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80" r:id="rId4"/>
  </p:sldMasterIdLst>
  <p:notesMasterIdLst>
    <p:notesMasterId r:id="rId45"/>
  </p:notesMasterIdLst>
  <p:handoutMasterIdLst>
    <p:handoutMasterId r:id="rId46"/>
  </p:handoutMasterIdLst>
  <p:sldIdLst>
    <p:sldId id="360" r:id="rId5"/>
    <p:sldId id="361" r:id="rId6"/>
    <p:sldId id="333" r:id="rId7"/>
    <p:sldId id="334" r:id="rId8"/>
    <p:sldId id="335" r:id="rId9"/>
    <p:sldId id="336" r:id="rId10"/>
    <p:sldId id="363" r:id="rId11"/>
    <p:sldId id="337" r:id="rId12"/>
    <p:sldId id="364" r:id="rId13"/>
    <p:sldId id="365" r:id="rId14"/>
    <p:sldId id="367" r:id="rId15"/>
    <p:sldId id="374" r:id="rId16"/>
    <p:sldId id="384" r:id="rId17"/>
    <p:sldId id="368" r:id="rId18"/>
    <p:sldId id="369" r:id="rId19"/>
    <p:sldId id="370" r:id="rId20"/>
    <p:sldId id="371" r:id="rId21"/>
    <p:sldId id="341" r:id="rId22"/>
    <p:sldId id="372" r:id="rId23"/>
    <p:sldId id="373" r:id="rId24"/>
    <p:sldId id="344" r:id="rId25"/>
    <p:sldId id="375" r:id="rId26"/>
    <p:sldId id="376" r:id="rId27"/>
    <p:sldId id="377" r:id="rId28"/>
    <p:sldId id="378" r:id="rId29"/>
    <p:sldId id="346" r:id="rId30"/>
    <p:sldId id="379" r:id="rId31"/>
    <p:sldId id="348" r:id="rId32"/>
    <p:sldId id="381" r:id="rId33"/>
    <p:sldId id="382" r:id="rId34"/>
    <p:sldId id="350" r:id="rId35"/>
    <p:sldId id="383" r:id="rId36"/>
    <p:sldId id="352" r:id="rId37"/>
    <p:sldId id="385" r:id="rId38"/>
    <p:sldId id="386" r:id="rId39"/>
    <p:sldId id="387" r:id="rId40"/>
    <p:sldId id="358" r:id="rId41"/>
    <p:sldId id="388" r:id="rId42"/>
    <p:sldId id="357" r:id="rId43"/>
    <p:sldId id="300" r:id="rId44"/>
  </p:sldIdLst>
  <p:sldSz cx="9144000" cy="6858000" type="screen4x3"/>
  <p:notesSz cx="7010400" cy="9296400"/>
  <p:custDataLst>
    <p:tags r:id="rId47"/>
  </p:custDataLst>
  <p:defaultTextStyle>
    <a:defPPr>
      <a:defRPr lang="en-US"/>
    </a:defPPr>
    <a:lvl1pPr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6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DCE6F2"/>
    <a:srgbClr val="FFFF9B"/>
    <a:srgbClr val="FFFF00"/>
    <a:srgbClr val="000000"/>
    <a:srgbClr val="993366"/>
    <a:srgbClr val="4C0000"/>
    <a:srgbClr val="180000"/>
    <a:srgbClr val="0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67660" autoAdjust="0"/>
  </p:normalViewPr>
  <p:slideViewPr>
    <p:cSldViewPr>
      <p:cViewPr varScale="1">
        <p:scale>
          <a:sx n="57" d="100"/>
          <a:sy n="57" d="100"/>
        </p:scale>
        <p:origin x="2076" y="84"/>
      </p:cViewPr>
      <p:guideLst>
        <p:guide orient="horz" pos="2160"/>
        <p:guide pos="2880"/>
      </p:guideLst>
    </p:cSldViewPr>
  </p:slideViewPr>
  <p:outlineViewPr>
    <p:cViewPr>
      <p:scale>
        <a:sx n="33" d="100"/>
        <a:sy n="33" d="100"/>
      </p:scale>
      <p:origin x="0" y="0"/>
    </p:cViewPr>
    <p:sldLst>
      <p:sld r:id="rId1" collapse="1"/>
    </p:sldLst>
  </p:outlineViewPr>
  <p:notesTextViewPr>
    <p:cViewPr>
      <p:scale>
        <a:sx n="125" d="100"/>
        <a:sy n="125" d="100"/>
      </p:scale>
      <p:origin x="0" y="0"/>
    </p:cViewPr>
  </p:notesTextViewPr>
  <p:sorterViewPr>
    <p:cViewPr>
      <p:scale>
        <a:sx n="66" d="100"/>
        <a:sy n="66" d="100"/>
      </p:scale>
      <p:origin x="0" y="0"/>
    </p:cViewPr>
  </p:sorterViewPr>
  <p:notesViewPr>
    <p:cSldViewPr>
      <p:cViewPr>
        <p:scale>
          <a:sx n="50" d="100"/>
          <a:sy n="50" d="100"/>
        </p:scale>
        <p:origin x="3084" y="48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F12C9D41-74CD-445A-AEAD-7EF4DD6E55DD}"/>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pPr>
            <a:r>
              <a:rPr lang="en-US" altLang="en-US" sz="1200" dirty="0">
                <a:latin typeface="Arial" panose="020B0604020202020204" pitchFamily="34" charset="0"/>
              </a:rPr>
              <a:t>9-</a:t>
            </a:r>
            <a:fld id="{C6D967BF-0285-4FF6-B276-583A11E95F8E}"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25C0605-1009-4883-8DC1-C158CFC6C317}"/>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32771" name="Rectangle 4">
            <a:extLst>
              <a:ext uri="{FF2B5EF4-FFF2-40B4-BE49-F238E27FC236}">
                <a16:creationId xmlns:a16="http://schemas.microsoft.com/office/drawing/2014/main" id="{2EE89682-0043-4848-AD60-9DB1A2EB6DD1}"/>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7A503E40-7C4F-4EDA-BC8B-BD5431D2F3B3}"/>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295A7F2B-A147-4BBB-AAA9-D9B03712E6C0}"/>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9" name="TextBox 8">
            <a:extLst>
              <a:ext uri="{FF2B5EF4-FFF2-40B4-BE49-F238E27FC236}">
                <a16:creationId xmlns:a16="http://schemas.microsoft.com/office/drawing/2014/main" id="{945E95BD-E84C-4F80-92ED-20888F1643E0}"/>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t>9-</a:t>
            </a:r>
            <a:fld id="{E1D1DE73-956C-4E9D-8CDB-2D9D97D6DADA}"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ＭＳ Ｐゴシック"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C35B7A2-35D1-43FA-8BE9-11D84B16A8A8}"/>
              </a:ext>
            </a:extLst>
          </p:cNvPr>
          <p:cNvSpPr>
            <a:spLocks noGrp="1" noRot="1" noChangeAspect="1" noChangeArrowheads="1" noTextEdit="1"/>
          </p:cNvSpPr>
          <p:nvPr>
            <p:ph type="sldImg"/>
          </p:nvPr>
        </p:nvSpPr>
        <p:spPr>
          <a:ln/>
        </p:spPr>
      </p:sp>
      <p:sp>
        <p:nvSpPr>
          <p:cNvPr id="33795" name="Rectangle 3">
            <a:extLst>
              <a:ext uri="{FF2B5EF4-FFF2-40B4-BE49-F238E27FC236}">
                <a16:creationId xmlns:a16="http://schemas.microsoft.com/office/drawing/2014/main" id="{8683A724-CC52-41EF-B87F-C0560D1EF26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noProof="0" dirty="0"/>
              <a:t>Shipping terms also describe which party to the transaction is to incur the shipping cost.</a:t>
            </a:r>
          </a:p>
          <a:p>
            <a:pPr marL="0" indent="0">
              <a:buNone/>
            </a:pPr>
            <a:r>
              <a:rPr lang="en-US" sz="1200" b="0" noProof="0" dirty="0"/>
              <a:t>The seller incurs the freight cost for shipments made FOB destination; the buyer incurs the cost of shipments made FOB shipping point.</a:t>
            </a:r>
          </a:p>
          <a:p>
            <a:pPr marL="0" indent="0">
              <a:buNone/>
            </a:pPr>
            <a:r>
              <a:rPr lang="en-US" sz="1200" b="0" noProof="0" dirty="0"/>
              <a:t>The freight cost for products shipped freight prepaid is paid by the seller; when a shipment arrives freight collect, the buyer pays the freight cost.</a:t>
            </a:r>
          </a:p>
          <a:p>
            <a:endParaRPr lang="en-US" b="0" noProof="0" dirty="0"/>
          </a:p>
        </p:txBody>
      </p:sp>
    </p:spTree>
    <p:extLst>
      <p:ext uri="{BB962C8B-B14F-4D97-AF65-F5344CB8AC3E}">
        <p14:creationId xmlns:p14="http://schemas.microsoft.com/office/powerpoint/2010/main" val="1715692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FASB defines expenses as “outflows or other using up of assets or incurrences of liabilities (or a combination of both) from delivering or producing goods, rendering services, or carrying out other activities that constitute the entity’s ongoing major or central operations.”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Some expenses (e.g., administrative salaries) are recognized in the period in which they are incurred because the benefit of the expense is used up simultaneously or soon after incurrence. Other expenses (e.g., depreciation) result from an allocation of the cost of an asset to the periods that are expected to benefit from its use. In each of these categories, expenses are recognized in accordance with the matching principle because they are incurred to support the revenue-generating process. </a:t>
            </a:r>
          </a:p>
          <a:p>
            <a:endParaRPr lang="en-US" noProof="0" dirty="0"/>
          </a:p>
        </p:txBody>
      </p:sp>
    </p:spTree>
    <p:extLst>
      <p:ext uri="{BB962C8B-B14F-4D97-AF65-F5344CB8AC3E}">
        <p14:creationId xmlns:p14="http://schemas.microsoft.com/office/powerpoint/2010/main" val="2855078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noProof="0" dirty="0"/>
              <a:t>The amount of an expense is measured by the cash or other asset used up to obtain the economic benefit it represents. </a:t>
            </a:r>
          </a:p>
          <a:p>
            <a:pPr marL="0" indent="0">
              <a:buNone/>
            </a:pPr>
            <a:r>
              <a:rPr lang="en-US" sz="1200" noProof="0" dirty="0"/>
              <a:t>When the outflow of cash related to the expense will not occur within a year, it is appropriate to recognize the present value of the future cash flow as the amount of the expense.</a:t>
            </a:r>
          </a:p>
        </p:txBody>
      </p:sp>
    </p:spTree>
    <p:extLst>
      <p:ext uri="{BB962C8B-B14F-4D97-AF65-F5344CB8AC3E}">
        <p14:creationId xmlns:p14="http://schemas.microsoft.com/office/powerpoint/2010/main" val="3705284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Gains, which are increases in an entity’s net assets resulting from incidental transactions or nonoperating activities, are usually not included with revenues at the beginning of the income statement. Gains are reported as other income after the firm’s operating expenses have been shown and income from operations has been reported.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Losses, which are decreases in an entity’s net assets resulting from incidental transactions or nonoperating activities, are not included with expenses. Losses are reported after income from operations.</a:t>
            </a:r>
            <a:endParaRPr lang="en-US" b="0" noProof="0" dirty="0"/>
          </a:p>
        </p:txBody>
      </p:sp>
    </p:spTree>
    <p:extLst>
      <p:ext uri="{BB962C8B-B14F-4D97-AF65-F5344CB8AC3E}">
        <p14:creationId xmlns:p14="http://schemas.microsoft.com/office/powerpoint/2010/main" val="3108293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latin typeface="Calibri" panose="020F0502020204030204" pitchFamily="34" charset="0"/>
                <a:ea typeface="ＭＳ Ｐゴシック" panose="020B0600070205080204" pitchFamily="34" charset="-128"/>
              </a:rPr>
              <a:t>LO 9-2: Describe how cost of goods sold is determined under both perpetual and periodic inventory accounting systems.</a:t>
            </a:r>
          </a:p>
          <a:p>
            <a:pPr marL="0" indent="0">
              <a:buNone/>
            </a:pPr>
            <a:endParaRPr lang="en-US" sz="1200" noProof="0" dirty="0"/>
          </a:p>
          <a:p>
            <a:pPr marL="0" indent="0">
              <a:buNone/>
            </a:pPr>
            <a:r>
              <a:rPr lang="en-US" sz="1200" noProof="0" dirty="0"/>
              <a:t>Cost of goods sold is the most significant expense for many manufacturing and merchandising companies. </a:t>
            </a:r>
          </a:p>
          <a:p>
            <a:pPr marL="0" indent="0">
              <a:buNone/>
            </a:pPr>
            <a:r>
              <a:rPr lang="en-US" sz="1200" noProof="0" dirty="0"/>
              <a:t>Inventory shrinkage is included in cost of goods sold unless the amount involved is material.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that case, the inventory loss would be reported separately as a loss after operating income has been reported. </a:t>
            </a:r>
            <a:endParaRPr lang="en-US" sz="1200"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Determination of the cost of goods sold amount is a function of the inventory cost flow assumption and the inventory accounting system (periodic or perpetual) used to account for inventories.</a:t>
            </a:r>
          </a:p>
          <a:p>
            <a:endParaRPr lang="en-US" noProof="0" dirty="0"/>
          </a:p>
        </p:txBody>
      </p:sp>
    </p:spTree>
    <p:extLst>
      <p:ext uri="{BB962C8B-B14F-4D97-AF65-F5344CB8AC3E}">
        <p14:creationId xmlns:p14="http://schemas.microsoft.com/office/powerpoint/2010/main" val="785262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Under a perpetual system, a record is made of every purchase and every sale, and a continuous record of the quantity and cost of each item is maintained.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key point about a perpetual inventory system is that cost is determined when the item is sold.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Under any type of perpetual system, regular counts of specific inventory items will be made on a cycle basis during the year, and actual quantities on hand will be compared to the computer record of the quantity on hand. This is an internal control procedure designed to determine whether the perpetual system is operating accurately and to trigger an investigation of significant differences. </a:t>
            </a:r>
            <a:endParaRPr lang="en-US" noProof="0" dirty="0"/>
          </a:p>
        </p:txBody>
      </p:sp>
    </p:spTree>
    <p:extLst>
      <p:ext uri="{BB962C8B-B14F-4D97-AF65-F5344CB8AC3E}">
        <p14:creationId xmlns:p14="http://schemas.microsoft.com/office/powerpoint/2010/main" val="3028607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In a periodic inventory system, a count of the inventory on hand is made periodically—frequently at the end of a fiscal year—and the cost of inventory on hand is determined. This cost is then subtracted from the sum of the cost of the beginning inventory and the cost of the merchandise purchased during the current period. This cost of goods sold model is illustrated here using 2017 data from the Campbell Soup Company financial statements in the appendix.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unknown amounts for net purchases and goods available for sale have been solved for in the model using these known amounts.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amounts shown for cost of goods sold, inventory, and net purchases include the price paid to the supplier, plus all ordinary and necessary costs related to the purchase transaction.</a:t>
            </a:r>
            <a:endParaRPr lang="en-US" sz="1200" b="0" noProof="0" dirty="0"/>
          </a:p>
          <a:p>
            <a:pPr marL="0" indent="0">
              <a:buNone/>
            </a:pPr>
            <a:endParaRPr lang="en-US" sz="1200" b="0" noProof="0" dirty="0"/>
          </a:p>
        </p:txBody>
      </p:sp>
    </p:spTree>
    <p:extLst>
      <p:ext uri="{BB962C8B-B14F-4D97-AF65-F5344CB8AC3E}">
        <p14:creationId xmlns:p14="http://schemas.microsoft.com/office/powerpoint/2010/main" val="2072300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When the periodic inventory system is used, freight charges, purchase discounts, and purchase returns and allowances are usually recorded in separate accounts, and each account balance is classified with purchases.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Although the periodic system may require a less complicated recordkeeping system than the perpetual system, the need to take a complete physical inventory to determine accurately the cost of goods sold is a disadvantage. Also, although it can be estimated or developed from special analysis, inventory shrinkage (losses from theft, errors, and so on) is not really known when the periodic system is used because these losses are included in the total cost of goods sold. </a:t>
            </a:r>
            <a:endParaRPr lang="en-US" sz="1200" b="0" noProof="0" dirty="0"/>
          </a:p>
        </p:txBody>
      </p:sp>
    </p:spTree>
    <p:extLst>
      <p:ext uri="{BB962C8B-B14F-4D97-AF65-F5344CB8AC3E}">
        <p14:creationId xmlns:p14="http://schemas.microsoft.com/office/powerpoint/2010/main" val="3847748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1636EEC9-AA19-45FE-A107-1373924DFA02}"/>
              </a:ext>
            </a:extLst>
          </p:cNvPr>
          <p:cNvSpPr>
            <a:spLocks noGrp="1" noRot="1" noChangeAspect="1" noChangeArrowheads="1" noTextEdit="1"/>
          </p:cNvSpPr>
          <p:nvPr>
            <p:ph type="sldImg"/>
          </p:nvPr>
        </p:nvSpPr>
        <p:spPr>
          <a:ln/>
        </p:spPr>
      </p:sp>
      <p:sp>
        <p:nvSpPr>
          <p:cNvPr id="37892" name="Rectangle 3">
            <a:extLst>
              <a:ext uri="{FF2B5EF4-FFF2-40B4-BE49-F238E27FC236}">
                <a16:creationId xmlns:a16="http://schemas.microsoft.com/office/drawing/2014/main" id="{8D6D4EE6-8CA8-4A53-8239-456ABF0A9B00}"/>
              </a:ext>
            </a:extLst>
          </p:cNvPr>
          <p:cNvSpPr>
            <a:spLocks noGrp="1" noChangeArrowheads="1"/>
          </p:cNvSpPr>
          <p:nvPr>
            <p:ph type="body" idx="1"/>
          </p:nvPr>
        </p:nvSpPr>
        <p:spPr>
          <a:ln/>
          <a:extLst/>
        </p:spPr>
        <p:txBody>
          <a:bodyPr/>
          <a:lstStyle/>
          <a:p>
            <a:pPr indent="-228600" eaLnBrk="1" hangingPunct="1">
              <a:defRPr/>
            </a:pPr>
            <a:r>
              <a:rPr lang="en-US" b="0" noProof="0" dirty="0">
                <a:latin typeface="+mn-lt"/>
              </a:rPr>
              <a:t>LO 9-3: Discuss the significance of gross profit and describe how the gross profit ratio is calculated and used.</a:t>
            </a:r>
          </a:p>
          <a:p>
            <a:pPr indent="-228600" eaLnBrk="1" hangingPunct="1">
              <a:defRPr/>
            </a:pPr>
            <a:endParaRPr lang="en-US" b="0" noProof="0" dirty="0">
              <a:latin typeface="+mn-lt"/>
            </a:endParaRPr>
          </a:p>
          <a:p>
            <a:pPr indent="-228600" eaLnBrk="1" hangingPunct="1">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difference between sales revenue and cost of goods sold is gross profit, or gross margin. When the amount of gross profit is expressed as a percentage of the sales amount, the resulting gross profit ratio (or gross margin ratio) is an especially important statistic for managers of manufacturing and merchandising firms. </a:t>
            </a:r>
          </a:p>
          <a:p>
            <a:pPr indent="-228600" eaLnBrk="1" hangingPunct="1">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the gross profit ratio is a measure of the amount of each sales dollar that is available to cover operating expenses and profit, one of its principal uses by management is to estimate whether the firm is operating at a level of sales that will lead to profitability in the current period. </a:t>
            </a:r>
            <a:endParaRPr lang="en-US" b="0" noProof="0" dirty="0">
              <a:latin typeface="+mn-l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If a manager knows the gross profit ratio required to achieve profitability at a given level of sales, the cost of the item can be divided by the complement of the gross profit ratio (or the cost of goods sold ratio) to determine the selling price.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A retail store’s cost for a particular carpet is $8 per square yard, and the store owners have a 20% desired gross profit ratio. The selling price per square yard that should be established for this product can be calculated as follows:</a:t>
            </a:r>
          </a:p>
          <a:p>
            <a:pPr marL="0" indent="0">
              <a:buNone/>
            </a:pPr>
            <a:r>
              <a:rPr lang="en-US" sz="1200" noProof="0" dirty="0"/>
              <a:t>Selling price = Cost of product / (1 − Desired gross profit ratio) = $ 8 / (1 − 0.2) = $10</a:t>
            </a:r>
          </a:p>
        </p:txBody>
      </p:sp>
    </p:spTree>
    <p:extLst>
      <p:ext uri="{BB962C8B-B14F-4D97-AF65-F5344CB8AC3E}">
        <p14:creationId xmlns:p14="http://schemas.microsoft.com/office/powerpoint/2010/main" val="3429195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F041B13F-3AC1-4D5D-8DA6-10A83FBC1B41}"/>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29A15736-0752-4E0F-9F3D-9A81952008BD}"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34819" name="Rectangle 2">
            <a:extLst>
              <a:ext uri="{FF2B5EF4-FFF2-40B4-BE49-F238E27FC236}">
                <a16:creationId xmlns:a16="http://schemas.microsoft.com/office/drawing/2014/main" id="{0323B98F-6F3E-4D5B-B174-B674ADF8FF25}"/>
              </a:ext>
            </a:extLst>
          </p:cNvPr>
          <p:cNvSpPr>
            <a:spLocks noGrp="1" noRot="1" noChangeAspect="1" noChangeArrowheads="1" noTextEdit="1"/>
          </p:cNvSpPr>
          <p:nvPr>
            <p:ph type="sldImg"/>
          </p:nvPr>
        </p:nvSpPr>
        <p:spPr>
          <a:xfrm>
            <a:off x="1152525" y="684213"/>
            <a:ext cx="4557713" cy="3417887"/>
          </a:xfrm>
          <a:ln/>
        </p:spPr>
      </p:sp>
      <p:sp>
        <p:nvSpPr>
          <p:cNvPr id="34820" name="Rectangle 3">
            <a:extLst>
              <a:ext uri="{FF2B5EF4-FFF2-40B4-BE49-F238E27FC236}">
                <a16:creationId xmlns:a16="http://schemas.microsoft.com/office/drawing/2014/main" id="{4572B9AE-C78C-4231-AFD3-37195C328E7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b="0" i="0" dirty="0">
                <a:latin typeface="Calibri" panose="020F0502020204030204" pitchFamily="34" charset="0"/>
                <a:ea typeface="ＭＳ Ｐゴシック" panose="020B0600070205080204" pitchFamily="34" charset="-128"/>
              </a:rPr>
              <a:t>CHAPTER 9: The Income Statement and the Statement of Cash Flows</a:t>
            </a:r>
            <a:endParaRPr lang="en-US" altLang="en-US" b="0" i="0"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C8A4D26B-3AEF-48B9-ABAA-CAE19305C365}"/>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5981B36D-C5F0-4B4F-BCFE-BFADF509D0F0}"/>
              </a:ext>
            </a:extLst>
          </p:cNvPr>
          <p:cNvSpPr>
            <a:spLocks noGrp="1" noChangeArrowheads="1"/>
          </p:cNvSpPr>
          <p:nvPr>
            <p:ph type="body" idx="1"/>
          </p:nvPr>
        </p:nvSpPr>
        <p:spPr>
          <a:ln/>
          <a:extLst/>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9-4: Identify the principal categories and components of </a:t>
            </a:r>
            <a:r>
              <a:rPr lang="en-US" altLang="ja-JP" b="0" noProof="0" dirty="0">
                <a:latin typeface="Calibri" panose="020F0502020204030204" pitchFamily="34" charset="0"/>
                <a:ea typeface="ＭＳ Ｐゴシック" panose="020B0600070205080204" pitchFamily="34" charset="-128"/>
                <a:cs typeface="Times New Roman" panose="02020603050405020304" pitchFamily="18" charset="0"/>
              </a:rPr>
              <a:t>“other operating expenses” and show how these items are reported on the income statement.</a:t>
            </a:r>
          </a:p>
          <a:p>
            <a:pPr indent="-228600" eaLnBrk="1" hangingPunct="1">
              <a:defRPr/>
            </a:pPr>
            <a:endParaRPr lang="en-US" b="0" noProof="0" dirty="0">
              <a:latin typeface="+mn-lt"/>
            </a:endParaRPr>
          </a:p>
          <a:p>
            <a:pPr indent="-228600" eaLnBrk="1" hangingPunct="1">
              <a:defRPr/>
            </a:pPr>
            <a:r>
              <a:rPr lang="en-US" b="0" noProof="0" dirty="0">
                <a:latin typeface="+mn-lt"/>
              </a:rPr>
              <a:t>The principal categories of other operating expenses frequently reported on the income statement are the following: selling expenses, general and administrative expenses, and research and development expenses.</a:t>
            </a:r>
          </a:p>
          <a:p>
            <a:pPr marL="228600" indent="-228600" eaLnBrk="1" hangingPunct="1">
              <a:defRPr/>
            </a:pPr>
            <a:endParaRPr lang="en-US" b="0" noProof="0" dirty="0">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9-5: Explain what </a:t>
            </a:r>
            <a:r>
              <a:rPr lang="en-US" altLang="ja-JP" b="0" noProof="0" dirty="0">
                <a:latin typeface="Calibri" panose="020F0502020204030204" pitchFamily="34" charset="0"/>
                <a:ea typeface="ＭＳ Ｐゴシック" panose="020B0600070205080204" pitchFamily="34" charset="-128"/>
                <a:cs typeface="Times New Roman" panose="02020603050405020304" pitchFamily="18" charset="0"/>
              </a:rPr>
              <a:t>“income from operations” includes and discuss why this income statement subtotal is significant to managers and financial analysts.</a:t>
            </a:r>
          </a:p>
          <a:p>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difference between gross profit and operating expenses represents income from operations (or operating income). Although only an intermediate subtotal on the income statement, income from operations is frequently interpreted as the most appropriate measure of management’s ability to utilize the firm’s operating assets. Income from operations normally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excludes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effects of interest expense, interest income, gains and losses, income taxes, and other nonoperating transactions. </a:t>
            </a:r>
            <a:endParaRPr lang="en-US" b="0" noProof="0" dirty="0"/>
          </a:p>
        </p:txBody>
      </p:sp>
    </p:spTree>
    <p:extLst>
      <p:ext uri="{BB962C8B-B14F-4D97-AF65-F5344CB8AC3E}">
        <p14:creationId xmlns:p14="http://schemas.microsoft.com/office/powerpoint/2010/main" val="4042713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noProof="0" dirty="0"/>
              <a:t>Other income and expenses are reported after income from operations. These nonoperating items include interest expense, interest income, gains, and losses.</a:t>
            </a:r>
          </a:p>
          <a:p>
            <a:pPr marL="0" indent="0">
              <a:buNone/>
            </a:pPr>
            <a:r>
              <a:rPr lang="en-US" noProof="0" dirty="0"/>
              <a:t>Interest expense is the item of other income and expenses most frequently identified separately.</a:t>
            </a:r>
          </a:p>
          <a:p>
            <a:pPr marL="0" indent="0">
              <a:buNone/>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Interest income earned from excess cash that has been temporarily invested is not ordinarily subtracted from interest expense. </a:t>
            </a:r>
            <a:r>
              <a:rPr lang="en-US" noProof="0" dirty="0"/>
              <a:t>It is reported as a separate item if it is material in amount relative to other nonoperating items. </a:t>
            </a:r>
          </a:p>
          <a:p>
            <a:pPr marL="0" indent="0">
              <a:buNone/>
            </a:pPr>
            <a:r>
              <a:rPr lang="en-US" noProof="0" dirty="0"/>
              <a:t>The full disclosure principle is applied to determine the extent of the details reported in this section of the income statement.</a:t>
            </a:r>
          </a:p>
          <a:p>
            <a:pPr marL="0" indent="0">
              <a:buNone/>
            </a:pPr>
            <a:endParaRPr lang="en-US" noProof="0" dirty="0"/>
          </a:p>
        </p:txBody>
      </p:sp>
    </p:spTree>
    <p:extLst>
      <p:ext uri="{BB962C8B-B14F-4D97-AF65-F5344CB8AC3E}">
        <p14:creationId xmlns:p14="http://schemas.microsoft.com/office/powerpoint/2010/main" val="41628077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income statement usually has a subtotal labeled “Income before income taxes,” followed by the caption “Income taxes” or “Provision for income taxes” and the amount of this expense.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Some income statements do not use the “Income before income taxes” caption; income taxes are simply listed as another expense in these statements. </a:t>
            </a:r>
            <a:r>
              <a:rPr lang="en-US" sz="1200" noProof="0" dirty="0"/>
              <a:t>There will always be a note disclosure of the details of the income tax expense calculation because this is required by generally accepted accounting principles.</a:t>
            </a:r>
          </a:p>
          <a:p>
            <a:endParaRPr lang="en-US" noProof="0" dirty="0"/>
          </a:p>
        </p:txBody>
      </p:sp>
    </p:spTree>
    <p:extLst>
      <p:ext uri="{BB962C8B-B14F-4D97-AF65-F5344CB8AC3E}">
        <p14:creationId xmlns:p14="http://schemas.microsoft.com/office/powerpoint/2010/main" val="957716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9-6: Describe the components of the earnings per share calculation and discuss the reasons for some of the refinements made in that calculation.</a:t>
            </a:r>
          </a:p>
          <a:p>
            <a:pPr marL="0" indent="0">
              <a:buNone/>
            </a:pPr>
            <a:endParaRPr lang="en-US" sz="1200" b="0" noProof="0" dirty="0"/>
          </a:p>
          <a:p>
            <a:pPr marL="0" indent="0">
              <a:buNone/>
            </a:pPr>
            <a:r>
              <a:rPr lang="en-US" sz="1200" b="0" noProof="0" dirty="0"/>
              <a:t>Net income (or net loss) is the arithmetic sum of the revenues and gains minus the expenses and losses.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net income increases retained earnings, which usually is a prerequisite to dividends, stockholders and potential investors are especially interested in net income. </a:t>
            </a:r>
            <a:endParaRPr lang="en-US" sz="1200" b="0" noProof="0" dirty="0"/>
          </a:p>
          <a:p>
            <a:pPr marL="0" indent="0">
              <a:buNone/>
            </a:pPr>
            <a:r>
              <a:rPr lang="en-US" sz="1200" b="0" noProof="0" dirty="0"/>
              <a:t>To facilitate interpretation of net income (or loss), it also is reported on a per share of common stock basis. Reported are basic earnings per share and, if the firm has issued stock options or convertible securities (long-term debt or preferred stock that is convertible into common stock), diluted earnings per share. </a:t>
            </a:r>
            <a:endParaRPr lang="en-US" b="0" noProof="0" dirty="0"/>
          </a:p>
        </p:txBody>
      </p:sp>
    </p:spTree>
    <p:extLst>
      <p:ext uri="{BB962C8B-B14F-4D97-AF65-F5344CB8AC3E}">
        <p14:creationId xmlns:p14="http://schemas.microsoft.com/office/powerpoint/2010/main" val="6599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4EDDE8CA-1E1A-457F-B64A-7B2F68B8E997}"/>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75514F38-C4A1-4F15-9BF0-DA88D98EF4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LO 9-6: Describe the components of the earnings per share calculation and discuss the reasons for some of the refinements made in that calculation.</a:t>
            </a:r>
          </a:p>
          <a:p>
            <a:pPr indent="-228600" eaLnBrk="1" hangingPunct="1"/>
            <a:endParaRPr lang="en-US" altLang="en-US" noProof="0" dirty="0">
              <a:solidFill>
                <a:srgbClr val="FFFF00"/>
              </a:solidFill>
              <a:latin typeface="Calibri" panose="020F0502020204030204" pitchFamily="34" charset="0"/>
              <a:ea typeface="ＭＳ Ｐゴシック" panose="020B0600070205080204" pitchFamily="34" charset="-128"/>
              <a:cs typeface="Times New Roman" panose="02020603050405020304" pitchFamily="18" charset="0"/>
            </a:endParaRPr>
          </a:p>
          <a:p>
            <a:pPr indent="-228600"/>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Basic earnings per share is calculated by dividing net income by the average number of shares of common stock outstanding during the year. Two principal complications in the calculation should be understood. First, a weighted-average number of shares of common stock is used. This is sensible because if shares are issued early in the year, the proceeds from their sale have been used longer in the income-generating process than the proceeds from shares issued later in the year. The other complication in the EPS calculation arises when a firm has preferred stock outstanding. </a:t>
            </a:r>
            <a:endParaRPr lang="en-US" altLang="en-US" noProof="0" dirty="0">
              <a:solidFill>
                <a:srgbClr val="000000"/>
              </a:solidFill>
              <a:latin typeface="Calibri" panose="020F0502020204030204" pitchFamily="34" charset="0"/>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4EDDE8CA-1E1A-457F-B64A-7B2F68B8E997}"/>
              </a:ext>
            </a:extLst>
          </p:cNvPr>
          <p:cNvSpPr>
            <a:spLocks noGrp="1" noRot="1" noChangeAspect="1" noChangeArrowheads="1" noTextEdit="1"/>
          </p:cNvSpPr>
          <p:nvPr>
            <p:ph type="sldImg"/>
          </p:nvPr>
        </p:nvSpPr>
        <p:spPr>
          <a:ln/>
        </p:spPr>
      </p:sp>
      <p:sp>
        <p:nvSpPr>
          <p:cNvPr id="49155" name="Rectangle 3">
            <a:extLst>
              <a:ext uri="{FF2B5EF4-FFF2-40B4-BE49-F238E27FC236}">
                <a16:creationId xmlns:a16="http://schemas.microsoft.com/office/drawing/2014/main" id="{75514F38-C4A1-4F15-9BF0-DA88D98EF4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One complication in the EPS calculation arises when a firm has preferred stock outstanding. Remember that preferred stock is entitled to its dividend before dividends can be paid on common stock. Because of this prior claim to earnings, the amount of the preferred stock dividend requirement is subtracted from net income to arrive at the numerator in the calculation of earnings per share of common stock outstanding. Recall that dividends are not expenses, so the preferred stock dividend requirement is not shown as a deduction in the income statement. </a:t>
            </a:r>
          </a:p>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To illustrate the basic EPS calculation, assume that Cruisers Inc. had net income of $1,527,000 for the year ended August 31, 2020, and had 80,000 shares of a 7 percent, $50 par value preferred stock outstanding during the year. Net income available for common shareholders’ is $1,247,000. We divide net income available to common shareholders’ by the weighted-average number of common shares outstanding to arrive at basic earnings per share of $5.48.</a:t>
            </a:r>
            <a:endParaRPr lang="en-US" altLang="en-US" u="none" noProof="0" dirty="0">
              <a:solidFill>
                <a:srgbClr val="000000"/>
              </a:solidFill>
              <a:latin typeface="Calibri" panose="020F0502020204030204" pitchFamily="34"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4289759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5404AFB5-B1D8-49B4-9375-9A0E218893E1}"/>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278B0B51-F1DA-4ECB-BF6D-53B9EB0D38C1}"/>
              </a:ext>
            </a:extLst>
          </p:cNvPr>
          <p:cNvSpPr>
            <a:spLocks noGrp="1" noChangeArrowheads="1"/>
          </p:cNvSpPr>
          <p:nvPr>
            <p:ph type="body" idx="1"/>
          </p:nvPr>
        </p:nvSpPr>
        <p:spPr>
          <a:xfrm>
            <a:off x="990600" y="4419600"/>
            <a:ext cx="5140325"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addition to the basic earnings per share, a firm may be required to report diluted earnings per share. If the firm has issued long-term debt or preferred stock that is convertible into common stock, it is possible that the conversion of the debt or preferred stock could reduce basic earnings per share of common stock outstanding. If a firm has a stock option plan, the issuance of additional shares pursuant to the plan likewise has the potential of reducing basic earnings per share. Other incentive and financing arrangements may also require issuance of additional shares, which may similarly decrease basic earnings per share. The reduction in basic earnings per share of common stock is referred to as dilution. The effect of the potential dilution is reported on the income statement by showing diluted earnings per share of common stock as well as basic earnings per share. </a:t>
            </a:r>
            <a:endParaRPr lang="en-US" altLang="en-US" b="0" i="0" noProof="0" dirty="0">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D9C2246-1FCB-49CE-9C2A-81F6C0577028}"/>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D9030801-B298-4E22-8103-613F16D6AC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b="0" noProof="0" dirty="0">
                <a:latin typeface="Calibri" panose="020F0502020204030204" pitchFamily="34" charset="0"/>
                <a:ea typeface="ＭＳ Ｐゴシック" panose="020B0600070205080204" pitchFamily="34" charset="-128"/>
              </a:rPr>
              <a:t>LO 9-7: Compare and contrast the alternative income statement presentation models. </a:t>
            </a:r>
          </a:p>
          <a:p>
            <a:pPr indent="-228600" eaLnBrk="1" hangingPunct="1"/>
            <a:endParaRPr lang="en-US" altLang="en-US" b="0" noProof="0" dirty="0">
              <a:latin typeface="Calibri" panose="020F0502020204030204" pitchFamily="34" charset="0"/>
              <a:ea typeface="ＭＳ Ｐゴシック" panose="020B0600070205080204" pitchFamily="34" charset="-128"/>
            </a:endParaRPr>
          </a:p>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There are two principal alternative presentations of income statement data: the single-step format and the multiple-step format. No parentheses are used in the single-step format; the user is expected to know by reading the captions which items to add and which to subtract in the calculation of net income. </a:t>
            </a:r>
          </a:p>
          <a:p>
            <a:pPr indent="-228600" eaLnBrk="1" hangingPunct="1"/>
            <a:endParaRPr lang="en-US" altLang="en-US" b="0" noProof="0" dirty="0">
              <a:latin typeface="Calibri" panose="020F0502020204030204" pitchFamily="34" charset="0"/>
              <a:ea typeface="ＭＳ Ｐゴシック" panose="020B0600070205080204" pitchFamily="34" charset="-128"/>
            </a:endParaRPr>
          </a:p>
          <a:p>
            <a:pPr indent="-228600" eaLnBrk="1" hangingPunct="1"/>
            <a:r>
              <a:rPr lang="en-US" altLang="en-US" b="0" noProof="0" dirty="0">
                <a:latin typeface="Calibri" panose="020F0502020204030204" pitchFamily="34" charset="0"/>
                <a:ea typeface="ＭＳ Ｐゴシック" panose="020B0600070205080204" pitchFamily="34" charset="-128"/>
              </a:rPr>
              <a:t>The single-step format subtracts total combined expenses and losses from combined revenues and gains to arrive at net income. </a:t>
            </a:r>
          </a:p>
        </p:txBody>
      </p:sp>
    </p:spTree>
    <p:extLst>
      <p:ext uri="{BB962C8B-B14F-4D97-AF65-F5344CB8AC3E}">
        <p14:creationId xmlns:p14="http://schemas.microsoft.com/office/powerpoint/2010/main" val="1936567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7D9C2246-1FCB-49CE-9C2A-81F6C0577028}"/>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D9030801-B298-4E22-8103-613F16D6AC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the multiple-step format the caption for “Other income (expense)” indicates that in this section of the statement</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items without parentheses are added and items in parentheses are subtracted. In other parts of the statement, the caption indicates the arithmetic operation. </a:t>
            </a:r>
          </a:p>
          <a:p>
            <a:pPr indent="-228600"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In the multiple-step income statement, gross profit (sales minus cost of goods sold) is calculated before operating expenses and income from operations. </a:t>
            </a:r>
            <a:r>
              <a:rPr lang="en-US" altLang="en-US" noProof="0" dirty="0">
                <a:ea typeface="ＭＳ Ｐゴシック" panose="020B0600070205080204" pitchFamily="34" charset="-128"/>
              </a:rPr>
              <a:t>Although only an intermediate subtotal on the income statement, income from operations is frequently interpreted as the most appropriate measure of management’s ability to utilize the firm’s operating assets. </a:t>
            </a:r>
            <a:endPar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After income from operations (gross profit minus operating expenses) is calculated, other revenues and gains and other expenses and losses are subtracted to arrive at income before taxes; income taxes are calculated then subtracted to arrive at net income.</a:t>
            </a:r>
          </a:p>
        </p:txBody>
      </p:sp>
    </p:spTree>
    <p:extLst>
      <p:ext uri="{BB962C8B-B14F-4D97-AF65-F5344CB8AC3E}">
        <p14:creationId xmlns:p14="http://schemas.microsoft.com/office/powerpoint/2010/main" val="940524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BB9D7D12-316C-477E-B6BC-BBABF3D77FCE}"/>
              </a:ext>
            </a:extLst>
          </p:cNvPr>
          <p:cNvSpPr>
            <a:spLocks noGrp="1" noRot="1" noChangeAspect="1" noChangeArrowheads="1" noTextEdit="1"/>
          </p:cNvSpPr>
          <p:nvPr>
            <p:ph type="sldImg"/>
          </p:nvPr>
        </p:nvSpPr>
        <p:spPr>
          <a:ln/>
        </p:spPr>
      </p:sp>
      <p:sp>
        <p:nvSpPr>
          <p:cNvPr id="21506" name="Rectangle 3">
            <a:extLst>
              <a:ext uri="{FF2B5EF4-FFF2-40B4-BE49-F238E27FC236}">
                <a16:creationId xmlns:a16="http://schemas.microsoft.com/office/drawing/2014/main" id="{B09BC2CF-3B7B-40B9-B75D-456F4A4AE6AA}"/>
              </a:ext>
            </a:extLst>
          </p:cNvPr>
          <p:cNvSpPr>
            <a:spLocks noGrp="1" noChangeArrowheads="1"/>
          </p:cNvSpPr>
          <p:nvPr>
            <p:ph type="body" idx="1"/>
          </p:nvPr>
        </p:nvSpPr>
        <p:spPr>
          <a:ln/>
        </p:spPr>
        <p:txBody>
          <a:bodyPr/>
          <a:lstStyle/>
          <a:p>
            <a:pPr>
              <a:spcBef>
                <a:spcPct val="50000"/>
              </a:spcBef>
              <a:defRPr/>
            </a:pPr>
            <a:r>
              <a:rPr lang="en-US" sz="1000" dirty="0">
                <a:solidFill>
                  <a:srgbClr val="000000"/>
                </a:solidFill>
                <a:latin typeface="Calibri" pitchFamily="34" charset="0"/>
                <a:ea typeface="ＭＳ Ｐゴシック" pitchFamily="34" charset="-128"/>
              </a:rPr>
              <a:t>After studying this chapter, you should understand and be able to:</a:t>
            </a:r>
          </a:p>
          <a:p>
            <a:pPr marL="627063" indent="-627063">
              <a:defRPr/>
            </a:pPr>
            <a:r>
              <a:rPr lang="en-US" altLang="en-US" sz="1000" dirty="0">
                <a:latin typeface="Arial Narrow" pitchFamily="34" charset="0"/>
              </a:rPr>
              <a:t>LO 9-1: Explain what revenue is and what the two criteria are that permit revenue recognition.</a:t>
            </a:r>
          </a:p>
          <a:p>
            <a:pPr marL="627063" indent="-627063">
              <a:defRPr/>
            </a:pPr>
            <a:r>
              <a:rPr lang="en-US" altLang="en-US" sz="1000" dirty="0">
                <a:latin typeface="Arial Narrow" pitchFamily="34" charset="0"/>
              </a:rPr>
              <a:t>LO 9-2: Describe how cost of goods sold is determined under both perpetual and periodic inventory accounting systems.</a:t>
            </a:r>
          </a:p>
          <a:p>
            <a:pPr marL="627063" indent="-627063">
              <a:defRPr/>
            </a:pPr>
            <a:r>
              <a:rPr lang="en-US" altLang="en-US" sz="1000" dirty="0">
                <a:latin typeface="Arial Narrow" pitchFamily="34" charset="0"/>
              </a:rPr>
              <a:t>LO 9-3: Discuss the significance of gross profit and describe how the gross profit ratio is calculated and used.</a:t>
            </a:r>
          </a:p>
          <a:p>
            <a:pPr marL="627063" indent="-627063">
              <a:defRPr/>
            </a:pPr>
            <a:r>
              <a:rPr lang="en-US" altLang="en-US" sz="1000" dirty="0">
                <a:latin typeface="Arial Narrow" pitchFamily="34" charset="0"/>
              </a:rPr>
              <a:t>LO 9-4: Identify the principal categories and components of </a:t>
            </a:r>
            <a:r>
              <a:rPr lang="ja-JP" altLang="en-US" sz="1000" dirty="0">
                <a:latin typeface="Arial Narrow" pitchFamily="34" charset="0"/>
              </a:rPr>
              <a:t>“</a:t>
            </a:r>
            <a:r>
              <a:rPr lang="en-US" altLang="ja-JP" sz="1000" dirty="0">
                <a:latin typeface="Arial Narrow" pitchFamily="34" charset="0"/>
              </a:rPr>
              <a:t>other operating expenses</a:t>
            </a:r>
            <a:r>
              <a:rPr lang="ja-JP" altLang="en-US" sz="1000" dirty="0">
                <a:latin typeface="Arial Narrow" pitchFamily="34" charset="0"/>
              </a:rPr>
              <a:t>”</a:t>
            </a:r>
            <a:r>
              <a:rPr lang="en-US" altLang="ja-JP" sz="1000" dirty="0">
                <a:latin typeface="Arial Narrow" pitchFamily="34" charset="0"/>
              </a:rPr>
              <a:t> and show how these items are reported on the income statement.</a:t>
            </a:r>
          </a:p>
          <a:p>
            <a:pPr marL="627063" indent="-627063">
              <a:defRPr/>
            </a:pPr>
            <a:r>
              <a:rPr lang="en-US" altLang="en-US" sz="1000" dirty="0">
                <a:latin typeface="Arial Narrow" pitchFamily="34" charset="0"/>
              </a:rPr>
              <a:t>LO 9-5: Explain what </a:t>
            </a:r>
            <a:r>
              <a:rPr lang="ja-JP" altLang="en-US" sz="1000" dirty="0">
                <a:latin typeface="Arial Narrow" pitchFamily="34" charset="0"/>
              </a:rPr>
              <a:t>“</a:t>
            </a:r>
            <a:r>
              <a:rPr lang="en-US" altLang="ja-JP" sz="1000" dirty="0">
                <a:latin typeface="Arial Narrow" pitchFamily="34" charset="0"/>
              </a:rPr>
              <a:t>income from operations</a:t>
            </a:r>
            <a:r>
              <a:rPr lang="ja-JP" altLang="en-US" sz="1000" dirty="0">
                <a:latin typeface="Arial Narrow" pitchFamily="34" charset="0"/>
              </a:rPr>
              <a:t>”</a:t>
            </a:r>
            <a:r>
              <a:rPr lang="en-US" altLang="ja-JP" sz="1000" dirty="0">
                <a:latin typeface="Arial Narrow" pitchFamily="34" charset="0"/>
              </a:rPr>
              <a:t> includes and discuss why this income statement subtotal is significant to managers and financial analysts.</a:t>
            </a:r>
          </a:p>
          <a:p>
            <a:pPr marL="627063" indent="-627063">
              <a:defRPr/>
            </a:pPr>
            <a:r>
              <a:rPr lang="en-US" altLang="en-US" sz="1000" dirty="0">
                <a:latin typeface="Arial Narrow" pitchFamily="34" charset="0"/>
              </a:rPr>
              <a:t>LO 9-6: Describe the components of the earnings per share calculation and discuss the reasons for some of the refinements made in that calculation.</a:t>
            </a:r>
          </a:p>
          <a:p>
            <a:pPr marL="627063" indent="-627063">
              <a:defRPr/>
            </a:pPr>
            <a:r>
              <a:rPr lang="en-US" altLang="en-US" sz="1000" dirty="0">
                <a:latin typeface="Arial Narrow" pitchFamily="34" charset="0"/>
              </a:rPr>
              <a:t>LO 9-7: Compare and contrast the alternative income statement presentation models.</a:t>
            </a:r>
          </a:p>
          <a:p>
            <a:pPr marL="627063" indent="-627063">
              <a:defRPr/>
            </a:pPr>
            <a:r>
              <a:rPr lang="en-US" altLang="en-US" sz="1000" dirty="0">
                <a:latin typeface="Arial Narrow" pitchFamily="34" charset="0"/>
              </a:rPr>
              <a:t>LO 9-8: Discuss the meaning and significance of each of the unusual or infrequently occurring items that may appear on the income statement.</a:t>
            </a:r>
          </a:p>
          <a:p>
            <a:pPr marL="627063" indent="-627063">
              <a:defRPr/>
            </a:pPr>
            <a:r>
              <a:rPr lang="en-US" altLang="en-US" sz="1000" dirty="0">
                <a:latin typeface="Arial Narrow" pitchFamily="34" charset="0"/>
              </a:rPr>
              <a:t>LO 9-9: Describe the purpose and outline the general format of the statement of cash flows.</a:t>
            </a:r>
          </a:p>
          <a:p>
            <a:pPr marL="736600" indent="-736600">
              <a:defRPr/>
            </a:pPr>
            <a:r>
              <a:rPr lang="en-US" altLang="en-US" sz="1000" dirty="0">
                <a:latin typeface="Arial Narrow" pitchFamily="34" charset="0"/>
              </a:rPr>
              <a:t>LO 9-10: Illustrate the difference between the direct and indirect methods of presenting cash flows from operating activities.</a:t>
            </a:r>
          </a:p>
          <a:p>
            <a:pPr marL="736600" indent="-736600">
              <a:defRPr/>
            </a:pPr>
            <a:r>
              <a:rPr lang="en-US" altLang="en-US" sz="1000" dirty="0">
                <a:latin typeface="Arial Narrow" pitchFamily="34" charset="0"/>
              </a:rPr>
              <a:t>LO 9-11: Summarize why the statement of cash flows is significant to financial analysts and investors.</a:t>
            </a:r>
            <a:endParaRPr lang="en-US" sz="1000" dirty="0">
              <a:solidFill>
                <a:srgbClr val="000000"/>
              </a:solidFill>
              <a:latin typeface="Calibri" pitchFamily="34" charset="0"/>
              <a:ea typeface="ＭＳ Ｐゴシック"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CD4EAC0E-2A60-4F39-8F3D-04D810132E68}"/>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5C1EDFF4-4030-4107-AA91-0233986A0F43}"/>
              </a:ext>
            </a:extLst>
          </p:cNvPr>
          <p:cNvSpPr>
            <a:spLocks noGrp="1" noChangeArrowheads="1"/>
          </p:cNvSpPr>
          <p:nvPr>
            <p:ph type="body" idx="1"/>
          </p:nvPr>
        </p:nvSpPr>
        <p:spPr>
          <a:ln/>
        </p:spPr>
        <p:txBody>
          <a:bodyPr/>
          <a:lstStyle/>
          <a:p>
            <a:pPr indent="-228600" eaLnBrk="1" hangingPunct="1">
              <a:defRPr/>
            </a:pPr>
            <a:r>
              <a:rPr lang="en-US" dirty="0">
                <a:latin typeface="+mn-lt"/>
                <a:ea typeface="ＭＳ Ｐゴシック" pitchFamily="34" charset="-128"/>
              </a:rPr>
              <a:t>LO 9-8: Discuss the meaning and significance of each of the unusual or infrequently occurring items that may appear on the income statement.</a:t>
            </a:r>
          </a:p>
          <a:p>
            <a:pPr indent="-228600" eaLnBrk="1" hangingPunct="1">
              <a:defRPr/>
            </a:pPr>
            <a:endParaRPr lang="en-US" dirty="0">
              <a:solidFill>
                <a:srgbClr val="FFFF00"/>
              </a:solidFill>
              <a:latin typeface="+mn-lt"/>
              <a:ea typeface="ＭＳ Ｐゴシック" pitchFamily="34" charset="-128"/>
            </a:endParaRPr>
          </a:p>
          <a:p>
            <a:pPr indent="-228600" eaLnBrk="1" hangingPunct="1">
              <a:defRPr/>
            </a:pPr>
            <a:r>
              <a:rPr lang="en-US" dirty="0">
                <a:latin typeface="+mn-lt"/>
                <a:ea typeface="ＭＳ Ｐゴシック" pitchFamily="34" charset="-128"/>
              </a:rPr>
              <a:t>Unusual items reported in income statement include discontinued operations, extraordinary items, and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noncontrolling (</a:t>
            </a:r>
            <a:r>
              <a:rPr lang="en-US" dirty="0">
                <a:latin typeface="+mn-lt"/>
                <a:ea typeface="ＭＳ Ｐゴシック" pitchFamily="34" charset="-128"/>
              </a:rPr>
              <a:t>minority) interest in earnings of subsidiaries.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Examples of the unusual or infrequently occurring items that may appear on the income statement are illustrated here. </a:t>
            </a:r>
            <a:endParaRPr lang="en-US" noProof="0" dirty="0"/>
          </a:p>
        </p:txBody>
      </p:sp>
    </p:spTree>
    <p:extLst>
      <p:ext uri="{BB962C8B-B14F-4D97-AF65-F5344CB8AC3E}">
        <p14:creationId xmlns:p14="http://schemas.microsoft.com/office/powerpoint/2010/main" val="24810444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9C1A1300-A337-4DD8-99E8-69FA07DD6199}"/>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891097A6-FD35-4314-B419-05478CB630A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LO 9-9: Describe the purpose and outline the general format of the statement of cash flows.</a:t>
            </a:r>
          </a:p>
          <a:p>
            <a:pPr indent="-228600" eaLnBrk="1" hangingPunct="1"/>
            <a:endParaRPr lang="en-US" altLang="en-US" dirty="0">
              <a:solidFill>
                <a:srgbClr val="FFFF00"/>
              </a:solidFill>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The statement of cash flows provides relevant information about the cash receipts and cash payments of an enterprise during a period. The statement shows why cash and cash equivalents changed during the period by reporting net cash provided or used by operating activities, investing activities, and financing activities.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i="0" noProof="0" dirty="0">
                <a:latin typeface="Calibri" panose="020F0502020204030204" pitchFamily="34" charset="0"/>
                <a:ea typeface="ＭＳ Ｐゴシック" panose="020B0600070205080204" pitchFamily="34" charset="-128"/>
                <a:cs typeface="Times New Roman" panose="02020603050405020304" pitchFamily="18" charset="0"/>
              </a:rPr>
              <a:t>LO 9-10: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Illustrate the difference between the direct and indirect methods of presenting cash flows from operating activities</a:t>
            </a:r>
            <a:r>
              <a:rPr lang="en-US" altLang="en-US" i="0" noProof="0" dirty="0">
                <a:latin typeface="Calibri" panose="020F0502020204030204" pitchFamily="34" charset="0"/>
                <a:ea typeface="ＭＳ Ｐゴシック" panose="020B0600070205080204" pitchFamily="34" charset="-128"/>
                <a:cs typeface="Times New Roman" panose="02020603050405020304" pitchFamily="18" charset="0"/>
              </a:rPr>
              <a:t>.</a:t>
            </a:r>
          </a:p>
          <a:p>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There are two alternative approaches to presenting the operating activities section of the statement of cash flows: the direct method presentation and the indirect method presentation.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direct method involves listing each major class of cash receipts transactions and cash disbursements transactions for each of the three activity areas. Notice that under the direct method, each of the captions reported on the statement explains how much cash was received or paid during the year for that item.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indirect method explains cash flows from operating activities by explaining the change in each noncash operating account in the balance sheet. A statement of cash flows prepared this way shows net income as the first source of operating cash. However, net income is determined on the accrual basis and must be adjusted for revenues and expenses that do not affect cash. The most significant noncash income statement item is usually total depreciation and amortization expense. </a:t>
            </a:r>
            <a:endParaRPr lang="en-US" i="0" noProof="0" dirty="0"/>
          </a:p>
        </p:txBody>
      </p:sp>
    </p:spTree>
    <p:extLst>
      <p:ext uri="{BB962C8B-B14F-4D97-AF65-F5344CB8AC3E}">
        <p14:creationId xmlns:p14="http://schemas.microsoft.com/office/powerpoint/2010/main" val="2065838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38AE8108-B03A-4902-8ACF-87333C5C399F}"/>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D8127F6E-1438-4170-A0AE-84695C97AC42}"/>
              </a:ext>
            </a:extLst>
          </p:cNvPr>
          <p:cNvSpPr>
            <a:spLocks noGrp="1" noChangeArrowheads="1"/>
          </p:cNvSpPr>
          <p:nvPr>
            <p:ph type="body" idx="1"/>
          </p:nvPr>
        </p:nvSpPr>
        <p:spPr>
          <a:ln/>
        </p:spPr>
        <p:txBody>
          <a:bodyPr/>
          <a:lstStyle/>
          <a:p>
            <a:pPr eaLnBrk="1" hangingPunct="1">
              <a:spcBef>
                <a:spcPct val="50000"/>
              </a:spcBef>
              <a:defRPr/>
            </a:pPr>
            <a:r>
              <a:rPr lang="en-US" sz="1200" noProof="0" dirty="0">
                <a:latin typeface="Arial" pitchFamily="34" charset="0"/>
              </a:rPr>
              <a:t>Because the depreciation and amortization expense amounts do not affect cash, these items are added back to net income to determine more accurately the amount of cash generated from operations.</a:t>
            </a:r>
          </a:p>
        </p:txBody>
      </p:sp>
    </p:spTree>
    <p:extLst>
      <p:ext uri="{BB962C8B-B14F-4D97-AF65-F5344CB8AC3E}">
        <p14:creationId xmlns:p14="http://schemas.microsoft.com/office/powerpoint/2010/main" val="24472681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noProof="0" dirty="0"/>
              <a:t>Income statement items that affect net income include the following:</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1. Income tax expense not currently payable (that is, deferred income taxes resulting from temporary differences in the recognition of revenues and expenses for book and tax purposes).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2. Gains or losses on the sale or abandonment of assets. The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proceeds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from the sale, not the gain or loss, affect cash. Losses are added back to net income, and gains are subtracted from net income. The sale proceeds are reported as an investing activity, as described later.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3. Increases (or decreases) to interest expense that result from the amortization of discount (or premium) on bonds payable. Discount amortization is added back to net income, and premium amortization is subtracted from net income. </a:t>
            </a:r>
            <a:endParaRPr lang="en-US" sz="1200" noProof="0" dirty="0"/>
          </a:p>
        </p:txBody>
      </p:sp>
    </p:spTree>
    <p:extLst>
      <p:ext uri="{BB962C8B-B14F-4D97-AF65-F5344CB8AC3E}">
        <p14:creationId xmlns:p14="http://schemas.microsoft.com/office/powerpoint/2010/main" val="42938780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2F9E04BC-E073-42F8-9E14-B0B615C2E126}"/>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28DADED1-FDC4-4E5E-91F1-0786E1B4464B}"/>
              </a:ext>
            </a:extLst>
          </p:cNvPr>
          <p:cNvSpPr>
            <a:spLocks noGrp="1" noChangeArrowheads="1"/>
          </p:cNvSpPr>
          <p:nvPr>
            <p:ph type="body" idx="1"/>
          </p:nvPr>
        </p:nvSpPr>
        <p:spPr>
          <a:ln/>
          <a:extLst/>
        </p:spPr>
        <p:txBody>
          <a:bodyPr/>
          <a:lstStyle/>
          <a:p>
            <a:pPr indent="-228600" eaLnBrk="1" hangingPunct="1">
              <a:defRPr/>
            </a:pPr>
            <a:r>
              <a:rPr lang="en-US" dirty="0">
                <a:latin typeface="Calibri" pitchFamily="34" charset="0"/>
                <a:ea typeface="ＭＳ Ｐゴシック" pitchFamily="34" charset="-128"/>
                <a:cs typeface="Times New Roman" pitchFamily="18" charset="0"/>
              </a:rPr>
              <a:t>LO 9-10: Illustrate the difference between the direct and indirect methods of presenting cash flows from operating activities.</a:t>
            </a:r>
          </a:p>
          <a:p>
            <a:pPr indent="-228600" eaLnBrk="1" hangingPunct="1">
              <a:defRPr/>
            </a:pPr>
            <a:endPar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endParaRPr>
          </a:p>
          <a:p>
            <a:pPr indent="-228600">
              <a:defRPr/>
            </a:pP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Investing activities relate primarily to the purchase and sale of noncurrent assets. Cash is often used for the acquisition of assets such as land, buildings, or equipment during the year (these investments are sometimes called </a:t>
            </a:r>
            <a:r>
              <a:rPr lang="en-US" i="1" dirty="0">
                <a:effectLst>
                  <a:outerShdw blurRad="38100" dist="38100" dir="2700000" algn="tl">
                    <a:srgbClr val="C0C0C0"/>
                  </a:outerShdw>
                </a:effectLst>
                <a:latin typeface="Calibri" pitchFamily="34" charset="0"/>
                <a:ea typeface="ＭＳ Ｐゴシック" pitchFamily="34" charset="-128"/>
                <a:cs typeface="Times New Roman" pitchFamily="18" charset="0"/>
              </a:rPr>
              <a:t>capital additions</a:t>
            </a: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 Investments in debt or equity securities of other entities are also shown as investing uses. Likewise, cash received from the sale of noncurrent assets is shown as an investing source of cash. The lending of money and subsequent collection of loans are considered investing activities as well.</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2F9E04BC-E073-42F8-9E14-B0B615C2E126}"/>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28DADED1-FDC4-4E5E-91F1-0786E1B4464B}"/>
              </a:ext>
            </a:extLst>
          </p:cNvPr>
          <p:cNvSpPr>
            <a:spLocks noGrp="1" noChangeArrowheads="1"/>
          </p:cNvSpPr>
          <p:nvPr>
            <p:ph type="body" idx="1"/>
          </p:nvPr>
        </p:nvSpPr>
        <p:spPr>
          <a:ln/>
          <a:extLst/>
        </p:spPr>
        <p:txBody>
          <a:bodyPr/>
          <a:lstStyle/>
          <a:p>
            <a:pPr indent="-228600" eaLnBrk="1" hangingPunct="1">
              <a:defRPr/>
            </a:pPr>
            <a:r>
              <a:rPr lang="en-US" noProof="0" dirty="0">
                <a:latin typeface="Calibri" pitchFamily="34" charset="0"/>
                <a:ea typeface="ＭＳ Ｐゴシック" pitchFamily="34" charset="-128"/>
                <a:cs typeface="Times New Roman" pitchFamily="18" charset="0"/>
              </a:rPr>
              <a:t>LO 9-10: Illustrate the difference between the direct and indirect methods of presenting cash flows from operating activities.</a:t>
            </a:r>
          </a:p>
          <a:p>
            <a:pPr indent="-228600" eaLnBrk="1" hangingPunct="1">
              <a:defRPr/>
            </a:pPr>
            <a:endParaRPr lang="en-US" noProof="0" dirty="0">
              <a:effectLst>
                <a:outerShdw blurRad="38100" dist="38100" dir="2700000" algn="tl">
                  <a:srgbClr val="C0C0C0"/>
                </a:outerShdw>
              </a:effectLst>
              <a:latin typeface="Calibri" pitchFamily="34" charset="0"/>
              <a:ea typeface="ＭＳ Ｐゴシック" pitchFamily="34" charset="-128"/>
              <a:cs typeface="Times New Roman" pitchFamily="18" charset="0"/>
            </a:endParaRPr>
          </a:p>
          <a:p>
            <a:pPr indent="-228600">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Financing activities relate primarily to changes during the year in nonoperating liabilities (such as bonds payable) and in stockholders’ equity accounts other than net income (loss), which is treated as an operating activity. Thus, the issuance of bonds or common stock will result in a financing source of cash, and the retirement of bonds will be reported as a financing use. Cash dividends and treasury stock transactions also are reported as financing activities because they affect stockholders’ equity. </a:t>
            </a:r>
            <a:endParaRPr lang="en-US" noProof="0" dirty="0">
              <a:effectLst>
                <a:outerShdw blurRad="38100" dist="38100" dir="2700000" algn="tl">
                  <a:srgbClr val="C0C0C0"/>
                </a:outerShdw>
              </a:effectLst>
              <a:latin typeface="Calibri" pitchFamily="34" charset="0"/>
              <a:ea typeface="ＭＳ Ｐゴシック" pitchFamily="34" charset="-128"/>
              <a:cs typeface="Times New Roman" pitchFamily="18" charset="0"/>
            </a:endParaRPr>
          </a:p>
        </p:txBody>
      </p:sp>
    </p:spTree>
    <p:extLst>
      <p:ext uri="{BB962C8B-B14F-4D97-AF65-F5344CB8AC3E}">
        <p14:creationId xmlns:p14="http://schemas.microsoft.com/office/powerpoint/2010/main" val="40608439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DC83BBE9-3274-4949-8DE5-751EBC93B969}"/>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1C6A0402-575A-4CAD-85DF-2752DDC6E3BA}"/>
              </a:ext>
            </a:extLst>
          </p:cNvPr>
          <p:cNvSpPr>
            <a:spLocks noGrp="1" noChangeArrowheads="1"/>
          </p:cNvSpPr>
          <p:nvPr>
            <p:ph type="body" idx="1"/>
          </p:nvPr>
        </p:nvSpPr>
        <p:spPr>
          <a:xfrm>
            <a:off x="914400" y="4419600"/>
            <a:ext cx="5140325" cy="4183063"/>
          </a:xfrm>
          <a:ln/>
        </p:spPr>
        <p:txBody>
          <a:bodyPr/>
          <a:lstStyle/>
          <a:p>
            <a:pPr eaLnBrk="1" hangingPunct="1">
              <a:defRPr/>
            </a:pPr>
            <a:r>
              <a:rPr lang="en-US" sz="1100" noProof="0" dirty="0">
                <a:latin typeface="+mj-lt"/>
                <a:ea typeface="ＭＳ Ｐゴシック" pitchFamily="34" charset="-128"/>
                <a:cs typeface="Times New Roman" pitchFamily="18" charset="0"/>
              </a:rPr>
              <a:t>LO 9-11: Summarize why the statement of cash flows is significant to financial analysts and investors.</a:t>
            </a:r>
          </a:p>
          <a:p>
            <a:pPr eaLnBrk="1" hangingPunct="1">
              <a:defRPr/>
            </a:pPr>
            <a:endParaRPr lang="en-US" sz="1100" noProof="0" dirty="0">
              <a:latin typeface="+mj-lt"/>
              <a:ea typeface="ＭＳ Ｐゴシック" pitchFamily="34" charset="-128"/>
              <a:cs typeface="Times New Roman"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noProof="0" dirty="0">
                <a:solidFill>
                  <a:schemeClr val="tx2">
                    <a:lumMod val="50000"/>
                  </a:schemeClr>
                </a:solidFill>
                <a:latin typeface="+mj-lt"/>
                <a:ea typeface="ＭＳ Ｐゴシック" pitchFamily="34" charset="-128"/>
              </a:rPr>
              <a:t>A firm should have a positive cash flow provided by operating activities. If operating activities do not generate cash, the firm will have to seek outside funding to finance its day-to-day activities, as well as its investment requirements.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1" lang="en-US" sz="1100" b="0" i="0" u="none" strike="noStrike" kern="1200" baseline="0" noProof="0" dirty="0">
              <a:solidFill>
                <a:schemeClr val="tx2">
                  <a:lumMod val="50000"/>
                </a:schemeClr>
              </a:solidFill>
              <a:latin typeface="+mj-lt"/>
              <a:ea typeface="ＭＳ Ｐゴシック" pitchFamily="34"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100" b="0" i="0" u="none" strike="noStrike" kern="1200" baseline="0" noProof="0" dirty="0">
                <a:solidFill>
                  <a:schemeClr val="tx1"/>
                </a:solidFill>
                <a:latin typeface="+mj-lt"/>
                <a:ea typeface="ＭＳ Ｐゴシック" charset="-128"/>
                <a:cs typeface="ＭＳ Ｐゴシック" charset="-128"/>
              </a:rPr>
              <a:t>The total cash used for investing activities is compared to the total cash provided by operating activities. If cash provided by operating activities exceeds cash used for investing activities, the indication is that the firm is generating the cash it needs to finance its growth, and that is probably positive. If the cash used for investing activities exceeds the cash provided by operating activities, the difference will have to be provided by financing activities or come from the cash balance carried forward from the prior year. This is not necessarily negative because investment requirements in any one year may be unusually high. If, however, cash used for investing activities exceeds cash provided by operating activities year after year, and the difference is provided from financing activities, a question about the firm’s ability to generate additional funds from financing activities must be raised.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1" lang="en-US" sz="1100" b="0" i="0" u="none" strike="noStrike" kern="1200" baseline="0" noProof="0" dirty="0">
              <a:solidFill>
                <a:schemeClr val="tx1"/>
              </a:solidFill>
              <a:latin typeface="+mj-lt"/>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100" b="0" i="0" u="none" strike="noStrike" kern="1200" baseline="0" noProof="0" dirty="0">
                <a:solidFill>
                  <a:schemeClr val="tx1"/>
                </a:solidFill>
                <a:latin typeface="+mj-lt"/>
                <a:ea typeface="ＭＳ Ｐゴシック" charset="-128"/>
                <a:cs typeface="ＭＳ Ｐゴシック" charset="-128"/>
              </a:rPr>
              <a:t>After the big picture of the entity’s cash flows has been obtained, it may be necessary to look at the details of each category of cash flows for clues that will explain the overall change. The statement of cash flows provides information that is difficult, if not impossible, to obtain from the other three financial statements alone. </a:t>
            </a:r>
            <a:endParaRPr lang="en-US" sz="1100" noProof="0" dirty="0">
              <a:solidFill>
                <a:schemeClr val="tx2">
                  <a:lumMod val="50000"/>
                </a:schemeClr>
              </a:solidFill>
              <a:latin typeface="+mj-lt"/>
              <a:ea typeface="ＭＳ Ｐゴシック"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06EE93E0-CA64-4DD2-B39A-BCF5776F1BE9}"/>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A679FA79-EB87-4400-B155-51E5363AA486}"/>
              </a:ext>
            </a:extLst>
          </p:cNvPr>
          <p:cNvSpPr>
            <a:spLocks noGrp="1" noChangeArrowheads="1"/>
          </p:cNvSpPr>
          <p:nvPr>
            <p:ph type="body" idx="1"/>
          </p:nvPr>
        </p:nvSpPr>
        <p:spPr>
          <a:ln/>
        </p:spPr>
        <p:txBody>
          <a:bodyPr/>
          <a:lstStyle/>
          <a:p>
            <a:pPr eaLnBrk="1" hangingPunct="1">
              <a:defRPr/>
            </a:pPr>
            <a:r>
              <a:rPr lang="en-US" dirty="0">
                <a:latin typeface="+mn-lt"/>
                <a:ea typeface="ＭＳ Ｐゴシック" pitchFamily="34" charset="-128"/>
              </a:rPr>
              <a:t>End of Chapter 9</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C0E83762-865E-40C2-BEB0-10C33C9C4F07}"/>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E77DDC32-F004-4B45-8EC8-201EE2A2AA2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LO 9-1: Explain what revenue is and what the two criteria are that permit revenue recognition.</a:t>
            </a:r>
          </a:p>
          <a:p>
            <a:pPr indent="-228600" eaLnBrk="1" hangingPunct="1"/>
            <a:endParaRPr lang="en-US" altLang="en-US" dirty="0">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Revenue is generated when a firm sells a product or provides a service to a client or customer and receives cash, creates an account receivable, or satisfies an obligation. Revenue is generally measured by the amount of cash received or expected to be received from a transaction.</a:t>
            </a:r>
          </a:p>
          <a:p>
            <a:pPr indent="-228600" eaLnBrk="1" hangingPunct="1"/>
            <a:endParaRPr lang="en-US" altLang="en-US" dirty="0">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39F77A5F-14C8-41EA-A163-DB767A8CA3B7}"/>
              </a:ext>
            </a:extLst>
          </p:cNvPr>
          <p:cNvSpPr>
            <a:spLocks noGrp="1" noRot="1" noChangeAspect="1" noChangeArrowheads="1" noTextEdit="1"/>
          </p:cNvSpPr>
          <p:nvPr>
            <p:ph type="sldImg"/>
          </p:nvPr>
        </p:nvSpPr>
        <p:spPr>
          <a:ln/>
        </p:spPr>
      </p:sp>
      <p:sp>
        <p:nvSpPr>
          <p:cNvPr id="37891" name="Rectangle 3">
            <a:extLst>
              <a:ext uri="{FF2B5EF4-FFF2-40B4-BE49-F238E27FC236}">
                <a16:creationId xmlns:a16="http://schemas.microsoft.com/office/drawing/2014/main" id="{74AE7A72-A7CF-47ED-92B9-628758A7EF5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sz="1200" b="0" i="0" u="none" noProof="0" dirty="0">
                <a:ea typeface="ＭＳ Ｐゴシック" pitchFamily="34" charset="-128"/>
              </a:rPr>
              <a:t>Revenue is realized when a product or service has been exchanged for cash, claims to cash, or an asset that is readily convertible to a known amount of cash or claims to cash. </a:t>
            </a:r>
            <a:r>
              <a:rPr lang="en-US" sz="1200" b="0" i="0" u="none" noProof="0" dirty="0">
                <a:solidFill>
                  <a:schemeClr val="tx2">
                    <a:lumMod val="50000"/>
                  </a:schemeClr>
                </a:solidFill>
                <a:ea typeface="ＭＳ Ｐゴシック" pitchFamily="34" charset="-128"/>
              </a:rPr>
              <a:t>Revenue is earned when a firm has completed, or substantially completed, the activities it must perform to be entitled to the revenue benefits.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solidFill>
                  <a:schemeClr val="tx2">
                    <a:lumMod val="50000"/>
                  </a:schemeClr>
                </a:solidFill>
                <a:latin typeface="Arial" pitchFamily="34" charset="0"/>
              </a:rPr>
              <a:t>Companies should disclose any unusual revenue recognition methods, such as the percentage-of-completion method, in the notes accompanying the financial statements.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700D7D6E-E373-48C8-B71E-10A38EA230C8}"/>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2167A312-C0B8-4AAB-85E6-0B1FB76C08AE}"/>
              </a:ext>
            </a:extLst>
          </p:cNvPr>
          <p:cNvSpPr>
            <a:spLocks noGrp="1" noChangeArrowheads="1"/>
          </p:cNvSpPr>
          <p:nvPr>
            <p:ph type="body" idx="1"/>
          </p:nvPr>
        </p:nvSpPr>
        <p:spPr>
          <a:ln/>
        </p:spPr>
        <p:txBody>
          <a:bodyPr/>
          <a:lstStyle/>
          <a:p>
            <a:pPr indent="-228600" eaLnBrk="1" hangingPunct="1">
              <a:defRPr/>
            </a:pPr>
            <a:r>
              <a:rPr lang="en-US" dirty="0">
                <a:latin typeface="+mn-lt"/>
                <a:ea typeface="ＭＳ Ｐゴシック" pitchFamily="34" charset="-128"/>
              </a:rPr>
              <a:t>For example, on March 15, Matrix, Inc. sold inventory on open accounts receivable. To recognize the revenue, accounts receivable is debited and sales is credited. Assets increase on the balance sheet and revenue increases on the income statement.</a:t>
            </a:r>
          </a:p>
          <a:p>
            <a:pPr indent="-228600" eaLnBrk="1" hangingPunct="1">
              <a:defRPr/>
            </a:pPr>
            <a:endParaRPr lang="en-US" dirty="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EA3FA9E8-C158-4546-BC5B-05400EBAB665}"/>
              </a:ext>
            </a:extLst>
          </p:cNvPr>
          <p:cNvSpPr>
            <a:spLocks noGrp="1" noRot="1" noChangeAspect="1" noChangeArrowheads="1" noTextEdit="1"/>
          </p:cNvSpPr>
          <p:nvPr>
            <p:ph type="sldImg"/>
          </p:nvPr>
        </p:nvSpPr>
        <p:spPr>
          <a:ln/>
        </p:spPr>
      </p:sp>
      <p:sp>
        <p:nvSpPr>
          <p:cNvPr id="39939" name="Rectangle 3">
            <a:extLst>
              <a:ext uri="{FF2B5EF4-FFF2-40B4-BE49-F238E27FC236}">
                <a16:creationId xmlns:a16="http://schemas.microsoft.com/office/drawing/2014/main" id="{EDB34671-0A29-4880-B9E8-051B84A4209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rPr>
              <a:t>To arrive at net sales, total sales should be subtracted by sales returns (merchandise returned by the customer), sales allowances (a reduction in the amount owed by the customer as a result of defective merchandise received), and sales discounts (a reduction, or cash discount, in the amount owed by the customer to encourage prompt payment on account).</a:t>
            </a:r>
          </a:p>
          <a:p>
            <a:pPr indent="-228600" eaLnBrk="1" hangingPunct="1"/>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269922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EA3FA9E8-C158-4546-BC5B-05400EBAB665}"/>
              </a:ext>
            </a:extLst>
          </p:cNvPr>
          <p:cNvSpPr>
            <a:spLocks noGrp="1" noRot="1" noChangeAspect="1" noChangeArrowheads="1" noTextEdit="1"/>
          </p:cNvSpPr>
          <p:nvPr>
            <p:ph type="sldImg"/>
          </p:nvPr>
        </p:nvSpPr>
        <p:spPr>
          <a:ln/>
        </p:spPr>
      </p:sp>
      <p:sp>
        <p:nvSpPr>
          <p:cNvPr id="39939" name="Rectangle 3">
            <a:extLst>
              <a:ext uri="{FF2B5EF4-FFF2-40B4-BE49-F238E27FC236}">
                <a16:creationId xmlns:a16="http://schemas.microsoft.com/office/drawing/2014/main" id="{EDB34671-0A29-4880-B9E8-051B84A4209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rPr>
              <a:t>To arrive at net sales, total sales should be subtracted by sales returns (merchandise returned by the customer), sales allowances (a reduction in the amount owed by the customer as a result of defective merchandise received), and sales discounts (a reduction, or cash discount, in the amount owed by the customer to encourage prompt payment on account).</a:t>
            </a:r>
            <a:endParaRPr lang="en-US" altLang="en-US" noProof="0" dirty="0">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Shipping terms define the owner of products while they are in transit. When an item is shipped FOB destination, the seller owns the product until it is accepted by the buyer at the buyer’s designated location. Title to merchandise shipped FOB destination passes from seller to buyer when the merchandise is received by the buyer. FOB shipping point means that the buyer accepts ownership of the product at the seller’s shipping location. </a:t>
            </a:r>
          </a:p>
        </p:txBody>
      </p:sp>
    </p:spTree>
    <p:extLst>
      <p:ext uri="{BB962C8B-B14F-4D97-AF65-F5344CB8AC3E}">
        <p14:creationId xmlns:p14="http://schemas.microsoft.com/office/powerpoint/2010/main" val="1727225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216177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041257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1265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58840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431441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28205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68956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037409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4345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59228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67157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445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60299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95563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83551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864372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811033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401544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367497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640800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655501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652445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03215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819638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0895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537789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66502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514876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630264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633361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607889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464888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446206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52573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80349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8325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3335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517709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325042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39472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213866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F51D9F9F-C8D5-49F7-9A03-1564D75C2851}"/>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68195505-74A6-4588-856A-868F95D8E88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sp>
        <p:nvSpPr>
          <p:cNvPr id="4" name="Rectangle 53">
            <a:extLst>
              <a:ext uri="{FF2B5EF4-FFF2-40B4-BE49-F238E27FC236}">
                <a16:creationId xmlns:a16="http://schemas.microsoft.com/office/drawing/2014/main" id="{3FC14C1E-5829-4B53-A301-0D3CE5E907C2}"/>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11381125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988855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190590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18171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709150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Tree>
    <p:extLst>
      <p:ext uri="{BB962C8B-B14F-4D97-AF65-F5344CB8AC3E}">
        <p14:creationId xmlns:p14="http://schemas.microsoft.com/office/powerpoint/2010/main" val="3864230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lvl1pPr>
              <a:defRPr b="1"/>
            </a:lvl1pPr>
          </a:lstStyle>
          <a:p>
            <a:r>
              <a:rPr lang="en-US"/>
              <a:t>Click to edit Master title style</a:t>
            </a:r>
          </a:p>
        </p:txBody>
      </p:sp>
    </p:spTree>
    <p:extLst>
      <p:ext uri="{BB962C8B-B14F-4D97-AF65-F5344CB8AC3E}">
        <p14:creationId xmlns:p14="http://schemas.microsoft.com/office/powerpoint/2010/main" val="185961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266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8163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34308209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Title Placeholder 1">
            <a:extLst>
              <a:ext uri="{FF2B5EF4-FFF2-40B4-BE49-F238E27FC236}">
                <a16:creationId xmlns:a16="http://schemas.microsoft.com/office/drawing/2014/main" id="{664F676C-587F-4808-9D06-FAAC4AA72E8A}"/>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267" name="Text Placeholder 2">
            <a:extLst>
              <a:ext uri="{FF2B5EF4-FFF2-40B4-BE49-F238E27FC236}">
                <a16:creationId xmlns:a16="http://schemas.microsoft.com/office/drawing/2014/main" id="{FE95B7D5-046B-4B8E-A410-B9A310A0C0E9}"/>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41564517-7EFA-4695-ACAA-DB424AC73217}"/>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000" dirty="0">
                <a:solidFill>
                  <a:srgbClr val="FFFFFF"/>
                </a:solidFill>
                <a:latin typeface="Calibri" panose="020F0502020204030204" pitchFamily="34" charset="0"/>
                <a:cs typeface="Arial" panose="020B0604020202020204" pitchFamily="34" charset="0"/>
              </a:rPr>
              <a:t>9 - </a:t>
            </a:r>
            <a:fld id="{5656E27E-1FFC-4B1B-B9B5-A6E2736EE3CD}" type="slidenum">
              <a:rPr lang="en-US" altLang="en-US" sz="1000">
                <a:solidFill>
                  <a:srgbClr val="FFFFFF"/>
                </a:solidFill>
                <a:latin typeface="Calibri" panose="020F0502020204030204" pitchFamily="34" charset="0"/>
                <a:cs typeface="Arial" panose="020B0604020202020204" pitchFamily="34" charset="0"/>
              </a:rPr>
              <a:pP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CF1FD456-DCBD-4B40-8CAC-587EDA693477}"/>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3976DE73-0B82-4D26-B963-50EE547037EA}"/>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 id="2147484048" r:id="rId16"/>
    <p:sldLayoutId id="2147484049" r:id="rId17"/>
    <p:sldLayoutId id="2147484050" r:id="rId18"/>
    <p:sldLayoutId id="2147484051" r:id="rId19"/>
    <p:sldLayoutId id="2147484052" r:id="rId20"/>
    <p:sldLayoutId id="2147484053" r:id="rId21"/>
    <p:sldLayoutId id="2147484054" r:id="rId22"/>
    <p:sldLayoutId id="2147484055" r:id="rId23"/>
    <p:sldLayoutId id="2147484056" r:id="rId24"/>
    <p:sldLayoutId id="2147484057" r:id="rId25"/>
    <p:sldLayoutId id="2147484058" r:id="rId26"/>
    <p:sldLayoutId id="2147484059" r:id="rId27"/>
    <p:sldLayoutId id="2147484060" r:id="rId28"/>
    <p:sldLayoutId id="2147484061" r:id="rId29"/>
    <p:sldLayoutId id="2147484062" r:id="rId30"/>
    <p:sldLayoutId id="2147484063" r:id="rId31"/>
    <p:sldLayoutId id="2147484064" r:id="rId32"/>
    <p:sldLayoutId id="2147484065" r:id="rId33"/>
    <p:sldLayoutId id="2147484066" r:id="rId34"/>
    <p:sldLayoutId id="2147484067" r:id="rId35"/>
    <p:sldLayoutId id="2147484068" r:id="rId36"/>
    <p:sldLayoutId id="2147484069" r:id="rId37"/>
    <p:sldLayoutId id="2147484070" r:id="rId38"/>
    <p:sldLayoutId id="2147484071" r:id="rId39"/>
    <p:sldLayoutId id="2147484072" r:id="rId40"/>
    <p:sldLayoutId id="2147484073" r:id="rId41"/>
    <p:sldLayoutId id="2147484074" r:id="rId42"/>
    <p:sldLayoutId id="2147484075" r:id="rId43"/>
    <p:sldLayoutId id="2147484076" r:id="rId44"/>
    <p:sldLayoutId id="2147484077" r:id="rId45"/>
    <p:sldLayoutId id="2147484082" r:id="rId46"/>
    <p:sldLayoutId id="2147484078" r:id="rId47"/>
    <p:sldLayoutId id="2147484079" r:id="rId48"/>
    <p:sldLayoutId id="2147484080" r:id="rId49"/>
    <p:sldLayoutId id="2147484081" r:id="rId50"/>
  </p:sldLayoutIdLst>
  <p:hf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2">
            <a:extLst>
              <a:ext uri="{FF2B5EF4-FFF2-40B4-BE49-F238E27FC236}">
                <a16:creationId xmlns:a16="http://schemas.microsoft.com/office/drawing/2014/main" id="{E037E789-3FDF-4C9C-8EC5-DCD813F5306E}"/>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dirty="0"/>
          </a:p>
        </p:txBody>
      </p:sp>
      <p:sp>
        <p:nvSpPr>
          <p:cNvPr id="13315" name="Rectangle 14">
            <a:extLst>
              <a:ext uri="{FF2B5EF4-FFF2-40B4-BE49-F238E27FC236}">
                <a16:creationId xmlns:a16="http://schemas.microsoft.com/office/drawing/2014/main" id="{E444C172-A349-4B0B-9D8E-973AB6D2FEF1}"/>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1F5EEBEB-2558-4187-A306-C7BCD9DEF5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9C18A-D4CD-4665-9B5B-9D2648A9C371}"/>
              </a:ext>
            </a:extLst>
          </p:cNvPr>
          <p:cNvSpPr>
            <a:spLocks noGrp="1"/>
          </p:cNvSpPr>
          <p:nvPr>
            <p:ph type="title"/>
          </p:nvPr>
        </p:nvSpPr>
        <p:spPr/>
        <p:txBody>
          <a:bodyPr/>
          <a:lstStyle/>
          <a:p>
            <a:r>
              <a:rPr lang="en-US" dirty="0"/>
              <a:t>Shipping Terms </a:t>
            </a:r>
          </a:p>
        </p:txBody>
      </p:sp>
      <p:sp>
        <p:nvSpPr>
          <p:cNvPr id="3" name="Content Placeholder 2">
            <a:extLst>
              <a:ext uri="{FF2B5EF4-FFF2-40B4-BE49-F238E27FC236}">
                <a16:creationId xmlns:a16="http://schemas.microsoft.com/office/drawing/2014/main" id="{2206D8BE-04BF-4331-8EC1-D8BD43827C31}"/>
              </a:ext>
            </a:extLst>
          </p:cNvPr>
          <p:cNvSpPr>
            <a:spLocks noGrp="1"/>
          </p:cNvSpPr>
          <p:nvPr>
            <p:ph idx="1"/>
          </p:nvPr>
        </p:nvSpPr>
        <p:spPr>
          <a:xfrm>
            <a:off x="457200" y="1863725"/>
            <a:ext cx="8229600" cy="3698875"/>
          </a:xfrm>
          <a:solidFill>
            <a:srgbClr val="FFFF66"/>
          </a:solidFill>
        </p:spPr>
        <p:txBody>
          <a:bodyPr/>
          <a:lstStyle/>
          <a:p>
            <a:r>
              <a:rPr lang="en-IN" sz="2800" dirty="0"/>
              <a:t>Shipping terms describe which party to the transaction is to incur the shipping cost.</a:t>
            </a:r>
          </a:p>
          <a:p>
            <a:pPr lvl="1"/>
            <a:r>
              <a:rPr lang="en-IN" sz="2400" dirty="0"/>
              <a:t>The seller incurs the freight cost for shipments made FOB destination; the buyer incurs the cost of shipments made FOB shipping point.</a:t>
            </a:r>
          </a:p>
          <a:p>
            <a:pPr lvl="1"/>
            <a:r>
              <a:rPr lang="en-IN" sz="2400" dirty="0"/>
              <a:t>The freight cost for products shipped </a:t>
            </a:r>
            <a:r>
              <a:rPr lang="en-IN" sz="2400" b="1" dirty="0"/>
              <a:t>freight prepaid </a:t>
            </a:r>
            <a:r>
              <a:rPr lang="en-IN" sz="2400" dirty="0"/>
              <a:t>is paid by the seller; when a shipment arrives </a:t>
            </a:r>
            <a:r>
              <a:rPr lang="en-IN" sz="2400" b="1" dirty="0"/>
              <a:t>freight collect</a:t>
            </a:r>
            <a:r>
              <a:rPr lang="en-IN" sz="2400" dirty="0"/>
              <a:t>, the buyer pays the freight cost.</a:t>
            </a:r>
            <a:endParaRPr lang="en-US" sz="2400" dirty="0"/>
          </a:p>
        </p:txBody>
      </p:sp>
      <p:sp>
        <p:nvSpPr>
          <p:cNvPr id="4" name="Rounded Rectangle 7">
            <a:extLst>
              <a:ext uri="{FF2B5EF4-FFF2-40B4-BE49-F238E27FC236}">
                <a16:creationId xmlns:a16="http://schemas.microsoft.com/office/drawing/2014/main" id="{8BAF5CBA-DF02-48AA-A09A-4384EE9B78C3}"/>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3892424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BB8FA-2BE7-4BE8-AF73-B3518EFC60F7}"/>
              </a:ext>
            </a:extLst>
          </p:cNvPr>
          <p:cNvSpPr>
            <a:spLocks noGrp="1"/>
          </p:cNvSpPr>
          <p:nvPr>
            <p:ph type="title"/>
          </p:nvPr>
        </p:nvSpPr>
        <p:spPr/>
        <p:txBody>
          <a:bodyPr/>
          <a:lstStyle/>
          <a:p>
            <a:r>
              <a:rPr lang="en-US" dirty="0"/>
              <a:t>Expenses </a:t>
            </a:r>
          </a:p>
        </p:txBody>
      </p:sp>
      <p:sp>
        <p:nvSpPr>
          <p:cNvPr id="3" name="Content Placeholder 2">
            <a:extLst>
              <a:ext uri="{FF2B5EF4-FFF2-40B4-BE49-F238E27FC236}">
                <a16:creationId xmlns:a16="http://schemas.microsoft.com/office/drawing/2014/main" id="{9ADB8455-46E5-4460-9037-F8CE97256922}"/>
              </a:ext>
            </a:extLst>
          </p:cNvPr>
          <p:cNvSpPr>
            <a:spLocks noGrp="1"/>
          </p:cNvSpPr>
          <p:nvPr>
            <p:ph idx="1"/>
          </p:nvPr>
        </p:nvSpPr>
        <p:spPr>
          <a:xfrm>
            <a:off x="609600" y="958851"/>
            <a:ext cx="8229600" cy="1371600"/>
          </a:xfrm>
          <a:noFill/>
        </p:spPr>
        <p:txBody>
          <a:bodyPr/>
          <a:lstStyle/>
          <a:p>
            <a:pPr marL="0" indent="0">
              <a:buNone/>
            </a:pPr>
            <a:r>
              <a:rPr lang="en-IN" sz="2800" dirty="0"/>
              <a:t>Expenses are recognized in accordance with the matching principle because they are incurred to support the revenue-generating process. </a:t>
            </a:r>
          </a:p>
        </p:txBody>
      </p:sp>
      <p:sp>
        <p:nvSpPr>
          <p:cNvPr id="4" name="Content Placeholder 2">
            <a:extLst>
              <a:ext uri="{FF2B5EF4-FFF2-40B4-BE49-F238E27FC236}">
                <a16:creationId xmlns:a16="http://schemas.microsoft.com/office/drawing/2014/main" id="{7FBE81F9-8558-4F9F-B71B-547EB16DF37D}"/>
              </a:ext>
            </a:extLst>
          </p:cNvPr>
          <p:cNvSpPr txBox="1">
            <a:spLocks/>
          </p:cNvSpPr>
          <p:nvPr/>
        </p:nvSpPr>
        <p:spPr bwMode="auto">
          <a:xfrm>
            <a:off x="609600" y="2423583"/>
            <a:ext cx="8229600" cy="3492499"/>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Some expenses (cost of goods sold is an example) are recognized concurrently with the revenues to which they relate. This is another application of the matching principle.</a:t>
            </a:r>
          </a:p>
          <a:p>
            <a:pPr marL="0" indent="0">
              <a:buNone/>
            </a:pPr>
            <a:r>
              <a:rPr lang="en-IN" sz="2400" dirty="0"/>
              <a:t>Some expenses (e.g., administrative salaries) are recognized in the period in which they are incurred because the benefit of the expense is used up simultaneously or soon after incurrence.</a:t>
            </a:r>
          </a:p>
          <a:p>
            <a:pPr marL="0" indent="0">
              <a:buNone/>
            </a:pPr>
            <a:r>
              <a:rPr lang="en-IN" sz="2400" dirty="0"/>
              <a:t>Other expenses (e.g., depreciation) result from an allocation of the cost of an asset to the periods that are expected to benefit from its use.</a:t>
            </a:r>
          </a:p>
        </p:txBody>
      </p:sp>
      <p:sp>
        <p:nvSpPr>
          <p:cNvPr id="5" name="Rounded Rectangle 7">
            <a:extLst>
              <a:ext uri="{FF2B5EF4-FFF2-40B4-BE49-F238E27FC236}">
                <a16:creationId xmlns:a16="http://schemas.microsoft.com/office/drawing/2014/main" id="{809C286E-2BE9-4C85-8FD8-312D72D19EF3}"/>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989245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BB8FA-2BE7-4BE8-AF73-B3518EFC60F7}"/>
              </a:ext>
            </a:extLst>
          </p:cNvPr>
          <p:cNvSpPr>
            <a:spLocks noGrp="1"/>
          </p:cNvSpPr>
          <p:nvPr>
            <p:ph type="title"/>
          </p:nvPr>
        </p:nvSpPr>
        <p:spPr/>
        <p:txBody>
          <a:bodyPr/>
          <a:lstStyle/>
          <a:p>
            <a:r>
              <a:rPr lang="en-US" dirty="0"/>
              <a:t>Expenses </a:t>
            </a:r>
          </a:p>
        </p:txBody>
      </p:sp>
      <p:sp>
        <p:nvSpPr>
          <p:cNvPr id="4" name="Content Placeholder 2">
            <a:extLst>
              <a:ext uri="{FF2B5EF4-FFF2-40B4-BE49-F238E27FC236}">
                <a16:creationId xmlns:a16="http://schemas.microsoft.com/office/drawing/2014/main" id="{7FBE81F9-8558-4F9F-B71B-547EB16DF37D}"/>
              </a:ext>
            </a:extLst>
          </p:cNvPr>
          <p:cNvSpPr txBox="1">
            <a:spLocks/>
          </p:cNvSpPr>
          <p:nvPr/>
        </p:nvSpPr>
        <p:spPr bwMode="auto">
          <a:xfrm>
            <a:off x="609600" y="1771650"/>
            <a:ext cx="8229600" cy="3314700"/>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800" dirty="0"/>
              <a:t>The amount of an expense is measured by the cash or other asset used up to obtain the economic benefit it represents. </a:t>
            </a:r>
          </a:p>
          <a:p>
            <a:pPr marL="0" indent="0">
              <a:buNone/>
            </a:pPr>
            <a:r>
              <a:rPr lang="en-IN" sz="2800" dirty="0"/>
              <a:t>When the outflow of cash related to the expense will not occur within a year, it is appropriate to recognize the present value of the future cash flow as the amount of the expense.</a:t>
            </a:r>
          </a:p>
        </p:txBody>
      </p:sp>
      <p:sp>
        <p:nvSpPr>
          <p:cNvPr id="5" name="Rounded Rectangle 7">
            <a:extLst>
              <a:ext uri="{FF2B5EF4-FFF2-40B4-BE49-F238E27FC236}">
                <a16:creationId xmlns:a16="http://schemas.microsoft.com/office/drawing/2014/main" id="{BD1929FE-CF07-4EE5-8CC3-1080BBC94559}"/>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37489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86C23-7FDA-4B1A-A12E-18BC9CCE769E}"/>
              </a:ext>
            </a:extLst>
          </p:cNvPr>
          <p:cNvSpPr>
            <a:spLocks noGrp="1"/>
          </p:cNvSpPr>
          <p:nvPr>
            <p:ph type="title"/>
          </p:nvPr>
        </p:nvSpPr>
        <p:spPr/>
        <p:txBody>
          <a:bodyPr/>
          <a:lstStyle/>
          <a:p>
            <a:r>
              <a:rPr lang="en-US" altLang="en-US" dirty="0">
                <a:ea typeface="ＭＳ Ｐゴシック" panose="020B0600070205080204" pitchFamily="34" charset="-128"/>
              </a:rPr>
              <a:t>Gains and Losses</a:t>
            </a:r>
            <a:endParaRPr lang="en-US" dirty="0"/>
          </a:p>
        </p:txBody>
      </p:sp>
      <p:sp>
        <p:nvSpPr>
          <p:cNvPr id="3" name="Content Placeholder 2">
            <a:extLst>
              <a:ext uri="{FF2B5EF4-FFF2-40B4-BE49-F238E27FC236}">
                <a16:creationId xmlns:a16="http://schemas.microsoft.com/office/drawing/2014/main" id="{852A7F1A-7631-4E82-95CC-455CB046518E}"/>
              </a:ext>
            </a:extLst>
          </p:cNvPr>
          <p:cNvSpPr txBox="1">
            <a:spLocks/>
          </p:cNvSpPr>
          <p:nvPr/>
        </p:nvSpPr>
        <p:spPr>
          <a:xfrm>
            <a:off x="609600" y="1676400"/>
            <a:ext cx="8229600" cy="1447801"/>
          </a:xfrm>
          <a:prstGeom prst="rect">
            <a:avLst/>
          </a:prstGeom>
          <a:solidFill>
            <a:srgbClr val="FFFF66"/>
          </a:solidFill>
          <a:ln>
            <a:solidFill>
              <a:schemeClr val="tx1"/>
            </a:solid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b="1" dirty="0"/>
              <a:t>Gains</a:t>
            </a:r>
            <a:r>
              <a:rPr lang="en-IN" sz="2800" dirty="0"/>
              <a:t> are reported as other income after the firm’s operating expenses have been shown and income from operations has been reported.</a:t>
            </a:r>
            <a:endParaRPr lang="en-US" sz="2800" dirty="0"/>
          </a:p>
        </p:txBody>
      </p:sp>
      <p:sp>
        <p:nvSpPr>
          <p:cNvPr id="4" name="Content Placeholder 2">
            <a:extLst>
              <a:ext uri="{FF2B5EF4-FFF2-40B4-BE49-F238E27FC236}">
                <a16:creationId xmlns:a16="http://schemas.microsoft.com/office/drawing/2014/main" id="{0E0EF8D8-49F1-48A9-87A3-800F7A1727E2}"/>
              </a:ext>
            </a:extLst>
          </p:cNvPr>
          <p:cNvSpPr txBox="1">
            <a:spLocks/>
          </p:cNvSpPr>
          <p:nvPr/>
        </p:nvSpPr>
        <p:spPr bwMode="auto">
          <a:xfrm>
            <a:off x="609600" y="3486150"/>
            <a:ext cx="8229600" cy="495300"/>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b="1" dirty="0"/>
              <a:t>Losses</a:t>
            </a:r>
            <a:r>
              <a:rPr lang="en-IN" sz="2800" dirty="0"/>
              <a:t> are reported after income from operations.</a:t>
            </a:r>
          </a:p>
        </p:txBody>
      </p:sp>
      <p:sp>
        <p:nvSpPr>
          <p:cNvPr id="5" name="Rounded Rectangle 7">
            <a:extLst>
              <a:ext uri="{FF2B5EF4-FFF2-40B4-BE49-F238E27FC236}">
                <a16:creationId xmlns:a16="http://schemas.microsoft.com/office/drawing/2014/main" id="{BE5AF8E4-E182-4528-8F21-A0FBBDBC17B6}"/>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3715968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1E2B-FBB1-423C-93B4-D7E9815FED19}"/>
              </a:ext>
            </a:extLst>
          </p:cNvPr>
          <p:cNvSpPr>
            <a:spLocks noGrp="1"/>
          </p:cNvSpPr>
          <p:nvPr>
            <p:ph type="title"/>
          </p:nvPr>
        </p:nvSpPr>
        <p:spPr/>
        <p:txBody>
          <a:bodyPr/>
          <a:lstStyle/>
          <a:p>
            <a:r>
              <a:rPr lang="en-US" altLang="en-US" dirty="0"/>
              <a:t>Cost of Goods Sold</a:t>
            </a:r>
            <a:endParaRPr lang="en-US" dirty="0"/>
          </a:p>
        </p:txBody>
      </p:sp>
      <p:sp>
        <p:nvSpPr>
          <p:cNvPr id="3" name="Content Placeholder 2">
            <a:extLst>
              <a:ext uri="{FF2B5EF4-FFF2-40B4-BE49-F238E27FC236}">
                <a16:creationId xmlns:a16="http://schemas.microsoft.com/office/drawing/2014/main" id="{314376EB-EA72-477B-80C8-A06B888CCF1D}"/>
              </a:ext>
            </a:extLst>
          </p:cNvPr>
          <p:cNvSpPr>
            <a:spLocks noGrp="1"/>
          </p:cNvSpPr>
          <p:nvPr>
            <p:ph idx="1"/>
          </p:nvPr>
        </p:nvSpPr>
        <p:spPr>
          <a:xfrm>
            <a:off x="609600" y="1497012"/>
            <a:ext cx="8229600" cy="1793875"/>
          </a:xfrm>
          <a:solidFill>
            <a:srgbClr val="DCE6F2"/>
          </a:solidFill>
        </p:spPr>
        <p:txBody>
          <a:bodyPr/>
          <a:lstStyle/>
          <a:p>
            <a:pPr marL="0" indent="0">
              <a:buNone/>
            </a:pPr>
            <a:r>
              <a:rPr lang="en-US" sz="2800" dirty="0"/>
              <a:t>Cost of goods sold </a:t>
            </a:r>
            <a:r>
              <a:rPr lang="en-IN" sz="2800" dirty="0"/>
              <a:t>is the most significant expense for many manufacturing and merchandising companies. </a:t>
            </a:r>
          </a:p>
          <a:p>
            <a:pPr marL="0" indent="0">
              <a:buNone/>
            </a:pPr>
            <a:r>
              <a:rPr lang="en-US" sz="2800" dirty="0"/>
              <a:t>Inventory shrinkage </a:t>
            </a:r>
            <a:r>
              <a:rPr lang="en-IN" sz="2800" dirty="0"/>
              <a:t>is included in cost of goods sold unless the amount involved is material.</a:t>
            </a:r>
            <a:endParaRPr lang="en-US" sz="2800" dirty="0"/>
          </a:p>
        </p:txBody>
      </p:sp>
      <p:sp>
        <p:nvSpPr>
          <p:cNvPr id="6" name="Content Placeholder 2">
            <a:extLst>
              <a:ext uri="{FF2B5EF4-FFF2-40B4-BE49-F238E27FC236}">
                <a16:creationId xmlns:a16="http://schemas.microsoft.com/office/drawing/2014/main" id="{24B47D16-8F66-498C-9708-747D8F90682F}"/>
              </a:ext>
            </a:extLst>
          </p:cNvPr>
          <p:cNvSpPr txBox="1">
            <a:spLocks/>
          </p:cNvSpPr>
          <p:nvPr/>
        </p:nvSpPr>
        <p:spPr bwMode="auto">
          <a:xfrm>
            <a:off x="609600" y="3429000"/>
            <a:ext cx="8229600" cy="1793875"/>
          </a:xfrm>
          <a:prstGeom prst="rect">
            <a:avLst/>
          </a:prstGeom>
          <a:solidFill>
            <a:srgbClr val="FFFF66"/>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800" dirty="0"/>
              <a:t>Determination of the cost of goods sold amount is a function of the inventory cost flow assumption and the inventory accounting system (periodic or perpetual) used to account for inventories.</a:t>
            </a:r>
            <a:endParaRPr lang="en-US" sz="2800" dirty="0"/>
          </a:p>
        </p:txBody>
      </p:sp>
      <p:sp>
        <p:nvSpPr>
          <p:cNvPr id="9" name="Rounded Rectangle 8">
            <a:extLst>
              <a:ext uri="{FF2B5EF4-FFF2-40B4-BE49-F238E27FC236}">
                <a16:creationId xmlns:a16="http://schemas.microsoft.com/office/drawing/2014/main" id="{714C7D06-5292-4F3F-A795-90603CAC5852}"/>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3696672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1E2B-FBB1-423C-93B4-D7E9815FED19}"/>
              </a:ext>
            </a:extLst>
          </p:cNvPr>
          <p:cNvSpPr>
            <a:spLocks noGrp="1"/>
          </p:cNvSpPr>
          <p:nvPr>
            <p:ph type="title"/>
          </p:nvPr>
        </p:nvSpPr>
        <p:spPr/>
        <p:txBody>
          <a:bodyPr/>
          <a:lstStyle/>
          <a:p>
            <a:r>
              <a:rPr lang="en-US" altLang="en-US" dirty="0"/>
              <a:t>Cost of Goods Sold</a:t>
            </a:r>
            <a:endParaRPr lang="en-US" dirty="0"/>
          </a:p>
        </p:txBody>
      </p:sp>
      <p:sp>
        <p:nvSpPr>
          <p:cNvPr id="6" name="Content Placeholder 2">
            <a:extLst>
              <a:ext uri="{FF2B5EF4-FFF2-40B4-BE49-F238E27FC236}">
                <a16:creationId xmlns:a16="http://schemas.microsoft.com/office/drawing/2014/main" id="{24B47D16-8F66-498C-9708-747D8F90682F}"/>
              </a:ext>
            </a:extLst>
          </p:cNvPr>
          <p:cNvSpPr txBox="1">
            <a:spLocks/>
          </p:cNvSpPr>
          <p:nvPr/>
        </p:nvSpPr>
        <p:spPr bwMode="auto">
          <a:xfrm>
            <a:off x="457200" y="822960"/>
            <a:ext cx="8443799" cy="1302048"/>
          </a:xfrm>
          <a:prstGeom prst="rect">
            <a:avLst/>
          </a:prstGeom>
          <a:solidFill>
            <a:srgbClr val="FFFF66"/>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Under a perpetual inventory system, a record is made of every purchase and every sale, and a continuous record of the quantity and cost of each item is maintained.</a:t>
            </a:r>
            <a:endParaRPr lang="en-US" sz="2400" b="1" dirty="0"/>
          </a:p>
        </p:txBody>
      </p:sp>
      <p:sp>
        <p:nvSpPr>
          <p:cNvPr id="7" name="Content Placeholder 2">
            <a:extLst>
              <a:ext uri="{FF2B5EF4-FFF2-40B4-BE49-F238E27FC236}">
                <a16:creationId xmlns:a16="http://schemas.microsoft.com/office/drawing/2014/main" id="{88104B38-91DA-4F1E-827A-34E014F9B833}"/>
              </a:ext>
            </a:extLst>
          </p:cNvPr>
          <p:cNvSpPr txBox="1">
            <a:spLocks/>
          </p:cNvSpPr>
          <p:nvPr/>
        </p:nvSpPr>
        <p:spPr bwMode="auto">
          <a:xfrm>
            <a:off x="457200" y="2199303"/>
            <a:ext cx="8229600" cy="1104306"/>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When an item is sold, its cost is transferred from the inventory asset to the cost of goods sold expense with the following effect on the financial statements:</a:t>
            </a:r>
            <a:endParaRPr lang="en-US" sz="2400" b="1" dirty="0"/>
          </a:p>
        </p:txBody>
      </p:sp>
      <p:pic>
        <p:nvPicPr>
          <p:cNvPr id="9" name="Picture 8">
            <a:extLst>
              <a:ext uri="{FF2B5EF4-FFF2-40B4-BE49-F238E27FC236}">
                <a16:creationId xmlns:a16="http://schemas.microsoft.com/office/drawing/2014/main" id="{6FEE9C8D-920B-4A1F-9074-A7C0ED46FC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 y="3429000"/>
            <a:ext cx="7620001" cy="1324314"/>
          </a:xfrm>
          <a:prstGeom prst="rect">
            <a:avLst/>
          </a:prstGeom>
        </p:spPr>
      </p:pic>
      <p:pic>
        <p:nvPicPr>
          <p:cNvPr id="11" name="Picture 10">
            <a:extLst>
              <a:ext uri="{FF2B5EF4-FFF2-40B4-BE49-F238E27FC236}">
                <a16:creationId xmlns:a16="http://schemas.microsoft.com/office/drawing/2014/main" id="{9C5E7DBC-18ED-45F8-887B-763095823A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5415365"/>
            <a:ext cx="7162800" cy="653540"/>
          </a:xfrm>
          <a:prstGeom prst="rect">
            <a:avLst/>
          </a:prstGeom>
        </p:spPr>
      </p:pic>
      <p:sp>
        <p:nvSpPr>
          <p:cNvPr id="12" name="Content Placeholder 2">
            <a:extLst>
              <a:ext uri="{FF2B5EF4-FFF2-40B4-BE49-F238E27FC236}">
                <a16:creationId xmlns:a16="http://schemas.microsoft.com/office/drawing/2014/main" id="{1E850154-D7FF-453A-9539-7F54B19A97B9}"/>
              </a:ext>
            </a:extLst>
          </p:cNvPr>
          <p:cNvSpPr txBox="1">
            <a:spLocks/>
          </p:cNvSpPr>
          <p:nvPr/>
        </p:nvSpPr>
        <p:spPr bwMode="auto">
          <a:xfrm>
            <a:off x="564299" y="4890304"/>
            <a:ext cx="8229600" cy="428500"/>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Here is the entry:</a:t>
            </a:r>
            <a:endParaRPr lang="en-US" sz="2400" b="1" dirty="0"/>
          </a:p>
        </p:txBody>
      </p:sp>
      <p:sp>
        <p:nvSpPr>
          <p:cNvPr id="13" name="Rounded Rectangle 8">
            <a:extLst>
              <a:ext uri="{FF2B5EF4-FFF2-40B4-BE49-F238E27FC236}">
                <a16:creationId xmlns:a16="http://schemas.microsoft.com/office/drawing/2014/main" id="{85693B79-B7B2-4B2F-8811-08E1EF13C357}"/>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2239118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1E2B-FBB1-423C-93B4-D7E9815FED19}"/>
              </a:ext>
            </a:extLst>
          </p:cNvPr>
          <p:cNvSpPr>
            <a:spLocks noGrp="1"/>
          </p:cNvSpPr>
          <p:nvPr>
            <p:ph type="title"/>
          </p:nvPr>
        </p:nvSpPr>
        <p:spPr/>
        <p:txBody>
          <a:bodyPr/>
          <a:lstStyle/>
          <a:p>
            <a:r>
              <a:rPr lang="en-US" altLang="en-US" dirty="0"/>
              <a:t>Cost of Goods Sold</a:t>
            </a:r>
            <a:endParaRPr lang="en-US" dirty="0"/>
          </a:p>
        </p:txBody>
      </p:sp>
      <p:sp>
        <p:nvSpPr>
          <p:cNvPr id="6" name="Content Placeholder 2">
            <a:extLst>
              <a:ext uri="{FF2B5EF4-FFF2-40B4-BE49-F238E27FC236}">
                <a16:creationId xmlns:a16="http://schemas.microsoft.com/office/drawing/2014/main" id="{24B47D16-8F66-498C-9708-747D8F90682F}"/>
              </a:ext>
            </a:extLst>
          </p:cNvPr>
          <p:cNvSpPr txBox="1">
            <a:spLocks/>
          </p:cNvSpPr>
          <p:nvPr/>
        </p:nvSpPr>
        <p:spPr bwMode="auto">
          <a:xfrm>
            <a:off x="396240" y="822960"/>
            <a:ext cx="8686800" cy="1996440"/>
          </a:xfrm>
          <a:prstGeom prst="rect">
            <a:avLst/>
          </a:prstGeom>
          <a:solidFill>
            <a:srgbClr val="FFFF66"/>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In a periodic inventory system, a count of the inventory on hand is made periodically—frequently at the end of a fiscal year—and the cost of inventory on hand is determined. This cost is then subtracted from the sum of the cost of the beginning inventory and the cost of the merchandise purchased during the current period.</a:t>
            </a:r>
            <a:endParaRPr lang="en-US" sz="2400" b="1" dirty="0"/>
          </a:p>
        </p:txBody>
      </p:sp>
      <p:sp>
        <p:nvSpPr>
          <p:cNvPr id="7" name="Content Placeholder 2">
            <a:extLst>
              <a:ext uri="{FF2B5EF4-FFF2-40B4-BE49-F238E27FC236}">
                <a16:creationId xmlns:a16="http://schemas.microsoft.com/office/drawing/2014/main" id="{88104B38-91DA-4F1E-827A-34E014F9B833}"/>
              </a:ext>
            </a:extLst>
          </p:cNvPr>
          <p:cNvSpPr txBox="1">
            <a:spLocks/>
          </p:cNvSpPr>
          <p:nvPr/>
        </p:nvSpPr>
        <p:spPr bwMode="auto">
          <a:xfrm>
            <a:off x="624840" y="2934295"/>
            <a:ext cx="8229600" cy="1261908"/>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This cost of goods sold model is illustrated here using 2017 data from the Campbell Soup Company financial statements in the appendix.</a:t>
            </a:r>
            <a:endParaRPr lang="en-US" sz="2400" b="1" dirty="0"/>
          </a:p>
        </p:txBody>
      </p:sp>
      <p:sp>
        <p:nvSpPr>
          <p:cNvPr id="13" name="Rounded Rectangle 8">
            <a:extLst>
              <a:ext uri="{FF2B5EF4-FFF2-40B4-BE49-F238E27FC236}">
                <a16:creationId xmlns:a16="http://schemas.microsoft.com/office/drawing/2014/main" id="{85693B79-B7B2-4B2F-8811-08E1EF13C357}"/>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9-2: Describe how cost of goods sold is determined under both perpetual and periodic inventory accounting systems.</a:t>
            </a:r>
          </a:p>
        </p:txBody>
      </p:sp>
      <p:pic>
        <p:nvPicPr>
          <p:cNvPr id="4" name="Picture 3">
            <a:extLst>
              <a:ext uri="{FF2B5EF4-FFF2-40B4-BE49-F238E27FC236}">
                <a16:creationId xmlns:a16="http://schemas.microsoft.com/office/drawing/2014/main" id="{37A0EC40-A7D7-464A-9BB7-FDB8CE7AE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6403" y="4298950"/>
            <a:ext cx="5706473" cy="1838837"/>
          </a:xfrm>
          <a:prstGeom prst="rect">
            <a:avLst/>
          </a:prstGeom>
        </p:spPr>
      </p:pic>
    </p:spTree>
    <p:extLst>
      <p:ext uri="{BB962C8B-B14F-4D97-AF65-F5344CB8AC3E}">
        <p14:creationId xmlns:p14="http://schemas.microsoft.com/office/powerpoint/2010/main" val="12969524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1E2B-FBB1-423C-93B4-D7E9815FED19}"/>
              </a:ext>
            </a:extLst>
          </p:cNvPr>
          <p:cNvSpPr>
            <a:spLocks noGrp="1"/>
          </p:cNvSpPr>
          <p:nvPr>
            <p:ph type="title"/>
          </p:nvPr>
        </p:nvSpPr>
        <p:spPr/>
        <p:txBody>
          <a:bodyPr/>
          <a:lstStyle/>
          <a:p>
            <a:r>
              <a:rPr lang="en-US" altLang="en-US" dirty="0"/>
              <a:t>Cost of Goods Sold</a:t>
            </a:r>
            <a:endParaRPr lang="en-US" dirty="0"/>
          </a:p>
        </p:txBody>
      </p:sp>
      <p:sp>
        <p:nvSpPr>
          <p:cNvPr id="6" name="Content Placeholder 2">
            <a:extLst>
              <a:ext uri="{FF2B5EF4-FFF2-40B4-BE49-F238E27FC236}">
                <a16:creationId xmlns:a16="http://schemas.microsoft.com/office/drawing/2014/main" id="{24B47D16-8F66-498C-9708-747D8F90682F}"/>
              </a:ext>
            </a:extLst>
          </p:cNvPr>
          <p:cNvSpPr txBox="1">
            <a:spLocks/>
          </p:cNvSpPr>
          <p:nvPr/>
        </p:nvSpPr>
        <p:spPr bwMode="auto">
          <a:xfrm>
            <a:off x="396240" y="822960"/>
            <a:ext cx="8686800" cy="1996440"/>
          </a:xfrm>
          <a:prstGeom prst="rect">
            <a:avLst/>
          </a:prstGeom>
          <a:solidFill>
            <a:srgbClr val="FFFF66"/>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b="1" dirty="0"/>
              <a:t>When the periodic inventory system is used, freight charges, purchase discounts, and purchase returns and allowances are usually recorded in separate accounts, and each account balance is classified with purchases. </a:t>
            </a:r>
          </a:p>
          <a:p>
            <a:pPr marL="0" indent="0">
              <a:buNone/>
            </a:pPr>
            <a:r>
              <a:rPr lang="en-IN" sz="2400" b="1" dirty="0"/>
              <a:t>Thus, the net purchases amount is made up of the following:</a:t>
            </a:r>
            <a:endParaRPr lang="en-US" sz="2400" b="1" dirty="0"/>
          </a:p>
        </p:txBody>
      </p:sp>
      <p:sp>
        <p:nvSpPr>
          <p:cNvPr id="13" name="Rounded Rectangle 8">
            <a:extLst>
              <a:ext uri="{FF2B5EF4-FFF2-40B4-BE49-F238E27FC236}">
                <a16:creationId xmlns:a16="http://schemas.microsoft.com/office/drawing/2014/main" id="{85693B79-B7B2-4B2F-8811-08E1EF13C357}"/>
              </a:ext>
            </a:extLst>
          </p:cNvPr>
          <p:cNvSpPr/>
          <p:nvPr/>
        </p:nvSpPr>
        <p:spPr>
          <a:xfrm>
            <a:off x="476022" y="603504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9-2: Describe how cost of goods sold is determined under both perpetual and periodic inventory accounting systems.</a:t>
            </a:r>
          </a:p>
        </p:txBody>
      </p:sp>
      <p:pic>
        <p:nvPicPr>
          <p:cNvPr id="5" name="Picture 4">
            <a:extLst>
              <a:ext uri="{FF2B5EF4-FFF2-40B4-BE49-F238E27FC236}">
                <a16:creationId xmlns:a16="http://schemas.microsoft.com/office/drawing/2014/main" id="{D5E67317-3E7C-4A77-9629-5DA092312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3230163"/>
            <a:ext cx="6362244" cy="2052611"/>
          </a:xfrm>
          <a:prstGeom prst="rect">
            <a:avLst/>
          </a:prstGeom>
        </p:spPr>
      </p:pic>
    </p:spTree>
    <p:extLst>
      <p:ext uri="{BB962C8B-B14F-4D97-AF65-F5344CB8AC3E}">
        <p14:creationId xmlns:p14="http://schemas.microsoft.com/office/powerpoint/2010/main" val="228666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a:extLst>
              <a:ext uri="{FF2B5EF4-FFF2-40B4-BE49-F238E27FC236}">
                <a16:creationId xmlns:a16="http://schemas.microsoft.com/office/drawing/2014/main" id="{C0A9981B-7899-4310-A9BC-F391C21C1BE6}"/>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Gross Profit, or Gross Margin</a:t>
            </a:r>
          </a:p>
        </p:txBody>
      </p:sp>
      <p:sp>
        <p:nvSpPr>
          <p:cNvPr id="4101" name="Text Box 194">
            <a:extLst>
              <a:ext uri="{FF2B5EF4-FFF2-40B4-BE49-F238E27FC236}">
                <a16:creationId xmlns:a16="http://schemas.microsoft.com/office/drawing/2014/main" id="{95264654-098E-4238-A03E-CA1FC317DA54}"/>
              </a:ext>
            </a:extLst>
          </p:cNvPr>
          <p:cNvSpPr txBox="1">
            <a:spLocks noChangeArrowheads="1"/>
          </p:cNvSpPr>
          <p:nvPr/>
        </p:nvSpPr>
        <p:spPr bwMode="auto">
          <a:xfrm>
            <a:off x="701040" y="899530"/>
            <a:ext cx="79248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2300" b="1" i="1" u="sng" dirty="0">
                <a:solidFill>
                  <a:schemeClr val="tx2"/>
                </a:solidFill>
              </a:rPr>
              <a:t>Gross profit </a:t>
            </a:r>
            <a:r>
              <a:rPr lang="en-US" altLang="en-US" sz="2300" dirty="0">
                <a:solidFill>
                  <a:schemeClr val="tx2"/>
                </a:solidFill>
              </a:rPr>
              <a:t>is the </a:t>
            </a:r>
            <a:r>
              <a:rPr lang="en-IN" altLang="en-US" sz="2300" dirty="0">
                <a:solidFill>
                  <a:schemeClr val="tx2"/>
                </a:solidFill>
              </a:rPr>
              <a:t>difference between sales revenue and cost of goods sold</a:t>
            </a:r>
            <a:r>
              <a:rPr lang="en-US" altLang="en-US" sz="2300" dirty="0">
                <a:solidFill>
                  <a:schemeClr val="tx2"/>
                </a:solidFill>
              </a:rPr>
              <a:t>.</a:t>
            </a:r>
          </a:p>
        </p:txBody>
      </p:sp>
      <p:sp>
        <p:nvSpPr>
          <p:cNvPr id="9" name="Rounded Rectangle 8">
            <a:extLst>
              <a:ext uri="{FF2B5EF4-FFF2-40B4-BE49-F238E27FC236}">
                <a16:creationId xmlns:a16="http://schemas.microsoft.com/office/drawing/2014/main" id="{26451171-BDF0-4418-AA60-DD1CC6383BB1}"/>
              </a:ext>
            </a:extLst>
          </p:cNvPr>
          <p:cNvSpPr/>
          <p:nvPr/>
        </p:nvSpPr>
        <p:spPr>
          <a:xfrm>
            <a:off x="533400" y="6248400"/>
            <a:ext cx="7162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9-3: Discuss the significance of gross profit and describe how the gross profit ratio is calculated and used.</a:t>
            </a:r>
          </a:p>
        </p:txBody>
      </p:sp>
      <p:pic>
        <p:nvPicPr>
          <p:cNvPr id="3" name="Picture 2">
            <a:extLst>
              <a:ext uri="{FF2B5EF4-FFF2-40B4-BE49-F238E27FC236}">
                <a16:creationId xmlns:a16="http://schemas.microsoft.com/office/drawing/2014/main" id="{4C68AF6B-73B8-4BE2-9567-75B82983A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8905" y="1668033"/>
            <a:ext cx="6057900" cy="1627578"/>
          </a:xfrm>
          <a:prstGeom prst="rect">
            <a:avLst/>
          </a:prstGeom>
        </p:spPr>
      </p:pic>
      <p:pic>
        <p:nvPicPr>
          <p:cNvPr id="4" name="Picture 3">
            <a:extLst>
              <a:ext uri="{FF2B5EF4-FFF2-40B4-BE49-F238E27FC236}">
                <a16:creationId xmlns:a16="http://schemas.microsoft.com/office/drawing/2014/main" id="{1FFC0689-4B33-452F-856E-38B437683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5932" y="4368719"/>
            <a:ext cx="5363845" cy="1818916"/>
          </a:xfrm>
          <a:prstGeom prst="rect">
            <a:avLst/>
          </a:prstGeom>
        </p:spPr>
      </p:pic>
      <p:sp>
        <p:nvSpPr>
          <p:cNvPr id="10" name="Content Placeholder 2">
            <a:extLst>
              <a:ext uri="{FF2B5EF4-FFF2-40B4-BE49-F238E27FC236}">
                <a16:creationId xmlns:a16="http://schemas.microsoft.com/office/drawing/2014/main" id="{C4DC43E8-ACC1-4885-80FC-79AFCE8D65F2}"/>
              </a:ext>
            </a:extLst>
          </p:cNvPr>
          <p:cNvSpPr txBox="1">
            <a:spLocks/>
          </p:cNvSpPr>
          <p:nvPr/>
        </p:nvSpPr>
        <p:spPr bwMode="auto">
          <a:xfrm>
            <a:off x="609600" y="3324660"/>
            <a:ext cx="8016240" cy="1044059"/>
          </a:xfrm>
          <a:prstGeom prst="rect">
            <a:avLst/>
          </a:prstGeom>
          <a:no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000" dirty="0"/>
              <a:t>When the amount of gross profit is expressed as a percentage of the sales amount, the resulting </a:t>
            </a:r>
            <a:r>
              <a:rPr lang="en-IN" sz="2000" b="1" i="1" u="sng" dirty="0"/>
              <a:t>gross profit ratio </a:t>
            </a:r>
            <a:r>
              <a:rPr lang="en-IN" sz="2000" dirty="0"/>
              <a:t>is an especially important statistic for managers of manufacturing and merchandising firms.</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3503F-352C-42B1-9537-326F8655F6F4}"/>
              </a:ext>
            </a:extLst>
          </p:cNvPr>
          <p:cNvSpPr>
            <a:spLocks noGrp="1"/>
          </p:cNvSpPr>
          <p:nvPr>
            <p:ph type="title"/>
          </p:nvPr>
        </p:nvSpPr>
        <p:spPr/>
        <p:txBody>
          <a:bodyPr/>
          <a:lstStyle/>
          <a:p>
            <a:r>
              <a:rPr lang="en-IN" altLang="en-US" sz="3200" dirty="0">
                <a:ea typeface="ＭＳ Ｐゴシック" panose="020B0600070205080204" pitchFamily="34" charset="-128"/>
              </a:rPr>
              <a:t>Using the Gross Profit Ratio to Estimate Ending</a:t>
            </a:r>
            <a:br>
              <a:rPr lang="en-IN" altLang="en-US" sz="3200" dirty="0">
                <a:ea typeface="ＭＳ Ｐゴシック" panose="020B0600070205080204" pitchFamily="34" charset="-128"/>
              </a:rPr>
            </a:br>
            <a:r>
              <a:rPr lang="en-IN" altLang="en-US" sz="3200" dirty="0">
                <a:ea typeface="ＭＳ Ｐゴシック" panose="020B0600070205080204" pitchFamily="34" charset="-128"/>
              </a:rPr>
              <a:t>Inventory and Cost of Goods Sold</a:t>
            </a:r>
            <a:endParaRPr lang="en-US" sz="3200" dirty="0"/>
          </a:p>
        </p:txBody>
      </p:sp>
      <p:sp>
        <p:nvSpPr>
          <p:cNvPr id="3" name="Content Placeholder 2">
            <a:extLst>
              <a:ext uri="{FF2B5EF4-FFF2-40B4-BE49-F238E27FC236}">
                <a16:creationId xmlns:a16="http://schemas.microsoft.com/office/drawing/2014/main" id="{F1C6A065-F6AF-4F83-9BC2-ABFC2A47C2DE}"/>
              </a:ext>
            </a:extLst>
          </p:cNvPr>
          <p:cNvSpPr>
            <a:spLocks noGrp="1"/>
          </p:cNvSpPr>
          <p:nvPr>
            <p:ph idx="1"/>
          </p:nvPr>
        </p:nvSpPr>
        <p:spPr>
          <a:xfrm>
            <a:off x="441960" y="1168401"/>
            <a:ext cx="8229600" cy="1346200"/>
          </a:xfrm>
        </p:spPr>
        <p:txBody>
          <a:bodyPr/>
          <a:lstStyle/>
          <a:p>
            <a:pPr marL="0" indent="0">
              <a:buNone/>
            </a:pPr>
            <a:r>
              <a:rPr lang="en-IN" sz="2800" dirty="0"/>
              <a:t>Gross profit ratio can be used to estimate cost of goods sold and ending inventory for periods in which a physical inventory has not been taken.</a:t>
            </a:r>
            <a:endParaRPr lang="en-US" sz="2800" dirty="0"/>
          </a:p>
        </p:txBody>
      </p:sp>
      <p:pic>
        <p:nvPicPr>
          <p:cNvPr id="5" name="Picture 4">
            <a:extLst>
              <a:ext uri="{FF2B5EF4-FFF2-40B4-BE49-F238E27FC236}">
                <a16:creationId xmlns:a16="http://schemas.microsoft.com/office/drawing/2014/main" id="{573DF23B-EA99-471F-B60E-53302C5B1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2586183"/>
            <a:ext cx="5562600" cy="3534779"/>
          </a:xfrm>
          <a:prstGeom prst="rect">
            <a:avLst/>
          </a:prstGeom>
        </p:spPr>
      </p:pic>
      <p:sp>
        <p:nvSpPr>
          <p:cNvPr id="6" name="Rounded Rectangle 8">
            <a:extLst>
              <a:ext uri="{FF2B5EF4-FFF2-40B4-BE49-F238E27FC236}">
                <a16:creationId xmlns:a16="http://schemas.microsoft.com/office/drawing/2014/main" id="{9478D22A-B991-4EB3-8D0F-B98B60D4EB35}"/>
              </a:ext>
            </a:extLst>
          </p:cNvPr>
          <p:cNvSpPr/>
          <p:nvPr/>
        </p:nvSpPr>
        <p:spPr>
          <a:xfrm>
            <a:off x="533400" y="6248400"/>
            <a:ext cx="7162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9-3: Discuss the significance of gross profit and describe how the gross profit ratio is calculated and used.</a:t>
            </a:r>
          </a:p>
        </p:txBody>
      </p:sp>
    </p:spTree>
    <p:extLst>
      <p:ext uri="{BB962C8B-B14F-4D97-AF65-F5344CB8AC3E}">
        <p14:creationId xmlns:p14="http://schemas.microsoft.com/office/powerpoint/2010/main" val="2493541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CF50E9DC-D7F0-4AA8-9D31-EB23D30AE7F5}"/>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14339" name="Rectangle 2">
            <a:extLst>
              <a:ext uri="{FF2B5EF4-FFF2-40B4-BE49-F238E27FC236}">
                <a16:creationId xmlns:a16="http://schemas.microsoft.com/office/drawing/2014/main" id="{8DAF6D6A-2745-4A51-B40E-880098570AEE}"/>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14340" name="Text Box 5">
            <a:extLst>
              <a:ext uri="{FF2B5EF4-FFF2-40B4-BE49-F238E27FC236}">
                <a16:creationId xmlns:a16="http://schemas.microsoft.com/office/drawing/2014/main" id="{58C1218E-C099-4576-B9F7-8DF5F6AD0921}"/>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2400" dirty="0">
              <a:solidFill>
                <a:srgbClr val="000000"/>
              </a:solidFill>
              <a:latin typeface="Times New Roman" panose="02020603050405020304" pitchFamily="18" charset="0"/>
            </a:endParaRPr>
          </a:p>
        </p:txBody>
      </p:sp>
      <p:sp>
        <p:nvSpPr>
          <p:cNvPr id="14341" name="Rectangle 2">
            <a:extLst>
              <a:ext uri="{FF2B5EF4-FFF2-40B4-BE49-F238E27FC236}">
                <a16:creationId xmlns:a16="http://schemas.microsoft.com/office/drawing/2014/main" id="{741A2ED8-A2F6-4893-863E-306F071BA586}"/>
              </a:ext>
            </a:extLst>
          </p:cNvPr>
          <p:cNvSpPr txBox="1">
            <a:spLocks noChangeArrowheads="1"/>
          </p:cNvSpPr>
          <p:nvPr/>
        </p:nvSpPr>
        <p:spPr bwMode="auto">
          <a:xfrm>
            <a:off x="1371600" y="2362200"/>
            <a:ext cx="644048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lnSpc>
                <a:spcPct val="90000"/>
              </a:lnSpc>
              <a:spcBef>
                <a:spcPct val="50000"/>
              </a:spcBef>
            </a:pPr>
            <a:r>
              <a:rPr lang="en-US" altLang="en-US" sz="3600" b="1" dirty="0">
                <a:latin typeface="Calibri" panose="020F0502020204030204" pitchFamily="34" charset="0"/>
              </a:rPr>
              <a:t>CHAPTER 9: </a:t>
            </a:r>
            <a:r>
              <a:rPr lang="en-US" altLang="en-US" sz="3600" b="1" i="1" dirty="0">
                <a:latin typeface="Calibri" panose="020F0502020204030204" pitchFamily="34" charset="0"/>
              </a:rPr>
              <a:t>The Income Statement and the Statement of Cash Flows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FD287-C56D-46A2-BA4C-7CC6ED4AC604}"/>
              </a:ext>
            </a:extLst>
          </p:cNvPr>
          <p:cNvSpPr>
            <a:spLocks noGrp="1"/>
          </p:cNvSpPr>
          <p:nvPr>
            <p:ph type="title"/>
          </p:nvPr>
        </p:nvSpPr>
        <p:spPr>
          <a:xfrm>
            <a:off x="472440" y="44450"/>
            <a:ext cx="8229600" cy="869950"/>
          </a:xfrm>
        </p:spPr>
        <p:txBody>
          <a:bodyPr/>
          <a:lstStyle/>
          <a:p>
            <a:r>
              <a:rPr lang="en-IN" sz="3600" b="0" dirty="0"/>
              <a:t>Using Desired Gross Profit Ratio to Set Selling Price </a:t>
            </a:r>
            <a:endParaRPr lang="en-US" sz="3600" dirty="0"/>
          </a:p>
        </p:txBody>
      </p:sp>
      <p:sp>
        <p:nvSpPr>
          <p:cNvPr id="3" name="Content Placeholder 2">
            <a:extLst>
              <a:ext uri="{FF2B5EF4-FFF2-40B4-BE49-F238E27FC236}">
                <a16:creationId xmlns:a16="http://schemas.microsoft.com/office/drawing/2014/main" id="{08052B82-7D3A-4FE9-89D5-41E2762F1BFF}"/>
              </a:ext>
            </a:extLst>
          </p:cNvPr>
          <p:cNvSpPr>
            <a:spLocks noGrp="1"/>
          </p:cNvSpPr>
          <p:nvPr>
            <p:ph idx="1"/>
          </p:nvPr>
        </p:nvSpPr>
        <p:spPr>
          <a:xfrm>
            <a:off x="457200" y="1066800"/>
            <a:ext cx="8229600" cy="1524000"/>
          </a:xfrm>
          <a:solidFill>
            <a:srgbClr val="DCE6F2"/>
          </a:solidFill>
        </p:spPr>
        <p:txBody>
          <a:bodyPr/>
          <a:lstStyle/>
          <a:p>
            <a:pPr marL="0" indent="0">
              <a:buNone/>
            </a:pPr>
            <a:r>
              <a:rPr lang="en-IN" sz="2400" dirty="0"/>
              <a:t>Assumptions: A retail store’s cost for a particular carpet is $8 per square yard, and the store owners have a 20% desired gross profit ratio. The selling price per square yard that should be established for this product can be calculated as follows:</a:t>
            </a:r>
          </a:p>
        </p:txBody>
      </p:sp>
      <p:sp>
        <p:nvSpPr>
          <p:cNvPr id="4" name="Rounded Rectangle 8">
            <a:extLst>
              <a:ext uri="{FF2B5EF4-FFF2-40B4-BE49-F238E27FC236}">
                <a16:creationId xmlns:a16="http://schemas.microsoft.com/office/drawing/2014/main" id="{5142051E-9A97-40A6-913B-13A102DF3C3C}"/>
              </a:ext>
            </a:extLst>
          </p:cNvPr>
          <p:cNvSpPr/>
          <p:nvPr/>
        </p:nvSpPr>
        <p:spPr>
          <a:xfrm>
            <a:off x="533400" y="6248400"/>
            <a:ext cx="7162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9-3: Discuss the significance of gross profit and describe how the gross profit ratio is calculated and used.</a:t>
            </a:r>
          </a:p>
        </p:txBody>
      </p:sp>
      <p:sp>
        <p:nvSpPr>
          <p:cNvPr id="5" name="Content Placeholder 2">
            <a:extLst>
              <a:ext uri="{FF2B5EF4-FFF2-40B4-BE49-F238E27FC236}">
                <a16:creationId xmlns:a16="http://schemas.microsoft.com/office/drawing/2014/main" id="{8CAEDC4A-A368-4766-AA8A-4369B3A5C837}"/>
              </a:ext>
            </a:extLst>
          </p:cNvPr>
          <p:cNvSpPr txBox="1">
            <a:spLocks/>
          </p:cNvSpPr>
          <p:nvPr/>
        </p:nvSpPr>
        <p:spPr bwMode="auto">
          <a:xfrm>
            <a:off x="457200" y="2590800"/>
            <a:ext cx="82296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400" dirty="0"/>
              <a:t>Selling price = Cost of product / (1 − Desired 	gross profit ratio)</a:t>
            </a:r>
          </a:p>
          <a:p>
            <a:pPr marL="0" indent="0">
              <a:buFont typeface="Arial" panose="020B0604020202020204" pitchFamily="34" charset="0"/>
              <a:buNone/>
            </a:pPr>
            <a:r>
              <a:rPr lang="en-IN" sz="2400" dirty="0"/>
              <a:t>			= $8 / (1 − 0.2) = $10</a:t>
            </a:r>
          </a:p>
          <a:p>
            <a:pPr marL="0" indent="0">
              <a:buFont typeface="Arial" panose="020B0604020202020204" pitchFamily="34" charset="0"/>
              <a:buNone/>
            </a:pPr>
            <a:r>
              <a:rPr lang="en-IN" sz="2400" b="1" dirty="0"/>
              <a:t>Proof:</a:t>
            </a:r>
          </a:p>
          <a:p>
            <a:pPr marL="0" indent="0">
              <a:buFont typeface="Arial" panose="020B0604020202020204" pitchFamily="34" charset="0"/>
              <a:buNone/>
            </a:pPr>
            <a:r>
              <a:rPr lang="en-IN" sz="2400" dirty="0"/>
              <a:t>Calculated selling price . . . . . . . . . . . . . . . . . . $10 per square yard</a:t>
            </a:r>
          </a:p>
          <a:p>
            <a:pPr marL="0" indent="0">
              <a:buFont typeface="Arial" panose="020B0604020202020204" pitchFamily="34" charset="0"/>
              <a:buNone/>
            </a:pPr>
            <a:r>
              <a:rPr lang="en-IN" sz="2400" dirty="0"/>
              <a:t>Cost of product . . . . . . .. . . . . . . . . . . . . . . . . . . 8 per square yard</a:t>
            </a:r>
          </a:p>
          <a:p>
            <a:pPr marL="0" indent="0">
              <a:buFont typeface="Arial" panose="020B0604020202020204" pitchFamily="34" charset="0"/>
              <a:buNone/>
            </a:pPr>
            <a:r>
              <a:rPr lang="en-IN" sz="2400" dirty="0"/>
              <a:t>Gross profit . . . . . . . . . .. . . . . . . . . . . . . . . . .    $2 per square yard</a:t>
            </a:r>
          </a:p>
          <a:p>
            <a:pPr marL="0" indent="0">
              <a:buFont typeface="Arial" panose="020B0604020202020204" pitchFamily="34" charset="0"/>
              <a:buNone/>
            </a:pPr>
            <a:r>
              <a:rPr lang="en-IN" sz="2400" dirty="0"/>
              <a:t>	Gross profit ratio = Gross profit / Selling price</a:t>
            </a:r>
          </a:p>
          <a:p>
            <a:pPr marL="0" indent="0">
              <a:buFont typeface="Arial" panose="020B0604020202020204" pitchFamily="34" charset="0"/>
              <a:buNone/>
            </a:pPr>
            <a:r>
              <a:rPr lang="en-IN" sz="2400" dirty="0"/>
              <a:t>			     = $2 / $10 = 20%</a:t>
            </a:r>
            <a:endParaRPr lang="en-US" sz="2400" dirty="0"/>
          </a:p>
        </p:txBody>
      </p:sp>
    </p:spTree>
    <p:extLst>
      <p:ext uri="{BB962C8B-B14F-4D97-AF65-F5344CB8AC3E}">
        <p14:creationId xmlns:p14="http://schemas.microsoft.com/office/powerpoint/2010/main" val="2739807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7">
            <a:extLst>
              <a:ext uri="{FF2B5EF4-FFF2-40B4-BE49-F238E27FC236}">
                <a16:creationId xmlns:a16="http://schemas.microsoft.com/office/drawing/2014/main" id="{7F1C3337-A0A8-487E-BA48-45B69C975822}"/>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Operating Expenses</a:t>
            </a:r>
          </a:p>
        </p:txBody>
      </p:sp>
      <p:grpSp>
        <p:nvGrpSpPr>
          <p:cNvPr id="2" name="Group 149">
            <a:extLst>
              <a:ext uri="{FF2B5EF4-FFF2-40B4-BE49-F238E27FC236}">
                <a16:creationId xmlns:a16="http://schemas.microsoft.com/office/drawing/2014/main" id="{2EA1B944-889D-4C64-8ED7-DE5FD9AF8B36}"/>
              </a:ext>
            </a:extLst>
          </p:cNvPr>
          <p:cNvGrpSpPr>
            <a:grpSpLocks/>
          </p:cNvGrpSpPr>
          <p:nvPr/>
        </p:nvGrpSpPr>
        <p:grpSpPr bwMode="auto">
          <a:xfrm>
            <a:off x="1219200" y="1295400"/>
            <a:ext cx="7467600" cy="3657600"/>
            <a:chOff x="528" y="816"/>
            <a:chExt cx="4896" cy="2304"/>
          </a:xfrm>
          <a:solidFill>
            <a:schemeClr val="accent1">
              <a:lumMod val="20000"/>
              <a:lumOff val="80000"/>
            </a:schemeClr>
          </a:solidFill>
          <a:effectLst>
            <a:outerShdw blurRad="50800" dist="38100" dir="2700000" algn="tl" rotWithShape="0">
              <a:prstClr val="black">
                <a:alpha val="40000"/>
              </a:prstClr>
            </a:outerShdw>
          </a:effectLst>
        </p:grpSpPr>
        <p:sp>
          <p:nvSpPr>
            <p:cNvPr id="15367" name="Rectangle 148">
              <a:extLst>
                <a:ext uri="{FF2B5EF4-FFF2-40B4-BE49-F238E27FC236}">
                  <a16:creationId xmlns:a16="http://schemas.microsoft.com/office/drawing/2014/main" id="{6CBA9567-38DB-4715-AFC8-640DE1FEA4B5}"/>
                </a:ext>
              </a:extLst>
            </p:cNvPr>
            <p:cNvSpPr>
              <a:spLocks noChangeArrowheads="1"/>
            </p:cNvSpPr>
            <p:nvPr/>
          </p:nvSpPr>
          <p:spPr bwMode="auto">
            <a:xfrm>
              <a:off x="528" y="816"/>
              <a:ext cx="4896" cy="2304"/>
            </a:xfrm>
            <a:prstGeom prst="rect">
              <a:avLst/>
            </a:prstGeom>
            <a:grpFill/>
            <a:ln w="9525">
              <a:solidFill>
                <a:schemeClr val="tx1"/>
              </a:solidFill>
              <a:miter lim="800000"/>
              <a:headEnd/>
              <a:tailEnd/>
            </a:ln>
            <a:effectLst>
              <a:outerShdw blurRad="63500" dist="53882" dir="2700000" algn="ctr" rotWithShape="0">
                <a:schemeClr val="tx1">
                  <a:alpha val="74998"/>
                </a:schemeClr>
              </a:outerShdw>
            </a:effectLst>
          </p:spPr>
          <p:txBody>
            <a:bodyPr wrap="none" anchor="ctr"/>
            <a:lstStyle/>
            <a:p>
              <a:pPr>
                <a:defRPr/>
              </a:pPr>
              <a:endParaRPr lang="en-US" dirty="0">
                <a:solidFill>
                  <a:schemeClr val="tx2">
                    <a:lumMod val="50000"/>
                  </a:schemeClr>
                </a:solidFill>
                <a:latin typeface="Tahoma" charset="0"/>
                <a:ea typeface="+mn-ea"/>
              </a:endParaRPr>
            </a:p>
          </p:txBody>
        </p:sp>
        <p:grpSp>
          <p:nvGrpSpPr>
            <p:cNvPr id="3" name="Group 147">
              <a:extLst>
                <a:ext uri="{FF2B5EF4-FFF2-40B4-BE49-F238E27FC236}">
                  <a16:creationId xmlns:a16="http://schemas.microsoft.com/office/drawing/2014/main" id="{754CA77D-F642-4BBC-AEF8-7E2ABB9A3962}"/>
                </a:ext>
              </a:extLst>
            </p:cNvPr>
            <p:cNvGrpSpPr>
              <a:grpSpLocks/>
            </p:cNvGrpSpPr>
            <p:nvPr/>
          </p:nvGrpSpPr>
          <p:grpSpPr bwMode="auto">
            <a:xfrm>
              <a:off x="624" y="904"/>
              <a:ext cx="4704" cy="2130"/>
              <a:chOff x="624" y="904"/>
              <a:chExt cx="4704" cy="2130"/>
            </a:xfrm>
            <a:grpFill/>
          </p:grpSpPr>
          <p:sp>
            <p:nvSpPr>
              <p:cNvPr id="108689" name="Text Box 145">
                <a:extLst>
                  <a:ext uri="{FF2B5EF4-FFF2-40B4-BE49-F238E27FC236}">
                    <a16:creationId xmlns:a16="http://schemas.microsoft.com/office/drawing/2014/main" id="{823B0884-FEE1-41EA-B9B6-269169476C5A}"/>
                  </a:ext>
                </a:extLst>
              </p:cNvPr>
              <p:cNvSpPr txBox="1">
                <a:spLocks noChangeArrowheads="1"/>
              </p:cNvSpPr>
              <p:nvPr/>
            </p:nvSpPr>
            <p:spPr bwMode="auto">
              <a:xfrm>
                <a:off x="624" y="904"/>
                <a:ext cx="4704" cy="872"/>
              </a:xfrm>
              <a:prstGeom prst="rect">
                <a:avLst/>
              </a:prstGeom>
              <a:grpFill/>
              <a:ln>
                <a:noFill/>
              </a:ln>
              <a:effectLst/>
              <a:extLst/>
            </p:spPr>
            <p:txBody>
              <a:bodyPr>
                <a:spAutoFit/>
              </a:bodyPr>
              <a:lstStyle/>
              <a:p>
                <a:pPr algn="l" eaLnBrk="1" hangingPunct="1">
                  <a:spcBef>
                    <a:spcPct val="50000"/>
                  </a:spcBef>
                  <a:defRPr/>
                </a:pPr>
                <a:r>
                  <a:rPr lang="en-IN" sz="2800" dirty="0">
                    <a:solidFill>
                      <a:schemeClr val="tx2">
                        <a:lumMod val="50000"/>
                      </a:schemeClr>
                    </a:solidFill>
                    <a:latin typeface="Arial" charset="0"/>
                    <a:ea typeface="+mn-ea"/>
                  </a:rPr>
                  <a:t>Principal categories of </a:t>
                </a:r>
                <a:r>
                  <a:rPr lang="en-IN" sz="2800" b="1" u="sng" dirty="0">
                    <a:solidFill>
                      <a:schemeClr val="tx2">
                        <a:lumMod val="50000"/>
                      </a:schemeClr>
                    </a:solidFill>
                    <a:latin typeface="Arial" charset="0"/>
                    <a:ea typeface="+mn-ea"/>
                  </a:rPr>
                  <a:t>operating expenses </a:t>
                </a:r>
                <a:r>
                  <a:rPr lang="en-IN" sz="2800" dirty="0">
                    <a:solidFill>
                      <a:schemeClr val="tx2">
                        <a:lumMod val="50000"/>
                      </a:schemeClr>
                    </a:solidFill>
                    <a:latin typeface="Arial" charset="0"/>
                    <a:ea typeface="+mn-ea"/>
                  </a:rPr>
                  <a:t>frequently reported on the income statement are the following</a:t>
                </a:r>
                <a:r>
                  <a:rPr lang="en-US" sz="2800" dirty="0">
                    <a:solidFill>
                      <a:schemeClr val="tx2">
                        <a:lumMod val="50000"/>
                      </a:schemeClr>
                    </a:solidFill>
                    <a:latin typeface="Arial" charset="0"/>
                    <a:ea typeface="+mn-ea"/>
                  </a:rPr>
                  <a:t>:</a:t>
                </a:r>
              </a:p>
            </p:txBody>
          </p:sp>
          <p:sp>
            <p:nvSpPr>
              <p:cNvPr id="108690" name="Text Box 146">
                <a:extLst>
                  <a:ext uri="{FF2B5EF4-FFF2-40B4-BE49-F238E27FC236}">
                    <a16:creationId xmlns:a16="http://schemas.microsoft.com/office/drawing/2014/main" id="{EF5C93BA-022E-4014-AE42-8B04DE130866}"/>
                  </a:ext>
                </a:extLst>
              </p:cNvPr>
              <p:cNvSpPr txBox="1">
                <a:spLocks noChangeArrowheads="1"/>
              </p:cNvSpPr>
              <p:nvPr/>
            </p:nvSpPr>
            <p:spPr bwMode="auto">
              <a:xfrm>
                <a:off x="624" y="1824"/>
                <a:ext cx="4704" cy="1210"/>
              </a:xfrm>
              <a:prstGeom prst="rect">
                <a:avLst/>
              </a:prstGeom>
              <a:grpFill/>
              <a:ln>
                <a:noFill/>
              </a:ln>
              <a:effectLst/>
              <a:extLst/>
            </p:spPr>
            <p:txBody>
              <a:bodyPr>
                <a:spAutoFit/>
              </a:bodyPr>
              <a:lstStyle>
                <a:lvl1pPr marL="457200" indent="-457200" algn="l">
                  <a:defRPr sz="2400">
                    <a:solidFill>
                      <a:schemeClr val="tx1"/>
                    </a:solidFill>
                    <a:latin typeface="Arial" charset="0"/>
                  </a:defRPr>
                </a:lvl1pPr>
                <a:lvl2pPr marL="914400" indent="-457200" algn="l">
                  <a:defRPr sz="2400">
                    <a:solidFill>
                      <a:schemeClr val="tx1"/>
                    </a:solidFill>
                    <a:latin typeface="Arial" charset="0"/>
                  </a:defRPr>
                </a:lvl2pPr>
                <a:lvl3pPr marL="1371600" indent="-457200" algn="l">
                  <a:defRPr sz="2400">
                    <a:solidFill>
                      <a:schemeClr val="tx1"/>
                    </a:solidFill>
                    <a:latin typeface="Arial" charset="0"/>
                  </a:defRPr>
                </a:lvl3pPr>
                <a:lvl4pPr marL="1828800" indent="-457200" algn="l">
                  <a:defRPr sz="2400">
                    <a:solidFill>
                      <a:schemeClr val="tx1"/>
                    </a:solidFill>
                    <a:latin typeface="Arial" charset="0"/>
                  </a:defRPr>
                </a:lvl4pPr>
                <a:lvl5pPr marL="2286000" indent="-457200" algn="l">
                  <a:defRPr sz="2400">
                    <a:solidFill>
                      <a:schemeClr val="tx1"/>
                    </a:solidFill>
                    <a:latin typeface="Arial" charset="0"/>
                  </a:defRPr>
                </a:lvl5pPr>
                <a:lvl6pPr marL="2743200" indent="-457200" fontAlgn="base">
                  <a:spcBef>
                    <a:spcPct val="0"/>
                  </a:spcBef>
                  <a:spcAft>
                    <a:spcPct val="0"/>
                  </a:spcAft>
                  <a:defRPr sz="2400">
                    <a:solidFill>
                      <a:schemeClr val="tx1"/>
                    </a:solidFill>
                    <a:latin typeface="Arial" charset="0"/>
                  </a:defRPr>
                </a:lvl6pPr>
                <a:lvl7pPr marL="3200400" indent="-457200" fontAlgn="base">
                  <a:spcBef>
                    <a:spcPct val="0"/>
                  </a:spcBef>
                  <a:spcAft>
                    <a:spcPct val="0"/>
                  </a:spcAft>
                  <a:defRPr sz="2400">
                    <a:solidFill>
                      <a:schemeClr val="tx1"/>
                    </a:solidFill>
                    <a:latin typeface="Arial" charset="0"/>
                  </a:defRPr>
                </a:lvl7pPr>
                <a:lvl8pPr marL="3657600" indent="-457200" fontAlgn="base">
                  <a:spcBef>
                    <a:spcPct val="0"/>
                  </a:spcBef>
                  <a:spcAft>
                    <a:spcPct val="0"/>
                  </a:spcAft>
                  <a:defRPr sz="2400">
                    <a:solidFill>
                      <a:schemeClr val="tx1"/>
                    </a:solidFill>
                    <a:latin typeface="Arial" charset="0"/>
                  </a:defRPr>
                </a:lvl8pPr>
                <a:lvl9pPr marL="4114800" indent="-457200" fontAlgn="base">
                  <a:spcBef>
                    <a:spcPct val="0"/>
                  </a:spcBef>
                  <a:spcAft>
                    <a:spcPct val="0"/>
                  </a:spcAft>
                  <a:defRPr sz="2400">
                    <a:solidFill>
                      <a:schemeClr val="tx1"/>
                    </a:solidFill>
                    <a:latin typeface="Arial" charset="0"/>
                  </a:defRPr>
                </a:lvl9pPr>
              </a:lstStyle>
              <a:p>
                <a:pPr eaLnBrk="1" hangingPunct="1">
                  <a:spcBef>
                    <a:spcPct val="50000"/>
                  </a:spcBef>
                  <a:buFontTx/>
                  <a:buAutoNum type="arabicPeriod"/>
                  <a:defRPr/>
                </a:pPr>
                <a:r>
                  <a:rPr lang="en-US" sz="3000" dirty="0">
                    <a:solidFill>
                      <a:schemeClr val="tx2">
                        <a:lumMod val="50000"/>
                      </a:schemeClr>
                    </a:solidFill>
                    <a:ea typeface="+mn-ea"/>
                  </a:rPr>
                  <a:t>Selling expenses.</a:t>
                </a:r>
              </a:p>
              <a:p>
                <a:pPr eaLnBrk="1" hangingPunct="1">
                  <a:spcBef>
                    <a:spcPct val="50000"/>
                  </a:spcBef>
                  <a:buFontTx/>
                  <a:buAutoNum type="arabicPeriod"/>
                  <a:defRPr/>
                </a:pPr>
                <a:r>
                  <a:rPr lang="en-US" sz="3000" dirty="0">
                    <a:solidFill>
                      <a:schemeClr val="tx2">
                        <a:lumMod val="50000"/>
                      </a:schemeClr>
                    </a:solidFill>
                    <a:ea typeface="+mn-ea"/>
                  </a:rPr>
                  <a:t>General and administrative expenses.</a:t>
                </a:r>
              </a:p>
              <a:p>
                <a:pPr eaLnBrk="1" hangingPunct="1">
                  <a:spcBef>
                    <a:spcPct val="50000"/>
                  </a:spcBef>
                  <a:buFontTx/>
                  <a:buAutoNum type="arabicPeriod"/>
                  <a:defRPr/>
                </a:pPr>
                <a:r>
                  <a:rPr lang="en-US" sz="3000" dirty="0">
                    <a:solidFill>
                      <a:schemeClr val="tx2">
                        <a:lumMod val="50000"/>
                      </a:schemeClr>
                    </a:solidFill>
                    <a:ea typeface="+mn-ea"/>
                  </a:rPr>
                  <a:t>Research and development expenses.</a:t>
                </a:r>
              </a:p>
            </p:txBody>
          </p:sp>
        </p:grpSp>
      </p:grpSp>
      <p:sp>
        <p:nvSpPr>
          <p:cNvPr id="12" name="Rounded Rectangle 11">
            <a:extLst>
              <a:ext uri="{FF2B5EF4-FFF2-40B4-BE49-F238E27FC236}">
                <a16:creationId xmlns:a16="http://schemas.microsoft.com/office/drawing/2014/main" id="{8DFA48BB-7EC7-4B5B-8496-B5C3F8E442BE}"/>
              </a:ext>
            </a:extLst>
          </p:cNvPr>
          <p:cNvSpPr/>
          <p:nvPr/>
        </p:nvSpPr>
        <p:spPr>
          <a:xfrm>
            <a:off x="533400" y="6172200"/>
            <a:ext cx="7772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9-4: </a:t>
            </a:r>
            <a:r>
              <a:rPr lang="en-US" altLang="ja-JP" sz="1100" b="1" dirty="0">
                <a:solidFill>
                  <a:schemeClr val="tx1"/>
                </a:solidFill>
                <a:latin typeface="Arial Narrow" pitchFamily="34" charset="0"/>
              </a:rPr>
              <a:t>Identify the principal categories and components of </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other operating expenses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and show how these items are reported on the income statement.</a:t>
            </a:r>
            <a:endParaRPr lang="en-US" altLang="en-US" sz="1100" b="1" dirty="0">
              <a:solidFill>
                <a:schemeClr val="tx1"/>
              </a:solidFill>
              <a:latin typeface="Arial Narrow"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FBFA70-DB79-4DA4-B2F9-1599FEEC7687}"/>
              </a:ext>
            </a:extLst>
          </p:cNvPr>
          <p:cNvSpPr>
            <a:spLocks noGrp="1"/>
          </p:cNvSpPr>
          <p:nvPr>
            <p:ph type="title"/>
          </p:nvPr>
        </p:nvSpPr>
        <p:spPr/>
        <p:txBody>
          <a:bodyPr/>
          <a:lstStyle/>
          <a:p>
            <a:r>
              <a:rPr lang="en-US" dirty="0"/>
              <a:t>Income from Operations </a:t>
            </a:r>
            <a:r>
              <a:rPr lang="en-IN" dirty="0"/>
              <a:t>(or Operating Income)</a:t>
            </a:r>
            <a:endParaRPr lang="en-US" dirty="0"/>
          </a:p>
        </p:txBody>
      </p:sp>
      <p:sp>
        <p:nvSpPr>
          <p:cNvPr id="4" name="Content Placeholder 3">
            <a:extLst>
              <a:ext uri="{FF2B5EF4-FFF2-40B4-BE49-F238E27FC236}">
                <a16:creationId xmlns:a16="http://schemas.microsoft.com/office/drawing/2014/main" id="{763A9065-DBAD-47F6-A19D-CC050429DA33}"/>
              </a:ext>
            </a:extLst>
          </p:cNvPr>
          <p:cNvSpPr>
            <a:spLocks noGrp="1"/>
          </p:cNvSpPr>
          <p:nvPr>
            <p:ph idx="1"/>
          </p:nvPr>
        </p:nvSpPr>
        <p:spPr>
          <a:xfrm>
            <a:off x="548640" y="1056719"/>
            <a:ext cx="8229600" cy="1175544"/>
          </a:xfrm>
        </p:spPr>
        <p:txBody>
          <a:bodyPr/>
          <a:lstStyle/>
          <a:p>
            <a:pPr marL="0" indent="0">
              <a:buNone/>
            </a:pPr>
            <a:r>
              <a:rPr lang="en-IN" sz="2400" dirty="0"/>
              <a:t>The difference between gross profit and operating expenses represents </a:t>
            </a:r>
            <a:r>
              <a:rPr lang="en-IN" sz="2400" b="1" dirty="0"/>
              <a:t>income from operations</a:t>
            </a:r>
            <a:r>
              <a:rPr lang="en-IN" sz="2400" dirty="0"/>
              <a:t>, as shown in the following partial income statement:</a:t>
            </a:r>
          </a:p>
        </p:txBody>
      </p:sp>
      <p:sp>
        <p:nvSpPr>
          <p:cNvPr id="6" name="Content Placeholder 3">
            <a:extLst>
              <a:ext uri="{FF2B5EF4-FFF2-40B4-BE49-F238E27FC236}">
                <a16:creationId xmlns:a16="http://schemas.microsoft.com/office/drawing/2014/main" id="{D9D6C5B5-7174-4B4A-94CC-A156E189C5A4}"/>
              </a:ext>
            </a:extLst>
          </p:cNvPr>
          <p:cNvSpPr txBox="1">
            <a:spLocks/>
          </p:cNvSpPr>
          <p:nvPr/>
        </p:nvSpPr>
        <p:spPr bwMode="auto">
          <a:xfrm>
            <a:off x="533400" y="5273391"/>
            <a:ext cx="8321040" cy="700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000" dirty="0"/>
              <a:t>Income from operations is interpreted as the most appropriate measure of management’s ability to utilize the firm’s operating assets.</a:t>
            </a:r>
          </a:p>
        </p:txBody>
      </p:sp>
      <p:pic>
        <p:nvPicPr>
          <p:cNvPr id="8" name="Picture 7">
            <a:extLst>
              <a:ext uri="{FF2B5EF4-FFF2-40B4-BE49-F238E27FC236}">
                <a16:creationId xmlns:a16="http://schemas.microsoft.com/office/drawing/2014/main" id="{B431FB29-1F26-4F96-AE1A-E5B2EF0C3D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2297231"/>
            <a:ext cx="5766207" cy="2943442"/>
          </a:xfrm>
          <a:prstGeom prst="rect">
            <a:avLst/>
          </a:prstGeom>
        </p:spPr>
      </p:pic>
      <p:sp>
        <p:nvSpPr>
          <p:cNvPr id="9" name="Rounded Rectangle 7">
            <a:extLst>
              <a:ext uri="{FF2B5EF4-FFF2-40B4-BE49-F238E27FC236}">
                <a16:creationId xmlns:a16="http://schemas.microsoft.com/office/drawing/2014/main" id="{0B50D682-CA70-4982-B674-AC56AC224A0E}"/>
              </a:ext>
            </a:extLst>
          </p:cNvPr>
          <p:cNvSpPr/>
          <p:nvPr/>
        </p:nvSpPr>
        <p:spPr>
          <a:xfrm>
            <a:off x="533400" y="6172200"/>
            <a:ext cx="7772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9-5: Explain what </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income from operations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includes and discuss why this income statement subtotal is significant to managers and financial analysts.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7280027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71FD5-8DEE-4E97-8F5F-3DAA6393E998}"/>
              </a:ext>
            </a:extLst>
          </p:cNvPr>
          <p:cNvSpPr>
            <a:spLocks noGrp="1"/>
          </p:cNvSpPr>
          <p:nvPr>
            <p:ph type="title"/>
          </p:nvPr>
        </p:nvSpPr>
        <p:spPr/>
        <p:txBody>
          <a:bodyPr/>
          <a:lstStyle/>
          <a:p>
            <a:r>
              <a:rPr lang="en-US" dirty="0"/>
              <a:t>Other Income and Expenses </a:t>
            </a:r>
          </a:p>
        </p:txBody>
      </p:sp>
      <p:sp>
        <p:nvSpPr>
          <p:cNvPr id="5" name="Content Placeholder 4">
            <a:extLst>
              <a:ext uri="{FF2B5EF4-FFF2-40B4-BE49-F238E27FC236}">
                <a16:creationId xmlns:a16="http://schemas.microsoft.com/office/drawing/2014/main" id="{857AE49F-EAC0-42A9-8F4A-CC12BA7ECF4D}"/>
              </a:ext>
            </a:extLst>
          </p:cNvPr>
          <p:cNvSpPr>
            <a:spLocks noGrp="1"/>
          </p:cNvSpPr>
          <p:nvPr>
            <p:ph idx="1"/>
          </p:nvPr>
        </p:nvSpPr>
        <p:spPr>
          <a:xfrm>
            <a:off x="609600" y="1143000"/>
            <a:ext cx="8229600" cy="2057400"/>
          </a:xfrm>
          <a:solidFill>
            <a:srgbClr val="DCE6F2"/>
          </a:solidFill>
        </p:spPr>
        <p:txBody>
          <a:bodyPr/>
          <a:lstStyle/>
          <a:p>
            <a:pPr marL="0" indent="0">
              <a:buNone/>
            </a:pPr>
            <a:r>
              <a:rPr lang="en-IN" b="1" dirty="0"/>
              <a:t>Other income and expenses </a:t>
            </a:r>
            <a:r>
              <a:rPr lang="en-IN" dirty="0"/>
              <a:t>are reported after income from operations. These nonoperating items include interest expense, interest income, gains, and losses</a:t>
            </a:r>
            <a:r>
              <a:rPr lang="en-US" dirty="0"/>
              <a:t>.</a:t>
            </a:r>
            <a:endParaRPr lang="en-IN" dirty="0"/>
          </a:p>
        </p:txBody>
      </p:sp>
      <p:sp>
        <p:nvSpPr>
          <p:cNvPr id="6" name="Content Placeholder 4">
            <a:extLst>
              <a:ext uri="{FF2B5EF4-FFF2-40B4-BE49-F238E27FC236}">
                <a16:creationId xmlns:a16="http://schemas.microsoft.com/office/drawing/2014/main" id="{750F6831-76FD-46D1-A16D-0190DF394E62}"/>
              </a:ext>
            </a:extLst>
          </p:cNvPr>
          <p:cNvSpPr txBox="1">
            <a:spLocks/>
          </p:cNvSpPr>
          <p:nvPr/>
        </p:nvSpPr>
        <p:spPr bwMode="auto">
          <a:xfrm>
            <a:off x="609600" y="3398520"/>
            <a:ext cx="8229600" cy="2590800"/>
          </a:xfrm>
          <a:prstGeom prst="rect">
            <a:avLst/>
          </a:prstGeom>
          <a:solidFill>
            <a:srgbClr val="FFFF66"/>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dirty="0"/>
              <a:t>Interest expense is the item of other income and expenses most frequently identified separately.</a:t>
            </a:r>
          </a:p>
          <a:p>
            <a:pPr marL="0" indent="0">
              <a:buNone/>
            </a:pPr>
            <a:r>
              <a:rPr lang="en-US" dirty="0"/>
              <a:t>Interest income earned from excess cash that has been temporarily invested is not ordinarily subtracted from interest expense. </a:t>
            </a:r>
            <a:endParaRPr lang="en-IN" dirty="0"/>
          </a:p>
        </p:txBody>
      </p:sp>
      <p:sp>
        <p:nvSpPr>
          <p:cNvPr id="7" name="Rounded Rectangle 7">
            <a:extLst>
              <a:ext uri="{FF2B5EF4-FFF2-40B4-BE49-F238E27FC236}">
                <a16:creationId xmlns:a16="http://schemas.microsoft.com/office/drawing/2014/main" id="{F08FC5FC-8713-4483-B5BF-0C5BD7B8D654}"/>
              </a:ext>
            </a:extLst>
          </p:cNvPr>
          <p:cNvSpPr/>
          <p:nvPr/>
        </p:nvSpPr>
        <p:spPr>
          <a:xfrm>
            <a:off x="533400" y="6172200"/>
            <a:ext cx="7772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9-5: Explain what </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income from operations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includes and discuss why this income statement subtotal is significant to managers and financial analysts.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960740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380BD-B6AD-470A-80B0-D2F39ED8BD15}"/>
              </a:ext>
            </a:extLst>
          </p:cNvPr>
          <p:cNvSpPr>
            <a:spLocks noGrp="1"/>
          </p:cNvSpPr>
          <p:nvPr>
            <p:ph type="title"/>
          </p:nvPr>
        </p:nvSpPr>
        <p:spPr>
          <a:xfrm>
            <a:off x="472440" y="247015"/>
            <a:ext cx="8229600" cy="1022350"/>
          </a:xfrm>
        </p:spPr>
        <p:txBody>
          <a:bodyPr/>
          <a:lstStyle/>
          <a:p>
            <a:r>
              <a:rPr lang="en-IN" sz="3600" dirty="0"/>
              <a:t>Income before Income Taxes and Income Tax Expense</a:t>
            </a:r>
            <a:endParaRPr lang="en-US" sz="3600" dirty="0"/>
          </a:p>
        </p:txBody>
      </p:sp>
      <p:sp>
        <p:nvSpPr>
          <p:cNvPr id="3" name="Content Placeholder 2">
            <a:extLst>
              <a:ext uri="{FF2B5EF4-FFF2-40B4-BE49-F238E27FC236}">
                <a16:creationId xmlns:a16="http://schemas.microsoft.com/office/drawing/2014/main" id="{C91EBE3E-C9E2-4688-A653-6E86F7F74A82}"/>
              </a:ext>
            </a:extLst>
          </p:cNvPr>
          <p:cNvSpPr>
            <a:spLocks noGrp="1"/>
          </p:cNvSpPr>
          <p:nvPr>
            <p:ph idx="1"/>
          </p:nvPr>
        </p:nvSpPr>
        <p:spPr>
          <a:xfrm>
            <a:off x="609600" y="1676400"/>
            <a:ext cx="8229600" cy="1752600"/>
          </a:xfrm>
          <a:solidFill>
            <a:srgbClr val="FFFF66"/>
          </a:solidFill>
        </p:spPr>
        <p:txBody>
          <a:bodyPr/>
          <a:lstStyle/>
          <a:p>
            <a:pPr marL="0" indent="0">
              <a:buNone/>
            </a:pPr>
            <a:r>
              <a:rPr lang="en-US" sz="2800" dirty="0"/>
              <a:t>The income statement usually has a subtotal labeled “</a:t>
            </a:r>
            <a:r>
              <a:rPr lang="en-US" sz="2800" b="1" dirty="0"/>
              <a:t>Income before income taxes</a:t>
            </a:r>
            <a:r>
              <a:rPr lang="en-US" sz="2800" dirty="0"/>
              <a:t>,” followed by the caption “Income taxes” or “Provision for income taxes” and the amount of this expense.</a:t>
            </a:r>
          </a:p>
        </p:txBody>
      </p:sp>
      <p:sp>
        <p:nvSpPr>
          <p:cNvPr id="4" name="Content Placeholder 2">
            <a:extLst>
              <a:ext uri="{FF2B5EF4-FFF2-40B4-BE49-F238E27FC236}">
                <a16:creationId xmlns:a16="http://schemas.microsoft.com/office/drawing/2014/main" id="{14EDAC80-170F-41E0-A67A-819771EC7636}"/>
              </a:ext>
            </a:extLst>
          </p:cNvPr>
          <p:cNvSpPr txBox="1">
            <a:spLocks/>
          </p:cNvSpPr>
          <p:nvPr/>
        </p:nvSpPr>
        <p:spPr bwMode="auto">
          <a:xfrm>
            <a:off x="609600" y="3962400"/>
            <a:ext cx="8229600" cy="1412875"/>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t>There will always be a note disclosure of the details of the income tax expense calculation because this is required by generally accepted accounting principles.</a:t>
            </a:r>
            <a:endParaRPr lang="en-US" sz="2800" dirty="0"/>
          </a:p>
        </p:txBody>
      </p:sp>
      <p:sp>
        <p:nvSpPr>
          <p:cNvPr id="5" name="Rounded Rectangle 7">
            <a:extLst>
              <a:ext uri="{FF2B5EF4-FFF2-40B4-BE49-F238E27FC236}">
                <a16:creationId xmlns:a16="http://schemas.microsoft.com/office/drawing/2014/main" id="{4FD23B77-A5F0-499A-95F5-F36584DD772C}"/>
              </a:ext>
            </a:extLst>
          </p:cNvPr>
          <p:cNvSpPr/>
          <p:nvPr/>
        </p:nvSpPr>
        <p:spPr>
          <a:xfrm>
            <a:off x="533400" y="6172200"/>
            <a:ext cx="7772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9-5: Explain what </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income from operations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includes and discuss why this income statement subtotal is significant to managers and financial analysts.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2843347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7919-FBF7-4016-9B37-35FDB951C74A}"/>
              </a:ext>
            </a:extLst>
          </p:cNvPr>
          <p:cNvSpPr>
            <a:spLocks noGrp="1"/>
          </p:cNvSpPr>
          <p:nvPr>
            <p:ph type="title"/>
          </p:nvPr>
        </p:nvSpPr>
        <p:spPr/>
        <p:txBody>
          <a:bodyPr/>
          <a:lstStyle/>
          <a:p>
            <a:r>
              <a:rPr lang="en-IN" dirty="0"/>
              <a:t>Net Income and Earnings per Share </a:t>
            </a:r>
            <a:endParaRPr lang="en-US" dirty="0"/>
          </a:p>
        </p:txBody>
      </p:sp>
      <p:sp>
        <p:nvSpPr>
          <p:cNvPr id="3" name="Content Placeholder 2">
            <a:extLst>
              <a:ext uri="{FF2B5EF4-FFF2-40B4-BE49-F238E27FC236}">
                <a16:creationId xmlns:a16="http://schemas.microsoft.com/office/drawing/2014/main" id="{965D8600-E50D-4A2B-9CAE-FD20E3F4708E}"/>
              </a:ext>
            </a:extLst>
          </p:cNvPr>
          <p:cNvSpPr>
            <a:spLocks noGrp="1"/>
          </p:cNvSpPr>
          <p:nvPr>
            <p:ph idx="1"/>
          </p:nvPr>
        </p:nvSpPr>
        <p:spPr>
          <a:xfrm>
            <a:off x="457200" y="1863725"/>
            <a:ext cx="8229600" cy="3698875"/>
          </a:xfrm>
        </p:spPr>
        <p:txBody>
          <a:bodyPr/>
          <a:lstStyle/>
          <a:p>
            <a:r>
              <a:rPr lang="en-US" sz="2800" dirty="0"/>
              <a:t>Net income (or net loss) </a:t>
            </a:r>
            <a:r>
              <a:rPr lang="en-IN" sz="2800" dirty="0"/>
              <a:t>is the arithmetic sum of the revenues and gains minus the expenses and losses.</a:t>
            </a:r>
          </a:p>
          <a:p>
            <a:r>
              <a:rPr lang="en-IN" sz="2800" dirty="0"/>
              <a:t>To facilitate interpretation of net income (or loss), it also is reported on a per share of common stock basis. </a:t>
            </a:r>
          </a:p>
          <a:p>
            <a:pPr lvl="1"/>
            <a:r>
              <a:rPr lang="en-IN" sz="2400" dirty="0"/>
              <a:t>Reported are </a:t>
            </a:r>
            <a:r>
              <a:rPr lang="en-IN" sz="2400" b="1" dirty="0"/>
              <a:t>basic earnings per share </a:t>
            </a:r>
            <a:r>
              <a:rPr lang="en-IN" sz="2400" dirty="0"/>
              <a:t>and, if the firm has issued stock options or convertible securities (long-term debt or preferred stock that is convertible into common stock), </a:t>
            </a:r>
            <a:r>
              <a:rPr lang="en-IN" sz="2400" b="1" dirty="0"/>
              <a:t>diluted earnings per share</a:t>
            </a:r>
            <a:r>
              <a:rPr lang="en-IN" sz="2400" dirty="0"/>
              <a:t>. </a:t>
            </a:r>
            <a:endParaRPr lang="en-US" sz="2400" dirty="0"/>
          </a:p>
        </p:txBody>
      </p:sp>
      <p:sp>
        <p:nvSpPr>
          <p:cNvPr id="5" name="Rounded Rectangle 6">
            <a:extLst>
              <a:ext uri="{FF2B5EF4-FFF2-40B4-BE49-F238E27FC236}">
                <a16:creationId xmlns:a16="http://schemas.microsoft.com/office/drawing/2014/main" id="{34989775-F288-4B73-8542-B3ACF9C1E438}"/>
              </a:ext>
            </a:extLst>
          </p:cNvPr>
          <p:cNvSpPr/>
          <p:nvPr/>
        </p:nvSpPr>
        <p:spPr>
          <a:xfrm>
            <a:off x="533400" y="6172200"/>
            <a:ext cx="7239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9-6: Describe the components of the earnings per share calculation and discuss the reasons for some of the refinements made in that calculation.</a:t>
            </a:r>
          </a:p>
        </p:txBody>
      </p:sp>
    </p:spTree>
    <p:extLst>
      <p:ext uri="{BB962C8B-B14F-4D97-AF65-F5344CB8AC3E}">
        <p14:creationId xmlns:p14="http://schemas.microsoft.com/office/powerpoint/2010/main" val="4005229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3EF5D037-1146-45E6-AA81-DC1B0469339B}"/>
              </a:ext>
            </a:extLst>
          </p:cNvPr>
          <p:cNvSpPr>
            <a:spLocks noGrp="1" noChangeArrowheads="1"/>
          </p:cNvSpPr>
          <p:nvPr>
            <p:ph type="title"/>
          </p:nvPr>
        </p:nvSpPr>
        <p:spPr>
          <a:xfrm>
            <a:off x="1143000" y="0"/>
            <a:ext cx="6858000" cy="990600"/>
          </a:xfrm>
        </p:spPr>
        <p:txBody>
          <a:bodyPr/>
          <a:lstStyle/>
          <a:p>
            <a:pPr eaLnBrk="1" hangingPunct="1"/>
            <a:r>
              <a:rPr lang="en-US" altLang="en-US" dirty="0">
                <a:ea typeface="ＭＳ Ｐゴシック" panose="020B0600070205080204" pitchFamily="34" charset="-128"/>
              </a:rPr>
              <a:t>Earnings Per Share</a:t>
            </a:r>
          </a:p>
        </p:txBody>
      </p:sp>
      <p:sp>
        <p:nvSpPr>
          <p:cNvPr id="47108" name="TextBox 1">
            <a:extLst>
              <a:ext uri="{FF2B5EF4-FFF2-40B4-BE49-F238E27FC236}">
                <a16:creationId xmlns:a16="http://schemas.microsoft.com/office/drawing/2014/main" id="{4D6EB573-564E-4417-9C45-B307D7F5865D}"/>
              </a:ext>
            </a:extLst>
          </p:cNvPr>
          <p:cNvSpPr txBox="1">
            <a:spLocks noChangeArrowheads="1"/>
          </p:cNvSpPr>
          <p:nvPr/>
        </p:nvSpPr>
        <p:spPr bwMode="auto">
          <a:xfrm>
            <a:off x="533400" y="838200"/>
            <a:ext cx="8362950" cy="646113"/>
          </a:xfrm>
          <a:prstGeom prst="rect">
            <a:avLst/>
          </a:prstGeom>
          <a:solidFill>
            <a:schemeClr val="accent1">
              <a:lumMod val="20000"/>
              <a:lumOff val="80000"/>
            </a:schemeClr>
          </a:solidFill>
          <a:ln w="9525">
            <a:noFill/>
            <a:miter lim="800000"/>
            <a:headEnd/>
            <a:tailEnd/>
          </a:ln>
        </p:spPr>
        <p:txBody>
          <a:bodyPr>
            <a:spAutoFit/>
          </a:bodyPr>
          <a:lstStyle/>
          <a:p>
            <a:pPr>
              <a:defRPr/>
            </a:pPr>
            <a:r>
              <a:rPr lang="en-US" b="1" dirty="0">
                <a:solidFill>
                  <a:schemeClr val="tx2">
                    <a:lumMod val="50000"/>
                  </a:schemeClr>
                </a:solidFill>
                <a:latin typeface="Arial Narrow" pitchFamily="34" charset="0"/>
              </a:rPr>
              <a:t>Basic earnings per share is calculated by dividing net income by the average number of shares of common stock outstanding during the year. </a:t>
            </a:r>
          </a:p>
        </p:txBody>
      </p:sp>
      <p:sp>
        <p:nvSpPr>
          <p:cNvPr id="7" name="Rounded Rectangle 6">
            <a:extLst>
              <a:ext uri="{FF2B5EF4-FFF2-40B4-BE49-F238E27FC236}">
                <a16:creationId xmlns:a16="http://schemas.microsoft.com/office/drawing/2014/main" id="{737B3005-DC53-4254-A210-E47D44690736}"/>
              </a:ext>
            </a:extLst>
          </p:cNvPr>
          <p:cNvSpPr/>
          <p:nvPr/>
        </p:nvSpPr>
        <p:spPr>
          <a:xfrm>
            <a:off x="533400" y="6172200"/>
            <a:ext cx="7239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9-6: Describe the components of the earnings per share calculation and discuss the reasons for some of the refinements made in that calculation.</a:t>
            </a:r>
          </a:p>
        </p:txBody>
      </p:sp>
      <p:pic>
        <p:nvPicPr>
          <p:cNvPr id="3" name="Picture 2">
            <a:extLst>
              <a:ext uri="{FF2B5EF4-FFF2-40B4-BE49-F238E27FC236}">
                <a16:creationId xmlns:a16="http://schemas.microsoft.com/office/drawing/2014/main" id="{37AC02F8-808A-4F48-BCBC-9BBE837D4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817076"/>
            <a:ext cx="7010400" cy="402236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3EF5D037-1146-45E6-AA81-DC1B0469339B}"/>
              </a:ext>
            </a:extLst>
          </p:cNvPr>
          <p:cNvSpPr>
            <a:spLocks noGrp="1" noChangeArrowheads="1"/>
          </p:cNvSpPr>
          <p:nvPr>
            <p:ph type="title"/>
          </p:nvPr>
        </p:nvSpPr>
        <p:spPr>
          <a:xfrm>
            <a:off x="1143000" y="0"/>
            <a:ext cx="6858000" cy="990600"/>
          </a:xfrm>
        </p:spPr>
        <p:txBody>
          <a:bodyPr/>
          <a:lstStyle/>
          <a:p>
            <a:pPr eaLnBrk="1" hangingPunct="1"/>
            <a:r>
              <a:rPr lang="en-US" altLang="en-US" dirty="0">
                <a:ea typeface="ＭＳ Ｐゴシック" panose="020B0600070205080204" pitchFamily="34" charset="-128"/>
              </a:rPr>
              <a:t>Earnings Per Share</a:t>
            </a:r>
          </a:p>
        </p:txBody>
      </p:sp>
      <p:sp>
        <p:nvSpPr>
          <p:cNvPr id="47108" name="TextBox 1">
            <a:extLst>
              <a:ext uri="{FF2B5EF4-FFF2-40B4-BE49-F238E27FC236}">
                <a16:creationId xmlns:a16="http://schemas.microsoft.com/office/drawing/2014/main" id="{4D6EB573-564E-4417-9C45-B307D7F5865D}"/>
              </a:ext>
            </a:extLst>
          </p:cNvPr>
          <p:cNvSpPr txBox="1">
            <a:spLocks noChangeArrowheads="1"/>
          </p:cNvSpPr>
          <p:nvPr/>
        </p:nvSpPr>
        <p:spPr bwMode="auto">
          <a:xfrm>
            <a:off x="533400" y="838200"/>
            <a:ext cx="8362950" cy="1200329"/>
          </a:xfrm>
          <a:prstGeom prst="rect">
            <a:avLst/>
          </a:prstGeom>
          <a:solidFill>
            <a:schemeClr val="accent1">
              <a:lumMod val="20000"/>
              <a:lumOff val="80000"/>
            </a:schemeClr>
          </a:solidFill>
          <a:ln w="9525">
            <a:noFill/>
            <a:miter lim="800000"/>
            <a:headEnd/>
            <a:tailEnd/>
          </a:ln>
        </p:spPr>
        <p:txBody>
          <a:bodyPr>
            <a:spAutoFit/>
          </a:bodyPr>
          <a:lstStyle/>
          <a:p>
            <a:pPr>
              <a:defRPr/>
            </a:pPr>
            <a:r>
              <a:rPr lang="en-IN" b="1" dirty="0">
                <a:solidFill>
                  <a:schemeClr val="tx2">
                    <a:lumMod val="50000"/>
                  </a:schemeClr>
                </a:solidFill>
                <a:latin typeface="Arial Narrow" pitchFamily="34" charset="0"/>
              </a:rPr>
              <a:t>One complication in the EPS calculation arises when a firm has preferred</a:t>
            </a:r>
          </a:p>
          <a:p>
            <a:pPr>
              <a:defRPr/>
            </a:pPr>
            <a:r>
              <a:rPr lang="en-IN" b="1" dirty="0">
                <a:solidFill>
                  <a:schemeClr val="tx2">
                    <a:lumMod val="50000"/>
                  </a:schemeClr>
                </a:solidFill>
                <a:latin typeface="Arial Narrow" pitchFamily="34" charset="0"/>
              </a:rPr>
              <a:t>stock outstanding. To illustrate the basic EPS calculation, assume that Cruisers Inc. had net income of $1,527,000 for the year ended August 31, 2020, and had 80,000 shares of a 7 percent, $50 par value preferred stock outstanding during the year.</a:t>
            </a:r>
          </a:p>
        </p:txBody>
      </p:sp>
      <p:sp>
        <p:nvSpPr>
          <p:cNvPr id="7" name="Rounded Rectangle 6">
            <a:extLst>
              <a:ext uri="{FF2B5EF4-FFF2-40B4-BE49-F238E27FC236}">
                <a16:creationId xmlns:a16="http://schemas.microsoft.com/office/drawing/2014/main" id="{737B3005-DC53-4254-A210-E47D44690736}"/>
              </a:ext>
            </a:extLst>
          </p:cNvPr>
          <p:cNvSpPr/>
          <p:nvPr/>
        </p:nvSpPr>
        <p:spPr>
          <a:xfrm>
            <a:off x="533400" y="6172200"/>
            <a:ext cx="7239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9-6: Describe the components of the earnings per share calculation and discuss the reasons for some of the refinements made in that calculation.</a:t>
            </a:r>
          </a:p>
        </p:txBody>
      </p:sp>
      <p:sp>
        <p:nvSpPr>
          <p:cNvPr id="8" name="TextBox 1">
            <a:extLst>
              <a:ext uri="{FF2B5EF4-FFF2-40B4-BE49-F238E27FC236}">
                <a16:creationId xmlns:a16="http://schemas.microsoft.com/office/drawing/2014/main" id="{2AC6EB9F-0A2B-409F-8050-0446929F8B6B}"/>
              </a:ext>
            </a:extLst>
          </p:cNvPr>
          <p:cNvSpPr txBox="1">
            <a:spLocks noChangeArrowheads="1"/>
          </p:cNvSpPr>
          <p:nvPr/>
        </p:nvSpPr>
        <p:spPr bwMode="auto">
          <a:xfrm>
            <a:off x="533400" y="2123240"/>
            <a:ext cx="8362950" cy="369332"/>
          </a:xfrm>
          <a:prstGeom prst="rect">
            <a:avLst/>
          </a:prstGeom>
          <a:solidFill>
            <a:schemeClr val="accent1">
              <a:lumMod val="20000"/>
              <a:lumOff val="80000"/>
            </a:schemeClr>
          </a:solidFill>
          <a:ln w="9525">
            <a:noFill/>
            <a:miter lim="800000"/>
            <a:headEnd/>
            <a:tailEnd/>
          </a:ln>
        </p:spPr>
        <p:txBody>
          <a:bodyPr>
            <a:spAutoFit/>
          </a:bodyPr>
          <a:lstStyle/>
          <a:p>
            <a:pPr algn="l">
              <a:defRPr/>
            </a:pPr>
            <a:r>
              <a:rPr lang="en-IN" b="1" dirty="0">
                <a:solidFill>
                  <a:schemeClr val="tx2">
                    <a:lumMod val="50000"/>
                  </a:schemeClr>
                </a:solidFill>
                <a:latin typeface="Arial Narrow" pitchFamily="34" charset="0"/>
              </a:rPr>
              <a:t>The earnings per share of common stock would be calculated as follows:</a:t>
            </a:r>
            <a:endParaRPr lang="en-US" b="1" dirty="0">
              <a:solidFill>
                <a:schemeClr val="tx2">
                  <a:lumMod val="50000"/>
                </a:schemeClr>
              </a:solidFill>
              <a:latin typeface="Arial Narrow" pitchFamily="34" charset="0"/>
            </a:endParaRPr>
          </a:p>
        </p:txBody>
      </p:sp>
      <p:pic>
        <p:nvPicPr>
          <p:cNvPr id="9" name="Picture 8">
            <a:extLst>
              <a:ext uri="{FF2B5EF4-FFF2-40B4-BE49-F238E27FC236}">
                <a16:creationId xmlns:a16="http://schemas.microsoft.com/office/drawing/2014/main" id="{D51E763E-F5FC-4854-876E-875D7F37F1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886" y="2761949"/>
            <a:ext cx="6152227" cy="3140874"/>
          </a:xfrm>
          <a:prstGeom prst="rect">
            <a:avLst/>
          </a:prstGeom>
        </p:spPr>
      </p:pic>
    </p:spTree>
    <p:extLst>
      <p:ext uri="{BB962C8B-B14F-4D97-AF65-F5344CB8AC3E}">
        <p14:creationId xmlns:p14="http://schemas.microsoft.com/office/powerpoint/2010/main" val="30624262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B8CBE60-869D-4DE8-BFC5-5E0D99AB6009}"/>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Earnings Per Share</a:t>
            </a:r>
          </a:p>
        </p:txBody>
      </p:sp>
      <p:sp>
        <p:nvSpPr>
          <p:cNvPr id="116930" name="Text Box 194">
            <a:extLst>
              <a:ext uri="{FF2B5EF4-FFF2-40B4-BE49-F238E27FC236}">
                <a16:creationId xmlns:a16="http://schemas.microsoft.com/office/drawing/2014/main" id="{EEEA017D-38CE-4B20-828D-404651D14C30}"/>
              </a:ext>
            </a:extLst>
          </p:cNvPr>
          <p:cNvSpPr txBox="1">
            <a:spLocks noChangeArrowheads="1"/>
          </p:cNvSpPr>
          <p:nvPr/>
        </p:nvSpPr>
        <p:spPr bwMode="auto">
          <a:xfrm>
            <a:off x="762000" y="1219200"/>
            <a:ext cx="7543800" cy="2308324"/>
          </a:xfrm>
          <a:prstGeom prst="rect">
            <a:avLst/>
          </a:prstGeom>
          <a:solidFill>
            <a:schemeClr val="accent1">
              <a:lumMod val="20000"/>
              <a:lumOff val="80000"/>
            </a:schemeClr>
          </a:solidFill>
          <a:ln w="9525">
            <a:solidFill>
              <a:srgbClr val="C6B4A5"/>
            </a:solidFill>
            <a:miter lim="800000"/>
            <a:headEnd/>
            <a:tailEnd/>
          </a:ln>
          <a:effectLst>
            <a:outerShdw dist="38100" dir="2700000" algn="tl" rotWithShape="0">
              <a:srgbClr val="808080">
                <a:alpha val="39998"/>
              </a:srgbClr>
            </a:outerShdw>
          </a:effectLst>
        </p:spPr>
        <p:txBody>
          <a:bodyPr>
            <a:spAutoFit/>
          </a:bodyPr>
          <a:lstStyle/>
          <a:p>
            <a:pPr eaLnBrk="1" hangingPunct="1">
              <a:spcBef>
                <a:spcPct val="50000"/>
              </a:spcBef>
              <a:defRPr/>
            </a:pPr>
            <a:r>
              <a:rPr lang="en-IN" sz="2400" dirty="0">
                <a:solidFill>
                  <a:schemeClr val="tx2">
                    <a:lumMod val="50000"/>
                  </a:schemeClr>
                </a:solidFill>
                <a:latin typeface="Arial" pitchFamily="34" charset="0"/>
              </a:rPr>
              <a:t>The reduction in basic earnings per share of common stock is referred to as </a:t>
            </a:r>
            <a:r>
              <a:rPr lang="en-IN" sz="2400" b="1" dirty="0">
                <a:solidFill>
                  <a:schemeClr val="tx2">
                    <a:lumMod val="50000"/>
                  </a:schemeClr>
                </a:solidFill>
                <a:latin typeface="Arial" pitchFamily="34" charset="0"/>
              </a:rPr>
              <a:t>dilution</a:t>
            </a:r>
            <a:r>
              <a:rPr lang="en-IN" sz="2400" dirty="0">
                <a:solidFill>
                  <a:schemeClr val="tx2">
                    <a:lumMod val="50000"/>
                  </a:schemeClr>
                </a:solidFill>
                <a:latin typeface="Arial" pitchFamily="34" charset="0"/>
              </a:rPr>
              <a:t>. A firm’s issuance of long-term debt or preferred stock that is convertible into common stock, stock option plan, and Other incentive and financing arrangements may reduce basic earnings per share.</a:t>
            </a:r>
            <a:endParaRPr lang="en-US" sz="2400" dirty="0">
              <a:solidFill>
                <a:schemeClr val="tx2">
                  <a:lumMod val="50000"/>
                </a:schemeClr>
              </a:solidFill>
              <a:latin typeface="Arial" pitchFamily="34" charset="0"/>
            </a:endParaRPr>
          </a:p>
        </p:txBody>
      </p:sp>
      <p:sp>
        <p:nvSpPr>
          <p:cNvPr id="8" name="Rounded Rectangle 7">
            <a:extLst>
              <a:ext uri="{FF2B5EF4-FFF2-40B4-BE49-F238E27FC236}">
                <a16:creationId xmlns:a16="http://schemas.microsoft.com/office/drawing/2014/main" id="{F29B0D5A-27E1-4F8A-AA5F-23F782A4F1CB}"/>
              </a:ext>
            </a:extLst>
          </p:cNvPr>
          <p:cNvSpPr/>
          <p:nvPr/>
        </p:nvSpPr>
        <p:spPr>
          <a:xfrm>
            <a:off x="533400" y="6172200"/>
            <a:ext cx="72390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9-6: Describe the components of the earnings per share calculation and discuss the reasons for some of the refinements made in that calculation.</a:t>
            </a:r>
          </a:p>
        </p:txBody>
      </p:sp>
      <p:sp>
        <p:nvSpPr>
          <p:cNvPr id="9" name="TextBox 8">
            <a:extLst>
              <a:ext uri="{FF2B5EF4-FFF2-40B4-BE49-F238E27FC236}">
                <a16:creationId xmlns:a16="http://schemas.microsoft.com/office/drawing/2014/main" id="{D8404E05-0599-4404-93F3-C058513C46A3}"/>
              </a:ext>
            </a:extLst>
          </p:cNvPr>
          <p:cNvSpPr txBox="1"/>
          <p:nvPr/>
        </p:nvSpPr>
        <p:spPr>
          <a:xfrm>
            <a:off x="914400" y="3787676"/>
            <a:ext cx="7315200" cy="1569660"/>
          </a:xfrm>
          <a:prstGeom prst="rect">
            <a:avLst/>
          </a:prstGeom>
          <a:solidFill>
            <a:srgbClr val="FFFF66"/>
          </a:solidFill>
        </p:spPr>
        <p:txBody>
          <a:bodyPr wrap="square">
            <a:spAutoFit/>
          </a:bodyPr>
          <a:lstStyle/>
          <a:p>
            <a:pPr>
              <a:defRPr/>
            </a:pPr>
            <a:r>
              <a:rPr lang="en-IN" sz="2400" b="1" dirty="0">
                <a:solidFill>
                  <a:schemeClr val="tx2">
                    <a:lumMod val="50000"/>
                  </a:schemeClr>
                </a:solidFill>
                <a:latin typeface="Arial" pitchFamily="34" charset="0"/>
              </a:rPr>
              <a:t>The effect of the potential dilution is reported on the income statement by showing </a:t>
            </a:r>
            <a:r>
              <a:rPr lang="en-IN" sz="2400" b="1" i="1" u="sng" dirty="0">
                <a:solidFill>
                  <a:schemeClr val="tx2">
                    <a:lumMod val="50000"/>
                  </a:schemeClr>
                </a:solidFill>
                <a:latin typeface="Arial" pitchFamily="34" charset="0"/>
              </a:rPr>
              <a:t>diluted earnings per share</a:t>
            </a:r>
            <a:r>
              <a:rPr lang="en-IN" sz="2400" b="1" dirty="0">
                <a:solidFill>
                  <a:schemeClr val="tx2">
                    <a:lumMod val="50000"/>
                  </a:schemeClr>
                </a:solidFill>
                <a:latin typeface="Arial" pitchFamily="34" charset="0"/>
              </a:rPr>
              <a:t> of common stock as well as basic earnings per share.</a:t>
            </a:r>
            <a:endParaRPr 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026">
            <a:extLst>
              <a:ext uri="{FF2B5EF4-FFF2-40B4-BE49-F238E27FC236}">
                <a16:creationId xmlns:a16="http://schemas.microsoft.com/office/drawing/2014/main" id="{BD169A58-3A32-49D8-90AC-CF45E6AB93DF}"/>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Income Statement </a:t>
            </a:r>
            <a:r>
              <a:rPr lang="en-US" dirty="0"/>
              <a:t>Presentation </a:t>
            </a:r>
            <a:r>
              <a:rPr lang="en-US" altLang="en-US" dirty="0">
                <a:ea typeface="ＭＳ Ｐゴシック" panose="020B0600070205080204" pitchFamily="34" charset="-128"/>
              </a:rPr>
              <a:t>Alternatives</a:t>
            </a:r>
          </a:p>
        </p:txBody>
      </p:sp>
      <p:sp>
        <p:nvSpPr>
          <p:cNvPr id="164065" name="Text Box 1249">
            <a:extLst>
              <a:ext uri="{FF2B5EF4-FFF2-40B4-BE49-F238E27FC236}">
                <a16:creationId xmlns:a16="http://schemas.microsoft.com/office/drawing/2014/main" id="{98D84436-BFA1-4D79-864D-942D6BEAD04D}"/>
              </a:ext>
            </a:extLst>
          </p:cNvPr>
          <p:cNvSpPr txBox="1">
            <a:spLocks noChangeArrowheads="1"/>
          </p:cNvSpPr>
          <p:nvPr/>
        </p:nvSpPr>
        <p:spPr bwMode="auto">
          <a:xfrm>
            <a:off x="1600200" y="1537015"/>
            <a:ext cx="5562600" cy="461665"/>
          </a:xfrm>
          <a:prstGeom prst="rect">
            <a:avLst/>
          </a:prstGeom>
          <a:noFill/>
          <a:ln>
            <a:noFill/>
          </a:ln>
          <a:effectLst/>
          <a:extLst/>
        </p:spPr>
        <p:txBody>
          <a:bodyPr wrap="square">
            <a:spAutoFit/>
          </a:bodyPr>
          <a:lstStyle/>
          <a:p>
            <a:pPr algn="l" eaLnBrk="1" hangingPunct="1">
              <a:spcBef>
                <a:spcPct val="50000"/>
              </a:spcBef>
              <a:defRPr/>
            </a:pPr>
            <a:r>
              <a:rPr lang="en-US" sz="2400" b="1" dirty="0">
                <a:solidFill>
                  <a:schemeClr val="tx2">
                    <a:lumMod val="50000"/>
                  </a:schemeClr>
                </a:solidFill>
              </a:rPr>
              <a:t>Single-step presentation</a:t>
            </a:r>
          </a:p>
        </p:txBody>
      </p:sp>
      <p:sp>
        <p:nvSpPr>
          <p:cNvPr id="9" name="Rounded Rectangle 8">
            <a:extLst>
              <a:ext uri="{FF2B5EF4-FFF2-40B4-BE49-F238E27FC236}">
                <a16:creationId xmlns:a16="http://schemas.microsoft.com/office/drawing/2014/main" id="{F86F8670-EA1F-4643-AC22-4616AC823CFB}"/>
              </a:ext>
            </a:extLst>
          </p:cNvPr>
          <p:cNvSpPr/>
          <p:nvPr/>
        </p:nvSpPr>
        <p:spPr>
          <a:xfrm>
            <a:off x="533400" y="6248400"/>
            <a:ext cx="5715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9-7: Compare and contrast the alternative income statement presentation models. </a:t>
            </a:r>
          </a:p>
        </p:txBody>
      </p:sp>
      <p:pic>
        <p:nvPicPr>
          <p:cNvPr id="3" name="Picture 2">
            <a:extLst>
              <a:ext uri="{FF2B5EF4-FFF2-40B4-BE49-F238E27FC236}">
                <a16:creationId xmlns:a16="http://schemas.microsoft.com/office/drawing/2014/main" id="{2B501C46-AA15-4DD4-907B-E2EB7D54A4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2286000"/>
            <a:ext cx="6336945" cy="3512181"/>
          </a:xfrm>
          <a:prstGeom prst="rect">
            <a:avLst/>
          </a:prstGeom>
        </p:spPr>
      </p:pic>
    </p:spTree>
    <p:extLst>
      <p:ext uri="{BB962C8B-B14F-4D97-AF65-F5344CB8AC3E}">
        <p14:creationId xmlns:p14="http://schemas.microsoft.com/office/powerpoint/2010/main" val="1476803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7">
            <a:extLst>
              <a:ext uri="{FF2B5EF4-FFF2-40B4-BE49-F238E27FC236}">
                <a16:creationId xmlns:a16="http://schemas.microsoft.com/office/drawing/2014/main" id="{BE603736-75D8-40C6-9F7B-6175914EC093}"/>
              </a:ext>
            </a:extLst>
          </p:cNvPr>
          <p:cNvSpPr>
            <a:spLocks noGrp="1"/>
          </p:cNvSpPr>
          <p:nvPr>
            <p:ph type="title"/>
          </p:nvPr>
        </p:nvSpPr>
        <p:spPr/>
        <p:txBody>
          <a:bodyPr/>
          <a:lstStyle/>
          <a:p>
            <a:r>
              <a:rPr lang="en-US" altLang="en-US" dirty="0">
                <a:ea typeface="ＭＳ Ｐゴシック" panose="020B0600070205080204" pitchFamily="34" charset="-128"/>
              </a:rPr>
              <a:t>Learning Objectives</a:t>
            </a:r>
          </a:p>
        </p:txBody>
      </p:sp>
      <p:sp>
        <p:nvSpPr>
          <p:cNvPr id="15363" name="Text Box 3">
            <a:extLst>
              <a:ext uri="{FF2B5EF4-FFF2-40B4-BE49-F238E27FC236}">
                <a16:creationId xmlns:a16="http://schemas.microsoft.com/office/drawing/2014/main" id="{32A5216D-237E-475D-BA49-DA5A5CB3EF93}"/>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50000"/>
              </a:spcBef>
            </a:pPr>
            <a:endParaRPr lang="en-US" altLang="en-US" sz="2400" dirty="0">
              <a:latin typeface="Arial" panose="020B0604020202020204" pitchFamily="34" charset="0"/>
            </a:endParaRPr>
          </a:p>
        </p:txBody>
      </p:sp>
      <p:sp>
        <p:nvSpPr>
          <p:cNvPr id="15364" name="Rectangle 5">
            <a:extLst>
              <a:ext uri="{FF2B5EF4-FFF2-40B4-BE49-F238E27FC236}">
                <a16:creationId xmlns:a16="http://schemas.microsoft.com/office/drawing/2014/main" id="{1FFD6D52-2775-46B1-972E-D97C61E37EC2}"/>
              </a:ext>
            </a:extLst>
          </p:cNvPr>
          <p:cNvSpPr>
            <a:spLocks noChangeArrowheads="1"/>
          </p:cNvSpPr>
          <p:nvPr/>
        </p:nvSpPr>
        <p:spPr bwMode="auto">
          <a:xfrm>
            <a:off x="0" y="0"/>
            <a:ext cx="8915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20000"/>
              </a:spcBef>
              <a:buClr>
                <a:schemeClr val="bg2"/>
              </a:buClr>
              <a:buSzPct val="65000"/>
              <a:buFont typeface="Wingdings" panose="05000000000000000000" pitchFamily="2" charset="2"/>
              <a:buNone/>
            </a:pPr>
            <a:endParaRPr lang="en-US" altLang="en-US" sz="4000" b="1" dirty="0">
              <a:solidFill>
                <a:srgbClr val="800000"/>
              </a:solidFill>
              <a:latin typeface="Hypatia Sans Pro" charset="0"/>
            </a:endParaRPr>
          </a:p>
        </p:txBody>
      </p:sp>
      <p:sp>
        <p:nvSpPr>
          <p:cNvPr id="4103" name="Text Box 6">
            <a:extLst>
              <a:ext uri="{FF2B5EF4-FFF2-40B4-BE49-F238E27FC236}">
                <a16:creationId xmlns:a16="http://schemas.microsoft.com/office/drawing/2014/main" id="{4DC529F3-8824-4BCF-B7CC-10F183163088}"/>
              </a:ext>
            </a:extLst>
          </p:cNvPr>
          <p:cNvSpPr txBox="1">
            <a:spLocks noChangeArrowheads="1"/>
          </p:cNvSpPr>
          <p:nvPr/>
        </p:nvSpPr>
        <p:spPr bwMode="auto">
          <a:xfrm>
            <a:off x="533400" y="817563"/>
            <a:ext cx="8382000" cy="5824537"/>
          </a:xfrm>
          <a:prstGeom prst="rect">
            <a:avLst/>
          </a:prstGeom>
          <a:noFill/>
          <a:ln w="9525">
            <a:noFill/>
            <a:miter lim="800000"/>
            <a:headEnd/>
            <a:tailEnd/>
          </a:ln>
          <a:effectLst/>
        </p:spPr>
        <p:txBody>
          <a:bodyPr>
            <a:spAutoFit/>
          </a:bodyPr>
          <a:lstStyle/>
          <a:p>
            <a:pPr marL="236538" indent="-236538" algn="l">
              <a:spcBef>
                <a:spcPct val="50000"/>
              </a:spcBef>
              <a:defRPr/>
            </a:pPr>
            <a:r>
              <a:rPr lang="en-US" altLang="en-US" sz="2200" b="1" dirty="0">
                <a:latin typeface="Arial Narrow" pitchFamily="34" charset="0"/>
                <a:ea typeface="+mn-ea"/>
              </a:rPr>
              <a:t>After studying this chapter, you should understand and be able to:</a:t>
            </a:r>
            <a:br>
              <a:rPr lang="en-US" altLang="en-US" sz="2200" b="1" dirty="0">
                <a:latin typeface="Arial Narrow" pitchFamily="34" charset="0"/>
                <a:ea typeface="+mn-ea"/>
              </a:rPr>
            </a:br>
            <a:endParaRPr lang="en-US" altLang="en-US" sz="800" b="1" dirty="0">
              <a:latin typeface="Arial Narrow" pitchFamily="34" charset="0"/>
              <a:ea typeface="+mn-ea"/>
            </a:endParaRPr>
          </a:p>
          <a:p>
            <a:pPr marL="627063" indent="-627063" algn="l">
              <a:defRPr/>
            </a:pPr>
            <a:r>
              <a:rPr lang="en-US" altLang="en-US" sz="1700" b="1" dirty="0">
                <a:latin typeface="Arial Narrow" pitchFamily="34" charset="0"/>
              </a:rPr>
              <a:t>LO 9-1: </a:t>
            </a:r>
            <a:r>
              <a:rPr lang="en-US" altLang="en-US" sz="1700" b="1" dirty="0">
                <a:latin typeface="Arial Narrow" pitchFamily="34" charset="0"/>
                <a:ea typeface="+mn-ea"/>
              </a:rPr>
              <a:t>Explain what revenue is and what the two criteria are that permit revenue recognition.</a:t>
            </a:r>
          </a:p>
          <a:p>
            <a:pPr marL="627063" indent="-627063" algn="l">
              <a:defRPr/>
            </a:pPr>
            <a:r>
              <a:rPr lang="en-US" altLang="en-US" sz="1700" b="1" dirty="0">
                <a:latin typeface="Arial Narrow" pitchFamily="34" charset="0"/>
              </a:rPr>
              <a:t>LO 9-2: </a:t>
            </a:r>
            <a:r>
              <a:rPr lang="en-US" altLang="en-US" sz="1700" b="1" dirty="0">
                <a:latin typeface="Arial Narrow" pitchFamily="34" charset="0"/>
                <a:ea typeface="+mn-ea"/>
              </a:rPr>
              <a:t>Describe how cost of goods sold is determined under both perpetual and periodic inventory accounting systems.</a:t>
            </a:r>
          </a:p>
          <a:p>
            <a:pPr marL="627063" indent="-627063" algn="l">
              <a:defRPr/>
            </a:pPr>
            <a:r>
              <a:rPr lang="en-US" altLang="en-US" sz="1700" b="1" dirty="0">
                <a:latin typeface="Arial Narrow" pitchFamily="34" charset="0"/>
              </a:rPr>
              <a:t>LO 9-3: </a:t>
            </a:r>
            <a:r>
              <a:rPr lang="en-US" altLang="en-US" sz="1700" b="1" dirty="0">
                <a:latin typeface="Arial Narrow" pitchFamily="34" charset="0"/>
                <a:ea typeface="+mn-ea"/>
              </a:rPr>
              <a:t>Discuss the significance of gross profit and describe how the gross profit ratio is calculated and used.</a:t>
            </a:r>
          </a:p>
          <a:p>
            <a:pPr marL="627063" indent="-627063" algn="l">
              <a:defRPr/>
            </a:pPr>
            <a:r>
              <a:rPr lang="en-US" altLang="en-US" sz="1700" b="1" dirty="0">
                <a:latin typeface="Arial Narrow" pitchFamily="34" charset="0"/>
              </a:rPr>
              <a:t>LO 9-4: </a:t>
            </a:r>
            <a:r>
              <a:rPr lang="en-US" altLang="en-US" sz="1700" b="1" dirty="0">
                <a:latin typeface="Arial Narrow" pitchFamily="34" charset="0"/>
                <a:ea typeface="+mn-ea"/>
              </a:rPr>
              <a:t>Identify the principal categories and components of </a:t>
            </a:r>
            <a:r>
              <a:rPr lang="ja-JP" altLang="en-US" sz="1700" b="1" dirty="0">
                <a:latin typeface="Arial Narrow" pitchFamily="34" charset="0"/>
                <a:ea typeface="+mn-ea"/>
              </a:rPr>
              <a:t>“</a:t>
            </a:r>
            <a:r>
              <a:rPr lang="en-US" altLang="ja-JP" sz="1700" b="1" dirty="0">
                <a:latin typeface="Arial Narrow" pitchFamily="34" charset="0"/>
                <a:ea typeface="+mn-ea"/>
              </a:rPr>
              <a:t>other operating expenses</a:t>
            </a:r>
            <a:r>
              <a:rPr lang="ja-JP" altLang="en-US" sz="1700" b="1" dirty="0">
                <a:latin typeface="Arial Narrow" pitchFamily="34" charset="0"/>
                <a:ea typeface="+mn-ea"/>
              </a:rPr>
              <a:t>”</a:t>
            </a:r>
            <a:r>
              <a:rPr lang="en-US" altLang="ja-JP" sz="1700" b="1" dirty="0">
                <a:latin typeface="Arial Narrow" pitchFamily="34" charset="0"/>
                <a:ea typeface="+mn-ea"/>
              </a:rPr>
              <a:t> and show how these items are reported on the income statement.</a:t>
            </a:r>
          </a:p>
          <a:p>
            <a:pPr marL="627063" indent="-627063" algn="l">
              <a:defRPr/>
            </a:pPr>
            <a:r>
              <a:rPr lang="en-US" altLang="en-US" sz="1700" b="1" dirty="0">
                <a:latin typeface="Arial Narrow" pitchFamily="34" charset="0"/>
              </a:rPr>
              <a:t>LO 9-5: </a:t>
            </a:r>
            <a:r>
              <a:rPr lang="en-US" altLang="en-US" sz="1700" b="1" dirty="0">
                <a:latin typeface="Arial Narrow" pitchFamily="34" charset="0"/>
                <a:ea typeface="+mn-ea"/>
              </a:rPr>
              <a:t>Explain what </a:t>
            </a:r>
            <a:r>
              <a:rPr lang="ja-JP" altLang="en-US" sz="1700" b="1" dirty="0">
                <a:latin typeface="Arial Narrow" pitchFamily="34" charset="0"/>
                <a:ea typeface="+mn-ea"/>
              </a:rPr>
              <a:t>“</a:t>
            </a:r>
            <a:r>
              <a:rPr lang="en-US" altLang="ja-JP" sz="1700" b="1" dirty="0">
                <a:latin typeface="Arial Narrow" pitchFamily="34" charset="0"/>
                <a:ea typeface="+mn-ea"/>
              </a:rPr>
              <a:t>income from operations</a:t>
            </a:r>
            <a:r>
              <a:rPr lang="ja-JP" altLang="en-US" sz="1700" b="1" dirty="0">
                <a:latin typeface="Arial Narrow" pitchFamily="34" charset="0"/>
                <a:ea typeface="+mn-ea"/>
              </a:rPr>
              <a:t>”</a:t>
            </a:r>
            <a:r>
              <a:rPr lang="en-US" altLang="ja-JP" sz="1700" b="1" dirty="0">
                <a:latin typeface="Arial Narrow" pitchFamily="34" charset="0"/>
                <a:ea typeface="+mn-ea"/>
              </a:rPr>
              <a:t> includes and discuss why this income statement subtotal is significant to managers and financial analysts.</a:t>
            </a:r>
          </a:p>
          <a:p>
            <a:pPr marL="627063" indent="-627063" algn="l">
              <a:defRPr/>
            </a:pPr>
            <a:r>
              <a:rPr lang="en-US" altLang="en-US" sz="1700" b="1" dirty="0">
                <a:latin typeface="Arial Narrow" pitchFamily="34" charset="0"/>
              </a:rPr>
              <a:t>LO 9-6: </a:t>
            </a:r>
            <a:r>
              <a:rPr lang="en-US" altLang="en-US" sz="1700" b="1" dirty="0">
                <a:latin typeface="Arial Narrow" pitchFamily="34" charset="0"/>
                <a:ea typeface="+mn-ea"/>
              </a:rPr>
              <a:t>Describe the components of the earnings per share calculation and discuss the reasons for some of the refinements made in that calculation.</a:t>
            </a:r>
          </a:p>
          <a:p>
            <a:pPr marL="627063" indent="-627063" algn="l">
              <a:defRPr/>
            </a:pPr>
            <a:r>
              <a:rPr lang="en-US" altLang="en-US" sz="1700" b="1" dirty="0">
                <a:latin typeface="Arial Narrow" pitchFamily="34" charset="0"/>
              </a:rPr>
              <a:t>LO 9-7: </a:t>
            </a:r>
            <a:r>
              <a:rPr lang="en-US" altLang="en-US" sz="1700" b="1" dirty="0">
                <a:latin typeface="Arial Narrow" pitchFamily="34" charset="0"/>
                <a:ea typeface="+mn-ea"/>
              </a:rPr>
              <a:t>Compare and contrast the alternative income statement presentation models.</a:t>
            </a:r>
          </a:p>
          <a:p>
            <a:pPr marL="627063" indent="-627063" algn="l">
              <a:defRPr/>
            </a:pPr>
            <a:r>
              <a:rPr lang="en-US" altLang="en-US" sz="1700" b="1" dirty="0">
                <a:latin typeface="Arial Narrow" pitchFamily="34" charset="0"/>
              </a:rPr>
              <a:t>LO 9-8: </a:t>
            </a:r>
            <a:r>
              <a:rPr lang="en-US" altLang="en-US" sz="1700" b="1" dirty="0">
                <a:latin typeface="Arial Narrow" pitchFamily="34" charset="0"/>
                <a:ea typeface="+mn-ea"/>
              </a:rPr>
              <a:t>Discuss the meaning and significance of each of the unusual or infrequently occurring items that may appear on the income statement.</a:t>
            </a:r>
          </a:p>
          <a:p>
            <a:pPr marL="627063" indent="-627063" algn="l">
              <a:defRPr/>
            </a:pPr>
            <a:r>
              <a:rPr lang="en-US" altLang="en-US" sz="1700" b="1" dirty="0">
                <a:latin typeface="Arial Narrow" pitchFamily="34" charset="0"/>
              </a:rPr>
              <a:t>LO 9-9: </a:t>
            </a:r>
            <a:r>
              <a:rPr lang="en-US" altLang="en-US" sz="1700" b="1" dirty="0">
                <a:latin typeface="Arial Narrow" pitchFamily="34" charset="0"/>
                <a:ea typeface="+mn-ea"/>
              </a:rPr>
              <a:t>Describe the purpose and outline the general format of the statement of cash flows.</a:t>
            </a:r>
          </a:p>
          <a:p>
            <a:pPr marL="736600" indent="-736600" algn="l">
              <a:defRPr/>
            </a:pPr>
            <a:r>
              <a:rPr lang="en-US" altLang="en-US" sz="1700" b="1" dirty="0">
                <a:latin typeface="Arial Narrow" pitchFamily="34" charset="0"/>
              </a:rPr>
              <a:t>LO 9-10: </a:t>
            </a:r>
            <a:r>
              <a:rPr lang="en-US" altLang="en-US" sz="1700" b="1" dirty="0">
                <a:latin typeface="Arial Narrow" pitchFamily="34" charset="0"/>
                <a:ea typeface="+mn-ea"/>
              </a:rPr>
              <a:t>Illustrate the difference between the direct and indirect methods of presenting cash flows from operating activities.</a:t>
            </a:r>
          </a:p>
          <a:p>
            <a:pPr marL="736600" indent="-736600" algn="l">
              <a:defRPr/>
            </a:pPr>
            <a:r>
              <a:rPr lang="en-US" altLang="en-US" sz="1700" b="1" dirty="0">
                <a:latin typeface="Arial Narrow" pitchFamily="34" charset="0"/>
              </a:rPr>
              <a:t>LO 9-11: </a:t>
            </a:r>
            <a:r>
              <a:rPr lang="en-US" altLang="en-US" sz="1700" b="1" dirty="0">
                <a:latin typeface="Arial Narrow" pitchFamily="34" charset="0"/>
                <a:ea typeface="+mn-ea"/>
              </a:rPr>
              <a:t>Summarize why the statement of cash flows is significant to financial analysts and investors.</a:t>
            </a:r>
          </a:p>
          <a:p>
            <a:pPr marL="236538" indent="-236538" algn="l">
              <a:spcBef>
                <a:spcPct val="50000"/>
              </a:spcBef>
              <a:buFont typeface="Arial" pitchFamily="34" charset="0"/>
              <a:buAutoNum type="arabicPeriod"/>
              <a:defRPr/>
            </a:pPr>
            <a:endParaRPr lang="en-US" sz="1300" b="1" dirty="0">
              <a:solidFill>
                <a:srgbClr val="800000"/>
              </a:solidFill>
              <a:latin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1026">
            <a:extLst>
              <a:ext uri="{FF2B5EF4-FFF2-40B4-BE49-F238E27FC236}">
                <a16:creationId xmlns:a16="http://schemas.microsoft.com/office/drawing/2014/main" id="{BD169A58-3A32-49D8-90AC-CF45E6AB93DF}"/>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Income Statement </a:t>
            </a:r>
            <a:r>
              <a:rPr lang="en-US" dirty="0"/>
              <a:t>Presentation </a:t>
            </a:r>
            <a:r>
              <a:rPr lang="en-US" altLang="en-US" dirty="0">
                <a:ea typeface="ＭＳ Ｐゴシック" panose="020B0600070205080204" pitchFamily="34" charset="-128"/>
              </a:rPr>
              <a:t>Alternatives</a:t>
            </a:r>
          </a:p>
        </p:txBody>
      </p:sp>
      <p:sp>
        <p:nvSpPr>
          <p:cNvPr id="164065" name="Text Box 1249">
            <a:extLst>
              <a:ext uri="{FF2B5EF4-FFF2-40B4-BE49-F238E27FC236}">
                <a16:creationId xmlns:a16="http://schemas.microsoft.com/office/drawing/2014/main" id="{98D84436-BFA1-4D79-864D-942D6BEAD04D}"/>
              </a:ext>
            </a:extLst>
          </p:cNvPr>
          <p:cNvSpPr txBox="1">
            <a:spLocks noChangeArrowheads="1"/>
          </p:cNvSpPr>
          <p:nvPr/>
        </p:nvSpPr>
        <p:spPr bwMode="auto">
          <a:xfrm>
            <a:off x="914400" y="1352735"/>
            <a:ext cx="7772400" cy="523875"/>
          </a:xfrm>
          <a:prstGeom prst="rect">
            <a:avLst/>
          </a:prstGeom>
          <a:noFill/>
          <a:ln>
            <a:noFill/>
          </a:ln>
          <a:effectLst/>
          <a:extLst/>
        </p:spPr>
        <p:txBody>
          <a:bodyPr>
            <a:spAutoFit/>
          </a:bodyPr>
          <a:lstStyle/>
          <a:p>
            <a:pPr algn="l" eaLnBrk="1" hangingPunct="1">
              <a:spcBef>
                <a:spcPct val="50000"/>
              </a:spcBef>
              <a:defRPr/>
            </a:pPr>
            <a:r>
              <a:rPr lang="en-US" sz="2800" b="1" dirty="0">
                <a:solidFill>
                  <a:schemeClr val="tx2">
                    <a:lumMod val="50000"/>
                  </a:schemeClr>
                </a:solidFill>
              </a:rPr>
              <a:t>Multiple-step</a:t>
            </a:r>
          </a:p>
        </p:txBody>
      </p:sp>
      <p:sp>
        <p:nvSpPr>
          <p:cNvPr id="9" name="Rounded Rectangle 8">
            <a:extLst>
              <a:ext uri="{FF2B5EF4-FFF2-40B4-BE49-F238E27FC236}">
                <a16:creationId xmlns:a16="http://schemas.microsoft.com/office/drawing/2014/main" id="{F86F8670-EA1F-4643-AC22-4616AC823CFB}"/>
              </a:ext>
            </a:extLst>
          </p:cNvPr>
          <p:cNvSpPr/>
          <p:nvPr/>
        </p:nvSpPr>
        <p:spPr>
          <a:xfrm>
            <a:off x="533400" y="6248400"/>
            <a:ext cx="5715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9-7: Compare and contrast the alternative income statement presentation models. </a:t>
            </a:r>
          </a:p>
        </p:txBody>
      </p:sp>
      <p:pic>
        <p:nvPicPr>
          <p:cNvPr id="6" name="Picture 5">
            <a:extLst>
              <a:ext uri="{FF2B5EF4-FFF2-40B4-BE49-F238E27FC236}">
                <a16:creationId xmlns:a16="http://schemas.microsoft.com/office/drawing/2014/main" id="{348CEB48-C3E5-4F8F-A3D5-81BBA5A45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6379" y="1876610"/>
            <a:ext cx="5433141" cy="4179719"/>
          </a:xfrm>
          <a:prstGeom prst="rect">
            <a:avLst/>
          </a:prstGeom>
        </p:spPr>
      </p:pic>
    </p:spTree>
    <p:extLst>
      <p:ext uri="{BB962C8B-B14F-4D97-AF65-F5344CB8AC3E}">
        <p14:creationId xmlns:p14="http://schemas.microsoft.com/office/powerpoint/2010/main" val="12705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a:extLst>
              <a:ext uri="{FF2B5EF4-FFF2-40B4-BE49-F238E27FC236}">
                <a16:creationId xmlns:a16="http://schemas.microsoft.com/office/drawing/2014/main" id="{11B9DE21-B801-439C-A482-13A6019D3FAB}"/>
              </a:ext>
            </a:extLst>
          </p:cNvPr>
          <p:cNvSpPr>
            <a:spLocks noGrp="1" noChangeArrowheads="1"/>
          </p:cNvSpPr>
          <p:nvPr>
            <p:ph type="title"/>
          </p:nvPr>
        </p:nvSpPr>
        <p:spPr>
          <a:xfrm>
            <a:off x="457200" y="152400"/>
            <a:ext cx="8229600" cy="1143000"/>
          </a:xfrm>
        </p:spPr>
        <p:txBody>
          <a:bodyPr/>
          <a:lstStyle/>
          <a:p>
            <a:pPr eaLnBrk="1" hangingPunct="1"/>
            <a:r>
              <a:rPr lang="en-US" altLang="en-US" sz="3400" dirty="0">
                <a:ea typeface="ＭＳ Ｐゴシック" panose="020B0600070205080204" pitchFamily="34" charset="-128"/>
              </a:rPr>
              <a:t>Unusual or Infrequently Occurring Items Reported on an Income Statement</a:t>
            </a:r>
          </a:p>
        </p:txBody>
      </p:sp>
      <p:sp>
        <p:nvSpPr>
          <p:cNvPr id="117851" name="Rectangle 91">
            <a:extLst>
              <a:ext uri="{FF2B5EF4-FFF2-40B4-BE49-F238E27FC236}">
                <a16:creationId xmlns:a16="http://schemas.microsoft.com/office/drawing/2014/main" id="{F1B355E3-CDF2-4F9A-AAF5-A5CC36AC41A8}"/>
              </a:ext>
            </a:extLst>
          </p:cNvPr>
          <p:cNvSpPr>
            <a:spLocks noChangeArrowheads="1"/>
          </p:cNvSpPr>
          <p:nvPr/>
        </p:nvSpPr>
        <p:spPr bwMode="auto">
          <a:xfrm>
            <a:off x="457200" y="2247900"/>
            <a:ext cx="7467600" cy="2362200"/>
          </a:xfrm>
          <a:prstGeom prst="rect">
            <a:avLst/>
          </a:prstGeom>
          <a:solidFill>
            <a:schemeClr val="tx2"/>
          </a:solidFill>
          <a:ln w="28575">
            <a:solidFill>
              <a:srgbClr val="7C5200"/>
            </a:solidFill>
            <a:miter lim="800000"/>
            <a:headEnd/>
            <a:tailEnd/>
          </a:ln>
          <a:effectLst>
            <a:outerShdw dist="38100" dir="2700000" algn="tl" rotWithShape="0">
              <a:srgbClr val="808080">
                <a:alpha val="39998"/>
              </a:srgbClr>
            </a:outerShdw>
          </a:effectLst>
        </p:spPr>
        <p:txBody>
          <a:bodyPr lIns="90488" tIns="44450" rIns="90488" bIns="44450"/>
          <a:lstStyle/>
          <a:p>
            <a:pPr marL="342900" indent="-342900" algn="l" eaLnBrk="1" hangingPunct="1">
              <a:spcBef>
                <a:spcPct val="20000"/>
              </a:spcBef>
              <a:buClr>
                <a:srgbClr val="FFFF66"/>
              </a:buClr>
              <a:buSzPct val="105000"/>
              <a:buFont typeface="Wingdings" pitchFamily="2" charset="2"/>
              <a:buChar char=""/>
              <a:defRPr/>
            </a:pPr>
            <a:r>
              <a:rPr lang="en-US" sz="3200" dirty="0">
                <a:solidFill>
                  <a:schemeClr val="bg1"/>
                </a:solidFill>
              </a:rPr>
              <a:t> Discontinued operations</a:t>
            </a:r>
          </a:p>
          <a:p>
            <a:pPr marL="342900" indent="-342900" algn="l" eaLnBrk="1" hangingPunct="1">
              <a:spcBef>
                <a:spcPct val="20000"/>
              </a:spcBef>
              <a:buClr>
                <a:srgbClr val="FFFF66"/>
              </a:buClr>
              <a:buSzPct val="105000"/>
              <a:buFont typeface="Wingdings" pitchFamily="2" charset="2"/>
              <a:buChar char=""/>
              <a:defRPr/>
            </a:pPr>
            <a:r>
              <a:rPr lang="en-US" sz="3200" dirty="0">
                <a:solidFill>
                  <a:schemeClr val="bg1"/>
                </a:solidFill>
              </a:rPr>
              <a:t> Extraordinary items</a:t>
            </a:r>
          </a:p>
          <a:p>
            <a:pPr marL="342900" indent="-342900" algn="l" eaLnBrk="1" hangingPunct="1">
              <a:spcBef>
                <a:spcPct val="20000"/>
              </a:spcBef>
              <a:buClr>
                <a:srgbClr val="FFFF66"/>
              </a:buClr>
              <a:buSzPct val="105000"/>
              <a:buFont typeface="Wingdings" pitchFamily="2" charset="2"/>
              <a:buChar char=""/>
              <a:defRPr/>
            </a:pPr>
            <a:r>
              <a:rPr lang="en-US" sz="3200" dirty="0">
                <a:solidFill>
                  <a:schemeClr val="bg1"/>
                </a:solidFill>
              </a:rPr>
              <a:t> Noncontrolling interest in earnings </a:t>
            </a:r>
            <a:br>
              <a:rPr lang="en-US" sz="3200" dirty="0">
                <a:solidFill>
                  <a:schemeClr val="bg1"/>
                </a:solidFill>
              </a:rPr>
            </a:br>
            <a:r>
              <a:rPr lang="en-US" sz="3200" dirty="0">
                <a:solidFill>
                  <a:schemeClr val="bg1"/>
                </a:solidFill>
              </a:rPr>
              <a:t> of subsidiaries</a:t>
            </a:r>
          </a:p>
        </p:txBody>
      </p:sp>
      <p:sp>
        <p:nvSpPr>
          <p:cNvPr id="9" name="Rounded Rectangle 8">
            <a:extLst>
              <a:ext uri="{FF2B5EF4-FFF2-40B4-BE49-F238E27FC236}">
                <a16:creationId xmlns:a16="http://schemas.microsoft.com/office/drawing/2014/main" id="{36BC651C-1454-483E-AB47-D69C8888B206}"/>
              </a:ext>
            </a:extLst>
          </p:cNvPr>
          <p:cNvSpPr/>
          <p:nvPr/>
        </p:nvSpPr>
        <p:spPr>
          <a:xfrm>
            <a:off x="533400" y="6248400"/>
            <a:ext cx="77724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9-8: Discuss the meaning and significance of each of the unusual or infrequently occurring items that may appear on the income statement.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C956B-27C7-4145-A587-AA41FAE5EF40}"/>
              </a:ext>
            </a:extLst>
          </p:cNvPr>
          <p:cNvSpPr>
            <a:spLocks noGrp="1"/>
          </p:cNvSpPr>
          <p:nvPr>
            <p:ph type="title"/>
          </p:nvPr>
        </p:nvSpPr>
        <p:spPr/>
        <p:txBody>
          <a:bodyPr/>
          <a:lstStyle/>
          <a:p>
            <a:r>
              <a:rPr lang="en-IN" sz="3600" dirty="0"/>
              <a:t>Income Statement Presentation of Unusual or Infrequently Occurring Items</a:t>
            </a:r>
            <a:endParaRPr lang="en-US" sz="3600" dirty="0"/>
          </a:p>
        </p:txBody>
      </p:sp>
      <p:pic>
        <p:nvPicPr>
          <p:cNvPr id="5" name="Picture 4">
            <a:extLst>
              <a:ext uri="{FF2B5EF4-FFF2-40B4-BE49-F238E27FC236}">
                <a16:creationId xmlns:a16="http://schemas.microsoft.com/office/drawing/2014/main" id="{077BB03C-8D4A-403E-B1B1-F75C1E50D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2418" y="1371600"/>
            <a:ext cx="6619164" cy="4434840"/>
          </a:xfrm>
          <a:prstGeom prst="rect">
            <a:avLst/>
          </a:prstGeom>
        </p:spPr>
      </p:pic>
      <p:sp>
        <p:nvSpPr>
          <p:cNvPr id="4" name="Rounded Rectangle 8">
            <a:extLst>
              <a:ext uri="{FF2B5EF4-FFF2-40B4-BE49-F238E27FC236}">
                <a16:creationId xmlns:a16="http://schemas.microsoft.com/office/drawing/2014/main" id="{AD9693E4-37E9-4D9D-B778-A4D58E419C65}"/>
              </a:ext>
            </a:extLst>
          </p:cNvPr>
          <p:cNvSpPr/>
          <p:nvPr/>
        </p:nvSpPr>
        <p:spPr>
          <a:xfrm>
            <a:off x="533400" y="6248400"/>
            <a:ext cx="77724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9-8: Discuss the meaning and significance of each of the unusual or infrequently occurring items that may appear on the income statement.</a:t>
            </a:r>
          </a:p>
        </p:txBody>
      </p:sp>
    </p:spTree>
    <p:extLst>
      <p:ext uri="{BB962C8B-B14F-4D97-AF65-F5344CB8AC3E}">
        <p14:creationId xmlns:p14="http://schemas.microsoft.com/office/powerpoint/2010/main" val="4038166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88789276-D774-4438-8BB8-0FDCDDC36184}"/>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Statement of Cash Flows</a:t>
            </a:r>
          </a:p>
        </p:txBody>
      </p:sp>
      <p:sp>
        <p:nvSpPr>
          <p:cNvPr id="119840" name="Rectangle 32">
            <a:extLst>
              <a:ext uri="{FF2B5EF4-FFF2-40B4-BE49-F238E27FC236}">
                <a16:creationId xmlns:a16="http://schemas.microsoft.com/office/drawing/2014/main" id="{9AA0B3D6-6B4B-4FAD-A00F-327736F3DBE6}"/>
              </a:ext>
            </a:extLst>
          </p:cNvPr>
          <p:cNvSpPr>
            <a:spLocks noChangeArrowheads="1"/>
          </p:cNvSpPr>
          <p:nvPr/>
        </p:nvSpPr>
        <p:spPr bwMode="auto">
          <a:xfrm>
            <a:off x="533400" y="1447800"/>
            <a:ext cx="8229600" cy="2675091"/>
          </a:xfrm>
          <a:prstGeom prst="rect">
            <a:avLst/>
          </a:prstGeom>
          <a:solidFill>
            <a:srgbClr val="FFFF9B"/>
          </a:solidFill>
          <a:ln>
            <a:headEnd/>
            <a:tailEnd/>
          </a:ln>
        </p:spPr>
        <p:style>
          <a:lnRef idx="0">
            <a:schemeClr val="accent2"/>
          </a:lnRef>
          <a:fillRef idx="3">
            <a:schemeClr val="accent2"/>
          </a:fillRef>
          <a:effectRef idx="3">
            <a:schemeClr val="accent2"/>
          </a:effectRef>
          <a:fontRef idx="minor">
            <a:schemeClr val="lt1"/>
          </a:fontRef>
        </p:style>
        <p:txBody>
          <a:bodyPr lIns="90488" tIns="44450" rIns="90488" bIns="44450">
            <a:spAutoFit/>
          </a:bodyPr>
          <a:lstStyle/>
          <a:p>
            <a:pPr>
              <a:defRPr/>
            </a:pPr>
            <a:r>
              <a:rPr lang="en-US" sz="2800" dirty="0">
                <a:solidFill>
                  <a:schemeClr val="tx1"/>
                </a:solidFill>
                <a:latin typeface="Arial" pitchFamily="34" charset="0"/>
                <a:ea typeface="ＭＳ Ｐゴシック" pitchFamily="34" charset="-128"/>
              </a:rPr>
              <a:t>Statement of cash flows provides relevant information about the cash receipts and cash payments of an enterprise during a period. This statement shows why cash and cash equivalents changed during the period by reporting net cash provided or used by . . .</a:t>
            </a:r>
          </a:p>
        </p:txBody>
      </p:sp>
      <p:grpSp>
        <p:nvGrpSpPr>
          <p:cNvPr id="2" name="Group 8">
            <a:extLst>
              <a:ext uri="{FF2B5EF4-FFF2-40B4-BE49-F238E27FC236}">
                <a16:creationId xmlns:a16="http://schemas.microsoft.com/office/drawing/2014/main" id="{425AD574-1280-458C-B195-873E8F68B16B}"/>
              </a:ext>
            </a:extLst>
          </p:cNvPr>
          <p:cNvGrpSpPr>
            <a:grpSpLocks/>
          </p:cNvGrpSpPr>
          <p:nvPr/>
        </p:nvGrpSpPr>
        <p:grpSpPr bwMode="auto">
          <a:xfrm>
            <a:off x="533400" y="4191000"/>
            <a:ext cx="2514600" cy="1905000"/>
            <a:chOff x="240" y="2112"/>
            <a:chExt cx="1584" cy="1200"/>
          </a:xfrm>
        </p:grpSpPr>
        <p:sp>
          <p:nvSpPr>
            <p:cNvPr id="176130" name="Rectangle 2">
              <a:extLst>
                <a:ext uri="{FF2B5EF4-FFF2-40B4-BE49-F238E27FC236}">
                  <a16:creationId xmlns:a16="http://schemas.microsoft.com/office/drawing/2014/main" id="{23FD2EFE-B07B-4184-8DAA-C485D8F74932}"/>
                </a:ext>
              </a:extLst>
            </p:cNvPr>
            <p:cNvSpPr>
              <a:spLocks noChangeArrowheads="1"/>
            </p:cNvSpPr>
            <p:nvPr/>
          </p:nvSpPr>
          <p:spPr bwMode="auto">
            <a:xfrm>
              <a:off x="240" y="2688"/>
              <a:ext cx="1584" cy="624"/>
            </a:xfrm>
            <a:prstGeom prst="rect">
              <a:avLst/>
            </a:prstGeom>
            <a:solidFill>
              <a:schemeClr val="tx2">
                <a:lumMod val="50000"/>
              </a:schemeClr>
            </a:solidFill>
            <a:ln w="9525">
              <a:solidFill>
                <a:schemeClr val="tx1"/>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600" dirty="0">
                  <a:solidFill>
                    <a:schemeClr val="bg1"/>
                  </a:solidFill>
                  <a:latin typeface="Arial" pitchFamily="34" charset="0"/>
                </a:rPr>
                <a:t>Operating</a:t>
              </a:r>
              <a:br>
                <a:rPr lang="en-US" sz="2600" dirty="0">
                  <a:solidFill>
                    <a:schemeClr val="bg1"/>
                  </a:solidFill>
                  <a:latin typeface="Arial" pitchFamily="34" charset="0"/>
                </a:rPr>
              </a:br>
              <a:r>
                <a:rPr lang="en-US" sz="2600" dirty="0">
                  <a:solidFill>
                    <a:schemeClr val="bg1"/>
                  </a:solidFill>
                  <a:latin typeface="Arial" pitchFamily="34" charset="0"/>
                </a:rPr>
                <a:t>activities</a:t>
              </a:r>
            </a:p>
          </p:txBody>
        </p:sp>
        <p:sp>
          <p:nvSpPr>
            <p:cNvPr id="176133" name="Text Box 5">
              <a:extLst>
                <a:ext uri="{FF2B5EF4-FFF2-40B4-BE49-F238E27FC236}">
                  <a16:creationId xmlns:a16="http://schemas.microsoft.com/office/drawing/2014/main" id="{92A3B689-EDD1-4BF1-B191-6FC5192D1D0B}"/>
                </a:ext>
              </a:extLst>
            </p:cNvPr>
            <p:cNvSpPr txBox="1">
              <a:spLocks noChangeArrowheads="1"/>
            </p:cNvSpPr>
            <p:nvPr/>
          </p:nvSpPr>
          <p:spPr bwMode="auto">
            <a:xfrm>
              <a:off x="744" y="2112"/>
              <a:ext cx="576" cy="576"/>
            </a:xfrm>
            <a:prstGeom prst="rect">
              <a:avLst/>
            </a:prstGeom>
            <a:noFill/>
            <a:ln>
              <a:noFill/>
            </a:ln>
            <a:effectLst/>
            <a:extLst/>
          </p:spPr>
          <p:txBody>
            <a:bodyPr>
              <a:spAutoFit/>
            </a:bodyPr>
            <a:lstStyle/>
            <a:p>
              <a:pPr algn="l" eaLnBrk="1" hangingPunct="1">
                <a:spcBef>
                  <a:spcPct val="50000"/>
                </a:spcBef>
                <a:defRPr/>
              </a:pPr>
              <a:r>
                <a:rPr lang="en-US" sz="5400" dirty="0">
                  <a:solidFill>
                    <a:srgbClr val="CC3300"/>
                  </a:solidFill>
                  <a:effectLst>
                    <a:outerShdw blurRad="38100" dist="38100" dir="2700000" algn="tl">
                      <a:srgbClr val="000000"/>
                    </a:outerShdw>
                  </a:effectLst>
                  <a:latin typeface="Arial" pitchFamily="34" charset="0"/>
                  <a:sym typeface="Wingdings" pitchFamily="2" charset="2"/>
                </a:rPr>
                <a:t></a:t>
              </a:r>
            </a:p>
          </p:txBody>
        </p:sp>
      </p:grpSp>
      <p:grpSp>
        <p:nvGrpSpPr>
          <p:cNvPr id="3" name="Group 11">
            <a:extLst>
              <a:ext uri="{FF2B5EF4-FFF2-40B4-BE49-F238E27FC236}">
                <a16:creationId xmlns:a16="http://schemas.microsoft.com/office/drawing/2014/main" id="{25907808-8D0A-49BE-9D91-A8F547B9ACC7}"/>
              </a:ext>
            </a:extLst>
          </p:cNvPr>
          <p:cNvGrpSpPr>
            <a:grpSpLocks/>
          </p:cNvGrpSpPr>
          <p:nvPr/>
        </p:nvGrpSpPr>
        <p:grpSpPr bwMode="auto">
          <a:xfrm>
            <a:off x="3352800" y="4267200"/>
            <a:ext cx="2514600" cy="1828800"/>
            <a:chOff x="2088" y="2160"/>
            <a:chExt cx="1584" cy="1152"/>
          </a:xfrm>
        </p:grpSpPr>
        <p:sp>
          <p:nvSpPr>
            <p:cNvPr id="176131" name="Rectangle 3">
              <a:extLst>
                <a:ext uri="{FF2B5EF4-FFF2-40B4-BE49-F238E27FC236}">
                  <a16:creationId xmlns:a16="http://schemas.microsoft.com/office/drawing/2014/main" id="{005B7E02-CBF6-4263-99EE-CFFFC28A2702}"/>
                </a:ext>
              </a:extLst>
            </p:cNvPr>
            <p:cNvSpPr>
              <a:spLocks noChangeArrowheads="1"/>
            </p:cNvSpPr>
            <p:nvPr/>
          </p:nvSpPr>
          <p:spPr bwMode="auto">
            <a:xfrm>
              <a:off x="2088" y="2688"/>
              <a:ext cx="1584" cy="624"/>
            </a:xfrm>
            <a:prstGeom prst="rect">
              <a:avLst/>
            </a:prstGeom>
            <a:solidFill>
              <a:schemeClr val="tx2">
                <a:lumMod val="50000"/>
              </a:schemeClr>
            </a:solidFill>
            <a:ln w="9525">
              <a:solidFill>
                <a:schemeClr val="tx1"/>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600" dirty="0">
                  <a:solidFill>
                    <a:schemeClr val="bg1"/>
                  </a:solidFill>
                  <a:latin typeface="Arial" pitchFamily="34" charset="0"/>
                </a:rPr>
                <a:t>Investing</a:t>
              </a:r>
              <a:br>
                <a:rPr lang="en-US" sz="2600" dirty="0">
                  <a:solidFill>
                    <a:schemeClr val="bg1"/>
                  </a:solidFill>
                  <a:latin typeface="Arial" pitchFamily="34" charset="0"/>
                </a:rPr>
              </a:br>
              <a:r>
                <a:rPr lang="en-US" sz="2600" dirty="0">
                  <a:solidFill>
                    <a:schemeClr val="bg1"/>
                  </a:solidFill>
                  <a:latin typeface="Arial" pitchFamily="34" charset="0"/>
                </a:rPr>
                <a:t>activities</a:t>
              </a:r>
            </a:p>
          </p:txBody>
        </p:sp>
        <p:sp>
          <p:nvSpPr>
            <p:cNvPr id="26637" name="Text Box 6">
              <a:extLst>
                <a:ext uri="{FF2B5EF4-FFF2-40B4-BE49-F238E27FC236}">
                  <a16:creationId xmlns:a16="http://schemas.microsoft.com/office/drawing/2014/main" id="{D0D5B455-BEA4-4282-89A7-24E9C83A4988}"/>
                </a:ext>
              </a:extLst>
            </p:cNvPr>
            <p:cNvSpPr txBox="1">
              <a:spLocks noChangeArrowheads="1"/>
            </p:cNvSpPr>
            <p:nvPr/>
          </p:nvSpPr>
          <p:spPr bwMode="auto">
            <a:xfrm>
              <a:off x="2592" y="2160"/>
              <a:ext cx="576"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50000"/>
                </a:spcBef>
              </a:pPr>
              <a:r>
                <a:rPr lang="en-US" altLang="en-US" sz="5400" dirty="0">
                  <a:solidFill>
                    <a:srgbClr val="CC3300"/>
                  </a:solidFill>
                  <a:latin typeface="Arial" panose="020B0604020202020204" pitchFamily="34" charset="0"/>
                  <a:sym typeface="Wingdings" panose="05000000000000000000" pitchFamily="2" charset="2"/>
                </a:rPr>
                <a:t></a:t>
              </a:r>
            </a:p>
          </p:txBody>
        </p:sp>
      </p:grpSp>
      <p:grpSp>
        <p:nvGrpSpPr>
          <p:cNvPr id="4" name="Group 10">
            <a:extLst>
              <a:ext uri="{FF2B5EF4-FFF2-40B4-BE49-F238E27FC236}">
                <a16:creationId xmlns:a16="http://schemas.microsoft.com/office/drawing/2014/main" id="{20DE499B-460B-4F3A-A633-985DF9711A80}"/>
              </a:ext>
            </a:extLst>
          </p:cNvPr>
          <p:cNvGrpSpPr>
            <a:grpSpLocks/>
          </p:cNvGrpSpPr>
          <p:nvPr/>
        </p:nvGrpSpPr>
        <p:grpSpPr bwMode="auto">
          <a:xfrm>
            <a:off x="6248400" y="4267200"/>
            <a:ext cx="2514600" cy="1828800"/>
            <a:chOff x="3936" y="2160"/>
            <a:chExt cx="1584" cy="1152"/>
          </a:xfrm>
        </p:grpSpPr>
        <p:sp>
          <p:nvSpPr>
            <p:cNvPr id="176132" name="Rectangle 4">
              <a:extLst>
                <a:ext uri="{FF2B5EF4-FFF2-40B4-BE49-F238E27FC236}">
                  <a16:creationId xmlns:a16="http://schemas.microsoft.com/office/drawing/2014/main" id="{52E68454-CD6F-47CD-8FD7-6E9A22B2E638}"/>
                </a:ext>
              </a:extLst>
            </p:cNvPr>
            <p:cNvSpPr>
              <a:spLocks noChangeArrowheads="1"/>
            </p:cNvSpPr>
            <p:nvPr/>
          </p:nvSpPr>
          <p:spPr bwMode="auto">
            <a:xfrm>
              <a:off x="3936" y="2688"/>
              <a:ext cx="1584" cy="624"/>
            </a:xfrm>
            <a:prstGeom prst="rect">
              <a:avLst/>
            </a:prstGeom>
            <a:solidFill>
              <a:schemeClr val="tx2">
                <a:lumMod val="50000"/>
              </a:schemeClr>
            </a:solidFill>
            <a:ln w="9525">
              <a:solidFill>
                <a:schemeClr val="tx1"/>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600" dirty="0">
                  <a:solidFill>
                    <a:schemeClr val="bg1"/>
                  </a:solidFill>
                  <a:latin typeface="Arial" pitchFamily="34" charset="0"/>
                </a:rPr>
                <a:t>Financing</a:t>
              </a:r>
              <a:br>
                <a:rPr lang="en-US" sz="2600" dirty="0">
                  <a:solidFill>
                    <a:schemeClr val="bg1"/>
                  </a:solidFill>
                  <a:latin typeface="Arial" pitchFamily="34" charset="0"/>
                </a:rPr>
              </a:br>
              <a:r>
                <a:rPr lang="en-US" sz="2600" dirty="0">
                  <a:solidFill>
                    <a:schemeClr val="bg1"/>
                  </a:solidFill>
                  <a:latin typeface="Arial" pitchFamily="34" charset="0"/>
                </a:rPr>
                <a:t>activities</a:t>
              </a:r>
            </a:p>
          </p:txBody>
        </p:sp>
        <p:sp>
          <p:nvSpPr>
            <p:cNvPr id="176135" name="Text Box 7">
              <a:extLst>
                <a:ext uri="{FF2B5EF4-FFF2-40B4-BE49-F238E27FC236}">
                  <a16:creationId xmlns:a16="http://schemas.microsoft.com/office/drawing/2014/main" id="{2EDC65CC-7252-4732-8303-9404B35CBFE1}"/>
                </a:ext>
              </a:extLst>
            </p:cNvPr>
            <p:cNvSpPr txBox="1">
              <a:spLocks noChangeArrowheads="1"/>
            </p:cNvSpPr>
            <p:nvPr/>
          </p:nvSpPr>
          <p:spPr bwMode="auto">
            <a:xfrm>
              <a:off x="4416" y="2160"/>
              <a:ext cx="576" cy="576"/>
            </a:xfrm>
            <a:prstGeom prst="rect">
              <a:avLst/>
            </a:prstGeom>
            <a:noFill/>
            <a:ln>
              <a:noFill/>
            </a:ln>
            <a:effectLst/>
            <a:extLst/>
          </p:spPr>
          <p:txBody>
            <a:bodyPr>
              <a:spAutoFit/>
            </a:bodyPr>
            <a:lstStyle/>
            <a:p>
              <a:pPr algn="l" eaLnBrk="1" hangingPunct="1">
                <a:spcBef>
                  <a:spcPct val="50000"/>
                </a:spcBef>
                <a:defRPr/>
              </a:pPr>
              <a:r>
                <a:rPr lang="en-US" sz="5400" dirty="0">
                  <a:solidFill>
                    <a:srgbClr val="CC3300"/>
                  </a:solidFill>
                  <a:effectLst>
                    <a:outerShdw blurRad="38100" dist="38100" dir="2700000" algn="tl">
                      <a:srgbClr val="000000"/>
                    </a:outerShdw>
                  </a:effectLst>
                  <a:latin typeface="Arial" pitchFamily="34" charset="0"/>
                  <a:sym typeface="Wingdings" pitchFamily="2" charset="2"/>
                </a:rPr>
                <a:t></a:t>
              </a:r>
            </a:p>
          </p:txBody>
        </p:sp>
      </p:grpSp>
      <p:sp>
        <p:nvSpPr>
          <p:cNvPr id="17" name="Rounded Rectangle 16">
            <a:extLst>
              <a:ext uri="{FF2B5EF4-FFF2-40B4-BE49-F238E27FC236}">
                <a16:creationId xmlns:a16="http://schemas.microsoft.com/office/drawing/2014/main" id="{A22F9C31-5EDB-4E92-B22E-59BB8C4AA37B}"/>
              </a:ext>
            </a:extLst>
          </p:cNvPr>
          <p:cNvSpPr/>
          <p:nvPr/>
        </p:nvSpPr>
        <p:spPr>
          <a:xfrm>
            <a:off x="533400" y="6248400"/>
            <a:ext cx="6324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9-9: Describe the purpose and outline the general format of the statement of cash flows.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6BCC3-A158-4AEA-B16E-D5D5DEF78745}"/>
              </a:ext>
            </a:extLst>
          </p:cNvPr>
          <p:cNvSpPr>
            <a:spLocks noGrp="1"/>
          </p:cNvSpPr>
          <p:nvPr>
            <p:ph type="title"/>
          </p:nvPr>
        </p:nvSpPr>
        <p:spPr/>
        <p:txBody>
          <a:bodyPr/>
          <a:lstStyle/>
          <a:p>
            <a:r>
              <a:rPr lang="en-IN" dirty="0"/>
              <a:t>Cash Flows from Operating Activities</a:t>
            </a:r>
            <a:endParaRPr lang="en-US" dirty="0"/>
          </a:p>
        </p:txBody>
      </p:sp>
      <p:sp>
        <p:nvSpPr>
          <p:cNvPr id="3" name="Content Placeholder 2">
            <a:extLst>
              <a:ext uri="{FF2B5EF4-FFF2-40B4-BE49-F238E27FC236}">
                <a16:creationId xmlns:a16="http://schemas.microsoft.com/office/drawing/2014/main" id="{374E7F83-E658-4302-B285-CBC7B2EE84EE}"/>
              </a:ext>
            </a:extLst>
          </p:cNvPr>
          <p:cNvSpPr>
            <a:spLocks noGrp="1"/>
          </p:cNvSpPr>
          <p:nvPr>
            <p:ph idx="1"/>
          </p:nvPr>
        </p:nvSpPr>
        <p:spPr>
          <a:xfrm>
            <a:off x="533400" y="765918"/>
            <a:ext cx="8458200" cy="1020197"/>
          </a:xfrm>
        </p:spPr>
        <p:txBody>
          <a:bodyPr/>
          <a:lstStyle/>
          <a:p>
            <a:pPr marL="0" indent="0">
              <a:buNone/>
            </a:pPr>
            <a:r>
              <a:rPr lang="en-IN" sz="2000" dirty="0"/>
              <a:t>There are two alternative approaches to presenting the operating activities section of the statement of cash flows: the direct method presentation and the indirect method presentation.</a:t>
            </a:r>
            <a:endParaRPr lang="en-US" sz="2000" dirty="0"/>
          </a:p>
        </p:txBody>
      </p:sp>
      <p:pic>
        <p:nvPicPr>
          <p:cNvPr id="7" name="Picture 6">
            <a:extLst>
              <a:ext uri="{FF2B5EF4-FFF2-40B4-BE49-F238E27FC236}">
                <a16:creationId xmlns:a16="http://schemas.microsoft.com/office/drawing/2014/main" id="{8F278968-F24A-4DE4-88D2-6C67D2C977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473" y="2347911"/>
            <a:ext cx="2938455" cy="3846511"/>
          </a:xfrm>
          <a:prstGeom prst="rect">
            <a:avLst/>
          </a:prstGeom>
        </p:spPr>
      </p:pic>
      <p:pic>
        <p:nvPicPr>
          <p:cNvPr id="9" name="Picture 8">
            <a:extLst>
              <a:ext uri="{FF2B5EF4-FFF2-40B4-BE49-F238E27FC236}">
                <a16:creationId xmlns:a16="http://schemas.microsoft.com/office/drawing/2014/main" id="{9992E3EB-9AFF-4B72-81DB-7239C52AFD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396995"/>
            <a:ext cx="3733800" cy="3791715"/>
          </a:xfrm>
          <a:prstGeom prst="rect">
            <a:avLst/>
          </a:prstGeom>
        </p:spPr>
      </p:pic>
      <p:sp>
        <p:nvSpPr>
          <p:cNvPr id="12" name="Text Box 1249">
            <a:extLst>
              <a:ext uri="{FF2B5EF4-FFF2-40B4-BE49-F238E27FC236}">
                <a16:creationId xmlns:a16="http://schemas.microsoft.com/office/drawing/2014/main" id="{B756FF82-4E04-49CB-BC62-23CAF39986DA}"/>
              </a:ext>
            </a:extLst>
          </p:cNvPr>
          <p:cNvSpPr txBox="1">
            <a:spLocks noChangeArrowheads="1"/>
          </p:cNvSpPr>
          <p:nvPr/>
        </p:nvSpPr>
        <p:spPr bwMode="auto">
          <a:xfrm>
            <a:off x="5067300" y="1937195"/>
            <a:ext cx="2743200" cy="400110"/>
          </a:xfrm>
          <a:prstGeom prst="rect">
            <a:avLst/>
          </a:prstGeom>
          <a:solidFill>
            <a:srgbClr val="DCE6F2"/>
          </a:solidFill>
          <a:ln>
            <a:solidFill>
              <a:schemeClr val="tx1"/>
            </a:solidFill>
          </a:ln>
          <a:effectLst/>
          <a:extLst/>
        </p:spPr>
        <p:txBody>
          <a:bodyPr wrap="square">
            <a:spAutoFit/>
          </a:bodyPr>
          <a:lstStyle/>
          <a:p>
            <a:pPr algn="l" eaLnBrk="1" hangingPunct="1">
              <a:spcBef>
                <a:spcPct val="50000"/>
              </a:spcBef>
              <a:defRPr/>
            </a:pPr>
            <a:r>
              <a:rPr lang="en-US" sz="2000" b="1" dirty="0">
                <a:latin typeface="+mn-lt"/>
                <a:ea typeface="+mn-ea"/>
              </a:rPr>
              <a:t>Indirect method </a:t>
            </a:r>
          </a:p>
        </p:txBody>
      </p:sp>
      <p:sp>
        <p:nvSpPr>
          <p:cNvPr id="13" name="Text Box 1249">
            <a:extLst>
              <a:ext uri="{FF2B5EF4-FFF2-40B4-BE49-F238E27FC236}">
                <a16:creationId xmlns:a16="http://schemas.microsoft.com/office/drawing/2014/main" id="{DD69B845-58A3-4DAE-9A92-9F12FA44E64E}"/>
              </a:ext>
            </a:extLst>
          </p:cNvPr>
          <p:cNvSpPr txBox="1">
            <a:spLocks noChangeArrowheads="1"/>
          </p:cNvSpPr>
          <p:nvPr/>
        </p:nvSpPr>
        <p:spPr bwMode="auto">
          <a:xfrm>
            <a:off x="1278728" y="1891500"/>
            <a:ext cx="2743200" cy="400110"/>
          </a:xfrm>
          <a:prstGeom prst="rect">
            <a:avLst/>
          </a:prstGeom>
          <a:solidFill>
            <a:srgbClr val="DCE6F2"/>
          </a:solidFill>
          <a:ln>
            <a:solidFill>
              <a:schemeClr val="tx1"/>
            </a:solidFill>
          </a:ln>
          <a:effectLst/>
          <a:extLst/>
        </p:spPr>
        <p:txBody>
          <a:bodyPr wrap="square">
            <a:spAutoFit/>
          </a:bodyPr>
          <a:lstStyle/>
          <a:p>
            <a:pPr algn="l" eaLnBrk="1" hangingPunct="1">
              <a:spcBef>
                <a:spcPct val="50000"/>
              </a:spcBef>
              <a:defRPr/>
            </a:pPr>
            <a:r>
              <a:rPr lang="en-US" sz="2000" b="1" dirty="0">
                <a:latin typeface="+mn-lt"/>
                <a:ea typeface="+mn-ea"/>
              </a:rPr>
              <a:t>Direct method </a:t>
            </a:r>
          </a:p>
        </p:txBody>
      </p:sp>
      <p:sp>
        <p:nvSpPr>
          <p:cNvPr id="14" name="Rounded Rectangle 5">
            <a:extLst>
              <a:ext uri="{FF2B5EF4-FFF2-40B4-BE49-F238E27FC236}">
                <a16:creationId xmlns:a16="http://schemas.microsoft.com/office/drawing/2014/main" id="{3438CAB5-AF01-4170-89EC-F20ADA2C787A}"/>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20917228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a:extLst>
              <a:ext uri="{FF2B5EF4-FFF2-40B4-BE49-F238E27FC236}">
                <a16:creationId xmlns:a16="http://schemas.microsoft.com/office/drawing/2014/main" id="{C4FBB427-BE48-4513-B982-AEF8AC0790AE}"/>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Items Not Affecting Cash</a:t>
            </a:r>
          </a:p>
        </p:txBody>
      </p:sp>
      <p:sp>
        <p:nvSpPr>
          <p:cNvPr id="178364" name="Text Box 188">
            <a:extLst>
              <a:ext uri="{FF2B5EF4-FFF2-40B4-BE49-F238E27FC236}">
                <a16:creationId xmlns:a16="http://schemas.microsoft.com/office/drawing/2014/main" id="{4AA9E4D0-7B31-486E-BDE9-BCF6DC68E012}"/>
              </a:ext>
            </a:extLst>
          </p:cNvPr>
          <p:cNvSpPr txBox="1">
            <a:spLocks noChangeArrowheads="1"/>
          </p:cNvSpPr>
          <p:nvPr/>
        </p:nvSpPr>
        <p:spPr bwMode="auto">
          <a:xfrm>
            <a:off x="381000" y="914400"/>
            <a:ext cx="8382000" cy="1569660"/>
          </a:xfrm>
          <a:prstGeom prst="rect">
            <a:avLst/>
          </a:prstGeom>
          <a:solidFill>
            <a:schemeClr val="accent1">
              <a:lumMod val="20000"/>
              <a:lumOff val="80000"/>
            </a:schemeClr>
          </a:solidFill>
          <a:ln>
            <a:noFill/>
          </a:ln>
          <a:effectLst/>
          <a:extLst/>
        </p:spPr>
        <p:txBody>
          <a:bodyPr>
            <a:spAutoFit/>
          </a:bodyPr>
          <a:lstStyle/>
          <a:p>
            <a:pPr eaLnBrk="1" hangingPunct="1">
              <a:spcBef>
                <a:spcPct val="50000"/>
              </a:spcBef>
              <a:defRPr/>
            </a:pPr>
            <a:r>
              <a:rPr lang="en-IN" sz="2400" dirty="0">
                <a:latin typeface="Arial" pitchFamily="34" charset="0"/>
              </a:rPr>
              <a:t>Because the depreciation and amortization expense amounts do not affect cash, these items are added back to net income to determine more accurately the amount of cash generated from operations.</a:t>
            </a:r>
            <a:endParaRPr lang="en-US" sz="2400" dirty="0">
              <a:latin typeface="Arial" pitchFamily="34" charset="0"/>
            </a:endParaRPr>
          </a:p>
        </p:txBody>
      </p:sp>
      <p:pic>
        <p:nvPicPr>
          <p:cNvPr id="3" name="Picture 2">
            <a:extLst>
              <a:ext uri="{FF2B5EF4-FFF2-40B4-BE49-F238E27FC236}">
                <a16:creationId xmlns:a16="http://schemas.microsoft.com/office/drawing/2014/main" id="{F979B70A-BCF6-408D-B58F-66677F6A3A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4900" y="2605980"/>
            <a:ext cx="6934200" cy="1708334"/>
          </a:xfrm>
          <a:prstGeom prst="rect">
            <a:avLst/>
          </a:prstGeom>
        </p:spPr>
      </p:pic>
      <p:pic>
        <p:nvPicPr>
          <p:cNvPr id="5" name="Picture 4">
            <a:extLst>
              <a:ext uri="{FF2B5EF4-FFF2-40B4-BE49-F238E27FC236}">
                <a16:creationId xmlns:a16="http://schemas.microsoft.com/office/drawing/2014/main" id="{366E163B-E6C4-4117-A9BD-198109137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4408693"/>
            <a:ext cx="8153400" cy="749993"/>
          </a:xfrm>
          <a:prstGeom prst="rect">
            <a:avLst/>
          </a:prstGeom>
        </p:spPr>
      </p:pic>
      <p:pic>
        <p:nvPicPr>
          <p:cNvPr id="10" name="Picture 9">
            <a:extLst>
              <a:ext uri="{FF2B5EF4-FFF2-40B4-BE49-F238E27FC236}">
                <a16:creationId xmlns:a16="http://schemas.microsoft.com/office/drawing/2014/main" id="{794EF82A-C827-49B4-BC46-224C9F6B35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5253065"/>
            <a:ext cx="8153400" cy="757420"/>
          </a:xfrm>
          <a:prstGeom prst="rect">
            <a:avLst/>
          </a:prstGeom>
        </p:spPr>
      </p:pic>
      <p:sp>
        <p:nvSpPr>
          <p:cNvPr id="16" name="Rounded Rectangle 5">
            <a:extLst>
              <a:ext uri="{FF2B5EF4-FFF2-40B4-BE49-F238E27FC236}">
                <a16:creationId xmlns:a16="http://schemas.microsoft.com/office/drawing/2014/main" id="{A60B0EB0-368C-40F7-997A-377908B4DB54}"/>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32093196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D7C71-5D4F-42A6-8132-31397A0764E7}"/>
              </a:ext>
            </a:extLst>
          </p:cNvPr>
          <p:cNvSpPr>
            <a:spLocks noGrp="1"/>
          </p:cNvSpPr>
          <p:nvPr>
            <p:ph type="title"/>
          </p:nvPr>
        </p:nvSpPr>
        <p:spPr/>
        <p:txBody>
          <a:bodyPr/>
          <a:lstStyle/>
          <a:p>
            <a:r>
              <a:rPr lang="en-US" sz="3600" b="0" dirty="0"/>
              <a:t>Income Statement Items That Affect Net Income</a:t>
            </a:r>
            <a:endParaRPr lang="en-US" sz="3600" dirty="0"/>
          </a:p>
        </p:txBody>
      </p:sp>
      <p:sp>
        <p:nvSpPr>
          <p:cNvPr id="3" name="Content Placeholder 2">
            <a:extLst>
              <a:ext uri="{FF2B5EF4-FFF2-40B4-BE49-F238E27FC236}">
                <a16:creationId xmlns:a16="http://schemas.microsoft.com/office/drawing/2014/main" id="{A10B0FAE-BAF1-4D96-92F9-4AF80049549C}"/>
              </a:ext>
            </a:extLst>
          </p:cNvPr>
          <p:cNvSpPr>
            <a:spLocks noGrp="1"/>
          </p:cNvSpPr>
          <p:nvPr>
            <p:ph idx="1"/>
          </p:nvPr>
        </p:nvSpPr>
        <p:spPr>
          <a:xfrm>
            <a:off x="533400" y="1371602"/>
            <a:ext cx="8229600" cy="609598"/>
          </a:xfrm>
          <a:solidFill>
            <a:srgbClr val="DCE6F2"/>
          </a:solidFill>
        </p:spPr>
        <p:txBody>
          <a:bodyPr/>
          <a:lstStyle/>
          <a:p>
            <a:pPr marL="0" indent="0">
              <a:buNone/>
            </a:pPr>
            <a:r>
              <a:rPr lang="en-IN" sz="2800" dirty="0"/>
              <a:t>Income statement items that affect net income include:</a:t>
            </a:r>
          </a:p>
        </p:txBody>
      </p:sp>
      <p:sp>
        <p:nvSpPr>
          <p:cNvPr id="4" name="Content Placeholder 2">
            <a:extLst>
              <a:ext uri="{FF2B5EF4-FFF2-40B4-BE49-F238E27FC236}">
                <a16:creationId xmlns:a16="http://schemas.microsoft.com/office/drawing/2014/main" id="{B9383AF5-3426-408E-B646-5149E4D218F9}"/>
              </a:ext>
            </a:extLst>
          </p:cNvPr>
          <p:cNvSpPr txBox="1">
            <a:spLocks/>
          </p:cNvSpPr>
          <p:nvPr/>
        </p:nvSpPr>
        <p:spPr bwMode="auto">
          <a:xfrm>
            <a:off x="762000" y="2133600"/>
            <a:ext cx="8229600" cy="2590800"/>
          </a:xfrm>
          <a:prstGeom prst="rect">
            <a:avLst/>
          </a:prstGeom>
          <a:solidFill>
            <a:srgbClr val="FFFF66"/>
          </a:solidFill>
          <a:ln>
            <a:solidFill>
              <a:schemeClr val="tx1"/>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t>1. Income tax expense not currently payable </a:t>
            </a:r>
          </a:p>
          <a:p>
            <a:pPr marL="0" indent="0">
              <a:buFont typeface="Arial" panose="020B0604020202020204" pitchFamily="34" charset="0"/>
              <a:buNone/>
            </a:pPr>
            <a:r>
              <a:rPr lang="en-IN" sz="2800" dirty="0"/>
              <a:t>2. Gains or losses on the sale or abandonment of assets </a:t>
            </a:r>
          </a:p>
          <a:p>
            <a:pPr marL="0" indent="0">
              <a:buFont typeface="Arial" panose="020B0604020202020204" pitchFamily="34" charset="0"/>
              <a:buNone/>
            </a:pPr>
            <a:r>
              <a:rPr lang="en-IN" sz="2800" dirty="0"/>
              <a:t>3. Increases (or decreases) to interest expense that result from the amortization of discount (or premium) on bonds payable </a:t>
            </a:r>
            <a:endParaRPr lang="en-US" sz="2800" dirty="0"/>
          </a:p>
        </p:txBody>
      </p:sp>
      <p:sp>
        <p:nvSpPr>
          <p:cNvPr id="7" name="Rounded Rectangle 5">
            <a:extLst>
              <a:ext uri="{FF2B5EF4-FFF2-40B4-BE49-F238E27FC236}">
                <a16:creationId xmlns:a16="http://schemas.microsoft.com/office/drawing/2014/main" id="{974DB313-D505-4C9C-9BB7-17F4C600833E}"/>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2252431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a:extLst>
              <a:ext uri="{FF2B5EF4-FFF2-40B4-BE49-F238E27FC236}">
                <a16:creationId xmlns:a16="http://schemas.microsoft.com/office/drawing/2014/main" id="{64546272-56DF-4B3C-96CB-9C13F6ACAEEB}"/>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Cash Flows from Investing Activities</a:t>
            </a:r>
          </a:p>
        </p:txBody>
      </p:sp>
      <p:sp>
        <p:nvSpPr>
          <p:cNvPr id="178364" name="Text Box 188">
            <a:extLst>
              <a:ext uri="{FF2B5EF4-FFF2-40B4-BE49-F238E27FC236}">
                <a16:creationId xmlns:a16="http://schemas.microsoft.com/office/drawing/2014/main" id="{8CD68D51-8C1A-48DA-975C-3A0493814449}"/>
              </a:ext>
            </a:extLst>
          </p:cNvPr>
          <p:cNvSpPr txBox="1">
            <a:spLocks noChangeArrowheads="1"/>
          </p:cNvSpPr>
          <p:nvPr/>
        </p:nvSpPr>
        <p:spPr bwMode="auto">
          <a:xfrm>
            <a:off x="457200" y="1524000"/>
            <a:ext cx="8382000" cy="3416300"/>
          </a:xfrm>
          <a:prstGeom prst="rect">
            <a:avLst/>
          </a:prstGeom>
          <a:solidFill>
            <a:schemeClr val="accent1">
              <a:lumMod val="20000"/>
              <a:lumOff val="80000"/>
            </a:schemeClr>
          </a:solidFill>
          <a:ln>
            <a:solidFill>
              <a:schemeClr val="bg1">
                <a:lumMod val="50000"/>
              </a:schemeClr>
            </a:solidFill>
          </a:ln>
          <a:effectLst/>
          <a:extLst/>
        </p:spPr>
        <p:txBody>
          <a:bodyPr>
            <a:spAutoFit/>
          </a:bodyPr>
          <a:lstStyle/>
          <a:p>
            <a:pPr marL="514350" indent="-514350" algn="l">
              <a:buFont typeface="+mj-lt"/>
              <a:buAutoNum type="arabicPeriod"/>
              <a:defRPr/>
            </a:pPr>
            <a:r>
              <a:rPr lang="en-US" sz="2400" dirty="0">
                <a:latin typeface="Tahoma" charset="0"/>
                <a:ea typeface="ＭＳ Ｐゴシック" charset="-128"/>
              </a:rPr>
              <a:t>Investing activities relate primarily to the purchase and sale of noncurrent assets, such as land, buildings, or equipment. </a:t>
            </a:r>
          </a:p>
          <a:p>
            <a:pPr marL="514350" indent="-514350" algn="l">
              <a:buFont typeface="+mj-lt"/>
              <a:buAutoNum type="arabicPeriod"/>
              <a:defRPr/>
            </a:pPr>
            <a:endParaRPr lang="en-US" sz="2400" dirty="0">
              <a:latin typeface="Tahoma" charset="0"/>
              <a:ea typeface="ＭＳ Ｐゴシック" charset="-128"/>
            </a:endParaRPr>
          </a:p>
          <a:p>
            <a:pPr marL="514350" indent="-514350" algn="l">
              <a:buFont typeface="+mj-lt"/>
              <a:buAutoNum type="arabicPeriod"/>
              <a:defRPr/>
            </a:pPr>
            <a:r>
              <a:rPr lang="en-US" sz="2400" dirty="0">
                <a:latin typeface="Tahoma" charset="0"/>
                <a:ea typeface="ＭＳ Ｐゴシック" charset="-128"/>
              </a:rPr>
              <a:t>Investments in debt or equity securities of other entities are also shown as investing uses. </a:t>
            </a:r>
          </a:p>
          <a:p>
            <a:pPr marL="514350" indent="-514350" algn="l">
              <a:buFont typeface="+mj-lt"/>
              <a:buAutoNum type="arabicPeriod"/>
              <a:defRPr/>
            </a:pPr>
            <a:endParaRPr lang="en-US" sz="2400" dirty="0">
              <a:latin typeface="Tahoma" charset="0"/>
              <a:ea typeface="ＭＳ Ｐゴシック" charset="-128"/>
            </a:endParaRPr>
          </a:p>
          <a:p>
            <a:pPr marL="514350" indent="-514350" algn="l">
              <a:buFont typeface="+mj-lt"/>
              <a:buAutoNum type="arabicPeriod"/>
              <a:defRPr/>
            </a:pPr>
            <a:r>
              <a:rPr lang="en-US" sz="2400" dirty="0">
                <a:latin typeface="Tahoma" charset="0"/>
                <a:ea typeface="ＭＳ Ｐゴシック" charset="-128"/>
              </a:rPr>
              <a:t>The lending of money and subsequent collection of loans are considered investing activities as well.</a:t>
            </a:r>
            <a:endParaRPr lang="en-US" sz="2400" dirty="0">
              <a:latin typeface="Arial" charset="0"/>
              <a:ea typeface="+mn-ea"/>
            </a:endParaRPr>
          </a:p>
        </p:txBody>
      </p:sp>
      <p:sp>
        <p:nvSpPr>
          <p:cNvPr id="7" name="Rounded Rectangle 5">
            <a:extLst>
              <a:ext uri="{FF2B5EF4-FFF2-40B4-BE49-F238E27FC236}">
                <a16:creationId xmlns:a16="http://schemas.microsoft.com/office/drawing/2014/main" id="{F9C7026B-1468-4D30-955F-693D0087D423}"/>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9-10: Illustrate the difference between the direct and indirect methods of presenting cash flows from operating activities.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a:extLst>
              <a:ext uri="{FF2B5EF4-FFF2-40B4-BE49-F238E27FC236}">
                <a16:creationId xmlns:a16="http://schemas.microsoft.com/office/drawing/2014/main" id="{64546272-56DF-4B3C-96CB-9C13F6ACAEEB}"/>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Cash Flows from Financing Activities</a:t>
            </a:r>
          </a:p>
        </p:txBody>
      </p:sp>
      <p:sp>
        <p:nvSpPr>
          <p:cNvPr id="178364" name="Text Box 188">
            <a:extLst>
              <a:ext uri="{FF2B5EF4-FFF2-40B4-BE49-F238E27FC236}">
                <a16:creationId xmlns:a16="http://schemas.microsoft.com/office/drawing/2014/main" id="{8CD68D51-8C1A-48DA-975C-3A0493814449}"/>
              </a:ext>
            </a:extLst>
          </p:cNvPr>
          <p:cNvSpPr txBox="1">
            <a:spLocks noChangeArrowheads="1"/>
          </p:cNvSpPr>
          <p:nvPr/>
        </p:nvSpPr>
        <p:spPr bwMode="auto">
          <a:xfrm>
            <a:off x="457200" y="1524000"/>
            <a:ext cx="8382000" cy="3416320"/>
          </a:xfrm>
          <a:prstGeom prst="rect">
            <a:avLst/>
          </a:prstGeom>
          <a:solidFill>
            <a:schemeClr val="accent1">
              <a:lumMod val="20000"/>
              <a:lumOff val="80000"/>
            </a:schemeClr>
          </a:solidFill>
          <a:ln>
            <a:solidFill>
              <a:schemeClr val="bg1">
                <a:lumMod val="50000"/>
              </a:schemeClr>
            </a:solidFill>
          </a:ln>
          <a:effectLst/>
          <a:extLst/>
        </p:spPr>
        <p:txBody>
          <a:bodyPr>
            <a:spAutoFit/>
          </a:bodyPr>
          <a:lstStyle/>
          <a:p>
            <a:pPr marL="514350" indent="-514350" algn="l">
              <a:buFont typeface="+mj-lt"/>
              <a:buAutoNum type="arabicPeriod"/>
              <a:defRPr/>
            </a:pPr>
            <a:r>
              <a:rPr lang="en-US" sz="2400" dirty="0">
                <a:latin typeface="Tahoma" charset="0"/>
                <a:ea typeface="ＭＳ Ｐゴシック" charset="-128"/>
              </a:rPr>
              <a:t>Financing activities relate primarily </a:t>
            </a:r>
            <a:r>
              <a:rPr lang="en-IN" sz="2400" dirty="0">
                <a:latin typeface="Tahoma" charset="0"/>
                <a:ea typeface="ＭＳ Ｐゴシック" charset="-128"/>
              </a:rPr>
              <a:t>to changes during the year in nonoperating liabilities (such as bonds payable) and in stockholders’ equity accounts other than net income (loss), which is treated as an operating activity</a:t>
            </a:r>
            <a:r>
              <a:rPr lang="en-US" sz="2400" dirty="0">
                <a:latin typeface="Tahoma" charset="0"/>
                <a:ea typeface="ＭＳ Ｐゴシック" charset="-128"/>
              </a:rPr>
              <a:t>. </a:t>
            </a:r>
          </a:p>
          <a:p>
            <a:pPr marL="514350" indent="-514350" algn="l">
              <a:buFont typeface="+mj-lt"/>
              <a:buAutoNum type="arabicPeriod"/>
              <a:defRPr/>
            </a:pPr>
            <a:endParaRPr lang="en-US" sz="2400" dirty="0">
              <a:latin typeface="Tahoma" charset="0"/>
              <a:ea typeface="ＭＳ Ｐゴシック" charset="-128"/>
            </a:endParaRPr>
          </a:p>
          <a:p>
            <a:pPr marL="514350" indent="-514350" algn="l">
              <a:buFont typeface="+mj-lt"/>
              <a:buAutoNum type="arabicPeriod"/>
              <a:defRPr/>
            </a:pPr>
            <a:r>
              <a:rPr lang="en-IN" sz="2400" dirty="0">
                <a:latin typeface="Tahoma" charset="0"/>
                <a:ea typeface="ＭＳ Ｐゴシック" charset="-128"/>
              </a:rPr>
              <a:t>Cash dividends and treasury stock transactions also are reported as financing activities because they affect stockholders’ equity</a:t>
            </a:r>
            <a:r>
              <a:rPr lang="en-US" sz="2400" dirty="0">
                <a:latin typeface="Tahoma" charset="0"/>
                <a:ea typeface="ＭＳ Ｐゴシック" charset="-128"/>
              </a:rPr>
              <a:t>. </a:t>
            </a:r>
          </a:p>
        </p:txBody>
      </p:sp>
      <p:sp>
        <p:nvSpPr>
          <p:cNvPr id="6" name="Rounded Rectangle 5">
            <a:extLst>
              <a:ext uri="{FF2B5EF4-FFF2-40B4-BE49-F238E27FC236}">
                <a16:creationId xmlns:a16="http://schemas.microsoft.com/office/drawing/2014/main" id="{158FC037-181F-48FB-AA3D-5205F1BC4D75}"/>
              </a:ext>
            </a:extLst>
          </p:cNvPr>
          <p:cNvSpPr/>
          <p:nvPr/>
        </p:nvSpPr>
        <p:spPr>
          <a:xfrm>
            <a:off x="533400" y="6248400"/>
            <a:ext cx="7848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22872295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8">
            <a:extLst>
              <a:ext uri="{FF2B5EF4-FFF2-40B4-BE49-F238E27FC236}">
                <a16:creationId xmlns:a16="http://schemas.microsoft.com/office/drawing/2014/main" id="{B28A988F-06F4-4F90-88FC-6710114D68E6}"/>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Interpreting the Statement of Cash Flows </a:t>
            </a:r>
          </a:p>
        </p:txBody>
      </p:sp>
      <p:sp>
        <p:nvSpPr>
          <p:cNvPr id="124229" name="Text Box 1349">
            <a:extLst>
              <a:ext uri="{FF2B5EF4-FFF2-40B4-BE49-F238E27FC236}">
                <a16:creationId xmlns:a16="http://schemas.microsoft.com/office/drawing/2014/main" id="{B627470E-0784-4863-B642-95A7BB06EC8D}"/>
              </a:ext>
            </a:extLst>
          </p:cNvPr>
          <p:cNvSpPr txBox="1">
            <a:spLocks noChangeArrowheads="1"/>
          </p:cNvSpPr>
          <p:nvPr/>
        </p:nvSpPr>
        <p:spPr bwMode="auto">
          <a:xfrm>
            <a:off x="609600" y="1221077"/>
            <a:ext cx="8077200" cy="1323439"/>
          </a:xfrm>
          <a:prstGeom prst="rect">
            <a:avLst/>
          </a:prstGeom>
          <a:solidFill>
            <a:schemeClr val="accent1">
              <a:lumMod val="20000"/>
              <a:lumOff val="80000"/>
            </a:schemeClr>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spAutoFit/>
          </a:bodyPr>
          <a:lstStyle/>
          <a:p>
            <a:pPr eaLnBrk="1" hangingPunct="1">
              <a:spcBef>
                <a:spcPct val="50000"/>
              </a:spcBef>
              <a:defRPr/>
            </a:pPr>
            <a:r>
              <a:rPr lang="en-IN" sz="2000" dirty="0">
                <a:solidFill>
                  <a:schemeClr val="tx2">
                    <a:lumMod val="50000"/>
                  </a:schemeClr>
                </a:solidFill>
                <a:latin typeface="Arial" pitchFamily="34" charset="0"/>
                <a:ea typeface="ＭＳ Ｐゴシック" pitchFamily="34" charset="-128"/>
              </a:rPr>
              <a:t>A firm should have a positive cash flow provided by operating activities</a:t>
            </a:r>
            <a:r>
              <a:rPr lang="en-US" sz="2000" dirty="0">
                <a:solidFill>
                  <a:schemeClr val="tx2">
                    <a:lumMod val="50000"/>
                  </a:schemeClr>
                </a:solidFill>
                <a:latin typeface="Arial" pitchFamily="34" charset="0"/>
                <a:ea typeface="ＭＳ Ｐゴシック" pitchFamily="34" charset="-128"/>
              </a:rPr>
              <a:t>. </a:t>
            </a:r>
            <a:r>
              <a:rPr lang="en-IN" sz="2000" dirty="0">
                <a:solidFill>
                  <a:schemeClr val="tx2">
                    <a:lumMod val="50000"/>
                  </a:schemeClr>
                </a:solidFill>
                <a:latin typeface="Arial" pitchFamily="34" charset="0"/>
                <a:ea typeface="ＭＳ Ｐゴシック" pitchFamily="34" charset="-128"/>
              </a:rPr>
              <a:t>If operating activities do not generate cash, the firm will have to seek outside funding to finance its day-to-day activities, as well as its investment requirements</a:t>
            </a:r>
            <a:r>
              <a:rPr lang="en-US" sz="2000" dirty="0">
                <a:solidFill>
                  <a:schemeClr val="tx2">
                    <a:lumMod val="50000"/>
                  </a:schemeClr>
                </a:solidFill>
                <a:latin typeface="Arial" pitchFamily="34" charset="0"/>
                <a:ea typeface="ＭＳ Ｐゴシック" pitchFamily="34" charset="-128"/>
              </a:rPr>
              <a:t>.</a:t>
            </a:r>
          </a:p>
        </p:txBody>
      </p:sp>
      <p:sp>
        <p:nvSpPr>
          <p:cNvPr id="8" name="Rounded Rectangle 7">
            <a:extLst>
              <a:ext uri="{FF2B5EF4-FFF2-40B4-BE49-F238E27FC236}">
                <a16:creationId xmlns:a16="http://schemas.microsoft.com/office/drawing/2014/main" id="{51599CC4-4C43-4E85-9E27-4A64C04E1D4A}"/>
              </a:ext>
            </a:extLst>
          </p:cNvPr>
          <p:cNvSpPr/>
          <p:nvPr/>
        </p:nvSpPr>
        <p:spPr>
          <a:xfrm>
            <a:off x="533400" y="6248400"/>
            <a:ext cx="6705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9-11: Summarize why the statement of cash flows is significant to financial analysts and investors.</a:t>
            </a:r>
          </a:p>
        </p:txBody>
      </p:sp>
      <p:sp>
        <p:nvSpPr>
          <p:cNvPr id="6" name="Text Box 1349">
            <a:extLst>
              <a:ext uri="{FF2B5EF4-FFF2-40B4-BE49-F238E27FC236}">
                <a16:creationId xmlns:a16="http://schemas.microsoft.com/office/drawing/2014/main" id="{3701C0F2-793C-43EC-84B7-93CDB2C44406}"/>
              </a:ext>
            </a:extLst>
          </p:cNvPr>
          <p:cNvSpPr txBox="1">
            <a:spLocks noChangeArrowheads="1"/>
          </p:cNvSpPr>
          <p:nvPr/>
        </p:nvSpPr>
        <p:spPr bwMode="auto">
          <a:xfrm>
            <a:off x="609600" y="2745102"/>
            <a:ext cx="8077200" cy="707886"/>
          </a:xfrm>
          <a:prstGeom prst="rect">
            <a:avLst/>
          </a:prstGeom>
          <a:solidFill>
            <a:srgbClr val="FFFF66"/>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spAutoFit/>
          </a:bodyPr>
          <a:lstStyle/>
          <a:p>
            <a:pPr eaLnBrk="1" hangingPunct="1">
              <a:spcBef>
                <a:spcPct val="50000"/>
              </a:spcBef>
              <a:defRPr/>
            </a:pPr>
            <a:r>
              <a:rPr lang="en-IN" sz="2000" dirty="0">
                <a:solidFill>
                  <a:schemeClr val="tx2">
                    <a:lumMod val="50000"/>
                  </a:schemeClr>
                </a:solidFill>
                <a:latin typeface="Arial" pitchFamily="34" charset="0"/>
                <a:ea typeface="ＭＳ Ｐゴシック" pitchFamily="34" charset="-128"/>
              </a:rPr>
              <a:t>The total cash used for investing activities is compared to the total cash provided by operating activities.</a:t>
            </a:r>
            <a:endParaRPr lang="en-US" sz="2000" dirty="0">
              <a:solidFill>
                <a:schemeClr val="tx2">
                  <a:lumMod val="50000"/>
                </a:schemeClr>
              </a:solidFill>
              <a:latin typeface="Arial" pitchFamily="34" charset="0"/>
              <a:ea typeface="ＭＳ Ｐゴシック" pitchFamily="34" charset="-128"/>
            </a:endParaRPr>
          </a:p>
        </p:txBody>
      </p:sp>
      <p:sp>
        <p:nvSpPr>
          <p:cNvPr id="9" name="Text Box 1349">
            <a:extLst>
              <a:ext uri="{FF2B5EF4-FFF2-40B4-BE49-F238E27FC236}">
                <a16:creationId xmlns:a16="http://schemas.microsoft.com/office/drawing/2014/main" id="{3C3756DE-C92E-49F3-8F37-5F5BAA0CE65D}"/>
              </a:ext>
            </a:extLst>
          </p:cNvPr>
          <p:cNvSpPr txBox="1">
            <a:spLocks noChangeArrowheads="1"/>
          </p:cNvSpPr>
          <p:nvPr/>
        </p:nvSpPr>
        <p:spPr bwMode="auto">
          <a:xfrm>
            <a:off x="609600" y="3687532"/>
            <a:ext cx="8077200" cy="1015663"/>
          </a:xfrm>
          <a:prstGeom prst="rect">
            <a:avLst/>
          </a:prstGeom>
          <a:solidFill>
            <a:schemeClr val="accent1">
              <a:lumMod val="20000"/>
              <a:lumOff val="80000"/>
            </a:schemeClr>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spAutoFit/>
          </a:bodyPr>
          <a:lstStyle/>
          <a:p>
            <a:pPr eaLnBrk="1" hangingPunct="1">
              <a:spcBef>
                <a:spcPct val="50000"/>
              </a:spcBef>
              <a:defRPr/>
            </a:pPr>
            <a:r>
              <a:rPr lang="en-IN" sz="2000" dirty="0">
                <a:solidFill>
                  <a:schemeClr val="tx2">
                    <a:lumMod val="50000"/>
                  </a:schemeClr>
                </a:solidFill>
                <a:latin typeface="Arial" pitchFamily="34" charset="0"/>
                <a:ea typeface="ＭＳ Ｐゴシック" pitchFamily="34" charset="-128"/>
              </a:rPr>
              <a:t>After the big picture of the entity’s cash flows has been obtained, the details of each category of cash flows should be looked at for clues that will explain the overall change.</a:t>
            </a:r>
            <a:endParaRPr lang="en-US" sz="2000" dirty="0">
              <a:solidFill>
                <a:schemeClr val="tx2">
                  <a:lumMod val="50000"/>
                </a:schemeClr>
              </a:solidFill>
              <a:latin typeface="Arial" pitchFamily="34" charset="0"/>
              <a:ea typeface="ＭＳ Ｐゴシック" pitchFamily="34" charset="-128"/>
            </a:endParaRPr>
          </a:p>
        </p:txBody>
      </p:sp>
      <p:sp>
        <p:nvSpPr>
          <p:cNvPr id="10" name="Text Box 1349">
            <a:extLst>
              <a:ext uri="{FF2B5EF4-FFF2-40B4-BE49-F238E27FC236}">
                <a16:creationId xmlns:a16="http://schemas.microsoft.com/office/drawing/2014/main" id="{C3DB777F-9507-4B43-8463-7DA22F53E9C5}"/>
              </a:ext>
            </a:extLst>
          </p:cNvPr>
          <p:cNvSpPr txBox="1">
            <a:spLocks noChangeArrowheads="1"/>
          </p:cNvSpPr>
          <p:nvPr/>
        </p:nvSpPr>
        <p:spPr bwMode="auto">
          <a:xfrm>
            <a:off x="609600" y="5104366"/>
            <a:ext cx="8077200" cy="707886"/>
          </a:xfrm>
          <a:prstGeom prst="rect">
            <a:avLst/>
          </a:prstGeom>
          <a:solidFill>
            <a:srgbClr val="FFFF66"/>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a:spAutoFit/>
          </a:bodyPr>
          <a:lstStyle/>
          <a:p>
            <a:pPr eaLnBrk="1" hangingPunct="1">
              <a:spcBef>
                <a:spcPct val="50000"/>
              </a:spcBef>
              <a:defRPr/>
            </a:pPr>
            <a:r>
              <a:rPr lang="en-IN" sz="2000" dirty="0">
                <a:solidFill>
                  <a:schemeClr val="tx2">
                    <a:lumMod val="50000"/>
                  </a:schemeClr>
                </a:solidFill>
                <a:latin typeface="Arial" pitchFamily="34" charset="0"/>
                <a:ea typeface="ＭＳ Ｐゴシック" pitchFamily="34" charset="-128"/>
              </a:rPr>
              <a:t>The statement of cash flows provides information that is difficult, if not impossible, to obtain from the other three financial statements alone.</a:t>
            </a:r>
            <a:endParaRPr lang="en-US" sz="2000" dirty="0">
              <a:solidFill>
                <a:schemeClr val="tx2">
                  <a:lumMod val="50000"/>
                </a:schemeClr>
              </a:solidFill>
              <a:latin typeface="Arial" pitchFamily="34" charset="0"/>
              <a:ea typeface="ＭＳ Ｐゴシック"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9" name="Text Box 49">
            <a:extLst>
              <a:ext uri="{FF2B5EF4-FFF2-40B4-BE49-F238E27FC236}">
                <a16:creationId xmlns:a16="http://schemas.microsoft.com/office/drawing/2014/main" id="{6FB15BF1-856D-4ED7-9173-31C410996388}"/>
              </a:ext>
            </a:extLst>
          </p:cNvPr>
          <p:cNvSpPr txBox="1">
            <a:spLocks noChangeArrowheads="1"/>
          </p:cNvSpPr>
          <p:nvPr/>
        </p:nvSpPr>
        <p:spPr bwMode="auto">
          <a:xfrm>
            <a:off x="723900" y="2628900"/>
            <a:ext cx="7696200" cy="519113"/>
          </a:xfrm>
          <a:prstGeom prst="rect">
            <a:avLst/>
          </a:prstGeom>
          <a:noFill/>
          <a:ln>
            <a:noFill/>
          </a:ln>
          <a:effectLst/>
          <a:extLst/>
        </p:spPr>
        <p:txBody>
          <a:bodyPr>
            <a:spAutoFit/>
          </a:bodyPr>
          <a:lstStyle/>
          <a:p>
            <a:pPr marL="457200" indent="-457200" eaLnBrk="1" hangingPunct="1">
              <a:spcBef>
                <a:spcPct val="50000"/>
              </a:spcBef>
              <a:defRPr/>
            </a:pPr>
            <a:r>
              <a:rPr lang="en-US" sz="2800" dirty="0">
                <a:solidFill>
                  <a:schemeClr val="accent1"/>
                </a:solidFill>
                <a:effectLst>
                  <a:outerShdw blurRad="38100" dist="38100" dir="2700000" algn="tl">
                    <a:srgbClr val="000000"/>
                  </a:outerShdw>
                </a:effectLst>
                <a:latin typeface="Comic Sans MS" pitchFamily="66" charset="0"/>
              </a:rPr>
              <a:t> </a:t>
            </a:r>
          </a:p>
        </p:txBody>
      </p:sp>
      <p:sp>
        <p:nvSpPr>
          <p:cNvPr id="92210" name="Text Box 50">
            <a:extLst>
              <a:ext uri="{FF2B5EF4-FFF2-40B4-BE49-F238E27FC236}">
                <a16:creationId xmlns:a16="http://schemas.microsoft.com/office/drawing/2014/main" id="{F7438CB7-8FCC-4EF2-8C84-B1E26D81F6C1}"/>
              </a:ext>
            </a:extLst>
          </p:cNvPr>
          <p:cNvSpPr txBox="1">
            <a:spLocks noChangeArrowheads="1"/>
          </p:cNvSpPr>
          <p:nvPr/>
        </p:nvSpPr>
        <p:spPr bwMode="auto">
          <a:xfrm>
            <a:off x="304800" y="1295400"/>
            <a:ext cx="8534400" cy="2135188"/>
          </a:xfrm>
          <a:prstGeom prst="rect">
            <a:avLst/>
          </a:prstGeom>
          <a:noFill/>
          <a:ln>
            <a:noFill/>
          </a:ln>
          <a:effectLst/>
          <a:extLst/>
        </p:spPr>
        <p:txBody>
          <a:bodyPr>
            <a:spAutoFit/>
          </a:bodyPr>
          <a:lstStyle>
            <a:lvl1pPr>
              <a:defRPr sz="2400">
                <a:solidFill>
                  <a:schemeClr val="tx1"/>
                </a:solidFill>
                <a:latin typeface="Tahoma" charset="0"/>
                <a:ea typeface="ＭＳ Ｐゴシック" charset="-128"/>
              </a:defRPr>
            </a:lvl1pPr>
            <a:lvl2pPr marL="37931725" indent="-37474525">
              <a:defRPr sz="2400">
                <a:solidFill>
                  <a:schemeClr val="tx1"/>
                </a:solidFill>
                <a:latin typeface="Tahoma" charset="0"/>
                <a:ea typeface="ＭＳ Ｐゴシック" charset="-128"/>
              </a:defRPr>
            </a:lvl2pPr>
            <a:lvl3pPr>
              <a:defRPr sz="2400">
                <a:solidFill>
                  <a:schemeClr val="tx1"/>
                </a:solidFill>
                <a:latin typeface="Tahoma" charset="0"/>
                <a:ea typeface="ＭＳ Ｐゴシック" charset="-128"/>
              </a:defRPr>
            </a:lvl3pPr>
            <a:lvl4pPr>
              <a:defRPr sz="2400">
                <a:solidFill>
                  <a:schemeClr val="tx1"/>
                </a:solidFill>
                <a:latin typeface="Tahoma" charset="0"/>
                <a:ea typeface="ＭＳ Ｐゴシック" charset="-128"/>
              </a:defRPr>
            </a:lvl4pPr>
            <a:lvl5pPr>
              <a:defRPr sz="2400">
                <a:solidFill>
                  <a:schemeClr val="tx1"/>
                </a:solidFill>
                <a:latin typeface="Tahoma" charset="0"/>
                <a:ea typeface="ＭＳ Ｐゴシック" charset="-128"/>
              </a:defRPr>
            </a:lvl5pPr>
            <a:lvl6pPr marL="457200" eaLnBrk="0" fontAlgn="base" hangingPunct="0">
              <a:spcBef>
                <a:spcPct val="0"/>
              </a:spcBef>
              <a:spcAft>
                <a:spcPct val="0"/>
              </a:spcAft>
              <a:defRPr sz="2400">
                <a:solidFill>
                  <a:schemeClr val="tx1"/>
                </a:solidFill>
                <a:latin typeface="Tahoma" charset="0"/>
                <a:ea typeface="ＭＳ Ｐゴシック" charset="-128"/>
              </a:defRPr>
            </a:lvl6pPr>
            <a:lvl7pPr marL="914400" eaLnBrk="0" fontAlgn="base" hangingPunct="0">
              <a:spcBef>
                <a:spcPct val="0"/>
              </a:spcBef>
              <a:spcAft>
                <a:spcPct val="0"/>
              </a:spcAft>
              <a:defRPr sz="2400">
                <a:solidFill>
                  <a:schemeClr val="tx1"/>
                </a:solidFill>
                <a:latin typeface="Tahoma" charset="0"/>
                <a:ea typeface="ＭＳ Ｐゴシック" charset="-128"/>
              </a:defRPr>
            </a:lvl7pPr>
            <a:lvl8pPr marL="1371600" eaLnBrk="0" fontAlgn="base" hangingPunct="0">
              <a:spcBef>
                <a:spcPct val="0"/>
              </a:spcBef>
              <a:spcAft>
                <a:spcPct val="0"/>
              </a:spcAft>
              <a:defRPr sz="2400">
                <a:solidFill>
                  <a:schemeClr val="tx1"/>
                </a:solidFill>
                <a:latin typeface="Tahoma" charset="0"/>
                <a:ea typeface="ＭＳ Ｐゴシック" charset="-128"/>
              </a:defRPr>
            </a:lvl8pPr>
            <a:lvl9pPr marL="1828800" eaLnBrk="0" fontAlgn="base" hangingPunct="0">
              <a:spcBef>
                <a:spcPct val="0"/>
              </a:spcBef>
              <a:spcAft>
                <a:spcPct val="0"/>
              </a:spcAft>
              <a:defRPr sz="2400">
                <a:solidFill>
                  <a:schemeClr val="tx1"/>
                </a:solidFill>
                <a:latin typeface="Tahoma" charset="0"/>
                <a:ea typeface="ＭＳ Ｐゴシック" charset="-128"/>
              </a:defRPr>
            </a:lvl9pPr>
          </a:lstStyle>
          <a:p>
            <a:pPr eaLnBrk="1" hangingPunct="1">
              <a:spcBef>
                <a:spcPct val="50000"/>
              </a:spcBef>
              <a:defRPr/>
            </a:pPr>
            <a:r>
              <a:rPr lang="en-US" sz="2800" b="1" dirty="0">
                <a:solidFill>
                  <a:schemeClr val="tx2">
                    <a:lumMod val="50000"/>
                  </a:schemeClr>
                </a:solidFill>
              </a:rPr>
              <a:t>Revenue is generated when a firm sells a product or provides a service to a client or customer and receives cash, creates an account receivable, or satisfies an obligation.</a:t>
            </a:r>
            <a:br>
              <a:rPr lang="en-US" sz="2800" b="1" dirty="0">
                <a:solidFill>
                  <a:schemeClr val="tx2">
                    <a:lumMod val="50000"/>
                  </a:schemeClr>
                </a:solidFill>
              </a:rPr>
            </a:br>
            <a:endParaRPr lang="en-US" sz="2200" b="1" dirty="0">
              <a:solidFill>
                <a:schemeClr val="tx2">
                  <a:lumMod val="50000"/>
                </a:schemeClr>
              </a:solidFill>
            </a:endParaRPr>
          </a:p>
        </p:txBody>
      </p:sp>
      <p:sp>
        <p:nvSpPr>
          <p:cNvPr id="92211" name="Text Box 51">
            <a:extLst>
              <a:ext uri="{FF2B5EF4-FFF2-40B4-BE49-F238E27FC236}">
                <a16:creationId xmlns:a16="http://schemas.microsoft.com/office/drawing/2014/main" id="{452417D0-0AF2-4054-950C-78F4D56DBF19}"/>
              </a:ext>
            </a:extLst>
          </p:cNvPr>
          <p:cNvSpPr txBox="1">
            <a:spLocks noChangeArrowheads="1"/>
          </p:cNvSpPr>
          <p:nvPr/>
        </p:nvSpPr>
        <p:spPr bwMode="auto">
          <a:xfrm>
            <a:off x="647700" y="3505200"/>
            <a:ext cx="7848600" cy="1373188"/>
          </a:xfrm>
          <a:prstGeom prst="rect">
            <a:avLst/>
          </a:prstGeom>
          <a:solidFill>
            <a:schemeClr val="accent1">
              <a:lumMod val="20000"/>
              <a:lumOff val="80000"/>
            </a:schemeClr>
          </a:solidFill>
          <a:ln>
            <a:noFill/>
          </a:ln>
          <a:effectLst/>
          <a:extLst/>
        </p:spPr>
        <p:txBody>
          <a:bodyPr>
            <a:spAutoFit/>
          </a:bodyPr>
          <a:lstStyle/>
          <a:p>
            <a:pPr eaLnBrk="1" hangingPunct="1">
              <a:spcBef>
                <a:spcPct val="50000"/>
              </a:spcBef>
              <a:defRPr/>
            </a:pPr>
            <a:r>
              <a:rPr lang="en-US" sz="2800" dirty="0"/>
              <a:t>Revenue is generally measured by the amount of cash received or expected to be received from a transaction.</a:t>
            </a:r>
          </a:p>
        </p:txBody>
      </p:sp>
      <p:sp>
        <p:nvSpPr>
          <p:cNvPr id="16390" name="Title 9">
            <a:extLst>
              <a:ext uri="{FF2B5EF4-FFF2-40B4-BE49-F238E27FC236}">
                <a16:creationId xmlns:a16="http://schemas.microsoft.com/office/drawing/2014/main" id="{CEC30792-4AA9-45BA-BE5F-BD96B1EB770C}"/>
              </a:ext>
            </a:extLst>
          </p:cNvPr>
          <p:cNvSpPr>
            <a:spLocks noGrp="1"/>
          </p:cNvSpPr>
          <p:nvPr>
            <p:ph type="title"/>
          </p:nvPr>
        </p:nvSpPr>
        <p:spPr/>
        <p:txBody>
          <a:bodyPr/>
          <a:lstStyle/>
          <a:p>
            <a:r>
              <a:rPr lang="en-US" altLang="en-US" dirty="0">
                <a:ea typeface="ＭＳ Ｐゴシック" panose="020B0600070205080204" pitchFamily="34" charset="-128"/>
              </a:rPr>
              <a:t>Income Statement: Revenues</a:t>
            </a:r>
          </a:p>
        </p:txBody>
      </p:sp>
      <p:sp>
        <p:nvSpPr>
          <p:cNvPr id="9" name="Rounded Rectangle 8">
            <a:extLst>
              <a:ext uri="{FF2B5EF4-FFF2-40B4-BE49-F238E27FC236}">
                <a16:creationId xmlns:a16="http://schemas.microsoft.com/office/drawing/2014/main" id="{7B2644B4-D7C4-449E-8F30-905430E0DAD2}"/>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4">
            <a:extLst>
              <a:ext uri="{FF2B5EF4-FFF2-40B4-BE49-F238E27FC236}">
                <a16:creationId xmlns:a16="http://schemas.microsoft.com/office/drawing/2014/main" id="{0F5C59A8-3E8C-4AC9-8904-1E91A4C4EC54}"/>
              </a:ext>
            </a:extLst>
          </p:cNvPr>
          <p:cNvSpPr>
            <a:spLocks noGrp="1"/>
          </p:cNvSpPr>
          <p:nvPr>
            <p:ph type="title"/>
          </p:nvPr>
        </p:nvSpPr>
        <p:spPr>
          <a:xfrm>
            <a:off x="685800" y="2857500"/>
            <a:ext cx="8229600" cy="1143000"/>
          </a:xfrm>
        </p:spPr>
        <p:txBody>
          <a:bodyPr/>
          <a:lstStyle/>
          <a:p>
            <a:r>
              <a:rPr lang="en-US" altLang="en-US" dirty="0">
                <a:ea typeface="ＭＳ Ｐゴシック" panose="020B0600070205080204" pitchFamily="34" charset="-128"/>
              </a:rPr>
              <a:t>End of Chapter 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7">
            <a:extLst>
              <a:ext uri="{FF2B5EF4-FFF2-40B4-BE49-F238E27FC236}">
                <a16:creationId xmlns:a16="http://schemas.microsoft.com/office/drawing/2014/main" id="{82A9C964-A7CF-422E-9882-262B45C422A1}"/>
              </a:ext>
            </a:extLst>
          </p:cNvPr>
          <p:cNvSpPr>
            <a:spLocks noGrp="1"/>
          </p:cNvSpPr>
          <p:nvPr>
            <p:ph type="title"/>
          </p:nvPr>
        </p:nvSpPr>
        <p:spPr/>
        <p:txBody>
          <a:bodyPr/>
          <a:lstStyle/>
          <a:p>
            <a:r>
              <a:rPr lang="en-US" altLang="en-US" dirty="0">
                <a:ea typeface="ＭＳ Ｐゴシック" panose="020B0600070205080204" pitchFamily="34" charset="-128"/>
              </a:rPr>
              <a:t>Revenue</a:t>
            </a:r>
          </a:p>
        </p:txBody>
      </p:sp>
      <p:sp>
        <p:nvSpPr>
          <p:cNvPr id="93203" name="Rectangle 19">
            <a:extLst>
              <a:ext uri="{FF2B5EF4-FFF2-40B4-BE49-F238E27FC236}">
                <a16:creationId xmlns:a16="http://schemas.microsoft.com/office/drawing/2014/main" id="{BAA31F32-E9EF-4C7A-B05D-F514596890B0}"/>
              </a:ext>
            </a:extLst>
          </p:cNvPr>
          <p:cNvSpPr>
            <a:spLocks noGrp="1" noChangeArrowheads="1"/>
          </p:cNvSpPr>
          <p:nvPr>
            <p:ph type="body" idx="4294967295"/>
          </p:nvPr>
        </p:nvSpPr>
        <p:spPr>
          <a:xfrm>
            <a:off x="687388" y="1066800"/>
            <a:ext cx="7848600" cy="1752600"/>
          </a:xfrm>
          <a:solidFill>
            <a:schemeClr val="accent1">
              <a:lumMod val="20000"/>
              <a:lumOff val="80000"/>
            </a:schemeClr>
          </a:solidFill>
          <a:ln cap="flat">
            <a:solidFill>
              <a:schemeClr val="tx2">
                <a:lumMod val="50000"/>
              </a:schemeClr>
            </a:solidFill>
          </a:ln>
          <a:effectLst>
            <a:outerShdw dist="38100" dir="2700000" algn="br" rotWithShape="0">
              <a:srgbClr val="000000">
                <a:alpha val="42998"/>
              </a:srgbClr>
            </a:outerShdw>
          </a:effectLst>
        </p:spPr>
        <p:txBody>
          <a:bodyPr lIns="90488" tIns="44450" rIns="90488" bIns="44450"/>
          <a:lstStyle/>
          <a:p>
            <a:pPr algn="ctr" eaLnBrk="1" hangingPunct="1">
              <a:spcBef>
                <a:spcPct val="50000"/>
              </a:spcBef>
              <a:buFont typeface="Wingdings" pitchFamily="2" charset="2"/>
              <a:buNone/>
              <a:defRPr/>
            </a:pPr>
            <a:r>
              <a:rPr lang="en-US" sz="2800" dirty="0">
                <a:ea typeface="ＭＳ Ｐゴシック" pitchFamily="34" charset="-128"/>
              </a:rPr>
              <a:t>Revenue is </a:t>
            </a:r>
            <a:r>
              <a:rPr lang="en-US" sz="2800" b="1" i="1" u="sng" dirty="0">
                <a:ea typeface="ＭＳ Ｐゴシック" pitchFamily="34" charset="-128"/>
              </a:rPr>
              <a:t>realized</a:t>
            </a:r>
            <a:r>
              <a:rPr lang="en-US" sz="2800" dirty="0">
                <a:ea typeface="ＭＳ Ｐゴシック" pitchFamily="34" charset="-128"/>
              </a:rPr>
              <a:t> when a product or service has been exchanged for cash, claims to cash, or an asset that is readily convertible to a known amount of cash or claims to cash.</a:t>
            </a:r>
          </a:p>
        </p:txBody>
      </p:sp>
      <p:sp>
        <p:nvSpPr>
          <p:cNvPr id="93208" name="Rectangle 24">
            <a:extLst>
              <a:ext uri="{FF2B5EF4-FFF2-40B4-BE49-F238E27FC236}">
                <a16:creationId xmlns:a16="http://schemas.microsoft.com/office/drawing/2014/main" id="{4DB28F59-8777-4B4F-8BFF-4794D9E18795}"/>
              </a:ext>
            </a:extLst>
          </p:cNvPr>
          <p:cNvSpPr>
            <a:spLocks noChangeArrowheads="1"/>
          </p:cNvSpPr>
          <p:nvPr/>
        </p:nvSpPr>
        <p:spPr bwMode="auto">
          <a:xfrm>
            <a:off x="496888" y="2947779"/>
            <a:ext cx="8229600" cy="1371600"/>
          </a:xfrm>
          <a:prstGeom prst="rect">
            <a:avLst/>
          </a:prstGeom>
          <a:solidFill>
            <a:srgbClr val="FFFF66"/>
          </a:solidFill>
          <a:ln>
            <a:solidFill>
              <a:schemeClr val="accent1">
                <a:lumMod val="50000"/>
              </a:schemeClr>
            </a:solidFill>
            <a:headEnd/>
            <a:tailEnd/>
          </a:ln>
          <a:effectLst>
            <a:innerShdw blurRad="63500" dist="50800" dir="13500000">
              <a:srgbClr val="000000">
                <a:alpha val="50000"/>
              </a:srgbClr>
            </a:innerShdw>
          </a:effectLst>
        </p:spPr>
        <p:style>
          <a:lnRef idx="1">
            <a:schemeClr val="accent3"/>
          </a:lnRef>
          <a:fillRef idx="3">
            <a:schemeClr val="accent3"/>
          </a:fillRef>
          <a:effectRef idx="2">
            <a:schemeClr val="accent3"/>
          </a:effectRef>
          <a:fontRef idx="minor">
            <a:schemeClr val="lt1"/>
          </a:fontRef>
        </p:style>
        <p:txBody>
          <a:bodyPr lIns="90488" tIns="44450" rIns="90488" bIns="44450"/>
          <a:lstStyle/>
          <a:p>
            <a:pPr marL="342900" indent="-342900" eaLnBrk="1" hangingPunct="1">
              <a:spcBef>
                <a:spcPct val="50000"/>
              </a:spcBef>
              <a:buClr>
                <a:schemeClr val="hlink"/>
              </a:buClr>
              <a:buSzPct val="65000"/>
              <a:buFont typeface="Wingdings" pitchFamily="2" charset="2"/>
              <a:buNone/>
              <a:defRPr/>
            </a:pPr>
            <a:r>
              <a:rPr lang="en-US" sz="2800" dirty="0">
                <a:solidFill>
                  <a:schemeClr val="tx2">
                    <a:lumMod val="50000"/>
                  </a:schemeClr>
                </a:solidFill>
                <a:ea typeface="ＭＳ Ｐゴシック" pitchFamily="34" charset="-128"/>
              </a:rPr>
              <a:t>Revenue is </a:t>
            </a:r>
            <a:r>
              <a:rPr lang="en-US" sz="2800" b="1" i="1" u="sng" dirty="0">
                <a:solidFill>
                  <a:schemeClr val="tx2">
                    <a:lumMod val="50000"/>
                  </a:schemeClr>
                </a:solidFill>
                <a:ea typeface="ＭＳ Ｐゴシック" pitchFamily="34" charset="-128"/>
              </a:rPr>
              <a:t>earned</a:t>
            </a:r>
            <a:r>
              <a:rPr lang="en-US" sz="2800" dirty="0">
                <a:solidFill>
                  <a:schemeClr val="tx2">
                    <a:lumMod val="50000"/>
                  </a:schemeClr>
                </a:solidFill>
                <a:ea typeface="ＭＳ Ｐゴシック" pitchFamily="34" charset="-128"/>
              </a:rPr>
              <a:t> when a firm has completed, or substantially completed, the activities it must perform to be entitled to the revenue benefits.</a:t>
            </a:r>
          </a:p>
        </p:txBody>
      </p:sp>
      <p:sp>
        <p:nvSpPr>
          <p:cNvPr id="9" name="Rounded Rectangle 8">
            <a:extLst>
              <a:ext uri="{FF2B5EF4-FFF2-40B4-BE49-F238E27FC236}">
                <a16:creationId xmlns:a16="http://schemas.microsoft.com/office/drawing/2014/main" id="{58520740-ED61-4F38-AC88-1D865E3D6BB4}"/>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
        <p:nvSpPr>
          <p:cNvPr id="6" name="Text Box 70">
            <a:extLst>
              <a:ext uri="{FF2B5EF4-FFF2-40B4-BE49-F238E27FC236}">
                <a16:creationId xmlns:a16="http://schemas.microsoft.com/office/drawing/2014/main" id="{CC5B5019-E8A6-4DEE-8C3A-A4686B727797}"/>
              </a:ext>
            </a:extLst>
          </p:cNvPr>
          <p:cNvSpPr txBox="1">
            <a:spLocks noChangeArrowheads="1"/>
          </p:cNvSpPr>
          <p:nvPr/>
        </p:nvSpPr>
        <p:spPr bwMode="auto">
          <a:xfrm>
            <a:off x="573088" y="4414048"/>
            <a:ext cx="8153400" cy="1815882"/>
          </a:xfrm>
          <a:prstGeom prst="rect">
            <a:avLst/>
          </a:prstGeom>
          <a:solidFill>
            <a:schemeClr val="accent1">
              <a:lumMod val="20000"/>
              <a:lumOff val="80000"/>
            </a:schemeClr>
          </a:solidFill>
          <a:ln w="25400">
            <a:solidFill>
              <a:schemeClr val="tx2">
                <a:lumMod val="50000"/>
              </a:schemeClr>
            </a:solidFill>
            <a:miter lim="800000"/>
            <a:headEnd/>
            <a:tailEnd/>
          </a:ln>
          <a:effectLst>
            <a:outerShdw dist="38100" algn="r" rotWithShape="0">
              <a:srgbClr val="808080">
                <a:alpha val="42998"/>
              </a:srgbClr>
            </a:outerShdw>
          </a:effectLst>
        </p:spPr>
        <p:txBody>
          <a:bodyPr>
            <a:spAutoFit/>
          </a:bodyPr>
          <a:lstStyle/>
          <a:p>
            <a:pPr eaLnBrk="1" hangingPunct="1">
              <a:spcBef>
                <a:spcPct val="50000"/>
              </a:spcBef>
              <a:defRPr/>
            </a:pPr>
            <a:r>
              <a:rPr lang="en-US" sz="2800" dirty="0">
                <a:solidFill>
                  <a:schemeClr val="tx2">
                    <a:lumMod val="50000"/>
                  </a:schemeClr>
                </a:solidFill>
                <a:latin typeface="+mn-lt"/>
              </a:rPr>
              <a:t>Companies should disclose any unusual revenue recognition methods, such as the percentage-of-completion method, </a:t>
            </a:r>
            <a:r>
              <a:rPr lang="en-IN" sz="2800" dirty="0">
                <a:solidFill>
                  <a:schemeClr val="tx2">
                    <a:lumMod val="50000"/>
                  </a:schemeClr>
                </a:solidFill>
                <a:latin typeface="+mn-lt"/>
              </a:rPr>
              <a:t>in the notes accompanying the financial statements.</a:t>
            </a:r>
            <a:endParaRPr lang="en-US" sz="2800" dirty="0">
              <a:solidFill>
                <a:schemeClr val="tx2">
                  <a:lumMod val="50000"/>
                </a:schemeClr>
              </a:solidFill>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7">
            <a:extLst>
              <a:ext uri="{FF2B5EF4-FFF2-40B4-BE49-F238E27FC236}">
                <a16:creationId xmlns:a16="http://schemas.microsoft.com/office/drawing/2014/main" id="{996689C6-5D98-4F0F-B9A5-94D5ED518333}"/>
              </a:ext>
            </a:extLst>
          </p:cNvPr>
          <p:cNvSpPr>
            <a:spLocks noGrp="1"/>
          </p:cNvSpPr>
          <p:nvPr>
            <p:ph type="title"/>
          </p:nvPr>
        </p:nvSpPr>
        <p:spPr/>
        <p:txBody>
          <a:bodyPr/>
          <a:lstStyle/>
          <a:p>
            <a:r>
              <a:rPr lang="en-US" altLang="en-US" dirty="0">
                <a:ea typeface="ＭＳ Ｐゴシック" panose="020B0600070205080204" pitchFamily="34" charset="-128"/>
              </a:rPr>
              <a:t>Sales Revenue</a:t>
            </a:r>
          </a:p>
        </p:txBody>
      </p:sp>
      <p:sp>
        <p:nvSpPr>
          <p:cNvPr id="71766" name="Rectangle 86">
            <a:extLst>
              <a:ext uri="{FF2B5EF4-FFF2-40B4-BE49-F238E27FC236}">
                <a16:creationId xmlns:a16="http://schemas.microsoft.com/office/drawing/2014/main" id="{576217F1-AFE4-45A5-876C-E39E1CD9D8AC}"/>
              </a:ext>
            </a:extLst>
          </p:cNvPr>
          <p:cNvSpPr>
            <a:spLocks noChangeArrowheads="1"/>
          </p:cNvSpPr>
          <p:nvPr/>
        </p:nvSpPr>
        <p:spPr bwMode="auto">
          <a:xfrm>
            <a:off x="406156" y="959172"/>
            <a:ext cx="8665062" cy="1320874"/>
          </a:xfrm>
          <a:prstGeom prst="rect">
            <a:avLst/>
          </a:prstGeom>
          <a:solidFill>
            <a:schemeClr val="accent1">
              <a:lumMod val="20000"/>
              <a:lumOff val="80000"/>
            </a:schemeClr>
          </a:solidFill>
          <a:ln w="9525">
            <a:solidFill>
              <a:schemeClr val="accent1">
                <a:lumMod val="50000"/>
              </a:schemeClr>
            </a:solidFill>
            <a:miter lim="800000"/>
            <a:headEnd/>
            <a:tailEnd/>
          </a:ln>
          <a:effectLst>
            <a:outerShdw dist="38100" dir="2700000" algn="br" rotWithShape="0">
              <a:srgbClr val="808080">
                <a:alpha val="42998"/>
              </a:srgbClr>
            </a:outerShdw>
          </a:effectLst>
        </p:spPr>
        <p:txBody>
          <a:bodyPr wrap="square" lIns="90488" tIns="44450" rIns="90488" bIns="44450">
            <a:spAutoFit/>
          </a:bodyPr>
          <a:lstStyle/>
          <a:p>
            <a:pPr>
              <a:defRPr/>
            </a:pPr>
            <a:r>
              <a:rPr lang="en-US" sz="2000" dirty="0">
                <a:solidFill>
                  <a:schemeClr val="tx2">
                    <a:lumMod val="50000"/>
                  </a:schemeClr>
                </a:solidFill>
                <a:latin typeface="Arial" pitchFamily="34" charset="0"/>
              </a:rPr>
              <a:t>Revenue from selling and servicing activities is commonly recognized when the sale is made, which means when the product is delivered or when the service is provided to the customer. Here is the effect on the financial statements:</a:t>
            </a:r>
          </a:p>
        </p:txBody>
      </p:sp>
      <p:sp>
        <p:nvSpPr>
          <p:cNvPr id="9" name="Rounded Rectangle 8">
            <a:extLst>
              <a:ext uri="{FF2B5EF4-FFF2-40B4-BE49-F238E27FC236}">
                <a16:creationId xmlns:a16="http://schemas.microsoft.com/office/drawing/2014/main" id="{6D2D8FE1-852F-4619-9D87-605A5499CC4B}"/>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pic>
        <p:nvPicPr>
          <p:cNvPr id="3" name="Picture 2">
            <a:extLst>
              <a:ext uri="{FF2B5EF4-FFF2-40B4-BE49-F238E27FC236}">
                <a16:creationId xmlns:a16="http://schemas.microsoft.com/office/drawing/2014/main" id="{E6C2344C-2E91-4C5F-B93A-D01DDA850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416188"/>
            <a:ext cx="8305800" cy="1646059"/>
          </a:xfrm>
          <a:prstGeom prst="rect">
            <a:avLst/>
          </a:prstGeom>
        </p:spPr>
      </p:pic>
      <p:pic>
        <p:nvPicPr>
          <p:cNvPr id="5" name="Picture 4">
            <a:extLst>
              <a:ext uri="{FF2B5EF4-FFF2-40B4-BE49-F238E27FC236}">
                <a16:creationId xmlns:a16="http://schemas.microsoft.com/office/drawing/2014/main" id="{1BDA5689-9686-4757-8592-23D86F0863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059" y="4830011"/>
            <a:ext cx="8534400" cy="715086"/>
          </a:xfrm>
          <a:prstGeom prst="rect">
            <a:avLst/>
          </a:prstGeom>
        </p:spPr>
      </p:pic>
      <p:sp>
        <p:nvSpPr>
          <p:cNvPr id="11" name="Rectangle 86">
            <a:extLst>
              <a:ext uri="{FF2B5EF4-FFF2-40B4-BE49-F238E27FC236}">
                <a16:creationId xmlns:a16="http://schemas.microsoft.com/office/drawing/2014/main" id="{FC3FFBED-345C-48B9-A177-AA9EE89A8AE8}"/>
              </a:ext>
            </a:extLst>
          </p:cNvPr>
          <p:cNvSpPr>
            <a:spLocks noChangeArrowheads="1"/>
          </p:cNvSpPr>
          <p:nvPr/>
        </p:nvSpPr>
        <p:spPr bwMode="auto">
          <a:xfrm>
            <a:off x="488576" y="4241487"/>
            <a:ext cx="5156444" cy="397545"/>
          </a:xfrm>
          <a:prstGeom prst="rect">
            <a:avLst/>
          </a:prstGeom>
          <a:solidFill>
            <a:schemeClr val="accent1">
              <a:lumMod val="20000"/>
              <a:lumOff val="80000"/>
            </a:schemeClr>
          </a:solidFill>
          <a:ln w="9525">
            <a:solidFill>
              <a:schemeClr val="accent1">
                <a:lumMod val="50000"/>
              </a:schemeClr>
            </a:solidFill>
            <a:miter lim="800000"/>
            <a:headEnd/>
            <a:tailEnd/>
          </a:ln>
          <a:effectLst>
            <a:outerShdw dist="38100" dir="2700000" algn="br" rotWithShape="0">
              <a:srgbClr val="808080">
                <a:alpha val="42998"/>
              </a:srgbClr>
            </a:outerShdw>
          </a:effectLst>
        </p:spPr>
        <p:txBody>
          <a:bodyPr wrap="square" lIns="90488" tIns="44450" rIns="90488" bIns="44450">
            <a:spAutoFit/>
          </a:bodyPr>
          <a:lstStyle/>
          <a:p>
            <a:pPr>
              <a:defRPr/>
            </a:pPr>
            <a:r>
              <a:rPr lang="en-US" sz="2000" dirty="0">
                <a:solidFill>
                  <a:schemeClr val="tx2">
                    <a:lumMod val="50000"/>
                  </a:schemeClr>
                </a:solidFill>
                <a:latin typeface="Arial" pitchFamily="34" charset="0"/>
              </a:rPr>
              <a:t>The typical entry would be as follows: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9">
            <a:extLst>
              <a:ext uri="{FF2B5EF4-FFF2-40B4-BE49-F238E27FC236}">
                <a16:creationId xmlns:a16="http://schemas.microsoft.com/office/drawing/2014/main" id="{A6D9EEED-EAAA-4352-8B65-59FF2E007138}"/>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Sales Revenue</a:t>
            </a:r>
          </a:p>
        </p:txBody>
      </p:sp>
      <p:sp>
        <p:nvSpPr>
          <p:cNvPr id="94229" name="Text Box 21">
            <a:extLst>
              <a:ext uri="{FF2B5EF4-FFF2-40B4-BE49-F238E27FC236}">
                <a16:creationId xmlns:a16="http://schemas.microsoft.com/office/drawing/2014/main" id="{02A29252-68CC-45E5-AD6A-93AEE973A7B6}"/>
              </a:ext>
            </a:extLst>
          </p:cNvPr>
          <p:cNvSpPr txBox="1">
            <a:spLocks noChangeArrowheads="1"/>
          </p:cNvSpPr>
          <p:nvPr/>
        </p:nvSpPr>
        <p:spPr bwMode="auto">
          <a:xfrm>
            <a:off x="775447" y="1613118"/>
            <a:ext cx="7924800" cy="3631763"/>
          </a:xfrm>
          <a:prstGeom prst="rect">
            <a:avLst/>
          </a:prstGeom>
          <a:solidFill>
            <a:srgbClr val="FFFF66"/>
          </a:solidFill>
          <a:ln>
            <a:headEnd/>
            <a:tailEnd/>
          </a:ln>
          <a:effectLst>
            <a:outerShdw blurRad="50800" dist="38100" dir="2700000" algn="tl" rotWithShape="0">
              <a:prstClr val="black">
                <a:alpha val="40000"/>
              </a:prstClr>
            </a:outerShdw>
          </a:effectLst>
          <a:extLst/>
        </p:spPr>
        <p:style>
          <a:lnRef idx="0">
            <a:schemeClr val="accent6"/>
          </a:lnRef>
          <a:fillRef idx="3">
            <a:schemeClr val="accent6"/>
          </a:fillRef>
          <a:effectRef idx="3">
            <a:schemeClr val="accent6"/>
          </a:effectRef>
          <a:fontRef idx="minor">
            <a:schemeClr val="lt1"/>
          </a:fontRef>
        </p:style>
        <p:txBody>
          <a:bodyPr>
            <a:spAutoFit/>
          </a:bodyPr>
          <a:lstStyle/>
          <a:p>
            <a:pPr algn="l" eaLnBrk="1" hangingPunct="1">
              <a:defRPr/>
            </a:pPr>
            <a:r>
              <a:rPr lang="en-US" sz="2300" b="1" dirty="0">
                <a:solidFill>
                  <a:schemeClr val="tx1"/>
                </a:solidFill>
                <a:latin typeface="Arial" pitchFamily="34" charset="0"/>
                <a:ea typeface="ＭＳ Ｐゴシック" pitchFamily="34" charset="-128"/>
              </a:rPr>
              <a:t>Sales is the term used to describe the revenues of firms that sell purchased or manufactured products.</a:t>
            </a:r>
          </a:p>
          <a:p>
            <a:pPr algn="l" eaLnBrk="1" hangingPunct="1">
              <a:defRPr/>
            </a:pPr>
            <a:endParaRPr lang="en-US" sz="2300" b="1" i="1" dirty="0">
              <a:solidFill>
                <a:schemeClr val="tx1"/>
              </a:solidFill>
              <a:latin typeface="Arial" pitchFamily="34" charset="0"/>
              <a:ea typeface="ＭＳ Ｐゴシック" pitchFamily="34" charset="-128"/>
            </a:endParaRPr>
          </a:p>
          <a:p>
            <a:pPr algn="l" eaLnBrk="1" hangingPunct="1">
              <a:defRPr/>
            </a:pPr>
            <a:r>
              <a:rPr lang="en-US" sz="2300" b="1" i="1" dirty="0">
                <a:solidFill>
                  <a:schemeClr val="tx1"/>
                </a:solidFill>
                <a:latin typeface="Arial" pitchFamily="34" charset="0"/>
                <a:ea typeface="ＭＳ Ｐゴシック" pitchFamily="34" charset="-128"/>
              </a:rPr>
              <a:t>Sales returns</a:t>
            </a:r>
            <a:r>
              <a:rPr lang="en-US" sz="2300" b="1" dirty="0">
                <a:solidFill>
                  <a:schemeClr val="tx1"/>
                </a:solidFill>
                <a:latin typeface="Arial" pitchFamily="34" charset="0"/>
                <a:ea typeface="ＭＳ Ｐゴシック" pitchFamily="34" charset="-128"/>
              </a:rPr>
              <a:t>: </a:t>
            </a:r>
            <a:r>
              <a:rPr lang="en-US" sz="2300" dirty="0">
                <a:solidFill>
                  <a:schemeClr val="tx1"/>
                </a:solidFill>
                <a:latin typeface="Arial" pitchFamily="34" charset="0"/>
                <a:ea typeface="ＭＳ Ｐゴシック" pitchFamily="34" charset="-128"/>
              </a:rPr>
              <a:t>Merchandise returned by the customer</a:t>
            </a:r>
          </a:p>
          <a:p>
            <a:pPr algn="l" eaLnBrk="1" hangingPunct="1">
              <a:defRPr/>
            </a:pPr>
            <a:endParaRPr lang="en-US" sz="2300" i="1" dirty="0">
              <a:solidFill>
                <a:schemeClr val="tx1"/>
              </a:solidFill>
              <a:latin typeface="Arial" pitchFamily="34" charset="0"/>
              <a:ea typeface="ＭＳ Ｐゴシック" pitchFamily="34" charset="-128"/>
            </a:endParaRPr>
          </a:p>
          <a:p>
            <a:pPr algn="l" eaLnBrk="1" hangingPunct="1">
              <a:defRPr/>
            </a:pPr>
            <a:r>
              <a:rPr lang="en-US" sz="2300" b="1" i="1" dirty="0">
                <a:solidFill>
                  <a:schemeClr val="tx1"/>
                </a:solidFill>
                <a:latin typeface="Arial" pitchFamily="34" charset="0"/>
                <a:ea typeface="ＭＳ Ｐゴシック" pitchFamily="34" charset="-128"/>
              </a:rPr>
              <a:t>Sales allowances</a:t>
            </a:r>
            <a:r>
              <a:rPr lang="en-US" sz="2300" b="1" dirty="0">
                <a:solidFill>
                  <a:schemeClr val="tx1"/>
                </a:solidFill>
                <a:latin typeface="Arial" pitchFamily="34" charset="0"/>
                <a:ea typeface="ＭＳ Ｐゴシック" pitchFamily="34" charset="-128"/>
              </a:rPr>
              <a:t>: </a:t>
            </a:r>
            <a:r>
              <a:rPr lang="en-US" sz="2300" dirty="0">
                <a:solidFill>
                  <a:schemeClr val="tx1"/>
                </a:solidFill>
                <a:latin typeface="Arial" pitchFamily="34" charset="0"/>
                <a:ea typeface="ＭＳ Ｐゴシック" pitchFamily="34" charset="-128"/>
              </a:rPr>
              <a:t>A reduction in the amount owed by the customer as a result of defective merchandise received</a:t>
            </a:r>
          </a:p>
          <a:p>
            <a:pPr algn="l" eaLnBrk="1" hangingPunct="1">
              <a:defRPr/>
            </a:pPr>
            <a:endParaRPr lang="en-US" sz="2300" i="1" dirty="0">
              <a:solidFill>
                <a:schemeClr val="tx1"/>
              </a:solidFill>
              <a:latin typeface="Arial" pitchFamily="34" charset="0"/>
              <a:ea typeface="ＭＳ Ｐゴシック" pitchFamily="34" charset="-128"/>
            </a:endParaRPr>
          </a:p>
          <a:p>
            <a:pPr algn="l" eaLnBrk="1" hangingPunct="1">
              <a:defRPr/>
            </a:pPr>
            <a:r>
              <a:rPr lang="en-US" sz="2300" b="1" i="1" dirty="0">
                <a:solidFill>
                  <a:schemeClr val="tx1"/>
                </a:solidFill>
                <a:latin typeface="Arial" pitchFamily="34" charset="0"/>
                <a:ea typeface="ＭＳ Ｐゴシック" pitchFamily="34" charset="-128"/>
              </a:rPr>
              <a:t>Sales discounts</a:t>
            </a:r>
            <a:r>
              <a:rPr lang="en-US" sz="2300" b="1" dirty="0">
                <a:solidFill>
                  <a:schemeClr val="tx1"/>
                </a:solidFill>
                <a:latin typeface="Arial" pitchFamily="34" charset="0"/>
                <a:ea typeface="ＭＳ Ｐゴシック" pitchFamily="34" charset="-128"/>
              </a:rPr>
              <a:t>: </a:t>
            </a:r>
            <a:r>
              <a:rPr lang="en-US" sz="2300" dirty="0">
                <a:solidFill>
                  <a:schemeClr val="tx1"/>
                </a:solidFill>
                <a:latin typeface="Arial" pitchFamily="34" charset="0"/>
                <a:ea typeface="ＭＳ Ｐゴシック" pitchFamily="34" charset="-128"/>
              </a:rPr>
              <a:t>A reduction in the amount owed by the customer to encourage prompt payment on account</a:t>
            </a:r>
          </a:p>
        </p:txBody>
      </p:sp>
      <p:sp>
        <p:nvSpPr>
          <p:cNvPr id="8" name="Rounded Rectangle 7">
            <a:extLst>
              <a:ext uri="{FF2B5EF4-FFF2-40B4-BE49-F238E27FC236}">
                <a16:creationId xmlns:a16="http://schemas.microsoft.com/office/drawing/2014/main" id="{BC363824-8AC3-49F5-8B74-8A5BE5C18F39}"/>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390844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9">
            <a:extLst>
              <a:ext uri="{FF2B5EF4-FFF2-40B4-BE49-F238E27FC236}">
                <a16:creationId xmlns:a16="http://schemas.microsoft.com/office/drawing/2014/main" id="{A6D9EEED-EAAA-4352-8B65-59FF2E007138}"/>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Sales Revenue</a:t>
            </a:r>
          </a:p>
        </p:txBody>
      </p:sp>
      <p:sp>
        <p:nvSpPr>
          <p:cNvPr id="94229" name="Text Box 21">
            <a:extLst>
              <a:ext uri="{FF2B5EF4-FFF2-40B4-BE49-F238E27FC236}">
                <a16:creationId xmlns:a16="http://schemas.microsoft.com/office/drawing/2014/main" id="{02A29252-68CC-45E5-AD6A-93AEE973A7B6}"/>
              </a:ext>
            </a:extLst>
          </p:cNvPr>
          <p:cNvSpPr txBox="1">
            <a:spLocks noChangeArrowheads="1"/>
          </p:cNvSpPr>
          <p:nvPr/>
        </p:nvSpPr>
        <p:spPr bwMode="auto">
          <a:xfrm>
            <a:off x="762000" y="1143000"/>
            <a:ext cx="7924800" cy="2923877"/>
          </a:xfrm>
          <a:prstGeom prst="rect">
            <a:avLst/>
          </a:prstGeom>
          <a:solidFill>
            <a:srgbClr val="FFFF66"/>
          </a:solidFill>
          <a:ln>
            <a:headEnd/>
            <a:tailEnd/>
          </a:ln>
          <a:effectLst>
            <a:outerShdw blurRad="50800" dist="38100" dir="2700000" algn="tl" rotWithShape="0">
              <a:prstClr val="black">
                <a:alpha val="40000"/>
              </a:prstClr>
            </a:outerShdw>
          </a:effectLst>
          <a:extLst/>
        </p:spPr>
        <p:style>
          <a:lnRef idx="0">
            <a:schemeClr val="accent6"/>
          </a:lnRef>
          <a:fillRef idx="3">
            <a:schemeClr val="accent6"/>
          </a:fillRef>
          <a:effectRef idx="3">
            <a:schemeClr val="accent6"/>
          </a:effectRef>
          <a:fontRef idx="minor">
            <a:schemeClr val="lt1"/>
          </a:fontRef>
        </p:style>
        <p:txBody>
          <a:bodyPr>
            <a:spAutoFit/>
          </a:bodyPr>
          <a:lstStyle/>
          <a:p>
            <a:pPr algn="l" eaLnBrk="1" hangingPunct="1">
              <a:defRPr/>
            </a:pPr>
            <a:r>
              <a:rPr lang="en-US" sz="2300" b="1" dirty="0">
                <a:solidFill>
                  <a:schemeClr val="tx1"/>
                </a:solidFill>
                <a:latin typeface="Arial" pitchFamily="34" charset="0"/>
                <a:ea typeface="ＭＳ Ｐゴシック" pitchFamily="34" charset="-128"/>
              </a:rPr>
              <a:t>Sales returns and allowances are accounted for separately for internal control and analysis purposes but are subtracted from the gross sales amount to arrive at net sales. </a:t>
            </a:r>
          </a:p>
          <a:p>
            <a:pPr algn="l" eaLnBrk="1" hangingPunct="1">
              <a:defRPr/>
            </a:pPr>
            <a:endParaRPr lang="en-US" sz="2300" b="1" dirty="0">
              <a:solidFill>
                <a:schemeClr val="tx1"/>
              </a:solidFill>
              <a:latin typeface="Arial" pitchFamily="34" charset="0"/>
              <a:ea typeface="ＭＳ Ｐゴシック" pitchFamily="34" charset="-128"/>
            </a:endParaRPr>
          </a:p>
          <a:p>
            <a:pPr algn="l" eaLnBrk="1" hangingPunct="1">
              <a:defRPr/>
            </a:pPr>
            <a:r>
              <a:rPr lang="en-US" sz="2300" b="1" dirty="0">
                <a:solidFill>
                  <a:schemeClr val="tx1"/>
                </a:solidFill>
                <a:latin typeface="Arial" pitchFamily="34" charset="0"/>
                <a:ea typeface="ＭＳ Ｐゴシック" pitchFamily="34" charset="-128"/>
              </a:rPr>
              <a:t>If a firm allows cash discounts for prompt payment, total sales discounts are also subtracted from gross sales for reporting purposes.</a:t>
            </a:r>
          </a:p>
        </p:txBody>
      </p:sp>
      <p:sp>
        <p:nvSpPr>
          <p:cNvPr id="8" name="Rounded Rectangle 7">
            <a:extLst>
              <a:ext uri="{FF2B5EF4-FFF2-40B4-BE49-F238E27FC236}">
                <a16:creationId xmlns:a16="http://schemas.microsoft.com/office/drawing/2014/main" id="{BC363824-8AC3-49F5-8B74-8A5BE5C18F39}"/>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pic>
        <p:nvPicPr>
          <p:cNvPr id="3" name="Picture 2">
            <a:extLst>
              <a:ext uri="{FF2B5EF4-FFF2-40B4-BE49-F238E27FC236}">
                <a16:creationId xmlns:a16="http://schemas.microsoft.com/office/drawing/2014/main" id="{FDE903DC-3BDC-4354-A6E0-4424C5A50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4301754"/>
            <a:ext cx="6361112" cy="174314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9C18A-D4CD-4665-9B5B-9D2648A9C371}"/>
              </a:ext>
            </a:extLst>
          </p:cNvPr>
          <p:cNvSpPr>
            <a:spLocks noGrp="1"/>
          </p:cNvSpPr>
          <p:nvPr>
            <p:ph type="title"/>
          </p:nvPr>
        </p:nvSpPr>
        <p:spPr/>
        <p:txBody>
          <a:bodyPr/>
          <a:lstStyle/>
          <a:p>
            <a:r>
              <a:rPr lang="en-US" dirty="0"/>
              <a:t>Shipping Terms </a:t>
            </a:r>
          </a:p>
        </p:txBody>
      </p:sp>
      <p:sp>
        <p:nvSpPr>
          <p:cNvPr id="3" name="Content Placeholder 2">
            <a:extLst>
              <a:ext uri="{FF2B5EF4-FFF2-40B4-BE49-F238E27FC236}">
                <a16:creationId xmlns:a16="http://schemas.microsoft.com/office/drawing/2014/main" id="{2206D8BE-04BF-4331-8EC1-D8BD43827C31}"/>
              </a:ext>
            </a:extLst>
          </p:cNvPr>
          <p:cNvSpPr>
            <a:spLocks noGrp="1"/>
          </p:cNvSpPr>
          <p:nvPr>
            <p:ph idx="1"/>
          </p:nvPr>
        </p:nvSpPr>
        <p:spPr>
          <a:xfrm>
            <a:off x="457200" y="1447800"/>
            <a:ext cx="8229600" cy="869950"/>
          </a:xfrm>
          <a:solidFill>
            <a:srgbClr val="FFFF66"/>
          </a:solidFill>
        </p:spPr>
        <p:txBody>
          <a:bodyPr/>
          <a:lstStyle/>
          <a:p>
            <a:pPr marL="0" indent="0">
              <a:buNone/>
            </a:pPr>
            <a:r>
              <a:rPr lang="en-IN" sz="2800" b="1" dirty="0"/>
              <a:t>Shipping terms </a:t>
            </a:r>
            <a:r>
              <a:rPr lang="en-IN" sz="2800" dirty="0"/>
              <a:t>define the owner of products while they are in transit. </a:t>
            </a:r>
          </a:p>
        </p:txBody>
      </p:sp>
      <p:sp>
        <p:nvSpPr>
          <p:cNvPr id="4" name="Content Placeholder 2">
            <a:extLst>
              <a:ext uri="{FF2B5EF4-FFF2-40B4-BE49-F238E27FC236}">
                <a16:creationId xmlns:a16="http://schemas.microsoft.com/office/drawing/2014/main" id="{8E231A06-A3B8-4FE5-B2A1-FB5369968C90}"/>
              </a:ext>
            </a:extLst>
          </p:cNvPr>
          <p:cNvSpPr txBox="1">
            <a:spLocks/>
          </p:cNvSpPr>
          <p:nvPr/>
        </p:nvSpPr>
        <p:spPr bwMode="auto">
          <a:xfrm>
            <a:off x="457200" y="2416175"/>
            <a:ext cx="8229600" cy="3492500"/>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t>When an item is shipped </a:t>
            </a:r>
            <a:r>
              <a:rPr lang="en-IN" sz="2800" b="1" dirty="0"/>
              <a:t>FOB destination</a:t>
            </a:r>
            <a:r>
              <a:rPr lang="en-IN" sz="2800" dirty="0"/>
              <a:t>, the seller owns the product until it is accepted by the buyer at the buyer’s designated location. Title to merchandise shipped FOB destination passes from seller to buyer when the merchandise is received by the buyer. </a:t>
            </a:r>
          </a:p>
          <a:p>
            <a:pPr marL="0" indent="0">
              <a:buFont typeface="Arial" panose="020B0604020202020204" pitchFamily="34" charset="0"/>
              <a:buNone/>
            </a:pPr>
            <a:r>
              <a:rPr lang="en-IN" sz="2800" b="1" dirty="0"/>
              <a:t>FOB shipping point </a:t>
            </a:r>
            <a:r>
              <a:rPr lang="en-IN" sz="2800" dirty="0"/>
              <a:t>means that the buyer accepts ownership of the product at the seller’s shipping location. </a:t>
            </a:r>
            <a:endParaRPr lang="en-US" sz="2800" dirty="0"/>
          </a:p>
        </p:txBody>
      </p:sp>
      <p:sp>
        <p:nvSpPr>
          <p:cNvPr id="6" name="Rounded Rectangle 7">
            <a:extLst>
              <a:ext uri="{FF2B5EF4-FFF2-40B4-BE49-F238E27FC236}">
                <a16:creationId xmlns:a16="http://schemas.microsoft.com/office/drawing/2014/main" id="{08BABBFF-CC4C-4D06-843D-E04C4ED51B2F}"/>
              </a:ext>
            </a:extLst>
          </p:cNvPr>
          <p:cNvSpPr/>
          <p:nvPr/>
        </p:nvSpPr>
        <p:spPr>
          <a:xfrm>
            <a:off x="496888" y="6324600"/>
            <a:ext cx="63611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9-1: Explain what revenue is and what the two criteria are that permit revenue recognition.</a:t>
            </a:r>
          </a:p>
        </p:txBody>
      </p:sp>
    </p:spTree>
    <p:extLst>
      <p:ext uri="{BB962C8B-B14F-4D97-AF65-F5344CB8AC3E}">
        <p14:creationId xmlns:p14="http://schemas.microsoft.com/office/powerpoint/2010/main" val="31190209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27&quot;&gt;&lt;property id=&quot;20148&quot; value=&quot;5&quot;/&gt;&lt;property id=&quot;20300&quot; value=&quot;Slide 29 - &amp;quot;End of Chapter 9&amp;quot;&quot;/&gt;&lt;property id=&quot;20307&quot; value=&quot;300&quot;/&gt;&lt;/object&gt;&lt;object type=&quot;3&quot; unique_id=&quot;12308&quot;&gt;&lt;property id=&quot;20148&quot; value=&quot;5&quot;/&gt;&lt;property id=&quot;20300&quot; value=&quot;Slide 1&quot;/&gt;&lt;property id=&quot;20307&quot; value=&quot;359&quot;/&gt;&lt;/object&gt;&lt;object type=&quot;3&quot; unique_id=&quot;12309&quot;&gt;&lt;property id=&quot;20148&quot; value=&quot;5&quot;/&gt;&lt;property id=&quot;20300&quot; value=&quot;Slide 2 - &amp;quot;Chapter 9&amp;quot;&quot;/&gt;&lt;property id=&quot;20307&quot; value=&quot;331&quot;/&gt;&lt;/object&gt;&lt;object type=&quot;3&quot; unique_id=&quot;12310&quot;&gt;&lt;property id=&quot;20148&quot; value=&quot;5&quot;/&gt;&lt;property id=&quot;20300&quot; value=&quot;Slide 3 - &amp;quot;Learning Objectives&amp;quot;&quot;/&gt;&lt;property id=&quot;20307&quot; value=&quot;333&quot;/&gt;&lt;/object&gt;&lt;object type=&quot;3&quot; unique_id=&quot;12311&quot;&gt;&lt;property id=&quot;20148&quot; value=&quot;5&quot;/&gt;&lt;property id=&quot;20300&quot; value=&quot;Slide 4 - &amp;quot;Income Statement&amp;quot;&quot;/&gt;&lt;property id=&quot;20307&quot; value=&quot;334&quot;/&gt;&lt;/object&gt;&lt;object type=&quot;3&quot; unique_id=&quot;12312&quot;&gt;&lt;property id=&quot;20148&quot; value=&quot;5&quot;/&gt;&lt;property id=&quot;20300&quot; value=&quot;Slide 5 - &amp;quot;Revenue&amp;quot;&quot;/&gt;&lt;property id=&quot;20307&quot; value=&quot;335&quot;/&gt;&lt;/object&gt;&lt;object type=&quot;3&quot; unique_id=&quot;12313&quot;&gt;&lt;property id=&quot;20148&quot; value=&quot;5&quot;/&gt;&lt;property id=&quot;20300&quot; value=&quot;Slide 6 - &amp;quot;Sales Revenue&amp;quot;&quot;/&gt;&lt;property id=&quot;20307&quot; value=&quot;336&quot;/&gt;&lt;/object&gt;&lt;object type=&quot;3&quot; unique_id=&quot;12314&quot;&gt;&lt;property id=&quot;20148&quot; value=&quot;5&quot;/&gt;&lt;property id=&quot;20300&quot; value=&quot;Slide 7 - &amp;quot;Sales Revenue&amp;quot;&quot;/&gt;&lt;property id=&quot;20307&quot; value=&quot;337&quot;/&gt;&lt;/object&gt;&lt;object type=&quot;3&quot; unique_id=&quot;12315&quot;&gt;&lt;property id=&quot;20148&quot; value=&quot;5&quot;/&gt;&lt;property id=&quot;20300&quot; value=&quot;Slide 8 - &amp;quot;Shipping Terms&amp;quot;&quot;/&gt;&lt;property id=&quot;20307&quot; value=&quot;338&quot;/&gt;&lt;/object&gt;&lt;object type=&quot;3&quot; unique_id=&quot;12316&quot;&gt;&lt;property id=&quot;20148&quot; value=&quot;5&quot;/&gt;&lt;property id=&quot;20300&quot; value=&quot;Slide 9 - &amp;quot;Cost of Goods Sold&amp;quot;&quot;/&gt;&lt;property id=&quot;20307&quot; value=&quot;339&quot;/&gt;&lt;/object&gt;&lt;object type=&quot;3&quot; unique_id=&quot;12317&quot;&gt;&lt;property id=&quot;20148&quot; value=&quot;5&quot;/&gt;&lt;property id=&quot;20300&quot; value=&quot;Slide 10 - &amp;quot;Recording Cost of Goods Sold&amp;quot;&quot;/&gt;&lt;property id=&quot;20307&quot; value=&quot;340&quot;/&gt;&lt;/object&gt;&lt;object type=&quot;3&quot; unique_id=&quot;12318&quot;&gt;&lt;property id=&quot;20148&quot; value=&quot;5&quot;/&gt;&lt;property id=&quot;20300&quot; value=&quot;Slide 11 - &amp;quot;Gross Profit&amp;quot;&quot;/&gt;&lt;property id=&quot;20307&quot; value=&quot;341&quot;/&gt;&lt;/object&gt;&lt;object type=&quot;3&quot; unique_id=&quot;12319&quot;&gt;&lt;property id=&quot;20148&quot; value=&quot;5&quot;/&gt;&lt;property id=&quot;20300&quot; value=&quot;Slide 12 - &amp;quot;Setting Sales Price with     Gross Profit Ratio&amp;quot;&quot;/&gt;&lt;property id=&quot;20307&quot; value=&quot;342&quot;/&gt;&lt;/object&gt;&lt;object type=&quot;3&quot; unique_id=&quot;12320&quot;&gt;&lt;property id=&quot;20148&quot; value=&quot;5&quot;/&gt;&lt;property id=&quot;20300&quot; value=&quot;Slide 13 - &amp;quot;Expenses&amp;quot;&quot;/&gt;&lt;property id=&quot;20307&quot; value=&quot;343&quot;/&gt;&lt;/object&gt;&lt;object type=&quot;3&quot; unique_id=&quot;12321&quot;&gt;&lt;property id=&quot;20148&quot; value=&quot;5&quot;/&gt;&lt;property id=&quot;20300&quot; value=&quot;Slide 14 - &amp;quot;Operating Expenses&amp;quot;&quot;/&gt;&lt;property id=&quot;20307&quot; value=&quot;344&quot;/&gt;&lt;/object&gt;&lt;object type=&quot;3&quot; unique_id=&quot;12322&quot;&gt;&lt;property id=&quot;20148&quot; value=&quot;5&quot;/&gt;&lt;property id=&quot;20300&quot; value=&quot;Slide 15 - &amp;quot;Multiple-Step Income Statement&amp;quot;&quot;/&gt;&lt;property id=&quot;20307&quot; value=&quot;345&quot;/&gt;&lt;/object&gt;&lt;object type=&quot;3&quot; unique_id=&quot;12323&quot;&gt;&lt;property id=&quot;20148&quot; value=&quot;5&quot;/&gt;&lt;property id=&quot;20300&quot; value=&quot;Slide 16 - &amp;quot;Earnings Per Share&amp;quot;&quot;/&gt;&lt;property id=&quot;20307&quot; value=&quot;346&quot;/&gt;&lt;/object&gt;&lt;object type=&quot;3&quot; unique_id=&quot;12324&quot;&gt;&lt;property id=&quot;20148&quot; value=&quot;5&quot;/&gt;&lt;property id=&quot;20300&quot; value=&quot;Slide 17 - &amp;quot;Weighted-Average Shares&amp;quot;&quot;/&gt;&lt;property id=&quot;20307&quot; value=&quot;347&quot;/&gt;&lt;/object&gt;&lt;object type=&quot;3&quot; unique_id=&quot;12325&quot;&gt;&lt;property id=&quot;20148&quot; value=&quot;5&quot;/&gt;&lt;property id=&quot;20300&quot; value=&quot;Slide 18 - &amp;quot;Earnings Per Share&amp;quot;&quot;/&gt;&lt;property id=&quot;20307&quot; value=&quot;348&quot;/&gt;&lt;/object&gt;&lt;object type=&quot;3&quot; unique_id=&quot;12326&quot;&gt;&lt;property id=&quot;20148&quot; value=&quot;5&quot;/&gt;&lt;property id=&quot;20300&quot; value=&quot;Slide 19 - &amp;quot;Income Statement Alternatives&amp;quot;&quot;/&gt;&lt;property id=&quot;20307&quot; value=&quot;349&quot;/&gt;&lt;/object&gt;&lt;object type=&quot;3&quot; unique_id=&quot;12327&quot;&gt;&lt;property id=&quot;20148&quot; value=&quot;5&quot;/&gt;&lt;property id=&quot;20300&quot; value=&quot;Slide 20 - &amp;quot;Unusual Items Reported on an Income Statement&amp;quot;&quot;/&gt;&lt;property id=&quot;20307&quot; value=&quot;350&quot;/&gt;&lt;/object&gt;&lt;object type=&quot;3&quot; unique_id=&quot;12328&quot;&gt;&lt;property id=&quot;20148&quot; value=&quot;5&quot;/&gt;&lt;property id=&quot;20300&quot; value=&quot;Slide 21 - &amp;quot;Gains and Losses&amp;quot;&quot;/&gt;&lt;property id=&quot;20307&quot; value=&quot;351&quot;/&gt;&lt;/object&gt;&lt;object type=&quot;3&quot; unique_id=&quot;12329&quot;&gt;&lt;property id=&quot;20148&quot; value=&quot;5&quot;/&gt;&lt;property id=&quot;20300&quot; value=&quot;Slide 22 - &amp;quot;Statement of Cash Flows&amp;quot;&quot;/&gt;&lt;property id=&quot;20307&quot; value=&quot;352&quot;/&gt;&lt;/object&gt;&lt;object type=&quot;3&quot; unique_id=&quot;12330&quot;&gt;&lt;property id=&quot;20148&quot; value=&quot;5&quot;/&gt;&lt;property id=&quot;20300&quot; value=&quot;Slide 23 - &amp;quot;Cash Inflows and Outflows&amp;quot;&quot;/&gt;&lt;property id=&quot;20307&quot; value=&quot;353&quot;/&gt;&lt;/object&gt;&lt;object type=&quot;3&quot; unique_id=&quot;12331&quot;&gt;&lt;property id=&quot;20148&quot; value=&quot;5&quot;/&gt;&lt;property id=&quot;20300&quot; value=&quot;Slide 24 - &amp;quot;Items Not Affecting Cash&amp;quot;&quot;/&gt;&lt;property id=&quot;20307&quot; value=&quot;354&quot;/&gt;&lt;/object&gt;&lt;object type=&quot;3&quot; unique_id=&quot;12332&quot;&gt;&lt;property id=&quot;20148&quot; value=&quot;5&quot;/&gt;&lt;property id=&quot;20300&quot; value=&quot;Slide 25 - &amp;quot;Cash Flows from Investing and Financing Activities&amp;quot;&quot;/&gt;&lt;property id=&quot;20307&quot; value=&quot;358&quot;/&gt;&lt;/object&gt;&lt;object type=&quot;3&quot; unique_id=&quot;12333&quot;&gt;&lt;property id=&quot;20148&quot; value=&quot;5&quot;/&gt;&lt;property id=&quot;20300&quot; value=&quot;Slide 26 - &amp;quot;Cash Flows from Operating Activities&amp;quot;&quot;/&gt;&lt;property id=&quot;20307&quot; value=&quot;355&quot;/&gt;&lt;/object&gt;&lt;object type=&quot;3&quot; unique_id=&quot;12334&quot;&gt;&lt;property id=&quot;20148&quot; value=&quot;5&quot;/&gt;&lt;property id=&quot;20300&quot; value=&quot;Slide 27 - &amp;quot;Statement of Cash Flows&amp;quot;&quot;/&gt;&lt;property id=&quot;20307&quot; value=&quot;356&quot;/&gt;&lt;/object&gt;&lt;object type=&quot;3&quot; unique_id=&quot;12335&quot;&gt;&lt;property id=&quot;20148&quot; value=&quot;5&quot;/&gt;&lt;property id=&quot;20300&quot; value=&quot;Slide 28 - &amp;quot;Interpreting the Statement of Cash Flows &amp;quot;&quot;/&gt;&lt;property id=&quot;20307&quot; value=&quot;357&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A7582E-B269-40F3-9EBF-C6A1EF49EE71}">
  <ds:schemaRef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schemas.microsoft.com/office/2006/documentManagement/types"/>
    <ds:schemaRef ds:uri="http://schemas.microsoft.com/office/2006/metadata/properties"/>
    <ds:schemaRef ds:uri="2cdc3de2-46a5-45a2-bc6c-3b74ae1e8cf2"/>
    <ds:schemaRef ds:uri="http://www.w3.org/XML/1998/namespace"/>
    <ds:schemaRef ds:uri="http://purl.org/dc/elements/1.1/"/>
  </ds:schemaRefs>
</ds:datastoreItem>
</file>

<file path=customXml/itemProps2.xml><?xml version="1.0" encoding="utf-8"?>
<ds:datastoreItem xmlns:ds="http://schemas.openxmlformats.org/officeDocument/2006/customXml" ds:itemID="{C94B048D-7487-4DB2-9D45-C6B8ADB9501E}">
  <ds:schemaRefs>
    <ds:schemaRef ds:uri="http://schemas.microsoft.com/sharepoint/v3/contenttype/forms"/>
  </ds:schemaRefs>
</ds:datastoreItem>
</file>

<file path=customXml/itemProps3.xml><?xml version="1.0" encoding="utf-8"?>
<ds:datastoreItem xmlns:ds="http://schemas.openxmlformats.org/officeDocument/2006/customXml" ds:itemID="{5D55CB21-20AE-4AA0-99FB-06062DC4F761}"/>
</file>

<file path=docProps/app.xml><?xml version="1.0" encoding="utf-8"?>
<Properties xmlns="http://schemas.openxmlformats.org/officeDocument/2006/extended-properties" xmlns:vt="http://schemas.openxmlformats.org/officeDocument/2006/docPropsVTypes">
  <Template>Balance</Template>
  <TotalTime>0</TotalTime>
  <Words>6804</Words>
  <Application>Microsoft Office PowerPoint</Application>
  <PresentationFormat>On-screen Show (4:3)</PresentationFormat>
  <Paragraphs>312</Paragraphs>
  <Slides>40</Slides>
  <Notes>39</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40</vt:i4>
      </vt:variant>
    </vt:vector>
  </HeadingPairs>
  <TitlesOfParts>
    <vt:vector size="53" baseType="lpstr">
      <vt:lpstr>ＭＳ Ｐゴシック</vt:lpstr>
      <vt:lpstr>Arial</vt:lpstr>
      <vt:lpstr>Arial Narrow</vt:lpstr>
      <vt:lpstr>Book Antiqua</vt:lpstr>
      <vt:lpstr>Calibri</vt:lpstr>
      <vt:lpstr>Comic Sans MS</vt:lpstr>
      <vt:lpstr>Hypatia Sans Pro</vt:lpstr>
      <vt:lpstr>Palatino Linotype</vt:lpstr>
      <vt:lpstr>Tahoma</vt:lpstr>
      <vt:lpstr>Times</vt:lpstr>
      <vt:lpstr>Times New Roman</vt:lpstr>
      <vt:lpstr>Wingdings</vt:lpstr>
      <vt:lpstr>Theme1</vt:lpstr>
      <vt:lpstr>PowerPoint Presentation</vt:lpstr>
      <vt:lpstr>Accounting What the Numbers Mean</vt:lpstr>
      <vt:lpstr>Learning Objectives</vt:lpstr>
      <vt:lpstr>Income Statement: Revenues</vt:lpstr>
      <vt:lpstr>Revenue</vt:lpstr>
      <vt:lpstr>Sales Revenue</vt:lpstr>
      <vt:lpstr>Sales Revenue</vt:lpstr>
      <vt:lpstr>Sales Revenue</vt:lpstr>
      <vt:lpstr>Shipping Terms </vt:lpstr>
      <vt:lpstr>Shipping Terms </vt:lpstr>
      <vt:lpstr>Expenses </vt:lpstr>
      <vt:lpstr>Expenses </vt:lpstr>
      <vt:lpstr>Gains and Losses</vt:lpstr>
      <vt:lpstr>Cost of Goods Sold</vt:lpstr>
      <vt:lpstr>Cost of Goods Sold</vt:lpstr>
      <vt:lpstr>Cost of Goods Sold</vt:lpstr>
      <vt:lpstr>Cost of Goods Sold</vt:lpstr>
      <vt:lpstr>Gross Profit, or Gross Margin</vt:lpstr>
      <vt:lpstr>Using the Gross Profit Ratio to Estimate Ending Inventory and Cost of Goods Sold</vt:lpstr>
      <vt:lpstr>Using Desired Gross Profit Ratio to Set Selling Price </vt:lpstr>
      <vt:lpstr>Operating Expenses</vt:lpstr>
      <vt:lpstr>Income from Operations (or Operating Income)</vt:lpstr>
      <vt:lpstr>Other Income and Expenses </vt:lpstr>
      <vt:lpstr>Income before Income Taxes and Income Tax Expense</vt:lpstr>
      <vt:lpstr>Net Income and Earnings per Share </vt:lpstr>
      <vt:lpstr>Earnings Per Share</vt:lpstr>
      <vt:lpstr>Earnings Per Share</vt:lpstr>
      <vt:lpstr>Earnings Per Share</vt:lpstr>
      <vt:lpstr>Income Statement Presentation Alternatives</vt:lpstr>
      <vt:lpstr>Income Statement Presentation Alternatives</vt:lpstr>
      <vt:lpstr>Unusual or Infrequently Occurring Items Reported on an Income Statement</vt:lpstr>
      <vt:lpstr>Income Statement Presentation of Unusual or Infrequently Occurring Items</vt:lpstr>
      <vt:lpstr>Statement of Cash Flows</vt:lpstr>
      <vt:lpstr>Cash Flows from Operating Activities</vt:lpstr>
      <vt:lpstr>Items Not Affecting Cash</vt:lpstr>
      <vt:lpstr>Income Statement Items That Affect Net Income</vt:lpstr>
      <vt:lpstr>Cash Flows from Investing Activities</vt:lpstr>
      <vt:lpstr>Cash Flows from Financing Activities</vt:lpstr>
      <vt:lpstr>Interpreting the Statement of Cash Flows </vt:lpstr>
      <vt:lpstr>End of Chapter 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168</cp:revision>
  <cp:lastPrinted>1601-01-01T00:00:00Z</cp:lastPrinted>
  <dcterms:created xsi:type="dcterms:W3CDTF">2012-09-09T02:20:46Z</dcterms:created>
  <dcterms:modified xsi:type="dcterms:W3CDTF">2018-11-30T05:24:49Z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