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4065" r:id="rId4"/>
  </p:sldMasterIdLst>
  <p:notesMasterIdLst>
    <p:notesMasterId r:id="rId38"/>
  </p:notesMasterIdLst>
  <p:handoutMasterIdLst>
    <p:handoutMasterId r:id="rId39"/>
  </p:handoutMasterIdLst>
  <p:sldIdLst>
    <p:sldId id="681" r:id="rId5"/>
    <p:sldId id="682" r:id="rId6"/>
    <p:sldId id="607" r:id="rId7"/>
    <p:sldId id="652" r:id="rId8"/>
    <p:sldId id="653" r:id="rId9"/>
    <p:sldId id="654" r:id="rId10"/>
    <p:sldId id="687" r:id="rId11"/>
    <p:sldId id="655" r:id="rId12"/>
    <p:sldId id="656" r:id="rId13"/>
    <p:sldId id="657" r:id="rId14"/>
    <p:sldId id="685" r:id="rId15"/>
    <p:sldId id="658" r:id="rId16"/>
    <p:sldId id="659" r:id="rId17"/>
    <p:sldId id="660" r:id="rId18"/>
    <p:sldId id="661" r:id="rId19"/>
    <p:sldId id="662" r:id="rId20"/>
    <p:sldId id="665" r:id="rId21"/>
    <p:sldId id="666" r:id="rId22"/>
    <p:sldId id="667" r:id="rId23"/>
    <p:sldId id="683" r:id="rId24"/>
    <p:sldId id="669" r:id="rId25"/>
    <p:sldId id="670" r:id="rId26"/>
    <p:sldId id="686" r:id="rId27"/>
    <p:sldId id="671" r:id="rId28"/>
    <p:sldId id="672" r:id="rId29"/>
    <p:sldId id="673" r:id="rId30"/>
    <p:sldId id="675" r:id="rId31"/>
    <p:sldId id="684" r:id="rId32"/>
    <p:sldId id="677" r:id="rId33"/>
    <p:sldId id="679" r:id="rId34"/>
    <p:sldId id="680" r:id="rId35"/>
    <p:sldId id="676" r:id="rId36"/>
    <p:sldId id="408" r:id="rId37"/>
  </p:sldIdLst>
  <p:sldSz cx="9144000" cy="6858000" type="screen4x3"/>
  <p:notesSz cx="7010400" cy="9296400"/>
  <p:custDataLst>
    <p:tags r:id="rId40"/>
  </p:custDataLst>
  <p:defaultTextStyle>
    <a:defPPr>
      <a:defRPr lang="en-US"/>
    </a:defPPr>
    <a:lvl1pPr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5pPr>
    <a:lvl6pPr marL="2286000" algn="l" defTabSz="914400" rtl="0" eaLnBrk="1" latinLnBrk="0" hangingPunct="1">
      <a:defRPr kern="1200">
        <a:solidFill>
          <a:schemeClr val="tx1"/>
        </a:solidFill>
        <a:latin typeface="Tahoma" panose="020B0604030504040204" pitchFamily="34" charset="0"/>
        <a:ea typeface="+mn-ea"/>
        <a:cs typeface="+mn-cs"/>
      </a:defRPr>
    </a:lvl6pPr>
    <a:lvl7pPr marL="2743200" algn="l" defTabSz="914400" rtl="0" eaLnBrk="1" latinLnBrk="0" hangingPunct="1">
      <a:defRPr kern="1200">
        <a:solidFill>
          <a:schemeClr val="tx1"/>
        </a:solidFill>
        <a:latin typeface="Tahoma" panose="020B0604030504040204" pitchFamily="34" charset="0"/>
        <a:ea typeface="+mn-ea"/>
        <a:cs typeface="+mn-cs"/>
      </a:defRPr>
    </a:lvl7pPr>
    <a:lvl8pPr marL="3200400" algn="l" defTabSz="914400" rtl="0" eaLnBrk="1" latinLnBrk="0" hangingPunct="1">
      <a:defRPr kern="1200">
        <a:solidFill>
          <a:schemeClr val="tx1"/>
        </a:solidFill>
        <a:latin typeface="Tahoma" panose="020B0604030504040204" pitchFamily="34" charset="0"/>
        <a:ea typeface="+mn-ea"/>
        <a:cs typeface="+mn-cs"/>
      </a:defRPr>
    </a:lvl8pPr>
    <a:lvl9pPr marL="3657600" algn="l" defTabSz="914400" rtl="0" eaLnBrk="1" latinLnBrk="0" hangingPunct="1">
      <a:defRPr kern="1200">
        <a:solidFill>
          <a:schemeClr val="tx1"/>
        </a:solidFill>
        <a:latin typeface="Tahoma" panose="020B060403050404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6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0253F"/>
    <a:srgbClr val="0C1C2F"/>
    <a:srgbClr val="9A0000"/>
    <a:srgbClr val="FFFFAF"/>
    <a:srgbClr val="0000FF"/>
    <a:srgbClr val="F5E4E3"/>
    <a:srgbClr val="0081E2"/>
    <a:srgbClr val="FFFF66"/>
    <a:srgbClr val="8000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995" autoAdjust="0"/>
    <p:restoredTop sz="85158" autoAdjust="0"/>
  </p:normalViewPr>
  <p:slideViewPr>
    <p:cSldViewPr>
      <p:cViewPr varScale="1">
        <p:scale>
          <a:sx n="58" d="100"/>
          <a:sy n="58" d="100"/>
        </p:scale>
        <p:origin x="1182"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p:cViewPr>
        <p:scale>
          <a:sx n="50" d="100"/>
          <a:sy n="50" d="100"/>
        </p:scale>
        <p:origin x="-2352" y="-54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tags" Target="tags/tag1.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0"/>
      <c:rAngAx val="0"/>
      <c:perspective val="0"/>
    </c:view3D>
    <c:floor>
      <c:thickness val="0"/>
    </c:floor>
    <c:sideWall>
      <c:thickness val="0"/>
    </c:sideWall>
    <c:backWall>
      <c:thickness val="0"/>
    </c:backWall>
    <c:plotArea>
      <c:layout>
        <c:manualLayout>
          <c:layoutTarget val="inner"/>
          <c:xMode val="edge"/>
          <c:yMode val="edge"/>
          <c:x val="0.27254901960784311"/>
          <c:y val="0.34563758389261745"/>
          <c:w val="0.45882352941176469"/>
          <c:h val="0.31208053691275167"/>
        </c:manualLayout>
      </c:layout>
      <c:pie3DChart>
        <c:varyColors val="1"/>
        <c:ser>
          <c:idx val="0"/>
          <c:order val="0"/>
          <c:spPr>
            <a:solidFill>
              <a:srgbClr val="9999FF"/>
            </a:solidFill>
            <a:ln w="21076">
              <a:solidFill>
                <a:srgbClr val="000000"/>
              </a:solidFill>
              <a:prstDash val="solid"/>
            </a:ln>
          </c:spPr>
          <c:dPt>
            <c:idx val="0"/>
            <c:bubble3D val="0"/>
            <c:spPr>
              <a:solidFill>
                <a:schemeClr val="tx2">
                  <a:lumMod val="50000"/>
                </a:schemeClr>
              </a:solidFill>
              <a:ln w="21076">
                <a:solidFill>
                  <a:srgbClr val="000000"/>
                </a:solidFill>
                <a:prstDash val="solid"/>
              </a:ln>
            </c:spPr>
            <c:extLst>
              <c:ext xmlns:c16="http://schemas.microsoft.com/office/drawing/2014/chart" uri="{C3380CC4-5D6E-409C-BE32-E72D297353CC}">
                <c16:uniqueId val="{00000000-508F-4868-9E44-9BE7EB2EC4E7}"/>
              </c:ext>
            </c:extLst>
          </c:dPt>
          <c:dPt>
            <c:idx val="1"/>
            <c:bubble3D val="0"/>
            <c:spPr>
              <a:solidFill>
                <a:schemeClr val="accent1">
                  <a:lumMod val="20000"/>
                  <a:lumOff val="80000"/>
                </a:schemeClr>
              </a:solidFill>
              <a:ln w="21076">
                <a:solidFill>
                  <a:srgbClr val="000000"/>
                </a:solidFill>
                <a:prstDash val="solid"/>
              </a:ln>
            </c:spPr>
            <c:extLst>
              <c:ext xmlns:c16="http://schemas.microsoft.com/office/drawing/2014/chart" uri="{C3380CC4-5D6E-409C-BE32-E72D297353CC}">
                <c16:uniqueId val="{00000001-508F-4868-9E44-9BE7EB2EC4E7}"/>
              </c:ext>
            </c:extLst>
          </c:dPt>
          <c:dPt>
            <c:idx val="2"/>
            <c:bubble3D val="0"/>
            <c:spPr>
              <a:solidFill>
                <a:srgbClr val="FFFF00"/>
              </a:solidFill>
              <a:ln w="21076">
                <a:solidFill>
                  <a:srgbClr val="000000"/>
                </a:solidFill>
                <a:prstDash val="solid"/>
              </a:ln>
            </c:spPr>
            <c:extLst>
              <c:ext xmlns:c16="http://schemas.microsoft.com/office/drawing/2014/chart" uri="{C3380CC4-5D6E-409C-BE32-E72D297353CC}">
                <c16:uniqueId val="{00000002-508F-4868-9E44-9BE7EB2EC4E7}"/>
              </c:ext>
            </c:extLst>
          </c:dPt>
          <c:dLbls>
            <c:dLbl>
              <c:idx val="0"/>
              <c:layout>
                <c:manualLayout>
                  <c:x val="8.901228566824116E-3"/>
                  <c:y val="7.5608307350034404E-2"/>
                </c:manualLayout>
              </c:layout>
              <c:dLblPos val="bestFit"/>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08F-4868-9E44-9BE7EB2EC4E7}"/>
                </c:ext>
              </c:extLst>
            </c:dLbl>
            <c:dLbl>
              <c:idx val="1"/>
              <c:layout>
                <c:manualLayout>
                  <c:x val="-3.6334139556935076E-2"/>
                  <c:y val="-8.6928910179255206E-2"/>
                </c:manualLayout>
              </c:layout>
              <c:dLblPos val="bestFit"/>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08F-4868-9E44-9BE7EB2EC4E7}"/>
                </c:ext>
              </c:extLst>
            </c:dLbl>
            <c:dLbl>
              <c:idx val="2"/>
              <c:layout>
                <c:manualLayout>
                  <c:x val="3.5067264825848717E-2"/>
                  <c:y val="-0.11403058996389887"/>
                </c:manualLayout>
              </c:layout>
              <c:dLblPos val="bestFit"/>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08F-4868-9E44-9BE7EB2EC4E7}"/>
                </c:ext>
              </c:extLst>
            </c:dLbl>
            <c:spPr>
              <a:noFill/>
              <a:ln w="42153">
                <a:noFill/>
              </a:ln>
            </c:spPr>
            <c:txPr>
              <a:bodyPr/>
              <a:lstStyle/>
              <a:p>
                <a:pPr>
                  <a:defRPr sz="1992" b="0" i="0" u="none" strike="noStrike" baseline="0">
                    <a:solidFill>
                      <a:schemeClr val="tx2">
                        <a:lumMod val="50000"/>
                      </a:schemeClr>
                    </a:solidFill>
                    <a:latin typeface="Arial"/>
                    <a:ea typeface="Arial"/>
                    <a:cs typeface="Arial"/>
                  </a:defRPr>
                </a:pPr>
                <a:endParaRPr lang="en-US"/>
              </a:p>
            </c:txPr>
            <c:showLegendKey val="0"/>
            <c:showVal val="0"/>
            <c:showCatName val="1"/>
            <c:showSerName val="0"/>
            <c:showPercent val="0"/>
            <c:showBubbleSize val="0"/>
            <c:showLeaderLines val="1"/>
            <c:extLst>
              <c:ext xmlns:c15="http://schemas.microsoft.com/office/drawing/2012/chart" uri="{CE6537A1-D6FC-4f65-9D91-7224C49458BB}"/>
            </c:extLst>
          </c:dLbls>
          <c:cat>
            <c:strRef>
              <c:f>Sheet1!$C$5:$C$7</c:f>
              <c:strCache>
                <c:ptCount val="3"/>
                <c:pt idx="0">
                  <c:v>Outstanding</c:v>
                </c:pt>
                <c:pt idx="1">
                  <c:v>Unissued</c:v>
                </c:pt>
                <c:pt idx="2">
                  <c:v>Treasury</c:v>
                </c:pt>
              </c:strCache>
            </c:strRef>
          </c:cat>
          <c:val>
            <c:numRef>
              <c:f>Sheet1!$D$5:$D$7</c:f>
              <c:numCache>
                <c:formatCode>General</c:formatCode>
                <c:ptCount val="3"/>
                <c:pt idx="0">
                  <c:v>0.75</c:v>
                </c:pt>
                <c:pt idx="1">
                  <c:v>0.2</c:v>
                </c:pt>
                <c:pt idx="2">
                  <c:v>0.05</c:v>
                </c:pt>
              </c:numCache>
            </c:numRef>
          </c:val>
          <c:extLst>
            <c:ext xmlns:c16="http://schemas.microsoft.com/office/drawing/2014/chart" uri="{C3380CC4-5D6E-409C-BE32-E72D297353CC}">
              <c16:uniqueId val="{00000003-508F-4868-9E44-9BE7EB2EC4E7}"/>
            </c:ext>
          </c:extLst>
        </c:ser>
        <c:dLbls>
          <c:showLegendKey val="0"/>
          <c:showVal val="0"/>
          <c:showCatName val="0"/>
          <c:showSerName val="0"/>
          <c:showPercent val="0"/>
          <c:showBubbleSize val="0"/>
          <c:showLeaderLines val="1"/>
        </c:dLbls>
      </c:pie3DChart>
      <c:spPr>
        <a:noFill/>
        <a:ln w="25374">
          <a:noFill/>
        </a:ln>
      </c:spPr>
    </c:plotArea>
    <c:plotVisOnly val="1"/>
    <c:dispBlanksAs val="zero"/>
    <c:showDLblsOverMax val="0"/>
  </c:chart>
  <c:spPr>
    <a:solidFill>
      <a:srgbClr val="FFFFFF"/>
    </a:solidFill>
    <a:ln w="5270">
      <a:solidFill>
        <a:srgbClr val="000000"/>
      </a:solidFill>
      <a:prstDash val="solid"/>
    </a:ln>
  </c:spPr>
  <c:txPr>
    <a:bodyPr/>
    <a:lstStyle/>
    <a:p>
      <a:pPr>
        <a:defRPr sz="2782" b="0" i="0" u="none" strike="noStrike" baseline="0">
          <a:solidFill>
            <a:srgbClr val="000000"/>
          </a:solidFill>
          <a:latin typeface="Arial"/>
          <a:ea typeface="Arial"/>
          <a:cs typeface="Arial"/>
        </a:defRPr>
      </a:pPr>
      <a:endParaRPr lang="en-US"/>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image" Target="../media/image1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66" name="Text Box 6">
            <a:extLst>
              <a:ext uri="{FF2B5EF4-FFF2-40B4-BE49-F238E27FC236}">
                <a16:creationId xmlns:a16="http://schemas.microsoft.com/office/drawing/2014/main" id="{1B1CAAD2-B2A9-47FE-81F6-34EDFDF19005}"/>
              </a:ext>
            </a:extLst>
          </p:cNvPr>
          <p:cNvSpPr txBox="1">
            <a:spLocks noChangeArrowheads="1"/>
          </p:cNvSpPr>
          <p:nvPr/>
        </p:nvSpPr>
        <p:spPr bwMode="auto">
          <a:xfrm>
            <a:off x="5842000" y="0"/>
            <a:ext cx="1168400" cy="279400"/>
          </a:xfrm>
          <a:prstGeom prst="rect">
            <a:avLst/>
          </a:prstGeom>
          <a:noFill/>
          <a:ln w="9525">
            <a:noFill/>
            <a:miter lim="800000"/>
            <a:headEnd/>
            <a:tailEnd/>
          </a:ln>
          <a:effectLst/>
        </p:spPr>
        <p:txBody>
          <a:bodyPr lIns="93177" tIns="46589" rIns="93177" bIns="46589">
            <a:spAutoFit/>
          </a:bodyPr>
          <a:lstStyle>
            <a:lvl1pPr defTabSz="931863">
              <a:defRPr>
                <a:solidFill>
                  <a:schemeClr val="tx1"/>
                </a:solidFill>
                <a:latin typeface="Tahoma" panose="020B0604030504040204" pitchFamily="34" charset="0"/>
              </a:defRPr>
            </a:lvl1pPr>
            <a:lvl2pPr marL="742950" indent="-285750" defTabSz="931863">
              <a:defRPr>
                <a:solidFill>
                  <a:schemeClr val="tx1"/>
                </a:solidFill>
                <a:latin typeface="Tahoma" panose="020B0604030504040204" pitchFamily="34" charset="0"/>
              </a:defRPr>
            </a:lvl2pPr>
            <a:lvl3pPr marL="1143000" indent="-228600" defTabSz="931863">
              <a:defRPr>
                <a:solidFill>
                  <a:schemeClr val="tx1"/>
                </a:solidFill>
                <a:latin typeface="Tahoma" panose="020B0604030504040204" pitchFamily="34" charset="0"/>
              </a:defRPr>
            </a:lvl3pPr>
            <a:lvl4pPr marL="1600200" indent="-228600" defTabSz="931863">
              <a:defRPr>
                <a:solidFill>
                  <a:schemeClr val="tx1"/>
                </a:solidFill>
                <a:latin typeface="Tahoma" panose="020B0604030504040204" pitchFamily="34" charset="0"/>
              </a:defRPr>
            </a:lvl4pPr>
            <a:lvl5pPr marL="2057400" indent="-228600" defTabSz="931863">
              <a:defRPr>
                <a:solidFill>
                  <a:schemeClr val="tx1"/>
                </a:solidFill>
                <a:latin typeface="Tahoma" panose="020B0604030504040204" pitchFamily="34" charset="0"/>
              </a:defRPr>
            </a:lvl5pPr>
            <a:lvl6pPr marL="2514600" indent="-228600" defTabSz="931863" eaLnBrk="0" fontAlgn="base" hangingPunct="0">
              <a:spcBef>
                <a:spcPct val="0"/>
              </a:spcBef>
              <a:spcAft>
                <a:spcPct val="0"/>
              </a:spcAft>
              <a:defRPr>
                <a:solidFill>
                  <a:schemeClr val="tx1"/>
                </a:solidFill>
                <a:latin typeface="Tahoma" panose="020B0604030504040204" pitchFamily="34" charset="0"/>
              </a:defRPr>
            </a:lvl6pPr>
            <a:lvl7pPr marL="2971800" indent="-228600" defTabSz="931863" eaLnBrk="0" fontAlgn="base" hangingPunct="0">
              <a:spcBef>
                <a:spcPct val="0"/>
              </a:spcBef>
              <a:spcAft>
                <a:spcPct val="0"/>
              </a:spcAft>
              <a:defRPr>
                <a:solidFill>
                  <a:schemeClr val="tx1"/>
                </a:solidFill>
                <a:latin typeface="Tahoma" panose="020B0604030504040204" pitchFamily="34" charset="0"/>
              </a:defRPr>
            </a:lvl7pPr>
            <a:lvl8pPr marL="3429000" indent="-228600" defTabSz="931863" eaLnBrk="0" fontAlgn="base" hangingPunct="0">
              <a:spcBef>
                <a:spcPct val="0"/>
              </a:spcBef>
              <a:spcAft>
                <a:spcPct val="0"/>
              </a:spcAft>
              <a:defRPr>
                <a:solidFill>
                  <a:schemeClr val="tx1"/>
                </a:solidFill>
                <a:latin typeface="Tahoma" panose="020B0604030504040204" pitchFamily="34" charset="0"/>
              </a:defRPr>
            </a:lvl8pPr>
            <a:lvl9pPr marL="3886200" indent="-228600" defTabSz="931863" eaLnBrk="0" fontAlgn="base" hangingPunct="0">
              <a:spcBef>
                <a:spcPct val="0"/>
              </a:spcBef>
              <a:spcAft>
                <a:spcPct val="0"/>
              </a:spcAft>
              <a:defRPr>
                <a:solidFill>
                  <a:schemeClr val="tx1"/>
                </a:solidFill>
                <a:latin typeface="Tahoma" panose="020B0604030504040204" pitchFamily="34" charset="0"/>
              </a:defRPr>
            </a:lvl9pPr>
          </a:lstStyle>
          <a:p>
            <a:pPr algn="r" eaLnBrk="1" hangingPunct="1">
              <a:spcBef>
                <a:spcPct val="50000"/>
              </a:spcBef>
              <a:defRPr/>
            </a:pPr>
            <a:r>
              <a:rPr lang="en-US" altLang="en-US" sz="1200">
                <a:latin typeface="Arial" panose="020B0604020202020204" pitchFamily="34" charset="0"/>
              </a:rPr>
              <a:t>8-</a:t>
            </a:r>
            <a:fld id="{F800D1AB-A624-4150-899D-385FD3EA6CF0}" type="slidenum">
              <a:rPr lang="en-US" altLang="en-US" sz="1200" smtClean="0">
                <a:latin typeface="Arial" panose="020B0604020202020204" pitchFamily="34" charset="0"/>
              </a:rPr>
              <a:pPr algn="r" eaLnBrk="1" hangingPunct="1">
                <a:spcBef>
                  <a:spcPct val="50000"/>
                </a:spcBef>
                <a:defRPr/>
              </a:pPr>
              <a:t>‹#›</a:t>
            </a:fld>
            <a:endParaRPr lang="en-US" altLang="en-US" sz="1200">
              <a:latin typeface="Arial" panose="020B0604020202020204"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53EB22B8-E940-419C-A590-997A10E149DF}"/>
              </a:ext>
            </a:extLst>
          </p:cNvPr>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l" defTabSz="931863" eaLnBrk="1" hangingPunct="1">
              <a:defRPr sz="1200">
                <a:latin typeface="Times New Roman" pitchFamily="18" charset="0"/>
              </a:defRPr>
            </a:lvl1pPr>
          </a:lstStyle>
          <a:p>
            <a:pPr>
              <a:defRPr/>
            </a:pPr>
            <a:endParaRPr lang="en-US"/>
          </a:p>
        </p:txBody>
      </p:sp>
      <p:sp>
        <p:nvSpPr>
          <p:cNvPr id="53251" name="Rectangle 4">
            <a:extLst>
              <a:ext uri="{FF2B5EF4-FFF2-40B4-BE49-F238E27FC236}">
                <a16:creationId xmlns:a16="http://schemas.microsoft.com/office/drawing/2014/main" id="{88482580-E4E1-43C5-93F8-C1CFE478B33E}"/>
              </a:ext>
            </a:extLst>
          </p:cNvPr>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81" name="Rectangle 5">
            <a:extLst>
              <a:ext uri="{FF2B5EF4-FFF2-40B4-BE49-F238E27FC236}">
                <a16:creationId xmlns:a16="http://schemas.microsoft.com/office/drawing/2014/main" id="{F4F9A343-FD04-4C07-90FB-245AD931ADB5}"/>
              </a:ext>
            </a:extLst>
          </p:cNvPr>
          <p:cNvSpPr>
            <a:spLocks noGrp="1" noChangeArrowheads="1"/>
          </p:cNvSpPr>
          <p:nvPr>
            <p:ph type="body" sz="quarter" idx="3"/>
          </p:nvPr>
        </p:nvSpPr>
        <p:spPr bwMode="auto">
          <a:xfrm>
            <a:off x="935038" y="4416425"/>
            <a:ext cx="5140325"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4582" name="Rectangle 6">
            <a:extLst>
              <a:ext uri="{FF2B5EF4-FFF2-40B4-BE49-F238E27FC236}">
                <a16:creationId xmlns:a16="http://schemas.microsoft.com/office/drawing/2014/main" id="{4FB36FE0-46E8-4298-AC9B-10788656DFE0}"/>
              </a:ext>
            </a:extLst>
          </p:cNvPr>
          <p:cNvSpPr>
            <a:spLocks noGrp="1" noChangeArrowheads="1"/>
          </p:cNvSpPr>
          <p:nvPr>
            <p:ph type="ftr" sz="quarter" idx="4"/>
          </p:nvPr>
        </p:nvSpPr>
        <p:spPr bwMode="auto">
          <a:xfrm>
            <a:off x="0" y="8831263"/>
            <a:ext cx="3038475" cy="465137"/>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l" defTabSz="931863" eaLnBrk="1" hangingPunct="1">
              <a:defRPr sz="1200">
                <a:latin typeface="Times New Roman" pitchFamily="18" charset="0"/>
              </a:defRPr>
            </a:lvl1pPr>
          </a:lstStyle>
          <a:p>
            <a:pPr>
              <a:defRPr/>
            </a:pPr>
            <a:endParaRPr lang="en-US"/>
          </a:p>
        </p:txBody>
      </p:sp>
      <p:sp>
        <p:nvSpPr>
          <p:cNvPr id="9" name="TextBox 8">
            <a:extLst>
              <a:ext uri="{FF2B5EF4-FFF2-40B4-BE49-F238E27FC236}">
                <a16:creationId xmlns:a16="http://schemas.microsoft.com/office/drawing/2014/main" id="{8A669733-88C4-4DC9-8C88-7FC0FBF479BD}"/>
              </a:ext>
            </a:extLst>
          </p:cNvPr>
          <p:cNvSpPr txBox="1"/>
          <p:nvPr/>
        </p:nvSpPr>
        <p:spPr>
          <a:xfrm>
            <a:off x="5791200" y="0"/>
            <a:ext cx="1219200" cy="246063"/>
          </a:xfrm>
          <a:prstGeom prst="rect">
            <a:avLst/>
          </a:prstGeom>
          <a:no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r">
              <a:defRPr/>
            </a:pPr>
            <a:r>
              <a:rPr lang="en-US" altLang="en-US" sz="1000"/>
              <a:t>8-</a:t>
            </a:r>
            <a:fld id="{8EA1B5E8-5782-402F-BEF1-BA03A68ED9C6}" type="slidenum">
              <a:rPr lang="en-US" altLang="en-US" sz="1000" smtClean="0"/>
              <a:pPr algn="r">
                <a:defRPr/>
              </a:pPr>
              <a:t>‹#›</a:t>
            </a:fld>
            <a:endParaRPr lang="en-US" altLang="en-US" sz="100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a:extLst>
              <a:ext uri="{FF2B5EF4-FFF2-40B4-BE49-F238E27FC236}">
                <a16:creationId xmlns:a16="http://schemas.microsoft.com/office/drawing/2014/main" id="{B8797523-19FF-4562-A5AF-EE6A14A4943A}"/>
              </a:ext>
            </a:extLst>
          </p:cNvPr>
          <p:cNvSpPr>
            <a:spLocks noGrp="1" noRot="1" noChangeAspect="1" noChangeArrowheads="1" noTextEdit="1"/>
          </p:cNvSpPr>
          <p:nvPr>
            <p:ph type="sldImg"/>
          </p:nvPr>
        </p:nvSpPr>
        <p:spPr>
          <a:ln/>
        </p:spPr>
      </p:sp>
      <p:sp>
        <p:nvSpPr>
          <p:cNvPr id="56323" name="Rectangle 3">
            <a:extLst>
              <a:ext uri="{FF2B5EF4-FFF2-40B4-BE49-F238E27FC236}">
                <a16:creationId xmlns:a16="http://schemas.microsoft.com/office/drawing/2014/main" id="{1622EED6-80DB-41C7-87ED-640CB501708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Accounting: What the Numbers Mean</a:t>
            </a:r>
          </a:p>
          <a:p>
            <a:pPr eaLnBrk="1" hangingPunct="1"/>
            <a:r>
              <a:rPr lang="en-US" altLang="en-US" dirty="0"/>
              <a:t>Twelfth Edition</a:t>
            </a:r>
          </a:p>
          <a:p>
            <a:pPr eaLnBrk="1" hangingPunct="1"/>
            <a:r>
              <a:rPr lang="en-US" altLang="en-US" dirty="0"/>
              <a:t>Marshall, McManus, and </a:t>
            </a:r>
            <a:r>
              <a:rPr lang="en-US" altLang="en-US" dirty="0" err="1"/>
              <a:t>Viele</a:t>
            </a:r>
            <a:endParaRPr lang="en-US"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a:extLst>
              <a:ext uri="{FF2B5EF4-FFF2-40B4-BE49-F238E27FC236}">
                <a16:creationId xmlns:a16="http://schemas.microsoft.com/office/drawing/2014/main" id="{E9F70896-1495-448E-AF93-704BA6CDF693}"/>
              </a:ext>
            </a:extLst>
          </p:cNvPr>
          <p:cNvSpPr>
            <a:spLocks noGrp="1" noRot="1" noChangeAspect="1" noChangeArrowheads="1" noTextEdit="1"/>
          </p:cNvSpPr>
          <p:nvPr>
            <p:ph type="sldImg"/>
          </p:nvPr>
        </p:nvSpPr>
        <p:spPr>
          <a:ln/>
        </p:spPr>
      </p:sp>
      <p:sp>
        <p:nvSpPr>
          <p:cNvPr id="72707" name="Rectangle 3">
            <a:extLst>
              <a:ext uri="{FF2B5EF4-FFF2-40B4-BE49-F238E27FC236}">
                <a16:creationId xmlns:a16="http://schemas.microsoft.com/office/drawing/2014/main" id="{1A61DDEB-8EE5-4FAA-AE68-A861DB118E3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a:r>
              <a:rPr lang="en-US" altLang="en-US" dirty="0"/>
              <a:t>Preferred stock issues a cumulative dividend, which means that if any dividend payments are not made to preferred stockholders, then the dividends in arrears must be paid subsequently before paying the common stockholders. Preferred stock issues have participating dividends, which means that after the common stockholders have received a specified dividend, any further dividends are shared by the preferred and common stockholders in a specified ratio.</a:t>
            </a:r>
          </a:p>
          <a:p>
            <a:pPr indent="-228600"/>
            <a:r>
              <a:rPr lang="en-US" altLang="en-US" dirty="0"/>
              <a:t>If dividends are not paid on noncumulative stock, the company is not required to make up the missed dividends. Matrix, Inc. has 50,000, $100 par value, 6 percent, cumulative preferred stock outstanding. The annual dividend on the stock equals $300,000 (50,000 times $100 par times 6 percent).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preferred stock issue’s claim on the assets in the event of liquidation (liquidating value) or redemption (redemption value) is an amount specified when the preferred stock is issued. If the preferred stock has a par value, the liquidating value or redemption value usually is equal to the par value or the par value plus a slight premium. If the preferred stock has no par value, the liquidating value or redemption value is a stated amount.</a:t>
            </a:r>
          </a:p>
        </p:txBody>
      </p:sp>
    </p:spTree>
    <p:extLst>
      <p:ext uri="{BB962C8B-B14F-4D97-AF65-F5344CB8AC3E}">
        <p14:creationId xmlns:p14="http://schemas.microsoft.com/office/powerpoint/2010/main" val="35890102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a:extLst>
              <a:ext uri="{FF2B5EF4-FFF2-40B4-BE49-F238E27FC236}">
                <a16:creationId xmlns:a16="http://schemas.microsoft.com/office/drawing/2014/main" id="{AA6BA60D-C199-4C3A-993C-8E3B83CCD48F}"/>
              </a:ext>
            </a:extLst>
          </p:cNvPr>
          <p:cNvSpPr>
            <a:spLocks noGrp="1" noRot="1" noChangeAspect="1" noChangeArrowheads="1" noTextEdit="1"/>
          </p:cNvSpPr>
          <p:nvPr>
            <p:ph type="sldImg"/>
          </p:nvPr>
        </p:nvSpPr>
        <p:spPr>
          <a:ln/>
        </p:spPr>
      </p:sp>
      <p:sp>
        <p:nvSpPr>
          <p:cNvPr id="43011" name="Rectangle 3">
            <a:extLst>
              <a:ext uri="{FF2B5EF4-FFF2-40B4-BE49-F238E27FC236}">
                <a16:creationId xmlns:a16="http://schemas.microsoft.com/office/drawing/2014/main" id="{67033E65-F05B-4FD5-B0CC-336C93DB87BE}"/>
              </a:ext>
            </a:extLst>
          </p:cNvPr>
          <p:cNvSpPr>
            <a:spLocks noGrp="1" noChangeArrowheads="1"/>
          </p:cNvSpPr>
          <p:nvPr>
            <p:ph type="body" idx="1"/>
          </p:nvPr>
        </p:nvSpPr>
        <p:spPr>
          <a:ln/>
        </p:spPr>
        <p:txBody>
          <a:bodyPr/>
          <a:lstStyle/>
          <a:p>
            <a:pPr indent="-228600">
              <a:defRPr/>
            </a:pPr>
            <a:r>
              <a:rPr lang="en-US" dirty="0"/>
              <a:t>When comparing preferred stock and bonds payable, it is noted that both provide fixed claims to income; preferred stock offers a dividend and bonds payable require an interest payment to the bondholders. In addition, preferred stock's redemption value and a bond's maturity value are fixed claims to income upon disposal. Preferred stock and bonds are both usually callable and may be convertible to common stock. However, preferred stock dividends may be skipped from time to time, but bond interest must be paid or the firm could face bankruptcy. Preferred stock has no maturity date, but a bond's principal must be paid at maturity. Also, dividends are not an expense and are not tax deductible; whereas, interest is a tax-deductible expense.</a:t>
            </a:r>
          </a:p>
          <a:p>
            <a:pPr marL="228600" indent="-228600">
              <a:defRPr/>
            </a:pPr>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a:extLst>
              <a:ext uri="{FF2B5EF4-FFF2-40B4-BE49-F238E27FC236}">
                <a16:creationId xmlns:a16="http://schemas.microsoft.com/office/drawing/2014/main" id="{EB6F5FA6-6E9E-49BC-8929-84D72BC6CB51}"/>
              </a:ext>
            </a:extLst>
          </p:cNvPr>
          <p:cNvSpPr>
            <a:spLocks noGrp="1" noRot="1" noChangeAspect="1" noChangeArrowheads="1" noTextEdit="1"/>
          </p:cNvSpPr>
          <p:nvPr>
            <p:ph type="sldImg"/>
          </p:nvPr>
        </p:nvSpPr>
        <p:spPr>
          <a:ln/>
        </p:spPr>
      </p:sp>
      <p:sp>
        <p:nvSpPr>
          <p:cNvPr id="44035" name="Rectangle 3">
            <a:extLst>
              <a:ext uri="{FF2B5EF4-FFF2-40B4-BE49-F238E27FC236}">
                <a16:creationId xmlns:a16="http://schemas.microsoft.com/office/drawing/2014/main" id="{92B8C45D-3528-407E-934D-0D0B4B9FE31C}"/>
              </a:ext>
            </a:extLst>
          </p:cNvPr>
          <p:cNvSpPr>
            <a:spLocks noGrp="1" noChangeArrowheads="1"/>
          </p:cNvSpPr>
          <p:nvPr>
            <p:ph type="body" idx="1"/>
          </p:nvPr>
        </p:nvSpPr>
        <p:spPr>
          <a:ln/>
        </p:spPr>
        <p:txBody>
          <a:bodyPr/>
          <a:lstStyle/>
          <a:p>
            <a:pPr indent="-228600">
              <a:defRPr/>
            </a:pPr>
            <a:r>
              <a:rPr lang="en-US" dirty="0"/>
              <a:t>Additional paid-in capital represents the excess of the amount received from the sale of preferred or common stock over the par (or stated) value.</a:t>
            </a:r>
          </a:p>
          <a:p>
            <a:pPr marL="228600" indent="-228600">
              <a:defRPr/>
            </a:pPr>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a:extLst>
              <a:ext uri="{FF2B5EF4-FFF2-40B4-BE49-F238E27FC236}">
                <a16:creationId xmlns:a16="http://schemas.microsoft.com/office/drawing/2014/main" id="{E0E1FA0E-DC86-4136-9A91-92F06CAB8397}"/>
              </a:ext>
            </a:extLst>
          </p:cNvPr>
          <p:cNvSpPr>
            <a:spLocks noGrp="1" noRot="1" noChangeAspect="1" noChangeArrowheads="1" noTextEdit="1"/>
          </p:cNvSpPr>
          <p:nvPr>
            <p:ph type="sldImg"/>
          </p:nvPr>
        </p:nvSpPr>
        <p:spPr>
          <a:ln/>
        </p:spPr>
      </p:sp>
      <p:sp>
        <p:nvSpPr>
          <p:cNvPr id="45059" name="Rectangle 3">
            <a:extLst>
              <a:ext uri="{FF2B5EF4-FFF2-40B4-BE49-F238E27FC236}">
                <a16:creationId xmlns:a16="http://schemas.microsoft.com/office/drawing/2014/main" id="{131C2D84-827C-4A31-AF6F-EE99F79EC021}"/>
              </a:ext>
            </a:extLst>
          </p:cNvPr>
          <p:cNvSpPr>
            <a:spLocks noGrp="1" noChangeArrowheads="1"/>
          </p:cNvSpPr>
          <p:nvPr>
            <p:ph type="body" idx="1"/>
          </p:nvPr>
        </p:nvSpPr>
        <p:spPr>
          <a:ln/>
        </p:spPr>
        <p:txBody>
          <a:bodyPr/>
          <a:lstStyle/>
          <a:p>
            <a:pPr indent="-228600">
              <a:defRPr/>
            </a:pPr>
            <a:r>
              <a:rPr lang="en-US" dirty="0"/>
              <a:t>Retained earnings represent the cumulative earnings of a corporation less the cumulative dividends paid since the business started operations. Retained earnings are not cash.</a:t>
            </a:r>
          </a:p>
          <a:p>
            <a:pPr marL="228600" indent="-228600">
              <a:defRPr/>
            </a:pPr>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a:extLst>
              <a:ext uri="{FF2B5EF4-FFF2-40B4-BE49-F238E27FC236}">
                <a16:creationId xmlns:a16="http://schemas.microsoft.com/office/drawing/2014/main" id="{1B0D7CC7-34BE-4C38-AB1A-D7338B269A90}"/>
              </a:ext>
            </a:extLst>
          </p:cNvPr>
          <p:cNvSpPr>
            <a:spLocks noGrp="1" noRot="1" noChangeAspect="1" noChangeArrowheads="1" noTextEdit="1"/>
          </p:cNvSpPr>
          <p:nvPr>
            <p:ph type="sldImg"/>
          </p:nvPr>
        </p:nvSpPr>
        <p:spPr>
          <a:ln/>
        </p:spPr>
      </p:sp>
      <p:sp>
        <p:nvSpPr>
          <p:cNvPr id="44035" name="Rectangle 3">
            <a:extLst>
              <a:ext uri="{FF2B5EF4-FFF2-40B4-BE49-F238E27FC236}">
                <a16:creationId xmlns:a16="http://schemas.microsoft.com/office/drawing/2014/main" id="{859AE51E-F737-4CCE-B14A-667EDC4B5F23}"/>
              </a:ext>
            </a:extLst>
          </p:cNvPr>
          <p:cNvSpPr>
            <a:spLocks noGrp="1" noChangeArrowheads="1"/>
          </p:cNvSpPr>
          <p:nvPr>
            <p:ph type="body" idx="1"/>
          </p:nvPr>
        </p:nvSpPr>
        <p:spPr>
          <a:ln/>
        </p:spPr>
        <p:txBody>
          <a:bodyPr/>
          <a:lstStyle/>
          <a:p>
            <a:pPr indent="-228600">
              <a:defRPr/>
            </a:pPr>
            <a:r>
              <a:rPr lang="en-US" dirty="0"/>
              <a:t>LO 8-3: Describe the accounting for a cash dividend and explain the dates involved in dividend transactions.</a:t>
            </a:r>
          </a:p>
          <a:p>
            <a:pPr indent="-228600">
              <a:defRPr/>
            </a:pPr>
            <a:endParaRPr lang="en-US" dirty="0"/>
          </a:p>
          <a:p>
            <a:pPr indent="-228600">
              <a:defRPr/>
            </a:pPr>
            <a:r>
              <a:rPr lang="en-US" dirty="0"/>
              <a:t>A company is not legally required to pay dividends, but once declared, a legal liability is created. Cash dividends must be declared by the board of directors before they can be legally paid. The company must have sufficient cash and retained earnings to pay the dividend.</a:t>
            </a:r>
          </a:p>
          <a:p>
            <a:pPr marL="228600" indent="-228600">
              <a:defRPr/>
            </a:pPr>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a:extLst>
              <a:ext uri="{FF2B5EF4-FFF2-40B4-BE49-F238E27FC236}">
                <a16:creationId xmlns:a16="http://schemas.microsoft.com/office/drawing/2014/main" id="{BAD88948-9AE7-47D0-A6BA-7157722CFCE4}"/>
              </a:ext>
            </a:extLst>
          </p:cNvPr>
          <p:cNvSpPr>
            <a:spLocks noGrp="1" noRot="1" noChangeAspect="1" noChangeArrowheads="1" noTextEdit="1"/>
          </p:cNvSpPr>
          <p:nvPr>
            <p:ph type="sldImg"/>
          </p:nvPr>
        </p:nvSpPr>
        <p:spPr>
          <a:ln/>
        </p:spPr>
      </p:sp>
      <p:sp>
        <p:nvSpPr>
          <p:cNvPr id="45059" name="Rectangle 3">
            <a:extLst>
              <a:ext uri="{FF2B5EF4-FFF2-40B4-BE49-F238E27FC236}">
                <a16:creationId xmlns:a16="http://schemas.microsoft.com/office/drawing/2014/main" id="{5E1FF58B-A47B-46F9-8F7E-4C4AC9E1EF9B}"/>
              </a:ext>
            </a:extLst>
          </p:cNvPr>
          <p:cNvSpPr>
            <a:spLocks noGrp="1" noChangeArrowheads="1"/>
          </p:cNvSpPr>
          <p:nvPr>
            <p:ph type="body" idx="1"/>
          </p:nvPr>
        </p:nvSpPr>
        <p:spPr>
          <a:ln/>
        </p:spPr>
        <p:txBody>
          <a:bodyPr/>
          <a:lstStyle/>
          <a:p>
            <a:pPr indent="-228600">
              <a:defRPr/>
            </a:pPr>
            <a:r>
              <a:rPr lang="en-US" dirty="0"/>
              <a:t>Note that dividends are not an expense and do not appear on the income statement. Dividends are a distribution of the earnings of the corporation to its stockholders and are treated as a direct reduction of retained earnings. If a balance sheet is dated between the date the dividend is declared and the date it is paid, the Dividends Payable account will be included in the current liability section of the balance sheet.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a:extLst>
              <a:ext uri="{FF2B5EF4-FFF2-40B4-BE49-F238E27FC236}">
                <a16:creationId xmlns:a16="http://schemas.microsoft.com/office/drawing/2014/main" id="{5CF09377-FA4F-47D7-A9F0-0C14D5223FB8}"/>
              </a:ext>
            </a:extLst>
          </p:cNvPr>
          <p:cNvSpPr>
            <a:spLocks noGrp="1" noRot="1" noChangeAspect="1" noChangeArrowheads="1" noTextEdit="1"/>
          </p:cNvSpPr>
          <p:nvPr>
            <p:ph type="sldImg"/>
          </p:nvPr>
        </p:nvSpPr>
        <p:spPr>
          <a:ln/>
        </p:spPr>
      </p:sp>
      <p:sp>
        <p:nvSpPr>
          <p:cNvPr id="48131" name="Rectangle 3">
            <a:extLst>
              <a:ext uri="{FF2B5EF4-FFF2-40B4-BE49-F238E27FC236}">
                <a16:creationId xmlns:a16="http://schemas.microsoft.com/office/drawing/2014/main" id="{7866D600-AE4F-43A4-91F3-2EFBD1803AF3}"/>
              </a:ext>
            </a:extLst>
          </p:cNvPr>
          <p:cNvSpPr>
            <a:spLocks noGrp="1" noChangeArrowheads="1"/>
          </p:cNvSpPr>
          <p:nvPr>
            <p:ph type="body" idx="1"/>
          </p:nvPr>
        </p:nvSpPr>
        <p:spPr>
          <a:ln/>
        </p:spPr>
        <p:txBody>
          <a:bodyPr/>
          <a:lstStyle/>
          <a:p>
            <a:pPr indent="-228600">
              <a:defRPr/>
            </a:pPr>
            <a:r>
              <a:rPr lang="en-US" dirty="0"/>
              <a:t>LO 8-4: Describe what stock dividends and stock splits are and discuss why each is used. </a:t>
            </a:r>
          </a:p>
          <a:p>
            <a:pPr indent="-228600">
              <a:defRPr/>
            </a:pPr>
            <a:endParaRPr lang="en-US" dirty="0"/>
          </a:p>
          <a:p>
            <a:pPr indent="-228600">
              <a:defRPr/>
            </a:pPr>
            <a:r>
              <a:rPr lang="en-US" dirty="0"/>
              <a:t>A stock dividend is the issuance of additional shares of common stock to the existing stockholders in proportion to the number of shares each currently owns. There is no change in the par value of the stock or in the total stockholders' equity. Stockholders retain the same percentage of ownership in the company (preemptive right). Distribution of stock dividends helps companies preserve cash, decreases the market value per share, and reduces retained earnings.</a:t>
            </a:r>
          </a:p>
          <a:p>
            <a:pPr marL="228600" indent="-228600">
              <a:defRPr/>
            </a:pPr>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a:extLst>
              <a:ext uri="{FF2B5EF4-FFF2-40B4-BE49-F238E27FC236}">
                <a16:creationId xmlns:a16="http://schemas.microsoft.com/office/drawing/2014/main" id="{CF46CE6F-CFCD-41AB-B9B1-AD34349B4C83}"/>
              </a:ext>
            </a:extLst>
          </p:cNvPr>
          <p:cNvSpPr>
            <a:spLocks noGrp="1" noRot="1" noChangeAspect="1" noChangeArrowheads="1" noTextEdit="1"/>
          </p:cNvSpPr>
          <p:nvPr>
            <p:ph type="sldImg"/>
          </p:nvPr>
        </p:nvSpPr>
        <p:spPr>
          <a:ln/>
        </p:spPr>
      </p:sp>
      <p:sp>
        <p:nvSpPr>
          <p:cNvPr id="49155" name="Rectangle 3">
            <a:extLst>
              <a:ext uri="{FF2B5EF4-FFF2-40B4-BE49-F238E27FC236}">
                <a16:creationId xmlns:a16="http://schemas.microsoft.com/office/drawing/2014/main" id="{2493B7E0-71EF-4FAC-BCD9-F5F98C8DCF63}"/>
              </a:ext>
            </a:extLst>
          </p:cNvPr>
          <p:cNvSpPr>
            <a:spLocks noGrp="1" noChangeArrowheads="1"/>
          </p:cNvSpPr>
          <p:nvPr>
            <p:ph type="body" idx="1"/>
          </p:nvPr>
        </p:nvSpPr>
        <p:spPr>
          <a:ln/>
        </p:spPr>
        <p:txBody>
          <a:bodyPr/>
          <a:lstStyle/>
          <a:p>
            <a:pPr indent="-228600">
              <a:defRPr/>
            </a:pPr>
            <a:r>
              <a:rPr lang="en-US" dirty="0"/>
              <a:t>A small stock dividend consisting of less than 25 percent of the outstanding shares is recorded at current market value. A large stock dividend, a stock dividend comprised of more than 25 percent of the outstanding shares, is recorded at par or stated value of the stock.</a:t>
            </a:r>
          </a:p>
          <a:p>
            <a:pPr marL="228600" indent="-228600">
              <a:defRPr/>
            </a:pPr>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a:extLst>
              <a:ext uri="{FF2B5EF4-FFF2-40B4-BE49-F238E27FC236}">
                <a16:creationId xmlns:a16="http://schemas.microsoft.com/office/drawing/2014/main" id="{E1B50C21-8963-4AAF-A813-CC669175DE59}"/>
              </a:ext>
            </a:extLst>
          </p:cNvPr>
          <p:cNvSpPr>
            <a:spLocks noGrp="1" noRot="1" noChangeAspect="1" noChangeArrowheads="1" noTextEdit="1"/>
          </p:cNvSpPr>
          <p:nvPr>
            <p:ph type="sldImg"/>
          </p:nvPr>
        </p:nvSpPr>
        <p:spPr>
          <a:ln/>
        </p:spPr>
      </p:sp>
      <p:sp>
        <p:nvSpPr>
          <p:cNvPr id="50179" name="Rectangle 3">
            <a:extLst>
              <a:ext uri="{FF2B5EF4-FFF2-40B4-BE49-F238E27FC236}">
                <a16:creationId xmlns:a16="http://schemas.microsoft.com/office/drawing/2014/main" id="{ED21740E-4C67-46D2-9691-6A0A8832C7B9}"/>
              </a:ext>
            </a:extLst>
          </p:cNvPr>
          <p:cNvSpPr>
            <a:spLocks noGrp="1" noChangeArrowheads="1"/>
          </p:cNvSpPr>
          <p:nvPr>
            <p:ph type="body" idx="1"/>
          </p:nvPr>
        </p:nvSpPr>
        <p:spPr>
          <a:ln/>
        </p:spPr>
        <p:txBody>
          <a:bodyPr/>
          <a:lstStyle/>
          <a:p>
            <a:pPr marL="0" indent="0">
              <a:buFont typeface="Arial" panose="020B0604020202020204" pitchFamily="34" charset="0"/>
              <a:buNone/>
              <a:defRPr/>
            </a:pPr>
            <a:r>
              <a:rPr lang="en-US" dirty="0"/>
              <a:t>Assume that during the year ended August 31, 2020, Racers Inc. issued a 2 percent stock dividend on its $2 par value common stock when the market price was $15 per share. Assume further that the stock dividend occurred at some point after the additional 40,000 shares of common stock had been issued. Thus, a total of 4,800 dividend shares were issued (2% × 240,000 shares previously issued).</a:t>
            </a:r>
          </a:p>
          <a:p>
            <a:pPr marL="228600" indent="-228600">
              <a:defRPr/>
            </a:pPr>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a:extLst>
              <a:ext uri="{FF2B5EF4-FFF2-40B4-BE49-F238E27FC236}">
                <a16:creationId xmlns:a16="http://schemas.microsoft.com/office/drawing/2014/main" id="{2612E6AC-7035-4728-9182-26E4C23B715A}"/>
              </a:ext>
            </a:extLst>
          </p:cNvPr>
          <p:cNvSpPr txBox="1">
            <a:spLocks noGrp="1" noChangeArrowheads="1"/>
          </p:cNvSpPr>
          <p:nvPr/>
        </p:nvSpPr>
        <p:spPr bwMode="auto">
          <a:xfrm>
            <a:off x="3884613" y="8659813"/>
            <a:ext cx="2971800" cy="45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r"/>
            <a:fld id="{B3B695B3-C671-45E5-B4ED-6A0DD116611F}" type="slidenum">
              <a:rPr lang="en-US" altLang="en-US" sz="1200">
                <a:solidFill>
                  <a:srgbClr val="000000"/>
                </a:solidFill>
                <a:latin typeface="Times" panose="02020603050405020304" pitchFamily="18" charset="0"/>
              </a:rPr>
              <a:pPr algn="r"/>
              <a:t>2</a:t>
            </a:fld>
            <a:endParaRPr lang="en-US" altLang="en-US" sz="1200">
              <a:solidFill>
                <a:srgbClr val="000000"/>
              </a:solidFill>
              <a:latin typeface="Times" panose="02020603050405020304" pitchFamily="18" charset="0"/>
            </a:endParaRPr>
          </a:p>
        </p:txBody>
      </p:sp>
      <p:sp>
        <p:nvSpPr>
          <p:cNvPr id="58371" name="Rectangle 2">
            <a:extLst>
              <a:ext uri="{FF2B5EF4-FFF2-40B4-BE49-F238E27FC236}">
                <a16:creationId xmlns:a16="http://schemas.microsoft.com/office/drawing/2014/main" id="{B19967FB-B93C-47B8-8BBE-AD6EF7E9210B}"/>
              </a:ext>
            </a:extLst>
          </p:cNvPr>
          <p:cNvSpPr>
            <a:spLocks noGrp="1" noRot="1" noChangeAspect="1" noChangeArrowheads="1" noTextEdit="1"/>
          </p:cNvSpPr>
          <p:nvPr>
            <p:ph type="sldImg"/>
          </p:nvPr>
        </p:nvSpPr>
        <p:spPr>
          <a:xfrm>
            <a:off x="1152525" y="684213"/>
            <a:ext cx="4557713" cy="3417887"/>
          </a:xfrm>
          <a:ln/>
        </p:spPr>
      </p:sp>
      <p:sp>
        <p:nvSpPr>
          <p:cNvPr id="58372" name="Rectangle 3">
            <a:extLst>
              <a:ext uri="{FF2B5EF4-FFF2-40B4-BE49-F238E27FC236}">
                <a16:creationId xmlns:a16="http://schemas.microsoft.com/office/drawing/2014/main" id="{C1F79A2D-2F88-439F-944D-7A3B8DB7504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lstStyle/>
          <a:p>
            <a:pPr eaLnBrk="1" hangingPunct="1">
              <a:lnSpc>
                <a:spcPct val="90000"/>
              </a:lnSpc>
              <a:spcBef>
                <a:spcPct val="50000"/>
              </a:spcBef>
            </a:pPr>
            <a:r>
              <a:rPr lang="en-US" altLang="en-US" dirty="0">
                <a:latin typeface="Calibri" panose="020F0502020204030204" pitchFamily="34" charset="0"/>
              </a:rPr>
              <a:t>CHAPTER 8: </a:t>
            </a:r>
            <a:r>
              <a:rPr lang="en-US" altLang="en-US" b="1" i="1" dirty="0">
                <a:latin typeface="Calibri" panose="020F0502020204030204" pitchFamily="34" charset="0"/>
              </a:rPr>
              <a:t>Accounting for and Presentation of Stockholders’ Equity </a:t>
            </a:r>
            <a:endParaRPr lang="en-US" altLang="en-US" i="1" dirty="0">
              <a:latin typeface="Calibri" panose="020F0502020204030204" pitchFamily="34" charset="0"/>
            </a:endParaRPr>
          </a:p>
          <a:p>
            <a:pPr eaLnBrk="1" hangingPunct="1"/>
            <a:endParaRPr lang="en-US"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a:extLst>
              <a:ext uri="{FF2B5EF4-FFF2-40B4-BE49-F238E27FC236}">
                <a16:creationId xmlns:a16="http://schemas.microsoft.com/office/drawing/2014/main" id="{E1B50C21-8963-4AAF-A813-CC669175DE59}"/>
              </a:ext>
            </a:extLst>
          </p:cNvPr>
          <p:cNvSpPr>
            <a:spLocks noGrp="1" noRot="1" noChangeAspect="1" noChangeArrowheads="1" noTextEdit="1"/>
          </p:cNvSpPr>
          <p:nvPr>
            <p:ph type="sldImg"/>
          </p:nvPr>
        </p:nvSpPr>
        <p:spPr>
          <a:ln/>
        </p:spPr>
      </p:sp>
      <p:sp>
        <p:nvSpPr>
          <p:cNvPr id="50179" name="Rectangle 3">
            <a:extLst>
              <a:ext uri="{FF2B5EF4-FFF2-40B4-BE49-F238E27FC236}">
                <a16:creationId xmlns:a16="http://schemas.microsoft.com/office/drawing/2014/main" id="{ED21740E-4C67-46D2-9691-6A0A8832C7B9}"/>
              </a:ext>
            </a:extLst>
          </p:cNvPr>
          <p:cNvSpPr>
            <a:spLocks noGrp="1" noChangeArrowheads="1"/>
          </p:cNvSpPr>
          <p:nvPr>
            <p:ph type="body" idx="1"/>
          </p:nvPr>
        </p:nvSpPr>
        <p:spPr>
          <a:ln/>
        </p:spPr>
        <p:txBody>
          <a:bodyPr/>
          <a:lstStyle/>
          <a:p>
            <a:pPr marL="0" indent="0">
              <a:buFont typeface="Arial" panose="020B0604020202020204" pitchFamily="34" charset="0"/>
              <a:buNone/>
              <a:defRPr/>
            </a:pPr>
            <a:r>
              <a:rPr lang="en-US" dirty="0"/>
              <a:t>Note that the stock dividend affects only the stockholders’ equity of the firm. Capitalizing retained earnings is the term sometimes used to refer to the effect of a stock dividend </a:t>
            </a:r>
            <a:r>
              <a:rPr kumimoji="1" lang="en-US" sz="1200" kern="1200" dirty="0">
                <a:solidFill>
                  <a:schemeClr val="tx1"/>
                </a:solidFill>
                <a:latin typeface="Times New Roman" pitchFamily="18" charset="0"/>
                <a:ea typeface="+mn-ea"/>
                <a:cs typeface="+mn-cs"/>
              </a:rPr>
              <a:t>transaction because the dividend permanently transfers some retained earnings to paid-in capital. The income statement is not affected because the transaction is between the corporation and its stockholders (who own the corporation); no gain or loss can result from a capital transaction. If the stock dividend percentage is more than 20 to 25 percent, only the par value or stated value of the additional common shares issued is transferred from retained earnings to common stock.</a:t>
            </a:r>
          </a:p>
        </p:txBody>
      </p:sp>
    </p:spTree>
    <p:extLst>
      <p:ext uri="{BB962C8B-B14F-4D97-AF65-F5344CB8AC3E}">
        <p14:creationId xmlns:p14="http://schemas.microsoft.com/office/powerpoint/2010/main" val="16271987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a:extLst>
              <a:ext uri="{FF2B5EF4-FFF2-40B4-BE49-F238E27FC236}">
                <a16:creationId xmlns:a16="http://schemas.microsoft.com/office/drawing/2014/main" id="{E1FBD61C-B4F9-4DE1-9D8C-F683BDE50325}"/>
              </a:ext>
            </a:extLst>
          </p:cNvPr>
          <p:cNvSpPr>
            <a:spLocks noGrp="1" noRot="1" noChangeAspect="1" noChangeArrowheads="1" noTextEdit="1"/>
          </p:cNvSpPr>
          <p:nvPr>
            <p:ph type="sldImg"/>
          </p:nvPr>
        </p:nvSpPr>
        <p:spPr>
          <a:ln/>
        </p:spPr>
      </p:sp>
      <p:sp>
        <p:nvSpPr>
          <p:cNvPr id="52227" name="Rectangle 3">
            <a:extLst>
              <a:ext uri="{FF2B5EF4-FFF2-40B4-BE49-F238E27FC236}">
                <a16:creationId xmlns:a16="http://schemas.microsoft.com/office/drawing/2014/main" id="{699EE665-448F-43FC-BF1B-26BAC12F806C}"/>
              </a:ext>
            </a:extLst>
          </p:cNvPr>
          <p:cNvSpPr>
            <a:spLocks noGrp="1" noChangeArrowheads="1"/>
          </p:cNvSpPr>
          <p:nvPr>
            <p:ph type="body" idx="1"/>
          </p:nvPr>
        </p:nvSpPr>
        <p:spPr>
          <a:ln/>
        </p:spPr>
        <p:txBody>
          <a:bodyPr/>
          <a:lstStyle/>
          <a:p>
            <a:pPr indent="-228600">
              <a:defRPr/>
            </a:pPr>
            <a:r>
              <a:rPr lang="en-US" dirty="0"/>
              <a:t>A stock split involves issuing additional shares to existing stockholders, and, if the stock has a par value, the par value is typically reduced proportionately.</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a:extLst>
              <a:ext uri="{FF2B5EF4-FFF2-40B4-BE49-F238E27FC236}">
                <a16:creationId xmlns:a16="http://schemas.microsoft.com/office/drawing/2014/main" id="{4F47EDA9-E3F0-42B2-B433-200B1470C952}"/>
              </a:ext>
            </a:extLst>
          </p:cNvPr>
          <p:cNvSpPr>
            <a:spLocks noGrp="1" noRot="1" noChangeAspect="1" noChangeArrowheads="1" noTextEdit="1"/>
          </p:cNvSpPr>
          <p:nvPr>
            <p:ph type="sldImg"/>
          </p:nvPr>
        </p:nvSpPr>
        <p:spPr>
          <a:ln/>
        </p:spPr>
      </p:sp>
      <p:sp>
        <p:nvSpPr>
          <p:cNvPr id="53251" name="Rectangle 3">
            <a:extLst>
              <a:ext uri="{FF2B5EF4-FFF2-40B4-BE49-F238E27FC236}">
                <a16:creationId xmlns:a16="http://schemas.microsoft.com/office/drawing/2014/main" id="{77B1DD94-5376-48EF-83C0-B176BA11293A}"/>
              </a:ext>
            </a:extLst>
          </p:cNvPr>
          <p:cNvSpPr>
            <a:spLocks noGrp="1" noChangeArrowheads="1"/>
          </p:cNvSpPr>
          <p:nvPr>
            <p:ph type="body" idx="1"/>
          </p:nvPr>
        </p:nvSpPr>
        <p:spPr>
          <a:ln/>
        </p:spPr>
        <p:txBody>
          <a:bodyPr/>
          <a:lstStyle/>
          <a:p>
            <a:pPr indent="-228600">
              <a:defRPr/>
            </a:pPr>
            <a:r>
              <a:rPr lang="en-US" dirty="0"/>
              <a:t>For example, Matrix, Inc. has 300,000 shares of $1 par value common stock outstanding before a two-for-one stock split. Before the split, the total par value is $300,000 (300,000 shares times $1). After the split, the number of common shares increase to 600,000 (300,000 times 2) and the par value decreases to $0.50 per share ($1 divided by 2). The total par value is still $300,000 (600,000 shares times $0.50).</a:t>
            </a:r>
          </a:p>
          <a:p>
            <a:pPr marL="228600" indent="-228600">
              <a:defRPr/>
            </a:pPr>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reverse stock split (sometimes called a share consolidation) is unusual but may occur when the market price of a firm’s common stock has settled at a lower level than management thinks appropriate. No accounting entries are required for this event. The use of reverse splits is extremely uncommon in practice, although this method of price adjustment has been used in the technology, insurance, and banking sectors from time to time.</a:t>
            </a:r>
          </a:p>
        </p:txBody>
      </p:sp>
    </p:spTree>
    <p:extLst>
      <p:ext uri="{BB962C8B-B14F-4D97-AF65-F5344CB8AC3E}">
        <p14:creationId xmlns:p14="http://schemas.microsoft.com/office/powerpoint/2010/main" val="23682086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a:extLst>
              <a:ext uri="{FF2B5EF4-FFF2-40B4-BE49-F238E27FC236}">
                <a16:creationId xmlns:a16="http://schemas.microsoft.com/office/drawing/2014/main" id="{E0150111-316D-4C00-93BE-1E2ED6273B9B}"/>
              </a:ext>
            </a:extLst>
          </p:cNvPr>
          <p:cNvSpPr>
            <a:spLocks noGrp="1" noRot="1" noChangeAspect="1" noChangeArrowheads="1" noTextEdit="1"/>
          </p:cNvSpPr>
          <p:nvPr>
            <p:ph type="sldImg"/>
          </p:nvPr>
        </p:nvSpPr>
        <p:spPr>
          <a:ln/>
        </p:spPr>
      </p:sp>
      <p:sp>
        <p:nvSpPr>
          <p:cNvPr id="190467" name="Rectangle 3">
            <a:extLst>
              <a:ext uri="{FF2B5EF4-FFF2-40B4-BE49-F238E27FC236}">
                <a16:creationId xmlns:a16="http://schemas.microsoft.com/office/drawing/2014/main" id="{6D541523-05CE-4D79-9064-989F77EF51BF}"/>
              </a:ext>
            </a:extLst>
          </p:cNvPr>
          <p:cNvSpPr>
            <a:spLocks noGrp="1" noChangeArrowheads="1"/>
          </p:cNvSpPr>
          <p:nvPr>
            <p:ph type="body" idx="1"/>
          </p:nvPr>
        </p:nvSpPr>
        <p:spPr/>
        <p:txBody>
          <a:bodyPr/>
          <a:lstStyle/>
          <a:p>
            <a:pPr marL="0" lvl="1">
              <a:defRPr/>
            </a:pPr>
            <a:r>
              <a:rPr lang="en-US" dirty="0"/>
              <a:t>LO 8-5: Recognize what the components of </a:t>
            </a:r>
            <a:r>
              <a:rPr lang="en-US" b="1" dirty="0"/>
              <a:t>accumulated other comprehensive income (loss)</a:t>
            </a:r>
            <a:r>
              <a:rPr lang="en-US" dirty="0"/>
              <a:t> are and explain why these items appear in stockholders’ equity.</a:t>
            </a:r>
          </a:p>
          <a:p>
            <a:pPr>
              <a:defRPr/>
            </a:pPr>
            <a:endParaRPr lang="en-US" dirty="0"/>
          </a:p>
          <a:p>
            <a:pPr>
              <a:defRPr/>
            </a:pPr>
            <a:r>
              <a:rPr lang="en-US" dirty="0"/>
              <a:t>FASB defined the term comprehensive income (loss) as including all non-shareholder changes in equity. A new category of stockholders’ equity, referred to as accumulated other comprehensive income (loss), was established to include the following items, each reported net of related income taxes:</a:t>
            </a:r>
          </a:p>
          <a:p>
            <a:pPr>
              <a:defRPr/>
            </a:pPr>
            <a:r>
              <a:rPr lang="en-US" dirty="0"/>
              <a:t>1. Cumulative foreign currency translation adjustments</a:t>
            </a:r>
          </a:p>
          <a:p>
            <a:pPr>
              <a:defRPr/>
            </a:pPr>
            <a:r>
              <a:rPr lang="en-US" dirty="0"/>
              <a:t>2. Unrealized gains or losses on available-for-sale investments</a:t>
            </a:r>
          </a:p>
          <a:p>
            <a:pPr>
              <a:defRPr/>
            </a:pPr>
            <a:r>
              <a:rPr lang="en-US" dirty="0"/>
              <a:t>3. Changes during the period in certain pension or other postretirement benefit items</a:t>
            </a:r>
          </a:p>
          <a:p>
            <a:pPr>
              <a:defRPr/>
            </a:pPr>
            <a:r>
              <a:rPr lang="en-US" dirty="0"/>
              <a:t>4. Gains or losses on certain derivative instruments</a:t>
            </a:r>
          </a:p>
          <a:p>
            <a:pPr>
              <a:defRPr/>
            </a:pPr>
            <a:endParaRPr lang="en-US" dirty="0"/>
          </a:p>
          <a:p>
            <a:pPr>
              <a:defRPr/>
            </a:pPr>
            <a:r>
              <a:rPr lang="en-US" dirty="0"/>
              <a:t>Note, however, that there is no longer an available-for-sale classification for equity securities if the fair value of these securities can be readily determined; thus, changes in the fair value of such investments will flow through the income statement for fiscal years beginning after December 15, 2017, rather than being included as a component of accumulated other comprehensive income.</a:t>
            </a:r>
          </a:p>
          <a:p>
            <a:pPr>
              <a:defRPr/>
            </a:pPr>
            <a:endParaRPr lang="en-US" dirty="0"/>
          </a:p>
          <a:p>
            <a:pPr marL="228600" indent="-228600">
              <a:defRPr/>
            </a:pPr>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a:extLst>
              <a:ext uri="{FF2B5EF4-FFF2-40B4-BE49-F238E27FC236}">
                <a16:creationId xmlns:a16="http://schemas.microsoft.com/office/drawing/2014/main" id="{0BAE9C8C-6FBB-41B8-819C-916A7E4D0144}"/>
              </a:ext>
            </a:extLst>
          </p:cNvPr>
          <p:cNvSpPr>
            <a:spLocks noGrp="1" noRot="1" noChangeAspect="1" noChangeArrowheads="1" noTextEdit="1"/>
          </p:cNvSpPr>
          <p:nvPr>
            <p:ph type="sldImg"/>
          </p:nvPr>
        </p:nvSpPr>
        <p:spPr>
          <a:ln/>
        </p:spPr>
      </p:sp>
      <p:sp>
        <p:nvSpPr>
          <p:cNvPr id="55299" name="Rectangle 3">
            <a:extLst>
              <a:ext uri="{FF2B5EF4-FFF2-40B4-BE49-F238E27FC236}">
                <a16:creationId xmlns:a16="http://schemas.microsoft.com/office/drawing/2014/main" id="{B50E267B-51C3-4EC9-B6AD-CB7DC1CA58FF}"/>
              </a:ext>
            </a:extLst>
          </p:cNvPr>
          <p:cNvSpPr>
            <a:spLocks noGrp="1" noChangeArrowheads="1"/>
          </p:cNvSpPr>
          <p:nvPr>
            <p:ph type="body" idx="1"/>
          </p:nvPr>
        </p:nvSpPr>
        <p:spPr>
          <a:ln/>
        </p:spPr>
        <p:txBody>
          <a:bodyPr/>
          <a:lstStyle/>
          <a:p>
            <a:pPr marL="0" lvl="1" indent="-228600">
              <a:defRPr/>
            </a:pPr>
            <a:r>
              <a:rPr lang="en-US" dirty="0"/>
              <a:t>LO 8-6: Explain what treasury stock is, discuss why it is acquired, and show how treasury stock transactions affect stockholders’ equity.</a:t>
            </a:r>
          </a:p>
          <a:p>
            <a:pPr indent="-228600">
              <a:defRPr/>
            </a:pPr>
            <a:endParaRPr lang="en-US" dirty="0"/>
          </a:p>
          <a:p>
            <a:pPr marL="0" indent="0">
              <a:buFont typeface="Arial" panose="020B0604020202020204" pitchFamily="34" charset="0"/>
              <a:buNone/>
              <a:defRPr/>
            </a:pPr>
            <a:r>
              <a:rPr lang="en-US" dirty="0"/>
              <a:t>Many corporations will, from time to time, purchase shares of their own stock. Any class of stock that is outstanding can be acquired as treasury stock. Sometimes treasury stock is acquired as a defensive move to thwart a takeover by another company, and frequently, treasury shares are purchased with excess cash because the market price is low and the company wants to shrink the supply of its own stock in the market. Whatever the motivation, the purchase of treasury stock is in effect a partial liquidation of the firm because the firm’s assets are used to reduce the number of shares of stock outstanding. For this reason, treasury stock is not reflected in the balance sheet as an asset; it is instead reported as a contra stockholders’ equity account.</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a:extLst>
              <a:ext uri="{FF2B5EF4-FFF2-40B4-BE49-F238E27FC236}">
                <a16:creationId xmlns:a16="http://schemas.microsoft.com/office/drawing/2014/main" id="{981F97A1-621D-46AD-9A15-43F21FA77187}"/>
              </a:ext>
            </a:extLst>
          </p:cNvPr>
          <p:cNvSpPr>
            <a:spLocks noGrp="1" noRot="1" noChangeAspect="1" noChangeArrowheads="1" noTextEdit="1"/>
          </p:cNvSpPr>
          <p:nvPr>
            <p:ph type="sldImg"/>
          </p:nvPr>
        </p:nvSpPr>
        <p:spPr>
          <a:ln/>
        </p:spPr>
      </p:sp>
      <p:sp>
        <p:nvSpPr>
          <p:cNvPr id="56323" name="Rectangle 3">
            <a:extLst>
              <a:ext uri="{FF2B5EF4-FFF2-40B4-BE49-F238E27FC236}">
                <a16:creationId xmlns:a16="http://schemas.microsoft.com/office/drawing/2014/main" id="{E75D7A53-EE22-45FC-A409-5E45381EFF9B}"/>
              </a:ext>
            </a:extLst>
          </p:cNvPr>
          <p:cNvSpPr>
            <a:spLocks noGrp="1" noChangeArrowheads="1"/>
          </p:cNvSpPr>
          <p:nvPr>
            <p:ph type="body" idx="1"/>
          </p:nvPr>
        </p:nvSpPr>
        <p:spPr>
          <a:ln/>
        </p:spPr>
        <p:txBody>
          <a:bodyPr/>
          <a:lstStyle/>
          <a:p>
            <a:pPr marL="0" indent="0">
              <a:buFont typeface="Arial" panose="020B0604020202020204" pitchFamily="34" charset="0"/>
              <a:buNone/>
              <a:defRPr/>
            </a:pPr>
            <a:r>
              <a:rPr lang="en-US" dirty="0"/>
              <a:t>Cash dividends are not paid on treasury stock. However, stock dividends are issued on treasury stock, and stock splits also affect treasury stock.</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a:extLst>
              <a:ext uri="{FF2B5EF4-FFF2-40B4-BE49-F238E27FC236}">
                <a16:creationId xmlns:a16="http://schemas.microsoft.com/office/drawing/2014/main" id="{08873BC2-2F64-4080-B544-9E96430B68AB}"/>
              </a:ext>
            </a:extLst>
          </p:cNvPr>
          <p:cNvSpPr>
            <a:spLocks noGrp="1" noRot="1" noChangeAspect="1" noChangeArrowheads="1" noTextEdit="1"/>
          </p:cNvSpPr>
          <p:nvPr>
            <p:ph type="sldImg"/>
          </p:nvPr>
        </p:nvSpPr>
        <p:spPr>
          <a:ln/>
        </p:spPr>
      </p:sp>
      <p:sp>
        <p:nvSpPr>
          <p:cNvPr id="59395" name="Rectangle 3">
            <a:extLst>
              <a:ext uri="{FF2B5EF4-FFF2-40B4-BE49-F238E27FC236}">
                <a16:creationId xmlns:a16="http://schemas.microsoft.com/office/drawing/2014/main" id="{271D7D34-6F20-4539-A52E-C2CC500A741D}"/>
              </a:ext>
            </a:extLst>
          </p:cNvPr>
          <p:cNvSpPr>
            <a:spLocks noGrp="1" noChangeArrowheads="1"/>
          </p:cNvSpPr>
          <p:nvPr>
            <p:ph type="body" idx="1"/>
          </p:nvPr>
        </p:nvSpPr>
        <p:spPr>
          <a:xfrm>
            <a:off x="914400" y="4343400"/>
            <a:ext cx="5140325" cy="4183063"/>
          </a:xfrm>
          <a:ln/>
        </p:spPr>
        <p:txBody>
          <a:bodyPr/>
          <a:lstStyle/>
          <a:p>
            <a:pPr marL="0" lvl="1" indent="-228600">
              <a:defRPr/>
            </a:pPr>
            <a:r>
              <a:rPr lang="en-US" dirty="0"/>
              <a:t>LO 8-7: Show how stockholders’ equity transactions for the year are reported in the financial statements.</a:t>
            </a:r>
          </a:p>
          <a:p>
            <a:pPr indent="-228600">
              <a:defRPr/>
            </a:pPr>
            <a:endParaRPr lang="en-US" dirty="0"/>
          </a:p>
          <a:p>
            <a:pPr>
              <a:defRPr/>
            </a:pPr>
            <a:r>
              <a:rPr lang="en-US" dirty="0"/>
              <a:t>It is appropriate that the reasons for changes to any stockholders’ equity account during a fiscal period be presented in the balance sheet, in a separate statement of changes in stockholders’ equity or in the notes to the financial statements. One possible format for a statement of changes in stockholders’ equity is presented for Racers, Inc. Alternative formats may be used. </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Even if there are no changes to the paid-in capital accounts and there is no treasury stock or foreign subsidiary, an analysis of retained earnings is presented. This can be done in a separate statement or by appending the beginning balance, dividend, and ending balance information to the bottom of the income statement, which then becomes a combined statement of income and retained earnings.</a:t>
            </a:r>
          </a:p>
        </p:txBody>
      </p:sp>
    </p:spTree>
    <p:extLst>
      <p:ext uri="{BB962C8B-B14F-4D97-AF65-F5344CB8AC3E}">
        <p14:creationId xmlns:p14="http://schemas.microsoft.com/office/powerpoint/2010/main" val="42772407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a:extLst>
              <a:ext uri="{FF2B5EF4-FFF2-40B4-BE49-F238E27FC236}">
                <a16:creationId xmlns:a16="http://schemas.microsoft.com/office/drawing/2014/main" id="{25C773D2-FD58-4D76-839B-E59990763DED}"/>
              </a:ext>
            </a:extLst>
          </p:cNvPr>
          <p:cNvSpPr>
            <a:spLocks noGrp="1" noRot="1" noChangeAspect="1" noChangeArrowheads="1" noTextEdit="1"/>
          </p:cNvSpPr>
          <p:nvPr>
            <p:ph type="sldImg"/>
          </p:nvPr>
        </p:nvSpPr>
        <p:spPr>
          <a:ln/>
        </p:spPr>
      </p:sp>
      <p:sp>
        <p:nvSpPr>
          <p:cNvPr id="109571" name="Rectangle 3">
            <a:extLst>
              <a:ext uri="{FF2B5EF4-FFF2-40B4-BE49-F238E27FC236}">
                <a16:creationId xmlns:a16="http://schemas.microsoft.com/office/drawing/2014/main" id="{C48E7D85-2DDB-4166-A030-392A6D09BDB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lvl="1"/>
            <a:r>
              <a:rPr kumimoji="0" lang="en-US" altLang="en-US" dirty="0"/>
              <a:t>LO 8-8: </a:t>
            </a:r>
            <a:r>
              <a:rPr lang="en-US" altLang="en-US" dirty="0"/>
              <a:t>Discuss how the presence of a noncontrolling interest affects the presentation of consolidated financial statements.</a:t>
            </a:r>
          </a:p>
          <a:p>
            <a:endParaRPr kumimoji="0" lang="en-US" altLang="en-US" dirty="0"/>
          </a:p>
          <a:p>
            <a:r>
              <a:rPr kumimoji="0" lang="en-US" altLang="en-US" dirty="0"/>
              <a:t>Noncontrolling interest is also known as minority interest. It is the portion of equity in a subsidiary not attributable to the parent company. The balance sheet model can be expanded as follows: ASSETS = LIABILITIES + (STOCKHOLDERS’ EQUITY + NONSTOCKHOLDERS’ EQUITY)</a:t>
            </a:r>
          </a:p>
          <a:p>
            <a:endParaRPr kumimoji="0" lang="en-US" altLang="en-US" dirty="0">
              <a:solidFill>
                <a:srgbClr val="FFFF00"/>
              </a:solidFill>
            </a:endParaRPr>
          </a:p>
          <a:p>
            <a:endParaRPr lang="en-US"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a:extLst>
              <a:ext uri="{FF2B5EF4-FFF2-40B4-BE49-F238E27FC236}">
                <a16:creationId xmlns:a16="http://schemas.microsoft.com/office/drawing/2014/main" id="{48227CD6-CB1D-45F4-9B81-B87D7AA421B1}"/>
              </a:ext>
            </a:extLst>
          </p:cNvPr>
          <p:cNvSpPr>
            <a:spLocks noGrp="1" noRot="1" noChangeAspect="1" noChangeArrowheads="1" noTextEdit="1"/>
          </p:cNvSpPr>
          <p:nvPr>
            <p:ph type="sldImg"/>
          </p:nvPr>
        </p:nvSpPr>
        <p:spPr>
          <a:ln/>
        </p:spPr>
      </p:sp>
      <p:sp>
        <p:nvSpPr>
          <p:cNvPr id="60419" name="Rectangle 3">
            <a:extLst>
              <a:ext uri="{FF2B5EF4-FFF2-40B4-BE49-F238E27FC236}">
                <a16:creationId xmlns:a16="http://schemas.microsoft.com/office/drawing/2014/main" id="{9F958A8E-8736-48C5-A9FB-D9F80BD2316C}"/>
              </a:ext>
            </a:extLst>
          </p:cNvPr>
          <p:cNvSpPr>
            <a:spLocks noGrp="1" noChangeArrowheads="1"/>
          </p:cNvSpPr>
          <p:nvPr>
            <p:ph type="body" idx="1"/>
          </p:nvPr>
        </p:nvSpPr>
        <p:spPr>
          <a:xfrm>
            <a:off x="935038" y="4343400"/>
            <a:ext cx="5140325" cy="41830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After studying this chapter, you should understand and be able to:</a:t>
            </a:r>
          </a:p>
          <a:p>
            <a:pPr marL="749300" lvl="1" indent="-657225"/>
            <a:r>
              <a:rPr lang="en-US" altLang="en-US" dirty="0">
                <a:latin typeface="Arial Narrow" panose="020B0606020202030204" pitchFamily="34" charset="0"/>
              </a:rPr>
              <a:t>LO 8-1: Describe the characteristics of common stock and show how common stock is presented in the balance sheet.</a:t>
            </a:r>
          </a:p>
          <a:p>
            <a:pPr marL="749300" lvl="1" indent="-657225"/>
            <a:r>
              <a:rPr lang="en-US" altLang="en-US" dirty="0">
                <a:latin typeface="Arial Narrow" panose="020B0606020202030204" pitchFamily="34" charset="0"/>
              </a:rPr>
              <a:t>LO 8-2: Explain what preferred stock is, discuss what its advantages and disadvantages to the corporation are, and show how it is presented in the balance sheet.</a:t>
            </a:r>
          </a:p>
          <a:p>
            <a:pPr marL="749300" lvl="1" indent="-657225"/>
            <a:r>
              <a:rPr lang="en-US" altLang="en-US" dirty="0">
                <a:latin typeface="Arial Narrow" panose="020B0606020202030204" pitchFamily="34" charset="0"/>
              </a:rPr>
              <a:t>LO 8-3: Describe the accounting for a cash dividend and explain the dates involved in dividend transactions.</a:t>
            </a:r>
          </a:p>
          <a:p>
            <a:pPr marL="749300" lvl="1" indent="-657225"/>
            <a:r>
              <a:rPr lang="en-US" altLang="en-US" dirty="0">
                <a:latin typeface="Arial Narrow" panose="020B0606020202030204" pitchFamily="34" charset="0"/>
              </a:rPr>
              <a:t>LO 8-4: Describe what stock dividends and stock splits are and discuss why each is used. </a:t>
            </a:r>
          </a:p>
          <a:p>
            <a:pPr marL="749300" lvl="1" indent="-657225"/>
            <a:r>
              <a:rPr lang="en-US" altLang="en-US" dirty="0">
                <a:latin typeface="Arial Narrow" panose="020B0606020202030204" pitchFamily="34" charset="0"/>
              </a:rPr>
              <a:t>LO 8-5: Recognize what the components of accumulated other comprehensive income (loss) are and explain why these items appear in stockholders’ equity.</a:t>
            </a:r>
          </a:p>
          <a:p>
            <a:pPr marL="749300" lvl="1" indent="-657225"/>
            <a:r>
              <a:rPr lang="en-US" altLang="en-US" dirty="0">
                <a:latin typeface="Arial Narrow" panose="020B0606020202030204" pitchFamily="34" charset="0"/>
              </a:rPr>
              <a:t>LO 8-6: Explain what treasury stock is, discuss why it is acquired, and show how treasury stock transactions affect stockholders’ equity.</a:t>
            </a:r>
          </a:p>
          <a:p>
            <a:pPr marL="749300" lvl="1" indent="-657225"/>
            <a:r>
              <a:rPr lang="en-US" altLang="en-US" dirty="0">
                <a:latin typeface="Arial Narrow" panose="020B0606020202030204" pitchFamily="34" charset="0"/>
              </a:rPr>
              <a:t>LO 8-7: Show how stockholders’ equity transactions for the year are reported in the financial statements.</a:t>
            </a:r>
          </a:p>
          <a:p>
            <a:pPr marL="749300" lvl="1" indent="-657225"/>
            <a:r>
              <a:rPr lang="en-US" altLang="en-US" dirty="0">
                <a:latin typeface="Arial Narrow" panose="020B0606020202030204" pitchFamily="34" charset="0"/>
              </a:rPr>
              <a:t>LO 8-8: Explain what noncontrolling interest is, why it arises, and what it means in the balance sheet.</a:t>
            </a:r>
          </a:p>
          <a:p>
            <a:pPr marL="749300" lvl="1" indent="-657225"/>
            <a:r>
              <a:rPr lang="en-US" altLang="en-US" dirty="0">
                <a:latin typeface="Arial Narrow" panose="020B0606020202030204" pitchFamily="34" charset="0"/>
              </a:rPr>
              <a:t>LO 8-9: Discuss how the presence of a noncontrolling interest affects the presentation of consolidated financial statements.</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a:extLst>
              <a:ext uri="{FF2B5EF4-FFF2-40B4-BE49-F238E27FC236}">
                <a16:creationId xmlns:a16="http://schemas.microsoft.com/office/drawing/2014/main" id="{8B33B753-C339-45DA-9A93-00AEFA256C2C}"/>
              </a:ext>
            </a:extLst>
          </p:cNvPr>
          <p:cNvSpPr>
            <a:spLocks noGrp="1" noRot="1" noChangeAspect="1" noChangeArrowheads="1" noTextEdit="1"/>
          </p:cNvSpPr>
          <p:nvPr>
            <p:ph type="sldImg"/>
          </p:nvPr>
        </p:nvSpPr>
        <p:spPr>
          <a:ln/>
        </p:spPr>
      </p:sp>
      <p:sp>
        <p:nvSpPr>
          <p:cNvPr id="111619" name="Rectangle 3">
            <a:extLst>
              <a:ext uri="{FF2B5EF4-FFF2-40B4-BE49-F238E27FC236}">
                <a16:creationId xmlns:a16="http://schemas.microsoft.com/office/drawing/2014/main" id="{454A4A99-E86D-4C7E-8B95-663D23801CD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0" lang="en-US" altLang="en-US" dirty="0">
                <a:solidFill>
                  <a:srgbClr val="000000"/>
                </a:solidFill>
              </a:rPr>
              <a:t>As you can see on this screen, noncontrolling interest is shown as the very end of the equity section of the balance sheet. Also, note the display of accumulated other comprehensive income of $50,000 and the treasury stock of negative $12,000.</a:t>
            </a:r>
          </a:p>
          <a:p>
            <a:endParaRPr lang="en-US"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a:extLst>
              <a:ext uri="{FF2B5EF4-FFF2-40B4-BE49-F238E27FC236}">
                <a16:creationId xmlns:a16="http://schemas.microsoft.com/office/drawing/2014/main" id="{2AC98862-038F-4428-95CF-39BD16AB4DCB}"/>
              </a:ext>
            </a:extLst>
          </p:cNvPr>
          <p:cNvSpPr>
            <a:spLocks noGrp="1" noRot="1" noChangeAspect="1" noChangeArrowheads="1" noTextEdit="1"/>
          </p:cNvSpPr>
          <p:nvPr>
            <p:ph type="sldImg"/>
          </p:nvPr>
        </p:nvSpPr>
        <p:spPr>
          <a:ln/>
        </p:spPr>
      </p:sp>
      <p:sp>
        <p:nvSpPr>
          <p:cNvPr id="59395" name="Rectangle 3">
            <a:extLst>
              <a:ext uri="{FF2B5EF4-FFF2-40B4-BE49-F238E27FC236}">
                <a16:creationId xmlns:a16="http://schemas.microsoft.com/office/drawing/2014/main" id="{C6156612-EBF5-4F9F-A1EE-2FDC6A6259B0}"/>
              </a:ext>
            </a:extLst>
          </p:cNvPr>
          <p:cNvSpPr>
            <a:spLocks noGrp="1" noChangeArrowheads="1"/>
          </p:cNvSpPr>
          <p:nvPr>
            <p:ph type="body" idx="1"/>
          </p:nvPr>
        </p:nvSpPr>
        <p:spPr>
          <a:xfrm>
            <a:off x="914400" y="4343400"/>
            <a:ext cx="5140325" cy="4183063"/>
          </a:xfrm>
          <a:ln/>
        </p:spPr>
        <p:txBody>
          <a:bodyPr/>
          <a:lstStyle/>
          <a:p>
            <a:pPr indent="-228600">
              <a:defRPr/>
            </a:pPr>
            <a:r>
              <a:rPr lang="en-US" dirty="0"/>
              <a:t>Sole proprietorships (single owner) and partnerships (two or more owners) do not issue stock. Capital accounts record investments by owners, and drawing accounts record distributions to owners (similar to dividends). Net income and drawing accounts are transferred to capital accounts at the end of the period. The statement of changes in owners’ equity for the year reports the beginning capital balance, additional capital investments, net income or loss for the year, and capital withdrawals (drawings) to arrive at the ending capital balance.</a:t>
            </a:r>
          </a:p>
          <a:p>
            <a:pPr marL="228600" indent="-228600">
              <a:defRPr/>
            </a:pPr>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a:extLst>
              <a:ext uri="{FF2B5EF4-FFF2-40B4-BE49-F238E27FC236}">
                <a16:creationId xmlns:a16="http://schemas.microsoft.com/office/drawing/2014/main" id="{80707C26-7FC5-4E0B-AC55-105766DC12C0}"/>
              </a:ext>
            </a:extLst>
          </p:cNvPr>
          <p:cNvSpPr>
            <a:spLocks noGrp="1" noRot="1" noChangeAspect="1" noChangeArrowheads="1" noTextEdit="1"/>
          </p:cNvSpPr>
          <p:nvPr>
            <p:ph type="sldImg"/>
          </p:nvPr>
        </p:nvSpPr>
        <p:spPr>
          <a:ln/>
        </p:spPr>
      </p:sp>
      <p:sp>
        <p:nvSpPr>
          <p:cNvPr id="61443" name="Rectangle 3">
            <a:extLst>
              <a:ext uri="{FF2B5EF4-FFF2-40B4-BE49-F238E27FC236}">
                <a16:creationId xmlns:a16="http://schemas.microsoft.com/office/drawing/2014/main" id="{DBD0C615-BF86-47B6-A9C7-C823BA3BD574}"/>
              </a:ext>
            </a:extLst>
          </p:cNvPr>
          <p:cNvSpPr>
            <a:spLocks noGrp="1" noChangeArrowheads="1"/>
          </p:cNvSpPr>
          <p:nvPr>
            <p:ph type="body" idx="1"/>
          </p:nvPr>
        </p:nvSpPr>
        <p:spPr>
          <a:xfrm>
            <a:off x="914400" y="4419600"/>
            <a:ext cx="5140325" cy="4183063"/>
          </a:xfrm>
          <a:ln/>
        </p:spPr>
        <p:txBody>
          <a:bodyPr/>
          <a:lstStyle/>
          <a:p>
            <a:pPr indent="-228600">
              <a:defRPr/>
            </a:pPr>
            <a:r>
              <a:rPr lang="en-US" dirty="0"/>
              <a:t>Owners' equity in not-for-profit and governmental organizations are referred to as fund balances. Because individual resource providers do not have specific claims against an organization's assets, </a:t>
            </a:r>
            <a:r>
              <a:rPr kumimoji="1" lang="en-US" sz="1200" b="0" i="0" u="none" strike="noStrike" kern="1200" baseline="0" dirty="0">
                <a:solidFill>
                  <a:schemeClr val="tx1"/>
                </a:solidFill>
                <a:latin typeface="Times New Roman" pitchFamily="18" charset="0"/>
                <a:ea typeface="+mn-ea"/>
                <a:cs typeface="+mn-cs"/>
              </a:rPr>
              <a:t>capital accounts are inappropriate and net income is not reported for most funds. </a:t>
            </a:r>
          </a:p>
          <a:p>
            <a:pPr indent="-228600">
              <a:defRPr/>
            </a:pPr>
            <a:r>
              <a:rPr lang="en-US" dirty="0"/>
              <a:t>There is usually an operating (or current) fund, and there are frequently several restricted funds for enhancing accountability for certain assets. The statement of owners’ equity is called the statement of changes in fund balances, which summarizes the activities of each fund. Changes during the year include the excess (or deficiency) of operating revenues over (under) operating expenditures; increases from contributions, grants, or other support; decreases from nonoperating transactions; and transfers to and from other funds.</a:t>
            </a:r>
          </a:p>
          <a:p>
            <a:pPr marL="228600" indent="-228600">
              <a:defRPr/>
            </a:pPr>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a:extLst>
              <a:ext uri="{FF2B5EF4-FFF2-40B4-BE49-F238E27FC236}">
                <a16:creationId xmlns:a16="http://schemas.microsoft.com/office/drawing/2014/main" id="{5D239376-134F-4DB4-A117-1376C7B9A48B}"/>
              </a:ext>
            </a:extLst>
          </p:cNvPr>
          <p:cNvSpPr>
            <a:spLocks noGrp="1" noRot="1" noChangeAspect="1" noChangeArrowheads="1" noTextEdit="1"/>
          </p:cNvSpPr>
          <p:nvPr>
            <p:ph type="sldImg"/>
          </p:nvPr>
        </p:nvSpPr>
        <p:spPr>
          <a:ln/>
        </p:spPr>
      </p:sp>
      <p:sp>
        <p:nvSpPr>
          <p:cNvPr id="117763" name="Rectangle 3">
            <a:extLst>
              <a:ext uri="{FF2B5EF4-FFF2-40B4-BE49-F238E27FC236}">
                <a16:creationId xmlns:a16="http://schemas.microsoft.com/office/drawing/2014/main" id="{D899A027-B47B-4E8D-854C-ADC440C5ED4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End of Chapter 8</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a:extLst>
              <a:ext uri="{FF2B5EF4-FFF2-40B4-BE49-F238E27FC236}">
                <a16:creationId xmlns:a16="http://schemas.microsoft.com/office/drawing/2014/main" id="{CA3DE7C0-7592-4A33-B9AB-2A1E79534E5C}"/>
              </a:ext>
            </a:extLst>
          </p:cNvPr>
          <p:cNvSpPr>
            <a:spLocks noGrp="1" noRot="1" noChangeAspect="1" noChangeArrowheads="1" noTextEdit="1"/>
          </p:cNvSpPr>
          <p:nvPr>
            <p:ph type="sldImg"/>
          </p:nvPr>
        </p:nvSpPr>
        <p:spPr>
          <a:ln/>
        </p:spPr>
      </p:sp>
      <p:sp>
        <p:nvSpPr>
          <p:cNvPr id="36867" name="Rectangle 3">
            <a:extLst>
              <a:ext uri="{FF2B5EF4-FFF2-40B4-BE49-F238E27FC236}">
                <a16:creationId xmlns:a16="http://schemas.microsoft.com/office/drawing/2014/main" id="{5E06E151-2C4D-4F25-B049-C32CD2DB8C34}"/>
              </a:ext>
            </a:extLst>
          </p:cNvPr>
          <p:cNvSpPr>
            <a:spLocks noGrp="1" noChangeArrowheads="1"/>
          </p:cNvSpPr>
          <p:nvPr>
            <p:ph type="body" idx="1"/>
          </p:nvPr>
        </p:nvSpPr>
        <p:spPr>
          <a:ln/>
        </p:spPr>
        <p:txBody>
          <a:bodyPr/>
          <a:lstStyle/>
          <a:p>
            <a:pPr indent="-228600">
              <a:defRPr/>
            </a:pPr>
            <a:r>
              <a:rPr lang="en-US" dirty="0"/>
              <a:t>Stockholders’ equity is comprised of paid-in capital and retained earnings less treasury stock. Paid-in capital includes preferred and common stock, at par or stated value, and additional paid-in capital.</a:t>
            </a:r>
          </a:p>
          <a:p>
            <a:pPr marL="228600" indent="-228600">
              <a:defRPr/>
            </a:pPr>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a:extLst>
              <a:ext uri="{FF2B5EF4-FFF2-40B4-BE49-F238E27FC236}">
                <a16:creationId xmlns:a16="http://schemas.microsoft.com/office/drawing/2014/main" id="{73EB799B-5B85-45AD-9700-D973D3BCC616}"/>
              </a:ext>
            </a:extLst>
          </p:cNvPr>
          <p:cNvSpPr>
            <a:spLocks noGrp="1" noRot="1" noChangeAspect="1" noChangeArrowheads="1" noTextEdit="1"/>
          </p:cNvSpPr>
          <p:nvPr>
            <p:ph type="sldImg"/>
          </p:nvPr>
        </p:nvSpPr>
        <p:spPr>
          <a:ln/>
        </p:spPr>
      </p:sp>
      <p:sp>
        <p:nvSpPr>
          <p:cNvPr id="35843" name="Rectangle 3">
            <a:extLst>
              <a:ext uri="{FF2B5EF4-FFF2-40B4-BE49-F238E27FC236}">
                <a16:creationId xmlns:a16="http://schemas.microsoft.com/office/drawing/2014/main" id="{041F71A5-24D9-43C6-A15D-13FF7199A6CC}"/>
              </a:ext>
            </a:extLst>
          </p:cNvPr>
          <p:cNvSpPr>
            <a:spLocks noGrp="1" noChangeArrowheads="1"/>
          </p:cNvSpPr>
          <p:nvPr>
            <p:ph type="body" idx="1"/>
          </p:nvPr>
        </p:nvSpPr>
        <p:spPr>
          <a:ln/>
        </p:spPr>
        <p:txBody>
          <a:bodyPr/>
          <a:lstStyle/>
          <a:p>
            <a:pPr indent="-228600">
              <a:defRPr/>
            </a:pPr>
            <a:r>
              <a:rPr lang="en-US" dirty="0"/>
              <a:t>LO 8-1: Describe the characteristics of common stock and show how common stock is presented in the balance sheet.</a:t>
            </a:r>
          </a:p>
          <a:p>
            <a:pPr indent="-228600">
              <a:defRPr/>
            </a:pPr>
            <a:endParaRPr lang="en-US" dirty="0"/>
          </a:p>
          <a:p>
            <a:pPr indent="-228600">
              <a:defRPr/>
            </a:pPr>
            <a:r>
              <a:rPr lang="en-US" dirty="0"/>
              <a:t>The stockholders' equity section of this balance sheet reports the dollar value of paid-in capital for common stock at $1 par value, $100,000 for 100,000 shares issued and 95,000 shares outstanding. Additional paid-in capital is listed at $2,800,000, resulting in $2,900,000 total paid-in capital. Retained earnings of $1,400,000 is also reported. The cost of 5,000 shares of treasury stock, $150,000, is deducted from the total paid-in capital and retained earnings for total stockholders' equity of $4,150,000.</a:t>
            </a:r>
          </a:p>
          <a:p>
            <a:pPr marL="228600" indent="-228600">
              <a:defRPr/>
            </a:pPr>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DE694DC-B251-49B0-A490-ADA608E3A718}"/>
              </a:ext>
            </a:extLst>
          </p:cNvPr>
          <p:cNvSpPr>
            <a:spLocks noGrp="1" noRot="1" noChangeAspect="1" noChangeArrowheads="1" noTextEdit="1"/>
          </p:cNvSpPr>
          <p:nvPr>
            <p:ph type="sldImg"/>
          </p:nvPr>
        </p:nvSpPr>
        <p:spPr>
          <a:ln/>
        </p:spPr>
      </p:sp>
      <p:sp>
        <p:nvSpPr>
          <p:cNvPr id="36867" name="Rectangle 3">
            <a:extLst>
              <a:ext uri="{FF2B5EF4-FFF2-40B4-BE49-F238E27FC236}">
                <a16:creationId xmlns:a16="http://schemas.microsoft.com/office/drawing/2014/main" id="{5F2641B8-7D87-4DEA-BE4F-94AF9A253BFF}"/>
              </a:ext>
            </a:extLst>
          </p:cNvPr>
          <p:cNvSpPr>
            <a:spLocks noGrp="1" noChangeArrowheads="1"/>
          </p:cNvSpPr>
          <p:nvPr>
            <p:ph type="body" idx="1"/>
          </p:nvPr>
        </p:nvSpPr>
        <p:spPr>
          <a:ln/>
        </p:spPr>
        <p:txBody>
          <a:bodyPr/>
          <a:lstStyle/>
          <a:p>
            <a:pPr indent="-228600">
              <a:defRPr/>
            </a:pPr>
            <a:r>
              <a:rPr lang="en-US" dirty="0"/>
              <a:t>On August 31, 2020, the company sold 40,000 additional shares of its $2 par value common stock for $13 per share. Cash is debited for $520,000 (40,000 times $13), common stock is credited for $80,000 (40,000 shares times $2 par value), and additional paid-in capital is credited for $440,000 (40,000 shares times $11). Assets and stockholders' equity increase by $520,000 when the horizontal model is used for calculation.</a:t>
            </a:r>
          </a:p>
          <a:p>
            <a:pPr marL="228600" indent="-228600">
              <a:defRPr/>
            </a:pPr>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Common stock </a:t>
            </a:r>
            <a:r>
              <a:rPr lang="en-US" dirty="0"/>
              <a:t>represents the basic ownership of the corporation. Common stock may have a </a:t>
            </a:r>
            <a:r>
              <a:rPr lang="en-US" b="1" dirty="0"/>
              <a:t>par value </a:t>
            </a:r>
            <a:r>
              <a:rPr lang="en-US" dirty="0"/>
              <a:t>or may have no par value.</a:t>
            </a:r>
          </a:p>
          <a:p>
            <a:r>
              <a:rPr lang="en-US" b="1" dirty="0"/>
              <a:t>Additional paid-in capital </a:t>
            </a:r>
            <a:r>
              <a:rPr lang="en-US" dirty="0"/>
              <a:t>represents the difference between the par (or stated) value of common stock issued and the total amount paid in to the corporation when the stock was issued. If the no-par-value common stock has no stated value, the total amount paid in to the corporation when the stock was issued is reported as the dollar amount of the common stock. The principal right and obligation of the common stockholders is to elect the board of directors of the corporation. Voting for directors can be on either a cumulative basis or a slate basis.</a:t>
            </a:r>
          </a:p>
          <a:p>
            <a:endParaRPr lang="en-US" dirty="0"/>
          </a:p>
        </p:txBody>
      </p:sp>
    </p:spTree>
    <p:extLst>
      <p:ext uri="{BB962C8B-B14F-4D97-AF65-F5344CB8AC3E}">
        <p14:creationId xmlns:p14="http://schemas.microsoft.com/office/powerpoint/2010/main" val="34571983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385AF9B2-C96C-4A78-9FA6-08E9122E3D55}"/>
              </a:ext>
            </a:extLst>
          </p:cNvPr>
          <p:cNvSpPr>
            <a:spLocks noGrp="1" noRot="1" noChangeAspect="1" noChangeArrowheads="1" noTextEdit="1"/>
          </p:cNvSpPr>
          <p:nvPr>
            <p:ph type="sldImg"/>
          </p:nvPr>
        </p:nvSpPr>
        <p:spPr>
          <a:ln/>
        </p:spPr>
      </p:sp>
      <p:sp>
        <p:nvSpPr>
          <p:cNvPr id="39939" name="Rectangle 3">
            <a:extLst>
              <a:ext uri="{FF2B5EF4-FFF2-40B4-BE49-F238E27FC236}">
                <a16:creationId xmlns:a16="http://schemas.microsoft.com/office/drawing/2014/main" id="{BC5922CC-927C-4EA7-98E5-D722B9AA0A8A}"/>
              </a:ext>
            </a:extLst>
          </p:cNvPr>
          <p:cNvSpPr>
            <a:spLocks noGrp="1" noChangeArrowheads="1"/>
          </p:cNvSpPr>
          <p:nvPr>
            <p:ph type="body" idx="1"/>
          </p:nvPr>
        </p:nvSpPr>
        <p:spPr>
          <a:ln/>
        </p:spPr>
        <p:txBody>
          <a:bodyPr/>
          <a:lstStyle/>
          <a:p>
            <a:pPr indent="-228600">
              <a:defRPr/>
            </a:pPr>
            <a:r>
              <a:rPr lang="en-US" dirty="0"/>
              <a:t>Authorized shares of common stock (the total number of shares of stock a company has been authorized to issue) include issued, outstanding, unissued, and treasury shares. Issued shares are shares that have been acquired by stockholders; outstanding shares are the shares owned by stockholders; treasury shares are issued shares that have been reacquired by the company; and unissued shares have never been issued.</a:t>
            </a:r>
          </a:p>
          <a:p>
            <a:pPr marL="228600" indent="-228600">
              <a:defRPr/>
            </a:pPr>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a:extLst>
              <a:ext uri="{FF2B5EF4-FFF2-40B4-BE49-F238E27FC236}">
                <a16:creationId xmlns:a16="http://schemas.microsoft.com/office/drawing/2014/main" id="{C97BB86C-CF94-4361-80B0-4A093608CF75}"/>
              </a:ext>
            </a:extLst>
          </p:cNvPr>
          <p:cNvSpPr>
            <a:spLocks noGrp="1" noRot="1" noChangeAspect="1" noChangeArrowheads="1" noTextEdit="1"/>
          </p:cNvSpPr>
          <p:nvPr>
            <p:ph type="sldImg"/>
          </p:nvPr>
        </p:nvSpPr>
        <p:spPr>
          <a:ln/>
        </p:spPr>
      </p:sp>
      <p:sp>
        <p:nvSpPr>
          <p:cNvPr id="38915" name="Rectangle 3">
            <a:extLst>
              <a:ext uri="{FF2B5EF4-FFF2-40B4-BE49-F238E27FC236}">
                <a16:creationId xmlns:a16="http://schemas.microsoft.com/office/drawing/2014/main" id="{959ED112-12B6-4E61-B088-72737722142C}"/>
              </a:ext>
            </a:extLst>
          </p:cNvPr>
          <p:cNvSpPr>
            <a:spLocks noGrp="1" noChangeArrowheads="1"/>
          </p:cNvSpPr>
          <p:nvPr>
            <p:ph type="body" idx="1"/>
          </p:nvPr>
        </p:nvSpPr>
        <p:spPr>
          <a:ln/>
        </p:spPr>
        <p:txBody>
          <a:bodyPr/>
          <a:lstStyle/>
          <a:p>
            <a:pPr marL="0" lvl="1" indent="-228600">
              <a:defRPr/>
            </a:pPr>
            <a:r>
              <a:rPr lang="en-US" dirty="0"/>
              <a:t>LO 8-2: Explain what preferred stock is, discuss what its advantages and disadvantages to the corporation are, and show how it is presented in the balance sheet.</a:t>
            </a:r>
          </a:p>
          <a:p>
            <a:pPr indent="-228600">
              <a:defRPr/>
            </a:pPr>
            <a:endParaRPr lang="en-US" dirty="0"/>
          </a:p>
          <a:p>
            <a:pPr indent="-228600">
              <a:defRPr/>
            </a:pPr>
            <a:r>
              <a:rPr lang="en-US" dirty="0"/>
              <a:t>Preferred stock normally has no voting rights but </a:t>
            </a:r>
            <a:r>
              <a:rPr lang="en-US" sz="1200" dirty="0">
                <a:solidFill>
                  <a:schemeClr val="bg1"/>
                </a:solidFill>
                <a:latin typeface="Arial" charset="0"/>
              </a:rPr>
              <a:t>receive priority over  common stock on dividend payment</a:t>
            </a:r>
            <a:r>
              <a:rPr lang="en-US" dirty="0"/>
              <a:t>. Preferred stock has a par or stated value with the dividend expressed as a percent of par. Callable stock is redeemable, and convertible stock can be exchanged for common shares.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sz="3600"/>
            </a:lvl1p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26981693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447800" y="18288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0A5D88F2-8B38-41DC-BA17-B2637E7BC486}"/>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6586558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053306"/>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0294178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579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4">
            <a:extLst>
              <a:ext uri="{FF2B5EF4-FFF2-40B4-BE49-F238E27FC236}">
                <a16:creationId xmlns:a16="http://schemas.microsoft.com/office/drawing/2014/main" id="{00E98F53-C0EF-4BA8-82F9-7158819F73B1}"/>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8419644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667318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6">
            <a:extLst>
              <a:ext uri="{FF2B5EF4-FFF2-40B4-BE49-F238E27FC236}">
                <a16:creationId xmlns:a16="http://schemas.microsoft.com/office/drawing/2014/main" id="{370B4700-56CA-4D96-B237-7BBCAB4A37CC}"/>
              </a:ext>
            </a:extLst>
          </p:cNvPr>
          <p:cNvSpPr>
            <a:spLocks noGrp="1" noChangeArrowheads="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a:p>
        </p:txBody>
      </p:sp>
    </p:spTree>
    <p:extLst>
      <p:ext uri="{BB962C8B-B14F-4D97-AF65-F5344CB8AC3E}">
        <p14:creationId xmlns:p14="http://schemas.microsoft.com/office/powerpoint/2010/main" val="3745286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6527066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2128614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9043876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9554886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11316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3A3EB57-7A82-435F-9CD7-948DBF5F483B}"/>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a:p>
        </p:txBody>
      </p:sp>
      <p:sp>
        <p:nvSpPr>
          <p:cNvPr id="5" name="Footer Placeholder 4">
            <a:extLst>
              <a:ext uri="{FF2B5EF4-FFF2-40B4-BE49-F238E27FC236}">
                <a16:creationId xmlns:a16="http://schemas.microsoft.com/office/drawing/2014/main" id="{F4C628D0-5ACF-4254-A371-F01D268CFFC3}"/>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a:p>
        </p:txBody>
      </p:sp>
      <p:sp>
        <p:nvSpPr>
          <p:cNvPr id="6" name="Slide Number Placeholder 5">
            <a:extLst>
              <a:ext uri="{FF2B5EF4-FFF2-40B4-BE49-F238E27FC236}">
                <a16:creationId xmlns:a16="http://schemas.microsoft.com/office/drawing/2014/main" id="{F44A644B-189C-4CC3-8EBE-3B47AC0B0A55}"/>
              </a:ext>
            </a:extLst>
          </p:cNvPr>
          <p:cNvSpPr>
            <a:spLocks noGrp="1"/>
          </p:cNvSpPr>
          <p:nvPr>
            <p:ph type="sldNum" sz="quarter" idx="12"/>
          </p:nvPr>
        </p:nvSpPr>
        <p:spPr>
          <a:xfrm>
            <a:off x="6553200" y="6356350"/>
            <a:ext cx="2133600" cy="365125"/>
          </a:xfrm>
        </p:spPr>
        <p:txBody>
          <a:bodyPr anchor="t"/>
          <a:lstStyle>
            <a:lvl1pPr eaLnBrk="1" hangingPunct="1">
              <a:defRPr smtClean="0">
                <a:solidFill>
                  <a:srgbClr val="000000"/>
                </a:solidFill>
                <a:latin typeface="Arial" panose="020B0604020202020204" pitchFamily="34" charset="0"/>
              </a:defRPr>
            </a:lvl1pPr>
          </a:lstStyle>
          <a:p>
            <a:pPr>
              <a:defRPr/>
            </a:pPr>
            <a:fld id="{0F912A5C-C61A-4169-BAB5-320909B43E99}" type="slidenum">
              <a:rPr lang="en-US" altLang="en-US"/>
              <a:pPr>
                <a:defRPr/>
              </a:pPr>
              <a:t>‹#›</a:t>
            </a:fld>
            <a:endParaRPr lang="en-US" altLang="en-US"/>
          </a:p>
        </p:txBody>
      </p:sp>
    </p:spTree>
    <p:extLst>
      <p:ext uri="{BB962C8B-B14F-4D97-AF65-F5344CB8AC3E}">
        <p14:creationId xmlns:p14="http://schemas.microsoft.com/office/powerpoint/2010/main" val="23982018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31863" y="1219200"/>
            <a:ext cx="7678737"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658189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8716114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637533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960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60338720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285750" y="503238"/>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29549009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1757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7861029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62728407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20780"/>
            <a:ext cx="8229600" cy="92545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69714502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4572" y="914399"/>
            <a:ext cx="8229600" cy="762001"/>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85036527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49835"/>
            <a:ext cx="8229600" cy="79796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094887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62000" y="43434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685800" y="2667000"/>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53770B7-6D8A-4554-AA63-573964A9090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a:p>
        </p:txBody>
      </p:sp>
      <p:sp>
        <p:nvSpPr>
          <p:cNvPr id="5" name="Footer Placeholder 4">
            <a:extLst>
              <a:ext uri="{FF2B5EF4-FFF2-40B4-BE49-F238E27FC236}">
                <a16:creationId xmlns:a16="http://schemas.microsoft.com/office/drawing/2014/main" id="{B4382117-BED4-4779-8516-F86A408A5A37}"/>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a:p>
        </p:txBody>
      </p:sp>
      <p:sp>
        <p:nvSpPr>
          <p:cNvPr id="6" name="Slide Number Placeholder 5">
            <a:extLst>
              <a:ext uri="{FF2B5EF4-FFF2-40B4-BE49-F238E27FC236}">
                <a16:creationId xmlns:a16="http://schemas.microsoft.com/office/drawing/2014/main" id="{540FD1AA-D147-45EF-814C-843DBA4CDCB1}"/>
              </a:ext>
            </a:extLst>
          </p:cNvPr>
          <p:cNvSpPr>
            <a:spLocks noGrp="1"/>
          </p:cNvSpPr>
          <p:nvPr>
            <p:ph type="sldNum" sz="quarter" idx="12"/>
          </p:nvPr>
        </p:nvSpPr>
        <p:spPr>
          <a:xfrm>
            <a:off x="6553200" y="6356350"/>
            <a:ext cx="2133600" cy="365125"/>
          </a:xfrm>
        </p:spPr>
        <p:txBody>
          <a:bodyPr anchor="t"/>
          <a:lstStyle>
            <a:lvl1pPr eaLnBrk="1" hangingPunct="1">
              <a:defRPr smtClean="0">
                <a:solidFill>
                  <a:srgbClr val="000000"/>
                </a:solidFill>
                <a:latin typeface="Arial" panose="020B0604020202020204" pitchFamily="34" charset="0"/>
              </a:defRPr>
            </a:lvl1pPr>
          </a:lstStyle>
          <a:p>
            <a:pPr>
              <a:defRPr/>
            </a:pPr>
            <a:fld id="{EC6462AC-B7E8-4DE1-943B-25EF0DBC7E7E}" type="slidenum">
              <a:rPr lang="en-US" altLang="en-US"/>
              <a:pPr>
                <a:defRPr/>
              </a:pPr>
              <a:t>‹#›</a:t>
            </a:fld>
            <a:endParaRPr lang="en-US" altLang="en-US"/>
          </a:p>
        </p:txBody>
      </p:sp>
    </p:spTree>
    <p:extLst>
      <p:ext uri="{BB962C8B-B14F-4D97-AF65-F5344CB8AC3E}">
        <p14:creationId xmlns:p14="http://schemas.microsoft.com/office/powerpoint/2010/main" val="338295873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22573993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12799096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asic 1">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72966" y="685800"/>
            <a:ext cx="8229600" cy="1050132"/>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2057399"/>
            <a:ext cx="7886700" cy="4119563"/>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9470998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88731" y="673484"/>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24695501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9333701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09600"/>
            <a:ext cx="8229600" cy="8080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08906021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8581201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487363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28297"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53779600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4669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1897306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229600" cy="731838"/>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6887661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1945" y="685800"/>
            <a:ext cx="8229600" cy="914400"/>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12408045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95E3F8E-AA2A-441F-8391-BE4C3F0F05B6}"/>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a:p>
        </p:txBody>
      </p:sp>
      <p:sp>
        <p:nvSpPr>
          <p:cNvPr id="4" name="Footer Placeholder 3">
            <a:extLst>
              <a:ext uri="{FF2B5EF4-FFF2-40B4-BE49-F238E27FC236}">
                <a16:creationId xmlns:a16="http://schemas.microsoft.com/office/drawing/2014/main" id="{34E28A11-2D9F-48E4-A63D-7E4FD4C47CF4}"/>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a:p>
        </p:txBody>
      </p:sp>
      <p:sp>
        <p:nvSpPr>
          <p:cNvPr id="5" name="Slide Number Placeholder 4">
            <a:extLst>
              <a:ext uri="{FF2B5EF4-FFF2-40B4-BE49-F238E27FC236}">
                <a16:creationId xmlns:a16="http://schemas.microsoft.com/office/drawing/2014/main" id="{90D97ACA-DF8E-41C6-BF4A-19F7DEFFD4C4}"/>
              </a:ext>
            </a:extLst>
          </p:cNvPr>
          <p:cNvSpPr>
            <a:spLocks noGrp="1"/>
          </p:cNvSpPr>
          <p:nvPr>
            <p:ph type="sldNum" sz="quarter" idx="12"/>
          </p:nvPr>
        </p:nvSpPr>
        <p:spPr>
          <a:xfrm>
            <a:off x="6553200" y="6356350"/>
            <a:ext cx="2133600" cy="365125"/>
          </a:xfrm>
        </p:spPr>
        <p:txBody>
          <a:bodyPr anchor="t"/>
          <a:lstStyle>
            <a:lvl1pPr eaLnBrk="1" hangingPunct="1">
              <a:defRPr smtClean="0">
                <a:solidFill>
                  <a:srgbClr val="000000"/>
                </a:solidFill>
                <a:latin typeface="Arial" panose="020B0604020202020204" pitchFamily="34" charset="0"/>
              </a:defRPr>
            </a:lvl1pPr>
          </a:lstStyle>
          <a:p>
            <a:pPr>
              <a:defRPr/>
            </a:pPr>
            <a:fld id="{F634F57C-A72E-4EDB-821C-6402F9380866}" type="slidenum">
              <a:rPr lang="en-US" altLang="en-US"/>
              <a:pPr>
                <a:defRPr/>
              </a:pPr>
              <a:t>‹#›</a:t>
            </a:fld>
            <a:endParaRPr lang="en-US" altLang="en-US"/>
          </a:p>
        </p:txBody>
      </p:sp>
    </p:spTree>
    <p:extLst>
      <p:ext uri="{BB962C8B-B14F-4D97-AF65-F5344CB8AC3E}">
        <p14:creationId xmlns:p14="http://schemas.microsoft.com/office/powerpoint/2010/main" val="215143648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29441110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05015"/>
            <a:ext cx="8229600" cy="97138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59656935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02813495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8842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9383395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8128353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2" name="AutoShape 47">
            <a:extLst>
              <a:ext uri="{FF2B5EF4-FFF2-40B4-BE49-F238E27FC236}">
                <a16:creationId xmlns:a16="http://schemas.microsoft.com/office/drawing/2014/main" id="{3C224888-12F6-443D-8D21-89CFE5E735E1}"/>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3" name="Rectangle 49">
            <a:extLst>
              <a:ext uri="{FF2B5EF4-FFF2-40B4-BE49-F238E27FC236}">
                <a16:creationId xmlns:a16="http://schemas.microsoft.com/office/drawing/2014/main" id="{2B7763EC-5BC2-4895-8E3E-3DC331623BE1}"/>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a:p>
        </p:txBody>
      </p:sp>
      <p:sp>
        <p:nvSpPr>
          <p:cNvPr id="4" name="Rectangle 53">
            <a:extLst>
              <a:ext uri="{FF2B5EF4-FFF2-40B4-BE49-F238E27FC236}">
                <a16:creationId xmlns:a16="http://schemas.microsoft.com/office/drawing/2014/main" id="{E40545A8-FFDC-4DA5-A65A-F177EF8B3540}"/>
              </a:ext>
            </a:extLst>
          </p:cNvPr>
          <p:cNvSpPr>
            <a:spLocks noChangeArrowheads="1"/>
          </p:cNvSpPr>
          <p:nvPr/>
        </p:nvSpPr>
        <p:spPr bwMode="auto">
          <a:xfrm>
            <a:off x="-685800" y="6577013"/>
            <a:ext cx="1943100" cy="273050"/>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a:latin typeface="Book Antiqua" panose="02040602050305030304" pitchFamily="18" charset="0"/>
            </a:endParaRPr>
          </a:p>
        </p:txBody>
      </p:sp>
    </p:spTree>
    <p:extLst>
      <p:ext uri="{BB962C8B-B14F-4D97-AF65-F5344CB8AC3E}">
        <p14:creationId xmlns:p14="http://schemas.microsoft.com/office/powerpoint/2010/main" val="1964421228"/>
      </p:ext>
    </p:extLst>
  </p:cSld>
  <p:clrMapOvr>
    <a:overrideClrMapping bg1="lt1" tx1="dk1" bg2="lt2" tx2="dk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1">
            <a:extLst>
              <a:ext uri="{FF2B5EF4-FFF2-40B4-BE49-F238E27FC236}">
                <a16:creationId xmlns:a16="http://schemas.microsoft.com/office/drawing/2014/main" id="{E767AC90-9B9A-4084-9287-C214FFFBCC06}"/>
              </a:ext>
            </a:extLst>
          </p:cNvPr>
          <p:cNvSpPr>
            <a:spLocks noGrp="1"/>
          </p:cNvSpPr>
          <p:nvPr>
            <p:ph type="sldNum" sz="quarter" idx="10"/>
          </p:nvPr>
        </p:nvSpPr>
        <p:spPr/>
        <p:txBody>
          <a:bodyPr/>
          <a:lstStyle>
            <a:lvl1pPr>
              <a:defRPr/>
            </a:lvl1pPr>
          </a:lstStyle>
          <a:p>
            <a:pPr>
              <a:defRPr/>
            </a:pPr>
            <a:fld id="{FF4676BC-6D58-4E23-AB30-02CFDDCE9DB3}" type="slidenum">
              <a:rPr lang="en-US" altLang="en-US"/>
              <a:pPr>
                <a:defRPr/>
              </a:pPr>
              <a:t>‹#›</a:t>
            </a:fld>
            <a:endParaRPr lang="en-US" altLang="en-US"/>
          </a:p>
        </p:txBody>
      </p:sp>
    </p:spTree>
    <p:extLst>
      <p:ext uri="{BB962C8B-B14F-4D97-AF65-F5344CB8AC3E}">
        <p14:creationId xmlns:p14="http://schemas.microsoft.com/office/powerpoint/2010/main" val="402819475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6517638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1D356134-4CAF-4FCE-9A22-E90B735C4069}"/>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a:p>
        </p:txBody>
      </p:sp>
      <p:sp>
        <p:nvSpPr>
          <p:cNvPr id="8" name="Footer Placeholder 4">
            <a:extLst>
              <a:ext uri="{FF2B5EF4-FFF2-40B4-BE49-F238E27FC236}">
                <a16:creationId xmlns:a16="http://schemas.microsoft.com/office/drawing/2014/main" id="{EC950E81-5FF5-4573-B764-ADF26C397B43}"/>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a:p>
        </p:txBody>
      </p:sp>
      <p:sp>
        <p:nvSpPr>
          <p:cNvPr id="9" name="Slide Number Placeholder 5">
            <a:extLst>
              <a:ext uri="{FF2B5EF4-FFF2-40B4-BE49-F238E27FC236}">
                <a16:creationId xmlns:a16="http://schemas.microsoft.com/office/drawing/2014/main" id="{5C04FB79-A5C0-4968-875E-3CDCBFBBCA9D}"/>
              </a:ext>
            </a:extLst>
          </p:cNvPr>
          <p:cNvSpPr>
            <a:spLocks noGrp="1"/>
          </p:cNvSpPr>
          <p:nvPr>
            <p:ph type="sldNum" sz="quarter" idx="12"/>
          </p:nvPr>
        </p:nvSpPr>
        <p:spPr>
          <a:xfrm>
            <a:off x="6553200" y="6356350"/>
            <a:ext cx="2133600" cy="365125"/>
          </a:xfrm>
        </p:spPr>
        <p:txBody>
          <a:bodyPr anchor="t"/>
          <a:lstStyle>
            <a:lvl1pPr eaLnBrk="1" hangingPunct="1">
              <a:defRPr smtClean="0">
                <a:solidFill>
                  <a:srgbClr val="000000"/>
                </a:solidFill>
                <a:latin typeface="Arial" panose="020B0604020202020204" pitchFamily="34" charset="0"/>
              </a:defRPr>
            </a:lvl1pPr>
          </a:lstStyle>
          <a:p>
            <a:pPr>
              <a:defRPr/>
            </a:pPr>
            <a:fld id="{1F13BEEE-6F7D-49F0-BD90-D39471BB8032}" type="slidenum">
              <a:rPr lang="en-US" altLang="en-US"/>
              <a:pPr>
                <a:defRPr/>
              </a:pPr>
              <a:t>‹#›</a:t>
            </a:fld>
            <a:endParaRPr lang="en-US" altLang="en-US"/>
          </a:p>
        </p:txBody>
      </p:sp>
    </p:spTree>
    <p:extLst>
      <p:ext uri="{BB962C8B-B14F-4D97-AF65-F5344CB8AC3E}">
        <p14:creationId xmlns:p14="http://schemas.microsoft.com/office/powerpoint/2010/main" val="396297126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32840" y="277813"/>
            <a:ext cx="6858000" cy="1143000"/>
          </a:xfrm>
        </p:spPr>
        <p:txBody>
          <a:bodyPr/>
          <a:lstStyle/>
          <a:p>
            <a:r>
              <a:rPr lang="en-US"/>
              <a:t>Click to edit Master title style</a:t>
            </a:r>
          </a:p>
        </p:txBody>
      </p:sp>
      <p:sp>
        <p:nvSpPr>
          <p:cNvPr id="3" name="ClipArt Placeholder 2"/>
          <p:cNvSpPr>
            <a:spLocks noGrp="1"/>
          </p:cNvSpPr>
          <p:nvPr>
            <p:ph type="clipArt" sz="half" idx="1"/>
          </p:nvPr>
        </p:nvSpPr>
        <p:spPr>
          <a:xfrm>
            <a:off x="457200" y="1600200"/>
            <a:ext cx="4038600" cy="4530725"/>
          </a:xfrm>
        </p:spPr>
        <p:txBody>
          <a:bodyPr/>
          <a:lstStyle/>
          <a:p>
            <a:pPr lvl="0"/>
            <a:endParaRPr lang="en-US" noProof="0"/>
          </a:p>
        </p:txBody>
      </p:sp>
      <p:sp>
        <p:nvSpPr>
          <p:cNvPr id="4" name="Text Placeholder 3"/>
          <p:cNvSpPr>
            <a:spLocks noGrp="1"/>
          </p:cNvSpPr>
          <p:nvPr>
            <p:ph type="body"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9">
            <a:extLst>
              <a:ext uri="{FF2B5EF4-FFF2-40B4-BE49-F238E27FC236}">
                <a16:creationId xmlns:a16="http://schemas.microsoft.com/office/drawing/2014/main" id="{0E3B23EB-0682-4734-A9F4-CADD122B76E6}"/>
              </a:ext>
            </a:extLst>
          </p:cNvPr>
          <p:cNvSpPr>
            <a:spLocks noGrp="1" noChangeArrowheads="1"/>
          </p:cNvSpPr>
          <p:nvPr>
            <p:ph type="dt" sz="half" idx="10"/>
          </p:nvPr>
        </p:nvSpPr>
        <p:spPr>
          <a:xfrm>
            <a:off x="457200" y="6278563"/>
            <a:ext cx="2133600" cy="457200"/>
          </a:xfrm>
          <a:prstGeom prst="rect">
            <a:avLst/>
          </a:prstGeom>
        </p:spPr>
        <p:txBody>
          <a:bodyPr/>
          <a:lstStyle>
            <a:lvl1pPr>
              <a:defRPr/>
            </a:lvl1pPr>
          </a:lstStyle>
          <a:p>
            <a:pPr>
              <a:defRPr/>
            </a:pPr>
            <a:endParaRPr lang="en-US"/>
          </a:p>
        </p:txBody>
      </p:sp>
      <p:sp>
        <p:nvSpPr>
          <p:cNvPr id="6" name="Rectangle 40">
            <a:extLst>
              <a:ext uri="{FF2B5EF4-FFF2-40B4-BE49-F238E27FC236}">
                <a16:creationId xmlns:a16="http://schemas.microsoft.com/office/drawing/2014/main" id="{F58B2709-B25F-4B76-AB5F-34AD85109B57}"/>
              </a:ext>
            </a:extLst>
          </p:cNvPr>
          <p:cNvSpPr>
            <a:spLocks noGrp="1" noChangeArrowheads="1"/>
          </p:cNvSpPr>
          <p:nvPr>
            <p:ph type="ftr" sz="quarter" idx="11"/>
          </p:nvPr>
        </p:nvSpPr>
        <p:spPr>
          <a:xfrm>
            <a:off x="3124200" y="6278563"/>
            <a:ext cx="2895600" cy="457200"/>
          </a:xfrm>
          <a:prstGeom prst="rect">
            <a:avLst/>
          </a:prstGeom>
        </p:spPr>
        <p:txBody>
          <a:bodyPr/>
          <a:lstStyle>
            <a:lvl1pPr>
              <a:defRPr/>
            </a:lvl1pPr>
          </a:lstStyle>
          <a:p>
            <a:pPr>
              <a:defRPr/>
            </a:pPr>
            <a:endParaRPr lang="en-US"/>
          </a:p>
        </p:txBody>
      </p:sp>
      <p:sp>
        <p:nvSpPr>
          <p:cNvPr id="7" name="Rectangle 41">
            <a:extLst>
              <a:ext uri="{FF2B5EF4-FFF2-40B4-BE49-F238E27FC236}">
                <a16:creationId xmlns:a16="http://schemas.microsoft.com/office/drawing/2014/main" id="{CCD7E3AF-5826-461A-BB93-D56CF5C31FAB}"/>
              </a:ext>
            </a:extLst>
          </p:cNvPr>
          <p:cNvSpPr>
            <a:spLocks noGrp="1" noChangeArrowheads="1"/>
          </p:cNvSpPr>
          <p:nvPr>
            <p:ph type="sldNum" sz="quarter" idx="12"/>
          </p:nvPr>
        </p:nvSpPr>
        <p:spPr/>
        <p:txBody>
          <a:bodyPr/>
          <a:lstStyle>
            <a:lvl1pPr>
              <a:defRPr smtClean="0"/>
            </a:lvl1pPr>
          </a:lstStyle>
          <a:p>
            <a:pPr>
              <a:defRPr/>
            </a:pPr>
            <a:fld id="{69615581-8818-47DA-8B1F-B58817BAC1E3}" type="slidenum">
              <a:rPr lang="en-US" altLang="en-US"/>
              <a:pPr>
                <a:defRPr/>
              </a:pPr>
              <a:t>‹#›</a:t>
            </a:fld>
            <a:endParaRPr lang="en-US" altLang="en-US"/>
          </a:p>
        </p:txBody>
      </p:sp>
    </p:spTree>
    <p:extLst>
      <p:ext uri="{BB962C8B-B14F-4D97-AF65-F5344CB8AC3E}">
        <p14:creationId xmlns:p14="http://schemas.microsoft.com/office/powerpoint/2010/main" val="331734820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828800" y="277813"/>
            <a:ext cx="6858000" cy="1143000"/>
          </a:xfrm>
        </p:spPr>
        <p:txBody>
          <a:bodyPr/>
          <a:lstStyle/>
          <a:p>
            <a:r>
              <a:rPr lang="en-US"/>
              <a:t>Click to edit Master title style</a:t>
            </a:r>
          </a:p>
        </p:txBody>
      </p:sp>
      <p:sp>
        <p:nvSpPr>
          <p:cNvPr id="3" name="Chart Placeholder 2"/>
          <p:cNvSpPr>
            <a:spLocks noGrp="1"/>
          </p:cNvSpPr>
          <p:nvPr>
            <p:ph type="chart" idx="1"/>
          </p:nvPr>
        </p:nvSpPr>
        <p:spPr>
          <a:xfrm>
            <a:off x="457200" y="1600200"/>
            <a:ext cx="8229600" cy="4530725"/>
          </a:xfrm>
        </p:spPr>
        <p:txBody>
          <a:bodyPr/>
          <a:lstStyle/>
          <a:p>
            <a:pPr lvl="0"/>
            <a:endParaRPr lang="en-US" noProof="0" dirty="0"/>
          </a:p>
        </p:txBody>
      </p:sp>
      <p:sp>
        <p:nvSpPr>
          <p:cNvPr id="4" name="Rectangle 39">
            <a:extLst>
              <a:ext uri="{FF2B5EF4-FFF2-40B4-BE49-F238E27FC236}">
                <a16:creationId xmlns:a16="http://schemas.microsoft.com/office/drawing/2014/main" id="{4DF42DEE-811E-4A9D-A285-8D15D00570F1}"/>
              </a:ext>
            </a:extLst>
          </p:cNvPr>
          <p:cNvSpPr>
            <a:spLocks noGrp="1" noChangeArrowheads="1"/>
          </p:cNvSpPr>
          <p:nvPr>
            <p:ph type="dt" sz="half" idx="10"/>
          </p:nvPr>
        </p:nvSpPr>
        <p:spPr>
          <a:xfrm>
            <a:off x="457200" y="6278563"/>
            <a:ext cx="2133600" cy="457200"/>
          </a:xfrm>
          <a:prstGeom prst="rect">
            <a:avLst/>
          </a:prstGeom>
        </p:spPr>
        <p:txBody>
          <a:bodyPr/>
          <a:lstStyle>
            <a:lvl1pPr>
              <a:defRPr/>
            </a:lvl1pPr>
          </a:lstStyle>
          <a:p>
            <a:pPr>
              <a:defRPr/>
            </a:pPr>
            <a:endParaRPr lang="en-US"/>
          </a:p>
        </p:txBody>
      </p:sp>
      <p:sp>
        <p:nvSpPr>
          <p:cNvPr id="5" name="Rectangle 40">
            <a:extLst>
              <a:ext uri="{FF2B5EF4-FFF2-40B4-BE49-F238E27FC236}">
                <a16:creationId xmlns:a16="http://schemas.microsoft.com/office/drawing/2014/main" id="{7579195B-1BAD-45AF-BD7D-608D430DE091}"/>
              </a:ext>
            </a:extLst>
          </p:cNvPr>
          <p:cNvSpPr>
            <a:spLocks noGrp="1" noChangeArrowheads="1"/>
          </p:cNvSpPr>
          <p:nvPr>
            <p:ph type="ftr" sz="quarter" idx="11"/>
          </p:nvPr>
        </p:nvSpPr>
        <p:spPr>
          <a:xfrm>
            <a:off x="3124200" y="6278563"/>
            <a:ext cx="2895600" cy="457200"/>
          </a:xfrm>
          <a:prstGeom prst="rect">
            <a:avLst/>
          </a:prstGeom>
        </p:spPr>
        <p:txBody>
          <a:bodyPr/>
          <a:lstStyle>
            <a:lvl1pPr>
              <a:defRPr/>
            </a:lvl1pPr>
          </a:lstStyle>
          <a:p>
            <a:pPr>
              <a:defRPr/>
            </a:pPr>
            <a:endParaRPr lang="en-US"/>
          </a:p>
        </p:txBody>
      </p:sp>
      <p:sp>
        <p:nvSpPr>
          <p:cNvPr id="6" name="Rectangle 41">
            <a:extLst>
              <a:ext uri="{FF2B5EF4-FFF2-40B4-BE49-F238E27FC236}">
                <a16:creationId xmlns:a16="http://schemas.microsoft.com/office/drawing/2014/main" id="{75672C96-1E19-4988-B515-537DC2D9E05F}"/>
              </a:ext>
            </a:extLst>
          </p:cNvPr>
          <p:cNvSpPr>
            <a:spLocks noGrp="1" noChangeArrowheads="1"/>
          </p:cNvSpPr>
          <p:nvPr>
            <p:ph type="sldNum" sz="quarter" idx="12"/>
          </p:nvPr>
        </p:nvSpPr>
        <p:spPr/>
        <p:txBody>
          <a:bodyPr/>
          <a:lstStyle>
            <a:lvl1pPr>
              <a:defRPr smtClean="0"/>
            </a:lvl1pPr>
          </a:lstStyle>
          <a:p>
            <a:pPr>
              <a:defRPr/>
            </a:pPr>
            <a:fld id="{E9A34611-2776-4137-98B5-1F2A7C6988CA}" type="slidenum">
              <a:rPr lang="en-US" altLang="en-US"/>
              <a:pPr>
                <a:defRPr/>
              </a:pPr>
              <a:t>‹#›</a:t>
            </a:fld>
            <a:endParaRPr lang="en-US" altLang="en-US"/>
          </a:p>
        </p:txBody>
      </p:sp>
    </p:spTree>
    <p:extLst>
      <p:ext uri="{BB962C8B-B14F-4D97-AF65-F5344CB8AC3E}">
        <p14:creationId xmlns:p14="http://schemas.microsoft.com/office/powerpoint/2010/main" val="16814987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lvl1pPr>
              <a:defRPr b="1"/>
            </a:lvl1pPr>
          </a:lstStyle>
          <a:p>
            <a:r>
              <a:rPr lang="en-US"/>
              <a:t>Click to edit Master title style</a:t>
            </a:r>
          </a:p>
        </p:txBody>
      </p:sp>
      <p:sp>
        <p:nvSpPr>
          <p:cNvPr id="3" name="Date Placeholder 3">
            <a:extLst>
              <a:ext uri="{FF2B5EF4-FFF2-40B4-BE49-F238E27FC236}">
                <a16:creationId xmlns:a16="http://schemas.microsoft.com/office/drawing/2014/main" id="{6B8DE6CD-B865-46F5-8EFB-32024996C3E7}"/>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a:p>
        </p:txBody>
      </p:sp>
      <p:sp>
        <p:nvSpPr>
          <p:cNvPr id="4" name="Footer Placeholder 4">
            <a:extLst>
              <a:ext uri="{FF2B5EF4-FFF2-40B4-BE49-F238E27FC236}">
                <a16:creationId xmlns:a16="http://schemas.microsoft.com/office/drawing/2014/main" id="{3062BBAB-07D8-4E4C-B280-F51039D80E95}"/>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a:p>
        </p:txBody>
      </p:sp>
      <p:sp>
        <p:nvSpPr>
          <p:cNvPr id="5" name="Slide Number Placeholder 5">
            <a:extLst>
              <a:ext uri="{FF2B5EF4-FFF2-40B4-BE49-F238E27FC236}">
                <a16:creationId xmlns:a16="http://schemas.microsoft.com/office/drawing/2014/main" id="{E3371721-10F6-40F4-8524-226315983EFC}"/>
              </a:ext>
            </a:extLst>
          </p:cNvPr>
          <p:cNvSpPr>
            <a:spLocks noGrp="1"/>
          </p:cNvSpPr>
          <p:nvPr>
            <p:ph type="sldNum" sz="quarter" idx="12"/>
          </p:nvPr>
        </p:nvSpPr>
        <p:spPr>
          <a:xfrm>
            <a:off x="6553200" y="6356350"/>
            <a:ext cx="2133600" cy="365125"/>
          </a:xfrm>
        </p:spPr>
        <p:txBody>
          <a:bodyPr anchor="t"/>
          <a:lstStyle>
            <a:lvl1pPr eaLnBrk="1" hangingPunct="1">
              <a:defRPr smtClean="0">
                <a:solidFill>
                  <a:srgbClr val="000000"/>
                </a:solidFill>
                <a:latin typeface="Arial" panose="020B0604020202020204" pitchFamily="34" charset="0"/>
              </a:defRPr>
            </a:lvl1pPr>
          </a:lstStyle>
          <a:p>
            <a:pPr>
              <a:defRPr/>
            </a:pPr>
            <a:fld id="{406E67E4-3D1A-43CF-8720-67B967D3E874}" type="slidenum">
              <a:rPr lang="en-US" altLang="en-US"/>
              <a:pPr>
                <a:defRPr/>
              </a:pPr>
              <a:t>‹#›</a:t>
            </a:fld>
            <a:endParaRPr lang="en-US" altLang="en-US"/>
          </a:p>
        </p:txBody>
      </p:sp>
    </p:spTree>
    <p:extLst>
      <p:ext uri="{BB962C8B-B14F-4D97-AF65-F5344CB8AC3E}">
        <p14:creationId xmlns:p14="http://schemas.microsoft.com/office/powerpoint/2010/main" val="949549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80533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8001000" cy="654050"/>
          </a:xfrm>
        </p:spPr>
        <p:txBody>
          <a:bodyPr/>
          <a:lstStyle>
            <a:lvl1pPr algn="ctr">
              <a:defRPr/>
            </a:lvl1pPr>
          </a:lstStyle>
          <a:p>
            <a:r>
              <a:rPr lang="en-US"/>
              <a:t>Click to edit Master title style</a:t>
            </a:r>
          </a:p>
        </p:txBody>
      </p:sp>
      <p:sp>
        <p:nvSpPr>
          <p:cNvPr id="11" name="Content Placeholder 10"/>
          <p:cNvSpPr>
            <a:spLocks noGrp="1"/>
          </p:cNvSpPr>
          <p:nvPr>
            <p:ph sz="quarter" idx="2"/>
          </p:nvPr>
        </p:nvSpPr>
        <p:spPr>
          <a:xfrm>
            <a:off x="685800" y="21336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648200" y="21336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738481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752600" y="457200"/>
            <a:ext cx="5638800" cy="1905000"/>
          </a:xfrm>
        </p:spPr>
        <p:txBody>
          <a:bodyPr/>
          <a:lstStyle>
            <a:lvl1pPr marL="0" indent="0">
              <a:buFont typeface="Wingdings" pitchFamily="2" charset="2"/>
              <a:buNone/>
              <a:defRPr/>
            </a:lvl1pPr>
          </a:lstStyle>
          <a:p>
            <a:r>
              <a:rPr lang="en-US"/>
              <a:t>Click to edit Master subtitle style</a:t>
            </a:r>
          </a:p>
        </p:txBody>
      </p:sp>
    </p:spTree>
    <p:extLst>
      <p:ext uri="{BB962C8B-B14F-4D97-AF65-F5344CB8AC3E}">
        <p14:creationId xmlns:p14="http://schemas.microsoft.com/office/powerpoint/2010/main" val="268803560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4FBF83A4-B2DE-4A55-AE2E-BB03C47C31C7}"/>
              </a:ext>
            </a:extLst>
          </p:cNvPr>
          <p:cNvSpPr>
            <a:spLocks noGrp="1"/>
          </p:cNvSpPr>
          <p:nvPr>
            <p:ph type="title"/>
          </p:nvPr>
        </p:nvSpPr>
        <p:spPr bwMode="auto">
          <a:xfrm>
            <a:off x="457200" y="0"/>
            <a:ext cx="82296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C3A6D986-D058-47B7-863F-B30D1261069B}"/>
              </a:ext>
            </a:extLst>
          </p:cNvPr>
          <p:cNvSpPr>
            <a:spLocks noGrp="1"/>
          </p:cNvSpPr>
          <p:nvPr>
            <p:ph type="body" idx="1"/>
          </p:nvPr>
        </p:nvSpPr>
        <p:spPr bwMode="auto">
          <a:xfrm>
            <a:off x="457200" y="1295400"/>
            <a:ext cx="8229600" cy="426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TextBox 6">
            <a:extLst>
              <a:ext uri="{FF2B5EF4-FFF2-40B4-BE49-F238E27FC236}">
                <a16:creationId xmlns:a16="http://schemas.microsoft.com/office/drawing/2014/main" id="{A0466173-D9E8-40FF-AA23-73CD5A00260C}"/>
              </a:ext>
            </a:extLst>
          </p:cNvPr>
          <p:cNvSpPr txBox="1"/>
          <p:nvPr/>
        </p:nvSpPr>
        <p:spPr>
          <a:xfrm>
            <a:off x="8428038" y="6389688"/>
            <a:ext cx="641350" cy="246062"/>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a:solidFill>
                  <a:srgbClr val="FFFFFF"/>
                </a:solidFill>
                <a:latin typeface="Calibri" panose="020F0502020204030204" pitchFamily="34" charset="0"/>
                <a:cs typeface="Arial" panose="020B0604020202020204" pitchFamily="34" charset="0"/>
              </a:rPr>
              <a:t>8 - </a:t>
            </a:r>
            <a:fld id="{F193CA49-72DE-4943-B54C-8D84CEE9D3F1}"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a:solidFill>
                <a:srgbClr val="FFFFFF"/>
              </a:solidFill>
              <a:latin typeface="Calibri" panose="020F0502020204030204" pitchFamily="34" charset="0"/>
              <a:cs typeface="Arial" panose="020B0604020202020204" pitchFamily="34" charset="0"/>
            </a:endParaRPr>
          </a:p>
        </p:txBody>
      </p:sp>
      <p:sp>
        <p:nvSpPr>
          <p:cNvPr id="10245" name="Rectangle 7">
            <a:extLst>
              <a:ext uri="{FF2B5EF4-FFF2-40B4-BE49-F238E27FC236}">
                <a16:creationId xmlns:a16="http://schemas.microsoft.com/office/drawing/2014/main" id="{23430973-2AB2-4504-8DDB-1B067591C33F}"/>
              </a:ext>
            </a:extLst>
          </p:cNvPr>
          <p:cNvSpPr>
            <a:spLocks noChangeArrowheads="1"/>
          </p:cNvSpPr>
          <p:nvPr userDrawn="1"/>
        </p:nvSpPr>
        <p:spPr bwMode="auto">
          <a:xfrm rot="16200000">
            <a:off x="-3238500" y="3314700"/>
            <a:ext cx="6858000" cy="228600"/>
          </a:xfrm>
          <a:prstGeom prst="rect">
            <a:avLst/>
          </a:prstGeom>
          <a:solidFill>
            <a:schemeClr val="tx2">
              <a:lumMod val="60000"/>
              <a:lumOff val="40000"/>
            </a:schemeClr>
          </a:solidFill>
          <a:ln w="28575" algn="ctr">
            <a:solidFill>
              <a:srgbClr val="445583"/>
            </a:solidFill>
            <a:miter lim="800000"/>
            <a:headEnd/>
            <a:tailEnd/>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lang="en-US">
              <a:solidFill>
                <a:srgbClr val="FFFFFF"/>
              </a:solidFill>
              <a:latin typeface="Palatino Linotype" panose="02040502050505030304" pitchFamily="18" charset="0"/>
              <a:cs typeface="Arial" panose="020B0604020202020204" pitchFamily="34" charset="0"/>
            </a:endParaRPr>
          </a:p>
        </p:txBody>
      </p:sp>
      <p:sp>
        <p:nvSpPr>
          <p:cNvPr id="2" name="Slide Number Placeholder 1">
            <a:extLst>
              <a:ext uri="{FF2B5EF4-FFF2-40B4-BE49-F238E27FC236}">
                <a16:creationId xmlns:a16="http://schemas.microsoft.com/office/drawing/2014/main" id="{27F6C9B0-7A72-48D8-8D85-2C136314D2D5}"/>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898989"/>
                </a:solidFill>
              </a:defRPr>
            </a:lvl1pPr>
          </a:lstStyle>
          <a:p>
            <a:pPr>
              <a:defRPr/>
            </a:pPr>
            <a:fld id="{9B2A4290-31D0-451A-904F-0C28D5FC24EF}" type="slidenum">
              <a:rPr lang="en-US" altLang="en-US"/>
              <a:pPr>
                <a:defRPr/>
              </a:pPr>
              <a:t>‹#›</a:t>
            </a:fld>
            <a:endParaRPr lang="en-US" altLang="en-US"/>
          </a:p>
        </p:txBody>
      </p:sp>
      <p:sp>
        <p:nvSpPr>
          <p:cNvPr id="9" name="Text Box 54">
            <a:extLst>
              <a:ext uri="{FF2B5EF4-FFF2-40B4-BE49-F238E27FC236}">
                <a16:creationId xmlns:a16="http://schemas.microsoft.com/office/drawing/2014/main" id="{61D0FF8E-79F8-4E82-9FFB-815F3807D997}"/>
              </a:ext>
            </a:extLst>
          </p:cNvPr>
          <p:cNvSpPr txBox="1">
            <a:spLocks noChangeArrowheads="1"/>
          </p:cNvSpPr>
          <p:nvPr userDrawn="1"/>
        </p:nvSpPr>
        <p:spPr bwMode="auto">
          <a:xfrm>
            <a:off x="-533400" y="6559550"/>
            <a:ext cx="8686800" cy="225425"/>
          </a:xfrm>
          <a:prstGeom prst="rect">
            <a:avLst/>
          </a:prstGeom>
          <a:noFill/>
          <a:ln>
            <a:noFill/>
          </a:ln>
          <a:extLst/>
        </p:spPr>
        <p:txBody>
          <a:bodyPr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r">
              <a:lnSpc>
                <a:spcPct val="90000"/>
              </a:lnSpc>
              <a:defRPr/>
            </a:pPr>
            <a:r>
              <a:rPr lang="en-US" sz="1100" i="1" dirty="0">
                <a:solidFill>
                  <a:schemeClr val="tx2">
                    <a:lumMod val="75000"/>
                  </a:schemeClr>
                </a:solidFill>
                <a:latin typeface="Arial Narrow" panose="020B0606020202030204" pitchFamily="34" charset="0"/>
              </a:rPr>
              <a:t>Copyright © 2020 McGraw-Hill Education. All rights reserved. No reproduction or distribution without the prior written consent of McGraw-Hill Education.</a:t>
            </a:r>
            <a:endParaRPr lang="en-US" altLang="en-US" sz="1100" b="1" dirty="0">
              <a:solidFill>
                <a:schemeClr val="tx2">
                  <a:lumMod val="75000"/>
                </a:schemeClr>
              </a:solidFill>
              <a:latin typeface="Arial Narrow" panose="020B0606020202030204" pitchFamily="34" charset="0"/>
            </a:endParaRPr>
          </a:p>
        </p:txBody>
      </p:sp>
    </p:spTree>
  </p:cSld>
  <p:clrMap bg1="lt1" tx1="dk1" bg2="lt2" tx2="dk2" accent1="accent1" accent2="accent2" accent3="accent3" accent4="accent4" accent5="accent5" accent6="accent6" hlink="hlink" folHlink="folHlink"/>
  <p:sldLayoutIdLst>
    <p:sldLayoutId id="2147484269" r:id="rId1"/>
    <p:sldLayoutId id="2147484270" r:id="rId2"/>
    <p:sldLayoutId id="2147484271" r:id="rId3"/>
    <p:sldLayoutId id="2147484272" r:id="rId4"/>
    <p:sldLayoutId id="2147484273" r:id="rId5"/>
    <p:sldLayoutId id="2147484274" r:id="rId6"/>
    <p:sldLayoutId id="2147484275" r:id="rId7"/>
    <p:sldLayoutId id="2147484276" r:id="rId8"/>
    <p:sldLayoutId id="2147484277" r:id="rId9"/>
    <p:sldLayoutId id="2147484278" r:id="rId10"/>
    <p:sldLayoutId id="2147484279" r:id="rId11"/>
    <p:sldLayoutId id="2147484280" r:id="rId12"/>
    <p:sldLayoutId id="2147484281" r:id="rId13"/>
    <p:sldLayoutId id="2147484282" r:id="rId14"/>
    <p:sldLayoutId id="2147484283" r:id="rId15"/>
    <p:sldLayoutId id="2147484284" r:id="rId16"/>
    <p:sldLayoutId id="2147484285" r:id="rId17"/>
    <p:sldLayoutId id="2147484286" r:id="rId18"/>
    <p:sldLayoutId id="2147484287" r:id="rId19"/>
    <p:sldLayoutId id="2147484288" r:id="rId20"/>
    <p:sldLayoutId id="2147484289" r:id="rId21"/>
    <p:sldLayoutId id="2147484290" r:id="rId22"/>
    <p:sldLayoutId id="2147484291" r:id="rId23"/>
    <p:sldLayoutId id="2147484292" r:id="rId24"/>
    <p:sldLayoutId id="2147484293" r:id="rId25"/>
    <p:sldLayoutId id="2147484294" r:id="rId26"/>
    <p:sldLayoutId id="2147484295" r:id="rId27"/>
    <p:sldLayoutId id="2147484296" r:id="rId28"/>
    <p:sldLayoutId id="2147484297" r:id="rId29"/>
    <p:sldLayoutId id="2147484298" r:id="rId30"/>
    <p:sldLayoutId id="2147484299" r:id="rId31"/>
    <p:sldLayoutId id="2147484300" r:id="rId32"/>
    <p:sldLayoutId id="2147484301" r:id="rId33"/>
    <p:sldLayoutId id="2147484302" r:id="rId34"/>
    <p:sldLayoutId id="2147484303" r:id="rId35"/>
    <p:sldLayoutId id="2147484304" r:id="rId36"/>
    <p:sldLayoutId id="2147484305" r:id="rId37"/>
    <p:sldLayoutId id="2147484306" r:id="rId38"/>
    <p:sldLayoutId id="2147484307" r:id="rId39"/>
    <p:sldLayoutId id="2147484308" r:id="rId40"/>
    <p:sldLayoutId id="2147484309" r:id="rId41"/>
    <p:sldLayoutId id="2147484310" r:id="rId42"/>
    <p:sldLayoutId id="2147484311" r:id="rId43"/>
    <p:sldLayoutId id="2147484312" r:id="rId44"/>
    <p:sldLayoutId id="2147484313" r:id="rId45"/>
    <p:sldLayoutId id="2147484314" r:id="rId46"/>
    <p:sldLayoutId id="2147484315" r:id="rId47"/>
    <p:sldLayoutId id="2147484268" r:id="rId48"/>
    <p:sldLayoutId id="2147484316" r:id="rId49"/>
    <p:sldLayoutId id="2147484317" r:id="rId50"/>
    <p:sldLayoutId id="2147484318" r:id="rId51"/>
  </p:sldLayoutIdLst>
  <p:hf hdr="0" ftr="0" dt="0"/>
  <p:txStyles>
    <p:titleStyle>
      <a:lvl1pPr algn="ctr" rtl="0" eaLnBrk="0" fontAlgn="base" hangingPunct="0">
        <a:spcBef>
          <a:spcPct val="0"/>
        </a:spcBef>
        <a:spcAft>
          <a:spcPct val="0"/>
        </a:spcAft>
        <a:defRPr sz="3600" kern="1200">
          <a:solidFill>
            <a:schemeClr val="tx1"/>
          </a:solidFill>
          <a:latin typeface="+mj-lt"/>
          <a:ea typeface="+mj-ea"/>
          <a:cs typeface="+mj-cs"/>
        </a:defRPr>
      </a:lvl1pPr>
      <a:lvl2pPr algn="ctr" rtl="0" eaLnBrk="0" fontAlgn="base" hangingPunct="0">
        <a:spcBef>
          <a:spcPct val="0"/>
        </a:spcBef>
        <a:spcAft>
          <a:spcPct val="0"/>
        </a:spcAft>
        <a:defRPr sz="3600">
          <a:solidFill>
            <a:schemeClr val="tx1"/>
          </a:solidFill>
          <a:latin typeface="Calibri" pitchFamily="-107" charset="0"/>
        </a:defRPr>
      </a:lvl2pPr>
      <a:lvl3pPr algn="ctr" rtl="0" eaLnBrk="0" fontAlgn="base" hangingPunct="0">
        <a:spcBef>
          <a:spcPct val="0"/>
        </a:spcBef>
        <a:spcAft>
          <a:spcPct val="0"/>
        </a:spcAft>
        <a:defRPr sz="3600">
          <a:solidFill>
            <a:schemeClr val="tx1"/>
          </a:solidFill>
          <a:latin typeface="Calibri" pitchFamily="-107" charset="0"/>
        </a:defRPr>
      </a:lvl3pPr>
      <a:lvl4pPr algn="ctr" rtl="0" eaLnBrk="0" fontAlgn="base" hangingPunct="0">
        <a:spcBef>
          <a:spcPct val="0"/>
        </a:spcBef>
        <a:spcAft>
          <a:spcPct val="0"/>
        </a:spcAft>
        <a:defRPr sz="3600">
          <a:solidFill>
            <a:schemeClr val="tx1"/>
          </a:solidFill>
          <a:latin typeface="Calibri" pitchFamily="-107" charset="0"/>
        </a:defRPr>
      </a:lvl4pPr>
      <a:lvl5pPr algn="ctr" rtl="0" eaLnBrk="0" fontAlgn="base" hangingPunct="0">
        <a:spcBef>
          <a:spcPct val="0"/>
        </a:spcBef>
        <a:spcAft>
          <a:spcPct val="0"/>
        </a:spcAft>
        <a:defRPr sz="3600">
          <a:solidFill>
            <a:schemeClr val="tx1"/>
          </a:solidFill>
          <a:latin typeface="Calibri" pitchFamily="-107" charset="0"/>
        </a:defRPr>
      </a:lvl5pPr>
      <a:lvl6pPr marL="457200" algn="ctr" rtl="0" eaLnBrk="1" fontAlgn="base" hangingPunct="1">
        <a:spcBef>
          <a:spcPct val="0"/>
        </a:spcBef>
        <a:spcAft>
          <a:spcPct val="0"/>
        </a:spcAft>
        <a:defRPr sz="4400">
          <a:solidFill>
            <a:schemeClr val="tx1"/>
          </a:solidFill>
          <a:latin typeface="Calibri" pitchFamily="-107" charset="0"/>
        </a:defRPr>
      </a:lvl6pPr>
      <a:lvl7pPr marL="914400" algn="ctr" rtl="0" eaLnBrk="1" fontAlgn="base" hangingPunct="1">
        <a:spcBef>
          <a:spcPct val="0"/>
        </a:spcBef>
        <a:spcAft>
          <a:spcPct val="0"/>
        </a:spcAft>
        <a:defRPr sz="4400">
          <a:solidFill>
            <a:schemeClr val="tx1"/>
          </a:solidFill>
          <a:latin typeface="Calibri" pitchFamily="-107" charset="0"/>
        </a:defRPr>
      </a:lvl7pPr>
      <a:lvl8pPr marL="1371600" algn="ctr" rtl="0" eaLnBrk="1" fontAlgn="base" hangingPunct="1">
        <a:spcBef>
          <a:spcPct val="0"/>
        </a:spcBef>
        <a:spcAft>
          <a:spcPct val="0"/>
        </a:spcAft>
        <a:defRPr sz="4400">
          <a:solidFill>
            <a:schemeClr val="tx1"/>
          </a:solidFill>
          <a:latin typeface="Calibri" pitchFamily="-107" charset="0"/>
        </a:defRPr>
      </a:lvl8pPr>
      <a:lvl9pPr marL="1828800" algn="ctr" rtl="0" eaLnBrk="1" fontAlgn="base" hangingPunct="1">
        <a:spcBef>
          <a:spcPct val="0"/>
        </a:spcBef>
        <a:spcAft>
          <a:spcPct val="0"/>
        </a:spcAft>
        <a:defRPr sz="4400">
          <a:solidFill>
            <a:schemeClr val="tx1"/>
          </a:solidFill>
          <a:latin typeface="Calibri" pitchFamily="-107"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4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10.emf"/><Relationship Id="rId4" Type="http://schemas.openxmlformats.org/officeDocument/2006/relationships/oleObject" Target="../embeddings/oleObject1.bin"/></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6.xml"/><Relationship Id="rId4" Type="http://schemas.openxmlformats.org/officeDocument/2006/relationships/image" Target="../media/image12.png"/></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7" Type="http://schemas.openxmlformats.org/officeDocument/2006/relationships/image" Target="../media/image19.emf"/><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18.emf"/><Relationship Id="rId4" Type="http://schemas.openxmlformats.org/officeDocument/2006/relationships/oleObject" Target="../embeddings/oleObject2.bin"/></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ext Box 12">
            <a:extLst>
              <a:ext uri="{FF2B5EF4-FFF2-40B4-BE49-F238E27FC236}">
                <a16:creationId xmlns:a16="http://schemas.microsoft.com/office/drawing/2014/main" id="{52DAD3A6-A61F-488F-AD7D-6B2058BBB6FD}"/>
              </a:ext>
            </a:extLst>
          </p:cNvPr>
          <p:cNvSpPr txBox="1">
            <a:spLocks noChangeArrowheads="1"/>
          </p:cNvSpPr>
          <p:nvPr/>
        </p:nvSpPr>
        <p:spPr bwMode="auto">
          <a:xfrm>
            <a:off x="4648200" y="7620000"/>
            <a:ext cx="3733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endParaRPr lang="en-US" altLang="en-US" sz="1800">
              <a:latin typeface="Tahoma" panose="020B0604030504040204" pitchFamily="34" charset="0"/>
            </a:endParaRPr>
          </a:p>
        </p:txBody>
      </p:sp>
      <p:sp>
        <p:nvSpPr>
          <p:cNvPr id="55299" name="Rectangle 14">
            <a:extLst>
              <a:ext uri="{FF2B5EF4-FFF2-40B4-BE49-F238E27FC236}">
                <a16:creationId xmlns:a16="http://schemas.microsoft.com/office/drawing/2014/main" id="{82410C12-868B-4206-B17B-68B1F11C0794}"/>
              </a:ext>
            </a:extLst>
          </p:cNvPr>
          <p:cNvSpPr>
            <a:spLocks noChangeArrowheads="1"/>
          </p:cNvSpPr>
          <p:nvPr/>
        </p:nvSpPr>
        <p:spPr bwMode="auto">
          <a:xfrm>
            <a:off x="-685800" y="6577013"/>
            <a:ext cx="194310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50000"/>
              </a:spcBef>
              <a:buFontTx/>
              <a:buNone/>
            </a:pPr>
            <a:endParaRPr lang="en-US" altLang="en-US" sz="1200" b="1" i="1">
              <a:latin typeface="Book Antiqua" panose="02040602050305030304" pitchFamily="18" charset="0"/>
            </a:endParaRPr>
          </a:p>
        </p:txBody>
      </p:sp>
      <p:pic>
        <p:nvPicPr>
          <p:cNvPr id="5" name="Picture 4" descr="A display in a store&#10;&#10;Description generated with high confidence">
            <a:extLst>
              <a:ext uri="{FF2B5EF4-FFF2-40B4-BE49-F238E27FC236}">
                <a16:creationId xmlns:a16="http://schemas.microsoft.com/office/drawing/2014/main" id="{F92235C4-F005-4A05-95E3-9A0347B5DD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1355" y="0"/>
            <a:ext cx="5301290" cy="68580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3">
            <a:extLst>
              <a:ext uri="{FF2B5EF4-FFF2-40B4-BE49-F238E27FC236}">
                <a16:creationId xmlns:a16="http://schemas.microsoft.com/office/drawing/2014/main" id="{4E305F66-78F9-4C58-9FDE-F565DD4EC306}"/>
              </a:ext>
            </a:extLst>
          </p:cNvPr>
          <p:cNvSpPr>
            <a:spLocks noGrp="1" noChangeArrowheads="1"/>
          </p:cNvSpPr>
          <p:nvPr>
            <p:ph type="title"/>
          </p:nvPr>
        </p:nvSpPr>
        <p:spPr>
          <a:xfrm>
            <a:off x="2133600" y="228600"/>
            <a:ext cx="5562600" cy="838200"/>
          </a:xfrm>
          <a:solidFill>
            <a:schemeClr val="accent1">
              <a:lumMod val="20000"/>
              <a:lumOff val="80000"/>
            </a:schemeClr>
          </a:solidFill>
        </p:spPr>
        <p:txBody>
          <a:bodyPr/>
          <a:lstStyle/>
          <a:p>
            <a:pPr>
              <a:defRPr/>
            </a:pPr>
            <a:r>
              <a:rPr lang="en-US" dirty="0"/>
              <a:t>Preferred Stock</a:t>
            </a:r>
          </a:p>
        </p:txBody>
      </p:sp>
      <p:sp>
        <p:nvSpPr>
          <p:cNvPr id="54342" name="Rectangle 70">
            <a:extLst>
              <a:ext uri="{FF2B5EF4-FFF2-40B4-BE49-F238E27FC236}">
                <a16:creationId xmlns:a16="http://schemas.microsoft.com/office/drawing/2014/main" id="{03AFFEA2-52AB-49BE-81ED-B90EF80995AF}"/>
              </a:ext>
            </a:extLst>
          </p:cNvPr>
          <p:cNvSpPr>
            <a:spLocks noChangeArrowheads="1"/>
          </p:cNvSpPr>
          <p:nvPr/>
        </p:nvSpPr>
        <p:spPr bwMode="auto">
          <a:xfrm>
            <a:off x="457200" y="1223169"/>
            <a:ext cx="8458200" cy="2975769"/>
          </a:xfrm>
          <a:prstGeom prst="rect">
            <a:avLst/>
          </a:prstGeom>
          <a:solidFill>
            <a:schemeClr val="accent1">
              <a:lumMod val="75000"/>
            </a:schemeClr>
          </a:solidFill>
          <a:ln w="12700">
            <a:solidFill>
              <a:srgbClr val="000000"/>
            </a:solidFill>
            <a:miter lim="800000"/>
            <a:headEnd/>
            <a:tailEnd/>
          </a:ln>
          <a:effectLst>
            <a:outerShdw dist="53882" dir="2700000" algn="ctr" rotWithShape="0">
              <a:schemeClr val="tx1"/>
            </a:outerShdw>
          </a:effectLst>
        </p:spPr>
        <p:txBody>
          <a:bodyPr lIns="90488" tIns="44450" rIns="90488" bIns="44450"/>
          <a:lstStyle/>
          <a:p>
            <a:pPr marL="342900" indent="-342900" algn="ctr" eaLnBrk="1" hangingPunct="1">
              <a:spcBef>
                <a:spcPct val="50000"/>
              </a:spcBef>
              <a:buClr>
                <a:schemeClr val="hlink"/>
              </a:buClr>
              <a:buSzPct val="65000"/>
              <a:buFont typeface="Wingdings" pitchFamily="2" charset="2"/>
              <a:buNone/>
              <a:defRPr/>
            </a:pPr>
            <a:r>
              <a:rPr lang="en-US" sz="2200" b="1" dirty="0">
                <a:solidFill>
                  <a:schemeClr val="bg1"/>
                </a:solidFill>
                <a:latin typeface="Arial Narrow" pitchFamily="34" charset="0"/>
              </a:rPr>
              <a:t>Preferred stock issues a cumulative dividend, which means that if any dividend payments are not made to preferred stockholders, then the dividends in arrears must be paid subsequently before paying the common stockholders.</a:t>
            </a:r>
          </a:p>
          <a:p>
            <a:pPr marL="342900" indent="-342900" algn="ctr" eaLnBrk="1" hangingPunct="1">
              <a:spcBef>
                <a:spcPct val="50000"/>
              </a:spcBef>
              <a:buClr>
                <a:schemeClr val="hlink"/>
              </a:buClr>
              <a:buSzPct val="65000"/>
              <a:buFont typeface="Wingdings" pitchFamily="2" charset="2"/>
              <a:buNone/>
              <a:defRPr/>
            </a:pPr>
            <a:r>
              <a:rPr lang="en-US" sz="2200" b="1" dirty="0">
                <a:solidFill>
                  <a:schemeClr val="bg1"/>
                </a:solidFill>
                <a:latin typeface="Arial Narrow" pitchFamily="34" charset="0"/>
              </a:rPr>
              <a:t>Preferred stock issues have participating dividends, which means that after the common stockholders have received a specified dividend, any further dividends are shared by the preferred and common stockholders in a specified ratio.</a:t>
            </a:r>
          </a:p>
        </p:txBody>
      </p:sp>
      <p:sp>
        <p:nvSpPr>
          <p:cNvPr id="19460" name="Text Box 71">
            <a:extLst>
              <a:ext uri="{FF2B5EF4-FFF2-40B4-BE49-F238E27FC236}">
                <a16:creationId xmlns:a16="http://schemas.microsoft.com/office/drawing/2014/main" id="{E1DBDD09-2C7D-4469-82BC-7B62BF817B84}"/>
              </a:ext>
            </a:extLst>
          </p:cNvPr>
          <p:cNvSpPr txBox="1">
            <a:spLocks noChangeArrowheads="1"/>
          </p:cNvSpPr>
          <p:nvPr/>
        </p:nvSpPr>
        <p:spPr bwMode="auto">
          <a:xfrm>
            <a:off x="457200" y="4343400"/>
            <a:ext cx="8458200" cy="769938"/>
          </a:xfrm>
          <a:prstGeom prst="rect">
            <a:avLst/>
          </a:prstGeom>
          <a:solidFill>
            <a:schemeClr val="accent1">
              <a:lumMod val="20000"/>
              <a:lumOff val="80000"/>
            </a:schemeClr>
          </a:solidFill>
          <a:ln w="9525">
            <a:solidFill>
              <a:schemeClr val="tx2">
                <a:lumMod val="50000"/>
              </a:schemeClr>
            </a:solidFill>
            <a:miter lim="800000"/>
            <a:headEnd/>
            <a:tailEnd/>
          </a:ln>
        </p:spPr>
        <p:txBody>
          <a:bodyPr>
            <a:spAutoFit/>
          </a:bodyPr>
          <a:lstStyle/>
          <a:p>
            <a:pPr algn="ctr" eaLnBrk="1" hangingPunct="1">
              <a:spcBef>
                <a:spcPct val="50000"/>
              </a:spcBef>
              <a:defRPr/>
            </a:pPr>
            <a:r>
              <a:rPr lang="en-US" altLang="en-US" sz="2200" b="1" dirty="0">
                <a:latin typeface="Arial Narrow" pitchFamily="34" charset="0"/>
              </a:rPr>
              <a:t>Example: Matrix, Inc. has 50,000, $100 par value, 6 percent, cumulative preferred stock outstanding. Calculate the annual dividend on the stock.</a:t>
            </a:r>
          </a:p>
        </p:txBody>
      </p:sp>
      <p:sp>
        <p:nvSpPr>
          <p:cNvPr id="54344" name="Text Box 72">
            <a:extLst>
              <a:ext uri="{FF2B5EF4-FFF2-40B4-BE49-F238E27FC236}">
                <a16:creationId xmlns:a16="http://schemas.microsoft.com/office/drawing/2014/main" id="{E6F52DDE-181F-4884-9766-6578AB79A369}"/>
              </a:ext>
            </a:extLst>
          </p:cNvPr>
          <p:cNvSpPr txBox="1">
            <a:spLocks noChangeArrowheads="1"/>
          </p:cNvSpPr>
          <p:nvPr/>
        </p:nvSpPr>
        <p:spPr bwMode="auto">
          <a:xfrm>
            <a:off x="533400" y="5257800"/>
            <a:ext cx="8229600" cy="769938"/>
          </a:xfrm>
          <a:prstGeom prst="rect">
            <a:avLst/>
          </a:prstGeom>
          <a:solidFill>
            <a:srgbClr val="FFFF66"/>
          </a:solidFill>
          <a:ln w="9525">
            <a:solidFill>
              <a:schemeClr val="tx1"/>
            </a:solidFill>
            <a:miter lim="800000"/>
            <a:headEnd/>
            <a:tailEnd/>
          </a:ln>
          <a:effectLst>
            <a:outerShdw dist="35921" dir="2700000" algn="ctr" rotWithShape="0">
              <a:schemeClr val="tx1"/>
            </a:outerShdw>
          </a:effectLst>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spcBef>
                <a:spcPct val="50000"/>
              </a:spcBef>
            </a:pPr>
            <a:r>
              <a:rPr lang="en-US" altLang="en-US" sz="2200" b="1">
                <a:latin typeface="Comic Sans MS" panose="030F0702030302020204" pitchFamily="66" charset="0"/>
              </a:rPr>
              <a:t>50,000 </a:t>
            </a:r>
            <a:r>
              <a:rPr lang="en-US" altLang="en-US" sz="2200" b="1">
                <a:latin typeface="Comic Sans MS" panose="030F0702030302020204" pitchFamily="66" charset="0"/>
                <a:cs typeface="Arial" panose="020B0604020202020204" pitchFamily="34" charset="0"/>
              </a:rPr>
              <a:t>× $100 = $5,000,000 total par × 6% </a:t>
            </a:r>
            <a:br>
              <a:rPr lang="en-US" altLang="en-US" sz="2200" b="1">
                <a:latin typeface="Comic Sans MS" panose="030F0702030302020204" pitchFamily="66" charset="0"/>
                <a:cs typeface="Arial" panose="020B0604020202020204" pitchFamily="34" charset="0"/>
              </a:rPr>
            </a:br>
            <a:r>
              <a:rPr lang="en-US" altLang="en-US" sz="2200" b="1">
                <a:latin typeface="Comic Sans MS" panose="030F0702030302020204" pitchFamily="66" charset="0"/>
                <a:cs typeface="Arial" panose="020B0604020202020204" pitchFamily="34" charset="0"/>
              </a:rPr>
              <a:t>= $300,000 dividend</a:t>
            </a:r>
          </a:p>
        </p:txBody>
      </p:sp>
      <p:sp>
        <p:nvSpPr>
          <p:cNvPr id="7" name="Rounded Rectangle 6">
            <a:extLst>
              <a:ext uri="{FF2B5EF4-FFF2-40B4-BE49-F238E27FC236}">
                <a16:creationId xmlns:a16="http://schemas.microsoft.com/office/drawing/2014/main" id="{478E2BF8-621A-4F36-AC2D-195931FD63D2}"/>
              </a:ext>
            </a:extLst>
          </p:cNvPr>
          <p:cNvSpPr/>
          <p:nvPr/>
        </p:nvSpPr>
        <p:spPr>
          <a:xfrm>
            <a:off x="496888" y="6172200"/>
            <a:ext cx="76565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8-2: Explain what preferred stock is, discuss what its advantages and disadvantages to the corporation are, and show how it is presented in the balance sheet.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FB2B972-2938-4B2D-BA19-74C03E5F26D0}"/>
              </a:ext>
            </a:extLst>
          </p:cNvPr>
          <p:cNvSpPr>
            <a:spLocks noGrp="1"/>
          </p:cNvSpPr>
          <p:nvPr>
            <p:ph type="title"/>
          </p:nvPr>
        </p:nvSpPr>
        <p:spPr>
          <a:xfrm>
            <a:off x="636756" y="79543"/>
            <a:ext cx="8229600" cy="579438"/>
          </a:xfrm>
        </p:spPr>
        <p:txBody>
          <a:bodyPr/>
          <a:lstStyle/>
          <a:p>
            <a:r>
              <a:rPr lang="en-US" b="1" dirty="0"/>
              <a:t>Preferred Stock</a:t>
            </a:r>
          </a:p>
        </p:txBody>
      </p:sp>
      <p:sp>
        <p:nvSpPr>
          <p:cNvPr id="5" name="Content Placeholder 4">
            <a:extLst>
              <a:ext uri="{FF2B5EF4-FFF2-40B4-BE49-F238E27FC236}">
                <a16:creationId xmlns:a16="http://schemas.microsoft.com/office/drawing/2014/main" id="{E6932E8A-143A-4E4F-AFBE-62AEC073B2CA}"/>
              </a:ext>
            </a:extLst>
          </p:cNvPr>
          <p:cNvSpPr>
            <a:spLocks noGrp="1"/>
          </p:cNvSpPr>
          <p:nvPr>
            <p:ph idx="1"/>
          </p:nvPr>
        </p:nvSpPr>
        <p:spPr>
          <a:xfrm>
            <a:off x="628650" y="1066800"/>
            <a:ext cx="7886700" cy="4351338"/>
          </a:xfrm>
        </p:spPr>
        <p:txBody>
          <a:bodyPr/>
          <a:lstStyle/>
          <a:p>
            <a:pPr marL="0" indent="0">
              <a:buNone/>
            </a:pPr>
            <a:r>
              <a:rPr lang="en-US" dirty="0"/>
              <a:t>A preferred stock issue’s claim on the assets in the event of liquidation or redemption is an amount specified when the preferred stock is issued.</a:t>
            </a:r>
          </a:p>
        </p:txBody>
      </p:sp>
    </p:spTree>
    <p:extLst>
      <p:ext uri="{BB962C8B-B14F-4D97-AF65-F5344CB8AC3E}">
        <p14:creationId xmlns:p14="http://schemas.microsoft.com/office/powerpoint/2010/main" val="27643465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4">
            <a:extLst>
              <a:ext uri="{FF2B5EF4-FFF2-40B4-BE49-F238E27FC236}">
                <a16:creationId xmlns:a16="http://schemas.microsoft.com/office/drawing/2014/main" id="{FDEBFE4A-A460-4C15-98CE-E325FFEF3888}"/>
              </a:ext>
            </a:extLst>
          </p:cNvPr>
          <p:cNvSpPr>
            <a:spLocks noGrp="1"/>
          </p:cNvSpPr>
          <p:nvPr>
            <p:ph type="title"/>
          </p:nvPr>
        </p:nvSpPr>
        <p:spPr>
          <a:xfrm>
            <a:off x="457200" y="0"/>
            <a:ext cx="8229600" cy="1143000"/>
          </a:xfrm>
        </p:spPr>
        <p:txBody>
          <a:bodyPr/>
          <a:lstStyle/>
          <a:p>
            <a:r>
              <a:rPr lang="en-US" altLang="en-US"/>
              <a:t>Preferred Stock Versus Bonds</a:t>
            </a:r>
          </a:p>
        </p:txBody>
      </p:sp>
      <p:sp>
        <p:nvSpPr>
          <p:cNvPr id="73731" name="Rectangle 19">
            <a:extLst>
              <a:ext uri="{FF2B5EF4-FFF2-40B4-BE49-F238E27FC236}">
                <a16:creationId xmlns:a16="http://schemas.microsoft.com/office/drawing/2014/main" id="{89D80BF8-1A76-495A-86CF-D806A815334C}"/>
              </a:ext>
            </a:extLst>
          </p:cNvPr>
          <p:cNvSpPr>
            <a:spLocks noChangeArrowheads="1"/>
          </p:cNvSpPr>
          <p:nvPr/>
        </p:nvSpPr>
        <p:spPr bwMode="auto">
          <a:xfrm flipV="1">
            <a:off x="1036638" y="2801938"/>
            <a:ext cx="7239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1800">
              <a:latin typeface="Tahoma" panose="020B0604030504040204" pitchFamily="34" charset="0"/>
            </a:endParaRPr>
          </a:p>
        </p:txBody>
      </p:sp>
      <p:sp>
        <p:nvSpPr>
          <p:cNvPr id="6" name="Rounded Rectangle 5">
            <a:extLst>
              <a:ext uri="{FF2B5EF4-FFF2-40B4-BE49-F238E27FC236}">
                <a16:creationId xmlns:a16="http://schemas.microsoft.com/office/drawing/2014/main" id="{1ED4F39D-BC71-4196-9EE0-E2D9D300B296}"/>
              </a:ext>
            </a:extLst>
          </p:cNvPr>
          <p:cNvSpPr/>
          <p:nvPr/>
        </p:nvSpPr>
        <p:spPr>
          <a:xfrm>
            <a:off x="496888" y="6172200"/>
            <a:ext cx="76565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8-2: Explain what preferred stock is, discuss what its advantages and disadvantages to the corporation are, and show how it is presented in the balance sheet.</a:t>
            </a:r>
          </a:p>
        </p:txBody>
      </p:sp>
      <p:pic>
        <p:nvPicPr>
          <p:cNvPr id="3" name="Picture 2" descr="A screenshot of a cell phone&#10;&#10;Description automatically generated">
            <a:extLst>
              <a:ext uri="{FF2B5EF4-FFF2-40B4-BE49-F238E27FC236}">
                <a16:creationId xmlns:a16="http://schemas.microsoft.com/office/drawing/2014/main" id="{CCA3BA12-594F-47B7-B66C-1875B152A6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296221"/>
            <a:ext cx="8458200" cy="4464264"/>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4">
            <a:extLst>
              <a:ext uri="{FF2B5EF4-FFF2-40B4-BE49-F238E27FC236}">
                <a16:creationId xmlns:a16="http://schemas.microsoft.com/office/drawing/2014/main" id="{48B2097B-2051-4CD4-81E5-31A145453229}"/>
              </a:ext>
            </a:extLst>
          </p:cNvPr>
          <p:cNvSpPr>
            <a:spLocks noGrp="1"/>
          </p:cNvSpPr>
          <p:nvPr>
            <p:ph type="title"/>
          </p:nvPr>
        </p:nvSpPr>
        <p:spPr/>
        <p:txBody>
          <a:bodyPr/>
          <a:lstStyle/>
          <a:p>
            <a:r>
              <a:rPr lang="en-US" altLang="en-US" dirty="0"/>
              <a:t>Additional Paid-in Capital</a:t>
            </a:r>
          </a:p>
        </p:txBody>
      </p:sp>
      <p:sp>
        <p:nvSpPr>
          <p:cNvPr id="101381" name="Text Box 5">
            <a:extLst>
              <a:ext uri="{FF2B5EF4-FFF2-40B4-BE49-F238E27FC236}">
                <a16:creationId xmlns:a16="http://schemas.microsoft.com/office/drawing/2014/main" id="{B4433412-1A13-44C0-83B1-094073FCDB3F}"/>
              </a:ext>
            </a:extLst>
          </p:cNvPr>
          <p:cNvSpPr txBox="1">
            <a:spLocks noChangeArrowheads="1"/>
          </p:cNvSpPr>
          <p:nvPr/>
        </p:nvSpPr>
        <p:spPr bwMode="auto">
          <a:xfrm>
            <a:off x="609600" y="2647156"/>
            <a:ext cx="7924800" cy="1563688"/>
          </a:xfrm>
          <a:prstGeom prst="rect">
            <a:avLst/>
          </a:prstGeom>
          <a:solidFill>
            <a:schemeClr val="accent1">
              <a:lumMod val="20000"/>
              <a:lumOff val="80000"/>
            </a:schemeClr>
          </a:solidFill>
          <a:ln w="9525">
            <a:solidFill>
              <a:schemeClr val="tx1"/>
            </a:solidFill>
            <a:miter lim="800000"/>
            <a:headEnd/>
            <a:tailEnd/>
          </a:ln>
          <a:effectLst>
            <a:outerShdw dist="35921" dir="2700000" algn="ctr" rotWithShape="0">
              <a:schemeClr val="tx1"/>
            </a:outerShdw>
          </a:effectLst>
        </p:spPr>
        <p:txBody>
          <a:bodyPr>
            <a:spAutoFit/>
          </a:bodyPr>
          <a:lstStyle/>
          <a:p>
            <a:pPr algn="ctr" eaLnBrk="1" hangingPunct="1">
              <a:spcBef>
                <a:spcPct val="50000"/>
              </a:spcBef>
              <a:defRPr/>
            </a:pPr>
            <a:r>
              <a:rPr lang="en-US" sz="3200" dirty="0">
                <a:latin typeface="Arial" charset="0"/>
              </a:rPr>
              <a:t>Represents the excess of the amount received from the sale of preferred or common stock over par (or stated) value</a:t>
            </a:r>
          </a:p>
        </p:txBody>
      </p:sp>
      <p:sp>
        <p:nvSpPr>
          <p:cNvPr id="6" name="Rounded Rectangle 5">
            <a:extLst>
              <a:ext uri="{FF2B5EF4-FFF2-40B4-BE49-F238E27FC236}">
                <a16:creationId xmlns:a16="http://schemas.microsoft.com/office/drawing/2014/main" id="{5AEFB64F-722C-4496-93CF-7F1C6F0F2617}"/>
              </a:ext>
            </a:extLst>
          </p:cNvPr>
          <p:cNvSpPr/>
          <p:nvPr/>
        </p:nvSpPr>
        <p:spPr>
          <a:xfrm>
            <a:off x="457200" y="5943600"/>
            <a:ext cx="76565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8-2: Explain what preferred stock is, discuss what its advantages and disadvantages to the corporation are, and show how it is presented in the balance sheet.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4">
            <a:extLst>
              <a:ext uri="{FF2B5EF4-FFF2-40B4-BE49-F238E27FC236}">
                <a16:creationId xmlns:a16="http://schemas.microsoft.com/office/drawing/2014/main" id="{ABCAFE38-2A49-4FB0-B246-D17BE6183A4B}"/>
              </a:ext>
            </a:extLst>
          </p:cNvPr>
          <p:cNvSpPr>
            <a:spLocks noGrp="1"/>
          </p:cNvSpPr>
          <p:nvPr>
            <p:ph type="title"/>
          </p:nvPr>
        </p:nvSpPr>
        <p:spPr/>
        <p:txBody>
          <a:bodyPr/>
          <a:lstStyle/>
          <a:p>
            <a:r>
              <a:rPr lang="en-US" altLang="en-US"/>
              <a:t>Retained Earnings</a:t>
            </a:r>
          </a:p>
        </p:txBody>
      </p:sp>
      <p:sp>
        <p:nvSpPr>
          <p:cNvPr id="103429" name="Text Box 5">
            <a:extLst>
              <a:ext uri="{FF2B5EF4-FFF2-40B4-BE49-F238E27FC236}">
                <a16:creationId xmlns:a16="http://schemas.microsoft.com/office/drawing/2014/main" id="{CC31436D-E458-4110-AC94-81BD0980C18F}"/>
              </a:ext>
            </a:extLst>
          </p:cNvPr>
          <p:cNvSpPr txBox="1">
            <a:spLocks noChangeArrowheads="1"/>
          </p:cNvSpPr>
          <p:nvPr/>
        </p:nvSpPr>
        <p:spPr bwMode="auto">
          <a:xfrm>
            <a:off x="685800" y="1219200"/>
            <a:ext cx="7772400" cy="1569660"/>
          </a:xfrm>
          <a:prstGeom prst="rect">
            <a:avLst/>
          </a:prstGeom>
          <a:solidFill>
            <a:schemeClr val="accent1">
              <a:lumMod val="20000"/>
              <a:lumOff val="80000"/>
            </a:schemeClr>
          </a:solidFill>
          <a:ln w="9525">
            <a:solidFill>
              <a:schemeClr val="tx1"/>
            </a:solidFill>
            <a:miter lim="800000"/>
            <a:headEnd/>
            <a:tailEnd/>
          </a:ln>
          <a:effectLst>
            <a:outerShdw dist="35921" dir="2700000" algn="ctr" rotWithShape="0">
              <a:schemeClr val="tx1"/>
            </a:outerShdw>
          </a:effectLst>
        </p:spPr>
        <p:txBody>
          <a:bodyPr>
            <a:spAutoFit/>
          </a:bodyPr>
          <a:lstStyle/>
          <a:p>
            <a:pPr algn="ctr" eaLnBrk="1" hangingPunct="1">
              <a:spcBef>
                <a:spcPct val="50000"/>
              </a:spcBef>
              <a:defRPr/>
            </a:pPr>
            <a:r>
              <a:rPr lang="en-US" sz="3200" dirty="0">
                <a:latin typeface="Arial" charset="0"/>
              </a:rPr>
              <a:t>Represent the cumulative earnings of a corporation less the cumulative dividends paid since the business started operations</a:t>
            </a:r>
          </a:p>
        </p:txBody>
      </p:sp>
      <p:sp>
        <p:nvSpPr>
          <p:cNvPr id="103432" name="Text Box 8">
            <a:extLst>
              <a:ext uri="{FF2B5EF4-FFF2-40B4-BE49-F238E27FC236}">
                <a16:creationId xmlns:a16="http://schemas.microsoft.com/office/drawing/2014/main" id="{57A0E2FD-CFD9-4B0C-B017-ADBC0A7414FF}"/>
              </a:ext>
            </a:extLst>
          </p:cNvPr>
          <p:cNvSpPr txBox="1">
            <a:spLocks noChangeArrowheads="1"/>
          </p:cNvSpPr>
          <p:nvPr/>
        </p:nvSpPr>
        <p:spPr bwMode="auto">
          <a:xfrm>
            <a:off x="1223211" y="4178216"/>
            <a:ext cx="6934200" cy="1446213"/>
          </a:xfrm>
          <a:prstGeom prst="rect">
            <a:avLst/>
          </a:prstGeom>
          <a:noFill/>
          <a:ln w="9525">
            <a:noFill/>
            <a:miter lim="800000"/>
            <a:headEnd/>
            <a:tailEnd/>
          </a:ln>
          <a:effectLst/>
        </p:spPr>
        <p:txBody>
          <a:bodyPr>
            <a:spAutoFit/>
          </a:bodyPr>
          <a:lstStyle/>
          <a:p>
            <a:pPr algn="ctr" eaLnBrk="1" hangingPunct="1">
              <a:spcBef>
                <a:spcPct val="50000"/>
              </a:spcBef>
              <a:defRPr/>
            </a:pPr>
            <a:r>
              <a:rPr lang="en-US" sz="4400" dirty="0">
                <a:solidFill>
                  <a:schemeClr val="tx2">
                    <a:lumMod val="50000"/>
                  </a:schemeClr>
                </a:solidFill>
                <a:latin typeface="Comic Sans MS" pitchFamily="66" charset="0"/>
              </a:rPr>
              <a:t>Retained earnings are </a:t>
            </a:r>
            <a:r>
              <a:rPr lang="en-US" sz="4400" dirty="0">
                <a:solidFill>
                  <a:srgbClr val="990000"/>
                </a:solidFill>
                <a:latin typeface="Comic Sans MS" pitchFamily="66" charset="0"/>
              </a:rPr>
              <a:t>NOT </a:t>
            </a:r>
            <a:r>
              <a:rPr lang="en-US" sz="4400" dirty="0">
                <a:solidFill>
                  <a:schemeClr val="tx2">
                    <a:lumMod val="50000"/>
                  </a:schemeClr>
                </a:solidFill>
                <a:latin typeface="Comic Sans MS" pitchFamily="66" charset="0"/>
              </a:rPr>
              <a:t>cash</a:t>
            </a:r>
            <a:r>
              <a:rPr lang="en-US" sz="4400" dirty="0">
                <a:solidFill>
                  <a:schemeClr val="accent1"/>
                </a:solidFill>
                <a:latin typeface="Comic Sans MS" pitchFamily="66" charset="0"/>
              </a:rPr>
              <a:t>.</a:t>
            </a:r>
          </a:p>
        </p:txBody>
      </p:sp>
      <p:sp>
        <p:nvSpPr>
          <p:cNvPr id="9" name="Rounded Rectangle 8">
            <a:extLst>
              <a:ext uri="{FF2B5EF4-FFF2-40B4-BE49-F238E27FC236}">
                <a16:creationId xmlns:a16="http://schemas.microsoft.com/office/drawing/2014/main" id="{A13A103B-D7C8-4B30-A147-759F86667CA1}"/>
              </a:ext>
            </a:extLst>
          </p:cNvPr>
          <p:cNvSpPr/>
          <p:nvPr/>
        </p:nvSpPr>
        <p:spPr>
          <a:xfrm>
            <a:off x="508920" y="5943600"/>
            <a:ext cx="76565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8-2: Explain what preferred stock is, discuss what its advantages and disadvantages to the corporation are, and show how it is presented in the balance sheet.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4">
            <a:extLst>
              <a:ext uri="{FF2B5EF4-FFF2-40B4-BE49-F238E27FC236}">
                <a16:creationId xmlns:a16="http://schemas.microsoft.com/office/drawing/2014/main" id="{F1299C75-583F-420F-89C6-59115B9D2366}"/>
              </a:ext>
            </a:extLst>
          </p:cNvPr>
          <p:cNvSpPr>
            <a:spLocks noGrp="1"/>
          </p:cNvSpPr>
          <p:nvPr>
            <p:ph type="title"/>
          </p:nvPr>
        </p:nvSpPr>
        <p:spPr/>
        <p:txBody>
          <a:bodyPr/>
          <a:lstStyle/>
          <a:p>
            <a:r>
              <a:rPr lang="en-US" altLang="en-US"/>
              <a:t>Cash Dividends</a:t>
            </a:r>
          </a:p>
        </p:txBody>
      </p:sp>
      <p:sp>
        <p:nvSpPr>
          <p:cNvPr id="107695" name="AutoShape 175">
            <a:extLst>
              <a:ext uri="{FF2B5EF4-FFF2-40B4-BE49-F238E27FC236}">
                <a16:creationId xmlns:a16="http://schemas.microsoft.com/office/drawing/2014/main" id="{6304926F-A712-4D13-8647-D09C23060528}"/>
              </a:ext>
            </a:extLst>
          </p:cNvPr>
          <p:cNvSpPr>
            <a:spLocks noChangeArrowheads="1"/>
          </p:cNvSpPr>
          <p:nvPr/>
        </p:nvSpPr>
        <p:spPr bwMode="auto">
          <a:xfrm>
            <a:off x="381000" y="1295400"/>
            <a:ext cx="4295775" cy="1727200"/>
          </a:xfrm>
          <a:prstGeom prst="roundRect">
            <a:avLst>
              <a:gd name="adj" fmla="val 12495"/>
            </a:avLst>
          </a:prstGeom>
          <a:solidFill>
            <a:schemeClr val="accent1">
              <a:lumMod val="20000"/>
              <a:lumOff val="80000"/>
            </a:schemeClr>
          </a:solidFill>
          <a:ln w="25400">
            <a:solidFill>
              <a:srgbClr val="000000"/>
            </a:solidFill>
            <a:round/>
            <a:headEnd/>
            <a:tailEnd/>
          </a:ln>
          <a:effectLst>
            <a:outerShdw dist="71842" dir="2700000" algn="ctr" rotWithShape="0">
              <a:schemeClr val="tx1"/>
            </a:outerShdw>
          </a:effectLst>
        </p:spPr>
        <p:txBody>
          <a:bodyPr wrap="none" lIns="90488" tIns="44450" rIns="90488" bIns="44450" anchor="ctr"/>
          <a:lstStyle/>
          <a:p>
            <a:pPr algn="ctr">
              <a:lnSpc>
                <a:spcPct val="90000"/>
              </a:lnSpc>
              <a:defRPr/>
            </a:pPr>
            <a:r>
              <a:rPr lang="en-US" sz="2800" dirty="0">
                <a:solidFill>
                  <a:schemeClr val="tx2">
                    <a:lumMod val="50000"/>
                  </a:schemeClr>
                </a:solidFill>
                <a:latin typeface="Arial" charset="0"/>
              </a:rPr>
              <a:t>Dividends must be</a:t>
            </a:r>
            <a:br>
              <a:rPr lang="en-US" sz="2800" dirty="0">
                <a:solidFill>
                  <a:schemeClr val="tx2">
                    <a:lumMod val="50000"/>
                  </a:schemeClr>
                </a:solidFill>
                <a:latin typeface="Arial" charset="0"/>
              </a:rPr>
            </a:br>
            <a:r>
              <a:rPr lang="en-US" sz="2800" dirty="0">
                <a:solidFill>
                  <a:schemeClr val="tx2">
                    <a:lumMod val="50000"/>
                  </a:schemeClr>
                </a:solidFill>
                <a:latin typeface="Arial" charset="0"/>
              </a:rPr>
              <a:t>declared, by the board</a:t>
            </a:r>
            <a:br>
              <a:rPr lang="en-US" sz="2800" dirty="0">
                <a:solidFill>
                  <a:schemeClr val="tx2">
                    <a:lumMod val="50000"/>
                  </a:schemeClr>
                </a:solidFill>
                <a:latin typeface="Arial" charset="0"/>
              </a:rPr>
            </a:br>
            <a:r>
              <a:rPr lang="en-US" sz="2800" dirty="0">
                <a:solidFill>
                  <a:schemeClr val="tx2">
                    <a:lumMod val="50000"/>
                  </a:schemeClr>
                </a:solidFill>
                <a:latin typeface="Arial" charset="0"/>
              </a:rPr>
              <a:t>of directors before</a:t>
            </a:r>
            <a:br>
              <a:rPr lang="en-US" sz="2800" dirty="0">
                <a:solidFill>
                  <a:schemeClr val="tx2">
                    <a:lumMod val="50000"/>
                  </a:schemeClr>
                </a:solidFill>
                <a:latin typeface="Arial" charset="0"/>
              </a:rPr>
            </a:br>
            <a:r>
              <a:rPr lang="en-US" sz="2800" dirty="0">
                <a:solidFill>
                  <a:schemeClr val="tx2">
                    <a:lumMod val="50000"/>
                  </a:schemeClr>
                </a:solidFill>
                <a:latin typeface="Arial" charset="0"/>
              </a:rPr>
              <a:t>they can be legally paid.</a:t>
            </a:r>
          </a:p>
        </p:txBody>
      </p:sp>
      <p:sp>
        <p:nvSpPr>
          <p:cNvPr id="107696" name="AutoShape 176">
            <a:extLst>
              <a:ext uri="{FF2B5EF4-FFF2-40B4-BE49-F238E27FC236}">
                <a16:creationId xmlns:a16="http://schemas.microsoft.com/office/drawing/2014/main" id="{90538325-844A-46B2-B334-CE113D72FA8B}"/>
              </a:ext>
            </a:extLst>
          </p:cNvPr>
          <p:cNvSpPr>
            <a:spLocks noChangeArrowheads="1"/>
          </p:cNvSpPr>
          <p:nvPr/>
        </p:nvSpPr>
        <p:spPr bwMode="auto">
          <a:xfrm>
            <a:off x="2289175" y="3657600"/>
            <a:ext cx="4775200" cy="2362200"/>
          </a:xfrm>
          <a:prstGeom prst="roundRect">
            <a:avLst>
              <a:gd name="adj" fmla="val 12495"/>
            </a:avLst>
          </a:prstGeom>
          <a:solidFill>
            <a:schemeClr val="accent1">
              <a:lumMod val="50000"/>
            </a:schemeClr>
          </a:solidFill>
          <a:ln w="25400">
            <a:solidFill>
              <a:srgbClr val="000000"/>
            </a:solidFill>
            <a:round/>
            <a:headEnd/>
            <a:tailEnd/>
          </a:ln>
          <a:effectLst>
            <a:outerShdw dist="71842" dir="2700000" algn="ctr" rotWithShape="0">
              <a:schemeClr val="tx1"/>
            </a:outerShdw>
          </a:effectLst>
        </p:spPr>
        <p:txBody>
          <a:bodyPr wrap="none" lIns="90488" tIns="44450" rIns="90488" bIns="44450" anchor="ctr"/>
          <a:lstStyle/>
          <a:p>
            <a:pPr algn="ctr">
              <a:lnSpc>
                <a:spcPct val="90000"/>
              </a:lnSpc>
              <a:defRPr/>
            </a:pPr>
            <a:r>
              <a:rPr lang="en-US" sz="2800" dirty="0">
                <a:solidFill>
                  <a:schemeClr val="bg1"/>
                </a:solidFill>
                <a:latin typeface="Arial" charset="0"/>
              </a:rPr>
              <a:t>The company is </a:t>
            </a:r>
            <a:r>
              <a:rPr lang="en-US" sz="2800" u="sng" dirty="0">
                <a:solidFill>
                  <a:schemeClr val="bg1"/>
                </a:solidFill>
                <a:latin typeface="Arial" charset="0"/>
              </a:rPr>
              <a:t>not</a:t>
            </a:r>
            <a:br>
              <a:rPr lang="en-US" sz="2800" dirty="0">
                <a:solidFill>
                  <a:schemeClr val="bg1"/>
                </a:solidFill>
                <a:latin typeface="Arial" charset="0"/>
              </a:rPr>
            </a:br>
            <a:r>
              <a:rPr lang="en-US" sz="2800" dirty="0">
                <a:solidFill>
                  <a:schemeClr val="bg1"/>
                </a:solidFill>
                <a:latin typeface="Arial" charset="0"/>
              </a:rPr>
              <a:t>legally required to</a:t>
            </a:r>
            <a:br>
              <a:rPr lang="en-US" sz="2800" dirty="0">
                <a:solidFill>
                  <a:schemeClr val="bg1"/>
                </a:solidFill>
                <a:latin typeface="Arial" charset="0"/>
              </a:rPr>
            </a:br>
            <a:r>
              <a:rPr lang="en-US" sz="2800" dirty="0">
                <a:solidFill>
                  <a:schemeClr val="bg1"/>
                </a:solidFill>
                <a:latin typeface="Arial" charset="0"/>
              </a:rPr>
              <a:t>pay dividends, but once </a:t>
            </a:r>
            <a:br>
              <a:rPr lang="en-US" sz="2800" dirty="0">
                <a:solidFill>
                  <a:schemeClr val="bg1"/>
                </a:solidFill>
                <a:latin typeface="Arial" charset="0"/>
              </a:rPr>
            </a:br>
            <a:r>
              <a:rPr lang="en-US" sz="2800" dirty="0">
                <a:solidFill>
                  <a:schemeClr val="bg1"/>
                </a:solidFill>
                <a:latin typeface="Arial" charset="0"/>
              </a:rPr>
              <a:t>declared a legal liability</a:t>
            </a:r>
            <a:br>
              <a:rPr lang="en-US" sz="2800" dirty="0">
                <a:solidFill>
                  <a:schemeClr val="bg1"/>
                </a:solidFill>
                <a:latin typeface="Arial" charset="0"/>
              </a:rPr>
            </a:br>
            <a:r>
              <a:rPr lang="en-US" sz="2800" dirty="0">
                <a:solidFill>
                  <a:schemeClr val="bg1"/>
                </a:solidFill>
                <a:latin typeface="Arial" charset="0"/>
              </a:rPr>
              <a:t>is created.</a:t>
            </a:r>
          </a:p>
        </p:txBody>
      </p:sp>
      <p:sp>
        <p:nvSpPr>
          <p:cNvPr id="79877" name="AutoShape 177">
            <a:extLst>
              <a:ext uri="{FF2B5EF4-FFF2-40B4-BE49-F238E27FC236}">
                <a16:creationId xmlns:a16="http://schemas.microsoft.com/office/drawing/2014/main" id="{7CF8D2AF-7DC0-4CEF-9E97-241FF31A3AF5}"/>
              </a:ext>
            </a:extLst>
          </p:cNvPr>
          <p:cNvSpPr>
            <a:spLocks noChangeArrowheads="1"/>
          </p:cNvSpPr>
          <p:nvPr/>
        </p:nvSpPr>
        <p:spPr bwMode="auto">
          <a:xfrm>
            <a:off x="4953000" y="1295400"/>
            <a:ext cx="4013200" cy="1727200"/>
          </a:xfrm>
          <a:prstGeom prst="roundRect">
            <a:avLst>
              <a:gd name="adj" fmla="val 12495"/>
            </a:avLst>
          </a:prstGeom>
          <a:solidFill>
            <a:schemeClr val="tx2"/>
          </a:solidFill>
          <a:ln w="25400">
            <a:solidFill>
              <a:srgbClr val="000000"/>
            </a:solidFill>
            <a:round/>
            <a:headEnd/>
            <a:tailEnd/>
          </a:ln>
          <a:effectLst>
            <a:outerShdw dist="71842" dir="2700000" algn="ctr" rotWithShape="0">
              <a:schemeClr val="tx1"/>
            </a:outerShdw>
          </a:effectLst>
        </p:spPr>
        <p:txBody>
          <a:bodyPr wrap="none" lIns="90488" tIns="44450" rIns="90488" bIns="44450"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lnSpc>
                <a:spcPct val="90000"/>
              </a:lnSpc>
            </a:pPr>
            <a:r>
              <a:rPr lang="en-US" altLang="en-US" sz="2800" dirty="0">
                <a:solidFill>
                  <a:schemeClr val="bg1"/>
                </a:solidFill>
                <a:latin typeface="Arial" panose="020B0604020202020204" pitchFamily="34" charset="0"/>
              </a:rPr>
              <a:t>The company must have</a:t>
            </a:r>
            <a:br>
              <a:rPr lang="en-US" altLang="en-US" sz="2800" dirty="0">
                <a:solidFill>
                  <a:schemeClr val="bg1"/>
                </a:solidFill>
                <a:latin typeface="Arial" panose="020B0604020202020204" pitchFamily="34" charset="0"/>
              </a:rPr>
            </a:br>
            <a:r>
              <a:rPr lang="en-US" altLang="en-US" sz="2800" dirty="0">
                <a:solidFill>
                  <a:schemeClr val="bg1"/>
                </a:solidFill>
                <a:latin typeface="Arial" panose="020B0604020202020204" pitchFamily="34" charset="0"/>
              </a:rPr>
              <a:t> sufficient cash</a:t>
            </a:r>
            <a:br>
              <a:rPr lang="en-US" altLang="en-US" sz="2800" dirty="0">
                <a:solidFill>
                  <a:schemeClr val="bg1"/>
                </a:solidFill>
                <a:latin typeface="Arial" panose="020B0604020202020204" pitchFamily="34" charset="0"/>
              </a:rPr>
            </a:br>
            <a:r>
              <a:rPr lang="en-US" altLang="en-US" sz="2800" dirty="0">
                <a:solidFill>
                  <a:schemeClr val="bg1"/>
                </a:solidFill>
                <a:latin typeface="Arial" panose="020B0604020202020204" pitchFamily="34" charset="0"/>
              </a:rPr>
              <a:t>to pay the dividend.</a:t>
            </a:r>
          </a:p>
        </p:txBody>
      </p:sp>
      <p:sp>
        <p:nvSpPr>
          <p:cNvPr id="8" name="Rounded Rectangle 7">
            <a:extLst>
              <a:ext uri="{FF2B5EF4-FFF2-40B4-BE49-F238E27FC236}">
                <a16:creationId xmlns:a16="http://schemas.microsoft.com/office/drawing/2014/main" id="{9BDCB875-A23A-4AC8-A531-FC66AC4F678B}"/>
              </a:ext>
            </a:extLst>
          </p:cNvPr>
          <p:cNvSpPr/>
          <p:nvPr/>
        </p:nvSpPr>
        <p:spPr>
          <a:xfrm>
            <a:off x="496888" y="6248400"/>
            <a:ext cx="7656512"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8-3: Describe the accounting for a cash dividend and explain the dates involved in dividend transactions.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4">
            <a:extLst>
              <a:ext uri="{FF2B5EF4-FFF2-40B4-BE49-F238E27FC236}">
                <a16:creationId xmlns:a16="http://schemas.microsoft.com/office/drawing/2014/main" id="{95273626-6702-43B7-A922-37D986C0E377}"/>
              </a:ext>
            </a:extLst>
          </p:cNvPr>
          <p:cNvSpPr>
            <a:spLocks noGrp="1"/>
          </p:cNvSpPr>
          <p:nvPr>
            <p:ph type="title"/>
          </p:nvPr>
        </p:nvSpPr>
        <p:spPr/>
        <p:txBody>
          <a:bodyPr/>
          <a:lstStyle/>
          <a:p>
            <a:r>
              <a:rPr lang="en-US" altLang="en-US" dirty="0"/>
              <a:t>Cash Dividends</a:t>
            </a:r>
          </a:p>
        </p:txBody>
      </p:sp>
      <p:sp>
        <p:nvSpPr>
          <p:cNvPr id="112652" name="Text Box 12">
            <a:extLst>
              <a:ext uri="{FF2B5EF4-FFF2-40B4-BE49-F238E27FC236}">
                <a16:creationId xmlns:a16="http://schemas.microsoft.com/office/drawing/2014/main" id="{F8247A85-3675-4342-B9D2-AD484A8DBFB1}"/>
              </a:ext>
            </a:extLst>
          </p:cNvPr>
          <p:cNvSpPr txBox="1">
            <a:spLocks noChangeArrowheads="1"/>
          </p:cNvSpPr>
          <p:nvPr/>
        </p:nvSpPr>
        <p:spPr bwMode="auto">
          <a:xfrm>
            <a:off x="1066800" y="1066800"/>
            <a:ext cx="7467600" cy="1015663"/>
          </a:xfrm>
          <a:prstGeom prst="rect">
            <a:avLst/>
          </a:prstGeom>
          <a:solidFill>
            <a:schemeClr val="accent1">
              <a:lumMod val="20000"/>
              <a:lumOff val="80000"/>
            </a:schemeClr>
          </a:solidFill>
          <a:ln w="9525">
            <a:solidFill>
              <a:srgbClr val="000000"/>
            </a:solidFill>
            <a:miter lim="800000"/>
            <a:headEnd/>
            <a:tailEnd/>
          </a:ln>
          <a:effectLst>
            <a:outerShdw dist="35921" dir="2700000" algn="ctr" rotWithShape="0">
              <a:schemeClr val="tx1"/>
            </a:outerShdw>
          </a:effectLst>
        </p:spPr>
        <p:txBody>
          <a:bodyPr>
            <a:spAutoFit/>
          </a:bodyPr>
          <a:lstStyle/>
          <a:p>
            <a:pPr algn="ctr" eaLnBrk="1" hangingPunct="1">
              <a:spcBef>
                <a:spcPct val="50000"/>
              </a:spcBef>
              <a:defRPr/>
            </a:pPr>
            <a:r>
              <a:rPr lang="en-US" sz="2000" dirty="0">
                <a:latin typeface="Verdana" pitchFamily="34" charset="0"/>
              </a:rPr>
              <a:t>The effects on the financial statements of recording the declaration and subsequent payment of a cash dividend are as follows:</a:t>
            </a:r>
          </a:p>
        </p:txBody>
      </p:sp>
      <p:sp>
        <p:nvSpPr>
          <p:cNvPr id="8" name="Rounded Rectangle 7">
            <a:extLst>
              <a:ext uri="{FF2B5EF4-FFF2-40B4-BE49-F238E27FC236}">
                <a16:creationId xmlns:a16="http://schemas.microsoft.com/office/drawing/2014/main" id="{E1F3C6C9-F78C-4026-A6E0-9D20C2007032}"/>
              </a:ext>
            </a:extLst>
          </p:cNvPr>
          <p:cNvSpPr/>
          <p:nvPr/>
        </p:nvSpPr>
        <p:spPr>
          <a:xfrm>
            <a:off x="496888" y="6248400"/>
            <a:ext cx="7656512"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8-3: Describe the accounting for a cash dividend and explain the dates involved in dividend transactions.</a:t>
            </a:r>
          </a:p>
        </p:txBody>
      </p:sp>
      <p:sp>
        <p:nvSpPr>
          <p:cNvPr id="9" name="Text Box 12">
            <a:extLst>
              <a:ext uri="{FF2B5EF4-FFF2-40B4-BE49-F238E27FC236}">
                <a16:creationId xmlns:a16="http://schemas.microsoft.com/office/drawing/2014/main" id="{1114F008-D168-4461-ADB9-E97DEA19DBA3}"/>
              </a:ext>
            </a:extLst>
          </p:cNvPr>
          <p:cNvSpPr txBox="1">
            <a:spLocks noChangeArrowheads="1"/>
          </p:cNvSpPr>
          <p:nvPr/>
        </p:nvSpPr>
        <p:spPr bwMode="auto">
          <a:xfrm>
            <a:off x="1030705" y="4244608"/>
            <a:ext cx="7467600" cy="400110"/>
          </a:xfrm>
          <a:prstGeom prst="rect">
            <a:avLst/>
          </a:prstGeom>
          <a:solidFill>
            <a:schemeClr val="accent1">
              <a:lumMod val="20000"/>
              <a:lumOff val="80000"/>
            </a:schemeClr>
          </a:solidFill>
          <a:ln w="9525">
            <a:solidFill>
              <a:srgbClr val="000000"/>
            </a:solidFill>
            <a:miter lim="800000"/>
            <a:headEnd/>
            <a:tailEnd/>
          </a:ln>
          <a:effectLst>
            <a:outerShdw dist="35921" dir="2700000" algn="ctr" rotWithShape="0">
              <a:schemeClr val="tx1"/>
            </a:outerShdw>
          </a:effectLst>
        </p:spPr>
        <p:txBody>
          <a:bodyPr>
            <a:spAutoFit/>
          </a:bodyPr>
          <a:lstStyle/>
          <a:p>
            <a:pPr algn="ctr" eaLnBrk="1" hangingPunct="1">
              <a:spcBef>
                <a:spcPct val="50000"/>
              </a:spcBef>
              <a:defRPr/>
            </a:pPr>
            <a:r>
              <a:rPr lang="en-US" sz="2000" dirty="0">
                <a:latin typeface="Verdana" pitchFamily="34" charset="0"/>
              </a:rPr>
              <a:t>The journal entries follow:</a:t>
            </a:r>
          </a:p>
        </p:txBody>
      </p:sp>
      <p:pic>
        <p:nvPicPr>
          <p:cNvPr id="3" name="Picture 2" descr="A picture containing cake, sky&#10;&#10;Description generated with very high confidence">
            <a:extLst>
              <a:ext uri="{FF2B5EF4-FFF2-40B4-BE49-F238E27FC236}">
                <a16:creationId xmlns:a16="http://schemas.microsoft.com/office/drawing/2014/main" id="{2E72B578-68A6-405E-821E-2E545B37C7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44152" y="4887673"/>
            <a:ext cx="5183952" cy="1220859"/>
          </a:xfrm>
          <a:prstGeom prst="rect">
            <a:avLst/>
          </a:prstGeom>
        </p:spPr>
      </p:pic>
      <p:pic>
        <p:nvPicPr>
          <p:cNvPr id="5" name="Picture 4" descr="A screenshot of a cell phone&#10;&#10;Description generated with very high confidence">
            <a:extLst>
              <a:ext uri="{FF2B5EF4-FFF2-40B4-BE49-F238E27FC236}">
                <a16:creationId xmlns:a16="http://schemas.microsoft.com/office/drawing/2014/main" id="{3F4187A3-3194-4EA6-B0D5-7EE9724E3E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97303" y="2329797"/>
            <a:ext cx="6006593" cy="1752601"/>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a:extLst>
              <a:ext uri="{FF2B5EF4-FFF2-40B4-BE49-F238E27FC236}">
                <a16:creationId xmlns:a16="http://schemas.microsoft.com/office/drawing/2014/main" id="{A50C461B-F6AD-4E97-A42B-8E8B2DFD0A22}"/>
              </a:ext>
            </a:extLst>
          </p:cNvPr>
          <p:cNvSpPr>
            <a:spLocks noGrp="1"/>
          </p:cNvSpPr>
          <p:nvPr>
            <p:ph type="title"/>
          </p:nvPr>
        </p:nvSpPr>
        <p:spPr/>
        <p:txBody>
          <a:bodyPr/>
          <a:lstStyle/>
          <a:p>
            <a:r>
              <a:rPr lang="en-US" altLang="en-US" dirty="0"/>
              <a:t>Stock Dividends</a:t>
            </a:r>
          </a:p>
        </p:txBody>
      </p:sp>
      <p:grpSp>
        <p:nvGrpSpPr>
          <p:cNvPr id="88067" name="Group 12">
            <a:extLst>
              <a:ext uri="{FF2B5EF4-FFF2-40B4-BE49-F238E27FC236}">
                <a16:creationId xmlns:a16="http://schemas.microsoft.com/office/drawing/2014/main" id="{D2BC8346-3FB3-438E-8505-135FB759DBB2}"/>
              </a:ext>
            </a:extLst>
          </p:cNvPr>
          <p:cNvGrpSpPr>
            <a:grpSpLocks/>
          </p:cNvGrpSpPr>
          <p:nvPr/>
        </p:nvGrpSpPr>
        <p:grpSpPr bwMode="auto">
          <a:xfrm>
            <a:off x="533400" y="1082402"/>
            <a:ext cx="8382000" cy="3016523"/>
            <a:chOff x="304800" y="1463402"/>
            <a:chExt cx="8382000" cy="3016523"/>
          </a:xfrm>
        </p:grpSpPr>
        <p:sp>
          <p:nvSpPr>
            <p:cNvPr id="114713" name="Rectangle 25">
              <a:extLst>
                <a:ext uri="{FF2B5EF4-FFF2-40B4-BE49-F238E27FC236}">
                  <a16:creationId xmlns:a16="http://schemas.microsoft.com/office/drawing/2014/main" id="{3CB2EEB6-4A3D-4A59-AAD9-11C6BB1C818F}"/>
                </a:ext>
              </a:extLst>
            </p:cNvPr>
            <p:cNvSpPr>
              <a:spLocks noChangeArrowheads="1"/>
            </p:cNvSpPr>
            <p:nvPr/>
          </p:nvSpPr>
          <p:spPr bwMode="auto">
            <a:xfrm>
              <a:off x="304800" y="3276600"/>
              <a:ext cx="3482975" cy="1203325"/>
            </a:xfrm>
            <a:prstGeom prst="rect">
              <a:avLst/>
            </a:prstGeom>
            <a:solidFill>
              <a:schemeClr val="accent1">
                <a:lumMod val="20000"/>
                <a:lumOff val="80000"/>
              </a:schemeClr>
            </a:solidFill>
            <a:ln w="19050">
              <a:solidFill>
                <a:srgbClr val="000000"/>
              </a:solidFill>
              <a:miter lim="800000"/>
              <a:headEnd/>
              <a:tailEnd/>
            </a:ln>
            <a:effectLst>
              <a:outerShdw dist="35921" dir="2700000" algn="ctr" rotWithShape="0">
                <a:schemeClr val="tx1"/>
              </a:outerShdw>
            </a:effectLst>
          </p:spPr>
          <p:txBody>
            <a:bodyPr lIns="90488" tIns="44450" rIns="90488" bIns="44450">
              <a:spAutoFit/>
            </a:bodyPr>
            <a:lstStyle/>
            <a:p>
              <a:pPr algn="ctr">
                <a:spcBef>
                  <a:spcPct val="50000"/>
                </a:spcBef>
                <a:defRPr/>
              </a:pPr>
              <a:r>
                <a:rPr lang="en-US" sz="2400" dirty="0">
                  <a:solidFill>
                    <a:schemeClr val="tx2">
                      <a:lumMod val="50000"/>
                    </a:schemeClr>
                  </a:solidFill>
                  <a:latin typeface="Arial" charset="0"/>
                </a:rPr>
                <a:t>No change in par value of stock or in total stockholders’ equity</a:t>
              </a:r>
            </a:p>
          </p:txBody>
        </p:sp>
        <p:sp>
          <p:nvSpPr>
            <p:cNvPr id="114714" name="Rectangle 26">
              <a:extLst>
                <a:ext uri="{FF2B5EF4-FFF2-40B4-BE49-F238E27FC236}">
                  <a16:creationId xmlns:a16="http://schemas.microsoft.com/office/drawing/2014/main" id="{17AF81DA-35D5-46C5-A065-22907891894E}"/>
                </a:ext>
              </a:extLst>
            </p:cNvPr>
            <p:cNvSpPr>
              <a:spLocks noChangeArrowheads="1"/>
            </p:cNvSpPr>
            <p:nvPr/>
          </p:nvSpPr>
          <p:spPr bwMode="auto">
            <a:xfrm>
              <a:off x="4267200" y="3276600"/>
              <a:ext cx="4419600" cy="1203325"/>
            </a:xfrm>
            <a:prstGeom prst="rect">
              <a:avLst/>
            </a:prstGeom>
            <a:solidFill>
              <a:schemeClr val="accent1">
                <a:lumMod val="20000"/>
                <a:lumOff val="80000"/>
              </a:schemeClr>
            </a:solidFill>
            <a:ln w="19050">
              <a:solidFill>
                <a:srgbClr val="000000"/>
              </a:solidFill>
              <a:miter lim="800000"/>
              <a:headEnd/>
              <a:tailEnd/>
            </a:ln>
            <a:effectLst>
              <a:outerShdw dist="35921" dir="2700000" algn="ctr" rotWithShape="0">
                <a:schemeClr val="tx1"/>
              </a:outerShdw>
            </a:effectLst>
          </p:spPr>
          <p:txBody>
            <a:bodyPr lIns="90488" tIns="44450" rIns="90488" bIns="44450">
              <a:spAutoFit/>
            </a:bodyPr>
            <a:lstStyle/>
            <a:p>
              <a:pPr algn="ctr">
                <a:spcBef>
                  <a:spcPct val="50000"/>
                </a:spcBef>
                <a:defRPr/>
              </a:pPr>
              <a:r>
                <a:rPr lang="en-US" sz="2400" dirty="0">
                  <a:solidFill>
                    <a:schemeClr val="tx2">
                      <a:lumMod val="50000"/>
                    </a:schemeClr>
                  </a:solidFill>
                  <a:latin typeface="Arial" charset="0"/>
                </a:rPr>
                <a:t>Stockholders retain percentage ownership in the company (preemptive right).</a:t>
              </a:r>
            </a:p>
          </p:txBody>
        </p:sp>
        <p:sp>
          <p:nvSpPr>
            <p:cNvPr id="114716" name="Rectangle 28">
              <a:extLst>
                <a:ext uri="{FF2B5EF4-FFF2-40B4-BE49-F238E27FC236}">
                  <a16:creationId xmlns:a16="http://schemas.microsoft.com/office/drawing/2014/main" id="{CEBF051A-750F-482B-9398-6F6609459F63}"/>
                </a:ext>
              </a:extLst>
            </p:cNvPr>
            <p:cNvSpPr>
              <a:spLocks noChangeArrowheads="1"/>
            </p:cNvSpPr>
            <p:nvPr/>
          </p:nvSpPr>
          <p:spPr bwMode="auto">
            <a:xfrm>
              <a:off x="430212" y="1463402"/>
              <a:ext cx="7673975" cy="1013098"/>
            </a:xfrm>
            <a:prstGeom prst="rect">
              <a:avLst/>
            </a:prstGeom>
            <a:solidFill>
              <a:schemeClr val="accent1">
                <a:lumMod val="20000"/>
                <a:lumOff val="80000"/>
              </a:schemeClr>
            </a:solidFill>
            <a:ln w="19050">
              <a:solidFill>
                <a:schemeClr val="accent1">
                  <a:lumMod val="50000"/>
                </a:schemeClr>
              </a:solidFill>
              <a:miter lim="800000"/>
              <a:headEnd/>
              <a:tailEnd/>
            </a:ln>
            <a:effectLst>
              <a:outerShdw dist="35921" dir="2700000" algn="ctr" rotWithShape="0">
                <a:schemeClr val="tx1"/>
              </a:outerShdw>
            </a:effectLst>
          </p:spPr>
          <p:txBody>
            <a:bodyPr lIns="90488" tIns="44450" rIns="90488" bIns="44450">
              <a:spAutoFit/>
            </a:bodyPr>
            <a:lstStyle/>
            <a:p>
              <a:pPr algn="ctr">
                <a:spcBef>
                  <a:spcPct val="50000"/>
                </a:spcBef>
                <a:defRPr/>
              </a:pPr>
              <a:r>
                <a:rPr lang="en-US" sz="2000" b="1" dirty="0">
                  <a:solidFill>
                    <a:schemeClr val="tx2">
                      <a:lumMod val="50000"/>
                    </a:schemeClr>
                  </a:solidFill>
                  <a:latin typeface="Arial" charset="0"/>
                </a:rPr>
                <a:t>Issuance of additional shares of common stock to the existing stockholders in proportion to the number of shares each currently owns</a:t>
              </a:r>
            </a:p>
          </p:txBody>
        </p:sp>
        <p:cxnSp>
          <p:nvCxnSpPr>
            <p:cNvPr id="35846" name="AutoShape 29">
              <a:extLst>
                <a:ext uri="{FF2B5EF4-FFF2-40B4-BE49-F238E27FC236}">
                  <a16:creationId xmlns:a16="http://schemas.microsoft.com/office/drawing/2014/main" id="{7B9FA53E-FAA0-4D91-8386-E1642B1D0011}"/>
                </a:ext>
              </a:extLst>
            </p:cNvPr>
            <p:cNvCxnSpPr>
              <a:cxnSpLocks noChangeShapeType="1"/>
              <a:stCxn id="114716" idx="2"/>
              <a:endCxn id="114713" idx="0"/>
            </p:cNvCxnSpPr>
            <p:nvPr/>
          </p:nvCxnSpPr>
          <p:spPr bwMode="auto">
            <a:xfrm rot="5400000">
              <a:off x="2756694" y="1766094"/>
              <a:ext cx="800100" cy="2220912"/>
            </a:xfrm>
            <a:prstGeom prst="bentConnector3">
              <a:avLst>
                <a:gd name="adj1" fmla="val 50000"/>
              </a:avLst>
            </a:prstGeom>
            <a:noFill/>
            <a:ln w="38100">
              <a:solidFill>
                <a:schemeClr val="tx2">
                  <a:lumMod val="50000"/>
                </a:schemeClr>
              </a:solidFill>
              <a:miter lim="800000"/>
              <a:headEnd/>
              <a:tailEnd type="triangle" w="med" len="med"/>
            </a:ln>
            <a:effectLst>
              <a:outerShdw dist="17961" dir="2700000" algn="ctr" rotWithShape="0">
                <a:schemeClr val="tx1"/>
              </a:outerShdw>
            </a:effectLst>
          </p:spPr>
        </p:cxnSp>
        <p:cxnSp>
          <p:nvCxnSpPr>
            <p:cNvPr id="35847" name="AutoShape 30">
              <a:extLst>
                <a:ext uri="{FF2B5EF4-FFF2-40B4-BE49-F238E27FC236}">
                  <a16:creationId xmlns:a16="http://schemas.microsoft.com/office/drawing/2014/main" id="{28AA2BA9-4BE0-42EC-A282-0879169346C5}"/>
                </a:ext>
              </a:extLst>
            </p:cNvPr>
            <p:cNvCxnSpPr>
              <a:cxnSpLocks noChangeShapeType="1"/>
              <a:stCxn id="114716" idx="2"/>
              <a:endCxn id="114714" idx="0"/>
            </p:cNvCxnSpPr>
            <p:nvPr/>
          </p:nvCxnSpPr>
          <p:spPr bwMode="auto">
            <a:xfrm rot="16200000" flipH="1">
              <a:off x="4972050" y="1771650"/>
              <a:ext cx="800100" cy="2209800"/>
            </a:xfrm>
            <a:prstGeom prst="bentConnector3">
              <a:avLst>
                <a:gd name="adj1" fmla="val 50000"/>
              </a:avLst>
            </a:prstGeom>
            <a:noFill/>
            <a:ln w="38100">
              <a:solidFill>
                <a:schemeClr val="tx2">
                  <a:lumMod val="50000"/>
                </a:schemeClr>
              </a:solidFill>
              <a:miter lim="800000"/>
              <a:headEnd/>
              <a:tailEnd type="triangle" w="med" len="med"/>
            </a:ln>
            <a:effectLst>
              <a:outerShdw dist="17961" dir="2700000" algn="ctr" rotWithShape="0">
                <a:schemeClr val="tx1"/>
              </a:outerShdw>
            </a:effectLst>
          </p:spPr>
        </p:cxnSp>
      </p:grpSp>
      <p:sp>
        <p:nvSpPr>
          <p:cNvPr id="114721" name="Rectangle 33">
            <a:extLst>
              <a:ext uri="{FF2B5EF4-FFF2-40B4-BE49-F238E27FC236}">
                <a16:creationId xmlns:a16="http://schemas.microsoft.com/office/drawing/2014/main" id="{D7939BEC-C69E-4021-BD5C-727BA5A2B8D7}"/>
              </a:ext>
            </a:extLst>
          </p:cNvPr>
          <p:cNvSpPr>
            <a:spLocks noChangeArrowheads="1"/>
          </p:cNvSpPr>
          <p:nvPr/>
        </p:nvSpPr>
        <p:spPr bwMode="auto">
          <a:xfrm>
            <a:off x="1447800" y="4267200"/>
            <a:ext cx="6186488" cy="1828800"/>
          </a:xfrm>
          <a:prstGeom prst="rect">
            <a:avLst/>
          </a:prstGeom>
          <a:solidFill>
            <a:schemeClr val="accent1">
              <a:lumMod val="50000"/>
            </a:schemeClr>
          </a:solidFill>
          <a:ln w="12700">
            <a:solidFill>
              <a:srgbClr val="000000"/>
            </a:solidFill>
            <a:miter lim="800000"/>
            <a:headEnd/>
            <a:tailEnd/>
          </a:ln>
          <a:effectLst>
            <a:outerShdw dist="35921" dir="2700000" algn="ctr" rotWithShape="0">
              <a:schemeClr val="tx1"/>
            </a:outerShdw>
          </a:effectLst>
        </p:spPr>
        <p:txBody>
          <a:bodyPr lIns="90488" tIns="44450" rIns="90488" bIns="44450"/>
          <a:lstStyle/>
          <a:p>
            <a:pPr marL="342900" indent="-342900" eaLnBrk="1" hangingPunct="1">
              <a:lnSpc>
                <a:spcPct val="85000"/>
              </a:lnSpc>
              <a:spcBef>
                <a:spcPct val="75000"/>
              </a:spcBef>
              <a:buClr>
                <a:schemeClr val="hlink"/>
              </a:buClr>
              <a:buSzPct val="65000"/>
              <a:buFont typeface="Wingdings" pitchFamily="2" charset="2"/>
              <a:buNone/>
              <a:defRPr/>
            </a:pPr>
            <a:r>
              <a:rPr lang="en-US" sz="2800" u="sng" dirty="0">
                <a:solidFill>
                  <a:schemeClr val="bg1"/>
                </a:solidFill>
              </a:rPr>
              <a:t>Reasons for stock dividends:</a:t>
            </a:r>
          </a:p>
          <a:p>
            <a:pPr marL="742950" lvl="1" indent="-285750" eaLnBrk="1" hangingPunct="1">
              <a:lnSpc>
                <a:spcPct val="85000"/>
              </a:lnSpc>
              <a:spcBef>
                <a:spcPct val="10000"/>
              </a:spcBef>
              <a:buClr>
                <a:schemeClr val="bg1"/>
              </a:buClr>
              <a:buSzPct val="65000"/>
              <a:buFont typeface="Wingdings" pitchFamily="2" charset="2"/>
              <a:buChar char="Ø"/>
              <a:defRPr/>
            </a:pPr>
            <a:r>
              <a:rPr lang="en-US" sz="2600" dirty="0">
                <a:solidFill>
                  <a:schemeClr val="bg1"/>
                </a:solidFill>
              </a:rPr>
              <a:t>Helps preserve</a:t>
            </a:r>
            <a:r>
              <a:rPr lang="en-US" sz="2600" dirty="0">
                <a:solidFill>
                  <a:schemeClr val="bg1"/>
                </a:solidFill>
                <a:effectLst>
                  <a:outerShdw blurRad="38100" dist="38100" dir="2700000" algn="tl">
                    <a:srgbClr val="000000"/>
                  </a:outerShdw>
                </a:effectLst>
              </a:rPr>
              <a:t> </a:t>
            </a:r>
            <a:r>
              <a:rPr lang="en-US" sz="2600" dirty="0">
                <a:solidFill>
                  <a:schemeClr val="bg1"/>
                </a:solidFill>
              </a:rPr>
              <a:t>cash</a:t>
            </a:r>
          </a:p>
          <a:p>
            <a:pPr marL="742950" lvl="1" indent="-285750" eaLnBrk="1" hangingPunct="1">
              <a:lnSpc>
                <a:spcPct val="85000"/>
              </a:lnSpc>
              <a:spcBef>
                <a:spcPct val="10000"/>
              </a:spcBef>
              <a:buClr>
                <a:schemeClr val="bg1"/>
              </a:buClr>
              <a:buSzPct val="65000"/>
              <a:buFont typeface="Wingdings" pitchFamily="2" charset="2"/>
              <a:buChar char="Ø"/>
              <a:defRPr/>
            </a:pPr>
            <a:r>
              <a:rPr lang="en-US" sz="2600" dirty="0">
                <a:solidFill>
                  <a:schemeClr val="bg1"/>
                </a:solidFill>
              </a:rPr>
              <a:t>Per share market value reduces</a:t>
            </a:r>
          </a:p>
          <a:p>
            <a:pPr marL="742950" lvl="1" indent="-285750" eaLnBrk="1" hangingPunct="1">
              <a:lnSpc>
                <a:spcPct val="85000"/>
              </a:lnSpc>
              <a:spcBef>
                <a:spcPct val="10000"/>
              </a:spcBef>
              <a:buClr>
                <a:schemeClr val="bg1"/>
              </a:buClr>
              <a:buSzPct val="65000"/>
              <a:buFont typeface="Wingdings" pitchFamily="2" charset="2"/>
              <a:buChar char="Ø"/>
              <a:defRPr/>
            </a:pPr>
            <a:r>
              <a:rPr lang="en-US" sz="2600" dirty="0">
                <a:solidFill>
                  <a:schemeClr val="bg1"/>
                </a:solidFill>
              </a:rPr>
              <a:t>Reduces retained earnings</a:t>
            </a:r>
          </a:p>
        </p:txBody>
      </p:sp>
      <p:sp>
        <p:nvSpPr>
          <p:cNvPr id="11" name="Rounded Rectangle 10">
            <a:extLst>
              <a:ext uri="{FF2B5EF4-FFF2-40B4-BE49-F238E27FC236}">
                <a16:creationId xmlns:a16="http://schemas.microsoft.com/office/drawing/2014/main" id="{3C3CE52E-83DA-4B45-91A8-80676CEA9851}"/>
              </a:ext>
            </a:extLst>
          </p:cNvPr>
          <p:cNvSpPr/>
          <p:nvPr/>
        </p:nvSpPr>
        <p:spPr>
          <a:xfrm>
            <a:off x="496888" y="6248400"/>
            <a:ext cx="7656512"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8-4: Describe what stock dividends and stock splits are and discuss why each is used.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a:extLst>
              <a:ext uri="{FF2B5EF4-FFF2-40B4-BE49-F238E27FC236}">
                <a16:creationId xmlns:a16="http://schemas.microsoft.com/office/drawing/2014/main" id="{BF9784A1-EB31-4DE0-93E4-4184336F0601}"/>
              </a:ext>
            </a:extLst>
          </p:cNvPr>
          <p:cNvSpPr>
            <a:spLocks noGrp="1"/>
          </p:cNvSpPr>
          <p:nvPr>
            <p:ph type="title"/>
          </p:nvPr>
        </p:nvSpPr>
        <p:spPr/>
        <p:txBody>
          <a:bodyPr/>
          <a:lstStyle/>
          <a:p>
            <a:r>
              <a:rPr lang="en-US" altLang="en-US" dirty="0"/>
              <a:t>Stock Dividend—Two Kinds</a:t>
            </a:r>
          </a:p>
        </p:txBody>
      </p:sp>
      <p:sp>
        <p:nvSpPr>
          <p:cNvPr id="90115" name="Rectangle 15">
            <a:extLst>
              <a:ext uri="{FF2B5EF4-FFF2-40B4-BE49-F238E27FC236}">
                <a16:creationId xmlns:a16="http://schemas.microsoft.com/office/drawing/2014/main" id="{00D8924E-1840-4F41-BC36-E1DA6B51EA50}"/>
              </a:ext>
            </a:extLst>
          </p:cNvPr>
          <p:cNvSpPr>
            <a:spLocks noChangeArrowheads="1"/>
          </p:cNvSpPr>
          <p:nvPr/>
        </p:nvSpPr>
        <p:spPr bwMode="auto">
          <a:xfrm>
            <a:off x="685800" y="4038600"/>
            <a:ext cx="76962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699">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1800">
              <a:latin typeface="Tahoma" panose="020B0604030504040204" pitchFamily="34" charset="0"/>
            </a:endParaRPr>
          </a:p>
        </p:txBody>
      </p:sp>
      <p:sp>
        <p:nvSpPr>
          <p:cNvPr id="37894" name="Text Box 20">
            <a:extLst>
              <a:ext uri="{FF2B5EF4-FFF2-40B4-BE49-F238E27FC236}">
                <a16:creationId xmlns:a16="http://schemas.microsoft.com/office/drawing/2014/main" id="{09210B67-AF77-4CDF-964C-79011C62211E}"/>
              </a:ext>
            </a:extLst>
          </p:cNvPr>
          <p:cNvSpPr txBox="1">
            <a:spLocks noChangeArrowheads="1"/>
          </p:cNvSpPr>
          <p:nvPr/>
        </p:nvSpPr>
        <p:spPr bwMode="auto">
          <a:xfrm>
            <a:off x="533400" y="1219200"/>
            <a:ext cx="3962400" cy="549275"/>
          </a:xfrm>
          <a:prstGeom prst="rect">
            <a:avLst/>
          </a:prstGeom>
          <a:noFill/>
          <a:ln w="12700">
            <a:noFill/>
            <a:miter lim="800000"/>
            <a:headEnd/>
            <a:tailEnd/>
          </a:ln>
        </p:spPr>
        <p:txBody>
          <a:bodyPr>
            <a:spAutoFit/>
          </a:bodyPr>
          <a:lstStyle/>
          <a:p>
            <a:pPr algn="ctr">
              <a:defRPr/>
            </a:pPr>
            <a:r>
              <a:rPr lang="en-US" altLang="en-US" sz="3000" dirty="0">
                <a:solidFill>
                  <a:schemeClr val="tx2">
                    <a:lumMod val="50000"/>
                  </a:schemeClr>
                </a:solidFill>
                <a:latin typeface="Arial" charset="0"/>
              </a:rPr>
              <a:t>Small stock dividend</a:t>
            </a:r>
          </a:p>
        </p:txBody>
      </p:sp>
      <p:grpSp>
        <p:nvGrpSpPr>
          <p:cNvPr id="2" name="Group 20">
            <a:extLst>
              <a:ext uri="{FF2B5EF4-FFF2-40B4-BE49-F238E27FC236}">
                <a16:creationId xmlns:a16="http://schemas.microsoft.com/office/drawing/2014/main" id="{66C001AA-F8D3-4EA8-90A5-1DF84AEC7B87}"/>
              </a:ext>
            </a:extLst>
          </p:cNvPr>
          <p:cNvGrpSpPr>
            <a:grpSpLocks/>
          </p:cNvGrpSpPr>
          <p:nvPr/>
        </p:nvGrpSpPr>
        <p:grpSpPr bwMode="auto">
          <a:xfrm>
            <a:off x="381000" y="1939925"/>
            <a:ext cx="4125913" cy="3394075"/>
            <a:chOff x="381000" y="1939925"/>
            <a:chExt cx="4125913" cy="3394075"/>
          </a:xfrm>
        </p:grpSpPr>
        <p:sp>
          <p:nvSpPr>
            <p:cNvPr id="115728" name="Rectangle 16">
              <a:extLst>
                <a:ext uri="{FF2B5EF4-FFF2-40B4-BE49-F238E27FC236}">
                  <a16:creationId xmlns:a16="http://schemas.microsoft.com/office/drawing/2014/main" id="{0B26F1FC-D204-41FD-9542-C6FE6BF38091}"/>
                </a:ext>
              </a:extLst>
            </p:cNvPr>
            <p:cNvSpPr>
              <a:spLocks noChangeArrowheads="1"/>
            </p:cNvSpPr>
            <p:nvPr/>
          </p:nvSpPr>
          <p:spPr bwMode="auto">
            <a:xfrm>
              <a:off x="457200" y="4365625"/>
              <a:ext cx="4043363" cy="968375"/>
            </a:xfrm>
            <a:prstGeom prst="rect">
              <a:avLst/>
            </a:prstGeom>
            <a:solidFill>
              <a:srgbClr val="FFFFAF"/>
            </a:solidFill>
            <a:ln w="25400">
              <a:solidFill>
                <a:schemeClr val="accent1">
                  <a:lumMod val="50000"/>
                </a:schemeClr>
              </a:solidFill>
              <a:miter lim="800000"/>
              <a:headEnd/>
              <a:tailEnd/>
            </a:ln>
            <a:effectLst>
              <a:outerShdw dist="35921" dir="2700000" algn="ctr" rotWithShape="0">
                <a:schemeClr val="tx1"/>
              </a:outerShdw>
            </a:effectLst>
          </p:spPr>
          <p:txBody>
            <a:bodyPr lIns="90488" tIns="44450" rIns="90488" bIns="44450">
              <a:spAutoFit/>
            </a:bodyPr>
            <a:lstStyle/>
            <a:p>
              <a:pPr algn="ctr">
                <a:spcBef>
                  <a:spcPct val="50000"/>
                </a:spcBef>
                <a:defRPr/>
              </a:pPr>
              <a:r>
                <a:rPr lang="en-US" sz="2800" dirty="0">
                  <a:solidFill>
                    <a:schemeClr val="tx2">
                      <a:lumMod val="50000"/>
                    </a:schemeClr>
                  </a:solidFill>
                  <a:latin typeface="Arial" charset="0"/>
                </a:rPr>
                <a:t>Record at current</a:t>
              </a:r>
              <a:br>
                <a:rPr lang="en-US" sz="2800" dirty="0">
                  <a:solidFill>
                    <a:schemeClr val="tx2">
                      <a:lumMod val="50000"/>
                    </a:schemeClr>
                  </a:solidFill>
                  <a:latin typeface="Arial" charset="0"/>
                </a:rPr>
              </a:br>
              <a:r>
                <a:rPr lang="en-US" sz="2800" dirty="0">
                  <a:solidFill>
                    <a:schemeClr val="tx2">
                      <a:lumMod val="50000"/>
                    </a:schemeClr>
                  </a:solidFill>
                  <a:latin typeface="Arial" charset="0"/>
                </a:rPr>
                <a:t>market value of stock</a:t>
              </a:r>
            </a:p>
          </p:txBody>
        </p:sp>
        <p:cxnSp>
          <p:nvCxnSpPr>
            <p:cNvPr id="37893" name="AutoShape 18">
              <a:extLst>
                <a:ext uri="{FF2B5EF4-FFF2-40B4-BE49-F238E27FC236}">
                  <a16:creationId xmlns:a16="http://schemas.microsoft.com/office/drawing/2014/main" id="{38E1E099-6565-46DD-B537-B209B3D4B41B}"/>
                </a:ext>
              </a:extLst>
            </p:cNvPr>
            <p:cNvCxnSpPr>
              <a:cxnSpLocks noChangeShapeType="1"/>
              <a:stCxn id="115733" idx="2"/>
            </p:cNvCxnSpPr>
            <p:nvPr/>
          </p:nvCxnSpPr>
          <p:spPr bwMode="auto">
            <a:xfrm flipH="1">
              <a:off x="2438400" y="3335338"/>
              <a:ext cx="6350" cy="855662"/>
            </a:xfrm>
            <a:prstGeom prst="straightConnector1">
              <a:avLst/>
            </a:prstGeom>
            <a:noFill/>
            <a:ln w="38100">
              <a:solidFill>
                <a:schemeClr val="accent1">
                  <a:lumMod val="75000"/>
                </a:schemeClr>
              </a:solidFill>
              <a:round/>
              <a:headEnd/>
              <a:tailEnd type="triangle" w="med" len="med"/>
            </a:ln>
            <a:effectLst>
              <a:outerShdw dist="17961" dir="2700000" algn="ctr" rotWithShape="0">
                <a:schemeClr val="tx1"/>
              </a:outerShdw>
            </a:effectLst>
          </p:spPr>
        </p:cxnSp>
        <p:sp>
          <p:nvSpPr>
            <p:cNvPr id="115733" name="Rectangle 21">
              <a:extLst>
                <a:ext uri="{FF2B5EF4-FFF2-40B4-BE49-F238E27FC236}">
                  <a16:creationId xmlns:a16="http://schemas.microsoft.com/office/drawing/2014/main" id="{8A6F32D3-1FBA-4A56-B472-7E3B62703C24}"/>
                </a:ext>
              </a:extLst>
            </p:cNvPr>
            <p:cNvSpPr>
              <a:spLocks noChangeArrowheads="1"/>
            </p:cNvSpPr>
            <p:nvPr/>
          </p:nvSpPr>
          <p:spPr bwMode="auto">
            <a:xfrm>
              <a:off x="381000" y="1939925"/>
              <a:ext cx="4125913" cy="1395413"/>
            </a:xfrm>
            <a:prstGeom prst="rect">
              <a:avLst/>
            </a:prstGeom>
            <a:solidFill>
              <a:srgbClr val="FFFFAF"/>
            </a:solidFill>
            <a:ln w="25400">
              <a:solidFill>
                <a:srgbClr val="000000"/>
              </a:solidFill>
              <a:miter lim="800000"/>
              <a:headEnd/>
              <a:tailEnd/>
            </a:ln>
            <a:effectLst>
              <a:outerShdw dist="35921" dir="2700000" algn="ctr" rotWithShape="0">
                <a:schemeClr val="tx1"/>
              </a:outerShdw>
            </a:effectLst>
          </p:spPr>
          <p:txBody>
            <a:bodyPr lIns="90488" tIns="44450" rIns="90488" bIns="44450">
              <a:spAutoFit/>
            </a:bodyPr>
            <a:lstStyle/>
            <a:p>
              <a:pPr algn="ctr">
                <a:spcBef>
                  <a:spcPct val="20000"/>
                </a:spcBef>
                <a:defRPr/>
              </a:pPr>
              <a:r>
                <a:rPr lang="en-US" sz="2800" dirty="0">
                  <a:solidFill>
                    <a:schemeClr val="tx2">
                      <a:lumMod val="50000"/>
                    </a:schemeClr>
                  </a:solidFill>
                  <a:latin typeface="Arial" charset="0"/>
                </a:rPr>
                <a:t>Stock dividend less than 25 percent of outstanding shares</a:t>
              </a:r>
            </a:p>
          </p:txBody>
        </p:sp>
      </p:grpSp>
      <p:grpSp>
        <p:nvGrpSpPr>
          <p:cNvPr id="3" name="Group 21">
            <a:extLst>
              <a:ext uri="{FF2B5EF4-FFF2-40B4-BE49-F238E27FC236}">
                <a16:creationId xmlns:a16="http://schemas.microsoft.com/office/drawing/2014/main" id="{473D13FF-C14D-49D1-9FB5-FA953F76EE10}"/>
              </a:ext>
            </a:extLst>
          </p:cNvPr>
          <p:cNvGrpSpPr>
            <a:grpSpLocks/>
          </p:cNvGrpSpPr>
          <p:nvPr/>
        </p:nvGrpSpPr>
        <p:grpSpPr bwMode="auto">
          <a:xfrm>
            <a:off x="4876800" y="2286000"/>
            <a:ext cx="4006850" cy="3406775"/>
            <a:chOff x="4876800" y="2286000"/>
            <a:chExt cx="4006850" cy="3406775"/>
          </a:xfrm>
        </p:grpSpPr>
        <p:sp>
          <p:nvSpPr>
            <p:cNvPr id="115729" name="Rectangle 17">
              <a:extLst>
                <a:ext uri="{FF2B5EF4-FFF2-40B4-BE49-F238E27FC236}">
                  <a16:creationId xmlns:a16="http://schemas.microsoft.com/office/drawing/2014/main" id="{5449A80E-E138-4492-B53E-6A9CBD161A3B}"/>
                </a:ext>
              </a:extLst>
            </p:cNvPr>
            <p:cNvSpPr>
              <a:spLocks noChangeArrowheads="1"/>
            </p:cNvSpPr>
            <p:nvPr/>
          </p:nvSpPr>
          <p:spPr bwMode="auto">
            <a:xfrm>
              <a:off x="4876800" y="4724400"/>
              <a:ext cx="3995738" cy="968375"/>
            </a:xfrm>
            <a:prstGeom prst="rect">
              <a:avLst/>
            </a:prstGeom>
            <a:solidFill>
              <a:schemeClr val="accent1">
                <a:lumMod val="20000"/>
                <a:lumOff val="80000"/>
              </a:schemeClr>
            </a:solidFill>
            <a:ln w="25400">
              <a:solidFill>
                <a:schemeClr val="accent1">
                  <a:lumMod val="75000"/>
                </a:schemeClr>
              </a:solidFill>
              <a:miter lim="800000"/>
              <a:headEnd/>
              <a:tailEnd/>
            </a:ln>
            <a:effectLst>
              <a:outerShdw dist="35921" dir="2700000" algn="ctr" rotWithShape="0">
                <a:schemeClr val="tx1"/>
              </a:outerShdw>
            </a:effectLst>
          </p:spPr>
          <p:txBody>
            <a:bodyPr lIns="90488" tIns="44450" rIns="90488" bIns="44450">
              <a:spAutoFit/>
            </a:bodyPr>
            <a:lstStyle/>
            <a:p>
              <a:pPr algn="ctr">
                <a:spcBef>
                  <a:spcPct val="50000"/>
                </a:spcBef>
                <a:defRPr/>
              </a:pPr>
              <a:r>
                <a:rPr lang="en-US" sz="2800" dirty="0">
                  <a:solidFill>
                    <a:schemeClr val="tx2">
                      <a:lumMod val="50000"/>
                    </a:schemeClr>
                  </a:solidFill>
                  <a:latin typeface="Arial" charset="0"/>
                </a:rPr>
                <a:t>Record at par or stated value of stock</a:t>
              </a:r>
            </a:p>
          </p:txBody>
        </p:sp>
        <p:cxnSp>
          <p:nvCxnSpPr>
            <p:cNvPr id="37899" name="AutoShape 19">
              <a:extLst>
                <a:ext uri="{FF2B5EF4-FFF2-40B4-BE49-F238E27FC236}">
                  <a16:creationId xmlns:a16="http://schemas.microsoft.com/office/drawing/2014/main" id="{4FCEB449-6A9F-41EE-AC08-76A10F535AC4}"/>
                </a:ext>
              </a:extLst>
            </p:cNvPr>
            <p:cNvCxnSpPr>
              <a:cxnSpLocks noChangeShapeType="1"/>
            </p:cNvCxnSpPr>
            <p:nvPr/>
          </p:nvCxnSpPr>
          <p:spPr bwMode="auto">
            <a:xfrm>
              <a:off x="6858000" y="3810000"/>
              <a:ext cx="22225" cy="860425"/>
            </a:xfrm>
            <a:prstGeom prst="straightConnector1">
              <a:avLst/>
            </a:prstGeom>
            <a:noFill/>
            <a:ln w="38100">
              <a:solidFill>
                <a:schemeClr val="accent1">
                  <a:lumMod val="75000"/>
                </a:schemeClr>
              </a:solidFill>
              <a:round/>
              <a:headEnd/>
              <a:tailEnd type="triangle" w="med" len="med"/>
            </a:ln>
            <a:effectLst>
              <a:outerShdw dist="17961" dir="2700000" algn="ctr" rotWithShape="0">
                <a:schemeClr val="tx1"/>
              </a:outerShdw>
            </a:effectLst>
          </p:spPr>
        </p:cxnSp>
        <p:sp>
          <p:nvSpPr>
            <p:cNvPr id="115734" name="Rectangle 22">
              <a:extLst>
                <a:ext uri="{FF2B5EF4-FFF2-40B4-BE49-F238E27FC236}">
                  <a16:creationId xmlns:a16="http://schemas.microsoft.com/office/drawing/2014/main" id="{046ACB01-66EE-493B-880B-A6FA97172F50}"/>
                </a:ext>
              </a:extLst>
            </p:cNvPr>
            <p:cNvSpPr>
              <a:spLocks noChangeArrowheads="1"/>
            </p:cNvSpPr>
            <p:nvPr/>
          </p:nvSpPr>
          <p:spPr bwMode="auto">
            <a:xfrm>
              <a:off x="4876800" y="2286000"/>
              <a:ext cx="4006850" cy="1395413"/>
            </a:xfrm>
            <a:prstGeom prst="rect">
              <a:avLst/>
            </a:prstGeom>
            <a:solidFill>
              <a:schemeClr val="accent1">
                <a:lumMod val="20000"/>
                <a:lumOff val="80000"/>
              </a:schemeClr>
            </a:solidFill>
            <a:ln w="25400">
              <a:solidFill>
                <a:schemeClr val="accent1">
                  <a:lumMod val="75000"/>
                </a:schemeClr>
              </a:solidFill>
              <a:miter lim="800000"/>
              <a:headEnd/>
              <a:tailEnd/>
            </a:ln>
            <a:effectLst>
              <a:outerShdw dist="35921" dir="2700000" algn="ctr" rotWithShape="0">
                <a:schemeClr val="tx1"/>
              </a:outerShdw>
            </a:effectLst>
          </p:spPr>
          <p:txBody>
            <a:bodyPr lIns="90488" tIns="44450" rIns="90488" bIns="44450">
              <a:spAutoFit/>
            </a:bodyPr>
            <a:lstStyle/>
            <a:p>
              <a:pPr algn="ctr">
                <a:spcBef>
                  <a:spcPct val="20000"/>
                </a:spcBef>
                <a:defRPr/>
              </a:pPr>
              <a:r>
                <a:rPr lang="en-US" sz="2800" dirty="0">
                  <a:solidFill>
                    <a:schemeClr val="tx2">
                      <a:lumMod val="50000"/>
                    </a:schemeClr>
                  </a:solidFill>
                  <a:latin typeface="Arial" charset="0"/>
                </a:rPr>
                <a:t>Stock dividend more than 25 percent or the outstanding shares</a:t>
              </a:r>
            </a:p>
          </p:txBody>
        </p:sp>
      </p:grpSp>
      <p:sp>
        <p:nvSpPr>
          <p:cNvPr id="37901" name="Text Box 23">
            <a:extLst>
              <a:ext uri="{FF2B5EF4-FFF2-40B4-BE49-F238E27FC236}">
                <a16:creationId xmlns:a16="http://schemas.microsoft.com/office/drawing/2014/main" id="{D4092815-4E80-4EEA-8829-78148A05E882}"/>
              </a:ext>
            </a:extLst>
          </p:cNvPr>
          <p:cNvSpPr txBox="1">
            <a:spLocks noChangeArrowheads="1"/>
          </p:cNvSpPr>
          <p:nvPr/>
        </p:nvSpPr>
        <p:spPr bwMode="auto">
          <a:xfrm>
            <a:off x="4991100" y="1195387"/>
            <a:ext cx="3778250" cy="549275"/>
          </a:xfrm>
          <a:prstGeom prst="rect">
            <a:avLst/>
          </a:prstGeom>
          <a:noFill/>
          <a:ln w="12700">
            <a:noFill/>
            <a:miter lim="800000"/>
            <a:headEnd/>
            <a:tailEnd/>
          </a:ln>
        </p:spPr>
        <p:txBody>
          <a:bodyPr>
            <a:spAutoFit/>
          </a:bodyPr>
          <a:lstStyle/>
          <a:p>
            <a:pPr algn="ctr">
              <a:defRPr/>
            </a:pPr>
            <a:r>
              <a:rPr lang="en-US" altLang="en-US" sz="3000" dirty="0">
                <a:solidFill>
                  <a:schemeClr val="tx2">
                    <a:lumMod val="50000"/>
                  </a:schemeClr>
                </a:solidFill>
                <a:latin typeface="Arial" charset="0"/>
              </a:rPr>
              <a:t>Large stock dividend</a:t>
            </a:r>
          </a:p>
        </p:txBody>
      </p:sp>
      <p:sp>
        <p:nvSpPr>
          <p:cNvPr id="14" name="Rounded Rectangle 13">
            <a:extLst>
              <a:ext uri="{FF2B5EF4-FFF2-40B4-BE49-F238E27FC236}">
                <a16:creationId xmlns:a16="http://schemas.microsoft.com/office/drawing/2014/main" id="{C27D8DEA-6B87-4315-9A91-1EF205FA7E35}"/>
              </a:ext>
            </a:extLst>
          </p:cNvPr>
          <p:cNvSpPr/>
          <p:nvPr/>
        </p:nvSpPr>
        <p:spPr>
          <a:xfrm>
            <a:off x="496888" y="6248400"/>
            <a:ext cx="7656512"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8-4: Describe what stock dividends and stock splits are and discuss why each is used.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a:extLst>
              <a:ext uri="{FF2B5EF4-FFF2-40B4-BE49-F238E27FC236}">
                <a16:creationId xmlns:a16="http://schemas.microsoft.com/office/drawing/2014/main" id="{526BE282-E1FF-46A9-A5B5-45F47FF99037}"/>
              </a:ext>
            </a:extLst>
          </p:cNvPr>
          <p:cNvSpPr>
            <a:spLocks noGrp="1"/>
          </p:cNvSpPr>
          <p:nvPr>
            <p:ph type="title"/>
          </p:nvPr>
        </p:nvSpPr>
        <p:spPr/>
        <p:txBody>
          <a:bodyPr/>
          <a:lstStyle/>
          <a:p>
            <a:r>
              <a:rPr lang="en-US" altLang="en-US" dirty="0"/>
              <a:t>Stock Dividend - Illustration</a:t>
            </a:r>
          </a:p>
        </p:txBody>
      </p:sp>
      <p:sp>
        <p:nvSpPr>
          <p:cNvPr id="116747" name="Rectangle 11">
            <a:extLst>
              <a:ext uri="{FF2B5EF4-FFF2-40B4-BE49-F238E27FC236}">
                <a16:creationId xmlns:a16="http://schemas.microsoft.com/office/drawing/2014/main" id="{B0D71151-446F-421C-A4CD-330FD9B3C2BA}"/>
              </a:ext>
            </a:extLst>
          </p:cNvPr>
          <p:cNvSpPr>
            <a:spLocks noChangeArrowheads="1"/>
          </p:cNvSpPr>
          <p:nvPr/>
        </p:nvSpPr>
        <p:spPr bwMode="auto">
          <a:xfrm>
            <a:off x="571500" y="2247900"/>
            <a:ext cx="8115300" cy="3009900"/>
          </a:xfrm>
          <a:prstGeom prst="rect">
            <a:avLst/>
          </a:prstGeom>
          <a:solidFill>
            <a:schemeClr val="accent1">
              <a:lumMod val="20000"/>
              <a:lumOff val="80000"/>
            </a:schemeClr>
          </a:solidFill>
          <a:ln w="12700">
            <a:solidFill>
              <a:srgbClr val="000000"/>
            </a:solidFill>
            <a:miter lim="800000"/>
            <a:headEnd/>
            <a:tailEnd/>
          </a:ln>
          <a:effectLst>
            <a:outerShdw dist="35921" dir="2700000" algn="ctr" rotWithShape="0">
              <a:schemeClr val="tx1"/>
            </a:outerShdw>
          </a:effectLst>
        </p:spPr>
        <p:txBody>
          <a:bodyPr lIns="90488" tIns="44450" rIns="90488" bIns="44450"/>
          <a:lstStyle/>
          <a:p>
            <a:pPr marL="342900" indent="-342900" algn="ctr" eaLnBrk="1" hangingPunct="1">
              <a:spcBef>
                <a:spcPct val="20000"/>
              </a:spcBef>
              <a:buClr>
                <a:schemeClr val="hlink"/>
              </a:buClr>
              <a:buSzPct val="65000"/>
              <a:buFont typeface="Wingdings" pitchFamily="2" charset="2"/>
              <a:buNone/>
              <a:defRPr/>
            </a:pPr>
            <a:r>
              <a:rPr lang="en-US" sz="2400" b="1" dirty="0">
                <a:latin typeface="Arial Narrow" pitchFamily="34" charset="0"/>
              </a:rPr>
              <a:t>Assume that during the year ended August 31, 2020, Racers Inc. issued a 2 percent stock dividend on its $2 par value common stock when the market price was $15 per share. Assume further that the stock dividend occurred at some point after the additional 40,000 shares of common stock had been issued. Thus, a total of 4,800 dividend shares were issued (2% × 240,000 shares previously issued).</a:t>
            </a:r>
          </a:p>
        </p:txBody>
      </p:sp>
      <p:sp>
        <p:nvSpPr>
          <p:cNvPr id="7" name="Rounded Rectangle 6">
            <a:extLst>
              <a:ext uri="{FF2B5EF4-FFF2-40B4-BE49-F238E27FC236}">
                <a16:creationId xmlns:a16="http://schemas.microsoft.com/office/drawing/2014/main" id="{AE82D3B3-2C42-482F-95D1-88EA4C4683CA}"/>
              </a:ext>
            </a:extLst>
          </p:cNvPr>
          <p:cNvSpPr/>
          <p:nvPr/>
        </p:nvSpPr>
        <p:spPr>
          <a:xfrm>
            <a:off x="496888" y="6248400"/>
            <a:ext cx="7656512"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8-4: Describe what stock dividends and stock splits are and discuss why each is used.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3">
            <a:extLst>
              <a:ext uri="{FF2B5EF4-FFF2-40B4-BE49-F238E27FC236}">
                <a16:creationId xmlns:a16="http://schemas.microsoft.com/office/drawing/2014/main" id="{1ADBB1AE-5629-49A9-99AB-C5BAEA3C95D3}"/>
              </a:ext>
            </a:extLst>
          </p:cNvPr>
          <p:cNvSpPr>
            <a:spLocks noGrp="1"/>
          </p:cNvSpPr>
          <p:nvPr>
            <p:ph type="subTitle" idx="1"/>
          </p:nvPr>
        </p:nvSpPr>
        <p:spPr>
          <a:xfrm>
            <a:off x="1905000" y="4217988"/>
            <a:ext cx="5105400" cy="1336675"/>
          </a:xfrm>
          <a:effectLst>
            <a:outerShdw dist="17961" dir="2700000" algn="ctr" rotWithShape="0">
              <a:schemeClr val="bg2"/>
            </a:outerShdw>
          </a:effectLst>
        </p:spPr>
        <p:txBody>
          <a:bodyPr/>
          <a:lstStyle/>
          <a:p>
            <a:pPr algn="ctr" eaLnBrk="1" hangingPunct="1"/>
            <a:r>
              <a:rPr lang="en-US" altLang="en-US" sz="2800" b="1" dirty="0">
                <a:solidFill>
                  <a:srgbClr val="002060"/>
                </a:solidFill>
              </a:rPr>
              <a:t>Marshall, McManus, and </a:t>
            </a:r>
            <a:r>
              <a:rPr lang="en-US" altLang="en-US" sz="2800" b="1" dirty="0" err="1">
                <a:solidFill>
                  <a:srgbClr val="002060"/>
                </a:solidFill>
              </a:rPr>
              <a:t>Viele</a:t>
            </a:r>
            <a:endParaRPr lang="en-US" altLang="en-US" sz="2800" b="1" dirty="0">
              <a:solidFill>
                <a:srgbClr val="002060"/>
              </a:solidFill>
            </a:endParaRPr>
          </a:p>
          <a:p>
            <a:pPr algn="ctr" eaLnBrk="1" hangingPunct="1"/>
            <a:r>
              <a:rPr lang="en-US" altLang="en-US" sz="2800" b="1" dirty="0">
                <a:solidFill>
                  <a:srgbClr val="002060"/>
                </a:solidFill>
              </a:rPr>
              <a:t>12th Edition</a:t>
            </a:r>
          </a:p>
          <a:p>
            <a:pPr eaLnBrk="1" hangingPunct="1"/>
            <a:r>
              <a:rPr lang="en-US" altLang="en-US" sz="3900" b="1" dirty="0">
                <a:solidFill>
                  <a:srgbClr val="002060"/>
                </a:solidFill>
              </a:rPr>
              <a:t> 	</a:t>
            </a:r>
            <a:endParaRPr lang="en-US" altLang="en-US" b="1" dirty="0">
              <a:solidFill>
                <a:srgbClr val="002060"/>
              </a:solidFill>
            </a:endParaRPr>
          </a:p>
        </p:txBody>
      </p:sp>
      <p:sp>
        <p:nvSpPr>
          <p:cNvPr id="57347" name="Rectangle 2">
            <a:extLst>
              <a:ext uri="{FF2B5EF4-FFF2-40B4-BE49-F238E27FC236}">
                <a16:creationId xmlns:a16="http://schemas.microsoft.com/office/drawing/2014/main" id="{E5254BB5-4D9A-4945-A5D5-43D5C5C2F3A1}"/>
              </a:ext>
            </a:extLst>
          </p:cNvPr>
          <p:cNvSpPr>
            <a:spLocks noGrp="1"/>
          </p:cNvSpPr>
          <p:nvPr>
            <p:ph type="title" idx="4294967295"/>
          </p:nvPr>
        </p:nvSpPr>
        <p:spPr>
          <a:xfrm>
            <a:off x="1295400" y="533400"/>
            <a:ext cx="6440488" cy="1219200"/>
          </a:xfrm>
        </p:spPr>
        <p:txBody>
          <a:bodyPr/>
          <a:lstStyle/>
          <a:p>
            <a:pPr eaLnBrk="1" hangingPunct="1"/>
            <a:r>
              <a:rPr lang="en-US" altLang="en-US" b="1"/>
              <a:t>Accounting</a:t>
            </a:r>
            <a:br>
              <a:rPr lang="en-US" altLang="en-US" b="1"/>
            </a:br>
            <a:r>
              <a:rPr lang="en-US" altLang="en-US" b="1"/>
              <a:t>What the Numbers Mean</a:t>
            </a:r>
          </a:p>
        </p:txBody>
      </p:sp>
      <p:sp>
        <p:nvSpPr>
          <p:cNvPr id="57348" name="Text Box 5">
            <a:extLst>
              <a:ext uri="{FF2B5EF4-FFF2-40B4-BE49-F238E27FC236}">
                <a16:creationId xmlns:a16="http://schemas.microsoft.com/office/drawing/2014/main" id="{B58918FF-1614-4009-A49F-8B85DFD40EA3}"/>
              </a:ext>
            </a:extLst>
          </p:cNvPr>
          <p:cNvSpPr txBox="1">
            <a:spLocks noChangeArrowheads="1"/>
          </p:cNvSpPr>
          <p:nvPr/>
        </p:nvSpPr>
        <p:spPr bwMode="auto">
          <a:xfrm>
            <a:off x="685800" y="4191000"/>
            <a:ext cx="1371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endParaRPr lang="en-US" altLang="en-US" sz="2400">
              <a:solidFill>
                <a:srgbClr val="000000"/>
              </a:solidFill>
              <a:latin typeface="Times New Roman" panose="02020603050405020304" pitchFamily="18" charset="0"/>
            </a:endParaRPr>
          </a:p>
        </p:txBody>
      </p:sp>
      <p:sp>
        <p:nvSpPr>
          <p:cNvPr id="57349" name="Rectangle 2">
            <a:extLst>
              <a:ext uri="{FF2B5EF4-FFF2-40B4-BE49-F238E27FC236}">
                <a16:creationId xmlns:a16="http://schemas.microsoft.com/office/drawing/2014/main" id="{09531982-30B3-4327-8432-FC7558A61031}"/>
              </a:ext>
            </a:extLst>
          </p:cNvPr>
          <p:cNvSpPr txBox="1">
            <a:spLocks noChangeArrowheads="1"/>
          </p:cNvSpPr>
          <p:nvPr/>
        </p:nvSpPr>
        <p:spPr bwMode="auto">
          <a:xfrm>
            <a:off x="1371600" y="2590800"/>
            <a:ext cx="6440488"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lnSpc>
                <a:spcPct val="90000"/>
              </a:lnSpc>
              <a:spcBef>
                <a:spcPct val="50000"/>
              </a:spcBef>
              <a:buFontTx/>
              <a:buNone/>
            </a:pPr>
            <a:br>
              <a:rPr lang="en-US" altLang="en-US" sz="3600" b="1" dirty="0"/>
            </a:br>
            <a:r>
              <a:rPr lang="en-US" altLang="en-US" sz="3600" b="1" dirty="0"/>
              <a:t>CHAPTER 8: </a:t>
            </a:r>
            <a:r>
              <a:rPr lang="en-US" altLang="en-US" sz="3600" b="1" i="1" dirty="0"/>
              <a:t>Accounting for and Presentation of Stockholders’ Equity </a:t>
            </a:r>
          </a:p>
          <a:p>
            <a:pPr algn="ctr" eaLnBrk="1" hangingPunct="1">
              <a:lnSpc>
                <a:spcPct val="90000"/>
              </a:lnSpc>
              <a:spcBef>
                <a:spcPct val="50000"/>
              </a:spcBef>
              <a:buFontTx/>
              <a:buNone/>
            </a:pPr>
            <a:endParaRPr lang="en-US" altLang="en-US" sz="3600" b="1" i="1"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a:extLst>
              <a:ext uri="{FF2B5EF4-FFF2-40B4-BE49-F238E27FC236}">
                <a16:creationId xmlns:a16="http://schemas.microsoft.com/office/drawing/2014/main" id="{526BE282-E1FF-46A9-A5B5-45F47FF99037}"/>
              </a:ext>
            </a:extLst>
          </p:cNvPr>
          <p:cNvSpPr>
            <a:spLocks noGrp="1"/>
          </p:cNvSpPr>
          <p:nvPr>
            <p:ph type="title"/>
          </p:nvPr>
        </p:nvSpPr>
        <p:spPr/>
        <p:txBody>
          <a:bodyPr/>
          <a:lstStyle/>
          <a:p>
            <a:r>
              <a:rPr lang="en-US" altLang="en-US" dirty="0"/>
              <a:t>Stock Dividend - Illustration</a:t>
            </a:r>
          </a:p>
        </p:txBody>
      </p:sp>
      <p:sp>
        <p:nvSpPr>
          <p:cNvPr id="116747" name="Rectangle 11">
            <a:extLst>
              <a:ext uri="{FF2B5EF4-FFF2-40B4-BE49-F238E27FC236}">
                <a16:creationId xmlns:a16="http://schemas.microsoft.com/office/drawing/2014/main" id="{B0D71151-446F-421C-A4CD-330FD9B3C2BA}"/>
              </a:ext>
            </a:extLst>
          </p:cNvPr>
          <p:cNvSpPr>
            <a:spLocks noChangeArrowheads="1"/>
          </p:cNvSpPr>
          <p:nvPr/>
        </p:nvSpPr>
        <p:spPr bwMode="auto">
          <a:xfrm>
            <a:off x="688428" y="1258614"/>
            <a:ext cx="8001000" cy="723900"/>
          </a:xfrm>
          <a:prstGeom prst="rect">
            <a:avLst/>
          </a:prstGeom>
          <a:solidFill>
            <a:schemeClr val="accent1">
              <a:lumMod val="20000"/>
              <a:lumOff val="80000"/>
            </a:schemeClr>
          </a:solidFill>
          <a:ln w="12700">
            <a:solidFill>
              <a:srgbClr val="000000"/>
            </a:solidFill>
            <a:miter lim="800000"/>
            <a:headEnd/>
            <a:tailEnd/>
          </a:ln>
          <a:effectLst>
            <a:outerShdw dist="35921" dir="2700000" algn="ctr" rotWithShape="0">
              <a:schemeClr val="tx1"/>
            </a:outerShdw>
          </a:effectLst>
        </p:spPr>
        <p:txBody>
          <a:bodyPr lIns="90488" tIns="44450" rIns="90488" bIns="44450"/>
          <a:lstStyle/>
          <a:p>
            <a:pPr marL="342900" indent="-342900" algn="ctr" eaLnBrk="1" hangingPunct="1">
              <a:spcBef>
                <a:spcPct val="20000"/>
              </a:spcBef>
              <a:buClr>
                <a:schemeClr val="hlink"/>
              </a:buClr>
              <a:buSzPct val="65000"/>
              <a:buFont typeface="Wingdings" pitchFamily="2" charset="2"/>
              <a:buNone/>
              <a:defRPr/>
            </a:pPr>
            <a:r>
              <a:rPr lang="en-US" sz="2200" b="1" dirty="0">
                <a:latin typeface="Arial Narrow" pitchFamily="34" charset="0"/>
              </a:rPr>
              <a:t>Using the horizontal model, here is the effect on the financial statements:</a:t>
            </a:r>
          </a:p>
        </p:txBody>
      </p:sp>
      <p:sp>
        <p:nvSpPr>
          <p:cNvPr id="7" name="Rounded Rectangle 6">
            <a:extLst>
              <a:ext uri="{FF2B5EF4-FFF2-40B4-BE49-F238E27FC236}">
                <a16:creationId xmlns:a16="http://schemas.microsoft.com/office/drawing/2014/main" id="{AE82D3B3-2C42-482F-95D1-88EA4C4683CA}"/>
              </a:ext>
            </a:extLst>
          </p:cNvPr>
          <p:cNvSpPr/>
          <p:nvPr/>
        </p:nvSpPr>
        <p:spPr>
          <a:xfrm>
            <a:off x="496888" y="6248400"/>
            <a:ext cx="7656512"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8-4: Describe what stock dividends and stock splits are and discuss why each is used. </a:t>
            </a:r>
          </a:p>
        </p:txBody>
      </p:sp>
      <p:sp>
        <p:nvSpPr>
          <p:cNvPr id="5" name="Rectangle 11">
            <a:extLst>
              <a:ext uri="{FF2B5EF4-FFF2-40B4-BE49-F238E27FC236}">
                <a16:creationId xmlns:a16="http://schemas.microsoft.com/office/drawing/2014/main" id="{D2AF5AA8-FF6B-4AD2-81E4-B7E986B38CC1}"/>
              </a:ext>
            </a:extLst>
          </p:cNvPr>
          <p:cNvSpPr>
            <a:spLocks noChangeArrowheads="1"/>
          </p:cNvSpPr>
          <p:nvPr/>
        </p:nvSpPr>
        <p:spPr bwMode="auto">
          <a:xfrm>
            <a:off x="838200" y="4442640"/>
            <a:ext cx="8001000" cy="476250"/>
          </a:xfrm>
          <a:prstGeom prst="rect">
            <a:avLst/>
          </a:prstGeom>
          <a:solidFill>
            <a:schemeClr val="accent1">
              <a:lumMod val="20000"/>
              <a:lumOff val="80000"/>
            </a:schemeClr>
          </a:solidFill>
          <a:ln w="12700">
            <a:solidFill>
              <a:srgbClr val="000000"/>
            </a:solidFill>
            <a:miter lim="800000"/>
            <a:headEnd/>
            <a:tailEnd/>
          </a:ln>
          <a:effectLst>
            <a:outerShdw dist="35921" dir="2700000" algn="ctr" rotWithShape="0">
              <a:schemeClr val="tx1"/>
            </a:outerShdw>
          </a:effectLst>
        </p:spPr>
        <p:txBody>
          <a:bodyPr lIns="90488" tIns="44450" rIns="90488" bIns="44450"/>
          <a:lstStyle/>
          <a:p>
            <a:pPr marL="342900" indent="-342900" algn="ctr" eaLnBrk="1" hangingPunct="1">
              <a:spcBef>
                <a:spcPct val="20000"/>
              </a:spcBef>
              <a:buClr>
                <a:schemeClr val="hlink"/>
              </a:buClr>
              <a:buSzPct val="65000"/>
              <a:buFont typeface="Wingdings" pitchFamily="2" charset="2"/>
              <a:buNone/>
              <a:defRPr/>
            </a:pPr>
            <a:r>
              <a:rPr lang="en-US" sz="2200" b="1" dirty="0">
                <a:latin typeface="Arial Narrow" pitchFamily="34" charset="0"/>
              </a:rPr>
              <a:t>The entry to record this transaction follows:</a:t>
            </a:r>
          </a:p>
        </p:txBody>
      </p:sp>
      <p:pic>
        <p:nvPicPr>
          <p:cNvPr id="3" name="Picture 2" descr="A screenshot of a social media post&#10;&#10;Description generated with very high confidence">
            <a:extLst>
              <a:ext uri="{FF2B5EF4-FFF2-40B4-BE49-F238E27FC236}">
                <a16:creationId xmlns:a16="http://schemas.microsoft.com/office/drawing/2014/main" id="{E46755CB-137B-4674-9334-60A7961744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1600" y="5115336"/>
            <a:ext cx="6934200" cy="891899"/>
          </a:xfrm>
          <a:prstGeom prst="rect">
            <a:avLst/>
          </a:prstGeom>
        </p:spPr>
      </p:pic>
      <p:pic>
        <p:nvPicPr>
          <p:cNvPr id="8" name="Picture 7" descr="A screenshot of a cell phone&#10;&#10;Description generated with very high confidence">
            <a:extLst>
              <a:ext uri="{FF2B5EF4-FFF2-40B4-BE49-F238E27FC236}">
                <a16:creationId xmlns:a16="http://schemas.microsoft.com/office/drawing/2014/main" id="{5915B7F2-39AC-48CF-A6A2-8AA598D132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83496" y="2150665"/>
            <a:ext cx="5510408" cy="2177259"/>
          </a:xfrm>
          <a:prstGeom prst="rect">
            <a:avLst/>
          </a:prstGeom>
        </p:spPr>
      </p:pic>
    </p:spTree>
    <p:extLst>
      <p:ext uri="{BB962C8B-B14F-4D97-AF65-F5344CB8AC3E}">
        <p14:creationId xmlns:p14="http://schemas.microsoft.com/office/powerpoint/2010/main" val="34726183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a:extLst>
              <a:ext uri="{FF2B5EF4-FFF2-40B4-BE49-F238E27FC236}">
                <a16:creationId xmlns:a16="http://schemas.microsoft.com/office/drawing/2014/main" id="{06255499-4075-4DF2-A02B-6CFFB4D9EABD}"/>
              </a:ext>
            </a:extLst>
          </p:cNvPr>
          <p:cNvSpPr>
            <a:spLocks noGrp="1"/>
          </p:cNvSpPr>
          <p:nvPr>
            <p:ph type="title"/>
          </p:nvPr>
        </p:nvSpPr>
        <p:spPr/>
        <p:txBody>
          <a:bodyPr/>
          <a:lstStyle/>
          <a:p>
            <a:r>
              <a:rPr lang="en-US" altLang="en-US"/>
              <a:t>Stock Split</a:t>
            </a:r>
          </a:p>
        </p:txBody>
      </p:sp>
      <p:sp>
        <p:nvSpPr>
          <p:cNvPr id="117815" name="Oval 55">
            <a:extLst>
              <a:ext uri="{FF2B5EF4-FFF2-40B4-BE49-F238E27FC236}">
                <a16:creationId xmlns:a16="http://schemas.microsoft.com/office/drawing/2014/main" id="{057FBB10-0EFE-4832-BE8A-35B87B0164D5}"/>
              </a:ext>
            </a:extLst>
          </p:cNvPr>
          <p:cNvSpPr>
            <a:spLocks noChangeArrowheads="1"/>
          </p:cNvSpPr>
          <p:nvPr/>
        </p:nvSpPr>
        <p:spPr bwMode="auto">
          <a:xfrm>
            <a:off x="3048000" y="3086100"/>
            <a:ext cx="3048000" cy="1981200"/>
          </a:xfrm>
          <a:prstGeom prst="ellipse">
            <a:avLst/>
          </a:prstGeom>
          <a:solidFill>
            <a:schemeClr val="tx2">
              <a:lumMod val="50000"/>
            </a:schemeClr>
          </a:solidFill>
          <a:ln w="9525">
            <a:solidFill>
              <a:srgbClr val="000000"/>
            </a:solidFill>
            <a:miter lim="800000"/>
            <a:headEnd/>
            <a:tailEnd/>
          </a:ln>
          <a:effectLst>
            <a:outerShdw dist="35921" dir="2700000" algn="ctr" rotWithShape="0">
              <a:schemeClr val="tx1"/>
            </a:outerShdw>
          </a:effectLst>
        </p:spPr>
        <p:txBody>
          <a:bodyPr wrap="none" anchor="ctr"/>
          <a:lstStyle/>
          <a:p>
            <a:pPr algn="ctr" eaLnBrk="1" hangingPunct="1">
              <a:defRPr/>
            </a:pPr>
            <a:r>
              <a:rPr lang="en-US" sz="2400" dirty="0">
                <a:solidFill>
                  <a:schemeClr val="bg1"/>
                </a:solidFill>
                <a:latin typeface="Verdana" pitchFamily="34" charset="0"/>
              </a:rPr>
              <a:t>No change to</a:t>
            </a:r>
            <a:br>
              <a:rPr lang="en-US" sz="2400" dirty="0">
                <a:solidFill>
                  <a:schemeClr val="bg1"/>
                </a:solidFill>
                <a:latin typeface="Verdana" pitchFamily="34" charset="0"/>
              </a:rPr>
            </a:br>
            <a:r>
              <a:rPr lang="en-US" sz="2400" dirty="0">
                <a:solidFill>
                  <a:schemeClr val="bg1"/>
                </a:solidFill>
                <a:latin typeface="Verdana" pitchFamily="34" charset="0"/>
              </a:rPr>
              <a:t>total</a:t>
            </a:r>
            <a:br>
              <a:rPr lang="en-US" sz="2400" dirty="0">
                <a:solidFill>
                  <a:schemeClr val="bg1"/>
                </a:solidFill>
                <a:latin typeface="Verdana" pitchFamily="34" charset="0"/>
              </a:rPr>
            </a:br>
            <a:r>
              <a:rPr lang="en-US" sz="2400" dirty="0">
                <a:solidFill>
                  <a:schemeClr val="bg1"/>
                </a:solidFill>
                <a:latin typeface="Verdana" pitchFamily="34" charset="0"/>
              </a:rPr>
              <a:t>stockholders’</a:t>
            </a:r>
            <a:br>
              <a:rPr lang="en-US" sz="2400" dirty="0">
                <a:solidFill>
                  <a:schemeClr val="bg1"/>
                </a:solidFill>
                <a:latin typeface="Verdana" pitchFamily="34" charset="0"/>
              </a:rPr>
            </a:br>
            <a:r>
              <a:rPr lang="en-US" sz="2400" dirty="0">
                <a:solidFill>
                  <a:schemeClr val="bg1"/>
                </a:solidFill>
                <a:latin typeface="Verdana" pitchFamily="34" charset="0"/>
              </a:rPr>
              <a:t>equity</a:t>
            </a:r>
          </a:p>
        </p:txBody>
      </p:sp>
      <p:sp>
        <p:nvSpPr>
          <p:cNvPr id="117816" name="Rectangle 56">
            <a:extLst>
              <a:ext uri="{FF2B5EF4-FFF2-40B4-BE49-F238E27FC236}">
                <a16:creationId xmlns:a16="http://schemas.microsoft.com/office/drawing/2014/main" id="{D4CC0021-E134-4DA7-850B-2DE69149E70C}"/>
              </a:ext>
            </a:extLst>
          </p:cNvPr>
          <p:cNvSpPr>
            <a:spLocks noChangeArrowheads="1"/>
          </p:cNvSpPr>
          <p:nvPr/>
        </p:nvSpPr>
        <p:spPr bwMode="auto">
          <a:xfrm>
            <a:off x="762000" y="5372100"/>
            <a:ext cx="7620000" cy="685800"/>
          </a:xfrm>
          <a:prstGeom prst="rect">
            <a:avLst/>
          </a:prstGeom>
          <a:solidFill>
            <a:srgbClr val="FFFFAF"/>
          </a:solidFill>
          <a:ln w="9525">
            <a:solidFill>
              <a:srgbClr val="000000"/>
            </a:solidFill>
            <a:miter lim="800000"/>
            <a:headEnd/>
            <a:tailEnd/>
          </a:ln>
          <a:effectLst>
            <a:outerShdw dist="35921" dir="2700000" algn="ctr" rotWithShape="0">
              <a:schemeClr val="tx1"/>
            </a:outerShdw>
          </a:effec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r>
              <a:rPr lang="en-US" altLang="en-US" sz="2400" b="1" dirty="0">
                <a:latin typeface="Verdana" panose="020B0604030504040204" pitchFamily="34" charset="0"/>
              </a:rPr>
              <a:t>No journal entry required</a:t>
            </a:r>
          </a:p>
        </p:txBody>
      </p:sp>
      <p:sp>
        <p:nvSpPr>
          <p:cNvPr id="44037" name="AutoShape 57">
            <a:extLst>
              <a:ext uri="{FF2B5EF4-FFF2-40B4-BE49-F238E27FC236}">
                <a16:creationId xmlns:a16="http://schemas.microsoft.com/office/drawing/2014/main" id="{5DDF48EF-3200-49A1-8C0B-8DFEBD00FFCF}"/>
              </a:ext>
            </a:extLst>
          </p:cNvPr>
          <p:cNvSpPr>
            <a:spLocks noChangeArrowheads="1"/>
          </p:cNvSpPr>
          <p:nvPr/>
        </p:nvSpPr>
        <p:spPr bwMode="auto">
          <a:xfrm>
            <a:off x="304800" y="1638300"/>
            <a:ext cx="457200" cy="1143000"/>
          </a:xfrm>
          <a:prstGeom prst="upArrow">
            <a:avLst>
              <a:gd name="adj1" fmla="val 50000"/>
              <a:gd name="adj2" fmla="val 62500"/>
            </a:avLst>
          </a:prstGeom>
          <a:solidFill>
            <a:schemeClr val="tx2">
              <a:lumMod val="50000"/>
            </a:schemeClr>
          </a:solidFill>
          <a:ln w="9525">
            <a:solidFill>
              <a:srgbClr val="000000"/>
            </a:solidFill>
            <a:miter lim="800000"/>
            <a:headEnd/>
            <a:tailEnd/>
          </a:ln>
          <a:effectLst>
            <a:outerShdw dist="35921" dir="2700000" algn="ctr" rotWithShape="0">
              <a:schemeClr val="tx1"/>
            </a:outerShdw>
          </a:effectLst>
        </p:spPr>
        <p:txBody>
          <a:bodyPr wrap="none" anchor="ctr"/>
          <a:lstStyle/>
          <a:p>
            <a:pPr algn="ctr">
              <a:defRPr/>
            </a:pPr>
            <a:endParaRPr lang="en-US"/>
          </a:p>
        </p:txBody>
      </p:sp>
      <p:sp>
        <p:nvSpPr>
          <p:cNvPr id="44038" name="AutoShape 58">
            <a:extLst>
              <a:ext uri="{FF2B5EF4-FFF2-40B4-BE49-F238E27FC236}">
                <a16:creationId xmlns:a16="http://schemas.microsoft.com/office/drawing/2014/main" id="{5D08D6C7-F0B0-4975-833E-AADFD84DBB51}"/>
              </a:ext>
            </a:extLst>
          </p:cNvPr>
          <p:cNvSpPr>
            <a:spLocks noChangeArrowheads="1"/>
          </p:cNvSpPr>
          <p:nvPr/>
        </p:nvSpPr>
        <p:spPr bwMode="auto">
          <a:xfrm>
            <a:off x="8382000" y="1562100"/>
            <a:ext cx="457200" cy="1219200"/>
          </a:xfrm>
          <a:prstGeom prst="downArrow">
            <a:avLst>
              <a:gd name="adj1" fmla="val 50000"/>
              <a:gd name="adj2" fmla="val 66667"/>
            </a:avLst>
          </a:prstGeom>
          <a:solidFill>
            <a:schemeClr val="tx2">
              <a:lumMod val="50000"/>
            </a:schemeClr>
          </a:solidFill>
          <a:ln w="9525">
            <a:solidFill>
              <a:schemeClr val="tx2">
                <a:lumMod val="50000"/>
              </a:schemeClr>
            </a:solidFill>
            <a:miter lim="800000"/>
            <a:headEnd/>
            <a:tailEnd/>
          </a:ln>
          <a:effectLst>
            <a:outerShdw dist="35921" dir="2700000" algn="ctr" rotWithShape="0">
              <a:schemeClr val="tx1"/>
            </a:outerShdw>
          </a:effectLst>
        </p:spPr>
        <p:txBody>
          <a:bodyPr wrap="none" anchor="ctr"/>
          <a:lstStyle/>
          <a:p>
            <a:pPr algn="ctr">
              <a:defRPr/>
            </a:pPr>
            <a:endParaRPr lang="en-US"/>
          </a:p>
        </p:txBody>
      </p:sp>
      <p:cxnSp>
        <p:nvCxnSpPr>
          <p:cNvPr id="44039" name="AutoShape 59">
            <a:extLst>
              <a:ext uri="{FF2B5EF4-FFF2-40B4-BE49-F238E27FC236}">
                <a16:creationId xmlns:a16="http://schemas.microsoft.com/office/drawing/2014/main" id="{8FB7FF69-D001-4166-A9B3-9AE5013FE5C2}"/>
              </a:ext>
            </a:extLst>
          </p:cNvPr>
          <p:cNvCxnSpPr>
            <a:cxnSpLocks noChangeShapeType="1"/>
            <a:stCxn id="117822" idx="2"/>
            <a:endCxn id="117815" idx="2"/>
          </p:cNvCxnSpPr>
          <p:nvPr/>
        </p:nvCxnSpPr>
        <p:spPr bwMode="auto">
          <a:xfrm rot="16200000" flipH="1">
            <a:off x="2209800" y="3238500"/>
            <a:ext cx="1181100" cy="495300"/>
          </a:xfrm>
          <a:prstGeom prst="bentConnector2">
            <a:avLst/>
          </a:prstGeom>
          <a:noFill/>
          <a:ln w="57150">
            <a:solidFill>
              <a:schemeClr val="tx2">
                <a:lumMod val="50000"/>
              </a:schemeClr>
            </a:solidFill>
            <a:miter lim="800000"/>
            <a:headEnd/>
            <a:tailEnd type="triangle" w="med" len="med"/>
          </a:ln>
          <a:effectLst>
            <a:outerShdw dist="17961" dir="2700000" algn="ctr" rotWithShape="0">
              <a:schemeClr val="tx1"/>
            </a:outerShdw>
          </a:effectLst>
        </p:spPr>
      </p:cxnSp>
      <p:cxnSp>
        <p:nvCxnSpPr>
          <p:cNvPr id="44040" name="AutoShape 60">
            <a:extLst>
              <a:ext uri="{FF2B5EF4-FFF2-40B4-BE49-F238E27FC236}">
                <a16:creationId xmlns:a16="http://schemas.microsoft.com/office/drawing/2014/main" id="{086FFCD7-5EEE-488A-832B-75CEB2F33856}"/>
              </a:ext>
            </a:extLst>
          </p:cNvPr>
          <p:cNvCxnSpPr>
            <a:cxnSpLocks noChangeShapeType="1"/>
            <a:stCxn id="117821" idx="2"/>
            <a:endCxn id="117815" idx="6"/>
          </p:cNvCxnSpPr>
          <p:nvPr/>
        </p:nvCxnSpPr>
        <p:spPr bwMode="auto">
          <a:xfrm rot="5400000">
            <a:off x="5753100" y="3238500"/>
            <a:ext cx="1181100" cy="495300"/>
          </a:xfrm>
          <a:prstGeom prst="bentConnector2">
            <a:avLst/>
          </a:prstGeom>
          <a:noFill/>
          <a:ln w="57150">
            <a:solidFill>
              <a:schemeClr val="tx2">
                <a:lumMod val="50000"/>
              </a:schemeClr>
            </a:solidFill>
            <a:miter lim="800000"/>
            <a:headEnd/>
            <a:tailEnd type="triangle" w="med" len="med"/>
          </a:ln>
          <a:effectLst>
            <a:outerShdw dist="17961" dir="2700000" algn="ctr" rotWithShape="0">
              <a:schemeClr val="tx1"/>
            </a:outerShdw>
          </a:effectLst>
        </p:spPr>
      </p:cxnSp>
      <p:sp>
        <p:nvSpPr>
          <p:cNvPr id="117821" name="Rectangle 61">
            <a:extLst>
              <a:ext uri="{FF2B5EF4-FFF2-40B4-BE49-F238E27FC236}">
                <a16:creationId xmlns:a16="http://schemas.microsoft.com/office/drawing/2014/main" id="{B7C70DC6-1859-4FCF-9DF2-02EC9E462C73}"/>
              </a:ext>
            </a:extLst>
          </p:cNvPr>
          <p:cNvSpPr>
            <a:spLocks noChangeArrowheads="1"/>
          </p:cNvSpPr>
          <p:nvPr/>
        </p:nvSpPr>
        <p:spPr bwMode="auto">
          <a:xfrm>
            <a:off x="4953000" y="1447800"/>
            <a:ext cx="3276600" cy="1447800"/>
          </a:xfrm>
          <a:prstGeom prst="rect">
            <a:avLst/>
          </a:prstGeom>
          <a:solidFill>
            <a:schemeClr val="accent1">
              <a:lumMod val="20000"/>
              <a:lumOff val="80000"/>
            </a:schemeClr>
          </a:solidFill>
          <a:ln w="9525">
            <a:solidFill>
              <a:srgbClr val="000000"/>
            </a:solidFill>
            <a:miter lim="800000"/>
            <a:headEnd/>
            <a:tailEnd/>
          </a:ln>
          <a:effectLst>
            <a:outerShdw dist="35921" dir="2700000" algn="ctr" rotWithShape="0">
              <a:schemeClr val="tx1"/>
            </a:outerShdw>
          </a:effectLst>
        </p:spPr>
        <p:txBody>
          <a:bodyPr wrap="none" anchor="ctr"/>
          <a:lstStyle/>
          <a:p>
            <a:pPr algn="ctr" eaLnBrk="1" hangingPunct="1">
              <a:defRPr/>
            </a:pPr>
            <a:r>
              <a:rPr lang="en-US" sz="2400" dirty="0">
                <a:solidFill>
                  <a:schemeClr val="tx2">
                    <a:lumMod val="50000"/>
                  </a:schemeClr>
                </a:solidFill>
                <a:latin typeface="Verdana" pitchFamily="34" charset="0"/>
              </a:rPr>
              <a:t>Decrease the par</a:t>
            </a:r>
            <a:br>
              <a:rPr lang="en-US" sz="2400" dirty="0">
                <a:solidFill>
                  <a:schemeClr val="tx2">
                    <a:lumMod val="50000"/>
                  </a:schemeClr>
                </a:solidFill>
                <a:latin typeface="Verdana" pitchFamily="34" charset="0"/>
              </a:rPr>
            </a:br>
            <a:r>
              <a:rPr lang="en-US" sz="2400" dirty="0">
                <a:solidFill>
                  <a:schemeClr val="tx2">
                    <a:lumMod val="50000"/>
                  </a:schemeClr>
                </a:solidFill>
                <a:latin typeface="Verdana" pitchFamily="34" charset="0"/>
              </a:rPr>
              <a:t>value per share</a:t>
            </a:r>
          </a:p>
        </p:txBody>
      </p:sp>
      <p:sp>
        <p:nvSpPr>
          <p:cNvPr id="117822" name="Rectangle 62">
            <a:extLst>
              <a:ext uri="{FF2B5EF4-FFF2-40B4-BE49-F238E27FC236}">
                <a16:creationId xmlns:a16="http://schemas.microsoft.com/office/drawing/2014/main" id="{93A411E6-CFCA-4843-B4BA-68BA899E920A}"/>
              </a:ext>
            </a:extLst>
          </p:cNvPr>
          <p:cNvSpPr>
            <a:spLocks noChangeArrowheads="1"/>
          </p:cNvSpPr>
          <p:nvPr/>
        </p:nvSpPr>
        <p:spPr bwMode="auto">
          <a:xfrm>
            <a:off x="914400" y="1447800"/>
            <a:ext cx="3276600" cy="1447800"/>
          </a:xfrm>
          <a:prstGeom prst="rect">
            <a:avLst/>
          </a:prstGeom>
          <a:solidFill>
            <a:schemeClr val="accent1">
              <a:lumMod val="20000"/>
              <a:lumOff val="80000"/>
            </a:schemeClr>
          </a:solidFill>
          <a:ln w="9525">
            <a:solidFill>
              <a:srgbClr val="000000"/>
            </a:solidFill>
            <a:miter lim="800000"/>
            <a:headEnd/>
            <a:tailEnd/>
          </a:ln>
          <a:effectLst>
            <a:outerShdw dist="35921" dir="2700000" algn="ctr" rotWithShape="0">
              <a:schemeClr val="tx1"/>
            </a:outerShdw>
          </a:effectLst>
        </p:spPr>
        <p:txBody>
          <a:bodyPr wrap="none" anchor="ctr"/>
          <a:lstStyle/>
          <a:p>
            <a:pPr algn="ctr" eaLnBrk="1" hangingPunct="1">
              <a:defRPr/>
            </a:pPr>
            <a:r>
              <a:rPr lang="en-US" sz="2400" dirty="0">
                <a:solidFill>
                  <a:schemeClr val="tx2">
                    <a:lumMod val="50000"/>
                  </a:schemeClr>
                </a:solidFill>
                <a:latin typeface="Verdana" pitchFamily="34" charset="0"/>
              </a:rPr>
              <a:t>Increase the</a:t>
            </a:r>
            <a:br>
              <a:rPr lang="en-US" sz="2400" dirty="0">
                <a:solidFill>
                  <a:schemeClr val="tx2">
                    <a:lumMod val="50000"/>
                  </a:schemeClr>
                </a:solidFill>
                <a:latin typeface="Verdana" pitchFamily="34" charset="0"/>
              </a:rPr>
            </a:br>
            <a:r>
              <a:rPr lang="en-US" sz="2400" dirty="0">
                <a:solidFill>
                  <a:schemeClr val="tx2">
                    <a:lumMod val="50000"/>
                  </a:schemeClr>
                </a:solidFill>
                <a:latin typeface="Verdana" pitchFamily="34" charset="0"/>
              </a:rPr>
              <a:t>number of shares</a:t>
            </a:r>
            <a:br>
              <a:rPr lang="en-US" sz="2400" dirty="0">
                <a:solidFill>
                  <a:schemeClr val="tx2">
                    <a:lumMod val="50000"/>
                  </a:schemeClr>
                </a:solidFill>
                <a:latin typeface="Verdana" pitchFamily="34" charset="0"/>
              </a:rPr>
            </a:br>
            <a:r>
              <a:rPr lang="en-US" sz="2400" dirty="0">
                <a:solidFill>
                  <a:schemeClr val="tx2">
                    <a:lumMod val="50000"/>
                  </a:schemeClr>
                </a:solidFill>
                <a:latin typeface="Verdana" pitchFamily="34" charset="0"/>
              </a:rPr>
              <a:t>outstanding</a:t>
            </a:r>
          </a:p>
        </p:txBody>
      </p:sp>
      <p:sp>
        <p:nvSpPr>
          <p:cNvPr id="12" name="Rounded Rectangle 11">
            <a:extLst>
              <a:ext uri="{FF2B5EF4-FFF2-40B4-BE49-F238E27FC236}">
                <a16:creationId xmlns:a16="http://schemas.microsoft.com/office/drawing/2014/main" id="{768690B5-A39B-4E83-B0A4-39AC809FFCB2}"/>
              </a:ext>
            </a:extLst>
          </p:cNvPr>
          <p:cNvSpPr/>
          <p:nvPr/>
        </p:nvSpPr>
        <p:spPr>
          <a:xfrm>
            <a:off x="496888" y="6248400"/>
            <a:ext cx="7656512"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8-4: Describe what stock dividends and stock splits are and discuss why each is used. </a:t>
            </a:r>
          </a:p>
        </p:txBody>
      </p:sp>
      <p:sp>
        <p:nvSpPr>
          <p:cNvPr id="14" name="Horizontal Scroll 13">
            <a:extLst>
              <a:ext uri="{FF2B5EF4-FFF2-40B4-BE49-F238E27FC236}">
                <a16:creationId xmlns:a16="http://schemas.microsoft.com/office/drawing/2014/main" id="{B07C03F4-42F8-4EA9-A216-EE286A8B633E}"/>
              </a:ext>
            </a:extLst>
          </p:cNvPr>
          <p:cNvSpPr/>
          <p:nvPr/>
        </p:nvSpPr>
        <p:spPr>
          <a:xfrm>
            <a:off x="685800" y="3276600"/>
            <a:ext cx="1752600" cy="17526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u="sng" dirty="0"/>
              <a:t>BEFORE</a:t>
            </a:r>
            <a:r>
              <a:rPr lang="en-US" dirty="0"/>
              <a:t>:</a:t>
            </a:r>
          </a:p>
          <a:p>
            <a:pPr algn="ctr">
              <a:defRPr/>
            </a:pPr>
            <a:r>
              <a:rPr lang="en-US" dirty="0"/>
              <a:t>1 Share of $10 par </a:t>
            </a:r>
          </a:p>
        </p:txBody>
      </p:sp>
      <p:sp>
        <p:nvSpPr>
          <p:cNvPr id="15" name="Horizontal Scroll 14">
            <a:extLst>
              <a:ext uri="{FF2B5EF4-FFF2-40B4-BE49-F238E27FC236}">
                <a16:creationId xmlns:a16="http://schemas.microsoft.com/office/drawing/2014/main" id="{1A84E2CD-0874-424D-99D3-7DC6618C7515}"/>
              </a:ext>
            </a:extLst>
          </p:cNvPr>
          <p:cNvSpPr/>
          <p:nvPr/>
        </p:nvSpPr>
        <p:spPr>
          <a:xfrm>
            <a:off x="6781800" y="3276600"/>
            <a:ext cx="1752600" cy="17526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u="sng" dirty="0"/>
              <a:t>AFTER</a:t>
            </a:r>
            <a:r>
              <a:rPr lang="en-US" dirty="0"/>
              <a:t>:</a:t>
            </a:r>
          </a:p>
          <a:p>
            <a:pPr algn="ctr">
              <a:defRPr/>
            </a:pPr>
            <a:r>
              <a:rPr lang="en-US" dirty="0"/>
              <a:t>2 Shares of $5 par </a:t>
            </a:r>
          </a:p>
        </p:txBody>
      </p:sp>
      <p:sp>
        <p:nvSpPr>
          <p:cNvPr id="16" name="TextBox 15">
            <a:extLst>
              <a:ext uri="{FF2B5EF4-FFF2-40B4-BE49-F238E27FC236}">
                <a16:creationId xmlns:a16="http://schemas.microsoft.com/office/drawing/2014/main" id="{FF22332F-5014-4E04-9730-8896BCE04C2F}"/>
              </a:ext>
            </a:extLst>
          </p:cNvPr>
          <p:cNvSpPr txBox="1"/>
          <p:nvPr/>
        </p:nvSpPr>
        <p:spPr>
          <a:xfrm>
            <a:off x="685800" y="3048000"/>
            <a:ext cx="1371600" cy="369888"/>
          </a:xfrm>
          <a:prstGeom prst="rect">
            <a:avLst/>
          </a:prstGeom>
          <a:solidFill>
            <a:schemeClr val="accent1">
              <a:lumMod val="50000"/>
            </a:schemeClr>
          </a:solidFill>
        </p:spPr>
        <p:txBody>
          <a:bodyPr>
            <a:spAutoFit/>
          </a:bodyPr>
          <a:lstStyle/>
          <a:p>
            <a:pPr>
              <a:defRPr/>
            </a:pPr>
            <a:r>
              <a:rPr lang="en-US" b="1" dirty="0">
                <a:solidFill>
                  <a:schemeClr val="bg1"/>
                </a:solidFill>
              </a:rPr>
              <a:t>Example:</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a:extLst>
              <a:ext uri="{FF2B5EF4-FFF2-40B4-BE49-F238E27FC236}">
                <a16:creationId xmlns:a16="http://schemas.microsoft.com/office/drawing/2014/main" id="{7AEB2314-F02A-4A25-88C0-2A85CA5F2F4B}"/>
              </a:ext>
            </a:extLst>
          </p:cNvPr>
          <p:cNvSpPr>
            <a:spLocks noGrp="1"/>
          </p:cNvSpPr>
          <p:nvPr>
            <p:ph type="title"/>
          </p:nvPr>
        </p:nvSpPr>
        <p:spPr/>
        <p:txBody>
          <a:bodyPr/>
          <a:lstStyle/>
          <a:p>
            <a:r>
              <a:rPr lang="en-US" altLang="en-US"/>
              <a:t>Stock Split</a:t>
            </a:r>
          </a:p>
        </p:txBody>
      </p:sp>
      <p:sp>
        <p:nvSpPr>
          <p:cNvPr id="119820" name="Rectangle 12">
            <a:extLst>
              <a:ext uri="{FF2B5EF4-FFF2-40B4-BE49-F238E27FC236}">
                <a16:creationId xmlns:a16="http://schemas.microsoft.com/office/drawing/2014/main" id="{0EC04E64-E969-49BD-BE3C-806185DFF696}"/>
              </a:ext>
            </a:extLst>
          </p:cNvPr>
          <p:cNvSpPr>
            <a:spLocks noChangeArrowheads="1"/>
          </p:cNvSpPr>
          <p:nvPr/>
        </p:nvSpPr>
        <p:spPr bwMode="auto">
          <a:xfrm>
            <a:off x="533400" y="1219200"/>
            <a:ext cx="7999413" cy="1473200"/>
          </a:xfrm>
          <a:prstGeom prst="rect">
            <a:avLst/>
          </a:prstGeom>
          <a:solidFill>
            <a:schemeClr val="accent1">
              <a:lumMod val="50000"/>
            </a:schemeClr>
          </a:solidFill>
          <a:ln w="12700">
            <a:solidFill>
              <a:srgbClr val="000000"/>
            </a:solidFill>
            <a:miter lim="800000"/>
            <a:headEnd/>
            <a:tailEnd/>
          </a:ln>
          <a:effectLst>
            <a:outerShdw dist="35921" dir="2700000" algn="ctr" rotWithShape="0">
              <a:schemeClr val="tx1"/>
            </a:outerShdw>
          </a:effectLst>
        </p:spPr>
        <p:txBody>
          <a:bodyPr lIns="90488" tIns="44450" rIns="90488" bIns="44450">
            <a:spAutoFit/>
          </a:bodyPr>
          <a:lstStyle/>
          <a:p>
            <a:pPr algn="ctr">
              <a:spcBef>
                <a:spcPct val="50000"/>
              </a:spcBef>
              <a:defRPr/>
            </a:pPr>
            <a:r>
              <a:rPr lang="en-US" sz="3000" dirty="0">
                <a:solidFill>
                  <a:schemeClr val="bg1"/>
                </a:solidFill>
                <a:latin typeface="Arial" charset="0"/>
              </a:rPr>
              <a:t>Matrix, Inc. has 300,000 shares of $1 par value common stock outstanding before a</a:t>
            </a:r>
            <a:br>
              <a:rPr lang="en-US" sz="3000" dirty="0">
                <a:solidFill>
                  <a:schemeClr val="bg1"/>
                </a:solidFill>
                <a:latin typeface="Arial" charset="0"/>
              </a:rPr>
            </a:br>
            <a:r>
              <a:rPr lang="en-US" sz="3000" dirty="0">
                <a:solidFill>
                  <a:schemeClr val="bg1"/>
                </a:solidFill>
                <a:latin typeface="Arial" charset="0"/>
              </a:rPr>
              <a:t>2-for-1 stock split.</a:t>
            </a:r>
          </a:p>
        </p:txBody>
      </p:sp>
      <p:grpSp>
        <p:nvGrpSpPr>
          <p:cNvPr id="98308" name="Group 16">
            <a:extLst>
              <a:ext uri="{FF2B5EF4-FFF2-40B4-BE49-F238E27FC236}">
                <a16:creationId xmlns:a16="http://schemas.microsoft.com/office/drawing/2014/main" id="{C89563EE-F118-4313-9809-CB410EB13AA3}"/>
              </a:ext>
            </a:extLst>
          </p:cNvPr>
          <p:cNvGrpSpPr>
            <a:grpSpLocks/>
          </p:cNvGrpSpPr>
          <p:nvPr/>
        </p:nvGrpSpPr>
        <p:grpSpPr bwMode="auto">
          <a:xfrm>
            <a:off x="609600" y="3048000"/>
            <a:ext cx="8001000" cy="2362200"/>
            <a:chOff x="528" y="2160"/>
            <a:chExt cx="5040" cy="1488"/>
          </a:xfrm>
        </p:grpSpPr>
        <p:graphicFrame>
          <p:nvGraphicFramePr>
            <p:cNvPr id="98310" name="Object 2">
              <a:extLst>
                <a:ext uri="{FF2B5EF4-FFF2-40B4-BE49-F238E27FC236}">
                  <a16:creationId xmlns:a16="http://schemas.microsoft.com/office/drawing/2014/main" id="{BAD00B10-215D-4E65-BD4F-A08FB92A0E1D}"/>
                </a:ext>
              </a:extLst>
            </p:cNvPr>
            <p:cNvGraphicFramePr>
              <a:graphicFrameLocks/>
            </p:cNvGraphicFramePr>
            <p:nvPr>
              <p:extLst>
                <p:ext uri="{D42A27DB-BD31-4B8C-83A1-F6EECF244321}">
                  <p14:modId xmlns:p14="http://schemas.microsoft.com/office/powerpoint/2010/main" val="3158091947"/>
                </p:ext>
              </p:extLst>
            </p:nvPr>
          </p:nvGraphicFramePr>
          <p:xfrm>
            <a:off x="528" y="2160"/>
            <a:ext cx="5040" cy="1488"/>
          </p:xfrm>
          <a:graphic>
            <a:graphicData uri="http://schemas.openxmlformats.org/presentationml/2006/ole">
              <mc:AlternateContent xmlns:mc="http://schemas.openxmlformats.org/markup-compatibility/2006">
                <mc:Choice xmlns:v="urn:schemas-microsoft-com:vml" Requires="v">
                  <p:oleObj spid="_x0000_s98372" name="Worksheet" r:id="rId4" imgW="3543242" imgH="895534" progId="Excel.Sheet.8">
                    <p:embed/>
                  </p:oleObj>
                </mc:Choice>
                <mc:Fallback>
                  <p:oleObj name="Worksheet" r:id="rId4" imgW="3543242" imgH="895534" progId="Excel.Sheet.8">
                    <p:embed/>
                    <p:pic>
                      <p:nvPicPr>
                        <p:cNvPr id="0" name="Object 2"/>
                        <p:cNvPicPr>
                          <a:picLocks noChangeArrowheads="1"/>
                        </p:cNvPicPr>
                        <p:nvPr/>
                      </p:nvPicPr>
                      <p:blipFill>
                        <a:blip r:embed="rId5"/>
                        <a:srcRect/>
                        <a:stretch>
                          <a:fillRect/>
                        </a:stretch>
                      </p:blipFill>
                      <p:spPr bwMode="auto">
                        <a:xfrm>
                          <a:off x="528" y="2160"/>
                          <a:ext cx="5040" cy="1488"/>
                        </a:xfrm>
                        <a:prstGeom prst="rect">
                          <a:avLst/>
                        </a:prstGeom>
                        <a:solidFill>
                          <a:srgbClr val="800080"/>
                        </a:solidFill>
                        <a:ln w="6350">
                          <a:solidFill>
                            <a:srgbClr val="081D58"/>
                          </a:solidFill>
                          <a:miter lim="800000"/>
                          <a:headEnd/>
                          <a:tailEnd/>
                        </a:ln>
                        <a:effectLst>
                          <a:outerShdw dist="17961" dir="2700000" algn="ctr" rotWithShape="0">
                            <a:schemeClr val="tx1"/>
                          </a:outerShdw>
                        </a:effectLst>
                      </p:spPr>
                    </p:pic>
                  </p:oleObj>
                </mc:Fallback>
              </mc:AlternateContent>
            </a:graphicData>
          </a:graphic>
        </p:graphicFrame>
        <p:sp>
          <p:nvSpPr>
            <p:cNvPr id="98311" name="Text Box 14">
              <a:extLst>
                <a:ext uri="{FF2B5EF4-FFF2-40B4-BE49-F238E27FC236}">
                  <a16:creationId xmlns:a16="http://schemas.microsoft.com/office/drawing/2014/main" id="{D343AE9F-7010-43FE-AF80-BB1F5F1E7327}"/>
                </a:ext>
              </a:extLst>
            </p:cNvPr>
            <p:cNvSpPr txBox="1">
              <a:spLocks noChangeArrowheads="1"/>
            </p:cNvSpPr>
            <p:nvPr/>
          </p:nvSpPr>
          <p:spPr bwMode="auto">
            <a:xfrm>
              <a:off x="3888" y="2460"/>
              <a:ext cx="52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r>
                <a:rPr lang="en-US" altLang="en-US" sz="2400" b="1">
                  <a:latin typeface="Verdana" panose="020B0604030504040204" pitchFamily="34" charset="0"/>
                </a:rPr>
                <a:t>× 2</a:t>
              </a:r>
            </a:p>
          </p:txBody>
        </p:sp>
        <p:sp>
          <p:nvSpPr>
            <p:cNvPr id="98312" name="Text Box 15">
              <a:extLst>
                <a:ext uri="{FF2B5EF4-FFF2-40B4-BE49-F238E27FC236}">
                  <a16:creationId xmlns:a16="http://schemas.microsoft.com/office/drawing/2014/main" id="{4BE0CC87-9DC6-4BFB-BF2A-DEE0D24FA994}"/>
                </a:ext>
              </a:extLst>
            </p:cNvPr>
            <p:cNvSpPr txBox="1">
              <a:spLocks noChangeArrowheads="1"/>
            </p:cNvSpPr>
            <p:nvPr/>
          </p:nvSpPr>
          <p:spPr bwMode="auto">
            <a:xfrm>
              <a:off x="3896" y="2796"/>
              <a:ext cx="52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r>
                <a:rPr lang="en-US" altLang="en-US" sz="2400" b="1">
                  <a:latin typeface="Verdana" panose="020B0604030504040204" pitchFamily="34" charset="0"/>
                </a:rPr>
                <a:t>÷ 2</a:t>
              </a:r>
            </a:p>
          </p:txBody>
        </p:sp>
      </p:grpSp>
      <p:sp>
        <p:nvSpPr>
          <p:cNvPr id="9" name="Rounded Rectangle 8">
            <a:extLst>
              <a:ext uri="{FF2B5EF4-FFF2-40B4-BE49-F238E27FC236}">
                <a16:creationId xmlns:a16="http://schemas.microsoft.com/office/drawing/2014/main" id="{DB937892-1801-4DD6-8694-16401124036B}"/>
              </a:ext>
            </a:extLst>
          </p:cNvPr>
          <p:cNvSpPr/>
          <p:nvPr/>
        </p:nvSpPr>
        <p:spPr>
          <a:xfrm>
            <a:off x="496888" y="6248400"/>
            <a:ext cx="7656512"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8-4: Describe what stock dividends and stock splits are and discuss why each is used. </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4228C0B-F342-4035-8A12-6400B1C30A17}"/>
              </a:ext>
            </a:extLst>
          </p:cNvPr>
          <p:cNvSpPr>
            <a:spLocks noGrp="1"/>
          </p:cNvSpPr>
          <p:nvPr>
            <p:ph type="title"/>
          </p:nvPr>
        </p:nvSpPr>
        <p:spPr/>
        <p:txBody>
          <a:bodyPr/>
          <a:lstStyle/>
          <a:p>
            <a:r>
              <a:rPr lang="en-US" dirty="0"/>
              <a:t>Reverse stock split </a:t>
            </a:r>
          </a:p>
        </p:txBody>
      </p:sp>
      <p:sp>
        <p:nvSpPr>
          <p:cNvPr id="5" name="Content Placeholder 4">
            <a:extLst>
              <a:ext uri="{FF2B5EF4-FFF2-40B4-BE49-F238E27FC236}">
                <a16:creationId xmlns:a16="http://schemas.microsoft.com/office/drawing/2014/main" id="{768AA8A6-18AF-448C-B097-B4A26673F8E5}"/>
              </a:ext>
            </a:extLst>
          </p:cNvPr>
          <p:cNvSpPr>
            <a:spLocks noGrp="1"/>
          </p:cNvSpPr>
          <p:nvPr>
            <p:ph idx="1"/>
          </p:nvPr>
        </p:nvSpPr>
        <p:spPr>
          <a:xfrm>
            <a:off x="685800" y="2093912"/>
            <a:ext cx="8229600" cy="4262438"/>
          </a:xfrm>
        </p:spPr>
        <p:txBody>
          <a:bodyPr/>
          <a:lstStyle/>
          <a:p>
            <a:pPr marL="0" indent="0" algn="ctr">
              <a:buNone/>
            </a:pPr>
            <a:r>
              <a:rPr lang="en-US" dirty="0"/>
              <a:t>Occurs when the market price of a firm’s common stock has settled at a lower level than management thinks appropriate</a:t>
            </a:r>
          </a:p>
        </p:txBody>
      </p:sp>
    </p:spTree>
    <p:extLst>
      <p:ext uri="{BB962C8B-B14F-4D97-AF65-F5344CB8AC3E}">
        <p14:creationId xmlns:p14="http://schemas.microsoft.com/office/powerpoint/2010/main" val="38899410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a:extLst>
              <a:ext uri="{FF2B5EF4-FFF2-40B4-BE49-F238E27FC236}">
                <a16:creationId xmlns:a16="http://schemas.microsoft.com/office/drawing/2014/main" id="{30E618A0-1A59-4B88-88F4-25155F5DD963}"/>
              </a:ext>
            </a:extLst>
          </p:cNvPr>
          <p:cNvSpPr>
            <a:spLocks noGrp="1"/>
          </p:cNvSpPr>
          <p:nvPr>
            <p:ph type="title"/>
          </p:nvPr>
        </p:nvSpPr>
        <p:spPr/>
        <p:txBody>
          <a:bodyPr/>
          <a:lstStyle/>
          <a:p>
            <a:r>
              <a:rPr lang="en-US" altLang="en-US" dirty="0"/>
              <a:t>Accumulated Other Comprehensive Income (Loss)</a:t>
            </a:r>
          </a:p>
        </p:txBody>
      </p:sp>
      <p:sp>
        <p:nvSpPr>
          <p:cNvPr id="120839" name="Text Box 7">
            <a:extLst>
              <a:ext uri="{FF2B5EF4-FFF2-40B4-BE49-F238E27FC236}">
                <a16:creationId xmlns:a16="http://schemas.microsoft.com/office/drawing/2014/main" id="{EDE9D33D-E031-4E59-B801-DC4AC9C97EEE}"/>
              </a:ext>
            </a:extLst>
          </p:cNvPr>
          <p:cNvSpPr txBox="1">
            <a:spLocks noChangeArrowheads="1"/>
          </p:cNvSpPr>
          <p:nvPr/>
        </p:nvSpPr>
        <p:spPr bwMode="auto">
          <a:xfrm>
            <a:off x="457200" y="1641068"/>
            <a:ext cx="8382000" cy="4154984"/>
          </a:xfrm>
          <a:prstGeom prst="rect">
            <a:avLst/>
          </a:prstGeom>
          <a:solidFill>
            <a:schemeClr val="accent1">
              <a:lumMod val="20000"/>
              <a:lumOff val="80000"/>
            </a:schemeClr>
          </a:solidFill>
          <a:ln w="9525">
            <a:solidFill>
              <a:schemeClr val="tx1"/>
            </a:solidFill>
            <a:miter lim="800000"/>
            <a:headEnd/>
            <a:tailEnd/>
          </a:ln>
          <a:effectLst>
            <a:outerShdw dist="35921" dir="2700000" algn="ctr" rotWithShape="0">
              <a:schemeClr val="tx1"/>
            </a:outerShdw>
          </a:effectLst>
        </p:spPr>
        <p:txBody>
          <a:bodyPr>
            <a:spAutoFit/>
          </a:bodyPr>
          <a:lstStyle/>
          <a:p>
            <a:pPr marL="457200" indent="-457200" algn="ctr" eaLnBrk="1" hangingPunct="1">
              <a:spcBef>
                <a:spcPct val="50000"/>
              </a:spcBef>
              <a:defRPr/>
            </a:pPr>
            <a:r>
              <a:rPr lang="en-US" sz="2400" dirty="0">
                <a:latin typeface="Arial" charset="0"/>
              </a:rPr>
              <a:t>A new category in stockholders’ equity called </a:t>
            </a:r>
            <a:r>
              <a:rPr lang="en-US" sz="2400" b="1" dirty="0">
                <a:latin typeface="Arial" charset="0"/>
              </a:rPr>
              <a:t>accumulated other comprehensive income (loss)</a:t>
            </a:r>
            <a:r>
              <a:rPr lang="en-US" sz="2400" dirty="0">
                <a:latin typeface="Arial" charset="0"/>
              </a:rPr>
              <a:t> was established to include the following items:</a:t>
            </a:r>
            <a:endParaRPr lang="en-US" sz="2800" dirty="0">
              <a:latin typeface="Arial" charset="0"/>
            </a:endParaRPr>
          </a:p>
          <a:p>
            <a:pPr marL="457200" indent="-457200" eaLnBrk="1" hangingPunct="1">
              <a:spcBef>
                <a:spcPct val="50000"/>
              </a:spcBef>
              <a:buFontTx/>
              <a:buAutoNum type="arabicPeriod"/>
              <a:defRPr/>
            </a:pPr>
            <a:r>
              <a:rPr lang="en-US" sz="2400" dirty="0">
                <a:latin typeface="Arial" charset="0"/>
              </a:rPr>
              <a:t>Cumulative foreign currency translation adjustments</a:t>
            </a:r>
          </a:p>
          <a:p>
            <a:pPr marL="457200" indent="-457200" eaLnBrk="1" hangingPunct="1">
              <a:spcBef>
                <a:spcPct val="50000"/>
              </a:spcBef>
              <a:buFontTx/>
              <a:buAutoNum type="arabicPeriod"/>
              <a:defRPr/>
            </a:pPr>
            <a:r>
              <a:rPr lang="en-US" sz="2400" dirty="0">
                <a:latin typeface="Arial" charset="0"/>
              </a:rPr>
              <a:t>Unrealized gains or losses on available-for-sale investments</a:t>
            </a:r>
          </a:p>
          <a:p>
            <a:pPr marL="457200" indent="-457200" eaLnBrk="1" hangingPunct="1">
              <a:spcBef>
                <a:spcPct val="50000"/>
              </a:spcBef>
              <a:buFontTx/>
              <a:buAutoNum type="arabicPeriod"/>
              <a:defRPr/>
            </a:pPr>
            <a:r>
              <a:rPr lang="en-US" sz="2400" dirty="0">
                <a:latin typeface="Arial" charset="0"/>
              </a:rPr>
              <a:t>Changes during the period in certain pension or other postretirement benefit items</a:t>
            </a:r>
          </a:p>
          <a:p>
            <a:pPr marL="457200" indent="-457200" eaLnBrk="1" hangingPunct="1">
              <a:spcBef>
                <a:spcPct val="50000"/>
              </a:spcBef>
              <a:buFontTx/>
              <a:buAutoNum type="arabicPeriod"/>
              <a:defRPr/>
            </a:pPr>
            <a:r>
              <a:rPr lang="en-US" sz="2400" dirty="0">
                <a:latin typeface="Arial" charset="0"/>
              </a:rPr>
              <a:t>Gains or losses on certain derivative instruments</a:t>
            </a:r>
          </a:p>
        </p:txBody>
      </p:sp>
      <p:sp>
        <p:nvSpPr>
          <p:cNvPr id="5" name="Rounded Rectangle 4">
            <a:extLst>
              <a:ext uri="{FF2B5EF4-FFF2-40B4-BE49-F238E27FC236}">
                <a16:creationId xmlns:a16="http://schemas.microsoft.com/office/drawing/2014/main" id="{30A6713A-8A64-468D-BD9F-7C1354855BFE}"/>
              </a:ext>
            </a:extLst>
          </p:cNvPr>
          <p:cNvSpPr/>
          <p:nvPr/>
        </p:nvSpPr>
        <p:spPr>
          <a:xfrm>
            <a:off x="457200" y="6172200"/>
            <a:ext cx="7656513"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defRPr/>
            </a:pPr>
            <a:r>
              <a:rPr lang="en-US" altLang="en-US" sz="1100" b="1" dirty="0">
                <a:solidFill>
                  <a:schemeClr val="tx1"/>
                </a:solidFill>
                <a:latin typeface="Arial Narrow" pitchFamily="34" charset="0"/>
              </a:rPr>
              <a:t>Learning Objective 8-5: Recognize what the components of accumulated other comprehensive income (loss) are and explain why these items appear in stockholders’ equity.</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a:extLst>
              <a:ext uri="{FF2B5EF4-FFF2-40B4-BE49-F238E27FC236}">
                <a16:creationId xmlns:a16="http://schemas.microsoft.com/office/drawing/2014/main" id="{8D636A0B-7BB0-4137-8585-3B8F91E5D4E3}"/>
              </a:ext>
            </a:extLst>
          </p:cNvPr>
          <p:cNvSpPr>
            <a:spLocks noGrp="1"/>
          </p:cNvSpPr>
          <p:nvPr>
            <p:ph type="title"/>
          </p:nvPr>
        </p:nvSpPr>
        <p:spPr/>
        <p:txBody>
          <a:bodyPr/>
          <a:lstStyle/>
          <a:p>
            <a:r>
              <a:rPr lang="en-US" altLang="en-US"/>
              <a:t>Treasury Stock</a:t>
            </a:r>
          </a:p>
        </p:txBody>
      </p:sp>
      <p:sp>
        <p:nvSpPr>
          <p:cNvPr id="121865" name="Text Box 9">
            <a:extLst>
              <a:ext uri="{FF2B5EF4-FFF2-40B4-BE49-F238E27FC236}">
                <a16:creationId xmlns:a16="http://schemas.microsoft.com/office/drawing/2014/main" id="{00A782C3-00CC-4962-A216-A71122DFF609}"/>
              </a:ext>
            </a:extLst>
          </p:cNvPr>
          <p:cNvSpPr txBox="1">
            <a:spLocks noChangeArrowheads="1"/>
          </p:cNvSpPr>
          <p:nvPr/>
        </p:nvSpPr>
        <p:spPr bwMode="auto">
          <a:xfrm>
            <a:off x="609600" y="1066800"/>
            <a:ext cx="8229600" cy="1323438"/>
          </a:xfrm>
          <a:prstGeom prst="rect">
            <a:avLst/>
          </a:prstGeom>
          <a:solidFill>
            <a:srgbClr val="FFFFAF"/>
          </a:solidFill>
          <a:ln w="9525">
            <a:solidFill>
              <a:schemeClr val="accent1">
                <a:lumMod val="50000"/>
              </a:schemeClr>
            </a:solidFill>
            <a:miter lim="800000"/>
            <a:headEnd/>
            <a:tailEnd/>
          </a:ln>
          <a:effectLst>
            <a:outerShdw dist="35921" dir="2700000" algn="ctr" rotWithShape="0">
              <a:schemeClr val="tx1"/>
            </a:outerShdw>
          </a:effectLst>
        </p:spPr>
        <p:txBody>
          <a:bodyPr wrap="square">
            <a:spAutoFit/>
          </a:bodyPr>
          <a:lstStyle/>
          <a:p>
            <a:pPr algn="ctr" eaLnBrk="1" hangingPunct="1">
              <a:spcBef>
                <a:spcPct val="50000"/>
              </a:spcBef>
              <a:defRPr/>
            </a:pPr>
            <a:r>
              <a:rPr lang="en-US" sz="2000" dirty="0">
                <a:latin typeface="Verdana" pitchFamily="34" charset="0"/>
              </a:rPr>
              <a:t>Racers Inc. purchased 1,000 shares of its own common stock at a total cost of $12,000 during the year ended August 31, 2020. The effect of this transaction on the financial statements was as follows:</a:t>
            </a:r>
          </a:p>
        </p:txBody>
      </p:sp>
      <p:sp>
        <p:nvSpPr>
          <p:cNvPr id="10" name="Rounded Rectangle 9">
            <a:extLst>
              <a:ext uri="{FF2B5EF4-FFF2-40B4-BE49-F238E27FC236}">
                <a16:creationId xmlns:a16="http://schemas.microsoft.com/office/drawing/2014/main" id="{D7FD69C1-9A74-4455-B74D-7EEC29F60634}"/>
              </a:ext>
            </a:extLst>
          </p:cNvPr>
          <p:cNvSpPr/>
          <p:nvPr/>
        </p:nvSpPr>
        <p:spPr>
          <a:xfrm>
            <a:off x="457200" y="6172200"/>
            <a:ext cx="7656513"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defRPr/>
            </a:pPr>
            <a:r>
              <a:rPr lang="en-US" altLang="en-US" sz="1100" b="1" dirty="0">
                <a:solidFill>
                  <a:schemeClr val="tx1"/>
                </a:solidFill>
                <a:latin typeface="Arial Narrow" pitchFamily="34" charset="0"/>
              </a:rPr>
              <a:t>Learning Objective 8-6: Explain what treasury stock is, discuss why it is acquired, and show how treasury stock transactions affect stockholders’ equity.</a:t>
            </a:r>
          </a:p>
        </p:txBody>
      </p:sp>
      <p:sp>
        <p:nvSpPr>
          <p:cNvPr id="11" name="Text Box 9">
            <a:extLst>
              <a:ext uri="{FF2B5EF4-FFF2-40B4-BE49-F238E27FC236}">
                <a16:creationId xmlns:a16="http://schemas.microsoft.com/office/drawing/2014/main" id="{4BE29932-6E04-480C-8F67-5C1E88CB79DA}"/>
              </a:ext>
            </a:extLst>
          </p:cNvPr>
          <p:cNvSpPr txBox="1">
            <a:spLocks noChangeArrowheads="1"/>
          </p:cNvSpPr>
          <p:nvPr/>
        </p:nvSpPr>
        <p:spPr bwMode="auto">
          <a:xfrm>
            <a:off x="1028700" y="4067653"/>
            <a:ext cx="7391400" cy="400110"/>
          </a:xfrm>
          <a:prstGeom prst="rect">
            <a:avLst/>
          </a:prstGeom>
          <a:solidFill>
            <a:srgbClr val="FFFFAF"/>
          </a:solidFill>
          <a:ln w="9525">
            <a:solidFill>
              <a:schemeClr val="accent1">
                <a:lumMod val="50000"/>
              </a:schemeClr>
            </a:solidFill>
            <a:miter lim="800000"/>
            <a:headEnd/>
            <a:tailEnd/>
          </a:ln>
          <a:effectLst>
            <a:outerShdw dist="35921" dir="2700000" algn="ctr" rotWithShape="0">
              <a:schemeClr val="tx1"/>
            </a:outerShdw>
          </a:effectLst>
        </p:spPr>
        <p:txBody>
          <a:bodyPr>
            <a:spAutoFit/>
          </a:bodyPr>
          <a:lstStyle/>
          <a:p>
            <a:pPr algn="ctr" eaLnBrk="1" hangingPunct="1">
              <a:spcBef>
                <a:spcPct val="50000"/>
              </a:spcBef>
              <a:defRPr/>
            </a:pPr>
            <a:r>
              <a:rPr lang="en-US" sz="2000" dirty="0">
                <a:latin typeface="Verdana" pitchFamily="34" charset="0"/>
              </a:rPr>
              <a:t>The entry to record this purchase looks like this:</a:t>
            </a:r>
          </a:p>
        </p:txBody>
      </p:sp>
      <p:pic>
        <p:nvPicPr>
          <p:cNvPr id="4" name="Picture 3" descr="A screenshot of a cell phone&#10;&#10;Description generated with very high confidence">
            <a:extLst>
              <a:ext uri="{FF2B5EF4-FFF2-40B4-BE49-F238E27FC236}">
                <a16:creationId xmlns:a16="http://schemas.microsoft.com/office/drawing/2014/main" id="{0DB535CC-DF5E-40FB-9498-EE2EDD01B2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5440" y="2524662"/>
            <a:ext cx="5797920" cy="1323438"/>
          </a:xfrm>
          <a:prstGeom prst="rect">
            <a:avLst/>
          </a:prstGeom>
        </p:spPr>
      </p:pic>
      <p:pic>
        <p:nvPicPr>
          <p:cNvPr id="6" name="Picture 5" descr="A screenshot of a social media post&#10;&#10;Description generated with very high confidence">
            <a:extLst>
              <a:ext uri="{FF2B5EF4-FFF2-40B4-BE49-F238E27FC236}">
                <a16:creationId xmlns:a16="http://schemas.microsoft.com/office/drawing/2014/main" id="{CD503C84-6FB3-4AFE-809E-D1D2E25D5A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3587" y="4765550"/>
            <a:ext cx="7656513" cy="1175771"/>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ext Box 8">
            <a:extLst>
              <a:ext uri="{FF2B5EF4-FFF2-40B4-BE49-F238E27FC236}">
                <a16:creationId xmlns:a16="http://schemas.microsoft.com/office/drawing/2014/main" id="{97125F93-2877-4683-978B-BDE5D19D71B9}"/>
              </a:ext>
            </a:extLst>
          </p:cNvPr>
          <p:cNvSpPr txBox="1">
            <a:spLocks noChangeArrowheads="1"/>
          </p:cNvSpPr>
          <p:nvPr/>
        </p:nvSpPr>
        <p:spPr bwMode="auto">
          <a:xfrm>
            <a:off x="838200" y="1143000"/>
            <a:ext cx="8077200" cy="1015663"/>
          </a:xfrm>
          <a:prstGeom prst="rect">
            <a:avLst/>
          </a:prstGeom>
          <a:solidFill>
            <a:srgbClr val="FFFFAF"/>
          </a:solidFill>
          <a:ln w="9525">
            <a:solidFill>
              <a:srgbClr val="000000"/>
            </a:solidFill>
            <a:miter lim="800000"/>
            <a:headEnd/>
            <a:tailEnd/>
          </a:ln>
          <a:effectLst>
            <a:outerShdw dist="35921" dir="2700000" algn="ctr" rotWithShape="0">
              <a:schemeClr val="tx1"/>
            </a:outerShdw>
          </a:effectLst>
        </p:spPr>
        <p:txBody>
          <a:bodyPr wrap="squar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spcBef>
                <a:spcPct val="50000"/>
              </a:spcBef>
            </a:pPr>
            <a:r>
              <a:rPr lang="en-US" altLang="en-US" sz="2000" dirty="0">
                <a:latin typeface="Verdana" panose="020B0604030504040204" pitchFamily="34" charset="0"/>
              </a:rPr>
              <a:t>If 500 shares of this treasury stock were sold at a price of $15 per share in fiscal 2021, the effect on the financial statements of recording the sale would be as follows:</a:t>
            </a:r>
          </a:p>
        </p:txBody>
      </p:sp>
      <p:sp>
        <p:nvSpPr>
          <p:cNvPr id="104453" name="Title 12">
            <a:extLst>
              <a:ext uri="{FF2B5EF4-FFF2-40B4-BE49-F238E27FC236}">
                <a16:creationId xmlns:a16="http://schemas.microsoft.com/office/drawing/2014/main" id="{2DF0C257-03BA-4F80-8796-53ED99FBB3D4}"/>
              </a:ext>
            </a:extLst>
          </p:cNvPr>
          <p:cNvSpPr>
            <a:spLocks noGrp="1"/>
          </p:cNvSpPr>
          <p:nvPr>
            <p:ph type="title"/>
          </p:nvPr>
        </p:nvSpPr>
        <p:spPr/>
        <p:txBody>
          <a:bodyPr/>
          <a:lstStyle/>
          <a:p>
            <a:r>
              <a:rPr lang="en-US" altLang="en-US"/>
              <a:t>Treasury Stock</a:t>
            </a:r>
          </a:p>
        </p:txBody>
      </p:sp>
      <p:sp>
        <p:nvSpPr>
          <p:cNvPr id="11" name="Rounded Rectangle 10">
            <a:extLst>
              <a:ext uri="{FF2B5EF4-FFF2-40B4-BE49-F238E27FC236}">
                <a16:creationId xmlns:a16="http://schemas.microsoft.com/office/drawing/2014/main" id="{F7087220-E01D-44DE-A913-AEF0DB054D5E}"/>
              </a:ext>
            </a:extLst>
          </p:cNvPr>
          <p:cNvSpPr/>
          <p:nvPr/>
        </p:nvSpPr>
        <p:spPr>
          <a:xfrm>
            <a:off x="457200" y="6172200"/>
            <a:ext cx="7656513"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defRPr/>
            </a:pPr>
            <a:r>
              <a:rPr lang="en-US" altLang="en-US" sz="1100" b="1" dirty="0">
                <a:solidFill>
                  <a:schemeClr val="tx1"/>
                </a:solidFill>
                <a:latin typeface="Arial Narrow" pitchFamily="34" charset="0"/>
              </a:rPr>
              <a:t>Learning Objective 8-6: Explain what treasury stock is, discuss why it is acquired, and show how treasury stock transactions affect stockholders’ equity.</a:t>
            </a:r>
          </a:p>
        </p:txBody>
      </p:sp>
      <p:sp>
        <p:nvSpPr>
          <p:cNvPr id="122891" name="Text Box 11">
            <a:extLst>
              <a:ext uri="{FF2B5EF4-FFF2-40B4-BE49-F238E27FC236}">
                <a16:creationId xmlns:a16="http://schemas.microsoft.com/office/drawing/2014/main" id="{1FB0FFF2-3453-40F6-99B6-523CA0B0BBCA}"/>
              </a:ext>
            </a:extLst>
          </p:cNvPr>
          <p:cNvSpPr txBox="1">
            <a:spLocks noChangeArrowheads="1"/>
          </p:cNvSpPr>
          <p:nvPr/>
        </p:nvSpPr>
        <p:spPr bwMode="auto">
          <a:xfrm>
            <a:off x="805774" y="4213780"/>
            <a:ext cx="3238500" cy="369888"/>
          </a:xfrm>
          <a:prstGeom prst="rect">
            <a:avLst/>
          </a:prstGeom>
          <a:solidFill>
            <a:srgbClr val="FFFFAF"/>
          </a:solidFill>
          <a:ln w="9525">
            <a:solidFill>
              <a:schemeClr val="tx2">
                <a:lumMod val="50000"/>
              </a:schemeClr>
            </a:solidFill>
            <a:miter lim="800000"/>
            <a:headEnd/>
            <a:tailEnd/>
          </a:ln>
          <a:effectLst>
            <a:outerShdw dist="35921" dir="2700000" algn="ctr" rotWithShape="0">
              <a:schemeClr val="tx1"/>
            </a:outerShdw>
          </a:effectLst>
        </p:spPr>
        <p:txBody>
          <a:bodyPr>
            <a:spAutoFit/>
          </a:bodyPr>
          <a:lstStyle/>
          <a:p>
            <a:pPr algn="ctr" eaLnBrk="1" hangingPunct="1">
              <a:spcBef>
                <a:spcPct val="50000"/>
              </a:spcBef>
              <a:defRPr/>
            </a:pPr>
            <a:r>
              <a:rPr lang="en-US" dirty="0">
                <a:latin typeface="Arial" charset="0"/>
              </a:rPr>
              <a:t>Here would be the entry:</a:t>
            </a:r>
            <a:endParaRPr lang="en-US" dirty="0">
              <a:latin typeface="Arial" charset="0"/>
              <a:cs typeface="Arial" charset="0"/>
            </a:endParaRPr>
          </a:p>
        </p:txBody>
      </p:sp>
      <p:pic>
        <p:nvPicPr>
          <p:cNvPr id="3" name="Picture 2" descr="A screenshot of a cell phone&#10;&#10;Description generated with very high confidence">
            <a:extLst>
              <a:ext uri="{FF2B5EF4-FFF2-40B4-BE49-F238E27FC236}">
                <a16:creationId xmlns:a16="http://schemas.microsoft.com/office/drawing/2014/main" id="{D8DAEC04-66C9-4A56-84E1-784764244C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6400" y="2358352"/>
            <a:ext cx="6244338" cy="1655739"/>
          </a:xfrm>
          <a:prstGeom prst="rect">
            <a:avLst/>
          </a:prstGeom>
        </p:spPr>
      </p:pic>
      <p:pic>
        <p:nvPicPr>
          <p:cNvPr id="5" name="Picture 4" descr="A screenshot of a cell phone&#10;&#10;Description generated with very high confidence">
            <a:extLst>
              <a:ext uri="{FF2B5EF4-FFF2-40B4-BE49-F238E27FC236}">
                <a16:creationId xmlns:a16="http://schemas.microsoft.com/office/drawing/2014/main" id="{268FFEA0-CAA2-4FEA-84FB-F5E3E972AC7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14500" y="4784063"/>
            <a:ext cx="6324600" cy="1185503"/>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4">
            <a:extLst>
              <a:ext uri="{FF2B5EF4-FFF2-40B4-BE49-F238E27FC236}">
                <a16:creationId xmlns:a16="http://schemas.microsoft.com/office/drawing/2014/main" id="{23B563BE-DED0-49E8-8C47-869BA5C902FA}"/>
              </a:ext>
            </a:extLst>
          </p:cNvPr>
          <p:cNvSpPr>
            <a:spLocks noGrp="1"/>
          </p:cNvSpPr>
          <p:nvPr>
            <p:ph type="title"/>
          </p:nvPr>
        </p:nvSpPr>
        <p:spPr>
          <a:xfrm>
            <a:off x="1133475" y="277813"/>
            <a:ext cx="7019925" cy="1143000"/>
          </a:xfrm>
        </p:spPr>
        <p:txBody>
          <a:bodyPr/>
          <a:lstStyle/>
          <a:p>
            <a:r>
              <a:rPr lang="en-US" altLang="en-US" sz="4000"/>
              <a:t>Reporting Changes in Stockholders’ Equity Accounts</a:t>
            </a:r>
          </a:p>
        </p:txBody>
      </p:sp>
      <p:sp>
        <p:nvSpPr>
          <p:cNvPr id="5" name="Rounded Rectangle 4">
            <a:extLst>
              <a:ext uri="{FF2B5EF4-FFF2-40B4-BE49-F238E27FC236}">
                <a16:creationId xmlns:a16="http://schemas.microsoft.com/office/drawing/2014/main" id="{744E3B82-2BB6-458F-9D2D-D9B569A34B23}"/>
              </a:ext>
            </a:extLst>
          </p:cNvPr>
          <p:cNvSpPr/>
          <p:nvPr/>
        </p:nvSpPr>
        <p:spPr>
          <a:xfrm>
            <a:off x="457200" y="6248400"/>
            <a:ext cx="7656513"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defRPr/>
            </a:pPr>
            <a:r>
              <a:rPr lang="en-US" altLang="en-US" sz="1100" b="1" dirty="0">
                <a:solidFill>
                  <a:schemeClr val="tx1"/>
                </a:solidFill>
                <a:latin typeface="Arial Narrow" pitchFamily="34" charset="0"/>
              </a:rPr>
              <a:t>Learning Objective 8-7: Show how stockholders’ equity transactions for the year are reported in the financial statements.</a:t>
            </a:r>
          </a:p>
        </p:txBody>
      </p:sp>
      <p:pic>
        <p:nvPicPr>
          <p:cNvPr id="9" name="Picture 8" descr="A screenshot of a cell phone&#10;&#10;Description generated with very high confidence">
            <a:extLst>
              <a:ext uri="{FF2B5EF4-FFF2-40B4-BE49-F238E27FC236}">
                <a16:creationId xmlns:a16="http://schemas.microsoft.com/office/drawing/2014/main" id="{70F29304-510D-4FC9-9ED9-C6B29728A9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2843140" y="-448815"/>
            <a:ext cx="3794961" cy="8566842"/>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A63A3-8F77-47AF-967B-F2915E04B313}"/>
              </a:ext>
            </a:extLst>
          </p:cNvPr>
          <p:cNvSpPr>
            <a:spLocks noGrp="1"/>
          </p:cNvSpPr>
          <p:nvPr>
            <p:ph type="title"/>
          </p:nvPr>
        </p:nvSpPr>
        <p:spPr/>
        <p:txBody>
          <a:bodyPr/>
          <a:lstStyle/>
          <a:p>
            <a:r>
              <a:rPr lang="en-US" dirty="0"/>
              <a:t>Statement of Changes</a:t>
            </a:r>
            <a:br>
              <a:rPr lang="en-US" dirty="0"/>
            </a:br>
            <a:r>
              <a:rPr lang="en-US" dirty="0"/>
              <a:t>in Retained Earnings</a:t>
            </a:r>
          </a:p>
        </p:txBody>
      </p:sp>
      <p:pic>
        <p:nvPicPr>
          <p:cNvPr id="5" name="Picture 4" descr="A screenshot of a cell phone&#10;&#10;Description generated with very high confidence">
            <a:extLst>
              <a:ext uri="{FF2B5EF4-FFF2-40B4-BE49-F238E27FC236}">
                <a16:creationId xmlns:a16="http://schemas.microsoft.com/office/drawing/2014/main" id="{B907B4BB-2C03-4EFA-B58C-125C7DEFE8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2050" y="2209800"/>
            <a:ext cx="7914750" cy="2801490"/>
          </a:xfrm>
          <a:prstGeom prst="rect">
            <a:avLst/>
          </a:prstGeom>
        </p:spPr>
      </p:pic>
    </p:spTree>
    <p:extLst>
      <p:ext uri="{BB962C8B-B14F-4D97-AF65-F5344CB8AC3E}">
        <p14:creationId xmlns:p14="http://schemas.microsoft.com/office/powerpoint/2010/main" val="37866426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4">
            <a:extLst>
              <a:ext uri="{FF2B5EF4-FFF2-40B4-BE49-F238E27FC236}">
                <a16:creationId xmlns:a16="http://schemas.microsoft.com/office/drawing/2014/main" id="{00FDA082-E4E6-4662-A0DA-D831F1AF96B1}"/>
              </a:ext>
            </a:extLst>
          </p:cNvPr>
          <p:cNvSpPr>
            <a:spLocks noGrp="1"/>
          </p:cNvSpPr>
          <p:nvPr>
            <p:ph type="title"/>
          </p:nvPr>
        </p:nvSpPr>
        <p:spPr/>
        <p:txBody>
          <a:bodyPr/>
          <a:lstStyle/>
          <a:p>
            <a:r>
              <a:rPr lang="en-US" altLang="en-US"/>
              <a:t>Noncontrolling Interest</a:t>
            </a:r>
          </a:p>
        </p:txBody>
      </p:sp>
      <p:sp>
        <p:nvSpPr>
          <p:cNvPr id="211973" name="Text Box 5">
            <a:extLst>
              <a:ext uri="{FF2B5EF4-FFF2-40B4-BE49-F238E27FC236}">
                <a16:creationId xmlns:a16="http://schemas.microsoft.com/office/drawing/2014/main" id="{B113C4B1-89F9-4202-8886-89AF32C4B7C7}"/>
              </a:ext>
            </a:extLst>
          </p:cNvPr>
          <p:cNvSpPr txBox="1">
            <a:spLocks noChangeArrowheads="1"/>
          </p:cNvSpPr>
          <p:nvPr/>
        </p:nvSpPr>
        <p:spPr bwMode="auto">
          <a:xfrm>
            <a:off x="762000" y="1219200"/>
            <a:ext cx="7848600" cy="4370388"/>
          </a:xfrm>
          <a:prstGeom prst="rect">
            <a:avLst/>
          </a:prstGeom>
          <a:noFill/>
          <a:ln w="9525">
            <a:noFill/>
            <a:miter lim="800000"/>
            <a:headEnd/>
            <a:tailEnd/>
          </a:ln>
          <a:effectLst/>
        </p:spPr>
        <p:txBody>
          <a:bodyPr>
            <a:spAutoFit/>
          </a:bodyPr>
          <a:lstStyle/>
          <a:p>
            <a:pPr>
              <a:spcBef>
                <a:spcPct val="50000"/>
              </a:spcBef>
              <a:defRPr/>
            </a:pPr>
            <a:r>
              <a:rPr lang="en-US" sz="3200" u="sng" dirty="0">
                <a:solidFill>
                  <a:schemeClr val="tx2">
                    <a:lumMod val="50000"/>
                  </a:schemeClr>
                </a:solidFill>
              </a:rPr>
              <a:t>Noncontrolling intere</a:t>
            </a:r>
            <a:r>
              <a:rPr lang="en-US" sz="3200" dirty="0">
                <a:solidFill>
                  <a:schemeClr val="tx2">
                    <a:lumMod val="50000"/>
                  </a:schemeClr>
                </a:solidFill>
              </a:rPr>
              <a:t>st is also known as a </a:t>
            </a:r>
            <a:r>
              <a:rPr lang="en-US" sz="3200" i="1" dirty="0">
                <a:solidFill>
                  <a:schemeClr val="tx2">
                    <a:lumMod val="50000"/>
                  </a:schemeClr>
                </a:solidFill>
              </a:rPr>
              <a:t>minority</a:t>
            </a:r>
            <a:r>
              <a:rPr lang="en-US" sz="3200" dirty="0">
                <a:solidFill>
                  <a:schemeClr val="tx2">
                    <a:lumMod val="50000"/>
                  </a:schemeClr>
                </a:solidFill>
              </a:rPr>
              <a:t> interest. It is the portion of equity in a subsidiary not attributable to the parent company. The balance sheet model can be expanded as follows:</a:t>
            </a:r>
          </a:p>
          <a:p>
            <a:pPr>
              <a:spcBef>
                <a:spcPct val="50000"/>
              </a:spcBef>
              <a:defRPr/>
            </a:pPr>
            <a:r>
              <a:rPr lang="en-US" sz="2800" b="1" dirty="0">
                <a:solidFill>
                  <a:schemeClr val="accent1">
                    <a:lumMod val="50000"/>
                  </a:schemeClr>
                </a:solidFill>
              </a:rPr>
              <a:t>ASSETS = LIABILITIES+(STOCKHOLDERS’ EQUITY + NONOWNERS’ EQUITY)</a:t>
            </a:r>
          </a:p>
          <a:p>
            <a:pPr algn="ctr">
              <a:spcBef>
                <a:spcPct val="50000"/>
              </a:spcBef>
              <a:defRPr/>
            </a:pPr>
            <a:endParaRPr lang="en-US" sz="3200" b="1" dirty="0">
              <a:solidFill>
                <a:schemeClr val="accent1">
                  <a:lumMod val="50000"/>
                </a:schemeClr>
              </a:solidFill>
            </a:endParaRPr>
          </a:p>
        </p:txBody>
      </p:sp>
      <p:sp>
        <p:nvSpPr>
          <p:cNvPr id="5" name="Rounded Rectangle 4">
            <a:extLst>
              <a:ext uri="{FF2B5EF4-FFF2-40B4-BE49-F238E27FC236}">
                <a16:creationId xmlns:a16="http://schemas.microsoft.com/office/drawing/2014/main" id="{C6B20DB5-2A40-4E87-B690-06A2632E4BB6}"/>
              </a:ext>
            </a:extLst>
          </p:cNvPr>
          <p:cNvSpPr/>
          <p:nvPr/>
        </p:nvSpPr>
        <p:spPr>
          <a:xfrm>
            <a:off x="457200" y="6172200"/>
            <a:ext cx="7656513"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defRPr/>
            </a:pPr>
            <a:r>
              <a:rPr lang="en-US" altLang="en-US" sz="1100" b="1" dirty="0">
                <a:solidFill>
                  <a:schemeClr val="tx1"/>
                </a:solidFill>
                <a:latin typeface="Arial Narrow" pitchFamily="34" charset="0"/>
              </a:rPr>
              <a:t>Learning Objective 8-8: Discuss how the presence of a noncontrolling interest affects the presentation of consolidated financial statements.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7">
            <a:extLst>
              <a:ext uri="{FF2B5EF4-FFF2-40B4-BE49-F238E27FC236}">
                <a16:creationId xmlns:a16="http://schemas.microsoft.com/office/drawing/2014/main" id="{E41E96DB-B672-42D5-B663-F7450FA3486B}"/>
              </a:ext>
            </a:extLst>
          </p:cNvPr>
          <p:cNvSpPr>
            <a:spLocks noGrp="1"/>
          </p:cNvSpPr>
          <p:nvPr>
            <p:ph type="title"/>
          </p:nvPr>
        </p:nvSpPr>
        <p:spPr>
          <a:xfrm>
            <a:off x="457200" y="304800"/>
            <a:ext cx="8229600" cy="869950"/>
          </a:xfrm>
        </p:spPr>
        <p:txBody>
          <a:bodyPr/>
          <a:lstStyle/>
          <a:p>
            <a:r>
              <a:rPr lang="en-US" altLang="en-US"/>
              <a:t>Learning Objectives</a:t>
            </a:r>
          </a:p>
        </p:txBody>
      </p:sp>
      <p:sp>
        <p:nvSpPr>
          <p:cNvPr id="48131" name="Rectangle 7">
            <a:extLst>
              <a:ext uri="{FF2B5EF4-FFF2-40B4-BE49-F238E27FC236}">
                <a16:creationId xmlns:a16="http://schemas.microsoft.com/office/drawing/2014/main" id="{2AEF49CF-67B1-45C9-AF49-C37240D3B565}"/>
              </a:ext>
            </a:extLst>
          </p:cNvPr>
          <p:cNvSpPr>
            <a:spLocks noChangeArrowheads="1"/>
          </p:cNvSpPr>
          <p:nvPr/>
        </p:nvSpPr>
        <p:spPr bwMode="auto">
          <a:xfrm>
            <a:off x="533400" y="1219200"/>
            <a:ext cx="8229600" cy="5139869"/>
          </a:xfrm>
          <a:prstGeom prst="rect">
            <a:avLst/>
          </a:prstGeom>
          <a:noFill/>
          <a:ln w="9525" algn="ctr">
            <a:noFill/>
            <a:miter lim="800000"/>
            <a:headEnd/>
            <a:tailEnd/>
          </a:ln>
        </p:spPr>
        <p:txBody>
          <a:bodyPr>
            <a:spAutoFit/>
          </a:bodyPr>
          <a:lstStyle/>
          <a:p>
            <a:pPr>
              <a:defRPr/>
            </a:pPr>
            <a:r>
              <a:rPr lang="en-US" altLang="en-US" sz="2200" b="1" dirty="0">
                <a:latin typeface="Arial Narrow" pitchFamily="34" charset="0"/>
              </a:rPr>
              <a:t>After studying this chapter, you should understand and be able to:</a:t>
            </a:r>
          </a:p>
          <a:p>
            <a:pPr indent="365760">
              <a:defRPr/>
            </a:pPr>
            <a:endParaRPr lang="en-US" sz="1700" b="1" dirty="0">
              <a:solidFill>
                <a:srgbClr val="800000"/>
              </a:solidFill>
              <a:latin typeface="+mj-lt"/>
            </a:endParaRPr>
          </a:p>
          <a:p>
            <a:pPr marL="749300" lvl="1" indent="-657225">
              <a:defRPr/>
            </a:pPr>
            <a:r>
              <a:rPr lang="en-US" altLang="en-US" sz="1700" b="1" dirty="0">
                <a:latin typeface="Arial Narrow" pitchFamily="34" charset="0"/>
              </a:rPr>
              <a:t>LO 8-1: Describe the characteristics of common stock and show how common stock is presented in the balance sheet.</a:t>
            </a:r>
          </a:p>
          <a:p>
            <a:pPr marL="749300" lvl="1" indent="-657225">
              <a:defRPr/>
            </a:pPr>
            <a:r>
              <a:rPr lang="en-US" altLang="en-US" sz="1700" b="1" dirty="0">
                <a:latin typeface="Arial Narrow" pitchFamily="34" charset="0"/>
              </a:rPr>
              <a:t>LO 8-2: Explain what preferred stock is, discuss what its advantages and disadvantages to the corporation are, and show how it is presented in the balance sheet.</a:t>
            </a:r>
          </a:p>
          <a:p>
            <a:pPr marL="749300" lvl="1" indent="-657225">
              <a:defRPr/>
            </a:pPr>
            <a:r>
              <a:rPr lang="en-US" altLang="en-US" sz="1700" b="1" dirty="0">
                <a:latin typeface="Arial Narrow" pitchFamily="34" charset="0"/>
              </a:rPr>
              <a:t>LO 8-3: Describe the accounting for a cash dividend and explain the dates involved in dividend transactions.</a:t>
            </a:r>
          </a:p>
          <a:p>
            <a:pPr marL="749300" lvl="1" indent="-657225">
              <a:defRPr/>
            </a:pPr>
            <a:r>
              <a:rPr lang="en-US" altLang="en-US" sz="1700" b="1" dirty="0">
                <a:latin typeface="Arial Narrow" pitchFamily="34" charset="0"/>
              </a:rPr>
              <a:t>LO 8-4: Describe what stock dividends and stock splits are and discuss why each is used. </a:t>
            </a:r>
          </a:p>
          <a:p>
            <a:pPr marL="749300" lvl="1" indent="-657225">
              <a:defRPr/>
            </a:pPr>
            <a:r>
              <a:rPr lang="en-US" altLang="en-US" sz="1700" b="1" dirty="0">
                <a:latin typeface="Arial Narrow" pitchFamily="34" charset="0"/>
              </a:rPr>
              <a:t>LO 8-5: Recognize what the components of accumulated other comprehensive income (loss) are and explain why these items appear in stockholders’ equity.</a:t>
            </a:r>
          </a:p>
          <a:p>
            <a:pPr marL="749300" lvl="1" indent="-657225">
              <a:defRPr/>
            </a:pPr>
            <a:r>
              <a:rPr lang="en-US" altLang="en-US" sz="1700" b="1" dirty="0">
                <a:latin typeface="Arial Narrow" pitchFamily="34" charset="0"/>
              </a:rPr>
              <a:t>LO 8-6: Explain what treasury stock is, discuss why it is acquired, and show how treasury stock transactions affect stockholders’ equity.</a:t>
            </a:r>
          </a:p>
          <a:p>
            <a:pPr marL="749300" lvl="1" indent="-657225">
              <a:defRPr/>
            </a:pPr>
            <a:r>
              <a:rPr lang="en-US" altLang="en-US" sz="1700" b="1" dirty="0">
                <a:latin typeface="Arial Narrow" pitchFamily="34" charset="0"/>
              </a:rPr>
              <a:t>LO 8-7: Show how stockholders’ equity transactions for the year are reported in the financial statements.</a:t>
            </a:r>
          </a:p>
          <a:p>
            <a:pPr marL="749300" lvl="1" indent="-657225">
              <a:defRPr/>
            </a:pPr>
            <a:r>
              <a:rPr lang="en-US" altLang="en-US" sz="1700" b="1" dirty="0">
                <a:latin typeface="Arial Narrow" pitchFamily="34" charset="0"/>
              </a:rPr>
              <a:t>LO 8-8: Explain what noncontrolling interest is, why it arises, and what it means in the balance</a:t>
            </a:r>
          </a:p>
          <a:p>
            <a:pPr marL="749300" lvl="1" indent="-657225">
              <a:defRPr/>
            </a:pPr>
            <a:r>
              <a:rPr lang="en-US" altLang="en-US" sz="1700" b="1" dirty="0">
                <a:latin typeface="Arial Narrow" pitchFamily="34" charset="0"/>
              </a:rPr>
              <a:t>	sheet.</a:t>
            </a:r>
          </a:p>
          <a:p>
            <a:pPr marL="749300" lvl="1" indent="-657225">
              <a:defRPr/>
            </a:pPr>
            <a:r>
              <a:rPr lang="en-US" altLang="en-US" sz="1700" b="1" dirty="0">
                <a:latin typeface="Arial Narrow" pitchFamily="34" charset="0"/>
              </a:rPr>
              <a:t>LO 8-9: Discuss how the presence of a noncontrolling interest affects the presentation of consolidated financial statements.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4" name="Picture 9">
            <a:extLst>
              <a:ext uri="{FF2B5EF4-FFF2-40B4-BE49-F238E27FC236}">
                <a16:creationId xmlns:a16="http://schemas.microsoft.com/office/drawing/2014/main" id="{E9A6442E-6269-4485-A81C-79BF356C44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1570227" y="762000"/>
            <a:ext cx="6003546" cy="439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595" name="Rectangle 4">
            <a:extLst>
              <a:ext uri="{FF2B5EF4-FFF2-40B4-BE49-F238E27FC236}">
                <a16:creationId xmlns:a16="http://schemas.microsoft.com/office/drawing/2014/main" id="{BC4EF843-31E2-4C1C-B3DA-F84A9D9E57D4}"/>
              </a:ext>
            </a:extLst>
          </p:cNvPr>
          <p:cNvSpPr>
            <a:spLocks noGrp="1"/>
          </p:cNvSpPr>
          <p:nvPr>
            <p:ph type="title"/>
          </p:nvPr>
        </p:nvSpPr>
        <p:spPr>
          <a:xfrm>
            <a:off x="457200" y="0"/>
            <a:ext cx="8229600" cy="914400"/>
          </a:xfrm>
        </p:spPr>
        <p:txBody>
          <a:bodyPr/>
          <a:lstStyle/>
          <a:p>
            <a:r>
              <a:rPr lang="en-US" altLang="en-US"/>
              <a:t>Noncontrolling Interest</a:t>
            </a:r>
          </a:p>
        </p:txBody>
      </p:sp>
      <p:sp>
        <p:nvSpPr>
          <p:cNvPr id="7" name="TextBox 6">
            <a:extLst>
              <a:ext uri="{FF2B5EF4-FFF2-40B4-BE49-F238E27FC236}">
                <a16:creationId xmlns:a16="http://schemas.microsoft.com/office/drawing/2014/main" id="{A88E05B0-15E7-4C53-83EB-32F0D3AD1940}"/>
              </a:ext>
            </a:extLst>
          </p:cNvPr>
          <p:cNvSpPr txBox="1"/>
          <p:nvPr/>
        </p:nvSpPr>
        <p:spPr>
          <a:xfrm>
            <a:off x="1219200" y="5105400"/>
            <a:ext cx="5486400" cy="923925"/>
          </a:xfrm>
          <a:prstGeom prst="rect">
            <a:avLst/>
          </a:prstGeom>
          <a:solidFill>
            <a:srgbClr val="FFFFAF"/>
          </a:solidFill>
          <a:ln>
            <a:solidFill>
              <a:schemeClr val="tx1"/>
            </a:solidFill>
          </a:ln>
        </p:spPr>
        <p:style>
          <a:lnRef idx="1">
            <a:schemeClr val="accent2"/>
          </a:lnRef>
          <a:fillRef idx="2">
            <a:schemeClr val="accent2"/>
          </a:fillRef>
          <a:effectRef idx="1">
            <a:schemeClr val="accent2"/>
          </a:effectRef>
          <a:fontRef idx="minor">
            <a:schemeClr val="dk1"/>
          </a:fontRef>
        </p:style>
        <p:txBody>
          <a:bodyPr>
            <a:spAutoFit/>
          </a:bodyPr>
          <a:lstStyle/>
          <a:p>
            <a:pPr>
              <a:defRPr/>
            </a:pPr>
            <a:r>
              <a:rPr lang="en-US" b="1" dirty="0">
                <a:solidFill>
                  <a:srgbClr val="0000FF"/>
                </a:solidFill>
              </a:rPr>
              <a:t>Accumulated other comprehensive income</a:t>
            </a:r>
          </a:p>
          <a:p>
            <a:pPr>
              <a:defRPr/>
            </a:pPr>
            <a:r>
              <a:rPr lang="en-US" b="1" dirty="0">
                <a:solidFill>
                  <a:schemeClr val="tx1"/>
                </a:solidFill>
              </a:rPr>
              <a:t>Treasury stock</a:t>
            </a:r>
          </a:p>
          <a:p>
            <a:pPr>
              <a:defRPr/>
            </a:pPr>
            <a:r>
              <a:rPr lang="en-US" b="1" i="1" dirty="0">
                <a:solidFill>
                  <a:schemeClr val="accent1">
                    <a:lumMod val="50000"/>
                  </a:schemeClr>
                </a:solidFill>
              </a:rPr>
              <a:t>Noncontrolling</a:t>
            </a:r>
            <a:r>
              <a:rPr lang="en-US" b="1" dirty="0">
                <a:solidFill>
                  <a:schemeClr val="accent1">
                    <a:lumMod val="50000"/>
                  </a:schemeClr>
                </a:solidFill>
              </a:rPr>
              <a:t> interest (Shown at the very end.)</a:t>
            </a:r>
          </a:p>
        </p:txBody>
      </p:sp>
      <p:cxnSp>
        <p:nvCxnSpPr>
          <p:cNvPr id="118" name="Straight Arrow Connector 117">
            <a:extLst>
              <a:ext uri="{FF2B5EF4-FFF2-40B4-BE49-F238E27FC236}">
                <a16:creationId xmlns:a16="http://schemas.microsoft.com/office/drawing/2014/main" id="{853A7C5F-668D-4608-953A-D87BDDCD5FCB}"/>
              </a:ext>
            </a:extLst>
          </p:cNvPr>
          <p:cNvCxnSpPr>
            <a:cxnSpLocks noChangeShapeType="1"/>
          </p:cNvCxnSpPr>
          <p:nvPr/>
        </p:nvCxnSpPr>
        <p:spPr bwMode="auto">
          <a:xfrm>
            <a:off x="1066800" y="3733800"/>
            <a:ext cx="609600" cy="0"/>
          </a:xfrm>
          <a:prstGeom prst="straightConnector1">
            <a:avLst/>
          </a:prstGeom>
          <a:noFill/>
          <a:ln w="28575" algn="ctr">
            <a:solidFill>
              <a:srgbClr val="0000FF"/>
            </a:solidFill>
            <a:round/>
            <a:headEnd/>
            <a:tailEnd type="arrow" w="med" len="med"/>
          </a:ln>
          <a:extLst>
            <a:ext uri="{909E8E84-426E-40DD-AFC4-6F175D3DCCD1}">
              <a14:hiddenFill xmlns:a14="http://schemas.microsoft.com/office/drawing/2010/main">
                <a:noFill/>
              </a14:hiddenFill>
            </a:ext>
          </a:extLst>
        </p:spPr>
      </p:cxnSp>
      <p:cxnSp>
        <p:nvCxnSpPr>
          <p:cNvPr id="141" name="Straight Arrow Connector 140">
            <a:extLst>
              <a:ext uri="{FF2B5EF4-FFF2-40B4-BE49-F238E27FC236}">
                <a16:creationId xmlns:a16="http://schemas.microsoft.com/office/drawing/2014/main" id="{90841BCD-7FF5-41B5-8CCE-9DD12EF14976}"/>
              </a:ext>
            </a:extLst>
          </p:cNvPr>
          <p:cNvCxnSpPr>
            <a:cxnSpLocks noChangeShapeType="1"/>
          </p:cNvCxnSpPr>
          <p:nvPr/>
        </p:nvCxnSpPr>
        <p:spPr bwMode="auto">
          <a:xfrm>
            <a:off x="1066800" y="3962400"/>
            <a:ext cx="609600" cy="0"/>
          </a:xfrm>
          <a:prstGeom prst="straightConnector1">
            <a:avLst/>
          </a:prstGeom>
          <a:noFill/>
          <a:ln w="2857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142" name="Straight Arrow Connector 141">
            <a:extLst>
              <a:ext uri="{FF2B5EF4-FFF2-40B4-BE49-F238E27FC236}">
                <a16:creationId xmlns:a16="http://schemas.microsoft.com/office/drawing/2014/main" id="{93476CA5-F9F7-42C7-8812-E53D8357E38F}"/>
              </a:ext>
            </a:extLst>
          </p:cNvPr>
          <p:cNvCxnSpPr>
            <a:cxnSpLocks noChangeShapeType="1"/>
          </p:cNvCxnSpPr>
          <p:nvPr/>
        </p:nvCxnSpPr>
        <p:spPr bwMode="auto">
          <a:xfrm>
            <a:off x="1066800" y="4343400"/>
            <a:ext cx="609600" cy="0"/>
          </a:xfrm>
          <a:prstGeom prst="straightConnector1">
            <a:avLst/>
          </a:prstGeom>
          <a:noFill/>
          <a:ln w="28575" algn="ctr">
            <a:solidFill>
              <a:schemeClr val="tx2">
                <a:lumMod val="50000"/>
              </a:schemeClr>
            </a:solidFill>
            <a:round/>
            <a:headEnd/>
            <a:tailEnd type="arrow" w="med" len="med"/>
          </a:ln>
        </p:spPr>
      </p:cxnSp>
      <p:sp>
        <p:nvSpPr>
          <p:cNvPr id="9" name="Rounded Rectangle 8">
            <a:extLst>
              <a:ext uri="{FF2B5EF4-FFF2-40B4-BE49-F238E27FC236}">
                <a16:creationId xmlns:a16="http://schemas.microsoft.com/office/drawing/2014/main" id="{5C6F8936-3E7D-48AA-B50D-52D0E13DFF80}"/>
              </a:ext>
            </a:extLst>
          </p:cNvPr>
          <p:cNvSpPr/>
          <p:nvPr/>
        </p:nvSpPr>
        <p:spPr>
          <a:xfrm>
            <a:off x="457200" y="6172200"/>
            <a:ext cx="7656513"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defRPr/>
            </a:pPr>
            <a:r>
              <a:rPr lang="en-US" altLang="en-US" sz="1100" b="1" dirty="0">
                <a:solidFill>
                  <a:schemeClr val="tx1"/>
                </a:solidFill>
                <a:latin typeface="Arial Narrow" pitchFamily="34" charset="0"/>
              </a:rPr>
              <a:t>Learning Objective 8-8: Discuss how the presence of a noncontrolling interest affects the presentation of consolidated financial statements.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4">
            <a:extLst>
              <a:ext uri="{FF2B5EF4-FFF2-40B4-BE49-F238E27FC236}">
                <a16:creationId xmlns:a16="http://schemas.microsoft.com/office/drawing/2014/main" id="{52F56B29-5A18-4A06-A2DC-7E44B6B03777}"/>
              </a:ext>
            </a:extLst>
          </p:cNvPr>
          <p:cNvSpPr>
            <a:spLocks noGrp="1"/>
          </p:cNvSpPr>
          <p:nvPr>
            <p:ph type="title"/>
          </p:nvPr>
        </p:nvSpPr>
        <p:spPr>
          <a:xfrm>
            <a:off x="457200" y="0"/>
            <a:ext cx="8229600" cy="990600"/>
          </a:xfrm>
        </p:spPr>
        <p:txBody>
          <a:bodyPr/>
          <a:lstStyle/>
          <a:p>
            <a:r>
              <a:rPr lang="en-US" altLang="en-US" sz="4000"/>
              <a:t>Proprietorships and Partnerships</a:t>
            </a:r>
          </a:p>
        </p:txBody>
      </p:sp>
      <p:sp>
        <p:nvSpPr>
          <p:cNvPr id="112643" name="Text Box 149">
            <a:extLst>
              <a:ext uri="{FF2B5EF4-FFF2-40B4-BE49-F238E27FC236}">
                <a16:creationId xmlns:a16="http://schemas.microsoft.com/office/drawing/2014/main" id="{D4D97436-581D-4968-B886-F90F1ACFB0D3}"/>
              </a:ext>
            </a:extLst>
          </p:cNvPr>
          <p:cNvSpPr txBox="1">
            <a:spLocks noChangeArrowheads="1"/>
          </p:cNvSpPr>
          <p:nvPr/>
        </p:nvSpPr>
        <p:spPr bwMode="auto">
          <a:xfrm>
            <a:off x="914400" y="990600"/>
            <a:ext cx="7391400" cy="830263"/>
          </a:xfrm>
          <a:prstGeom prst="rect">
            <a:avLst/>
          </a:prstGeom>
          <a:solidFill>
            <a:srgbClr val="FFFFA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400" b="1">
                <a:latin typeface="Arial" panose="020B0604020202020204" pitchFamily="34" charset="0"/>
              </a:rPr>
              <a:t>Proprietorships (single owner) and partnerships (two or more owners) do not issue stock.</a:t>
            </a:r>
          </a:p>
        </p:txBody>
      </p:sp>
      <p:sp>
        <p:nvSpPr>
          <p:cNvPr id="124224" name="Text Box 320">
            <a:extLst>
              <a:ext uri="{FF2B5EF4-FFF2-40B4-BE49-F238E27FC236}">
                <a16:creationId xmlns:a16="http://schemas.microsoft.com/office/drawing/2014/main" id="{BC07931F-E1A0-4E9A-925D-CC72BC73DE1C}"/>
              </a:ext>
            </a:extLst>
          </p:cNvPr>
          <p:cNvSpPr txBox="1">
            <a:spLocks noChangeArrowheads="1"/>
          </p:cNvSpPr>
          <p:nvPr/>
        </p:nvSpPr>
        <p:spPr bwMode="auto">
          <a:xfrm>
            <a:off x="609600" y="5029200"/>
            <a:ext cx="8229600" cy="923925"/>
          </a:xfrm>
          <a:prstGeom prst="rect">
            <a:avLst/>
          </a:prstGeom>
          <a:solidFill>
            <a:schemeClr val="accent1">
              <a:lumMod val="50000"/>
            </a:schemeClr>
          </a:solidFill>
          <a:ln w="9525">
            <a:solidFill>
              <a:schemeClr val="tx1"/>
            </a:solidFill>
            <a:miter lim="800000"/>
            <a:headEnd/>
            <a:tailEnd/>
          </a:ln>
          <a:effectLst>
            <a:outerShdw dist="35921" dir="2700000" algn="ctr" rotWithShape="0">
              <a:schemeClr val="tx1"/>
            </a:outerShdw>
          </a:effectLst>
        </p:spPr>
        <p:txBody>
          <a:bodyPr>
            <a:spAutoFit/>
          </a:bodyPr>
          <a:lstStyle/>
          <a:p>
            <a:pPr algn="ctr" eaLnBrk="1" hangingPunct="1">
              <a:spcBef>
                <a:spcPct val="50000"/>
              </a:spcBef>
              <a:defRPr/>
            </a:pPr>
            <a:r>
              <a:rPr lang="en-US" sz="2700" dirty="0">
                <a:solidFill>
                  <a:schemeClr val="bg1"/>
                </a:solidFill>
                <a:latin typeface="+mj-lt"/>
              </a:rPr>
              <a:t>Net income and drawing accounts are transferred to capital accounts at the end of the period.</a:t>
            </a:r>
          </a:p>
        </p:txBody>
      </p:sp>
      <p:sp>
        <p:nvSpPr>
          <p:cNvPr id="11" name="Rounded Rectangle 10">
            <a:extLst>
              <a:ext uri="{FF2B5EF4-FFF2-40B4-BE49-F238E27FC236}">
                <a16:creationId xmlns:a16="http://schemas.microsoft.com/office/drawing/2014/main" id="{D438E256-193A-488C-A575-83F02E803798}"/>
              </a:ext>
            </a:extLst>
          </p:cNvPr>
          <p:cNvSpPr/>
          <p:nvPr/>
        </p:nvSpPr>
        <p:spPr>
          <a:xfrm>
            <a:off x="457200" y="6172200"/>
            <a:ext cx="7656513"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defRPr/>
            </a:pPr>
            <a:r>
              <a:rPr lang="en-US" altLang="en-US" sz="1100" b="1" dirty="0">
                <a:solidFill>
                  <a:schemeClr val="tx1"/>
                </a:solidFill>
                <a:latin typeface="Arial Narrow" pitchFamily="34" charset="0"/>
              </a:rPr>
              <a:t>Learning Objective 8-8: Discuss how the presence of a noncontrolling interest affects the presentation of consolidated financial statements.</a:t>
            </a:r>
          </a:p>
        </p:txBody>
      </p:sp>
      <p:graphicFrame>
        <p:nvGraphicFramePr>
          <p:cNvPr id="112646" name="Object 2">
            <a:extLst>
              <a:ext uri="{FF2B5EF4-FFF2-40B4-BE49-F238E27FC236}">
                <a16:creationId xmlns:a16="http://schemas.microsoft.com/office/drawing/2014/main" id="{E82103C8-EA4F-4A91-98E9-0E5AE5F82E42}"/>
              </a:ext>
            </a:extLst>
          </p:cNvPr>
          <p:cNvGraphicFramePr>
            <a:graphicFrameLocks noChangeAspect="1"/>
          </p:cNvGraphicFramePr>
          <p:nvPr>
            <p:extLst>
              <p:ext uri="{D42A27DB-BD31-4B8C-83A1-F6EECF244321}">
                <p14:modId xmlns:p14="http://schemas.microsoft.com/office/powerpoint/2010/main" val="3330970748"/>
              </p:ext>
            </p:extLst>
          </p:nvPr>
        </p:nvGraphicFramePr>
        <p:xfrm>
          <a:off x="533400" y="2514600"/>
          <a:ext cx="3810000" cy="1023938"/>
        </p:xfrm>
        <a:graphic>
          <a:graphicData uri="http://schemas.openxmlformats.org/presentationml/2006/ole">
            <mc:AlternateContent xmlns:mc="http://schemas.openxmlformats.org/markup-compatibility/2006">
              <mc:Choice xmlns:v="urn:schemas-microsoft-com:vml" Requires="v">
                <p:oleObj spid="_x0000_s112772" name="Worksheet" r:id="rId4" imgW="2552864" imgH="743070" progId="Excel.Sheet.8">
                  <p:embed/>
                </p:oleObj>
              </mc:Choice>
              <mc:Fallback>
                <p:oleObj name="Worksheet" r:id="rId4" imgW="2552864" imgH="743070" progId="Excel.Sheet.8">
                  <p:embed/>
                  <p:pic>
                    <p:nvPicPr>
                      <p:cNvPr id="0" name="Object 2"/>
                      <p:cNvPicPr>
                        <a:picLocks noChangeAspect="1" noChangeArrowheads="1"/>
                      </p:cNvPicPr>
                      <p:nvPr/>
                    </p:nvPicPr>
                    <p:blipFill>
                      <a:blip r:embed="rId5"/>
                      <a:srcRect/>
                      <a:stretch>
                        <a:fillRect/>
                      </a:stretch>
                    </p:blipFill>
                    <p:spPr bwMode="auto">
                      <a:xfrm>
                        <a:off x="533400" y="2514600"/>
                        <a:ext cx="3810000" cy="1023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2647" name="Object 3">
            <a:extLst>
              <a:ext uri="{FF2B5EF4-FFF2-40B4-BE49-F238E27FC236}">
                <a16:creationId xmlns:a16="http://schemas.microsoft.com/office/drawing/2014/main" id="{86DBC05A-48CC-48C3-B985-340F4EB8233D}"/>
              </a:ext>
            </a:extLst>
          </p:cNvPr>
          <p:cNvGraphicFramePr>
            <a:graphicFrameLocks noChangeAspect="1"/>
          </p:cNvGraphicFramePr>
          <p:nvPr>
            <p:extLst>
              <p:ext uri="{D42A27DB-BD31-4B8C-83A1-F6EECF244321}">
                <p14:modId xmlns:p14="http://schemas.microsoft.com/office/powerpoint/2010/main" val="2775138698"/>
              </p:ext>
            </p:extLst>
          </p:nvPr>
        </p:nvGraphicFramePr>
        <p:xfrm>
          <a:off x="4800600" y="2895600"/>
          <a:ext cx="3810000" cy="1916113"/>
        </p:xfrm>
        <a:graphic>
          <a:graphicData uri="http://schemas.openxmlformats.org/presentationml/2006/ole">
            <mc:AlternateContent xmlns:mc="http://schemas.openxmlformats.org/markup-compatibility/2006">
              <mc:Choice xmlns:v="urn:schemas-microsoft-com:vml" Requires="v">
                <p:oleObj spid="_x0000_s112773" name="Worksheet" r:id="rId6" imgW="2552864" imgH="1390658" progId="Excel.Sheet.8">
                  <p:embed/>
                </p:oleObj>
              </mc:Choice>
              <mc:Fallback>
                <p:oleObj name="Worksheet" r:id="rId6" imgW="2552864" imgH="1390658" progId="Excel.Sheet.8">
                  <p:embed/>
                  <p:pic>
                    <p:nvPicPr>
                      <p:cNvPr id="0" name="Object 3"/>
                      <p:cNvPicPr>
                        <a:picLocks noChangeAspect="1" noChangeArrowheads="1"/>
                      </p:cNvPicPr>
                      <p:nvPr/>
                    </p:nvPicPr>
                    <p:blipFill>
                      <a:blip r:embed="rId7"/>
                      <a:srcRect/>
                      <a:stretch>
                        <a:fillRect/>
                      </a:stretch>
                    </p:blipFill>
                    <p:spPr bwMode="auto">
                      <a:xfrm>
                        <a:off x="4800600" y="2895600"/>
                        <a:ext cx="3810000" cy="191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24158" name="Text Box 254">
            <a:extLst>
              <a:ext uri="{FF2B5EF4-FFF2-40B4-BE49-F238E27FC236}">
                <a16:creationId xmlns:a16="http://schemas.microsoft.com/office/drawing/2014/main" id="{71182B0F-680D-4D79-81EB-39E47A077E7A}"/>
              </a:ext>
            </a:extLst>
          </p:cNvPr>
          <p:cNvSpPr txBox="1">
            <a:spLocks noChangeArrowheads="1"/>
          </p:cNvSpPr>
          <p:nvPr/>
        </p:nvSpPr>
        <p:spPr bwMode="auto">
          <a:xfrm>
            <a:off x="838200" y="1981200"/>
            <a:ext cx="3200400" cy="396875"/>
          </a:xfrm>
          <a:prstGeom prst="rect">
            <a:avLst/>
          </a:prstGeom>
          <a:solidFill>
            <a:schemeClr val="accent1">
              <a:lumMod val="20000"/>
              <a:lumOff val="80000"/>
            </a:schemeClr>
          </a:solidFill>
          <a:ln w="9525">
            <a:solidFill>
              <a:schemeClr val="tx2"/>
            </a:solidFill>
            <a:miter lim="800000"/>
            <a:headEnd/>
            <a:tailEnd/>
          </a:ln>
          <a:effectLst/>
        </p:spPr>
        <p:txBody>
          <a:bodyPr>
            <a:spAutoFit/>
          </a:bodyPr>
          <a:lstStyle/>
          <a:p>
            <a:pPr algn="ctr" eaLnBrk="1" hangingPunct="1">
              <a:spcBef>
                <a:spcPct val="50000"/>
              </a:spcBef>
              <a:defRPr/>
            </a:pPr>
            <a:r>
              <a:rPr lang="en-US" sz="2000" b="1" dirty="0">
                <a:solidFill>
                  <a:schemeClr val="tx2">
                    <a:lumMod val="50000"/>
                  </a:schemeClr>
                </a:solidFill>
                <a:latin typeface="Arial" charset="0"/>
              </a:rPr>
              <a:t>Proprietorship</a:t>
            </a:r>
          </a:p>
        </p:txBody>
      </p:sp>
      <p:sp>
        <p:nvSpPr>
          <p:cNvPr id="124222" name="Text Box 318">
            <a:extLst>
              <a:ext uri="{FF2B5EF4-FFF2-40B4-BE49-F238E27FC236}">
                <a16:creationId xmlns:a16="http://schemas.microsoft.com/office/drawing/2014/main" id="{28D88AC8-C8FE-46EB-8058-21DBF2AB6DAC}"/>
              </a:ext>
            </a:extLst>
          </p:cNvPr>
          <p:cNvSpPr txBox="1">
            <a:spLocks noChangeArrowheads="1"/>
          </p:cNvSpPr>
          <p:nvPr/>
        </p:nvSpPr>
        <p:spPr bwMode="auto">
          <a:xfrm>
            <a:off x="5105400" y="2133600"/>
            <a:ext cx="3200400" cy="396875"/>
          </a:xfrm>
          <a:prstGeom prst="rect">
            <a:avLst/>
          </a:prstGeom>
          <a:solidFill>
            <a:srgbClr val="FFFFAF"/>
          </a:solidFill>
          <a:ln w="9525">
            <a:solidFill>
              <a:srgbClr val="FFC000"/>
            </a:solidFill>
            <a:miter lim="800000"/>
            <a:headEnd/>
            <a:tailEnd/>
          </a:ln>
          <a:effectLst/>
        </p:spPr>
        <p:txBody>
          <a:bodyPr>
            <a:spAutoFit/>
          </a:bodyPr>
          <a:lstStyle/>
          <a:p>
            <a:pPr algn="ctr" eaLnBrk="1" hangingPunct="1">
              <a:spcBef>
                <a:spcPct val="50000"/>
              </a:spcBef>
              <a:defRPr/>
            </a:pPr>
            <a:r>
              <a:rPr lang="en-US" sz="2000" b="1" dirty="0">
                <a:solidFill>
                  <a:schemeClr val="tx2">
                    <a:lumMod val="50000"/>
                  </a:schemeClr>
                </a:solidFill>
                <a:latin typeface="Arial" charset="0"/>
              </a:rPr>
              <a:t>Partnership</a:t>
            </a:r>
          </a:p>
        </p:txBody>
      </p:sp>
      <p:cxnSp>
        <p:nvCxnSpPr>
          <p:cNvPr id="14" name="Straight Arrow Connector 13">
            <a:extLst>
              <a:ext uri="{FF2B5EF4-FFF2-40B4-BE49-F238E27FC236}">
                <a16:creationId xmlns:a16="http://schemas.microsoft.com/office/drawing/2014/main" id="{BF1CBB98-9B22-4708-98C8-550B7FFF644F}"/>
              </a:ext>
            </a:extLst>
          </p:cNvPr>
          <p:cNvCxnSpPr/>
          <p:nvPr/>
        </p:nvCxnSpPr>
        <p:spPr>
          <a:xfrm flipV="1">
            <a:off x="4191000" y="3505200"/>
            <a:ext cx="685800" cy="3810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A92CC875-EF7B-4700-B719-9B668F3E96DE}"/>
              </a:ext>
            </a:extLst>
          </p:cNvPr>
          <p:cNvCxnSpPr/>
          <p:nvPr/>
        </p:nvCxnSpPr>
        <p:spPr>
          <a:xfrm>
            <a:off x="4267200" y="3886200"/>
            <a:ext cx="533400"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8642EDD7-F9B6-43D5-BB58-B62E93E3F401}"/>
              </a:ext>
            </a:extLst>
          </p:cNvPr>
          <p:cNvCxnSpPr/>
          <p:nvPr/>
        </p:nvCxnSpPr>
        <p:spPr>
          <a:xfrm>
            <a:off x="4191000" y="3810000"/>
            <a:ext cx="685800" cy="6096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24223" name="Text Box 319">
            <a:extLst>
              <a:ext uri="{FF2B5EF4-FFF2-40B4-BE49-F238E27FC236}">
                <a16:creationId xmlns:a16="http://schemas.microsoft.com/office/drawing/2014/main" id="{008A2184-71A2-43C8-8DA5-C371D6539E03}"/>
              </a:ext>
            </a:extLst>
          </p:cNvPr>
          <p:cNvSpPr txBox="1">
            <a:spLocks noChangeArrowheads="1"/>
          </p:cNvSpPr>
          <p:nvPr/>
        </p:nvSpPr>
        <p:spPr bwMode="auto">
          <a:xfrm>
            <a:off x="762000" y="3657600"/>
            <a:ext cx="3429000" cy="1196975"/>
          </a:xfrm>
          <a:prstGeom prst="rect">
            <a:avLst/>
          </a:prstGeom>
          <a:solidFill>
            <a:srgbClr val="FFFFAF"/>
          </a:solidFill>
          <a:ln w="9525">
            <a:solidFill>
              <a:schemeClr val="tx1"/>
            </a:solidFill>
            <a:miter lim="800000"/>
            <a:headEnd/>
            <a:tailEnd/>
          </a:ln>
          <a:effectLst>
            <a:outerShdw dist="35921" dir="2700000" algn="ctr" rotWithShape="0">
              <a:schemeClr val="tx1"/>
            </a:outerShdw>
          </a:effectLst>
        </p:spPr>
        <p:txBody>
          <a:bodyPr>
            <a:spAutoFit/>
          </a:bodyPr>
          <a:lstStyle/>
          <a:p>
            <a:pPr algn="ctr" eaLnBrk="1" hangingPunct="1">
              <a:spcBef>
                <a:spcPct val="50000"/>
              </a:spcBef>
              <a:defRPr/>
            </a:pPr>
            <a:r>
              <a:rPr lang="en-US" sz="2400" i="1" dirty="0">
                <a:solidFill>
                  <a:schemeClr val="tx2">
                    <a:lumMod val="50000"/>
                  </a:schemeClr>
                </a:solidFill>
                <a:latin typeface="Arial" charset="0"/>
              </a:rPr>
              <a:t>Drawing</a:t>
            </a:r>
            <a:r>
              <a:rPr lang="en-US" sz="2400" dirty="0">
                <a:solidFill>
                  <a:schemeClr val="tx2">
                    <a:lumMod val="50000"/>
                  </a:schemeClr>
                </a:solidFill>
                <a:latin typeface="Arial" charset="0"/>
              </a:rPr>
              <a:t> accounts are distributions to owners, similar to dividends.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4">
            <a:extLst>
              <a:ext uri="{FF2B5EF4-FFF2-40B4-BE49-F238E27FC236}">
                <a16:creationId xmlns:a16="http://schemas.microsoft.com/office/drawing/2014/main" id="{B65D78D9-4C9B-411F-A60B-3033D3D72592}"/>
              </a:ext>
            </a:extLst>
          </p:cNvPr>
          <p:cNvSpPr>
            <a:spLocks noGrp="1"/>
          </p:cNvSpPr>
          <p:nvPr>
            <p:ph type="title"/>
          </p:nvPr>
        </p:nvSpPr>
        <p:spPr/>
        <p:txBody>
          <a:bodyPr/>
          <a:lstStyle/>
          <a:p>
            <a:r>
              <a:rPr lang="en-US" altLang="en-US" dirty="0"/>
              <a:t>Not-for-Profit and Governmental Organizations</a:t>
            </a:r>
          </a:p>
        </p:txBody>
      </p:sp>
      <p:sp>
        <p:nvSpPr>
          <p:cNvPr id="124957" name="Text Box 29">
            <a:extLst>
              <a:ext uri="{FF2B5EF4-FFF2-40B4-BE49-F238E27FC236}">
                <a16:creationId xmlns:a16="http://schemas.microsoft.com/office/drawing/2014/main" id="{3EF8FA76-2FA3-4F5D-A21A-65BE62C49CCD}"/>
              </a:ext>
            </a:extLst>
          </p:cNvPr>
          <p:cNvSpPr txBox="1">
            <a:spLocks noChangeArrowheads="1"/>
          </p:cNvSpPr>
          <p:nvPr/>
        </p:nvSpPr>
        <p:spPr bwMode="auto">
          <a:xfrm>
            <a:off x="609600" y="2286000"/>
            <a:ext cx="8077200" cy="2677656"/>
          </a:xfrm>
          <a:prstGeom prst="rect">
            <a:avLst/>
          </a:prstGeom>
          <a:solidFill>
            <a:schemeClr val="accent1">
              <a:lumMod val="20000"/>
              <a:lumOff val="80000"/>
            </a:schemeClr>
          </a:solidFill>
          <a:ln w="9525">
            <a:solidFill>
              <a:schemeClr val="tx1"/>
            </a:solidFill>
            <a:miter lim="800000"/>
            <a:headEnd/>
            <a:tailEnd/>
          </a:ln>
          <a:effectLst>
            <a:outerShdw dist="35921" dir="2700000" algn="ctr" rotWithShape="0">
              <a:schemeClr val="tx1"/>
            </a:outerShdw>
          </a:effectLst>
        </p:spPr>
        <p:txBody>
          <a:bodyPr>
            <a:spAutoFit/>
          </a:bodyPr>
          <a:lstStyle/>
          <a:p>
            <a:pPr algn="ctr" eaLnBrk="1" hangingPunct="1">
              <a:spcBef>
                <a:spcPct val="50000"/>
              </a:spcBef>
              <a:defRPr/>
            </a:pPr>
            <a:r>
              <a:rPr lang="en-US" sz="2800" dirty="0">
                <a:latin typeface="+mj-lt"/>
              </a:rPr>
              <a:t>Owners’ equity in not-for-profit and governmental organizations is referred to as fund balances. Because individual resource providers do not have specific claims against the organization’s assets, capital accounts are inappropriate and net income is not reported for most funds.</a:t>
            </a:r>
          </a:p>
        </p:txBody>
      </p:sp>
      <p:sp>
        <p:nvSpPr>
          <p:cNvPr id="6" name="Rounded Rectangle 5">
            <a:extLst>
              <a:ext uri="{FF2B5EF4-FFF2-40B4-BE49-F238E27FC236}">
                <a16:creationId xmlns:a16="http://schemas.microsoft.com/office/drawing/2014/main" id="{9D5396D8-8A15-4C27-B83C-9AF546D4EFF4}"/>
              </a:ext>
            </a:extLst>
          </p:cNvPr>
          <p:cNvSpPr/>
          <p:nvPr/>
        </p:nvSpPr>
        <p:spPr>
          <a:xfrm>
            <a:off x="457200" y="5791200"/>
            <a:ext cx="7656513"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defRPr/>
            </a:pPr>
            <a:r>
              <a:rPr lang="en-US" altLang="en-US" sz="1100" b="1" dirty="0">
                <a:solidFill>
                  <a:schemeClr val="tx1"/>
                </a:solidFill>
                <a:latin typeface="Arial Narrow" pitchFamily="34" charset="0"/>
              </a:rPr>
              <a:t>Learning Objective 8-8: Discuss how the presence of a noncontrolling interest affects the presentation of consolidated financial statements.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itle 4">
            <a:extLst>
              <a:ext uri="{FF2B5EF4-FFF2-40B4-BE49-F238E27FC236}">
                <a16:creationId xmlns:a16="http://schemas.microsoft.com/office/drawing/2014/main" id="{01C20903-F800-4724-9DB0-6CC44341D799}"/>
              </a:ext>
            </a:extLst>
          </p:cNvPr>
          <p:cNvSpPr>
            <a:spLocks noGrp="1"/>
          </p:cNvSpPr>
          <p:nvPr>
            <p:ph type="title"/>
          </p:nvPr>
        </p:nvSpPr>
        <p:spPr>
          <a:xfrm>
            <a:off x="457200" y="2857500"/>
            <a:ext cx="8229600" cy="1143000"/>
          </a:xfrm>
        </p:spPr>
        <p:txBody>
          <a:bodyPr/>
          <a:lstStyle/>
          <a:p>
            <a:r>
              <a:rPr lang="en-US" altLang="en-US" dirty="0"/>
              <a:t>End of Chapter 8</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2193" name="Connector: Elbow 92192">
            <a:extLst>
              <a:ext uri="{FF2B5EF4-FFF2-40B4-BE49-F238E27FC236}">
                <a16:creationId xmlns:a16="http://schemas.microsoft.com/office/drawing/2014/main" id="{31C60005-B71F-4916-8D1B-1A33C35FDFE1}"/>
              </a:ext>
            </a:extLst>
          </p:cNvPr>
          <p:cNvCxnSpPr>
            <a:cxnSpLocks/>
          </p:cNvCxnSpPr>
          <p:nvPr/>
        </p:nvCxnSpPr>
        <p:spPr>
          <a:xfrm>
            <a:off x="5295900" y="2878602"/>
            <a:ext cx="2724733" cy="1166854"/>
          </a:xfrm>
          <a:prstGeom prst="bentConnector2">
            <a:avLst/>
          </a:prstGeom>
          <a:noFill/>
          <a:ln w="38100">
            <a:solidFill>
              <a:schemeClr val="tx2">
                <a:lumMod val="50000"/>
              </a:schemeClr>
            </a:solidFill>
            <a:miter lim="800000"/>
            <a:headEnd/>
            <a:tailEnd type="triangle" w="med" len="med"/>
          </a:ln>
          <a:effectLst>
            <a:outerShdw dist="17961" dir="2700000" algn="ctr" rotWithShape="0">
              <a:schemeClr val="tx1"/>
            </a:outerShdw>
          </a:effectLst>
        </p:spPr>
      </p:cxnSp>
      <p:sp>
        <p:nvSpPr>
          <p:cNvPr id="92205" name="Rectangle 45">
            <a:extLst>
              <a:ext uri="{FF2B5EF4-FFF2-40B4-BE49-F238E27FC236}">
                <a16:creationId xmlns:a16="http://schemas.microsoft.com/office/drawing/2014/main" id="{8EB56E89-8DE1-41AE-91DE-B2E4837445EA}"/>
              </a:ext>
            </a:extLst>
          </p:cNvPr>
          <p:cNvSpPr>
            <a:spLocks noChangeArrowheads="1"/>
          </p:cNvSpPr>
          <p:nvPr/>
        </p:nvSpPr>
        <p:spPr bwMode="auto">
          <a:xfrm>
            <a:off x="402336" y="4027169"/>
            <a:ext cx="1943098" cy="761652"/>
          </a:xfrm>
          <a:prstGeom prst="rect">
            <a:avLst/>
          </a:prstGeom>
          <a:solidFill>
            <a:schemeClr val="tx2">
              <a:lumMod val="50000"/>
            </a:schemeClr>
          </a:solidFill>
          <a:ln w="9525">
            <a:solidFill>
              <a:srgbClr val="000000"/>
            </a:solidFill>
            <a:miter lim="800000"/>
            <a:headEnd/>
            <a:tailEnd/>
          </a:ln>
          <a:effectLst>
            <a:outerShdw dist="35921" dir="2700000" algn="ctr" rotWithShape="0">
              <a:schemeClr val="tx1"/>
            </a:outerShdw>
          </a:effectLst>
        </p:spPr>
        <p:txBody>
          <a:bodyPr wrap="none" anchor="ctr"/>
          <a:lstStyle/>
          <a:p>
            <a:pPr algn="ctr" eaLnBrk="1" hangingPunct="1">
              <a:defRPr/>
            </a:pPr>
            <a:r>
              <a:rPr lang="en-US" sz="2000" dirty="0">
                <a:solidFill>
                  <a:srgbClr val="FFFFFF"/>
                </a:solidFill>
                <a:latin typeface="Verdana" pitchFamily="34" charset="0"/>
              </a:rPr>
              <a:t>Paid-in</a:t>
            </a:r>
            <a:br>
              <a:rPr lang="en-US" sz="2000" dirty="0">
                <a:solidFill>
                  <a:srgbClr val="FFFFFF"/>
                </a:solidFill>
                <a:latin typeface="Verdana" pitchFamily="34" charset="0"/>
              </a:rPr>
            </a:br>
            <a:r>
              <a:rPr lang="en-US" sz="2000" dirty="0">
                <a:solidFill>
                  <a:srgbClr val="FFFFFF"/>
                </a:solidFill>
                <a:latin typeface="Verdana" pitchFamily="34" charset="0"/>
              </a:rPr>
              <a:t>Capital</a:t>
            </a:r>
          </a:p>
        </p:txBody>
      </p:sp>
      <p:sp>
        <p:nvSpPr>
          <p:cNvPr id="61442" name="Rectangle 2">
            <a:extLst>
              <a:ext uri="{FF2B5EF4-FFF2-40B4-BE49-F238E27FC236}">
                <a16:creationId xmlns:a16="http://schemas.microsoft.com/office/drawing/2014/main" id="{70C01D50-440E-4BE7-8CBE-DBF1A3E22DB8}"/>
              </a:ext>
            </a:extLst>
          </p:cNvPr>
          <p:cNvSpPr>
            <a:spLocks noGrp="1"/>
          </p:cNvSpPr>
          <p:nvPr>
            <p:ph type="title"/>
          </p:nvPr>
        </p:nvSpPr>
        <p:spPr/>
        <p:txBody>
          <a:bodyPr/>
          <a:lstStyle/>
          <a:p>
            <a:r>
              <a:rPr lang="en-US" altLang="en-US" dirty="0"/>
              <a:t>Stockholders’ Equity</a:t>
            </a:r>
          </a:p>
        </p:txBody>
      </p:sp>
      <p:sp>
        <p:nvSpPr>
          <p:cNvPr id="92188" name="Rectangle 28">
            <a:extLst>
              <a:ext uri="{FF2B5EF4-FFF2-40B4-BE49-F238E27FC236}">
                <a16:creationId xmlns:a16="http://schemas.microsoft.com/office/drawing/2014/main" id="{9B8F3BB7-01D4-4DA3-9677-F05FAEE58012}"/>
              </a:ext>
            </a:extLst>
          </p:cNvPr>
          <p:cNvSpPr>
            <a:spLocks noChangeArrowheads="1"/>
          </p:cNvSpPr>
          <p:nvPr/>
        </p:nvSpPr>
        <p:spPr bwMode="auto">
          <a:xfrm>
            <a:off x="2462594" y="4006382"/>
            <a:ext cx="1808822" cy="864868"/>
          </a:xfrm>
          <a:prstGeom prst="rect">
            <a:avLst/>
          </a:prstGeom>
          <a:solidFill>
            <a:schemeClr val="tx2">
              <a:lumMod val="50000"/>
            </a:schemeClr>
          </a:solidFill>
          <a:ln w="9525">
            <a:solidFill>
              <a:srgbClr val="000000"/>
            </a:solidFill>
            <a:miter lim="800000"/>
            <a:headEnd/>
            <a:tailEnd/>
          </a:ln>
          <a:effectLst>
            <a:outerShdw dist="35921" dir="2700000" algn="ctr" rotWithShape="0">
              <a:schemeClr val="tx1"/>
            </a:outerShdw>
          </a:effectLst>
        </p:spPr>
        <p:txBody>
          <a:bodyPr wrap="none" anchor="ctr"/>
          <a:lstStyle/>
          <a:p>
            <a:pPr algn="ctr" eaLnBrk="1" hangingPunct="1">
              <a:defRPr/>
            </a:pPr>
            <a:r>
              <a:rPr lang="en-US" sz="2000" dirty="0">
                <a:solidFill>
                  <a:srgbClr val="FFFFFF"/>
                </a:solidFill>
                <a:latin typeface="Verdana" pitchFamily="34" charset="0"/>
              </a:rPr>
              <a:t>Retained</a:t>
            </a:r>
            <a:br>
              <a:rPr lang="en-US" sz="2000" dirty="0">
                <a:solidFill>
                  <a:srgbClr val="FFFFFF"/>
                </a:solidFill>
                <a:latin typeface="Verdana" pitchFamily="34" charset="0"/>
              </a:rPr>
            </a:br>
            <a:r>
              <a:rPr lang="en-US" sz="2000" dirty="0">
                <a:solidFill>
                  <a:srgbClr val="FFFFFF"/>
                </a:solidFill>
                <a:latin typeface="Verdana" pitchFamily="34" charset="0"/>
              </a:rPr>
              <a:t>Earnings</a:t>
            </a:r>
          </a:p>
        </p:txBody>
      </p:sp>
      <p:sp>
        <p:nvSpPr>
          <p:cNvPr id="92190" name="Rectangle 30">
            <a:extLst>
              <a:ext uri="{FF2B5EF4-FFF2-40B4-BE49-F238E27FC236}">
                <a16:creationId xmlns:a16="http://schemas.microsoft.com/office/drawing/2014/main" id="{94F39060-1BB6-4BB9-A1A4-135D593A2AB6}"/>
              </a:ext>
            </a:extLst>
          </p:cNvPr>
          <p:cNvSpPr>
            <a:spLocks noChangeArrowheads="1"/>
          </p:cNvSpPr>
          <p:nvPr/>
        </p:nvSpPr>
        <p:spPr bwMode="auto">
          <a:xfrm>
            <a:off x="3936738" y="5622067"/>
            <a:ext cx="2819400" cy="786067"/>
          </a:xfrm>
          <a:prstGeom prst="rect">
            <a:avLst/>
          </a:prstGeom>
          <a:solidFill>
            <a:srgbClr val="9A0000"/>
          </a:solidFill>
          <a:ln w="9525">
            <a:solidFill>
              <a:schemeClr val="tx2">
                <a:lumMod val="50000"/>
              </a:schemeClr>
            </a:solidFill>
            <a:miter lim="800000"/>
            <a:headEnd/>
            <a:tailEnd/>
          </a:ln>
          <a:effectLst>
            <a:outerShdw dist="35921" dir="2700000" algn="ctr" rotWithShape="0">
              <a:schemeClr val="tx1"/>
            </a:outerShdw>
          </a:effectLst>
        </p:spPr>
        <p:txBody>
          <a:bodyPr wrap="none" anchor="ctr"/>
          <a:lstStyle/>
          <a:p>
            <a:pPr algn="ctr" eaLnBrk="1" hangingPunct="1">
              <a:defRPr/>
            </a:pPr>
            <a:r>
              <a:rPr lang="en-US" sz="2000" dirty="0">
                <a:solidFill>
                  <a:schemeClr val="bg1"/>
                </a:solidFill>
                <a:latin typeface="Verdana" panose="020B0604030504040204" pitchFamily="34" charset="0"/>
              </a:rPr>
              <a:t>Additional</a:t>
            </a:r>
            <a:br>
              <a:rPr lang="en-US" sz="2000" dirty="0">
                <a:solidFill>
                  <a:schemeClr val="bg1"/>
                </a:solidFill>
                <a:latin typeface="Verdana" panose="020B0604030504040204" pitchFamily="34" charset="0"/>
              </a:rPr>
            </a:br>
            <a:r>
              <a:rPr lang="en-US" sz="2000" dirty="0">
                <a:solidFill>
                  <a:schemeClr val="bg1"/>
                </a:solidFill>
                <a:latin typeface="Verdana" panose="020B0604030504040204" pitchFamily="34" charset="0"/>
              </a:rPr>
              <a:t>Paid-In Capital</a:t>
            </a:r>
          </a:p>
        </p:txBody>
      </p:sp>
      <p:sp>
        <p:nvSpPr>
          <p:cNvPr id="92192" name="Rectangle 32">
            <a:extLst>
              <a:ext uri="{FF2B5EF4-FFF2-40B4-BE49-F238E27FC236}">
                <a16:creationId xmlns:a16="http://schemas.microsoft.com/office/drawing/2014/main" id="{AEA4B145-566C-4C9B-BFD6-1EAB9570FF81}"/>
              </a:ext>
            </a:extLst>
          </p:cNvPr>
          <p:cNvSpPr>
            <a:spLocks noChangeArrowheads="1"/>
          </p:cNvSpPr>
          <p:nvPr/>
        </p:nvSpPr>
        <p:spPr bwMode="auto">
          <a:xfrm>
            <a:off x="4388576" y="4006382"/>
            <a:ext cx="2557034" cy="939098"/>
          </a:xfrm>
          <a:prstGeom prst="rect">
            <a:avLst/>
          </a:prstGeom>
          <a:solidFill>
            <a:schemeClr val="tx2">
              <a:lumMod val="50000"/>
            </a:schemeClr>
          </a:solidFill>
          <a:ln w="9525">
            <a:solidFill>
              <a:schemeClr val="tx2">
                <a:lumMod val="50000"/>
              </a:schemeClr>
            </a:solidFill>
            <a:miter lim="800000"/>
            <a:headEnd/>
            <a:tailEnd/>
          </a:ln>
          <a:effectLst>
            <a:outerShdw dist="35921" dir="2700000" algn="ctr" rotWithShape="0">
              <a:schemeClr val="tx1"/>
            </a:outerShdw>
          </a:effectLst>
        </p:spPr>
        <p:txBody>
          <a:bodyPr wrap="none" anchor="ctr"/>
          <a:lstStyle/>
          <a:p>
            <a:pPr algn="ctr" eaLnBrk="1" hangingPunct="1">
              <a:defRPr/>
            </a:pPr>
            <a:r>
              <a:rPr lang="en-US" sz="2000" dirty="0">
                <a:solidFill>
                  <a:srgbClr val="FFFFFF"/>
                </a:solidFill>
                <a:latin typeface="Verdana" pitchFamily="34" charset="0"/>
              </a:rPr>
              <a:t>Accumulated Other </a:t>
            </a:r>
            <a:br>
              <a:rPr lang="en-US" sz="2000" dirty="0">
                <a:solidFill>
                  <a:srgbClr val="FFFFFF"/>
                </a:solidFill>
                <a:latin typeface="Verdana" pitchFamily="34" charset="0"/>
              </a:rPr>
            </a:br>
            <a:r>
              <a:rPr lang="en-US" sz="2000" dirty="0">
                <a:solidFill>
                  <a:srgbClr val="FFFFFF"/>
                </a:solidFill>
                <a:latin typeface="Verdana" pitchFamily="34" charset="0"/>
              </a:rPr>
              <a:t>Comprehensive</a:t>
            </a:r>
            <a:br>
              <a:rPr lang="en-US" sz="2000" dirty="0">
                <a:solidFill>
                  <a:srgbClr val="FFFFFF"/>
                </a:solidFill>
                <a:latin typeface="Verdana" pitchFamily="34" charset="0"/>
              </a:rPr>
            </a:br>
            <a:r>
              <a:rPr lang="en-US" sz="2000" dirty="0">
                <a:solidFill>
                  <a:srgbClr val="FFFFFF"/>
                </a:solidFill>
                <a:latin typeface="Verdana" pitchFamily="34" charset="0"/>
              </a:rPr>
              <a:t>Income (loss)</a:t>
            </a:r>
          </a:p>
        </p:txBody>
      </p:sp>
      <p:cxnSp>
        <p:nvCxnSpPr>
          <p:cNvPr id="9224" name="AutoShape 33">
            <a:extLst>
              <a:ext uri="{FF2B5EF4-FFF2-40B4-BE49-F238E27FC236}">
                <a16:creationId xmlns:a16="http://schemas.microsoft.com/office/drawing/2014/main" id="{E955887E-6314-4F1A-8B24-A315FB015BF4}"/>
              </a:ext>
            </a:extLst>
          </p:cNvPr>
          <p:cNvCxnSpPr>
            <a:cxnSpLocks noChangeShapeType="1"/>
          </p:cNvCxnSpPr>
          <p:nvPr/>
        </p:nvCxnSpPr>
        <p:spPr bwMode="auto">
          <a:xfrm rot="5400000">
            <a:off x="2215673" y="927989"/>
            <a:ext cx="2312922" cy="3922015"/>
          </a:xfrm>
          <a:prstGeom prst="bentConnector3">
            <a:avLst>
              <a:gd name="adj1" fmla="val 50000"/>
            </a:avLst>
          </a:prstGeom>
          <a:noFill/>
          <a:ln w="38100">
            <a:solidFill>
              <a:schemeClr val="tx2">
                <a:lumMod val="50000"/>
              </a:schemeClr>
            </a:solidFill>
            <a:miter lim="800000"/>
            <a:headEnd/>
            <a:tailEnd type="triangle" w="med" len="med"/>
          </a:ln>
          <a:effectLst>
            <a:outerShdw dist="17961" dir="2700000" algn="ctr" rotWithShape="0">
              <a:schemeClr val="tx1"/>
            </a:outerShdw>
          </a:effectLst>
        </p:spPr>
      </p:cxnSp>
      <p:cxnSp>
        <p:nvCxnSpPr>
          <p:cNvPr id="9225" name="AutoShape 34">
            <a:extLst>
              <a:ext uri="{FF2B5EF4-FFF2-40B4-BE49-F238E27FC236}">
                <a16:creationId xmlns:a16="http://schemas.microsoft.com/office/drawing/2014/main" id="{380B9AE3-9AAB-498F-9F04-9FA670BADDB8}"/>
              </a:ext>
            </a:extLst>
          </p:cNvPr>
          <p:cNvCxnSpPr>
            <a:cxnSpLocks noChangeShapeType="1"/>
          </p:cNvCxnSpPr>
          <p:nvPr/>
        </p:nvCxnSpPr>
        <p:spPr bwMode="auto">
          <a:xfrm rot="5400000">
            <a:off x="765140" y="4857892"/>
            <a:ext cx="814737" cy="745874"/>
          </a:xfrm>
          <a:prstGeom prst="bentConnector3">
            <a:avLst>
              <a:gd name="adj1" fmla="val 50000"/>
            </a:avLst>
          </a:prstGeom>
          <a:noFill/>
          <a:ln w="38100">
            <a:solidFill>
              <a:schemeClr val="tx2">
                <a:lumMod val="50000"/>
              </a:schemeClr>
            </a:solidFill>
            <a:miter lim="800000"/>
            <a:headEnd/>
            <a:tailEnd type="triangle" w="med" len="med"/>
          </a:ln>
          <a:effectLst>
            <a:outerShdw dist="17961" dir="2700000" algn="ctr" rotWithShape="0">
              <a:schemeClr val="tx1"/>
            </a:outerShdw>
          </a:effectLst>
        </p:spPr>
      </p:cxnSp>
      <p:sp>
        <p:nvSpPr>
          <p:cNvPr id="61456" name="Rectangle 41">
            <a:extLst>
              <a:ext uri="{FF2B5EF4-FFF2-40B4-BE49-F238E27FC236}">
                <a16:creationId xmlns:a16="http://schemas.microsoft.com/office/drawing/2014/main" id="{7660A927-9CB3-4AD9-8D49-14FCA0C178E6}"/>
              </a:ext>
            </a:extLst>
          </p:cNvPr>
          <p:cNvSpPr>
            <a:spLocks noChangeArrowheads="1"/>
          </p:cNvSpPr>
          <p:nvPr/>
        </p:nvSpPr>
        <p:spPr bwMode="auto">
          <a:xfrm>
            <a:off x="444531" y="2034541"/>
            <a:ext cx="1524000" cy="762000"/>
          </a:xfrm>
          <a:prstGeom prst="rect">
            <a:avLst/>
          </a:prstGeom>
          <a:solidFill>
            <a:srgbClr val="FFFFFF"/>
          </a:solidFill>
          <a:ln w="9525">
            <a:solidFill>
              <a:srgbClr val="000000"/>
            </a:solidFill>
            <a:miter lim="800000"/>
            <a:headEnd/>
            <a:tailEnd/>
          </a:ln>
          <a:effectLst>
            <a:outerShdw dist="35921" dir="2700000" algn="ctr" rotWithShape="0">
              <a:schemeClr val="tx1"/>
            </a:outerShdw>
          </a:effec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r>
              <a:rPr lang="en-US" altLang="en-US" sz="2400">
                <a:solidFill>
                  <a:srgbClr val="000000"/>
                </a:solidFill>
                <a:latin typeface="Verdana" panose="020B0604030504040204" pitchFamily="34" charset="0"/>
              </a:rPr>
              <a:t>Treasury</a:t>
            </a:r>
            <a:br>
              <a:rPr lang="en-US" altLang="en-US" sz="2400">
                <a:solidFill>
                  <a:srgbClr val="000000"/>
                </a:solidFill>
                <a:latin typeface="Verdana" panose="020B0604030504040204" pitchFamily="34" charset="0"/>
              </a:rPr>
            </a:br>
            <a:r>
              <a:rPr lang="en-US" altLang="en-US" sz="2400">
                <a:solidFill>
                  <a:srgbClr val="000000"/>
                </a:solidFill>
                <a:latin typeface="Verdana" panose="020B0604030504040204" pitchFamily="34" charset="0"/>
              </a:rPr>
              <a:t>Stock</a:t>
            </a:r>
          </a:p>
        </p:txBody>
      </p:sp>
      <p:cxnSp>
        <p:nvCxnSpPr>
          <p:cNvPr id="9233" name="AutoShape 42">
            <a:extLst>
              <a:ext uri="{FF2B5EF4-FFF2-40B4-BE49-F238E27FC236}">
                <a16:creationId xmlns:a16="http://schemas.microsoft.com/office/drawing/2014/main" id="{8040E76D-EA5A-4910-B86F-ABC0E2F4A4A1}"/>
              </a:ext>
            </a:extLst>
          </p:cNvPr>
          <p:cNvCxnSpPr>
            <a:cxnSpLocks noChangeShapeType="1"/>
            <a:stCxn id="61459" idx="1"/>
            <a:endCxn id="61456" idx="0"/>
          </p:cNvCxnSpPr>
          <p:nvPr/>
        </p:nvCxnSpPr>
        <p:spPr bwMode="auto">
          <a:xfrm rot="10800000" flipV="1">
            <a:off x="1206532" y="1478629"/>
            <a:ext cx="1765269" cy="555911"/>
          </a:xfrm>
          <a:prstGeom prst="bentConnector2">
            <a:avLst/>
          </a:prstGeom>
          <a:noFill/>
          <a:ln w="38100">
            <a:solidFill>
              <a:schemeClr val="tx2">
                <a:lumMod val="50000"/>
              </a:schemeClr>
            </a:solidFill>
            <a:prstDash val="sysDot"/>
            <a:miter lim="800000"/>
            <a:headEnd/>
            <a:tailEnd type="triangle" w="med" len="med"/>
          </a:ln>
          <a:effectLst>
            <a:outerShdw dist="17961" dir="2700000" algn="ctr" rotWithShape="0">
              <a:schemeClr val="tx1"/>
            </a:outerShdw>
          </a:effectLst>
        </p:spPr>
      </p:cxnSp>
      <p:sp>
        <p:nvSpPr>
          <p:cNvPr id="61458" name="Text Box 43">
            <a:extLst>
              <a:ext uri="{FF2B5EF4-FFF2-40B4-BE49-F238E27FC236}">
                <a16:creationId xmlns:a16="http://schemas.microsoft.com/office/drawing/2014/main" id="{A3330244-9555-4212-A253-A7F074C5AA4C}"/>
              </a:ext>
            </a:extLst>
          </p:cNvPr>
          <p:cNvSpPr txBox="1">
            <a:spLocks noChangeArrowheads="1"/>
          </p:cNvSpPr>
          <p:nvPr/>
        </p:nvSpPr>
        <p:spPr bwMode="auto">
          <a:xfrm>
            <a:off x="1676400" y="1143000"/>
            <a:ext cx="1066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r>
              <a:rPr lang="en-US" altLang="en-US" sz="1800" b="1">
                <a:solidFill>
                  <a:srgbClr val="000000"/>
                </a:solidFill>
                <a:latin typeface="Verdana" panose="020B0604030504040204" pitchFamily="34" charset="0"/>
              </a:rPr>
              <a:t>Less</a:t>
            </a:r>
          </a:p>
        </p:txBody>
      </p:sp>
      <p:sp>
        <p:nvSpPr>
          <p:cNvPr id="61459" name="Rectangle 44">
            <a:extLst>
              <a:ext uri="{FF2B5EF4-FFF2-40B4-BE49-F238E27FC236}">
                <a16:creationId xmlns:a16="http://schemas.microsoft.com/office/drawing/2014/main" id="{452CC1C5-B88C-4C26-9329-87993CFF1963}"/>
              </a:ext>
            </a:extLst>
          </p:cNvPr>
          <p:cNvSpPr>
            <a:spLocks noChangeArrowheads="1"/>
          </p:cNvSpPr>
          <p:nvPr/>
        </p:nvSpPr>
        <p:spPr bwMode="auto">
          <a:xfrm>
            <a:off x="2971800" y="1243013"/>
            <a:ext cx="4648200" cy="471234"/>
          </a:xfrm>
          <a:prstGeom prst="rect">
            <a:avLst/>
          </a:prstGeom>
          <a:solidFill>
            <a:srgbClr val="FFFFFF"/>
          </a:solidFill>
          <a:ln w="9525">
            <a:solidFill>
              <a:srgbClr val="000000"/>
            </a:solidFill>
            <a:miter lim="800000"/>
            <a:headEnd/>
            <a:tailEnd/>
          </a:ln>
          <a:effectLst>
            <a:outerShdw dist="35921" dir="2700000" algn="ctr" rotWithShape="0">
              <a:schemeClr val="tx1"/>
            </a:outerShdw>
          </a:effec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r>
              <a:rPr lang="en-US" altLang="en-US" sz="2400" dirty="0">
                <a:solidFill>
                  <a:srgbClr val="000000"/>
                </a:solidFill>
                <a:latin typeface="Verdana" panose="020B0604030504040204" pitchFamily="34" charset="0"/>
              </a:rPr>
              <a:t>Stockholders’ equity captions</a:t>
            </a:r>
          </a:p>
        </p:txBody>
      </p:sp>
      <p:sp>
        <p:nvSpPr>
          <p:cNvPr id="61461" name="Rectangle 46">
            <a:extLst>
              <a:ext uri="{FF2B5EF4-FFF2-40B4-BE49-F238E27FC236}">
                <a16:creationId xmlns:a16="http://schemas.microsoft.com/office/drawing/2014/main" id="{BF286D4A-8A23-4898-A607-C2C804C91F62}"/>
              </a:ext>
            </a:extLst>
          </p:cNvPr>
          <p:cNvSpPr>
            <a:spLocks noChangeArrowheads="1"/>
          </p:cNvSpPr>
          <p:nvPr/>
        </p:nvSpPr>
        <p:spPr bwMode="auto">
          <a:xfrm>
            <a:off x="384395" y="5639298"/>
            <a:ext cx="1524000" cy="762000"/>
          </a:xfrm>
          <a:prstGeom prst="rect">
            <a:avLst/>
          </a:prstGeom>
          <a:solidFill>
            <a:srgbClr val="9A0000"/>
          </a:solidFill>
          <a:ln w="9525">
            <a:solidFill>
              <a:srgbClr val="000000"/>
            </a:solidFill>
            <a:miter lim="800000"/>
            <a:headEnd/>
            <a:tailEnd/>
          </a:ln>
          <a:effectLst>
            <a:outerShdw dist="35921" dir="2700000" algn="ctr" rotWithShape="0">
              <a:schemeClr val="tx1"/>
            </a:outerShdw>
          </a:effec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r>
              <a:rPr lang="en-US" altLang="en-US" sz="2000" dirty="0">
                <a:solidFill>
                  <a:schemeClr val="bg1"/>
                </a:solidFill>
                <a:latin typeface="Verdana" panose="020B0604030504040204" pitchFamily="34" charset="0"/>
              </a:rPr>
              <a:t>Preferred</a:t>
            </a:r>
            <a:br>
              <a:rPr lang="en-US" altLang="en-US" sz="2000" dirty="0">
                <a:solidFill>
                  <a:schemeClr val="bg1"/>
                </a:solidFill>
                <a:latin typeface="Verdana" panose="020B0604030504040204" pitchFamily="34" charset="0"/>
              </a:rPr>
            </a:br>
            <a:r>
              <a:rPr lang="en-US" altLang="en-US" sz="2000" dirty="0">
                <a:solidFill>
                  <a:schemeClr val="bg1"/>
                </a:solidFill>
                <a:latin typeface="Verdana" panose="020B0604030504040204" pitchFamily="34" charset="0"/>
              </a:rPr>
              <a:t>Stock</a:t>
            </a:r>
          </a:p>
        </p:txBody>
      </p:sp>
      <p:sp>
        <p:nvSpPr>
          <p:cNvPr id="61462" name="Rectangle 47">
            <a:extLst>
              <a:ext uri="{FF2B5EF4-FFF2-40B4-BE49-F238E27FC236}">
                <a16:creationId xmlns:a16="http://schemas.microsoft.com/office/drawing/2014/main" id="{798E7D74-A313-40D3-9F06-ED5A4B0EEB0B}"/>
              </a:ext>
            </a:extLst>
          </p:cNvPr>
          <p:cNvSpPr>
            <a:spLocks noChangeArrowheads="1"/>
          </p:cNvSpPr>
          <p:nvPr/>
        </p:nvSpPr>
        <p:spPr bwMode="auto">
          <a:xfrm>
            <a:off x="2209800" y="5653281"/>
            <a:ext cx="1524000" cy="762000"/>
          </a:xfrm>
          <a:prstGeom prst="rect">
            <a:avLst/>
          </a:prstGeom>
          <a:solidFill>
            <a:srgbClr val="9A0000"/>
          </a:solidFill>
          <a:ln w="9525">
            <a:solidFill>
              <a:srgbClr val="000000"/>
            </a:solidFill>
            <a:miter lim="800000"/>
            <a:headEnd/>
            <a:tailEnd/>
          </a:ln>
          <a:effectLst>
            <a:outerShdw dist="35921" dir="2700000" algn="ctr" rotWithShape="0">
              <a:schemeClr val="tx1"/>
            </a:outerShdw>
          </a:effec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r>
              <a:rPr lang="en-US" altLang="en-US" sz="2000" dirty="0">
                <a:solidFill>
                  <a:schemeClr val="bg1"/>
                </a:solidFill>
                <a:latin typeface="Verdana" panose="020B0604030504040204" pitchFamily="34" charset="0"/>
              </a:rPr>
              <a:t>Common</a:t>
            </a:r>
            <a:br>
              <a:rPr lang="en-US" altLang="en-US" sz="2000" dirty="0">
                <a:solidFill>
                  <a:schemeClr val="bg1"/>
                </a:solidFill>
                <a:latin typeface="Verdana" panose="020B0604030504040204" pitchFamily="34" charset="0"/>
              </a:rPr>
            </a:br>
            <a:r>
              <a:rPr lang="en-US" altLang="en-US" sz="2000" dirty="0">
                <a:solidFill>
                  <a:schemeClr val="bg1"/>
                </a:solidFill>
                <a:latin typeface="Verdana" panose="020B0604030504040204" pitchFamily="34" charset="0"/>
              </a:rPr>
              <a:t>Stock</a:t>
            </a:r>
          </a:p>
        </p:txBody>
      </p:sp>
      <p:cxnSp>
        <p:nvCxnSpPr>
          <p:cNvPr id="92204" name="Straight Arrow Connector 92203">
            <a:extLst>
              <a:ext uri="{FF2B5EF4-FFF2-40B4-BE49-F238E27FC236}">
                <a16:creationId xmlns:a16="http://schemas.microsoft.com/office/drawing/2014/main" id="{BC4522A5-1604-4E0C-8B6B-FA432BED486C}"/>
              </a:ext>
            </a:extLst>
          </p:cNvPr>
          <p:cNvCxnSpPr>
            <a:cxnSpLocks/>
            <a:endCxn id="92192" idx="0"/>
          </p:cNvCxnSpPr>
          <p:nvPr/>
        </p:nvCxnSpPr>
        <p:spPr>
          <a:xfrm>
            <a:off x="5635624" y="2860314"/>
            <a:ext cx="31469" cy="1146068"/>
          </a:xfrm>
          <a:prstGeom prst="straightConnector1">
            <a:avLst/>
          </a:prstGeom>
          <a:noFill/>
          <a:ln w="38100">
            <a:solidFill>
              <a:schemeClr val="tx2">
                <a:lumMod val="50000"/>
              </a:schemeClr>
            </a:solidFill>
            <a:miter lim="800000"/>
            <a:headEnd/>
            <a:tailEnd type="triangle" w="med" len="med"/>
          </a:ln>
          <a:effectLst>
            <a:outerShdw dist="17961" dir="2700000" algn="ctr" rotWithShape="0">
              <a:schemeClr val="tx1"/>
            </a:outerShdw>
          </a:effectLst>
        </p:spPr>
      </p:cxnSp>
      <p:cxnSp>
        <p:nvCxnSpPr>
          <p:cNvPr id="202" name="Connector: Elbow 201">
            <a:extLst>
              <a:ext uri="{FF2B5EF4-FFF2-40B4-BE49-F238E27FC236}">
                <a16:creationId xmlns:a16="http://schemas.microsoft.com/office/drawing/2014/main" id="{D2927CA2-5F0B-4EEF-A70B-4B8233B8632B}"/>
              </a:ext>
            </a:extLst>
          </p:cNvPr>
          <p:cNvCxnSpPr>
            <a:cxnSpLocks/>
          </p:cNvCxnSpPr>
          <p:nvPr/>
        </p:nvCxnSpPr>
        <p:spPr>
          <a:xfrm rot="16200000" flipH="1">
            <a:off x="1527024" y="4824481"/>
            <a:ext cx="829688" cy="827647"/>
          </a:xfrm>
          <a:prstGeom prst="bentConnector3">
            <a:avLst>
              <a:gd name="adj1" fmla="val 50000"/>
            </a:avLst>
          </a:prstGeom>
          <a:noFill/>
          <a:ln w="38100">
            <a:solidFill>
              <a:schemeClr val="tx2">
                <a:lumMod val="50000"/>
              </a:schemeClr>
            </a:solidFill>
            <a:miter lim="800000"/>
            <a:headEnd/>
            <a:tailEnd type="triangle" w="med" len="med"/>
          </a:ln>
          <a:effectLst>
            <a:outerShdw dist="17961" dir="2700000" algn="ctr" rotWithShape="0">
              <a:schemeClr val="tx1"/>
            </a:outerShdw>
          </a:effectLst>
        </p:spPr>
      </p:cxnSp>
      <p:cxnSp>
        <p:nvCxnSpPr>
          <p:cNvPr id="208" name="Connector: Elbow 207">
            <a:extLst>
              <a:ext uri="{FF2B5EF4-FFF2-40B4-BE49-F238E27FC236}">
                <a16:creationId xmlns:a16="http://schemas.microsoft.com/office/drawing/2014/main" id="{300B23F4-C4F1-4214-B19A-1F71A716349F}"/>
              </a:ext>
            </a:extLst>
          </p:cNvPr>
          <p:cNvCxnSpPr>
            <a:cxnSpLocks/>
          </p:cNvCxnSpPr>
          <p:nvPr/>
        </p:nvCxnSpPr>
        <p:spPr>
          <a:xfrm>
            <a:off x="2355692" y="5228659"/>
            <a:ext cx="2452937" cy="400423"/>
          </a:xfrm>
          <a:prstGeom prst="bentConnector2">
            <a:avLst/>
          </a:prstGeom>
          <a:noFill/>
          <a:ln w="38100">
            <a:solidFill>
              <a:schemeClr val="tx2">
                <a:lumMod val="50000"/>
              </a:schemeClr>
            </a:solidFill>
            <a:miter lim="800000"/>
            <a:headEnd/>
            <a:tailEnd type="triangle" w="med" len="med"/>
          </a:ln>
          <a:effectLst>
            <a:outerShdw dist="17961" dir="2700000" algn="ctr" rotWithShape="0">
              <a:schemeClr val="tx1"/>
            </a:outerShdw>
          </a:effectLst>
        </p:spPr>
      </p:cxnSp>
      <p:sp>
        <p:nvSpPr>
          <p:cNvPr id="220" name="Rectangle 41">
            <a:extLst>
              <a:ext uri="{FF2B5EF4-FFF2-40B4-BE49-F238E27FC236}">
                <a16:creationId xmlns:a16="http://schemas.microsoft.com/office/drawing/2014/main" id="{F8F2635A-2E0E-452A-AA49-A217F64FD86A}"/>
              </a:ext>
            </a:extLst>
          </p:cNvPr>
          <p:cNvSpPr>
            <a:spLocks noChangeArrowheads="1"/>
          </p:cNvSpPr>
          <p:nvPr/>
        </p:nvSpPr>
        <p:spPr bwMode="auto">
          <a:xfrm>
            <a:off x="7062771" y="4027168"/>
            <a:ext cx="1915724" cy="939097"/>
          </a:xfrm>
          <a:prstGeom prst="rect">
            <a:avLst/>
          </a:prstGeom>
          <a:solidFill>
            <a:srgbClr val="10253F"/>
          </a:solidFill>
          <a:ln w="9525">
            <a:solidFill>
              <a:srgbClr val="000000"/>
            </a:solidFill>
            <a:miter lim="800000"/>
            <a:headEnd/>
            <a:tailEnd/>
          </a:ln>
          <a:effectLst>
            <a:outerShdw dist="35921" dir="2700000" algn="ctr" rotWithShape="0">
              <a:schemeClr val="tx1"/>
            </a:outerShdw>
          </a:effec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2000" dirty="0">
                <a:solidFill>
                  <a:srgbClr val="FFFFFF"/>
                </a:solidFill>
                <a:latin typeface="Verdana" pitchFamily="34" charset="0"/>
              </a:rPr>
              <a:t>Noncontrolling</a:t>
            </a:r>
            <a:br>
              <a:rPr lang="en-US" altLang="en-US" sz="2000" dirty="0">
                <a:solidFill>
                  <a:srgbClr val="FFFFFF"/>
                </a:solidFill>
                <a:latin typeface="Verdana" pitchFamily="34" charset="0"/>
              </a:rPr>
            </a:br>
            <a:r>
              <a:rPr lang="en-US" altLang="en-US" sz="2000" dirty="0">
                <a:solidFill>
                  <a:srgbClr val="FFFFFF"/>
                </a:solidFill>
                <a:latin typeface="Verdana" pitchFamily="34" charset="0"/>
              </a:rPr>
              <a:t> interest</a:t>
            </a:r>
          </a:p>
        </p:txBody>
      </p:sp>
      <p:cxnSp>
        <p:nvCxnSpPr>
          <p:cNvPr id="241" name="Straight Arrow Connector 240">
            <a:extLst>
              <a:ext uri="{FF2B5EF4-FFF2-40B4-BE49-F238E27FC236}">
                <a16:creationId xmlns:a16="http://schemas.microsoft.com/office/drawing/2014/main" id="{3DBF1019-A062-4578-9351-C079E0110E4E}"/>
              </a:ext>
            </a:extLst>
          </p:cNvPr>
          <p:cNvCxnSpPr>
            <a:cxnSpLocks/>
            <a:endCxn id="92188" idx="0"/>
          </p:cNvCxnSpPr>
          <p:nvPr/>
        </p:nvCxnSpPr>
        <p:spPr>
          <a:xfrm>
            <a:off x="3334893" y="2878602"/>
            <a:ext cx="32112" cy="1127780"/>
          </a:xfrm>
          <a:prstGeom prst="straightConnector1">
            <a:avLst/>
          </a:prstGeom>
          <a:noFill/>
          <a:ln w="38100">
            <a:solidFill>
              <a:schemeClr val="tx2">
                <a:lumMod val="50000"/>
              </a:schemeClr>
            </a:solidFill>
            <a:miter lim="800000"/>
            <a:headEnd/>
            <a:tailEnd type="triangle" w="med" len="med"/>
          </a:ln>
          <a:effectLst>
            <a:outerShdw dist="17961" dir="2700000" algn="ctr" rotWithShape="0">
              <a:schemeClr val="tx1"/>
            </a:outerShdw>
          </a:effectLst>
        </p:spPr>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a:extLst>
              <a:ext uri="{FF2B5EF4-FFF2-40B4-BE49-F238E27FC236}">
                <a16:creationId xmlns:a16="http://schemas.microsoft.com/office/drawing/2014/main" id="{A4F6A82C-DEA9-4930-9852-08C9C33D47D8}"/>
              </a:ext>
            </a:extLst>
          </p:cNvPr>
          <p:cNvSpPr>
            <a:spLocks noGrp="1"/>
          </p:cNvSpPr>
          <p:nvPr>
            <p:ph type="title"/>
          </p:nvPr>
        </p:nvSpPr>
        <p:spPr/>
        <p:txBody>
          <a:bodyPr/>
          <a:lstStyle/>
          <a:p>
            <a:r>
              <a:rPr lang="en-US" altLang="en-US"/>
              <a:t>Stockholders’ Equity Section</a:t>
            </a:r>
          </a:p>
        </p:txBody>
      </p:sp>
      <p:sp>
        <p:nvSpPr>
          <p:cNvPr id="5" name="Rounded Rectangle 4">
            <a:extLst>
              <a:ext uri="{FF2B5EF4-FFF2-40B4-BE49-F238E27FC236}">
                <a16:creationId xmlns:a16="http://schemas.microsoft.com/office/drawing/2014/main" id="{BA3A5C6A-299B-441E-B990-5270C522095B}"/>
              </a:ext>
            </a:extLst>
          </p:cNvPr>
          <p:cNvSpPr/>
          <p:nvPr/>
        </p:nvSpPr>
        <p:spPr>
          <a:xfrm>
            <a:off x="457200" y="6139113"/>
            <a:ext cx="7656512"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8-1: Describe the characteristics of common stock and show how common stock is presented in the balance sheet.</a:t>
            </a:r>
          </a:p>
        </p:txBody>
      </p:sp>
      <p:pic>
        <p:nvPicPr>
          <p:cNvPr id="3" name="Picture 2" descr="A screenshot of a cell phone&#10;&#10;Description automatically generated">
            <a:extLst>
              <a:ext uri="{FF2B5EF4-FFF2-40B4-BE49-F238E27FC236}">
                <a16:creationId xmlns:a16="http://schemas.microsoft.com/office/drawing/2014/main" id="{FFB660D3-FB75-4D74-AABD-E1B78D4559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5556" y="1161658"/>
            <a:ext cx="6838156" cy="4558771"/>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3">
            <a:extLst>
              <a:ext uri="{FF2B5EF4-FFF2-40B4-BE49-F238E27FC236}">
                <a16:creationId xmlns:a16="http://schemas.microsoft.com/office/drawing/2014/main" id="{0D03FA25-58D2-4F46-B923-7CEF4CC839FC}"/>
              </a:ext>
            </a:extLst>
          </p:cNvPr>
          <p:cNvSpPr>
            <a:spLocks noGrp="1"/>
          </p:cNvSpPr>
          <p:nvPr>
            <p:ph type="title"/>
          </p:nvPr>
        </p:nvSpPr>
        <p:spPr>
          <a:xfrm>
            <a:off x="381000" y="0"/>
            <a:ext cx="8229600" cy="1143000"/>
          </a:xfrm>
        </p:spPr>
        <p:txBody>
          <a:bodyPr/>
          <a:lstStyle/>
          <a:p>
            <a:r>
              <a:rPr lang="en-US" altLang="en-US" dirty="0"/>
              <a:t>Paid-in Capital</a:t>
            </a:r>
          </a:p>
        </p:txBody>
      </p:sp>
      <p:sp>
        <p:nvSpPr>
          <p:cNvPr id="71684" name="Text Box 4">
            <a:extLst>
              <a:ext uri="{FF2B5EF4-FFF2-40B4-BE49-F238E27FC236}">
                <a16:creationId xmlns:a16="http://schemas.microsoft.com/office/drawing/2014/main" id="{1A80A22D-752F-4AE7-9A42-AEBC07F08FA6}"/>
              </a:ext>
            </a:extLst>
          </p:cNvPr>
          <p:cNvSpPr txBox="1">
            <a:spLocks noChangeArrowheads="1"/>
          </p:cNvSpPr>
          <p:nvPr/>
        </p:nvSpPr>
        <p:spPr bwMode="auto">
          <a:xfrm>
            <a:off x="2057400" y="838200"/>
            <a:ext cx="4953000" cy="519113"/>
          </a:xfrm>
          <a:prstGeom prst="rect">
            <a:avLst/>
          </a:prstGeom>
          <a:solidFill>
            <a:schemeClr val="tx2">
              <a:lumMod val="50000"/>
            </a:schemeClr>
          </a:solidFill>
          <a:ln w="9525">
            <a:noFill/>
            <a:miter lim="800000"/>
            <a:headEnd/>
            <a:tailEnd/>
          </a:ln>
          <a:effectLst/>
        </p:spPr>
        <p:txBody>
          <a:bodyPr>
            <a:spAutoFit/>
          </a:bodyPr>
          <a:lstStyle/>
          <a:p>
            <a:pPr algn="ctr" eaLnBrk="1" hangingPunct="1">
              <a:spcBef>
                <a:spcPct val="50000"/>
              </a:spcBef>
              <a:defRPr/>
            </a:pPr>
            <a:r>
              <a:rPr lang="en-US" sz="2800" b="1" dirty="0">
                <a:solidFill>
                  <a:schemeClr val="bg1"/>
                </a:solidFill>
                <a:latin typeface="Arial" charset="0"/>
              </a:rPr>
              <a:t>Common Stock</a:t>
            </a:r>
          </a:p>
        </p:txBody>
      </p:sp>
      <p:sp>
        <p:nvSpPr>
          <p:cNvPr id="13316" name="Text Box 5">
            <a:extLst>
              <a:ext uri="{FF2B5EF4-FFF2-40B4-BE49-F238E27FC236}">
                <a16:creationId xmlns:a16="http://schemas.microsoft.com/office/drawing/2014/main" id="{0EA7EDCD-6D1A-4999-B86A-BAF93A9BE25F}"/>
              </a:ext>
            </a:extLst>
          </p:cNvPr>
          <p:cNvSpPr txBox="1">
            <a:spLocks noChangeArrowheads="1"/>
          </p:cNvSpPr>
          <p:nvPr/>
        </p:nvSpPr>
        <p:spPr bwMode="auto">
          <a:xfrm>
            <a:off x="605589" y="1387870"/>
            <a:ext cx="8382000" cy="1200329"/>
          </a:xfrm>
          <a:prstGeom prst="rect">
            <a:avLst/>
          </a:prstGeom>
          <a:noFill/>
          <a:ln w="9525">
            <a:noFill/>
            <a:miter lim="800000"/>
            <a:headEnd/>
            <a:tailEnd/>
          </a:ln>
        </p:spPr>
        <p:txBody>
          <a:bodyPr wrap="square">
            <a:spAutoFit/>
          </a:bodyPr>
          <a:lstStyle/>
          <a:p>
            <a:pPr algn="ctr" eaLnBrk="1" hangingPunct="1">
              <a:spcBef>
                <a:spcPct val="50000"/>
              </a:spcBef>
              <a:defRPr/>
            </a:pPr>
            <a:r>
              <a:rPr lang="en-US" altLang="en-US" b="1" dirty="0">
                <a:solidFill>
                  <a:schemeClr val="tx2">
                    <a:lumMod val="50000"/>
                  </a:schemeClr>
                </a:solidFill>
                <a:latin typeface="Arial" charset="0"/>
              </a:rPr>
              <a:t>To illustrate the sale of common stock, assume that during the year ended August 31, 2020, Racers Inc. sold 40,000 additional shares of its $2 par value common stock at a price of $13 per share. The effect of this stock issue on the financial statements of Racers Inc. was as follows:</a:t>
            </a:r>
            <a:endParaRPr lang="en-US" altLang="en-US" dirty="0">
              <a:solidFill>
                <a:schemeClr val="tx2">
                  <a:lumMod val="50000"/>
                </a:schemeClr>
              </a:solidFill>
              <a:latin typeface="Arial" charset="0"/>
            </a:endParaRPr>
          </a:p>
        </p:txBody>
      </p:sp>
      <p:sp>
        <p:nvSpPr>
          <p:cNvPr id="13318" name="Rectangle 61">
            <a:extLst>
              <a:ext uri="{FF2B5EF4-FFF2-40B4-BE49-F238E27FC236}">
                <a16:creationId xmlns:a16="http://schemas.microsoft.com/office/drawing/2014/main" id="{7103538F-4D56-4B52-AC37-6B6BF06394E0}"/>
              </a:ext>
            </a:extLst>
          </p:cNvPr>
          <p:cNvSpPr>
            <a:spLocks noChangeArrowheads="1"/>
          </p:cNvSpPr>
          <p:nvPr/>
        </p:nvSpPr>
        <p:spPr bwMode="auto">
          <a:xfrm>
            <a:off x="605589" y="4498103"/>
            <a:ext cx="7848600" cy="384175"/>
          </a:xfrm>
          <a:prstGeom prst="rect">
            <a:avLst/>
          </a:prstGeom>
          <a:solidFill>
            <a:schemeClr val="accent1">
              <a:lumMod val="20000"/>
              <a:lumOff val="80000"/>
            </a:schemeClr>
          </a:solidFill>
          <a:ln w="9525">
            <a:noFill/>
            <a:miter lim="800000"/>
            <a:headEnd/>
            <a:tailEnd/>
          </a:ln>
        </p:spPr>
        <p:txBody>
          <a:bodyPr>
            <a:spAutoFit/>
          </a:bodyPr>
          <a:lstStyle/>
          <a:p>
            <a:pPr algn="ctr" eaLnBrk="1" hangingPunct="1">
              <a:spcBef>
                <a:spcPct val="50000"/>
              </a:spcBef>
              <a:defRPr/>
            </a:pPr>
            <a:r>
              <a:rPr lang="en-US" altLang="en-US" sz="1900" b="1" dirty="0">
                <a:latin typeface="Arial Narrow" pitchFamily="34" charset="0"/>
              </a:rPr>
              <a:t>The entry to record this transaction follows:</a:t>
            </a:r>
          </a:p>
        </p:txBody>
      </p:sp>
      <p:sp>
        <p:nvSpPr>
          <p:cNvPr id="9" name="Rounded Rectangle 8">
            <a:extLst>
              <a:ext uri="{FF2B5EF4-FFF2-40B4-BE49-F238E27FC236}">
                <a16:creationId xmlns:a16="http://schemas.microsoft.com/office/drawing/2014/main" id="{4F3C608C-F25A-4727-B4A9-A8BB568C69E5}"/>
              </a:ext>
            </a:extLst>
          </p:cNvPr>
          <p:cNvSpPr/>
          <p:nvPr/>
        </p:nvSpPr>
        <p:spPr>
          <a:xfrm>
            <a:off x="496888" y="6248400"/>
            <a:ext cx="7656512"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8-1: Describe the characteristics of common stock and show how common stock is presented in the balance sheet.</a:t>
            </a:r>
          </a:p>
        </p:txBody>
      </p:sp>
      <p:pic>
        <p:nvPicPr>
          <p:cNvPr id="4" name="Picture 3" descr="A screenshot of a cell phone&#10;&#10;Description generated with very high confidence">
            <a:extLst>
              <a:ext uri="{FF2B5EF4-FFF2-40B4-BE49-F238E27FC236}">
                <a16:creationId xmlns:a16="http://schemas.microsoft.com/office/drawing/2014/main" id="{229E0BB9-37C6-42E7-B299-E5F91AD08A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9588" y="2670070"/>
            <a:ext cx="5334000" cy="1692797"/>
          </a:xfrm>
          <a:prstGeom prst="rect">
            <a:avLst/>
          </a:prstGeom>
        </p:spPr>
      </p:pic>
      <p:pic>
        <p:nvPicPr>
          <p:cNvPr id="6" name="Picture 5" descr="A screenshot of a cell phone&#10;&#10;Description generated with high confidence">
            <a:extLst>
              <a:ext uri="{FF2B5EF4-FFF2-40B4-BE49-F238E27FC236}">
                <a16:creationId xmlns:a16="http://schemas.microsoft.com/office/drawing/2014/main" id="{8AC1B206-5131-41D2-9384-282DB44381A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8383" y="5017514"/>
            <a:ext cx="7776411" cy="1011854"/>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F046AAD-F376-47CE-85D3-2A0F15EF0318}"/>
              </a:ext>
            </a:extLst>
          </p:cNvPr>
          <p:cNvSpPr>
            <a:spLocks noGrp="1"/>
          </p:cNvSpPr>
          <p:nvPr>
            <p:ph type="title"/>
          </p:nvPr>
        </p:nvSpPr>
        <p:spPr/>
        <p:txBody>
          <a:bodyPr/>
          <a:lstStyle/>
          <a:p>
            <a:r>
              <a:rPr lang="en-US" dirty="0"/>
              <a:t>Common Stock</a:t>
            </a:r>
          </a:p>
        </p:txBody>
      </p:sp>
      <p:sp>
        <p:nvSpPr>
          <p:cNvPr id="5" name="Content Placeholder 4">
            <a:extLst>
              <a:ext uri="{FF2B5EF4-FFF2-40B4-BE49-F238E27FC236}">
                <a16:creationId xmlns:a16="http://schemas.microsoft.com/office/drawing/2014/main" id="{358CE69F-ACCB-49CD-AAA9-F80D39A3D789}"/>
              </a:ext>
            </a:extLst>
          </p:cNvPr>
          <p:cNvSpPr>
            <a:spLocks noGrp="1"/>
          </p:cNvSpPr>
          <p:nvPr>
            <p:ph idx="1"/>
          </p:nvPr>
        </p:nvSpPr>
        <p:spPr/>
        <p:txBody>
          <a:bodyPr/>
          <a:lstStyle/>
          <a:p>
            <a:r>
              <a:rPr lang="en-US" dirty="0"/>
              <a:t>Basic ownership of the corporation</a:t>
            </a:r>
          </a:p>
          <a:p>
            <a:r>
              <a:rPr lang="en-US" dirty="0"/>
              <a:t>May have a </a:t>
            </a:r>
            <a:r>
              <a:rPr lang="en-US" b="1" dirty="0"/>
              <a:t>par value </a:t>
            </a:r>
            <a:r>
              <a:rPr lang="en-US" dirty="0"/>
              <a:t>or may have no par value</a:t>
            </a:r>
          </a:p>
          <a:p>
            <a:r>
              <a:rPr lang="en-US" dirty="0"/>
              <a:t>Common stockholders elect the board of directors</a:t>
            </a:r>
          </a:p>
        </p:txBody>
      </p:sp>
    </p:spTree>
    <p:extLst>
      <p:ext uri="{BB962C8B-B14F-4D97-AF65-F5344CB8AC3E}">
        <p14:creationId xmlns:p14="http://schemas.microsoft.com/office/powerpoint/2010/main" val="32334236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7" name="Rectangle 9">
            <a:extLst>
              <a:ext uri="{FF2B5EF4-FFF2-40B4-BE49-F238E27FC236}">
                <a16:creationId xmlns:a16="http://schemas.microsoft.com/office/drawing/2014/main" id="{5B4D04E1-6702-4010-B0F6-43AD7AE4FAB9}"/>
              </a:ext>
            </a:extLst>
          </p:cNvPr>
          <p:cNvSpPr>
            <a:spLocks noGrp="1" noChangeArrowheads="1"/>
          </p:cNvSpPr>
          <p:nvPr>
            <p:ph type="title"/>
          </p:nvPr>
        </p:nvSpPr>
        <p:spPr>
          <a:xfrm>
            <a:off x="1828800" y="152400"/>
            <a:ext cx="5562600" cy="914400"/>
          </a:xfrm>
          <a:solidFill>
            <a:schemeClr val="tx2">
              <a:lumMod val="50000"/>
            </a:schemeClr>
          </a:solidFill>
        </p:spPr>
        <p:txBody>
          <a:bodyPr/>
          <a:lstStyle/>
          <a:p>
            <a:pPr>
              <a:defRPr/>
            </a:pPr>
            <a:r>
              <a:rPr lang="en-US" dirty="0">
                <a:solidFill>
                  <a:schemeClr val="bg1"/>
                </a:solidFill>
              </a:rPr>
              <a:t>Common Stock</a:t>
            </a:r>
          </a:p>
        </p:txBody>
      </p:sp>
      <p:graphicFrame>
        <p:nvGraphicFramePr>
          <p:cNvPr id="2" name="Object 2">
            <a:extLst>
              <a:ext uri="{FF2B5EF4-FFF2-40B4-BE49-F238E27FC236}">
                <a16:creationId xmlns:a16="http://schemas.microsoft.com/office/drawing/2014/main" id="{204570DD-B6B9-41E8-89EA-F9DA01A26A62}"/>
              </a:ext>
            </a:extLst>
          </p:cNvPr>
          <p:cNvGraphicFramePr>
            <a:graphicFrameLocks noChangeAspect="1"/>
          </p:cNvGraphicFramePr>
          <p:nvPr/>
        </p:nvGraphicFramePr>
        <p:xfrm>
          <a:off x="584200" y="1428750"/>
          <a:ext cx="8126413" cy="4484688"/>
        </p:xfrm>
        <a:graphic>
          <a:graphicData uri="http://schemas.openxmlformats.org/drawingml/2006/chart">
            <c:chart xmlns:c="http://schemas.openxmlformats.org/drawingml/2006/chart" xmlns:r="http://schemas.openxmlformats.org/officeDocument/2006/relationships" r:id="rId3"/>
          </a:graphicData>
        </a:graphic>
      </p:graphicFrame>
      <p:sp>
        <p:nvSpPr>
          <p:cNvPr id="94220" name="Oval 12">
            <a:extLst>
              <a:ext uri="{FF2B5EF4-FFF2-40B4-BE49-F238E27FC236}">
                <a16:creationId xmlns:a16="http://schemas.microsoft.com/office/drawing/2014/main" id="{7DC3935C-0BC0-48F2-974D-D9E9DBCF9AAF}"/>
              </a:ext>
            </a:extLst>
          </p:cNvPr>
          <p:cNvSpPr>
            <a:spLocks noChangeArrowheads="1"/>
          </p:cNvSpPr>
          <p:nvPr/>
        </p:nvSpPr>
        <p:spPr bwMode="auto">
          <a:xfrm>
            <a:off x="762000" y="4648200"/>
            <a:ext cx="2336800" cy="1193800"/>
          </a:xfrm>
          <a:prstGeom prst="ellipse">
            <a:avLst/>
          </a:prstGeom>
          <a:solidFill>
            <a:schemeClr val="bg1">
              <a:lumMod val="60000"/>
              <a:lumOff val="40000"/>
            </a:schemeClr>
          </a:solidFill>
          <a:ln w="3175">
            <a:solidFill>
              <a:schemeClr val="tx2">
                <a:lumMod val="50000"/>
              </a:schemeClr>
            </a:solidFill>
            <a:round/>
            <a:headEnd/>
            <a:tailEnd/>
          </a:ln>
          <a:effectLst>
            <a:outerShdw dist="25400" algn="ctr" rotWithShape="0">
              <a:schemeClr val="tx1"/>
            </a:outerShdw>
          </a:effectLst>
        </p:spPr>
        <p:txBody>
          <a:bodyPr wrap="none" anchor="ctr"/>
          <a:lstStyle/>
          <a:p>
            <a:pPr algn="ctr">
              <a:defRPr/>
            </a:pPr>
            <a:r>
              <a:rPr lang="en-US" sz="2800" b="1" dirty="0">
                <a:solidFill>
                  <a:schemeClr val="tx2">
                    <a:lumMod val="50000"/>
                  </a:schemeClr>
                </a:solidFill>
                <a:latin typeface="Arial" charset="0"/>
              </a:rPr>
              <a:t>Authorized</a:t>
            </a:r>
            <a:br>
              <a:rPr lang="en-US" sz="2800" dirty="0">
                <a:solidFill>
                  <a:schemeClr val="tx2">
                    <a:lumMod val="50000"/>
                  </a:schemeClr>
                </a:solidFill>
                <a:latin typeface="Arial" charset="0"/>
              </a:rPr>
            </a:br>
            <a:r>
              <a:rPr lang="en-US" sz="2800" b="1" dirty="0">
                <a:solidFill>
                  <a:schemeClr val="tx2">
                    <a:lumMod val="50000"/>
                  </a:schemeClr>
                </a:solidFill>
                <a:latin typeface="Arial" charset="0"/>
              </a:rPr>
              <a:t>Shares</a:t>
            </a:r>
          </a:p>
        </p:txBody>
      </p:sp>
      <p:sp>
        <p:nvSpPr>
          <p:cNvPr id="15365" name="AutoShape 13">
            <a:extLst>
              <a:ext uri="{FF2B5EF4-FFF2-40B4-BE49-F238E27FC236}">
                <a16:creationId xmlns:a16="http://schemas.microsoft.com/office/drawing/2014/main" id="{AC173572-F871-4C8C-97C8-8DA08281F1CA}"/>
              </a:ext>
            </a:extLst>
          </p:cNvPr>
          <p:cNvSpPr>
            <a:spLocks/>
          </p:cNvSpPr>
          <p:nvPr/>
        </p:nvSpPr>
        <p:spPr bwMode="auto">
          <a:xfrm rot="7152222">
            <a:off x="2438400" y="3505200"/>
            <a:ext cx="457200" cy="2286000"/>
          </a:xfrm>
          <a:prstGeom prst="leftBrace">
            <a:avLst>
              <a:gd name="adj1" fmla="val 41667"/>
              <a:gd name="adj2" fmla="val 50694"/>
            </a:avLst>
          </a:prstGeom>
          <a:noFill/>
          <a:ln w="38100">
            <a:solidFill>
              <a:schemeClr val="tx2">
                <a:lumMod val="50000"/>
              </a:schemeClr>
            </a:solidFill>
            <a:miter lim="800000"/>
            <a:headEnd/>
            <a:tailEnd/>
          </a:ln>
          <a:effectLst>
            <a:outerShdw dist="17961" dir="2700000" algn="ctr" rotWithShape="0">
              <a:schemeClr val="tx1"/>
            </a:outerShdw>
          </a:effectLst>
        </p:spPr>
        <p:txBody>
          <a:bodyPr wrap="none" anchor="ctr"/>
          <a:lstStyle/>
          <a:p>
            <a:pPr algn="ctr">
              <a:defRPr/>
            </a:pPr>
            <a:endParaRPr lang="en-US"/>
          </a:p>
        </p:txBody>
      </p:sp>
      <p:sp>
        <p:nvSpPr>
          <p:cNvPr id="67590" name="Text Box 14">
            <a:extLst>
              <a:ext uri="{FF2B5EF4-FFF2-40B4-BE49-F238E27FC236}">
                <a16:creationId xmlns:a16="http://schemas.microsoft.com/office/drawing/2014/main" id="{B12E5D9A-44E9-493D-9632-00D2B22EE984}"/>
              </a:ext>
            </a:extLst>
          </p:cNvPr>
          <p:cNvSpPr txBox="1">
            <a:spLocks noChangeArrowheads="1"/>
          </p:cNvSpPr>
          <p:nvPr/>
        </p:nvSpPr>
        <p:spPr bwMode="auto">
          <a:xfrm>
            <a:off x="5749925" y="5051425"/>
            <a:ext cx="24384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1800" b="1" dirty="0">
                <a:latin typeface="Arial Narrow" panose="020B0606020202030204" pitchFamily="34" charset="0"/>
              </a:rPr>
              <a:t>Issued shares that are owned by stockholders</a:t>
            </a:r>
          </a:p>
        </p:txBody>
      </p:sp>
      <p:sp>
        <p:nvSpPr>
          <p:cNvPr id="67591" name="Text Box 15">
            <a:extLst>
              <a:ext uri="{FF2B5EF4-FFF2-40B4-BE49-F238E27FC236}">
                <a16:creationId xmlns:a16="http://schemas.microsoft.com/office/drawing/2014/main" id="{D2B07120-7FEE-44EC-A401-C651895066C1}"/>
              </a:ext>
            </a:extLst>
          </p:cNvPr>
          <p:cNvSpPr txBox="1">
            <a:spLocks noChangeArrowheads="1"/>
          </p:cNvSpPr>
          <p:nvPr/>
        </p:nvSpPr>
        <p:spPr bwMode="auto">
          <a:xfrm>
            <a:off x="2667000" y="1524000"/>
            <a:ext cx="2362200" cy="646113"/>
          </a:xfrm>
          <a:prstGeom prst="rect">
            <a:avLst/>
          </a:prstGeom>
          <a:solidFill>
            <a:srgbClr val="FFFFA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1800" b="1" dirty="0">
                <a:latin typeface="Arial Narrow" panose="020B0606020202030204" pitchFamily="34" charset="0"/>
              </a:rPr>
              <a:t>Issued shares that have been reacquired</a:t>
            </a:r>
          </a:p>
        </p:txBody>
      </p:sp>
      <p:sp>
        <p:nvSpPr>
          <p:cNvPr id="15368" name="Text Box 16">
            <a:extLst>
              <a:ext uri="{FF2B5EF4-FFF2-40B4-BE49-F238E27FC236}">
                <a16:creationId xmlns:a16="http://schemas.microsoft.com/office/drawing/2014/main" id="{D258E6F4-0BCB-4825-ABA6-F69F840FEA16}"/>
              </a:ext>
            </a:extLst>
          </p:cNvPr>
          <p:cNvSpPr txBox="1">
            <a:spLocks noChangeArrowheads="1"/>
          </p:cNvSpPr>
          <p:nvPr/>
        </p:nvSpPr>
        <p:spPr bwMode="auto">
          <a:xfrm>
            <a:off x="6019800" y="1524000"/>
            <a:ext cx="2438400" cy="923925"/>
          </a:xfrm>
          <a:prstGeom prst="rect">
            <a:avLst/>
          </a:prstGeom>
          <a:solidFill>
            <a:schemeClr val="accent1">
              <a:lumMod val="20000"/>
              <a:lumOff val="80000"/>
            </a:schemeClr>
          </a:solidFill>
          <a:ln w="9525">
            <a:noFill/>
            <a:miter lim="800000"/>
            <a:headEnd/>
            <a:tailEnd/>
          </a:ln>
        </p:spPr>
        <p:txBody>
          <a:bodyPr>
            <a:spAutoFit/>
          </a:bodyPr>
          <a:lstStyle/>
          <a:p>
            <a:pPr algn="ctr" eaLnBrk="1" hangingPunct="1">
              <a:spcBef>
                <a:spcPct val="50000"/>
              </a:spcBef>
              <a:defRPr/>
            </a:pPr>
            <a:r>
              <a:rPr lang="en-US" altLang="en-US" b="1" dirty="0">
                <a:latin typeface="Arial Narrow" pitchFamily="34" charset="0"/>
              </a:rPr>
              <a:t>Issued shares include outstanding and treasury </a:t>
            </a:r>
            <a:r>
              <a:rPr lang="en-US" altLang="en-US" b="1" dirty="0">
                <a:latin typeface="Verdana" pitchFamily="34" charset="0"/>
              </a:rPr>
              <a:t>shares</a:t>
            </a:r>
          </a:p>
        </p:txBody>
      </p:sp>
      <p:sp>
        <p:nvSpPr>
          <p:cNvPr id="15369" name="Line 17">
            <a:extLst>
              <a:ext uri="{FF2B5EF4-FFF2-40B4-BE49-F238E27FC236}">
                <a16:creationId xmlns:a16="http://schemas.microsoft.com/office/drawing/2014/main" id="{FD1139FE-5EB9-4CE3-8286-1D013C46203B}"/>
              </a:ext>
            </a:extLst>
          </p:cNvPr>
          <p:cNvSpPr>
            <a:spLocks noChangeShapeType="1"/>
          </p:cNvSpPr>
          <p:nvPr/>
        </p:nvSpPr>
        <p:spPr bwMode="auto">
          <a:xfrm flipH="1">
            <a:off x="5867400" y="2362200"/>
            <a:ext cx="533400" cy="685800"/>
          </a:xfrm>
          <a:prstGeom prst="line">
            <a:avLst/>
          </a:prstGeom>
          <a:noFill/>
          <a:ln w="38100">
            <a:solidFill>
              <a:schemeClr val="tx2">
                <a:lumMod val="50000"/>
              </a:schemeClr>
            </a:solidFill>
            <a:miter lim="800000"/>
            <a:headEnd/>
            <a:tailEnd type="triangle" w="med" len="med"/>
          </a:ln>
          <a:effectLst>
            <a:outerShdw dist="17961" dir="2700000" algn="ctr" rotWithShape="0">
              <a:schemeClr val="tx1"/>
            </a:outerShdw>
          </a:effectLst>
        </p:spPr>
        <p:txBody>
          <a:bodyPr wrap="none"/>
          <a:lstStyle/>
          <a:p>
            <a:pPr>
              <a:defRPr/>
            </a:pPr>
            <a:endParaRPr lang="en-US"/>
          </a:p>
        </p:txBody>
      </p:sp>
      <p:sp>
        <p:nvSpPr>
          <p:cNvPr id="15370" name="Line 18">
            <a:extLst>
              <a:ext uri="{FF2B5EF4-FFF2-40B4-BE49-F238E27FC236}">
                <a16:creationId xmlns:a16="http://schemas.microsoft.com/office/drawing/2014/main" id="{9FEFA33F-F356-4099-ACEA-08BBB93C3EBD}"/>
              </a:ext>
            </a:extLst>
          </p:cNvPr>
          <p:cNvSpPr>
            <a:spLocks noChangeShapeType="1"/>
          </p:cNvSpPr>
          <p:nvPr/>
        </p:nvSpPr>
        <p:spPr bwMode="auto">
          <a:xfrm flipH="1">
            <a:off x="4419600" y="2362200"/>
            <a:ext cx="1981200" cy="533400"/>
          </a:xfrm>
          <a:prstGeom prst="line">
            <a:avLst/>
          </a:prstGeom>
          <a:noFill/>
          <a:ln w="38100">
            <a:solidFill>
              <a:schemeClr val="tx2">
                <a:lumMod val="50000"/>
              </a:schemeClr>
            </a:solidFill>
            <a:miter lim="800000"/>
            <a:headEnd/>
            <a:tailEnd type="triangle" w="med" len="med"/>
          </a:ln>
          <a:effectLst>
            <a:outerShdw dist="17961" dir="2700000" algn="ctr" rotWithShape="0">
              <a:schemeClr val="tx1"/>
            </a:outerShdw>
          </a:effectLst>
        </p:spPr>
        <p:txBody>
          <a:bodyPr wrap="none"/>
          <a:lstStyle/>
          <a:p>
            <a:pPr>
              <a:defRPr/>
            </a:pPr>
            <a:endParaRPr lang="en-US"/>
          </a:p>
        </p:txBody>
      </p:sp>
      <p:sp>
        <p:nvSpPr>
          <p:cNvPr id="15371" name="Oval 19">
            <a:extLst>
              <a:ext uri="{FF2B5EF4-FFF2-40B4-BE49-F238E27FC236}">
                <a16:creationId xmlns:a16="http://schemas.microsoft.com/office/drawing/2014/main" id="{2C91EC02-B325-49CC-8680-6E98228650FD}"/>
              </a:ext>
            </a:extLst>
          </p:cNvPr>
          <p:cNvSpPr>
            <a:spLocks noChangeArrowheads="1"/>
          </p:cNvSpPr>
          <p:nvPr/>
        </p:nvSpPr>
        <p:spPr bwMode="auto">
          <a:xfrm>
            <a:off x="6324600" y="2286000"/>
            <a:ext cx="152400" cy="152400"/>
          </a:xfrm>
          <a:prstGeom prst="ellipse">
            <a:avLst/>
          </a:prstGeom>
          <a:solidFill>
            <a:schemeClr val="tx2">
              <a:lumMod val="50000"/>
            </a:schemeClr>
          </a:solidFill>
          <a:ln w="9525">
            <a:solidFill>
              <a:schemeClr val="tx2">
                <a:lumMod val="50000"/>
              </a:schemeClr>
            </a:solidFill>
            <a:miter lim="800000"/>
            <a:headEnd/>
            <a:tailEnd/>
          </a:ln>
          <a:effectLst>
            <a:outerShdw dist="17961" dir="2700000" algn="ctr" rotWithShape="0">
              <a:schemeClr val="tx1"/>
            </a:outerShdw>
          </a:effectLst>
        </p:spPr>
        <p:txBody>
          <a:bodyPr wrap="none" anchor="ctr"/>
          <a:lstStyle/>
          <a:p>
            <a:pPr algn="ctr">
              <a:defRPr/>
            </a:pPr>
            <a:endParaRPr lang="en-US"/>
          </a:p>
        </p:txBody>
      </p:sp>
      <p:sp>
        <p:nvSpPr>
          <p:cNvPr id="16" name="Oval 12">
            <a:extLst>
              <a:ext uri="{FF2B5EF4-FFF2-40B4-BE49-F238E27FC236}">
                <a16:creationId xmlns:a16="http://schemas.microsoft.com/office/drawing/2014/main" id="{0ADDC431-31F5-43E3-9940-F18F307418D2}"/>
              </a:ext>
            </a:extLst>
          </p:cNvPr>
          <p:cNvSpPr>
            <a:spLocks noChangeArrowheads="1"/>
          </p:cNvSpPr>
          <p:nvPr/>
        </p:nvSpPr>
        <p:spPr bwMode="auto">
          <a:xfrm>
            <a:off x="6324600" y="2438400"/>
            <a:ext cx="2336800" cy="1193800"/>
          </a:xfrm>
          <a:prstGeom prst="ellipse">
            <a:avLst/>
          </a:prstGeom>
          <a:solidFill>
            <a:schemeClr val="accent1">
              <a:lumMod val="20000"/>
              <a:lumOff val="80000"/>
            </a:schemeClr>
          </a:solidFill>
          <a:ln w="3175">
            <a:solidFill>
              <a:schemeClr val="tx2">
                <a:lumMod val="50000"/>
              </a:schemeClr>
            </a:solidFill>
            <a:round/>
            <a:headEnd/>
            <a:tailEnd/>
          </a:ln>
          <a:effectLst>
            <a:outerShdw dist="25400" algn="ctr" rotWithShape="0">
              <a:schemeClr val="tx1"/>
            </a:outerShdw>
          </a:effectLst>
        </p:spPr>
        <p:txBody>
          <a:bodyPr wrap="none" anchor="ctr"/>
          <a:lstStyle/>
          <a:p>
            <a:pPr algn="ctr">
              <a:defRPr/>
            </a:pPr>
            <a:r>
              <a:rPr lang="en-US" sz="2800" b="1" dirty="0">
                <a:solidFill>
                  <a:schemeClr val="tx2">
                    <a:lumMod val="50000"/>
                  </a:schemeClr>
                </a:solidFill>
                <a:latin typeface="Arial" charset="0"/>
              </a:rPr>
              <a:t>Issued </a:t>
            </a:r>
          </a:p>
          <a:p>
            <a:pPr algn="ctr">
              <a:defRPr/>
            </a:pPr>
            <a:r>
              <a:rPr lang="en-US" sz="2800" b="1" dirty="0">
                <a:solidFill>
                  <a:schemeClr val="tx2">
                    <a:lumMod val="50000"/>
                  </a:schemeClr>
                </a:solidFill>
                <a:latin typeface="Arial" charset="0"/>
              </a:rPr>
              <a:t>Shares</a:t>
            </a:r>
          </a:p>
        </p:txBody>
      </p:sp>
      <p:sp>
        <p:nvSpPr>
          <p:cNvPr id="15" name="Rounded Rectangle 14">
            <a:extLst>
              <a:ext uri="{FF2B5EF4-FFF2-40B4-BE49-F238E27FC236}">
                <a16:creationId xmlns:a16="http://schemas.microsoft.com/office/drawing/2014/main" id="{F71105F8-CE7D-4C19-B1D9-16896B84FD95}"/>
              </a:ext>
            </a:extLst>
          </p:cNvPr>
          <p:cNvSpPr/>
          <p:nvPr/>
        </p:nvSpPr>
        <p:spPr>
          <a:xfrm>
            <a:off x="496888" y="6248400"/>
            <a:ext cx="7656512"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8-1: Describe the characteristics of common stock and show how common stock is presented in the balance sheet.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a:extLst>
              <a:ext uri="{FF2B5EF4-FFF2-40B4-BE49-F238E27FC236}">
                <a16:creationId xmlns:a16="http://schemas.microsoft.com/office/drawing/2014/main" id="{8FCF8FDA-977F-40E2-A1DE-24D87136C939}"/>
              </a:ext>
            </a:extLst>
          </p:cNvPr>
          <p:cNvSpPr>
            <a:spLocks noGrp="1" noChangeArrowheads="1"/>
          </p:cNvSpPr>
          <p:nvPr>
            <p:ph type="title"/>
          </p:nvPr>
        </p:nvSpPr>
        <p:spPr>
          <a:xfrm>
            <a:off x="1676400" y="152400"/>
            <a:ext cx="5943600" cy="914400"/>
          </a:xfrm>
          <a:solidFill>
            <a:schemeClr val="accent1">
              <a:lumMod val="20000"/>
              <a:lumOff val="80000"/>
            </a:schemeClr>
          </a:solidFill>
        </p:spPr>
        <p:txBody>
          <a:bodyPr/>
          <a:lstStyle/>
          <a:p>
            <a:pPr>
              <a:defRPr/>
            </a:pPr>
            <a:r>
              <a:rPr lang="en-US" dirty="0"/>
              <a:t>Preferred Stock</a:t>
            </a:r>
          </a:p>
        </p:txBody>
      </p:sp>
      <p:sp>
        <p:nvSpPr>
          <p:cNvPr id="95249" name="AutoShape 17">
            <a:extLst>
              <a:ext uri="{FF2B5EF4-FFF2-40B4-BE49-F238E27FC236}">
                <a16:creationId xmlns:a16="http://schemas.microsoft.com/office/drawing/2014/main" id="{4B456751-48FC-402D-A215-9687D4D4E674}"/>
              </a:ext>
            </a:extLst>
          </p:cNvPr>
          <p:cNvSpPr>
            <a:spLocks noChangeArrowheads="1"/>
          </p:cNvSpPr>
          <p:nvPr/>
        </p:nvSpPr>
        <p:spPr bwMode="auto">
          <a:xfrm>
            <a:off x="496888" y="1371600"/>
            <a:ext cx="4191000" cy="2250062"/>
          </a:xfrm>
          <a:prstGeom prst="roundRect">
            <a:avLst>
              <a:gd name="adj" fmla="val 12495"/>
            </a:avLst>
          </a:prstGeom>
          <a:solidFill>
            <a:schemeClr val="accent1">
              <a:lumMod val="50000"/>
            </a:schemeClr>
          </a:solidFill>
          <a:ln w="12700">
            <a:solidFill>
              <a:srgbClr val="000000"/>
            </a:solidFill>
            <a:round/>
            <a:headEnd/>
            <a:tailEnd/>
          </a:ln>
          <a:effectLst>
            <a:outerShdw dist="63500" dir="3187806" algn="ctr" rotWithShape="0">
              <a:schemeClr val="tx1"/>
            </a:outerShdw>
          </a:effectLst>
        </p:spPr>
        <p:txBody>
          <a:bodyPr wrap="none" lIns="90488" tIns="44450" rIns="90488" bIns="44450" anchor="ctr"/>
          <a:lstStyle/>
          <a:p>
            <a:pPr algn="ctr">
              <a:defRPr/>
            </a:pPr>
            <a:r>
              <a:rPr lang="en-US" sz="2800" dirty="0">
                <a:solidFill>
                  <a:schemeClr val="bg1"/>
                </a:solidFill>
                <a:latin typeface="Arial" charset="0"/>
              </a:rPr>
              <a:t>Normally no voting rights, </a:t>
            </a:r>
            <a:br>
              <a:rPr lang="en-US" sz="2800" dirty="0">
                <a:solidFill>
                  <a:schemeClr val="bg1"/>
                </a:solidFill>
                <a:latin typeface="Arial" charset="0"/>
              </a:rPr>
            </a:br>
            <a:r>
              <a:rPr lang="en-US" sz="2800" dirty="0">
                <a:solidFill>
                  <a:schemeClr val="bg1"/>
                </a:solidFill>
                <a:latin typeface="Arial" charset="0"/>
              </a:rPr>
              <a:t>but receive priority over</a:t>
            </a:r>
            <a:br>
              <a:rPr lang="en-US" sz="2800" dirty="0">
                <a:solidFill>
                  <a:schemeClr val="bg1"/>
                </a:solidFill>
                <a:latin typeface="Arial" charset="0"/>
              </a:rPr>
            </a:br>
            <a:r>
              <a:rPr lang="en-US" sz="2800" dirty="0">
                <a:solidFill>
                  <a:schemeClr val="bg1"/>
                </a:solidFill>
                <a:latin typeface="Arial" charset="0"/>
              </a:rPr>
              <a:t>common stock on</a:t>
            </a:r>
            <a:br>
              <a:rPr lang="en-US" sz="2800" dirty="0">
                <a:solidFill>
                  <a:schemeClr val="bg1"/>
                </a:solidFill>
                <a:latin typeface="Arial" charset="0"/>
              </a:rPr>
            </a:br>
            <a:r>
              <a:rPr lang="en-US" sz="2800" dirty="0">
                <a:solidFill>
                  <a:schemeClr val="bg1"/>
                </a:solidFill>
                <a:latin typeface="Arial" charset="0"/>
              </a:rPr>
              <a:t>dividend payment</a:t>
            </a:r>
          </a:p>
        </p:txBody>
      </p:sp>
      <p:sp>
        <p:nvSpPr>
          <p:cNvPr id="95250" name="AutoShape 18">
            <a:extLst>
              <a:ext uri="{FF2B5EF4-FFF2-40B4-BE49-F238E27FC236}">
                <a16:creationId xmlns:a16="http://schemas.microsoft.com/office/drawing/2014/main" id="{01898FB8-7AAD-4DCB-B0E8-22D0A08AE27C}"/>
              </a:ext>
            </a:extLst>
          </p:cNvPr>
          <p:cNvSpPr>
            <a:spLocks noChangeArrowheads="1"/>
          </p:cNvSpPr>
          <p:nvPr/>
        </p:nvSpPr>
        <p:spPr bwMode="auto">
          <a:xfrm>
            <a:off x="4876800" y="1492250"/>
            <a:ext cx="3784600" cy="1892300"/>
          </a:xfrm>
          <a:prstGeom prst="roundRect">
            <a:avLst>
              <a:gd name="adj" fmla="val 12495"/>
            </a:avLst>
          </a:prstGeom>
          <a:solidFill>
            <a:srgbClr val="FFFF66"/>
          </a:solidFill>
          <a:ln w="12700">
            <a:solidFill>
              <a:schemeClr val="tx2">
                <a:lumMod val="50000"/>
              </a:schemeClr>
            </a:solidFill>
            <a:round/>
            <a:headEnd/>
            <a:tailEnd/>
          </a:ln>
          <a:effectLst>
            <a:outerShdw dist="63500" dir="3187806" algn="ctr" rotWithShape="0">
              <a:schemeClr val="tx1"/>
            </a:outerShdw>
          </a:effectLst>
        </p:spPr>
        <p:txBody>
          <a:bodyPr wrap="none" lIns="90488" tIns="44450" rIns="90488" bIns="44450" anchor="ctr"/>
          <a:lstStyle/>
          <a:p>
            <a:pPr algn="ctr">
              <a:defRPr/>
            </a:pPr>
            <a:r>
              <a:rPr lang="en-US" sz="2800" dirty="0">
                <a:latin typeface="Arial" charset="0"/>
              </a:rPr>
              <a:t>Has a par or stated</a:t>
            </a:r>
            <a:br>
              <a:rPr lang="en-US" sz="2800" dirty="0">
                <a:latin typeface="Arial" charset="0"/>
              </a:rPr>
            </a:br>
            <a:r>
              <a:rPr lang="en-US" sz="2800" dirty="0">
                <a:latin typeface="Arial" charset="0"/>
              </a:rPr>
              <a:t>value with dividend</a:t>
            </a:r>
            <a:br>
              <a:rPr lang="en-US" sz="2800" dirty="0">
                <a:latin typeface="Arial" charset="0"/>
              </a:rPr>
            </a:br>
            <a:r>
              <a:rPr lang="en-US" sz="2800" dirty="0">
                <a:latin typeface="Arial" charset="0"/>
              </a:rPr>
              <a:t>expressed as a</a:t>
            </a:r>
            <a:br>
              <a:rPr lang="en-US" sz="2800" dirty="0">
                <a:latin typeface="Arial" charset="0"/>
              </a:rPr>
            </a:br>
            <a:r>
              <a:rPr lang="en-US" sz="2800" dirty="0">
                <a:latin typeface="Arial" charset="0"/>
              </a:rPr>
              <a:t>percent of par</a:t>
            </a:r>
          </a:p>
        </p:txBody>
      </p:sp>
      <p:sp>
        <p:nvSpPr>
          <p:cNvPr id="95251" name="AutoShape 19">
            <a:extLst>
              <a:ext uri="{FF2B5EF4-FFF2-40B4-BE49-F238E27FC236}">
                <a16:creationId xmlns:a16="http://schemas.microsoft.com/office/drawing/2014/main" id="{FD41889E-24AD-404F-82BD-465D19CA3BE6}"/>
              </a:ext>
            </a:extLst>
          </p:cNvPr>
          <p:cNvSpPr>
            <a:spLocks noChangeArrowheads="1"/>
          </p:cNvSpPr>
          <p:nvPr/>
        </p:nvSpPr>
        <p:spPr bwMode="auto">
          <a:xfrm>
            <a:off x="2251075" y="3926462"/>
            <a:ext cx="5251450" cy="2028757"/>
          </a:xfrm>
          <a:prstGeom prst="roundRect">
            <a:avLst>
              <a:gd name="adj" fmla="val 12495"/>
            </a:avLst>
          </a:prstGeom>
          <a:solidFill>
            <a:schemeClr val="accent1">
              <a:lumMod val="20000"/>
              <a:lumOff val="80000"/>
            </a:schemeClr>
          </a:solidFill>
          <a:ln w="12700">
            <a:solidFill>
              <a:schemeClr val="tx2">
                <a:lumMod val="50000"/>
              </a:schemeClr>
            </a:solidFill>
            <a:round/>
            <a:headEnd/>
            <a:tailEnd/>
          </a:ln>
          <a:effectLst>
            <a:outerShdw dist="63500" dir="3187806" algn="ctr" rotWithShape="0">
              <a:schemeClr val="tx1"/>
            </a:outerShdw>
          </a:effectLst>
        </p:spPr>
        <p:txBody>
          <a:bodyPr wrap="none" lIns="90488" tIns="44450" rIns="90488" bIns="44450" anchor="ctr"/>
          <a:lstStyle/>
          <a:p>
            <a:pPr algn="ctr">
              <a:defRPr/>
            </a:pPr>
            <a:r>
              <a:rPr lang="en-US" sz="2600" b="1" dirty="0">
                <a:latin typeface="Arial" charset="0"/>
              </a:rPr>
              <a:t>Callable stock is redeemable,</a:t>
            </a:r>
            <a:br>
              <a:rPr lang="en-US" sz="2600" b="1" dirty="0">
                <a:latin typeface="Arial" charset="0"/>
              </a:rPr>
            </a:br>
            <a:r>
              <a:rPr lang="en-US" sz="2600" b="1" dirty="0">
                <a:latin typeface="Arial" charset="0"/>
              </a:rPr>
              <a:t> and convertible stock can be </a:t>
            </a:r>
            <a:br>
              <a:rPr lang="en-US" sz="2600" b="1" dirty="0">
                <a:latin typeface="Arial" charset="0"/>
              </a:rPr>
            </a:br>
            <a:r>
              <a:rPr lang="en-US" sz="2600" b="1" dirty="0">
                <a:latin typeface="Arial" charset="0"/>
              </a:rPr>
              <a:t>exchanged for common shares.</a:t>
            </a:r>
          </a:p>
        </p:txBody>
      </p:sp>
      <p:sp>
        <p:nvSpPr>
          <p:cNvPr id="8" name="Rounded Rectangle 7">
            <a:extLst>
              <a:ext uri="{FF2B5EF4-FFF2-40B4-BE49-F238E27FC236}">
                <a16:creationId xmlns:a16="http://schemas.microsoft.com/office/drawing/2014/main" id="{773667BD-733A-4FEE-8BF7-A719C8674036}"/>
              </a:ext>
            </a:extLst>
          </p:cNvPr>
          <p:cNvSpPr/>
          <p:nvPr/>
        </p:nvSpPr>
        <p:spPr>
          <a:xfrm>
            <a:off x="496888" y="6172200"/>
            <a:ext cx="76565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8-2: Explain what preferred stock is, discuss what its advantages and disadvantages to the corporation are, and show how it is presented in the balance sheet.</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quot;/&gt;&lt;property id=&quot;20307&quot; value=&quot;328&quot;/&gt;&lt;/object&gt;&lt;object type=&quot;3&quot; unique_id=&quot;10005&quot;&gt;&lt;property id=&quot;20148&quot; value=&quot;5&quot;/&gt;&lt;property id=&quot;20300&quot; value=&quot;Slide 2&quot;/&gt;&lt;property id=&quot;20307&quot; value=&quot;329&quot;/&gt;&lt;/object&gt;&lt;object type=&quot;3&quot; unique_id=&quot;10006&quot;&gt;&lt;property id=&quot;20148&quot; value=&quot;5&quot;/&gt;&lt;property id=&quot;20300&quot; value=&quot;Slide 3 - &amp;quot;What is Accounting?&amp;quot;&quot;/&gt;&lt;property id=&quot;20307&quot; value=&quot;283&quot;/&gt;&lt;/object&gt;&lt;object type=&quot;3&quot; unique_id=&quot;10007&quot;&gt;&lt;property id=&quot;20148&quot; value=&quot;5&quot;/&gt;&lt;property id=&quot;20300&quot; value=&quot;Slide 4 - &amp;quot;Users and Uses of Accounting Information&amp;quot;&quot;/&gt;&lt;property id=&quot;20307&quot; value=&quot;330&quot;/&gt;&lt;/object&gt;&lt;object type=&quot;3&quot; unique_id=&quot;10008&quot;&gt;&lt;property id=&quot;20148&quot; value=&quot;5&quot;/&gt;&lt;property id=&quot;20300&quot; value=&quot;Slide 5 - &amp;quot;Financial Accounting&amp;quot;&quot;/&gt;&lt;property id=&quot;20307&quot; value=&quot;303&quot;/&gt;&lt;/object&gt;&lt;object type=&quot;3&quot; unique_id=&quot;10009&quot;&gt;&lt;property id=&quot;20148&quot; value=&quot;5&quot;/&gt;&lt;property id=&quot;20300&quot; value=&quot;Slide 6 - &amp;quot;Managerial Accounting/Cost Accounting&amp;quot;&quot;/&gt;&lt;property id=&quot;20307&quot; value=&quot;304&quot;/&gt;&lt;/object&gt;&lt;object type=&quot;3&quot; unique_id=&quot;10010&quot;&gt;&lt;property id=&quot;20148&quot; value=&quot;5&quot;/&gt;&lt;property id=&quot;20300&quot; value=&quot;Slide 7 - &amp;quot;Auditing—Public Accounting&amp;quot;&quot;/&gt;&lt;property id=&quot;20307&quot; value=&quot;305&quot;/&gt;&lt;/object&gt;&lt;object type=&quot;3&quot; unique_id=&quot;10011&quot;&gt;&lt;property id=&quot;20148&quot; value=&quot;5&quot;/&gt;&lt;property id=&quot;20300&quot; value=&quot;Slide 8 - &amp;quot; Internal Auditing&amp;quot;&quot;/&gt;&lt;property id=&quot;20307&quot; value=&quot;306&quot;/&gt;&lt;/object&gt;&lt;object type=&quot;3&quot; unique_id=&quot;10012&quot;&gt;&lt;property id=&quot;20148&quot; value=&quot;5&quot;/&gt;&lt;property id=&quot;20300&quot; value=&quot;Slide 9 - &amp;quot;Governmental and Not-for-Profit Accounting&amp;quot;&quot;/&gt;&lt;property id=&quot;20307&quot; value=&quot;307&quot;/&gt;&lt;/object&gt;&lt;object type=&quot;3&quot; unique_id=&quot;10013&quot;&gt;&lt;property id=&quot;20148&quot; value=&quot;5&quot;/&gt;&lt;property id=&quot;20300&quot; value=&quot;Slide 10 - &amp;quot;Income Tax Accounting&amp;quot;&quot;/&gt;&lt;property id=&quot;20307&quot; value=&quot;308&quot;/&gt;&lt;/object&gt;&lt;object type=&quot;3&quot; unique_id=&quot;10014&quot;&gt;&lt;property id=&quot;20148&quot; value=&quot;5&quot;/&gt;&lt;property id=&quot;20300&quot; value=&quot;Slide 11 - &amp;quot;How Has Accounting Developed?&amp;quot;&quot;/&gt;&lt;property id=&quot;20307&quot; value=&quot;309&quot;/&gt;&lt;/object&gt;&lt;object type=&quot;3&quot; unique_id=&quot;10015&quot;&gt;&lt;property id=&quot;20148&quot; value=&quot;5&quot;/&gt;&lt;property id=&quot;20300&quot; value=&quot;Slide 12 - &amp;quot;How Has Accounting Developed?&amp;quot;&quot;/&gt;&lt;property id=&quot;20307&quot; value=&quot;310&quot;/&gt;&lt;/object&gt;&lt;object type=&quot;3&quot; unique_id=&quot;10016&quot;&gt;&lt;property id=&quot;20148&quot; value=&quot;5&quot;/&gt;&lt;property id=&quot;20300&quot; value=&quot;Slide 13 - &amp;quot;How Has Accounting Developed?&amp;quot;&quot;/&gt;&lt;property id=&quot;20307&quot; value=&quot;311&quot;/&gt;&lt;/object&gt;&lt;object type=&quot;3&quot; unique_id=&quot;10017&quot;&gt;&lt;property id=&quot;20148&quot; value=&quot;5&quot;/&gt;&lt;property id=&quot;20300&quot; value=&quot;Slide 14 - &amp;quot;How Has Accounting Developed?&amp;quot;&quot;/&gt;&lt;property id=&quot;20307&quot; value=&quot;312&quot;/&gt;&lt;/object&gt;&lt;object type=&quot;3&quot; unique_id=&quot;10018&quot;&gt;&lt;property id=&quot;20148&quot; value=&quot;5&quot;/&gt;&lt;property id=&quot;20300&quot; value=&quot;Slide 15 - &amp;quot;How Has Accounting Developed?&amp;quot;&quot;/&gt;&lt;property id=&quot;20307&quot; value=&quot;314&quot;/&gt;&lt;/object&gt;&lt;object type=&quot;3&quot; unique_id=&quot;10019&quot;&gt;&lt;property id=&quot;20148&quot; value=&quot;5&quot;/&gt;&lt;property id=&quot;20300&quot; value=&quot;Slide 16 - &amp;quot;How Has Accounting Developed?&amp;quot;&quot;/&gt;&lt;property id=&quot;20307&quot; value=&quot;315&quot;/&gt;&lt;/object&gt;&lt;object type=&quot;3&quot; unique_id=&quot;10020&quot;&gt;&lt;property id=&quot;20148&quot; value=&quot;5&quot;/&gt;&lt;property id=&quot;20300&quot; value=&quot;Slide 17 - &amp;quot;How Has Accounting Developed?&amp;quot;&quot;/&gt;&lt;property id=&quot;20307&quot; value=&quot;317&quot;/&gt;&lt;/object&gt;&lt;object type=&quot;3&quot; unique_id=&quot;10021&quot;&gt;&lt;property id=&quot;20148&quot; value=&quot;5&quot;/&gt;&lt;property id=&quot;20300&quot; value=&quot;Slide 18 - &amp;quot;How Has Accounting Developed?&amp;quot;&quot;/&gt;&lt;property id=&quot;20307&quot; value=&quot;319&quot;/&gt;&lt;/object&gt;&lt;object type=&quot;3&quot; unique_id=&quot;10022&quot;&gt;&lt;property id=&quot;20148&quot; value=&quot;5&quot;/&gt;&lt;property id=&quot;20300&quot; value=&quot;Slide 19&quot;/&gt;&lt;property id=&quot;20307&quot; value=&quot;318&quot;/&gt;&lt;/object&gt;&lt;object type=&quot;3&quot; unique_id=&quot;10023&quot;&gt;&lt;property id=&quot;20148&quot; value=&quot;5&quot;/&gt;&lt;property id=&quot;20300&quot; value=&quot;Slide 20 - &amp;quot;International Accounting Standards&amp;quot;&quot;/&gt;&lt;property id=&quot;20307&quot; value=&quot;320&quot;/&gt;&lt;/object&gt;&lt;object type=&quot;3&quot; unique_id=&quot;10024&quot;&gt;&lt;property id=&quot;20148&quot; value=&quot;5&quot;/&gt;&lt;property id=&quot;20300&quot; value=&quot;Slide 21 - &amp;quot;Ethics and the Accounting Profession&amp;quot;&quot;/&gt;&lt;property id=&quot;20307&quot; value=&quot;321&quot;/&gt;&lt;/object&gt;&lt;object type=&quot;3&quot; unique_id=&quot;10025&quot;&gt;&lt;property id=&quot;20148&quot; value=&quot;5&quot;/&gt;&lt;property id=&quot;20300&quot; value=&quot;Slide 22 - &amp;quot;The Conceptual Framework&amp;quot;&quot;/&gt;&lt;property id=&quot;20307&quot; value=&quot;322&quot;/&gt;&lt;/object&gt;&lt;object type=&quot;3&quot; unique_id=&quot;10026&quot;&gt;&lt;property id=&quot;20148&quot; value=&quot;5&quot;/&gt;&lt;property id=&quot;20300&quot; value=&quot;Slide 23 - &amp;quot;Concepts Statement No. 1&amp;quot;&quot;/&gt;&lt;property id=&quot;20307&quot; value=&quot;325&quot;/&gt;&lt;/object&gt;&lt;object type=&quot;3&quot; unique_id=&quot;10027&quot;&gt;&lt;property id=&quot;20148&quot; value=&quot;5&quot;/&gt;&lt;property id=&quot;20300&quot; value=&quot;Slide 24 - &amp;quot;End of Chapter 1&amp;quot;&quot;/&gt;&lt;property id=&quot;20307&quot; value=&quot;300&quot;/&gt;&lt;/object&gt;&lt;/object&gt;&lt;/object&gt;&lt;/database&gt;"/>
  <p:tag name="SECTOMILLISECCONVERTED" val="1"/>
</p:tagLst>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A26ED4B6-2EDF-4D4E-A9D5-0B48D44D5D2C}" vid="{D0A826FA-DA5C-48EE-A1D2-DE16C1982892}"/>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21BCF92-8311-4D1F-97FF-11F8846DF7E5}"/>
</file>

<file path=customXml/itemProps2.xml><?xml version="1.0" encoding="utf-8"?>
<ds:datastoreItem xmlns:ds="http://schemas.openxmlformats.org/officeDocument/2006/customXml" ds:itemID="{584E0693-9E8E-49BF-9930-46DCD3306CDB}">
  <ds:schemaRefs>
    <ds:schemaRef ds:uri="http://schemas.microsoft.com/office/2006/metadata/properties"/>
    <ds:schemaRef ds:uri="http://schemas.microsoft.com/office/infopath/2007/PartnerControls"/>
    <ds:schemaRef ds:uri="2cdc3de2-46a5-45a2-bc6c-3b74ae1e8cf2"/>
  </ds:schemaRefs>
</ds:datastoreItem>
</file>

<file path=customXml/itemProps3.xml><?xml version="1.0" encoding="utf-8"?>
<ds:datastoreItem xmlns:ds="http://schemas.openxmlformats.org/officeDocument/2006/customXml" ds:itemID="{2F0A29E1-61AB-41EF-BFBE-FD71A51611B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Balance</Template>
  <TotalTime>0</TotalTime>
  <Words>4535</Words>
  <Application>Microsoft Office PowerPoint</Application>
  <PresentationFormat>On-screen Show (4:3)</PresentationFormat>
  <Paragraphs>232</Paragraphs>
  <Slides>33</Slides>
  <Notes>33</Notes>
  <HiddenSlides>0</HiddenSlides>
  <MMClips>0</MMClips>
  <ScaleCrop>false</ScaleCrop>
  <HeadingPairs>
    <vt:vector size="8" baseType="variant">
      <vt:variant>
        <vt:lpstr>Fonts Used</vt:lpstr>
      </vt:variant>
      <vt:variant>
        <vt:i4>11</vt:i4>
      </vt:variant>
      <vt:variant>
        <vt:lpstr>Theme</vt:lpstr>
      </vt:variant>
      <vt:variant>
        <vt:i4>1</vt:i4>
      </vt:variant>
      <vt:variant>
        <vt:lpstr>Embedded OLE Servers</vt:lpstr>
      </vt:variant>
      <vt:variant>
        <vt:i4>1</vt:i4>
      </vt:variant>
      <vt:variant>
        <vt:lpstr>Slide Titles</vt:lpstr>
      </vt:variant>
      <vt:variant>
        <vt:i4>33</vt:i4>
      </vt:variant>
    </vt:vector>
  </HeadingPairs>
  <TitlesOfParts>
    <vt:vector size="46" baseType="lpstr">
      <vt:lpstr>Arial</vt:lpstr>
      <vt:lpstr>Arial Narrow</vt:lpstr>
      <vt:lpstr>Book Antiqua</vt:lpstr>
      <vt:lpstr>Calibri</vt:lpstr>
      <vt:lpstr>Comic Sans MS</vt:lpstr>
      <vt:lpstr>Palatino Linotype</vt:lpstr>
      <vt:lpstr>Tahoma</vt:lpstr>
      <vt:lpstr>Times</vt:lpstr>
      <vt:lpstr>Times New Roman</vt:lpstr>
      <vt:lpstr>Verdana</vt:lpstr>
      <vt:lpstr>Wingdings</vt:lpstr>
      <vt:lpstr>Theme1</vt:lpstr>
      <vt:lpstr>Worksheet</vt:lpstr>
      <vt:lpstr>PowerPoint Presentation</vt:lpstr>
      <vt:lpstr>Accounting What the Numbers Mean</vt:lpstr>
      <vt:lpstr>Learning Objectives</vt:lpstr>
      <vt:lpstr>Stockholders’ Equity</vt:lpstr>
      <vt:lpstr>Stockholders’ Equity Section</vt:lpstr>
      <vt:lpstr>Paid-in Capital</vt:lpstr>
      <vt:lpstr>Common Stock</vt:lpstr>
      <vt:lpstr>Common Stock</vt:lpstr>
      <vt:lpstr>Preferred Stock</vt:lpstr>
      <vt:lpstr>Preferred Stock</vt:lpstr>
      <vt:lpstr>Preferred Stock</vt:lpstr>
      <vt:lpstr>Preferred Stock Versus Bonds</vt:lpstr>
      <vt:lpstr>Additional Paid-in Capital</vt:lpstr>
      <vt:lpstr>Retained Earnings</vt:lpstr>
      <vt:lpstr>Cash Dividends</vt:lpstr>
      <vt:lpstr>Cash Dividends</vt:lpstr>
      <vt:lpstr>Stock Dividends</vt:lpstr>
      <vt:lpstr>Stock Dividend—Two Kinds</vt:lpstr>
      <vt:lpstr>Stock Dividend - Illustration</vt:lpstr>
      <vt:lpstr>Stock Dividend - Illustration</vt:lpstr>
      <vt:lpstr>Stock Split</vt:lpstr>
      <vt:lpstr>Stock Split</vt:lpstr>
      <vt:lpstr>Reverse stock split </vt:lpstr>
      <vt:lpstr>Accumulated Other Comprehensive Income (Loss)</vt:lpstr>
      <vt:lpstr>Treasury Stock</vt:lpstr>
      <vt:lpstr>Treasury Stock</vt:lpstr>
      <vt:lpstr>Reporting Changes in Stockholders’ Equity Accounts</vt:lpstr>
      <vt:lpstr>Statement of Changes in Retained Earnings</vt:lpstr>
      <vt:lpstr>Noncontrolling Interest</vt:lpstr>
      <vt:lpstr>Noncontrolling Interest</vt:lpstr>
      <vt:lpstr>Proprietorships and Partnerships</vt:lpstr>
      <vt:lpstr>Not-for-Profit and Governmental Organizations</vt:lpstr>
      <vt:lpstr>End of Chapter 8</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
  <cp:lastModifiedBy/>
  <cp:revision>162</cp:revision>
  <cp:lastPrinted>1601-01-01T00:00:00Z</cp:lastPrinted>
  <dcterms:created xsi:type="dcterms:W3CDTF">2001-12-18T21:21:13Z</dcterms:created>
  <dcterms:modified xsi:type="dcterms:W3CDTF">2018-11-21T14:40:00Z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