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51" r:id="rId4"/>
  </p:sldMasterIdLst>
  <p:notesMasterIdLst>
    <p:notesMasterId r:id="rId55"/>
  </p:notesMasterIdLst>
  <p:handoutMasterIdLst>
    <p:handoutMasterId r:id="rId56"/>
  </p:handoutMasterIdLst>
  <p:sldIdLst>
    <p:sldId id="650" r:id="rId5"/>
    <p:sldId id="651" r:id="rId6"/>
    <p:sldId id="607" r:id="rId7"/>
    <p:sldId id="610" r:id="rId8"/>
    <p:sldId id="612" r:id="rId9"/>
    <p:sldId id="611" r:id="rId10"/>
    <p:sldId id="672" r:id="rId11"/>
    <p:sldId id="673" r:id="rId12"/>
    <p:sldId id="614" r:id="rId13"/>
    <p:sldId id="674" r:id="rId14"/>
    <p:sldId id="675" r:id="rId15"/>
    <p:sldId id="679" r:id="rId16"/>
    <p:sldId id="676" r:id="rId17"/>
    <p:sldId id="677" r:id="rId18"/>
    <p:sldId id="678" r:id="rId19"/>
    <p:sldId id="680" r:id="rId20"/>
    <p:sldId id="682" r:id="rId21"/>
    <p:sldId id="681" r:id="rId22"/>
    <p:sldId id="619" r:id="rId23"/>
    <p:sldId id="620" r:id="rId24"/>
    <p:sldId id="652" r:id="rId25"/>
    <p:sldId id="624" r:id="rId26"/>
    <p:sldId id="653" r:id="rId27"/>
    <p:sldId id="654" r:id="rId28"/>
    <p:sldId id="627" r:id="rId29"/>
    <p:sldId id="655" r:id="rId30"/>
    <p:sldId id="683" r:id="rId31"/>
    <p:sldId id="656" r:id="rId32"/>
    <p:sldId id="657" r:id="rId33"/>
    <p:sldId id="684" r:id="rId34"/>
    <p:sldId id="658" r:id="rId35"/>
    <p:sldId id="631" r:id="rId36"/>
    <p:sldId id="659" r:id="rId37"/>
    <p:sldId id="660" r:id="rId38"/>
    <p:sldId id="661" r:id="rId39"/>
    <p:sldId id="662" r:id="rId40"/>
    <p:sldId id="663" r:id="rId41"/>
    <p:sldId id="664" r:id="rId42"/>
    <p:sldId id="665" r:id="rId43"/>
    <p:sldId id="685" r:id="rId44"/>
    <p:sldId id="666" r:id="rId45"/>
    <p:sldId id="667" r:id="rId46"/>
    <p:sldId id="668" r:id="rId47"/>
    <p:sldId id="633" r:id="rId48"/>
    <p:sldId id="669" r:id="rId49"/>
    <p:sldId id="670" r:id="rId50"/>
    <p:sldId id="646" r:id="rId51"/>
    <p:sldId id="647" r:id="rId52"/>
    <p:sldId id="648" r:id="rId53"/>
    <p:sldId id="408" r:id="rId54"/>
  </p:sldIdLst>
  <p:sldSz cx="9144000" cy="6858000" type="screen4x3"/>
  <p:notesSz cx="7010400" cy="9296400"/>
  <p:custDataLst>
    <p:tags r:id="rId57"/>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1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E6F2"/>
    <a:srgbClr val="FFFFB9"/>
    <a:srgbClr val="254061"/>
    <a:srgbClr val="FFFFAF"/>
    <a:srgbClr val="FFFF66"/>
    <a:srgbClr val="FFECD1"/>
    <a:srgbClr val="FF9900"/>
    <a:srgbClr val="800000"/>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1" autoAdjust="0"/>
    <p:restoredTop sz="66319" autoAdjust="0"/>
  </p:normalViewPr>
  <p:slideViewPr>
    <p:cSldViewPr>
      <p:cViewPr varScale="1">
        <p:scale>
          <a:sx n="56" d="100"/>
          <a:sy n="56" d="100"/>
        </p:scale>
        <p:origin x="192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0350"/>
    </p:cViewPr>
  </p:sorterViewPr>
  <p:notesViewPr>
    <p:cSldViewPr>
      <p:cViewPr>
        <p:scale>
          <a:sx n="66" d="100"/>
          <a:sy n="66" d="100"/>
        </p:scale>
        <p:origin x="2598" y="-2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E8E456F-DDB5-458A-96FC-2634A1D5F2E9}"/>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pPr>
            <a:r>
              <a:rPr lang="en-US" altLang="en-US" sz="1200" dirty="0">
                <a:latin typeface="Arial" panose="020B0604020202020204" pitchFamily="34" charset="0"/>
              </a:rPr>
              <a:t>7-</a:t>
            </a:r>
            <a:fld id="{82455C1C-EE18-42C1-AFFC-AE852F15AB97}"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C365798-BE05-4FE2-B782-DB4BBBE5905C}"/>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8307" name="Rectangle 4">
            <a:extLst>
              <a:ext uri="{FF2B5EF4-FFF2-40B4-BE49-F238E27FC236}">
                <a16:creationId xmlns:a16="http://schemas.microsoft.com/office/drawing/2014/main" id="{953358BB-CE0F-4DE1-A563-CC154B8D275C}"/>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D26A030E-8420-4BE8-A4AE-4D451675D14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3CF8B0AA-EE6F-4592-B31C-F53B63783057}"/>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402E42EA-0586-4FD0-9C3F-72AEFE41F3C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r>
              <a:rPr lang="en-US" altLang="en-US" sz="1000" dirty="0"/>
              <a:t>7-</a:t>
            </a:r>
            <a:fld id="{69D8054E-B12E-42E3-9D09-85386ED81B8D}"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94C1DF4C-1044-454E-AC9A-13718C1FEB10}"/>
              </a:ext>
            </a:extLst>
          </p:cNvPr>
          <p:cNvSpPr>
            <a:spLocks noGrp="1" noRot="1" noChangeAspect="1" noChangeArrowheads="1" noTextEdit="1"/>
          </p:cNvSpPr>
          <p:nvPr>
            <p:ph type="sldImg"/>
          </p:nvPr>
        </p:nvSpPr>
        <p:spPr>
          <a:ln/>
        </p:spPr>
      </p:sp>
      <p:sp>
        <p:nvSpPr>
          <p:cNvPr id="99331" name="Rectangle 3">
            <a:extLst>
              <a:ext uri="{FF2B5EF4-FFF2-40B4-BE49-F238E27FC236}">
                <a16:creationId xmlns:a16="http://schemas.microsoft.com/office/drawing/2014/main" id="{F32199B3-EB47-4240-B1FC-089183C3DF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noProof="0" dirty="0"/>
              <a:t>LO 7-2: Illustrate the difference between interest calculated on a straight basis and on a discount basis.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noProof="0" dirty="0"/>
          </a:p>
          <a:p>
            <a:r>
              <a:rPr kumimoji="1" lang="en-US" sz="1200" b="0" i="0" u="none" strike="noStrike" kern="1200" baseline="0" noProof="0" dirty="0">
                <a:solidFill>
                  <a:schemeClr val="tx1"/>
                </a:solidFill>
                <a:latin typeface="Times New Roman" pitchFamily="18" charset="0"/>
                <a:ea typeface="+mn-ea"/>
                <a:cs typeface="+mn-cs"/>
              </a:rPr>
              <a:t>Lenders calculate interest on either a straight (interest-bearing, or simple interest) basis or on a discount (non-interest-bearing) basis. The straight calculation involves charging interest on the money available to the borrower for the length of time it was borrowed. To illustrate, </a:t>
            </a:r>
            <a:r>
              <a:rPr lang="en-US" noProof="0" dirty="0"/>
              <a:t>assume that $1,000 is borrowed for one year at an interest rate of 12 percent. Interest is the product of the principal, interest rate, and time, which is $120. At the maturity date of the note, the borrower will repay the principal of $1,000 plus the interest owed of $120.</a:t>
            </a:r>
            <a:endParaRPr kumimoji="1" lang="en-US" sz="1200" b="0" i="0" u="none" strike="noStrike" kern="1200" baseline="0" noProof="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2232551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At the maturity date of the note, the borrower will repay the principal of $1,000 plus the interest owed of $120. </a:t>
            </a:r>
          </a:p>
          <a:p>
            <a:endParaRPr kumimoji="1" lang="en-US" sz="1200" b="0" i="0" u="none" strike="noStrike" kern="1200" baseline="0" dirty="0">
              <a:solidFill>
                <a:schemeClr val="tx1"/>
              </a:solidFill>
              <a:latin typeface="Times New Roman" pitchFamily="18" charset="0"/>
              <a:ea typeface="+mn-ea"/>
              <a:cs typeface="+mn-cs"/>
            </a:endParaRPr>
          </a:p>
          <a:p>
            <a:r>
              <a:rPr kumimoji="1" lang="en-US" sz="1200" b="0" i="0" u="none" strike="noStrike" kern="1200" baseline="0" dirty="0">
                <a:solidFill>
                  <a:schemeClr val="tx1"/>
                </a:solidFill>
                <a:latin typeface="Times New Roman" pitchFamily="18" charset="0"/>
                <a:ea typeface="+mn-ea"/>
                <a:cs typeface="+mn-cs"/>
              </a:rPr>
              <a:t>The amount of the liability on the date the money is borrowed is the present value of the amount to be repaid in the future, calculated at the effective interest rate—which is the rate of return desired by the lender. </a:t>
            </a:r>
            <a:endParaRPr lang="en-US" dirty="0"/>
          </a:p>
        </p:txBody>
      </p:sp>
    </p:spTree>
    <p:extLst>
      <p:ext uri="{BB962C8B-B14F-4D97-AF65-F5344CB8AC3E}">
        <p14:creationId xmlns:p14="http://schemas.microsoft.com/office/powerpoint/2010/main" val="14376122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For a loan on which interest is calculated on a straight basis, interest is accrued each period. </a:t>
            </a:r>
          </a:p>
        </p:txBody>
      </p:sp>
    </p:spTree>
    <p:extLst>
      <p:ext uri="{BB962C8B-B14F-4D97-AF65-F5344CB8AC3E}">
        <p14:creationId xmlns:p14="http://schemas.microsoft.com/office/powerpoint/2010/main" val="2562194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0" dirty="0"/>
              <a:t>Interest on a discount loan is based on the principal amount of the loan, but the interest is subtracted from the principal at the beginning of the loan, and only the difference is made available to the borrower. </a:t>
            </a:r>
          </a:p>
          <a:p>
            <a:endParaRPr lang="en-US" b="0" dirty="0"/>
          </a:p>
        </p:txBody>
      </p:sp>
    </p:spTree>
    <p:extLst>
      <p:ext uri="{BB962C8B-B14F-4D97-AF65-F5344CB8AC3E}">
        <p14:creationId xmlns:p14="http://schemas.microsoft.com/office/powerpoint/2010/main" val="3066106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At the maturity of the note, the borrower will pay just the principal of $1,000 because the interest of $120 has already been paid—it was subtracted from the principal amount when the loan was obtained. </a:t>
            </a:r>
            <a:endParaRPr lang="en-US" dirty="0"/>
          </a:p>
        </p:txBody>
      </p:sp>
    </p:spTree>
    <p:extLst>
      <p:ext uri="{BB962C8B-B14F-4D97-AF65-F5344CB8AC3E}">
        <p14:creationId xmlns:p14="http://schemas.microsoft.com/office/powerpoint/2010/main" val="4183677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Because the full principal amount is not available to the borrower, the effective interest rate (APR) on a discount basis is much higher than the rate used in the lending agreement to calculate the interest.</a:t>
            </a:r>
          </a:p>
          <a:p>
            <a:r>
              <a:rPr lang="en-US" dirty="0"/>
              <a:t>An installment loan is repaid periodically over the life of the loan, so only about half of the proceeds (on average) are available for use throughout the life of the loan. Thus, the effective interest rate is about twice that of a term loan requiring a lump-sum repayment of principal at the maturity date.</a:t>
            </a:r>
          </a:p>
        </p:txBody>
      </p:sp>
    </p:spTree>
    <p:extLst>
      <p:ext uri="{BB962C8B-B14F-4D97-AF65-F5344CB8AC3E}">
        <p14:creationId xmlns:p14="http://schemas.microsoft.com/office/powerpoint/2010/main" val="1126297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Interest Payable is a current liability because it will be paid within a year of the balance sheet date. It may be disclosed in a separate caption or included with other accrued liabilities in the current liability section of the balance sheet.</a:t>
            </a:r>
          </a:p>
          <a:p>
            <a:r>
              <a:rPr kumimoji="1" lang="en-US" sz="1200" b="0" i="0" u="none" strike="noStrike" kern="1200" baseline="0" dirty="0">
                <a:solidFill>
                  <a:schemeClr val="tx1"/>
                </a:solidFill>
                <a:latin typeface="Times New Roman" pitchFamily="18" charset="0"/>
                <a:ea typeface="+mn-ea"/>
                <a:cs typeface="+mn-cs"/>
              </a:rPr>
              <a:t>For a loan on which interest is calculated on a discount basis, the amount of cash proceeds represents the initial carrying value of the liability. </a:t>
            </a:r>
            <a:endParaRPr lang="en-US" b="0" dirty="0"/>
          </a:p>
        </p:txBody>
      </p:sp>
    </p:spTree>
    <p:extLst>
      <p:ext uri="{BB962C8B-B14F-4D97-AF65-F5344CB8AC3E}">
        <p14:creationId xmlns:p14="http://schemas.microsoft.com/office/powerpoint/2010/main" val="215699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t>The entry to record the proceeds of a discounted note is shown in the slide.</a:t>
            </a:r>
            <a:endParaRPr lang="en-US" b="0" dirty="0"/>
          </a:p>
        </p:txBody>
      </p:sp>
    </p:spTree>
    <p:extLst>
      <p:ext uri="{BB962C8B-B14F-4D97-AF65-F5344CB8AC3E}">
        <p14:creationId xmlns:p14="http://schemas.microsoft.com/office/powerpoint/2010/main" val="3046350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The Discount on Short-Term Debt account is a contra liability, classified as a reduction of Short-Term Debt on the balance sheet. </a:t>
            </a:r>
          </a:p>
          <a:p>
            <a:r>
              <a:rPr kumimoji="1" lang="en-US" sz="1200" b="0" i="0" u="none" strike="noStrike" kern="1200" baseline="0" dirty="0">
                <a:solidFill>
                  <a:schemeClr val="tx1"/>
                </a:solidFill>
                <a:latin typeface="Times New Roman" pitchFamily="18" charset="0"/>
                <a:ea typeface="+mn-ea"/>
                <a:cs typeface="+mn-cs"/>
              </a:rPr>
              <a:t>The amortization of the discount to interest expense affects neither cash nor interest payable. Net income decreases as interest expense is recorded, and the carrying value of short-term debt increases as the discount is amortized. </a:t>
            </a:r>
            <a:endParaRPr lang="en-US" b="0" dirty="0"/>
          </a:p>
        </p:txBody>
      </p:sp>
    </p:spTree>
    <p:extLst>
      <p:ext uri="{BB962C8B-B14F-4D97-AF65-F5344CB8AC3E}">
        <p14:creationId xmlns:p14="http://schemas.microsoft.com/office/powerpoint/2010/main" val="2691375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87A6D3B1-5B70-462D-83B3-1C037E81528E}"/>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8C18BAB7-CB7F-4DCD-AFC9-FCEA8D3B27D6}"/>
              </a:ext>
            </a:extLst>
          </p:cNvPr>
          <p:cNvSpPr>
            <a:spLocks noGrp="1" noChangeArrowheads="1"/>
          </p:cNvSpPr>
          <p:nvPr>
            <p:ph type="body" idx="1"/>
          </p:nvPr>
        </p:nvSpPr>
        <p:spPr>
          <a:ln/>
        </p:spPr>
        <p:txBody>
          <a:bodyPr/>
          <a:lstStyle/>
          <a:p>
            <a:pPr>
              <a:defRPr/>
            </a:pPr>
            <a:r>
              <a:rPr lang="en-US" dirty="0"/>
              <a:t>Any portion of a long-term borrowing that is to be repaid within a year of the balance sheet date is reclassified from the noncurrent liability section of the balance sheet to the Current Maturities of Long-term Debt account. </a:t>
            </a:r>
            <a:r>
              <a:rPr lang="en-IN" dirty="0"/>
              <a:t>These amounts are reported in the current liability section but separately from short-term debt because the liability arose from a long-term borrowing transaction. Interest payable on long-term debt is classified with other interest payable and may be combined with other accrued liabilities for reporting purposes.</a:t>
            </a: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a:extLst>
              <a:ext uri="{FF2B5EF4-FFF2-40B4-BE49-F238E27FC236}">
                <a16:creationId xmlns:a16="http://schemas.microsoft.com/office/drawing/2014/main" id="{DA2A88FF-A0FC-4B72-BA4E-66D33BB13CC2}"/>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fld id="{2909998D-493F-44E7-BB15-3200FDED0C2C}"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100355" name="Rectangle 2">
            <a:extLst>
              <a:ext uri="{FF2B5EF4-FFF2-40B4-BE49-F238E27FC236}">
                <a16:creationId xmlns:a16="http://schemas.microsoft.com/office/drawing/2014/main" id="{F605A49F-F6B1-4ACF-8CC1-283B9789BF94}"/>
              </a:ext>
            </a:extLst>
          </p:cNvPr>
          <p:cNvSpPr>
            <a:spLocks noGrp="1" noRot="1" noChangeAspect="1" noChangeArrowheads="1" noTextEdit="1"/>
          </p:cNvSpPr>
          <p:nvPr>
            <p:ph type="sldImg"/>
          </p:nvPr>
        </p:nvSpPr>
        <p:spPr>
          <a:xfrm>
            <a:off x="1152525" y="684213"/>
            <a:ext cx="4557713" cy="3417887"/>
          </a:xfrm>
          <a:ln/>
        </p:spPr>
      </p:sp>
      <p:sp>
        <p:nvSpPr>
          <p:cNvPr id="100356" name="Rectangle 3">
            <a:extLst>
              <a:ext uri="{FF2B5EF4-FFF2-40B4-BE49-F238E27FC236}">
                <a16:creationId xmlns:a16="http://schemas.microsoft.com/office/drawing/2014/main" id="{A4B97CEF-17AA-4127-9341-BB46167595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endParaRPr lang="en-US" altLang="en-US" b="0" i="0" dirty="0">
              <a:ea typeface="ＭＳ Ｐゴシック" panose="020B0600070205080204" pitchFamily="34" charset="-128"/>
            </a:endParaRPr>
          </a:p>
          <a:p>
            <a:pPr eaLnBrk="1" hangingPunct="1">
              <a:lnSpc>
                <a:spcPct val="90000"/>
              </a:lnSpc>
              <a:spcBef>
                <a:spcPct val="50000"/>
              </a:spcBef>
            </a:pPr>
            <a:r>
              <a:rPr lang="en-US" altLang="en-US" b="0" i="0" dirty="0">
                <a:latin typeface="Calibri" panose="020F0502020204030204" pitchFamily="34" charset="0"/>
              </a:rPr>
              <a:t>CHAPTER 7: Accounting for and Presentation of Liabilities</a:t>
            </a:r>
          </a:p>
          <a:p>
            <a:pPr eaLnBrk="1" hangingPunct="1"/>
            <a:endParaRPr lang="en-US" altLang="en-US" b="0" i="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EB770FB8-4190-4414-BC41-11B0EB8D4A61}"/>
              </a:ext>
            </a:extLst>
          </p:cNvPr>
          <p:cNvSpPr>
            <a:spLocks noGrp="1" noRot="1" noChangeAspect="1" noChangeArrowheads="1" noTextEdit="1"/>
          </p:cNvSpPr>
          <p:nvPr>
            <p:ph type="sldImg"/>
          </p:nvPr>
        </p:nvSpPr>
        <p:spPr>
          <a:ln/>
        </p:spPr>
      </p:sp>
      <p:sp>
        <p:nvSpPr>
          <p:cNvPr id="112643" name="Rectangle 3">
            <a:extLst>
              <a:ext uri="{FF2B5EF4-FFF2-40B4-BE49-F238E27FC236}">
                <a16:creationId xmlns:a16="http://schemas.microsoft.com/office/drawing/2014/main" id="{518D8F4E-434E-432E-AC12-7195A6A18BC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Amounts owed to suppliers for goods and services that have been provided on credit are the principal components of accounts payable. Accounts payable to suppliers that permit a cash discount for prompt payment are not usually reduced by the amount of the cash discount expected to be taken. Accounts payable for firms that record purchases net of anticipated cash discounts will be reported at the amount expected to be paid.</a:t>
            </a:r>
          </a:p>
          <a:p>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Purchase transactions for which a cash discount is allowed are recorded using either the gross or the net method. The difference between the two is the timing of the recognition of cash discounts. The gross method results in recognizing cash discounts only when invoices are paid within the discount period. The net method recognizes cash discounts when purchases are initially recorded, under the assumption that all discounts will be taken; an expense is then recognized if a discount is not taken.</a:t>
            </a:r>
          </a:p>
        </p:txBody>
      </p:sp>
    </p:spTree>
    <p:extLst>
      <p:ext uri="{BB962C8B-B14F-4D97-AF65-F5344CB8AC3E}">
        <p14:creationId xmlns:p14="http://schemas.microsoft.com/office/powerpoint/2010/main" val="91458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1F8035A7-81A7-43CE-B479-D5C167CC8E5A}"/>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FF26B675-6ACF-4BFC-B442-459675A23A87}"/>
              </a:ext>
            </a:extLst>
          </p:cNvPr>
          <p:cNvSpPr>
            <a:spLocks noGrp="1" noChangeArrowheads="1"/>
          </p:cNvSpPr>
          <p:nvPr>
            <p:ph type="body" idx="1"/>
          </p:nvPr>
        </p:nvSpPr>
        <p:spPr>
          <a:ln/>
        </p:spPr>
        <p:txBody>
          <a:bodyPr/>
          <a:lstStyle/>
          <a:p>
            <a:pPr>
              <a:defRPr/>
            </a:pPr>
            <a:r>
              <a:rPr lang="en-US" dirty="0"/>
              <a:t>LO 7-3: Discuss what unearned revenues are and how they are presented in the balance sheet.</a:t>
            </a:r>
          </a:p>
          <a:p>
            <a:pPr>
              <a:defRPr/>
            </a:pPr>
            <a:endParaRPr lang="en-US" dirty="0"/>
          </a:p>
          <a:p>
            <a:pPr>
              <a:defRPr/>
            </a:pPr>
            <a:r>
              <a:rPr lang="en-US" dirty="0"/>
              <a:t>Unearned revenue is created when customers pay for services or products before delivery. Unearned revenue, or a deferred credit, is included in current liabilities. Unearned revenues must then be allocated to the fiscal periods in which the services are performed or the products are delivered, in accordance with the matching concept.</a:t>
            </a:r>
          </a:p>
          <a:p>
            <a:pPr>
              <a:defRPr/>
            </a:pPr>
            <a:endParaRPr lang="en-US" dirty="0"/>
          </a:p>
          <a:p>
            <a:pPr marL="228600" indent="-228600">
              <a:defRPr/>
            </a:pP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1F8035A7-81A7-43CE-B479-D5C167CC8E5A}"/>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FF26B675-6ACF-4BFC-B442-459675A23A87}"/>
              </a:ext>
            </a:extLst>
          </p:cNvPr>
          <p:cNvSpPr>
            <a:spLocks noGrp="1" noChangeArrowheads="1"/>
          </p:cNvSpPr>
          <p:nvPr>
            <p:ph type="body" idx="1"/>
          </p:nvPr>
        </p:nvSpPr>
        <p:spPr>
          <a:ln/>
        </p:spPr>
        <p:txBody>
          <a:bodyPr/>
          <a:lstStyle/>
          <a:p>
            <a:pPr>
              <a:defRPr/>
            </a:pPr>
            <a:r>
              <a:rPr kumimoji="1" lang="en-US" sz="1200" b="0" i="0" u="none" strike="noStrike" kern="1200" baseline="0" dirty="0">
                <a:solidFill>
                  <a:schemeClr val="tx1"/>
                </a:solidFill>
                <a:latin typeface="Times New Roman" pitchFamily="18" charset="0"/>
                <a:ea typeface="+mn-ea"/>
                <a:cs typeface="+mn-cs"/>
              </a:rPr>
              <a:t>To illustrate the concept of unearned revenue, assume that a magazine publisher requires a subscriber to pay in advance for a subscription. </a:t>
            </a:r>
            <a:endParaRPr lang="en-US" dirty="0"/>
          </a:p>
        </p:txBody>
      </p:sp>
    </p:spTree>
    <p:extLst>
      <p:ext uri="{BB962C8B-B14F-4D97-AF65-F5344CB8AC3E}">
        <p14:creationId xmlns:p14="http://schemas.microsoft.com/office/powerpoint/2010/main" val="8272540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1F8035A7-81A7-43CE-B479-D5C167CC8E5A}"/>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FF26B675-6ACF-4BFC-B442-459675A23A87}"/>
              </a:ext>
            </a:extLst>
          </p:cNvPr>
          <p:cNvSpPr>
            <a:spLocks noGrp="1" noChangeArrowheads="1"/>
          </p:cNvSpPr>
          <p:nvPr>
            <p:ph type="body" idx="1"/>
          </p:nvPr>
        </p:nvSpPr>
        <p:spPr>
          <a:ln/>
        </p:spPr>
        <p:txBody>
          <a:bodyPr/>
          <a:lstStyle/>
          <a:p>
            <a:pPr>
              <a:defRPr/>
            </a:pPr>
            <a:r>
              <a:rPr kumimoji="1" lang="en-US" sz="1200" b="0" i="0" u="none" strike="noStrike" kern="1200" baseline="0" dirty="0">
                <a:solidFill>
                  <a:schemeClr val="tx1"/>
                </a:solidFill>
                <a:latin typeface="Times New Roman" pitchFamily="18" charset="0"/>
                <a:ea typeface="+mn-ea"/>
                <a:cs typeface="+mn-cs"/>
              </a:rPr>
              <a:t>Deposits received from customers are also accounted for as deferred credits. If the deposit is an advance payment for a product or service, the deposit is transferred from a liability account to a revenue account when the product or service is delivered. Unearned revenues/deferred credits are usually classified with other accrued liabilities in the current liability section of the balance sheet.</a:t>
            </a:r>
            <a:endParaRPr lang="en-US" dirty="0"/>
          </a:p>
        </p:txBody>
      </p:sp>
    </p:spTree>
    <p:extLst>
      <p:ext uri="{BB962C8B-B14F-4D97-AF65-F5344CB8AC3E}">
        <p14:creationId xmlns:p14="http://schemas.microsoft.com/office/powerpoint/2010/main" val="1186439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728A715A-0595-419F-96FC-80D251A15778}"/>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094609B6-B5EA-42BC-8576-6EC015BC1B05}"/>
              </a:ext>
            </a:extLst>
          </p:cNvPr>
          <p:cNvSpPr>
            <a:spLocks noGrp="1" noChangeArrowheads="1"/>
          </p:cNvSpPr>
          <p:nvPr>
            <p:ph type="body" idx="1"/>
          </p:nvPr>
        </p:nvSpPr>
        <p:spPr>
          <a:ln/>
        </p:spPr>
        <p:txBody>
          <a:bodyPr/>
          <a:lstStyle/>
          <a:p>
            <a:pPr>
              <a:defRPr/>
            </a:pPr>
            <a:r>
              <a:rPr lang="en-US" b="0" noProof="0" dirty="0"/>
              <a:t>LO 7-4: Describe the accounting for an employer’s liability for payroll and payroll taxes.</a:t>
            </a:r>
          </a:p>
          <a:p>
            <a:pPr>
              <a:defRPr/>
            </a:pPr>
            <a:endParaRPr lang="en-US" b="0" noProof="0" dirty="0"/>
          </a:p>
          <a:p>
            <a:pPr>
              <a:defRPr/>
            </a:pPr>
            <a:r>
              <a:rPr lang="en-US" b="0" noProof="0" dirty="0"/>
              <a:t>The total wages earned by employees for a payroll period, including bonuses and overtime pay, are referred to as their gross pay. From this amount, several deductions are subtracted to arrive at the net pay (take-home pay) that each employee will receive. </a:t>
            </a:r>
            <a:r>
              <a:rPr kumimoji="1" lang="en-US" sz="1200" b="0" i="0" u="none" strike="noStrike" kern="1200" baseline="0" noProof="0" dirty="0">
                <a:solidFill>
                  <a:schemeClr val="tx1"/>
                </a:solidFill>
                <a:latin typeface="Times New Roman" pitchFamily="18" charset="0"/>
                <a:ea typeface="+mn-ea"/>
                <a:cs typeface="+mn-cs"/>
              </a:rPr>
              <a:t>The largest deductions are normally for federal and state income tax withholdings and FICA tax withholdings, but employees frequently make voluntary contributions for hospitalization insurance, contributory pension plans, union dues, the United Way, and a variety of other items.</a:t>
            </a:r>
            <a:endParaRPr lang="en-US" b="0" noProof="0" dirty="0"/>
          </a:p>
          <a:p>
            <a:pPr marL="228600" indent="-228600">
              <a:defRPr/>
            </a:pPr>
            <a:endParaRPr lang="en-US" b="0" noProof="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Most employers are also subject to federal and state payroll taxes based on the amount of compensation paid to their employees. These taxes, assessed directly against the employer, include federal and state unemployment taxes and the employer’s share of FICA tax. The liabilities for accrued payroll, payroll withholdings, and accrued payroll taxes are usually classified with other accrued liabilities in the current liability section of the balance sheet. </a:t>
            </a:r>
            <a:endParaRPr lang="en-US" i="0" u="none" dirty="0"/>
          </a:p>
        </p:txBody>
      </p:sp>
    </p:spTree>
    <p:extLst>
      <p:ext uri="{BB962C8B-B14F-4D97-AF65-F5344CB8AC3E}">
        <p14:creationId xmlns:p14="http://schemas.microsoft.com/office/powerpoint/2010/main" val="1555636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Employer taxes are appropriately recognized when compensation expense is accrued. This involves recognizing payroll tax expense and a related liability. When the taxes are paid, both cash and the liability are reduced.</a:t>
            </a:r>
          </a:p>
        </p:txBody>
      </p:sp>
    </p:spTree>
    <p:extLst>
      <p:ext uri="{BB962C8B-B14F-4D97-AF65-F5344CB8AC3E}">
        <p14:creationId xmlns:p14="http://schemas.microsoft.com/office/powerpoint/2010/main" val="1007907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noProof="0" dirty="0"/>
              <a:t>LO 7-5: Discuss the importance of making estimates for certain accrued liabilities and show how these items are presented in the balance sheet.</a:t>
            </a:r>
          </a:p>
          <a:p>
            <a:pPr>
              <a:defRPr/>
            </a:pPr>
            <a:endParaRPr lang="en-US"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Other accrued liabilities such as advertising and insurance obligations include the accrued payroll accounts and most unearned revenue/deferred credit accounts. Accrued property taxes, accrued interest (if not reported separately), estimated warranty liabilities, and other accrued expenses are included in this description.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noProof="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To illustrate, assume that Cruisers Inc. operates in a city in which real estate tax bills for one year are not issued until April of the following year and are payable in July. Thus, an adjustment must be made on December 31, 2019, to record the estimated property tax expense for the year then ended. </a:t>
            </a:r>
            <a:endParaRPr lang="en-US" noProof="0" dirty="0"/>
          </a:p>
        </p:txBody>
      </p:sp>
    </p:spTree>
    <p:extLst>
      <p:ext uri="{BB962C8B-B14F-4D97-AF65-F5344CB8AC3E}">
        <p14:creationId xmlns:p14="http://schemas.microsoft.com/office/powerpoint/2010/main" val="19434431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the tax bill is received at some point in April 2020, the payable account must be adjusted (up or down) to reflect the amount actually owed in July. </a:t>
            </a:r>
            <a:r>
              <a:rPr kumimoji="1" lang="en-US" sz="1200" b="0" i="0" u="none" strike="noStrike" kern="1200" baseline="0" dirty="0">
                <a:solidFill>
                  <a:schemeClr val="tx1"/>
                </a:solidFill>
                <a:latin typeface="Times New Roman" pitchFamily="18" charset="0"/>
                <a:ea typeface="+mn-ea"/>
                <a:cs typeface="+mn-cs"/>
              </a:rPr>
              <a:t>The adjustment also affects the current year’s property tax expense account. The liability and expense amounts reported in the previous year are not retroactively restated because the estimates used were based on the best information available at the time. A firm’s estimated liability under product warranty or performance guarantees is another example of an accrued liability. It is appropriate to recognize the estimated warranty expense that will be incurred on a product in the same period in which the revenue from the sale is recorded. </a:t>
            </a:r>
            <a:endParaRPr lang="en-US" dirty="0"/>
          </a:p>
        </p:txBody>
      </p:sp>
    </p:spTree>
    <p:extLst>
      <p:ext uri="{BB962C8B-B14F-4D97-AF65-F5344CB8AC3E}">
        <p14:creationId xmlns:p14="http://schemas.microsoft.com/office/powerpoint/2010/main" val="3079402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1DA83B8A-3EA7-4E3F-B853-FE2C5E40DECC}"/>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CACE3635-A150-4E7B-94B3-D691A9BDA5B4}"/>
              </a:ext>
            </a:extLst>
          </p:cNvPr>
          <p:cNvSpPr>
            <a:spLocks noGrp="1" noChangeArrowheads="1"/>
          </p:cNvSpPr>
          <p:nvPr>
            <p:ph type="body" idx="1"/>
          </p:nvPr>
        </p:nvSpPr>
        <p:spPr>
          <a:xfrm>
            <a:off x="935038" y="4343400"/>
            <a:ext cx="5140325" cy="4183063"/>
          </a:xfrm>
          <a:ln/>
        </p:spPr>
        <p:txBody>
          <a:bodyPr/>
          <a:lstStyle/>
          <a:p>
            <a:pPr>
              <a:defRPr/>
            </a:pPr>
            <a:r>
              <a:rPr lang="en-US" dirty="0"/>
              <a:t>After studying this chapter, you should understand and be able to:</a:t>
            </a:r>
          </a:p>
          <a:p>
            <a:pPr marL="342900" indent="-342900">
              <a:defRPr/>
            </a:pPr>
            <a:r>
              <a:rPr lang="en-US" altLang="en-US" dirty="0">
                <a:latin typeface="Arial Narrow" pitchFamily="34" charset="0"/>
              </a:rPr>
              <a:t>LO 7-1: Show the financial statement presentation of short-term debt and current maturities of long-term debt.</a:t>
            </a:r>
          </a:p>
          <a:p>
            <a:pPr marL="342900" indent="-342900">
              <a:defRPr/>
            </a:pPr>
            <a:r>
              <a:rPr lang="en-US" altLang="en-US" dirty="0">
                <a:latin typeface="Arial Narrow" pitchFamily="34" charset="0"/>
              </a:rPr>
              <a:t>LO 7-2: Illustrate the difference between interest calculated on a straight basis and on a discount basis.</a:t>
            </a:r>
          </a:p>
          <a:p>
            <a:pPr marL="342900" indent="-342900">
              <a:defRPr/>
            </a:pPr>
            <a:r>
              <a:rPr lang="en-US" altLang="en-US" dirty="0">
                <a:latin typeface="Arial Narrow" pitchFamily="34" charset="0"/>
              </a:rPr>
              <a:t>LO 7-3: Discuss what unearned revenues are and how they are presented in the balance sheet.</a:t>
            </a:r>
          </a:p>
          <a:p>
            <a:pPr marL="342900" indent="-342900">
              <a:defRPr/>
            </a:pPr>
            <a:r>
              <a:rPr lang="en-US" altLang="en-US" dirty="0">
                <a:latin typeface="Arial Narrow" pitchFamily="34" charset="0"/>
              </a:rPr>
              <a:t>LO 7-4: Describe the accounting for an employer’s liability for payroll and payroll taxes.</a:t>
            </a:r>
          </a:p>
          <a:p>
            <a:pPr marL="342900" indent="-342900">
              <a:defRPr/>
            </a:pPr>
            <a:r>
              <a:rPr lang="en-US" altLang="en-US" dirty="0">
                <a:latin typeface="Arial Narrow" pitchFamily="34" charset="0"/>
              </a:rPr>
              <a:t>LO 7-5: Discuss the importance of making estimates for certain accrued liabilities and show how these items are presented in the balance sheet.</a:t>
            </a:r>
          </a:p>
          <a:p>
            <a:pPr marL="342900" indent="-342900">
              <a:defRPr/>
            </a:pPr>
            <a:r>
              <a:rPr lang="en-US" altLang="en-US" dirty="0">
                <a:latin typeface="Arial Narrow" pitchFamily="34" charset="0"/>
              </a:rPr>
              <a:t>LO 7-6: Explain what financial leverage is and how it is provided by long-term debt.</a:t>
            </a:r>
          </a:p>
          <a:p>
            <a:pPr marL="342900" indent="-342900">
              <a:defRPr/>
            </a:pPr>
            <a:r>
              <a:rPr lang="en-US" altLang="en-US" dirty="0">
                <a:latin typeface="Arial Narrow" pitchFamily="34" charset="0"/>
              </a:rPr>
              <a:t>LO 7-7: Describe the different characteristics of a bond, which is the formal document representing most long-term debt.</a:t>
            </a:r>
          </a:p>
          <a:p>
            <a:pPr marL="342900" indent="-342900">
              <a:defRPr/>
            </a:pPr>
            <a:r>
              <a:rPr lang="en-US" altLang="en-US" dirty="0">
                <a:latin typeface="Arial Narrow" pitchFamily="34" charset="0"/>
              </a:rPr>
              <a:t>LO 7-8: Describe why bond discount or premium arises and how it is accounted for.</a:t>
            </a:r>
          </a:p>
          <a:p>
            <a:pPr marL="342900" indent="-342900">
              <a:defRPr/>
            </a:pPr>
            <a:r>
              <a:rPr lang="en-US" altLang="en-US" dirty="0">
                <a:latin typeface="Arial Narrow" pitchFamily="34" charset="0"/>
              </a:rPr>
              <a:t>LO 7-9: Explain what deferred tax liabilities are and why they arise.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the tax bill is received at some point in April 2020, the payable account must be adjusted (up or down) to reflect the amount actually owed in July. </a:t>
            </a:r>
            <a:r>
              <a:rPr kumimoji="1" lang="en-US" sz="1200" b="0" i="0" u="none" strike="noStrike" kern="1200" baseline="0" dirty="0">
                <a:solidFill>
                  <a:schemeClr val="tx1"/>
                </a:solidFill>
                <a:latin typeface="Times New Roman" pitchFamily="18" charset="0"/>
                <a:ea typeface="+mn-ea"/>
                <a:cs typeface="+mn-cs"/>
              </a:rPr>
              <a:t>The adjustment also affects the current year’s property tax expense account. The liability and expense amounts reported in the previous year are not retroactively restated because the estimates used were based on the best information available at the time. A firm’s estimated liability under product warranty or performance guarantees is another example of an accrued liability. It is appropriate to recognize the estimated warranty expense that will be incurred on a product in the same period in which the revenue from the sale is recorded. </a:t>
            </a:r>
            <a:endParaRPr lang="en-US" dirty="0"/>
          </a:p>
        </p:txBody>
      </p:sp>
    </p:spTree>
    <p:extLst>
      <p:ext uri="{BB962C8B-B14F-4D97-AF65-F5344CB8AC3E}">
        <p14:creationId xmlns:p14="http://schemas.microsoft.com/office/powerpoint/2010/main" val="32356983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mn-ea"/>
                <a:cs typeface="+mn-cs"/>
              </a:rPr>
              <a:t>The entry to accrue the estimated warranty liability in the fiscal period in which the product is sold is shown in the slide. The entry to record actual warranty cost in the fiscal period in which the warranty is honored is also shown in the slide.</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Although the expense and liability must be estimated, recent experience and statistical analysis can be used to develop accurate estimates. </a:t>
            </a:r>
          </a:p>
          <a:p>
            <a:endParaRPr kumimoji="1" lang="en-US" sz="1200" b="0" i="0" u="none" strike="noStrike" kern="1200" baseline="0" noProof="0" dirty="0">
              <a:solidFill>
                <a:schemeClr val="tx1"/>
              </a:solidFill>
              <a:latin typeface="Times New Roman" pitchFamily="18" charset="0"/>
              <a:ea typeface="+mn-ea"/>
              <a:cs typeface="+mn-cs"/>
            </a:endParaRPr>
          </a:p>
          <a:p>
            <a:r>
              <a:rPr kumimoji="1" lang="en-US" sz="1200" b="0" i="0" u="none" strike="noStrike" kern="1200" baseline="0" noProof="0" dirty="0">
                <a:solidFill>
                  <a:schemeClr val="tx1"/>
                </a:solidFill>
                <a:latin typeface="Times New Roman" pitchFamily="18" charset="0"/>
                <a:ea typeface="+mn-ea"/>
                <a:cs typeface="+mn-cs"/>
              </a:rPr>
              <a:t>The accrual for income taxes is usually shown separately because of its significance. The current liability for income taxes is related to the long-term liability for deferred taxes.</a:t>
            </a:r>
            <a:endParaRPr lang="en-US" noProof="0" dirty="0"/>
          </a:p>
        </p:txBody>
      </p:sp>
    </p:spTree>
    <p:extLst>
      <p:ext uri="{BB962C8B-B14F-4D97-AF65-F5344CB8AC3E}">
        <p14:creationId xmlns:p14="http://schemas.microsoft.com/office/powerpoint/2010/main" val="5506548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id="{953DDE1C-4AD7-43C0-8D7F-0B07B4A799A1}"/>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A9C053EA-784A-4549-9B09-C46F69D8843C}"/>
              </a:ext>
            </a:extLst>
          </p:cNvPr>
          <p:cNvSpPr>
            <a:spLocks noGrp="1" noChangeArrowheads="1"/>
          </p:cNvSpPr>
          <p:nvPr>
            <p:ph type="body" idx="1"/>
          </p:nvPr>
        </p:nvSpPr>
        <p:spPr>
          <a:ln/>
        </p:spPr>
        <p:txBody>
          <a:bodyPr/>
          <a:lstStyle/>
          <a:p>
            <a:pPr>
              <a:defRPr/>
            </a:pPr>
            <a:r>
              <a:rPr lang="en-US" noProof="0" dirty="0"/>
              <a:t>LO 7-6: Explain what financial leverage is and how it is provided by long-term debt.</a:t>
            </a:r>
          </a:p>
          <a:p>
            <a:pPr>
              <a:defRPr/>
            </a:pPr>
            <a:endParaRPr lang="en-US" noProof="0" dirty="0"/>
          </a:p>
          <a:p>
            <a:pPr>
              <a:defRPr/>
            </a:pPr>
            <a:r>
              <a:rPr lang="en-US" noProof="0" dirty="0"/>
              <a:t>An advantage of using debt is that interest expense is deductible in calculating taxable income, whereas dividends are not. Thus, debt usually has a lower economic cost to the firm than stockholders’ equity. </a:t>
            </a:r>
          </a:p>
          <a:p>
            <a:pPr>
              <a:defRPr/>
            </a:pPr>
            <a:endParaRPr lang="en-US" noProof="0" dirty="0"/>
          </a:p>
          <a:p>
            <a:pPr>
              <a:defRPr/>
            </a:pPr>
            <a:r>
              <a:rPr lang="en-US" noProof="0" dirty="0"/>
              <a:t>Long-term debt can provide favorable financial leverage. Financial leverage is the difference between the rate of return earned on assets (ROI) and the rate of return earned on stockholders’ equity (ROE). This difference results from the fact that the interest cost of debt is usually a fixed percentage, which is not a function of the return on assets.</a:t>
            </a:r>
          </a:p>
          <a:p>
            <a:pPr marL="228600" indent="-228600">
              <a:defRPr/>
            </a:pPr>
            <a:endParaRPr lang="en-US" noProof="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mn-ea"/>
                <a:cs typeface="+mn-cs"/>
              </a:rPr>
              <a:t>ROI in this chapter is modified to be based on income from operations and total assets rather than net income and total assets. Income from operations (which is net income before interest expense) is used because the interest expense reflects a financing decision, not an operating result. Thus, ROI becomes an evaluation of the operating activities of the firm. </a:t>
            </a:r>
            <a:endParaRPr lang="en-US" noProof="0" dirty="0"/>
          </a:p>
        </p:txBody>
      </p:sp>
    </p:spTree>
    <p:extLst>
      <p:ext uri="{BB962C8B-B14F-4D97-AF65-F5344CB8AC3E}">
        <p14:creationId xmlns:p14="http://schemas.microsoft.com/office/powerpoint/2010/main" val="31604483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Analysis: </a:t>
            </a:r>
          </a:p>
          <a:p>
            <a:r>
              <a:rPr kumimoji="1" lang="en-US" sz="1200" b="0" i="0" u="none" strike="noStrike" kern="1200" baseline="0" dirty="0">
                <a:solidFill>
                  <a:schemeClr val="tx1"/>
                </a:solidFill>
                <a:latin typeface="Times New Roman" pitchFamily="18" charset="0"/>
                <a:ea typeface="+mn-ea"/>
                <a:cs typeface="+mn-cs"/>
              </a:rPr>
              <a:t>In this case, ROI is the same for both firms because the operating results did not differ—each firm was able to earn 12% on the assets it had available to use. What differed was the way in which the assets were financed (capital structure). The firm with financial leverage has a higher return on stockholders’ equity because it was able to borrow money at a cost of 10% and use the money to buy assets on which it earned 12%. Thus, ROE will be higher than ROI for a firm with positive financial leverage. The excess return on borrowed funds is the reward to stockholders for taking the risk of borrowing money at a fixed cost.</a:t>
            </a:r>
            <a:endParaRPr lang="en-US" dirty="0"/>
          </a:p>
        </p:txBody>
      </p:sp>
    </p:spTree>
    <p:extLst>
      <p:ext uri="{BB962C8B-B14F-4D97-AF65-F5344CB8AC3E}">
        <p14:creationId xmlns:p14="http://schemas.microsoft.com/office/powerpoint/2010/main" val="38777473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i="0" dirty="0"/>
              <a:t>LO 7-7: Describe the different characteristics of a bond, which is the formal document representing most long-term debt.</a:t>
            </a:r>
          </a:p>
          <a:p>
            <a:endParaRPr lang="en-US" i="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i="0" dirty="0"/>
              <a:t>A bond or bond payable is a formal document, usually issued in denominations of $1,000. </a:t>
            </a:r>
            <a:r>
              <a:rPr kumimoji="1" lang="en-US" sz="1200" b="0" i="0" u="none" strike="noStrike" kern="1200" baseline="0" dirty="0">
                <a:solidFill>
                  <a:schemeClr val="tx1"/>
                </a:solidFill>
                <a:latin typeface="Times New Roman" pitchFamily="18" charset="0"/>
                <a:ea typeface="+mn-ea"/>
                <a:cs typeface="+mn-cs"/>
              </a:rPr>
              <a:t>Bond prices, both when the bonds are issued and later when they are bought and sold in the market, are expressed as a percentage of the bond’s face amount. </a:t>
            </a:r>
            <a:r>
              <a:rPr kumimoji="1" lang="en-US" sz="1200" b="0" i="0" kern="1200" dirty="0">
                <a:solidFill>
                  <a:schemeClr val="tx1"/>
                </a:solidFill>
                <a:latin typeface="Times New Roman" pitchFamily="18" charset="0"/>
                <a:ea typeface="+mn-ea"/>
                <a:cs typeface="+mn-cs"/>
              </a:rPr>
              <a:t>Face </a:t>
            </a:r>
            <a:r>
              <a:rPr kumimoji="1" lang="en-US" sz="1200" i="0" kern="1200" dirty="0">
                <a:solidFill>
                  <a:schemeClr val="tx1"/>
                </a:solidFill>
                <a:latin typeface="Times New Roman" pitchFamily="18" charset="0"/>
                <a:ea typeface="+mn-ea"/>
                <a:cs typeface="+mn-cs"/>
              </a:rPr>
              <a:t>amount is the principal amount printed on the face of the bond. When a bond has a market value greater than its face amount, it is trading at a premium; the amount of the bond premium is the excess of its market value over its face amount. Bond discount is the excess of the face amount over market value. </a:t>
            </a:r>
            <a:endParaRPr lang="en-US" sz="1200" i="0" dirty="0"/>
          </a:p>
        </p:txBody>
      </p:sp>
    </p:spTree>
    <p:extLst>
      <p:ext uri="{BB962C8B-B14F-4D97-AF65-F5344CB8AC3E}">
        <p14:creationId xmlns:p14="http://schemas.microsoft.com/office/powerpoint/2010/main" val="39451850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Accounting and financial reporting considerations for bonds can be classified into three categories: the original issuance of bonds, the recognition of interest expense, and the accounting for bond retirements or conversions. </a:t>
            </a:r>
            <a:endParaRPr lang="en-US" dirty="0"/>
          </a:p>
        </p:txBody>
      </p:sp>
    </p:spTree>
    <p:extLst>
      <p:ext uri="{BB962C8B-B14F-4D97-AF65-F5344CB8AC3E}">
        <p14:creationId xmlns:p14="http://schemas.microsoft.com/office/powerpoint/2010/main" val="29663624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If a bond is issued at its face amount, the effect on the financial statements is straightforward. </a:t>
            </a:r>
            <a:r>
              <a:rPr kumimoji="1" lang="en-US" sz="1200" b="0" i="0" u="none" strike="noStrike" kern="1200" baseline="0" dirty="0">
                <a:solidFill>
                  <a:schemeClr val="tx1"/>
                </a:solidFill>
                <a:latin typeface="Times New Roman" pitchFamily="18" charset="0"/>
                <a:ea typeface="+mn-ea"/>
                <a:cs typeface="+mn-cs"/>
              </a:rPr>
              <a:t>As was the case with short-term notes payable, the bonds payable liability is reported at the present value of amounts to be paid in the future with respect to the bonds, discounted at the return on investment desired by the lender (bondholder). </a:t>
            </a:r>
          </a:p>
          <a:p>
            <a:r>
              <a:rPr kumimoji="1" lang="en-US" sz="1200" b="0" i="0" u="none" strike="noStrike" kern="1200" baseline="0" dirty="0">
                <a:solidFill>
                  <a:schemeClr val="tx1"/>
                </a:solidFill>
                <a:latin typeface="Times New Roman" pitchFamily="18" charset="0"/>
                <a:ea typeface="+mn-ea"/>
                <a:cs typeface="+mn-cs"/>
              </a:rPr>
              <a:t>The present value of the liability is the sum of the discounted principal and interest payments. </a:t>
            </a:r>
            <a:endParaRPr lang="en-US" dirty="0"/>
          </a:p>
        </p:txBody>
      </p:sp>
    </p:spTree>
    <p:extLst>
      <p:ext uri="{BB962C8B-B14F-4D97-AF65-F5344CB8AC3E}">
        <p14:creationId xmlns:p14="http://schemas.microsoft.com/office/powerpoint/2010/main" val="28667652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LO 7-8: Describe why bond discount or premium arises and how it is accounted for.</a:t>
            </a:r>
          </a:p>
          <a:p>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Bond premium or discount arises from a difference between the stated interest rate and the market interest rate at the date the bonds are issued. Thus, the premium or discount will affect the amount of interest expense to be recognized by the issuing firm over the life of the bonds.</a:t>
            </a:r>
          </a:p>
          <a:p>
            <a:pPr marL="0" indent="0">
              <a:buFont typeface="Arial" panose="020B0604020202020204" pitchFamily="34" charset="0"/>
              <a:buNone/>
            </a:pPr>
            <a:r>
              <a:rPr lang="en-US" sz="1200" dirty="0"/>
              <a:t>Bond discount is classified in the balance sheet as a contra account to the Bonds Payable liability. </a:t>
            </a:r>
          </a:p>
          <a:p>
            <a:pPr marL="0" indent="0">
              <a:buFont typeface="Arial" panose="020B0604020202020204" pitchFamily="34" charset="0"/>
              <a:buNone/>
            </a:pPr>
            <a:r>
              <a:rPr lang="en-US" sz="1200" dirty="0"/>
              <a:t>Bond premium is classified in the balance sheet as an addition to the Bonds Payable liability.</a:t>
            </a:r>
          </a:p>
          <a:p>
            <a:endParaRPr lang="en-US" altLang="en-US" dirty="0"/>
          </a:p>
        </p:txBody>
      </p:sp>
    </p:spTree>
    <p:extLst>
      <p:ext uri="{BB962C8B-B14F-4D97-AF65-F5344CB8AC3E}">
        <p14:creationId xmlns:p14="http://schemas.microsoft.com/office/powerpoint/2010/main" val="5647334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Whether a bond is issued at a premium or a discount, the bond’s carrying value will converge to its face amount over the life of the bond as the premium or discount is amortized. </a:t>
            </a:r>
          </a:p>
        </p:txBody>
      </p:sp>
    </p:spTree>
    <p:extLst>
      <p:ext uri="{BB962C8B-B14F-4D97-AF65-F5344CB8AC3E}">
        <p14:creationId xmlns:p14="http://schemas.microsoft.com/office/powerpoint/2010/main" val="3224181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4DA7E707-5C73-4331-825B-1B4F5B890F5F}"/>
              </a:ext>
            </a:extLst>
          </p:cNvPr>
          <p:cNvSpPr>
            <a:spLocks noGrp="1" noRot="1" noChangeAspect="1" noChangeArrowheads="1" noTextEdit="1"/>
          </p:cNvSpPr>
          <p:nvPr>
            <p:ph type="sldImg"/>
          </p:nvPr>
        </p:nvSpPr>
        <p:spPr>
          <a:ln/>
        </p:spPr>
      </p:sp>
      <p:sp>
        <p:nvSpPr>
          <p:cNvPr id="102403" name="Rectangle 3">
            <a:extLst>
              <a:ext uri="{FF2B5EF4-FFF2-40B4-BE49-F238E27FC236}">
                <a16:creationId xmlns:a16="http://schemas.microsoft.com/office/drawing/2014/main" id="{4E4BF323-4FD5-48EB-AB7D-21522F14E79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LO 7-1: Show the financial statement presentation of short-term debt and current maturities of long-term debt.</a:t>
            </a:r>
          </a:p>
          <a:p>
            <a:endParaRPr lang="en-US" altLang="en-US" dirty="0"/>
          </a:p>
          <a:p>
            <a:r>
              <a:rPr lang="en-US" altLang="en-US" dirty="0"/>
              <a:t>Liabilities are </a:t>
            </a:r>
            <a:r>
              <a:rPr lang="en-US" sz="1200" dirty="0"/>
              <a:t>obligations of an entity or </a:t>
            </a:r>
            <a:r>
              <a:rPr lang="en-US" altLang="en-US" dirty="0"/>
              <a:t>“probable future sacrifices of economic benefits arising from present obligations of a particular entity to transfer assets or provide services to other entities in the future as a result of past transactions or events.” The term accrued expenses is used on some balance sheets to describe liabilities </a:t>
            </a:r>
            <a:r>
              <a:rPr lang="en-US" sz="1200" dirty="0"/>
              <a:t>resulting from the accrual of expenses</a:t>
            </a:r>
            <a:r>
              <a:rPr lang="en-US" altLang="en-US" dirty="0"/>
              <a:t>. Current liabilities are those liabilities that are expected to be paid within a year of the balance sheet date.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sz="1200" b="0" i="0" u="none" strike="noStrike" kern="1200" baseline="0" dirty="0">
                <a:solidFill>
                  <a:schemeClr val="tx1"/>
                </a:solidFill>
                <a:latin typeface="Times New Roman" pitchFamily="18" charset="0"/>
                <a:ea typeface="+mn-ea"/>
                <a:cs typeface="+mn-cs"/>
              </a:rPr>
              <a:t>Discount or premium usually is amortized on a straight-line basis over the life of the bonds because the amounts involved are often immaterial. However, it is more appropriate to use a compound interest method that results in amortization related to the carrying value of the bonds. This is referred to as the </a:t>
            </a:r>
            <a:r>
              <a:rPr kumimoji="1" lang="en-US" sz="1200" b="0" i="1" u="none" strike="noStrike" kern="1200" baseline="0" dirty="0">
                <a:solidFill>
                  <a:schemeClr val="tx1"/>
                </a:solidFill>
                <a:latin typeface="Times New Roman" pitchFamily="18" charset="0"/>
                <a:ea typeface="+mn-ea"/>
                <a:cs typeface="+mn-cs"/>
              </a:rPr>
              <a:t>effective interest method </a:t>
            </a:r>
            <a:r>
              <a:rPr kumimoji="1" lang="en-US" sz="1200" b="0" i="0" u="none" strike="noStrike" kern="1200" baseline="0" dirty="0">
                <a:solidFill>
                  <a:schemeClr val="tx1"/>
                </a:solidFill>
                <a:latin typeface="Times New Roman" pitchFamily="18" charset="0"/>
                <a:ea typeface="+mn-ea"/>
                <a:cs typeface="+mn-cs"/>
              </a:rPr>
              <a:t>and is used when the amount of discount or premium amortization is deemed material. When the effective interest method is used, amortization is smallest in the first year of the bond’s life, and it increases in each subsequent year. </a:t>
            </a:r>
            <a:endParaRPr lang="en-US" sz="1200" dirty="0"/>
          </a:p>
        </p:txBody>
      </p:sp>
    </p:spTree>
    <p:extLst>
      <p:ext uri="{BB962C8B-B14F-4D97-AF65-F5344CB8AC3E}">
        <p14:creationId xmlns:p14="http://schemas.microsoft.com/office/powerpoint/2010/main" val="36993772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Bonds payable are reported on the balance sheet at their carrying value. Sometimes this amount is referred to as the book value of the bonds. As discount is amortized over the life of a bond, the carrying value of the bond increases. At the maturity date, the bond’s carrying value is equal to its face amount because the bond discount has been fully amortized. Likewise, as premium is amortized, the carrying value of the bond decreases until it equals the face amount at maturity. </a:t>
            </a:r>
            <a:endParaRPr lang="en-US" b="0" dirty="0"/>
          </a:p>
        </p:txBody>
      </p:sp>
    </p:spTree>
    <p:extLst>
      <p:ext uri="{BB962C8B-B14F-4D97-AF65-F5344CB8AC3E}">
        <p14:creationId xmlns:p14="http://schemas.microsoft.com/office/powerpoint/2010/main" val="3817202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Most bonds are callable bonds; this means the issuer may choose to call the bonds and pay off the bondholders before the scheduled maturity date. </a:t>
            </a:r>
            <a:r>
              <a:rPr kumimoji="1" lang="en-US" sz="1200" b="0" i="0" u="none" strike="noStrike" kern="1200" baseline="0" dirty="0">
                <a:solidFill>
                  <a:schemeClr val="tx1"/>
                </a:solidFill>
                <a:latin typeface="Times New Roman" pitchFamily="18" charset="0"/>
                <a:ea typeface="+mn-ea"/>
                <a:cs typeface="+mn-cs"/>
              </a:rPr>
              <a:t>Bonds will be called if market interest rates have dropped sufficiently below the stated rate being paid on the bonds and the firm can save interest costs by redeeming the existing bonds and refinancing by issuing new bonds at a lower rate. Likewise, if the firm has excess cash that will not be needed in operations in the immediate future, it can redeem the bonds and save more interest expense than could be earned (as interest income) by investing the excess cash. </a:t>
            </a:r>
          </a:p>
          <a:p>
            <a:pPr marL="0" indent="0">
              <a:buNone/>
            </a:pPr>
            <a:r>
              <a:rPr kumimoji="1" lang="en-US" sz="1200" b="0" i="0" u="none" strike="noStrike" kern="1200" baseline="0" dirty="0">
                <a:solidFill>
                  <a:schemeClr val="tx1"/>
                </a:solidFill>
                <a:latin typeface="Times New Roman" pitchFamily="18" charset="0"/>
                <a:ea typeface="+mn-ea"/>
                <a:cs typeface="+mn-cs"/>
              </a:rPr>
              <a:t>If the bonds are called or redeemed prior to maturity, it is appropriate to write off the unamortized balance of premium or discount as part of the transaction. Because a call premium typically is involved in an early retirement of bonds, a loss on the retirement usually will be recognized—although a gain on the retirement is also possible. </a:t>
            </a:r>
            <a:endParaRPr lang="en-US" sz="1200" dirty="0"/>
          </a:p>
        </p:txBody>
      </p:sp>
    </p:spTree>
    <p:extLst>
      <p:ext uri="{BB962C8B-B14F-4D97-AF65-F5344CB8AC3E}">
        <p14:creationId xmlns:p14="http://schemas.microsoft.com/office/powerpoint/2010/main" val="7888864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kumimoji="1" lang="en-US" sz="1200" b="0" i="0" u="none" strike="noStrike" kern="1200" baseline="0" dirty="0">
                <a:solidFill>
                  <a:schemeClr val="tx1"/>
                </a:solidFill>
                <a:latin typeface="Times New Roman" pitchFamily="18" charset="0"/>
                <a:ea typeface="+mn-ea"/>
                <a:cs typeface="+mn-cs"/>
              </a:rPr>
              <a:t>The gain or loss on the retirement of the bonds is reported as other income or expense in the income statement. The gain or loss is not considered part of operating income or interest expense. The firm is willing to retire the bonds and recognize the loss because it will save, in future interest expense, more than the loss incurred. </a:t>
            </a:r>
            <a:endParaRPr lang="en-US" sz="1200" dirty="0"/>
          </a:p>
        </p:txBody>
      </p:sp>
    </p:spTree>
    <p:extLst>
      <p:ext uri="{BB962C8B-B14F-4D97-AF65-F5344CB8AC3E}">
        <p14:creationId xmlns:p14="http://schemas.microsoft.com/office/powerpoint/2010/main" val="14705913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id="{7C5A1659-D64B-4A43-9D54-2E53651B0B30}"/>
              </a:ext>
            </a:extLst>
          </p:cNvPr>
          <p:cNvSpPr>
            <a:spLocks noGrp="1" noRot="1" noChangeAspect="1" noChangeArrowheads="1" noTextEdit="1"/>
          </p:cNvSpPr>
          <p:nvPr>
            <p:ph type="sldImg"/>
          </p:nvPr>
        </p:nvSpPr>
        <p:spPr>
          <a:ln/>
        </p:spPr>
      </p:sp>
      <p:sp>
        <p:nvSpPr>
          <p:cNvPr id="125955" name="Rectangle 3">
            <a:extLst>
              <a:ext uri="{FF2B5EF4-FFF2-40B4-BE49-F238E27FC236}">
                <a16:creationId xmlns:a16="http://schemas.microsoft.com/office/drawing/2014/main" id="{EEB90A8D-3749-4A58-B15A-66D2DCC35A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A discussion of bonds involves specialized terminology. </a:t>
            </a:r>
          </a:p>
          <a:p>
            <a:r>
              <a:rPr kumimoji="1" lang="en-US" sz="1200" b="0" i="0" u="none" strike="noStrike" kern="1200" baseline="0" dirty="0">
                <a:solidFill>
                  <a:schemeClr val="tx1"/>
                </a:solidFill>
                <a:latin typeface="Times New Roman" pitchFamily="18" charset="0"/>
                <a:ea typeface="+mn-ea"/>
                <a:cs typeface="+mn-cs"/>
              </a:rPr>
              <a:t>The contract between the issuer of the bonds and the bondholders is the bond indenture, and it is frequently administered by a third party, the trustee of bonds—often a bank trust department. Bonds are issued in one of two forms: registered bonds and coupon bonds. </a:t>
            </a:r>
          </a:p>
          <a:p>
            <a:r>
              <a:rPr kumimoji="1" lang="en-US" sz="1200" b="0" i="0" u="none" strike="noStrike" kern="1200" baseline="0" dirty="0">
                <a:solidFill>
                  <a:schemeClr val="tx1"/>
                </a:solidFill>
                <a:latin typeface="Times New Roman" pitchFamily="18" charset="0"/>
                <a:ea typeface="+mn-ea"/>
                <a:cs typeface="+mn-cs"/>
              </a:rPr>
              <a:t>Bonds are also classified according to the security, or collateral, that is pledged by the issuer. Debenture bonds (or debentures) are bonds that are secured only by the general credit of the issuer and, thus, are considered to be unsecured debt securities because they are not secured by specific assets. Mortgage bonds are secured by a lien against real estate owned by the issuer. Collateral trust bonds are secured by the pledge of securities or other intangible property. </a:t>
            </a:r>
          </a:p>
          <a:p>
            <a:r>
              <a:rPr kumimoji="1" lang="en-US" sz="1200" b="0" i="0" u="none" strike="noStrike" kern="1200" baseline="0" dirty="0">
                <a:solidFill>
                  <a:schemeClr val="tx1"/>
                </a:solidFill>
                <a:latin typeface="Times New Roman" pitchFamily="18" charset="0"/>
                <a:ea typeface="+mn-ea"/>
                <a:cs typeface="+mn-cs"/>
              </a:rPr>
              <a:t>Another classification of bonds relates to when the bonds mature. Term bonds require a lump-sum repayment of the face amount of the bond at the maturity date. Serial bonds are repaid in installments. The installments may or may not be equal in amount; the first installment is usually scheduled for a date several years after the issuance of the bonds. Convertible bonds may be converted into common stock of the issuer corporation at the option of the bondholder. </a:t>
            </a:r>
            <a:endParaRPr lang="en-US" altLang="en-US" b="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LO 7-9: Explain what deferred </a:t>
            </a:r>
            <a:r>
              <a:rPr kumimoji="1" lang="en-US" sz="1200" b="0" i="0" u="none" strike="noStrike" kern="1200" baseline="0" dirty="0">
                <a:solidFill>
                  <a:schemeClr val="tx1"/>
                </a:solidFill>
                <a:latin typeface="Times New Roman" pitchFamily="18" charset="0"/>
                <a:ea typeface="+mn-ea"/>
                <a:cs typeface="+mn-cs"/>
              </a:rPr>
              <a:t>tax liabilities </a:t>
            </a:r>
            <a:r>
              <a:rPr lang="en-US" dirty="0"/>
              <a:t>are and why they arise.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indent="0">
              <a:buNone/>
            </a:pPr>
            <a:r>
              <a:rPr lang="en-US" sz="1200" dirty="0"/>
              <a:t>Deferred tax liability is a long-term liability that arises because of temporary differences between when an item is recognized for book and tax purposes. The most significant temporary difference item resulting in a deferred income tax liability for most firms relates to depreciation expense. A </a:t>
            </a:r>
            <a:r>
              <a:rPr kumimoji="1" lang="en-US" sz="1200" b="0" i="0" u="none" strike="noStrike" kern="1200" baseline="0" dirty="0">
                <a:solidFill>
                  <a:schemeClr val="tx1"/>
                </a:solidFill>
                <a:latin typeface="Times New Roman" pitchFamily="18" charset="0"/>
                <a:ea typeface="+mn-ea"/>
                <a:cs typeface="+mn-cs"/>
              </a:rPr>
              <a:t>firm may use straight-line depreciation for financial reporting and use the Modified Accelerated Cost Recovery System (prescribed by the Internal Revenue Code) for income tax determination. Thus, depreciation deductions for tax purposes are taken earlier than depreciation expense is recognized for book purposes. This temporary difference will eventually reverse; over the life of the asset, the same total amount of book and tax depreciation will be reported. </a:t>
            </a:r>
            <a:endParaRPr lang="en-US" dirty="0"/>
          </a:p>
          <a:p>
            <a:endParaRPr lang="en-US" dirty="0"/>
          </a:p>
        </p:txBody>
      </p:sp>
    </p:spTree>
    <p:extLst>
      <p:ext uri="{BB962C8B-B14F-4D97-AF65-F5344CB8AC3E}">
        <p14:creationId xmlns:p14="http://schemas.microsoft.com/office/powerpoint/2010/main" val="31527903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If income tax rates do not decrease, the deferred income tax liability of most firms will increase over time. As firms grow, more and more depreciable assets are acquired, and price-level increases cause costs for (new) replacement assets to be higher than the cost of (old) assets being replaced. Thus, the temporary difference between book and tax depreciation grows each year because the excess of book depreciation over income tax depreciation for older assets is more than offset by the excess of tax depreciation over book depreciation for newer assets.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Some accountants have questioned the appropriateness of showing deferred taxes as a liability because in the aggregate the balance of this account has grown larger and larger for many firms and therefore never seems to become payable.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b="0" i="0" u="none" strike="noStrike" kern="1200" baseline="0" dirty="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mn-ea"/>
                <a:cs typeface="+mn-cs"/>
              </a:rPr>
              <a:t>Accounting for deferred tax items is an extremely complex issue that has caused a great deal of debate within the accounting profession. </a:t>
            </a:r>
            <a:endParaRPr lang="en-US" dirty="0"/>
          </a:p>
        </p:txBody>
      </p:sp>
    </p:spTree>
    <p:extLst>
      <p:ext uri="{BB962C8B-B14F-4D97-AF65-F5344CB8AC3E}">
        <p14:creationId xmlns:p14="http://schemas.microsoft.com/office/powerpoint/2010/main" val="814571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BFF40942-7525-43A4-8CB4-70914F3BD5D6}"/>
              </a:ext>
            </a:extLst>
          </p:cNvPr>
          <p:cNvSpPr>
            <a:spLocks noGrp="1" noRot="1" noChangeAspect="1" noChangeArrowheads="1" noTextEdit="1"/>
          </p:cNvSpPr>
          <p:nvPr>
            <p:ph type="sldImg"/>
          </p:nvPr>
        </p:nvSpPr>
        <p:spPr>
          <a:ln/>
        </p:spPr>
      </p:sp>
      <p:sp>
        <p:nvSpPr>
          <p:cNvPr id="139267" name="Rectangle 3">
            <a:extLst>
              <a:ext uri="{FF2B5EF4-FFF2-40B4-BE49-F238E27FC236}">
                <a16:creationId xmlns:a16="http://schemas.microsoft.com/office/drawing/2014/main" id="{69ABD51D-F754-4BE8-B932-3D382823F2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Frequently included in this balance sheet category are obligations to pension plans and other employee benefit plans, including deferred compensation and bonus plans. Expenses of these plans are accrued and reflected in the income statement of the fiscal period in which the benefit is earned by the employee. Because benefits are frequently conditional upon continued employment, future salary levels, and other factors, actuaries and other experts estimate the expense to be reported in a given fiscal period. In 2006, the FASB issued an accounting standard to increase the uniformity of accounting for pensions. </a:t>
            </a:r>
          </a:p>
          <a:p>
            <a:r>
              <a:rPr kumimoji="1" lang="en-US" sz="1200" b="0" i="0" u="none" strike="noStrike" kern="1200" baseline="0" dirty="0">
                <a:solidFill>
                  <a:schemeClr val="tx1"/>
                </a:solidFill>
                <a:latin typeface="Times New Roman" pitchFamily="18" charset="0"/>
                <a:ea typeface="+mn-ea"/>
                <a:cs typeface="+mn-cs"/>
              </a:rPr>
              <a:t>An issue closely related to pensions is the accounting for postretirement benefit plans other than pensions. The 2006 standard that requires balance sheet recognition of an asset (for overfunded) or liability (for underfunded) pension plans applies to other postretirement benefit plans as well, although for pragmatic reasons the reporting entity’s benefit obligation is measured in a different manner.</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a:extLst>
              <a:ext uri="{FF2B5EF4-FFF2-40B4-BE49-F238E27FC236}">
                <a16:creationId xmlns:a16="http://schemas.microsoft.com/office/drawing/2014/main" id="{DEE391A2-9A62-4C2D-9AC4-4F75903251F6}"/>
              </a:ext>
            </a:extLst>
          </p:cNvPr>
          <p:cNvSpPr>
            <a:spLocks noGrp="1" noRot="1" noChangeAspect="1" noChangeArrowheads="1" noTextEdit="1"/>
          </p:cNvSpPr>
          <p:nvPr>
            <p:ph type="sldImg"/>
          </p:nvPr>
        </p:nvSpPr>
        <p:spPr>
          <a:ln/>
        </p:spPr>
      </p:sp>
      <p:sp>
        <p:nvSpPr>
          <p:cNvPr id="215043" name="Rectangle 3">
            <a:extLst>
              <a:ext uri="{FF2B5EF4-FFF2-40B4-BE49-F238E27FC236}">
                <a16:creationId xmlns:a16="http://schemas.microsoft.com/office/drawing/2014/main" id="{C7C20F09-2444-4620-950C-9B703A3E2DB5}"/>
              </a:ext>
            </a:extLst>
          </p:cNvPr>
          <p:cNvSpPr>
            <a:spLocks noGrp="1" noChangeArrowheads="1"/>
          </p:cNvSpPr>
          <p:nvPr>
            <p:ph type="body" idx="1"/>
          </p:nvPr>
        </p:nvSpPr>
        <p:spPr/>
        <p:txBody>
          <a:bodyPr/>
          <a:lstStyle/>
          <a:p>
            <a:pPr>
              <a:defRPr/>
            </a:pPr>
            <a:r>
              <a:rPr lang="en-US" dirty="0"/>
              <a:t>Although minority interest was included with noncurrent liabilities in most consolidated balance sheets, some accountants believed that it should have been shown as a separate item between liabilities and stockholders’ equity because this amount is not really a liability representing a fixed claim against the consolidated entity. In December 2007, the FASB issued a standard that took this position one step further by requiring that noncontrolling interest be reported within equity, but separate from the parent company’s equity, in the consolidated balance sheets of all reporting entities beginning in 2009. </a:t>
            </a:r>
            <a:r>
              <a:rPr kumimoji="1" lang="en-US" sz="1200" b="0" i="0" u="none" strike="noStrike" kern="1200" baseline="0" dirty="0">
                <a:solidFill>
                  <a:schemeClr val="tx1"/>
                </a:solidFill>
                <a:latin typeface="Times New Roman" pitchFamily="18" charset="0"/>
                <a:ea typeface="+mn-ea"/>
                <a:cs typeface="+mn-cs"/>
              </a:rPr>
              <a:t>This item is no longer reported as a liability, although some financial analysts may continue to treat it as though it were, particularly in their calculations of debt (or financial leverage) measures. </a:t>
            </a:r>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594D816E-753D-4653-AA24-4C2BFC000715}"/>
              </a:ext>
            </a:extLst>
          </p:cNvPr>
          <p:cNvSpPr>
            <a:spLocks noGrp="1" noRot="1" noChangeAspect="1" noChangeArrowheads="1" noTextEdit="1"/>
          </p:cNvSpPr>
          <p:nvPr>
            <p:ph type="sldImg"/>
          </p:nvPr>
        </p:nvSpPr>
        <p:spPr>
          <a:ln/>
        </p:spPr>
      </p:sp>
      <p:sp>
        <p:nvSpPr>
          <p:cNvPr id="141315" name="Rectangle 3">
            <a:extLst>
              <a:ext uri="{FF2B5EF4-FFF2-40B4-BE49-F238E27FC236}">
                <a16:creationId xmlns:a16="http://schemas.microsoft.com/office/drawing/2014/main" id="{31B32CD2-3510-47A1-B70C-170AFCC320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mn-ea"/>
                <a:cs typeface="+mn-cs"/>
              </a:rPr>
              <a:t>Contingent liabilities are potential claims on a company’s resources arising from such things as pending litigation, environmental hazards, casualty losses to property, and product warranties. A firm should recognize a loss and record the related liability on its books only in cases where the following two conditions have been met: First, it must be probable that the loss will be confirmed by a future transaction or event; and second, the amount of the loss must be reasonably estimable. </a:t>
            </a:r>
            <a:endParaRPr lang="en-US" altLang="en-US" b="0" i="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0DE9B205-939E-4610-968F-A90ACE2D815C}"/>
              </a:ext>
            </a:extLst>
          </p:cNvPr>
          <p:cNvSpPr>
            <a:spLocks noGrp="1" noRot="1" noChangeAspect="1" noChangeArrowheads="1" noTextEdit="1"/>
          </p:cNvSpPr>
          <p:nvPr>
            <p:ph type="sldImg"/>
          </p:nvPr>
        </p:nvSpPr>
        <p:spPr>
          <a:ln/>
        </p:spPr>
      </p:sp>
      <p:sp>
        <p:nvSpPr>
          <p:cNvPr id="52227" name="Rectangle 3">
            <a:extLst>
              <a:ext uri="{FF2B5EF4-FFF2-40B4-BE49-F238E27FC236}">
                <a16:creationId xmlns:a16="http://schemas.microsoft.com/office/drawing/2014/main" id="{D0F1E5CF-8DBD-49E7-90C6-32394E6C3D9D}"/>
              </a:ext>
            </a:extLst>
          </p:cNvPr>
          <p:cNvSpPr>
            <a:spLocks noGrp="1" noChangeArrowheads="1"/>
          </p:cNvSpPr>
          <p:nvPr>
            <p:ph type="body" idx="1"/>
          </p:nvPr>
        </p:nvSpPr>
        <p:spPr>
          <a:ln/>
        </p:spPr>
        <p:txBody>
          <a:bodyPr/>
          <a:lstStyle/>
          <a:p>
            <a:pPr>
              <a:defRPr/>
            </a:pPr>
            <a:r>
              <a:rPr lang="en-US" dirty="0"/>
              <a:t>The recognition of a liability involves recognizing that an expense has been recorded. </a:t>
            </a:r>
            <a:r>
              <a:rPr lang="en-US" dirty="0">
                <a:solidFill>
                  <a:schemeClr val="accent1">
                    <a:lumMod val="50000"/>
                  </a:schemeClr>
                </a:solidFill>
              </a:rPr>
              <a:t>Expenses reduce net income, and lower net income means lower ROI.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668F2F75-87E0-4EF9-9C54-957E8DB2D942}"/>
              </a:ext>
            </a:extLst>
          </p:cNvPr>
          <p:cNvSpPr>
            <a:spLocks noGrp="1" noRot="1" noChangeAspect="1" noChangeArrowheads="1" noTextEdit="1"/>
          </p:cNvSpPr>
          <p:nvPr>
            <p:ph type="sldImg"/>
          </p:nvPr>
        </p:nvSpPr>
        <p:spPr>
          <a:ln/>
        </p:spPr>
      </p:sp>
      <p:sp>
        <p:nvSpPr>
          <p:cNvPr id="143363" name="Rectangle 3">
            <a:extLst>
              <a:ext uri="{FF2B5EF4-FFF2-40B4-BE49-F238E27FC236}">
                <a16:creationId xmlns:a16="http://schemas.microsoft.com/office/drawing/2014/main" id="{DABBA112-AB6E-41DD-A697-6F5B7DCF829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7</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C817B391-65EB-4CC1-8290-4B3865369E53}"/>
              </a:ext>
            </a:extLst>
          </p:cNvPr>
          <p:cNvSpPr>
            <a:spLocks noGrp="1" noRot="1" noChangeAspect="1" noChangeArrowheads="1" noTextEdit="1"/>
          </p:cNvSpPr>
          <p:nvPr>
            <p:ph type="sldImg"/>
          </p:nvPr>
        </p:nvSpPr>
        <p:spPr>
          <a:ln/>
        </p:spPr>
      </p:sp>
      <p:sp>
        <p:nvSpPr>
          <p:cNvPr id="51203" name="Rectangle 3">
            <a:extLst>
              <a:ext uri="{FF2B5EF4-FFF2-40B4-BE49-F238E27FC236}">
                <a16:creationId xmlns:a16="http://schemas.microsoft.com/office/drawing/2014/main" id="{0F639153-B9A0-46D3-8A50-DB958AB5992C}"/>
              </a:ext>
            </a:extLst>
          </p:cNvPr>
          <p:cNvSpPr>
            <a:spLocks noGrp="1" noChangeArrowheads="1"/>
          </p:cNvSpPr>
          <p:nvPr>
            <p:ph type="body" idx="1"/>
          </p:nvPr>
        </p:nvSpPr>
        <p:spPr>
          <a:ln/>
        </p:spPr>
        <p:txBody>
          <a:bodyPr/>
          <a:lstStyle/>
          <a:p>
            <a:pPr>
              <a:defRPr/>
            </a:pPr>
            <a:r>
              <a:rPr lang="en-US" dirty="0"/>
              <a:t>Current liabilities include accounts payable, short-term debt, current maturities of long-term debt, unearned revenue or deferred credits, and other accrued liabilities. </a:t>
            </a:r>
          </a:p>
          <a:p>
            <a:pPr>
              <a:defRPr/>
            </a:pPr>
            <a:r>
              <a:rPr lang="en-US" dirty="0"/>
              <a:t>Noncurrent liabilities include long-term debt, deferred tax liabilities, and minority interest in subsidiaries.</a:t>
            </a:r>
          </a:p>
          <a:p>
            <a:pPr marL="228600" indent="-228600">
              <a:defRPr/>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mn-ea"/>
                <a:cs typeface="+mn-cs"/>
              </a:rPr>
              <a:t>Most firms experience seasonal fluctuations during the year in the demand for their products or services. Their inventory of products will be increased in order to meet the demand. To finance this inventory increase and keep their payments to suppliers and employees current, most firms will obtain a working capital loan from their banks. This type of short-term loan is made with the expectation that it will be repaid from the collection of accounts receivable that will be generated by the sale of inventory. The short-term loan usually has a maturity date specifying when the loan is to be repaid. Sometimes a firm will negotiate a revolving line of credit with its bank. The credit line represents a predetermined maximum loan amount, but the firm has flexibility in the timing and amount borrowed. There may be a specified repayment schedule or an agreement that all amounts borrowed will be repaid by a particular date. </a:t>
            </a:r>
            <a:endParaRPr lang="en-US" b="0" noProof="0" dirty="0"/>
          </a:p>
        </p:txBody>
      </p:sp>
    </p:spTree>
    <p:extLst>
      <p:ext uri="{BB962C8B-B14F-4D97-AF65-F5344CB8AC3E}">
        <p14:creationId xmlns:p14="http://schemas.microsoft.com/office/powerpoint/2010/main" val="2030102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mn-ea"/>
                <a:cs typeface="+mn-cs"/>
              </a:rPr>
              <a:t>The short-term debt resulting from this type of transaction is sometimes called a note payable. The note is a formal promise to pay a stated amount at a stated date, usually with interest at a stated rate and sometimes secured by collateral. </a:t>
            </a:r>
            <a:endParaRPr lang="en-US" b="0" dirty="0"/>
          </a:p>
        </p:txBody>
      </p:sp>
    </p:spTree>
    <p:extLst>
      <p:ext uri="{BB962C8B-B14F-4D97-AF65-F5344CB8AC3E}">
        <p14:creationId xmlns:p14="http://schemas.microsoft.com/office/powerpoint/2010/main" val="3509058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966DFD0A-4EA0-4C65-AA46-EDE8C565FBA3}"/>
              </a:ext>
            </a:extLst>
          </p:cNvPr>
          <p:cNvSpPr>
            <a:spLocks noGrp="1" noRot="1" noChangeAspect="1" noChangeArrowheads="1" noTextEdit="1"/>
          </p:cNvSpPr>
          <p:nvPr>
            <p:ph type="sldImg"/>
          </p:nvPr>
        </p:nvSpPr>
        <p:spPr>
          <a:ln/>
        </p:spPr>
      </p:sp>
      <p:sp>
        <p:nvSpPr>
          <p:cNvPr id="54275" name="Rectangle 3">
            <a:extLst>
              <a:ext uri="{FF2B5EF4-FFF2-40B4-BE49-F238E27FC236}">
                <a16:creationId xmlns:a16="http://schemas.microsoft.com/office/drawing/2014/main" id="{8F5F0189-34BD-45B8-89AA-A5EFE7264BB9}"/>
              </a:ext>
            </a:extLst>
          </p:cNvPr>
          <p:cNvSpPr>
            <a:spLocks noGrp="1" noChangeArrowheads="1"/>
          </p:cNvSpPr>
          <p:nvPr>
            <p:ph type="body" idx="1"/>
          </p:nvPr>
        </p:nvSpPr>
        <p:spPr>
          <a:ln/>
        </p:spPr>
        <p:txBody>
          <a:bodyPr/>
          <a:lstStyle/>
          <a:p>
            <a:pPr eaLnBrk="1" hangingPunct="1">
              <a:spcBef>
                <a:spcPct val="50000"/>
              </a:spcBef>
            </a:pPr>
            <a:r>
              <a:rPr lang="en-US" altLang="en-US" sz="1200" b="0" i="0" u="none" dirty="0">
                <a:latin typeface="Arial" panose="020B0604020202020204" pitchFamily="34" charset="0"/>
              </a:rPr>
              <a:t>Interest expense is associated with almost any borrowing, and it is appropriate to record interest expense for each fiscal period during which the money is borrowed. </a:t>
            </a:r>
            <a:r>
              <a:rPr kumimoji="1" lang="en-US" sz="1200" b="0" i="0" u="none" strike="noStrike" kern="1200" baseline="0" dirty="0">
                <a:solidFill>
                  <a:schemeClr val="tx1"/>
                </a:solidFill>
                <a:latin typeface="Times New Roman" pitchFamily="18" charset="0"/>
                <a:ea typeface="+mn-ea"/>
                <a:cs typeface="+mn-cs"/>
              </a:rPr>
              <a:t>Prime rate is the term frequently used to express the interest rate on short-term loans. The prime rate is established by the lender, presumably for its most creditworthy borrowers, but is in reality a benchmark rate. The prime rate is raised or lowered by the lender in response to credit market forces. </a:t>
            </a:r>
            <a:endParaRPr lang="en-US" altLang="en-US" sz="1200" b="0" i="0" u="none"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367823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455B5982-975A-40D2-B66A-D20BD588D427}"/>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endParaRPr lang="en-US" dirty="0"/>
          </a:p>
        </p:txBody>
      </p:sp>
    </p:spTree>
    <p:extLst>
      <p:ext uri="{BB962C8B-B14F-4D97-AF65-F5344CB8AC3E}">
        <p14:creationId xmlns:p14="http://schemas.microsoft.com/office/powerpoint/2010/main" val="1681045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952394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3885FFB5-6DAE-4A5E-A3D3-13C2FDD5C9A5}"/>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endParaRPr lang="en-US" dirty="0"/>
          </a:p>
        </p:txBody>
      </p:sp>
    </p:spTree>
    <p:extLst>
      <p:ext uri="{BB962C8B-B14F-4D97-AF65-F5344CB8AC3E}">
        <p14:creationId xmlns:p14="http://schemas.microsoft.com/office/powerpoint/2010/main" val="35423657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37083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D699B1FC-0CE0-4AA3-A946-6456E5F234F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0931757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78786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99730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11045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117962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35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783967-C712-4EBB-8EFC-085FF7DF1BF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FB4F7919-4D90-45AA-A536-34A353FE5F59}"/>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B8799B14-98E6-4297-B484-A31E12DB3813}"/>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5D895DE1-A84F-4530-92CA-BFBB4006DE56}" type="slidenum">
              <a:rPr lang="en-US" altLang="en-US"/>
              <a:pPr/>
              <a:t>‹#›</a:t>
            </a:fld>
            <a:endParaRPr lang="en-US" altLang="en-US" dirty="0"/>
          </a:p>
        </p:txBody>
      </p:sp>
    </p:spTree>
    <p:extLst>
      <p:ext uri="{BB962C8B-B14F-4D97-AF65-F5344CB8AC3E}">
        <p14:creationId xmlns:p14="http://schemas.microsoft.com/office/powerpoint/2010/main" val="18293921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9133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230026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773262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67660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518460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999874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95563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161200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679414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15544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964C0E-8361-49BF-9E49-7EAC5E449DF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92B52DEB-B83C-45A7-9473-86B8532628DA}"/>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36E85581-BC71-4F36-8815-2F546D6A76A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608ADA0C-0E9C-4792-9B1B-DC2BCE622D4E}" type="slidenum">
              <a:rPr lang="en-US" altLang="en-US"/>
              <a:pPr/>
              <a:t>‹#›</a:t>
            </a:fld>
            <a:endParaRPr lang="en-US" altLang="en-US" dirty="0"/>
          </a:p>
        </p:txBody>
      </p:sp>
    </p:spTree>
    <p:extLst>
      <p:ext uri="{BB962C8B-B14F-4D97-AF65-F5344CB8AC3E}">
        <p14:creationId xmlns:p14="http://schemas.microsoft.com/office/powerpoint/2010/main" val="20220449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74447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913518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005766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401967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35875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7435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1364385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03372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771843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4261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18309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737099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CF69FE1-B480-47DB-8A52-DD290D874E0E}"/>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300C0962-F752-41EC-9E66-139090FBC51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F429B6DB-174C-41CF-BA0B-6F6DDE781F13}"/>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7CBB4F16-D5F3-4F07-9CC2-804280911814}" type="slidenum">
              <a:rPr lang="en-US" altLang="en-US"/>
              <a:pPr/>
              <a:t>‹#›</a:t>
            </a:fld>
            <a:endParaRPr lang="en-US" altLang="en-US" dirty="0"/>
          </a:p>
        </p:txBody>
      </p:sp>
    </p:spTree>
    <p:extLst>
      <p:ext uri="{BB962C8B-B14F-4D97-AF65-F5344CB8AC3E}">
        <p14:creationId xmlns:p14="http://schemas.microsoft.com/office/powerpoint/2010/main" val="37390065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978819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1390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627099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521790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534675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8D4AF688-8DA1-46FA-A814-A15DC7A66E94}"/>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3BF5192B-00C3-409D-925C-44BD4DB36C45}"/>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E0011598-9723-4517-B6FD-96DFE070751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216275191"/>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7C863B86-D28F-45AA-9FB0-FA54B46199E7}"/>
              </a:ext>
            </a:extLst>
          </p:cNvPr>
          <p:cNvSpPr>
            <a:spLocks noGrp="1"/>
          </p:cNvSpPr>
          <p:nvPr>
            <p:ph type="sldNum" sz="quarter" idx="10"/>
          </p:nvPr>
        </p:nvSpPr>
        <p:spPr/>
        <p:txBody>
          <a:bodyPr/>
          <a:lstStyle>
            <a:lvl1pPr>
              <a:defRPr/>
            </a:lvl1pPr>
          </a:lstStyle>
          <a:p>
            <a:fld id="{FD41D51E-D64A-4F30-95ED-3A2F42B257B3}" type="slidenum">
              <a:rPr lang="en-US" altLang="en-US"/>
              <a:pPr/>
              <a:t>‹#›</a:t>
            </a:fld>
            <a:endParaRPr lang="en-US" altLang="en-US" dirty="0"/>
          </a:p>
        </p:txBody>
      </p:sp>
    </p:spTree>
    <p:extLst>
      <p:ext uri="{BB962C8B-B14F-4D97-AF65-F5344CB8AC3E}">
        <p14:creationId xmlns:p14="http://schemas.microsoft.com/office/powerpoint/2010/main" val="35279273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00565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9CB909F-3078-4555-B090-9E7BBA93A4E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1160326D-810E-4A56-AB91-F23619853565}"/>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792C5F1D-5752-473F-B4D2-1C47CA0CB057}"/>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2C6E1B24-BECF-41A1-B4A4-A477F6435EFC}" type="slidenum">
              <a:rPr lang="en-US" altLang="en-US"/>
              <a:pPr/>
              <a:t>‹#›</a:t>
            </a:fld>
            <a:endParaRPr lang="en-US" altLang="en-US" dirty="0"/>
          </a:p>
        </p:txBody>
      </p:sp>
    </p:spTree>
    <p:extLst>
      <p:ext uri="{BB962C8B-B14F-4D97-AF65-F5344CB8AC3E}">
        <p14:creationId xmlns:p14="http://schemas.microsoft.com/office/powerpoint/2010/main" val="21069284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09F7041F-D91A-4ABA-9185-0D7106FABD4E}"/>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68704184-19C1-430B-976E-4393290F961C}"/>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C1EBE196-E8AE-46DD-B818-DE770A2971C7}"/>
              </a:ext>
            </a:extLst>
          </p:cNvPr>
          <p:cNvSpPr>
            <a:spLocks noGrp="1" noChangeArrowheads="1"/>
          </p:cNvSpPr>
          <p:nvPr>
            <p:ph type="sldNum" sz="quarter" idx="12"/>
          </p:nvPr>
        </p:nvSpPr>
        <p:spPr/>
        <p:txBody>
          <a:bodyPr/>
          <a:lstStyle>
            <a:lvl1pPr>
              <a:defRPr/>
            </a:lvl1pPr>
          </a:lstStyle>
          <a:p>
            <a:fld id="{A318313F-D461-4A54-9140-31C92FFB8895}" type="slidenum">
              <a:rPr lang="en-US" altLang="en-US"/>
              <a:pPr/>
              <a:t>‹#›</a:t>
            </a:fld>
            <a:endParaRPr lang="en-US" altLang="en-US" dirty="0"/>
          </a:p>
        </p:txBody>
      </p:sp>
    </p:spTree>
    <p:extLst>
      <p:ext uri="{BB962C8B-B14F-4D97-AF65-F5344CB8AC3E}">
        <p14:creationId xmlns:p14="http://schemas.microsoft.com/office/powerpoint/2010/main" val="25058906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2AC8507C-FFCD-436A-B4A5-F9043C26B49D}"/>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5" name="Rectangle 40">
            <a:extLst>
              <a:ext uri="{FF2B5EF4-FFF2-40B4-BE49-F238E27FC236}">
                <a16:creationId xmlns:a16="http://schemas.microsoft.com/office/drawing/2014/main" id="{9F129445-0F2E-435E-BBCE-3603CAB1D422}"/>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6" name="Rectangle 41">
            <a:extLst>
              <a:ext uri="{FF2B5EF4-FFF2-40B4-BE49-F238E27FC236}">
                <a16:creationId xmlns:a16="http://schemas.microsoft.com/office/drawing/2014/main" id="{7DDF869E-3C70-498C-944B-D3BFDFC3799F}"/>
              </a:ext>
            </a:extLst>
          </p:cNvPr>
          <p:cNvSpPr>
            <a:spLocks noGrp="1" noChangeArrowheads="1"/>
          </p:cNvSpPr>
          <p:nvPr>
            <p:ph type="sldNum" sz="quarter" idx="12"/>
          </p:nvPr>
        </p:nvSpPr>
        <p:spPr/>
        <p:txBody>
          <a:bodyPr/>
          <a:lstStyle>
            <a:lvl1pPr>
              <a:defRPr/>
            </a:lvl1pPr>
          </a:lstStyle>
          <a:p>
            <a:fld id="{2A177B57-4C0D-4367-9158-948CFC9FBFF3}" type="slidenum">
              <a:rPr lang="en-US" altLang="en-US"/>
              <a:pPr/>
              <a:t>‹#›</a:t>
            </a:fld>
            <a:endParaRPr lang="en-US" altLang="en-US" dirty="0"/>
          </a:p>
        </p:txBody>
      </p:sp>
    </p:spTree>
    <p:extLst>
      <p:ext uri="{BB962C8B-B14F-4D97-AF65-F5344CB8AC3E}">
        <p14:creationId xmlns:p14="http://schemas.microsoft.com/office/powerpoint/2010/main" val="335449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05F4B61D-DCAE-475C-A452-A26883CC1F4A}"/>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5666EA2B-1384-4578-B963-700E54F80B8F}"/>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09B73ECF-BD22-4D13-893A-E7F62E0963A8}"/>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fld id="{0F5E7C01-A735-4814-A7A5-C86D678680EB}" type="slidenum">
              <a:rPr lang="en-US" altLang="en-US"/>
              <a:pPr/>
              <a:t>‹#›</a:t>
            </a:fld>
            <a:endParaRPr lang="en-US" altLang="en-US" dirty="0"/>
          </a:p>
        </p:txBody>
      </p:sp>
    </p:spTree>
    <p:extLst>
      <p:ext uri="{BB962C8B-B14F-4D97-AF65-F5344CB8AC3E}">
        <p14:creationId xmlns:p14="http://schemas.microsoft.com/office/powerpoint/2010/main" val="4279179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827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1332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66E17A3E-55D9-475E-B2A5-56EC21852113}"/>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endParaRPr lang="en-US" dirty="0"/>
          </a:p>
        </p:txBody>
      </p:sp>
    </p:spTree>
    <p:extLst>
      <p:ext uri="{BB962C8B-B14F-4D97-AF65-F5344CB8AC3E}">
        <p14:creationId xmlns:p14="http://schemas.microsoft.com/office/powerpoint/2010/main" val="268940265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E8522663-EF16-4841-BC63-2AD88E288BCE}"/>
              </a:ext>
            </a:extLst>
          </p:cNvPr>
          <p:cNvSpPr>
            <a:spLocks noGrp="1"/>
          </p:cNvSpPr>
          <p:nvPr>
            <p:ph type="title"/>
          </p:nvPr>
        </p:nvSpPr>
        <p:spPr bwMode="auto">
          <a:xfrm>
            <a:off x="457200" y="22860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8105C4F3-1F43-41C9-B052-270520E8929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D97A42BB-48CA-4F05-9E63-50489D883C69}"/>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altLang="en-US" sz="1000" dirty="0">
                <a:solidFill>
                  <a:srgbClr val="FFFFFF"/>
                </a:solidFill>
                <a:latin typeface="Calibri" panose="020F0502020204030204" pitchFamily="34" charset="0"/>
                <a:cs typeface="Arial" panose="020B0604020202020204" pitchFamily="34" charset="0"/>
              </a:rPr>
              <a:t>7 - </a:t>
            </a:r>
            <a:fld id="{130A56AF-4CC0-4555-989C-2893FDC5D766}" type="slidenum">
              <a:rPr lang="en-US" altLang="en-US" sz="1000">
                <a:solidFill>
                  <a:srgbClr val="FFFFFF"/>
                </a:solidFill>
                <a:latin typeface="Calibri" panose="020F0502020204030204" pitchFamily="34" charset="0"/>
                <a:cs typeface="Arial" panose="020B0604020202020204" pitchFamily="34" charset="0"/>
              </a:rPr>
              <a:pPr algn="ct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E0F0BBD6-4F3F-4CF2-B4A2-5E508173F1F7}"/>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09A1A9CE-CE2E-467E-ADC6-6F1DA6F94F1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BADF89C2-65A0-4AFD-974F-C5C973595BC8}" type="slidenum">
              <a:rPr lang="en-US" altLang="en-US"/>
              <a:pPr/>
              <a:t>‹#›</a:t>
            </a:fld>
            <a:endParaRPr lang="en-US" altLang="en-US" dirty="0"/>
          </a:p>
        </p:txBody>
      </p:sp>
      <p:sp>
        <p:nvSpPr>
          <p:cNvPr id="9" name="Text Box 54">
            <a:extLst>
              <a:ext uri="{FF2B5EF4-FFF2-40B4-BE49-F238E27FC236}">
                <a16:creationId xmlns:a16="http://schemas.microsoft.com/office/drawing/2014/main" id="{9D8F339B-EC32-4F70-9892-0E18BDD3002C}"/>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356" r:id="rId1"/>
    <p:sldLayoutId id="2147484357" r:id="rId2"/>
    <p:sldLayoutId id="2147484358" r:id="rId3"/>
    <p:sldLayoutId id="2147484359" r:id="rId4"/>
    <p:sldLayoutId id="2147484360" r:id="rId5"/>
    <p:sldLayoutId id="2147484361" r:id="rId6"/>
    <p:sldLayoutId id="2147484362" r:id="rId7"/>
    <p:sldLayoutId id="2147484363" r:id="rId8"/>
    <p:sldLayoutId id="2147484364" r:id="rId9"/>
    <p:sldLayoutId id="2147484365" r:id="rId10"/>
    <p:sldLayoutId id="2147484366" r:id="rId11"/>
    <p:sldLayoutId id="2147484367" r:id="rId12"/>
    <p:sldLayoutId id="2147484368" r:id="rId13"/>
    <p:sldLayoutId id="2147484369" r:id="rId14"/>
    <p:sldLayoutId id="2147484370" r:id="rId15"/>
    <p:sldLayoutId id="2147484371" r:id="rId16"/>
    <p:sldLayoutId id="2147484372" r:id="rId17"/>
    <p:sldLayoutId id="2147484373" r:id="rId18"/>
    <p:sldLayoutId id="2147484374" r:id="rId19"/>
    <p:sldLayoutId id="2147484375" r:id="rId20"/>
    <p:sldLayoutId id="2147484376" r:id="rId21"/>
    <p:sldLayoutId id="2147484377" r:id="rId22"/>
    <p:sldLayoutId id="2147484378" r:id="rId23"/>
    <p:sldLayoutId id="2147484379" r:id="rId24"/>
    <p:sldLayoutId id="2147484380" r:id="rId25"/>
    <p:sldLayoutId id="2147484381" r:id="rId26"/>
    <p:sldLayoutId id="2147484382" r:id="rId27"/>
    <p:sldLayoutId id="2147484383" r:id="rId28"/>
    <p:sldLayoutId id="2147484384" r:id="rId29"/>
    <p:sldLayoutId id="2147484385" r:id="rId30"/>
    <p:sldLayoutId id="2147484386" r:id="rId31"/>
    <p:sldLayoutId id="2147484387" r:id="rId32"/>
    <p:sldLayoutId id="2147484388" r:id="rId33"/>
    <p:sldLayoutId id="2147484389" r:id="rId34"/>
    <p:sldLayoutId id="2147484390" r:id="rId35"/>
    <p:sldLayoutId id="2147484391" r:id="rId36"/>
    <p:sldLayoutId id="2147484392" r:id="rId37"/>
    <p:sldLayoutId id="2147484393" r:id="rId38"/>
    <p:sldLayoutId id="2147484394" r:id="rId39"/>
    <p:sldLayoutId id="2147484395" r:id="rId40"/>
    <p:sldLayoutId id="2147484396" r:id="rId41"/>
    <p:sldLayoutId id="2147484397" r:id="rId42"/>
    <p:sldLayoutId id="2147484398" r:id="rId43"/>
    <p:sldLayoutId id="2147484399" r:id="rId44"/>
    <p:sldLayoutId id="2147484400" r:id="rId45"/>
    <p:sldLayoutId id="2147484401" r:id="rId46"/>
    <p:sldLayoutId id="2147484402" r:id="rId47"/>
    <p:sldLayoutId id="2147484355" r:id="rId48"/>
    <p:sldLayoutId id="2147484403" r:id="rId49"/>
    <p:sldLayoutId id="2147484404" r:id="rId50"/>
    <p:sldLayoutId id="2147484405" r:id="rId51"/>
  </p:sldLayoutIdLst>
  <p:hf sldNum="0"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12">
            <a:extLst>
              <a:ext uri="{FF2B5EF4-FFF2-40B4-BE49-F238E27FC236}">
                <a16:creationId xmlns:a16="http://schemas.microsoft.com/office/drawing/2014/main" id="{81D3B7C0-C8D5-4AE5-9FAB-BC2A5AE051BD}"/>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endParaRPr lang="en-US" altLang="en-US" dirty="0"/>
          </a:p>
        </p:txBody>
      </p:sp>
      <p:sp>
        <p:nvSpPr>
          <p:cNvPr id="77827" name="Rectangle 14">
            <a:extLst>
              <a:ext uri="{FF2B5EF4-FFF2-40B4-BE49-F238E27FC236}">
                <a16:creationId xmlns:a16="http://schemas.microsoft.com/office/drawing/2014/main" id="{23D4DE44-8401-4810-B756-4462BDC07AF9}"/>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A5014CD8-F33A-4DB9-98BA-60F3D1DF5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D4DB7-AC35-496B-A064-197DF1FBDB3B}"/>
              </a:ext>
            </a:extLst>
          </p:cNvPr>
          <p:cNvSpPr>
            <a:spLocks noGrp="1"/>
          </p:cNvSpPr>
          <p:nvPr>
            <p:ph type="title"/>
          </p:nvPr>
        </p:nvSpPr>
        <p:spPr/>
        <p:txBody>
          <a:bodyPr/>
          <a:lstStyle/>
          <a:p>
            <a:r>
              <a:rPr lang="en-US" altLang="en-US" dirty="0"/>
              <a:t>Interest Calculation Methods</a:t>
            </a:r>
            <a:endParaRPr lang="en-US" dirty="0"/>
          </a:p>
        </p:txBody>
      </p:sp>
      <p:sp>
        <p:nvSpPr>
          <p:cNvPr id="5" name="Content Placeholder 4">
            <a:extLst>
              <a:ext uri="{FF2B5EF4-FFF2-40B4-BE49-F238E27FC236}">
                <a16:creationId xmlns:a16="http://schemas.microsoft.com/office/drawing/2014/main" id="{89E6D35C-BFB5-424B-BAD4-2D16B9114BF8}"/>
              </a:ext>
            </a:extLst>
          </p:cNvPr>
          <p:cNvSpPr>
            <a:spLocks noGrp="1"/>
          </p:cNvSpPr>
          <p:nvPr>
            <p:ph idx="1"/>
          </p:nvPr>
        </p:nvSpPr>
        <p:spPr/>
        <p:txBody>
          <a:bodyPr/>
          <a:lstStyle/>
          <a:p>
            <a:pPr marL="0" indent="0">
              <a:buNone/>
            </a:pPr>
            <a:r>
              <a:rPr lang="en-US" dirty="0"/>
              <a:t>The straight calculation involves charging interest on the money available to the borrower for the length of time it was borrowed. </a:t>
            </a:r>
          </a:p>
          <a:p>
            <a:pPr marL="0" indent="0">
              <a:buNone/>
            </a:pPr>
            <a:r>
              <a:rPr lang="en-US" dirty="0"/>
              <a:t>Assume that $1,000 is borrowed for one year at an interest rate of 12 percent. The interest calculation—straight basis is made as follows:</a:t>
            </a:r>
          </a:p>
          <a:p>
            <a:pPr marL="0" indent="0" algn="ctr">
              <a:buNone/>
            </a:pPr>
            <a:r>
              <a:rPr lang="en-US" dirty="0"/>
              <a:t>Interest = Principal × Rate × Time (in years)</a:t>
            </a:r>
          </a:p>
          <a:p>
            <a:pPr marL="0" indent="0" algn="ctr">
              <a:buNone/>
            </a:pPr>
            <a:r>
              <a:rPr lang="en-US" dirty="0"/>
              <a:t>= $1,000 × 0.12 × 1 = $120</a:t>
            </a:r>
          </a:p>
        </p:txBody>
      </p:sp>
      <p:sp>
        <p:nvSpPr>
          <p:cNvPr id="4" name="Text Box 4">
            <a:extLst>
              <a:ext uri="{FF2B5EF4-FFF2-40B4-BE49-F238E27FC236}">
                <a16:creationId xmlns:a16="http://schemas.microsoft.com/office/drawing/2014/main" id="{F399B2A5-1A03-4AA3-AB6C-EFE018279FDC}"/>
              </a:ext>
            </a:extLst>
          </p:cNvPr>
          <p:cNvSpPr txBox="1">
            <a:spLocks noChangeArrowheads="1"/>
          </p:cNvSpPr>
          <p:nvPr/>
        </p:nvSpPr>
        <p:spPr bwMode="auto">
          <a:xfrm>
            <a:off x="1130300" y="1270000"/>
            <a:ext cx="6858000" cy="549275"/>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000" b="1" dirty="0">
                <a:latin typeface="Arial" charset="0"/>
              </a:rPr>
              <a:t>Straight Interest</a:t>
            </a:r>
          </a:p>
        </p:txBody>
      </p:sp>
      <p:sp>
        <p:nvSpPr>
          <p:cNvPr id="6" name="Rounded Rectangle 11">
            <a:extLst>
              <a:ext uri="{FF2B5EF4-FFF2-40B4-BE49-F238E27FC236}">
                <a16:creationId xmlns:a16="http://schemas.microsoft.com/office/drawing/2014/main" id="{9F48D5D2-6978-4BD3-AE0F-1D0C79D203AA}"/>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689367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D4DB7-AC35-496B-A064-197DF1FBDB3B}"/>
              </a:ext>
            </a:extLst>
          </p:cNvPr>
          <p:cNvSpPr>
            <a:spLocks noGrp="1"/>
          </p:cNvSpPr>
          <p:nvPr>
            <p:ph type="title"/>
          </p:nvPr>
        </p:nvSpPr>
        <p:spPr/>
        <p:txBody>
          <a:bodyPr/>
          <a:lstStyle/>
          <a:p>
            <a:r>
              <a:rPr lang="en-US" altLang="en-US" dirty="0"/>
              <a:t>Interest Calculation Methods</a:t>
            </a:r>
            <a:endParaRPr lang="en-US" dirty="0"/>
          </a:p>
        </p:txBody>
      </p:sp>
      <p:sp>
        <p:nvSpPr>
          <p:cNvPr id="5" name="Content Placeholder 4">
            <a:extLst>
              <a:ext uri="{FF2B5EF4-FFF2-40B4-BE49-F238E27FC236}">
                <a16:creationId xmlns:a16="http://schemas.microsoft.com/office/drawing/2014/main" id="{89E6D35C-BFB5-424B-BAD4-2D16B9114BF8}"/>
              </a:ext>
            </a:extLst>
          </p:cNvPr>
          <p:cNvSpPr>
            <a:spLocks noGrp="1"/>
          </p:cNvSpPr>
          <p:nvPr>
            <p:ph idx="1"/>
          </p:nvPr>
        </p:nvSpPr>
        <p:spPr/>
        <p:txBody>
          <a:bodyPr>
            <a:noAutofit/>
          </a:bodyPr>
          <a:lstStyle/>
          <a:p>
            <a:pPr marL="0" indent="0">
              <a:buNone/>
            </a:pPr>
            <a:r>
              <a:rPr lang="en-US" dirty="0"/>
              <a:t>At the maturity date of the note, the borrower will repay the principal of $1,000 plus the interest owed of $120. The borrower’s effective interest rate—the annual percentage rate</a:t>
            </a:r>
          </a:p>
          <a:p>
            <a:pPr marL="0" indent="0">
              <a:buNone/>
            </a:pPr>
            <a:r>
              <a:rPr lang="en-US" dirty="0"/>
              <a:t>(APR)—is 12 percent:</a:t>
            </a:r>
          </a:p>
          <a:p>
            <a:pPr marL="0" indent="0" algn="ctr">
              <a:buNone/>
            </a:pPr>
            <a:r>
              <a:rPr lang="en-US" dirty="0"/>
              <a:t>APR = Interest paid/[Money available to use × 		Time (in years)]</a:t>
            </a:r>
          </a:p>
          <a:p>
            <a:pPr marL="0" indent="0">
              <a:buNone/>
            </a:pPr>
            <a:r>
              <a:rPr lang="en-US" dirty="0"/>
              <a:t>           = $120/$1,000 × 1 = 12%</a:t>
            </a:r>
          </a:p>
        </p:txBody>
      </p:sp>
      <p:sp>
        <p:nvSpPr>
          <p:cNvPr id="4" name="Text Box 4">
            <a:extLst>
              <a:ext uri="{FF2B5EF4-FFF2-40B4-BE49-F238E27FC236}">
                <a16:creationId xmlns:a16="http://schemas.microsoft.com/office/drawing/2014/main" id="{F399B2A5-1A03-4AA3-AB6C-EFE018279FDC}"/>
              </a:ext>
            </a:extLst>
          </p:cNvPr>
          <p:cNvSpPr txBox="1">
            <a:spLocks noChangeArrowheads="1"/>
          </p:cNvSpPr>
          <p:nvPr/>
        </p:nvSpPr>
        <p:spPr bwMode="auto">
          <a:xfrm>
            <a:off x="1130300" y="1270000"/>
            <a:ext cx="6858000" cy="549275"/>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000" b="1" dirty="0">
                <a:latin typeface="Arial" charset="0"/>
              </a:rPr>
              <a:t>Straight Interest</a:t>
            </a:r>
          </a:p>
        </p:txBody>
      </p:sp>
      <p:sp>
        <p:nvSpPr>
          <p:cNvPr id="7" name="Rounded Rectangle 11">
            <a:extLst>
              <a:ext uri="{FF2B5EF4-FFF2-40B4-BE49-F238E27FC236}">
                <a16:creationId xmlns:a16="http://schemas.microsoft.com/office/drawing/2014/main" id="{618B4F48-DB5B-4EDF-A87B-0E826C263A44}"/>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209274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D4DB7-AC35-496B-A064-197DF1FBDB3B}"/>
              </a:ext>
            </a:extLst>
          </p:cNvPr>
          <p:cNvSpPr>
            <a:spLocks noGrp="1"/>
          </p:cNvSpPr>
          <p:nvPr>
            <p:ph type="title"/>
          </p:nvPr>
        </p:nvSpPr>
        <p:spPr/>
        <p:txBody>
          <a:bodyPr/>
          <a:lstStyle/>
          <a:p>
            <a:r>
              <a:rPr lang="en-US" altLang="en-US" dirty="0"/>
              <a:t>Interest Calculation Methods</a:t>
            </a:r>
            <a:endParaRPr lang="en-US" dirty="0"/>
          </a:p>
        </p:txBody>
      </p:sp>
      <p:sp>
        <p:nvSpPr>
          <p:cNvPr id="5" name="Content Placeholder 4">
            <a:extLst>
              <a:ext uri="{FF2B5EF4-FFF2-40B4-BE49-F238E27FC236}">
                <a16:creationId xmlns:a16="http://schemas.microsoft.com/office/drawing/2014/main" id="{89E6D35C-BFB5-424B-BAD4-2D16B9114BF8}"/>
              </a:ext>
            </a:extLst>
          </p:cNvPr>
          <p:cNvSpPr>
            <a:spLocks noGrp="1"/>
          </p:cNvSpPr>
          <p:nvPr>
            <p:ph idx="1"/>
          </p:nvPr>
        </p:nvSpPr>
        <p:spPr>
          <a:xfrm>
            <a:off x="457200" y="1863726"/>
            <a:ext cx="8229600" cy="1493168"/>
          </a:xfrm>
        </p:spPr>
        <p:txBody>
          <a:bodyPr>
            <a:noAutofit/>
          </a:bodyPr>
          <a:lstStyle/>
          <a:p>
            <a:pPr marL="0" indent="0">
              <a:buNone/>
            </a:pPr>
            <a:r>
              <a:rPr lang="en-US" sz="2800" dirty="0"/>
              <a:t>For a loan on which interest is calculated on a straight basis, interest is accrued each period. Here is the effect of this accrual on the financial statements:</a:t>
            </a:r>
          </a:p>
        </p:txBody>
      </p:sp>
      <p:sp>
        <p:nvSpPr>
          <p:cNvPr id="4" name="Text Box 4">
            <a:extLst>
              <a:ext uri="{FF2B5EF4-FFF2-40B4-BE49-F238E27FC236}">
                <a16:creationId xmlns:a16="http://schemas.microsoft.com/office/drawing/2014/main" id="{F399B2A5-1A03-4AA3-AB6C-EFE018279FDC}"/>
              </a:ext>
            </a:extLst>
          </p:cNvPr>
          <p:cNvSpPr txBox="1">
            <a:spLocks noChangeArrowheads="1"/>
          </p:cNvSpPr>
          <p:nvPr/>
        </p:nvSpPr>
        <p:spPr bwMode="auto">
          <a:xfrm>
            <a:off x="1130300" y="1270000"/>
            <a:ext cx="6858000" cy="549275"/>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000" b="1" dirty="0">
                <a:latin typeface="Arial" charset="0"/>
              </a:rPr>
              <a:t>Straight Interest</a:t>
            </a:r>
          </a:p>
        </p:txBody>
      </p:sp>
      <p:pic>
        <p:nvPicPr>
          <p:cNvPr id="7" name="Picture 6">
            <a:extLst>
              <a:ext uri="{FF2B5EF4-FFF2-40B4-BE49-F238E27FC236}">
                <a16:creationId xmlns:a16="http://schemas.microsoft.com/office/drawing/2014/main" id="{E10CC92E-DDF1-46F8-BF52-B707E9FAC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0" y="3276600"/>
            <a:ext cx="7988300" cy="1299914"/>
          </a:xfrm>
          <a:prstGeom prst="rect">
            <a:avLst/>
          </a:prstGeom>
        </p:spPr>
      </p:pic>
      <p:sp>
        <p:nvSpPr>
          <p:cNvPr id="8" name="Content Placeholder 4">
            <a:extLst>
              <a:ext uri="{FF2B5EF4-FFF2-40B4-BE49-F238E27FC236}">
                <a16:creationId xmlns:a16="http://schemas.microsoft.com/office/drawing/2014/main" id="{030B64D3-16B6-47B4-B415-8F381E2A850D}"/>
              </a:ext>
            </a:extLst>
          </p:cNvPr>
          <p:cNvSpPr txBox="1">
            <a:spLocks/>
          </p:cNvSpPr>
          <p:nvPr/>
        </p:nvSpPr>
        <p:spPr bwMode="auto">
          <a:xfrm>
            <a:off x="609600" y="4679032"/>
            <a:ext cx="8229600" cy="50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dirty="0"/>
              <a:t>The entry to record accrued interest is as follows:</a:t>
            </a:r>
          </a:p>
        </p:txBody>
      </p:sp>
      <p:pic>
        <p:nvPicPr>
          <p:cNvPr id="10" name="Picture 9">
            <a:extLst>
              <a:ext uri="{FF2B5EF4-FFF2-40B4-BE49-F238E27FC236}">
                <a16:creationId xmlns:a16="http://schemas.microsoft.com/office/drawing/2014/main" id="{E6733628-C6FC-406D-9312-832EA0EAC9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5242962"/>
            <a:ext cx="7543800" cy="892351"/>
          </a:xfrm>
          <a:prstGeom prst="rect">
            <a:avLst/>
          </a:prstGeom>
        </p:spPr>
      </p:pic>
      <p:sp>
        <p:nvSpPr>
          <p:cNvPr id="9" name="Rounded Rectangle 11">
            <a:extLst>
              <a:ext uri="{FF2B5EF4-FFF2-40B4-BE49-F238E27FC236}">
                <a16:creationId xmlns:a16="http://schemas.microsoft.com/office/drawing/2014/main" id="{2457FC14-64F8-4E15-A50D-F472CFCD2631}"/>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1245423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177FD-6AED-4FD1-82E5-D0AB6DDCA8EB}"/>
              </a:ext>
            </a:extLst>
          </p:cNvPr>
          <p:cNvSpPr>
            <a:spLocks noGrp="1"/>
          </p:cNvSpPr>
          <p:nvPr>
            <p:ph type="title"/>
          </p:nvPr>
        </p:nvSpPr>
        <p:spPr/>
        <p:txBody>
          <a:bodyPr/>
          <a:lstStyle/>
          <a:p>
            <a:r>
              <a:rPr lang="en-US" altLang="en-US" dirty="0"/>
              <a:t>Interest Calculation Methods</a:t>
            </a:r>
            <a:endParaRPr lang="en-US" dirty="0"/>
          </a:p>
        </p:txBody>
      </p:sp>
      <p:sp>
        <p:nvSpPr>
          <p:cNvPr id="3" name="Content Placeholder 2">
            <a:extLst>
              <a:ext uri="{FF2B5EF4-FFF2-40B4-BE49-F238E27FC236}">
                <a16:creationId xmlns:a16="http://schemas.microsoft.com/office/drawing/2014/main" id="{DC97A6C0-0D81-428D-A8C4-BA296590E8BD}"/>
              </a:ext>
            </a:extLst>
          </p:cNvPr>
          <p:cNvSpPr>
            <a:spLocks noGrp="1"/>
          </p:cNvSpPr>
          <p:nvPr>
            <p:ph idx="1"/>
          </p:nvPr>
        </p:nvSpPr>
        <p:spPr>
          <a:xfrm>
            <a:off x="527368" y="2115629"/>
            <a:ext cx="8229600" cy="3698875"/>
          </a:xfrm>
        </p:spPr>
        <p:txBody>
          <a:bodyPr/>
          <a:lstStyle/>
          <a:p>
            <a:pPr marL="0" indent="0">
              <a:buNone/>
            </a:pPr>
            <a:r>
              <a:rPr lang="en-US" sz="2800" dirty="0"/>
              <a:t>Interest on a </a:t>
            </a:r>
            <a:r>
              <a:rPr lang="en-US" sz="2800" b="1" dirty="0"/>
              <a:t>discount loan </a:t>
            </a:r>
            <a:r>
              <a:rPr lang="en-US" sz="2800" dirty="0"/>
              <a:t>is based on the principal amount of the loan, but the interest is subtracted from the principal at the beginning of the loan, and only the difference is made available to the borrower. </a:t>
            </a:r>
          </a:p>
          <a:p>
            <a:pPr marL="0" indent="0">
              <a:buNone/>
            </a:pPr>
            <a:r>
              <a:rPr lang="en-US" sz="2800" dirty="0"/>
              <a:t>Assume that $1,000 is borrowed for one year at an interest rate of 12 percent.</a:t>
            </a:r>
          </a:p>
          <a:p>
            <a:pPr marL="0" indent="0">
              <a:buNone/>
            </a:pPr>
            <a:r>
              <a:rPr lang="en-US" sz="2800" dirty="0"/>
              <a:t>In this case, the loan proceeds would be $880 ($1,000 − $120). </a:t>
            </a:r>
          </a:p>
        </p:txBody>
      </p:sp>
      <p:sp>
        <p:nvSpPr>
          <p:cNvPr id="10" name="Text Box 57">
            <a:extLst>
              <a:ext uri="{FF2B5EF4-FFF2-40B4-BE49-F238E27FC236}">
                <a16:creationId xmlns:a16="http://schemas.microsoft.com/office/drawing/2014/main" id="{57CD7B6C-A803-49E7-9A15-01418050E586}"/>
              </a:ext>
            </a:extLst>
          </p:cNvPr>
          <p:cNvSpPr txBox="1">
            <a:spLocks noChangeArrowheads="1"/>
          </p:cNvSpPr>
          <p:nvPr/>
        </p:nvSpPr>
        <p:spPr bwMode="auto">
          <a:xfrm>
            <a:off x="1572029" y="1101598"/>
            <a:ext cx="5957080" cy="553998"/>
          </a:xfrm>
          <a:prstGeom prst="rect">
            <a:avLst/>
          </a:prstGeom>
          <a:solidFill>
            <a:schemeClr val="accent1">
              <a:lumMod val="20000"/>
              <a:lumOff val="80000"/>
            </a:schemeClr>
          </a:solidFill>
          <a:ln w="9525">
            <a:solidFill>
              <a:schemeClr val="accent1">
                <a:lumMod val="5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eaLnBrk="1" hangingPunct="1">
              <a:spcBef>
                <a:spcPct val="50000"/>
              </a:spcBef>
              <a:defRPr/>
            </a:pPr>
            <a:r>
              <a:rPr lang="en-IN" sz="3000" b="1" dirty="0">
                <a:latin typeface="Arial" charset="0"/>
              </a:rPr>
              <a:t>Interest Paid on Discount Basis</a:t>
            </a:r>
            <a:endParaRPr lang="en-US" sz="3000" b="1" dirty="0">
              <a:latin typeface="Arial" charset="0"/>
            </a:endParaRPr>
          </a:p>
        </p:txBody>
      </p:sp>
      <p:sp>
        <p:nvSpPr>
          <p:cNvPr id="6" name="Rounded Rectangle 11">
            <a:extLst>
              <a:ext uri="{FF2B5EF4-FFF2-40B4-BE49-F238E27FC236}">
                <a16:creationId xmlns:a16="http://schemas.microsoft.com/office/drawing/2014/main" id="{947C66BA-BB80-46FE-8AA2-21F51151D3CE}"/>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3687148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177FD-6AED-4FD1-82E5-D0AB6DDCA8EB}"/>
              </a:ext>
            </a:extLst>
          </p:cNvPr>
          <p:cNvSpPr>
            <a:spLocks noGrp="1"/>
          </p:cNvSpPr>
          <p:nvPr>
            <p:ph type="title"/>
          </p:nvPr>
        </p:nvSpPr>
        <p:spPr/>
        <p:txBody>
          <a:bodyPr/>
          <a:lstStyle/>
          <a:p>
            <a:r>
              <a:rPr lang="en-US" altLang="en-US" dirty="0"/>
              <a:t>Interest Calculation Methods</a:t>
            </a:r>
            <a:endParaRPr lang="en-US" dirty="0"/>
          </a:p>
        </p:txBody>
      </p:sp>
      <p:sp>
        <p:nvSpPr>
          <p:cNvPr id="3" name="Content Placeholder 2">
            <a:extLst>
              <a:ext uri="{FF2B5EF4-FFF2-40B4-BE49-F238E27FC236}">
                <a16:creationId xmlns:a16="http://schemas.microsoft.com/office/drawing/2014/main" id="{DC97A6C0-0D81-428D-A8C4-BA296590E8BD}"/>
              </a:ext>
            </a:extLst>
          </p:cNvPr>
          <p:cNvSpPr>
            <a:spLocks noGrp="1"/>
          </p:cNvSpPr>
          <p:nvPr>
            <p:ph idx="1"/>
          </p:nvPr>
        </p:nvSpPr>
        <p:spPr>
          <a:xfrm>
            <a:off x="457200" y="1719056"/>
            <a:ext cx="8229600" cy="2228655"/>
          </a:xfrm>
        </p:spPr>
        <p:txBody>
          <a:bodyPr/>
          <a:lstStyle/>
          <a:p>
            <a:pPr marL="0" indent="0">
              <a:buNone/>
            </a:pPr>
            <a:r>
              <a:rPr lang="en-US" sz="2800" dirty="0"/>
              <a:t>At the maturity of the note, the borrower will pay just the principal of $1,000 because the interest of $120 has already been paid—it was subtracted from the principal amount when the loan was obtained. These relationships are illustrated on the following timeline: </a:t>
            </a:r>
          </a:p>
        </p:txBody>
      </p:sp>
      <p:sp>
        <p:nvSpPr>
          <p:cNvPr id="10" name="Text Box 57">
            <a:extLst>
              <a:ext uri="{FF2B5EF4-FFF2-40B4-BE49-F238E27FC236}">
                <a16:creationId xmlns:a16="http://schemas.microsoft.com/office/drawing/2014/main" id="{57CD7B6C-A803-49E7-9A15-01418050E586}"/>
              </a:ext>
            </a:extLst>
          </p:cNvPr>
          <p:cNvSpPr txBox="1">
            <a:spLocks noChangeArrowheads="1"/>
          </p:cNvSpPr>
          <p:nvPr/>
        </p:nvSpPr>
        <p:spPr bwMode="auto">
          <a:xfrm>
            <a:off x="1572029" y="1101598"/>
            <a:ext cx="5957080" cy="553998"/>
          </a:xfrm>
          <a:prstGeom prst="rect">
            <a:avLst/>
          </a:prstGeom>
          <a:solidFill>
            <a:schemeClr val="accent1">
              <a:lumMod val="20000"/>
              <a:lumOff val="80000"/>
            </a:schemeClr>
          </a:solidFill>
          <a:ln w="9525">
            <a:solidFill>
              <a:schemeClr val="accent1">
                <a:lumMod val="5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eaLnBrk="1" hangingPunct="1">
              <a:spcBef>
                <a:spcPct val="50000"/>
              </a:spcBef>
              <a:defRPr/>
            </a:pPr>
            <a:r>
              <a:rPr lang="en-IN" sz="3000" b="1" dirty="0">
                <a:latin typeface="Arial" charset="0"/>
              </a:rPr>
              <a:t>Interest Paid on Discount Basis</a:t>
            </a:r>
            <a:endParaRPr lang="en-US" sz="3000" b="1" dirty="0">
              <a:latin typeface="Arial" charset="0"/>
            </a:endParaRPr>
          </a:p>
        </p:txBody>
      </p:sp>
      <p:pic>
        <p:nvPicPr>
          <p:cNvPr id="6" name="Picture 5">
            <a:extLst>
              <a:ext uri="{FF2B5EF4-FFF2-40B4-BE49-F238E27FC236}">
                <a16:creationId xmlns:a16="http://schemas.microsoft.com/office/drawing/2014/main" id="{BC342242-DEE7-47CE-8EDB-0780CB87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3916410"/>
            <a:ext cx="6019800" cy="2240989"/>
          </a:xfrm>
          <a:prstGeom prst="rect">
            <a:avLst/>
          </a:prstGeom>
        </p:spPr>
      </p:pic>
      <p:sp>
        <p:nvSpPr>
          <p:cNvPr id="7" name="Rounded Rectangle 11">
            <a:extLst>
              <a:ext uri="{FF2B5EF4-FFF2-40B4-BE49-F238E27FC236}">
                <a16:creationId xmlns:a16="http://schemas.microsoft.com/office/drawing/2014/main" id="{DCC851E7-AB2F-4C10-8073-9339E5AB5E86}"/>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1463660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177FD-6AED-4FD1-82E5-D0AB6DDCA8EB}"/>
              </a:ext>
            </a:extLst>
          </p:cNvPr>
          <p:cNvSpPr>
            <a:spLocks noGrp="1"/>
          </p:cNvSpPr>
          <p:nvPr>
            <p:ph type="title"/>
          </p:nvPr>
        </p:nvSpPr>
        <p:spPr/>
        <p:txBody>
          <a:bodyPr/>
          <a:lstStyle/>
          <a:p>
            <a:r>
              <a:rPr lang="en-US" altLang="en-US" dirty="0"/>
              <a:t>Interest Calculation Methods</a:t>
            </a:r>
            <a:endParaRPr lang="en-US" dirty="0"/>
          </a:p>
        </p:txBody>
      </p:sp>
      <p:sp>
        <p:nvSpPr>
          <p:cNvPr id="3" name="Content Placeholder 2">
            <a:extLst>
              <a:ext uri="{FF2B5EF4-FFF2-40B4-BE49-F238E27FC236}">
                <a16:creationId xmlns:a16="http://schemas.microsoft.com/office/drawing/2014/main" id="{DC97A6C0-0D81-428D-A8C4-BA296590E8BD}"/>
              </a:ext>
            </a:extLst>
          </p:cNvPr>
          <p:cNvSpPr>
            <a:spLocks noGrp="1"/>
          </p:cNvSpPr>
          <p:nvPr>
            <p:ph idx="1"/>
          </p:nvPr>
        </p:nvSpPr>
        <p:spPr/>
        <p:txBody>
          <a:bodyPr/>
          <a:lstStyle/>
          <a:p>
            <a:pPr marL="0" indent="0">
              <a:buNone/>
            </a:pPr>
            <a:r>
              <a:rPr lang="en-US" sz="2400" dirty="0"/>
              <a:t>Because the full principal amount is not available to the borrower, the effective interest rate (APR) on a discount basis is much higher than the rate used in the lending agreement to calculate the interest:</a:t>
            </a:r>
          </a:p>
          <a:p>
            <a:pPr marL="0" indent="0">
              <a:buNone/>
            </a:pPr>
            <a:r>
              <a:rPr lang="en-US" sz="2400" dirty="0"/>
              <a:t>	APR = Interest paid/[Money available to use × 		Time (in years)]</a:t>
            </a:r>
          </a:p>
          <a:p>
            <a:pPr marL="0" indent="0">
              <a:buNone/>
            </a:pPr>
            <a:r>
              <a:rPr lang="en-US" sz="2400" dirty="0"/>
              <a:t>	        = $120/$880 × 1 = 13.6%</a:t>
            </a:r>
          </a:p>
          <a:p>
            <a:pPr marL="0" indent="0">
              <a:buNone/>
            </a:pPr>
            <a:r>
              <a:rPr lang="en-US" sz="2400" dirty="0"/>
              <a:t>Applying present value analysis, the carrying value of the liability on the date the money is borrowed represents the amount to be repaid, $1,000, multiplied by the present value factor for 13.6% for one year.</a:t>
            </a:r>
          </a:p>
        </p:txBody>
      </p:sp>
      <p:sp>
        <p:nvSpPr>
          <p:cNvPr id="10" name="Text Box 57">
            <a:extLst>
              <a:ext uri="{FF2B5EF4-FFF2-40B4-BE49-F238E27FC236}">
                <a16:creationId xmlns:a16="http://schemas.microsoft.com/office/drawing/2014/main" id="{57CD7B6C-A803-49E7-9A15-01418050E586}"/>
              </a:ext>
            </a:extLst>
          </p:cNvPr>
          <p:cNvSpPr txBox="1">
            <a:spLocks noChangeArrowheads="1"/>
          </p:cNvSpPr>
          <p:nvPr/>
        </p:nvSpPr>
        <p:spPr bwMode="auto">
          <a:xfrm>
            <a:off x="1572029" y="1101598"/>
            <a:ext cx="5957080" cy="553998"/>
          </a:xfrm>
          <a:prstGeom prst="rect">
            <a:avLst/>
          </a:prstGeom>
          <a:solidFill>
            <a:schemeClr val="accent1">
              <a:lumMod val="20000"/>
              <a:lumOff val="80000"/>
            </a:schemeClr>
          </a:solidFill>
          <a:ln w="9525">
            <a:solidFill>
              <a:schemeClr val="accent1">
                <a:lumMod val="50000"/>
              </a:schemeClr>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algn="ctr" eaLnBrk="1" hangingPunct="1">
              <a:spcBef>
                <a:spcPct val="50000"/>
              </a:spcBef>
              <a:defRPr/>
            </a:pPr>
            <a:r>
              <a:rPr lang="en-IN" sz="3000" b="1" dirty="0">
                <a:latin typeface="Arial" charset="0"/>
              </a:rPr>
              <a:t>Interest Paid on Discount Basis</a:t>
            </a:r>
            <a:endParaRPr lang="en-US" sz="3000" b="1" dirty="0">
              <a:latin typeface="Arial" charset="0"/>
            </a:endParaRPr>
          </a:p>
        </p:txBody>
      </p:sp>
      <p:sp>
        <p:nvSpPr>
          <p:cNvPr id="6" name="Rounded Rectangle 11">
            <a:extLst>
              <a:ext uri="{FF2B5EF4-FFF2-40B4-BE49-F238E27FC236}">
                <a16:creationId xmlns:a16="http://schemas.microsoft.com/office/drawing/2014/main" id="{72EF2BDB-1374-4B8E-B5F5-CE4CB92C708B}"/>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2709240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B3CDE-8F6B-4D45-BA9F-C6323060CD55}"/>
              </a:ext>
            </a:extLst>
          </p:cNvPr>
          <p:cNvSpPr>
            <a:spLocks noGrp="1"/>
          </p:cNvSpPr>
          <p:nvPr>
            <p:ph type="title"/>
          </p:nvPr>
        </p:nvSpPr>
        <p:spPr/>
        <p:txBody>
          <a:bodyPr/>
          <a:lstStyle/>
          <a:p>
            <a:r>
              <a:rPr lang="en-US" b="0" dirty="0"/>
              <a:t>Interest Payable </a:t>
            </a:r>
            <a:endParaRPr lang="en-US" dirty="0"/>
          </a:p>
        </p:txBody>
      </p:sp>
      <p:sp>
        <p:nvSpPr>
          <p:cNvPr id="3" name="Content Placeholder 2">
            <a:extLst>
              <a:ext uri="{FF2B5EF4-FFF2-40B4-BE49-F238E27FC236}">
                <a16:creationId xmlns:a16="http://schemas.microsoft.com/office/drawing/2014/main" id="{ABCE16A0-F004-4C7C-8934-75A756152963}"/>
              </a:ext>
            </a:extLst>
          </p:cNvPr>
          <p:cNvSpPr>
            <a:spLocks noGrp="1"/>
          </p:cNvSpPr>
          <p:nvPr>
            <p:ph idx="1"/>
          </p:nvPr>
        </p:nvSpPr>
        <p:spPr>
          <a:xfrm>
            <a:off x="473242" y="1012825"/>
            <a:ext cx="8229600" cy="1609725"/>
          </a:xfrm>
        </p:spPr>
        <p:txBody>
          <a:bodyPr/>
          <a:lstStyle/>
          <a:p>
            <a:pPr marL="0" indent="0">
              <a:buNone/>
            </a:pPr>
            <a:r>
              <a:rPr lang="en-US" sz="2200" b="1" dirty="0"/>
              <a:t>Interest Payable is a current liability because it will be paid within a year of the balance sheet date. It may be disclosed in a separate caption or included with other accrued liabilities in the current liability section of the balance sheet.</a:t>
            </a:r>
          </a:p>
        </p:txBody>
      </p:sp>
      <p:sp>
        <p:nvSpPr>
          <p:cNvPr id="5" name="Content Placeholder 2">
            <a:extLst>
              <a:ext uri="{FF2B5EF4-FFF2-40B4-BE49-F238E27FC236}">
                <a16:creationId xmlns:a16="http://schemas.microsoft.com/office/drawing/2014/main" id="{74E5AFE4-145F-43D8-8296-B98D0E9E4708}"/>
              </a:ext>
            </a:extLst>
          </p:cNvPr>
          <p:cNvSpPr txBox="1">
            <a:spLocks/>
          </p:cNvSpPr>
          <p:nvPr/>
        </p:nvSpPr>
        <p:spPr bwMode="auto">
          <a:xfrm>
            <a:off x="441158" y="2514600"/>
            <a:ext cx="82296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200" b="1" dirty="0"/>
              <a:t>For a loan on which interest is calculated on a discount basis, the amount of cash proceeds represents the initial carrying value of the liability.</a:t>
            </a:r>
          </a:p>
        </p:txBody>
      </p:sp>
      <p:sp>
        <p:nvSpPr>
          <p:cNvPr id="9" name="Rounded Rectangle 11">
            <a:extLst>
              <a:ext uri="{FF2B5EF4-FFF2-40B4-BE49-F238E27FC236}">
                <a16:creationId xmlns:a16="http://schemas.microsoft.com/office/drawing/2014/main" id="{4685B99D-F014-4DA5-BA11-CCC930C359F9}"/>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
        <p:nvSpPr>
          <p:cNvPr id="10" name="Content Placeholder 2">
            <a:extLst>
              <a:ext uri="{FF2B5EF4-FFF2-40B4-BE49-F238E27FC236}">
                <a16:creationId xmlns:a16="http://schemas.microsoft.com/office/drawing/2014/main" id="{51369A60-5A7D-4986-8FE8-93A790E445EB}"/>
              </a:ext>
            </a:extLst>
          </p:cNvPr>
          <p:cNvSpPr txBox="1">
            <a:spLocks/>
          </p:cNvSpPr>
          <p:nvPr/>
        </p:nvSpPr>
        <p:spPr bwMode="auto">
          <a:xfrm>
            <a:off x="441158" y="3603625"/>
            <a:ext cx="82296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200" b="1" dirty="0"/>
              <a:t>The effect on the financial statements of the borrower is as follows:</a:t>
            </a:r>
            <a:endParaRPr lang="en-US" sz="2200" b="1" dirty="0"/>
          </a:p>
        </p:txBody>
      </p:sp>
      <p:pic>
        <p:nvPicPr>
          <p:cNvPr id="7" name="Picture 6">
            <a:extLst>
              <a:ext uri="{FF2B5EF4-FFF2-40B4-BE49-F238E27FC236}">
                <a16:creationId xmlns:a16="http://schemas.microsoft.com/office/drawing/2014/main" id="{547AF515-A0B6-47DC-8E1D-AE622F6C0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021" y="4259390"/>
            <a:ext cx="6079958" cy="1844420"/>
          </a:xfrm>
          <a:prstGeom prst="rect">
            <a:avLst/>
          </a:prstGeom>
        </p:spPr>
      </p:pic>
    </p:spTree>
    <p:extLst>
      <p:ext uri="{BB962C8B-B14F-4D97-AF65-F5344CB8AC3E}">
        <p14:creationId xmlns:p14="http://schemas.microsoft.com/office/powerpoint/2010/main" val="294888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B3CDE-8F6B-4D45-BA9F-C6323060CD55}"/>
              </a:ext>
            </a:extLst>
          </p:cNvPr>
          <p:cNvSpPr>
            <a:spLocks noGrp="1"/>
          </p:cNvSpPr>
          <p:nvPr>
            <p:ph type="title"/>
          </p:nvPr>
        </p:nvSpPr>
        <p:spPr/>
        <p:txBody>
          <a:bodyPr/>
          <a:lstStyle/>
          <a:p>
            <a:r>
              <a:rPr lang="en-US" b="0" dirty="0"/>
              <a:t>Interest Payable </a:t>
            </a:r>
            <a:endParaRPr lang="en-US" dirty="0"/>
          </a:p>
        </p:txBody>
      </p:sp>
      <p:sp>
        <p:nvSpPr>
          <p:cNvPr id="6" name="Content Placeholder 2">
            <a:extLst>
              <a:ext uri="{FF2B5EF4-FFF2-40B4-BE49-F238E27FC236}">
                <a16:creationId xmlns:a16="http://schemas.microsoft.com/office/drawing/2014/main" id="{08524DDB-E149-4461-AE03-6A422D6C3BFD}"/>
              </a:ext>
            </a:extLst>
          </p:cNvPr>
          <p:cNvSpPr txBox="1">
            <a:spLocks/>
          </p:cNvSpPr>
          <p:nvPr/>
        </p:nvSpPr>
        <p:spPr bwMode="auto">
          <a:xfrm>
            <a:off x="609600" y="142179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b="1" dirty="0"/>
              <a:t>The entry to record the proceeds of a discounted note is as follows:</a:t>
            </a:r>
          </a:p>
        </p:txBody>
      </p:sp>
      <p:pic>
        <p:nvPicPr>
          <p:cNvPr id="8" name="Picture 7">
            <a:extLst>
              <a:ext uri="{FF2B5EF4-FFF2-40B4-BE49-F238E27FC236}">
                <a16:creationId xmlns:a16="http://schemas.microsoft.com/office/drawing/2014/main" id="{A58931DF-1046-402A-AD2E-1BFF16543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407242"/>
            <a:ext cx="8229600" cy="980962"/>
          </a:xfrm>
          <a:prstGeom prst="rect">
            <a:avLst/>
          </a:prstGeom>
        </p:spPr>
      </p:pic>
      <p:sp>
        <p:nvSpPr>
          <p:cNvPr id="9" name="Rounded Rectangle 11">
            <a:extLst>
              <a:ext uri="{FF2B5EF4-FFF2-40B4-BE49-F238E27FC236}">
                <a16:creationId xmlns:a16="http://schemas.microsoft.com/office/drawing/2014/main" id="{4685B99D-F014-4DA5-BA11-CCC930C359F9}"/>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22390487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05BF-4384-46A2-A2EA-739334EF5DDF}"/>
              </a:ext>
            </a:extLst>
          </p:cNvPr>
          <p:cNvSpPr>
            <a:spLocks noGrp="1"/>
          </p:cNvSpPr>
          <p:nvPr>
            <p:ph type="title"/>
          </p:nvPr>
        </p:nvSpPr>
        <p:spPr/>
        <p:txBody>
          <a:bodyPr/>
          <a:lstStyle/>
          <a:p>
            <a:r>
              <a:rPr lang="en-US" dirty="0"/>
              <a:t>Discount on Short-Term Debt Account</a:t>
            </a:r>
          </a:p>
        </p:txBody>
      </p:sp>
      <p:sp>
        <p:nvSpPr>
          <p:cNvPr id="3" name="Content Placeholder 2">
            <a:extLst>
              <a:ext uri="{FF2B5EF4-FFF2-40B4-BE49-F238E27FC236}">
                <a16:creationId xmlns:a16="http://schemas.microsoft.com/office/drawing/2014/main" id="{1D562204-8DC8-4CAB-98E5-65E338BA6613}"/>
              </a:ext>
            </a:extLst>
          </p:cNvPr>
          <p:cNvSpPr>
            <a:spLocks noGrp="1"/>
          </p:cNvSpPr>
          <p:nvPr>
            <p:ph idx="1"/>
          </p:nvPr>
        </p:nvSpPr>
        <p:spPr>
          <a:xfrm>
            <a:off x="457200" y="1098551"/>
            <a:ext cx="8229600" cy="1873250"/>
          </a:xfrm>
        </p:spPr>
        <p:txBody>
          <a:bodyPr/>
          <a:lstStyle/>
          <a:p>
            <a:pPr marL="0" indent="0">
              <a:buNone/>
            </a:pPr>
            <a:r>
              <a:rPr lang="en-US" sz="2800" dirty="0"/>
              <a:t>The Discount on Short-Term Debt account is a contra liability, classified as a reduction of Short-Term Debt on the balance sheet. As interest expense is incurred, the Discount on Short-Term Debt is amortized as follows:</a:t>
            </a:r>
          </a:p>
        </p:txBody>
      </p:sp>
      <p:sp>
        <p:nvSpPr>
          <p:cNvPr id="5" name="Content Placeholder 2">
            <a:extLst>
              <a:ext uri="{FF2B5EF4-FFF2-40B4-BE49-F238E27FC236}">
                <a16:creationId xmlns:a16="http://schemas.microsoft.com/office/drawing/2014/main" id="{81F5D29D-D4E1-4482-B78B-C56F63D27AD9}"/>
              </a:ext>
            </a:extLst>
          </p:cNvPr>
          <p:cNvSpPr txBox="1">
            <a:spLocks/>
          </p:cNvSpPr>
          <p:nvPr/>
        </p:nvSpPr>
        <p:spPr bwMode="auto">
          <a:xfrm>
            <a:off x="609600" y="4603750"/>
            <a:ext cx="82296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800" dirty="0"/>
              <a:t>The entry is as follows:</a:t>
            </a:r>
          </a:p>
        </p:txBody>
      </p:sp>
      <p:pic>
        <p:nvPicPr>
          <p:cNvPr id="7" name="Picture 6">
            <a:extLst>
              <a:ext uri="{FF2B5EF4-FFF2-40B4-BE49-F238E27FC236}">
                <a16:creationId xmlns:a16="http://schemas.microsoft.com/office/drawing/2014/main" id="{C5753BAE-D369-4383-8274-9BFBE59F2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2948688"/>
            <a:ext cx="7848600" cy="1405613"/>
          </a:xfrm>
          <a:prstGeom prst="rect">
            <a:avLst/>
          </a:prstGeom>
        </p:spPr>
      </p:pic>
      <p:pic>
        <p:nvPicPr>
          <p:cNvPr id="9" name="Picture 8">
            <a:extLst>
              <a:ext uri="{FF2B5EF4-FFF2-40B4-BE49-F238E27FC236}">
                <a16:creationId xmlns:a16="http://schemas.microsoft.com/office/drawing/2014/main" id="{FEC1D515-ECE4-4BA6-81CF-EEA9B75FB1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5181600"/>
            <a:ext cx="8229600" cy="688920"/>
          </a:xfrm>
          <a:prstGeom prst="rect">
            <a:avLst/>
          </a:prstGeom>
        </p:spPr>
      </p:pic>
      <p:sp>
        <p:nvSpPr>
          <p:cNvPr id="8" name="Rounded Rectangle 11">
            <a:extLst>
              <a:ext uri="{FF2B5EF4-FFF2-40B4-BE49-F238E27FC236}">
                <a16:creationId xmlns:a16="http://schemas.microsoft.com/office/drawing/2014/main" id="{D82CE71E-C4C2-445F-A95C-136B3AC60F87}"/>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a:t>
            </a:r>
            <a:r>
              <a:rPr lang="en-IN" altLang="en-US" sz="1100" b="1" dirty="0">
                <a:solidFill>
                  <a:schemeClr val="tx1"/>
                </a:solidFill>
                <a:latin typeface="Arial Narrow" pitchFamily="34" charset="0"/>
              </a:rPr>
              <a:t>Illustrate the difference between interest calculated on a straight basis and on a discount basis</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40568452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9" name="Text Box 5">
            <a:extLst>
              <a:ext uri="{FF2B5EF4-FFF2-40B4-BE49-F238E27FC236}">
                <a16:creationId xmlns:a16="http://schemas.microsoft.com/office/drawing/2014/main" id="{46BD324D-1EBB-40DB-BEED-56CF187D547D}"/>
              </a:ext>
            </a:extLst>
          </p:cNvPr>
          <p:cNvSpPr txBox="1">
            <a:spLocks noChangeArrowheads="1"/>
          </p:cNvSpPr>
          <p:nvPr/>
        </p:nvSpPr>
        <p:spPr bwMode="auto">
          <a:xfrm>
            <a:off x="685800" y="1905000"/>
            <a:ext cx="7772400" cy="2246769"/>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800" dirty="0">
                <a:latin typeface="Arial" charset="0"/>
              </a:rPr>
              <a:t>Any portion of a long-term borrowing that is to be repaid </a:t>
            </a:r>
            <a:r>
              <a:rPr lang="en-US" sz="2800" u="sng" dirty="0">
                <a:latin typeface="Arial" charset="0"/>
              </a:rPr>
              <a:t>within a year of the balance sheet date </a:t>
            </a:r>
            <a:r>
              <a:rPr lang="en-US" sz="2800" dirty="0">
                <a:latin typeface="Arial" charset="0"/>
              </a:rPr>
              <a:t>is </a:t>
            </a:r>
            <a:r>
              <a:rPr lang="en-US" sz="2800" u="sng" dirty="0">
                <a:latin typeface="Arial" charset="0"/>
              </a:rPr>
              <a:t>reclassified</a:t>
            </a:r>
            <a:r>
              <a:rPr lang="en-US" sz="2800" dirty="0">
                <a:latin typeface="Arial" charset="0"/>
              </a:rPr>
              <a:t> from the </a:t>
            </a:r>
            <a:r>
              <a:rPr lang="en-US" sz="2800" i="1" dirty="0">
                <a:latin typeface="Arial" charset="0"/>
              </a:rPr>
              <a:t>noncurrent</a:t>
            </a:r>
            <a:r>
              <a:rPr lang="en-US" sz="2800" dirty="0">
                <a:latin typeface="Arial" charset="0"/>
              </a:rPr>
              <a:t> liability section of the balance sheet to the C</a:t>
            </a:r>
            <a:r>
              <a:rPr lang="en-US" sz="2800" i="1" dirty="0">
                <a:latin typeface="Arial" charset="0"/>
              </a:rPr>
              <a:t>urrent Maturities of Long-term Debt </a:t>
            </a:r>
            <a:r>
              <a:rPr lang="en-US" sz="2800" dirty="0">
                <a:latin typeface="Arial" charset="0"/>
              </a:rPr>
              <a:t>account.</a:t>
            </a:r>
          </a:p>
        </p:txBody>
      </p:sp>
      <p:sp>
        <p:nvSpPr>
          <p:cNvPr id="86019" name="Title 5">
            <a:extLst>
              <a:ext uri="{FF2B5EF4-FFF2-40B4-BE49-F238E27FC236}">
                <a16:creationId xmlns:a16="http://schemas.microsoft.com/office/drawing/2014/main" id="{B32D612C-7D22-4C0B-9A17-70502B51DC91}"/>
              </a:ext>
            </a:extLst>
          </p:cNvPr>
          <p:cNvSpPr>
            <a:spLocks noGrp="1"/>
          </p:cNvSpPr>
          <p:nvPr>
            <p:ph type="title"/>
          </p:nvPr>
        </p:nvSpPr>
        <p:spPr/>
        <p:txBody>
          <a:bodyPr/>
          <a:lstStyle/>
          <a:p>
            <a:r>
              <a:rPr lang="en-US" altLang="en-US" dirty="0"/>
              <a:t>Current Maturities of Long-Term Debt</a:t>
            </a:r>
          </a:p>
        </p:txBody>
      </p:sp>
      <p:sp>
        <p:nvSpPr>
          <p:cNvPr id="8" name="Rounded Rectangle 7">
            <a:extLst>
              <a:ext uri="{FF2B5EF4-FFF2-40B4-BE49-F238E27FC236}">
                <a16:creationId xmlns:a16="http://schemas.microsoft.com/office/drawing/2014/main" id="{21E0EA0F-D22F-49F0-BEAC-EC0EFBD02F9A}"/>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Illustrate the difference between interest calculated on a straight basis and on a discount basis.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D21225B1-B1AE-4B91-9174-42277C883F4B}"/>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78851" name="Rectangle 2">
            <a:extLst>
              <a:ext uri="{FF2B5EF4-FFF2-40B4-BE49-F238E27FC236}">
                <a16:creationId xmlns:a16="http://schemas.microsoft.com/office/drawing/2014/main" id="{FF23D8C0-0041-4E13-8613-A5884F55A812}"/>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78852" name="Text Box 5">
            <a:extLst>
              <a:ext uri="{FF2B5EF4-FFF2-40B4-BE49-F238E27FC236}">
                <a16:creationId xmlns:a16="http://schemas.microsoft.com/office/drawing/2014/main" id="{5B1CD568-A746-433A-8447-14D3F8242588}"/>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50000"/>
              </a:spcBef>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id="{62F4D5C0-3F39-47AE-8061-AE6DAEB09093}"/>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lnSpc>
                <a:spcPct val="90000"/>
              </a:lnSpc>
              <a:spcBef>
                <a:spcPct val="50000"/>
              </a:spcBef>
            </a:pPr>
            <a:br>
              <a:rPr lang="en-US" altLang="en-US" sz="3600" b="1" dirty="0">
                <a:latin typeface="Calibri" panose="020F0502020204030204" pitchFamily="34" charset="0"/>
              </a:rPr>
            </a:br>
            <a:r>
              <a:rPr lang="en-US" altLang="en-US" sz="3600" b="1" dirty="0">
                <a:latin typeface="Calibri" panose="020F0502020204030204" pitchFamily="34" charset="0"/>
              </a:rPr>
              <a:t>CHAPTER 7: </a:t>
            </a:r>
            <a:r>
              <a:rPr lang="en-US" altLang="en-US" sz="3600" b="1" i="1" dirty="0">
                <a:latin typeface="Calibri" panose="020F0502020204030204" pitchFamily="34" charset="0"/>
              </a:rPr>
              <a:t>Accounting for and Presentation of Liabilities</a:t>
            </a:r>
          </a:p>
          <a:p>
            <a:pPr algn="ctr" eaLnBrk="1" hangingPunct="1">
              <a:lnSpc>
                <a:spcPct val="90000"/>
              </a:lnSpc>
              <a:spcBef>
                <a:spcPct val="50000"/>
              </a:spcBef>
            </a:pPr>
            <a:endParaRPr lang="en-US" altLang="en-US" sz="3600" b="1" i="1" dirty="0">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5">
            <a:extLst>
              <a:ext uri="{FF2B5EF4-FFF2-40B4-BE49-F238E27FC236}">
                <a16:creationId xmlns:a16="http://schemas.microsoft.com/office/drawing/2014/main" id="{19934B92-4839-4942-9A1A-F689CFE1A86E}"/>
              </a:ext>
            </a:extLst>
          </p:cNvPr>
          <p:cNvSpPr txBox="1">
            <a:spLocks noChangeArrowheads="1"/>
          </p:cNvSpPr>
          <p:nvPr/>
        </p:nvSpPr>
        <p:spPr bwMode="auto">
          <a:xfrm>
            <a:off x="609600" y="1143000"/>
            <a:ext cx="8153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400" b="1" dirty="0">
                <a:latin typeface="Arial" panose="020B0604020202020204" pitchFamily="34" charset="0"/>
              </a:rPr>
              <a:t>Amounts owed to suppliers for goods and services that have been provided on credit are the principal components of accounts payable.</a:t>
            </a:r>
          </a:p>
        </p:txBody>
      </p:sp>
      <p:sp>
        <p:nvSpPr>
          <p:cNvPr id="87048" name="Title 19">
            <a:extLst>
              <a:ext uri="{FF2B5EF4-FFF2-40B4-BE49-F238E27FC236}">
                <a16:creationId xmlns:a16="http://schemas.microsoft.com/office/drawing/2014/main" id="{ED2DD8DB-9636-4239-9AD1-EA6E823A944F}"/>
              </a:ext>
            </a:extLst>
          </p:cNvPr>
          <p:cNvSpPr>
            <a:spLocks noGrp="1"/>
          </p:cNvSpPr>
          <p:nvPr>
            <p:ph type="title"/>
          </p:nvPr>
        </p:nvSpPr>
        <p:spPr/>
        <p:txBody>
          <a:bodyPr/>
          <a:lstStyle/>
          <a:p>
            <a:r>
              <a:rPr lang="en-US" altLang="en-US" dirty="0"/>
              <a:t>Accounts Payable</a:t>
            </a:r>
          </a:p>
        </p:txBody>
      </p:sp>
      <p:sp>
        <p:nvSpPr>
          <p:cNvPr id="22" name="Rounded Rectangle 21">
            <a:extLst>
              <a:ext uri="{FF2B5EF4-FFF2-40B4-BE49-F238E27FC236}">
                <a16:creationId xmlns:a16="http://schemas.microsoft.com/office/drawing/2014/main" id="{6C6B23AC-37BD-4A17-98F3-931FA3424789}"/>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Illustrate the difference between interest calculated on a straight basis and on a discount basis.</a:t>
            </a:r>
          </a:p>
        </p:txBody>
      </p:sp>
      <p:sp>
        <p:nvSpPr>
          <p:cNvPr id="20" name="Text Box 5">
            <a:extLst>
              <a:ext uri="{FF2B5EF4-FFF2-40B4-BE49-F238E27FC236}">
                <a16:creationId xmlns:a16="http://schemas.microsoft.com/office/drawing/2014/main" id="{989DB9EB-D19B-430A-92AC-E37E0981E8A2}"/>
              </a:ext>
            </a:extLst>
          </p:cNvPr>
          <p:cNvSpPr txBox="1">
            <a:spLocks noChangeArrowheads="1"/>
          </p:cNvSpPr>
          <p:nvPr/>
        </p:nvSpPr>
        <p:spPr bwMode="auto">
          <a:xfrm>
            <a:off x="609600" y="2703402"/>
            <a:ext cx="8153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400" b="1" dirty="0">
                <a:latin typeface="Arial" panose="020B0604020202020204" pitchFamily="34" charset="0"/>
              </a:rPr>
              <a:t>Accounts payable to suppliers that permit a cash discount for prompt payment are not usually reduced by the amount of the cash discount expected to be taken.</a:t>
            </a:r>
          </a:p>
        </p:txBody>
      </p:sp>
      <p:sp>
        <p:nvSpPr>
          <p:cNvPr id="21" name="Text Box 5">
            <a:extLst>
              <a:ext uri="{FF2B5EF4-FFF2-40B4-BE49-F238E27FC236}">
                <a16:creationId xmlns:a16="http://schemas.microsoft.com/office/drawing/2014/main" id="{DEFCA23B-391D-46DB-AD51-79AF2E9BFD01}"/>
              </a:ext>
            </a:extLst>
          </p:cNvPr>
          <p:cNvSpPr txBox="1">
            <a:spLocks noChangeArrowheads="1"/>
          </p:cNvSpPr>
          <p:nvPr/>
        </p:nvSpPr>
        <p:spPr bwMode="auto">
          <a:xfrm>
            <a:off x="609600" y="4394867"/>
            <a:ext cx="8153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400" b="1" dirty="0">
                <a:latin typeface="Arial" panose="020B0604020202020204" pitchFamily="34" charset="0"/>
              </a:rPr>
              <a:t>Accounts payable for firms that record purchases net of anticipated cash discounts will be reported at the amount expected to be paid.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14C1EF-39D0-4DB8-BDE2-E76692BF0AF3}"/>
              </a:ext>
            </a:extLst>
          </p:cNvPr>
          <p:cNvSpPr>
            <a:spLocks noGrp="1"/>
          </p:cNvSpPr>
          <p:nvPr>
            <p:ph type="title"/>
          </p:nvPr>
        </p:nvSpPr>
        <p:spPr/>
        <p:txBody>
          <a:bodyPr/>
          <a:lstStyle/>
          <a:p>
            <a:r>
              <a:rPr lang="en-US" altLang="en-US" dirty="0"/>
              <a:t>Accounts Payable</a:t>
            </a:r>
            <a:endParaRPr lang="en-US" dirty="0"/>
          </a:p>
        </p:txBody>
      </p:sp>
      <p:sp>
        <p:nvSpPr>
          <p:cNvPr id="6" name="Text Box 8">
            <a:extLst>
              <a:ext uri="{FF2B5EF4-FFF2-40B4-BE49-F238E27FC236}">
                <a16:creationId xmlns:a16="http://schemas.microsoft.com/office/drawing/2014/main" id="{9AA99034-BA43-4A48-8C32-A2CA162AA0C2}"/>
              </a:ext>
            </a:extLst>
          </p:cNvPr>
          <p:cNvSpPr txBox="1">
            <a:spLocks noChangeArrowheads="1"/>
          </p:cNvSpPr>
          <p:nvPr/>
        </p:nvSpPr>
        <p:spPr bwMode="auto">
          <a:xfrm>
            <a:off x="762000" y="1452672"/>
            <a:ext cx="7924800" cy="1569660"/>
          </a:xfrm>
          <a:prstGeom prst="rect">
            <a:avLst/>
          </a:prstGeom>
          <a:solidFill>
            <a:srgbClr val="FFFFB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400" b="1" dirty="0">
                <a:latin typeface="Arial" panose="020B0604020202020204" pitchFamily="34" charset="0"/>
              </a:rPr>
              <a:t>Purchase transactions for which a cash discount is allowed are recorded using either the gross or the net method. The difference between the two is the timing of the recognition of cash discounts.</a:t>
            </a:r>
          </a:p>
        </p:txBody>
      </p:sp>
      <p:sp>
        <p:nvSpPr>
          <p:cNvPr id="7" name="Text Box 8">
            <a:extLst>
              <a:ext uri="{FF2B5EF4-FFF2-40B4-BE49-F238E27FC236}">
                <a16:creationId xmlns:a16="http://schemas.microsoft.com/office/drawing/2014/main" id="{E0F5000D-44C6-4ECC-8B25-0CCF9E0DD70B}"/>
              </a:ext>
            </a:extLst>
          </p:cNvPr>
          <p:cNvSpPr txBox="1">
            <a:spLocks noChangeArrowheads="1"/>
          </p:cNvSpPr>
          <p:nvPr/>
        </p:nvSpPr>
        <p:spPr bwMode="auto">
          <a:xfrm>
            <a:off x="738554" y="3429000"/>
            <a:ext cx="7924800" cy="2862322"/>
          </a:xfrm>
          <a:prstGeom prst="rect">
            <a:avLst/>
          </a:prstGeom>
          <a:solidFill>
            <a:srgbClr val="FFFFB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2400" b="1" dirty="0">
                <a:latin typeface="Arial" panose="020B0604020202020204" pitchFamily="34" charset="0"/>
              </a:rPr>
              <a:t>The gross method results in recognizing cash discounts only when invoices are paid within the discount period. </a:t>
            </a:r>
          </a:p>
          <a:p>
            <a:pPr algn="ctr" eaLnBrk="1" hangingPunct="1">
              <a:spcBef>
                <a:spcPct val="50000"/>
              </a:spcBef>
            </a:pPr>
            <a:r>
              <a:rPr lang="en-US" altLang="en-US" sz="2400" b="1" dirty="0">
                <a:latin typeface="Arial" panose="020B0604020202020204" pitchFamily="34" charset="0"/>
              </a:rPr>
              <a:t>The net method recognizes cash discounts when purchases are initially recorded, under the assumption that all discounts will be taken; an expense is then recognized if a discount is not taken.</a:t>
            </a:r>
          </a:p>
        </p:txBody>
      </p:sp>
      <p:sp>
        <p:nvSpPr>
          <p:cNvPr id="5" name="Rounded Rectangle 21">
            <a:extLst>
              <a:ext uri="{FF2B5EF4-FFF2-40B4-BE49-F238E27FC236}">
                <a16:creationId xmlns:a16="http://schemas.microsoft.com/office/drawing/2014/main" id="{B5C74C05-12E1-4864-91F1-FD2D1E608796}"/>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7-2: Illustrate the difference between interest calculated on a straight basis and on a discount basis.</a:t>
            </a:r>
          </a:p>
        </p:txBody>
      </p:sp>
    </p:spTree>
    <p:extLst>
      <p:ext uri="{BB962C8B-B14F-4D97-AF65-F5344CB8AC3E}">
        <p14:creationId xmlns:p14="http://schemas.microsoft.com/office/powerpoint/2010/main" val="2912420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50876CB3-5AC1-4CF5-BA32-33BD3DD35F0B}"/>
              </a:ext>
            </a:extLst>
          </p:cNvPr>
          <p:cNvSpPr>
            <a:spLocks noGrp="1" noChangeArrowheads="1"/>
          </p:cNvSpPr>
          <p:nvPr>
            <p:ph type="title"/>
          </p:nvPr>
        </p:nvSpPr>
        <p:spPr>
          <a:xfrm>
            <a:off x="533400" y="228600"/>
            <a:ext cx="8001000" cy="914400"/>
          </a:xfrm>
        </p:spPr>
        <p:txBody>
          <a:bodyPr/>
          <a:lstStyle/>
          <a:p>
            <a:r>
              <a:rPr lang="en-US" altLang="en-US" sz="3800" dirty="0"/>
              <a:t>Unearned Revenue or Deferred Credits</a:t>
            </a:r>
          </a:p>
        </p:txBody>
      </p:sp>
      <p:sp>
        <p:nvSpPr>
          <p:cNvPr id="36867" name="Text Box 3">
            <a:extLst>
              <a:ext uri="{FF2B5EF4-FFF2-40B4-BE49-F238E27FC236}">
                <a16:creationId xmlns:a16="http://schemas.microsoft.com/office/drawing/2014/main" id="{CDBD5904-008E-412F-8D01-F50B375AC4D2}"/>
              </a:ext>
            </a:extLst>
          </p:cNvPr>
          <p:cNvSpPr txBox="1">
            <a:spLocks noChangeArrowheads="1"/>
          </p:cNvSpPr>
          <p:nvPr/>
        </p:nvSpPr>
        <p:spPr bwMode="auto">
          <a:xfrm>
            <a:off x="838200" y="1219200"/>
            <a:ext cx="8001000" cy="830997"/>
          </a:xfrm>
          <a:prstGeom prst="rect">
            <a:avLst/>
          </a:prstGeom>
          <a:solidFill>
            <a:schemeClr val="accent1">
              <a:lumMod val="20000"/>
              <a:lumOff val="80000"/>
            </a:schemeClr>
          </a:solidFill>
          <a:ln w="9525">
            <a:noFill/>
            <a:miter lim="800000"/>
            <a:headEnd/>
            <a:tailEnd/>
          </a:ln>
        </p:spPr>
        <p:txBody>
          <a:bodyPr wrap="square">
            <a:spAutoFit/>
          </a:bodyPr>
          <a:lstStyle/>
          <a:p>
            <a:pPr algn="ctr" eaLnBrk="1" hangingPunct="1">
              <a:spcBef>
                <a:spcPct val="50000"/>
              </a:spcBef>
              <a:defRPr/>
            </a:pPr>
            <a:r>
              <a:rPr lang="en-US" sz="2400" b="1" i="1" u="sng" dirty="0">
                <a:latin typeface="Arial" charset="0"/>
              </a:rPr>
              <a:t>Unearned revenue</a:t>
            </a:r>
            <a:r>
              <a:rPr lang="en-US" sz="2400" dirty="0">
                <a:latin typeface="Arial" charset="0"/>
              </a:rPr>
              <a:t> is created when customers pay for services or products before delivery. </a:t>
            </a:r>
          </a:p>
        </p:txBody>
      </p:sp>
      <p:sp>
        <p:nvSpPr>
          <p:cNvPr id="21" name="Rounded Rectangle 20">
            <a:extLst>
              <a:ext uri="{FF2B5EF4-FFF2-40B4-BE49-F238E27FC236}">
                <a16:creationId xmlns:a16="http://schemas.microsoft.com/office/drawing/2014/main" id="{901F9294-70A4-421F-B12A-83EA62A9AF3B}"/>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7-3: Discuss what unearned revenues are and how they are presented in the balance sheet.</a:t>
            </a:r>
          </a:p>
        </p:txBody>
      </p:sp>
      <p:sp>
        <p:nvSpPr>
          <p:cNvPr id="24" name="Text Box 3">
            <a:extLst>
              <a:ext uri="{FF2B5EF4-FFF2-40B4-BE49-F238E27FC236}">
                <a16:creationId xmlns:a16="http://schemas.microsoft.com/office/drawing/2014/main" id="{72CE16A7-CDF9-4A7D-AD0B-3A9B4E223A93}"/>
              </a:ext>
            </a:extLst>
          </p:cNvPr>
          <p:cNvSpPr txBox="1">
            <a:spLocks noChangeArrowheads="1"/>
          </p:cNvSpPr>
          <p:nvPr/>
        </p:nvSpPr>
        <p:spPr bwMode="auto">
          <a:xfrm>
            <a:off x="814754" y="2449204"/>
            <a:ext cx="8001000" cy="1938992"/>
          </a:xfrm>
          <a:prstGeom prst="rect">
            <a:avLst/>
          </a:prstGeom>
          <a:solidFill>
            <a:schemeClr val="accent1">
              <a:lumMod val="20000"/>
              <a:lumOff val="80000"/>
            </a:schemeClr>
          </a:solidFill>
          <a:ln w="9525">
            <a:noFill/>
            <a:miter lim="800000"/>
            <a:headEnd/>
            <a:tailEnd/>
          </a:ln>
        </p:spPr>
        <p:txBody>
          <a:bodyPr wrap="square">
            <a:spAutoFit/>
          </a:bodyPr>
          <a:lstStyle/>
          <a:p>
            <a:pPr algn="ctr" eaLnBrk="1" hangingPunct="1">
              <a:spcBef>
                <a:spcPct val="50000"/>
              </a:spcBef>
              <a:defRPr/>
            </a:pPr>
            <a:r>
              <a:rPr lang="en-US" sz="2400" dirty="0">
                <a:latin typeface="Arial" charset="0"/>
              </a:rPr>
              <a:t>Unearned revenue, or a deferred credit, is included in current liabilities. Unearned revenues must then be allocated to the fiscal periods in which the services are performed or the products are delivered, in accordance with the matching concept.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50876CB3-5AC1-4CF5-BA32-33BD3DD35F0B}"/>
              </a:ext>
            </a:extLst>
          </p:cNvPr>
          <p:cNvSpPr>
            <a:spLocks noGrp="1" noChangeArrowheads="1"/>
          </p:cNvSpPr>
          <p:nvPr>
            <p:ph type="title"/>
          </p:nvPr>
        </p:nvSpPr>
        <p:spPr>
          <a:xfrm>
            <a:off x="533400" y="228600"/>
            <a:ext cx="8001000" cy="914400"/>
          </a:xfrm>
        </p:spPr>
        <p:txBody>
          <a:bodyPr/>
          <a:lstStyle/>
          <a:p>
            <a:r>
              <a:rPr lang="en-US" altLang="en-US" sz="3800" dirty="0"/>
              <a:t>Unearned Revenue or Deferred Credits</a:t>
            </a:r>
          </a:p>
        </p:txBody>
      </p:sp>
      <p:sp>
        <p:nvSpPr>
          <p:cNvPr id="21" name="Rounded Rectangle 20">
            <a:extLst>
              <a:ext uri="{FF2B5EF4-FFF2-40B4-BE49-F238E27FC236}">
                <a16:creationId xmlns:a16="http://schemas.microsoft.com/office/drawing/2014/main" id="{901F9294-70A4-421F-B12A-83EA62A9AF3B}"/>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7-3: Discuss what unearned revenues are and how they are presented in the balance sheet.</a:t>
            </a:r>
          </a:p>
        </p:txBody>
      </p:sp>
      <p:sp>
        <p:nvSpPr>
          <p:cNvPr id="20" name="Text Box 18">
            <a:extLst>
              <a:ext uri="{FF2B5EF4-FFF2-40B4-BE49-F238E27FC236}">
                <a16:creationId xmlns:a16="http://schemas.microsoft.com/office/drawing/2014/main" id="{C2666187-7F7B-4EC1-867B-F3734F337FE4}"/>
              </a:ext>
            </a:extLst>
          </p:cNvPr>
          <p:cNvSpPr txBox="1">
            <a:spLocks noChangeArrowheads="1"/>
          </p:cNvSpPr>
          <p:nvPr/>
        </p:nvSpPr>
        <p:spPr bwMode="auto">
          <a:xfrm>
            <a:off x="514473" y="1143000"/>
            <a:ext cx="8229600" cy="1569660"/>
          </a:xfrm>
          <a:prstGeom prst="rect">
            <a:avLst/>
          </a:prstGeom>
          <a:solidFill>
            <a:srgbClr val="FFFFB9"/>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400" b="1" dirty="0">
                <a:latin typeface="Arial" charset="0"/>
              </a:rPr>
              <a:t>Assume that a magazine publisher requires a subscriber to pay in advance for a subscription. Here are the financial statement effects of this transaction and the subsequent adjustment.</a:t>
            </a:r>
          </a:p>
        </p:txBody>
      </p:sp>
      <p:pic>
        <p:nvPicPr>
          <p:cNvPr id="4" name="Picture 3">
            <a:extLst>
              <a:ext uri="{FF2B5EF4-FFF2-40B4-BE49-F238E27FC236}">
                <a16:creationId xmlns:a16="http://schemas.microsoft.com/office/drawing/2014/main" id="{9995E466-4032-4CA3-A4A3-CA42D89DD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3061867"/>
            <a:ext cx="6781800" cy="2913526"/>
          </a:xfrm>
          <a:prstGeom prst="rect">
            <a:avLst/>
          </a:prstGeom>
        </p:spPr>
      </p:pic>
    </p:spTree>
    <p:extLst>
      <p:ext uri="{BB962C8B-B14F-4D97-AF65-F5344CB8AC3E}">
        <p14:creationId xmlns:p14="http://schemas.microsoft.com/office/powerpoint/2010/main" val="2361957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50876CB3-5AC1-4CF5-BA32-33BD3DD35F0B}"/>
              </a:ext>
            </a:extLst>
          </p:cNvPr>
          <p:cNvSpPr>
            <a:spLocks noGrp="1" noChangeArrowheads="1"/>
          </p:cNvSpPr>
          <p:nvPr>
            <p:ph type="title"/>
          </p:nvPr>
        </p:nvSpPr>
        <p:spPr>
          <a:xfrm>
            <a:off x="533400" y="228600"/>
            <a:ext cx="8001000" cy="914400"/>
          </a:xfrm>
        </p:spPr>
        <p:txBody>
          <a:bodyPr/>
          <a:lstStyle/>
          <a:p>
            <a:r>
              <a:rPr lang="en-US" altLang="en-US" sz="3800" dirty="0"/>
              <a:t>Unearned Revenue or Deferred Credits</a:t>
            </a:r>
          </a:p>
        </p:txBody>
      </p:sp>
      <p:sp>
        <p:nvSpPr>
          <p:cNvPr id="21" name="Rounded Rectangle 20">
            <a:extLst>
              <a:ext uri="{FF2B5EF4-FFF2-40B4-BE49-F238E27FC236}">
                <a16:creationId xmlns:a16="http://schemas.microsoft.com/office/drawing/2014/main" id="{901F9294-70A4-421F-B12A-83EA62A9AF3B}"/>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7-3: Discuss what unearned revenues are and how they are presented in the balance sheet.</a:t>
            </a:r>
          </a:p>
        </p:txBody>
      </p:sp>
      <p:sp>
        <p:nvSpPr>
          <p:cNvPr id="20" name="Text Box 18">
            <a:extLst>
              <a:ext uri="{FF2B5EF4-FFF2-40B4-BE49-F238E27FC236}">
                <a16:creationId xmlns:a16="http://schemas.microsoft.com/office/drawing/2014/main" id="{C2666187-7F7B-4EC1-867B-F3734F337FE4}"/>
              </a:ext>
            </a:extLst>
          </p:cNvPr>
          <p:cNvSpPr txBox="1">
            <a:spLocks noChangeArrowheads="1"/>
          </p:cNvSpPr>
          <p:nvPr/>
        </p:nvSpPr>
        <p:spPr bwMode="auto">
          <a:xfrm>
            <a:off x="514473" y="1143000"/>
            <a:ext cx="8229600" cy="830997"/>
          </a:xfrm>
          <a:prstGeom prst="rect">
            <a:avLst/>
          </a:prstGeom>
          <a:solidFill>
            <a:srgbClr val="FFFFB9"/>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IN" sz="2400" b="1" dirty="0">
                <a:latin typeface="Arial" charset="0"/>
              </a:rPr>
              <a:t>The entry to record cash received with subscription is as follows:</a:t>
            </a:r>
            <a:endParaRPr lang="en-US" sz="2400" b="1" dirty="0">
              <a:latin typeface="Arial" charset="0"/>
            </a:endParaRPr>
          </a:p>
        </p:txBody>
      </p:sp>
      <p:pic>
        <p:nvPicPr>
          <p:cNvPr id="3" name="Picture 2">
            <a:extLst>
              <a:ext uri="{FF2B5EF4-FFF2-40B4-BE49-F238E27FC236}">
                <a16:creationId xmlns:a16="http://schemas.microsoft.com/office/drawing/2014/main" id="{2C09A775-370C-40A6-9AE1-B8C155082E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96" y="2160593"/>
            <a:ext cx="8389204" cy="762655"/>
          </a:xfrm>
          <a:prstGeom prst="rect">
            <a:avLst/>
          </a:prstGeom>
        </p:spPr>
      </p:pic>
      <p:sp>
        <p:nvSpPr>
          <p:cNvPr id="8" name="Text Box 18">
            <a:extLst>
              <a:ext uri="{FF2B5EF4-FFF2-40B4-BE49-F238E27FC236}">
                <a16:creationId xmlns:a16="http://schemas.microsoft.com/office/drawing/2014/main" id="{DDDD8EA1-7066-4656-A265-7F348E4C51AB}"/>
              </a:ext>
            </a:extLst>
          </p:cNvPr>
          <p:cNvSpPr txBox="1">
            <a:spLocks noChangeArrowheads="1"/>
          </p:cNvSpPr>
          <p:nvPr/>
        </p:nvSpPr>
        <p:spPr bwMode="auto">
          <a:xfrm>
            <a:off x="533400" y="3124200"/>
            <a:ext cx="8229600" cy="830997"/>
          </a:xfrm>
          <a:prstGeom prst="rect">
            <a:avLst/>
          </a:prstGeom>
          <a:solidFill>
            <a:srgbClr val="FFFFB9"/>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IN" sz="2400" b="1" dirty="0">
                <a:latin typeface="Arial" charset="0"/>
              </a:rPr>
              <a:t>The entry to record the adjustment for revenue earned during the fiscal period would be the following:</a:t>
            </a:r>
            <a:endParaRPr lang="en-US" sz="2400" b="1" dirty="0">
              <a:latin typeface="Arial" charset="0"/>
            </a:endParaRPr>
          </a:p>
        </p:txBody>
      </p:sp>
      <p:pic>
        <p:nvPicPr>
          <p:cNvPr id="6" name="Picture 5">
            <a:extLst>
              <a:ext uri="{FF2B5EF4-FFF2-40B4-BE49-F238E27FC236}">
                <a16:creationId xmlns:a16="http://schemas.microsoft.com/office/drawing/2014/main" id="{3AF579B2-FAD9-4B84-8A6B-E41CAC325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4343400"/>
            <a:ext cx="8389204" cy="763349"/>
          </a:xfrm>
          <a:prstGeom prst="rect">
            <a:avLst/>
          </a:prstGeom>
        </p:spPr>
      </p:pic>
    </p:spTree>
    <p:extLst>
      <p:ext uri="{BB962C8B-B14F-4D97-AF65-F5344CB8AC3E}">
        <p14:creationId xmlns:p14="http://schemas.microsoft.com/office/powerpoint/2010/main" val="821292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7" name="Rectangle 2">
            <a:extLst>
              <a:ext uri="{FF2B5EF4-FFF2-40B4-BE49-F238E27FC236}">
                <a16:creationId xmlns:a16="http://schemas.microsoft.com/office/drawing/2014/main" id="{6DC27581-8F2E-4504-B241-D8D1779CFF06}"/>
              </a:ext>
            </a:extLst>
          </p:cNvPr>
          <p:cNvSpPr>
            <a:spLocks noGrp="1" noChangeArrowheads="1"/>
          </p:cNvSpPr>
          <p:nvPr>
            <p:ph type="title"/>
          </p:nvPr>
        </p:nvSpPr>
        <p:spPr>
          <a:xfrm>
            <a:off x="838200" y="152400"/>
            <a:ext cx="7543800" cy="788988"/>
          </a:xfrm>
        </p:spPr>
        <p:txBody>
          <a:bodyPr>
            <a:noAutofit/>
          </a:bodyPr>
          <a:lstStyle/>
          <a:p>
            <a:r>
              <a:rPr lang="en-US" altLang="en-US" sz="3600" dirty="0"/>
              <a:t>Payroll Taxes and Other Withholdings</a:t>
            </a:r>
          </a:p>
        </p:txBody>
      </p:sp>
      <p:sp>
        <p:nvSpPr>
          <p:cNvPr id="10250" name="Rectangle 31">
            <a:extLst>
              <a:ext uri="{FF2B5EF4-FFF2-40B4-BE49-F238E27FC236}">
                <a16:creationId xmlns:a16="http://schemas.microsoft.com/office/drawing/2014/main" id="{04BE7506-53DB-440E-BA61-9C4F319D7B18}"/>
              </a:ext>
            </a:extLst>
          </p:cNvPr>
          <p:cNvSpPr>
            <a:spLocks noChangeArrowheads="1"/>
          </p:cNvSpPr>
          <p:nvPr/>
        </p:nvSpPr>
        <p:spPr bwMode="auto">
          <a:xfrm>
            <a:off x="457200" y="4468813"/>
            <a:ext cx="1609725" cy="704850"/>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000" b="1" dirty="0">
                <a:solidFill>
                  <a:schemeClr val="accent1">
                    <a:lumMod val="50000"/>
                  </a:schemeClr>
                </a:solidFill>
                <a:latin typeface="Arial" charset="0"/>
              </a:rPr>
              <a:t>FICA </a:t>
            </a:r>
            <a:br>
              <a:rPr lang="en-US" altLang="en-US" sz="2000" b="1" dirty="0">
                <a:solidFill>
                  <a:schemeClr val="accent1">
                    <a:lumMod val="50000"/>
                  </a:schemeClr>
                </a:solidFill>
                <a:latin typeface="Arial" charset="0"/>
              </a:rPr>
            </a:br>
            <a:r>
              <a:rPr lang="en-US" altLang="en-US" sz="2000" b="1" dirty="0">
                <a:solidFill>
                  <a:schemeClr val="accent1">
                    <a:lumMod val="50000"/>
                  </a:schemeClr>
                </a:solidFill>
                <a:latin typeface="Arial" charset="0"/>
              </a:rPr>
              <a:t>Taxes</a:t>
            </a:r>
          </a:p>
        </p:txBody>
      </p:sp>
      <p:sp>
        <p:nvSpPr>
          <p:cNvPr id="10252" name="Rectangle 33">
            <a:extLst>
              <a:ext uri="{FF2B5EF4-FFF2-40B4-BE49-F238E27FC236}">
                <a16:creationId xmlns:a16="http://schemas.microsoft.com/office/drawing/2014/main" id="{AF4CFF91-E973-49D7-B428-F0A9541A58AD}"/>
              </a:ext>
            </a:extLst>
          </p:cNvPr>
          <p:cNvSpPr>
            <a:spLocks noChangeArrowheads="1"/>
          </p:cNvSpPr>
          <p:nvPr/>
        </p:nvSpPr>
        <p:spPr bwMode="auto">
          <a:xfrm>
            <a:off x="2428875" y="4298828"/>
            <a:ext cx="1609725" cy="1320874"/>
          </a:xfrm>
          <a:prstGeom prst="rect">
            <a:avLst/>
          </a:prstGeom>
          <a:noFill/>
          <a:ln w="12700">
            <a:noFill/>
            <a:miter lim="800000"/>
            <a:headEnd/>
            <a:tailEnd/>
          </a:ln>
        </p:spPr>
        <p:txBody>
          <a:bodyPr lIns="90488" tIns="44450" rIns="90488" bIns="44450">
            <a:spAutoFit/>
          </a:bodyPr>
          <a:lstStyle/>
          <a:p>
            <a:pPr algn="ctr">
              <a:spcBef>
                <a:spcPct val="50000"/>
              </a:spcBef>
              <a:defRPr/>
            </a:pPr>
            <a:r>
              <a:rPr lang="en-US" altLang="en-US" sz="2000" b="1" dirty="0">
                <a:solidFill>
                  <a:schemeClr val="accent1">
                    <a:lumMod val="50000"/>
                  </a:schemeClr>
                </a:solidFill>
                <a:latin typeface="Arial" charset="0"/>
              </a:rPr>
              <a:t>Federal and State Income Taxes</a:t>
            </a:r>
          </a:p>
        </p:txBody>
      </p:sp>
      <p:sp>
        <p:nvSpPr>
          <p:cNvPr id="10253" name="Rectangle 34">
            <a:extLst>
              <a:ext uri="{FF2B5EF4-FFF2-40B4-BE49-F238E27FC236}">
                <a16:creationId xmlns:a16="http://schemas.microsoft.com/office/drawing/2014/main" id="{76FA888F-B3E3-4D2C-9524-4C615B08ABF0}"/>
              </a:ext>
            </a:extLst>
          </p:cNvPr>
          <p:cNvSpPr>
            <a:spLocks noChangeArrowheads="1"/>
          </p:cNvSpPr>
          <p:nvPr/>
        </p:nvSpPr>
        <p:spPr bwMode="auto">
          <a:xfrm>
            <a:off x="4648200" y="4238749"/>
            <a:ext cx="2133600" cy="1320874"/>
          </a:xfrm>
          <a:prstGeom prst="rect">
            <a:avLst/>
          </a:prstGeom>
          <a:noFill/>
          <a:ln w="12700">
            <a:noFill/>
            <a:miter lim="800000"/>
            <a:headEnd/>
            <a:tailEnd/>
          </a:ln>
        </p:spPr>
        <p:txBody>
          <a:bodyPr wrap="square" lIns="90488" tIns="44450" rIns="90488" bIns="44450">
            <a:spAutoFit/>
          </a:bodyPr>
          <a:lstStyle/>
          <a:p>
            <a:pPr algn="ctr">
              <a:spcBef>
                <a:spcPct val="50000"/>
              </a:spcBef>
              <a:defRPr/>
            </a:pPr>
            <a:r>
              <a:rPr lang="en-US" altLang="en-US" sz="2000" b="1" dirty="0">
                <a:solidFill>
                  <a:schemeClr val="accent1">
                    <a:lumMod val="50000"/>
                  </a:schemeClr>
                </a:solidFill>
                <a:latin typeface="Arial" charset="0"/>
              </a:rPr>
              <a:t>Federal and State Payroll Taxes for the Employer</a:t>
            </a:r>
          </a:p>
        </p:txBody>
      </p:sp>
      <p:sp>
        <p:nvSpPr>
          <p:cNvPr id="10254" name="Rectangle 35">
            <a:extLst>
              <a:ext uri="{FF2B5EF4-FFF2-40B4-BE49-F238E27FC236}">
                <a16:creationId xmlns:a16="http://schemas.microsoft.com/office/drawing/2014/main" id="{2E48D742-7F1C-4C34-920C-9B20DE6DA837}"/>
              </a:ext>
            </a:extLst>
          </p:cNvPr>
          <p:cNvSpPr>
            <a:spLocks noChangeArrowheads="1"/>
          </p:cNvSpPr>
          <p:nvPr/>
        </p:nvSpPr>
        <p:spPr bwMode="auto">
          <a:xfrm>
            <a:off x="7118350" y="4299777"/>
            <a:ext cx="1905000" cy="1013098"/>
          </a:xfrm>
          <a:prstGeom prst="rect">
            <a:avLst/>
          </a:prstGeom>
          <a:noFill/>
          <a:ln w="12700">
            <a:noFill/>
            <a:miter lim="800000"/>
            <a:headEnd/>
            <a:tailEnd/>
          </a:ln>
        </p:spPr>
        <p:txBody>
          <a:bodyPr wrap="square" lIns="90488" tIns="44450" rIns="90488" bIns="44450">
            <a:spAutoFit/>
          </a:bodyPr>
          <a:lstStyle/>
          <a:p>
            <a:pPr algn="ctr">
              <a:spcBef>
                <a:spcPct val="50000"/>
              </a:spcBef>
              <a:defRPr/>
            </a:pPr>
            <a:r>
              <a:rPr lang="en-US" altLang="en-US" sz="2000" b="1" dirty="0">
                <a:solidFill>
                  <a:schemeClr val="accent1">
                    <a:lumMod val="50000"/>
                  </a:schemeClr>
                </a:solidFill>
                <a:latin typeface="Arial" charset="0"/>
              </a:rPr>
              <a:t>Voluntary contributions by employees</a:t>
            </a:r>
          </a:p>
        </p:txBody>
      </p:sp>
      <p:sp>
        <p:nvSpPr>
          <p:cNvPr id="117796" name="Rectangle 36">
            <a:extLst>
              <a:ext uri="{FF2B5EF4-FFF2-40B4-BE49-F238E27FC236}">
                <a16:creationId xmlns:a16="http://schemas.microsoft.com/office/drawing/2014/main" id="{66A9934A-74B7-44A0-808D-104297DBA28F}"/>
              </a:ext>
            </a:extLst>
          </p:cNvPr>
          <p:cNvSpPr>
            <a:spLocks noChangeArrowheads="1"/>
          </p:cNvSpPr>
          <p:nvPr/>
        </p:nvSpPr>
        <p:spPr bwMode="auto">
          <a:xfrm>
            <a:off x="6553200" y="1295400"/>
            <a:ext cx="1838325" cy="582613"/>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3200" b="1" dirty="0">
                <a:solidFill>
                  <a:schemeClr val="tx2">
                    <a:lumMod val="50000"/>
                  </a:schemeClr>
                </a:solidFill>
                <a:latin typeface="Arial" charset="0"/>
              </a:rPr>
              <a:t>Net Pay</a:t>
            </a:r>
          </a:p>
        </p:txBody>
      </p:sp>
      <p:sp>
        <p:nvSpPr>
          <p:cNvPr id="117797" name="Rectangle 37">
            <a:extLst>
              <a:ext uri="{FF2B5EF4-FFF2-40B4-BE49-F238E27FC236}">
                <a16:creationId xmlns:a16="http://schemas.microsoft.com/office/drawing/2014/main" id="{6DCB321D-EAEA-4164-8D2C-426A56075185}"/>
              </a:ext>
            </a:extLst>
          </p:cNvPr>
          <p:cNvSpPr>
            <a:spLocks noChangeArrowheads="1"/>
          </p:cNvSpPr>
          <p:nvPr/>
        </p:nvSpPr>
        <p:spPr bwMode="auto">
          <a:xfrm>
            <a:off x="1143000" y="1295400"/>
            <a:ext cx="2371725" cy="582613"/>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3200" b="1" dirty="0">
                <a:solidFill>
                  <a:schemeClr val="tx2">
                    <a:lumMod val="50000"/>
                  </a:schemeClr>
                </a:solidFill>
                <a:latin typeface="Arial" charset="0"/>
              </a:rPr>
              <a:t>Gross Pay</a:t>
            </a:r>
          </a:p>
        </p:txBody>
      </p:sp>
      <p:sp>
        <p:nvSpPr>
          <p:cNvPr id="10255" name="Text Box 48">
            <a:extLst>
              <a:ext uri="{FF2B5EF4-FFF2-40B4-BE49-F238E27FC236}">
                <a16:creationId xmlns:a16="http://schemas.microsoft.com/office/drawing/2014/main" id="{0E8620D3-1983-45CE-B598-C95364BDA080}"/>
              </a:ext>
            </a:extLst>
          </p:cNvPr>
          <p:cNvSpPr txBox="1">
            <a:spLocks noChangeArrowheads="1"/>
          </p:cNvSpPr>
          <p:nvPr/>
        </p:nvSpPr>
        <p:spPr bwMode="auto">
          <a:xfrm>
            <a:off x="3276600" y="1295400"/>
            <a:ext cx="2940050" cy="584775"/>
          </a:xfrm>
          <a:prstGeom prst="rect">
            <a:avLst/>
          </a:prstGeom>
          <a:noFill/>
          <a:ln w="9525">
            <a:noFill/>
            <a:miter lim="800000"/>
            <a:headEnd/>
            <a:tailEnd/>
          </a:ln>
        </p:spPr>
        <p:txBody>
          <a:bodyPr wrap="square">
            <a:spAutoFit/>
          </a:bodyPr>
          <a:lstStyle/>
          <a:p>
            <a:pPr algn="ctr" eaLnBrk="1" hangingPunct="1">
              <a:spcBef>
                <a:spcPct val="50000"/>
              </a:spcBef>
              <a:defRPr/>
            </a:pPr>
            <a:r>
              <a:rPr lang="en-US" altLang="en-US" sz="3200" b="1" dirty="0">
                <a:solidFill>
                  <a:schemeClr val="tx2">
                    <a:lumMod val="50000"/>
                  </a:schemeClr>
                </a:solidFill>
                <a:latin typeface="Arial" charset="0"/>
              </a:rPr>
              <a:t>− Deductions</a:t>
            </a:r>
          </a:p>
        </p:txBody>
      </p:sp>
      <p:grpSp>
        <p:nvGrpSpPr>
          <p:cNvPr id="2" name="Group 58">
            <a:extLst>
              <a:ext uri="{FF2B5EF4-FFF2-40B4-BE49-F238E27FC236}">
                <a16:creationId xmlns:a16="http://schemas.microsoft.com/office/drawing/2014/main" id="{EB0018CD-6195-4DED-ACF0-2BFAEF3BD5BE}"/>
              </a:ext>
            </a:extLst>
          </p:cNvPr>
          <p:cNvGrpSpPr>
            <a:grpSpLocks/>
          </p:cNvGrpSpPr>
          <p:nvPr/>
        </p:nvGrpSpPr>
        <p:grpSpPr bwMode="auto">
          <a:xfrm>
            <a:off x="1066800" y="3173413"/>
            <a:ext cx="7010400" cy="946150"/>
            <a:chOff x="672" y="1392"/>
            <a:chExt cx="4416" cy="596"/>
          </a:xfrm>
        </p:grpSpPr>
        <p:sp>
          <p:nvSpPr>
            <p:cNvPr id="44058" name="Line 40">
              <a:extLst>
                <a:ext uri="{FF2B5EF4-FFF2-40B4-BE49-F238E27FC236}">
                  <a16:creationId xmlns:a16="http://schemas.microsoft.com/office/drawing/2014/main" id="{5E8C0EAE-15A6-4C06-9744-988D361A3B86}"/>
                </a:ext>
              </a:extLst>
            </p:cNvPr>
            <p:cNvSpPr>
              <a:spLocks noChangeShapeType="1"/>
            </p:cNvSpPr>
            <p:nvPr/>
          </p:nvSpPr>
          <p:spPr bwMode="auto">
            <a:xfrm>
              <a:off x="672" y="1392"/>
              <a:ext cx="4416" cy="0"/>
            </a:xfrm>
            <a:prstGeom prst="line">
              <a:avLst/>
            </a:prstGeom>
            <a:noFill/>
            <a:ln w="38100">
              <a:solidFill>
                <a:schemeClr val="accent1">
                  <a:lumMod val="75000"/>
                </a:schemeClr>
              </a:solidFill>
              <a:round/>
              <a:headEnd/>
              <a:tailEnd/>
            </a:ln>
            <a:effectLst>
              <a:outerShdw dist="35921" dir="2700000" algn="ctr" rotWithShape="0">
                <a:schemeClr val="tx1"/>
              </a:outerShdw>
            </a:effectLst>
          </p:spPr>
          <p:txBody>
            <a:bodyPr/>
            <a:lstStyle/>
            <a:p>
              <a:pPr>
                <a:defRPr/>
              </a:pPr>
              <a:endParaRPr lang="en-US" dirty="0"/>
            </a:p>
          </p:txBody>
        </p:sp>
        <p:sp>
          <p:nvSpPr>
            <p:cNvPr id="44059" name="Line 42">
              <a:extLst>
                <a:ext uri="{FF2B5EF4-FFF2-40B4-BE49-F238E27FC236}">
                  <a16:creationId xmlns:a16="http://schemas.microsoft.com/office/drawing/2014/main" id="{9FA5E490-DFF6-43F0-9B06-7003B0F48F02}"/>
                </a:ext>
              </a:extLst>
            </p:cNvPr>
            <p:cNvSpPr>
              <a:spLocks noChangeShapeType="1"/>
            </p:cNvSpPr>
            <p:nvPr/>
          </p:nvSpPr>
          <p:spPr bwMode="auto">
            <a:xfrm flipH="1">
              <a:off x="672" y="1392"/>
              <a:ext cx="4" cy="596"/>
            </a:xfrm>
            <a:prstGeom prst="line">
              <a:avLst/>
            </a:prstGeom>
            <a:noFill/>
            <a:ln w="38100">
              <a:solidFill>
                <a:schemeClr val="accent1">
                  <a:lumMod val="75000"/>
                </a:schemeClr>
              </a:solidFill>
              <a:round/>
              <a:headEnd/>
              <a:tailEnd type="triangle" w="med" len="med"/>
            </a:ln>
            <a:effectLst>
              <a:outerShdw dist="35921" dir="2700000" algn="ctr" rotWithShape="0">
                <a:schemeClr val="tx1"/>
              </a:outerShdw>
            </a:effectLst>
          </p:spPr>
          <p:txBody>
            <a:bodyPr/>
            <a:lstStyle/>
            <a:p>
              <a:pPr>
                <a:defRPr/>
              </a:pPr>
              <a:endParaRPr lang="en-US" dirty="0"/>
            </a:p>
          </p:txBody>
        </p:sp>
        <p:sp>
          <p:nvSpPr>
            <p:cNvPr id="44060" name="Line 49">
              <a:extLst>
                <a:ext uri="{FF2B5EF4-FFF2-40B4-BE49-F238E27FC236}">
                  <a16:creationId xmlns:a16="http://schemas.microsoft.com/office/drawing/2014/main" id="{47826280-84AD-441B-B7BF-41033721DCE5}"/>
                </a:ext>
              </a:extLst>
            </p:cNvPr>
            <p:cNvSpPr>
              <a:spLocks noChangeShapeType="1"/>
            </p:cNvSpPr>
            <p:nvPr/>
          </p:nvSpPr>
          <p:spPr bwMode="auto">
            <a:xfrm flipH="1">
              <a:off x="2012" y="1392"/>
              <a:ext cx="4" cy="596"/>
            </a:xfrm>
            <a:prstGeom prst="line">
              <a:avLst/>
            </a:prstGeom>
            <a:noFill/>
            <a:ln w="38100">
              <a:solidFill>
                <a:schemeClr val="accent1">
                  <a:lumMod val="75000"/>
                </a:schemeClr>
              </a:solidFill>
              <a:round/>
              <a:headEnd/>
              <a:tailEnd type="triangle" w="med" len="med"/>
            </a:ln>
            <a:effectLst>
              <a:outerShdw dist="35921" dir="2700000" algn="ctr" rotWithShape="0">
                <a:schemeClr val="tx1"/>
              </a:outerShdw>
            </a:effectLst>
          </p:spPr>
          <p:txBody>
            <a:bodyPr/>
            <a:lstStyle/>
            <a:p>
              <a:pPr>
                <a:defRPr/>
              </a:pPr>
              <a:endParaRPr lang="en-US" dirty="0"/>
            </a:p>
          </p:txBody>
        </p:sp>
        <p:sp>
          <p:nvSpPr>
            <p:cNvPr id="44061" name="Line 50">
              <a:extLst>
                <a:ext uri="{FF2B5EF4-FFF2-40B4-BE49-F238E27FC236}">
                  <a16:creationId xmlns:a16="http://schemas.microsoft.com/office/drawing/2014/main" id="{53C5D9A4-3D97-424B-A3FB-E213A2C4FFE7}"/>
                </a:ext>
              </a:extLst>
            </p:cNvPr>
            <p:cNvSpPr>
              <a:spLocks noChangeShapeType="1"/>
            </p:cNvSpPr>
            <p:nvPr/>
          </p:nvSpPr>
          <p:spPr bwMode="auto">
            <a:xfrm flipH="1">
              <a:off x="3596" y="1392"/>
              <a:ext cx="4" cy="596"/>
            </a:xfrm>
            <a:prstGeom prst="line">
              <a:avLst/>
            </a:prstGeom>
            <a:noFill/>
            <a:ln w="38100">
              <a:solidFill>
                <a:schemeClr val="accent1">
                  <a:lumMod val="75000"/>
                </a:schemeClr>
              </a:solidFill>
              <a:round/>
              <a:headEnd/>
              <a:tailEnd type="triangle" w="med" len="med"/>
            </a:ln>
            <a:effectLst>
              <a:outerShdw dist="35921" dir="2700000" algn="ctr" rotWithShape="0">
                <a:schemeClr val="tx1"/>
              </a:outerShdw>
            </a:effectLst>
          </p:spPr>
          <p:txBody>
            <a:bodyPr/>
            <a:lstStyle/>
            <a:p>
              <a:pPr>
                <a:defRPr/>
              </a:pPr>
              <a:endParaRPr lang="en-US" dirty="0"/>
            </a:p>
          </p:txBody>
        </p:sp>
        <p:sp>
          <p:nvSpPr>
            <p:cNvPr id="44063" name="Line 52">
              <a:extLst>
                <a:ext uri="{FF2B5EF4-FFF2-40B4-BE49-F238E27FC236}">
                  <a16:creationId xmlns:a16="http://schemas.microsoft.com/office/drawing/2014/main" id="{B125FE35-2DDE-4F18-B565-38C8092F0C18}"/>
                </a:ext>
              </a:extLst>
            </p:cNvPr>
            <p:cNvSpPr>
              <a:spLocks noChangeShapeType="1"/>
            </p:cNvSpPr>
            <p:nvPr/>
          </p:nvSpPr>
          <p:spPr bwMode="auto">
            <a:xfrm flipH="1">
              <a:off x="5084" y="1392"/>
              <a:ext cx="4" cy="596"/>
            </a:xfrm>
            <a:prstGeom prst="line">
              <a:avLst/>
            </a:prstGeom>
            <a:noFill/>
            <a:ln w="38100">
              <a:solidFill>
                <a:schemeClr val="accent1">
                  <a:lumMod val="75000"/>
                </a:schemeClr>
              </a:solidFill>
              <a:round/>
              <a:headEnd/>
              <a:tailEnd type="triangle" w="med" len="med"/>
            </a:ln>
            <a:effectLst>
              <a:outerShdw dist="35921" dir="2700000" algn="ctr" rotWithShape="0">
                <a:schemeClr val="tx1"/>
              </a:outerShdw>
            </a:effectLst>
          </p:spPr>
          <p:txBody>
            <a:bodyPr/>
            <a:lstStyle/>
            <a:p>
              <a:pPr>
                <a:defRPr/>
              </a:pPr>
              <a:endParaRPr lang="en-US" dirty="0"/>
            </a:p>
          </p:txBody>
        </p:sp>
      </p:grpSp>
      <p:sp>
        <p:nvSpPr>
          <p:cNvPr id="10257" name="Text Box 57">
            <a:extLst>
              <a:ext uri="{FF2B5EF4-FFF2-40B4-BE49-F238E27FC236}">
                <a16:creationId xmlns:a16="http://schemas.microsoft.com/office/drawing/2014/main" id="{06C7F511-62E8-42DA-88E7-D8ACF32F7FAD}"/>
              </a:ext>
            </a:extLst>
          </p:cNvPr>
          <p:cNvSpPr txBox="1">
            <a:spLocks noChangeArrowheads="1"/>
          </p:cNvSpPr>
          <p:nvPr/>
        </p:nvSpPr>
        <p:spPr bwMode="auto">
          <a:xfrm>
            <a:off x="5715000" y="1295400"/>
            <a:ext cx="121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3600" dirty="0">
                <a:latin typeface="Arial" panose="020B0604020202020204" pitchFamily="34" charset="0"/>
              </a:rPr>
              <a:t>=</a:t>
            </a:r>
          </a:p>
        </p:txBody>
      </p:sp>
      <p:sp>
        <p:nvSpPr>
          <p:cNvPr id="34" name="Rounded Rectangle 33">
            <a:extLst>
              <a:ext uri="{FF2B5EF4-FFF2-40B4-BE49-F238E27FC236}">
                <a16:creationId xmlns:a16="http://schemas.microsoft.com/office/drawing/2014/main" id="{A8A60855-2234-4533-AC79-B9CDAAA47053}"/>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7-4: Describe the accounting for an employer’s liability for payroll and payroll taxes.</a:t>
            </a:r>
          </a:p>
        </p:txBody>
      </p:sp>
      <p:sp>
        <p:nvSpPr>
          <p:cNvPr id="26" name="Text Box 48">
            <a:extLst>
              <a:ext uri="{FF2B5EF4-FFF2-40B4-BE49-F238E27FC236}">
                <a16:creationId xmlns:a16="http://schemas.microsoft.com/office/drawing/2014/main" id="{BD936648-D790-4825-9B37-64E201D2CD48}"/>
              </a:ext>
            </a:extLst>
          </p:cNvPr>
          <p:cNvSpPr txBox="1">
            <a:spLocks noChangeArrowheads="1"/>
          </p:cNvSpPr>
          <p:nvPr/>
        </p:nvSpPr>
        <p:spPr bwMode="auto">
          <a:xfrm>
            <a:off x="3407996" y="1925027"/>
            <a:ext cx="2940050" cy="400110"/>
          </a:xfrm>
          <a:prstGeom prst="rect">
            <a:avLst/>
          </a:prstGeom>
          <a:noFill/>
          <a:ln w="9525">
            <a:noFill/>
            <a:miter lim="800000"/>
            <a:headEnd/>
            <a:tailEnd/>
          </a:ln>
        </p:spPr>
        <p:txBody>
          <a:bodyPr wrap="square">
            <a:spAutoFit/>
          </a:bodyPr>
          <a:lstStyle/>
          <a:p>
            <a:pPr algn="ctr" eaLnBrk="1" hangingPunct="1">
              <a:spcBef>
                <a:spcPct val="50000"/>
              </a:spcBef>
              <a:defRPr/>
            </a:pPr>
            <a:r>
              <a:rPr lang="en-US" altLang="en-US" sz="2000" b="1" dirty="0">
                <a:solidFill>
                  <a:schemeClr val="accent1">
                    <a:lumMod val="50000"/>
                  </a:schemeClr>
                </a:solidFill>
                <a:latin typeface="Arial" charset="0"/>
              </a:rPr>
              <a:t>Deductions</a:t>
            </a:r>
          </a:p>
        </p:txBody>
      </p:sp>
      <p:sp>
        <p:nvSpPr>
          <p:cNvPr id="27" name="Line 49">
            <a:extLst>
              <a:ext uri="{FF2B5EF4-FFF2-40B4-BE49-F238E27FC236}">
                <a16:creationId xmlns:a16="http://schemas.microsoft.com/office/drawing/2014/main" id="{09BB63A8-2819-4463-BF09-017DAB46F29D}"/>
              </a:ext>
            </a:extLst>
          </p:cNvPr>
          <p:cNvSpPr>
            <a:spLocks noChangeShapeType="1"/>
          </p:cNvSpPr>
          <p:nvPr/>
        </p:nvSpPr>
        <p:spPr bwMode="auto">
          <a:xfrm flipH="1">
            <a:off x="4840410" y="2286000"/>
            <a:ext cx="6350" cy="787827"/>
          </a:xfrm>
          <a:prstGeom prst="line">
            <a:avLst/>
          </a:prstGeom>
          <a:noFill/>
          <a:ln w="38100">
            <a:solidFill>
              <a:schemeClr val="accent1">
                <a:lumMod val="75000"/>
              </a:schemeClr>
            </a:solidFill>
            <a:round/>
            <a:headEnd/>
            <a:tailEnd type="triangle" w="med" len="med"/>
          </a:ln>
          <a:effectLst>
            <a:outerShdw dist="35921" dir="2700000" algn="ctr" rotWithShape="0">
              <a:schemeClr val="tx1"/>
            </a:outerShdw>
          </a:effectLst>
        </p:spPr>
        <p:txBody>
          <a:bodyPr/>
          <a:lstStyle/>
          <a:p>
            <a:pPr>
              <a:defRPr/>
            </a:pP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2FD834-EBC6-4BD8-A810-4CAAAA947F76}"/>
              </a:ext>
            </a:extLst>
          </p:cNvPr>
          <p:cNvSpPr>
            <a:spLocks noGrp="1"/>
          </p:cNvSpPr>
          <p:nvPr>
            <p:ph type="title"/>
          </p:nvPr>
        </p:nvSpPr>
        <p:spPr/>
        <p:txBody>
          <a:bodyPr/>
          <a:lstStyle/>
          <a:p>
            <a:r>
              <a:rPr lang="en-US" dirty="0"/>
              <a:t>Payroll Taxes</a:t>
            </a:r>
          </a:p>
        </p:txBody>
      </p:sp>
      <p:sp>
        <p:nvSpPr>
          <p:cNvPr id="5" name="Content Placeholder 4">
            <a:extLst>
              <a:ext uri="{FF2B5EF4-FFF2-40B4-BE49-F238E27FC236}">
                <a16:creationId xmlns:a16="http://schemas.microsoft.com/office/drawing/2014/main" id="{708E73AE-CA85-4D01-B331-A8EF6B8D1A0E}"/>
              </a:ext>
            </a:extLst>
          </p:cNvPr>
          <p:cNvSpPr>
            <a:spLocks noGrp="1"/>
          </p:cNvSpPr>
          <p:nvPr>
            <p:ph idx="1"/>
          </p:nvPr>
        </p:nvSpPr>
        <p:spPr>
          <a:xfrm>
            <a:off x="457200" y="3505200"/>
            <a:ext cx="8229600" cy="498475"/>
          </a:xfrm>
        </p:spPr>
        <p:txBody>
          <a:bodyPr/>
          <a:lstStyle/>
          <a:p>
            <a:pPr marL="0" indent="0">
              <a:buNone/>
            </a:pPr>
            <a:r>
              <a:rPr lang="en-US" sz="2400" dirty="0"/>
              <a:t>The entry to record a firm’s payroll obligation is as follows: </a:t>
            </a:r>
          </a:p>
        </p:txBody>
      </p:sp>
      <p:pic>
        <p:nvPicPr>
          <p:cNvPr id="7" name="Picture 6">
            <a:extLst>
              <a:ext uri="{FF2B5EF4-FFF2-40B4-BE49-F238E27FC236}">
                <a16:creationId xmlns:a16="http://schemas.microsoft.com/office/drawing/2014/main" id="{B1B2ACA7-D612-4E76-85E1-B36283D73D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038600"/>
            <a:ext cx="8458200" cy="1003254"/>
          </a:xfrm>
          <a:prstGeom prst="rect">
            <a:avLst/>
          </a:prstGeom>
        </p:spPr>
      </p:pic>
      <p:sp>
        <p:nvSpPr>
          <p:cNvPr id="8" name="Content Placeholder 4">
            <a:extLst>
              <a:ext uri="{FF2B5EF4-FFF2-40B4-BE49-F238E27FC236}">
                <a16:creationId xmlns:a16="http://schemas.microsoft.com/office/drawing/2014/main" id="{FDDE34D8-B10C-4879-9C4F-F321C5AF9421}"/>
              </a:ext>
            </a:extLst>
          </p:cNvPr>
          <p:cNvSpPr txBox="1">
            <a:spLocks/>
          </p:cNvSpPr>
          <p:nvPr/>
        </p:nvSpPr>
        <p:spPr bwMode="auto">
          <a:xfrm>
            <a:off x="533400" y="52578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When the withholdings are paid, both cash and the appropriate withholding liability are reduced. </a:t>
            </a:r>
          </a:p>
        </p:txBody>
      </p:sp>
      <p:pic>
        <p:nvPicPr>
          <p:cNvPr id="3" name="Picture 2">
            <a:extLst>
              <a:ext uri="{FF2B5EF4-FFF2-40B4-BE49-F238E27FC236}">
                <a16:creationId xmlns:a16="http://schemas.microsoft.com/office/drawing/2014/main" id="{D863F604-8E9B-4C7A-BE53-4E71B8CE9F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031" y="1435282"/>
            <a:ext cx="7868653" cy="1981470"/>
          </a:xfrm>
          <a:prstGeom prst="rect">
            <a:avLst/>
          </a:prstGeom>
        </p:spPr>
      </p:pic>
      <p:sp>
        <p:nvSpPr>
          <p:cNvPr id="10" name="Content Placeholder 4">
            <a:extLst>
              <a:ext uri="{FF2B5EF4-FFF2-40B4-BE49-F238E27FC236}">
                <a16:creationId xmlns:a16="http://schemas.microsoft.com/office/drawing/2014/main" id="{5505CCC5-1D95-45E3-B50C-7083863CE8B6}"/>
              </a:ext>
            </a:extLst>
          </p:cNvPr>
          <p:cNvSpPr txBox="1">
            <a:spLocks/>
          </p:cNvSpPr>
          <p:nvPr/>
        </p:nvSpPr>
        <p:spPr bwMode="auto">
          <a:xfrm>
            <a:off x="533400" y="866775"/>
            <a:ext cx="84582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The </a:t>
            </a:r>
            <a:r>
              <a:rPr lang="en-IN" sz="2400" dirty="0"/>
              <a:t>effect of payroll taxes on the financial statements </a:t>
            </a:r>
            <a:r>
              <a:rPr lang="en-US" sz="2400" dirty="0"/>
              <a:t>is as follows: </a:t>
            </a:r>
          </a:p>
        </p:txBody>
      </p:sp>
      <p:sp>
        <p:nvSpPr>
          <p:cNvPr id="9" name="Rounded Rectangle 33">
            <a:extLst>
              <a:ext uri="{FF2B5EF4-FFF2-40B4-BE49-F238E27FC236}">
                <a16:creationId xmlns:a16="http://schemas.microsoft.com/office/drawing/2014/main" id="{374924AC-0DFF-40AA-972E-414C85A539ED}"/>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7-4: Describe the accounting for an employer’s liability for payroll and payroll taxes.</a:t>
            </a:r>
          </a:p>
        </p:txBody>
      </p:sp>
    </p:spTree>
    <p:extLst>
      <p:ext uri="{BB962C8B-B14F-4D97-AF65-F5344CB8AC3E}">
        <p14:creationId xmlns:p14="http://schemas.microsoft.com/office/powerpoint/2010/main" val="2337321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2FD834-EBC6-4BD8-A810-4CAAAA947F76}"/>
              </a:ext>
            </a:extLst>
          </p:cNvPr>
          <p:cNvSpPr>
            <a:spLocks noGrp="1"/>
          </p:cNvSpPr>
          <p:nvPr>
            <p:ph type="title"/>
          </p:nvPr>
        </p:nvSpPr>
        <p:spPr/>
        <p:txBody>
          <a:bodyPr/>
          <a:lstStyle/>
          <a:p>
            <a:r>
              <a:rPr lang="en-US" dirty="0"/>
              <a:t>Payroll Taxes</a:t>
            </a:r>
          </a:p>
        </p:txBody>
      </p:sp>
      <p:sp>
        <p:nvSpPr>
          <p:cNvPr id="9" name="Content Placeholder 4">
            <a:extLst>
              <a:ext uri="{FF2B5EF4-FFF2-40B4-BE49-F238E27FC236}">
                <a16:creationId xmlns:a16="http://schemas.microsoft.com/office/drawing/2014/main" id="{CAC29A0B-0ECE-4D31-A93D-B29258BAE915}"/>
              </a:ext>
            </a:extLst>
          </p:cNvPr>
          <p:cNvSpPr txBox="1">
            <a:spLocks/>
          </p:cNvSpPr>
          <p:nvPr/>
        </p:nvSpPr>
        <p:spPr bwMode="auto">
          <a:xfrm>
            <a:off x="504092" y="1143000"/>
            <a:ext cx="82296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Employer taxes are appropriately recognized when compensation expense is accrued. This involves recognizing payroll tax expense and a related liability. When the taxes are paid, both cash and the liability are reduced.</a:t>
            </a:r>
          </a:p>
        </p:txBody>
      </p:sp>
      <p:pic>
        <p:nvPicPr>
          <p:cNvPr id="11" name="Picture 10">
            <a:extLst>
              <a:ext uri="{FF2B5EF4-FFF2-40B4-BE49-F238E27FC236}">
                <a16:creationId xmlns:a16="http://schemas.microsoft.com/office/drawing/2014/main" id="{CBA887D1-ADC3-439E-B7FB-6FC86EB28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782963"/>
            <a:ext cx="8106508" cy="700744"/>
          </a:xfrm>
          <a:prstGeom prst="rect">
            <a:avLst/>
          </a:prstGeom>
        </p:spPr>
      </p:pic>
      <p:sp>
        <p:nvSpPr>
          <p:cNvPr id="5" name="Rounded Rectangle 33">
            <a:extLst>
              <a:ext uri="{FF2B5EF4-FFF2-40B4-BE49-F238E27FC236}">
                <a16:creationId xmlns:a16="http://schemas.microsoft.com/office/drawing/2014/main" id="{9A80404D-F685-455C-97EB-1A0567908931}"/>
              </a:ext>
            </a:extLst>
          </p:cNvPr>
          <p:cNvSpPr/>
          <p:nvPr/>
        </p:nvSpPr>
        <p:spPr>
          <a:xfrm>
            <a:off x="496888" y="6324600"/>
            <a:ext cx="62849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7-4: Describe the accounting for an employer’s liability for payroll and payroll taxes.</a:t>
            </a:r>
          </a:p>
        </p:txBody>
      </p:sp>
    </p:spTree>
    <p:extLst>
      <p:ext uri="{BB962C8B-B14F-4D97-AF65-F5344CB8AC3E}">
        <p14:creationId xmlns:p14="http://schemas.microsoft.com/office/powerpoint/2010/main" val="2775282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ADAC04-5AF8-42A0-87A7-ADEB7F3BEA1D}"/>
              </a:ext>
            </a:extLst>
          </p:cNvPr>
          <p:cNvSpPr>
            <a:spLocks noGrp="1"/>
          </p:cNvSpPr>
          <p:nvPr>
            <p:ph type="title"/>
          </p:nvPr>
        </p:nvSpPr>
        <p:spPr/>
        <p:txBody>
          <a:bodyPr/>
          <a:lstStyle/>
          <a:p>
            <a:r>
              <a:rPr lang="en-US" dirty="0"/>
              <a:t>Other Accrued Liabilities</a:t>
            </a:r>
          </a:p>
        </p:txBody>
      </p:sp>
      <p:sp>
        <p:nvSpPr>
          <p:cNvPr id="6" name="Content Placeholder 5">
            <a:extLst>
              <a:ext uri="{FF2B5EF4-FFF2-40B4-BE49-F238E27FC236}">
                <a16:creationId xmlns:a16="http://schemas.microsoft.com/office/drawing/2014/main" id="{E5BC857B-0C3D-4653-B964-FA160D1AF610}"/>
              </a:ext>
            </a:extLst>
          </p:cNvPr>
          <p:cNvSpPr>
            <a:spLocks noGrp="1"/>
          </p:cNvSpPr>
          <p:nvPr>
            <p:ph idx="1"/>
          </p:nvPr>
        </p:nvSpPr>
        <p:spPr>
          <a:xfrm>
            <a:off x="457200" y="1620519"/>
            <a:ext cx="8229600" cy="1955744"/>
          </a:xfrm>
          <a:solidFill>
            <a:srgbClr val="FFFFAF"/>
          </a:solidFill>
        </p:spPr>
        <p:txBody>
          <a:bodyPr/>
          <a:lstStyle/>
          <a:p>
            <a:pPr marL="0" indent="0">
              <a:buNone/>
            </a:pPr>
            <a:r>
              <a:rPr lang="en-US" sz="2400" dirty="0"/>
              <a:t>Other accrued liabilities include the accrued payroll accounts and most unearned revenue/deferred credit accounts. Accrued property taxes, accrued interest (if not reported separately), estimated warranty liabilities, and other accrued expenses are included in this description.</a:t>
            </a:r>
          </a:p>
        </p:txBody>
      </p:sp>
      <p:sp>
        <p:nvSpPr>
          <p:cNvPr id="7" name="Content Placeholder 5">
            <a:extLst>
              <a:ext uri="{FF2B5EF4-FFF2-40B4-BE49-F238E27FC236}">
                <a16:creationId xmlns:a16="http://schemas.microsoft.com/office/drawing/2014/main" id="{D5A19F89-2394-4575-BDE3-F86517D4C577}"/>
              </a:ext>
            </a:extLst>
          </p:cNvPr>
          <p:cNvSpPr txBox="1">
            <a:spLocks/>
          </p:cNvSpPr>
          <p:nvPr/>
        </p:nvSpPr>
        <p:spPr bwMode="auto">
          <a:xfrm>
            <a:off x="457200" y="4003674"/>
            <a:ext cx="8229600" cy="1955744"/>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t>Assume that Cruisers Inc. operates in a city in which real estate tax bills for one year are not issued until April of the following year and are payable in July. Thus, an adjustment must be made on December 31, 2019, to record the estimated property tax expense for the year then ended. </a:t>
            </a:r>
          </a:p>
        </p:txBody>
      </p:sp>
      <p:sp>
        <p:nvSpPr>
          <p:cNvPr id="8" name="Rounded Rectangle 33">
            <a:extLst>
              <a:ext uri="{FF2B5EF4-FFF2-40B4-BE49-F238E27FC236}">
                <a16:creationId xmlns:a16="http://schemas.microsoft.com/office/drawing/2014/main" id="{321035C7-A598-4074-9F12-A9A0701C80A3}"/>
              </a:ext>
            </a:extLst>
          </p:cNvPr>
          <p:cNvSpPr/>
          <p:nvPr/>
        </p:nvSpPr>
        <p:spPr>
          <a:xfrm>
            <a:off x="496888" y="6188075"/>
            <a:ext cx="62849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7-5: </a:t>
            </a:r>
            <a:r>
              <a:rPr lang="en-IN" altLang="en-US" sz="1100" b="1" dirty="0">
                <a:solidFill>
                  <a:schemeClr val="tx1"/>
                </a:solidFill>
                <a:latin typeface="Arial Narrow" pitchFamily="34" charset="0"/>
              </a:rPr>
              <a:t>Discuss the importance of making estimates for certain accrued liabilities and show how these items are presented in the balance sheet</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15139265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ADAC04-5AF8-42A0-87A7-ADEB7F3BEA1D}"/>
              </a:ext>
            </a:extLst>
          </p:cNvPr>
          <p:cNvSpPr>
            <a:spLocks noGrp="1"/>
          </p:cNvSpPr>
          <p:nvPr>
            <p:ph type="title"/>
          </p:nvPr>
        </p:nvSpPr>
        <p:spPr/>
        <p:txBody>
          <a:bodyPr/>
          <a:lstStyle/>
          <a:p>
            <a:r>
              <a:rPr lang="en-US" dirty="0"/>
              <a:t>Other Accrued Liabilities</a:t>
            </a:r>
          </a:p>
        </p:txBody>
      </p:sp>
      <p:pic>
        <p:nvPicPr>
          <p:cNvPr id="3" name="Picture 2">
            <a:extLst>
              <a:ext uri="{FF2B5EF4-FFF2-40B4-BE49-F238E27FC236}">
                <a16:creationId xmlns:a16="http://schemas.microsoft.com/office/drawing/2014/main" id="{B62728A8-9BE6-42B8-AE58-25430033BE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41" y="4769660"/>
            <a:ext cx="8077200" cy="676163"/>
          </a:xfrm>
          <a:prstGeom prst="rect">
            <a:avLst/>
          </a:prstGeom>
        </p:spPr>
      </p:pic>
      <p:sp>
        <p:nvSpPr>
          <p:cNvPr id="7" name="Content Placeholder 5">
            <a:extLst>
              <a:ext uri="{FF2B5EF4-FFF2-40B4-BE49-F238E27FC236}">
                <a16:creationId xmlns:a16="http://schemas.microsoft.com/office/drawing/2014/main" id="{21FD13DE-2345-415A-B852-D08809B0E155}"/>
              </a:ext>
            </a:extLst>
          </p:cNvPr>
          <p:cNvSpPr txBox="1">
            <a:spLocks/>
          </p:cNvSpPr>
          <p:nvPr/>
        </p:nvSpPr>
        <p:spPr bwMode="auto">
          <a:xfrm>
            <a:off x="516941" y="1485913"/>
            <a:ext cx="8229600" cy="568326"/>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The entry of this adjustment on the financial statements follows:</a:t>
            </a:r>
          </a:p>
        </p:txBody>
      </p:sp>
      <p:sp>
        <p:nvSpPr>
          <p:cNvPr id="10" name="Rounded Rectangle 33">
            <a:extLst>
              <a:ext uri="{FF2B5EF4-FFF2-40B4-BE49-F238E27FC236}">
                <a16:creationId xmlns:a16="http://schemas.microsoft.com/office/drawing/2014/main" id="{80E052D4-A163-42B7-80F6-CC8BFF99B11E}"/>
              </a:ext>
            </a:extLst>
          </p:cNvPr>
          <p:cNvSpPr/>
          <p:nvPr/>
        </p:nvSpPr>
        <p:spPr>
          <a:xfrm>
            <a:off x="496888" y="6188075"/>
            <a:ext cx="62849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7-5: </a:t>
            </a:r>
            <a:r>
              <a:rPr lang="en-IN" altLang="en-US" sz="1100" b="1" dirty="0">
                <a:solidFill>
                  <a:schemeClr val="tx1"/>
                </a:solidFill>
                <a:latin typeface="Arial Narrow" pitchFamily="34" charset="0"/>
              </a:rPr>
              <a:t>Discuss the importance of making estimates for certain accrued liabilities and show how these items are presented in the balance sheet</a:t>
            </a:r>
            <a:r>
              <a:rPr lang="en-US" altLang="en-US" sz="1100" b="1" dirty="0">
                <a:solidFill>
                  <a:schemeClr val="tx1"/>
                </a:solidFill>
                <a:latin typeface="Arial Narrow" pitchFamily="34" charset="0"/>
              </a:rPr>
              <a:t>.</a:t>
            </a:r>
          </a:p>
        </p:txBody>
      </p:sp>
      <p:pic>
        <p:nvPicPr>
          <p:cNvPr id="4" name="Picture 3">
            <a:extLst>
              <a:ext uri="{FF2B5EF4-FFF2-40B4-BE49-F238E27FC236}">
                <a16:creationId xmlns:a16="http://schemas.microsoft.com/office/drawing/2014/main" id="{539FFCBD-ED3D-4C71-B2AB-A393A5178E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941" y="2198395"/>
            <a:ext cx="7467600" cy="1524691"/>
          </a:xfrm>
          <a:prstGeom prst="rect">
            <a:avLst/>
          </a:prstGeom>
        </p:spPr>
      </p:pic>
      <p:sp>
        <p:nvSpPr>
          <p:cNvPr id="12" name="Content Placeholder 5">
            <a:extLst>
              <a:ext uri="{FF2B5EF4-FFF2-40B4-BE49-F238E27FC236}">
                <a16:creationId xmlns:a16="http://schemas.microsoft.com/office/drawing/2014/main" id="{1E3ED0C0-0E2C-4486-8650-29D444D959B5}"/>
              </a:ext>
            </a:extLst>
          </p:cNvPr>
          <p:cNvSpPr txBox="1">
            <a:spLocks/>
          </p:cNvSpPr>
          <p:nvPr/>
        </p:nvSpPr>
        <p:spPr bwMode="auto">
          <a:xfrm>
            <a:off x="709029" y="3962210"/>
            <a:ext cx="3846512" cy="568326"/>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The entry is as follows:</a:t>
            </a:r>
            <a:endParaRPr lang="en-US" sz="2400" dirty="0"/>
          </a:p>
        </p:txBody>
      </p:sp>
    </p:spTree>
    <p:extLst>
      <p:ext uri="{BB962C8B-B14F-4D97-AF65-F5344CB8AC3E}">
        <p14:creationId xmlns:p14="http://schemas.microsoft.com/office/powerpoint/2010/main" val="2491420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7">
            <a:extLst>
              <a:ext uri="{FF2B5EF4-FFF2-40B4-BE49-F238E27FC236}">
                <a16:creationId xmlns:a16="http://schemas.microsoft.com/office/drawing/2014/main" id="{593584D0-8BF3-4AF9-90F3-E1B14DA40ED8}"/>
              </a:ext>
            </a:extLst>
          </p:cNvPr>
          <p:cNvSpPr>
            <a:spLocks noGrp="1"/>
          </p:cNvSpPr>
          <p:nvPr>
            <p:ph type="title"/>
          </p:nvPr>
        </p:nvSpPr>
        <p:spPr/>
        <p:txBody>
          <a:bodyPr/>
          <a:lstStyle/>
          <a:p>
            <a:r>
              <a:rPr lang="en-US" altLang="en-US" dirty="0"/>
              <a:t>Learning Objectives</a:t>
            </a:r>
          </a:p>
        </p:txBody>
      </p:sp>
      <p:sp>
        <p:nvSpPr>
          <p:cNvPr id="48131" name="Rectangle 7">
            <a:extLst>
              <a:ext uri="{FF2B5EF4-FFF2-40B4-BE49-F238E27FC236}">
                <a16:creationId xmlns:a16="http://schemas.microsoft.com/office/drawing/2014/main" id="{E5AE1E78-94C7-4318-B7F8-6113FA5FD340}"/>
              </a:ext>
            </a:extLst>
          </p:cNvPr>
          <p:cNvSpPr>
            <a:spLocks noChangeArrowheads="1"/>
          </p:cNvSpPr>
          <p:nvPr/>
        </p:nvSpPr>
        <p:spPr bwMode="auto">
          <a:xfrm>
            <a:off x="533400" y="1219200"/>
            <a:ext cx="8305800" cy="4093428"/>
          </a:xfrm>
          <a:prstGeom prst="rect">
            <a:avLst/>
          </a:prstGeom>
          <a:noFill/>
          <a:ln w="9525" algn="ctr">
            <a:noFill/>
            <a:miter lim="800000"/>
            <a:headEnd/>
            <a:tailEnd/>
          </a:ln>
        </p:spPr>
        <p:txBody>
          <a:bodyPr>
            <a:spAutoFit/>
          </a:bodyPr>
          <a:lstStyle/>
          <a:p>
            <a:pPr>
              <a:defRPr/>
            </a:pPr>
            <a:r>
              <a:rPr lang="en-US" altLang="en-US" sz="2200" b="1" dirty="0">
                <a:latin typeface="Arial Narrow" pitchFamily="34" charset="0"/>
              </a:rPr>
              <a:t>After studying this chapter, you should understand and be able to:</a:t>
            </a:r>
          </a:p>
          <a:p>
            <a:pPr>
              <a:defRPr/>
            </a:pPr>
            <a:endParaRPr lang="en-US" sz="1700" b="1" dirty="0">
              <a:solidFill>
                <a:srgbClr val="800000"/>
              </a:solidFill>
              <a:latin typeface="+mj-lt"/>
            </a:endParaRPr>
          </a:p>
          <a:p>
            <a:pPr marL="628650" indent="-628650">
              <a:defRPr/>
            </a:pPr>
            <a:r>
              <a:rPr lang="en-US" altLang="en-US" sz="1700" b="1" dirty="0">
                <a:latin typeface="Arial Narrow" pitchFamily="34" charset="0"/>
              </a:rPr>
              <a:t>LO 7-1: Show the financial statement presentation of short-term debt and current maturities of long-term debt.</a:t>
            </a:r>
          </a:p>
          <a:p>
            <a:pPr marL="628650" indent="-628650">
              <a:defRPr/>
            </a:pPr>
            <a:r>
              <a:rPr lang="en-US" altLang="en-US" sz="1700" b="1" dirty="0">
                <a:latin typeface="Arial Narrow" pitchFamily="34" charset="0"/>
              </a:rPr>
              <a:t>LO 7-2: Illustrate the difference between interest calculated on a straight basis and on a discount basis.</a:t>
            </a:r>
          </a:p>
          <a:p>
            <a:pPr marL="628650" indent="-628650">
              <a:defRPr/>
            </a:pPr>
            <a:r>
              <a:rPr lang="en-US" altLang="en-US" sz="1700" b="1" dirty="0">
                <a:latin typeface="Arial Narrow" pitchFamily="34" charset="0"/>
              </a:rPr>
              <a:t>LO 7-3: Discuss what unearned revenues are and how they are presented in the balance sheet.</a:t>
            </a:r>
          </a:p>
          <a:p>
            <a:pPr marL="628650" indent="-628650">
              <a:defRPr/>
            </a:pPr>
            <a:r>
              <a:rPr lang="en-US" altLang="en-US" sz="1700" b="1" dirty="0">
                <a:latin typeface="Arial Narrow" pitchFamily="34" charset="0"/>
              </a:rPr>
              <a:t>LO 7-4: Describe the accounting for an employer’s liability for payroll and payroll taxes.</a:t>
            </a:r>
          </a:p>
          <a:p>
            <a:pPr marL="628650" indent="-628650">
              <a:defRPr/>
            </a:pPr>
            <a:r>
              <a:rPr lang="en-US" altLang="en-US" sz="1700" b="1" dirty="0">
                <a:latin typeface="Arial Narrow" pitchFamily="34" charset="0"/>
              </a:rPr>
              <a:t>LO 7-5: Discuss the importance of making estimates for certain accrued liabilities and show how these items are presented in the balance sheet.</a:t>
            </a:r>
          </a:p>
          <a:p>
            <a:pPr marL="628650" indent="-628650">
              <a:defRPr/>
            </a:pPr>
            <a:r>
              <a:rPr lang="en-US" altLang="en-US" sz="1700" b="1" dirty="0">
                <a:latin typeface="Arial Narrow" pitchFamily="34" charset="0"/>
              </a:rPr>
              <a:t>LO 7-6: Explain what financial leverage is and how it is provided by long-term debt.</a:t>
            </a:r>
          </a:p>
          <a:p>
            <a:pPr marL="628650" indent="-628650">
              <a:defRPr/>
            </a:pPr>
            <a:r>
              <a:rPr lang="en-US" altLang="en-US" sz="1700" b="1" dirty="0">
                <a:latin typeface="Arial Narrow" pitchFamily="34" charset="0"/>
              </a:rPr>
              <a:t>LO 7-7: Describe the different characteristics of a bond, which is the formal document representing most long-term debt.</a:t>
            </a:r>
          </a:p>
          <a:p>
            <a:pPr marL="628650" indent="-628650">
              <a:defRPr/>
            </a:pPr>
            <a:r>
              <a:rPr lang="en-US" altLang="en-US" sz="1700" b="1" dirty="0">
                <a:latin typeface="Arial Narrow" pitchFamily="34" charset="0"/>
              </a:rPr>
              <a:t>LO 7-8: Describe why bond discount or premium arises and how it is accounted for.</a:t>
            </a:r>
          </a:p>
          <a:p>
            <a:pPr marL="628650" indent="-628650">
              <a:defRPr/>
            </a:pPr>
            <a:r>
              <a:rPr lang="en-US" altLang="en-US" sz="1700" b="1" dirty="0">
                <a:latin typeface="Arial Narrow" pitchFamily="34" charset="0"/>
              </a:rPr>
              <a:t>LO 7-9: Explain what deferred tax liabilities are and why they arise.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ADAC04-5AF8-42A0-87A7-ADEB7F3BEA1D}"/>
              </a:ext>
            </a:extLst>
          </p:cNvPr>
          <p:cNvSpPr>
            <a:spLocks noGrp="1"/>
          </p:cNvSpPr>
          <p:nvPr>
            <p:ph type="title"/>
          </p:nvPr>
        </p:nvSpPr>
        <p:spPr/>
        <p:txBody>
          <a:bodyPr/>
          <a:lstStyle/>
          <a:p>
            <a:r>
              <a:rPr lang="en-US" dirty="0"/>
              <a:t>Other Accrued Liabilities</a:t>
            </a:r>
          </a:p>
        </p:txBody>
      </p:sp>
      <p:sp>
        <p:nvSpPr>
          <p:cNvPr id="8" name="Content Placeholder 5">
            <a:extLst>
              <a:ext uri="{FF2B5EF4-FFF2-40B4-BE49-F238E27FC236}">
                <a16:creationId xmlns:a16="http://schemas.microsoft.com/office/drawing/2014/main" id="{5AC20CDF-8C57-42A7-87BE-AC028B1EB1A8}"/>
              </a:ext>
            </a:extLst>
          </p:cNvPr>
          <p:cNvSpPr txBox="1">
            <a:spLocks/>
          </p:cNvSpPr>
          <p:nvPr/>
        </p:nvSpPr>
        <p:spPr bwMode="auto">
          <a:xfrm>
            <a:off x="457199" y="950535"/>
            <a:ext cx="8381999" cy="1143000"/>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When the tax bill is received at some point in April 2020, the payable account must be adjusted (up or down) to reflect the amount actually owed in July. </a:t>
            </a:r>
          </a:p>
        </p:txBody>
      </p:sp>
      <p:sp>
        <p:nvSpPr>
          <p:cNvPr id="10" name="Rounded Rectangle 33">
            <a:extLst>
              <a:ext uri="{FF2B5EF4-FFF2-40B4-BE49-F238E27FC236}">
                <a16:creationId xmlns:a16="http://schemas.microsoft.com/office/drawing/2014/main" id="{80E052D4-A163-42B7-80F6-CC8BFF99B11E}"/>
              </a:ext>
            </a:extLst>
          </p:cNvPr>
          <p:cNvSpPr/>
          <p:nvPr/>
        </p:nvSpPr>
        <p:spPr>
          <a:xfrm>
            <a:off x="496888" y="6188075"/>
            <a:ext cx="62849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7-5: </a:t>
            </a:r>
            <a:r>
              <a:rPr lang="en-IN" altLang="en-US" sz="1100" b="1" dirty="0">
                <a:solidFill>
                  <a:schemeClr val="tx1"/>
                </a:solidFill>
                <a:latin typeface="Arial Narrow" pitchFamily="34" charset="0"/>
              </a:rPr>
              <a:t>Discuss the importance of making estimates for certain accrued liabilities and show how these items are presented in the balance sheet</a:t>
            </a:r>
            <a:r>
              <a:rPr lang="en-US" altLang="en-US" sz="1100" b="1" dirty="0">
                <a:solidFill>
                  <a:schemeClr val="tx1"/>
                </a:solidFill>
                <a:latin typeface="Arial Narrow" pitchFamily="34" charset="0"/>
              </a:rPr>
              <a:t>.</a:t>
            </a:r>
          </a:p>
        </p:txBody>
      </p:sp>
      <p:sp>
        <p:nvSpPr>
          <p:cNvPr id="12" name="Content Placeholder 5">
            <a:extLst>
              <a:ext uri="{FF2B5EF4-FFF2-40B4-BE49-F238E27FC236}">
                <a16:creationId xmlns:a16="http://schemas.microsoft.com/office/drawing/2014/main" id="{390E2F03-9E71-4C4F-8FBE-7B5A09AAB86E}"/>
              </a:ext>
            </a:extLst>
          </p:cNvPr>
          <p:cNvSpPr txBox="1">
            <a:spLocks/>
          </p:cNvSpPr>
          <p:nvPr/>
        </p:nvSpPr>
        <p:spPr bwMode="auto">
          <a:xfrm>
            <a:off x="453188" y="2178050"/>
            <a:ext cx="8386011" cy="869950"/>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The following financial statement effects occur in the fiscal periods in which the product is sold and the warranty is honored:</a:t>
            </a:r>
          </a:p>
        </p:txBody>
      </p:sp>
      <p:pic>
        <p:nvPicPr>
          <p:cNvPr id="4" name="Picture 3">
            <a:extLst>
              <a:ext uri="{FF2B5EF4-FFF2-40B4-BE49-F238E27FC236}">
                <a16:creationId xmlns:a16="http://schemas.microsoft.com/office/drawing/2014/main" id="{914FB1ED-371B-430B-B7C2-335055E0C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760" y="3132515"/>
            <a:ext cx="6593307" cy="2921692"/>
          </a:xfrm>
          <a:prstGeom prst="rect">
            <a:avLst/>
          </a:prstGeom>
        </p:spPr>
      </p:pic>
    </p:spTree>
    <p:extLst>
      <p:ext uri="{BB962C8B-B14F-4D97-AF65-F5344CB8AC3E}">
        <p14:creationId xmlns:p14="http://schemas.microsoft.com/office/powerpoint/2010/main" val="25966203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ADAC04-5AF8-42A0-87A7-ADEB7F3BEA1D}"/>
              </a:ext>
            </a:extLst>
          </p:cNvPr>
          <p:cNvSpPr>
            <a:spLocks noGrp="1"/>
          </p:cNvSpPr>
          <p:nvPr>
            <p:ph type="title"/>
          </p:nvPr>
        </p:nvSpPr>
        <p:spPr/>
        <p:txBody>
          <a:bodyPr/>
          <a:lstStyle/>
          <a:p>
            <a:r>
              <a:rPr lang="en-US" dirty="0"/>
              <a:t>Other Accrued Liabilities</a:t>
            </a:r>
          </a:p>
        </p:txBody>
      </p:sp>
      <p:sp>
        <p:nvSpPr>
          <p:cNvPr id="7" name="Content Placeholder 5">
            <a:extLst>
              <a:ext uri="{FF2B5EF4-FFF2-40B4-BE49-F238E27FC236}">
                <a16:creationId xmlns:a16="http://schemas.microsoft.com/office/drawing/2014/main" id="{21FD13DE-2345-415A-B852-D08809B0E155}"/>
              </a:ext>
            </a:extLst>
          </p:cNvPr>
          <p:cNvSpPr txBox="1">
            <a:spLocks/>
          </p:cNvSpPr>
          <p:nvPr/>
        </p:nvSpPr>
        <p:spPr bwMode="auto">
          <a:xfrm>
            <a:off x="550985" y="3092863"/>
            <a:ext cx="8229600" cy="776092"/>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The entry to record actual warranty cost in the fiscal period in which the warranty is honored is as follows:</a:t>
            </a:r>
          </a:p>
        </p:txBody>
      </p:sp>
      <p:sp>
        <p:nvSpPr>
          <p:cNvPr id="8" name="Content Placeholder 5">
            <a:extLst>
              <a:ext uri="{FF2B5EF4-FFF2-40B4-BE49-F238E27FC236}">
                <a16:creationId xmlns:a16="http://schemas.microsoft.com/office/drawing/2014/main" id="{5AC20CDF-8C57-42A7-87BE-AC028B1EB1A8}"/>
              </a:ext>
            </a:extLst>
          </p:cNvPr>
          <p:cNvSpPr txBox="1">
            <a:spLocks/>
          </p:cNvSpPr>
          <p:nvPr/>
        </p:nvSpPr>
        <p:spPr bwMode="auto">
          <a:xfrm>
            <a:off x="550985" y="5151240"/>
            <a:ext cx="8229600" cy="869950"/>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The accrual for income taxes is usually shown separately because of its significance.</a:t>
            </a:r>
          </a:p>
        </p:txBody>
      </p:sp>
      <p:pic>
        <p:nvPicPr>
          <p:cNvPr id="6" name="Picture 5">
            <a:extLst>
              <a:ext uri="{FF2B5EF4-FFF2-40B4-BE49-F238E27FC236}">
                <a16:creationId xmlns:a16="http://schemas.microsoft.com/office/drawing/2014/main" id="{DED426BE-176F-4D9C-87F3-209A6941E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985" y="4174942"/>
            <a:ext cx="8229600" cy="674557"/>
          </a:xfrm>
          <a:prstGeom prst="rect">
            <a:avLst/>
          </a:prstGeom>
        </p:spPr>
      </p:pic>
      <p:sp>
        <p:nvSpPr>
          <p:cNvPr id="10" name="Rounded Rectangle 33">
            <a:extLst>
              <a:ext uri="{FF2B5EF4-FFF2-40B4-BE49-F238E27FC236}">
                <a16:creationId xmlns:a16="http://schemas.microsoft.com/office/drawing/2014/main" id="{7FAFE422-7E4F-4ABE-8B46-68EFF7CC73DD}"/>
              </a:ext>
            </a:extLst>
          </p:cNvPr>
          <p:cNvSpPr/>
          <p:nvPr/>
        </p:nvSpPr>
        <p:spPr>
          <a:xfrm>
            <a:off x="496888" y="6188075"/>
            <a:ext cx="62849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7-5: </a:t>
            </a:r>
            <a:r>
              <a:rPr lang="en-IN" altLang="en-US" sz="1100" b="1" dirty="0">
                <a:solidFill>
                  <a:schemeClr val="tx1"/>
                </a:solidFill>
                <a:latin typeface="Arial Narrow" pitchFamily="34" charset="0"/>
              </a:rPr>
              <a:t>Discuss the importance of making estimates for certain accrued liabilities and show how these items are presented in the balance sheet</a:t>
            </a:r>
            <a:r>
              <a:rPr lang="en-US" altLang="en-US" sz="1100" b="1" dirty="0">
                <a:solidFill>
                  <a:schemeClr val="tx1"/>
                </a:solidFill>
                <a:latin typeface="Arial Narrow" pitchFamily="34" charset="0"/>
              </a:rPr>
              <a:t>.</a:t>
            </a:r>
          </a:p>
        </p:txBody>
      </p:sp>
      <p:pic>
        <p:nvPicPr>
          <p:cNvPr id="9" name="Picture 8">
            <a:extLst>
              <a:ext uri="{FF2B5EF4-FFF2-40B4-BE49-F238E27FC236}">
                <a16:creationId xmlns:a16="http://schemas.microsoft.com/office/drawing/2014/main" id="{043C8373-2E37-42F4-BD94-34AD51E59D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985" y="2138687"/>
            <a:ext cx="8229600" cy="697678"/>
          </a:xfrm>
          <a:prstGeom prst="rect">
            <a:avLst/>
          </a:prstGeom>
        </p:spPr>
      </p:pic>
      <p:sp>
        <p:nvSpPr>
          <p:cNvPr id="11" name="Content Placeholder 5">
            <a:extLst>
              <a:ext uri="{FF2B5EF4-FFF2-40B4-BE49-F238E27FC236}">
                <a16:creationId xmlns:a16="http://schemas.microsoft.com/office/drawing/2014/main" id="{94B73572-C115-48E9-B516-8DFB61DA3633}"/>
              </a:ext>
            </a:extLst>
          </p:cNvPr>
          <p:cNvSpPr txBox="1">
            <a:spLocks/>
          </p:cNvSpPr>
          <p:nvPr/>
        </p:nvSpPr>
        <p:spPr bwMode="auto">
          <a:xfrm>
            <a:off x="550985" y="1084032"/>
            <a:ext cx="8229600" cy="869950"/>
          </a:xfrm>
          <a:prstGeom prst="rect">
            <a:avLst/>
          </a:prstGeom>
          <a:solidFill>
            <a:srgbClr val="FFF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Here is the entry to accrue the estimated warranty liability in the fiscal period in which the product is sold:</a:t>
            </a:r>
          </a:p>
        </p:txBody>
      </p:sp>
    </p:spTree>
    <p:extLst>
      <p:ext uri="{BB962C8B-B14F-4D97-AF65-F5344CB8AC3E}">
        <p14:creationId xmlns:p14="http://schemas.microsoft.com/office/powerpoint/2010/main" val="118292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1E568D0B-8C19-47CA-B81B-DC34382DF2BC}"/>
              </a:ext>
            </a:extLst>
          </p:cNvPr>
          <p:cNvSpPr>
            <a:spLocks noGrp="1" noChangeArrowheads="1"/>
          </p:cNvSpPr>
          <p:nvPr>
            <p:ph type="title"/>
          </p:nvPr>
        </p:nvSpPr>
        <p:spPr>
          <a:xfrm>
            <a:off x="762000" y="228600"/>
            <a:ext cx="7696200" cy="1017588"/>
          </a:xfrm>
        </p:spPr>
        <p:txBody>
          <a:bodyPr/>
          <a:lstStyle/>
          <a:p>
            <a:r>
              <a:rPr lang="en-US" altLang="en-US" dirty="0"/>
              <a:t>Noncurrent Liabilities	</a:t>
            </a:r>
          </a:p>
        </p:txBody>
      </p:sp>
      <p:sp>
        <p:nvSpPr>
          <p:cNvPr id="89091" name="Text Box 4">
            <a:extLst>
              <a:ext uri="{FF2B5EF4-FFF2-40B4-BE49-F238E27FC236}">
                <a16:creationId xmlns:a16="http://schemas.microsoft.com/office/drawing/2014/main" id="{453524D1-B53C-4800-9F0A-34662F591F8F}"/>
              </a:ext>
            </a:extLst>
          </p:cNvPr>
          <p:cNvSpPr txBox="1">
            <a:spLocks noChangeArrowheads="1"/>
          </p:cNvSpPr>
          <p:nvPr/>
        </p:nvSpPr>
        <p:spPr bwMode="auto">
          <a:xfrm>
            <a:off x="838200" y="1219200"/>
            <a:ext cx="7391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spcBef>
                <a:spcPct val="50000"/>
              </a:spcBef>
            </a:pPr>
            <a:r>
              <a:rPr lang="en-US" altLang="en-US" sz="3600" b="1" dirty="0">
                <a:latin typeface="Arial" panose="020B0604020202020204" pitchFamily="34" charset="0"/>
              </a:rPr>
              <a:t>Long-Term Debt</a:t>
            </a:r>
          </a:p>
        </p:txBody>
      </p:sp>
      <p:sp>
        <p:nvSpPr>
          <p:cNvPr id="122886" name="Text Box 6">
            <a:extLst>
              <a:ext uri="{FF2B5EF4-FFF2-40B4-BE49-F238E27FC236}">
                <a16:creationId xmlns:a16="http://schemas.microsoft.com/office/drawing/2014/main" id="{0049B1DC-3367-4AB5-9C81-286516E3B3C4}"/>
              </a:ext>
            </a:extLst>
          </p:cNvPr>
          <p:cNvSpPr txBox="1">
            <a:spLocks noChangeArrowheads="1"/>
          </p:cNvSpPr>
          <p:nvPr/>
        </p:nvSpPr>
        <p:spPr bwMode="auto">
          <a:xfrm>
            <a:off x="1143000" y="1987094"/>
            <a:ext cx="7086600" cy="1938992"/>
          </a:xfrm>
          <a:prstGeom prst="rect">
            <a:avLst/>
          </a:prstGeom>
          <a:solidFill>
            <a:schemeClr val="accent1">
              <a:lumMod val="20000"/>
              <a:lumOff val="80000"/>
            </a:schemeClr>
          </a:solidFill>
          <a:ln w="9525">
            <a:solidFill>
              <a:schemeClr val="accent1">
                <a:lumMod val="50000"/>
              </a:schemeClr>
            </a:solidFill>
            <a:miter lim="800000"/>
            <a:headEnd/>
            <a:tailEnd/>
          </a:ln>
          <a:effectLst>
            <a:outerShdw dist="35921" dir="2700000" algn="ctr" rotWithShape="0">
              <a:schemeClr val="tx1"/>
            </a:outerShdw>
          </a:effectLst>
        </p:spPr>
        <p:txBody>
          <a:bodyPr wrap="square">
            <a:spAutoFit/>
          </a:bodyPr>
          <a:lstStyle/>
          <a:p>
            <a:pPr algn="ctr" eaLnBrk="1" hangingPunct="1">
              <a:spcBef>
                <a:spcPct val="50000"/>
              </a:spcBef>
              <a:defRPr/>
            </a:pPr>
            <a:r>
              <a:rPr lang="en-IN" sz="2400" b="1" dirty="0">
                <a:latin typeface="Arial" charset="0"/>
              </a:rPr>
              <a:t>An advantage of using debt is that interest expense is deductible in calculating taxable income, whereas dividends are not. Thus, debt usually has a lower economic cost to the firm than stockholders’ equity.</a:t>
            </a:r>
            <a:endParaRPr lang="en-US" sz="2400" b="1" dirty="0">
              <a:latin typeface="Arial" charset="0"/>
            </a:endParaRPr>
          </a:p>
        </p:txBody>
      </p:sp>
      <p:sp>
        <p:nvSpPr>
          <p:cNvPr id="122887" name="Text Box 7">
            <a:extLst>
              <a:ext uri="{FF2B5EF4-FFF2-40B4-BE49-F238E27FC236}">
                <a16:creationId xmlns:a16="http://schemas.microsoft.com/office/drawing/2014/main" id="{F042C6B7-04B5-459E-B02F-940299A6CB66}"/>
              </a:ext>
            </a:extLst>
          </p:cNvPr>
          <p:cNvSpPr txBox="1">
            <a:spLocks noChangeArrowheads="1"/>
          </p:cNvSpPr>
          <p:nvPr/>
        </p:nvSpPr>
        <p:spPr bwMode="auto">
          <a:xfrm>
            <a:off x="1066800" y="4109726"/>
            <a:ext cx="7162800" cy="1938992"/>
          </a:xfrm>
          <a:prstGeom prst="rect">
            <a:avLst/>
          </a:prstGeom>
          <a:solidFill>
            <a:srgbClr val="FFFFB9"/>
          </a:solidFill>
          <a:ln w="9525">
            <a:solidFill>
              <a:schemeClr val="accent1">
                <a:lumMod val="50000"/>
              </a:schemeClr>
            </a:solidFill>
            <a:miter lim="800000"/>
            <a:headEnd/>
            <a:tailEnd/>
          </a:ln>
          <a:effectLst>
            <a:outerShdw dist="35921" dir="2700000" algn="ctr" rotWithShape="0">
              <a:schemeClr val="tx1"/>
            </a:outerShdw>
          </a:effectLst>
        </p:spPr>
        <p:txBody>
          <a:bodyPr wrap="square">
            <a:spAutoFit/>
          </a:bodyPr>
          <a:lstStyle/>
          <a:p>
            <a:pPr algn="ctr" eaLnBrk="1" hangingPunct="1">
              <a:spcBef>
                <a:spcPct val="50000"/>
              </a:spcBef>
              <a:defRPr/>
            </a:pPr>
            <a:r>
              <a:rPr lang="en-US" sz="2400" b="1" dirty="0">
                <a:solidFill>
                  <a:schemeClr val="tx2">
                    <a:lumMod val="50000"/>
                  </a:schemeClr>
                </a:solidFill>
                <a:latin typeface="Arial" charset="0"/>
              </a:rPr>
              <a:t>Long-term debt can provide favorable financial leverage. Financial leverage is the difference between the rate of return earned on assets (ROI) and the rate of return earned on stockholders’ equity (ROE).</a:t>
            </a:r>
          </a:p>
        </p:txBody>
      </p:sp>
      <p:sp>
        <p:nvSpPr>
          <p:cNvPr id="9" name="Rounded Rectangle 8">
            <a:extLst>
              <a:ext uri="{FF2B5EF4-FFF2-40B4-BE49-F238E27FC236}">
                <a16:creationId xmlns:a16="http://schemas.microsoft.com/office/drawing/2014/main" id="{D79C15D8-EB3B-4217-81EB-12A98CB90E84}"/>
              </a:ext>
            </a:extLst>
          </p:cNvPr>
          <p:cNvSpPr/>
          <p:nvPr/>
        </p:nvSpPr>
        <p:spPr>
          <a:xfrm>
            <a:off x="496888" y="6248400"/>
            <a:ext cx="5751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7-6: Explain what financial leverage is and how it is provided by long-term debt.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266BAE-0BB8-4037-B739-87B6400BA198}"/>
              </a:ext>
            </a:extLst>
          </p:cNvPr>
          <p:cNvSpPr>
            <a:spLocks noGrp="1"/>
          </p:cNvSpPr>
          <p:nvPr>
            <p:ph type="title"/>
          </p:nvPr>
        </p:nvSpPr>
        <p:spPr/>
        <p:txBody>
          <a:bodyPr/>
          <a:lstStyle/>
          <a:p>
            <a:r>
              <a:rPr lang="en-US" altLang="en-US" dirty="0"/>
              <a:t>Financial Leverage</a:t>
            </a:r>
            <a:endParaRPr lang="en-US" dirty="0"/>
          </a:p>
        </p:txBody>
      </p:sp>
      <p:sp>
        <p:nvSpPr>
          <p:cNvPr id="5" name="Content Placeholder 4">
            <a:extLst>
              <a:ext uri="{FF2B5EF4-FFF2-40B4-BE49-F238E27FC236}">
                <a16:creationId xmlns:a16="http://schemas.microsoft.com/office/drawing/2014/main" id="{1C53D287-2D4A-4D7A-A0AD-486647FA434F}"/>
              </a:ext>
            </a:extLst>
          </p:cNvPr>
          <p:cNvSpPr>
            <a:spLocks noGrp="1"/>
          </p:cNvSpPr>
          <p:nvPr>
            <p:ph idx="1"/>
          </p:nvPr>
        </p:nvSpPr>
        <p:spPr/>
        <p:txBody>
          <a:bodyPr/>
          <a:lstStyle/>
          <a:p>
            <a:pPr marL="0" indent="0">
              <a:buNone/>
            </a:pPr>
            <a:r>
              <a:rPr lang="en-US" sz="2800" dirty="0"/>
              <a:t>Assumptions:</a:t>
            </a:r>
          </a:p>
          <a:p>
            <a:pPr marL="0" indent="0">
              <a:buNone/>
            </a:pPr>
            <a:r>
              <a:rPr lang="en-US" sz="2800" dirty="0"/>
              <a:t>Two firms have the same assets and operating income. Current liabilities and income taxes are ignored for simplification. The firm without financial leverage has, by definition, no long-term debt. The firm with financial leverage has a capital structure that is 40% long-term debt with an interest rate of 10%, and 60% stockholders’ equity. Return on investment and return on equity follow for each firm.</a:t>
            </a:r>
          </a:p>
        </p:txBody>
      </p:sp>
      <p:sp>
        <p:nvSpPr>
          <p:cNvPr id="6" name="Rounded Rectangle 8">
            <a:extLst>
              <a:ext uri="{FF2B5EF4-FFF2-40B4-BE49-F238E27FC236}">
                <a16:creationId xmlns:a16="http://schemas.microsoft.com/office/drawing/2014/main" id="{634FBA3A-2046-47DF-86D6-2F1A85BE1387}"/>
              </a:ext>
            </a:extLst>
          </p:cNvPr>
          <p:cNvSpPr/>
          <p:nvPr/>
        </p:nvSpPr>
        <p:spPr>
          <a:xfrm>
            <a:off x="496888" y="6248400"/>
            <a:ext cx="5751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7-6: Explain what financial leverage is and how it is provided by long-term debt.</a:t>
            </a:r>
          </a:p>
        </p:txBody>
      </p:sp>
    </p:spTree>
    <p:extLst>
      <p:ext uri="{BB962C8B-B14F-4D97-AF65-F5344CB8AC3E}">
        <p14:creationId xmlns:p14="http://schemas.microsoft.com/office/powerpoint/2010/main" val="342134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266BAE-0BB8-4037-B739-87B6400BA198}"/>
              </a:ext>
            </a:extLst>
          </p:cNvPr>
          <p:cNvSpPr>
            <a:spLocks noGrp="1"/>
          </p:cNvSpPr>
          <p:nvPr>
            <p:ph type="title"/>
          </p:nvPr>
        </p:nvSpPr>
        <p:spPr/>
        <p:txBody>
          <a:bodyPr/>
          <a:lstStyle/>
          <a:p>
            <a:r>
              <a:rPr lang="en-US" altLang="en-US" dirty="0"/>
              <a:t>Financial Leverage</a:t>
            </a:r>
            <a:endParaRPr lang="en-US" dirty="0"/>
          </a:p>
        </p:txBody>
      </p:sp>
      <p:pic>
        <p:nvPicPr>
          <p:cNvPr id="8" name="Picture 7">
            <a:extLst>
              <a:ext uri="{FF2B5EF4-FFF2-40B4-BE49-F238E27FC236}">
                <a16:creationId xmlns:a16="http://schemas.microsoft.com/office/drawing/2014/main" id="{BCA6AA6D-CF30-49A6-BB6E-20A535395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9346" y="1098551"/>
            <a:ext cx="5653454" cy="2024076"/>
          </a:xfrm>
          <a:prstGeom prst="rect">
            <a:avLst/>
          </a:prstGeom>
        </p:spPr>
      </p:pic>
      <p:pic>
        <p:nvPicPr>
          <p:cNvPr id="10" name="Picture 9">
            <a:extLst>
              <a:ext uri="{FF2B5EF4-FFF2-40B4-BE49-F238E27FC236}">
                <a16:creationId xmlns:a16="http://schemas.microsoft.com/office/drawing/2014/main" id="{5EF5484D-FE38-4754-AE2F-3278C3B71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288" y="3203115"/>
            <a:ext cx="5751512" cy="1206817"/>
          </a:xfrm>
          <a:prstGeom prst="rect">
            <a:avLst/>
          </a:prstGeom>
        </p:spPr>
      </p:pic>
      <p:pic>
        <p:nvPicPr>
          <p:cNvPr id="12" name="Picture 11">
            <a:extLst>
              <a:ext uri="{FF2B5EF4-FFF2-40B4-BE49-F238E27FC236}">
                <a16:creationId xmlns:a16="http://schemas.microsoft.com/office/drawing/2014/main" id="{6657E469-0021-4341-8E40-D86258D95F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1" y="4490420"/>
            <a:ext cx="4724400" cy="1596521"/>
          </a:xfrm>
          <a:prstGeom prst="rect">
            <a:avLst/>
          </a:prstGeom>
        </p:spPr>
      </p:pic>
      <p:sp>
        <p:nvSpPr>
          <p:cNvPr id="7" name="Rounded Rectangle 8">
            <a:extLst>
              <a:ext uri="{FF2B5EF4-FFF2-40B4-BE49-F238E27FC236}">
                <a16:creationId xmlns:a16="http://schemas.microsoft.com/office/drawing/2014/main" id="{56B1FB8B-3977-4241-9391-1EC7F44B308E}"/>
              </a:ext>
            </a:extLst>
          </p:cNvPr>
          <p:cNvSpPr/>
          <p:nvPr/>
        </p:nvSpPr>
        <p:spPr>
          <a:xfrm>
            <a:off x="496888" y="6248400"/>
            <a:ext cx="5751512"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7-6: Explain what financial leverage is and how it is provided by long-term debt.</a:t>
            </a:r>
          </a:p>
        </p:txBody>
      </p:sp>
    </p:spTree>
    <p:extLst>
      <p:ext uri="{BB962C8B-B14F-4D97-AF65-F5344CB8AC3E}">
        <p14:creationId xmlns:p14="http://schemas.microsoft.com/office/powerpoint/2010/main" val="863692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19272-14F3-4FC7-A0EE-F65A55240732}"/>
              </a:ext>
            </a:extLst>
          </p:cNvPr>
          <p:cNvSpPr>
            <a:spLocks noGrp="1"/>
          </p:cNvSpPr>
          <p:nvPr>
            <p:ph type="title"/>
          </p:nvPr>
        </p:nvSpPr>
        <p:spPr/>
        <p:txBody>
          <a:bodyPr/>
          <a:lstStyle/>
          <a:p>
            <a:r>
              <a:rPr lang="en-US" dirty="0"/>
              <a:t>Bonds Payable – Terminologies</a:t>
            </a:r>
          </a:p>
        </p:txBody>
      </p:sp>
      <p:sp>
        <p:nvSpPr>
          <p:cNvPr id="3" name="Content Placeholder 2">
            <a:extLst>
              <a:ext uri="{FF2B5EF4-FFF2-40B4-BE49-F238E27FC236}">
                <a16:creationId xmlns:a16="http://schemas.microsoft.com/office/drawing/2014/main" id="{40FFA02F-1650-4244-A324-8E0E64905AA4}"/>
              </a:ext>
            </a:extLst>
          </p:cNvPr>
          <p:cNvSpPr>
            <a:spLocks noGrp="1"/>
          </p:cNvSpPr>
          <p:nvPr>
            <p:ph idx="1"/>
          </p:nvPr>
        </p:nvSpPr>
        <p:spPr>
          <a:xfrm>
            <a:off x="533400" y="1613179"/>
            <a:ext cx="8229600" cy="869951"/>
          </a:xfrm>
          <a:solidFill>
            <a:srgbClr val="DCE6F2"/>
          </a:solidFill>
        </p:spPr>
        <p:txBody>
          <a:bodyPr/>
          <a:lstStyle/>
          <a:p>
            <a:pPr marL="0" indent="0">
              <a:buNone/>
            </a:pPr>
            <a:r>
              <a:rPr lang="en-US" sz="2400" dirty="0"/>
              <a:t>A </a:t>
            </a:r>
            <a:r>
              <a:rPr lang="en-US" sz="2400" i="1" dirty="0"/>
              <a:t>bond</a:t>
            </a:r>
            <a:r>
              <a:rPr lang="en-US" sz="2400" dirty="0"/>
              <a:t> or </a:t>
            </a:r>
            <a:r>
              <a:rPr lang="en-US" sz="2400" i="1" dirty="0"/>
              <a:t>bond payable </a:t>
            </a:r>
            <a:r>
              <a:rPr lang="en-US" sz="2400" dirty="0"/>
              <a:t>is a formal document, usually issued in denominations of $1,000.</a:t>
            </a:r>
          </a:p>
        </p:txBody>
      </p:sp>
      <p:sp>
        <p:nvSpPr>
          <p:cNvPr id="5" name="Text Box 40">
            <a:extLst>
              <a:ext uri="{FF2B5EF4-FFF2-40B4-BE49-F238E27FC236}">
                <a16:creationId xmlns:a16="http://schemas.microsoft.com/office/drawing/2014/main" id="{6912ED6C-44FA-4E85-802E-95FC7A075772}"/>
              </a:ext>
            </a:extLst>
          </p:cNvPr>
          <p:cNvSpPr txBox="1">
            <a:spLocks noChangeArrowheads="1"/>
          </p:cNvSpPr>
          <p:nvPr/>
        </p:nvSpPr>
        <p:spPr bwMode="auto">
          <a:xfrm>
            <a:off x="571500" y="2768854"/>
            <a:ext cx="8191500" cy="830997"/>
          </a:xfrm>
          <a:prstGeom prst="rect">
            <a:avLst/>
          </a:prstGeom>
          <a:solidFill>
            <a:srgbClr val="FFFFB9"/>
          </a:solidFill>
          <a:ln w="9525">
            <a:noFill/>
            <a:miter lim="800000"/>
            <a:headEnd/>
            <a:tailEnd/>
          </a:ln>
        </p:spPr>
        <p:txBody>
          <a:bodyPr wrap="square">
            <a:spAutoFit/>
          </a:bodyPr>
          <a:lstStyle/>
          <a:p>
            <a:pPr eaLnBrk="1" hangingPunct="1">
              <a:spcBef>
                <a:spcPct val="50000"/>
              </a:spcBef>
              <a:defRPr/>
            </a:pPr>
            <a:r>
              <a:rPr lang="en-US" sz="2400" i="1" dirty="0">
                <a:latin typeface="+mn-lt"/>
              </a:rPr>
              <a:t>Face amount </a:t>
            </a:r>
            <a:r>
              <a:rPr lang="en-US" sz="2400" dirty="0">
                <a:latin typeface="+mn-lt"/>
              </a:rPr>
              <a:t>is the principal amount printed on the face of the bond.</a:t>
            </a:r>
            <a:endParaRPr lang="en-US" altLang="en-US" sz="2400" dirty="0">
              <a:latin typeface="+mn-lt"/>
            </a:endParaRPr>
          </a:p>
        </p:txBody>
      </p:sp>
      <p:sp>
        <p:nvSpPr>
          <p:cNvPr id="6" name="Text Box 43">
            <a:extLst>
              <a:ext uri="{FF2B5EF4-FFF2-40B4-BE49-F238E27FC236}">
                <a16:creationId xmlns:a16="http://schemas.microsoft.com/office/drawing/2014/main" id="{6F5AF460-FDC2-4423-B828-E56C66C02C5F}"/>
              </a:ext>
            </a:extLst>
          </p:cNvPr>
          <p:cNvSpPr txBox="1">
            <a:spLocks noChangeArrowheads="1"/>
          </p:cNvSpPr>
          <p:nvPr/>
        </p:nvSpPr>
        <p:spPr bwMode="auto">
          <a:xfrm>
            <a:off x="609600" y="3741334"/>
            <a:ext cx="8153400" cy="1200329"/>
          </a:xfrm>
          <a:prstGeom prst="rect">
            <a:avLst/>
          </a:prstGeom>
          <a:solidFill>
            <a:srgbClr val="DCE6F2"/>
          </a:solidFill>
          <a:ln w="9525">
            <a:noFill/>
            <a:miter lim="800000"/>
            <a:headEnd/>
            <a:tailEnd/>
          </a:ln>
        </p:spPr>
        <p:txBody>
          <a:bodyPr wrap="square">
            <a:spAutoFit/>
          </a:bodyPr>
          <a:lstStyle/>
          <a:p>
            <a:pPr eaLnBrk="1" hangingPunct="1">
              <a:spcBef>
                <a:spcPct val="50000"/>
              </a:spcBef>
              <a:defRPr/>
            </a:pPr>
            <a:r>
              <a:rPr lang="en-US" sz="2400" dirty="0">
                <a:latin typeface="+mn-lt"/>
              </a:rPr>
              <a:t>When a bond has a market value greater than its face amount, it is trading at a premium; the amount of the </a:t>
            </a:r>
            <a:r>
              <a:rPr lang="en-US" sz="2400" i="1" dirty="0">
                <a:latin typeface="+mn-lt"/>
              </a:rPr>
              <a:t>bond premium </a:t>
            </a:r>
            <a:r>
              <a:rPr lang="en-US" sz="2400" dirty="0">
                <a:latin typeface="+mn-lt"/>
              </a:rPr>
              <a:t>is the excess of its market value over its face amount.</a:t>
            </a:r>
          </a:p>
        </p:txBody>
      </p:sp>
      <p:sp>
        <p:nvSpPr>
          <p:cNvPr id="10" name="Text Box 40">
            <a:extLst>
              <a:ext uri="{FF2B5EF4-FFF2-40B4-BE49-F238E27FC236}">
                <a16:creationId xmlns:a16="http://schemas.microsoft.com/office/drawing/2014/main" id="{3023E571-A50B-4F30-AB60-584E329E0611}"/>
              </a:ext>
            </a:extLst>
          </p:cNvPr>
          <p:cNvSpPr txBox="1">
            <a:spLocks noChangeArrowheads="1"/>
          </p:cNvSpPr>
          <p:nvPr/>
        </p:nvSpPr>
        <p:spPr bwMode="auto">
          <a:xfrm>
            <a:off x="609600" y="5139970"/>
            <a:ext cx="8153400" cy="830997"/>
          </a:xfrm>
          <a:prstGeom prst="rect">
            <a:avLst/>
          </a:prstGeom>
          <a:solidFill>
            <a:srgbClr val="FFFFB9"/>
          </a:solidFill>
          <a:ln w="9525">
            <a:noFill/>
            <a:miter lim="800000"/>
            <a:headEnd/>
            <a:tailEnd/>
          </a:ln>
        </p:spPr>
        <p:txBody>
          <a:bodyPr wrap="square">
            <a:spAutoFit/>
          </a:bodyPr>
          <a:lstStyle/>
          <a:p>
            <a:pPr eaLnBrk="1" hangingPunct="1">
              <a:spcBef>
                <a:spcPct val="50000"/>
              </a:spcBef>
              <a:defRPr/>
            </a:pPr>
            <a:r>
              <a:rPr lang="en-US" sz="2400" i="1" dirty="0">
                <a:latin typeface="+mn-lt"/>
              </a:rPr>
              <a:t>Bond discount </a:t>
            </a:r>
            <a:r>
              <a:rPr lang="en-US" sz="2400" dirty="0">
                <a:latin typeface="+mn-lt"/>
              </a:rPr>
              <a:t>is the excess of the face amount over market value. </a:t>
            </a:r>
            <a:endParaRPr lang="en-US" altLang="en-US" sz="2400" dirty="0">
              <a:latin typeface="+mn-lt"/>
            </a:endParaRPr>
          </a:p>
        </p:txBody>
      </p:sp>
      <p:sp>
        <p:nvSpPr>
          <p:cNvPr id="8" name="Rounded Rectangle 8">
            <a:extLst>
              <a:ext uri="{FF2B5EF4-FFF2-40B4-BE49-F238E27FC236}">
                <a16:creationId xmlns:a16="http://schemas.microsoft.com/office/drawing/2014/main" id="{7257BF8B-6B3E-4244-AF63-C041159CB4E5}"/>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7-7: </a:t>
            </a:r>
            <a:r>
              <a:rPr lang="en-IN" altLang="en-US" sz="1100" b="1" dirty="0">
                <a:solidFill>
                  <a:schemeClr val="tx1"/>
                </a:solidFill>
                <a:latin typeface="Arial Narrow" pitchFamily="34" charset="0"/>
              </a:rPr>
              <a:t>Describe the different characteristics of a bond, which is the formal document representing most long-term debt</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1799081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01096-F581-49A0-A5A6-8F6836E195E3}"/>
              </a:ext>
            </a:extLst>
          </p:cNvPr>
          <p:cNvSpPr>
            <a:spLocks noGrp="1"/>
          </p:cNvSpPr>
          <p:nvPr>
            <p:ph type="title"/>
          </p:nvPr>
        </p:nvSpPr>
        <p:spPr/>
        <p:txBody>
          <a:bodyPr/>
          <a:lstStyle/>
          <a:p>
            <a:r>
              <a:rPr lang="en-US" dirty="0"/>
              <a:t>Bonds Payable</a:t>
            </a:r>
          </a:p>
        </p:txBody>
      </p:sp>
      <p:sp>
        <p:nvSpPr>
          <p:cNvPr id="3" name="Content Placeholder 2">
            <a:extLst>
              <a:ext uri="{FF2B5EF4-FFF2-40B4-BE49-F238E27FC236}">
                <a16:creationId xmlns:a16="http://schemas.microsoft.com/office/drawing/2014/main" id="{E31926A4-54B4-4D0C-B056-4191990EC6EB}"/>
              </a:ext>
            </a:extLst>
          </p:cNvPr>
          <p:cNvSpPr>
            <a:spLocks noGrp="1"/>
          </p:cNvSpPr>
          <p:nvPr>
            <p:ph idx="1"/>
          </p:nvPr>
        </p:nvSpPr>
        <p:spPr>
          <a:xfrm>
            <a:off x="457200" y="1863725"/>
            <a:ext cx="8229600" cy="1565275"/>
          </a:xfrm>
          <a:solidFill>
            <a:srgbClr val="DCE6F2"/>
          </a:solidFill>
        </p:spPr>
        <p:txBody>
          <a:bodyPr/>
          <a:lstStyle/>
          <a:p>
            <a:pPr marL="0" indent="0">
              <a:buNone/>
            </a:pPr>
            <a:r>
              <a:rPr lang="en-US" dirty="0"/>
              <a:t>Accounting and financial reporting considerations for bonds can be classified into three categories:</a:t>
            </a:r>
          </a:p>
        </p:txBody>
      </p:sp>
      <p:sp>
        <p:nvSpPr>
          <p:cNvPr id="5" name="Content Placeholder 2">
            <a:extLst>
              <a:ext uri="{FF2B5EF4-FFF2-40B4-BE49-F238E27FC236}">
                <a16:creationId xmlns:a16="http://schemas.microsoft.com/office/drawing/2014/main" id="{C0C6B0D1-9908-4D79-AFF7-EAA2A5EC5BB3}"/>
              </a:ext>
            </a:extLst>
          </p:cNvPr>
          <p:cNvSpPr txBox="1">
            <a:spLocks/>
          </p:cNvSpPr>
          <p:nvPr/>
        </p:nvSpPr>
        <p:spPr bwMode="auto">
          <a:xfrm>
            <a:off x="609600" y="3663950"/>
            <a:ext cx="8229600" cy="1746250"/>
          </a:xfrm>
          <a:prstGeom prst="rect">
            <a:avLst/>
          </a:prstGeom>
          <a:solidFill>
            <a:srgbClr val="FFFFB9"/>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800" b="1" dirty="0"/>
              <a:t>Original issuance of bonds</a:t>
            </a:r>
          </a:p>
          <a:p>
            <a:pPr marL="0" indent="0">
              <a:buFont typeface="Arial" panose="020B0604020202020204" pitchFamily="34" charset="0"/>
              <a:buNone/>
            </a:pPr>
            <a:r>
              <a:rPr lang="en-US" sz="2800" b="1" dirty="0"/>
              <a:t>Recognition of interest expense</a:t>
            </a:r>
          </a:p>
          <a:p>
            <a:pPr marL="0" indent="0">
              <a:buFont typeface="Arial" panose="020B0604020202020204" pitchFamily="34" charset="0"/>
              <a:buNone/>
            </a:pPr>
            <a:r>
              <a:rPr lang="en-US" sz="2800" b="1" dirty="0"/>
              <a:t>Accounting for bond retirements or conversions</a:t>
            </a:r>
          </a:p>
        </p:txBody>
      </p:sp>
      <p:sp>
        <p:nvSpPr>
          <p:cNvPr id="6" name="Rounded Rectangle 8">
            <a:extLst>
              <a:ext uri="{FF2B5EF4-FFF2-40B4-BE49-F238E27FC236}">
                <a16:creationId xmlns:a16="http://schemas.microsoft.com/office/drawing/2014/main" id="{836FA457-2CAA-4905-9BCF-40D7A28EBE0C}"/>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7-7: </a:t>
            </a:r>
            <a:r>
              <a:rPr lang="en-IN" altLang="en-US" sz="1100" b="1" dirty="0">
                <a:solidFill>
                  <a:schemeClr val="tx1"/>
                </a:solidFill>
                <a:latin typeface="Arial Narrow" pitchFamily="34" charset="0"/>
              </a:rPr>
              <a:t>Describe the different characteristics of a bond, which is the formal document representing most long-term debt</a:t>
            </a:r>
            <a:r>
              <a:rPr lang="en-US" altLang="en-US" sz="1100" b="1" dirty="0">
                <a:solidFill>
                  <a:schemeClr val="tx1"/>
                </a:solidFill>
                <a:latin typeface="Arial Narrow" pitchFamily="34" charset="0"/>
              </a:rPr>
              <a:t>.</a:t>
            </a:r>
          </a:p>
        </p:txBody>
      </p:sp>
    </p:spTree>
    <p:extLst>
      <p:ext uri="{BB962C8B-B14F-4D97-AF65-F5344CB8AC3E}">
        <p14:creationId xmlns:p14="http://schemas.microsoft.com/office/powerpoint/2010/main" val="9298738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FBA69-8B89-400F-96BF-4CA2B6E9D5C4}"/>
              </a:ext>
            </a:extLst>
          </p:cNvPr>
          <p:cNvSpPr>
            <a:spLocks noGrp="1"/>
          </p:cNvSpPr>
          <p:nvPr>
            <p:ph type="title"/>
          </p:nvPr>
        </p:nvSpPr>
        <p:spPr/>
        <p:txBody>
          <a:bodyPr/>
          <a:lstStyle/>
          <a:p>
            <a:r>
              <a:rPr lang="en-US" dirty="0"/>
              <a:t>Original Issuance of Bonds Payable</a:t>
            </a:r>
          </a:p>
        </p:txBody>
      </p:sp>
      <p:sp>
        <p:nvSpPr>
          <p:cNvPr id="7" name="Content Placeholder 6">
            <a:extLst>
              <a:ext uri="{FF2B5EF4-FFF2-40B4-BE49-F238E27FC236}">
                <a16:creationId xmlns:a16="http://schemas.microsoft.com/office/drawing/2014/main" id="{2199ABA9-C4BB-44BB-897F-0B1D8FF9EB45}"/>
              </a:ext>
            </a:extLst>
          </p:cNvPr>
          <p:cNvSpPr>
            <a:spLocks noGrp="1"/>
          </p:cNvSpPr>
          <p:nvPr>
            <p:ph idx="1"/>
          </p:nvPr>
        </p:nvSpPr>
        <p:spPr>
          <a:xfrm>
            <a:off x="591136" y="1048539"/>
            <a:ext cx="8229600" cy="777627"/>
          </a:xfrm>
          <a:solidFill>
            <a:srgbClr val="DCE6F2"/>
          </a:solidFill>
        </p:spPr>
        <p:txBody>
          <a:bodyPr/>
          <a:lstStyle/>
          <a:p>
            <a:pPr marL="0" indent="0">
              <a:buNone/>
            </a:pPr>
            <a:r>
              <a:rPr lang="en-US" sz="2000" dirty="0"/>
              <a:t>If a bond is issued at its face amount, the effect on the financial statements is straightforward:</a:t>
            </a:r>
          </a:p>
        </p:txBody>
      </p:sp>
      <p:pic>
        <p:nvPicPr>
          <p:cNvPr id="9" name="Picture 8">
            <a:extLst>
              <a:ext uri="{FF2B5EF4-FFF2-40B4-BE49-F238E27FC236}">
                <a16:creationId xmlns:a16="http://schemas.microsoft.com/office/drawing/2014/main" id="{6E5134B2-D351-4C64-A8CC-F936BF258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272" y="3944661"/>
            <a:ext cx="7638464" cy="904372"/>
          </a:xfrm>
          <a:prstGeom prst="rect">
            <a:avLst/>
          </a:prstGeom>
        </p:spPr>
      </p:pic>
      <p:sp>
        <p:nvSpPr>
          <p:cNvPr id="10" name="Content Placeholder 6">
            <a:extLst>
              <a:ext uri="{FF2B5EF4-FFF2-40B4-BE49-F238E27FC236}">
                <a16:creationId xmlns:a16="http://schemas.microsoft.com/office/drawing/2014/main" id="{6FDE9433-1F5F-4F19-99A0-CF5B8F46913E}"/>
              </a:ext>
            </a:extLst>
          </p:cNvPr>
          <p:cNvSpPr txBox="1">
            <a:spLocks/>
          </p:cNvSpPr>
          <p:nvPr/>
        </p:nvSpPr>
        <p:spPr bwMode="auto">
          <a:xfrm>
            <a:off x="781636" y="5057479"/>
            <a:ext cx="8039100" cy="1001426"/>
          </a:xfrm>
          <a:prstGeom prst="rect">
            <a:avLst/>
          </a:prstGeom>
          <a:solidFill>
            <a:srgbClr val="DCE6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000" dirty="0"/>
              <a:t>The bonds payable liability is reported at the present value of amounts to be paid in the future with respect to the bonds, discounted at the return on investment desired by the lender (bondholder).</a:t>
            </a:r>
          </a:p>
        </p:txBody>
      </p:sp>
      <p:sp>
        <p:nvSpPr>
          <p:cNvPr id="8" name="Rounded Rectangle 8">
            <a:extLst>
              <a:ext uri="{FF2B5EF4-FFF2-40B4-BE49-F238E27FC236}">
                <a16:creationId xmlns:a16="http://schemas.microsoft.com/office/drawing/2014/main" id="{5F7BCB3E-EE03-47E9-A7BA-0D8EFB99745A}"/>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7-7: </a:t>
            </a:r>
            <a:r>
              <a:rPr lang="en-IN" altLang="en-US" sz="1100" b="1" dirty="0">
                <a:solidFill>
                  <a:schemeClr val="tx1"/>
                </a:solidFill>
                <a:latin typeface="Arial Narrow" pitchFamily="34" charset="0"/>
              </a:rPr>
              <a:t>Describe the different characteristics of a bond, which is the formal document representing most long-term debt</a:t>
            </a:r>
            <a:r>
              <a:rPr lang="en-US" altLang="en-US" sz="1100" b="1" dirty="0">
                <a:solidFill>
                  <a:schemeClr val="tx1"/>
                </a:solidFill>
                <a:latin typeface="Arial Narrow" pitchFamily="34" charset="0"/>
              </a:rPr>
              <a:t>.</a:t>
            </a:r>
          </a:p>
        </p:txBody>
      </p:sp>
      <p:sp>
        <p:nvSpPr>
          <p:cNvPr id="11" name="Content Placeholder 6">
            <a:extLst>
              <a:ext uri="{FF2B5EF4-FFF2-40B4-BE49-F238E27FC236}">
                <a16:creationId xmlns:a16="http://schemas.microsoft.com/office/drawing/2014/main" id="{C8504164-FFFD-4831-AF4A-A20F49278095}"/>
              </a:ext>
            </a:extLst>
          </p:cNvPr>
          <p:cNvSpPr txBox="1">
            <a:spLocks/>
          </p:cNvSpPr>
          <p:nvPr/>
        </p:nvSpPr>
        <p:spPr bwMode="auto">
          <a:xfrm>
            <a:off x="647700" y="3350256"/>
            <a:ext cx="3942764" cy="451752"/>
          </a:xfrm>
          <a:prstGeom prst="rect">
            <a:avLst/>
          </a:prstGeom>
          <a:solidFill>
            <a:srgbClr val="DCE6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a:t>The journal entry is the following:</a:t>
            </a:r>
          </a:p>
        </p:txBody>
      </p:sp>
      <p:pic>
        <p:nvPicPr>
          <p:cNvPr id="4" name="Picture 3">
            <a:extLst>
              <a:ext uri="{FF2B5EF4-FFF2-40B4-BE49-F238E27FC236}">
                <a16:creationId xmlns:a16="http://schemas.microsoft.com/office/drawing/2014/main" id="{DB309F25-7C3A-45D2-A12C-258BFFBBAB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2136" y="1918489"/>
            <a:ext cx="7467600" cy="1317013"/>
          </a:xfrm>
          <a:prstGeom prst="rect">
            <a:avLst/>
          </a:prstGeom>
        </p:spPr>
      </p:pic>
    </p:spTree>
    <p:extLst>
      <p:ext uri="{BB962C8B-B14F-4D97-AF65-F5344CB8AC3E}">
        <p14:creationId xmlns:p14="http://schemas.microsoft.com/office/powerpoint/2010/main" val="17925485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CBF7-D724-45FB-8E84-340A0B0DD023}"/>
              </a:ext>
            </a:extLst>
          </p:cNvPr>
          <p:cNvSpPr>
            <a:spLocks noGrp="1"/>
          </p:cNvSpPr>
          <p:nvPr>
            <p:ph type="title"/>
          </p:nvPr>
        </p:nvSpPr>
        <p:spPr/>
        <p:txBody>
          <a:bodyPr/>
          <a:lstStyle/>
          <a:p>
            <a:r>
              <a:rPr lang="en-US" dirty="0"/>
              <a:t>Recognition of Interest Expense on Bonds Payable</a:t>
            </a:r>
          </a:p>
        </p:txBody>
      </p:sp>
      <p:sp>
        <p:nvSpPr>
          <p:cNvPr id="3" name="Content Placeholder 2">
            <a:extLst>
              <a:ext uri="{FF2B5EF4-FFF2-40B4-BE49-F238E27FC236}">
                <a16:creationId xmlns:a16="http://schemas.microsoft.com/office/drawing/2014/main" id="{640B94B8-BD28-41CA-B8DE-9F713BBA9EE7}"/>
              </a:ext>
            </a:extLst>
          </p:cNvPr>
          <p:cNvSpPr>
            <a:spLocks noGrp="1"/>
          </p:cNvSpPr>
          <p:nvPr>
            <p:ph idx="1"/>
          </p:nvPr>
        </p:nvSpPr>
        <p:spPr>
          <a:xfrm>
            <a:off x="457200" y="1371600"/>
            <a:ext cx="8229600" cy="2627313"/>
          </a:xfrm>
          <a:solidFill>
            <a:srgbClr val="DCE6F2"/>
          </a:solidFill>
        </p:spPr>
        <p:txBody>
          <a:bodyPr/>
          <a:lstStyle/>
          <a:p>
            <a:pPr marL="0" indent="0">
              <a:buNone/>
            </a:pPr>
            <a:r>
              <a:rPr lang="en-US" sz="2800" dirty="0"/>
              <a:t>Bond premium or discount arises from a difference between the stated interest rate and the market interest rate at the date the bonds are issued. Thus, the premium or discount will affect the amount of interest expense to be recognized by the issuing firm over the life of the bonds.</a:t>
            </a:r>
          </a:p>
        </p:txBody>
      </p:sp>
      <p:sp>
        <p:nvSpPr>
          <p:cNvPr id="5" name="Content Placeholder 2">
            <a:extLst>
              <a:ext uri="{FF2B5EF4-FFF2-40B4-BE49-F238E27FC236}">
                <a16:creationId xmlns:a16="http://schemas.microsoft.com/office/drawing/2014/main" id="{48A7464E-7774-43EB-B76A-5A455C0E5737}"/>
              </a:ext>
            </a:extLst>
          </p:cNvPr>
          <p:cNvSpPr txBox="1">
            <a:spLocks/>
          </p:cNvSpPr>
          <p:nvPr/>
        </p:nvSpPr>
        <p:spPr bwMode="auto">
          <a:xfrm>
            <a:off x="457200" y="4084637"/>
            <a:ext cx="8229600" cy="1900238"/>
          </a:xfrm>
          <a:prstGeom prst="rect">
            <a:avLst/>
          </a:prstGeom>
          <a:solidFill>
            <a:srgbClr val="FFFFB9"/>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800" dirty="0"/>
              <a:t>Bond discount is classified in the balance sheet as a contra account to the Bonds Payable liability. </a:t>
            </a:r>
          </a:p>
          <a:p>
            <a:pPr marL="0" indent="0">
              <a:buFont typeface="Arial" panose="020B0604020202020204" pitchFamily="34" charset="0"/>
              <a:buNone/>
            </a:pPr>
            <a:r>
              <a:rPr lang="en-US" sz="2800" dirty="0"/>
              <a:t>Bond premium is classified in the balance sheet as an addition to the Bonds Payable liability.</a:t>
            </a:r>
          </a:p>
        </p:txBody>
      </p:sp>
      <p:sp>
        <p:nvSpPr>
          <p:cNvPr id="6" name="Rounded Rectangle 8">
            <a:extLst>
              <a:ext uri="{FF2B5EF4-FFF2-40B4-BE49-F238E27FC236}">
                <a16:creationId xmlns:a16="http://schemas.microsoft.com/office/drawing/2014/main" id="{AAC9A5F6-8CB1-4878-BA5B-2A259063E2BA}"/>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949666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CBF7-D724-45FB-8E84-340A0B0DD023}"/>
              </a:ext>
            </a:extLst>
          </p:cNvPr>
          <p:cNvSpPr>
            <a:spLocks noGrp="1"/>
          </p:cNvSpPr>
          <p:nvPr>
            <p:ph type="title"/>
          </p:nvPr>
        </p:nvSpPr>
        <p:spPr/>
        <p:txBody>
          <a:bodyPr/>
          <a:lstStyle/>
          <a:p>
            <a:r>
              <a:rPr lang="en-US" dirty="0"/>
              <a:t>Recognition of Interest Expense on Bonds Payable</a:t>
            </a:r>
          </a:p>
        </p:txBody>
      </p:sp>
      <p:sp>
        <p:nvSpPr>
          <p:cNvPr id="3" name="Content Placeholder 2">
            <a:extLst>
              <a:ext uri="{FF2B5EF4-FFF2-40B4-BE49-F238E27FC236}">
                <a16:creationId xmlns:a16="http://schemas.microsoft.com/office/drawing/2014/main" id="{640B94B8-BD28-41CA-B8DE-9F713BBA9EE7}"/>
              </a:ext>
            </a:extLst>
          </p:cNvPr>
          <p:cNvSpPr>
            <a:spLocks noGrp="1"/>
          </p:cNvSpPr>
          <p:nvPr>
            <p:ph idx="1"/>
          </p:nvPr>
        </p:nvSpPr>
        <p:spPr>
          <a:xfrm>
            <a:off x="457200" y="1330743"/>
            <a:ext cx="8229600" cy="1031457"/>
          </a:xfrm>
          <a:solidFill>
            <a:srgbClr val="DCE6F2"/>
          </a:solidFill>
        </p:spPr>
        <p:txBody>
          <a:bodyPr/>
          <a:lstStyle/>
          <a:p>
            <a:pPr marL="0" indent="0">
              <a:buNone/>
            </a:pPr>
            <a:r>
              <a:rPr lang="en-US" sz="2000" b="1" dirty="0"/>
              <a:t>Whether a bond is issued at a premium or a discount, the bond’s carrying value will converge to its face amount over the life of the bond as the premium or discount is amortized. </a:t>
            </a:r>
          </a:p>
        </p:txBody>
      </p:sp>
      <p:sp>
        <p:nvSpPr>
          <p:cNvPr id="5" name="Content Placeholder 2">
            <a:extLst>
              <a:ext uri="{FF2B5EF4-FFF2-40B4-BE49-F238E27FC236}">
                <a16:creationId xmlns:a16="http://schemas.microsoft.com/office/drawing/2014/main" id="{48A7464E-7774-43EB-B76A-5A455C0E5737}"/>
              </a:ext>
            </a:extLst>
          </p:cNvPr>
          <p:cNvSpPr txBox="1">
            <a:spLocks/>
          </p:cNvSpPr>
          <p:nvPr/>
        </p:nvSpPr>
        <p:spPr bwMode="auto">
          <a:xfrm>
            <a:off x="457200" y="2467223"/>
            <a:ext cx="8229600" cy="685800"/>
          </a:xfrm>
          <a:prstGeom prst="rect">
            <a:avLst/>
          </a:prstGeom>
          <a:solidFill>
            <a:srgbClr val="FFFFB9"/>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000" b="1" dirty="0"/>
              <a:t>The financial statement effects of recording the interest accrual, interest payment, and discount or premium amortization are as follows:</a:t>
            </a:r>
            <a:endParaRPr lang="en-US" sz="2000" b="1" dirty="0"/>
          </a:p>
        </p:txBody>
      </p:sp>
      <p:sp>
        <p:nvSpPr>
          <p:cNvPr id="9" name="Rounded Rectangle 8">
            <a:extLst>
              <a:ext uri="{FF2B5EF4-FFF2-40B4-BE49-F238E27FC236}">
                <a16:creationId xmlns:a16="http://schemas.microsoft.com/office/drawing/2014/main" id="{0A1ECB04-AAB8-494E-8814-E8AF255A79B8}"/>
              </a:ext>
            </a:extLst>
          </p:cNvPr>
          <p:cNvSpPr/>
          <p:nvPr/>
        </p:nvSpPr>
        <p:spPr>
          <a:xfrm>
            <a:off x="496888" y="6169273"/>
            <a:ext cx="57515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pic>
        <p:nvPicPr>
          <p:cNvPr id="6" name="Picture 5">
            <a:extLst>
              <a:ext uri="{FF2B5EF4-FFF2-40B4-BE49-F238E27FC236}">
                <a16:creationId xmlns:a16="http://schemas.microsoft.com/office/drawing/2014/main" id="{C9BD2958-F5B0-443F-A0E0-7B4526BF3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3203792"/>
            <a:ext cx="4667794" cy="2914712"/>
          </a:xfrm>
          <a:prstGeom prst="rect">
            <a:avLst/>
          </a:prstGeom>
        </p:spPr>
      </p:pic>
    </p:spTree>
    <p:extLst>
      <p:ext uri="{BB962C8B-B14F-4D97-AF65-F5344CB8AC3E}">
        <p14:creationId xmlns:p14="http://schemas.microsoft.com/office/powerpoint/2010/main" val="144991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9">
            <a:extLst>
              <a:ext uri="{FF2B5EF4-FFF2-40B4-BE49-F238E27FC236}">
                <a16:creationId xmlns:a16="http://schemas.microsoft.com/office/drawing/2014/main" id="{F8861393-22D6-47F3-87B9-D50E15E92DD5}"/>
              </a:ext>
            </a:extLst>
          </p:cNvPr>
          <p:cNvSpPr>
            <a:spLocks noGrp="1"/>
          </p:cNvSpPr>
          <p:nvPr>
            <p:ph type="title"/>
          </p:nvPr>
        </p:nvSpPr>
        <p:spPr/>
        <p:txBody>
          <a:bodyPr/>
          <a:lstStyle/>
          <a:p>
            <a:r>
              <a:rPr lang="en-US" altLang="en-US" dirty="0"/>
              <a:t>Nature of Liabilities</a:t>
            </a:r>
          </a:p>
        </p:txBody>
      </p:sp>
      <p:sp>
        <p:nvSpPr>
          <p:cNvPr id="92163" name="Rectangle 3">
            <a:extLst>
              <a:ext uri="{FF2B5EF4-FFF2-40B4-BE49-F238E27FC236}">
                <a16:creationId xmlns:a16="http://schemas.microsoft.com/office/drawing/2014/main" id="{47E4E111-1A02-4FDA-9196-9D9A710B4DB4}"/>
              </a:ext>
            </a:extLst>
          </p:cNvPr>
          <p:cNvSpPr>
            <a:spLocks noGrp="1" noChangeArrowheads="1"/>
          </p:cNvSpPr>
          <p:nvPr>
            <p:ph idx="1"/>
          </p:nvPr>
        </p:nvSpPr>
        <p:spPr>
          <a:xfrm>
            <a:off x="685800" y="1219200"/>
            <a:ext cx="8001000" cy="4953000"/>
          </a:xfrm>
          <a:solidFill>
            <a:schemeClr val="accent1">
              <a:lumMod val="20000"/>
              <a:lumOff val="80000"/>
            </a:schemeClr>
          </a:solidFill>
          <a:ln>
            <a:solidFill>
              <a:schemeClr val="accent1"/>
            </a:solidFill>
          </a:ln>
          <a:effectLst>
            <a:outerShdw dist="35921" dir="2700000" algn="ctr" rotWithShape="0">
              <a:schemeClr val="tx1"/>
            </a:outerShdw>
          </a:effectLst>
        </p:spPr>
        <p:txBody>
          <a:bodyPr/>
          <a:lstStyle/>
          <a:p>
            <a:pPr>
              <a:defRPr/>
            </a:pPr>
            <a:r>
              <a:rPr lang="en-US" sz="2800" b="1" i="1" dirty="0"/>
              <a:t>Liabilities</a:t>
            </a:r>
            <a:r>
              <a:rPr lang="en-US" sz="2800" dirty="0"/>
              <a:t> are obligations of an entity or “probable future sacrifices of economic benefits arising from present obligations of a particular entity to transfer assets or provide services to other entities in the future as a result of past transactions or events.”</a:t>
            </a:r>
          </a:p>
          <a:p>
            <a:pPr>
              <a:defRPr/>
            </a:pPr>
            <a:r>
              <a:rPr lang="en-US" sz="2800" dirty="0"/>
              <a:t>The term </a:t>
            </a:r>
            <a:r>
              <a:rPr lang="en-US" sz="2800" b="1" i="1" dirty="0"/>
              <a:t>accrued expenses</a:t>
            </a:r>
            <a:r>
              <a:rPr lang="en-US" sz="2800" b="1" dirty="0"/>
              <a:t> </a:t>
            </a:r>
            <a:r>
              <a:rPr lang="en-US" sz="2800" dirty="0"/>
              <a:t>is used on some balance sheets to describe liabilities resulting from the accrual of expenses.</a:t>
            </a:r>
          </a:p>
          <a:p>
            <a:pPr>
              <a:defRPr/>
            </a:pPr>
            <a:r>
              <a:rPr lang="en-US" sz="2800" b="1" i="1" dirty="0"/>
              <a:t>Current liabilities </a:t>
            </a:r>
            <a:r>
              <a:rPr lang="en-US" sz="2800" dirty="0"/>
              <a:t>are those liabilities that are expected to be paid </a:t>
            </a:r>
            <a:r>
              <a:rPr lang="en-US" sz="2800" u="sng" dirty="0"/>
              <a:t>within a year </a:t>
            </a:r>
            <a:r>
              <a:rPr lang="en-US" sz="2800" dirty="0"/>
              <a:t>of the balance sheet date.</a:t>
            </a:r>
          </a:p>
        </p:txBody>
      </p:sp>
      <p:sp>
        <p:nvSpPr>
          <p:cNvPr id="8" name="Rounded Rectangle 7">
            <a:extLst>
              <a:ext uri="{FF2B5EF4-FFF2-40B4-BE49-F238E27FC236}">
                <a16:creationId xmlns:a16="http://schemas.microsoft.com/office/drawing/2014/main" id="{ED8E9E52-D4C6-465F-9400-7B884FD53A28}"/>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CBF7-D724-45FB-8E84-340A0B0DD023}"/>
              </a:ext>
            </a:extLst>
          </p:cNvPr>
          <p:cNvSpPr>
            <a:spLocks noGrp="1"/>
          </p:cNvSpPr>
          <p:nvPr>
            <p:ph type="title"/>
          </p:nvPr>
        </p:nvSpPr>
        <p:spPr/>
        <p:txBody>
          <a:bodyPr/>
          <a:lstStyle/>
          <a:p>
            <a:r>
              <a:rPr lang="en-US" dirty="0"/>
              <a:t>Recognition of Interest Expense on Bonds Payable</a:t>
            </a:r>
          </a:p>
        </p:txBody>
      </p:sp>
      <p:sp>
        <p:nvSpPr>
          <p:cNvPr id="5" name="Content Placeholder 2">
            <a:extLst>
              <a:ext uri="{FF2B5EF4-FFF2-40B4-BE49-F238E27FC236}">
                <a16:creationId xmlns:a16="http://schemas.microsoft.com/office/drawing/2014/main" id="{48A7464E-7774-43EB-B76A-5A455C0E5737}"/>
              </a:ext>
            </a:extLst>
          </p:cNvPr>
          <p:cNvSpPr txBox="1">
            <a:spLocks/>
          </p:cNvSpPr>
          <p:nvPr/>
        </p:nvSpPr>
        <p:spPr bwMode="auto">
          <a:xfrm>
            <a:off x="508920" y="1882974"/>
            <a:ext cx="8229600" cy="457200"/>
          </a:xfrm>
          <a:prstGeom prst="rect">
            <a:avLst/>
          </a:prstGeom>
          <a:solidFill>
            <a:srgbClr val="FFFFB9"/>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400" dirty="0"/>
              <a:t>These entries record the financial statement effects:</a:t>
            </a:r>
            <a:endParaRPr lang="en-US" sz="2400" dirty="0"/>
          </a:p>
        </p:txBody>
      </p:sp>
      <p:pic>
        <p:nvPicPr>
          <p:cNvPr id="7" name="Picture 6">
            <a:extLst>
              <a:ext uri="{FF2B5EF4-FFF2-40B4-BE49-F238E27FC236}">
                <a16:creationId xmlns:a16="http://schemas.microsoft.com/office/drawing/2014/main" id="{FF84437D-084D-42C0-9949-E133C8B4E3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2820" y="2590800"/>
            <a:ext cx="6781800" cy="2942695"/>
          </a:xfrm>
          <a:prstGeom prst="rect">
            <a:avLst/>
          </a:prstGeom>
        </p:spPr>
      </p:pic>
      <p:sp>
        <p:nvSpPr>
          <p:cNvPr id="9" name="Rounded Rectangle 8">
            <a:extLst>
              <a:ext uri="{FF2B5EF4-FFF2-40B4-BE49-F238E27FC236}">
                <a16:creationId xmlns:a16="http://schemas.microsoft.com/office/drawing/2014/main" id="{0A1ECB04-AAB8-494E-8814-E8AF255A79B8}"/>
              </a:ext>
            </a:extLst>
          </p:cNvPr>
          <p:cNvSpPr/>
          <p:nvPr/>
        </p:nvSpPr>
        <p:spPr>
          <a:xfrm>
            <a:off x="496888" y="6169273"/>
            <a:ext cx="5751512" cy="3651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18027820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EF9BD-7E50-411C-BFAF-E1F452E3F863}"/>
              </a:ext>
            </a:extLst>
          </p:cNvPr>
          <p:cNvSpPr>
            <a:spLocks noGrp="1"/>
          </p:cNvSpPr>
          <p:nvPr>
            <p:ph type="title"/>
          </p:nvPr>
        </p:nvSpPr>
        <p:spPr/>
        <p:txBody>
          <a:bodyPr/>
          <a:lstStyle/>
          <a:p>
            <a:r>
              <a:rPr lang="en-US" dirty="0"/>
              <a:t>Retirements and Conversions of Bonds Payable </a:t>
            </a:r>
          </a:p>
        </p:txBody>
      </p:sp>
      <p:sp>
        <p:nvSpPr>
          <p:cNvPr id="3" name="Content Placeholder 2">
            <a:extLst>
              <a:ext uri="{FF2B5EF4-FFF2-40B4-BE49-F238E27FC236}">
                <a16:creationId xmlns:a16="http://schemas.microsoft.com/office/drawing/2014/main" id="{AD88EEC3-51DF-40E2-8D8F-3806DB45F00B}"/>
              </a:ext>
            </a:extLst>
          </p:cNvPr>
          <p:cNvSpPr>
            <a:spLocks noGrp="1"/>
          </p:cNvSpPr>
          <p:nvPr>
            <p:ph idx="1"/>
          </p:nvPr>
        </p:nvSpPr>
        <p:spPr>
          <a:xfrm>
            <a:off x="457200" y="1295483"/>
            <a:ext cx="8229600" cy="869950"/>
          </a:xfrm>
        </p:spPr>
        <p:txBody>
          <a:bodyPr/>
          <a:lstStyle/>
          <a:p>
            <a:pPr marL="0" indent="0">
              <a:buNone/>
            </a:pPr>
            <a:r>
              <a:rPr lang="en-IN" sz="2800" dirty="0"/>
              <a:t>When bonds are paid off (or retired) at maturity, the effect on the financial statements is as follows:</a:t>
            </a:r>
            <a:endParaRPr lang="en-US" sz="2800" dirty="0"/>
          </a:p>
        </p:txBody>
      </p:sp>
      <p:pic>
        <p:nvPicPr>
          <p:cNvPr id="6" name="Picture 5">
            <a:extLst>
              <a:ext uri="{FF2B5EF4-FFF2-40B4-BE49-F238E27FC236}">
                <a16:creationId xmlns:a16="http://schemas.microsoft.com/office/drawing/2014/main" id="{ABA6EE10-DCBB-45A0-8C46-9F38F7EAD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88" y="4365319"/>
            <a:ext cx="8382000" cy="709951"/>
          </a:xfrm>
          <a:prstGeom prst="rect">
            <a:avLst/>
          </a:prstGeom>
        </p:spPr>
      </p:pic>
      <p:sp>
        <p:nvSpPr>
          <p:cNvPr id="7" name="Content Placeholder 2">
            <a:extLst>
              <a:ext uri="{FF2B5EF4-FFF2-40B4-BE49-F238E27FC236}">
                <a16:creationId xmlns:a16="http://schemas.microsoft.com/office/drawing/2014/main" id="{B8A1E0F2-A81A-4099-B942-AB1AB5A954BD}"/>
              </a:ext>
            </a:extLst>
          </p:cNvPr>
          <p:cNvSpPr txBox="1">
            <a:spLocks/>
          </p:cNvSpPr>
          <p:nvPr/>
        </p:nvSpPr>
        <p:spPr bwMode="auto">
          <a:xfrm>
            <a:off x="457200" y="3678023"/>
            <a:ext cx="8229600" cy="512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IN" sz="2800" dirty="0"/>
              <a:t>The entry is as follows:</a:t>
            </a:r>
            <a:endParaRPr lang="en-US" sz="2800" dirty="0"/>
          </a:p>
        </p:txBody>
      </p:sp>
      <p:sp>
        <p:nvSpPr>
          <p:cNvPr id="9" name="Rounded Rectangle 8">
            <a:extLst>
              <a:ext uri="{FF2B5EF4-FFF2-40B4-BE49-F238E27FC236}">
                <a16:creationId xmlns:a16="http://schemas.microsoft.com/office/drawing/2014/main" id="{A8F05569-7B6B-4996-8272-A68585EC154A}"/>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pic>
        <p:nvPicPr>
          <p:cNvPr id="5" name="Picture 4">
            <a:extLst>
              <a:ext uri="{FF2B5EF4-FFF2-40B4-BE49-F238E27FC236}">
                <a16:creationId xmlns:a16="http://schemas.microsoft.com/office/drawing/2014/main" id="{F3D16E0C-C29B-445F-8C78-5BC60C8DF2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80776"/>
            <a:ext cx="7467600" cy="1281904"/>
          </a:xfrm>
          <a:prstGeom prst="rect">
            <a:avLst/>
          </a:prstGeom>
        </p:spPr>
      </p:pic>
    </p:spTree>
    <p:extLst>
      <p:ext uri="{BB962C8B-B14F-4D97-AF65-F5344CB8AC3E}">
        <p14:creationId xmlns:p14="http://schemas.microsoft.com/office/powerpoint/2010/main" val="12649299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861EF-21EE-4FDA-9768-393C0735DF14}"/>
              </a:ext>
            </a:extLst>
          </p:cNvPr>
          <p:cNvSpPr>
            <a:spLocks noGrp="1"/>
          </p:cNvSpPr>
          <p:nvPr>
            <p:ph type="title"/>
          </p:nvPr>
        </p:nvSpPr>
        <p:spPr/>
        <p:txBody>
          <a:bodyPr/>
          <a:lstStyle/>
          <a:p>
            <a:r>
              <a:rPr lang="en-US" dirty="0"/>
              <a:t>Retirements and Conversions of Bonds Payable </a:t>
            </a:r>
          </a:p>
        </p:txBody>
      </p:sp>
      <p:sp>
        <p:nvSpPr>
          <p:cNvPr id="3" name="Content Placeholder 2">
            <a:extLst>
              <a:ext uri="{FF2B5EF4-FFF2-40B4-BE49-F238E27FC236}">
                <a16:creationId xmlns:a16="http://schemas.microsoft.com/office/drawing/2014/main" id="{C8615E53-71A5-4C37-B2E5-259B31D918E7}"/>
              </a:ext>
            </a:extLst>
          </p:cNvPr>
          <p:cNvSpPr>
            <a:spLocks noGrp="1"/>
          </p:cNvSpPr>
          <p:nvPr>
            <p:ph idx="1"/>
          </p:nvPr>
        </p:nvSpPr>
        <p:spPr>
          <a:xfrm>
            <a:off x="457200" y="1863725"/>
            <a:ext cx="8229600" cy="3851275"/>
          </a:xfrm>
          <a:solidFill>
            <a:srgbClr val="FFFFB9"/>
          </a:solidFill>
        </p:spPr>
        <p:txBody>
          <a:bodyPr/>
          <a:lstStyle/>
          <a:p>
            <a:pPr marL="0" indent="0">
              <a:buNone/>
            </a:pPr>
            <a:r>
              <a:rPr lang="en-US" sz="2800" dirty="0"/>
              <a:t>Most bonds are callable bonds; this means the issuer may choose to call the bonds and pay off the bondholders before the scheduled maturity date.</a:t>
            </a:r>
          </a:p>
          <a:p>
            <a:pPr marL="0" indent="0">
              <a:buNone/>
            </a:pPr>
            <a:r>
              <a:rPr lang="en-US" sz="2800" dirty="0"/>
              <a:t>The issuer usually is required to pay a call premium to bondholders if the bond is called.</a:t>
            </a:r>
          </a:p>
          <a:p>
            <a:pPr marL="0" indent="0">
              <a:buNone/>
            </a:pPr>
            <a:r>
              <a:rPr lang="en-US" sz="2800" dirty="0"/>
              <a:t>If the bonds are called or redeemed prior to maturity, it is appropriate to write off the unamortized balance of premium or discount as part of the transaction.</a:t>
            </a:r>
          </a:p>
        </p:txBody>
      </p:sp>
      <p:sp>
        <p:nvSpPr>
          <p:cNvPr id="6" name="Rounded Rectangle 8">
            <a:extLst>
              <a:ext uri="{FF2B5EF4-FFF2-40B4-BE49-F238E27FC236}">
                <a16:creationId xmlns:a16="http://schemas.microsoft.com/office/drawing/2014/main" id="{9E1E4ADA-87B7-4CE3-A304-B798C5E45B72}"/>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21420482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861EF-21EE-4FDA-9768-393C0735DF14}"/>
              </a:ext>
            </a:extLst>
          </p:cNvPr>
          <p:cNvSpPr>
            <a:spLocks noGrp="1"/>
          </p:cNvSpPr>
          <p:nvPr>
            <p:ph type="title"/>
          </p:nvPr>
        </p:nvSpPr>
        <p:spPr/>
        <p:txBody>
          <a:bodyPr/>
          <a:lstStyle/>
          <a:p>
            <a:r>
              <a:rPr lang="en-US" dirty="0"/>
              <a:t>Retirements and Conversions of Bonds Payable </a:t>
            </a:r>
          </a:p>
        </p:txBody>
      </p:sp>
      <p:sp>
        <p:nvSpPr>
          <p:cNvPr id="3" name="Content Placeholder 2">
            <a:extLst>
              <a:ext uri="{FF2B5EF4-FFF2-40B4-BE49-F238E27FC236}">
                <a16:creationId xmlns:a16="http://schemas.microsoft.com/office/drawing/2014/main" id="{C8615E53-71A5-4C37-B2E5-259B31D918E7}"/>
              </a:ext>
            </a:extLst>
          </p:cNvPr>
          <p:cNvSpPr>
            <a:spLocks noGrp="1"/>
          </p:cNvSpPr>
          <p:nvPr>
            <p:ph idx="1"/>
          </p:nvPr>
        </p:nvSpPr>
        <p:spPr>
          <a:xfrm>
            <a:off x="457200" y="1313829"/>
            <a:ext cx="8229600" cy="1156792"/>
          </a:xfrm>
          <a:solidFill>
            <a:srgbClr val="FFFFB9"/>
          </a:solidFill>
        </p:spPr>
        <p:txBody>
          <a:bodyPr/>
          <a:lstStyle/>
          <a:p>
            <a:pPr marL="0" indent="0">
              <a:buNone/>
            </a:pPr>
            <a:r>
              <a:rPr lang="en-US" sz="2400" dirty="0"/>
              <a:t>Here are the financial statement effects of recording an early retirement of $100,000 face amount bonds having a book value of $95,000 by redeeming them for a total payment of $102,000:</a:t>
            </a:r>
          </a:p>
        </p:txBody>
      </p:sp>
      <p:pic>
        <p:nvPicPr>
          <p:cNvPr id="6" name="Picture 5">
            <a:extLst>
              <a:ext uri="{FF2B5EF4-FFF2-40B4-BE49-F238E27FC236}">
                <a16:creationId xmlns:a16="http://schemas.microsoft.com/office/drawing/2014/main" id="{C1CF4285-C0F3-41A8-AC98-A80B3E5813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559920"/>
            <a:ext cx="7226585" cy="1892052"/>
          </a:xfrm>
          <a:prstGeom prst="rect">
            <a:avLst/>
          </a:prstGeom>
        </p:spPr>
      </p:pic>
      <p:pic>
        <p:nvPicPr>
          <p:cNvPr id="8" name="Picture 7">
            <a:extLst>
              <a:ext uri="{FF2B5EF4-FFF2-40B4-BE49-F238E27FC236}">
                <a16:creationId xmlns:a16="http://schemas.microsoft.com/office/drawing/2014/main" id="{3489EB90-7DA0-4E81-B435-778B848B5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80" y="5007188"/>
            <a:ext cx="7226585" cy="1084974"/>
          </a:xfrm>
          <a:prstGeom prst="rect">
            <a:avLst/>
          </a:prstGeom>
        </p:spPr>
      </p:pic>
      <p:sp>
        <p:nvSpPr>
          <p:cNvPr id="9" name="Content Placeholder 2">
            <a:extLst>
              <a:ext uri="{FF2B5EF4-FFF2-40B4-BE49-F238E27FC236}">
                <a16:creationId xmlns:a16="http://schemas.microsoft.com/office/drawing/2014/main" id="{DAA7E366-211E-47AB-BF62-91A9EA21B94F}"/>
              </a:ext>
            </a:extLst>
          </p:cNvPr>
          <p:cNvSpPr txBox="1">
            <a:spLocks/>
          </p:cNvSpPr>
          <p:nvPr/>
        </p:nvSpPr>
        <p:spPr bwMode="auto">
          <a:xfrm>
            <a:off x="609600" y="4556511"/>
            <a:ext cx="5105400" cy="391261"/>
          </a:xfrm>
          <a:prstGeom prst="rect">
            <a:avLst/>
          </a:prstGeom>
          <a:solidFill>
            <a:srgbClr val="FFFF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a:t>The journal entry is as follows:</a:t>
            </a:r>
          </a:p>
        </p:txBody>
      </p:sp>
      <p:sp>
        <p:nvSpPr>
          <p:cNvPr id="10" name="Rounded Rectangle 8">
            <a:extLst>
              <a:ext uri="{FF2B5EF4-FFF2-40B4-BE49-F238E27FC236}">
                <a16:creationId xmlns:a16="http://schemas.microsoft.com/office/drawing/2014/main" id="{5B87A77F-41BC-4310-98D7-1AE193A9796C}"/>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6329064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9" name="AutoShape 5">
            <a:extLst>
              <a:ext uri="{FF2B5EF4-FFF2-40B4-BE49-F238E27FC236}">
                <a16:creationId xmlns:a16="http://schemas.microsoft.com/office/drawing/2014/main" id="{8D68E8AA-5BD6-47A3-9224-AA3ED84D5868}"/>
              </a:ext>
            </a:extLst>
          </p:cNvPr>
          <p:cNvSpPr>
            <a:spLocks noChangeArrowheads="1"/>
          </p:cNvSpPr>
          <p:nvPr/>
        </p:nvSpPr>
        <p:spPr bwMode="auto">
          <a:xfrm>
            <a:off x="1295400" y="1905000"/>
            <a:ext cx="1752600"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Bond</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Indenture</a:t>
            </a:r>
          </a:p>
        </p:txBody>
      </p:sp>
      <p:sp>
        <p:nvSpPr>
          <p:cNvPr id="144390" name="AutoShape 6">
            <a:extLst>
              <a:ext uri="{FF2B5EF4-FFF2-40B4-BE49-F238E27FC236}">
                <a16:creationId xmlns:a16="http://schemas.microsoft.com/office/drawing/2014/main" id="{C5D0E271-938D-441E-8B9D-8C2010AEFBDE}"/>
              </a:ext>
            </a:extLst>
          </p:cNvPr>
          <p:cNvSpPr>
            <a:spLocks noChangeArrowheads="1"/>
          </p:cNvSpPr>
          <p:nvPr/>
        </p:nvSpPr>
        <p:spPr bwMode="auto">
          <a:xfrm>
            <a:off x="762000" y="2895600"/>
            <a:ext cx="1752600"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Trustee of</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1" name="AutoShape 7">
            <a:extLst>
              <a:ext uri="{FF2B5EF4-FFF2-40B4-BE49-F238E27FC236}">
                <a16:creationId xmlns:a16="http://schemas.microsoft.com/office/drawing/2014/main" id="{EA47E06B-CB96-4C7A-8055-43DAE7D0E20E}"/>
              </a:ext>
            </a:extLst>
          </p:cNvPr>
          <p:cNvSpPr>
            <a:spLocks noChangeArrowheads="1"/>
          </p:cNvSpPr>
          <p:nvPr/>
        </p:nvSpPr>
        <p:spPr bwMode="auto">
          <a:xfrm>
            <a:off x="990600" y="3962400"/>
            <a:ext cx="1752600" cy="685800"/>
          </a:xfrm>
          <a:prstGeom prst="roundRect">
            <a:avLst>
              <a:gd name="adj" fmla="val 16667"/>
            </a:avLst>
          </a:prstGeom>
          <a:solidFill>
            <a:srgbClr val="FFFFB9"/>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Registered</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2" name="AutoShape 8">
            <a:extLst>
              <a:ext uri="{FF2B5EF4-FFF2-40B4-BE49-F238E27FC236}">
                <a16:creationId xmlns:a16="http://schemas.microsoft.com/office/drawing/2014/main" id="{139CD609-7905-49A1-93A7-151D0FE3BB49}"/>
              </a:ext>
            </a:extLst>
          </p:cNvPr>
          <p:cNvSpPr>
            <a:spLocks noChangeArrowheads="1"/>
          </p:cNvSpPr>
          <p:nvPr/>
        </p:nvSpPr>
        <p:spPr bwMode="auto">
          <a:xfrm>
            <a:off x="1371600" y="4876800"/>
            <a:ext cx="1752600"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Coupon</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3" name="AutoShape 9">
            <a:extLst>
              <a:ext uri="{FF2B5EF4-FFF2-40B4-BE49-F238E27FC236}">
                <a16:creationId xmlns:a16="http://schemas.microsoft.com/office/drawing/2014/main" id="{E181DBF1-D705-4A8F-BC92-544F44004265}"/>
              </a:ext>
            </a:extLst>
          </p:cNvPr>
          <p:cNvSpPr>
            <a:spLocks noChangeArrowheads="1"/>
          </p:cNvSpPr>
          <p:nvPr/>
        </p:nvSpPr>
        <p:spPr bwMode="auto">
          <a:xfrm>
            <a:off x="6629400" y="3733800"/>
            <a:ext cx="1752600"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Term</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4" name="AutoShape 10">
            <a:extLst>
              <a:ext uri="{FF2B5EF4-FFF2-40B4-BE49-F238E27FC236}">
                <a16:creationId xmlns:a16="http://schemas.microsoft.com/office/drawing/2014/main" id="{ED75FF00-40DA-47CE-A8CF-234A1BFBC67D}"/>
              </a:ext>
            </a:extLst>
          </p:cNvPr>
          <p:cNvSpPr>
            <a:spLocks noChangeArrowheads="1"/>
          </p:cNvSpPr>
          <p:nvPr/>
        </p:nvSpPr>
        <p:spPr bwMode="auto">
          <a:xfrm>
            <a:off x="6781800" y="2743200"/>
            <a:ext cx="1752600" cy="685800"/>
          </a:xfrm>
          <a:prstGeom prst="roundRect">
            <a:avLst>
              <a:gd name="adj" fmla="val 16667"/>
            </a:avLst>
          </a:prstGeom>
          <a:solidFill>
            <a:srgbClr val="FFFFB9"/>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Mortgage</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5" name="AutoShape 11">
            <a:extLst>
              <a:ext uri="{FF2B5EF4-FFF2-40B4-BE49-F238E27FC236}">
                <a16:creationId xmlns:a16="http://schemas.microsoft.com/office/drawing/2014/main" id="{48C8439C-2E49-4F26-83F3-F5811AD768E4}"/>
              </a:ext>
            </a:extLst>
          </p:cNvPr>
          <p:cNvSpPr>
            <a:spLocks noChangeArrowheads="1"/>
          </p:cNvSpPr>
          <p:nvPr/>
        </p:nvSpPr>
        <p:spPr bwMode="auto">
          <a:xfrm>
            <a:off x="3486944" y="1603131"/>
            <a:ext cx="1752600"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Debenture</a:t>
            </a:r>
          </a:p>
          <a:p>
            <a:pPr algn="ctr" eaLnBrk="1" hangingPunct="1">
              <a:defRPr/>
            </a:pPr>
            <a:r>
              <a:rPr lang="en-US" sz="2000" b="1" dirty="0">
                <a:solidFill>
                  <a:schemeClr val="tx2">
                    <a:lumMod val="50000"/>
                  </a:schemeClr>
                </a:solidFill>
                <a:latin typeface="Arial" charset="0"/>
              </a:rPr>
              <a:t>Bonds</a:t>
            </a:r>
          </a:p>
        </p:txBody>
      </p:sp>
      <p:sp>
        <p:nvSpPr>
          <p:cNvPr id="144396" name="AutoShape 12">
            <a:extLst>
              <a:ext uri="{FF2B5EF4-FFF2-40B4-BE49-F238E27FC236}">
                <a16:creationId xmlns:a16="http://schemas.microsoft.com/office/drawing/2014/main" id="{76508F32-F218-42CA-BF84-07E4241CB4E1}"/>
              </a:ext>
            </a:extLst>
          </p:cNvPr>
          <p:cNvSpPr>
            <a:spLocks noChangeArrowheads="1"/>
          </p:cNvSpPr>
          <p:nvPr/>
        </p:nvSpPr>
        <p:spPr bwMode="auto">
          <a:xfrm>
            <a:off x="6096000" y="4800600"/>
            <a:ext cx="1752600" cy="685800"/>
          </a:xfrm>
          <a:prstGeom prst="roundRect">
            <a:avLst>
              <a:gd name="adj" fmla="val 16667"/>
            </a:avLst>
          </a:prstGeom>
          <a:solidFill>
            <a:srgbClr val="FFFFB9"/>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Serial</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144397" name="AutoShape 13">
            <a:extLst>
              <a:ext uri="{FF2B5EF4-FFF2-40B4-BE49-F238E27FC236}">
                <a16:creationId xmlns:a16="http://schemas.microsoft.com/office/drawing/2014/main" id="{294B94A5-A87B-4698-B6B6-1C2C22896ED9}"/>
              </a:ext>
            </a:extLst>
          </p:cNvPr>
          <p:cNvSpPr>
            <a:spLocks noChangeArrowheads="1"/>
          </p:cNvSpPr>
          <p:nvPr/>
        </p:nvSpPr>
        <p:spPr bwMode="auto">
          <a:xfrm>
            <a:off x="3733800" y="5181600"/>
            <a:ext cx="1752600" cy="685800"/>
          </a:xfrm>
          <a:prstGeom prst="roundRect">
            <a:avLst>
              <a:gd name="adj" fmla="val 16667"/>
            </a:avLst>
          </a:prstGeom>
          <a:solidFill>
            <a:srgbClr val="FFFFB9"/>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Convertible</a:t>
            </a:r>
            <a:br>
              <a:rPr lang="en-US" sz="2000" b="1" dirty="0">
                <a:solidFill>
                  <a:schemeClr val="tx2">
                    <a:lumMod val="50000"/>
                  </a:schemeClr>
                </a:solidFill>
                <a:latin typeface="Arial" charset="0"/>
              </a:rPr>
            </a:br>
            <a:r>
              <a:rPr lang="en-US" sz="2000" b="1" dirty="0">
                <a:solidFill>
                  <a:schemeClr val="tx2">
                    <a:lumMod val="50000"/>
                  </a:schemeClr>
                </a:solidFill>
                <a:latin typeface="Arial" charset="0"/>
              </a:rPr>
              <a:t>Bonds</a:t>
            </a:r>
          </a:p>
        </p:txBody>
      </p:sp>
      <p:sp>
        <p:nvSpPr>
          <p:cNvPr id="2" name="Oval 1">
            <a:extLst>
              <a:ext uri="{FF2B5EF4-FFF2-40B4-BE49-F238E27FC236}">
                <a16:creationId xmlns:a16="http://schemas.microsoft.com/office/drawing/2014/main" id="{3EEF5FED-7FC1-4DF6-8E94-C79AE32A3A72}"/>
              </a:ext>
            </a:extLst>
          </p:cNvPr>
          <p:cNvSpPr/>
          <p:nvPr/>
        </p:nvSpPr>
        <p:spPr>
          <a:xfrm>
            <a:off x="3162300" y="2743200"/>
            <a:ext cx="3048000" cy="1447800"/>
          </a:xfrm>
          <a:prstGeom prst="ellipse">
            <a:avLst/>
          </a:prstGeom>
          <a:solidFill>
            <a:srgbClr val="2540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b="1" dirty="0">
                <a:solidFill>
                  <a:schemeClr val="bg1"/>
                </a:solidFill>
              </a:rPr>
              <a:t>Here is some Bond Terminology you will need to know!</a:t>
            </a:r>
          </a:p>
        </p:txBody>
      </p:sp>
      <p:sp>
        <p:nvSpPr>
          <p:cNvPr id="17" name="Title 3">
            <a:extLst>
              <a:ext uri="{FF2B5EF4-FFF2-40B4-BE49-F238E27FC236}">
                <a16:creationId xmlns:a16="http://schemas.microsoft.com/office/drawing/2014/main" id="{6226236C-939E-4DC9-968F-02424A5BC089}"/>
              </a:ext>
            </a:extLst>
          </p:cNvPr>
          <p:cNvSpPr>
            <a:spLocks noGrp="1"/>
          </p:cNvSpPr>
          <p:nvPr>
            <p:ph type="title"/>
          </p:nvPr>
        </p:nvSpPr>
        <p:spPr>
          <a:xfrm>
            <a:off x="457200" y="228600"/>
            <a:ext cx="8229600" cy="869950"/>
          </a:xfrm>
        </p:spPr>
        <p:txBody>
          <a:bodyPr/>
          <a:lstStyle/>
          <a:p>
            <a:r>
              <a:rPr lang="en-US" altLang="en-US" dirty="0"/>
              <a:t>Bonds</a:t>
            </a:r>
            <a:endParaRPr lang="en-US" dirty="0"/>
          </a:p>
        </p:txBody>
      </p:sp>
      <p:sp>
        <p:nvSpPr>
          <p:cNvPr id="18" name="AutoShape 11">
            <a:extLst>
              <a:ext uri="{FF2B5EF4-FFF2-40B4-BE49-F238E27FC236}">
                <a16:creationId xmlns:a16="http://schemas.microsoft.com/office/drawing/2014/main" id="{E2C49FBD-05F7-4406-A5BD-CAB375731EA5}"/>
              </a:ext>
            </a:extLst>
          </p:cNvPr>
          <p:cNvSpPr>
            <a:spLocks noChangeArrowheads="1"/>
          </p:cNvSpPr>
          <p:nvPr/>
        </p:nvSpPr>
        <p:spPr bwMode="auto">
          <a:xfrm>
            <a:off x="5887914" y="1670050"/>
            <a:ext cx="1960685" cy="685800"/>
          </a:xfrm>
          <a:prstGeom prst="roundRect">
            <a:avLst>
              <a:gd name="adj" fmla="val 16667"/>
            </a:avLst>
          </a:prstGeom>
          <a:solidFill>
            <a:schemeClr val="accent1">
              <a:lumMod val="20000"/>
              <a:lumOff val="80000"/>
            </a:schemeClr>
          </a:solidFill>
          <a:ln w="9525">
            <a:solidFill>
              <a:schemeClr val="tx1"/>
            </a:solidFill>
            <a:round/>
            <a:headEnd/>
            <a:tailEnd/>
          </a:ln>
          <a:effectLst>
            <a:outerShdw dist="35921" dir="2700000" algn="ctr" rotWithShape="0">
              <a:schemeClr val="tx1"/>
            </a:outerShdw>
          </a:effectLst>
        </p:spPr>
        <p:txBody>
          <a:bodyPr wrap="none" anchor="ctr"/>
          <a:lstStyle/>
          <a:p>
            <a:pPr algn="ctr" eaLnBrk="1" hangingPunct="1">
              <a:defRPr/>
            </a:pPr>
            <a:r>
              <a:rPr lang="en-US" sz="2000" b="1" dirty="0">
                <a:solidFill>
                  <a:schemeClr val="tx2">
                    <a:lumMod val="50000"/>
                  </a:schemeClr>
                </a:solidFill>
                <a:latin typeface="Arial" charset="0"/>
              </a:rPr>
              <a:t>Collateral trust</a:t>
            </a:r>
          </a:p>
          <a:p>
            <a:pPr algn="ctr" eaLnBrk="1" hangingPunct="1">
              <a:defRPr/>
            </a:pPr>
            <a:r>
              <a:rPr lang="en-US" sz="2000" b="1" dirty="0">
                <a:solidFill>
                  <a:schemeClr val="tx2">
                    <a:lumMod val="50000"/>
                  </a:schemeClr>
                </a:solidFill>
                <a:latin typeface="Arial" charset="0"/>
              </a:rPr>
              <a:t>Bonds</a:t>
            </a:r>
          </a:p>
        </p:txBody>
      </p:sp>
      <p:sp>
        <p:nvSpPr>
          <p:cNvPr id="16" name="Rounded Rectangle 8">
            <a:extLst>
              <a:ext uri="{FF2B5EF4-FFF2-40B4-BE49-F238E27FC236}">
                <a16:creationId xmlns:a16="http://schemas.microsoft.com/office/drawing/2014/main" id="{DEEF1C3E-B04F-4E7C-A0AB-D33E2E830EF8}"/>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7-8: </a:t>
            </a:r>
            <a:r>
              <a:rPr lang="en-IN" altLang="en-US" sz="1100" b="1" dirty="0">
                <a:solidFill>
                  <a:schemeClr val="tx1"/>
                </a:solidFill>
                <a:latin typeface="Arial Narrow" pitchFamily="34" charset="0"/>
              </a:rPr>
              <a:t>Describe why bond discount or premium arises and how it is accounted for.</a:t>
            </a:r>
            <a:endParaRPr lang="en-US" altLang="en-US" sz="1100" b="1" dirty="0">
              <a:solidFill>
                <a:schemeClr val="tx1"/>
              </a:solidFill>
              <a:latin typeface="Arial Narrow"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2BA74A-4690-4636-AB7F-374732FB6049}"/>
              </a:ext>
            </a:extLst>
          </p:cNvPr>
          <p:cNvSpPr>
            <a:spLocks noGrp="1"/>
          </p:cNvSpPr>
          <p:nvPr>
            <p:ph type="title"/>
          </p:nvPr>
        </p:nvSpPr>
        <p:spPr/>
        <p:txBody>
          <a:bodyPr/>
          <a:lstStyle/>
          <a:p>
            <a:r>
              <a:rPr lang="en-US" altLang="en-US" dirty="0"/>
              <a:t>Deferred Tax Liability</a:t>
            </a:r>
            <a:endParaRPr lang="en-US" dirty="0"/>
          </a:p>
        </p:txBody>
      </p:sp>
      <p:sp>
        <p:nvSpPr>
          <p:cNvPr id="5" name="Content Placeholder 4">
            <a:extLst>
              <a:ext uri="{FF2B5EF4-FFF2-40B4-BE49-F238E27FC236}">
                <a16:creationId xmlns:a16="http://schemas.microsoft.com/office/drawing/2014/main" id="{1F384C5C-AB0B-4545-BA32-8CAA124EEB7E}"/>
              </a:ext>
            </a:extLst>
          </p:cNvPr>
          <p:cNvSpPr>
            <a:spLocks noGrp="1"/>
          </p:cNvSpPr>
          <p:nvPr>
            <p:ph idx="1"/>
          </p:nvPr>
        </p:nvSpPr>
        <p:spPr>
          <a:xfrm>
            <a:off x="457200" y="994529"/>
            <a:ext cx="8513064" cy="1871815"/>
          </a:xfrm>
          <a:solidFill>
            <a:srgbClr val="FFFFB9"/>
          </a:solidFill>
        </p:spPr>
        <p:txBody>
          <a:bodyPr/>
          <a:lstStyle/>
          <a:p>
            <a:pPr marL="0" indent="0">
              <a:buNone/>
            </a:pPr>
            <a:r>
              <a:rPr lang="en-IN" sz="2400" dirty="0"/>
              <a:t>Deferred tax liability is a long-term liability, which is provided for temporary differences between income tax and financial statement recognition of revenues and expenses. The most significant temporary difference item resulting in a deferred income tax liability for most firms relates to depreciation expense.</a:t>
            </a:r>
            <a:endParaRPr lang="en-US" sz="2400" dirty="0"/>
          </a:p>
        </p:txBody>
      </p:sp>
      <p:pic>
        <p:nvPicPr>
          <p:cNvPr id="7" name="Picture 6">
            <a:extLst>
              <a:ext uri="{FF2B5EF4-FFF2-40B4-BE49-F238E27FC236}">
                <a16:creationId xmlns:a16="http://schemas.microsoft.com/office/drawing/2014/main" id="{DA303769-7E64-4095-B94D-FD69955B7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136" y="4243381"/>
            <a:ext cx="7772400" cy="1837113"/>
          </a:xfrm>
          <a:prstGeom prst="rect">
            <a:avLst/>
          </a:prstGeom>
        </p:spPr>
      </p:pic>
      <p:sp>
        <p:nvSpPr>
          <p:cNvPr id="8" name="Content Placeholder 4">
            <a:extLst>
              <a:ext uri="{FF2B5EF4-FFF2-40B4-BE49-F238E27FC236}">
                <a16:creationId xmlns:a16="http://schemas.microsoft.com/office/drawing/2014/main" id="{5B6AFD4D-FEA3-44E1-9301-8440319B6E20}"/>
              </a:ext>
            </a:extLst>
          </p:cNvPr>
          <p:cNvSpPr txBox="1">
            <a:spLocks/>
          </p:cNvSpPr>
          <p:nvPr/>
        </p:nvSpPr>
        <p:spPr bwMode="auto">
          <a:xfrm>
            <a:off x="457200" y="2955125"/>
            <a:ext cx="8229600" cy="1253554"/>
          </a:xfrm>
          <a:prstGeom prst="rect">
            <a:avLst/>
          </a:prstGeom>
          <a:solidFill>
            <a:srgbClr val="DCE6F2"/>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dirty="0"/>
              <a:t>The effect on the financial statements of accruing income taxes when an increase in the deferred income tax liability is required is straightforward.</a:t>
            </a:r>
          </a:p>
        </p:txBody>
      </p:sp>
      <p:sp>
        <p:nvSpPr>
          <p:cNvPr id="9" name="Rounded Rectangle 8">
            <a:extLst>
              <a:ext uri="{FF2B5EF4-FFF2-40B4-BE49-F238E27FC236}">
                <a16:creationId xmlns:a16="http://schemas.microsoft.com/office/drawing/2014/main" id="{4241961F-A613-4333-867F-5D6EF5720F3F}"/>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7-9: </a:t>
            </a:r>
            <a:r>
              <a:rPr lang="en-IN" altLang="en-US" sz="1100" b="1" dirty="0">
                <a:solidFill>
                  <a:schemeClr val="tx1"/>
                </a:solidFill>
                <a:latin typeface="Arial Narrow" pitchFamily="34" charset="0"/>
              </a:rPr>
              <a:t>Explain what deferred tax liabilities are and why they arise.</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35500193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2BA74A-4690-4636-AB7F-374732FB6049}"/>
              </a:ext>
            </a:extLst>
          </p:cNvPr>
          <p:cNvSpPr>
            <a:spLocks noGrp="1"/>
          </p:cNvSpPr>
          <p:nvPr>
            <p:ph type="title"/>
          </p:nvPr>
        </p:nvSpPr>
        <p:spPr/>
        <p:txBody>
          <a:bodyPr/>
          <a:lstStyle/>
          <a:p>
            <a:r>
              <a:rPr lang="en-US" altLang="en-US" dirty="0"/>
              <a:t>Deferred Tax Liability</a:t>
            </a:r>
            <a:endParaRPr lang="en-US" dirty="0"/>
          </a:p>
        </p:txBody>
      </p:sp>
      <p:sp>
        <p:nvSpPr>
          <p:cNvPr id="5" name="Content Placeholder 4">
            <a:extLst>
              <a:ext uri="{FF2B5EF4-FFF2-40B4-BE49-F238E27FC236}">
                <a16:creationId xmlns:a16="http://schemas.microsoft.com/office/drawing/2014/main" id="{1F384C5C-AB0B-4545-BA32-8CAA124EEB7E}"/>
              </a:ext>
            </a:extLst>
          </p:cNvPr>
          <p:cNvSpPr>
            <a:spLocks noGrp="1"/>
          </p:cNvSpPr>
          <p:nvPr>
            <p:ph idx="1"/>
          </p:nvPr>
        </p:nvSpPr>
        <p:spPr>
          <a:xfrm>
            <a:off x="457200" y="1863725"/>
            <a:ext cx="8229600" cy="498475"/>
          </a:xfrm>
          <a:solidFill>
            <a:srgbClr val="DCE6F2"/>
          </a:solidFill>
        </p:spPr>
        <p:txBody>
          <a:bodyPr/>
          <a:lstStyle/>
          <a:p>
            <a:pPr marL="0" indent="0">
              <a:buNone/>
            </a:pPr>
            <a:r>
              <a:rPr lang="en-US" sz="2400" dirty="0"/>
              <a:t>The entry is as follows:</a:t>
            </a:r>
          </a:p>
        </p:txBody>
      </p:sp>
      <p:pic>
        <p:nvPicPr>
          <p:cNvPr id="6" name="Picture 5">
            <a:extLst>
              <a:ext uri="{FF2B5EF4-FFF2-40B4-BE49-F238E27FC236}">
                <a16:creationId xmlns:a16="http://schemas.microsoft.com/office/drawing/2014/main" id="{53A9EF6D-FE69-4F60-9A1E-65FCE69354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864" y="2506403"/>
            <a:ext cx="8458200" cy="1269884"/>
          </a:xfrm>
          <a:prstGeom prst="rect">
            <a:avLst/>
          </a:prstGeom>
        </p:spPr>
      </p:pic>
      <p:sp>
        <p:nvSpPr>
          <p:cNvPr id="8" name="Content Placeholder 4">
            <a:extLst>
              <a:ext uri="{FF2B5EF4-FFF2-40B4-BE49-F238E27FC236}">
                <a16:creationId xmlns:a16="http://schemas.microsoft.com/office/drawing/2014/main" id="{D655A697-3AE8-4CF4-8078-1E1BD58171C0}"/>
              </a:ext>
            </a:extLst>
          </p:cNvPr>
          <p:cNvSpPr txBox="1">
            <a:spLocks/>
          </p:cNvSpPr>
          <p:nvPr/>
        </p:nvSpPr>
        <p:spPr bwMode="auto">
          <a:xfrm>
            <a:off x="457200" y="3997325"/>
            <a:ext cx="8229600" cy="944938"/>
          </a:xfrm>
          <a:prstGeom prst="rect">
            <a:avLst/>
          </a:prstGeom>
          <a:solidFill>
            <a:srgbClr val="FFFFB9"/>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dirty="0"/>
              <a:t>If income tax rates do not decrease, the deferred income tax liability of most firms will increase over time.</a:t>
            </a:r>
          </a:p>
        </p:txBody>
      </p:sp>
      <p:sp>
        <p:nvSpPr>
          <p:cNvPr id="7" name="Rounded Rectangle 8">
            <a:extLst>
              <a:ext uri="{FF2B5EF4-FFF2-40B4-BE49-F238E27FC236}">
                <a16:creationId xmlns:a16="http://schemas.microsoft.com/office/drawing/2014/main" id="{8B779115-EFE7-4BC3-9C3F-49EF52AB6025}"/>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7-9: </a:t>
            </a:r>
            <a:r>
              <a:rPr lang="en-IN" altLang="en-US" sz="1100" b="1" dirty="0">
                <a:solidFill>
                  <a:schemeClr val="tx1"/>
                </a:solidFill>
                <a:latin typeface="Arial Narrow" pitchFamily="34" charset="0"/>
              </a:rPr>
              <a:t>Explain what deferred tax liabilities are and why they arise.</a:t>
            </a:r>
            <a:endParaRPr lang="en-US" altLang="en-US" sz="1100" b="1" dirty="0">
              <a:solidFill>
                <a:schemeClr val="tx1"/>
              </a:solidFill>
              <a:latin typeface="Arial Narrow" pitchFamily="34" charset="0"/>
            </a:endParaRPr>
          </a:p>
        </p:txBody>
      </p:sp>
    </p:spTree>
    <p:extLst>
      <p:ext uri="{BB962C8B-B14F-4D97-AF65-F5344CB8AC3E}">
        <p14:creationId xmlns:p14="http://schemas.microsoft.com/office/powerpoint/2010/main" val="21066178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442CA6F8-B0BE-4042-B993-D3D02D4DDA60}"/>
              </a:ext>
            </a:extLst>
          </p:cNvPr>
          <p:cNvSpPr>
            <a:spLocks noGrp="1" noChangeArrowheads="1"/>
          </p:cNvSpPr>
          <p:nvPr>
            <p:ph type="title"/>
          </p:nvPr>
        </p:nvSpPr>
        <p:spPr>
          <a:xfrm>
            <a:off x="685800" y="0"/>
            <a:ext cx="7772400" cy="1169988"/>
          </a:xfrm>
        </p:spPr>
        <p:txBody>
          <a:bodyPr/>
          <a:lstStyle/>
          <a:p>
            <a:r>
              <a:rPr lang="en-US" altLang="en-US" dirty="0"/>
              <a:t>Other Noncurrent Liabilities</a:t>
            </a:r>
          </a:p>
        </p:txBody>
      </p:sp>
      <p:sp>
        <p:nvSpPr>
          <p:cNvPr id="244739" name="Text Box 3">
            <a:extLst>
              <a:ext uri="{FF2B5EF4-FFF2-40B4-BE49-F238E27FC236}">
                <a16:creationId xmlns:a16="http://schemas.microsoft.com/office/drawing/2014/main" id="{B19F04DF-C84B-421C-B11A-FAC4130E94B3}"/>
              </a:ext>
            </a:extLst>
          </p:cNvPr>
          <p:cNvSpPr txBox="1">
            <a:spLocks noChangeArrowheads="1"/>
          </p:cNvSpPr>
          <p:nvPr/>
        </p:nvSpPr>
        <p:spPr bwMode="auto">
          <a:xfrm>
            <a:off x="838200" y="1066800"/>
            <a:ext cx="7543800" cy="1292225"/>
          </a:xfrm>
          <a:prstGeom prst="rect">
            <a:avLst/>
          </a:prstGeom>
          <a:solidFill>
            <a:srgbClr val="FFFFB9"/>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600" dirty="0">
                <a:solidFill>
                  <a:schemeClr val="tx2">
                    <a:lumMod val="50000"/>
                  </a:schemeClr>
                </a:solidFill>
                <a:latin typeface="Arial" charset="0"/>
              </a:rPr>
              <a:t>Obligations to pension plans and other employee benefit plans, including deferred compensation and bonus plans are included in this category.</a:t>
            </a:r>
          </a:p>
        </p:txBody>
      </p:sp>
      <p:sp>
        <p:nvSpPr>
          <p:cNvPr id="244740" name="Text Box 4">
            <a:extLst>
              <a:ext uri="{FF2B5EF4-FFF2-40B4-BE49-F238E27FC236}">
                <a16:creationId xmlns:a16="http://schemas.microsoft.com/office/drawing/2014/main" id="{7459715F-2BAD-4948-9185-FE4A00F25437}"/>
              </a:ext>
            </a:extLst>
          </p:cNvPr>
          <p:cNvSpPr txBox="1">
            <a:spLocks noChangeArrowheads="1"/>
          </p:cNvSpPr>
          <p:nvPr/>
        </p:nvSpPr>
        <p:spPr bwMode="auto">
          <a:xfrm>
            <a:off x="609600" y="2667000"/>
            <a:ext cx="3886200" cy="2657475"/>
          </a:xfrm>
          <a:prstGeom prst="rect">
            <a:avLst/>
          </a:prstGeom>
          <a:solidFill>
            <a:schemeClr val="accent1">
              <a:lumMod val="20000"/>
              <a:lumOff val="80000"/>
            </a:schemeClr>
          </a:solidFill>
          <a:ln w="9525">
            <a:solidFill>
              <a:srgbClr val="002060"/>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400" dirty="0">
                <a:solidFill>
                  <a:schemeClr val="tx2">
                    <a:lumMod val="50000"/>
                  </a:schemeClr>
                </a:solidFill>
                <a:latin typeface="Arial" charset="0"/>
              </a:rPr>
              <a:t>Expenses relating to these plans are </a:t>
            </a:r>
            <a:r>
              <a:rPr lang="en-US" sz="2400" b="1" i="1" u="sng" dirty="0">
                <a:solidFill>
                  <a:schemeClr val="tx2">
                    <a:lumMod val="50000"/>
                  </a:schemeClr>
                </a:solidFill>
                <a:latin typeface="Arial" charset="0"/>
              </a:rPr>
              <a:t>accrued</a:t>
            </a:r>
            <a:r>
              <a:rPr lang="en-US" sz="2400" dirty="0">
                <a:solidFill>
                  <a:schemeClr val="tx2">
                    <a:lumMod val="50000"/>
                  </a:schemeClr>
                </a:solidFill>
                <a:latin typeface="Arial" charset="0"/>
              </a:rPr>
              <a:t> and reflected in the income statement of the fiscal period in which the benefits are earned by the employees.</a:t>
            </a:r>
          </a:p>
        </p:txBody>
      </p:sp>
      <p:sp>
        <p:nvSpPr>
          <p:cNvPr id="244741" name="Text Box 5">
            <a:extLst>
              <a:ext uri="{FF2B5EF4-FFF2-40B4-BE49-F238E27FC236}">
                <a16:creationId xmlns:a16="http://schemas.microsoft.com/office/drawing/2014/main" id="{9CDE62D8-ABDA-4B74-96DF-AE285849A7D9}"/>
              </a:ext>
            </a:extLst>
          </p:cNvPr>
          <p:cNvSpPr txBox="1">
            <a:spLocks noChangeArrowheads="1"/>
          </p:cNvSpPr>
          <p:nvPr/>
        </p:nvSpPr>
        <p:spPr bwMode="auto">
          <a:xfrm>
            <a:off x="5081016" y="3733800"/>
            <a:ext cx="3429000" cy="2292350"/>
          </a:xfrm>
          <a:prstGeom prst="rect">
            <a:avLst/>
          </a:prstGeom>
          <a:solidFill>
            <a:srgbClr val="FFFFAF"/>
          </a:solidFill>
          <a:ln w="9525">
            <a:solidFill>
              <a:srgbClr val="002060"/>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400" dirty="0">
                <a:solidFill>
                  <a:schemeClr val="tx2">
                    <a:lumMod val="50000"/>
                  </a:schemeClr>
                </a:solidFill>
                <a:effectLst>
                  <a:outerShdw blurRad="38100" dist="38100" dir="2700000" algn="tl">
                    <a:srgbClr val="000000">
                      <a:alpha val="43137"/>
                    </a:srgbClr>
                  </a:outerShdw>
                </a:effectLst>
                <a:latin typeface="Arial" charset="0"/>
              </a:rPr>
              <a:t>Some companies pay </a:t>
            </a:r>
            <a:r>
              <a:rPr lang="en-US" sz="2400" b="1" i="1" u="sng" dirty="0">
                <a:solidFill>
                  <a:schemeClr val="tx2">
                    <a:lumMod val="50000"/>
                  </a:schemeClr>
                </a:solidFill>
                <a:latin typeface="Arial" charset="0"/>
              </a:rPr>
              <a:t>postretirement</a:t>
            </a:r>
            <a:r>
              <a:rPr lang="en-US" sz="2400" b="1" i="1" dirty="0">
                <a:solidFill>
                  <a:schemeClr val="tx2">
                    <a:lumMod val="50000"/>
                  </a:schemeClr>
                </a:solidFill>
                <a:effectLst>
                  <a:outerShdw blurRad="38100" dist="38100" dir="2700000" algn="tl">
                    <a:srgbClr val="000000">
                      <a:alpha val="43137"/>
                    </a:srgbClr>
                  </a:outerShdw>
                </a:effectLst>
                <a:latin typeface="Arial" charset="0"/>
              </a:rPr>
              <a:t> </a:t>
            </a:r>
            <a:r>
              <a:rPr lang="en-US" sz="2400" dirty="0">
                <a:solidFill>
                  <a:schemeClr val="tx2">
                    <a:lumMod val="50000"/>
                  </a:schemeClr>
                </a:solidFill>
                <a:effectLst>
                  <a:outerShdw blurRad="38100" dist="38100" dir="2700000" algn="tl">
                    <a:srgbClr val="000000">
                      <a:alpha val="43137"/>
                    </a:srgbClr>
                  </a:outerShdw>
                </a:effectLst>
                <a:latin typeface="Arial" charset="0"/>
              </a:rPr>
              <a:t>benefits. For pragmatic reasons, postretirement benefits are measured in a different manner. </a:t>
            </a:r>
          </a:p>
        </p:txBody>
      </p:sp>
      <p:sp>
        <p:nvSpPr>
          <p:cNvPr id="7" name="Rounded Rectangle 8">
            <a:extLst>
              <a:ext uri="{FF2B5EF4-FFF2-40B4-BE49-F238E27FC236}">
                <a16:creationId xmlns:a16="http://schemas.microsoft.com/office/drawing/2014/main" id="{D6617E90-D76A-4BA2-A986-4D8967427005}"/>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7-9: </a:t>
            </a:r>
            <a:r>
              <a:rPr lang="en-IN" altLang="en-US" sz="1100" b="1" dirty="0">
                <a:solidFill>
                  <a:schemeClr val="tx1"/>
                </a:solidFill>
                <a:latin typeface="Arial Narrow" pitchFamily="34" charset="0"/>
              </a:rPr>
              <a:t>Explain what deferred tax liabilities are and why they arise.</a:t>
            </a:r>
            <a:endParaRPr lang="en-US" altLang="en-US" sz="1100" b="1" dirty="0">
              <a:solidFill>
                <a:schemeClr val="tx1"/>
              </a:solidFill>
              <a:latin typeface="Arial Narrow"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7" name="Text Box 5">
            <a:extLst>
              <a:ext uri="{FF2B5EF4-FFF2-40B4-BE49-F238E27FC236}">
                <a16:creationId xmlns:a16="http://schemas.microsoft.com/office/drawing/2014/main" id="{E0038E2C-E81F-459B-ABE2-CB4850472177}"/>
              </a:ext>
            </a:extLst>
          </p:cNvPr>
          <p:cNvSpPr txBox="1">
            <a:spLocks noChangeArrowheads="1"/>
          </p:cNvSpPr>
          <p:nvPr/>
        </p:nvSpPr>
        <p:spPr bwMode="auto">
          <a:xfrm>
            <a:off x="838200" y="1143000"/>
            <a:ext cx="7467600" cy="584200"/>
          </a:xfrm>
          <a:prstGeom prst="rect">
            <a:avLst/>
          </a:prstGeom>
          <a:solidFill>
            <a:srgbClr val="FFFFAF"/>
          </a:solidFill>
          <a:ln w="9525">
            <a:noFill/>
            <a:miter lim="800000"/>
            <a:headEnd/>
            <a:tailEnd/>
          </a:ln>
          <a:effectLst/>
        </p:spPr>
        <p:txBody>
          <a:bodyPr>
            <a:spAutoFit/>
          </a:bodyPr>
          <a:lstStyle/>
          <a:p>
            <a:pPr algn="ctr" eaLnBrk="1" hangingPunct="1">
              <a:spcBef>
                <a:spcPct val="50000"/>
              </a:spcBef>
              <a:defRPr/>
            </a:pPr>
            <a:r>
              <a:rPr lang="en-US" sz="3200" b="1" dirty="0">
                <a:solidFill>
                  <a:schemeClr val="tx2">
                    <a:lumMod val="50000"/>
                  </a:schemeClr>
                </a:solidFill>
                <a:latin typeface="Arial" charset="0"/>
              </a:rPr>
              <a:t>Minority Interest in Subsidiaries</a:t>
            </a:r>
          </a:p>
        </p:txBody>
      </p:sp>
      <p:sp>
        <p:nvSpPr>
          <p:cNvPr id="156678" name="Text Box 6">
            <a:extLst>
              <a:ext uri="{FF2B5EF4-FFF2-40B4-BE49-F238E27FC236}">
                <a16:creationId xmlns:a16="http://schemas.microsoft.com/office/drawing/2014/main" id="{64AE0A70-3A52-42B7-B286-DD8224BD37B2}"/>
              </a:ext>
            </a:extLst>
          </p:cNvPr>
          <p:cNvSpPr txBox="1">
            <a:spLocks noChangeArrowheads="1"/>
          </p:cNvSpPr>
          <p:nvPr/>
        </p:nvSpPr>
        <p:spPr bwMode="auto">
          <a:xfrm>
            <a:off x="838200" y="2057400"/>
            <a:ext cx="7391400" cy="2492990"/>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400" dirty="0">
                <a:solidFill>
                  <a:schemeClr val="tx2">
                    <a:lumMod val="50000"/>
                  </a:schemeClr>
                </a:solidFill>
                <a:latin typeface="Arial" charset="0"/>
              </a:rPr>
              <a:t>Minority interest is no longer reported as a liability.</a:t>
            </a:r>
          </a:p>
          <a:p>
            <a:pPr algn="ctr" eaLnBrk="1" hangingPunct="1">
              <a:spcBef>
                <a:spcPct val="50000"/>
              </a:spcBef>
              <a:defRPr/>
            </a:pPr>
            <a:r>
              <a:rPr lang="en-US" sz="2400" dirty="0">
                <a:solidFill>
                  <a:schemeClr val="tx2">
                    <a:lumMod val="50000"/>
                  </a:schemeClr>
                </a:solidFill>
                <a:latin typeface="Arial" charset="0"/>
              </a:rPr>
              <a:t>In December 2007, the FASB issued a standard requiring that noncontrolling interest be reported within equity, but separate from the parent company’s equity, in the consolidated balance sheets of all reporting entities beginning in 2009.</a:t>
            </a:r>
          </a:p>
        </p:txBody>
      </p:sp>
      <p:sp>
        <p:nvSpPr>
          <p:cNvPr id="95236" name="Rectangle 2">
            <a:extLst>
              <a:ext uri="{FF2B5EF4-FFF2-40B4-BE49-F238E27FC236}">
                <a16:creationId xmlns:a16="http://schemas.microsoft.com/office/drawing/2014/main" id="{EA56C5EC-867D-45C0-B00A-3FB90660F794}"/>
              </a:ext>
            </a:extLst>
          </p:cNvPr>
          <p:cNvSpPr>
            <a:spLocks noGrp="1" noChangeArrowheads="1"/>
          </p:cNvSpPr>
          <p:nvPr>
            <p:ph type="title"/>
          </p:nvPr>
        </p:nvSpPr>
        <p:spPr>
          <a:xfrm>
            <a:off x="685800" y="228600"/>
            <a:ext cx="7772400" cy="1169988"/>
          </a:xfrm>
        </p:spPr>
        <p:txBody>
          <a:bodyPr/>
          <a:lstStyle/>
          <a:p>
            <a:r>
              <a:rPr lang="en-US" altLang="en-US" dirty="0"/>
              <a:t>Other Noncurrent Liabilities</a:t>
            </a:r>
          </a:p>
        </p:txBody>
      </p:sp>
      <p:sp>
        <p:nvSpPr>
          <p:cNvPr id="6" name="Rounded Rectangle 8">
            <a:extLst>
              <a:ext uri="{FF2B5EF4-FFF2-40B4-BE49-F238E27FC236}">
                <a16:creationId xmlns:a16="http://schemas.microsoft.com/office/drawing/2014/main" id="{43349F27-FEB4-49A5-848E-5C872FC3B0AC}"/>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7-9: </a:t>
            </a:r>
            <a:r>
              <a:rPr lang="en-IN" altLang="en-US" sz="1100" b="1" dirty="0">
                <a:solidFill>
                  <a:schemeClr val="tx1"/>
                </a:solidFill>
                <a:latin typeface="Arial Narrow" pitchFamily="34" charset="0"/>
              </a:rPr>
              <a:t>Explain what deferred tax liabilities are and why they arise.</a:t>
            </a:r>
            <a:endParaRPr lang="en-US" altLang="en-US" sz="1100" b="1" dirty="0">
              <a:solidFill>
                <a:schemeClr val="tx1"/>
              </a:solidFill>
              <a:latin typeface="Arial Narrow"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5" name="Text Box 5">
            <a:extLst>
              <a:ext uri="{FF2B5EF4-FFF2-40B4-BE49-F238E27FC236}">
                <a16:creationId xmlns:a16="http://schemas.microsoft.com/office/drawing/2014/main" id="{6B8AAC3C-B467-4C9B-914F-9CAB9335BBD6}"/>
              </a:ext>
            </a:extLst>
          </p:cNvPr>
          <p:cNvSpPr txBox="1">
            <a:spLocks noChangeArrowheads="1"/>
          </p:cNvSpPr>
          <p:nvPr/>
        </p:nvSpPr>
        <p:spPr bwMode="auto">
          <a:xfrm>
            <a:off x="762000" y="1371600"/>
            <a:ext cx="7467600" cy="584200"/>
          </a:xfrm>
          <a:prstGeom prst="rect">
            <a:avLst/>
          </a:prstGeom>
          <a:noFill/>
          <a:ln w="9525">
            <a:noFill/>
            <a:miter lim="800000"/>
            <a:headEnd/>
            <a:tailEnd/>
          </a:ln>
          <a:effectLst/>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Contingent Liabilities</a:t>
            </a:r>
          </a:p>
        </p:txBody>
      </p:sp>
      <p:sp>
        <p:nvSpPr>
          <p:cNvPr id="158726" name="Text Box 6">
            <a:extLst>
              <a:ext uri="{FF2B5EF4-FFF2-40B4-BE49-F238E27FC236}">
                <a16:creationId xmlns:a16="http://schemas.microsoft.com/office/drawing/2014/main" id="{58E3FD64-ECAC-46F4-BA3C-825BBAC8EBC1}"/>
              </a:ext>
            </a:extLst>
          </p:cNvPr>
          <p:cNvSpPr txBox="1">
            <a:spLocks noChangeArrowheads="1"/>
          </p:cNvSpPr>
          <p:nvPr/>
        </p:nvSpPr>
        <p:spPr bwMode="auto">
          <a:xfrm>
            <a:off x="762000" y="2133600"/>
            <a:ext cx="7607300" cy="2246769"/>
          </a:xfrm>
          <a:prstGeom prst="rect">
            <a:avLst/>
          </a:prstGeom>
          <a:solidFill>
            <a:srgbClr val="FFFFAF"/>
          </a:solidFill>
          <a:ln w="9525">
            <a:solidFill>
              <a:schemeClr val="tx1"/>
            </a:solidFill>
            <a:miter lim="800000"/>
            <a:headEnd/>
            <a:tailEnd/>
          </a:ln>
          <a:effectLst>
            <a:outerShdw dist="35921" dir="2700000" algn="ctr" rotWithShape="0">
              <a:schemeClr val="tx1"/>
            </a:outerShdw>
          </a:effectLst>
        </p:spPr>
        <p:txBody>
          <a:bodyPr>
            <a:spAutoFit/>
          </a:bodyPr>
          <a:lstStyle/>
          <a:p>
            <a:pPr algn="ctr" eaLnBrk="1" hangingPunct="1">
              <a:spcBef>
                <a:spcPct val="50000"/>
              </a:spcBef>
              <a:defRPr/>
            </a:pPr>
            <a:r>
              <a:rPr lang="en-US" sz="2800" b="1" dirty="0">
                <a:solidFill>
                  <a:schemeClr val="tx2">
                    <a:lumMod val="50000"/>
                  </a:schemeClr>
                </a:solidFill>
                <a:latin typeface="Arial" charset="0"/>
              </a:rPr>
              <a:t>Contingent liabilities are </a:t>
            </a:r>
            <a:r>
              <a:rPr lang="en-US" sz="2800" b="1" i="1" u="sng" dirty="0">
                <a:solidFill>
                  <a:schemeClr val="tx2">
                    <a:lumMod val="50000"/>
                  </a:schemeClr>
                </a:solidFill>
                <a:latin typeface="Arial" charset="0"/>
              </a:rPr>
              <a:t>potential claims </a:t>
            </a:r>
            <a:r>
              <a:rPr lang="en-US" sz="2800" b="1" dirty="0">
                <a:solidFill>
                  <a:schemeClr val="tx2">
                    <a:lumMod val="50000"/>
                  </a:schemeClr>
                </a:solidFill>
                <a:latin typeface="Arial" charset="0"/>
              </a:rPr>
              <a:t>on a company’s resources arising from such things as pending litigation, environmental hazards, casualty losses to property, and product warranties</a:t>
            </a:r>
            <a:r>
              <a:rPr lang="en-US" sz="2800" dirty="0">
                <a:solidFill>
                  <a:schemeClr val="tx2">
                    <a:lumMod val="50000"/>
                  </a:schemeClr>
                </a:solidFill>
                <a:latin typeface="Arial" charset="0"/>
              </a:rPr>
              <a:t>. </a:t>
            </a:r>
          </a:p>
        </p:txBody>
      </p:sp>
      <p:sp>
        <p:nvSpPr>
          <p:cNvPr id="96261" name="Rectangle 2">
            <a:extLst>
              <a:ext uri="{FF2B5EF4-FFF2-40B4-BE49-F238E27FC236}">
                <a16:creationId xmlns:a16="http://schemas.microsoft.com/office/drawing/2014/main" id="{C071C52A-B6F4-4BAF-B3E1-5CC12A4F85E9}"/>
              </a:ext>
            </a:extLst>
          </p:cNvPr>
          <p:cNvSpPr>
            <a:spLocks noGrp="1" noChangeArrowheads="1"/>
          </p:cNvSpPr>
          <p:nvPr>
            <p:ph type="title"/>
          </p:nvPr>
        </p:nvSpPr>
        <p:spPr>
          <a:xfrm>
            <a:off x="685800" y="152400"/>
            <a:ext cx="7772400" cy="1169988"/>
          </a:xfrm>
        </p:spPr>
        <p:txBody>
          <a:bodyPr/>
          <a:lstStyle/>
          <a:p>
            <a:r>
              <a:rPr lang="en-US" altLang="en-US" dirty="0"/>
              <a:t>Other Noncurrent Liabilities</a:t>
            </a:r>
          </a:p>
        </p:txBody>
      </p:sp>
      <p:sp>
        <p:nvSpPr>
          <p:cNvPr id="6" name="Rounded Rectangle 8">
            <a:extLst>
              <a:ext uri="{FF2B5EF4-FFF2-40B4-BE49-F238E27FC236}">
                <a16:creationId xmlns:a16="http://schemas.microsoft.com/office/drawing/2014/main" id="{653B5356-0E61-4D12-A5B2-89F070837CAB}"/>
              </a:ext>
            </a:extLst>
          </p:cNvPr>
          <p:cNvSpPr/>
          <p:nvPr/>
        </p:nvSpPr>
        <p:spPr>
          <a:xfrm>
            <a:off x="496888" y="6169274"/>
            <a:ext cx="5751512" cy="383926"/>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7-9: </a:t>
            </a:r>
            <a:r>
              <a:rPr lang="en-IN" altLang="en-US" sz="1100" b="1" dirty="0">
                <a:solidFill>
                  <a:schemeClr val="tx1"/>
                </a:solidFill>
                <a:latin typeface="Arial Narrow" pitchFamily="34" charset="0"/>
              </a:rPr>
              <a:t>Explain what deferred tax liabilities are and why they arise.</a:t>
            </a:r>
            <a:endParaRPr lang="en-US" altLang="en-US" sz="1100" b="1" dirty="0">
              <a:solidFill>
                <a:schemeClr val="tx1"/>
              </a:solidFill>
              <a:latin typeface="Arial Narrow"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9">
            <a:extLst>
              <a:ext uri="{FF2B5EF4-FFF2-40B4-BE49-F238E27FC236}">
                <a16:creationId xmlns:a16="http://schemas.microsoft.com/office/drawing/2014/main" id="{28C598E6-3B39-4453-BB60-AD4C306C0DD0}"/>
              </a:ext>
            </a:extLst>
          </p:cNvPr>
          <p:cNvSpPr>
            <a:spLocks noGrp="1"/>
          </p:cNvSpPr>
          <p:nvPr>
            <p:ph type="title"/>
          </p:nvPr>
        </p:nvSpPr>
        <p:spPr/>
        <p:txBody>
          <a:bodyPr/>
          <a:lstStyle/>
          <a:p>
            <a:r>
              <a:rPr lang="en-US" altLang="en-US" dirty="0"/>
              <a:t>Nature of Liabilities</a:t>
            </a:r>
          </a:p>
        </p:txBody>
      </p:sp>
      <p:sp>
        <p:nvSpPr>
          <p:cNvPr id="93187" name="Rectangle 3">
            <a:extLst>
              <a:ext uri="{FF2B5EF4-FFF2-40B4-BE49-F238E27FC236}">
                <a16:creationId xmlns:a16="http://schemas.microsoft.com/office/drawing/2014/main" id="{527F5358-93D3-4315-A064-F6B3DBB01B40}"/>
              </a:ext>
            </a:extLst>
          </p:cNvPr>
          <p:cNvSpPr>
            <a:spLocks noGrp="1" noChangeArrowheads="1"/>
          </p:cNvSpPr>
          <p:nvPr>
            <p:ph idx="1"/>
          </p:nvPr>
        </p:nvSpPr>
        <p:spPr>
          <a:xfrm>
            <a:off x="685800" y="1295400"/>
            <a:ext cx="7772400" cy="2819400"/>
          </a:xfrm>
        </p:spPr>
        <p:txBody>
          <a:bodyPr/>
          <a:lstStyle/>
          <a:p>
            <a:pPr>
              <a:defRPr/>
            </a:pPr>
            <a:r>
              <a:rPr lang="en-US" dirty="0">
                <a:solidFill>
                  <a:schemeClr val="accent1">
                    <a:lumMod val="50000"/>
                  </a:schemeClr>
                </a:solidFill>
              </a:rPr>
              <a:t>The recognition of a liability involves recognizing that an expense has been recorded. </a:t>
            </a:r>
          </a:p>
          <a:p>
            <a:pPr lvl="1">
              <a:defRPr/>
            </a:pPr>
            <a:r>
              <a:rPr lang="en-US" dirty="0">
                <a:solidFill>
                  <a:schemeClr val="accent1">
                    <a:lumMod val="50000"/>
                  </a:schemeClr>
                </a:solidFill>
              </a:rPr>
              <a:t>Expenses reduce net income, and lower net income means lower ROI. </a:t>
            </a:r>
          </a:p>
        </p:txBody>
      </p:sp>
      <p:grpSp>
        <p:nvGrpSpPr>
          <p:cNvPr id="2" name="Group 11">
            <a:extLst>
              <a:ext uri="{FF2B5EF4-FFF2-40B4-BE49-F238E27FC236}">
                <a16:creationId xmlns:a16="http://schemas.microsoft.com/office/drawing/2014/main" id="{E5D03845-C94D-43E3-AA40-192212D21CEB}"/>
              </a:ext>
            </a:extLst>
          </p:cNvPr>
          <p:cNvGrpSpPr>
            <a:grpSpLocks/>
          </p:cNvGrpSpPr>
          <p:nvPr/>
        </p:nvGrpSpPr>
        <p:grpSpPr bwMode="auto">
          <a:xfrm>
            <a:off x="3352800" y="3733800"/>
            <a:ext cx="2971800" cy="1981200"/>
            <a:chOff x="3408" y="2064"/>
            <a:chExt cx="1872" cy="1248"/>
          </a:xfrm>
        </p:grpSpPr>
        <p:sp>
          <p:nvSpPr>
            <p:cNvPr id="13319" name="Rectangle 9">
              <a:extLst>
                <a:ext uri="{FF2B5EF4-FFF2-40B4-BE49-F238E27FC236}">
                  <a16:creationId xmlns:a16="http://schemas.microsoft.com/office/drawing/2014/main" id="{82E4178C-D536-4234-BDD9-FA0D328B5F10}"/>
                </a:ext>
              </a:extLst>
            </p:cNvPr>
            <p:cNvSpPr>
              <a:spLocks noChangeArrowheads="1"/>
            </p:cNvSpPr>
            <p:nvPr/>
          </p:nvSpPr>
          <p:spPr bwMode="auto">
            <a:xfrm>
              <a:off x="3408" y="2640"/>
              <a:ext cx="1872" cy="672"/>
            </a:xfrm>
            <a:prstGeom prst="rect">
              <a:avLst/>
            </a:prstGeom>
            <a:solidFill>
              <a:schemeClr val="accent1">
                <a:lumMod val="20000"/>
                <a:lumOff val="80000"/>
              </a:schemeClr>
            </a:solidFill>
            <a:ln w="57150">
              <a:solidFill>
                <a:schemeClr val="tx1"/>
              </a:solidFill>
              <a:miter lim="800000"/>
              <a:headEnd/>
              <a:tailEnd/>
            </a:ln>
          </p:spPr>
          <p:txBody>
            <a:bodyPr anchor="ctr"/>
            <a:lstStyle/>
            <a:p>
              <a:pPr algn="ctr" eaLnBrk="1" hangingPunct="1">
                <a:defRPr/>
              </a:pPr>
              <a:r>
                <a:rPr lang="en-US" altLang="en-US" sz="2400" dirty="0">
                  <a:latin typeface="Arial" pitchFamily="34" charset="0"/>
                </a:rPr>
                <a:t>ROI = Return on Investment</a:t>
              </a:r>
            </a:p>
          </p:txBody>
        </p:sp>
        <p:sp>
          <p:nvSpPr>
            <p:cNvPr id="13320" name="Line 10">
              <a:extLst>
                <a:ext uri="{FF2B5EF4-FFF2-40B4-BE49-F238E27FC236}">
                  <a16:creationId xmlns:a16="http://schemas.microsoft.com/office/drawing/2014/main" id="{97933D01-87A2-48FB-B0F0-4692CA038D3E}"/>
                </a:ext>
              </a:extLst>
            </p:cNvPr>
            <p:cNvSpPr>
              <a:spLocks noChangeShapeType="1"/>
            </p:cNvSpPr>
            <p:nvPr/>
          </p:nvSpPr>
          <p:spPr bwMode="auto">
            <a:xfrm flipV="1">
              <a:off x="4368" y="2064"/>
              <a:ext cx="0" cy="576"/>
            </a:xfrm>
            <a:prstGeom prst="line">
              <a:avLst/>
            </a:prstGeom>
            <a:noFill/>
            <a:ln w="38100">
              <a:solidFill>
                <a:schemeClr val="accent1">
                  <a:lumMod val="50000"/>
                </a:schemeClr>
              </a:solidFill>
              <a:round/>
              <a:headEnd/>
              <a:tailEnd type="triangle" w="med" len="med"/>
            </a:ln>
          </p:spPr>
          <p:txBody>
            <a:bodyPr wrap="none"/>
            <a:lstStyle/>
            <a:p>
              <a:pPr>
                <a:defRPr/>
              </a:pPr>
              <a:endParaRPr lang="en-US" dirty="0"/>
            </a:p>
          </p:txBody>
        </p:sp>
      </p:grpSp>
      <p:sp>
        <p:nvSpPr>
          <p:cNvPr id="10" name="Rounded Rectangle 9">
            <a:extLst>
              <a:ext uri="{FF2B5EF4-FFF2-40B4-BE49-F238E27FC236}">
                <a16:creationId xmlns:a16="http://schemas.microsoft.com/office/drawing/2014/main" id="{E68E5A75-D2D0-468F-90FA-3EDF4F046D98}"/>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4">
            <a:extLst>
              <a:ext uri="{FF2B5EF4-FFF2-40B4-BE49-F238E27FC236}">
                <a16:creationId xmlns:a16="http://schemas.microsoft.com/office/drawing/2014/main" id="{A3C5125F-7C04-4A1E-90E4-956D19A3D27D}"/>
              </a:ext>
            </a:extLst>
          </p:cNvPr>
          <p:cNvSpPr>
            <a:spLocks noGrp="1"/>
          </p:cNvSpPr>
          <p:nvPr>
            <p:ph type="title"/>
          </p:nvPr>
        </p:nvSpPr>
        <p:spPr>
          <a:xfrm>
            <a:off x="1143000" y="2667000"/>
            <a:ext cx="6858000" cy="1143000"/>
          </a:xfrm>
        </p:spPr>
        <p:txBody>
          <a:bodyPr/>
          <a:lstStyle/>
          <a:p>
            <a:r>
              <a:rPr lang="en-US" altLang="en-US" dirty="0"/>
              <a:t>End of Chapter 7</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
            <a:extLst>
              <a:ext uri="{FF2B5EF4-FFF2-40B4-BE49-F238E27FC236}">
                <a16:creationId xmlns:a16="http://schemas.microsoft.com/office/drawing/2014/main" id="{73B23543-9EA8-4813-B526-37EDD91B9B61}"/>
              </a:ext>
            </a:extLst>
          </p:cNvPr>
          <p:cNvSpPr txBox="1">
            <a:spLocks noChangeArrowheads="1"/>
          </p:cNvSpPr>
          <p:nvPr/>
        </p:nvSpPr>
        <p:spPr bwMode="auto">
          <a:xfrm>
            <a:off x="1447800" y="1452563"/>
            <a:ext cx="6248400" cy="2899255"/>
          </a:xfrm>
          <a:prstGeom prst="rect">
            <a:avLst/>
          </a:prstGeom>
          <a:solidFill>
            <a:schemeClr val="accent1">
              <a:lumMod val="20000"/>
              <a:lumOff val="80000"/>
            </a:schemeClr>
          </a:solidFill>
          <a:ln w="9525">
            <a:solidFill>
              <a:schemeClr val="tx1"/>
            </a:solidFill>
            <a:miter lim="800000"/>
            <a:headEnd/>
            <a:tailEnd/>
          </a:ln>
          <a:effectLst>
            <a:outerShdw dist="35921" dir="2700000" algn="ctr" rotWithShape="0">
              <a:schemeClr val="tx1"/>
            </a:outerShdw>
          </a:effectLst>
        </p:spPr>
        <p:txBody>
          <a:bodyPr>
            <a:spAutoFit/>
          </a:bodyPr>
          <a:lstStyle/>
          <a:p>
            <a:pPr eaLnBrk="1" hangingPunct="1">
              <a:spcBef>
                <a:spcPct val="50000"/>
              </a:spcBef>
              <a:defRPr/>
            </a:pPr>
            <a:r>
              <a:rPr lang="en-US" sz="2400" b="1" i="1" u="sng" dirty="0">
                <a:latin typeface="Arial" pitchFamily="34" charset="0"/>
              </a:rPr>
              <a:t>Current</a:t>
            </a:r>
            <a:r>
              <a:rPr lang="en-US" sz="2400" b="1" u="sng" dirty="0">
                <a:latin typeface="Arial" pitchFamily="34" charset="0"/>
              </a:rPr>
              <a:t> liabilities include:</a:t>
            </a:r>
          </a:p>
          <a:p>
            <a:pPr lvl="1" eaLnBrk="1" hangingPunct="1">
              <a:spcBef>
                <a:spcPct val="10000"/>
              </a:spcBef>
              <a:buFontTx/>
              <a:buChar char="•"/>
              <a:defRPr/>
            </a:pPr>
            <a:r>
              <a:rPr lang="en-US" sz="2400" dirty="0">
                <a:solidFill>
                  <a:schemeClr val="accent1">
                    <a:lumMod val="50000"/>
                  </a:schemeClr>
                </a:solidFill>
                <a:latin typeface="Arial" pitchFamily="34" charset="0"/>
              </a:rPr>
              <a:t> </a:t>
            </a:r>
            <a:r>
              <a:rPr lang="en-US" sz="2400" dirty="0">
                <a:latin typeface="Arial" pitchFamily="34" charset="0"/>
              </a:rPr>
              <a:t>Accounts payable</a:t>
            </a:r>
          </a:p>
          <a:p>
            <a:pPr lvl="1" eaLnBrk="1" hangingPunct="1">
              <a:spcBef>
                <a:spcPct val="10000"/>
              </a:spcBef>
              <a:buFontTx/>
              <a:buChar char="•"/>
              <a:defRPr/>
            </a:pPr>
            <a:r>
              <a:rPr lang="en-US" sz="2400" dirty="0">
                <a:latin typeface="Arial" pitchFamily="34" charset="0"/>
              </a:rPr>
              <a:t> Short-term debt </a:t>
            </a:r>
          </a:p>
          <a:p>
            <a:pPr lvl="1" eaLnBrk="1" hangingPunct="1">
              <a:spcBef>
                <a:spcPct val="10000"/>
              </a:spcBef>
              <a:buFontTx/>
              <a:buChar char="•"/>
              <a:defRPr/>
            </a:pPr>
            <a:r>
              <a:rPr lang="en-US" sz="2400" dirty="0">
                <a:latin typeface="Arial" pitchFamily="34" charset="0"/>
              </a:rPr>
              <a:t> Current maturities of long-term debt</a:t>
            </a:r>
          </a:p>
          <a:p>
            <a:pPr lvl="1" eaLnBrk="1" hangingPunct="1">
              <a:spcBef>
                <a:spcPct val="10000"/>
              </a:spcBef>
              <a:buFontTx/>
              <a:buChar char="•"/>
              <a:defRPr/>
            </a:pPr>
            <a:r>
              <a:rPr lang="en-US" sz="2400" dirty="0">
                <a:latin typeface="Arial" pitchFamily="34" charset="0"/>
              </a:rPr>
              <a:t> Unearned revenue or deferred credits</a:t>
            </a:r>
          </a:p>
          <a:p>
            <a:pPr lvl="1" eaLnBrk="1" hangingPunct="1">
              <a:spcBef>
                <a:spcPct val="10000"/>
              </a:spcBef>
              <a:buFontTx/>
              <a:buChar char="•"/>
              <a:defRPr/>
            </a:pPr>
            <a:r>
              <a:rPr lang="en-IN" sz="2400" dirty="0">
                <a:latin typeface="Arial" pitchFamily="34" charset="0"/>
              </a:rPr>
              <a:t> Payroll taxes and other withholdings</a:t>
            </a:r>
            <a:endParaRPr lang="en-US" sz="2400" dirty="0">
              <a:latin typeface="Arial" pitchFamily="34" charset="0"/>
            </a:endParaRPr>
          </a:p>
          <a:p>
            <a:pPr lvl="1" eaLnBrk="1" hangingPunct="1">
              <a:spcBef>
                <a:spcPct val="10000"/>
              </a:spcBef>
              <a:buFontTx/>
              <a:buChar char="•"/>
              <a:defRPr/>
            </a:pPr>
            <a:r>
              <a:rPr lang="en-US" sz="2400" dirty="0">
                <a:latin typeface="Arial" pitchFamily="34" charset="0"/>
              </a:rPr>
              <a:t> Other accrued liabilities</a:t>
            </a:r>
          </a:p>
        </p:txBody>
      </p:sp>
      <p:sp>
        <p:nvSpPr>
          <p:cNvPr id="11267" name="Text Box 5">
            <a:extLst>
              <a:ext uri="{FF2B5EF4-FFF2-40B4-BE49-F238E27FC236}">
                <a16:creationId xmlns:a16="http://schemas.microsoft.com/office/drawing/2014/main" id="{6DE2067B-6B6D-4FF5-9B66-CB72C37FD325}"/>
              </a:ext>
            </a:extLst>
          </p:cNvPr>
          <p:cNvSpPr txBox="1">
            <a:spLocks noChangeArrowheads="1"/>
          </p:cNvSpPr>
          <p:nvPr/>
        </p:nvSpPr>
        <p:spPr bwMode="auto">
          <a:xfrm>
            <a:off x="1638300" y="4498379"/>
            <a:ext cx="5867400" cy="1671638"/>
          </a:xfrm>
          <a:prstGeom prst="rect">
            <a:avLst/>
          </a:prstGeom>
          <a:solidFill>
            <a:srgbClr val="FFECD1"/>
          </a:solidFill>
          <a:ln w="9525">
            <a:solidFill>
              <a:schemeClr val="tx1"/>
            </a:solidFill>
            <a:miter lim="800000"/>
            <a:headEnd/>
            <a:tailEnd/>
          </a:ln>
          <a:effectLst>
            <a:outerShdw dist="35921" dir="2700000" algn="ctr" rotWithShape="0">
              <a:schemeClr val="tx1"/>
            </a:outerShdw>
          </a:effectLst>
        </p:spPr>
        <p:txBody>
          <a:bodyPr>
            <a:spAutoFit/>
          </a:bodyPr>
          <a:lstStyle/>
          <a:p>
            <a:pPr eaLnBrk="1" hangingPunct="1">
              <a:spcBef>
                <a:spcPct val="50000"/>
              </a:spcBef>
              <a:defRPr/>
            </a:pPr>
            <a:r>
              <a:rPr lang="en-US" sz="2400" b="1" i="1" u="sng" dirty="0">
                <a:solidFill>
                  <a:schemeClr val="accent1">
                    <a:lumMod val="50000"/>
                  </a:schemeClr>
                </a:solidFill>
                <a:latin typeface="Arial" pitchFamily="34" charset="0"/>
              </a:rPr>
              <a:t>Noncurrent</a:t>
            </a:r>
            <a:r>
              <a:rPr lang="en-US" sz="2400" b="1" u="sng" dirty="0">
                <a:solidFill>
                  <a:schemeClr val="accent1">
                    <a:lumMod val="50000"/>
                  </a:schemeClr>
                </a:solidFill>
                <a:latin typeface="Arial" pitchFamily="34" charset="0"/>
              </a:rPr>
              <a:t> liabilities include:</a:t>
            </a:r>
          </a:p>
          <a:p>
            <a:pPr lvl="1" eaLnBrk="1" hangingPunct="1">
              <a:spcBef>
                <a:spcPct val="10000"/>
              </a:spcBef>
              <a:buFontTx/>
              <a:buChar char="•"/>
              <a:defRPr/>
            </a:pPr>
            <a:r>
              <a:rPr lang="en-US" sz="2400" dirty="0">
                <a:solidFill>
                  <a:schemeClr val="accent1">
                    <a:lumMod val="50000"/>
                  </a:schemeClr>
                </a:solidFill>
                <a:latin typeface="Arial" pitchFamily="34" charset="0"/>
              </a:rPr>
              <a:t> Long-term debt </a:t>
            </a:r>
          </a:p>
          <a:p>
            <a:pPr lvl="1" eaLnBrk="1" hangingPunct="1">
              <a:spcBef>
                <a:spcPct val="10000"/>
              </a:spcBef>
              <a:buFontTx/>
              <a:buChar char="•"/>
              <a:defRPr/>
            </a:pPr>
            <a:r>
              <a:rPr lang="en-US" sz="2400" dirty="0">
                <a:solidFill>
                  <a:schemeClr val="accent1">
                    <a:lumMod val="50000"/>
                  </a:schemeClr>
                </a:solidFill>
                <a:latin typeface="Arial" pitchFamily="34" charset="0"/>
              </a:rPr>
              <a:t> Deferred tax liabilities</a:t>
            </a:r>
          </a:p>
          <a:p>
            <a:pPr lvl="1" eaLnBrk="1" hangingPunct="1">
              <a:spcBef>
                <a:spcPct val="10000"/>
              </a:spcBef>
              <a:buFontTx/>
              <a:buChar char="•"/>
              <a:defRPr/>
            </a:pPr>
            <a:r>
              <a:rPr lang="en-US" sz="2400" dirty="0">
                <a:solidFill>
                  <a:schemeClr val="accent1">
                    <a:lumMod val="50000"/>
                  </a:schemeClr>
                </a:solidFill>
                <a:latin typeface="Arial" pitchFamily="34" charset="0"/>
              </a:rPr>
              <a:t> Minority interest in subsidiaries</a:t>
            </a:r>
          </a:p>
        </p:txBody>
      </p:sp>
      <p:sp>
        <p:nvSpPr>
          <p:cNvPr id="81924" name="Title 9">
            <a:extLst>
              <a:ext uri="{FF2B5EF4-FFF2-40B4-BE49-F238E27FC236}">
                <a16:creationId xmlns:a16="http://schemas.microsoft.com/office/drawing/2014/main" id="{37042A42-4836-44E7-AB82-5EF70919AE24}"/>
              </a:ext>
            </a:extLst>
          </p:cNvPr>
          <p:cNvSpPr>
            <a:spLocks noGrp="1"/>
          </p:cNvSpPr>
          <p:nvPr>
            <p:ph type="title"/>
          </p:nvPr>
        </p:nvSpPr>
        <p:spPr/>
        <p:txBody>
          <a:bodyPr/>
          <a:lstStyle/>
          <a:p>
            <a:r>
              <a:rPr lang="en-US" altLang="en-US" dirty="0"/>
              <a:t>Nature of Liabilities</a:t>
            </a:r>
          </a:p>
        </p:txBody>
      </p:sp>
      <p:sp>
        <p:nvSpPr>
          <p:cNvPr id="7" name="Rounded Rectangle 6">
            <a:extLst>
              <a:ext uri="{FF2B5EF4-FFF2-40B4-BE49-F238E27FC236}">
                <a16:creationId xmlns:a16="http://schemas.microsoft.com/office/drawing/2014/main" id="{D0D6335F-5ECB-4B12-BD14-5170D19CA734}"/>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4B359-70A8-4FBB-80CF-FAAD1EA125CD}"/>
              </a:ext>
            </a:extLst>
          </p:cNvPr>
          <p:cNvSpPr>
            <a:spLocks noGrp="1"/>
          </p:cNvSpPr>
          <p:nvPr>
            <p:ph type="title"/>
          </p:nvPr>
        </p:nvSpPr>
        <p:spPr/>
        <p:txBody>
          <a:bodyPr/>
          <a:lstStyle/>
          <a:p>
            <a:r>
              <a:rPr lang="en-US" altLang="en-US" dirty="0"/>
              <a:t>Current Liabilities</a:t>
            </a:r>
            <a:endParaRPr lang="en-US" dirty="0"/>
          </a:p>
        </p:txBody>
      </p:sp>
      <p:sp>
        <p:nvSpPr>
          <p:cNvPr id="6" name="Text Box 5">
            <a:extLst>
              <a:ext uri="{FF2B5EF4-FFF2-40B4-BE49-F238E27FC236}">
                <a16:creationId xmlns:a16="http://schemas.microsoft.com/office/drawing/2014/main" id="{BFA2944F-4AD5-40CC-AC18-1D70A08C9D09}"/>
              </a:ext>
            </a:extLst>
          </p:cNvPr>
          <p:cNvSpPr txBox="1">
            <a:spLocks noChangeArrowheads="1"/>
          </p:cNvSpPr>
          <p:nvPr/>
        </p:nvSpPr>
        <p:spPr bwMode="auto">
          <a:xfrm>
            <a:off x="609600" y="1676400"/>
            <a:ext cx="7924800" cy="1938992"/>
          </a:xfrm>
          <a:prstGeom prst="rect">
            <a:avLst/>
          </a:prstGeom>
          <a:solidFill>
            <a:srgbClr val="FFFFB9"/>
          </a:solidFill>
          <a:ln>
            <a:noFill/>
          </a:ln>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000" b="1" dirty="0">
                <a:latin typeface="Arial" panose="020B0604020202020204" pitchFamily="34" charset="0"/>
              </a:rPr>
              <a:t>Firms may have to increase their inventory during periods of high demand for their products. To finance this increase, they may obtain a working capital loan from a bank. </a:t>
            </a:r>
            <a:br>
              <a:rPr lang="en-US" altLang="en-US" sz="2000" b="1" dirty="0">
                <a:latin typeface="Arial" panose="020B0604020202020204" pitchFamily="34" charset="0"/>
              </a:rPr>
            </a:br>
            <a:r>
              <a:rPr lang="en-US" altLang="en-US" sz="2000" b="1" dirty="0">
                <a:latin typeface="Arial" panose="020B0604020202020204" pitchFamily="34" charset="0"/>
              </a:rPr>
              <a:t>This type of short-term loan is made with the expectation that it will be repaid from the collection of accounts receivable that will be generated by the sale of inventory.</a:t>
            </a:r>
          </a:p>
        </p:txBody>
      </p:sp>
      <p:sp>
        <p:nvSpPr>
          <p:cNvPr id="5" name="Text Box 5">
            <a:extLst>
              <a:ext uri="{FF2B5EF4-FFF2-40B4-BE49-F238E27FC236}">
                <a16:creationId xmlns:a16="http://schemas.microsoft.com/office/drawing/2014/main" id="{0777AD98-1BB7-499B-B05F-F64F68D620C8}"/>
              </a:ext>
            </a:extLst>
          </p:cNvPr>
          <p:cNvSpPr txBox="1">
            <a:spLocks noChangeArrowheads="1"/>
          </p:cNvSpPr>
          <p:nvPr/>
        </p:nvSpPr>
        <p:spPr bwMode="auto">
          <a:xfrm>
            <a:off x="609600" y="3929896"/>
            <a:ext cx="7924800" cy="1938992"/>
          </a:xfrm>
          <a:prstGeom prst="rect">
            <a:avLst/>
          </a:prstGeom>
          <a:solidFill>
            <a:srgbClr val="DCE6F2"/>
          </a:solidFill>
          <a:ln>
            <a:noFill/>
          </a:ln>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000" b="1" dirty="0">
                <a:latin typeface="Arial" panose="020B0604020202020204" pitchFamily="34" charset="0"/>
              </a:rPr>
              <a:t>The short-term loan has a maturity date specifying when the loan is to be repaid. </a:t>
            </a:r>
            <a:br>
              <a:rPr lang="en-US" altLang="en-US" sz="2000" b="1" dirty="0">
                <a:latin typeface="Arial" panose="020B0604020202020204" pitchFamily="34" charset="0"/>
              </a:rPr>
            </a:br>
            <a:r>
              <a:rPr lang="en-US" altLang="en-US" sz="2000" b="1" dirty="0">
                <a:latin typeface="Arial" panose="020B0604020202020204" pitchFamily="34" charset="0"/>
              </a:rPr>
              <a:t>Sometimes a firm will negotiate a revolving line of credit with its bank. The credit line represents a predetermined maximum loan amount, but the firm has flexibility in the timing and amount borrowed.</a:t>
            </a:r>
          </a:p>
        </p:txBody>
      </p:sp>
      <p:sp>
        <p:nvSpPr>
          <p:cNvPr id="7" name="Text Box 4">
            <a:extLst>
              <a:ext uri="{FF2B5EF4-FFF2-40B4-BE49-F238E27FC236}">
                <a16:creationId xmlns:a16="http://schemas.microsoft.com/office/drawing/2014/main" id="{DFD8FB9B-752F-4199-8C3E-C6417B34CA06}"/>
              </a:ext>
            </a:extLst>
          </p:cNvPr>
          <p:cNvSpPr txBox="1">
            <a:spLocks noChangeArrowheads="1"/>
          </p:cNvSpPr>
          <p:nvPr/>
        </p:nvSpPr>
        <p:spPr bwMode="auto">
          <a:xfrm>
            <a:off x="1981200" y="990600"/>
            <a:ext cx="4953000" cy="579438"/>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Short-Term Debt</a:t>
            </a:r>
          </a:p>
        </p:txBody>
      </p:sp>
      <p:sp>
        <p:nvSpPr>
          <p:cNvPr id="8" name="Rounded Rectangle 6">
            <a:extLst>
              <a:ext uri="{FF2B5EF4-FFF2-40B4-BE49-F238E27FC236}">
                <a16:creationId xmlns:a16="http://schemas.microsoft.com/office/drawing/2014/main" id="{8BC8CC90-293E-451B-9ED7-32E2E0D782BB}"/>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spTree>
    <p:extLst>
      <p:ext uri="{BB962C8B-B14F-4D97-AF65-F5344CB8AC3E}">
        <p14:creationId xmlns:p14="http://schemas.microsoft.com/office/powerpoint/2010/main" val="3575811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C4B359-70A8-4FBB-80CF-FAAD1EA125CD}"/>
              </a:ext>
            </a:extLst>
          </p:cNvPr>
          <p:cNvSpPr>
            <a:spLocks noGrp="1"/>
          </p:cNvSpPr>
          <p:nvPr>
            <p:ph type="title"/>
          </p:nvPr>
        </p:nvSpPr>
        <p:spPr/>
        <p:txBody>
          <a:bodyPr/>
          <a:lstStyle/>
          <a:p>
            <a:r>
              <a:rPr lang="en-US" altLang="en-US" dirty="0"/>
              <a:t>Current Liabilities</a:t>
            </a:r>
            <a:endParaRPr lang="en-US" dirty="0"/>
          </a:p>
        </p:txBody>
      </p:sp>
      <p:sp>
        <p:nvSpPr>
          <p:cNvPr id="6" name="Text Box 5">
            <a:extLst>
              <a:ext uri="{FF2B5EF4-FFF2-40B4-BE49-F238E27FC236}">
                <a16:creationId xmlns:a16="http://schemas.microsoft.com/office/drawing/2014/main" id="{BFA2944F-4AD5-40CC-AC18-1D70A08C9D09}"/>
              </a:ext>
            </a:extLst>
          </p:cNvPr>
          <p:cNvSpPr txBox="1">
            <a:spLocks noChangeArrowheads="1"/>
          </p:cNvSpPr>
          <p:nvPr/>
        </p:nvSpPr>
        <p:spPr bwMode="auto">
          <a:xfrm>
            <a:off x="609600" y="1676400"/>
            <a:ext cx="7924800" cy="769441"/>
          </a:xfrm>
          <a:prstGeom prst="rect">
            <a:avLst/>
          </a:prstGeom>
          <a:solidFill>
            <a:srgbClr val="FFFFB9"/>
          </a:solidFill>
          <a:ln>
            <a:noFill/>
          </a:ln>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200" b="1" dirty="0">
                <a:latin typeface="Arial" panose="020B0604020202020204" pitchFamily="34" charset="0"/>
              </a:rPr>
              <a:t>A short-term borrowing transaction has the following effect on the financial statements:</a:t>
            </a:r>
          </a:p>
        </p:txBody>
      </p:sp>
      <p:sp>
        <p:nvSpPr>
          <p:cNvPr id="5" name="Text Box 5">
            <a:extLst>
              <a:ext uri="{FF2B5EF4-FFF2-40B4-BE49-F238E27FC236}">
                <a16:creationId xmlns:a16="http://schemas.microsoft.com/office/drawing/2014/main" id="{0777AD98-1BB7-499B-B05F-F64F68D620C8}"/>
              </a:ext>
            </a:extLst>
          </p:cNvPr>
          <p:cNvSpPr txBox="1">
            <a:spLocks noChangeArrowheads="1"/>
          </p:cNvSpPr>
          <p:nvPr/>
        </p:nvSpPr>
        <p:spPr bwMode="auto">
          <a:xfrm>
            <a:off x="609600" y="4386968"/>
            <a:ext cx="7924800" cy="430887"/>
          </a:xfrm>
          <a:prstGeom prst="rect">
            <a:avLst/>
          </a:prstGeom>
          <a:solidFill>
            <a:srgbClr val="DCE6F2"/>
          </a:solidFill>
          <a:ln>
            <a:noFill/>
          </a:ln>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200" b="1" dirty="0">
                <a:latin typeface="Arial" panose="020B0604020202020204" pitchFamily="34" charset="0"/>
              </a:rPr>
              <a:t>The entry to record the loan is as follows:</a:t>
            </a:r>
          </a:p>
        </p:txBody>
      </p:sp>
      <p:sp>
        <p:nvSpPr>
          <p:cNvPr id="7" name="Text Box 4">
            <a:extLst>
              <a:ext uri="{FF2B5EF4-FFF2-40B4-BE49-F238E27FC236}">
                <a16:creationId xmlns:a16="http://schemas.microsoft.com/office/drawing/2014/main" id="{DFD8FB9B-752F-4199-8C3E-C6417B34CA06}"/>
              </a:ext>
            </a:extLst>
          </p:cNvPr>
          <p:cNvSpPr txBox="1">
            <a:spLocks noChangeArrowheads="1"/>
          </p:cNvSpPr>
          <p:nvPr/>
        </p:nvSpPr>
        <p:spPr bwMode="auto">
          <a:xfrm>
            <a:off x="1981200" y="990600"/>
            <a:ext cx="4953000" cy="579438"/>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Short-Term Debt</a:t>
            </a:r>
          </a:p>
        </p:txBody>
      </p:sp>
      <p:sp>
        <p:nvSpPr>
          <p:cNvPr id="8" name="Rounded Rectangle 6">
            <a:extLst>
              <a:ext uri="{FF2B5EF4-FFF2-40B4-BE49-F238E27FC236}">
                <a16:creationId xmlns:a16="http://schemas.microsoft.com/office/drawing/2014/main" id="{8BC8CC90-293E-451B-9ED7-32E2E0D782BB}"/>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pic>
        <p:nvPicPr>
          <p:cNvPr id="9" name="Picture 8">
            <a:extLst>
              <a:ext uri="{FF2B5EF4-FFF2-40B4-BE49-F238E27FC236}">
                <a16:creationId xmlns:a16="http://schemas.microsoft.com/office/drawing/2014/main" id="{279FD10A-FE00-48B6-8E46-6BCAABE6E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2649785"/>
            <a:ext cx="8077200" cy="1311996"/>
          </a:xfrm>
          <a:prstGeom prst="rect">
            <a:avLst/>
          </a:prstGeom>
        </p:spPr>
      </p:pic>
      <p:pic>
        <p:nvPicPr>
          <p:cNvPr id="11" name="Picture 10">
            <a:extLst>
              <a:ext uri="{FF2B5EF4-FFF2-40B4-BE49-F238E27FC236}">
                <a16:creationId xmlns:a16="http://schemas.microsoft.com/office/drawing/2014/main" id="{2023173F-6772-474B-86D8-B74732C636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352" y="5022207"/>
            <a:ext cx="8156448" cy="974015"/>
          </a:xfrm>
          <a:prstGeom prst="rect">
            <a:avLst/>
          </a:prstGeom>
        </p:spPr>
      </p:pic>
    </p:spTree>
    <p:extLst>
      <p:ext uri="{BB962C8B-B14F-4D97-AF65-F5344CB8AC3E}">
        <p14:creationId xmlns:p14="http://schemas.microsoft.com/office/powerpoint/2010/main" val="3181539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Text Box 4">
            <a:extLst>
              <a:ext uri="{FF2B5EF4-FFF2-40B4-BE49-F238E27FC236}">
                <a16:creationId xmlns:a16="http://schemas.microsoft.com/office/drawing/2014/main" id="{814BFA05-B7CE-41B0-A1B8-C9A17F2898AE}"/>
              </a:ext>
            </a:extLst>
          </p:cNvPr>
          <p:cNvSpPr txBox="1">
            <a:spLocks noChangeArrowheads="1"/>
          </p:cNvSpPr>
          <p:nvPr/>
        </p:nvSpPr>
        <p:spPr bwMode="auto">
          <a:xfrm>
            <a:off x="2057400" y="990600"/>
            <a:ext cx="4953000" cy="579437"/>
          </a:xfrm>
          <a:prstGeom prst="rect">
            <a:avLst/>
          </a:prstGeom>
          <a:solidFill>
            <a:schemeClr val="accent1">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eaLnBrk="1" hangingPunct="1">
              <a:spcBef>
                <a:spcPct val="50000"/>
              </a:spcBef>
              <a:defRPr/>
            </a:pPr>
            <a:r>
              <a:rPr lang="en-US" sz="3200" b="1" dirty="0">
                <a:solidFill>
                  <a:schemeClr val="accent1">
                    <a:lumMod val="50000"/>
                  </a:schemeClr>
                </a:solidFill>
                <a:latin typeface="Arial" charset="0"/>
              </a:rPr>
              <a:t>Interest Expense</a:t>
            </a:r>
          </a:p>
        </p:txBody>
      </p:sp>
      <p:sp>
        <p:nvSpPr>
          <p:cNvPr id="2055" name="Text Box 5">
            <a:extLst>
              <a:ext uri="{FF2B5EF4-FFF2-40B4-BE49-F238E27FC236}">
                <a16:creationId xmlns:a16="http://schemas.microsoft.com/office/drawing/2014/main" id="{D6403B3E-16F1-41DA-BB9B-DE6A0E91594A}"/>
              </a:ext>
            </a:extLst>
          </p:cNvPr>
          <p:cNvSpPr txBox="1">
            <a:spLocks noChangeArrowheads="1"/>
          </p:cNvSpPr>
          <p:nvPr/>
        </p:nvSpPr>
        <p:spPr bwMode="auto">
          <a:xfrm>
            <a:off x="838200" y="1752600"/>
            <a:ext cx="7924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000" b="1" dirty="0">
                <a:latin typeface="Arial" panose="020B0604020202020204" pitchFamily="34" charset="0"/>
              </a:rPr>
              <a:t>Interest expense is associated with almost any borrowing, and it is appropriate to record interest expense for each fiscal period during which the money is borrowed.</a:t>
            </a:r>
          </a:p>
        </p:txBody>
      </p:sp>
      <p:sp>
        <p:nvSpPr>
          <p:cNvPr id="2057" name="Title 9">
            <a:extLst>
              <a:ext uri="{FF2B5EF4-FFF2-40B4-BE49-F238E27FC236}">
                <a16:creationId xmlns:a16="http://schemas.microsoft.com/office/drawing/2014/main" id="{4AF3A9D6-EA45-48D4-94FE-C1C3AD41AE35}"/>
              </a:ext>
            </a:extLst>
          </p:cNvPr>
          <p:cNvSpPr>
            <a:spLocks noGrp="1"/>
          </p:cNvSpPr>
          <p:nvPr>
            <p:ph type="title"/>
          </p:nvPr>
        </p:nvSpPr>
        <p:spPr>
          <a:xfrm>
            <a:off x="457200" y="0"/>
            <a:ext cx="8229600" cy="1143000"/>
          </a:xfrm>
        </p:spPr>
        <p:txBody>
          <a:bodyPr/>
          <a:lstStyle/>
          <a:p>
            <a:r>
              <a:rPr lang="en-US" altLang="en-US" dirty="0"/>
              <a:t>Current Liabilities</a:t>
            </a:r>
          </a:p>
        </p:txBody>
      </p:sp>
      <p:sp>
        <p:nvSpPr>
          <p:cNvPr id="12" name="Rounded Rectangle 11">
            <a:extLst>
              <a:ext uri="{FF2B5EF4-FFF2-40B4-BE49-F238E27FC236}">
                <a16:creationId xmlns:a16="http://schemas.microsoft.com/office/drawing/2014/main" id="{601892F3-DB3C-43EF-B4E7-A7C7E4FD04A9}"/>
              </a:ext>
            </a:extLst>
          </p:cNvPr>
          <p:cNvSpPr/>
          <p:nvPr/>
        </p:nvSpPr>
        <p:spPr>
          <a:xfrm>
            <a:off x="496888" y="6324600"/>
            <a:ext cx="7199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7-1: Show the financial statement presentation of short-term debt and current maturities of long-term debt.</a:t>
            </a:r>
          </a:p>
        </p:txBody>
      </p:sp>
      <p:sp>
        <p:nvSpPr>
          <p:cNvPr id="10" name="Text Box 5">
            <a:extLst>
              <a:ext uri="{FF2B5EF4-FFF2-40B4-BE49-F238E27FC236}">
                <a16:creationId xmlns:a16="http://schemas.microsoft.com/office/drawing/2014/main" id="{4654D53C-D597-47E6-AC38-6FDA21750794}"/>
              </a:ext>
            </a:extLst>
          </p:cNvPr>
          <p:cNvSpPr txBox="1">
            <a:spLocks noChangeArrowheads="1"/>
          </p:cNvSpPr>
          <p:nvPr/>
        </p:nvSpPr>
        <p:spPr bwMode="auto">
          <a:xfrm>
            <a:off x="838200" y="3099137"/>
            <a:ext cx="792480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50000"/>
              </a:spcBef>
            </a:pPr>
            <a:r>
              <a:rPr lang="en-US" altLang="en-US" sz="2000" b="1" dirty="0">
                <a:latin typeface="Arial" panose="020B0604020202020204" pitchFamily="34" charset="0"/>
              </a:rPr>
              <a:t>Prime rate is the term frequently used to express the interest rate on short-term loans. The prime rate is established by the lender, presumably for its most creditworthy borrowers, but is in reality a benchmark rate.</a:t>
            </a:r>
          </a:p>
          <a:p>
            <a:pPr eaLnBrk="1" hangingPunct="1">
              <a:spcBef>
                <a:spcPct val="50000"/>
              </a:spcBef>
            </a:pPr>
            <a:r>
              <a:rPr lang="en-US" altLang="en-US" sz="2000" b="1" dirty="0">
                <a:latin typeface="Arial" panose="020B0604020202020204" pitchFamily="34" charset="0"/>
              </a:rPr>
              <a:t>The prime rate is raised or lowered by the lender in response to credit market forces.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D7F196-7958-40E0-BB0A-D3B46D34995C}">
  <ds:schemaRefs>
    <ds:schemaRef ds:uri="http://schemas.microsoft.com/office/2006/metadata/properties"/>
    <ds:schemaRef ds:uri="http://schemas.microsoft.com/office/infopath/2007/PartnerControls"/>
    <ds:schemaRef ds:uri="2cdc3de2-46a5-45a2-bc6c-3b74ae1e8cf2"/>
  </ds:schemaRefs>
</ds:datastoreItem>
</file>

<file path=customXml/itemProps2.xml><?xml version="1.0" encoding="utf-8"?>
<ds:datastoreItem xmlns:ds="http://schemas.openxmlformats.org/officeDocument/2006/customXml" ds:itemID="{4A637449-70D7-41C2-A805-AA4004A2804D}"/>
</file>

<file path=customXml/itemProps3.xml><?xml version="1.0" encoding="utf-8"?>
<ds:datastoreItem xmlns:ds="http://schemas.openxmlformats.org/officeDocument/2006/customXml" ds:itemID="{D6EBA946-ABB1-4E38-81F0-B14F3BFCF3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7987</Words>
  <Application>Microsoft Office PowerPoint</Application>
  <PresentationFormat>On-screen Show (4:3)</PresentationFormat>
  <Paragraphs>363</Paragraphs>
  <Slides>50</Slides>
  <Notes>50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ＭＳ Ｐゴシック</vt:lpstr>
      <vt:lpstr>Arial</vt:lpstr>
      <vt:lpstr>Arial Narrow</vt:lpstr>
      <vt:lpstr>Book Antiqua</vt:lpstr>
      <vt:lpstr>Calibri</vt:lpstr>
      <vt:lpstr>Palatino Linotype</vt:lpstr>
      <vt:lpstr>Tahoma</vt:lpstr>
      <vt:lpstr>Times</vt:lpstr>
      <vt:lpstr>Times New Roman</vt:lpstr>
      <vt:lpstr>Wingdings</vt:lpstr>
      <vt:lpstr>Theme1</vt:lpstr>
      <vt:lpstr>PowerPoint Presentation</vt:lpstr>
      <vt:lpstr>Accounting What the Numbers Mean</vt:lpstr>
      <vt:lpstr>Learning Objectives</vt:lpstr>
      <vt:lpstr>Nature of Liabilities</vt:lpstr>
      <vt:lpstr>Nature of Liabilities</vt:lpstr>
      <vt:lpstr>Nature of Liabilities</vt:lpstr>
      <vt:lpstr>Current Liabilities</vt:lpstr>
      <vt:lpstr>Current Liabilities</vt:lpstr>
      <vt:lpstr>Current Liabilities</vt:lpstr>
      <vt:lpstr>Interest Calculation Methods</vt:lpstr>
      <vt:lpstr>Interest Calculation Methods</vt:lpstr>
      <vt:lpstr>Interest Calculation Methods</vt:lpstr>
      <vt:lpstr>Interest Calculation Methods</vt:lpstr>
      <vt:lpstr>Interest Calculation Methods</vt:lpstr>
      <vt:lpstr>Interest Calculation Methods</vt:lpstr>
      <vt:lpstr>Interest Payable </vt:lpstr>
      <vt:lpstr>Interest Payable </vt:lpstr>
      <vt:lpstr>Discount on Short-Term Debt Account</vt:lpstr>
      <vt:lpstr>Current Maturities of Long-Term Debt</vt:lpstr>
      <vt:lpstr>Accounts Payable</vt:lpstr>
      <vt:lpstr>Accounts Payable</vt:lpstr>
      <vt:lpstr>Unearned Revenue or Deferred Credits</vt:lpstr>
      <vt:lpstr>Unearned Revenue or Deferred Credits</vt:lpstr>
      <vt:lpstr>Unearned Revenue or Deferred Credits</vt:lpstr>
      <vt:lpstr>Payroll Taxes and Other Withholdings</vt:lpstr>
      <vt:lpstr>Payroll Taxes</vt:lpstr>
      <vt:lpstr>Payroll Taxes</vt:lpstr>
      <vt:lpstr>Other Accrued Liabilities</vt:lpstr>
      <vt:lpstr>Other Accrued Liabilities</vt:lpstr>
      <vt:lpstr>Other Accrued Liabilities</vt:lpstr>
      <vt:lpstr>Other Accrued Liabilities</vt:lpstr>
      <vt:lpstr>Noncurrent Liabilities </vt:lpstr>
      <vt:lpstr>Financial Leverage</vt:lpstr>
      <vt:lpstr>Financial Leverage</vt:lpstr>
      <vt:lpstr>Bonds Payable – Terminologies</vt:lpstr>
      <vt:lpstr>Bonds Payable</vt:lpstr>
      <vt:lpstr>Original Issuance of Bonds Payable</vt:lpstr>
      <vt:lpstr>Recognition of Interest Expense on Bonds Payable</vt:lpstr>
      <vt:lpstr>Recognition of Interest Expense on Bonds Payable</vt:lpstr>
      <vt:lpstr>Recognition of Interest Expense on Bonds Payable</vt:lpstr>
      <vt:lpstr>Retirements and Conversions of Bonds Payable </vt:lpstr>
      <vt:lpstr>Retirements and Conversions of Bonds Payable </vt:lpstr>
      <vt:lpstr>Retirements and Conversions of Bonds Payable </vt:lpstr>
      <vt:lpstr>Bonds</vt:lpstr>
      <vt:lpstr>Deferred Tax Liability</vt:lpstr>
      <vt:lpstr>Deferred Tax Liability</vt:lpstr>
      <vt:lpstr>Other Noncurrent Liabilities</vt:lpstr>
      <vt:lpstr>Other Noncurrent Liabilities</vt:lpstr>
      <vt:lpstr>Other Noncurrent Liabilities</vt:lpstr>
      <vt:lpstr>End of Chapter 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2018-11-30T09:51:31Z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