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omments/comment2.xml" ContentType="application/vnd.openxmlformats-officedocument.presentationml.comment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omments/comment3.xml" ContentType="application/vnd.openxmlformats-officedocument.presentationml.comment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995" r:id="rId4"/>
  </p:sldMasterIdLst>
  <p:notesMasterIdLst>
    <p:notesMasterId r:id="rId69"/>
  </p:notesMasterIdLst>
  <p:handoutMasterIdLst>
    <p:handoutMasterId r:id="rId70"/>
  </p:handoutMasterIdLst>
  <p:sldIdLst>
    <p:sldId id="661" r:id="rId5"/>
    <p:sldId id="660" r:id="rId6"/>
    <p:sldId id="607" r:id="rId7"/>
    <p:sldId id="610" r:id="rId8"/>
    <p:sldId id="611" r:id="rId9"/>
    <p:sldId id="612" r:id="rId10"/>
    <p:sldId id="613" r:id="rId11"/>
    <p:sldId id="614" r:id="rId12"/>
    <p:sldId id="615" r:id="rId13"/>
    <p:sldId id="616" r:id="rId14"/>
    <p:sldId id="617" r:id="rId15"/>
    <p:sldId id="670" r:id="rId16"/>
    <p:sldId id="671" r:id="rId17"/>
    <p:sldId id="672" r:id="rId18"/>
    <p:sldId id="618" r:id="rId19"/>
    <p:sldId id="619" r:id="rId20"/>
    <p:sldId id="620" r:id="rId21"/>
    <p:sldId id="621" r:id="rId22"/>
    <p:sldId id="622" r:id="rId23"/>
    <p:sldId id="623" r:id="rId24"/>
    <p:sldId id="624" r:id="rId25"/>
    <p:sldId id="625" r:id="rId26"/>
    <p:sldId id="626" r:id="rId27"/>
    <p:sldId id="627" r:id="rId28"/>
    <p:sldId id="628" r:id="rId29"/>
    <p:sldId id="629" r:id="rId30"/>
    <p:sldId id="630" r:id="rId31"/>
    <p:sldId id="631" r:id="rId32"/>
    <p:sldId id="632" r:id="rId33"/>
    <p:sldId id="633" r:id="rId34"/>
    <p:sldId id="662" r:id="rId35"/>
    <p:sldId id="663" r:id="rId36"/>
    <p:sldId id="664" r:id="rId37"/>
    <p:sldId id="665" r:id="rId38"/>
    <p:sldId id="666" r:id="rId39"/>
    <p:sldId id="640" r:id="rId40"/>
    <p:sldId id="639" r:id="rId41"/>
    <p:sldId id="673" r:id="rId42"/>
    <p:sldId id="674" r:id="rId43"/>
    <p:sldId id="675" r:id="rId44"/>
    <p:sldId id="676" r:id="rId45"/>
    <p:sldId id="677" r:id="rId46"/>
    <p:sldId id="678" r:id="rId47"/>
    <p:sldId id="642" r:id="rId48"/>
    <p:sldId id="643" r:id="rId49"/>
    <p:sldId id="644" r:id="rId50"/>
    <p:sldId id="645" r:id="rId51"/>
    <p:sldId id="646" r:id="rId52"/>
    <p:sldId id="679" r:id="rId53"/>
    <p:sldId id="647" r:id="rId54"/>
    <p:sldId id="648" r:id="rId55"/>
    <p:sldId id="649" r:id="rId56"/>
    <p:sldId id="680" r:id="rId57"/>
    <p:sldId id="650" r:id="rId58"/>
    <p:sldId id="651" r:id="rId59"/>
    <p:sldId id="667" r:id="rId60"/>
    <p:sldId id="668" r:id="rId61"/>
    <p:sldId id="669" r:id="rId62"/>
    <p:sldId id="654" r:id="rId63"/>
    <p:sldId id="655" r:id="rId64"/>
    <p:sldId id="656" r:id="rId65"/>
    <p:sldId id="657" r:id="rId66"/>
    <p:sldId id="658" r:id="rId67"/>
    <p:sldId id="408" r:id="rId68"/>
  </p:sldIdLst>
  <p:sldSz cx="9144000" cy="6858000" type="screen4x3"/>
  <p:notesSz cx="7010400" cy="9296400"/>
  <p:custDataLst>
    <p:tags r:id="rId71"/>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7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0C1"/>
    <a:srgbClr val="FFFFB7"/>
    <a:srgbClr val="080000"/>
    <a:srgbClr val="2E0000"/>
    <a:srgbClr val="0000FF"/>
    <a:srgbClr val="800000"/>
    <a:srgbClr val="0000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95" autoAdjust="0"/>
    <p:restoredTop sz="68646" autoAdjust="0"/>
  </p:normalViewPr>
  <p:slideViewPr>
    <p:cSldViewPr>
      <p:cViewPr varScale="1">
        <p:scale>
          <a:sx n="46" d="100"/>
          <a:sy n="46" d="100"/>
        </p:scale>
        <p:origin x="1512" y="4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Lst>
  </p:outlineViewPr>
  <p:notesTextViewPr>
    <p:cViewPr>
      <p:scale>
        <a:sx n="100" d="100"/>
        <a:sy n="100" d="100"/>
      </p:scale>
      <p:origin x="0" y="0"/>
    </p:cViewPr>
  </p:notesTextViewPr>
  <p:sorterViewPr>
    <p:cViewPr varScale="1">
      <p:scale>
        <a:sx n="1" d="1"/>
        <a:sy n="1" d="1"/>
      </p:scale>
      <p:origin x="0" y="7584"/>
    </p:cViewPr>
  </p:sorterViewPr>
  <p:notesViewPr>
    <p:cSldViewPr>
      <p:cViewPr>
        <p:scale>
          <a:sx n="66" d="100"/>
          <a:sy n="66" d="100"/>
        </p:scale>
        <p:origin x="-1962" y="-8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handoutMaster" Target="handoutMasters/handoutMaster1.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s>
</file>

<file path=ppt/_rels/viewProps.xml.rels><?xml version="1.0" encoding="UTF-8" standalone="yes"?>
<Relationships xmlns="http://schemas.openxmlformats.org/package/2006/relationships"><Relationship Id="rId8" Type="http://schemas.openxmlformats.org/officeDocument/2006/relationships/slide" Target="slides/slide20.xml"/><Relationship Id="rId13" Type="http://schemas.openxmlformats.org/officeDocument/2006/relationships/slide" Target="slides/slide37.xml"/><Relationship Id="rId3" Type="http://schemas.openxmlformats.org/officeDocument/2006/relationships/slide" Target="slides/slide10.xml"/><Relationship Id="rId7" Type="http://schemas.openxmlformats.org/officeDocument/2006/relationships/slide" Target="slides/slide19.xml"/><Relationship Id="rId12" Type="http://schemas.openxmlformats.org/officeDocument/2006/relationships/slide" Target="slides/slide30.xml"/><Relationship Id="rId2" Type="http://schemas.openxmlformats.org/officeDocument/2006/relationships/slide" Target="slides/slide9.xml"/><Relationship Id="rId1" Type="http://schemas.openxmlformats.org/officeDocument/2006/relationships/slide" Target="slides/slide6.xml"/><Relationship Id="rId6" Type="http://schemas.openxmlformats.org/officeDocument/2006/relationships/slide" Target="slides/slide18.xml"/><Relationship Id="rId11" Type="http://schemas.openxmlformats.org/officeDocument/2006/relationships/slide" Target="slides/slide28.xml"/><Relationship Id="rId5" Type="http://schemas.openxmlformats.org/officeDocument/2006/relationships/slide" Target="slides/slide15.xml"/><Relationship Id="rId10" Type="http://schemas.openxmlformats.org/officeDocument/2006/relationships/slide" Target="slides/slide26.xml"/><Relationship Id="rId4" Type="http://schemas.openxmlformats.org/officeDocument/2006/relationships/slide" Target="slides/slide11.xml"/><Relationship Id="rId9" Type="http://schemas.openxmlformats.org/officeDocument/2006/relationships/slide" Target="slides/slide21.xml"/><Relationship Id="rId14" Type="http://schemas.openxmlformats.org/officeDocument/2006/relationships/slide" Target="slides/slide6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755417956656348"/>
          <c:y val="7.3732718894009258E-2"/>
          <c:w val="0.53095975232198189"/>
          <c:h val="0.64976958525345652"/>
        </c:manualLayout>
      </c:layout>
      <c:lineChart>
        <c:grouping val="standard"/>
        <c:varyColors val="0"/>
        <c:ser>
          <c:idx val="0"/>
          <c:order val="0"/>
          <c:tx>
            <c:strRef>
              <c:f>Sheet1!$A$2</c:f>
              <c:strCache>
                <c:ptCount val="1"/>
              </c:strCache>
            </c:strRef>
          </c:tx>
          <c:spPr>
            <a:ln w="20776">
              <a:solidFill>
                <a:srgbClr val="0000FF"/>
              </a:solidFill>
              <a:prstDash val="solid"/>
            </a:ln>
          </c:spPr>
          <c:marker>
            <c:symbol val="star"/>
            <c:size val="2"/>
            <c:spPr>
              <a:solidFill>
                <a:schemeClr val="accent1">
                  <a:lumMod val="20000"/>
                  <a:lumOff val="80000"/>
                </a:schemeClr>
              </a:solidFill>
              <a:ln>
                <a:solidFill>
                  <a:srgbClr val="FF0000"/>
                </a:solidFill>
                <a:prstDash val="solid"/>
              </a:ln>
            </c:spPr>
          </c:marker>
          <c:cat>
            <c:numRef>
              <c:f>Sheet1!$B$1:$G$1</c:f>
              <c:numCache>
                <c:formatCode>General</c:formatCode>
                <c:ptCount val="6"/>
                <c:pt idx="1">
                  <c:v>2019</c:v>
                </c:pt>
                <c:pt idx="2">
                  <c:v>2020</c:v>
                </c:pt>
                <c:pt idx="3">
                  <c:v>2021</c:v>
                </c:pt>
                <c:pt idx="4">
                  <c:v>2022</c:v>
                </c:pt>
                <c:pt idx="5">
                  <c:v>2023</c:v>
                </c:pt>
              </c:numCache>
            </c:numRef>
          </c:cat>
          <c:val>
            <c:numRef>
              <c:f>Sheet1!$B$2:$G$2</c:f>
              <c:numCache>
                <c:formatCode>General</c:formatCode>
                <c:ptCount val="6"/>
                <c:pt idx="1">
                  <c:v>9000</c:v>
                </c:pt>
                <c:pt idx="2">
                  <c:v>9000</c:v>
                </c:pt>
                <c:pt idx="3">
                  <c:v>9000</c:v>
                </c:pt>
                <c:pt idx="4">
                  <c:v>9000</c:v>
                </c:pt>
                <c:pt idx="5">
                  <c:v>9000</c:v>
                </c:pt>
              </c:numCache>
            </c:numRef>
          </c:val>
          <c:smooth val="0"/>
          <c:extLst>
            <c:ext xmlns:c16="http://schemas.microsoft.com/office/drawing/2014/chart" uri="{C3380CC4-5D6E-409C-BE32-E72D297353CC}">
              <c16:uniqueId val="{00000000-785A-43C7-808F-7890B369445E}"/>
            </c:ext>
          </c:extLst>
        </c:ser>
        <c:ser>
          <c:idx val="1"/>
          <c:order val="1"/>
          <c:tx>
            <c:strRef>
              <c:f>Sheet1!$A$3</c:f>
              <c:strCache>
                <c:ptCount val="1"/>
              </c:strCache>
            </c:strRef>
          </c:tx>
          <c:spPr>
            <a:ln w="6926">
              <a:solidFill>
                <a:srgbClr val="000000"/>
              </a:solidFill>
              <a:prstDash val="solid"/>
            </a:ln>
          </c:spPr>
          <c:marker>
            <c:symbol val="square"/>
            <c:size val="2"/>
            <c:spPr>
              <a:solidFill>
                <a:srgbClr val="FFFF00"/>
              </a:solidFill>
              <a:ln>
                <a:solidFill>
                  <a:srgbClr val="FFFF00"/>
                </a:solidFill>
                <a:prstDash val="solid"/>
              </a:ln>
            </c:spPr>
          </c:marker>
          <c:cat>
            <c:numRef>
              <c:f>Sheet1!$B$1:$G$1</c:f>
              <c:numCache>
                <c:formatCode>General</c:formatCode>
                <c:ptCount val="6"/>
                <c:pt idx="1">
                  <c:v>2019</c:v>
                </c:pt>
                <c:pt idx="2">
                  <c:v>2020</c:v>
                </c:pt>
                <c:pt idx="3">
                  <c:v>2021</c:v>
                </c:pt>
                <c:pt idx="4">
                  <c:v>2022</c:v>
                </c:pt>
                <c:pt idx="5">
                  <c:v>2023</c:v>
                </c:pt>
              </c:numCache>
            </c:numRef>
          </c:cat>
          <c:val>
            <c:numRef>
              <c:f>Sheet1!$B$3:$G$3</c:f>
              <c:numCache>
                <c:formatCode>General</c:formatCode>
                <c:ptCount val="6"/>
              </c:numCache>
            </c:numRef>
          </c:val>
          <c:smooth val="0"/>
          <c:extLst>
            <c:ext xmlns:c16="http://schemas.microsoft.com/office/drawing/2014/chart" uri="{C3380CC4-5D6E-409C-BE32-E72D297353CC}">
              <c16:uniqueId val="{00000001-785A-43C7-808F-7890B369445E}"/>
            </c:ext>
          </c:extLst>
        </c:ser>
        <c:ser>
          <c:idx val="2"/>
          <c:order val="2"/>
          <c:tx>
            <c:strRef>
              <c:f>Sheet1!$A$4</c:f>
              <c:strCache>
                <c:ptCount val="1"/>
              </c:strCache>
            </c:strRef>
          </c:tx>
          <c:spPr>
            <a:ln w="6926">
              <a:solidFill>
                <a:srgbClr val="000000"/>
              </a:solidFill>
              <a:prstDash val="solid"/>
            </a:ln>
          </c:spPr>
          <c:marker>
            <c:symbol val="triangle"/>
            <c:size val="2"/>
            <c:spPr>
              <a:solidFill>
                <a:srgbClr val="00FF00"/>
              </a:solidFill>
              <a:ln>
                <a:solidFill>
                  <a:srgbClr val="00FF00"/>
                </a:solidFill>
                <a:prstDash val="solid"/>
              </a:ln>
            </c:spPr>
          </c:marker>
          <c:cat>
            <c:numRef>
              <c:f>Sheet1!$B$1:$G$1</c:f>
              <c:numCache>
                <c:formatCode>General</c:formatCode>
                <c:ptCount val="6"/>
                <c:pt idx="1">
                  <c:v>2019</c:v>
                </c:pt>
                <c:pt idx="2">
                  <c:v>2020</c:v>
                </c:pt>
                <c:pt idx="3">
                  <c:v>2021</c:v>
                </c:pt>
                <c:pt idx="4">
                  <c:v>2022</c:v>
                </c:pt>
                <c:pt idx="5">
                  <c:v>2023</c:v>
                </c:pt>
              </c:numCache>
            </c:numRef>
          </c:cat>
          <c:val>
            <c:numRef>
              <c:f>Sheet1!$B$4:$G$4</c:f>
              <c:numCache>
                <c:formatCode>General</c:formatCode>
                <c:ptCount val="6"/>
              </c:numCache>
            </c:numRef>
          </c:val>
          <c:smooth val="0"/>
          <c:extLst>
            <c:ext xmlns:c16="http://schemas.microsoft.com/office/drawing/2014/chart" uri="{C3380CC4-5D6E-409C-BE32-E72D297353CC}">
              <c16:uniqueId val="{00000002-785A-43C7-808F-7890B369445E}"/>
            </c:ext>
          </c:extLst>
        </c:ser>
        <c:dLbls>
          <c:showLegendKey val="0"/>
          <c:showVal val="0"/>
          <c:showCatName val="0"/>
          <c:showSerName val="0"/>
          <c:showPercent val="0"/>
          <c:showBubbleSize val="0"/>
        </c:dLbls>
        <c:marker val="1"/>
        <c:smooth val="0"/>
        <c:axId val="218324360"/>
        <c:axId val="1"/>
      </c:lineChart>
      <c:catAx>
        <c:axId val="218324360"/>
        <c:scaling>
          <c:orientation val="minMax"/>
        </c:scaling>
        <c:delete val="0"/>
        <c:axPos val="b"/>
        <c:title>
          <c:tx>
            <c:rich>
              <a:bodyPr/>
              <a:lstStyle/>
              <a:p>
                <a:pPr>
                  <a:defRPr sz="981" b="1" i="0" u="none" strike="noStrike" baseline="0">
                    <a:solidFill>
                      <a:srgbClr val="002060"/>
                    </a:solidFill>
                    <a:latin typeface="Arial"/>
                    <a:ea typeface="Arial"/>
                    <a:cs typeface="Arial"/>
                  </a:defRPr>
                </a:pPr>
                <a:r>
                  <a:rPr lang="en-US">
                    <a:solidFill>
                      <a:srgbClr val="002060"/>
                    </a:solidFill>
                  </a:rPr>
                  <a:t>For the year ended December 31</a:t>
                </a:r>
              </a:p>
            </c:rich>
          </c:tx>
          <c:layout>
            <c:manualLayout>
              <c:xMode val="edge"/>
              <c:yMode val="edge"/>
              <c:x val="0.24767809746521496"/>
              <c:y val="0.85714279159549045"/>
            </c:manualLayout>
          </c:layout>
          <c:overlay val="0"/>
          <c:spPr>
            <a:noFill/>
            <a:ln w="13850">
              <a:noFill/>
            </a:ln>
          </c:spPr>
        </c:title>
        <c:numFmt formatCode="General" sourceLinked="1"/>
        <c:majorTickMark val="out"/>
        <c:minorTickMark val="none"/>
        <c:tickLblPos val="nextTo"/>
        <c:spPr>
          <a:ln w="6926">
            <a:solidFill>
              <a:srgbClr val="000000"/>
            </a:solidFill>
            <a:prstDash val="solid"/>
          </a:ln>
        </c:spPr>
        <c:txPr>
          <a:bodyPr rot="0" vert="horz"/>
          <a:lstStyle/>
          <a:p>
            <a:pPr>
              <a:defRPr sz="967" b="1" i="0" u="none" strike="noStrike" baseline="0">
                <a:solidFill>
                  <a:schemeClr val="tx1"/>
                </a:solidFill>
                <a:latin typeface="Arial"/>
                <a:ea typeface="Arial"/>
                <a:cs typeface="Arial"/>
              </a:defRPr>
            </a:pPr>
            <a:endParaRPr lang="en-US"/>
          </a:p>
        </c:txPr>
        <c:crossAx val="1"/>
        <c:crosses val="autoZero"/>
        <c:auto val="0"/>
        <c:lblAlgn val="ctr"/>
        <c:lblOffset val="100"/>
        <c:tickLblSkip val="1"/>
        <c:tickMarkSkip val="1"/>
        <c:noMultiLvlLbl val="0"/>
      </c:catAx>
      <c:valAx>
        <c:axId val="1"/>
        <c:scaling>
          <c:orientation val="minMax"/>
          <c:max val="10000"/>
          <c:min val="0"/>
        </c:scaling>
        <c:delete val="0"/>
        <c:axPos val="l"/>
        <c:numFmt formatCode="\$#,##0_);\(\$#,##0\)" sourceLinked="0"/>
        <c:majorTickMark val="out"/>
        <c:minorTickMark val="none"/>
        <c:tickLblPos val="nextTo"/>
        <c:spPr>
          <a:ln w="6926">
            <a:solidFill>
              <a:srgbClr val="000000"/>
            </a:solidFill>
            <a:prstDash val="solid"/>
          </a:ln>
        </c:spPr>
        <c:txPr>
          <a:bodyPr rot="0" vert="horz"/>
          <a:lstStyle/>
          <a:p>
            <a:pPr>
              <a:defRPr sz="967" b="1" i="0" u="none" strike="noStrike" baseline="0">
                <a:solidFill>
                  <a:schemeClr val="tx1"/>
                </a:solidFill>
                <a:latin typeface="Arial"/>
                <a:ea typeface="Arial"/>
                <a:cs typeface="Arial"/>
              </a:defRPr>
            </a:pPr>
            <a:endParaRPr lang="en-US"/>
          </a:p>
        </c:txPr>
        <c:crossAx val="218324360"/>
        <c:crosses val="autoZero"/>
        <c:crossBetween val="midCat"/>
        <c:majorUnit val="1000"/>
      </c:valAx>
      <c:spPr>
        <a:solidFill>
          <a:schemeClr val="accent1">
            <a:lumMod val="20000"/>
            <a:lumOff val="80000"/>
          </a:schemeClr>
        </a:solidFill>
        <a:ln w="24797">
          <a:noFill/>
        </a:ln>
      </c:spPr>
    </c:plotArea>
    <c:plotVisOnly val="1"/>
    <c:dispBlanksAs val="gap"/>
    <c:showDLblsOverMax val="0"/>
  </c:chart>
  <c:spPr>
    <a:solidFill>
      <a:schemeClr val="accent1">
        <a:lumMod val="20000"/>
        <a:lumOff val="80000"/>
      </a:schemeClr>
    </a:solidFill>
    <a:ln w="12399" cap="flat" cmpd="sng" algn="ctr">
      <a:solidFill>
        <a:schemeClr val="bg2"/>
      </a:solidFill>
      <a:prstDash val="solid"/>
      <a:miter lim="800000"/>
      <a:headEnd type="none" w="med" len="med"/>
      <a:tailEnd type="none" w="med" len="med"/>
    </a:ln>
  </c:spPr>
  <c:txPr>
    <a:bodyPr/>
    <a:lstStyle/>
    <a:p>
      <a:pPr>
        <a:defRPr sz="981" b="1" i="0" u="none" strike="noStrike" baseline="0">
          <a:solidFill>
            <a:schemeClr val="tx1"/>
          </a:solidFill>
          <a:latin typeface="Arial"/>
          <a:ea typeface="Arial"/>
          <a:cs typeface="Aria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9200887902330738"/>
          <c:y val="6.6528066528066518E-2"/>
          <c:w val="0.63041065482796843"/>
          <c:h val="0.67983367983368015"/>
        </c:manualLayout>
      </c:layout>
      <c:lineChart>
        <c:grouping val="standard"/>
        <c:varyColors val="0"/>
        <c:ser>
          <c:idx val="0"/>
          <c:order val="0"/>
          <c:tx>
            <c:strRef>
              <c:f>Sheet1!$A$2</c:f>
              <c:strCache>
                <c:ptCount val="1"/>
              </c:strCache>
            </c:strRef>
          </c:tx>
          <c:spPr>
            <a:ln w="18423">
              <a:solidFill>
                <a:srgbClr val="0000FF"/>
              </a:solidFill>
              <a:prstDash val="solid"/>
            </a:ln>
          </c:spPr>
          <c:marker>
            <c:symbol val="plus"/>
            <c:size val="2"/>
            <c:spPr>
              <a:solidFill>
                <a:srgbClr val="FF0000"/>
              </a:solidFill>
              <a:ln>
                <a:solidFill>
                  <a:srgbClr val="FF0000"/>
                </a:solidFill>
                <a:prstDash val="solid"/>
              </a:ln>
            </c:spPr>
          </c:marker>
          <c:dLbls>
            <c:numFmt formatCode="\$#,##0_);\(\$#,##0\)" sourceLinked="0"/>
            <c:spPr>
              <a:noFill/>
              <a:ln w="12282">
                <a:noFill/>
              </a:ln>
            </c:spPr>
            <c:txPr>
              <a:bodyPr/>
              <a:lstStyle/>
              <a:p>
                <a:pPr algn="r">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Sheet1!$B$1:$G$1</c:f>
              <c:numCache>
                <c:formatCode>General</c:formatCode>
                <c:ptCount val="6"/>
                <c:pt idx="0">
                  <c:v>2019</c:v>
                </c:pt>
                <c:pt idx="1">
                  <c:v>2020</c:v>
                </c:pt>
                <c:pt idx="2">
                  <c:v>2021</c:v>
                </c:pt>
                <c:pt idx="3">
                  <c:v>2022</c:v>
                </c:pt>
                <c:pt idx="4">
                  <c:v>2023</c:v>
                </c:pt>
              </c:numCache>
            </c:numRef>
          </c:cat>
          <c:val>
            <c:numRef>
              <c:f>Sheet1!$B$2:$G$2</c:f>
              <c:numCache>
                <c:formatCode>General</c:formatCode>
                <c:ptCount val="6"/>
                <c:pt idx="0">
                  <c:v>41000</c:v>
                </c:pt>
                <c:pt idx="1">
                  <c:v>32000</c:v>
                </c:pt>
                <c:pt idx="2">
                  <c:v>23000</c:v>
                </c:pt>
                <c:pt idx="3">
                  <c:v>14000</c:v>
                </c:pt>
                <c:pt idx="4">
                  <c:v>5000</c:v>
                </c:pt>
              </c:numCache>
            </c:numRef>
          </c:val>
          <c:smooth val="0"/>
          <c:extLst>
            <c:ext xmlns:c16="http://schemas.microsoft.com/office/drawing/2014/chart" uri="{C3380CC4-5D6E-409C-BE32-E72D297353CC}">
              <c16:uniqueId val="{00000000-8A0C-485F-90E1-D06290640BE2}"/>
            </c:ext>
          </c:extLst>
        </c:ser>
        <c:ser>
          <c:idx val="1"/>
          <c:order val="1"/>
          <c:tx>
            <c:strRef>
              <c:f>Sheet1!$A$3</c:f>
              <c:strCache>
                <c:ptCount val="1"/>
              </c:strCache>
            </c:strRef>
          </c:tx>
          <c:spPr>
            <a:ln w="6141">
              <a:solidFill>
                <a:srgbClr val="000000"/>
              </a:solidFill>
              <a:prstDash val="solid"/>
            </a:ln>
          </c:spPr>
          <c:marker>
            <c:symbol val="square"/>
            <c:size val="2"/>
            <c:spPr>
              <a:solidFill>
                <a:srgbClr val="FFFF00"/>
              </a:solidFill>
              <a:ln>
                <a:solidFill>
                  <a:srgbClr val="FFFF00"/>
                </a:solidFill>
                <a:prstDash val="solid"/>
              </a:ln>
            </c:spPr>
          </c:marker>
          <c:cat>
            <c:numRef>
              <c:f>Sheet1!$B$1:$G$1</c:f>
              <c:numCache>
                <c:formatCode>General</c:formatCode>
                <c:ptCount val="6"/>
                <c:pt idx="0">
                  <c:v>2019</c:v>
                </c:pt>
                <c:pt idx="1">
                  <c:v>2020</c:v>
                </c:pt>
                <c:pt idx="2">
                  <c:v>2021</c:v>
                </c:pt>
                <c:pt idx="3">
                  <c:v>2022</c:v>
                </c:pt>
                <c:pt idx="4">
                  <c:v>2023</c:v>
                </c:pt>
              </c:numCache>
            </c:numRef>
          </c:cat>
          <c:val>
            <c:numRef>
              <c:f>Sheet1!$B$3:$G$3</c:f>
              <c:numCache>
                <c:formatCode>General</c:formatCode>
                <c:ptCount val="6"/>
              </c:numCache>
            </c:numRef>
          </c:val>
          <c:smooth val="0"/>
          <c:extLst>
            <c:ext xmlns:c16="http://schemas.microsoft.com/office/drawing/2014/chart" uri="{C3380CC4-5D6E-409C-BE32-E72D297353CC}">
              <c16:uniqueId val="{00000001-8A0C-485F-90E1-D06290640BE2}"/>
            </c:ext>
          </c:extLst>
        </c:ser>
        <c:ser>
          <c:idx val="2"/>
          <c:order val="2"/>
          <c:tx>
            <c:strRef>
              <c:f>Sheet1!$A$4</c:f>
              <c:strCache>
                <c:ptCount val="1"/>
              </c:strCache>
            </c:strRef>
          </c:tx>
          <c:spPr>
            <a:ln w="6141">
              <a:solidFill>
                <a:srgbClr val="000000"/>
              </a:solidFill>
              <a:prstDash val="solid"/>
            </a:ln>
          </c:spPr>
          <c:marker>
            <c:symbol val="triangle"/>
            <c:size val="2"/>
            <c:spPr>
              <a:solidFill>
                <a:srgbClr val="00FF00"/>
              </a:solidFill>
              <a:ln>
                <a:solidFill>
                  <a:srgbClr val="00FF00"/>
                </a:solidFill>
                <a:prstDash val="solid"/>
              </a:ln>
            </c:spPr>
          </c:marker>
          <c:cat>
            <c:numRef>
              <c:f>Sheet1!$B$1:$G$1</c:f>
              <c:numCache>
                <c:formatCode>General</c:formatCode>
                <c:ptCount val="6"/>
                <c:pt idx="0">
                  <c:v>2019</c:v>
                </c:pt>
                <c:pt idx="1">
                  <c:v>2020</c:v>
                </c:pt>
                <c:pt idx="2">
                  <c:v>2021</c:v>
                </c:pt>
                <c:pt idx="3">
                  <c:v>2022</c:v>
                </c:pt>
                <c:pt idx="4">
                  <c:v>2023</c:v>
                </c:pt>
              </c:numCache>
            </c:numRef>
          </c:cat>
          <c:val>
            <c:numRef>
              <c:f>Sheet1!$B$4:$G$4</c:f>
              <c:numCache>
                <c:formatCode>General</c:formatCode>
                <c:ptCount val="6"/>
              </c:numCache>
            </c:numRef>
          </c:val>
          <c:smooth val="0"/>
          <c:extLst>
            <c:ext xmlns:c16="http://schemas.microsoft.com/office/drawing/2014/chart" uri="{C3380CC4-5D6E-409C-BE32-E72D297353CC}">
              <c16:uniqueId val="{00000002-8A0C-485F-90E1-D06290640BE2}"/>
            </c:ext>
          </c:extLst>
        </c:ser>
        <c:dLbls>
          <c:showLegendKey val="0"/>
          <c:showVal val="0"/>
          <c:showCatName val="0"/>
          <c:showSerName val="0"/>
          <c:showPercent val="0"/>
          <c:showBubbleSize val="0"/>
        </c:dLbls>
        <c:marker val="1"/>
        <c:smooth val="0"/>
        <c:axId val="176897208"/>
        <c:axId val="1"/>
      </c:lineChart>
      <c:catAx>
        <c:axId val="176897208"/>
        <c:scaling>
          <c:orientation val="minMax"/>
        </c:scaling>
        <c:delete val="0"/>
        <c:axPos val="b"/>
        <c:title>
          <c:tx>
            <c:rich>
              <a:bodyPr/>
              <a:lstStyle/>
              <a:p>
                <a:pPr>
                  <a:defRPr/>
                </a:pPr>
                <a:r>
                  <a:rPr lang="en-US"/>
                  <a:t>As of December 31</a:t>
                </a:r>
              </a:p>
            </c:rich>
          </c:tx>
          <c:layout>
            <c:manualLayout>
              <c:xMode val="edge"/>
              <c:yMode val="edge"/>
              <c:x val="0.38290780983901629"/>
              <c:y val="0.8669435691244558"/>
            </c:manualLayout>
          </c:layout>
          <c:overlay val="0"/>
          <c:spPr>
            <a:noFill/>
            <a:ln w="12282">
              <a:noFill/>
            </a:ln>
          </c:spPr>
        </c:title>
        <c:numFmt formatCode="General" sourceLinked="1"/>
        <c:majorTickMark val="out"/>
        <c:minorTickMark val="none"/>
        <c:tickLblPos val="nextTo"/>
        <c:spPr>
          <a:ln w="6141">
            <a:solidFill>
              <a:srgbClr val="000000"/>
            </a:solidFill>
            <a:prstDash val="solid"/>
          </a:ln>
        </c:spPr>
        <c:txPr>
          <a:bodyPr rot="0" vert="horz"/>
          <a:lstStyle/>
          <a:p>
            <a:pPr>
              <a:defRPr/>
            </a:pPr>
            <a:endParaRPr lang="en-US"/>
          </a:p>
        </c:txPr>
        <c:crossAx val="1"/>
        <c:crosses val="autoZero"/>
        <c:auto val="0"/>
        <c:lblAlgn val="ctr"/>
        <c:lblOffset val="100"/>
        <c:tickLblSkip val="1"/>
        <c:tickMarkSkip val="1"/>
        <c:noMultiLvlLbl val="0"/>
      </c:catAx>
      <c:valAx>
        <c:axId val="1"/>
        <c:scaling>
          <c:orientation val="minMax"/>
        </c:scaling>
        <c:delete val="0"/>
        <c:axPos val="l"/>
        <c:title>
          <c:tx>
            <c:rich>
              <a:bodyPr/>
              <a:lstStyle/>
              <a:p>
                <a:pPr>
                  <a:defRPr/>
                </a:pPr>
                <a:r>
                  <a:rPr lang="en-US"/>
                  <a:t>Book Value</a:t>
                </a:r>
              </a:p>
            </c:rich>
          </c:tx>
          <c:layout>
            <c:manualLayout>
              <c:xMode val="edge"/>
              <c:yMode val="edge"/>
              <c:x val="1.1098774420692056E-2"/>
              <c:y val="0.26819112238384818"/>
            </c:manualLayout>
          </c:layout>
          <c:overlay val="0"/>
          <c:spPr>
            <a:noFill/>
            <a:ln w="12282">
              <a:noFill/>
            </a:ln>
          </c:spPr>
        </c:title>
        <c:numFmt formatCode="\$#,##0_);\(\$#,##0\)" sourceLinked="0"/>
        <c:majorTickMark val="out"/>
        <c:minorTickMark val="none"/>
        <c:tickLblPos val="nextTo"/>
        <c:spPr>
          <a:ln w="6141">
            <a:solidFill>
              <a:srgbClr val="000000"/>
            </a:solidFill>
            <a:prstDash val="solid"/>
          </a:ln>
        </c:spPr>
        <c:txPr>
          <a:bodyPr rot="0" vert="horz"/>
          <a:lstStyle/>
          <a:p>
            <a:pPr>
              <a:defRPr/>
            </a:pPr>
            <a:endParaRPr lang="en-US"/>
          </a:p>
        </c:txPr>
        <c:crossAx val="176897208"/>
        <c:crosses val="autoZero"/>
        <c:crossBetween val="midCat"/>
      </c:valAx>
      <c:spPr>
        <a:noFill/>
        <a:ln w="19837">
          <a:noFill/>
        </a:ln>
      </c:spPr>
    </c:plotArea>
    <c:plotVisOnly val="1"/>
    <c:dispBlanksAs val="gap"/>
    <c:showDLblsOverMax val="0"/>
  </c:chart>
  <c:spPr>
    <a:solidFill>
      <a:srgbClr val="FFF1C5"/>
    </a:solidFill>
    <a:ln w="9919" cap="flat" cmpd="sng" algn="ctr">
      <a:solidFill>
        <a:schemeClr val="bg2"/>
      </a:solidFill>
      <a:prstDash val="solid"/>
      <a:miter lim="800000"/>
      <a:headEnd type="none" w="med" len="med"/>
      <a:tailEnd type="none" w="med" len="med"/>
    </a:ln>
  </c:spPr>
  <c:txPr>
    <a:bodyPr/>
    <a:lstStyle/>
    <a:p>
      <a:pPr>
        <a:defRPr sz="858" b="1" i="0" u="none" strike="noStrike" baseline="0">
          <a:solidFill>
            <a:srgbClr val="002060"/>
          </a:solidFill>
          <a:latin typeface="Arial"/>
          <a:ea typeface="Arial"/>
          <a:cs typeface="Arial"/>
        </a:defRPr>
      </a:pPr>
      <a:endParaRPr lang="en-US"/>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2" dt="2018-11-12T06:59:01.536" idx="23">
    <p:pos x="10" y="10"/>
    <p:text>This concept and example have not been discussed in the text. Consider replacing it with content in page 189 regarding capitalizing and expensing. It relates to LO 2.</p:text>
    <p:extLst>
      <p:ext uri="{C676402C-5697-4E1C-873F-D02D1690AC5C}">
        <p15:threadingInfo xmlns:p15="http://schemas.microsoft.com/office/powerpoint/2012/main" timeZoneBias="-330"/>
      </p:ext>
    </p:extLst>
  </p:cm>
  <p:cm authorId="2" dt="2018-11-16T15:54:30.929" idx="75">
    <p:pos x="10" y="106"/>
    <p:text>Basket purchase has been mentioned in the text and in the exercises. Retaining the slide as a query to client.</p:text>
    <p:extLst>
      <p:ext uri="{C676402C-5697-4E1C-873F-D02D1690AC5C}">
        <p15:threadingInfo xmlns:p15="http://schemas.microsoft.com/office/powerpoint/2012/main" timeZoneBias="-330">
          <p15:parentCm authorId="2" idx="23"/>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18-11-13T07:30:07.802" idx="41">
    <p:pos x="632" y="1865"/>
    <p:text>How do we know that the equipment is idle? Do we have a source for this question?</p:text>
    <p:extLst>
      <p:ext uri="{C676402C-5697-4E1C-873F-D02D1690AC5C}">
        <p15:threadingInfo xmlns:p15="http://schemas.microsoft.com/office/powerpoint/2012/main" timeZoneBias="-330"/>
      </p:ext>
    </p:extLst>
  </p:cm>
  <p:cm authorId="2" dt="2018-11-16T16:18:34.277" idx="77">
    <p:pos x="632" y="1961"/>
    <p:text>Question does not map back. Retained as it is relevant to the topic.</p:text>
    <p:extLst>
      <p:ext uri="{C676402C-5697-4E1C-873F-D02D1690AC5C}">
        <p15:threadingInfo xmlns:p15="http://schemas.microsoft.com/office/powerpoint/2012/main" timeZoneBias="-330">
          <p15:parentCm authorId="2" idx="41"/>
        </p15:threadingInfo>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 dt="2018-11-15T19:47:53.568" idx="48">
    <p:pos x="3882" y="1647"/>
    <p:text>Consider deleting the question and solution in slides 18 to 26 and replace it with this question.</p:text>
    <p:extLst>
      <p:ext uri="{C676402C-5697-4E1C-873F-D02D1690AC5C}">
        <p15:threadingInfo xmlns:p15="http://schemas.microsoft.com/office/powerpoint/2012/main" timeZoneBias="-330"/>
      </p:ext>
    </p:extLst>
  </p:cm>
  <p:cm authorId="2" dt="2018-11-15T19:49:41.853" idx="49">
    <p:pos x="3882" y="1743"/>
    <p:text>Let's discuss regarding this while you're making review changes.</p:text>
    <p:extLst>
      <p:ext uri="{C676402C-5697-4E1C-873F-D02D1690AC5C}">
        <p15:threadingInfo xmlns:p15="http://schemas.microsoft.com/office/powerpoint/2012/main" timeZoneBias="-330">
          <p15:parentCm authorId="2" idx="48"/>
        </p15:threadingInfo>
      </p:ext>
    </p:extLst>
  </p:cm>
  <p:cm authorId="2" dt="2018-11-16T16:17:54.216" idx="78">
    <p:pos x="3882" y="1839"/>
    <p:text>As discussed, retaining these slides as client query.</p:text>
    <p:extLst>
      <p:ext uri="{C676402C-5697-4E1C-873F-D02D1690AC5C}">
        <p15:threadingInfo xmlns:p15="http://schemas.microsoft.com/office/powerpoint/2012/main" timeZoneBias="-330">
          <p15:parentCm authorId="2" idx="48"/>
        </p15:threadingInfo>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00791CD0-4120-41DB-B673-7531B6A6913E}"/>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a:latin typeface="Arial" panose="020B0604020202020204" pitchFamily="34" charset="0"/>
              </a:rPr>
              <a:t>6-</a:t>
            </a:r>
            <a:fld id="{EF8CAEFF-1B20-4C94-A699-B77A5454466D}" type="slidenum">
              <a:rPr lang="en-US" altLang="en-US" sz="1200" smtClean="0">
                <a:latin typeface="Arial" panose="020B0604020202020204" pitchFamily="34" charset="0"/>
              </a:rPr>
              <a:pPr algn="r" eaLnBrk="1" hangingPunct="1">
                <a:spcBef>
                  <a:spcPct val="50000"/>
                </a:spcBef>
                <a:defRPr/>
              </a:pPr>
              <a:t>‹#›</a:t>
            </a:fld>
            <a:endParaRPr lang="en-US" altLang="en-US" sz="120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9D0FE9D6-9473-4C90-8563-01807D9A0685}"/>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a:p>
        </p:txBody>
      </p:sp>
      <p:sp>
        <p:nvSpPr>
          <p:cNvPr id="53251" name="Rectangle 4">
            <a:extLst>
              <a:ext uri="{FF2B5EF4-FFF2-40B4-BE49-F238E27FC236}">
                <a16:creationId xmlns:a16="http://schemas.microsoft.com/office/drawing/2014/main" id="{5C6872D7-95B8-4DB7-9BED-CEBAAB841E47}"/>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7A97E3B0-5DC5-49CC-8EB6-932AAE4BC22D}"/>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71EBCF65-043F-4007-8E45-43E5C28B7080}"/>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a:p>
        </p:txBody>
      </p:sp>
      <p:sp>
        <p:nvSpPr>
          <p:cNvPr id="9" name="TextBox 8">
            <a:extLst>
              <a:ext uri="{FF2B5EF4-FFF2-40B4-BE49-F238E27FC236}">
                <a16:creationId xmlns:a16="http://schemas.microsoft.com/office/drawing/2014/main" id="{751AE848-9A2D-4639-A5F3-B54B09707159}"/>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a:t>6-</a:t>
            </a:r>
            <a:fld id="{D3E2452A-5AE2-475F-80A8-C2E045D341A2}" type="slidenum">
              <a:rPr lang="en-US" altLang="en-US" sz="1000" smtClean="0"/>
              <a:pPr algn="r">
                <a:defRPr/>
              </a:pPr>
              <a:t>‹#›</a:t>
            </a:fld>
            <a:endParaRPr lang="en-US" altLang="en-US" sz="100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00CF1BE-24A4-4745-A7A1-ADD39E575656}"/>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D392C76A-0334-49F3-A874-18C56F26F4D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a:t>
            </a:r>
            <a:r>
              <a:rPr lang="en-US" altLang="en-US" dirty="0" err="1"/>
              <a:t>Viele</a:t>
            </a:r>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28DD3D6E-69D2-4765-A26E-EBF5203A8139}"/>
              </a:ext>
            </a:extLst>
          </p:cNvPr>
          <p:cNvSpPr>
            <a:spLocks noGrp="1" noRot="1" noChangeAspect="1" noChangeArrowheads="1" noTextEdit="1"/>
          </p:cNvSpPr>
          <p:nvPr>
            <p:ph type="sldImg"/>
          </p:nvPr>
        </p:nvSpPr>
        <p:spPr>
          <a:ln/>
        </p:spPr>
      </p:sp>
      <p:sp>
        <p:nvSpPr>
          <p:cNvPr id="65540" name="Rectangle 3">
            <a:extLst>
              <a:ext uri="{FF2B5EF4-FFF2-40B4-BE49-F238E27FC236}">
                <a16:creationId xmlns:a16="http://schemas.microsoft.com/office/drawing/2014/main" id="{C4C1CE45-8832-41AD-AA94-8B4D1E9E8CEC}"/>
              </a:ext>
            </a:extLst>
          </p:cNvPr>
          <p:cNvSpPr>
            <a:spLocks noGrp="1" noChangeArrowheads="1"/>
          </p:cNvSpPr>
          <p:nvPr>
            <p:ph type="body" idx="1"/>
          </p:nvPr>
        </p:nvSpPr>
        <p:spPr>
          <a:ln/>
        </p:spPr>
        <p:txBody>
          <a:bodyPr/>
          <a:lstStyle/>
          <a:p>
            <a:pPr>
              <a:defRPr/>
            </a:pPr>
            <a:r>
              <a:rPr lang="en-US" dirty="0"/>
              <a:t>The cost is apportioned to the land and building based on the percentage of each asset's appraised value to the total appraised value. For example, the land is appraised at $87,500 and the building is appraised at $162,500, for a total of $250,000 appraised value. The percentage of value assigned to the land is 35 percent ($87,500 divided by $250,000) and the percentage assigned to the building is 65 percent ($162,500 divided by $250,000). The purchase cost is multiplied by the percentage for each asset to arrive at $70,000 ($200,000 times 35 percent) as the value of the land and $130,000 ($200,000 times 65 percent) as the value of the building.</a:t>
            </a:r>
          </a:p>
          <a:p>
            <a:pPr marL="228600" indent="-228600">
              <a:defRPr/>
            </a:pP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C11864C4-81F3-40CC-AA25-6150551065BF}"/>
              </a:ext>
            </a:extLst>
          </p:cNvPr>
          <p:cNvSpPr>
            <a:spLocks noGrp="1" noRot="1" noChangeAspect="1" noChangeArrowheads="1" noTextEdit="1"/>
          </p:cNvSpPr>
          <p:nvPr>
            <p:ph type="sldImg"/>
          </p:nvPr>
        </p:nvSpPr>
        <p:spPr>
          <a:ln/>
        </p:spPr>
      </p:sp>
      <p:sp>
        <p:nvSpPr>
          <p:cNvPr id="66564" name="Rectangle 3">
            <a:extLst>
              <a:ext uri="{FF2B5EF4-FFF2-40B4-BE49-F238E27FC236}">
                <a16:creationId xmlns:a16="http://schemas.microsoft.com/office/drawing/2014/main" id="{84720184-AB0A-4027-83C1-0D8C6407F15D}"/>
              </a:ext>
            </a:extLst>
          </p:cNvPr>
          <p:cNvSpPr>
            <a:spLocks noGrp="1" noChangeArrowheads="1"/>
          </p:cNvSpPr>
          <p:nvPr>
            <p:ph type="body" idx="1"/>
          </p:nvPr>
        </p:nvSpPr>
        <p:spPr>
          <a:ln/>
        </p:spPr>
        <p:txBody>
          <a:bodyPr/>
          <a:lstStyle/>
          <a:p>
            <a:pPr>
              <a:defRPr/>
            </a:pPr>
            <a:r>
              <a:rPr lang="en-US" dirty="0"/>
              <a:t>Capitalized costs for buildings and equipment include purchase price, architectural fees, cost of permits, installation costs, transportation costs, and excavation and construction costs.</a:t>
            </a:r>
          </a:p>
          <a:p>
            <a:pPr marL="228600" indent="-228600">
              <a:defRPr/>
            </a:pP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90CFF60A-2FA2-4EE4-A7BC-462177DBCC68}"/>
              </a:ext>
            </a:extLst>
          </p:cNvPr>
          <p:cNvSpPr>
            <a:spLocks noGrp="1" noRot="1" noChangeAspect="1" noChangeArrowheads="1" noTextEdit="1"/>
          </p:cNvSpPr>
          <p:nvPr>
            <p:ph type="sldImg"/>
          </p:nvPr>
        </p:nvSpPr>
        <p:spPr>
          <a:ln/>
        </p:spPr>
      </p:sp>
      <p:sp>
        <p:nvSpPr>
          <p:cNvPr id="67588" name="Rectangle 3">
            <a:extLst>
              <a:ext uri="{FF2B5EF4-FFF2-40B4-BE49-F238E27FC236}">
                <a16:creationId xmlns:a16="http://schemas.microsoft.com/office/drawing/2014/main" id="{09300E74-01A6-4F76-83DF-736ED6522236}"/>
              </a:ext>
            </a:extLst>
          </p:cNvPr>
          <p:cNvSpPr>
            <a:spLocks noGrp="1" noChangeArrowheads="1"/>
          </p:cNvSpPr>
          <p:nvPr>
            <p:ph type="body" idx="1"/>
          </p:nvPr>
        </p:nvSpPr>
        <p:spPr>
          <a:ln/>
        </p:spPr>
        <p:txBody>
          <a:bodyPr/>
          <a:lstStyle/>
          <a:p>
            <a:pPr>
              <a:defRPr/>
            </a:pPr>
            <a:r>
              <a:rPr lang="en-US" dirty="0"/>
              <a:t>LO 6-2: Discuss how the terms </a:t>
            </a:r>
            <a:r>
              <a:rPr lang="en-US" i="1" dirty="0"/>
              <a:t>capitalize</a:t>
            </a:r>
            <a:r>
              <a:rPr lang="en-US" dirty="0"/>
              <a:t> and </a:t>
            </a:r>
            <a:r>
              <a:rPr lang="en-US" i="1" dirty="0"/>
              <a:t>expense</a:t>
            </a:r>
            <a:r>
              <a:rPr lang="en-US" dirty="0"/>
              <a:t> are used with respect to property, plant, and equipment</a:t>
            </a:r>
            <a:r>
              <a:rPr kumimoji="0" lang="en-US" dirty="0"/>
              <a:t>.</a:t>
            </a:r>
          </a:p>
          <a:p>
            <a:pPr>
              <a:defRPr/>
            </a:pPr>
            <a:endParaRPr kumimoji="0" lang="en-US" dirty="0"/>
          </a:p>
          <a:p>
            <a:pPr>
              <a:defRPr/>
            </a:pPr>
            <a:r>
              <a:rPr lang="en-US" dirty="0"/>
              <a:t>The original cost of noncurrent assets represents the prepaid cost of economic benefits that will be received in future years. Depreciation is the allocation of the cost of an asset to the years in which the benefits of the asset are expected to be received. It is an application of the matching concept. </a:t>
            </a:r>
          </a:p>
          <a:p>
            <a:pPr>
              <a:defRPr/>
            </a:pPr>
            <a:r>
              <a:rPr lang="en-US" dirty="0"/>
              <a:t>The acquisition cost of the asset (unused) is presented on the balance sheet and the expense cost (used) is reported on the income statement. Depreciation is not an attempt to recognize a loss in market value or any difference between the original cost and the replacement cost of an asset. In fact, the market value of noncurrent assets may actually increase as they are used but “appreciation” is not presently recorded.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336A2131-8FFC-4EEC-8641-31B42704E9C3}"/>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80899" name="Rectangle 4">
            <a:extLst>
              <a:ext uri="{FF2B5EF4-FFF2-40B4-BE49-F238E27FC236}">
                <a16:creationId xmlns:a16="http://schemas.microsoft.com/office/drawing/2014/main" id="{28EA3686-1B5D-4788-AA78-B1F9DCA48C70}"/>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80900" name="Rectangle 5">
            <a:extLst>
              <a:ext uri="{FF2B5EF4-FFF2-40B4-BE49-F238E27FC236}">
                <a16:creationId xmlns:a16="http://schemas.microsoft.com/office/drawing/2014/main" id="{91FE87BA-71E2-4413-94F8-BAE67B776A30}"/>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80901" name="Rectangle 6">
            <a:extLst>
              <a:ext uri="{FF2B5EF4-FFF2-40B4-BE49-F238E27FC236}">
                <a16:creationId xmlns:a16="http://schemas.microsoft.com/office/drawing/2014/main" id="{002E5894-18C8-4990-9512-78B7F75A0647}"/>
              </a:ext>
            </a:extLst>
          </p:cNvPr>
          <p:cNvSpPr>
            <a:spLocks noGrp="1" noRot="1" noChangeAspect="1" noChangeArrowheads="1" noTextEdit="1"/>
          </p:cNvSpPr>
          <p:nvPr>
            <p:ph type="sldImg"/>
          </p:nvPr>
        </p:nvSpPr>
        <p:spPr>
          <a:ln w="12700" cap="flat">
            <a:solidFill>
              <a:schemeClr val="tx1"/>
            </a:solidFill>
          </a:ln>
        </p:spPr>
      </p:sp>
      <p:sp>
        <p:nvSpPr>
          <p:cNvPr id="68616" name="Rectangle 7">
            <a:extLst>
              <a:ext uri="{FF2B5EF4-FFF2-40B4-BE49-F238E27FC236}">
                <a16:creationId xmlns:a16="http://schemas.microsoft.com/office/drawing/2014/main" id="{37664B8F-A9D5-403A-97BD-730357E160A0}"/>
              </a:ext>
            </a:extLst>
          </p:cNvPr>
          <p:cNvSpPr>
            <a:spLocks noGrp="1" noChangeArrowheads="1"/>
          </p:cNvSpPr>
          <p:nvPr>
            <p:ph type="body" idx="1"/>
          </p:nvPr>
        </p:nvSpPr>
        <p:spPr>
          <a:ln/>
        </p:spPr>
        <p:txBody>
          <a:bodyPr lIns="92207" tIns="45295" rIns="92207" bIns="45295"/>
          <a:lstStyle/>
          <a:p>
            <a:pPr>
              <a:defRPr/>
            </a:pPr>
            <a:r>
              <a:rPr lang="en-US" dirty="0"/>
              <a:t>Depreciation expense is recorded in each fiscal period. Depreciation expense is debited and the contra asset account, accumulated depreciation, is credited. Contra asset accounts are used to segregate total depreciation recorded from the original cost of the asset.</a:t>
            </a:r>
          </a:p>
          <a:p>
            <a:pPr marL="228600" indent="-228600">
              <a:defRPr/>
            </a:pP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1357535B-EC4F-4750-9768-767FA9263618}"/>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82947" name="Rectangle 4">
            <a:extLst>
              <a:ext uri="{FF2B5EF4-FFF2-40B4-BE49-F238E27FC236}">
                <a16:creationId xmlns:a16="http://schemas.microsoft.com/office/drawing/2014/main" id="{25D63BAE-E5CD-48A6-9E42-C4E96DE79E77}"/>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82948" name="Rectangle 5">
            <a:extLst>
              <a:ext uri="{FF2B5EF4-FFF2-40B4-BE49-F238E27FC236}">
                <a16:creationId xmlns:a16="http://schemas.microsoft.com/office/drawing/2014/main" id="{246EA208-6724-4F22-9E8F-D159457AEF6D}"/>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a:p>
        </p:txBody>
      </p:sp>
      <p:sp>
        <p:nvSpPr>
          <p:cNvPr id="82949" name="Rectangle 6">
            <a:extLst>
              <a:ext uri="{FF2B5EF4-FFF2-40B4-BE49-F238E27FC236}">
                <a16:creationId xmlns:a16="http://schemas.microsoft.com/office/drawing/2014/main" id="{4D2422FC-B505-4FE3-9703-647010BBAF0A}"/>
              </a:ext>
            </a:extLst>
          </p:cNvPr>
          <p:cNvSpPr>
            <a:spLocks noGrp="1" noRot="1" noChangeAspect="1" noChangeArrowheads="1" noTextEdit="1"/>
          </p:cNvSpPr>
          <p:nvPr>
            <p:ph type="sldImg"/>
          </p:nvPr>
        </p:nvSpPr>
        <p:spPr>
          <a:ln w="12700" cap="flat">
            <a:solidFill>
              <a:schemeClr val="tx1"/>
            </a:solidFill>
          </a:ln>
        </p:spPr>
      </p:sp>
      <p:sp>
        <p:nvSpPr>
          <p:cNvPr id="69640" name="Rectangle 7">
            <a:extLst>
              <a:ext uri="{FF2B5EF4-FFF2-40B4-BE49-F238E27FC236}">
                <a16:creationId xmlns:a16="http://schemas.microsoft.com/office/drawing/2014/main" id="{21D74AE3-E68C-426F-8E78-1D4A87EB5A7A}"/>
              </a:ext>
            </a:extLst>
          </p:cNvPr>
          <p:cNvSpPr>
            <a:spLocks noGrp="1" noChangeArrowheads="1"/>
          </p:cNvSpPr>
          <p:nvPr>
            <p:ph type="body" idx="1"/>
          </p:nvPr>
        </p:nvSpPr>
        <p:spPr>
          <a:ln/>
        </p:spPr>
        <p:txBody>
          <a:bodyPr lIns="92207" tIns="45295" rIns="92207" bIns="45295"/>
          <a:lstStyle/>
          <a:p>
            <a:pPr>
              <a:defRPr/>
            </a:pPr>
            <a:r>
              <a:rPr lang="en-US" dirty="0"/>
              <a:t>Accumulated depreciation would appear on the balance sheet as follows: An asset is reported at cost; the accumulated depreciation is reported as a reduction in the cost to arrive at the net book value of the asset. For example, the asset, building, is reported at $100,000 less the accumulated depreciation of $15,000, which yields a net book value of $85,000 for the building. </a:t>
            </a:r>
          </a:p>
          <a:p>
            <a:pPr marL="228600" indent="-228600">
              <a:defRPr/>
            </a:pP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67558646-8122-4D95-A019-8FF4490E8391}"/>
              </a:ext>
            </a:extLst>
          </p:cNvPr>
          <p:cNvSpPr>
            <a:spLocks noGrp="1" noRot="1" noChangeAspect="1" noChangeArrowheads="1" noTextEdit="1"/>
          </p:cNvSpPr>
          <p:nvPr>
            <p:ph type="sldImg"/>
          </p:nvPr>
        </p:nvSpPr>
        <p:spPr>
          <a:ln/>
        </p:spPr>
      </p:sp>
      <p:sp>
        <p:nvSpPr>
          <p:cNvPr id="70660" name="Rectangle 3">
            <a:extLst>
              <a:ext uri="{FF2B5EF4-FFF2-40B4-BE49-F238E27FC236}">
                <a16:creationId xmlns:a16="http://schemas.microsoft.com/office/drawing/2014/main" id="{BA451C3C-6F52-49D6-AFA6-95EB8CAF40DB}"/>
              </a:ext>
            </a:extLst>
          </p:cNvPr>
          <p:cNvSpPr>
            <a:spLocks noGrp="1" noChangeArrowheads="1"/>
          </p:cNvSpPr>
          <p:nvPr>
            <p:ph type="body" idx="1"/>
          </p:nvPr>
        </p:nvSpPr>
        <p:spPr>
          <a:ln/>
        </p:spPr>
        <p:txBody>
          <a:bodyPr/>
          <a:lstStyle/>
          <a:p>
            <a:pPr>
              <a:defRPr/>
            </a:pPr>
            <a:r>
              <a:rPr lang="en-US" dirty="0"/>
              <a:t>Depreciation expense is the calculated amount of depreciation for the current accounting period that is reported on the income statement. Accumulated depreciation, a contra asset account, includes the total amount of depreciation that has been recorded for an asset as of the balance sheet date.</a:t>
            </a:r>
          </a:p>
          <a:p>
            <a:pPr marL="228600" indent="-228600">
              <a:defRPr/>
            </a:pP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282193FA-2834-48AE-9339-16489B972C8B}"/>
              </a:ext>
            </a:extLst>
          </p:cNvPr>
          <p:cNvSpPr>
            <a:spLocks noGrp="1" noRot="1" noChangeAspect="1" noChangeArrowheads="1" noTextEdit="1"/>
          </p:cNvSpPr>
          <p:nvPr>
            <p:ph type="sldImg"/>
          </p:nvPr>
        </p:nvSpPr>
        <p:spPr>
          <a:ln/>
        </p:spPr>
      </p:sp>
      <p:sp>
        <p:nvSpPr>
          <p:cNvPr id="71684" name="Rectangle 3">
            <a:extLst>
              <a:ext uri="{FF2B5EF4-FFF2-40B4-BE49-F238E27FC236}">
                <a16:creationId xmlns:a16="http://schemas.microsoft.com/office/drawing/2014/main" id="{2F41279D-B969-41EC-9430-88FB2DAFB505}"/>
              </a:ext>
            </a:extLst>
          </p:cNvPr>
          <p:cNvSpPr>
            <a:spLocks noGrp="1" noChangeArrowheads="1"/>
          </p:cNvSpPr>
          <p:nvPr>
            <p:ph type="body" idx="1"/>
          </p:nvPr>
        </p:nvSpPr>
        <p:spPr>
          <a:ln/>
        </p:spPr>
        <p:txBody>
          <a:bodyPr/>
          <a:lstStyle/>
          <a:p>
            <a:pPr>
              <a:defRPr/>
            </a:pPr>
            <a:r>
              <a:rPr lang="en-US" dirty="0"/>
              <a:t>LO 6-3: Describe alternative methods of calculating depreciation for financial accounting purposes and compare the relative effects of each on the income statement and the balance sheet</a:t>
            </a:r>
            <a:r>
              <a:rPr kumimoji="0" lang="en-US" dirty="0">
                <a:solidFill>
                  <a:srgbClr val="800000"/>
                </a:solidFill>
              </a:rPr>
              <a:t>.</a:t>
            </a:r>
          </a:p>
          <a:p>
            <a:pPr>
              <a:defRPr/>
            </a:pPr>
            <a:endParaRPr kumimoji="0" lang="en-US" dirty="0">
              <a:solidFill>
                <a:srgbClr val="800000"/>
              </a:solidFill>
            </a:endParaRPr>
          </a:p>
          <a:p>
            <a:pPr>
              <a:defRPr/>
            </a:pPr>
            <a:r>
              <a:rPr lang="en-US" dirty="0"/>
              <a:t>Management may decide to use an accelerated depreciation method rather than a straight-line method for the financial accounting records. In the early years of an asset's life, accelerated depreciation methods result in greater depreciation expense and lower net income than straight-line depreciation.</a:t>
            </a:r>
          </a:p>
          <a:p>
            <a:pPr marL="228600" indent="-228600">
              <a:defRPr/>
            </a:pP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393CDF2A-FC1F-41E9-8098-CEEB5669B193}"/>
              </a:ext>
            </a:extLst>
          </p:cNvPr>
          <p:cNvSpPr>
            <a:spLocks noGrp="1" noRot="1" noChangeAspect="1" noChangeArrowheads="1" noTextEdit="1"/>
          </p:cNvSpPr>
          <p:nvPr>
            <p:ph type="sldImg"/>
          </p:nvPr>
        </p:nvSpPr>
        <p:spPr>
          <a:ln/>
        </p:spPr>
      </p:sp>
      <p:sp>
        <p:nvSpPr>
          <p:cNvPr id="72708" name="Rectangle 3">
            <a:extLst>
              <a:ext uri="{FF2B5EF4-FFF2-40B4-BE49-F238E27FC236}">
                <a16:creationId xmlns:a16="http://schemas.microsoft.com/office/drawing/2014/main" id="{3969AFF3-2308-4BEA-AFEB-5ABF54975BCD}"/>
              </a:ext>
            </a:extLst>
          </p:cNvPr>
          <p:cNvSpPr>
            <a:spLocks noGrp="1" noChangeArrowheads="1"/>
          </p:cNvSpPr>
          <p:nvPr>
            <p:ph type="body" idx="1"/>
          </p:nvPr>
        </p:nvSpPr>
        <p:spPr>
          <a:ln/>
        </p:spPr>
        <p:txBody>
          <a:bodyPr/>
          <a:lstStyle/>
          <a:p>
            <a:pPr>
              <a:defRPr/>
            </a:pPr>
            <a:r>
              <a:rPr lang="en-US" dirty="0"/>
              <a:t>Straight-line methods include straight-line and units-of-production. Accelerated methods include sum-of-the-years’-digits and declining-balance.</a:t>
            </a:r>
          </a:p>
          <a:p>
            <a:pPr marL="228600" indent="-228600">
              <a:defRPr/>
            </a:pP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a:extLst>
              <a:ext uri="{FF2B5EF4-FFF2-40B4-BE49-F238E27FC236}">
                <a16:creationId xmlns:a16="http://schemas.microsoft.com/office/drawing/2014/main" id="{D00DC310-8B72-41C6-9B50-CAF368DE5C4C}"/>
              </a:ext>
            </a:extLst>
          </p:cNvPr>
          <p:cNvSpPr>
            <a:spLocks noGrp="1" noRot="1" noChangeAspect="1" noChangeArrowheads="1" noTextEdit="1"/>
          </p:cNvSpPr>
          <p:nvPr>
            <p:ph type="sldImg"/>
          </p:nvPr>
        </p:nvSpPr>
        <p:spPr>
          <a:ln/>
        </p:spPr>
      </p:sp>
      <p:sp>
        <p:nvSpPr>
          <p:cNvPr id="73732" name="Rectangle 3">
            <a:extLst>
              <a:ext uri="{FF2B5EF4-FFF2-40B4-BE49-F238E27FC236}">
                <a16:creationId xmlns:a16="http://schemas.microsoft.com/office/drawing/2014/main" id="{5029E96E-8999-43C9-AC3A-12A2FF736921}"/>
              </a:ext>
            </a:extLst>
          </p:cNvPr>
          <p:cNvSpPr>
            <a:spLocks noGrp="1" noChangeArrowheads="1"/>
          </p:cNvSpPr>
          <p:nvPr>
            <p:ph type="body" idx="1"/>
          </p:nvPr>
        </p:nvSpPr>
        <p:spPr>
          <a:ln/>
        </p:spPr>
        <p:txBody>
          <a:bodyPr/>
          <a:lstStyle/>
          <a:p>
            <a:pPr>
              <a:defRPr/>
            </a:pPr>
            <a:r>
              <a:rPr lang="en-US" dirty="0"/>
              <a:t>The straight-line method for calculating annual depreciation expense is as follows: Cost minus the estimated salvage value (the depreciable amount) of the asset divided by its estimated useful life. </a:t>
            </a:r>
            <a:r>
              <a:rPr lang="en-US" dirty="0">
                <a:solidFill>
                  <a:schemeClr val="accent1">
                    <a:lumMod val="50000"/>
                  </a:schemeClr>
                </a:solidFill>
              </a:rPr>
              <a:t>On December 31, 2019, equipment was purchased for $50,000 cash. The equipment has an estimated useful life of five years and an estimated salvage value of $5,000.</a:t>
            </a:r>
            <a:endParaRPr lang="en-US" dirty="0"/>
          </a:p>
          <a:p>
            <a:pPr marL="228600" indent="-228600">
              <a:defRPr/>
            </a:pP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7177BA9B-739D-40D5-A96B-CCF147AD0B11}"/>
              </a:ext>
            </a:extLst>
          </p:cNvPr>
          <p:cNvSpPr>
            <a:spLocks noGrp="1" noRot="1" noChangeAspect="1" noChangeArrowheads="1" noTextEdit="1"/>
          </p:cNvSpPr>
          <p:nvPr>
            <p:ph type="sldImg"/>
          </p:nvPr>
        </p:nvSpPr>
        <p:spPr>
          <a:ln/>
        </p:spPr>
      </p:sp>
      <p:sp>
        <p:nvSpPr>
          <p:cNvPr id="74756" name="Rectangle 3">
            <a:extLst>
              <a:ext uri="{FF2B5EF4-FFF2-40B4-BE49-F238E27FC236}">
                <a16:creationId xmlns:a16="http://schemas.microsoft.com/office/drawing/2014/main" id="{DF130BD9-D961-427E-96B7-D978D3BB3FFA}"/>
              </a:ext>
            </a:extLst>
          </p:cNvPr>
          <p:cNvSpPr>
            <a:spLocks noGrp="1" noChangeArrowheads="1"/>
          </p:cNvSpPr>
          <p:nvPr>
            <p:ph type="body" idx="1"/>
          </p:nvPr>
        </p:nvSpPr>
        <p:spPr>
          <a:ln/>
        </p:spPr>
        <p:txBody>
          <a:bodyPr/>
          <a:lstStyle/>
          <a:p>
            <a:pPr>
              <a:defRPr/>
            </a:pPr>
            <a:r>
              <a:rPr lang="en-US" dirty="0"/>
              <a:t>Hence, $50,000 less $5,000 (salvage value) divided by five years estimated useful life equals $9,000 annual depreciation expense.</a:t>
            </a:r>
          </a:p>
          <a:p>
            <a:pPr marL="228600" indent="-228600">
              <a:defRPr/>
            </a:pP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B9E1E0FF-C8DC-4A04-9D73-8D4A88E60FAE}"/>
              </a:ext>
            </a:extLst>
          </p:cNvPr>
          <p:cNvSpPr txBox="1">
            <a:spLocks noGrp="1" noChangeArrowheads="1"/>
          </p:cNvSpPr>
          <p:nvPr/>
        </p:nvSpPr>
        <p:spPr bwMode="auto">
          <a:xfrm>
            <a:off x="3884613" y="8659813"/>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fld id="{F549B682-2503-4AFF-A1C8-2E13553283E7}" type="slidenum">
              <a:rPr lang="en-US" altLang="en-US" sz="1200">
                <a:solidFill>
                  <a:srgbClr val="000000"/>
                </a:solidFill>
                <a:latin typeface="Times" panose="02020603050405020304" pitchFamily="18" charset="0"/>
              </a:rPr>
              <a:pPr algn="r"/>
              <a:t>2</a:t>
            </a:fld>
            <a:endParaRPr lang="en-US" altLang="en-US" sz="1200">
              <a:solidFill>
                <a:srgbClr val="000000"/>
              </a:solidFill>
              <a:latin typeface="Times" panose="02020603050405020304" pitchFamily="18" charset="0"/>
            </a:endParaRPr>
          </a:p>
        </p:txBody>
      </p:sp>
      <p:sp>
        <p:nvSpPr>
          <p:cNvPr id="58371" name="Rectangle 2">
            <a:extLst>
              <a:ext uri="{FF2B5EF4-FFF2-40B4-BE49-F238E27FC236}">
                <a16:creationId xmlns:a16="http://schemas.microsoft.com/office/drawing/2014/main" id="{EE934CE8-9B2A-4CD2-8293-6CB79088981E}"/>
              </a:ext>
            </a:extLst>
          </p:cNvPr>
          <p:cNvSpPr>
            <a:spLocks noGrp="1" noRot="1" noChangeAspect="1" noChangeArrowheads="1" noTextEdit="1"/>
          </p:cNvSpPr>
          <p:nvPr>
            <p:ph type="sldImg"/>
          </p:nvPr>
        </p:nvSpPr>
        <p:spPr>
          <a:xfrm>
            <a:off x="1152525" y="684213"/>
            <a:ext cx="4557713" cy="3417887"/>
          </a:xfrm>
          <a:ln/>
        </p:spPr>
      </p:sp>
      <p:sp>
        <p:nvSpPr>
          <p:cNvPr id="58372" name="Rectangle 3">
            <a:extLst>
              <a:ext uri="{FF2B5EF4-FFF2-40B4-BE49-F238E27FC236}">
                <a16:creationId xmlns:a16="http://schemas.microsoft.com/office/drawing/2014/main" id="{72F88B0E-2ACB-4632-95F8-A6717047EA8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p>
            <a:pPr eaLnBrk="1" hangingPunct="1">
              <a:lnSpc>
                <a:spcPct val="90000"/>
              </a:lnSpc>
              <a:spcBef>
                <a:spcPct val="50000"/>
              </a:spcBef>
            </a:pPr>
            <a:r>
              <a:rPr lang="en-US" altLang="en-US" dirty="0">
                <a:latin typeface="Calibri" panose="020F0502020204030204" pitchFamily="34" charset="0"/>
              </a:rPr>
              <a:t>CHAPTER 6: </a:t>
            </a:r>
            <a:r>
              <a:rPr lang="en-US" altLang="en-US" dirty="0"/>
              <a:t> </a:t>
            </a:r>
            <a:r>
              <a:rPr lang="en-US" altLang="en-US" b="1" i="1" dirty="0">
                <a:latin typeface="Calibri" panose="020F0502020204030204" pitchFamily="34" charset="0"/>
              </a:rPr>
              <a:t>Accounting for and Presentation of Property, Plant, and Equipment and Other Noncurrent Assets</a:t>
            </a:r>
            <a:endParaRPr lang="en-US" altLang="en-US" i="1" dirty="0">
              <a:latin typeface="Calibri" panose="020F0502020204030204" pitchFamily="34" charset="0"/>
            </a:endParaRPr>
          </a:p>
          <a:p>
            <a:pPr eaLnBrk="1" hangingPunct="1"/>
            <a:endParaRPr lang="en-US"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a:extLst>
              <a:ext uri="{FF2B5EF4-FFF2-40B4-BE49-F238E27FC236}">
                <a16:creationId xmlns:a16="http://schemas.microsoft.com/office/drawing/2014/main" id="{BF3FA86A-B379-4C7D-BD20-ED902A8EAAF4}"/>
              </a:ext>
            </a:extLst>
          </p:cNvPr>
          <p:cNvSpPr>
            <a:spLocks noGrp="1" noRot="1" noChangeAspect="1" noChangeArrowheads="1" noTextEdit="1"/>
          </p:cNvSpPr>
          <p:nvPr>
            <p:ph type="sldImg"/>
          </p:nvPr>
        </p:nvSpPr>
        <p:spPr>
          <a:ln/>
        </p:spPr>
      </p:sp>
      <p:sp>
        <p:nvSpPr>
          <p:cNvPr id="75780" name="Rectangle 3">
            <a:extLst>
              <a:ext uri="{FF2B5EF4-FFF2-40B4-BE49-F238E27FC236}">
                <a16:creationId xmlns:a16="http://schemas.microsoft.com/office/drawing/2014/main" id="{F922680D-DD9E-4D7C-91B9-B7E65565E384}"/>
              </a:ext>
            </a:extLst>
          </p:cNvPr>
          <p:cNvSpPr>
            <a:spLocks noGrp="1" noChangeArrowheads="1"/>
          </p:cNvSpPr>
          <p:nvPr>
            <p:ph type="body" idx="1"/>
          </p:nvPr>
        </p:nvSpPr>
        <p:spPr>
          <a:ln/>
        </p:spPr>
        <p:txBody>
          <a:bodyPr/>
          <a:lstStyle/>
          <a:p>
            <a:pPr>
              <a:defRPr/>
            </a:pPr>
            <a:r>
              <a:rPr lang="en-US" dirty="0"/>
              <a:t>A depreciation schedule is used to calculate the annual depreciation expense, the annual accumulated depreciation amount, the accumulated depreciation balance, and the un-depreciated balance or net book value (NBV) in separate columns. The columns are summed. Depreciation expense and accumulated depreciation totals should equal $45,000, the depreciable amount, and the NBV column should equal $5,000, the salvage value. Note that the asset cannot be depreciated below its salvage value of $5,000.</a:t>
            </a:r>
          </a:p>
          <a:p>
            <a:pPr marL="228600" indent="-228600">
              <a:defRPr/>
            </a:pP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1B41BA5F-F471-4793-8FB0-B192803041B7}"/>
              </a:ext>
            </a:extLst>
          </p:cNvPr>
          <p:cNvSpPr>
            <a:spLocks noGrp="1" noRot="1" noChangeAspect="1" noChangeArrowheads="1" noTextEdit="1"/>
          </p:cNvSpPr>
          <p:nvPr>
            <p:ph type="sldImg"/>
          </p:nvPr>
        </p:nvSpPr>
        <p:spPr>
          <a:ln/>
        </p:spPr>
      </p:sp>
      <p:sp>
        <p:nvSpPr>
          <p:cNvPr id="97283" name="Rectangle 3">
            <a:extLst>
              <a:ext uri="{FF2B5EF4-FFF2-40B4-BE49-F238E27FC236}">
                <a16:creationId xmlns:a16="http://schemas.microsoft.com/office/drawing/2014/main" id="{74ECE106-D8B0-4C51-84AA-3F54CA3EB71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buFont typeface="Times New Roman" panose="02020603050405020304" pitchFamily="18" charset="0"/>
              <a:buNone/>
            </a:pPr>
            <a:r>
              <a:rPr lang="en-US" altLang="en-US"/>
              <a:t>Depreciation expense is reported on the income statement. Accumulated depreciation is used to calculate the net book value of the asset, which is reported on the balance sheet.</a:t>
            </a:r>
          </a:p>
          <a:p>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32857BEF-3FC0-4A66-8668-90AD9894D461}"/>
              </a:ext>
            </a:extLst>
          </p:cNvPr>
          <p:cNvSpPr>
            <a:spLocks noGrp="1" noRot="1" noChangeAspect="1" noChangeArrowheads="1" noTextEdit="1"/>
          </p:cNvSpPr>
          <p:nvPr>
            <p:ph type="sldImg"/>
          </p:nvPr>
        </p:nvSpPr>
        <p:spPr>
          <a:ln/>
        </p:spPr>
      </p:sp>
      <p:sp>
        <p:nvSpPr>
          <p:cNvPr id="77828" name="Rectangle 3">
            <a:extLst>
              <a:ext uri="{FF2B5EF4-FFF2-40B4-BE49-F238E27FC236}">
                <a16:creationId xmlns:a16="http://schemas.microsoft.com/office/drawing/2014/main" id="{63FA9AEB-7686-40B2-AC84-13D73E21C8E6}"/>
              </a:ext>
            </a:extLst>
          </p:cNvPr>
          <p:cNvSpPr>
            <a:spLocks noGrp="1" noChangeArrowheads="1"/>
          </p:cNvSpPr>
          <p:nvPr>
            <p:ph type="body" idx="1"/>
          </p:nvPr>
        </p:nvSpPr>
        <p:spPr>
          <a:ln/>
        </p:spPr>
        <p:txBody>
          <a:bodyPr/>
          <a:lstStyle/>
          <a:p>
            <a:pPr>
              <a:defRPr/>
            </a:pPr>
            <a:r>
              <a:rPr lang="en-US" dirty="0"/>
              <a:t>The units-of-production method calculates the depreciation expense per unit produced. The formula is similar to the straight-line method. Cost minus estimated salvage value is divided by the estimated total units to be made, rather than the asset's useful life. Once the per unit depreciation expense is calculated, it is multiplied by the number of units produced during the year to calculate the annual depreciation expense.</a:t>
            </a:r>
          </a:p>
          <a:p>
            <a:pPr marL="228600" indent="-228600">
              <a:defRPr/>
            </a:pP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22E7D923-4666-42F8-8031-2F2AAF882617}"/>
              </a:ext>
            </a:extLst>
          </p:cNvPr>
          <p:cNvSpPr>
            <a:spLocks noGrp="1" noRot="1" noChangeAspect="1" noChangeArrowheads="1" noTextEdit="1"/>
          </p:cNvSpPr>
          <p:nvPr>
            <p:ph type="sldImg"/>
          </p:nvPr>
        </p:nvSpPr>
        <p:spPr>
          <a:ln/>
        </p:spPr>
      </p:sp>
      <p:sp>
        <p:nvSpPr>
          <p:cNvPr id="78852" name="Rectangle 3">
            <a:extLst>
              <a:ext uri="{FF2B5EF4-FFF2-40B4-BE49-F238E27FC236}">
                <a16:creationId xmlns:a16="http://schemas.microsoft.com/office/drawing/2014/main" id="{9B068D5F-AB63-4743-868D-497C392B3F07}"/>
              </a:ext>
            </a:extLst>
          </p:cNvPr>
          <p:cNvSpPr>
            <a:spLocks noGrp="1" noChangeArrowheads="1"/>
          </p:cNvSpPr>
          <p:nvPr>
            <p:ph type="body" idx="1"/>
          </p:nvPr>
        </p:nvSpPr>
        <p:spPr>
          <a:ln/>
        </p:spPr>
        <p:txBody>
          <a:bodyPr/>
          <a:lstStyle/>
          <a:p>
            <a:pPr>
              <a:defRPr/>
            </a:pPr>
            <a:r>
              <a:rPr lang="en-US" dirty="0"/>
              <a:t>On December 31, 2019, equipment was purchased for $50,000 cash. The equipment is expected to produce 100,000 units during its useful life and has an estimated salvage value of $5,000. If 22,000 units were produced in 2020, </a:t>
            </a:r>
            <a:r>
              <a:rPr lang="en-US" b="1" dirty="0"/>
              <a:t>the first year that the asset was used, </a:t>
            </a:r>
            <a:r>
              <a:rPr lang="en-US" dirty="0"/>
              <a:t>what is the amount of depreciation expense?</a:t>
            </a:r>
          </a:p>
          <a:p>
            <a:pPr marL="228600" indent="-228600">
              <a:defRPr/>
            </a:pP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F99D75CF-3B97-4187-8F79-54C1B6E025BB}"/>
              </a:ext>
            </a:extLst>
          </p:cNvPr>
          <p:cNvSpPr>
            <a:spLocks noGrp="1" noRot="1" noChangeAspect="1" noChangeArrowheads="1" noTextEdit="1"/>
          </p:cNvSpPr>
          <p:nvPr>
            <p:ph type="sldImg"/>
          </p:nvPr>
        </p:nvSpPr>
        <p:spPr>
          <a:ln/>
        </p:spPr>
      </p:sp>
      <p:sp>
        <p:nvSpPr>
          <p:cNvPr id="79876" name="Rectangle 3">
            <a:extLst>
              <a:ext uri="{FF2B5EF4-FFF2-40B4-BE49-F238E27FC236}">
                <a16:creationId xmlns:a16="http://schemas.microsoft.com/office/drawing/2014/main" id="{81B1DBFF-884D-46D7-B0D5-5FDF546B10B2}"/>
              </a:ext>
            </a:extLst>
          </p:cNvPr>
          <p:cNvSpPr>
            <a:spLocks noGrp="1" noChangeArrowheads="1"/>
          </p:cNvSpPr>
          <p:nvPr>
            <p:ph type="body" idx="1"/>
          </p:nvPr>
        </p:nvSpPr>
        <p:spPr>
          <a:ln/>
        </p:spPr>
        <p:txBody>
          <a:bodyPr/>
          <a:lstStyle/>
          <a:p>
            <a:pPr>
              <a:defRPr/>
            </a:pPr>
            <a:r>
              <a:rPr lang="en-US" dirty="0"/>
              <a:t>Depreciation expense per unit equals $50,000 minus $5,000 (salvage value) divided by 100,000, which is estimated total units produced. Depreciation expense equals $0.45 per unit. The annual depreciation expense is calculated by multiplying the per unit depreciation expense of $0.45 by the 22,000 units produced this year. Annual depreciation expense for 2020 equals $9,900. </a:t>
            </a:r>
          </a:p>
          <a:p>
            <a:pPr marL="228600" indent="-228600">
              <a:defRPr/>
            </a:pP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D2A95FBE-2509-4EFC-A8B4-D02D40079D37}"/>
              </a:ext>
            </a:extLst>
          </p:cNvPr>
          <p:cNvSpPr>
            <a:spLocks noGrp="1" noRot="1" noChangeAspect="1" noChangeArrowheads="1" noTextEdit="1"/>
          </p:cNvSpPr>
          <p:nvPr>
            <p:ph type="sldImg"/>
          </p:nvPr>
        </p:nvSpPr>
        <p:spPr>
          <a:ln/>
        </p:spPr>
      </p:sp>
      <p:sp>
        <p:nvSpPr>
          <p:cNvPr id="80900" name="Rectangle 3">
            <a:extLst>
              <a:ext uri="{FF2B5EF4-FFF2-40B4-BE49-F238E27FC236}">
                <a16:creationId xmlns:a16="http://schemas.microsoft.com/office/drawing/2014/main" id="{C58389BB-257B-4CFA-BCA3-DFEE4247C79F}"/>
              </a:ext>
            </a:extLst>
          </p:cNvPr>
          <p:cNvSpPr>
            <a:spLocks noGrp="1" noChangeArrowheads="1"/>
          </p:cNvSpPr>
          <p:nvPr>
            <p:ph type="body" idx="1"/>
          </p:nvPr>
        </p:nvSpPr>
        <p:spPr>
          <a:ln/>
        </p:spPr>
        <p:txBody>
          <a:bodyPr/>
          <a:lstStyle/>
          <a:p>
            <a:pPr>
              <a:defRPr/>
            </a:pPr>
            <a:r>
              <a:rPr lang="en-US" dirty="0"/>
              <a:t>The units-of-production depreciation schedule is used to record the number of units produced each year, the annual depreciation expense, the accumulated depreciation balance, and the undepreciated balance or net book value (NBV). Total number of units equals the estimated 100,000 units. Depreciation expense and the accumulated depreciation balance total $45,000, the depreciable amount, and the undepreciated balance equals $5,000, the salvage value. No depreciation expense is recorded if the equipment is idle, as in the year 2019.</a:t>
            </a:r>
          </a:p>
          <a:p>
            <a:pPr marL="228600" indent="-228600">
              <a:defRPr/>
            </a:pP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7E026003-768B-4CA9-A82F-A102E189EF27}"/>
              </a:ext>
            </a:extLst>
          </p:cNvPr>
          <p:cNvSpPr>
            <a:spLocks noGrp="1" noRot="1" noChangeAspect="1" noChangeArrowheads="1" noTextEdit="1"/>
          </p:cNvSpPr>
          <p:nvPr>
            <p:ph type="sldImg"/>
          </p:nvPr>
        </p:nvSpPr>
        <p:spPr>
          <a:ln/>
        </p:spPr>
      </p:sp>
      <p:sp>
        <p:nvSpPr>
          <p:cNvPr id="81924" name="Rectangle 3">
            <a:extLst>
              <a:ext uri="{FF2B5EF4-FFF2-40B4-BE49-F238E27FC236}">
                <a16:creationId xmlns:a16="http://schemas.microsoft.com/office/drawing/2014/main" id="{CD24F467-C1E0-44EF-AF05-06F2447EDB70}"/>
              </a:ext>
            </a:extLst>
          </p:cNvPr>
          <p:cNvSpPr>
            <a:spLocks noGrp="1" noChangeArrowheads="1"/>
          </p:cNvSpPr>
          <p:nvPr>
            <p:ph type="body" idx="1"/>
          </p:nvPr>
        </p:nvSpPr>
        <p:spPr>
          <a:ln/>
        </p:spPr>
        <p:txBody>
          <a:bodyPr/>
          <a:lstStyle/>
          <a:p>
            <a:pPr>
              <a:defRPr/>
            </a:pPr>
            <a:r>
              <a:rPr lang="en-US" dirty="0"/>
              <a:t>The declining-balance method calculates depreciation expense at double the straight-line depreciation rate. To calculate the double straight-line rate, divide one by the estimated number of years of useful life and then multiply that number by two. Since we are using two times the straight-line rate, sometimes this method is called the Double-Declining-Balance Method.</a:t>
            </a:r>
          </a:p>
          <a:p>
            <a:pPr marL="228600" indent="-228600">
              <a:defRPr/>
            </a:pP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a:extLst>
              <a:ext uri="{FF2B5EF4-FFF2-40B4-BE49-F238E27FC236}">
                <a16:creationId xmlns:a16="http://schemas.microsoft.com/office/drawing/2014/main" id="{13D6EA7D-146C-4F4F-BB9C-198128390A96}"/>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8B216C3B-2F9B-4BAA-B94F-12B3E5D031E4}"/>
              </a:ext>
            </a:extLst>
          </p:cNvPr>
          <p:cNvSpPr>
            <a:spLocks noGrp="1" noChangeArrowheads="1"/>
          </p:cNvSpPr>
          <p:nvPr>
            <p:ph type="body" idx="1"/>
          </p:nvPr>
        </p:nvSpPr>
        <p:spPr>
          <a:ln/>
        </p:spPr>
        <p:txBody>
          <a:bodyPr/>
          <a:lstStyle/>
          <a:p>
            <a:pPr>
              <a:defRPr/>
            </a:pPr>
            <a:r>
              <a:rPr lang="en-US" sz="1200" b="0" dirty="0">
                <a:solidFill>
                  <a:schemeClr val="accent1">
                    <a:lumMod val="50000"/>
                  </a:schemeClr>
                </a:solidFill>
                <a:latin typeface="Arial" charset="0"/>
              </a:rPr>
              <a:t>At the beginning of 2019</a:t>
            </a:r>
            <a:r>
              <a:rPr lang="en-US" dirty="0"/>
              <a:t>, equipment was purchased for $22,000 cash. The equipment has an estimated useful life of five years and an estimated salvage value of $2,000. Calculate the depreciation expense for 2020 and 2021.</a:t>
            </a:r>
          </a:p>
          <a:p>
            <a:pPr marL="228600" indent="-228600">
              <a:defRPr/>
            </a:pP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mn-ea"/>
                <a:cs typeface="+mn-cs"/>
              </a:rPr>
              <a:t>For reporting to stockholders, most firms use the straight-line depreciation method because in the early years of an asset’s life, it results in lower depreciation expense and hence higher reported net income than does accelerated depreciation. </a:t>
            </a:r>
            <a:endParaRPr lang="en-US" dirty="0"/>
          </a:p>
        </p:txBody>
      </p:sp>
    </p:spTree>
    <p:extLst>
      <p:ext uri="{BB962C8B-B14F-4D97-AF65-F5344CB8AC3E}">
        <p14:creationId xmlns:p14="http://schemas.microsoft.com/office/powerpoint/2010/main" val="4621857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mn-ea"/>
                <a:cs typeface="+mn-cs"/>
              </a:rPr>
              <a:t>When accelerated depreciation is less than straight-line depreciation, total</a:t>
            </a:r>
            <a:r>
              <a:rPr kumimoji="1" lang="en-US" sz="1200" b="0" i="1" u="none" strike="noStrike" kern="1200" baseline="0" dirty="0">
                <a:solidFill>
                  <a:schemeClr val="tx1"/>
                </a:solidFill>
                <a:latin typeface="Times New Roman" pitchFamily="18" charset="0"/>
                <a:ea typeface="+mn-ea"/>
                <a:cs typeface="+mn-cs"/>
              </a:rPr>
              <a:t> </a:t>
            </a:r>
            <a:r>
              <a:rPr kumimoji="1" lang="en-US" sz="1200" b="0" i="0" u="none" strike="noStrike" kern="1200" baseline="0" dirty="0">
                <a:solidFill>
                  <a:schemeClr val="tx1"/>
                </a:solidFill>
                <a:latin typeface="Times New Roman" pitchFamily="18" charset="0"/>
                <a:ea typeface="+mn-ea"/>
                <a:cs typeface="+mn-cs"/>
              </a:rPr>
              <a:t>depreciation expense using the straight-line method will still be less than under an accelerated method if the amount invested in new assets has grown each year. </a:t>
            </a:r>
            <a:endParaRPr lang="en-US" dirty="0"/>
          </a:p>
        </p:txBody>
      </p:sp>
    </p:spTree>
    <p:extLst>
      <p:ext uri="{BB962C8B-B14F-4D97-AF65-F5344CB8AC3E}">
        <p14:creationId xmlns:p14="http://schemas.microsoft.com/office/powerpoint/2010/main" val="130828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5E64E51E-579C-4F67-BA73-14C995EBF381}"/>
              </a:ext>
            </a:extLst>
          </p:cNvPr>
          <p:cNvSpPr>
            <a:spLocks noGrp="1" noRot="1" noChangeAspect="1" noChangeArrowheads="1" noTextEdit="1"/>
          </p:cNvSpPr>
          <p:nvPr>
            <p:ph type="sldImg"/>
          </p:nvPr>
        </p:nvSpPr>
        <p:spPr>
          <a:ln/>
        </p:spPr>
      </p:sp>
      <p:sp>
        <p:nvSpPr>
          <p:cNvPr id="84995" name="Rectangle 3">
            <a:extLst>
              <a:ext uri="{FF2B5EF4-FFF2-40B4-BE49-F238E27FC236}">
                <a16:creationId xmlns:a16="http://schemas.microsoft.com/office/drawing/2014/main" id="{CDE46AB9-DC84-45AE-A56C-1EC3A67B53D7}"/>
              </a:ext>
            </a:extLst>
          </p:cNvPr>
          <p:cNvSpPr>
            <a:spLocks noGrp="1" noChangeArrowheads="1"/>
          </p:cNvSpPr>
          <p:nvPr>
            <p:ph type="body" idx="1"/>
          </p:nvPr>
        </p:nvSpPr>
        <p:spPr>
          <a:xfrm>
            <a:off x="935038" y="4343400"/>
            <a:ext cx="5140325" cy="4183063"/>
          </a:xfrm>
          <a:ln/>
        </p:spPr>
        <p:txBody>
          <a:bodyPr/>
          <a:lstStyle/>
          <a:p>
            <a:pPr>
              <a:defRPr/>
            </a:pPr>
            <a:r>
              <a:rPr lang="en-US" sz="1400" dirty="0"/>
              <a:t>After studying this chapter, you should understand and be able to:</a:t>
            </a:r>
          </a:p>
          <a:p>
            <a:pPr marL="685800" indent="-685800">
              <a:defRPr/>
            </a:pPr>
            <a:r>
              <a:rPr lang="en-US" altLang="en-US" dirty="0">
                <a:latin typeface="Arial Narrow" pitchFamily="34" charset="0"/>
              </a:rPr>
              <a:t>LO 6-1: Explain how the cost of land, buildings, and equipment is reported on the balance sheet.</a:t>
            </a:r>
          </a:p>
          <a:p>
            <a:pPr marL="685800" indent="-685800">
              <a:defRPr/>
            </a:pPr>
            <a:r>
              <a:rPr lang="en-US" altLang="en-US" dirty="0">
                <a:latin typeface="Arial Narrow" pitchFamily="34" charset="0"/>
              </a:rPr>
              <a:t>LO 6-2: Discuss how the terms </a:t>
            </a:r>
            <a:r>
              <a:rPr lang="en-US" altLang="en-US" i="1" dirty="0">
                <a:latin typeface="Arial Narrow" pitchFamily="34" charset="0"/>
              </a:rPr>
              <a:t>capitalize</a:t>
            </a:r>
            <a:r>
              <a:rPr lang="en-US" altLang="en-US" dirty="0">
                <a:latin typeface="Arial Narrow" pitchFamily="34" charset="0"/>
              </a:rPr>
              <a:t> and </a:t>
            </a:r>
            <a:r>
              <a:rPr lang="en-US" altLang="en-US" i="1" dirty="0">
                <a:latin typeface="Arial Narrow" pitchFamily="34" charset="0"/>
              </a:rPr>
              <a:t>expense</a:t>
            </a:r>
            <a:r>
              <a:rPr lang="en-US" altLang="en-US" dirty="0">
                <a:latin typeface="Arial Narrow" pitchFamily="34" charset="0"/>
              </a:rPr>
              <a:t> are used with respect to property, plant, and equipment.</a:t>
            </a:r>
          </a:p>
          <a:p>
            <a:pPr marL="457200" indent="-685800" algn="l" rtl="0" eaLnBrk="0" fontAlgn="base" hangingPunct="0">
              <a:spcBef>
                <a:spcPts val="0"/>
              </a:spcBef>
              <a:spcAft>
                <a:spcPct val="0"/>
              </a:spcAft>
              <a:buFont typeface="Arial" panose="020B0604020202020204" pitchFamily="34" charset="0"/>
              <a:buNone/>
              <a:defRPr/>
            </a:pPr>
            <a:r>
              <a:rPr kumimoji="1" lang="en-US" altLang="en-US" sz="1200" kern="1200" dirty="0">
                <a:solidFill>
                  <a:schemeClr val="tx1"/>
                </a:solidFill>
                <a:latin typeface="Arial Narrow" pitchFamily="34" charset="0"/>
                <a:ea typeface="+mn-ea"/>
                <a:cs typeface="+mn-cs"/>
              </a:rPr>
              <a:t>LO 6-3: Describe alternative methods of calculating depreciation for financial accounting purposes and compare the relative effects of each on the income statement and the balance sheet.</a:t>
            </a:r>
          </a:p>
          <a:p>
            <a:pPr marL="685800" indent="-685800">
              <a:defRPr/>
            </a:pPr>
            <a:r>
              <a:rPr lang="en-US" altLang="en-US" dirty="0">
                <a:latin typeface="Arial Narrow" pitchFamily="34" charset="0"/>
              </a:rPr>
              <a:t>LO 6-4: Describe the accounting treatment of repair and maintenance expenditures.</a:t>
            </a:r>
          </a:p>
          <a:p>
            <a:pPr marL="685800" indent="-685800">
              <a:defRPr/>
            </a:pPr>
            <a:r>
              <a:rPr lang="en-US" altLang="en-US" dirty="0">
                <a:latin typeface="Arial Narrow" pitchFamily="34" charset="0"/>
              </a:rPr>
              <a:t>LO 6-5: Explain why depreciation for income tax purposes is an important concern of taxpayers and how tax depreciation differs from financial accounting depreciation.</a:t>
            </a:r>
          </a:p>
          <a:p>
            <a:pPr marL="685800" indent="-685800">
              <a:defRPr/>
            </a:pPr>
            <a:r>
              <a:rPr lang="en-US" altLang="en-US" dirty="0">
                <a:latin typeface="Arial Narrow" pitchFamily="34" charset="0"/>
              </a:rPr>
              <a:t>LO 6-6: Describe the effect on the financial statements of the disposition of noncurrent assets, either by sale or abandonment.</a:t>
            </a:r>
          </a:p>
          <a:p>
            <a:pPr marL="685800" indent="-685800">
              <a:defRPr/>
            </a:pPr>
            <a:r>
              <a:rPr lang="en-US" altLang="en-US" dirty="0">
                <a:latin typeface="Arial Narrow" pitchFamily="34" charset="0"/>
              </a:rPr>
              <a:t>LO 6-7: Describe the difference between an operating lease and a financing lease.</a:t>
            </a:r>
          </a:p>
          <a:p>
            <a:pPr marL="685800" indent="-685800">
              <a:defRPr/>
            </a:pPr>
            <a:r>
              <a:rPr lang="en-US" altLang="en-US" dirty="0">
                <a:latin typeface="Arial Narrow" pitchFamily="34" charset="0"/>
              </a:rPr>
              <a:t>LO 6-8: Explain the similarities in the financial statement effects of buying an asset compared to using a financial lease to acquire the rights to an asset.</a:t>
            </a:r>
          </a:p>
          <a:p>
            <a:pPr marL="685800" indent="-685800">
              <a:defRPr/>
            </a:pPr>
            <a:r>
              <a:rPr lang="en-US" altLang="en-US" dirty="0">
                <a:latin typeface="Arial Narrow" pitchFamily="34" charset="0"/>
              </a:rPr>
              <a:t>LO 6-9: Discuss the meaning of various intangible assets, how their values are measured, and how their costs are reflected in the income statement.</a:t>
            </a:r>
          </a:p>
          <a:p>
            <a:pPr marL="742950" indent="-742950">
              <a:defRPr/>
            </a:pPr>
            <a:r>
              <a:rPr lang="en-US" altLang="en-US" dirty="0">
                <a:latin typeface="Arial Narrow" pitchFamily="34" charset="0"/>
              </a:rPr>
              <a:t>LO 6-10: Explain the role of time value of money concepts in financial reporting and their usefulness in decision making.</a:t>
            </a:r>
            <a:endParaRPr lang="en-US" sz="14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units-of-production depreciation method is based on periodic use and life expressed in terms of asset utilization.</a:t>
            </a:r>
          </a:p>
        </p:txBody>
      </p:sp>
    </p:spTree>
    <p:extLst>
      <p:ext uri="{BB962C8B-B14F-4D97-AF65-F5344CB8AC3E}">
        <p14:creationId xmlns:p14="http://schemas.microsoft.com/office/powerpoint/2010/main" val="12729189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mn-ea"/>
                <a:cs typeface="+mn-cs"/>
              </a:rPr>
              <a:t>The declining-balance calculation is known as double-declining balance because the depreciation rate used is double the straight-line rate. In some instances, the rate used is 1.5 times the straight-line rate; this is referred to as 150 percent declining-balance depreciation. Whatever rate is used, a constant percentage is applied each year to the declining balance of the net book value. </a:t>
            </a:r>
            <a:endParaRPr lang="en-US" b="0" i="0" dirty="0"/>
          </a:p>
        </p:txBody>
      </p:sp>
    </p:spTree>
    <p:extLst>
      <p:ext uri="{BB962C8B-B14F-4D97-AF65-F5344CB8AC3E}">
        <p14:creationId xmlns:p14="http://schemas.microsoft.com/office/powerpoint/2010/main" val="40982459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*Depreciation expense at the end of the asset’s life is equal to an amount that will cause the net book value to equal the asset’s estimated salvage value.</a:t>
            </a:r>
          </a:p>
          <a:p>
            <a:r>
              <a:rPr lang="en-US" dirty="0"/>
              <a:t>Note that the total depreciation expense for the five years is the same for both methods; it is the pattern of the expense that differs. Because depreciation is an expense, the effect on operating income calculated by alternative methods will be the opposite; the 2019 operating income will be higher if the straight-line method is used and lower if the declining-balance method is used.</a:t>
            </a:r>
          </a:p>
        </p:txBody>
      </p:sp>
    </p:spTree>
    <p:extLst>
      <p:ext uri="{BB962C8B-B14F-4D97-AF65-F5344CB8AC3E}">
        <p14:creationId xmlns:p14="http://schemas.microsoft.com/office/powerpoint/2010/main" val="5256388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a:extLst>
              <a:ext uri="{FF2B5EF4-FFF2-40B4-BE49-F238E27FC236}">
                <a16:creationId xmlns:a16="http://schemas.microsoft.com/office/drawing/2014/main" id="{3CF0CD4D-6491-4A58-85EF-6CDA1601B677}"/>
              </a:ext>
            </a:extLst>
          </p:cNvPr>
          <p:cNvSpPr>
            <a:spLocks noGrp="1" noRot="1" noChangeAspect="1" noChangeArrowheads="1" noTextEdit="1"/>
          </p:cNvSpPr>
          <p:nvPr>
            <p:ph type="sldImg"/>
          </p:nvPr>
        </p:nvSpPr>
        <p:spPr>
          <a:ln/>
        </p:spPr>
      </p:sp>
      <p:sp>
        <p:nvSpPr>
          <p:cNvPr id="90116" name="Rectangle 3">
            <a:extLst>
              <a:ext uri="{FF2B5EF4-FFF2-40B4-BE49-F238E27FC236}">
                <a16:creationId xmlns:a16="http://schemas.microsoft.com/office/drawing/2014/main" id="{B173CBE3-2D46-4337-BE95-EFD452916CD3}"/>
              </a:ext>
            </a:extLst>
          </p:cNvPr>
          <p:cNvSpPr>
            <a:spLocks noGrp="1" noChangeArrowheads="1"/>
          </p:cNvSpPr>
          <p:nvPr>
            <p:ph type="body" idx="1"/>
          </p:nvPr>
        </p:nvSpPr>
        <p:spPr>
          <a:ln/>
        </p:spPr>
        <p:txBody>
          <a:bodyPr/>
          <a:lstStyle/>
          <a:p>
            <a:pPr>
              <a:defRPr/>
            </a:pPr>
            <a:r>
              <a:rPr lang="en-US" dirty="0"/>
              <a:t>Preventative maintenance expenditures and routine repair costs are clearly expenses of the period in which they are incurred. There is a gray area with respect to some maintenance expenditures, however, and accountants’ judgments may differ. In practice, most accountants decide in favor of expensing rather than capitalizing.</a:t>
            </a:r>
          </a:p>
          <a:p>
            <a:pPr marL="228600" indent="-228600">
              <a:defRPr/>
            </a:pP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2C1B66F6-E191-4484-A3F0-28AC93427391}"/>
              </a:ext>
            </a:extLst>
          </p:cNvPr>
          <p:cNvSpPr>
            <a:spLocks noGrp="1" noRot="1" noChangeAspect="1" noChangeArrowheads="1" noTextEdit="1"/>
          </p:cNvSpPr>
          <p:nvPr>
            <p:ph type="sldImg"/>
          </p:nvPr>
        </p:nvSpPr>
        <p:spPr>
          <a:ln/>
        </p:spPr>
      </p:sp>
      <p:sp>
        <p:nvSpPr>
          <p:cNvPr id="89092" name="Rectangle 3">
            <a:extLst>
              <a:ext uri="{FF2B5EF4-FFF2-40B4-BE49-F238E27FC236}">
                <a16:creationId xmlns:a16="http://schemas.microsoft.com/office/drawing/2014/main" id="{8084AF04-06FC-4CF9-908A-7AC2F378F1D6}"/>
              </a:ext>
            </a:extLst>
          </p:cNvPr>
          <p:cNvSpPr>
            <a:spLocks noGrp="1" noChangeArrowheads="1"/>
          </p:cNvSpPr>
          <p:nvPr>
            <p:ph type="body" idx="1"/>
          </p:nvPr>
        </p:nvSpPr>
        <p:spPr>
          <a:ln/>
        </p:spPr>
        <p:txBody>
          <a:bodyPr/>
          <a:lstStyle/>
          <a:p>
            <a:pPr>
              <a:defRPr/>
            </a:pPr>
            <a:r>
              <a:rPr lang="en-US" dirty="0"/>
              <a:t>LO 6-5: Explain why depreciation for income tax purposes is an important concern of taxpayers and how tax depreciation differs from financial accounting depreciation. </a:t>
            </a:r>
          </a:p>
          <a:p>
            <a:pPr>
              <a:defRPr/>
            </a:pPr>
            <a:endParaRPr kumimoji="0" lang="en-US" dirty="0">
              <a:solidFill>
                <a:srgbClr val="800000"/>
              </a:solidFill>
            </a:endParaRPr>
          </a:p>
          <a:p>
            <a:pPr>
              <a:defRPr/>
            </a:pPr>
            <a:r>
              <a:rPr lang="en-US" dirty="0"/>
              <a:t>The ACRS rules simplified the determination of useful life and allowed rapid write-off patterns similar to the declining-balance methods, so most firms started using ACRS for tax purposes. In the Tax Reform Act of 1986, Congress changed the original ACRS provisions. The system has since been referred to as the Modified Accelerated Cost Recovery System (MACRS). Recovery periods were lengthened, additional categories for classifying assets were created, and the method of calculating the depreciation deduction was specified.</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mn-ea"/>
                <a:cs typeface="+mn-cs"/>
              </a:rPr>
              <a:t>Note that this entry does not affect </a:t>
            </a:r>
            <a:r>
              <a:rPr kumimoji="1" lang="en-US" sz="1200" b="0" i="1" u="none" strike="noStrike" kern="1200" baseline="0" dirty="0">
                <a:solidFill>
                  <a:schemeClr val="tx1"/>
                </a:solidFill>
                <a:latin typeface="Times New Roman" pitchFamily="18" charset="0"/>
                <a:ea typeface="+mn-ea"/>
                <a:cs typeface="+mn-cs"/>
              </a:rPr>
              <a:t>total </a:t>
            </a:r>
            <a:r>
              <a:rPr kumimoji="1" lang="en-US" sz="1200" b="0" i="0" u="none" strike="noStrike" kern="1200" baseline="0" dirty="0">
                <a:solidFill>
                  <a:schemeClr val="tx1"/>
                </a:solidFill>
                <a:latin typeface="Times New Roman" pitchFamily="18" charset="0"/>
                <a:ea typeface="+mn-ea"/>
                <a:cs typeface="+mn-cs"/>
              </a:rPr>
              <a:t>assets or any other parts of the financial statements. </a:t>
            </a:r>
            <a:endParaRPr lang="en-US" dirty="0"/>
          </a:p>
        </p:txBody>
      </p:sp>
    </p:spTree>
    <p:extLst>
      <p:ext uri="{BB962C8B-B14F-4D97-AF65-F5344CB8AC3E}">
        <p14:creationId xmlns:p14="http://schemas.microsoft.com/office/powerpoint/2010/main" val="33790319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a:extLst>
              <a:ext uri="{FF2B5EF4-FFF2-40B4-BE49-F238E27FC236}">
                <a16:creationId xmlns:a16="http://schemas.microsoft.com/office/drawing/2014/main" id="{FE31E157-201B-4C32-8180-19E6E2F56B1E}"/>
              </a:ext>
            </a:extLst>
          </p:cNvPr>
          <p:cNvSpPr>
            <a:spLocks noGrp="1" noRot="1" noChangeAspect="1" noChangeArrowheads="1" noTextEdit="1"/>
          </p:cNvSpPr>
          <p:nvPr>
            <p:ph type="sldImg"/>
          </p:nvPr>
        </p:nvSpPr>
        <p:spPr>
          <a:ln/>
        </p:spPr>
      </p:sp>
      <p:sp>
        <p:nvSpPr>
          <p:cNvPr id="92164" name="Rectangle 3">
            <a:extLst>
              <a:ext uri="{FF2B5EF4-FFF2-40B4-BE49-F238E27FC236}">
                <a16:creationId xmlns:a16="http://schemas.microsoft.com/office/drawing/2014/main" id="{1F9DA629-22E6-4693-A313-B2FD41FBCE74}"/>
              </a:ext>
            </a:extLst>
          </p:cNvPr>
          <p:cNvSpPr>
            <a:spLocks noGrp="1" noChangeArrowheads="1"/>
          </p:cNvSpPr>
          <p:nvPr>
            <p:ph type="body" idx="1"/>
          </p:nvPr>
        </p:nvSpPr>
        <p:spPr>
          <a:ln/>
        </p:spPr>
        <p:txBody>
          <a:bodyPr/>
          <a:lstStyle/>
          <a:p>
            <a:pPr>
              <a:defRPr/>
            </a:pPr>
            <a:r>
              <a:rPr lang="en-US" dirty="0"/>
              <a:t>If an asset is sold at a value greater than the book value, record a gain (credit). If an asset is sold at a value lesser than the book value, record a loss (debit). If an asset is sold at a </a:t>
            </a:r>
            <a:r>
              <a:rPr lang="en-US"/>
              <a:t>value that equals </a:t>
            </a:r>
            <a:r>
              <a:rPr lang="en-US" dirty="0"/>
              <a:t>the book value, there is no gain or loss.</a:t>
            </a:r>
          </a:p>
          <a:p>
            <a:pPr marL="228600" indent="-228600">
              <a:defRPr/>
            </a:pPr>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a:extLst>
              <a:ext uri="{FF2B5EF4-FFF2-40B4-BE49-F238E27FC236}">
                <a16:creationId xmlns:a16="http://schemas.microsoft.com/office/drawing/2014/main" id="{5233C550-6B47-4AD0-BC5D-37C96F579FCC}"/>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901E17A8-04D3-4BD1-9DD3-E4E7A1FC8BD4}"/>
              </a:ext>
            </a:extLst>
          </p:cNvPr>
          <p:cNvSpPr>
            <a:spLocks noGrp="1" noChangeArrowheads="1"/>
          </p:cNvSpPr>
          <p:nvPr>
            <p:ph type="body" idx="1"/>
          </p:nvPr>
        </p:nvSpPr>
        <p:spPr>
          <a:ln/>
        </p:spPr>
        <p:txBody>
          <a:bodyPr/>
          <a:lstStyle/>
          <a:p>
            <a:pPr>
              <a:defRPr/>
            </a:pPr>
            <a:r>
              <a:rPr lang="en-US" dirty="0"/>
              <a:t>LO 6-7: Describe the difference between an operating lease and a financing lease</a:t>
            </a:r>
            <a:r>
              <a:rPr kumimoji="0" lang="en-US" dirty="0">
                <a:solidFill>
                  <a:srgbClr val="800000"/>
                </a:solidFill>
              </a:rPr>
              <a:t>.</a:t>
            </a:r>
          </a:p>
          <a:p>
            <a:pPr>
              <a:defRPr/>
            </a:pPr>
            <a:endParaRPr kumimoji="0" lang="en-US" dirty="0">
              <a:solidFill>
                <a:srgbClr val="800000"/>
              </a:solidFill>
            </a:endParaRPr>
          </a:p>
          <a:p>
            <a:pPr>
              <a:defRPr/>
            </a:pPr>
            <a:r>
              <a:rPr lang="en-US" dirty="0"/>
              <a:t>An operating lease is an agreement for the use of an asset that does not involve any attributes of ownership. A financing lease results in the lessee (renter) assuming virtually all of the benefits and risks of ownership for the leased asset.</a:t>
            </a:r>
          </a:p>
          <a:p>
            <a:pPr marL="228600" indent="-228600">
              <a:defRPr/>
            </a:pP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a:extLst>
              <a:ext uri="{FF2B5EF4-FFF2-40B4-BE49-F238E27FC236}">
                <a16:creationId xmlns:a16="http://schemas.microsoft.com/office/drawing/2014/main" id="{0D39FA24-2361-4ADB-B11C-3DA328A99816}"/>
              </a:ext>
            </a:extLst>
          </p:cNvPr>
          <p:cNvSpPr>
            <a:spLocks noGrp="1" noRot="1" noChangeAspect="1" noChangeArrowheads="1" noTextEdit="1"/>
          </p:cNvSpPr>
          <p:nvPr>
            <p:ph type="sldImg"/>
          </p:nvPr>
        </p:nvSpPr>
        <p:spPr>
          <a:ln/>
        </p:spPr>
      </p:sp>
      <p:sp>
        <p:nvSpPr>
          <p:cNvPr id="144387" name="Rectangle 3">
            <a:extLst>
              <a:ext uri="{FF2B5EF4-FFF2-40B4-BE49-F238E27FC236}">
                <a16:creationId xmlns:a16="http://schemas.microsoft.com/office/drawing/2014/main" id="{09F8A451-8683-462B-83E6-B94717C11421}"/>
              </a:ext>
            </a:extLst>
          </p:cNvPr>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marR="0" lvl="0" indent="-228600" algn="l" defTabSz="914400" rtl="0" eaLnBrk="0" fontAlgn="base" latinLnBrk="0" hangingPunct="0">
              <a:lnSpc>
                <a:spcPct val="100000"/>
              </a:lnSpc>
              <a:spcBef>
                <a:spcPct val="30000"/>
              </a:spcBef>
              <a:spcAft>
                <a:spcPct val="0"/>
              </a:spcAft>
              <a:buClrTx/>
              <a:buSzTx/>
              <a:buFontTx/>
              <a:buNone/>
              <a:tabLst/>
              <a:defRPr/>
            </a:pPr>
            <a:r>
              <a:rPr lang="en-US" altLang="en-US" sz="1200" b="0" dirty="0">
                <a:solidFill>
                  <a:schemeClr val="tx1"/>
                </a:solidFill>
                <a:latin typeface="Arial Narrow" pitchFamily="34" charset="0"/>
              </a:rPr>
              <a:t>Learning Objective 6-7: Describe the difference between an operating lease and a financing lease.</a:t>
            </a:r>
          </a:p>
          <a:p>
            <a:pPr marL="228600" indent="-228600">
              <a:defRPr/>
            </a:pPr>
            <a:endParaRPr lang="en-US" altLang="en-US" dirty="0"/>
          </a:p>
          <a:p>
            <a:pPr marL="228600" indent="-228600">
              <a:defRPr/>
            </a:pPr>
            <a:r>
              <a:rPr lang="en-US" altLang="en-US" dirty="0"/>
              <a:t>Capital Lease Characteristics:</a:t>
            </a:r>
          </a:p>
          <a:p>
            <a:pPr marL="228600" indent="-228600">
              <a:buFont typeface="+mj-lt"/>
              <a:buAutoNum type="arabicPeriod"/>
              <a:defRPr/>
            </a:pPr>
            <a:r>
              <a:rPr lang="en-US" altLang="en-US" dirty="0"/>
              <a:t>It transfers ownership of the asset to the lessee at the end of the lease term.</a:t>
            </a:r>
          </a:p>
          <a:p>
            <a:pPr marL="228600" indent="-228600">
              <a:buFont typeface="+mj-lt"/>
              <a:buAutoNum type="arabicPeriod"/>
              <a:defRPr/>
            </a:pPr>
            <a:r>
              <a:rPr lang="en-US" altLang="en-US" dirty="0"/>
              <a:t>It permits the lessee to purchase the asset for a nominal sum at the end of the lease term.</a:t>
            </a:r>
          </a:p>
          <a:p>
            <a:pPr marL="228600" indent="-228600">
              <a:buFont typeface="+mj-lt"/>
              <a:buAutoNum type="arabicPeriod"/>
              <a:defRPr/>
            </a:pPr>
            <a:r>
              <a:rPr lang="en-US" altLang="en-US" dirty="0"/>
              <a:t>The lease term is primarily for the remaining economic life of the leased asset.</a:t>
            </a:r>
          </a:p>
          <a:p>
            <a:pPr marL="228600" indent="-228600">
              <a:buFont typeface="+mj-lt"/>
              <a:buAutoNum type="arabicPeriod"/>
              <a:defRPr/>
            </a:pPr>
            <a:r>
              <a:rPr lang="en-US" altLang="en-US" dirty="0"/>
              <a:t>The present value of the lease payments and residual value guarantees is equal, to or more than, substantially all of the fair value of the leased asset. </a:t>
            </a:r>
          </a:p>
          <a:p>
            <a:pPr marL="228600" indent="-228600">
              <a:buFont typeface="+mj-lt"/>
              <a:buAutoNum type="arabicPeriod"/>
              <a:defRPr/>
            </a:pPr>
            <a:r>
              <a:rPr lang="en-US" altLang="en-US" dirty="0"/>
              <a:t>The leased asset has no alternative use to the lessor at the end of its lease term because of its specialized nature.</a:t>
            </a:r>
          </a:p>
          <a:p>
            <a:pPr>
              <a:defRPr/>
            </a:pPr>
            <a:endParaRPr lang="en-US" altLang="en-US" dirty="0"/>
          </a:p>
          <a:p>
            <a:pPr marL="228600" indent="-228600">
              <a:defRPr/>
            </a:pPr>
            <a:r>
              <a:rPr lang="en-US" altLang="en-US" dirty="0"/>
              <a:t>A lease is classified as a financial lease if it meets any one of these characteristics.</a:t>
            </a:r>
          </a:p>
          <a:p>
            <a:pPr marL="228600" indent="-228600">
              <a:defRPr/>
            </a:pPr>
            <a:endParaRPr lang="en-US"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a:extLst>
              <a:ext uri="{FF2B5EF4-FFF2-40B4-BE49-F238E27FC236}">
                <a16:creationId xmlns:a16="http://schemas.microsoft.com/office/drawing/2014/main" id="{CA110952-0E5A-403F-B765-086EE73BA8FC}"/>
              </a:ext>
            </a:extLst>
          </p:cNvPr>
          <p:cNvSpPr>
            <a:spLocks noGrp="1" noRot="1" noChangeAspect="1" noChangeArrowheads="1" noTextEdit="1"/>
          </p:cNvSpPr>
          <p:nvPr>
            <p:ph type="sldImg"/>
          </p:nvPr>
        </p:nvSpPr>
        <p:spPr>
          <a:ln/>
        </p:spPr>
      </p:sp>
      <p:sp>
        <p:nvSpPr>
          <p:cNvPr id="95236" name="Rectangle 3">
            <a:extLst>
              <a:ext uri="{FF2B5EF4-FFF2-40B4-BE49-F238E27FC236}">
                <a16:creationId xmlns:a16="http://schemas.microsoft.com/office/drawing/2014/main" id="{2295DDEA-4361-4D3F-9A5C-908B2FFB28C9}"/>
              </a:ext>
            </a:extLst>
          </p:cNvPr>
          <p:cNvSpPr>
            <a:spLocks noGrp="1" noChangeArrowheads="1"/>
          </p:cNvSpPr>
          <p:nvPr>
            <p:ph type="body" idx="1"/>
          </p:nvPr>
        </p:nvSpPr>
        <p:spPr>
          <a:ln/>
        </p:spPr>
        <p:txBody>
          <a:bodyPr/>
          <a:lstStyle/>
          <a:p>
            <a:pPr>
              <a:defRPr/>
            </a:pPr>
            <a:r>
              <a:rPr lang="en-US" dirty="0"/>
              <a:t>LO 6-8: Explain the similarities in the financial statement effects of buying an asset compared to using a financing lease to acquire the rights to an asset</a:t>
            </a:r>
            <a:r>
              <a:rPr kumimoji="0" lang="en-US" dirty="0">
                <a:solidFill>
                  <a:srgbClr val="800000"/>
                </a:solidFill>
              </a:rPr>
              <a:t>.</a:t>
            </a:r>
          </a:p>
          <a:p>
            <a:pPr>
              <a:defRPr/>
            </a:pPr>
            <a:endParaRPr kumimoji="0" lang="en-US" dirty="0">
              <a:solidFill>
                <a:srgbClr val="800000"/>
              </a:solidFill>
            </a:endParaRPr>
          </a:p>
          <a:p>
            <a:pPr>
              <a:defRPr/>
            </a:pPr>
            <a:r>
              <a:rPr lang="en-US" dirty="0"/>
              <a:t>Should you buy or lease an asset? To buy the computer equipment at a cost of $217,765, you could issue a 10 percent, six-year note payable with an annual payment of $50,000. Or, you could lease the computer equipment at an annual lease of $50,000. Note that the present value of the lease payments, at 10 percent for six years, is $217,765. </a:t>
            </a:r>
          </a:p>
          <a:p>
            <a:pPr marL="228600" indent="-228600">
              <a:defRPr/>
            </a:pP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337C7204-DB15-4D5E-90C3-9B6E2D79ECF6}"/>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1D9930A1-DFF1-4327-9F33-0E0D3D2D2683}"/>
              </a:ext>
            </a:extLst>
          </p:cNvPr>
          <p:cNvSpPr>
            <a:spLocks noGrp="1" noChangeArrowheads="1"/>
          </p:cNvSpPr>
          <p:nvPr>
            <p:ph type="body" idx="1"/>
          </p:nvPr>
        </p:nvSpPr>
        <p:spPr>
          <a:ln/>
        </p:spPr>
        <p:txBody>
          <a:bodyPr/>
          <a:lstStyle/>
          <a:p>
            <a:pPr>
              <a:defRPr/>
            </a:pPr>
            <a:r>
              <a:rPr lang="en-US" dirty="0"/>
              <a:t>Noncurrent assets include land, buildings, and equipment (less accumulated depreciation), intangible assets, and natural resources.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a:extLst>
              <a:ext uri="{FF2B5EF4-FFF2-40B4-BE49-F238E27FC236}">
                <a16:creationId xmlns:a16="http://schemas.microsoft.com/office/drawing/2014/main" id="{28A9AB70-5DD8-40D0-A8ED-5ABBB1A25C1F}"/>
              </a:ext>
            </a:extLst>
          </p:cNvPr>
          <p:cNvSpPr>
            <a:spLocks noGrp="1" noRot="1" noChangeAspect="1" noChangeArrowheads="1" noTextEdit="1"/>
          </p:cNvSpPr>
          <p:nvPr>
            <p:ph type="sldImg"/>
          </p:nvPr>
        </p:nvSpPr>
        <p:spPr>
          <a:ln/>
        </p:spPr>
      </p:sp>
      <p:sp>
        <p:nvSpPr>
          <p:cNvPr id="96260" name="Rectangle 3">
            <a:extLst>
              <a:ext uri="{FF2B5EF4-FFF2-40B4-BE49-F238E27FC236}">
                <a16:creationId xmlns:a16="http://schemas.microsoft.com/office/drawing/2014/main" id="{EA9BD0C4-1EED-4785-AAC4-FEFC92BD6CEF}"/>
              </a:ext>
            </a:extLst>
          </p:cNvPr>
          <p:cNvSpPr>
            <a:spLocks noGrp="1" noChangeArrowheads="1"/>
          </p:cNvSpPr>
          <p:nvPr>
            <p:ph type="body" idx="1"/>
          </p:nvPr>
        </p:nvSpPr>
        <p:spPr>
          <a:ln/>
        </p:spPr>
        <p:txBody>
          <a:bodyPr/>
          <a:lstStyle/>
          <a:p>
            <a:pPr>
              <a:defRPr/>
            </a:pPr>
            <a:r>
              <a:rPr lang="en-US" dirty="0"/>
              <a:t>If purchased, the computer equipment is reported on the balance sheet as an asset and a note payable at a value of $217,765. Annual depreciation will be recorded in the accumulated depreciation account. The annual note payment will decrease the balance in note payable. Depreciation expense and interest expense as incurred will be reported on the income statement.</a:t>
            </a:r>
          </a:p>
          <a:p>
            <a:pPr marL="228600" indent="-228600">
              <a:defRPr/>
            </a:pPr>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a:extLst>
              <a:ext uri="{FF2B5EF4-FFF2-40B4-BE49-F238E27FC236}">
                <a16:creationId xmlns:a16="http://schemas.microsoft.com/office/drawing/2014/main" id="{28A9AB70-5DD8-40D0-A8ED-5ABBB1A25C1F}"/>
              </a:ext>
            </a:extLst>
          </p:cNvPr>
          <p:cNvSpPr>
            <a:spLocks noGrp="1" noRot="1" noChangeAspect="1" noChangeArrowheads="1" noTextEdit="1"/>
          </p:cNvSpPr>
          <p:nvPr>
            <p:ph type="sldImg"/>
          </p:nvPr>
        </p:nvSpPr>
        <p:spPr>
          <a:ln/>
        </p:spPr>
      </p:sp>
      <p:sp>
        <p:nvSpPr>
          <p:cNvPr id="96260" name="Rectangle 3">
            <a:extLst>
              <a:ext uri="{FF2B5EF4-FFF2-40B4-BE49-F238E27FC236}">
                <a16:creationId xmlns:a16="http://schemas.microsoft.com/office/drawing/2014/main" id="{EA9BD0C4-1EED-4785-AAC4-FEFC92BD6CEF}"/>
              </a:ext>
            </a:extLst>
          </p:cNvPr>
          <p:cNvSpPr>
            <a:spLocks noGrp="1" noChangeArrowheads="1"/>
          </p:cNvSpPr>
          <p:nvPr>
            <p:ph type="body" idx="1"/>
          </p:nvPr>
        </p:nvSpPr>
        <p:spPr>
          <a:ln/>
        </p:spPr>
        <p:txBody>
          <a:bodyPr/>
          <a:lstStyle/>
          <a:p>
            <a:pPr>
              <a:defRPr/>
            </a:pPr>
            <a:r>
              <a:rPr lang="en-US" dirty="0"/>
              <a:t>If leased, the computer equipment is reported on the balance sheet as an asset and a note payable at a value of $217,765. Annual depreciation is recorded in the accumulated depreciation account. The annual lease payment will decrease the lease liability. Depreciation expense and interest expense as incurred would be reported on the income statement.</a:t>
            </a:r>
          </a:p>
          <a:p>
            <a:pPr>
              <a:defRPr/>
            </a:pPr>
            <a:r>
              <a:rPr lang="en-US" dirty="0"/>
              <a:t>Leasing the computer is essentially the same as buying it. Both methods of acquiring the asset yield the same economic impact and the same effect on the financial statements.</a:t>
            </a:r>
          </a:p>
          <a:p>
            <a:pPr marL="228600" indent="-228600">
              <a:defRPr/>
            </a:pPr>
            <a:endParaRPr lang="en-US" dirty="0"/>
          </a:p>
        </p:txBody>
      </p:sp>
    </p:spTree>
    <p:extLst>
      <p:ext uri="{BB962C8B-B14F-4D97-AF65-F5344CB8AC3E}">
        <p14:creationId xmlns:p14="http://schemas.microsoft.com/office/powerpoint/2010/main" val="22347101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a:extLst>
              <a:ext uri="{FF2B5EF4-FFF2-40B4-BE49-F238E27FC236}">
                <a16:creationId xmlns:a16="http://schemas.microsoft.com/office/drawing/2014/main" id="{A799CC86-B738-40AD-9F54-0C41ECE5333B}"/>
              </a:ext>
            </a:extLst>
          </p:cNvPr>
          <p:cNvSpPr>
            <a:spLocks noGrp="1" noRot="1" noChangeAspect="1" noChangeArrowheads="1" noTextEdit="1"/>
          </p:cNvSpPr>
          <p:nvPr>
            <p:ph type="sldImg"/>
          </p:nvPr>
        </p:nvSpPr>
        <p:spPr>
          <a:ln/>
        </p:spPr>
      </p:sp>
      <p:sp>
        <p:nvSpPr>
          <p:cNvPr id="97284" name="Rectangle 3">
            <a:extLst>
              <a:ext uri="{FF2B5EF4-FFF2-40B4-BE49-F238E27FC236}">
                <a16:creationId xmlns:a16="http://schemas.microsoft.com/office/drawing/2014/main" id="{08653B81-DA13-4C8C-B460-D3457C50BEAF}"/>
              </a:ext>
            </a:extLst>
          </p:cNvPr>
          <p:cNvSpPr>
            <a:spLocks noGrp="1" noChangeArrowheads="1"/>
          </p:cNvSpPr>
          <p:nvPr>
            <p:ph type="body" idx="1"/>
          </p:nvPr>
        </p:nvSpPr>
        <p:spPr>
          <a:ln/>
        </p:spPr>
        <p:txBody>
          <a:bodyPr/>
          <a:lstStyle/>
          <a:p>
            <a:pPr>
              <a:defRPr/>
            </a:pPr>
            <a:r>
              <a:rPr lang="en-US" dirty="0"/>
              <a:t>LO 6-9: Discuss the meaning of various intangible assets, how their values are measured, and how their costs are reflected in the income statement</a:t>
            </a:r>
            <a:r>
              <a:rPr kumimoji="0" lang="en-US" dirty="0">
                <a:solidFill>
                  <a:srgbClr val="800000"/>
                </a:solidFill>
              </a:rPr>
              <a:t>.</a:t>
            </a:r>
          </a:p>
          <a:p>
            <a:pPr>
              <a:defRPr/>
            </a:pPr>
            <a:endParaRPr kumimoji="0" lang="en-US" dirty="0">
              <a:solidFill>
                <a:srgbClr val="800000"/>
              </a:solidFill>
            </a:endParaRPr>
          </a:p>
          <a:p>
            <a:pPr>
              <a:defRPr/>
            </a:pPr>
            <a:r>
              <a:rPr lang="en-US" dirty="0"/>
              <a:t>Intangible assets are noncurrent assets without physical substance. The useful life of intangible assets is often difficult to determine. Intangible assets often provide exclusive rights or privileges, and they are usually acquired for operational use.</a:t>
            </a:r>
          </a:p>
          <a:p>
            <a:pPr marL="228600" indent="-228600">
              <a:defRPr/>
            </a:pPr>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a:extLst>
              <a:ext uri="{FF2B5EF4-FFF2-40B4-BE49-F238E27FC236}">
                <a16:creationId xmlns:a16="http://schemas.microsoft.com/office/drawing/2014/main" id="{A06C8624-3DB2-43B3-BDF8-D6F0DBA89D53}"/>
              </a:ext>
            </a:extLst>
          </p:cNvPr>
          <p:cNvSpPr>
            <a:spLocks noGrp="1" noRot="1" noChangeAspect="1" noChangeArrowheads="1" noTextEdit="1"/>
          </p:cNvSpPr>
          <p:nvPr>
            <p:ph type="sldImg"/>
          </p:nvPr>
        </p:nvSpPr>
        <p:spPr>
          <a:ln/>
        </p:spPr>
      </p:sp>
      <p:sp>
        <p:nvSpPr>
          <p:cNvPr id="98308" name="Rectangle 3">
            <a:extLst>
              <a:ext uri="{FF2B5EF4-FFF2-40B4-BE49-F238E27FC236}">
                <a16:creationId xmlns:a16="http://schemas.microsoft.com/office/drawing/2014/main" id="{B15DB1CA-F5A9-4183-A47D-FF29ADB8DA89}"/>
              </a:ext>
            </a:extLst>
          </p:cNvPr>
          <p:cNvSpPr>
            <a:spLocks noGrp="1" noChangeArrowheads="1"/>
          </p:cNvSpPr>
          <p:nvPr>
            <p:ph type="body" idx="1"/>
          </p:nvPr>
        </p:nvSpPr>
        <p:spPr>
          <a:ln/>
        </p:spPr>
        <p:txBody>
          <a:bodyPr/>
          <a:lstStyle/>
          <a:p>
            <a:pPr>
              <a:defRPr/>
            </a:pPr>
            <a:r>
              <a:rPr lang="en-US" dirty="0"/>
              <a:t>Intangible assets are recorded at current cash equivalent cost, including purchase price, legal fees, and filing fees. Intangible assets include patents, copyrights, leaseholds, leasehold improvements, franchises and licenses, trademarks and trade names, and goodwill.</a:t>
            </a:r>
          </a:p>
          <a:p>
            <a:pPr marL="228600" indent="-228600">
              <a:defRPr/>
            </a:pPr>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a:extLst>
              <a:ext uri="{FF2B5EF4-FFF2-40B4-BE49-F238E27FC236}">
                <a16:creationId xmlns:a16="http://schemas.microsoft.com/office/drawing/2014/main" id="{71086D24-2910-449C-A9B0-1A6BA90B21B6}"/>
              </a:ext>
            </a:extLst>
          </p:cNvPr>
          <p:cNvSpPr>
            <a:spLocks noGrp="1" noRot="1" noChangeAspect="1" noChangeArrowheads="1" noTextEdit="1"/>
          </p:cNvSpPr>
          <p:nvPr>
            <p:ph type="sldImg"/>
          </p:nvPr>
        </p:nvSpPr>
        <p:spPr>
          <a:ln/>
        </p:spPr>
      </p:sp>
      <p:sp>
        <p:nvSpPr>
          <p:cNvPr id="99332" name="Rectangle 3">
            <a:extLst>
              <a:ext uri="{FF2B5EF4-FFF2-40B4-BE49-F238E27FC236}">
                <a16:creationId xmlns:a16="http://schemas.microsoft.com/office/drawing/2014/main" id="{9BB4251C-E695-466B-BA8B-D5895AC0D98E}"/>
              </a:ext>
            </a:extLst>
          </p:cNvPr>
          <p:cNvSpPr>
            <a:spLocks noGrp="1" noChangeArrowheads="1"/>
          </p:cNvSpPr>
          <p:nvPr>
            <p:ph type="body" idx="1"/>
          </p:nvPr>
        </p:nvSpPr>
        <p:spPr>
          <a:ln/>
        </p:spPr>
        <p:txBody>
          <a:bodyPr/>
          <a:lstStyle/>
          <a:p>
            <a:pPr>
              <a:defRPr/>
            </a:pPr>
            <a:r>
              <a:rPr lang="en-US" dirty="0"/>
              <a:t>Amortization is the term used to refer to the allocation of the cost of an intangible asset over its useful life. Most intangibles are amortized on a straight-line basis based on the useful life to the entity. A patent is granted for 20 years, a registered trademark has unlimited life, and a copyright is granted for a period of time equal to the life of the writer or artist, plus 70 years. Using the straight-line method, an intangible asset is amortized over its legal or useful life, whichever is less. </a:t>
            </a:r>
          </a:p>
          <a:p>
            <a:pPr marL="228600" indent="-228600">
              <a:defRPr/>
            </a:pPr>
            <a:endParaRPr lang="en-US" dirty="0"/>
          </a:p>
          <a:p>
            <a:pPr marL="228600" indent="-228600">
              <a:defRPr/>
            </a:pPr>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2">
            <a:extLst>
              <a:ext uri="{FF2B5EF4-FFF2-40B4-BE49-F238E27FC236}">
                <a16:creationId xmlns:a16="http://schemas.microsoft.com/office/drawing/2014/main" id="{642FDB79-D051-41F4-ACCC-8584623813FB}"/>
              </a:ext>
            </a:extLst>
          </p:cNvPr>
          <p:cNvSpPr>
            <a:spLocks noGrp="1" noChangeArrowheads="1"/>
          </p:cNvSpPr>
          <p:nvPr>
            <p:ph type="body" idx="1"/>
          </p:nvPr>
        </p:nvSpPr>
        <p:spPr>
          <a:ln/>
        </p:spPr>
        <p:txBody>
          <a:bodyPr lIns="92207" tIns="45295" rIns="92207" bIns="45295"/>
          <a:lstStyle/>
          <a:p>
            <a:pPr>
              <a:defRPr/>
            </a:pPr>
            <a:r>
              <a:rPr kumimoji="1" lang="en-US" sz="1200" b="0" i="0" u="none" strike="noStrike" kern="1200" baseline="0" dirty="0">
                <a:solidFill>
                  <a:schemeClr val="tx1"/>
                </a:solidFill>
                <a:latin typeface="Times New Roman" pitchFamily="18" charset="0"/>
                <a:ea typeface="+mn-ea"/>
                <a:cs typeface="+mn-cs"/>
              </a:rPr>
              <a:t>Goodwill</a:t>
            </a:r>
            <a:r>
              <a:rPr kumimoji="1" lang="en-US" sz="1200" b="1" i="0" u="none" strike="noStrike" kern="1200" baseline="0" dirty="0">
                <a:solidFill>
                  <a:schemeClr val="tx1"/>
                </a:solidFill>
                <a:latin typeface="Times New Roman" pitchFamily="18" charset="0"/>
                <a:ea typeface="+mn-ea"/>
                <a:cs typeface="+mn-cs"/>
              </a:rPr>
              <a:t> </a:t>
            </a:r>
            <a:r>
              <a:rPr kumimoji="1" lang="en-US" sz="1200" b="0" i="0" u="none" strike="noStrike" kern="1200" baseline="0" dirty="0">
                <a:solidFill>
                  <a:schemeClr val="tx1"/>
                </a:solidFill>
                <a:latin typeface="Times New Roman" pitchFamily="18" charset="0"/>
                <a:ea typeface="+mn-ea"/>
                <a:cs typeface="+mn-cs"/>
              </a:rPr>
              <a:t>results from the purchase of one firm by another for a price that is greater than the fair value of the net assets acquired. Goodwill is an intangible asset and is not</a:t>
            </a:r>
            <a:r>
              <a:rPr kumimoji="1" lang="en-US" sz="1200" b="0" i="1" u="none" strike="noStrike" kern="1200" baseline="0" dirty="0">
                <a:solidFill>
                  <a:schemeClr val="tx1"/>
                </a:solidFill>
                <a:latin typeface="Times New Roman" pitchFamily="18" charset="0"/>
                <a:ea typeface="+mn-ea"/>
                <a:cs typeface="+mn-cs"/>
              </a:rPr>
              <a:t> </a:t>
            </a:r>
            <a:r>
              <a:rPr kumimoji="1" lang="en-US" sz="1200" b="0" i="0" u="none" strike="noStrike" kern="1200" baseline="0" dirty="0">
                <a:solidFill>
                  <a:schemeClr val="tx1"/>
                </a:solidFill>
                <a:latin typeface="Times New Roman" pitchFamily="18" charset="0"/>
                <a:ea typeface="+mn-ea"/>
                <a:cs typeface="+mn-cs"/>
              </a:rPr>
              <a:t>amortized. </a:t>
            </a:r>
            <a:endParaRPr lang="en-US" dirty="0"/>
          </a:p>
        </p:txBody>
      </p:sp>
      <p:sp>
        <p:nvSpPr>
          <p:cNvPr id="142339" name="Rectangle 3">
            <a:extLst>
              <a:ext uri="{FF2B5EF4-FFF2-40B4-BE49-F238E27FC236}">
                <a16:creationId xmlns:a16="http://schemas.microsoft.com/office/drawing/2014/main" id="{63E3AC6D-200B-4597-A6E3-71A1EF1D2089}"/>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a:extLst>
              <a:ext uri="{FF2B5EF4-FFF2-40B4-BE49-F238E27FC236}">
                <a16:creationId xmlns:a16="http://schemas.microsoft.com/office/drawing/2014/main" id="{9EAE4BFA-4764-46D0-A645-F4C7F4FD422E}"/>
              </a:ext>
            </a:extLst>
          </p:cNvPr>
          <p:cNvSpPr>
            <a:spLocks noGrp="1" noRot="1" noChangeAspect="1" noChangeArrowheads="1" noTextEdit="1"/>
          </p:cNvSpPr>
          <p:nvPr>
            <p:ph type="sldImg"/>
          </p:nvPr>
        </p:nvSpPr>
        <p:spPr>
          <a:ln/>
        </p:spPr>
      </p:sp>
      <p:sp>
        <p:nvSpPr>
          <p:cNvPr id="101380" name="Rectangle 3">
            <a:extLst>
              <a:ext uri="{FF2B5EF4-FFF2-40B4-BE49-F238E27FC236}">
                <a16:creationId xmlns:a16="http://schemas.microsoft.com/office/drawing/2014/main" id="{BC29A514-86CE-4896-813D-5C8C2FEDE53B}"/>
              </a:ext>
            </a:extLst>
          </p:cNvPr>
          <p:cNvSpPr>
            <a:spLocks noGrp="1" noChangeArrowheads="1"/>
          </p:cNvSpPr>
          <p:nvPr>
            <p:ph type="body" idx="1"/>
          </p:nvPr>
        </p:nvSpPr>
        <p:spPr>
          <a:ln/>
        </p:spPr>
        <p:txBody>
          <a:bodyPr/>
          <a:lstStyle/>
          <a:p>
            <a:pPr>
              <a:defRPr/>
            </a:pPr>
            <a:endParaRPr lang="en-US" dirty="0"/>
          </a:p>
          <a:p>
            <a:pPr marL="228600" indent="-228600">
              <a:defRPr/>
            </a:pPr>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a:extLst>
              <a:ext uri="{FF2B5EF4-FFF2-40B4-BE49-F238E27FC236}">
                <a16:creationId xmlns:a16="http://schemas.microsoft.com/office/drawing/2014/main" id="{9EAE4BFA-4764-46D0-A645-F4C7F4FD422E}"/>
              </a:ext>
            </a:extLst>
          </p:cNvPr>
          <p:cNvSpPr>
            <a:spLocks noGrp="1" noRot="1" noChangeAspect="1" noChangeArrowheads="1" noTextEdit="1"/>
          </p:cNvSpPr>
          <p:nvPr>
            <p:ph type="sldImg"/>
          </p:nvPr>
        </p:nvSpPr>
        <p:spPr>
          <a:ln/>
        </p:spPr>
      </p:sp>
      <p:sp>
        <p:nvSpPr>
          <p:cNvPr id="101380" name="Rectangle 3">
            <a:extLst>
              <a:ext uri="{FF2B5EF4-FFF2-40B4-BE49-F238E27FC236}">
                <a16:creationId xmlns:a16="http://schemas.microsoft.com/office/drawing/2014/main" id="{BC29A514-86CE-4896-813D-5C8C2FEDE53B}"/>
              </a:ext>
            </a:extLst>
          </p:cNvPr>
          <p:cNvSpPr>
            <a:spLocks noGrp="1" noChangeArrowheads="1"/>
          </p:cNvSpPr>
          <p:nvPr>
            <p:ph type="body" idx="1"/>
          </p:nvPr>
        </p:nvSpPr>
        <p:spPr>
          <a:ln/>
        </p:spPr>
        <p:txBody>
          <a:bodyPr/>
          <a:lstStyle/>
          <a:p>
            <a:pPr>
              <a:defRPr/>
            </a:pPr>
            <a:endParaRPr lang="en-US" dirty="0"/>
          </a:p>
          <a:p>
            <a:pPr marL="228600" indent="-228600">
              <a:defRPr/>
            </a:pPr>
            <a:endParaRPr lang="en-US" dirty="0"/>
          </a:p>
        </p:txBody>
      </p:sp>
    </p:spTree>
    <p:extLst>
      <p:ext uri="{BB962C8B-B14F-4D97-AF65-F5344CB8AC3E}">
        <p14:creationId xmlns:p14="http://schemas.microsoft.com/office/powerpoint/2010/main" val="800587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a:extLst>
              <a:ext uri="{FF2B5EF4-FFF2-40B4-BE49-F238E27FC236}">
                <a16:creationId xmlns:a16="http://schemas.microsoft.com/office/drawing/2014/main" id="{9EAE4BFA-4764-46D0-A645-F4C7F4FD422E}"/>
              </a:ext>
            </a:extLst>
          </p:cNvPr>
          <p:cNvSpPr>
            <a:spLocks noGrp="1" noRot="1" noChangeAspect="1" noChangeArrowheads="1" noTextEdit="1"/>
          </p:cNvSpPr>
          <p:nvPr>
            <p:ph type="sldImg"/>
          </p:nvPr>
        </p:nvSpPr>
        <p:spPr>
          <a:ln/>
        </p:spPr>
      </p:sp>
      <p:sp>
        <p:nvSpPr>
          <p:cNvPr id="101380" name="Rectangle 3">
            <a:extLst>
              <a:ext uri="{FF2B5EF4-FFF2-40B4-BE49-F238E27FC236}">
                <a16:creationId xmlns:a16="http://schemas.microsoft.com/office/drawing/2014/main" id="{BC29A514-86CE-4896-813D-5C8C2FEDE53B}"/>
              </a:ext>
            </a:extLst>
          </p:cNvPr>
          <p:cNvSpPr>
            <a:spLocks noGrp="1" noChangeArrowheads="1"/>
          </p:cNvSpPr>
          <p:nvPr>
            <p:ph type="body" idx="1"/>
          </p:nvPr>
        </p:nvSpPr>
        <p:spPr>
          <a:ln/>
        </p:spPr>
        <p:txBody>
          <a:bodyPr/>
          <a:lstStyle/>
          <a:p>
            <a:pPr>
              <a:defRPr/>
            </a:pPr>
            <a:endParaRPr lang="en-US" dirty="0"/>
          </a:p>
          <a:p>
            <a:pPr marL="228600" indent="-228600">
              <a:defRPr/>
            </a:pPr>
            <a:endParaRPr lang="en-US" dirty="0"/>
          </a:p>
        </p:txBody>
      </p:sp>
    </p:spTree>
    <p:extLst>
      <p:ext uri="{BB962C8B-B14F-4D97-AF65-F5344CB8AC3E}">
        <p14:creationId xmlns:p14="http://schemas.microsoft.com/office/powerpoint/2010/main" val="23363776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a:extLst>
              <a:ext uri="{FF2B5EF4-FFF2-40B4-BE49-F238E27FC236}">
                <a16:creationId xmlns:a16="http://schemas.microsoft.com/office/drawing/2014/main" id="{9EAE4BFA-4764-46D0-A645-F4C7F4FD422E}"/>
              </a:ext>
            </a:extLst>
          </p:cNvPr>
          <p:cNvSpPr>
            <a:spLocks noGrp="1" noRot="1" noChangeAspect="1" noChangeArrowheads="1" noTextEdit="1"/>
          </p:cNvSpPr>
          <p:nvPr>
            <p:ph type="sldImg"/>
          </p:nvPr>
        </p:nvSpPr>
        <p:spPr>
          <a:ln/>
        </p:spPr>
      </p:sp>
      <p:sp>
        <p:nvSpPr>
          <p:cNvPr id="101380" name="Rectangle 3">
            <a:extLst>
              <a:ext uri="{FF2B5EF4-FFF2-40B4-BE49-F238E27FC236}">
                <a16:creationId xmlns:a16="http://schemas.microsoft.com/office/drawing/2014/main" id="{BC29A514-86CE-4896-813D-5C8C2FEDE53B}"/>
              </a:ext>
            </a:extLst>
          </p:cNvPr>
          <p:cNvSpPr>
            <a:spLocks noGrp="1" noChangeArrowheads="1"/>
          </p:cNvSpPr>
          <p:nvPr>
            <p:ph type="body" idx="1"/>
          </p:nvPr>
        </p:nvSpPr>
        <p:spPr>
          <a:ln/>
        </p:spPr>
        <p:txBody>
          <a:bodyPr/>
          <a:lstStyle/>
          <a:p>
            <a:pPr>
              <a:defRPr/>
            </a:pPr>
            <a:endParaRPr lang="en-US" dirty="0"/>
          </a:p>
          <a:p>
            <a:pPr marL="228600" indent="-228600">
              <a:defRPr/>
            </a:pPr>
            <a:endParaRPr lang="en-US" dirty="0"/>
          </a:p>
        </p:txBody>
      </p:sp>
    </p:spTree>
    <p:extLst>
      <p:ext uri="{BB962C8B-B14F-4D97-AF65-F5344CB8AC3E}">
        <p14:creationId xmlns:p14="http://schemas.microsoft.com/office/powerpoint/2010/main" val="13659690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F43EC6D5-D3E2-4B90-8A7B-6BFCD9C66746}"/>
              </a:ext>
            </a:extLst>
          </p:cNvPr>
          <p:cNvSpPr>
            <a:spLocks noGrp="1" noRot="1" noChangeAspect="1" noChangeArrowheads="1" noTextEdit="1"/>
          </p:cNvSpPr>
          <p:nvPr>
            <p:ph type="sldImg"/>
          </p:nvPr>
        </p:nvSpPr>
        <p:spPr>
          <a:ln/>
        </p:spPr>
      </p:sp>
      <p:sp>
        <p:nvSpPr>
          <p:cNvPr id="60420" name="Rectangle 3">
            <a:extLst>
              <a:ext uri="{FF2B5EF4-FFF2-40B4-BE49-F238E27FC236}">
                <a16:creationId xmlns:a16="http://schemas.microsoft.com/office/drawing/2014/main" id="{01AA0466-3C4C-4B0B-A0A6-4185798F6605}"/>
              </a:ext>
            </a:extLst>
          </p:cNvPr>
          <p:cNvSpPr>
            <a:spLocks noGrp="1" noChangeArrowheads="1"/>
          </p:cNvSpPr>
          <p:nvPr>
            <p:ph type="body" idx="1"/>
          </p:nvPr>
        </p:nvSpPr>
        <p:spPr>
          <a:ln/>
        </p:spPr>
        <p:txBody>
          <a:bodyPr/>
          <a:lstStyle/>
          <a:p>
            <a:pPr>
              <a:defRPr/>
            </a:pPr>
            <a:r>
              <a:rPr lang="en-US" dirty="0"/>
              <a:t>Recording the acquisition, use (depreciation, maintenance, and repair costs), and disposal of noncurrent assets are primary issues in accounting.</a:t>
            </a:r>
          </a:p>
          <a:p>
            <a:pPr marL="228600" indent="-228600">
              <a:defRPr/>
            </a:pPr>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a:extLst>
              <a:ext uri="{FF2B5EF4-FFF2-40B4-BE49-F238E27FC236}">
                <a16:creationId xmlns:a16="http://schemas.microsoft.com/office/drawing/2014/main" id="{FB0DB4D3-D025-4E81-B444-03F3B4E9777E}"/>
              </a:ext>
            </a:extLst>
          </p:cNvPr>
          <p:cNvSpPr>
            <a:spLocks noGrp="1" noRot="1" noChangeAspect="1" noChangeArrowheads="1" noTextEdit="1"/>
          </p:cNvSpPr>
          <p:nvPr>
            <p:ph type="sldImg"/>
          </p:nvPr>
        </p:nvSpPr>
        <p:spPr>
          <a:ln/>
        </p:spPr>
      </p:sp>
      <p:sp>
        <p:nvSpPr>
          <p:cNvPr id="414723" name="Rectangle 3">
            <a:extLst>
              <a:ext uri="{FF2B5EF4-FFF2-40B4-BE49-F238E27FC236}">
                <a16:creationId xmlns:a16="http://schemas.microsoft.com/office/drawing/2014/main" id="{A7B955F3-DC04-4876-8343-0BDCC9E5B4B8}"/>
              </a:ext>
            </a:extLst>
          </p:cNvPr>
          <p:cNvSpPr>
            <a:spLocks noGrp="1" noChangeArrowheads="1"/>
          </p:cNvSpPr>
          <p:nvPr>
            <p:ph type="body" idx="1"/>
          </p:nvPr>
        </p:nvSpPr>
        <p:spPr/>
        <p:txBody>
          <a:bodyPr/>
          <a:lstStyle/>
          <a:p>
            <a:pPr eaLnBrk="1" hangingPunct="1">
              <a:spcBef>
                <a:spcPct val="50000"/>
              </a:spcBef>
              <a:defRPr/>
            </a:pPr>
            <a:r>
              <a:rPr lang="en-US" dirty="0">
                <a:cs typeface="Times New Roman" pitchFamily="18" charset="0"/>
              </a:rPr>
              <a:t>Goodwill is not amortized. Instead, it is tested annually for impairment. If the book value of goodwill exceeds its fair value, an impairment loss will be recorded. </a:t>
            </a:r>
          </a:p>
          <a:p>
            <a:pPr marL="228600" indent="-228600">
              <a:defRPr/>
            </a:pPr>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a:extLst>
              <a:ext uri="{FF2B5EF4-FFF2-40B4-BE49-F238E27FC236}">
                <a16:creationId xmlns:a16="http://schemas.microsoft.com/office/drawing/2014/main" id="{169031F9-9EEF-4BA2-97E2-882370834A19}"/>
              </a:ext>
            </a:extLst>
          </p:cNvPr>
          <p:cNvSpPr>
            <a:spLocks noGrp="1" noRot="1" noChangeAspect="1" noChangeArrowheads="1" noTextEdit="1"/>
          </p:cNvSpPr>
          <p:nvPr>
            <p:ph type="sldImg"/>
          </p:nvPr>
        </p:nvSpPr>
        <p:spPr>
          <a:ln/>
        </p:spPr>
      </p:sp>
      <p:sp>
        <p:nvSpPr>
          <p:cNvPr id="105476" name="Rectangle 3">
            <a:extLst>
              <a:ext uri="{FF2B5EF4-FFF2-40B4-BE49-F238E27FC236}">
                <a16:creationId xmlns:a16="http://schemas.microsoft.com/office/drawing/2014/main" id="{EF6E4A9A-E7A6-411E-9EB7-139B267D6E6C}"/>
              </a:ext>
            </a:extLst>
          </p:cNvPr>
          <p:cNvSpPr>
            <a:spLocks noGrp="1" noChangeArrowheads="1"/>
          </p:cNvSpPr>
          <p:nvPr>
            <p:ph type="body" idx="1"/>
          </p:nvPr>
        </p:nvSpPr>
        <p:spPr>
          <a:ln/>
        </p:spPr>
        <p:txBody>
          <a:bodyPr/>
          <a:lstStyle/>
          <a:p>
            <a:pPr>
              <a:defRPr/>
            </a:pPr>
            <a:r>
              <a:rPr lang="en-US" dirty="0"/>
              <a:t>The total cost of a natural resource, including exploration and development, is charged to depletion expense in the income statement over the periods benefited. A natural resource is extracted from the natural environment and reported at cost less accumulated </a:t>
            </a:r>
            <a:r>
              <a:rPr lang="en-US" b="1" dirty="0"/>
              <a:t>depletion</a:t>
            </a:r>
            <a:r>
              <a:rPr lang="en-US" dirty="0"/>
              <a:t>.</a:t>
            </a:r>
          </a:p>
          <a:p>
            <a:pPr marL="228600" indent="-228600">
              <a:defRPr/>
            </a:pPr>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a:extLst>
              <a:ext uri="{FF2B5EF4-FFF2-40B4-BE49-F238E27FC236}">
                <a16:creationId xmlns:a16="http://schemas.microsoft.com/office/drawing/2014/main" id="{821ED44A-9F53-4403-AB45-D89FA9A7BB07}"/>
              </a:ext>
            </a:extLst>
          </p:cNvPr>
          <p:cNvSpPr>
            <a:spLocks noGrp="1" noRot="1" noChangeAspect="1" noChangeArrowheads="1" noTextEdit="1"/>
          </p:cNvSpPr>
          <p:nvPr>
            <p:ph type="sldImg"/>
          </p:nvPr>
        </p:nvSpPr>
        <p:spPr>
          <a:ln/>
        </p:spPr>
      </p:sp>
      <p:sp>
        <p:nvSpPr>
          <p:cNvPr id="106500" name="Rectangle 3">
            <a:extLst>
              <a:ext uri="{FF2B5EF4-FFF2-40B4-BE49-F238E27FC236}">
                <a16:creationId xmlns:a16="http://schemas.microsoft.com/office/drawing/2014/main" id="{ACDC9005-AC50-4131-B89C-6FEC1B104838}"/>
              </a:ext>
            </a:extLst>
          </p:cNvPr>
          <p:cNvSpPr>
            <a:spLocks noGrp="1" noChangeArrowheads="1"/>
          </p:cNvSpPr>
          <p:nvPr>
            <p:ph type="body" idx="1"/>
          </p:nvPr>
        </p:nvSpPr>
        <p:spPr>
          <a:ln/>
        </p:spPr>
        <p:txBody>
          <a:bodyPr/>
          <a:lstStyle/>
          <a:p>
            <a:pPr>
              <a:defRPr/>
            </a:pPr>
            <a:r>
              <a:rPr lang="en-US" dirty="0"/>
              <a:t>Depletion is the term used to refer to the allocation of the cost of a natural resource over its useful life. The process is similar to units-of-production depreciation. Estimating depletion expense is very complex. Depletion expense allowed for federal income tax purposes frequently differs from that recognized for financial accounting purposes because, from time to time, tax laws have been used to provide special incentives to develop natural resources.</a:t>
            </a:r>
          </a:p>
          <a:p>
            <a:pPr marL="228600" indent="-228600">
              <a:defRPr/>
            </a:pPr>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a:extLst>
              <a:ext uri="{FF2B5EF4-FFF2-40B4-BE49-F238E27FC236}">
                <a16:creationId xmlns:a16="http://schemas.microsoft.com/office/drawing/2014/main" id="{89314263-FF2F-44C3-80C5-1F42A94767DA}"/>
              </a:ext>
            </a:extLst>
          </p:cNvPr>
          <p:cNvSpPr>
            <a:spLocks noGrp="1" noRot="1" noChangeAspect="1" noChangeArrowheads="1" noTextEdit="1"/>
          </p:cNvSpPr>
          <p:nvPr>
            <p:ph type="sldImg"/>
          </p:nvPr>
        </p:nvSpPr>
        <p:spPr>
          <a:ln/>
        </p:spPr>
      </p:sp>
      <p:sp>
        <p:nvSpPr>
          <p:cNvPr id="107524" name="Rectangle 3">
            <a:extLst>
              <a:ext uri="{FF2B5EF4-FFF2-40B4-BE49-F238E27FC236}">
                <a16:creationId xmlns:a16="http://schemas.microsoft.com/office/drawing/2014/main" id="{A9D4A7B7-EA09-442B-A028-3E73BFF070ED}"/>
              </a:ext>
            </a:extLst>
          </p:cNvPr>
          <p:cNvSpPr>
            <a:spLocks noGrp="1" noChangeArrowheads="1"/>
          </p:cNvSpPr>
          <p:nvPr>
            <p:ph type="body" idx="1"/>
          </p:nvPr>
        </p:nvSpPr>
        <p:spPr>
          <a:ln/>
        </p:spPr>
        <p:txBody>
          <a:bodyPr/>
          <a:lstStyle/>
          <a:p>
            <a:pPr>
              <a:defRPr/>
            </a:pPr>
            <a:r>
              <a:rPr lang="en-US" dirty="0"/>
              <a:t>Other noncurrent assets include long-term investments, notes receivables (with maturities more than a year after the balance sheet date), and long-term deferred income tax assets. When these assets become current, they will be reclassified to the current assets section of the balance sheet.</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a:extLst>
              <a:ext uri="{FF2B5EF4-FFF2-40B4-BE49-F238E27FC236}">
                <a16:creationId xmlns:a16="http://schemas.microsoft.com/office/drawing/2014/main" id="{C70CE289-F675-4AF7-AF6C-D746C6FFEB3A}"/>
              </a:ext>
            </a:extLst>
          </p:cNvPr>
          <p:cNvSpPr>
            <a:spLocks noGrp="1" noRot="1" noChangeAspect="1" noChangeArrowheads="1" noTextEdit="1"/>
          </p:cNvSpPr>
          <p:nvPr>
            <p:ph type="sldImg"/>
          </p:nvPr>
        </p:nvSpPr>
        <p:spPr>
          <a:ln/>
        </p:spPr>
      </p:sp>
      <p:sp>
        <p:nvSpPr>
          <p:cNvPr id="108548" name="Rectangle 3">
            <a:extLst>
              <a:ext uri="{FF2B5EF4-FFF2-40B4-BE49-F238E27FC236}">
                <a16:creationId xmlns:a16="http://schemas.microsoft.com/office/drawing/2014/main" id="{A4BEFBB6-F750-4E84-8555-4A7457942438}"/>
              </a:ext>
            </a:extLst>
          </p:cNvPr>
          <p:cNvSpPr>
            <a:spLocks noGrp="1" noChangeArrowheads="1"/>
          </p:cNvSpPr>
          <p:nvPr>
            <p:ph type="body" idx="1"/>
          </p:nvPr>
        </p:nvSpPr>
        <p:spPr>
          <a:ln/>
        </p:spPr>
        <p:txBody>
          <a:bodyPr/>
          <a:lstStyle/>
          <a:p>
            <a:pPr>
              <a:defRPr/>
            </a:pPr>
            <a:r>
              <a:rPr lang="en-US" dirty="0"/>
              <a:t>LO 6-10: Explain the role of time value of money concepts in financial reporting and their usefulness in decision making</a:t>
            </a:r>
            <a:r>
              <a:rPr kumimoji="0" lang="en-US" dirty="0">
                <a:solidFill>
                  <a:srgbClr val="800000"/>
                </a:solidFill>
              </a:rPr>
              <a:t>.</a:t>
            </a:r>
          </a:p>
          <a:p>
            <a:pPr>
              <a:defRPr/>
            </a:pPr>
            <a:endParaRPr kumimoji="0" lang="en-US" dirty="0">
              <a:solidFill>
                <a:srgbClr val="800000"/>
              </a:solidFill>
            </a:endParaRPr>
          </a:p>
          <a:p>
            <a:pPr>
              <a:defRPr/>
            </a:pPr>
            <a:r>
              <a:rPr lang="en-US" dirty="0"/>
              <a:t>Future value and present value are time value of money applications. The future value of money is used to determine the value at some future date of an investment made today.  Future value refers to the amount accumulated when interest on an investment is compounded for a given number of periods. For example, an investment of $1,000 today will return $1,464 four years from now if it is invested at a 10 percent interest rate.</a:t>
            </a:r>
          </a:p>
          <a:p>
            <a:pPr>
              <a:defRPr/>
            </a:pPr>
            <a:r>
              <a:rPr lang="en-US" dirty="0"/>
              <a:t>Present value analysis involves looking at the same compound interest concept from the opposite perspective. The present value of money is used to determine the value now of an amount to be received or paid at some future date. If a specified amount of money is needed in four years, then calculate the amount of money to invest today at a given rate of interest to yield that specified amount. For example, if $1,464 is needed in four years, then invest $1,000 today at a 10 percent interest rate.</a:t>
            </a:r>
          </a:p>
          <a:p>
            <a:pPr marL="228600" indent="-228600">
              <a:defRPr/>
            </a:pPr>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a:extLst>
              <a:ext uri="{FF2B5EF4-FFF2-40B4-BE49-F238E27FC236}">
                <a16:creationId xmlns:a16="http://schemas.microsoft.com/office/drawing/2014/main" id="{CB34CA9B-9531-4CEA-AED6-C51E3D8530A8}"/>
              </a:ext>
            </a:extLst>
          </p:cNvPr>
          <p:cNvSpPr>
            <a:spLocks noGrp="1" noRot="1" noChangeAspect="1" noChangeArrowheads="1" noTextEdit="1"/>
          </p:cNvSpPr>
          <p:nvPr>
            <p:ph type="sldImg"/>
          </p:nvPr>
        </p:nvSpPr>
        <p:spPr>
          <a:ln/>
        </p:spPr>
      </p:sp>
      <p:sp>
        <p:nvSpPr>
          <p:cNvPr id="160771" name="Rectangle 3">
            <a:extLst>
              <a:ext uri="{FF2B5EF4-FFF2-40B4-BE49-F238E27FC236}">
                <a16:creationId xmlns:a16="http://schemas.microsoft.com/office/drawing/2014/main" id="{D83DAEB2-FF01-4C0D-BD3E-675027F956E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End of Chapter 6</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C92C2866-51BC-409C-8D28-9C075A539BD5}"/>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643E1A9F-10D6-4846-B5A2-DF5A4236060B}"/>
              </a:ext>
            </a:extLst>
          </p:cNvPr>
          <p:cNvSpPr>
            <a:spLocks noGrp="1" noChangeArrowheads="1"/>
          </p:cNvSpPr>
          <p:nvPr>
            <p:ph type="body" idx="1"/>
          </p:nvPr>
        </p:nvSpPr>
        <p:spPr>
          <a:ln/>
        </p:spPr>
        <p:txBody>
          <a:bodyPr/>
          <a:lstStyle/>
          <a:p>
            <a:pPr>
              <a:defRPr/>
            </a:pPr>
            <a:r>
              <a:rPr lang="en-US" dirty="0"/>
              <a:t>LO 6-1: Explain how the cost of land, buildings, and equipment is reported on the balance sheet</a:t>
            </a:r>
            <a:r>
              <a:rPr kumimoji="0" lang="en-US" dirty="0"/>
              <a:t>.</a:t>
            </a:r>
          </a:p>
          <a:p>
            <a:pPr>
              <a:defRPr/>
            </a:pPr>
            <a:endParaRPr kumimoji="0" lang="en-US" dirty="0"/>
          </a:p>
          <a:p>
            <a:pPr>
              <a:spcBef>
                <a:spcPct val="50000"/>
              </a:spcBef>
              <a:defRPr/>
            </a:pPr>
            <a:r>
              <a:rPr lang="en-US" dirty="0"/>
              <a:t>The acquisition cost of land includes all the costs incurred to get the land ready for use.  Capitalized costs include the purchase price, real estate commissions, title and legal fees, costs of razing a building on the land, and delinquent taxes. Note that land is not depreciated.</a:t>
            </a:r>
          </a:p>
          <a:p>
            <a:pPr marL="228600" indent="-228600">
              <a:defRPr/>
            </a:pP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109656D4-09CF-4052-8472-DFB76C8654D6}"/>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68611" name="Rectangle 3">
            <a:extLst>
              <a:ext uri="{FF2B5EF4-FFF2-40B4-BE49-F238E27FC236}">
                <a16:creationId xmlns:a16="http://schemas.microsoft.com/office/drawing/2014/main" id="{54CD68CD-01E8-49D5-BB7B-6DE204BB3777}"/>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When land is sold, the difference between the selling price and cost will be a gain or loss to be reported in the income statement of the period in which the sale occurred.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050">
            <a:extLst>
              <a:ext uri="{FF2B5EF4-FFF2-40B4-BE49-F238E27FC236}">
                <a16:creationId xmlns:a16="http://schemas.microsoft.com/office/drawing/2014/main" id="{F2738623-9675-4AF5-8690-91EC1285AAFC}"/>
              </a:ext>
            </a:extLst>
          </p:cNvPr>
          <p:cNvSpPr>
            <a:spLocks noGrp="1" noRot="1" noChangeAspect="1" noChangeArrowheads="1" noTextEdit="1"/>
          </p:cNvSpPr>
          <p:nvPr>
            <p:ph type="sldImg"/>
          </p:nvPr>
        </p:nvSpPr>
        <p:spPr>
          <a:xfrm>
            <a:off x="1190625" y="703263"/>
            <a:ext cx="4630738" cy="3473450"/>
          </a:xfrm>
          <a:solidFill>
            <a:srgbClr val="FFFFFF"/>
          </a:solidFill>
          <a:ln/>
        </p:spPr>
      </p:sp>
      <p:sp>
        <p:nvSpPr>
          <p:cNvPr id="70659" name="Rectangle 2051">
            <a:extLst>
              <a:ext uri="{FF2B5EF4-FFF2-40B4-BE49-F238E27FC236}">
                <a16:creationId xmlns:a16="http://schemas.microsoft.com/office/drawing/2014/main" id="{B0EF2F6B-E994-4AE8-9E0F-D7FEF7EA014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entire $134,000 gain will be reported in this year’s income statement. The gain will not be included with operating income; it will be highlighted in the income statement as a nonrecurring, nonoperating item (usually reported as an element of “other income or expense”), so financial statement users will not be led to expect a similar gain in future years.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4B276E8C-1D35-41B0-B3F9-134968934E05}"/>
              </a:ext>
            </a:extLst>
          </p:cNvPr>
          <p:cNvSpPr>
            <a:spLocks noGrp="1" noRot="1" noChangeAspect="1" noChangeArrowheads="1" noTextEdit="1"/>
          </p:cNvSpPr>
          <p:nvPr>
            <p:ph type="sldImg"/>
          </p:nvPr>
        </p:nvSpPr>
        <p:spPr>
          <a:ln/>
        </p:spPr>
      </p:sp>
      <p:sp>
        <p:nvSpPr>
          <p:cNvPr id="64516" name="Rectangle 3">
            <a:extLst>
              <a:ext uri="{FF2B5EF4-FFF2-40B4-BE49-F238E27FC236}">
                <a16:creationId xmlns:a16="http://schemas.microsoft.com/office/drawing/2014/main" id="{ED08C38C-A047-4814-8B60-58F158497BE6}"/>
              </a:ext>
            </a:extLst>
          </p:cNvPr>
          <p:cNvSpPr>
            <a:spLocks noGrp="1" noChangeArrowheads="1"/>
          </p:cNvSpPr>
          <p:nvPr>
            <p:ph type="body" idx="1"/>
          </p:nvPr>
        </p:nvSpPr>
        <p:spPr>
          <a:ln/>
        </p:spPr>
        <p:txBody>
          <a:bodyPr/>
          <a:lstStyle/>
          <a:p>
            <a:pPr>
              <a:defRPr/>
            </a:pPr>
            <a:r>
              <a:rPr lang="en-US" dirty="0"/>
              <a:t>The total cost of a basket purchase, a combined purchase of land and a building, is allocated to each asset on the basis of relative market values, and each asset is recorded separately. </a:t>
            </a:r>
          </a:p>
          <a:p>
            <a:pPr>
              <a:defRPr/>
            </a:pPr>
            <a:r>
              <a:rPr lang="en-US" dirty="0"/>
              <a:t>On January 1, </a:t>
            </a:r>
            <a:r>
              <a:rPr lang="en-US" dirty="0" err="1"/>
              <a:t>UpCo</a:t>
            </a:r>
            <a:r>
              <a:rPr lang="en-US" dirty="0"/>
              <a:t> purchased land and a building for $200,000 cash. The appraised value of the building is $162,500 and of the land is $87,500. How much of the $200,000 purchase price will be charged to the building and land accounts?</a:t>
            </a:r>
          </a:p>
          <a:p>
            <a:pPr marL="228600" indent="-228600">
              <a:defRPr/>
            </a:pP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2167336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58CB3932-71CD-4DEC-8B05-B9423A9461C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439895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4030755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DDFF081F-1E41-4530-83B2-8159E4C562E1}"/>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105315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492337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B381DDC-CD57-4709-AFBD-7B55AA8CF16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Tree>
    <p:extLst>
      <p:ext uri="{BB962C8B-B14F-4D97-AF65-F5344CB8AC3E}">
        <p14:creationId xmlns:p14="http://schemas.microsoft.com/office/powerpoint/2010/main" val="4161454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281800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43232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074218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4259634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16270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9ABEC2-3072-4B1C-92D2-9835635E3372}"/>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5" name="Footer Placeholder 4">
            <a:extLst>
              <a:ext uri="{FF2B5EF4-FFF2-40B4-BE49-F238E27FC236}">
                <a16:creationId xmlns:a16="http://schemas.microsoft.com/office/drawing/2014/main" id="{A84BF0B0-A2D9-4AE5-B967-CF55CF6DB0E9}"/>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6" name="Slide Number Placeholder 5">
            <a:extLst>
              <a:ext uri="{FF2B5EF4-FFF2-40B4-BE49-F238E27FC236}">
                <a16:creationId xmlns:a16="http://schemas.microsoft.com/office/drawing/2014/main" id="{3BA00252-008E-4BC2-8B96-FC604B4359B2}"/>
              </a:ext>
            </a:extLst>
          </p:cNvPr>
          <p:cNvSpPr>
            <a:spLocks noGrp="1"/>
          </p:cNvSpPr>
          <p:nvPr>
            <p:ph type="sldNum" sz="quarter" idx="12"/>
          </p:nvPr>
        </p:nvSpPr>
        <p:spPr>
          <a:xfrm>
            <a:off x="6553200" y="6356350"/>
            <a:ext cx="2133600" cy="365125"/>
          </a:xfrm>
        </p:spPr>
        <p:txBody>
          <a:bodyPr anchor="t"/>
          <a:lstStyle>
            <a:lvl1pPr eaLnBrk="1" hangingPunct="1">
              <a:defRPr smtClean="0">
                <a:solidFill>
                  <a:srgbClr val="000000"/>
                </a:solidFill>
                <a:latin typeface="Arial" panose="020B0604020202020204" pitchFamily="34" charset="0"/>
              </a:defRPr>
            </a:lvl1pPr>
          </a:lstStyle>
          <a:p>
            <a:pPr>
              <a:defRPr/>
            </a:pPr>
            <a:fld id="{63402BE7-64DD-4DC0-8E95-E4EBD14E16D1}" type="slidenum">
              <a:rPr lang="en-US" altLang="en-US"/>
              <a:pPr>
                <a:defRPr/>
              </a:pPr>
              <a:t>‹#›</a:t>
            </a:fld>
            <a:endParaRPr lang="en-US" altLang="en-US"/>
          </a:p>
        </p:txBody>
      </p:sp>
    </p:spTree>
    <p:extLst>
      <p:ext uri="{BB962C8B-B14F-4D97-AF65-F5344CB8AC3E}">
        <p14:creationId xmlns:p14="http://schemas.microsoft.com/office/powerpoint/2010/main" val="12316834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07877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026576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66254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319389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55961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4082700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045578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880380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809474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24806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692399B-9CEB-4F91-A4BA-A580C608FC61}"/>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5" name="Footer Placeholder 4">
            <a:extLst>
              <a:ext uri="{FF2B5EF4-FFF2-40B4-BE49-F238E27FC236}">
                <a16:creationId xmlns:a16="http://schemas.microsoft.com/office/drawing/2014/main" id="{89DF2950-2289-4546-9B0E-5BD1FB6A97F4}"/>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6" name="Slide Number Placeholder 5">
            <a:extLst>
              <a:ext uri="{FF2B5EF4-FFF2-40B4-BE49-F238E27FC236}">
                <a16:creationId xmlns:a16="http://schemas.microsoft.com/office/drawing/2014/main" id="{4F6CE9B8-C813-44BA-860E-0F45672DAAAC}"/>
              </a:ext>
            </a:extLst>
          </p:cNvPr>
          <p:cNvSpPr>
            <a:spLocks noGrp="1"/>
          </p:cNvSpPr>
          <p:nvPr>
            <p:ph type="sldNum" sz="quarter" idx="12"/>
          </p:nvPr>
        </p:nvSpPr>
        <p:spPr>
          <a:xfrm>
            <a:off x="6553200" y="6356350"/>
            <a:ext cx="2133600" cy="365125"/>
          </a:xfrm>
        </p:spPr>
        <p:txBody>
          <a:bodyPr anchor="t"/>
          <a:lstStyle>
            <a:lvl1pPr eaLnBrk="1" hangingPunct="1">
              <a:defRPr smtClean="0">
                <a:solidFill>
                  <a:srgbClr val="000000"/>
                </a:solidFill>
                <a:latin typeface="Arial" panose="020B0604020202020204" pitchFamily="34" charset="0"/>
              </a:defRPr>
            </a:lvl1pPr>
          </a:lstStyle>
          <a:p>
            <a:pPr>
              <a:defRPr/>
            </a:pPr>
            <a:fld id="{0A570FA1-5E07-468D-9F73-9C12B2BCC45A}" type="slidenum">
              <a:rPr lang="en-US" altLang="en-US"/>
              <a:pPr>
                <a:defRPr/>
              </a:pPr>
              <a:t>‹#›</a:t>
            </a:fld>
            <a:endParaRPr lang="en-US" altLang="en-US"/>
          </a:p>
        </p:txBody>
      </p:sp>
    </p:spTree>
    <p:extLst>
      <p:ext uri="{BB962C8B-B14F-4D97-AF65-F5344CB8AC3E}">
        <p14:creationId xmlns:p14="http://schemas.microsoft.com/office/powerpoint/2010/main" val="28073986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876304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06081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4303816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7340974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302412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1458342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533927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87033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518312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713023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38568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574912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1640D43-7AA0-4A55-B5D8-28994C26E8FC}"/>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4" name="Footer Placeholder 3">
            <a:extLst>
              <a:ext uri="{FF2B5EF4-FFF2-40B4-BE49-F238E27FC236}">
                <a16:creationId xmlns:a16="http://schemas.microsoft.com/office/drawing/2014/main" id="{9FD651AD-1ED8-45BF-AE8B-46D1502C8807}"/>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5" name="Slide Number Placeholder 4">
            <a:extLst>
              <a:ext uri="{FF2B5EF4-FFF2-40B4-BE49-F238E27FC236}">
                <a16:creationId xmlns:a16="http://schemas.microsoft.com/office/drawing/2014/main" id="{03F979EC-A3EB-445D-9198-2ED1010462A9}"/>
              </a:ext>
            </a:extLst>
          </p:cNvPr>
          <p:cNvSpPr>
            <a:spLocks noGrp="1"/>
          </p:cNvSpPr>
          <p:nvPr>
            <p:ph type="sldNum" sz="quarter" idx="12"/>
          </p:nvPr>
        </p:nvSpPr>
        <p:spPr>
          <a:xfrm>
            <a:off x="6553200" y="6356350"/>
            <a:ext cx="2133600" cy="365125"/>
          </a:xfrm>
        </p:spPr>
        <p:txBody>
          <a:bodyPr anchor="t"/>
          <a:lstStyle>
            <a:lvl1pPr eaLnBrk="1" hangingPunct="1">
              <a:defRPr smtClean="0">
                <a:solidFill>
                  <a:srgbClr val="000000"/>
                </a:solidFill>
                <a:latin typeface="Arial" panose="020B0604020202020204" pitchFamily="34" charset="0"/>
              </a:defRPr>
            </a:lvl1pPr>
          </a:lstStyle>
          <a:p>
            <a:pPr>
              <a:defRPr/>
            </a:pPr>
            <a:fld id="{983D0C72-C4BB-4ECD-B631-E9AE42EAF1C8}" type="slidenum">
              <a:rPr lang="en-US" altLang="en-US"/>
              <a:pPr>
                <a:defRPr/>
              </a:pPr>
              <a:t>‹#›</a:t>
            </a:fld>
            <a:endParaRPr lang="en-US" altLang="en-US"/>
          </a:p>
        </p:txBody>
      </p:sp>
    </p:spTree>
    <p:extLst>
      <p:ext uri="{BB962C8B-B14F-4D97-AF65-F5344CB8AC3E}">
        <p14:creationId xmlns:p14="http://schemas.microsoft.com/office/powerpoint/2010/main" val="22865741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499649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436471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894074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9603469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7987759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93860A3B-82F3-4573-AB24-E7197A256756}"/>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 name="Rectangle 49">
            <a:extLst>
              <a:ext uri="{FF2B5EF4-FFF2-40B4-BE49-F238E27FC236}">
                <a16:creationId xmlns:a16="http://schemas.microsoft.com/office/drawing/2014/main" id="{B416ACA6-1018-484A-BE09-B3BC214FBDA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a:p>
        </p:txBody>
      </p:sp>
      <p:sp>
        <p:nvSpPr>
          <p:cNvPr id="4" name="Rectangle 53">
            <a:extLst>
              <a:ext uri="{FF2B5EF4-FFF2-40B4-BE49-F238E27FC236}">
                <a16:creationId xmlns:a16="http://schemas.microsoft.com/office/drawing/2014/main" id="{5D8FF742-30B9-448A-956D-701A09643CBC}"/>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a:latin typeface="Book Antiqua" panose="02040602050305030304" pitchFamily="18" charset="0"/>
            </a:endParaRPr>
          </a:p>
        </p:txBody>
      </p:sp>
    </p:spTree>
    <p:extLst>
      <p:ext uri="{BB962C8B-B14F-4D97-AF65-F5344CB8AC3E}">
        <p14:creationId xmlns:p14="http://schemas.microsoft.com/office/powerpoint/2010/main" val="4013879423"/>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1B1A7690-761E-4547-8C91-93646BF73E9A}"/>
              </a:ext>
            </a:extLst>
          </p:cNvPr>
          <p:cNvSpPr>
            <a:spLocks noGrp="1"/>
          </p:cNvSpPr>
          <p:nvPr>
            <p:ph type="sldNum" sz="quarter" idx="10"/>
          </p:nvPr>
        </p:nvSpPr>
        <p:spPr/>
        <p:txBody>
          <a:bodyPr/>
          <a:lstStyle>
            <a:lvl1pPr>
              <a:defRPr/>
            </a:lvl1pPr>
          </a:lstStyle>
          <a:p>
            <a:pPr>
              <a:defRPr/>
            </a:pPr>
            <a:fld id="{9935CFEE-8869-4FBE-A599-2DBC9C226752}" type="slidenum">
              <a:rPr lang="en-US" altLang="en-US"/>
              <a:pPr>
                <a:defRPr/>
              </a:pPr>
              <a:t>‹#›</a:t>
            </a:fld>
            <a:endParaRPr lang="en-US" altLang="en-US"/>
          </a:p>
        </p:txBody>
      </p:sp>
    </p:spTree>
    <p:extLst>
      <p:ext uri="{BB962C8B-B14F-4D97-AF65-F5344CB8AC3E}">
        <p14:creationId xmlns:p14="http://schemas.microsoft.com/office/powerpoint/2010/main" val="215975418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36411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514B0E0-FA9C-4E7C-B22F-EE0653C6D7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8" name="Footer Placeholder 4">
            <a:extLst>
              <a:ext uri="{FF2B5EF4-FFF2-40B4-BE49-F238E27FC236}">
                <a16:creationId xmlns:a16="http://schemas.microsoft.com/office/drawing/2014/main" id="{E8E2A80B-FA5E-443F-8A16-7857104AF4E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9" name="Slide Number Placeholder 5">
            <a:extLst>
              <a:ext uri="{FF2B5EF4-FFF2-40B4-BE49-F238E27FC236}">
                <a16:creationId xmlns:a16="http://schemas.microsoft.com/office/drawing/2014/main" id="{0601D775-39D6-40B0-9EE3-29E9DFDD6D95}"/>
              </a:ext>
            </a:extLst>
          </p:cNvPr>
          <p:cNvSpPr>
            <a:spLocks noGrp="1"/>
          </p:cNvSpPr>
          <p:nvPr>
            <p:ph type="sldNum" sz="quarter" idx="12"/>
          </p:nvPr>
        </p:nvSpPr>
        <p:spPr>
          <a:xfrm>
            <a:off x="6553200" y="6356350"/>
            <a:ext cx="2133600" cy="365125"/>
          </a:xfrm>
        </p:spPr>
        <p:txBody>
          <a:bodyPr anchor="t"/>
          <a:lstStyle>
            <a:lvl1pPr eaLnBrk="1" hangingPunct="1">
              <a:defRPr smtClean="0">
                <a:solidFill>
                  <a:srgbClr val="000000"/>
                </a:solidFill>
                <a:latin typeface="Arial" panose="020B0604020202020204" pitchFamily="34" charset="0"/>
              </a:defRPr>
            </a:lvl1pPr>
          </a:lstStyle>
          <a:p>
            <a:pPr>
              <a:defRPr/>
            </a:pPr>
            <a:fld id="{9B670129-E264-495D-B28A-EC7B304C694E}" type="slidenum">
              <a:rPr lang="en-US" altLang="en-US"/>
              <a:pPr>
                <a:defRPr/>
              </a:pPr>
              <a:t>‹#›</a:t>
            </a:fld>
            <a:endParaRPr lang="en-US" altLang="en-US"/>
          </a:p>
        </p:txBody>
      </p:sp>
    </p:spTree>
    <p:extLst>
      <p:ext uri="{BB962C8B-B14F-4D97-AF65-F5344CB8AC3E}">
        <p14:creationId xmlns:p14="http://schemas.microsoft.com/office/powerpoint/2010/main" val="421573220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547010D6-3015-4F52-A6DE-26749469F4AB}"/>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a:p>
        </p:txBody>
      </p:sp>
      <p:sp>
        <p:nvSpPr>
          <p:cNvPr id="6" name="Rectangle 40">
            <a:extLst>
              <a:ext uri="{FF2B5EF4-FFF2-40B4-BE49-F238E27FC236}">
                <a16:creationId xmlns:a16="http://schemas.microsoft.com/office/drawing/2014/main" id="{9F3972CD-7194-4E6D-AE31-5F8EEC478327}"/>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a:p>
        </p:txBody>
      </p:sp>
      <p:sp>
        <p:nvSpPr>
          <p:cNvPr id="7" name="Rectangle 41">
            <a:extLst>
              <a:ext uri="{FF2B5EF4-FFF2-40B4-BE49-F238E27FC236}">
                <a16:creationId xmlns:a16="http://schemas.microsoft.com/office/drawing/2014/main" id="{A8F83EEC-67F4-4AD8-9D41-A173B9C13F43}"/>
              </a:ext>
            </a:extLst>
          </p:cNvPr>
          <p:cNvSpPr>
            <a:spLocks noGrp="1" noChangeArrowheads="1"/>
          </p:cNvSpPr>
          <p:nvPr>
            <p:ph type="sldNum" sz="quarter" idx="12"/>
          </p:nvPr>
        </p:nvSpPr>
        <p:spPr/>
        <p:txBody>
          <a:bodyPr/>
          <a:lstStyle>
            <a:lvl1pPr>
              <a:defRPr smtClean="0"/>
            </a:lvl1pPr>
          </a:lstStyle>
          <a:p>
            <a:pPr>
              <a:defRPr/>
            </a:pPr>
            <a:fld id="{11FC9CFA-592B-4238-B896-1E8D86A32843}" type="slidenum">
              <a:rPr lang="en-US" altLang="en-US"/>
              <a:pPr>
                <a:defRPr/>
              </a:pPr>
              <a:t>‹#›</a:t>
            </a:fld>
            <a:endParaRPr lang="en-US" altLang="en-US"/>
          </a:p>
        </p:txBody>
      </p:sp>
    </p:spTree>
    <p:extLst>
      <p:ext uri="{BB962C8B-B14F-4D97-AF65-F5344CB8AC3E}">
        <p14:creationId xmlns:p14="http://schemas.microsoft.com/office/powerpoint/2010/main" val="124774797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828800" y="277813"/>
            <a:ext cx="68580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30725"/>
          </a:xfrm>
        </p:spPr>
        <p:txBody>
          <a:bodyPr/>
          <a:lstStyle/>
          <a:p>
            <a:pPr lvl="0"/>
            <a:endParaRPr lang="en-US" noProof="0" dirty="0"/>
          </a:p>
        </p:txBody>
      </p:sp>
      <p:sp>
        <p:nvSpPr>
          <p:cNvPr id="4" name="Rectangle 39">
            <a:extLst>
              <a:ext uri="{FF2B5EF4-FFF2-40B4-BE49-F238E27FC236}">
                <a16:creationId xmlns:a16="http://schemas.microsoft.com/office/drawing/2014/main" id="{603861BA-3D5B-4562-A2D9-5F34DF1EB84B}"/>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a:p>
        </p:txBody>
      </p:sp>
      <p:sp>
        <p:nvSpPr>
          <p:cNvPr id="5" name="Rectangle 40">
            <a:extLst>
              <a:ext uri="{FF2B5EF4-FFF2-40B4-BE49-F238E27FC236}">
                <a16:creationId xmlns:a16="http://schemas.microsoft.com/office/drawing/2014/main" id="{64BF904E-E3FB-4736-8633-BF1C762D7C19}"/>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a:p>
        </p:txBody>
      </p:sp>
      <p:sp>
        <p:nvSpPr>
          <p:cNvPr id="6" name="Rectangle 41">
            <a:extLst>
              <a:ext uri="{FF2B5EF4-FFF2-40B4-BE49-F238E27FC236}">
                <a16:creationId xmlns:a16="http://schemas.microsoft.com/office/drawing/2014/main" id="{C0BB9C14-8EC2-4533-BD46-86128F7ADB64}"/>
              </a:ext>
            </a:extLst>
          </p:cNvPr>
          <p:cNvSpPr>
            <a:spLocks noGrp="1" noChangeArrowheads="1"/>
          </p:cNvSpPr>
          <p:nvPr>
            <p:ph type="sldNum" sz="quarter" idx="12"/>
          </p:nvPr>
        </p:nvSpPr>
        <p:spPr/>
        <p:txBody>
          <a:bodyPr/>
          <a:lstStyle>
            <a:lvl1pPr>
              <a:defRPr smtClean="0"/>
            </a:lvl1pPr>
          </a:lstStyle>
          <a:p>
            <a:pPr>
              <a:defRPr/>
            </a:pPr>
            <a:fld id="{DC0A3939-2DD9-4CBB-8B9D-9365AFBD26D0}" type="slidenum">
              <a:rPr lang="en-US" altLang="en-US"/>
              <a:pPr>
                <a:defRPr/>
              </a:pPr>
              <a:t>‹#›</a:t>
            </a:fld>
            <a:endParaRPr lang="en-US" altLang="en-US"/>
          </a:p>
        </p:txBody>
      </p:sp>
    </p:spTree>
    <p:extLst>
      <p:ext uri="{BB962C8B-B14F-4D97-AF65-F5344CB8AC3E}">
        <p14:creationId xmlns:p14="http://schemas.microsoft.com/office/powerpoint/2010/main" val="2195642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8E3A5FBD-03F2-4707-B330-340981C57A87}"/>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4" name="Footer Placeholder 4">
            <a:extLst>
              <a:ext uri="{FF2B5EF4-FFF2-40B4-BE49-F238E27FC236}">
                <a16:creationId xmlns:a16="http://schemas.microsoft.com/office/drawing/2014/main" id="{643A575E-2BFA-400C-8209-A5A5CE2A6F0F}"/>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a:p>
        </p:txBody>
      </p:sp>
      <p:sp>
        <p:nvSpPr>
          <p:cNvPr id="5" name="Slide Number Placeholder 5">
            <a:extLst>
              <a:ext uri="{FF2B5EF4-FFF2-40B4-BE49-F238E27FC236}">
                <a16:creationId xmlns:a16="http://schemas.microsoft.com/office/drawing/2014/main" id="{4F25751C-1CEF-4A55-B9A3-B3348ACEF900}"/>
              </a:ext>
            </a:extLst>
          </p:cNvPr>
          <p:cNvSpPr>
            <a:spLocks noGrp="1"/>
          </p:cNvSpPr>
          <p:nvPr>
            <p:ph type="sldNum" sz="quarter" idx="12"/>
          </p:nvPr>
        </p:nvSpPr>
        <p:spPr>
          <a:xfrm>
            <a:off x="6553200" y="6356350"/>
            <a:ext cx="2133600" cy="365125"/>
          </a:xfrm>
        </p:spPr>
        <p:txBody>
          <a:bodyPr anchor="t"/>
          <a:lstStyle>
            <a:lvl1pPr eaLnBrk="1" hangingPunct="1">
              <a:defRPr smtClean="0">
                <a:solidFill>
                  <a:srgbClr val="000000"/>
                </a:solidFill>
                <a:latin typeface="Arial" panose="020B0604020202020204" pitchFamily="34" charset="0"/>
              </a:defRPr>
            </a:lvl1pPr>
          </a:lstStyle>
          <a:p>
            <a:pPr>
              <a:defRPr/>
            </a:pPr>
            <a:fld id="{69AE467F-8B68-4EB6-A15F-F2B461979FF8}" type="slidenum">
              <a:rPr lang="en-US" altLang="en-US"/>
              <a:pPr>
                <a:defRPr/>
              </a:pPr>
              <a:t>‹#›</a:t>
            </a:fld>
            <a:endParaRPr lang="en-US" altLang="en-US"/>
          </a:p>
        </p:txBody>
      </p:sp>
    </p:spTree>
    <p:extLst>
      <p:ext uri="{BB962C8B-B14F-4D97-AF65-F5344CB8AC3E}">
        <p14:creationId xmlns:p14="http://schemas.microsoft.com/office/powerpoint/2010/main" val="3029220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4256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69777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270EAA4-9FFB-4A3C-9451-66000A2D25EA}"/>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77120970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BD94762-BC38-4F92-A10D-FE93AD733DE8}"/>
              </a:ext>
            </a:extLst>
          </p:cNvPr>
          <p:cNvSpPr>
            <a:spLocks noGrp="1"/>
          </p:cNvSpPr>
          <p:nvPr>
            <p:ph type="title"/>
          </p:nvPr>
        </p:nvSpPr>
        <p:spPr bwMode="auto">
          <a:xfrm>
            <a:off x="457200" y="228600"/>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D16D3DE1-BFB8-4DA9-A108-0D629D26513F}"/>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642003A5-41AB-4D1D-8F0D-478F5D7BEF4F}"/>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a:solidFill>
                  <a:srgbClr val="FFFFFF"/>
                </a:solidFill>
                <a:latin typeface="Calibri" panose="020F0502020204030204" pitchFamily="34" charset="0"/>
                <a:cs typeface="Arial" panose="020B0604020202020204" pitchFamily="34" charset="0"/>
              </a:rPr>
              <a:t>6 - </a:t>
            </a:r>
            <a:fld id="{AFD5FF3A-9ACD-4048-95DC-0D927909AF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64D9B93C-D673-4B00-96D4-0A69FFDC8115}"/>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F6EDEB55-8161-40AF-989F-50EE3EFD1F2F}"/>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7422BD79-F627-412A-9A09-921541AB529F}" type="slidenum">
              <a:rPr lang="en-US" altLang="en-US"/>
              <a:pPr>
                <a:defRPr/>
              </a:pPr>
              <a:t>‹#›</a:t>
            </a:fld>
            <a:endParaRPr lang="en-US" altLang="en-US"/>
          </a:p>
        </p:txBody>
      </p:sp>
      <p:sp>
        <p:nvSpPr>
          <p:cNvPr id="9" name="Text Box 54">
            <a:extLst>
              <a:ext uri="{FF2B5EF4-FFF2-40B4-BE49-F238E27FC236}">
                <a16:creationId xmlns:a16="http://schemas.microsoft.com/office/drawing/2014/main" id="{B3ABF0BB-4F97-4059-BBCC-CFBB09193AE6}"/>
              </a:ext>
            </a:extLst>
          </p:cNvPr>
          <p:cNvSpPr txBox="1">
            <a:spLocks noChangeArrowheads="1"/>
          </p:cNvSpPr>
          <p:nvPr userDrawn="1"/>
        </p:nvSpPr>
        <p:spPr bwMode="auto">
          <a:xfrm>
            <a:off x="-533400" y="6559550"/>
            <a:ext cx="8686800" cy="225425"/>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sz="1100" i="1" dirty="0">
                <a:solidFill>
                  <a:schemeClr val="tx2">
                    <a:lumMod val="75000"/>
                  </a:schemeClr>
                </a:solidFill>
                <a:latin typeface="Arial Narrow" panose="020B0606020202030204" pitchFamily="34" charset="0"/>
              </a:rPr>
              <a:t>Copyright © 2020 McGraw-Hill Education. All rights reserved. No reproduction or distribution without the prior written consent of McGraw-Hill Education.</a:t>
            </a:r>
            <a:endParaRPr lang="en-US" altLang="en-US" sz="1100" b="1" dirty="0">
              <a:solidFill>
                <a:schemeClr val="tx2">
                  <a:lumMod val="75000"/>
                </a:schemeClr>
              </a:solidFill>
              <a:latin typeface="Arial Narrow" panose="020B0606020202030204" pitchFamily="34" charset="0"/>
            </a:endParaRPr>
          </a:p>
        </p:txBody>
      </p:sp>
    </p:spTree>
  </p:cSld>
  <p:clrMap bg1="lt1" tx1="dk1" bg2="lt2" tx2="dk2" accent1="accent1" accent2="accent2" accent3="accent3" accent4="accent4" accent5="accent5" accent6="accent6" hlink="hlink" folHlink="folHlink"/>
  <p:sldLayoutIdLst>
    <p:sldLayoutId id="2147484301" r:id="rId1"/>
    <p:sldLayoutId id="2147484302" r:id="rId2"/>
    <p:sldLayoutId id="2147484303" r:id="rId3"/>
    <p:sldLayoutId id="2147484304" r:id="rId4"/>
    <p:sldLayoutId id="2147484305" r:id="rId5"/>
    <p:sldLayoutId id="2147484306" r:id="rId6"/>
    <p:sldLayoutId id="2147484307" r:id="rId7"/>
    <p:sldLayoutId id="2147484308" r:id="rId8"/>
    <p:sldLayoutId id="2147484309" r:id="rId9"/>
    <p:sldLayoutId id="2147484310" r:id="rId10"/>
    <p:sldLayoutId id="2147484311" r:id="rId11"/>
    <p:sldLayoutId id="2147484312" r:id="rId12"/>
    <p:sldLayoutId id="2147484313" r:id="rId13"/>
    <p:sldLayoutId id="2147484314" r:id="rId14"/>
    <p:sldLayoutId id="2147484315" r:id="rId15"/>
    <p:sldLayoutId id="2147484316" r:id="rId16"/>
    <p:sldLayoutId id="2147484317" r:id="rId17"/>
    <p:sldLayoutId id="2147484318" r:id="rId18"/>
    <p:sldLayoutId id="2147484319" r:id="rId19"/>
    <p:sldLayoutId id="2147484320" r:id="rId20"/>
    <p:sldLayoutId id="2147484321" r:id="rId21"/>
    <p:sldLayoutId id="2147484322" r:id="rId22"/>
    <p:sldLayoutId id="2147484323" r:id="rId23"/>
    <p:sldLayoutId id="2147484324" r:id="rId24"/>
    <p:sldLayoutId id="2147484325" r:id="rId25"/>
    <p:sldLayoutId id="2147484326" r:id="rId26"/>
    <p:sldLayoutId id="2147484327" r:id="rId27"/>
    <p:sldLayoutId id="2147484328" r:id="rId28"/>
    <p:sldLayoutId id="2147484329" r:id="rId29"/>
    <p:sldLayoutId id="2147484330" r:id="rId30"/>
    <p:sldLayoutId id="2147484331" r:id="rId31"/>
    <p:sldLayoutId id="2147484332" r:id="rId32"/>
    <p:sldLayoutId id="2147484333" r:id="rId33"/>
    <p:sldLayoutId id="2147484334" r:id="rId34"/>
    <p:sldLayoutId id="2147484335" r:id="rId35"/>
    <p:sldLayoutId id="2147484336" r:id="rId36"/>
    <p:sldLayoutId id="2147484337" r:id="rId37"/>
    <p:sldLayoutId id="2147484338" r:id="rId38"/>
    <p:sldLayoutId id="2147484339" r:id="rId39"/>
    <p:sldLayoutId id="2147484340" r:id="rId40"/>
    <p:sldLayoutId id="2147484341" r:id="rId41"/>
    <p:sldLayoutId id="2147484342" r:id="rId42"/>
    <p:sldLayoutId id="2147484343" r:id="rId43"/>
    <p:sldLayoutId id="2147484344" r:id="rId44"/>
    <p:sldLayoutId id="2147484345" r:id="rId45"/>
    <p:sldLayoutId id="2147484346" r:id="rId46"/>
    <p:sldLayoutId id="2147484347" r:id="rId47"/>
    <p:sldLayoutId id="2147484300" r:id="rId48"/>
    <p:sldLayoutId id="2147484348" r:id="rId49"/>
    <p:sldLayoutId id="2147484349" r:id="rId50"/>
    <p:sldLayoutId id="2147484350" r:id="rId5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8.wmf"/><Relationship Id="rId4" Type="http://schemas.openxmlformats.org/officeDocument/2006/relationships/oleObject" Target="../embeddings/oleObject2.bin"/></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oleObject" Target="../embeddings/oleObject4.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image" Target="../media/image11.emf"/><Relationship Id="rId4" Type="http://schemas.openxmlformats.org/officeDocument/2006/relationships/oleObject" Target="../embeddings/oleObject5.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3.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oleObject" Target="../embeddings/oleObject7.bin"/><Relationship Id="rId5" Type="http://schemas.openxmlformats.org/officeDocument/2006/relationships/image" Target="../media/image12.emf"/><Relationship Id="rId4" Type="http://schemas.openxmlformats.org/officeDocument/2006/relationships/oleObject" Target="../embeddings/oleObject6.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14.emf"/><Relationship Id="rId2" Type="http://schemas.openxmlformats.org/officeDocument/2006/relationships/slideLayout" Target="../slideLayouts/slideLayout51.xml"/><Relationship Id="rId1" Type="http://schemas.openxmlformats.org/officeDocument/2006/relationships/vmlDrawing" Target="../drawings/vmlDrawing6.vml"/><Relationship Id="rId6" Type="http://schemas.openxmlformats.org/officeDocument/2006/relationships/oleObject" Target="../embeddings/oleObject8.bin"/><Relationship Id="rId5" Type="http://schemas.openxmlformats.org/officeDocument/2006/relationships/chart" Target="../charts/chart2.xml"/><Relationship Id="rId4" Type="http://schemas.openxmlformats.org/officeDocument/2006/relationships/chart" Target="../charts/char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comments" Target="../comments/comment2.xml"/><Relationship Id="rId5" Type="http://schemas.openxmlformats.org/officeDocument/2006/relationships/image" Target="../media/image15.emf"/><Relationship Id="rId4" Type="http://schemas.openxmlformats.org/officeDocument/2006/relationships/oleObject" Target="../embeddings/oleObject9.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12">
            <a:extLst>
              <a:ext uri="{FF2B5EF4-FFF2-40B4-BE49-F238E27FC236}">
                <a16:creationId xmlns:a16="http://schemas.microsoft.com/office/drawing/2014/main" id="{4CD60763-93B0-4939-A51D-74ABE1820289}"/>
              </a:ext>
            </a:extLst>
          </p:cNvPr>
          <p:cNvSpPr txBox="1">
            <a:spLocks noChangeArrowheads="1"/>
          </p:cNvSpPr>
          <p:nvPr/>
        </p:nvSpPr>
        <p:spPr bwMode="auto">
          <a:xfrm>
            <a:off x="4648200" y="76200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1800">
              <a:latin typeface="Tahoma" panose="020B0604030504040204" pitchFamily="34" charset="0"/>
            </a:endParaRPr>
          </a:p>
        </p:txBody>
      </p:sp>
      <p:sp>
        <p:nvSpPr>
          <p:cNvPr id="55299" name="Rectangle 14">
            <a:extLst>
              <a:ext uri="{FF2B5EF4-FFF2-40B4-BE49-F238E27FC236}">
                <a16:creationId xmlns:a16="http://schemas.microsoft.com/office/drawing/2014/main" id="{C9B94583-6E3C-4BB3-819E-3437739D5E31}"/>
              </a:ext>
            </a:extLst>
          </p:cNvPr>
          <p:cNvSpPr>
            <a:spLocks noChangeArrowheads="1"/>
          </p:cNvSpPr>
          <p:nvPr/>
        </p:nvSpPr>
        <p:spPr bwMode="auto">
          <a:xfrm>
            <a:off x="-685800" y="6577013"/>
            <a:ext cx="19431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endParaRPr lang="en-US" altLang="en-US" sz="1200" b="1" i="1">
              <a:latin typeface="Book Antiqua" panose="02040602050305030304" pitchFamily="18" charset="0"/>
            </a:endParaRPr>
          </a:p>
        </p:txBody>
      </p:sp>
      <p:pic>
        <p:nvPicPr>
          <p:cNvPr id="5" name="Picture 4" descr="A display in a store&#10;&#10;Description generated with high confidence">
            <a:extLst>
              <a:ext uri="{FF2B5EF4-FFF2-40B4-BE49-F238E27FC236}">
                <a16:creationId xmlns:a16="http://schemas.microsoft.com/office/drawing/2014/main" id="{AD887E67-AA3C-46B3-860C-703C786948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1355" y="0"/>
            <a:ext cx="5301290" cy="685800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730" name="Object 2">
            <a:extLst>
              <a:ext uri="{FF2B5EF4-FFF2-40B4-BE49-F238E27FC236}">
                <a16:creationId xmlns:a16="http://schemas.microsoft.com/office/drawing/2014/main" id="{1D1191BB-2931-44BE-A2F7-389AB523869B}"/>
              </a:ext>
            </a:extLst>
          </p:cNvPr>
          <p:cNvGraphicFramePr>
            <a:graphicFrameLocks/>
          </p:cNvGraphicFramePr>
          <p:nvPr>
            <p:extLst>
              <p:ext uri="{D42A27DB-BD31-4B8C-83A1-F6EECF244321}">
                <p14:modId xmlns:p14="http://schemas.microsoft.com/office/powerpoint/2010/main" val="2239105283"/>
              </p:ext>
            </p:extLst>
          </p:nvPr>
        </p:nvGraphicFramePr>
        <p:xfrm>
          <a:off x="495300" y="1981200"/>
          <a:ext cx="8153400" cy="3748088"/>
        </p:xfrm>
        <a:graphic>
          <a:graphicData uri="http://schemas.openxmlformats.org/presentationml/2006/ole">
            <mc:AlternateContent xmlns:mc="http://schemas.openxmlformats.org/markup-compatibility/2006">
              <mc:Choice xmlns:v="urn:schemas-microsoft-com:vml" Requires="v">
                <p:oleObj spid="_x0000_s73797" name="Worksheet" r:id="rId4" imgW="3838672" imgH="1771818" progId="Excel.Sheet.8">
                  <p:embed/>
                </p:oleObj>
              </mc:Choice>
              <mc:Fallback>
                <p:oleObj name="Worksheet" r:id="rId4" imgW="3838672" imgH="1771818" progId="Excel.Sheet.8">
                  <p:embed/>
                  <p:pic>
                    <p:nvPicPr>
                      <p:cNvPr id="0" name="Object 2"/>
                      <p:cNvPicPr>
                        <a:picLocks noChangeArrowheads="1"/>
                      </p:cNvPicPr>
                      <p:nvPr/>
                    </p:nvPicPr>
                    <p:blipFill>
                      <a:blip r:embed="rId5"/>
                      <a:srcRect/>
                      <a:stretch>
                        <a:fillRect/>
                      </a:stretch>
                    </p:blipFill>
                    <p:spPr bwMode="auto">
                      <a:xfrm>
                        <a:off x="495300" y="1981200"/>
                        <a:ext cx="8153400" cy="3748088"/>
                      </a:xfrm>
                      <a:prstGeom prst="rect">
                        <a:avLst/>
                      </a:prstGeom>
                      <a:noFill/>
                      <a:ln w="76200">
                        <a:solidFill>
                          <a:srgbClr val="00008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3731" name="Title 8">
            <a:extLst>
              <a:ext uri="{FF2B5EF4-FFF2-40B4-BE49-F238E27FC236}">
                <a16:creationId xmlns:a16="http://schemas.microsoft.com/office/drawing/2014/main" id="{49D07CEB-FA3D-4F55-90CE-44CA1DB8DB69}"/>
              </a:ext>
            </a:extLst>
          </p:cNvPr>
          <p:cNvSpPr>
            <a:spLocks noGrp="1"/>
          </p:cNvSpPr>
          <p:nvPr>
            <p:ph type="title"/>
          </p:nvPr>
        </p:nvSpPr>
        <p:spPr>
          <a:xfrm>
            <a:off x="1133475" y="277813"/>
            <a:ext cx="6858000" cy="1143000"/>
          </a:xfrm>
        </p:spPr>
        <p:txBody>
          <a:bodyPr/>
          <a:lstStyle/>
          <a:p>
            <a:r>
              <a:rPr lang="en-US" altLang="en-US"/>
              <a:t>Basket Purchase</a:t>
            </a:r>
          </a:p>
        </p:txBody>
      </p:sp>
      <p:sp>
        <p:nvSpPr>
          <p:cNvPr id="7" name="Rounded Rectangle 6">
            <a:extLst>
              <a:ext uri="{FF2B5EF4-FFF2-40B4-BE49-F238E27FC236}">
                <a16:creationId xmlns:a16="http://schemas.microsoft.com/office/drawing/2014/main" id="{92EDE941-A68F-42DB-BFD6-5D3D6CF81793}"/>
              </a:ext>
            </a:extLst>
          </p:cNvPr>
          <p:cNvSpPr/>
          <p:nvPr/>
        </p:nvSpPr>
        <p:spPr>
          <a:xfrm>
            <a:off x="496888" y="6324600"/>
            <a:ext cx="66659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6-1: Illustrate the expansion of the basic accounting equation to include revenues and expenses.</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
            <a:extLst>
              <a:ext uri="{FF2B5EF4-FFF2-40B4-BE49-F238E27FC236}">
                <a16:creationId xmlns:a16="http://schemas.microsoft.com/office/drawing/2014/main" id="{28EF3487-1E8B-4AAB-AEA5-320828600260}"/>
              </a:ext>
            </a:extLst>
          </p:cNvPr>
          <p:cNvGrpSpPr>
            <a:grpSpLocks/>
          </p:cNvGrpSpPr>
          <p:nvPr/>
        </p:nvGrpSpPr>
        <p:grpSpPr bwMode="auto">
          <a:xfrm>
            <a:off x="725482" y="2132275"/>
            <a:ext cx="2647950" cy="941387"/>
            <a:chOff x="396" y="1231"/>
            <a:chExt cx="1668" cy="593"/>
          </a:xfrm>
          <a:solidFill>
            <a:srgbClr val="FFFFB7"/>
          </a:solidFill>
        </p:grpSpPr>
        <p:sp>
          <p:nvSpPr>
            <p:cNvPr id="23573" name="Line 6">
              <a:extLst>
                <a:ext uri="{FF2B5EF4-FFF2-40B4-BE49-F238E27FC236}">
                  <a16:creationId xmlns:a16="http://schemas.microsoft.com/office/drawing/2014/main" id="{A36EEE49-5BB3-4BA4-82F1-275BBAFF06F8}"/>
                </a:ext>
              </a:extLst>
            </p:cNvPr>
            <p:cNvSpPr>
              <a:spLocks noChangeShapeType="1"/>
            </p:cNvSpPr>
            <p:nvPr/>
          </p:nvSpPr>
          <p:spPr bwMode="auto">
            <a:xfrm>
              <a:off x="1200" y="1440"/>
              <a:ext cx="864" cy="384"/>
            </a:xfrm>
            <a:prstGeom prst="line">
              <a:avLst/>
            </a:prstGeom>
            <a:grpFill/>
            <a:ln w="50800">
              <a:solidFill>
                <a:schemeClr val="accent1">
                  <a:lumMod val="50000"/>
                </a:schemeClr>
              </a:solidFill>
              <a:round/>
              <a:headEnd/>
              <a:tailEnd type="triangle" w="med" len="med"/>
            </a:ln>
          </p:spPr>
          <p:txBody>
            <a:bodyPr/>
            <a:lstStyle/>
            <a:p>
              <a:pPr>
                <a:defRPr/>
              </a:pPr>
              <a:endParaRPr lang="en-US"/>
            </a:p>
          </p:txBody>
        </p:sp>
        <p:sp>
          <p:nvSpPr>
            <p:cNvPr id="243721" name="Rectangle 9">
              <a:extLst>
                <a:ext uri="{FF2B5EF4-FFF2-40B4-BE49-F238E27FC236}">
                  <a16:creationId xmlns:a16="http://schemas.microsoft.com/office/drawing/2014/main" id="{AB3CBFFF-B8DC-4E6A-B7B3-A53941D6700B}"/>
                </a:ext>
              </a:extLst>
            </p:cNvPr>
            <p:cNvSpPr>
              <a:spLocks noChangeArrowheads="1"/>
            </p:cNvSpPr>
            <p:nvPr/>
          </p:nvSpPr>
          <p:spPr bwMode="auto">
            <a:xfrm>
              <a:off x="396" y="1231"/>
              <a:ext cx="995" cy="532"/>
            </a:xfrm>
            <a:prstGeom prst="rect">
              <a:avLst/>
            </a:prstGeom>
            <a:grpFill/>
            <a:ln w="25400">
              <a:solidFill>
                <a:schemeClr val="accent1">
                  <a:lumMod val="50000"/>
                </a:schemeClr>
              </a:solidFill>
              <a:miter lim="800000"/>
              <a:headEnd/>
              <a:tailEnd/>
            </a:ln>
            <a:effectLst/>
          </p:spPr>
          <p:txBody>
            <a:bodyPr wrap="none" lIns="90488" tIns="44450" rIns="90488" bIns="44450">
              <a:spAutoFit/>
            </a:bodyPr>
            <a:lstStyle/>
            <a:p>
              <a:pPr algn="ctr">
                <a:defRPr/>
              </a:pPr>
              <a:r>
                <a:rPr lang="en-US" sz="2400" b="1" dirty="0">
                  <a:latin typeface="Arial" charset="0"/>
                </a:rPr>
                <a:t>Purchase</a:t>
              </a:r>
              <a:br>
                <a:rPr lang="en-US" sz="2400" b="1" dirty="0">
                  <a:latin typeface="Arial" charset="0"/>
                </a:rPr>
              </a:br>
              <a:r>
                <a:rPr lang="en-US" sz="2400" b="1" dirty="0">
                  <a:latin typeface="Arial" charset="0"/>
                </a:rPr>
                <a:t>price</a:t>
              </a:r>
            </a:p>
          </p:txBody>
        </p:sp>
      </p:grpSp>
      <p:grpSp>
        <p:nvGrpSpPr>
          <p:cNvPr id="3" name="Group 20">
            <a:extLst>
              <a:ext uri="{FF2B5EF4-FFF2-40B4-BE49-F238E27FC236}">
                <a16:creationId xmlns:a16="http://schemas.microsoft.com/office/drawing/2014/main" id="{2E2DBD37-8F2B-4BA7-934E-546F46F367C3}"/>
              </a:ext>
            </a:extLst>
          </p:cNvPr>
          <p:cNvGrpSpPr>
            <a:grpSpLocks/>
          </p:cNvGrpSpPr>
          <p:nvPr/>
        </p:nvGrpSpPr>
        <p:grpSpPr bwMode="auto">
          <a:xfrm>
            <a:off x="668331" y="3629820"/>
            <a:ext cx="2667001" cy="844550"/>
            <a:chOff x="331" y="2263"/>
            <a:chExt cx="1680" cy="532"/>
          </a:xfrm>
          <a:solidFill>
            <a:srgbClr val="FFFFB7"/>
          </a:solidFill>
        </p:grpSpPr>
        <p:sp>
          <p:nvSpPr>
            <p:cNvPr id="23571" name="Line 8">
              <a:extLst>
                <a:ext uri="{FF2B5EF4-FFF2-40B4-BE49-F238E27FC236}">
                  <a16:creationId xmlns:a16="http://schemas.microsoft.com/office/drawing/2014/main" id="{7906D04B-C16C-491E-A805-99A74231C094}"/>
                </a:ext>
              </a:extLst>
            </p:cNvPr>
            <p:cNvSpPr>
              <a:spLocks noChangeShapeType="1"/>
            </p:cNvSpPr>
            <p:nvPr/>
          </p:nvSpPr>
          <p:spPr bwMode="auto">
            <a:xfrm>
              <a:off x="1675" y="2551"/>
              <a:ext cx="336" cy="0"/>
            </a:xfrm>
            <a:prstGeom prst="line">
              <a:avLst/>
            </a:prstGeom>
            <a:grpFill/>
            <a:ln w="50800">
              <a:solidFill>
                <a:schemeClr val="accent1">
                  <a:lumMod val="50000"/>
                </a:schemeClr>
              </a:solidFill>
              <a:round/>
              <a:headEnd/>
              <a:tailEnd type="triangle" w="med" len="med"/>
            </a:ln>
          </p:spPr>
          <p:txBody>
            <a:bodyPr/>
            <a:lstStyle/>
            <a:p>
              <a:pPr>
                <a:defRPr/>
              </a:pPr>
              <a:endParaRPr lang="en-US"/>
            </a:p>
          </p:txBody>
        </p:sp>
        <p:sp>
          <p:nvSpPr>
            <p:cNvPr id="243722" name="Rectangle 10">
              <a:extLst>
                <a:ext uri="{FF2B5EF4-FFF2-40B4-BE49-F238E27FC236}">
                  <a16:creationId xmlns:a16="http://schemas.microsoft.com/office/drawing/2014/main" id="{91348884-B6EA-4CE5-84FE-FB9D19096528}"/>
                </a:ext>
              </a:extLst>
            </p:cNvPr>
            <p:cNvSpPr>
              <a:spLocks noChangeArrowheads="1"/>
            </p:cNvSpPr>
            <p:nvPr/>
          </p:nvSpPr>
          <p:spPr bwMode="auto">
            <a:xfrm>
              <a:off x="331" y="2263"/>
              <a:ext cx="1315" cy="532"/>
            </a:xfrm>
            <a:prstGeom prst="rect">
              <a:avLst/>
            </a:prstGeom>
            <a:grpFill/>
            <a:ln w="25400">
              <a:solidFill>
                <a:schemeClr val="accent1">
                  <a:lumMod val="50000"/>
                </a:schemeClr>
              </a:solidFill>
              <a:miter lim="800000"/>
              <a:headEnd/>
              <a:tailEnd/>
            </a:ln>
            <a:effectLst/>
          </p:spPr>
          <p:txBody>
            <a:bodyPr wrap="none" lIns="90488" tIns="44450" rIns="90488" bIns="44450">
              <a:spAutoFit/>
            </a:bodyPr>
            <a:lstStyle/>
            <a:p>
              <a:pPr algn="ctr">
                <a:defRPr/>
              </a:pPr>
              <a:r>
                <a:rPr lang="en-US" sz="2400" b="1" dirty="0">
                  <a:latin typeface="Arial" charset="0"/>
                </a:rPr>
                <a:t>Architectural</a:t>
              </a:r>
              <a:br>
                <a:rPr lang="en-US" sz="2400" b="1" dirty="0">
                  <a:latin typeface="Arial" charset="0"/>
                </a:rPr>
              </a:br>
              <a:r>
                <a:rPr lang="en-US" sz="2400" b="1" dirty="0">
                  <a:latin typeface="Arial" charset="0"/>
                </a:rPr>
                <a:t>fees</a:t>
              </a:r>
            </a:p>
          </p:txBody>
        </p:sp>
      </p:grpSp>
      <p:grpSp>
        <p:nvGrpSpPr>
          <p:cNvPr id="4" name="Group 21">
            <a:extLst>
              <a:ext uri="{FF2B5EF4-FFF2-40B4-BE49-F238E27FC236}">
                <a16:creationId xmlns:a16="http://schemas.microsoft.com/office/drawing/2014/main" id="{DBB66E95-55EA-4BB7-B6D8-0F7DE8A76CCE}"/>
              </a:ext>
            </a:extLst>
          </p:cNvPr>
          <p:cNvGrpSpPr>
            <a:grpSpLocks/>
          </p:cNvGrpSpPr>
          <p:nvPr/>
        </p:nvGrpSpPr>
        <p:grpSpPr bwMode="auto">
          <a:xfrm>
            <a:off x="1111251" y="5091113"/>
            <a:ext cx="2284412" cy="844550"/>
            <a:chOff x="481" y="3271"/>
            <a:chExt cx="1439" cy="532"/>
          </a:xfrm>
          <a:solidFill>
            <a:srgbClr val="FFFFB7"/>
          </a:solidFill>
        </p:grpSpPr>
        <p:sp>
          <p:nvSpPr>
            <p:cNvPr id="243719" name="Line 7">
              <a:extLst>
                <a:ext uri="{FF2B5EF4-FFF2-40B4-BE49-F238E27FC236}">
                  <a16:creationId xmlns:a16="http://schemas.microsoft.com/office/drawing/2014/main" id="{6F48DCD5-CFE8-41C6-BCCB-E4B279E0A7C5}"/>
                </a:ext>
              </a:extLst>
            </p:cNvPr>
            <p:cNvSpPr>
              <a:spLocks noChangeShapeType="1"/>
            </p:cNvSpPr>
            <p:nvPr/>
          </p:nvSpPr>
          <p:spPr bwMode="auto">
            <a:xfrm flipV="1">
              <a:off x="1248" y="3282"/>
              <a:ext cx="672" cy="288"/>
            </a:xfrm>
            <a:prstGeom prst="line">
              <a:avLst/>
            </a:prstGeom>
            <a:grpFill/>
            <a:ln w="50800">
              <a:solidFill>
                <a:schemeClr val="accent1">
                  <a:lumMod val="50000"/>
                </a:schemeClr>
              </a:solidFill>
              <a:round/>
              <a:headEnd/>
              <a:tailEnd type="triangle" w="med" len="med"/>
            </a:ln>
            <a:effectLst/>
          </p:spPr>
          <p:txBody>
            <a:bodyPr/>
            <a:lstStyle/>
            <a:p>
              <a:pPr algn="ctr">
                <a:defRPr/>
              </a:pPr>
              <a:endParaRPr lang="en-US" dirty="0"/>
            </a:p>
          </p:txBody>
        </p:sp>
        <p:sp>
          <p:nvSpPr>
            <p:cNvPr id="243723" name="Rectangle 11">
              <a:extLst>
                <a:ext uri="{FF2B5EF4-FFF2-40B4-BE49-F238E27FC236}">
                  <a16:creationId xmlns:a16="http://schemas.microsoft.com/office/drawing/2014/main" id="{E229BB57-E88C-4251-9D3A-2C49BE4EBAB1}"/>
                </a:ext>
              </a:extLst>
            </p:cNvPr>
            <p:cNvSpPr>
              <a:spLocks noChangeArrowheads="1"/>
            </p:cNvSpPr>
            <p:nvPr/>
          </p:nvSpPr>
          <p:spPr bwMode="auto">
            <a:xfrm>
              <a:off x="481" y="3271"/>
              <a:ext cx="824" cy="532"/>
            </a:xfrm>
            <a:prstGeom prst="rect">
              <a:avLst/>
            </a:prstGeom>
            <a:grpFill/>
            <a:ln w="25400">
              <a:solidFill>
                <a:schemeClr val="accent1">
                  <a:lumMod val="50000"/>
                </a:schemeClr>
              </a:solidFill>
              <a:miter lim="800000"/>
              <a:headEnd/>
              <a:tailEnd/>
            </a:ln>
            <a:effectLst/>
          </p:spPr>
          <p:txBody>
            <a:bodyPr wrap="none" lIns="90488" tIns="44450" rIns="90488" bIns="44450">
              <a:spAutoFit/>
            </a:bodyPr>
            <a:lstStyle/>
            <a:p>
              <a:pPr algn="ctr">
                <a:defRPr/>
              </a:pPr>
              <a:r>
                <a:rPr lang="en-US" sz="2400" b="1" dirty="0">
                  <a:latin typeface="Arial" charset="0"/>
                </a:rPr>
                <a:t>Cost of</a:t>
              </a:r>
              <a:br>
                <a:rPr lang="en-US" sz="2400" b="1" dirty="0">
                  <a:latin typeface="Arial" charset="0"/>
                </a:rPr>
              </a:br>
              <a:r>
                <a:rPr lang="en-US" sz="2400" b="1" dirty="0">
                  <a:latin typeface="Arial" charset="0"/>
                </a:rPr>
                <a:t>permits</a:t>
              </a:r>
            </a:p>
          </p:txBody>
        </p:sp>
      </p:grpSp>
      <p:grpSp>
        <p:nvGrpSpPr>
          <p:cNvPr id="5" name="Group 24">
            <a:extLst>
              <a:ext uri="{FF2B5EF4-FFF2-40B4-BE49-F238E27FC236}">
                <a16:creationId xmlns:a16="http://schemas.microsoft.com/office/drawing/2014/main" id="{EDBB52F1-5E8F-4D69-8C5A-E3E6430192EE}"/>
              </a:ext>
            </a:extLst>
          </p:cNvPr>
          <p:cNvGrpSpPr>
            <a:grpSpLocks/>
          </p:cNvGrpSpPr>
          <p:nvPr/>
        </p:nvGrpSpPr>
        <p:grpSpPr bwMode="auto">
          <a:xfrm>
            <a:off x="5561811" y="5108576"/>
            <a:ext cx="3489325" cy="844550"/>
            <a:chOff x="3504" y="3271"/>
            <a:chExt cx="2198" cy="532"/>
          </a:xfrm>
          <a:solidFill>
            <a:srgbClr val="FFFFB7"/>
          </a:solidFill>
        </p:grpSpPr>
        <p:sp>
          <p:nvSpPr>
            <p:cNvPr id="23569" name="Line 4">
              <a:extLst>
                <a:ext uri="{FF2B5EF4-FFF2-40B4-BE49-F238E27FC236}">
                  <a16:creationId xmlns:a16="http://schemas.microsoft.com/office/drawing/2014/main" id="{D1A79B08-07DE-4EF1-B753-51560F1B83B2}"/>
                </a:ext>
              </a:extLst>
            </p:cNvPr>
            <p:cNvSpPr>
              <a:spLocks noChangeShapeType="1"/>
            </p:cNvSpPr>
            <p:nvPr/>
          </p:nvSpPr>
          <p:spPr bwMode="auto">
            <a:xfrm flipH="1" flipV="1">
              <a:off x="3504" y="3360"/>
              <a:ext cx="672" cy="336"/>
            </a:xfrm>
            <a:prstGeom prst="line">
              <a:avLst/>
            </a:prstGeom>
            <a:grpFill/>
            <a:ln w="50800">
              <a:solidFill>
                <a:schemeClr val="accent1">
                  <a:lumMod val="50000"/>
                </a:schemeClr>
              </a:solidFill>
              <a:round/>
              <a:headEnd/>
              <a:tailEnd type="triangle" w="med" len="med"/>
            </a:ln>
          </p:spPr>
          <p:txBody>
            <a:bodyPr/>
            <a:lstStyle/>
            <a:p>
              <a:pPr>
                <a:defRPr/>
              </a:pPr>
              <a:endParaRPr lang="en-US"/>
            </a:p>
          </p:txBody>
        </p:sp>
        <p:sp>
          <p:nvSpPr>
            <p:cNvPr id="243724" name="Rectangle 12">
              <a:extLst>
                <a:ext uri="{FF2B5EF4-FFF2-40B4-BE49-F238E27FC236}">
                  <a16:creationId xmlns:a16="http://schemas.microsoft.com/office/drawing/2014/main" id="{A78D2B86-C8C6-490B-B0C8-7DA8F00CFD6A}"/>
                </a:ext>
              </a:extLst>
            </p:cNvPr>
            <p:cNvSpPr>
              <a:spLocks noChangeArrowheads="1"/>
            </p:cNvSpPr>
            <p:nvPr/>
          </p:nvSpPr>
          <p:spPr bwMode="auto">
            <a:xfrm>
              <a:off x="3855" y="3271"/>
              <a:ext cx="1847" cy="532"/>
            </a:xfrm>
            <a:prstGeom prst="rect">
              <a:avLst/>
            </a:prstGeom>
            <a:grpFill/>
            <a:ln w="25400">
              <a:solidFill>
                <a:schemeClr val="accent1">
                  <a:lumMod val="50000"/>
                </a:schemeClr>
              </a:solidFill>
              <a:miter lim="800000"/>
              <a:headEnd/>
              <a:tailEnd/>
            </a:ln>
            <a:effectLst/>
          </p:spPr>
          <p:txBody>
            <a:bodyPr wrap="none" lIns="90488" tIns="44450" rIns="90488" bIns="44450">
              <a:spAutoFit/>
            </a:bodyPr>
            <a:lstStyle/>
            <a:p>
              <a:pPr algn="ctr">
                <a:defRPr/>
              </a:pPr>
              <a:r>
                <a:rPr lang="en-US" sz="2400" b="1" dirty="0">
                  <a:latin typeface="Arial" charset="0"/>
                </a:rPr>
                <a:t>Excavation and</a:t>
              </a:r>
              <a:br>
                <a:rPr lang="en-US" sz="2400" b="1" dirty="0">
                  <a:latin typeface="Arial" charset="0"/>
                </a:rPr>
              </a:br>
              <a:r>
                <a:rPr lang="en-US" sz="2400" b="1" dirty="0">
                  <a:latin typeface="Arial" charset="0"/>
                </a:rPr>
                <a:t>construction costs</a:t>
              </a:r>
            </a:p>
          </p:txBody>
        </p:sp>
      </p:grpSp>
      <p:grpSp>
        <p:nvGrpSpPr>
          <p:cNvPr id="6" name="Group 22">
            <a:extLst>
              <a:ext uri="{FF2B5EF4-FFF2-40B4-BE49-F238E27FC236}">
                <a16:creationId xmlns:a16="http://schemas.microsoft.com/office/drawing/2014/main" id="{43C0C21E-B491-4E71-9BE9-8C34AE62368A}"/>
              </a:ext>
            </a:extLst>
          </p:cNvPr>
          <p:cNvGrpSpPr>
            <a:grpSpLocks/>
          </p:cNvGrpSpPr>
          <p:nvPr/>
        </p:nvGrpSpPr>
        <p:grpSpPr bwMode="auto">
          <a:xfrm>
            <a:off x="5561811" y="2095500"/>
            <a:ext cx="3160714" cy="1196974"/>
            <a:chOff x="3570" y="1231"/>
            <a:chExt cx="1991" cy="754"/>
          </a:xfrm>
          <a:solidFill>
            <a:srgbClr val="FFFFB7"/>
          </a:solidFill>
        </p:grpSpPr>
        <p:sp>
          <p:nvSpPr>
            <p:cNvPr id="23567" name="Line 5">
              <a:extLst>
                <a:ext uri="{FF2B5EF4-FFF2-40B4-BE49-F238E27FC236}">
                  <a16:creationId xmlns:a16="http://schemas.microsoft.com/office/drawing/2014/main" id="{30BD00DD-108F-444C-9C1E-44E7BD278BC7}"/>
                </a:ext>
              </a:extLst>
            </p:cNvPr>
            <p:cNvSpPr>
              <a:spLocks noChangeShapeType="1"/>
            </p:cNvSpPr>
            <p:nvPr/>
          </p:nvSpPr>
          <p:spPr bwMode="auto">
            <a:xfrm flipV="1">
              <a:off x="3570" y="1392"/>
              <a:ext cx="942" cy="384"/>
            </a:xfrm>
            <a:prstGeom prst="line">
              <a:avLst/>
            </a:prstGeom>
            <a:grpFill/>
            <a:ln w="50800">
              <a:solidFill>
                <a:schemeClr val="accent1">
                  <a:lumMod val="50000"/>
                </a:schemeClr>
              </a:solidFill>
              <a:round/>
              <a:headEnd type="triangle" w="med" len="med"/>
              <a:tailEnd/>
            </a:ln>
          </p:spPr>
          <p:txBody>
            <a:bodyPr/>
            <a:lstStyle/>
            <a:p>
              <a:pPr>
                <a:defRPr/>
              </a:pPr>
              <a:endParaRPr lang="en-US"/>
            </a:p>
          </p:txBody>
        </p:sp>
        <p:sp>
          <p:nvSpPr>
            <p:cNvPr id="243725" name="Rectangle 13">
              <a:extLst>
                <a:ext uri="{FF2B5EF4-FFF2-40B4-BE49-F238E27FC236}">
                  <a16:creationId xmlns:a16="http://schemas.microsoft.com/office/drawing/2014/main" id="{B860C6B3-5DB0-4BE2-AB56-D367860C06DA}"/>
                </a:ext>
              </a:extLst>
            </p:cNvPr>
            <p:cNvSpPr>
              <a:spLocks noChangeArrowheads="1"/>
            </p:cNvSpPr>
            <p:nvPr/>
          </p:nvSpPr>
          <p:spPr bwMode="auto">
            <a:xfrm>
              <a:off x="3993" y="1231"/>
              <a:ext cx="1568" cy="754"/>
            </a:xfrm>
            <a:prstGeom prst="rect">
              <a:avLst/>
            </a:prstGeom>
            <a:grpFill/>
            <a:ln w="25400">
              <a:solidFill>
                <a:schemeClr val="accent1">
                  <a:lumMod val="50000"/>
                </a:schemeClr>
              </a:solidFill>
              <a:miter lim="800000"/>
              <a:headEnd/>
              <a:tailEnd/>
            </a:ln>
            <a:effectLst/>
          </p:spPr>
          <p:txBody>
            <a:bodyPr wrap="none" lIns="90488" tIns="44450" rIns="90488" bIns="44450">
              <a:spAutoFit/>
            </a:bodyPr>
            <a:lstStyle/>
            <a:p>
              <a:pPr algn="ctr">
                <a:defRPr/>
              </a:pPr>
              <a:r>
                <a:rPr lang="en-US" sz="2400" b="1" dirty="0">
                  <a:latin typeface="Arial" charset="0"/>
                </a:rPr>
                <a:t>Installation</a:t>
              </a:r>
              <a:br>
                <a:rPr lang="en-US" sz="2400" b="1" dirty="0">
                  <a:latin typeface="Arial" charset="0"/>
                </a:rPr>
              </a:br>
              <a:r>
                <a:rPr lang="en-US" sz="2400" b="1" dirty="0">
                  <a:latin typeface="Arial" charset="0"/>
                </a:rPr>
                <a:t>and shakedown</a:t>
              </a:r>
              <a:br>
                <a:rPr lang="en-US" sz="2400" b="1" dirty="0">
                  <a:latin typeface="Arial" charset="0"/>
                </a:rPr>
              </a:br>
              <a:r>
                <a:rPr lang="en-US" sz="2400" b="1" dirty="0">
                  <a:latin typeface="Arial" charset="0"/>
                </a:rPr>
                <a:t> costs</a:t>
              </a:r>
            </a:p>
          </p:txBody>
        </p:sp>
      </p:grpSp>
      <p:grpSp>
        <p:nvGrpSpPr>
          <p:cNvPr id="7" name="Group 23">
            <a:extLst>
              <a:ext uri="{FF2B5EF4-FFF2-40B4-BE49-F238E27FC236}">
                <a16:creationId xmlns:a16="http://schemas.microsoft.com/office/drawing/2014/main" id="{3D95B37D-FC57-4615-9070-F0C7CFA69A75}"/>
              </a:ext>
            </a:extLst>
          </p:cNvPr>
          <p:cNvGrpSpPr>
            <a:grpSpLocks/>
          </p:cNvGrpSpPr>
          <p:nvPr/>
        </p:nvGrpSpPr>
        <p:grpSpPr bwMode="auto">
          <a:xfrm>
            <a:off x="5640393" y="3631139"/>
            <a:ext cx="2908300" cy="844550"/>
            <a:chOff x="3687" y="2263"/>
            <a:chExt cx="1832" cy="532"/>
          </a:xfrm>
          <a:solidFill>
            <a:srgbClr val="FFFFB7"/>
          </a:solidFill>
        </p:grpSpPr>
        <p:sp>
          <p:nvSpPr>
            <p:cNvPr id="23565" name="Line 3">
              <a:extLst>
                <a:ext uri="{FF2B5EF4-FFF2-40B4-BE49-F238E27FC236}">
                  <a16:creationId xmlns:a16="http://schemas.microsoft.com/office/drawing/2014/main" id="{4CA8CAFE-3E9F-478F-9EF1-298B24A3A109}"/>
                </a:ext>
              </a:extLst>
            </p:cNvPr>
            <p:cNvSpPr>
              <a:spLocks noChangeShapeType="1"/>
            </p:cNvSpPr>
            <p:nvPr/>
          </p:nvSpPr>
          <p:spPr bwMode="auto">
            <a:xfrm flipH="1">
              <a:off x="3687" y="2525"/>
              <a:ext cx="336" cy="0"/>
            </a:xfrm>
            <a:prstGeom prst="line">
              <a:avLst/>
            </a:prstGeom>
            <a:grpFill/>
            <a:ln w="50800">
              <a:solidFill>
                <a:schemeClr val="accent1">
                  <a:lumMod val="50000"/>
                </a:schemeClr>
              </a:solidFill>
              <a:round/>
              <a:headEnd/>
              <a:tailEnd type="triangle" w="med" len="med"/>
            </a:ln>
          </p:spPr>
          <p:txBody>
            <a:bodyPr/>
            <a:lstStyle/>
            <a:p>
              <a:pPr>
                <a:defRPr/>
              </a:pPr>
              <a:endParaRPr lang="en-US"/>
            </a:p>
          </p:txBody>
        </p:sp>
        <p:sp>
          <p:nvSpPr>
            <p:cNvPr id="243726" name="Rectangle 14">
              <a:extLst>
                <a:ext uri="{FF2B5EF4-FFF2-40B4-BE49-F238E27FC236}">
                  <a16:creationId xmlns:a16="http://schemas.microsoft.com/office/drawing/2014/main" id="{656FB33A-0F79-495F-8972-F806E105622D}"/>
                </a:ext>
              </a:extLst>
            </p:cNvPr>
            <p:cNvSpPr>
              <a:spLocks noChangeArrowheads="1"/>
            </p:cNvSpPr>
            <p:nvPr/>
          </p:nvSpPr>
          <p:spPr bwMode="auto">
            <a:xfrm>
              <a:off x="4035" y="2263"/>
              <a:ext cx="1484" cy="532"/>
            </a:xfrm>
            <a:prstGeom prst="rect">
              <a:avLst/>
            </a:prstGeom>
            <a:grpFill/>
            <a:ln w="25400">
              <a:solidFill>
                <a:schemeClr val="accent1">
                  <a:lumMod val="50000"/>
                </a:schemeClr>
              </a:solidFill>
              <a:miter lim="800000"/>
              <a:headEnd/>
              <a:tailEnd/>
            </a:ln>
            <a:effectLst/>
          </p:spPr>
          <p:txBody>
            <a:bodyPr wrap="none" lIns="90488" tIns="44450" rIns="90488" bIns="44450">
              <a:spAutoFit/>
            </a:bodyPr>
            <a:lstStyle/>
            <a:p>
              <a:pPr algn="ctr">
                <a:defRPr/>
              </a:pPr>
              <a:r>
                <a:rPr lang="en-US" sz="2400" b="1" dirty="0">
                  <a:latin typeface="Arial" charset="0"/>
                </a:rPr>
                <a:t>Transportation</a:t>
              </a:r>
            </a:p>
            <a:p>
              <a:pPr algn="ctr">
                <a:defRPr/>
              </a:pPr>
              <a:r>
                <a:rPr lang="en-US" sz="2400" b="1" dirty="0">
                  <a:latin typeface="Arial" charset="0"/>
                </a:rPr>
                <a:t>costs</a:t>
              </a:r>
            </a:p>
          </p:txBody>
        </p:sp>
      </p:grpSp>
      <p:sp>
        <p:nvSpPr>
          <p:cNvPr id="243730" name="Text Box 18">
            <a:extLst>
              <a:ext uri="{FF2B5EF4-FFF2-40B4-BE49-F238E27FC236}">
                <a16:creationId xmlns:a16="http://schemas.microsoft.com/office/drawing/2014/main" id="{7576DF3E-FB79-4649-9964-EC0EC04726A2}"/>
              </a:ext>
            </a:extLst>
          </p:cNvPr>
          <p:cNvSpPr txBox="1">
            <a:spLocks noChangeArrowheads="1"/>
          </p:cNvSpPr>
          <p:nvPr/>
        </p:nvSpPr>
        <p:spPr bwMode="auto">
          <a:xfrm>
            <a:off x="838200" y="1066800"/>
            <a:ext cx="7467600" cy="777875"/>
          </a:xfrm>
          <a:prstGeom prst="rect">
            <a:avLst/>
          </a:prstGeom>
          <a:solidFill>
            <a:schemeClr val="accent1">
              <a:lumMod val="20000"/>
              <a:lumOff val="80000"/>
            </a:schemeClr>
          </a:solidFill>
          <a:ln w="28575">
            <a:solidFill>
              <a:schemeClr val="accent1">
                <a:lumMod val="50000"/>
              </a:schemeClr>
            </a:solidFill>
            <a:miter lim="800000"/>
            <a:headEnd/>
            <a:tailEnd/>
          </a:ln>
          <a:effectLst/>
        </p:spPr>
        <p:txBody>
          <a:bodyPr>
            <a:spAutoFit/>
          </a:bodyPr>
          <a:lstStyle/>
          <a:p>
            <a:pPr algn="ctr" eaLnBrk="1" hangingPunct="1">
              <a:lnSpc>
                <a:spcPct val="90000"/>
              </a:lnSpc>
              <a:spcBef>
                <a:spcPct val="20000"/>
              </a:spcBef>
              <a:buClr>
                <a:srgbClr val="990000"/>
              </a:buClr>
              <a:buSzPct val="65000"/>
              <a:buFont typeface="Wingdings" pitchFamily="2" charset="2"/>
              <a:buNone/>
              <a:defRPr/>
            </a:pPr>
            <a:r>
              <a:rPr lang="en-US" sz="2400" b="1" dirty="0">
                <a:latin typeface="Arial" charset="0"/>
              </a:rPr>
              <a:t>All costs incurred to get an asset ready for use are capitalized.</a:t>
            </a:r>
          </a:p>
        </p:txBody>
      </p:sp>
      <p:sp>
        <p:nvSpPr>
          <p:cNvPr id="75785" name="Title 27">
            <a:extLst>
              <a:ext uri="{FF2B5EF4-FFF2-40B4-BE49-F238E27FC236}">
                <a16:creationId xmlns:a16="http://schemas.microsoft.com/office/drawing/2014/main" id="{3E74DBAD-3632-43DA-A09B-D6D33EA9FAB2}"/>
              </a:ext>
            </a:extLst>
          </p:cNvPr>
          <p:cNvSpPr>
            <a:spLocks noGrp="1"/>
          </p:cNvSpPr>
          <p:nvPr>
            <p:ph type="title"/>
          </p:nvPr>
        </p:nvSpPr>
        <p:spPr>
          <a:xfrm>
            <a:off x="1143000" y="0"/>
            <a:ext cx="6858000" cy="1143000"/>
          </a:xfrm>
        </p:spPr>
        <p:txBody>
          <a:bodyPr/>
          <a:lstStyle/>
          <a:p>
            <a:r>
              <a:rPr lang="en-US" altLang="en-US" dirty="0"/>
              <a:t>Buildings and Equipment</a:t>
            </a:r>
          </a:p>
        </p:txBody>
      </p:sp>
      <p:sp>
        <p:nvSpPr>
          <p:cNvPr id="8" name="Rectangle 7">
            <a:extLst>
              <a:ext uri="{FF2B5EF4-FFF2-40B4-BE49-F238E27FC236}">
                <a16:creationId xmlns:a16="http://schemas.microsoft.com/office/drawing/2014/main" id="{C087E46F-6D30-4C0A-9AA9-F17C84C2A093}"/>
              </a:ext>
            </a:extLst>
          </p:cNvPr>
          <p:cNvSpPr/>
          <p:nvPr/>
        </p:nvSpPr>
        <p:spPr>
          <a:xfrm>
            <a:off x="3588543" y="2819400"/>
            <a:ext cx="1795463" cy="2552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t>Buildings and Equipment</a:t>
            </a:r>
          </a:p>
        </p:txBody>
      </p:sp>
      <p:sp>
        <p:nvSpPr>
          <p:cNvPr id="26" name="Rounded Rectangle 24">
            <a:extLst>
              <a:ext uri="{FF2B5EF4-FFF2-40B4-BE49-F238E27FC236}">
                <a16:creationId xmlns:a16="http://schemas.microsoft.com/office/drawing/2014/main" id="{873DF4A9-4BD5-4B00-9695-DE54946FD7FC}"/>
              </a:ext>
            </a:extLst>
          </p:cNvPr>
          <p:cNvSpPr/>
          <p:nvPr/>
        </p:nvSpPr>
        <p:spPr>
          <a:xfrm>
            <a:off x="496888" y="6324600"/>
            <a:ext cx="66659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6-1: Illustrate the expansion of the basic accounting equation to include revenues and expenses.</a:t>
            </a:r>
          </a:p>
        </p:txBody>
      </p:sp>
      <p:grpSp>
        <p:nvGrpSpPr>
          <p:cNvPr id="24" name="Group 21">
            <a:extLst>
              <a:ext uri="{FF2B5EF4-FFF2-40B4-BE49-F238E27FC236}">
                <a16:creationId xmlns:a16="http://schemas.microsoft.com/office/drawing/2014/main" id="{96DCFFF5-8E49-40C3-A2C8-99AA07D76864}"/>
              </a:ext>
            </a:extLst>
          </p:cNvPr>
          <p:cNvGrpSpPr>
            <a:grpSpLocks/>
          </p:cNvGrpSpPr>
          <p:nvPr/>
        </p:nvGrpSpPr>
        <p:grpSpPr bwMode="auto">
          <a:xfrm>
            <a:off x="3394732" y="5444339"/>
            <a:ext cx="2184399" cy="730251"/>
            <a:chOff x="491" y="3281"/>
            <a:chExt cx="1376" cy="460"/>
          </a:xfrm>
          <a:solidFill>
            <a:srgbClr val="FFFFB7"/>
          </a:solidFill>
        </p:grpSpPr>
        <p:sp>
          <p:nvSpPr>
            <p:cNvPr id="25" name="Line 7">
              <a:extLst>
                <a:ext uri="{FF2B5EF4-FFF2-40B4-BE49-F238E27FC236}">
                  <a16:creationId xmlns:a16="http://schemas.microsoft.com/office/drawing/2014/main" id="{1923739F-EF30-4835-B311-8897A13FD26F}"/>
                </a:ext>
              </a:extLst>
            </p:cNvPr>
            <p:cNvSpPr>
              <a:spLocks noChangeShapeType="1"/>
            </p:cNvSpPr>
            <p:nvPr/>
          </p:nvSpPr>
          <p:spPr bwMode="auto">
            <a:xfrm flipH="1" flipV="1">
              <a:off x="1233" y="3281"/>
              <a:ext cx="15" cy="289"/>
            </a:xfrm>
            <a:prstGeom prst="line">
              <a:avLst/>
            </a:prstGeom>
            <a:grpFill/>
            <a:ln w="50800">
              <a:solidFill>
                <a:schemeClr val="accent1">
                  <a:lumMod val="50000"/>
                </a:schemeClr>
              </a:solidFill>
              <a:round/>
              <a:headEnd/>
              <a:tailEnd type="triangle" w="med" len="med"/>
            </a:ln>
            <a:effectLst/>
          </p:spPr>
          <p:txBody>
            <a:bodyPr/>
            <a:lstStyle/>
            <a:p>
              <a:pPr algn="ctr">
                <a:defRPr/>
              </a:pPr>
              <a:endParaRPr lang="en-US" dirty="0"/>
            </a:p>
          </p:txBody>
        </p:sp>
        <p:sp>
          <p:nvSpPr>
            <p:cNvPr id="27" name="Rectangle 11">
              <a:extLst>
                <a:ext uri="{FF2B5EF4-FFF2-40B4-BE49-F238E27FC236}">
                  <a16:creationId xmlns:a16="http://schemas.microsoft.com/office/drawing/2014/main" id="{FD1E4149-FFAF-4CB0-850F-F1B10B5CA4AB}"/>
                </a:ext>
              </a:extLst>
            </p:cNvPr>
            <p:cNvSpPr>
              <a:spLocks noChangeArrowheads="1"/>
            </p:cNvSpPr>
            <p:nvPr/>
          </p:nvSpPr>
          <p:spPr bwMode="auto">
            <a:xfrm>
              <a:off x="491" y="3452"/>
              <a:ext cx="1376" cy="289"/>
            </a:xfrm>
            <a:prstGeom prst="rect">
              <a:avLst/>
            </a:prstGeom>
            <a:grpFill/>
            <a:ln w="25400">
              <a:solidFill>
                <a:schemeClr val="accent1">
                  <a:lumMod val="50000"/>
                </a:schemeClr>
              </a:solidFill>
              <a:miter lim="800000"/>
              <a:headEnd/>
              <a:tailEnd/>
            </a:ln>
            <a:effectLst/>
          </p:spPr>
          <p:txBody>
            <a:bodyPr wrap="none" lIns="90488" tIns="44450" rIns="90488" bIns="44450">
              <a:spAutoFit/>
            </a:bodyPr>
            <a:lstStyle/>
            <a:p>
              <a:pPr algn="ctr">
                <a:defRPr/>
              </a:pPr>
              <a:r>
                <a:rPr lang="en-US" sz="2400" b="1" dirty="0">
                  <a:latin typeface="Arial" charset="0"/>
                </a:rPr>
                <a:t>Interest costs</a:t>
              </a:r>
            </a:p>
          </p:txBody>
        </p:sp>
      </p:gr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4D7D3-BDBC-4584-8E6B-4F25905E0B56}"/>
              </a:ext>
            </a:extLst>
          </p:cNvPr>
          <p:cNvSpPr>
            <a:spLocks noGrp="1"/>
          </p:cNvSpPr>
          <p:nvPr>
            <p:ph type="title"/>
          </p:nvPr>
        </p:nvSpPr>
        <p:spPr/>
        <p:txBody>
          <a:bodyPr/>
          <a:lstStyle/>
          <a:p>
            <a:r>
              <a:rPr lang="en-US" dirty="0"/>
              <a:t>Capitalizing versus Expensing </a:t>
            </a:r>
          </a:p>
        </p:txBody>
      </p:sp>
      <p:sp>
        <p:nvSpPr>
          <p:cNvPr id="3" name="Content Placeholder 2">
            <a:extLst>
              <a:ext uri="{FF2B5EF4-FFF2-40B4-BE49-F238E27FC236}">
                <a16:creationId xmlns:a16="http://schemas.microsoft.com/office/drawing/2014/main" id="{AEB4852D-0CEA-44C7-B758-73E7CED67725}"/>
              </a:ext>
            </a:extLst>
          </p:cNvPr>
          <p:cNvSpPr>
            <a:spLocks noGrp="1"/>
          </p:cNvSpPr>
          <p:nvPr>
            <p:ph idx="1"/>
          </p:nvPr>
        </p:nvSpPr>
        <p:spPr/>
        <p:txBody>
          <a:bodyPr/>
          <a:lstStyle/>
          <a:p>
            <a:r>
              <a:rPr lang="en-US" dirty="0"/>
              <a:t>An expenditure involves using an asset (usually cash) or incurring a liability to acquire goods, services, or other economic benefits. Whenever a firm buys something, it has made an expenditure. All expenditures must be accounted for as either assets (capitalizing an expenditure) or expenses (expensing an expenditure).</a:t>
            </a:r>
          </a:p>
        </p:txBody>
      </p:sp>
      <p:sp>
        <p:nvSpPr>
          <p:cNvPr id="5" name="Rounded Rectangle 21">
            <a:extLst>
              <a:ext uri="{FF2B5EF4-FFF2-40B4-BE49-F238E27FC236}">
                <a16:creationId xmlns:a16="http://schemas.microsoft.com/office/drawing/2014/main" id="{62CEF78D-AC4B-4BF7-ABC4-5DBF03ECF409}"/>
              </a:ext>
            </a:extLst>
          </p:cNvPr>
          <p:cNvSpPr/>
          <p:nvPr/>
        </p:nvSpPr>
        <p:spPr>
          <a:xfrm>
            <a:off x="457200" y="6185622"/>
            <a:ext cx="7656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6-2: Discuss how the terms capitalize and expense are used with respect to property, plant, and equipment.</a:t>
            </a:r>
          </a:p>
        </p:txBody>
      </p:sp>
    </p:spTree>
    <p:extLst>
      <p:ext uri="{BB962C8B-B14F-4D97-AF65-F5344CB8AC3E}">
        <p14:creationId xmlns:p14="http://schemas.microsoft.com/office/powerpoint/2010/main" val="3916550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4D7D3-BDBC-4584-8E6B-4F25905E0B56}"/>
              </a:ext>
            </a:extLst>
          </p:cNvPr>
          <p:cNvSpPr>
            <a:spLocks noGrp="1"/>
          </p:cNvSpPr>
          <p:nvPr>
            <p:ph type="title"/>
          </p:nvPr>
        </p:nvSpPr>
        <p:spPr/>
        <p:txBody>
          <a:bodyPr/>
          <a:lstStyle/>
          <a:p>
            <a:r>
              <a:rPr lang="en-US" dirty="0"/>
              <a:t>Capitalizing versus Expensing </a:t>
            </a:r>
          </a:p>
        </p:txBody>
      </p:sp>
      <p:sp>
        <p:nvSpPr>
          <p:cNvPr id="3" name="Content Placeholder 2">
            <a:extLst>
              <a:ext uri="{FF2B5EF4-FFF2-40B4-BE49-F238E27FC236}">
                <a16:creationId xmlns:a16="http://schemas.microsoft.com/office/drawing/2014/main" id="{AEB4852D-0CEA-44C7-B758-73E7CED67725}"/>
              </a:ext>
            </a:extLst>
          </p:cNvPr>
          <p:cNvSpPr>
            <a:spLocks noGrp="1"/>
          </p:cNvSpPr>
          <p:nvPr>
            <p:ph idx="1"/>
          </p:nvPr>
        </p:nvSpPr>
        <p:spPr>
          <a:xfrm>
            <a:off x="443345" y="1248496"/>
            <a:ext cx="8478982" cy="5107854"/>
          </a:xfrm>
        </p:spPr>
        <p:txBody>
          <a:bodyPr/>
          <a:lstStyle/>
          <a:p>
            <a:r>
              <a:rPr lang="en-US" sz="2800" dirty="0"/>
              <a:t>Expenditures should be capitalized if the item acquired will have an economic benefit to the entity that extends beyond the end of the current fiscal year. However, expenditures for preventive maintenance and normal repairs, even though they are needed to maintain the usefulness of the asset over a number of years, are expensed as incurred. The capitalize versus expense issue is resolved by applying the matching concept, under which costs incurred in generating revenues are subtracted from revenues in the period in which the revenues are earned.</a:t>
            </a:r>
          </a:p>
        </p:txBody>
      </p:sp>
      <p:sp>
        <p:nvSpPr>
          <p:cNvPr id="5" name="Rounded Rectangle 21">
            <a:extLst>
              <a:ext uri="{FF2B5EF4-FFF2-40B4-BE49-F238E27FC236}">
                <a16:creationId xmlns:a16="http://schemas.microsoft.com/office/drawing/2014/main" id="{62CEF78D-AC4B-4BF7-ABC4-5DBF03ECF409}"/>
              </a:ext>
            </a:extLst>
          </p:cNvPr>
          <p:cNvSpPr/>
          <p:nvPr/>
        </p:nvSpPr>
        <p:spPr>
          <a:xfrm>
            <a:off x="457200" y="6185622"/>
            <a:ext cx="7656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6-2: Discuss how the terms capitalize and expense are used with respect to property, plant, and equipment.</a:t>
            </a:r>
          </a:p>
        </p:txBody>
      </p:sp>
    </p:spTree>
    <p:extLst>
      <p:ext uri="{BB962C8B-B14F-4D97-AF65-F5344CB8AC3E}">
        <p14:creationId xmlns:p14="http://schemas.microsoft.com/office/powerpoint/2010/main" val="24267693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4D7D3-BDBC-4584-8E6B-4F25905E0B56}"/>
              </a:ext>
            </a:extLst>
          </p:cNvPr>
          <p:cNvSpPr>
            <a:spLocks noGrp="1"/>
          </p:cNvSpPr>
          <p:nvPr>
            <p:ph type="title"/>
          </p:nvPr>
        </p:nvSpPr>
        <p:spPr/>
        <p:txBody>
          <a:bodyPr/>
          <a:lstStyle/>
          <a:p>
            <a:r>
              <a:rPr lang="en-US" dirty="0"/>
              <a:t>Capitalizing versus Expensing </a:t>
            </a:r>
          </a:p>
        </p:txBody>
      </p:sp>
      <p:sp>
        <p:nvSpPr>
          <p:cNvPr id="3" name="Content Placeholder 2">
            <a:extLst>
              <a:ext uri="{FF2B5EF4-FFF2-40B4-BE49-F238E27FC236}">
                <a16:creationId xmlns:a16="http://schemas.microsoft.com/office/drawing/2014/main" id="{AEB4852D-0CEA-44C7-B758-73E7CED67725}"/>
              </a:ext>
            </a:extLst>
          </p:cNvPr>
          <p:cNvSpPr>
            <a:spLocks noGrp="1"/>
          </p:cNvSpPr>
          <p:nvPr>
            <p:ph idx="1"/>
          </p:nvPr>
        </p:nvSpPr>
        <p:spPr>
          <a:xfrm>
            <a:off x="443345" y="1248496"/>
            <a:ext cx="8478982" cy="5107854"/>
          </a:xfrm>
        </p:spPr>
        <p:txBody>
          <a:bodyPr/>
          <a:lstStyle/>
          <a:p>
            <a:r>
              <a:rPr lang="en-US" sz="2800" dirty="0"/>
              <a:t>When an expenditure is capitalized, plant assets increase.</a:t>
            </a:r>
          </a:p>
          <a:p>
            <a:r>
              <a:rPr lang="en-US" sz="2800" dirty="0"/>
              <a:t>If the expenditure is expensed, the full cost is reflected in the current period’s income statement.</a:t>
            </a:r>
          </a:p>
          <a:p>
            <a:r>
              <a:rPr lang="en-US" sz="2800" dirty="0"/>
              <a:t>The materiality concept is often applied to the issue of accounting for capital expenditures.</a:t>
            </a:r>
          </a:p>
          <a:p>
            <a:r>
              <a:rPr lang="en-US" sz="2800" dirty="0"/>
              <a:t>The potential income tax reduction in the current year that results from expensing influences the capitalize versus expense decision</a:t>
            </a:r>
          </a:p>
        </p:txBody>
      </p:sp>
      <p:sp>
        <p:nvSpPr>
          <p:cNvPr id="5" name="Rounded Rectangle 21">
            <a:extLst>
              <a:ext uri="{FF2B5EF4-FFF2-40B4-BE49-F238E27FC236}">
                <a16:creationId xmlns:a16="http://schemas.microsoft.com/office/drawing/2014/main" id="{62CEF78D-AC4B-4BF7-ABC4-5DBF03ECF409}"/>
              </a:ext>
            </a:extLst>
          </p:cNvPr>
          <p:cNvSpPr/>
          <p:nvPr/>
        </p:nvSpPr>
        <p:spPr>
          <a:xfrm>
            <a:off x="457200" y="6185622"/>
            <a:ext cx="7656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6-2: Discuss how the terms capitalize and expense are used with respect to property, plant, and equipment.</a:t>
            </a:r>
          </a:p>
        </p:txBody>
      </p:sp>
    </p:spTree>
    <p:extLst>
      <p:ext uri="{BB962C8B-B14F-4D97-AF65-F5344CB8AC3E}">
        <p14:creationId xmlns:p14="http://schemas.microsoft.com/office/powerpoint/2010/main" val="11865668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0">
            <a:extLst>
              <a:ext uri="{FF2B5EF4-FFF2-40B4-BE49-F238E27FC236}">
                <a16:creationId xmlns:a16="http://schemas.microsoft.com/office/drawing/2014/main" id="{D6B87650-DFCE-44A2-82E1-D7B88C5EC40D}"/>
              </a:ext>
            </a:extLst>
          </p:cNvPr>
          <p:cNvGrpSpPr>
            <a:grpSpLocks/>
          </p:cNvGrpSpPr>
          <p:nvPr/>
        </p:nvGrpSpPr>
        <p:grpSpPr bwMode="auto">
          <a:xfrm>
            <a:off x="533400" y="1295400"/>
            <a:ext cx="8143875" cy="2819400"/>
            <a:chOff x="318" y="772"/>
            <a:chExt cx="5130" cy="1776"/>
          </a:xfrm>
          <a:solidFill>
            <a:schemeClr val="accent1">
              <a:lumMod val="20000"/>
              <a:lumOff val="80000"/>
            </a:schemeClr>
          </a:solidFill>
        </p:grpSpPr>
        <p:sp>
          <p:nvSpPr>
            <p:cNvPr id="35860" name="Freeform 3">
              <a:extLst>
                <a:ext uri="{FF2B5EF4-FFF2-40B4-BE49-F238E27FC236}">
                  <a16:creationId xmlns:a16="http://schemas.microsoft.com/office/drawing/2014/main" id="{E9B30BAC-16EF-4924-B3FD-EF8DE3C41162}"/>
                </a:ext>
              </a:extLst>
            </p:cNvPr>
            <p:cNvSpPr>
              <a:spLocks/>
            </p:cNvSpPr>
            <p:nvPr/>
          </p:nvSpPr>
          <p:spPr bwMode="auto">
            <a:xfrm>
              <a:off x="2448" y="1916"/>
              <a:ext cx="720" cy="632"/>
            </a:xfrm>
            <a:custGeom>
              <a:avLst/>
              <a:gdLst>
                <a:gd name="T0" fmla="*/ 348 w 625"/>
                <a:gd name="T1" fmla="*/ 418 h 529"/>
                <a:gd name="T2" fmla="*/ 347 w 625"/>
                <a:gd name="T3" fmla="*/ 381 h 529"/>
                <a:gd name="T4" fmla="*/ 339 w 625"/>
                <a:gd name="T5" fmla="*/ 334 h 529"/>
                <a:gd name="T6" fmla="*/ 328 w 625"/>
                <a:gd name="T7" fmla="*/ 288 h 529"/>
                <a:gd name="T8" fmla="*/ 310 w 625"/>
                <a:gd name="T9" fmla="*/ 245 h 529"/>
                <a:gd name="T10" fmla="*/ 290 w 625"/>
                <a:gd name="T11" fmla="*/ 203 h 529"/>
                <a:gd name="T12" fmla="*/ 268 w 625"/>
                <a:gd name="T13" fmla="*/ 163 h 529"/>
                <a:gd name="T14" fmla="*/ 240 w 625"/>
                <a:gd name="T15" fmla="*/ 126 h 529"/>
                <a:gd name="T16" fmla="*/ 210 w 625"/>
                <a:gd name="T17" fmla="*/ 94 h 529"/>
                <a:gd name="T18" fmla="*/ 177 w 625"/>
                <a:gd name="T19" fmla="*/ 66 h 529"/>
                <a:gd name="T20" fmla="*/ 141 w 625"/>
                <a:gd name="T21" fmla="*/ 43 h 529"/>
                <a:gd name="T22" fmla="*/ 103 w 625"/>
                <a:gd name="T23" fmla="*/ 24 h 529"/>
                <a:gd name="T24" fmla="*/ 63 w 625"/>
                <a:gd name="T25" fmla="*/ 10 h 529"/>
                <a:gd name="T26" fmla="*/ 0 w 625"/>
                <a:gd name="T27" fmla="*/ 0 h 529"/>
                <a:gd name="T28" fmla="*/ 17 w 625"/>
                <a:gd name="T29" fmla="*/ 0 h 529"/>
                <a:gd name="T30" fmla="*/ 101 w 625"/>
                <a:gd name="T31" fmla="*/ 9 h 529"/>
                <a:gd name="T32" fmla="*/ 154 w 625"/>
                <a:gd name="T33" fmla="*/ 21 h 529"/>
                <a:gd name="T34" fmla="*/ 207 w 625"/>
                <a:gd name="T35" fmla="*/ 37 h 529"/>
                <a:gd name="T36" fmla="*/ 256 w 625"/>
                <a:gd name="T37" fmla="*/ 57 h 529"/>
                <a:gd name="T38" fmla="*/ 303 w 625"/>
                <a:gd name="T39" fmla="*/ 81 h 529"/>
                <a:gd name="T40" fmla="*/ 348 w 625"/>
                <a:gd name="T41" fmla="*/ 108 h 529"/>
                <a:gd name="T42" fmla="*/ 388 w 625"/>
                <a:gd name="T43" fmla="*/ 139 h 529"/>
                <a:gd name="T44" fmla="*/ 424 w 625"/>
                <a:gd name="T45" fmla="*/ 172 h 529"/>
                <a:gd name="T46" fmla="*/ 454 w 625"/>
                <a:gd name="T47" fmla="*/ 209 h 529"/>
                <a:gd name="T48" fmla="*/ 483 w 625"/>
                <a:gd name="T49" fmla="*/ 249 h 529"/>
                <a:gd name="T50" fmla="*/ 504 w 625"/>
                <a:gd name="T51" fmla="*/ 290 h 529"/>
                <a:gd name="T52" fmla="*/ 520 w 625"/>
                <a:gd name="T53" fmla="*/ 332 h 529"/>
                <a:gd name="T54" fmla="*/ 530 w 625"/>
                <a:gd name="T55" fmla="*/ 374 h 529"/>
                <a:gd name="T56" fmla="*/ 537 w 625"/>
                <a:gd name="T57" fmla="*/ 418 h 529"/>
                <a:gd name="T58" fmla="*/ 624 w 625"/>
                <a:gd name="T59" fmla="*/ 419 h 529"/>
                <a:gd name="T60" fmla="*/ 441 w 625"/>
                <a:gd name="T61" fmla="*/ 528 h 529"/>
                <a:gd name="T62" fmla="*/ 256 w 625"/>
                <a:gd name="T63" fmla="*/ 419 h 529"/>
                <a:gd name="T64" fmla="*/ 348 w 625"/>
                <a:gd name="T65" fmla="*/ 418 h 5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25"/>
                <a:gd name="T100" fmla="*/ 0 h 529"/>
                <a:gd name="T101" fmla="*/ 625 w 625"/>
                <a:gd name="T102" fmla="*/ 529 h 5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25" h="529">
                  <a:moveTo>
                    <a:pt x="348" y="418"/>
                  </a:moveTo>
                  <a:lnTo>
                    <a:pt x="347" y="381"/>
                  </a:lnTo>
                  <a:lnTo>
                    <a:pt x="339" y="334"/>
                  </a:lnTo>
                  <a:lnTo>
                    <a:pt x="328" y="288"/>
                  </a:lnTo>
                  <a:lnTo>
                    <a:pt x="310" y="245"/>
                  </a:lnTo>
                  <a:lnTo>
                    <a:pt x="290" y="203"/>
                  </a:lnTo>
                  <a:lnTo>
                    <a:pt x="268" y="163"/>
                  </a:lnTo>
                  <a:lnTo>
                    <a:pt x="240" y="126"/>
                  </a:lnTo>
                  <a:lnTo>
                    <a:pt x="210" y="94"/>
                  </a:lnTo>
                  <a:lnTo>
                    <a:pt x="177" y="66"/>
                  </a:lnTo>
                  <a:lnTo>
                    <a:pt x="141" y="43"/>
                  </a:lnTo>
                  <a:lnTo>
                    <a:pt x="103" y="24"/>
                  </a:lnTo>
                  <a:lnTo>
                    <a:pt x="63" y="10"/>
                  </a:lnTo>
                  <a:lnTo>
                    <a:pt x="0" y="0"/>
                  </a:lnTo>
                  <a:lnTo>
                    <a:pt x="17" y="0"/>
                  </a:lnTo>
                  <a:lnTo>
                    <a:pt x="101" y="9"/>
                  </a:lnTo>
                  <a:lnTo>
                    <a:pt x="154" y="21"/>
                  </a:lnTo>
                  <a:lnTo>
                    <a:pt x="207" y="37"/>
                  </a:lnTo>
                  <a:lnTo>
                    <a:pt x="256" y="57"/>
                  </a:lnTo>
                  <a:lnTo>
                    <a:pt x="303" y="81"/>
                  </a:lnTo>
                  <a:lnTo>
                    <a:pt x="348" y="108"/>
                  </a:lnTo>
                  <a:lnTo>
                    <a:pt x="388" y="139"/>
                  </a:lnTo>
                  <a:lnTo>
                    <a:pt x="424" y="172"/>
                  </a:lnTo>
                  <a:lnTo>
                    <a:pt x="454" y="209"/>
                  </a:lnTo>
                  <a:lnTo>
                    <a:pt x="483" y="249"/>
                  </a:lnTo>
                  <a:lnTo>
                    <a:pt x="504" y="290"/>
                  </a:lnTo>
                  <a:lnTo>
                    <a:pt x="520" y="332"/>
                  </a:lnTo>
                  <a:lnTo>
                    <a:pt x="530" y="374"/>
                  </a:lnTo>
                  <a:lnTo>
                    <a:pt x="537" y="418"/>
                  </a:lnTo>
                  <a:lnTo>
                    <a:pt x="624" y="419"/>
                  </a:lnTo>
                  <a:lnTo>
                    <a:pt x="441" y="528"/>
                  </a:lnTo>
                  <a:lnTo>
                    <a:pt x="256" y="419"/>
                  </a:lnTo>
                  <a:lnTo>
                    <a:pt x="348" y="418"/>
                  </a:lnTo>
                </a:path>
              </a:pathLst>
            </a:custGeom>
            <a:grpFill/>
            <a:ln w="12700" cap="rnd" cmpd="sng">
              <a:solidFill>
                <a:schemeClr val="accent1">
                  <a:lumMod val="50000"/>
                </a:schemeClr>
              </a:solidFill>
              <a:prstDash val="solid"/>
              <a:round/>
              <a:headEnd type="none" w="med" len="med"/>
              <a:tailEnd type="none" w="med" len="med"/>
            </a:ln>
          </p:spPr>
          <p:txBody>
            <a:bodyPr/>
            <a:lstStyle/>
            <a:p>
              <a:pPr algn="ctr">
                <a:defRPr/>
              </a:pPr>
              <a:endParaRPr lang="en-US" dirty="0"/>
            </a:p>
          </p:txBody>
        </p:sp>
        <p:sp>
          <p:nvSpPr>
            <p:cNvPr id="35861" name="Rectangle 4">
              <a:extLst>
                <a:ext uri="{FF2B5EF4-FFF2-40B4-BE49-F238E27FC236}">
                  <a16:creationId xmlns:a16="http://schemas.microsoft.com/office/drawing/2014/main" id="{6A75CDB0-3EF0-4A9E-8F58-B2A87960622E}"/>
                </a:ext>
              </a:extLst>
            </p:cNvPr>
            <p:cNvSpPr>
              <a:spLocks noChangeArrowheads="1"/>
            </p:cNvSpPr>
            <p:nvPr/>
          </p:nvSpPr>
          <p:spPr bwMode="auto">
            <a:xfrm>
              <a:off x="318" y="772"/>
              <a:ext cx="5130" cy="1069"/>
            </a:xfrm>
            <a:prstGeom prst="rect">
              <a:avLst/>
            </a:prstGeom>
            <a:grpFill/>
            <a:ln w="50800">
              <a:solidFill>
                <a:schemeClr val="accent1">
                  <a:lumMod val="50000"/>
                </a:schemeClr>
              </a:solidFill>
              <a:miter lim="800000"/>
              <a:headEnd/>
              <a:tailEnd/>
            </a:ln>
          </p:spPr>
          <p:txBody>
            <a:bodyPr lIns="90488" tIns="44450" rIns="90488" bIns="44450">
              <a:spAutoFit/>
            </a:bodyPr>
            <a:lstStyle/>
            <a:p>
              <a:pPr algn="ctr">
                <a:lnSpc>
                  <a:spcPct val="90000"/>
                </a:lnSpc>
                <a:spcBef>
                  <a:spcPct val="40000"/>
                </a:spcBef>
                <a:defRPr/>
              </a:pPr>
              <a:r>
                <a:rPr lang="en-US" sz="2900" b="1" dirty="0">
                  <a:latin typeface="Arial" charset="0"/>
                </a:rPr>
                <a:t>Depreciation</a:t>
              </a:r>
              <a:r>
                <a:rPr lang="en-US" sz="2900" b="1" dirty="0">
                  <a:solidFill>
                    <a:schemeClr val="accent1"/>
                  </a:solidFill>
                  <a:latin typeface="Arial" charset="0"/>
                </a:rPr>
                <a:t> </a:t>
              </a:r>
              <a:r>
                <a:rPr lang="en-US" sz="2900" b="1" dirty="0">
                  <a:solidFill>
                    <a:schemeClr val="accent1">
                      <a:lumMod val="50000"/>
                    </a:schemeClr>
                  </a:solidFill>
                  <a:latin typeface="Arial" charset="0"/>
                </a:rPr>
                <a:t>is the allocation of the cost of an asset to the years in which the benefits of the asset are expected to be received. It is an application of the </a:t>
              </a:r>
              <a:r>
                <a:rPr lang="en-US" sz="2900" b="1" dirty="0">
                  <a:latin typeface="Arial" charset="0"/>
                </a:rPr>
                <a:t>matching concept.</a:t>
              </a:r>
            </a:p>
          </p:txBody>
        </p:sp>
      </p:grpSp>
      <p:grpSp>
        <p:nvGrpSpPr>
          <p:cNvPr id="77827" name="Group 5">
            <a:extLst>
              <a:ext uri="{FF2B5EF4-FFF2-40B4-BE49-F238E27FC236}">
                <a16:creationId xmlns:a16="http://schemas.microsoft.com/office/drawing/2014/main" id="{7B03DFD0-8933-472F-9455-4B311C83A6DC}"/>
              </a:ext>
            </a:extLst>
          </p:cNvPr>
          <p:cNvGrpSpPr>
            <a:grpSpLocks/>
          </p:cNvGrpSpPr>
          <p:nvPr/>
        </p:nvGrpSpPr>
        <p:grpSpPr bwMode="auto">
          <a:xfrm>
            <a:off x="3452813" y="4175125"/>
            <a:ext cx="2286000" cy="987425"/>
            <a:chOff x="2175" y="2977"/>
            <a:chExt cx="1440" cy="622"/>
          </a:xfrm>
        </p:grpSpPr>
        <p:sp>
          <p:nvSpPr>
            <p:cNvPr id="77841" name="Line 6">
              <a:extLst>
                <a:ext uri="{FF2B5EF4-FFF2-40B4-BE49-F238E27FC236}">
                  <a16:creationId xmlns:a16="http://schemas.microsoft.com/office/drawing/2014/main" id="{BCB1442E-953D-4B10-A965-18AFE4FA86E5}"/>
                </a:ext>
              </a:extLst>
            </p:cNvPr>
            <p:cNvSpPr>
              <a:spLocks noChangeShapeType="1"/>
            </p:cNvSpPr>
            <p:nvPr/>
          </p:nvSpPr>
          <p:spPr bwMode="auto">
            <a:xfrm>
              <a:off x="2175" y="3264"/>
              <a:ext cx="1440" cy="0"/>
            </a:xfrm>
            <a:prstGeom prst="line">
              <a:avLst/>
            </a:prstGeom>
            <a:noFill/>
            <a:ln w="50800">
              <a:solidFill>
                <a:srgbClr val="9A2F6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7842" name="Rectangle 7">
              <a:extLst>
                <a:ext uri="{FF2B5EF4-FFF2-40B4-BE49-F238E27FC236}">
                  <a16:creationId xmlns:a16="http://schemas.microsoft.com/office/drawing/2014/main" id="{C1AC5DF4-C60E-4735-9DEB-2A24675A0149}"/>
                </a:ext>
              </a:extLst>
            </p:cNvPr>
            <p:cNvSpPr>
              <a:spLocks noChangeArrowheads="1"/>
            </p:cNvSpPr>
            <p:nvPr/>
          </p:nvSpPr>
          <p:spPr bwMode="auto">
            <a:xfrm>
              <a:off x="2545" y="2977"/>
              <a:ext cx="622"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US" altLang="en-US" sz="2400" b="1">
                  <a:solidFill>
                    <a:srgbClr val="9A2F6F"/>
                  </a:solidFill>
                  <a:latin typeface="Arial" panose="020B0604020202020204" pitchFamily="34" charset="0"/>
                </a:rPr>
                <a:t> Cost</a:t>
              </a:r>
            </a:p>
          </p:txBody>
        </p:sp>
        <p:sp>
          <p:nvSpPr>
            <p:cNvPr id="77843" name="Rectangle 8">
              <a:extLst>
                <a:ext uri="{FF2B5EF4-FFF2-40B4-BE49-F238E27FC236}">
                  <a16:creationId xmlns:a16="http://schemas.microsoft.com/office/drawing/2014/main" id="{0085343F-DA67-490F-AC2C-CE01E8FAC046}"/>
                </a:ext>
              </a:extLst>
            </p:cNvPr>
            <p:cNvSpPr>
              <a:spLocks noChangeArrowheads="1"/>
            </p:cNvSpPr>
            <p:nvPr/>
          </p:nvSpPr>
          <p:spPr bwMode="auto">
            <a:xfrm>
              <a:off x="2338" y="3313"/>
              <a:ext cx="1054"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US" altLang="en-US" sz="2400" b="1">
                  <a:solidFill>
                    <a:srgbClr val="9A2F6F"/>
                  </a:solidFill>
                  <a:latin typeface="Arial" panose="020B0604020202020204" pitchFamily="34" charset="0"/>
                </a:rPr>
                <a:t>Allocation</a:t>
              </a:r>
            </a:p>
          </p:txBody>
        </p:sp>
      </p:grpSp>
      <p:grpSp>
        <p:nvGrpSpPr>
          <p:cNvPr id="77828" name="Group 21">
            <a:extLst>
              <a:ext uri="{FF2B5EF4-FFF2-40B4-BE49-F238E27FC236}">
                <a16:creationId xmlns:a16="http://schemas.microsoft.com/office/drawing/2014/main" id="{6C7E7334-ADAB-4DD1-8A42-C91D3A5D8D6A}"/>
              </a:ext>
            </a:extLst>
          </p:cNvPr>
          <p:cNvGrpSpPr>
            <a:grpSpLocks/>
          </p:cNvGrpSpPr>
          <p:nvPr/>
        </p:nvGrpSpPr>
        <p:grpSpPr bwMode="auto">
          <a:xfrm>
            <a:off x="762000" y="3505200"/>
            <a:ext cx="2335213" cy="1965325"/>
            <a:chOff x="496" y="2365"/>
            <a:chExt cx="1471" cy="1238"/>
          </a:xfrm>
        </p:grpSpPr>
        <p:sp>
          <p:nvSpPr>
            <p:cNvPr id="25613" name="Rectangle 10">
              <a:extLst>
                <a:ext uri="{FF2B5EF4-FFF2-40B4-BE49-F238E27FC236}">
                  <a16:creationId xmlns:a16="http://schemas.microsoft.com/office/drawing/2014/main" id="{B71453D6-689D-442D-8637-CB207217A4EF}"/>
                </a:ext>
              </a:extLst>
            </p:cNvPr>
            <p:cNvSpPr>
              <a:spLocks noChangeArrowheads="1"/>
            </p:cNvSpPr>
            <p:nvPr/>
          </p:nvSpPr>
          <p:spPr bwMode="auto">
            <a:xfrm>
              <a:off x="496" y="2693"/>
              <a:ext cx="1456" cy="544"/>
            </a:xfrm>
            <a:prstGeom prst="rect">
              <a:avLst/>
            </a:prstGeom>
            <a:solidFill>
              <a:srgbClr val="DDDDDD"/>
            </a:solidFill>
            <a:ln w="50800">
              <a:solidFill>
                <a:schemeClr val="accent1">
                  <a:lumMod val="50000"/>
                </a:schemeClr>
              </a:solidFill>
              <a:miter lim="800000"/>
              <a:headEnd/>
              <a:tailEnd/>
            </a:ln>
          </p:spPr>
          <p:txBody>
            <a:bodyPr wrap="none" anchor="ctr"/>
            <a:lstStyle/>
            <a:p>
              <a:pPr algn="ctr">
                <a:defRPr/>
              </a:pPr>
              <a:endParaRPr lang="en-US" altLang="en-US">
                <a:solidFill>
                  <a:schemeClr val="accent1">
                    <a:lumMod val="50000"/>
                  </a:schemeClr>
                </a:solidFill>
              </a:endParaRPr>
            </a:p>
          </p:txBody>
        </p:sp>
        <p:sp>
          <p:nvSpPr>
            <p:cNvPr id="25614" name="Rectangle 11">
              <a:extLst>
                <a:ext uri="{FF2B5EF4-FFF2-40B4-BE49-F238E27FC236}">
                  <a16:creationId xmlns:a16="http://schemas.microsoft.com/office/drawing/2014/main" id="{2A314356-E5B4-4F11-84C8-90F1F5690621}"/>
                </a:ext>
              </a:extLst>
            </p:cNvPr>
            <p:cNvSpPr>
              <a:spLocks noChangeArrowheads="1"/>
            </p:cNvSpPr>
            <p:nvPr/>
          </p:nvSpPr>
          <p:spPr bwMode="auto">
            <a:xfrm>
              <a:off x="529" y="2726"/>
              <a:ext cx="1438" cy="522"/>
            </a:xfrm>
            <a:prstGeom prst="rect">
              <a:avLst/>
            </a:prstGeom>
            <a:noFill/>
            <a:ln w="12700">
              <a:noFill/>
              <a:miter lim="800000"/>
              <a:headEnd/>
              <a:tailEnd/>
            </a:ln>
          </p:spPr>
          <p:txBody>
            <a:bodyPr lIns="90488" tIns="44450" rIns="90488" bIns="44450">
              <a:spAutoFit/>
            </a:bodyPr>
            <a:lstStyle/>
            <a:p>
              <a:pPr algn="ctr">
                <a:spcBef>
                  <a:spcPct val="50000"/>
                </a:spcBef>
                <a:defRPr/>
              </a:pPr>
              <a:r>
                <a:rPr lang="en-US" altLang="en-US" sz="2400" b="1">
                  <a:solidFill>
                    <a:schemeClr val="accent1">
                      <a:lumMod val="50000"/>
                    </a:schemeClr>
                  </a:solidFill>
                  <a:latin typeface="Arial" pitchFamily="34" charset="0"/>
                </a:rPr>
                <a:t>Acquisition</a:t>
              </a:r>
              <a:br>
                <a:rPr lang="en-US" altLang="en-US" sz="2400" b="1">
                  <a:solidFill>
                    <a:schemeClr val="accent1">
                      <a:lumMod val="50000"/>
                    </a:schemeClr>
                  </a:solidFill>
                  <a:latin typeface="Arial" pitchFamily="34" charset="0"/>
                </a:rPr>
              </a:br>
              <a:r>
                <a:rPr lang="en-US" altLang="en-US" sz="2400" b="1">
                  <a:solidFill>
                    <a:schemeClr val="accent1">
                      <a:lumMod val="50000"/>
                    </a:schemeClr>
                  </a:solidFill>
                  <a:latin typeface="Arial" pitchFamily="34" charset="0"/>
                </a:rPr>
                <a:t>Cost</a:t>
              </a:r>
            </a:p>
          </p:txBody>
        </p:sp>
        <p:sp>
          <p:nvSpPr>
            <p:cNvPr id="25615" name="Rectangle 12">
              <a:extLst>
                <a:ext uri="{FF2B5EF4-FFF2-40B4-BE49-F238E27FC236}">
                  <a16:creationId xmlns:a16="http://schemas.microsoft.com/office/drawing/2014/main" id="{B79A103F-E755-4CE7-BFAF-650DE8240C7D}"/>
                </a:ext>
              </a:extLst>
            </p:cNvPr>
            <p:cNvSpPr>
              <a:spLocks noChangeArrowheads="1"/>
            </p:cNvSpPr>
            <p:nvPr/>
          </p:nvSpPr>
          <p:spPr bwMode="auto">
            <a:xfrm>
              <a:off x="688" y="3314"/>
              <a:ext cx="1054" cy="289"/>
            </a:xfrm>
            <a:prstGeom prst="rect">
              <a:avLst/>
            </a:prstGeom>
            <a:noFill/>
            <a:ln w="12700">
              <a:noFill/>
              <a:miter lim="800000"/>
              <a:headEnd/>
              <a:tailEnd/>
            </a:ln>
          </p:spPr>
          <p:txBody>
            <a:bodyPr lIns="90488" tIns="44450" rIns="90488" bIns="44450">
              <a:spAutoFit/>
            </a:bodyPr>
            <a:lstStyle/>
            <a:p>
              <a:pPr algn="ctr">
                <a:spcBef>
                  <a:spcPct val="50000"/>
                </a:spcBef>
                <a:defRPr/>
              </a:pPr>
              <a:r>
                <a:rPr lang="en-US" altLang="en-US" sz="2400" b="1">
                  <a:solidFill>
                    <a:schemeClr val="accent1">
                      <a:lumMod val="50000"/>
                    </a:schemeClr>
                  </a:solidFill>
                  <a:latin typeface="Arial" pitchFamily="34" charset="0"/>
                </a:rPr>
                <a:t>(Unused)</a:t>
              </a:r>
            </a:p>
          </p:txBody>
        </p:sp>
        <p:sp>
          <p:nvSpPr>
            <p:cNvPr id="25616" name="Rectangle 13">
              <a:extLst>
                <a:ext uri="{FF2B5EF4-FFF2-40B4-BE49-F238E27FC236}">
                  <a16:creationId xmlns:a16="http://schemas.microsoft.com/office/drawing/2014/main" id="{D06A2A09-3298-4EEB-8913-EE1524F63BFD}"/>
                </a:ext>
              </a:extLst>
            </p:cNvPr>
            <p:cNvSpPr>
              <a:spLocks noChangeArrowheads="1"/>
            </p:cNvSpPr>
            <p:nvPr/>
          </p:nvSpPr>
          <p:spPr bwMode="auto">
            <a:xfrm>
              <a:off x="519" y="2365"/>
              <a:ext cx="1441" cy="289"/>
            </a:xfrm>
            <a:prstGeom prst="rect">
              <a:avLst/>
            </a:prstGeom>
            <a:noFill/>
            <a:ln w="12700">
              <a:noFill/>
              <a:miter lim="800000"/>
              <a:headEnd/>
              <a:tailEnd/>
            </a:ln>
          </p:spPr>
          <p:txBody>
            <a:bodyPr wrap="none" lIns="90488" tIns="44450" rIns="90488" bIns="44450">
              <a:spAutoFit/>
            </a:bodyPr>
            <a:lstStyle/>
            <a:p>
              <a:pPr>
                <a:defRPr/>
              </a:pPr>
              <a:r>
                <a:rPr lang="en-US" altLang="en-US" sz="2400" b="1">
                  <a:solidFill>
                    <a:schemeClr val="accent1">
                      <a:lumMod val="50000"/>
                    </a:schemeClr>
                  </a:solidFill>
                  <a:latin typeface="Arial" pitchFamily="34" charset="0"/>
                </a:rPr>
                <a:t>Balance Sheet</a:t>
              </a:r>
            </a:p>
          </p:txBody>
        </p:sp>
      </p:grpSp>
      <p:grpSp>
        <p:nvGrpSpPr>
          <p:cNvPr id="77829" name="Group 22">
            <a:extLst>
              <a:ext uri="{FF2B5EF4-FFF2-40B4-BE49-F238E27FC236}">
                <a16:creationId xmlns:a16="http://schemas.microsoft.com/office/drawing/2014/main" id="{A6F1E9D3-35B2-4DA7-8506-1DFB6D817696}"/>
              </a:ext>
            </a:extLst>
          </p:cNvPr>
          <p:cNvGrpSpPr>
            <a:grpSpLocks/>
          </p:cNvGrpSpPr>
          <p:nvPr/>
        </p:nvGrpSpPr>
        <p:grpSpPr bwMode="auto">
          <a:xfrm>
            <a:off x="5867400" y="3505200"/>
            <a:ext cx="2833688" cy="1941513"/>
            <a:chOff x="3696" y="2380"/>
            <a:chExt cx="1785" cy="1223"/>
          </a:xfrm>
        </p:grpSpPr>
        <p:sp>
          <p:nvSpPr>
            <p:cNvPr id="25609" name="Rectangle 15">
              <a:extLst>
                <a:ext uri="{FF2B5EF4-FFF2-40B4-BE49-F238E27FC236}">
                  <a16:creationId xmlns:a16="http://schemas.microsoft.com/office/drawing/2014/main" id="{078579BE-195C-4CD8-918F-798DA7D7DD16}"/>
                </a:ext>
              </a:extLst>
            </p:cNvPr>
            <p:cNvSpPr>
              <a:spLocks noChangeArrowheads="1"/>
            </p:cNvSpPr>
            <p:nvPr/>
          </p:nvSpPr>
          <p:spPr bwMode="auto">
            <a:xfrm>
              <a:off x="4221" y="3314"/>
              <a:ext cx="814" cy="289"/>
            </a:xfrm>
            <a:prstGeom prst="rect">
              <a:avLst/>
            </a:prstGeom>
            <a:noFill/>
            <a:ln w="12700">
              <a:noFill/>
              <a:miter lim="800000"/>
              <a:headEnd/>
              <a:tailEnd/>
            </a:ln>
          </p:spPr>
          <p:txBody>
            <a:bodyPr lIns="90488" tIns="44450" rIns="90488" bIns="44450">
              <a:spAutoFit/>
            </a:bodyPr>
            <a:lstStyle/>
            <a:p>
              <a:pPr algn="ctr">
                <a:spcBef>
                  <a:spcPct val="50000"/>
                </a:spcBef>
                <a:defRPr/>
              </a:pPr>
              <a:r>
                <a:rPr lang="en-US" altLang="en-US" sz="2400" b="1" dirty="0">
                  <a:solidFill>
                    <a:schemeClr val="accent1">
                      <a:lumMod val="50000"/>
                    </a:schemeClr>
                  </a:solidFill>
                  <a:latin typeface="Arial" pitchFamily="34" charset="0"/>
                </a:rPr>
                <a:t>(Used)</a:t>
              </a:r>
            </a:p>
          </p:txBody>
        </p:sp>
        <p:sp>
          <p:nvSpPr>
            <p:cNvPr id="25610" name="Rectangle 16">
              <a:extLst>
                <a:ext uri="{FF2B5EF4-FFF2-40B4-BE49-F238E27FC236}">
                  <a16:creationId xmlns:a16="http://schemas.microsoft.com/office/drawing/2014/main" id="{27CE41C9-E480-405B-9E24-4ACECA16073E}"/>
                </a:ext>
              </a:extLst>
            </p:cNvPr>
            <p:cNvSpPr>
              <a:spLocks noChangeArrowheads="1"/>
            </p:cNvSpPr>
            <p:nvPr/>
          </p:nvSpPr>
          <p:spPr bwMode="auto">
            <a:xfrm>
              <a:off x="3696" y="2380"/>
              <a:ext cx="1785" cy="289"/>
            </a:xfrm>
            <a:prstGeom prst="rect">
              <a:avLst/>
            </a:prstGeom>
            <a:noFill/>
            <a:ln w="12700">
              <a:noFill/>
              <a:miter lim="800000"/>
              <a:headEnd/>
              <a:tailEnd/>
            </a:ln>
          </p:spPr>
          <p:txBody>
            <a:bodyPr wrap="none" lIns="90488" tIns="44450" rIns="90488" bIns="44450">
              <a:spAutoFit/>
            </a:bodyPr>
            <a:lstStyle/>
            <a:p>
              <a:pPr>
                <a:defRPr/>
              </a:pPr>
              <a:r>
                <a:rPr lang="en-US" altLang="en-US" sz="2400" b="1" dirty="0">
                  <a:solidFill>
                    <a:schemeClr val="accent1">
                      <a:lumMod val="50000"/>
                    </a:schemeClr>
                  </a:solidFill>
                  <a:latin typeface="Arial" pitchFamily="34" charset="0"/>
                </a:rPr>
                <a:t>Income Statement</a:t>
              </a:r>
            </a:p>
          </p:txBody>
        </p:sp>
        <p:sp>
          <p:nvSpPr>
            <p:cNvPr id="25611" name="Rectangle 17">
              <a:extLst>
                <a:ext uri="{FF2B5EF4-FFF2-40B4-BE49-F238E27FC236}">
                  <a16:creationId xmlns:a16="http://schemas.microsoft.com/office/drawing/2014/main" id="{80AAC9E2-26C7-4126-94E1-7F64C4407DFB}"/>
                </a:ext>
              </a:extLst>
            </p:cNvPr>
            <p:cNvSpPr>
              <a:spLocks noChangeArrowheads="1"/>
            </p:cNvSpPr>
            <p:nvPr/>
          </p:nvSpPr>
          <p:spPr bwMode="auto">
            <a:xfrm>
              <a:off x="3885" y="2693"/>
              <a:ext cx="1456" cy="544"/>
            </a:xfrm>
            <a:prstGeom prst="rect">
              <a:avLst/>
            </a:prstGeom>
            <a:solidFill>
              <a:srgbClr val="DDDDDD"/>
            </a:solidFill>
            <a:ln w="50800">
              <a:solidFill>
                <a:schemeClr val="accent1">
                  <a:lumMod val="50000"/>
                </a:schemeClr>
              </a:solidFill>
              <a:miter lim="800000"/>
              <a:headEnd/>
              <a:tailEnd/>
            </a:ln>
          </p:spPr>
          <p:txBody>
            <a:bodyPr wrap="none" anchor="ctr"/>
            <a:lstStyle/>
            <a:p>
              <a:pPr algn="ctr">
                <a:defRPr/>
              </a:pPr>
              <a:endParaRPr lang="en-US" altLang="en-US" dirty="0">
                <a:solidFill>
                  <a:schemeClr val="accent1">
                    <a:lumMod val="50000"/>
                  </a:schemeClr>
                </a:solidFill>
              </a:endParaRPr>
            </a:p>
          </p:txBody>
        </p:sp>
        <p:sp>
          <p:nvSpPr>
            <p:cNvPr id="25612" name="Rectangle 18">
              <a:extLst>
                <a:ext uri="{FF2B5EF4-FFF2-40B4-BE49-F238E27FC236}">
                  <a16:creationId xmlns:a16="http://schemas.microsoft.com/office/drawing/2014/main" id="{404B5A2E-15D8-4615-BF42-AEEB47B74346}"/>
                </a:ext>
              </a:extLst>
            </p:cNvPr>
            <p:cNvSpPr>
              <a:spLocks noChangeArrowheads="1"/>
            </p:cNvSpPr>
            <p:nvPr/>
          </p:nvSpPr>
          <p:spPr bwMode="auto">
            <a:xfrm>
              <a:off x="4005" y="2822"/>
              <a:ext cx="1217" cy="289"/>
            </a:xfrm>
            <a:prstGeom prst="rect">
              <a:avLst/>
            </a:prstGeom>
            <a:noFill/>
            <a:ln w="12700">
              <a:noFill/>
              <a:miter lim="800000"/>
              <a:headEnd/>
              <a:tailEnd/>
            </a:ln>
          </p:spPr>
          <p:txBody>
            <a:bodyPr lIns="90488" tIns="44450" rIns="90488" bIns="44450">
              <a:spAutoFit/>
            </a:bodyPr>
            <a:lstStyle/>
            <a:p>
              <a:pPr algn="ctr">
                <a:spcBef>
                  <a:spcPct val="50000"/>
                </a:spcBef>
                <a:defRPr/>
              </a:pPr>
              <a:r>
                <a:rPr lang="en-US" altLang="en-US" sz="2400" b="1" dirty="0">
                  <a:solidFill>
                    <a:schemeClr val="accent1">
                      <a:lumMod val="50000"/>
                    </a:schemeClr>
                  </a:solidFill>
                  <a:latin typeface="Arial" pitchFamily="34" charset="0"/>
                </a:rPr>
                <a:t>Expense</a:t>
              </a:r>
            </a:p>
          </p:txBody>
        </p:sp>
      </p:grpSp>
      <p:sp>
        <p:nvSpPr>
          <p:cNvPr id="247832" name="Rectangle 24">
            <a:extLst>
              <a:ext uri="{FF2B5EF4-FFF2-40B4-BE49-F238E27FC236}">
                <a16:creationId xmlns:a16="http://schemas.microsoft.com/office/drawing/2014/main" id="{DB11E793-BDE0-4C9B-8286-66C85353DB6D}"/>
              </a:ext>
            </a:extLst>
          </p:cNvPr>
          <p:cNvSpPr>
            <a:spLocks noChangeArrowheads="1"/>
          </p:cNvSpPr>
          <p:nvPr/>
        </p:nvSpPr>
        <p:spPr bwMode="auto">
          <a:xfrm>
            <a:off x="1011238" y="5583238"/>
            <a:ext cx="7467600" cy="554037"/>
          </a:xfrm>
          <a:prstGeom prst="rect">
            <a:avLst/>
          </a:prstGeom>
          <a:solidFill>
            <a:srgbClr val="FFFFB7"/>
          </a:solidFill>
          <a:ln w="9525">
            <a:solidFill>
              <a:schemeClr val="bg1">
                <a:lumMod val="50000"/>
              </a:schemeClr>
            </a:solidFill>
            <a:miter lim="800000"/>
            <a:headEnd/>
            <a:tailEnd/>
          </a:ln>
          <a:effectLst/>
        </p:spPr>
        <p:txBody>
          <a:bodyPr anchor="b">
            <a:spAutoFit/>
          </a:bodyPr>
          <a:lstStyle/>
          <a:p>
            <a:pPr algn="ctr" eaLnBrk="1" hangingPunct="1">
              <a:defRPr/>
            </a:pPr>
            <a:r>
              <a:rPr lang="en-US" sz="3000" b="1" dirty="0">
                <a:solidFill>
                  <a:schemeClr val="accent1">
                    <a:lumMod val="50000"/>
                  </a:schemeClr>
                </a:solidFill>
                <a:latin typeface="Arial" charset="0"/>
              </a:rPr>
              <a:t>Does not reflect decline in value</a:t>
            </a:r>
          </a:p>
        </p:txBody>
      </p:sp>
      <p:sp>
        <p:nvSpPr>
          <p:cNvPr id="77831" name="Title 24">
            <a:extLst>
              <a:ext uri="{FF2B5EF4-FFF2-40B4-BE49-F238E27FC236}">
                <a16:creationId xmlns:a16="http://schemas.microsoft.com/office/drawing/2014/main" id="{E3843F18-0206-47F6-BB19-E6B9214B736A}"/>
              </a:ext>
            </a:extLst>
          </p:cNvPr>
          <p:cNvSpPr>
            <a:spLocks noGrp="1"/>
          </p:cNvSpPr>
          <p:nvPr>
            <p:ph type="title"/>
          </p:nvPr>
        </p:nvSpPr>
        <p:spPr>
          <a:xfrm>
            <a:off x="1143000" y="152400"/>
            <a:ext cx="6858000" cy="1143000"/>
          </a:xfrm>
        </p:spPr>
        <p:txBody>
          <a:bodyPr/>
          <a:lstStyle/>
          <a:p>
            <a:r>
              <a:rPr lang="en-US" altLang="en-US"/>
              <a:t>Depreciation</a:t>
            </a:r>
          </a:p>
        </p:txBody>
      </p:sp>
      <p:sp>
        <p:nvSpPr>
          <p:cNvPr id="23" name="Rounded Rectangle 21">
            <a:extLst>
              <a:ext uri="{FF2B5EF4-FFF2-40B4-BE49-F238E27FC236}">
                <a16:creationId xmlns:a16="http://schemas.microsoft.com/office/drawing/2014/main" id="{5EB165BF-6FC9-4016-BC6E-AEC3344A4023}"/>
              </a:ext>
            </a:extLst>
          </p:cNvPr>
          <p:cNvSpPr/>
          <p:nvPr/>
        </p:nvSpPr>
        <p:spPr>
          <a:xfrm>
            <a:off x="496888" y="6324600"/>
            <a:ext cx="7656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6-2: Discuss how the terms capitalize and expense are used with respect to property, plant, and equipment.</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1026">
            <a:extLst>
              <a:ext uri="{FF2B5EF4-FFF2-40B4-BE49-F238E27FC236}">
                <a16:creationId xmlns:a16="http://schemas.microsoft.com/office/drawing/2014/main" id="{AC952FC5-4766-4F08-9C79-1DC219DDE4CA}"/>
              </a:ext>
            </a:extLst>
          </p:cNvPr>
          <p:cNvSpPr>
            <a:spLocks noChangeArrowheads="1"/>
          </p:cNvSpPr>
          <p:nvPr/>
        </p:nvSpPr>
        <p:spPr bwMode="auto">
          <a:xfrm>
            <a:off x="762000" y="1066800"/>
            <a:ext cx="7696200" cy="982663"/>
          </a:xfrm>
          <a:prstGeom prst="rect">
            <a:avLst/>
          </a:prstGeom>
          <a:solidFill>
            <a:srgbClr val="FFFFB7"/>
          </a:solidFill>
          <a:ln w="12700">
            <a:solidFill>
              <a:schemeClr val="tx1"/>
            </a:solidFill>
            <a:miter lim="800000"/>
            <a:headEnd/>
            <a:tailEnd/>
          </a:ln>
          <a:effectLst>
            <a:outerShdw dist="107763" dir="2700000" algn="ctr" rotWithShape="0">
              <a:schemeClr val="tx1"/>
            </a:outerShdw>
          </a:effectLst>
        </p:spPr>
        <p:txBody>
          <a:bodyPr lIns="90488" tIns="44450" rIns="90488" bIns="44450">
            <a:spAutoFit/>
          </a:bodyPr>
          <a:lstStyle/>
          <a:p>
            <a:pPr algn="ctr">
              <a:spcBef>
                <a:spcPct val="50000"/>
              </a:spcBef>
              <a:defRPr/>
            </a:pPr>
            <a:r>
              <a:rPr lang="en-US" sz="2900" b="1" dirty="0">
                <a:solidFill>
                  <a:schemeClr val="accent1">
                    <a:lumMod val="50000"/>
                  </a:schemeClr>
                </a:solidFill>
                <a:latin typeface="Arial" charset="0"/>
              </a:rPr>
              <a:t>Depreciation expense is recorded in each fiscal period.</a:t>
            </a:r>
          </a:p>
        </p:txBody>
      </p:sp>
      <p:sp>
        <p:nvSpPr>
          <p:cNvPr id="27653" name="Rectangle 1029">
            <a:extLst>
              <a:ext uri="{FF2B5EF4-FFF2-40B4-BE49-F238E27FC236}">
                <a16:creationId xmlns:a16="http://schemas.microsoft.com/office/drawing/2014/main" id="{7D27312D-EC3D-438F-B61B-10E65998F796}"/>
              </a:ext>
            </a:extLst>
          </p:cNvPr>
          <p:cNvSpPr>
            <a:spLocks noChangeArrowheads="1"/>
          </p:cNvSpPr>
          <p:nvPr/>
        </p:nvSpPr>
        <p:spPr bwMode="auto">
          <a:xfrm>
            <a:off x="1447800" y="5562600"/>
            <a:ext cx="3057525" cy="528638"/>
          </a:xfrm>
          <a:prstGeom prst="rect">
            <a:avLst/>
          </a:prstGeom>
          <a:solidFill>
            <a:schemeClr val="accent1">
              <a:lumMod val="50000"/>
            </a:schemeClr>
          </a:solidFill>
          <a:ln w="12700">
            <a:solidFill>
              <a:schemeClr val="tx1"/>
            </a:solidFill>
            <a:miter lim="800000"/>
            <a:headEnd/>
            <a:tailEnd/>
          </a:ln>
          <a:effectLst>
            <a:outerShdw dist="107763" dir="2700000" algn="ctr" rotWithShape="0">
              <a:schemeClr val="tx1"/>
            </a:outerShdw>
          </a:effectLst>
        </p:spPr>
        <p:txBody>
          <a:bodyPr lIns="90488" tIns="44450" rIns="90488" bIns="44450">
            <a:spAutoFit/>
          </a:bodyPr>
          <a:lstStyle/>
          <a:p>
            <a:pPr algn="ctr">
              <a:spcBef>
                <a:spcPct val="50000"/>
              </a:spcBef>
              <a:defRPr/>
            </a:pPr>
            <a:r>
              <a:rPr lang="en-US" sz="2800" b="1" dirty="0">
                <a:solidFill>
                  <a:schemeClr val="bg1"/>
                </a:solidFill>
                <a:latin typeface="Arial" pitchFamily="34" charset="0"/>
              </a:rPr>
              <a:t>Contra asset </a:t>
            </a:r>
          </a:p>
        </p:txBody>
      </p:sp>
      <p:sp>
        <p:nvSpPr>
          <p:cNvPr id="79878" name="Title 10">
            <a:extLst>
              <a:ext uri="{FF2B5EF4-FFF2-40B4-BE49-F238E27FC236}">
                <a16:creationId xmlns:a16="http://schemas.microsoft.com/office/drawing/2014/main" id="{8920CB91-E074-443E-8BAF-A48CB33E9E68}"/>
              </a:ext>
            </a:extLst>
          </p:cNvPr>
          <p:cNvSpPr>
            <a:spLocks noGrp="1"/>
          </p:cNvSpPr>
          <p:nvPr>
            <p:ph type="title"/>
          </p:nvPr>
        </p:nvSpPr>
        <p:spPr/>
        <p:txBody>
          <a:bodyPr/>
          <a:lstStyle/>
          <a:p>
            <a:r>
              <a:rPr lang="en-US" altLang="en-US"/>
              <a:t>Depreciation</a:t>
            </a:r>
          </a:p>
        </p:txBody>
      </p:sp>
      <p:sp>
        <p:nvSpPr>
          <p:cNvPr id="8" name="Rounded Rectangle 7">
            <a:extLst>
              <a:ext uri="{FF2B5EF4-FFF2-40B4-BE49-F238E27FC236}">
                <a16:creationId xmlns:a16="http://schemas.microsoft.com/office/drawing/2014/main" id="{A220ED8F-5723-4C90-B255-E203664841D3}"/>
              </a:ext>
            </a:extLst>
          </p:cNvPr>
          <p:cNvSpPr/>
          <p:nvPr/>
        </p:nvSpPr>
        <p:spPr>
          <a:xfrm>
            <a:off x="496888" y="6324600"/>
            <a:ext cx="7656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6-2: Discuss how the terms capitalize and expense are used with respect to property, plant, and equipment.</a:t>
            </a:r>
          </a:p>
        </p:txBody>
      </p:sp>
      <p:pic>
        <p:nvPicPr>
          <p:cNvPr id="3" name="Picture 2" descr="A close up of a device&#10;&#10;Description automatically generated">
            <a:extLst>
              <a:ext uri="{FF2B5EF4-FFF2-40B4-BE49-F238E27FC236}">
                <a16:creationId xmlns:a16="http://schemas.microsoft.com/office/drawing/2014/main" id="{541B81CE-91C9-4FED-AC1A-CF88D2E4C7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291" y="3982244"/>
            <a:ext cx="8397241" cy="762000"/>
          </a:xfrm>
          <a:prstGeom prst="rect">
            <a:avLst/>
          </a:prstGeom>
        </p:spPr>
      </p:pic>
      <p:sp>
        <p:nvSpPr>
          <p:cNvPr id="27652" name="Line 1028">
            <a:extLst>
              <a:ext uri="{FF2B5EF4-FFF2-40B4-BE49-F238E27FC236}">
                <a16:creationId xmlns:a16="http://schemas.microsoft.com/office/drawing/2014/main" id="{BD912391-0426-4F6B-8E3A-3A185B9787D2}"/>
              </a:ext>
            </a:extLst>
          </p:cNvPr>
          <p:cNvSpPr>
            <a:spLocks noChangeShapeType="1"/>
          </p:cNvSpPr>
          <p:nvPr/>
        </p:nvSpPr>
        <p:spPr bwMode="auto">
          <a:xfrm flipV="1">
            <a:off x="2133600" y="4596606"/>
            <a:ext cx="754062" cy="965994"/>
          </a:xfrm>
          <a:prstGeom prst="line">
            <a:avLst/>
          </a:prstGeom>
          <a:noFill/>
          <a:ln w="25400">
            <a:solidFill>
              <a:schemeClr val="accent1">
                <a:lumMod val="50000"/>
              </a:schemeClr>
            </a:solidFill>
            <a:round/>
            <a:headEnd/>
            <a:tailEnd type="triangle" w="med" len="med"/>
          </a:ln>
        </p:spPr>
        <p:txBody>
          <a:bodyPr wrap="none" anchor="ctr"/>
          <a:lstStyle/>
          <a:p>
            <a:pPr>
              <a:defRPr/>
            </a:pPr>
            <a:endParaRPr 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social media post&#10;&#10;Description automatically generated">
            <a:extLst>
              <a:ext uri="{FF2B5EF4-FFF2-40B4-BE49-F238E27FC236}">
                <a16:creationId xmlns:a16="http://schemas.microsoft.com/office/drawing/2014/main" id="{F2843C5E-9C91-4F4B-ABA2-D6F4C6F9E0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944" y="2378176"/>
            <a:ext cx="7868748" cy="1495634"/>
          </a:xfrm>
          <a:prstGeom prst="rect">
            <a:avLst/>
          </a:prstGeom>
        </p:spPr>
      </p:pic>
      <p:sp>
        <p:nvSpPr>
          <p:cNvPr id="335875" name="Rectangle 2051">
            <a:extLst>
              <a:ext uri="{FF2B5EF4-FFF2-40B4-BE49-F238E27FC236}">
                <a16:creationId xmlns:a16="http://schemas.microsoft.com/office/drawing/2014/main" id="{C7B4F3ED-1126-454A-9731-C34B6E175355}"/>
              </a:ext>
            </a:extLst>
          </p:cNvPr>
          <p:cNvSpPr>
            <a:spLocks noChangeArrowheads="1"/>
          </p:cNvSpPr>
          <p:nvPr/>
        </p:nvSpPr>
        <p:spPr bwMode="auto">
          <a:xfrm>
            <a:off x="838200" y="1219200"/>
            <a:ext cx="8005763" cy="650875"/>
          </a:xfrm>
          <a:prstGeom prst="rect">
            <a:avLst/>
          </a:prstGeom>
          <a:solidFill>
            <a:srgbClr val="FFFFB7"/>
          </a:solidFill>
          <a:ln w="12700">
            <a:solidFill>
              <a:schemeClr val="tx1"/>
            </a:solidFill>
            <a:miter lim="800000"/>
            <a:headEnd/>
            <a:tailEnd/>
          </a:ln>
          <a:effectLst>
            <a:outerShdw dist="107763" dir="2700000" algn="ctr" rotWithShape="0">
              <a:schemeClr val="tx1"/>
            </a:outerShdw>
          </a:effectLst>
        </p:spPr>
        <p:txBody>
          <a:bodyPr lIns="90488" tIns="44450" rIns="90488" bIns="44450">
            <a:spAutoFit/>
          </a:bodyPr>
          <a:lstStyle/>
          <a:p>
            <a:pPr algn="ctr">
              <a:spcBef>
                <a:spcPct val="50000"/>
              </a:spcBef>
              <a:defRPr/>
            </a:pPr>
            <a:r>
              <a:rPr lang="en-US" sz="3600" b="1" dirty="0">
                <a:solidFill>
                  <a:schemeClr val="accent1">
                    <a:lumMod val="50000"/>
                  </a:schemeClr>
                </a:solidFill>
                <a:latin typeface="Arial" charset="0"/>
              </a:rPr>
              <a:t>Balance Sheet Presentation </a:t>
            </a:r>
          </a:p>
        </p:txBody>
      </p:sp>
      <p:sp>
        <p:nvSpPr>
          <p:cNvPr id="81927" name="Title 14">
            <a:extLst>
              <a:ext uri="{FF2B5EF4-FFF2-40B4-BE49-F238E27FC236}">
                <a16:creationId xmlns:a16="http://schemas.microsoft.com/office/drawing/2014/main" id="{AB61850F-767B-4D6B-BC19-D3E556564AED}"/>
              </a:ext>
            </a:extLst>
          </p:cNvPr>
          <p:cNvSpPr>
            <a:spLocks noGrp="1"/>
          </p:cNvSpPr>
          <p:nvPr>
            <p:ph type="title"/>
          </p:nvPr>
        </p:nvSpPr>
        <p:spPr/>
        <p:txBody>
          <a:bodyPr/>
          <a:lstStyle/>
          <a:p>
            <a:r>
              <a:rPr lang="en-US" altLang="en-US"/>
              <a:t>Depreciation</a:t>
            </a:r>
          </a:p>
        </p:txBody>
      </p:sp>
      <p:sp>
        <p:nvSpPr>
          <p:cNvPr id="14" name="Rounded Rectangle 11">
            <a:extLst>
              <a:ext uri="{FF2B5EF4-FFF2-40B4-BE49-F238E27FC236}">
                <a16:creationId xmlns:a16="http://schemas.microsoft.com/office/drawing/2014/main" id="{6FEFF549-3E52-4CF5-8279-DC00A8030D02}"/>
              </a:ext>
            </a:extLst>
          </p:cNvPr>
          <p:cNvSpPr/>
          <p:nvPr/>
        </p:nvSpPr>
        <p:spPr>
          <a:xfrm>
            <a:off x="496888" y="6324600"/>
            <a:ext cx="7656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6-2: Discuss how the terms capitalize and expense are used with respect to property, plant, and equipment.</a:t>
            </a:r>
          </a:p>
        </p:txBody>
      </p:sp>
      <p:pic>
        <p:nvPicPr>
          <p:cNvPr id="11" name="Picture 10">
            <a:extLst>
              <a:ext uri="{FF2B5EF4-FFF2-40B4-BE49-F238E27FC236}">
                <a16:creationId xmlns:a16="http://schemas.microsoft.com/office/drawing/2014/main" id="{E178AF11-D1FF-4834-9F94-7EAE11964F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1944" y="5209750"/>
            <a:ext cx="7878274" cy="666843"/>
          </a:xfrm>
          <a:prstGeom prst="rect">
            <a:avLst/>
          </a:prstGeom>
        </p:spPr>
      </p:pic>
      <p:sp>
        <p:nvSpPr>
          <p:cNvPr id="12" name="Rectangle: Rounded Corners 11">
            <a:extLst>
              <a:ext uri="{FF2B5EF4-FFF2-40B4-BE49-F238E27FC236}">
                <a16:creationId xmlns:a16="http://schemas.microsoft.com/office/drawing/2014/main" id="{9119742D-B7A3-4C4A-AA24-C4E945A08401}"/>
              </a:ext>
            </a:extLst>
          </p:cNvPr>
          <p:cNvSpPr/>
          <p:nvPr/>
        </p:nvSpPr>
        <p:spPr>
          <a:xfrm>
            <a:off x="4264818" y="4302937"/>
            <a:ext cx="1143000" cy="47768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Or</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Group 2">
            <a:extLst>
              <a:ext uri="{FF2B5EF4-FFF2-40B4-BE49-F238E27FC236}">
                <a16:creationId xmlns:a16="http://schemas.microsoft.com/office/drawing/2014/main" id="{37F6857C-AD08-40A0-9A51-643B358DC50D}"/>
              </a:ext>
            </a:extLst>
          </p:cNvPr>
          <p:cNvGrpSpPr>
            <a:grpSpLocks/>
          </p:cNvGrpSpPr>
          <p:nvPr/>
        </p:nvGrpSpPr>
        <p:grpSpPr bwMode="auto">
          <a:xfrm>
            <a:off x="685800" y="1619250"/>
            <a:ext cx="8224838" cy="1952625"/>
            <a:chOff x="432" y="1020"/>
            <a:chExt cx="5181" cy="1230"/>
          </a:xfrm>
        </p:grpSpPr>
        <p:graphicFrame>
          <p:nvGraphicFramePr>
            <p:cNvPr id="83981" name="Object 3">
              <a:extLst>
                <a:ext uri="{FF2B5EF4-FFF2-40B4-BE49-F238E27FC236}">
                  <a16:creationId xmlns:a16="http://schemas.microsoft.com/office/drawing/2014/main" id="{8D1672A1-E9D6-4ABE-9297-AC114BC5927F}"/>
                </a:ext>
              </a:extLst>
            </p:cNvPr>
            <p:cNvGraphicFramePr>
              <a:graphicFrameLocks/>
            </p:cNvGraphicFramePr>
            <p:nvPr/>
          </p:nvGraphicFramePr>
          <p:xfrm>
            <a:off x="4279" y="1020"/>
            <a:ext cx="1334" cy="1230"/>
          </p:xfrm>
          <a:graphic>
            <a:graphicData uri="http://schemas.openxmlformats.org/presentationml/2006/ole">
              <mc:AlternateContent xmlns:mc="http://schemas.openxmlformats.org/markup-compatibility/2006">
                <mc:Choice xmlns:v="urn:schemas-microsoft-com:vml" Requires="v">
                  <p:oleObj spid="_x0000_s84108" name="ClipArt" r:id="rId4" imgW="2857856" imgH="3657193" progId="MS_ClipArt_Gallery.2">
                    <p:embed/>
                  </p:oleObj>
                </mc:Choice>
                <mc:Fallback>
                  <p:oleObj name="ClipArt" r:id="rId4" imgW="2857856" imgH="3657193" progId="MS_ClipArt_Gallery.2">
                    <p:embed/>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r="5792" b="32120"/>
                        <a:stretch>
                          <a:fillRect/>
                        </a:stretch>
                      </p:blipFill>
                      <p:spPr bwMode="auto">
                        <a:xfrm>
                          <a:off x="4279" y="1020"/>
                          <a:ext cx="1334" cy="1230"/>
                        </a:xfrm>
                        <a:prstGeom prst="rect">
                          <a:avLst/>
                        </a:prstGeom>
                        <a:solidFill>
                          <a:srgbClr val="FF9933"/>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3982" name="Rectangle 4">
              <a:extLst>
                <a:ext uri="{FF2B5EF4-FFF2-40B4-BE49-F238E27FC236}">
                  <a16:creationId xmlns:a16="http://schemas.microsoft.com/office/drawing/2014/main" id="{326A7F99-7371-470E-8C9D-7EDAAEC89C73}"/>
                </a:ext>
              </a:extLst>
            </p:cNvPr>
            <p:cNvSpPr>
              <a:spLocks noChangeArrowheads="1"/>
            </p:cNvSpPr>
            <p:nvPr/>
          </p:nvSpPr>
          <p:spPr bwMode="auto">
            <a:xfrm>
              <a:off x="4418" y="1203"/>
              <a:ext cx="105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135000"/>
                </a:lnSpc>
                <a:spcBef>
                  <a:spcPct val="0"/>
                </a:spcBef>
                <a:buFontTx/>
                <a:buNone/>
              </a:pPr>
              <a:r>
                <a:rPr lang="en-US" altLang="en-US" sz="2400" b="1">
                  <a:solidFill>
                    <a:srgbClr val="2E0000"/>
                  </a:solidFill>
                  <a:latin typeface="Arial" panose="020B0604020202020204" pitchFamily="34" charset="0"/>
                </a:rPr>
                <a:t>Income</a:t>
              </a:r>
              <a:br>
                <a:rPr lang="en-US" altLang="en-US" sz="2400" b="1">
                  <a:solidFill>
                    <a:srgbClr val="2E0000"/>
                  </a:solidFill>
                  <a:latin typeface="Arial" panose="020B0604020202020204" pitchFamily="34" charset="0"/>
                </a:rPr>
              </a:br>
              <a:r>
                <a:rPr lang="en-US" altLang="en-US" sz="2400" b="1">
                  <a:solidFill>
                    <a:srgbClr val="2E0000"/>
                  </a:solidFill>
                  <a:latin typeface="Arial" panose="020B0604020202020204" pitchFamily="34" charset="0"/>
                </a:rPr>
                <a:t>Statement</a:t>
              </a:r>
            </a:p>
          </p:txBody>
        </p:sp>
        <p:sp>
          <p:nvSpPr>
            <p:cNvPr id="9231" name="Line 6">
              <a:extLst>
                <a:ext uri="{FF2B5EF4-FFF2-40B4-BE49-F238E27FC236}">
                  <a16:creationId xmlns:a16="http://schemas.microsoft.com/office/drawing/2014/main" id="{4BCFF321-5794-4306-B7B4-704F6A0E4789}"/>
                </a:ext>
              </a:extLst>
            </p:cNvPr>
            <p:cNvSpPr>
              <a:spLocks noChangeShapeType="1"/>
            </p:cNvSpPr>
            <p:nvPr/>
          </p:nvSpPr>
          <p:spPr bwMode="auto">
            <a:xfrm>
              <a:off x="1536" y="1635"/>
              <a:ext cx="2736" cy="0"/>
            </a:xfrm>
            <a:prstGeom prst="line">
              <a:avLst/>
            </a:prstGeom>
            <a:noFill/>
            <a:ln w="57150">
              <a:solidFill>
                <a:schemeClr val="accent1">
                  <a:lumMod val="50000"/>
                </a:schemeClr>
              </a:solidFill>
              <a:round/>
              <a:headEnd/>
              <a:tailEnd type="triangle" w="med" len="med"/>
            </a:ln>
          </p:spPr>
          <p:txBody>
            <a:bodyPr/>
            <a:lstStyle/>
            <a:p>
              <a:pPr algn="ctr">
                <a:defRPr/>
              </a:pPr>
              <a:endParaRPr lang="en-US" dirty="0"/>
            </a:p>
          </p:txBody>
        </p:sp>
        <p:sp>
          <p:nvSpPr>
            <p:cNvPr id="31760" name="Rectangle 7">
              <a:extLst>
                <a:ext uri="{FF2B5EF4-FFF2-40B4-BE49-F238E27FC236}">
                  <a16:creationId xmlns:a16="http://schemas.microsoft.com/office/drawing/2014/main" id="{EBF5B48C-8ECC-4E7B-9293-9E9F72163903}"/>
                </a:ext>
              </a:extLst>
            </p:cNvPr>
            <p:cNvSpPr>
              <a:spLocks noChangeArrowheads="1"/>
            </p:cNvSpPr>
            <p:nvPr/>
          </p:nvSpPr>
          <p:spPr bwMode="auto">
            <a:xfrm>
              <a:off x="2085" y="1322"/>
              <a:ext cx="1601" cy="589"/>
            </a:xfrm>
            <a:prstGeom prst="rect">
              <a:avLst/>
            </a:prstGeom>
            <a:solidFill>
              <a:srgbClr val="FFFFB7"/>
            </a:solidFill>
            <a:ln w="12700">
              <a:solidFill>
                <a:schemeClr val="tx1"/>
              </a:solidFill>
              <a:miter lim="800000"/>
              <a:headEnd/>
              <a:tailEnd/>
            </a:ln>
          </p:spPr>
          <p:txBody>
            <a:bodyPr wrap="none" lIns="90488" tIns="44450" rIns="90488" bIns="44450">
              <a:spAutoFit/>
            </a:bodyPr>
            <a:lstStyle/>
            <a:p>
              <a:pPr algn="ctr">
                <a:lnSpc>
                  <a:spcPct val="120000"/>
                </a:lnSpc>
                <a:defRPr/>
              </a:pPr>
              <a:r>
                <a:rPr lang="en-US" altLang="en-US" sz="2400" b="1">
                  <a:solidFill>
                    <a:schemeClr val="accent1">
                      <a:lumMod val="50000"/>
                    </a:schemeClr>
                  </a:solidFill>
                  <a:latin typeface="Arial" pitchFamily="34" charset="0"/>
                </a:rPr>
                <a:t>Depreciation for</a:t>
              </a:r>
              <a:br>
                <a:rPr lang="en-US" altLang="en-US" sz="2400" b="1">
                  <a:solidFill>
                    <a:schemeClr val="accent1">
                      <a:lumMod val="50000"/>
                    </a:schemeClr>
                  </a:solidFill>
                  <a:latin typeface="Arial" pitchFamily="34" charset="0"/>
                </a:rPr>
              </a:br>
              <a:r>
                <a:rPr lang="en-US" altLang="en-US" sz="2400" b="1">
                  <a:solidFill>
                    <a:schemeClr val="accent1">
                      <a:lumMod val="50000"/>
                    </a:schemeClr>
                  </a:solidFill>
                  <a:latin typeface="Arial" pitchFamily="34" charset="0"/>
                </a:rPr>
                <a:t>the current year</a:t>
              </a:r>
            </a:p>
          </p:txBody>
        </p:sp>
        <p:sp>
          <p:nvSpPr>
            <p:cNvPr id="31758" name="Rectangle 5">
              <a:extLst>
                <a:ext uri="{FF2B5EF4-FFF2-40B4-BE49-F238E27FC236}">
                  <a16:creationId xmlns:a16="http://schemas.microsoft.com/office/drawing/2014/main" id="{869E708F-A5F9-4782-8933-37973E97B379}"/>
                </a:ext>
              </a:extLst>
            </p:cNvPr>
            <p:cNvSpPr>
              <a:spLocks noChangeArrowheads="1"/>
            </p:cNvSpPr>
            <p:nvPr/>
          </p:nvSpPr>
          <p:spPr bwMode="auto">
            <a:xfrm>
              <a:off x="432" y="1344"/>
              <a:ext cx="1285" cy="524"/>
            </a:xfrm>
            <a:prstGeom prst="rect">
              <a:avLst/>
            </a:prstGeom>
            <a:solidFill>
              <a:srgbClr val="FFFFB7"/>
            </a:solidFill>
            <a:ln w="12700">
              <a:solidFill>
                <a:schemeClr val="tx1"/>
              </a:solidFill>
              <a:miter lim="800000"/>
              <a:headEnd/>
              <a:tailEnd/>
            </a:ln>
          </p:spPr>
          <p:txBody>
            <a:bodyPr wrap="none" lIns="90488" tIns="44450" rIns="90488" bIns="44450">
              <a:spAutoFit/>
            </a:bodyPr>
            <a:lstStyle/>
            <a:p>
              <a:pPr algn="ctr">
                <a:defRPr/>
              </a:pPr>
              <a:r>
                <a:rPr lang="en-US" altLang="en-US" sz="2400" b="1" dirty="0">
                  <a:solidFill>
                    <a:schemeClr val="accent1">
                      <a:lumMod val="50000"/>
                    </a:schemeClr>
                  </a:solidFill>
                  <a:latin typeface="Arial" pitchFamily="34" charset="0"/>
                </a:rPr>
                <a:t>Depreciation</a:t>
              </a:r>
              <a:br>
                <a:rPr lang="en-US" altLang="en-US" sz="2400" b="1" dirty="0">
                  <a:solidFill>
                    <a:schemeClr val="accent1">
                      <a:lumMod val="50000"/>
                    </a:schemeClr>
                  </a:solidFill>
                  <a:latin typeface="Arial" pitchFamily="34" charset="0"/>
                </a:rPr>
              </a:br>
              <a:r>
                <a:rPr lang="en-US" altLang="en-US" sz="2400" b="1" dirty="0">
                  <a:solidFill>
                    <a:schemeClr val="accent1">
                      <a:lumMod val="50000"/>
                    </a:schemeClr>
                  </a:solidFill>
                  <a:latin typeface="Arial" pitchFamily="34" charset="0"/>
                </a:rPr>
                <a:t>Expense</a:t>
              </a:r>
            </a:p>
          </p:txBody>
        </p:sp>
      </p:grpSp>
      <p:grpSp>
        <p:nvGrpSpPr>
          <p:cNvPr id="83971" name="Group 8">
            <a:extLst>
              <a:ext uri="{FF2B5EF4-FFF2-40B4-BE49-F238E27FC236}">
                <a16:creationId xmlns:a16="http://schemas.microsoft.com/office/drawing/2014/main" id="{B30A749C-D5E9-4F10-ABD6-EAA77E512BE9}"/>
              </a:ext>
            </a:extLst>
          </p:cNvPr>
          <p:cNvGrpSpPr>
            <a:grpSpLocks/>
          </p:cNvGrpSpPr>
          <p:nvPr/>
        </p:nvGrpSpPr>
        <p:grpSpPr bwMode="auto">
          <a:xfrm>
            <a:off x="457200" y="4038600"/>
            <a:ext cx="8404225" cy="1952625"/>
            <a:chOff x="319" y="2604"/>
            <a:chExt cx="5294" cy="1230"/>
          </a:xfrm>
        </p:grpSpPr>
        <p:graphicFrame>
          <p:nvGraphicFramePr>
            <p:cNvPr id="83975" name="Object 2">
              <a:extLst>
                <a:ext uri="{FF2B5EF4-FFF2-40B4-BE49-F238E27FC236}">
                  <a16:creationId xmlns:a16="http://schemas.microsoft.com/office/drawing/2014/main" id="{20382356-F816-471B-BA7A-9AF0F701F341}"/>
                </a:ext>
              </a:extLst>
            </p:cNvPr>
            <p:cNvGraphicFramePr>
              <a:graphicFrameLocks/>
            </p:cNvGraphicFramePr>
            <p:nvPr/>
          </p:nvGraphicFramePr>
          <p:xfrm>
            <a:off x="4279" y="2604"/>
            <a:ext cx="1334" cy="1230"/>
          </p:xfrm>
          <a:graphic>
            <a:graphicData uri="http://schemas.openxmlformats.org/presentationml/2006/ole">
              <mc:AlternateContent xmlns:mc="http://schemas.openxmlformats.org/markup-compatibility/2006">
                <mc:Choice xmlns:v="urn:schemas-microsoft-com:vml" Requires="v">
                  <p:oleObj spid="_x0000_s84109" name="ClipArt" r:id="rId6" imgW="2857856" imgH="3657193" progId="MS_ClipArt_Gallery.2">
                    <p:embed/>
                  </p:oleObj>
                </mc:Choice>
                <mc:Fallback>
                  <p:oleObj name="ClipArt" r:id="rId6" imgW="2857856" imgH="3657193" progId="MS_ClipArt_Gallery.2">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r="5792" b="32120"/>
                        <a:stretch>
                          <a:fillRect/>
                        </a:stretch>
                      </p:blipFill>
                      <p:spPr bwMode="auto">
                        <a:xfrm>
                          <a:off x="4279" y="2604"/>
                          <a:ext cx="1334" cy="1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3976" name="Rectangle 10">
              <a:extLst>
                <a:ext uri="{FF2B5EF4-FFF2-40B4-BE49-F238E27FC236}">
                  <a16:creationId xmlns:a16="http://schemas.microsoft.com/office/drawing/2014/main" id="{08285D6C-53BB-496C-B0EE-CF0127E0E3BF}"/>
                </a:ext>
              </a:extLst>
            </p:cNvPr>
            <p:cNvSpPr>
              <a:spLocks noChangeArrowheads="1"/>
            </p:cNvSpPr>
            <p:nvPr/>
          </p:nvSpPr>
          <p:spPr bwMode="auto">
            <a:xfrm>
              <a:off x="4524" y="2787"/>
              <a:ext cx="859" cy="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135000"/>
                </a:lnSpc>
                <a:spcBef>
                  <a:spcPct val="0"/>
                </a:spcBef>
                <a:buFontTx/>
                <a:buNone/>
              </a:pPr>
              <a:r>
                <a:rPr lang="en-US" altLang="en-US" sz="2400" b="1">
                  <a:latin typeface="Arial" panose="020B0604020202020204" pitchFamily="34" charset="0"/>
                </a:rPr>
                <a:t>Balance</a:t>
              </a:r>
              <a:br>
                <a:rPr lang="en-US" altLang="en-US" sz="2400" b="1">
                  <a:latin typeface="Arial" panose="020B0604020202020204" pitchFamily="34" charset="0"/>
                </a:rPr>
              </a:br>
              <a:r>
                <a:rPr lang="en-US" altLang="en-US" sz="2400" b="1">
                  <a:latin typeface="Arial" panose="020B0604020202020204" pitchFamily="34" charset="0"/>
                </a:rPr>
                <a:t>Sheet</a:t>
              </a:r>
            </a:p>
          </p:txBody>
        </p:sp>
        <p:sp>
          <p:nvSpPr>
            <p:cNvPr id="31752" name="Rectangle 11">
              <a:extLst>
                <a:ext uri="{FF2B5EF4-FFF2-40B4-BE49-F238E27FC236}">
                  <a16:creationId xmlns:a16="http://schemas.microsoft.com/office/drawing/2014/main" id="{53591512-11D8-4A68-A321-E5EFAC539AA8}"/>
                </a:ext>
              </a:extLst>
            </p:cNvPr>
            <p:cNvSpPr>
              <a:spLocks noChangeArrowheads="1"/>
            </p:cNvSpPr>
            <p:nvPr/>
          </p:nvSpPr>
          <p:spPr bwMode="auto">
            <a:xfrm>
              <a:off x="319" y="2940"/>
              <a:ext cx="1336" cy="532"/>
            </a:xfrm>
            <a:prstGeom prst="rect">
              <a:avLst/>
            </a:prstGeom>
            <a:solidFill>
              <a:srgbClr val="FFFFFF"/>
            </a:solidFill>
            <a:ln w="25400">
              <a:solidFill>
                <a:schemeClr val="accent1">
                  <a:lumMod val="50000"/>
                </a:schemeClr>
              </a:solidFill>
              <a:miter lim="800000"/>
              <a:headEnd/>
              <a:tailEnd/>
            </a:ln>
          </p:spPr>
          <p:txBody>
            <a:bodyPr wrap="none" lIns="90488" tIns="44450" rIns="90488" bIns="44450">
              <a:spAutoFit/>
            </a:bodyPr>
            <a:lstStyle/>
            <a:p>
              <a:pPr algn="ctr">
                <a:defRPr/>
              </a:pPr>
              <a:r>
                <a:rPr lang="en-US" altLang="en-US" sz="2400" b="1" dirty="0">
                  <a:solidFill>
                    <a:schemeClr val="accent1">
                      <a:lumMod val="50000"/>
                    </a:schemeClr>
                  </a:solidFill>
                  <a:latin typeface="Arial" pitchFamily="34" charset="0"/>
                </a:rPr>
                <a:t>Accumulated</a:t>
              </a:r>
              <a:br>
                <a:rPr lang="en-US" altLang="en-US" sz="2400" b="1" dirty="0">
                  <a:solidFill>
                    <a:schemeClr val="accent1">
                      <a:lumMod val="50000"/>
                    </a:schemeClr>
                  </a:solidFill>
                  <a:latin typeface="Arial" pitchFamily="34" charset="0"/>
                </a:rPr>
              </a:br>
              <a:r>
                <a:rPr lang="en-US" altLang="en-US" sz="2400" b="1" dirty="0">
                  <a:solidFill>
                    <a:schemeClr val="accent1">
                      <a:lumMod val="50000"/>
                    </a:schemeClr>
                  </a:solidFill>
                  <a:latin typeface="Arial" pitchFamily="34" charset="0"/>
                </a:rPr>
                <a:t>Depreciation</a:t>
              </a:r>
            </a:p>
          </p:txBody>
        </p:sp>
        <p:grpSp>
          <p:nvGrpSpPr>
            <p:cNvPr id="83978" name="Group 12">
              <a:extLst>
                <a:ext uri="{FF2B5EF4-FFF2-40B4-BE49-F238E27FC236}">
                  <a16:creationId xmlns:a16="http://schemas.microsoft.com/office/drawing/2014/main" id="{789E0D83-53C5-4850-A4B0-AC04A56F8CC6}"/>
                </a:ext>
              </a:extLst>
            </p:cNvPr>
            <p:cNvGrpSpPr>
              <a:grpSpLocks/>
            </p:cNvGrpSpPr>
            <p:nvPr/>
          </p:nvGrpSpPr>
          <p:grpSpPr bwMode="auto">
            <a:xfrm>
              <a:off x="1554" y="2796"/>
              <a:ext cx="2736" cy="894"/>
              <a:chOff x="1554" y="2796"/>
              <a:chExt cx="2736" cy="894"/>
            </a:xfrm>
          </p:grpSpPr>
          <p:sp>
            <p:nvSpPr>
              <p:cNvPr id="83979" name="Line 13">
                <a:extLst>
                  <a:ext uri="{FF2B5EF4-FFF2-40B4-BE49-F238E27FC236}">
                    <a16:creationId xmlns:a16="http://schemas.microsoft.com/office/drawing/2014/main" id="{49ACF12B-81C5-4605-9E3A-DC0ABFE56B92}"/>
                  </a:ext>
                </a:extLst>
              </p:cNvPr>
              <p:cNvSpPr>
                <a:spLocks noChangeShapeType="1"/>
              </p:cNvSpPr>
              <p:nvPr/>
            </p:nvSpPr>
            <p:spPr bwMode="auto">
              <a:xfrm>
                <a:off x="1554" y="3219"/>
                <a:ext cx="2736"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57150">
                    <a:solidFill>
                      <a:srgbClr val="000000"/>
                    </a:solidFill>
                    <a:round/>
                    <a:headEnd/>
                    <a:tailEnd type="triangle" w="med" len="med"/>
                  </a14:hiddenLine>
                </a:ext>
              </a:extLst>
            </p:spPr>
            <p:txBody>
              <a:bodyPr/>
              <a:lstStyle/>
              <a:p>
                <a:endParaRPr lang="en-US"/>
              </a:p>
            </p:txBody>
          </p:sp>
          <p:sp>
            <p:nvSpPr>
              <p:cNvPr id="31755" name="Rectangle 14">
                <a:extLst>
                  <a:ext uri="{FF2B5EF4-FFF2-40B4-BE49-F238E27FC236}">
                    <a16:creationId xmlns:a16="http://schemas.microsoft.com/office/drawing/2014/main" id="{5EFB1235-0BE1-46F1-AA0D-40BF9A175F30}"/>
                  </a:ext>
                </a:extLst>
              </p:cNvPr>
              <p:cNvSpPr>
                <a:spLocks noChangeArrowheads="1"/>
              </p:cNvSpPr>
              <p:nvPr/>
            </p:nvSpPr>
            <p:spPr bwMode="auto">
              <a:xfrm>
                <a:off x="1999" y="2796"/>
                <a:ext cx="2209" cy="894"/>
              </a:xfrm>
              <a:prstGeom prst="rect">
                <a:avLst/>
              </a:prstGeom>
              <a:noFill/>
              <a:ln w="28575">
                <a:solidFill>
                  <a:schemeClr val="accent1">
                    <a:lumMod val="50000"/>
                  </a:schemeClr>
                </a:solidFill>
                <a:miter lim="800000"/>
                <a:headEnd/>
                <a:tailEnd/>
              </a:ln>
            </p:spPr>
            <p:txBody>
              <a:bodyPr lIns="90488" tIns="44450" rIns="90488" bIns="44450">
                <a:spAutoFit/>
              </a:bodyPr>
              <a:lstStyle/>
              <a:p>
                <a:pPr algn="ctr">
                  <a:lnSpc>
                    <a:spcPct val="120000"/>
                  </a:lnSpc>
                  <a:defRPr/>
                </a:pPr>
                <a:r>
                  <a:rPr lang="en-US" altLang="en-US" sz="2400" b="1" dirty="0">
                    <a:solidFill>
                      <a:schemeClr val="accent1">
                        <a:lumMod val="50000"/>
                      </a:schemeClr>
                    </a:solidFill>
                    <a:latin typeface="Arial" pitchFamily="34" charset="0"/>
                  </a:rPr>
                  <a:t>Total depreciation recorded as of balance sheet date</a:t>
                </a:r>
              </a:p>
            </p:txBody>
          </p:sp>
        </p:grpSp>
      </p:grpSp>
      <p:sp>
        <p:nvSpPr>
          <p:cNvPr id="83972" name="Title 19">
            <a:extLst>
              <a:ext uri="{FF2B5EF4-FFF2-40B4-BE49-F238E27FC236}">
                <a16:creationId xmlns:a16="http://schemas.microsoft.com/office/drawing/2014/main" id="{EDF63165-9263-45FB-B54B-9908A0639BD7}"/>
              </a:ext>
            </a:extLst>
          </p:cNvPr>
          <p:cNvSpPr>
            <a:spLocks noGrp="1"/>
          </p:cNvSpPr>
          <p:nvPr>
            <p:ph type="title"/>
          </p:nvPr>
        </p:nvSpPr>
        <p:spPr/>
        <p:txBody>
          <a:bodyPr/>
          <a:lstStyle/>
          <a:p>
            <a:r>
              <a:rPr lang="en-US" altLang="en-US"/>
              <a:t>Depreciation</a:t>
            </a:r>
          </a:p>
        </p:txBody>
      </p:sp>
      <p:sp>
        <p:nvSpPr>
          <p:cNvPr id="83973" name="TextBox 18">
            <a:extLst>
              <a:ext uri="{FF2B5EF4-FFF2-40B4-BE49-F238E27FC236}">
                <a16:creationId xmlns:a16="http://schemas.microsoft.com/office/drawing/2014/main" id="{C7815553-2E1E-4062-A169-2A4DAA3BCABB}"/>
              </a:ext>
            </a:extLst>
          </p:cNvPr>
          <p:cNvSpPr txBox="1">
            <a:spLocks noChangeArrowheads="1"/>
          </p:cNvSpPr>
          <p:nvPr/>
        </p:nvSpPr>
        <p:spPr bwMode="auto">
          <a:xfrm>
            <a:off x="2667000" y="4800600"/>
            <a:ext cx="381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a:latin typeface="Tahoma" panose="020B0604030504040204" pitchFamily="34" charset="0"/>
              </a:rPr>
              <a:t>=</a:t>
            </a:r>
          </a:p>
        </p:txBody>
      </p:sp>
      <p:sp>
        <p:nvSpPr>
          <p:cNvPr id="18" name="Rounded Rectangle 11">
            <a:extLst>
              <a:ext uri="{FF2B5EF4-FFF2-40B4-BE49-F238E27FC236}">
                <a16:creationId xmlns:a16="http://schemas.microsoft.com/office/drawing/2014/main" id="{A950AD37-C23F-46F3-9B4D-D5C2C8B6776D}"/>
              </a:ext>
            </a:extLst>
          </p:cNvPr>
          <p:cNvSpPr/>
          <p:nvPr/>
        </p:nvSpPr>
        <p:spPr>
          <a:xfrm>
            <a:off x="496888" y="6324600"/>
            <a:ext cx="76565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6-2: Discuss how the terms capitalize and expense are used with respect to property, plant, and equipment.</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6">
            <a:extLst>
              <a:ext uri="{FF2B5EF4-FFF2-40B4-BE49-F238E27FC236}">
                <a16:creationId xmlns:a16="http://schemas.microsoft.com/office/drawing/2014/main" id="{F2EA89B9-772E-4DCC-B73B-D7FFD0CE5FDB}"/>
              </a:ext>
            </a:extLst>
          </p:cNvPr>
          <p:cNvSpPr txBox="1">
            <a:spLocks noChangeArrowheads="1"/>
          </p:cNvSpPr>
          <p:nvPr/>
        </p:nvSpPr>
        <p:spPr bwMode="auto">
          <a:xfrm>
            <a:off x="508000" y="1541463"/>
            <a:ext cx="8285163" cy="1878012"/>
          </a:xfrm>
          <a:prstGeom prst="rect">
            <a:avLst/>
          </a:prstGeom>
          <a:solidFill>
            <a:srgbClr val="FFFFB7"/>
          </a:solidFill>
          <a:ln w="9525">
            <a:solidFill>
              <a:schemeClr val="tx1"/>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900" b="1" dirty="0">
                <a:latin typeface="Arial" panose="020B0604020202020204" pitchFamily="34" charset="0"/>
              </a:rPr>
              <a:t>In the early years of an asset’s life, </a:t>
            </a:r>
            <a:r>
              <a:rPr lang="en-US" altLang="en-US" sz="2900" b="1" u="sng" dirty="0">
                <a:latin typeface="Arial" panose="020B0604020202020204" pitchFamily="34" charset="0"/>
              </a:rPr>
              <a:t>accelerated depreciation methods </a:t>
            </a:r>
            <a:r>
              <a:rPr lang="en-US" altLang="en-US" sz="2900" b="1" dirty="0">
                <a:latin typeface="Arial" panose="020B0604020202020204" pitchFamily="34" charset="0"/>
              </a:rPr>
              <a:t>result in greater depreciation expense and lower net income than straight-line depreciation.</a:t>
            </a:r>
          </a:p>
        </p:txBody>
      </p:sp>
      <p:sp>
        <p:nvSpPr>
          <p:cNvPr id="86021" name="Title 9">
            <a:extLst>
              <a:ext uri="{FF2B5EF4-FFF2-40B4-BE49-F238E27FC236}">
                <a16:creationId xmlns:a16="http://schemas.microsoft.com/office/drawing/2014/main" id="{1BDF9F5F-3EEA-4762-B50B-E2367A603FBD}"/>
              </a:ext>
            </a:extLst>
          </p:cNvPr>
          <p:cNvSpPr>
            <a:spLocks noGrp="1"/>
          </p:cNvSpPr>
          <p:nvPr>
            <p:ph type="title"/>
          </p:nvPr>
        </p:nvSpPr>
        <p:spPr>
          <a:xfrm>
            <a:off x="1133475" y="277813"/>
            <a:ext cx="6858000" cy="1143000"/>
          </a:xfrm>
        </p:spPr>
        <p:txBody>
          <a:bodyPr/>
          <a:lstStyle/>
          <a:p>
            <a:r>
              <a:rPr lang="en-US" altLang="en-US"/>
              <a:t>Depreciation Methods</a:t>
            </a:r>
          </a:p>
        </p:txBody>
      </p:sp>
      <p:sp>
        <p:nvSpPr>
          <p:cNvPr id="8" name="Rounded Rectangle 6">
            <a:extLst>
              <a:ext uri="{FF2B5EF4-FFF2-40B4-BE49-F238E27FC236}">
                <a16:creationId xmlns:a16="http://schemas.microsoft.com/office/drawing/2014/main" id="{22AC1BF7-7786-460C-A208-44018ED72789}"/>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pic>
        <p:nvPicPr>
          <p:cNvPr id="5" name="Picture 4" descr="A screenshot of a cell phone&#10;&#10;Description automatically generated">
            <a:extLst>
              <a:ext uri="{FF2B5EF4-FFF2-40B4-BE49-F238E27FC236}">
                <a16:creationId xmlns:a16="http://schemas.microsoft.com/office/drawing/2014/main" id="{A8BDB711-9E7E-4A8C-BAF6-564CA2E945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6447" y="3641358"/>
            <a:ext cx="6091105" cy="2496975"/>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a:extLst>
              <a:ext uri="{FF2B5EF4-FFF2-40B4-BE49-F238E27FC236}">
                <a16:creationId xmlns:a16="http://schemas.microsoft.com/office/drawing/2014/main" id="{2842E83B-C261-495D-8F6C-4FEF84CB9B47}"/>
              </a:ext>
            </a:extLst>
          </p:cNvPr>
          <p:cNvSpPr>
            <a:spLocks noGrp="1"/>
          </p:cNvSpPr>
          <p:nvPr>
            <p:ph type="subTitle" idx="1"/>
          </p:nvPr>
        </p:nvSpPr>
        <p:spPr>
          <a:xfrm>
            <a:off x="1905000" y="4217988"/>
            <a:ext cx="5105400" cy="1336675"/>
          </a:xfrm>
          <a:effectLst>
            <a:outerShdw dist="17961" dir="2700000" algn="ctr" rotWithShape="0">
              <a:schemeClr val="bg2"/>
            </a:outerShdw>
          </a:effectLst>
        </p:spPr>
        <p:txBody>
          <a:bodyPr/>
          <a:lstStyle/>
          <a:p>
            <a:pPr algn="ctr" eaLnBrk="1" hangingPunct="1"/>
            <a:r>
              <a:rPr lang="en-US" altLang="en-US" sz="2800" b="1">
                <a:solidFill>
                  <a:srgbClr val="002060"/>
                </a:solidFill>
              </a:rPr>
              <a:t>Marshall, McManus, and Viele</a:t>
            </a:r>
          </a:p>
          <a:p>
            <a:pPr algn="ctr" eaLnBrk="1" hangingPunct="1"/>
            <a:r>
              <a:rPr lang="en-US" altLang="en-US" sz="2800" b="1">
                <a:solidFill>
                  <a:srgbClr val="002060"/>
                </a:solidFill>
              </a:rPr>
              <a:t>12th Edition</a:t>
            </a:r>
          </a:p>
          <a:p>
            <a:pPr eaLnBrk="1" hangingPunct="1"/>
            <a:r>
              <a:rPr lang="en-US" altLang="en-US" sz="3900" b="1">
                <a:solidFill>
                  <a:srgbClr val="002060"/>
                </a:solidFill>
              </a:rPr>
              <a:t> 	</a:t>
            </a:r>
            <a:endParaRPr lang="en-US" altLang="en-US" b="1">
              <a:solidFill>
                <a:srgbClr val="002060"/>
              </a:solidFill>
            </a:endParaRPr>
          </a:p>
        </p:txBody>
      </p:sp>
      <p:sp>
        <p:nvSpPr>
          <p:cNvPr id="57347" name="Rectangle 2">
            <a:extLst>
              <a:ext uri="{FF2B5EF4-FFF2-40B4-BE49-F238E27FC236}">
                <a16:creationId xmlns:a16="http://schemas.microsoft.com/office/drawing/2014/main" id="{1B0C0DBD-31E4-4AC9-A696-B10EEFC79BF7}"/>
              </a:ext>
            </a:extLst>
          </p:cNvPr>
          <p:cNvSpPr>
            <a:spLocks noGrp="1"/>
          </p:cNvSpPr>
          <p:nvPr>
            <p:ph type="title" idx="4294967295"/>
          </p:nvPr>
        </p:nvSpPr>
        <p:spPr>
          <a:xfrm>
            <a:off x="1371600" y="457200"/>
            <a:ext cx="6440488" cy="1219200"/>
          </a:xfrm>
        </p:spPr>
        <p:txBody>
          <a:bodyPr/>
          <a:lstStyle/>
          <a:p>
            <a:pPr eaLnBrk="1" hangingPunct="1"/>
            <a:r>
              <a:rPr lang="en-US" altLang="en-US" b="1"/>
              <a:t>Accounting</a:t>
            </a:r>
            <a:br>
              <a:rPr lang="en-US" altLang="en-US" b="1"/>
            </a:br>
            <a:r>
              <a:rPr lang="en-US" altLang="en-US" b="1"/>
              <a:t>What the Numbers Mean</a:t>
            </a:r>
          </a:p>
        </p:txBody>
      </p:sp>
      <p:sp>
        <p:nvSpPr>
          <p:cNvPr id="57348" name="Text Box 5">
            <a:extLst>
              <a:ext uri="{FF2B5EF4-FFF2-40B4-BE49-F238E27FC236}">
                <a16:creationId xmlns:a16="http://schemas.microsoft.com/office/drawing/2014/main" id="{80CE4853-5608-40C3-8883-C5E272101BA5}"/>
              </a:ext>
            </a:extLst>
          </p:cNvPr>
          <p:cNvSpPr txBox="1">
            <a:spLocks noChangeArrowheads="1"/>
          </p:cNvSpPr>
          <p:nvPr/>
        </p:nvSpPr>
        <p:spPr bwMode="auto">
          <a:xfrm>
            <a:off x="685800" y="4191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2400">
              <a:solidFill>
                <a:srgbClr val="000000"/>
              </a:solidFill>
              <a:latin typeface="Times New Roman" panose="02020603050405020304" pitchFamily="18" charset="0"/>
            </a:endParaRPr>
          </a:p>
        </p:txBody>
      </p:sp>
      <p:sp>
        <p:nvSpPr>
          <p:cNvPr id="57349" name="Rectangle 2">
            <a:extLst>
              <a:ext uri="{FF2B5EF4-FFF2-40B4-BE49-F238E27FC236}">
                <a16:creationId xmlns:a16="http://schemas.microsoft.com/office/drawing/2014/main" id="{BD2895F7-0A0A-48C3-9B76-37F1462AE158}"/>
              </a:ext>
            </a:extLst>
          </p:cNvPr>
          <p:cNvSpPr txBox="1">
            <a:spLocks noChangeArrowheads="1"/>
          </p:cNvSpPr>
          <p:nvPr/>
        </p:nvSpPr>
        <p:spPr bwMode="auto">
          <a:xfrm>
            <a:off x="1371600" y="2590800"/>
            <a:ext cx="644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ct val="90000"/>
              </a:lnSpc>
              <a:spcBef>
                <a:spcPct val="50000"/>
              </a:spcBef>
              <a:buFontTx/>
              <a:buNone/>
            </a:pPr>
            <a:br>
              <a:rPr lang="en-US" altLang="en-US" sz="3600" b="1" dirty="0"/>
            </a:br>
            <a:r>
              <a:rPr lang="en-US" altLang="en-US" sz="3600" b="1" dirty="0"/>
              <a:t>CHAPTER 6: </a:t>
            </a:r>
            <a:r>
              <a:rPr lang="en-US" altLang="en-US" sz="3600" b="1" i="1" dirty="0"/>
              <a:t>Accounting for and Presentation of Property, Plant, and Equipment and Other Noncurrent Assets</a:t>
            </a:r>
          </a:p>
          <a:p>
            <a:pPr algn="ctr" eaLnBrk="1" hangingPunct="1">
              <a:lnSpc>
                <a:spcPct val="90000"/>
              </a:lnSpc>
              <a:spcBef>
                <a:spcPct val="50000"/>
              </a:spcBef>
              <a:buFontTx/>
              <a:buNone/>
            </a:pPr>
            <a:endParaRPr lang="en-US" altLang="en-US" sz="3600" b="1" i="1"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8" name="Text Box 6">
            <a:extLst>
              <a:ext uri="{FF2B5EF4-FFF2-40B4-BE49-F238E27FC236}">
                <a16:creationId xmlns:a16="http://schemas.microsoft.com/office/drawing/2014/main" id="{9D1C8E14-556F-4C0C-A9EE-EBF145264231}"/>
              </a:ext>
            </a:extLst>
          </p:cNvPr>
          <p:cNvSpPr txBox="1">
            <a:spLocks noChangeArrowheads="1"/>
          </p:cNvSpPr>
          <p:nvPr/>
        </p:nvSpPr>
        <p:spPr bwMode="auto">
          <a:xfrm>
            <a:off x="591344" y="1226335"/>
            <a:ext cx="3810000" cy="1569914"/>
          </a:xfrm>
          <a:prstGeom prst="rect">
            <a:avLst/>
          </a:prstGeom>
          <a:solidFill>
            <a:schemeClr val="accent1">
              <a:lumMod val="20000"/>
              <a:lumOff val="80000"/>
            </a:schemeClr>
          </a:solidFill>
          <a:ln w="9525">
            <a:solidFill>
              <a:schemeClr val="tx1"/>
            </a:solidFill>
            <a:miter lim="800000"/>
            <a:headEnd/>
            <a:tailEnd/>
          </a:ln>
          <a:effectLst/>
        </p:spPr>
        <p:txBody>
          <a:bodyPr>
            <a:spAutoFit/>
          </a:bodyPr>
          <a:lstStyle/>
          <a:p>
            <a:pPr algn="ctr" eaLnBrk="1" hangingPunct="1">
              <a:spcBef>
                <a:spcPct val="50000"/>
              </a:spcBef>
              <a:defRPr/>
            </a:pPr>
            <a:r>
              <a:rPr lang="en-US" sz="2400" b="1" u="sng" dirty="0">
                <a:latin typeface="Arial" charset="0"/>
              </a:rPr>
              <a:t>Straight-line methods</a:t>
            </a:r>
          </a:p>
          <a:p>
            <a:pPr algn="ctr" eaLnBrk="1" hangingPunct="1">
              <a:spcBef>
                <a:spcPct val="50000"/>
              </a:spcBef>
              <a:defRPr/>
            </a:pPr>
            <a:r>
              <a:rPr lang="en-US" sz="2400" b="1" dirty="0">
                <a:latin typeface="Arial" charset="0"/>
              </a:rPr>
              <a:t>Straight-line</a:t>
            </a:r>
          </a:p>
          <a:p>
            <a:pPr algn="ctr" eaLnBrk="1" hangingPunct="1">
              <a:spcBef>
                <a:spcPct val="50000"/>
              </a:spcBef>
              <a:defRPr/>
            </a:pPr>
            <a:r>
              <a:rPr lang="en-US" sz="2400" b="1" dirty="0">
                <a:latin typeface="Arial" charset="0"/>
              </a:rPr>
              <a:t>Units-of-production</a:t>
            </a:r>
          </a:p>
        </p:txBody>
      </p:sp>
      <p:grpSp>
        <p:nvGrpSpPr>
          <p:cNvPr id="12" name="Group 18">
            <a:extLst>
              <a:ext uri="{FF2B5EF4-FFF2-40B4-BE49-F238E27FC236}">
                <a16:creationId xmlns:a16="http://schemas.microsoft.com/office/drawing/2014/main" id="{3B999ACB-91E3-4FC3-82E4-D2348B705F78}"/>
              </a:ext>
            </a:extLst>
          </p:cNvPr>
          <p:cNvGrpSpPr>
            <a:grpSpLocks/>
          </p:cNvGrpSpPr>
          <p:nvPr/>
        </p:nvGrpSpPr>
        <p:grpSpPr bwMode="auto">
          <a:xfrm>
            <a:off x="4876801" y="1233692"/>
            <a:ext cx="3810000" cy="2133600"/>
            <a:chOff x="3168" y="864"/>
            <a:chExt cx="2400" cy="1344"/>
          </a:xfrm>
          <a:solidFill>
            <a:srgbClr val="FFFFB7"/>
          </a:solidFill>
        </p:grpSpPr>
        <p:sp>
          <p:nvSpPr>
            <p:cNvPr id="340999" name="Text Box 7">
              <a:extLst>
                <a:ext uri="{FF2B5EF4-FFF2-40B4-BE49-F238E27FC236}">
                  <a16:creationId xmlns:a16="http://schemas.microsoft.com/office/drawing/2014/main" id="{05FD4301-D483-4F74-B5F6-A8CC56D76607}"/>
                </a:ext>
              </a:extLst>
            </p:cNvPr>
            <p:cNvSpPr txBox="1">
              <a:spLocks noChangeArrowheads="1"/>
            </p:cNvSpPr>
            <p:nvPr/>
          </p:nvSpPr>
          <p:spPr bwMode="auto">
            <a:xfrm>
              <a:off x="3168" y="864"/>
              <a:ext cx="2400" cy="984"/>
            </a:xfrm>
            <a:prstGeom prst="rect">
              <a:avLst/>
            </a:prstGeom>
            <a:grpFill/>
            <a:ln w="9525">
              <a:solidFill>
                <a:schemeClr val="accent1">
                  <a:lumMod val="50000"/>
                </a:schemeClr>
              </a:solidFill>
              <a:miter lim="800000"/>
              <a:headEnd/>
              <a:tailEnd/>
            </a:ln>
            <a:effectLst/>
          </p:spPr>
          <p:txBody>
            <a:bodyPr>
              <a:spAutoFit/>
            </a:bodyPr>
            <a:lstStyle/>
            <a:p>
              <a:pPr algn="ctr" eaLnBrk="1" hangingPunct="1">
                <a:spcBef>
                  <a:spcPct val="50000"/>
                </a:spcBef>
                <a:defRPr/>
              </a:pPr>
              <a:r>
                <a:rPr lang="en-US" sz="2400" b="1" u="sng" dirty="0">
                  <a:latin typeface="Arial" charset="0"/>
                </a:rPr>
                <a:t>Accelerated methods</a:t>
              </a:r>
            </a:p>
            <a:p>
              <a:pPr algn="ctr" eaLnBrk="1" hangingPunct="1">
                <a:spcBef>
                  <a:spcPct val="50000"/>
                </a:spcBef>
                <a:defRPr/>
              </a:pPr>
              <a:r>
                <a:rPr lang="en-US" sz="2400" b="1" dirty="0">
                  <a:latin typeface="Arial" charset="0"/>
                </a:rPr>
                <a:t>Sum-of-the-years’-digits</a:t>
              </a:r>
            </a:p>
            <a:p>
              <a:pPr algn="ctr" eaLnBrk="1" hangingPunct="1">
                <a:spcBef>
                  <a:spcPct val="50000"/>
                </a:spcBef>
                <a:defRPr/>
              </a:pPr>
              <a:r>
                <a:rPr lang="en-US" sz="2400" b="1" dirty="0">
                  <a:latin typeface="Arial" charset="0"/>
                </a:rPr>
                <a:t>Declining-balance</a:t>
              </a:r>
            </a:p>
          </p:txBody>
        </p:sp>
        <p:cxnSp>
          <p:nvCxnSpPr>
            <p:cNvPr id="35848" name="AutoShape 16">
              <a:extLst>
                <a:ext uri="{FF2B5EF4-FFF2-40B4-BE49-F238E27FC236}">
                  <a16:creationId xmlns:a16="http://schemas.microsoft.com/office/drawing/2014/main" id="{2C7F177B-75A4-4B43-9C7D-DA13762957C2}"/>
                </a:ext>
              </a:extLst>
            </p:cNvPr>
            <p:cNvCxnSpPr>
              <a:cxnSpLocks noChangeShapeType="1"/>
            </p:cNvCxnSpPr>
            <p:nvPr/>
          </p:nvCxnSpPr>
          <p:spPr bwMode="auto">
            <a:xfrm>
              <a:off x="4354" y="1920"/>
              <a:ext cx="0" cy="288"/>
            </a:xfrm>
            <a:prstGeom prst="straightConnector1">
              <a:avLst/>
            </a:prstGeom>
            <a:grpFill/>
            <a:ln w="38100">
              <a:solidFill>
                <a:schemeClr val="accent1">
                  <a:lumMod val="50000"/>
                </a:schemeClr>
              </a:solidFill>
              <a:round/>
              <a:headEnd/>
              <a:tailEnd/>
            </a:ln>
          </p:spPr>
        </p:cxnSp>
      </p:grpSp>
      <p:sp>
        <p:nvSpPr>
          <p:cNvPr id="88068" name="Title 14">
            <a:extLst>
              <a:ext uri="{FF2B5EF4-FFF2-40B4-BE49-F238E27FC236}">
                <a16:creationId xmlns:a16="http://schemas.microsoft.com/office/drawing/2014/main" id="{6F0A35D8-C3B9-410A-92B7-770E6B2F4C4B}"/>
              </a:ext>
            </a:extLst>
          </p:cNvPr>
          <p:cNvSpPr>
            <a:spLocks noGrp="1"/>
          </p:cNvSpPr>
          <p:nvPr>
            <p:ph type="title"/>
          </p:nvPr>
        </p:nvSpPr>
        <p:spPr>
          <a:xfrm>
            <a:off x="1143000" y="228600"/>
            <a:ext cx="6858000" cy="1143000"/>
          </a:xfrm>
        </p:spPr>
        <p:txBody>
          <a:bodyPr/>
          <a:lstStyle/>
          <a:p>
            <a:r>
              <a:rPr lang="en-US" altLang="en-US"/>
              <a:t>Depreciation Methods</a:t>
            </a:r>
          </a:p>
        </p:txBody>
      </p:sp>
      <p:cxnSp>
        <p:nvCxnSpPr>
          <p:cNvPr id="88069" name="AutoShape 16">
            <a:extLst>
              <a:ext uri="{FF2B5EF4-FFF2-40B4-BE49-F238E27FC236}">
                <a16:creationId xmlns:a16="http://schemas.microsoft.com/office/drawing/2014/main" id="{B39068C3-FC69-48FE-82A4-A7AEDAA91E02}"/>
              </a:ext>
            </a:extLst>
          </p:cNvPr>
          <p:cNvCxnSpPr>
            <a:cxnSpLocks noChangeShapeType="1"/>
          </p:cNvCxnSpPr>
          <p:nvPr/>
        </p:nvCxnSpPr>
        <p:spPr bwMode="auto">
          <a:xfrm>
            <a:off x="2362200" y="2871992"/>
            <a:ext cx="0" cy="533400"/>
          </a:xfrm>
          <a:prstGeom prst="straightConnector1">
            <a:avLst/>
          </a:prstGeom>
          <a:noFill/>
          <a:ln w="38100">
            <a:solidFill>
              <a:schemeClr val="tx1"/>
            </a:solidFill>
            <a:round/>
            <a:headEnd/>
            <a:tailEnd/>
          </a:ln>
          <a:extLst>
            <a:ext uri="{909E8E84-426E-40DD-AFC4-6F175D3DCCD1}">
              <a14:hiddenFill xmlns:a14="http://schemas.microsoft.com/office/drawing/2010/main">
                <a:noFill/>
              </a14:hiddenFill>
            </a:ext>
          </a:extLst>
        </p:spPr>
      </p:cxnSp>
      <p:sp>
        <p:nvSpPr>
          <p:cNvPr id="15" name="Rounded Rectangle 6">
            <a:extLst>
              <a:ext uri="{FF2B5EF4-FFF2-40B4-BE49-F238E27FC236}">
                <a16:creationId xmlns:a16="http://schemas.microsoft.com/office/drawing/2014/main" id="{65311AD7-417E-4458-9027-B4AA92AFA63D}"/>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pic>
        <p:nvPicPr>
          <p:cNvPr id="5" name="Picture 4" descr="A screenshot of a cell phone&#10;&#10;Description automatically generated">
            <a:extLst>
              <a:ext uri="{FF2B5EF4-FFF2-40B4-BE49-F238E27FC236}">
                <a16:creationId xmlns:a16="http://schemas.microsoft.com/office/drawing/2014/main" id="{1BD2E24F-0D83-4579-B983-2B962570E143}"/>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59933" y="3353468"/>
            <a:ext cx="6909724" cy="2832557"/>
          </a:xfrm>
          <a:prstGeom prst="rect">
            <a:avLst/>
          </a:prstGeom>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7">
            <a:extLst>
              <a:ext uri="{FF2B5EF4-FFF2-40B4-BE49-F238E27FC236}">
                <a16:creationId xmlns:a16="http://schemas.microsoft.com/office/drawing/2014/main" id="{078ACBD1-1A64-4F31-8631-74ACEE45233C}"/>
              </a:ext>
            </a:extLst>
          </p:cNvPr>
          <p:cNvSpPr>
            <a:spLocks noGrp="1"/>
          </p:cNvSpPr>
          <p:nvPr>
            <p:ph type="title"/>
          </p:nvPr>
        </p:nvSpPr>
        <p:spPr>
          <a:xfrm>
            <a:off x="1133475" y="277813"/>
            <a:ext cx="6858000" cy="1143000"/>
          </a:xfrm>
        </p:spPr>
        <p:txBody>
          <a:bodyPr/>
          <a:lstStyle/>
          <a:p>
            <a:r>
              <a:rPr lang="en-US" altLang="en-US"/>
              <a:t>Straight-Line Method</a:t>
            </a:r>
          </a:p>
        </p:txBody>
      </p:sp>
      <p:sp>
        <p:nvSpPr>
          <p:cNvPr id="251906" name="Rectangle 2">
            <a:extLst>
              <a:ext uri="{FF2B5EF4-FFF2-40B4-BE49-F238E27FC236}">
                <a16:creationId xmlns:a16="http://schemas.microsoft.com/office/drawing/2014/main" id="{503DFDC9-ACB1-4B3E-9462-7812DFBDDB2A}"/>
              </a:ext>
            </a:extLst>
          </p:cNvPr>
          <p:cNvSpPr>
            <a:spLocks noGrp="1" noChangeArrowheads="1"/>
          </p:cNvSpPr>
          <p:nvPr>
            <p:ph idx="1"/>
          </p:nvPr>
        </p:nvSpPr>
        <p:spPr>
          <a:xfrm>
            <a:off x="533400" y="3505200"/>
            <a:ext cx="5791200" cy="2514600"/>
          </a:xfrm>
        </p:spPr>
        <p:txBody>
          <a:bodyPr lIns="90488" tIns="44450" rIns="90488" bIns="44450"/>
          <a:lstStyle/>
          <a:p>
            <a:pPr algn="ctr">
              <a:lnSpc>
                <a:spcPct val="90000"/>
              </a:lnSpc>
              <a:buFont typeface="Wingdings" pitchFamily="2" charset="2"/>
              <a:buNone/>
              <a:defRPr/>
            </a:pPr>
            <a:r>
              <a:rPr lang="en-US" sz="2600" b="1" dirty="0">
                <a:solidFill>
                  <a:schemeClr val="accent1">
                    <a:lumMod val="50000"/>
                  </a:schemeClr>
                </a:solidFill>
              </a:rPr>
              <a:t>EXAMPLE</a:t>
            </a:r>
          </a:p>
          <a:p>
            <a:pPr algn="ctr">
              <a:lnSpc>
                <a:spcPct val="90000"/>
              </a:lnSpc>
              <a:buFont typeface="Wingdings" pitchFamily="2" charset="2"/>
              <a:buNone/>
              <a:defRPr/>
            </a:pPr>
            <a:r>
              <a:rPr lang="en-US" sz="2600" b="1" dirty="0">
                <a:solidFill>
                  <a:schemeClr val="accent1">
                    <a:lumMod val="50000"/>
                  </a:schemeClr>
                </a:solidFill>
              </a:rPr>
              <a:t>On December 31, 2019, equipment was purchased for $50,000 cash. The equipment has an estimated useful life of five years and an estimated salvage value of $5,000.</a:t>
            </a:r>
            <a:br>
              <a:rPr lang="en-US" sz="2600" b="1" dirty="0">
                <a:solidFill>
                  <a:schemeClr val="accent1">
                    <a:lumMod val="50000"/>
                  </a:schemeClr>
                </a:solidFill>
              </a:rPr>
            </a:br>
            <a:endParaRPr lang="en-US" sz="2600" b="1" dirty="0">
              <a:solidFill>
                <a:schemeClr val="accent1">
                  <a:lumMod val="50000"/>
                </a:schemeClr>
              </a:solidFill>
            </a:endParaRPr>
          </a:p>
          <a:p>
            <a:pPr lvl="1" algn="ctr">
              <a:lnSpc>
                <a:spcPct val="90000"/>
              </a:lnSpc>
              <a:defRPr/>
            </a:pPr>
            <a:endParaRPr lang="en-US" b="1" dirty="0">
              <a:solidFill>
                <a:schemeClr val="accent1">
                  <a:lumMod val="50000"/>
                </a:schemeClr>
              </a:solidFill>
            </a:endParaRPr>
          </a:p>
        </p:txBody>
      </p:sp>
      <p:grpSp>
        <p:nvGrpSpPr>
          <p:cNvPr id="90116" name="Group 3">
            <a:extLst>
              <a:ext uri="{FF2B5EF4-FFF2-40B4-BE49-F238E27FC236}">
                <a16:creationId xmlns:a16="http://schemas.microsoft.com/office/drawing/2014/main" id="{D5B8FFDB-3743-489F-8974-5CF4B7306820}"/>
              </a:ext>
            </a:extLst>
          </p:cNvPr>
          <p:cNvGrpSpPr>
            <a:grpSpLocks/>
          </p:cNvGrpSpPr>
          <p:nvPr/>
        </p:nvGrpSpPr>
        <p:grpSpPr bwMode="auto">
          <a:xfrm>
            <a:off x="6629400" y="4114800"/>
            <a:ext cx="2187575" cy="1270000"/>
            <a:chOff x="4224" y="3003"/>
            <a:chExt cx="1378" cy="800"/>
          </a:xfrm>
        </p:grpSpPr>
        <p:graphicFrame>
          <p:nvGraphicFramePr>
            <p:cNvPr id="90120" name="Object 2">
              <a:extLst>
                <a:ext uri="{FF2B5EF4-FFF2-40B4-BE49-F238E27FC236}">
                  <a16:creationId xmlns:a16="http://schemas.microsoft.com/office/drawing/2014/main" id="{4587DBC5-84B9-4B9E-A6AA-04720CD7BFE3}"/>
                </a:ext>
              </a:extLst>
            </p:cNvPr>
            <p:cNvGraphicFramePr>
              <a:graphicFrameLocks/>
            </p:cNvGraphicFramePr>
            <p:nvPr/>
          </p:nvGraphicFramePr>
          <p:xfrm>
            <a:off x="4224" y="3003"/>
            <a:ext cx="1378" cy="800"/>
          </p:xfrm>
          <a:graphic>
            <a:graphicData uri="http://schemas.openxmlformats.org/presentationml/2006/ole">
              <mc:AlternateContent xmlns:mc="http://schemas.openxmlformats.org/markup-compatibility/2006">
                <mc:Choice xmlns:v="urn:schemas-microsoft-com:vml" Requires="v">
                  <p:oleObj spid="_x0000_s90186" name="ClipArt" r:id="rId4" imgW="4829050" imgH="2924155" progId="MS_ClipArt_Gallery.2">
                    <p:embed/>
                  </p:oleObj>
                </mc:Choice>
                <mc:Fallback>
                  <p:oleObj name="ClipArt" r:id="rId4" imgW="4829050" imgH="2924155" progId="MS_ClipArt_Gallery.2">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4" y="3003"/>
                          <a:ext cx="1378" cy="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0121" name="Rectangle 5">
              <a:extLst>
                <a:ext uri="{FF2B5EF4-FFF2-40B4-BE49-F238E27FC236}">
                  <a16:creationId xmlns:a16="http://schemas.microsoft.com/office/drawing/2014/main" id="{6CFC5A3A-58C4-4B2E-A37E-D984E93F24C0}"/>
                </a:ext>
              </a:extLst>
            </p:cNvPr>
            <p:cNvSpPr>
              <a:spLocks noChangeArrowheads="1"/>
            </p:cNvSpPr>
            <p:nvPr/>
          </p:nvSpPr>
          <p:spPr bwMode="auto">
            <a:xfrm>
              <a:off x="4481" y="3253"/>
              <a:ext cx="359"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a:solidFill>
                    <a:srgbClr val="4C2E00"/>
                  </a:solidFill>
                  <a:latin typeface="Arial" panose="020B0604020202020204" pitchFamily="34" charset="0"/>
                </a:rPr>
                <a:t>SL</a:t>
              </a:r>
            </a:p>
          </p:txBody>
        </p:sp>
      </p:grpSp>
      <p:grpSp>
        <p:nvGrpSpPr>
          <p:cNvPr id="3" name="Group 14">
            <a:extLst>
              <a:ext uri="{FF2B5EF4-FFF2-40B4-BE49-F238E27FC236}">
                <a16:creationId xmlns:a16="http://schemas.microsoft.com/office/drawing/2014/main" id="{35F59582-AFCF-4A4E-84A3-AF634FDDA2C2}"/>
              </a:ext>
            </a:extLst>
          </p:cNvPr>
          <p:cNvGrpSpPr>
            <a:grpSpLocks/>
          </p:cNvGrpSpPr>
          <p:nvPr/>
        </p:nvGrpSpPr>
        <p:grpSpPr bwMode="auto">
          <a:xfrm>
            <a:off x="381000" y="2057400"/>
            <a:ext cx="8534400" cy="1371601"/>
            <a:chOff x="152" y="816"/>
            <a:chExt cx="5608" cy="864"/>
          </a:xfrm>
          <a:solidFill>
            <a:schemeClr val="accent1">
              <a:lumMod val="20000"/>
              <a:lumOff val="80000"/>
            </a:schemeClr>
          </a:solidFill>
        </p:grpSpPr>
        <p:sp>
          <p:nvSpPr>
            <p:cNvPr id="37896" name="Rectangle 15">
              <a:extLst>
                <a:ext uri="{FF2B5EF4-FFF2-40B4-BE49-F238E27FC236}">
                  <a16:creationId xmlns:a16="http://schemas.microsoft.com/office/drawing/2014/main" id="{20CEB844-49A2-42CD-939C-F9B02DEDD6FE}"/>
                </a:ext>
              </a:extLst>
            </p:cNvPr>
            <p:cNvSpPr>
              <a:spLocks noChangeArrowheads="1"/>
            </p:cNvSpPr>
            <p:nvPr/>
          </p:nvSpPr>
          <p:spPr bwMode="auto">
            <a:xfrm>
              <a:off x="152" y="816"/>
              <a:ext cx="5608" cy="864"/>
            </a:xfrm>
            <a:prstGeom prst="rect">
              <a:avLst/>
            </a:prstGeom>
            <a:grpFill/>
            <a:ln w="25400">
              <a:solidFill>
                <a:schemeClr val="tx2"/>
              </a:solidFill>
              <a:miter lim="800000"/>
              <a:headEnd/>
              <a:tailEnd/>
            </a:ln>
          </p:spPr>
          <p:txBody>
            <a:bodyPr wrap="none" anchor="ctr"/>
            <a:lstStyle/>
            <a:p>
              <a:pPr algn="ctr">
                <a:defRPr/>
              </a:pPr>
              <a:endParaRPr lang="en-US" altLang="en-US"/>
            </a:p>
          </p:txBody>
        </p:sp>
        <p:sp>
          <p:nvSpPr>
            <p:cNvPr id="37897" name="Rectangle 16">
              <a:extLst>
                <a:ext uri="{FF2B5EF4-FFF2-40B4-BE49-F238E27FC236}">
                  <a16:creationId xmlns:a16="http://schemas.microsoft.com/office/drawing/2014/main" id="{90A1655E-619C-4596-A637-0DF99C9CF403}"/>
                </a:ext>
              </a:extLst>
            </p:cNvPr>
            <p:cNvSpPr>
              <a:spLocks noChangeArrowheads="1"/>
            </p:cNvSpPr>
            <p:nvPr/>
          </p:nvSpPr>
          <p:spPr bwMode="auto">
            <a:xfrm>
              <a:off x="2455" y="960"/>
              <a:ext cx="3179" cy="566"/>
            </a:xfrm>
            <a:prstGeom prst="rect">
              <a:avLst/>
            </a:prstGeom>
            <a:grpFill/>
            <a:ln w="12700">
              <a:noFill/>
              <a:miter lim="800000"/>
              <a:headEnd/>
              <a:tailEnd/>
            </a:ln>
          </p:spPr>
          <p:txBody>
            <a:bodyPr lIns="90488" tIns="44450" rIns="90488" bIns="44450">
              <a:spAutoFit/>
            </a:bodyPr>
            <a:lstStyle/>
            <a:p>
              <a:pPr algn="ctr">
                <a:lnSpc>
                  <a:spcPct val="120000"/>
                </a:lnSpc>
                <a:spcBef>
                  <a:spcPct val="50000"/>
                </a:spcBef>
                <a:defRPr/>
              </a:pPr>
              <a:r>
                <a:rPr lang="en-US" altLang="en-US" sz="2200" b="1" dirty="0">
                  <a:latin typeface="Arial" pitchFamily="34" charset="0"/>
                </a:rPr>
                <a:t>Cost − Estimated Salvage Value</a:t>
              </a:r>
              <a:br>
                <a:rPr lang="en-US" altLang="en-US" sz="2400" b="1" dirty="0">
                  <a:latin typeface="Arial" pitchFamily="34" charset="0"/>
                </a:rPr>
              </a:br>
              <a:r>
                <a:rPr lang="en-US" altLang="en-US" sz="2200" b="1" dirty="0">
                  <a:latin typeface="Arial" pitchFamily="34" charset="0"/>
                </a:rPr>
                <a:t>Estimated Useful Life</a:t>
              </a:r>
            </a:p>
          </p:txBody>
        </p:sp>
        <p:sp>
          <p:nvSpPr>
            <p:cNvPr id="37898" name="Rectangle 17">
              <a:extLst>
                <a:ext uri="{FF2B5EF4-FFF2-40B4-BE49-F238E27FC236}">
                  <a16:creationId xmlns:a16="http://schemas.microsoft.com/office/drawing/2014/main" id="{45C7C553-2A9F-429A-8ED0-D1C993F34061}"/>
                </a:ext>
              </a:extLst>
            </p:cNvPr>
            <p:cNvSpPr>
              <a:spLocks noChangeArrowheads="1"/>
            </p:cNvSpPr>
            <p:nvPr/>
          </p:nvSpPr>
          <p:spPr bwMode="auto">
            <a:xfrm>
              <a:off x="192" y="960"/>
              <a:ext cx="2016" cy="523"/>
            </a:xfrm>
            <a:prstGeom prst="rect">
              <a:avLst/>
            </a:prstGeom>
            <a:grpFill/>
            <a:ln w="12700">
              <a:noFill/>
              <a:miter lim="800000"/>
              <a:headEnd/>
              <a:tailEnd/>
            </a:ln>
          </p:spPr>
          <p:txBody>
            <a:bodyPr lIns="90488" tIns="44450" rIns="90488" bIns="44450">
              <a:spAutoFit/>
            </a:bodyPr>
            <a:lstStyle/>
            <a:p>
              <a:pPr algn="ctr">
                <a:lnSpc>
                  <a:spcPct val="120000"/>
                </a:lnSpc>
                <a:defRPr/>
              </a:pPr>
              <a:r>
                <a:rPr lang="en-US" altLang="en-US" sz="2100" b="1" dirty="0">
                  <a:latin typeface="Arial" pitchFamily="34" charset="0"/>
                </a:rPr>
                <a:t>Annual Depreciation</a:t>
              </a:r>
            </a:p>
            <a:p>
              <a:pPr algn="ctr">
                <a:lnSpc>
                  <a:spcPct val="120000"/>
                </a:lnSpc>
                <a:defRPr/>
              </a:pPr>
              <a:r>
                <a:rPr lang="en-US" altLang="en-US" sz="2100" b="1" dirty="0">
                  <a:latin typeface="Arial" pitchFamily="34" charset="0"/>
                </a:rPr>
                <a:t>Expense </a:t>
              </a:r>
            </a:p>
          </p:txBody>
        </p:sp>
        <p:sp>
          <p:nvSpPr>
            <p:cNvPr id="37899" name="Rectangle 18">
              <a:extLst>
                <a:ext uri="{FF2B5EF4-FFF2-40B4-BE49-F238E27FC236}">
                  <a16:creationId xmlns:a16="http://schemas.microsoft.com/office/drawing/2014/main" id="{FD49CE67-E24B-4F05-9C7A-DEB32D46EFAC}"/>
                </a:ext>
              </a:extLst>
            </p:cNvPr>
            <p:cNvSpPr>
              <a:spLocks noChangeArrowheads="1"/>
            </p:cNvSpPr>
            <p:nvPr/>
          </p:nvSpPr>
          <p:spPr bwMode="auto">
            <a:xfrm>
              <a:off x="2174" y="1065"/>
              <a:ext cx="228" cy="289"/>
            </a:xfrm>
            <a:prstGeom prst="rect">
              <a:avLst/>
            </a:prstGeom>
            <a:grpFill/>
            <a:ln w="12700">
              <a:noFill/>
              <a:miter lim="800000"/>
              <a:headEnd/>
              <a:tailEnd/>
            </a:ln>
          </p:spPr>
          <p:txBody>
            <a:bodyPr wrap="none" lIns="90488" tIns="44450" rIns="90488" bIns="44450">
              <a:spAutoFit/>
            </a:bodyPr>
            <a:lstStyle/>
            <a:p>
              <a:pPr>
                <a:defRPr/>
              </a:pPr>
              <a:r>
                <a:rPr lang="en-US" altLang="en-US" sz="2400" b="1">
                  <a:latin typeface="Arial" pitchFamily="34" charset="0"/>
                </a:rPr>
                <a:t>=</a:t>
              </a:r>
            </a:p>
          </p:txBody>
        </p:sp>
        <p:sp>
          <p:nvSpPr>
            <p:cNvPr id="37900" name="Line 19">
              <a:extLst>
                <a:ext uri="{FF2B5EF4-FFF2-40B4-BE49-F238E27FC236}">
                  <a16:creationId xmlns:a16="http://schemas.microsoft.com/office/drawing/2014/main" id="{44C33794-0CED-44A5-84D6-F5E49D6139A1}"/>
                </a:ext>
              </a:extLst>
            </p:cNvPr>
            <p:cNvSpPr>
              <a:spLocks noChangeShapeType="1"/>
            </p:cNvSpPr>
            <p:nvPr/>
          </p:nvSpPr>
          <p:spPr bwMode="auto">
            <a:xfrm>
              <a:off x="2455" y="1248"/>
              <a:ext cx="3120" cy="0"/>
            </a:xfrm>
            <a:prstGeom prst="line">
              <a:avLst/>
            </a:prstGeom>
            <a:grpFill/>
            <a:ln w="25400">
              <a:solidFill>
                <a:schemeClr val="tx2"/>
              </a:solidFill>
              <a:round/>
              <a:headEnd/>
              <a:tailEnd/>
            </a:ln>
          </p:spPr>
          <p:txBody>
            <a:bodyPr/>
            <a:lstStyle/>
            <a:p>
              <a:pPr>
                <a:defRPr/>
              </a:pPr>
              <a:endParaRPr lang="en-US"/>
            </a:p>
          </p:txBody>
        </p:sp>
      </p:grpSp>
      <p:sp>
        <p:nvSpPr>
          <p:cNvPr id="90118" name="Text Box 21">
            <a:extLst>
              <a:ext uri="{FF2B5EF4-FFF2-40B4-BE49-F238E27FC236}">
                <a16:creationId xmlns:a16="http://schemas.microsoft.com/office/drawing/2014/main" id="{55EBE8DA-780D-4E96-BE52-B3F12505792F}"/>
              </a:ext>
            </a:extLst>
          </p:cNvPr>
          <p:cNvSpPr txBox="1">
            <a:spLocks noChangeArrowheads="1"/>
          </p:cNvSpPr>
          <p:nvPr/>
        </p:nvSpPr>
        <p:spPr bwMode="auto">
          <a:xfrm>
            <a:off x="2895600" y="1447800"/>
            <a:ext cx="3276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b="1">
                <a:latin typeface="Arial" panose="020B0604020202020204" pitchFamily="34" charset="0"/>
              </a:rPr>
              <a:t>Formula</a:t>
            </a:r>
          </a:p>
        </p:txBody>
      </p:sp>
      <p:sp>
        <p:nvSpPr>
          <p:cNvPr id="16" name="Rounded Rectangle 14">
            <a:extLst>
              <a:ext uri="{FF2B5EF4-FFF2-40B4-BE49-F238E27FC236}">
                <a16:creationId xmlns:a16="http://schemas.microsoft.com/office/drawing/2014/main" id="{7CAEC8AE-F7B1-4201-8035-542D6AC1C577}"/>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813C97E2-CFAE-4B15-966A-361360E80E7F}"/>
              </a:ext>
            </a:extLst>
          </p:cNvPr>
          <p:cNvSpPr>
            <a:spLocks noChangeArrowheads="1"/>
          </p:cNvSpPr>
          <p:nvPr/>
        </p:nvSpPr>
        <p:spPr bwMode="auto">
          <a:xfrm>
            <a:off x="-282605" y="3048000"/>
            <a:ext cx="4602223" cy="1076385"/>
          </a:xfrm>
          <a:prstGeom prst="rect">
            <a:avLst/>
          </a:prstGeom>
          <a:noFill/>
          <a:ln w="12700">
            <a:noFill/>
            <a:miter lim="800000"/>
            <a:headEnd/>
            <a:tailEnd/>
          </a:ln>
        </p:spPr>
        <p:txBody>
          <a:bodyPr wrap="none" lIns="90488" tIns="44450" rIns="90488" bIns="44450">
            <a:spAutoFit/>
          </a:bodyPr>
          <a:lstStyle/>
          <a:p>
            <a:pPr algn="ctr">
              <a:lnSpc>
                <a:spcPct val="120000"/>
              </a:lnSpc>
              <a:defRPr/>
            </a:pPr>
            <a:r>
              <a:rPr lang="en-US" altLang="en-US" sz="2800" b="1" dirty="0">
                <a:solidFill>
                  <a:schemeClr val="accent1">
                    <a:lumMod val="50000"/>
                  </a:schemeClr>
                </a:solidFill>
                <a:latin typeface="Arial" pitchFamily="34" charset="0"/>
              </a:rPr>
              <a:t>		Annual Depreciation</a:t>
            </a:r>
          </a:p>
          <a:p>
            <a:pPr algn="ctr">
              <a:lnSpc>
                <a:spcPct val="120000"/>
              </a:lnSpc>
              <a:defRPr/>
            </a:pPr>
            <a:r>
              <a:rPr lang="en-US" altLang="en-US" sz="2800" b="1" dirty="0">
                <a:solidFill>
                  <a:schemeClr val="accent1">
                    <a:lumMod val="50000"/>
                  </a:schemeClr>
                </a:solidFill>
                <a:latin typeface="Arial" pitchFamily="34" charset="0"/>
              </a:rPr>
              <a:t>Expense </a:t>
            </a:r>
          </a:p>
        </p:txBody>
      </p:sp>
      <p:sp>
        <p:nvSpPr>
          <p:cNvPr id="39939" name="Rectangle 3">
            <a:extLst>
              <a:ext uri="{FF2B5EF4-FFF2-40B4-BE49-F238E27FC236}">
                <a16:creationId xmlns:a16="http://schemas.microsoft.com/office/drawing/2014/main" id="{3420E5A7-E3BC-4491-B47A-2452B83EB7E0}"/>
              </a:ext>
            </a:extLst>
          </p:cNvPr>
          <p:cNvSpPr>
            <a:spLocks noChangeArrowheads="1"/>
          </p:cNvSpPr>
          <p:nvPr/>
        </p:nvSpPr>
        <p:spPr bwMode="auto">
          <a:xfrm>
            <a:off x="4114800" y="3352800"/>
            <a:ext cx="392113" cy="520700"/>
          </a:xfrm>
          <a:prstGeom prst="rect">
            <a:avLst/>
          </a:prstGeom>
          <a:noFill/>
          <a:ln w="12700">
            <a:noFill/>
            <a:miter lim="800000"/>
            <a:headEnd/>
            <a:tailEnd/>
          </a:ln>
        </p:spPr>
        <p:txBody>
          <a:bodyPr wrap="none" lIns="90488" tIns="44450" rIns="90488" bIns="44450">
            <a:spAutoFit/>
          </a:bodyPr>
          <a:lstStyle/>
          <a:p>
            <a:pPr>
              <a:defRPr/>
            </a:pPr>
            <a:r>
              <a:rPr lang="en-US" altLang="en-US" sz="2800" b="1" dirty="0">
                <a:solidFill>
                  <a:schemeClr val="accent1">
                    <a:lumMod val="50000"/>
                  </a:schemeClr>
                </a:solidFill>
                <a:latin typeface="Arial" pitchFamily="34" charset="0"/>
              </a:rPr>
              <a:t>=</a:t>
            </a:r>
          </a:p>
        </p:txBody>
      </p:sp>
      <p:grpSp>
        <p:nvGrpSpPr>
          <p:cNvPr id="92164" name="Group 36">
            <a:extLst>
              <a:ext uri="{FF2B5EF4-FFF2-40B4-BE49-F238E27FC236}">
                <a16:creationId xmlns:a16="http://schemas.microsoft.com/office/drawing/2014/main" id="{BFD698EE-68DB-4FB9-8874-74BF111B72F4}"/>
              </a:ext>
            </a:extLst>
          </p:cNvPr>
          <p:cNvGrpSpPr>
            <a:grpSpLocks/>
          </p:cNvGrpSpPr>
          <p:nvPr/>
        </p:nvGrpSpPr>
        <p:grpSpPr bwMode="auto">
          <a:xfrm>
            <a:off x="457200" y="4572000"/>
            <a:ext cx="5791200" cy="1076325"/>
            <a:chOff x="94" y="2880"/>
            <a:chExt cx="3648" cy="678"/>
          </a:xfrm>
        </p:grpSpPr>
        <p:sp>
          <p:nvSpPr>
            <p:cNvPr id="39949" name="Rectangle 5">
              <a:extLst>
                <a:ext uri="{FF2B5EF4-FFF2-40B4-BE49-F238E27FC236}">
                  <a16:creationId xmlns:a16="http://schemas.microsoft.com/office/drawing/2014/main" id="{4625D0AC-A018-478D-903C-A2BF88B21821}"/>
                </a:ext>
              </a:extLst>
            </p:cNvPr>
            <p:cNvSpPr>
              <a:spLocks noChangeArrowheads="1"/>
            </p:cNvSpPr>
            <p:nvPr/>
          </p:nvSpPr>
          <p:spPr bwMode="auto">
            <a:xfrm>
              <a:off x="94" y="2880"/>
              <a:ext cx="2317" cy="678"/>
            </a:xfrm>
            <a:prstGeom prst="rect">
              <a:avLst/>
            </a:prstGeom>
            <a:noFill/>
            <a:ln w="12700">
              <a:noFill/>
              <a:miter lim="800000"/>
              <a:headEnd/>
              <a:tailEnd/>
            </a:ln>
          </p:spPr>
          <p:txBody>
            <a:bodyPr wrap="none" lIns="90488" tIns="44450" rIns="90488" bIns="44450">
              <a:spAutoFit/>
            </a:bodyPr>
            <a:lstStyle/>
            <a:p>
              <a:pPr algn="ctr">
                <a:lnSpc>
                  <a:spcPct val="120000"/>
                </a:lnSpc>
                <a:defRPr/>
              </a:pPr>
              <a:r>
                <a:rPr lang="en-US" altLang="en-US" sz="2800" b="1" dirty="0">
                  <a:solidFill>
                    <a:schemeClr val="accent1">
                      <a:lumMod val="50000"/>
                    </a:schemeClr>
                  </a:solidFill>
                  <a:latin typeface="Arial" pitchFamily="34" charset="0"/>
                </a:rPr>
                <a:t>Annual Depreciation</a:t>
              </a:r>
            </a:p>
            <a:p>
              <a:pPr algn="ctr">
                <a:lnSpc>
                  <a:spcPct val="120000"/>
                </a:lnSpc>
                <a:defRPr/>
              </a:pPr>
              <a:r>
                <a:rPr lang="en-US" altLang="en-US" sz="2800" b="1" dirty="0">
                  <a:solidFill>
                    <a:schemeClr val="accent1">
                      <a:lumMod val="50000"/>
                    </a:schemeClr>
                  </a:solidFill>
                  <a:latin typeface="Arial" pitchFamily="34" charset="0"/>
                </a:rPr>
                <a:t>Expense</a:t>
              </a:r>
            </a:p>
          </p:txBody>
        </p:sp>
        <p:sp>
          <p:nvSpPr>
            <p:cNvPr id="39950" name="Rectangle 6">
              <a:extLst>
                <a:ext uri="{FF2B5EF4-FFF2-40B4-BE49-F238E27FC236}">
                  <a16:creationId xmlns:a16="http://schemas.microsoft.com/office/drawing/2014/main" id="{C242AA9E-0487-4741-B80E-394E75DFBC07}"/>
                </a:ext>
              </a:extLst>
            </p:cNvPr>
            <p:cNvSpPr>
              <a:spLocks noChangeArrowheads="1"/>
            </p:cNvSpPr>
            <p:nvPr/>
          </p:nvSpPr>
          <p:spPr bwMode="auto">
            <a:xfrm>
              <a:off x="2438" y="3081"/>
              <a:ext cx="247" cy="328"/>
            </a:xfrm>
            <a:prstGeom prst="rect">
              <a:avLst/>
            </a:prstGeom>
            <a:noFill/>
            <a:ln w="12700">
              <a:noFill/>
              <a:miter lim="800000"/>
              <a:headEnd/>
              <a:tailEnd/>
            </a:ln>
          </p:spPr>
          <p:txBody>
            <a:bodyPr wrap="none" lIns="90488" tIns="44450" rIns="90488" bIns="44450">
              <a:spAutoFit/>
            </a:bodyPr>
            <a:lstStyle/>
            <a:p>
              <a:pPr algn="ctr">
                <a:defRPr/>
              </a:pPr>
              <a:r>
                <a:rPr lang="en-US" altLang="en-US" sz="2800" b="1" dirty="0">
                  <a:solidFill>
                    <a:schemeClr val="accent1">
                      <a:lumMod val="50000"/>
                    </a:schemeClr>
                  </a:solidFill>
                  <a:latin typeface="Arial" pitchFamily="34" charset="0"/>
                </a:rPr>
                <a:t>=</a:t>
              </a:r>
            </a:p>
          </p:txBody>
        </p:sp>
        <p:sp>
          <p:nvSpPr>
            <p:cNvPr id="39951" name="Rectangle 7">
              <a:extLst>
                <a:ext uri="{FF2B5EF4-FFF2-40B4-BE49-F238E27FC236}">
                  <a16:creationId xmlns:a16="http://schemas.microsoft.com/office/drawing/2014/main" id="{C6B38CBE-A36F-4D83-AB0F-C03BEEA6958E}"/>
                </a:ext>
              </a:extLst>
            </p:cNvPr>
            <p:cNvSpPr>
              <a:spLocks noChangeArrowheads="1"/>
            </p:cNvSpPr>
            <p:nvPr/>
          </p:nvSpPr>
          <p:spPr bwMode="auto">
            <a:xfrm>
              <a:off x="2544" y="3072"/>
              <a:ext cx="1198" cy="325"/>
            </a:xfrm>
            <a:prstGeom prst="rect">
              <a:avLst/>
            </a:prstGeom>
            <a:noFill/>
            <a:ln w="12700">
              <a:noFill/>
              <a:miter lim="800000"/>
              <a:headEnd/>
              <a:tailEnd/>
            </a:ln>
          </p:spPr>
          <p:txBody>
            <a:bodyPr lIns="90488" tIns="44450" rIns="90488" bIns="44450">
              <a:spAutoFit/>
            </a:bodyPr>
            <a:lstStyle/>
            <a:p>
              <a:pPr algn="ctr">
                <a:spcBef>
                  <a:spcPct val="50000"/>
                </a:spcBef>
                <a:defRPr/>
              </a:pPr>
              <a:r>
                <a:rPr lang="en-US" altLang="en-US" sz="2800" b="1" dirty="0">
                  <a:solidFill>
                    <a:schemeClr val="accent1">
                      <a:lumMod val="50000"/>
                    </a:schemeClr>
                  </a:solidFill>
                  <a:latin typeface="Arial" pitchFamily="34" charset="0"/>
                </a:rPr>
                <a:t>$9,000 </a:t>
              </a:r>
            </a:p>
          </p:txBody>
        </p:sp>
      </p:grpSp>
      <p:sp>
        <p:nvSpPr>
          <p:cNvPr id="39941" name="Rectangle 8">
            <a:extLst>
              <a:ext uri="{FF2B5EF4-FFF2-40B4-BE49-F238E27FC236}">
                <a16:creationId xmlns:a16="http://schemas.microsoft.com/office/drawing/2014/main" id="{22926943-538E-4615-8FDF-06F52E73A185}"/>
              </a:ext>
            </a:extLst>
          </p:cNvPr>
          <p:cNvSpPr>
            <a:spLocks noChangeArrowheads="1"/>
          </p:cNvSpPr>
          <p:nvPr/>
        </p:nvSpPr>
        <p:spPr bwMode="auto">
          <a:xfrm>
            <a:off x="4267200" y="3048000"/>
            <a:ext cx="4568825" cy="1114425"/>
          </a:xfrm>
          <a:prstGeom prst="rect">
            <a:avLst/>
          </a:prstGeom>
          <a:noFill/>
          <a:ln w="12700">
            <a:noFill/>
            <a:miter lim="800000"/>
            <a:headEnd/>
            <a:tailEnd/>
          </a:ln>
        </p:spPr>
        <p:txBody>
          <a:bodyPr lIns="90488" tIns="44450" rIns="90488" bIns="44450">
            <a:spAutoFit/>
          </a:bodyPr>
          <a:lstStyle/>
          <a:p>
            <a:pPr algn="ctr">
              <a:lnSpc>
                <a:spcPct val="120000"/>
              </a:lnSpc>
              <a:spcBef>
                <a:spcPct val="50000"/>
              </a:spcBef>
              <a:defRPr/>
            </a:pPr>
            <a:r>
              <a:rPr lang="en-US" altLang="en-US" sz="2800" b="1" dirty="0">
                <a:solidFill>
                  <a:schemeClr val="accent1">
                    <a:lumMod val="50000"/>
                  </a:schemeClr>
                </a:solidFill>
                <a:latin typeface="Arial" pitchFamily="34" charset="0"/>
              </a:rPr>
              <a:t>$50,000 − $5,000</a:t>
            </a:r>
            <a:br>
              <a:rPr lang="en-US" altLang="en-US" sz="2800" b="1" dirty="0">
                <a:solidFill>
                  <a:schemeClr val="accent1">
                    <a:lumMod val="50000"/>
                  </a:schemeClr>
                </a:solidFill>
                <a:latin typeface="Arial" pitchFamily="34" charset="0"/>
              </a:rPr>
            </a:br>
            <a:r>
              <a:rPr lang="en-US" altLang="en-US" sz="2800" b="1" dirty="0">
                <a:solidFill>
                  <a:schemeClr val="accent1">
                    <a:lumMod val="50000"/>
                  </a:schemeClr>
                </a:solidFill>
                <a:latin typeface="Arial" pitchFamily="34" charset="0"/>
              </a:rPr>
              <a:t>5 years</a:t>
            </a:r>
          </a:p>
        </p:txBody>
      </p:sp>
      <p:sp>
        <p:nvSpPr>
          <p:cNvPr id="39942" name="Line 9">
            <a:extLst>
              <a:ext uri="{FF2B5EF4-FFF2-40B4-BE49-F238E27FC236}">
                <a16:creationId xmlns:a16="http://schemas.microsoft.com/office/drawing/2014/main" id="{8C9E37D5-4253-482F-A675-040BA770B07D}"/>
              </a:ext>
            </a:extLst>
          </p:cNvPr>
          <p:cNvSpPr>
            <a:spLocks noChangeShapeType="1"/>
          </p:cNvSpPr>
          <p:nvPr/>
        </p:nvSpPr>
        <p:spPr bwMode="auto">
          <a:xfrm>
            <a:off x="4876800" y="3581400"/>
            <a:ext cx="3810000" cy="0"/>
          </a:xfrm>
          <a:prstGeom prst="line">
            <a:avLst/>
          </a:prstGeom>
          <a:noFill/>
          <a:ln w="25400">
            <a:solidFill>
              <a:schemeClr val="accent1">
                <a:lumMod val="50000"/>
              </a:schemeClr>
            </a:solidFill>
            <a:round/>
            <a:headEnd/>
            <a:tailEnd/>
          </a:ln>
        </p:spPr>
        <p:txBody>
          <a:bodyPr/>
          <a:lstStyle/>
          <a:p>
            <a:pPr>
              <a:defRPr/>
            </a:pPr>
            <a:endParaRPr lang="en-US"/>
          </a:p>
        </p:txBody>
      </p:sp>
      <p:grpSp>
        <p:nvGrpSpPr>
          <p:cNvPr id="92167" name="Group 20">
            <a:extLst>
              <a:ext uri="{FF2B5EF4-FFF2-40B4-BE49-F238E27FC236}">
                <a16:creationId xmlns:a16="http://schemas.microsoft.com/office/drawing/2014/main" id="{A76A9D04-90EE-4C8C-8991-DB88D962CA0C}"/>
              </a:ext>
            </a:extLst>
          </p:cNvPr>
          <p:cNvGrpSpPr>
            <a:grpSpLocks/>
          </p:cNvGrpSpPr>
          <p:nvPr/>
        </p:nvGrpSpPr>
        <p:grpSpPr bwMode="auto">
          <a:xfrm>
            <a:off x="6629400" y="4724400"/>
            <a:ext cx="2187575" cy="1270000"/>
            <a:chOff x="4224" y="3003"/>
            <a:chExt cx="1378" cy="800"/>
          </a:xfrm>
        </p:grpSpPr>
        <p:graphicFrame>
          <p:nvGraphicFramePr>
            <p:cNvPr id="92171" name="Object 2">
              <a:extLst>
                <a:ext uri="{FF2B5EF4-FFF2-40B4-BE49-F238E27FC236}">
                  <a16:creationId xmlns:a16="http://schemas.microsoft.com/office/drawing/2014/main" id="{C28E2E3C-D822-4CD3-A837-2A6C84B1A94F}"/>
                </a:ext>
              </a:extLst>
            </p:cNvPr>
            <p:cNvGraphicFramePr>
              <a:graphicFrameLocks/>
            </p:cNvGraphicFramePr>
            <p:nvPr/>
          </p:nvGraphicFramePr>
          <p:xfrm>
            <a:off x="4224" y="3003"/>
            <a:ext cx="1378" cy="800"/>
          </p:xfrm>
          <a:graphic>
            <a:graphicData uri="http://schemas.openxmlformats.org/presentationml/2006/ole">
              <mc:AlternateContent xmlns:mc="http://schemas.openxmlformats.org/markup-compatibility/2006">
                <mc:Choice xmlns:v="urn:schemas-microsoft-com:vml" Requires="v">
                  <p:oleObj spid="_x0000_s92237" name="ClipArt" r:id="rId4" imgW="4829050" imgH="2924155" progId="MS_ClipArt_Gallery.2">
                    <p:embed/>
                  </p:oleObj>
                </mc:Choice>
                <mc:Fallback>
                  <p:oleObj name="ClipArt" r:id="rId4" imgW="4829050" imgH="2924155" progId="MS_ClipArt_Gallery.2">
                    <p:embed/>
                    <p:pic>
                      <p:nvPicPr>
                        <p:cNvPr id="0" name="Object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4" y="3003"/>
                          <a:ext cx="1378" cy="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2172" name="Rectangle 22">
              <a:extLst>
                <a:ext uri="{FF2B5EF4-FFF2-40B4-BE49-F238E27FC236}">
                  <a16:creationId xmlns:a16="http://schemas.microsoft.com/office/drawing/2014/main" id="{981C212F-62BB-49BF-A815-BCB5104B5088}"/>
                </a:ext>
              </a:extLst>
            </p:cNvPr>
            <p:cNvSpPr>
              <a:spLocks noChangeArrowheads="1"/>
            </p:cNvSpPr>
            <p:nvPr/>
          </p:nvSpPr>
          <p:spPr bwMode="auto">
            <a:xfrm>
              <a:off x="4481" y="3253"/>
              <a:ext cx="359"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a:solidFill>
                    <a:srgbClr val="4C2E00"/>
                  </a:solidFill>
                  <a:latin typeface="Arial" panose="020B0604020202020204" pitchFamily="34" charset="0"/>
                </a:rPr>
                <a:t>SL</a:t>
              </a:r>
            </a:p>
          </p:txBody>
        </p:sp>
      </p:grpSp>
      <p:grpSp>
        <p:nvGrpSpPr>
          <p:cNvPr id="4" name="Group 30">
            <a:extLst>
              <a:ext uri="{FF2B5EF4-FFF2-40B4-BE49-F238E27FC236}">
                <a16:creationId xmlns:a16="http://schemas.microsoft.com/office/drawing/2014/main" id="{248410ED-E8B1-4F43-B4AE-723BEE07D0C2}"/>
              </a:ext>
            </a:extLst>
          </p:cNvPr>
          <p:cNvGrpSpPr>
            <a:grpSpLocks/>
          </p:cNvGrpSpPr>
          <p:nvPr/>
        </p:nvGrpSpPr>
        <p:grpSpPr bwMode="auto">
          <a:xfrm>
            <a:off x="456803" y="1600200"/>
            <a:ext cx="8381233" cy="1204913"/>
            <a:chOff x="195" y="816"/>
            <a:chExt cx="5369" cy="759"/>
          </a:xfrm>
          <a:solidFill>
            <a:schemeClr val="accent1">
              <a:lumMod val="20000"/>
              <a:lumOff val="80000"/>
            </a:schemeClr>
          </a:solidFill>
        </p:grpSpPr>
        <p:sp>
          <p:nvSpPr>
            <p:cNvPr id="252959" name="Rectangle 31">
              <a:extLst>
                <a:ext uri="{FF2B5EF4-FFF2-40B4-BE49-F238E27FC236}">
                  <a16:creationId xmlns:a16="http://schemas.microsoft.com/office/drawing/2014/main" id="{D743C0F6-17E0-49BB-88D1-BD2C39D605E6}"/>
                </a:ext>
              </a:extLst>
            </p:cNvPr>
            <p:cNvSpPr>
              <a:spLocks noChangeArrowheads="1"/>
            </p:cNvSpPr>
            <p:nvPr/>
          </p:nvSpPr>
          <p:spPr bwMode="auto">
            <a:xfrm>
              <a:off x="195" y="816"/>
              <a:ext cx="5369" cy="759"/>
            </a:xfrm>
            <a:prstGeom prst="rect">
              <a:avLst/>
            </a:prstGeom>
            <a:grpFill/>
            <a:ln w="25400">
              <a:solidFill>
                <a:schemeClr val="tx1"/>
              </a:solidFill>
              <a:miter lim="800000"/>
              <a:headEnd/>
              <a:tailEnd/>
            </a:ln>
            <a:effectLst/>
          </p:spPr>
          <p:txBody>
            <a:bodyPr wrap="none" anchor="ctr"/>
            <a:lstStyle/>
            <a:p>
              <a:pPr algn="ctr">
                <a:defRPr/>
              </a:pPr>
              <a:endParaRPr lang="en-US" dirty="0">
                <a:solidFill>
                  <a:schemeClr val="accent1">
                    <a:lumMod val="50000"/>
                  </a:schemeClr>
                </a:solidFill>
              </a:endParaRPr>
            </a:p>
          </p:txBody>
        </p:sp>
        <p:sp>
          <p:nvSpPr>
            <p:cNvPr id="252960" name="Rectangle 32">
              <a:extLst>
                <a:ext uri="{FF2B5EF4-FFF2-40B4-BE49-F238E27FC236}">
                  <a16:creationId xmlns:a16="http://schemas.microsoft.com/office/drawing/2014/main" id="{9343FD09-7D6F-4BF7-9327-8CDDF86D6E7E}"/>
                </a:ext>
              </a:extLst>
            </p:cNvPr>
            <p:cNvSpPr>
              <a:spLocks noChangeArrowheads="1"/>
            </p:cNvSpPr>
            <p:nvPr/>
          </p:nvSpPr>
          <p:spPr bwMode="auto">
            <a:xfrm>
              <a:off x="2533" y="864"/>
              <a:ext cx="2934" cy="545"/>
            </a:xfrm>
            <a:prstGeom prst="rect">
              <a:avLst/>
            </a:prstGeom>
            <a:grpFill/>
            <a:ln w="12700">
              <a:noFill/>
              <a:miter lim="800000"/>
              <a:headEnd/>
              <a:tailEnd/>
            </a:ln>
            <a:effectLst/>
          </p:spPr>
          <p:txBody>
            <a:bodyPr lIns="90488" tIns="44450" rIns="90488" bIns="44450">
              <a:spAutoFit/>
            </a:bodyPr>
            <a:lstStyle/>
            <a:p>
              <a:pPr algn="ctr">
                <a:lnSpc>
                  <a:spcPct val="120000"/>
                </a:lnSpc>
                <a:spcBef>
                  <a:spcPct val="50000"/>
                </a:spcBef>
                <a:defRPr/>
              </a:pPr>
              <a:r>
                <a:rPr lang="en-US" sz="2200" b="1" dirty="0">
                  <a:solidFill>
                    <a:schemeClr val="accent1">
                      <a:lumMod val="50000"/>
                    </a:schemeClr>
                  </a:solidFill>
                  <a:latin typeface="Arial" charset="0"/>
                </a:rPr>
                <a:t>Cost − Estimated Salvage Value</a:t>
              </a:r>
              <a:br>
                <a:rPr lang="en-US" sz="2200" b="1" dirty="0">
                  <a:solidFill>
                    <a:schemeClr val="accent1">
                      <a:lumMod val="50000"/>
                    </a:schemeClr>
                  </a:solidFill>
                  <a:latin typeface="Arial" charset="0"/>
                </a:rPr>
              </a:br>
              <a:r>
                <a:rPr lang="en-US" sz="2200" b="1" dirty="0">
                  <a:solidFill>
                    <a:schemeClr val="accent1">
                      <a:lumMod val="50000"/>
                    </a:schemeClr>
                  </a:solidFill>
                  <a:latin typeface="Arial" charset="0"/>
                </a:rPr>
                <a:t>Estimated Useful Life</a:t>
              </a:r>
            </a:p>
          </p:txBody>
        </p:sp>
        <p:sp>
          <p:nvSpPr>
            <p:cNvPr id="252961" name="Rectangle 33">
              <a:extLst>
                <a:ext uri="{FF2B5EF4-FFF2-40B4-BE49-F238E27FC236}">
                  <a16:creationId xmlns:a16="http://schemas.microsoft.com/office/drawing/2014/main" id="{D2C26174-7BA3-4336-A2C1-00765B0C15B7}"/>
                </a:ext>
              </a:extLst>
            </p:cNvPr>
            <p:cNvSpPr>
              <a:spLocks noChangeArrowheads="1"/>
            </p:cNvSpPr>
            <p:nvPr/>
          </p:nvSpPr>
          <p:spPr bwMode="auto">
            <a:xfrm>
              <a:off x="244" y="912"/>
              <a:ext cx="2108" cy="545"/>
            </a:xfrm>
            <a:prstGeom prst="rect">
              <a:avLst/>
            </a:prstGeom>
            <a:grpFill/>
            <a:ln w="12700">
              <a:noFill/>
              <a:miter lim="800000"/>
              <a:headEnd/>
              <a:tailEnd/>
            </a:ln>
            <a:effectLst/>
          </p:spPr>
          <p:txBody>
            <a:bodyPr lIns="90488" tIns="44450" rIns="90488" bIns="44450">
              <a:spAutoFit/>
            </a:bodyPr>
            <a:lstStyle/>
            <a:p>
              <a:pPr algn="ctr">
                <a:lnSpc>
                  <a:spcPct val="120000"/>
                </a:lnSpc>
                <a:defRPr/>
              </a:pPr>
              <a:r>
                <a:rPr lang="en-US" sz="2200" b="1" dirty="0">
                  <a:solidFill>
                    <a:schemeClr val="accent1">
                      <a:lumMod val="50000"/>
                    </a:schemeClr>
                  </a:solidFill>
                  <a:latin typeface="Arial" charset="0"/>
                </a:rPr>
                <a:t>Annual Depreciation</a:t>
              </a:r>
            </a:p>
            <a:p>
              <a:pPr algn="ctr">
                <a:lnSpc>
                  <a:spcPct val="120000"/>
                </a:lnSpc>
                <a:defRPr/>
              </a:pPr>
              <a:r>
                <a:rPr lang="en-US" sz="2200" b="1" dirty="0">
                  <a:solidFill>
                    <a:schemeClr val="accent1">
                      <a:lumMod val="50000"/>
                    </a:schemeClr>
                  </a:solidFill>
                  <a:latin typeface="Arial" charset="0"/>
                </a:rPr>
                <a:t>Expense </a:t>
              </a:r>
            </a:p>
          </p:txBody>
        </p:sp>
        <p:sp>
          <p:nvSpPr>
            <p:cNvPr id="252962" name="Rectangle 34">
              <a:extLst>
                <a:ext uri="{FF2B5EF4-FFF2-40B4-BE49-F238E27FC236}">
                  <a16:creationId xmlns:a16="http://schemas.microsoft.com/office/drawing/2014/main" id="{8E6907B3-20A9-49BE-856D-81CFBDA00ECD}"/>
                </a:ext>
              </a:extLst>
            </p:cNvPr>
            <p:cNvSpPr>
              <a:spLocks noChangeArrowheads="1"/>
            </p:cNvSpPr>
            <p:nvPr/>
          </p:nvSpPr>
          <p:spPr bwMode="auto">
            <a:xfrm>
              <a:off x="2318" y="1065"/>
              <a:ext cx="232" cy="289"/>
            </a:xfrm>
            <a:prstGeom prst="rect">
              <a:avLst/>
            </a:prstGeom>
            <a:grpFill/>
            <a:ln w="12700">
              <a:noFill/>
              <a:miter lim="800000"/>
              <a:headEnd/>
              <a:tailEnd/>
            </a:ln>
            <a:effectLst/>
          </p:spPr>
          <p:txBody>
            <a:bodyPr wrap="none" lIns="90488" tIns="44450" rIns="90488" bIns="44450">
              <a:spAutoFit/>
            </a:bodyPr>
            <a:lstStyle/>
            <a:p>
              <a:pPr>
                <a:defRPr/>
              </a:pPr>
              <a:r>
                <a:rPr lang="en-US" sz="2400" b="1" dirty="0">
                  <a:solidFill>
                    <a:schemeClr val="accent1">
                      <a:lumMod val="50000"/>
                    </a:schemeClr>
                  </a:solidFill>
                  <a:latin typeface="Arial" charset="0"/>
                </a:rPr>
                <a:t>=</a:t>
              </a:r>
            </a:p>
          </p:txBody>
        </p:sp>
        <p:sp>
          <p:nvSpPr>
            <p:cNvPr id="252963" name="Line 35">
              <a:extLst>
                <a:ext uri="{FF2B5EF4-FFF2-40B4-BE49-F238E27FC236}">
                  <a16:creationId xmlns:a16="http://schemas.microsoft.com/office/drawing/2014/main" id="{439891F0-AE8D-4A35-B299-BE7E0E29C881}"/>
                </a:ext>
              </a:extLst>
            </p:cNvPr>
            <p:cNvSpPr>
              <a:spLocks noChangeShapeType="1"/>
            </p:cNvSpPr>
            <p:nvPr/>
          </p:nvSpPr>
          <p:spPr bwMode="auto">
            <a:xfrm>
              <a:off x="2587" y="1152"/>
              <a:ext cx="2880" cy="0"/>
            </a:xfrm>
            <a:prstGeom prst="line">
              <a:avLst/>
            </a:prstGeom>
            <a:grpFill/>
            <a:ln w="25400">
              <a:solidFill>
                <a:schemeClr val="accent1">
                  <a:lumMod val="50000"/>
                </a:schemeClr>
              </a:solidFill>
              <a:round/>
              <a:headEnd/>
              <a:tailEnd/>
            </a:ln>
            <a:effectLst/>
          </p:spPr>
          <p:txBody>
            <a:bodyPr/>
            <a:lstStyle/>
            <a:p>
              <a:pPr algn="ctr">
                <a:defRPr/>
              </a:pPr>
              <a:endParaRPr lang="en-US" dirty="0">
                <a:solidFill>
                  <a:schemeClr val="accent1">
                    <a:lumMod val="50000"/>
                  </a:schemeClr>
                </a:solidFill>
              </a:endParaRPr>
            </a:p>
          </p:txBody>
        </p:sp>
      </p:grpSp>
      <p:sp>
        <p:nvSpPr>
          <p:cNvPr id="92169" name="Title 23">
            <a:extLst>
              <a:ext uri="{FF2B5EF4-FFF2-40B4-BE49-F238E27FC236}">
                <a16:creationId xmlns:a16="http://schemas.microsoft.com/office/drawing/2014/main" id="{0A7B9F26-C697-429D-95F0-EC4260311660}"/>
              </a:ext>
            </a:extLst>
          </p:cNvPr>
          <p:cNvSpPr>
            <a:spLocks noGrp="1"/>
          </p:cNvSpPr>
          <p:nvPr>
            <p:ph type="title"/>
          </p:nvPr>
        </p:nvSpPr>
        <p:spPr/>
        <p:txBody>
          <a:bodyPr/>
          <a:lstStyle/>
          <a:p>
            <a:r>
              <a:rPr lang="en-US" altLang="en-US"/>
              <a:t>Straight-line Method</a:t>
            </a:r>
          </a:p>
        </p:txBody>
      </p:sp>
      <p:sp>
        <p:nvSpPr>
          <p:cNvPr id="22" name="Rounded Rectangle 20">
            <a:extLst>
              <a:ext uri="{FF2B5EF4-FFF2-40B4-BE49-F238E27FC236}">
                <a16:creationId xmlns:a16="http://schemas.microsoft.com/office/drawing/2014/main" id="{6AC63535-D59A-402F-93C4-085D8B4FB10E}"/>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4210" name="Object 2">
            <a:extLst>
              <a:ext uri="{FF2B5EF4-FFF2-40B4-BE49-F238E27FC236}">
                <a16:creationId xmlns:a16="http://schemas.microsoft.com/office/drawing/2014/main" id="{FEB297B7-1816-43A7-BC52-3D7932B04639}"/>
              </a:ext>
            </a:extLst>
          </p:cNvPr>
          <p:cNvGraphicFramePr>
            <a:graphicFrameLocks noChangeAspect="1"/>
          </p:cNvGraphicFramePr>
          <p:nvPr>
            <p:extLst>
              <p:ext uri="{D42A27DB-BD31-4B8C-83A1-F6EECF244321}">
                <p14:modId xmlns:p14="http://schemas.microsoft.com/office/powerpoint/2010/main" val="2631547184"/>
              </p:ext>
            </p:extLst>
          </p:nvPr>
        </p:nvGraphicFramePr>
        <p:xfrm>
          <a:off x="685800" y="1219200"/>
          <a:ext cx="7912100" cy="3162300"/>
        </p:xfrm>
        <a:graphic>
          <a:graphicData uri="http://schemas.openxmlformats.org/presentationml/2006/ole">
            <mc:AlternateContent xmlns:mc="http://schemas.openxmlformats.org/markup-compatibility/2006">
              <mc:Choice xmlns:v="urn:schemas-microsoft-com:vml" Requires="v">
                <p:oleObj spid="_x0000_s94344" name="Worksheet" r:id="rId4" imgW="4314727" imgH="1733702" progId="Excel.Sheet.8">
                  <p:embed/>
                </p:oleObj>
              </mc:Choice>
              <mc:Fallback>
                <p:oleObj name="Worksheet" r:id="rId4" imgW="4314727" imgH="1733702" progId="Excel.Sheet.8">
                  <p:embed/>
                  <p:pic>
                    <p:nvPicPr>
                      <p:cNvPr id="0" name="Object 2"/>
                      <p:cNvPicPr>
                        <a:picLocks noChangeAspect="1" noChangeArrowheads="1"/>
                      </p:cNvPicPr>
                      <p:nvPr/>
                    </p:nvPicPr>
                    <p:blipFill>
                      <a:blip r:embed="rId5"/>
                      <a:srcRect/>
                      <a:stretch>
                        <a:fillRect/>
                      </a:stretch>
                    </p:blipFill>
                    <p:spPr bwMode="auto">
                      <a:xfrm>
                        <a:off x="685800" y="1219200"/>
                        <a:ext cx="7912100" cy="31623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987" name="Line 3">
            <a:extLst>
              <a:ext uri="{FF2B5EF4-FFF2-40B4-BE49-F238E27FC236}">
                <a16:creationId xmlns:a16="http://schemas.microsoft.com/office/drawing/2014/main" id="{954ADAA2-90DA-4B7B-9C41-D42B8A72FFAD}"/>
              </a:ext>
            </a:extLst>
          </p:cNvPr>
          <p:cNvSpPr>
            <a:spLocks noChangeShapeType="1"/>
          </p:cNvSpPr>
          <p:nvPr/>
        </p:nvSpPr>
        <p:spPr bwMode="auto">
          <a:xfrm flipH="1">
            <a:off x="6858000" y="3962400"/>
            <a:ext cx="838200" cy="609600"/>
          </a:xfrm>
          <a:prstGeom prst="line">
            <a:avLst/>
          </a:prstGeom>
          <a:noFill/>
          <a:ln w="38100">
            <a:solidFill>
              <a:schemeClr val="accent1">
                <a:lumMod val="50000"/>
              </a:schemeClr>
            </a:solidFill>
            <a:round/>
            <a:headEnd type="triangle" w="med" len="med"/>
            <a:tailEnd/>
          </a:ln>
        </p:spPr>
        <p:txBody>
          <a:bodyPr/>
          <a:lstStyle/>
          <a:p>
            <a:pPr>
              <a:defRPr/>
            </a:pPr>
            <a:endParaRPr lang="en-US"/>
          </a:p>
        </p:txBody>
      </p:sp>
      <p:sp>
        <p:nvSpPr>
          <p:cNvPr id="41988" name="Rectangle 4">
            <a:extLst>
              <a:ext uri="{FF2B5EF4-FFF2-40B4-BE49-F238E27FC236}">
                <a16:creationId xmlns:a16="http://schemas.microsoft.com/office/drawing/2014/main" id="{EF9FAA79-DD24-45C1-8A64-7F59209AE661}"/>
              </a:ext>
            </a:extLst>
          </p:cNvPr>
          <p:cNvSpPr>
            <a:spLocks noChangeArrowheads="1"/>
          </p:cNvSpPr>
          <p:nvPr/>
        </p:nvSpPr>
        <p:spPr bwMode="auto">
          <a:xfrm>
            <a:off x="5943600" y="4572000"/>
            <a:ext cx="2235200" cy="458788"/>
          </a:xfrm>
          <a:prstGeom prst="rect">
            <a:avLst/>
          </a:prstGeom>
          <a:solidFill>
            <a:schemeClr val="accent1">
              <a:lumMod val="20000"/>
              <a:lumOff val="80000"/>
            </a:schemeClr>
          </a:solidFill>
          <a:ln w="25400">
            <a:solidFill>
              <a:schemeClr val="accent1">
                <a:lumMod val="50000"/>
              </a:schemeClr>
            </a:solidFill>
            <a:miter lim="800000"/>
            <a:headEnd/>
            <a:tailEnd/>
          </a:ln>
        </p:spPr>
        <p:txBody>
          <a:bodyPr wrap="none" lIns="90488" tIns="44450" rIns="90488" bIns="44450">
            <a:spAutoFit/>
          </a:bodyPr>
          <a:lstStyle/>
          <a:p>
            <a:pPr>
              <a:defRPr/>
            </a:pPr>
            <a:r>
              <a:rPr lang="en-US" altLang="en-US" sz="2400" b="1">
                <a:solidFill>
                  <a:schemeClr val="accent1">
                    <a:lumMod val="50000"/>
                  </a:schemeClr>
                </a:solidFill>
                <a:latin typeface="Arial" pitchFamily="34" charset="0"/>
              </a:rPr>
              <a:t>Salvage Value</a:t>
            </a:r>
          </a:p>
        </p:txBody>
      </p:sp>
      <p:sp>
        <p:nvSpPr>
          <p:cNvPr id="41989" name="Text Box 11">
            <a:extLst>
              <a:ext uri="{FF2B5EF4-FFF2-40B4-BE49-F238E27FC236}">
                <a16:creationId xmlns:a16="http://schemas.microsoft.com/office/drawing/2014/main" id="{01F96EFA-C9A7-47B8-8AD9-BD3EF7CA3DB5}"/>
              </a:ext>
            </a:extLst>
          </p:cNvPr>
          <p:cNvSpPr txBox="1">
            <a:spLocks noChangeArrowheads="1"/>
          </p:cNvSpPr>
          <p:nvPr/>
        </p:nvSpPr>
        <p:spPr bwMode="auto">
          <a:xfrm>
            <a:off x="3505200" y="5181600"/>
            <a:ext cx="4343400" cy="830997"/>
          </a:xfrm>
          <a:prstGeom prst="rect">
            <a:avLst/>
          </a:prstGeom>
          <a:solidFill>
            <a:srgbClr val="FFFFB7"/>
          </a:solidFill>
          <a:ln w="9525" algn="ctr">
            <a:noFill/>
            <a:miter lim="800000"/>
            <a:headEnd/>
            <a:tailEnd/>
          </a:ln>
        </p:spPr>
        <p:txBody>
          <a:bodyPr>
            <a:spAutoFit/>
          </a:bodyPr>
          <a:lstStyle/>
          <a:p>
            <a:pPr>
              <a:spcBef>
                <a:spcPct val="50000"/>
              </a:spcBef>
              <a:defRPr/>
            </a:pPr>
            <a:r>
              <a:rPr lang="en-US" altLang="en-US" sz="2400" b="1" dirty="0">
                <a:solidFill>
                  <a:schemeClr val="accent1">
                    <a:lumMod val="50000"/>
                  </a:schemeClr>
                </a:solidFill>
              </a:rPr>
              <a:t>Depreciation stops when NBV = SALVAGE VALUE!</a:t>
            </a:r>
          </a:p>
        </p:txBody>
      </p:sp>
      <p:sp>
        <p:nvSpPr>
          <p:cNvPr id="94214" name="Title 13">
            <a:extLst>
              <a:ext uri="{FF2B5EF4-FFF2-40B4-BE49-F238E27FC236}">
                <a16:creationId xmlns:a16="http://schemas.microsoft.com/office/drawing/2014/main" id="{BA364369-FB0B-43C7-B9A7-17AC4B10BC70}"/>
              </a:ext>
            </a:extLst>
          </p:cNvPr>
          <p:cNvSpPr>
            <a:spLocks noGrp="1"/>
          </p:cNvSpPr>
          <p:nvPr>
            <p:ph type="title"/>
          </p:nvPr>
        </p:nvSpPr>
        <p:spPr/>
        <p:txBody>
          <a:bodyPr/>
          <a:lstStyle/>
          <a:p>
            <a:r>
              <a:rPr lang="en-US" altLang="en-US"/>
              <a:t>Straight-line Method</a:t>
            </a:r>
          </a:p>
        </p:txBody>
      </p:sp>
      <p:grpSp>
        <p:nvGrpSpPr>
          <p:cNvPr id="94215" name="Group 7">
            <a:extLst>
              <a:ext uri="{FF2B5EF4-FFF2-40B4-BE49-F238E27FC236}">
                <a16:creationId xmlns:a16="http://schemas.microsoft.com/office/drawing/2014/main" id="{10F0CEF7-037F-40DC-B3C0-9AB3D101C128}"/>
              </a:ext>
            </a:extLst>
          </p:cNvPr>
          <p:cNvGrpSpPr>
            <a:grpSpLocks/>
          </p:cNvGrpSpPr>
          <p:nvPr/>
        </p:nvGrpSpPr>
        <p:grpSpPr bwMode="auto">
          <a:xfrm>
            <a:off x="457200" y="4648200"/>
            <a:ext cx="2187575" cy="1270000"/>
            <a:chOff x="4224" y="3003"/>
            <a:chExt cx="1378" cy="800"/>
          </a:xfrm>
        </p:grpSpPr>
        <p:graphicFrame>
          <p:nvGraphicFramePr>
            <p:cNvPr id="94217" name="Object 4">
              <a:extLst>
                <a:ext uri="{FF2B5EF4-FFF2-40B4-BE49-F238E27FC236}">
                  <a16:creationId xmlns:a16="http://schemas.microsoft.com/office/drawing/2014/main" id="{FFCC10BD-B951-47B1-8733-71A5B5DDBF03}"/>
                </a:ext>
              </a:extLst>
            </p:cNvPr>
            <p:cNvGraphicFramePr>
              <a:graphicFrameLocks/>
            </p:cNvGraphicFramePr>
            <p:nvPr/>
          </p:nvGraphicFramePr>
          <p:xfrm>
            <a:off x="4224" y="3003"/>
            <a:ext cx="1378" cy="800"/>
          </p:xfrm>
          <a:graphic>
            <a:graphicData uri="http://schemas.openxmlformats.org/presentationml/2006/ole">
              <mc:AlternateContent xmlns:mc="http://schemas.openxmlformats.org/markup-compatibility/2006">
                <mc:Choice xmlns:v="urn:schemas-microsoft-com:vml" Requires="v">
                  <p:oleObj spid="_x0000_s94345" name="ClipArt" r:id="rId6" imgW="4829050" imgH="2924155" progId="MS_ClipArt_Gallery.2">
                    <p:embed/>
                  </p:oleObj>
                </mc:Choice>
                <mc:Fallback>
                  <p:oleObj name="ClipArt" r:id="rId6" imgW="4829050" imgH="2924155" progId="MS_ClipArt_Gallery.2">
                    <p:embed/>
                    <p:pic>
                      <p:nvPicPr>
                        <p:cNvPr id="0" name="Object 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24" y="3003"/>
                          <a:ext cx="1378" cy="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4218" name="Rectangle 9">
              <a:extLst>
                <a:ext uri="{FF2B5EF4-FFF2-40B4-BE49-F238E27FC236}">
                  <a16:creationId xmlns:a16="http://schemas.microsoft.com/office/drawing/2014/main" id="{A37989FA-931B-45A7-9A88-63EE8D89B17C}"/>
                </a:ext>
              </a:extLst>
            </p:cNvPr>
            <p:cNvSpPr>
              <a:spLocks noChangeArrowheads="1"/>
            </p:cNvSpPr>
            <p:nvPr/>
          </p:nvSpPr>
          <p:spPr bwMode="auto">
            <a:xfrm>
              <a:off x="4481" y="3253"/>
              <a:ext cx="359"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a:solidFill>
                    <a:srgbClr val="4C2E00"/>
                  </a:solidFill>
                  <a:latin typeface="Arial" panose="020B0604020202020204" pitchFamily="34" charset="0"/>
                </a:rPr>
                <a:t>SL</a:t>
              </a:r>
            </a:p>
          </p:txBody>
        </p:sp>
      </p:grpSp>
      <p:sp>
        <p:nvSpPr>
          <p:cNvPr id="12" name="Rounded Rectangle 10">
            <a:extLst>
              <a:ext uri="{FF2B5EF4-FFF2-40B4-BE49-F238E27FC236}">
                <a16:creationId xmlns:a16="http://schemas.microsoft.com/office/drawing/2014/main" id="{64967E7D-B2C1-462F-9A9E-4539849EC4BC}"/>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4">
            <a:extLst>
              <a:ext uri="{FF2B5EF4-FFF2-40B4-BE49-F238E27FC236}">
                <a16:creationId xmlns:a16="http://schemas.microsoft.com/office/drawing/2014/main" id="{2EA73650-DB6E-464D-9BEF-B2F04E6F1090}"/>
              </a:ext>
            </a:extLst>
          </p:cNvPr>
          <p:cNvSpPr>
            <a:spLocks noGrp="1"/>
          </p:cNvSpPr>
          <p:nvPr>
            <p:ph type="title"/>
          </p:nvPr>
        </p:nvSpPr>
        <p:spPr>
          <a:xfrm>
            <a:off x="1600200" y="0"/>
            <a:ext cx="6858000" cy="1143000"/>
          </a:xfrm>
        </p:spPr>
        <p:txBody>
          <a:bodyPr/>
          <a:lstStyle/>
          <a:p>
            <a:r>
              <a:rPr lang="en-US" altLang="en-US"/>
              <a:t>Straight-Line Method</a:t>
            </a:r>
          </a:p>
        </p:txBody>
      </p:sp>
      <p:graphicFrame>
        <p:nvGraphicFramePr>
          <p:cNvPr id="2" name="Object 2">
            <a:extLst>
              <a:ext uri="{FF2B5EF4-FFF2-40B4-BE49-F238E27FC236}">
                <a16:creationId xmlns:a16="http://schemas.microsoft.com/office/drawing/2014/main" id="{B3B040A9-6845-46E7-B994-D8D924D932B5}"/>
              </a:ext>
            </a:extLst>
          </p:cNvPr>
          <p:cNvGraphicFramePr>
            <a:graphicFrameLocks noGrp="1"/>
          </p:cNvGraphicFramePr>
          <p:nvPr>
            <p:ph type="chart" idx="1"/>
            <p:extLst>
              <p:ext uri="{D42A27DB-BD31-4B8C-83A1-F6EECF244321}">
                <p14:modId xmlns:p14="http://schemas.microsoft.com/office/powerpoint/2010/main" val="4005038024"/>
              </p:ext>
            </p:extLst>
          </p:nvPr>
        </p:nvGraphicFramePr>
        <p:xfrm>
          <a:off x="603250" y="1122363"/>
          <a:ext cx="4706938" cy="21209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 name="Object 3">
            <a:extLst>
              <a:ext uri="{FF2B5EF4-FFF2-40B4-BE49-F238E27FC236}">
                <a16:creationId xmlns:a16="http://schemas.microsoft.com/office/drawing/2014/main" id="{5F5A5ECB-FAAA-4716-B966-09136D23C642}"/>
              </a:ext>
            </a:extLst>
          </p:cNvPr>
          <p:cNvGraphicFramePr>
            <a:graphicFrameLocks/>
          </p:cNvGraphicFramePr>
          <p:nvPr>
            <p:extLst>
              <p:ext uri="{D42A27DB-BD31-4B8C-83A1-F6EECF244321}">
                <p14:modId xmlns:p14="http://schemas.microsoft.com/office/powerpoint/2010/main" val="11089787"/>
              </p:ext>
            </p:extLst>
          </p:nvPr>
        </p:nvGraphicFramePr>
        <p:xfrm>
          <a:off x="4240213" y="3484563"/>
          <a:ext cx="4214812" cy="2078037"/>
        </p:xfrm>
        <a:graphic>
          <a:graphicData uri="http://schemas.openxmlformats.org/drawingml/2006/chart">
            <c:chart xmlns:c="http://schemas.openxmlformats.org/drawingml/2006/chart" xmlns:r="http://schemas.openxmlformats.org/officeDocument/2006/relationships" r:id="rId5"/>
          </a:graphicData>
        </a:graphic>
      </p:graphicFrame>
      <p:sp>
        <p:nvSpPr>
          <p:cNvPr id="96261" name="Text Box 4">
            <a:extLst>
              <a:ext uri="{FF2B5EF4-FFF2-40B4-BE49-F238E27FC236}">
                <a16:creationId xmlns:a16="http://schemas.microsoft.com/office/drawing/2014/main" id="{AC716DD4-AD8D-4024-8B52-152B51090AA4}"/>
              </a:ext>
            </a:extLst>
          </p:cNvPr>
          <p:cNvSpPr txBox="1">
            <a:spLocks noChangeArrowheads="1"/>
          </p:cNvSpPr>
          <p:nvPr/>
        </p:nvSpPr>
        <p:spPr bwMode="auto">
          <a:xfrm rot="-5400000">
            <a:off x="-227807" y="2132807"/>
            <a:ext cx="21320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400" b="1">
                <a:latin typeface="Arial" panose="020B0604020202020204" pitchFamily="34" charset="0"/>
              </a:rPr>
              <a:t>Depreciation Expense</a:t>
            </a:r>
          </a:p>
        </p:txBody>
      </p:sp>
      <p:sp>
        <p:nvSpPr>
          <p:cNvPr id="44037" name="Text Box 5">
            <a:extLst>
              <a:ext uri="{FF2B5EF4-FFF2-40B4-BE49-F238E27FC236}">
                <a16:creationId xmlns:a16="http://schemas.microsoft.com/office/drawing/2014/main" id="{2E28DE86-16D9-4E6F-9841-687752AF0241}"/>
              </a:ext>
            </a:extLst>
          </p:cNvPr>
          <p:cNvSpPr txBox="1">
            <a:spLocks noChangeArrowheads="1"/>
          </p:cNvSpPr>
          <p:nvPr/>
        </p:nvSpPr>
        <p:spPr bwMode="auto">
          <a:xfrm>
            <a:off x="5715000" y="1371600"/>
            <a:ext cx="2895600" cy="1006475"/>
          </a:xfrm>
          <a:prstGeom prst="rect">
            <a:avLst/>
          </a:prstGeom>
          <a:solidFill>
            <a:schemeClr val="accent1">
              <a:lumMod val="20000"/>
              <a:lumOff val="80000"/>
            </a:schemeClr>
          </a:solidFill>
          <a:ln w="9525">
            <a:solidFill>
              <a:schemeClr val="tx2"/>
            </a:solidFill>
            <a:miter lim="800000"/>
            <a:headEnd/>
            <a:tailEnd/>
          </a:ln>
        </p:spPr>
        <p:txBody>
          <a:bodyPr>
            <a:spAutoFit/>
          </a:bodyPr>
          <a:lstStyle/>
          <a:p>
            <a:pPr algn="ctr">
              <a:spcBef>
                <a:spcPct val="50000"/>
              </a:spcBef>
              <a:defRPr/>
            </a:pPr>
            <a:r>
              <a:rPr lang="en-US" altLang="en-US" sz="2000" b="1" dirty="0">
                <a:solidFill>
                  <a:srgbClr val="080000"/>
                </a:solidFill>
                <a:latin typeface="Arial" pitchFamily="34" charset="0"/>
              </a:rPr>
              <a:t>Depreciation Expense is reported on the Income Statement.</a:t>
            </a:r>
          </a:p>
        </p:txBody>
      </p:sp>
      <p:sp>
        <p:nvSpPr>
          <p:cNvPr id="44038" name="Text Box 6">
            <a:extLst>
              <a:ext uri="{FF2B5EF4-FFF2-40B4-BE49-F238E27FC236}">
                <a16:creationId xmlns:a16="http://schemas.microsoft.com/office/drawing/2014/main" id="{6E901018-356B-4FE5-9C56-B7C316A3A699}"/>
              </a:ext>
            </a:extLst>
          </p:cNvPr>
          <p:cNvSpPr txBox="1">
            <a:spLocks noChangeArrowheads="1"/>
          </p:cNvSpPr>
          <p:nvPr/>
        </p:nvSpPr>
        <p:spPr bwMode="auto">
          <a:xfrm>
            <a:off x="1066800" y="3581400"/>
            <a:ext cx="2895600" cy="1016000"/>
          </a:xfrm>
          <a:prstGeom prst="rect">
            <a:avLst/>
          </a:prstGeom>
          <a:solidFill>
            <a:srgbClr val="FFF0C1"/>
          </a:solidFill>
          <a:ln w="9525">
            <a:solidFill>
              <a:schemeClr val="tx2"/>
            </a:solidFill>
            <a:miter lim="800000"/>
            <a:headEnd/>
            <a:tailEnd/>
          </a:ln>
        </p:spPr>
        <p:txBody>
          <a:bodyPr>
            <a:spAutoFit/>
          </a:bodyPr>
          <a:lstStyle/>
          <a:p>
            <a:pPr algn="ctr">
              <a:spcBef>
                <a:spcPct val="50000"/>
              </a:spcBef>
              <a:defRPr/>
            </a:pPr>
            <a:r>
              <a:rPr lang="en-US" altLang="en-US" sz="2000" b="1" dirty="0">
                <a:solidFill>
                  <a:schemeClr val="accent1">
                    <a:lumMod val="50000"/>
                  </a:schemeClr>
                </a:solidFill>
                <a:latin typeface="Arial" pitchFamily="34" charset="0"/>
              </a:rPr>
              <a:t>Book Value is reported on the Balance Sheet.</a:t>
            </a:r>
          </a:p>
        </p:txBody>
      </p:sp>
      <p:grpSp>
        <p:nvGrpSpPr>
          <p:cNvPr id="96264" name="Group 7">
            <a:extLst>
              <a:ext uri="{FF2B5EF4-FFF2-40B4-BE49-F238E27FC236}">
                <a16:creationId xmlns:a16="http://schemas.microsoft.com/office/drawing/2014/main" id="{6DD4358C-53F2-4115-9841-8B913C1000F2}"/>
              </a:ext>
            </a:extLst>
          </p:cNvPr>
          <p:cNvGrpSpPr>
            <a:grpSpLocks/>
          </p:cNvGrpSpPr>
          <p:nvPr/>
        </p:nvGrpSpPr>
        <p:grpSpPr bwMode="auto">
          <a:xfrm>
            <a:off x="685800" y="4800600"/>
            <a:ext cx="2057400" cy="1066800"/>
            <a:chOff x="4224" y="3003"/>
            <a:chExt cx="1378" cy="800"/>
          </a:xfrm>
        </p:grpSpPr>
        <p:graphicFrame>
          <p:nvGraphicFramePr>
            <p:cNvPr id="96266" name="Object 4">
              <a:extLst>
                <a:ext uri="{FF2B5EF4-FFF2-40B4-BE49-F238E27FC236}">
                  <a16:creationId xmlns:a16="http://schemas.microsoft.com/office/drawing/2014/main" id="{C14F4F3E-8E2D-4635-B0B8-BFBC3D362F6D}"/>
                </a:ext>
              </a:extLst>
            </p:cNvPr>
            <p:cNvGraphicFramePr>
              <a:graphicFrameLocks/>
            </p:cNvGraphicFramePr>
            <p:nvPr/>
          </p:nvGraphicFramePr>
          <p:xfrm>
            <a:off x="4224" y="3003"/>
            <a:ext cx="1378" cy="800"/>
          </p:xfrm>
          <a:graphic>
            <a:graphicData uri="http://schemas.openxmlformats.org/presentationml/2006/ole">
              <mc:AlternateContent xmlns:mc="http://schemas.openxmlformats.org/markup-compatibility/2006">
                <mc:Choice xmlns:v="urn:schemas-microsoft-com:vml" Requires="v">
                  <p:oleObj spid="_x0000_s96332" name="ClipArt" r:id="rId6" imgW="4829050" imgH="2924155" progId="MS_ClipArt_Gallery.2">
                    <p:embed/>
                  </p:oleObj>
                </mc:Choice>
                <mc:Fallback>
                  <p:oleObj name="ClipArt" r:id="rId6" imgW="4829050" imgH="2924155" progId="MS_ClipArt_Gallery.2">
                    <p:embed/>
                    <p:pic>
                      <p:nvPicPr>
                        <p:cNvPr id="0" name="Object 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24" y="3003"/>
                          <a:ext cx="1378" cy="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6267" name="Rectangle 9">
              <a:extLst>
                <a:ext uri="{FF2B5EF4-FFF2-40B4-BE49-F238E27FC236}">
                  <a16:creationId xmlns:a16="http://schemas.microsoft.com/office/drawing/2014/main" id="{7DA20FD4-64B4-43DC-8250-4B80BD4F2781}"/>
                </a:ext>
              </a:extLst>
            </p:cNvPr>
            <p:cNvSpPr>
              <a:spLocks noChangeArrowheads="1"/>
            </p:cNvSpPr>
            <p:nvPr/>
          </p:nvSpPr>
          <p:spPr bwMode="auto">
            <a:xfrm>
              <a:off x="4481" y="3253"/>
              <a:ext cx="359"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400" b="1">
                  <a:solidFill>
                    <a:srgbClr val="4C2E00"/>
                  </a:solidFill>
                  <a:latin typeface="Arial" panose="020B0604020202020204" pitchFamily="34" charset="0"/>
                </a:rPr>
                <a:t>SL</a:t>
              </a:r>
            </a:p>
          </p:txBody>
        </p:sp>
      </p:grpSp>
      <p:sp>
        <p:nvSpPr>
          <p:cNvPr id="13" name="Rounded Rectangle 11">
            <a:extLst>
              <a:ext uri="{FF2B5EF4-FFF2-40B4-BE49-F238E27FC236}">
                <a16:creationId xmlns:a16="http://schemas.microsoft.com/office/drawing/2014/main" id="{C9DB2CAF-5A4B-4121-BAF2-5EA15FF47C59}"/>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a:extLst>
              <a:ext uri="{FF2B5EF4-FFF2-40B4-BE49-F238E27FC236}">
                <a16:creationId xmlns:a16="http://schemas.microsoft.com/office/drawing/2014/main" id="{7C1C4EDD-1BA3-4BF4-B8D9-0E670BA37AA1}"/>
              </a:ext>
            </a:extLst>
          </p:cNvPr>
          <p:cNvGrpSpPr>
            <a:grpSpLocks/>
          </p:cNvGrpSpPr>
          <p:nvPr/>
        </p:nvGrpSpPr>
        <p:grpSpPr bwMode="auto">
          <a:xfrm>
            <a:off x="472801" y="4191000"/>
            <a:ext cx="8290199" cy="1676400"/>
            <a:chOff x="19" y="2304"/>
            <a:chExt cx="5609" cy="1056"/>
          </a:xfrm>
          <a:solidFill>
            <a:schemeClr val="accent3">
              <a:lumMod val="60000"/>
              <a:lumOff val="40000"/>
            </a:schemeClr>
          </a:solidFill>
        </p:grpSpPr>
        <p:sp>
          <p:nvSpPr>
            <p:cNvPr id="256002" name="Rectangle 2">
              <a:extLst>
                <a:ext uri="{FF2B5EF4-FFF2-40B4-BE49-F238E27FC236}">
                  <a16:creationId xmlns:a16="http://schemas.microsoft.com/office/drawing/2014/main" id="{0EA4034E-B356-4D4D-85E6-BD46677F753A}"/>
                </a:ext>
              </a:extLst>
            </p:cNvPr>
            <p:cNvSpPr>
              <a:spLocks noChangeArrowheads="1"/>
            </p:cNvSpPr>
            <p:nvPr/>
          </p:nvSpPr>
          <p:spPr bwMode="auto">
            <a:xfrm>
              <a:off x="60" y="2304"/>
              <a:ext cx="5568" cy="1056"/>
            </a:xfrm>
            <a:prstGeom prst="rect">
              <a:avLst/>
            </a:prstGeom>
            <a:solidFill>
              <a:srgbClr val="FFFFB7"/>
            </a:solidFill>
            <a:ln w="9525">
              <a:solidFill>
                <a:schemeClr val="tx2"/>
              </a:solidFill>
              <a:miter lim="800000"/>
              <a:headEnd/>
              <a:tailEnd/>
            </a:ln>
            <a:effectLst/>
          </p:spPr>
          <p:txBody>
            <a:bodyPr wrap="none" anchor="ctr"/>
            <a:lstStyle/>
            <a:p>
              <a:pPr algn="ctr">
                <a:defRPr/>
              </a:pPr>
              <a:endParaRPr lang="en-US" dirty="0"/>
            </a:p>
          </p:txBody>
        </p:sp>
        <p:sp>
          <p:nvSpPr>
            <p:cNvPr id="256012" name="Rectangle 12">
              <a:extLst>
                <a:ext uri="{FF2B5EF4-FFF2-40B4-BE49-F238E27FC236}">
                  <a16:creationId xmlns:a16="http://schemas.microsoft.com/office/drawing/2014/main" id="{A15F0944-18C0-4FA4-8379-C37ACA35EA82}"/>
                </a:ext>
              </a:extLst>
            </p:cNvPr>
            <p:cNvSpPr>
              <a:spLocks noChangeArrowheads="1"/>
            </p:cNvSpPr>
            <p:nvPr/>
          </p:nvSpPr>
          <p:spPr bwMode="auto">
            <a:xfrm>
              <a:off x="1943" y="2807"/>
              <a:ext cx="235" cy="270"/>
            </a:xfrm>
            <a:prstGeom prst="rect">
              <a:avLst/>
            </a:prstGeom>
            <a:noFill/>
            <a:ln w="12700">
              <a:noFill/>
              <a:miter lim="800000"/>
              <a:headEnd/>
              <a:tailEnd/>
            </a:ln>
            <a:effectLst/>
          </p:spPr>
          <p:txBody>
            <a:bodyPr wrap="none" lIns="90488" tIns="44450" rIns="90488" bIns="44450">
              <a:spAutoFit/>
            </a:bodyPr>
            <a:lstStyle/>
            <a:p>
              <a:pPr>
                <a:defRPr/>
              </a:pPr>
              <a:r>
                <a:rPr lang="en-US" sz="2200" b="1" dirty="0">
                  <a:solidFill>
                    <a:schemeClr val="accent1">
                      <a:lumMod val="50000"/>
                    </a:schemeClr>
                  </a:solidFill>
                  <a:latin typeface="Arial" charset="0"/>
                </a:rPr>
                <a:t>=</a:t>
              </a:r>
            </a:p>
          </p:txBody>
        </p:sp>
        <p:sp>
          <p:nvSpPr>
            <p:cNvPr id="256009" name="Rectangle 9">
              <a:extLst>
                <a:ext uri="{FF2B5EF4-FFF2-40B4-BE49-F238E27FC236}">
                  <a16:creationId xmlns:a16="http://schemas.microsoft.com/office/drawing/2014/main" id="{885AF2EB-5D30-4925-BF05-7F845F846D35}"/>
                </a:ext>
              </a:extLst>
            </p:cNvPr>
            <p:cNvSpPr>
              <a:spLocks noChangeArrowheads="1"/>
            </p:cNvSpPr>
            <p:nvPr/>
          </p:nvSpPr>
          <p:spPr bwMode="auto">
            <a:xfrm>
              <a:off x="145" y="2315"/>
              <a:ext cx="958" cy="289"/>
            </a:xfrm>
            <a:prstGeom prst="rect">
              <a:avLst/>
            </a:prstGeom>
            <a:noFill/>
            <a:ln w="12700">
              <a:noFill/>
              <a:miter lim="800000"/>
              <a:headEnd/>
              <a:tailEnd/>
            </a:ln>
            <a:effectLst/>
          </p:spPr>
          <p:txBody>
            <a:bodyPr lIns="90488" tIns="44450" rIns="90488" bIns="44450">
              <a:spAutoFit/>
            </a:bodyPr>
            <a:lstStyle/>
            <a:p>
              <a:pPr>
                <a:spcBef>
                  <a:spcPct val="50000"/>
                </a:spcBef>
                <a:defRPr/>
              </a:pPr>
              <a:r>
                <a:rPr lang="en-US" sz="2400" b="1" u="sng" dirty="0">
                  <a:solidFill>
                    <a:schemeClr val="accent1">
                      <a:lumMod val="50000"/>
                    </a:schemeClr>
                  </a:solidFill>
                  <a:latin typeface="Arial" charset="0"/>
                </a:rPr>
                <a:t>Step 2:</a:t>
              </a:r>
            </a:p>
          </p:txBody>
        </p:sp>
        <p:sp>
          <p:nvSpPr>
            <p:cNvPr id="256011" name="Rectangle 11">
              <a:extLst>
                <a:ext uri="{FF2B5EF4-FFF2-40B4-BE49-F238E27FC236}">
                  <a16:creationId xmlns:a16="http://schemas.microsoft.com/office/drawing/2014/main" id="{131B38A8-ABF9-4E84-8EE9-377A8A1701D3}"/>
                </a:ext>
              </a:extLst>
            </p:cNvPr>
            <p:cNvSpPr>
              <a:spLocks noChangeArrowheads="1"/>
            </p:cNvSpPr>
            <p:nvPr/>
          </p:nvSpPr>
          <p:spPr bwMode="auto">
            <a:xfrm>
              <a:off x="19" y="2690"/>
              <a:ext cx="1984" cy="483"/>
            </a:xfrm>
            <a:prstGeom prst="rect">
              <a:avLst/>
            </a:prstGeom>
            <a:noFill/>
            <a:ln w="12700">
              <a:noFill/>
              <a:miter lim="800000"/>
              <a:headEnd/>
              <a:tailEnd/>
            </a:ln>
            <a:effectLst/>
          </p:spPr>
          <p:txBody>
            <a:bodyPr wrap="none" lIns="90488" tIns="44450" rIns="90488" bIns="44450">
              <a:spAutoFit/>
            </a:bodyPr>
            <a:lstStyle/>
            <a:p>
              <a:pPr algn="ctr">
                <a:defRPr/>
              </a:pPr>
              <a:r>
                <a:rPr lang="en-US" sz="2200" b="1" dirty="0">
                  <a:solidFill>
                    <a:schemeClr val="accent1">
                      <a:lumMod val="50000"/>
                    </a:schemeClr>
                  </a:solidFill>
                  <a:latin typeface="Arial" charset="0"/>
                </a:rPr>
                <a:t>Annual Depreciation</a:t>
              </a:r>
            </a:p>
            <a:p>
              <a:pPr algn="ctr">
                <a:defRPr/>
              </a:pPr>
              <a:r>
                <a:rPr lang="en-US" sz="2200" b="1" dirty="0">
                  <a:solidFill>
                    <a:schemeClr val="accent1">
                      <a:lumMod val="50000"/>
                    </a:schemeClr>
                  </a:solidFill>
                  <a:latin typeface="Arial" charset="0"/>
                </a:rPr>
                <a:t>Expense</a:t>
              </a:r>
            </a:p>
          </p:txBody>
        </p:sp>
        <p:sp>
          <p:nvSpPr>
            <p:cNvPr id="256013" name="Rectangle 13">
              <a:extLst>
                <a:ext uri="{FF2B5EF4-FFF2-40B4-BE49-F238E27FC236}">
                  <a16:creationId xmlns:a16="http://schemas.microsoft.com/office/drawing/2014/main" id="{831EBC36-5EBA-40ED-8D7A-E5DF96799F0B}"/>
                </a:ext>
              </a:extLst>
            </p:cNvPr>
            <p:cNvSpPr>
              <a:spLocks noChangeArrowheads="1"/>
            </p:cNvSpPr>
            <p:nvPr/>
          </p:nvSpPr>
          <p:spPr bwMode="auto">
            <a:xfrm>
              <a:off x="2064" y="2575"/>
              <a:ext cx="1748" cy="696"/>
            </a:xfrm>
            <a:prstGeom prst="rect">
              <a:avLst/>
            </a:prstGeom>
            <a:noFill/>
            <a:ln w="12700">
              <a:noFill/>
              <a:miter lim="800000"/>
              <a:headEnd/>
              <a:tailEnd/>
            </a:ln>
            <a:effectLst/>
          </p:spPr>
          <p:txBody>
            <a:bodyPr wrap="none" lIns="90488" tIns="44450" rIns="90488" bIns="44450">
              <a:spAutoFit/>
            </a:bodyPr>
            <a:lstStyle/>
            <a:p>
              <a:pPr algn="ctr">
                <a:defRPr/>
              </a:pPr>
              <a:r>
                <a:rPr lang="en-US" sz="2200" b="1" dirty="0">
                  <a:solidFill>
                    <a:srgbClr val="080000"/>
                  </a:solidFill>
                  <a:latin typeface="Arial" charset="0"/>
                </a:rPr>
                <a:t>Depreciation</a:t>
              </a:r>
            </a:p>
            <a:p>
              <a:pPr algn="ctr">
                <a:defRPr/>
              </a:pPr>
              <a:r>
                <a:rPr lang="en-US" sz="2200" b="1" dirty="0">
                  <a:solidFill>
                    <a:srgbClr val="080000"/>
                  </a:solidFill>
                  <a:latin typeface="Arial" charset="0"/>
                </a:rPr>
                <a:t>Expense Per Unit </a:t>
              </a:r>
            </a:p>
            <a:p>
              <a:pPr algn="ctr">
                <a:defRPr/>
              </a:pPr>
              <a:r>
                <a:rPr lang="en-US" sz="2200" b="1" dirty="0">
                  <a:solidFill>
                    <a:srgbClr val="080000"/>
                  </a:solidFill>
                  <a:latin typeface="Arial" charset="0"/>
                </a:rPr>
                <a:t>Produced</a:t>
              </a:r>
            </a:p>
          </p:txBody>
        </p:sp>
        <p:sp>
          <p:nvSpPr>
            <p:cNvPr id="256015" name="Rectangle 15">
              <a:extLst>
                <a:ext uri="{FF2B5EF4-FFF2-40B4-BE49-F238E27FC236}">
                  <a16:creationId xmlns:a16="http://schemas.microsoft.com/office/drawing/2014/main" id="{CFC25323-7380-443F-8C83-480808C630F5}"/>
                </a:ext>
              </a:extLst>
            </p:cNvPr>
            <p:cNvSpPr>
              <a:spLocks noChangeArrowheads="1"/>
            </p:cNvSpPr>
            <p:nvPr/>
          </p:nvSpPr>
          <p:spPr bwMode="auto">
            <a:xfrm>
              <a:off x="3889" y="2544"/>
              <a:ext cx="1678" cy="696"/>
            </a:xfrm>
            <a:prstGeom prst="rect">
              <a:avLst/>
            </a:prstGeom>
            <a:noFill/>
            <a:ln w="12700">
              <a:noFill/>
              <a:miter lim="800000"/>
              <a:headEnd/>
              <a:tailEnd/>
            </a:ln>
            <a:effectLst/>
          </p:spPr>
          <p:txBody>
            <a:bodyPr lIns="90488" tIns="44450" rIns="90488" bIns="44450">
              <a:spAutoFit/>
            </a:bodyPr>
            <a:lstStyle/>
            <a:p>
              <a:pPr algn="ctr">
                <a:spcBef>
                  <a:spcPct val="50000"/>
                </a:spcBef>
                <a:defRPr/>
              </a:pPr>
              <a:r>
                <a:rPr lang="en-US" sz="2200" b="1" dirty="0">
                  <a:solidFill>
                    <a:schemeClr val="accent1">
                      <a:lumMod val="50000"/>
                    </a:schemeClr>
                  </a:solidFill>
                  <a:latin typeface="Arial" charset="0"/>
                </a:rPr>
                <a:t>Number of Units Produced</a:t>
              </a:r>
              <a:br>
                <a:rPr lang="en-US" sz="2200" b="1" dirty="0">
                  <a:solidFill>
                    <a:schemeClr val="accent1">
                      <a:lumMod val="50000"/>
                    </a:schemeClr>
                  </a:solidFill>
                  <a:latin typeface="Arial" charset="0"/>
                </a:rPr>
              </a:br>
              <a:r>
                <a:rPr lang="en-US" sz="2200" b="1" dirty="0">
                  <a:solidFill>
                    <a:schemeClr val="accent1">
                      <a:lumMod val="50000"/>
                    </a:schemeClr>
                  </a:solidFill>
                  <a:latin typeface="Arial" charset="0"/>
                </a:rPr>
                <a:t>during the Year</a:t>
              </a:r>
            </a:p>
          </p:txBody>
        </p:sp>
        <p:sp>
          <p:nvSpPr>
            <p:cNvPr id="256014" name="Rectangle 14">
              <a:extLst>
                <a:ext uri="{FF2B5EF4-FFF2-40B4-BE49-F238E27FC236}">
                  <a16:creationId xmlns:a16="http://schemas.microsoft.com/office/drawing/2014/main" id="{6BD8637E-550D-471D-8DBE-64E17EBFE938}"/>
                </a:ext>
              </a:extLst>
            </p:cNvPr>
            <p:cNvSpPr>
              <a:spLocks noChangeArrowheads="1"/>
            </p:cNvSpPr>
            <p:nvPr/>
          </p:nvSpPr>
          <p:spPr bwMode="auto">
            <a:xfrm>
              <a:off x="3746" y="2784"/>
              <a:ext cx="238" cy="270"/>
            </a:xfrm>
            <a:prstGeom prst="rect">
              <a:avLst/>
            </a:prstGeom>
            <a:noFill/>
            <a:ln w="12700">
              <a:noFill/>
              <a:miter lim="800000"/>
              <a:headEnd/>
              <a:tailEnd/>
            </a:ln>
            <a:effectLst/>
          </p:spPr>
          <p:txBody>
            <a:bodyPr lIns="90488" tIns="44450" rIns="90488" bIns="44450">
              <a:spAutoFit/>
            </a:bodyPr>
            <a:lstStyle/>
            <a:p>
              <a:pPr algn="ctr">
                <a:spcBef>
                  <a:spcPct val="50000"/>
                </a:spcBef>
                <a:defRPr/>
              </a:pPr>
              <a:r>
                <a:rPr lang="en-US" sz="2200" b="1" dirty="0">
                  <a:solidFill>
                    <a:schemeClr val="accent1">
                      <a:lumMod val="50000"/>
                    </a:schemeClr>
                  </a:solidFill>
                  <a:latin typeface="Arial" charset="0"/>
                </a:rPr>
                <a:t>×</a:t>
              </a:r>
            </a:p>
          </p:txBody>
        </p:sp>
      </p:grpSp>
      <p:grpSp>
        <p:nvGrpSpPr>
          <p:cNvPr id="3" name="Group 20">
            <a:extLst>
              <a:ext uri="{FF2B5EF4-FFF2-40B4-BE49-F238E27FC236}">
                <a16:creationId xmlns:a16="http://schemas.microsoft.com/office/drawing/2014/main" id="{16A27D53-2BA7-4E2B-A53E-C8CD5947CCD5}"/>
              </a:ext>
            </a:extLst>
          </p:cNvPr>
          <p:cNvGrpSpPr>
            <a:grpSpLocks/>
          </p:cNvGrpSpPr>
          <p:nvPr/>
        </p:nvGrpSpPr>
        <p:grpSpPr bwMode="auto">
          <a:xfrm>
            <a:off x="685800" y="1371600"/>
            <a:ext cx="8001000" cy="1828800"/>
            <a:chOff x="60" y="768"/>
            <a:chExt cx="5568" cy="1056"/>
          </a:xfrm>
          <a:solidFill>
            <a:schemeClr val="accent1">
              <a:lumMod val="20000"/>
              <a:lumOff val="80000"/>
            </a:schemeClr>
          </a:solidFill>
        </p:grpSpPr>
        <p:sp>
          <p:nvSpPr>
            <p:cNvPr id="256003" name="Rectangle 3">
              <a:extLst>
                <a:ext uri="{FF2B5EF4-FFF2-40B4-BE49-F238E27FC236}">
                  <a16:creationId xmlns:a16="http://schemas.microsoft.com/office/drawing/2014/main" id="{D889DCAC-0927-4639-A828-CAA2C0E2D8FF}"/>
                </a:ext>
              </a:extLst>
            </p:cNvPr>
            <p:cNvSpPr>
              <a:spLocks noChangeArrowheads="1"/>
            </p:cNvSpPr>
            <p:nvPr/>
          </p:nvSpPr>
          <p:spPr bwMode="auto">
            <a:xfrm>
              <a:off x="60" y="768"/>
              <a:ext cx="5568" cy="1056"/>
            </a:xfrm>
            <a:prstGeom prst="rect">
              <a:avLst/>
            </a:prstGeom>
            <a:grpFill/>
            <a:ln w="9525">
              <a:solidFill>
                <a:srgbClr val="3333CC"/>
              </a:solidFill>
              <a:miter lim="800000"/>
              <a:headEnd/>
              <a:tailEnd/>
            </a:ln>
            <a:effectLst/>
          </p:spPr>
          <p:txBody>
            <a:bodyPr wrap="none" anchor="ctr"/>
            <a:lstStyle/>
            <a:p>
              <a:pPr algn="ctr">
                <a:defRPr/>
              </a:pPr>
              <a:endParaRPr lang="en-US" dirty="0">
                <a:solidFill>
                  <a:srgbClr val="080000"/>
                </a:solidFill>
              </a:endParaRPr>
            </a:p>
          </p:txBody>
        </p:sp>
        <p:sp>
          <p:nvSpPr>
            <p:cNvPr id="256005" name="Rectangle 5">
              <a:extLst>
                <a:ext uri="{FF2B5EF4-FFF2-40B4-BE49-F238E27FC236}">
                  <a16:creationId xmlns:a16="http://schemas.microsoft.com/office/drawing/2014/main" id="{C48D5382-D433-4112-8187-14AA6FCDCC82}"/>
                </a:ext>
              </a:extLst>
            </p:cNvPr>
            <p:cNvSpPr>
              <a:spLocks noChangeArrowheads="1"/>
            </p:cNvSpPr>
            <p:nvPr/>
          </p:nvSpPr>
          <p:spPr bwMode="auto">
            <a:xfrm>
              <a:off x="361" y="1039"/>
              <a:ext cx="1798" cy="638"/>
            </a:xfrm>
            <a:prstGeom prst="rect">
              <a:avLst/>
            </a:prstGeom>
            <a:grpFill/>
            <a:ln w="12700">
              <a:noFill/>
              <a:miter lim="800000"/>
              <a:headEnd/>
              <a:tailEnd/>
            </a:ln>
            <a:effectLst/>
          </p:spPr>
          <p:txBody>
            <a:bodyPr wrap="none" lIns="90488" tIns="44450" rIns="90488" bIns="44450">
              <a:spAutoFit/>
            </a:bodyPr>
            <a:lstStyle/>
            <a:p>
              <a:pPr algn="ctr">
                <a:defRPr/>
              </a:pPr>
              <a:r>
                <a:rPr lang="en-US" sz="2200" b="1" dirty="0">
                  <a:latin typeface="Arial" charset="0"/>
                </a:rPr>
                <a:t>Depreciation</a:t>
              </a:r>
            </a:p>
            <a:p>
              <a:pPr algn="ctr">
                <a:defRPr/>
              </a:pPr>
              <a:r>
                <a:rPr lang="en-US" sz="2200" b="1" dirty="0">
                  <a:latin typeface="Arial" charset="0"/>
                </a:rPr>
                <a:t>Expense Per Unit </a:t>
              </a:r>
              <a:br>
                <a:rPr lang="en-US" sz="2200" b="1" dirty="0">
                  <a:latin typeface="Arial" charset="0"/>
                </a:rPr>
              </a:br>
              <a:r>
                <a:rPr lang="en-US" sz="2200" b="1" dirty="0">
                  <a:latin typeface="Arial" charset="0"/>
                </a:rPr>
                <a:t>Produced</a:t>
              </a:r>
            </a:p>
          </p:txBody>
        </p:sp>
        <p:sp>
          <p:nvSpPr>
            <p:cNvPr id="256006" name="Rectangle 6">
              <a:extLst>
                <a:ext uri="{FF2B5EF4-FFF2-40B4-BE49-F238E27FC236}">
                  <a16:creationId xmlns:a16="http://schemas.microsoft.com/office/drawing/2014/main" id="{0953688D-BF00-4EAB-8E49-6EB1BBC81D09}"/>
                </a:ext>
              </a:extLst>
            </p:cNvPr>
            <p:cNvSpPr>
              <a:spLocks noChangeArrowheads="1"/>
            </p:cNvSpPr>
            <p:nvPr/>
          </p:nvSpPr>
          <p:spPr bwMode="auto">
            <a:xfrm>
              <a:off x="2183" y="1260"/>
              <a:ext cx="242" cy="247"/>
            </a:xfrm>
            <a:prstGeom prst="rect">
              <a:avLst/>
            </a:prstGeom>
            <a:grpFill/>
            <a:ln w="12700">
              <a:noFill/>
              <a:miter lim="800000"/>
              <a:headEnd/>
              <a:tailEnd/>
            </a:ln>
            <a:effectLst/>
          </p:spPr>
          <p:txBody>
            <a:bodyPr wrap="none" lIns="90488" tIns="44450" rIns="90488" bIns="44450">
              <a:spAutoFit/>
            </a:bodyPr>
            <a:lstStyle/>
            <a:p>
              <a:pPr>
                <a:defRPr/>
              </a:pPr>
              <a:r>
                <a:rPr lang="en-US" sz="2200" b="1" dirty="0">
                  <a:solidFill>
                    <a:srgbClr val="080000"/>
                  </a:solidFill>
                  <a:latin typeface="Arial" charset="0"/>
                </a:rPr>
                <a:t>=</a:t>
              </a:r>
            </a:p>
          </p:txBody>
        </p:sp>
        <p:sp>
          <p:nvSpPr>
            <p:cNvPr id="256007" name="Rectangle 7">
              <a:extLst>
                <a:ext uri="{FF2B5EF4-FFF2-40B4-BE49-F238E27FC236}">
                  <a16:creationId xmlns:a16="http://schemas.microsoft.com/office/drawing/2014/main" id="{7E465EC7-1A35-4DE8-9564-2AD04882883B}"/>
                </a:ext>
              </a:extLst>
            </p:cNvPr>
            <p:cNvSpPr>
              <a:spLocks noChangeArrowheads="1"/>
            </p:cNvSpPr>
            <p:nvPr/>
          </p:nvSpPr>
          <p:spPr bwMode="auto">
            <a:xfrm>
              <a:off x="2275" y="1164"/>
              <a:ext cx="3262" cy="443"/>
            </a:xfrm>
            <a:prstGeom prst="rect">
              <a:avLst/>
            </a:prstGeom>
            <a:grpFill/>
            <a:ln w="12700">
              <a:noFill/>
              <a:miter lim="800000"/>
              <a:headEnd/>
              <a:tailEnd/>
            </a:ln>
            <a:effectLst/>
          </p:spPr>
          <p:txBody>
            <a:bodyPr wrap="none" lIns="90488" tIns="44450" rIns="90488" bIns="44450">
              <a:spAutoFit/>
            </a:bodyPr>
            <a:lstStyle/>
            <a:p>
              <a:pPr algn="ctr">
                <a:defRPr/>
              </a:pPr>
              <a:r>
                <a:rPr lang="en-US" sz="2200" b="1" dirty="0">
                  <a:solidFill>
                    <a:srgbClr val="080000"/>
                  </a:solidFill>
                  <a:latin typeface="Arial" charset="0"/>
                </a:rPr>
                <a:t>Cost − Estimated Salvage Value</a:t>
              </a:r>
            </a:p>
            <a:p>
              <a:pPr algn="ctr">
                <a:defRPr/>
              </a:pPr>
              <a:r>
                <a:rPr lang="en-US" sz="2200" b="1" dirty="0">
                  <a:solidFill>
                    <a:srgbClr val="080000"/>
                  </a:solidFill>
                  <a:latin typeface="Arial" charset="0"/>
                </a:rPr>
                <a:t> Estimated Total Units to be Made</a:t>
              </a:r>
            </a:p>
          </p:txBody>
        </p:sp>
        <p:sp>
          <p:nvSpPr>
            <p:cNvPr id="256008" name="Rectangle 8">
              <a:extLst>
                <a:ext uri="{FF2B5EF4-FFF2-40B4-BE49-F238E27FC236}">
                  <a16:creationId xmlns:a16="http://schemas.microsoft.com/office/drawing/2014/main" id="{6AF026CB-D163-4F35-AD31-EBFEC5D08201}"/>
                </a:ext>
              </a:extLst>
            </p:cNvPr>
            <p:cNvSpPr>
              <a:spLocks noChangeArrowheads="1"/>
            </p:cNvSpPr>
            <p:nvPr/>
          </p:nvSpPr>
          <p:spPr bwMode="auto">
            <a:xfrm>
              <a:off x="145" y="816"/>
              <a:ext cx="958" cy="265"/>
            </a:xfrm>
            <a:prstGeom prst="rect">
              <a:avLst/>
            </a:prstGeom>
            <a:grpFill/>
            <a:ln w="12700">
              <a:noFill/>
              <a:miter lim="800000"/>
              <a:headEnd/>
              <a:tailEnd/>
            </a:ln>
            <a:effectLst/>
          </p:spPr>
          <p:txBody>
            <a:bodyPr lIns="90488" tIns="44450" rIns="90488" bIns="44450">
              <a:spAutoFit/>
            </a:bodyPr>
            <a:lstStyle/>
            <a:p>
              <a:pPr>
                <a:spcBef>
                  <a:spcPct val="50000"/>
                </a:spcBef>
                <a:defRPr/>
              </a:pPr>
              <a:r>
                <a:rPr lang="en-US" sz="2400" b="1" u="sng" dirty="0">
                  <a:solidFill>
                    <a:srgbClr val="080000"/>
                  </a:solidFill>
                  <a:latin typeface="Arial" charset="0"/>
                </a:rPr>
                <a:t>Step 1:</a:t>
              </a:r>
            </a:p>
          </p:txBody>
        </p:sp>
        <p:sp>
          <p:nvSpPr>
            <p:cNvPr id="256018" name="Line 18">
              <a:extLst>
                <a:ext uri="{FF2B5EF4-FFF2-40B4-BE49-F238E27FC236}">
                  <a16:creationId xmlns:a16="http://schemas.microsoft.com/office/drawing/2014/main" id="{E9850BB4-480D-4C47-B25F-8397F1CB0259}"/>
                </a:ext>
              </a:extLst>
            </p:cNvPr>
            <p:cNvSpPr>
              <a:spLocks noChangeShapeType="1"/>
            </p:cNvSpPr>
            <p:nvPr/>
          </p:nvSpPr>
          <p:spPr bwMode="auto">
            <a:xfrm>
              <a:off x="2340" y="1384"/>
              <a:ext cx="3129" cy="0"/>
            </a:xfrm>
            <a:prstGeom prst="line">
              <a:avLst/>
            </a:prstGeom>
            <a:grpFill/>
            <a:ln w="38100">
              <a:solidFill>
                <a:schemeClr val="tx1"/>
              </a:solidFill>
              <a:round/>
              <a:headEnd/>
              <a:tailEnd/>
            </a:ln>
            <a:effectLst/>
          </p:spPr>
          <p:txBody>
            <a:bodyPr/>
            <a:lstStyle/>
            <a:p>
              <a:pPr algn="ctr">
                <a:defRPr/>
              </a:pPr>
              <a:endParaRPr lang="en-US" dirty="0">
                <a:solidFill>
                  <a:srgbClr val="080000"/>
                </a:solidFill>
              </a:endParaRPr>
            </a:p>
          </p:txBody>
        </p:sp>
      </p:grpSp>
      <p:cxnSp>
        <p:nvCxnSpPr>
          <p:cNvPr id="98308" name="AutoShape 17">
            <a:extLst>
              <a:ext uri="{FF2B5EF4-FFF2-40B4-BE49-F238E27FC236}">
                <a16:creationId xmlns:a16="http://schemas.microsoft.com/office/drawing/2014/main" id="{8C9C1B57-76A6-4323-BCCE-432BD5802799}"/>
              </a:ext>
            </a:extLst>
          </p:cNvPr>
          <p:cNvCxnSpPr>
            <a:cxnSpLocks noChangeShapeType="1"/>
          </p:cNvCxnSpPr>
          <p:nvPr/>
        </p:nvCxnSpPr>
        <p:spPr bwMode="auto">
          <a:xfrm rot="16200000" flipH="1">
            <a:off x="2755106" y="2426494"/>
            <a:ext cx="1420813" cy="2663825"/>
          </a:xfrm>
          <a:prstGeom prst="bentConnector3">
            <a:avLst>
              <a:gd name="adj1" fmla="val 50000"/>
            </a:avLst>
          </a:prstGeom>
          <a:noFill/>
          <a:ln w="38100">
            <a:solidFill>
              <a:schemeClr val="tx2"/>
            </a:solidFill>
            <a:miter lim="800000"/>
            <a:headEnd/>
            <a:tailEnd type="triangle" w="med" len="med"/>
          </a:ln>
          <a:extLst>
            <a:ext uri="{909E8E84-426E-40DD-AFC4-6F175D3DCCD1}">
              <a14:hiddenFill xmlns:a14="http://schemas.microsoft.com/office/drawing/2010/main">
                <a:noFill/>
              </a14:hiddenFill>
            </a:ext>
          </a:extLst>
        </p:spPr>
      </p:cxnSp>
      <p:sp>
        <p:nvSpPr>
          <p:cNvPr id="98309" name="Title 22">
            <a:extLst>
              <a:ext uri="{FF2B5EF4-FFF2-40B4-BE49-F238E27FC236}">
                <a16:creationId xmlns:a16="http://schemas.microsoft.com/office/drawing/2014/main" id="{5C000FF5-D103-4382-A0C8-065534666128}"/>
              </a:ext>
            </a:extLst>
          </p:cNvPr>
          <p:cNvSpPr>
            <a:spLocks noGrp="1"/>
          </p:cNvSpPr>
          <p:nvPr>
            <p:ph type="title"/>
          </p:nvPr>
        </p:nvSpPr>
        <p:spPr/>
        <p:txBody>
          <a:bodyPr/>
          <a:lstStyle/>
          <a:p>
            <a:r>
              <a:rPr lang="en-US" altLang="en-US"/>
              <a:t>Units-of-Production Method</a:t>
            </a:r>
          </a:p>
        </p:txBody>
      </p:sp>
      <p:sp>
        <p:nvSpPr>
          <p:cNvPr id="21" name="Rounded Rectangle 19">
            <a:extLst>
              <a:ext uri="{FF2B5EF4-FFF2-40B4-BE49-F238E27FC236}">
                <a16:creationId xmlns:a16="http://schemas.microsoft.com/office/drawing/2014/main" id="{EBD8BF98-6A78-4DC5-9BF6-3103142BDA45}"/>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8">
            <a:extLst>
              <a:ext uri="{FF2B5EF4-FFF2-40B4-BE49-F238E27FC236}">
                <a16:creationId xmlns:a16="http://schemas.microsoft.com/office/drawing/2014/main" id="{DBC0CFFA-85C3-450A-ABB9-A45CE5E2C962}"/>
              </a:ext>
            </a:extLst>
          </p:cNvPr>
          <p:cNvSpPr>
            <a:spLocks noGrp="1"/>
          </p:cNvSpPr>
          <p:nvPr>
            <p:ph type="title"/>
          </p:nvPr>
        </p:nvSpPr>
        <p:spPr>
          <a:xfrm>
            <a:off x="1133475" y="277813"/>
            <a:ext cx="6858000" cy="1143000"/>
          </a:xfrm>
        </p:spPr>
        <p:txBody>
          <a:bodyPr/>
          <a:lstStyle/>
          <a:p>
            <a:r>
              <a:rPr lang="en-US" altLang="en-US"/>
              <a:t>Units-of-Production Method</a:t>
            </a:r>
          </a:p>
        </p:txBody>
      </p:sp>
      <p:sp>
        <p:nvSpPr>
          <p:cNvPr id="257026" name="Rectangle 2">
            <a:extLst>
              <a:ext uri="{FF2B5EF4-FFF2-40B4-BE49-F238E27FC236}">
                <a16:creationId xmlns:a16="http://schemas.microsoft.com/office/drawing/2014/main" id="{CCABB1B9-8383-4B1A-BE5A-7BEB50A0124C}"/>
              </a:ext>
            </a:extLst>
          </p:cNvPr>
          <p:cNvSpPr>
            <a:spLocks noGrp="1" noChangeArrowheads="1"/>
          </p:cNvSpPr>
          <p:nvPr>
            <p:ph idx="1"/>
          </p:nvPr>
        </p:nvSpPr>
        <p:spPr>
          <a:xfrm>
            <a:off x="876300" y="1981200"/>
            <a:ext cx="7391400" cy="3810000"/>
          </a:xfrm>
          <a:solidFill>
            <a:srgbClr val="FFFFB7"/>
          </a:solidFill>
          <a:ln w="12700">
            <a:solidFill>
              <a:schemeClr val="accent2"/>
            </a:solidFill>
          </a:ln>
        </p:spPr>
        <p:txBody>
          <a:bodyPr lIns="90488" tIns="44450" rIns="90488" bIns="44450"/>
          <a:lstStyle/>
          <a:p>
            <a:pPr algn="ctr">
              <a:lnSpc>
                <a:spcPct val="90000"/>
              </a:lnSpc>
              <a:buFont typeface="Wingdings" pitchFamily="2" charset="2"/>
              <a:buNone/>
              <a:defRPr/>
            </a:pPr>
            <a:r>
              <a:rPr lang="en-US" sz="3000" b="1" dirty="0">
                <a:solidFill>
                  <a:schemeClr val="accent1">
                    <a:lumMod val="50000"/>
                  </a:schemeClr>
                </a:solidFill>
              </a:rPr>
              <a:t>On December 31, 2019, equipment was purchased for $50,000 cash. The equipment is expected to produce 100,000 units during its useful life and has an estimated salvage value of $5,000.</a:t>
            </a:r>
            <a:br>
              <a:rPr lang="en-US" sz="3000" b="1" dirty="0">
                <a:solidFill>
                  <a:srgbClr val="0066FF"/>
                </a:solidFill>
              </a:rPr>
            </a:br>
            <a:br>
              <a:rPr lang="en-US" sz="3000" b="1" dirty="0"/>
            </a:br>
            <a:r>
              <a:rPr lang="en-US" sz="3000" b="1" dirty="0"/>
              <a:t>If 22,000 units were produced in 2020, the first year that the asset was used, what is the amount of depreciation expense?</a:t>
            </a:r>
          </a:p>
        </p:txBody>
      </p:sp>
      <p:sp>
        <p:nvSpPr>
          <p:cNvPr id="5" name="Rounded Rectangle 5">
            <a:extLst>
              <a:ext uri="{FF2B5EF4-FFF2-40B4-BE49-F238E27FC236}">
                <a16:creationId xmlns:a16="http://schemas.microsoft.com/office/drawing/2014/main" id="{52E27D8F-D4C6-440A-A170-7609E3C8BFF2}"/>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1">
            <a:extLst>
              <a:ext uri="{FF2B5EF4-FFF2-40B4-BE49-F238E27FC236}">
                <a16:creationId xmlns:a16="http://schemas.microsoft.com/office/drawing/2014/main" id="{D8FE5E3F-4734-49EC-BE12-184EF2F5D37E}"/>
              </a:ext>
            </a:extLst>
          </p:cNvPr>
          <p:cNvSpPr>
            <a:spLocks noChangeArrowheads="1"/>
          </p:cNvSpPr>
          <p:nvPr/>
        </p:nvSpPr>
        <p:spPr bwMode="auto">
          <a:xfrm>
            <a:off x="3276600" y="2389188"/>
            <a:ext cx="344488"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200" b="1">
                <a:solidFill>
                  <a:srgbClr val="3333CC"/>
                </a:solidFill>
                <a:latin typeface="Arial" panose="020B0604020202020204" pitchFamily="34" charset="0"/>
              </a:rPr>
              <a:t>=</a:t>
            </a:r>
          </a:p>
        </p:txBody>
      </p:sp>
      <p:grpSp>
        <p:nvGrpSpPr>
          <p:cNvPr id="2" name="Group 57">
            <a:extLst>
              <a:ext uri="{FF2B5EF4-FFF2-40B4-BE49-F238E27FC236}">
                <a16:creationId xmlns:a16="http://schemas.microsoft.com/office/drawing/2014/main" id="{F7E6F2F5-F5F4-4B07-B53E-FFAE334DDDCA}"/>
              </a:ext>
            </a:extLst>
          </p:cNvPr>
          <p:cNvGrpSpPr>
            <a:grpSpLocks/>
          </p:cNvGrpSpPr>
          <p:nvPr/>
        </p:nvGrpSpPr>
        <p:grpSpPr bwMode="auto">
          <a:xfrm>
            <a:off x="914400" y="1600200"/>
            <a:ext cx="7620000" cy="1676400"/>
            <a:chOff x="144" y="768"/>
            <a:chExt cx="5436" cy="1056"/>
          </a:xfrm>
          <a:solidFill>
            <a:schemeClr val="accent1">
              <a:lumMod val="20000"/>
              <a:lumOff val="80000"/>
            </a:schemeClr>
          </a:solidFill>
        </p:grpSpPr>
        <p:sp>
          <p:nvSpPr>
            <p:cNvPr id="50193" name="Rectangle 29">
              <a:extLst>
                <a:ext uri="{FF2B5EF4-FFF2-40B4-BE49-F238E27FC236}">
                  <a16:creationId xmlns:a16="http://schemas.microsoft.com/office/drawing/2014/main" id="{16677079-9C66-448F-A99F-E192BD60E9A4}"/>
                </a:ext>
              </a:extLst>
            </p:cNvPr>
            <p:cNvSpPr>
              <a:spLocks noChangeArrowheads="1"/>
            </p:cNvSpPr>
            <p:nvPr/>
          </p:nvSpPr>
          <p:spPr bwMode="auto">
            <a:xfrm>
              <a:off x="144" y="768"/>
              <a:ext cx="5436" cy="1056"/>
            </a:xfrm>
            <a:prstGeom prst="rect">
              <a:avLst/>
            </a:prstGeom>
            <a:grpFill/>
            <a:ln w="9525">
              <a:solidFill>
                <a:srgbClr val="3333CC"/>
              </a:solidFill>
              <a:miter lim="800000"/>
              <a:headEnd/>
              <a:tailEnd/>
            </a:ln>
          </p:spPr>
          <p:txBody>
            <a:bodyPr wrap="none" anchor="ctr"/>
            <a:lstStyle/>
            <a:p>
              <a:pPr algn="ctr">
                <a:defRPr/>
              </a:pPr>
              <a:endParaRPr lang="en-US" altLang="en-US"/>
            </a:p>
          </p:txBody>
        </p:sp>
        <p:sp>
          <p:nvSpPr>
            <p:cNvPr id="50194" name="Rectangle 30">
              <a:extLst>
                <a:ext uri="{FF2B5EF4-FFF2-40B4-BE49-F238E27FC236}">
                  <a16:creationId xmlns:a16="http://schemas.microsoft.com/office/drawing/2014/main" id="{6851CB2B-D736-496D-A8D5-6E082CB58F63}"/>
                </a:ext>
              </a:extLst>
            </p:cNvPr>
            <p:cNvSpPr>
              <a:spLocks noChangeArrowheads="1"/>
            </p:cNvSpPr>
            <p:nvPr/>
          </p:nvSpPr>
          <p:spPr bwMode="auto">
            <a:xfrm>
              <a:off x="385" y="1056"/>
              <a:ext cx="1471" cy="667"/>
            </a:xfrm>
            <a:prstGeom prst="rect">
              <a:avLst/>
            </a:prstGeom>
            <a:grpFill/>
            <a:ln w="12700">
              <a:noFill/>
              <a:miter lim="800000"/>
              <a:headEnd/>
              <a:tailEnd/>
            </a:ln>
          </p:spPr>
          <p:txBody>
            <a:bodyPr wrap="none" lIns="90488" tIns="44450" rIns="90488" bIns="44450">
              <a:spAutoFit/>
            </a:bodyPr>
            <a:lstStyle/>
            <a:p>
              <a:pPr algn="ctr">
                <a:defRPr/>
              </a:pPr>
              <a:r>
                <a:rPr lang="en-US" altLang="en-US" sz="2100" b="1" dirty="0">
                  <a:latin typeface="Arial Narrow" pitchFamily="34" charset="0"/>
                </a:rPr>
                <a:t>Depreciation</a:t>
              </a:r>
            </a:p>
            <a:p>
              <a:pPr algn="ctr">
                <a:defRPr/>
              </a:pPr>
              <a:r>
                <a:rPr lang="en-US" altLang="en-US" sz="2100" b="1" dirty="0">
                  <a:latin typeface="Arial Narrow" pitchFamily="34" charset="0"/>
                </a:rPr>
                <a:t>Expense Per Unit </a:t>
              </a:r>
              <a:br>
                <a:rPr lang="en-US" altLang="en-US" sz="2100" b="1" dirty="0">
                  <a:latin typeface="Arial Narrow" pitchFamily="34" charset="0"/>
                </a:rPr>
              </a:br>
              <a:r>
                <a:rPr lang="en-US" altLang="en-US" sz="2100" b="1" dirty="0">
                  <a:latin typeface="Arial Narrow" pitchFamily="34" charset="0"/>
                </a:rPr>
                <a:t>Produced</a:t>
              </a:r>
            </a:p>
          </p:txBody>
        </p:sp>
        <p:sp>
          <p:nvSpPr>
            <p:cNvPr id="50195" name="Rectangle 32">
              <a:extLst>
                <a:ext uri="{FF2B5EF4-FFF2-40B4-BE49-F238E27FC236}">
                  <a16:creationId xmlns:a16="http://schemas.microsoft.com/office/drawing/2014/main" id="{53AF3F33-6F35-4C99-990F-FEE1CF9DBE2F}"/>
                </a:ext>
              </a:extLst>
            </p:cNvPr>
            <p:cNvSpPr>
              <a:spLocks noChangeArrowheads="1"/>
            </p:cNvSpPr>
            <p:nvPr/>
          </p:nvSpPr>
          <p:spPr bwMode="auto">
            <a:xfrm>
              <a:off x="2155" y="1152"/>
              <a:ext cx="1833" cy="464"/>
            </a:xfrm>
            <a:prstGeom prst="rect">
              <a:avLst/>
            </a:prstGeom>
            <a:grpFill/>
            <a:ln w="12700">
              <a:noFill/>
              <a:miter lim="800000"/>
              <a:headEnd/>
              <a:tailEnd/>
            </a:ln>
          </p:spPr>
          <p:txBody>
            <a:bodyPr lIns="90488" tIns="44450" rIns="90488" bIns="44450">
              <a:spAutoFit/>
            </a:bodyPr>
            <a:lstStyle/>
            <a:p>
              <a:pPr algn="ctr">
                <a:defRPr/>
              </a:pPr>
              <a:r>
                <a:rPr lang="en-US" altLang="en-US" sz="2100" b="1" dirty="0">
                  <a:latin typeface="Arial Narrow" pitchFamily="34" charset="0"/>
                </a:rPr>
                <a:t>$50,000 − $5,000</a:t>
              </a:r>
            </a:p>
            <a:p>
              <a:pPr algn="ctr">
                <a:defRPr/>
              </a:pPr>
              <a:r>
                <a:rPr lang="en-US" altLang="en-US" sz="2100" b="1" dirty="0">
                  <a:latin typeface="Arial Narrow" pitchFamily="34" charset="0"/>
                </a:rPr>
                <a:t> 100,000</a:t>
              </a:r>
            </a:p>
          </p:txBody>
        </p:sp>
        <p:sp>
          <p:nvSpPr>
            <p:cNvPr id="50196" name="Rectangle 33">
              <a:extLst>
                <a:ext uri="{FF2B5EF4-FFF2-40B4-BE49-F238E27FC236}">
                  <a16:creationId xmlns:a16="http://schemas.microsoft.com/office/drawing/2014/main" id="{15BCFDA3-FA39-492B-95A5-3197C8438A16}"/>
                </a:ext>
              </a:extLst>
            </p:cNvPr>
            <p:cNvSpPr>
              <a:spLocks noChangeArrowheads="1"/>
            </p:cNvSpPr>
            <p:nvPr/>
          </p:nvSpPr>
          <p:spPr bwMode="auto">
            <a:xfrm>
              <a:off x="145" y="816"/>
              <a:ext cx="958" cy="289"/>
            </a:xfrm>
            <a:prstGeom prst="rect">
              <a:avLst/>
            </a:prstGeom>
            <a:grpFill/>
            <a:ln w="12700">
              <a:noFill/>
              <a:miter lim="800000"/>
              <a:headEnd/>
              <a:tailEnd/>
            </a:ln>
          </p:spPr>
          <p:txBody>
            <a:bodyPr lIns="90488" tIns="44450" rIns="90488" bIns="44450">
              <a:spAutoFit/>
            </a:bodyPr>
            <a:lstStyle/>
            <a:p>
              <a:pPr>
                <a:spcBef>
                  <a:spcPct val="50000"/>
                </a:spcBef>
                <a:defRPr/>
              </a:pPr>
              <a:r>
                <a:rPr lang="en-US" altLang="en-US" sz="2400" b="1" u="sng" dirty="0">
                  <a:latin typeface="Arial" pitchFamily="34" charset="0"/>
                </a:rPr>
                <a:t>Step 1:</a:t>
              </a:r>
            </a:p>
          </p:txBody>
        </p:sp>
        <p:sp>
          <p:nvSpPr>
            <p:cNvPr id="50197" name="Rectangle 35">
              <a:extLst>
                <a:ext uri="{FF2B5EF4-FFF2-40B4-BE49-F238E27FC236}">
                  <a16:creationId xmlns:a16="http://schemas.microsoft.com/office/drawing/2014/main" id="{7FA46C54-295A-4E45-A38F-44DE4E2191C9}"/>
                </a:ext>
              </a:extLst>
            </p:cNvPr>
            <p:cNvSpPr>
              <a:spLocks noChangeArrowheads="1"/>
            </p:cNvSpPr>
            <p:nvPr/>
          </p:nvSpPr>
          <p:spPr bwMode="auto">
            <a:xfrm>
              <a:off x="3815" y="1265"/>
              <a:ext cx="248" cy="270"/>
            </a:xfrm>
            <a:prstGeom prst="rect">
              <a:avLst/>
            </a:prstGeom>
            <a:grpFill/>
            <a:ln w="12700">
              <a:noFill/>
              <a:miter lim="800000"/>
              <a:headEnd/>
              <a:tailEnd/>
            </a:ln>
          </p:spPr>
          <p:txBody>
            <a:bodyPr wrap="none" lIns="90488" tIns="44450" rIns="90488" bIns="44450">
              <a:spAutoFit/>
            </a:bodyPr>
            <a:lstStyle/>
            <a:p>
              <a:pPr>
                <a:defRPr/>
              </a:pPr>
              <a:r>
                <a:rPr lang="en-US" altLang="en-US" sz="2200" b="1" dirty="0">
                  <a:latin typeface="Arial" pitchFamily="34" charset="0"/>
                </a:rPr>
                <a:t>=</a:t>
              </a:r>
            </a:p>
          </p:txBody>
        </p:sp>
        <p:sp>
          <p:nvSpPr>
            <p:cNvPr id="50198" name="Text Box 36">
              <a:extLst>
                <a:ext uri="{FF2B5EF4-FFF2-40B4-BE49-F238E27FC236}">
                  <a16:creationId xmlns:a16="http://schemas.microsoft.com/office/drawing/2014/main" id="{210FAC47-C2EE-48C7-B918-3FB15F285A56}"/>
                </a:ext>
              </a:extLst>
            </p:cNvPr>
            <p:cNvSpPr txBox="1">
              <a:spLocks noChangeArrowheads="1"/>
            </p:cNvSpPr>
            <p:nvPr/>
          </p:nvSpPr>
          <p:spPr bwMode="auto">
            <a:xfrm>
              <a:off x="4032" y="1264"/>
              <a:ext cx="1439" cy="271"/>
            </a:xfrm>
            <a:prstGeom prst="rect">
              <a:avLst/>
            </a:prstGeom>
            <a:grpFill/>
            <a:ln w="9525">
              <a:noFill/>
              <a:miter lim="800000"/>
              <a:headEnd/>
              <a:tailEnd/>
            </a:ln>
          </p:spPr>
          <p:txBody>
            <a:bodyPr>
              <a:spAutoFit/>
            </a:bodyPr>
            <a:lstStyle/>
            <a:p>
              <a:pPr eaLnBrk="1" hangingPunct="1">
                <a:spcBef>
                  <a:spcPct val="50000"/>
                </a:spcBef>
                <a:defRPr/>
              </a:pPr>
              <a:r>
                <a:rPr lang="en-US" altLang="en-US" sz="2200" b="1" dirty="0">
                  <a:latin typeface="Arial" pitchFamily="34" charset="0"/>
                </a:rPr>
                <a:t>$0.45 per unit</a:t>
              </a:r>
            </a:p>
          </p:txBody>
        </p:sp>
        <p:sp>
          <p:nvSpPr>
            <p:cNvPr id="50199" name="Line 34">
              <a:extLst>
                <a:ext uri="{FF2B5EF4-FFF2-40B4-BE49-F238E27FC236}">
                  <a16:creationId xmlns:a16="http://schemas.microsoft.com/office/drawing/2014/main" id="{C509DB9F-3DFD-4D9F-885A-9647A30543C2}"/>
                </a:ext>
              </a:extLst>
            </p:cNvPr>
            <p:cNvSpPr>
              <a:spLocks noChangeShapeType="1"/>
            </p:cNvSpPr>
            <p:nvPr/>
          </p:nvSpPr>
          <p:spPr bwMode="auto">
            <a:xfrm>
              <a:off x="2304" y="1405"/>
              <a:ext cx="1488" cy="0"/>
            </a:xfrm>
            <a:prstGeom prst="line">
              <a:avLst/>
            </a:prstGeom>
            <a:grpFill/>
            <a:ln w="38100">
              <a:solidFill>
                <a:schemeClr val="tx1"/>
              </a:solidFill>
              <a:round/>
              <a:headEnd/>
              <a:tailEnd/>
            </a:ln>
          </p:spPr>
          <p:txBody>
            <a:bodyPr/>
            <a:lstStyle/>
            <a:p>
              <a:pPr>
                <a:defRPr/>
              </a:pPr>
              <a:endParaRPr lang="en-US"/>
            </a:p>
          </p:txBody>
        </p:sp>
        <p:sp>
          <p:nvSpPr>
            <p:cNvPr id="50200" name="AutoShape 16">
              <a:extLst>
                <a:ext uri="{FF2B5EF4-FFF2-40B4-BE49-F238E27FC236}">
                  <a16:creationId xmlns:a16="http://schemas.microsoft.com/office/drawing/2014/main" id="{D3A32F97-FA37-4E34-8B88-267BE3787493}"/>
                </a:ext>
              </a:extLst>
            </p:cNvPr>
            <p:cNvSpPr>
              <a:spLocks noChangeArrowheads="1"/>
            </p:cNvSpPr>
            <p:nvPr/>
          </p:nvSpPr>
          <p:spPr bwMode="auto">
            <a:xfrm>
              <a:off x="4058" y="1200"/>
              <a:ext cx="1413" cy="432"/>
            </a:xfrm>
            <a:prstGeom prst="roundRect">
              <a:avLst>
                <a:gd name="adj" fmla="val 12495"/>
              </a:avLst>
            </a:prstGeom>
            <a:noFill/>
            <a:ln w="38100">
              <a:solidFill>
                <a:schemeClr val="tx1"/>
              </a:solidFill>
              <a:round/>
              <a:headEnd/>
              <a:tailEnd/>
            </a:ln>
          </p:spPr>
          <p:txBody>
            <a:bodyPr wrap="none" anchor="ctr"/>
            <a:lstStyle/>
            <a:p>
              <a:pPr algn="ctr">
                <a:defRPr/>
              </a:pPr>
              <a:endParaRPr lang="en-US" altLang="en-US" dirty="0"/>
            </a:p>
          </p:txBody>
        </p:sp>
      </p:grpSp>
      <p:grpSp>
        <p:nvGrpSpPr>
          <p:cNvPr id="102404" name="Group 58">
            <a:extLst>
              <a:ext uri="{FF2B5EF4-FFF2-40B4-BE49-F238E27FC236}">
                <a16:creationId xmlns:a16="http://schemas.microsoft.com/office/drawing/2014/main" id="{DF6C7EDF-89E8-4F63-B2E7-0ECDA1E91BF3}"/>
              </a:ext>
            </a:extLst>
          </p:cNvPr>
          <p:cNvGrpSpPr>
            <a:grpSpLocks/>
          </p:cNvGrpSpPr>
          <p:nvPr/>
        </p:nvGrpSpPr>
        <p:grpSpPr bwMode="auto">
          <a:xfrm>
            <a:off x="726682" y="3048000"/>
            <a:ext cx="7807718" cy="2743200"/>
            <a:chOff x="53" y="1388"/>
            <a:chExt cx="5321" cy="1728"/>
          </a:xfrm>
        </p:grpSpPr>
        <p:sp>
          <p:nvSpPr>
            <p:cNvPr id="50183" name="Rectangle 20">
              <a:extLst>
                <a:ext uri="{FF2B5EF4-FFF2-40B4-BE49-F238E27FC236}">
                  <a16:creationId xmlns:a16="http://schemas.microsoft.com/office/drawing/2014/main" id="{4ADFDF0F-915D-4F65-8B34-413D49DF54C7}"/>
                </a:ext>
              </a:extLst>
            </p:cNvPr>
            <p:cNvSpPr>
              <a:spLocks noChangeArrowheads="1"/>
            </p:cNvSpPr>
            <p:nvPr/>
          </p:nvSpPr>
          <p:spPr bwMode="auto">
            <a:xfrm>
              <a:off x="129" y="2060"/>
              <a:ext cx="5245" cy="1056"/>
            </a:xfrm>
            <a:prstGeom prst="rect">
              <a:avLst/>
            </a:prstGeom>
            <a:solidFill>
              <a:srgbClr val="FFFFCC"/>
            </a:solidFill>
            <a:ln w="9525">
              <a:solidFill>
                <a:schemeClr val="accent1">
                  <a:lumMod val="50000"/>
                </a:schemeClr>
              </a:solidFill>
              <a:miter lim="800000"/>
              <a:headEnd/>
              <a:tailEnd/>
            </a:ln>
          </p:spPr>
          <p:txBody>
            <a:bodyPr wrap="none" anchor="ctr"/>
            <a:lstStyle/>
            <a:p>
              <a:pPr algn="ctr">
                <a:defRPr/>
              </a:pPr>
              <a:endParaRPr lang="en-US" altLang="en-US"/>
            </a:p>
          </p:txBody>
        </p:sp>
        <p:sp>
          <p:nvSpPr>
            <p:cNvPr id="50184" name="Rectangle 21">
              <a:extLst>
                <a:ext uri="{FF2B5EF4-FFF2-40B4-BE49-F238E27FC236}">
                  <a16:creationId xmlns:a16="http://schemas.microsoft.com/office/drawing/2014/main" id="{360C47FE-76FB-42AA-A782-C6E66F923CB6}"/>
                </a:ext>
              </a:extLst>
            </p:cNvPr>
            <p:cNvSpPr>
              <a:spLocks noChangeArrowheads="1"/>
            </p:cNvSpPr>
            <p:nvPr/>
          </p:nvSpPr>
          <p:spPr bwMode="auto">
            <a:xfrm>
              <a:off x="181" y="2204"/>
              <a:ext cx="959" cy="289"/>
            </a:xfrm>
            <a:prstGeom prst="rect">
              <a:avLst/>
            </a:prstGeom>
            <a:noFill/>
            <a:ln w="12700">
              <a:noFill/>
              <a:miter lim="800000"/>
              <a:headEnd/>
              <a:tailEnd/>
            </a:ln>
          </p:spPr>
          <p:txBody>
            <a:bodyPr lIns="90488" tIns="44450" rIns="90488" bIns="44450">
              <a:spAutoFit/>
            </a:bodyPr>
            <a:lstStyle/>
            <a:p>
              <a:pPr>
                <a:spcBef>
                  <a:spcPct val="50000"/>
                </a:spcBef>
                <a:defRPr/>
              </a:pPr>
              <a:r>
                <a:rPr lang="en-US" altLang="en-US" sz="2400" b="1" u="sng" dirty="0">
                  <a:solidFill>
                    <a:schemeClr val="accent1">
                      <a:lumMod val="50000"/>
                    </a:schemeClr>
                  </a:solidFill>
                  <a:latin typeface="Arial" pitchFamily="34" charset="0"/>
                </a:rPr>
                <a:t>Step 2:</a:t>
              </a:r>
            </a:p>
          </p:txBody>
        </p:sp>
        <p:sp>
          <p:nvSpPr>
            <p:cNvPr id="50185" name="Rectangle 22">
              <a:extLst>
                <a:ext uri="{FF2B5EF4-FFF2-40B4-BE49-F238E27FC236}">
                  <a16:creationId xmlns:a16="http://schemas.microsoft.com/office/drawing/2014/main" id="{C6F1EB41-2E8F-468B-8F4F-AE7D181F03EF}"/>
                </a:ext>
              </a:extLst>
            </p:cNvPr>
            <p:cNvSpPr>
              <a:spLocks noChangeArrowheads="1"/>
            </p:cNvSpPr>
            <p:nvPr/>
          </p:nvSpPr>
          <p:spPr bwMode="auto">
            <a:xfrm>
              <a:off x="53" y="2492"/>
              <a:ext cx="1998" cy="483"/>
            </a:xfrm>
            <a:prstGeom prst="rect">
              <a:avLst/>
            </a:prstGeom>
            <a:noFill/>
            <a:ln w="12700">
              <a:noFill/>
              <a:miter lim="800000"/>
              <a:headEnd/>
              <a:tailEnd/>
            </a:ln>
          </p:spPr>
          <p:txBody>
            <a:bodyPr wrap="none" lIns="90488" tIns="44450" rIns="90488" bIns="44450">
              <a:spAutoFit/>
            </a:bodyPr>
            <a:lstStyle/>
            <a:p>
              <a:pPr algn="ctr">
                <a:defRPr/>
              </a:pPr>
              <a:r>
                <a:rPr lang="en-US" altLang="en-US" sz="2200" b="1" dirty="0">
                  <a:solidFill>
                    <a:schemeClr val="accent1">
                      <a:lumMod val="50000"/>
                    </a:schemeClr>
                  </a:solidFill>
                  <a:latin typeface="Arial" pitchFamily="34" charset="0"/>
                </a:rPr>
                <a:t>Annual Depreciation</a:t>
              </a:r>
            </a:p>
            <a:p>
              <a:pPr algn="ctr">
                <a:defRPr/>
              </a:pPr>
              <a:r>
                <a:rPr lang="en-US" altLang="en-US" sz="2200" b="1" dirty="0">
                  <a:solidFill>
                    <a:schemeClr val="accent1">
                      <a:lumMod val="50000"/>
                    </a:schemeClr>
                  </a:solidFill>
                  <a:latin typeface="Arial" pitchFamily="34" charset="0"/>
                </a:rPr>
                <a:t>Expense</a:t>
              </a:r>
            </a:p>
          </p:txBody>
        </p:sp>
        <p:sp>
          <p:nvSpPr>
            <p:cNvPr id="50186" name="Rectangle 23">
              <a:extLst>
                <a:ext uri="{FF2B5EF4-FFF2-40B4-BE49-F238E27FC236}">
                  <a16:creationId xmlns:a16="http://schemas.microsoft.com/office/drawing/2014/main" id="{81C231F0-09C0-4DE1-94BF-AD7A2CE21AF7}"/>
                </a:ext>
              </a:extLst>
            </p:cNvPr>
            <p:cNvSpPr>
              <a:spLocks noChangeArrowheads="1"/>
            </p:cNvSpPr>
            <p:nvPr/>
          </p:nvSpPr>
          <p:spPr bwMode="auto">
            <a:xfrm>
              <a:off x="1999" y="2588"/>
              <a:ext cx="221" cy="270"/>
            </a:xfrm>
            <a:prstGeom prst="rect">
              <a:avLst/>
            </a:prstGeom>
            <a:noFill/>
            <a:ln w="12700">
              <a:noFill/>
              <a:miter lim="800000"/>
              <a:headEnd/>
              <a:tailEnd/>
            </a:ln>
          </p:spPr>
          <p:txBody>
            <a:bodyPr wrap="none" lIns="90488" tIns="44450" rIns="90488" bIns="44450">
              <a:spAutoFit/>
            </a:bodyPr>
            <a:lstStyle/>
            <a:p>
              <a:pPr>
                <a:defRPr/>
              </a:pPr>
              <a:r>
                <a:rPr lang="en-US" altLang="en-US" sz="2200" b="1" dirty="0">
                  <a:solidFill>
                    <a:schemeClr val="accent1">
                      <a:lumMod val="50000"/>
                    </a:schemeClr>
                  </a:solidFill>
                  <a:latin typeface="Arial" pitchFamily="34" charset="0"/>
                </a:rPr>
                <a:t>=</a:t>
              </a:r>
            </a:p>
          </p:txBody>
        </p:sp>
        <p:sp>
          <p:nvSpPr>
            <p:cNvPr id="102412" name="Rectangle 24">
              <a:extLst>
                <a:ext uri="{FF2B5EF4-FFF2-40B4-BE49-F238E27FC236}">
                  <a16:creationId xmlns:a16="http://schemas.microsoft.com/office/drawing/2014/main" id="{EF23F706-B005-4B4B-9353-1F80382F6076}"/>
                </a:ext>
              </a:extLst>
            </p:cNvPr>
            <p:cNvSpPr>
              <a:spLocks noChangeArrowheads="1"/>
            </p:cNvSpPr>
            <p:nvPr/>
          </p:nvSpPr>
          <p:spPr bwMode="auto">
            <a:xfrm>
              <a:off x="2154" y="2492"/>
              <a:ext cx="1188"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200" b="1">
                  <a:latin typeface="Arial" panose="020B0604020202020204" pitchFamily="34" charset="0"/>
                </a:rPr>
                <a:t>$0.45 per unit</a:t>
              </a:r>
            </a:p>
          </p:txBody>
        </p:sp>
        <p:sp>
          <p:nvSpPr>
            <p:cNvPr id="50188" name="Rectangle 25">
              <a:extLst>
                <a:ext uri="{FF2B5EF4-FFF2-40B4-BE49-F238E27FC236}">
                  <a16:creationId xmlns:a16="http://schemas.microsoft.com/office/drawing/2014/main" id="{706F4A30-5E42-4463-B0C2-5C00D555B7EC}"/>
                </a:ext>
              </a:extLst>
            </p:cNvPr>
            <p:cNvSpPr>
              <a:spLocks noChangeArrowheads="1"/>
            </p:cNvSpPr>
            <p:nvPr/>
          </p:nvSpPr>
          <p:spPr bwMode="auto">
            <a:xfrm>
              <a:off x="3245" y="2540"/>
              <a:ext cx="208" cy="270"/>
            </a:xfrm>
            <a:prstGeom prst="rect">
              <a:avLst/>
            </a:prstGeom>
            <a:noFill/>
            <a:ln w="12700">
              <a:noFill/>
              <a:miter lim="800000"/>
              <a:headEnd/>
              <a:tailEnd/>
            </a:ln>
          </p:spPr>
          <p:txBody>
            <a:bodyPr lIns="90488" tIns="44450" rIns="90488" bIns="44450">
              <a:spAutoFit/>
            </a:bodyPr>
            <a:lstStyle/>
            <a:p>
              <a:pPr algn="ctr">
                <a:spcBef>
                  <a:spcPct val="50000"/>
                </a:spcBef>
                <a:defRPr/>
              </a:pPr>
              <a:r>
                <a:rPr lang="en-US" altLang="en-US" sz="2200" b="1" dirty="0">
                  <a:solidFill>
                    <a:schemeClr val="accent1">
                      <a:lumMod val="50000"/>
                    </a:schemeClr>
                  </a:solidFill>
                  <a:latin typeface="Arial" pitchFamily="34" charset="0"/>
                </a:rPr>
                <a:t>×</a:t>
              </a:r>
            </a:p>
          </p:txBody>
        </p:sp>
        <p:sp>
          <p:nvSpPr>
            <p:cNvPr id="50189" name="Rectangle 26">
              <a:extLst>
                <a:ext uri="{FF2B5EF4-FFF2-40B4-BE49-F238E27FC236}">
                  <a16:creationId xmlns:a16="http://schemas.microsoft.com/office/drawing/2014/main" id="{280E8295-074B-4900-AAB9-FDBE6065A53D}"/>
                </a:ext>
              </a:extLst>
            </p:cNvPr>
            <p:cNvSpPr>
              <a:spLocks noChangeArrowheads="1"/>
            </p:cNvSpPr>
            <p:nvPr/>
          </p:nvSpPr>
          <p:spPr bwMode="auto">
            <a:xfrm>
              <a:off x="3349" y="2540"/>
              <a:ext cx="1007" cy="270"/>
            </a:xfrm>
            <a:prstGeom prst="rect">
              <a:avLst/>
            </a:prstGeom>
            <a:noFill/>
            <a:ln w="12700">
              <a:noFill/>
              <a:miter lim="800000"/>
              <a:headEnd/>
              <a:tailEnd/>
            </a:ln>
          </p:spPr>
          <p:txBody>
            <a:bodyPr lIns="90488" tIns="44450" rIns="90488" bIns="44450">
              <a:spAutoFit/>
            </a:bodyPr>
            <a:lstStyle/>
            <a:p>
              <a:pPr algn="ctr">
                <a:spcBef>
                  <a:spcPct val="50000"/>
                </a:spcBef>
                <a:defRPr/>
              </a:pPr>
              <a:r>
                <a:rPr lang="en-US" altLang="en-US" sz="2200" b="1" dirty="0">
                  <a:solidFill>
                    <a:schemeClr val="accent1">
                      <a:lumMod val="50000"/>
                    </a:schemeClr>
                  </a:solidFill>
                  <a:latin typeface="Arial" pitchFamily="34" charset="0"/>
                </a:rPr>
                <a:t>22,000</a:t>
              </a:r>
            </a:p>
          </p:txBody>
        </p:sp>
        <p:sp>
          <p:nvSpPr>
            <p:cNvPr id="50190" name="Rectangle 38">
              <a:extLst>
                <a:ext uri="{FF2B5EF4-FFF2-40B4-BE49-F238E27FC236}">
                  <a16:creationId xmlns:a16="http://schemas.microsoft.com/office/drawing/2014/main" id="{92AA3DFD-730E-438A-A77A-C9AA32CCBD77}"/>
                </a:ext>
              </a:extLst>
            </p:cNvPr>
            <p:cNvSpPr>
              <a:spLocks noChangeArrowheads="1"/>
            </p:cNvSpPr>
            <p:nvPr/>
          </p:nvSpPr>
          <p:spPr bwMode="auto">
            <a:xfrm>
              <a:off x="4128" y="2540"/>
              <a:ext cx="1007" cy="270"/>
            </a:xfrm>
            <a:prstGeom prst="rect">
              <a:avLst/>
            </a:prstGeom>
            <a:noFill/>
            <a:ln w="12700">
              <a:noFill/>
              <a:miter lim="800000"/>
              <a:headEnd/>
              <a:tailEnd/>
            </a:ln>
          </p:spPr>
          <p:txBody>
            <a:bodyPr lIns="90488" tIns="44450" rIns="90488" bIns="44450">
              <a:spAutoFit/>
            </a:bodyPr>
            <a:lstStyle/>
            <a:p>
              <a:pPr algn="ctr">
                <a:spcBef>
                  <a:spcPct val="50000"/>
                </a:spcBef>
                <a:defRPr/>
              </a:pPr>
              <a:r>
                <a:rPr lang="en-US" altLang="en-US" sz="2200" b="1" dirty="0">
                  <a:solidFill>
                    <a:schemeClr val="accent1">
                      <a:lumMod val="50000"/>
                    </a:schemeClr>
                  </a:solidFill>
                  <a:latin typeface="Arial" pitchFamily="34" charset="0"/>
                </a:rPr>
                <a:t>$9,900</a:t>
              </a:r>
            </a:p>
          </p:txBody>
        </p:sp>
        <p:sp>
          <p:nvSpPr>
            <p:cNvPr id="50191" name="Rectangle 37">
              <a:extLst>
                <a:ext uri="{FF2B5EF4-FFF2-40B4-BE49-F238E27FC236}">
                  <a16:creationId xmlns:a16="http://schemas.microsoft.com/office/drawing/2014/main" id="{AA183B7B-329C-424D-83B0-F8A0278909A6}"/>
                </a:ext>
              </a:extLst>
            </p:cNvPr>
            <p:cNvSpPr>
              <a:spLocks noChangeArrowheads="1"/>
            </p:cNvSpPr>
            <p:nvPr/>
          </p:nvSpPr>
          <p:spPr bwMode="auto">
            <a:xfrm>
              <a:off x="4128" y="2492"/>
              <a:ext cx="222" cy="270"/>
            </a:xfrm>
            <a:prstGeom prst="rect">
              <a:avLst/>
            </a:prstGeom>
            <a:noFill/>
            <a:ln w="12700">
              <a:noFill/>
              <a:miter lim="800000"/>
              <a:headEnd/>
              <a:tailEnd/>
            </a:ln>
          </p:spPr>
          <p:txBody>
            <a:bodyPr wrap="none" lIns="90488" tIns="44450" rIns="90488" bIns="44450">
              <a:spAutoFit/>
            </a:bodyPr>
            <a:lstStyle/>
            <a:p>
              <a:pPr>
                <a:defRPr/>
              </a:pPr>
              <a:r>
                <a:rPr lang="en-US" altLang="en-US" sz="2200" b="1" dirty="0">
                  <a:solidFill>
                    <a:schemeClr val="accent1">
                      <a:lumMod val="50000"/>
                    </a:schemeClr>
                  </a:solidFill>
                  <a:latin typeface="Arial" pitchFamily="34" charset="0"/>
                </a:rPr>
                <a:t>=</a:t>
              </a:r>
            </a:p>
          </p:txBody>
        </p:sp>
        <p:cxnSp>
          <p:nvCxnSpPr>
            <p:cNvPr id="102417" name="AutoShape 18">
              <a:extLst>
                <a:ext uri="{FF2B5EF4-FFF2-40B4-BE49-F238E27FC236}">
                  <a16:creationId xmlns:a16="http://schemas.microsoft.com/office/drawing/2014/main" id="{42225DD8-4E99-47C5-9777-ED77C5F1C7C0}"/>
                </a:ext>
              </a:extLst>
            </p:cNvPr>
            <p:cNvCxnSpPr>
              <a:cxnSpLocks noChangeShapeType="1"/>
            </p:cNvCxnSpPr>
            <p:nvPr/>
          </p:nvCxnSpPr>
          <p:spPr bwMode="auto">
            <a:xfrm rot="5400000">
              <a:off x="3090" y="1023"/>
              <a:ext cx="1160" cy="1889"/>
            </a:xfrm>
            <a:prstGeom prst="bentConnector3">
              <a:avLst>
                <a:gd name="adj1" fmla="val 42588"/>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grpSp>
      <p:sp>
        <p:nvSpPr>
          <p:cNvPr id="102405" name="Title 27">
            <a:extLst>
              <a:ext uri="{FF2B5EF4-FFF2-40B4-BE49-F238E27FC236}">
                <a16:creationId xmlns:a16="http://schemas.microsoft.com/office/drawing/2014/main" id="{FE2F3876-9B6E-420D-9243-037B17005E52}"/>
              </a:ext>
            </a:extLst>
          </p:cNvPr>
          <p:cNvSpPr>
            <a:spLocks noGrp="1"/>
          </p:cNvSpPr>
          <p:nvPr>
            <p:ph type="title"/>
          </p:nvPr>
        </p:nvSpPr>
        <p:spPr/>
        <p:txBody>
          <a:bodyPr/>
          <a:lstStyle/>
          <a:p>
            <a:r>
              <a:rPr lang="en-US" altLang="en-US"/>
              <a:t>Units-of-Production Method</a:t>
            </a:r>
          </a:p>
        </p:txBody>
      </p:sp>
      <p:sp>
        <p:nvSpPr>
          <p:cNvPr id="33" name="Rectangle 35">
            <a:extLst>
              <a:ext uri="{FF2B5EF4-FFF2-40B4-BE49-F238E27FC236}">
                <a16:creationId xmlns:a16="http://schemas.microsoft.com/office/drawing/2014/main" id="{A2A4F6F2-F3F8-4656-8766-096A5FBEB718}"/>
              </a:ext>
            </a:extLst>
          </p:cNvPr>
          <p:cNvSpPr>
            <a:spLocks noChangeArrowheads="1"/>
          </p:cNvSpPr>
          <p:nvPr/>
        </p:nvSpPr>
        <p:spPr bwMode="auto">
          <a:xfrm>
            <a:off x="3352800" y="2362200"/>
            <a:ext cx="304800" cy="428625"/>
          </a:xfrm>
          <a:prstGeom prst="rect">
            <a:avLst/>
          </a:prstGeom>
          <a:solidFill>
            <a:schemeClr val="accent1">
              <a:lumMod val="20000"/>
              <a:lumOff val="80000"/>
            </a:schemeClr>
          </a:solidFill>
          <a:ln w="12700">
            <a:noFill/>
            <a:miter lim="800000"/>
            <a:headEnd/>
            <a:tailEnd/>
          </a:ln>
        </p:spPr>
        <p:txBody>
          <a:bodyPr lIns="90488" tIns="44450" rIns="90488" bIns="44450">
            <a:spAutoFit/>
          </a:bodyPr>
          <a:lstStyle/>
          <a:p>
            <a:pPr>
              <a:defRPr/>
            </a:pPr>
            <a:r>
              <a:rPr lang="en-US" altLang="en-US" sz="2200" b="1" dirty="0">
                <a:latin typeface="Arial" pitchFamily="34" charset="0"/>
              </a:rPr>
              <a:t>=</a:t>
            </a:r>
          </a:p>
        </p:txBody>
      </p:sp>
      <p:sp>
        <p:nvSpPr>
          <p:cNvPr id="26" name="Rounded Rectangle 24">
            <a:extLst>
              <a:ext uri="{FF2B5EF4-FFF2-40B4-BE49-F238E27FC236}">
                <a16:creationId xmlns:a16="http://schemas.microsoft.com/office/drawing/2014/main" id="{73161BCD-2685-45FE-8B0B-E79FE19BA718}"/>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4450" name="Object 2">
            <a:extLst>
              <a:ext uri="{FF2B5EF4-FFF2-40B4-BE49-F238E27FC236}">
                <a16:creationId xmlns:a16="http://schemas.microsoft.com/office/drawing/2014/main" id="{5A177FE7-1372-4E8B-8F2F-9383917DD536}"/>
              </a:ext>
            </a:extLst>
          </p:cNvPr>
          <p:cNvGraphicFramePr>
            <a:graphicFrameLocks noChangeAspect="1"/>
          </p:cNvGraphicFramePr>
          <p:nvPr>
            <p:extLst>
              <p:ext uri="{D42A27DB-BD31-4B8C-83A1-F6EECF244321}">
                <p14:modId xmlns:p14="http://schemas.microsoft.com/office/powerpoint/2010/main" val="2196878738"/>
              </p:ext>
            </p:extLst>
          </p:nvPr>
        </p:nvGraphicFramePr>
        <p:xfrm>
          <a:off x="609600" y="1295400"/>
          <a:ext cx="8135938" cy="3381375"/>
        </p:xfrm>
        <a:graphic>
          <a:graphicData uri="http://schemas.openxmlformats.org/presentationml/2006/ole">
            <mc:AlternateContent xmlns:mc="http://schemas.openxmlformats.org/markup-compatibility/2006">
              <mc:Choice xmlns:v="urn:schemas-microsoft-com:vml" Requires="v">
                <p:oleObj spid="_x0000_s104523" name="Worksheet" r:id="rId4" imgW="4229006" imgH="2000130" progId="Excel.Sheet.8">
                  <p:embed/>
                </p:oleObj>
              </mc:Choice>
              <mc:Fallback>
                <p:oleObj name="Worksheet" r:id="rId4" imgW="4229006" imgH="2000130" progId="Excel.Sheet.8">
                  <p:embed/>
                  <p:pic>
                    <p:nvPicPr>
                      <p:cNvPr id="0" name="Object 2"/>
                      <p:cNvPicPr>
                        <a:picLocks noChangeAspect="1" noChangeArrowheads="1"/>
                      </p:cNvPicPr>
                      <p:nvPr/>
                    </p:nvPicPr>
                    <p:blipFill>
                      <a:blip r:embed="rId5"/>
                      <a:srcRect/>
                      <a:stretch>
                        <a:fillRect/>
                      </a:stretch>
                    </p:blipFill>
                    <p:spPr bwMode="auto">
                      <a:xfrm>
                        <a:off x="609600" y="1295400"/>
                        <a:ext cx="8135938" cy="33813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227" name="Rectangle 3">
            <a:extLst>
              <a:ext uri="{FF2B5EF4-FFF2-40B4-BE49-F238E27FC236}">
                <a16:creationId xmlns:a16="http://schemas.microsoft.com/office/drawing/2014/main" id="{D7154AE6-28F4-4C1E-8017-BA3F2E8B2113}"/>
              </a:ext>
            </a:extLst>
          </p:cNvPr>
          <p:cNvSpPr>
            <a:spLocks noChangeArrowheads="1"/>
          </p:cNvSpPr>
          <p:nvPr/>
        </p:nvSpPr>
        <p:spPr bwMode="auto">
          <a:xfrm>
            <a:off x="609600" y="5305425"/>
            <a:ext cx="7688263" cy="828675"/>
          </a:xfrm>
          <a:prstGeom prst="rect">
            <a:avLst/>
          </a:prstGeom>
          <a:noFill/>
          <a:ln w="12700">
            <a:noFill/>
            <a:miter lim="800000"/>
            <a:headEnd/>
            <a:tailEnd/>
          </a:ln>
        </p:spPr>
        <p:txBody>
          <a:bodyPr lIns="90488" tIns="44450" rIns="90488" bIns="44450">
            <a:spAutoFit/>
          </a:bodyPr>
          <a:lstStyle/>
          <a:p>
            <a:pPr algn="ctr">
              <a:defRPr/>
            </a:pPr>
            <a:r>
              <a:rPr lang="en-US" altLang="en-US" sz="2400" b="1" dirty="0">
                <a:solidFill>
                  <a:schemeClr val="accent1">
                    <a:lumMod val="50000"/>
                  </a:schemeClr>
                </a:solidFill>
                <a:latin typeface="Arial" pitchFamily="34" charset="0"/>
              </a:rPr>
              <a:t> *No depreciation expense is recorded if the equipment is idle.</a:t>
            </a:r>
          </a:p>
        </p:txBody>
      </p:sp>
      <p:sp>
        <p:nvSpPr>
          <p:cNvPr id="52228" name="Line 4">
            <a:extLst>
              <a:ext uri="{FF2B5EF4-FFF2-40B4-BE49-F238E27FC236}">
                <a16:creationId xmlns:a16="http://schemas.microsoft.com/office/drawing/2014/main" id="{7264E96E-F428-414B-B78A-30F731F8C0D6}"/>
              </a:ext>
            </a:extLst>
          </p:cNvPr>
          <p:cNvSpPr>
            <a:spLocks noChangeShapeType="1"/>
          </p:cNvSpPr>
          <p:nvPr/>
        </p:nvSpPr>
        <p:spPr bwMode="auto">
          <a:xfrm flipH="1">
            <a:off x="6705600" y="4114800"/>
            <a:ext cx="1143000" cy="685800"/>
          </a:xfrm>
          <a:prstGeom prst="line">
            <a:avLst/>
          </a:prstGeom>
          <a:noFill/>
          <a:ln w="25400">
            <a:solidFill>
              <a:schemeClr val="accent1">
                <a:lumMod val="50000"/>
              </a:schemeClr>
            </a:solidFill>
            <a:round/>
            <a:headEnd type="triangle" w="med" len="med"/>
            <a:tailEnd/>
          </a:ln>
        </p:spPr>
        <p:txBody>
          <a:bodyPr/>
          <a:lstStyle/>
          <a:p>
            <a:pPr>
              <a:defRPr/>
            </a:pPr>
            <a:endParaRPr lang="en-US"/>
          </a:p>
        </p:txBody>
      </p:sp>
      <p:sp>
        <p:nvSpPr>
          <p:cNvPr id="52229" name="Rectangle 5">
            <a:extLst>
              <a:ext uri="{FF2B5EF4-FFF2-40B4-BE49-F238E27FC236}">
                <a16:creationId xmlns:a16="http://schemas.microsoft.com/office/drawing/2014/main" id="{D852EF31-F5BE-4BAE-B668-7777A153E1EF}"/>
              </a:ext>
            </a:extLst>
          </p:cNvPr>
          <p:cNvSpPr>
            <a:spLocks noChangeArrowheads="1"/>
          </p:cNvSpPr>
          <p:nvPr/>
        </p:nvSpPr>
        <p:spPr bwMode="auto">
          <a:xfrm>
            <a:off x="5808663" y="4800600"/>
            <a:ext cx="2235200" cy="458788"/>
          </a:xfrm>
          <a:prstGeom prst="rect">
            <a:avLst/>
          </a:prstGeom>
          <a:solidFill>
            <a:srgbClr val="FFFFFF"/>
          </a:solidFill>
          <a:ln w="57150" cmpd="thinThick">
            <a:solidFill>
              <a:schemeClr val="accent1">
                <a:lumMod val="50000"/>
              </a:schemeClr>
            </a:solidFill>
            <a:miter lim="800000"/>
            <a:headEnd/>
            <a:tailEnd/>
          </a:ln>
        </p:spPr>
        <p:txBody>
          <a:bodyPr wrap="none" lIns="90488" tIns="44450" rIns="90488" bIns="44450">
            <a:spAutoFit/>
          </a:bodyPr>
          <a:lstStyle/>
          <a:p>
            <a:pPr>
              <a:defRPr/>
            </a:pPr>
            <a:r>
              <a:rPr lang="en-US" altLang="en-US" sz="2400" b="1">
                <a:solidFill>
                  <a:schemeClr val="accent1">
                    <a:lumMod val="50000"/>
                  </a:schemeClr>
                </a:solidFill>
                <a:latin typeface="Arial" pitchFamily="34" charset="0"/>
              </a:rPr>
              <a:t>Salvage Value</a:t>
            </a:r>
          </a:p>
        </p:txBody>
      </p:sp>
      <p:sp>
        <p:nvSpPr>
          <p:cNvPr id="52230" name="Line 8">
            <a:extLst>
              <a:ext uri="{FF2B5EF4-FFF2-40B4-BE49-F238E27FC236}">
                <a16:creationId xmlns:a16="http://schemas.microsoft.com/office/drawing/2014/main" id="{243ADA6D-B0B3-4E16-B68A-608016992EDD}"/>
              </a:ext>
            </a:extLst>
          </p:cNvPr>
          <p:cNvSpPr>
            <a:spLocks noChangeShapeType="1"/>
          </p:cNvSpPr>
          <p:nvPr/>
        </p:nvSpPr>
        <p:spPr bwMode="auto">
          <a:xfrm>
            <a:off x="1371600" y="3429000"/>
            <a:ext cx="762000" cy="1905000"/>
          </a:xfrm>
          <a:prstGeom prst="line">
            <a:avLst/>
          </a:prstGeom>
          <a:noFill/>
          <a:ln w="38100">
            <a:solidFill>
              <a:schemeClr val="accent1">
                <a:lumMod val="50000"/>
              </a:schemeClr>
            </a:solidFill>
            <a:round/>
            <a:headEnd/>
            <a:tailEnd type="triangle" w="med" len="med"/>
          </a:ln>
        </p:spPr>
        <p:txBody>
          <a:bodyPr/>
          <a:lstStyle/>
          <a:p>
            <a:pPr>
              <a:defRPr/>
            </a:pPr>
            <a:endParaRPr lang="en-US"/>
          </a:p>
        </p:txBody>
      </p:sp>
      <p:sp>
        <p:nvSpPr>
          <p:cNvPr id="104455" name="Title 11">
            <a:extLst>
              <a:ext uri="{FF2B5EF4-FFF2-40B4-BE49-F238E27FC236}">
                <a16:creationId xmlns:a16="http://schemas.microsoft.com/office/drawing/2014/main" id="{8285EC0E-1959-42C4-AE1E-C09B0C9BB470}"/>
              </a:ext>
            </a:extLst>
          </p:cNvPr>
          <p:cNvSpPr>
            <a:spLocks noGrp="1"/>
          </p:cNvSpPr>
          <p:nvPr>
            <p:ph type="title"/>
          </p:nvPr>
        </p:nvSpPr>
        <p:spPr>
          <a:xfrm>
            <a:off x="1143000" y="228600"/>
            <a:ext cx="6858000" cy="1143000"/>
          </a:xfrm>
        </p:spPr>
        <p:txBody>
          <a:bodyPr/>
          <a:lstStyle/>
          <a:p>
            <a:r>
              <a:rPr lang="en-US" altLang="en-US" dirty="0"/>
              <a:t>Units-of-Production Method</a:t>
            </a:r>
          </a:p>
        </p:txBody>
      </p:sp>
      <p:sp>
        <p:nvSpPr>
          <p:cNvPr id="10" name="Rounded Rectangle 8">
            <a:extLst>
              <a:ext uri="{FF2B5EF4-FFF2-40B4-BE49-F238E27FC236}">
                <a16:creationId xmlns:a16="http://schemas.microsoft.com/office/drawing/2014/main" id="{EA2FFF9C-B48D-434A-9802-B7A622105F88}"/>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2">
            <a:extLst>
              <a:ext uri="{FF2B5EF4-FFF2-40B4-BE49-F238E27FC236}">
                <a16:creationId xmlns:a16="http://schemas.microsoft.com/office/drawing/2014/main" id="{E7CEF1CE-67AF-4F0F-A9BC-68F7A8E0FB6D}"/>
              </a:ext>
            </a:extLst>
          </p:cNvPr>
          <p:cNvGrpSpPr>
            <a:grpSpLocks/>
          </p:cNvGrpSpPr>
          <p:nvPr/>
        </p:nvGrpSpPr>
        <p:grpSpPr bwMode="auto">
          <a:xfrm>
            <a:off x="565593" y="1627187"/>
            <a:ext cx="8458200" cy="1676400"/>
            <a:chOff x="0" y="1056"/>
            <a:chExt cx="5760" cy="1056"/>
          </a:xfrm>
          <a:noFill/>
        </p:grpSpPr>
        <p:sp>
          <p:nvSpPr>
            <p:cNvPr id="261130" name="Rectangle 10">
              <a:extLst>
                <a:ext uri="{FF2B5EF4-FFF2-40B4-BE49-F238E27FC236}">
                  <a16:creationId xmlns:a16="http://schemas.microsoft.com/office/drawing/2014/main" id="{9F16D3CA-698F-4236-99B0-1A72C1D5FF8B}"/>
                </a:ext>
              </a:extLst>
            </p:cNvPr>
            <p:cNvSpPr>
              <a:spLocks noChangeArrowheads="1"/>
            </p:cNvSpPr>
            <p:nvPr/>
          </p:nvSpPr>
          <p:spPr bwMode="auto">
            <a:xfrm>
              <a:off x="0" y="1056"/>
              <a:ext cx="5760" cy="1056"/>
            </a:xfrm>
            <a:prstGeom prst="rect">
              <a:avLst/>
            </a:prstGeom>
            <a:grpFill/>
            <a:ln w="9525">
              <a:solidFill>
                <a:srgbClr val="008000"/>
              </a:solidFill>
              <a:miter lim="800000"/>
              <a:headEnd/>
              <a:tailEnd/>
            </a:ln>
            <a:effectLst/>
          </p:spPr>
          <p:txBody>
            <a:bodyPr wrap="none" anchor="ctr"/>
            <a:lstStyle/>
            <a:p>
              <a:pPr algn="ctr">
                <a:defRPr/>
              </a:pPr>
              <a:endParaRPr lang="en-US" sz="2400" dirty="0">
                <a:solidFill>
                  <a:schemeClr val="accent1">
                    <a:lumMod val="50000"/>
                  </a:schemeClr>
                </a:solidFill>
                <a:latin typeface="Times New Roman" pitchFamily="18" charset="0"/>
              </a:endParaRPr>
            </a:p>
          </p:txBody>
        </p:sp>
        <p:sp>
          <p:nvSpPr>
            <p:cNvPr id="261133" name="Rectangle 13">
              <a:extLst>
                <a:ext uri="{FF2B5EF4-FFF2-40B4-BE49-F238E27FC236}">
                  <a16:creationId xmlns:a16="http://schemas.microsoft.com/office/drawing/2014/main" id="{8D24BFBB-2F17-420C-AA5A-1AF30163886E}"/>
                </a:ext>
              </a:extLst>
            </p:cNvPr>
            <p:cNvSpPr>
              <a:spLocks noChangeArrowheads="1"/>
            </p:cNvSpPr>
            <p:nvPr/>
          </p:nvSpPr>
          <p:spPr bwMode="auto">
            <a:xfrm>
              <a:off x="13" y="1297"/>
              <a:ext cx="1997" cy="483"/>
            </a:xfrm>
            <a:prstGeom prst="rect">
              <a:avLst/>
            </a:prstGeom>
            <a:grpFill/>
            <a:ln w="12700">
              <a:noFill/>
              <a:miter lim="800000"/>
              <a:headEnd/>
              <a:tailEnd/>
            </a:ln>
            <a:effectLst/>
          </p:spPr>
          <p:txBody>
            <a:bodyPr wrap="none" lIns="90488" tIns="44450" rIns="90488" bIns="44450">
              <a:spAutoFit/>
            </a:bodyPr>
            <a:lstStyle/>
            <a:p>
              <a:pPr algn="ctr">
                <a:defRPr/>
              </a:pPr>
              <a:r>
                <a:rPr lang="en-US" sz="2200" b="1" dirty="0">
                  <a:solidFill>
                    <a:schemeClr val="accent1">
                      <a:lumMod val="50000"/>
                    </a:schemeClr>
                  </a:solidFill>
                  <a:latin typeface="Arial" charset="0"/>
                </a:rPr>
                <a:t>Annual Depreciation</a:t>
              </a:r>
              <a:br>
                <a:rPr lang="en-US" sz="2200" b="1" dirty="0">
                  <a:solidFill>
                    <a:schemeClr val="accent1">
                      <a:lumMod val="50000"/>
                    </a:schemeClr>
                  </a:solidFill>
                  <a:latin typeface="Arial" charset="0"/>
                </a:rPr>
              </a:br>
              <a:r>
                <a:rPr lang="en-US" sz="2200" b="1" dirty="0">
                  <a:solidFill>
                    <a:schemeClr val="accent1">
                      <a:lumMod val="50000"/>
                    </a:schemeClr>
                  </a:solidFill>
                  <a:latin typeface="Arial" charset="0"/>
                </a:rPr>
                <a:t>Expense</a:t>
              </a:r>
            </a:p>
          </p:txBody>
        </p:sp>
        <p:sp>
          <p:nvSpPr>
            <p:cNvPr id="261134" name="Rectangle 14">
              <a:extLst>
                <a:ext uri="{FF2B5EF4-FFF2-40B4-BE49-F238E27FC236}">
                  <a16:creationId xmlns:a16="http://schemas.microsoft.com/office/drawing/2014/main" id="{239C417D-F11D-4689-8063-58952E4D58C6}"/>
                </a:ext>
              </a:extLst>
            </p:cNvPr>
            <p:cNvSpPr>
              <a:spLocks noChangeArrowheads="1"/>
            </p:cNvSpPr>
            <p:nvPr/>
          </p:nvSpPr>
          <p:spPr bwMode="auto">
            <a:xfrm>
              <a:off x="1972" y="1392"/>
              <a:ext cx="237" cy="270"/>
            </a:xfrm>
            <a:prstGeom prst="rect">
              <a:avLst/>
            </a:prstGeom>
            <a:grpFill/>
            <a:ln w="12700">
              <a:noFill/>
              <a:miter lim="800000"/>
              <a:headEnd/>
              <a:tailEnd/>
            </a:ln>
            <a:effectLst/>
          </p:spPr>
          <p:txBody>
            <a:bodyPr wrap="none" lIns="90488" tIns="44450" rIns="90488" bIns="44450">
              <a:spAutoFit/>
            </a:bodyPr>
            <a:lstStyle/>
            <a:p>
              <a:pPr>
                <a:defRPr/>
              </a:pPr>
              <a:r>
                <a:rPr lang="en-US" sz="2200" b="1" dirty="0">
                  <a:solidFill>
                    <a:schemeClr val="accent1">
                      <a:lumMod val="50000"/>
                    </a:schemeClr>
                  </a:solidFill>
                  <a:latin typeface="Arial" charset="0"/>
                </a:rPr>
                <a:t>=</a:t>
              </a:r>
            </a:p>
          </p:txBody>
        </p:sp>
        <p:sp>
          <p:nvSpPr>
            <p:cNvPr id="261135" name="Rectangle 15">
              <a:extLst>
                <a:ext uri="{FF2B5EF4-FFF2-40B4-BE49-F238E27FC236}">
                  <a16:creationId xmlns:a16="http://schemas.microsoft.com/office/drawing/2014/main" id="{6FD1F99A-1256-442B-AE5A-2C00534726EA}"/>
                </a:ext>
              </a:extLst>
            </p:cNvPr>
            <p:cNvSpPr>
              <a:spLocks noChangeArrowheads="1"/>
            </p:cNvSpPr>
            <p:nvPr/>
          </p:nvSpPr>
          <p:spPr bwMode="auto">
            <a:xfrm>
              <a:off x="2016" y="1192"/>
              <a:ext cx="1728" cy="910"/>
            </a:xfrm>
            <a:prstGeom prst="rect">
              <a:avLst/>
            </a:prstGeom>
            <a:grpFill/>
            <a:ln w="12700">
              <a:noFill/>
              <a:miter lim="800000"/>
              <a:headEnd/>
              <a:tailEnd/>
            </a:ln>
            <a:effectLst/>
          </p:spPr>
          <p:txBody>
            <a:bodyPr lIns="90488" tIns="44450" rIns="90488" bIns="44450">
              <a:spAutoFit/>
            </a:bodyPr>
            <a:lstStyle/>
            <a:p>
              <a:pPr algn="ctr">
                <a:defRPr/>
              </a:pPr>
              <a:r>
                <a:rPr lang="en-US" sz="2200" b="1" dirty="0">
                  <a:solidFill>
                    <a:schemeClr val="accent1">
                      <a:lumMod val="50000"/>
                    </a:schemeClr>
                  </a:solidFill>
                  <a:latin typeface="Arial" charset="0"/>
                </a:rPr>
                <a:t>Double the Straight-line Depreciation Rate</a:t>
              </a:r>
            </a:p>
          </p:txBody>
        </p:sp>
        <p:sp>
          <p:nvSpPr>
            <p:cNvPr id="261136" name="Rectangle 16">
              <a:extLst>
                <a:ext uri="{FF2B5EF4-FFF2-40B4-BE49-F238E27FC236}">
                  <a16:creationId xmlns:a16="http://schemas.microsoft.com/office/drawing/2014/main" id="{35641C2C-F216-4229-941D-B0D8E0FD19CB}"/>
                </a:ext>
              </a:extLst>
            </p:cNvPr>
            <p:cNvSpPr>
              <a:spLocks noChangeArrowheads="1"/>
            </p:cNvSpPr>
            <p:nvPr/>
          </p:nvSpPr>
          <p:spPr bwMode="auto">
            <a:xfrm>
              <a:off x="3654" y="1403"/>
              <a:ext cx="237" cy="270"/>
            </a:xfrm>
            <a:prstGeom prst="rect">
              <a:avLst/>
            </a:prstGeom>
            <a:grpFill/>
            <a:ln w="12700">
              <a:noFill/>
              <a:miter lim="800000"/>
              <a:headEnd/>
              <a:tailEnd/>
            </a:ln>
            <a:effectLst/>
          </p:spPr>
          <p:txBody>
            <a:bodyPr wrap="none" lIns="90488" tIns="44450" rIns="90488" bIns="44450">
              <a:spAutoFit/>
            </a:bodyPr>
            <a:lstStyle/>
            <a:p>
              <a:pPr>
                <a:defRPr/>
              </a:pPr>
              <a:r>
                <a:rPr lang="en-US" sz="2200" b="1" dirty="0">
                  <a:solidFill>
                    <a:schemeClr val="accent1">
                      <a:lumMod val="50000"/>
                    </a:schemeClr>
                  </a:solidFill>
                  <a:latin typeface="Arial" charset="0"/>
                </a:rPr>
                <a:t>×</a:t>
              </a:r>
            </a:p>
          </p:txBody>
        </p:sp>
        <p:sp>
          <p:nvSpPr>
            <p:cNvPr id="261137" name="Rectangle 17">
              <a:extLst>
                <a:ext uri="{FF2B5EF4-FFF2-40B4-BE49-F238E27FC236}">
                  <a16:creationId xmlns:a16="http://schemas.microsoft.com/office/drawing/2014/main" id="{03E91F3E-DB7F-48C2-A4BD-E39F012356E0}"/>
                </a:ext>
              </a:extLst>
            </p:cNvPr>
            <p:cNvSpPr>
              <a:spLocks noChangeArrowheads="1"/>
            </p:cNvSpPr>
            <p:nvPr/>
          </p:nvSpPr>
          <p:spPr bwMode="auto">
            <a:xfrm>
              <a:off x="3888" y="1297"/>
              <a:ext cx="1778" cy="483"/>
            </a:xfrm>
            <a:prstGeom prst="rect">
              <a:avLst/>
            </a:prstGeom>
            <a:grpFill/>
            <a:ln w="12700">
              <a:noFill/>
              <a:miter lim="800000"/>
              <a:headEnd/>
              <a:tailEnd/>
            </a:ln>
            <a:effectLst/>
          </p:spPr>
          <p:txBody>
            <a:bodyPr lIns="90488" tIns="44450" rIns="90488" bIns="44450">
              <a:spAutoFit/>
            </a:bodyPr>
            <a:lstStyle/>
            <a:p>
              <a:pPr algn="ctr">
                <a:defRPr/>
              </a:pPr>
              <a:r>
                <a:rPr lang="en-US" sz="2200" b="1" dirty="0">
                  <a:solidFill>
                    <a:schemeClr val="accent1">
                      <a:lumMod val="50000"/>
                    </a:schemeClr>
                  </a:solidFill>
                  <a:latin typeface="Arial" charset="0"/>
                </a:rPr>
                <a:t>Book Value at Beginning of Year</a:t>
              </a:r>
            </a:p>
          </p:txBody>
        </p:sp>
      </p:grpSp>
      <p:grpSp>
        <p:nvGrpSpPr>
          <p:cNvPr id="3" name="Group 40">
            <a:extLst>
              <a:ext uri="{FF2B5EF4-FFF2-40B4-BE49-F238E27FC236}">
                <a16:creationId xmlns:a16="http://schemas.microsoft.com/office/drawing/2014/main" id="{E2267F32-07FB-4E67-B980-66565DAD4CFF}"/>
              </a:ext>
            </a:extLst>
          </p:cNvPr>
          <p:cNvGrpSpPr>
            <a:grpSpLocks/>
          </p:cNvGrpSpPr>
          <p:nvPr/>
        </p:nvGrpSpPr>
        <p:grpSpPr bwMode="auto">
          <a:xfrm>
            <a:off x="4680393" y="3303588"/>
            <a:ext cx="3276600" cy="1600200"/>
            <a:chOff x="2880" y="2112"/>
            <a:chExt cx="2064" cy="1008"/>
          </a:xfrm>
          <a:solidFill>
            <a:srgbClr val="FFFFB7"/>
          </a:solidFill>
        </p:grpSpPr>
        <p:cxnSp>
          <p:nvCxnSpPr>
            <p:cNvPr id="54279" name="AutoShape 38">
              <a:extLst>
                <a:ext uri="{FF2B5EF4-FFF2-40B4-BE49-F238E27FC236}">
                  <a16:creationId xmlns:a16="http://schemas.microsoft.com/office/drawing/2014/main" id="{646EDFBA-4CFC-4310-B91C-3BDD68BC891C}"/>
                </a:ext>
              </a:extLst>
            </p:cNvPr>
            <p:cNvCxnSpPr>
              <a:cxnSpLocks noChangeShapeType="1"/>
              <a:stCxn id="54282" idx="1"/>
            </p:cNvCxnSpPr>
            <p:nvPr/>
          </p:nvCxnSpPr>
          <p:spPr bwMode="auto">
            <a:xfrm rot="10800000">
              <a:off x="2880" y="2112"/>
              <a:ext cx="432" cy="624"/>
            </a:xfrm>
            <a:prstGeom prst="bentConnector2">
              <a:avLst/>
            </a:prstGeom>
            <a:grpFill/>
            <a:ln w="38100">
              <a:solidFill>
                <a:schemeClr val="accent1">
                  <a:lumMod val="50000"/>
                </a:schemeClr>
              </a:solidFill>
              <a:miter lim="800000"/>
              <a:headEnd/>
              <a:tailEnd type="triangle" w="med" len="med"/>
            </a:ln>
          </p:spPr>
        </p:cxnSp>
        <p:grpSp>
          <p:nvGrpSpPr>
            <p:cNvPr id="4" name="Group 39">
              <a:extLst>
                <a:ext uri="{FF2B5EF4-FFF2-40B4-BE49-F238E27FC236}">
                  <a16:creationId xmlns:a16="http://schemas.microsoft.com/office/drawing/2014/main" id="{B02C5B86-685B-4C26-8337-A874F2302A04}"/>
                </a:ext>
              </a:extLst>
            </p:cNvPr>
            <p:cNvGrpSpPr>
              <a:grpSpLocks/>
            </p:cNvGrpSpPr>
            <p:nvPr/>
          </p:nvGrpSpPr>
          <p:grpSpPr bwMode="auto">
            <a:xfrm>
              <a:off x="3264" y="2352"/>
              <a:ext cx="1680" cy="768"/>
              <a:chOff x="3264" y="2352"/>
              <a:chExt cx="1680" cy="768"/>
            </a:xfrm>
            <a:grpFill/>
          </p:grpSpPr>
          <p:sp>
            <p:nvSpPr>
              <p:cNvPr id="54281" name="Rectangle 33">
                <a:extLst>
                  <a:ext uri="{FF2B5EF4-FFF2-40B4-BE49-F238E27FC236}">
                    <a16:creationId xmlns:a16="http://schemas.microsoft.com/office/drawing/2014/main" id="{130EFA57-BD9C-4374-BACD-8C0C13D2BA9A}"/>
                  </a:ext>
                </a:extLst>
              </p:cNvPr>
              <p:cNvSpPr>
                <a:spLocks noChangeArrowheads="1"/>
              </p:cNvSpPr>
              <p:nvPr/>
            </p:nvSpPr>
            <p:spPr bwMode="auto">
              <a:xfrm>
                <a:off x="3264" y="2352"/>
                <a:ext cx="1680" cy="768"/>
              </a:xfrm>
              <a:prstGeom prst="rect">
                <a:avLst/>
              </a:prstGeom>
              <a:grpFill/>
              <a:ln w="9525">
                <a:solidFill>
                  <a:schemeClr val="tx1"/>
                </a:solidFill>
                <a:miter lim="800000"/>
                <a:headEnd/>
                <a:tailEnd/>
              </a:ln>
            </p:spPr>
            <p:txBody>
              <a:bodyPr wrap="none" anchor="ctr"/>
              <a:lstStyle/>
              <a:p>
                <a:pPr algn="ctr">
                  <a:defRPr/>
                </a:pPr>
                <a:endParaRPr lang="en-US" altLang="en-US">
                  <a:solidFill>
                    <a:schemeClr val="accent1">
                      <a:lumMod val="50000"/>
                    </a:schemeClr>
                  </a:solidFill>
                </a:endParaRPr>
              </a:p>
            </p:txBody>
          </p:sp>
          <p:sp>
            <p:nvSpPr>
              <p:cNvPr id="54282" name="Text Box 34">
                <a:extLst>
                  <a:ext uri="{FF2B5EF4-FFF2-40B4-BE49-F238E27FC236}">
                    <a16:creationId xmlns:a16="http://schemas.microsoft.com/office/drawing/2014/main" id="{2033386C-D3C2-4EE4-ABDC-1D9C4DE6A266}"/>
                  </a:ext>
                </a:extLst>
              </p:cNvPr>
              <p:cNvSpPr txBox="1">
                <a:spLocks noChangeArrowheads="1"/>
              </p:cNvSpPr>
              <p:nvPr/>
            </p:nvSpPr>
            <p:spPr bwMode="auto">
              <a:xfrm>
                <a:off x="3312" y="2443"/>
                <a:ext cx="1200" cy="586"/>
              </a:xfrm>
              <a:prstGeom prst="rect">
                <a:avLst/>
              </a:prstGeom>
              <a:grpFill/>
              <a:ln w="9525">
                <a:noFill/>
                <a:miter lim="800000"/>
                <a:headEnd/>
                <a:tailEnd/>
              </a:ln>
            </p:spPr>
            <p:txBody>
              <a:bodyPr>
                <a:spAutoFit/>
              </a:bodyPr>
              <a:lstStyle/>
              <a:p>
                <a:pPr algn="ctr" eaLnBrk="1" hangingPunct="1">
                  <a:spcBef>
                    <a:spcPct val="50000"/>
                  </a:spcBef>
                  <a:defRPr/>
                </a:pPr>
                <a:r>
                  <a:rPr lang="en-US" altLang="en-US" sz="2200" b="1">
                    <a:solidFill>
                      <a:schemeClr val="accent1">
                        <a:lumMod val="50000"/>
                      </a:schemeClr>
                    </a:solidFill>
                    <a:latin typeface="Arial" pitchFamily="34" charset="0"/>
                  </a:rPr>
                  <a:t>1</a:t>
                </a:r>
              </a:p>
              <a:p>
                <a:pPr algn="ctr" eaLnBrk="1" hangingPunct="1">
                  <a:spcBef>
                    <a:spcPct val="50000"/>
                  </a:spcBef>
                  <a:defRPr/>
                </a:pPr>
                <a:r>
                  <a:rPr lang="en-US" altLang="en-US" sz="2200" b="1">
                    <a:solidFill>
                      <a:schemeClr val="accent1">
                        <a:lumMod val="50000"/>
                      </a:schemeClr>
                    </a:solidFill>
                    <a:latin typeface="Arial" pitchFamily="34" charset="0"/>
                  </a:rPr>
                  <a:t>Life in Years</a:t>
                </a:r>
              </a:p>
            </p:txBody>
          </p:sp>
          <p:sp>
            <p:nvSpPr>
              <p:cNvPr id="54283" name="Line 35">
                <a:extLst>
                  <a:ext uri="{FF2B5EF4-FFF2-40B4-BE49-F238E27FC236}">
                    <a16:creationId xmlns:a16="http://schemas.microsoft.com/office/drawing/2014/main" id="{79DDFB38-9449-45A1-B460-C749476AD108}"/>
                  </a:ext>
                </a:extLst>
              </p:cNvPr>
              <p:cNvSpPr>
                <a:spLocks noChangeShapeType="1"/>
              </p:cNvSpPr>
              <p:nvPr/>
            </p:nvSpPr>
            <p:spPr bwMode="auto">
              <a:xfrm>
                <a:off x="3408" y="2736"/>
                <a:ext cx="1008" cy="0"/>
              </a:xfrm>
              <a:prstGeom prst="line">
                <a:avLst/>
              </a:prstGeom>
              <a:grpFill/>
              <a:ln w="38100">
                <a:solidFill>
                  <a:schemeClr val="accent1">
                    <a:lumMod val="50000"/>
                  </a:schemeClr>
                </a:solidFill>
                <a:round/>
                <a:headEnd/>
                <a:tailEnd/>
              </a:ln>
            </p:spPr>
            <p:txBody>
              <a:bodyPr wrap="none"/>
              <a:lstStyle/>
              <a:p>
                <a:pPr>
                  <a:defRPr/>
                </a:pPr>
                <a:endParaRPr lang="en-US">
                  <a:solidFill>
                    <a:schemeClr val="accent1">
                      <a:lumMod val="50000"/>
                    </a:schemeClr>
                  </a:solidFill>
                </a:endParaRPr>
              </a:p>
            </p:txBody>
          </p:sp>
          <p:sp>
            <p:nvSpPr>
              <p:cNvPr id="54284" name="Text Box 37">
                <a:extLst>
                  <a:ext uri="{FF2B5EF4-FFF2-40B4-BE49-F238E27FC236}">
                    <a16:creationId xmlns:a16="http://schemas.microsoft.com/office/drawing/2014/main" id="{9C3B9CDF-07C4-43B4-9E31-FF41F149ED68}"/>
                  </a:ext>
                </a:extLst>
              </p:cNvPr>
              <p:cNvSpPr txBox="1">
                <a:spLocks noChangeArrowheads="1"/>
              </p:cNvSpPr>
              <p:nvPr/>
            </p:nvSpPr>
            <p:spPr bwMode="auto">
              <a:xfrm>
                <a:off x="4560" y="2601"/>
                <a:ext cx="384" cy="269"/>
              </a:xfrm>
              <a:prstGeom prst="rect">
                <a:avLst/>
              </a:prstGeom>
              <a:grpFill/>
              <a:ln w="9525">
                <a:noFill/>
                <a:miter lim="800000"/>
                <a:headEnd/>
                <a:tailEnd/>
              </a:ln>
            </p:spPr>
            <p:txBody>
              <a:bodyPr>
                <a:spAutoFit/>
              </a:bodyPr>
              <a:lstStyle/>
              <a:p>
                <a:pPr eaLnBrk="1" hangingPunct="1">
                  <a:spcBef>
                    <a:spcPct val="50000"/>
                  </a:spcBef>
                  <a:defRPr/>
                </a:pPr>
                <a:r>
                  <a:rPr lang="en-US" altLang="en-US" sz="2200" b="1">
                    <a:solidFill>
                      <a:schemeClr val="accent1">
                        <a:lumMod val="50000"/>
                      </a:schemeClr>
                    </a:solidFill>
                    <a:latin typeface="Arial" pitchFamily="34" charset="0"/>
                  </a:rPr>
                  <a:t>× 2</a:t>
                </a:r>
              </a:p>
            </p:txBody>
          </p:sp>
        </p:grpSp>
      </p:grpSp>
      <p:sp>
        <p:nvSpPr>
          <p:cNvPr id="54276" name="Text Box 41">
            <a:extLst>
              <a:ext uri="{FF2B5EF4-FFF2-40B4-BE49-F238E27FC236}">
                <a16:creationId xmlns:a16="http://schemas.microsoft.com/office/drawing/2014/main" id="{DEDE2AD4-8BFD-4191-9C36-C44946F94853}"/>
              </a:ext>
            </a:extLst>
          </p:cNvPr>
          <p:cNvSpPr txBox="1">
            <a:spLocks noChangeArrowheads="1"/>
          </p:cNvSpPr>
          <p:nvPr/>
        </p:nvSpPr>
        <p:spPr bwMode="auto">
          <a:xfrm>
            <a:off x="488950" y="3379788"/>
            <a:ext cx="4038600" cy="2308225"/>
          </a:xfrm>
          <a:prstGeom prst="rect">
            <a:avLst/>
          </a:prstGeom>
          <a:solidFill>
            <a:schemeClr val="accent1">
              <a:lumMod val="20000"/>
              <a:lumOff val="80000"/>
            </a:schemeClr>
          </a:solidFill>
          <a:ln w="9525">
            <a:solidFill>
              <a:schemeClr val="accent1"/>
            </a:solidFill>
            <a:miter lim="800000"/>
            <a:headEnd/>
            <a:tailEnd/>
          </a:ln>
        </p:spPr>
        <p:txBody>
          <a:bodyPr>
            <a:spAutoFit/>
          </a:bodyPr>
          <a:lstStyle/>
          <a:p>
            <a:pPr algn="ctr" eaLnBrk="1" hangingPunct="1">
              <a:spcBef>
                <a:spcPct val="50000"/>
              </a:spcBef>
              <a:defRPr/>
            </a:pPr>
            <a:r>
              <a:rPr lang="en-US" altLang="en-US" sz="2400" b="1" dirty="0">
                <a:latin typeface="Arial" pitchFamily="34" charset="0"/>
              </a:rPr>
              <a:t>Since we are using two times the straight-line rate, this is called the </a:t>
            </a:r>
            <a:r>
              <a:rPr lang="en-US" altLang="en-US" sz="2400" b="1" i="1" dirty="0">
                <a:solidFill>
                  <a:schemeClr val="accent1">
                    <a:lumMod val="50000"/>
                  </a:schemeClr>
                </a:solidFill>
                <a:latin typeface="Arial" pitchFamily="34" charset="0"/>
              </a:rPr>
              <a:t>Declining-Balance Method or </a:t>
            </a:r>
            <a:r>
              <a:rPr lang="en-US" altLang="en-US" sz="2400" b="1" dirty="0">
                <a:solidFill>
                  <a:schemeClr val="accent1">
                    <a:lumMod val="50000"/>
                  </a:schemeClr>
                </a:solidFill>
                <a:latin typeface="Arial" pitchFamily="34" charset="0"/>
              </a:rPr>
              <a:t>(</a:t>
            </a:r>
            <a:r>
              <a:rPr lang="en-US" altLang="en-US" sz="2400" b="1" i="1" dirty="0">
                <a:solidFill>
                  <a:schemeClr val="accent1">
                    <a:lumMod val="50000"/>
                  </a:schemeClr>
                </a:solidFill>
                <a:latin typeface="Arial" pitchFamily="34" charset="0"/>
              </a:rPr>
              <a:t>Double-Declining Balance Method) </a:t>
            </a:r>
          </a:p>
        </p:txBody>
      </p:sp>
      <p:sp>
        <p:nvSpPr>
          <p:cNvPr id="106501" name="Title 21">
            <a:extLst>
              <a:ext uri="{FF2B5EF4-FFF2-40B4-BE49-F238E27FC236}">
                <a16:creationId xmlns:a16="http://schemas.microsoft.com/office/drawing/2014/main" id="{C1E9CCD4-4BFE-466C-BA40-ABAE5E9A6117}"/>
              </a:ext>
            </a:extLst>
          </p:cNvPr>
          <p:cNvSpPr>
            <a:spLocks noGrp="1"/>
          </p:cNvSpPr>
          <p:nvPr>
            <p:ph type="title"/>
          </p:nvPr>
        </p:nvSpPr>
        <p:spPr/>
        <p:txBody>
          <a:bodyPr/>
          <a:lstStyle/>
          <a:p>
            <a:r>
              <a:rPr lang="en-US" altLang="en-US"/>
              <a:t>Declining-Balance Method</a:t>
            </a:r>
          </a:p>
        </p:txBody>
      </p:sp>
      <p:sp>
        <p:nvSpPr>
          <p:cNvPr id="20" name="Rounded Rectangle 8">
            <a:extLst>
              <a:ext uri="{FF2B5EF4-FFF2-40B4-BE49-F238E27FC236}">
                <a16:creationId xmlns:a16="http://schemas.microsoft.com/office/drawing/2014/main" id="{B261C10A-75A9-483D-A352-BDF4306AADCE}"/>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7">
            <a:extLst>
              <a:ext uri="{FF2B5EF4-FFF2-40B4-BE49-F238E27FC236}">
                <a16:creationId xmlns:a16="http://schemas.microsoft.com/office/drawing/2014/main" id="{BA955577-2687-4D0B-9B4D-F45530171E95}"/>
              </a:ext>
            </a:extLst>
          </p:cNvPr>
          <p:cNvSpPr>
            <a:spLocks noGrp="1"/>
          </p:cNvSpPr>
          <p:nvPr>
            <p:ph type="title"/>
          </p:nvPr>
        </p:nvSpPr>
        <p:spPr>
          <a:xfrm>
            <a:off x="457200" y="0"/>
            <a:ext cx="8229600" cy="869950"/>
          </a:xfrm>
        </p:spPr>
        <p:txBody>
          <a:bodyPr/>
          <a:lstStyle/>
          <a:p>
            <a:r>
              <a:rPr lang="en-US" altLang="en-US" dirty="0"/>
              <a:t>Learning Objectives</a:t>
            </a:r>
          </a:p>
        </p:txBody>
      </p:sp>
      <p:sp>
        <p:nvSpPr>
          <p:cNvPr id="48131" name="Rectangle 7">
            <a:extLst>
              <a:ext uri="{FF2B5EF4-FFF2-40B4-BE49-F238E27FC236}">
                <a16:creationId xmlns:a16="http://schemas.microsoft.com/office/drawing/2014/main" id="{5B5A1C71-AE81-41BC-84CB-0C9347142F17}"/>
              </a:ext>
            </a:extLst>
          </p:cNvPr>
          <p:cNvSpPr>
            <a:spLocks noChangeArrowheads="1"/>
          </p:cNvSpPr>
          <p:nvPr/>
        </p:nvSpPr>
        <p:spPr bwMode="auto">
          <a:xfrm>
            <a:off x="457200" y="903288"/>
            <a:ext cx="8305800" cy="5400675"/>
          </a:xfrm>
          <a:prstGeom prst="rect">
            <a:avLst/>
          </a:prstGeom>
          <a:noFill/>
          <a:ln w="9525" algn="ctr">
            <a:noFill/>
            <a:miter lim="800000"/>
            <a:headEnd/>
            <a:tailEnd/>
          </a:ln>
        </p:spPr>
        <p:txBody>
          <a:bodyPr>
            <a:spAutoFit/>
          </a:bodyPr>
          <a:lstStyle/>
          <a:p>
            <a:pPr>
              <a:defRPr/>
            </a:pPr>
            <a:r>
              <a:rPr lang="en-US" altLang="en-US" sz="2200" b="1" dirty="0">
                <a:latin typeface="Arial Narrow" pitchFamily="34" charset="0"/>
              </a:rPr>
              <a:t>After studying this chapter, you should understand and be able to:</a:t>
            </a:r>
          </a:p>
          <a:p>
            <a:pPr marL="342900" indent="-342900">
              <a:buFont typeface="+mj-lt"/>
              <a:buAutoNum type="arabicPeriod"/>
              <a:defRPr/>
            </a:pPr>
            <a:endParaRPr lang="en-US" sz="1700" b="1" dirty="0">
              <a:solidFill>
                <a:srgbClr val="800000"/>
              </a:solidFill>
              <a:latin typeface="+mj-lt"/>
            </a:endParaRPr>
          </a:p>
          <a:p>
            <a:pPr marL="685800" indent="-685800">
              <a:defRPr/>
            </a:pPr>
            <a:r>
              <a:rPr lang="en-US" altLang="en-US" sz="1700" b="1" dirty="0">
                <a:latin typeface="Arial Narrow" pitchFamily="34" charset="0"/>
              </a:rPr>
              <a:t>LO 6-1: Explain how the cost of land, buildings, and equipment is reported on the balance sheet.</a:t>
            </a:r>
          </a:p>
          <a:p>
            <a:pPr marL="685800" indent="-685800">
              <a:defRPr/>
            </a:pPr>
            <a:r>
              <a:rPr lang="en-US" altLang="en-US" sz="1700" b="1" dirty="0">
                <a:latin typeface="Arial Narrow" pitchFamily="34" charset="0"/>
              </a:rPr>
              <a:t>LO 6-2: Discuss how the terms </a:t>
            </a:r>
            <a:r>
              <a:rPr lang="en-US" altLang="en-US" sz="1700" b="1" i="1" dirty="0">
                <a:latin typeface="Arial Narrow" pitchFamily="34" charset="0"/>
              </a:rPr>
              <a:t>capitalize</a:t>
            </a:r>
            <a:r>
              <a:rPr lang="en-US" altLang="en-US" sz="1700" b="1" dirty="0">
                <a:latin typeface="Arial Narrow" pitchFamily="34" charset="0"/>
              </a:rPr>
              <a:t> and </a:t>
            </a:r>
            <a:r>
              <a:rPr lang="en-US" altLang="en-US" sz="1700" b="1" i="1" dirty="0">
                <a:latin typeface="Arial Narrow" pitchFamily="34" charset="0"/>
              </a:rPr>
              <a:t>expense</a:t>
            </a:r>
            <a:r>
              <a:rPr lang="en-US" altLang="en-US" sz="1700" b="1" dirty="0">
                <a:latin typeface="Arial Narrow" pitchFamily="34" charset="0"/>
              </a:rPr>
              <a:t> are used with respect to property, plant, and equipment.</a:t>
            </a:r>
          </a:p>
          <a:p>
            <a:pPr marL="685800" indent="-685800">
              <a:defRPr/>
            </a:pPr>
            <a:r>
              <a:rPr lang="en-US" altLang="en-US" sz="1700" b="1" dirty="0">
                <a:latin typeface="Arial Narrow" pitchFamily="34" charset="0"/>
              </a:rPr>
              <a:t>LO 6-3: Describe alternative methods of calculating depreciation for financial accounting purposes and compare the relative effects of each on the income statement and the balance sheet.</a:t>
            </a:r>
          </a:p>
          <a:p>
            <a:pPr marL="685800" indent="-685800">
              <a:defRPr/>
            </a:pPr>
            <a:r>
              <a:rPr lang="en-US" altLang="en-US" sz="1700" b="1" dirty="0">
                <a:latin typeface="Arial Narrow" pitchFamily="34" charset="0"/>
              </a:rPr>
              <a:t>LO 6-4: Describe the accounting treatment of repair and maintenance expenditures.</a:t>
            </a:r>
          </a:p>
          <a:p>
            <a:pPr marL="685800" indent="-685800">
              <a:defRPr/>
            </a:pPr>
            <a:r>
              <a:rPr lang="en-US" altLang="en-US" sz="1700" b="1" dirty="0">
                <a:latin typeface="Arial Narrow" pitchFamily="34" charset="0"/>
              </a:rPr>
              <a:t>LO 6-5: Explain why depreciation for income tax purposes is an important concern of taxpayers and how tax depreciation differs from financial accounting depreciation.</a:t>
            </a:r>
          </a:p>
          <a:p>
            <a:pPr marL="685800" indent="-685800">
              <a:defRPr/>
            </a:pPr>
            <a:r>
              <a:rPr lang="en-US" altLang="en-US" sz="1700" b="1" dirty="0">
                <a:latin typeface="Arial Narrow" pitchFamily="34" charset="0"/>
              </a:rPr>
              <a:t>LO 6-6: Describe the effect on the financial statements of the disposition of noncurrent assets, either by sale or abandonment.</a:t>
            </a:r>
          </a:p>
          <a:p>
            <a:pPr marL="685800" indent="-685800">
              <a:defRPr/>
            </a:pPr>
            <a:r>
              <a:rPr lang="en-US" altLang="en-US" sz="1700" b="1" dirty="0">
                <a:latin typeface="Arial Narrow" pitchFamily="34" charset="0"/>
              </a:rPr>
              <a:t>LO 6-7: Describe the difference between an operating lease and a financing lease.</a:t>
            </a:r>
          </a:p>
          <a:p>
            <a:pPr marL="685800" indent="-685800">
              <a:defRPr/>
            </a:pPr>
            <a:r>
              <a:rPr lang="en-US" altLang="en-US" sz="1700" b="1" dirty="0">
                <a:latin typeface="Arial Narrow" pitchFamily="34" charset="0"/>
              </a:rPr>
              <a:t>LO 6-8: Explain the similarities in the financial statement effects of buying an asset compared to using a financial lease to acquire the rights to an asset.</a:t>
            </a:r>
          </a:p>
          <a:p>
            <a:pPr marL="685800" indent="-685800">
              <a:defRPr/>
            </a:pPr>
            <a:r>
              <a:rPr lang="en-US" altLang="en-US" sz="1700" b="1" dirty="0">
                <a:latin typeface="Arial Narrow" pitchFamily="34" charset="0"/>
              </a:rPr>
              <a:t>LO 6-9: Discuss the meaning of various intangible assets, how their values are measured, and how their costs are reflected in the income statement.</a:t>
            </a:r>
          </a:p>
          <a:p>
            <a:pPr marL="742950" indent="-742950">
              <a:defRPr/>
            </a:pPr>
            <a:r>
              <a:rPr lang="en-US" altLang="en-US" sz="1700" b="1" dirty="0">
                <a:latin typeface="Arial Narrow" pitchFamily="34" charset="0"/>
              </a:rPr>
              <a:t>LO 6-10: Explain the role of time value of money concepts in financial reporting and their usefulness in decision making.</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a:extLst>
              <a:ext uri="{FF2B5EF4-FFF2-40B4-BE49-F238E27FC236}">
                <a16:creationId xmlns:a16="http://schemas.microsoft.com/office/drawing/2014/main" id="{9FFF6E54-DEE6-4BC8-B7AA-7E8FDDBF43D2}"/>
              </a:ext>
            </a:extLst>
          </p:cNvPr>
          <p:cNvSpPr>
            <a:spLocks noChangeArrowheads="1"/>
          </p:cNvSpPr>
          <p:nvPr/>
        </p:nvSpPr>
        <p:spPr bwMode="auto">
          <a:xfrm>
            <a:off x="607594" y="1600200"/>
            <a:ext cx="8077200" cy="3962400"/>
          </a:xfrm>
          <a:prstGeom prst="rect">
            <a:avLst/>
          </a:prstGeom>
          <a:solidFill>
            <a:schemeClr val="accent1">
              <a:lumMod val="20000"/>
              <a:lumOff val="80000"/>
            </a:schemeClr>
          </a:solidFill>
          <a:ln w="12700">
            <a:solidFill>
              <a:schemeClr val="accent1"/>
            </a:solidFill>
            <a:miter lim="800000"/>
            <a:headEnd/>
            <a:tailEnd/>
          </a:ln>
          <a:effectLst/>
        </p:spPr>
        <p:txBody>
          <a:bodyPr lIns="90488" tIns="44450" rIns="90488" bIns="44450"/>
          <a:lstStyle/>
          <a:p>
            <a:pPr algn="ctr">
              <a:spcBef>
                <a:spcPct val="20000"/>
              </a:spcBef>
              <a:defRPr/>
            </a:pPr>
            <a:r>
              <a:rPr lang="en-US" sz="3200" b="1" dirty="0">
                <a:solidFill>
                  <a:schemeClr val="accent1">
                    <a:lumMod val="50000"/>
                  </a:schemeClr>
                </a:solidFill>
                <a:latin typeface="Arial" charset="0"/>
              </a:rPr>
              <a:t>Cruisers Inc. purchased a molding machine at the beginning of 2019 at a cost of $22,000. The machine is estimated to have a useful life to Cruisers of five years and an estimated salvage value of $2,000. It is estimated that the machine will produce 200 boat hulls before it wears out.</a:t>
            </a:r>
          </a:p>
        </p:txBody>
      </p:sp>
      <p:sp>
        <p:nvSpPr>
          <p:cNvPr id="108547" name="Title 7">
            <a:extLst>
              <a:ext uri="{FF2B5EF4-FFF2-40B4-BE49-F238E27FC236}">
                <a16:creationId xmlns:a16="http://schemas.microsoft.com/office/drawing/2014/main" id="{62AA6B2D-9C73-4319-8653-0B295F9AB8E7}"/>
              </a:ext>
            </a:extLst>
          </p:cNvPr>
          <p:cNvSpPr>
            <a:spLocks noGrp="1"/>
          </p:cNvSpPr>
          <p:nvPr>
            <p:ph type="title"/>
          </p:nvPr>
        </p:nvSpPr>
        <p:spPr>
          <a:xfrm>
            <a:off x="1066800" y="152400"/>
            <a:ext cx="6858000" cy="1143000"/>
          </a:xfrm>
        </p:spPr>
        <p:txBody>
          <a:bodyPr>
            <a:noAutofit/>
          </a:bodyPr>
          <a:lstStyle/>
          <a:p>
            <a:r>
              <a:rPr lang="en-US" altLang="en-US" dirty="0"/>
              <a:t>Depreciation</a:t>
            </a:r>
            <a:br>
              <a:rPr lang="en-US" altLang="en-US" dirty="0"/>
            </a:br>
            <a:r>
              <a:rPr lang="en-US" altLang="en-US" dirty="0"/>
              <a:t>Calculation Methods</a:t>
            </a:r>
          </a:p>
        </p:txBody>
      </p:sp>
      <p:sp>
        <p:nvSpPr>
          <p:cNvPr id="6" name="Rounded Rectangle 8">
            <a:extLst>
              <a:ext uri="{FF2B5EF4-FFF2-40B4-BE49-F238E27FC236}">
                <a16:creationId xmlns:a16="http://schemas.microsoft.com/office/drawing/2014/main" id="{A35D0C38-A6AB-411E-AA51-FC22A9BC8665}"/>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4D506-8F88-43F5-8708-A2BFA2F62EB2}"/>
              </a:ext>
            </a:extLst>
          </p:cNvPr>
          <p:cNvSpPr>
            <a:spLocks noGrp="1"/>
          </p:cNvSpPr>
          <p:nvPr>
            <p:ph type="title"/>
          </p:nvPr>
        </p:nvSpPr>
        <p:spPr/>
        <p:txBody>
          <a:bodyPr/>
          <a:lstStyle/>
          <a:p>
            <a:r>
              <a:rPr lang="en-US" dirty="0"/>
              <a:t>Depreciation</a:t>
            </a:r>
            <a:br>
              <a:rPr lang="en-US" dirty="0"/>
            </a:br>
            <a:r>
              <a:rPr lang="en-US" dirty="0"/>
              <a:t>Calculation Methods</a:t>
            </a:r>
          </a:p>
        </p:txBody>
      </p:sp>
      <p:sp>
        <p:nvSpPr>
          <p:cNvPr id="3" name="Content Placeholder 2">
            <a:extLst>
              <a:ext uri="{FF2B5EF4-FFF2-40B4-BE49-F238E27FC236}">
                <a16:creationId xmlns:a16="http://schemas.microsoft.com/office/drawing/2014/main" id="{FB2E82C7-0155-4A88-93C4-97C722379E96}"/>
              </a:ext>
            </a:extLst>
          </p:cNvPr>
          <p:cNvSpPr>
            <a:spLocks noGrp="1"/>
          </p:cNvSpPr>
          <p:nvPr>
            <p:ph idx="1"/>
          </p:nvPr>
        </p:nvSpPr>
        <p:spPr/>
        <p:txBody>
          <a:bodyPr/>
          <a:lstStyle/>
          <a:p>
            <a:pPr marL="0" indent="0">
              <a:buNone/>
            </a:pPr>
            <a:r>
              <a:rPr lang="en-US" dirty="0"/>
              <a:t>a. Straight-line depreciation:</a:t>
            </a:r>
          </a:p>
        </p:txBody>
      </p:sp>
      <mc:AlternateContent xmlns:mc="http://schemas.openxmlformats.org/markup-compatibility/2006" xmlns:a14="http://schemas.microsoft.com/office/drawing/2010/main">
        <mc:Choice Requires="a14">
          <p:sp>
            <p:nvSpPr>
              <p:cNvPr id="6" name="Rectangle 3">
                <a:extLst>
                  <a:ext uri="{FF2B5EF4-FFF2-40B4-BE49-F238E27FC236}">
                    <a16:creationId xmlns:a16="http://schemas.microsoft.com/office/drawing/2014/main" id="{F10053EA-2F87-43BC-86A3-319A28FF07BC}"/>
                  </a:ext>
                </a:extLst>
              </p:cNvPr>
              <p:cNvSpPr>
                <a:spLocks noChangeArrowheads="1"/>
              </p:cNvSpPr>
              <p:nvPr/>
            </p:nvSpPr>
            <p:spPr bwMode="auto">
              <a:xfrm>
                <a:off x="533565" y="2769992"/>
                <a:ext cx="8153235" cy="2183007"/>
              </a:xfrm>
              <a:prstGeom prst="rect">
                <a:avLst/>
              </a:prstGeom>
              <a:solidFill>
                <a:schemeClr val="accent1">
                  <a:lumMod val="20000"/>
                  <a:lumOff val="80000"/>
                </a:schemeClr>
              </a:solidFill>
              <a:ln w="9525">
                <a:solidFill>
                  <a:schemeClr val="accent1">
                    <a:lumMod val="50000"/>
                  </a:schemeClr>
                </a:solidFill>
                <a:miter lim="800000"/>
                <a:headEnd/>
                <a:tailEnd/>
              </a:ln>
            </p:spPr>
            <p:txBody>
              <a:bodyPr wrap="none" anchor="ctr"/>
              <a:lstStyle/>
              <a:p>
                <a:pPr algn="ctr">
                  <a:defRPr/>
                </a:pPr>
                <a14:m>
                  <m:oMathPara xmlns:m="http://schemas.openxmlformats.org/officeDocument/2006/math">
                    <m:oMathParaPr>
                      <m:jc m:val="centerGroup"/>
                    </m:oMathParaPr>
                    <m:oMath xmlns:m="http://schemas.openxmlformats.org/officeDocument/2006/math">
                      <m:r>
                        <m:rPr>
                          <m:sty m:val="p"/>
                        </m:rPr>
                        <a:rPr lang="en-US" altLang="en-US" sz="2400" i="0" smtClean="0">
                          <a:latin typeface="Cambria Math" panose="02040503050406030204" pitchFamily="18" charset="0"/>
                        </a:rPr>
                        <m:t>Annual</m:t>
                      </m:r>
                      <m:r>
                        <a:rPr lang="en-US" altLang="en-US" sz="2400" i="0" smtClean="0">
                          <a:latin typeface="Cambria Math" panose="02040503050406030204" pitchFamily="18" charset="0"/>
                        </a:rPr>
                        <m:t> </m:t>
                      </m:r>
                      <m:r>
                        <m:rPr>
                          <m:sty m:val="p"/>
                        </m:rPr>
                        <a:rPr lang="en-US" altLang="en-US" sz="2400" i="0" smtClean="0">
                          <a:latin typeface="Cambria Math" panose="02040503050406030204" pitchFamily="18" charset="0"/>
                        </a:rPr>
                        <m:t>depreciation</m:t>
                      </m:r>
                      <m:r>
                        <a:rPr lang="en-US" altLang="en-US" sz="2400" i="0" smtClean="0">
                          <a:latin typeface="Cambria Math" panose="02040503050406030204" pitchFamily="18" charset="0"/>
                        </a:rPr>
                        <m:t> </m:t>
                      </m:r>
                      <m:r>
                        <m:rPr>
                          <m:sty m:val="p"/>
                        </m:rPr>
                        <a:rPr lang="en-US" altLang="en-US" sz="2400" i="0" smtClean="0">
                          <a:latin typeface="Cambria Math" panose="02040503050406030204" pitchFamily="18" charset="0"/>
                        </a:rPr>
                        <m:t>expense</m:t>
                      </m:r>
                      <m:r>
                        <a:rPr lang="en-US" altLang="en-US" sz="2400" i="0">
                          <a:latin typeface="Cambria Math" panose="02040503050406030204" pitchFamily="18" charset="0"/>
                        </a:rPr>
                        <m:t>=</m:t>
                      </m:r>
                      <m:f>
                        <m:fPr>
                          <m:ctrlPr>
                            <a:rPr lang="en-US" altLang="en-US" sz="2400" i="1" smtClean="0">
                              <a:latin typeface="Cambria Math" panose="02040503050406030204" pitchFamily="18" charset="0"/>
                            </a:rPr>
                          </m:ctrlPr>
                        </m:fPr>
                        <m:num>
                          <m:r>
                            <m:rPr>
                              <m:nor/>
                            </m:rPr>
                            <a:rPr lang="en-US" sz="2400">
                              <a:latin typeface="+mj-lt"/>
                            </a:rPr>
                            <m:t>Cost</m:t>
                          </m:r>
                          <m:r>
                            <m:rPr>
                              <m:nor/>
                            </m:rPr>
                            <a:rPr lang="en-US" sz="2400">
                              <a:latin typeface="+mj-lt"/>
                            </a:rPr>
                            <m:t> − </m:t>
                          </m:r>
                          <m:r>
                            <m:rPr>
                              <m:nor/>
                            </m:rPr>
                            <a:rPr lang="en-US" sz="2400">
                              <a:latin typeface="+mj-lt"/>
                            </a:rPr>
                            <m:t>Estimated</m:t>
                          </m:r>
                          <m:r>
                            <m:rPr>
                              <m:nor/>
                            </m:rPr>
                            <a:rPr lang="en-US" sz="2400">
                              <a:latin typeface="+mj-lt"/>
                            </a:rPr>
                            <m:t> </m:t>
                          </m:r>
                          <m:r>
                            <m:rPr>
                              <m:nor/>
                            </m:rPr>
                            <a:rPr lang="en-US" sz="2400">
                              <a:latin typeface="+mj-lt"/>
                            </a:rPr>
                            <m:t>salvage</m:t>
                          </m:r>
                          <m:r>
                            <m:rPr>
                              <m:nor/>
                            </m:rPr>
                            <a:rPr lang="en-US" sz="2400">
                              <a:latin typeface="+mj-lt"/>
                            </a:rPr>
                            <m:t> </m:t>
                          </m:r>
                          <m:r>
                            <m:rPr>
                              <m:nor/>
                            </m:rPr>
                            <a:rPr lang="en-US" sz="2400">
                              <a:latin typeface="+mj-lt"/>
                            </a:rPr>
                            <m:t>value</m:t>
                          </m:r>
                        </m:num>
                        <m:den>
                          <m:r>
                            <m:rPr>
                              <m:sty m:val="p"/>
                            </m:rPr>
                            <a:rPr lang="en-US" altLang="en-US" sz="2400" i="0">
                              <a:latin typeface="Cambria Math" panose="02040503050406030204" pitchFamily="18" charset="0"/>
                            </a:rPr>
                            <m:t>Estimated</m:t>
                          </m:r>
                          <m:r>
                            <a:rPr lang="en-US" altLang="en-US" sz="2400" i="0">
                              <a:latin typeface="Cambria Math" panose="02040503050406030204" pitchFamily="18" charset="0"/>
                            </a:rPr>
                            <m:t> </m:t>
                          </m:r>
                          <m:r>
                            <m:rPr>
                              <m:sty m:val="p"/>
                            </m:rPr>
                            <a:rPr lang="en-US" altLang="en-US" sz="2400" i="0">
                              <a:latin typeface="Cambria Math" panose="02040503050406030204" pitchFamily="18" charset="0"/>
                            </a:rPr>
                            <m:t>useful</m:t>
                          </m:r>
                          <m:r>
                            <a:rPr lang="en-US" altLang="en-US" sz="2400" i="0">
                              <a:latin typeface="Cambria Math" panose="02040503050406030204" pitchFamily="18" charset="0"/>
                            </a:rPr>
                            <m:t> </m:t>
                          </m:r>
                          <m:r>
                            <m:rPr>
                              <m:sty m:val="p"/>
                            </m:rPr>
                            <a:rPr lang="en-US" altLang="en-US" sz="2400" i="0">
                              <a:latin typeface="Cambria Math" panose="02040503050406030204" pitchFamily="18" charset="0"/>
                            </a:rPr>
                            <m:t>life</m:t>
                          </m:r>
                        </m:den>
                      </m:f>
                    </m:oMath>
                  </m:oMathPara>
                </a14:m>
                <a:endParaRPr lang="en-US" altLang="en-US" sz="2400" dirty="0">
                  <a:latin typeface="+mj-lt"/>
                </a:endParaRPr>
              </a:p>
              <a:p>
                <a:pPr algn="ctr">
                  <a:defRPr/>
                </a:pPr>
                <a:r>
                  <a:rPr lang="en-US" altLang="en-US" sz="2400" dirty="0">
                    <a:latin typeface="+mj-lt"/>
                  </a:rPr>
                  <a:t>		</a:t>
                </a:r>
                <a14:m>
                  <m:oMath xmlns:m="http://schemas.openxmlformats.org/officeDocument/2006/math">
                    <m:r>
                      <a:rPr lang="en-US" altLang="en-US" sz="2400" i="0">
                        <a:latin typeface="Cambria Math" panose="02040503050406030204" pitchFamily="18" charset="0"/>
                      </a:rPr>
                      <m:t>=</m:t>
                    </m:r>
                    <m:f>
                      <m:fPr>
                        <m:ctrlPr>
                          <a:rPr lang="en-US" altLang="en-US" sz="2400" i="1" smtClean="0">
                            <a:latin typeface="Cambria Math" panose="02040503050406030204" pitchFamily="18" charset="0"/>
                          </a:rPr>
                        </m:ctrlPr>
                      </m:fPr>
                      <m:num>
                        <m:r>
                          <m:rPr>
                            <m:nor/>
                          </m:rPr>
                          <a:rPr lang="en-US" sz="2400">
                            <a:latin typeface="+mj-lt"/>
                          </a:rPr>
                          <m:t>$22,000 − $2,000</m:t>
                        </m:r>
                      </m:num>
                      <m:den>
                        <m:r>
                          <m:rPr>
                            <m:nor/>
                          </m:rPr>
                          <a:rPr lang="en-US" sz="2400">
                            <a:latin typeface="+mj-lt"/>
                          </a:rPr>
                          <m:t>5 </m:t>
                        </m:r>
                        <m:r>
                          <m:rPr>
                            <m:nor/>
                          </m:rPr>
                          <a:rPr lang="en-US" sz="2400">
                            <a:latin typeface="+mj-lt"/>
                          </a:rPr>
                          <m:t>years</m:t>
                        </m:r>
                      </m:den>
                    </m:f>
                  </m:oMath>
                </a14:m>
                <a:endParaRPr lang="en-US" altLang="en-US" sz="2400" dirty="0">
                  <a:latin typeface="+mj-lt"/>
                </a:endParaRPr>
              </a:p>
              <a:p>
                <a:pPr algn="ctr">
                  <a:defRPr/>
                </a:pPr>
                <a:r>
                  <a:rPr lang="en-US" altLang="en-US" sz="2400" dirty="0">
                    <a:latin typeface="+mj-lt"/>
                  </a:rPr>
                  <a:t>         </a:t>
                </a:r>
                <a14:m>
                  <m:oMath xmlns:m="http://schemas.openxmlformats.org/officeDocument/2006/math">
                    <m:r>
                      <a:rPr lang="en-US" altLang="en-US" sz="2400">
                        <a:latin typeface="Cambria Math" panose="02040503050406030204" pitchFamily="18" charset="0"/>
                      </a:rPr>
                      <m:t>=</m:t>
                    </m:r>
                  </m:oMath>
                </a14:m>
                <a:r>
                  <a:rPr lang="en-US" altLang="en-US" sz="2400" dirty="0">
                    <a:latin typeface="+mj-lt"/>
                  </a:rPr>
                  <a:t> </a:t>
                </a:r>
                <a:r>
                  <a:rPr lang="en-US" sz="2400" dirty="0">
                    <a:latin typeface="+mj-lt"/>
                  </a:rPr>
                  <a:t>$4,000 </a:t>
                </a:r>
                <a:endParaRPr lang="en-US" altLang="en-US" sz="2400" dirty="0">
                  <a:latin typeface="+mj-lt"/>
                </a:endParaRPr>
              </a:p>
            </p:txBody>
          </p:sp>
        </mc:Choice>
        <mc:Fallback xmlns="">
          <p:sp>
            <p:nvSpPr>
              <p:cNvPr id="6" name="Rectangle 3">
                <a:extLst>
                  <a:ext uri="{FF2B5EF4-FFF2-40B4-BE49-F238E27FC236}">
                    <a16:creationId xmlns:a16="http://schemas.microsoft.com/office/drawing/2014/main" id="{F10053EA-2F87-43BC-86A3-319A28FF07BC}"/>
                  </a:ext>
                </a:extLst>
              </p:cNvPr>
              <p:cNvSpPr>
                <a:spLocks noRot="1" noChangeAspect="1" noMove="1" noResize="1" noEditPoints="1" noAdjustHandles="1" noChangeArrowheads="1" noChangeShapeType="1" noTextEdit="1"/>
              </p:cNvSpPr>
              <p:nvPr/>
            </p:nvSpPr>
            <p:spPr bwMode="auto">
              <a:xfrm>
                <a:off x="533565" y="2769992"/>
                <a:ext cx="8153235" cy="2183007"/>
              </a:xfrm>
              <a:prstGeom prst="rect">
                <a:avLst/>
              </a:prstGeom>
              <a:blipFill>
                <a:blip r:embed="rId3"/>
                <a:stretch>
                  <a:fillRect/>
                </a:stretch>
              </a:blipFill>
              <a:ln w="9525">
                <a:solidFill>
                  <a:schemeClr val="accent1">
                    <a:lumMod val="50000"/>
                  </a:schemeClr>
                </a:solidFill>
                <a:miter lim="800000"/>
                <a:headEnd/>
                <a:tailEnd/>
              </a:ln>
            </p:spPr>
            <p:txBody>
              <a:bodyPr/>
              <a:lstStyle/>
              <a:p>
                <a:r>
                  <a:rPr lang="en-US">
                    <a:noFill/>
                  </a:rPr>
                  <a:t> </a:t>
                </a:r>
              </a:p>
            </p:txBody>
          </p:sp>
        </mc:Fallback>
      </mc:AlternateContent>
      <p:sp>
        <p:nvSpPr>
          <p:cNvPr id="7" name="Rounded Rectangle 8">
            <a:extLst>
              <a:ext uri="{FF2B5EF4-FFF2-40B4-BE49-F238E27FC236}">
                <a16:creationId xmlns:a16="http://schemas.microsoft.com/office/drawing/2014/main" id="{37A25024-27D3-4B57-8362-DB2163E25445}"/>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21674379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4D506-8F88-43F5-8708-A2BFA2F62EB2}"/>
              </a:ext>
            </a:extLst>
          </p:cNvPr>
          <p:cNvSpPr>
            <a:spLocks noGrp="1"/>
          </p:cNvSpPr>
          <p:nvPr>
            <p:ph type="title"/>
          </p:nvPr>
        </p:nvSpPr>
        <p:spPr/>
        <p:txBody>
          <a:bodyPr/>
          <a:lstStyle/>
          <a:p>
            <a:r>
              <a:rPr lang="en-US" dirty="0"/>
              <a:t>Depreciation</a:t>
            </a:r>
            <a:br>
              <a:rPr lang="en-US" dirty="0"/>
            </a:br>
            <a:r>
              <a:rPr lang="en-US" dirty="0"/>
              <a:t>Calculation Methods</a:t>
            </a:r>
          </a:p>
        </p:txBody>
      </p:sp>
      <p:sp>
        <p:nvSpPr>
          <p:cNvPr id="3" name="Content Placeholder 2">
            <a:extLst>
              <a:ext uri="{FF2B5EF4-FFF2-40B4-BE49-F238E27FC236}">
                <a16:creationId xmlns:a16="http://schemas.microsoft.com/office/drawing/2014/main" id="{FB2E82C7-0155-4A88-93C4-97C722379E96}"/>
              </a:ext>
            </a:extLst>
          </p:cNvPr>
          <p:cNvSpPr>
            <a:spLocks noGrp="1"/>
          </p:cNvSpPr>
          <p:nvPr>
            <p:ph idx="1"/>
          </p:nvPr>
        </p:nvSpPr>
        <p:spPr/>
        <p:txBody>
          <a:bodyPr/>
          <a:lstStyle/>
          <a:p>
            <a:pPr marL="0" indent="0">
              <a:buNone/>
            </a:pPr>
            <a:r>
              <a:rPr lang="en-US" dirty="0"/>
              <a:t>Alternatively, a straight-line depreciation rate could be determined and multiplied by the amount to be depreciated:</a:t>
            </a:r>
          </a:p>
        </p:txBody>
      </p:sp>
      <mc:AlternateContent xmlns:mc="http://schemas.openxmlformats.org/markup-compatibility/2006" xmlns:a14="http://schemas.microsoft.com/office/drawing/2010/main">
        <mc:Choice Requires="a14">
          <p:sp>
            <p:nvSpPr>
              <p:cNvPr id="6" name="Rectangle 3">
                <a:extLst>
                  <a:ext uri="{FF2B5EF4-FFF2-40B4-BE49-F238E27FC236}">
                    <a16:creationId xmlns:a16="http://schemas.microsoft.com/office/drawing/2014/main" id="{F10053EA-2F87-43BC-86A3-319A28FF07BC}"/>
                  </a:ext>
                </a:extLst>
              </p:cNvPr>
              <p:cNvSpPr>
                <a:spLocks noChangeArrowheads="1"/>
              </p:cNvSpPr>
              <p:nvPr/>
            </p:nvSpPr>
            <p:spPr bwMode="auto">
              <a:xfrm>
                <a:off x="533565" y="3657600"/>
                <a:ext cx="8153235" cy="2183007"/>
              </a:xfrm>
              <a:prstGeom prst="rect">
                <a:avLst/>
              </a:prstGeom>
              <a:solidFill>
                <a:srgbClr val="FFFFB7"/>
              </a:solidFill>
              <a:ln w="9525">
                <a:solidFill>
                  <a:schemeClr val="accent1">
                    <a:lumMod val="50000"/>
                  </a:schemeClr>
                </a:solidFill>
                <a:miter lim="800000"/>
                <a:headEnd/>
                <a:tailEnd/>
              </a:ln>
            </p:spPr>
            <p:txBody>
              <a:bodyPr wrap="none" anchor="ctr"/>
              <a:lstStyle/>
              <a:p>
                <a:pPr algn="ctr">
                  <a:defRPr/>
                </a:pPr>
                <a14:m>
                  <m:oMath xmlns:m="http://schemas.openxmlformats.org/officeDocument/2006/math">
                    <m:r>
                      <m:rPr>
                        <m:sty m:val="p"/>
                      </m:rPr>
                      <a:rPr lang="en-US" altLang="en-US" sz="2400" smtClean="0">
                        <a:latin typeface="Cambria Math" panose="02040503050406030204" pitchFamily="18" charset="0"/>
                      </a:rPr>
                      <m:t>Straight</m:t>
                    </m:r>
                    <m:r>
                      <m:rPr>
                        <m:nor/>
                      </m:rPr>
                      <a:rPr lang="en-US" sz="2400" dirty="0"/>
                      <m:t>−</m:t>
                    </m:r>
                    <m:r>
                      <m:rPr>
                        <m:sty m:val="p"/>
                      </m:rPr>
                      <a:rPr lang="en-US" altLang="en-US" sz="2400" smtClean="0">
                        <a:latin typeface="Cambria Math" panose="02040503050406030204" pitchFamily="18" charset="0"/>
                      </a:rPr>
                      <m:t>line</m:t>
                    </m:r>
                    <m:r>
                      <a:rPr lang="en-US" altLang="en-US" sz="2400" smtClean="0">
                        <a:latin typeface="Cambria Math" panose="02040503050406030204" pitchFamily="18" charset="0"/>
                      </a:rPr>
                      <m:t> </m:t>
                    </m:r>
                    <m:r>
                      <m:rPr>
                        <m:sty m:val="p"/>
                      </m:rPr>
                      <a:rPr lang="en-US" altLang="en-US" sz="2400" smtClean="0">
                        <a:latin typeface="Cambria Math" panose="02040503050406030204" pitchFamily="18" charset="0"/>
                      </a:rPr>
                      <m:t>depreciation</m:t>
                    </m:r>
                    <m:r>
                      <a:rPr lang="en-US" altLang="en-US" sz="2400" smtClean="0">
                        <a:latin typeface="Cambria Math" panose="02040503050406030204" pitchFamily="18" charset="0"/>
                      </a:rPr>
                      <m:t> </m:t>
                    </m:r>
                    <m:r>
                      <m:rPr>
                        <m:sty m:val="p"/>
                      </m:rPr>
                      <a:rPr lang="en-US" altLang="en-US" sz="2400" smtClean="0">
                        <a:latin typeface="Cambria Math" panose="02040503050406030204" pitchFamily="18" charset="0"/>
                      </a:rPr>
                      <m:t>rate</m:t>
                    </m:r>
                    <m:r>
                      <a:rPr lang="en-US" altLang="en-US" sz="2400" i="0">
                        <a:latin typeface="Cambria Math" panose="02040503050406030204" pitchFamily="18" charset="0"/>
                      </a:rPr>
                      <m:t>=</m:t>
                    </m:r>
                    <m:f>
                      <m:fPr>
                        <m:ctrlPr>
                          <a:rPr lang="en-US" altLang="en-US" sz="2400" i="1" smtClean="0">
                            <a:latin typeface="Cambria Math" panose="02040503050406030204" pitchFamily="18" charset="0"/>
                          </a:rPr>
                        </m:ctrlPr>
                      </m:fPr>
                      <m:num>
                        <m:r>
                          <m:rPr>
                            <m:nor/>
                          </m:rPr>
                          <a:rPr lang="en-US" sz="2400" b="0" i="0" smtClean="0">
                            <a:latin typeface="+mj-lt"/>
                          </a:rPr>
                          <m:t>1</m:t>
                        </m:r>
                      </m:num>
                      <m:den>
                        <m:r>
                          <m:rPr>
                            <m:sty m:val="p"/>
                          </m:rPr>
                          <a:rPr lang="en-US" altLang="en-US" sz="2400" i="1">
                            <a:latin typeface="Cambria Math" panose="02040503050406030204" pitchFamily="18" charset="0"/>
                          </a:rPr>
                          <m:t>Life</m:t>
                        </m:r>
                        <m:r>
                          <a:rPr lang="en-US" altLang="en-US" sz="2400" i="1">
                            <a:latin typeface="Cambria Math" panose="02040503050406030204" pitchFamily="18" charset="0"/>
                          </a:rPr>
                          <m:t> </m:t>
                        </m:r>
                        <m:r>
                          <m:rPr>
                            <m:sty m:val="p"/>
                          </m:rPr>
                          <a:rPr lang="en-US" altLang="en-US" sz="2400" i="1">
                            <a:latin typeface="Cambria Math" panose="02040503050406030204" pitchFamily="18" charset="0"/>
                          </a:rPr>
                          <m:t>in</m:t>
                        </m:r>
                        <m:r>
                          <a:rPr lang="en-US" altLang="en-US" sz="2400" i="1">
                            <a:latin typeface="Cambria Math" panose="02040503050406030204" pitchFamily="18" charset="0"/>
                          </a:rPr>
                          <m:t> </m:t>
                        </m:r>
                        <m:r>
                          <m:rPr>
                            <m:sty m:val="p"/>
                          </m:rPr>
                          <a:rPr lang="en-US" altLang="en-US" sz="2400" i="1">
                            <a:latin typeface="Cambria Math" panose="02040503050406030204" pitchFamily="18" charset="0"/>
                          </a:rPr>
                          <m:t>years</m:t>
                        </m:r>
                      </m:den>
                    </m:f>
                  </m:oMath>
                </a14:m>
                <a:r>
                  <a:rPr lang="en-US" altLang="en-US" sz="2400" dirty="0">
                    <a:latin typeface="+mj-lt"/>
                  </a:rPr>
                  <a:t> </a:t>
                </a:r>
                <a14:m>
                  <m:oMath xmlns:m="http://schemas.openxmlformats.org/officeDocument/2006/math">
                    <m:r>
                      <a:rPr lang="en-US" altLang="en-US" sz="2400">
                        <a:latin typeface="Cambria Math" panose="02040503050406030204" pitchFamily="18" charset="0"/>
                      </a:rPr>
                      <m:t>=</m:t>
                    </m:r>
                    <m:f>
                      <m:fPr>
                        <m:ctrlPr>
                          <a:rPr lang="en-US" altLang="en-US" sz="2400" i="1">
                            <a:latin typeface="Cambria Math" panose="02040503050406030204" pitchFamily="18" charset="0"/>
                          </a:rPr>
                        </m:ctrlPr>
                      </m:fPr>
                      <m:num>
                        <m:r>
                          <m:rPr>
                            <m:nor/>
                          </m:rPr>
                          <a:rPr lang="en-US" sz="2400">
                            <a:latin typeface="+mj-lt"/>
                          </a:rPr>
                          <m:t>1</m:t>
                        </m:r>
                      </m:num>
                      <m:den>
                        <m:r>
                          <a:rPr lang="en-US" altLang="en-US" sz="2400">
                            <a:latin typeface="Cambria Math" panose="02040503050406030204" pitchFamily="18" charset="0"/>
                          </a:rPr>
                          <m:t>5</m:t>
                        </m:r>
                      </m:den>
                    </m:f>
                    <m:r>
                      <a:rPr lang="en-US" altLang="en-US" sz="2400" i="1" smtClean="0">
                        <a:latin typeface="Cambria Math" panose="02040503050406030204" pitchFamily="18" charset="0"/>
                      </a:rPr>
                      <m:t> </m:t>
                    </m:r>
                    <m:r>
                      <a:rPr lang="en-US" altLang="en-US" sz="2400">
                        <a:latin typeface="Cambria Math" panose="02040503050406030204" pitchFamily="18" charset="0"/>
                      </a:rPr>
                      <m:t>=</m:t>
                    </m:r>
                  </m:oMath>
                </a14:m>
                <a:r>
                  <a:rPr lang="en-US" altLang="en-US" sz="2400" dirty="0">
                    <a:latin typeface="+mj-lt"/>
                  </a:rPr>
                  <a:t> 20%</a:t>
                </a:r>
              </a:p>
              <a:p>
                <a:pPr algn="ctr">
                  <a:defRPr/>
                </a:pPr>
                <a:endParaRPr lang="en-US" altLang="en-US" sz="2400" dirty="0">
                  <a:latin typeface="+mj-lt"/>
                </a:endParaRPr>
              </a:p>
              <a:p>
                <a:pPr algn="ctr">
                  <a:defRPr/>
                </a:pPr>
                <a:r>
                  <a:rPr lang="en-US" altLang="en-US" sz="2400" dirty="0">
                    <a:latin typeface="+mj-lt"/>
                  </a:rPr>
                  <a:t>Annual depreciation expense = 20% × $20,000 = $4,000</a:t>
                </a:r>
              </a:p>
            </p:txBody>
          </p:sp>
        </mc:Choice>
        <mc:Fallback xmlns="">
          <p:sp>
            <p:nvSpPr>
              <p:cNvPr id="6" name="Rectangle 3">
                <a:extLst>
                  <a:ext uri="{FF2B5EF4-FFF2-40B4-BE49-F238E27FC236}">
                    <a16:creationId xmlns:a16="http://schemas.microsoft.com/office/drawing/2014/main" id="{F10053EA-2F87-43BC-86A3-319A28FF07BC}"/>
                  </a:ext>
                </a:extLst>
              </p:cNvPr>
              <p:cNvSpPr>
                <a:spLocks noRot="1" noChangeAspect="1" noMove="1" noResize="1" noEditPoints="1" noAdjustHandles="1" noChangeArrowheads="1" noChangeShapeType="1" noTextEdit="1"/>
              </p:cNvSpPr>
              <p:nvPr/>
            </p:nvSpPr>
            <p:spPr bwMode="auto">
              <a:xfrm>
                <a:off x="533565" y="3657600"/>
                <a:ext cx="8153235" cy="2183007"/>
              </a:xfrm>
              <a:prstGeom prst="rect">
                <a:avLst/>
              </a:prstGeom>
              <a:blipFill>
                <a:blip r:embed="rId3"/>
                <a:stretch>
                  <a:fillRect/>
                </a:stretch>
              </a:blipFill>
              <a:ln w="9525">
                <a:solidFill>
                  <a:schemeClr val="accent1">
                    <a:lumMod val="50000"/>
                  </a:schemeClr>
                </a:solidFill>
                <a:miter lim="800000"/>
                <a:headEnd/>
                <a:tailEnd/>
              </a:ln>
            </p:spPr>
            <p:txBody>
              <a:bodyPr/>
              <a:lstStyle/>
              <a:p>
                <a:r>
                  <a:rPr lang="en-US">
                    <a:noFill/>
                  </a:rPr>
                  <a:t> </a:t>
                </a:r>
              </a:p>
            </p:txBody>
          </p:sp>
        </mc:Fallback>
      </mc:AlternateContent>
      <p:sp>
        <p:nvSpPr>
          <p:cNvPr id="7" name="Rounded Rectangle 8">
            <a:extLst>
              <a:ext uri="{FF2B5EF4-FFF2-40B4-BE49-F238E27FC236}">
                <a16:creationId xmlns:a16="http://schemas.microsoft.com/office/drawing/2014/main" id="{43A6F808-3454-4680-A1FF-D16F5AB6390E}"/>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42296735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4D506-8F88-43F5-8708-A2BFA2F62EB2}"/>
              </a:ext>
            </a:extLst>
          </p:cNvPr>
          <p:cNvSpPr>
            <a:spLocks noGrp="1"/>
          </p:cNvSpPr>
          <p:nvPr>
            <p:ph type="title"/>
          </p:nvPr>
        </p:nvSpPr>
        <p:spPr/>
        <p:txBody>
          <a:bodyPr/>
          <a:lstStyle/>
          <a:p>
            <a:r>
              <a:rPr lang="en-US" dirty="0"/>
              <a:t>Depreciation</a:t>
            </a:r>
            <a:br>
              <a:rPr lang="en-US" dirty="0"/>
            </a:br>
            <a:r>
              <a:rPr lang="en-US" dirty="0"/>
              <a:t>Calculation Methods</a:t>
            </a:r>
          </a:p>
        </p:txBody>
      </p:sp>
      <p:sp>
        <p:nvSpPr>
          <p:cNvPr id="3" name="Content Placeholder 2">
            <a:extLst>
              <a:ext uri="{FF2B5EF4-FFF2-40B4-BE49-F238E27FC236}">
                <a16:creationId xmlns:a16="http://schemas.microsoft.com/office/drawing/2014/main" id="{FB2E82C7-0155-4A88-93C4-97C722379E96}"/>
              </a:ext>
            </a:extLst>
          </p:cNvPr>
          <p:cNvSpPr>
            <a:spLocks noGrp="1"/>
          </p:cNvSpPr>
          <p:nvPr>
            <p:ph idx="1"/>
          </p:nvPr>
        </p:nvSpPr>
        <p:spPr/>
        <p:txBody>
          <a:bodyPr/>
          <a:lstStyle/>
          <a:p>
            <a:pPr marL="0" indent="0">
              <a:buNone/>
            </a:pPr>
            <a:r>
              <a:rPr lang="en-US" dirty="0"/>
              <a:t>b. Units-of-production depreciation: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Each year’s depreciation expense would be $100 multiplied by the number of hulls produced.</a:t>
            </a:r>
          </a:p>
        </p:txBody>
      </p:sp>
      <mc:AlternateContent xmlns:mc="http://schemas.openxmlformats.org/markup-compatibility/2006" xmlns:a14="http://schemas.microsoft.com/office/drawing/2010/main">
        <mc:Choice Requires="a14">
          <p:sp>
            <p:nvSpPr>
              <p:cNvPr id="6" name="Rectangle 3">
                <a:extLst>
                  <a:ext uri="{FF2B5EF4-FFF2-40B4-BE49-F238E27FC236}">
                    <a16:creationId xmlns:a16="http://schemas.microsoft.com/office/drawing/2014/main" id="{F10053EA-2F87-43BC-86A3-319A28FF07BC}"/>
                  </a:ext>
                </a:extLst>
              </p:cNvPr>
              <p:cNvSpPr>
                <a:spLocks noChangeArrowheads="1"/>
              </p:cNvSpPr>
              <p:nvPr/>
            </p:nvSpPr>
            <p:spPr bwMode="auto">
              <a:xfrm>
                <a:off x="457200" y="2590800"/>
                <a:ext cx="8381835" cy="2057400"/>
              </a:xfrm>
              <a:prstGeom prst="rect">
                <a:avLst/>
              </a:prstGeom>
              <a:solidFill>
                <a:srgbClr val="FFF0C1"/>
              </a:solidFill>
              <a:ln w="9525">
                <a:solidFill>
                  <a:schemeClr val="accent1">
                    <a:lumMod val="50000"/>
                  </a:schemeClr>
                </a:solidFill>
                <a:miter lim="800000"/>
                <a:headEnd/>
                <a:tailEnd/>
              </a:ln>
            </p:spPr>
            <p:txBody>
              <a:bodyPr wrap="none" anchor="ctr"/>
              <a:lstStyle/>
              <a:p>
                <a:pPr algn="ctr">
                  <a:defRPr/>
                </a:pPr>
                <a14:m>
                  <m:oMathPara xmlns:m="http://schemas.openxmlformats.org/officeDocument/2006/math">
                    <m:oMathParaPr>
                      <m:jc m:val="centerGroup"/>
                    </m:oMathParaPr>
                    <m:oMath xmlns:m="http://schemas.openxmlformats.org/officeDocument/2006/math">
                      <m:r>
                        <m:rPr>
                          <m:sty m:val="p"/>
                        </m:rPr>
                        <a:rPr lang="en-US" altLang="en-US" sz="2000" i="0" smtClean="0">
                          <a:latin typeface="Cambria Math" panose="02040503050406030204" pitchFamily="18" charset="0"/>
                        </a:rPr>
                        <m:t>Depreciation</m:t>
                      </m:r>
                      <m:r>
                        <a:rPr lang="en-US" altLang="en-US" sz="2000" i="0" smtClean="0">
                          <a:latin typeface="Cambria Math" panose="02040503050406030204" pitchFamily="18" charset="0"/>
                        </a:rPr>
                        <m:t> </m:t>
                      </m:r>
                      <m:r>
                        <m:rPr>
                          <m:sty m:val="p"/>
                        </m:rPr>
                        <a:rPr lang="en-US" altLang="en-US" sz="2000" i="0" smtClean="0">
                          <a:latin typeface="Cambria Math" panose="02040503050406030204" pitchFamily="18" charset="0"/>
                        </a:rPr>
                        <m:t>expense</m:t>
                      </m:r>
                      <m:r>
                        <a:rPr lang="en-US" altLang="en-US" sz="2000" i="0" smtClean="0">
                          <a:latin typeface="Cambria Math" panose="02040503050406030204" pitchFamily="18" charset="0"/>
                        </a:rPr>
                        <m:t> </m:t>
                      </m:r>
                      <m:r>
                        <m:rPr>
                          <m:sty m:val="p"/>
                        </m:rPr>
                        <a:rPr lang="en-US" altLang="en-US" sz="2000" i="0" smtClean="0">
                          <a:latin typeface="Cambria Math" panose="02040503050406030204" pitchFamily="18" charset="0"/>
                        </a:rPr>
                        <m:t>per</m:t>
                      </m:r>
                      <m:r>
                        <a:rPr lang="en-US" altLang="en-US" sz="2000" i="0" smtClean="0">
                          <a:latin typeface="Cambria Math" panose="02040503050406030204" pitchFamily="18" charset="0"/>
                        </a:rPr>
                        <m:t> </m:t>
                      </m:r>
                      <m:r>
                        <m:rPr>
                          <m:sty m:val="p"/>
                        </m:rPr>
                        <a:rPr lang="en-US" altLang="en-US" sz="2000" i="0" smtClean="0">
                          <a:latin typeface="Cambria Math" panose="02040503050406030204" pitchFamily="18" charset="0"/>
                        </a:rPr>
                        <m:t>unit</m:t>
                      </m:r>
                      <m:r>
                        <a:rPr lang="en-US" altLang="en-US" sz="2000" i="0" smtClean="0">
                          <a:latin typeface="Cambria Math" panose="02040503050406030204" pitchFamily="18" charset="0"/>
                        </a:rPr>
                        <m:t> </m:t>
                      </m:r>
                      <m:r>
                        <m:rPr>
                          <m:sty m:val="p"/>
                        </m:rPr>
                        <a:rPr lang="en-US" altLang="en-US" sz="2000" i="0" smtClean="0">
                          <a:latin typeface="Cambria Math" panose="02040503050406030204" pitchFamily="18" charset="0"/>
                        </a:rPr>
                        <m:t>produced</m:t>
                      </m:r>
                      <m:r>
                        <a:rPr lang="en-US" altLang="en-US" sz="2000" i="0">
                          <a:latin typeface="Cambria Math" panose="02040503050406030204" pitchFamily="18" charset="0"/>
                        </a:rPr>
                        <m:t>=</m:t>
                      </m:r>
                      <m:f>
                        <m:fPr>
                          <m:ctrlPr>
                            <a:rPr lang="en-US" altLang="en-US" sz="2000" i="1" smtClean="0">
                              <a:latin typeface="Cambria Math" panose="02040503050406030204" pitchFamily="18" charset="0"/>
                            </a:rPr>
                          </m:ctrlPr>
                        </m:fPr>
                        <m:num>
                          <m:r>
                            <m:rPr>
                              <m:nor/>
                            </m:rPr>
                            <a:rPr lang="en-US" sz="2000">
                              <a:latin typeface="+mj-lt"/>
                            </a:rPr>
                            <m:t>Cost</m:t>
                          </m:r>
                          <m:r>
                            <m:rPr>
                              <m:nor/>
                            </m:rPr>
                            <a:rPr lang="en-US" sz="2000">
                              <a:latin typeface="+mj-lt"/>
                            </a:rPr>
                            <m:t> − </m:t>
                          </m:r>
                          <m:r>
                            <m:rPr>
                              <m:nor/>
                            </m:rPr>
                            <a:rPr lang="en-US" sz="2000">
                              <a:latin typeface="+mj-lt"/>
                            </a:rPr>
                            <m:t>Estimated</m:t>
                          </m:r>
                          <m:r>
                            <m:rPr>
                              <m:nor/>
                            </m:rPr>
                            <a:rPr lang="en-US" sz="2000">
                              <a:latin typeface="+mj-lt"/>
                            </a:rPr>
                            <m:t> </m:t>
                          </m:r>
                          <m:r>
                            <m:rPr>
                              <m:nor/>
                            </m:rPr>
                            <a:rPr lang="en-US" sz="2000">
                              <a:latin typeface="+mj-lt"/>
                            </a:rPr>
                            <m:t>salvage</m:t>
                          </m:r>
                          <m:r>
                            <m:rPr>
                              <m:nor/>
                            </m:rPr>
                            <a:rPr lang="en-US" sz="2000">
                              <a:latin typeface="+mj-lt"/>
                            </a:rPr>
                            <m:t> </m:t>
                          </m:r>
                          <m:r>
                            <m:rPr>
                              <m:nor/>
                            </m:rPr>
                            <a:rPr lang="en-US" sz="2000">
                              <a:latin typeface="+mj-lt"/>
                            </a:rPr>
                            <m:t>value</m:t>
                          </m:r>
                        </m:num>
                        <m:den>
                          <m:r>
                            <m:rPr>
                              <m:sty m:val="p"/>
                            </m:rPr>
                            <a:rPr lang="en-US" altLang="en-US" sz="2000" i="0">
                              <a:latin typeface="Cambria Math" panose="02040503050406030204" pitchFamily="18" charset="0"/>
                            </a:rPr>
                            <m:t>Estimated</m:t>
                          </m:r>
                          <m:r>
                            <a:rPr lang="en-US" altLang="en-US" sz="2000" i="0">
                              <a:latin typeface="Cambria Math" panose="02040503050406030204" pitchFamily="18" charset="0"/>
                            </a:rPr>
                            <m:t> </m:t>
                          </m:r>
                          <m:r>
                            <m:rPr>
                              <m:sty m:val="p"/>
                            </m:rPr>
                            <a:rPr lang="en-US" altLang="en-US" sz="2000" i="0">
                              <a:latin typeface="Cambria Math" panose="02040503050406030204" pitchFamily="18" charset="0"/>
                            </a:rPr>
                            <m:t>total</m:t>
                          </m:r>
                          <m:r>
                            <a:rPr lang="en-US" altLang="en-US" sz="2000" i="0">
                              <a:latin typeface="Cambria Math" panose="02040503050406030204" pitchFamily="18" charset="0"/>
                            </a:rPr>
                            <m:t> </m:t>
                          </m:r>
                          <m:r>
                            <m:rPr>
                              <m:sty m:val="p"/>
                            </m:rPr>
                            <a:rPr lang="en-US" altLang="en-US" sz="2000" i="0">
                              <a:latin typeface="Cambria Math" panose="02040503050406030204" pitchFamily="18" charset="0"/>
                            </a:rPr>
                            <m:t>units</m:t>
                          </m:r>
                          <m:r>
                            <a:rPr lang="en-US" altLang="en-US" sz="2000" i="0">
                              <a:latin typeface="Cambria Math" panose="02040503050406030204" pitchFamily="18" charset="0"/>
                            </a:rPr>
                            <m:t> </m:t>
                          </m:r>
                          <m:r>
                            <m:rPr>
                              <m:sty m:val="p"/>
                            </m:rPr>
                            <a:rPr lang="en-US" altLang="en-US" sz="2000" i="0">
                              <a:latin typeface="Cambria Math" panose="02040503050406030204" pitchFamily="18" charset="0"/>
                            </a:rPr>
                            <m:t>to</m:t>
                          </m:r>
                          <m:r>
                            <a:rPr lang="en-US" altLang="en-US" sz="2000" i="0">
                              <a:latin typeface="Cambria Math" panose="02040503050406030204" pitchFamily="18" charset="0"/>
                            </a:rPr>
                            <m:t> </m:t>
                          </m:r>
                          <m:r>
                            <m:rPr>
                              <m:sty m:val="p"/>
                            </m:rPr>
                            <a:rPr lang="en-US" altLang="en-US" sz="2000" i="0">
                              <a:latin typeface="Cambria Math" panose="02040503050406030204" pitchFamily="18" charset="0"/>
                            </a:rPr>
                            <m:t>be</m:t>
                          </m:r>
                          <m:r>
                            <a:rPr lang="en-US" altLang="en-US" sz="2000" i="0">
                              <a:latin typeface="Cambria Math" panose="02040503050406030204" pitchFamily="18" charset="0"/>
                            </a:rPr>
                            <m:t> </m:t>
                          </m:r>
                          <m:r>
                            <m:rPr>
                              <m:sty m:val="p"/>
                            </m:rPr>
                            <a:rPr lang="en-US" altLang="en-US" sz="2000" i="0">
                              <a:latin typeface="Cambria Math" panose="02040503050406030204" pitchFamily="18" charset="0"/>
                            </a:rPr>
                            <m:t>made</m:t>
                          </m:r>
                        </m:den>
                      </m:f>
                    </m:oMath>
                  </m:oMathPara>
                </a14:m>
                <a:endParaRPr lang="en-US" altLang="en-US" sz="2000" dirty="0">
                  <a:latin typeface="+mj-lt"/>
                </a:endParaRPr>
              </a:p>
              <a:p>
                <a:pPr algn="ctr">
                  <a:defRPr/>
                </a:pPr>
                <a:r>
                  <a:rPr lang="en-US" altLang="en-US" sz="2000" dirty="0">
                    <a:latin typeface="+mj-lt"/>
                  </a:rPr>
                  <a:t>                                             </a:t>
                </a:r>
              </a:p>
              <a:p>
                <a:pPr algn="ctr">
                  <a:defRPr/>
                </a:pPr>
                <a:r>
                  <a:rPr lang="en-US" altLang="en-US" sz="2000" dirty="0">
                    <a:latin typeface="+mj-lt"/>
                  </a:rPr>
                  <a:t>                                    </a:t>
                </a:r>
                <a14:m>
                  <m:oMath xmlns:m="http://schemas.openxmlformats.org/officeDocument/2006/math">
                    <m:r>
                      <a:rPr lang="en-US" altLang="en-US" sz="2000">
                        <a:latin typeface="Cambria Math" panose="02040503050406030204" pitchFamily="18" charset="0"/>
                      </a:rPr>
                      <m:t>= </m:t>
                    </m:r>
                    <m:f>
                      <m:fPr>
                        <m:ctrlPr>
                          <a:rPr lang="en-US" altLang="en-US" sz="2000" i="1">
                            <a:latin typeface="Cambria Math" panose="02040503050406030204" pitchFamily="18" charset="0"/>
                          </a:rPr>
                        </m:ctrlPr>
                      </m:fPr>
                      <m:num>
                        <m:r>
                          <m:rPr>
                            <m:nor/>
                          </m:rPr>
                          <a:rPr lang="en-US" sz="2000">
                            <a:latin typeface="+mj-lt"/>
                          </a:rPr>
                          <m:t>$22, 000  − $2, 000</m:t>
                        </m:r>
                      </m:num>
                      <m:den>
                        <m:r>
                          <a:rPr lang="en-US" sz="2000">
                            <a:latin typeface="Cambria Math" panose="02040503050406030204" pitchFamily="18" charset="0"/>
                          </a:rPr>
                          <m:t> </m:t>
                        </m:r>
                        <m:r>
                          <a:rPr lang="en-US" altLang="en-US" sz="2000">
                            <a:latin typeface="Cambria Math" panose="02040503050406030204" pitchFamily="18" charset="0"/>
                          </a:rPr>
                          <m:t>200 </m:t>
                        </m:r>
                        <m:r>
                          <m:rPr>
                            <m:sty m:val="p"/>
                          </m:rPr>
                          <a:rPr lang="en-US" altLang="en-US" sz="2000">
                            <a:latin typeface="Cambria Math" panose="02040503050406030204" pitchFamily="18" charset="0"/>
                          </a:rPr>
                          <m:t>hulls</m:t>
                        </m:r>
                      </m:den>
                    </m:f>
                  </m:oMath>
                </a14:m>
                <a:endParaRPr lang="en-US" altLang="en-US" sz="2000" dirty="0">
                  <a:latin typeface="+mj-lt"/>
                </a:endParaRPr>
              </a:p>
              <a:p>
                <a:pPr algn="ctr">
                  <a:defRPr/>
                </a:pPr>
                <a:endParaRPr lang="en-US" altLang="en-US" sz="2000" dirty="0">
                  <a:latin typeface="+mj-lt"/>
                </a:endParaRPr>
              </a:p>
              <a:p>
                <a:pPr algn="ctr">
                  <a:defRPr/>
                </a:pPr>
                <a:r>
                  <a:rPr lang="en-US" altLang="en-US" sz="2000" dirty="0">
                    <a:latin typeface="+mj-lt"/>
                  </a:rPr>
                  <a:t>                 </a:t>
                </a:r>
                <a14:m>
                  <m:oMath xmlns:m="http://schemas.openxmlformats.org/officeDocument/2006/math">
                    <m:r>
                      <a:rPr lang="en-US" altLang="en-US" sz="2000">
                        <a:latin typeface="Cambria Math" panose="02040503050406030204" pitchFamily="18" charset="0"/>
                      </a:rPr>
                      <m:t>=</m:t>
                    </m:r>
                  </m:oMath>
                </a14:m>
                <a:r>
                  <a:rPr lang="en-US" altLang="en-US" sz="2000" dirty="0">
                    <a:latin typeface="+mj-lt"/>
                  </a:rPr>
                  <a:t> $100</a:t>
                </a:r>
              </a:p>
            </p:txBody>
          </p:sp>
        </mc:Choice>
        <mc:Fallback xmlns="">
          <p:sp>
            <p:nvSpPr>
              <p:cNvPr id="6" name="Rectangle 3">
                <a:extLst>
                  <a:ext uri="{FF2B5EF4-FFF2-40B4-BE49-F238E27FC236}">
                    <a16:creationId xmlns:a16="http://schemas.microsoft.com/office/drawing/2014/main" id="{F10053EA-2F87-43BC-86A3-319A28FF07BC}"/>
                  </a:ext>
                </a:extLst>
              </p:cNvPr>
              <p:cNvSpPr>
                <a:spLocks noRot="1" noChangeAspect="1" noMove="1" noResize="1" noEditPoints="1" noAdjustHandles="1" noChangeArrowheads="1" noChangeShapeType="1" noTextEdit="1"/>
              </p:cNvSpPr>
              <p:nvPr/>
            </p:nvSpPr>
            <p:spPr bwMode="auto">
              <a:xfrm>
                <a:off x="457200" y="2590800"/>
                <a:ext cx="8381835" cy="2057400"/>
              </a:xfrm>
              <a:prstGeom prst="rect">
                <a:avLst/>
              </a:prstGeom>
              <a:blipFill>
                <a:blip r:embed="rId3"/>
                <a:stretch>
                  <a:fillRect b="-5588"/>
                </a:stretch>
              </a:blipFill>
              <a:ln w="9525">
                <a:solidFill>
                  <a:schemeClr val="accent1">
                    <a:lumMod val="50000"/>
                  </a:schemeClr>
                </a:solidFill>
                <a:miter lim="800000"/>
                <a:headEnd/>
                <a:tailEnd/>
              </a:ln>
            </p:spPr>
            <p:txBody>
              <a:bodyPr/>
              <a:lstStyle/>
              <a:p>
                <a:r>
                  <a:rPr lang="en-US">
                    <a:noFill/>
                  </a:rPr>
                  <a:t> </a:t>
                </a:r>
              </a:p>
            </p:txBody>
          </p:sp>
        </mc:Fallback>
      </mc:AlternateContent>
      <p:sp>
        <p:nvSpPr>
          <p:cNvPr id="7" name="Rounded Rectangle 8">
            <a:extLst>
              <a:ext uri="{FF2B5EF4-FFF2-40B4-BE49-F238E27FC236}">
                <a16:creationId xmlns:a16="http://schemas.microsoft.com/office/drawing/2014/main" id="{898299E8-0234-4F03-A9F6-A91065056AAC}"/>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34778187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4D506-8F88-43F5-8708-A2BFA2F62EB2}"/>
              </a:ext>
            </a:extLst>
          </p:cNvPr>
          <p:cNvSpPr>
            <a:spLocks noGrp="1"/>
          </p:cNvSpPr>
          <p:nvPr>
            <p:ph type="title"/>
          </p:nvPr>
        </p:nvSpPr>
        <p:spPr/>
        <p:txBody>
          <a:bodyPr/>
          <a:lstStyle/>
          <a:p>
            <a:r>
              <a:rPr lang="en-US" dirty="0"/>
              <a:t>Depreciation</a:t>
            </a:r>
            <a:br>
              <a:rPr lang="en-US" dirty="0"/>
            </a:br>
            <a:r>
              <a:rPr lang="en-US" dirty="0"/>
              <a:t>Calculation Methods</a:t>
            </a:r>
          </a:p>
        </p:txBody>
      </p:sp>
      <p:sp>
        <p:nvSpPr>
          <p:cNvPr id="3" name="Content Placeholder 2">
            <a:extLst>
              <a:ext uri="{FF2B5EF4-FFF2-40B4-BE49-F238E27FC236}">
                <a16:creationId xmlns:a16="http://schemas.microsoft.com/office/drawing/2014/main" id="{FB2E82C7-0155-4A88-93C4-97C722379E96}"/>
              </a:ext>
            </a:extLst>
          </p:cNvPr>
          <p:cNvSpPr>
            <a:spLocks noGrp="1"/>
          </p:cNvSpPr>
          <p:nvPr>
            <p:ph idx="1"/>
          </p:nvPr>
        </p:nvSpPr>
        <p:spPr/>
        <p:txBody>
          <a:bodyPr/>
          <a:lstStyle/>
          <a:p>
            <a:pPr marL="0" indent="0">
              <a:buNone/>
            </a:pPr>
            <a:r>
              <a:rPr lang="en-US" dirty="0"/>
              <a:t>c. Declining-balance depreciation: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Double the straight-line depreciation rate is 40 percent.</a:t>
            </a:r>
          </a:p>
        </p:txBody>
      </p:sp>
      <mc:AlternateContent xmlns:mc="http://schemas.openxmlformats.org/markup-compatibility/2006" xmlns:a14="http://schemas.microsoft.com/office/drawing/2010/main">
        <mc:Choice Requires="a14">
          <p:sp>
            <p:nvSpPr>
              <p:cNvPr id="6" name="Rectangle 3">
                <a:extLst>
                  <a:ext uri="{FF2B5EF4-FFF2-40B4-BE49-F238E27FC236}">
                    <a16:creationId xmlns:a16="http://schemas.microsoft.com/office/drawing/2014/main" id="{F10053EA-2F87-43BC-86A3-319A28FF07BC}"/>
                  </a:ext>
                </a:extLst>
              </p:cNvPr>
              <p:cNvSpPr>
                <a:spLocks noChangeArrowheads="1"/>
              </p:cNvSpPr>
              <p:nvPr/>
            </p:nvSpPr>
            <p:spPr bwMode="auto">
              <a:xfrm>
                <a:off x="457200" y="2590800"/>
                <a:ext cx="8381835" cy="2057400"/>
              </a:xfrm>
              <a:prstGeom prst="rect">
                <a:avLst/>
              </a:prstGeom>
              <a:solidFill>
                <a:schemeClr val="accent1">
                  <a:lumMod val="20000"/>
                  <a:lumOff val="80000"/>
                </a:schemeClr>
              </a:solidFill>
              <a:ln w="9525">
                <a:solidFill>
                  <a:schemeClr val="accent1">
                    <a:lumMod val="50000"/>
                  </a:schemeClr>
                </a:solidFill>
                <a:miter lim="800000"/>
                <a:headEnd/>
                <a:tailEnd/>
              </a:ln>
            </p:spPr>
            <p:txBody>
              <a:bodyPr wrap="none" anchor="ctr"/>
              <a:lstStyle/>
              <a:p>
                <a:pPr algn="ctr">
                  <a:defRPr/>
                </a:pPr>
                <a14:m>
                  <m:oMath xmlns:m="http://schemas.openxmlformats.org/officeDocument/2006/math">
                    <m:r>
                      <m:rPr>
                        <m:sty m:val="p"/>
                      </m:rPr>
                      <a:rPr lang="en-US" altLang="en-US" sz="2000" smtClean="0">
                        <a:latin typeface="Cambria Math" panose="02040503050406030204" pitchFamily="18" charset="0"/>
                      </a:rPr>
                      <m:t>Annual</m:t>
                    </m:r>
                    <m:r>
                      <a:rPr lang="en-US" altLang="en-US" sz="2000" smtClean="0">
                        <a:latin typeface="Cambria Math" panose="02040503050406030204" pitchFamily="18" charset="0"/>
                      </a:rPr>
                      <m:t> </m:t>
                    </m:r>
                    <m:r>
                      <m:rPr>
                        <m:sty m:val="p"/>
                      </m:rPr>
                      <a:rPr lang="en-US" altLang="en-US" sz="2000" smtClean="0">
                        <a:latin typeface="Cambria Math" panose="02040503050406030204" pitchFamily="18" charset="0"/>
                      </a:rPr>
                      <m:t>depreciation</m:t>
                    </m:r>
                    <m:r>
                      <a:rPr lang="en-US" altLang="en-US" sz="2000" smtClean="0">
                        <a:latin typeface="Cambria Math" panose="02040503050406030204" pitchFamily="18" charset="0"/>
                      </a:rPr>
                      <m:t> </m:t>
                    </m:r>
                    <m:r>
                      <m:rPr>
                        <m:sty m:val="p"/>
                      </m:rPr>
                      <a:rPr lang="en-US" altLang="en-US" sz="2000" smtClean="0">
                        <a:latin typeface="Cambria Math" panose="02040503050406030204" pitchFamily="18" charset="0"/>
                      </a:rPr>
                      <m:t>expense</m:t>
                    </m:r>
                    <m:r>
                      <a:rPr lang="en-US" altLang="en-US" sz="2000" i="0">
                        <a:latin typeface="Cambria Math" panose="02040503050406030204" pitchFamily="18" charset="0"/>
                      </a:rPr>
                      <m:t>=</m:t>
                    </m:r>
                    <m:r>
                      <m:rPr>
                        <m:sty m:val="p"/>
                      </m:rPr>
                      <a:rPr lang="en-US" altLang="en-US" sz="2000" i="0">
                        <a:latin typeface="Cambria Math" panose="02040503050406030204" pitchFamily="18" charset="0"/>
                      </a:rPr>
                      <m:t>Double</m:t>
                    </m:r>
                    <m:r>
                      <a:rPr lang="en-US" altLang="en-US" sz="2000" i="0">
                        <a:latin typeface="Cambria Math" panose="02040503050406030204" pitchFamily="18" charset="0"/>
                      </a:rPr>
                      <m:t> </m:t>
                    </m:r>
                    <m:r>
                      <m:rPr>
                        <m:sty m:val="p"/>
                      </m:rPr>
                      <a:rPr lang="en-US" altLang="en-US" sz="2000" i="0">
                        <a:latin typeface="Cambria Math" panose="02040503050406030204" pitchFamily="18" charset="0"/>
                      </a:rPr>
                      <m:t>the</m:t>
                    </m:r>
                    <m:r>
                      <a:rPr lang="en-US" altLang="en-US" sz="2000" i="0">
                        <a:latin typeface="Cambria Math" panose="02040503050406030204" pitchFamily="18" charset="0"/>
                      </a:rPr>
                      <m:t> </m:t>
                    </m:r>
                    <m:r>
                      <m:rPr>
                        <m:sty m:val="p"/>
                      </m:rPr>
                      <a:rPr lang="en-US" altLang="en-US" sz="2000" i="0">
                        <a:latin typeface="Cambria Math" panose="02040503050406030204" pitchFamily="18" charset="0"/>
                      </a:rPr>
                      <m:t>straight</m:t>
                    </m:r>
                    <m:r>
                      <m:rPr>
                        <m:nor/>
                      </m:rPr>
                      <a:rPr lang="en-US" sz="2000" dirty="0"/>
                      <m:t>−</m:t>
                    </m:r>
                    <m:r>
                      <m:rPr>
                        <m:sty m:val="p"/>
                      </m:rPr>
                      <a:rPr lang="en-US" altLang="en-US" sz="2000" i="0">
                        <a:latin typeface="Cambria Math" panose="02040503050406030204" pitchFamily="18" charset="0"/>
                      </a:rPr>
                      <m:t>line</m:t>
                    </m:r>
                    <m:r>
                      <a:rPr lang="en-US" altLang="en-US" sz="2000" i="0">
                        <a:latin typeface="Cambria Math" panose="02040503050406030204" pitchFamily="18" charset="0"/>
                      </a:rPr>
                      <m:t> </m:t>
                    </m:r>
                    <m:r>
                      <m:rPr>
                        <m:sty m:val="p"/>
                      </m:rPr>
                      <a:rPr lang="en-US" altLang="en-US" sz="2000" i="0">
                        <a:latin typeface="Cambria Math" panose="02040503050406030204" pitchFamily="18" charset="0"/>
                      </a:rPr>
                      <m:t>depreciation</m:t>
                    </m:r>
                    <m:r>
                      <a:rPr lang="en-US" altLang="en-US" sz="2000" i="0">
                        <a:latin typeface="Cambria Math" panose="02040503050406030204" pitchFamily="18" charset="0"/>
                      </a:rPr>
                      <m:t> </m:t>
                    </m:r>
                    <m:r>
                      <m:rPr>
                        <m:sty m:val="p"/>
                      </m:rPr>
                      <a:rPr lang="en-US" altLang="en-US" sz="2000" i="0">
                        <a:latin typeface="Cambria Math" panose="02040503050406030204" pitchFamily="18" charset="0"/>
                      </a:rPr>
                      <m:t>rate</m:t>
                    </m:r>
                  </m:oMath>
                </a14:m>
                <a:r>
                  <a:rPr lang="en-US" altLang="en-US" sz="2000" dirty="0">
                    <a:latin typeface="+mj-lt"/>
                  </a:rPr>
                  <a:t> × </a:t>
                </a:r>
                <a:br>
                  <a:rPr lang="en-US" altLang="en-US" sz="2000" dirty="0">
                    <a:latin typeface="+mj-lt"/>
                  </a:rPr>
                </a:br>
                <a:r>
                  <a:rPr lang="en-US" altLang="en-US" sz="2000" dirty="0">
                    <a:latin typeface="+mj-lt"/>
                  </a:rPr>
                  <a:t>				Asset’s net book value at beginning of year</a:t>
                </a:r>
              </a:p>
              <a:p>
                <a:pPr algn="ctr">
                  <a:defRPr/>
                </a:pPr>
                <a:r>
                  <a:rPr lang="en-US" altLang="en-US" sz="2000" dirty="0">
                    <a:latin typeface="+mj-lt"/>
                  </a:rPr>
                  <a:t>                                                     </a:t>
                </a:r>
              </a:p>
              <a:p>
                <a:pPr algn="ctr">
                  <a:defRPr/>
                </a:pPr>
                <a:r>
                  <a:rPr lang="en-US" sz="2000" dirty="0">
                    <a:latin typeface="+mj-lt"/>
                  </a:rPr>
                  <a:t>Straight-line depreciation rate</a:t>
                </a:r>
                <a14:m>
                  <m:oMath xmlns:m="http://schemas.openxmlformats.org/officeDocument/2006/math">
                    <m:r>
                      <a:rPr lang="en-US" altLang="en-US" sz="2000">
                        <a:latin typeface="Cambria Math" panose="02040503050406030204" pitchFamily="18" charset="0"/>
                      </a:rPr>
                      <m:t> = </m:t>
                    </m:r>
                    <m:f>
                      <m:fPr>
                        <m:ctrlPr>
                          <a:rPr lang="en-US" altLang="en-US" sz="2000" i="1">
                            <a:latin typeface="Cambria Math" panose="02040503050406030204" pitchFamily="18" charset="0"/>
                          </a:rPr>
                        </m:ctrlPr>
                      </m:fPr>
                      <m:num>
                        <m:r>
                          <a:rPr lang="en-US" altLang="en-US" sz="2000">
                            <a:latin typeface="Cambria Math" panose="02040503050406030204" pitchFamily="18" charset="0"/>
                          </a:rPr>
                          <m:t>1</m:t>
                        </m:r>
                      </m:num>
                      <m:den>
                        <m:r>
                          <m:rPr>
                            <m:nor/>
                          </m:rPr>
                          <a:rPr lang="en-US" sz="2000">
                            <a:latin typeface="+mj-lt"/>
                          </a:rPr>
                          <m:t>Life</m:t>
                        </m:r>
                        <m:r>
                          <m:rPr>
                            <m:nor/>
                          </m:rPr>
                          <a:rPr lang="en-US" sz="2000">
                            <a:latin typeface="+mj-lt"/>
                          </a:rPr>
                          <m:t> </m:t>
                        </m:r>
                        <m:r>
                          <m:rPr>
                            <m:nor/>
                          </m:rPr>
                          <a:rPr lang="en-US" sz="2000">
                            <a:latin typeface="+mj-lt"/>
                          </a:rPr>
                          <m:t>in</m:t>
                        </m:r>
                        <m:r>
                          <m:rPr>
                            <m:nor/>
                          </m:rPr>
                          <a:rPr lang="en-US" sz="2000">
                            <a:latin typeface="+mj-lt"/>
                          </a:rPr>
                          <m:t> </m:t>
                        </m:r>
                        <m:r>
                          <m:rPr>
                            <m:nor/>
                          </m:rPr>
                          <a:rPr lang="en-US" sz="2000">
                            <a:latin typeface="+mj-lt"/>
                          </a:rPr>
                          <m:t>years</m:t>
                        </m:r>
                      </m:den>
                    </m:f>
                  </m:oMath>
                </a14:m>
                <a:r>
                  <a:rPr lang="en-US" altLang="en-US" sz="2000" dirty="0">
                    <a:latin typeface="+mj-lt"/>
                  </a:rPr>
                  <a:t> </a:t>
                </a:r>
                <a14:m>
                  <m:oMath xmlns:m="http://schemas.openxmlformats.org/officeDocument/2006/math">
                    <m:r>
                      <a:rPr lang="en-US" altLang="en-US" sz="2000">
                        <a:latin typeface="Cambria Math" panose="02040503050406030204" pitchFamily="18" charset="0"/>
                      </a:rPr>
                      <m:t>= </m:t>
                    </m:r>
                    <m:f>
                      <m:fPr>
                        <m:ctrlPr>
                          <a:rPr lang="en-US" altLang="en-US" sz="2000" i="1">
                            <a:latin typeface="Cambria Math" panose="02040503050406030204" pitchFamily="18" charset="0"/>
                          </a:rPr>
                        </m:ctrlPr>
                      </m:fPr>
                      <m:num>
                        <m:r>
                          <a:rPr lang="en-US" altLang="en-US" sz="2000">
                            <a:latin typeface="Cambria Math" panose="02040503050406030204" pitchFamily="18" charset="0"/>
                          </a:rPr>
                          <m:t>1</m:t>
                        </m:r>
                      </m:num>
                      <m:den>
                        <m:r>
                          <m:rPr>
                            <m:nor/>
                          </m:rPr>
                          <a:rPr lang="en-US" sz="2000">
                            <a:latin typeface="+mj-lt"/>
                          </a:rPr>
                          <m:t>5</m:t>
                        </m:r>
                      </m:den>
                    </m:f>
                  </m:oMath>
                </a14:m>
                <a:r>
                  <a:rPr lang="en-US" altLang="en-US" sz="2000" dirty="0">
                    <a:latin typeface="+mj-lt"/>
                  </a:rPr>
                  <a:t> </a:t>
                </a:r>
                <a14:m>
                  <m:oMath xmlns:m="http://schemas.openxmlformats.org/officeDocument/2006/math">
                    <m:r>
                      <a:rPr lang="en-US" altLang="en-US" sz="2000">
                        <a:latin typeface="Cambria Math" panose="02040503050406030204" pitchFamily="18" charset="0"/>
                      </a:rPr>
                      <m:t>=</m:t>
                    </m:r>
                  </m:oMath>
                </a14:m>
                <a:r>
                  <a:rPr lang="en-US" altLang="en-US" sz="2000" dirty="0">
                    <a:latin typeface="+mj-lt"/>
                  </a:rPr>
                  <a:t> 20%</a:t>
                </a:r>
              </a:p>
            </p:txBody>
          </p:sp>
        </mc:Choice>
        <mc:Fallback xmlns="">
          <p:sp>
            <p:nvSpPr>
              <p:cNvPr id="6" name="Rectangle 3">
                <a:extLst>
                  <a:ext uri="{FF2B5EF4-FFF2-40B4-BE49-F238E27FC236}">
                    <a16:creationId xmlns:a16="http://schemas.microsoft.com/office/drawing/2014/main" id="{F10053EA-2F87-43BC-86A3-319A28FF07BC}"/>
                  </a:ext>
                </a:extLst>
              </p:cNvPr>
              <p:cNvSpPr>
                <a:spLocks noRot="1" noChangeAspect="1" noMove="1" noResize="1" noEditPoints="1" noAdjustHandles="1" noChangeArrowheads="1" noChangeShapeType="1" noTextEdit="1"/>
              </p:cNvSpPr>
              <p:nvPr/>
            </p:nvSpPr>
            <p:spPr bwMode="auto">
              <a:xfrm>
                <a:off x="457200" y="2590800"/>
                <a:ext cx="8381835" cy="2057400"/>
              </a:xfrm>
              <a:prstGeom prst="rect">
                <a:avLst/>
              </a:prstGeom>
              <a:blipFill>
                <a:blip r:embed="rId3"/>
                <a:stretch>
                  <a:fillRect r="-145"/>
                </a:stretch>
              </a:blipFill>
              <a:ln w="9525">
                <a:solidFill>
                  <a:schemeClr val="accent1">
                    <a:lumMod val="50000"/>
                  </a:schemeClr>
                </a:solidFill>
                <a:miter lim="800000"/>
                <a:headEnd/>
                <a:tailEnd/>
              </a:ln>
            </p:spPr>
            <p:txBody>
              <a:bodyPr/>
              <a:lstStyle/>
              <a:p>
                <a:r>
                  <a:rPr lang="en-US">
                    <a:noFill/>
                  </a:rPr>
                  <a:t> </a:t>
                </a:r>
              </a:p>
            </p:txBody>
          </p:sp>
        </mc:Fallback>
      </mc:AlternateContent>
      <p:sp>
        <p:nvSpPr>
          <p:cNvPr id="7" name="Rounded Rectangle 8">
            <a:extLst>
              <a:ext uri="{FF2B5EF4-FFF2-40B4-BE49-F238E27FC236}">
                <a16:creationId xmlns:a16="http://schemas.microsoft.com/office/drawing/2014/main" id="{0642E7E8-BC26-4F1E-B168-2116AA52AE85}"/>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32623696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4D506-8F88-43F5-8708-A2BFA2F62EB2}"/>
              </a:ext>
            </a:extLst>
          </p:cNvPr>
          <p:cNvSpPr>
            <a:spLocks noGrp="1"/>
          </p:cNvSpPr>
          <p:nvPr>
            <p:ph type="title"/>
          </p:nvPr>
        </p:nvSpPr>
        <p:spPr/>
        <p:txBody>
          <a:bodyPr/>
          <a:lstStyle/>
          <a:p>
            <a:r>
              <a:rPr lang="en-US" dirty="0"/>
              <a:t>Depreciation</a:t>
            </a:r>
            <a:br>
              <a:rPr lang="en-US" dirty="0"/>
            </a:br>
            <a:r>
              <a:rPr lang="en-US" dirty="0"/>
              <a:t>Calculation Methods</a:t>
            </a:r>
          </a:p>
        </p:txBody>
      </p:sp>
      <p:sp>
        <p:nvSpPr>
          <p:cNvPr id="3" name="Content Placeholder 2">
            <a:extLst>
              <a:ext uri="{FF2B5EF4-FFF2-40B4-BE49-F238E27FC236}">
                <a16:creationId xmlns:a16="http://schemas.microsoft.com/office/drawing/2014/main" id="{FB2E82C7-0155-4A88-93C4-97C722379E96}"/>
              </a:ext>
            </a:extLst>
          </p:cNvPr>
          <p:cNvSpPr>
            <a:spLocks noGrp="1"/>
          </p:cNvSpPr>
          <p:nvPr>
            <p:ph idx="1"/>
          </p:nvPr>
        </p:nvSpPr>
        <p:spPr/>
        <p:txBody>
          <a:bodyPr/>
          <a:lstStyle/>
          <a:p>
            <a:pPr marL="0" indent="0">
              <a:buNone/>
            </a:pPr>
            <a:endParaRPr lang="en-US" dirty="0"/>
          </a:p>
          <a:p>
            <a:pPr marL="0" indent="0">
              <a:buNone/>
            </a:pPr>
            <a:endParaRPr lang="en-US" dirty="0"/>
          </a:p>
          <a:p>
            <a:pPr marL="0" indent="0">
              <a:buNone/>
            </a:pPr>
            <a:endParaRPr lang="en-US" sz="2800" dirty="0"/>
          </a:p>
          <a:p>
            <a:pPr marL="0" indent="0">
              <a:buNone/>
            </a:pPr>
            <a:r>
              <a:rPr lang="en-US" sz="2800" dirty="0"/>
              <a:t>Recap of depreciation expense by year and method:</a:t>
            </a:r>
          </a:p>
        </p:txBody>
      </p:sp>
      <p:pic>
        <p:nvPicPr>
          <p:cNvPr id="7" name="Picture 6" descr="A close up of a sign&#10;&#10;Description generated with high confidence">
            <a:extLst>
              <a:ext uri="{FF2B5EF4-FFF2-40B4-BE49-F238E27FC236}">
                <a16:creationId xmlns:a16="http://schemas.microsoft.com/office/drawing/2014/main" id="{3448CC90-BF93-4D3B-BF6B-1B59925331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0764" y="4059351"/>
            <a:ext cx="4922471" cy="1997755"/>
          </a:xfrm>
          <a:prstGeom prst="rect">
            <a:avLst/>
          </a:prstGeom>
        </p:spPr>
      </p:pic>
      <p:pic>
        <p:nvPicPr>
          <p:cNvPr id="9" name="Picture 8" descr="A screen shot of a social media post&#10;&#10;Description generated with very high confidence">
            <a:extLst>
              <a:ext uri="{FF2B5EF4-FFF2-40B4-BE49-F238E27FC236}">
                <a16:creationId xmlns:a16="http://schemas.microsoft.com/office/drawing/2014/main" id="{4FEDCEF0-60A0-45DC-B5BD-F17678092B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8247" y="1473744"/>
            <a:ext cx="6278680" cy="1955256"/>
          </a:xfrm>
          <a:prstGeom prst="rect">
            <a:avLst/>
          </a:prstGeom>
        </p:spPr>
      </p:pic>
      <p:sp>
        <p:nvSpPr>
          <p:cNvPr id="8" name="Rounded Rectangle 8">
            <a:extLst>
              <a:ext uri="{FF2B5EF4-FFF2-40B4-BE49-F238E27FC236}">
                <a16:creationId xmlns:a16="http://schemas.microsoft.com/office/drawing/2014/main" id="{B737835A-CEA2-4EA1-A76E-84A63A1DBB07}"/>
              </a:ext>
            </a:extLst>
          </p:cNvPr>
          <p:cNvSpPr/>
          <p:nvPr/>
        </p:nvSpPr>
        <p:spPr>
          <a:xfrm>
            <a:off x="496888" y="6172200"/>
            <a:ext cx="78089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38982388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4">
            <a:extLst>
              <a:ext uri="{FF2B5EF4-FFF2-40B4-BE49-F238E27FC236}">
                <a16:creationId xmlns:a16="http://schemas.microsoft.com/office/drawing/2014/main" id="{04112B12-7640-466F-B18E-CC837DD3BE57}"/>
              </a:ext>
            </a:extLst>
          </p:cNvPr>
          <p:cNvSpPr txBox="1">
            <a:spLocks noChangeArrowheads="1"/>
          </p:cNvSpPr>
          <p:nvPr/>
        </p:nvSpPr>
        <p:spPr bwMode="auto">
          <a:xfrm>
            <a:off x="2133600" y="1544638"/>
            <a:ext cx="4876800" cy="4495800"/>
          </a:xfrm>
          <a:prstGeom prst="rect">
            <a:avLst/>
          </a:prstGeom>
          <a:solidFill>
            <a:schemeClr val="accent1">
              <a:lumMod val="20000"/>
              <a:lumOff val="80000"/>
            </a:schemeClr>
          </a:solidFill>
          <a:ln w="9525">
            <a:solidFill>
              <a:schemeClr val="folHlink"/>
            </a:solidFill>
            <a:miter lim="800000"/>
            <a:headEnd/>
            <a:tailEnd/>
          </a:ln>
        </p:spPr>
        <p:txBody>
          <a:bodyPr>
            <a:spAutoFit/>
          </a:bodyPr>
          <a:lstStyle/>
          <a:p>
            <a:pPr algn="ctr" eaLnBrk="1" hangingPunct="1">
              <a:spcBef>
                <a:spcPct val="50000"/>
              </a:spcBef>
              <a:defRPr/>
            </a:pPr>
            <a:r>
              <a:rPr lang="en-US" altLang="en-US" sz="3600" b="1" dirty="0">
                <a:solidFill>
                  <a:schemeClr val="tx2">
                    <a:lumMod val="50000"/>
                  </a:schemeClr>
                </a:solidFill>
                <a:latin typeface="Arial" pitchFamily="34" charset="0"/>
              </a:rPr>
              <a:t>Preventative maintenance expenditures and routine repair costs are clearly expenses of the period in which they are incurred.</a:t>
            </a:r>
          </a:p>
        </p:txBody>
      </p:sp>
      <p:sp>
        <p:nvSpPr>
          <p:cNvPr id="120835" name="Rectangle 2">
            <a:extLst>
              <a:ext uri="{FF2B5EF4-FFF2-40B4-BE49-F238E27FC236}">
                <a16:creationId xmlns:a16="http://schemas.microsoft.com/office/drawing/2014/main" id="{AA098202-2BC4-4F03-8909-9EA41A90E7C6}"/>
              </a:ext>
            </a:extLst>
          </p:cNvPr>
          <p:cNvSpPr>
            <a:spLocks noGrp="1"/>
          </p:cNvSpPr>
          <p:nvPr>
            <p:ph type="title"/>
          </p:nvPr>
        </p:nvSpPr>
        <p:spPr>
          <a:xfrm>
            <a:off x="990600" y="277813"/>
            <a:ext cx="7696200" cy="1169987"/>
          </a:xfrm>
        </p:spPr>
        <p:txBody>
          <a:bodyPr/>
          <a:lstStyle/>
          <a:p>
            <a:r>
              <a:rPr lang="en-US" altLang="en-US" sz="4000" dirty="0"/>
              <a:t>Repair and Maintenance Expenditures</a:t>
            </a:r>
          </a:p>
        </p:txBody>
      </p:sp>
      <p:sp>
        <p:nvSpPr>
          <p:cNvPr id="5" name="Rounded Rectangle 7">
            <a:extLst>
              <a:ext uri="{FF2B5EF4-FFF2-40B4-BE49-F238E27FC236}">
                <a16:creationId xmlns:a16="http://schemas.microsoft.com/office/drawing/2014/main" id="{8FBD43DD-1AC7-4950-84AC-06FA7F1C5910}"/>
              </a:ext>
            </a:extLst>
          </p:cNvPr>
          <p:cNvSpPr/>
          <p:nvPr/>
        </p:nvSpPr>
        <p:spPr>
          <a:xfrm>
            <a:off x="496888" y="6248400"/>
            <a:ext cx="56753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6-4: Describe the accounting treatment of repair and maintenance expenditures.</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4">
            <a:extLst>
              <a:ext uri="{FF2B5EF4-FFF2-40B4-BE49-F238E27FC236}">
                <a16:creationId xmlns:a16="http://schemas.microsoft.com/office/drawing/2014/main" id="{A6BE527C-3B41-4839-8025-769546071043}"/>
              </a:ext>
            </a:extLst>
          </p:cNvPr>
          <p:cNvSpPr>
            <a:spLocks noGrp="1"/>
          </p:cNvSpPr>
          <p:nvPr>
            <p:ph type="title"/>
          </p:nvPr>
        </p:nvSpPr>
        <p:spPr>
          <a:xfrm>
            <a:off x="914400" y="304800"/>
            <a:ext cx="7772400" cy="865188"/>
          </a:xfrm>
        </p:spPr>
        <p:txBody>
          <a:bodyPr/>
          <a:lstStyle/>
          <a:p>
            <a:r>
              <a:rPr lang="en-US" altLang="en-US" sz="4000"/>
              <a:t>Depreciation for Tax Reporting</a:t>
            </a:r>
          </a:p>
        </p:txBody>
      </p:sp>
      <p:sp>
        <p:nvSpPr>
          <p:cNvPr id="269314" name="Rectangle 2">
            <a:extLst>
              <a:ext uri="{FF2B5EF4-FFF2-40B4-BE49-F238E27FC236}">
                <a16:creationId xmlns:a16="http://schemas.microsoft.com/office/drawing/2014/main" id="{E14275EF-B3F2-48E6-99CA-95176D87D791}"/>
              </a:ext>
            </a:extLst>
          </p:cNvPr>
          <p:cNvSpPr>
            <a:spLocks noGrp="1" noChangeArrowheads="1"/>
          </p:cNvSpPr>
          <p:nvPr>
            <p:ph idx="1"/>
          </p:nvPr>
        </p:nvSpPr>
        <p:spPr>
          <a:xfrm>
            <a:off x="609600" y="1447800"/>
            <a:ext cx="8007350" cy="1752600"/>
          </a:xfrm>
          <a:solidFill>
            <a:schemeClr val="accent1">
              <a:lumMod val="20000"/>
              <a:lumOff val="80000"/>
            </a:schemeClr>
          </a:solidFill>
          <a:ln w="76200" cmpd="tri">
            <a:solidFill>
              <a:schemeClr val="accent1"/>
            </a:solidFill>
          </a:ln>
        </p:spPr>
        <p:txBody>
          <a:bodyPr lIns="90488" tIns="44450" rIns="90488" bIns="44450"/>
          <a:lstStyle/>
          <a:p>
            <a:pPr algn="ctr">
              <a:spcBef>
                <a:spcPct val="60000"/>
              </a:spcBef>
              <a:buFont typeface="Wingdings" pitchFamily="2" charset="2"/>
              <a:buNone/>
              <a:defRPr/>
            </a:pPr>
            <a:r>
              <a:rPr lang="en-US" sz="2800" b="1" dirty="0">
                <a:solidFill>
                  <a:schemeClr val="tx2">
                    <a:lumMod val="50000"/>
                  </a:schemeClr>
                </a:solidFill>
              </a:rPr>
              <a:t>Most corporations use the </a:t>
            </a:r>
            <a:r>
              <a:rPr lang="en-US" sz="2800" b="1" i="1" dirty="0">
                <a:solidFill>
                  <a:schemeClr val="tx2">
                    <a:lumMod val="50000"/>
                  </a:schemeClr>
                </a:solidFill>
              </a:rPr>
              <a:t>Accelerated Cost Recovery System</a:t>
            </a:r>
            <a:r>
              <a:rPr lang="en-US" sz="2800" b="1" dirty="0">
                <a:solidFill>
                  <a:schemeClr val="tx2">
                    <a:lumMod val="50000"/>
                  </a:schemeClr>
                </a:solidFill>
              </a:rPr>
              <a:t> (</a:t>
            </a:r>
            <a:r>
              <a:rPr lang="en-US" sz="2800" b="1" i="1" dirty="0">
                <a:solidFill>
                  <a:schemeClr val="tx2">
                    <a:lumMod val="50000"/>
                  </a:schemeClr>
                </a:solidFill>
              </a:rPr>
              <a:t>ACRS</a:t>
            </a:r>
            <a:r>
              <a:rPr lang="en-US" sz="2800" b="1" dirty="0">
                <a:solidFill>
                  <a:schemeClr val="tx2">
                    <a:lumMod val="50000"/>
                  </a:schemeClr>
                </a:solidFill>
              </a:rPr>
              <a:t>) for tax purposes. </a:t>
            </a:r>
            <a:br>
              <a:rPr lang="en-US" sz="2800" b="1" dirty="0">
                <a:solidFill>
                  <a:schemeClr val="tx2">
                    <a:lumMod val="50000"/>
                  </a:schemeClr>
                </a:solidFill>
              </a:rPr>
            </a:br>
            <a:r>
              <a:rPr lang="en-US" sz="2800" b="1" dirty="0">
                <a:solidFill>
                  <a:schemeClr val="tx2">
                    <a:lumMod val="50000"/>
                  </a:schemeClr>
                </a:solidFill>
              </a:rPr>
              <a:t>A</a:t>
            </a:r>
            <a:r>
              <a:rPr lang="en-US" sz="2800" b="1" i="1" dirty="0">
                <a:solidFill>
                  <a:schemeClr val="tx2">
                    <a:lumMod val="50000"/>
                  </a:schemeClr>
                </a:solidFill>
              </a:rPr>
              <a:t>CRS</a:t>
            </a:r>
            <a:r>
              <a:rPr lang="en-US" sz="2800" b="1" dirty="0">
                <a:solidFill>
                  <a:schemeClr val="tx2">
                    <a:lumMod val="50000"/>
                  </a:schemeClr>
                </a:solidFill>
              </a:rPr>
              <a:t> rules simplified the determination of useful life and allowed rapid write-off patterns.</a:t>
            </a:r>
          </a:p>
        </p:txBody>
      </p:sp>
      <p:sp>
        <p:nvSpPr>
          <p:cNvPr id="68612" name="Text Box 6">
            <a:extLst>
              <a:ext uri="{FF2B5EF4-FFF2-40B4-BE49-F238E27FC236}">
                <a16:creationId xmlns:a16="http://schemas.microsoft.com/office/drawing/2014/main" id="{3762AE3F-D5C3-472A-92EF-681C2B8A47CF}"/>
              </a:ext>
            </a:extLst>
          </p:cNvPr>
          <p:cNvSpPr txBox="1">
            <a:spLocks noChangeArrowheads="1"/>
          </p:cNvSpPr>
          <p:nvPr/>
        </p:nvSpPr>
        <p:spPr bwMode="auto">
          <a:xfrm>
            <a:off x="609600" y="3341112"/>
            <a:ext cx="8120062" cy="954107"/>
          </a:xfrm>
          <a:prstGeom prst="rect">
            <a:avLst/>
          </a:prstGeom>
          <a:noFill/>
          <a:ln w="9525" algn="ctr">
            <a:noFill/>
            <a:miter lim="800000"/>
            <a:headEnd/>
            <a:tailEnd/>
          </a:ln>
        </p:spPr>
        <p:txBody>
          <a:bodyPr wrap="square">
            <a:spAutoFit/>
          </a:bodyPr>
          <a:lstStyle/>
          <a:p>
            <a:pPr marL="457200" indent="-457200" eaLnBrk="1" hangingPunct="1">
              <a:spcBef>
                <a:spcPct val="50000"/>
              </a:spcBef>
              <a:buFont typeface="Arial" panose="020B0604020202020204" pitchFamily="34" charset="0"/>
              <a:buChar char="•"/>
              <a:defRPr/>
            </a:pPr>
            <a:r>
              <a:rPr lang="en-US" altLang="en-US" sz="2800" b="1" dirty="0">
                <a:solidFill>
                  <a:schemeClr val="tx2">
                    <a:lumMod val="50000"/>
                  </a:schemeClr>
                </a:solidFill>
                <a:latin typeface="+mj-lt"/>
              </a:rPr>
              <a:t>ACRS used relatively short, and arbitrary, useful lives, and ignored salvage value.</a:t>
            </a:r>
          </a:p>
        </p:txBody>
      </p:sp>
      <p:sp>
        <p:nvSpPr>
          <p:cNvPr id="68613" name="Text Box 7">
            <a:extLst>
              <a:ext uri="{FF2B5EF4-FFF2-40B4-BE49-F238E27FC236}">
                <a16:creationId xmlns:a16="http://schemas.microsoft.com/office/drawing/2014/main" id="{4F78DF20-362E-4325-927C-E2A1AA3E05A1}"/>
              </a:ext>
            </a:extLst>
          </p:cNvPr>
          <p:cNvSpPr txBox="1">
            <a:spLocks noChangeArrowheads="1"/>
          </p:cNvSpPr>
          <p:nvPr/>
        </p:nvSpPr>
        <p:spPr bwMode="auto">
          <a:xfrm>
            <a:off x="630382" y="4244445"/>
            <a:ext cx="8342312" cy="1902330"/>
          </a:xfrm>
          <a:prstGeom prst="rect">
            <a:avLst/>
          </a:prstGeom>
          <a:noFill/>
          <a:ln w="9525" algn="ctr">
            <a:noFill/>
            <a:miter lim="800000"/>
            <a:headEnd/>
            <a:tailEnd/>
          </a:ln>
        </p:spPr>
        <p:txBody>
          <a:bodyPr wrap="square">
            <a:spAutoFit/>
          </a:bodyPr>
          <a:lstStyle/>
          <a:p>
            <a:pPr marL="457200" indent="-457200" eaLnBrk="1" hangingPunct="1">
              <a:spcBef>
                <a:spcPts val="1500"/>
              </a:spcBef>
              <a:buFont typeface="Arial" panose="020B0604020202020204" pitchFamily="34" charset="0"/>
              <a:buChar char="•"/>
              <a:defRPr/>
            </a:pPr>
            <a:r>
              <a:rPr lang="en-US" altLang="en-US" sz="2800" b="1" dirty="0">
                <a:solidFill>
                  <a:schemeClr val="tx2">
                    <a:lumMod val="50000"/>
                  </a:schemeClr>
                </a:solidFill>
                <a:latin typeface="+mj-lt"/>
              </a:rPr>
              <a:t>Congress changed the original ACRS provisions in the Tax Reform Act of 1986.</a:t>
            </a:r>
          </a:p>
          <a:p>
            <a:pPr marL="914400" lvl="1" indent="-457200" eaLnBrk="1" hangingPunct="1">
              <a:spcBef>
                <a:spcPts val="1500"/>
              </a:spcBef>
              <a:buFont typeface="Arial" panose="020B0604020202020204" pitchFamily="34" charset="0"/>
              <a:buChar char="•"/>
              <a:defRPr/>
            </a:pPr>
            <a:r>
              <a:rPr lang="en-US" altLang="en-US" sz="2400" b="1" dirty="0">
                <a:solidFill>
                  <a:schemeClr val="tx2">
                    <a:lumMod val="50000"/>
                  </a:schemeClr>
                </a:solidFill>
                <a:latin typeface="+mj-lt"/>
              </a:rPr>
              <a:t>The system is now called the Modified Accelerated Cost Recovery System (MACRS)</a:t>
            </a:r>
            <a:endParaRPr lang="en-US" altLang="en-US" sz="2400" b="1" i="1" dirty="0">
              <a:solidFill>
                <a:schemeClr val="tx2">
                  <a:lumMod val="50000"/>
                </a:schemeClr>
              </a:solidFill>
              <a:latin typeface="+mj-lt"/>
            </a:endParaRPr>
          </a:p>
        </p:txBody>
      </p:sp>
      <p:sp>
        <p:nvSpPr>
          <p:cNvPr id="9" name="Rounded Rectangle 7">
            <a:extLst>
              <a:ext uri="{FF2B5EF4-FFF2-40B4-BE49-F238E27FC236}">
                <a16:creationId xmlns:a16="http://schemas.microsoft.com/office/drawing/2014/main" id="{3D2E1639-2434-499D-A638-5F2B2B606904}"/>
              </a:ext>
            </a:extLst>
          </p:cNvPr>
          <p:cNvSpPr/>
          <p:nvPr/>
        </p:nvSpPr>
        <p:spPr>
          <a:xfrm>
            <a:off x="496888" y="6096000"/>
            <a:ext cx="7808912" cy="4572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6-5: Explain why depreciation for income tax purposes is an important concern of taxpayers and how tax depreciation differs from financial accounting depreciation.</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A5232-E776-4ECA-B983-652D8B24E07D}"/>
              </a:ext>
            </a:extLst>
          </p:cNvPr>
          <p:cNvSpPr>
            <a:spLocks noGrp="1"/>
          </p:cNvSpPr>
          <p:nvPr>
            <p:ph type="title"/>
          </p:nvPr>
        </p:nvSpPr>
        <p:spPr/>
        <p:txBody>
          <a:bodyPr/>
          <a:lstStyle/>
          <a:p>
            <a:r>
              <a:rPr lang="en-US" dirty="0"/>
              <a:t>Disposal of Depreciable Assets </a:t>
            </a:r>
          </a:p>
        </p:txBody>
      </p:sp>
      <p:sp>
        <p:nvSpPr>
          <p:cNvPr id="3" name="Content Placeholder 2">
            <a:extLst>
              <a:ext uri="{FF2B5EF4-FFF2-40B4-BE49-F238E27FC236}">
                <a16:creationId xmlns:a16="http://schemas.microsoft.com/office/drawing/2014/main" id="{E81E58AB-4E2E-49EF-889E-484F9D0A2412}"/>
              </a:ext>
            </a:extLst>
          </p:cNvPr>
          <p:cNvSpPr>
            <a:spLocks noGrp="1"/>
          </p:cNvSpPr>
          <p:nvPr>
            <p:ph idx="1"/>
          </p:nvPr>
        </p:nvSpPr>
        <p:spPr>
          <a:xfrm>
            <a:off x="510742" y="1297781"/>
            <a:ext cx="8480857" cy="3807619"/>
          </a:xfrm>
        </p:spPr>
        <p:txBody>
          <a:bodyPr/>
          <a:lstStyle/>
          <a:p>
            <a:r>
              <a:rPr lang="en-US" sz="2800" dirty="0"/>
              <a:t>When a depreciable asset is sold or scrapped, both the asset and its related accumulated depreciation account must be removed from the books.</a:t>
            </a:r>
          </a:p>
          <a:p>
            <a:pPr lvl="1"/>
            <a:r>
              <a:rPr lang="en-US" sz="2400" dirty="0"/>
              <a:t>For example, scrapping a fully depreciated piece of equipment, for which no salvage value had been estimated, would produce the following financial statement effects:</a:t>
            </a:r>
          </a:p>
        </p:txBody>
      </p:sp>
      <p:sp>
        <p:nvSpPr>
          <p:cNvPr id="5" name="Rounded Rectangle 19">
            <a:extLst>
              <a:ext uri="{FF2B5EF4-FFF2-40B4-BE49-F238E27FC236}">
                <a16:creationId xmlns:a16="http://schemas.microsoft.com/office/drawing/2014/main" id="{DD5612E1-A703-4573-A58B-E2163309705C}"/>
              </a:ext>
            </a:extLst>
          </p:cNvPr>
          <p:cNvSpPr/>
          <p:nvPr/>
        </p:nvSpPr>
        <p:spPr>
          <a:xfrm>
            <a:off x="496888" y="6248400"/>
            <a:ext cx="78851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6-6: Describe the effect on the financial statements of the disposition of noncurrent assets, either by sale or abandonment.</a:t>
            </a:r>
          </a:p>
        </p:txBody>
      </p:sp>
      <p:pic>
        <p:nvPicPr>
          <p:cNvPr id="7" name="Picture 6" descr="A screenshot of a cell phone&#10;&#10;Description automatically generated">
            <a:extLst>
              <a:ext uri="{FF2B5EF4-FFF2-40B4-BE49-F238E27FC236}">
                <a16:creationId xmlns:a16="http://schemas.microsoft.com/office/drawing/2014/main" id="{A488933A-0FFA-4F77-ADEA-5FCBB0BECA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669" y="4137212"/>
            <a:ext cx="8473930" cy="1794479"/>
          </a:xfrm>
          <a:prstGeom prst="rect">
            <a:avLst/>
          </a:prstGeom>
        </p:spPr>
      </p:pic>
    </p:spTree>
    <p:extLst>
      <p:ext uri="{BB962C8B-B14F-4D97-AF65-F5344CB8AC3E}">
        <p14:creationId xmlns:p14="http://schemas.microsoft.com/office/powerpoint/2010/main" val="9960624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A5232-E776-4ECA-B983-652D8B24E07D}"/>
              </a:ext>
            </a:extLst>
          </p:cNvPr>
          <p:cNvSpPr>
            <a:spLocks noGrp="1"/>
          </p:cNvSpPr>
          <p:nvPr>
            <p:ph type="title"/>
          </p:nvPr>
        </p:nvSpPr>
        <p:spPr/>
        <p:txBody>
          <a:bodyPr/>
          <a:lstStyle/>
          <a:p>
            <a:r>
              <a:rPr lang="en-US" dirty="0"/>
              <a:t>Disposal of Depreciable Assets </a:t>
            </a:r>
          </a:p>
        </p:txBody>
      </p:sp>
      <p:sp>
        <p:nvSpPr>
          <p:cNvPr id="3" name="Content Placeholder 2">
            <a:extLst>
              <a:ext uri="{FF2B5EF4-FFF2-40B4-BE49-F238E27FC236}">
                <a16:creationId xmlns:a16="http://schemas.microsoft.com/office/drawing/2014/main" id="{E81E58AB-4E2E-49EF-889E-484F9D0A2412}"/>
              </a:ext>
            </a:extLst>
          </p:cNvPr>
          <p:cNvSpPr>
            <a:spLocks noGrp="1"/>
          </p:cNvSpPr>
          <p:nvPr>
            <p:ph idx="1"/>
          </p:nvPr>
        </p:nvSpPr>
        <p:spPr>
          <a:xfrm>
            <a:off x="510742" y="1297781"/>
            <a:ext cx="8480857" cy="3807619"/>
          </a:xfrm>
        </p:spPr>
        <p:txBody>
          <a:bodyPr/>
          <a:lstStyle/>
          <a:p>
            <a:r>
              <a:rPr lang="en-US" sz="2800" dirty="0"/>
              <a:t>The entry would be as follows:</a:t>
            </a:r>
            <a:endParaRPr lang="en-US" sz="2400" dirty="0"/>
          </a:p>
        </p:txBody>
      </p:sp>
      <p:sp>
        <p:nvSpPr>
          <p:cNvPr id="5" name="Rounded Rectangle 19">
            <a:extLst>
              <a:ext uri="{FF2B5EF4-FFF2-40B4-BE49-F238E27FC236}">
                <a16:creationId xmlns:a16="http://schemas.microsoft.com/office/drawing/2014/main" id="{DD5612E1-A703-4573-A58B-E2163309705C}"/>
              </a:ext>
            </a:extLst>
          </p:cNvPr>
          <p:cNvSpPr/>
          <p:nvPr/>
        </p:nvSpPr>
        <p:spPr>
          <a:xfrm>
            <a:off x="496888" y="6248400"/>
            <a:ext cx="78851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6-6: Describe the effect on the financial statements of the disposition of noncurrent assets, either by sale or abandonment.</a:t>
            </a:r>
          </a:p>
        </p:txBody>
      </p:sp>
      <p:pic>
        <p:nvPicPr>
          <p:cNvPr id="7" name="Picture 6" descr="A screenshot of a cell phone&#10;&#10;Description automatically generated">
            <a:extLst>
              <a:ext uri="{FF2B5EF4-FFF2-40B4-BE49-F238E27FC236}">
                <a16:creationId xmlns:a16="http://schemas.microsoft.com/office/drawing/2014/main" id="{ED2A3BBF-6A90-4CFE-AE5A-3318752CDF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444" y="2349500"/>
            <a:ext cx="7885112" cy="725315"/>
          </a:xfrm>
          <a:prstGeom prst="rect">
            <a:avLst/>
          </a:prstGeom>
        </p:spPr>
      </p:pic>
    </p:spTree>
    <p:extLst>
      <p:ext uri="{BB962C8B-B14F-4D97-AF65-F5344CB8AC3E}">
        <p14:creationId xmlns:p14="http://schemas.microsoft.com/office/powerpoint/2010/main" val="3760086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628" name="AutoShape 36">
            <a:extLst>
              <a:ext uri="{FF2B5EF4-FFF2-40B4-BE49-F238E27FC236}">
                <a16:creationId xmlns:a16="http://schemas.microsoft.com/office/drawing/2014/main" id="{B57A3704-8418-44D9-B08F-89801969C773}"/>
              </a:ext>
            </a:extLst>
          </p:cNvPr>
          <p:cNvSpPr>
            <a:spLocks/>
          </p:cNvSpPr>
          <p:nvPr/>
        </p:nvSpPr>
        <p:spPr bwMode="auto">
          <a:xfrm>
            <a:off x="4343400" y="1143000"/>
            <a:ext cx="914400" cy="4800600"/>
          </a:xfrm>
          <a:prstGeom prst="rightBrace">
            <a:avLst>
              <a:gd name="adj1" fmla="val 32812"/>
              <a:gd name="adj2" fmla="val 43746"/>
            </a:avLst>
          </a:prstGeom>
          <a:noFill/>
          <a:ln w="28575">
            <a:solidFill>
              <a:schemeClr val="accent1">
                <a:lumMod val="50000"/>
              </a:schemeClr>
            </a:solidFill>
            <a:round/>
            <a:headEnd/>
            <a:tailEnd/>
          </a:ln>
          <a:effectLst/>
        </p:spPr>
        <p:txBody>
          <a:bodyPr wrap="none" anchor="ctr"/>
          <a:lstStyle/>
          <a:p>
            <a:pPr algn="ctr">
              <a:defRPr/>
            </a:pPr>
            <a:endParaRPr lang="en-US" dirty="0"/>
          </a:p>
        </p:txBody>
      </p:sp>
      <p:grpSp>
        <p:nvGrpSpPr>
          <p:cNvPr id="61443" name="Group 18">
            <a:extLst>
              <a:ext uri="{FF2B5EF4-FFF2-40B4-BE49-F238E27FC236}">
                <a16:creationId xmlns:a16="http://schemas.microsoft.com/office/drawing/2014/main" id="{610FDD41-72F4-4E47-93BA-7EE5EAC3BFC9}"/>
              </a:ext>
            </a:extLst>
          </p:cNvPr>
          <p:cNvGrpSpPr>
            <a:grpSpLocks/>
          </p:cNvGrpSpPr>
          <p:nvPr/>
        </p:nvGrpSpPr>
        <p:grpSpPr bwMode="auto">
          <a:xfrm>
            <a:off x="762000" y="990600"/>
            <a:ext cx="3657600" cy="5181600"/>
            <a:chOff x="0" y="1389063"/>
            <a:chExt cx="3657600" cy="5181600"/>
          </a:xfrm>
        </p:grpSpPr>
        <p:sp>
          <p:nvSpPr>
            <p:cNvPr id="238599" name="AutoShape 7">
              <a:extLst>
                <a:ext uri="{FF2B5EF4-FFF2-40B4-BE49-F238E27FC236}">
                  <a16:creationId xmlns:a16="http://schemas.microsoft.com/office/drawing/2014/main" id="{D4866C69-0AA8-4942-8BB4-1AB24FB152B4}"/>
                </a:ext>
              </a:extLst>
            </p:cNvPr>
            <p:cNvSpPr>
              <a:spLocks noChangeArrowheads="1"/>
            </p:cNvSpPr>
            <p:nvPr/>
          </p:nvSpPr>
          <p:spPr bwMode="auto">
            <a:xfrm>
              <a:off x="382588" y="1392238"/>
              <a:ext cx="2741612" cy="498475"/>
            </a:xfrm>
            <a:prstGeom prst="roundRect">
              <a:avLst>
                <a:gd name="adj" fmla="val 12495"/>
              </a:avLst>
            </a:prstGeom>
            <a:solidFill>
              <a:srgbClr val="FFFFB7"/>
            </a:solidFill>
            <a:ln w="25400">
              <a:solidFill>
                <a:schemeClr val="accent1">
                  <a:lumMod val="50000"/>
                </a:schemeClr>
              </a:solidFill>
              <a:round/>
              <a:headEnd/>
              <a:tailEnd/>
            </a:ln>
            <a:effectLst/>
          </p:spPr>
          <p:txBody>
            <a:bodyPr wrap="none" anchor="ctr"/>
            <a:lstStyle/>
            <a:p>
              <a:pPr algn="ctr">
                <a:defRPr/>
              </a:pPr>
              <a:endParaRPr lang="en-US" dirty="0"/>
            </a:p>
          </p:txBody>
        </p:sp>
        <p:sp>
          <p:nvSpPr>
            <p:cNvPr id="61450" name="Rectangle 8">
              <a:extLst>
                <a:ext uri="{FF2B5EF4-FFF2-40B4-BE49-F238E27FC236}">
                  <a16:creationId xmlns:a16="http://schemas.microsoft.com/office/drawing/2014/main" id="{4B699BDE-FD9F-479E-AAED-50D79F70B747}"/>
                </a:ext>
              </a:extLst>
            </p:cNvPr>
            <p:cNvSpPr>
              <a:spLocks noChangeArrowheads="1"/>
            </p:cNvSpPr>
            <p:nvPr/>
          </p:nvSpPr>
          <p:spPr bwMode="auto">
            <a:xfrm>
              <a:off x="1066800" y="1389063"/>
              <a:ext cx="13716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1">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800" b="1">
                  <a:latin typeface="Arial" panose="020B0604020202020204" pitchFamily="34" charset="0"/>
                </a:rPr>
                <a:t>Land</a:t>
              </a:r>
            </a:p>
          </p:txBody>
        </p:sp>
        <p:sp>
          <p:nvSpPr>
            <p:cNvPr id="238602" name="AutoShape 10">
              <a:extLst>
                <a:ext uri="{FF2B5EF4-FFF2-40B4-BE49-F238E27FC236}">
                  <a16:creationId xmlns:a16="http://schemas.microsoft.com/office/drawing/2014/main" id="{C951D70B-E2AB-4A05-9BFE-7D51A8ADA652}"/>
                </a:ext>
              </a:extLst>
            </p:cNvPr>
            <p:cNvSpPr>
              <a:spLocks noChangeArrowheads="1"/>
            </p:cNvSpPr>
            <p:nvPr/>
          </p:nvSpPr>
          <p:spPr bwMode="auto">
            <a:xfrm>
              <a:off x="382588" y="3660776"/>
              <a:ext cx="2741612" cy="498475"/>
            </a:xfrm>
            <a:prstGeom prst="roundRect">
              <a:avLst>
                <a:gd name="adj" fmla="val 12495"/>
              </a:avLst>
            </a:prstGeom>
            <a:solidFill>
              <a:srgbClr val="FFFFB7"/>
            </a:solidFill>
            <a:ln w="25400">
              <a:solidFill>
                <a:schemeClr val="accent1">
                  <a:lumMod val="50000"/>
                </a:schemeClr>
              </a:solidFill>
              <a:round/>
              <a:headEnd/>
              <a:tailEnd/>
            </a:ln>
            <a:effectLst/>
          </p:spPr>
          <p:txBody>
            <a:bodyPr wrap="none" anchor="ctr"/>
            <a:lstStyle/>
            <a:p>
              <a:pPr algn="ctr">
                <a:defRPr/>
              </a:pPr>
              <a:endParaRPr lang="en-US" dirty="0"/>
            </a:p>
          </p:txBody>
        </p:sp>
        <p:sp>
          <p:nvSpPr>
            <p:cNvPr id="61452" name="Rectangle 11">
              <a:extLst>
                <a:ext uri="{FF2B5EF4-FFF2-40B4-BE49-F238E27FC236}">
                  <a16:creationId xmlns:a16="http://schemas.microsoft.com/office/drawing/2014/main" id="{D9FF30B4-E191-4E51-8B20-23B1A5DC57D0}"/>
                </a:ext>
              </a:extLst>
            </p:cNvPr>
            <p:cNvSpPr>
              <a:spLocks noChangeArrowheads="1"/>
            </p:cNvSpPr>
            <p:nvPr/>
          </p:nvSpPr>
          <p:spPr bwMode="auto">
            <a:xfrm>
              <a:off x="762000" y="3598863"/>
              <a:ext cx="2039021" cy="52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800" b="1">
                  <a:latin typeface="Arial" panose="020B0604020202020204" pitchFamily="34" charset="0"/>
                </a:rPr>
                <a:t>Equipment</a:t>
              </a:r>
            </a:p>
          </p:txBody>
        </p:sp>
        <p:sp>
          <p:nvSpPr>
            <p:cNvPr id="238605" name="AutoShape 13">
              <a:extLst>
                <a:ext uri="{FF2B5EF4-FFF2-40B4-BE49-F238E27FC236}">
                  <a16:creationId xmlns:a16="http://schemas.microsoft.com/office/drawing/2014/main" id="{58DF5691-73EF-4DC9-8DDA-62F818E7D9C3}"/>
                </a:ext>
              </a:extLst>
            </p:cNvPr>
            <p:cNvSpPr>
              <a:spLocks noChangeArrowheads="1"/>
            </p:cNvSpPr>
            <p:nvPr/>
          </p:nvSpPr>
          <p:spPr bwMode="auto">
            <a:xfrm>
              <a:off x="382588" y="2506663"/>
              <a:ext cx="2741612" cy="496888"/>
            </a:xfrm>
            <a:prstGeom prst="roundRect">
              <a:avLst>
                <a:gd name="adj" fmla="val 12495"/>
              </a:avLst>
            </a:prstGeom>
            <a:solidFill>
              <a:srgbClr val="FFFFB7"/>
            </a:solidFill>
            <a:ln w="25400">
              <a:solidFill>
                <a:schemeClr val="accent1">
                  <a:lumMod val="50000"/>
                </a:schemeClr>
              </a:solidFill>
              <a:round/>
              <a:headEnd/>
              <a:tailEnd/>
            </a:ln>
            <a:effectLst/>
          </p:spPr>
          <p:txBody>
            <a:bodyPr wrap="none" anchor="ctr"/>
            <a:lstStyle/>
            <a:p>
              <a:pPr algn="ctr">
                <a:defRPr/>
              </a:pPr>
              <a:endParaRPr lang="en-US" dirty="0"/>
            </a:p>
          </p:txBody>
        </p:sp>
        <p:sp>
          <p:nvSpPr>
            <p:cNvPr id="61454" name="Rectangle 14">
              <a:extLst>
                <a:ext uri="{FF2B5EF4-FFF2-40B4-BE49-F238E27FC236}">
                  <a16:creationId xmlns:a16="http://schemas.microsoft.com/office/drawing/2014/main" id="{B732C822-479D-4AD2-A8C8-2C2F13B7002E}"/>
                </a:ext>
              </a:extLst>
            </p:cNvPr>
            <p:cNvSpPr>
              <a:spLocks noChangeArrowheads="1"/>
            </p:cNvSpPr>
            <p:nvPr/>
          </p:nvSpPr>
          <p:spPr bwMode="auto">
            <a:xfrm>
              <a:off x="829402" y="2438400"/>
              <a:ext cx="1819410" cy="52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800" b="1">
                  <a:latin typeface="Arial" panose="020B0604020202020204" pitchFamily="34" charset="0"/>
                </a:rPr>
                <a:t>Buildings</a:t>
              </a:r>
            </a:p>
          </p:txBody>
        </p:sp>
        <p:sp>
          <p:nvSpPr>
            <p:cNvPr id="238608" name="AutoShape 16">
              <a:extLst>
                <a:ext uri="{FF2B5EF4-FFF2-40B4-BE49-F238E27FC236}">
                  <a16:creationId xmlns:a16="http://schemas.microsoft.com/office/drawing/2014/main" id="{E261A418-FF95-4E24-B567-17E27C410CA6}"/>
                </a:ext>
              </a:extLst>
            </p:cNvPr>
            <p:cNvSpPr>
              <a:spLocks noChangeArrowheads="1"/>
            </p:cNvSpPr>
            <p:nvPr/>
          </p:nvSpPr>
          <p:spPr bwMode="auto">
            <a:xfrm>
              <a:off x="76200" y="4741863"/>
              <a:ext cx="3581400" cy="609600"/>
            </a:xfrm>
            <a:prstGeom prst="roundRect">
              <a:avLst>
                <a:gd name="adj" fmla="val 12495"/>
              </a:avLst>
            </a:prstGeom>
            <a:solidFill>
              <a:srgbClr val="FFFFB7"/>
            </a:solidFill>
            <a:ln w="25400">
              <a:solidFill>
                <a:schemeClr val="accent1">
                  <a:lumMod val="50000"/>
                </a:schemeClr>
              </a:solidFill>
              <a:round/>
              <a:headEnd/>
              <a:tailEnd/>
            </a:ln>
            <a:effectLst/>
          </p:spPr>
          <p:txBody>
            <a:bodyPr wrap="none" anchor="ctr"/>
            <a:lstStyle/>
            <a:p>
              <a:pPr algn="ctr">
                <a:defRPr/>
              </a:pPr>
              <a:endParaRPr lang="en-US" dirty="0"/>
            </a:p>
          </p:txBody>
        </p:sp>
        <p:sp>
          <p:nvSpPr>
            <p:cNvPr id="61456" name="Rectangle 17">
              <a:extLst>
                <a:ext uri="{FF2B5EF4-FFF2-40B4-BE49-F238E27FC236}">
                  <a16:creationId xmlns:a16="http://schemas.microsoft.com/office/drawing/2014/main" id="{257EE312-291D-4FF0-AC65-A6BC02F2C2C9}"/>
                </a:ext>
              </a:extLst>
            </p:cNvPr>
            <p:cNvSpPr>
              <a:spLocks noChangeArrowheads="1"/>
            </p:cNvSpPr>
            <p:nvPr/>
          </p:nvSpPr>
          <p:spPr bwMode="auto">
            <a:xfrm>
              <a:off x="152400" y="4818063"/>
              <a:ext cx="3352800" cy="520655"/>
            </a:xfrm>
            <a:prstGeom prst="rect">
              <a:avLst/>
            </a:prstGeom>
            <a:solidFill>
              <a:srgbClr val="FFFFB7"/>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800" b="1">
                  <a:latin typeface="Arial" panose="020B0604020202020204" pitchFamily="34" charset="0"/>
                </a:rPr>
                <a:t>Intangible Assets</a:t>
              </a:r>
            </a:p>
          </p:txBody>
        </p:sp>
        <p:sp>
          <p:nvSpPr>
            <p:cNvPr id="238613" name="AutoShape 21">
              <a:extLst>
                <a:ext uri="{FF2B5EF4-FFF2-40B4-BE49-F238E27FC236}">
                  <a16:creationId xmlns:a16="http://schemas.microsoft.com/office/drawing/2014/main" id="{F7E48337-11F2-4B11-A7AB-276DBBF09E4A}"/>
                </a:ext>
              </a:extLst>
            </p:cNvPr>
            <p:cNvSpPr>
              <a:spLocks noChangeArrowheads="1"/>
            </p:cNvSpPr>
            <p:nvPr/>
          </p:nvSpPr>
          <p:spPr bwMode="auto">
            <a:xfrm>
              <a:off x="0" y="5884863"/>
              <a:ext cx="3657600" cy="685800"/>
            </a:xfrm>
            <a:prstGeom prst="roundRect">
              <a:avLst>
                <a:gd name="adj" fmla="val 12495"/>
              </a:avLst>
            </a:prstGeom>
            <a:solidFill>
              <a:srgbClr val="FFFFB7"/>
            </a:solidFill>
            <a:ln w="25400">
              <a:solidFill>
                <a:schemeClr val="accent1">
                  <a:lumMod val="50000"/>
                </a:schemeClr>
              </a:solidFill>
              <a:round/>
              <a:headEnd/>
              <a:tailEnd/>
            </a:ln>
            <a:effectLst/>
          </p:spPr>
          <p:txBody>
            <a:bodyPr wrap="none" anchor="ctr"/>
            <a:lstStyle/>
            <a:p>
              <a:pPr algn="ctr">
                <a:defRPr/>
              </a:pPr>
              <a:endParaRPr lang="en-US" dirty="0"/>
            </a:p>
          </p:txBody>
        </p:sp>
        <p:sp>
          <p:nvSpPr>
            <p:cNvPr id="61459" name="Rectangle 22">
              <a:extLst>
                <a:ext uri="{FF2B5EF4-FFF2-40B4-BE49-F238E27FC236}">
                  <a16:creationId xmlns:a16="http://schemas.microsoft.com/office/drawing/2014/main" id="{BB44EEDA-4C98-4370-ABE7-5BE9D0BE86AA}"/>
                </a:ext>
              </a:extLst>
            </p:cNvPr>
            <p:cNvSpPr>
              <a:spLocks noChangeArrowheads="1"/>
            </p:cNvSpPr>
            <p:nvPr/>
          </p:nvSpPr>
          <p:spPr bwMode="auto">
            <a:xfrm>
              <a:off x="76200" y="5961063"/>
              <a:ext cx="3429000" cy="520655"/>
            </a:xfrm>
            <a:prstGeom prst="rect">
              <a:avLst/>
            </a:prstGeom>
            <a:solidFill>
              <a:srgbClr val="FFFFB7"/>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2800" b="1">
                  <a:latin typeface="Arial" panose="020B0604020202020204" pitchFamily="34" charset="0"/>
                </a:rPr>
                <a:t>Natural Resources</a:t>
              </a:r>
            </a:p>
          </p:txBody>
        </p:sp>
      </p:grpSp>
      <p:sp>
        <p:nvSpPr>
          <p:cNvPr id="33809" name="Text Box 40">
            <a:extLst>
              <a:ext uri="{FF2B5EF4-FFF2-40B4-BE49-F238E27FC236}">
                <a16:creationId xmlns:a16="http://schemas.microsoft.com/office/drawing/2014/main" id="{817E874D-2CC5-499D-A89F-6056B9090C5F}"/>
              </a:ext>
            </a:extLst>
          </p:cNvPr>
          <p:cNvSpPr txBox="1">
            <a:spLocks noChangeArrowheads="1"/>
          </p:cNvSpPr>
          <p:nvPr/>
        </p:nvSpPr>
        <p:spPr bwMode="auto">
          <a:xfrm>
            <a:off x="5105400" y="1905000"/>
            <a:ext cx="3429000" cy="3048000"/>
          </a:xfrm>
          <a:prstGeom prst="rect">
            <a:avLst/>
          </a:prstGeom>
          <a:solidFill>
            <a:schemeClr val="accent1">
              <a:lumMod val="20000"/>
              <a:lumOff val="80000"/>
            </a:schemeClr>
          </a:solidFill>
          <a:ln w="57150" cmpd="thinThick">
            <a:solidFill>
              <a:schemeClr val="tx1"/>
            </a:solidFill>
            <a:miter lim="800000"/>
            <a:headEnd/>
            <a:tailEnd/>
          </a:ln>
        </p:spPr>
        <p:txBody>
          <a:bodyPr/>
          <a:lstStyle/>
          <a:p>
            <a:pPr marL="457200" indent="-457200" eaLnBrk="1" hangingPunct="1">
              <a:spcBef>
                <a:spcPct val="50000"/>
              </a:spcBef>
              <a:defRPr/>
            </a:pPr>
            <a:r>
              <a:rPr lang="en-US" sz="2000" b="1" dirty="0">
                <a:latin typeface="+mj-lt"/>
              </a:rPr>
              <a:t>1)</a:t>
            </a:r>
            <a:r>
              <a:rPr lang="en-US" sz="2200" b="1" dirty="0">
                <a:latin typeface="+mj-lt"/>
              </a:rPr>
              <a:t>	Classified as assets because they are owned by the organization</a:t>
            </a:r>
          </a:p>
          <a:p>
            <a:pPr marL="457200" indent="-457200" eaLnBrk="1" hangingPunct="1">
              <a:spcBef>
                <a:spcPct val="50000"/>
              </a:spcBef>
              <a:defRPr/>
            </a:pPr>
            <a:r>
              <a:rPr lang="en-US" sz="2200" b="1" dirty="0">
                <a:latin typeface="+mj-lt"/>
              </a:rPr>
              <a:t>2)	Have the ability to generate revenue for more than one year</a:t>
            </a:r>
          </a:p>
        </p:txBody>
      </p:sp>
      <p:sp>
        <p:nvSpPr>
          <p:cNvPr id="61445" name="Title 20">
            <a:extLst>
              <a:ext uri="{FF2B5EF4-FFF2-40B4-BE49-F238E27FC236}">
                <a16:creationId xmlns:a16="http://schemas.microsoft.com/office/drawing/2014/main" id="{881F3747-BE92-40B2-B431-A4539448AFB8}"/>
              </a:ext>
            </a:extLst>
          </p:cNvPr>
          <p:cNvSpPr>
            <a:spLocks noGrp="1"/>
          </p:cNvSpPr>
          <p:nvPr>
            <p:ph type="title"/>
          </p:nvPr>
        </p:nvSpPr>
        <p:spPr/>
        <p:txBody>
          <a:bodyPr/>
          <a:lstStyle/>
          <a:p>
            <a:r>
              <a:rPr lang="en-US" altLang="en-US"/>
              <a:t>Noncurrent Assets</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A5232-E776-4ECA-B983-652D8B24E07D}"/>
              </a:ext>
            </a:extLst>
          </p:cNvPr>
          <p:cNvSpPr>
            <a:spLocks noGrp="1"/>
          </p:cNvSpPr>
          <p:nvPr>
            <p:ph type="title"/>
          </p:nvPr>
        </p:nvSpPr>
        <p:spPr/>
        <p:txBody>
          <a:bodyPr/>
          <a:lstStyle/>
          <a:p>
            <a:r>
              <a:rPr lang="en-US" dirty="0"/>
              <a:t>Disposal of Depreciable Assets </a:t>
            </a:r>
          </a:p>
        </p:txBody>
      </p:sp>
      <p:sp>
        <p:nvSpPr>
          <p:cNvPr id="3" name="Content Placeholder 2">
            <a:extLst>
              <a:ext uri="{FF2B5EF4-FFF2-40B4-BE49-F238E27FC236}">
                <a16:creationId xmlns:a16="http://schemas.microsoft.com/office/drawing/2014/main" id="{E81E58AB-4E2E-49EF-889E-484F9D0A2412}"/>
              </a:ext>
            </a:extLst>
          </p:cNvPr>
          <p:cNvSpPr>
            <a:spLocks noGrp="1"/>
          </p:cNvSpPr>
          <p:nvPr>
            <p:ph idx="1"/>
          </p:nvPr>
        </p:nvSpPr>
        <p:spPr>
          <a:xfrm>
            <a:off x="510742" y="1297781"/>
            <a:ext cx="8480857" cy="3807619"/>
          </a:xfrm>
        </p:spPr>
        <p:txBody>
          <a:bodyPr/>
          <a:lstStyle/>
          <a:p>
            <a:r>
              <a:rPr lang="en-US" sz="2800" dirty="0"/>
              <a:t>When the asset being disposed of has a positive net book value, either because a salvage value was estimated or because it has not reached the end of its estimated useful life to the firm, a gain or loss on the disposal will result unless the asset is sold for a price that is equal to the net book value.</a:t>
            </a:r>
            <a:endParaRPr lang="en-US" sz="2400" dirty="0"/>
          </a:p>
        </p:txBody>
      </p:sp>
      <p:sp>
        <p:nvSpPr>
          <p:cNvPr id="5" name="Rounded Rectangle 19">
            <a:extLst>
              <a:ext uri="{FF2B5EF4-FFF2-40B4-BE49-F238E27FC236}">
                <a16:creationId xmlns:a16="http://schemas.microsoft.com/office/drawing/2014/main" id="{DD5612E1-A703-4573-A58B-E2163309705C}"/>
              </a:ext>
            </a:extLst>
          </p:cNvPr>
          <p:cNvSpPr/>
          <p:nvPr/>
        </p:nvSpPr>
        <p:spPr>
          <a:xfrm>
            <a:off x="496888" y="6248400"/>
            <a:ext cx="78851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6-6: Describe the effect on the financial statements of the disposition of noncurrent assets, either by sale or abandonment.</a:t>
            </a:r>
          </a:p>
        </p:txBody>
      </p:sp>
    </p:spTree>
    <p:extLst>
      <p:ext uri="{BB962C8B-B14F-4D97-AF65-F5344CB8AC3E}">
        <p14:creationId xmlns:p14="http://schemas.microsoft.com/office/powerpoint/2010/main" val="42563436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A5232-E776-4ECA-B983-652D8B24E07D}"/>
              </a:ext>
            </a:extLst>
          </p:cNvPr>
          <p:cNvSpPr>
            <a:spLocks noGrp="1"/>
          </p:cNvSpPr>
          <p:nvPr>
            <p:ph type="title"/>
          </p:nvPr>
        </p:nvSpPr>
        <p:spPr/>
        <p:txBody>
          <a:bodyPr/>
          <a:lstStyle/>
          <a:p>
            <a:r>
              <a:rPr lang="en-US" dirty="0"/>
              <a:t>Disposal of Depreciable Assets </a:t>
            </a:r>
          </a:p>
        </p:txBody>
      </p:sp>
      <p:sp>
        <p:nvSpPr>
          <p:cNvPr id="3" name="Content Placeholder 2">
            <a:extLst>
              <a:ext uri="{FF2B5EF4-FFF2-40B4-BE49-F238E27FC236}">
                <a16:creationId xmlns:a16="http://schemas.microsoft.com/office/drawing/2014/main" id="{E81E58AB-4E2E-49EF-889E-484F9D0A2412}"/>
              </a:ext>
            </a:extLst>
          </p:cNvPr>
          <p:cNvSpPr>
            <a:spLocks noGrp="1"/>
          </p:cNvSpPr>
          <p:nvPr>
            <p:ph idx="1"/>
          </p:nvPr>
        </p:nvSpPr>
        <p:spPr>
          <a:xfrm>
            <a:off x="510742" y="1297781"/>
            <a:ext cx="8480857" cy="3807619"/>
          </a:xfrm>
        </p:spPr>
        <p:txBody>
          <a:bodyPr/>
          <a:lstStyle/>
          <a:p>
            <a:r>
              <a:rPr lang="en-US" sz="2800" dirty="0"/>
              <a:t>For example, if equipment that cost $6,000 when it was new has a net book value equal to its estimated salvage value of $900 and is sold for $1,200, the following financial statement effects would occur:</a:t>
            </a:r>
            <a:endParaRPr lang="en-US" sz="2400" dirty="0"/>
          </a:p>
        </p:txBody>
      </p:sp>
      <p:sp>
        <p:nvSpPr>
          <p:cNvPr id="5" name="Rounded Rectangle 19">
            <a:extLst>
              <a:ext uri="{FF2B5EF4-FFF2-40B4-BE49-F238E27FC236}">
                <a16:creationId xmlns:a16="http://schemas.microsoft.com/office/drawing/2014/main" id="{DD5612E1-A703-4573-A58B-E2163309705C}"/>
              </a:ext>
            </a:extLst>
          </p:cNvPr>
          <p:cNvSpPr/>
          <p:nvPr/>
        </p:nvSpPr>
        <p:spPr>
          <a:xfrm>
            <a:off x="496888" y="6248400"/>
            <a:ext cx="78851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6-6: Describe the effect on the financial statements of the disposition of noncurrent assets, either by sale or abandonment.</a:t>
            </a:r>
          </a:p>
        </p:txBody>
      </p:sp>
      <p:pic>
        <p:nvPicPr>
          <p:cNvPr id="7" name="Picture 6" descr="A screenshot of a cell phone&#10;&#10;Description automatically generated">
            <a:extLst>
              <a:ext uri="{FF2B5EF4-FFF2-40B4-BE49-F238E27FC236}">
                <a16:creationId xmlns:a16="http://schemas.microsoft.com/office/drawing/2014/main" id="{23448A27-D42E-41A1-85D3-351ED31D99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3295" y="3127353"/>
            <a:ext cx="6395749" cy="2952772"/>
          </a:xfrm>
          <a:prstGeom prst="rect">
            <a:avLst/>
          </a:prstGeom>
        </p:spPr>
      </p:pic>
    </p:spTree>
    <p:extLst>
      <p:ext uri="{BB962C8B-B14F-4D97-AF65-F5344CB8AC3E}">
        <p14:creationId xmlns:p14="http://schemas.microsoft.com/office/powerpoint/2010/main" val="21152339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A5232-E776-4ECA-B983-652D8B24E07D}"/>
              </a:ext>
            </a:extLst>
          </p:cNvPr>
          <p:cNvSpPr>
            <a:spLocks noGrp="1"/>
          </p:cNvSpPr>
          <p:nvPr>
            <p:ph type="title"/>
          </p:nvPr>
        </p:nvSpPr>
        <p:spPr/>
        <p:txBody>
          <a:bodyPr/>
          <a:lstStyle/>
          <a:p>
            <a:r>
              <a:rPr lang="en-US" dirty="0"/>
              <a:t>Disposal of Depreciable Assets </a:t>
            </a:r>
          </a:p>
        </p:txBody>
      </p:sp>
      <p:sp>
        <p:nvSpPr>
          <p:cNvPr id="3" name="Content Placeholder 2">
            <a:extLst>
              <a:ext uri="{FF2B5EF4-FFF2-40B4-BE49-F238E27FC236}">
                <a16:creationId xmlns:a16="http://schemas.microsoft.com/office/drawing/2014/main" id="{E81E58AB-4E2E-49EF-889E-484F9D0A2412}"/>
              </a:ext>
            </a:extLst>
          </p:cNvPr>
          <p:cNvSpPr>
            <a:spLocks noGrp="1"/>
          </p:cNvSpPr>
          <p:nvPr>
            <p:ph idx="1"/>
          </p:nvPr>
        </p:nvSpPr>
        <p:spPr>
          <a:xfrm>
            <a:off x="510742" y="1297781"/>
            <a:ext cx="8480857" cy="3807619"/>
          </a:xfrm>
        </p:spPr>
        <p:txBody>
          <a:bodyPr/>
          <a:lstStyle/>
          <a:p>
            <a:r>
              <a:rPr lang="en-US" sz="2800" dirty="0"/>
              <a:t>Here is the entry to record the sale of equipment:</a:t>
            </a:r>
            <a:endParaRPr lang="en-US" sz="2400" dirty="0"/>
          </a:p>
        </p:txBody>
      </p:sp>
      <p:sp>
        <p:nvSpPr>
          <p:cNvPr id="5" name="Rounded Rectangle 19">
            <a:extLst>
              <a:ext uri="{FF2B5EF4-FFF2-40B4-BE49-F238E27FC236}">
                <a16:creationId xmlns:a16="http://schemas.microsoft.com/office/drawing/2014/main" id="{DD5612E1-A703-4573-A58B-E2163309705C}"/>
              </a:ext>
            </a:extLst>
          </p:cNvPr>
          <p:cNvSpPr/>
          <p:nvPr/>
        </p:nvSpPr>
        <p:spPr>
          <a:xfrm>
            <a:off x="496888" y="6248400"/>
            <a:ext cx="78851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6-6: Describe the effect on the financial statements of the disposition of noncurrent assets, either by sale or abandonment.</a:t>
            </a:r>
          </a:p>
        </p:txBody>
      </p:sp>
      <p:pic>
        <p:nvPicPr>
          <p:cNvPr id="7" name="Picture 6" descr="A screenshot of a social media post&#10;&#10;Description automatically generated">
            <a:extLst>
              <a:ext uri="{FF2B5EF4-FFF2-40B4-BE49-F238E27FC236}">
                <a16:creationId xmlns:a16="http://schemas.microsoft.com/office/drawing/2014/main" id="{0A694EEE-011F-42C8-BB2F-1793AA57E3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2349500"/>
            <a:ext cx="7315200" cy="1366211"/>
          </a:xfrm>
          <a:prstGeom prst="rect">
            <a:avLst/>
          </a:prstGeom>
        </p:spPr>
      </p:pic>
    </p:spTree>
    <p:extLst>
      <p:ext uri="{BB962C8B-B14F-4D97-AF65-F5344CB8AC3E}">
        <p14:creationId xmlns:p14="http://schemas.microsoft.com/office/powerpoint/2010/main" val="6731942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A5232-E776-4ECA-B983-652D8B24E07D}"/>
              </a:ext>
            </a:extLst>
          </p:cNvPr>
          <p:cNvSpPr>
            <a:spLocks noGrp="1"/>
          </p:cNvSpPr>
          <p:nvPr>
            <p:ph type="title"/>
          </p:nvPr>
        </p:nvSpPr>
        <p:spPr/>
        <p:txBody>
          <a:bodyPr/>
          <a:lstStyle/>
          <a:p>
            <a:r>
              <a:rPr lang="en-US" dirty="0"/>
              <a:t>Disposal of Depreciable Assets </a:t>
            </a:r>
          </a:p>
        </p:txBody>
      </p:sp>
      <p:sp>
        <p:nvSpPr>
          <p:cNvPr id="3" name="Content Placeholder 2">
            <a:extLst>
              <a:ext uri="{FF2B5EF4-FFF2-40B4-BE49-F238E27FC236}">
                <a16:creationId xmlns:a16="http://schemas.microsoft.com/office/drawing/2014/main" id="{E81E58AB-4E2E-49EF-889E-484F9D0A2412}"/>
              </a:ext>
            </a:extLst>
          </p:cNvPr>
          <p:cNvSpPr>
            <a:spLocks noGrp="1"/>
          </p:cNvSpPr>
          <p:nvPr>
            <p:ph idx="1"/>
          </p:nvPr>
        </p:nvSpPr>
        <p:spPr>
          <a:xfrm>
            <a:off x="510742" y="1297781"/>
            <a:ext cx="8480857" cy="3807619"/>
          </a:xfrm>
        </p:spPr>
        <p:txBody>
          <a:bodyPr/>
          <a:lstStyle/>
          <a:p>
            <a:r>
              <a:rPr lang="en-US" sz="2800" dirty="0"/>
              <a:t>Assume that the equipment had to be scrapped without receiving any proceeds. The effect of this entry on the financial statements looks like this:</a:t>
            </a:r>
          </a:p>
          <a:p>
            <a:endParaRPr lang="en-US" sz="2800" dirty="0"/>
          </a:p>
          <a:p>
            <a:endParaRPr lang="en-US" sz="2800" dirty="0"/>
          </a:p>
          <a:p>
            <a:endParaRPr lang="en-US" sz="2800" dirty="0"/>
          </a:p>
          <a:p>
            <a:endParaRPr lang="en-US" sz="2400" dirty="0"/>
          </a:p>
          <a:p>
            <a:r>
              <a:rPr lang="en-US" sz="2400" dirty="0"/>
              <a:t>The entry would be as follows:</a:t>
            </a:r>
          </a:p>
        </p:txBody>
      </p:sp>
      <p:sp>
        <p:nvSpPr>
          <p:cNvPr id="5" name="Rounded Rectangle 19">
            <a:extLst>
              <a:ext uri="{FF2B5EF4-FFF2-40B4-BE49-F238E27FC236}">
                <a16:creationId xmlns:a16="http://schemas.microsoft.com/office/drawing/2014/main" id="{DD5612E1-A703-4573-A58B-E2163309705C}"/>
              </a:ext>
            </a:extLst>
          </p:cNvPr>
          <p:cNvSpPr/>
          <p:nvPr/>
        </p:nvSpPr>
        <p:spPr>
          <a:xfrm>
            <a:off x="496888" y="6248400"/>
            <a:ext cx="78851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6-6: Describe the effect on the financial statements of the disposition of noncurrent assets, either by sale or abandonment.</a:t>
            </a:r>
          </a:p>
        </p:txBody>
      </p:sp>
      <p:pic>
        <p:nvPicPr>
          <p:cNvPr id="7" name="Picture 6" descr="A screenshot of a cell phone&#10;&#10;Description automatically generated">
            <a:extLst>
              <a:ext uri="{FF2B5EF4-FFF2-40B4-BE49-F238E27FC236}">
                <a16:creationId xmlns:a16="http://schemas.microsoft.com/office/drawing/2014/main" id="{5CB608D9-9FA4-44FF-8140-190C6DD113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1220" y="2697038"/>
            <a:ext cx="7080780" cy="1854947"/>
          </a:xfrm>
          <a:prstGeom prst="rect">
            <a:avLst/>
          </a:prstGeom>
        </p:spPr>
      </p:pic>
      <p:pic>
        <p:nvPicPr>
          <p:cNvPr id="9" name="Picture 8" descr="A screenshot of text&#10;&#10;Description automatically generated">
            <a:extLst>
              <a:ext uri="{FF2B5EF4-FFF2-40B4-BE49-F238E27FC236}">
                <a16:creationId xmlns:a16="http://schemas.microsoft.com/office/drawing/2014/main" id="{DEFEAC5F-5888-432D-AF1A-D06E0B99DD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5071804"/>
            <a:ext cx="6172200" cy="977217"/>
          </a:xfrm>
          <a:prstGeom prst="rect">
            <a:avLst/>
          </a:prstGeom>
        </p:spPr>
      </p:pic>
    </p:spTree>
    <p:extLst>
      <p:ext uri="{BB962C8B-B14F-4D97-AF65-F5344CB8AC3E}">
        <p14:creationId xmlns:p14="http://schemas.microsoft.com/office/powerpoint/2010/main" val="8421353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Freeform 6">
            <a:extLst>
              <a:ext uri="{FF2B5EF4-FFF2-40B4-BE49-F238E27FC236}">
                <a16:creationId xmlns:a16="http://schemas.microsoft.com/office/drawing/2014/main" id="{4894281F-FB28-4EA8-A2B0-A69E20AFC091}"/>
              </a:ext>
            </a:extLst>
          </p:cNvPr>
          <p:cNvSpPr>
            <a:spLocks/>
          </p:cNvSpPr>
          <p:nvPr/>
        </p:nvSpPr>
        <p:spPr bwMode="auto">
          <a:xfrm>
            <a:off x="2895600" y="4211638"/>
            <a:ext cx="1676400" cy="1655762"/>
          </a:xfrm>
          <a:custGeom>
            <a:avLst/>
            <a:gdLst>
              <a:gd name="T0" fmla="*/ 2147483646 w 1443"/>
              <a:gd name="T1" fmla="*/ 2147483646 h 803"/>
              <a:gd name="T2" fmla="*/ 2147483646 w 1443"/>
              <a:gd name="T3" fmla="*/ 2147483646 h 803"/>
              <a:gd name="T4" fmla="*/ 2147483646 w 1443"/>
              <a:gd name="T5" fmla="*/ 2147483646 h 803"/>
              <a:gd name="T6" fmla="*/ 2147483646 w 1443"/>
              <a:gd name="T7" fmla="*/ 2147483646 h 803"/>
              <a:gd name="T8" fmla="*/ 2147483646 w 1443"/>
              <a:gd name="T9" fmla="*/ 2147483646 h 803"/>
              <a:gd name="T10" fmla="*/ 2147483646 w 1443"/>
              <a:gd name="T11" fmla="*/ 2147483646 h 803"/>
              <a:gd name="T12" fmla="*/ 2147483646 w 1443"/>
              <a:gd name="T13" fmla="*/ 2147483646 h 803"/>
              <a:gd name="T14" fmla="*/ 2147483646 w 1443"/>
              <a:gd name="T15" fmla="*/ 2147483646 h 803"/>
              <a:gd name="T16" fmla="*/ 2147483646 w 1443"/>
              <a:gd name="T17" fmla="*/ 2147483646 h 803"/>
              <a:gd name="T18" fmla="*/ 2147483646 w 1443"/>
              <a:gd name="T19" fmla="*/ 2147483646 h 803"/>
              <a:gd name="T20" fmla="*/ 2147483646 w 1443"/>
              <a:gd name="T21" fmla="*/ 2147483646 h 803"/>
              <a:gd name="T22" fmla="*/ 2147483646 w 1443"/>
              <a:gd name="T23" fmla="*/ 2147483646 h 803"/>
              <a:gd name="T24" fmla="*/ 2147483646 w 1443"/>
              <a:gd name="T25" fmla="*/ 2147483646 h 803"/>
              <a:gd name="T26" fmla="*/ 2147483646 w 1443"/>
              <a:gd name="T27" fmla="*/ 2147483646 h 803"/>
              <a:gd name="T28" fmla="*/ 2147483646 w 1443"/>
              <a:gd name="T29" fmla="*/ 2147483646 h 803"/>
              <a:gd name="T30" fmla="*/ 2147483646 w 1443"/>
              <a:gd name="T31" fmla="*/ 2147483646 h 803"/>
              <a:gd name="T32" fmla="*/ 2147483646 w 1443"/>
              <a:gd name="T33" fmla="*/ 2147483646 h 803"/>
              <a:gd name="T34" fmla="*/ 2147483646 w 1443"/>
              <a:gd name="T35" fmla="*/ 2147483646 h 803"/>
              <a:gd name="T36" fmla="*/ 2147483646 w 1443"/>
              <a:gd name="T37" fmla="*/ 2147483646 h 803"/>
              <a:gd name="T38" fmla="*/ 2147483646 w 1443"/>
              <a:gd name="T39" fmla="*/ 2147483646 h 803"/>
              <a:gd name="T40" fmla="*/ 2147483646 w 1443"/>
              <a:gd name="T41" fmla="*/ 2147483646 h 803"/>
              <a:gd name="T42" fmla="*/ 2147483646 w 1443"/>
              <a:gd name="T43" fmla="*/ 2147483646 h 803"/>
              <a:gd name="T44" fmla="*/ 2147483646 w 1443"/>
              <a:gd name="T45" fmla="*/ 2147483646 h 803"/>
              <a:gd name="T46" fmla="*/ 2147483646 w 1443"/>
              <a:gd name="T47" fmla="*/ 2147483646 h 803"/>
              <a:gd name="T48" fmla="*/ 2147483646 w 1443"/>
              <a:gd name="T49" fmla="*/ 2147483646 h 803"/>
              <a:gd name="T50" fmla="*/ 2147483646 w 1443"/>
              <a:gd name="T51" fmla="*/ 2147483646 h 803"/>
              <a:gd name="T52" fmla="*/ 2147483646 w 1443"/>
              <a:gd name="T53" fmla="*/ 2147483646 h 803"/>
              <a:gd name="T54" fmla="*/ 2147483646 w 1443"/>
              <a:gd name="T55" fmla="*/ 2147483646 h 803"/>
              <a:gd name="T56" fmla="*/ 2147483646 w 1443"/>
              <a:gd name="T57" fmla="*/ 2147483646 h 803"/>
              <a:gd name="T58" fmla="*/ 2147483646 w 1443"/>
              <a:gd name="T59" fmla="*/ 2147483646 h 803"/>
              <a:gd name="T60" fmla="*/ 2147483646 w 1443"/>
              <a:gd name="T61" fmla="*/ 2147483646 h 803"/>
              <a:gd name="T62" fmla="*/ 2147483646 w 1443"/>
              <a:gd name="T63" fmla="*/ 2147483646 h 803"/>
              <a:gd name="T64" fmla="*/ 2147483646 w 1443"/>
              <a:gd name="T65" fmla="*/ 2147483646 h 803"/>
              <a:gd name="T66" fmla="*/ 2147483646 w 1443"/>
              <a:gd name="T67" fmla="*/ 2147483646 h 803"/>
              <a:gd name="T68" fmla="*/ 2147483646 w 1443"/>
              <a:gd name="T69" fmla="*/ 0 h 803"/>
              <a:gd name="T70" fmla="*/ 0 w 1443"/>
              <a:gd name="T71" fmla="*/ 2147483646 h 803"/>
              <a:gd name="T72" fmla="*/ 2147483646 w 1443"/>
              <a:gd name="T73" fmla="*/ 2147483646 h 80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443"/>
              <a:gd name="T112" fmla="*/ 0 h 803"/>
              <a:gd name="T113" fmla="*/ 1443 w 1443"/>
              <a:gd name="T114" fmla="*/ 803 h 80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443" h="803">
                <a:moveTo>
                  <a:pt x="101" y="299"/>
                </a:moveTo>
                <a:lnTo>
                  <a:pt x="139" y="343"/>
                </a:lnTo>
                <a:lnTo>
                  <a:pt x="196" y="416"/>
                </a:lnTo>
                <a:lnTo>
                  <a:pt x="265" y="485"/>
                </a:lnTo>
                <a:lnTo>
                  <a:pt x="334" y="549"/>
                </a:lnTo>
                <a:lnTo>
                  <a:pt x="409" y="606"/>
                </a:lnTo>
                <a:lnTo>
                  <a:pt x="487" y="654"/>
                </a:lnTo>
                <a:lnTo>
                  <a:pt x="567" y="700"/>
                </a:lnTo>
                <a:lnTo>
                  <a:pt x="654" y="736"/>
                </a:lnTo>
                <a:lnTo>
                  <a:pt x="740" y="764"/>
                </a:lnTo>
                <a:lnTo>
                  <a:pt x="828" y="784"/>
                </a:lnTo>
                <a:lnTo>
                  <a:pt x="913" y="796"/>
                </a:lnTo>
                <a:lnTo>
                  <a:pt x="1001" y="802"/>
                </a:lnTo>
                <a:lnTo>
                  <a:pt x="1089" y="799"/>
                </a:lnTo>
                <a:lnTo>
                  <a:pt x="1174" y="788"/>
                </a:lnTo>
                <a:lnTo>
                  <a:pt x="1258" y="767"/>
                </a:lnTo>
                <a:lnTo>
                  <a:pt x="1338" y="740"/>
                </a:lnTo>
                <a:lnTo>
                  <a:pt x="1418" y="707"/>
                </a:lnTo>
                <a:lnTo>
                  <a:pt x="1442" y="693"/>
                </a:lnTo>
                <a:lnTo>
                  <a:pt x="1336" y="728"/>
                </a:lnTo>
                <a:lnTo>
                  <a:pt x="1261" y="743"/>
                </a:lnTo>
                <a:lnTo>
                  <a:pt x="1181" y="746"/>
                </a:lnTo>
                <a:lnTo>
                  <a:pt x="1099" y="735"/>
                </a:lnTo>
                <a:lnTo>
                  <a:pt x="1018" y="720"/>
                </a:lnTo>
                <a:lnTo>
                  <a:pt x="930" y="694"/>
                </a:lnTo>
                <a:lnTo>
                  <a:pt x="845" y="656"/>
                </a:lnTo>
                <a:lnTo>
                  <a:pt x="760" y="609"/>
                </a:lnTo>
                <a:lnTo>
                  <a:pt x="678" y="552"/>
                </a:lnTo>
                <a:lnTo>
                  <a:pt x="594" y="489"/>
                </a:lnTo>
                <a:lnTo>
                  <a:pt x="516" y="417"/>
                </a:lnTo>
                <a:lnTo>
                  <a:pt x="443" y="340"/>
                </a:lnTo>
                <a:lnTo>
                  <a:pt x="375" y="257"/>
                </a:lnTo>
                <a:lnTo>
                  <a:pt x="310" y="168"/>
                </a:lnTo>
                <a:lnTo>
                  <a:pt x="409" y="101"/>
                </a:lnTo>
                <a:lnTo>
                  <a:pt x="63" y="0"/>
                </a:lnTo>
                <a:lnTo>
                  <a:pt x="0" y="357"/>
                </a:lnTo>
                <a:lnTo>
                  <a:pt x="101" y="299"/>
                </a:lnTo>
              </a:path>
            </a:pathLst>
          </a:custGeom>
          <a:solidFill>
            <a:schemeClr val="accent1">
              <a:lumMod val="50000"/>
            </a:schemeClr>
          </a:solidFill>
          <a:ln w="12700" cap="rnd" cmpd="sng">
            <a:solidFill>
              <a:schemeClr val="accent1">
                <a:lumMod val="50000"/>
              </a:schemeClr>
            </a:solidFill>
            <a:prstDash val="solid"/>
            <a:round/>
            <a:headEnd type="none" w="med" len="med"/>
            <a:tailEnd type="none" w="med" len="med"/>
          </a:ln>
        </p:spPr>
        <p:txBody>
          <a:bodyPr/>
          <a:lstStyle/>
          <a:p>
            <a:pPr>
              <a:defRPr/>
            </a:pPr>
            <a:endParaRPr lang="en-US"/>
          </a:p>
        </p:txBody>
      </p:sp>
      <p:sp>
        <p:nvSpPr>
          <p:cNvPr id="124931" name="Rectangle 9">
            <a:extLst>
              <a:ext uri="{FF2B5EF4-FFF2-40B4-BE49-F238E27FC236}">
                <a16:creationId xmlns:a16="http://schemas.microsoft.com/office/drawing/2014/main" id="{76DCD406-5CE0-4B81-BA23-5CAEBEFD1244}"/>
              </a:ext>
            </a:extLst>
          </p:cNvPr>
          <p:cNvSpPr>
            <a:spLocks noChangeArrowheads="1"/>
          </p:cNvSpPr>
          <p:nvPr/>
        </p:nvSpPr>
        <p:spPr bwMode="auto">
          <a:xfrm>
            <a:off x="533400" y="2425700"/>
            <a:ext cx="7227888"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120000"/>
              </a:lnSpc>
              <a:spcBef>
                <a:spcPct val="0"/>
              </a:spcBef>
              <a:buFontTx/>
              <a:buChar char="•"/>
            </a:pPr>
            <a:r>
              <a:rPr lang="en-US" altLang="en-US" b="1" dirty="0">
                <a:latin typeface="Arial" panose="020B0604020202020204" pitchFamily="34" charset="0"/>
              </a:rPr>
              <a:t>Cash &gt; BV, record a gain (credit)</a:t>
            </a:r>
          </a:p>
          <a:p>
            <a:pPr>
              <a:lnSpc>
                <a:spcPct val="120000"/>
              </a:lnSpc>
              <a:spcBef>
                <a:spcPct val="0"/>
              </a:spcBef>
              <a:buFontTx/>
              <a:buChar char="•"/>
            </a:pPr>
            <a:r>
              <a:rPr lang="en-US" altLang="en-US" b="1" dirty="0">
                <a:latin typeface="Arial" panose="020B0604020202020204" pitchFamily="34" charset="0"/>
              </a:rPr>
              <a:t>Cash &lt; BV, record a loss (debit)</a:t>
            </a:r>
          </a:p>
          <a:p>
            <a:pPr>
              <a:lnSpc>
                <a:spcPct val="120000"/>
              </a:lnSpc>
              <a:spcBef>
                <a:spcPct val="0"/>
              </a:spcBef>
              <a:buFontTx/>
              <a:buChar char="•"/>
            </a:pPr>
            <a:r>
              <a:rPr lang="en-US" altLang="en-US" b="1" dirty="0">
                <a:latin typeface="Arial" panose="020B0604020202020204" pitchFamily="34" charset="0"/>
              </a:rPr>
              <a:t>Cash = BV, no gain or loss</a:t>
            </a:r>
          </a:p>
        </p:txBody>
      </p:sp>
      <p:sp>
        <p:nvSpPr>
          <p:cNvPr id="124932" name="Rectangle 10">
            <a:extLst>
              <a:ext uri="{FF2B5EF4-FFF2-40B4-BE49-F238E27FC236}">
                <a16:creationId xmlns:a16="http://schemas.microsoft.com/office/drawing/2014/main" id="{DB066CD2-4608-48D6-9312-C9050437D6D8}"/>
              </a:ext>
            </a:extLst>
          </p:cNvPr>
          <p:cNvSpPr>
            <a:spLocks noGrp="1"/>
          </p:cNvSpPr>
          <p:nvPr>
            <p:ph type="title"/>
          </p:nvPr>
        </p:nvSpPr>
        <p:spPr>
          <a:xfrm>
            <a:off x="990600" y="277813"/>
            <a:ext cx="7924800" cy="1017587"/>
          </a:xfrm>
        </p:spPr>
        <p:txBody>
          <a:bodyPr/>
          <a:lstStyle/>
          <a:p>
            <a:r>
              <a:rPr lang="en-US" altLang="en-US"/>
              <a:t>Disposal of Depreciable Assets</a:t>
            </a:r>
          </a:p>
        </p:txBody>
      </p:sp>
      <p:sp>
        <p:nvSpPr>
          <p:cNvPr id="74757" name="Rectangle 14">
            <a:extLst>
              <a:ext uri="{FF2B5EF4-FFF2-40B4-BE49-F238E27FC236}">
                <a16:creationId xmlns:a16="http://schemas.microsoft.com/office/drawing/2014/main" id="{A9F823F0-FD0D-48C5-8217-7FAFDEDFBB50}"/>
              </a:ext>
            </a:extLst>
          </p:cNvPr>
          <p:cNvSpPr>
            <a:spLocks noChangeArrowheads="1"/>
          </p:cNvSpPr>
          <p:nvPr/>
        </p:nvSpPr>
        <p:spPr bwMode="auto">
          <a:xfrm>
            <a:off x="4876800" y="4495800"/>
            <a:ext cx="2627313" cy="1360488"/>
          </a:xfrm>
          <a:prstGeom prst="rect">
            <a:avLst/>
          </a:prstGeom>
          <a:solidFill>
            <a:srgbClr val="FFFFB7"/>
          </a:solidFill>
          <a:ln w="25400">
            <a:solidFill>
              <a:schemeClr val="accent1">
                <a:lumMod val="50000"/>
              </a:schemeClr>
            </a:solidFill>
            <a:miter lim="800000"/>
            <a:headEnd/>
            <a:tailEnd/>
          </a:ln>
        </p:spPr>
        <p:txBody>
          <a:bodyPr wrap="none" anchor="ctr"/>
          <a:lstStyle/>
          <a:p>
            <a:pPr algn="ctr">
              <a:defRPr/>
            </a:pPr>
            <a:br>
              <a:rPr lang="en-US" altLang="en-US" sz="2400" b="1" dirty="0">
                <a:solidFill>
                  <a:srgbClr val="0066FF"/>
                </a:solidFill>
                <a:latin typeface="Arial" pitchFamily="34" charset="0"/>
              </a:rPr>
            </a:br>
            <a:r>
              <a:rPr lang="en-US" altLang="en-US" sz="2400" b="1" dirty="0">
                <a:latin typeface="Arial" pitchFamily="34" charset="0"/>
              </a:rPr>
              <a:t>Recording a</a:t>
            </a:r>
            <a:br>
              <a:rPr lang="en-US" altLang="en-US" sz="2400" b="1" dirty="0">
                <a:latin typeface="Arial" pitchFamily="34" charset="0"/>
              </a:rPr>
            </a:br>
            <a:r>
              <a:rPr lang="en-US" altLang="en-US" sz="2400" b="1" dirty="0">
                <a:latin typeface="Arial" pitchFamily="34" charset="0"/>
              </a:rPr>
              <a:t>gain (credit)</a:t>
            </a:r>
          </a:p>
          <a:p>
            <a:pPr algn="ctr">
              <a:defRPr/>
            </a:pPr>
            <a:r>
              <a:rPr lang="en-US" altLang="en-US" sz="2400" b="1" dirty="0">
                <a:latin typeface="Arial" pitchFamily="34" charset="0"/>
              </a:rPr>
              <a:t>or loss (debit)</a:t>
            </a:r>
          </a:p>
          <a:p>
            <a:pPr algn="ctr">
              <a:defRPr/>
            </a:pPr>
            <a:endParaRPr lang="en-US" altLang="en-US" sz="2400" dirty="0">
              <a:latin typeface="Times New Roman" pitchFamily="18" charset="0"/>
            </a:endParaRPr>
          </a:p>
        </p:txBody>
      </p:sp>
      <p:sp>
        <p:nvSpPr>
          <p:cNvPr id="279569" name="Rectangle 17">
            <a:extLst>
              <a:ext uri="{FF2B5EF4-FFF2-40B4-BE49-F238E27FC236}">
                <a16:creationId xmlns:a16="http://schemas.microsoft.com/office/drawing/2014/main" id="{313CB59C-AB4D-4279-823A-47688E1F113B}"/>
              </a:ext>
            </a:extLst>
          </p:cNvPr>
          <p:cNvSpPr>
            <a:spLocks noChangeArrowheads="1"/>
          </p:cNvSpPr>
          <p:nvPr/>
        </p:nvSpPr>
        <p:spPr bwMode="auto">
          <a:xfrm>
            <a:off x="838200" y="1600200"/>
            <a:ext cx="7467600" cy="619125"/>
          </a:xfrm>
          <a:prstGeom prst="rect">
            <a:avLst/>
          </a:prstGeom>
          <a:solidFill>
            <a:schemeClr val="accent1">
              <a:lumMod val="20000"/>
              <a:lumOff val="80000"/>
            </a:schemeClr>
          </a:solidFill>
          <a:ln w="9525">
            <a:solidFill>
              <a:schemeClr val="tx1"/>
            </a:solidFill>
            <a:miter lim="800000"/>
            <a:headEnd/>
            <a:tailEnd/>
          </a:ln>
          <a:effectLst/>
        </p:spPr>
        <p:txBody>
          <a:bodyPr anchor="b">
            <a:spAutoFit/>
          </a:bodyPr>
          <a:lstStyle/>
          <a:p>
            <a:pPr algn="ctr" eaLnBrk="1" hangingPunct="1">
              <a:defRPr/>
            </a:pPr>
            <a:r>
              <a:rPr lang="en-US" sz="3400" b="1" dirty="0">
                <a:latin typeface="Arial" charset="0"/>
              </a:rPr>
              <a:t>Determining Gain or Loss</a:t>
            </a:r>
          </a:p>
        </p:txBody>
      </p:sp>
      <p:sp>
        <p:nvSpPr>
          <p:cNvPr id="8" name="Rounded Rectangle 8">
            <a:extLst>
              <a:ext uri="{FF2B5EF4-FFF2-40B4-BE49-F238E27FC236}">
                <a16:creationId xmlns:a16="http://schemas.microsoft.com/office/drawing/2014/main" id="{362F3A8B-E878-4099-9E23-B4BA28AAC606}"/>
              </a:ext>
            </a:extLst>
          </p:cNvPr>
          <p:cNvSpPr/>
          <p:nvPr/>
        </p:nvSpPr>
        <p:spPr>
          <a:xfrm>
            <a:off x="496888" y="6248400"/>
            <a:ext cx="78851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6-6: Describe the effect on the financial statements of the disposition of noncurrent assets, either by sale or abandonment.</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AutoShape 2">
            <a:extLst>
              <a:ext uri="{FF2B5EF4-FFF2-40B4-BE49-F238E27FC236}">
                <a16:creationId xmlns:a16="http://schemas.microsoft.com/office/drawing/2014/main" id="{6D87E6BA-C036-4B60-9878-4FC25A23A7C4}"/>
              </a:ext>
            </a:extLst>
          </p:cNvPr>
          <p:cNvSpPr>
            <a:spLocks noChangeArrowheads="1"/>
          </p:cNvSpPr>
          <p:nvPr/>
        </p:nvSpPr>
        <p:spPr bwMode="auto">
          <a:xfrm>
            <a:off x="1143000" y="1371600"/>
            <a:ext cx="3302000" cy="4419600"/>
          </a:xfrm>
          <a:prstGeom prst="roundRect">
            <a:avLst>
              <a:gd name="adj" fmla="val 12495"/>
            </a:avLst>
          </a:prstGeom>
          <a:solidFill>
            <a:srgbClr val="FFFFB7"/>
          </a:solidFill>
          <a:ln w="50800">
            <a:solidFill>
              <a:schemeClr val="tx1"/>
            </a:solidFill>
            <a:round/>
            <a:headEnd/>
            <a:tailEnd/>
          </a:ln>
        </p:spPr>
        <p:txBody>
          <a:bodyPr lIns="90488" tIns="44450" rIns="90488" bIns="44450" anchor="ctr"/>
          <a:lstStyle/>
          <a:p>
            <a:pPr algn="ctr">
              <a:defRPr/>
            </a:pPr>
            <a:r>
              <a:rPr lang="en-US" altLang="en-US" sz="2800" b="1" dirty="0">
                <a:solidFill>
                  <a:schemeClr val="accent1">
                    <a:lumMod val="50000"/>
                  </a:schemeClr>
                </a:solidFill>
                <a:latin typeface="Arial" pitchFamily="34" charset="0"/>
              </a:rPr>
              <a:t>An </a:t>
            </a:r>
            <a:r>
              <a:rPr lang="en-US" altLang="en-US" sz="2800" b="1" i="1" u="sng" dirty="0">
                <a:solidFill>
                  <a:schemeClr val="accent1">
                    <a:lumMod val="50000"/>
                  </a:schemeClr>
                </a:solidFill>
                <a:latin typeface="Arial" pitchFamily="34" charset="0"/>
              </a:rPr>
              <a:t>operating lease </a:t>
            </a:r>
            <a:r>
              <a:rPr lang="en-US" altLang="en-US" sz="2800" b="1" dirty="0">
                <a:solidFill>
                  <a:schemeClr val="accent1">
                    <a:lumMod val="50000"/>
                  </a:schemeClr>
                </a:solidFill>
                <a:latin typeface="Arial" pitchFamily="34" charset="0"/>
              </a:rPr>
              <a:t>is an agreement for the use of an asset that does not involve any substantial attributes of ownership.</a:t>
            </a:r>
          </a:p>
        </p:txBody>
      </p:sp>
      <p:sp>
        <p:nvSpPr>
          <p:cNvPr id="299012" name="AutoShape 4">
            <a:extLst>
              <a:ext uri="{FF2B5EF4-FFF2-40B4-BE49-F238E27FC236}">
                <a16:creationId xmlns:a16="http://schemas.microsoft.com/office/drawing/2014/main" id="{B8380925-12EB-4F14-9411-8BD6953B7FCE}"/>
              </a:ext>
            </a:extLst>
          </p:cNvPr>
          <p:cNvSpPr>
            <a:spLocks noChangeArrowheads="1"/>
          </p:cNvSpPr>
          <p:nvPr/>
        </p:nvSpPr>
        <p:spPr bwMode="auto">
          <a:xfrm>
            <a:off x="5029200" y="1371600"/>
            <a:ext cx="3302000" cy="4419600"/>
          </a:xfrm>
          <a:prstGeom prst="roundRect">
            <a:avLst>
              <a:gd name="adj" fmla="val 12495"/>
            </a:avLst>
          </a:prstGeom>
          <a:solidFill>
            <a:schemeClr val="accent1">
              <a:lumMod val="20000"/>
              <a:lumOff val="80000"/>
            </a:schemeClr>
          </a:solidFill>
          <a:ln w="50800">
            <a:solidFill>
              <a:schemeClr val="tx1"/>
            </a:solidFill>
            <a:round/>
            <a:headEnd/>
            <a:tailEnd/>
          </a:ln>
          <a:effectLst/>
        </p:spPr>
        <p:txBody>
          <a:bodyPr lIns="90488" tIns="44450" rIns="90488" bIns="44450" anchor="ctr"/>
          <a:lstStyle/>
          <a:p>
            <a:pPr algn="ctr">
              <a:defRPr/>
            </a:pPr>
            <a:r>
              <a:rPr lang="en-US" sz="2800" b="1" dirty="0">
                <a:solidFill>
                  <a:schemeClr val="tx2">
                    <a:lumMod val="50000"/>
                  </a:schemeClr>
                </a:solidFill>
                <a:latin typeface="Arial" charset="0"/>
              </a:rPr>
              <a:t>A </a:t>
            </a:r>
            <a:r>
              <a:rPr lang="en-US" sz="2800" b="1" u="sng" dirty="0">
                <a:solidFill>
                  <a:srgbClr val="C00000"/>
                </a:solidFill>
                <a:latin typeface="Arial" charset="0"/>
              </a:rPr>
              <a:t>financing lease </a:t>
            </a:r>
            <a:r>
              <a:rPr lang="en-US" sz="2800" b="1" dirty="0">
                <a:solidFill>
                  <a:schemeClr val="tx2">
                    <a:lumMod val="50000"/>
                  </a:schemeClr>
                </a:solidFill>
                <a:latin typeface="Arial" charset="0"/>
              </a:rPr>
              <a:t>results in the lessee (renter) assuming virtually all of the benefits and risks of ownership for the leased asset.</a:t>
            </a:r>
          </a:p>
        </p:txBody>
      </p:sp>
      <p:sp>
        <p:nvSpPr>
          <p:cNvPr id="126980" name="Rectangle 6">
            <a:extLst>
              <a:ext uri="{FF2B5EF4-FFF2-40B4-BE49-F238E27FC236}">
                <a16:creationId xmlns:a16="http://schemas.microsoft.com/office/drawing/2014/main" id="{056719C5-4519-4442-AE4C-858BC12E67BA}"/>
              </a:ext>
            </a:extLst>
          </p:cNvPr>
          <p:cNvSpPr>
            <a:spLocks noGrp="1"/>
          </p:cNvSpPr>
          <p:nvPr>
            <p:ph type="title"/>
          </p:nvPr>
        </p:nvSpPr>
        <p:spPr/>
        <p:txBody>
          <a:bodyPr/>
          <a:lstStyle/>
          <a:p>
            <a:r>
              <a:rPr lang="en-US" altLang="en-US" dirty="0"/>
              <a:t>Assets Acquired by Lease</a:t>
            </a:r>
          </a:p>
        </p:txBody>
      </p:sp>
      <p:sp>
        <p:nvSpPr>
          <p:cNvPr id="8" name="Rounded Rectangle 6">
            <a:extLst>
              <a:ext uri="{FF2B5EF4-FFF2-40B4-BE49-F238E27FC236}">
                <a16:creationId xmlns:a16="http://schemas.microsoft.com/office/drawing/2014/main" id="{AF93C3A7-D1A7-4C4E-9BAE-7F9067255A27}"/>
              </a:ext>
            </a:extLst>
          </p:cNvPr>
          <p:cNvSpPr/>
          <p:nvPr/>
        </p:nvSpPr>
        <p:spPr>
          <a:xfrm>
            <a:off x="496888" y="6180138"/>
            <a:ext cx="55991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6-7: Describe the difference between an operating lease and a financing lease.</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AutoShape 2">
            <a:extLst>
              <a:ext uri="{FF2B5EF4-FFF2-40B4-BE49-F238E27FC236}">
                <a16:creationId xmlns:a16="http://schemas.microsoft.com/office/drawing/2014/main" id="{F8F80500-37EB-4146-AAC3-7A3BAD16A7D8}"/>
              </a:ext>
            </a:extLst>
          </p:cNvPr>
          <p:cNvSpPr>
            <a:spLocks noChangeArrowheads="1"/>
          </p:cNvSpPr>
          <p:nvPr/>
        </p:nvSpPr>
        <p:spPr bwMode="auto">
          <a:xfrm>
            <a:off x="457200" y="1215885"/>
            <a:ext cx="8458200" cy="4075782"/>
          </a:xfrm>
          <a:prstGeom prst="roundRect">
            <a:avLst>
              <a:gd name="adj" fmla="val 12500"/>
            </a:avLst>
          </a:prstGeom>
          <a:solidFill>
            <a:schemeClr val="accent1">
              <a:lumMod val="20000"/>
              <a:lumOff val="80000"/>
            </a:schemeClr>
          </a:solidFill>
          <a:ln w="50800">
            <a:solidFill>
              <a:schemeClr val="tx1"/>
            </a:solidFill>
            <a:round/>
            <a:headEnd/>
            <a:tailEnd/>
          </a:ln>
        </p:spPr>
        <p:txBody>
          <a:bodyPr wrap="square" lIns="90488" tIns="44450" rIns="90488" bIns="44450" anchor="ctr">
            <a:spAutoFit/>
          </a:bodyPr>
          <a:lstStyle/>
          <a:p>
            <a:pPr marL="457200" indent="-457200">
              <a:defRPr/>
            </a:pPr>
            <a:r>
              <a:rPr lang="en-US" altLang="en-US" sz="2000" b="1" dirty="0">
                <a:solidFill>
                  <a:schemeClr val="accent1">
                    <a:lumMod val="50000"/>
                  </a:schemeClr>
                </a:solidFill>
                <a:latin typeface="Arial" pitchFamily="34" charset="0"/>
              </a:rPr>
              <a:t>*</a:t>
            </a:r>
            <a:r>
              <a:rPr lang="en-US" altLang="en-US" sz="2000" b="1" u="sng" dirty="0">
                <a:solidFill>
                  <a:schemeClr val="accent1">
                    <a:lumMod val="50000"/>
                  </a:schemeClr>
                </a:solidFill>
                <a:latin typeface="Arial" pitchFamily="34" charset="0"/>
              </a:rPr>
              <a:t>Capital Lease Characteristics:</a:t>
            </a:r>
          </a:p>
          <a:p>
            <a:pPr marL="457200" indent="-457200">
              <a:buFontTx/>
              <a:buAutoNum type="arabicPeriod"/>
              <a:defRPr/>
            </a:pPr>
            <a:r>
              <a:rPr lang="en-US" altLang="en-US" sz="2000" b="1" dirty="0">
                <a:solidFill>
                  <a:schemeClr val="accent1">
                    <a:lumMod val="50000"/>
                  </a:schemeClr>
                </a:solidFill>
                <a:latin typeface="Arial" pitchFamily="34" charset="0"/>
              </a:rPr>
              <a:t>It transfers ownership of the asset to the lessee at the end of the lease term.</a:t>
            </a:r>
          </a:p>
          <a:p>
            <a:pPr marL="457200" indent="-457200">
              <a:buFontTx/>
              <a:buAutoNum type="arabicPeriod"/>
              <a:defRPr/>
            </a:pPr>
            <a:r>
              <a:rPr lang="en-US" altLang="en-US" sz="2000" b="1" dirty="0">
                <a:solidFill>
                  <a:schemeClr val="accent1">
                    <a:lumMod val="50000"/>
                  </a:schemeClr>
                </a:solidFill>
                <a:latin typeface="Arial" pitchFamily="34" charset="0"/>
              </a:rPr>
              <a:t>It permits the lessee to purchase the asset for a nominal sum at the end of the lease term.</a:t>
            </a:r>
          </a:p>
          <a:p>
            <a:pPr marL="457200" indent="-457200">
              <a:buFontTx/>
              <a:buAutoNum type="arabicPeriod"/>
              <a:defRPr/>
            </a:pPr>
            <a:r>
              <a:rPr lang="en-US" altLang="en-US" sz="2000" b="1" dirty="0">
                <a:solidFill>
                  <a:schemeClr val="accent1">
                    <a:lumMod val="50000"/>
                  </a:schemeClr>
                </a:solidFill>
                <a:latin typeface="Arial" pitchFamily="34" charset="0"/>
              </a:rPr>
              <a:t>The lease term is primarily for the remaining economic life of the leased asset.</a:t>
            </a:r>
          </a:p>
          <a:p>
            <a:pPr marL="457200" indent="-457200">
              <a:buFontTx/>
              <a:buAutoNum type="arabicPeriod"/>
              <a:defRPr/>
            </a:pPr>
            <a:r>
              <a:rPr lang="en-US" altLang="en-US" sz="2000" b="1" dirty="0">
                <a:solidFill>
                  <a:schemeClr val="accent1">
                    <a:lumMod val="50000"/>
                  </a:schemeClr>
                </a:solidFill>
                <a:latin typeface="Arial" pitchFamily="34" charset="0"/>
              </a:rPr>
              <a:t>The present value of the lease payments and residual value guarantees is equal, to or more than, substantially all of the fair value of the leased asset. </a:t>
            </a:r>
          </a:p>
          <a:p>
            <a:pPr marL="457200" indent="-457200">
              <a:buFontTx/>
              <a:buAutoNum type="arabicPeriod"/>
              <a:defRPr/>
            </a:pPr>
            <a:r>
              <a:rPr lang="en-US" altLang="en-US" sz="2000" b="1" dirty="0">
                <a:solidFill>
                  <a:schemeClr val="accent1">
                    <a:lumMod val="50000"/>
                  </a:schemeClr>
                </a:solidFill>
                <a:latin typeface="Arial" pitchFamily="34" charset="0"/>
              </a:rPr>
              <a:t>The leased asset has no alternative use to the lessor at the end of its lease term because of its specialized nature.</a:t>
            </a:r>
          </a:p>
        </p:txBody>
      </p:sp>
      <p:sp>
        <p:nvSpPr>
          <p:cNvPr id="129027" name="Rectangle 4">
            <a:extLst>
              <a:ext uri="{FF2B5EF4-FFF2-40B4-BE49-F238E27FC236}">
                <a16:creationId xmlns:a16="http://schemas.microsoft.com/office/drawing/2014/main" id="{AD6AD6D2-AB55-44E3-8BB3-71BECEBBBF59}"/>
              </a:ext>
            </a:extLst>
          </p:cNvPr>
          <p:cNvSpPr>
            <a:spLocks noGrp="1"/>
          </p:cNvSpPr>
          <p:nvPr>
            <p:ph type="title"/>
          </p:nvPr>
        </p:nvSpPr>
        <p:spPr/>
        <p:txBody>
          <a:bodyPr/>
          <a:lstStyle/>
          <a:p>
            <a:r>
              <a:rPr lang="en-US" altLang="en-US" dirty="0"/>
              <a:t>Assets Acquired by Lease</a:t>
            </a:r>
          </a:p>
        </p:txBody>
      </p:sp>
      <p:sp>
        <p:nvSpPr>
          <p:cNvPr id="129028" name="Oval 11">
            <a:extLst>
              <a:ext uri="{FF2B5EF4-FFF2-40B4-BE49-F238E27FC236}">
                <a16:creationId xmlns:a16="http://schemas.microsoft.com/office/drawing/2014/main" id="{A2FDF025-9F55-4068-B4AD-47EE6DACB301}"/>
              </a:ext>
            </a:extLst>
          </p:cNvPr>
          <p:cNvSpPr>
            <a:spLocks noChangeArrowheads="1"/>
          </p:cNvSpPr>
          <p:nvPr/>
        </p:nvSpPr>
        <p:spPr bwMode="auto">
          <a:xfrm>
            <a:off x="2019300" y="5378980"/>
            <a:ext cx="5105400" cy="640820"/>
          </a:xfrm>
          <a:prstGeom prst="ellipse">
            <a:avLst/>
          </a:prstGeom>
          <a:solidFill>
            <a:srgbClr val="FFFFB7"/>
          </a:solidFill>
          <a:ln w="57150" algn="ctr">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000" b="1">
                <a:latin typeface="Arial" panose="020B0604020202020204" pitchFamily="34" charset="0"/>
              </a:rPr>
              <a:t>Only one criteria needs to be met!</a:t>
            </a:r>
          </a:p>
        </p:txBody>
      </p:sp>
      <p:sp>
        <p:nvSpPr>
          <p:cNvPr id="7" name="Rounded Rectangle 5">
            <a:extLst>
              <a:ext uri="{FF2B5EF4-FFF2-40B4-BE49-F238E27FC236}">
                <a16:creationId xmlns:a16="http://schemas.microsoft.com/office/drawing/2014/main" id="{ABDFCBFD-67C9-49AC-823E-B3ED116D758A}"/>
              </a:ext>
            </a:extLst>
          </p:cNvPr>
          <p:cNvSpPr/>
          <p:nvPr/>
        </p:nvSpPr>
        <p:spPr>
          <a:xfrm>
            <a:off x="457200" y="6107113"/>
            <a:ext cx="5599113"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6-7: Describe the difference between an operating lease and a financing lease.</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2">
            <a:extLst>
              <a:ext uri="{FF2B5EF4-FFF2-40B4-BE49-F238E27FC236}">
                <a16:creationId xmlns:a16="http://schemas.microsoft.com/office/drawing/2014/main" id="{B17FB6F8-96AA-4838-BB16-031BF0396057}"/>
              </a:ext>
            </a:extLst>
          </p:cNvPr>
          <p:cNvSpPr>
            <a:spLocks noGrp="1"/>
          </p:cNvSpPr>
          <p:nvPr>
            <p:ph type="title"/>
          </p:nvPr>
        </p:nvSpPr>
        <p:spPr>
          <a:xfrm>
            <a:off x="1133475" y="277813"/>
            <a:ext cx="6858000" cy="1143000"/>
          </a:xfrm>
        </p:spPr>
        <p:txBody>
          <a:bodyPr/>
          <a:lstStyle/>
          <a:p>
            <a:r>
              <a:rPr lang="en-US" altLang="en-US"/>
              <a:t>Buy or Lease an Asset?</a:t>
            </a:r>
          </a:p>
        </p:txBody>
      </p:sp>
      <p:sp>
        <p:nvSpPr>
          <p:cNvPr id="360453" name="Rectangle 5">
            <a:extLst>
              <a:ext uri="{FF2B5EF4-FFF2-40B4-BE49-F238E27FC236}">
                <a16:creationId xmlns:a16="http://schemas.microsoft.com/office/drawing/2014/main" id="{A7508E8F-AFF8-4EB7-8110-FF81C9BA50F1}"/>
              </a:ext>
            </a:extLst>
          </p:cNvPr>
          <p:cNvSpPr>
            <a:spLocks noGrp="1" noChangeArrowheads="1"/>
          </p:cNvSpPr>
          <p:nvPr>
            <p:ph idx="1"/>
          </p:nvPr>
        </p:nvSpPr>
        <p:spPr>
          <a:xfrm>
            <a:off x="838200" y="3429000"/>
            <a:ext cx="3657600" cy="2362200"/>
          </a:xfrm>
        </p:spPr>
        <p:txBody>
          <a:bodyPr/>
          <a:lstStyle/>
          <a:p>
            <a:pPr>
              <a:lnSpc>
                <a:spcPct val="90000"/>
              </a:lnSpc>
              <a:spcBef>
                <a:spcPct val="50000"/>
              </a:spcBef>
              <a:buFontTx/>
              <a:buNone/>
              <a:defRPr/>
            </a:pPr>
            <a:r>
              <a:rPr lang="en-US" sz="2600" u="sng" dirty="0">
                <a:solidFill>
                  <a:schemeClr val="tx2">
                    <a:lumMod val="50000"/>
                  </a:schemeClr>
                </a:solidFill>
                <a:latin typeface="Arial" charset="0"/>
              </a:rPr>
              <a:t>Computer Equipment</a:t>
            </a:r>
            <a:r>
              <a:rPr lang="en-US" sz="2600" dirty="0">
                <a:solidFill>
                  <a:schemeClr val="tx2">
                    <a:lumMod val="50000"/>
                  </a:schemeClr>
                </a:solidFill>
                <a:latin typeface="Arial" charset="0"/>
              </a:rPr>
              <a:t> Cost: $217,765 Issue a 10%, 6 year Note Payable Annual payment: $50,000.</a:t>
            </a:r>
          </a:p>
        </p:txBody>
      </p:sp>
      <p:sp>
        <p:nvSpPr>
          <p:cNvPr id="131076" name="Rectangle 11">
            <a:extLst>
              <a:ext uri="{FF2B5EF4-FFF2-40B4-BE49-F238E27FC236}">
                <a16:creationId xmlns:a16="http://schemas.microsoft.com/office/drawing/2014/main" id="{ADD96F89-3A05-4DC2-99DF-922050DF69A4}"/>
              </a:ext>
            </a:extLst>
          </p:cNvPr>
          <p:cNvSpPr>
            <a:spLocks noChangeArrowheads="1"/>
          </p:cNvSpPr>
          <p:nvPr/>
        </p:nvSpPr>
        <p:spPr bwMode="auto">
          <a:xfrm>
            <a:off x="4800600" y="3429000"/>
            <a:ext cx="39624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sz="2400" u="sng" dirty="0">
                <a:latin typeface="Arial" panose="020B0604020202020204" pitchFamily="34" charset="0"/>
              </a:rPr>
              <a:t>Computer Equipment</a:t>
            </a:r>
            <a:r>
              <a:rPr lang="en-US" altLang="en-US" sz="2400" dirty="0">
                <a:latin typeface="Arial" panose="020B0604020202020204" pitchFamily="34" charset="0"/>
              </a:rPr>
              <a:t> Annual payment: $50,000.</a:t>
            </a:r>
            <a:br>
              <a:rPr lang="en-US" altLang="en-US" sz="2400" dirty="0">
                <a:latin typeface="Arial" panose="020B0604020202020204" pitchFamily="34" charset="0"/>
              </a:rPr>
            </a:br>
            <a:r>
              <a:rPr lang="en-US" altLang="en-US" sz="2400" dirty="0">
                <a:latin typeface="Arial" panose="020B0604020202020204" pitchFamily="34" charset="0"/>
              </a:rPr>
              <a:t>Present Value of Lease payments: $50,000 @ 10%, 6 years = $217,765</a:t>
            </a:r>
          </a:p>
        </p:txBody>
      </p:sp>
      <p:sp>
        <p:nvSpPr>
          <p:cNvPr id="80902" name="AutoShape 25">
            <a:extLst>
              <a:ext uri="{FF2B5EF4-FFF2-40B4-BE49-F238E27FC236}">
                <a16:creationId xmlns:a16="http://schemas.microsoft.com/office/drawing/2014/main" id="{E083CC84-5201-4FF7-8176-ECE2452076F6}"/>
              </a:ext>
            </a:extLst>
          </p:cNvPr>
          <p:cNvSpPr>
            <a:spLocks noChangeArrowheads="1"/>
          </p:cNvSpPr>
          <p:nvPr/>
        </p:nvSpPr>
        <p:spPr bwMode="auto">
          <a:xfrm rot="16190491" flipH="1" flipV="1">
            <a:off x="6018213" y="1514475"/>
            <a:ext cx="1066800" cy="1752600"/>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lumMod val="20000"/>
              <a:lumOff val="80000"/>
            </a:schemeClr>
          </a:solidFill>
          <a:ln w="9525">
            <a:solidFill>
              <a:schemeClr val="tx1"/>
            </a:solidFill>
            <a:miter lim="800000"/>
            <a:headEnd/>
            <a:tailEnd/>
          </a:ln>
        </p:spPr>
        <p:txBody>
          <a:bodyPr rot="10800000" vert="eaVert" wrap="none" anchor="ctr"/>
          <a:lstStyle/>
          <a:p>
            <a:pPr algn="ctr" eaLnBrk="1" hangingPunct="1">
              <a:defRPr/>
            </a:pPr>
            <a:r>
              <a:rPr lang="en-US" altLang="en-US" sz="2400" b="1">
                <a:latin typeface="Times New Roman" pitchFamily="18" charset="0"/>
              </a:rPr>
              <a:t>Lease</a:t>
            </a:r>
          </a:p>
        </p:txBody>
      </p:sp>
      <p:sp>
        <p:nvSpPr>
          <p:cNvPr id="80903" name="AutoShape 26">
            <a:extLst>
              <a:ext uri="{FF2B5EF4-FFF2-40B4-BE49-F238E27FC236}">
                <a16:creationId xmlns:a16="http://schemas.microsoft.com/office/drawing/2014/main" id="{D464A500-0EA9-467B-AB4F-9C1472132AD0}"/>
              </a:ext>
            </a:extLst>
          </p:cNvPr>
          <p:cNvSpPr>
            <a:spLocks noChangeArrowheads="1"/>
          </p:cNvSpPr>
          <p:nvPr/>
        </p:nvSpPr>
        <p:spPr bwMode="auto">
          <a:xfrm rot="16190491" flipH="1" flipV="1">
            <a:off x="2133600" y="1471613"/>
            <a:ext cx="1066800" cy="1905000"/>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lumMod val="50000"/>
            </a:schemeClr>
          </a:solidFill>
          <a:ln w="9525">
            <a:solidFill>
              <a:schemeClr val="accent1">
                <a:lumMod val="50000"/>
              </a:schemeClr>
            </a:solidFill>
            <a:miter lim="800000"/>
            <a:headEnd/>
            <a:tailEnd/>
          </a:ln>
        </p:spPr>
        <p:txBody>
          <a:bodyPr rot="10800000" vert="eaVert" wrap="none" anchor="ctr"/>
          <a:lstStyle/>
          <a:p>
            <a:pPr algn="ctr" eaLnBrk="1" hangingPunct="1">
              <a:defRPr/>
            </a:pPr>
            <a:r>
              <a:rPr lang="en-US" altLang="en-US" sz="2400">
                <a:solidFill>
                  <a:schemeClr val="bg1"/>
                </a:solidFill>
                <a:latin typeface="Times New Roman" pitchFamily="18" charset="0"/>
              </a:rPr>
              <a:t>Buy</a:t>
            </a:r>
          </a:p>
        </p:txBody>
      </p:sp>
      <p:sp>
        <p:nvSpPr>
          <p:cNvPr id="11" name="Rounded Rectangle 9">
            <a:extLst>
              <a:ext uri="{FF2B5EF4-FFF2-40B4-BE49-F238E27FC236}">
                <a16:creationId xmlns:a16="http://schemas.microsoft.com/office/drawing/2014/main" id="{1AB6FE00-1E1B-45C1-B83F-C855066C6AE0}"/>
              </a:ext>
            </a:extLst>
          </p:cNvPr>
          <p:cNvSpPr/>
          <p:nvPr/>
        </p:nvSpPr>
        <p:spPr>
          <a:xfrm>
            <a:off x="496888" y="6172200"/>
            <a:ext cx="7656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6-8: Explain the similarities in the financial statement effects of buying an asset compared to using a financing lease to acquire the rights to an asset.</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6" name="Title 11">
            <a:extLst>
              <a:ext uri="{FF2B5EF4-FFF2-40B4-BE49-F238E27FC236}">
                <a16:creationId xmlns:a16="http://schemas.microsoft.com/office/drawing/2014/main" id="{7DA7628A-E2B3-4EAE-BDD0-86E7060EF2F7}"/>
              </a:ext>
            </a:extLst>
          </p:cNvPr>
          <p:cNvSpPr>
            <a:spLocks noGrp="1"/>
          </p:cNvSpPr>
          <p:nvPr>
            <p:ph type="title"/>
          </p:nvPr>
        </p:nvSpPr>
        <p:spPr>
          <a:xfrm>
            <a:off x="1143000" y="0"/>
            <a:ext cx="6858000" cy="1143000"/>
          </a:xfrm>
        </p:spPr>
        <p:txBody>
          <a:bodyPr/>
          <a:lstStyle/>
          <a:p>
            <a:r>
              <a:rPr lang="en-US" altLang="en-US"/>
              <a:t>Buy or Lease an Asset?</a:t>
            </a:r>
          </a:p>
        </p:txBody>
      </p:sp>
      <p:sp>
        <p:nvSpPr>
          <p:cNvPr id="133127" name="AutoShape 12">
            <a:extLst>
              <a:ext uri="{FF2B5EF4-FFF2-40B4-BE49-F238E27FC236}">
                <a16:creationId xmlns:a16="http://schemas.microsoft.com/office/drawing/2014/main" id="{DDB150E8-088C-4487-8A5F-89AF7C38E44C}"/>
              </a:ext>
            </a:extLst>
          </p:cNvPr>
          <p:cNvSpPr>
            <a:spLocks noChangeArrowheads="1"/>
          </p:cNvSpPr>
          <p:nvPr/>
        </p:nvSpPr>
        <p:spPr bwMode="auto">
          <a:xfrm>
            <a:off x="304800" y="2084215"/>
            <a:ext cx="838200" cy="1143000"/>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tx2"/>
          </a:solidFill>
          <a:ln w="9525">
            <a:solidFill>
              <a:schemeClr val="tx2"/>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a:solidFill>
                  <a:srgbClr val="FFFFFF"/>
                </a:solidFill>
                <a:latin typeface="Times New Roman" panose="02020603050405020304" pitchFamily="18" charset="0"/>
              </a:rPr>
              <a:t>Buy</a:t>
            </a:r>
          </a:p>
        </p:txBody>
      </p:sp>
      <p:sp>
        <p:nvSpPr>
          <p:cNvPr id="10" name="Rounded Rectangle 8">
            <a:extLst>
              <a:ext uri="{FF2B5EF4-FFF2-40B4-BE49-F238E27FC236}">
                <a16:creationId xmlns:a16="http://schemas.microsoft.com/office/drawing/2014/main" id="{ECFCB074-86FC-4538-A450-00599CA194DF}"/>
              </a:ext>
            </a:extLst>
          </p:cNvPr>
          <p:cNvSpPr/>
          <p:nvPr/>
        </p:nvSpPr>
        <p:spPr>
          <a:xfrm>
            <a:off x="496888" y="6172200"/>
            <a:ext cx="7656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6-8: Explain the similarities in the financial statement effects of buying an asset compared to using a financing lease to acquire the rights to an asset.</a:t>
            </a:r>
          </a:p>
        </p:txBody>
      </p:sp>
      <p:pic>
        <p:nvPicPr>
          <p:cNvPr id="3" name="Picture 2" descr="A screenshot of a cell phone&#10;&#10;Description automatically generated">
            <a:extLst>
              <a:ext uri="{FF2B5EF4-FFF2-40B4-BE49-F238E27FC236}">
                <a16:creationId xmlns:a16="http://schemas.microsoft.com/office/drawing/2014/main" id="{217E03EB-3A98-4DC7-B1EE-6FE5E3523C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0" y="1920045"/>
            <a:ext cx="7239000" cy="1471341"/>
          </a:xfrm>
          <a:prstGeom prst="rect">
            <a:avLst/>
          </a:prstGeom>
        </p:spPr>
      </p:pic>
      <p:pic>
        <p:nvPicPr>
          <p:cNvPr id="5" name="Picture 4" descr="A close up of a device&#10;&#10;Description automatically generated">
            <a:extLst>
              <a:ext uri="{FF2B5EF4-FFF2-40B4-BE49-F238E27FC236}">
                <a16:creationId xmlns:a16="http://schemas.microsoft.com/office/drawing/2014/main" id="{D32D3BE1-800F-4796-B0C6-873AA78A1D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670" y="4448972"/>
            <a:ext cx="8328457" cy="718623"/>
          </a:xfrm>
          <a:prstGeom prst="rect">
            <a:avLst/>
          </a:prstGeom>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AutoShape 13">
            <a:extLst>
              <a:ext uri="{FF2B5EF4-FFF2-40B4-BE49-F238E27FC236}">
                <a16:creationId xmlns:a16="http://schemas.microsoft.com/office/drawing/2014/main" id="{BEB8A3D6-A09C-4C72-ACBF-DB4101667996}"/>
              </a:ext>
            </a:extLst>
          </p:cNvPr>
          <p:cNvSpPr>
            <a:spLocks noChangeArrowheads="1"/>
          </p:cNvSpPr>
          <p:nvPr/>
        </p:nvSpPr>
        <p:spPr bwMode="auto">
          <a:xfrm>
            <a:off x="496888" y="1620837"/>
            <a:ext cx="838200" cy="1143000"/>
          </a:xfrm>
          <a:custGeom>
            <a:avLst/>
            <a:gdLst>
              <a:gd name="T0" fmla="*/ 2147483646 w 21600"/>
              <a:gd name="T1" fmla="*/ 0 h 21600"/>
              <a:gd name="T2" fmla="*/ 0 w 21600"/>
              <a:gd name="T3" fmla="*/ 2147483646 h 21600"/>
              <a:gd name="T4" fmla="*/ 2147483646 w 21600"/>
              <a:gd name="T5" fmla="*/ 2147483646 h 21600"/>
              <a:gd name="T6" fmla="*/ 2147483646 w 21600"/>
              <a:gd name="T7" fmla="*/ 214748364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lumMod val="20000"/>
              <a:lumOff val="80000"/>
            </a:schemeClr>
          </a:solidFill>
          <a:ln w="9525">
            <a:solidFill>
              <a:schemeClr val="accent1">
                <a:lumMod val="50000"/>
              </a:schemeClr>
            </a:solidFill>
            <a:miter lim="800000"/>
            <a:headEnd/>
            <a:tailEnd/>
          </a:ln>
        </p:spPr>
        <p:txBody>
          <a:bodyPr wrap="none" anchor="ctr"/>
          <a:lstStyle/>
          <a:p>
            <a:pPr algn="ctr" eaLnBrk="1" hangingPunct="1">
              <a:defRPr/>
            </a:pPr>
            <a:r>
              <a:rPr lang="en-US" altLang="en-US" sz="2400" b="1" dirty="0">
                <a:latin typeface="Times New Roman" pitchFamily="18" charset="0"/>
              </a:rPr>
              <a:t>Lease</a:t>
            </a:r>
          </a:p>
        </p:txBody>
      </p:sp>
      <p:sp>
        <p:nvSpPr>
          <p:cNvPr id="82950" name="Rectangle 18">
            <a:extLst>
              <a:ext uri="{FF2B5EF4-FFF2-40B4-BE49-F238E27FC236}">
                <a16:creationId xmlns:a16="http://schemas.microsoft.com/office/drawing/2014/main" id="{3CB93299-42F0-48CB-A668-262718623F76}"/>
              </a:ext>
            </a:extLst>
          </p:cNvPr>
          <p:cNvSpPr>
            <a:spLocks noChangeArrowheads="1"/>
          </p:cNvSpPr>
          <p:nvPr/>
        </p:nvSpPr>
        <p:spPr bwMode="auto">
          <a:xfrm>
            <a:off x="646112" y="4717346"/>
            <a:ext cx="8196263" cy="538163"/>
          </a:xfrm>
          <a:prstGeom prst="rect">
            <a:avLst/>
          </a:prstGeom>
          <a:solidFill>
            <a:schemeClr val="tx2">
              <a:lumMod val="50000"/>
            </a:schemeClr>
          </a:solidFill>
          <a:ln w="9525">
            <a:solidFill>
              <a:srgbClr val="FFFFFF"/>
            </a:solidFill>
            <a:miter lim="800000"/>
            <a:headEnd/>
            <a:tailEnd/>
          </a:ln>
        </p:spPr>
        <p:txBody>
          <a:bodyPr/>
          <a:lstStyle/>
          <a:p>
            <a:pPr algn="ctr" eaLnBrk="1" hangingPunct="1">
              <a:defRPr/>
            </a:pPr>
            <a:r>
              <a:rPr lang="en-US" altLang="en-US" sz="1600" b="1" dirty="0">
                <a:solidFill>
                  <a:srgbClr val="FFFFFF"/>
                </a:solidFill>
                <a:latin typeface="Times New Roman" pitchFamily="18" charset="0"/>
              </a:rPr>
              <a:t>Leasing the computer is essentially the same as buying it. Both methods of acquiring the asset yield the same economic impact and the same effect on the financial statements. </a:t>
            </a:r>
          </a:p>
        </p:txBody>
      </p:sp>
      <p:sp>
        <p:nvSpPr>
          <p:cNvPr id="133126" name="Title 11">
            <a:extLst>
              <a:ext uri="{FF2B5EF4-FFF2-40B4-BE49-F238E27FC236}">
                <a16:creationId xmlns:a16="http://schemas.microsoft.com/office/drawing/2014/main" id="{7DA7628A-E2B3-4EAE-BDD0-86E7060EF2F7}"/>
              </a:ext>
            </a:extLst>
          </p:cNvPr>
          <p:cNvSpPr>
            <a:spLocks noGrp="1"/>
          </p:cNvSpPr>
          <p:nvPr>
            <p:ph type="title"/>
          </p:nvPr>
        </p:nvSpPr>
        <p:spPr>
          <a:xfrm>
            <a:off x="1143000" y="0"/>
            <a:ext cx="6858000" cy="1143000"/>
          </a:xfrm>
        </p:spPr>
        <p:txBody>
          <a:bodyPr/>
          <a:lstStyle/>
          <a:p>
            <a:r>
              <a:rPr lang="en-US" altLang="en-US"/>
              <a:t>Buy or Lease an Asset?</a:t>
            </a:r>
          </a:p>
        </p:txBody>
      </p:sp>
      <p:sp>
        <p:nvSpPr>
          <p:cNvPr id="10" name="Rounded Rectangle 8">
            <a:extLst>
              <a:ext uri="{FF2B5EF4-FFF2-40B4-BE49-F238E27FC236}">
                <a16:creationId xmlns:a16="http://schemas.microsoft.com/office/drawing/2014/main" id="{ECFCB074-86FC-4538-A450-00599CA194DF}"/>
              </a:ext>
            </a:extLst>
          </p:cNvPr>
          <p:cNvSpPr/>
          <p:nvPr/>
        </p:nvSpPr>
        <p:spPr>
          <a:xfrm>
            <a:off x="496888" y="6172200"/>
            <a:ext cx="7656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6-8: Explain the similarities in the financial statement effects of buying an asset compared to using a financing lease to acquire the rights to an asset.</a:t>
            </a:r>
          </a:p>
        </p:txBody>
      </p:sp>
      <p:pic>
        <p:nvPicPr>
          <p:cNvPr id="3" name="Picture 2" descr="A screenshot of a cell phone&#10;&#10;Description automatically generated">
            <a:extLst>
              <a:ext uri="{FF2B5EF4-FFF2-40B4-BE49-F238E27FC236}">
                <a16:creationId xmlns:a16="http://schemas.microsoft.com/office/drawing/2014/main" id="{D45CAD12-3F32-4F15-85BA-7CC032D514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0145" y="1494738"/>
            <a:ext cx="7467600" cy="1521801"/>
          </a:xfrm>
          <a:prstGeom prst="rect">
            <a:avLst/>
          </a:prstGeom>
        </p:spPr>
      </p:pic>
      <p:pic>
        <p:nvPicPr>
          <p:cNvPr id="5" name="Picture 4" descr="A picture containing screenshot&#10;&#10;Description automatically generated">
            <a:extLst>
              <a:ext uri="{FF2B5EF4-FFF2-40B4-BE49-F238E27FC236}">
                <a16:creationId xmlns:a16="http://schemas.microsoft.com/office/drawing/2014/main" id="{AAD21EB7-2C67-474E-AF6E-F845206F55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6888" y="3448934"/>
            <a:ext cx="8494712" cy="753377"/>
          </a:xfrm>
          <a:prstGeom prst="rect">
            <a:avLst/>
          </a:prstGeom>
        </p:spPr>
      </p:pic>
    </p:spTree>
    <p:extLst>
      <p:ext uri="{BB962C8B-B14F-4D97-AF65-F5344CB8AC3E}">
        <p14:creationId xmlns:p14="http://schemas.microsoft.com/office/powerpoint/2010/main" val="141041074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90" name="Group 5">
            <a:extLst>
              <a:ext uri="{FF2B5EF4-FFF2-40B4-BE49-F238E27FC236}">
                <a16:creationId xmlns:a16="http://schemas.microsoft.com/office/drawing/2014/main" id="{58137A31-814D-4B4C-A15A-EBAE1AD4E16B}"/>
              </a:ext>
            </a:extLst>
          </p:cNvPr>
          <p:cNvGrpSpPr>
            <a:grpSpLocks/>
          </p:cNvGrpSpPr>
          <p:nvPr/>
        </p:nvGrpSpPr>
        <p:grpSpPr bwMode="auto">
          <a:xfrm>
            <a:off x="2286000" y="2033588"/>
            <a:ext cx="4576763" cy="942975"/>
            <a:chOff x="1440" y="1281"/>
            <a:chExt cx="2883" cy="594"/>
          </a:xfrm>
        </p:grpSpPr>
        <p:sp>
          <p:nvSpPr>
            <p:cNvPr id="63497" name="Line 6">
              <a:extLst>
                <a:ext uri="{FF2B5EF4-FFF2-40B4-BE49-F238E27FC236}">
                  <a16:creationId xmlns:a16="http://schemas.microsoft.com/office/drawing/2014/main" id="{2A1699FD-C021-47B5-9E9D-2FA41167E543}"/>
                </a:ext>
              </a:extLst>
            </p:cNvPr>
            <p:cNvSpPr>
              <a:spLocks noChangeShapeType="1"/>
            </p:cNvSpPr>
            <p:nvPr/>
          </p:nvSpPr>
          <p:spPr bwMode="auto">
            <a:xfrm>
              <a:off x="1440" y="1344"/>
              <a:ext cx="2832" cy="432"/>
            </a:xfrm>
            <a:prstGeom prst="line">
              <a:avLst/>
            </a:prstGeom>
            <a:noFill/>
            <a:ln w="25400">
              <a:solidFill>
                <a:schemeClr val="bg2"/>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280" name="Rectangle 7">
              <a:extLst>
                <a:ext uri="{FF2B5EF4-FFF2-40B4-BE49-F238E27FC236}">
                  <a16:creationId xmlns:a16="http://schemas.microsoft.com/office/drawing/2014/main" id="{83F0AD41-671E-44B5-928B-720C0C2B9157}"/>
                </a:ext>
              </a:extLst>
            </p:cNvPr>
            <p:cNvSpPr>
              <a:spLocks noChangeArrowheads="1"/>
            </p:cNvSpPr>
            <p:nvPr/>
          </p:nvSpPr>
          <p:spPr bwMode="auto">
            <a:xfrm>
              <a:off x="1533" y="1281"/>
              <a:ext cx="2790" cy="594"/>
            </a:xfrm>
            <a:prstGeom prst="rect">
              <a:avLst/>
            </a:prstGeom>
            <a:noFill/>
            <a:ln w="12700">
              <a:noFill/>
              <a:miter lim="800000"/>
              <a:headEnd/>
              <a:tailEnd/>
            </a:ln>
          </p:spPr>
          <p:txBody>
            <a:bodyPr lIns="90488" tIns="44450" rIns="90488" bIns="44450">
              <a:spAutoFit/>
            </a:bodyPr>
            <a:lstStyle/>
            <a:p>
              <a:pPr algn="ctr">
                <a:spcBef>
                  <a:spcPct val="50000"/>
                </a:spcBef>
                <a:defRPr/>
              </a:pPr>
              <a:r>
                <a:rPr lang="en-US" altLang="en-US" sz="2800" b="1" dirty="0">
                  <a:solidFill>
                    <a:schemeClr val="accent1">
                      <a:lumMod val="50000"/>
                    </a:schemeClr>
                  </a:solidFill>
                  <a:latin typeface="Arial" pitchFamily="34" charset="0"/>
                </a:rPr>
                <a:t>Decline in asset value over its useful life</a:t>
              </a:r>
            </a:p>
          </p:txBody>
        </p:sp>
      </p:grpSp>
      <p:sp>
        <p:nvSpPr>
          <p:cNvPr id="11269" name="Freeform 8">
            <a:extLst>
              <a:ext uri="{FF2B5EF4-FFF2-40B4-BE49-F238E27FC236}">
                <a16:creationId xmlns:a16="http://schemas.microsoft.com/office/drawing/2014/main" id="{97AC5C2D-D02B-4EE1-988A-30AB4B65DA03}"/>
              </a:ext>
            </a:extLst>
          </p:cNvPr>
          <p:cNvSpPr>
            <a:spLocks/>
          </p:cNvSpPr>
          <p:nvPr/>
        </p:nvSpPr>
        <p:spPr bwMode="auto">
          <a:xfrm>
            <a:off x="962025" y="3200400"/>
            <a:ext cx="7240588" cy="531813"/>
          </a:xfrm>
          <a:custGeom>
            <a:avLst/>
            <a:gdLst>
              <a:gd name="T0" fmla="*/ 2147483646 w 4561"/>
              <a:gd name="T1" fmla="*/ 2147483646 h 335"/>
              <a:gd name="T2" fmla="*/ 2147483646 w 4561"/>
              <a:gd name="T3" fmla="*/ 2147483646 h 335"/>
              <a:gd name="T4" fmla="*/ 2147483646 w 4561"/>
              <a:gd name="T5" fmla="*/ 2147483646 h 335"/>
              <a:gd name="T6" fmla="*/ 2147483646 w 4561"/>
              <a:gd name="T7" fmla="*/ 2147483646 h 335"/>
              <a:gd name="T8" fmla="*/ 2147483646 w 4561"/>
              <a:gd name="T9" fmla="*/ 2147483646 h 335"/>
              <a:gd name="T10" fmla="*/ 2147483646 w 4561"/>
              <a:gd name="T11" fmla="*/ 2147483646 h 335"/>
              <a:gd name="T12" fmla="*/ 2147483646 w 4561"/>
              <a:gd name="T13" fmla="*/ 2147483646 h 335"/>
              <a:gd name="T14" fmla="*/ 2147483646 w 4561"/>
              <a:gd name="T15" fmla="*/ 2147483646 h 335"/>
              <a:gd name="T16" fmla="*/ 2147483646 w 4561"/>
              <a:gd name="T17" fmla="*/ 2147483646 h 335"/>
              <a:gd name="T18" fmla="*/ 2147483646 w 4561"/>
              <a:gd name="T19" fmla="*/ 2147483646 h 335"/>
              <a:gd name="T20" fmla="*/ 2147483646 w 4561"/>
              <a:gd name="T21" fmla="*/ 2147483646 h 335"/>
              <a:gd name="T22" fmla="*/ 2147483646 w 4561"/>
              <a:gd name="T23" fmla="*/ 2147483646 h 335"/>
              <a:gd name="T24" fmla="*/ 2147483646 w 4561"/>
              <a:gd name="T25" fmla="*/ 2147483646 h 335"/>
              <a:gd name="T26" fmla="*/ 2147483646 w 4561"/>
              <a:gd name="T27" fmla="*/ 2147483646 h 335"/>
              <a:gd name="T28" fmla="*/ 2147483646 w 4561"/>
              <a:gd name="T29" fmla="*/ 2147483646 h 335"/>
              <a:gd name="T30" fmla="*/ 2147483646 w 4561"/>
              <a:gd name="T31" fmla="*/ 2147483646 h 335"/>
              <a:gd name="T32" fmla="*/ 2147483646 w 4561"/>
              <a:gd name="T33" fmla="*/ 2147483646 h 335"/>
              <a:gd name="T34" fmla="*/ 2147483646 w 4561"/>
              <a:gd name="T35" fmla="*/ 2147483646 h 335"/>
              <a:gd name="T36" fmla="*/ 2147483646 w 4561"/>
              <a:gd name="T37" fmla="*/ 2147483646 h 335"/>
              <a:gd name="T38" fmla="*/ 2147483646 w 4561"/>
              <a:gd name="T39" fmla="*/ 2147483646 h 335"/>
              <a:gd name="T40" fmla="*/ 2147483646 w 4561"/>
              <a:gd name="T41" fmla="*/ 2147483646 h 335"/>
              <a:gd name="T42" fmla="*/ 2147483646 w 4561"/>
              <a:gd name="T43" fmla="*/ 2147483646 h 335"/>
              <a:gd name="T44" fmla="*/ 2147483646 w 4561"/>
              <a:gd name="T45" fmla="*/ 2147483646 h 335"/>
              <a:gd name="T46" fmla="*/ 2147483646 w 4561"/>
              <a:gd name="T47" fmla="*/ 2147483646 h 335"/>
              <a:gd name="T48" fmla="*/ 2147483646 w 4561"/>
              <a:gd name="T49" fmla="*/ 2147483646 h 335"/>
              <a:gd name="T50" fmla="*/ 2147483646 w 4561"/>
              <a:gd name="T51" fmla="*/ 2147483646 h 335"/>
              <a:gd name="T52" fmla="*/ 2147483646 w 4561"/>
              <a:gd name="T53" fmla="*/ 2147483646 h 335"/>
              <a:gd name="T54" fmla="*/ 2147483646 w 4561"/>
              <a:gd name="T55" fmla="*/ 2147483646 h 335"/>
              <a:gd name="T56" fmla="*/ 2147483646 w 4561"/>
              <a:gd name="T57" fmla="*/ 2147483646 h 335"/>
              <a:gd name="T58" fmla="*/ 2147483646 w 4561"/>
              <a:gd name="T59" fmla="*/ 2147483646 h 335"/>
              <a:gd name="T60" fmla="*/ 2147483646 w 4561"/>
              <a:gd name="T61" fmla="*/ 2147483646 h 335"/>
              <a:gd name="T62" fmla="*/ 2147483646 w 4561"/>
              <a:gd name="T63" fmla="*/ 2147483646 h 335"/>
              <a:gd name="T64" fmla="*/ 2147483646 w 4561"/>
              <a:gd name="T65" fmla="*/ 2147483646 h 335"/>
              <a:gd name="T66" fmla="*/ 2147483646 w 4561"/>
              <a:gd name="T67" fmla="*/ 2147483646 h 335"/>
              <a:gd name="T68" fmla="*/ 2147483646 w 4561"/>
              <a:gd name="T69" fmla="*/ 2147483646 h 335"/>
              <a:gd name="T70" fmla="*/ 2147483646 w 4561"/>
              <a:gd name="T71" fmla="*/ 2147483646 h 335"/>
              <a:gd name="T72" fmla="*/ 2147483646 w 4561"/>
              <a:gd name="T73" fmla="*/ 2147483646 h 335"/>
              <a:gd name="T74" fmla="*/ 2147483646 w 4561"/>
              <a:gd name="T75" fmla="*/ 2147483646 h 335"/>
              <a:gd name="T76" fmla="*/ 2147483646 w 4561"/>
              <a:gd name="T77" fmla="*/ 2147483646 h 335"/>
              <a:gd name="T78" fmla="*/ 2147483646 w 4561"/>
              <a:gd name="T79" fmla="*/ 2147483646 h 335"/>
              <a:gd name="T80" fmla="*/ 2147483646 w 4561"/>
              <a:gd name="T81" fmla="*/ 2147483646 h 335"/>
              <a:gd name="T82" fmla="*/ 2147483646 w 4561"/>
              <a:gd name="T83" fmla="*/ 2147483646 h 335"/>
              <a:gd name="T84" fmla="*/ 2147483646 w 4561"/>
              <a:gd name="T85" fmla="*/ 2147483646 h 335"/>
              <a:gd name="T86" fmla="*/ 2147483646 w 4561"/>
              <a:gd name="T87" fmla="*/ 2147483646 h 335"/>
              <a:gd name="T88" fmla="*/ 2147483646 w 4561"/>
              <a:gd name="T89" fmla="*/ 2147483646 h 335"/>
              <a:gd name="T90" fmla="*/ 2147483646 w 4561"/>
              <a:gd name="T91" fmla="*/ 2147483646 h 335"/>
              <a:gd name="T92" fmla="*/ 2147483646 w 4561"/>
              <a:gd name="T93" fmla="*/ 2147483646 h 335"/>
              <a:gd name="T94" fmla="*/ 2147483646 w 4561"/>
              <a:gd name="T95" fmla="*/ 2147483646 h 335"/>
              <a:gd name="T96" fmla="*/ 2147483646 w 4561"/>
              <a:gd name="T97" fmla="*/ 2147483646 h 335"/>
              <a:gd name="T98" fmla="*/ 2147483646 w 4561"/>
              <a:gd name="T99" fmla="*/ 2147483646 h 335"/>
              <a:gd name="T100" fmla="*/ 2147483646 w 4561"/>
              <a:gd name="T101" fmla="*/ 2147483646 h 335"/>
              <a:gd name="T102" fmla="*/ 2147483646 w 4561"/>
              <a:gd name="T103" fmla="*/ 2147483646 h 335"/>
              <a:gd name="T104" fmla="*/ 2147483646 w 4561"/>
              <a:gd name="T105" fmla="*/ 2147483646 h 335"/>
              <a:gd name="T106" fmla="*/ 2147483646 w 4561"/>
              <a:gd name="T107" fmla="*/ 2147483646 h 335"/>
              <a:gd name="T108" fmla="*/ 2147483646 w 4561"/>
              <a:gd name="T109" fmla="*/ 2147483646 h 335"/>
              <a:gd name="T110" fmla="*/ 2147483646 w 4561"/>
              <a:gd name="T111" fmla="*/ 2147483646 h 3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561"/>
              <a:gd name="T169" fmla="*/ 0 h 335"/>
              <a:gd name="T170" fmla="*/ 4561 w 4561"/>
              <a:gd name="T171" fmla="*/ 335 h 33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561" h="335">
                <a:moveTo>
                  <a:pt x="3705" y="221"/>
                </a:moveTo>
                <a:lnTo>
                  <a:pt x="3789" y="219"/>
                </a:lnTo>
                <a:lnTo>
                  <a:pt x="3874" y="215"/>
                </a:lnTo>
                <a:lnTo>
                  <a:pt x="3958" y="210"/>
                </a:lnTo>
                <a:lnTo>
                  <a:pt x="4040" y="202"/>
                </a:lnTo>
                <a:lnTo>
                  <a:pt x="4118" y="192"/>
                </a:lnTo>
                <a:lnTo>
                  <a:pt x="4191" y="180"/>
                </a:lnTo>
                <a:lnTo>
                  <a:pt x="4261" y="166"/>
                </a:lnTo>
                <a:lnTo>
                  <a:pt x="4322" y="151"/>
                </a:lnTo>
                <a:lnTo>
                  <a:pt x="4378" y="134"/>
                </a:lnTo>
                <a:lnTo>
                  <a:pt x="4428" y="116"/>
                </a:lnTo>
                <a:lnTo>
                  <a:pt x="4470" y="96"/>
                </a:lnTo>
                <a:lnTo>
                  <a:pt x="4505" y="77"/>
                </a:lnTo>
                <a:lnTo>
                  <a:pt x="4529" y="55"/>
                </a:lnTo>
                <a:lnTo>
                  <a:pt x="4550" y="33"/>
                </a:lnTo>
                <a:lnTo>
                  <a:pt x="4559" y="11"/>
                </a:lnTo>
                <a:lnTo>
                  <a:pt x="4560" y="0"/>
                </a:lnTo>
                <a:lnTo>
                  <a:pt x="4558" y="18"/>
                </a:lnTo>
                <a:lnTo>
                  <a:pt x="4543" y="37"/>
                </a:lnTo>
                <a:lnTo>
                  <a:pt x="4518" y="55"/>
                </a:lnTo>
                <a:lnTo>
                  <a:pt x="4490" y="72"/>
                </a:lnTo>
                <a:lnTo>
                  <a:pt x="4454" y="88"/>
                </a:lnTo>
                <a:lnTo>
                  <a:pt x="4407" y="103"/>
                </a:lnTo>
                <a:lnTo>
                  <a:pt x="4357" y="115"/>
                </a:lnTo>
                <a:lnTo>
                  <a:pt x="4300" y="127"/>
                </a:lnTo>
                <a:lnTo>
                  <a:pt x="4238" y="136"/>
                </a:lnTo>
                <a:lnTo>
                  <a:pt x="4172" y="144"/>
                </a:lnTo>
                <a:lnTo>
                  <a:pt x="4103" y="150"/>
                </a:lnTo>
                <a:lnTo>
                  <a:pt x="4034" y="154"/>
                </a:lnTo>
                <a:lnTo>
                  <a:pt x="3962" y="155"/>
                </a:lnTo>
                <a:lnTo>
                  <a:pt x="2798" y="155"/>
                </a:lnTo>
                <a:lnTo>
                  <a:pt x="2731" y="156"/>
                </a:lnTo>
                <a:lnTo>
                  <a:pt x="2666" y="160"/>
                </a:lnTo>
                <a:lnTo>
                  <a:pt x="2602" y="166"/>
                </a:lnTo>
                <a:lnTo>
                  <a:pt x="2543" y="173"/>
                </a:lnTo>
                <a:lnTo>
                  <a:pt x="2489" y="183"/>
                </a:lnTo>
                <a:lnTo>
                  <a:pt x="2439" y="195"/>
                </a:lnTo>
                <a:lnTo>
                  <a:pt x="2392" y="208"/>
                </a:lnTo>
                <a:lnTo>
                  <a:pt x="2356" y="221"/>
                </a:lnTo>
                <a:lnTo>
                  <a:pt x="2326" y="237"/>
                </a:lnTo>
                <a:lnTo>
                  <a:pt x="2304" y="254"/>
                </a:lnTo>
                <a:lnTo>
                  <a:pt x="2290" y="271"/>
                </a:lnTo>
                <a:lnTo>
                  <a:pt x="2282" y="288"/>
                </a:lnTo>
                <a:lnTo>
                  <a:pt x="2280" y="290"/>
                </a:lnTo>
                <a:lnTo>
                  <a:pt x="2280" y="288"/>
                </a:lnTo>
                <a:lnTo>
                  <a:pt x="2273" y="271"/>
                </a:lnTo>
                <a:lnTo>
                  <a:pt x="2259" y="254"/>
                </a:lnTo>
                <a:lnTo>
                  <a:pt x="2237" y="237"/>
                </a:lnTo>
                <a:lnTo>
                  <a:pt x="2207" y="221"/>
                </a:lnTo>
                <a:lnTo>
                  <a:pt x="2168" y="208"/>
                </a:lnTo>
                <a:lnTo>
                  <a:pt x="2125" y="195"/>
                </a:lnTo>
                <a:lnTo>
                  <a:pt x="2075" y="183"/>
                </a:lnTo>
                <a:lnTo>
                  <a:pt x="2019" y="173"/>
                </a:lnTo>
                <a:lnTo>
                  <a:pt x="1960" y="166"/>
                </a:lnTo>
                <a:lnTo>
                  <a:pt x="1898" y="160"/>
                </a:lnTo>
                <a:lnTo>
                  <a:pt x="1832" y="156"/>
                </a:lnTo>
                <a:lnTo>
                  <a:pt x="1765" y="155"/>
                </a:lnTo>
                <a:lnTo>
                  <a:pt x="601" y="155"/>
                </a:lnTo>
                <a:lnTo>
                  <a:pt x="531" y="154"/>
                </a:lnTo>
                <a:lnTo>
                  <a:pt x="459" y="150"/>
                </a:lnTo>
                <a:lnTo>
                  <a:pt x="390" y="144"/>
                </a:lnTo>
                <a:lnTo>
                  <a:pt x="325" y="136"/>
                </a:lnTo>
                <a:lnTo>
                  <a:pt x="265" y="127"/>
                </a:lnTo>
                <a:lnTo>
                  <a:pt x="208" y="115"/>
                </a:lnTo>
                <a:lnTo>
                  <a:pt x="155" y="103"/>
                </a:lnTo>
                <a:lnTo>
                  <a:pt x="110" y="88"/>
                </a:lnTo>
                <a:lnTo>
                  <a:pt x="73" y="72"/>
                </a:lnTo>
                <a:lnTo>
                  <a:pt x="44" y="55"/>
                </a:lnTo>
                <a:lnTo>
                  <a:pt x="21" y="37"/>
                </a:lnTo>
                <a:lnTo>
                  <a:pt x="6" y="18"/>
                </a:lnTo>
                <a:lnTo>
                  <a:pt x="0" y="0"/>
                </a:lnTo>
                <a:lnTo>
                  <a:pt x="4" y="11"/>
                </a:lnTo>
                <a:lnTo>
                  <a:pt x="13" y="33"/>
                </a:lnTo>
                <a:lnTo>
                  <a:pt x="31" y="55"/>
                </a:lnTo>
                <a:lnTo>
                  <a:pt x="59" y="77"/>
                </a:lnTo>
                <a:lnTo>
                  <a:pt x="93" y="96"/>
                </a:lnTo>
                <a:lnTo>
                  <a:pt x="137" y="116"/>
                </a:lnTo>
                <a:lnTo>
                  <a:pt x="187" y="134"/>
                </a:lnTo>
                <a:lnTo>
                  <a:pt x="242" y="151"/>
                </a:lnTo>
                <a:lnTo>
                  <a:pt x="304" y="166"/>
                </a:lnTo>
                <a:lnTo>
                  <a:pt x="371" y="180"/>
                </a:lnTo>
                <a:lnTo>
                  <a:pt x="445" y="192"/>
                </a:lnTo>
                <a:lnTo>
                  <a:pt x="523" y="202"/>
                </a:lnTo>
                <a:lnTo>
                  <a:pt x="603" y="210"/>
                </a:lnTo>
                <a:lnTo>
                  <a:pt x="689" y="215"/>
                </a:lnTo>
                <a:lnTo>
                  <a:pt x="771" y="219"/>
                </a:lnTo>
                <a:lnTo>
                  <a:pt x="857" y="221"/>
                </a:lnTo>
                <a:lnTo>
                  <a:pt x="1850" y="221"/>
                </a:lnTo>
                <a:lnTo>
                  <a:pt x="1912" y="222"/>
                </a:lnTo>
                <a:lnTo>
                  <a:pt x="1972" y="225"/>
                </a:lnTo>
                <a:lnTo>
                  <a:pt x="2026" y="231"/>
                </a:lnTo>
                <a:lnTo>
                  <a:pt x="2080" y="238"/>
                </a:lnTo>
                <a:lnTo>
                  <a:pt x="2126" y="248"/>
                </a:lnTo>
                <a:lnTo>
                  <a:pt x="2173" y="259"/>
                </a:lnTo>
                <a:lnTo>
                  <a:pt x="2207" y="272"/>
                </a:lnTo>
                <a:lnTo>
                  <a:pt x="2237" y="286"/>
                </a:lnTo>
                <a:lnTo>
                  <a:pt x="2259" y="301"/>
                </a:lnTo>
                <a:lnTo>
                  <a:pt x="2273" y="317"/>
                </a:lnTo>
                <a:lnTo>
                  <a:pt x="2280" y="332"/>
                </a:lnTo>
                <a:lnTo>
                  <a:pt x="2280" y="334"/>
                </a:lnTo>
                <a:lnTo>
                  <a:pt x="2285" y="318"/>
                </a:lnTo>
                <a:lnTo>
                  <a:pt x="2298" y="302"/>
                </a:lnTo>
                <a:lnTo>
                  <a:pt x="2320" y="288"/>
                </a:lnTo>
                <a:lnTo>
                  <a:pt x="2347" y="273"/>
                </a:lnTo>
                <a:lnTo>
                  <a:pt x="2385" y="261"/>
                </a:lnTo>
                <a:lnTo>
                  <a:pt x="2427" y="249"/>
                </a:lnTo>
                <a:lnTo>
                  <a:pt x="2473" y="240"/>
                </a:lnTo>
                <a:lnTo>
                  <a:pt x="2528" y="231"/>
                </a:lnTo>
                <a:lnTo>
                  <a:pt x="2582" y="226"/>
                </a:lnTo>
                <a:lnTo>
                  <a:pt x="2641" y="222"/>
                </a:lnTo>
                <a:lnTo>
                  <a:pt x="2700" y="221"/>
                </a:lnTo>
                <a:lnTo>
                  <a:pt x="2707" y="221"/>
                </a:lnTo>
                <a:lnTo>
                  <a:pt x="3705" y="221"/>
                </a:lnTo>
              </a:path>
            </a:pathLst>
          </a:custGeom>
          <a:solidFill>
            <a:schemeClr val="accent1">
              <a:lumMod val="50000"/>
            </a:schemeClr>
          </a:solidFill>
          <a:ln w="12700" cap="rnd" cmpd="sng">
            <a:solidFill>
              <a:schemeClr val="accent1">
                <a:lumMod val="50000"/>
              </a:schemeClr>
            </a:solidFill>
            <a:prstDash val="solid"/>
            <a:round/>
            <a:headEnd type="none" w="med" len="med"/>
            <a:tailEnd type="none" w="med" len="med"/>
          </a:ln>
        </p:spPr>
        <p:txBody>
          <a:bodyPr/>
          <a:lstStyle/>
          <a:p>
            <a:pPr>
              <a:defRPr/>
            </a:pPr>
            <a:endParaRPr lang="en-US"/>
          </a:p>
        </p:txBody>
      </p:sp>
      <p:grpSp>
        <p:nvGrpSpPr>
          <p:cNvPr id="3" name="Group 19">
            <a:extLst>
              <a:ext uri="{FF2B5EF4-FFF2-40B4-BE49-F238E27FC236}">
                <a16:creationId xmlns:a16="http://schemas.microsoft.com/office/drawing/2014/main" id="{330FD929-0DA0-4E5C-8E39-AFE5349410F8}"/>
              </a:ext>
            </a:extLst>
          </p:cNvPr>
          <p:cNvGrpSpPr>
            <a:grpSpLocks/>
          </p:cNvGrpSpPr>
          <p:nvPr/>
        </p:nvGrpSpPr>
        <p:grpSpPr bwMode="auto">
          <a:xfrm>
            <a:off x="533400" y="3429000"/>
            <a:ext cx="2362200" cy="2584450"/>
            <a:chOff x="336" y="2212"/>
            <a:chExt cx="1488" cy="1628"/>
          </a:xfrm>
          <a:solidFill>
            <a:srgbClr val="FFFFB7"/>
          </a:solidFill>
        </p:grpSpPr>
        <p:sp>
          <p:nvSpPr>
            <p:cNvPr id="11277" name="AutoShape 11">
              <a:extLst>
                <a:ext uri="{FF2B5EF4-FFF2-40B4-BE49-F238E27FC236}">
                  <a16:creationId xmlns:a16="http://schemas.microsoft.com/office/drawing/2014/main" id="{97B81880-1D00-4179-ADB4-202E685DA627}"/>
                </a:ext>
              </a:extLst>
            </p:cNvPr>
            <p:cNvSpPr>
              <a:spLocks noChangeArrowheads="1"/>
            </p:cNvSpPr>
            <p:nvPr/>
          </p:nvSpPr>
          <p:spPr bwMode="auto">
            <a:xfrm rot="-5400000">
              <a:off x="148" y="2404"/>
              <a:ext cx="568" cy="184"/>
            </a:xfrm>
            <a:prstGeom prst="rightArrow">
              <a:avLst>
                <a:gd name="adj1" fmla="val 50000"/>
                <a:gd name="adj2" fmla="val 154362"/>
              </a:avLst>
            </a:prstGeom>
            <a:solidFill>
              <a:schemeClr val="accent1">
                <a:lumMod val="50000"/>
              </a:schemeClr>
            </a:solidFill>
            <a:ln w="12700">
              <a:solidFill>
                <a:schemeClr val="accent1">
                  <a:lumMod val="50000"/>
                </a:schemeClr>
              </a:solidFill>
              <a:miter lim="800000"/>
              <a:headEnd/>
              <a:tailEnd/>
            </a:ln>
          </p:spPr>
          <p:txBody>
            <a:bodyPr wrap="none" anchor="ctr"/>
            <a:lstStyle/>
            <a:p>
              <a:pPr algn="ctr">
                <a:defRPr/>
              </a:pPr>
              <a:endParaRPr lang="en-US" altLang="en-US"/>
            </a:p>
          </p:txBody>
        </p:sp>
        <p:sp>
          <p:nvSpPr>
            <p:cNvPr id="240655" name="AutoShape 15">
              <a:extLst>
                <a:ext uri="{FF2B5EF4-FFF2-40B4-BE49-F238E27FC236}">
                  <a16:creationId xmlns:a16="http://schemas.microsoft.com/office/drawing/2014/main" id="{5C37FBFA-B411-422E-BC73-5AECF8E538FE}"/>
                </a:ext>
              </a:extLst>
            </p:cNvPr>
            <p:cNvSpPr>
              <a:spLocks noChangeArrowheads="1"/>
            </p:cNvSpPr>
            <p:nvPr/>
          </p:nvSpPr>
          <p:spPr bwMode="auto">
            <a:xfrm>
              <a:off x="336" y="2976"/>
              <a:ext cx="1488" cy="864"/>
            </a:xfrm>
            <a:prstGeom prst="roundRect">
              <a:avLst>
                <a:gd name="adj" fmla="val 16667"/>
              </a:avLst>
            </a:prstGeom>
            <a:grpFill/>
            <a:ln w="9525">
              <a:solidFill>
                <a:schemeClr val="accent1">
                  <a:lumMod val="50000"/>
                </a:schemeClr>
              </a:solidFill>
              <a:round/>
              <a:headEnd/>
              <a:tailEnd/>
            </a:ln>
            <a:effectLst/>
          </p:spPr>
          <p:txBody>
            <a:bodyPr anchor="ctr"/>
            <a:lstStyle/>
            <a:p>
              <a:pPr algn="ctr" eaLnBrk="1" hangingPunct="1">
                <a:defRPr/>
              </a:pPr>
              <a:r>
                <a:rPr lang="en-US" sz="2000" b="1" dirty="0">
                  <a:solidFill>
                    <a:schemeClr val="accent1">
                      <a:lumMod val="50000"/>
                    </a:schemeClr>
                  </a:solidFill>
                  <a:latin typeface="Arial" charset="0"/>
                </a:rPr>
                <a:t>Accounting for acquisition of assets</a:t>
              </a:r>
            </a:p>
          </p:txBody>
        </p:sp>
      </p:grpSp>
      <p:sp>
        <p:nvSpPr>
          <p:cNvPr id="240656" name="AutoShape 16">
            <a:extLst>
              <a:ext uri="{FF2B5EF4-FFF2-40B4-BE49-F238E27FC236}">
                <a16:creationId xmlns:a16="http://schemas.microsoft.com/office/drawing/2014/main" id="{CC8D1108-C61E-435C-8747-D15DB4AC2F62}"/>
              </a:ext>
            </a:extLst>
          </p:cNvPr>
          <p:cNvSpPr>
            <a:spLocks noChangeArrowheads="1"/>
          </p:cNvSpPr>
          <p:nvPr/>
        </p:nvSpPr>
        <p:spPr bwMode="auto">
          <a:xfrm>
            <a:off x="3048000" y="3810000"/>
            <a:ext cx="3048000" cy="2667000"/>
          </a:xfrm>
          <a:prstGeom prst="roundRect">
            <a:avLst>
              <a:gd name="adj" fmla="val 16667"/>
            </a:avLst>
          </a:prstGeom>
          <a:solidFill>
            <a:srgbClr val="FFFFB7"/>
          </a:solidFill>
          <a:ln w="9525">
            <a:solidFill>
              <a:schemeClr val="accent1">
                <a:lumMod val="50000"/>
              </a:schemeClr>
            </a:solidFill>
            <a:round/>
            <a:headEnd/>
            <a:tailEnd/>
          </a:ln>
          <a:effectLst/>
        </p:spPr>
        <p:txBody>
          <a:bodyPr anchor="ctr"/>
          <a:lstStyle/>
          <a:p>
            <a:pPr algn="ctr" eaLnBrk="1" hangingPunct="1">
              <a:defRPr/>
            </a:pPr>
            <a:r>
              <a:rPr lang="en-US" sz="2000" b="1" dirty="0">
                <a:solidFill>
                  <a:schemeClr val="accent1">
                    <a:lumMod val="50000"/>
                  </a:schemeClr>
                </a:solidFill>
                <a:latin typeface="Arial" charset="0"/>
              </a:rPr>
              <a:t>Accounting for the use (depreciation) of assets</a:t>
            </a:r>
          </a:p>
          <a:p>
            <a:pPr algn="ctr" eaLnBrk="1" hangingPunct="1">
              <a:defRPr/>
            </a:pPr>
            <a:endParaRPr lang="en-US" sz="2000" b="1" dirty="0">
              <a:solidFill>
                <a:srgbClr val="FFFF66"/>
              </a:solidFill>
              <a:latin typeface="Arial" charset="0"/>
            </a:endParaRPr>
          </a:p>
          <a:p>
            <a:pPr algn="ctr" eaLnBrk="1" hangingPunct="1">
              <a:defRPr/>
            </a:pPr>
            <a:r>
              <a:rPr lang="en-US" sz="2000" b="1" dirty="0">
                <a:solidFill>
                  <a:schemeClr val="accent1">
                    <a:lumMod val="50000"/>
                  </a:schemeClr>
                </a:solidFill>
                <a:latin typeface="Arial" charset="0"/>
              </a:rPr>
              <a:t>Accounting for maintenance and repair costs</a:t>
            </a:r>
          </a:p>
        </p:txBody>
      </p:sp>
      <p:grpSp>
        <p:nvGrpSpPr>
          <p:cNvPr id="4" name="Group 20">
            <a:extLst>
              <a:ext uri="{FF2B5EF4-FFF2-40B4-BE49-F238E27FC236}">
                <a16:creationId xmlns:a16="http://schemas.microsoft.com/office/drawing/2014/main" id="{7AEBE9AB-0C68-4914-9613-98B41C45F78C}"/>
              </a:ext>
            </a:extLst>
          </p:cNvPr>
          <p:cNvGrpSpPr>
            <a:grpSpLocks/>
          </p:cNvGrpSpPr>
          <p:nvPr/>
        </p:nvGrpSpPr>
        <p:grpSpPr bwMode="auto">
          <a:xfrm>
            <a:off x="6324600" y="3511550"/>
            <a:ext cx="2590800" cy="2584450"/>
            <a:chOff x="4032" y="2212"/>
            <a:chExt cx="1632" cy="1628"/>
          </a:xfrm>
          <a:solidFill>
            <a:srgbClr val="FFFFB7"/>
          </a:solidFill>
        </p:grpSpPr>
        <p:sp>
          <p:nvSpPr>
            <p:cNvPr id="11275" name="AutoShape 12">
              <a:extLst>
                <a:ext uri="{FF2B5EF4-FFF2-40B4-BE49-F238E27FC236}">
                  <a16:creationId xmlns:a16="http://schemas.microsoft.com/office/drawing/2014/main" id="{8F327827-86D3-46D9-B552-C23AF3BD7C65}"/>
                </a:ext>
              </a:extLst>
            </p:cNvPr>
            <p:cNvSpPr>
              <a:spLocks noChangeArrowheads="1"/>
            </p:cNvSpPr>
            <p:nvPr/>
          </p:nvSpPr>
          <p:spPr bwMode="auto">
            <a:xfrm rot="-5400000">
              <a:off x="4996" y="2404"/>
              <a:ext cx="568" cy="184"/>
            </a:xfrm>
            <a:prstGeom prst="rightArrow">
              <a:avLst>
                <a:gd name="adj1" fmla="val 50000"/>
                <a:gd name="adj2" fmla="val 154362"/>
              </a:avLst>
            </a:prstGeom>
            <a:solidFill>
              <a:schemeClr val="accent1">
                <a:lumMod val="50000"/>
              </a:schemeClr>
            </a:solidFill>
            <a:ln w="12700">
              <a:solidFill>
                <a:schemeClr val="accent1">
                  <a:lumMod val="50000"/>
                </a:schemeClr>
              </a:solidFill>
              <a:miter lim="800000"/>
              <a:headEnd/>
              <a:tailEnd/>
            </a:ln>
          </p:spPr>
          <p:txBody>
            <a:bodyPr wrap="none" anchor="ctr"/>
            <a:lstStyle/>
            <a:p>
              <a:pPr algn="ctr">
                <a:defRPr/>
              </a:pPr>
              <a:endParaRPr lang="en-US" altLang="en-US"/>
            </a:p>
          </p:txBody>
        </p:sp>
        <p:sp>
          <p:nvSpPr>
            <p:cNvPr id="240657" name="AutoShape 17">
              <a:extLst>
                <a:ext uri="{FF2B5EF4-FFF2-40B4-BE49-F238E27FC236}">
                  <a16:creationId xmlns:a16="http://schemas.microsoft.com/office/drawing/2014/main" id="{F63CF3ED-FC7E-4C18-9B46-F96F1CC45105}"/>
                </a:ext>
              </a:extLst>
            </p:cNvPr>
            <p:cNvSpPr>
              <a:spLocks noChangeArrowheads="1"/>
            </p:cNvSpPr>
            <p:nvPr/>
          </p:nvSpPr>
          <p:spPr bwMode="auto">
            <a:xfrm>
              <a:off x="4032" y="2976"/>
              <a:ext cx="1632" cy="864"/>
            </a:xfrm>
            <a:prstGeom prst="roundRect">
              <a:avLst>
                <a:gd name="adj" fmla="val 16667"/>
              </a:avLst>
            </a:prstGeom>
            <a:grpFill/>
            <a:ln w="9525">
              <a:solidFill>
                <a:schemeClr val="accent1">
                  <a:lumMod val="50000"/>
                </a:schemeClr>
              </a:solidFill>
              <a:round/>
              <a:headEnd/>
              <a:tailEnd/>
            </a:ln>
            <a:effectLst/>
          </p:spPr>
          <p:txBody>
            <a:bodyPr anchor="ctr"/>
            <a:lstStyle/>
            <a:p>
              <a:pPr algn="ctr" eaLnBrk="1" hangingPunct="1">
                <a:defRPr/>
              </a:pPr>
              <a:r>
                <a:rPr lang="en-US" sz="2000" b="1" dirty="0">
                  <a:solidFill>
                    <a:schemeClr val="accent1">
                      <a:lumMod val="50000"/>
                    </a:schemeClr>
                  </a:solidFill>
                  <a:latin typeface="Arial" charset="0"/>
                </a:rPr>
                <a:t>Accounting for the disposition of assets</a:t>
              </a:r>
            </a:p>
          </p:txBody>
        </p:sp>
      </p:grpSp>
      <p:sp>
        <p:nvSpPr>
          <p:cNvPr id="240658" name="Line 18">
            <a:extLst>
              <a:ext uri="{FF2B5EF4-FFF2-40B4-BE49-F238E27FC236}">
                <a16:creationId xmlns:a16="http://schemas.microsoft.com/office/drawing/2014/main" id="{5929B553-914F-4A41-B0A9-690C587A72B0}"/>
              </a:ext>
            </a:extLst>
          </p:cNvPr>
          <p:cNvSpPr>
            <a:spLocks noChangeShapeType="1"/>
          </p:cNvSpPr>
          <p:nvPr/>
        </p:nvSpPr>
        <p:spPr bwMode="auto">
          <a:xfrm flipV="1">
            <a:off x="3048000" y="5257800"/>
            <a:ext cx="3048000" cy="0"/>
          </a:xfrm>
          <a:prstGeom prst="line">
            <a:avLst/>
          </a:prstGeom>
          <a:noFill/>
          <a:ln w="41275" cmpd="dbl">
            <a:solidFill>
              <a:schemeClr val="accent1">
                <a:lumMod val="50000"/>
              </a:schemeClr>
            </a:solidFill>
            <a:round/>
            <a:headEnd/>
            <a:tailEnd/>
          </a:ln>
        </p:spPr>
        <p:txBody>
          <a:bodyPr wrap="none"/>
          <a:lstStyle/>
          <a:p>
            <a:pPr>
              <a:defRPr/>
            </a:pPr>
            <a:endParaRPr lang="en-US"/>
          </a:p>
        </p:txBody>
      </p:sp>
      <p:sp>
        <p:nvSpPr>
          <p:cNvPr id="63496" name="Title 17">
            <a:extLst>
              <a:ext uri="{FF2B5EF4-FFF2-40B4-BE49-F238E27FC236}">
                <a16:creationId xmlns:a16="http://schemas.microsoft.com/office/drawing/2014/main" id="{869B546D-D29A-4D32-87B2-FBFBE52D639E}"/>
              </a:ext>
            </a:extLst>
          </p:cNvPr>
          <p:cNvSpPr>
            <a:spLocks noGrp="1"/>
          </p:cNvSpPr>
          <p:nvPr>
            <p:ph type="title"/>
          </p:nvPr>
        </p:nvSpPr>
        <p:spPr>
          <a:xfrm>
            <a:off x="457200" y="228600"/>
            <a:ext cx="8229600" cy="1143000"/>
          </a:xfrm>
        </p:spPr>
        <p:txBody>
          <a:bodyPr/>
          <a:lstStyle/>
          <a:p>
            <a:r>
              <a:rPr lang="en-US" altLang="en-US" dirty="0"/>
              <a:t>Accounting for Noncurrent Assets: Primary Issues</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9">
            <a:extLst>
              <a:ext uri="{FF2B5EF4-FFF2-40B4-BE49-F238E27FC236}">
                <a16:creationId xmlns:a16="http://schemas.microsoft.com/office/drawing/2014/main" id="{4569686B-70C0-4127-9568-24A56F4E33F4}"/>
              </a:ext>
            </a:extLst>
          </p:cNvPr>
          <p:cNvSpPr>
            <a:spLocks noGrp="1"/>
          </p:cNvSpPr>
          <p:nvPr>
            <p:ph type="title"/>
          </p:nvPr>
        </p:nvSpPr>
        <p:spPr/>
        <p:txBody>
          <a:bodyPr/>
          <a:lstStyle/>
          <a:p>
            <a:r>
              <a:rPr lang="en-US" altLang="en-US"/>
              <a:t>Intangible Assets</a:t>
            </a:r>
          </a:p>
        </p:txBody>
      </p:sp>
      <p:grpSp>
        <p:nvGrpSpPr>
          <p:cNvPr id="2" name="Group 17">
            <a:extLst>
              <a:ext uri="{FF2B5EF4-FFF2-40B4-BE49-F238E27FC236}">
                <a16:creationId xmlns:a16="http://schemas.microsoft.com/office/drawing/2014/main" id="{D351D71D-268D-409A-AA86-AB068C2A5BB8}"/>
              </a:ext>
            </a:extLst>
          </p:cNvPr>
          <p:cNvGrpSpPr>
            <a:grpSpLocks/>
          </p:cNvGrpSpPr>
          <p:nvPr/>
        </p:nvGrpSpPr>
        <p:grpSpPr bwMode="auto">
          <a:xfrm>
            <a:off x="685800" y="1371600"/>
            <a:ext cx="3308350" cy="1816100"/>
            <a:chOff x="172" y="1016"/>
            <a:chExt cx="2084" cy="1144"/>
          </a:xfrm>
          <a:solidFill>
            <a:schemeClr val="accent1">
              <a:lumMod val="20000"/>
              <a:lumOff val="80000"/>
            </a:schemeClr>
          </a:solidFill>
        </p:grpSpPr>
        <p:sp>
          <p:nvSpPr>
            <p:cNvPr id="85007" name="Rectangle 2">
              <a:extLst>
                <a:ext uri="{FF2B5EF4-FFF2-40B4-BE49-F238E27FC236}">
                  <a16:creationId xmlns:a16="http://schemas.microsoft.com/office/drawing/2014/main" id="{F5ACC759-863E-4E96-AD2C-9C19453ED8D4}"/>
                </a:ext>
              </a:extLst>
            </p:cNvPr>
            <p:cNvSpPr>
              <a:spLocks noChangeArrowheads="1"/>
            </p:cNvSpPr>
            <p:nvPr/>
          </p:nvSpPr>
          <p:spPr bwMode="auto">
            <a:xfrm>
              <a:off x="172" y="1016"/>
              <a:ext cx="1774" cy="896"/>
            </a:xfrm>
            <a:prstGeom prst="rect">
              <a:avLst/>
            </a:prstGeom>
            <a:grpFill/>
            <a:ln w="25400">
              <a:solidFill>
                <a:schemeClr val="accent1">
                  <a:lumMod val="50000"/>
                </a:schemeClr>
              </a:solidFill>
              <a:miter lim="800000"/>
              <a:headEnd/>
              <a:tailEnd/>
            </a:ln>
            <a:effectLst>
              <a:outerShdw dist="107763" dir="2700000" algn="ctr" rotWithShape="0">
                <a:srgbClr val="00279F"/>
              </a:outerShdw>
            </a:effectLst>
          </p:spPr>
          <p:txBody>
            <a:bodyPr wrap="none" lIns="90488" tIns="44450" rIns="90488" bIns="44450" anchor="ctr"/>
            <a:lstStyle/>
            <a:p>
              <a:pPr algn="ctr">
                <a:defRPr/>
              </a:pPr>
              <a:r>
                <a:rPr lang="en-US" sz="2400" b="1" dirty="0">
                  <a:latin typeface="Arial" pitchFamily="34" charset="0"/>
                </a:rPr>
                <a:t>Noncurrent assets</a:t>
              </a:r>
              <a:br>
                <a:rPr lang="en-US" sz="2400" b="1" dirty="0">
                  <a:latin typeface="Arial" pitchFamily="34" charset="0"/>
                </a:rPr>
              </a:br>
              <a:r>
                <a:rPr lang="en-US" sz="2400" b="1" dirty="0">
                  <a:latin typeface="Arial" pitchFamily="34" charset="0"/>
                </a:rPr>
                <a:t>without physical</a:t>
              </a:r>
              <a:br>
                <a:rPr lang="en-US" sz="2400" b="1" dirty="0">
                  <a:latin typeface="Arial" pitchFamily="34" charset="0"/>
                </a:rPr>
              </a:br>
              <a:r>
                <a:rPr lang="en-US" sz="2400" b="1" dirty="0">
                  <a:latin typeface="Arial" pitchFamily="34" charset="0"/>
                </a:rPr>
                <a:t>substance</a:t>
              </a:r>
            </a:p>
          </p:txBody>
        </p:sp>
        <p:sp>
          <p:nvSpPr>
            <p:cNvPr id="85008" name="Line 13">
              <a:extLst>
                <a:ext uri="{FF2B5EF4-FFF2-40B4-BE49-F238E27FC236}">
                  <a16:creationId xmlns:a16="http://schemas.microsoft.com/office/drawing/2014/main" id="{18D33B1C-26E6-4EFF-B545-BB648F5986ED}"/>
                </a:ext>
              </a:extLst>
            </p:cNvPr>
            <p:cNvSpPr>
              <a:spLocks noChangeShapeType="1"/>
            </p:cNvSpPr>
            <p:nvPr/>
          </p:nvSpPr>
          <p:spPr bwMode="auto">
            <a:xfrm>
              <a:off x="2016" y="1920"/>
              <a:ext cx="240" cy="240"/>
            </a:xfrm>
            <a:prstGeom prst="line">
              <a:avLst/>
            </a:prstGeom>
            <a:grpFill/>
            <a:ln w="76200">
              <a:solidFill>
                <a:schemeClr val="accent1">
                  <a:lumMod val="50000"/>
                </a:schemeClr>
              </a:solidFill>
              <a:round/>
              <a:headEnd/>
              <a:tailEnd/>
            </a:ln>
          </p:spPr>
          <p:txBody>
            <a:bodyPr/>
            <a:lstStyle/>
            <a:p>
              <a:pPr>
                <a:defRPr/>
              </a:pPr>
              <a:endParaRPr lang="en-US"/>
            </a:p>
          </p:txBody>
        </p:sp>
      </p:grpSp>
      <p:grpSp>
        <p:nvGrpSpPr>
          <p:cNvPr id="3" name="Group 18">
            <a:extLst>
              <a:ext uri="{FF2B5EF4-FFF2-40B4-BE49-F238E27FC236}">
                <a16:creationId xmlns:a16="http://schemas.microsoft.com/office/drawing/2014/main" id="{83CBCFFF-60ED-4DC0-8926-99ABBCE3449A}"/>
              </a:ext>
            </a:extLst>
          </p:cNvPr>
          <p:cNvGrpSpPr>
            <a:grpSpLocks/>
          </p:cNvGrpSpPr>
          <p:nvPr/>
        </p:nvGrpSpPr>
        <p:grpSpPr bwMode="auto">
          <a:xfrm>
            <a:off x="5638800" y="1371600"/>
            <a:ext cx="3219450" cy="1901825"/>
            <a:chOff x="3600" y="1010"/>
            <a:chExt cx="1980" cy="1150"/>
          </a:xfrm>
          <a:solidFill>
            <a:schemeClr val="accent1">
              <a:lumMod val="20000"/>
              <a:lumOff val="80000"/>
            </a:schemeClr>
          </a:solidFill>
        </p:grpSpPr>
        <p:sp>
          <p:nvSpPr>
            <p:cNvPr id="85005" name="Rectangle 8">
              <a:extLst>
                <a:ext uri="{FF2B5EF4-FFF2-40B4-BE49-F238E27FC236}">
                  <a16:creationId xmlns:a16="http://schemas.microsoft.com/office/drawing/2014/main" id="{2FED1A54-AC02-4F2E-AF4E-5D04BEAD816D}"/>
                </a:ext>
              </a:extLst>
            </p:cNvPr>
            <p:cNvSpPr>
              <a:spLocks noChangeArrowheads="1"/>
            </p:cNvSpPr>
            <p:nvPr/>
          </p:nvSpPr>
          <p:spPr bwMode="auto">
            <a:xfrm>
              <a:off x="3812" y="1010"/>
              <a:ext cx="1768" cy="896"/>
            </a:xfrm>
            <a:prstGeom prst="rect">
              <a:avLst/>
            </a:prstGeom>
            <a:grpFill/>
            <a:ln w="25400">
              <a:solidFill>
                <a:schemeClr val="accent1">
                  <a:lumMod val="50000"/>
                </a:schemeClr>
              </a:solidFill>
              <a:miter lim="800000"/>
              <a:headEnd/>
              <a:tailEnd/>
            </a:ln>
            <a:effectLst>
              <a:outerShdw dist="107763" dir="2700000" algn="ctr" rotWithShape="0">
                <a:srgbClr val="00279F"/>
              </a:outerShdw>
            </a:effectLst>
          </p:spPr>
          <p:txBody>
            <a:bodyPr wrap="none" lIns="90488" tIns="44450" rIns="90488" bIns="44450" anchor="ctr"/>
            <a:lstStyle/>
            <a:p>
              <a:pPr algn="ctr">
                <a:defRPr/>
              </a:pPr>
              <a:r>
                <a:rPr lang="en-US" sz="2400" b="1" dirty="0">
                  <a:latin typeface="Arial" pitchFamily="34" charset="0"/>
                </a:rPr>
                <a:t>Often provide</a:t>
              </a:r>
              <a:br>
                <a:rPr lang="en-US" sz="2400" b="1" dirty="0">
                  <a:latin typeface="Arial" pitchFamily="34" charset="0"/>
                </a:rPr>
              </a:br>
              <a:r>
                <a:rPr lang="en-US" sz="2400" b="1" dirty="0">
                  <a:latin typeface="Arial" pitchFamily="34" charset="0"/>
                </a:rPr>
                <a:t>exclusive rights</a:t>
              </a:r>
              <a:br>
                <a:rPr lang="en-US" sz="2400" b="1" dirty="0">
                  <a:latin typeface="Arial" pitchFamily="34" charset="0"/>
                </a:rPr>
              </a:br>
              <a:r>
                <a:rPr lang="en-US" sz="2400" b="1" dirty="0">
                  <a:latin typeface="Arial" pitchFamily="34" charset="0"/>
                </a:rPr>
                <a:t>or privileges</a:t>
              </a:r>
            </a:p>
          </p:txBody>
        </p:sp>
        <p:sp>
          <p:nvSpPr>
            <p:cNvPr id="85006" name="Line 14">
              <a:extLst>
                <a:ext uri="{FF2B5EF4-FFF2-40B4-BE49-F238E27FC236}">
                  <a16:creationId xmlns:a16="http://schemas.microsoft.com/office/drawing/2014/main" id="{5634D3F3-05FD-4560-9CE6-B8BBBD95BF9F}"/>
                </a:ext>
              </a:extLst>
            </p:cNvPr>
            <p:cNvSpPr>
              <a:spLocks noChangeShapeType="1"/>
            </p:cNvSpPr>
            <p:nvPr/>
          </p:nvSpPr>
          <p:spPr bwMode="auto">
            <a:xfrm flipH="1">
              <a:off x="3600" y="1920"/>
              <a:ext cx="240" cy="240"/>
            </a:xfrm>
            <a:prstGeom prst="line">
              <a:avLst/>
            </a:prstGeom>
            <a:grpFill/>
            <a:ln w="76200">
              <a:solidFill>
                <a:schemeClr val="accent1">
                  <a:lumMod val="50000"/>
                </a:schemeClr>
              </a:solidFill>
              <a:round/>
              <a:headEnd/>
              <a:tailEnd/>
            </a:ln>
          </p:spPr>
          <p:txBody>
            <a:bodyPr/>
            <a:lstStyle/>
            <a:p>
              <a:pPr>
                <a:defRPr/>
              </a:pPr>
              <a:endParaRPr lang="en-US"/>
            </a:p>
          </p:txBody>
        </p:sp>
      </p:grpSp>
      <p:grpSp>
        <p:nvGrpSpPr>
          <p:cNvPr id="4" name="Group 19">
            <a:extLst>
              <a:ext uri="{FF2B5EF4-FFF2-40B4-BE49-F238E27FC236}">
                <a16:creationId xmlns:a16="http://schemas.microsoft.com/office/drawing/2014/main" id="{2EDCDAAA-3209-4053-8107-D69E0D428532}"/>
              </a:ext>
            </a:extLst>
          </p:cNvPr>
          <p:cNvGrpSpPr>
            <a:grpSpLocks/>
          </p:cNvGrpSpPr>
          <p:nvPr/>
        </p:nvGrpSpPr>
        <p:grpSpPr bwMode="auto">
          <a:xfrm>
            <a:off x="685800" y="4191000"/>
            <a:ext cx="3276600" cy="1422400"/>
            <a:chOff x="172" y="3128"/>
            <a:chExt cx="2064" cy="896"/>
          </a:xfrm>
          <a:solidFill>
            <a:schemeClr val="accent1">
              <a:lumMod val="20000"/>
              <a:lumOff val="80000"/>
            </a:schemeClr>
          </a:solidFill>
        </p:grpSpPr>
        <p:sp>
          <p:nvSpPr>
            <p:cNvPr id="85004" name="Line 15">
              <a:extLst>
                <a:ext uri="{FF2B5EF4-FFF2-40B4-BE49-F238E27FC236}">
                  <a16:creationId xmlns:a16="http://schemas.microsoft.com/office/drawing/2014/main" id="{BE0577DE-8F25-4482-AAF4-AF1E3DB72D6A}"/>
                </a:ext>
              </a:extLst>
            </p:cNvPr>
            <p:cNvSpPr>
              <a:spLocks noChangeShapeType="1"/>
            </p:cNvSpPr>
            <p:nvPr/>
          </p:nvSpPr>
          <p:spPr bwMode="auto">
            <a:xfrm flipH="1">
              <a:off x="2016" y="3168"/>
              <a:ext cx="220" cy="96"/>
            </a:xfrm>
            <a:prstGeom prst="line">
              <a:avLst/>
            </a:prstGeom>
            <a:grpFill/>
            <a:ln w="76200">
              <a:solidFill>
                <a:schemeClr val="accent1">
                  <a:lumMod val="50000"/>
                </a:schemeClr>
              </a:solidFill>
              <a:round/>
              <a:headEnd/>
              <a:tailEnd/>
            </a:ln>
          </p:spPr>
          <p:txBody>
            <a:bodyPr/>
            <a:lstStyle/>
            <a:p>
              <a:pPr>
                <a:defRPr/>
              </a:pPr>
              <a:endParaRPr lang="en-US"/>
            </a:p>
          </p:txBody>
        </p:sp>
        <p:sp>
          <p:nvSpPr>
            <p:cNvPr id="85003" name="Rectangle 3">
              <a:extLst>
                <a:ext uri="{FF2B5EF4-FFF2-40B4-BE49-F238E27FC236}">
                  <a16:creationId xmlns:a16="http://schemas.microsoft.com/office/drawing/2014/main" id="{7E62F250-6507-44D9-84DA-D6793E533016}"/>
                </a:ext>
              </a:extLst>
            </p:cNvPr>
            <p:cNvSpPr>
              <a:spLocks noChangeArrowheads="1"/>
            </p:cNvSpPr>
            <p:nvPr/>
          </p:nvSpPr>
          <p:spPr bwMode="auto">
            <a:xfrm>
              <a:off x="172" y="3128"/>
              <a:ext cx="1808" cy="896"/>
            </a:xfrm>
            <a:prstGeom prst="rect">
              <a:avLst/>
            </a:prstGeom>
            <a:grpFill/>
            <a:ln w="25400">
              <a:solidFill>
                <a:schemeClr val="accent1">
                  <a:lumMod val="50000"/>
                </a:schemeClr>
              </a:solidFill>
              <a:miter lim="800000"/>
              <a:headEnd/>
              <a:tailEnd/>
            </a:ln>
            <a:effectLst>
              <a:outerShdw dist="107763" dir="2700000" algn="ctr" rotWithShape="0">
                <a:srgbClr val="00279F"/>
              </a:outerShdw>
            </a:effectLst>
          </p:spPr>
          <p:txBody>
            <a:bodyPr wrap="none" lIns="90488" tIns="44450" rIns="90488" bIns="44450" anchor="ctr"/>
            <a:lstStyle/>
            <a:p>
              <a:pPr algn="ctr">
                <a:defRPr/>
              </a:pPr>
              <a:r>
                <a:rPr lang="en-US" sz="2400" b="1" dirty="0">
                  <a:latin typeface="Arial" pitchFamily="34" charset="0"/>
                </a:rPr>
                <a:t>Useful life is</a:t>
              </a:r>
              <a:br>
                <a:rPr lang="en-US" sz="2400" b="1" dirty="0">
                  <a:latin typeface="Arial" pitchFamily="34" charset="0"/>
                </a:rPr>
              </a:br>
              <a:r>
                <a:rPr lang="en-US" sz="2400" b="1" dirty="0">
                  <a:latin typeface="Arial" pitchFamily="34" charset="0"/>
                </a:rPr>
                <a:t>often difficult</a:t>
              </a:r>
              <a:br>
                <a:rPr lang="en-US" sz="2400" b="1" dirty="0">
                  <a:latin typeface="Arial" pitchFamily="34" charset="0"/>
                </a:rPr>
              </a:br>
              <a:r>
                <a:rPr lang="en-US" sz="2400" b="1" dirty="0">
                  <a:latin typeface="Arial" pitchFamily="34" charset="0"/>
                </a:rPr>
                <a:t>to determine</a:t>
              </a:r>
            </a:p>
          </p:txBody>
        </p:sp>
      </p:grpSp>
      <p:grpSp>
        <p:nvGrpSpPr>
          <p:cNvPr id="5" name="Group 20">
            <a:extLst>
              <a:ext uri="{FF2B5EF4-FFF2-40B4-BE49-F238E27FC236}">
                <a16:creationId xmlns:a16="http://schemas.microsoft.com/office/drawing/2014/main" id="{543E60C4-B6CA-4E2E-BFD4-F9FC5FFEE3E9}"/>
              </a:ext>
            </a:extLst>
          </p:cNvPr>
          <p:cNvGrpSpPr>
            <a:grpSpLocks/>
          </p:cNvGrpSpPr>
          <p:nvPr/>
        </p:nvGrpSpPr>
        <p:grpSpPr bwMode="auto">
          <a:xfrm>
            <a:off x="5638800" y="4038600"/>
            <a:ext cx="3143250" cy="1717675"/>
            <a:chOff x="3552" y="2928"/>
            <a:chExt cx="2028" cy="1082"/>
          </a:xfrm>
          <a:solidFill>
            <a:schemeClr val="accent1">
              <a:lumMod val="20000"/>
              <a:lumOff val="80000"/>
            </a:schemeClr>
          </a:solidFill>
        </p:grpSpPr>
        <p:sp>
          <p:nvSpPr>
            <p:cNvPr id="85001" name="Rectangle 4">
              <a:extLst>
                <a:ext uri="{FF2B5EF4-FFF2-40B4-BE49-F238E27FC236}">
                  <a16:creationId xmlns:a16="http://schemas.microsoft.com/office/drawing/2014/main" id="{1AE2849C-E18E-4CDF-B483-091EE7431813}"/>
                </a:ext>
              </a:extLst>
            </p:cNvPr>
            <p:cNvSpPr>
              <a:spLocks noChangeArrowheads="1"/>
            </p:cNvSpPr>
            <p:nvPr/>
          </p:nvSpPr>
          <p:spPr bwMode="auto">
            <a:xfrm>
              <a:off x="3806" y="3114"/>
              <a:ext cx="1774" cy="896"/>
            </a:xfrm>
            <a:prstGeom prst="rect">
              <a:avLst/>
            </a:prstGeom>
            <a:grpFill/>
            <a:ln w="25400">
              <a:solidFill>
                <a:schemeClr val="accent1">
                  <a:lumMod val="50000"/>
                </a:schemeClr>
              </a:solidFill>
              <a:miter lim="800000"/>
              <a:headEnd/>
              <a:tailEnd/>
            </a:ln>
            <a:effectLst>
              <a:outerShdw dist="107763" dir="2700000" algn="ctr" rotWithShape="0">
                <a:srgbClr val="00279F"/>
              </a:outerShdw>
            </a:effectLst>
          </p:spPr>
          <p:txBody>
            <a:bodyPr wrap="none" lIns="90488" tIns="44450" rIns="90488" bIns="44450" anchor="ctr"/>
            <a:lstStyle/>
            <a:p>
              <a:pPr algn="ctr">
                <a:defRPr/>
              </a:pPr>
              <a:r>
                <a:rPr lang="en-US" sz="2400" b="1" dirty="0">
                  <a:latin typeface="Arial" pitchFamily="34" charset="0"/>
                </a:rPr>
                <a:t>Usually acquired</a:t>
              </a:r>
              <a:br>
                <a:rPr lang="en-US" sz="2400" b="1" dirty="0">
                  <a:latin typeface="Arial" pitchFamily="34" charset="0"/>
                </a:rPr>
              </a:br>
              <a:r>
                <a:rPr lang="en-US" sz="2400" b="1" dirty="0">
                  <a:latin typeface="Arial" pitchFamily="34" charset="0"/>
                </a:rPr>
                <a:t> for operational</a:t>
              </a:r>
              <a:br>
                <a:rPr lang="en-US" sz="2400" b="1" dirty="0">
                  <a:latin typeface="Arial" pitchFamily="34" charset="0"/>
                </a:rPr>
              </a:br>
              <a:r>
                <a:rPr lang="en-US" sz="2400" b="1" dirty="0">
                  <a:latin typeface="Arial" pitchFamily="34" charset="0"/>
                </a:rPr>
                <a:t> use</a:t>
              </a:r>
            </a:p>
          </p:txBody>
        </p:sp>
        <p:sp>
          <p:nvSpPr>
            <p:cNvPr id="85002" name="Line 16">
              <a:extLst>
                <a:ext uri="{FF2B5EF4-FFF2-40B4-BE49-F238E27FC236}">
                  <a16:creationId xmlns:a16="http://schemas.microsoft.com/office/drawing/2014/main" id="{CA9D62D4-D5DA-4B4D-9B35-8E13E479CC14}"/>
                </a:ext>
              </a:extLst>
            </p:cNvPr>
            <p:cNvSpPr>
              <a:spLocks noChangeShapeType="1"/>
            </p:cNvSpPr>
            <p:nvPr/>
          </p:nvSpPr>
          <p:spPr bwMode="auto">
            <a:xfrm>
              <a:off x="3552" y="2928"/>
              <a:ext cx="240" cy="240"/>
            </a:xfrm>
            <a:prstGeom prst="line">
              <a:avLst/>
            </a:prstGeom>
            <a:grpFill/>
            <a:ln w="76200">
              <a:solidFill>
                <a:schemeClr val="accent1">
                  <a:lumMod val="50000"/>
                </a:schemeClr>
              </a:solidFill>
              <a:round/>
              <a:headEnd/>
              <a:tailEnd/>
            </a:ln>
          </p:spPr>
          <p:txBody>
            <a:bodyPr/>
            <a:lstStyle/>
            <a:p>
              <a:pPr>
                <a:defRPr/>
              </a:pPr>
              <a:endParaRPr lang="en-US"/>
            </a:p>
          </p:txBody>
        </p:sp>
      </p:grpSp>
      <p:sp>
        <p:nvSpPr>
          <p:cNvPr id="17" name="Rounded Rectangle 16">
            <a:extLst>
              <a:ext uri="{FF2B5EF4-FFF2-40B4-BE49-F238E27FC236}">
                <a16:creationId xmlns:a16="http://schemas.microsoft.com/office/drawing/2014/main" id="{AE571528-CEC1-46CA-AA23-EEBC73A4D420}"/>
              </a:ext>
            </a:extLst>
          </p:cNvPr>
          <p:cNvSpPr/>
          <p:nvPr/>
        </p:nvSpPr>
        <p:spPr>
          <a:xfrm>
            <a:off x="496888" y="6172200"/>
            <a:ext cx="6513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6-9: Discuss the meaning of various intangible assets, how their values are measured, and how their costs are reflected in the income statement.</a:t>
            </a:r>
          </a:p>
        </p:txBody>
      </p:sp>
      <p:sp>
        <p:nvSpPr>
          <p:cNvPr id="84994" name="Oval 7">
            <a:extLst>
              <a:ext uri="{FF2B5EF4-FFF2-40B4-BE49-F238E27FC236}">
                <a16:creationId xmlns:a16="http://schemas.microsoft.com/office/drawing/2014/main" id="{2CE81929-535A-45DE-A886-7CC5B36310EC}"/>
              </a:ext>
            </a:extLst>
          </p:cNvPr>
          <p:cNvSpPr>
            <a:spLocks noChangeArrowheads="1"/>
          </p:cNvSpPr>
          <p:nvPr/>
        </p:nvSpPr>
        <p:spPr bwMode="auto">
          <a:xfrm>
            <a:off x="3276600" y="2743200"/>
            <a:ext cx="2870200" cy="1651000"/>
          </a:xfrm>
          <a:prstGeom prst="ellipse">
            <a:avLst/>
          </a:prstGeom>
          <a:solidFill>
            <a:srgbClr val="FFFFB7"/>
          </a:solidFill>
          <a:ln w="25400">
            <a:solidFill>
              <a:schemeClr val="accent1">
                <a:lumMod val="50000"/>
              </a:schemeClr>
            </a:solidFill>
            <a:round/>
            <a:headEnd/>
            <a:tailEnd/>
          </a:ln>
        </p:spPr>
        <p:txBody>
          <a:bodyPr wrap="none" lIns="90488" tIns="44450" rIns="90488" bIns="44450" anchor="ctr"/>
          <a:lstStyle/>
          <a:p>
            <a:pPr algn="ctr">
              <a:defRPr/>
            </a:pPr>
            <a:r>
              <a:rPr lang="en-US" altLang="en-US" sz="3200" b="1" dirty="0">
                <a:solidFill>
                  <a:schemeClr val="tx2"/>
                </a:solidFill>
                <a:latin typeface="Arial" pitchFamily="34" charset="0"/>
              </a:rPr>
              <a:t>Intangible</a:t>
            </a:r>
            <a:br>
              <a:rPr lang="en-US" altLang="en-US" sz="3200" b="1" dirty="0">
                <a:solidFill>
                  <a:schemeClr val="tx2"/>
                </a:solidFill>
                <a:latin typeface="Arial" pitchFamily="34" charset="0"/>
              </a:rPr>
            </a:br>
            <a:r>
              <a:rPr lang="en-US" altLang="en-US" sz="3200" b="1" dirty="0">
                <a:solidFill>
                  <a:schemeClr val="tx2"/>
                </a:solidFill>
                <a:latin typeface="Arial" pitchFamily="34" charset="0"/>
              </a:rPr>
              <a:t>Assets</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6">
            <a:extLst>
              <a:ext uri="{FF2B5EF4-FFF2-40B4-BE49-F238E27FC236}">
                <a16:creationId xmlns:a16="http://schemas.microsoft.com/office/drawing/2014/main" id="{4DC00D7B-914E-46C9-B9A1-AF0C83D08037}"/>
              </a:ext>
            </a:extLst>
          </p:cNvPr>
          <p:cNvSpPr>
            <a:spLocks noGrp="1"/>
          </p:cNvSpPr>
          <p:nvPr>
            <p:ph type="title"/>
          </p:nvPr>
        </p:nvSpPr>
        <p:spPr>
          <a:xfrm>
            <a:off x="457200" y="381000"/>
            <a:ext cx="8229600" cy="731838"/>
          </a:xfrm>
        </p:spPr>
        <p:txBody>
          <a:bodyPr/>
          <a:lstStyle/>
          <a:p>
            <a:r>
              <a:rPr lang="en-US" altLang="en-US"/>
              <a:t>Intangible Assets</a:t>
            </a:r>
          </a:p>
        </p:txBody>
      </p:sp>
      <p:sp>
        <p:nvSpPr>
          <p:cNvPr id="137219" name="Rectangle 4">
            <a:extLst>
              <a:ext uri="{FF2B5EF4-FFF2-40B4-BE49-F238E27FC236}">
                <a16:creationId xmlns:a16="http://schemas.microsoft.com/office/drawing/2014/main" id="{DF95A446-5109-4471-BF50-A97840DB538F}"/>
              </a:ext>
            </a:extLst>
          </p:cNvPr>
          <p:cNvSpPr>
            <a:spLocks noGrp="1"/>
          </p:cNvSpPr>
          <p:nvPr>
            <p:ph sz="half" idx="1"/>
          </p:nvPr>
        </p:nvSpPr>
        <p:spPr>
          <a:xfrm>
            <a:off x="838200" y="2423319"/>
            <a:ext cx="3429000" cy="2438400"/>
          </a:xfrm>
        </p:spPr>
        <p:txBody>
          <a:bodyPr/>
          <a:lstStyle/>
          <a:p>
            <a:pPr marL="0" indent="0" algn="ctr">
              <a:buFont typeface="Wingdings" panose="05000000000000000000" pitchFamily="2" charset="2"/>
              <a:buNone/>
            </a:pPr>
            <a:r>
              <a:rPr lang="en-US" altLang="en-US" b="1" dirty="0">
                <a:solidFill>
                  <a:schemeClr val="tx2"/>
                </a:solidFill>
              </a:rPr>
              <a:t>Record at current cash equivalent cost, including purchase price, legal fees, and filing fees</a:t>
            </a:r>
          </a:p>
        </p:txBody>
      </p:sp>
      <p:sp>
        <p:nvSpPr>
          <p:cNvPr id="137220" name="Rectangle 2">
            <a:extLst>
              <a:ext uri="{FF2B5EF4-FFF2-40B4-BE49-F238E27FC236}">
                <a16:creationId xmlns:a16="http://schemas.microsoft.com/office/drawing/2014/main" id="{89C80F25-2624-4188-B023-4A903BE7AC58}"/>
              </a:ext>
            </a:extLst>
          </p:cNvPr>
          <p:cNvSpPr>
            <a:spLocks noGrp="1"/>
          </p:cNvSpPr>
          <p:nvPr>
            <p:ph sz="half" idx="2"/>
          </p:nvPr>
        </p:nvSpPr>
        <p:spPr>
          <a:xfrm>
            <a:off x="4572000" y="1295400"/>
            <a:ext cx="4343400" cy="4525963"/>
          </a:xfrm>
        </p:spPr>
        <p:txBody>
          <a:bodyPr/>
          <a:lstStyle/>
          <a:p>
            <a:r>
              <a:rPr lang="en-US" altLang="en-US" b="1" dirty="0">
                <a:solidFill>
                  <a:schemeClr val="tx2"/>
                </a:solidFill>
              </a:rPr>
              <a:t>Patents</a:t>
            </a:r>
          </a:p>
          <a:p>
            <a:r>
              <a:rPr lang="en-US" altLang="en-US" b="1" dirty="0">
                <a:solidFill>
                  <a:schemeClr val="tx2"/>
                </a:solidFill>
              </a:rPr>
              <a:t>Copyrights</a:t>
            </a:r>
          </a:p>
          <a:p>
            <a:r>
              <a:rPr lang="en-US" altLang="en-US" b="1" dirty="0">
                <a:solidFill>
                  <a:schemeClr val="tx2"/>
                </a:solidFill>
              </a:rPr>
              <a:t>Leaseholds</a:t>
            </a:r>
          </a:p>
          <a:p>
            <a:r>
              <a:rPr lang="en-US" altLang="en-US" b="1" dirty="0">
                <a:solidFill>
                  <a:schemeClr val="tx2"/>
                </a:solidFill>
              </a:rPr>
              <a:t>Leasehold</a:t>
            </a:r>
            <a:br>
              <a:rPr lang="en-US" altLang="en-US" b="1" dirty="0">
                <a:solidFill>
                  <a:schemeClr val="tx2"/>
                </a:solidFill>
              </a:rPr>
            </a:br>
            <a:r>
              <a:rPr lang="en-US" altLang="en-US" b="1" dirty="0">
                <a:solidFill>
                  <a:schemeClr val="tx2"/>
                </a:solidFill>
              </a:rPr>
              <a:t>improvements</a:t>
            </a:r>
          </a:p>
          <a:p>
            <a:r>
              <a:rPr lang="en-US" altLang="en-US" b="1" dirty="0">
                <a:solidFill>
                  <a:schemeClr val="tx2"/>
                </a:solidFill>
              </a:rPr>
              <a:t>Franchises and licenses</a:t>
            </a:r>
          </a:p>
          <a:p>
            <a:r>
              <a:rPr lang="en-US" altLang="en-US" b="1" dirty="0">
                <a:solidFill>
                  <a:schemeClr val="tx2"/>
                </a:solidFill>
              </a:rPr>
              <a:t>Trademarks and</a:t>
            </a:r>
            <a:br>
              <a:rPr lang="en-US" altLang="en-US" b="1" dirty="0">
                <a:solidFill>
                  <a:schemeClr val="tx2"/>
                </a:solidFill>
              </a:rPr>
            </a:br>
            <a:r>
              <a:rPr lang="en-US" altLang="en-US" b="1" dirty="0">
                <a:solidFill>
                  <a:schemeClr val="tx2"/>
                </a:solidFill>
              </a:rPr>
              <a:t>brand names</a:t>
            </a:r>
          </a:p>
          <a:p>
            <a:r>
              <a:rPr lang="en-US" altLang="en-US" b="1" dirty="0">
                <a:solidFill>
                  <a:schemeClr val="tx2"/>
                </a:solidFill>
              </a:rPr>
              <a:t>Goodwill </a:t>
            </a:r>
          </a:p>
        </p:txBody>
      </p:sp>
      <p:sp>
        <p:nvSpPr>
          <p:cNvPr id="8" name="Rounded Rectangle 7">
            <a:extLst>
              <a:ext uri="{FF2B5EF4-FFF2-40B4-BE49-F238E27FC236}">
                <a16:creationId xmlns:a16="http://schemas.microsoft.com/office/drawing/2014/main" id="{F8C413D3-6EA6-4E57-9451-389DE4060BDB}"/>
              </a:ext>
            </a:extLst>
          </p:cNvPr>
          <p:cNvSpPr/>
          <p:nvPr/>
        </p:nvSpPr>
        <p:spPr>
          <a:xfrm>
            <a:off x="496888" y="6172200"/>
            <a:ext cx="6513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6-9: Discuss the meaning of various intangible assets, how their values are measured, and how their costs are reflected in the income statement.</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4">
            <a:extLst>
              <a:ext uri="{FF2B5EF4-FFF2-40B4-BE49-F238E27FC236}">
                <a16:creationId xmlns:a16="http://schemas.microsoft.com/office/drawing/2014/main" id="{2FB5CB10-59AC-40FE-B91C-A496697513C5}"/>
              </a:ext>
            </a:extLst>
          </p:cNvPr>
          <p:cNvSpPr>
            <a:spLocks noGrp="1"/>
          </p:cNvSpPr>
          <p:nvPr>
            <p:ph type="title"/>
          </p:nvPr>
        </p:nvSpPr>
        <p:spPr/>
        <p:txBody>
          <a:bodyPr/>
          <a:lstStyle/>
          <a:p>
            <a:r>
              <a:rPr lang="en-US" altLang="en-US"/>
              <a:t>Intangible Assets</a:t>
            </a:r>
          </a:p>
        </p:txBody>
      </p:sp>
      <p:sp>
        <p:nvSpPr>
          <p:cNvPr id="139267" name="Rectangle 2">
            <a:extLst>
              <a:ext uri="{FF2B5EF4-FFF2-40B4-BE49-F238E27FC236}">
                <a16:creationId xmlns:a16="http://schemas.microsoft.com/office/drawing/2014/main" id="{3200CC77-9782-4746-9EE6-1F16A0D3E39D}"/>
              </a:ext>
            </a:extLst>
          </p:cNvPr>
          <p:cNvSpPr>
            <a:spLocks noGrp="1"/>
          </p:cNvSpPr>
          <p:nvPr>
            <p:ph idx="1"/>
          </p:nvPr>
        </p:nvSpPr>
        <p:spPr>
          <a:xfrm>
            <a:off x="609600" y="1863725"/>
            <a:ext cx="8077200" cy="3927475"/>
          </a:xfrm>
        </p:spPr>
        <p:txBody>
          <a:bodyPr/>
          <a:lstStyle/>
          <a:p>
            <a:r>
              <a:rPr lang="en-US" altLang="en-US" dirty="0"/>
              <a:t>Amortization for these intangibles:</a:t>
            </a:r>
          </a:p>
          <a:p>
            <a:pPr lvl="1"/>
            <a:r>
              <a:rPr lang="en-US" altLang="en-US" dirty="0"/>
              <a:t>Patent = 20 years</a:t>
            </a:r>
          </a:p>
          <a:p>
            <a:pPr lvl="1"/>
            <a:r>
              <a:rPr lang="en-US" altLang="en-US" dirty="0">
                <a:solidFill>
                  <a:schemeClr val="tx2"/>
                </a:solidFill>
              </a:rPr>
              <a:t>Registered Trademark </a:t>
            </a:r>
            <a:r>
              <a:rPr lang="en-US" altLang="en-US" dirty="0"/>
              <a:t>= Unlimited life </a:t>
            </a:r>
          </a:p>
          <a:p>
            <a:pPr lvl="1">
              <a:buFont typeface="Wingdings" panose="05000000000000000000" pitchFamily="2" charset="2"/>
              <a:buNone/>
            </a:pPr>
            <a:endParaRPr lang="en-US" altLang="en-US" dirty="0">
              <a:solidFill>
                <a:srgbClr val="C00000"/>
              </a:solidFill>
            </a:endParaRPr>
          </a:p>
          <a:p>
            <a:pPr lvl="1">
              <a:buFont typeface="Wingdings" panose="05000000000000000000" pitchFamily="2" charset="2"/>
              <a:buNone/>
            </a:pPr>
            <a:endParaRPr lang="en-US" altLang="en-US" dirty="0">
              <a:solidFill>
                <a:srgbClr val="C00000"/>
              </a:solidFill>
            </a:endParaRPr>
          </a:p>
          <a:p>
            <a:r>
              <a:rPr lang="en-US" altLang="en-US" dirty="0"/>
              <a:t>Use the straight-line method.</a:t>
            </a:r>
          </a:p>
          <a:p>
            <a:r>
              <a:rPr lang="en-US" altLang="en-US" dirty="0"/>
              <a:t>Amortize over legal life or useful life, whichever is less.</a:t>
            </a:r>
          </a:p>
        </p:txBody>
      </p:sp>
      <p:sp>
        <p:nvSpPr>
          <p:cNvPr id="139268" name="Text Box 6">
            <a:extLst>
              <a:ext uri="{FF2B5EF4-FFF2-40B4-BE49-F238E27FC236}">
                <a16:creationId xmlns:a16="http://schemas.microsoft.com/office/drawing/2014/main" id="{421625B8-E316-493E-8026-8A0CD59775E7}"/>
              </a:ext>
            </a:extLst>
          </p:cNvPr>
          <p:cNvSpPr txBox="1">
            <a:spLocks noChangeArrowheads="1"/>
          </p:cNvSpPr>
          <p:nvPr/>
        </p:nvSpPr>
        <p:spPr bwMode="auto">
          <a:xfrm>
            <a:off x="457200" y="1143000"/>
            <a:ext cx="8382000" cy="1809750"/>
          </a:xfrm>
          <a:prstGeom prst="rect">
            <a:avLst/>
          </a:prstGeom>
          <a:solidFill>
            <a:srgbClr val="FFFFB7"/>
          </a:solidFill>
          <a:ln w="9525">
            <a:solidFill>
              <a:schemeClr val="accent1"/>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b="1" i="1" u="sng" dirty="0">
                <a:solidFill>
                  <a:schemeClr val="tx2"/>
                </a:solidFill>
                <a:latin typeface="Arial" panose="020B0604020202020204" pitchFamily="34" charset="0"/>
              </a:rPr>
              <a:t>Amortization</a:t>
            </a:r>
            <a:r>
              <a:rPr lang="en-US" altLang="en-US" sz="2800" b="1" dirty="0">
                <a:solidFill>
                  <a:schemeClr val="tx2"/>
                </a:solidFill>
                <a:latin typeface="Arial" panose="020B0604020202020204" pitchFamily="34" charset="0"/>
              </a:rPr>
              <a:t> is the term used to refer to the allocation of the cost of an intangible asset over its useful life. The process is similar to straight-line depreciation.</a:t>
            </a:r>
          </a:p>
        </p:txBody>
      </p:sp>
      <p:sp>
        <p:nvSpPr>
          <p:cNvPr id="9" name="Rectangle 8">
            <a:extLst>
              <a:ext uri="{FF2B5EF4-FFF2-40B4-BE49-F238E27FC236}">
                <a16:creationId xmlns:a16="http://schemas.microsoft.com/office/drawing/2014/main" id="{ECADC545-7883-40D0-BCC7-C38324F522C9}"/>
              </a:ext>
            </a:extLst>
          </p:cNvPr>
          <p:cNvSpPr/>
          <p:nvPr/>
        </p:nvSpPr>
        <p:spPr bwMode="auto">
          <a:xfrm>
            <a:off x="4648200" y="3505200"/>
            <a:ext cx="3962400" cy="914400"/>
          </a:xfrm>
          <a:prstGeom prst="rect">
            <a:avLst/>
          </a:prstGeom>
          <a:solidFill>
            <a:schemeClr val="accent1">
              <a:lumMod val="20000"/>
              <a:lumOff val="80000"/>
            </a:schemeClr>
          </a:solidFill>
          <a:ln w="9525" cap="flat" cmpd="sng" algn="ctr">
            <a:solidFill>
              <a:schemeClr val="accent1">
                <a:lumMod val="50000"/>
                <a:alpha val="50000"/>
              </a:schemeClr>
            </a:solidFill>
            <a:prstDash val="solid"/>
            <a:round/>
            <a:headEnd type="none" w="med" len="med"/>
            <a:tailEnd type="none" w="med" len="med"/>
          </a:ln>
          <a:effectLst/>
        </p:spPr>
        <p:txBody>
          <a:bodyPr wrap="none" anchor="ctr"/>
          <a:lstStyle/>
          <a:p>
            <a:pPr marL="0" lvl="1" algn="ctr">
              <a:defRPr/>
            </a:pPr>
            <a:r>
              <a:rPr lang="en-US" sz="4000" dirty="0">
                <a:solidFill>
                  <a:schemeClr val="tx2"/>
                </a:solidFill>
              </a:rPr>
              <a:t>Copyright</a:t>
            </a:r>
            <a:r>
              <a:rPr lang="en-US" dirty="0">
                <a:solidFill>
                  <a:schemeClr val="tx2"/>
                </a:solidFill>
              </a:rPr>
              <a:t> </a:t>
            </a:r>
          </a:p>
          <a:p>
            <a:pPr algn="ctr">
              <a:defRPr/>
            </a:pPr>
            <a:r>
              <a:rPr lang="en-US" dirty="0">
                <a:solidFill>
                  <a:schemeClr val="tx2"/>
                </a:solidFill>
              </a:rPr>
              <a:t>Life of artist + 70 years</a:t>
            </a:r>
          </a:p>
        </p:txBody>
      </p:sp>
      <p:sp>
        <p:nvSpPr>
          <p:cNvPr id="10" name="Rectangle 9">
            <a:extLst>
              <a:ext uri="{FF2B5EF4-FFF2-40B4-BE49-F238E27FC236}">
                <a16:creationId xmlns:a16="http://schemas.microsoft.com/office/drawing/2014/main" id="{EC90B58C-6478-43B9-83A0-423C732FF0B0}"/>
              </a:ext>
            </a:extLst>
          </p:cNvPr>
          <p:cNvSpPr/>
          <p:nvPr/>
        </p:nvSpPr>
        <p:spPr bwMode="auto">
          <a:xfrm>
            <a:off x="457200" y="3581400"/>
            <a:ext cx="3962400" cy="914400"/>
          </a:xfrm>
          <a:prstGeom prst="rect">
            <a:avLst/>
          </a:prstGeom>
          <a:solidFill>
            <a:srgbClr val="FFFFB7"/>
          </a:solidFill>
          <a:ln w="9525" cap="flat" cmpd="sng" algn="ctr">
            <a:solidFill>
              <a:schemeClr val="accent1">
                <a:lumMod val="50000"/>
                <a:alpha val="50000"/>
              </a:schemeClr>
            </a:solidFill>
            <a:prstDash val="solid"/>
            <a:round/>
            <a:headEnd type="none" w="med" len="med"/>
            <a:tailEnd type="none" w="med" len="med"/>
          </a:ln>
          <a:effectLst/>
        </p:spPr>
        <p:txBody>
          <a:bodyPr wrap="none" anchor="ctr"/>
          <a:lstStyle/>
          <a:p>
            <a:pPr marL="0" lvl="1" algn="ctr">
              <a:defRPr/>
            </a:pPr>
            <a:r>
              <a:rPr lang="en-US" sz="4000" dirty="0">
                <a:solidFill>
                  <a:schemeClr val="tx2"/>
                </a:solidFill>
              </a:rPr>
              <a:t>Patent</a:t>
            </a:r>
            <a:r>
              <a:rPr lang="en-US" dirty="0">
                <a:solidFill>
                  <a:srgbClr val="C00000"/>
                </a:solidFill>
              </a:rPr>
              <a:t> </a:t>
            </a:r>
          </a:p>
          <a:p>
            <a:pPr algn="ctr">
              <a:defRPr/>
            </a:pPr>
            <a:r>
              <a:rPr lang="en-US" b="1" dirty="0">
                <a:solidFill>
                  <a:schemeClr val="tx2"/>
                </a:solidFill>
              </a:rPr>
              <a:t>20 years</a:t>
            </a:r>
          </a:p>
        </p:txBody>
      </p:sp>
      <p:sp>
        <p:nvSpPr>
          <p:cNvPr id="8" name="Rounded Rectangle 7">
            <a:extLst>
              <a:ext uri="{FF2B5EF4-FFF2-40B4-BE49-F238E27FC236}">
                <a16:creationId xmlns:a16="http://schemas.microsoft.com/office/drawing/2014/main" id="{97757964-1CC6-4CDF-8BE9-99081D10D390}"/>
              </a:ext>
            </a:extLst>
          </p:cNvPr>
          <p:cNvSpPr/>
          <p:nvPr/>
        </p:nvSpPr>
        <p:spPr>
          <a:xfrm>
            <a:off x="496888" y="6172200"/>
            <a:ext cx="6513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6-9: Discuss the meaning of various intangible assets, how their values are measured, and how their costs are reflected in the income statement.</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FDFE8-3CAD-4B6F-BDEE-148675A5C946}"/>
              </a:ext>
            </a:extLst>
          </p:cNvPr>
          <p:cNvSpPr>
            <a:spLocks noGrp="1"/>
          </p:cNvSpPr>
          <p:nvPr>
            <p:ph type="title"/>
          </p:nvPr>
        </p:nvSpPr>
        <p:spPr/>
        <p:txBody>
          <a:bodyPr/>
          <a:lstStyle/>
          <a:p>
            <a:r>
              <a:rPr lang="en-US" dirty="0"/>
              <a:t>Leasehold improvements</a:t>
            </a:r>
          </a:p>
        </p:txBody>
      </p:sp>
      <p:sp>
        <p:nvSpPr>
          <p:cNvPr id="3" name="Content Placeholder 2">
            <a:extLst>
              <a:ext uri="{FF2B5EF4-FFF2-40B4-BE49-F238E27FC236}">
                <a16:creationId xmlns:a16="http://schemas.microsoft.com/office/drawing/2014/main" id="{A6EAD0C7-3402-4898-835F-A87F5F731934}"/>
              </a:ext>
            </a:extLst>
          </p:cNvPr>
          <p:cNvSpPr>
            <a:spLocks noGrp="1"/>
          </p:cNvSpPr>
          <p:nvPr>
            <p:ph idx="1"/>
          </p:nvPr>
        </p:nvSpPr>
        <p:spPr>
          <a:xfrm>
            <a:off x="503815" y="1282700"/>
            <a:ext cx="8229600" cy="4262438"/>
          </a:xfrm>
        </p:spPr>
        <p:txBody>
          <a:bodyPr/>
          <a:lstStyle/>
          <a:p>
            <a:r>
              <a:rPr lang="en-US" sz="2800" dirty="0"/>
              <a:t>When the tenant of an office building makes modifications to the office space, such as having private offices constructed, the cost of these modifications is a capital expenditure to be amortized over their useful life to the tenant or over the life of the lease, whichever is shorter.</a:t>
            </a:r>
          </a:p>
          <a:p>
            <a:r>
              <a:rPr lang="en-US" sz="2800" dirty="0"/>
              <a:t>Entities that use rented facilities extensively, such as smaller shops or retail store chains that operate in shopping malls, may have a significant amount of </a:t>
            </a:r>
            <a:r>
              <a:rPr lang="en-US" sz="2800" b="1" dirty="0"/>
              <a:t>leasehold improvements</a:t>
            </a:r>
            <a:r>
              <a:rPr lang="en-US" sz="2800" dirty="0"/>
              <a:t>. </a:t>
            </a:r>
          </a:p>
        </p:txBody>
      </p:sp>
      <p:sp>
        <p:nvSpPr>
          <p:cNvPr id="5" name="Rounded Rectangle 7">
            <a:extLst>
              <a:ext uri="{FF2B5EF4-FFF2-40B4-BE49-F238E27FC236}">
                <a16:creationId xmlns:a16="http://schemas.microsoft.com/office/drawing/2014/main" id="{EF718D23-45CD-4666-8C34-B74E75D1CE8F}"/>
              </a:ext>
            </a:extLst>
          </p:cNvPr>
          <p:cNvSpPr/>
          <p:nvPr/>
        </p:nvSpPr>
        <p:spPr>
          <a:xfrm>
            <a:off x="496888" y="6172200"/>
            <a:ext cx="6513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6-9: Discuss the meaning of various intangible assets, how their values are measured, and how their costs are reflected in the income statement.</a:t>
            </a:r>
          </a:p>
        </p:txBody>
      </p:sp>
    </p:spTree>
    <p:extLst>
      <p:ext uri="{BB962C8B-B14F-4D97-AF65-F5344CB8AC3E}">
        <p14:creationId xmlns:p14="http://schemas.microsoft.com/office/powerpoint/2010/main" val="27238749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1314" name="Group 15">
            <a:extLst>
              <a:ext uri="{FF2B5EF4-FFF2-40B4-BE49-F238E27FC236}">
                <a16:creationId xmlns:a16="http://schemas.microsoft.com/office/drawing/2014/main" id="{95C12063-336B-47EA-8D6D-8AA06283A74E}"/>
              </a:ext>
            </a:extLst>
          </p:cNvPr>
          <p:cNvGrpSpPr>
            <a:grpSpLocks/>
          </p:cNvGrpSpPr>
          <p:nvPr/>
        </p:nvGrpSpPr>
        <p:grpSpPr bwMode="auto">
          <a:xfrm>
            <a:off x="5029200" y="2133600"/>
            <a:ext cx="3606800" cy="1955800"/>
            <a:chOff x="5175250" y="2514600"/>
            <a:chExt cx="3606800" cy="1955800"/>
          </a:xfrm>
        </p:grpSpPr>
        <p:sp>
          <p:nvSpPr>
            <p:cNvPr id="91148" name="Line 5">
              <a:extLst>
                <a:ext uri="{FF2B5EF4-FFF2-40B4-BE49-F238E27FC236}">
                  <a16:creationId xmlns:a16="http://schemas.microsoft.com/office/drawing/2014/main" id="{60B21B4A-A679-4063-AB67-5A60946D3173}"/>
                </a:ext>
              </a:extLst>
            </p:cNvPr>
            <p:cNvSpPr>
              <a:spLocks noChangeShapeType="1"/>
            </p:cNvSpPr>
            <p:nvPr/>
          </p:nvSpPr>
          <p:spPr bwMode="auto">
            <a:xfrm>
              <a:off x="5791200" y="2514600"/>
              <a:ext cx="457200" cy="685800"/>
            </a:xfrm>
            <a:prstGeom prst="line">
              <a:avLst/>
            </a:prstGeom>
            <a:noFill/>
            <a:ln w="50800">
              <a:solidFill>
                <a:schemeClr val="accent1">
                  <a:lumMod val="50000"/>
                </a:schemeClr>
              </a:solidFill>
              <a:round/>
              <a:headEnd/>
              <a:tailEnd type="triangle" w="med" len="med"/>
            </a:ln>
          </p:spPr>
          <p:txBody>
            <a:bodyPr/>
            <a:lstStyle/>
            <a:p>
              <a:pPr>
                <a:defRPr/>
              </a:pPr>
              <a:endParaRPr lang="en-US">
                <a:solidFill>
                  <a:schemeClr val="tx2"/>
                </a:solidFill>
              </a:endParaRPr>
            </a:p>
          </p:txBody>
        </p:sp>
        <p:sp>
          <p:nvSpPr>
            <p:cNvPr id="91149" name="AutoShape 8">
              <a:extLst>
                <a:ext uri="{FF2B5EF4-FFF2-40B4-BE49-F238E27FC236}">
                  <a16:creationId xmlns:a16="http://schemas.microsoft.com/office/drawing/2014/main" id="{78F89237-4E09-44C3-8F52-7FA04CCE5281}"/>
                </a:ext>
              </a:extLst>
            </p:cNvPr>
            <p:cNvSpPr>
              <a:spLocks noChangeArrowheads="1"/>
            </p:cNvSpPr>
            <p:nvPr/>
          </p:nvSpPr>
          <p:spPr bwMode="auto">
            <a:xfrm>
              <a:off x="5175250" y="3225800"/>
              <a:ext cx="3606800" cy="1244600"/>
            </a:xfrm>
            <a:prstGeom prst="roundRect">
              <a:avLst>
                <a:gd name="adj" fmla="val 12495"/>
              </a:avLst>
            </a:prstGeom>
            <a:solidFill>
              <a:srgbClr val="FFFFB7"/>
            </a:solidFill>
            <a:ln w="50800">
              <a:solidFill>
                <a:schemeClr val="accent1">
                  <a:lumMod val="50000"/>
                </a:schemeClr>
              </a:solidFill>
              <a:round/>
              <a:headEnd/>
              <a:tailEnd/>
            </a:ln>
          </p:spPr>
          <p:txBody>
            <a:bodyPr wrap="none" lIns="90488" tIns="44450" rIns="90488" bIns="44450" anchor="ctr"/>
            <a:lstStyle/>
            <a:p>
              <a:pPr algn="ctr">
                <a:lnSpc>
                  <a:spcPct val="90000"/>
                </a:lnSpc>
                <a:defRPr/>
              </a:pPr>
              <a:r>
                <a:rPr lang="en-US" altLang="en-US" sz="2600" b="1" dirty="0">
                  <a:solidFill>
                    <a:schemeClr val="tx2"/>
                  </a:solidFill>
                  <a:latin typeface="Arial" pitchFamily="34" charset="0"/>
                </a:rPr>
                <a:t>Intangible asset </a:t>
              </a:r>
              <a:br>
                <a:rPr lang="en-US" altLang="en-US" sz="2600" b="1" dirty="0">
                  <a:solidFill>
                    <a:schemeClr val="tx2"/>
                  </a:solidFill>
                  <a:latin typeface="Arial" pitchFamily="34" charset="0"/>
                </a:rPr>
              </a:br>
              <a:r>
                <a:rPr lang="en-US" altLang="en-US" sz="2600" b="1" dirty="0">
                  <a:solidFill>
                    <a:schemeClr val="tx2"/>
                  </a:solidFill>
                  <a:latin typeface="Arial" pitchFamily="34" charset="0"/>
                </a:rPr>
                <a:t>and not amortized.</a:t>
              </a:r>
            </a:p>
          </p:txBody>
        </p:sp>
      </p:grpSp>
      <p:grpSp>
        <p:nvGrpSpPr>
          <p:cNvPr id="3" name="Group 11">
            <a:extLst>
              <a:ext uri="{FF2B5EF4-FFF2-40B4-BE49-F238E27FC236}">
                <a16:creationId xmlns:a16="http://schemas.microsoft.com/office/drawing/2014/main" id="{6A7B43E1-5837-4766-A9FD-FB4CB92E7407}"/>
              </a:ext>
            </a:extLst>
          </p:cNvPr>
          <p:cNvGrpSpPr>
            <a:grpSpLocks/>
          </p:cNvGrpSpPr>
          <p:nvPr/>
        </p:nvGrpSpPr>
        <p:grpSpPr bwMode="auto">
          <a:xfrm>
            <a:off x="533400" y="2133600"/>
            <a:ext cx="3606800" cy="2032000"/>
            <a:chOff x="284" y="1536"/>
            <a:chExt cx="2272" cy="1280"/>
          </a:xfrm>
          <a:solidFill>
            <a:srgbClr val="FFFFB7"/>
          </a:solidFill>
        </p:grpSpPr>
        <p:sp>
          <p:nvSpPr>
            <p:cNvPr id="91146" name="AutoShape 2">
              <a:extLst>
                <a:ext uri="{FF2B5EF4-FFF2-40B4-BE49-F238E27FC236}">
                  <a16:creationId xmlns:a16="http://schemas.microsoft.com/office/drawing/2014/main" id="{1EA08F27-839D-4EC7-8F98-9F4EFC99F5CB}"/>
                </a:ext>
              </a:extLst>
            </p:cNvPr>
            <p:cNvSpPr>
              <a:spLocks noChangeArrowheads="1"/>
            </p:cNvSpPr>
            <p:nvPr/>
          </p:nvSpPr>
          <p:spPr bwMode="auto">
            <a:xfrm>
              <a:off x="284" y="2032"/>
              <a:ext cx="2272" cy="784"/>
            </a:xfrm>
            <a:prstGeom prst="roundRect">
              <a:avLst>
                <a:gd name="adj" fmla="val 12495"/>
              </a:avLst>
            </a:prstGeom>
            <a:grpFill/>
            <a:ln w="50800">
              <a:solidFill>
                <a:schemeClr val="accent1">
                  <a:lumMod val="50000"/>
                </a:schemeClr>
              </a:solidFill>
              <a:round/>
              <a:headEnd/>
              <a:tailEnd/>
            </a:ln>
          </p:spPr>
          <p:txBody>
            <a:bodyPr wrap="none" lIns="90488" tIns="44450" rIns="90488" bIns="44450" anchor="ctr"/>
            <a:lstStyle/>
            <a:p>
              <a:pPr algn="ctr">
                <a:lnSpc>
                  <a:spcPct val="90000"/>
                </a:lnSpc>
                <a:defRPr/>
              </a:pPr>
              <a:r>
                <a:rPr lang="en-US" altLang="en-US" sz="2600" b="1" dirty="0">
                  <a:solidFill>
                    <a:schemeClr val="tx2"/>
                  </a:solidFill>
                  <a:latin typeface="Arial" pitchFamily="34" charset="0"/>
                </a:rPr>
                <a:t>Results from the </a:t>
              </a:r>
              <a:br>
                <a:rPr lang="en-US" altLang="en-US" sz="2600" b="1" dirty="0">
                  <a:solidFill>
                    <a:schemeClr val="tx2"/>
                  </a:solidFill>
                  <a:latin typeface="Arial" pitchFamily="34" charset="0"/>
                </a:rPr>
              </a:br>
              <a:r>
                <a:rPr lang="en-US" altLang="en-US" sz="2600" b="1" dirty="0">
                  <a:solidFill>
                    <a:schemeClr val="tx2"/>
                  </a:solidFill>
                  <a:latin typeface="Arial" pitchFamily="34" charset="0"/>
                </a:rPr>
                <a:t>purchase of one firm</a:t>
              </a:r>
              <a:br>
                <a:rPr lang="en-US" altLang="en-US" sz="2600" b="1" dirty="0">
                  <a:solidFill>
                    <a:schemeClr val="tx2"/>
                  </a:solidFill>
                  <a:latin typeface="Arial" pitchFamily="34" charset="0"/>
                </a:rPr>
              </a:br>
              <a:r>
                <a:rPr lang="en-US" altLang="en-US" sz="2600" b="1" dirty="0">
                  <a:solidFill>
                    <a:schemeClr val="tx2"/>
                  </a:solidFill>
                  <a:latin typeface="Arial" pitchFamily="34" charset="0"/>
                </a:rPr>
                <a:t> by another</a:t>
              </a:r>
            </a:p>
          </p:txBody>
        </p:sp>
        <p:sp>
          <p:nvSpPr>
            <p:cNvPr id="91147" name="Line 4">
              <a:extLst>
                <a:ext uri="{FF2B5EF4-FFF2-40B4-BE49-F238E27FC236}">
                  <a16:creationId xmlns:a16="http://schemas.microsoft.com/office/drawing/2014/main" id="{4091A970-6FA5-4F39-87B5-ACE2B52D73BB}"/>
                </a:ext>
              </a:extLst>
            </p:cNvPr>
            <p:cNvSpPr>
              <a:spLocks noChangeShapeType="1"/>
            </p:cNvSpPr>
            <p:nvPr/>
          </p:nvSpPr>
          <p:spPr bwMode="auto">
            <a:xfrm flipH="1">
              <a:off x="2016" y="1536"/>
              <a:ext cx="240" cy="480"/>
            </a:xfrm>
            <a:prstGeom prst="line">
              <a:avLst/>
            </a:prstGeom>
            <a:grpFill/>
            <a:ln w="50800">
              <a:solidFill>
                <a:srgbClr val="666699"/>
              </a:solidFill>
              <a:round/>
              <a:headEnd/>
              <a:tailEnd type="triangle" w="med" len="med"/>
            </a:ln>
          </p:spPr>
          <p:txBody>
            <a:bodyPr/>
            <a:lstStyle/>
            <a:p>
              <a:pPr>
                <a:defRPr/>
              </a:pPr>
              <a:endParaRPr lang="en-US">
                <a:solidFill>
                  <a:schemeClr val="tx2"/>
                </a:solidFill>
              </a:endParaRPr>
            </a:p>
          </p:txBody>
        </p:sp>
      </p:grpSp>
      <p:grpSp>
        <p:nvGrpSpPr>
          <p:cNvPr id="4" name="Group 13">
            <a:extLst>
              <a:ext uri="{FF2B5EF4-FFF2-40B4-BE49-F238E27FC236}">
                <a16:creationId xmlns:a16="http://schemas.microsoft.com/office/drawing/2014/main" id="{5107FEB2-43B6-4418-9994-95E4D8E0A1A4}"/>
              </a:ext>
            </a:extLst>
          </p:cNvPr>
          <p:cNvGrpSpPr>
            <a:grpSpLocks/>
          </p:cNvGrpSpPr>
          <p:nvPr/>
        </p:nvGrpSpPr>
        <p:grpSpPr bwMode="auto">
          <a:xfrm>
            <a:off x="1371600" y="2057400"/>
            <a:ext cx="6502400" cy="3784600"/>
            <a:chOff x="824" y="1536"/>
            <a:chExt cx="4096" cy="2384"/>
          </a:xfrm>
          <a:solidFill>
            <a:srgbClr val="FFFFB7"/>
          </a:solidFill>
        </p:grpSpPr>
        <p:sp>
          <p:nvSpPr>
            <p:cNvPr id="91144" name="AutoShape 3">
              <a:extLst>
                <a:ext uri="{FF2B5EF4-FFF2-40B4-BE49-F238E27FC236}">
                  <a16:creationId xmlns:a16="http://schemas.microsoft.com/office/drawing/2014/main" id="{F2541471-39B7-4805-8E98-E31DB2A2E583}"/>
                </a:ext>
              </a:extLst>
            </p:cNvPr>
            <p:cNvSpPr>
              <a:spLocks noChangeArrowheads="1"/>
            </p:cNvSpPr>
            <p:nvPr/>
          </p:nvSpPr>
          <p:spPr bwMode="auto">
            <a:xfrm>
              <a:off x="824" y="3136"/>
              <a:ext cx="4096" cy="784"/>
            </a:xfrm>
            <a:prstGeom prst="roundRect">
              <a:avLst>
                <a:gd name="adj" fmla="val 12495"/>
              </a:avLst>
            </a:prstGeom>
            <a:grpFill/>
            <a:ln w="50800">
              <a:solidFill>
                <a:schemeClr val="accent1">
                  <a:lumMod val="50000"/>
                </a:schemeClr>
              </a:solidFill>
              <a:round/>
              <a:headEnd/>
              <a:tailEnd/>
            </a:ln>
          </p:spPr>
          <p:txBody>
            <a:bodyPr wrap="none" lIns="90488" tIns="44450" rIns="90488" bIns="44450" anchor="ctr"/>
            <a:lstStyle/>
            <a:p>
              <a:pPr algn="ctr">
                <a:lnSpc>
                  <a:spcPct val="90000"/>
                </a:lnSpc>
                <a:defRPr/>
              </a:pPr>
              <a:r>
                <a:rPr lang="en-US" altLang="en-US" sz="2600" b="1" dirty="0">
                  <a:solidFill>
                    <a:schemeClr val="tx2"/>
                  </a:solidFill>
                  <a:latin typeface="Arial" pitchFamily="34" charset="0"/>
                </a:rPr>
                <a:t>The purchase price is greater</a:t>
              </a:r>
            </a:p>
            <a:p>
              <a:pPr algn="ctr">
                <a:lnSpc>
                  <a:spcPct val="90000"/>
                </a:lnSpc>
                <a:defRPr/>
              </a:pPr>
              <a:r>
                <a:rPr lang="en-US" altLang="en-US" sz="2600" b="1" dirty="0">
                  <a:solidFill>
                    <a:schemeClr val="tx2"/>
                  </a:solidFill>
                  <a:latin typeface="Arial" pitchFamily="34" charset="0"/>
                </a:rPr>
                <a:t>than the fair value of the</a:t>
              </a:r>
              <a:br>
                <a:rPr lang="en-US" altLang="en-US" sz="2600" b="1" dirty="0">
                  <a:solidFill>
                    <a:schemeClr val="tx2"/>
                  </a:solidFill>
                  <a:latin typeface="Arial" pitchFamily="34" charset="0"/>
                </a:rPr>
              </a:br>
              <a:r>
                <a:rPr lang="en-US" altLang="en-US" sz="2600" b="1" dirty="0">
                  <a:solidFill>
                    <a:schemeClr val="tx2"/>
                  </a:solidFill>
                  <a:latin typeface="Arial" pitchFamily="34" charset="0"/>
                </a:rPr>
                <a:t> net assets acquired</a:t>
              </a:r>
            </a:p>
          </p:txBody>
        </p:sp>
        <p:sp>
          <p:nvSpPr>
            <p:cNvPr id="91145" name="Line 6">
              <a:extLst>
                <a:ext uri="{FF2B5EF4-FFF2-40B4-BE49-F238E27FC236}">
                  <a16:creationId xmlns:a16="http://schemas.microsoft.com/office/drawing/2014/main" id="{DCB322D6-579B-4BFB-AF88-165994FD5363}"/>
                </a:ext>
              </a:extLst>
            </p:cNvPr>
            <p:cNvSpPr>
              <a:spLocks noChangeShapeType="1"/>
            </p:cNvSpPr>
            <p:nvPr/>
          </p:nvSpPr>
          <p:spPr bwMode="auto">
            <a:xfrm>
              <a:off x="2928" y="1536"/>
              <a:ext cx="0" cy="1584"/>
            </a:xfrm>
            <a:prstGeom prst="line">
              <a:avLst/>
            </a:prstGeom>
            <a:grpFill/>
            <a:ln w="50800">
              <a:solidFill>
                <a:schemeClr val="accent1">
                  <a:lumMod val="50000"/>
                </a:schemeClr>
              </a:solidFill>
              <a:round/>
              <a:headEnd/>
              <a:tailEnd type="triangle" w="med" len="med"/>
            </a:ln>
          </p:spPr>
          <p:txBody>
            <a:bodyPr/>
            <a:lstStyle/>
            <a:p>
              <a:pPr>
                <a:defRPr/>
              </a:pPr>
              <a:endParaRPr lang="en-US">
                <a:solidFill>
                  <a:schemeClr val="tx2"/>
                </a:solidFill>
              </a:endParaRPr>
            </a:p>
          </p:txBody>
        </p:sp>
      </p:grpSp>
      <p:sp>
        <p:nvSpPr>
          <p:cNvPr id="351239" name="Rectangle 7">
            <a:extLst>
              <a:ext uri="{FF2B5EF4-FFF2-40B4-BE49-F238E27FC236}">
                <a16:creationId xmlns:a16="http://schemas.microsoft.com/office/drawing/2014/main" id="{C181EB88-92FA-4860-B570-A6472BD11043}"/>
              </a:ext>
            </a:extLst>
          </p:cNvPr>
          <p:cNvSpPr>
            <a:spLocks noChangeArrowheads="1"/>
          </p:cNvSpPr>
          <p:nvPr/>
        </p:nvSpPr>
        <p:spPr bwMode="auto">
          <a:xfrm>
            <a:off x="1981200" y="1219200"/>
            <a:ext cx="5130800" cy="863600"/>
          </a:xfrm>
          <a:prstGeom prst="rect">
            <a:avLst/>
          </a:prstGeom>
          <a:solidFill>
            <a:schemeClr val="accent1">
              <a:lumMod val="20000"/>
              <a:lumOff val="80000"/>
            </a:schemeClr>
          </a:solidFill>
          <a:ln w="50800">
            <a:solidFill>
              <a:schemeClr val="tx1"/>
            </a:solidFill>
            <a:miter lim="800000"/>
            <a:headEnd/>
            <a:tailEnd/>
          </a:ln>
          <a:effectLst/>
        </p:spPr>
        <p:txBody>
          <a:bodyPr wrap="none" lIns="90488" tIns="44450" rIns="90488" bIns="44450" anchor="ctr"/>
          <a:lstStyle/>
          <a:p>
            <a:pPr algn="ctr">
              <a:defRPr/>
            </a:pPr>
            <a:r>
              <a:rPr lang="en-US" sz="5400" dirty="0">
                <a:solidFill>
                  <a:schemeClr val="tx2"/>
                </a:solidFill>
                <a:latin typeface="Arial" charset="0"/>
              </a:rPr>
              <a:t>Goodwill</a:t>
            </a:r>
          </a:p>
        </p:txBody>
      </p:sp>
      <p:sp>
        <p:nvSpPr>
          <p:cNvPr id="141318" name="Rectangle 9">
            <a:extLst>
              <a:ext uri="{FF2B5EF4-FFF2-40B4-BE49-F238E27FC236}">
                <a16:creationId xmlns:a16="http://schemas.microsoft.com/office/drawing/2014/main" id="{881D4243-4110-4D46-85D0-F87B1060A153}"/>
              </a:ext>
            </a:extLst>
          </p:cNvPr>
          <p:cNvSpPr>
            <a:spLocks noGrp="1"/>
          </p:cNvSpPr>
          <p:nvPr>
            <p:ph type="title"/>
          </p:nvPr>
        </p:nvSpPr>
        <p:spPr/>
        <p:txBody>
          <a:bodyPr/>
          <a:lstStyle/>
          <a:p>
            <a:r>
              <a:rPr lang="en-US" altLang="en-US"/>
              <a:t>Goodwill</a:t>
            </a:r>
          </a:p>
        </p:txBody>
      </p:sp>
      <p:sp>
        <p:nvSpPr>
          <p:cNvPr id="14" name="Rounded Rectangle 13">
            <a:extLst>
              <a:ext uri="{FF2B5EF4-FFF2-40B4-BE49-F238E27FC236}">
                <a16:creationId xmlns:a16="http://schemas.microsoft.com/office/drawing/2014/main" id="{8FBBBAE4-5872-4DA4-8DCB-FEDDCBE693DD}"/>
              </a:ext>
            </a:extLst>
          </p:cNvPr>
          <p:cNvSpPr/>
          <p:nvPr/>
        </p:nvSpPr>
        <p:spPr>
          <a:xfrm>
            <a:off x="496888" y="6172200"/>
            <a:ext cx="6513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6-9: Discuss the meaning of various intangible assets, how their values are measured, and how their costs are reflected in the income statement.</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4">
            <a:extLst>
              <a:ext uri="{FF2B5EF4-FFF2-40B4-BE49-F238E27FC236}">
                <a16:creationId xmlns:a16="http://schemas.microsoft.com/office/drawing/2014/main" id="{853678B7-8627-490B-88EC-9E36EB3B42DE}"/>
              </a:ext>
            </a:extLst>
          </p:cNvPr>
          <p:cNvSpPr>
            <a:spLocks noGrp="1"/>
          </p:cNvSpPr>
          <p:nvPr>
            <p:ph type="title"/>
          </p:nvPr>
        </p:nvSpPr>
        <p:spPr/>
        <p:txBody>
          <a:bodyPr/>
          <a:lstStyle/>
          <a:p>
            <a:r>
              <a:rPr lang="en-US" altLang="en-US"/>
              <a:t>Goodwill</a:t>
            </a:r>
          </a:p>
        </p:txBody>
      </p:sp>
      <p:sp>
        <p:nvSpPr>
          <p:cNvPr id="143363" name="Rectangle 2">
            <a:extLst>
              <a:ext uri="{FF2B5EF4-FFF2-40B4-BE49-F238E27FC236}">
                <a16:creationId xmlns:a16="http://schemas.microsoft.com/office/drawing/2014/main" id="{5568472C-E6EC-4CF1-8CCE-6B0FDBE1966B}"/>
              </a:ext>
            </a:extLst>
          </p:cNvPr>
          <p:cNvSpPr>
            <a:spLocks noGrp="1"/>
          </p:cNvSpPr>
          <p:nvPr>
            <p:ph type="body" idx="4294967295"/>
          </p:nvPr>
        </p:nvSpPr>
        <p:spPr>
          <a:xfrm>
            <a:off x="685800" y="1737360"/>
            <a:ext cx="8001000" cy="3733800"/>
          </a:xfrm>
        </p:spPr>
        <p:txBody>
          <a:bodyPr/>
          <a:lstStyle/>
          <a:p>
            <a:pPr marL="0" indent="0">
              <a:buFont typeface="Wingdings" panose="05000000000000000000" pitchFamily="2" charset="2"/>
              <a:buNone/>
            </a:pPr>
            <a:r>
              <a:rPr lang="en-US" altLang="en-US" b="1" dirty="0">
                <a:solidFill>
                  <a:schemeClr val="tx2"/>
                </a:solidFill>
              </a:rPr>
              <a:t>Cruisers Inc. purchased a business by paying $1,000,000 in cash and assuming a note payable liability of $100,000. The fair value of the net assets acquired was $700,000, assigned as follows: Inventory, $250,000; Land, $150,000; Buildings, $400,000; and Notes Payable, $100,000.</a:t>
            </a:r>
          </a:p>
        </p:txBody>
      </p:sp>
      <p:sp>
        <p:nvSpPr>
          <p:cNvPr id="6" name="Rounded Rectangle 5">
            <a:extLst>
              <a:ext uri="{FF2B5EF4-FFF2-40B4-BE49-F238E27FC236}">
                <a16:creationId xmlns:a16="http://schemas.microsoft.com/office/drawing/2014/main" id="{8C2E995E-BAEC-402B-9C37-9A007BE2C048}"/>
              </a:ext>
            </a:extLst>
          </p:cNvPr>
          <p:cNvSpPr/>
          <p:nvPr/>
        </p:nvSpPr>
        <p:spPr>
          <a:xfrm>
            <a:off x="496888" y="6172200"/>
            <a:ext cx="6513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6-9: Discuss the meaning of various intangible assets, how their values are measured, and how their costs are reflected in the income statement.</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4">
            <a:extLst>
              <a:ext uri="{FF2B5EF4-FFF2-40B4-BE49-F238E27FC236}">
                <a16:creationId xmlns:a16="http://schemas.microsoft.com/office/drawing/2014/main" id="{853678B7-8627-490B-88EC-9E36EB3B42DE}"/>
              </a:ext>
            </a:extLst>
          </p:cNvPr>
          <p:cNvSpPr>
            <a:spLocks noGrp="1"/>
          </p:cNvSpPr>
          <p:nvPr>
            <p:ph type="title"/>
          </p:nvPr>
        </p:nvSpPr>
        <p:spPr/>
        <p:txBody>
          <a:bodyPr/>
          <a:lstStyle/>
          <a:p>
            <a:r>
              <a:rPr lang="en-US" altLang="en-US"/>
              <a:t>Goodwill</a:t>
            </a:r>
          </a:p>
        </p:txBody>
      </p:sp>
      <p:sp>
        <p:nvSpPr>
          <p:cNvPr id="143363" name="Rectangle 2">
            <a:extLst>
              <a:ext uri="{FF2B5EF4-FFF2-40B4-BE49-F238E27FC236}">
                <a16:creationId xmlns:a16="http://schemas.microsoft.com/office/drawing/2014/main" id="{5568472C-E6EC-4CF1-8CCE-6B0FDBE1966B}"/>
              </a:ext>
            </a:extLst>
          </p:cNvPr>
          <p:cNvSpPr>
            <a:spLocks noGrp="1"/>
          </p:cNvSpPr>
          <p:nvPr>
            <p:ph type="body" idx="4294967295"/>
          </p:nvPr>
        </p:nvSpPr>
        <p:spPr>
          <a:xfrm>
            <a:off x="838200" y="1356360"/>
            <a:ext cx="7848600" cy="1005840"/>
          </a:xfrm>
        </p:spPr>
        <p:txBody>
          <a:bodyPr/>
          <a:lstStyle/>
          <a:p>
            <a:pPr marL="0" indent="0">
              <a:buFont typeface="Wingdings" panose="05000000000000000000" pitchFamily="2" charset="2"/>
              <a:buNone/>
            </a:pPr>
            <a:r>
              <a:rPr lang="en-US" altLang="en-US" b="1" dirty="0">
                <a:solidFill>
                  <a:schemeClr val="tx2"/>
                </a:solidFill>
              </a:rPr>
              <a:t>Here is the effect of this transaction on the financial statements:</a:t>
            </a:r>
          </a:p>
        </p:txBody>
      </p:sp>
      <p:sp>
        <p:nvSpPr>
          <p:cNvPr id="6" name="Rounded Rectangle 5">
            <a:extLst>
              <a:ext uri="{FF2B5EF4-FFF2-40B4-BE49-F238E27FC236}">
                <a16:creationId xmlns:a16="http://schemas.microsoft.com/office/drawing/2014/main" id="{8C2E995E-BAEC-402B-9C37-9A007BE2C048}"/>
              </a:ext>
            </a:extLst>
          </p:cNvPr>
          <p:cNvSpPr/>
          <p:nvPr/>
        </p:nvSpPr>
        <p:spPr>
          <a:xfrm>
            <a:off x="496888" y="6172200"/>
            <a:ext cx="6513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6-9: Discuss the meaning of various intangible assets, how their values are measured, and how their costs are reflected in the income statement.</a:t>
            </a:r>
          </a:p>
        </p:txBody>
      </p:sp>
      <p:pic>
        <p:nvPicPr>
          <p:cNvPr id="3" name="Picture 2" descr="A screenshot of a cell phone&#10;&#10;Description generated with very high confidence">
            <a:extLst>
              <a:ext uri="{FF2B5EF4-FFF2-40B4-BE49-F238E27FC236}">
                <a16:creationId xmlns:a16="http://schemas.microsoft.com/office/drawing/2014/main" id="{0B655156-DE49-44CD-8EBB-C84085783D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2548128"/>
            <a:ext cx="7010400" cy="3169259"/>
          </a:xfrm>
          <a:prstGeom prst="rect">
            <a:avLst/>
          </a:prstGeom>
        </p:spPr>
      </p:pic>
    </p:spTree>
    <p:extLst>
      <p:ext uri="{BB962C8B-B14F-4D97-AF65-F5344CB8AC3E}">
        <p14:creationId xmlns:p14="http://schemas.microsoft.com/office/powerpoint/2010/main" val="2099777510"/>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4">
            <a:extLst>
              <a:ext uri="{FF2B5EF4-FFF2-40B4-BE49-F238E27FC236}">
                <a16:creationId xmlns:a16="http://schemas.microsoft.com/office/drawing/2014/main" id="{853678B7-8627-490B-88EC-9E36EB3B42DE}"/>
              </a:ext>
            </a:extLst>
          </p:cNvPr>
          <p:cNvSpPr>
            <a:spLocks noGrp="1"/>
          </p:cNvSpPr>
          <p:nvPr>
            <p:ph type="title"/>
          </p:nvPr>
        </p:nvSpPr>
        <p:spPr/>
        <p:txBody>
          <a:bodyPr/>
          <a:lstStyle/>
          <a:p>
            <a:r>
              <a:rPr lang="en-US" altLang="en-US"/>
              <a:t>Goodwill</a:t>
            </a:r>
          </a:p>
        </p:txBody>
      </p:sp>
      <p:sp>
        <p:nvSpPr>
          <p:cNvPr id="143363" name="Rectangle 2">
            <a:extLst>
              <a:ext uri="{FF2B5EF4-FFF2-40B4-BE49-F238E27FC236}">
                <a16:creationId xmlns:a16="http://schemas.microsoft.com/office/drawing/2014/main" id="{5568472C-E6EC-4CF1-8CCE-6B0FDBE1966B}"/>
              </a:ext>
            </a:extLst>
          </p:cNvPr>
          <p:cNvSpPr>
            <a:spLocks noGrp="1"/>
          </p:cNvSpPr>
          <p:nvPr>
            <p:ph type="body" idx="4294967295"/>
          </p:nvPr>
        </p:nvSpPr>
        <p:spPr>
          <a:xfrm>
            <a:off x="838200" y="1356360"/>
            <a:ext cx="7848600" cy="1005840"/>
          </a:xfrm>
        </p:spPr>
        <p:txBody>
          <a:bodyPr/>
          <a:lstStyle/>
          <a:p>
            <a:pPr marL="0" indent="0">
              <a:buFont typeface="Wingdings" panose="05000000000000000000" pitchFamily="2" charset="2"/>
              <a:buNone/>
            </a:pPr>
            <a:r>
              <a:rPr lang="en-US" altLang="en-US" b="1" dirty="0">
                <a:solidFill>
                  <a:schemeClr val="tx2"/>
                </a:solidFill>
              </a:rPr>
              <a:t>The entry would be as follows:</a:t>
            </a:r>
          </a:p>
        </p:txBody>
      </p:sp>
      <p:sp>
        <p:nvSpPr>
          <p:cNvPr id="6" name="Rounded Rectangle 5">
            <a:extLst>
              <a:ext uri="{FF2B5EF4-FFF2-40B4-BE49-F238E27FC236}">
                <a16:creationId xmlns:a16="http://schemas.microsoft.com/office/drawing/2014/main" id="{8C2E995E-BAEC-402B-9C37-9A007BE2C048}"/>
              </a:ext>
            </a:extLst>
          </p:cNvPr>
          <p:cNvSpPr/>
          <p:nvPr/>
        </p:nvSpPr>
        <p:spPr>
          <a:xfrm>
            <a:off x="496888" y="6172200"/>
            <a:ext cx="6513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6-9: Discuss the meaning of various intangible assets, how their values are measured, and how their costs are reflected in the income statement.</a:t>
            </a:r>
          </a:p>
        </p:txBody>
      </p:sp>
      <p:pic>
        <p:nvPicPr>
          <p:cNvPr id="4" name="Picture 3" descr="A picture containing screenshot&#10;&#10;Description generated with high confidence">
            <a:extLst>
              <a:ext uri="{FF2B5EF4-FFF2-40B4-BE49-F238E27FC236}">
                <a16:creationId xmlns:a16="http://schemas.microsoft.com/office/drawing/2014/main" id="{4240A8D6-C28A-458A-9645-A6037AB8B4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3064" y="1974972"/>
            <a:ext cx="7315200" cy="1404730"/>
          </a:xfrm>
          <a:prstGeom prst="rect">
            <a:avLst/>
          </a:prstGeom>
        </p:spPr>
      </p:pic>
    </p:spTree>
    <p:extLst>
      <p:ext uri="{BB962C8B-B14F-4D97-AF65-F5344CB8AC3E}">
        <p14:creationId xmlns:p14="http://schemas.microsoft.com/office/powerpoint/2010/main" val="3438494015"/>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4">
            <a:extLst>
              <a:ext uri="{FF2B5EF4-FFF2-40B4-BE49-F238E27FC236}">
                <a16:creationId xmlns:a16="http://schemas.microsoft.com/office/drawing/2014/main" id="{853678B7-8627-490B-88EC-9E36EB3B42DE}"/>
              </a:ext>
            </a:extLst>
          </p:cNvPr>
          <p:cNvSpPr>
            <a:spLocks noGrp="1"/>
          </p:cNvSpPr>
          <p:nvPr>
            <p:ph type="title"/>
          </p:nvPr>
        </p:nvSpPr>
        <p:spPr/>
        <p:txBody>
          <a:bodyPr/>
          <a:lstStyle/>
          <a:p>
            <a:r>
              <a:rPr lang="en-US" altLang="en-US"/>
              <a:t>Goodwill</a:t>
            </a:r>
          </a:p>
        </p:txBody>
      </p:sp>
      <p:sp>
        <p:nvSpPr>
          <p:cNvPr id="143363" name="Rectangle 2">
            <a:extLst>
              <a:ext uri="{FF2B5EF4-FFF2-40B4-BE49-F238E27FC236}">
                <a16:creationId xmlns:a16="http://schemas.microsoft.com/office/drawing/2014/main" id="{5568472C-E6EC-4CF1-8CCE-6B0FDBE1966B}"/>
              </a:ext>
            </a:extLst>
          </p:cNvPr>
          <p:cNvSpPr>
            <a:spLocks noGrp="1"/>
          </p:cNvSpPr>
          <p:nvPr>
            <p:ph type="body" idx="4294967295"/>
          </p:nvPr>
        </p:nvSpPr>
        <p:spPr>
          <a:xfrm>
            <a:off x="838200" y="1356360"/>
            <a:ext cx="7848600" cy="1005840"/>
          </a:xfrm>
        </p:spPr>
        <p:txBody>
          <a:bodyPr/>
          <a:lstStyle/>
          <a:p>
            <a:pPr marL="0" indent="0">
              <a:buNone/>
            </a:pPr>
            <a:r>
              <a:rPr lang="en-US" altLang="en-US" sz="2000" dirty="0"/>
              <a:t>In the preceding Cruisers example, assume that three years after the business was acquired, the fair value of the resulting goodwill of $300,000 was determined to be only $180,000. Here would be the effects on the financial statements of the impairment loss adjustment:</a:t>
            </a:r>
          </a:p>
          <a:p>
            <a:pPr marL="0" indent="0">
              <a:buNone/>
            </a:pPr>
            <a:endParaRPr lang="en-US" altLang="en-US" sz="2000" dirty="0"/>
          </a:p>
          <a:p>
            <a:pPr marL="0" indent="0">
              <a:buNone/>
            </a:pPr>
            <a:endParaRPr lang="en-US" altLang="en-US" sz="2000" dirty="0"/>
          </a:p>
          <a:p>
            <a:pPr marL="0" indent="0">
              <a:buNone/>
            </a:pPr>
            <a:endParaRPr lang="en-US" altLang="en-US" sz="2000" dirty="0"/>
          </a:p>
          <a:p>
            <a:pPr marL="0" indent="0">
              <a:buNone/>
            </a:pPr>
            <a:endParaRPr lang="en-US" altLang="en-US" sz="2000" dirty="0"/>
          </a:p>
          <a:p>
            <a:pPr marL="0" indent="0">
              <a:buNone/>
            </a:pPr>
            <a:endParaRPr lang="en-US" altLang="en-US" sz="2000" dirty="0"/>
          </a:p>
          <a:p>
            <a:pPr marL="0" indent="0">
              <a:buNone/>
            </a:pPr>
            <a:r>
              <a:rPr lang="en-US" altLang="en-US" sz="2000" dirty="0"/>
              <a:t>The entry for the impairment loss would be as follows:</a:t>
            </a:r>
          </a:p>
        </p:txBody>
      </p:sp>
      <p:sp>
        <p:nvSpPr>
          <p:cNvPr id="6" name="Rounded Rectangle 5">
            <a:extLst>
              <a:ext uri="{FF2B5EF4-FFF2-40B4-BE49-F238E27FC236}">
                <a16:creationId xmlns:a16="http://schemas.microsoft.com/office/drawing/2014/main" id="{8C2E995E-BAEC-402B-9C37-9A007BE2C048}"/>
              </a:ext>
            </a:extLst>
          </p:cNvPr>
          <p:cNvSpPr/>
          <p:nvPr/>
        </p:nvSpPr>
        <p:spPr>
          <a:xfrm>
            <a:off x="496888" y="6172200"/>
            <a:ext cx="6513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6-9: Discuss the meaning of various intangible assets, how their values are measured, and how their costs are reflected in the income statement.</a:t>
            </a:r>
          </a:p>
        </p:txBody>
      </p:sp>
      <p:pic>
        <p:nvPicPr>
          <p:cNvPr id="3" name="Picture 2" descr="A screenshot of a cell phone&#10;&#10;Description generated with very high confidence">
            <a:extLst>
              <a:ext uri="{FF2B5EF4-FFF2-40B4-BE49-F238E27FC236}">
                <a16:creationId xmlns:a16="http://schemas.microsoft.com/office/drawing/2014/main" id="{3770839B-E269-4DF6-81F5-9A40AE8BF0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2876" y="2795860"/>
            <a:ext cx="7467600" cy="1699941"/>
          </a:xfrm>
          <a:prstGeom prst="rect">
            <a:avLst/>
          </a:prstGeom>
        </p:spPr>
      </p:pic>
      <p:pic>
        <p:nvPicPr>
          <p:cNvPr id="7" name="Picture 6" descr="A screenshot of a cell phone&#10;&#10;Description generated with high confidence">
            <a:extLst>
              <a:ext uri="{FF2B5EF4-FFF2-40B4-BE49-F238E27FC236}">
                <a16:creationId xmlns:a16="http://schemas.microsoft.com/office/drawing/2014/main" id="{33CA9A6A-422F-42A3-8D7F-254DC2C273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1728" y="5170651"/>
            <a:ext cx="7656512" cy="679653"/>
          </a:xfrm>
          <a:prstGeom prst="rect">
            <a:avLst/>
          </a:prstGeom>
        </p:spPr>
      </p:pic>
    </p:spTree>
    <p:extLst>
      <p:ext uri="{BB962C8B-B14F-4D97-AF65-F5344CB8AC3E}">
        <p14:creationId xmlns:p14="http://schemas.microsoft.com/office/powerpoint/2010/main" val="2619081242"/>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ext Box 7">
            <a:extLst>
              <a:ext uri="{FF2B5EF4-FFF2-40B4-BE49-F238E27FC236}">
                <a16:creationId xmlns:a16="http://schemas.microsoft.com/office/drawing/2014/main" id="{AFB5A554-8869-4758-83E1-A54A287CB672}"/>
              </a:ext>
            </a:extLst>
          </p:cNvPr>
          <p:cNvSpPr txBox="1">
            <a:spLocks noChangeArrowheads="1"/>
          </p:cNvSpPr>
          <p:nvPr/>
        </p:nvSpPr>
        <p:spPr bwMode="auto">
          <a:xfrm>
            <a:off x="2468592" y="1551781"/>
            <a:ext cx="4495800" cy="4185761"/>
          </a:xfrm>
          <a:prstGeom prst="rect">
            <a:avLst/>
          </a:prstGeom>
          <a:solidFill>
            <a:srgbClr val="FFFFB7"/>
          </a:solidFill>
          <a:ln w="9525">
            <a:solidFill>
              <a:schemeClr val="accent1"/>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b="1" dirty="0">
                <a:solidFill>
                  <a:schemeClr val="tx2"/>
                </a:solidFill>
                <a:latin typeface="Arial" panose="020B0604020202020204" pitchFamily="34" charset="0"/>
              </a:rPr>
              <a:t>Goodwill is </a:t>
            </a:r>
            <a:r>
              <a:rPr lang="en-US" altLang="en-US" sz="2800" b="1" u="sng" dirty="0">
                <a:solidFill>
                  <a:schemeClr val="tx2"/>
                </a:solidFill>
                <a:latin typeface="Arial" panose="020B0604020202020204" pitchFamily="34" charset="0"/>
              </a:rPr>
              <a:t>not</a:t>
            </a:r>
            <a:r>
              <a:rPr lang="en-US" altLang="en-US" sz="2800" b="1" dirty="0">
                <a:solidFill>
                  <a:schemeClr val="tx2"/>
                </a:solidFill>
                <a:latin typeface="Arial" panose="020B0604020202020204" pitchFamily="34" charset="0"/>
              </a:rPr>
              <a:t> amortized.</a:t>
            </a:r>
          </a:p>
          <a:p>
            <a:pPr algn="ctr" eaLnBrk="1" hangingPunct="1">
              <a:spcBef>
                <a:spcPct val="50000"/>
              </a:spcBef>
              <a:buFontTx/>
              <a:buNone/>
            </a:pPr>
            <a:r>
              <a:rPr lang="en-US" altLang="en-US" sz="2800" b="1" dirty="0">
                <a:solidFill>
                  <a:schemeClr val="tx2"/>
                </a:solidFill>
                <a:latin typeface="Arial" panose="020B0604020202020204" pitchFamily="34" charset="0"/>
              </a:rPr>
              <a:t>Instead, it is tested annually for impairment. If the book value of goodwill exceeds its fair value, an impairment loss will be recorded equal to that excess. </a:t>
            </a:r>
          </a:p>
        </p:txBody>
      </p:sp>
      <p:sp>
        <p:nvSpPr>
          <p:cNvPr id="149507" name="Title 8">
            <a:extLst>
              <a:ext uri="{FF2B5EF4-FFF2-40B4-BE49-F238E27FC236}">
                <a16:creationId xmlns:a16="http://schemas.microsoft.com/office/drawing/2014/main" id="{AE2FAC81-DC6B-4D77-A995-63382C44070A}"/>
              </a:ext>
            </a:extLst>
          </p:cNvPr>
          <p:cNvSpPr>
            <a:spLocks noGrp="1"/>
          </p:cNvSpPr>
          <p:nvPr>
            <p:ph type="title"/>
          </p:nvPr>
        </p:nvSpPr>
        <p:spPr/>
        <p:txBody>
          <a:bodyPr/>
          <a:lstStyle/>
          <a:p>
            <a:r>
              <a:rPr lang="en-US" altLang="en-US"/>
              <a:t>Goodwill</a:t>
            </a:r>
          </a:p>
        </p:txBody>
      </p:sp>
      <p:sp>
        <p:nvSpPr>
          <p:cNvPr id="6" name="Rounded Rectangle 5">
            <a:extLst>
              <a:ext uri="{FF2B5EF4-FFF2-40B4-BE49-F238E27FC236}">
                <a16:creationId xmlns:a16="http://schemas.microsoft.com/office/drawing/2014/main" id="{5D603370-6955-42A1-BDF8-BDAC3AD5A781}"/>
              </a:ext>
            </a:extLst>
          </p:cNvPr>
          <p:cNvSpPr/>
          <p:nvPr/>
        </p:nvSpPr>
        <p:spPr>
          <a:xfrm>
            <a:off x="496888" y="6172200"/>
            <a:ext cx="6513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6-9: Discuss the meaning of various intangible assets, how their values are measured, and how their costs are reflected in the income statement.</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a:extLst>
              <a:ext uri="{FF2B5EF4-FFF2-40B4-BE49-F238E27FC236}">
                <a16:creationId xmlns:a16="http://schemas.microsoft.com/office/drawing/2014/main" id="{15364D22-B10A-4234-9A2C-975AE63C99D2}"/>
              </a:ext>
            </a:extLst>
          </p:cNvPr>
          <p:cNvSpPr>
            <a:spLocks noChangeArrowheads="1"/>
          </p:cNvSpPr>
          <p:nvPr/>
        </p:nvSpPr>
        <p:spPr bwMode="auto">
          <a:xfrm>
            <a:off x="1066800" y="1219200"/>
            <a:ext cx="3048000" cy="844550"/>
          </a:xfrm>
          <a:prstGeom prst="rect">
            <a:avLst/>
          </a:prstGeom>
          <a:solidFill>
            <a:srgbClr val="FFFFB7"/>
          </a:solidFill>
          <a:ln w="25400">
            <a:solidFill>
              <a:schemeClr val="accent1">
                <a:lumMod val="50000"/>
              </a:schemeClr>
            </a:solidFill>
            <a:miter lim="800000"/>
            <a:headEnd/>
            <a:tailEnd/>
          </a:ln>
          <a:effectLst/>
        </p:spPr>
        <p:txBody>
          <a:bodyPr lIns="90488" tIns="44450" rIns="90488" bIns="44450">
            <a:spAutoFit/>
          </a:bodyPr>
          <a:lstStyle/>
          <a:p>
            <a:pPr algn="ctr">
              <a:defRPr/>
            </a:pPr>
            <a:r>
              <a:rPr lang="en-US" sz="2400" b="1" dirty="0">
                <a:solidFill>
                  <a:schemeClr val="accent1">
                    <a:lumMod val="50000"/>
                  </a:schemeClr>
                </a:solidFill>
                <a:latin typeface="Arial" charset="0"/>
              </a:rPr>
              <a:t>Land is a non-depreciable asset.</a:t>
            </a:r>
          </a:p>
        </p:txBody>
      </p:sp>
      <p:grpSp>
        <p:nvGrpSpPr>
          <p:cNvPr id="65539" name="Group 25">
            <a:extLst>
              <a:ext uri="{FF2B5EF4-FFF2-40B4-BE49-F238E27FC236}">
                <a16:creationId xmlns:a16="http://schemas.microsoft.com/office/drawing/2014/main" id="{4D7BC8BE-DB30-4626-A6EC-01FDFBA00945}"/>
              </a:ext>
            </a:extLst>
          </p:cNvPr>
          <p:cNvGrpSpPr>
            <a:grpSpLocks/>
          </p:cNvGrpSpPr>
          <p:nvPr/>
        </p:nvGrpSpPr>
        <p:grpSpPr bwMode="auto">
          <a:xfrm>
            <a:off x="838200" y="3200400"/>
            <a:ext cx="2209800" cy="844550"/>
            <a:chOff x="298" y="2208"/>
            <a:chExt cx="1423" cy="532"/>
          </a:xfrm>
        </p:grpSpPr>
        <p:sp>
          <p:nvSpPr>
            <p:cNvPr id="13335" name="Line 7">
              <a:extLst>
                <a:ext uri="{FF2B5EF4-FFF2-40B4-BE49-F238E27FC236}">
                  <a16:creationId xmlns:a16="http://schemas.microsoft.com/office/drawing/2014/main" id="{C3EBF7C9-40ED-4481-B490-204A214A5F60}"/>
                </a:ext>
              </a:extLst>
            </p:cNvPr>
            <p:cNvSpPr>
              <a:spLocks noChangeShapeType="1"/>
            </p:cNvSpPr>
            <p:nvPr/>
          </p:nvSpPr>
          <p:spPr bwMode="auto">
            <a:xfrm>
              <a:off x="1200" y="2496"/>
              <a:ext cx="521" cy="144"/>
            </a:xfrm>
            <a:prstGeom prst="line">
              <a:avLst/>
            </a:prstGeom>
            <a:noFill/>
            <a:ln w="50800">
              <a:solidFill>
                <a:schemeClr val="accent1">
                  <a:lumMod val="50000"/>
                </a:schemeClr>
              </a:solidFill>
              <a:round/>
              <a:headEnd/>
              <a:tailEnd type="triangle" w="med" len="med"/>
            </a:ln>
          </p:spPr>
          <p:txBody>
            <a:bodyPr/>
            <a:lstStyle/>
            <a:p>
              <a:pPr>
                <a:defRPr/>
              </a:pPr>
              <a:endParaRPr lang="en-US">
                <a:solidFill>
                  <a:schemeClr val="accent1">
                    <a:lumMod val="50000"/>
                  </a:schemeClr>
                </a:solidFill>
              </a:endParaRPr>
            </a:p>
          </p:txBody>
        </p:sp>
        <p:sp>
          <p:nvSpPr>
            <p:cNvPr id="242698" name="Rectangle 10">
              <a:extLst>
                <a:ext uri="{FF2B5EF4-FFF2-40B4-BE49-F238E27FC236}">
                  <a16:creationId xmlns:a16="http://schemas.microsoft.com/office/drawing/2014/main" id="{97F6F96B-FD36-46E5-BE35-1E353FE0ED21}"/>
                </a:ext>
              </a:extLst>
            </p:cNvPr>
            <p:cNvSpPr>
              <a:spLocks noChangeArrowheads="1"/>
            </p:cNvSpPr>
            <p:nvPr/>
          </p:nvSpPr>
          <p:spPr bwMode="auto">
            <a:xfrm>
              <a:off x="298" y="2208"/>
              <a:ext cx="995" cy="532"/>
            </a:xfrm>
            <a:prstGeom prst="rect">
              <a:avLst/>
            </a:prstGeom>
            <a:solidFill>
              <a:schemeClr val="bg1">
                <a:lumMod val="20000"/>
                <a:lumOff val="80000"/>
              </a:schemeClr>
            </a:solidFill>
            <a:ln w="25400">
              <a:solidFill>
                <a:schemeClr val="accent1">
                  <a:lumMod val="50000"/>
                </a:schemeClr>
              </a:solidFill>
              <a:miter lim="800000"/>
              <a:headEnd/>
              <a:tailEnd/>
            </a:ln>
            <a:effectLst/>
          </p:spPr>
          <p:txBody>
            <a:bodyPr wrap="none" lIns="90488" tIns="44450" rIns="90488" bIns="44450">
              <a:spAutoFit/>
            </a:bodyPr>
            <a:lstStyle/>
            <a:p>
              <a:pPr algn="ctr">
                <a:defRPr/>
              </a:pPr>
              <a:r>
                <a:rPr lang="en-US" sz="2400" b="1" dirty="0">
                  <a:solidFill>
                    <a:schemeClr val="accent1">
                      <a:lumMod val="50000"/>
                    </a:schemeClr>
                  </a:solidFill>
                  <a:latin typeface="Arial" charset="0"/>
                </a:rPr>
                <a:t>Purchase</a:t>
              </a:r>
              <a:br>
                <a:rPr lang="en-US" sz="2400" b="1" dirty="0">
                  <a:solidFill>
                    <a:schemeClr val="accent1">
                      <a:lumMod val="50000"/>
                    </a:schemeClr>
                  </a:solidFill>
                  <a:latin typeface="Arial" charset="0"/>
                </a:rPr>
              </a:br>
              <a:r>
                <a:rPr lang="en-US" sz="2400" b="1" dirty="0">
                  <a:solidFill>
                    <a:schemeClr val="accent1">
                      <a:lumMod val="50000"/>
                    </a:schemeClr>
                  </a:solidFill>
                  <a:latin typeface="Arial" charset="0"/>
                </a:rPr>
                <a:t>price</a:t>
              </a:r>
            </a:p>
          </p:txBody>
        </p:sp>
      </p:grpSp>
      <p:grpSp>
        <p:nvGrpSpPr>
          <p:cNvPr id="65540" name="Group 20">
            <a:extLst>
              <a:ext uri="{FF2B5EF4-FFF2-40B4-BE49-F238E27FC236}">
                <a16:creationId xmlns:a16="http://schemas.microsoft.com/office/drawing/2014/main" id="{4AC51B49-1242-4C97-93E6-E4B7C2D68D5A}"/>
              </a:ext>
            </a:extLst>
          </p:cNvPr>
          <p:cNvGrpSpPr>
            <a:grpSpLocks/>
          </p:cNvGrpSpPr>
          <p:nvPr/>
        </p:nvGrpSpPr>
        <p:grpSpPr bwMode="auto">
          <a:xfrm>
            <a:off x="381000" y="4343400"/>
            <a:ext cx="2667000" cy="844550"/>
            <a:chOff x="117" y="2088"/>
            <a:chExt cx="1680" cy="532"/>
          </a:xfrm>
        </p:grpSpPr>
        <p:sp>
          <p:nvSpPr>
            <p:cNvPr id="13333" name="Line 5">
              <a:extLst>
                <a:ext uri="{FF2B5EF4-FFF2-40B4-BE49-F238E27FC236}">
                  <a16:creationId xmlns:a16="http://schemas.microsoft.com/office/drawing/2014/main" id="{94A1B38C-EA23-4FDC-BB29-F8CBDBF4766A}"/>
                </a:ext>
              </a:extLst>
            </p:cNvPr>
            <p:cNvSpPr>
              <a:spLocks noChangeShapeType="1"/>
            </p:cNvSpPr>
            <p:nvPr/>
          </p:nvSpPr>
          <p:spPr bwMode="auto">
            <a:xfrm flipV="1">
              <a:off x="1392" y="2232"/>
              <a:ext cx="405" cy="159"/>
            </a:xfrm>
            <a:prstGeom prst="line">
              <a:avLst/>
            </a:prstGeom>
            <a:noFill/>
            <a:ln w="50800">
              <a:solidFill>
                <a:schemeClr val="accent1">
                  <a:lumMod val="50000"/>
                </a:schemeClr>
              </a:solidFill>
              <a:round/>
              <a:headEnd/>
              <a:tailEnd type="triangle" w="med" len="med"/>
            </a:ln>
          </p:spPr>
          <p:txBody>
            <a:bodyPr/>
            <a:lstStyle/>
            <a:p>
              <a:pPr>
                <a:defRPr/>
              </a:pPr>
              <a:endParaRPr lang="en-US">
                <a:solidFill>
                  <a:schemeClr val="accent1">
                    <a:lumMod val="50000"/>
                  </a:schemeClr>
                </a:solidFill>
              </a:endParaRPr>
            </a:p>
          </p:txBody>
        </p:sp>
        <p:sp>
          <p:nvSpPr>
            <p:cNvPr id="242699" name="Rectangle 11">
              <a:extLst>
                <a:ext uri="{FF2B5EF4-FFF2-40B4-BE49-F238E27FC236}">
                  <a16:creationId xmlns:a16="http://schemas.microsoft.com/office/drawing/2014/main" id="{1AF33786-C0EF-4184-80EE-06F8DD9D27B2}"/>
                </a:ext>
              </a:extLst>
            </p:cNvPr>
            <p:cNvSpPr>
              <a:spLocks noChangeArrowheads="1"/>
            </p:cNvSpPr>
            <p:nvPr/>
          </p:nvSpPr>
          <p:spPr bwMode="auto">
            <a:xfrm>
              <a:off x="117" y="2088"/>
              <a:ext cx="1357" cy="532"/>
            </a:xfrm>
            <a:prstGeom prst="rect">
              <a:avLst/>
            </a:prstGeom>
            <a:solidFill>
              <a:schemeClr val="bg1">
                <a:lumMod val="20000"/>
                <a:lumOff val="80000"/>
              </a:schemeClr>
            </a:solidFill>
            <a:ln w="25400">
              <a:solidFill>
                <a:schemeClr val="accent1">
                  <a:lumMod val="50000"/>
                </a:schemeClr>
              </a:solidFill>
              <a:miter lim="800000"/>
              <a:headEnd/>
              <a:tailEnd/>
            </a:ln>
            <a:effectLst/>
          </p:spPr>
          <p:txBody>
            <a:bodyPr wrap="none" lIns="90488" tIns="44450" rIns="90488" bIns="44450">
              <a:spAutoFit/>
            </a:bodyPr>
            <a:lstStyle/>
            <a:p>
              <a:pPr algn="ctr">
                <a:defRPr/>
              </a:pPr>
              <a:r>
                <a:rPr lang="en-US" sz="2400" b="1" dirty="0">
                  <a:solidFill>
                    <a:schemeClr val="accent1">
                      <a:lumMod val="50000"/>
                    </a:schemeClr>
                  </a:solidFill>
                  <a:latin typeface="Arial" charset="0"/>
                </a:rPr>
                <a:t>Real estate</a:t>
              </a:r>
            </a:p>
            <a:p>
              <a:pPr algn="ctr">
                <a:defRPr/>
              </a:pPr>
              <a:r>
                <a:rPr lang="en-US" sz="2400" b="1" dirty="0">
                  <a:solidFill>
                    <a:schemeClr val="accent1">
                      <a:lumMod val="50000"/>
                    </a:schemeClr>
                  </a:solidFill>
                  <a:latin typeface="Arial" charset="0"/>
                </a:rPr>
                <a:t>commissions</a:t>
              </a:r>
            </a:p>
          </p:txBody>
        </p:sp>
      </p:grpSp>
      <p:grpSp>
        <p:nvGrpSpPr>
          <p:cNvPr id="65541" name="Group 24">
            <a:extLst>
              <a:ext uri="{FF2B5EF4-FFF2-40B4-BE49-F238E27FC236}">
                <a16:creationId xmlns:a16="http://schemas.microsoft.com/office/drawing/2014/main" id="{E76319F0-8BB6-49D3-BF15-A5B7B2824624}"/>
              </a:ext>
            </a:extLst>
          </p:cNvPr>
          <p:cNvGrpSpPr>
            <a:grpSpLocks/>
          </p:cNvGrpSpPr>
          <p:nvPr/>
        </p:nvGrpSpPr>
        <p:grpSpPr bwMode="auto">
          <a:xfrm>
            <a:off x="2590800" y="2590800"/>
            <a:ext cx="3903663" cy="869950"/>
            <a:chOff x="1630" y="754"/>
            <a:chExt cx="2459" cy="548"/>
          </a:xfrm>
        </p:grpSpPr>
        <p:sp>
          <p:nvSpPr>
            <p:cNvPr id="13331" name="Line 3">
              <a:extLst>
                <a:ext uri="{FF2B5EF4-FFF2-40B4-BE49-F238E27FC236}">
                  <a16:creationId xmlns:a16="http://schemas.microsoft.com/office/drawing/2014/main" id="{11FEBB8B-AE3A-4FE7-ACE6-EBDCBCBF2C8C}"/>
                </a:ext>
              </a:extLst>
            </p:cNvPr>
            <p:cNvSpPr>
              <a:spLocks noChangeShapeType="1"/>
            </p:cNvSpPr>
            <p:nvPr/>
          </p:nvSpPr>
          <p:spPr bwMode="auto">
            <a:xfrm>
              <a:off x="2832" y="966"/>
              <a:ext cx="0" cy="336"/>
            </a:xfrm>
            <a:prstGeom prst="line">
              <a:avLst/>
            </a:prstGeom>
            <a:noFill/>
            <a:ln w="50800">
              <a:solidFill>
                <a:schemeClr val="accent1">
                  <a:lumMod val="50000"/>
                </a:schemeClr>
              </a:solidFill>
              <a:round/>
              <a:headEnd/>
              <a:tailEnd type="triangle" w="med" len="med"/>
            </a:ln>
          </p:spPr>
          <p:txBody>
            <a:bodyPr/>
            <a:lstStyle/>
            <a:p>
              <a:pPr>
                <a:defRPr/>
              </a:pPr>
              <a:endParaRPr lang="en-US">
                <a:solidFill>
                  <a:schemeClr val="accent1">
                    <a:lumMod val="50000"/>
                  </a:schemeClr>
                </a:solidFill>
              </a:endParaRPr>
            </a:p>
          </p:txBody>
        </p:sp>
        <p:sp>
          <p:nvSpPr>
            <p:cNvPr id="242700" name="Rectangle 12">
              <a:extLst>
                <a:ext uri="{FF2B5EF4-FFF2-40B4-BE49-F238E27FC236}">
                  <a16:creationId xmlns:a16="http://schemas.microsoft.com/office/drawing/2014/main" id="{8274A605-E4B8-41D6-8F27-FA839F0D84EC}"/>
                </a:ext>
              </a:extLst>
            </p:cNvPr>
            <p:cNvSpPr>
              <a:spLocks noChangeArrowheads="1"/>
            </p:cNvSpPr>
            <p:nvPr/>
          </p:nvSpPr>
          <p:spPr bwMode="auto">
            <a:xfrm>
              <a:off x="1630" y="754"/>
              <a:ext cx="2459" cy="289"/>
            </a:xfrm>
            <a:prstGeom prst="rect">
              <a:avLst/>
            </a:prstGeom>
            <a:solidFill>
              <a:schemeClr val="bg1">
                <a:lumMod val="20000"/>
                <a:lumOff val="80000"/>
              </a:schemeClr>
            </a:solidFill>
            <a:ln w="25400">
              <a:solidFill>
                <a:schemeClr val="accent1">
                  <a:lumMod val="50000"/>
                </a:schemeClr>
              </a:solidFill>
              <a:miter lim="800000"/>
              <a:headEnd/>
              <a:tailEnd/>
            </a:ln>
            <a:effectLst/>
          </p:spPr>
          <p:txBody>
            <a:bodyPr wrap="none" lIns="90488" tIns="44450" rIns="90488" bIns="44450">
              <a:spAutoFit/>
            </a:bodyPr>
            <a:lstStyle/>
            <a:p>
              <a:pPr algn="ctr">
                <a:defRPr/>
              </a:pPr>
              <a:r>
                <a:rPr lang="en-US" sz="2400" b="1" dirty="0">
                  <a:solidFill>
                    <a:schemeClr val="accent1">
                      <a:lumMod val="50000"/>
                    </a:schemeClr>
                  </a:solidFill>
                  <a:latin typeface="Arial" charset="0"/>
                </a:rPr>
                <a:t>Title insurance premiums</a:t>
              </a:r>
            </a:p>
          </p:txBody>
        </p:sp>
      </p:grpSp>
      <p:grpSp>
        <p:nvGrpSpPr>
          <p:cNvPr id="65542" name="Group 22">
            <a:extLst>
              <a:ext uri="{FF2B5EF4-FFF2-40B4-BE49-F238E27FC236}">
                <a16:creationId xmlns:a16="http://schemas.microsoft.com/office/drawing/2014/main" id="{CEECC8EF-1FED-4FF6-8274-2F0A1EE26CE7}"/>
              </a:ext>
            </a:extLst>
          </p:cNvPr>
          <p:cNvGrpSpPr>
            <a:grpSpLocks/>
          </p:cNvGrpSpPr>
          <p:nvPr/>
        </p:nvGrpSpPr>
        <p:grpSpPr bwMode="auto">
          <a:xfrm>
            <a:off x="6019800" y="3124200"/>
            <a:ext cx="2898775" cy="914400"/>
            <a:chOff x="3810" y="1060"/>
            <a:chExt cx="1826" cy="576"/>
          </a:xfrm>
        </p:grpSpPr>
        <p:sp>
          <p:nvSpPr>
            <p:cNvPr id="13329" name="Line 6">
              <a:extLst>
                <a:ext uri="{FF2B5EF4-FFF2-40B4-BE49-F238E27FC236}">
                  <a16:creationId xmlns:a16="http://schemas.microsoft.com/office/drawing/2014/main" id="{E336DE18-C21A-4B9A-828C-BFC714E69A7D}"/>
                </a:ext>
              </a:extLst>
            </p:cNvPr>
            <p:cNvSpPr>
              <a:spLocks noChangeShapeType="1"/>
            </p:cNvSpPr>
            <p:nvPr/>
          </p:nvSpPr>
          <p:spPr bwMode="auto">
            <a:xfrm flipV="1">
              <a:off x="3810" y="1317"/>
              <a:ext cx="798" cy="319"/>
            </a:xfrm>
            <a:prstGeom prst="line">
              <a:avLst/>
            </a:prstGeom>
            <a:noFill/>
            <a:ln w="50800">
              <a:solidFill>
                <a:schemeClr val="accent1">
                  <a:lumMod val="50000"/>
                </a:schemeClr>
              </a:solidFill>
              <a:round/>
              <a:headEnd type="triangle" w="med" len="med"/>
              <a:tailEnd/>
            </a:ln>
          </p:spPr>
          <p:txBody>
            <a:bodyPr/>
            <a:lstStyle/>
            <a:p>
              <a:pPr>
                <a:defRPr/>
              </a:pPr>
              <a:endParaRPr lang="en-US">
                <a:solidFill>
                  <a:schemeClr val="accent1">
                    <a:lumMod val="50000"/>
                  </a:schemeClr>
                </a:solidFill>
              </a:endParaRPr>
            </a:p>
          </p:txBody>
        </p:sp>
        <p:sp>
          <p:nvSpPr>
            <p:cNvPr id="242701" name="Rectangle 13">
              <a:extLst>
                <a:ext uri="{FF2B5EF4-FFF2-40B4-BE49-F238E27FC236}">
                  <a16:creationId xmlns:a16="http://schemas.microsoft.com/office/drawing/2014/main" id="{95FB3F30-DA7E-4D69-9E91-A52468F3D079}"/>
                </a:ext>
              </a:extLst>
            </p:cNvPr>
            <p:cNvSpPr>
              <a:spLocks noChangeArrowheads="1"/>
            </p:cNvSpPr>
            <p:nvPr/>
          </p:nvSpPr>
          <p:spPr bwMode="auto">
            <a:xfrm>
              <a:off x="4515" y="1060"/>
              <a:ext cx="1121" cy="532"/>
            </a:xfrm>
            <a:prstGeom prst="rect">
              <a:avLst/>
            </a:prstGeom>
            <a:solidFill>
              <a:schemeClr val="bg1">
                <a:lumMod val="20000"/>
                <a:lumOff val="80000"/>
              </a:schemeClr>
            </a:solidFill>
            <a:ln w="25400">
              <a:solidFill>
                <a:schemeClr val="accent1">
                  <a:lumMod val="50000"/>
                </a:schemeClr>
              </a:solidFill>
              <a:miter lim="800000"/>
              <a:headEnd/>
              <a:tailEnd/>
            </a:ln>
            <a:effectLst/>
          </p:spPr>
          <p:txBody>
            <a:bodyPr wrap="none" lIns="90488" tIns="44450" rIns="90488" bIns="44450">
              <a:spAutoFit/>
            </a:bodyPr>
            <a:lstStyle/>
            <a:p>
              <a:pPr algn="ctr">
                <a:defRPr/>
              </a:pPr>
              <a:r>
                <a:rPr lang="en-US" sz="2400" b="1" dirty="0">
                  <a:solidFill>
                    <a:schemeClr val="accent1">
                      <a:lumMod val="50000"/>
                    </a:schemeClr>
                  </a:solidFill>
                  <a:latin typeface="Arial" charset="0"/>
                </a:rPr>
                <a:t>Delinquent</a:t>
              </a:r>
            </a:p>
            <a:p>
              <a:pPr algn="ctr">
                <a:defRPr/>
              </a:pPr>
              <a:r>
                <a:rPr lang="en-US" sz="2400" b="1" dirty="0">
                  <a:solidFill>
                    <a:schemeClr val="accent1">
                      <a:lumMod val="50000"/>
                    </a:schemeClr>
                  </a:solidFill>
                  <a:latin typeface="Arial" charset="0"/>
                </a:rPr>
                <a:t>taxes</a:t>
              </a:r>
            </a:p>
          </p:txBody>
        </p:sp>
      </p:grpSp>
      <p:grpSp>
        <p:nvGrpSpPr>
          <p:cNvPr id="65543" name="Group 23">
            <a:extLst>
              <a:ext uri="{FF2B5EF4-FFF2-40B4-BE49-F238E27FC236}">
                <a16:creationId xmlns:a16="http://schemas.microsoft.com/office/drawing/2014/main" id="{AFE72FA1-CF7C-41E9-ABFB-5F1A08912B9C}"/>
              </a:ext>
            </a:extLst>
          </p:cNvPr>
          <p:cNvGrpSpPr>
            <a:grpSpLocks/>
          </p:cNvGrpSpPr>
          <p:nvPr/>
        </p:nvGrpSpPr>
        <p:grpSpPr bwMode="auto">
          <a:xfrm>
            <a:off x="5943600" y="4424363"/>
            <a:ext cx="2943225" cy="1209675"/>
            <a:chOff x="3858" y="2088"/>
            <a:chExt cx="1854" cy="762"/>
          </a:xfrm>
        </p:grpSpPr>
        <p:sp>
          <p:nvSpPr>
            <p:cNvPr id="13327" name="Line 8">
              <a:extLst>
                <a:ext uri="{FF2B5EF4-FFF2-40B4-BE49-F238E27FC236}">
                  <a16:creationId xmlns:a16="http://schemas.microsoft.com/office/drawing/2014/main" id="{91F9BD78-EE62-4207-8C86-ED18622C55EB}"/>
                </a:ext>
              </a:extLst>
            </p:cNvPr>
            <p:cNvSpPr>
              <a:spLocks noChangeShapeType="1"/>
            </p:cNvSpPr>
            <p:nvPr/>
          </p:nvSpPr>
          <p:spPr bwMode="auto">
            <a:xfrm>
              <a:off x="3858" y="2181"/>
              <a:ext cx="720" cy="192"/>
            </a:xfrm>
            <a:prstGeom prst="line">
              <a:avLst/>
            </a:prstGeom>
            <a:noFill/>
            <a:ln w="50800">
              <a:solidFill>
                <a:schemeClr val="accent1">
                  <a:lumMod val="50000"/>
                </a:schemeClr>
              </a:solidFill>
              <a:round/>
              <a:headEnd type="triangle" w="med" len="med"/>
              <a:tailEnd/>
            </a:ln>
          </p:spPr>
          <p:txBody>
            <a:bodyPr/>
            <a:lstStyle/>
            <a:p>
              <a:pPr>
                <a:defRPr/>
              </a:pPr>
              <a:endParaRPr lang="en-US">
                <a:solidFill>
                  <a:schemeClr val="accent1">
                    <a:lumMod val="50000"/>
                  </a:schemeClr>
                </a:solidFill>
              </a:endParaRPr>
            </a:p>
          </p:txBody>
        </p:sp>
        <p:sp>
          <p:nvSpPr>
            <p:cNvPr id="242702" name="Rectangle 14">
              <a:extLst>
                <a:ext uri="{FF2B5EF4-FFF2-40B4-BE49-F238E27FC236}">
                  <a16:creationId xmlns:a16="http://schemas.microsoft.com/office/drawing/2014/main" id="{4A477D2B-CC7F-4228-985D-83AE4F85379E}"/>
                </a:ext>
              </a:extLst>
            </p:cNvPr>
            <p:cNvSpPr>
              <a:spLocks noChangeArrowheads="1"/>
            </p:cNvSpPr>
            <p:nvPr/>
          </p:nvSpPr>
          <p:spPr bwMode="auto">
            <a:xfrm>
              <a:off x="4368" y="2088"/>
              <a:ext cx="1344" cy="762"/>
            </a:xfrm>
            <a:prstGeom prst="rect">
              <a:avLst/>
            </a:prstGeom>
            <a:solidFill>
              <a:schemeClr val="bg1">
                <a:lumMod val="20000"/>
                <a:lumOff val="80000"/>
              </a:schemeClr>
            </a:solidFill>
            <a:ln w="25400">
              <a:solidFill>
                <a:schemeClr val="accent1">
                  <a:lumMod val="50000"/>
                </a:schemeClr>
              </a:solidFill>
              <a:miter lim="800000"/>
              <a:headEnd/>
              <a:tailEnd/>
            </a:ln>
            <a:effectLst/>
          </p:spPr>
          <p:txBody>
            <a:bodyPr lIns="90488" tIns="44450" rIns="90488" bIns="44450">
              <a:spAutoFit/>
            </a:bodyPr>
            <a:lstStyle/>
            <a:p>
              <a:pPr algn="ctr">
                <a:defRPr/>
              </a:pPr>
              <a:r>
                <a:rPr lang="en-US" sz="2400" b="1" dirty="0">
                  <a:solidFill>
                    <a:schemeClr val="accent1">
                      <a:lumMod val="50000"/>
                    </a:schemeClr>
                  </a:solidFill>
                  <a:latin typeface="Arial" charset="0"/>
                </a:rPr>
                <a:t>Razing costs of building on the land</a:t>
              </a:r>
            </a:p>
          </p:txBody>
        </p:sp>
      </p:grpSp>
      <p:grpSp>
        <p:nvGrpSpPr>
          <p:cNvPr id="65544" name="Group 21">
            <a:extLst>
              <a:ext uri="{FF2B5EF4-FFF2-40B4-BE49-F238E27FC236}">
                <a16:creationId xmlns:a16="http://schemas.microsoft.com/office/drawing/2014/main" id="{A8712CB6-87A5-45F6-B35E-EBF9A0832DBE}"/>
              </a:ext>
            </a:extLst>
          </p:cNvPr>
          <p:cNvGrpSpPr>
            <a:grpSpLocks/>
          </p:cNvGrpSpPr>
          <p:nvPr/>
        </p:nvGrpSpPr>
        <p:grpSpPr bwMode="auto">
          <a:xfrm>
            <a:off x="3124200" y="5334000"/>
            <a:ext cx="2927350" cy="911225"/>
            <a:chOff x="1939" y="2451"/>
            <a:chExt cx="1844" cy="574"/>
          </a:xfrm>
        </p:grpSpPr>
        <p:sp>
          <p:nvSpPr>
            <p:cNvPr id="13325" name="Line 4">
              <a:extLst>
                <a:ext uri="{FF2B5EF4-FFF2-40B4-BE49-F238E27FC236}">
                  <a16:creationId xmlns:a16="http://schemas.microsoft.com/office/drawing/2014/main" id="{A2247682-8A38-4531-9185-917B2F0BFD62}"/>
                </a:ext>
              </a:extLst>
            </p:cNvPr>
            <p:cNvSpPr>
              <a:spLocks noChangeShapeType="1"/>
            </p:cNvSpPr>
            <p:nvPr/>
          </p:nvSpPr>
          <p:spPr bwMode="auto">
            <a:xfrm flipV="1">
              <a:off x="2832" y="2451"/>
              <a:ext cx="0" cy="432"/>
            </a:xfrm>
            <a:prstGeom prst="line">
              <a:avLst/>
            </a:prstGeom>
            <a:noFill/>
            <a:ln w="50800">
              <a:solidFill>
                <a:schemeClr val="accent1">
                  <a:lumMod val="50000"/>
                </a:schemeClr>
              </a:solidFill>
              <a:round/>
              <a:headEnd/>
              <a:tailEnd type="triangle" w="med" len="med"/>
            </a:ln>
          </p:spPr>
          <p:txBody>
            <a:bodyPr/>
            <a:lstStyle/>
            <a:p>
              <a:pPr>
                <a:defRPr/>
              </a:pPr>
              <a:endParaRPr lang="en-US"/>
            </a:p>
          </p:txBody>
        </p:sp>
        <p:sp>
          <p:nvSpPr>
            <p:cNvPr id="242703" name="Rectangle 15">
              <a:extLst>
                <a:ext uri="{FF2B5EF4-FFF2-40B4-BE49-F238E27FC236}">
                  <a16:creationId xmlns:a16="http://schemas.microsoft.com/office/drawing/2014/main" id="{4A34D302-E389-4B6A-8E59-9841227FE96D}"/>
                </a:ext>
              </a:extLst>
            </p:cNvPr>
            <p:cNvSpPr>
              <a:spLocks noChangeArrowheads="1"/>
            </p:cNvSpPr>
            <p:nvPr/>
          </p:nvSpPr>
          <p:spPr bwMode="auto">
            <a:xfrm>
              <a:off x="1939" y="2736"/>
              <a:ext cx="1844" cy="289"/>
            </a:xfrm>
            <a:prstGeom prst="rect">
              <a:avLst/>
            </a:prstGeom>
            <a:solidFill>
              <a:schemeClr val="bg1">
                <a:lumMod val="20000"/>
                <a:lumOff val="80000"/>
              </a:schemeClr>
            </a:solidFill>
            <a:ln w="25400">
              <a:solidFill>
                <a:schemeClr val="accent1">
                  <a:lumMod val="50000"/>
                </a:schemeClr>
              </a:solidFill>
              <a:miter lim="800000"/>
              <a:headEnd/>
              <a:tailEnd/>
            </a:ln>
            <a:effectLst/>
          </p:spPr>
          <p:txBody>
            <a:bodyPr wrap="none" lIns="90488" tIns="44450" rIns="90488" bIns="44450">
              <a:spAutoFit/>
            </a:bodyPr>
            <a:lstStyle/>
            <a:p>
              <a:pPr algn="ctr">
                <a:defRPr/>
              </a:pPr>
              <a:r>
                <a:rPr lang="en-US" sz="2400" b="1" dirty="0">
                  <a:solidFill>
                    <a:schemeClr val="accent1">
                      <a:lumMod val="50000"/>
                    </a:schemeClr>
                  </a:solidFill>
                  <a:latin typeface="Arial" charset="0"/>
                </a:rPr>
                <a:t>Title and legal fees</a:t>
              </a:r>
            </a:p>
          </p:txBody>
        </p:sp>
      </p:grpSp>
      <p:sp>
        <p:nvSpPr>
          <p:cNvPr id="242705" name="Text Box 17">
            <a:extLst>
              <a:ext uri="{FF2B5EF4-FFF2-40B4-BE49-F238E27FC236}">
                <a16:creationId xmlns:a16="http://schemas.microsoft.com/office/drawing/2014/main" id="{C0F045A7-82B1-4AB0-A3CA-D5B6C4AC11BB}"/>
              </a:ext>
            </a:extLst>
          </p:cNvPr>
          <p:cNvSpPr txBox="1">
            <a:spLocks noChangeArrowheads="1"/>
          </p:cNvSpPr>
          <p:nvPr/>
        </p:nvSpPr>
        <p:spPr bwMode="auto">
          <a:xfrm>
            <a:off x="4800600" y="1219200"/>
            <a:ext cx="3886200" cy="1106488"/>
          </a:xfrm>
          <a:prstGeom prst="rect">
            <a:avLst/>
          </a:prstGeom>
          <a:solidFill>
            <a:srgbClr val="FFFFB7"/>
          </a:solidFill>
          <a:ln w="28575">
            <a:solidFill>
              <a:schemeClr val="accent1">
                <a:lumMod val="50000"/>
              </a:schemeClr>
            </a:solidFill>
            <a:miter lim="800000"/>
            <a:headEnd/>
            <a:tailEnd/>
          </a:ln>
          <a:effectLst/>
        </p:spPr>
        <p:txBody>
          <a:bodyPr>
            <a:spAutoFit/>
          </a:bodyPr>
          <a:lstStyle/>
          <a:p>
            <a:pPr algn="ctr" eaLnBrk="1" hangingPunct="1">
              <a:lnSpc>
                <a:spcPct val="90000"/>
              </a:lnSpc>
              <a:spcBef>
                <a:spcPct val="20000"/>
              </a:spcBef>
              <a:buClr>
                <a:srgbClr val="990000"/>
              </a:buClr>
              <a:buSzPct val="65000"/>
              <a:buFont typeface="Wingdings" pitchFamily="2" charset="2"/>
              <a:buNone/>
              <a:defRPr/>
            </a:pPr>
            <a:r>
              <a:rPr lang="en-US" sz="2400" b="1" dirty="0">
                <a:solidFill>
                  <a:schemeClr val="accent1">
                    <a:lumMod val="50000"/>
                  </a:schemeClr>
                </a:solidFill>
                <a:latin typeface="Arial" charset="0"/>
              </a:rPr>
              <a:t>All the costs incurred to get land ready for use are capitalized.</a:t>
            </a:r>
            <a:endParaRPr lang="en-US" sz="2400" dirty="0">
              <a:solidFill>
                <a:schemeClr val="accent1">
                  <a:lumMod val="50000"/>
                </a:schemeClr>
              </a:solidFill>
              <a:latin typeface="Times New Roman" pitchFamily="18" charset="0"/>
            </a:endParaRPr>
          </a:p>
        </p:txBody>
      </p:sp>
      <p:sp>
        <p:nvSpPr>
          <p:cNvPr id="65546" name="Title 27">
            <a:extLst>
              <a:ext uri="{FF2B5EF4-FFF2-40B4-BE49-F238E27FC236}">
                <a16:creationId xmlns:a16="http://schemas.microsoft.com/office/drawing/2014/main" id="{82E203AC-8A83-409F-9693-86595E909316}"/>
              </a:ext>
            </a:extLst>
          </p:cNvPr>
          <p:cNvSpPr>
            <a:spLocks noGrp="1"/>
          </p:cNvSpPr>
          <p:nvPr>
            <p:ph type="title"/>
          </p:nvPr>
        </p:nvSpPr>
        <p:spPr/>
        <p:txBody>
          <a:bodyPr/>
          <a:lstStyle/>
          <a:p>
            <a:r>
              <a:rPr lang="en-US" altLang="en-US"/>
              <a:t>Land</a:t>
            </a:r>
          </a:p>
        </p:txBody>
      </p:sp>
      <p:sp>
        <p:nvSpPr>
          <p:cNvPr id="8" name="Rectangle 7">
            <a:extLst>
              <a:ext uri="{FF2B5EF4-FFF2-40B4-BE49-F238E27FC236}">
                <a16:creationId xmlns:a16="http://schemas.microsoft.com/office/drawing/2014/main" id="{D1D978DE-651C-414C-BC0F-99C522D12A6C}"/>
              </a:ext>
            </a:extLst>
          </p:cNvPr>
          <p:cNvSpPr/>
          <p:nvPr/>
        </p:nvSpPr>
        <p:spPr>
          <a:xfrm>
            <a:off x="3444875" y="3481388"/>
            <a:ext cx="2286000" cy="1787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000" dirty="0"/>
              <a:t>Land</a:t>
            </a:r>
          </a:p>
        </p:txBody>
      </p:sp>
      <p:sp>
        <p:nvSpPr>
          <p:cNvPr id="26" name="Rounded Rectangle 24">
            <a:extLst>
              <a:ext uri="{FF2B5EF4-FFF2-40B4-BE49-F238E27FC236}">
                <a16:creationId xmlns:a16="http://schemas.microsoft.com/office/drawing/2014/main" id="{14CD5CB5-6B4D-44E1-9C3C-94EA07A634ED}"/>
              </a:ext>
            </a:extLst>
          </p:cNvPr>
          <p:cNvSpPr/>
          <p:nvPr/>
        </p:nvSpPr>
        <p:spPr>
          <a:xfrm>
            <a:off x="496888" y="6324600"/>
            <a:ext cx="66659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6-1: Explain how the cost of land, buildings, and equipment is reported on the balance sheet.</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AutoShape 2">
            <a:extLst>
              <a:ext uri="{FF2B5EF4-FFF2-40B4-BE49-F238E27FC236}">
                <a16:creationId xmlns:a16="http://schemas.microsoft.com/office/drawing/2014/main" id="{3B0CBF06-E97F-4FCD-A0DD-15A76F95968E}"/>
              </a:ext>
            </a:extLst>
          </p:cNvPr>
          <p:cNvSpPr>
            <a:spLocks noChangeArrowheads="1"/>
          </p:cNvSpPr>
          <p:nvPr/>
        </p:nvSpPr>
        <p:spPr bwMode="auto">
          <a:xfrm>
            <a:off x="1066800" y="1143000"/>
            <a:ext cx="3302000" cy="3606800"/>
          </a:xfrm>
          <a:prstGeom prst="roundRect">
            <a:avLst>
              <a:gd name="adj" fmla="val 12495"/>
            </a:avLst>
          </a:prstGeom>
          <a:solidFill>
            <a:srgbClr val="FFFFB7"/>
          </a:solidFill>
          <a:ln w="50800">
            <a:solidFill>
              <a:schemeClr val="tx1"/>
            </a:solidFill>
            <a:round/>
            <a:headEnd/>
            <a:tailEnd/>
          </a:ln>
        </p:spPr>
        <p:txBody>
          <a:bodyPr wrap="none" lIns="90488" tIns="44450" rIns="90488" bIns="4445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800" b="1">
                <a:latin typeface="Arial" panose="020B0604020202020204" pitchFamily="34" charset="0"/>
              </a:rPr>
              <a:t>Total cost,</a:t>
            </a:r>
            <a:br>
              <a:rPr lang="en-US" altLang="en-US" sz="2800" b="1">
                <a:latin typeface="Arial" panose="020B0604020202020204" pitchFamily="34" charset="0"/>
              </a:rPr>
            </a:br>
            <a:r>
              <a:rPr lang="en-US" altLang="en-US" sz="2800" b="1">
                <a:latin typeface="Arial" panose="020B0604020202020204" pitchFamily="34" charset="0"/>
              </a:rPr>
              <a:t>including</a:t>
            </a:r>
            <a:br>
              <a:rPr lang="en-US" altLang="en-US" sz="2800" b="1">
                <a:latin typeface="Arial" panose="020B0604020202020204" pitchFamily="34" charset="0"/>
              </a:rPr>
            </a:br>
            <a:r>
              <a:rPr lang="en-US" altLang="en-US" sz="2800" b="1">
                <a:latin typeface="Arial" panose="020B0604020202020204" pitchFamily="34" charset="0"/>
              </a:rPr>
              <a:t> exploration and</a:t>
            </a:r>
            <a:br>
              <a:rPr lang="en-US" altLang="en-US" sz="2800" b="1">
                <a:latin typeface="Arial" panose="020B0604020202020204" pitchFamily="34" charset="0"/>
              </a:rPr>
            </a:br>
            <a:r>
              <a:rPr lang="en-US" altLang="en-US" sz="2800" b="1">
                <a:latin typeface="Arial" panose="020B0604020202020204" pitchFamily="34" charset="0"/>
              </a:rPr>
              <a:t>development,</a:t>
            </a:r>
            <a:br>
              <a:rPr lang="en-US" altLang="en-US" sz="2800" b="1">
                <a:latin typeface="Arial" panose="020B0604020202020204" pitchFamily="34" charset="0"/>
              </a:rPr>
            </a:br>
            <a:r>
              <a:rPr lang="en-US" altLang="en-US" sz="2800" b="1">
                <a:latin typeface="Arial" panose="020B0604020202020204" pitchFamily="34" charset="0"/>
              </a:rPr>
              <a:t>is charged to</a:t>
            </a:r>
            <a:br>
              <a:rPr lang="en-US" altLang="en-US" sz="2800" b="1">
                <a:latin typeface="Arial" panose="020B0604020202020204" pitchFamily="34" charset="0"/>
              </a:rPr>
            </a:br>
            <a:r>
              <a:rPr lang="en-US" altLang="en-US" sz="2800" b="1">
                <a:latin typeface="Arial" panose="020B0604020202020204" pitchFamily="34" charset="0"/>
              </a:rPr>
              <a:t>depletion expense</a:t>
            </a:r>
            <a:br>
              <a:rPr lang="en-US" altLang="en-US" sz="2800" b="1">
                <a:latin typeface="Arial" panose="020B0604020202020204" pitchFamily="34" charset="0"/>
              </a:rPr>
            </a:br>
            <a:r>
              <a:rPr lang="en-US" altLang="en-US" sz="2800" b="1">
                <a:latin typeface="Arial" panose="020B0604020202020204" pitchFamily="34" charset="0"/>
              </a:rPr>
              <a:t>over periods</a:t>
            </a:r>
            <a:br>
              <a:rPr lang="en-US" altLang="en-US" sz="2800" b="1">
                <a:latin typeface="Arial" panose="020B0604020202020204" pitchFamily="34" charset="0"/>
              </a:rPr>
            </a:br>
            <a:r>
              <a:rPr lang="en-US" altLang="en-US" sz="2800" b="1">
                <a:latin typeface="Arial" panose="020B0604020202020204" pitchFamily="34" charset="0"/>
              </a:rPr>
              <a:t>benefited.</a:t>
            </a:r>
          </a:p>
        </p:txBody>
      </p:sp>
      <p:sp>
        <p:nvSpPr>
          <p:cNvPr id="101379" name="AutoShape 3">
            <a:extLst>
              <a:ext uri="{FF2B5EF4-FFF2-40B4-BE49-F238E27FC236}">
                <a16:creationId xmlns:a16="http://schemas.microsoft.com/office/drawing/2014/main" id="{1728839B-AAAE-4FBF-8A72-07455B381AA4}"/>
              </a:ext>
            </a:extLst>
          </p:cNvPr>
          <p:cNvSpPr>
            <a:spLocks noChangeArrowheads="1"/>
          </p:cNvSpPr>
          <p:nvPr/>
        </p:nvSpPr>
        <p:spPr bwMode="auto">
          <a:xfrm>
            <a:off x="1371600" y="5029200"/>
            <a:ext cx="6413500" cy="711200"/>
          </a:xfrm>
          <a:prstGeom prst="roundRect">
            <a:avLst>
              <a:gd name="adj" fmla="val 12495"/>
            </a:avLst>
          </a:prstGeom>
          <a:solidFill>
            <a:schemeClr val="accent1">
              <a:lumMod val="20000"/>
              <a:lumOff val="80000"/>
            </a:schemeClr>
          </a:solidFill>
          <a:ln w="50800">
            <a:solidFill>
              <a:schemeClr val="tx2"/>
            </a:solidFill>
            <a:round/>
            <a:headEnd/>
            <a:tailEnd/>
          </a:ln>
        </p:spPr>
        <p:txBody>
          <a:bodyPr wrap="none" lIns="90488" tIns="44450" rIns="90488" bIns="44450" anchor="ctr"/>
          <a:lstStyle/>
          <a:p>
            <a:pPr algn="ctr">
              <a:defRPr/>
            </a:pPr>
            <a:r>
              <a:rPr lang="en-US" altLang="en-US" sz="2800" b="1" dirty="0">
                <a:latin typeface="Arial" pitchFamily="34" charset="0"/>
              </a:rPr>
              <a:t>Examples: Oil, coal, and gold</a:t>
            </a:r>
          </a:p>
        </p:txBody>
      </p:sp>
      <p:sp>
        <p:nvSpPr>
          <p:cNvPr id="101380" name="AutoShape 4">
            <a:extLst>
              <a:ext uri="{FF2B5EF4-FFF2-40B4-BE49-F238E27FC236}">
                <a16:creationId xmlns:a16="http://schemas.microsoft.com/office/drawing/2014/main" id="{2E3605D5-7610-4AC8-8FC1-DD0C2098837D}"/>
              </a:ext>
            </a:extLst>
          </p:cNvPr>
          <p:cNvSpPr>
            <a:spLocks noChangeArrowheads="1"/>
          </p:cNvSpPr>
          <p:nvPr/>
        </p:nvSpPr>
        <p:spPr bwMode="auto">
          <a:xfrm>
            <a:off x="4927600" y="1143000"/>
            <a:ext cx="3302000" cy="3606800"/>
          </a:xfrm>
          <a:prstGeom prst="roundRect">
            <a:avLst>
              <a:gd name="adj" fmla="val 12495"/>
            </a:avLst>
          </a:prstGeom>
          <a:solidFill>
            <a:schemeClr val="accent1">
              <a:lumMod val="20000"/>
              <a:lumOff val="80000"/>
            </a:schemeClr>
          </a:solidFill>
          <a:ln w="50800">
            <a:solidFill>
              <a:schemeClr val="tx1"/>
            </a:solidFill>
            <a:round/>
            <a:headEnd/>
            <a:tailEnd/>
          </a:ln>
        </p:spPr>
        <p:txBody>
          <a:bodyPr wrap="none" lIns="90488" tIns="44450" rIns="90488" bIns="44450" anchor="ctr"/>
          <a:lstStyle/>
          <a:p>
            <a:pPr algn="ctr">
              <a:defRPr/>
            </a:pPr>
            <a:r>
              <a:rPr lang="en-US" altLang="en-US" sz="2800" b="1" dirty="0">
                <a:solidFill>
                  <a:schemeClr val="tx2"/>
                </a:solidFill>
                <a:latin typeface="Arial" pitchFamily="34" charset="0"/>
              </a:rPr>
              <a:t>Extracted from</a:t>
            </a:r>
            <a:br>
              <a:rPr lang="en-US" altLang="en-US" sz="2800" b="1" dirty="0">
                <a:solidFill>
                  <a:schemeClr val="tx2"/>
                </a:solidFill>
                <a:latin typeface="Arial" pitchFamily="34" charset="0"/>
              </a:rPr>
            </a:br>
            <a:r>
              <a:rPr lang="en-US" altLang="en-US" sz="2800" b="1" dirty="0">
                <a:solidFill>
                  <a:schemeClr val="tx2"/>
                </a:solidFill>
                <a:latin typeface="Arial" pitchFamily="34" charset="0"/>
              </a:rPr>
              <a:t>the natural</a:t>
            </a:r>
            <a:br>
              <a:rPr lang="en-US" altLang="en-US" sz="2800" b="1" dirty="0">
                <a:solidFill>
                  <a:schemeClr val="tx2"/>
                </a:solidFill>
                <a:latin typeface="Arial" pitchFamily="34" charset="0"/>
              </a:rPr>
            </a:br>
            <a:r>
              <a:rPr lang="en-US" altLang="en-US" sz="2800" b="1" dirty="0">
                <a:solidFill>
                  <a:schemeClr val="tx2"/>
                </a:solidFill>
                <a:latin typeface="Arial" pitchFamily="34" charset="0"/>
              </a:rPr>
              <a:t>environment</a:t>
            </a:r>
            <a:br>
              <a:rPr lang="en-US" altLang="en-US" sz="2800" b="1" dirty="0">
                <a:solidFill>
                  <a:schemeClr val="tx2"/>
                </a:solidFill>
                <a:latin typeface="Arial" pitchFamily="34" charset="0"/>
              </a:rPr>
            </a:br>
            <a:r>
              <a:rPr lang="en-US" altLang="en-US" sz="2800" b="1" dirty="0">
                <a:solidFill>
                  <a:schemeClr val="tx2"/>
                </a:solidFill>
                <a:latin typeface="Arial" pitchFamily="34" charset="0"/>
              </a:rPr>
              <a:t>and reported</a:t>
            </a:r>
            <a:br>
              <a:rPr lang="en-US" altLang="en-US" sz="2800" b="1" dirty="0">
                <a:solidFill>
                  <a:schemeClr val="tx2"/>
                </a:solidFill>
                <a:latin typeface="Arial" pitchFamily="34" charset="0"/>
              </a:rPr>
            </a:br>
            <a:r>
              <a:rPr lang="en-US" altLang="en-US" sz="2800" b="1" dirty="0">
                <a:solidFill>
                  <a:schemeClr val="tx2"/>
                </a:solidFill>
                <a:latin typeface="Arial" pitchFamily="34" charset="0"/>
              </a:rPr>
              <a:t>at cost less</a:t>
            </a:r>
            <a:br>
              <a:rPr lang="en-US" altLang="en-US" sz="2800" b="1" dirty="0">
                <a:solidFill>
                  <a:schemeClr val="tx2"/>
                </a:solidFill>
                <a:latin typeface="Arial" pitchFamily="34" charset="0"/>
              </a:rPr>
            </a:br>
            <a:r>
              <a:rPr lang="en-US" altLang="en-US" sz="2800" b="1" dirty="0">
                <a:solidFill>
                  <a:schemeClr val="tx2"/>
                </a:solidFill>
                <a:latin typeface="Arial" pitchFamily="34" charset="0"/>
              </a:rPr>
              <a:t>accumulated</a:t>
            </a:r>
            <a:br>
              <a:rPr lang="en-US" altLang="en-US" sz="2800" b="1" dirty="0">
                <a:solidFill>
                  <a:schemeClr val="tx2"/>
                </a:solidFill>
                <a:latin typeface="Arial" pitchFamily="34" charset="0"/>
              </a:rPr>
            </a:br>
            <a:r>
              <a:rPr lang="en-US" altLang="en-US" sz="2800" b="1" dirty="0">
                <a:solidFill>
                  <a:schemeClr val="tx2"/>
                </a:solidFill>
                <a:latin typeface="Arial" pitchFamily="34" charset="0"/>
              </a:rPr>
              <a:t>depletion</a:t>
            </a:r>
          </a:p>
        </p:txBody>
      </p:sp>
      <p:sp>
        <p:nvSpPr>
          <p:cNvPr id="151557" name="Rectangle 6">
            <a:extLst>
              <a:ext uri="{FF2B5EF4-FFF2-40B4-BE49-F238E27FC236}">
                <a16:creationId xmlns:a16="http://schemas.microsoft.com/office/drawing/2014/main" id="{228147D1-4711-4D16-81BE-DCF72BCBD4E6}"/>
              </a:ext>
            </a:extLst>
          </p:cNvPr>
          <p:cNvSpPr>
            <a:spLocks noGrp="1"/>
          </p:cNvSpPr>
          <p:nvPr>
            <p:ph type="title"/>
          </p:nvPr>
        </p:nvSpPr>
        <p:spPr/>
        <p:txBody>
          <a:bodyPr/>
          <a:lstStyle/>
          <a:p>
            <a:r>
              <a:rPr lang="en-US" altLang="en-US"/>
              <a:t>Natural Resources</a:t>
            </a:r>
          </a:p>
        </p:txBody>
      </p:sp>
      <p:sp>
        <p:nvSpPr>
          <p:cNvPr id="8" name="Rounded Rectangle 7">
            <a:extLst>
              <a:ext uri="{FF2B5EF4-FFF2-40B4-BE49-F238E27FC236}">
                <a16:creationId xmlns:a16="http://schemas.microsoft.com/office/drawing/2014/main" id="{0A784188-3495-456F-92A7-DA2A10368480}"/>
              </a:ext>
            </a:extLst>
          </p:cNvPr>
          <p:cNvSpPr/>
          <p:nvPr/>
        </p:nvSpPr>
        <p:spPr>
          <a:xfrm>
            <a:off x="496888" y="6172200"/>
            <a:ext cx="6513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6-9: Discuss the meaning of various intangible assets, how their values are measured, and how their costs are reflected in the income statement.</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6">
            <a:extLst>
              <a:ext uri="{FF2B5EF4-FFF2-40B4-BE49-F238E27FC236}">
                <a16:creationId xmlns:a16="http://schemas.microsoft.com/office/drawing/2014/main" id="{58082524-3BAA-47C1-ABC0-D645369C7FEB}"/>
              </a:ext>
            </a:extLst>
          </p:cNvPr>
          <p:cNvSpPr>
            <a:spLocks noGrp="1"/>
          </p:cNvSpPr>
          <p:nvPr>
            <p:ph type="title"/>
          </p:nvPr>
        </p:nvSpPr>
        <p:spPr/>
        <p:txBody>
          <a:bodyPr/>
          <a:lstStyle/>
          <a:p>
            <a:r>
              <a:rPr lang="en-US" altLang="en-US"/>
              <a:t>Natural Resources</a:t>
            </a:r>
          </a:p>
        </p:txBody>
      </p:sp>
      <p:sp>
        <p:nvSpPr>
          <p:cNvPr id="103428" name="Text Box 7">
            <a:extLst>
              <a:ext uri="{FF2B5EF4-FFF2-40B4-BE49-F238E27FC236}">
                <a16:creationId xmlns:a16="http://schemas.microsoft.com/office/drawing/2014/main" id="{B0814195-4ACF-4753-93E2-BEE3F4137DA2}"/>
              </a:ext>
            </a:extLst>
          </p:cNvPr>
          <p:cNvSpPr txBox="1">
            <a:spLocks noChangeArrowheads="1"/>
          </p:cNvSpPr>
          <p:nvPr/>
        </p:nvSpPr>
        <p:spPr bwMode="auto">
          <a:xfrm>
            <a:off x="1828800" y="1246188"/>
            <a:ext cx="5181600" cy="4524315"/>
          </a:xfrm>
          <a:prstGeom prst="rect">
            <a:avLst/>
          </a:prstGeom>
          <a:solidFill>
            <a:schemeClr val="accent1">
              <a:lumMod val="20000"/>
              <a:lumOff val="80000"/>
            </a:schemeClr>
          </a:solidFill>
          <a:ln w="9525">
            <a:solidFill>
              <a:schemeClr val="accent1"/>
            </a:solidFill>
            <a:miter lim="800000"/>
            <a:headEnd/>
            <a:tailEnd/>
          </a:ln>
        </p:spPr>
        <p:txBody>
          <a:bodyPr>
            <a:spAutoFit/>
          </a:bodyPr>
          <a:lstStyle/>
          <a:p>
            <a:pPr algn="ctr" eaLnBrk="1" hangingPunct="1">
              <a:spcBef>
                <a:spcPct val="50000"/>
              </a:spcBef>
              <a:defRPr/>
            </a:pPr>
            <a:r>
              <a:rPr lang="en-US" altLang="en-US" sz="3600" b="1" i="1" u="sng" dirty="0">
                <a:solidFill>
                  <a:schemeClr val="tx2"/>
                </a:solidFill>
                <a:latin typeface="Arial" pitchFamily="34" charset="0"/>
              </a:rPr>
              <a:t>Depletion</a:t>
            </a:r>
            <a:r>
              <a:rPr lang="en-US" altLang="en-US" sz="3600" b="1" dirty="0">
                <a:latin typeface="Arial" pitchFamily="34" charset="0"/>
              </a:rPr>
              <a:t> is the term used to refer to the allocation of the cost of a natural resource over its useful life.</a:t>
            </a:r>
            <a:br>
              <a:rPr lang="en-US" altLang="en-US" sz="3600" b="1" dirty="0">
                <a:latin typeface="Arial" pitchFamily="34" charset="0"/>
              </a:rPr>
            </a:br>
            <a:r>
              <a:rPr lang="en-US" altLang="en-US" sz="3600" b="1" dirty="0">
                <a:latin typeface="Arial" pitchFamily="34" charset="0"/>
              </a:rPr>
              <a:t>The process is similar to units-of-production depreciation.</a:t>
            </a:r>
          </a:p>
        </p:txBody>
      </p:sp>
      <p:sp>
        <p:nvSpPr>
          <p:cNvPr id="6" name="Rounded Rectangle 5">
            <a:extLst>
              <a:ext uri="{FF2B5EF4-FFF2-40B4-BE49-F238E27FC236}">
                <a16:creationId xmlns:a16="http://schemas.microsoft.com/office/drawing/2014/main" id="{B9E895EE-CED5-42EC-B730-1DA0C79D4D26}"/>
              </a:ext>
            </a:extLst>
          </p:cNvPr>
          <p:cNvSpPr/>
          <p:nvPr/>
        </p:nvSpPr>
        <p:spPr>
          <a:xfrm>
            <a:off x="496888" y="6172200"/>
            <a:ext cx="6513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6-9: Discuss the meaning of various intangible assets, how their values are measured, and how their costs are reflected in the income statement.</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a:extLst>
              <a:ext uri="{FF2B5EF4-FFF2-40B4-BE49-F238E27FC236}">
                <a16:creationId xmlns:a16="http://schemas.microsoft.com/office/drawing/2014/main" id="{44B53CE9-ED1B-4FFD-B38A-8B3F60E5CCC0}"/>
              </a:ext>
            </a:extLst>
          </p:cNvPr>
          <p:cNvSpPr>
            <a:spLocks noGrp="1" noChangeArrowheads="1"/>
          </p:cNvSpPr>
          <p:nvPr>
            <p:ph type="title"/>
          </p:nvPr>
        </p:nvSpPr>
        <p:spPr>
          <a:ln>
            <a:solidFill>
              <a:schemeClr val="tx1"/>
            </a:solidFill>
            <a:miter lim="800000"/>
            <a:headEnd/>
            <a:tailEnd/>
          </a:ln>
        </p:spPr>
        <p:txBody>
          <a:bodyPr/>
          <a:lstStyle/>
          <a:p>
            <a:r>
              <a:rPr lang="en-US" altLang="en-US" sz="4500"/>
              <a:t>Other Noncurrent Assets</a:t>
            </a:r>
          </a:p>
        </p:txBody>
      </p:sp>
      <p:sp>
        <p:nvSpPr>
          <p:cNvPr id="54275" name="Text Box 7">
            <a:extLst>
              <a:ext uri="{FF2B5EF4-FFF2-40B4-BE49-F238E27FC236}">
                <a16:creationId xmlns:a16="http://schemas.microsoft.com/office/drawing/2014/main" id="{F13B7A80-BBE4-4781-9EDF-4281D45A4958}"/>
              </a:ext>
            </a:extLst>
          </p:cNvPr>
          <p:cNvSpPr txBox="1">
            <a:spLocks noChangeArrowheads="1"/>
          </p:cNvSpPr>
          <p:nvPr/>
        </p:nvSpPr>
        <p:spPr bwMode="auto">
          <a:xfrm>
            <a:off x="647700" y="1496218"/>
            <a:ext cx="7848600" cy="3027363"/>
          </a:xfrm>
          <a:prstGeom prst="rect">
            <a:avLst/>
          </a:prstGeom>
          <a:solidFill>
            <a:schemeClr val="accent1">
              <a:lumMod val="20000"/>
              <a:lumOff val="80000"/>
            </a:schemeClr>
          </a:solidFill>
          <a:ln w="9525">
            <a:solidFill>
              <a:schemeClr val="accent1"/>
            </a:solidFill>
            <a:miter lim="800000"/>
            <a:headEnd/>
            <a:tailEnd/>
          </a:ln>
        </p:spPr>
        <p:txBody>
          <a:bodyPr>
            <a:spAutoFit/>
          </a:bodyPr>
          <a:lstStyle/>
          <a:p>
            <a:pPr algn="ctr" eaLnBrk="1" hangingPunct="1">
              <a:spcBef>
                <a:spcPct val="50000"/>
              </a:spcBef>
              <a:buSzPct val="150000"/>
              <a:defRPr/>
            </a:pPr>
            <a:r>
              <a:rPr lang="en-US" sz="3200" b="1" dirty="0">
                <a:latin typeface="Arial" charset="0"/>
              </a:rPr>
              <a:t>Long-term Investments</a:t>
            </a:r>
          </a:p>
          <a:p>
            <a:pPr algn="ctr" eaLnBrk="1" hangingPunct="1">
              <a:spcBef>
                <a:spcPct val="50000"/>
              </a:spcBef>
              <a:buSzPct val="150000"/>
              <a:defRPr/>
            </a:pPr>
            <a:r>
              <a:rPr lang="en-US" sz="3200" b="1" dirty="0">
                <a:latin typeface="Arial" charset="0"/>
              </a:rPr>
              <a:t>Notes Receivables (with maturities more than a year after the balance sheet date)</a:t>
            </a:r>
          </a:p>
          <a:p>
            <a:pPr algn="ctr" eaLnBrk="1" hangingPunct="1">
              <a:spcBef>
                <a:spcPct val="50000"/>
              </a:spcBef>
              <a:buSzPct val="150000"/>
              <a:defRPr/>
            </a:pPr>
            <a:r>
              <a:rPr lang="en-US" sz="3200" b="1" dirty="0">
                <a:latin typeface="Arial" charset="0"/>
              </a:rPr>
              <a:t>Long-term Deferred Income Tax Assets</a:t>
            </a:r>
          </a:p>
        </p:txBody>
      </p:sp>
      <p:sp>
        <p:nvSpPr>
          <p:cNvPr id="155652" name="Text Box 8">
            <a:extLst>
              <a:ext uri="{FF2B5EF4-FFF2-40B4-BE49-F238E27FC236}">
                <a16:creationId xmlns:a16="http://schemas.microsoft.com/office/drawing/2014/main" id="{BE6E493C-1B0F-4C1A-8526-7B9ECB9CEC4B}"/>
              </a:ext>
            </a:extLst>
          </p:cNvPr>
          <p:cNvSpPr txBox="1">
            <a:spLocks noChangeArrowheads="1"/>
          </p:cNvSpPr>
          <p:nvPr/>
        </p:nvSpPr>
        <p:spPr bwMode="auto">
          <a:xfrm>
            <a:off x="616527" y="4669284"/>
            <a:ext cx="8077200" cy="1384995"/>
          </a:xfrm>
          <a:prstGeom prst="rect">
            <a:avLst/>
          </a:prstGeom>
          <a:solidFill>
            <a:srgbClr val="FFFFB7"/>
          </a:solidFill>
          <a:ln w="9525">
            <a:solidFill>
              <a:schemeClr val="accent2"/>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800" b="1" dirty="0">
                <a:latin typeface="Arial" panose="020B0604020202020204" pitchFamily="34" charset="0"/>
              </a:rPr>
              <a:t>When these assets become current, they will be reclassified to the current assets section of the balance sheet.</a:t>
            </a:r>
          </a:p>
        </p:txBody>
      </p:sp>
      <p:sp>
        <p:nvSpPr>
          <p:cNvPr id="6" name="Rounded Rectangle 5">
            <a:extLst>
              <a:ext uri="{FF2B5EF4-FFF2-40B4-BE49-F238E27FC236}">
                <a16:creationId xmlns:a16="http://schemas.microsoft.com/office/drawing/2014/main" id="{6F7E5ABE-6A86-4028-BEAF-24E69509BF80}"/>
              </a:ext>
            </a:extLst>
          </p:cNvPr>
          <p:cNvSpPr/>
          <p:nvPr/>
        </p:nvSpPr>
        <p:spPr>
          <a:xfrm>
            <a:off x="496888" y="6172200"/>
            <a:ext cx="6513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6-9: Discuss the meaning of various intangible assets, how their values are measured, and how their costs are reflected in the income statement.</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7698" name="Group 31">
            <a:extLst>
              <a:ext uri="{FF2B5EF4-FFF2-40B4-BE49-F238E27FC236}">
                <a16:creationId xmlns:a16="http://schemas.microsoft.com/office/drawing/2014/main" id="{8DE3ABB0-84FF-46F6-9455-E5C509BCCF79}"/>
              </a:ext>
            </a:extLst>
          </p:cNvPr>
          <p:cNvGrpSpPr>
            <a:grpSpLocks/>
          </p:cNvGrpSpPr>
          <p:nvPr/>
        </p:nvGrpSpPr>
        <p:grpSpPr bwMode="auto">
          <a:xfrm>
            <a:off x="381000" y="1143000"/>
            <a:ext cx="8458200" cy="2209800"/>
            <a:chOff x="381000" y="1600200"/>
            <a:chExt cx="8458200" cy="2209800"/>
          </a:xfrm>
        </p:grpSpPr>
        <p:sp>
          <p:nvSpPr>
            <p:cNvPr id="55299" name="AutoShape 6">
              <a:extLst>
                <a:ext uri="{FF2B5EF4-FFF2-40B4-BE49-F238E27FC236}">
                  <a16:creationId xmlns:a16="http://schemas.microsoft.com/office/drawing/2014/main" id="{0DC98409-8A98-4D02-96A1-00B50B582734}"/>
                </a:ext>
              </a:extLst>
            </p:cNvPr>
            <p:cNvSpPr>
              <a:spLocks noChangeArrowheads="1"/>
            </p:cNvSpPr>
            <p:nvPr/>
          </p:nvSpPr>
          <p:spPr bwMode="auto">
            <a:xfrm>
              <a:off x="381000" y="1600200"/>
              <a:ext cx="8458200" cy="2209800"/>
            </a:xfrm>
            <a:prstGeom prst="roundRect">
              <a:avLst>
                <a:gd name="adj" fmla="val 16667"/>
              </a:avLst>
            </a:prstGeom>
            <a:solidFill>
              <a:srgbClr val="FFFFB7"/>
            </a:solidFill>
            <a:ln w="9525">
              <a:solidFill>
                <a:schemeClr val="tx1"/>
              </a:solidFill>
              <a:round/>
              <a:headEnd/>
              <a:tailEnd/>
            </a:ln>
          </p:spPr>
          <p:txBody>
            <a:bodyPr wrap="none"/>
            <a:lstStyle/>
            <a:p>
              <a:pPr algn="ctr" eaLnBrk="1" hangingPunct="1">
                <a:defRPr/>
              </a:pPr>
              <a:r>
                <a:rPr lang="en-US" sz="2200" b="1" dirty="0">
                  <a:solidFill>
                    <a:schemeClr val="accent1">
                      <a:lumMod val="50000"/>
                    </a:schemeClr>
                  </a:solidFill>
                  <a:latin typeface="Times New Roman" pitchFamily="18" charset="0"/>
                </a:rPr>
                <a:t> Future Value</a:t>
              </a:r>
              <a:r>
                <a:rPr lang="en-US" sz="2200" b="1" dirty="0">
                  <a:solidFill>
                    <a:srgbClr val="2E0000"/>
                  </a:solidFill>
                  <a:latin typeface="Times New Roman" pitchFamily="18" charset="0"/>
                </a:rPr>
                <a:t>: </a:t>
              </a:r>
              <a:r>
                <a:rPr lang="en-US" sz="2200" dirty="0">
                  <a:solidFill>
                    <a:srgbClr val="2E0000"/>
                  </a:solidFill>
                  <a:latin typeface="Times New Roman" pitchFamily="18" charset="0"/>
                </a:rPr>
                <a:t>The value at some future date of an investment made today. </a:t>
              </a:r>
            </a:p>
          </p:txBody>
        </p:sp>
        <p:sp>
          <p:nvSpPr>
            <p:cNvPr id="157715" name="Line 10">
              <a:extLst>
                <a:ext uri="{FF2B5EF4-FFF2-40B4-BE49-F238E27FC236}">
                  <a16:creationId xmlns:a16="http://schemas.microsoft.com/office/drawing/2014/main" id="{7B404FDA-9A00-4D9A-92FE-AC97947A27D2}"/>
                </a:ext>
              </a:extLst>
            </p:cNvPr>
            <p:cNvSpPr>
              <a:spLocks noChangeShapeType="1"/>
            </p:cNvSpPr>
            <p:nvPr/>
          </p:nvSpPr>
          <p:spPr bwMode="auto">
            <a:xfrm>
              <a:off x="1143000" y="2895600"/>
              <a:ext cx="0" cy="15240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07531" name="Rectangle 16">
              <a:extLst>
                <a:ext uri="{FF2B5EF4-FFF2-40B4-BE49-F238E27FC236}">
                  <a16:creationId xmlns:a16="http://schemas.microsoft.com/office/drawing/2014/main" id="{B7FC1D51-BE2C-4E49-92F8-38EFB117FEEE}"/>
                </a:ext>
              </a:extLst>
            </p:cNvPr>
            <p:cNvSpPr>
              <a:spLocks noChangeArrowheads="1"/>
            </p:cNvSpPr>
            <p:nvPr/>
          </p:nvSpPr>
          <p:spPr bwMode="auto">
            <a:xfrm>
              <a:off x="609600" y="3200400"/>
              <a:ext cx="990600" cy="304800"/>
            </a:xfrm>
            <a:prstGeom prst="rect">
              <a:avLst/>
            </a:prstGeom>
            <a:solidFill>
              <a:schemeClr val="accent1">
                <a:lumMod val="20000"/>
                <a:lumOff val="80000"/>
              </a:schemeClr>
            </a:solidFill>
            <a:ln w="9525">
              <a:noFill/>
              <a:miter lim="800000"/>
              <a:headEnd/>
              <a:tailEnd/>
            </a:ln>
          </p:spPr>
          <p:txBody>
            <a:bodyPr wrap="none" anchor="ctr"/>
            <a:lstStyle/>
            <a:p>
              <a:pPr algn="ctr" eaLnBrk="1" hangingPunct="1">
                <a:defRPr/>
              </a:pPr>
              <a:r>
                <a:rPr lang="en-US" altLang="en-US" sz="2000" dirty="0">
                  <a:latin typeface="Times New Roman" pitchFamily="18" charset="0"/>
                </a:rPr>
                <a:t>$ 1,000</a:t>
              </a:r>
            </a:p>
          </p:txBody>
        </p:sp>
        <p:sp>
          <p:nvSpPr>
            <p:cNvPr id="157717" name="Line 17">
              <a:extLst>
                <a:ext uri="{FF2B5EF4-FFF2-40B4-BE49-F238E27FC236}">
                  <a16:creationId xmlns:a16="http://schemas.microsoft.com/office/drawing/2014/main" id="{169A717A-B5B0-476B-B76A-AFC37FBAC77C}"/>
                </a:ext>
              </a:extLst>
            </p:cNvPr>
            <p:cNvSpPr>
              <a:spLocks noChangeShapeType="1"/>
            </p:cNvSpPr>
            <p:nvPr/>
          </p:nvSpPr>
          <p:spPr bwMode="auto">
            <a:xfrm>
              <a:off x="1676400" y="3352800"/>
              <a:ext cx="609600" cy="0"/>
            </a:xfrm>
            <a:prstGeom prst="line">
              <a:avLst/>
            </a:prstGeom>
            <a:noFill/>
            <a:ln w="38100">
              <a:solidFill>
                <a:srgbClr val="99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07533" name="Rectangle 18">
              <a:extLst>
                <a:ext uri="{FF2B5EF4-FFF2-40B4-BE49-F238E27FC236}">
                  <a16:creationId xmlns:a16="http://schemas.microsoft.com/office/drawing/2014/main" id="{CBDC0D38-AC65-4ED7-98C3-4F4CD7504D58}"/>
                </a:ext>
              </a:extLst>
            </p:cNvPr>
            <p:cNvSpPr>
              <a:spLocks noChangeArrowheads="1"/>
            </p:cNvSpPr>
            <p:nvPr/>
          </p:nvSpPr>
          <p:spPr bwMode="auto">
            <a:xfrm>
              <a:off x="2438400" y="3200400"/>
              <a:ext cx="4038600" cy="304800"/>
            </a:xfrm>
            <a:prstGeom prst="rect">
              <a:avLst/>
            </a:prstGeom>
            <a:solidFill>
              <a:schemeClr val="accent1">
                <a:lumMod val="20000"/>
                <a:lumOff val="80000"/>
              </a:schemeClr>
            </a:solidFill>
            <a:ln w="9525">
              <a:noFill/>
              <a:miter lim="800000"/>
              <a:headEnd/>
              <a:tailEnd/>
            </a:ln>
          </p:spPr>
          <p:txBody>
            <a:bodyPr wrap="none" anchor="ctr"/>
            <a:lstStyle/>
            <a:p>
              <a:pPr algn="ctr" eaLnBrk="1" hangingPunct="1">
                <a:defRPr/>
              </a:pPr>
              <a:r>
                <a:rPr lang="en-US" altLang="en-US" sz="2000" b="1" dirty="0">
                  <a:latin typeface="Times New Roman" pitchFamily="18" charset="0"/>
                </a:rPr>
                <a:t>Invested at 10% has a future value of</a:t>
              </a:r>
            </a:p>
          </p:txBody>
        </p:sp>
        <p:sp>
          <p:nvSpPr>
            <p:cNvPr id="157719" name="Line 19">
              <a:extLst>
                <a:ext uri="{FF2B5EF4-FFF2-40B4-BE49-F238E27FC236}">
                  <a16:creationId xmlns:a16="http://schemas.microsoft.com/office/drawing/2014/main" id="{0EB02E69-C669-426D-B519-6AA9E2ACD14A}"/>
                </a:ext>
              </a:extLst>
            </p:cNvPr>
            <p:cNvSpPr>
              <a:spLocks noChangeShapeType="1"/>
            </p:cNvSpPr>
            <p:nvPr/>
          </p:nvSpPr>
          <p:spPr bwMode="auto">
            <a:xfrm>
              <a:off x="6629400" y="3352800"/>
              <a:ext cx="762000" cy="0"/>
            </a:xfrm>
            <a:prstGeom prst="line">
              <a:avLst/>
            </a:prstGeom>
            <a:noFill/>
            <a:ln w="38100">
              <a:solidFill>
                <a:srgbClr val="99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57720" name="Text Box 21">
              <a:extLst>
                <a:ext uri="{FF2B5EF4-FFF2-40B4-BE49-F238E27FC236}">
                  <a16:creationId xmlns:a16="http://schemas.microsoft.com/office/drawing/2014/main" id="{90E40660-4A45-4B85-8E47-FCE7A6355440}"/>
                </a:ext>
              </a:extLst>
            </p:cNvPr>
            <p:cNvSpPr txBox="1">
              <a:spLocks noChangeArrowheads="1"/>
            </p:cNvSpPr>
            <p:nvPr/>
          </p:nvSpPr>
          <p:spPr bwMode="auto">
            <a:xfrm>
              <a:off x="838200" y="2438400"/>
              <a:ext cx="777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sz="2000" dirty="0">
                  <a:latin typeface="Times New Roman" panose="02020603050405020304" pitchFamily="18" charset="0"/>
                </a:rPr>
                <a:t>Today	     1 year	     2 years	     3 years	     4 years</a:t>
              </a:r>
            </a:p>
          </p:txBody>
        </p:sp>
        <p:sp>
          <p:nvSpPr>
            <p:cNvPr id="157721" name="Line 22">
              <a:extLst>
                <a:ext uri="{FF2B5EF4-FFF2-40B4-BE49-F238E27FC236}">
                  <a16:creationId xmlns:a16="http://schemas.microsoft.com/office/drawing/2014/main" id="{97712EA5-CCDF-4D30-A855-C526DD6ABD18}"/>
                </a:ext>
              </a:extLst>
            </p:cNvPr>
            <p:cNvSpPr>
              <a:spLocks noChangeShapeType="1"/>
            </p:cNvSpPr>
            <p:nvPr/>
          </p:nvSpPr>
          <p:spPr bwMode="auto">
            <a:xfrm>
              <a:off x="1143000" y="2971800"/>
              <a:ext cx="693420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57722" name="Line 24">
              <a:extLst>
                <a:ext uri="{FF2B5EF4-FFF2-40B4-BE49-F238E27FC236}">
                  <a16:creationId xmlns:a16="http://schemas.microsoft.com/office/drawing/2014/main" id="{1CFBB8D4-1777-491B-96E9-21C3AB8CE37B}"/>
                </a:ext>
              </a:extLst>
            </p:cNvPr>
            <p:cNvSpPr>
              <a:spLocks noChangeShapeType="1"/>
            </p:cNvSpPr>
            <p:nvPr/>
          </p:nvSpPr>
          <p:spPr bwMode="auto">
            <a:xfrm>
              <a:off x="2438400" y="2819400"/>
              <a:ext cx="0" cy="152400"/>
            </a:xfrm>
            <a:prstGeom prst="line">
              <a:avLst/>
            </a:prstGeom>
            <a:noFill/>
            <a:ln w="9525">
              <a:solidFill>
                <a:srgbClr val="993300"/>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57723" name="Line 25">
              <a:extLst>
                <a:ext uri="{FF2B5EF4-FFF2-40B4-BE49-F238E27FC236}">
                  <a16:creationId xmlns:a16="http://schemas.microsoft.com/office/drawing/2014/main" id="{DDABCBF0-C559-405B-9538-B3D4AC2437EB}"/>
                </a:ext>
              </a:extLst>
            </p:cNvPr>
            <p:cNvSpPr>
              <a:spLocks noChangeShapeType="1"/>
            </p:cNvSpPr>
            <p:nvPr/>
          </p:nvSpPr>
          <p:spPr bwMode="auto">
            <a:xfrm>
              <a:off x="4343400" y="2819400"/>
              <a:ext cx="0" cy="152400"/>
            </a:xfrm>
            <a:prstGeom prst="line">
              <a:avLst/>
            </a:prstGeom>
            <a:noFill/>
            <a:ln w="9525">
              <a:solidFill>
                <a:srgbClr val="993300"/>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57724" name="Line 26">
              <a:extLst>
                <a:ext uri="{FF2B5EF4-FFF2-40B4-BE49-F238E27FC236}">
                  <a16:creationId xmlns:a16="http://schemas.microsoft.com/office/drawing/2014/main" id="{BDD05AF5-70D2-4C79-ACD8-FAFBD4881DA2}"/>
                </a:ext>
              </a:extLst>
            </p:cNvPr>
            <p:cNvSpPr>
              <a:spLocks noChangeShapeType="1"/>
            </p:cNvSpPr>
            <p:nvPr/>
          </p:nvSpPr>
          <p:spPr bwMode="auto">
            <a:xfrm>
              <a:off x="6172200" y="2819400"/>
              <a:ext cx="0" cy="152400"/>
            </a:xfrm>
            <a:prstGeom prst="line">
              <a:avLst/>
            </a:prstGeom>
            <a:noFill/>
            <a:ln w="9525">
              <a:solidFill>
                <a:srgbClr val="993300"/>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57725" name="Line 27">
              <a:extLst>
                <a:ext uri="{FF2B5EF4-FFF2-40B4-BE49-F238E27FC236}">
                  <a16:creationId xmlns:a16="http://schemas.microsoft.com/office/drawing/2014/main" id="{950D8595-C59A-4476-B10A-22DAD2911E1B}"/>
                </a:ext>
              </a:extLst>
            </p:cNvPr>
            <p:cNvSpPr>
              <a:spLocks noChangeShapeType="1"/>
            </p:cNvSpPr>
            <p:nvPr/>
          </p:nvSpPr>
          <p:spPr bwMode="auto">
            <a:xfrm>
              <a:off x="8077200" y="2895600"/>
              <a:ext cx="0" cy="15240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07545" name="Rectangle 30">
              <a:extLst>
                <a:ext uri="{FF2B5EF4-FFF2-40B4-BE49-F238E27FC236}">
                  <a16:creationId xmlns:a16="http://schemas.microsoft.com/office/drawing/2014/main" id="{9440B492-6F70-418D-BA59-65E6C7AD9737}"/>
                </a:ext>
              </a:extLst>
            </p:cNvPr>
            <p:cNvSpPr>
              <a:spLocks noChangeArrowheads="1"/>
            </p:cNvSpPr>
            <p:nvPr/>
          </p:nvSpPr>
          <p:spPr bwMode="auto">
            <a:xfrm>
              <a:off x="7467600" y="3200400"/>
              <a:ext cx="990600" cy="304800"/>
            </a:xfrm>
            <a:prstGeom prst="rect">
              <a:avLst/>
            </a:prstGeom>
            <a:solidFill>
              <a:schemeClr val="accent1">
                <a:lumMod val="20000"/>
                <a:lumOff val="80000"/>
              </a:schemeClr>
            </a:solidFill>
            <a:ln w="38100">
              <a:noFill/>
              <a:miter lim="800000"/>
              <a:headEnd/>
              <a:tailEnd/>
            </a:ln>
          </p:spPr>
          <p:txBody>
            <a:bodyPr wrap="none" anchor="ctr"/>
            <a:lstStyle/>
            <a:p>
              <a:pPr algn="ctr" eaLnBrk="1" hangingPunct="1">
                <a:defRPr/>
              </a:pPr>
              <a:r>
                <a:rPr lang="en-US" altLang="en-US" sz="2000">
                  <a:latin typeface="Times New Roman" pitchFamily="18" charset="0"/>
                </a:rPr>
                <a:t>$ 1,464</a:t>
              </a:r>
            </a:p>
          </p:txBody>
        </p:sp>
      </p:grpSp>
      <p:sp>
        <p:nvSpPr>
          <p:cNvPr id="157699" name="Title 32">
            <a:extLst>
              <a:ext uri="{FF2B5EF4-FFF2-40B4-BE49-F238E27FC236}">
                <a16:creationId xmlns:a16="http://schemas.microsoft.com/office/drawing/2014/main" id="{EF94AF45-FFF3-41ED-B883-001AF56DACF2}"/>
              </a:ext>
            </a:extLst>
          </p:cNvPr>
          <p:cNvSpPr>
            <a:spLocks noGrp="1"/>
          </p:cNvSpPr>
          <p:nvPr>
            <p:ph type="title"/>
          </p:nvPr>
        </p:nvSpPr>
        <p:spPr/>
        <p:txBody>
          <a:bodyPr/>
          <a:lstStyle/>
          <a:p>
            <a:r>
              <a:rPr lang="en-US" altLang="en-US"/>
              <a:t>Time Value of Money</a:t>
            </a:r>
          </a:p>
        </p:txBody>
      </p:sp>
      <p:sp>
        <p:nvSpPr>
          <p:cNvPr id="55298" name="AutoShape 4">
            <a:extLst>
              <a:ext uri="{FF2B5EF4-FFF2-40B4-BE49-F238E27FC236}">
                <a16:creationId xmlns:a16="http://schemas.microsoft.com/office/drawing/2014/main" id="{5BA5BA11-C486-4DA6-A0C9-DCF53F033202}"/>
              </a:ext>
            </a:extLst>
          </p:cNvPr>
          <p:cNvSpPr>
            <a:spLocks noChangeArrowheads="1"/>
          </p:cNvSpPr>
          <p:nvPr/>
        </p:nvSpPr>
        <p:spPr bwMode="auto">
          <a:xfrm>
            <a:off x="457200" y="3581400"/>
            <a:ext cx="8458200" cy="2362200"/>
          </a:xfrm>
          <a:prstGeom prst="roundRect">
            <a:avLst>
              <a:gd name="adj" fmla="val 16667"/>
            </a:avLst>
          </a:prstGeom>
          <a:solidFill>
            <a:schemeClr val="accent1">
              <a:lumMod val="20000"/>
              <a:lumOff val="80000"/>
            </a:schemeClr>
          </a:solidFill>
          <a:ln w="9525">
            <a:solidFill>
              <a:schemeClr val="tx1"/>
            </a:solidFill>
            <a:round/>
            <a:headEnd/>
            <a:tailEnd/>
          </a:ln>
        </p:spPr>
        <p:txBody>
          <a:bodyPr/>
          <a:lstStyle/>
          <a:p>
            <a:pPr algn="ctr" eaLnBrk="1" hangingPunct="1">
              <a:defRPr/>
            </a:pPr>
            <a:r>
              <a:rPr lang="en-US" sz="2200" b="1" dirty="0">
                <a:solidFill>
                  <a:schemeClr val="accent1">
                    <a:lumMod val="50000"/>
                  </a:schemeClr>
                </a:solidFill>
                <a:latin typeface="Times New Roman" pitchFamily="18" charset="0"/>
              </a:rPr>
              <a:t>Present Value</a:t>
            </a:r>
            <a:r>
              <a:rPr lang="en-US" sz="2200" dirty="0">
                <a:solidFill>
                  <a:srgbClr val="2E0000"/>
                </a:solidFill>
                <a:latin typeface="Times New Roman" pitchFamily="18" charset="0"/>
              </a:rPr>
              <a:t>: The value now of an amount to be received or paid at some future date. </a:t>
            </a:r>
          </a:p>
        </p:txBody>
      </p:sp>
      <p:sp>
        <p:nvSpPr>
          <p:cNvPr id="157701" name="Line 9">
            <a:extLst>
              <a:ext uri="{FF2B5EF4-FFF2-40B4-BE49-F238E27FC236}">
                <a16:creationId xmlns:a16="http://schemas.microsoft.com/office/drawing/2014/main" id="{58FEC8E8-2296-45A4-A0EC-43654F020B3F}"/>
              </a:ext>
            </a:extLst>
          </p:cNvPr>
          <p:cNvSpPr>
            <a:spLocks noChangeShapeType="1"/>
          </p:cNvSpPr>
          <p:nvPr/>
        </p:nvSpPr>
        <p:spPr bwMode="auto">
          <a:xfrm>
            <a:off x="1143000" y="5105400"/>
            <a:ext cx="693420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57702" name="Line 11">
            <a:extLst>
              <a:ext uri="{FF2B5EF4-FFF2-40B4-BE49-F238E27FC236}">
                <a16:creationId xmlns:a16="http://schemas.microsoft.com/office/drawing/2014/main" id="{CEB2D130-4565-4FAB-AA6E-C7A742B884C4}"/>
              </a:ext>
            </a:extLst>
          </p:cNvPr>
          <p:cNvSpPr>
            <a:spLocks noChangeShapeType="1"/>
          </p:cNvSpPr>
          <p:nvPr/>
        </p:nvSpPr>
        <p:spPr bwMode="auto">
          <a:xfrm>
            <a:off x="8077200" y="5029200"/>
            <a:ext cx="0" cy="15240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57703" name="Text Box 12">
            <a:extLst>
              <a:ext uri="{FF2B5EF4-FFF2-40B4-BE49-F238E27FC236}">
                <a16:creationId xmlns:a16="http://schemas.microsoft.com/office/drawing/2014/main" id="{369C486D-59E0-4D85-8D09-00893A262851}"/>
              </a:ext>
            </a:extLst>
          </p:cNvPr>
          <p:cNvSpPr txBox="1">
            <a:spLocks noChangeArrowheads="1"/>
          </p:cNvSpPr>
          <p:nvPr/>
        </p:nvSpPr>
        <p:spPr bwMode="auto">
          <a:xfrm>
            <a:off x="838200" y="4495800"/>
            <a:ext cx="777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sz="2000" dirty="0">
                <a:latin typeface="Times New Roman" panose="02020603050405020304" pitchFamily="18" charset="0"/>
              </a:rPr>
              <a:t>Today	     1 year	     2 years	     3 years	     4 years</a:t>
            </a:r>
          </a:p>
        </p:txBody>
      </p:sp>
      <p:sp>
        <p:nvSpPr>
          <p:cNvPr id="157704" name="Line 13">
            <a:extLst>
              <a:ext uri="{FF2B5EF4-FFF2-40B4-BE49-F238E27FC236}">
                <a16:creationId xmlns:a16="http://schemas.microsoft.com/office/drawing/2014/main" id="{F5BC39BB-0455-4320-81CD-51B6E87C18FE}"/>
              </a:ext>
            </a:extLst>
          </p:cNvPr>
          <p:cNvSpPr>
            <a:spLocks noChangeShapeType="1"/>
          </p:cNvSpPr>
          <p:nvPr/>
        </p:nvSpPr>
        <p:spPr bwMode="auto">
          <a:xfrm>
            <a:off x="2438400" y="4953000"/>
            <a:ext cx="0" cy="152400"/>
          </a:xfrm>
          <a:prstGeom prst="line">
            <a:avLst/>
          </a:prstGeom>
          <a:noFill/>
          <a:ln w="9525">
            <a:solidFill>
              <a:srgbClr val="993300"/>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57705" name="Line 14">
            <a:extLst>
              <a:ext uri="{FF2B5EF4-FFF2-40B4-BE49-F238E27FC236}">
                <a16:creationId xmlns:a16="http://schemas.microsoft.com/office/drawing/2014/main" id="{C6B6CA28-CADC-48AD-A30C-5ED580C1DA65}"/>
              </a:ext>
            </a:extLst>
          </p:cNvPr>
          <p:cNvSpPr>
            <a:spLocks noChangeShapeType="1"/>
          </p:cNvSpPr>
          <p:nvPr/>
        </p:nvSpPr>
        <p:spPr bwMode="auto">
          <a:xfrm>
            <a:off x="4343400" y="4953000"/>
            <a:ext cx="0" cy="152400"/>
          </a:xfrm>
          <a:prstGeom prst="line">
            <a:avLst/>
          </a:prstGeom>
          <a:noFill/>
          <a:ln w="9525">
            <a:solidFill>
              <a:srgbClr val="993300"/>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57706" name="Line 15">
            <a:extLst>
              <a:ext uri="{FF2B5EF4-FFF2-40B4-BE49-F238E27FC236}">
                <a16:creationId xmlns:a16="http://schemas.microsoft.com/office/drawing/2014/main" id="{8785F121-91C7-466E-81FC-080F395454BC}"/>
              </a:ext>
            </a:extLst>
          </p:cNvPr>
          <p:cNvSpPr>
            <a:spLocks noChangeShapeType="1"/>
          </p:cNvSpPr>
          <p:nvPr/>
        </p:nvSpPr>
        <p:spPr bwMode="auto">
          <a:xfrm>
            <a:off x="6172200" y="4953000"/>
            <a:ext cx="0" cy="152400"/>
          </a:xfrm>
          <a:prstGeom prst="line">
            <a:avLst/>
          </a:prstGeom>
          <a:noFill/>
          <a:ln w="9525">
            <a:solidFill>
              <a:srgbClr val="993300"/>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57707" name="Rectangle 20">
            <a:extLst>
              <a:ext uri="{FF2B5EF4-FFF2-40B4-BE49-F238E27FC236}">
                <a16:creationId xmlns:a16="http://schemas.microsoft.com/office/drawing/2014/main" id="{A03A0764-9F0B-4350-B914-129450849D9E}"/>
              </a:ext>
            </a:extLst>
          </p:cNvPr>
          <p:cNvSpPr>
            <a:spLocks noChangeArrowheads="1"/>
          </p:cNvSpPr>
          <p:nvPr/>
        </p:nvSpPr>
        <p:spPr bwMode="auto">
          <a:xfrm>
            <a:off x="7391400" y="5334000"/>
            <a:ext cx="990600" cy="304800"/>
          </a:xfrm>
          <a:prstGeom prst="rect">
            <a:avLst/>
          </a:prstGeom>
          <a:solidFill>
            <a:srgbClr val="FFFFB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000">
                <a:latin typeface="Times New Roman" panose="02020603050405020304" pitchFamily="18" charset="0"/>
              </a:rPr>
              <a:t>$ 1,464</a:t>
            </a:r>
          </a:p>
        </p:txBody>
      </p:sp>
      <p:sp>
        <p:nvSpPr>
          <p:cNvPr id="157708" name="Line 23">
            <a:extLst>
              <a:ext uri="{FF2B5EF4-FFF2-40B4-BE49-F238E27FC236}">
                <a16:creationId xmlns:a16="http://schemas.microsoft.com/office/drawing/2014/main" id="{74FB64A7-F7FA-4E56-B11D-E787F387B9C2}"/>
              </a:ext>
            </a:extLst>
          </p:cNvPr>
          <p:cNvSpPr>
            <a:spLocks noChangeShapeType="1"/>
          </p:cNvSpPr>
          <p:nvPr/>
        </p:nvSpPr>
        <p:spPr bwMode="auto">
          <a:xfrm>
            <a:off x="1143000" y="5029200"/>
            <a:ext cx="0" cy="15240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157709" name="Rectangle 28">
            <a:extLst>
              <a:ext uri="{FF2B5EF4-FFF2-40B4-BE49-F238E27FC236}">
                <a16:creationId xmlns:a16="http://schemas.microsoft.com/office/drawing/2014/main" id="{7C7B81A1-F8C4-4D73-B05C-43CC8F5DB26A}"/>
              </a:ext>
            </a:extLst>
          </p:cNvPr>
          <p:cNvSpPr>
            <a:spLocks noChangeArrowheads="1"/>
          </p:cNvSpPr>
          <p:nvPr/>
        </p:nvSpPr>
        <p:spPr bwMode="auto">
          <a:xfrm>
            <a:off x="533400" y="5334000"/>
            <a:ext cx="990600" cy="304800"/>
          </a:xfrm>
          <a:prstGeom prst="rect">
            <a:avLst/>
          </a:prstGeom>
          <a:solidFill>
            <a:srgbClr val="FFFFB7"/>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000">
                <a:latin typeface="Times New Roman" panose="02020603050405020304" pitchFamily="18" charset="0"/>
              </a:rPr>
              <a:t>$ 1,000</a:t>
            </a:r>
          </a:p>
        </p:txBody>
      </p:sp>
      <p:sp>
        <p:nvSpPr>
          <p:cNvPr id="157710" name="Rectangle 29">
            <a:extLst>
              <a:ext uri="{FF2B5EF4-FFF2-40B4-BE49-F238E27FC236}">
                <a16:creationId xmlns:a16="http://schemas.microsoft.com/office/drawing/2014/main" id="{4E2604E8-EB14-4DDF-AFBC-7BBBFE8FFBA7}"/>
              </a:ext>
            </a:extLst>
          </p:cNvPr>
          <p:cNvSpPr>
            <a:spLocks noChangeArrowheads="1"/>
          </p:cNvSpPr>
          <p:nvPr/>
        </p:nvSpPr>
        <p:spPr bwMode="auto">
          <a:xfrm>
            <a:off x="2514600" y="5334000"/>
            <a:ext cx="3886200" cy="304800"/>
          </a:xfrm>
          <a:prstGeom prst="rect">
            <a:avLst/>
          </a:prstGeom>
          <a:solidFill>
            <a:srgbClr val="FFFFB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000" b="1">
                <a:latin typeface="Times New Roman" panose="02020603050405020304" pitchFamily="18" charset="0"/>
              </a:rPr>
              <a:t>Is the present value at 10% of</a:t>
            </a:r>
          </a:p>
        </p:txBody>
      </p:sp>
      <p:sp>
        <p:nvSpPr>
          <p:cNvPr id="157711" name="Line 31">
            <a:extLst>
              <a:ext uri="{FF2B5EF4-FFF2-40B4-BE49-F238E27FC236}">
                <a16:creationId xmlns:a16="http://schemas.microsoft.com/office/drawing/2014/main" id="{69885909-0806-49C4-90C7-8FAA426B3B8B}"/>
              </a:ext>
            </a:extLst>
          </p:cNvPr>
          <p:cNvSpPr>
            <a:spLocks noChangeShapeType="1"/>
          </p:cNvSpPr>
          <p:nvPr/>
        </p:nvSpPr>
        <p:spPr bwMode="auto">
          <a:xfrm flipH="1">
            <a:off x="6477000" y="5486400"/>
            <a:ext cx="762000" cy="0"/>
          </a:xfrm>
          <a:prstGeom prst="line">
            <a:avLst/>
          </a:prstGeom>
          <a:noFill/>
          <a:ln w="38100">
            <a:solidFill>
              <a:srgbClr val="99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57712" name="Line 32">
            <a:extLst>
              <a:ext uri="{FF2B5EF4-FFF2-40B4-BE49-F238E27FC236}">
                <a16:creationId xmlns:a16="http://schemas.microsoft.com/office/drawing/2014/main" id="{D4CA9101-6666-458C-8063-DA17663D4448}"/>
              </a:ext>
            </a:extLst>
          </p:cNvPr>
          <p:cNvSpPr>
            <a:spLocks noChangeShapeType="1"/>
          </p:cNvSpPr>
          <p:nvPr/>
        </p:nvSpPr>
        <p:spPr bwMode="auto">
          <a:xfrm flipH="1">
            <a:off x="1676400" y="5486400"/>
            <a:ext cx="762000" cy="0"/>
          </a:xfrm>
          <a:prstGeom prst="line">
            <a:avLst/>
          </a:prstGeom>
          <a:noFill/>
          <a:ln w="38100">
            <a:solidFill>
              <a:srgbClr val="99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30" name="Rounded Rectangle 29">
            <a:extLst>
              <a:ext uri="{FF2B5EF4-FFF2-40B4-BE49-F238E27FC236}">
                <a16:creationId xmlns:a16="http://schemas.microsoft.com/office/drawing/2014/main" id="{D3BB9095-92C0-489B-9465-47BAC8428CC3}"/>
              </a:ext>
            </a:extLst>
          </p:cNvPr>
          <p:cNvSpPr/>
          <p:nvPr/>
        </p:nvSpPr>
        <p:spPr>
          <a:xfrm>
            <a:off x="381000" y="6248400"/>
            <a:ext cx="79248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Ins="0" anchor="ctr"/>
          <a:lstStyle/>
          <a:p>
            <a:pPr>
              <a:defRPr/>
            </a:pPr>
            <a:r>
              <a:rPr lang="en-US" altLang="en-US" sz="1100" b="1" dirty="0">
                <a:solidFill>
                  <a:schemeClr val="tx1"/>
                </a:solidFill>
                <a:latin typeface="Arial Narrow" pitchFamily="34" charset="0"/>
              </a:rPr>
              <a:t>Learning Objective 6-10: Explain the role of time value of money concepts in financial reporting and their usefulness in decision making.</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4">
            <a:extLst>
              <a:ext uri="{FF2B5EF4-FFF2-40B4-BE49-F238E27FC236}">
                <a16:creationId xmlns:a16="http://schemas.microsoft.com/office/drawing/2014/main" id="{D185C04B-D1A1-4CD8-94E8-351C009E5C80}"/>
              </a:ext>
            </a:extLst>
          </p:cNvPr>
          <p:cNvSpPr>
            <a:spLocks noGrp="1"/>
          </p:cNvSpPr>
          <p:nvPr>
            <p:ph type="title"/>
          </p:nvPr>
        </p:nvSpPr>
        <p:spPr>
          <a:xfrm>
            <a:off x="1143000" y="2857500"/>
            <a:ext cx="6858000" cy="1143000"/>
          </a:xfrm>
        </p:spPr>
        <p:txBody>
          <a:bodyPr/>
          <a:lstStyle/>
          <a:p>
            <a:r>
              <a:rPr lang="en-US" altLang="en-US"/>
              <a:t>End of Chapter 6</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8">
            <a:extLst>
              <a:ext uri="{FF2B5EF4-FFF2-40B4-BE49-F238E27FC236}">
                <a16:creationId xmlns:a16="http://schemas.microsoft.com/office/drawing/2014/main" id="{B0B48B13-457B-4C60-ACAC-2BA31E449ADA}"/>
              </a:ext>
            </a:extLst>
          </p:cNvPr>
          <p:cNvSpPr>
            <a:spLocks noGrp="1"/>
          </p:cNvSpPr>
          <p:nvPr>
            <p:ph type="title"/>
          </p:nvPr>
        </p:nvSpPr>
        <p:spPr/>
        <p:txBody>
          <a:bodyPr/>
          <a:lstStyle/>
          <a:p>
            <a:r>
              <a:rPr lang="en-US" altLang="en-US"/>
              <a:t>Land</a:t>
            </a:r>
          </a:p>
        </p:txBody>
      </p:sp>
      <p:sp>
        <p:nvSpPr>
          <p:cNvPr id="321540" name="Rectangle 4">
            <a:extLst>
              <a:ext uri="{FF2B5EF4-FFF2-40B4-BE49-F238E27FC236}">
                <a16:creationId xmlns:a16="http://schemas.microsoft.com/office/drawing/2014/main" id="{0F27F8E4-4143-4DA0-8BB8-2ACDC9357993}"/>
              </a:ext>
            </a:extLst>
          </p:cNvPr>
          <p:cNvSpPr>
            <a:spLocks noGrp="1" noChangeArrowheads="1"/>
          </p:cNvSpPr>
          <p:nvPr>
            <p:ph type="body" idx="4294967295"/>
          </p:nvPr>
        </p:nvSpPr>
        <p:spPr>
          <a:xfrm>
            <a:off x="457200" y="1143000"/>
            <a:ext cx="8521700" cy="2438400"/>
          </a:xfrm>
          <a:solidFill>
            <a:schemeClr val="bg1">
              <a:lumMod val="20000"/>
              <a:lumOff val="80000"/>
            </a:schemeClr>
          </a:solidFill>
          <a:ln w="12700" cap="flat">
            <a:solidFill>
              <a:srgbClr val="005400"/>
            </a:solidFill>
          </a:ln>
          <a:effectLst>
            <a:outerShdw dist="107763" dir="2700000" algn="ctr" rotWithShape="0">
              <a:srgbClr val="414141"/>
            </a:outerShdw>
          </a:effectLst>
        </p:spPr>
        <p:txBody>
          <a:bodyPr lIns="90488" tIns="44450" rIns="90488" bIns="44450"/>
          <a:lstStyle/>
          <a:p>
            <a:pPr algn="ctr">
              <a:lnSpc>
                <a:spcPct val="90000"/>
              </a:lnSpc>
              <a:buFont typeface="Wingdings" pitchFamily="2" charset="2"/>
              <a:buNone/>
              <a:defRPr/>
            </a:pPr>
            <a:r>
              <a:rPr lang="en-US" sz="2900" b="1" dirty="0"/>
              <a:t>Assume that a parcel of land on which Cruisers Inc. had once operated a plant is sold this year for a price of $140,000 and the land had cost $6,000 when it was acquired 35 years earlier. The effect of this transaction on the financial statements would be as follows:</a:t>
            </a:r>
          </a:p>
        </p:txBody>
      </p:sp>
      <p:pic>
        <p:nvPicPr>
          <p:cNvPr id="67588" name="Picture 2" descr="A screenshot of a cell phone&#10;&#10;Description generated with very high confidence">
            <a:extLst>
              <a:ext uri="{FF2B5EF4-FFF2-40B4-BE49-F238E27FC236}">
                <a16:creationId xmlns:a16="http://schemas.microsoft.com/office/drawing/2014/main" id="{87BE91B3-3ADF-4142-A64B-1DF606D8EF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038600"/>
            <a:ext cx="8521700"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ounded Rectangle 5">
            <a:extLst>
              <a:ext uri="{FF2B5EF4-FFF2-40B4-BE49-F238E27FC236}">
                <a16:creationId xmlns:a16="http://schemas.microsoft.com/office/drawing/2014/main" id="{04B57287-301C-44E0-8165-D17C1F74F601}"/>
              </a:ext>
            </a:extLst>
          </p:cNvPr>
          <p:cNvSpPr/>
          <p:nvPr/>
        </p:nvSpPr>
        <p:spPr>
          <a:xfrm>
            <a:off x="496888" y="6324600"/>
            <a:ext cx="66659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6-1: Illustrate the expansion of the basic accounting equation to include revenues and expenses.</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8">
            <a:extLst>
              <a:ext uri="{FF2B5EF4-FFF2-40B4-BE49-F238E27FC236}">
                <a16:creationId xmlns:a16="http://schemas.microsoft.com/office/drawing/2014/main" id="{60557F40-77FA-4FF1-A84D-EA7FC3D0183B}"/>
              </a:ext>
            </a:extLst>
          </p:cNvPr>
          <p:cNvSpPr>
            <a:spLocks noGrp="1"/>
          </p:cNvSpPr>
          <p:nvPr>
            <p:ph type="title"/>
          </p:nvPr>
        </p:nvSpPr>
        <p:spPr/>
        <p:txBody>
          <a:bodyPr/>
          <a:lstStyle/>
          <a:p>
            <a:r>
              <a:rPr lang="en-US" altLang="en-US"/>
              <a:t>Land</a:t>
            </a:r>
          </a:p>
        </p:txBody>
      </p:sp>
      <p:sp>
        <p:nvSpPr>
          <p:cNvPr id="323588" name="Rectangle 1028">
            <a:extLst>
              <a:ext uri="{FF2B5EF4-FFF2-40B4-BE49-F238E27FC236}">
                <a16:creationId xmlns:a16="http://schemas.microsoft.com/office/drawing/2014/main" id="{FA389702-1369-4036-A797-C922C9C51D11}"/>
              </a:ext>
            </a:extLst>
          </p:cNvPr>
          <p:cNvSpPr>
            <a:spLocks noGrp="1" noChangeArrowheads="1"/>
          </p:cNvSpPr>
          <p:nvPr>
            <p:ph type="body" idx="4294967295"/>
          </p:nvPr>
        </p:nvSpPr>
        <p:spPr>
          <a:xfrm>
            <a:off x="457200" y="1371600"/>
            <a:ext cx="8521700" cy="1524000"/>
          </a:xfrm>
          <a:solidFill>
            <a:schemeClr val="bg1">
              <a:lumMod val="20000"/>
              <a:lumOff val="80000"/>
            </a:schemeClr>
          </a:solidFill>
          <a:ln w="12700" cap="flat">
            <a:solidFill>
              <a:srgbClr val="005400"/>
            </a:solidFill>
          </a:ln>
          <a:effectLst>
            <a:outerShdw dist="107763" dir="2700000" algn="ctr" rotWithShape="0">
              <a:srgbClr val="414141"/>
            </a:outerShdw>
          </a:effectLst>
        </p:spPr>
        <p:txBody>
          <a:bodyPr lIns="90488" tIns="44450" rIns="90488" bIns="44450" anchor="ctr"/>
          <a:lstStyle/>
          <a:p>
            <a:pPr algn="ctr">
              <a:buFont typeface="Wingdings" pitchFamily="2" charset="2"/>
              <a:buNone/>
              <a:defRPr/>
            </a:pPr>
            <a:r>
              <a:rPr lang="en-US" b="1" dirty="0"/>
              <a:t>The entry for this transaction is as follows:</a:t>
            </a:r>
          </a:p>
        </p:txBody>
      </p:sp>
      <p:pic>
        <p:nvPicPr>
          <p:cNvPr id="69636" name="Picture 2">
            <a:extLst>
              <a:ext uri="{FF2B5EF4-FFF2-40B4-BE49-F238E27FC236}">
                <a16:creationId xmlns:a16="http://schemas.microsoft.com/office/drawing/2014/main" id="{201FF1FF-FC70-42DB-B87D-0BE9BF6C9C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0" y="3238500"/>
            <a:ext cx="8229600"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028">
            <a:extLst>
              <a:ext uri="{FF2B5EF4-FFF2-40B4-BE49-F238E27FC236}">
                <a16:creationId xmlns:a16="http://schemas.microsoft.com/office/drawing/2014/main" id="{FE22C2FE-2DB4-49C1-B657-3D462EE18D36}"/>
              </a:ext>
            </a:extLst>
          </p:cNvPr>
          <p:cNvSpPr txBox="1">
            <a:spLocks noChangeArrowheads="1"/>
          </p:cNvSpPr>
          <p:nvPr/>
        </p:nvSpPr>
        <p:spPr bwMode="auto">
          <a:xfrm>
            <a:off x="457200" y="4579938"/>
            <a:ext cx="8521700" cy="1524000"/>
          </a:xfrm>
          <a:prstGeom prst="rect">
            <a:avLst/>
          </a:prstGeom>
          <a:solidFill>
            <a:schemeClr val="bg1">
              <a:lumMod val="20000"/>
              <a:lumOff val="80000"/>
            </a:schemeClr>
          </a:solidFill>
          <a:ln w="12700" cap="flat">
            <a:solidFill>
              <a:srgbClr val="005400"/>
            </a:solidFill>
          </a:ln>
          <a:effectLst>
            <a:outerShdw dist="107763" dir="2700000" algn="ctr" rotWithShape="0">
              <a:srgbClr val="414141"/>
            </a:outerShdw>
          </a:effectLst>
        </p:spPr>
        <p:txBody>
          <a:bodyPr lIns="90488" tIns="44450" rIns="90488" bIns="44450"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buFont typeface="Wingdings" pitchFamily="2" charset="2"/>
              <a:buNone/>
              <a:defRPr/>
            </a:pPr>
            <a:r>
              <a:rPr lang="en-US" b="1" dirty="0"/>
              <a:t>The entire $134,000 gain will be reported in this year’s income statement.</a:t>
            </a:r>
          </a:p>
        </p:txBody>
      </p:sp>
      <p:sp>
        <p:nvSpPr>
          <p:cNvPr id="9" name="Rounded Rectangle 5">
            <a:extLst>
              <a:ext uri="{FF2B5EF4-FFF2-40B4-BE49-F238E27FC236}">
                <a16:creationId xmlns:a16="http://schemas.microsoft.com/office/drawing/2014/main" id="{31F83516-9619-4B44-A94F-E1BDD368497B}"/>
              </a:ext>
            </a:extLst>
          </p:cNvPr>
          <p:cNvSpPr/>
          <p:nvPr/>
        </p:nvSpPr>
        <p:spPr>
          <a:xfrm>
            <a:off x="496888" y="6324600"/>
            <a:ext cx="66659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6-1: Illustrate the expansion of the basic accounting equation to include revenues and expenses.</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9">
            <a:extLst>
              <a:ext uri="{FF2B5EF4-FFF2-40B4-BE49-F238E27FC236}">
                <a16:creationId xmlns:a16="http://schemas.microsoft.com/office/drawing/2014/main" id="{7FC68F55-AEC8-452A-917A-EA2B61C8E2BF}"/>
              </a:ext>
            </a:extLst>
          </p:cNvPr>
          <p:cNvSpPr>
            <a:spLocks noGrp="1"/>
          </p:cNvSpPr>
          <p:nvPr>
            <p:ph type="title"/>
          </p:nvPr>
        </p:nvSpPr>
        <p:spPr>
          <a:xfrm>
            <a:off x="1143000" y="152400"/>
            <a:ext cx="6858000" cy="1143000"/>
          </a:xfrm>
        </p:spPr>
        <p:txBody>
          <a:bodyPr/>
          <a:lstStyle/>
          <a:p>
            <a:r>
              <a:rPr lang="en-US" altLang="en-US"/>
              <a:t>Basket Purchase</a:t>
            </a:r>
          </a:p>
        </p:txBody>
      </p:sp>
      <p:sp>
        <p:nvSpPr>
          <p:cNvPr id="337922" name="Rectangle 2">
            <a:extLst>
              <a:ext uri="{FF2B5EF4-FFF2-40B4-BE49-F238E27FC236}">
                <a16:creationId xmlns:a16="http://schemas.microsoft.com/office/drawing/2014/main" id="{1F72CF48-1902-42C8-80DE-BE0565E1F688}"/>
              </a:ext>
            </a:extLst>
          </p:cNvPr>
          <p:cNvSpPr>
            <a:spLocks noGrp="1" noChangeArrowheads="1"/>
          </p:cNvSpPr>
          <p:nvPr>
            <p:ph idx="1"/>
          </p:nvPr>
        </p:nvSpPr>
        <p:spPr>
          <a:xfrm>
            <a:off x="457200" y="4038600"/>
            <a:ext cx="8382000" cy="1981200"/>
          </a:xfrm>
          <a:solidFill>
            <a:srgbClr val="FFFFB7"/>
          </a:solidFill>
          <a:ln w="12700">
            <a:solidFill>
              <a:schemeClr val="accent1">
                <a:lumMod val="50000"/>
              </a:schemeClr>
            </a:solidFill>
          </a:ln>
        </p:spPr>
        <p:txBody>
          <a:bodyPr lIns="90488" tIns="44450" rIns="90488" bIns="44450"/>
          <a:lstStyle/>
          <a:p>
            <a:pPr algn="ctr">
              <a:lnSpc>
                <a:spcPct val="80000"/>
              </a:lnSpc>
              <a:buFont typeface="Wingdings" pitchFamily="2" charset="2"/>
              <a:buNone/>
              <a:defRPr/>
            </a:pPr>
            <a:r>
              <a:rPr lang="en-US" sz="2600" b="1" dirty="0">
                <a:solidFill>
                  <a:schemeClr val="accent1">
                    <a:lumMod val="50000"/>
                  </a:schemeClr>
                </a:solidFill>
              </a:rPr>
              <a:t> On January 1, UpCo purchased land and building for $200,000 cash. The appraised value for the building is $162,500 and for the land is $87,500.</a:t>
            </a:r>
          </a:p>
          <a:p>
            <a:pPr algn="ctr">
              <a:lnSpc>
                <a:spcPct val="80000"/>
              </a:lnSpc>
              <a:buFont typeface="Wingdings" pitchFamily="2" charset="2"/>
              <a:buNone/>
              <a:defRPr/>
            </a:pPr>
            <a:endParaRPr lang="en-US" sz="1000" b="1" dirty="0">
              <a:solidFill>
                <a:schemeClr val="accent1">
                  <a:lumMod val="50000"/>
                </a:schemeClr>
              </a:solidFill>
            </a:endParaRPr>
          </a:p>
          <a:p>
            <a:pPr algn="ctr">
              <a:lnSpc>
                <a:spcPct val="80000"/>
              </a:lnSpc>
              <a:buFont typeface="Wingdings" pitchFamily="2" charset="2"/>
              <a:buNone/>
              <a:defRPr/>
            </a:pPr>
            <a:r>
              <a:rPr lang="en-US" sz="2600" b="1" dirty="0">
                <a:solidFill>
                  <a:schemeClr val="accent1">
                    <a:lumMod val="50000"/>
                  </a:schemeClr>
                </a:solidFill>
              </a:rPr>
              <a:t>How much of the $200,000 purchase price will be charged to the building and land accounts?</a:t>
            </a:r>
          </a:p>
        </p:txBody>
      </p:sp>
      <p:sp>
        <p:nvSpPr>
          <p:cNvPr id="337924" name="Text Box 4">
            <a:extLst>
              <a:ext uri="{FF2B5EF4-FFF2-40B4-BE49-F238E27FC236}">
                <a16:creationId xmlns:a16="http://schemas.microsoft.com/office/drawing/2014/main" id="{EAEF77BF-35F3-4B10-9E9C-6B5A9DAAFF48}"/>
              </a:ext>
            </a:extLst>
          </p:cNvPr>
          <p:cNvSpPr txBox="1">
            <a:spLocks noChangeArrowheads="1"/>
          </p:cNvSpPr>
          <p:nvPr/>
        </p:nvSpPr>
        <p:spPr bwMode="auto">
          <a:xfrm>
            <a:off x="1866900" y="1295400"/>
            <a:ext cx="5562600" cy="2492375"/>
          </a:xfrm>
          <a:prstGeom prst="rect">
            <a:avLst/>
          </a:prstGeom>
          <a:solidFill>
            <a:schemeClr val="accent3">
              <a:lumMod val="20000"/>
              <a:lumOff val="80000"/>
            </a:schemeClr>
          </a:solidFill>
          <a:ln w="9525">
            <a:solidFill>
              <a:schemeClr val="hlink"/>
            </a:solidFill>
            <a:miter lim="800000"/>
            <a:headEnd/>
            <a:tailEnd/>
          </a:ln>
          <a:effectLst/>
        </p:spPr>
        <p:txBody>
          <a:bodyPr>
            <a:spAutoFit/>
          </a:bodyPr>
          <a:lstStyle/>
          <a:p>
            <a:pPr algn="ctr">
              <a:spcBef>
                <a:spcPct val="50000"/>
              </a:spcBef>
              <a:defRPr/>
            </a:pPr>
            <a:r>
              <a:rPr lang="en-US" sz="2600" b="1" dirty="0">
                <a:solidFill>
                  <a:schemeClr val="accent1">
                    <a:lumMod val="50000"/>
                  </a:schemeClr>
                </a:solidFill>
                <a:latin typeface="Arial" charset="0"/>
              </a:rPr>
              <a:t>The total cost of a combined purchase of land and a building is allocated to each asset on the basis of </a:t>
            </a:r>
            <a:r>
              <a:rPr lang="en-US" sz="2600" b="1" u="sng" dirty="0">
                <a:solidFill>
                  <a:schemeClr val="accent1">
                    <a:lumMod val="50000"/>
                  </a:schemeClr>
                </a:solidFill>
                <a:latin typeface="Arial" charset="0"/>
              </a:rPr>
              <a:t>relative market values, </a:t>
            </a:r>
            <a:r>
              <a:rPr lang="en-US" sz="2600" b="1" dirty="0">
                <a:solidFill>
                  <a:schemeClr val="accent1">
                    <a:lumMod val="50000"/>
                  </a:schemeClr>
                </a:solidFill>
                <a:latin typeface="Arial" charset="0"/>
              </a:rPr>
              <a:t>and each asset is recorded separately.</a:t>
            </a:r>
          </a:p>
        </p:txBody>
      </p:sp>
      <p:sp>
        <p:nvSpPr>
          <p:cNvPr id="8" name="Rounded Rectangle 6">
            <a:extLst>
              <a:ext uri="{FF2B5EF4-FFF2-40B4-BE49-F238E27FC236}">
                <a16:creationId xmlns:a16="http://schemas.microsoft.com/office/drawing/2014/main" id="{ECC56842-622B-4FD7-AE39-5AC7461DDFB7}"/>
              </a:ext>
            </a:extLst>
          </p:cNvPr>
          <p:cNvSpPr/>
          <p:nvPr/>
        </p:nvSpPr>
        <p:spPr>
          <a:xfrm>
            <a:off x="496888" y="6324600"/>
            <a:ext cx="66659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6-1: Illustrate the expansion of the basic accounting equation to include revenues and expenses.</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56EA633-EF4C-436A-80FC-2A0F1CC476B2}"/>
</file>

<file path=customXml/itemProps2.xml><?xml version="1.0" encoding="utf-8"?>
<ds:datastoreItem xmlns:ds="http://schemas.openxmlformats.org/officeDocument/2006/customXml" ds:itemID="{A8608AD3-EC28-4E75-B0FF-C6A3A950B48A}">
  <ds:schemaRefs>
    <ds:schemaRef ds:uri="http://schemas.microsoft.com/office/infopath/2007/PartnerControls"/>
    <ds:schemaRef ds:uri="3b891efd-a537-4e57-a9a6-7bde74ae8a20"/>
    <ds:schemaRef ds:uri="http://purl.org/dc/elements/1.1/"/>
    <ds:schemaRef ds:uri="http://schemas.microsoft.com/office/2006/metadata/properties"/>
    <ds:schemaRef ds:uri="2cdc3de2-46a5-45a2-bc6c-3b74ae1e8cf2"/>
    <ds:schemaRef ds:uri="http://purl.org/dc/terms/"/>
    <ds:schemaRef ds:uri="http://schemas.microsoft.com/office/2006/documentManagement/types"/>
    <ds:schemaRef ds:uri="http://purl.org/dc/dcmitype/"/>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B5E83E8-E10D-4C4A-A7BB-084D2A20492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7415</Words>
  <Application>Microsoft Office PowerPoint</Application>
  <PresentationFormat>On-screen Show (4:3)</PresentationFormat>
  <Paragraphs>516</Paragraphs>
  <Slides>64</Slides>
  <Notes>55</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2</vt:i4>
      </vt:variant>
      <vt:variant>
        <vt:lpstr>Slide Titles</vt:lpstr>
      </vt:variant>
      <vt:variant>
        <vt:i4>64</vt:i4>
      </vt:variant>
    </vt:vector>
  </HeadingPairs>
  <TitlesOfParts>
    <vt:vector size="77" baseType="lpstr">
      <vt:lpstr>Arial</vt:lpstr>
      <vt:lpstr>Arial Narrow</vt:lpstr>
      <vt:lpstr>Book Antiqua</vt:lpstr>
      <vt:lpstr>Calibri</vt:lpstr>
      <vt:lpstr>Cambria Math</vt:lpstr>
      <vt:lpstr>Palatino Linotype</vt:lpstr>
      <vt:lpstr>Tahoma</vt:lpstr>
      <vt:lpstr>Times</vt:lpstr>
      <vt:lpstr>Times New Roman</vt:lpstr>
      <vt:lpstr>Wingdings</vt:lpstr>
      <vt:lpstr>Theme1</vt:lpstr>
      <vt:lpstr>Worksheet</vt:lpstr>
      <vt:lpstr>ClipArt</vt:lpstr>
      <vt:lpstr>PowerPoint Presentation</vt:lpstr>
      <vt:lpstr>Accounting What the Numbers Mean</vt:lpstr>
      <vt:lpstr>Learning Objectives</vt:lpstr>
      <vt:lpstr>Noncurrent Assets</vt:lpstr>
      <vt:lpstr>Accounting for Noncurrent Assets: Primary Issues</vt:lpstr>
      <vt:lpstr>Land</vt:lpstr>
      <vt:lpstr>Land</vt:lpstr>
      <vt:lpstr>Land</vt:lpstr>
      <vt:lpstr>Basket Purchase</vt:lpstr>
      <vt:lpstr>Basket Purchase</vt:lpstr>
      <vt:lpstr>Buildings and Equipment</vt:lpstr>
      <vt:lpstr>Capitalizing versus Expensing </vt:lpstr>
      <vt:lpstr>Capitalizing versus Expensing </vt:lpstr>
      <vt:lpstr>Capitalizing versus Expensing </vt:lpstr>
      <vt:lpstr>Depreciation</vt:lpstr>
      <vt:lpstr>Depreciation</vt:lpstr>
      <vt:lpstr>Depreciation</vt:lpstr>
      <vt:lpstr>Depreciation</vt:lpstr>
      <vt:lpstr>Depreciation Methods</vt:lpstr>
      <vt:lpstr>Depreciation Methods</vt:lpstr>
      <vt:lpstr>Straight-Line Method</vt:lpstr>
      <vt:lpstr>Straight-line Method</vt:lpstr>
      <vt:lpstr>Straight-line Method</vt:lpstr>
      <vt:lpstr>Straight-Line Method</vt:lpstr>
      <vt:lpstr>Units-of-Production Method</vt:lpstr>
      <vt:lpstr>Units-of-Production Method</vt:lpstr>
      <vt:lpstr>Units-of-Production Method</vt:lpstr>
      <vt:lpstr>Units-of-Production Method</vt:lpstr>
      <vt:lpstr>Declining-Balance Method</vt:lpstr>
      <vt:lpstr>Depreciation Calculation Methods</vt:lpstr>
      <vt:lpstr>Depreciation Calculation Methods</vt:lpstr>
      <vt:lpstr>Depreciation Calculation Methods</vt:lpstr>
      <vt:lpstr>Depreciation Calculation Methods</vt:lpstr>
      <vt:lpstr>Depreciation Calculation Methods</vt:lpstr>
      <vt:lpstr>Depreciation Calculation Methods</vt:lpstr>
      <vt:lpstr>Repair and Maintenance Expenditures</vt:lpstr>
      <vt:lpstr>Depreciation for Tax Reporting</vt:lpstr>
      <vt:lpstr>Disposal of Depreciable Assets </vt:lpstr>
      <vt:lpstr>Disposal of Depreciable Assets </vt:lpstr>
      <vt:lpstr>Disposal of Depreciable Assets </vt:lpstr>
      <vt:lpstr>Disposal of Depreciable Assets </vt:lpstr>
      <vt:lpstr>Disposal of Depreciable Assets </vt:lpstr>
      <vt:lpstr>Disposal of Depreciable Assets </vt:lpstr>
      <vt:lpstr>Disposal of Depreciable Assets</vt:lpstr>
      <vt:lpstr>Assets Acquired by Lease</vt:lpstr>
      <vt:lpstr>Assets Acquired by Lease</vt:lpstr>
      <vt:lpstr>Buy or Lease an Asset?</vt:lpstr>
      <vt:lpstr>Buy or Lease an Asset?</vt:lpstr>
      <vt:lpstr>Buy or Lease an Asset?</vt:lpstr>
      <vt:lpstr>Intangible Assets</vt:lpstr>
      <vt:lpstr>Intangible Assets</vt:lpstr>
      <vt:lpstr>Intangible Assets</vt:lpstr>
      <vt:lpstr>Leasehold improvements</vt:lpstr>
      <vt:lpstr>Goodwill</vt:lpstr>
      <vt:lpstr>Goodwill</vt:lpstr>
      <vt:lpstr>Goodwill</vt:lpstr>
      <vt:lpstr>Goodwill</vt:lpstr>
      <vt:lpstr>Goodwill</vt:lpstr>
      <vt:lpstr>Goodwill</vt:lpstr>
      <vt:lpstr>Natural Resources</vt:lpstr>
      <vt:lpstr>Natural Resources</vt:lpstr>
      <vt:lpstr>Other Noncurrent Assets</vt:lpstr>
      <vt:lpstr>Time Value of Money</vt:lpstr>
      <vt:lpstr>End of Chapter 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2018-11-21T14:38:52Z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