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914" r:id="rId4"/>
  </p:sldMasterIdLst>
  <p:notesMasterIdLst>
    <p:notesMasterId r:id="rId70"/>
  </p:notesMasterIdLst>
  <p:handoutMasterIdLst>
    <p:handoutMasterId r:id="rId71"/>
  </p:handoutMasterIdLst>
  <p:sldIdLst>
    <p:sldId id="415" r:id="rId5"/>
    <p:sldId id="416" r:id="rId6"/>
    <p:sldId id="407" r:id="rId7"/>
    <p:sldId id="335" r:id="rId8"/>
    <p:sldId id="418" r:id="rId9"/>
    <p:sldId id="417" r:id="rId10"/>
    <p:sldId id="338" r:id="rId11"/>
    <p:sldId id="337" r:id="rId12"/>
    <p:sldId id="339" r:id="rId13"/>
    <p:sldId id="342" r:id="rId14"/>
    <p:sldId id="419" r:id="rId15"/>
    <p:sldId id="420" r:id="rId16"/>
    <p:sldId id="421" r:id="rId17"/>
    <p:sldId id="343" r:id="rId18"/>
    <p:sldId id="344" r:id="rId19"/>
    <p:sldId id="345" r:id="rId20"/>
    <p:sldId id="422" r:id="rId21"/>
    <p:sldId id="423" r:id="rId22"/>
    <p:sldId id="424" r:id="rId23"/>
    <p:sldId id="446" r:id="rId24"/>
    <p:sldId id="425" r:id="rId25"/>
    <p:sldId id="426" r:id="rId26"/>
    <p:sldId id="352" r:id="rId27"/>
    <p:sldId id="353" r:id="rId28"/>
    <p:sldId id="354" r:id="rId29"/>
    <p:sldId id="356" r:id="rId30"/>
    <p:sldId id="429" r:id="rId31"/>
    <p:sldId id="359" r:id="rId32"/>
    <p:sldId id="431" r:id="rId33"/>
    <p:sldId id="447" r:id="rId34"/>
    <p:sldId id="432" r:id="rId35"/>
    <p:sldId id="433" r:id="rId36"/>
    <p:sldId id="450" r:id="rId37"/>
    <p:sldId id="448" r:id="rId38"/>
    <p:sldId id="365" r:id="rId39"/>
    <p:sldId id="369" r:id="rId40"/>
    <p:sldId id="436" r:id="rId41"/>
    <p:sldId id="372" r:id="rId42"/>
    <p:sldId id="373" r:id="rId43"/>
    <p:sldId id="374" r:id="rId44"/>
    <p:sldId id="376" r:id="rId45"/>
    <p:sldId id="377" r:id="rId46"/>
    <p:sldId id="381" r:id="rId47"/>
    <p:sldId id="437" r:id="rId48"/>
    <p:sldId id="438" r:id="rId49"/>
    <p:sldId id="383" r:id="rId50"/>
    <p:sldId id="384" r:id="rId51"/>
    <p:sldId id="386" r:id="rId52"/>
    <p:sldId id="387" r:id="rId53"/>
    <p:sldId id="388" r:id="rId54"/>
    <p:sldId id="439" r:id="rId55"/>
    <p:sldId id="449" r:id="rId56"/>
    <p:sldId id="440" r:id="rId57"/>
    <p:sldId id="411" r:id="rId58"/>
    <p:sldId id="391" r:id="rId59"/>
    <p:sldId id="392" r:id="rId60"/>
    <p:sldId id="393" r:id="rId61"/>
    <p:sldId id="441" r:id="rId62"/>
    <p:sldId id="442" r:id="rId63"/>
    <p:sldId id="397" r:id="rId64"/>
    <p:sldId id="399" r:id="rId65"/>
    <p:sldId id="444" r:id="rId66"/>
    <p:sldId id="445" r:id="rId67"/>
    <p:sldId id="404" r:id="rId68"/>
    <p:sldId id="408" r:id="rId69"/>
  </p:sldIdLst>
  <p:sldSz cx="9144000" cy="6858000" type="screen4x3"/>
  <p:notesSz cx="7010400" cy="9296400"/>
  <p:custDataLst>
    <p:tags r:id="rId72"/>
  </p:custDataLst>
  <p:defaultTextStyle>
    <a:defPPr>
      <a:defRPr lang="en-US"/>
    </a:defPPr>
    <a:lvl1pPr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1pPr>
    <a:lvl2pPr marL="457200"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2pPr>
    <a:lvl3pPr marL="914400"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3pPr>
    <a:lvl4pPr marL="1371600"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4pPr>
    <a:lvl5pPr marL="1828800"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15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B3"/>
    <a:srgbClr val="0066CC"/>
    <a:srgbClr val="FFFF00"/>
    <a:srgbClr val="0000FF"/>
    <a:srgbClr val="000000"/>
    <a:srgbClr val="FFFF66"/>
    <a:srgbClr val="993366"/>
    <a:srgbClr val="4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5" autoAdjust="0"/>
    <p:restoredTop sz="70686" autoAdjust="0"/>
  </p:normalViewPr>
  <p:slideViewPr>
    <p:cSldViewPr>
      <p:cViewPr varScale="1">
        <p:scale>
          <a:sx n="52" d="100"/>
          <a:sy n="52" d="100"/>
        </p:scale>
        <p:origin x="1836" y="7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Lst>
  </p:outlineViewPr>
  <p:notesTextViewPr>
    <p:cViewPr>
      <p:scale>
        <a:sx n="100" d="100"/>
        <a:sy n="100" d="100"/>
      </p:scale>
      <p:origin x="0" y="0"/>
    </p:cViewPr>
  </p:notesTextViewPr>
  <p:sorterViewPr>
    <p:cViewPr>
      <p:scale>
        <a:sx n="66" d="100"/>
        <a:sy n="66" d="100"/>
      </p:scale>
      <p:origin x="0" y="3547"/>
    </p:cViewPr>
  </p:sorterViewPr>
  <p:notesViewPr>
    <p:cSldViewPr>
      <p:cViewPr>
        <p:scale>
          <a:sx n="66" d="100"/>
          <a:sy n="66" d="100"/>
        </p:scale>
        <p:origin x="-744" y="-6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notesMaster" Target="notesMasters/notesMaster1.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handoutMaster" Target="handoutMasters/handoutMaster1.xml"/><Relationship Id="rId2" Type="http://schemas.openxmlformats.org/officeDocument/2006/relationships/customXml" Target="../customXml/item2.xml"/><Relationship Id="rId29" Type="http://schemas.openxmlformats.org/officeDocument/2006/relationships/slide" Target="slides/slide25.xml"/></Relationships>
</file>

<file path=ppt/_rels/viewProps.xml.rels><?xml version="1.0" encoding="UTF-8" standalone="yes"?>
<Relationships xmlns="http://schemas.openxmlformats.org/package/2006/relationships"><Relationship Id="rId8" Type="http://schemas.openxmlformats.org/officeDocument/2006/relationships/slide" Target="slides/slide34.xml"/><Relationship Id="rId13" Type="http://schemas.openxmlformats.org/officeDocument/2006/relationships/slide" Target="slides/slide42.xml"/><Relationship Id="rId18" Type="http://schemas.openxmlformats.org/officeDocument/2006/relationships/slide" Target="slides/slide57.xml"/><Relationship Id="rId3" Type="http://schemas.openxmlformats.org/officeDocument/2006/relationships/slide" Target="slides/slide16.xml"/><Relationship Id="rId7" Type="http://schemas.openxmlformats.org/officeDocument/2006/relationships/slide" Target="slides/slide33.xml"/><Relationship Id="rId12" Type="http://schemas.openxmlformats.org/officeDocument/2006/relationships/slide" Target="slides/slide41.xml"/><Relationship Id="rId17" Type="http://schemas.openxmlformats.org/officeDocument/2006/relationships/slide" Target="slides/slide56.xml"/><Relationship Id="rId2" Type="http://schemas.openxmlformats.org/officeDocument/2006/relationships/slide" Target="slides/slide15.xml"/><Relationship Id="rId16" Type="http://schemas.openxmlformats.org/officeDocument/2006/relationships/slide" Target="slides/slide50.xml"/><Relationship Id="rId1" Type="http://schemas.openxmlformats.org/officeDocument/2006/relationships/slide" Target="slides/slide14.xml"/><Relationship Id="rId6" Type="http://schemas.openxmlformats.org/officeDocument/2006/relationships/slide" Target="slides/slide26.xml"/><Relationship Id="rId11" Type="http://schemas.openxmlformats.org/officeDocument/2006/relationships/slide" Target="slides/slide39.xml"/><Relationship Id="rId5" Type="http://schemas.openxmlformats.org/officeDocument/2006/relationships/slide" Target="slides/slide25.xml"/><Relationship Id="rId15" Type="http://schemas.openxmlformats.org/officeDocument/2006/relationships/slide" Target="slides/slide48.xml"/><Relationship Id="rId10" Type="http://schemas.openxmlformats.org/officeDocument/2006/relationships/slide" Target="slides/slide38.xml"/><Relationship Id="rId19" Type="http://schemas.openxmlformats.org/officeDocument/2006/relationships/slide" Target="slides/slide64.xml"/><Relationship Id="rId4" Type="http://schemas.openxmlformats.org/officeDocument/2006/relationships/slide" Target="slides/slide24.xml"/><Relationship Id="rId9" Type="http://schemas.openxmlformats.org/officeDocument/2006/relationships/slide" Target="slides/slide35.xml"/><Relationship Id="rId14" Type="http://schemas.openxmlformats.org/officeDocument/2006/relationships/slide" Target="slides/slide4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1554" name="Text Box 6">
            <a:extLst>
              <a:ext uri="{FF2B5EF4-FFF2-40B4-BE49-F238E27FC236}">
                <a16:creationId xmlns:a16="http://schemas.microsoft.com/office/drawing/2014/main" xmlns="" id="{6B39F0EC-270D-472D-81D1-E5D388865DDD}"/>
              </a:ext>
            </a:extLst>
          </p:cNvPr>
          <p:cNvSpPr txBox="1">
            <a:spLocks noChangeArrowheads="1"/>
          </p:cNvSpPr>
          <p:nvPr/>
        </p:nvSpPr>
        <p:spPr bwMode="auto">
          <a:xfrm>
            <a:off x="5842000" y="0"/>
            <a:ext cx="1168400" cy="279400"/>
          </a:xfrm>
          <a:prstGeom prst="rect">
            <a:avLst/>
          </a:prstGeom>
          <a:noFill/>
          <a:ln>
            <a:noFill/>
          </a:ln>
          <a:extLst>
            <a:ext uri="{909E8E84-426E-40dd-AFC4-6F175D3DCCD1}"/>
            <a:ext uri="{91240B29-F687-4f45-9708-019B960494DF}"/>
          </a:extLst>
        </p:spPr>
        <p:txBody>
          <a:bodyPr lIns="93177" tIns="46589" rIns="93177" bIns="46589">
            <a:spAutoFit/>
          </a:bodyPr>
          <a:lstStyle>
            <a:lvl1pPr defTabSz="931863">
              <a:defRPr>
                <a:solidFill>
                  <a:schemeClr val="tx1"/>
                </a:solidFill>
                <a:latin typeface="Tahoma" panose="020B0604030504040204" pitchFamily="34" charset="0"/>
                <a:ea typeface="ＭＳ Ｐゴシック" panose="020B0600070205080204" pitchFamily="34" charset="-128"/>
              </a:defRPr>
            </a:lvl1pPr>
            <a:lvl2pPr marL="742950" indent="-285750" defTabSz="931863">
              <a:defRPr>
                <a:solidFill>
                  <a:schemeClr val="tx1"/>
                </a:solidFill>
                <a:latin typeface="Tahoma" panose="020B0604030504040204" pitchFamily="34" charset="0"/>
                <a:ea typeface="ＭＳ Ｐゴシック" panose="020B0600070205080204" pitchFamily="34" charset="-128"/>
              </a:defRPr>
            </a:lvl2pPr>
            <a:lvl3pPr marL="1143000" indent="-228600" defTabSz="931863">
              <a:defRPr>
                <a:solidFill>
                  <a:schemeClr val="tx1"/>
                </a:solidFill>
                <a:latin typeface="Tahoma" panose="020B0604030504040204" pitchFamily="34" charset="0"/>
                <a:ea typeface="ＭＳ Ｐゴシック" panose="020B0600070205080204" pitchFamily="34" charset="-128"/>
              </a:defRPr>
            </a:lvl3pPr>
            <a:lvl4pPr marL="1600200" indent="-228600" defTabSz="931863">
              <a:defRPr>
                <a:solidFill>
                  <a:schemeClr val="tx1"/>
                </a:solidFill>
                <a:latin typeface="Tahoma" panose="020B0604030504040204" pitchFamily="34" charset="0"/>
                <a:ea typeface="ＭＳ Ｐゴシック" panose="020B0600070205080204" pitchFamily="34" charset="-128"/>
              </a:defRPr>
            </a:lvl4pPr>
            <a:lvl5pPr marL="2057400" indent="-228600" defTabSz="931863">
              <a:defRPr>
                <a:solidFill>
                  <a:schemeClr val="tx1"/>
                </a:solidFill>
                <a:latin typeface="Tahoma" panose="020B0604030504040204" pitchFamily="34" charset="0"/>
                <a:ea typeface="ＭＳ Ｐゴシック" panose="020B0600070205080204" pitchFamily="34" charset="-128"/>
              </a:defRPr>
            </a:lvl5pPr>
            <a:lvl6pPr marL="2514600" indent="-228600" algn="ctr"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50000"/>
              </a:spcBef>
            </a:pPr>
            <a:r>
              <a:rPr lang="en-US" altLang="en-US" sz="1200" dirty="0">
                <a:latin typeface="Arial" panose="020B0604020202020204" pitchFamily="34" charset="0"/>
              </a:rPr>
              <a:t>16-</a:t>
            </a:r>
            <a:fld id="{E997F362-DF77-45E5-918B-AA93E125771A}" type="slidenum">
              <a:rPr lang="en-US" altLang="en-US" sz="1200">
                <a:latin typeface="Arial" panose="020B0604020202020204" pitchFamily="34" charset="0"/>
              </a:rPr>
              <a:pPr algn="r" eaLnBrk="1" hangingPunct="1">
                <a:spcBef>
                  <a:spcPct val="50000"/>
                </a:spcBef>
              </a:pPr>
              <a:t>‹#›</a:t>
            </a:fld>
            <a:endParaRPr lang="en-US" altLang="en-US" sz="1200" dirty="0">
              <a:latin typeface="Arial" panose="020B0604020202020204" pitchFamily="34" charset="0"/>
            </a:endParaRPr>
          </a:p>
        </p:txBody>
      </p:sp>
    </p:spTree>
    <p:extLst>
      <p:ext uri="{BB962C8B-B14F-4D97-AF65-F5344CB8AC3E}">
        <p14:creationId xmlns:p14="http://schemas.microsoft.com/office/powerpoint/2010/main" val="32309179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xmlns="" id="{8776B7CA-8F81-487A-820C-C42CD5D535FE}"/>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ea typeface="+mn-ea"/>
              </a:defRPr>
            </a:lvl1pPr>
          </a:lstStyle>
          <a:p>
            <a:pPr>
              <a:defRPr/>
            </a:pPr>
            <a:endParaRPr lang="en-US" dirty="0"/>
          </a:p>
        </p:txBody>
      </p:sp>
      <p:sp>
        <p:nvSpPr>
          <p:cNvPr id="60419" name="Rectangle 4">
            <a:extLst>
              <a:ext uri="{FF2B5EF4-FFF2-40B4-BE49-F238E27FC236}">
                <a16:creationId xmlns:a16="http://schemas.microsoft.com/office/drawing/2014/main" xmlns="" id="{0D69452D-74A0-45D7-A1CC-8DCC4A910C80}"/>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xmlns="" id="{894CA182-63A4-4C86-B88F-60C22FF90A05}"/>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xmlns="" id="{0E00F4E0-490A-480F-834F-98530029E0F5}"/>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ea typeface="+mn-ea"/>
              </a:defRPr>
            </a:lvl1pPr>
          </a:lstStyle>
          <a:p>
            <a:pPr>
              <a:defRPr/>
            </a:pPr>
            <a:endParaRPr lang="en-US" dirty="0"/>
          </a:p>
        </p:txBody>
      </p:sp>
      <p:sp>
        <p:nvSpPr>
          <p:cNvPr id="76806" name="TextBox 8">
            <a:extLst>
              <a:ext uri="{FF2B5EF4-FFF2-40B4-BE49-F238E27FC236}">
                <a16:creationId xmlns:a16="http://schemas.microsoft.com/office/drawing/2014/main" xmlns="" id="{43383403-4AAF-46AD-972E-68C44CB67E6C}"/>
              </a:ext>
            </a:extLst>
          </p:cNvPr>
          <p:cNvSpPr txBox="1">
            <a:spLocks noChangeArrowheads="1"/>
          </p:cNvSpPr>
          <p:nvPr/>
        </p:nvSpPr>
        <p:spPr bwMode="auto">
          <a:xfrm>
            <a:off x="5791200" y="0"/>
            <a:ext cx="1219200" cy="246063"/>
          </a:xfrm>
          <a:prstGeom prst="rect">
            <a:avLst/>
          </a:prstGeom>
          <a:noFill/>
          <a:ln>
            <a:noFill/>
          </a:ln>
          <a:extLst>
            <a:ext uri="{909E8E84-426E-40dd-AFC4-6F175D3DCCD1}"/>
            <a:ext uri="{91240B29-F687-4f45-9708-019B960494DF}"/>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r"/>
            <a:r>
              <a:rPr lang="en-US" altLang="en-US" sz="1000" dirty="0"/>
              <a:t>16-</a:t>
            </a:r>
            <a:fld id="{4900B49E-358F-4773-8987-21D805B0B695}" type="slidenum">
              <a:rPr lang="en-US" altLang="en-US" sz="1000"/>
              <a:pPr algn="r"/>
              <a:t>‹#›</a:t>
            </a:fld>
            <a:endParaRPr lang="en-US" altLang="en-US" sz="1000" dirty="0"/>
          </a:p>
        </p:txBody>
      </p:sp>
    </p:spTree>
    <p:extLst>
      <p:ext uri="{BB962C8B-B14F-4D97-AF65-F5344CB8AC3E}">
        <p14:creationId xmlns:p14="http://schemas.microsoft.com/office/powerpoint/2010/main" val="3250625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0"/>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0"/>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0"/>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0"/>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xmlns="" id="{5A1F289B-0CA3-47A0-9470-5A263D44618C}"/>
              </a:ext>
            </a:extLst>
          </p:cNvPr>
          <p:cNvSpPr>
            <a:spLocks noGrp="1" noRot="1" noChangeAspect="1" noChangeArrowheads="1" noTextEdit="1"/>
          </p:cNvSpPr>
          <p:nvPr>
            <p:ph type="sldImg"/>
          </p:nvPr>
        </p:nvSpPr>
        <p:spPr>
          <a:ln/>
        </p:spPr>
      </p:sp>
      <p:sp>
        <p:nvSpPr>
          <p:cNvPr id="61443" name="Rectangle 3">
            <a:extLst>
              <a:ext uri="{FF2B5EF4-FFF2-40B4-BE49-F238E27FC236}">
                <a16:creationId xmlns:a16="http://schemas.microsoft.com/office/drawing/2014/main" xmlns="" id="{25AECDA2-D472-474F-8ACB-EC3949983BA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ea typeface="ＭＳ Ｐゴシック" panose="020B0600070205080204" pitchFamily="34" charset="-128"/>
              </a:rPr>
              <a:t>Accounting: What the Numbers Mean</a:t>
            </a:r>
          </a:p>
          <a:p>
            <a:pPr eaLnBrk="1" hangingPunct="1"/>
            <a:r>
              <a:rPr lang="en-US" altLang="en-US" dirty="0">
                <a:ea typeface="ＭＳ Ｐゴシック" panose="020B0600070205080204" pitchFamily="34" charset="-128"/>
              </a:rPr>
              <a:t>Twelfth Edition</a:t>
            </a:r>
          </a:p>
          <a:p>
            <a:pPr eaLnBrk="1" hangingPunct="1"/>
            <a:r>
              <a:rPr lang="en-US" altLang="en-US" dirty="0">
                <a:ea typeface="ＭＳ Ｐゴシック" panose="020B0600070205080204" pitchFamily="34" charset="-128"/>
              </a:rPr>
              <a:t>Marshall, McManus, and Viele</a:t>
            </a:r>
          </a:p>
        </p:txBody>
      </p:sp>
    </p:spTree>
    <p:extLst>
      <p:ext uri="{BB962C8B-B14F-4D97-AF65-F5344CB8AC3E}">
        <p14:creationId xmlns:p14="http://schemas.microsoft.com/office/powerpoint/2010/main" val="8232749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Air Comfort example, the direct material cost is a differential cost, and the selling price of the more efficient model is an opportunity cost; both items are considered relevant.</a:t>
            </a:r>
          </a:p>
        </p:txBody>
      </p:sp>
    </p:spTree>
    <p:extLst>
      <p:ext uri="{BB962C8B-B14F-4D97-AF65-F5344CB8AC3E}">
        <p14:creationId xmlns:p14="http://schemas.microsoft.com/office/powerpoint/2010/main" val="805626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xmlns="" id="{3FFEE956-305D-45D9-AE3D-5B414708B51C}"/>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69635" name="Rectangle 3">
            <a:extLst>
              <a:ext uri="{FF2B5EF4-FFF2-40B4-BE49-F238E27FC236}">
                <a16:creationId xmlns:a16="http://schemas.microsoft.com/office/drawing/2014/main" xmlns="" id="{9E5D2CFD-3784-4131-899D-ABE17550231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dirty="0">
                <a:ea typeface="ＭＳ Ｐゴシック" panose="020B0600070205080204" pitchFamily="34" charset="-128"/>
                <a:cs typeface="Times New Roman" panose="02020603050405020304" pitchFamily="18" charset="0"/>
              </a:rPr>
              <a:t>LO 16-3: </a:t>
            </a:r>
            <a:r>
              <a:rPr lang="en-US" altLang="en-US" dirty="0">
                <a:solidFill>
                  <a:srgbClr val="000000"/>
                </a:solidFill>
                <a:ea typeface="ＭＳ Ｐゴシック" panose="020B0600070205080204" pitchFamily="34" charset="-128"/>
                <a:cs typeface="Times New Roman" panose="02020603050405020304" pitchFamily="18" charset="0"/>
              </a:rPr>
              <a:t>Analyze relevant costs for the following decisions: sell or process further, special pricing, target costing, make or buy, continue or discontinue a segment, and product mix. </a:t>
            </a:r>
          </a:p>
          <a:p>
            <a:endParaRPr lang="en-US" altLang="en-US" dirty="0">
              <a:solidFill>
                <a:srgbClr val="FFFF00"/>
              </a:solidFill>
              <a:ea typeface="ＭＳ Ｐゴシック" panose="020B0600070205080204" pitchFamily="34" charset="-128"/>
            </a:endParaRPr>
          </a:p>
          <a:p>
            <a:r>
              <a:rPr lang="en-US" altLang="en-US" dirty="0">
                <a:ea typeface="ＭＳ Ｐゴシック" panose="020B0600070205080204" pitchFamily="34" charset="-128"/>
              </a:rPr>
              <a:t>The decision to accept additional business should be based on incremental costs and incremental revenues. Incremental amounts are those amounts that occur if the company decides to accept the new business. </a:t>
            </a:r>
          </a:p>
        </p:txBody>
      </p:sp>
    </p:spTree>
    <p:extLst>
      <p:ext uri="{BB962C8B-B14F-4D97-AF65-F5344CB8AC3E}">
        <p14:creationId xmlns:p14="http://schemas.microsoft.com/office/powerpoint/2010/main" val="14832853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xmlns="" id="{05C453F7-5371-4F35-99CA-6C67D10A55E7}"/>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70659" name="Rectangle 3">
            <a:extLst>
              <a:ext uri="{FF2B5EF4-FFF2-40B4-BE49-F238E27FC236}">
                <a16:creationId xmlns:a16="http://schemas.microsoft.com/office/drawing/2014/main" xmlns="" id="{02236E87-DAC3-423E-8781-17119620BF9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dirty="0">
                <a:ea typeface="ＭＳ Ｐゴシック" panose="020B0600070205080204" pitchFamily="34" charset="-128"/>
              </a:rPr>
              <a:t>MicroTech currently sells 4,400 laptop computers. The company's manufacturing costs are shown on the slide. Each laptop sells for $2,400. Total manufacturing cost per unit equals $2,000.</a:t>
            </a:r>
          </a:p>
        </p:txBody>
      </p:sp>
    </p:spTree>
    <p:extLst>
      <p:ext uri="{BB962C8B-B14F-4D97-AF65-F5344CB8AC3E}">
        <p14:creationId xmlns:p14="http://schemas.microsoft.com/office/powerpoint/2010/main" val="2961943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a:extLst>
              <a:ext uri="{FF2B5EF4-FFF2-40B4-BE49-F238E27FC236}">
                <a16:creationId xmlns:a16="http://schemas.microsoft.com/office/drawing/2014/main" xmlns="" id="{9D42C3BD-6120-482B-9A8C-D669E688A5E3}"/>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71683" name="Rectangle 3">
            <a:extLst>
              <a:ext uri="{FF2B5EF4-FFF2-40B4-BE49-F238E27FC236}">
                <a16:creationId xmlns:a16="http://schemas.microsoft.com/office/drawing/2014/main" xmlns="" id="{0887D275-B5C3-47C2-A03D-0CA346B388A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dirty="0">
                <a:ea typeface="ＭＳ Ｐゴシック" panose="020B0600070205080204" pitchFamily="34" charset="-128"/>
              </a:rPr>
              <a:t>MicroTech receives an offer from World University for 500 of its laptop computers for $1,800 each. </a:t>
            </a:r>
          </a:p>
          <a:p>
            <a:r>
              <a:rPr lang="en-US" altLang="en-US" dirty="0">
                <a:ea typeface="ＭＳ Ｐゴシック" panose="020B0600070205080204" pitchFamily="34" charset="-128"/>
              </a:rPr>
              <a:t>If MicroTech accepts the offer, total fixed overhead will not increase, and a selling commission of 5 percent will not be paid on the computers in the special order.</a:t>
            </a:r>
          </a:p>
        </p:txBody>
      </p:sp>
    </p:spTree>
    <p:extLst>
      <p:ext uri="{BB962C8B-B14F-4D97-AF65-F5344CB8AC3E}">
        <p14:creationId xmlns:p14="http://schemas.microsoft.com/office/powerpoint/2010/main" val="32055662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month of July, MTI has idle capacity of 600 units (5,000 units total capacity less 4,400 units in the current production budget). This unscheduled capacity allows MTI to consider adding 500 units of production without adding production capacity. Note that the analysis is presented in the contribution margin format that highlights cost behavior as activity changes. The current selling price of $2,400 generates $780 of contribution margin per unit toward covering total fixed costs of $2,500,000 and toward providing a profit.</a:t>
            </a:r>
          </a:p>
          <a:p>
            <a:r>
              <a:rPr lang="en-US" dirty="0"/>
              <a:t>The special offer price of $1,800 generates a contribution margin of $300 per unit, and this positive contribution margin flows directly to the bottom line as $150,000 additional operating income since no additional fixed costs were incurred, given the idle capacity.</a:t>
            </a:r>
          </a:p>
        </p:txBody>
      </p:sp>
    </p:spTree>
    <p:extLst>
      <p:ext uri="{BB962C8B-B14F-4D97-AF65-F5344CB8AC3E}">
        <p14:creationId xmlns:p14="http://schemas.microsoft.com/office/powerpoint/2010/main" val="20257990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section of the analysis determines the maximum operating income that MTI can expect to earn with a selling price of $2,400 per laptop. When operating at full capacity, there is no reasonable explanation for considering any price less than the normal selling price unless an opportunity is provided to avoid more cost than the related decrease in price. At full capacity, any combination of price minus variable cost that produces less than $780 of contribution margin will lower total operating income.</a:t>
            </a:r>
          </a:p>
        </p:txBody>
      </p:sp>
    </p:spTree>
    <p:extLst>
      <p:ext uri="{BB962C8B-B14F-4D97-AF65-F5344CB8AC3E}">
        <p14:creationId xmlns:p14="http://schemas.microsoft.com/office/powerpoint/2010/main" val="2728026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section of the analysis illustrates the effect on operating income of accepting the special offer when operating at full capacity. Note that operating income has decreased by $240,000 ($1,400,000 − $1,160,000) as a result of generating $480 ($780 − $300) less contribution margin on the 500 special offer laptops ($480 × 500 =$240,000) than earned on sales at full capacity. The difference in contribution margin of $480 per laptop is a relevant opportunity cost—the operating profit forgone by choosing to accept rather than reject the special offer.</a:t>
            </a:r>
          </a:p>
        </p:txBody>
      </p:sp>
    </p:spTree>
    <p:extLst>
      <p:ext uri="{BB962C8B-B14F-4D97-AF65-F5344CB8AC3E}">
        <p14:creationId xmlns:p14="http://schemas.microsoft.com/office/powerpoint/2010/main" val="6004403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accepting the $1,800 offer when operating with idle capacity, MTI will improve its bottom line by 16 percent and put inactive resources to work. On the other hand, by rejecting the $1,800 offer when operating at full capacity, MTI will avoid an unnecessary 17 percent decline in profits.</a:t>
            </a:r>
          </a:p>
        </p:txBody>
      </p:sp>
    </p:spTree>
    <p:extLst>
      <p:ext uri="{BB962C8B-B14F-4D97-AF65-F5344CB8AC3E}">
        <p14:creationId xmlns:p14="http://schemas.microsoft.com/office/powerpoint/2010/main" val="18317651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Target cost is the minimum cost that can be incurred, which when subtracted from the selling price, earns a desired profit.</a:t>
            </a:r>
          </a:p>
        </p:txBody>
      </p:sp>
    </p:spTree>
    <p:extLst>
      <p:ext uri="{BB962C8B-B14F-4D97-AF65-F5344CB8AC3E}">
        <p14:creationId xmlns:p14="http://schemas.microsoft.com/office/powerpoint/2010/main" val="6403902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MTI must be able to produce the tablet laptop at the target cost of $1,820, or less, if it wants to earn its required profit margin of 30 percent. At this point, MTI might consider this opportunity as an opening to compete in the tablet laptop market on a permanent basis; if so, a more long-term life cycle cost analysis would be appropriate. </a:t>
            </a:r>
            <a:endParaRPr lang="en-US" dirty="0"/>
          </a:p>
        </p:txBody>
      </p:sp>
    </p:spTree>
    <p:extLst>
      <p:ext uri="{BB962C8B-B14F-4D97-AF65-F5344CB8AC3E}">
        <p14:creationId xmlns:p14="http://schemas.microsoft.com/office/powerpoint/2010/main" val="507508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a:extLst>
              <a:ext uri="{FF2B5EF4-FFF2-40B4-BE49-F238E27FC236}">
                <a16:creationId xmlns:a16="http://schemas.microsoft.com/office/drawing/2014/main" xmlns="" id="{6283E730-E6D2-477E-A529-F5C00F6E64B4}"/>
              </a:ext>
            </a:extLst>
          </p:cNvPr>
          <p:cNvSpPr txBox="1">
            <a:spLocks noGrp="1" noChangeArrowheads="1"/>
          </p:cNvSpPr>
          <p:nvPr/>
        </p:nvSpPr>
        <p:spPr bwMode="auto">
          <a:xfrm>
            <a:off x="3884613" y="8659813"/>
            <a:ext cx="29718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r"/>
            <a:fld id="{736FD486-2B09-4261-979B-0FAE4B0CECFD}" type="slidenum">
              <a:rPr lang="en-US" altLang="en-US" sz="1200">
                <a:solidFill>
                  <a:srgbClr val="000000"/>
                </a:solidFill>
                <a:latin typeface="Times" panose="02020603050405020304" pitchFamily="18" charset="0"/>
              </a:rPr>
              <a:pPr algn="r"/>
              <a:t>2</a:t>
            </a:fld>
            <a:endParaRPr lang="en-US" altLang="en-US" sz="1200" dirty="0">
              <a:solidFill>
                <a:srgbClr val="000000"/>
              </a:solidFill>
              <a:latin typeface="Times" panose="02020603050405020304" pitchFamily="18" charset="0"/>
            </a:endParaRPr>
          </a:p>
        </p:txBody>
      </p:sp>
      <p:sp>
        <p:nvSpPr>
          <p:cNvPr id="62467" name="Rectangle 2">
            <a:extLst>
              <a:ext uri="{FF2B5EF4-FFF2-40B4-BE49-F238E27FC236}">
                <a16:creationId xmlns:a16="http://schemas.microsoft.com/office/drawing/2014/main" xmlns="" id="{DDAB7F3D-C7C4-4F0F-BEC0-962F267C412C}"/>
              </a:ext>
            </a:extLst>
          </p:cNvPr>
          <p:cNvSpPr>
            <a:spLocks noGrp="1" noRot="1" noChangeAspect="1" noChangeArrowheads="1" noTextEdit="1"/>
          </p:cNvSpPr>
          <p:nvPr>
            <p:ph type="sldImg"/>
          </p:nvPr>
        </p:nvSpPr>
        <p:spPr>
          <a:xfrm>
            <a:off x="1152525" y="684213"/>
            <a:ext cx="4557713" cy="3417887"/>
          </a:xfrm>
          <a:ln/>
        </p:spPr>
      </p:sp>
      <p:sp>
        <p:nvSpPr>
          <p:cNvPr id="62468" name="Rectangle 3">
            <a:extLst>
              <a:ext uri="{FF2B5EF4-FFF2-40B4-BE49-F238E27FC236}">
                <a16:creationId xmlns:a16="http://schemas.microsoft.com/office/drawing/2014/main" xmlns="" id="{CA49533B-0AC0-4A8F-84C5-8C4C9839C01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p>
            <a:pPr eaLnBrk="1" hangingPunct="1"/>
            <a:endParaRPr lang="en-US" altLang="en-US" dirty="0">
              <a:ea typeface="ＭＳ Ｐゴシック" panose="020B0600070205080204" pitchFamily="34" charset="-128"/>
            </a:endParaRPr>
          </a:p>
          <a:p>
            <a:r>
              <a:rPr lang="en-US" altLang="en-US" dirty="0">
                <a:ea typeface="ＭＳ Ｐゴシック" panose="020B0600070205080204" pitchFamily="34" charset="-128"/>
              </a:rPr>
              <a:t>Chapter 16: Costs for Decision Making</a:t>
            </a:r>
          </a:p>
          <a:p>
            <a:pPr eaLnBrk="1" hangingPunct="1"/>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264582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a:extLst>
              <a:ext uri="{FF2B5EF4-FFF2-40B4-BE49-F238E27FC236}">
                <a16:creationId xmlns:a16="http://schemas.microsoft.com/office/drawing/2014/main" xmlns="" id="{AE76EC5B-12E6-4FC1-BCC2-B8AA07B5AF46}"/>
              </a:ext>
            </a:extLst>
          </p:cNvPr>
          <p:cNvSpPr>
            <a:spLocks noGrp="1" noRot="1" noChangeAspect="1" noChangeArrowheads="1" noTextEdit="1"/>
          </p:cNvSpPr>
          <p:nvPr>
            <p:ph type="sldImg"/>
          </p:nvPr>
        </p:nvSpPr>
        <p:spPr>
          <a:ln/>
        </p:spPr>
      </p:sp>
      <p:sp>
        <p:nvSpPr>
          <p:cNvPr id="74755" name="Rectangle 3">
            <a:extLst>
              <a:ext uri="{FF2B5EF4-FFF2-40B4-BE49-F238E27FC236}">
                <a16:creationId xmlns:a16="http://schemas.microsoft.com/office/drawing/2014/main" xmlns="" id="{E68841AA-0A45-45FB-8E50-E5A91B6835E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Should I continue to make the part, or should I buy it? What will I do with my idle facilities if I buy the part? </a:t>
            </a:r>
          </a:p>
        </p:txBody>
      </p:sp>
    </p:spTree>
    <p:extLst>
      <p:ext uri="{BB962C8B-B14F-4D97-AF65-F5344CB8AC3E}">
        <p14:creationId xmlns:p14="http://schemas.microsoft.com/office/powerpoint/2010/main" val="14870066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xmlns="" id="{C2375E2C-9F76-4CDF-81F8-78E6473A447C}"/>
              </a:ext>
            </a:extLst>
          </p:cNvPr>
          <p:cNvSpPr>
            <a:spLocks noGrp="1" noRot="1" noChangeAspect="1" noChangeArrowheads="1" noTextEdit="1"/>
          </p:cNvSpPr>
          <p:nvPr>
            <p:ph type="sldImg"/>
          </p:nvPr>
        </p:nvSpPr>
        <p:spPr>
          <a:ln/>
        </p:spPr>
      </p:sp>
      <p:sp>
        <p:nvSpPr>
          <p:cNvPr id="75779" name="Rectangle 3">
            <a:extLst>
              <a:ext uri="{FF2B5EF4-FFF2-40B4-BE49-F238E27FC236}">
                <a16:creationId xmlns:a16="http://schemas.microsoft.com/office/drawing/2014/main" xmlns="" id="{8503CAA4-24B0-4076-8CC0-C99606B21C3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The relevant cost of making a component is the cost that can be avoided by buying the component from an outside supplier. A decision rule is that costs avoided must be greater than outside supplier's price to consider buying the component. </a:t>
            </a:r>
          </a:p>
        </p:txBody>
      </p:sp>
    </p:spTree>
    <p:extLst>
      <p:ext uri="{BB962C8B-B14F-4D97-AF65-F5344CB8AC3E}">
        <p14:creationId xmlns:p14="http://schemas.microsoft.com/office/powerpoint/2010/main" val="19645372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a:extLst>
              <a:ext uri="{FF2B5EF4-FFF2-40B4-BE49-F238E27FC236}">
                <a16:creationId xmlns:a16="http://schemas.microsoft.com/office/drawing/2014/main" xmlns="" id="{5A761A5C-793F-4C26-9805-C1B9E440403B}"/>
              </a:ext>
            </a:extLst>
          </p:cNvPr>
          <p:cNvSpPr>
            <a:spLocks noGrp="1" noRot="1" noChangeAspect="1" noChangeArrowheads="1" noTextEdit="1"/>
          </p:cNvSpPr>
          <p:nvPr>
            <p:ph type="sldImg"/>
          </p:nvPr>
        </p:nvSpPr>
        <p:spPr>
          <a:ln/>
        </p:spPr>
      </p:sp>
      <p:sp>
        <p:nvSpPr>
          <p:cNvPr id="76803" name="Rectangle 3">
            <a:extLst>
              <a:ext uri="{FF2B5EF4-FFF2-40B4-BE49-F238E27FC236}">
                <a16:creationId xmlns:a16="http://schemas.microsoft.com/office/drawing/2014/main" xmlns="" id="{1DA65911-38F7-4349-90C6-CCA6E0DD4A5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MicroTech currently makes the motherboards used in its laptop computers. Unit costs for manufacturing the motherboards are shown on this slide. </a:t>
            </a:r>
          </a:p>
          <a:p>
            <a:r>
              <a:rPr lang="en-US" altLang="en-US" dirty="0">
                <a:ea typeface="ＭＳ Ｐゴシック" panose="020B0600070205080204" pitchFamily="34" charset="-128"/>
              </a:rPr>
              <a:t>Integrated Technologies Inc. has offered to provide the motherboards at a cost of $300 each plus a $5 shipping charge per motherboard. Twenty percent of the fixed overhead will be avoided if the motherboards are purchased. </a:t>
            </a:r>
            <a:r>
              <a:rPr lang="en-US" altLang="en-US" sz="1200" dirty="0"/>
              <a:t>Also, assume that at the present time, there is no other use for the production resources being used to produce the motherboards. </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17814321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a:extLst>
              <a:ext uri="{FF2B5EF4-FFF2-40B4-BE49-F238E27FC236}">
                <a16:creationId xmlns:a16="http://schemas.microsoft.com/office/drawing/2014/main" xmlns="" id="{4D806384-A565-495D-B132-2DE35D7C0D49}"/>
              </a:ext>
            </a:extLst>
          </p:cNvPr>
          <p:cNvSpPr>
            <a:spLocks noGrp="1" noRot="1" noChangeAspect="1" noChangeArrowheads="1" noTextEdit="1"/>
          </p:cNvSpPr>
          <p:nvPr>
            <p:ph type="sldImg"/>
          </p:nvPr>
        </p:nvSpPr>
        <p:spPr>
          <a:ln/>
        </p:spPr>
      </p:sp>
      <p:sp>
        <p:nvSpPr>
          <p:cNvPr id="77827" name="Rectangle 3">
            <a:extLst>
              <a:ext uri="{FF2B5EF4-FFF2-40B4-BE49-F238E27FC236}">
                <a16:creationId xmlns:a16="http://schemas.microsoft.com/office/drawing/2014/main" xmlns="" id="{9BE3F428-116D-490E-90F6-B1A4A67B6A7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The costs of making (costs avoided if bought from outside supplier) the motherboard are shown on this slide. MicroTech should not pay $305 per unit to an outside supplier to avoid the $270 per unit cost of making the part (a $35 per unit disadvantage).</a:t>
            </a:r>
          </a:p>
        </p:txBody>
      </p:sp>
    </p:spTree>
    <p:extLst>
      <p:ext uri="{BB962C8B-B14F-4D97-AF65-F5344CB8AC3E}">
        <p14:creationId xmlns:p14="http://schemas.microsoft.com/office/powerpoint/2010/main" val="5514276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Suppose that MTI could apply the resource capacity being used to produce the motherboards to expand production of wide screen monitors, which provide a contribution margin of $50 per unit. In this scenario, an opportunity cost has been introduced into the scenario, and we must remember that opportunity costs are always relevant for decision making. </a:t>
            </a:r>
            <a:endParaRPr lang="en-US" dirty="0"/>
          </a:p>
        </p:txBody>
      </p:sp>
    </p:spTree>
    <p:extLst>
      <p:ext uri="{BB962C8B-B14F-4D97-AF65-F5344CB8AC3E}">
        <p14:creationId xmlns:p14="http://schemas.microsoft.com/office/powerpoint/2010/main" val="14498702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a:extLst>
              <a:ext uri="{FF2B5EF4-FFF2-40B4-BE49-F238E27FC236}">
                <a16:creationId xmlns:a16="http://schemas.microsoft.com/office/drawing/2014/main" xmlns="" id="{977F3FE0-53F8-4034-8B77-1E2A1FD351D2}"/>
              </a:ext>
            </a:extLst>
          </p:cNvPr>
          <p:cNvSpPr>
            <a:spLocks noGrp="1" noRot="1" noChangeAspect="1" noChangeArrowheads="1" noTextEdit="1"/>
          </p:cNvSpPr>
          <p:nvPr>
            <p:ph type="sldImg"/>
          </p:nvPr>
        </p:nvSpPr>
        <p:spPr>
          <a:ln/>
        </p:spPr>
      </p:sp>
      <p:sp>
        <p:nvSpPr>
          <p:cNvPr id="78851" name="Rectangle 3">
            <a:extLst>
              <a:ext uri="{FF2B5EF4-FFF2-40B4-BE49-F238E27FC236}">
                <a16:creationId xmlns:a16="http://schemas.microsoft.com/office/drawing/2014/main" xmlns="" id="{B5EA356A-D8FA-4FC4-A4B7-63F8F6C8874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Operating income for Cruisers, Inc. is $152,000. Notice that the Repair Parts Division is showing an operating loss. Why not discontinue the Repair Parts Division and increase operating income by $24,000? </a:t>
            </a:r>
            <a:r>
              <a:rPr lang="en-US" altLang="en-US" u="none" dirty="0">
                <a:ea typeface="ＭＳ Ｐゴシック" panose="020B0600070205080204" pitchFamily="34" charset="-128"/>
              </a:rPr>
              <a:t>Cruisers would be willing to discontinue the repair parts division if the company could eliminate more fixed expenses than the amount of contribution margin it would be losing, in this example $160,000.</a:t>
            </a:r>
          </a:p>
        </p:txBody>
      </p:sp>
    </p:spTree>
    <p:extLst>
      <p:ext uri="{BB962C8B-B14F-4D97-AF65-F5344CB8AC3E}">
        <p14:creationId xmlns:p14="http://schemas.microsoft.com/office/powerpoint/2010/main" val="38512802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analysis of fixed expenses is provided on the slide. If Cruisers were to discontinue the repair parts division, $120,000 of direct fixed expenses could be eliminated. Direct fixed expenses would, therefore, be relevant to this decision. However, the $64,000 of corporate fixed expenses allocated to the repair parts division would continue regardless of whether the repair parts division were continued or discontinued.</a:t>
            </a:r>
          </a:p>
        </p:txBody>
      </p:sp>
    </p:spTree>
    <p:extLst>
      <p:ext uri="{BB962C8B-B14F-4D97-AF65-F5344CB8AC3E}">
        <p14:creationId xmlns:p14="http://schemas.microsoft.com/office/powerpoint/2010/main" val="9199039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Cruisers were to discontinue the repair parts division, $120,000 of direct fixed expenses could be eliminated. However, the $64,000 of corporate fixed expenses allocated to the repair parts division would continue regardless of whether the repair parts division were continued or discontinued.</a:t>
            </a:r>
          </a:p>
        </p:txBody>
      </p:sp>
    </p:spTree>
    <p:extLst>
      <p:ext uri="{BB962C8B-B14F-4D97-AF65-F5344CB8AC3E}">
        <p14:creationId xmlns:p14="http://schemas.microsoft.com/office/powerpoint/2010/main" val="16345360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The revised segmented income statement for Cruisers shows the decrease in operating income of $40,000 ($152,000 − $112,000) by discontinuing the repair parts division that was suggested by the relevant cost analysis. </a:t>
            </a:r>
            <a:endParaRPr lang="en-US" dirty="0"/>
          </a:p>
        </p:txBody>
      </p:sp>
    </p:spTree>
    <p:extLst>
      <p:ext uri="{BB962C8B-B14F-4D97-AF65-F5344CB8AC3E}">
        <p14:creationId xmlns:p14="http://schemas.microsoft.com/office/powerpoint/2010/main" val="22671799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The repair parts division is generating $40,000 of segment margin (sales less variable and direct fixed expenses); by eliminating the segment, the company as a whole would experience a decrease in operating income equal to the $40,000 segment margin. </a:t>
            </a:r>
            <a:r>
              <a:rPr kumimoji="1" lang="en-US" sz="1200" b="0" i="0" u="sng" strike="noStrike" kern="1200" baseline="0" dirty="0">
                <a:solidFill>
                  <a:schemeClr val="tx1"/>
                </a:solidFill>
                <a:latin typeface="Times New Roman" pitchFamily="18" charset="0"/>
                <a:ea typeface="ＭＳ Ｐゴシック" charset="0"/>
                <a:cs typeface="+mn-cs"/>
              </a:rPr>
              <a:t> </a:t>
            </a:r>
            <a:endParaRPr lang="en-US" u="sng" dirty="0"/>
          </a:p>
        </p:txBody>
      </p:sp>
    </p:spTree>
    <p:extLst>
      <p:ext uri="{BB962C8B-B14F-4D97-AF65-F5344CB8AC3E}">
        <p14:creationId xmlns:p14="http://schemas.microsoft.com/office/powerpoint/2010/main" val="26629415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xmlns="" id="{0F1FF7E3-C62D-4E71-911B-692EC2786A9B}"/>
              </a:ext>
            </a:extLst>
          </p:cNvPr>
          <p:cNvSpPr>
            <a:spLocks noGrp="1" noRot="1" noChangeAspect="1" noChangeArrowheads="1" noTextEdit="1"/>
          </p:cNvSpPr>
          <p:nvPr>
            <p:ph type="sldImg"/>
          </p:nvPr>
        </p:nvSpPr>
        <p:spPr>
          <a:ln/>
        </p:spPr>
      </p:sp>
      <p:sp>
        <p:nvSpPr>
          <p:cNvPr id="29700" name="Rectangle 3">
            <a:extLst>
              <a:ext uri="{FF2B5EF4-FFF2-40B4-BE49-F238E27FC236}">
                <a16:creationId xmlns:a16="http://schemas.microsoft.com/office/drawing/2014/main" xmlns="" id="{F514A704-0004-44C0-B188-FB0D8CE544DF}"/>
              </a:ext>
            </a:extLst>
          </p:cNvPr>
          <p:cNvSpPr>
            <a:spLocks noGrp="1" noChangeArrowheads="1"/>
          </p:cNvSpPr>
          <p:nvPr>
            <p:ph type="body" idx="1"/>
          </p:nvPr>
        </p:nvSpPr>
        <p:spPr>
          <a:xfrm>
            <a:off x="935038" y="4343400"/>
            <a:ext cx="5140325" cy="4183063"/>
          </a:xfrm>
          <a:ln/>
        </p:spPr>
        <p:txBody>
          <a:bodyPr/>
          <a:lstStyle/>
          <a:p>
            <a:pPr>
              <a:spcBef>
                <a:spcPct val="50000"/>
              </a:spcBef>
              <a:defRPr/>
            </a:pPr>
            <a:r>
              <a:rPr lang="en-US" dirty="0">
                <a:solidFill>
                  <a:srgbClr val="000000"/>
                </a:solidFill>
                <a:ea typeface="+mn-ea"/>
                <a:cs typeface="Times New Roman" pitchFamily="18" charset="0"/>
              </a:rPr>
              <a:t>After studying this chapter, you should understand and be able to:</a:t>
            </a:r>
          </a:p>
          <a:p>
            <a:pPr>
              <a:spcBef>
                <a:spcPct val="50000"/>
              </a:spcBef>
              <a:defRPr/>
            </a:pPr>
            <a:endParaRPr lang="en-US" dirty="0">
              <a:solidFill>
                <a:srgbClr val="000000"/>
              </a:solidFill>
              <a:ea typeface="+mn-ea"/>
              <a:cs typeface="Times New Roman" pitchFamily="18" charset="0"/>
            </a:endParaRPr>
          </a:p>
          <a:p>
            <a:pPr marL="682625" indent="-682625">
              <a:defRPr/>
            </a:pPr>
            <a:r>
              <a:rPr lang="en-US" altLang="en-US" dirty="0">
                <a:latin typeface="Arial Narrow" pitchFamily="34" charset="0"/>
              </a:rPr>
              <a:t>LO 16-1: Explain and illustrate the following cost terms: differential, allocated, sunk, and opportunity. </a:t>
            </a:r>
          </a:p>
          <a:p>
            <a:pPr marL="682625" indent="-682625">
              <a:defRPr/>
            </a:pPr>
            <a:r>
              <a:rPr lang="en-US" altLang="en-US" dirty="0">
                <a:latin typeface="Arial Narrow" pitchFamily="34" charset="0"/>
              </a:rPr>
              <a:t>LO 16-2: Explain how costs are determined to be relevant for short-run decisions. </a:t>
            </a:r>
          </a:p>
          <a:p>
            <a:pPr marL="682625" indent="-682625">
              <a:defRPr/>
            </a:pPr>
            <a:r>
              <a:rPr lang="en-US" altLang="en-US" dirty="0">
                <a:latin typeface="Arial Narrow" pitchFamily="34" charset="0"/>
              </a:rPr>
              <a:t>LO 16-3: Analyze relevant costs for the following decisions: sell or process further, special pricing, target costing, make or buy, continue or discontinue a segment, and product mix. </a:t>
            </a:r>
          </a:p>
          <a:p>
            <a:pPr marL="682625" indent="-682625">
              <a:defRPr/>
            </a:pPr>
            <a:r>
              <a:rPr lang="en-US" altLang="en-US" dirty="0">
                <a:latin typeface="Arial Narrow" pitchFamily="34" charset="0"/>
              </a:rPr>
              <a:t>LO 16-4: Describe the attributes of capital budgeting that make it a significantly different activity from operational budgeting. </a:t>
            </a:r>
          </a:p>
          <a:p>
            <a:pPr marL="682625" indent="-682625">
              <a:defRPr/>
            </a:pPr>
            <a:r>
              <a:rPr lang="en-US" altLang="en-US" dirty="0">
                <a:latin typeface="Arial Narrow" pitchFamily="34" charset="0"/>
              </a:rPr>
              <a:t>LO 16-5: Explain why present value analysis is appropriate and use it in capital budgeting.</a:t>
            </a:r>
          </a:p>
          <a:p>
            <a:pPr marL="682625" indent="-682625">
              <a:defRPr/>
            </a:pPr>
            <a:r>
              <a:rPr lang="en-US" altLang="en-US" dirty="0">
                <a:latin typeface="Arial Narrow" pitchFamily="34" charset="0"/>
              </a:rPr>
              <a:t>LO 16-6: Define the cost of capital and demonstrate its use in capital budgeting.</a:t>
            </a:r>
          </a:p>
          <a:p>
            <a:pPr marL="682625" indent="-682625">
              <a:defRPr/>
            </a:pPr>
            <a:r>
              <a:rPr lang="en-US" altLang="en-US" dirty="0">
                <a:latin typeface="Arial Narrow" pitchFamily="34" charset="0"/>
              </a:rPr>
              <a:t> LO 16-7: Illustrate the use of and differences between various capital budgeting techniques: net present value, present value ratio, and internal rate of return.</a:t>
            </a:r>
          </a:p>
          <a:p>
            <a:pPr marL="682625" indent="-682625">
              <a:defRPr/>
            </a:pPr>
            <a:r>
              <a:rPr lang="en-US" altLang="en-US" dirty="0">
                <a:latin typeface="Arial Narrow" pitchFamily="34" charset="0"/>
              </a:rPr>
              <a:t>LO 16-8: Describe how issues concerning estimates, income taxes, and the timing of cash flows and investments are treated in the capital budgeting process.</a:t>
            </a:r>
          </a:p>
          <a:p>
            <a:pPr marL="682625" indent="-682625">
              <a:defRPr/>
            </a:pPr>
            <a:r>
              <a:rPr lang="en-US" altLang="en-US" dirty="0">
                <a:latin typeface="Arial Narrow" pitchFamily="34" charset="0"/>
              </a:rPr>
              <a:t>LO 16-9: Calculate the payback period of a capital expenditure project.</a:t>
            </a:r>
          </a:p>
          <a:p>
            <a:pPr marL="804863" indent="-804863">
              <a:defRPr/>
            </a:pPr>
            <a:r>
              <a:rPr lang="en-US" altLang="en-US" dirty="0">
                <a:latin typeface="Arial Narrow" pitchFamily="34" charset="0"/>
              </a:rPr>
              <a:t>LO 16-10: Calculate the accounting rate of return of a project and explain how it can be used most appropriately.</a:t>
            </a:r>
          </a:p>
          <a:p>
            <a:pPr marL="804863" indent="-804863">
              <a:defRPr/>
            </a:pPr>
            <a:r>
              <a:rPr lang="en-US" altLang="en-US" dirty="0">
                <a:latin typeface="Arial Narrow" pitchFamily="34" charset="0"/>
              </a:rPr>
              <a:t>LO 16-11: Explain why not all management decisions are made strictly on the basis of quantitative analysis techniques.</a:t>
            </a:r>
          </a:p>
          <a:p>
            <a:pPr marL="346075" indent="-346075">
              <a:buFontTx/>
              <a:buAutoNum type="arabicPeriod"/>
              <a:defRPr/>
            </a:pPr>
            <a:endParaRPr lang="en-US" sz="1400" b="1" dirty="0">
              <a:solidFill>
                <a:srgbClr val="800000"/>
              </a:solidFill>
              <a:latin typeface="Arial" pitchFamily="34" charset="0"/>
            </a:endParaRPr>
          </a:p>
          <a:p>
            <a:pPr>
              <a:spcBef>
                <a:spcPct val="50000"/>
              </a:spcBef>
              <a:defRPr/>
            </a:pPr>
            <a:endParaRPr lang="en-US" dirty="0">
              <a:solidFill>
                <a:srgbClr val="000000"/>
              </a:solidFill>
              <a:latin typeface="Arial" charset="0"/>
              <a:ea typeface="+mn-ea"/>
            </a:endParaRPr>
          </a:p>
        </p:txBody>
      </p:sp>
    </p:spTree>
    <p:extLst>
      <p:ext uri="{BB962C8B-B14F-4D97-AF65-F5344CB8AC3E}">
        <p14:creationId xmlns:p14="http://schemas.microsoft.com/office/powerpoint/2010/main" val="13541742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a:extLst>
              <a:ext uri="{FF2B5EF4-FFF2-40B4-BE49-F238E27FC236}">
                <a16:creationId xmlns:a16="http://schemas.microsoft.com/office/drawing/2014/main" xmlns="" id="{CD59C992-5D08-4CBF-814B-75B8AAF69766}"/>
              </a:ext>
            </a:extLst>
          </p:cNvPr>
          <p:cNvSpPr>
            <a:spLocks noGrp="1" noRot="1" noChangeAspect="1" noChangeArrowheads="1" noTextEdit="1"/>
          </p:cNvSpPr>
          <p:nvPr>
            <p:ph type="sldImg"/>
          </p:nvPr>
        </p:nvSpPr>
        <p:spPr>
          <a:ln/>
        </p:spPr>
      </p:sp>
      <p:sp>
        <p:nvSpPr>
          <p:cNvPr id="80899" name="Rectangle 3">
            <a:extLst>
              <a:ext uri="{FF2B5EF4-FFF2-40B4-BE49-F238E27FC236}">
                <a16:creationId xmlns:a16="http://schemas.microsoft.com/office/drawing/2014/main" xmlns="" id="{8558FD72-576E-460F-AEF2-C74F7147DF7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Managers often face the problem of deciding how scarce resources are going to be utilized. Usually, fixed costs are not affected by this particular decision, so management can focus on maximizing total contribution margin. Integrated Technologies produces two products and selected data are shown on this slide. </a:t>
            </a:r>
          </a:p>
        </p:txBody>
      </p:sp>
    </p:spTree>
    <p:extLst>
      <p:ext uri="{BB962C8B-B14F-4D97-AF65-F5344CB8AC3E}">
        <p14:creationId xmlns:p14="http://schemas.microsoft.com/office/powerpoint/2010/main" val="32777512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a:extLst>
              <a:ext uri="{FF2B5EF4-FFF2-40B4-BE49-F238E27FC236}">
                <a16:creationId xmlns:a16="http://schemas.microsoft.com/office/drawing/2014/main" xmlns="" id="{CD59C992-5D08-4CBF-814B-75B8AAF69766}"/>
              </a:ext>
            </a:extLst>
          </p:cNvPr>
          <p:cNvSpPr>
            <a:spLocks noGrp="1" noRot="1" noChangeAspect="1" noChangeArrowheads="1" noTextEdit="1"/>
          </p:cNvSpPr>
          <p:nvPr>
            <p:ph type="sldImg"/>
          </p:nvPr>
        </p:nvSpPr>
        <p:spPr>
          <a:ln/>
        </p:spPr>
      </p:sp>
      <p:sp>
        <p:nvSpPr>
          <p:cNvPr id="80899" name="Rectangle 3">
            <a:extLst>
              <a:ext uri="{FF2B5EF4-FFF2-40B4-BE49-F238E27FC236}">
                <a16:creationId xmlns:a16="http://schemas.microsoft.com/office/drawing/2014/main" xmlns="" id="{8558FD72-576E-460F-AEF2-C74F7147DF7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u="none" dirty="0">
                <a:ea typeface="ＭＳ Ｐゴシック" panose="020B0600070205080204" pitchFamily="34" charset="-128"/>
              </a:rPr>
              <a:t>Production of motherboards have a contribution margin of $150 and use two hours processing time. Video circuit boards have a contribution margin of $100 and use 1-hour processing time. The processing time available is 120 hours each week. Does this information about the production time requirements of each product relative to the constrained resource change your view of profitability?</a:t>
            </a:r>
          </a:p>
        </p:txBody>
      </p:sp>
    </p:spTree>
    <p:extLst>
      <p:ext uri="{BB962C8B-B14F-4D97-AF65-F5344CB8AC3E}">
        <p14:creationId xmlns:p14="http://schemas.microsoft.com/office/powerpoint/2010/main" val="35549411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xmlns="" id="{5D476B94-F062-46D4-8826-A227036A3463}"/>
              </a:ext>
            </a:extLst>
          </p:cNvPr>
          <p:cNvSpPr>
            <a:spLocks noGrp="1" noRot="1" noChangeAspect="1" noChangeArrowheads="1" noTextEdit="1"/>
          </p:cNvSpPr>
          <p:nvPr>
            <p:ph type="sldImg"/>
          </p:nvPr>
        </p:nvSpPr>
        <p:spPr>
          <a:ln/>
        </p:spPr>
      </p:sp>
      <p:sp>
        <p:nvSpPr>
          <p:cNvPr id="81923" name="Rectangle 3">
            <a:extLst>
              <a:ext uri="{FF2B5EF4-FFF2-40B4-BE49-F238E27FC236}">
                <a16:creationId xmlns:a16="http://schemas.microsoft.com/office/drawing/2014/main" xmlns="" id="{285DEFCC-DE1E-44B8-90B8-D17E7FAAA2E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Let's calculate the contribution margin per circuitry line hour. Contribution margin per hour for motherboards is $75 and $100 per hour for video circuit boards.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Profit will be maximized with the production of video circuit boards. If all 120 available hours were used to produce video circuit boards, the contribution margin generated would be $12,000 ($100 × 120 hours).</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If there are no other considerations, the best plan would be to produce enough products to meet current demand for video circuit boards and then use of any remaining time to make motherboards.</a:t>
            </a:r>
          </a:p>
        </p:txBody>
      </p:sp>
    </p:spTree>
    <p:extLst>
      <p:ext uri="{BB962C8B-B14F-4D97-AF65-F5344CB8AC3E}">
        <p14:creationId xmlns:p14="http://schemas.microsoft.com/office/powerpoint/2010/main" val="13663908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a:extLst>
              <a:ext uri="{FF2B5EF4-FFF2-40B4-BE49-F238E27FC236}">
                <a16:creationId xmlns:a16="http://schemas.microsoft.com/office/drawing/2014/main" xmlns="" id="{D7B9AD06-9E4A-412C-915A-3F2841DC8666}"/>
              </a:ext>
            </a:extLst>
          </p:cNvPr>
          <p:cNvSpPr>
            <a:spLocks noGrp="1" noRot="1" noChangeAspect="1" noChangeArrowheads="1" noTextEdit="1"/>
          </p:cNvSpPr>
          <p:nvPr>
            <p:ph type="sldImg"/>
          </p:nvPr>
        </p:nvSpPr>
        <p:spPr>
          <a:ln/>
        </p:spPr>
      </p:sp>
      <p:sp>
        <p:nvSpPr>
          <p:cNvPr id="82947" name="Rectangle 3">
            <a:extLst>
              <a:ext uri="{FF2B5EF4-FFF2-40B4-BE49-F238E27FC236}">
                <a16:creationId xmlns:a16="http://schemas.microsoft.com/office/drawing/2014/main" xmlns="" id="{1D5FFE05-E00D-42A9-93CB-70873788CC0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cs typeface="Times New Roman" panose="02020603050405020304" pitchFamily="18" charset="0"/>
              </a:rPr>
              <a:t>LO 16-4: </a:t>
            </a:r>
            <a:r>
              <a:rPr lang="en-US" altLang="en-US" dirty="0">
                <a:solidFill>
                  <a:srgbClr val="000000"/>
                </a:solidFill>
                <a:ea typeface="ＭＳ Ｐゴシック" panose="020B0600070205080204" pitchFamily="34" charset="-128"/>
                <a:cs typeface="Times New Roman" panose="02020603050405020304" pitchFamily="18" charset="0"/>
              </a:rPr>
              <a:t>Describe the attributes of capital budgeting that make it a significantly different activity from operational budgeting.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Managers must plan significant outlays for projects that have long-term implications, such as the purchase of new equipment and introduction of new products. Capital budgeting involves analyzing alternative long-term investments and deciding which assets to acquire or sell. Capital budgeting analysis outcome is uncertain; large amounts of money are usually involved; investment involves a long-term commitment; and decisions may be difficult or impossible to reverse. </a:t>
            </a:r>
          </a:p>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7601698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Capital budgeting differs from operational budgeting in the time frame being considered. Whereas operational budgeting involves planning for a period that is usually not longer than one year, capital budgeting concerns investments and returns that are spread over a number of years. </a:t>
            </a:r>
            <a:endParaRPr lang="en-US" dirty="0"/>
          </a:p>
        </p:txBody>
      </p:sp>
    </p:spTree>
    <p:extLst>
      <p:ext uri="{BB962C8B-B14F-4D97-AF65-F5344CB8AC3E}">
        <p14:creationId xmlns:p14="http://schemas.microsoft.com/office/powerpoint/2010/main" val="7449749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a:extLst>
              <a:ext uri="{FF2B5EF4-FFF2-40B4-BE49-F238E27FC236}">
                <a16:creationId xmlns:a16="http://schemas.microsoft.com/office/drawing/2014/main" xmlns="" id="{74854D21-7DC4-40A2-BB76-75A41DB61551}"/>
              </a:ext>
            </a:extLst>
          </p:cNvPr>
          <p:cNvSpPr>
            <a:spLocks noGrp="1" noRot="1" noChangeAspect="1" noChangeArrowheads="1" noTextEdit="1"/>
          </p:cNvSpPr>
          <p:nvPr>
            <p:ph type="sldImg"/>
          </p:nvPr>
        </p:nvSpPr>
        <p:spPr>
          <a:ln/>
        </p:spPr>
      </p:sp>
      <p:sp>
        <p:nvSpPr>
          <p:cNvPr id="83971" name="Rectangle 3">
            <a:extLst>
              <a:ext uri="{FF2B5EF4-FFF2-40B4-BE49-F238E27FC236}">
                <a16:creationId xmlns:a16="http://schemas.microsoft.com/office/drawing/2014/main" xmlns="" id="{503545B6-2332-47DA-AD8D-0FF9DA639D3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cs typeface="Times New Roman" panose="02020603050405020304" pitchFamily="18" charset="0"/>
              </a:rPr>
              <a:t>LO 16-5: </a:t>
            </a:r>
            <a:r>
              <a:rPr lang="en-US" altLang="en-US" dirty="0">
                <a:solidFill>
                  <a:srgbClr val="000000"/>
                </a:solidFill>
                <a:ea typeface="ＭＳ Ｐゴシック" panose="020B0600070205080204" pitchFamily="34" charset="-128"/>
                <a:cs typeface="Times New Roman" panose="02020603050405020304" pitchFamily="18" charset="0"/>
              </a:rPr>
              <a:t>Explain why present value analysis is appropriate and use it in capital budgeting.</a:t>
            </a:r>
          </a:p>
          <a:p>
            <a:endParaRPr lang="en-US" altLang="en-US" dirty="0">
              <a:solidFill>
                <a:srgbClr val="FFFF00"/>
              </a:solidFill>
              <a:ea typeface="ＭＳ Ｐゴシック" panose="020B0600070205080204" pitchFamily="34" charset="-128"/>
            </a:endParaRPr>
          </a:p>
          <a:p>
            <a:r>
              <a:rPr lang="en-US" altLang="en-US" dirty="0">
                <a:ea typeface="ＭＳ Ｐゴシック" panose="020B0600070205080204" pitchFamily="34" charset="-128"/>
              </a:rPr>
              <a:t>Business investments extend over long periods of time, so we must recognize the time value of money. Investments that promise returns earlier in time are preferable to those that promise returns later in time. Most business firms and other organizations have more investment opportunities than resources available for investment. Capital budgeting procedures, especially those applying present value analysis techniques, are useful in helping management identify the alternatives that will contribute most to the future profitability of the firm.</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Because capital budgeting involves projections into the future, top management attitudes about the risk of forecasting errors have a major impact on investment decisions. Most firms involve the board of directors in capital budgeting by having the board approve all capital expenditures above a certain minimum amount.</a:t>
            </a:r>
          </a:p>
        </p:txBody>
      </p:sp>
    </p:spTree>
    <p:extLst>
      <p:ext uri="{BB962C8B-B14F-4D97-AF65-F5344CB8AC3E}">
        <p14:creationId xmlns:p14="http://schemas.microsoft.com/office/powerpoint/2010/main" val="24402063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a:extLst>
              <a:ext uri="{FF2B5EF4-FFF2-40B4-BE49-F238E27FC236}">
                <a16:creationId xmlns:a16="http://schemas.microsoft.com/office/drawing/2014/main" xmlns="" id="{FDF8F495-18F9-4949-9F88-1BFE34A1770A}"/>
              </a:ext>
            </a:extLst>
          </p:cNvPr>
          <p:cNvSpPr>
            <a:spLocks noGrp="1" noRot="1" noChangeAspect="1" noChangeArrowheads="1" noTextEdit="1"/>
          </p:cNvSpPr>
          <p:nvPr>
            <p:ph type="sldImg"/>
          </p:nvPr>
        </p:nvSpPr>
        <p:spPr>
          <a:ln/>
        </p:spPr>
      </p:sp>
      <p:sp>
        <p:nvSpPr>
          <p:cNvPr id="84995" name="Rectangle 3">
            <a:extLst>
              <a:ext uri="{FF2B5EF4-FFF2-40B4-BE49-F238E27FC236}">
                <a16:creationId xmlns:a16="http://schemas.microsoft.com/office/drawing/2014/main" xmlns="" id="{6ACF5EC2-4021-47EB-B919-CACF5BAFD0B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cs typeface="Times New Roman" panose="02020603050405020304" pitchFamily="18" charset="0"/>
              </a:rPr>
              <a:t>LO 16-6: </a:t>
            </a:r>
            <a:r>
              <a:rPr lang="en-US" altLang="en-US" dirty="0">
                <a:solidFill>
                  <a:srgbClr val="000000"/>
                </a:solidFill>
                <a:ea typeface="ＭＳ Ｐゴシック" panose="020B0600070205080204" pitchFamily="34" charset="-128"/>
                <a:cs typeface="Times New Roman" panose="02020603050405020304" pitchFamily="18" charset="0"/>
              </a:rPr>
              <a:t>Define the cost of capital and demonstrate its use in capital budgeting.</a:t>
            </a:r>
          </a:p>
          <a:p>
            <a:endParaRPr lang="en-US" altLang="en-US" dirty="0">
              <a:solidFill>
                <a:srgbClr val="FFFF00"/>
              </a:solidFill>
              <a:ea typeface="ＭＳ Ｐゴシック" panose="020B0600070205080204" pitchFamily="34" charset="-128"/>
            </a:endParaRPr>
          </a:p>
          <a:p>
            <a:r>
              <a:rPr lang="en-US" altLang="en-US" dirty="0">
                <a:ea typeface="ＭＳ Ｐゴシック" panose="020B0600070205080204" pitchFamily="34" charset="-128"/>
              </a:rPr>
              <a:t>The firm's cost of capital is usually regarded as the most appropriate choice for the discount rate used to calculate the present value of the investment proposal being analyzed. The cost of capital is the rate of return on assets that must be earned to permit the firm to meet its interest obligations and provide the expected return to owners.</a:t>
            </a:r>
          </a:p>
        </p:txBody>
      </p:sp>
    </p:spTree>
    <p:extLst>
      <p:ext uri="{BB962C8B-B14F-4D97-AF65-F5344CB8AC3E}">
        <p14:creationId xmlns:p14="http://schemas.microsoft.com/office/powerpoint/2010/main" val="22679667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a:extLst>
              <a:ext uri="{FF2B5EF4-FFF2-40B4-BE49-F238E27FC236}">
                <a16:creationId xmlns:a16="http://schemas.microsoft.com/office/drawing/2014/main" xmlns="" id="{60DA429B-D9A1-4AAB-A225-39DFDC3CCC35}"/>
              </a:ext>
            </a:extLst>
          </p:cNvPr>
          <p:cNvSpPr>
            <a:spLocks noGrp="1" noRot="1" noChangeAspect="1" noChangeArrowheads="1" noTextEdit="1"/>
          </p:cNvSpPr>
          <p:nvPr>
            <p:ph type="sldImg"/>
          </p:nvPr>
        </p:nvSpPr>
        <p:spPr>
          <a:ln/>
        </p:spPr>
      </p:sp>
      <p:sp>
        <p:nvSpPr>
          <p:cNvPr id="86019" name="Rectangle 3">
            <a:extLst>
              <a:ext uri="{FF2B5EF4-FFF2-40B4-BE49-F238E27FC236}">
                <a16:creationId xmlns:a16="http://schemas.microsoft.com/office/drawing/2014/main" xmlns="" id="{F90DABA0-2E60-4E74-8C0C-182AF176FF4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Methods that use present value analysis include the net present value (NPV) method and the internal rate of return (IRR) method. Methods that do not use present value analysis include the payback method and the accounting rate of return method. </a:t>
            </a:r>
          </a:p>
        </p:txBody>
      </p:sp>
    </p:spTree>
    <p:extLst>
      <p:ext uri="{BB962C8B-B14F-4D97-AF65-F5344CB8AC3E}">
        <p14:creationId xmlns:p14="http://schemas.microsoft.com/office/powerpoint/2010/main" val="3227570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xmlns="" id="{315E45B1-1047-4C77-94DB-4BF7FB6AB843}"/>
              </a:ext>
            </a:extLst>
          </p:cNvPr>
          <p:cNvSpPr>
            <a:spLocks noGrp="1" noRot="1" noChangeAspect="1" noChangeArrowheads="1" noTextEdit="1"/>
          </p:cNvSpPr>
          <p:nvPr>
            <p:ph type="sldImg"/>
          </p:nvPr>
        </p:nvSpPr>
        <p:spPr>
          <a:ln/>
        </p:spPr>
      </p:sp>
      <p:sp>
        <p:nvSpPr>
          <p:cNvPr id="87043" name="Rectangle 3">
            <a:extLst>
              <a:ext uri="{FF2B5EF4-FFF2-40B4-BE49-F238E27FC236}">
                <a16:creationId xmlns:a16="http://schemas.microsoft.com/office/drawing/2014/main" xmlns="" id="{1D90E9BA-18A7-4E04-88FC-9FE77BC5EEE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cs typeface="Times New Roman" panose="02020603050405020304" pitchFamily="18" charset="0"/>
              </a:rPr>
              <a:t>LO 16-7: </a:t>
            </a:r>
            <a:r>
              <a:rPr lang="en-US" altLang="en-US" dirty="0">
                <a:solidFill>
                  <a:srgbClr val="000000"/>
                </a:solidFill>
                <a:ea typeface="ＭＳ Ｐゴシック" panose="020B0600070205080204" pitchFamily="34" charset="-128"/>
                <a:cs typeface="Times New Roman" panose="02020603050405020304" pitchFamily="18" charset="0"/>
              </a:rPr>
              <a:t>Illustrate the use of and differences between various capital budgeting techniques: net present value, present value ratio, and internal rate of return.</a:t>
            </a:r>
          </a:p>
          <a:p>
            <a:endParaRPr lang="en-US" altLang="en-US" dirty="0">
              <a:solidFill>
                <a:srgbClr val="FFFF00"/>
              </a:solidFill>
              <a:ea typeface="ＭＳ Ｐゴシック" panose="020B0600070205080204" pitchFamily="34" charset="-128"/>
            </a:endParaRPr>
          </a:p>
          <a:p>
            <a:r>
              <a:rPr lang="en-US" altLang="en-US" dirty="0">
                <a:ea typeface="ＭＳ Ｐゴシック" panose="020B0600070205080204" pitchFamily="34" charset="-128"/>
              </a:rPr>
              <a:t>Net present value is a comparison of the present value of cash inflows with the present value of investment.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To calculate net present value (NPV), choose a discount rate (the minimum required rate of return), calculate the present value of cash flows, calculate the present value of </a:t>
            </a:r>
            <a:r>
              <a:rPr lang="en-US" altLang="en-US" sz="1200" b="0" dirty="0">
                <a:solidFill>
                  <a:srgbClr val="FC0128"/>
                </a:solidFill>
                <a:latin typeface="Arial" panose="020B0604020202020204" pitchFamily="34" charset="0"/>
              </a:rPr>
              <a:t>investment</a:t>
            </a:r>
            <a:r>
              <a:rPr lang="en-US" altLang="en-US" dirty="0">
                <a:ea typeface="ＭＳ Ｐゴシック" panose="020B0600070205080204" pitchFamily="34" charset="-128"/>
              </a:rPr>
              <a:t>, and subtract the </a:t>
            </a:r>
            <a:r>
              <a:rPr lang="en-US" altLang="en-US" sz="1200" b="0" dirty="0">
                <a:solidFill>
                  <a:srgbClr val="FC0128"/>
                </a:solidFill>
                <a:latin typeface="Arial" panose="020B0604020202020204" pitchFamily="34" charset="0"/>
              </a:rPr>
              <a:t>investment</a:t>
            </a:r>
            <a:r>
              <a:rPr lang="en-US" altLang="en-US" sz="1200" b="1" dirty="0">
                <a:solidFill>
                  <a:srgbClr val="FC0128"/>
                </a:solidFill>
                <a:latin typeface="Arial" panose="020B0604020202020204" pitchFamily="34" charset="0"/>
              </a:rPr>
              <a:t> </a:t>
            </a:r>
            <a:r>
              <a:rPr lang="en-US" altLang="en-US" dirty="0">
                <a:ea typeface="ＭＳ Ｐゴシック" panose="020B0600070205080204" pitchFamily="34" charset="-128"/>
              </a:rPr>
              <a:t>from the cash flows. </a:t>
            </a:r>
          </a:p>
        </p:txBody>
      </p:sp>
    </p:spTree>
    <p:extLst>
      <p:ext uri="{BB962C8B-B14F-4D97-AF65-F5344CB8AC3E}">
        <p14:creationId xmlns:p14="http://schemas.microsoft.com/office/powerpoint/2010/main" val="35416298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xmlns="" id="{138E19E3-1591-4540-854C-251BBBA1EDD2}"/>
              </a:ext>
            </a:extLst>
          </p:cNvPr>
          <p:cNvSpPr>
            <a:spLocks noGrp="1" noRot="1" noChangeAspect="1" noChangeArrowheads="1" noTextEdit="1"/>
          </p:cNvSpPr>
          <p:nvPr>
            <p:ph type="sldImg"/>
          </p:nvPr>
        </p:nvSpPr>
        <p:spPr>
          <a:ln w="12700" cap="flat">
            <a:solidFill>
              <a:schemeClr val="tx1"/>
            </a:solidFill>
          </a:ln>
        </p:spPr>
      </p:sp>
      <p:sp>
        <p:nvSpPr>
          <p:cNvPr id="88067" name="Rectangle 3">
            <a:extLst>
              <a:ext uri="{FF2B5EF4-FFF2-40B4-BE49-F238E27FC236}">
                <a16:creationId xmlns:a16="http://schemas.microsoft.com/office/drawing/2014/main" xmlns="" id="{8F05BA7D-00BD-4323-B762-509761053FF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dirty="0">
                <a:ea typeface="ＭＳ Ｐゴシック" panose="020B0600070205080204" pitchFamily="34" charset="-128"/>
              </a:rPr>
              <a:t>If the net present value is positive, the project is acceptable since it promises a return greater than the cost of capital. If net present value is zero, it is acceptable since it promises a return equal to the cost of capital. If the net present value is negative, it is not acceptable since it promises a return less than the cost of capital.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Let’s look at an example: BoxMover, Inc. is considering the purchase of a conveyor costing $16,000 with a useful life of 7 years and a salvage value of $5,000. Annual net cash flows are shown in the following table. BoxMover's cost of capital is 12 percent. Ignoring taxes, compute the NPV for this investment.</a:t>
            </a:r>
          </a:p>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20749186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xmlns="" id="{D57630E0-59A8-48B6-9AF8-04FA7DCC6E80}"/>
              </a:ext>
            </a:extLst>
          </p:cNvPr>
          <p:cNvSpPr>
            <a:spLocks noGrp="1" noRot="1" noChangeAspect="1" noChangeArrowheads="1" noTextEdit="1"/>
          </p:cNvSpPr>
          <p:nvPr>
            <p:ph type="sldImg"/>
          </p:nvPr>
        </p:nvSpPr>
        <p:spPr>
          <a:ln/>
        </p:spPr>
      </p:sp>
      <p:sp>
        <p:nvSpPr>
          <p:cNvPr id="64515" name="Rectangle 3">
            <a:extLst>
              <a:ext uri="{FF2B5EF4-FFF2-40B4-BE49-F238E27FC236}">
                <a16:creationId xmlns:a16="http://schemas.microsoft.com/office/drawing/2014/main" xmlns="" id="{885C593D-9AF1-411A-BD72-6118C0A8D56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cs typeface="Times New Roman" panose="02020603050405020304" pitchFamily="18" charset="0"/>
              </a:rPr>
              <a:t>LO 16-1: </a:t>
            </a:r>
            <a:r>
              <a:rPr lang="en-US" altLang="en-US" dirty="0">
                <a:solidFill>
                  <a:srgbClr val="000000"/>
                </a:solidFill>
                <a:ea typeface="ＭＳ Ｐゴシック" panose="020B0600070205080204" pitchFamily="34" charset="-128"/>
                <a:cs typeface="Times New Roman" panose="02020603050405020304" pitchFamily="18" charset="0"/>
              </a:rPr>
              <a:t>Explain and illustrate the following cost terms: </a:t>
            </a:r>
            <a:r>
              <a:rPr lang="en-US" altLang="en-US" i="1" dirty="0">
                <a:solidFill>
                  <a:srgbClr val="000000"/>
                </a:solidFill>
                <a:ea typeface="ＭＳ Ｐゴシック" panose="020B0600070205080204" pitchFamily="34" charset="-128"/>
                <a:cs typeface="Times New Roman" panose="02020603050405020304" pitchFamily="18" charset="0"/>
              </a:rPr>
              <a:t>differential</a:t>
            </a:r>
            <a:r>
              <a:rPr lang="en-US" altLang="en-US" dirty="0">
                <a:solidFill>
                  <a:srgbClr val="000000"/>
                </a:solidFill>
                <a:ea typeface="ＭＳ Ｐゴシック" panose="020B0600070205080204" pitchFamily="34" charset="-128"/>
                <a:cs typeface="Times New Roman" panose="02020603050405020304" pitchFamily="18" charset="0"/>
              </a:rPr>
              <a:t>, </a:t>
            </a:r>
            <a:r>
              <a:rPr lang="en-US" altLang="en-US" i="1" dirty="0">
                <a:solidFill>
                  <a:srgbClr val="000000"/>
                </a:solidFill>
                <a:ea typeface="ＭＳ Ｐゴシック" panose="020B0600070205080204" pitchFamily="34" charset="-128"/>
                <a:cs typeface="Times New Roman" panose="02020603050405020304" pitchFamily="18" charset="0"/>
              </a:rPr>
              <a:t>allocated</a:t>
            </a:r>
            <a:r>
              <a:rPr lang="en-US" altLang="en-US" dirty="0">
                <a:solidFill>
                  <a:srgbClr val="000000"/>
                </a:solidFill>
                <a:ea typeface="ＭＳ Ｐゴシック" panose="020B0600070205080204" pitchFamily="34" charset="-128"/>
                <a:cs typeface="Times New Roman" panose="02020603050405020304" pitchFamily="18" charset="0"/>
              </a:rPr>
              <a:t>, </a:t>
            </a:r>
            <a:r>
              <a:rPr lang="en-US" altLang="en-US" i="1" dirty="0">
                <a:solidFill>
                  <a:srgbClr val="000000"/>
                </a:solidFill>
                <a:ea typeface="ＭＳ Ｐゴシック" panose="020B0600070205080204" pitchFamily="34" charset="-128"/>
                <a:cs typeface="Times New Roman" panose="02020603050405020304" pitchFamily="18" charset="0"/>
              </a:rPr>
              <a:t>sunk</a:t>
            </a:r>
            <a:r>
              <a:rPr lang="en-US" altLang="en-US" dirty="0">
                <a:solidFill>
                  <a:srgbClr val="000000"/>
                </a:solidFill>
                <a:ea typeface="ＭＳ Ｐゴシック" panose="020B0600070205080204" pitchFamily="34" charset="-128"/>
                <a:cs typeface="Times New Roman" panose="02020603050405020304" pitchFamily="18" charset="0"/>
              </a:rPr>
              <a:t>, and </a:t>
            </a:r>
            <a:r>
              <a:rPr lang="en-US" altLang="en-US" i="1" dirty="0">
                <a:solidFill>
                  <a:srgbClr val="000000"/>
                </a:solidFill>
                <a:ea typeface="ＭＳ Ｐゴシック" panose="020B0600070205080204" pitchFamily="34" charset="-128"/>
                <a:cs typeface="Times New Roman" panose="02020603050405020304" pitchFamily="18" charset="0"/>
              </a:rPr>
              <a:t>opportunity</a:t>
            </a:r>
            <a:r>
              <a:rPr lang="en-US" altLang="en-US" dirty="0">
                <a:solidFill>
                  <a:srgbClr val="000000"/>
                </a:solidFill>
                <a:ea typeface="ＭＳ Ｐゴシック" panose="020B0600070205080204" pitchFamily="34" charset="-128"/>
                <a:cs typeface="Times New Roman" panose="02020603050405020304" pitchFamily="18" charset="0"/>
              </a:rPr>
              <a:t>. </a:t>
            </a:r>
          </a:p>
          <a:p>
            <a:endParaRPr lang="en-US" altLang="en-US" dirty="0">
              <a:solidFill>
                <a:srgbClr val="FFFF00"/>
              </a:solidFill>
              <a:ea typeface="ＭＳ Ｐゴシック" panose="020B0600070205080204" pitchFamily="34" charset="-128"/>
            </a:endParaRPr>
          </a:p>
          <a:p>
            <a:r>
              <a:rPr lang="en-US" altLang="en-US" dirty="0">
                <a:ea typeface="ＭＳ Ｐゴシック" panose="020B0600070205080204" pitchFamily="34" charset="-128"/>
              </a:rPr>
              <a:t>The decision-making process begins with strategic, operational, and financial planning. Implementing the plans and executing operational activities provide performance data. After the data are collected, performance is analyzed, and the feedback generated is used to refine the process. This chapter examines several examples of short- and long-run decisions and establishes a way of thinking about the costs involved in the decision-making process. </a:t>
            </a:r>
          </a:p>
        </p:txBody>
      </p:sp>
    </p:spTree>
    <p:extLst>
      <p:ext uri="{BB962C8B-B14F-4D97-AF65-F5344CB8AC3E}">
        <p14:creationId xmlns:p14="http://schemas.microsoft.com/office/powerpoint/2010/main" val="1586508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xmlns="" id="{89E2F155-D6AD-49F8-824F-66958323ABCD}"/>
              </a:ext>
            </a:extLst>
          </p:cNvPr>
          <p:cNvSpPr>
            <a:spLocks noGrp="1" noRot="1" noChangeAspect="1" noChangeArrowheads="1" noTextEdit="1"/>
          </p:cNvSpPr>
          <p:nvPr>
            <p:ph type="sldImg"/>
          </p:nvPr>
        </p:nvSpPr>
        <p:spPr>
          <a:ln w="12700" cap="flat">
            <a:solidFill>
              <a:schemeClr val="tx1"/>
            </a:solidFill>
          </a:ln>
        </p:spPr>
      </p:sp>
      <p:sp>
        <p:nvSpPr>
          <p:cNvPr id="89091" name="Rectangle 3">
            <a:extLst>
              <a:ext uri="{FF2B5EF4-FFF2-40B4-BE49-F238E27FC236}">
                <a16:creationId xmlns:a16="http://schemas.microsoft.com/office/drawing/2014/main" xmlns="" id="{890C8654-7BB7-441A-993E-B7A9024AA49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dirty="0">
                <a:ea typeface="ＭＳ Ｐゴシック" panose="020B0600070205080204" pitchFamily="34" charset="-128"/>
              </a:rPr>
              <a:t>This slide shows the net present value calculations for the seven years of cash flows plus the salvage value on the sale of the equipment.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The company's cost of capital is 12 percent; therefore, the present value factors for 12 percent are used.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A positive net present value of $5,436 indicates that this project earns more than 12 percent, so the investment should be made. </a:t>
            </a:r>
          </a:p>
        </p:txBody>
      </p:sp>
    </p:spTree>
    <p:extLst>
      <p:ext uri="{BB962C8B-B14F-4D97-AF65-F5344CB8AC3E}">
        <p14:creationId xmlns:p14="http://schemas.microsoft.com/office/powerpoint/2010/main" val="12947568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a:extLst>
              <a:ext uri="{FF2B5EF4-FFF2-40B4-BE49-F238E27FC236}">
                <a16:creationId xmlns:a16="http://schemas.microsoft.com/office/drawing/2014/main" xmlns="" id="{A1C87290-9429-4FF2-9779-D4988EB38EB3}"/>
              </a:ext>
            </a:extLst>
          </p:cNvPr>
          <p:cNvSpPr>
            <a:spLocks noGrp="1" noRot="1" noChangeAspect="1" noChangeArrowheads="1" noTextEdit="1"/>
          </p:cNvSpPr>
          <p:nvPr>
            <p:ph type="sldImg"/>
          </p:nvPr>
        </p:nvSpPr>
        <p:spPr>
          <a:ln/>
        </p:spPr>
      </p:sp>
      <p:sp>
        <p:nvSpPr>
          <p:cNvPr id="90115" name="Rectangle 3">
            <a:extLst>
              <a:ext uri="{FF2B5EF4-FFF2-40B4-BE49-F238E27FC236}">
                <a16:creationId xmlns:a16="http://schemas.microsoft.com/office/drawing/2014/main" xmlns="" id="{54F4E7C7-BCD9-4000-AAD3-C7B352B38B9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The present value ratio/profitability index is the present value of cash inflows divided by the investment required. The higher the profitability index, the more desirable the project. </a:t>
            </a:r>
          </a:p>
          <a:p>
            <a:endParaRPr lang="en-US" altLang="en-US" dirty="0">
              <a:ea typeface="ＭＳ Ｐゴシック" panose="020B0600070205080204" pitchFamily="34" charset="-128"/>
            </a:endParaRPr>
          </a:p>
          <a:p>
            <a:r>
              <a:rPr lang="en-US" altLang="en-US" u="none" dirty="0">
                <a:ea typeface="ＭＳ Ｐゴシック" panose="020B0600070205080204" pitchFamily="34" charset="-128"/>
              </a:rPr>
              <a:t>In the example provided in the slide, even though project B has a greater net present value, it is clear from looking at the present value ratios that project A has a higher present value for every dollar invested and is thus a more desirable investment.</a:t>
            </a:r>
          </a:p>
        </p:txBody>
      </p:sp>
    </p:spTree>
    <p:extLst>
      <p:ext uri="{BB962C8B-B14F-4D97-AF65-F5344CB8AC3E}">
        <p14:creationId xmlns:p14="http://schemas.microsoft.com/office/powerpoint/2010/main" val="14699570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a:extLst>
              <a:ext uri="{FF2B5EF4-FFF2-40B4-BE49-F238E27FC236}">
                <a16:creationId xmlns:a16="http://schemas.microsoft.com/office/drawing/2014/main" xmlns="" id="{F16932AC-F95A-4003-8A00-DE28C4ECFE45}"/>
              </a:ext>
            </a:extLst>
          </p:cNvPr>
          <p:cNvSpPr>
            <a:spLocks noGrp="1" noRot="1" noChangeAspect="1" noChangeArrowheads="1" noTextEdit="1"/>
          </p:cNvSpPr>
          <p:nvPr>
            <p:ph type="sldImg"/>
          </p:nvPr>
        </p:nvSpPr>
        <p:spPr>
          <a:ln/>
        </p:spPr>
      </p:sp>
      <p:sp>
        <p:nvSpPr>
          <p:cNvPr id="91139" name="Rectangle 3">
            <a:extLst>
              <a:ext uri="{FF2B5EF4-FFF2-40B4-BE49-F238E27FC236}">
                <a16:creationId xmlns:a16="http://schemas.microsoft.com/office/drawing/2014/main" xmlns="" id="{1AAD7DE7-9CF1-4E28-9A12-54874EBFD53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The internal rate of return approach solves for the actual rate of return that will be earned by a proposed investment. </a:t>
            </a:r>
            <a:r>
              <a:rPr lang="en-US" sz="1200" dirty="0">
                <a:ea typeface="ＭＳ Ｐゴシック" pitchFamily="34" charset="-128"/>
              </a:rPr>
              <a:t>This is the discount rate at which the present value of cash flows from the project will equal the investment</a:t>
            </a:r>
            <a:r>
              <a:rPr lang="en-US" altLang="en-US" dirty="0">
                <a:ea typeface="ＭＳ Ｐゴシック" panose="020B0600070205080204" pitchFamily="34" charset="-128"/>
              </a:rPr>
              <a:t>—the discount rate at which NPV equals zero.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Decker Company can purchase a new machine at a cost of $104,322 that will save $20,000 per year in cash operating costs. The machine has a ten-year life. </a:t>
            </a:r>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22908307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a:extLst>
              <a:ext uri="{FF2B5EF4-FFF2-40B4-BE49-F238E27FC236}">
                <a16:creationId xmlns:a16="http://schemas.microsoft.com/office/drawing/2014/main" xmlns="" id="{63A61043-9F6C-4ED8-9522-07EAF00F8693}"/>
              </a:ext>
            </a:extLst>
          </p:cNvPr>
          <p:cNvSpPr>
            <a:spLocks noGrp="1" noRot="1" noChangeAspect="1" noChangeArrowheads="1" noTextEdit="1"/>
          </p:cNvSpPr>
          <p:nvPr>
            <p:ph type="sldImg"/>
          </p:nvPr>
        </p:nvSpPr>
        <p:spPr>
          <a:ln/>
        </p:spPr>
      </p:sp>
      <p:sp>
        <p:nvSpPr>
          <p:cNvPr id="92163" name="Rectangle 3">
            <a:extLst>
              <a:ext uri="{FF2B5EF4-FFF2-40B4-BE49-F238E27FC236}">
                <a16:creationId xmlns:a16="http://schemas.microsoft.com/office/drawing/2014/main" xmlns="" id="{44C647D6-258D-4EFA-80DA-A40AB1F03A9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In this example, future cash flows are the same every year, so we can calculate the internal rate of return. The PV factor for the internal rate of return equals 5.2161 [the investment required divided by the net annual cash flows ($104,322/$20,000)].</a:t>
            </a:r>
          </a:p>
        </p:txBody>
      </p:sp>
    </p:spTree>
    <p:extLst>
      <p:ext uri="{BB962C8B-B14F-4D97-AF65-F5344CB8AC3E}">
        <p14:creationId xmlns:p14="http://schemas.microsoft.com/office/powerpoint/2010/main" val="249532930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xmlns="" id="{894051E7-8B1E-4E33-89C3-D39BBF762194}"/>
              </a:ext>
            </a:extLst>
          </p:cNvPr>
          <p:cNvSpPr>
            <a:spLocks noGrp="1" noRot="1" noChangeAspect="1" noChangeArrowheads="1" noTextEdit="1"/>
          </p:cNvSpPr>
          <p:nvPr>
            <p:ph type="sldImg"/>
          </p:nvPr>
        </p:nvSpPr>
        <p:spPr>
          <a:ln/>
        </p:spPr>
      </p:sp>
      <p:sp>
        <p:nvSpPr>
          <p:cNvPr id="93187" name="Rectangle 3">
            <a:extLst>
              <a:ext uri="{FF2B5EF4-FFF2-40B4-BE49-F238E27FC236}">
                <a16:creationId xmlns:a16="http://schemas.microsoft.com/office/drawing/2014/main" xmlns="" id="{01B495F2-FA8A-4A70-B390-430D1052883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To find the internal rate of return using the present value of an annuity of $1 table, start by finding the ten-period row. Move across until you find the factor 5.2161. Look at the top of the column and you find a rate of 14 percent, the internal rate of return. </a:t>
            </a:r>
          </a:p>
        </p:txBody>
      </p:sp>
    </p:spTree>
    <p:extLst>
      <p:ext uri="{BB962C8B-B14F-4D97-AF65-F5344CB8AC3E}">
        <p14:creationId xmlns:p14="http://schemas.microsoft.com/office/powerpoint/2010/main" val="32199342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a:extLst>
              <a:ext uri="{FF2B5EF4-FFF2-40B4-BE49-F238E27FC236}">
                <a16:creationId xmlns:a16="http://schemas.microsoft.com/office/drawing/2014/main" xmlns="" id="{31F3C467-D015-4B6C-9E92-337E45BF1603}"/>
              </a:ext>
            </a:extLst>
          </p:cNvPr>
          <p:cNvSpPr>
            <a:spLocks noGrp="1" noRot="1" noChangeAspect="1" noChangeArrowheads="1" noTextEdit="1"/>
          </p:cNvSpPr>
          <p:nvPr>
            <p:ph type="sldImg"/>
          </p:nvPr>
        </p:nvSpPr>
        <p:spPr>
          <a:ln/>
        </p:spPr>
      </p:sp>
      <p:sp>
        <p:nvSpPr>
          <p:cNvPr id="94211" name="Rectangle 3">
            <a:extLst>
              <a:ext uri="{FF2B5EF4-FFF2-40B4-BE49-F238E27FC236}">
                <a16:creationId xmlns:a16="http://schemas.microsoft.com/office/drawing/2014/main" xmlns="" id="{6CC9F182-C771-47A5-826C-4A7F6A6EC9B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Decker Company can purchase a new machine at a cost of $104,322 that will save $20,000 per year in cash operating costs. The internal rate of return on this project is 14 percent. If the internal rate of return, 14 percent, is equal to or greater than the company's required rate of return, the project is acceptable. </a:t>
            </a:r>
          </a:p>
        </p:txBody>
      </p:sp>
    </p:spTree>
    <p:extLst>
      <p:ext uri="{BB962C8B-B14F-4D97-AF65-F5344CB8AC3E}">
        <p14:creationId xmlns:p14="http://schemas.microsoft.com/office/powerpoint/2010/main" val="19596147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a:extLst>
              <a:ext uri="{FF2B5EF4-FFF2-40B4-BE49-F238E27FC236}">
                <a16:creationId xmlns:a16="http://schemas.microsoft.com/office/drawing/2014/main" xmlns="" id="{C3ACB8FE-2FAA-440A-AE23-5D0EEB030BF7}"/>
              </a:ext>
            </a:extLst>
          </p:cNvPr>
          <p:cNvSpPr>
            <a:spLocks noGrp="1" noRot="1" noChangeAspect="1" noChangeArrowheads="1" noTextEdit="1"/>
          </p:cNvSpPr>
          <p:nvPr>
            <p:ph type="sldImg"/>
          </p:nvPr>
        </p:nvSpPr>
        <p:spPr>
          <a:ln/>
        </p:spPr>
      </p:sp>
      <p:sp>
        <p:nvSpPr>
          <p:cNvPr id="95235" name="Rectangle 3">
            <a:extLst>
              <a:ext uri="{FF2B5EF4-FFF2-40B4-BE49-F238E27FC236}">
                <a16:creationId xmlns:a16="http://schemas.microsoft.com/office/drawing/2014/main" xmlns="" id="{7646CCCB-7B66-4D53-B1AA-31E6B4B2CACF}"/>
              </a:ext>
            </a:extLst>
          </p:cNvPr>
          <p:cNvSpPr>
            <a:spLocks noGrp="1" noChangeArrowheads="1"/>
          </p:cNvSpPr>
          <p:nvPr>
            <p:ph type="body" idx="3"/>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cs typeface="Times New Roman" panose="02020603050405020304" pitchFamily="18" charset="0"/>
              </a:rPr>
              <a:t>LO 16-8: </a:t>
            </a:r>
            <a:r>
              <a:rPr lang="en-US" altLang="en-US" dirty="0">
                <a:solidFill>
                  <a:srgbClr val="000000"/>
                </a:solidFill>
                <a:ea typeface="ＭＳ Ｐゴシック" panose="020B0600070205080204" pitchFamily="34" charset="-128"/>
                <a:cs typeface="Times New Roman" panose="02020603050405020304" pitchFamily="18" charset="0"/>
              </a:rPr>
              <a:t>Describe how issues concerning estimates, income taxes, and the timing of cash flows and investments are treated in the capital budgeting process.</a:t>
            </a:r>
          </a:p>
          <a:p>
            <a:endParaRPr lang="en-US" altLang="en-US" dirty="0">
              <a:solidFill>
                <a:srgbClr val="000000"/>
              </a:solidFill>
              <a:ea typeface="ＭＳ Ｐゴシック" panose="020B0600070205080204" pitchFamily="34" charset="-128"/>
              <a:cs typeface="Times New Roman" panose="02020603050405020304" pitchFamily="18" charset="0"/>
            </a:endParaRPr>
          </a:p>
          <a:p>
            <a:r>
              <a:rPr lang="en-US" altLang="en-US" dirty="0">
                <a:ea typeface="ＭＳ Ｐゴシック" panose="020B0600070205080204" pitchFamily="34" charset="-128"/>
              </a:rPr>
              <a:t>Postaudits provide knowledge about past estimating errors, which will permit analysts to improve future estimates. Cash flows far into the future are often not considered because of uncertainty and a small impact on present values. Cash flows are assumed to occur at the end of the year. Some projects will require additional investments over time. In such cases, the investment amount used in the present value analysis should be determined as of the point at which the project is expected to be put into service.</a:t>
            </a:r>
          </a:p>
          <a:p>
            <a:endParaRPr lang="en-US" altLang="en-US" dirty="0">
              <a:solidFill>
                <a:srgbClr val="000000"/>
              </a:solidFill>
              <a:ea typeface="ＭＳ Ｐゴシック" panose="020B0600070205080204" pitchFamily="34" charset="-128"/>
              <a:cs typeface="Times New Roman" panose="02020603050405020304" pitchFamily="18" charset="0"/>
            </a:endParaRPr>
          </a:p>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8544585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a:extLst>
              <a:ext uri="{FF2B5EF4-FFF2-40B4-BE49-F238E27FC236}">
                <a16:creationId xmlns:a16="http://schemas.microsoft.com/office/drawing/2014/main" xmlns="" id="{2F1BCA05-80B5-41B3-88E8-FFEA842AD9C6}"/>
              </a:ext>
            </a:extLst>
          </p:cNvPr>
          <p:cNvSpPr>
            <a:spLocks noGrp="1" noRot="1" noChangeAspect="1" noChangeArrowheads="1" noTextEdit="1"/>
          </p:cNvSpPr>
          <p:nvPr>
            <p:ph type="sldImg"/>
          </p:nvPr>
        </p:nvSpPr>
        <p:spPr>
          <a:ln/>
        </p:spPr>
      </p:sp>
      <p:sp>
        <p:nvSpPr>
          <p:cNvPr id="96259" name="Rectangle 3">
            <a:extLst>
              <a:ext uri="{FF2B5EF4-FFF2-40B4-BE49-F238E27FC236}">
                <a16:creationId xmlns:a16="http://schemas.microsoft.com/office/drawing/2014/main" xmlns="" id="{CD2F6D60-1EF3-4A1C-8433-16B7EA5CFB5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There are some more considerations. Often, after-tax cash flow can be estimated by adding back depreciation expense (a noncash item) to net income. Working capital increase is either treated as an additional investment (cash outflow) or, if the product or capacity expansion has a definite life, is recovered as a cash inflow after the product is discontinued or the expansion is reversed. Least cost projects, which are often required by law, will have negative NPVs. </a:t>
            </a:r>
          </a:p>
        </p:txBody>
      </p:sp>
    </p:spTree>
    <p:extLst>
      <p:ext uri="{BB962C8B-B14F-4D97-AF65-F5344CB8AC3E}">
        <p14:creationId xmlns:p14="http://schemas.microsoft.com/office/powerpoint/2010/main" val="30482773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xmlns="" id="{F7C85DC3-3822-42EE-B43F-79754D938308}"/>
              </a:ext>
            </a:extLst>
          </p:cNvPr>
          <p:cNvSpPr>
            <a:spLocks noGrp="1" noRot="1" noChangeAspect="1" noChangeArrowheads="1" noTextEdit="1"/>
          </p:cNvSpPr>
          <p:nvPr>
            <p:ph type="sldImg"/>
          </p:nvPr>
        </p:nvSpPr>
        <p:spPr>
          <a:ln/>
        </p:spPr>
      </p:sp>
      <p:sp>
        <p:nvSpPr>
          <p:cNvPr id="139266" name="Rectangle 3">
            <a:extLst>
              <a:ext uri="{FF2B5EF4-FFF2-40B4-BE49-F238E27FC236}">
                <a16:creationId xmlns:a16="http://schemas.microsoft.com/office/drawing/2014/main" xmlns="" id="{798F99E9-0DD0-474F-81C2-1BFAABC83792}"/>
              </a:ext>
            </a:extLst>
          </p:cNvPr>
          <p:cNvSpPr>
            <a:spLocks noGrp="1" noChangeArrowheads="1"/>
          </p:cNvSpPr>
          <p:nvPr>
            <p:ph type="body" idx="1"/>
          </p:nvPr>
        </p:nvSpPr>
        <p:spPr>
          <a:ln/>
        </p:spPr>
        <p:txBody>
          <a:bodyPr/>
          <a:lstStyle/>
          <a:p>
            <a:pPr>
              <a:defRPr/>
            </a:pPr>
            <a:r>
              <a:rPr lang="en-US" dirty="0">
                <a:ea typeface="ＭＳ Ｐゴシック" pitchFamily="34" charset="-128"/>
              </a:rPr>
              <a:t>Let’s look at an example: Jones Company is considering purchasing a machine that costs $55,000 with a five-year life and $5,000 salvage value. The analysis indicates that after-tax income will be $6,600, </a:t>
            </a:r>
            <a:r>
              <a:rPr lang="en-US" dirty="0">
                <a:solidFill>
                  <a:schemeClr val="tx2">
                    <a:lumMod val="50000"/>
                  </a:schemeClr>
                </a:solidFill>
                <a:latin typeface="Arial Narrow" pitchFamily="34" charset="0"/>
              </a:rPr>
              <a:t>but this includes depreciation.</a:t>
            </a:r>
            <a:endParaRPr lang="en-US" dirty="0">
              <a:ea typeface="ＭＳ Ｐゴシック" pitchFamily="34" charset="-128"/>
            </a:endParaRPr>
          </a:p>
        </p:txBody>
      </p:sp>
    </p:spTree>
    <p:extLst>
      <p:ext uri="{BB962C8B-B14F-4D97-AF65-F5344CB8AC3E}">
        <p14:creationId xmlns:p14="http://schemas.microsoft.com/office/powerpoint/2010/main" val="23616945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a:extLst>
              <a:ext uri="{FF2B5EF4-FFF2-40B4-BE49-F238E27FC236}">
                <a16:creationId xmlns:a16="http://schemas.microsoft.com/office/drawing/2014/main" xmlns="" id="{3095693B-F818-4C32-8B80-D9D4D96F6FCE}"/>
              </a:ext>
            </a:extLst>
          </p:cNvPr>
          <p:cNvSpPr>
            <a:spLocks noGrp="1" noRot="1" noChangeAspect="1" noChangeArrowheads="1" noTextEdit="1"/>
          </p:cNvSpPr>
          <p:nvPr>
            <p:ph type="sldImg"/>
          </p:nvPr>
        </p:nvSpPr>
        <p:spPr>
          <a:ln/>
        </p:spPr>
      </p:sp>
      <p:sp>
        <p:nvSpPr>
          <p:cNvPr id="98307" name="Rectangle 3">
            <a:extLst>
              <a:ext uri="{FF2B5EF4-FFF2-40B4-BE49-F238E27FC236}">
                <a16:creationId xmlns:a16="http://schemas.microsoft.com/office/drawing/2014/main" xmlns="" id="{4D626900-D370-47F1-AD12-766511A0BF0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Most capital budgeting techniques use annual net cash flow. Depreciation is not a cash outflow; therefore, it must be added back to arrive at annual net cash flow.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Annual net income is $6,600; add back annual depreciation of $10,000 to arrive at an annual net cash flow of $16,600.</a:t>
            </a:r>
          </a:p>
        </p:txBody>
      </p:sp>
    </p:spTree>
    <p:extLst>
      <p:ext uri="{BB962C8B-B14F-4D97-AF65-F5344CB8AC3E}">
        <p14:creationId xmlns:p14="http://schemas.microsoft.com/office/powerpoint/2010/main" val="24430904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xmlns="" id="{DEC9B1E1-C261-408E-8656-0B8E74E45922}"/>
              </a:ext>
            </a:extLst>
          </p:cNvPr>
          <p:cNvSpPr>
            <a:spLocks noGrp="1" noRot="1" noChangeAspect="1" noChangeArrowheads="1" noTextEdit="1"/>
          </p:cNvSpPr>
          <p:nvPr>
            <p:ph type="sldImg"/>
          </p:nvPr>
        </p:nvSpPr>
        <p:spPr>
          <a:ln/>
        </p:spPr>
      </p:sp>
      <p:sp>
        <p:nvSpPr>
          <p:cNvPr id="66563" name="Rectangle 3">
            <a:extLst>
              <a:ext uri="{FF2B5EF4-FFF2-40B4-BE49-F238E27FC236}">
                <a16:creationId xmlns:a16="http://schemas.microsoft.com/office/drawing/2014/main" xmlns="" id="{D44C44A0-F17C-4071-B5E4-C4CD8B2F2FE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Opportunity costs are not recorded in the accounting records but are relevant to decisions because they are a real sacrifice. For example, if you were not attending college, you could be earning $20,000 per year. Your opportunity cost of attending college for one year is $20,000.</a:t>
            </a:r>
          </a:p>
        </p:txBody>
      </p:sp>
    </p:spTree>
    <p:extLst>
      <p:ext uri="{BB962C8B-B14F-4D97-AF65-F5344CB8AC3E}">
        <p14:creationId xmlns:p14="http://schemas.microsoft.com/office/powerpoint/2010/main" val="189357198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ea typeface="ＭＳ Ｐゴシック" panose="020B0600070205080204" pitchFamily="34" charset="-128"/>
                <a:cs typeface="Times New Roman" panose="02020603050405020304" pitchFamily="18" charset="0"/>
              </a:rPr>
              <a:t>LO 16-9: </a:t>
            </a:r>
            <a:r>
              <a:rPr lang="en-US" altLang="en-US" dirty="0">
                <a:solidFill>
                  <a:srgbClr val="000000"/>
                </a:solidFill>
                <a:ea typeface="ＭＳ Ｐゴシック" panose="020B0600070205080204" pitchFamily="34" charset="-128"/>
                <a:cs typeface="Times New Roman" panose="02020603050405020304" pitchFamily="18" charset="0"/>
              </a:rPr>
              <a:t>Calculate the payback period of a capital expenditure project.</a:t>
            </a:r>
          </a:p>
          <a:p>
            <a:endParaRPr lang="en-US" dirty="0"/>
          </a:p>
          <a:p>
            <a:r>
              <a:rPr kumimoji="1" lang="en-US" sz="1200" b="0" i="0" u="none" strike="noStrike" kern="1200" baseline="0" dirty="0">
                <a:solidFill>
                  <a:schemeClr val="tx1"/>
                </a:solidFill>
                <a:latin typeface="Times New Roman" pitchFamily="18" charset="0"/>
                <a:ea typeface="ＭＳ Ｐゴシック" charset="0"/>
                <a:cs typeface="+mn-cs"/>
              </a:rPr>
              <a:t>The payback method to evaluate proposed capital expenditures answers this question: How many years will it take to recover the amount of the investment? The answer to this question is determined by adding up the cash flows (beginning with the first year) until the total cash flows equal the investment and then counting the number of years of cash flow required. </a:t>
            </a:r>
            <a:endParaRPr lang="en-US" dirty="0"/>
          </a:p>
        </p:txBody>
      </p:sp>
    </p:spTree>
    <p:extLst>
      <p:ext uri="{BB962C8B-B14F-4D97-AF65-F5344CB8AC3E}">
        <p14:creationId xmlns:p14="http://schemas.microsoft.com/office/powerpoint/2010/main" val="586361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The analysis reveals that the investment will be recovered during the fourth year after $16,000 of that year’s $35,000 has been realized. Expressed as a decimal, 16/35 is 0.46, so the project’s payback period would be expressed as 3.46 years. </a:t>
            </a:r>
          </a:p>
        </p:txBody>
      </p:sp>
    </p:spTree>
    <p:extLst>
      <p:ext uri="{BB962C8B-B14F-4D97-AF65-F5344CB8AC3E}">
        <p14:creationId xmlns:p14="http://schemas.microsoft.com/office/powerpoint/2010/main" val="28064098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a:extLst>
              <a:ext uri="{FF2B5EF4-FFF2-40B4-BE49-F238E27FC236}">
                <a16:creationId xmlns:a16="http://schemas.microsoft.com/office/drawing/2014/main" xmlns="" id="{3407395B-9E6B-439B-83C8-017E58D9FA72}"/>
              </a:ext>
            </a:extLst>
          </p:cNvPr>
          <p:cNvSpPr>
            <a:spLocks noGrp="1" noRot="1" noChangeAspect="1" noChangeArrowheads="1" noTextEdit="1"/>
          </p:cNvSpPr>
          <p:nvPr>
            <p:ph type="sldImg"/>
          </p:nvPr>
        </p:nvSpPr>
        <p:spPr>
          <a:ln w="12700" cap="flat">
            <a:solidFill>
              <a:schemeClr val="tx1"/>
            </a:solidFill>
          </a:ln>
        </p:spPr>
      </p:sp>
      <p:sp>
        <p:nvSpPr>
          <p:cNvPr id="100355" name="Rectangle 3">
            <a:extLst>
              <a:ext uri="{FF2B5EF4-FFF2-40B4-BE49-F238E27FC236}">
                <a16:creationId xmlns:a16="http://schemas.microsoft.com/office/drawing/2014/main" xmlns="" id="{4FC1E8D7-6E87-42D1-BBD7-2EBFBE6F3B8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dirty="0">
                <a:ea typeface="ＭＳ Ｐゴシック" panose="020B0600070205080204" pitchFamily="34" charset="-128"/>
              </a:rPr>
              <a:t>The payback method ignores the time value of money, and it ignores cash flows after the payback period. </a:t>
            </a:r>
          </a:p>
        </p:txBody>
      </p:sp>
    </p:spTree>
    <p:extLst>
      <p:ext uri="{BB962C8B-B14F-4D97-AF65-F5344CB8AC3E}">
        <p14:creationId xmlns:p14="http://schemas.microsoft.com/office/powerpoint/2010/main" val="27836587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a:extLst>
              <a:ext uri="{FF2B5EF4-FFF2-40B4-BE49-F238E27FC236}">
                <a16:creationId xmlns:a16="http://schemas.microsoft.com/office/drawing/2014/main" xmlns="" id="{7D876E94-9368-4E15-AF4A-25A6BE2A1301}"/>
              </a:ext>
            </a:extLst>
          </p:cNvPr>
          <p:cNvSpPr>
            <a:spLocks noGrp="1" noRot="1" noChangeAspect="1" noChangeArrowheads="1" noTextEdit="1"/>
          </p:cNvSpPr>
          <p:nvPr>
            <p:ph type="sldImg"/>
          </p:nvPr>
        </p:nvSpPr>
        <p:spPr>
          <a:ln w="12700" cap="flat">
            <a:solidFill>
              <a:schemeClr val="tx1"/>
            </a:solidFill>
          </a:ln>
        </p:spPr>
      </p:sp>
      <p:sp>
        <p:nvSpPr>
          <p:cNvPr id="102403" name="Rectangle 3">
            <a:extLst>
              <a:ext uri="{FF2B5EF4-FFF2-40B4-BE49-F238E27FC236}">
                <a16:creationId xmlns:a16="http://schemas.microsoft.com/office/drawing/2014/main" xmlns="" id="{4CCF303D-8687-4966-88BE-D33D94D22DF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dirty="0">
                <a:ea typeface="ＭＳ Ｐゴシック" panose="020B0600070205080204" pitchFamily="34" charset="-128"/>
                <a:cs typeface="Times New Roman" panose="02020603050405020304" pitchFamily="18" charset="0"/>
              </a:rPr>
              <a:t>LO 16-10: </a:t>
            </a:r>
            <a:r>
              <a:rPr lang="en-US" altLang="en-US" dirty="0">
                <a:solidFill>
                  <a:srgbClr val="000000"/>
                </a:solidFill>
                <a:ea typeface="ＭＳ Ｐゴシック" panose="020B0600070205080204" pitchFamily="34" charset="-128"/>
                <a:cs typeface="Times New Roman" panose="02020603050405020304" pitchFamily="18" charset="0"/>
              </a:rPr>
              <a:t>Calculate the accounting rate of return of a project and explain how it can be used most appropriately.</a:t>
            </a:r>
          </a:p>
          <a:p>
            <a:endParaRPr lang="en-US" altLang="en-US" dirty="0">
              <a:solidFill>
                <a:srgbClr val="FFFF00"/>
              </a:solidFill>
              <a:ea typeface="ＭＳ Ｐゴシック" panose="020B0600070205080204" pitchFamily="34" charset="-128"/>
              <a:cs typeface="Times New Roman" panose="02020603050405020304" pitchFamily="18" charset="0"/>
            </a:endParaRPr>
          </a:p>
          <a:p>
            <a:r>
              <a:rPr lang="en-US" altLang="en-US" dirty="0">
                <a:ea typeface="ＭＳ Ｐゴシック" panose="020B0600070205080204" pitchFamily="34" charset="-128"/>
                <a:cs typeface="Times New Roman" panose="02020603050405020304" pitchFamily="18" charset="0"/>
              </a:rPr>
              <a:t>The accounting rate of return focuses on accounting income instead of cash flows. Accounting rate of return equals operating income divided by average investment. </a:t>
            </a:r>
          </a:p>
        </p:txBody>
      </p:sp>
    </p:spTree>
    <p:extLst>
      <p:ext uri="{BB962C8B-B14F-4D97-AF65-F5344CB8AC3E}">
        <p14:creationId xmlns:p14="http://schemas.microsoft.com/office/powerpoint/2010/main" val="35063489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xmlns="" id="{137CF5E1-92B1-46BE-82EE-7FA4A62D6709}"/>
              </a:ext>
            </a:extLst>
          </p:cNvPr>
          <p:cNvSpPr>
            <a:spLocks noGrp="1" noRot="1" noChangeAspect="1" noChangeArrowheads="1" noTextEdit="1"/>
          </p:cNvSpPr>
          <p:nvPr>
            <p:ph type="sldImg"/>
          </p:nvPr>
        </p:nvSpPr>
        <p:spPr>
          <a:ln/>
        </p:spPr>
      </p:sp>
      <p:sp>
        <p:nvSpPr>
          <p:cNvPr id="105475" name="Rectangle 3">
            <a:extLst>
              <a:ext uri="{FF2B5EF4-FFF2-40B4-BE49-F238E27FC236}">
                <a16:creationId xmlns:a16="http://schemas.microsoft.com/office/drawing/2014/main" xmlns="" id="{E9500902-32BA-4886-8814-FC136613A43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ea typeface="ＭＳ Ｐゴシック" panose="020B0600070205080204" pitchFamily="34" charset="-128"/>
                <a:cs typeface="Times New Roman" panose="02020603050405020304" pitchFamily="18" charset="0"/>
              </a:rPr>
              <a:t>LO 16-11: Explain why not all management decisions are made strictly on the basis of quantitative analysis techniques.</a:t>
            </a:r>
          </a:p>
          <a:p>
            <a:endParaRPr lang="en-US" altLang="en-US" dirty="0">
              <a:solidFill>
                <a:srgbClr val="FFFF00"/>
              </a:solidFill>
              <a:ea typeface="ＭＳ Ｐゴシック" panose="020B0600070205080204" pitchFamily="34" charset="-128"/>
              <a:cs typeface="Times New Roman" panose="02020603050405020304" pitchFamily="18" charset="0"/>
            </a:endParaRPr>
          </a:p>
          <a:p>
            <a:r>
              <a:rPr lang="en-US" altLang="en-US" dirty="0">
                <a:ea typeface="ＭＳ Ｐゴシック" panose="020B0600070205080204" pitchFamily="34" charset="-128"/>
                <a:cs typeface="Times New Roman" panose="02020603050405020304" pitchFamily="18" charset="0"/>
              </a:rPr>
              <a:t>In addition to the consequences of various quantitative models, management's investment decisions are influenced by such qualitative factors as: 1) a business segment requiring special consideration; 2) mandatory regulations and goals; 3) technological developments within the industry; and 4) limited resources and capital rationing</a:t>
            </a:r>
            <a:r>
              <a:rPr lang="en-US" altLang="en-US" dirty="0">
                <a:ea typeface="ＭＳ Ｐゴシック" panose="020B0600070205080204" pitchFamily="34" charset="-128"/>
              </a:rPr>
              <a:t>. </a:t>
            </a:r>
          </a:p>
        </p:txBody>
      </p:sp>
    </p:spTree>
    <p:extLst>
      <p:ext uri="{BB962C8B-B14F-4D97-AF65-F5344CB8AC3E}">
        <p14:creationId xmlns:p14="http://schemas.microsoft.com/office/powerpoint/2010/main" val="317214865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a:extLst>
              <a:ext uri="{FF2B5EF4-FFF2-40B4-BE49-F238E27FC236}">
                <a16:creationId xmlns:a16="http://schemas.microsoft.com/office/drawing/2014/main" xmlns="" id="{0009C9BC-B3D6-44D8-A3CC-7A51FB50AB42}"/>
              </a:ext>
            </a:extLst>
          </p:cNvPr>
          <p:cNvSpPr>
            <a:spLocks noGrp="1" noRot="1" noChangeAspect="1" noChangeArrowheads="1" noTextEdit="1"/>
          </p:cNvSpPr>
          <p:nvPr>
            <p:ph type="sldImg"/>
          </p:nvPr>
        </p:nvSpPr>
        <p:spPr>
          <a:ln/>
        </p:spPr>
      </p:sp>
      <p:sp>
        <p:nvSpPr>
          <p:cNvPr id="106499" name="Rectangle 3">
            <a:extLst>
              <a:ext uri="{FF2B5EF4-FFF2-40B4-BE49-F238E27FC236}">
                <a16:creationId xmlns:a16="http://schemas.microsoft.com/office/drawing/2014/main" xmlns="" id="{80EE270D-2769-4266-8242-7D6893C67EE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ea typeface="ＭＳ Ｐゴシック" panose="020B0600070205080204" pitchFamily="34" charset="-128"/>
              </a:rPr>
              <a:t>End of Chapter 16</a:t>
            </a:r>
          </a:p>
        </p:txBody>
      </p:sp>
    </p:spTree>
    <p:extLst>
      <p:ext uri="{BB962C8B-B14F-4D97-AF65-F5344CB8AC3E}">
        <p14:creationId xmlns:p14="http://schemas.microsoft.com/office/powerpoint/2010/main" val="2688064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a:extLst>
              <a:ext uri="{FF2B5EF4-FFF2-40B4-BE49-F238E27FC236}">
                <a16:creationId xmlns:a16="http://schemas.microsoft.com/office/drawing/2014/main" xmlns="" id="{1D2FF278-F5AA-4662-A82F-23627B00DD78}"/>
              </a:ext>
            </a:extLst>
          </p:cNvPr>
          <p:cNvSpPr>
            <a:spLocks noGrp="1" noRot="1" noChangeAspect="1" noChangeArrowheads="1" noTextEdit="1"/>
          </p:cNvSpPr>
          <p:nvPr>
            <p:ph type="sldImg"/>
          </p:nvPr>
        </p:nvSpPr>
        <p:spPr>
          <a:ln/>
        </p:spPr>
      </p:sp>
      <p:sp>
        <p:nvSpPr>
          <p:cNvPr id="65539" name="Rectangle 3">
            <a:extLst>
              <a:ext uri="{FF2B5EF4-FFF2-40B4-BE49-F238E27FC236}">
                <a16:creationId xmlns:a16="http://schemas.microsoft.com/office/drawing/2014/main" xmlns="" id="{3F4DDC53-19FF-44FE-8287-806CFA3877E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A relevant cost is a future cost that differs between alternatives. </a:t>
            </a:r>
          </a:p>
          <a:p>
            <a:r>
              <a:rPr lang="en-US" altLang="en-US" u="none" dirty="0">
                <a:ea typeface="ＭＳ Ｐゴシック" panose="020B0600070205080204" pitchFamily="34" charset="-128"/>
              </a:rPr>
              <a:t>Relevant costs include differential costs (costs that will differ according to alternate activities being considered) and opportunity costs (costs that represent income foregone by choosing one alternative over another). Irrelevant costs include allocated costs (common costs that have been arbitrarily assigned to a product or activity) and sunk costs (costs that have already been incurred and will not change).</a:t>
            </a:r>
          </a:p>
        </p:txBody>
      </p:sp>
    </p:spTree>
    <p:extLst>
      <p:ext uri="{BB962C8B-B14F-4D97-AF65-F5344CB8AC3E}">
        <p14:creationId xmlns:p14="http://schemas.microsoft.com/office/powerpoint/2010/main" val="26408546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xmlns="" id="{0CC105C3-01E9-4348-9075-481B6F98F502}"/>
              </a:ext>
            </a:extLst>
          </p:cNvPr>
          <p:cNvSpPr>
            <a:spLocks noGrp="1" noRot="1" noChangeAspect="1" noChangeArrowheads="1" noTextEdit="1"/>
          </p:cNvSpPr>
          <p:nvPr>
            <p:ph type="sldImg"/>
          </p:nvPr>
        </p:nvSpPr>
        <p:spPr>
          <a:ln/>
        </p:spPr>
      </p:sp>
      <p:sp>
        <p:nvSpPr>
          <p:cNvPr id="67587" name="Rectangle 3">
            <a:extLst>
              <a:ext uri="{FF2B5EF4-FFF2-40B4-BE49-F238E27FC236}">
                <a16:creationId xmlns:a16="http://schemas.microsoft.com/office/drawing/2014/main" xmlns="" id="{7AF63146-B5C2-4BCF-B29D-151EDF32CB0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cs typeface="Times New Roman" panose="02020603050405020304" pitchFamily="18" charset="0"/>
              </a:rPr>
              <a:t>LO 16-2: </a:t>
            </a:r>
            <a:r>
              <a:rPr lang="en-US" altLang="en-US" dirty="0">
                <a:solidFill>
                  <a:srgbClr val="000000"/>
                </a:solidFill>
                <a:ea typeface="ＭＳ Ｐゴシック" panose="020B0600070205080204" pitchFamily="34" charset="-128"/>
                <a:cs typeface="Times New Roman" panose="02020603050405020304" pitchFamily="18" charset="0"/>
              </a:rPr>
              <a:t>Explain how costs are determined to be relevant for short-run decisions. </a:t>
            </a:r>
          </a:p>
          <a:p>
            <a:endParaRPr lang="en-US" altLang="en-US" dirty="0">
              <a:solidFill>
                <a:srgbClr val="FFFF00"/>
              </a:solidFill>
              <a:ea typeface="ＭＳ Ｐゴシック" panose="020B0600070205080204" pitchFamily="34" charset="-128"/>
            </a:endParaRPr>
          </a:p>
          <a:p>
            <a:r>
              <a:rPr lang="en-US" altLang="en-US" dirty="0">
                <a:ea typeface="ＭＳ Ｐゴシック" panose="020B0600070205080204" pitchFamily="34" charset="-128"/>
              </a:rPr>
              <a:t>Will you drive or fly to Colorado for a spring break ski trip? As shown on this slide, you have gathered the following information to help you with the decision.</a:t>
            </a:r>
          </a:p>
        </p:txBody>
      </p:sp>
    </p:spTree>
    <p:extLst>
      <p:ext uri="{BB962C8B-B14F-4D97-AF65-F5344CB8AC3E}">
        <p14:creationId xmlns:p14="http://schemas.microsoft.com/office/powerpoint/2010/main" val="10462774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xmlns="" id="{A05D42EB-AF0B-4EB2-AAD7-C44D43067DB3}"/>
              </a:ext>
            </a:extLst>
          </p:cNvPr>
          <p:cNvSpPr>
            <a:spLocks noGrp="1" noRot="1" noChangeAspect="1" noChangeArrowheads="1" noTextEdit="1"/>
          </p:cNvSpPr>
          <p:nvPr>
            <p:ph type="sldImg"/>
          </p:nvPr>
        </p:nvSpPr>
        <p:spPr>
          <a:ln/>
        </p:spPr>
      </p:sp>
      <p:sp>
        <p:nvSpPr>
          <p:cNvPr id="68611" name="Rectangle 3">
            <a:extLst>
              <a:ext uri="{FF2B5EF4-FFF2-40B4-BE49-F238E27FC236}">
                <a16:creationId xmlns:a16="http://schemas.microsoft.com/office/drawing/2014/main" xmlns="" id="{F3A64E7C-0A24-431D-BDAE-C13B1C68AD3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Look at the analysis on the slide to compare the costs before advancing to the next slide. Note that the expenses for lodging, meals, kennel cost, and car insurance are the same whether you drive or to fly. </a:t>
            </a:r>
          </a:p>
          <a:p>
            <a:r>
              <a:rPr lang="en-US" altLang="en-US" dirty="0">
                <a:ea typeface="ＭＳ Ｐゴシック" panose="020B0600070205080204" pitchFamily="34" charset="-128"/>
              </a:rPr>
              <a:t>The motel, meals, and kennel costs do not differ, so they are not relevant to the decision. Also, car insurance is not relevant to the decision as it is a sunk cost.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Transportation costs differ between the two alternatives, so they are relevant to your decision. Are the two extra days in Colorado worth the $500 extra cost to fly?</a:t>
            </a:r>
          </a:p>
        </p:txBody>
      </p:sp>
    </p:spTree>
    <p:extLst>
      <p:ext uri="{BB962C8B-B14F-4D97-AF65-F5344CB8AC3E}">
        <p14:creationId xmlns:p14="http://schemas.microsoft.com/office/powerpoint/2010/main" val="3823334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Note that the analysis requires the decision maker to think independently about each cost item presented; one cannot rely on the general cost classifications presented earlier for planning and control purposes. Costs in this example can be classified as direct (materials and labor) and indirect (overhead), or costs can be classified as variable (materials, labor, and variable overhead) and fixed (fixed overhead). But simply because a cost is direct rather than indirect or variable instead of fixed does not necessarily mean it will be relevant or irrelevant in a decision. </a:t>
            </a:r>
            <a:endParaRPr lang="en-US" u="sng" dirty="0"/>
          </a:p>
        </p:txBody>
      </p:sp>
    </p:spTree>
    <p:extLst>
      <p:ext uri="{BB962C8B-B14F-4D97-AF65-F5344CB8AC3E}">
        <p14:creationId xmlns:p14="http://schemas.microsoft.com/office/powerpoint/2010/main" val="8548558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sz="3600"/>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2893561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xmlns="" id="{C1FCE286-6C4F-44FD-8E2E-F69BAF59156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53286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5548504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xmlns="" id="{568C1A96-FC4A-4AD8-88C2-CA9C0217F446}"/>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40800393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429053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xmlns="" id="{03384B2C-6848-4C30-B63D-B9FF556E726C}"/>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39650337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697023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704415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4243490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489092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175991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C900042-DBE0-420C-BA44-1F5C2183DDD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xmlns="" id="{D0511EAB-E4F3-40C3-9319-8DD34D6634B3}"/>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575081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723015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163809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1012308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207046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080613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652235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310453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232437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570340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5465025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BDE2D1DE-8212-49B3-A8C4-CB9382E04604}"/>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xmlns="" id="{926838A8-4FE9-419B-B45D-A6F74D88E0B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xmlns="" id="{3EC5D72E-6D85-4433-B7AD-8C171EFA1A50}"/>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srgbClr val="000000"/>
                </a:solidFill>
                <a:latin typeface="Arial" panose="020B0604020202020204" pitchFamily="34" charset="0"/>
              </a:defRPr>
            </a:lvl1pPr>
          </a:lstStyle>
          <a:p>
            <a:fld id="{CE9C5CD1-6CD1-4BDA-AD7D-46DCCBF636E0}" type="slidenum">
              <a:rPr lang="en-US" altLang="en-US"/>
              <a:pPr/>
              <a:t>‹#›</a:t>
            </a:fld>
            <a:endParaRPr lang="en-US" altLang="en-US" dirty="0"/>
          </a:p>
        </p:txBody>
      </p:sp>
    </p:spTree>
    <p:extLst>
      <p:ext uri="{BB962C8B-B14F-4D97-AF65-F5344CB8AC3E}">
        <p14:creationId xmlns:p14="http://schemas.microsoft.com/office/powerpoint/2010/main" val="36964984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846550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999408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155322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0690715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667660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7661537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7752115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9092862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170301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5698575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898083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1426719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6B05C411-EA7B-40A4-993B-91F7117E38EA}"/>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xmlns="" id="{26B3A7BD-9953-408E-BB7B-3626F5BC7CDC}"/>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xmlns="" id="{B11D8EA4-922F-445F-99FB-743185E2104B}"/>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srgbClr val="000000"/>
                </a:solidFill>
                <a:latin typeface="Arial" panose="020B0604020202020204" pitchFamily="34" charset="0"/>
              </a:defRPr>
            </a:lvl1pPr>
          </a:lstStyle>
          <a:p>
            <a:fld id="{F9791A2B-3954-41AF-846B-85C2DC1270E8}" type="slidenum">
              <a:rPr lang="en-US" altLang="en-US"/>
              <a:pPr/>
              <a:t>‹#›</a:t>
            </a:fld>
            <a:endParaRPr lang="en-US" altLang="en-US" dirty="0"/>
          </a:p>
        </p:txBody>
      </p:sp>
    </p:spTree>
    <p:extLst>
      <p:ext uri="{BB962C8B-B14F-4D97-AF65-F5344CB8AC3E}">
        <p14:creationId xmlns:p14="http://schemas.microsoft.com/office/powerpoint/2010/main" val="203371077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1979018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7128141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4178709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08604412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701396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xmlns="" id="{C25A1F94-03CF-45A9-9232-F1A4C69A9410}"/>
              </a:ext>
            </a:extLst>
          </p:cNvPr>
          <p:cNvSpPr>
            <a:spLocks noChangeAspect="1" noChangeArrowheads="1" noTextEdit="1"/>
          </p:cNvSpPr>
          <p:nvPr userDrawn="1"/>
        </p:nvSpPr>
        <p:spPr bwMode="auto">
          <a:xfrm>
            <a:off x="0" y="0"/>
            <a:ext cx="9144000" cy="6858000"/>
          </a:xfrm>
          <a:prstGeom prst="rect">
            <a:avLst/>
          </a:prstGeom>
          <a:solidFill>
            <a:schemeClr val="bg1"/>
          </a:solidFill>
          <a:ln w="9525">
            <a:noFill/>
            <a:miter lim="800000"/>
            <a:headEnd/>
            <a:tailEnd/>
          </a:ln>
        </p:spPr>
        <p:txBody>
          <a:bodyPr/>
          <a:lstStyle/>
          <a:p>
            <a:pPr>
              <a:defRPr/>
            </a:pPr>
            <a:endParaRPr lang="en-US" dirty="0"/>
          </a:p>
        </p:txBody>
      </p:sp>
      <p:sp>
        <p:nvSpPr>
          <p:cNvPr id="3" name="Rectangle 49">
            <a:extLst>
              <a:ext uri="{FF2B5EF4-FFF2-40B4-BE49-F238E27FC236}">
                <a16:creationId xmlns:a16="http://schemas.microsoft.com/office/drawing/2014/main" xmlns="" id="{D8C6E97E-1405-4979-BD49-442EDB73DDB8}"/>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sp>
        <p:nvSpPr>
          <p:cNvPr id="4" name="Rectangle 53">
            <a:extLst>
              <a:ext uri="{FF2B5EF4-FFF2-40B4-BE49-F238E27FC236}">
                <a16:creationId xmlns:a16="http://schemas.microsoft.com/office/drawing/2014/main" xmlns="" id="{957F6969-C778-4A97-A643-6E309248D5DE}"/>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156574134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xmlns="" id="{948CA0D7-D10D-4D85-9930-E280D77ED064}"/>
              </a:ext>
            </a:extLst>
          </p:cNvPr>
          <p:cNvSpPr>
            <a:spLocks noGrp="1"/>
          </p:cNvSpPr>
          <p:nvPr>
            <p:ph type="sldNum" sz="quarter" idx="10"/>
          </p:nvPr>
        </p:nvSpPr>
        <p:spPr>
          <a:xfrm>
            <a:off x="6457950" y="6356350"/>
            <a:ext cx="2057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6023D6A3-CFDD-410F-80DA-4256745C9E32}" type="slidenum">
              <a:rPr lang="en-US" altLang="en-US"/>
              <a:pPr/>
              <a:t>‹#›</a:t>
            </a:fld>
            <a:endParaRPr lang="en-US" altLang="en-US" dirty="0"/>
          </a:p>
        </p:txBody>
      </p:sp>
    </p:spTree>
    <p:extLst>
      <p:ext uri="{BB962C8B-B14F-4D97-AF65-F5344CB8AC3E}">
        <p14:creationId xmlns:p14="http://schemas.microsoft.com/office/powerpoint/2010/main" val="157781580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64044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xmlns="" id="{C2716192-D8BD-47EC-ACF9-D8ADEEA25CC2}"/>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xmlns="" id="{A9DE8C4F-1920-467D-9468-C8AFF00EF2D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xmlns="" id="{B7309C72-D4E1-4539-A333-C1FE8EAD0632}"/>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srgbClr val="000000"/>
                </a:solidFill>
                <a:latin typeface="Arial" panose="020B0604020202020204" pitchFamily="34" charset="0"/>
              </a:defRPr>
            </a:lvl1pPr>
          </a:lstStyle>
          <a:p>
            <a:fld id="{CD7388D5-7935-41E2-BF9A-3F16B56AED82}" type="slidenum">
              <a:rPr lang="en-US" altLang="en-US"/>
              <a:pPr/>
              <a:t>‹#›</a:t>
            </a:fld>
            <a:endParaRPr lang="en-US" altLang="en-US" dirty="0"/>
          </a:p>
        </p:txBody>
      </p:sp>
    </p:spTree>
    <p:extLst>
      <p:ext uri="{BB962C8B-B14F-4D97-AF65-F5344CB8AC3E}">
        <p14:creationId xmlns:p14="http://schemas.microsoft.com/office/powerpoint/2010/main" val="281886906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xmlns="" id="{E7223105-B8E2-4C46-9CCC-CFEF16737201}"/>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xmlns="" id="{C55A8096-5E96-40F1-9175-09DB64000BAE}"/>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xmlns="" id="{AA303935-E781-4AE7-AB2F-9562E267EA1E}"/>
              </a:ext>
            </a:extLst>
          </p:cNvPr>
          <p:cNvSpPr>
            <a:spLocks noGrp="1" noChangeArrowheads="1"/>
          </p:cNvSpPr>
          <p:nvPr>
            <p:ph type="sldNum" sz="quarter" idx="12"/>
          </p:nvPr>
        </p:nvSpPr>
        <p:spPr>
          <a:xfrm>
            <a:off x="6457950" y="6356350"/>
            <a:ext cx="2057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9EE5F768-1626-4537-8CF0-44D2B2142551}" type="slidenum">
              <a:rPr lang="en-US" altLang="en-US"/>
              <a:pPr/>
              <a:t>‹#›</a:t>
            </a:fld>
            <a:endParaRPr lang="en-US" altLang="en-US" dirty="0"/>
          </a:p>
        </p:txBody>
      </p:sp>
    </p:spTree>
    <p:extLst>
      <p:ext uri="{BB962C8B-B14F-4D97-AF65-F5344CB8AC3E}">
        <p14:creationId xmlns:p14="http://schemas.microsoft.com/office/powerpoint/2010/main" val="141882552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828800" y="277813"/>
            <a:ext cx="6858000" cy="11430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530725"/>
          </a:xfrm>
        </p:spPr>
        <p:txBody>
          <a:bodyPr/>
          <a:lstStyle/>
          <a:p>
            <a:pPr lvl="0"/>
            <a:endParaRPr lang="en-US" noProof="0" dirty="0"/>
          </a:p>
        </p:txBody>
      </p:sp>
      <p:sp>
        <p:nvSpPr>
          <p:cNvPr id="4" name="Rectangle 39">
            <a:extLst>
              <a:ext uri="{FF2B5EF4-FFF2-40B4-BE49-F238E27FC236}">
                <a16:creationId xmlns:a16="http://schemas.microsoft.com/office/drawing/2014/main" xmlns="" id="{F3FF53D0-79AC-48E4-9A5D-2FB7CE56E215}"/>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5" name="Rectangle 40">
            <a:extLst>
              <a:ext uri="{FF2B5EF4-FFF2-40B4-BE49-F238E27FC236}">
                <a16:creationId xmlns:a16="http://schemas.microsoft.com/office/drawing/2014/main" xmlns="" id="{98E1CBE1-4754-4D3D-849F-11F4B7F6BADE}"/>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6" name="Rectangle 41">
            <a:extLst>
              <a:ext uri="{FF2B5EF4-FFF2-40B4-BE49-F238E27FC236}">
                <a16:creationId xmlns:a16="http://schemas.microsoft.com/office/drawing/2014/main" xmlns="" id="{DFBDF6B8-F2D3-4A26-803E-8BD61EB75101}"/>
              </a:ext>
            </a:extLst>
          </p:cNvPr>
          <p:cNvSpPr>
            <a:spLocks noGrp="1" noChangeArrowheads="1"/>
          </p:cNvSpPr>
          <p:nvPr>
            <p:ph type="sldNum" sz="quarter" idx="12"/>
          </p:nvPr>
        </p:nvSpPr>
        <p:spPr>
          <a:xfrm>
            <a:off x="6457950" y="6356350"/>
            <a:ext cx="2057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1C31170D-225B-4F19-B33C-65B0F240E2C9}" type="slidenum">
              <a:rPr lang="en-US" altLang="en-US"/>
              <a:pPr/>
              <a:t>‹#›</a:t>
            </a:fld>
            <a:endParaRPr lang="en-US" altLang="en-US" dirty="0"/>
          </a:p>
        </p:txBody>
      </p:sp>
    </p:spTree>
    <p:extLst>
      <p:ext uri="{BB962C8B-B14F-4D97-AF65-F5344CB8AC3E}">
        <p14:creationId xmlns:p14="http://schemas.microsoft.com/office/powerpoint/2010/main" val="35582762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lvl1pPr>
              <a:defRPr b="1"/>
            </a:lvl1pPr>
          </a:lstStyle>
          <a:p>
            <a:r>
              <a:rPr lang="en-US"/>
              <a:t>Click to edit Master title style</a:t>
            </a:r>
          </a:p>
        </p:txBody>
      </p:sp>
    </p:spTree>
    <p:extLst>
      <p:ext uri="{BB962C8B-B14F-4D97-AF65-F5344CB8AC3E}">
        <p14:creationId xmlns:p14="http://schemas.microsoft.com/office/powerpoint/2010/main" val="3669706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38773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1515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xmlns="" id="{5641E216-2D14-4568-8851-EB1E95037861}"/>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22897738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2530" name="Title Placeholder 1">
            <a:extLst>
              <a:ext uri="{FF2B5EF4-FFF2-40B4-BE49-F238E27FC236}">
                <a16:creationId xmlns:a16="http://schemas.microsoft.com/office/drawing/2014/main" xmlns="" id="{92D6C650-1322-453E-87DD-E923CFABA82B}"/>
              </a:ext>
            </a:extLst>
          </p:cNvPr>
          <p:cNvSpPr>
            <a:spLocks noGrp="1"/>
          </p:cNvSpPr>
          <p:nvPr>
            <p:ph type="title"/>
          </p:nvPr>
        </p:nvSpPr>
        <p:spPr bwMode="auto">
          <a:xfrm>
            <a:off x="457200" y="0"/>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2531" name="Text Placeholder 2">
            <a:extLst>
              <a:ext uri="{FF2B5EF4-FFF2-40B4-BE49-F238E27FC236}">
                <a16:creationId xmlns:a16="http://schemas.microsoft.com/office/drawing/2014/main" xmlns="" id="{DF50FB24-EF5B-4D95-86A6-9B0EFED638C2}"/>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xmlns="" id="{D7B1AFCE-64AF-48AE-A8DA-E82544545F6D}"/>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r>
              <a:rPr lang="en-US" altLang="en-US" sz="1000" dirty="0">
                <a:solidFill>
                  <a:srgbClr val="FFFFFF"/>
                </a:solidFill>
                <a:latin typeface="Calibri" panose="020F0502020204030204" pitchFamily="34" charset="0"/>
                <a:cs typeface="Arial" panose="020B0604020202020204" pitchFamily="34" charset="0"/>
              </a:rPr>
              <a:t>16 - </a:t>
            </a:r>
            <a:fld id="{53215A3E-A10A-4187-9AEB-044FB0F08DE7}" type="slidenum">
              <a:rPr lang="en-US" altLang="en-US" sz="1000">
                <a:solidFill>
                  <a:srgbClr val="FFFFFF"/>
                </a:solidFill>
                <a:latin typeface="Calibri" panose="020F0502020204030204" pitchFamily="34" charset="0"/>
                <a:cs typeface="Arial" panose="020B0604020202020204" pitchFamily="34" charset="0"/>
              </a:rPr>
              <a:pPr eaLnBrk="1" hangingPunct="1"/>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xmlns="" id="{57D39E97-D7F5-497D-B4DF-5634001A7722}"/>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9" name="Text Box 54">
            <a:extLst>
              <a:ext uri="{FF2B5EF4-FFF2-40B4-BE49-F238E27FC236}">
                <a16:creationId xmlns:a16="http://schemas.microsoft.com/office/drawing/2014/main" xmlns="" id="{AC5C8890-7367-47E1-8FCD-CAABF74B00B4}"/>
              </a:ext>
            </a:extLst>
          </p:cNvPr>
          <p:cNvSpPr txBox="1">
            <a:spLocks noChangeArrowheads="1"/>
          </p:cNvSpPr>
          <p:nvPr userDrawn="1"/>
        </p:nvSpPr>
        <p:spPr bwMode="auto">
          <a:xfrm>
            <a:off x="-533400" y="6559550"/>
            <a:ext cx="8686800" cy="225425"/>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sz="1100" i="1" dirty="0">
                <a:solidFill>
                  <a:schemeClr val="tx2">
                    <a:lumMod val="75000"/>
                  </a:schemeClr>
                </a:solidFill>
                <a:latin typeface="Arial Narrow" panose="020B0606020202030204" pitchFamily="34" charset="0"/>
              </a:rPr>
              <a:t>Copyright © 2020 McGraw-Hill Education. All rights reserved. No reproduction or distribution without the prior written consent of McGraw-Hill Education.</a:t>
            </a:r>
            <a:endParaRPr lang="en-US" altLang="en-US" sz="1100" b="1" dirty="0">
              <a:solidFill>
                <a:schemeClr val="tx2">
                  <a:lumMod val="75000"/>
                </a:schemeClr>
              </a:solidFill>
              <a:latin typeface="Arial Narrow" panose="020B0606020202030204" pitchFamily="34" charset="0"/>
            </a:endParaRPr>
          </a:p>
        </p:txBody>
      </p:sp>
    </p:spTree>
  </p:cSld>
  <p:clrMap bg1="lt1" tx1="dk1" bg2="lt2" tx2="dk2" accent1="accent1" accent2="accent2" accent3="accent3" accent4="accent4" accent5="accent5" accent6="accent6" hlink="hlink" folHlink="folHlink"/>
  <p:sldLayoutIdLst>
    <p:sldLayoutId id="2147483978" r:id="rId1"/>
    <p:sldLayoutId id="2147484017" r:id="rId2"/>
    <p:sldLayoutId id="2147484018" r:id="rId3"/>
    <p:sldLayoutId id="2147483979" r:id="rId4"/>
    <p:sldLayoutId id="2147484019" r:id="rId5"/>
    <p:sldLayoutId id="2147483980" r:id="rId6"/>
    <p:sldLayoutId id="2147483981" r:id="rId7"/>
    <p:sldLayoutId id="2147483982" r:id="rId8"/>
    <p:sldLayoutId id="2147484020" r:id="rId9"/>
    <p:sldLayoutId id="2147484021" r:id="rId10"/>
    <p:sldLayoutId id="2147483983" r:id="rId11"/>
    <p:sldLayoutId id="2147484022" r:id="rId12"/>
    <p:sldLayoutId id="2147483984" r:id="rId13"/>
    <p:sldLayoutId id="2147484023" r:id="rId14"/>
    <p:sldLayoutId id="2147483985" r:id="rId15"/>
    <p:sldLayoutId id="2147483986" r:id="rId16"/>
    <p:sldLayoutId id="2147483987" r:id="rId17"/>
    <p:sldLayoutId id="2147483988" r:id="rId18"/>
    <p:sldLayoutId id="2147483989" r:id="rId19"/>
    <p:sldLayoutId id="2147483990" r:id="rId20"/>
    <p:sldLayoutId id="2147483991" r:id="rId21"/>
    <p:sldLayoutId id="2147483992" r:id="rId22"/>
    <p:sldLayoutId id="2147483993" r:id="rId23"/>
    <p:sldLayoutId id="2147483994" r:id="rId24"/>
    <p:sldLayoutId id="2147483995" r:id="rId25"/>
    <p:sldLayoutId id="2147483996" r:id="rId26"/>
    <p:sldLayoutId id="2147483997" r:id="rId27"/>
    <p:sldLayoutId id="2147483998" r:id="rId28"/>
    <p:sldLayoutId id="2147483999" r:id="rId29"/>
    <p:sldLayoutId id="2147484000" r:id="rId30"/>
    <p:sldLayoutId id="2147484001" r:id="rId31"/>
    <p:sldLayoutId id="2147484002" r:id="rId32"/>
    <p:sldLayoutId id="2147484003" r:id="rId33"/>
    <p:sldLayoutId id="2147484004" r:id="rId34"/>
    <p:sldLayoutId id="2147484005" r:id="rId35"/>
    <p:sldLayoutId id="2147484006" r:id="rId36"/>
    <p:sldLayoutId id="2147484007" r:id="rId37"/>
    <p:sldLayoutId id="2147484008" r:id="rId38"/>
    <p:sldLayoutId id="2147484009" r:id="rId39"/>
    <p:sldLayoutId id="2147484010" r:id="rId40"/>
    <p:sldLayoutId id="2147484024" r:id="rId41"/>
    <p:sldLayoutId id="2147484011" r:id="rId42"/>
    <p:sldLayoutId id="2147484012" r:id="rId43"/>
    <p:sldLayoutId id="2147484013" r:id="rId44"/>
    <p:sldLayoutId id="2147484014" r:id="rId45"/>
    <p:sldLayoutId id="2147484015" r:id="rId46"/>
    <p:sldLayoutId id="2147484025" r:id="rId47"/>
    <p:sldLayoutId id="2147484026" r:id="rId48"/>
    <p:sldLayoutId id="2147484016" r:id="rId49"/>
    <p:sldLayoutId id="2147484027" r:id="rId50"/>
    <p:sldLayoutId id="2147484028" r:id="rId5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107" charset="0"/>
        </a:defRPr>
      </a:lvl2pPr>
      <a:lvl3pPr algn="ctr" rtl="0" eaLnBrk="0" fontAlgn="base" hangingPunct="0">
        <a:spcBef>
          <a:spcPct val="0"/>
        </a:spcBef>
        <a:spcAft>
          <a:spcPct val="0"/>
        </a:spcAft>
        <a:defRPr sz="3600">
          <a:solidFill>
            <a:schemeClr val="tx1"/>
          </a:solidFill>
          <a:latin typeface="Calibri" pitchFamily="-107" charset="0"/>
        </a:defRPr>
      </a:lvl3pPr>
      <a:lvl4pPr algn="ctr" rtl="0" eaLnBrk="0" fontAlgn="base" hangingPunct="0">
        <a:spcBef>
          <a:spcPct val="0"/>
        </a:spcBef>
        <a:spcAft>
          <a:spcPct val="0"/>
        </a:spcAft>
        <a:defRPr sz="3600">
          <a:solidFill>
            <a:schemeClr val="tx1"/>
          </a:solidFill>
          <a:latin typeface="Calibri" pitchFamily="-107" charset="0"/>
        </a:defRPr>
      </a:lvl4pPr>
      <a:lvl5pPr algn="ctr" rtl="0" eaLnBrk="0" fontAlgn="base" hangingPunct="0">
        <a:spcBef>
          <a:spcPct val="0"/>
        </a:spcBef>
        <a:spcAft>
          <a:spcPct val="0"/>
        </a:spcAft>
        <a:defRPr sz="36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5.emf"/><Relationship Id="rId4"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image" Target="../media/image12.emf"/><Relationship Id="rId4" Type="http://schemas.openxmlformats.org/officeDocument/2006/relationships/oleObject" Target="../embeddings/oleObject3.bin"/></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image" Target="../media/image23.emf"/><Relationship Id="rId4" Type="http://schemas.openxmlformats.org/officeDocument/2006/relationships/oleObject" Target="../embeddings/oleObject4.bin"/></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image" Target="../media/image27.emf"/><Relationship Id="rId4"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30.emf"/><Relationship Id="rId4" Type="http://schemas.openxmlformats.org/officeDocument/2006/relationships/oleObject" Target="../embeddings/oleObject6.bin"/></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31.emf"/><Relationship Id="rId4" Type="http://schemas.openxmlformats.org/officeDocument/2006/relationships/oleObject" Target="../embeddings/oleObject7.bin"/></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12">
            <a:extLst>
              <a:ext uri="{FF2B5EF4-FFF2-40B4-BE49-F238E27FC236}">
                <a16:creationId xmlns:a16="http://schemas.microsoft.com/office/drawing/2014/main" xmlns="" id="{2A6D5AD6-AEA6-4F91-8C61-DAD821D898FA}"/>
              </a:ext>
            </a:extLst>
          </p:cNvPr>
          <p:cNvSpPr txBox="1">
            <a:spLocks noChangeArrowheads="1"/>
          </p:cNvSpPr>
          <p:nvPr/>
        </p:nvSpPr>
        <p:spPr bwMode="auto">
          <a:xfrm>
            <a:off x="4648200" y="7620000"/>
            <a:ext cx="373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spcBef>
                <a:spcPct val="50000"/>
              </a:spcBef>
            </a:pPr>
            <a:endParaRPr lang="en-US" altLang="en-US" dirty="0"/>
          </a:p>
        </p:txBody>
      </p:sp>
      <p:sp>
        <p:nvSpPr>
          <p:cNvPr id="35843" name="Rectangle 14">
            <a:extLst>
              <a:ext uri="{FF2B5EF4-FFF2-40B4-BE49-F238E27FC236}">
                <a16:creationId xmlns:a16="http://schemas.microsoft.com/office/drawing/2014/main" xmlns="" id="{22E87630-A621-4E10-A5F3-9C1995A96F15}"/>
              </a:ext>
            </a:extLst>
          </p:cNvPr>
          <p:cNvSpPr>
            <a:spLocks noChangeArrowheads="1"/>
          </p:cNvSpPr>
          <p:nvPr/>
        </p:nvSpPr>
        <p:spPr bwMode="auto">
          <a:xfrm>
            <a:off x="-685800" y="6577013"/>
            <a:ext cx="19431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spcBef>
                <a:spcPct val="50000"/>
              </a:spcBef>
            </a:pPr>
            <a:endParaRPr lang="en-US" altLang="en-US" sz="1200" b="1" i="1" dirty="0">
              <a:latin typeface="Book Antiqua" panose="02040602050305030304" pitchFamily="18" charset="0"/>
            </a:endParaRPr>
          </a:p>
        </p:txBody>
      </p:sp>
      <p:pic>
        <p:nvPicPr>
          <p:cNvPr id="5" name="Picture 4" descr="A display in a store&#10;&#10;Description generated with high confidence">
            <a:extLst>
              <a:ext uri="{FF2B5EF4-FFF2-40B4-BE49-F238E27FC236}">
                <a16:creationId xmlns:a16="http://schemas.microsoft.com/office/drawing/2014/main" xmlns="" id="{5F0A438C-5964-4C1E-BB55-29838F56C3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21355" y="0"/>
            <a:ext cx="5301290"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2">
            <a:extLst>
              <a:ext uri="{FF2B5EF4-FFF2-40B4-BE49-F238E27FC236}">
                <a16:creationId xmlns:a16="http://schemas.microsoft.com/office/drawing/2014/main" xmlns="" id="{2DA82D12-547D-48FB-8D7E-4D17D41279FE}"/>
              </a:ext>
            </a:extLst>
          </p:cNvPr>
          <p:cNvGraphicFramePr>
            <a:graphicFrameLocks/>
          </p:cNvGraphicFramePr>
          <p:nvPr>
            <p:extLst/>
          </p:nvPr>
        </p:nvGraphicFramePr>
        <p:xfrm>
          <a:off x="609600" y="1143000"/>
          <a:ext cx="4267200" cy="3394075"/>
        </p:xfrm>
        <a:graphic>
          <a:graphicData uri="http://schemas.openxmlformats.org/presentationml/2006/ole">
            <mc:AlternateContent xmlns:mc="http://schemas.openxmlformats.org/markup-compatibility/2006">
              <mc:Choice xmlns:v="urn:schemas-microsoft-com:vml" Requires="v">
                <p:oleObj spid="_x0000_s22597" name="Worksheet" r:id="rId4" imgW="2457577" imgH="1676336" progId="Excel.Sheet.8">
                  <p:embed/>
                </p:oleObj>
              </mc:Choice>
              <mc:Fallback>
                <p:oleObj name="Worksheet" r:id="rId4" imgW="2457577" imgH="1676336" progId="Excel.Sheet.8">
                  <p:embed/>
                  <p:pic>
                    <p:nvPicPr>
                      <p:cNvPr id="3074" name="Object 2">
                        <a:extLst>
                          <a:ext uri="{FF2B5EF4-FFF2-40B4-BE49-F238E27FC236}">
                            <a16:creationId xmlns:a16="http://schemas.microsoft.com/office/drawing/2014/main" xmlns="" id="{2DA82D12-547D-48FB-8D7E-4D17D41279FE}"/>
                          </a:ext>
                        </a:extLst>
                      </p:cNvPr>
                      <p:cNvPicPr>
                        <a:picLocks noChangeArrowheads="1"/>
                      </p:cNvPicPr>
                      <p:nvPr/>
                    </p:nvPicPr>
                    <p:blipFill>
                      <a:blip r:embed="rId5"/>
                      <a:srcRect/>
                      <a:stretch>
                        <a:fillRect/>
                      </a:stretch>
                    </p:blipFill>
                    <p:spPr bwMode="auto">
                      <a:xfrm>
                        <a:off x="609600" y="1143000"/>
                        <a:ext cx="4267200" cy="3394075"/>
                      </a:xfrm>
                      <a:prstGeom prst="rect">
                        <a:avLst/>
                      </a:prstGeom>
                      <a:noFill/>
                      <a:ln w="25400">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3075" name="Title 6">
            <a:extLst>
              <a:ext uri="{FF2B5EF4-FFF2-40B4-BE49-F238E27FC236}">
                <a16:creationId xmlns:a16="http://schemas.microsoft.com/office/drawing/2014/main" xmlns="" id="{6FFF8256-2327-4F3F-A19A-2E43AA0AEF11}"/>
              </a:ext>
            </a:extLst>
          </p:cNvPr>
          <p:cNvSpPr>
            <a:spLocks noGrp="1"/>
          </p:cNvSpPr>
          <p:nvPr>
            <p:ph type="title"/>
          </p:nvPr>
        </p:nvSpPr>
        <p:spPr/>
        <p:txBody>
          <a:bodyPr/>
          <a:lstStyle/>
          <a:p>
            <a:r>
              <a:rPr lang="en-US" altLang="en-US" dirty="0">
                <a:ea typeface="ＭＳ Ｐゴシック" panose="020B0600070205080204" pitchFamily="34" charset="-128"/>
              </a:rPr>
              <a:t>Relevant Cost Information</a:t>
            </a:r>
          </a:p>
        </p:txBody>
      </p:sp>
      <p:sp>
        <p:nvSpPr>
          <p:cNvPr id="8" name="Rounded Rectangle 7">
            <a:extLst>
              <a:ext uri="{FF2B5EF4-FFF2-40B4-BE49-F238E27FC236}">
                <a16:creationId xmlns:a16="http://schemas.microsoft.com/office/drawing/2014/main" xmlns="" id="{0041CE3D-5487-431A-9525-B446523693C4}"/>
              </a:ext>
            </a:extLst>
          </p:cNvPr>
          <p:cNvSpPr/>
          <p:nvPr/>
        </p:nvSpPr>
        <p:spPr>
          <a:xfrm>
            <a:off x="496888" y="6324600"/>
            <a:ext cx="55991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16-2: Explain how costs are determined to be relevant for short-run decisions. </a:t>
            </a:r>
          </a:p>
        </p:txBody>
      </p:sp>
      <p:cxnSp>
        <p:nvCxnSpPr>
          <p:cNvPr id="12" name="Straight Arrow Connector 11">
            <a:extLst>
              <a:ext uri="{FF2B5EF4-FFF2-40B4-BE49-F238E27FC236}">
                <a16:creationId xmlns:a16="http://schemas.microsoft.com/office/drawing/2014/main" xmlns="" id="{83221387-4F73-4E00-AB8B-C294E771A675}"/>
              </a:ext>
            </a:extLst>
          </p:cNvPr>
          <p:cNvCxnSpPr/>
          <p:nvPr/>
        </p:nvCxnSpPr>
        <p:spPr>
          <a:xfrm flipV="1">
            <a:off x="2514600" y="4343400"/>
            <a:ext cx="304800" cy="838200"/>
          </a:xfrm>
          <a:prstGeom prst="straightConnector1">
            <a:avLst/>
          </a:prstGeom>
          <a:ln w="381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37889" name="Rectangle 2">
            <a:extLst>
              <a:ext uri="{FF2B5EF4-FFF2-40B4-BE49-F238E27FC236}">
                <a16:creationId xmlns:a16="http://schemas.microsoft.com/office/drawing/2014/main" xmlns="" id="{A1451D3B-33B8-4235-83B0-ADE64E3F81D9}"/>
              </a:ext>
            </a:extLst>
          </p:cNvPr>
          <p:cNvSpPr>
            <a:spLocks noChangeArrowheads="1"/>
          </p:cNvSpPr>
          <p:nvPr/>
        </p:nvSpPr>
        <p:spPr bwMode="auto">
          <a:xfrm>
            <a:off x="533400" y="4953000"/>
            <a:ext cx="2971800" cy="1196975"/>
          </a:xfrm>
          <a:prstGeom prst="rect">
            <a:avLst/>
          </a:prstGeom>
          <a:solidFill>
            <a:schemeClr val="accent1">
              <a:lumMod val="20000"/>
              <a:lumOff val="80000"/>
            </a:schemeClr>
          </a:solidFill>
          <a:ln w="25400">
            <a:solidFill>
              <a:schemeClr val="tx1"/>
            </a:solidFill>
            <a:miter lim="800000"/>
            <a:headEnd/>
            <a:tailEnd/>
          </a:ln>
        </p:spPr>
        <p:txBody>
          <a:bodyPr lIns="90488" tIns="44450" rIns="90488" bIns="44450" anchor="ctr">
            <a:spAutoFit/>
          </a:bodyPr>
          <a:lstStyle/>
          <a:p>
            <a:pPr eaLnBrk="1" hangingPunct="1">
              <a:tabLst>
                <a:tab pos="63500" algn="l"/>
                <a:tab pos="236538" algn="l"/>
                <a:tab pos="520700" algn="l"/>
              </a:tabLst>
              <a:defRPr/>
            </a:pPr>
            <a:r>
              <a:rPr lang="en-US" b="1" dirty="0">
                <a:solidFill>
                  <a:schemeClr val="tx2">
                    <a:lumMod val="50000"/>
                  </a:schemeClr>
                </a:solidFill>
                <a:latin typeface="Arial Narrow" pitchFamily="34" charset="0"/>
              </a:rPr>
              <a:t>Transportation costs differ between the two alternatives, so they are relevant to your decision.</a:t>
            </a:r>
          </a:p>
        </p:txBody>
      </p:sp>
      <p:cxnSp>
        <p:nvCxnSpPr>
          <p:cNvPr id="13" name="Straight Arrow Connector 12">
            <a:extLst>
              <a:ext uri="{FF2B5EF4-FFF2-40B4-BE49-F238E27FC236}">
                <a16:creationId xmlns:a16="http://schemas.microsoft.com/office/drawing/2014/main" xmlns="" id="{1436E085-6718-4FD9-8DDA-0A5B9E54D907}"/>
              </a:ext>
            </a:extLst>
          </p:cNvPr>
          <p:cNvCxnSpPr/>
          <p:nvPr/>
        </p:nvCxnSpPr>
        <p:spPr>
          <a:xfrm flipH="1" flipV="1">
            <a:off x="4191000" y="4267200"/>
            <a:ext cx="152400" cy="1066800"/>
          </a:xfrm>
          <a:prstGeom prst="straightConnector1">
            <a:avLst/>
          </a:prstGeom>
          <a:ln w="38100">
            <a:solidFill>
              <a:schemeClr val="tx2"/>
            </a:solidFill>
            <a:tailEnd type="arrow"/>
          </a:ln>
        </p:spPr>
        <p:style>
          <a:lnRef idx="1">
            <a:schemeClr val="accent1"/>
          </a:lnRef>
          <a:fillRef idx="0">
            <a:schemeClr val="accent1"/>
          </a:fillRef>
          <a:effectRef idx="0">
            <a:schemeClr val="accent1"/>
          </a:effectRef>
          <a:fontRef idx="minor">
            <a:schemeClr val="tx1"/>
          </a:fontRef>
        </p:style>
      </p:cxnSp>
      <p:grpSp>
        <p:nvGrpSpPr>
          <p:cNvPr id="2" name="Group 22">
            <a:extLst>
              <a:ext uri="{FF2B5EF4-FFF2-40B4-BE49-F238E27FC236}">
                <a16:creationId xmlns:a16="http://schemas.microsoft.com/office/drawing/2014/main" xmlns="" id="{C4C39EE2-E1DB-444F-90FA-DB4813DD5E44}"/>
              </a:ext>
            </a:extLst>
          </p:cNvPr>
          <p:cNvGrpSpPr>
            <a:grpSpLocks/>
          </p:cNvGrpSpPr>
          <p:nvPr/>
        </p:nvGrpSpPr>
        <p:grpSpPr bwMode="auto">
          <a:xfrm>
            <a:off x="4572000" y="1066800"/>
            <a:ext cx="3297238" cy="2133600"/>
            <a:chOff x="5334000" y="3787775"/>
            <a:chExt cx="3297187" cy="2438952"/>
          </a:xfrm>
        </p:grpSpPr>
        <p:sp>
          <p:nvSpPr>
            <p:cNvPr id="3090" name="Line 3">
              <a:extLst>
                <a:ext uri="{FF2B5EF4-FFF2-40B4-BE49-F238E27FC236}">
                  <a16:creationId xmlns:a16="http://schemas.microsoft.com/office/drawing/2014/main" xmlns="" id="{7BE55488-91B9-4896-B7C1-F5D5C1D202A0}"/>
                </a:ext>
              </a:extLst>
            </p:cNvPr>
            <p:cNvSpPr>
              <a:spLocks noChangeShapeType="1"/>
            </p:cNvSpPr>
            <p:nvPr/>
          </p:nvSpPr>
          <p:spPr bwMode="auto">
            <a:xfrm flipH="1">
              <a:off x="5334000" y="4038600"/>
              <a:ext cx="1524000" cy="1404178"/>
            </a:xfrm>
            <a:prstGeom prst="line">
              <a:avLst/>
            </a:prstGeom>
            <a:noFill/>
            <a:ln w="25400">
              <a:solidFill>
                <a:srgbClr val="FC0128"/>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3091" name="Rectangle 4">
              <a:extLst>
                <a:ext uri="{FF2B5EF4-FFF2-40B4-BE49-F238E27FC236}">
                  <a16:creationId xmlns:a16="http://schemas.microsoft.com/office/drawing/2014/main" xmlns="" id="{944B226E-7B84-4634-AB98-8F4118F9DD00}"/>
                </a:ext>
              </a:extLst>
            </p:cNvPr>
            <p:cNvSpPr>
              <a:spLocks noChangeArrowheads="1"/>
            </p:cNvSpPr>
            <p:nvPr/>
          </p:nvSpPr>
          <p:spPr bwMode="auto">
            <a:xfrm>
              <a:off x="6831013" y="3787775"/>
              <a:ext cx="1800174" cy="454440"/>
            </a:xfrm>
            <a:prstGeom prst="rect">
              <a:avLst/>
            </a:prstGeom>
            <a:solidFill>
              <a:srgbClr val="FFFFB3"/>
            </a:solidFill>
            <a:ln w="25400">
              <a:solidFill>
                <a:srgbClr val="FC0128"/>
              </a:solidFill>
              <a:miter lim="800000"/>
              <a:headEnd/>
              <a:tailEnd/>
            </a:ln>
          </p:spPr>
          <p:txBody>
            <a:bodyPr wrap="none" lIns="90488" tIns="44450" rIns="90488" bIns="44450">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eaLnBrk="1" hangingPunct="1"/>
              <a:r>
                <a:rPr lang="en-US" altLang="en-US" sz="2000" b="1" dirty="0">
                  <a:latin typeface="Arial" panose="020B0604020202020204" pitchFamily="34" charset="0"/>
                </a:rPr>
                <a:t>8 days @ $90</a:t>
              </a:r>
            </a:p>
          </p:txBody>
        </p:sp>
        <p:sp>
          <p:nvSpPr>
            <p:cNvPr id="3092" name="Line 5">
              <a:extLst>
                <a:ext uri="{FF2B5EF4-FFF2-40B4-BE49-F238E27FC236}">
                  <a16:creationId xmlns:a16="http://schemas.microsoft.com/office/drawing/2014/main" xmlns="" id="{60E0E94B-9FBF-4794-BD6E-19BD6BAACF5F}"/>
                </a:ext>
              </a:extLst>
            </p:cNvPr>
            <p:cNvSpPr>
              <a:spLocks noChangeShapeType="1"/>
            </p:cNvSpPr>
            <p:nvPr/>
          </p:nvSpPr>
          <p:spPr bwMode="auto">
            <a:xfrm flipV="1">
              <a:off x="5334000" y="4648198"/>
              <a:ext cx="1600200" cy="1143000"/>
            </a:xfrm>
            <a:prstGeom prst="line">
              <a:avLst/>
            </a:prstGeom>
            <a:noFill/>
            <a:ln w="25400">
              <a:solidFill>
                <a:srgbClr val="FC0128"/>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093" name="Rectangle 6">
              <a:extLst>
                <a:ext uri="{FF2B5EF4-FFF2-40B4-BE49-F238E27FC236}">
                  <a16:creationId xmlns:a16="http://schemas.microsoft.com/office/drawing/2014/main" xmlns="" id="{90D509A6-C312-4F2A-93E2-9D9E53403DF5}"/>
                </a:ext>
              </a:extLst>
            </p:cNvPr>
            <p:cNvSpPr>
              <a:spLocks noChangeArrowheads="1"/>
            </p:cNvSpPr>
            <p:nvPr/>
          </p:nvSpPr>
          <p:spPr bwMode="auto">
            <a:xfrm>
              <a:off x="6831013" y="4473575"/>
              <a:ext cx="1800174" cy="454440"/>
            </a:xfrm>
            <a:prstGeom prst="rect">
              <a:avLst/>
            </a:prstGeom>
            <a:solidFill>
              <a:srgbClr val="FFFFB3"/>
            </a:solidFill>
            <a:ln w="25400">
              <a:solidFill>
                <a:srgbClr val="FC0128"/>
              </a:solidFill>
              <a:miter lim="800000"/>
              <a:headEnd/>
              <a:tailEnd/>
            </a:ln>
          </p:spPr>
          <p:txBody>
            <a:bodyPr wrap="none" lIns="90488" tIns="44450" rIns="90488" bIns="44450">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eaLnBrk="1" hangingPunct="1"/>
              <a:r>
                <a:rPr lang="en-US" altLang="en-US" sz="2000" b="1" dirty="0">
                  <a:latin typeface="Arial" panose="020B0604020202020204" pitchFamily="34" charset="0"/>
                </a:rPr>
                <a:t>8 days @ $25</a:t>
              </a:r>
            </a:p>
          </p:txBody>
        </p:sp>
        <p:sp>
          <p:nvSpPr>
            <p:cNvPr id="3094" name="Line 7">
              <a:extLst>
                <a:ext uri="{FF2B5EF4-FFF2-40B4-BE49-F238E27FC236}">
                  <a16:creationId xmlns:a16="http://schemas.microsoft.com/office/drawing/2014/main" xmlns="" id="{95C0B544-0BA6-4AB4-AD01-51B09D3545ED}"/>
                </a:ext>
              </a:extLst>
            </p:cNvPr>
            <p:cNvSpPr>
              <a:spLocks noChangeShapeType="1"/>
            </p:cNvSpPr>
            <p:nvPr/>
          </p:nvSpPr>
          <p:spPr bwMode="auto">
            <a:xfrm flipV="1">
              <a:off x="5410200" y="5410199"/>
              <a:ext cx="1447800" cy="816528"/>
            </a:xfrm>
            <a:prstGeom prst="line">
              <a:avLst/>
            </a:prstGeom>
            <a:noFill/>
            <a:ln w="25400">
              <a:solidFill>
                <a:srgbClr val="FC0128"/>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095" name="Rectangle 8">
              <a:extLst>
                <a:ext uri="{FF2B5EF4-FFF2-40B4-BE49-F238E27FC236}">
                  <a16:creationId xmlns:a16="http://schemas.microsoft.com/office/drawing/2014/main" xmlns="" id="{46AD2F61-156F-4288-AAA0-5851475AE331}"/>
                </a:ext>
              </a:extLst>
            </p:cNvPr>
            <p:cNvSpPr>
              <a:spLocks noChangeArrowheads="1"/>
            </p:cNvSpPr>
            <p:nvPr/>
          </p:nvSpPr>
          <p:spPr bwMode="auto">
            <a:xfrm>
              <a:off x="6831013" y="5159375"/>
              <a:ext cx="1657506" cy="454440"/>
            </a:xfrm>
            <a:prstGeom prst="rect">
              <a:avLst/>
            </a:prstGeom>
            <a:solidFill>
              <a:srgbClr val="FFFFB3"/>
            </a:solidFill>
            <a:ln w="25400">
              <a:solidFill>
                <a:srgbClr val="FC0128"/>
              </a:solidFill>
              <a:miter lim="800000"/>
              <a:headEnd/>
              <a:tailEnd/>
            </a:ln>
          </p:spPr>
          <p:txBody>
            <a:bodyPr wrap="none" lIns="90488" tIns="44450" rIns="90488" bIns="44450">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eaLnBrk="1" hangingPunct="1"/>
              <a:r>
                <a:rPr lang="en-US" altLang="en-US" sz="2000" b="1" dirty="0">
                  <a:latin typeface="Arial" panose="020B0604020202020204" pitchFamily="34" charset="0"/>
                </a:rPr>
                <a:t>8 days @ $7</a:t>
              </a:r>
            </a:p>
          </p:txBody>
        </p:sp>
      </p:grpSp>
      <p:grpSp>
        <p:nvGrpSpPr>
          <p:cNvPr id="3" name="Group 29">
            <a:extLst>
              <a:ext uri="{FF2B5EF4-FFF2-40B4-BE49-F238E27FC236}">
                <a16:creationId xmlns:a16="http://schemas.microsoft.com/office/drawing/2014/main" xmlns="" id="{E60780B8-633D-4CB9-A7F1-5B61DED57C5E}"/>
              </a:ext>
            </a:extLst>
          </p:cNvPr>
          <p:cNvGrpSpPr>
            <a:grpSpLocks/>
          </p:cNvGrpSpPr>
          <p:nvPr/>
        </p:nvGrpSpPr>
        <p:grpSpPr bwMode="auto">
          <a:xfrm>
            <a:off x="4572000" y="2590800"/>
            <a:ext cx="4343400" cy="2438400"/>
            <a:chOff x="5530850" y="3606800"/>
            <a:chExt cx="4343400" cy="2438400"/>
          </a:xfrm>
        </p:grpSpPr>
        <p:sp>
          <p:nvSpPr>
            <p:cNvPr id="3084" name="Line 4">
              <a:extLst>
                <a:ext uri="{FF2B5EF4-FFF2-40B4-BE49-F238E27FC236}">
                  <a16:creationId xmlns:a16="http://schemas.microsoft.com/office/drawing/2014/main" xmlns="" id="{304534EB-6DFC-4A50-8646-FDC53B6E649B}"/>
                </a:ext>
              </a:extLst>
            </p:cNvPr>
            <p:cNvSpPr>
              <a:spLocks noChangeShapeType="1"/>
            </p:cNvSpPr>
            <p:nvPr/>
          </p:nvSpPr>
          <p:spPr bwMode="auto">
            <a:xfrm>
              <a:off x="5530850" y="3606800"/>
              <a:ext cx="1600200" cy="228600"/>
            </a:xfrm>
            <a:prstGeom prst="line">
              <a:avLst/>
            </a:prstGeom>
            <a:noFill/>
            <a:ln w="25400">
              <a:solidFill>
                <a:schemeClr val="tx2"/>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085" name="Line 5">
              <a:extLst>
                <a:ext uri="{FF2B5EF4-FFF2-40B4-BE49-F238E27FC236}">
                  <a16:creationId xmlns:a16="http://schemas.microsoft.com/office/drawing/2014/main" xmlns="" id="{31BBE91A-5864-49FC-8EE2-5137A679A80A}"/>
                </a:ext>
              </a:extLst>
            </p:cNvPr>
            <p:cNvSpPr>
              <a:spLocks noChangeShapeType="1"/>
            </p:cNvSpPr>
            <p:nvPr/>
          </p:nvSpPr>
          <p:spPr bwMode="auto">
            <a:xfrm>
              <a:off x="5607050" y="3911600"/>
              <a:ext cx="1600200" cy="228600"/>
            </a:xfrm>
            <a:prstGeom prst="line">
              <a:avLst/>
            </a:prstGeom>
            <a:noFill/>
            <a:ln w="25400">
              <a:solidFill>
                <a:schemeClr val="tx2"/>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086" name="Line 6">
              <a:extLst>
                <a:ext uri="{FF2B5EF4-FFF2-40B4-BE49-F238E27FC236}">
                  <a16:creationId xmlns:a16="http://schemas.microsoft.com/office/drawing/2014/main" xmlns="" id="{A60BBB0F-6D94-4E84-813F-4DEE0CFC4B77}"/>
                </a:ext>
              </a:extLst>
            </p:cNvPr>
            <p:cNvSpPr>
              <a:spLocks noChangeShapeType="1"/>
            </p:cNvSpPr>
            <p:nvPr/>
          </p:nvSpPr>
          <p:spPr bwMode="auto">
            <a:xfrm>
              <a:off x="5530850" y="4292600"/>
              <a:ext cx="1600200" cy="152400"/>
            </a:xfrm>
            <a:prstGeom prst="line">
              <a:avLst/>
            </a:prstGeom>
            <a:noFill/>
            <a:ln w="25400">
              <a:solidFill>
                <a:schemeClr val="tx2"/>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087" name="Line 7">
              <a:extLst>
                <a:ext uri="{FF2B5EF4-FFF2-40B4-BE49-F238E27FC236}">
                  <a16:creationId xmlns:a16="http://schemas.microsoft.com/office/drawing/2014/main" xmlns="" id="{1DBA2E7B-9ED5-4F88-8829-97DE2C999ABD}"/>
                </a:ext>
              </a:extLst>
            </p:cNvPr>
            <p:cNvSpPr>
              <a:spLocks noChangeShapeType="1"/>
            </p:cNvSpPr>
            <p:nvPr/>
          </p:nvSpPr>
          <p:spPr bwMode="auto">
            <a:xfrm>
              <a:off x="5530850" y="4597400"/>
              <a:ext cx="1447800" cy="152400"/>
            </a:xfrm>
            <a:prstGeom prst="line">
              <a:avLst/>
            </a:prstGeom>
            <a:noFill/>
            <a:ln w="25400">
              <a:solidFill>
                <a:schemeClr val="tx2"/>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35" name="Rectangle 8">
              <a:extLst>
                <a:ext uri="{FF2B5EF4-FFF2-40B4-BE49-F238E27FC236}">
                  <a16:creationId xmlns:a16="http://schemas.microsoft.com/office/drawing/2014/main" xmlns="" id="{84905272-9860-4705-8BB4-5DD3E3B16CAE}"/>
                </a:ext>
              </a:extLst>
            </p:cNvPr>
            <p:cNvSpPr>
              <a:spLocks noChangeArrowheads="1"/>
            </p:cNvSpPr>
            <p:nvPr/>
          </p:nvSpPr>
          <p:spPr bwMode="auto">
            <a:xfrm>
              <a:off x="6826250" y="3759200"/>
              <a:ext cx="2794000" cy="1219200"/>
            </a:xfrm>
            <a:prstGeom prst="rect">
              <a:avLst/>
            </a:prstGeom>
            <a:solidFill>
              <a:schemeClr val="accent1">
                <a:lumMod val="75000"/>
              </a:schemeClr>
            </a:solidFill>
            <a:ln w="25400">
              <a:solidFill>
                <a:schemeClr val="tx2"/>
              </a:solidFill>
              <a:miter lim="800000"/>
              <a:headEnd/>
              <a:tailEnd/>
            </a:ln>
            <a:effectLst/>
          </p:spPr>
          <p:txBody>
            <a:bodyPr wrap="none" lIns="90488" tIns="44450" rIns="90488" bIns="44450" anchor="ctr"/>
            <a:lstStyle/>
            <a:p>
              <a:pPr eaLnBrk="1" hangingPunct="1">
                <a:lnSpc>
                  <a:spcPct val="95000"/>
                </a:lnSpc>
                <a:defRPr/>
              </a:pPr>
              <a:r>
                <a:rPr lang="en-US" sz="2400" dirty="0">
                  <a:solidFill>
                    <a:schemeClr val="bg1"/>
                  </a:solidFill>
                  <a:latin typeface="Arial" pitchFamily="34" charset="0"/>
                </a:rPr>
                <a:t>Costs do not differ,</a:t>
              </a:r>
              <a:br>
                <a:rPr lang="en-US" sz="2400" dirty="0">
                  <a:solidFill>
                    <a:schemeClr val="bg1"/>
                  </a:solidFill>
                  <a:latin typeface="Arial" pitchFamily="34" charset="0"/>
                </a:rPr>
              </a:br>
              <a:r>
                <a:rPr lang="en-US" sz="2400" dirty="0">
                  <a:solidFill>
                    <a:schemeClr val="bg1"/>
                  </a:solidFill>
                  <a:latin typeface="Arial" pitchFamily="34" charset="0"/>
                </a:rPr>
                <a:t>so they are not</a:t>
              </a:r>
              <a:br>
                <a:rPr lang="en-US" sz="2400" dirty="0">
                  <a:solidFill>
                    <a:schemeClr val="bg1"/>
                  </a:solidFill>
                  <a:latin typeface="Arial" pitchFamily="34" charset="0"/>
                </a:rPr>
              </a:br>
              <a:r>
                <a:rPr lang="en-US" sz="2400" dirty="0">
                  <a:solidFill>
                    <a:schemeClr val="bg1"/>
                  </a:solidFill>
                  <a:latin typeface="Arial" pitchFamily="34" charset="0"/>
                </a:rPr>
                <a:t>relevant to decision.</a:t>
              </a:r>
            </a:p>
          </p:txBody>
        </p:sp>
        <p:sp>
          <p:nvSpPr>
            <p:cNvPr id="36" name="Rectangle 9">
              <a:extLst>
                <a:ext uri="{FF2B5EF4-FFF2-40B4-BE49-F238E27FC236}">
                  <a16:creationId xmlns:a16="http://schemas.microsoft.com/office/drawing/2014/main" xmlns="" id="{25276BC3-5779-4E7A-A19D-B20BC0DC0E3F}"/>
                </a:ext>
              </a:extLst>
            </p:cNvPr>
            <p:cNvSpPr>
              <a:spLocks noChangeArrowheads="1"/>
            </p:cNvSpPr>
            <p:nvPr/>
          </p:nvSpPr>
          <p:spPr bwMode="auto">
            <a:xfrm>
              <a:off x="6978650" y="5054600"/>
              <a:ext cx="2895600" cy="990600"/>
            </a:xfrm>
            <a:prstGeom prst="rect">
              <a:avLst/>
            </a:prstGeom>
            <a:solidFill>
              <a:srgbClr val="FFFFB3"/>
            </a:solidFill>
            <a:ln w="25400">
              <a:solidFill>
                <a:srgbClr val="0066CC"/>
              </a:solidFill>
              <a:miter lim="800000"/>
              <a:headEnd/>
              <a:tailEnd/>
            </a:ln>
          </p:spPr>
          <p:txBody>
            <a:bodyPr wrap="none" lIns="90488" tIns="44450" rIns="90488" bIns="44450" anchor="ctr"/>
            <a:lstStyle/>
            <a:p>
              <a:pPr eaLnBrk="1" hangingPunct="1">
                <a:lnSpc>
                  <a:spcPct val="95000"/>
                </a:lnSpc>
                <a:defRPr/>
              </a:pPr>
              <a:r>
                <a:rPr lang="en-US" sz="2200" dirty="0">
                  <a:solidFill>
                    <a:schemeClr val="tx2">
                      <a:lumMod val="50000"/>
                    </a:schemeClr>
                  </a:solidFill>
                  <a:latin typeface="Arial Narrow" pitchFamily="34" charset="0"/>
                </a:rPr>
                <a:t>Also, car insurance</a:t>
              </a:r>
              <a:br>
                <a:rPr lang="en-US" sz="2200" dirty="0">
                  <a:solidFill>
                    <a:schemeClr val="tx2">
                      <a:lumMod val="50000"/>
                    </a:schemeClr>
                  </a:solidFill>
                  <a:latin typeface="Arial Narrow" pitchFamily="34" charset="0"/>
                </a:rPr>
              </a:br>
              <a:r>
                <a:rPr lang="en-US" sz="2200" dirty="0">
                  <a:solidFill>
                    <a:schemeClr val="tx2">
                      <a:lumMod val="50000"/>
                    </a:schemeClr>
                  </a:solidFill>
                  <a:latin typeface="Arial Narrow" pitchFamily="34" charset="0"/>
                </a:rPr>
                <a:t>is not relevant to the </a:t>
              </a:r>
              <a:br>
                <a:rPr lang="en-US" sz="2200" dirty="0">
                  <a:solidFill>
                    <a:schemeClr val="tx2">
                      <a:lumMod val="50000"/>
                    </a:schemeClr>
                  </a:solidFill>
                  <a:latin typeface="Arial Narrow" pitchFamily="34" charset="0"/>
                </a:rPr>
              </a:br>
              <a:r>
                <a:rPr lang="en-US" sz="2200" dirty="0">
                  <a:solidFill>
                    <a:schemeClr val="tx2">
                      <a:lumMod val="50000"/>
                    </a:schemeClr>
                  </a:solidFill>
                  <a:latin typeface="Arial Narrow" pitchFamily="34" charset="0"/>
                </a:rPr>
                <a:t>decision as it is a </a:t>
              </a:r>
              <a:r>
                <a:rPr lang="en-US" sz="2200" i="1" dirty="0">
                  <a:solidFill>
                    <a:schemeClr val="tx2">
                      <a:lumMod val="50000"/>
                    </a:schemeClr>
                  </a:solidFill>
                  <a:latin typeface="Arial Narrow" pitchFamily="34" charset="0"/>
                </a:rPr>
                <a:t>sunk</a:t>
              </a:r>
              <a:r>
                <a:rPr lang="en-US" sz="2200" dirty="0">
                  <a:solidFill>
                    <a:schemeClr val="tx2">
                      <a:lumMod val="50000"/>
                    </a:schemeClr>
                  </a:solidFill>
                  <a:latin typeface="Arial Narrow" pitchFamily="34" charset="0"/>
                </a:rPr>
                <a:t> cost.</a:t>
              </a:r>
            </a:p>
          </p:txBody>
        </p:sp>
      </p:grpSp>
      <p:sp>
        <p:nvSpPr>
          <p:cNvPr id="333827" name="AutoShape 3">
            <a:extLst>
              <a:ext uri="{FF2B5EF4-FFF2-40B4-BE49-F238E27FC236}">
                <a16:creationId xmlns:a16="http://schemas.microsoft.com/office/drawing/2014/main" xmlns="" id="{8BEF3B1E-6541-43FA-9075-87B2E0690C30}"/>
              </a:ext>
            </a:extLst>
          </p:cNvPr>
          <p:cNvSpPr>
            <a:spLocks noChangeArrowheads="1"/>
          </p:cNvSpPr>
          <p:nvPr/>
        </p:nvSpPr>
        <p:spPr bwMode="auto">
          <a:xfrm>
            <a:off x="3886200" y="5056188"/>
            <a:ext cx="3098800" cy="1093787"/>
          </a:xfrm>
          <a:prstGeom prst="roundRect">
            <a:avLst>
              <a:gd name="adj" fmla="val 12495"/>
            </a:avLst>
          </a:prstGeom>
          <a:solidFill>
            <a:srgbClr val="FFFFB3"/>
          </a:solidFill>
          <a:ln w="25400">
            <a:solidFill>
              <a:schemeClr val="tx1"/>
            </a:solidFill>
            <a:round/>
            <a:headEnd/>
            <a:tailEnd/>
          </a:ln>
          <a:effectLst>
            <a:outerShdw dist="107763" dir="2700000" algn="ctr" rotWithShape="0">
              <a:schemeClr val="tx2"/>
            </a:outerShdw>
          </a:effectLst>
        </p:spPr>
        <p:txBody>
          <a:bodyPr lIns="0" tIns="0" rIns="0" bIns="0" anchor="ctr">
            <a:spAutoFit/>
          </a:bodyPr>
          <a:lstStyle/>
          <a:p>
            <a:pPr eaLnBrk="1" hangingPunct="1">
              <a:defRPr/>
            </a:pPr>
            <a:r>
              <a:rPr lang="en-US" sz="2200" b="1" dirty="0">
                <a:latin typeface="Arial Narrow" pitchFamily="34" charset="0"/>
              </a:rPr>
              <a:t>Are the two extra days in Colorado worth the $500</a:t>
            </a:r>
            <a:br>
              <a:rPr lang="en-US" sz="2200" b="1" dirty="0">
                <a:latin typeface="Arial Narrow" pitchFamily="34" charset="0"/>
              </a:rPr>
            </a:br>
            <a:r>
              <a:rPr lang="en-US" sz="2200" b="1" dirty="0">
                <a:latin typeface="Arial Narrow" pitchFamily="34" charset="0"/>
              </a:rPr>
              <a:t>extra cost to fly?</a:t>
            </a:r>
          </a:p>
        </p:txBody>
      </p:sp>
      <p:sp>
        <p:nvSpPr>
          <p:cNvPr id="37" name="Rounded Rectangle 36">
            <a:extLst>
              <a:ext uri="{FF2B5EF4-FFF2-40B4-BE49-F238E27FC236}">
                <a16:creationId xmlns:a16="http://schemas.microsoft.com/office/drawing/2014/main" xmlns="" id="{E5F59983-BD92-4133-AFB9-3CD1A95B8A2A}"/>
              </a:ext>
            </a:extLst>
          </p:cNvPr>
          <p:cNvSpPr/>
          <p:nvPr/>
        </p:nvSpPr>
        <p:spPr>
          <a:xfrm>
            <a:off x="685800" y="3733800"/>
            <a:ext cx="4114800" cy="6858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Tree>
    <p:extLst>
      <p:ext uri="{BB962C8B-B14F-4D97-AF65-F5344CB8AC3E}">
        <p14:creationId xmlns:p14="http://schemas.microsoft.com/office/powerpoint/2010/main" val="35672302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CD619F5-2007-4960-9512-CB81A26FB810}"/>
              </a:ext>
            </a:extLst>
          </p:cNvPr>
          <p:cNvSpPr>
            <a:spLocks noGrp="1"/>
          </p:cNvSpPr>
          <p:nvPr>
            <p:ph type="title"/>
          </p:nvPr>
        </p:nvSpPr>
        <p:spPr/>
        <p:txBody>
          <a:bodyPr/>
          <a:lstStyle/>
          <a:p>
            <a:r>
              <a:rPr lang="en-US" b="1" dirty="0"/>
              <a:t>Relevant Costs in Action—The Sell or Process Further Decision </a:t>
            </a:r>
          </a:p>
        </p:txBody>
      </p:sp>
      <p:sp>
        <p:nvSpPr>
          <p:cNvPr id="3" name="Content Placeholder 2">
            <a:extLst>
              <a:ext uri="{FF2B5EF4-FFF2-40B4-BE49-F238E27FC236}">
                <a16:creationId xmlns:a16="http://schemas.microsoft.com/office/drawing/2014/main" xmlns="" id="{BA3BF135-4EF3-457C-933E-D7BC7142207C}"/>
              </a:ext>
            </a:extLst>
          </p:cNvPr>
          <p:cNvSpPr>
            <a:spLocks noGrp="1"/>
          </p:cNvSpPr>
          <p:nvPr>
            <p:ph idx="1"/>
          </p:nvPr>
        </p:nvSpPr>
        <p:spPr>
          <a:xfrm>
            <a:off x="527368" y="1297781"/>
            <a:ext cx="8229600" cy="4262438"/>
          </a:xfrm>
        </p:spPr>
        <p:txBody>
          <a:bodyPr>
            <a:normAutofit/>
          </a:bodyPr>
          <a:lstStyle/>
          <a:p>
            <a:pPr marL="0" indent="0">
              <a:buNone/>
            </a:pPr>
            <a:r>
              <a:rPr lang="en-US" sz="2800" dirty="0"/>
              <a:t>Suppose that Air Comfort Inc. produces a heating and cooling system that sells for $7,200 and requires the following production costs:</a:t>
            </a:r>
          </a:p>
        </p:txBody>
      </p:sp>
      <p:pic>
        <p:nvPicPr>
          <p:cNvPr id="6" name="Picture 5" descr="A picture containing sky, cake&#10;&#10;Description generated with very high confidence">
            <a:extLst>
              <a:ext uri="{FF2B5EF4-FFF2-40B4-BE49-F238E27FC236}">
                <a16:creationId xmlns:a16="http://schemas.microsoft.com/office/drawing/2014/main" xmlns="" id="{7F536AB4-A7F9-4231-AD22-0B97835BF6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0817" y="3048000"/>
            <a:ext cx="7622702" cy="2131219"/>
          </a:xfrm>
          <a:prstGeom prst="rect">
            <a:avLst/>
          </a:prstGeom>
        </p:spPr>
      </p:pic>
      <p:sp>
        <p:nvSpPr>
          <p:cNvPr id="7" name="Rounded Rectangle 7">
            <a:extLst>
              <a:ext uri="{FF2B5EF4-FFF2-40B4-BE49-F238E27FC236}">
                <a16:creationId xmlns:a16="http://schemas.microsoft.com/office/drawing/2014/main" xmlns="" id="{94BA1CA8-DDEB-41AB-82F7-2600DE1F589E}"/>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16-3: Analyze relevant costs for the following decisions: sell or process further, special pricing, target costing, make or buy, continue or discontinue a segment, and product mix. </a:t>
            </a:r>
          </a:p>
        </p:txBody>
      </p:sp>
    </p:spTree>
    <p:extLst>
      <p:ext uri="{BB962C8B-B14F-4D97-AF65-F5344CB8AC3E}">
        <p14:creationId xmlns:p14="http://schemas.microsoft.com/office/powerpoint/2010/main" val="29621744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CD619F5-2007-4960-9512-CB81A26FB810}"/>
              </a:ext>
            </a:extLst>
          </p:cNvPr>
          <p:cNvSpPr>
            <a:spLocks noGrp="1"/>
          </p:cNvSpPr>
          <p:nvPr>
            <p:ph type="title"/>
          </p:nvPr>
        </p:nvSpPr>
        <p:spPr/>
        <p:txBody>
          <a:bodyPr/>
          <a:lstStyle/>
          <a:p>
            <a:r>
              <a:rPr lang="en-US" b="1" dirty="0"/>
              <a:t>Relevant Costs in Action—The Sell or Process Further Decision </a:t>
            </a:r>
          </a:p>
        </p:txBody>
      </p:sp>
      <p:sp>
        <p:nvSpPr>
          <p:cNvPr id="3" name="Content Placeholder 2">
            <a:extLst>
              <a:ext uri="{FF2B5EF4-FFF2-40B4-BE49-F238E27FC236}">
                <a16:creationId xmlns:a16="http://schemas.microsoft.com/office/drawing/2014/main" xmlns="" id="{BA3BF135-4EF3-457C-933E-D7BC7142207C}"/>
              </a:ext>
            </a:extLst>
          </p:cNvPr>
          <p:cNvSpPr>
            <a:spLocks noGrp="1"/>
          </p:cNvSpPr>
          <p:nvPr>
            <p:ph idx="1"/>
          </p:nvPr>
        </p:nvSpPr>
        <p:spPr>
          <a:xfrm>
            <a:off x="685800" y="1083865"/>
            <a:ext cx="8229600" cy="4874419"/>
          </a:xfrm>
          <a:solidFill>
            <a:srgbClr val="0066CC"/>
          </a:solidFill>
        </p:spPr>
        <p:txBody>
          <a:bodyPr>
            <a:noAutofit/>
          </a:bodyPr>
          <a:lstStyle/>
          <a:p>
            <a:pPr marL="0" indent="0" algn="ctr">
              <a:buNone/>
            </a:pPr>
            <a:r>
              <a:rPr lang="en-US" sz="2800" dirty="0">
                <a:solidFill>
                  <a:schemeClr val="bg1"/>
                </a:solidFill>
              </a:rPr>
              <a:t>Assume that Air Comfort’s design engineers have developed a more efficient air filtration system that would increase the efficiency of the current model. The only changes to the cost structure to produce the more efficient model would be direct materials that would now cost $3,400. Air Comfort’s marketing vice president suggests that the more efficient version of the system could sell for $8,000 in the current marketplace for similar systems. What are the relevant costs to consider in deciding whether to sell the current system as is or to produce the more efficient system?</a:t>
            </a:r>
          </a:p>
        </p:txBody>
      </p:sp>
      <p:sp>
        <p:nvSpPr>
          <p:cNvPr id="5" name="Rounded Rectangle 7">
            <a:extLst>
              <a:ext uri="{FF2B5EF4-FFF2-40B4-BE49-F238E27FC236}">
                <a16:creationId xmlns:a16="http://schemas.microsoft.com/office/drawing/2014/main" xmlns="" id="{D0362519-D9CC-4AFE-BF65-7D2E611B2117}"/>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16-3: Analyze relevant costs for the following decisions: sell or process further, special pricing, target costing, make or buy, continue or discontinue a segment, and product mix. </a:t>
            </a:r>
          </a:p>
        </p:txBody>
      </p:sp>
    </p:spTree>
    <p:extLst>
      <p:ext uri="{BB962C8B-B14F-4D97-AF65-F5344CB8AC3E}">
        <p14:creationId xmlns:p14="http://schemas.microsoft.com/office/powerpoint/2010/main" val="32673914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558FB8C-F2B2-4A38-AB85-C0522BDC1679}"/>
              </a:ext>
            </a:extLst>
          </p:cNvPr>
          <p:cNvSpPr>
            <a:spLocks noGrp="1"/>
          </p:cNvSpPr>
          <p:nvPr>
            <p:ph type="title"/>
          </p:nvPr>
        </p:nvSpPr>
        <p:spPr/>
        <p:txBody>
          <a:bodyPr/>
          <a:lstStyle/>
          <a:p>
            <a:r>
              <a:rPr lang="en-US" dirty="0"/>
              <a:t>Relevant Costs in Action—The Sell or Process Further Decision </a:t>
            </a:r>
          </a:p>
        </p:txBody>
      </p:sp>
      <p:sp>
        <p:nvSpPr>
          <p:cNvPr id="3" name="Content Placeholder 2">
            <a:extLst>
              <a:ext uri="{FF2B5EF4-FFF2-40B4-BE49-F238E27FC236}">
                <a16:creationId xmlns:a16="http://schemas.microsoft.com/office/drawing/2014/main" xmlns="" id="{B0AC1D3A-C193-4B17-BFBC-CF838F1AE283}"/>
              </a:ext>
            </a:extLst>
          </p:cNvPr>
          <p:cNvSpPr>
            <a:spLocks noGrp="1"/>
          </p:cNvSpPr>
          <p:nvPr>
            <p:ph idx="1"/>
          </p:nvPr>
        </p:nvSpPr>
        <p:spPr>
          <a:xfrm>
            <a:off x="694784" y="1143001"/>
            <a:ext cx="8229600" cy="2743200"/>
          </a:xfrm>
          <a:solidFill>
            <a:schemeClr val="accent6">
              <a:lumMod val="20000"/>
              <a:lumOff val="80000"/>
            </a:schemeClr>
          </a:solidFill>
        </p:spPr>
        <p:txBody>
          <a:bodyPr/>
          <a:lstStyle/>
          <a:p>
            <a:pPr marL="0" indent="0" algn="ctr">
              <a:buNone/>
            </a:pPr>
            <a:r>
              <a:rPr lang="en-US" sz="2200" dirty="0"/>
              <a:t>The relevant costs are those costs that are different between the current system and the more efficient system: direct materials in the amount of $1,000 ($3,400 new material cost versus $2,400 current material cost), but before the final decision can be made, the $1,000 must be compared to the difference in selling price that would be available from the more efficient system. The following relevant cost analysis indicates that it would not be wise to produce and sell the more efficient system given the current marketplace. </a:t>
            </a:r>
          </a:p>
        </p:txBody>
      </p:sp>
      <p:pic>
        <p:nvPicPr>
          <p:cNvPr id="6" name="Picture 5" descr="A screenshot of a cell phone&#10;&#10;Description generated with high confidence">
            <a:extLst>
              <a:ext uri="{FF2B5EF4-FFF2-40B4-BE49-F238E27FC236}">
                <a16:creationId xmlns:a16="http://schemas.microsoft.com/office/drawing/2014/main" xmlns="" id="{974CDF04-A35D-4E17-B362-10ED5791FA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2368" y="4198642"/>
            <a:ext cx="7754432" cy="1409897"/>
          </a:xfrm>
          <a:prstGeom prst="rect">
            <a:avLst/>
          </a:prstGeom>
        </p:spPr>
      </p:pic>
      <p:sp>
        <p:nvSpPr>
          <p:cNvPr id="8" name="Rounded Rectangle 7">
            <a:extLst>
              <a:ext uri="{FF2B5EF4-FFF2-40B4-BE49-F238E27FC236}">
                <a16:creationId xmlns:a16="http://schemas.microsoft.com/office/drawing/2014/main" xmlns="" id="{A0542B5B-13B3-4BA8-9E77-DFD7560B1131}"/>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16-3: Analyze relevant costs for the following decisions: sell or process further, special pricing, target costing, make or buy, continue or discontinue a segment, and product mix. </a:t>
            </a:r>
          </a:p>
        </p:txBody>
      </p:sp>
    </p:spTree>
    <p:extLst>
      <p:ext uri="{BB962C8B-B14F-4D97-AF65-F5344CB8AC3E}">
        <p14:creationId xmlns:p14="http://schemas.microsoft.com/office/powerpoint/2010/main" val="32105411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6">
            <a:extLst>
              <a:ext uri="{FF2B5EF4-FFF2-40B4-BE49-F238E27FC236}">
                <a16:creationId xmlns:a16="http://schemas.microsoft.com/office/drawing/2014/main" xmlns="" id="{D3F591A4-F0E6-40A6-9C96-B70336D4570A}"/>
              </a:ext>
            </a:extLst>
          </p:cNvPr>
          <p:cNvSpPr>
            <a:spLocks noGrp="1"/>
          </p:cNvSpPr>
          <p:nvPr>
            <p:ph type="title"/>
          </p:nvPr>
        </p:nvSpPr>
        <p:spPr>
          <a:xfrm>
            <a:off x="914400" y="277813"/>
            <a:ext cx="7324725" cy="1143000"/>
          </a:xfrm>
        </p:spPr>
        <p:txBody>
          <a:bodyPr/>
          <a:lstStyle/>
          <a:p>
            <a:r>
              <a:rPr lang="en-US" altLang="en-US" dirty="0">
                <a:ea typeface="ＭＳ Ｐゴシック" panose="020B0600070205080204" pitchFamily="34" charset="-128"/>
              </a:rPr>
              <a:t>The Special Pricing Decision</a:t>
            </a:r>
          </a:p>
        </p:txBody>
      </p:sp>
      <p:sp>
        <p:nvSpPr>
          <p:cNvPr id="39937" name="Rectangle 3">
            <a:extLst>
              <a:ext uri="{FF2B5EF4-FFF2-40B4-BE49-F238E27FC236}">
                <a16:creationId xmlns:a16="http://schemas.microsoft.com/office/drawing/2014/main" xmlns="" id="{1C0076C7-959D-44D0-81EF-2E6A788A8F49}"/>
              </a:ext>
            </a:extLst>
          </p:cNvPr>
          <p:cNvSpPr>
            <a:spLocks noGrp="1" noChangeArrowheads="1"/>
          </p:cNvSpPr>
          <p:nvPr>
            <p:ph idx="1"/>
          </p:nvPr>
        </p:nvSpPr>
        <p:spPr>
          <a:xfrm>
            <a:off x="1828800" y="1420813"/>
            <a:ext cx="5715000" cy="3962400"/>
          </a:xfrm>
          <a:solidFill>
            <a:schemeClr val="accent1">
              <a:lumMod val="20000"/>
              <a:lumOff val="80000"/>
            </a:schemeClr>
          </a:solidFill>
          <a:ln w="38100">
            <a:solidFill>
              <a:schemeClr val="tx1"/>
            </a:solidFill>
          </a:ln>
          <a:effectLst>
            <a:outerShdw dist="71842" dir="2700000" algn="ctr" rotWithShape="0">
              <a:schemeClr val="bg2"/>
            </a:outerShdw>
          </a:effectLst>
        </p:spPr>
        <p:txBody>
          <a:bodyPr lIns="90488" tIns="44450" rIns="90488" bIns="44450"/>
          <a:lstStyle/>
          <a:p>
            <a:pPr algn="ctr">
              <a:buFont typeface="Wingdings" pitchFamily="2" charset="2"/>
              <a:buNone/>
              <a:defRPr/>
            </a:pPr>
            <a:r>
              <a:rPr lang="en-US" sz="3000" dirty="0">
                <a:ea typeface="ＭＳ Ｐゴシック" pitchFamily="34" charset="-128"/>
              </a:rPr>
              <a:t>The decision to accept additional business should be based on </a:t>
            </a:r>
            <a:r>
              <a:rPr lang="en-US" sz="3000" b="1" i="1" dirty="0">
                <a:ea typeface="ＭＳ Ｐゴシック" pitchFamily="34" charset="-128"/>
              </a:rPr>
              <a:t>incremental cost</a:t>
            </a:r>
            <a:r>
              <a:rPr lang="en-US" sz="3000" dirty="0">
                <a:ea typeface="ＭＳ Ｐゴシック" pitchFamily="34" charset="-128"/>
              </a:rPr>
              <a:t>s and </a:t>
            </a:r>
            <a:r>
              <a:rPr lang="en-US" sz="3000" b="1" i="1" dirty="0">
                <a:ea typeface="ＭＳ Ｐゴシック" pitchFamily="34" charset="-128"/>
              </a:rPr>
              <a:t>incremental revenues.</a:t>
            </a:r>
          </a:p>
          <a:p>
            <a:pPr algn="ctr">
              <a:buFont typeface="Wingdings" pitchFamily="2" charset="2"/>
              <a:buNone/>
              <a:defRPr/>
            </a:pPr>
            <a:r>
              <a:rPr lang="en-US" sz="3000" dirty="0">
                <a:ea typeface="ＭＳ Ｐゴシック" pitchFamily="34" charset="-128"/>
              </a:rPr>
              <a:t>Incremental amounts are those amounts that occur if the company decides to accept the new business.</a:t>
            </a:r>
          </a:p>
        </p:txBody>
      </p:sp>
      <p:sp>
        <p:nvSpPr>
          <p:cNvPr id="8" name="Rounded Rectangle 7">
            <a:extLst>
              <a:ext uri="{FF2B5EF4-FFF2-40B4-BE49-F238E27FC236}">
                <a16:creationId xmlns:a16="http://schemas.microsoft.com/office/drawing/2014/main" xmlns="" id="{A622B976-D554-4509-BDE2-C162826E0ECE}"/>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16-3: Analyze relevant costs for the following decisions: sell or process further, special pricing, target costing, make or buy, continue or discontinue a segment, and product mix. </a:t>
            </a:r>
          </a:p>
        </p:txBody>
      </p:sp>
    </p:spTree>
    <p:extLst>
      <p:ext uri="{BB962C8B-B14F-4D97-AF65-F5344CB8AC3E}">
        <p14:creationId xmlns:p14="http://schemas.microsoft.com/office/powerpoint/2010/main" val="1219234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sky&#10;&#10;Description automatically generated">
            <a:extLst>
              <a:ext uri="{FF2B5EF4-FFF2-40B4-BE49-F238E27FC236}">
                <a16:creationId xmlns:a16="http://schemas.microsoft.com/office/drawing/2014/main" xmlns="" id="{9A61EF99-0F50-423E-B4DE-4FB1555AC6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6437" y="2976562"/>
            <a:ext cx="6087325" cy="2305372"/>
          </a:xfrm>
          <a:prstGeom prst="rect">
            <a:avLst/>
          </a:prstGeom>
        </p:spPr>
      </p:pic>
      <p:sp>
        <p:nvSpPr>
          <p:cNvPr id="4099" name="Title 6">
            <a:extLst>
              <a:ext uri="{FF2B5EF4-FFF2-40B4-BE49-F238E27FC236}">
                <a16:creationId xmlns:a16="http://schemas.microsoft.com/office/drawing/2014/main" xmlns="" id="{0BE84CED-CD50-46CD-9A4C-2D354964332C}"/>
              </a:ext>
            </a:extLst>
          </p:cNvPr>
          <p:cNvSpPr>
            <a:spLocks noGrp="1"/>
          </p:cNvSpPr>
          <p:nvPr>
            <p:ph type="title"/>
          </p:nvPr>
        </p:nvSpPr>
        <p:spPr>
          <a:xfrm>
            <a:off x="914400" y="0"/>
            <a:ext cx="7324725" cy="1143000"/>
          </a:xfrm>
        </p:spPr>
        <p:txBody>
          <a:bodyPr/>
          <a:lstStyle/>
          <a:p>
            <a:r>
              <a:rPr lang="en-US" altLang="en-US" dirty="0">
                <a:ea typeface="ＭＳ Ｐゴシック" panose="020B0600070205080204" pitchFamily="34" charset="-128"/>
              </a:rPr>
              <a:t>Relevant Costs in Action—The Sell or Process Further Decision</a:t>
            </a:r>
          </a:p>
        </p:txBody>
      </p:sp>
      <p:sp>
        <p:nvSpPr>
          <p:cNvPr id="4100" name="Rectangle 3">
            <a:extLst>
              <a:ext uri="{FF2B5EF4-FFF2-40B4-BE49-F238E27FC236}">
                <a16:creationId xmlns:a16="http://schemas.microsoft.com/office/drawing/2014/main" xmlns="" id="{4A7F5E7B-9951-4824-83F4-F9F126B87243}"/>
              </a:ext>
            </a:extLst>
          </p:cNvPr>
          <p:cNvSpPr>
            <a:spLocks noGrp="1" noChangeArrowheads="1"/>
          </p:cNvSpPr>
          <p:nvPr>
            <p:ph idx="1"/>
          </p:nvPr>
        </p:nvSpPr>
        <p:spPr>
          <a:xfrm>
            <a:off x="114299" y="969169"/>
            <a:ext cx="8991600" cy="2024062"/>
          </a:xfrm>
        </p:spPr>
        <p:txBody>
          <a:bodyPr lIns="90488" tIns="44450" rIns="90488" bIns="44450"/>
          <a:lstStyle/>
          <a:p>
            <a:pPr algn="ctr">
              <a:buFont typeface="Wingdings" panose="05000000000000000000" pitchFamily="2" charset="2"/>
              <a:buNone/>
            </a:pPr>
            <a:r>
              <a:rPr lang="en-US" altLang="en-US" sz="2600" dirty="0">
                <a:ea typeface="ＭＳ Ｐゴシック" panose="020B0600070205080204" pitchFamily="34" charset="-128"/>
              </a:rPr>
              <a:t>MicroTech Inc. (MTI) has the capacity to produce 5,000 laptop computers each month. The company sells each laptop for $2,400. For the month of July, the operating budget calls for the sale and production of 4,400 laptops. The company's standard manufacturing costs are as follows:</a:t>
            </a:r>
          </a:p>
        </p:txBody>
      </p:sp>
      <p:sp>
        <p:nvSpPr>
          <p:cNvPr id="41987" name="Oval 9">
            <a:extLst>
              <a:ext uri="{FF2B5EF4-FFF2-40B4-BE49-F238E27FC236}">
                <a16:creationId xmlns:a16="http://schemas.microsoft.com/office/drawing/2014/main" xmlns="" id="{91169F4B-993B-416D-A9FF-24CB2AD8CEA6}"/>
              </a:ext>
            </a:extLst>
          </p:cNvPr>
          <p:cNvSpPr>
            <a:spLocks noChangeArrowheads="1"/>
          </p:cNvSpPr>
          <p:nvPr/>
        </p:nvSpPr>
        <p:spPr bwMode="auto">
          <a:xfrm>
            <a:off x="6927693" y="4443734"/>
            <a:ext cx="762000" cy="342900"/>
          </a:xfrm>
          <a:prstGeom prst="ellipse">
            <a:avLst/>
          </a:prstGeom>
          <a:noFill/>
          <a:ln w="38100">
            <a:solidFill>
              <a:schemeClr val="accent1">
                <a:lumMod val="50000"/>
              </a:schemeClr>
            </a:solidFill>
            <a:round/>
            <a:headEnd/>
            <a:tailEnd/>
          </a:ln>
        </p:spPr>
        <p:txBody>
          <a:bodyPr wrap="none" anchor="ctr"/>
          <a:lstStyle/>
          <a:p>
            <a:pPr>
              <a:defRPr/>
            </a:pPr>
            <a:endParaRPr lang="en-US" dirty="0">
              <a:solidFill>
                <a:srgbClr val="FF0000"/>
              </a:solidFill>
            </a:endParaRPr>
          </a:p>
        </p:txBody>
      </p:sp>
      <p:sp>
        <p:nvSpPr>
          <p:cNvPr id="41988" name="Line 11">
            <a:extLst>
              <a:ext uri="{FF2B5EF4-FFF2-40B4-BE49-F238E27FC236}">
                <a16:creationId xmlns:a16="http://schemas.microsoft.com/office/drawing/2014/main" xmlns="" id="{A69F983D-22AE-4667-B01E-67F9A72C18C8}"/>
              </a:ext>
            </a:extLst>
          </p:cNvPr>
          <p:cNvSpPr>
            <a:spLocks noChangeShapeType="1"/>
          </p:cNvSpPr>
          <p:nvPr/>
        </p:nvSpPr>
        <p:spPr bwMode="auto">
          <a:xfrm flipV="1">
            <a:off x="3886198" y="4648200"/>
            <a:ext cx="3041495" cy="604838"/>
          </a:xfrm>
          <a:prstGeom prst="line">
            <a:avLst/>
          </a:prstGeom>
          <a:noFill/>
          <a:ln w="38100">
            <a:solidFill>
              <a:schemeClr val="accent1">
                <a:lumMod val="50000"/>
              </a:schemeClr>
            </a:solidFill>
            <a:round/>
            <a:headEnd/>
            <a:tailEnd type="triangle" w="med" len="med"/>
          </a:ln>
        </p:spPr>
        <p:txBody>
          <a:bodyPr wrap="none"/>
          <a:lstStyle/>
          <a:p>
            <a:pPr>
              <a:defRPr/>
            </a:pPr>
            <a:endParaRPr lang="en-US" dirty="0"/>
          </a:p>
        </p:txBody>
      </p:sp>
      <p:sp>
        <p:nvSpPr>
          <p:cNvPr id="41989" name="Text Box 10">
            <a:extLst>
              <a:ext uri="{FF2B5EF4-FFF2-40B4-BE49-F238E27FC236}">
                <a16:creationId xmlns:a16="http://schemas.microsoft.com/office/drawing/2014/main" xmlns="" id="{2EAD654D-AB5D-4476-903C-F8BADF3B5D41}"/>
              </a:ext>
            </a:extLst>
          </p:cNvPr>
          <p:cNvSpPr txBox="1">
            <a:spLocks noChangeArrowheads="1"/>
          </p:cNvSpPr>
          <p:nvPr/>
        </p:nvSpPr>
        <p:spPr bwMode="auto">
          <a:xfrm>
            <a:off x="1066800" y="5334000"/>
            <a:ext cx="7239000" cy="757130"/>
          </a:xfrm>
          <a:prstGeom prst="rect">
            <a:avLst/>
          </a:prstGeom>
          <a:solidFill>
            <a:srgbClr val="FFFFB3"/>
          </a:solidFill>
          <a:ln w="38100">
            <a:solidFill>
              <a:schemeClr val="accent1">
                <a:lumMod val="50000"/>
              </a:schemeClr>
            </a:solidFill>
            <a:miter lim="800000"/>
            <a:headEnd/>
            <a:tailEnd/>
          </a:ln>
        </p:spPr>
        <p:txBody>
          <a:bodyPr wrap="square">
            <a:spAutoFit/>
          </a:bodyPr>
          <a:lstStyle/>
          <a:p>
            <a:pPr algn="l" eaLnBrk="1" hangingPunct="1">
              <a:lnSpc>
                <a:spcPct val="90000"/>
              </a:lnSpc>
              <a:defRPr/>
            </a:pPr>
            <a:r>
              <a:rPr lang="en-US" sz="2400" dirty="0">
                <a:latin typeface="Arial" pitchFamily="34" charset="0"/>
              </a:rPr>
              <a:t>Fixed overhead is based on capacity of 5,000 units: $2,500,000 </a:t>
            </a:r>
            <a:r>
              <a:rPr lang="en-US" sz="2400" dirty="0">
                <a:latin typeface="Arial" pitchFamily="34" charset="0"/>
                <a:cs typeface="Times New Roman" pitchFamily="18" charset="0"/>
              </a:rPr>
              <a:t>÷ 5,000 units = $500 per unit.</a:t>
            </a:r>
            <a:endParaRPr lang="en-US" sz="2400" dirty="0">
              <a:latin typeface="Arial" pitchFamily="34" charset="0"/>
            </a:endParaRPr>
          </a:p>
        </p:txBody>
      </p:sp>
      <p:sp>
        <p:nvSpPr>
          <p:cNvPr id="11" name="Rounded Rectangle 10">
            <a:extLst>
              <a:ext uri="{FF2B5EF4-FFF2-40B4-BE49-F238E27FC236}">
                <a16:creationId xmlns:a16="http://schemas.microsoft.com/office/drawing/2014/main" xmlns="" id="{30417070-C769-459C-9D9C-E2AEE5B13E92}"/>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16-3: Analyze relevant costs for the following decisions: sell or process further, special pricing, target costing, make or buy, continue or discontinue a segment, and product mix. </a:t>
            </a:r>
          </a:p>
        </p:txBody>
      </p:sp>
    </p:spTree>
    <p:extLst>
      <p:ext uri="{BB962C8B-B14F-4D97-AF65-F5344CB8AC3E}">
        <p14:creationId xmlns:p14="http://schemas.microsoft.com/office/powerpoint/2010/main" val="3708250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6">
            <a:extLst>
              <a:ext uri="{FF2B5EF4-FFF2-40B4-BE49-F238E27FC236}">
                <a16:creationId xmlns:a16="http://schemas.microsoft.com/office/drawing/2014/main" xmlns="" id="{81AB07F0-30D2-4C52-8F40-1287ABBDECB4}"/>
              </a:ext>
            </a:extLst>
          </p:cNvPr>
          <p:cNvSpPr>
            <a:spLocks noGrp="1"/>
          </p:cNvSpPr>
          <p:nvPr>
            <p:ph type="title"/>
          </p:nvPr>
        </p:nvSpPr>
        <p:spPr>
          <a:xfrm>
            <a:off x="914400" y="0"/>
            <a:ext cx="7324725" cy="1143000"/>
          </a:xfrm>
        </p:spPr>
        <p:txBody>
          <a:bodyPr/>
          <a:lstStyle/>
          <a:p>
            <a:r>
              <a:rPr lang="en-US" altLang="en-US" dirty="0">
                <a:ea typeface="ＭＳ Ｐゴシック" panose="020B0600070205080204" pitchFamily="34" charset="-128"/>
              </a:rPr>
              <a:t>Relevant Costs in Action—The Sell or Process Further Decision</a:t>
            </a:r>
          </a:p>
        </p:txBody>
      </p:sp>
      <p:sp>
        <p:nvSpPr>
          <p:cNvPr id="41987" name="Rectangle 3">
            <a:extLst>
              <a:ext uri="{FF2B5EF4-FFF2-40B4-BE49-F238E27FC236}">
                <a16:creationId xmlns:a16="http://schemas.microsoft.com/office/drawing/2014/main" xmlns="" id="{4F15A783-7400-4F73-BFB8-A34CEFAA8196}"/>
              </a:ext>
            </a:extLst>
          </p:cNvPr>
          <p:cNvSpPr>
            <a:spLocks noGrp="1" noChangeArrowheads="1"/>
          </p:cNvSpPr>
          <p:nvPr>
            <p:ph idx="1"/>
          </p:nvPr>
        </p:nvSpPr>
        <p:spPr>
          <a:xfrm>
            <a:off x="685800" y="1943100"/>
            <a:ext cx="8153400" cy="2971800"/>
          </a:xfrm>
          <a:solidFill>
            <a:srgbClr val="FFFFB3"/>
          </a:solidFill>
        </p:spPr>
        <p:txBody>
          <a:bodyPr lIns="90488" tIns="44450" rIns="90488" bIns="44450"/>
          <a:lstStyle/>
          <a:p>
            <a:pPr marL="0" indent="0" algn="ctr">
              <a:lnSpc>
                <a:spcPct val="95000"/>
              </a:lnSpc>
              <a:spcBef>
                <a:spcPct val="40000"/>
              </a:spcBef>
              <a:buNone/>
            </a:pPr>
            <a:r>
              <a:rPr lang="en-US" altLang="en-US" sz="2800" dirty="0"/>
              <a:t>MicroTech receives an offer from World University for 500 of its laptop computers for $1,800 each. </a:t>
            </a:r>
          </a:p>
          <a:p>
            <a:pPr marL="0" indent="0" algn="ctr">
              <a:lnSpc>
                <a:spcPct val="95000"/>
              </a:lnSpc>
              <a:spcBef>
                <a:spcPct val="40000"/>
              </a:spcBef>
              <a:buNone/>
            </a:pPr>
            <a:r>
              <a:rPr lang="en-US" altLang="en-US" sz="2800" dirty="0"/>
              <a:t>If MicroTech accepts the offer, total fixed overhead will not increase, and a selling commission of 5 percent will not be paid on the computers in the special order.</a:t>
            </a:r>
          </a:p>
          <a:p>
            <a:pPr marL="0" indent="0" algn="ctr">
              <a:lnSpc>
                <a:spcPct val="95000"/>
              </a:lnSpc>
              <a:spcBef>
                <a:spcPct val="40000"/>
              </a:spcBef>
              <a:buNone/>
            </a:pPr>
            <a:r>
              <a:rPr lang="en-US" altLang="en-US" sz="2800" b="1" dirty="0"/>
              <a:t>Should MicroTech accept the offer?</a:t>
            </a:r>
          </a:p>
        </p:txBody>
      </p:sp>
      <p:sp>
        <p:nvSpPr>
          <p:cNvPr id="7" name="Rounded Rectangle 6">
            <a:extLst>
              <a:ext uri="{FF2B5EF4-FFF2-40B4-BE49-F238E27FC236}">
                <a16:creationId xmlns:a16="http://schemas.microsoft.com/office/drawing/2014/main" xmlns="" id="{D1978BEA-439D-47E9-8234-AC9787B33A7A}"/>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16-3: Analyze relevant costs for the following decisions: sell or process further, special pricing, target costing, make or buy, continue or discontinue a segment, and product mix. </a:t>
            </a:r>
          </a:p>
        </p:txBody>
      </p:sp>
    </p:spTree>
    <p:extLst>
      <p:ext uri="{BB962C8B-B14F-4D97-AF65-F5344CB8AC3E}">
        <p14:creationId xmlns:p14="http://schemas.microsoft.com/office/powerpoint/2010/main" val="7455568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085610-AF62-4899-A2BB-92082E858843}"/>
              </a:ext>
            </a:extLst>
          </p:cNvPr>
          <p:cNvSpPr>
            <a:spLocks noGrp="1"/>
          </p:cNvSpPr>
          <p:nvPr>
            <p:ph type="title"/>
          </p:nvPr>
        </p:nvSpPr>
        <p:spPr>
          <a:xfrm>
            <a:off x="457200" y="295483"/>
            <a:ext cx="8229600" cy="869950"/>
          </a:xfrm>
        </p:spPr>
        <p:txBody>
          <a:bodyPr/>
          <a:lstStyle/>
          <a:p>
            <a:r>
              <a:rPr lang="en-US" dirty="0"/>
              <a:t>Relevant Cost Analysis for Special Pricing Decisions</a:t>
            </a:r>
          </a:p>
        </p:txBody>
      </p:sp>
      <p:sp>
        <p:nvSpPr>
          <p:cNvPr id="3" name="Content Placeholder 2">
            <a:extLst>
              <a:ext uri="{FF2B5EF4-FFF2-40B4-BE49-F238E27FC236}">
                <a16:creationId xmlns:a16="http://schemas.microsoft.com/office/drawing/2014/main" xmlns="" id="{7D8DF699-CD78-46C9-B953-6D0257B1BE9B}"/>
              </a:ext>
            </a:extLst>
          </p:cNvPr>
          <p:cNvSpPr>
            <a:spLocks noGrp="1"/>
          </p:cNvSpPr>
          <p:nvPr>
            <p:ph idx="1"/>
          </p:nvPr>
        </p:nvSpPr>
        <p:spPr>
          <a:xfrm>
            <a:off x="457200" y="1319212"/>
            <a:ext cx="8229600" cy="650875"/>
          </a:xfrm>
        </p:spPr>
        <p:txBody>
          <a:bodyPr/>
          <a:lstStyle/>
          <a:p>
            <a:pPr marL="0" indent="0">
              <a:buNone/>
            </a:pPr>
            <a:r>
              <a:rPr lang="en-US" sz="2800" dirty="0"/>
              <a:t>Idle capacity = 600 laptops, special offer accepted:</a:t>
            </a:r>
          </a:p>
        </p:txBody>
      </p:sp>
      <p:pic>
        <p:nvPicPr>
          <p:cNvPr id="6" name="Picture 5" descr="A screenshot of a cell phone&#10;&#10;Description generated with very high confidence">
            <a:extLst>
              <a:ext uri="{FF2B5EF4-FFF2-40B4-BE49-F238E27FC236}">
                <a16:creationId xmlns:a16="http://schemas.microsoft.com/office/drawing/2014/main" xmlns="" id="{9052FDFC-880B-4B8A-A4BA-9801115535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123866"/>
            <a:ext cx="8229600" cy="3414922"/>
          </a:xfrm>
          <a:prstGeom prst="rect">
            <a:avLst/>
          </a:prstGeom>
        </p:spPr>
      </p:pic>
    </p:spTree>
    <p:extLst>
      <p:ext uri="{BB962C8B-B14F-4D97-AF65-F5344CB8AC3E}">
        <p14:creationId xmlns:p14="http://schemas.microsoft.com/office/powerpoint/2010/main" val="31117227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085610-AF62-4899-A2BB-92082E858843}"/>
              </a:ext>
            </a:extLst>
          </p:cNvPr>
          <p:cNvSpPr>
            <a:spLocks noGrp="1"/>
          </p:cNvSpPr>
          <p:nvPr>
            <p:ph type="title"/>
          </p:nvPr>
        </p:nvSpPr>
        <p:spPr>
          <a:xfrm>
            <a:off x="609600" y="234156"/>
            <a:ext cx="8229600" cy="869950"/>
          </a:xfrm>
        </p:spPr>
        <p:txBody>
          <a:bodyPr/>
          <a:lstStyle/>
          <a:p>
            <a:r>
              <a:rPr lang="en-US" dirty="0"/>
              <a:t>Relevant Cost Analysis for Special Pricing Decisions</a:t>
            </a:r>
          </a:p>
        </p:txBody>
      </p:sp>
      <p:sp>
        <p:nvSpPr>
          <p:cNvPr id="3" name="Content Placeholder 2">
            <a:extLst>
              <a:ext uri="{FF2B5EF4-FFF2-40B4-BE49-F238E27FC236}">
                <a16:creationId xmlns:a16="http://schemas.microsoft.com/office/drawing/2014/main" xmlns="" id="{7D8DF699-CD78-46C9-B953-6D0257B1BE9B}"/>
              </a:ext>
            </a:extLst>
          </p:cNvPr>
          <p:cNvSpPr>
            <a:spLocks noGrp="1"/>
          </p:cNvSpPr>
          <p:nvPr>
            <p:ph idx="1"/>
          </p:nvPr>
        </p:nvSpPr>
        <p:spPr>
          <a:xfrm>
            <a:off x="457200" y="1319212"/>
            <a:ext cx="8229600" cy="650875"/>
          </a:xfrm>
        </p:spPr>
        <p:txBody>
          <a:bodyPr/>
          <a:lstStyle/>
          <a:p>
            <a:pPr marL="0" indent="0">
              <a:buNone/>
            </a:pPr>
            <a:r>
              <a:rPr lang="en-US" sz="2800" dirty="0"/>
              <a:t>Full capacity, special offer rejected:</a:t>
            </a:r>
          </a:p>
        </p:txBody>
      </p:sp>
      <p:pic>
        <p:nvPicPr>
          <p:cNvPr id="5" name="Picture 4" descr="A screenshot of a cell phone&#10;&#10;Description generated with very high confidence">
            <a:extLst>
              <a:ext uri="{FF2B5EF4-FFF2-40B4-BE49-F238E27FC236}">
                <a16:creationId xmlns:a16="http://schemas.microsoft.com/office/drawing/2014/main" xmlns="" id="{76FD2A0D-8EBC-4A04-9375-89D181DB81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400299"/>
            <a:ext cx="8534400" cy="2877452"/>
          </a:xfrm>
          <a:prstGeom prst="rect">
            <a:avLst/>
          </a:prstGeom>
        </p:spPr>
      </p:pic>
    </p:spTree>
    <p:extLst>
      <p:ext uri="{BB962C8B-B14F-4D97-AF65-F5344CB8AC3E}">
        <p14:creationId xmlns:p14="http://schemas.microsoft.com/office/powerpoint/2010/main" val="41059418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085610-AF62-4899-A2BB-92082E858843}"/>
              </a:ext>
            </a:extLst>
          </p:cNvPr>
          <p:cNvSpPr>
            <a:spLocks noGrp="1"/>
          </p:cNvSpPr>
          <p:nvPr>
            <p:ph type="title"/>
          </p:nvPr>
        </p:nvSpPr>
        <p:spPr>
          <a:xfrm>
            <a:off x="457200" y="182880"/>
            <a:ext cx="8229600" cy="869950"/>
          </a:xfrm>
        </p:spPr>
        <p:txBody>
          <a:bodyPr/>
          <a:lstStyle/>
          <a:p>
            <a:r>
              <a:rPr lang="en-US" dirty="0"/>
              <a:t>Relevant Cost Analysis for Special Pricing Decisions</a:t>
            </a:r>
          </a:p>
        </p:txBody>
      </p:sp>
      <p:sp>
        <p:nvSpPr>
          <p:cNvPr id="3" name="Content Placeholder 2">
            <a:extLst>
              <a:ext uri="{FF2B5EF4-FFF2-40B4-BE49-F238E27FC236}">
                <a16:creationId xmlns:a16="http://schemas.microsoft.com/office/drawing/2014/main" xmlns="" id="{7D8DF699-CD78-46C9-B953-6D0257B1BE9B}"/>
              </a:ext>
            </a:extLst>
          </p:cNvPr>
          <p:cNvSpPr>
            <a:spLocks noGrp="1"/>
          </p:cNvSpPr>
          <p:nvPr>
            <p:ph idx="1"/>
          </p:nvPr>
        </p:nvSpPr>
        <p:spPr>
          <a:xfrm>
            <a:off x="457200" y="1319212"/>
            <a:ext cx="8229600" cy="650875"/>
          </a:xfrm>
        </p:spPr>
        <p:txBody>
          <a:bodyPr/>
          <a:lstStyle/>
          <a:p>
            <a:pPr marL="0" indent="0">
              <a:buNone/>
            </a:pPr>
            <a:r>
              <a:rPr lang="en-US" sz="2800" dirty="0"/>
              <a:t>Full capacity, special offer accepted:</a:t>
            </a:r>
          </a:p>
        </p:txBody>
      </p:sp>
      <p:pic>
        <p:nvPicPr>
          <p:cNvPr id="5" name="Picture 4" descr="A screenshot of a cell phone&#10;&#10;Description generated with very high confidence">
            <a:extLst>
              <a:ext uri="{FF2B5EF4-FFF2-40B4-BE49-F238E27FC236}">
                <a16:creationId xmlns:a16="http://schemas.microsoft.com/office/drawing/2014/main" xmlns="" id="{D1948F67-C654-4527-A3FF-45180E8E78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934" y="2117725"/>
            <a:ext cx="8048131" cy="3440113"/>
          </a:xfrm>
          <a:prstGeom prst="rect">
            <a:avLst/>
          </a:prstGeom>
        </p:spPr>
      </p:pic>
    </p:spTree>
    <p:extLst>
      <p:ext uri="{BB962C8B-B14F-4D97-AF65-F5344CB8AC3E}">
        <p14:creationId xmlns:p14="http://schemas.microsoft.com/office/powerpoint/2010/main" val="20875815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a:extLst>
              <a:ext uri="{FF2B5EF4-FFF2-40B4-BE49-F238E27FC236}">
                <a16:creationId xmlns:a16="http://schemas.microsoft.com/office/drawing/2014/main" xmlns="" id="{B5D70652-C167-4F68-91C5-D0072A8E05F1}"/>
              </a:ext>
            </a:extLst>
          </p:cNvPr>
          <p:cNvSpPr>
            <a:spLocks noGrp="1" noChangeArrowheads="1"/>
          </p:cNvSpPr>
          <p:nvPr>
            <p:ph type="subTitle" idx="1"/>
          </p:nvPr>
        </p:nvSpPr>
        <p:spPr>
          <a:xfrm>
            <a:off x="1905000" y="4217988"/>
            <a:ext cx="5105400" cy="1336675"/>
          </a:xfrm>
          <a:effectLst>
            <a:outerShdw dist="17961" dir="2700000" algn="ctr" rotWithShape="0">
              <a:schemeClr val="bg2"/>
            </a:outerShdw>
          </a:effectLst>
        </p:spPr>
        <p:txBody>
          <a:bodyPr/>
          <a:lstStyle/>
          <a:p>
            <a:pPr algn="ctr" eaLnBrk="1" hangingPunct="1">
              <a:defRPr/>
            </a:pPr>
            <a:r>
              <a:rPr lang="en-US" altLang="en-US" sz="2800" b="1" dirty="0">
                <a:solidFill>
                  <a:srgbClr val="002060"/>
                </a:solidFill>
              </a:rPr>
              <a:t>Marshall, McManus, and Viele</a:t>
            </a:r>
          </a:p>
          <a:p>
            <a:pPr algn="ctr" eaLnBrk="1" hangingPunct="1">
              <a:defRPr/>
            </a:pPr>
            <a:r>
              <a:rPr lang="en-US" altLang="en-US" sz="2800" b="1" dirty="0">
                <a:solidFill>
                  <a:srgbClr val="002060"/>
                </a:solidFill>
              </a:rPr>
              <a:t>12th Edition</a:t>
            </a:r>
          </a:p>
          <a:p>
            <a:pPr eaLnBrk="1" hangingPunct="1">
              <a:defRPr/>
            </a:pPr>
            <a:r>
              <a:rPr lang="en-US" altLang="en-US" sz="3900" b="1" dirty="0">
                <a:solidFill>
                  <a:srgbClr val="002060"/>
                </a:solidFill>
              </a:rPr>
              <a:t> 	</a:t>
            </a:r>
            <a:endParaRPr lang="en-US" altLang="en-US" b="1" dirty="0">
              <a:solidFill>
                <a:srgbClr val="002060"/>
              </a:solidFill>
            </a:endParaRPr>
          </a:p>
        </p:txBody>
      </p:sp>
      <p:sp>
        <p:nvSpPr>
          <p:cNvPr id="36867" name="Rectangle 2">
            <a:extLst>
              <a:ext uri="{FF2B5EF4-FFF2-40B4-BE49-F238E27FC236}">
                <a16:creationId xmlns:a16="http://schemas.microsoft.com/office/drawing/2014/main" xmlns="" id="{624CC5CD-7575-4E42-BB70-C9E5EA587613}"/>
              </a:ext>
            </a:extLst>
          </p:cNvPr>
          <p:cNvSpPr>
            <a:spLocks noGrp="1" noChangeArrowheads="1"/>
          </p:cNvSpPr>
          <p:nvPr>
            <p:ph type="title" idx="4294967295"/>
          </p:nvPr>
        </p:nvSpPr>
        <p:spPr>
          <a:xfrm>
            <a:off x="1447800" y="457200"/>
            <a:ext cx="6440488" cy="1219200"/>
          </a:xfrm>
        </p:spPr>
        <p:txBody>
          <a:bodyPr/>
          <a:lstStyle/>
          <a:p>
            <a:pPr eaLnBrk="1" hangingPunct="1"/>
            <a:r>
              <a:rPr lang="en-US" altLang="en-US" b="1" dirty="0"/>
              <a:t>Accounting</a:t>
            </a:r>
            <a:br>
              <a:rPr lang="en-US" altLang="en-US" b="1" dirty="0"/>
            </a:br>
            <a:r>
              <a:rPr lang="en-US" altLang="en-US" b="1" dirty="0"/>
              <a:t>What the Numbers Mean</a:t>
            </a:r>
          </a:p>
        </p:txBody>
      </p:sp>
      <p:sp>
        <p:nvSpPr>
          <p:cNvPr id="36868" name="Text Box 5">
            <a:extLst>
              <a:ext uri="{FF2B5EF4-FFF2-40B4-BE49-F238E27FC236}">
                <a16:creationId xmlns:a16="http://schemas.microsoft.com/office/drawing/2014/main" xmlns="" id="{E2A33441-7839-4372-9B88-A811949ADC44}"/>
              </a:ext>
            </a:extLst>
          </p:cNvPr>
          <p:cNvSpPr txBox="1">
            <a:spLocks noChangeArrowheads="1"/>
          </p:cNvSpPr>
          <p:nvPr/>
        </p:nvSpPr>
        <p:spPr bwMode="auto">
          <a:xfrm>
            <a:off x="685800" y="4191000"/>
            <a:ext cx="137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spcBef>
                <a:spcPct val="50000"/>
              </a:spcBef>
            </a:pPr>
            <a:endParaRPr lang="en-US" altLang="en-US" sz="2400" dirty="0">
              <a:solidFill>
                <a:srgbClr val="000000"/>
              </a:solidFill>
              <a:latin typeface="Times New Roman" panose="02020603050405020304" pitchFamily="18" charset="0"/>
            </a:endParaRPr>
          </a:p>
        </p:txBody>
      </p:sp>
      <p:sp>
        <p:nvSpPr>
          <p:cNvPr id="78853" name="Rectangle 2">
            <a:extLst>
              <a:ext uri="{FF2B5EF4-FFF2-40B4-BE49-F238E27FC236}">
                <a16:creationId xmlns:a16="http://schemas.microsoft.com/office/drawing/2014/main" xmlns="" id="{089C5054-0B35-4D6B-9C21-D48025D2178D}"/>
              </a:ext>
            </a:extLst>
          </p:cNvPr>
          <p:cNvSpPr txBox="1">
            <a:spLocks noChangeArrowheads="1"/>
          </p:cNvSpPr>
          <p:nvPr/>
        </p:nvSpPr>
        <p:spPr bwMode="auto">
          <a:xfrm>
            <a:off x="1371600" y="2819400"/>
            <a:ext cx="6440488" cy="1219200"/>
          </a:xfrm>
          <a:prstGeom prst="rect">
            <a:avLst/>
          </a:prstGeom>
          <a:noFill/>
          <a:ln w="9525">
            <a:noFill/>
            <a:miter lim="800000"/>
            <a:headEnd/>
            <a:tailEnd/>
          </a:ln>
        </p:spPr>
        <p:txBody>
          <a:bodyPr anchor="ctr"/>
          <a:lstStyle/>
          <a:p>
            <a:pPr eaLnBrk="1" hangingPunct="1">
              <a:lnSpc>
                <a:spcPct val="90000"/>
              </a:lnSpc>
              <a:spcBef>
                <a:spcPct val="50000"/>
              </a:spcBef>
              <a:defRPr/>
            </a:pPr>
            <a:r>
              <a:rPr lang="en-US" altLang="en-US" sz="3600" b="1" dirty="0">
                <a:latin typeface="Calibri" pitchFamily="34" charset="0"/>
              </a:rPr>
              <a:t/>
            </a:r>
            <a:br>
              <a:rPr lang="en-US" altLang="en-US" sz="3600" b="1" dirty="0">
                <a:latin typeface="Calibri" pitchFamily="34" charset="0"/>
              </a:rPr>
            </a:br>
            <a:r>
              <a:rPr lang="en-US" altLang="en-US" sz="3600" b="1" dirty="0">
                <a:latin typeface="Calibri" pitchFamily="34" charset="0"/>
              </a:rPr>
              <a:t>CHAPTER 16: </a:t>
            </a:r>
            <a:r>
              <a:rPr lang="en-US" altLang="en-US" sz="3600" b="1" i="1" dirty="0">
                <a:latin typeface="Calibri" pitchFamily="34" charset="0"/>
                <a:ea typeface="+mn-ea"/>
              </a:rPr>
              <a:t>Costs for Decision Making</a:t>
            </a:r>
          </a:p>
          <a:p>
            <a:pPr eaLnBrk="1" hangingPunct="1">
              <a:lnSpc>
                <a:spcPct val="90000"/>
              </a:lnSpc>
              <a:spcBef>
                <a:spcPct val="50000"/>
              </a:spcBef>
              <a:defRPr/>
            </a:pPr>
            <a:endParaRPr lang="en-US" altLang="en-US" sz="3600" b="1" i="1" dirty="0">
              <a:latin typeface="Calibri" pitchFamily="34" charset="0"/>
            </a:endParaRPr>
          </a:p>
          <a:p>
            <a:pPr eaLnBrk="1" hangingPunct="1">
              <a:lnSpc>
                <a:spcPct val="90000"/>
              </a:lnSpc>
              <a:spcBef>
                <a:spcPct val="50000"/>
              </a:spcBef>
              <a:defRPr/>
            </a:pPr>
            <a:endParaRPr lang="en-US" altLang="en-US" sz="3600" b="1" i="1" dirty="0">
              <a:latin typeface="Calibri"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288BDE5-D48B-49E0-B165-2A240771658E}"/>
              </a:ext>
            </a:extLst>
          </p:cNvPr>
          <p:cNvSpPr>
            <a:spLocks noGrp="1"/>
          </p:cNvSpPr>
          <p:nvPr>
            <p:ph type="title"/>
          </p:nvPr>
        </p:nvSpPr>
        <p:spPr/>
        <p:txBody>
          <a:bodyPr/>
          <a:lstStyle/>
          <a:p>
            <a:r>
              <a:rPr lang="en-US" dirty="0"/>
              <a:t>Relevant Cost Analysis for Special Pricing Decisions</a:t>
            </a:r>
          </a:p>
        </p:txBody>
      </p:sp>
      <p:sp>
        <p:nvSpPr>
          <p:cNvPr id="3" name="Content Placeholder 2">
            <a:extLst>
              <a:ext uri="{FF2B5EF4-FFF2-40B4-BE49-F238E27FC236}">
                <a16:creationId xmlns:a16="http://schemas.microsoft.com/office/drawing/2014/main" xmlns="" id="{C4221589-22F4-4C0E-84A9-0C87E2D0793E}"/>
              </a:ext>
            </a:extLst>
          </p:cNvPr>
          <p:cNvSpPr>
            <a:spLocks noGrp="1"/>
          </p:cNvSpPr>
          <p:nvPr>
            <p:ph idx="1"/>
          </p:nvPr>
        </p:nvSpPr>
        <p:spPr>
          <a:xfrm>
            <a:off x="457200" y="1863725"/>
            <a:ext cx="8229600" cy="2327275"/>
          </a:xfrm>
          <a:solidFill>
            <a:srgbClr val="FFFFB3"/>
          </a:solidFill>
        </p:spPr>
        <p:txBody>
          <a:bodyPr/>
          <a:lstStyle/>
          <a:p>
            <a:pPr marL="0" indent="0" algn="ctr">
              <a:buNone/>
            </a:pPr>
            <a:r>
              <a:rPr lang="en-US" sz="2800" dirty="0"/>
              <a:t>MTI has an opportunity to maximize operating income regardless of whether it is operating at full or idle capacity, and the decision to accept or reject the special offer from World University hinges on the proper interpretation of relevant costs.</a:t>
            </a:r>
          </a:p>
        </p:txBody>
      </p:sp>
    </p:spTree>
    <p:extLst>
      <p:ext uri="{BB962C8B-B14F-4D97-AF65-F5344CB8AC3E}">
        <p14:creationId xmlns:p14="http://schemas.microsoft.com/office/powerpoint/2010/main" val="23809468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085610-AF62-4899-A2BB-92082E858843}"/>
              </a:ext>
            </a:extLst>
          </p:cNvPr>
          <p:cNvSpPr>
            <a:spLocks noGrp="1"/>
          </p:cNvSpPr>
          <p:nvPr>
            <p:ph type="title"/>
          </p:nvPr>
        </p:nvSpPr>
        <p:spPr>
          <a:xfrm>
            <a:off x="457200" y="228600"/>
            <a:ext cx="8229600" cy="869950"/>
          </a:xfrm>
        </p:spPr>
        <p:txBody>
          <a:bodyPr/>
          <a:lstStyle/>
          <a:p>
            <a:r>
              <a:rPr lang="en-US" dirty="0"/>
              <a:t>Relevant Costs in Action—The Target Costing Question</a:t>
            </a:r>
          </a:p>
        </p:txBody>
      </p:sp>
      <p:sp>
        <p:nvSpPr>
          <p:cNvPr id="3" name="Content Placeholder 2">
            <a:extLst>
              <a:ext uri="{FF2B5EF4-FFF2-40B4-BE49-F238E27FC236}">
                <a16:creationId xmlns:a16="http://schemas.microsoft.com/office/drawing/2014/main" xmlns="" id="{7D8DF699-CD78-46C9-B953-6D0257B1BE9B}"/>
              </a:ext>
            </a:extLst>
          </p:cNvPr>
          <p:cNvSpPr>
            <a:spLocks noGrp="1"/>
          </p:cNvSpPr>
          <p:nvPr>
            <p:ph idx="1"/>
          </p:nvPr>
        </p:nvSpPr>
        <p:spPr>
          <a:xfrm>
            <a:off x="609600" y="1383506"/>
            <a:ext cx="8229600" cy="4090988"/>
          </a:xfrm>
          <a:solidFill>
            <a:schemeClr val="accent6">
              <a:lumMod val="20000"/>
              <a:lumOff val="80000"/>
            </a:schemeClr>
          </a:solidFill>
        </p:spPr>
        <p:txBody>
          <a:bodyPr/>
          <a:lstStyle/>
          <a:p>
            <a:pPr marL="0" indent="0" algn="ctr">
              <a:buNone/>
            </a:pPr>
            <a:r>
              <a:rPr lang="en-US" sz="2800" dirty="0"/>
              <a:t>Target cost = Market price − Desired profit</a:t>
            </a:r>
          </a:p>
          <a:p>
            <a:pPr marL="0" indent="0">
              <a:buNone/>
            </a:pPr>
            <a:endParaRPr lang="en-US" sz="2800" dirty="0"/>
          </a:p>
          <a:p>
            <a:pPr marL="0" indent="0" algn="ctr">
              <a:buNone/>
            </a:pPr>
            <a:r>
              <a:rPr lang="en-US" sz="2800" dirty="0"/>
              <a:t>Target costing analysis is used to identify cost reduction initiatives in an organization’s value chain when it becomes apparent that the firm is no longer competitive and is unable to achieve a desired level of profit at the current marketplace selling price for its products or services.</a:t>
            </a:r>
          </a:p>
        </p:txBody>
      </p:sp>
    </p:spTree>
    <p:extLst>
      <p:ext uri="{BB962C8B-B14F-4D97-AF65-F5344CB8AC3E}">
        <p14:creationId xmlns:p14="http://schemas.microsoft.com/office/powerpoint/2010/main" val="145019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085610-AF62-4899-A2BB-92082E858843}"/>
              </a:ext>
            </a:extLst>
          </p:cNvPr>
          <p:cNvSpPr>
            <a:spLocks noGrp="1"/>
          </p:cNvSpPr>
          <p:nvPr>
            <p:ph type="title"/>
          </p:nvPr>
        </p:nvSpPr>
        <p:spPr>
          <a:xfrm>
            <a:off x="609600" y="152400"/>
            <a:ext cx="8229600" cy="869950"/>
          </a:xfrm>
        </p:spPr>
        <p:txBody>
          <a:bodyPr/>
          <a:lstStyle/>
          <a:p>
            <a:r>
              <a:rPr lang="en-US" dirty="0"/>
              <a:t>Relevant Costs in Action—The Target Costing Question</a:t>
            </a:r>
          </a:p>
        </p:txBody>
      </p:sp>
      <p:sp>
        <p:nvSpPr>
          <p:cNvPr id="3" name="Content Placeholder 2">
            <a:extLst>
              <a:ext uri="{FF2B5EF4-FFF2-40B4-BE49-F238E27FC236}">
                <a16:creationId xmlns:a16="http://schemas.microsoft.com/office/drawing/2014/main" xmlns="" id="{7D8DF699-CD78-46C9-B953-6D0257B1BE9B}"/>
              </a:ext>
            </a:extLst>
          </p:cNvPr>
          <p:cNvSpPr>
            <a:spLocks noGrp="1"/>
          </p:cNvSpPr>
          <p:nvPr>
            <p:ph idx="1"/>
          </p:nvPr>
        </p:nvSpPr>
        <p:spPr>
          <a:xfrm>
            <a:off x="457200" y="1128712"/>
            <a:ext cx="8534400" cy="3900488"/>
          </a:xfrm>
          <a:solidFill>
            <a:schemeClr val="accent6">
              <a:lumMod val="20000"/>
              <a:lumOff val="80000"/>
            </a:schemeClr>
          </a:solidFill>
        </p:spPr>
        <p:txBody>
          <a:bodyPr/>
          <a:lstStyle/>
          <a:p>
            <a:pPr marL="0" indent="0" algn="ctr">
              <a:buNone/>
            </a:pPr>
            <a:r>
              <a:rPr lang="en-US" sz="2200" dirty="0"/>
              <a:t>Suppose that MTI is operating under conditions of idle capacity and is looking for opportunities to use that capacity. One of its customers is interested in acquiring 200 “tablet”-style laptops over the next year, a style that MTI has not produced to date. The marketplace selling price, given a standard configuration and basic features, is already well established at $2,600 per unit. The decision for MTI centers on the question of a target cost: Can MTI produce the 200 tablet laptops at a target cost that will allow it to earn a desired profit, given the selling price of $2,600?</a:t>
            </a:r>
          </a:p>
          <a:p>
            <a:pPr marL="0" indent="0" algn="ctr">
              <a:buNone/>
            </a:pPr>
            <a:r>
              <a:rPr lang="en-US" sz="2200" dirty="0"/>
              <a:t>Assume that MTI requires a 30 percent profit margin to be earned on all laptop products. What is the target cost for the new tablet laptop model?</a:t>
            </a:r>
          </a:p>
        </p:txBody>
      </p:sp>
      <p:sp>
        <p:nvSpPr>
          <p:cNvPr id="4" name="Content Placeholder 2">
            <a:extLst>
              <a:ext uri="{FF2B5EF4-FFF2-40B4-BE49-F238E27FC236}">
                <a16:creationId xmlns:a16="http://schemas.microsoft.com/office/drawing/2014/main" xmlns="" id="{CD480557-5F58-47CC-B597-2CCF8C998F97}"/>
              </a:ext>
            </a:extLst>
          </p:cNvPr>
          <p:cNvSpPr txBox="1">
            <a:spLocks/>
          </p:cNvSpPr>
          <p:nvPr/>
        </p:nvSpPr>
        <p:spPr bwMode="auto">
          <a:xfrm>
            <a:off x="1314914" y="5148572"/>
            <a:ext cx="6514171" cy="1274531"/>
          </a:xfrm>
          <a:prstGeom prst="rect">
            <a:avLst/>
          </a:prstGeom>
          <a:solidFill>
            <a:srgbClr val="FFFFB3"/>
          </a:solid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200" dirty="0"/>
              <a:t>		Target cost = $2,600 − ($2,600 × 30%)</a:t>
            </a:r>
          </a:p>
          <a:p>
            <a:pPr marL="0" indent="0">
              <a:buFont typeface="Arial" panose="020B0604020202020204" pitchFamily="34" charset="0"/>
              <a:buNone/>
            </a:pPr>
            <a:r>
              <a:rPr lang="en-US" sz="2200" dirty="0"/>
              <a:t>		Target cost = $2,600 − $780</a:t>
            </a:r>
          </a:p>
          <a:p>
            <a:pPr marL="0" indent="0">
              <a:buFont typeface="Arial" panose="020B0604020202020204" pitchFamily="34" charset="0"/>
              <a:buNone/>
            </a:pPr>
            <a:r>
              <a:rPr lang="en-US" sz="2200" dirty="0"/>
              <a:t>		Target cost = $1,820</a:t>
            </a:r>
          </a:p>
        </p:txBody>
      </p:sp>
    </p:spTree>
    <p:extLst>
      <p:ext uri="{BB962C8B-B14F-4D97-AF65-F5344CB8AC3E}">
        <p14:creationId xmlns:p14="http://schemas.microsoft.com/office/powerpoint/2010/main" val="7586197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a:extLst>
              <a:ext uri="{FF2B5EF4-FFF2-40B4-BE49-F238E27FC236}">
                <a16:creationId xmlns:a16="http://schemas.microsoft.com/office/drawing/2014/main" xmlns="" id="{2857939E-BE74-408E-9A1A-7334CF935950}"/>
              </a:ext>
            </a:extLst>
          </p:cNvPr>
          <p:cNvGrpSpPr>
            <a:grpSpLocks/>
          </p:cNvGrpSpPr>
          <p:nvPr/>
        </p:nvGrpSpPr>
        <p:grpSpPr bwMode="auto">
          <a:xfrm>
            <a:off x="2928257" y="1079500"/>
            <a:ext cx="3697288" cy="1998663"/>
            <a:chOff x="2016" y="912"/>
            <a:chExt cx="2329" cy="1259"/>
          </a:xfrm>
          <a:solidFill>
            <a:srgbClr val="FFFFB3"/>
          </a:solidFill>
        </p:grpSpPr>
        <p:sp>
          <p:nvSpPr>
            <p:cNvPr id="394244" name="Freeform 4">
              <a:extLst>
                <a:ext uri="{FF2B5EF4-FFF2-40B4-BE49-F238E27FC236}">
                  <a16:creationId xmlns:a16="http://schemas.microsoft.com/office/drawing/2014/main" xmlns="" id="{412B9088-A528-4B56-8532-BCB389E9F0DA}"/>
                </a:ext>
              </a:extLst>
            </p:cNvPr>
            <p:cNvSpPr>
              <a:spLocks/>
            </p:cNvSpPr>
            <p:nvPr/>
          </p:nvSpPr>
          <p:spPr bwMode="auto">
            <a:xfrm>
              <a:off x="2016" y="912"/>
              <a:ext cx="2329" cy="1259"/>
            </a:xfrm>
            <a:custGeom>
              <a:avLst/>
              <a:gdLst/>
              <a:ahLst/>
              <a:cxnLst>
                <a:cxn ang="0">
                  <a:pos x="2315" y="703"/>
                </a:cxn>
                <a:cxn ang="0">
                  <a:pos x="2308" y="811"/>
                </a:cxn>
                <a:cxn ang="0">
                  <a:pos x="2193" y="874"/>
                </a:cxn>
                <a:cxn ang="0">
                  <a:pos x="2110" y="888"/>
                </a:cxn>
                <a:cxn ang="0">
                  <a:pos x="2122" y="994"/>
                </a:cxn>
                <a:cxn ang="0">
                  <a:pos x="2021" y="1070"/>
                </a:cxn>
                <a:cxn ang="0">
                  <a:pos x="1878" y="1061"/>
                </a:cxn>
                <a:cxn ang="0">
                  <a:pos x="1834" y="1070"/>
                </a:cxn>
                <a:cxn ang="0">
                  <a:pos x="1776" y="1168"/>
                </a:cxn>
                <a:cxn ang="0">
                  <a:pos x="1638" y="1198"/>
                </a:cxn>
                <a:cxn ang="0">
                  <a:pos x="1519" y="1136"/>
                </a:cxn>
                <a:cxn ang="0">
                  <a:pos x="1492" y="1175"/>
                </a:cxn>
                <a:cxn ang="0">
                  <a:pos x="1389" y="1251"/>
                </a:cxn>
                <a:cxn ang="0">
                  <a:pos x="1246" y="1240"/>
                </a:cxn>
                <a:cxn ang="0">
                  <a:pos x="1165" y="1150"/>
                </a:cxn>
                <a:cxn ang="0">
                  <a:pos x="1126" y="1208"/>
                </a:cxn>
                <a:cxn ang="0">
                  <a:pos x="999" y="1255"/>
                </a:cxn>
                <a:cxn ang="0">
                  <a:pos x="866" y="1211"/>
                </a:cxn>
                <a:cxn ang="0">
                  <a:pos x="825" y="1109"/>
                </a:cxn>
                <a:cxn ang="0">
                  <a:pos x="747" y="1182"/>
                </a:cxn>
                <a:cxn ang="0">
                  <a:pos x="601" y="1188"/>
                </a:cxn>
                <a:cxn ang="0">
                  <a:pos x="505" y="1112"/>
                </a:cxn>
                <a:cxn ang="0">
                  <a:pos x="496" y="1031"/>
                </a:cxn>
                <a:cxn ang="0">
                  <a:pos x="363" y="1077"/>
                </a:cxn>
                <a:cxn ang="0">
                  <a:pos x="235" y="1029"/>
                </a:cxn>
                <a:cxn ang="0">
                  <a:pos x="199" y="927"/>
                </a:cxn>
                <a:cxn ang="0">
                  <a:pos x="194" y="872"/>
                </a:cxn>
                <a:cxn ang="0">
                  <a:pos x="57" y="842"/>
                </a:cxn>
                <a:cxn ang="0">
                  <a:pos x="0" y="744"/>
                </a:cxn>
                <a:cxn ang="0">
                  <a:pos x="66" y="649"/>
                </a:cxn>
                <a:cxn ang="0">
                  <a:pos x="67" y="607"/>
                </a:cxn>
                <a:cxn ang="0">
                  <a:pos x="2" y="512"/>
                </a:cxn>
                <a:cxn ang="0">
                  <a:pos x="57" y="415"/>
                </a:cxn>
                <a:cxn ang="0">
                  <a:pos x="195" y="383"/>
                </a:cxn>
                <a:cxn ang="0">
                  <a:pos x="201" y="330"/>
                </a:cxn>
                <a:cxn ang="0">
                  <a:pos x="237" y="227"/>
                </a:cxn>
                <a:cxn ang="0">
                  <a:pos x="366" y="179"/>
                </a:cxn>
                <a:cxn ang="0">
                  <a:pos x="497" y="225"/>
                </a:cxn>
                <a:cxn ang="0">
                  <a:pos x="506" y="144"/>
                </a:cxn>
                <a:cxn ang="0">
                  <a:pos x="603" y="68"/>
                </a:cxn>
                <a:cxn ang="0">
                  <a:pos x="749" y="74"/>
                </a:cxn>
                <a:cxn ang="0">
                  <a:pos x="826" y="146"/>
                </a:cxn>
                <a:cxn ang="0">
                  <a:pos x="868" y="46"/>
                </a:cxn>
                <a:cxn ang="0">
                  <a:pos x="999" y="0"/>
                </a:cxn>
                <a:cxn ang="0">
                  <a:pos x="1127" y="48"/>
                </a:cxn>
                <a:cxn ang="0">
                  <a:pos x="1173" y="89"/>
                </a:cxn>
                <a:cxn ang="0">
                  <a:pos x="1272" y="10"/>
                </a:cxn>
                <a:cxn ang="0">
                  <a:pos x="1414" y="18"/>
                </a:cxn>
                <a:cxn ang="0">
                  <a:pos x="1499" y="106"/>
                </a:cxn>
                <a:cxn ang="0">
                  <a:pos x="1535" y="105"/>
                </a:cxn>
                <a:cxn ang="0">
                  <a:pos x="1666" y="61"/>
                </a:cxn>
                <a:cxn ang="0">
                  <a:pos x="1796" y="107"/>
                </a:cxn>
                <a:cxn ang="0">
                  <a:pos x="1830" y="213"/>
                </a:cxn>
                <a:cxn ang="0">
                  <a:pos x="1903" y="190"/>
                </a:cxn>
                <a:cxn ang="0">
                  <a:pos x="2047" y="199"/>
                </a:cxn>
                <a:cxn ang="0">
                  <a:pos x="2127" y="288"/>
                </a:cxn>
                <a:cxn ang="0">
                  <a:pos x="2090" y="394"/>
                </a:cxn>
                <a:cxn ang="0">
                  <a:pos x="2218" y="392"/>
                </a:cxn>
                <a:cxn ang="0">
                  <a:pos x="2317" y="471"/>
                </a:cxn>
                <a:cxn ang="0">
                  <a:pos x="2300" y="578"/>
                </a:cxn>
                <a:cxn ang="0">
                  <a:pos x="2202" y="629"/>
                </a:cxn>
              </a:cxnLst>
              <a:rect l="0" t="0" r="r" b="b"/>
              <a:pathLst>
                <a:path w="2329" h="1259">
                  <a:moveTo>
                    <a:pt x="2237" y="638"/>
                  </a:moveTo>
                  <a:lnTo>
                    <a:pt x="2263" y="651"/>
                  </a:lnTo>
                  <a:lnTo>
                    <a:pt x="2283" y="666"/>
                  </a:lnTo>
                  <a:lnTo>
                    <a:pt x="2302" y="682"/>
                  </a:lnTo>
                  <a:lnTo>
                    <a:pt x="2315" y="703"/>
                  </a:lnTo>
                  <a:lnTo>
                    <a:pt x="2324" y="724"/>
                  </a:lnTo>
                  <a:lnTo>
                    <a:pt x="2328" y="746"/>
                  </a:lnTo>
                  <a:lnTo>
                    <a:pt x="2326" y="768"/>
                  </a:lnTo>
                  <a:lnTo>
                    <a:pt x="2319" y="789"/>
                  </a:lnTo>
                  <a:lnTo>
                    <a:pt x="2308" y="811"/>
                  </a:lnTo>
                  <a:lnTo>
                    <a:pt x="2292" y="828"/>
                  </a:lnTo>
                  <a:lnTo>
                    <a:pt x="2271" y="844"/>
                  </a:lnTo>
                  <a:lnTo>
                    <a:pt x="2247" y="859"/>
                  </a:lnTo>
                  <a:lnTo>
                    <a:pt x="2220" y="868"/>
                  </a:lnTo>
                  <a:lnTo>
                    <a:pt x="2193" y="874"/>
                  </a:lnTo>
                  <a:lnTo>
                    <a:pt x="2164" y="877"/>
                  </a:lnTo>
                  <a:lnTo>
                    <a:pt x="2134" y="875"/>
                  </a:lnTo>
                  <a:lnTo>
                    <a:pt x="2106" y="871"/>
                  </a:lnTo>
                  <a:lnTo>
                    <a:pt x="2091" y="867"/>
                  </a:lnTo>
                  <a:lnTo>
                    <a:pt x="2110" y="888"/>
                  </a:lnTo>
                  <a:lnTo>
                    <a:pt x="2122" y="907"/>
                  </a:lnTo>
                  <a:lnTo>
                    <a:pt x="2129" y="928"/>
                  </a:lnTo>
                  <a:lnTo>
                    <a:pt x="2134" y="951"/>
                  </a:lnTo>
                  <a:lnTo>
                    <a:pt x="2129" y="972"/>
                  </a:lnTo>
                  <a:lnTo>
                    <a:pt x="2122" y="994"/>
                  </a:lnTo>
                  <a:lnTo>
                    <a:pt x="2110" y="1014"/>
                  </a:lnTo>
                  <a:lnTo>
                    <a:pt x="2093" y="1031"/>
                  </a:lnTo>
                  <a:lnTo>
                    <a:pt x="2071" y="1049"/>
                  </a:lnTo>
                  <a:lnTo>
                    <a:pt x="2049" y="1061"/>
                  </a:lnTo>
                  <a:lnTo>
                    <a:pt x="2021" y="1070"/>
                  </a:lnTo>
                  <a:lnTo>
                    <a:pt x="1995" y="1078"/>
                  </a:lnTo>
                  <a:lnTo>
                    <a:pt x="1964" y="1078"/>
                  </a:lnTo>
                  <a:lnTo>
                    <a:pt x="1933" y="1075"/>
                  </a:lnTo>
                  <a:lnTo>
                    <a:pt x="1906" y="1070"/>
                  </a:lnTo>
                  <a:lnTo>
                    <a:pt x="1878" y="1061"/>
                  </a:lnTo>
                  <a:lnTo>
                    <a:pt x="1852" y="1048"/>
                  </a:lnTo>
                  <a:lnTo>
                    <a:pt x="1832" y="1034"/>
                  </a:lnTo>
                  <a:lnTo>
                    <a:pt x="1823" y="1026"/>
                  </a:lnTo>
                  <a:lnTo>
                    <a:pt x="1831" y="1048"/>
                  </a:lnTo>
                  <a:lnTo>
                    <a:pt x="1834" y="1070"/>
                  </a:lnTo>
                  <a:lnTo>
                    <a:pt x="1831" y="1092"/>
                  </a:lnTo>
                  <a:lnTo>
                    <a:pt x="1823" y="1114"/>
                  </a:lnTo>
                  <a:lnTo>
                    <a:pt x="1814" y="1133"/>
                  </a:lnTo>
                  <a:lnTo>
                    <a:pt x="1797" y="1153"/>
                  </a:lnTo>
                  <a:lnTo>
                    <a:pt x="1776" y="1168"/>
                  </a:lnTo>
                  <a:lnTo>
                    <a:pt x="1751" y="1181"/>
                  </a:lnTo>
                  <a:lnTo>
                    <a:pt x="1726" y="1191"/>
                  </a:lnTo>
                  <a:lnTo>
                    <a:pt x="1696" y="1197"/>
                  </a:lnTo>
                  <a:lnTo>
                    <a:pt x="1668" y="1198"/>
                  </a:lnTo>
                  <a:lnTo>
                    <a:pt x="1638" y="1198"/>
                  </a:lnTo>
                  <a:lnTo>
                    <a:pt x="1610" y="1194"/>
                  </a:lnTo>
                  <a:lnTo>
                    <a:pt x="1582" y="1184"/>
                  </a:lnTo>
                  <a:lnTo>
                    <a:pt x="1557" y="1171"/>
                  </a:lnTo>
                  <a:lnTo>
                    <a:pt x="1535" y="1155"/>
                  </a:lnTo>
                  <a:lnTo>
                    <a:pt x="1519" y="1136"/>
                  </a:lnTo>
                  <a:lnTo>
                    <a:pt x="1511" y="1123"/>
                  </a:lnTo>
                  <a:lnTo>
                    <a:pt x="1504" y="1112"/>
                  </a:lnTo>
                  <a:lnTo>
                    <a:pt x="1504" y="1132"/>
                  </a:lnTo>
                  <a:lnTo>
                    <a:pt x="1501" y="1154"/>
                  </a:lnTo>
                  <a:lnTo>
                    <a:pt x="1492" y="1175"/>
                  </a:lnTo>
                  <a:lnTo>
                    <a:pt x="1479" y="1195"/>
                  </a:lnTo>
                  <a:lnTo>
                    <a:pt x="1462" y="1213"/>
                  </a:lnTo>
                  <a:lnTo>
                    <a:pt x="1441" y="1229"/>
                  </a:lnTo>
                  <a:lnTo>
                    <a:pt x="1416" y="1241"/>
                  </a:lnTo>
                  <a:lnTo>
                    <a:pt x="1389" y="1251"/>
                  </a:lnTo>
                  <a:lnTo>
                    <a:pt x="1361" y="1255"/>
                  </a:lnTo>
                  <a:lnTo>
                    <a:pt x="1330" y="1258"/>
                  </a:lnTo>
                  <a:lnTo>
                    <a:pt x="1302" y="1255"/>
                  </a:lnTo>
                  <a:lnTo>
                    <a:pt x="1273" y="1249"/>
                  </a:lnTo>
                  <a:lnTo>
                    <a:pt x="1246" y="1240"/>
                  </a:lnTo>
                  <a:lnTo>
                    <a:pt x="1222" y="1226"/>
                  </a:lnTo>
                  <a:lnTo>
                    <a:pt x="1202" y="1210"/>
                  </a:lnTo>
                  <a:lnTo>
                    <a:pt x="1185" y="1191"/>
                  </a:lnTo>
                  <a:lnTo>
                    <a:pt x="1173" y="1171"/>
                  </a:lnTo>
                  <a:lnTo>
                    <a:pt x="1165" y="1150"/>
                  </a:lnTo>
                  <a:lnTo>
                    <a:pt x="1164" y="1118"/>
                  </a:lnTo>
                  <a:lnTo>
                    <a:pt x="1161" y="1148"/>
                  </a:lnTo>
                  <a:lnTo>
                    <a:pt x="1155" y="1169"/>
                  </a:lnTo>
                  <a:lnTo>
                    <a:pt x="1143" y="1190"/>
                  </a:lnTo>
                  <a:lnTo>
                    <a:pt x="1126" y="1208"/>
                  </a:lnTo>
                  <a:lnTo>
                    <a:pt x="1106" y="1224"/>
                  </a:lnTo>
                  <a:lnTo>
                    <a:pt x="1082" y="1238"/>
                  </a:lnTo>
                  <a:lnTo>
                    <a:pt x="1055" y="1248"/>
                  </a:lnTo>
                  <a:lnTo>
                    <a:pt x="1026" y="1253"/>
                  </a:lnTo>
                  <a:lnTo>
                    <a:pt x="999" y="1255"/>
                  </a:lnTo>
                  <a:lnTo>
                    <a:pt x="967" y="1254"/>
                  </a:lnTo>
                  <a:lnTo>
                    <a:pt x="939" y="1248"/>
                  </a:lnTo>
                  <a:lnTo>
                    <a:pt x="911" y="1240"/>
                  </a:lnTo>
                  <a:lnTo>
                    <a:pt x="887" y="1228"/>
                  </a:lnTo>
                  <a:lnTo>
                    <a:pt x="866" y="1211"/>
                  </a:lnTo>
                  <a:lnTo>
                    <a:pt x="849" y="1194"/>
                  </a:lnTo>
                  <a:lnTo>
                    <a:pt x="835" y="1174"/>
                  </a:lnTo>
                  <a:lnTo>
                    <a:pt x="827" y="1152"/>
                  </a:lnTo>
                  <a:lnTo>
                    <a:pt x="825" y="1130"/>
                  </a:lnTo>
                  <a:lnTo>
                    <a:pt x="825" y="1109"/>
                  </a:lnTo>
                  <a:lnTo>
                    <a:pt x="818" y="1121"/>
                  </a:lnTo>
                  <a:lnTo>
                    <a:pt x="808" y="1134"/>
                  </a:lnTo>
                  <a:lnTo>
                    <a:pt x="793" y="1153"/>
                  </a:lnTo>
                  <a:lnTo>
                    <a:pt x="771" y="1169"/>
                  </a:lnTo>
                  <a:lnTo>
                    <a:pt x="747" y="1182"/>
                  </a:lnTo>
                  <a:lnTo>
                    <a:pt x="718" y="1191"/>
                  </a:lnTo>
                  <a:lnTo>
                    <a:pt x="690" y="1197"/>
                  </a:lnTo>
                  <a:lnTo>
                    <a:pt x="661" y="1197"/>
                  </a:lnTo>
                  <a:lnTo>
                    <a:pt x="632" y="1195"/>
                  </a:lnTo>
                  <a:lnTo>
                    <a:pt x="601" y="1188"/>
                  </a:lnTo>
                  <a:lnTo>
                    <a:pt x="577" y="1179"/>
                  </a:lnTo>
                  <a:lnTo>
                    <a:pt x="552" y="1165"/>
                  </a:lnTo>
                  <a:lnTo>
                    <a:pt x="532" y="1151"/>
                  </a:lnTo>
                  <a:lnTo>
                    <a:pt x="515" y="1130"/>
                  </a:lnTo>
                  <a:lnTo>
                    <a:pt x="505" y="1112"/>
                  </a:lnTo>
                  <a:lnTo>
                    <a:pt x="497" y="1090"/>
                  </a:lnTo>
                  <a:lnTo>
                    <a:pt x="494" y="1068"/>
                  </a:lnTo>
                  <a:lnTo>
                    <a:pt x="497" y="1044"/>
                  </a:lnTo>
                  <a:lnTo>
                    <a:pt x="505" y="1024"/>
                  </a:lnTo>
                  <a:lnTo>
                    <a:pt x="496" y="1031"/>
                  </a:lnTo>
                  <a:lnTo>
                    <a:pt x="476" y="1044"/>
                  </a:lnTo>
                  <a:lnTo>
                    <a:pt x="451" y="1059"/>
                  </a:lnTo>
                  <a:lnTo>
                    <a:pt x="422" y="1068"/>
                  </a:lnTo>
                  <a:lnTo>
                    <a:pt x="396" y="1073"/>
                  </a:lnTo>
                  <a:lnTo>
                    <a:pt x="363" y="1077"/>
                  </a:lnTo>
                  <a:lnTo>
                    <a:pt x="334" y="1075"/>
                  </a:lnTo>
                  <a:lnTo>
                    <a:pt x="308" y="1068"/>
                  </a:lnTo>
                  <a:lnTo>
                    <a:pt x="279" y="1059"/>
                  </a:lnTo>
                  <a:lnTo>
                    <a:pt x="257" y="1046"/>
                  </a:lnTo>
                  <a:lnTo>
                    <a:pt x="235" y="1029"/>
                  </a:lnTo>
                  <a:lnTo>
                    <a:pt x="216" y="1012"/>
                  </a:lnTo>
                  <a:lnTo>
                    <a:pt x="206" y="992"/>
                  </a:lnTo>
                  <a:lnTo>
                    <a:pt x="199" y="971"/>
                  </a:lnTo>
                  <a:lnTo>
                    <a:pt x="195" y="949"/>
                  </a:lnTo>
                  <a:lnTo>
                    <a:pt x="199" y="927"/>
                  </a:lnTo>
                  <a:lnTo>
                    <a:pt x="206" y="905"/>
                  </a:lnTo>
                  <a:lnTo>
                    <a:pt x="218" y="884"/>
                  </a:lnTo>
                  <a:lnTo>
                    <a:pt x="237" y="864"/>
                  </a:lnTo>
                  <a:lnTo>
                    <a:pt x="223" y="868"/>
                  </a:lnTo>
                  <a:lnTo>
                    <a:pt x="194" y="872"/>
                  </a:lnTo>
                  <a:lnTo>
                    <a:pt x="164" y="875"/>
                  </a:lnTo>
                  <a:lnTo>
                    <a:pt x="135" y="872"/>
                  </a:lnTo>
                  <a:lnTo>
                    <a:pt x="108" y="867"/>
                  </a:lnTo>
                  <a:lnTo>
                    <a:pt x="81" y="857"/>
                  </a:lnTo>
                  <a:lnTo>
                    <a:pt x="57" y="842"/>
                  </a:lnTo>
                  <a:lnTo>
                    <a:pt x="37" y="826"/>
                  </a:lnTo>
                  <a:lnTo>
                    <a:pt x="20" y="809"/>
                  </a:lnTo>
                  <a:lnTo>
                    <a:pt x="9" y="788"/>
                  </a:lnTo>
                  <a:lnTo>
                    <a:pt x="2" y="766"/>
                  </a:lnTo>
                  <a:lnTo>
                    <a:pt x="0" y="744"/>
                  </a:lnTo>
                  <a:lnTo>
                    <a:pt x="4" y="722"/>
                  </a:lnTo>
                  <a:lnTo>
                    <a:pt x="13" y="701"/>
                  </a:lnTo>
                  <a:lnTo>
                    <a:pt x="26" y="681"/>
                  </a:lnTo>
                  <a:lnTo>
                    <a:pt x="45" y="663"/>
                  </a:lnTo>
                  <a:lnTo>
                    <a:pt x="66" y="649"/>
                  </a:lnTo>
                  <a:lnTo>
                    <a:pt x="91" y="636"/>
                  </a:lnTo>
                  <a:lnTo>
                    <a:pt x="109" y="632"/>
                  </a:lnTo>
                  <a:lnTo>
                    <a:pt x="127" y="629"/>
                  </a:lnTo>
                  <a:lnTo>
                    <a:pt x="92" y="620"/>
                  </a:lnTo>
                  <a:lnTo>
                    <a:pt x="67" y="607"/>
                  </a:lnTo>
                  <a:lnTo>
                    <a:pt x="47" y="592"/>
                  </a:lnTo>
                  <a:lnTo>
                    <a:pt x="28" y="576"/>
                  </a:lnTo>
                  <a:lnTo>
                    <a:pt x="16" y="556"/>
                  </a:lnTo>
                  <a:lnTo>
                    <a:pt x="6" y="534"/>
                  </a:lnTo>
                  <a:lnTo>
                    <a:pt x="2" y="512"/>
                  </a:lnTo>
                  <a:lnTo>
                    <a:pt x="3" y="490"/>
                  </a:lnTo>
                  <a:lnTo>
                    <a:pt x="11" y="469"/>
                  </a:lnTo>
                  <a:lnTo>
                    <a:pt x="21" y="448"/>
                  </a:lnTo>
                  <a:lnTo>
                    <a:pt x="38" y="430"/>
                  </a:lnTo>
                  <a:lnTo>
                    <a:pt x="57" y="415"/>
                  </a:lnTo>
                  <a:lnTo>
                    <a:pt x="83" y="399"/>
                  </a:lnTo>
                  <a:lnTo>
                    <a:pt x="109" y="389"/>
                  </a:lnTo>
                  <a:lnTo>
                    <a:pt x="136" y="384"/>
                  </a:lnTo>
                  <a:lnTo>
                    <a:pt x="167" y="382"/>
                  </a:lnTo>
                  <a:lnTo>
                    <a:pt x="195" y="383"/>
                  </a:lnTo>
                  <a:lnTo>
                    <a:pt x="223" y="388"/>
                  </a:lnTo>
                  <a:lnTo>
                    <a:pt x="239" y="392"/>
                  </a:lnTo>
                  <a:lnTo>
                    <a:pt x="220" y="372"/>
                  </a:lnTo>
                  <a:lnTo>
                    <a:pt x="208" y="351"/>
                  </a:lnTo>
                  <a:lnTo>
                    <a:pt x="201" y="330"/>
                  </a:lnTo>
                  <a:lnTo>
                    <a:pt x="197" y="307"/>
                  </a:lnTo>
                  <a:lnTo>
                    <a:pt x="201" y="286"/>
                  </a:lnTo>
                  <a:lnTo>
                    <a:pt x="206" y="263"/>
                  </a:lnTo>
                  <a:lnTo>
                    <a:pt x="218" y="245"/>
                  </a:lnTo>
                  <a:lnTo>
                    <a:pt x="237" y="227"/>
                  </a:lnTo>
                  <a:lnTo>
                    <a:pt x="257" y="209"/>
                  </a:lnTo>
                  <a:lnTo>
                    <a:pt x="281" y="197"/>
                  </a:lnTo>
                  <a:lnTo>
                    <a:pt x="308" y="189"/>
                  </a:lnTo>
                  <a:lnTo>
                    <a:pt x="336" y="181"/>
                  </a:lnTo>
                  <a:lnTo>
                    <a:pt x="366" y="179"/>
                  </a:lnTo>
                  <a:lnTo>
                    <a:pt x="397" y="183"/>
                  </a:lnTo>
                  <a:lnTo>
                    <a:pt x="425" y="189"/>
                  </a:lnTo>
                  <a:lnTo>
                    <a:pt x="451" y="197"/>
                  </a:lnTo>
                  <a:lnTo>
                    <a:pt x="476" y="212"/>
                  </a:lnTo>
                  <a:lnTo>
                    <a:pt x="497" y="225"/>
                  </a:lnTo>
                  <a:lnTo>
                    <a:pt x="506" y="232"/>
                  </a:lnTo>
                  <a:lnTo>
                    <a:pt x="498" y="212"/>
                  </a:lnTo>
                  <a:lnTo>
                    <a:pt x="496" y="189"/>
                  </a:lnTo>
                  <a:lnTo>
                    <a:pt x="498" y="166"/>
                  </a:lnTo>
                  <a:lnTo>
                    <a:pt x="506" y="144"/>
                  </a:lnTo>
                  <a:lnTo>
                    <a:pt x="516" y="126"/>
                  </a:lnTo>
                  <a:lnTo>
                    <a:pt x="532" y="105"/>
                  </a:lnTo>
                  <a:lnTo>
                    <a:pt x="552" y="90"/>
                  </a:lnTo>
                  <a:lnTo>
                    <a:pt x="578" y="77"/>
                  </a:lnTo>
                  <a:lnTo>
                    <a:pt x="603" y="68"/>
                  </a:lnTo>
                  <a:lnTo>
                    <a:pt x="633" y="61"/>
                  </a:lnTo>
                  <a:lnTo>
                    <a:pt x="661" y="59"/>
                  </a:lnTo>
                  <a:lnTo>
                    <a:pt x="692" y="59"/>
                  </a:lnTo>
                  <a:lnTo>
                    <a:pt x="720" y="66"/>
                  </a:lnTo>
                  <a:lnTo>
                    <a:pt x="749" y="74"/>
                  </a:lnTo>
                  <a:lnTo>
                    <a:pt x="772" y="86"/>
                  </a:lnTo>
                  <a:lnTo>
                    <a:pt x="794" y="103"/>
                  </a:lnTo>
                  <a:lnTo>
                    <a:pt x="811" y="123"/>
                  </a:lnTo>
                  <a:lnTo>
                    <a:pt x="819" y="135"/>
                  </a:lnTo>
                  <a:lnTo>
                    <a:pt x="826" y="146"/>
                  </a:lnTo>
                  <a:lnTo>
                    <a:pt x="826" y="126"/>
                  </a:lnTo>
                  <a:lnTo>
                    <a:pt x="829" y="104"/>
                  </a:lnTo>
                  <a:lnTo>
                    <a:pt x="838" y="83"/>
                  </a:lnTo>
                  <a:lnTo>
                    <a:pt x="851" y="63"/>
                  </a:lnTo>
                  <a:lnTo>
                    <a:pt x="868" y="46"/>
                  </a:lnTo>
                  <a:lnTo>
                    <a:pt x="888" y="29"/>
                  </a:lnTo>
                  <a:lnTo>
                    <a:pt x="913" y="16"/>
                  </a:lnTo>
                  <a:lnTo>
                    <a:pt x="940" y="8"/>
                  </a:lnTo>
                  <a:lnTo>
                    <a:pt x="969" y="3"/>
                  </a:lnTo>
                  <a:lnTo>
                    <a:pt x="999" y="0"/>
                  </a:lnTo>
                  <a:lnTo>
                    <a:pt x="1028" y="3"/>
                  </a:lnTo>
                  <a:lnTo>
                    <a:pt x="1056" y="9"/>
                  </a:lnTo>
                  <a:lnTo>
                    <a:pt x="1083" y="18"/>
                  </a:lnTo>
                  <a:lnTo>
                    <a:pt x="1108" y="32"/>
                  </a:lnTo>
                  <a:lnTo>
                    <a:pt x="1127" y="48"/>
                  </a:lnTo>
                  <a:lnTo>
                    <a:pt x="1144" y="66"/>
                  </a:lnTo>
                  <a:lnTo>
                    <a:pt x="1156" y="86"/>
                  </a:lnTo>
                  <a:lnTo>
                    <a:pt x="1164" y="109"/>
                  </a:lnTo>
                  <a:lnTo>
                    <a:pt x="1165" y="121"/>
                  </a:lnTo>
                  <a:lnTo>
                    <a:pt x="1173" y="89"/>
                  </a:lnTo>
                  <a:lnTo>
                    <a:pt x="1184" y="69"/>
                  </a:lnTo>
                  <a:lnTo>
                    <a:pt x="1201" y="50"/>
                  </a:lnTo>
                  <a:lnTo>
                    <a:pt x="1221" y="35"/>
                  </a:lnTo>
                  <a:lnTo>
                    <a:pt x="1245" y="20"/>
                  </a:lnTo>
                  <a:lnTo>
                    <a:pt x="1272" y="10"/>
                  </a:lnTo>
                  <a:lnTo>
                    <a:pt x="1300" y="5"/>
                  </a:lnTo>
                  <a:lnTo>
                    <a:pt x="1329" y="3"/>
                  </a:lnTo>
                  <a:lnTo>
                    <a:pt x="1359" y="4"/>
                  </a:lnTo>
                  <a:lnTo>
                    <a:pt x="1388" y="10"/>
                  </a:lnTo>
                  <a:lnTo>
                    <a:pt x="1414" y="18"/>
                  </a:lnTo>
                  <a:lnTo>
                    <a:pt x="1440" y="32"/>
                  </a:lnTo>
                  <a:lnTo>
                    <a:pt x="1461" y="47"/>
                  </a:lnTo>
                  <a:lnTo>
                    <a:pt x="1477" y="65"/>
                  </a:lnTo>
                  <a:lnTo>
                    <a:pt x="1491" y="85"/>
                  </a:lnTo>
                  <a:lnTo>
                    <a:pt x="1499" y="106"/>
                  </a:lnTo>
                  <a:lnTo>
                    <a:pt x="1502" y="129"/>
                  </a:lnTo>
                  <a:lnTo>
                    <a:pt x="1502" y="149"/>
                  </a:lnTo>
                  <a:lnTo>
                    <a:pt x="1510" y="136"/>
                  </a:lnTo>
                  <a:lnTo>
                    <a:pt x="1518" y="125"/>
                  </a:lnTo>
                  <a:lnTo>
                    <a:pt x="1535" y="105"/>
                  </a:lnTo>
                  <a:lnTo>
                    <a:pt x="1557" y="89"/>
                  </a:lnTo>
                  <a:lnTo>
                    <a:pt x="1579" y="76"/>
                  </a:lnTo>
                  <a:lnTo>
                    <a:pt x="1608" y="68"/>
                  </a:lnTo>
                  <a:lnTo>
                    <a:pt x="1637" y="61"/>
                  </a:lnTo>
                  <a:lnTo>
                    <a:pt x="1666" y="61"/>
                  </a:lnTo>
                  <a:lnTo>
                    <a:pt x="1696" y="63"/>
                  </a:lnTo>
                  <a:lnTo>
                    <a:pt x="1725" y="70"/>
                  </a:lnTo>
                  <a:lnTo>
                    <a:pt x="1750" y="79"/>
                  </a:lnTo>
                  <a:lnTo>
                    <a:pt x="1776" y="92"/>
                  </a:lnTo>
                  <a:lnTo>
                    <a:pt x="1796" y="107"/>
                  </a:lnTo>
                  <a:lnTo>
                    <a:pt x="1813" y="128"/>
                  </a:lnTo>
                  <a:lnTo>
                    <a:pt x="1823" y="146"/>
                  </a:lnTo>
                  <a:lnTo>
                    <a:pt x="1830" y="169"/>
                  </a:lnTo>
                  <a:lnTo>
                    <a:pt x="1832" y="190"/>
                  </a:lnTo>
                  <a:lnTo>
                    <a:pt x="1830" y="213"/>
                  </a:lnTo>
                  <a:lnTo>
                    <a:pt x="1823" y="235"/>
                  </a:lnTo>
                  <a:lnTo>
                    <a:pt x="1831" y="227"/>
                  </a:lnTo>
                  <a:lnTo>
                    <a:pt x="1851" y="213"/>
                  </a:lnTo>
                  <a:lnTo>
                    <a:pt x="1876" y="199"/>
                  </a:lnTo>
                  <a:lnTo>
                    <a:pt x="1903" y="190"/>
                  </a:lnTo>
                  <a:lnTo>
                    <a:pt x="1931" y="186"/>
                  </a:lnTo>
                  <a:lnTo>
                    <a:pt x="1963" y="181"/>
                  </a:lnTo>
                  <a:lnTo>
                    <a:pt x="1993" y="183"/>
                  </a:lnTo>
                  <a:lnTo>
                    <a:pt x="2020" y="190"/>
                  </a:lnTo>
                  <a:lnTo>
                    <a:pt x="2047" y="199"/>
                  </a:lnTo>
                  <a:lnTo>
                    <a:pt x="2070" y="212"/>
                  </a:lnTo>
                  <a:lnTo>
                    <a:pt x="2091" y="229"/>
                  </a:lnTo>
                  <a:lnTo>
                    <a:pt x="2110" y="246"/>
                  </a:lnTo>
                  <a:lnTo>
                    <a:pt x="2122" y="265"/>
                  </a:lnTo>
                  <a:lnTo>
                    <a:pt x="2127" y="288"/>
                  </a:lnTo>
                  <a:lnTo>
                    <a:pt x="2131" y="309"/>
                  </a:lnTo>
                  <a:lnTo>
                    <a:pt x="2127" y="332"/>
                  </a:lnTo>
                  <a:lnTo>
                    <a:pt x="2120" y="353"/>
                  </a:lnTo>
                  <a:lnTo>
                    <a:pt x="2109" y="374"/>
                  </a:lnTo>
                  <a:lnTo>
                    <a:pt x="2090" y="394"/>
                  </a:lnTo>
                  <a:lnTo>
                    <a:pt x="2104" y="389"/>
                  </a:lnTo>
                  <a:lnTo>
                    <a:pt x="2134" y="386"/>
                  </a:lnTo>
                  <a:lnTo>
                    <a:pt x="2161" y="383"/>
                  </a:lnTo>
                  <a:lnTo>
                    <a:pt x="2191" y="386"/>
                  </a:lnTo>
                  <a:lnTo>
                    <a:pt x="2218" y="392"/>
                  </a:lnTo>
                  <a:lnTo>
                    <a:pt x="2246" y="401"/>
                  </a:lnTo>
                  <a:lnTo>
                    <a:pt x="2270" y="417"/>
                  </a:lnTo>
                  <a:lnTo>
                    <a:pt x="2290" y="432"/>
                  </a:lnTo>
                  <a:lnTo>
                    <a:pt x="2307" y="450"/>
                  </a:lnTo>
                  <a:lnTo>
                    <a:pt x="2317" y="471"/>
                  </a:lnTo>
                  <a:lnTo>
                    <a:pt x="2324" y="492"/>
                  </a:lnTo>
                  <a:lnTo>
                    <a:pt x="2326" y="515"/>
                  </a:lnTo>
                  <a:lnTo>
                    <a:pt x="2322" y="536"/>
                  </a:lnTo>
                  <a:lnTo>
                    <a:pt x="2313" y="558"/>
                  </a:lnTo>
                  <a:lnTo>
                    <a:pt x="2300" y="578"/>
                  </a:lnTo>
                  <a:lnTo>
                    <a:pt x="2282" y="595"/>
                  </a:lnTo>
                  <a:lnTo>
                    <a:pt x="2261" y="609"/>
                  </a:lnTo>
                  <a:lnTo>
                    <a:pt x="2236" y="622"/>
                  </a:lnTo>
                  <a:lnTo>
                    <a:pt x="2218" y="626"/>
                  </a:lnTo>
                  <a:lnTo>
                    <a:pt x="2202" y="629"/>
                  </a:lnTo>
                  <a:lnTo>
                    <a:pt x="2237" y="638"/>
                  </a:lnTo>
                </a:path>
              </a:pathLst>
            </a:custGeom>
            <a:grpFill/>
            <a:ln w="12700" cap="rnd" cmpd="sng">
              <a:solidFill>
                <a:srgbClr val="000000"/>
              </a:solidFill>
              <a:prstDash val="solid"/>
              <a:round/>
              <a:headEnd type="none" w="med" len="med"/>
              <a:tailEnd type="none" w="med" len="med"/>
            </a:ln>
            <a:effectLst/>
          </p:spPr>
          <p:txBody>
            <a:bodyPr/>
            <a:lstStyle/>
            <a:p>
              <a:pPr>
                <a:defRPr/>
              </a:pPr>
              <a:endParaRPr lang="en-US" dirty="0">
                <a:effectLst>
                  <a:outerShdw blurRad="38100" dist="38100" dir="2700000" algn="tl">
                    <a:srgbClr val="000000">
                      <a:alpha val="43137"/>
                    </a:srgbClr>
                  </a:outerShdw>
                </a:effectLst>
                <a:ea typeface="+mn-ea"/>
              </a:endParaRPr>
            </a:p>
          </p:txBody>
        </p:sp>
        <p:sp>
          <p:nvSpPr>
            <p:cNvPr id="394245" name="Rectangle 5">
              <a:extLst>
                <a:ext uri="{FF2B5EF4-FFF2-40B4-BE49-F238E27FC236}">
                  <a16:creationId xmlns:a16="http://schemas.microsoft.com/office/drawing/2014/main" xmlns="" id="{6B5E986A-78A0-4EF1-AECC-DEDA824293EC}"/>
                </a:ext>
              </a:extLst>
            </p:cNvPr>
            <p:cNvSpPr>
              <a:spLocks noChangeArrowheads="1"/>
            </p:cNvSpPr>
            <p:nvPr/>
          </p:nvSpPr>
          <p:spPr bwMode="auto">
            <a:xfrm>
              <a:off x="2287" y="1047"/>
              <a:ext cx="1815" cy="987"/>
            </a:xfrm>
            <a:prstGeom prst="rect">
              <a:avLst/>
            </a:prstGeom>
            <a:noFill/>
            <a:ln w="12700">
              <a:noFill/>
              <a:miter lim="800000"/>
              <a:headEnd/>
              <a:tailEnd/>
            </a:ln>
            <a:effectLst/>
          </p:spPr>
          <p:txBody>
            <a:bodyPr wrap="none" lIns="90488" tIns="44450" rIns="90488" bIns="44450">
              <a:spAutoFit/>
            </a:bodyPr>
            <a:lstStyle/>
            <a:p>
              <a:pPr>
                <a:defRPr/>
              </a:pPr>
              <a:r>
                <a:rPr lang="en-US" sz="2400" b="1" dirty="0">
                  <a:latin typeface="Arial" pitchFamily="34" charset="0"/>
                </a:rPr>
                <a:t>Should I</a:t>
              </a:r>
              <a:br>
                <a:rPr lang="en-US" sz="2400" b="1" dirty="0">
                  <a:latin typeface="Arial" pitchFamily="34" charset="0"/>
                </a:rPr>
              </a:br>
              <a:r>
                <a:rPr lang="en-US" sz="2400" b="1" dirty="0">
                  <a:latin typeface="Arial" pitchFamily="34" charset="0"/>
                </a:rPr>
                <a:t>continue to make</a:t>
              </a:r>
              <a:br>
                <a:rPr lang="en-US" sz="2400" b="1" dirty="0">
                  <a:latin typeface="Arial" pitchFamily="34" charset="0"/>
                </a:rPr>
              </a:br>
              <a:r>
                <a:rPr lang="en-US" sz="2400" b="1" dirty="0">
                  <a:latin typeface="Arial" pitchFamily="34" charset="0"/>
                </a:rPr>
                <a:t>the part, or should</a:t>
              </a:r>
              <a:br>
                <a:rPr lang="en-US" sz="2400" b="1" dirty="0">
                  <a:latin typeface="Arial" pitchFamily="34" charset="0"/>
                </a:rPr>
              </a:br>
              <a:r>
                <a:rPr lang="en-US" sz="2400" b="1" dirty="0">
                  <a:latin typeface="Arial" pitchFamily="34" charset="0"/>
                </a:rPr>
                <a:t>I buy it?</a:t>
              </a:r>
            </a:p>
          </p:txBody>
        </p:sp>
      </p:grpSp>
      <p:grpSp>
        <p:nvGrpSpPr>
          <p:cNvPr id="3" name="Group 9">
            <a:extLst>
              <a:ext uri="{FF2B5EF4-FFF2-40B4-BE49-F238E27FC236}">
                <a16:creationId xmlns:a16="http://schemas.microsoft.com/office/drawing/2014/main" xmlns="" id="{AD6051B1-F498-43C4-9D0E-C057A4D2AB1A}"/>
              </a:ext>
            </a:extLst>
          </p:cNvPr>
          <p:cNvGrpSpPr>
            <a:grpSpLocks/>
          </p:cNvGrpSpPr>
          <p:nvPr/>
        </p:nvGrpSpPr>
        <p:grpSpPr bwMode="auto">
          <a:xfrm>
            <a:off x="2895600" y="3971926"/>
            <a:ext cx="3697288" cy="1982787"/>
            <a:chOff x="3408" y="2016"/>
            <a:chExt cx="2329" cy="1249"/>
          </a:xfrm>
          <a:solidFill>
            <a:schemeClr val="accent1">
              <a:lumMod val="40000"/>
              <a:lumOff val="60000"/>
            </a:schemeClr>
          </a:solidFill>
        </p:grpSpPr>
        <p:sp>
          <p:nvSpPr>
            <p:cNvPr id="394250" name="Freeform 10">
              <a:extLst>
                <a:ext uri="{FF2B5EF4-FFF2-40B4-BE49-F238E27FC236}">
                  <a16:creationId xmlns:a16="http://schemas.microsoft.com/office/drawing/2014/main" xmlns="" id="{12C727D2-E4E8-440E-8655-A95E5E9D570F}"/>
                </a:ext>
              </a:extLst>
            </p:cNvPr>
            <p:cNvSpPr>
              <a:spLocks/>
            </p:cNvSpPr>
            <p:nvPr/>
          </p:nvSpPr>
          <p:spPr bwMode="auto">
            <a:xfrm>
              <a:off x="3408" y="2016"/>
              <a:ext cx="2329" cy="1249"/>
            </a:xfrm>
            <a:custGeom>
              <a:avLst/>
              <a:gdLst/>
              <a:ahLst/>
              <a:cxnLst>
                <a:cxn ang="0">
                  <a:pos x="2315" y="697"/>
                </a:cxn>
                <a:cxn ang="0">
                  <a:pos x="2308" y="805"/>
                </a:cxn>
                <a:cxn ang="0">
                  <a:pos x="2193" y="867"/>
                </a:cxn>
                <a:cxn ang="0">
                  <a:pos x="2110" y="880"/>
                </a:cxn>
                <a:cxn ang="0">
                  <a:pos x="2122" y="986"/>
                </a:cxn>
                <a:cxn ang="0">
                  <a:pos x="2021" y="1062"/>
                </a:cxn>
                <a:cxn ang="0">
                  <a:pos x="1878" y="1053"/>
                </a:cxn>
                <a:cxn ang="0">
                  <a:pos x="1834" y="1062"/>
                </a:cxn>
                <a:cxn ang="0">
                  <a:pos x="1776" y="1159"/>
                </a:cxn>
                <a:cxn ang="0">
                  <a:pos x="1638" y="1189"/>
                </a:cxn>
                <a:cxn ang="0">
                  <a:pos x="1519" y="1127"/>
                </a:cxn>
                <a:cxn ang="0">
                  <a:pos x="1492" y="1166"/>
                </a:cxn>
                <a:cxn ang="0">
                  <a:pos x="1389" y="1241"/>
                </a:cxn>
                <a:cxn ang="0">
                  <a:pos x="1246" y="1230"/>
                </a:cxn>
                <a:cxn ang="0">
                  <a:pos x="1165" y="1141"/>
                </a:cxn>
                <a:cxn ang="0">
                  <a:pos x="1126" y="1198"/>
                </a:cxn>
                <a:cxn ang="0">
                  <a:pos x="999" y="1245"/>
                </a:cxn>
                <a:cxn ang="0">
                  <a:pos x="866" y="1201"/>
                </a:cxn>
                <a:cxn ang="0">
                  <a:pos x="825" y="1100"/>
                </a:cxn>
                <a:cxn ang="0">
                  <a:pos x="747" y="1172"/>
                </a:cxn>
                <a:cxn ang="0">
                  <a:pos x="601" y="1179"/>
                </a:cxn>
                <a:cxn ang="0">
                  <a:pos x="505" y="1103"/>
                </a:cxn>
                <a:cxn ang="0">
                  <a:pos x="496" y="1023"/>
                </a:cxn>
                <a:cxn ang="0">
                  <a:pos x="363" y="1068"/>
                </a:cxn>
                <a:cxn ang="0">
                  <a:pos x="235" y="1021"/>
                </a:cxn>
                <a:cxn ang="0">
                  <a:pos x="199" y="919"/>
                </a:cxn>
                <a:cxn ang="0">
                  <a:pos x="194" y="866"/>
                </a:cxn>
                <a:cxn ang="0">
                  <a:pos x="57" y="835"/>
                </a:cxn>
                <a:cxn ang="0">
                  <a:pos x="0" y="738"/>
                </a:cxn>
                <a:cxn ang="0">
                  <a:pos x="66" y="643"/>
                </a:cxn>
                <a:cxn ang="0">
                  <a:pos x="67" y="602"/>
                </a:cxn>
                <a:cxn ang="0">
                  <a:pos x="2" y="508"/>
                </a:cxn>
                <a:cxn ang="0">
                  <a:pos x="57" y="411"/>
                </a:cxn>
                <a:cxn ang="0">
                  <a:pos x="195" y="380"/>
                </a:cxn>
                <a:cxn ang="0">
                  <a:pos x="201" y="327"/>
                </a:cxn>
                <a:cxn ang="0">
                  <a:pos x="237" y="225"/>
                </a:cxn>
                <a:cxn ang="0">
                  <a:pos x="366" y="178"/>
                </a:cxn>
                <a:cxn ang="0">
                  <a:pos x="497" y="223"/>
                </a:cxn>
                <a:cxn ang="0">
                  <a:pos x="506" y="143"/>
                </a:cxn>
                <a:cxn ang="0">
                  <a:pos x="603" y="67"/>
                </a:cxn>
                <a:cxn ang="0">
                  <a:pos x="749" y="74"/>
                </a:cxn>
                <a:cxn ang="0">
                  <a:pos x="826" y="145"/>
                </a:cxn>
                <a:cxn ang="0">
                  <a:pos x="868" y="45"/>
                </a:cxn>
                <a:cxn ang="0">
                  <a:pos x="999" y="0"/>
                </a:cxn>
                <a:cxn ang="0">
                  <a:pos x="1127" y="48"/>
                </a:cxn>
                <a:cxn ang="0">
                  <a:pos x="1173" y="88"/>
                </a:cxn>
                <a:cxn ang="0">
                  <a:pos x="1272" y="10"/>
                </a:cxn>
                <a:cxn ang="0">
                  <a:pos x="1414" y="18"/>
                </a:cxn>
                <a:cxn ang="0">
                  <a:pos x="1499" y="105"/>
                </a:cxn>
                <a:cxn ang="0">
                  <a:pos x="1535" y="104"/>
                </a:cxn>
                <a:cxn ang="0">
                  <a:pos x="1666" y="61"/>
                </a:cxn>
                <a:cxn ang="0">
                  <a:pos x="1796" y="106"/>
                </a:cxn>
                <a:cxn ang="0">
                  <a:pos x="1830" y="211"/>
                </a:cxn>
                <a:cxn ang="0">
                  <a:pos x="1903" y="189"/>
                </a:cxn>
                <a:cxn ang="0">
                  <a:pos x="2047" y="198"/>
                </a:cxn>
                <a:cxn ang="0">
                  <a:pos x="2127" y="286"/>
                </a:cxn>
                <a:cxn ang="0">
                  <a:pos x="2090" y="391"/>
                </a:cxn>
                <a:cxn ang="0">
                  <a:pos x="2218" y="389"/>
                </a:cxn>
                <a:cxn ang="0">
                  <a:pos x="2317" y="468"/>
                </a:cxn>
                <a:cxn ang="0">
                  <a:pos x="2300" y="573"/>
                </a:cxn>
                <a:cxn ang="0">
                  <a:pos x="2202" y="624"/>
                </a:cxn>
              </a:cxnLst>
              <a:rect l="0" t="0" r="r" b="b"/>
              <a:pathLst>
                <a:path w="2329" h="1249">
                  <a:moveTo>
                    <a:pt x="2237" y="633"/>
                  </a:moveTo>
                  <a:lnTo>
                    <a:pt x="2263" y="646"/>
                  </a:lnTo>
                  <a:lnTo>
                    <a:pt x="2283" y="660"/>
                  </a:lnTo>
                  <a:lnTo>
                    <a:pt x="2302" y="677"/>
                  </a:lnTo>
                  <a:lnTo>
                    <a:pt x="2315" y="697"/>
                  </a:lnTo>
                  <a:lnTo>
                    <a:pt x="2324" y="719"/>
                  </a:lnTo>
                  <a:lnTo>
                    <a:pt x="2328" y="740"/>
                  </a:lnTo>
                  <a:lnTo>
                    <a:pt x="2326" y="762"/>
                  </a:lnTo>
                  <a:lnTo>
                    <a:pt x="2319" y="783"/>
                  </a:lnTo>
                  <a:lnTo>
                    <a:pt x="2308" y="805"/>
                  </a:lnTo>
                  <a:lnTo>
                    <a:pt x="2292" y="821"/>
                  </a:lnTo>
                  <a:lnTo>
                    <a:pt x="2271" y="837"/>
                  </a:lnTo>
                  <a:lnTo>
                    <a:pt x="2247" y="852"/>
                  </a:lnTo>
                  <a:lnTo>
                    <a:pt x="2220" y="861"/>
                  </a:lnTo>
                  <a:lnTo>
                    <a:pt x="2193" y="867"/>
                  </a:lnTo>
                  <a:lnTo>
                    <a:pt x="2164" y="870"/>
                  </a:lnTo>
                  <a:lnTo>
                    <a:pt x="2134" y="868"/>
                  </a:lnTo>
                  <a:lnTo>
                    <a:pt x="2106" y="864"/>
                  </a:lnTo>
                  <a:lnTo>
                    <a:pt x="2091" y="860"/>
                  </a:lnTo>
                  <a:lnTo>
                    <a:pt x="2110" y="880"/>
                  </a:lnTo>
                  <a:lnTo>
                    <a:pt x="2122" y="900"/>
                  </a:lnTo>
                  <a:lnTo>
                    <a:pt x="2129" y="921"/>
                  </a:lnTo>
                  <a:lnTo>
                    <a:pt x="2134" y="944"/>
                  </a:lnTo>
                  <a:lnTo>
                    <a:pt x="2129" y="965"/>
                  </a:lnTo>
                  <a:lnTo>
                    <a:pt x="2122" y="986"/>
                  </a:lnTo>
                  <a:lnTo>
                    <a:pt x="2110" y="1006"/>
                  </a:lnTo>
                  <a:lnTo>
                    <a:pt x="2093" y="1023"/>
                  </a:lnTo>
                  <a:lnTo>
                    <a:pt x="2071" y="1040"/>
                  </a:lnTo>
                  <a:lnTo>
                    <a:pt x="2049" y="1053"/>
                  </a:lnTo>
                  <a:lnTo>
                    <a:pt x="2021" y="1062"/>
                  </a:lnTo>
                  <a:lnTo>
                    <a:pt x="1995" y="1069"/>
                  </a:lnTo>
                  <a:lnTo>
                    <a:pt x="1964" y="1070"/>
                  </a:lnTo>
                  <a:lnTo>
                    <a:pt x="1933" y="1066"/>
                  </a:lnTo>
                  <a:lnTo>
                    <a:pt x="1906" y="1062"/>
                  </a:lnTo>
                  <a:lnTo>
                    <a:pt x="1878" y="1053"/>
                  </a:lnTo>
                  <a:lnTo>
                    <a:pt x="1852" y="1039"/>
                  </a:lnTo>
                  <a:lnTo>
                    <a:pt x="1832" y="1025"/>
                  </a:lnTo>
                  <a:lnTo>
                    <a:pt x="1823" y="1018"/>
                  </a:lnTo>
                  <a:lnTo>
                    <a:pt x="1831" y="1039"/>
                  </a:lnTo>
                  <a:lnTo>
                    <a:pt x="1834" y="1062"/>
                  </a:lnTo>
                  <a:lnTo>
                    <a:pt x="1831" y="1083"/>
                  </a:lnTo>
                  <a:lnTo>
                    <a:pt x="1823" y="1105"/>
                  </a:lnTo>
                  <a:lnTo>
                    <a:pt x="1814" y="1124"/>
                  </a:lnTo>
                  <a:lnTo>
                    <a:pt x="1797" y="1144"/>
                  </a:lnTo>
                  <a:lnTo>
                    <a:pt x="1776" y="1159"/>
                  </a:lnTo>
                  <a:lnTo>
                    <a:pt x="1751" y="1171"/>
                  </a:lnTo>
                  <a:lnTo>
                    <a:pt x="1726" y="1181"/>
                  </a:lnTo>
                  <a:lnTo>
                    <a:pt x="1696" y="1188"/>
                  </a:lnTo>
                  <a:lnTo>
                    <a:pt x="1668" y="1189"/>
                  </a:lnTo>
                  <a:lnTo>
                    <a:pt x="1638" y="1189"/>
                  </a:lnTo>
                  <a:lnTo>
                    <a:pt x="1610" y="1184"/>
                  </a:lnTo>
                  <a:lnTo>
                    <a:pt x="1582" y="1175"/>
                  </a:lnTo>
                  <a:lnTo>
                    <a:pt x="1557" y="1162"/>
                  </a:lnTo>
                  <a:lnTo>
                    <a:pt x="1535" y="1146"/>
                  </a:lnTo>
                  <a:lnTo>
                    <a:pt x="1519" y="1127"/>
                  </a:lnTo>
                  <a:lnTo>
                    <a:pt x="1511" y="1114"/>
                  </a:lnTo>
                  <a:lnTo>
                    <a:pt x="1504" y="1103"/>
                  </a:lnTo>
                  <a:lnTo>
                    <a:pt x="1504" y="1123"/>
                  </a:lnTo>
                  <a:lnTo>
                    <a:pt x="1501" y="1145"/>
                  </a:lnTo>
                  <a:lnTo>
                    <a:pt x="1492" y="1166"/>
                  </a:lnTo>
                  <a:lnTo>
                    <a:pt x="1479" y="1186"/>
                  </a:lnTo>
                  <a:lnTo>
                    <a:pt x="1462" y="1204"/>
                  </a:lnTo>
                  <a:lnTo>
                    <a:pt x="1441" y="1219"/>
                  </a:lnTo>
                  <a:lnTo>
                    <a:pt x="1416" y="1231"/>
                  </a:lnTo>
                  <a:lnTo>
                    <a:pt x="1389" y="1241"/>
                  </a:lnTo>
                  <a:lnTo>
                    <a:pt x="1361" y="1245"/>
                  </a:lnTo>
                  <a:lnTo>
                    <a:pt x="1330" y="1248"/>
                  </a:lnTo>
                  <a:lnTo>
                    <a:pt x="1302" y="1245"/>
                  </a:lnTo>
                  <a:lnTo>
                    <a:pt x="1273" y="1239"/>
                  </a:lnTo>
                  <a:lnTo>
                    <a:pt x="1246" y="1230"/>
                  </a:lnTo>
                  <a:lnTo>
                    <a:pt x="1222" y="1216"/>
                  </a:lnTo>
                  <a:lnTo>
                    <a:pt x="1202" y="1201"/>
                  </a:lnTo>
                  <a:lnTo>
                    <a:pt x="1185" y="1182"/>
                  </a:lnTo>
                  <a:lnTo>
                    <a:pt x="1173" y="1162"/>
                  </a:lnTo>
                  <a:lnTo>
                    <a:pt x="1165" y="1141"/>
                  </a:lnTo>
                  <a:lnTo>
                    <a:pt x="1164" y="1110"/>
                  </a:lnTo>
                  <a:lnTo>
                    <a:pt x="1161" y="1139"/>
                  </a:lnTo>
                  <a:lnTo>
                    <a:pt x="1155" y="1160"/>
                  </a:lnTo>
                  <a:lnTo>
                    <a:pt x="1143" y="1180"/>
                  </a:lnTo>
                  <a:lnTo>
                    <a:pt x="1126" y="1198"/>
                  </a:lnTo>
                  <a:lnTo>
                    <a:pt x="1106" y="1214"/>
                  </a:lnTo>
                  <a:lnTo>
                    <a:pt x="1082" y="1228"/>
                  </a:lnTo>
                  <a:lnTo>
                    <a:pt x="1055" y="1238"/>
                  </a:lnTo>
                  <a:lnTo>
                    <a:pt x="1026" y="1243"/>
                  </a:lnTo>
                  <a:lnTo>
                    <a:pt x="999" y="1245"/>
                  </a:lnTo>
                  <a:lnTo>
                    <a:pt x="967" y="1244"/>
                  </a:lnTo>
                  <a:lnTo>
                    <a:pt x="939" y="1238"/>
                  </a:lnTo>
                  <a:lnTo>
                    <a:pt x="911" y="1230"/>
                  </a:lnTo>
                  <a:lnTo>
                    <a:pt x="887" y="1218"/>
                  </a:lnTo>
                  <a:lnTo>
                    <a:pt x="866" y="1201"/>
                  </a:lnTo>
                  <a:lnTo>
                    <a:pt x="849" y="1185"/>
                  </a:lnTo>
                  <a:lnTo>
                    <a:pt x="835" y="1164"/>
                  </a:lnTo>
                  <a:lnTo>
                    <a:pt x="827" y="1143"/>
                  </a:lnTo>
                  <a:lnTo>
                    <a:pt x="825" y="1121"/>
                  </a:lnTo>
                  <a:lnTo>
                    <a:pt x="825" y="1100"/>
                  </a:lnTo>
                  <a:lnTo>
                    <a:pt x="818" y="1112"/>
                  </a:lnTo>
                  <a:lnTo>
                    <a:pt x="808" y="1125"/>
                  </a:lnTo>
                  <a:lnTo>
                    <a:pt x="793" y="1144"/>
                  </a:lnTo>
                  <a:lnTo>
                    <a:pt x="771" y="1160"/>
                  </a:lnTo>
                  <a:lnTo>
                    <a:pt x="747" y="1172"/>
                  </a:lnTo>
                  <a:lnTo>
                    <a:pt x="718" y="1181"/>
                  </a:lnTo>
                  <a:lnTo>
                    <a:pt x="690" y="1188"/>
                  </a:lnTo>
                  <a:lnTo>
                    <a:pt x="661" y="1188"/>
                  </a:lnTo>
                  <a:lnTo>
                    <a:pt x="632" y="1185"/>
                  </a:lnTo>
                  <a:lnTo>
                    <a:pt x="601" y="1179"/>
                  </a:lnTo>
                  <a:lnTo>
                    <a:pt x="577" y="1169"/>
                  </a:lnTo>
                  <a:lnTo>
                    <a:pt x="552" y="1156"/>
                  </a:lnTo>
                  <a:lnTo>
                    <a:pt x="532" y="1141"/>
                  </a:lnTo>
                  <a:lnTo>
                    <a:pt x="515" y="1121"/>
                  </a:lnTo>
                  <a:lnTo>
                    <a:pt x="505" y="1103"/>
                  </a:lnTo>
                  <a:lnTo>
                    <a:pt x="497" y="1081"/>
                  </a:lnTo>
                  <a:lnTo>
                    <a:pt x="494" y="1059"/>
                  </a:lnTo>
                  <a:lnTo>
                    <a:pt x="497" y="1036"/>
                  </a:lnTo>
                  <a:lnTo>
                    <a:pt x="505" y="1016"/>
                  </a:lnTo>
                  <a:lnTo>
                    <a:pt x="496" y="1023"/>
                  </a:lnTo>
                  <a:lnTo>
                    <a:pt x="476" y="1036"/>
                  </a:lnTo>
                  <a:lnTo>
                    <a:pt x="451" y="1050"/>
                  </a:lnTo>
                  <a:lnTo>
                    <a:pt x="422" y="1059"/>
                  </a:lnTo>
                  <a:lnTo>
                    <a:pt x="396" y="1065"/>
                  </a:lnTo>
                  <a:lnTo>
                    <a:pt x="363" y="1068"/>
                  </a:lnTo>
                  <a:lnTo>
                    <a:pt x="334" y="1066"/>
                  </a:lnTo>
                  <a:lnTo>
                    <a:pt x="308" y="1059"/>
                  </a:lnTo>
                  <a:lnTo>
                    <a:pt x="279" y="1050"/>
                  </a:lnTo>
                  <a:lnTo>
                    <a:pt x="257" y="1038"/>
                  </a:lnTo>
                  <a:lnTo>
                    <a:pt x="235" y="1021"/>
                  </a:lnTo>
                  <a:lnTo>
                    <a:pt x="216" y="1004"/>
                  </a:lnTo>
                  <a:lnTo>
                    <a:pt x="206" y="984"/>
                  </a:lnTo>
                  <a:lnTo>
                    <a:pt x="199" y="964"/>
                  </a:lnTo>
                  <a:lnTo>
                    <a:pt x="195" y="941"/>
                  </a:lnTo>
                  <a:lnTo>
                    <a:pt x="199" y="919"/>
                  </a:lnTo>
                  <a:lnTo>
                    <a:pt x="206" y="898"/>
                  </a:lnTo>
                  <a:lnTo>
                    <a:pt x="218" y="877"/>
                  </a:lnTo>
                  <a:lnTo>
                    <a:pt x="237" y="858"/>
                  </a:lnTo>
                  <a:lnTo>
                    <a:pt x="223" y="861"/>
                  </a:lnTo>
                  <a:lnTo>
                    <a:pt x="194" y="866"/>
                  </a:lnTo>
                  <a:lnTo>
                    <a:pt x="164" y="868"/>
                  </a:lnTo>
                  <a:lnTo>
                    <a:pt x="135" y="865"/>
                  </a:lnTo>
                  <a:lnTo>
                    <a:pt x="108" y="860"/>
                  </a:lnTo>
                  <a:lnTo>
                    <a:pt x="81" y="851"/>
                  </a:lnTo>
                  <a:lnTo>
                    <a:pt x="57" y="835"/>
                  </a:lnTo>
                  <a:lnTo>
                    <a:pt x="37" y="820"/>
                  </a:lnTo>
                  <a:lnTo>
                    <a:pt x="20" y="802"/>
                  </a:lnTo>
                  <a:lnTo>
                    <a:pt x="9" y="781"/>
                  </a:lnTo>
                  <a:lnTo>
                    <a:pt x="2" y="760"/>
                  </a:lnTo>
                  <a:lnTo>
                    <a:pt x="0" y="738"/>
                  </a:lnTo>
                  <a:lnTo>
                    <a:pt x="4" y="716"/>
                  </a:lnTo>
                  <a:lnTo>
                    <a:pt x="13" y="696"/>
                  </a:lnTo>
                  <a:lnTo>
                    <a:pt x="26" y="676"/>
                  </a:lnTo>
                  <a:lnTo>
                    <a:pt x="45" y="658"/>
                  </a:lnTo>
                  <a:lnTo>
                    <a:pt x="66" y="643"/>
                  </a:lnTo>
                  <a:lnTo>
                    <a:pt x="91" y="631"/>
                  </a:lnTo>
                  <a:lnTo>
                    <a:pt x="109" y="627"/>
                  </a:lnTo>
                  <a:lnTo>
                    <a:pt x="127" y="624"/>
                  </a:lnTo>
                  <a:lnTo>
                    <a:pt x="92" y="615"/>
                  </a:lnTo>
                  <a:lnTo>
                    <a:pt x="67" y="602"/>
                  </a:lnTo>
                  <a:lnTo>
                    <a:pt x="47" y="588"/>
                  </a:lnTo>
                  <a:lnTo>
                    <a:pt x="28" y="571"/>
                  </a:lnTo>
                  <a:lnTo>
                    <a:pt x="16" y="551"/>
                  </a:lnTo>
                  <a:lnTo>
                    <a:pt x="6" y="530"/>
                  </a:lnTo>
                  <a:lnTo>
                    <a:pt x="2" y="508"/>
                  </a:lnTo>
                  <a:lnTo>
                    <a:pt x="3" y="486"/>
                  </a:lnTo>
                  <a:lnTo>
                    <a:pt x="11" y="465"/>
                  </a:lnTo>
                  <a:lnTo>
                    <a:pt x="21" y="444"/>
                  </a:lnTo>
                  <a:lnTo>
                    <a:pt x="38" y="426"/>
                  </a:lnTo>
                  <a:lnTo>
                    <a:pt x="57" y="411"/>
                  </a:lnTo>
                  <a:lnTo>
                    <a:pt x="83" y="396"/>
                  </a:lnTo>
                  <a:lnTo>
                    <a:pt x="109" y="386"/>
                  </a:lnTo>
                  <a:lnTo>
                    <a:pt x="136" y="381"/>
                  </a:lnTo>
                  <a:lnTo>
                    <a:pt x="167" y="379"/>
                  </a:lnTo>
                  <a:lnTo>
                    <a:pt x="195" y="380"/>
                  </a:lnTo>
                  <a:lnTo>
                    <a:pt x="223" y="385"/>
                  </a:lnTo>
                  <a:lnTo>
                    <a:pt x="239" y="389"/>
                  </a:lnTo>
                  <a:lnTo>
                    <a:pt x="220" y="369"/>
                  </a:lnTo>
                  <a:lnTo>
                    <a:pt x="208" y="348"/>
                  </a:lnTo>
                  <a:lnTo>
                    <a:pt x="201" y="327"/>
                  </a:lnTo>
                  <a:lnTo>
                    <a:pt x="197" y="304"/>
                  </a:lnTo>
                  <a:lnTo>
                    <a:pt x="201" y="283"/>
                  </a:lnTo>
                  <a:lnTo>
                    <a:pt x="206" y="261"/>
                  </a:lnTo>
                  <a:lnTo>
                    <a:pt x="218" y="243"/>
                  </a:lnTo>
                  <a:lnTo>
                    <a:pt x="237" y="225"/>
                  </a:lnTo>
                  <a:lnTo>
                    <a:pt x="257" y="208"/>
                  </a:lnTo>
                  <a:lnTo>
                    <a:pt x="281" y="195"/>
                  </a:lnTo>
                  <a:lnTo>
                    <a:pt x="308" y="187"/>
                  </a:lnTo>
                  <a:lnTo>
                    <a:pt x="336" y="180"/>
                  </a:lnTo>
                  <a:lnTo>
                    <a:pt x="366" y="178"/>
                  </a:lnTo>
                  <a:lnTo>
                    <a:pt x="397" y="181"/>
                  </a:lnTo>
                  <a:lnTo>
                    <a:pt x="425" y="187"/>
                  </a:lnTo>
                  <a:lnTo>
                    <a:pt x="451" y="195"/>
                  </a:lnTo>
                  <a:lnTo>
                    <a:pt x="476" y="210"/>
                  </a:lnTo>
                  <a:lnTo>
                    <a:pt x="497" y="223"/>
                  </a:lnTo>
                  <a:lnTo>
                    <a:pt x="506" y="230"/>
                  </a:lnTo>
                  <a:lnTo>
                    <a:pt x="498" y="210"/>
                  </a:lnTo>
                  <a:lnTo>
                    <a:pt x="496" y="187"/>
                  </a:lnTo>
                  <a:lnTo>
                    <a:pt x="498" y="165"/>
                  </a:lnTo>
                  <a:lnTo>
                    <a:pt x="506" y="143"/>
                  </a:lnTo>
                  <a:lnTo>
                    <a:pt x="516" y="125"/>
                  </a:lnTo>
                  <a:lnTo>
                    <a:pt x="532" y="104"/>
                  </a:lnTo>
                  <a:lnTo>
                    <a:pt x="552" y="89"/>
                  </a:lnTo>
                  <a:lnTo>
                    <a:pt x="578" y="76"/>
                  </a:lnTo>
                  <a:lnTo>
                    <a:pt x="603" y="67"/>
                  </a:lnTo>
                  <a:lnTo>
                    <a:pt x="633" y="61"/>
                  </a:lnTo>
                  <a:lnTo>
                    <a:pt x="661" y="59"/>
                  </a:lnTo>
                  <a:lnTo>
                    <a:pt x="692" y="59"/>
                  </a:lnTo>
                  <a:lnTo>
                    <a:pt x="720" y="65"/>
                  </a:lnTo>
                  <a:lnTo>
                    <a:pt x="749" y="74"/>
                  </a:lnTo>
                  <a:lnTo>
                    <a:pt x="772" y="86"/>
                  </a:lnTo>
                  <a:lnTo>
                    <a:pt x="794" y="102"/>
                  </a:lnTo>
                  <a:lnTo>
                    <a:pt x="811" y="122"/>
                  </a:lnTo>
                  <a:lnTo>
                    <a:pt x="819" y="134"/>
                  </a:lnTo>
                  <a:lnTo>
                    <a:pt x="826" y="145"/>
                  </a:lnTo>
                  <a:lnTo>
                    <a:pt x="826" y="125"/>
                  </a:lnTo>
                  <a:lnTo>
                    <a:pt x="829" y="103"/>
                  </a:lnTo>
                  <a:lnTo>
                    <a:pt x="838" y="82"/>
                  </a:lnTo>
                  <a:lnTo>
                    <a:pt x="851" y="62"/>
                  </a:lnTo>
                  <a:lnTo>
                    <a:pt x="868" y="45"/>
                  </a:lnTo>
                  <a:lnTo>
                    <a:pt x="888" y="29"/>
                  </a:lnTo>
                  <a:lnTo>
                    <a:pt x="913" y="16"/>
                  </a:lnTo>
                  <a:lnTo>
                    <a:pt x="940" y="7"/>
                  </a:lnTo>
                  <a:lnTo>
                    <a:pt x="969" y="3"/>
                  </a:lnTo>
                  <a:lnTo>
                    <a:pt x="999" y="0"/>
                  </a:lnTo>
                  <a:lnTo>
                    <a:pt x="1028" y="3"/>
                  </a:lnTo>
                  <a:lnTo>
                    <a:pt x="1056" y="9"/>
                  </a:lnTo>
                  <a:lnTo>
                    <a:pt x="1083" y="18"/>
                  </a:lnTo>
                  <a:lnTo>
                    <a:pt x="1108" y="31"/>
                  </a:lnTo>
                  <a:lnTo>
                    <a:pt x="1127" y="48"/>
                  </a:lnTo>
                  <a:lnTo>
                    <a:pt x="1144" y="66"/>
                  </a:lnTo>
                  <a:lnTo>
                    <a:pt x="1156" y="86"/>
                  </a:lnTo>
                  <a:lnTo>
                    <a:pt x="1164" y="108"/>
                  </a:lnTo>
                  <a:lnTo>
                    <a:pt x="1165" y="120"/>
                  </a:lnTo>
                  <a:lnTo>
                    <a:pt x="1173" y="88"/>
                  </a:lnTo>
                  <a:lnTo>
                    <a:pt x="1184" y="68"/>
                  </a:lnTo>
                  <a:lnTo>
                    <a:pt x="1201" y="50"/>
                  </a:lnTo>
                  <a:lnTo>
                    <a:pt x="1221" y="35"/>
                  </a:lnTo>
                  <a:lnTo>
                    <a:pt x="1245" y="20"/>
                  </a:lnTo>
                  <a:lnTo>
                    <a:pt x="1272" y="10"/>
                  </a:lnTo>
                  <a:lnTo>
                    <a:pt x="1300" y="5"/>
                  </a:lnTo>
                  <a:lnTo>
                    <a:pt x="1329" y="3"/>
                  </a:lnTo>
                  <a:lnTo>
                    <a:pt x="1359" y="4"/>
                  </a:lnTo>
                  <a:lnTo>
                    <a:pt x="1388" y="10"/>
                  </a:lnTo>
                  <a:lnTo>
                    <a:pt x="1414" y="18"/>
                  </a:lnTo>
                  <a:lnTo>
                    <a:pt x="1440" y="31"/>
                  </a:lnTo>
                  <a:lnTo>
                    <a:pt x="1461" y="47"/>
                  </a:lnTo>
                  <a:lnTo>
                    <a:pt x="1477" y="64"/>
                  </a:lnTo>
                  <a:lnTo>
                    <a:pt x="1491" y="84"/>
                  </a:lnTo>
                  <a:lnTo>
                    <a:pt x="1499" y="105"/>
                  </a:lnTo>
                  <a:lnTo>
                    <a:pt x="1502" y="128"/>
                  </a:lnTo>
                  <a:lnTo>
                    <a:pt x="1502" y="148"/>
                  </a:lnTo>
                  <a:lnTo>
                    <a:pt x="1510" y="135"/>
                  </a:lnTo>
                  <a:lnTo>
                    <a:pt x="1518" y="124"/>
                  </a:lnTo>
                  <a:lnTo>
                    <a:pt x="1535" y="104"/>
                  </a:lnTo>
                  <a:lnTo>
                    <a:pt x="1557" y="88"/>
                  </a:lnTo>
                  <a:lnTo>
                    <a:pt x="1579" y="76"/>
                  </a:lnTo>
                  <a:lnTo>
                    <a:pt x="1608" y="67"/>
                  </a:lnTo>
                  <a:lnTo>
                    <a:pt x="1637" y="61"/>
                  </a:lnTo>
                  <a:lnTo>
                    <a:pt x="1666" y="61"/>
                  </a:lnTo>
                  <a:lnTo>
                    <a:pt x="1696" y="63"/>
                  </a:lnTo>
                  <a:lnTo>
                    <a:pt x="1725" y="69"/>
                  </a:lnTo>
                  <a:lnTo>
                    <a:pt x="1750" y="79"/>
                  </a:lnTo>
                  <a:lnTo>
                    <a:pt x="1776" y="92"/>
                  </a:lnTo>
                  <a:lnTo>
                    <a:pt x="1796" y="106"/>
                  </a:lnTo>
                  <a:lnTo>
                    <a:pt x="1813" y="127"/>
                  </a:lnTo>
                  <a:lnTo>
                    <a:pt x="1823" y="145"/>
                  </a:lnTo>
                  <a:lnTo>
                    <a:pt x="1830" y="167"/>
                  </a:lnTo>
                  <a:lnTo>
                    <a:pt x="1832" y="189"/>
                  </a:lnTo>
                  <a:lnTo>
                    <a:pt x="1830" y="211"/>
                  </a:lnTo>
                  <a:lnTo>
                    <a:pt x="1823" y="233"/>
                  </a:lnTo>
                  <a:lnTo>
                    <a:pt x="1831" y="225"/>
                  </a:lnTo>
                  <a:lnTo>
                    <a:pt x="1851" y="211"/>
                  </a:lnTo>
                  <a:lnTo>
                    <a:pt x="1876" y="198"/>
                  </a:lnTo>
                  <a:lnTo>
                    <a:pt x="1903" y="189"/>
                  </a:lnTo>
                  <a:lnTo>
                    <a:pt x="1931" y="184"/>
                  </a:lnTo>
                  <a:lnTo>
                    <a:pt x="1963" y="180"/>
                  </a:lnTo>
                  <a:lnTo>
                    <a:pt x="1993" y="181"/>
                  </a:lnTo>
                  <a:lnTo>
                    <a:pt x="2020" y="189"/>
                  </a:lnTo>
                  <a:lnTo>
                    <a:pt x="2047" y="198"/>
                  </a:lnTo>
                  <a:lnTo>
                    <a:pt x="2070" y="210"/>
                  </a:lnTo>
                  <a:lnTo>
                    <a:pt x="2091" y="227"/>
                  </a:lnTo>
                  <a:lnTo>
                    <a:pt x="2110" y="244"/>
                  </a:lnTo>
                  <a:lnTo>
                    <a:pt x="2122" y="263"/>
                  </a:lnTo>
                  <a:lnTo>
                    <a:pt x="2127" y="286"/>
                  </a:lnTo>
                  <a:lnTo>
                    <a:pt x="2131" y="307"/>
                  </a:lnTo>
                  <a:lnTo>
                    <a:pt x="2127" y="329"/>
                  </a:lnTo>
                  <a:lnTo>
                    <a:pt x="2120" y="350"/>
                  </a:lnTo>
                  <a:lnTo>
                    <a:pt x="2109" y="371"/>
                  </a:lnTo>
                  <a:lnTo>
                    <a:pt x="2090" y="391"/>
                  </a:lnTo>
                  <a:lnTo>
                    <a:pt x="2104" y="386"/>
                  </a:lnTo>
                  <a:lnTo>
                    <a:pt x="2134" y="382"/>
                  </a:lnTo>
                  <a:lnTo>
                    <a:pt x="2161" y="380"/>
                  </a:lnTo>
                  <a:lnTo>
                    <a:pt x="2191" y="383"/>
                  </a:lnTo>
                  <a:lnTo>
                    <a:pt x="2218" y="389"/>
                  </a:lnTo>
                  <a:lnTo>
                    <a:pt x="2246" y="398"/>
                  </a:lnTo>
                  <a:lnTo>
                    <a:pt x="2270" y="413"/>
                  </a:lnTo>
                  <a:lnTo>
                    <a:pt x="2290" y="429"/>
                  </a:lnTo>
                  <a:lnTo>
                    <a:pt x="2307" y="446"/>
                  </a:lnTo>
                  <a:lnTo>
                    <a:pt x="2317" y="468"/>
                  </a:lnTo>
                  <a:lnTo>
                    <a:pt x="2324" y="488"/>
                  </a:lnTo>
                  <a:lnTo>
                    <a:pt x="2326" y="511"/>
                  </a:lnTo>
                  <a:lnTo>
                    <a:pt x="2322" y="532"/>
                  </a:lnTo>
                  <a:lnTo>
                    <a:pt x="2313" y="553"/>
                  </a:lnTo>
                  <a:lnTo>
                    <a:pt x="2300" y="573"/>
                  </a:lnTo>
                  <a:lnTo>
                    <a:pt x="2282" y="591"/>
                  </a:lnTo>
                  <a:lnTo>
                    <a:pt x="2261" y="605"/>
                  </a:lnTo>
                  <a:lnTo>
                    <a:pt x="2236" y="617"/>
                  </a:lnTo>
                  <a:lnTo>
                    <a:pt x="2218" y="621"/>
                  </a:lnTo>
                  <a:lnTo>
                    <a:pt x="2202" y="624"/>
                  </a:lnTo>
                  <a:lnTo>
                    <a:pt x="2237" y="633"/>
                  </a:lnTo>
                </a:path>
              </a:pathLst>
            </a:custGeom>
            <a:grpFill/>
            <a:ln w="12700" cap="rnd" cmpd="sng">
              <a:solidFill>
                <a:srgbClr val="000000"/>
              </a:solidFill>
              <a:prstDash val="solid"/>
              <a:round/>
              <a:headEnd type="none" w="med" len="med"/>
              <a:tailEnd type="none" w="med" len="med"/>
            </a:ln>
            <a:effectLst/>
          </p:spPr>
          <p:txBody>
            <a:bodyPr/>
            <a:lstStyle/>
            <a:p>
              <a:pPr>
                <a:defRPr/>
              </a:pPr>
              <a:endParaRPr lang="en-US" dirty="0">
                <a:ea typeface="+mn-ea"/>
              </a:endParaRPr>
            </a:p>
          </p:txBody>
        </p:sp>
        <p:sp>
          <p:nvSpPr>
            <p:cNvPr id="394251" name="Rectangle 11">
              <a:extLst>
                <a:ext uri="{FF2B5EF4-FFF2-40B4-BE49-F238E27FC236}">
                  <a16:creationId xmlns:a16="http://schemas.microsoft.com/office/drawing/2014/main" xmlns="" id="{4A1D88DC-A652-4FB1-8082-0E1FA3FF4ED2}"/>
                </a:ext>
              </a:extLst>
            </p:cNvPr>
            <p:cNvSpPr>
              <a:spLocks noChangeArrowheads="1"/>
            </p:cNvSpPr>
            <p:nvPr/>
          </p:nvSpPr>
          <p:spPr bwMode="auto">
            <a:xfrm>
              <a:off x="3873" y="2151"/>
              <a:ext cx="1449" cy="987"/>
            </a:xfrm>
            <a:prstGeom prst="rect">
              <a:avLst/>
            </a:prstGeom>
            <a:noFill/>
            <a:ln w="12700">
              <a:noFill/>
              <a:miter lim="800000"/>
              <a:headEnd/>
              <a:tailEnd/>
            </a:ln>
            <a:effectLst/>
          </p:spPr>
          <p:txBody>
            <a:bodyPr wrap="none" lIns="90488" tIns="44450" rIns="90488" bIns="44450">
              <a:spAutoFit/>
            </a:bodyPr>
            <a:lstStyle/>
            <a:p>
              <a:pPr>
                <a:defRPr/>
              </a:pPr>
              <a:r>
                <a:rPr lang="en-US" sz="2400" b="1" dirty="0">
                  <a:solidFill>
                    <a:schemeClr val="tx2">
                      <a:lumMod val="50000"/>
                    </a:schemeClr>
                  </a:solidFill>
                  <a:latin typeface="Arial" charset="0"/>
                  <a:ea typeface="+mn-ea"/>
                </a:rPr>
                <a:t>What will I </a:t>
              </a:r>
              <a:br>
                <a:rPr lang="en-US" sz="2400" b="1" dirty="0">
                  <a:solidFill>
                    <a:schemeClr val="tx2">
                      <a:lumMod val="50000"/>
                    </a:schemeClr>
                  </a:solidFill>
                  <a:latin typeface="Arial" charset="0"/>
                  <a:ea typeface="+mn-ea"/>
                </a:rPr>
              </a:br>
              <a:r>
                <a:rPr lang="en-US" sz="2400" b="1" dirty="0">
                  <a:solidFill>
                    <a:schemeClr val="tx2">
                      <a:lumMod val="50000"/>
                    </a:schemeClr>
                  </a:solidFill>
                  <a:latin typeface="Arial" charset="0"/>
                  <a:ea typeface="+mn-ea"/>
                </a:rPr>
                <a:t>do with my</a:t>
              </a:r>
              <a:br>
                <a:rPr lang="en-US" sz="2400" b="1" dirty="0">
                  <a:solidFill>
                    <a:schemeClr val="tx2">
                      <a:lumMod val="50000"/>
                    </a:schemeClr>
                  </a:solidFill>
                  <a:latin typeface="Arial" charset="0"/>
                  <a:ea typeface="+mn-ea"/>
                </a:rPr>
              </a:br>
              <a:r>
                <a:rPr lang="en-US" sz="2400" b="1" dirty="0">
                  <a:solidFill>
                    <a:schemeClr val="tx2">
                      <a:lumMod val="50000"/>
                    </a:schemeClr>
                  </a:solidFill>
                  <a:latin typeface="Arial" charset="0"/>
                  <a:ea typeface="+mn-ea"/>
                </a:rPr>
                <a:t>idle facilities if</a:t>
              </a:r>
              <a:br>
                <a:rPr lang="en-US" sz="2400" b="1" dirty="0">
                  <a:solidFill>
                    <a:schemeClr val="tx2">
                      <a:lumMod val="50000"/>
                    </a:schemeClr>
                  </a:solidFill>
                  <a:latin typeface="Arial" charset="0"/>
                  <a:ea typeface="+mn-ea"/>
                </a:rPr>
              </a:br>
              <a:r>
                <a:rPr lang="en-US" sz="2400" b="1" dirty="0">
                  <a:solidFill>
                    <a:schemeClr val="tx2">
                      <a:lumMod val="50000"/>
                    </a:schemeClr>
                  </a:solidFill>
                  <a:latin typeface="Arial" charset="0"/>
                  <a:ea typeface="+mn-ea"/>
                </a:rPr>
                <a:t>I buy the part?</a:t>
              </a:r>
            </a:p>
          </p:txBody>
        </p:sp>
      </p:grpSp>
      <p:sp>
        <p:nvSpPr>
          <p:cNvPr id="43012" name="Title 11">
            <a:extLst>
              <a:ext uri="{FF2B5EF4-FFF2-40B4-BE49-F238E27FC236}">
                <a16:creationId xmlns:a16="http://schemas.microsoft.com/office/drawing/2014/main" xmlns="" id="{D6FB8D0B-E1EC-4F88-832C-319E1E4DC4B8}"/>
              </a:ext>
            </a:extLst>
          </p:cNvPr>
          <p:cNvSpPr>
            <a:spLocks noGrp="1"/>
          </p:cNvSpPr>
          <p:nvPr>
            <p:ph type="title"/>
          </p:nvPr>
        </p:nvSpPr>
        <p:spPr/>
        <p:txBody>
          <a:bodyPr/>
          <a:lstStyle/>
          <a:p>
            <a:r>
              <a:rPr lang="en-US" altLang="en-US" dirty="0">
                <a:ea typeface="ＭＳ Ｐゴシック" panose="020B0600070205080204" pitchFamily="34" charset="-128"/>
              </a:rPr>
              <a:t>The Make or Buy Decision</a:t>
            </a:r>
          </a:p>
        </p:txBody>
      </p:sp>
      <p:sp>
        <p:nvSpPr>
          <p:cNvPr id="13" name="Rounded Rectangle 12">
            <a:extLst>
              <a:ext uri="{FF2B5EF4-FFF2-40B4-BE49-F238E27FC236}">
                <a16:creationId xmlns:a16="http://schemas.microsoft.com/office/drawing/2014/main" xmlns="" id="{51BBA0DA-EE7E-4360-9518-DB12E8F2C457}"/>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16-3: Analyze relevant costs for the following decisions: sell or process further, special pricing, target costing, make or buy, continue or discontinue a segment, and product mix.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1">
            <a:extLst>
              <a:ext uri="{FF2B5EF4-FFF2-40B4-BE49-F238E27FC236}">
                <a16:creationId xmlns:a16="http://schemas.microsoft.com/office/drawing/2014/main" xmlns="" id="{62577914-0C6F-482D-A045-DA831704CD0E}"/>
              </a:ext>
            </a:extLst>
          </p:cNvPr>
          <p:cNvSpPr>
            <a:spLocks noGrp="1"/>
          </p:cNvSpPr>
          <p:nvPr>
            <p:ph type="title"/>
          </p:nvPr>
        </p:nvSpPr>
        <p:spPr/>
        <p:txBody>
          <a:bodyPr/>
          <a:lstStyle/>
          <a:p>
            <a:r>
              <a:rPr lang="en-US" altLang="en-US" dirty="0">
                <a:ea typeface="ＭＳ Ｐゴシック" panose="020B0600070205080204" pitchFamily="34" charset="-128"/>
              </a:rPr>
              <a:t>The Make or Buy Decision</a:t>
            </a:r>
          </a:p>
        </p:txBody>
      </p:sp>
      <p:sp>
        <p:nvSpPr>
          <p:cNvPr id="60418" name="Rectangle 7">
            <a:extLst>
              <a:ext uri="{FF2B5EF4-FFF2-40B4-BE49-F238E27FC236}">
                <a16:creationId xmlns:a16="http://schemas.microsoft.com/office/drawing/2014/main" xmlns="" id="{77A20233-A11F-43D6-985B-BAC0528AA2BC}"/>
              </a:ext>
            </a:extLst>
          </p:cNvPr>
          <p:cNvSpPr>
            <a:spLocks noGrp="1" noChangeArrowheads="1"/>
          </p:cNvSpPr>
          <p:nvPr>
            <p:ph idx="1"/>
          </p:nvPr>
        </p:nvSpPr>
        <p:spPr>
          <a:xfrm>
            <a:off x="496888" y="1255712"/>
            <a:ext cx="8229600" cy="4530725"/>
          </a:xfrm>
          <a:ln w="38100">
            <a:solidFill>
              <a:schemeClr val="accent1"/>
            </a:solidFill>
          </a:ln>
        </p:spPr>
        <p:txBody>
          <a:bodyPr/>
          <a:lstStyle/>
          <a:p>
            <a:pPr marL="0" indent="0" algn="ctr">
              <a:buClr>
                <a:schemeClr val="tx1"/>
              </a:buClr>
              <a:buNone/>
              <a:defRPr/>
            </a:pPr>
            <a:r>
              <a:rPr lang="en-US" dirty="0">
                <a:solidFill>
                  <a:schemeClr val="tx2">
                    <a:lumMod val="50000"/>
                  </a:schemeClr>
                </a:solidFill>
                <a:ea typeface="ＭＳ Ｐゴシック" pitchFamily="34" charset="-128"/>
              </a:rPr>
              <a:t>The </a:t>
            </a:r>
            <a:r>
              <a:rPr lang="en-US" b="1" u="sng" dirty="0">
                <a:solidFill>
                  <a:schemeClr val="tx2">
                    <a:lumMod val="50000"/>
                  </a:schemeClr>
                </a:solidFill>
                <a:ea typeface="ＭＳ Ｐゴシック" pitchFamily="34" charset="-128"/>
              </a:rPr>
              <a:t>relevant</a:t>
            </a:r>
            <a:r>
              <a:rPr lang="en-US" dirty="0">
                <a:solidFill>
                  <a:schemeClr val="tx2">
                    <a:lumMod val="50000"/>
                  </a:schemeClr>
                </a:solidFill>
                <a:ea typeface="ＭＳ Ｐゴシック" pitchFamily="34" charset="-128"/>
              </a:rPr>
              <a:t> cost of making a component is the cost that can be avoided by buying the component from an outside supplier.</a:t>
            </a:r>
          </a:p>
          <a:p>
            <a:pPr marL="0" indent="0" algn="ctr">
              <a:buClr>
                <a:schemeClr val="tx1"/>
              </a:buClr>
              <a:buNone/>
              <a:defRPr/>
            </a:pPr>
            <a:endParaRPr lang="en-US" dirty="0">
              <a:solidFill>
                <a:schemeClr val="tx2">
                  <a:lumMod val="50000"/>
                </a:schemeClr>
              </a:solidFill>
              <a:ea typeface="ＭＳ Ｐゴシック" pitchFamily="34" charset="-128"/>
            </a:endParaRPr>
          </a:p>
          <a:p>
            <a:pPr marL="0" indent="0" algn="ctr">
              <a:buClr>
                <a:schemeClr val="tx1"/>
              </a:buClr>
              <a:buNone/>
              <a:defRPr/>
            </a:pPr>
            <a:r>
              <a:rPr lang="en-US" b="1" u="sng" dirty="0">
                <a:solidFill>
                  <a:schemeClr val="tx2">
                    <a:lumMod val="50000"/>
                  </a:schemeClr>
                </a:solidFill>
                <a:ea typeface="ＭＳ Ｐゴシック" pitchFamily="34" charset="-128"/>
              </a:rPr>
              <a:t>Decision rule</a:t>
            </a:r>
            <a:r>
              <a:rPr lang="en-US" b="1" dirty="0">
                <a:solidFill>
                  <a:schemeClr val="tx2">
                    <a:lumMod val="50000"/>
                  </a:schemeClr>
                </a:solidFill>
                <a:ea typeface="ＭＳ Ｐゴシック" pitchFamily="34" charset="-128"/>
              </a:rPr>
              <a:t>: </a:t>
            </a:r>
            <a:r>
              <a:rPr lang="en-US" dirty="0">
                <a:solidFill>
                  <a:schemeClr val="tx2">
                    <a:lumMod val="50000"/>
                  </a:schemeClr>
                </a:solidFill>
                <a:ea typeface="ＭＳ Ｐゴシック" pitchFamily="34" charset="-128"/>
              </a:rPr>
              <a:t>Costs avoided must be greater than outside supplier’</a:t>
            </a:r>
            <a:r>
              <a:rPr lang="en-US" altLang="ja-JP" dirty="0">
                <a:solidFill>
                  <a:schemeClr val="tx2">
                    <a:lumMod val="50000"/>
                  </a:schemeClr>
                </a:solidFill>
                <a:ea typeface="ＭＳ Ｐゴシック" pitchFamily="34" charset="-128"/>
              </a:rPr>
              <a:t>s price to consider buying the component.</a:t>
            </a:r>
            <a:endParaRPr lang="en-US" dirty="0">
              <a:solidFill>
                <a:schemeClr val="tx2">
                  <a:lumMod val="50000"/>
                </a:schemeClr>
              </a:solidFill>
              <a:ea typeface="ＭＳ Ｐゴシック" pitchFamily="34" charset="-128"/>
            </a:endParaRPr>
          </a:p>
        </p:txBody>
      </p:sp>
      <p:sp>
        <p:nvSpPr>
          <p:cNvPr id="7" name="Rounded Rectangle 6">
            <a:extLst>
              <a:ext uri="{FF2B5EF4-FFF2-40B4-BE49-F238E27FC236}">
                <a16:creationId xmlns:a16="http://schemas.microsoft.com/office/drawing/2014/main" xmlns="" id="{3DF5E24C-2DD7-40B1-9359-C6825C87B4B4}"/>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16-3: Analyze relevant costs for the following decisions: sell or process further, special pricing, target costing, make or buy, continue or discontinue a segment, and product mix.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9" name="Rectangle 11">
            <a:extLst>
              <a:ext uri="{FF2B5EF4-FFF2-40B4-BE49-F238E27FC236}">
                <a16:creationId xmlns:a16="http://schemas.microsoft.com/office/drawing/2014/main" xmlns="" id="{68A7C790-62D5-4666-9668-742CEA63F6F7}"/>
              </a:ext>
            </a:extLst>
          </p:cNvPr>
          <p:cNvSpPr>
            <a:spLocks noChangeArrowheads="1"/>
          </p:cNvSpPr>
          <p:nvPr/>
        </p:nvSpPr>
        <p:spPr bwMode="auto">
          <a:xfrm>
            <a:off x="457200" y="990600"/>
            <a:ext cx="8305800" cy="1447800"/>
          </a:xfrm>
          <a:prstGeom prst="rect">
            <a:avLst/>
          </a:prstGeom>
          <a:noFill/>
          <a:ln w="9525">
            <a:solidFill>
              <a:schemeClr val="tx1"/>
            </a:solidFill>
            <a:miter lim="800000"/>
            <a:headEnd/>
            <a:tailEnd/>
          </a:ln>
          <a:effectLst/>
        </p:spPr>
        <p:txBody>
          <a:bodyPr wrap="none" anchor="ctr"/>
          <a:lstStyle/>
          <a:p>
            <a:pPr>
              <a:defRPr/>
            </a:pPr>
            <a:r>
              <a:rPr lang="en-US" sz="2600" dirty="0">
                <a:solidFill>
                  <a:schemeClr val="tx2">
                    <a:lumMod val="50000"/>
                  </a:schemeClr>
                </a:solidFill>
              </a:rPr>
              <a:t>MicroTech currently makes the motherboards</a:t>
            </a:r>
            <a:br>
              <a:rPr lang="en-US" sz="2600" dirty="0">
                <a:solidFill>
                  <a:schemeClr val="tx2">
                    <a:lumMod val="50000"/>
                  </a:schemeClr>
                </a:solidFill>
              </a:rPr>
            </a:br>
            <a:r>
              <a:rPr lang="en-US" sz="2600" dirty="0">
                <a:solidFill>
                  <a:schemeClr val="tx2">
                    <a:lumMod val="50000"/>
                  </a:schemeClr>
                </a:solidFill>
              </a:rPr>
              <a:t>used in its laptop computers. Unit costs </a:t>
            </a:r>
          </a:p>
          <a:p>
            <a:pPr>
              <a:defRPr/>
            </a:pPr>
            <a:r>
              <a:rPr lang="en-US" sz="2600" dirty="0">
                <a:solidFill>
                  <a:schemeClr val="tx2">
                    <a:lumMod val="50000"/>
                  </a:schemeClr>
                </a:solidFill>
              </a:rPr>
              <a:t>for manufacturing the motherboards are as follows:</a:t>
            </a:r>
          </a:p>
        </p:txBody>
      </p:sp>
      <p:sp>
        <p:nvSpPr>
          <p:cNvPr id="7173" name="Title 11">
            <a:extLst>
              <a:ext uri="{FF2B5EF4-FFF2-40B4-BE49-F238E27FC236}">
                <a16:creationId xmlns:a16="http://schemas.microsoft.com/office/drawing/2014/main" xmlns="" id="{25B52D91-ECDA-4676-B62C-2DA7271BC6F1}"/>
              </a:ext>
            </a:extLst>
          </p:cNvPr>
          <p:cNvSpPr>
            <a:spLocks noGrp="1"/>
          </p:cNvSpPr>
          <p:nvPr>
            <p:ph type="title"/>
          </p:nvPr>
        </p:nvSpPr>
        <p:spPr/>
        <p:txBody>
          <a:bodyPr/>
          <a:lstStyle/>
          <a:p>
            <a:r>
              <a:rPr lang="en-US" altLang="en-US" dirty="0">
                <a:ea typeface="ＭＳ Ｐゴシック" panose="020B0600070205080204" pitchFamily="34" charset="-128"/>
              </a:rPr>
              <a:t>Relevant Costs in Action—The Make or Buy Decision</a:t>
            </a:r>
          </a:p>
        </p:txBody>
      </p:sp>
      <p:sp>
        <p:nvSpPr>
          <p:cNvPr id="8" name="TextBox 7">
            <a:extLst>
              <a:ext uri="{FF2B5EF4-FFF2-40B4-BE49-F238E27FC236}">
                <a16:creationId xmlns:a16="http://schemas.microsoft.com/office/drawing/2014/main" xmlns="" id="{7EB58278-9D25-4915-A69A-595A52081D4E}"/>
              </a:ext>
            </a:extLst>
          </p:cNvPr>
          <p:cNvSpPr txBox="1">
            <a:spLocks noChangeArrowheads="1"/>
          </p:cNvSpPr>
          <p:nvPr/>
        </p:nvSpPr>
        <p:spPr bwMode="auto">
          <a:xfrm>
            <a:off x="4610100" y="2526775"/>
            <a:ext cx="4267200" cy="3477875"/>
          </a:xfrm>
          <a:prstGeom prst="rect">
            <a:avLst/>
          </a:prstGeom>
          <a:solidFill>
            <a:srgbClr val="FFFFB3"/>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r>
              <a:rPr lang="en-US" altLang="en-US" sz="2000" dirty="0"/>
              <a:t>Integrated Technologies Inc. has offered to provide the motherboards at a cost of $300 each plus a $5 shipping charge per motherboard. Twenty percent of the fixed overhead will be avoided if the motherboards are purchased. Also, assume that at the present time there is no other use for the production resources being used to produce the motherboards.</a:t>
            </a:r>
            <a:endParaRPr lang="en-US" altLang="en-US" sz="2000" b="1" dirty="0"/>
          </a:p>
        </p:txBody>
      </p:sp>
      <p:sp>
        <p:nvSpPr>
          <p:cNvPr id="9" name="TextBox 8">
            <a:extLst>
              <a:ext uri="{FF2B5EF4-FFF2-40B4-BE49-F238E27FC236}">
                <a16:creationId xmlns:a16="http://schemas.microsoft.com/office/drawing/2014/main" xmlns="" id="{1E09746E-4DC1-4E84-B7A1-0C5B9268CDDE}"/>
              </a:ext>
            </a:extLst>
          </p:cNvPr>
          <p:cNvSpPr txBox="1"/>
          <p:nvPr/>
        </p:nvSpPr>
        <p:spPr>
          <a:xfrm>
            <a:off x="534988" y="4980429"/>
            <a:ext cx="3810000" cy="769441"/>
          </a:xfrm>
          <a:prstGeom prst="rect">
            <a:avLst/>
          </a:prstGeom>
          <a:solidFill>
            <a:schemeClr val="tx2">
              <a:lumMod val="50000"/>
            </a:schemeClr>
          </a:solidFill>
        </p:spPr>
        <p:txBody>
          <a:bodyPr>
            <a:spAutoFit/>
          </a:bodyPr>
          <a:lstStyle/>
          <a:p>
            <a:pPr>
              <a:defRPr/>
            </a:pPr>
            <a:r>
              <a:rPr lang="en-US" sz="2200" b="1" dirty="0">
                <a:solidFill>
                  <a:schemeClr val="bg1"/>
                </a:solidFill>
              </a:rPr>
              <a:t>Should MicroTech accept the offer? </a:t>
            </a:r>
            <a:endParaRPr lang="en-US" sz="2200" dirty="0">
              <a:solidFill>
                <a:schemeClr val="bg1"/>
              </a:solidFill>
            </a:endParaRPr>
          </a:p>
        </p:txBody>
      </p:sp>
      <p:sp>
        <p:nvSpPr>
          <p:cNvPr id="12" name="Rounded Rectangle 11">
            <a:extLst>
              <a:ext uri="{FF2B5EF4-FFF2-40B4-BE49-F238E27FC236}">
                <a16:creationId xmlns:a16="http://schemas.microsoft.com/office/drawing/2014/main" xmlns="" id="{908F90C1-A278-4331-8AD0-6CA8EC28E70A}"/>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16-3: Analyze relevant costs for the following decisions: sell or process further, special pricing, target costing, make or buy, continue or discontinue a segment, and product mix. </a:t>
            </a:r>
          </a:p>
        </p:txBody>
      </p:sp>
      <p:graphicFrame>
        <p:nvGraphicFramePr>
          <p:cNvPr id="10" name="Object 2">
            <a:extLst>
              <a:ext uri="{FF2B5EF4-FFF2-40B4-BE49-F238E27FC236}">
                <a16:creationId xmlns:a16="http://schemas.microsoft.com/office/drawing/2014/main" xmlns="" id="{3349514B-D74B-4991-9E7F-4E3D784A2A4A}"/>
              </a:ext>
            </a:extLst>
          </p:cNvPr>
          <p:cNvGraphicFramePr>
            <a:graphicFrameLocks/>
          </p:cNvGraphicFramePr>
          <p:nvPr>
            <p:extLst>
              <p:ext uri="{D42A27DB-BD31-4B8C-83A1-F6EECF244321}">
                <p14:modId xmlns:p14="http://schemas.microsoft.com/office/powerpoint/2010/main" val="804225808"/>
              </p:ext>
            </p:extLst>
          </p:nvPr>
        </p:nvGraphicFramePr>
        <p:xfrm>
          <a:off x="593726" y="2667000"/>
          <a:ext cx="3810001" cy="2094706"/>
        </p:xfrm>
        <a:graphic>
          <a:graphicData uri="http://schemas.openxmlformats.org/presentationml/2006/ole">
            <mc:AlternateContent xmlns:mc="http://schemas.openxmlformats.org/markup-compatibility/2006">
              <mc:Choice xmlns:v="urn:schemas-microsoft-com:vml" Requires="v">
                <p:oleObj spid="_x0000_s7255" name="Worksheet" r:id="rId4" imgW="2638585" imgH="1123846" progId="Excel.Sheet.8">
                  <p:embed/>
                </p:oleObj>
              </mc:Choice>
              <mc:Fallback>
                <p:oleObj name="Worksheet" r:id="rId4" imgW="2638585" imgH="1123846" progId="Excel.Sheet.8">
                  <p:embed/>
                  <p:pic>
                    <p:nvPicPr>
                      <p:cNvPr id="8194" name="Object 2">
                        <a:extLst>
                          <a:ext uri="{FF2B5EF4-FFF2-40B4-BE49-F238E27FC236}">
                            <a16:creationId xmlns:a16="http://schemas.microsoft.com/office/drawing/2014/main" xmlns="" id="{40C5130B-2F88-469B-99C9-481D8C81B647}"/>
                          </a:ext>
                        </a:extLst>
                      </p:cNvPr>
                      <p:cNvPicPr>
                        <a:picLocks noChangeArrowheads="1"/>
                      </p:cNvPicPr>
                      <p:nvPr/>
                    </p:nvPicPr>
                    <p:blipFill>
                      <a:blip r:embed="rId5"/>
                      <a:srcRect/>
                      <a:stretch>
                        <a:fillRect/>
                      </a:stretch>
                    </p:blipFill>
                    <p:spPr bwMode="auto">
                      <a:xfrm>
                        <a:off x="593726" y="2667000"/>
                        <a:ext cx="3810001" cy="2094706"/>
                      </a:xfrm>
                      <a:prstGeom prst="rect">
                        <a:avLst/>
                      </a:prstGeom>
                      <a:noFill/>
                      <a:ln>
                        <a:noFill/>
                      </a:ln>
                      <a:effectLst/>
                      <a:extLst/>
                    </p:spPr>
                  </p:pic>
                </p:oleObj>
              </mc:Fallback>
            </mc:AlternateContent>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41" name="Rectangle 5">
            <a:extLst>
              <a:ext uri="{FF2B5EF4-FFF2-40B4-BE49-F238E27FC236}">
                <a16:creationId xmlns:a16="http://schemas.microsoft.com/office/drawing/2014/main" xmlns="" id="{CE3E9930-D24F-4662-B547-8C44C41B4C13}"/>
              </a:ext>
            </a:extLst>
          </p:cNvPr>
          <p:cNvSpPr>
            <a:spLocks noChangeArrowheads="1"/>
          </p:cNvSpPr>
          <p:nvPr/>
        </p:nvSpPr>
        <p:spPr bwMode="auto">
          <a:xfrm>
            <a:off x="609600" y="990600"/>
            <a:ext cx="8042275" cy="457200"/>
          </a:xfrm>
          <a:prstGeom prst="rect">
            <a:avLst/>
          </a:prstGeom>
          <a:solidFill>
            <a:schemeClr val="tx2">
              <a:lumMod val="75000"/>
            </a:schemeClr>
          </a:solidFill>
          <a:ln w="57150" cmpd="thinThick">
            <a:solidFill>
              <a:schemeClr val="tx1"/>
            </a:solidFill>
            <a:miter lim="800000"/>
            <a:headEnd/>
            <a:tailEnd/>
          </a:ln>
          <a:effectLst/>
        </p:spPr>
        <p:txBody>
          <a:bodyPr lIns="90488" tIns="44450" rIns="90488" bIns="44450"/>
          <a:lstStyle/>
          <a:p>
            <a:pPr marL="342900" indent="-342900">
              <a:spcBef>
                <a:spcPct val="20000"/>
              </a:spcBef>
              <a:defRPr/>
            </a:pPr>
            <a:r>
              <a:rPr lang="en-US" sz="2400" b="1" dirty="0">
                <a:solidFill>
                  <a:schemeClr val="bg1"/>
                </a:solidFill>
                <a:latin typeface="Arial" pitchFamily="34" charset="0"/>
              </a:rPr>
              <a:t>Analysis of avoidable costs for this decision follows:</a:t>
            </a:r>
          </a:p>
        </p:txBody>
      </p:sp>
      <p:sp>
        <p:nvSpPr>
          <p:cNvPr id="398344" name="Rectangle 8">
            <a:extLst>
              <a:ext uri="{FF2B5EF4-FFF2-40B4-BE49-F238E27FC236}">
                <a16:creationId xmlns:a16="http://schemas.microsoft.com/office/drawing/2014/main" xmlns="" id="{9AC3AC10-9ADB-4CA8-8A03-1E7119C525DE}"/>
              </a:ext>
            </a:extLst>
          </p:cNvPr>
          <p:cNvSpPr>
            <a:spLocks noChangeArrowheads="1"/>
          </p:cNvSpPr>
          <p:nvPr/>
        </p:nvSpPr>
        <p:spPr bwMode="auto">
          <a:xfrm>
            <a:off x="457200" y="4648200"/>
            <a:ext cx="8258175" cy="1222375"/>
          </a:xfrm>
          <a:prstGeom prst="rect">
            <a:avLst/>
          </a:prstGeom>
          <a:solidFill>
            <a:srgbClr val="FFFFB3"/>
          </a:solidFill>
          <a:ln w="38100" cmpd="dbl">
            <a:solidFill>
              <a:schemeClr val="tx1"/>
            </a:solidFill>
            <a:miter lim="800000"/>
            <a:headEnd/>
            <a:tailEnd/>
          </a:ln>
          <a:effectLst/>
        </p:spPr>
        <p:txBody>
          <a:bodyPr lIns="90488" tIns="44450" rIns="90488" bIns="44450">
            <a:spAutoFit/>
          </a:bodyPr>
          <a:lstStyle/>
          <a:p>
            <a:pPr>
              <a:spcBef>
                <a:spcPct val="50000"/>
              </a:spcBef>
              <a:defRPr/>
            </a:pPr>
            <a:r>
              <a:rPr lang="en-US" sz="2400" b="1" dirty="0">
                <a:latin typeface="Arial" charset="0"/>
                <a:ea typeface="+mn-ea"/>
              </a:rPr>
              <a:t>MicroTech should </a:t>
            </a:r>
            <a:r>
              <a:rPr lang="en-US" sz="2400" b="1" u="sng" dirty="0">
                <a:latin typeface="Arial" charset="0"/>
                <a:ea typeface="+mn-ea"/>
              </a:rPr>
              <a:t>not</a:t>
            </a:r>
            <a:r>
              <a:rPr lang="en-US" sz="2400" b="1" dirty="0">
                <a:latin typeface="Arial" charset="0"/>
                <a:ea typeface="+mn-ea"/>
              </a:rPr>
              <a:t> pay $305 per unit to an outside supplier to avoid the $270 per unit cost of making the part </a:t>
            </a:r>
            <a:r>
              <a:rPr lang="en-US" sz="2400" b="1" dirty="0">
                <a:solidFill>
                  <a:srgbClr val="0000FF"/>
                </a:solidFill>
                <a:latin typeface="Arial" charset="0"/>
                <a:ea typeface="+mn-ea"/>
              </a:rPr>
              <a:t>($35 disadvantage). </a:t>
            </a:r>
          </a:p>
        </p:txBody>
      </p:sp>
      <p:sp>
        <p:nvSpPr>
          <p:cNvPr id="8197" name="Title 11">
            <a:extLst>
              <a:ext uri="{FF2B5EF4-FFF2-40B4-BE49-F238E27FC236}">
                <a16:creationId xmlns:a16="http://schemas.microsoft.com/office/drawing/2014/main" xmlns="" id="{47701936-3F2E-4BBB-86C1-FB725DD12288}"/>
              </a:ext>
            </a:extLst>
          </p:cNvPr>
          <p:cNvSpPr>
            <a:spLocks noGrp="1"/>
          </p:cNvSpPr>
          <p:nvPr>
            <p:ph type="title"/>
          </p:nvPr>
        </p:nvSpPr>
        <p:spPr/>
        <p:txBody>
          <a:bodyPr/>
          <a:lstStyle/>
          <a:p>
            <a:r>
              <a:rPr lang="en-US" altLang="en-US" dirty="0">
                <a:ea typeface="ＭＳ Ｐゴシック" panose="020B0600070205080204" pitchFamily="34" charset="-128"/>
              </a:rPr>
              <a:t>Relevant Costs in Action—The Make or Buy Decision</a:t>
            </a:r>
          </a:p>
        </p:txBody>
      </p:sp>
      <p:sp>
        <p:nvSpPr>
          <p:cNvPr id="8" name="Rounded Rectangle 7">
            <a:extLst>
              <a:ext uri="{FF2B5EF4-FFF2-40B4-BE49-F238E27FC236}">
                <a16:creationId xmlns:a16="http://schemas.microsoft.com/office/drawing/2014/main" xmlns="" id="{1B39688F-8039-4447-A189-4168B8D7EA18}"/>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16-3: Analyze relevant costs for the following decisions: sell or process further, special pricing, target costing, make or buy, continue or discontinue a segment, and product mix. </a:t>
            </a:r>
          </a:p>
        </p:txBody>
      </p:sp>
      <p:pic>
        <p:nvPicPr>
          <p:cNvPr id="9" name="Picture 8" descr="A screenshot of a cell phone&#10;&#10;Description generated with very high confidence">
            <a:extLst>
              <a:ext uri="{FF2B5EF4-FFF2-40B4-BE49-F238E27FC236}">
                <a16:creationId xmlns:a16="http://schemas.microsoft.com/office/drawing/2014/main" xmlns="" id="{64E3E069-2BDF-4452-83BC-08B7306A78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2718" y="1608137"/>
            <a:ext cx="6516038" cy="291782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085610-AF62-4899-A2BB-92082E858843}"/>
              </a:ext>
            </a:extLst>
          </p:cNvPr>
          <p:cNvSpPr>
            <a:spLocks noGrp="1"/>
          </p:cNvSpPr>
          <p:nvPr>
            <p:ph type="title"/>
          </p:nvPr>
        </p:nvSpPr>
        <p:spPr/>
        <p:txBody>
          <a:bodyPr/>
          <a:lstStyle/>
          <a:p>
            <a:r>
              <a:rPr lang="en-US" dirty="0"/>
              <a:t>Relevant Costs in Action—The Make or Buy Decision</a:t>
            </a:r>
          </a:p>
        </p:txBody>
      </p:sp>
      <p:sp>
        <p:nvSpPr>
          <p:cNvPr id="3" name="Content Placeholder 2">
            <a:extLst>
              <a:ext uri="{FF2B5EF4-FFF2-40B4-BE49-F238E27FC236}">
                <a16:creationId xmlns:a16="http://schemas.microsoft.com/office/drawing/2014/main" xmlns="" id="{7D8DF699-CD78-46C9-B953-6D0257B1BE9B}"/>
              </a:ext>
            </a:extLst>
          </p:cNvPr>
          <p:cNvSpPr>
            <a:spLocks noGrp="1"/>
          </p:cNvSpPr>
          <p:nvPr>
            <p:ph idx="1"/>
          </p:nvPr>
        </p:nvSpPr>
        <p:spPr>
          <a:xfrm>
            <a:off x="457200" y="1002343"/>
            <a:ext cx="8229600" cy="1119188"/>
          </a:xfrm>
        </p:spPr>
        <p:txBody>
          <a:bodyPr/>
          <a:lstStyle/>
          <a:p>
            <a:pPr marL="0" indent="0">
              <a:buNone/>
            </a:pPr>
            <a:r>
              <a:rPr lang="en-US" sz="2400" dirty="0"/>
              <a:t>If there were alternative uses for the capacity resources currently being used to produce the motherboards, the revised relevant cost analysis will be as follows:</a:t>
            </a:r>
          </a:p>
        </p:txBody>
      </p:sp>
      <p:sp>
        <p:nvSpPr>
          <p:cNvPr id="4" name="Rounded Rectangle 7">
            <a:extLst>
              <a:ext uri="{FF2B5EF4-FFF2-40B4-BE49-F238E27FC236}">
                <a16:creationId xmlns:a16="http://schemas.microsoft.com/office/drawing/2014/main" xmlns="" id="{9558394F-3CCA-4AFA-89AF-ECDF7EB3C430}"/>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16-3: Analyze relevant costs for the following decisions: sell or process further, special pricing, target costing, make or buy, continue or discontinue a segment, and product mix. </a:t>
            </a:r>
          </a:p>
        </p:txBody>
      </p:sp>
      <p:pic>
        <p:nvPicPr>
          <p:cNvPr id="6" name="Picture 5" descr="A screenshot of a cell phone&#10;&#10;Description generated with very high confidence">
            <a:extLst>
              <a:ext uri="{FF2B5EF4-FFF2-40B4-BE49-F238E27FC236}">
                <a16:creationId xmlns:a16="http://schemas.microsoft.com/office/drawing/2014/main" xmlns="" id="{098BD5CC-6777-4FB8-957A-222C231DE28F}"/>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43000" y="1930237"/>
            <a:ext cx="7332662" cy="4203863"/>
          </a:xfrm>
          <a:prstGeom prst="rect">
            <a:avLst/>
          </a:prstGeom>
        </p:spPr>
      </p:pic>
    </p:spTree>
    <p:extLst>
      <p:ext uri="{BB962C8B-B14F-4D97-AF65-F5344CB8AC3E}">
        <p14:creationId xmlns:p14="http://schemas.microsoft.com/office/powerpoint/2010/main" val="26160300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Title 10">
            <a:extLst>
              <a:ext uri="{FF2B5EF4-FFF2-40B4-BE49-F238E27FC236}">
                <a16:creationId xmlns:a16="http://schemas.microsoft.com/office/drawing/2014/main" xmlns="" id="{A3AF1870-2393-4409-8F20-FD26167CA69D}"/>
              </a:ext>
            </a:extLst>
          </p:cNvPr>
          <p:cNvSpPr>
            <a:spLocks noGrp="1"/>
          </p:cNvSpPr>
          <p:nvPr>
            <p:ph type="title"/>
          </p:nvPr>
        </p:nvSpPr>
        <p:spPr/>
        <p:txBody>
          <a:bodyPr/>
          <a:lstStyle/>
          <a:p>
            <a:r>
              <a:rPr lang="en-US" altLang="en-US" dirty="0">
                <a:ea typeface="ＭＳ Ｐゴシック" panose="020B0600070205080204" pitchFamily="34" charset="-128"/>
              </a:rPr>
              <a:t>Relevant Costs in Action—The Continue or Discontinue a Segment Decision</a:t>
            </a:r>
          </a:p>
        </p:txBody>
      </p:sp>
      <p:sp>
        <p:nvSpPr>
          <p:cNvPr id="568325" name="Rectangle 5">
            <a:extLst>
              <a:ext uri="{FF2B5EF4-FFF2-40B4-BE49-F238E27FC236}">
                <a16:creationId xmlns:a16="http://schemas.microsoft.com/office/drawing/2014/main" xmlns="" id="{EC487D1B-A828-4808-8B62-D7F577E2C87B}"/>
              </a:ext>
            </a:extLst>
          </p:cNvPr>
          <p:cNvSpPr>
            <a:spLocks noChangeArrowheads="1"/>
          </p:cNvSpPr>
          <p:nvPr/>
        </p:nvSpPr>
        <p:spPr bwMode="auto">
          <a:xfrm>
            <a:off x="1764903" y="995369"/>
            <a:ext cx="3932238" cy="914400"/>
          </a:xfrm>
          <a:prstGeom prst="rect">
            <a:avLst/>
          </a:prstGeom>
          <a:solidFill>
            <a:schemeClr val="tx2">
              <a:lumMod val="50000"/>
            </a:schemeClr>
          </a:solidFill>
          <a:ln w="9525">
            <a:solidFill>
              <a:schemeClr val="bg2"/>
            </a:solidFill>
            <a:miter lim="800000"/>
            <a:headEnd/>
            <a:tailEnd/>
          </a:ln>
          <a:effectLst/>
        </p:spPr>
        <p:txBody>
          <a:bodyPr wrap="none" anchor="ctr"/>
          <a:lstStyle/>
          <a:p>
            <a:pPr eaLnBrk="1" hangingPunct="1">
              <a:defRPr/>
            </a:pPr>
            <a:r>
              <a:rPr lang="en-US" b="1" dirty="0">
                <a:solidFill>
                  <a:schemeClr val="bg2"/>
                </a:solidFill>
                <a:latin typeface="+mj-lt"/>
                <a:ea typeface="+mn-ea"/>
              </a:rPr>
              <a:t>CRUISERS, INC.</a:t>
            </a:r>
          </a:p>
          <a:p>
            <a:pPr eaLnBrk="1" hangingPunct="1">
              <a:defRPr/>
            </a:pPr>
            <a:r>
              <a:rPr lang="en-US" b="1" dirty="0">
                <a:solidFill>
                  <a:schemeClr val="bg2"/>
                </a:solidFill>
                <a:latin typeface="+mj-lt"/>
                <a:ea typeface="+mn-ea"/>
              </a:rPr>
              <a:t>Segmented Income Statement</a:t>
            </a:r>
          </a:p>
          <a:p>
            <a:pPr eaLnBrk="1" hangingPunct="1">
              <a:defRPr/>
            </a:pPr>
            <a:r>
              <a:rPr lang="en-US" b="1" dirty="0">
                <a:solidFill>
                  <a:schemeClr val="bg2"/>
                </a:solidFill>
                <a:latin typeface="+mj-lt"/>
                <a:ea typeface="+mn-ea"/>
              </a:rPr>
              <a:t>For the Year Ended December 31st</a:t>
            </a:r>
          </a:p>
        </p:txBody>
      </p:sp>
      <p:sp>
        <p:nvSpPr>
          <p:cNvPr id="9" name="Rounded Rectangle 8">
            <a:extLst>
              <a:ext uri="{FF2B5EF4-FFF2-40B4-BE49-F238E27FC236}">
                <a16:creationId xmlns:a16="http://schemas.microsoft.com/office/drawing/2014/main" xmlns="" id="{06D94484-D639-4E4F-8CCA-304FCCC0B594}"/>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16-3: Analyze relevant costs for the following decisions: sell or process further, special pricing, target costing, make or buy, continue or discontinue a segment, and product mix. </a:t>
            </a:r>
          </a:p>
        </p:txBody>
      </p:sp>
      <p:sp>
        <p:nvSpPr>
          <p:cNvPr id="13" name="TextBox 12">
            <a:extLst>
              <a:ext uri="{FF2B5EF4-FFF2-40B4-BE49-F238E27FC236}">
                <a16:creationId xmlns:a16="http://schemas.microsoft.com/office/drawing/2014/main" xmlns="" id="{1146BCF2-62FD-4A5D-93AE-E91FE2460679}"/>
              </a:ext>
            </a:extLst>
          </p:cNvPr>
          <p:cNvSpPr txBox="1">
            <a:spLocks noChangeArrowheads="1"/>
          </p:cNvSpPr>
          <p:nvPr/>
        </p:nvSpPr>
        <p:spPr bwMode="auto">
          <a:xfrm>
            <a:off x="457200" y="4876800"/>
            <a:ext cx="8229600" cy="923330"/>
          </a:xfrm>
          <a:prstGeom prst="rect">
            <a:avLst/>
          </a:prstGeom>
          <a:solidFill>
            <a:srgbClr val="FFFFB3"/>
          </a:solidFill>
          <a:ln w="28575">
            <a:solidFill>
              <a:srgbClr val="C00000"/>
            </a:solidFill>
            <a:miter lim="800000"/>
            <a:headEnd/>
            <a:tailEnd/>
          </a:ln>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r>
              <a:rPr lang="en-US" altLang="en-US" b="1" dirty="0">
                <a:latin typeface="Arial Narrow" panose="020B0606020202030204" pitchFamily="34" charset="0"/>
              </a:rPr>
              <a:t>Cruisers would be willing to discontinue</a:t>
            </a:r>
          </a:p>
          <a:p>
            <a:r>
              <a:rPr lang="en-US" altLang="en-US" b="1" dirty="0">
                <a:latin typeface="Arial Narrow" panose="020B0606020202030204" pitchFamily="34" charset="0"/>
              </a:rPr>
              <a:t>the repair parts division if the company could eliminate more fixed expenses than the</a:t>
            </a:r>
          </a:p>
          <a:p>
            <a:r>
              <a:rPr lang="en-US" altLang="en-US" b="1" dirty="0">
                <a:latin typeface="Arial Narrow" panose="020B0606020202030204" pitchFamily="34" charset="0"/>
              </a:rPr>
              <a:t>amount of contribution margin it would be losing, in this example $160,000.</a:t>
            </a:r>
          </a:p>
        </p:txBody>
      </p:sp>
      <p:pic>
        <p:nvPicPr>
          <p:cNvPr id="3" name="Picture 2" descr="A screenshot of a cell phone&#10;&#10;Description automatically generated">
            <a:extLst>
              <a:ext uri="{FF2B5EF4-FFF2-40B4-BE49-F238E27FC236}">
                <a16:creationId xmlns:a16="http://schemas.microsoft.com/office/drawing/2014/main" xmlns="" id="{0B3410F0-DC43-4DC5-B1AF-EB43EC327E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937647"/>
            <a:ext cx="6882614" cy="2711712"/>
          </a:xfrm>
          <a:prstGeom prst="rect">
            <a:avLst/>
          </a:prstGeom>
        </p:spPr>
      </p:pic>
      <p:sp>
        <p:nvSpPr>
          <p:cNvPr id="12" name="Rounded Rectangle 9">
            <a:extLst>
              <a:ext uri="{FF2B5EF4-FFF2-40B4-BE49-F238E27FC236}">
                <a16:creationId xmlns:a16="http://schemas.microsoft.com/office/drawing/2014/main" xmlns="" id="{71C7CBAD-FD39-4ADE-88DA-FEFD608ED532}"/>
              </a:ext>
            </a:extLst>
          </p:cNvPr>
          <p:cNvSpPr/>
          <p:nvPr/>
        </p:nvSpPr>
        <p:spPr>
          <a:xfrm>
            <a:off x="6096000" y="2095500"/>
            <a:ext cx="1108869" cy="2553859"/>
          </a:xfrm>
          <a:prstGeom prst="roundRect">
            <a:avLst/>
          </a:prstGeom>
          <a:noFill/>
          <a:ln w="381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
        <p:nvSpPr>
          <p:cNvPr id="16" name="Rounded Rectangle 14">
            <a:extLst>
              <a:ext uri="{FF2B5EF4-FFF2-40B4-BE49-F238E27FC236}">
                <a16:creationId xmlns:a16="http://schemas.microsoft.com/office/drawing/2014/main" xmlns="" id="{01D89E66-8CC7-4056-B36E-7644B690D584}"/>
              </a:ext>
            </a:extLst>
          </p:cNvPr>
          <p:cNvSpPr/>
          <p:nvPr/>
        </p:nvSpPr>
        <p:spPr>
          <a:xfrm>
            <a:off x="496888" y="3963111"/>
            <a:ext cx="6842926" cy="323140"/>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sp>
        <p:nvSpPr>
          <p:cNvPr id="14" name="Rounded Rectangular Callout 13">
            <a:extLst>
              <a:ext uri="{FF2B5EF4-FFF2-40B4-BE49-F238E27FC236}">
                <a16:creationId xmlns:a16="http://schemas.microsoft.com/office/drawing/2014/main" xmlns="" id="{9066578A-D0B9-4EF1-8B5A-EED097EE66C9}"/>
              </a:ext>
            </a:extLst>
          </p:cNvPr>
          <p:cNvSpPr/>
          <p:nvPr/>
        </p:nvSpPr>
        <p:spPr>
          <a:xfrm>
            <a:off x="7082883" y="993975"/>
            <a:ext cx="1981200" cy="1828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n-US" b="1" dirty="0"/>
              <a:t>If we discontinue the </a:t>
            </a:r>
            <a:r>
              <a:rPr lang="en-US" b="1" i="1" dirty="0"/>
              <a:t>Repair Parts Division, will our </a:t>
            </a:r>
            <a:r>
              <a:rPr lang="en-US" b="1" dirty="0"/>
              <a:t>operating income increase by $24,000?</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E498BDA-A548-4F9F-85D4-18F419D8FB31}"/>
              </a:ext>
            </a:extLst>
          </p:cNvPr>
          <p:cNvSpPr>
            <a:spLocks noGrp="1"/>
          </p:cNvSpPr>
          <p:nvPr>
            <p:ph type="title"/>
          </p:nvPr>
        </p:nvSpPr>
        <p:spPr>
          <a:xfrm>
            <a:off x="709126" y="201685"/>
            <a:ext cx="8229600" cy="869950"/>
          </a:xfrm>
        </p:spPr>
        <p:txBody>
          <a:bodyPr/>
          <a:lstStyle/>
          <a:p>
            <a:r>
              <a:rPr lang="en-US" dirty="0"/>
              <a:t>Relevant Costs in Action—The Continue or Discontinue a Segment Decision </a:t>
            </a:r>
          </a:p>
        </p:txBody>
      </p:sp>
      <p:sp>
        <p:nvSpPr>
          <p:cNvPr id="3" name="Content Placeholder 2">
            <a:extLst>
              <a:ext uri="{FF2B5EF4-FFF2-40B4-BE49-F238E27FC236}">
                <a16:creationId xmlns:a16="http://schemas.microsoft.com/office/drawing/2014/main" xmlns="" id="{139348B6-1CDF-4521-995B-365DB9FBFF5A}"/>
              </a:ext>
            </a:extLst>
          </p:cNvPr>
          <p:cNvSpPr>
            <a:spLocks noGrp="1"/>
          </p:cNvSpPr>
          <p:nvPr>
            <p:ph idx="1"/>
          </p:nvPr>
        </p:nvSpPr>
        <p:spPr>
          <a:xfrm>
            <a:off x="457200" y="1297781"/>
            <a:ext cx="8229600" cy="4262438"/>
          </a:xfrm>
        </p:spPr>
        <p:txBody>
          <a:bodyPr/>
          <a:lstStyle/>
          <a:p>
            <a:pPr marL="0" indent="0">
              <a:buNone/>
            </a:pPr>
            <a:r>
              <a:rPr lang="en-US" sz="2800" dirty="0"/>
              <a:t>Analysis of fixed expenses reveals the following:</a:t>
            </a:r>
          </a:p>
          <a:p>
            <a:pPr marL="0" indent="0">
              <a:buNone/>
            </a:pPr>
            <a:endParaRPr lang="en-US" sz="2800" dirty="0"/>
          </a:p>
          <a:p>
            <a:pPr marL="0" indent="0">
              <a:buNone/>
            </a:pPr>
            <a:endParaRPr lang="en-US" sz="2800" dirty="0"/>
          </a:p>
          <a:p>
            <a:pPr marL="0" indent="0">
              <a:buNone/>
            </a:pPr>
            <a:endParaRPr lang="en-US" sz="2800" dirty="0"/>
          </a:p>
          <a:p>
            <a:pPr marL="0" indent="0">
              <a:buNone/>
            </a:pPr>
            <a:endParaRPr lang="en-US" sz="2800" dirty="0"/>
          </a:p>
        </p:txBody>
      </p:sp>
      <p:sp>
        <p:nvSpPr>
          <p:cNvPr id="4" name="Rounded Rectangle 20">
            <a:extLst>
              <a:ext uri="{FF2B5EF4-FFF2-40B4-BE49-F238E27FC236}">
                <a16:creationId xmlns:a16="http://schemas.microsoft.com/office/drawing/2014/main" xmlns="" id="{D2744779-34B7-4E7E-88F6-28818A07EF8B}"/>
              </a:ext>
            </a:extLst>
          </p:cNvPr>
          <p:cNvSpPr/>
          <p:nvPr/>
        </p:nvSpPr>
        <p:spPr>
          <a:xfrm>
            <a:off x="438150" y="6126217"/>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16-3: Analyze relevant costs for the following decisions: sell or process further, special pricing, target costing, make or buy, continue or discontinue a segment, and product mix. </a:t>
            </a:r>
          </a:p>
        </p:txBody>
      </p:sp>
      <p:pic>
        <p:nvPicPr>
          <p:cNvPr id="6" name="Picture 5" descr="A screenshot of a cell phone&#10;&#10;Description generated with very high confidence">
            <a:extLst>
              <a:ext uri="{FF2B5EF4-FFF2-40B4-BE49-F238E27FC236}">
                <a16:creationId xmlns:a16="http://schemas.microsoft.com/office/drawing/2014/main" xmlns="" id="{FA9424FA-121C-465F-B4B9-E6608274FD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126" y="2286000"/>
            <a:ext cx="8305800" cy="1916150"/>
          </a:xfrm>
          <a:prstGeom prst="rect">
            <a:avLst/>
          </a:prstGeom>
        </p:spPr>
      </p:pic>
    </p:spTree>
    <p:extLst>
      <p:ext uri="{BB962C8B-B14F-4D97-AF65-F5344CB8AC3E}">
        <p14:creationId xmlns:p14="http://schemas.microsoft.com/office/powerpoint/2010/main" val="1113958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7">
            <a:extLst>
              <a:ext uri="{FF2B5EF4-FFF2-40B4-BE49-F238E27FC236}">
                <a16:creationId xmlns:a16="http://schemas.microsoft.com/office/drawing/2014/main" xmlns="" id="{272AB146-7520-4FE7-808B-DCED252FE7C6}"/>
              </a:ext>
            </a:extLst>
          </p:cNvPr>
          <p:cNvSpPr>
            <a:spLocks noGrp="1"/>
          </p:cNvSpPr>
          <p:nvPr>
            <p:ph type="title"/>
          </p:nvPr>
        </p:nvSpPr>
        <p:spPr/>
        <p:txBody>
          <a:bodyPr/>
          <a:lstStyle/>
          <a:p>
            <a:r>
              <a:rPr lang="en-US" altLang="en-US" dirty="0">
                <a:ea typeface="ＭＳ Ｐゴシック" panose="020B0600070205080204" pitchFamily="34" charset="-128"/>
              </a:rPr>
              <a:t>Learning Objectives</a:t>
            </a:r>
          </a:p>
        </p:txBody>
      </p:sp>
      <p:sp>
        <p:nvSpPr>
          <p:cNvPr id="37891" name="Text Box 4">
            <a:extLst>
              <a:ext uri="{FF2B5EF4-FFF2-40B4-BE49-F238E27FC236}">
                <a16:creationId xmlns:a16="http://schemas.microsoft.com/office/drawing/2014/main" xmlns="" id="{35D2B57D-DC15-425A-9ABF-CC773804AB04}"/>
              </a:ext>
            </a:extLst>
          </p:cNvPr>
          <p:cNvSpPr txBox="1">
            <a:spLocks noChangeArrowheads="1"/>
          </p:cNvSpPr>
          <p:nvPr/>
        </p:nvSpPr>
        <p:spPr bwMode="auto">
          <a:xfrm>
            <a:off x="0" y="152400"/>
            <a:ext cx="129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eaLnBrk="1" hangingPunct="1">
              <a:spcBef>
                <a:spcPct val="50000"/>
              </a:spcBef>
            </a:pPr>
            <a:endParaRPr lang="en-US" altLang="en-US" sz="2400" dirty="0">
              <a:latin typeface="Arial" panose="020B0604020202020204" pitchFamily="34" charset="0"/>
            </a:endParaRPr>
          </a:p>
        </p:txBody>
      </p:sp>
      <p:sp>
        <p:nvSpPr>
          <p:cNvPr id="5127" name="Text Box 12">
            <a:extLst>
              <a:ext uri="{FF2B5EF4-FFF2-40B4-BE49-F238E27FC236}">
                <a16:creationId xmlns:a16="http://schemas.microsoft.com/office/drawing/2014/main" xmlns="" id="{B85DD643-C035-45DA-BDAC-13C8447EF878}"/>
              </a:ext>
            </a:extLst>
          </p:cNvPr>
          <p:cNvSpPr txBox="1">
            <a:spLocks noChangeArrowheads="1"/>
          </p:cNvSpPr>
          <p:nvPr/>
        </p:nvSpPr>
        <p:spPr bwMode="auto">
          <a:xfrm>
            <a:off x="685800" y="1143000"/>
            <a:ext cx="8077200" cy="5462588"/>
          </a:xfrm>
          <a:prstGeom prst="rect">
            <a:avLst/>
          </a:prstGeom>
          <a:noFill/>
          <a:ln w="9525" algn="ctr">
            <a:noFill/>
            <a:miter lim="800000"/>
            <a:headEnd/>
            <a:tailEnd/>
          </a:ln>
        </p:spPr>
        <p:txBody>
          <a:bodyPr>
            <a:spAutoFit/>
          </a:bodyPr>
          <a:lstStyle/>
          <a:p>
            <a:pPr marL="682625" indent="-682625" algn="l">
              <a:spcBef>
                <a:spcPct val="50000"/>
              </a:spcBef>
              <a:defRPr/>
            </a:pPr>
            <a:r>
              <a:rPr lang="en-US" altLang="en-US" sz="2200" b="1" dirty="0">
                <a:latin typeface="Arial Narrow" pitchFamily="34" charset="0"/>
                <a:ea typeface="+mn-ea"/>
              </a:rPr>
              <a:t>After studying this chapter, you should understand and be able to:</a:t>
            </a:r>
            <a:br>
              <a:rPr lang="en-US" altLang="en-US" sz="2200" b="1" dirty="0">
                <a:latin typeface="Arial Narrow" pitchFamily="34" charset="0"/>
                <a:ea typeface="+mn-ea"/>
              </a:rPr>
            </a:br>
            <a:endParaRPr lang="en-US" altLang="en-US" sz="1600" b="1" dirty="0">
              <a:latin typeface="Arial Narrow" pitchFamily="34" charset="0"/>
              <a:ea typeface="+mn-ea"/>
            </a:endParaRPr>
          </a:p>
          <a:p>
            <a:pPr marL="682625" indent="-682625" algn="l">
              <a:defRPr/>
            </a:pPr>
            <a:r>
              <a:rPr lang="en-US" altLang="en-US" sz="1600" b="1" dirty="0">
                <a:latin typeface="Arial Narrow" pitchFamily="34" charset="0"/>
              </a:rPr>
              <a:t>LO 16-1: Explain and illustrate the following cost terms: differential, allocated, sunk, and opportunity. </a:t>
            </a:r>
          </a:p>
          <a:p>
            <a:pPr marL="682625" indent="-682625" algn="l">
              <a:defRPr/>
            </a:pPr>
            <a:r>
              <a:rPr lang="en-US" altLang="en-US" sz="1600" b="1" dirty="0">
                <a:latin typeface="Arial Narrow" pitchFamily="34" charset="0"/>
              </a:rPr>
              <a:t>LO 16-2: Explain how costs are determined to be relevant for short-run decisions. </a:t>
            </a:r>
          </a:p>
          <a:p>
            <a:pPr marL="682625" indent="-682625" algn="l">
              <a:defRPr/>
            </a:pPr>
            <a:r>
              <a:rPr lang="en-US" altLang="en-US" sz="1600" b="1" dirty="0">
                <a:latin typeface="Arial Narrow" pitchFamily="34" charset="0"/>
              </a:rPr>
              <a:t>LO 16-3: Analyze relevant costs for the following decisions: sell or process further, special pricing, target costing, make or buy, continue or discontinue a segment, and product mix. </a:t>
            </a:r>
          </a:p>
          <a:p>
            <a:pPr marL="682625" indent="-682625" algn="l">
              <a:defRPr/>
            </a:pPr>
            <a:r>
              <a:rPr lang="en-US" altLang="en-US" sz="1600" b="1" dirty="0">
                <a:latin typeface="Arial Narrow" pitchFamily="34" charset="0"/>
              </a:rPr>
              <a:t>LO 16-4: Describe the attributes of capital budgeting that make it a significantly different activity from operational budgeting. </a:t>
            </a:r>
          </a:p>
          <a:p>
            <a:pPr marL="682625" indent="-682625" algn="l">
              <a:defRPr/>
            </a:pPr>
            <a:r>
              <a:rPr lang="en-US" altLang="en-US" sz="1600" b="1" dirty="0">
                <a:latin typeface="Arial Narrow" pitchFamily="34" charset="0"/>
              </a:rPr>
              <a:t>LO 16-5: Explain why present value analysis is appropriate and use it in capital budgeting. </a:t>
            </a:r>
          </a:p>
          <a:p>
            <a:pPr marL="682625" indent="-682625" algn="l">
              <a:defRPr/>
            </a:pPr>
            <a:r>
              <a:rPr lang="en-US" altLang="en-US" sz="1600" b="1" dirty="0">
                <a:latin typeface="Arial Narrow" pitchFamily="34" charset="0"/>
              </a:rPr>
              <a:t>LO 16-6: Define the cost of capital and demonstrate its use in capital budgeting.</a:t>
            </a:r>
          </a:p>
          <a:p>
            <a:pPr marL="682625" indent="-682625" algn="l">
              <a:defRPr/>
            </a:pPr>
            <a:r>
              <a:rPr lang="en-US" altLang="en-US" sz="1600" b="1" dirty="0">
                <a:latin typeface="Arial Narrow" pitchFamily="34" charset="0"/>
              </a:rPr>
              <a:t> LO 16-7: Illustrate the use of and differences between various capital budgeting techniques: net present value, present value ratio, and internal rate of return.</a:t>
            </a:r>
          </a:p>
          <a:p>
            <a:pPr marL="682625" indent="-682625" algn="l">
              <a:defRPr/>
            </a:pPr>
            <a:r>
              <a:rPr lang="en-US" altLang="en-US" sz="1600" b="1" dirty="0">
                <a:latin typeface="Arial Narrow" pitchFamily="34" charset="0"/>
              </a:rPr>
              <a:t>LO 16-8: Describe how issues concerning estimates, income taxes, and the timing of cash flows and investments are treated in the capital budgeting process.</a:t>
            </a:r>
          </a:p>
          <a:p>
            <a:pPr marL="682625" indent="-682625" algn="l">
              <a:defRPr/>
            </a:pPr>
            <a:r>
              <a:rPr lang="en-US" altLang="en-US" sz="1600" b="1" dirty="0">
                <a:latin typeface="Arial Narrow" pitchFamily="34" charset="0"/>
              </a:rPr>
              <a:t>LO 16-9: Calculate the payback period of a capital expenditure project.</a:t>
            </a:r>
          </a:p>
          <a:p>
            <a:pPr marL="804863" indent="-804863" algn="l">
              <a:defRPr/>
            </a:pPr>
            <a:r>
              <a:rPr lang="en-US" altLang="en-US" sz="1600" b="1" dirty="0">
                <a:latin typeface="Arial Narrow" pitchFamily="34" charset="0"/>
              </a:rPr>
              <a:t>LO 16-10: Calculate the accounting rate of return of a project and explain how it can be used most appropriately.</a:t>
            </a:r>
          </a:p>
          <a:p>
            <a:pPr marL="804863" indent="-804863" algn="l">
              <a:defRPr/>
            </a:pPr>
            <a:r>
              <a:rPr lang="en-US" altLang="en-US" sz="1600" b="1" dirty="0">
                <a:latin typeface="Arial Narrow" pitchFamily="34" charset="0"/>
              </a:rPr>
              <a:t>LO 16-11: Explain why not all management decisions are made strictly on the basis of quantitative analysis techniques.</a:t>
            </a:r>
          </a:p>
          <a:p>
            <a:pPr marL="346075" indent="-346075" algn="l">
              <a:buFontTx/>
              <a:buAutoNum type="arabicPeriod"/>
              <a:defRPr/>
            </a:pPr>
            <a:endParaRPr lang="en-US" sz="1700" b="1" dirty="0">
              <a:solidFill>
                <a:srgbClr val="800000"/>
              </a:solidFill>
              <a:latin typeface="Arial"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E498BDA-A548-4F9F-85D4-18F419D8FB31}"/>
              </a:ext>
            </a:extLst>
          </p:cNvPr>
          <p:cNvSpPr>
            <a:spLocks noGrp="1"/>
          </p:cNvSpPr>
          <p:nvPr>
            <p:ph type="title"/>
          </p:nvPr>
        </p:nvSpPr>
        <p:spPr>
          <a:xfrm>
            <a:off x="709126" y="201685"/>
            <a:ext cx="8229600" cy="869950"/>
          </a:xfrm>
        </p:spPr>
        <p:txBody>
          <a:bodyPr/>
          <a:lstStyle/>
          <a:p>
            <a:r>
              <a:rPr lang="en-US" dirty="0"/>
              <a:t>Relevant Costs in Action—The Continue or Discontinue a Segment Decision </a:t>
            </a:r>
          </a:p>
        </p:txBody>
      </p:sp>
      <p:sp>
        <p:nvSpPr>
          <p:cNvPr id="3" name="Content Placeholder 2">
            <a:extLst>
              <a:ext uri="{FF2B5EF4-FFF2-40B4-BE49-F238E27FC236}">
                <a16:creationId xmlns:a16="http://schemas.microsoft.com/office/drawing/2014/main" xmlns="" id="{139348B6-1CDF-4521-995B-365DB9FBFF5A}"/>
              </a:ext>
            </a:extLst>
          </p:cNvPr>
          <p:cNvSpPr>
            <a:spLocks noGrp="1"/>
          </p:cNvSpPr>
          <p:nvPr>
            <p:ph idx="1"/>
          </p:nvPr>
        </p:nvSpPr>
        <p:spPr>
          <a:xfrm>
            <a:off x="457200" y="1297781"/>
            <a:ext cx="8229600" cy="3065930"/>
          </a:xfrm>
          <a:solidFill>
            <a:srgbClr val="FFFFB3"/>
          </a:solidFill>
        </p:spPr>
        <p:txBody>
          <a:bodyPr/>
          <a:lstStyle/>
          <a:p>
            <a:pPr marL="0" indent="0">
              <a:buNone/>
            </a:pPr>
            <a:r>
              <a:rPr lang="en-US" sz="2800" dirty="0"/>
              <a:t>If Cruisers were to discontinue the repair parts division, $120,000 of direct fixed expenses could be eliminated. However, the $64,000 of corporate fixed expenses allocated to the repair parts division would continue regardless of whether the repair parts division were continued or discontinued. The relevant cost analysis would look like this:</a:t>
            </a:r>
          </a:p>
        </p:txBody>
      </p:sp>
      <p:sp>
        <p:nvSpPr>
          <p:cNvPr id="4" name="Rounded Rectangle 20">
            <a:extLst>
              <a:ext uri="{FF2B5EF4-FFF2-40B4-BE49-F238E27FC236}">
                <a16:creationId xmlns:a16="http://schemas.microsoft.com/office/drawing/2014/main" xmlns="" id="{D2744779-34B7-4E7E-88F6-28818A07EF8B}"/>
              </a:ext>
            </a:extLst>
          </p:cNvPr>
          <p:cNvSpPr/>
          <p:nvPr/>
        </p:nvSpPr>
        <p:spPr>
          <a:xfrm>
            <a:off x="438150" y="6126217"/>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16-3: Analyze relevant costs for the following decisions: sell or process further, special pricing, target costing, make or buy, continue or discontinue a segment, and product mix. </a:t>
            </a:r>
          </a:p>
        </p:txBody>
      </p:sp>
      <p:pic>
        <p:nvPicPr>
          <p:cNvPr id="9" name="Picture 8" descr="A picture containing indoor, table&#10;&#10;Description generated with high confidence">
            <a:extLst>
              <a:ext uri="{FF2B5EF4-FFF2-40B4-BE49-F238E27FC236}">
                <a16:creationId xmlns:a16="http://schemas.microsoft.com/office/drawing/2014/main" xmlns="" id="{8BF82F97-B909-4271-96E7-875305D8C9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2600" y="4363711"/>
            <a:ext cx="6031885" cy="1567795"/>
          </a:xfrm>
          <a:prstGeom prst="rect">
            <a:avLst/>
          </a:prstGeom>
        </p:spPr>
      </p:pic>
    </p:spTree>
    <p:extLst>
      <p:ext uri="{BB962C8B-B14F-4D97-AF65-F5344CB8AC3E}">
        <p14:creationId xmlns:p14="http://schemas.microsoft.com/office/powerpoint/2010/main" val="31899969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E498BDA-A548-4F9F-85D4-18F419D8FB31}"/>
              </a:ext>
            </a:extLst>
          </p:cNvPr>
          <p:cNvSpPr>
            <a:spLocks noGrp="1"/>
          </p:cNvSpPr>
          <p:nvPr>
            <p:ph type="title"/>
          </p:nvPr>
        </p:nvSpPr>
        <p:spPr>
          <a:xfrm>
            <a:off x="462280" y="243681"/>
            <a:ext cx="8229600" cy="869950"/>
          </a:xfrm>
        </p:spPr>
        <p:txBody>
          <a:bodyPr/>
          <a:lstStyle/>
          <a:p>
            <a:r>
              <a:rPr lang="en-US" dirty="0"/>
              <a:t>Relevant Costs in Action—The Continue or Discontinue a Segment Decision </a:t>
            </a:r>
          </a:p>
        </p:txBody>
      </p:sp>
      <p:sp>
        <p:nvSpPr>
          <p:cNvPr id="3" name="Content Placeholder 2">
            <a:extLst>
              <a:ext uri="{FF2B5EF4-FFF2-40B4-BE49-F238E27FC236}">
                <a16:creationId xmlns:a16="http://schemas.microsoft.com/office/drawing/2014/main" xmlns="" id="{139348B6-1CDF-4521-995B-365DB9FBFF5A}"/>
              </a:ext>
            </a:extLst>
          </p:cNvPr>
          <p:cNvSpPr>
            <a:spLocks noGrp="1"/>
          </p:cNvSpPr>
          <p:nvPr>
            <p:ph idx="1"/>
          </p:nvPr>
        </p:nvSpPr>
        <p:spPr>
          <a:xfrm>
            <a:off x="457200" y="1297781"/>
            <a:ext cx="8229600" cy="4262438"/>
          </a:xfrm>
        </p:spPr>
        <p:txBody>
          <a:bodyPr/>
          <a:lstStyle/>
          <a:p>
            <a:pPr marL="0" indent="0">
              <a:buNone/>
            </a:pPr>
            <a:r>
              <a:rPr lang="en-US" sz="2400" dirty="0"/>
              <a:t>The following illustration presents a revised segmented income statement for Cruisers Inc., assuming the repair parts division is discontinued with the remaining $64,000 of corporate fixed expenses reallocated to the sailboat and motorboat divisions:</a:t>
            </a:r>
          </a:p>
        </p:txBody>
      </p:sp>
      <p:sp>
        <p:nvSpPr>
          <p:cNvPr id="4" name="Rounded Rectangle 20">
            <a:extLst>
              <a:ext uri="{FF2B5EF4-FFF2-40B4-BE49-F238E27FC236}">
                <a16:creationId xmlns:a16="http://schemas.microsoft.com/office/drawing/2014/main" xmlns="" id="{36E5AD11-238C-4187-BEB0-5ED24659B5FC}"/>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16-3: Analyze relevant costs for the following decisions: sell or process further, special pricing, target costing, make or buy, continue or discontinue a segment, and product mix. </a:t>
            </a:r>
          </a:p>
        </p:txBody>
      </p:sp>
      <p:pic>
        <p:nvPicPr>
          <p:cNvPr id="7" name="Picture 6" descr="A screenshot of a cell phone&#10;&#10;Description generated with very high confidence">
            <a:extLst>
              <a:ext uri="{FF2B5EF4-FFF2-40B4-BE49-F238E27FC236}">
                <a16:creationId xmlns:a16="http://schemas.microsoft.com/office/drawing/2014/main" xmlns="" id="{31434340-14C2-4431-AD39-E4B480BB40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2025" y="2925041"/>
            <a:ext cx="7219950" cy="3063009"/>
          </a:xfrm>
          <a:prstGeom prst="rect">
            <a:avLst/>
          </a:prstGeom>
        </p:spPr>
      </p:pic>
    </p:spTree>
    <p:extLst>
      <p:ext uri="{BB962C8B-B14F-4D97-AF65-F5344CB8AC3E}">
        <p14:creationId xmlns:p14="http://schemas.microsoft.com/office/powerpoint/2010/main" val="6935194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E498BDA-A548-4F9F-85D4-18F419D8FB31}"/>
              </a:ext>
            </a:extLst>
          </p:cNvPr>
          <p:cNvSpPr>
            <a:spLocks noGrp="1"/>
          </p:cNvSpPr>
          <p:nvPr>
            <p:ph type="title"/>
          </p:nvPr>
        </p:nvSpPr>
        <p:spPr>
          <a:xfrm>
            <a:off x="571500" y="224631"/>
            <a:ext cx="8229600" cy="869950"/>
          </a:xfrm>
        </p:spPr>
        <p:txBody>
          <a:bodyPr/>
          <a:lstStyle/>
          <a:p>
            <a:r>
              <a:rPr lang="en-US" dirty="0"/>
              <a:t>Relevant Costs in Action—The Continue or Discontinue a Segment Decision </a:t>
            </a:r>
          </a:p>
        </p:txBody>
      </p:sp>
      <p:sp>
        <p:nvSpPr>
          <p:cNvPr id="3" name="Content Placeholder 2">
            <a:extLst>
              <a:ext uri="{FF2B5EF4-FFF2-40B4-BE49-F238E27FC236}">
                <a16:creationId xmlns:a16="http://schemas.microsoft.com/office/drawing/2014/main" xmlns="" id="{139348B6-1CDF-4521-995B-365DB9FBFF5A}"/>
              </a:ext>
            </a:extLst>
          </p:cNvPr>
          <p:cNvSpPr>
            <a:spLocks noGrp="1"/>
          </p:cNvSpPr>
          <p:nvPr>
            <p:ph idx="1"/>
          </p:nvPr>
        </p:nvSpPr>
        <p:spPr>
          <a:xfrm>
            <a:off x="457200" y="1297781"/>
            <a:ext cx="8229600" cy="4262438"/>
          </a:xfrm>
        </p:spPr>
        <p:txBody>
          <a:bodyPr/>
          <a:lstStyle/>
          <a:p>
            <a:pPr marL="0" indent="0">
              <a:buNone/>
            </a:pPr>
            <a:r>
              <a:rPr lang="en-US" sz="2400" dirty="0"/>
              <a:t>The preferred organization of the segmented income statement is illustrated.</a:t>
            </a:r>
          </a:p>
        </p:txBody>
      </p:sp>
      <p:sp>
        <p:nvSpPr>
          <p:cNvPr id="4" name="Rounded Rectangle 20">
            <a:extLst>
              <a:ext uri="{FF2B5EF4-FFF2-40B4-BE49-F238E27FC236}">
                <a16:creationId xmlns:a16="http://schemas.microsoft.com/office/drawing/2014/main" xmlns="" id="{36E5AD11-238C-4187-BEB0-5ED24659B5FC}"/>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16-3: Analyze relevant costs for the following decisions: sell or process further, special pricing, target costing, make or buy, continue or discontinue a segment, and product mix. </a:t>
            </a:r>
          </a:p>
        </p:txBody>
      </p:sp>
      <p:pic>
        <p:nvPicPr>
          <p:cNvPr id="6" name="Picture 5" descr="A screenshot of a cell phone&#10;&#10;Description generated with very high confidence">
            <a:extLst>
              <a:ext uri="{FF2B5EF4-FFF2-40B4-BE49-F238E27FC236}">
                <a16:creationId xmlns:a16="http://schemas.microsoft.com/office/drawing/2014/main" xmlns="" id="{0CA46D5E-70F8-4A5E-899A-D7EB4143F0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500" y="2136098"/>
            <a:ext cx="8001000" cy="3832902"/>
          </a:xfrm>
          <a:prstGeom prst="rect">
            <a:avLst/>
          </a:prstGeom>
        </p:spPr>
      </p:pic>
    </p:spTree>
    <p:extLst>
      <p:ext uri="{BB962C8B-B14F-4D97-AF65-F5344CB8AC3E}">
        <p14:creationId xmlns:p14="http://schemas.microsoft.com/office/powerpoint/2010/main" val="23013002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5">
            <a:extLst>
              <a:ext uri="{FF2B5EF4-FFF2-40B4-BE49-F238E27FC236}">
                <a16:creationId xmlns:a16="http://schemas.microsoft.com/office/drawing/2014/main" xmlns="" id="{186D6235-6F85-478E-AA45-BF6726B68074}"/>
              </a:ext>
            </a:extLst>
          </p:cNvPr>
          <p:cNvSpPr>
            <a:spLocks noGrp="1" noChangeArrowheads="1"/>
          </p:cNvSpPr>
          <p:nvPr>
            <p:ph type="title"/>
          </p:nvPr>
        </p:nvSpPr>
        <p:spPr>
          <a:xfrm>
            <a:off x="533400" y="152400"/>
            <a:ext cx="8229600" cy="869950"/>
          </a:xfrm>
        </p:spPr>
        <p:txBody>
          <a:bodyPr/>
          <a:lstStyle/>
          <a:p>
            <a:r>
              <a:rPr lang="en-US" altLang="en-US" dirty="0">
                <a:ea typeface="ＭＳ Ｐゴシック" panose="020B0600070205080204" pitchFamily="34" charset="-128"/>
              </a:rPr>
              <a:t>Relevant Costs in Action—The Short-Term Allocation of Scarce Resources</a:t>
            </a:r>
          </a:p>
        </p:txBody>
      </p:sp>
      <p:sp>
        <p:nvSpPr>
          <p:cNvPr id="8" name="TextBox 7">
            <a:extLst>
              <a:ext uri="{FF2B5EF4-FFF2-40B4-BE49-F238E27FC236}">
                <a16:creationId xmlns:a16="http://schemas.microsoft.com/office/drawing/2014/main" xmlns="" id="{A691B621-92A5-4BC5-B82E-3CC905A9E0EE}"/>
              </a:ext>
            </a:extLst>
          </p:cNvPr>
          <p:cNvSpPr txBox="1"/>
          <p:nvPr/>
        </p:nvSpPr>
        <p:spPr>
          <a:xfrm>
            <a:off x="495300" y="1239711"/>
            <a:ext cx="8305800" cy="923330"/>
          </a:xfrm>
          <a:prstGeom prst="rect">
            <a:avLst/>
          </a:prstGeom>
          <a:solidFill>
            <a:schemeClr val="accent1">
              <a:lumMod val="20000"/>
              <a:lumOff val="80000"/>
            </a:schemeClr>
          </a:solidFill>
        </p:spPr>
        <p:txBody>
          <a:bodyPr lIns="0" tIns="0" rIns="0" bIns="0">
            <a:spAutoFit/>
          </a:bodyPr>
          <a:lstStyle/>
          <a:p>
            <a:pPr marL="342900" indent="-342900">
              <a:spcBef>
                <a:spcPct val="20000"/>
              </a:spcBef>
              <a:defRPr/>
            </a:pPr>
            <a:r>
              <a:rPr lang="en-US" sz="2000" b="1" dirty="0">
                <a:solidFill>
                  <a:schemeClr val="tx2"/>
                </a:solidFill>
                <a:latin typeface="Arial Narrow" pitchFamily="34" charset="0"/>
              </a:rPr>
              <a:t>Managers often face the problem of deciding how scarce resources are going to be utilized. Usually, fixed costs are not affected by this particular decision, so management can focus on maximizing total contribution margin.</a:t>
            </a:r>
            <a:endParaRPr lang="en-US" sz="2000" dirty="0">
              <a:solidFill>
                <a:schemeClr val="tx2"/>
              </a:solidFill>
              <a:latin typeface="Arial Narrow" pitchFamily="34" charset="0"/>
            </a:endParaRPr>
          </a:p>
        </p:txBody>
      </p:sp>
      <p:sp>
        <p:nvSpPr>
          <p:cNvPr id="9" name="Rounded Rectangle 8">
            <a:extLst>
              <a:ext uri="{FF2B5EF4-FFF2-40B4-BE49-F238E27FC236}">
                <a16:creationId xmlns:a16="http://schemas.microsoft.com/office/drawing/2014/main" xmlns="" id="{E6E38055-B39F-4061-8006-6F8AD9B1C9C5}"/>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16-3: Analyze relevant costs for the following decisions: sell or process further, special pricing, target costing, make or buy, continue or discontinue a segment, and product mix. </a:t>
            </a:r>
          </a:p>
        </p:txBody>
      </p:sp>
      <p:sp>
        <p:nvSpPr>
          <p:cNvPr id="10" name="Rectangle 2">
            <a:extLst>
              <a:ext uri="{FF2B5EF4-FFF2-40B4-BE49-F238E27FC236}">
                <a16:creationId xmlns:a16="http://schemas.microsoft.com/office/drawing/2014/main" xmlns="" id="{76B09704-05CF-4D33-8C8C-5B3232B046A3}"/>
              </a:ext>
            </a:extLst>
          </p:cNvPr>
          <p:cNvSpPr>
            <a:spLocks noGrp="1" noChangeArrowheads="1"/>
          </p:cNvSpPr>
          <p:nvPr>
            <p:ph idx="1"/>
          </p:nvPr>
        </p:nvSpPr>
        <p:spPr>
          <a:xfrm>
            <a:off x="323850" y="2171971"/>
            <a:ext cx="8572500" cy="1257029"/>
          </a:xfrm>
        </p:spPr>
        <p:txBody>
          <a:bodyPr lIns="90488" tIns="44450" rIns="90488" bIns="44450"/>
          <a:lstStyle/>
          <a:p>
            <a:pPr algn="ctr">
              <a:buFont typeface="Wingdings" panose="05000000000000000000" pitchFamily="2" charset="2"/>
              <a:buNone/>
            </a:pPr>
            <a:r>
              <a:rPr lang="en-US" altLang="en-US" sz="2000" dirty="0">
                <a:solidFill>
                  <a:schemeClr val="tx2"/>
                </a:solidFill>
                <a:ea typeface="ＭＳ Ｐゴシック" panose="020B0600070205080204" pitchFamily="34" charset="-128"/>
              </a:rPr>
              <a:t>Integrated Technologies Inc. (ITI) produces the following items, which use the same circuitry production line. Demand is such that ITI can produce and sell as much of either product as it can process through the circuitry production line. Selling prices, variable costs, and contribution margins per unit follow:</a:t>
            </a:r>
          </a:p>
        </p:txBody>
      </p:sp>
      <p:pic>
        <p:nvPicPr>
          <p:cNvPr id="6" name="Picture 5">
            <a:extLst>
              <a:ext uri="{FF2B5EF4-FFF2-40B4-BE49-F238E27FC236}">
                <a16:creationId xmlns:a16="http://schemas.microsoft.com/office/drawing/2014/main" xmlns="" id="{C931641B-0A0D-4D2D-AC31-21581392702B}"/>
              </a:ext>
            </a:extLst>
          </p:cNvPr>
          <p:cNvPicPr>
            <a:picLocks noChangeAspect="1"/>
          </p:cNvPicPr>
          <p:nvPr/>
        </p:nvPicPr>
        <p:blipFill>
          <a:blip r:embed="rId3"/>
          <a:stretch>
            <a:fillRect/>
          </a:stretch>
        </p:blipFill>
        <p:spPr>
          <a:xfrm>
            <a:off x="481445" y="3765550"/>
            <a:ext cx="8458200" cy="1784227"/>
          </a:xfrm>
          <a:prstGeom prst="rect">
            <a:avLst/>
          </a:prstGeom>
        </p:spPr>
      </p:pic>
    </p:spTree>
    <p:extLst>
      <p:ext uri="{BB962C8B-B14F-4D97-AF65-F5344CB8AC3E}">
        <p14:creationId xmlns:p14="http://schemas.microsoft.com/office/powerpoint/2010/main" val="30693113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5">
            <a:extLst>
              <a:ext uri="{FF2B5EF4-FFF2-40B4-BE49-F238E27FC236}">
                <a16:creationId xmlns:a16="http://schemas.microsoft.com/office/drawing/2014/main" xmlns="" id="{186D6235-6F85-478E-AA45-BF6726B68074}"/>
              </a:ext>
            </a:extLst>
          </p:cNvPr>
          <p:cNvSpPr>
            <a:spLocks noGrp="1" noChangeArrowheads="1"/>
          </p:cNvSpPr>
          <p:nvPr>
            <p:ph type="title"/>
          </p:nvPr>
        </p:nvSpPr>
        <p:spPr>
          <a:xfrm>
            <a:off x="533400" y="152400"/>
            <a:ext cx="8229600" cy="869950"/>
          </a:xfrm>
        </p:spPr>
        <p:txBody>
          <a:bodyPr/>
          <a:lstStyle/>
          <a:p>
            <a:r>
              <a:rPr lang="en-US" altLang="en-US" dirty="0">
                <a:ea typeface="ＭＳ Ｐゴシック" panose="020B0600070205080204" pitchFamily="34" charset="-128"/>
              </a:rPr>
              <a:t>Relevant Costs in Action—The Short-Term Allocation of Scarce Resources</a:t>
            </a:r>
          </a:p>
        </p:txBody>
      </p:sp>
      <p:sp>
        <p:nvSpPr>
          <p:cNvPr id="82947" name="Rectangle 8">
            <a:extLst>
              <a:ext uri="{FF2B5EF4-FFF2-40B4-BE49-F238E27FC236}">
                <a16:creationId xmlns:a16="http://schemas.microsoft.com/office/drawing/2014/main" xmlns="" id="{DB19BAD9-5B48-4D67-999B-AFAE42658A33}"/>
              </a:ext>
            </a:extLst>
          </p:cNvPr>
          <p:cNvSpPr>
            <a:spLocks noChangeArrowheads="1"/>
          </p:cNvSpPr>
          <p:nvPr/>
        </p:nvSpPr>
        <p:spPr bwMode="auto">
          <a:xfrm>
            <a:off x="496888" y="2190750"/>
            <a:ext cx="8420100" cy="2476500"/>
          </a:xfrm>
          <a:prstGeom prst="rect">
            <a:avLst/>
          </a:prstGeom>
          <a:solidFill>
            <a:schemeClr val="accent1">
              <a:lumMod val="20000"/>
              <a:lumOff val="80000"/>
            </a:schemeClr>
          </a:solidFill>
          <a:ln>
            <a:noFill/>
          </a:ln>
          <a:extLst/>
        </p:spPr>
        <p:txBody>
          <a:bodyPr lIns="90488" tIns="44450" rIns="90488" bIns="44450"/>
          <a:lstStyle>
            <a:lvl1pPr marL="342900" indent="-342900">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spcBef>
                <a:spcPct val="20000"/>
              </a:spcBef>
              <a:buClr>
                <a:srgbClr val="990000"/>
              </a:buClr>
              <a:buSzPct val="65000"/>
              <a:buFont typeface="Wingdings" panose="05000000000000000000" pitchFamily="2" charset="2"/>
              <a:buNone/>
            </a:pPr>
            <a:r>
              <a:rPr lang="en-US" altLang="en-US" sz="2200" b="1" dirty="0">
                <a:latin typeface="Arial" panose="020B0604020202020204" pitchFamily="34" charset="0"/>
              </a:rPr>
              <a:t>Assume that one hour is required to produce a video circuit board and two hours are required to produce a motherboard on the circuitry production line, which has only 120 hours available each week. Does this information about the production time requirements of each product relative to the constrained resource change your view of profitability?</a:t>
            </a:r>
          </a:p>
        </p:txBody>
      </p:sp>
      <p:sp>
        <p:nvSpPr>
          <p:cNvPr id="9" name="Rounded Rectangle 8">
            <a:extLst>
              <a:ext uri="{FF2B5EF4-FFF2-40B4-BE49-F238E27FC236}">
                <a16:creationId xmlns:a16="http://schemas.microsoft.com/office/drawing/2014/main" xmlns="" id="{E6E38055-B39F-4061-8006-6F8AD9B1C9C5}"/>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16-3: Analyze relevant costs for the following decisions: sell or process further, special pricing, target costing, make or buy, continue or discontinue a segment, and product mix. </a:t>
            </a:r>
          </a:p>
        </p:txBody>
      </p:sp>
    </p:spTree>
    <p:extLst>
      <p:ext uri="{BB962C8B-B14F-4D97-AF65-F5344CB8AC3E}">
        <p14:creationId xmlns:p14="http://schemas.microsoft.com/office/powerpoint/2010/main" val="1922888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5">
            <a:extLst>
              <a:ext uri="{FF2B5EF4-FFF2-40B4-BE49-F238E27FC236}">
                <a16:creationId xmlns:a16="http://schemas.microsoft.com/office/drawing/2014/main" xmlns="" id="{DCA84F2D-05E0-4470-B61D-24F408BFDE34}"/>
              </a:ext>
            </a:extLst>
          </p:cNvPr>
          <p:cNvSpPr>
            <a:spLocks noGrp="1" noChangeArrowheads="1"/>
          </p:cNvSpPr>
          <p:nvPr>
            <p:ph type="title"/>
          </p:nvPr>
        </p:nvSpPr>
        <p:spPr>
          <a:xfrm>
            <a:off x="381000" y="0"/>
            <a:ext cx="8229600" cy="869950"/>
          </a:xfrm>
        </p:spPr>
        <p:txBody>
          <a:bodyPr/>
          <a:lstStyle/>
          <a:p>
            <a:r>
              <a:rPr lang="en-US" altLang="en-US" dirty="0">
                <a:ea typeface="ＭＳ Ｐゴシック" panose="020B0600070205080204" pitchFamily="34" charset="-128"/>
              </a:rPr>
              <a:t>Relevant Costs in Action—The Short-Term Allocation of Scarce Resources</a:t>
            </a:r>
          </a:p>
        </p:txBody>
      </p:sp>
      <p:sp>
        <p:nvSpPr>
          <p:cNvPr id="84993" name="Rectangle 2">
            <a:extLst>
              <a:ext uri="{FF2B5EF4-FFF2-40B4-BE49-F238E27FC236}">
                <a16:creationId xmlns:a16="http://schemas.microsoft.com/office/drawing/2014/main" xmlns="" id="{61804B3B-50F9-4334-8285-E258B1A38EED}"/>
              </a:ext>
            </a:extLst>
          </p:cNvPr>
          <p:cNvSpPr>
            <a:spLocks noGrp="1" noChangeArrowheads="1"/>
          </p:cNvSpPr>
          <p:nvPr>
            <p:ph idx="1"/>
          </p:nvPr>
        </p:nvSpPr>
        <p:spPr>
          <a:xfrm>
            <a:off x="381000" y="3103724"/>
            <a:ext cx="2667000" cy="1503523"/>
          </a:xfrm>
          <a:ln w="28575">
            <a:solidFill>
              <a:schemeClr val="tx2">
                <a:lumMod val="50000"/>
              </a:schemeClr>
            </a:solidFill>
          </a:ln>
        </p:spPr>
        <p:txBody>
          <a:bodyPr lIns="90488" tIns="44450" rIns="90488" bIns="44450"/>
          <a:lstStyle/>
          <a:p>
            <a:pPr algn="ctr">
              <a:buFont typeface="Wingdings" pitchFamily="2" charset="2"/>
              <a:buNone/>
              <a:defRPr/>
            </a:pPr>
            <a:r>
              <a:rPr lang="en-US" altLang="ja-JP" sz="2400" dirty="0">
                <a:latin typeface="Arial Narrow" pitchFamily="34" charset="0"/>
                <a:ea typeface="ＭＳ Ｐゴシック" pitchFamily="34" charset="-128"/>
              </a:rPr>
              <a:t>What is the contribution margin per circuitry line hour?</a:t>
            </a:r>
            <a:endParaRPr lang="en-US" sz="2400" dirty="0">
              <a:latin typeface="Arial Narrow" pitchFamily="34" charset="0"/>
              <a:ea typeface="ＭＳ Ｐゴシック" pitchFamily="34" charset="-128"/>
            </a:endParaRPr>
          </a:p>
        </p:txBody>
      </p:sp>
      <p:sp>
        <p:nvSpPr>
          <p:cNvPr id="12293" name="Slide Number Placeholder 5">
            <a:extLst>
              <a:ext uri="{FF2B5EF4-FFF2-40B4-BE49-F238E27FC236}">
                <a16:creationId xmlns:a16="http://schemas.microsoft.com/office/drawing/2014/main" xmlns="" id="{DB613D65-022B-4B19-A89F-8CEA55B5628C}"/>
              </a:ext>
            </a:extLst>
          </p:cNvPr>
          <p:cNvSpPr>
            <a:spLocks/>
          </p:cNvSpPr>
          <p:nvPr/>
        </p:nvSpPr>
        <p:spPr bwMode="auto">
          <a:xfrm>
            <a:off x="8458200" y="6477000"/>
            <a:ext cx="609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r"/>
            <a:r>
              <a:rPr lang="en-US" altLang="en-US" sz="1000" dirty="0">
                <a:solidFill>
                  <a:srgbClr val="080000"/>
                </a:solidFill>
                <a:latin typeface="Times New Roman" panose="02020603050405020304" pitchFamily="18" charset="0"/>
                <a:cs typeface="Arial" panose="020B0604020202020204" pitchFamily="34" charset="0"/>
              </a:rPr>
              <a:t>16-</a:t>
            </a:r>
            <a:fld id="{7413C7FB-33D7-469F-A44F-E28A283F78EA}" type="slidenum">
              <a:rPr lang="en-US" altLang="en-US" sz="1000">
                <a:solidFill>
                  <a:srgbClr val="080000"/>
                </a:solidFill>
                <a:latin typeface="Times New Roman" panose="02020603050405020304" pitchFamily="18" charset="0"/>
                <a:cs typeface="Arial" panose="020B0604020202020204" pitchFamily="34" charset="0"/>
              </a:rPr>
              <a:pPr algn="r"/>
              <a:t>35</a:t>
            </a:fld>
            <a:endParaRPr lang="en-US" altLang="en-US" sz="1000" dirty="0">
              <a:solidFill>
                <a:srgbClr val="080000"/>
              </a:solidFill>
              <a:latin typeface="Times New Roman" panose="02020603050405020304" pitchFamily="18" charset="0"/>
              <a:cs typeface="Arial" panose="020B0604020202020204" pitchFamily="34" charset="0"/>
            </a:endParaRPr>
          </a:p>
        </p:txBody>
      </p:sp>
      <p:sp>
        <p:nvSpPr>
          <p:cNvPr id="8" name="Rounded Rectangle 7">
            <a:extLst>
              <a:ext uri="{FF2B5EF4-FFF2-40B4-BE49-F238E27FC236}">
                <a16:creationId xmlns:a16="http://schemas.microsoft.com/office/drawing/2014/main" xmlns="" id="{7FE76BD5-AE33-41FC-B9E9-76B633FBB075}"/>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16-3: Analyze relevant costs for the following decisions: sell or process further, special pricing, target costing, make or buy, continue or discontinue a segment, and product mix. </a:t>
            </a:r>
          </a:p>
        </p:txBody>
      </p:sp>
      <p:sp>
        <p:nvSpPr>
          <p:cNvPr id="14" name="Rectangle 6">
            <a:extLst>
              <a:ext uri="{FF2B5EF4-FFF2-40B4-BE49-F238E27FC236}">
                <a16:creationId xmlns:a16="http://schemas.microsoft.com/office/drawing/2014/main" xmlns="" id="{527CB6C9-01F8-4D5E-A00E-92AFAAC08800}"/>
              </a:ext>
            </a:extLst>
          </p:cNvPr>
          <p:cNvSpPr>
            <a:spLocks noChangeArrowheads="1"/>
          </p:cNvSpPr>
          <p:nvPr/>
        </p:nvSpPr>
        <p:spPr bwMode="auto">
          <a:xfrm>
            <a:off x="3200400" y="2898775"/>
            <a:ext cx="5648325" cy="1936428"/>
          </a:xfrm>
          <a:prstGeom prst="rect">
            <a:avLst/>
          </a:prstGeom>
          <a:noFill/>
          <a:ln w="38100" cmpd="dbl">
            <a:solidFill>
              <a:schemeClr val="accent1">
                <a:lumMod val="75000"/>
              </a:schemeClr>
            </a:solidFill>
            <a:miter lim="800000"/>
            <a:headEnd/>
            <a:tailEnd/>
          </a:ln>
        </p:spPr>
        <p:txBody>
          <a:bodyPr wrap="square" lIns="90488" tIns="44450" rIns="90488" bIns="44450">
            <a:spAutoFit/>
          </a:bodyPr>
          <a:lstStyle/>
          <a:p>
            <a:pPr>
              <a:defRPr/>
            </a:pPr>
            <a:r>
              <a:rPr lang="en-US" sz="2400" dirty="0">
                <a:latin typeface="Arial Narrow" pitchFamily="34" charset="0"/>
              </a:rPr>
              <a:t>Profit will be maximized with the production of video circuit boards. If all 120 available</a:t>
            </a:r>
          </a:p>
          <a:p>
            <a:pPr>
              <a:defRPr/>
            </a:pPr>
            <a:r>
              <a:rPr lang="en-US" sz="2400" dirty="0">
                <a:latin typeface="Arial Narrow" pitchFamily="34" charset="0"/>
              </a:rPr>
              <a:t>hours were used to produce video circuit boards, the contribution margin generated would be $12,000 ($100 × 120 hours).</a:t>
            </a:r>
          </a:p>
        </p:txBody>
      </p:sp>
      <p:sp>
        <p:nvSpPr>
          <p:cNvPr id="15" name="Rectangle 6">
            <a:extLst>
              <a:ext uri="{FF2B5EF4-FFF2-40B4-BE49-F238E27FC236}">
                <a16:creationId xmlns:a16="http://schemas.microsoft.com/office/drawing/2014/main" xmlns="" id="{CE6BA854-8B1F-4254-B6E6-CC95C411BCF6}"/>
              </a:ext>
            </a:extLst>
          </p:cNvPr>
          <p:cNvSpPr>
            <a:spLocks noChangeArrowheads="1"/>
          </p:cNvSpPr>
          <p:nvPr/>
        </p:nvSpPr>
        <p:spPr bwMode="auto">
          <a:xfrm>
            <a:off x="590550" y="4889822"/>
            <a:ext cx="8181975" cy="1196975"/>
          </a:xfrm>
          <a:prstGeom prst="rect">
            <a:avLst/>
          </a:prstGeom>
          <a:solidFill>
            <a:schemeClr val="accent1">
              <a:lumMod val="20000"/>
              <a:lumOff val="80000"/>
            </a:schemeClr>
          </a:solidFill>
          <a:ln w="38100" cmpd="dbl">
            <a:solidFill>
              <a:schemeClr val="bg2"/>
            </a:solidFill>
            <a:miter lim="800000"/>
            <a:headEnd/>
            <a:tailEnd/>
          </a:ln>
        </p:spPr>
        <p:txBody>
          <a:bodyPr lIns="90488" tIns="44450" rIns="90488" bIns="44450">
            <a:spAutoFit/>
          </a:bodyPr>
          <a:lstStyle/>
          <a:p>
            <a:pPr>
              <a:defRPr/>
            </a:pPr>
            <a:r>
              <a:rPr lang="en-US" sz="2400" b="1" dirty="0">
                <a:solidFill>
                  <a:schemeClr val="accent1">
                    <a:lumMod val="50000"/>
                  </a:schemeClr>
                </a:solidFill>
                <a:latin typeface="Arial Narrow" pitchFamily="34" charset="0"/>
              </a:rPr>
              <a:t>If there are no other considerations, the best plan would be to produce enough products to meet current demand for video circuit boards and then use of any remaining time to make motherboards.</a:t>
            </a:r>
          </a:p>
        </p:txBody>
      </p:sp>
      <p:pic>
        <p:nvPicPr>
          <p:cNvPr id="3" name="Picture 2" descr="A screenshot of a cell phone&#10;&#10;Description automatically generated">
            <a:extLst>
              <a:ext uri="{FF2B5EF4-FFF2-40B4-BE49-F238E27FC236}">
                <a16:creationId xmlns:a16="http://schemas.microsoft.com/office/drawing/2014/main" xmlns="" id="{F7B8C15D-0365-4D75-A659-28F430C677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799" y="998538"/>
            <a:ext cx="5486402" cy="181610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xmlns="" id="{ABD0E6F3-E010-4284-8E59-07A1D1658562}"/>
              </a:ext>
            </a:extLst>
          </p:cNvPr>
          <p:cNvSpPr>
            <a:spLocks noGrp="1" noChangeArrowheads="1"/>
          </p:cNvSpPr>
          <p:nvPr>
            <p:ph type="title"/>
          </p:nvPr>
        </p:nvSpPr>
        <p:spPr>
          <a:xfrm>
            <a:off x="685800" y="0"/>
            <a:ext cx="7696200" cy="1143000"/>
          </a:xfrm>
          <a:extLs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r>
              <a:rPr lang="en-US" altLang="en-US" dirty="0"/>
              <a:t>Capital Budgeting</a:t>
            </a:r>
            <a:endParaRPr lang="en-US" altLang="en-US" sz="4000" dirty="0"/>
          </a:p>
        </p:txBody>
      </p:sp>
      <p:sp>
        <p:nvSpPr>
          <p:cNvPr id="91138" name="Rectangle 3">
            <a:extLst>
              <a:ext uri="{FF2B5EF4-FFF2-40B4-BE49-F238E27FC236}">
                <a16:creationId xmlns:a16="http://schemas.microsoft.com/office/drawing/2014/main" xmlns="" id="{B4EAC001-4699-4870-BE64-905A55B4D6C8}"/>
              </a:ext>
            </a:extLst>
          </p:cNvPr>
          <p:cNvSpPr>
            <a:spLocks noGrp="1" noChangeArrowheads="1"/>
          </p:cNvSpPr>
          <p:nvPr>
            <p:ph idx="1"/>
          </p:nvPr>
        </p:nvSpPr>
        <p:spPr>
          <a:xfrm>
            <a:off x="685800" y="914400"/>
            <a:ext cx="8077200" cy="1371600"/>
          </a:xfrm>
        </p:spPr>
        <p:txBody>
          <a:bodyPr lIns="90488" tIns="44450" rIns="90488" bIns="44450"/>
          <a:lstStyle/>
          <a:p>
            <a:pPr algn="ctr">
              <a:buFont typeface="Wingdings" pitchFamily="2" charset="2"/>
              <a:buNone/>
              <a:defRPr/>
            </a:pPr>
            <a:r>
              <a:rPr lang="en-US" sz="2400" dirty="0">
                <a:solidFill>
                  <a:schemeClr val="accent1">
                    <a:lumMod val="50000"/>
                  </a:schemeClr>
                </a:solidFill>
                <a:ea typeface="ＭＳ Ｐゴシック" pitchFamily="34" charset="-128"/>
              </a:rPr>
              <a:t>Managers must plan significant outlays for projects that have long-term implications, such as the purchase of new equipment and introduction of new products.</a:t>
            </a:r>
          </a:p>
        </p:txBody>
      </p:sp>
      <p:sp>
        <p:nvSpPr>
          <p:cNvPr id="7" name="Rounded Rectangle 6">
            <a:extLst>
              <a:ext uri="{FF2B5EF4-FFF2-40B4-BE49-F238E27FC236}">
                <a16:creationId xmlns:a16="http://schemas.microsoft.com/office/drawing/2014/main" xmlns="" id="{A2865DB0-3BAE-4FEC-BF5B-2985AFAF7E57}"/>
              </a:ext>
            </a:extLst>
          </p:cNvPr>
          <p:cNvSpPr/>
          <p:nvPr/>
        </p:nvSpPr>
        <p:spPr>
          <a:xfrm>
            <a:off x="496888" y="6248400"/>
            <a:ext cx="78851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16-4: Describe the attributes of capital budgeting that make it a significantly different activity from operational budgeting. </a:t>
            </a:r>
          </a:p>
        </p:txBody>
      </p:sp>
      <p:sp>
        <p:nvSpPr>
          <p:cNvPr id="10" name="Rectangle 2">
            <a:extLst>
              <a:ext uri="{FF2B5EF4-FFF2-40B4-BE49-F238E27FC236}">
                <a16:creationId xmlns:a16="http://schemas.microsoft.com/office/drawing/2014/main" xmlns="" id="{FD0A49AB-F0CA-49B9-9EFB-1724A6F3D4DC}"/>
              </a:ext>
            </a:extLst>
          </p:cNvPr>
          <p:cNvSpPr>
            <a:spLocks noChangeArrowheads="1"/>
          </p:cNvSpPr>
          <p:nvPr/>
        </p:nvSpPr>
        <p:spPr bwMode="auto">
          <a:xfrm>
            <a:off x="826429" y="3102409"/>
            <a:ext cx="7795941" cy="1814548"/>
          </a:xfrm>
          <a:prstGeom prst="rect">
            <a:avLst/>
          </a:prstGeom>
          <a:solidFill>
            <a:schemeClr val="tx2"/>
          </a:solidFill>
          <a:ln w="25400">
            <a:solidFill>
              <a:schemeClr val="bg2"/>
            </a:solidFill>
            <a:miter lim="800000"/>
            <a:headEnd/>
            <a:tailEnd/>
          </a:ln>
        </p:spPr>
        <p:txBody>
          <a:bodyPr wrap="none" lIns="90488" tIns="44450" rIns="90488" bIns="44450" anchor="ct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r>
              <a:rPr lang="en-US" altLang="en-US" sz="2000" b="1" u="sng" dirty="0">
                <a:solidFill>
                  <a:schemeClr val="bg1"/>
                </a:solidFill>
                <a:latin typeface="Arial" panose="020B0604020202020204" pitchFamily="34" charset="0"/>
              </a:rPr>
              <a:t>Capital budgeting</a:t>
            </a:r>
            <a:r>
              <a:rPr lang="en-US" altLang="en-US" sz="2000" b="1" dirty="0">
                <a:solidFill>
                  <a:schemeClr val="bg1"/>
                </a:solidFill>
                <a:latin typeface="Arial" panose="020B0604020202020204" pitchFamily="34" charset="0"/>
              </a:rPr>
              <a:t> involves </a:t>
            </a:r>
            <a:br>
              <a:rPr lang="en-US" altLang="en-US" sz="2000" b="1" dirty="0">
                <a:solidFill>
                  <a:schemeClr val="bg1"/>
                </a:solidFill>
                <a:latin typeface="Arial" panose="020B0604020202020204" pitchFamily="34" charset="0"/>
              </a:rPr>
            </a:br>
            <a:r>
              <a:rPr lang="en-US" altLang="en-US" sz="2000" b="1" dirty="0">
                <a:solidFill>
                  <a:schemeClr val="bg1"/>
                </a:solidFill>
                <a:latin typeface="Arial" panose="020B0604020202020204" pitchFamily="34" charset="0"/>
              </a:rPr>
              <a:t>Analyzing proposed capital expenditures to determine</a:t>
            </a:r>
            <a:br>
              <a:rPr lang="en-US" altLang="en-US" sz="2000" b="1" dirty="0">
                <a:solidFill>
                  <a:schemeClr val="bg1"/>
                </a:solidFill>
                <a:latin typeface="Arial" panose="020B0604020202020204" pitchFamily="34" charset="0"/>
              </a:rPr>
            </a:br>
            <a:r>
              <a:rPr lang="en-US" altLang="en-US" sz="2000" b="1" dirty="0">
                <a:solidFill>
                  <a:schemeClr val="bg1"/>
                </a:solidFill>
                <a:latin typeface="Arial" panose="020B0604020202020204" pitchFamily="34" charset="0"/>
              </a:rPr>
              <a:t>whether the investment will generate a large enough return on</a:t>
            </a:r>
            <a:br>
              <a:rPr lang="en-US" altLang="en-US" sz="2000" b="1" dirty="0">
                <a:solidFill>
                  <a:schemeClr val="bg1"/>
                </a:solidFill>
                <a:latin typeface="Arial" panose="020B0604020202020204" pitchFamily="34" charset="0"/>
              </a:rPr>
            </a:br>
            <a:r>
              <a:rPr lang="en-US" altLang="en-US" sz="2000" b="1" dirty="0">
                <a:solidFill>
                  <a:schemeClr val="bg1"/>
                </a:solidFill>
                <a:latin typeface="Arial" panose="020B0604020202020204" pitchFamily="34" charset="0"/>
              </a:rPr>
              <a:t>investment (ROI) over time to contribute to the organization’s </a:t>
            </a:r>
            <a:br>
              <a:rPr lang="en-US" altLang="en-US" sz="2000" b="1" dirty="0">
                <a:solidFill>
                  <a:schemeClr val="bg1"/>
                </a:solidFill>
                <a:latin typeface="Arial" panose="020B0604020202020204" pitchFamily="34" charset="0"/>
              </a:rPr>
            </a:br>
            <a:r>
              <a:rPr lang="en-US" altLang="en-US" sz="2000" b="1" dirty="0">
                <a:solidFill>
                  <a:schemeClr val="bg1"/>
                </a:solidFill>
                <a:latin typeface="Arial" panose="020B0604020202020204" pitchFamily="34" charset="0"/>
              </a:rPr>
              <a:t>overall ROI objectives.</a:t>
            </a:r>
          </a:p>
        </p:txBody>
      </p:sp>
      <p:sp>
        <p:nvSpPr>
          <p:cNvPr id="11" name="Rectangle 4">
            <a:extLst>
              <a:ext uri="{FF2B5EF4-FFF2-40B4-BE49-F238E27FC236}">
                <a16:creationId xmlns:a16="http://schemas.microsoft.com/office/drawing/2014/main" xmlns="" id="{CC6FEB67-7AF1-431A-894F-C1BCF8ED63C7}"/>
              </a:ext>
            </a:extLst>
          </p:cNvPr>
          <p:cNvSpPr>
            <a:spLocks noChangeArrowheads="1"/>
          </p:cNvSpPr>
          <p:nvPr/>
        </p:nvSpPr>
        <p:spPr bwMode="auto">
          <a:xfrm>
            <a:off x="967064" y="2027170"/>
            <a:ext cx="3382963" cy="1014413"/>
          </a:xfrm>
          <a:prstGeom prst="rect">
            <a:avLst/>
          </a:prstGeom>
          <a:solidFill>
            <a:schemeClr val="accent1">
              <a:lumMod val="20000"/>
              <a:lumOff val="80000"/>
            </a:schemeClr>
          </a:solidFill>
          <a:ln w="25400">
            <a:solidFill>
              <a:schemeClr val="tx1"/>
            </a:solidFill>
            <a:miter lim="800000"/>
            <a:headEnd/>
            <a:tailEnd/>
          </a:ln>
          <a:effectLst/>
        </p:spPr>
        <p:txBody>
          <a:bodyPr wrap="none" lIns="90488" tIns="44450" rIns="90488" bIns="44450" anchor="ctr"/>
          <a:lstStyle/>
          <a:p>
            <a:pPr>
              <a:buSzPct val="120000"/>
              <a:defRPr/>
            </a:pPr>
            <a:r>
              <a:rPr lang="en-US" sz="2200" b="1" dirty="0">
                <a:latin typeface="Arial" pitchFamily="34" charset="0"/>
              </a:rPr>
              <a:t> Outcome</a:t>
            </a:r>
            <a:br>
              <a:rPr lang="en-US" sz="2200" b="1" dirty="0">
                <a:latin typeface="Arial" pitchFamily="34" charset="0"/>
              </a:rPr>
            </a:br>
            <a:r>
              <a:rPr lang="en-US" sz="2200" b="1" dirty="0">
                <a:latin typeface="Arial" pitchFamily="34" charset="0"/>
              </a:rPr>
              <a:t>is uncertain</a:t>
            </a:r>
          </a:p>
        </p:txBody>
      </p:sp>
      <p:sp>
        <p:nvSpPr>
          <p:cNvPr id="12" name="Rectangle 5">
            <a:extLst>
              <a:ext uri="{FF2B5EF4-FFF2-40B4-BE49-F238E27FC236}">
                <a16:creationId xmlns:a16="http://schemas.microsoft.com/office/drawing/2014/main" xmlns="" id="{27D8D34E-DA02-4634-90BA-D1E8EB55A150}"/>
              </a:ext>
            </a:extLst>
          </p:cNvPr>
          <p:cNvSpPr>
            <a:spLocks noChangeArrowheads="1"/>
          </p:cNvSpPr>
          <p:nvPr/>
        </p:nvSpPr>
        <p:spPr bwMode="auto">
          <a:xfrm>
            <a:off x="4922837" y="2020956"/>
            <a:ext cx="3535363" cy="1014413"/>
          </a:xfrm>
          <a:prstGeom prst="rect">
            <a:avLst/>
          </a:prstGeom>
          <a:solidFill>
            <a:srgbClr val="FFFFB3"/>
          </a:solidFill>
          <a:ln w="25400">
            <a:solidFill>
              <a:schemeClr val="tx1"/>
            </a:solidFill>
            <a:miter lim="800000"/>
            <a:headEnd/>
            <a:tailEnd/>
          </a:ln>
        </p:spPr>
        <p:txBody>
          <a:bodyPr wrap="none" lIns="90488" tIns="44450" rIns="90488" bIns="44450" anchor="ct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buSzPct val="120000"/>
            </a:pPr>
            <a:r>
              <a:rPr lang="en-US" altLang="en-US" sz="2200" b="1" dirty="0">
                <a:latin typeface="Arial" panose="020B0604020202020204" pitchFamily="34" charset="0"/>
              </a:rPr>
              <a:t> Large amounts of</a:t>
            </a:r>
            <a:br>
              <a:rPr lang="en-US" altLang="en-US" sz="2200" b="1" dirty="0">
                <a:latin typeface="Arial" panose="020B0604020202020204" pitchFamily="34" charset="0"/>
              </a:rPr>
            </a:br>
            <a:r>
              <a:rPr lang="en-US" altLang="en-US" sz="2200" b="1" dirty="0">
                <a:latin typeface="Arial" panose="020B0604020202020204" pitchFamily="34" charset="0"/>
              </a:rPr>
              <a:t>money are usually</a:t>
            </a:r>
            <a:br>
              <a:rPr lang="en-US" altLang="en-US" sz="2200" b="1" dirty="0">
                <a:latin typeface="Arial" panose="020B0604020202020204" pitchFamily="34" charset="0"/>
              </a:rPr>
            </a:br>
            <a:r>
              <a:rPr lang="en-US" altLang="en-US" sz="2200" b="1" dirty="0">
                <a:latin typeface="Arial" panose="020B0604020202020204" pitchFamily="34" charset="0"/>
              </a:rPr>
              <a:t>involved</a:t>
            </a:r>
          </a:p>
        </p:txBody>
      </p:sp>
      <p:sp>
        <p:nvSpPr>
          <p:cNvPr id="13" name="Rectangle 6">
            <a:extLst>
              <a:ext uri="{FF2B5EF4-FFF2-40B4-BE49-F238E27FC236}">
                <a16:creationId xmlns:a16="http://schemas.microsoft.com/office/drawing/2014/main" xmlns="" id="{0765B400-6884-4FCD-8840-9B2A8E1038EE}"/>
              </a:ext>
            </a:extLst>
          </p:cNvPr>
          <p:cNvSpPr>
            <a:spLocks noChangeArrowheads="1"/>
          </p:cNvSpPr>
          <p:nvPr/>
        </p:nvSpPr>
        <p:spPr bwMode="auto">
          <a:xfrm>
            <a:off x="4966256" y="5046387"/>
            <a:ext cx="3535363" cy="1014413"/>
          </a:xfrm>
          <a:prstGeom prst="rect">
            <a:avLst/>
          </a:prstGeom>
          <a:solidFill>
            <a:srgbClr val="FFFFB3"/>
          </a:solidFill>
          <a:ln w="25400">
            <a:solidFill>
              <a:schemeClr val="tx2"/>
            </a:solidFill>
            <a:miter lim="800000"/>
            <a:headEnd/>
            <a:tailEnd/>
          </a:ln>
        </p:spPr>
        <p:txBody>
          <a:bodyPr wrap="none" lIns="90488" tIns="44450" rIns="90488" bIns="44450" anchor="ct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buSzPct val="120000"/>
            </a:pPr>
            <a:r>
              <a:rPr lang="en-US" altLang="en-US" sz="2200" b="1" dirty="0">
                <a:latin typeface="Arial" panose="020B0604020202020204" pitchFamily="34" charset="0"/>
              </a:rPr>
              <a:t> Investment involves a</a:t>
            </a:r>
            <a:br>
              <a:rPr lang="en-US" altLang="en-US" sz="2200" b="1" dirty="0">
                <a:latin typeface="Arial" panose="020B0604020202020204" pitchFamily="34" charset="0"/>
              </a:rPr>
            </a:br>
            <a:r>
              <a:rPr lang="en-US" altLang="en-US" sz="2200" b="1" dirty="0">
                <a:latin typeface="Arial" panose="020B0604020202020204" pitchFamily="34" charset="0"/>
              </a:rPr>
              <a:t>long-term commitment</a:t>
            </a:r>
          </a:p>
        </p:txBody>
      </p:sp>
      <p:sp>
        <p:nvSpPr>
          <p:cNvPr id="14" name="Rectangle 7">
            <a:extLst>
              <a:ext uri="{FF2B5EF4-FFF2-40B4-BE49-F238E27FC236}">
                <a16:creationId xmlns:a16="http://schemas.microsoft.com/office/drawing/2014/main" xmlns="" id="{3B660B95-E9A7-456C-B312-D5441E0FAC06}"/>
              </a:ext>
            </a:extLst>
          </p:cNvPr>
          <p:cNvSpPr>
            <a:spLocks noChangeArrowheads="1"/>
          </p:cNvSpPr>
          <p:nvPr/>
        </p:nvSpPr>
        <p:spPr bwMode="auto">
          <a:xfrm>
            <a:off x="866913" y="5056326"/>
            <a:ext cx="3708400" cy="1117600"/>
          </a:xfrm>
          <a:prstGeom prst="rect">
            <a:avLst/>
          </a:prstGeom>
          <a:solidFill>
            <a:schemeClr val="accent1">
              <a:lumMod val="20000"/>
              <a:lumOff val="80000"/>
            </a:schemeClr>
          </a:solidFill>
          <a:ln w="25400">
            <a:solidFill>
              <a:schemeClr val="tx1"/>
            </a:solidFill>
            <a:miter lim="800000"/>
            <a:headEnd/>
            <a:tailEnd/>
          </a:ln>
          <a:effectLst/>
        </p:spPr>
        <p:txBody>
          <a:bodyPr wrap="none" lIns="90488" tIns="44450" rIns="90488" bIns="44450" anchor="ctr"/>
          <a:lstStyle/>
          <a:p>
            <a:pPr>
              <a:buSzPct val="120000"/>
              <a:defRPr/>
            </a:pPr>
            <a:r>
              <a:rPr lang="en-US" sz="2200" b="1" dirty="0">
                <a:latin typeface="Arial" pitchFamily="34" charset="0"/>
              </a:rPr>
              <a:t> Decision may be</a:t>
            </a:r>
            <a:br>
              <a:rPr lang="en-US" sz="2200" b="1" dirty="0">
                <a:latin typeface="Arial" pitchFamily="34" charset="0"/>
              </a:rPr>
            </a:br>
            <a:r>
              <a:rPr lang="en-US" sz="2200" b="1" dirty="0">
                <a:latin typeface="Arial" pitchFamily="34" charset="0"/>
              </a:rPr>
              <a:t>difficult or impossible</a:t>
            </a:r>
            <a:br>
              <a:rPr lang="en-US" sz="2200" b="1" dirty="0">
                <a:latin typeface="Arial" pitchFamily="34" charset="0"/>
              </a:rPr>
            </a:br>
            <a:r>
              <a:rPr lang="en-US" sz="2200" b="1" dirty="0">
                <a:latin typeface="Arial" pitchFamily="34" charset="0"/>
              </a:rPr>
              <a:t>to reverse</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5963B46-0943-44C3-BFF6-4044969C261E}"/>
              </a:ext>
            </a:extLst>
          </p:cNvPr>
          <p:cNvSpPr>
            <a:spLocks noGrp="1"/>
          </p:cNvSpPr>
          <p:nvPr>
            <p:ph type="title"/>
          </p:nvPr>
        </p:nvSpPr>
        <p:spPr>
          <a:xfrm>
            <a:off x="457200" y="219076"/>
            <a:ext cx="8229600" cy="869950"/>
          </a:xfrm>
        </p:spPr>
        <p:txBody>
          <a:bodyPr/>
          <a:lstStyle/>
          <a:p>
            <a:r>
              <a:rPr lang="en-US" b="1" dirty="0"/>
              <a:t>Capital Budgeting versus Operational Budgeting</a:t>
            </a:r>
          </a:p>
        </p:txBody>
      </p:sp>
      <p:sp>
        <p:nvSpPr>
          <p:cNvPr id="5" name="Text Placeholder 4">
            <a:extLst>
              <a:ext uri="{FF2B5EF4-FFF2-40B4-BE49-F238E27FC236}">
                <a16:creationId xmlns:a16="http://schemas.microsoft.com/office/drawing/2014/main" xmlns="" id="{F86A4B04-C70E-45C2-B8A9-796E23522734}"/>
              </a:ext>
            </a:extLst>
          </p:cNvPr>
          <p:cNvSpPr>
            <a:spLocks noGrp="1"/>
          </p:cNvSpPr>
          <p:nvPr>
            <p:ph type="body" idx="1"/>
          </p:nvPr>
        </p:nvSpPr>
        <p:spPr>
          <a:xfrm>
            <a:off x="600964" y="2085182"/>
            <a:ext cx="4040188" cy="639762"/>
          </a:xfrm>
          <a:solidFill>
            <a:schemeClr val="accent1">
              <a:lumMod val="20000"/>
              <a:lumOff val="80000"/>
            </a:schemeClr>
          </a:solidFill>
        </p:spPr>
        <p:txBody>
          <a:bodyPr/>
          <a:lstStyle/>
          <a:p>
            <a:pPr algn="ctr"/>
            <a:r>
              <a:rPr lang="en-US" dirty="0"/>
              <a:t>Capital budgeting</a:t>
            </a:r>
          </a:p>
        </p:txBody>
      </p:sp>
      <p:sp>
        <p:nvSpPr>
          <p:cNvPr id="3" name="Content Placeholder 2">
            <a:extLst>
              <a:ext uri="{FF2B5EF4-FFF2-40B4-BE49-F238E27FC236}">
                <a16:creationId xmlns:a16="http://schemas.microsoft.com/office/drawing/2014/main" xmlns="" id="{701FEE42-FF00-40DD-AB4D-2EDB63B093EC}"/>
              </a:ext>
            </a:extLst>
          </p:cNvPr>
          <p:cNvSpPr>
            <a:spLocks noGrp="1"/>
          </p:cNvSpPr>
          <p:nvPr>
            <p:ph sz="half" idx="2"/>
          </p:nvPr>
        </p:nvSpPr>
        <p:spPr>
          <a:xfrm>
            <a:off x="600964" y="2724944"/>
            <a:ext cx="4040188" cy="2092325"/>
          </a:xfrm>
          <a:solidFill>
            <a:srgbClr val="FFFFB3"/>
          </a:solidFill>
        </p:spPr>
        <p:txBody>
          <a:bodyPr/>
          <a:lstStyle/>
          <a:p>
            <a:r>
              <a:rPr lang="en-US" dirty="0"/>
              <a:t>Provides an overall blueprint to help the firm meet its long-term growth and profitability objectives</a:t>
            </a:r>
          </a:p>
        </p:txBody>
      </p:sp>
      <p:sp>
        <p:nvSpPr>
          <p:cNvPr id="6" name="Text Placeholder 5">
            <a:extLst>
              <a:ext uri="{FF2B5EF4-FFF2-40B4-BE49-F238E27FC236}">
                <a16:creationId xmlns:a16="http://schemas.microsoft.com/office/drawing/2014/main" xmlns="" id="{F8970B31-48ED-427D-85BE-5EE822F54005}"/>
              </a:ext>
            </a:extLst>
          </p:cNvPr>
          <p:cNvSpPr>
            <a:spLocks noGrp="1"/>
          </p:cNvSpPr>
          <p:nvPr>
            <p:ph type="body" sz="quarter" idx="3"/>
          </p:nvPr>
        </p:nvSpPr>
        <p:spPr>
          <a:xfrm>
            <a:off x="4788789" y="2085182"/>
            <a:ext cx="4041775" cy="639762"/>
          </a:xfrm>
          <a:solidFill>
            <a:schemeClr val="accent1">
              <a:lumMod val="20000"/>
              <a:lumOff val="80000"/>
            </a:schemeClr>
          </a:solidFill>
        </p:spPr>
        <p:txBody>
          <a:bodyPr/>
          <a:lstStyle/>
          <a:p>
            <a:pPr algn="ctr"/>
            <a:r>
              <a:rPr lang="en-US" dirty="0"/>
              <a:t>Operational budgeting</a:t>
            </a:r>
          </a:p>
        </p:txBody>
      </p:sp>
      <p:sp>
        <p:nvSpPr>
          <p:cNvPr id="7" name="Content Placeholder 6">
            <a:extLst>
              <a:ext uri="{FF2B5EF4-FFF2-40B4-BE49-F238E27FC236}">
                <a16:creationId xmlns:a16="http://schemas.microsoft.com/office/drawing/2014/main" xmlns="" id="{516B3AA3-FF0B-4C32-8913-29FC4B6423DF}"/>
              </a:ext>
            </a:extLst>
          </p:cNvPr>
          <p:cNvSpPr>
            <a:spLocks noGrp="1"/>
          </p:cNvSpPr>
          <p:nvPr>
            <p:ph sz="quarter" idx="4"/>
          </p:nvPr>
        </p:nvSpPr>
        <p:spPr>
          <a:xfrm>
            <a:off x="4788789" y="2724944"/>
            <a:ext cx="4041775" cy="2092325"/>
          </a:xfrm>
          <a:solidFill>
            <a:srgbClr val="FFFFB3"/>
          </a:solidFill>
        </p:spPr>
        <p:txBody>
          <a:bodyPr/>
          <a:lstStyle/>
          <a:p>
            <a:r>
              <a:rPr lang="en-US" dirty="0"/>
              <a:t>Reflects the firm’s strategic plans to achieve current period profitability</a:t>
            </a:r>
          </a:p>
        </p:txBody>
      </p:sp>
      <p:sp>
        <p:nvSpPr>
          <p:cNvPr id="4" name="Rounded Rectangle 6">
            <a:extLst>
              <a:ext uri="{FF2B5EF4-FFF2-40B4-BE49-F238E27FC236}">
                <a16:creationId xmlns:a16="http://schemas.microsoft.com/office/drawing/2014/main" xmlns="" id="{6C588124-3189-4ACC-B01E-85529CCB5D86}"/>
              </a:ext>
            </a:extLst>
          </p:cNvPr>
          <p:cNvSpPr/>
          <p:nvPr/>
        </p:nvSpPr>
        <p:spPr>
          <a:xfrm>
            <a:off x="496888" y="6248400"/>
            <a:ext cx="78851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16-4: Describe the attributes of capital budgeting that make it a significantly different activity from operational budgeting. </a:t>
            </a:r>
          </a:p>
        </p:txBody>
      </p:sp>
    </p:spTree>
    <p:extLst>
      <p:ext uri="{BB962C8B-B14F-4D97-AF65-F5344CB8AC3E}">
        <p14:creationId xmlns:p14="http://schemas.microsoft.com/office/powerpoint/2010/main" val="19086170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7">
            <a:extLst>
              <a:ext uri="{FF2B5EF4-FFF2-40B4-BE49-F238E27FC236}">
                <a16:creationId xmlns:a16="http://schemas.microsoft.com/office/drawing/2014/main" xmlns="" id="{A62347C7-A43D-4FCE-A212-0FFD07BBE13E}"/>
              </a:ext>
            </a:extLst>
          </p:cNvPr>
          <p:cNvSpPr>
            <a:spLocks noGrp="1" noChangeArrowheads="1"/>
          </p:cNvSpPr>
          <p:nvPr>
            <p:ph type="title"/>
          </p:nvPr>
        </p:nvSpPr>
        <p:spPr>
          <a:xfrm>
            <a:off x="990600" y="234950"/>
            <a:ext cx="7162800" cy="1136650"/>
          </a:xfrm>
        </p:spPr>
        <p:txBody>
          <a:bodyPr/>
          <a:lstStyle/>
          <a:p>
            <a:pPr>
              <a:lnSpc>
                <a:spcPct val="90000"/>
              </a:lnSpc>
            </a:pPr>
            <a:r>
              <a:rPr lang="en-US" altLang="en-US" dirty="0">
                <a:ea typeface="ＭＳ Ｐゴシック" panose="020B0600070205080204" pitchFamily="34" charset="-128"/>
              </a:rPr>
              <a:t>Investment Decision Special Considerations</a:t>
            </a:r>
          </a:p>
        </p:txBody>
      </p:sp>
      <p:sp>
        <p:nvSpPr>
          <p:cNvPr id="58370" name="Rectangle 3">
            <a:extLst>
              <a:ext uri="{FF2B5EF4-FFF2-40B4-BE49-F238E27FC236}">
                <a16:creationId xmlns:a16="http://schemas.microsoft.com/office/drawing/2014/main" xmlns="" id="{84DD0DEA-AF5A-4EAD-81D0-B236AE112796}"/>
              </a:ext>
            </a:extLst>
          </p:cNvPr>
          <p:cNvSpPr>
            <a:spLocks noGrp="1" noChangeArrowheads="1"/>
          </p:cNvSpPr>
          <p:nvPr>
            <p:ph idx="1"/>
          </p:nvPr>
        </p:nvSpPr>
        <p:spPr>
          <a:xfrm>
            <a:off x="457200" y="1524000"/>
            <a:ext cx="3352800" cy="3810000"/>
          </a:xfrm>
          <a:solidFill>
            <a:schemeClr val="bg1">
              <a:lumMod val="20000"/>
              <a:lumOff val="80000"/>
            </a:schemeClr>
          </a:solidFill>
        </p:spPr>
        <p:txBody>
          <a:bodyPr lIns="90488" tIns="44450" rIns="90488" bIns="44450"/>
          <a:lstStyle/>
          <a:p>
            <a:pPr>
              <a:lnSpc>
                <a:spcPct val="90000"/>
              </a:lnSpc>
              <a:buSzPct val="100000"/>
              <a:buFont typeface="Wingdings" pitchFamily="2" charset="2"/>
              <a:buChar char="q"/>
              <a:defRPr/>
            </a:pPr>
            <a:r>
              <a:rPr lang="en-US" sz="2600" dirty="0"/>
              <a:t>Business investments extend, so we must recognize the </a:t>
            </a:r>
            <a:r>
              <a:rPr lang="en-US" sz="2600" b="1" dirty="0">
                <a:solidFill>
                  <a:schemeClr val="accent1">
                    <a:lumMod val="75000"/>
                  </a:schemeClr>
                </a:solidFill>
              </a:rPr>
              <a:t>time value of money.</a:t>
            </a:r>
          </a:p>
          <a:p>
            <a:pPr>
              <a:lnSpc>
                <a:spcPct val="90000"/>
              </a:lnSpc>
              <a:buSzPct val="100000"/>
              <a:buFont typeface="Wingdings" pitchFamily="2" charset="2"/>
              <a:buChar char="q"/>
              <a:defRPr/>
            </a:pPr>
            <a:r>
              <a:rPr lang="en-US" sz="2600" dirty="0"/>
              <a:t>Investments that promise returns earlier in time are preferable to those that promise returns later in time.</a:t>
            </a:r>
          </a:p>
        </p:txBody>
      </p:sp>
      <p:grpSp>
        <p:nvGrpSpPr>
          <p:cNvPr id="46084" name="Group 13">
            <a:extLst>
              <a:ext uri="{FF2B5EF4-FFF2-40B4-BE49-F238E27FC236}">
                <a16:creationId xmlns:a16="http://schemas.microsoft.com/office/drawing/2014/main" xmlns="" id="{6C88955D-75B7-4E93-9B02-80CA61B89CE8}"/>
              </a:ext>
            </a:extLst>
          </p:cNvPr>
          <p:cNvGrpSpPr>
            <a:grpSpLocks/>
          </p:cNvGrpSpPr>
          <p:nvPr/>
        </p:nvGrpSpPr>
        <p:grpSpPr bwMode="auto">
          <a:xfrm>
            <a:off x="3962400" y="1752600"/>
            <a:ext cx="4781550" cy="3924300"/>
            <a:chOff x="3505200" y="1981200"/>
            <a:chExt cx="5391150" cy="3848100"/>
          </a:xfrm>
        </p:grpSpPr>
        <p:sp>
          <p:nvSpPr>
            <p:cNvPr id="46086" name="Line 2">
              <a:extLst>
                <a:ext uri="{FF2B5EF4-FFF2-40B4-BE49-F238E27FC236}">
                  <a16:creationId xmlns:a16="http://schemas.microsoft.com/office/drawing/2014/main" xmlns="" id="{B2A48D6A-68F4-408E-A1C9-18250AB62DE3}"/>
                </a:ext>
              </a:extLst>
            </p:cNvPr>
            <p:cNvSpPr>
              <a:spLocks noChangeShapeType="1"/>
            </p:cNvSpPr>
            <p:nvPr/>
          </p:nvSpPr>
          <p:spPr bwMode="auto">
            <a:xfrm>
              <a:off x="5486400" y="3962400"/>
              <a:ext cx="1492250" cy="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46087" name="Line 3">
              <a:extLst>
                <a:ext uri="{FF2B5EF4-FFF2-40B4-BE49-F238E27FC236}">
                  <a16:creationId xmlns:a16="http://schemas.microsoft.com/office/drawing/2014/main" xmlns="" id="{E9AF86ED-148F-46B3-A342-07F10179B170}"/>
                </a:ext>
              </a:extLst>
            </p:cNvPr>
            <p:cNvSpPr>
              <a:spLocks noChangeShapeType="1"/>
            </p:cNvSpPr>
            <p:nvPr/>
          </p:nvSpPr>
          <p:spPr bwMode="auto">
            <a:xfrm flipV="1">
              <a:off x="5562600" y="2133600"/>
              <a:ext cx="1325563" cy="18288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46088" name="Line 4">
              <a:extLst>
                <a:ext uri="{FF2B5EF4-FFF2-40B4-BE49-F238E27FC236}">
                  <a16:creationId xmlns:a16="http://schemas.microsoft.com/office/drawing/2014/main" xmlns="" id="{ED7ADC03-20C1-4A43-9CF3-53E817010CB1}"/>
                </a:ext>
              </a:extLst>
            </p:cNvPr>
            <p:cNvSpPr>
              <a:spLocks noChangeShapeType="1"/>
            </p:cNvSpPr>
            <p:nvPr/>
          </p:nvSpPr>
          <p:spPr bwMode="auto">
            <a:xfrm>
              <a:off x="5562600" y="3962400"/>
              <a:ext cx="1295400" cy="15240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46089" name="Rectangle 5">
              <a:extLst>
                <a:ext uri="{FF2B5EF4-FFF2-40B4-BE49-F238E27FC236}">
                  <a16:creationId xmlns:a16="http://schemas.microsoft.com/office/drawing/2014/main" xmlns="" id="{17E9C087-9DFC-4619-A631-8F65DEAB842F}"/>
                </a:ext>
              </a:extLst>
            </p:cNvPr>
            <p:cNvSpPr>
              <a:spLocks noChangeArrowheads="1"/>
            </p:cNvSpPr>
            <p:nvPr/>
          </p:nvSpPr>
          <p:spPr bwMode="auto">
            <a:xfrm>
              <a:off x="6156325" y="3657600"/>
              <a:ext cx="487991" cy="570906"/>
            </a:xfrm>
            <a:prstGeom prst="rect">
              <a:avLst/>
            </a:prstGeom>
            <a:solidFill>
              <a:schemeClr val="tx2"/>
            </a:solidFill>
            <a:ln w="25400">
              <a:solidFill>
                <a:schemeClr val="tx1"/>
              </a:solidFill>
              <a:miter lim="800000"/>
              <a:headEnd/>
              <a:tailEnd/>
            </a:ln>
          </p:spPr>
          <p:txBody>
            <a:bodyPr wrap="none" lIns="90488" tIns="44450" rIns="90488" bIns="44450">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a:r>
                <a:rPr lang="en-US" altLang="en-US" sz="3200" b="1" dirty="0">
                  <a:solidFill>
                    <a:schemeClr val="bg1"/>
                  </a:solidFill>
                  <a:latin typeface="Arial" panose="020B0604020202020204" pitchFamily="34" charset="0"/>
                </a:rPr>
                <a:t>?</a:t>
              </a:r>
            </a:p>
          </p:txBody>
        </p:sp>
        <p:sp>
          <p:nvSpPr>
            <p:cNvPr id="46090" name="Rectangle 6">
              <a:extLst>
                <a:ext uri="{FF2B5EF4-FFF2-40B4-BE49-F238E27FC236}">
                  <a16:creationId xmlns:a16="http://schemas.microsoft.com/office/drawing/2014/main" xmlns="" id="{59E1AF69-53E5-4472-8315-F9B3BFB05D22}"/>
                </a:ext>
              </a:extLst>
            </p:cNvPr>
            <p:cNvSpPr>
              <a:spLocks noChangeArrowheads="1"/>
            </p:cNvSpPr>
            <p:nvPr/>
          </p:nvSpPr>
          <p:spPr bwMode="auto">
            <a:xfrm>
              <a:off x="6175375" y="4648200"/>
              <a:ext cx="487991" cy="570906"/>
            </a:xfrm>
            <a:prstGeom prst="rect">
              <a:avLst/>
            </a:prstGeom>
            <a:solidFill>
              <a:schemeClr val="tx2"/>
            </a:solidFill>
            <a:ln w="25400">
              <a:solidFill>
                <a:schemeClr val="tx1"/>
              </a:solidFill>
              <a:miter lim="800000"/>
              <a:headEnd/>
              <a:tailEnd/>
            </a:ln>
          </p:spPr>
          <p:txBody>
            <a:bodyPr wrap="none" lIns="90488" tIns="44450" rIns="90488" bIns="44450">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a:r>
                <a:rPr lang="en-US" altLang="en-US" sz="3200" b="1" dirty="0">
                  <a:solidFill>
                    <a:schemeClr val="bg1"/>
                  </a:solidFill>
                  <a:latin typeface="Arial" panose="020B0604020202020204" pitchFamily="34" charset="0"/>
                </a:rPr>
                <a:t>?</a:t>
              </a:r>
            </a:p>
          </p:txBody>
        </p:sp>
        <p:sp>
          <p:nvSpPr>
            <p:cNvPr id="46091" name="Rectangle 7">
              <a:extLst>
                <a:ext uri="{FF2B5EF4-FFF2-40B4-BE49-F238E27FC236}">
                  <a16:creationId xmlns:a16="http://schemas.microsoft.com/office/drawing/2014/main" xmlns="" id="{415947AB-C9FC-411B-B10E-017916DF7380}"/>
                </a:ext>
              </a:extLst>
            </p:cNvPr>
            <p:cNvSpPr>
              <a:spLocks noChangeArrowheads="1"/>
            </p:cNvSpPr>
            <p:nvPr/>
          </p:nvSpPr>
          <p:spPr bwMode="auto">
            <a:xfrm>
              <a:off x="6156325" y="2590800"/>
              <a:ext cx="487991" cy="570906"/>
            </a:xfrm>
            <a:prstGeom prst="rect">
              <a:avLst/>
            </a:prstGeom>
            <a:solidFill>
              <a:schemeClr val="tx2"/>
            </a:solidFill>
            <a:ln w="25400">
              <a:solidFill>
                <a:schemeClr val="tx1"/>
              </a:solidFill>
              <a:miter lim="800000"/>
              <a:headEnd/>
              <a:tailEnd/>
            </a:ln>
          </p:spPr>
          <p:txBody>
            <a:bodyPr wrap="none" lIns="90488" tIns="44450" rIns="90488" bIns="44450">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a:r>
                <a:rPr lang="en-US" altLang="en-US" sz="3200" b="1" dirty="0">
                  <a:solidFill>
                    <a:schemeClr val="bg1"/>
                  </a:solidFill>
                  <a:latin typeface="Arial" panose="020B0604020202020204" pitchFamily="34" charset="0"/>
                </a:rPr>
                <a:t>?</a:t>
              </a:r>
            </a:p>
          </p:txBody>
        </p:sp>
        <p:sp>
          <p:nvSpPr>
            <p:cNvPr id="46092" name="Rectangle 8">
              <a:extLst>
                <a:ext uri="{FF2B5EF4-FFF2-40B4-BE49-F238E27FC236}">
                  <a16:creationId xmlns:a16="http://schemas.microsoft.com/office/drawing/2014/main" xmlns="" id="{2DA506FD-BB30-4735-8287-72915A72F492}"/>
                </a:ext>
              </a:extLst>
            </p:cNvPr>
            <p:cNvSpPr>
              <a:spLocks noChangeArrowheads="1"/>
            </p:cNvSpPr>
            <p:nvPr/>
          </p:nvSpPr>
          <p:spPr bwMode="auto">
            <a:xfrm>
              <a:off x="3505200" y="3429000"/>
              <a:ext cx="2095500" cy="1257300"/>
            </a:xfrm>
            <a:prstGeom prst="rect">
              <a:avLst/>
            </a:prstGeom>
            <a:solidFill>
              <a:schemeClr val="tx2"/>
            </a:solidFill>
            <a:ln w="38100" cmpd="dbl">
              <a:solidFill>
                <a:schemeClr val="tx1"/>
              </a:solidFill>
              <a:miter lim="800000"/>
              <a:headEnd/>
              <a:tailEnd/>
            </a:ln>
          </p:spPr>
          <p:txBody>
            <a:bodyPr wrap="none" lIns="90488" tIns="44450" rIns="90488" bIns="44450" anchor="ct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r>
                <a:rPr lang="en-US" altLang="en-US" sz="2400" b="1" dirty="0">
                  <a:solidFill>
                    <a:schemeClr val="bg1"/>
                  </a:solidFill>
                  <a:latin typeface="Arial" panose="020B0604020202020204" pitchFamily="34" charset="0"/>
                </a:rPr>
                <a:t>Limited</a:t>
              </a:r>
              <a:br>
                <a:rPr lang="en-US" altLang="en-US" sz="2400" b="1" dirty="0">
                  <a:solidFill>
                    <a:schemeClr val="bg1"/>
                  </a:solidFill>
                  <a:latin typeface="Arial" panose="020B0604020202020204" pitchFamily="34" charset="0"/>
                </a:rPr>
              </a:br>
              <a:r>
                <a:rPr lang="en-US" altLang="en-US" sz="2400" b="1" dirty="0">
                  <a:solidFill>
                    <a:schemeClr val="bg1"/>
                  </a:solidFill>
                  <a:latin typeface="Arial" panose="020B0604020202020204" pitchFamily="34" charset="0"/>
                </a:rPr>
                <a:t>Investment</a:t>
              </a:r>
              <a:br>
                <a:rPr lang="en-US" altLang="en-US" sz="2400" b="1" dirty="0">
                  <a:solidFill>
                    <a:schemeClr val="bg1"/>
                  </a:solidFill>
                  <a:latin typeface="Arial" panose="020B0604020202020204" pitchFamily="34" charset="0"/>
                </a:rPr>
              </a:br>
              <a:r>
                <a:rPr lang="en-US" altLang="en-US" sz="2400" b="1" dirty="0">
                  <a:solidFill>
                    <a:schemeClr val="bg1"/>
                  </a:solidFill>
                  <a:latin typeface="Arial" panose="020B0604020202020204" pitchFamily="34" charset="0"/>
                </a:rPr>
                <a:t>Funds</a:t>
              </a:r>
            </a:p>
          </p:txBody>
        </p:sp>
        <p:sp>
          <p:nvSpPr>
            <p:cNvPr id="25" name="Rectangle 9">
              <a:extLst>
                <a:ext uri="{FF2B5EF4-FFF2-40B4-BE49-F238E27FC236}">
                  <a16:creationId xmlns:a16="http://schemas.microsoft.com/office/drawing/2014/main" xmlns="" id="{5A496E58-1815-4D27-AA12-8381745BFE26}"/>
                </a:ext>
              </a:extLst>
            </p:cNvPr>
            <p:cNvSpPr>
              <a:spLocks noChangeArrowheads="1"/>
            </p:cNvSpPr>
            <p:nvPr/>
          </p:nvSpPr>
          <p:spPr bwMode="auto">
            <a:xfrm>
              <a:off x="6991907" y="1981200"/>
              <a:ext cx="1904443" cy="952685"/>
            </a:xfrm>
            <a:prstGeom prst="rect">
              <a:avLst/>
            </a:prstGeom>
            <a:solidFill>
              <a:schemeClr val="accent1">
                <a:lumMod val="20000"/>
                <a:lumOff val="80000"/>
              </a:schemeClr>
            </a:solidFill>
            <a:ln w="38100" cmpd="dbl">
              <a:solidFill>
                <a:schemeClr val="tx2"/>
              </a:solidFill>
              <a:miter lim="800000"/>
              <a:headEnd/>
              <a:tailEnd/>
            </a:ln>
            <a:effectLst/>
          </p:spPr>
          <p:txBody>
            <a:bodyPr wrap="none" lIns="90488" tIns="44450" rIns="90488" bIns="44450" anchor="ctr"/>
            <a:lstStyle/>
            <a:p>
              <a:pPr>
                <a:defRPr/>
              </a:pPr>
              <a:r>
                <a:rPr lang="en-US" sz="2400" b="1" dirty="0">
                  <a:latin typeface="Arial" pitchFamily="34" charset="0"/>
                </a:rPr>
                <a:t>Plant</a:t>
              </a:r>
              <a:br>
                <a:rPr lang="en-US" sz="2400" b="1" dirty="0">
                  <a:latin typeface="Arial" pitchFamily="34" charset="0"/>
                </a:rPr>
              </a:br>
              <a:r>
                <a:rPr lang="en-US" sz="2400" b="1" dirty="0">
                  <a:latin typeface="Arial" pitchFamily="34" charset="0"/>
                </a:rPr>
                <a:t>Expansion</a:t>
              </a:r>
            </a:p>
          </p:txBody>
        </p:sp>
        <p:sp>
          <p:nvSpPr>
            <p:cNvPr id="46094" name="Rectangle 10">
              <a:extLst>
                <a:ext uri="{FF2B5EF4-FFF2-40B4-BE49-F238E27FC236}">
                  <a16:creationId xmlns:a16="http://schemas.microsoft.com/office/drawing/2014/main" xmlns="" id="{45AA8B4F-63F1-44C3-9C46-35751F77163E}"/>
                </a:ext>
              </a:extLst>
            </p:cNvPr>
            <p:cNvSpPr>
              <a:spLocks noChangeArrowheads="1"/>
            </p:cNvSpPr>
            <p:nvPr/>
          </p:nvSpPr>
          <p:spPr bwMode="auto">
            <a:xfrm>
              <a:off x="6991350" y="3429000"/>
              <a:ext cx="1905000" cy="952500"/>
            </a:xfrm>
            <a:prstGeom prst="rect">
              <a:avLst/>
            </a:prstGeom>
            <a:solidFill>
              <a:srgbClr val="FFFFB3"/>
            </a:solidFill>
            <a:ln w="38100" cmpd="dbl">
              <a:solidFill>
                <a:schemeClr val="tx2"/>
              </a:solidFill>
              <a:miter lim="800000"/>
              <a:headEnd/>
              <a:tailEnd/>
            </a:ln>
          </p:spPr>
          <p:txBody>
            <a:bodyPr wrap="none" lIns="90488" tIns="44450" rIns="90488" bIns="44450" anchor="ct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r>
                <a:rPr lang="en-US" altLang="en-US" sz="2400" b="1" dirty="0">
                  <a:latin typeface="Arial" panose="020B0604020202020204" pitchFamily="34" charset="0"/>
                </a:rPr>
                <a:t>New</a:t>
              </a:r>
              <a:br>
                <a:rPr lang="en-US" altLang="en-US" sz="2400" b="1" dirty="0">
                  <a:latin typeface="Arial" panose="020B0604020202020204" pitchFamily="34" charset="0"/>
                </a:rPr>
              </a:br>
              <a:r>
                <a:rPr lang="en-US" altLang="en-US" sz="2400" b="1" dirty="0">
                  <a:latin typeface="Arial" panose="020B0604020202020204" pitchFamily="34" charset="0"/>
                </a:rPr>
                <a:t>Equipment</a:t>
              </a:r>
            </a:p>
          </p:txBody>
        </p:sp>
        <p:sp>
          <p:nvSpPr>
            <p:cNvPr id="27" name="Rectangle 11">
              <a:extLst>
                <a:ext uri="{FF2B5EF4-FFF2-40B4-BE49-F238E27FC236}">
                  <a16:creationId xmlns:a16="http://schemas.microsoft.com/office/drawing/2014/main" xmlns="" id="{EF633848-5713-403F-8903-56C037446002}"/>
                </a:ext>
              </a:extLst>
            </p:cNvPr>
            <p:cNvSpPr>
              <a:spLocks noChangeArrowheads="1"/>
            </p:cNvSpPr>
            <p:nvPr/>
          </p:nvSpPr>
          <p:spPr bwMode="auto">
            <a:xfrm>
              <a:off x="6991907" y="4876615"/>
              <a:ext cx="1904443" cy="952685"/>
            </a:xfrm>
            <a:prstGeom prst="rect">
              <a:avLst/>
            </a:prstGeom>
            <a:solidFill>
              <a:schemeClr val="accent1">
                <a:lumMod val="40000"/>
                <a:lumOff val="60000"/>
              </a:schemeClr>
            </a:solidFill>
            <a:ln w="38100" cmpd="dbl">
              <a:solidFill>
                <a:schemeClr val="tx2"/>
              </a:solidFill>
              <a:miter lim="800000"/>
              <a:headEnd/>
              <a:tailEnd/>
            </a:ln>
            <a:effectLst/>
          </p:spPr>
          <p:txBody>
            <a:bodyPr wrap="none" lIns="90488" tIns="44450" rIns="90488" bIns="44450" anchor="ctr"/>
            <a:lstStyle/>
            <a:p>
              <a:pPr>
                <a:defRPr/>
              </a:pPr>
              <a:r>
                <a:rPr lang="en-US" sz="2400" b="1" dirty="0">
                  <a:latin typeface="Arial" pitchFamily="34" charset="0"/>
                </a:rPr>
                <a:t>Office</a:t>
              </a:r>
              <a:br>
                <a:rPr lang="en-US" sz="2400" b="1" dirty="0">
                  <a:latin typeface="Arial" pitchFamily="34" charset="0"/>
                </a:rPr>
              </a:br>
              <a:r>
                <a:rPr lang="en-US" sz="2400" b="1" dirty="0">
                  <a:latin typeface="Arial" pitchFamily="34" charset="0"/>
                </a:rPr>
                <a:t>Renovation</a:t>
              </a:r>
            </a:p>
          </p:txBody>
        </p:sp>
      </p:grpSp>
      <p:sp>
        <p:nvSpPr>
          <p:cNvPr id="28" name="Rounded Rectangle 27">
            <a:extLst>
              <a:ext uri="{FF2B5EF4-FFF2-40B4-BE49-F238E27FC236}">
                <a16:creationId xmlns:a16="http://schemas.microsoft.com/office/drawing/2014/main" xmlns="" id="{8C9E4F35-021F-405D-AFF4-240D4929C23D}"/>
              </a:ext>
            </a:extLst>
          </p:cNvPr>
          <p:cNvSpPr/>
          <p:nvPr/>
        </p:nvSpPr>
        <p:spPr>
          <a:xfrm>
            <a:off x="496888" y="6248400"/>
            <a:ext cx="60563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16-5: Explain why present value analysis is appropriate and use it in capital budgeting.</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7">
            <a:extLst>
              <a:ext uri="{FF2B5EF4-FFF2-40B4-BE49-F238E27FC236}">
                <a16:creationId xmlns:a16="http://schemas.microsoft.com/office/drawing/2014/main" xmlns="" id="{D3F13B40-E00C-4AE8-8C8D-7B858EC831AB}"/>
              </a:ext>
            </a:extLst>
          </p:cNvPr>
          <p:cNvSpPr>
            <a:spLocks noGrp="1"/>
          </p:cNvSpPr>
          <p:nvPr>
            <p:ph type="title"/>
          </p:nvPr>
        </p:nvSpPr>
        <p:spPr/>
        <p:txBody>
          <a:bodyPr/>
          <a:lstStyle/>
          <a:p>
            <a:r>
              <a:rPr lang="en-US" altLang="en-US" dirty="0">
                <a:ea typeface="ＭＳ Ｐゴシック" panose="020B0600070205080204" pitchFamily="34" charset="-128"/>
              </a:rPr>
              <a:t>Cost of Capital</a:t>
            </a:r>
          </a:p>
        </p:txBody>
      </p:sp>
      <p:sp>
        <p:nvSpPr>
          <p:cNvPr id="47107" name="Rectangle 3">
            <a:extLst>
              <a:ext uri="{FF2B5EF4-FFF2-40B4-BE49-F238E27FC236}">
                <a16:creationId xmlns:a16="http://schemas.microsoft.com/office/drawing/2014/main" xmlns="" id="{16457F09-0EB4-4D28-B53C-A9D20840920A}"/>
              </a:ext>
            </a:extLst>
          </p:cNvPr>
          <p:cNvSpPr>
            <a:spLocks noGrp="1" noChangeArrowheads="1"/>
          </p:cNvSpPr>
          <p:nvPr>
            <p:ph idx="1"/>
          </p:nvPr>
        </p:nvSpPr>
        <p:spPr>
          <a:xfrm>
            <a:off x="481013" y="1676400"/>
            <a:ext cx="8358187" cy="3276600"/>
          </a:xfrm>
          <a:ln>
            <a:solidFill>
              <a:schemeClr val="accent1"/>
            </a:solidFill>
          </a:ln>
        </p:spPr>
        <p:txBody>
          <a:bodyPr lIns="90488" tIns="44450" rIns="90488" bIns="44450"/>
          <a:lstStyle/>
          <a:p>
            <a:pPr>
              <a:lnSpc>
                <a:spcPct val="95000"/>
              </a:lnSpc>
              <a:spcBef>
                <a:spcPct val="50000"/>
              </a:spcBef>
              <a:buFont typeface="Wingdings" panose="05000000000000000000" pitchFamily="2" charset="2"/>
              <a:buChar char="q"/>
            </a:pPr>
            <a:r>
              <a:rPr lang="en-US" altLang="en-US" sz="2600" dirty="0">
                <a:solidFill>
                  <a:srgbClr val="002060"/>
                </a:solidFill>
                <a:ea typeface="ＭＳ Ｐゴシック" panose="020B0600070205080204" pitchFamily="34" charset="-128"/>
              </a:rPr>
              <a:t>The firm’</a:t>
            </a:r>
            <a:r>
              <a:rPr lang="en-US" altLang="ja-JP" sz="2600" dirty="0">
                <a:solidFill>
                  <a:srgbClr val="002060"/>
                </a:solidFill>
                <a:ea typeface="ＭＳ Ｐゴシック" panose="020B0600070205080204" pitchFamily="34" charset="-128"/>
              </a:rPr>
              <a:t>s cost of capital is usually regarded as the most appropriate choice for the </a:t>
            </a:r>
            <a:r>
              <a:rPr lang="en-US" altLang="ja-JP" sz="2600" dirty="0">
                <a:solidFill>
                  <a:srgbClr val="0066CC"/>
                </a:solidFill>
                <a:ea typeface="ＭＳ Ｐゴシック" panose="020B0600070205080204" pitchFamily="34" charset="-128"/>
              </a:rPr>
              <a:t>discount rate </a:t>
            </a:r>
            <a:r>
              <a:rPr lang="en-US" altLang="ja-JP" sz="2600" dirty="0">
                <a:solidFill>
                  <a:srgbClr val="002060"/>
                </a:solidFill>
                <a:ea typeface="ＭＳ Ｐゴシック" panose="020B0600070205080204" pitchFamily="34" charset="-128"/>
              </a:rPr>
              <a:t>used to calculate the </a:t>
            </a:r>
            <a:r>
              <a:rPr lang="en-US" altLang="ja-JP" sz="2600" dirty="0">
                <a:solidFill>
                  <a:srgbClr val="0066CC"/>
                </a:solidFill>
                <a:ea typeface="ＭＳ Ｐゴシック" panose="020B0600070205080204" pitchFamily="34" charset="-128"/>
              </a:rPr>
              <a:t>present value </a:t>
            </a:r>
            <a:r>
              <a:rPr lang="en-US" altLang="ja-JP" sz="2600" dirty="0">
                <a:solidFill>
                  <a:srgbClr val="002060"/>
                </a:solidFill>
                <a:ea typeface="ＭＳ Ｐゴシック" panose="020B0600070205080204" pitchFamily="34" charset="-128"/>
              </a:rPr>
              <a:t>of the investment proposal being analyzed.</a:t>
            </a:r>
          </a:p>
          <a:p>
            <a:pPr>
              <a:lnSpc>
                <a:spcPct val="95000"/>
              </a:lnSpc>
              <a:spcBef>
                <a:spcPct val="50000"/>
              </a:spcBef>
              <a:buFont typeface="Wingdings" panose="05000000000000000000" pitchFamily="2" charset="2"/>
              <a:buChar char="q"/>
            </a:pPr>
            <a:r>
              <a:rPr lang="en-US" altLang="en-US" sz="2600" dirty="0">
                <a:solidFill>
                  <a:srgbClr val="002060"/>
                </a:solidFill>
                <a:ea typeface="ＭＳ Ｐゴシック" panose="020B0600070205080204" pitchFamily="34" charset="-128"/>
              </a:rPr>
              <a:t>The cost of capital is the rate of return on assets that must be earned to permit the firm to meet its interest obligations and provide the expected return to owners.</a:t>
            </a:r>
          </a:p>
        </p:txBody>
      </p:sp>
      <p:sp>
        <p:nvSpPr>
          <p:cNvPr id="11" name="Rounded Rectangle 10">
            <a:extLst>
              <a:ext uri="{FF2B5EF4-FFF2-40B4-BE49-F238E27FC236}">
                <a16:creationId xmlns:a16="http://schemas.microsoft.com/office/drawing/2014/main" xmlns="" id="{BC5AEE5E-E990-4861-82EF-BE4D0C84677A}"/>
              </a:ext>
            </a:extLst>
          </p:cNvPr>
          <p:cNvSpPr/>
          <p:nvPr/>
        </p:nvSpPr>
        <p:spPr>
          <a:xfrm>
            <a:off x="496888" y="6248400"/>
            <a:ext cx="60563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16-6: Define the cost of capital and demonstrate its use in capital budgeting.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7">
            <a:extLst>
              <a:ext uri="{FF2B5EF4-FFF2-40B4-BE49-F238E27FC236}">
                <a16:creationId xmlns:a16="http://schemas.microsoft.com/office/drawing/2014/main" xmlns="" id="{A7D4564E-8C3A-4B16-B687-FB835B4C0360}"/>
              </a:ext>
            </a:extLst>
          </p:cNvPr>
          <p:cNvSpPr>
            <a:spLocks noGrp="1"/>
          </p:cNvSpPr>
          <p:nvPr>
            <p:ph type="title"/>
          </p:nvPr>
        </p:nvSpPr>
        <p:spPr/>
        <p:txBody>
          <a:bodyPr/>
          <a:lstStyle/>
          <a:p>
            <a:r>
              <a:rPr lang="en-US" altLang="en-US" dirty="0">
                <a:ea typeface="ＭＳ Ｐゴシック" panose="020B0600070205080204" pitchFamily="34" charset="-128"/>
              </a:rPr>
              <a:t>Decision Making</a:t>
            </a:r>
          </a:p>
        </p:txBody>
      </p:sp>
      <p:sp>
        <p:nvSpPr>
          <p:cNvPr id="6" name="Rounded Rectangle 5">
            <a:extLst>
              <a:ext uri="{FF2B5EF4-FFF2-40B4-BE49-F238E27FC236}">
                <a16:creationId xmlns:a16="http://schemas.microsoft.com/office/drawing/2014/main" xmlns="" id="{B8D16A99-A041-4FC1-9485-83ED09F99599}"/>
              </a:ext>
            </a:extLst>
          </p:cNvPr>
          <p:cNvSpPr/>
          <p:nvPr/>
        </p:nvSpPr>
        <p:spPr>
          <a:xfrm>
            <a:off x="496888" y="6324600"/>
            <a:ext cx="65897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16-1: Explain and illustrate the following cost terms: differential, allocated, sunk, and opportunity. </a:t>
            </a:r>
          </a:p>
        </p:txBody>
      </p:sp>
      <p:sp>
        <p:nvSpPr>
          <p:cNvPr id="8" name="TextBox 7">
            <a:extLst>
              <a:ext uri="{FF2B5EF4-FFF2-40B4-BE49-F238E27FC236}">
                <a16:creationId xmlns:a16="http://schemas.microsoft.com/office/drawing/2014/main" xmlns="" id="{DAC09EFB-E446-443C-B626-D82AF593543E}"/>
              </a:ext>
            </a:extLst>
          </p:cNvPr>
          <p:cNvSpPr txBox="1"/>
          <p:nvPr/>
        </p:nvSpPr>
        <p:spPr>
          <a:xfrm>
            <a:off x="685800" y="838200"/>
            <a:ext cx="7772400" cy="923925"/>
          </a:xfrm>
          <a:prstGeom prst="rect">
            <a:avLst/>
          </a:prstGeom>
          <a:solidFill>
            <a:schemeClr val="accent1">
              <a:lumMod val="20000"/>
              <a:lumOff val="80000"/>
            </a:schemeClr>
          </a:solidFill>
        </p:spPr>
        <p:txBody>
          <a:bodyPr>
            <a:spAutoFit/>
          </a:bodyPr>
          <a:lstStyle/>
          <a:p>
            <a:pPr>
              <a:defRPr/>
            </a:pPr>
            <a:r>
              <a:rPr lang="en-US" dirty="0"/>
              <a:t>This chapter examines several examples of short- and long-run decisions and establishes a way of thinking about the costs involved in the decision-making process. </a:t>
            </a:r>
            <a:endParaRPr lang="en-US" b="1" dirty="0">
              <a:latin typeface="Arial Narrow" pitchFamily="34" charset="0"/>
            </a:endParaRPr>
          </a:p>
        </p:txBody>
      </p:sp>
      <p:pic>
        <p:nvPicPr>
          <p:cNvPr id="3" name="Picture 2" descr="A close up of a map&#10;&#10;Description generated with high confidence">
            <a:extLst>
              <a:ext uri="{FF2B5EF4-FFF2-40B4-BE49-F238E27FC236}">
                <a16:creationId xmlns:a16="http://schemas.microsoft.com/office/drawing/2014/main" xmlns="" id="{35B0FE1E-CBCB-4CB8-984E-B3E8C2B4C2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965" y="2133600"/>
            <a:ext cx="7942070" cy="388620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4" name="Text Box 4">
            <a:extLst>
              <a:ext uri="{FF2B5EF4-FFF2-40B4-BE49-F238E27FC236}">
                <a16:creationId xmlns:a16="http://schemas.microsoft.com/office/drawing/2014/main" xmlns="" id="{30F1460F-F064-44F8-A056-4CC3F37513EC}"/>
              </a:ext>
            </a:extLst>
          </p:cNvPr>
          <p:cNvSpPr txBox="1">
            <a:spLocks noChangeArrowheads="1"/>
          </p:cNvSpPr>
          <p:nvPr/>
        </p:nvSpPr>
        <p:spPr bwMode="auto">
          <a:xfrm>
            <a:off x="1371598" y="1739900"/>
            <a:ext cx="6742113" cy="1384300"/>
          </a:xfrm>
          <a:prstGeom prst="rect">
            <a:avLst/>
          </a:prstGeom>
          <a:solidFill>
            <a:srgbClr val="FFFFB3"/>
          </a:solidFill>
          <a:ln w="38100">
            <a:solidFill>
              <a:schemeClr val="tx1"/>
            </a:solidFill>
            <a:miter lim="800000"/>
            <a:headEnd/>
            <a:tailEnd/>
          </a:ln>
          <a:effectLst>
            <a:outerShdw dist="71842" dir="2700000" algn="ctr" rotWithShape="0">
              <a:schemeClr val="bg2"/>
            </a:outerShdw>
          </a:effectLst>
        </p:spPr>
        <p:txBody>
          <a:bodyPr wrap="none">
            <a:spAutoFit/>
          </a:bodyPr>
          <a:lstStyle/>
          <a:p>
            <a:pPr algn="l" eaLnBrk="1" hangingPunct="1">
              <a:defRPr/>
            </a:pPr>
            <a:r>
              <a:rPr lang="en-US" sz="2800" dirty="0">
                <a:latin typeface="Arial" charset="0"/>
                <a:ea typeface="+mn-ea"/>
              </a:rPr>
              <a:t>Methods that </a:t>
            </a:r>
            <a:r>
              <a:rPr lang="en-US" sz="2800" b="1" u="sng" dirty="0">
                <a:latin typeface="Arial" charset="0"/>
                <a:ea typeface="+mn-ea"/>
              </a:rPr>
              <a:t>use</a:t>
            </a:r>
            <a:r>
              <a:rPr lang="en-US" sz="2800" dirty="0">
                <a:latin typeface="Arial" charset="0"/>
                <a:ea typeface="+mn-ea"/>
              </a:rPr>
              <a:t> present value analysis:</a:t>
            </a:r>
          </a:p>
          <a:p>
            <a:pPr lvl="1" algn="l" eaLnBrk="1" hangingPunct="1">
              <a:buSzPct val="100000"/>
              <a:buFont typeface="Wingdings" pitchFamily="2" charset="2"/>
              <a:buChar char="q"/>
              <a:defRPr/>
            </a:pPr>
            <a:r>
              <a:rPr lang="en-US" sz="2800" dirty="0">
                <a:latin typeface="Arial" charset="0"/>
                <a:ea typeface="+mn-ea"/>
              </a:rPr>
              <a:t> Net present value (NPV) method</a:t>
            </a:r>
          </a:p>
          <a:p>
            <a:pPr lvl="1" algn="l" eaLnBrk="1" hangingPunct="1">
              <a:buSzPct val="100000"/>
              <a:buFont typeface="Wingdings" pitchFamily="2" charset="2"/>
              <a:buChar char="q"/>
              <a:defRPr/>
            </a:pPr>
            <a:r>
              <a:rPr lang="en-US" sz="2800" dirty="0">
                <a:latin typeface="Arial" charset="0"/>
                <a:ea typeface="+mn-ea"/>
              </a:rPr>
              <a:t> Internal rate of return (IRR) method</a:t>
            </a:r>
          </a:p>
        </p:txBody>
      </p:sp>
      <p:sp>
        <p:nvSpPr>
          <p:cNvPr id="44035" name="Text Box 5">
            <a:extLst>
              <a:ext uri="{FF2B5EF4-FFF2-40B4-BE49-F238E27FC236}">
                <a16:creationId xmlns:a16="http://schemas.microsoft.com/office/drawing/2014/main" xmlns="" id="{16E1F0AC-43AF-42BA-A255-121DF64049BB}"/>
              </a:ext>
            </a:extLst>
          </p:cNvPr>
          <p:cNvSpPr txBox="1">
            <a:spLocks noChangeArrowheads="1"/>
          </p:cNvSpPr>
          <p:nvPr/>
        </p:nvSpPr>
        <p:spPr bwMode="auto">
          <a:xfrm>
            <a:off x="772318" y="3733800"/>
            <a:ext cx="7940675" cy="1384300"/>
          </a:xfrm>
          <a:prstGeom prst="rect">
            <a:avLst/>
          </a:prstGeom>
          <a:solidFill>
            <a:schemeClr val="accent1">
              <a:lumMod val="20000"/>
              <a:lumOff val="80000"/>
            </a:schemeClr>
          </a:solidFill>
          <a:ln w="38100">
            <a:solidFill>
              <a:schemeClr val="tx1"/>
            </a:solidFill>
            <a:miter lim="800000"/>
            <a:headEnd/>
            <a:tailEnd/>
          </a:ln>
          <a:effectLst>
            <a:outerShdw blurRad="63500" dist="71842" dir="2700000" algn="ctr" rotWithShape="0">
              <a:schemeClr val="bg2">
                <a:alpha val="74998"/>
              </a:schemeClr>
            </a:outerShdw>
          </a:effectLst>
        </p:spPr>
        <p:txBody>
          <a:bodyPr wrap="none">
            <a:spAutoFit/>
          </a:bodyPr>
          <a:lstStyle>
            <a:lvl1pPr>
              <a:defRPr>
                <a:solidFill>
                  <a:schemeClr val="tx1"/>
                </a:solidFill>
                <a:latin typeface="Tahoma" charset="0"/>
                <a:ea typeface="ＭＳ Ｐゴシック" charset="0"/>
              </a:defRPr>
            </a:lvl1pPr>
            <a:lvl2pPr>
              <a:defRPr>
                <a:solidFill>
                  <a:schemeClr val="tx1"/>
                </a:solidFill>
                <a:latin typeface="Tahoma" charset="0"/>
                <a:ea typeface="ＭＳ Ｐゴシック" charset="0"/>
              </a:defRPr>
            </a:lvl2pPr>
            <a:lvl3pPr marL="1143000" indent="-228600">
              <a:defRPr>
                <a:solidFill>
                  <a:schemeClr val="tx1"/>
                </a:solidFill>
                <a:latin typeface="Tahoma" charset="0"/>
                <a:ea typeface="ＭＳ Ｐゴシック" charset="0"/>
              </a:defRPr>
            </a:lvl3pPr>
            <a:lvl4pPr marL="1600200" indent="-228600">
              <a:defRPr>
                <a:solidFill>
                  <a:schemeClr val="tx1"/>
                </a:solidFill>
                <a:latin typeface="Tahoma" charset="0"/>
                <a:ea typeface="ＭＳ Ｐゴシック" charset="0"/>
              </a:defRPr>
            </a:lvl4pPr>
            <a:lvl5pPr marL="2057400" indent="-228600">
              <a:defRPr>
                <a:solidFill>
                  <a:schemeClr val="tx1"/>
                </a:solidFill>
                <a:latin typeface="Tahoma" charset="0"/>
                <a:ea typeface="ＭＳ Ｐゴシック" charset="0"/>
              </a:defRPr>
            </a:lvl5pPr>
            <a:lvl6pPr marL="2514600" indent="-228600" algn="ctr" eaLnBrk="0" fontAlgn="base" hangingPunct="0">
              <a:spcBef>
                <a:spcPct val="0"/>
              </a:spcBef>
              <a:spcAft>
                <a:spcPct val="0"/>
              </a:spcAft>
              <a:defRPr>
                <a:solidFill>
                  <a:schemeClr val="tx1"/>
                </a:solidFill>
                <a:latin typeface="Tahoma" charset="0"/>
                <a:ea typeface="ＭＳ Ｐゴシック" charset="0"/>
              </a:defRPr>
            </a:lvl6pPr>
            <a:lvl7pPr marL="2971800" indent="-228600" algn="ctr" eaLnBrk="0" fontAlgn="base" hangingPunct="0">
              <a:spcBef>
                <a:spcPct val="0"/>
              </a:spcBef>
              <a:spcAft>
                <a:spcPct val="0"/>
              </a:spcAft>
              <a:defRPr>
                <a:solidFill>
                  <a:schemeClr val="tx1"/>
                </a:solidFill>
                <a:latin typeface="Tahoma" charset="0"/>
                <a:ea typeface="ＭＳ Ｐゴシック" charset="0"/>
              </a:defRPr>
            </a:lvl7pPr>
            <a:lvl8pPr marL="3429000" indent="-228600" algn="ctr" eaLnBrk="0" fontAlgn="base" hangingPunct="0">
              <a:spcBef>
                <a:spcPct val="0"/>
              </a:spcBef>
              <a:spcAft>
                <a:spcPct val="0"/>
              </a:spcAft>
              <a:defRPr>
                <a:solidFill>
                  <a:schemeClr val="tx1"/>
                </a:solidFill>
                <a:latin typeface="Tahoma" charset="0"/>
                <a:ea typeface="ＭＳ Ｐゴシック" charset="0"/>
              </a:defRPr>
            </a:lvl8pPr>
            <a:lvl9pPr marL="3886200" indent="-228600" algn="ctr" eaLnBrk="0" fontAlgn="base" hangingPunct="0">
              <a:spcBef>
                <a:spcPct val="0"/>
              </a:spcBef>
              <a:spcAft>
                <a:spcPct val="0"/>
              </a:spcAft>
              <a:defRPr>
                <a:solidFill>
                  <a:schemeClr val="tx1"/>
                </a:solidFill>
                <a:latin typeface="Tahoma" charset="0"/>
                <a:ea typeface="ＭＳ Ｐゴシック" charset="0"/>
              </a:defRPr>
            </a:lvl9pPr>
          </a:lstStyle>
          <a:p>
            <a:pPr algn="l" eaLnBrk="1" hangingPunct="1">
              <a:defRPr/>
            </a:pPr>
            <a:r>
              <a:rPr lang="en-US" sz="2800" dirty="0">
                <a:latin typeface="Arial" charset="0"/>
              </a:rPr>
              <a:t>Methods that </a:t>
            </a:r>
            <a:r>
              <a:rPr lang="en-US" sz="2800" b="1" u="sng" dirty="0">
                <a:latin typeface="Arial" charset="0"/>
              </a:rPr>
              <a:t>do not use </a:t>
            </a:r>
            <a:r>
              <a:rPr lang="en-US" sz="2800" dirty="0">
                <a:latin typeface="Arial" charset="0"/>
              </a:rPr>
              <a:t>present value analysis:</a:t>
            </a:r>
          </a:p>
          <a:p>
            <a:pPr lvl="1" algn="l" eaLnBrk="1" hangingPunct="1">
              <a:buSzPct val="100000"/>
              <a:buFont typeface="Wingdings" charset="0"/>
              <a:buChar char="q"/>
              <a:defRPr/>
            </a:pPr>
            <a:r>
              <a:rPr lang="en-US" sz="2800" dirty="0">
                <a:latin typeface="Arial" charset="0"/>
              </a:rPr>
              <a:t> Payback method</a:t>
            </a:r>
          </a:p>
          <a:p>
            <a:pPr lvl="1" algn="l" eaLnBrk="1" hangingPunct="1">
              <a:buSzPct val="100000"/>
              <a:buFont typeface="Wingdings" charset="0"/>
              <a:buChar char="q"/>
              <a:defRPr/>
            </a:pPr>
            <a:r>
              <a:rPr lang="en-US" sz="2800" dirty="0">
                <a:latin typeface="Arial" charset="0"/>
              </a:rPr>
              <a:t> Accounting rate of return method</a:t>
            </a:r>
          </a:p>
        </p:txBody>
      </p:sp>
      <p:sp>
        <p:nvSpPr>
          <p:cNvPr id="48133" name="Title 7">
            <a:extLst>
              <a:ext uri="{FF2B5EF4-FFF2-40B4-BE49-F238E27FC236}">
                <a16:creationId xmlns:a16="http://schemas.microsoft.com/office/drawing/2014/main" xmlns="" id="{FBE24A65-F50A-4A49-9B6D-C0178F90D81C}"/>
              </a:ext>
            </a:extLst>
          </p:cNvPr>
          <p:cNvSpPr>
            <a:spLocks noGrp="1"/>
          </p:cNvSpPr>
          <p:nvPr>
            <p:ph type="title"/>
          </p:nvPr>
        </p:nvSpPr>
        <p:spPr/>
        <p:txBody>
          <a:bodyPr/>
          <a:lstStyle/>
          <a:p>
            <a:r>
              <a:rPr lang="en-US" altLang="en-US" dirty="0">
                <a:ea typeface="ＭＳ Ｐゴシック" panose="020B0600070205080204" pitchFamily="34" charset="-128"/>
              </a:rPr>
              <a:t>Capital Budgeting Techniques</a:t>
            </a:r>
          </a:p>
        </p:txBody>
      </p:sp>
      <p:sp>
        <p:nvSpPr>
          <p:cNvPr id="9" name="Rounded Rectangle 8">
            <a:extLst>
              <a:ext uri="{FF2B5EF4-FFF2-40B4-BE49-F238E27FC236}">
                <a16:creationId xmlns:a16="http://schemas.microsoft.com/office/drawing/2014/main" xmlns="" id="{FBE837F4-A19F-4FFF-903E-D1B42781585B}"/>
              </a:ext>
            </a:extLst>
          </p:cNvPr>
          <p:cNvSpPr/>
          <p:nvPr/>
        </p:nvSpPr>
        <p:spPr>
          <a:xfrm>
            <a:off x="496888" y="6248400"/>
            <a:ext cx="60563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16-6: Define the cost of capital and demonstrate its use in capital budgeting. </a:t>
            </a:r>
          </a:p>
        </p:txBody>
      </p:sp>
      <p:sp>
        <p:nvSpPr>
          <p:cNvPr id="11" name="TextBox 10">
            <a:extLst>
              <a:ext uri="{FF2B5EF4-FFF2-40B4-BE49-F238E27FC236}">
                <a16:creationId xmlns:a16="http://schemas.microsoft.com/office/drawing/2014/main" xmlns="" id="{85F1869B-D4C8-4121-A816-C0D814F65262}"/>
              </a:ext>
            </a:extLst>
          </p:cNvPr>
          <p:cNvSpPr txBox="1">
            <a:spLocks noChangeArrowheads="1"/>
          </p:cNvSpPr>
          <p:nvPr/>
        </p:nvSpPr>
        <p:spPr bwMode="auto">
          <a:xfrm>
            <a:off x="6096000" y="5257800"/>
            <a:ext cx="2590800" cy="70802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r>
              <a:rPr lang="en-US" altLang="en-US" sz="2000" dirty="0">
                <a:solidFill>
                  <a:schemeClr val="bg1"/>
                </a:solidFill>
              </a:rPr>
              <a:t>Let’s take a look at these methods...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4" name="Group 17">
            <a:extLst>
              <a:ext uri="{FF2B5EF4-FFF2-40B4-BE49-F238E27FC236}">
                <a16:creationId xmlns:a16="http://schemas.microsoft.com/office/drawing/2014/main" xmlns="" id="{09881055-5FAC-43DB-8A79-0B09F55811EF}"/>
              </a:ext>
            </a:extLst>
          </p:cNvPr>
          <p:cNvGrpSpPr>
            <a:grpSpLocks/>
          </p:cNvGrpSpPr>
          <p:nvPr/>
        </p:nvGrpSpPr>
        <p:grpSpPr bwMode="auto">
          <a:xfrm>
            <a:off x="1219200" y="1752600"/>
            <a:ext cx="7087691" cy="4191000"/>
            <a:chOff x="1344" y="834"/>
            <a:chExt cx="3140" cy="3246"/>
          </a:xfrm>
        </p:grpSpPr>
        <p:sp>
          <p:nvSpPr>
            <p:cNvPr id="49162" name="Freeform 4">
              <a:extLst>
                <a:ext uri="{FF2B5EF4-FFF2-40B4-BE49-F238E27FC236}">
                  <a16:creationId xmlns:a16="http://schemas.microsoft.com/office/drawing/2014/main" xmlns="" id="{76A63851-4736-4084-9954-47D43A4806E5}"/>
                </a:ext>
              </a:extLst>
            </p:cNvPr>
            <p:cNvSpPr>
              <a:spLocks/>
            </p:cNvSpPr>
            <p:nvPr/>
          </p:nvSpPr>
          <p:spPr bwMode="auto">
            <a:xfrm>
              <a:off x="1344" y="1459"/>
              <a:ext cx="3065" cy="1014"/>
            </a:xfrm>
            <a:custGeom>
              <a:avLst/>
              <a:gdLst>
                <a:gd name="T0" fmla="*/ 0 w 3065"/>
                <a:gd name="T1" fmla="*/ 0 h 1014"/>
                <a:gd name="T2" fmla="*/ 1533 w 3065"/>
                <a:gd name="T3" fmla="*/ 1013 h 1014"/>
                <a:gd name="T4" fmla="*/ 3064 w 3065"/>
                <a:gd name="T5" fmla="*/ 0 h 1014"/>
                <a:gd name="T6" fmla="*/ 0 w 3065"/>
                <a:gd name="T7" fmla="*/ 0 h 1014"/>
                <a:gd name="T8" fmla="*/ 0 60000 65536"/>
                <a:gd name="T9" fmla="*/ 0 60000 65536"/>
                <a:gd name="T10" fmla="*/ 0 60000 65536"/>
                <a:gd name="T11" fmla="*/ 0 60000 65536"/>
                <a:gd name="T12" fmla="*/ 0 w 3065"/>
                <a:gd name="T13" fmla="*/ 0 h 1014"/>
                <a:gd name="T14" fmla="*/ 3065 w 3065"/>
                <a:gd name="T15" fmla="*/ 1014 h 1014"/>
              </a:gdLst>
              <a:ahLst/>
              <a:cxnLst>
                <a:cxn ang="T8">
                  <a:pos x="T0" y="T1"/>
                </a:cxn>
                <a:cxn ang="T9">
                  <a:pos x="T2" y="T3"/>
                </a:cxn>
                <a:cxn ang="T10">
                  <a:pos x="T4" y="T5"/>
                </a:cxn>
                <a:cxn ang="T11">
                  <a:pos x="T6" y="T7"/>
                </a:cxn>
              </a:cxnLst>
              <a:rect l="T12" t="T13" r="T14" b="T15"/>
              <a:pathLst>
                <a:path w="3065" h="1014">
                  <a:moveTo>
                    <a:pt x="0" y="0"/>
                  </a:moveTo>
                  <a:lnTo>
                    <a:pt x="1533" y="1013"/>
                  </a:lnTo>
                  <a:lnTo>
                    <a:pt x="3064" y="0"/>
                  </a:lnTo>
                  <a:lnTo>
                    <a:pt x="0" y="0"/>
                  </a:lnTo>
                </a:path>
              </a:pathLst>
            </a:custGeom>
            <a:solidFill>
              <a:srgbClr val="000000"/>
            </a:solidFill>
            <a:ln w="12700" cap="rnd">
              <a:solidFill>
                <a:srgbClr val="000000"/>
              </a:solidFill>
              <a:round/>
              <a:headEnd/>
              <a:tailEnd/>
            </a:ln>
          </p:spPr>
          <p:txBody>
            <a:bodyPr/>
            <a:lstStyle/>
            <a:p>
              <a:endParaRPr lang="en-US" dirty="0"/>
            </a:p>
          </p:txBody>
        </p:sp>
        <p:sp>
          <p:nvSpPr>
            <p:cNvPr id="49163" name="Freeform 5">
              <a:extLst>
                <a:ext uri="{FF2B5EF4-FFF2-40B4-BE49-F238E27FC236}">
                  <a16:creationId xmlns:a16="http://schemas.microsoft.com/office/drawing/2014/main" xmlns="" id="{8DBBF432-7700-4F89-AD8A-A12C62BD47DA}"/>
                </a:ext>
              </a:extLst>
            </p:cNvPr>
            <p:cNvSpPr>
              <a:spLocks/>
            </p:cNvSpPr>
            <p:nvPr/>
          </p:nvSpPr>
          <p:spPr bwMode="auto">
            <a:xfrm>
              <a:off x="1351" y="834"/>
              <a:ext cx="3065" cy="618"/>
            </a:xfrm>
            <a:custGeom>
              <a:avLst/>
              <a:gdLst>
                <a:gd name="T0" fmla="*/ 0 w 3065"/>
                <a:gd name="T1" fmla="*/ 617 h 626"/>
                <a:gd name="T2" fmla="*/ 0 w 3065"/>
                <a:gd name="T3" fmla="*/ 0 h 626"/>
                <a:gd name="T4" fmla="*/ 3064 w 3065"/>
                <a:gd name="T5" fmla="*/ 0 h 626"/>
                <a:gd name="T6" fmla="*/ 3064 w 3065"/>
                <a:gd name="T7" fmla="*/ 617 h 626"/>
                <a:gd name="T8" fmla="*/ 0 w 3065"/>
                <a:gd name="T9" fmla="*/ 617 h 626"/>
                <a:gd name="T10" fmla="*/ 0 60000 65536"/>
                <a:gd name="T11" fmla="*/ 0 60000 65536"/>
                <a:gd name="T12" fmla="*/ 0 60000 65536"/>
                <a:gd name="T13" fmla="*/ 0 60000 65536"/>
                <a:gd name="T14" fmla="*/ 0 60000 65536"/>
                <a:gd name="T15" fmla="*/ 0 w 3065"/>
                <a:gd name="T16" fmla="*/ 0 h 626"/>
                <a:gd name="T17" fmla="*/ 3065 w 3065"/>
                <a:gd name="T18" fmla="*/ 626 h 626"/>
              </a:gdLst>
              <a:ahLst/>
              <a:cxnLst>
                <a:cxn ang="T10">
                  <a:pos x="T0" y="T1"/>
                </a:cxn>
                <a:cxn ang="T11">
                  <a:pos x="T2" y="T3"/>
                </a:cxn>
                <a:cxn ang="T12">
                  <a:pos x="T4" y="T5"/>
                </a:cxn>
                <a:cxn ang="T13">
                  <a:pos x="T6" y="T7"/>
                </a:cxn>
                <a:cxn ang="T14">
                  <a:pos x="T8" y="T9"/>
                </a:cxn>
              </a:cxnLst>
              <a:rect l="T15" t="T16" r="T17" b="T18"/>
              <a:pathLst>
                <a:path w="3065" h="626">
                  <a:moveTo>
                    <a:pt x="0" y="625"/>
                  </a:moveTo>
                  <a:lnTo>
                    <a:pt x="0" y="0"/>
                  </a:lnTo>
                  <a:lnTo>
                    <a:pt x="3064" y="0"/>
                  </a:lnTo>
                  <a:lnTo>
                    <a:pt x="3064" y="625"/>
                  </a:lnTo>
                  <a:lnTo>
                    <a:pt x="0" y="625"/>
                  </a:lnTo>
                </a:path>
              </a:pathLst>
            </a:custGeom>
            <a:solidFill>
              <a:srgbClr val="FFC5CF"/>
            </a:solidFill>
            <a:ln w="12700" cap="rnd">
              <a:solidFill>
                <a:srgbClr val="000000"/>
              </a:solidFill>
              <a:round/>
              <a:headEnd/>
              <a:tailEnd/>
            </a:ln>
          </p:spPr>
          <p:txBody>
            <a:bodyPr/>
            <a:lstStyle/>
            <a:p>
              <a:endParaRPr lang="en-US" dirty="0"/>
            </a:p>
          </p:txBody>
        </p:sp>
        <p:sp>
          <p:nvSpPr>
            <p:cNvPr id="49164" name="Freeform 6">
              <a:extLst>
                <a:ext uri="{FF2B5EF4-FFF2-40B4-BE49-F238E27FC236}">
                  <a16:creationId xmlns:a16="http://schemas.microsoft.com/office/drawing/2014/main" xmlns="" id="{EA2C534D-7B33-40B5-9027-7F0AE0B87FD2}"/>
                </a:ext>
              </a:extLst>
            </p:cNvPr>
            <p:cNvSpPr>
              <a:spLocks/>
            </p:cNvSpPr>
            <p:nvPr/>
          </p:nvSpPr>
          <p:spPr bwMode="auto">
            <a:xfrm>
              <a:off x="1344" y="2472"/>
              <a:ext cx="3065" cy="984"/>
            </a:xfrm>
            <a:custGeom>
              <a:avLst/>
              <a:gdLst>
                <a:gd name="T0" fmla="*/ 1533 w 3065"/>
                <a:gd name="T1" fmla="*/ 0 h 984"/>
                <a:gd name="T2" fmla="*/ 0 w 3065"/>
                <a:gd name="T3" fmla="*/ 983 h 984"/>
                <a:gd name="T4" fmla="*/ 3064 w 3065"/>
                <a:gd name="T5" fmla="*/ 983 h 984"/>
                <a:gd name="T6" fmla="*/ 1533 w 3065"/>
                <a:gd name="T7" fmla="*/ 0 h 984"/>
                <a:gd name="T8" fmla="*/ 0 60000 65536"/>
                <a:gd name="T9" fmla="*/ 0 60000 65536"/>
                <a:gd name="T10" fmla="*/ 0 60000 65536"/>
                <a:gd name="T11" fmla="*/ 0 60000 65536"/>
                <a:gd name="T12" fmla="*/ 0 w 3065"/>
                <a:gd name="T13" fmla="*/ 0 h 984"/>
                <a:gd name="T14" fmla="*/ 3065 w 3065"/>
                <a:gd name="T15" fmla="*/ 984 h 984"/>
              </a:gdLst>
              <a:ahLst/>
              <a:cxnLst>
                <a:cxn ang="T8">
                  <a:pos x="T0" y="T1"/>
                </a:cxn>
                <a:cxn ang="T9">
                  <a:pos x="T2" y="T3"/>
                </a:cxn>
                <a:cxn ang="T10">
                  <a:pos x="T4" y="T5"/>
                </a:cxn>
                <a:cxn ang="T11">
                  <a:pos x="T6" y="T7"/>
                </a:cxn>
              </a:cxnLst>
              <a:rect l="T12" t="T13" r="T14" b="T15"/>
              <a:pathLst>
                <a:path w="3065" h="984">
                  <a:moveTo>
                    <a:pt x="1533" y="0"/>
                  </a:moveTo>
                  <a:lnTo>
                    <a:pt x="0" y="983"/>
                  </a:lnTo>
                  <a:lnTo>
                    <a:pt x="3064" y="983"/>
                  </a:lnTo>
                  <a:lnTo>
                    <a:pt x="1533" y="0"/>
                  </a:lnTo>
                </a:path>
              </a:pathLst>
            </a:custGeom>
            <a:solidFill>
              <a:srgbClr val="000000"/>
            </a:solidFill>
            <a:ln w="12700" cap="rnd">
              <a:solidFill>
                <a:srgbClr val="000000"/>
              </a:solidFill>
              <a:round/>
              <a:headEnd/>
              <a:tailEnd/>
            </a:ln>
          </p:spPr>
          <p:txBody>
            <a:bodyPr/>
            <a:lstStyle/>
            <a:p>
              <a:endParaRPr lang="en-US" dirty="0"/>
            </a:p>
          </p:txBody>
        </p:sp>
        <p:sp>
          <p:nvSpPr>
            <p:cNvPr id="105483" name="Freeform 7">
              <a:extLst>
                <a:ext uri="{FF2B5EF4-FFF2-40B4-BE49-F238E27FC236}">
                  <a16:creationId xmlns:a16="http://schemas.microsoft.com/office/drawing/2014/main" xmlns="" id="{29CAC271-832F-4F2B-9876-48FDDA2EEB1F}"/>
                </a:ext>
              </a:extLst>
            </p:cNvPr>
            <p:cNvSpPr>
              <a:spLocks/>
            </p:cNvSpPr>
            <p:nvPr/>
          </p:nvSpPr>
          <p:spPr bwMode="auto">
            <a:xfrm>
              <a:off x="1351" y="3453"/>
              <a:ext cx="3065" cy="627"/>
            </a:xfrm>
            <a:custGeom>
              <a:avLst/>
              <a:gdLst>
                <a:gd name="T0" fmla="*/ 0 w 3065"/>
                <a:gd name="T1" fmla="*/ 626 h 627"/>
                <a:gd name="T2" fmla="*/ 0 w 3065"/>
                <a:gd name="T3" fmla="*/ 0 h 627"/>
                <a:gd name="T4" fmla="*/ 3064 w 3065"/>
                <a:gd name="T5" fmla="*/ 0 h 627"/>
                <a:gd name="T6" fmla="*/ 3064 w 3065"/>
                <a:gd name="T7" fmla="*/ 626 h 627"/>
                <a:gd name="T8" fmla="*/ 0 w 3065"/>
                <a:gd name="T9" fmla="*/ 626 h 627"/>
                <a:gd name="T10" fmla="*/ 0 60000 65536"/>
                <a:gd name="T11" fmla="*/ 0 60000 65536"/>
                <a:gd name="T12" fmla="*/ 0 60000 65536"/>
                <a:gd name="T13" fmla="*/ 0 60000 65536"/>
                <a:gd name="T14" fmla="*/ 0 60000 65536"/>
                <a:gd name="T15" fmla="*/ 0 w 3065"/>
                <a:gd name="T16" fmla="*/ 0 h 627"/>
                <a:gd name="T17" fmla="*/ 3065 w 3065"/>
                <a:gd name="T18" fmla="*/ 627 h 627"/>
              </a:gdLst>
              <a:ahLst/>
              <a:cxnLst>
                <a:cxn ang="T10">
                  <a:pos x="T0" y="T1"/>
                </a:cxn>
                <a:cxn ang="T11">
                  <a:pos x="T2" y="T3"/>
                </a:cxn>
                <a:cxn ang="T12">
                  <a:pos x="T4" y="T5"/>
                </a:cxn>
                <a:cxn ang="T13">
                  <a:pos x="T6" y="T7"/>
                </a:cxn>
                <a:cxn ang="T14">
                  <a:pos x="T8" y="T9"/>
                </a:cxn>
              </a:cxnLst>
              <a:rect l="T15" t="T16" r="T17" b="T18"/>
              <a:pathLst>
                <a:path w="3065" h="627">
                  <a:moveTo>
                    <a:pt x="0" y="626"/>
                  </a:moveTo>
                  <a:lnTo>
                    <a:pt x="0" y="0"/>
                  </a:lnTo>
                  <a:lnTo>
                    <a:pt x="3064" y="0"/>
                  </a:lnTo>
                  <a:lnTo>
                    <a:pt x="3064" y="626"/>
                  </a:lnTo>
                  <a:lnTo>
                    <a:pt x="0" y="626"/>
                  </a:lnTo>
                </a:path>
              </a:pathLst>
            </a:custGeom>
            <a:solidFill>
              <a:schemeClr val="accent1">
                <a:lumMod val="20000"/>
                <a:lumOff val="80000"/>
              </a:schemeClr>
            </a:solidFill>
            <a:ln w="12700" cap="rnd">
              <a:solidFill>
                <a:srgbClr val="000000"/>
              </a:solidFill>
              <a:round/>
              <a:headEnd/>
              <a:tailEnd/>
            </a:ln>
          </p:spPr>
          <p:txBody>
            <a:bodyPr/>
            <a:lstStyle/>
            <a:p>
              <a:pPr>
                <a:defRPr/>
              </a:pPr>
              <a:endParaRPr lang="en-US" dirty="0"/>
            </a:p>
          </p:txBody>
        </p:sp>
        <p:sp>
          <p:nvSpPr>
            <p:cNvPr id="49166" name="Freeform 8">
              <a:extLst>
                <a:ext uri="{FF2B5EF4-FFF2-40B4-BE49-F238E27FC236}">
                  <a16:creationId xmlns:a16="http://schemas.microsoft.com/office/drawing/2014/main" xmlns="" id="{BD3F185C-5962-4ABE-B9FA-70FF21C8B4C1}"/>
                </a:ext>
              </a:extLst>
            </p:cNvPr>
            <p:cNvSpPr>
              <a:spLocks/>
            </p:cNvSpPr>
            <p:nvPr/>
          </p:nvSpPr>
          <p:spPr bwMode="auto">
            <a:xfrm>
              <a:off x="1344" y="2330"/>
              <a:ext cx="3065" cy="143"/>
            </a:xfrm>
            <a:custGeom>
              <a:avLst/>
              <a:gdLst>
                <a:gd name="T0" fmla="*/ 1533 w 3065"/>
                <a:gd name="T1" fmla="*/ 142 h 143"/>
                <a:gd name="T2" fmla="*/ 0 w 3065"/>
                <a:gd name="T3" fmla="*/ 0 h 143"/>
                <a:gd name="T4" fmla="*/ 3064 w 3065"/>
                <a:gd name="T5" fmla="*/ 0 h 143"/>
                <a:gd name="T6" fmla="*/ 1533 w 3065"/>
                <a:gd name="T7" fmla="*/ 142 h 143"/>
                <a:gd name="T8" fmla="*/ 0 60000 65536"/>
                <a:gd name="T9" fmla="*/ 0 60000 65536"/>
                <a:gd name="T10" fmla="*/ 0 60000 65536"/>
                <a:gd name="T11" fmla="*/ 0 60000 65536"/>
                <a:gd name="T12" fmla="*/ 0 w 3065"/>
                <a:gd name="T13" fmla="*/ 0 h 143"/>
                <a:gd name="T14" fmla="*/ 3065 w 3065"/>
                <a:gd name="T15" fmla="*/ 143 h 143"/>
              </a:gdLst>
              <a:ahLst/>
              <a:cxnLst>
                <a:cxn ang="T8">
                  <a:pos x="T0" y="T1"/>
                </a:cxn>
                <a:cxn ang="T9">
                  <a:pos x="T2" y="T3"/>
                </a:cxn>
                <a:cxn ang="T10">
                  <a:pos x="T4" y="T5"/>
                </a:cxn>
                <a:cxn ang="T11">
                  <a:pos x="T6" y="T7"/>
                </a:cxn>
              </a:cxnLst>
              <a:rect l="T12" t="T13" r="T14" b="T15"/>
              <a:pathLst>
                <a:path w="3065" h="143">
                  <a:moveTo>
                    <a:pt x="1533" y="142"/>
                  </a:moveTo>
                  <a:lnTo>
                    <a:pt x="0" y="0"/>
                  </a:lnTo>
                  <a:lnTo>
                    <a:pt x="3064" y="0"/>
                  </a:lnTo>
                  <a:lnTo>
                    <a:pt x="1533" y="142"/>
                  </a:lnTo>
                </a:path>
              </a:pathLst>
            </a:custGeom>
            <a:solidFill>
              <a:srgbClr val="000000"/>
            </a:solidFill>
            <a:ln w="12700" cap="rnd">
              <a:solidFill>
                <a:srgbClr val="000000"/>
              </a:solidFill>
              <a:round/>
              <a:headEnd/>
              <a:tailEnd/>
            </a:ln>
          </p:spPr>
          <p:txBody>
            <a:bodyPr/>
            <a:lstStyle/>
            <a:p>
              <a:endParaRPr lang="en-US" dirty="0"/>
            </a:p>
          </p:txBody>
        </p:sp>
        <p:sp>
          <p:nvSpPr>
            <p:cNvPr id="105485" name="Freeform 9">
              <a:extLst>
                <a:ext uri="{FF2B5EF4-FFF2-40B4-BE49-F238E27FC236}">
                  <a16:creationId xmlns:a16="http://schemas.microsoft.com/office/drawing/2014/main" xmlns="" id="{C029485B-2D32-4868-A83B-3A67940BB37F}"/>
                </a:ext>
              </a:extLst>
            </p:cNvPr>
            <p:cNvSpPr>
              <a:spLocks/>
            </p:cNvSpPr>
            <p:nvPr/>
          </p:nvSpPr>
          <p:spPr bwMode="auto">
            <a:xfrm>
              <a:off x="1351" y="1706"/>
              <a:ext cx="3065" cy="626"/>
            </a:xfrm>
            <a:custGeom>
              <a:avLst/>
              <a:gdLst>
                <a:gd name="T0" fmla="*/ 0 w 3065"/>
                <a:gd name="T1" fmla="*/ 624 h 625"/>
                <a:gd name="T2" fmla="*/ 0 w 3065"/>
                <a:gd name="T3" fmla="*/ 0 h 625"/>
                <a:gd name="T4" fmla="*/ 3064 w 3065"/>
                <a:gd name="T5" fmla="*/ 0 h 625"/>
                <a:gd name="T6" fmla="*/ 3064 w 3065"/>
                <a:gd name="T7" fmla="*/ 624 h 625"/>
                <a:gd name="T8" fmla="*/ 0 w 3065"/>
                <a:gd name="T9" fmla="*/ 624 h 625"/>
                <a:gd name="T10" fmla="*/ 0 60000 65536"/>
                <a:gd name="T11" fmla="*/ 0 60000 65536"/>
                <a:gd name="T12" fmla="*/ 0 60000 65536"/>
                <a:gd name="T13" fmla="*/ 0 60000 65536"/>
                <a:gd name="T14" fmla="*/ 0 60000 65536"/>
                <a:gd name="T15" fmla="*/ 0 w 3065"/>
                <a:gd name="T16" fmla="*/ 0 h 625"/>
                <a:gd name="T17" fmla="*/ 3065 w 3065"/>
                <a:gd name="T18" fmla="*/ 625 h 625"/>
              </a:gdLst>
              <a:ahLst/>
              <a:cxnLst>
                <a:cxn ang="T10">
                  <a:pos x="T0" y="T1"/>
                </a:cxn>
                <a:cxn ang="T11">
                  <a:pos x="T2" y="T3"/>
                </a:cxn>
                <a:cxn ang="T12">
                  <a:pos x="T4" y="T5"/>
                </a:cxn>
                <a:cxn ang="T13">
                  <a:pos x="T6" y="T7"/>
                </a:cxn>
                <a:cxn ang="T14">
                  <a:pos x="T8" y="T9"/>
                </a:cxn>
              </a:cxnLst>
              <a:rect l="T15" t="T16" r="T17" b="T18"/>
              <a:pathLst>
                <a:path w="3065" h="625">
                  <a:moveTo>
                    <a:pt x="0" y="624"/>
                  </a:moveTo>
                  <a:lnTo>
                    <a:pt x="0" y="0"/>
                  </a:lnTo>
                  <a:lnTo>
                    <a:pt x="3064" y="0"/>
                  </a:lnTo>
                  <a:lnTo>
                    <a:pt x="3064" y="624"/>
                  </a:lnTo>
                  <a:lnTo>
                    <a:pt x="0" y="624"/>
                  </a:lnTo>
                </a:path>
              </a:pathLst>
            </a:custGeom>
            <a:solidFill>
              <a:schemeClr val="accent1">
                <a:lumMod val="20000"/>
                <a:lumOff val="80000"/>
              </a:schemeClr>
            </a:solidFill>
            <a:ln w="12700" cap="rnd">
              <a:solidFill>
                <a:srgbClr val="000000"/>
              </a:solidFill>
              <a:round/>
              <a:headEnd/>
              <a:tailEnd/>
            </a:ln>
          </p:spPr>
          <p:txBody>
            <a:bodyPr/>
            <a:lstStyle/>
            <a:p>
              <a:pPr>
                <a:defRPr/>
              </a:pPr>
              <a:endParaRPr lang="en-US" dirty="0"/>
            </a:p>
          </p:txBody>
        </p:sp>
        <p:sp>
          <p:nvSpPr>
            <p:cNvPr id="49168" name="Freeform 10">
              <a:extLst>
                <a:ext uri="{FF2B5EF4-FFF2-40B4-BE49-F238E27FC236}">
                  <a16:creationId xmlns:a16="http://schemas.microsoft.com/office/drawing/2014/main" xmlns="" id="{9C256F8E-1A57-4D51-A1FC-D5A5DA57F31E}"/>
                </a:ext>
              </a:extLst>
            </p:cNvPr>
            <p:cNvSpPr>
              <a:spLocks/>
            </p:cNvSpPr>
            <p:nvPr/>
          </p:nvSpPr>
          <p:spPr bwMode="auto">
            <a:xfrm>
              <a:off x="1344" y="2472"/>
              <a:ext cx="3065" cy="111"/>
            </a:xfrm>
            <a:custGeom>
              <a:avLst/>
              <a:gdLst>
                <a:gd name="T0" fmla="*/ 1519 w 3065"/>
                <a:gd name="T1" fmla="*/ 0 h 111"/>
                <a:gd name="T2" fmla="*/ 0 w 3065"/>
                <a:gd name="T3" fmla="*/ 110 h 111"/>
                <a:gd name="T4" fmla="*/ 3064 w 3065"/>
                <a:gd name="T5" fmla="*/ 110 h 111"/>
                <a:gd name="T6" fmla="*/ 1519 w 3065"/>
                <a:gd name="T7" fmla="*/ 0 h 111"/>
                <a:gd name="T8" fmla="*/ 0 60000 65536"/>
                <a:gd name="T9" fmla="*/ 0 60000 65536"/>
                <a:gd name="T10" fmla="*/ 0 60000 65536"/>
                <a:gd name="T11" fmla="*/ 0 60000 65536"/>
                <a:gd name="T12" fmla="*/ 0 w 3065"/>
                <a:gd name="T13" fmla="*/ 0 h 111"/>
                <a:gd name="T14" fmla="*/ 3065 w 3065"/>
                <a:gd name="T15" fmla="*/ 111 h 111"/>
              </a:gdLst>
              <a:ahLst/>
              <a:cxnLst>
                <a:cxn ang="T8">
                  <a:pos x="T0" y="T1"/>
                </a:cxn>
                <a:cxn ang="T9">
                  <a:pos x="T2" y="T3"/>
                </a:cxn>
                <a:cxn ang="T10">
                  <a:pos x="T4" y="T5"/>
                </a:cxn>
                <a:cxn ang="T11">
                  <a:pos x="T6" y="T7"/>
                </a:cxn>
              </a:cxnLst>
              <a:rect l="T12" t="T13" r="T14" b="T15"/>
              <a:pathLst>
                <a:path w="3065" h="111">
                  <a:moveTo>
                    <a:pt x="1519" y="0"/>
                  </a:moveTo>
                  <a:lnTo>
                    <a:pt x="0" y="110"/>
                  </a:lnTo>
                  <a:lnTo>
                    <a:pt x="3064" y="110"/>
                  </a:lnTo>
                  <a:lnTo>
                    <a:pt x="1519" y="0"/>
                  </a:lnTo>
                </a:path>
              </a:pathLst>
            </a:custGeom>
            <a:solidFill>
              <a:srgbClr val="000000"/>
            </a:solidFill>
            <a:ln w="12700" cap="rnd">
              <a:solidFill>
                <a:srgbClr val="000000"/>
              </a:solidFill>
              <a:round/>
              <a:headEnd/>
              <a:tailEnd/>
            </a:ln>
          </p:spPr>
          <p:txBody>
            <a:bodyPr/>
            <a:lstStyle/>
            <a:p>
              <a:endParaRPr lang="en-US" dirty="0"/>
            </a:p>
          </p:txBody>
        </p:sp>
        <p:sp>
          <p:nvSpPr>
            <p:cNvPr id="49169" name="Freeform 11">
              <a:extLst>
                <a:ext uri="{FF2B5EF4-FFF2-40B4-BE49-F238E27FC236}">
                  <a16:creationId xmlns:a16="http://schemas.microsoft.com/office/drawing/2014/main" xmlns="" id="{E351B8A6-192C-4B4C-869A-D91B02E45892}"/>
                </a:ext>
              </a:extLst>
            </p:cNvPr>
            <p:cNvSpPr>
              <a:spLocks/>
            </p:cNvSpPr>
            <p:nvPr/>
          </p:nvSpPr>
          <p:spPr bwMode="auto">
            <a:xfrm>
              <a:off x="1351" y="2579"/>
              <a:ext cx="3133" cy="642"/>
            </a:xfrm>
            <a:custGeom>
              <a:avLst/>
              <a:gdLst>
                <a:gd name="T0" fmla="*/ 0 w 3065"/>
                <a:gd name="T1" fmla="*/ 623 h 624"/>
                <a:gd name="T2" fmla="*/ 0 w 3065"/>
                <a:gd name="T3" fmla="*/ 0 h 624"/>
                <a:gd name="T4" fmla="*/ 3064 w 3065"/>
                <a:gd name="T5" fmla="*/ 0 h 624"/>
                <a:gd name="T6" fmla="*/ 3064 w 3065"/>
                <a:gd name="T7" fmla="*/ 623 h 624"/>
                <a:gd name="T8" fmla="*/ 0 w 3065"/>
                <a:gd name="T9" fmla="*/ 623 h 624"/>
                <a:gd name="T10" fmla="*/ 0 60000 65536"/>
                <a:gd name="T11" fmla="*/ 0 60000 65536"/>
                <a:gd name="T12" fmla="*/ 0 60000 65536"/>
                <a:gd name="T13" fmla="*/ 0 60000 65536"/>
                <a:gd name="T14" fmla="*/ 0 60000 65536"/>
                <a:gd name="T15" fmla="*/ 0 w 3065"/>
                <a:gd name="T16" fmla="*/ 0 h 624"/>
                <a:gd name="T17" fmla="*/ 3065 w 3065"/>
                <a:gd name="T18" fmla="*/ 624 h 624"/>
              </a:gdLst>
              <a:ahLst/>
              <a:cxnLst>
                <a:cxn ang="T10">
                  <a:pos x="T0" y="T1"/>
                </a:cxn>
                <a:cxn ang="T11">
                  <a:pos x="T2" y="T3"/>
                </a:cxn>
                <a:cxn ang="T12">
                  <a:pos x="T4" y="T5"/>
                </a:cxn>
                <a:cxn ang="T13">
                  <a:pos x="T6" y="T7"/>
                </a:cxn>
                <a:cxn ang="T14">
                  <a:pos x="T8" y="T9"/>
                </a:cxn>
              </a:cxnLst>
              <a:rect l="T15" t="T16" r="T17" b="T18"/>
              <a:pathLst>
                <a:path w="3065" h="624">
                  <a:moveTo>
                    <a:pt x="0" y="623"/>
                  </a:moveTo>
                  <a:lnTo>
                    <a:pt x="0" y="0"/>
                  </a:lnTo>
                  <a:lnTo>
                    <a:pt x="3064" y="0"/>
                  </a:lnTo>
                  <a:lnTo>
                    <a:pt x="3064" y="623"/>
                  </a:lnTo>
                  <a:lnTo>
                    <a:pt x="0" y="623"/>
                  </a:lnTo>
                </a:path>
              </a:pathLst>
            </a:custGeom>
            <a:solidFill>
              <a:srgbClr val="FFFFB3"/>
            </a:solidFill>
            <a:ln w="12700" cap="rnd">
              <a:solidFill>
                <a:srgbClr val="000000"/>
              </a:solidFill>
              <a:round/>
              <a:headEnd/>
              <a:tailEnd/>
            </a:ln>
          </p:spPr>
          <p:txBody>
            <a:bodyPr/>
            <a:lstStyle/>
            <a:p>
              <a:endParaRPr lang="en-US" dirty="0"/>
            </a:p>
          </p:txBody>
        </p:sp>
      </p:grpSp>
      <p:sp>
        <p:nvSpPr>
          <p:cNvPr id="105474" name="Rectangle 12">
            <a:extLst>
              <a:ext uri="{FF2B5EF4-FFF2-40B4-BE49-F238E27FC236}">
                <a16:creationId xmlns:a16="http://schemas.microsoft.com/office/drawing/2014/main" xmlns="" id="{20BE4BB4-6848-47E0-99B5-0801DF5341FC}"/>
              </a:ext>
            </a:extLst>
          </p:cNvPr>
          <p:cNvSpPr>
            <a:spLocks noChangeArrowheads="1"/>
          </p:cNvSpPr>
          <p:nvPr/>
        </p:nvSpPr>
        <p:spPr bwMode="auto">
          <a:xfrm>
            <a:off x="1219200" y="1752600"/>
            <a:ext cx="7010400" cy="828675"/>
          </a:xfrm>
          <a:prstGeom prst="rect">
            <a:avLst/>
          </a:prstGeom>
          <a:solidFill>
            <a:srgbClr val="FFFFB3"/>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marL="457200" indent="-457200">
              <a:buSzPct val="120000"/>
              <a:buFont typeface="+mj-lt"/>
              <a:buAutoNum type="arabicPeriod"/>
            </a:pPr>
            <a:r>
              <a:rPr lang="en-US" altLang="en-US" sz="2400" b="1" dirty="0">
                <a:solidFill>
                  <a:srgbClr val="000066"/>
                </a:solidFill>
                <a:latin typeface="Arial" panose="020B0604020202020204" pitchFamily="34" charset="0"/>
              </a:rPr>
              <a:t>Choose a discount rate—the</a:t>
            </a:r>
            <a:br>
              <a:rPr lang="en-US" altLang="en-US" sz="2400" b="1" dirty="0">
                <a:solidFill>
                  <a:srgbClr val="000066"/>
                </a:solidFill>
                <a:latin typeface="Arial" panose="020B0604020202020204" pitchFamily="34" charset="0"/>
              </a:rPr>
            </a:br>
            <a:r>
              <a:rPr lang="en-US" altLang="en-US" sz="2400" b="1" dirty="0">
                <a:solidFill>
                  <a:srgbClr val="000066"/>
                </a:solidFill>
                <a:latin typeface="Arial" panose="020B0604020202020204" pitchFamily="34" charset="0"/>
              </a:rPr>
              <a:t> minimum required rate of return.</a:t>
            </a:r>
          </a:p>
        </p:txBody>
      </p:sp>
      <p:sp>
        <p:nvSpPr>
          <p:cNvPr id="499725" name="Rectangle 13">
            <a:extLst>
              <a:ext uri="{FF2B5EF4-FFF2-40B4-BE49-F238E27FC236}">
                <a16:creationId xmlns:a16="http://schemas.microsoft.com/office/drawing/2014/main" xmlns="" id="{3A0BB100-423D-47BC-99BD-7808E3176ED2}"/>
              </a:ext>
            </a:extLst>
          </p:cNvPr>
          <p:cNvSpPr>
            <a:spLocks noChangeArrowheads="1"/>
          </p:cNvSpPr>
          <p:nvPr/>
        </p:nvSpPr>
        <p:spPr bwMode="auto">
          <a:xfrm>
            <a:off x="1219200" y="3048000"/>
            <a:ext cx="7010400"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marL="457200" indent="-457200">
              <a:buSzPct val="120000"/>
              <a:buFont typeface="+mj-lt"/>
              <a:buAutoNum type="arabicPeriod" startAt="2"/>
            </a:pPr>
            <a:r>
              <a:rPr lang="en-US" altLang="en-US" sz="2400" b="1" dirty="0">
                <a:solidFill>
                  <a:srgbClr val="000066"/>
                </a:solidFill>
                <a:latin typeface="Arial" panose="020B0604020202020204" pitchFamily="34" charset="0"/>
              </a:rPr>
              <a:t>Calculate the</a:t>
            </a:r>
            <a:r>
              <a:rPr lang="en-US" altLang="en-US" sz="2400" b="1" dirty="0">
                <a:latin typeface="Arial" panose="020B0604020202020204" pitchFamily="34" charset="0"/>
              </a:rPr>
              <a:t> </a:t>
            </a:r>
            <a:r>
              <a:rPr lang="en-US" altLang="en-US" sz="2400" b="1" dirty="0">
                <a:solidFill>
                  <a:srgbClr val="FC0128"/>
                </a:solidFill>
                <a:latin typeface="Arial" panose="020B0604020202020204" pitchFamily="34" charset="0"/>
              </a:rPr>
              <a:t>present value </a:t>
            </a:r>
            <a:r>
              <a:rPr lang="en-US" altLang="en-US" sz="2400" b="1" dirty="0">
                <a:solidFill>
                  <a:srgbClr val="000066"/>
                </a:solidFill>
                <a:latin typeface="Arial" panose="020B0604020202020204" pitchFamily="34" charset="0"/>
              </a:rPr>
              <a:t>of cash</a:t>
            </a:r>
            <a:r>
              <a:rPr lang="en-US" altLang="en-US" sz="2400" b="1" dirty="0">
                <a:latin typeface="Arial" panose="020B0604020202020204" pitchFamily="34" charset="0"/>
              </a:rPr>
              <a:t> </a:t>
            </a:r>
            <a:r>
              <a:rPr lang="en-US" altLang="en-US" sz="2400" b="1" dirty="0">
                <a:solidFill>
                  <a:srgbClr val="FC0128"/>
                </a:solidFill>
                <a:latin typeface="Arial" panose="020B0604020202020204" pitchFamily="34" charset="0"/>
              </a:rPr>
              <a:t>flows</a:t>
            </a:r>
            <a:r>
              <a:rPr lang="en-US" altLang="en-US" sz="2400" b="1" dirty="0">
                <a:solidFill>
                  <a:srgbClr val="FF0000"/>
                </a:solidFill>
                <a:latin typeface="Arial" panose="020B0604020202020204" pitchFamily="34" charset="0"/>
              </a:rPr>
              <a:t>.</a:t>
            </a:r>
          </a:p>
        </p:txBody>
      </p:sp>
      <p:sp>
        <p:nvSpPr>
          <p:cNvPr id="499726" name="Rectangle 14">
            <a:extLst>
              <a:ext uri="{FF2B5EF4-FFF2-40B4-BE49-F238E27FC236}">
                <a16:creationId xmlns:a16="http://schemas.microsoft.com/office/drawing/2014/main" xmlns="" id="{FAAD2684-3885-4133-A143-F88B7D95610E}"/>
              </a:ext>
            </a:extLst>
          </p:cNvPr>
          <p:cNvSpPr>
            <a:spLocks noChangeArrowheads="1"/>
          </p:cNvSpPr>
          <p:nvPr/>
        </p:nvSpPr>
        <p:spPr bwMode="auto">
          <a:xfrm>
            <a:off x="1143000" y="4114800"/>
            <a:ext cx="7162800" cy="82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marL="457200" indent="-457200">
              <a:buSzPct val="120000"/>
              <a:buFont typeface="+mj-lt"/>
              <a:buAutoNum type="arabicPeriod" startAt="3"/>
            </a:pPr>
            <a:r>
              <a:rPr lang="en-US" altLang="en-US" sz="2400" b="1" dirty="0">
                <a:solidFill>
                  <a:srgbClr val="000066"/>
                </a:solidFill>
                <a:latin typeface="Arial" panose="020B0604020202020204" pitchFamily="34" charset="0"/>
              </a:rPr>
              <a:t>Calculate the</a:t>
            </a:r>
            <a:r>
              <a:rPr lang="en-US" altLang="en-US" sz="2400" b="1" dirty="0">
                <a:latin typeface="Arial" panose="020B0604020202020204" pitchFamily="34" charset="0"/>
              </a:rPr>
              <a:t> </a:t>
            </a:r>
            <a:r>
              <a:rPr lang="en-US" altLang="en-US" sz="2400" b="1" dirty="0">
                <a:solidFill>
                  <a:srgbClr val="FC0128"/>
                </a:solidFill>
                <a:latin typeface="Arial" panose="020B0604020202020204" pitchFamily="34" charset="0"/>
              </a:rPr>
              <a:t>present value </a:t>
            </a:r>
            <a:r>
              <a:rPr lang="en-US" altLang="en-US" sz="2400" b="1" dirty="0">
                <a:solidFill>
                  <a:srgbClr val="000066"/>
                </a:solidFill>
                <a:latin typeface="Arial" panose="020B0604020202020204" pitchFamily="34" charset="0"/>
              </a:rPr>
              <a:t>of the </a:t>
            </a:r>
            <a:r>
              <a:rPr lang="en-US" altLang="en-US" sz="2400" b="1" dirty="0">
                <a:solidFill>
                  <a:srgbClr val="FC0128"/>
                </a:solidFill>
                <a:latin typeface="Arial" panose="020B0604020202020204" pitchFamily="34" charset="0"/>
              </a:rPr>
              <a:t>investment</a:t>
            </a:r>
            <a:r>
              <a:rPr lang="en-US" altLang="en-US" sz="2400" b="1" dirty="0">
                <a:solidFill>
                  <a:srgbClr val="FF0000"/>
                </a:solidFill>
                <a:latin typeface="Arial" panose="020B0604020202020204" pitchFamily="34" charset="0"/>
              </a:rPr>
              <a:t>.</a:t>
            </a:r>
          </a:p>
        </p:txBody>
      </p:sp>
      <p:sp>
        <p:nvSpPr>
          <p:cNvPr id="499727" name="Rectangle 15">
            <a:extLst>
              <a:ext uri="{FF2B5EF4-FFF2-40B4-BE49-F238E27FC236}">
                <a16:creationId xmlns:a16="http://schemas.microsoft.com/office/drawing/2014/main" xmlns="" id="{EE2E85CE-B333-4BC8-B315-82E69B55CE85}"/>
              </a:ext>
            </a:extLst>
          </p:cNvPr>
          <p:cNvSpPr>
            <a:spLocks noChangeArrowheads="1"/>
          </p:cNvSpPr>
          <p:nvPr/>
        </p:nvSpPr>
        <p:spPr bwMode="auto">
          <a:xfrm>
            <a:off x="3276600" y="5257800"/>
            <a:ext cx="2625725"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r>
              <a:rPr lang="en-US" altLang="en-US" sz="2800" b="1" dirty="0">
                <a:solidFill>
                  <a:srgbClr val="000066"/>
                </a:solidFill>
                <a:latin typeface="Arial" panose="020B0604020202020204" pitchFamily="34" charset="0"/>
              </a:rPr>
              <a:t>NPV =</a:t>
            </a:r>
            <a:r>
              <a:rPr lang="en-US" altLang="en-US" sz="2800" b="1" dirty="0">
                <a:latin typeface="Arial" panose="020B0604020202020204" pitchFamily="34" charset="0"/>
              </a:rPr>
              <a:t> </a:t>
            </a:r>
            <a:r>
              <a:rPr lang="en-US" altLang="en-US" sz="3000" b="1" dirty="0">
                <a:solidFill>
                  <a:srgbClr val="002060"/>
                </a:solidFill>
                <a:latin typeface="Arial" panose="020B0604020202020204" pitchFamily="34" charset="0"/>
                <a:sym typeface="Wingdings" panose="05000000000000000000" pitchFamily="2" charset="2"/>
              </a:rPr>
              <a:t></a:t>
            </a:r>
            <a:r>
              <a:rPr lang="en-US" altLang="en-US" sz="2800" dirty="0">
                <a:solidFill>
                  <a:srgbClr val="FF0000"/>
                </a:solidFill>
                <a:latin typeface="Monotype Sorts" charset="2"/>
                <a:sym typeface="Monotype Sorts" charset="2"/>
              </a:rPr>
              <a:t> </a:t>
            </a:r>
            <a:r>
              <a:rPr lang="en-US" altLang="en-US" sz="3200" dirty="0">
                <a:solidFill>
                  <a:srgbClr val="000066"/>
                </a:solidFill>
                <a:latin typeface="Arial" panose="020B0604020202020204" pitchFamily="34" charset="0"/>
              </a:rPr>
              <a:t>–</a:t>
            </a:r>
            <a:r>
              <a:rPr lang="en-US" altLang="en-US" sz="3200" dirty="0">
                <a:latin typeface="Arial" panose="020B0604020202020204" pitchFamily="34" charset="0"/>
              </a:rPr>
              <a:t> </a:t>
            </a:r>
            <a:r>
              <a:rPr lang="en-US" altLang="en-US" sz="3000" b="1" dirty="0">
                <a:solidFill>
                  <a:srgbClr val="002060"/>
                </a:solidFill>
                <a:latin typeface="Arial" panose="020B0604020202020204" pitchFamily="34" charset="0"/>
                <a:sym typeface="Wingdings" panose="05000000000000000000" pitchFamily="2" charset="2"/>
              </a:rPr>
              <a:t></a:t>
            </a:r>
            <a:r>
              <a:rPr lang="en-US" altLang="en-US" sz="2400" b="1" dirty="0">
                <a:latin typeface="Arial" panose="020B0604020202020204" pitchFamily="34" charset="0"/>
              </a:rPr>
              <a:t> </a:t>
            </a:r>
          </a:p>
        </p:txBody>
      </p:sp>
      <p:sp>
        <p:nvSpPr>
          <p:cNvPr id="49159" name="Rectangle 16">
            <a:extLst>
              <a:ext uri="{FF2B5EF4-FFF2-40B4-BE49-F238E27FC236}">
                <a16:creationId xmlns:a16="http://schemas.microsoft.com/office/drawing/2014/main" xmlns="" id="{C0985390-8B72-4FCF-9EE3-326B5C718B6F}"/>
              </a:ext>
            </a:extLst>
          </p:cNvPr>
          <p:cNvSpPr>
            <a:spLocks noGrp="1" noChangeArrowheads="1"/>
          </p:cNvSpPr>
          <p:nvPr>
            <p:ph type="title"/>
          </p:nvPr>
        </p:nvSpPr>
        <p:spPr>
          <a:xfrm>
            <a:off x="685800" y="-152400"/>
            <a:ext cx="7696200" cy="1143000"/>
          </a:xfrm>
        </p:spPr>
        <p:txBody>
          <a:bodyPr/>
          <a:lstStyle/>
          <a:p>
            <a:r>
              <a:rPr lang="en-US" altLang="en-US" dirty="0">
                <a:ea typeface="ＭＳ Ｐゴシック" panose="020B0600070205080204" pitchFamily="34" charset="-128"/>
              </a:rPr>
              <a:t>Net Present Value (NPV)</a:t>
            </a:r>
          </a:p>
        </p:txBody>
      </p:sp>
      <p:sp>
        <p:nvSpPr>
          <p:cNvPr id="19" name="Rectangle 2">
            <a:extLst>
              <a:ext uri="{FF2B5EF4-FFF2-40B4-BE49-F238E27FC236}">
                <a16:creationId xmlns:a16="http://schemas.microsoft.com/office/drawing/2014/main" xmlns="" id="{A2755FB8-366B-414D-9FC4-1908EE37738B}"/>
              </a:ext>
            </a:extLst>
          </p:cNvPr>
          <p:cNvSpPr>
            <a:spLocks noGrp="1" noChangeArrowheads="1"/>
          </p:cNvSpPr>
          <p:nvPr>
            <p:ph idx="1"/>
          </p:nvPr>
        </p:nvSpPr>
        <p:spPr>
          <a:xfrm>
            <a:off x="323850" y="685800"/>
            <a:ext cx="8686800" cy="884751"/>
          </a:xfrm>
          <a:solidFill>
            <a:schemeClr val="accent1">
              <a:lumMod val="20000"/>
              <a:lumOff val="80000"/>
            </a:schemeClr>
          </a:solidFill>
          <a:ln w="25400" cap="flat">
            <a:solidFill>
              <a:schemeClr val="tx1"/>
            </a:solidFill>
          </a:ln>
          <a:effectLst>
            <a:outerShdw dist="107763" dir="2700000" algn="ctr" rotWithShape="0">
              <a:schemeClr val="tx1"/>
            </a:outerShdw>
          </a:effectLst>
        </p:spPr>
        <p:txBody>
          <a:bodyPr lIns="90488" tIns="44450" rIns="90488" bIns="44450"/>
          <a:lstStyle/>
          <a:p>
            <a:pPr algn="ctr">
              <a:buFont typeface="Wingdings" pitchFamily="2" charset="2"/>
              <a:buNone/>
              <a:defRPr/>
            </a:pPr>
            <a:r>
              <a:rPr lang="en-US" sz="2400" dirty="0">
                <a:ea typeface="ＭＳ Ｐゴシック" pitchFamily="34" charset="-128"/>
              </a:rPr>
              <a:t>Uses a given cost of capital to relate the present value of the returns from an investment to the present value of the investment</a:t>
            </a:r>
          </a:p>
        </p:txBody>
      </p:sp>
      <p:sp>
        <p:nvSpPr>
          <p:cNvPr id="20" name="Rounded Rectangle 19">
            <a:extLst>
              <a:ext uri="{FF2B5EF4-FFF2-40B4-BE49-F238E27FC236}">
                <a16:creationId xmlns:a16="http://schemas.microsoft.com/office/drawing/2014/main" xmlns="" id="{B14D0F43-CF7B-4B09-A17F-FC352540B9BD}"/>
              </a:ext>
            </a:extLst>
          </p:cNvPr>
          <p:cNvSpPr/>
          <p:nvPr/>
        </p:nvSpPr>
        <p:spPr>
          <a:xfrm>
            <a:off x="496888" y="6172200"/>
            <a:ext cx="77327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16-7: Illustrate the use of and differences between various capital budgeting techniques: net present value, present value ratio, and internal rate of return.</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6">
            <a:extLst>
              <a:ext uri="{FF2B5EF4-FFF2-40B4-BE49-F238E27FC236}">
                <a16:creationId xmlns:a16="http://schemas.microsoft.com/office/drawing/2014/main" xmlns="" id="{5EEE0F36-7D45-4DDF-B8EC-7CB7D591A86D}"/>
              </a:ext>
            </a:extLst>
          </p:cNvPr>
          <p:cNvSpPr>
            <a:spLocks noGrp="1" noChangeArrowheads="1"/>
          </p:cNvSpPr>
          <p:nvPr>
            <p:ph type="title"/>
          </p:nvPr>
        </p:nvSpPr>
        <p:spPr/>
        <p:txBody>
          <a:bodyPr/>
          <a:lstStyle/>
          <a:p>
            <a:r>
              <a:rPr lang="en-US" altLang="en-US" dirty="0">
                <a:ea typeface="ＭＳ Ｐゴシック" panose="020B0600070205080204" pitchFamily="34" charset="-128"/>
              </a:rPr>
              <a:t>Net Present Value (NPV)</a:t>
            </a:r>
          </a:p>
        </p:txBody>
      </p:sp>
      <p:sp>
        <p:nvSpPr>
          <p:cNvPr id="6" name="Rounded Rectangle 5">
            <a:extLst>
              <a:ext uri="{FF2B5EF4-FFF2-40B4-BE49-F238E27FC236}">
                <a16:creationId xmlns:a16="http://schemas.microsoft.com/office/drawing/2014/main" xmlns="" id="{477C616B-C961-48A6-A0E4-4DF00CD596A9}"/>
              </a:ext>
            </a:extLst>
          </p:cNvPr>
          <p:cNvSpPr/>
          <p:nvPr/>
        </p:nvSpPr>
        <p:spPr>
          <a:xfrm>
            <a:off x="496888" y="6172200"/>
            <a:ext cx="77327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16-7: Illustrate the use of and differences between various capital budgeting techniques: net present value, present value ratio, and internal rate of return.</a:t>
            </a:r>
          </a:p>
        </p:txBody>
      </p:sp>
      <p:sp>
        <p:nvSpPr>
          <p:cNvPr id="50181" name="TextBox 6">
            <a:extLst>
              <a:ext uri="{FF2B5EF4-FFF2-40B4-BE49-F238E27FC236}">
                <a16:creationId xmlns:a16="http://schemas.microsoft.com/office/drawing/2014/main" xmlns="" id="{661B3C1B-ABD6-4674-A18B-0448F6A0A5C6}"/>
              </a:ext>
            </a:extLst>
          </p:cNvPr>
          <p:cNvSpPr txBox="1">
            <a:spLocks noChangeArrowheads="1"/>
          </p:cNvSpPr>
          <p:nvPr/>
        </p:nvSpPr>
        <p:spPr bwMode="auto">
          <a:xfrm>
            <a:off x="685800" y="3931452"/>
            <a:ext cx="7772400" cy="15541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r>
              <a:rPr lang="en-US" altLang="en-US" sz="1900" dirty="0"/>
              <a:t>Let’s look at an example: BoxMover, Inc. is considering the purchase of a conveyor costing $16,000 with a seven-year useful life and a $5,000 salvage value. Annual net cash flows are shown in the following table. BoxMover's cost of capital is 12 percent. Ignoring taxes, compute the NPV for this investment.</a:t>
            </a:r>
          </a:p>
        </p:txBody>
      </p:sp>
      <p:pic>
        <p:nvPicPr>
          <p:cNvPr id="3" name="Picture 2" descr="A screenshot of a cell phone&#10;&#10;Description automatically generated">
            <a:extLst>
              <a:ext uri="{FF2B5EF4-FFF2-40B4-BE49-F238E27FC236}">
                <a16:creationId xmlns:a16="http://schemas.microsoft.com/office/drawing/2014/main" xmlns="" id="{F9BCA1D3-C269-414F-8ED6-E7DC57FAD0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750" y="1204912"/>
            <a:ext cx="8038306" cy="2429678"/>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14" name="Object 2">
            <a:extLst>
              <a:ext uri="{FF2B5EF4-FFF2-40B4-BE49-F238E27FC236}">
                <a16:creationId xmlns:a16="http://schemas.microsoft.com/office/drawing/2014/main" xmlns="" id="{CCBDD7CB-73BA-476D-A07A-5CAA627D68FC}"/>
              </a:ext>
            </a:extLst>
          </p:cNvPr>
          <p:cNvGraphicFramePr>
            <a:graphicFrameLocks/>
          </p:cNvGraphicFramePr>
          <p:nvPr>
            <p:extLst>
              <p:ext uri="{D42A27DB-BD31-4B8C-83A1-F6EECF244321}">
                <p14:modId xmlns:p14="http://schemas.microsoft.com/office/powerpoint/2010/main" val="3949885115"/>
              </p:ext>
            </p:extLst>
          </p:nvPr>
        </p:nvGraphicFramePr>
        <p:xfrm>
          <a:off x="3168650" y="914400"/>
          <a:ext cx="5219700" cy="3886200"/>
        </p:xfrm>
        <a:graphic>
          <a:graphicData uri="http://schemas.openxmlformats.org/presentationml/2006/ole">
            <mc:AlternateContent xmlns:mc="http://schemas.openxmlformats.org/markup-compatibility/2006">
              <mc:Choice xmlns:v="urn:schemas-microsoft-com:vml" Requires="v">
                <p:oleObj spid="_x0000_s13397" name="Worksheet" r:id="rId4" imgW="2962333" imgH="2362040" progId="Excel.Sheet.8">
                  <p:embed/>
                </p:oleObj>
              </mc:Choice>
              <mc:Fallback>
                <p:oleObj name="Worksheet" r:id="rId4" imgW="2962333" imgH="2362040" progId="Excel.Sheet.8">
                  <p:embed/>
                  <p:pic>
                    <p:nvPicPr>
                      <p:cNvPr id="0" name="Object 2"/>
                      <p:cNvPicPr>
                        <a:picLocks noChangeArrowheads="1"/>
                      </p:cNvPicPr>
                      <p:nvPr/>
                    </p:nvPicPr>
                    <p:blipFill>
                      <a:blip r:embed="rId5"/>
                      <a:srcRect/>
                      <a:stretch>
                        <a:fillRect/>
                      </a:stretch>
                    </p:blipFill>
                    <p:spPr bwMode="auto">
                      <a:xfrm>
                        <a:off x="3168650" y="914400"/>
                        <a:ext cx="52197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115714" name="Line 4">
            <a:extLst>
              <a:ext uri="{FF2B5EF4-FFF2-40B4-BE49-F238E27FC236}">
                <a16:creationId xmlns:a16="http://schemas.microsoft.com/office/drawing/2014/main" xmlns="" id="{D62A1CAB-99E5-4FEA-B85A-3289B0FA2886}"/>
              </a:ext>
            </a:extLst>
          </p:cNvPr>
          <p:cNvSpPr>
            <a:spLocks noChangeShapeType="1"/>
          </p:cNvSpPr>
          <p:nvPr/>
        </p:nvSpPr>
        <p:spPr bwMode="auto">
          <a:xfrm flipV="1">
            <a:off x="5867400" y="4724400"/>
            <a:ext cx="1177925" cy="457200"/>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115715" name="Oval 5">
            <a:extLst>
              <a:ext uri="{FF2B5EF4-FFF2-40B4-BE49-F238E27FC236}">
                <a16:creationId xmlns:a16="http://schemas.microsoft.com/office/drawing/2014/main" xmlns="" id="{B53D3733-D81B-4E21-9867-E1721E112C9C}"/>
              </a:ext>
            </a:extLst>
          </p:cNvPr>
          <p:cNvSpPr>
            <a:spLocks noChangeArrowheads="1"/>
          </p:cNvSpPr>
          <p:nvPr/>
        </p:nvSpPr>
        <p:spPr bwMode="auto">
          <a:xfrm>
            <a:off x="7010400" y="4343400"/>
            <a:ext cx="1487488" cy="395288"/>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endParaRPr lang="en-US" altLang="en-US" dirty="0"/>
          </a:p>
        </p:txBody>
      </p:sp>
      <p:sp>
        <p:nvSpPr>
          <p:cNvPr id="115716" name="Rectangle 7">
            <a:extLst>
              <a:ext uri="{FF2B5EF4-FFF2-40B4-BE49-F238E27FC236}">
                <a16:creationId xmlns:a16="http://schemas.microsoft.com/office/drawing/2014/main" xmlns="" id="{A3EA1398-C3ED-4FCC-9861-A1754FC820A2}"/>
              </a:ext>
            </a:extLst>
          </p:cNvPr>
          <p:cNvSpPr>
            <a:spLocks noChangeArrowheads="1"/>
          </p:cNvSpPr>
          <p:nvPr/>
        </p:nvSpPr>
        <p:spPr bwMode="auto">
          <a:xfrm>
            <a:off x="1143000" y="4876800"/>
            <a:ext cx="4808538" cy="1012825"/>
          </a:xfrm>
          <a:prstGeom prst="rect">
            <a:avLst/>
          </a:prstGeom>
          <a:solidFill>
            <a:schemeClr val="accent1">
              <a:lumMod val="20000"/>
              <a:lumOff val="80000"/>
            </a:schemeClr>
          </a:solidFill>
          <a:ln w="57150" cmpd="thinThick">
            <a:solidFill>
              <a:schemeClr val="tx2"/>
            </a:solidFill>
            <a:miter lim="800000"/>
            <a:headEnd/>
            <a:tailEnd/>
          </a:ln>
        </p:spPr>
        <p:txBody>
          <a:bodyPr wrap="none" lIns="90488" tIns="44450" rIns="90488" bIns="44450">
            <a:spAutoFit/>
          </a:bodyPr>
          <a:lstStyle/>
          <a:p>
            <a:pPr>
              <a:defRPr/>
            </a:pPr>
            <a:r>
              <a:rPr lang="en-US" sz="2000" b="1" dirty="0">
                <a:latin typeface="Arial Narrow" pitchFamily="34" charset="0"/>
              </a:rPr>
              <a:t>A positive net present value indicates that this</a:t>
            </a:r>
            <a:br>
              <a:rPr lang="en-US" sz="2000" b="1" dirty="0">
                <a:latin typeface="Arial Narrow" pitchFamily="34" charset="0"/>
              </a:rPr>
            </a:br>
            <a:r>
              <a:rPr lang="en-US" sz="2000" b="1" dirty="0">
                <a:latin typeface="Arial Narrow" pitchFamily="34" charset="0"/>
              </a:rPr>
              <a:t>project earns more than 12 percent, so the</a:t>
            </a:r>
            <a:br>
              <a:rPr lang="en-US" sz="2000" b="1" dirty="0">
                <a:latin typeface="Arial Narrow" pitchFamily="34" charset="0"/>
              </a:rPr>
            </a:br>
            <a:r>
              <a:rPr lang="en-US" sz="2000" b="1" dirty="0">
                <a:latin typeface="Arial Narrow" pitchFamily="34" charset="0"/>
              </a:rPr>
              <a:t>investment should be made.</a:t>
            </a:r>
          </a:p>
        </p:txBody>
      </p:sp>
      <p:sp>
        <p:nvSpPr>
          <p:cNvPr id="13318" name="Rectangle 16">
            <a:extLst>
              <a:ext uri="{FF2B5EF4-FFF2-40B4-BE49-F238E27FC236}">
                <a16:creationId xmlns:a16="http://schemas.microsoft.com/office/drawing/2014/main" xmlns="" id="{2CB52FDC-2F30-4753-8CE5-C2A53991F87B}"/>
              </a:ext>
            </a:extLst>
          </p:cNvPr>
          <p:cNvSpPr>
            <a:spLocks noGrp="1" noChangeArrowheads="1"/>
          </p:cNvSpPr>
          <p:nvPr>
            <p:ph type="title"/>
          </p:nvPr>
        </p:nvSpPr>
        <p:spPr/>
        <p:txBody>
          <a:bodyPr/>
          <a:lstStyle/>
          <a:p>
            <a:r>
              <a:rPr lang="en-US" altLang="en-US" dirty="0">
                <a:ea typeface="ＭＳ Ｐゴシック" panose="020B0600070205080204" pitchFamily="34" charset="-128"/>
              </a:rPr>
              <a:t>Net Present Value (NPV)</a:t>
            </a:r>
          </a:p>
        </p:txBody>
      </p:sp>
      <p:sp>
        <p:nvSpPr>
          <p:cNvPr id="11" name="Rounded Rectangle 10">
            <a:extLst>
              <a:ext uri="{FF2B5EF4-FFF2-40B4-BE49-F238E27FC236}">
                <a16:creationId xmlns:a16="http://schemas.microsoft.com/office/drawing/2014/main" xmlns="" id="{1A3A7478-DAFB-42AF-9ABD-2BF546FFD499}"/>
              </a:ext>
            </a:extLst>
          </p:cNvPr>
          <p:cNvSpPr/>
          <p:nvPr/>
        </p:nvSpPr>
        <p:spPr>
          <a:xfrm>
            <a:off x="496888" y="6172200"/>
            <a:ext cx="77327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16-7: Illustrate the use of and differences between various capital budgeting techniques: net present value, present value ratio, and internal rate of return.</a:t>
            </a:r>
          </a:p>
        </p:txBody>
      </p:sp>
      <p:sp>
        <p:nvSpPr>
          <p:cNvPr id="13320" name="Line 4">
            <a:extLst>
              <a:ext uri="{FF2B5EF4-FFF2-40B4-BE49-F238E27FC236}">
                <a16:creationId xmlns:a16="http://schemas.microsoft.com/office/drawing/2014/main" xmlns="" id="{727DFC18-EF35-4C05-ACA4-6EDA1892DC3A}"/>
              </a:ext>
            </a:extLst>
          </p:cNvPr>
          <p:cNvSpPr>
            <a:spLocks noChangeShapeType="1"/>
          </p:cNvSpPr>
          <p:nvPr/>
        </p:nvSpPr>
        <p:spPr bwMode="auto">
          <a:xfrm>
            <a:off x="2743200" y="1143000"/>
            <a:ext cx="2895600"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9" name="Rectangle 6">
            <a:extLst>
              <a:ext uri="{FF2B5EF4-FFF2-40B4-BE49-F238E27FC236}">
                <a16:creationId xmlns:a16="http://schemas.microsoft.com/office/drawing/2014/main" xmlns="" id="{61902878-E4D0-444B-88A3-AEE07D6B3870}"/>
              </a:ext>
            </a:extLst>
          </p:cNvPr>
          <p:cNvSpPr>
            <a:spLocks noChangeArrowheads="1"/>
          </p:cNvSpPr>
          <p:nvPr/>
        </p:nvSpPr>
        <p:spPr bwMode="auto">
          <a:xfrm>
            <a:off x="685800" y="914400"/>
            <a:ext cx="2286000" cy="1241425"/>
          </a:xfrm>
          <a:prstGeom prst="rect">
            <a:avLst/>
          </a:prstGeom>
          <a:solidFill>
            <a:schemeClr val="accent1">
              <a:lumMod val="20000"/>
              <a:lumOff val="80000"/>
            </a:schemeClr>
          </a:solidFill>
          <a:ln w="57150" cmpd="thinThick">
            <a:solidFill>
              <a:schemeClr val="tx2"/>
            </a:solidFill>
            <a:miter lim="800000"/>
            <a:headEnd/>
            <a:tailEnd/>
          </a:ln>
        </p:spPr>
        <p:txBody>
          <a:bodyPr lIns="90488" tIns="44450" rIns="90488" bIns="44450">
            <a:spAutoFit/>
          </a:bodyPr>
          <a:lstStyle/>
          <a:p>
            <a:pPr>
              <a:defRPr/>
            </a:pPr>
            <a:r>
              <a:rPr lang="en-US" sz="2400" b="1" dirty="0">
                <a:latin typeface="Arial" pitchFamily="34" charset="0"/>
              </a:rPr>
              <a:t>Present value factors</a:t>
            </a:r>
            <a:br>
              <a:rPr lang="en-US" sz="2400" b="1" dirty="0">
                <a:latin typeface="Arial" pitchFamily="34" charset="0"/>
              </a:rPr>
            </a:br>
            <a:r>
              <a:rPr lang="en-US" sz="2400" b="1" dirty="0">
                <a:latin typeface="Arial" pitchFamily="34" charset="0"/>
              </a:rPr>
              <a:t>for 12 percent</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A55EFFB-6ACF-40E0-A9D6-602654F8A0D2}"/>
              </a:ext>
            </a:extLst>
          </p:cNvPr>
          <p:cNvSpPr>
            <a:spLocks noGrp="1"/>
          </p:cNvSpPr>
          <p:nvPr>
            <p:ph type="title"/>
          </p:nvPr>
        </p:nvSpPr>
        <p:spPr/>
        <p:txBody>
          <a:bodyPr/>
          <a:lstStyle/>
          <a:p>
            <a:r>
              <a:rPr lang="en-US" dirty="0"/>
              <a:t>Net Present Value (NPV) Analysis of a Proposed Investment</a:t>
            </a:r>
          </a:p>
        </p:txBody>
      </p:sp>
      <p:sp>
        <p:nvSpPr>
          <p:cNvPr id="4" name="Content Placeholder 3">
            <a:extLst>
              <a:ext uri="{FF2B5EF4-FFF2-40B4-BE49-F238E27FC236}">
                <a16:creationId xmlns:a16="http://schemas.microsoft.com/office/drawing/2014/main" xmlns="" id="{31881B88-BE89-4836-8EEA-EFBA586A74B4}"/>
              </a:ext>
            </a:extLst>
          </p:cNvPr>
          <p:cNvSpPr>
            <a:spLocks noGrp="1"/>
          </p:cNvSpPr>
          <p:nvPr>
            <p:ph idx="1"/>
          </p:nvPr>
        </p:nvSpPr>
        <p:spPr>
          <a:xfrm>
            <a:off x="632559" y="1127347"/>
            <a:ext cx="8229600" cy="4692513"/>
          </a:xfrm>
          <a:solidFill>
            <a:schemeClr val="accent6">
              <a:lumMod val="20000"/>
              <a:lumOff val="80000"/>
            </a:schemeClr>
          </a:solidFill>
        </p:spPr>
        <p:txBody>
          <a:bodyPr/>
          <a:lstStyle/>
          <a:p>
            <a:pPr marL="0" indent="0">
              <a:buNone/>
            </a:pPr>
            <a:r>
              <a:rPr lang="en-US" sz="2000" dirty="0"/>
              <a:t>I. Assumptions:</a:t>
            </a:r>
          </a:p>
          <a:p>
            <a:pPr marL="0" indent="0">
              <a:buNone/>
            </a:pPr>
            <a:r>
              <a:rPr lang="en-US" sz="2000" dirty="0"/>
              <a:t>	A. A new packaging machine costing $100,000, including 	installation, has an estimated useful life of five years and an 	estimated salvage value of $6,000 after five years. The new machine 	will be purchased at the end of 2016.</a:t>
            </a:r>
          </a:p>
          <a:p>
            <a:pPr marL="0" indent="0">
              <a:buNone/>
            </a:pPr>
            <a:r>
              <a:rPr lang="en-US" sz="2000" dirty="0"/>
              <a:t>	B. Installation and use of the machine in the firm’s operations will 	result in labor savings during each of the next five years as follows:</a:t>
            </a:r>
          </a:p>
          <a:p>
            <a:pPr marL="0" indent="0">
              <a:buNone/>
            </a:pPr>
            <a:r>
              <a:rPr lang="en-US" sz="2000" dirty="0"/>
              <a:t>		2020 	$26,000</a:t>
            </a:r>
          </a:p>
          <a:p>
            <a:pPr marL="0" indent="0">
              <a:buNone/>
            </a:pPr>
            <a:r>
              <a:rPr lang="en-US" sz="2000" dirty="0"/>
              <a:t>		2021 	 27,000</a:t>
            </a:r>
          </a:p>
          <a:p>
            <a:pPr marL="0" indent="0">
              <a:buNone/>
            </a:pPr>
            <a:r>
              <a:rPr lang="en-US" sz="2000" dirty="0"/>
              <a:t>		2022 	 31,000</a:t>
            </a:r>
          </a:p>
          <a:p>
            <a:pPr marL="0" indent="0">
              <a:buNone/>
            </a:pPr>
            <a:r>
              <a:rPr lang="en-US" sz="2000" dirty="0"/>
              <a:t>		2023 	 35,000</a:t>
            </a:r>
          </a:p>
          <a:p>
            <a:pPr marL="0" indent="0">
              <a:buNone/>
            </a:pPr>
            <a:r>
              <a:rPr lang="en-US" sz="2000" dirty="0"/>
              <a:t>		2024 	 38,000</a:t>
            </a:r>
          </a:p>
          <a:p>
            <a:pPr marL="0" indent="0">
              <a:buNone/>
            </a:pPr>
            <a:r>
              <a:rPr lang="en-US" sz="2000" dirty="0"/>
              <a:t>	C. The firm’s cost of capital is 16 percent.</a:t>
            </a:r>
          </a:p>
        </p:txBody>
      </p:sp>
      <p:sp>
        <p:nvSpPr>
          <p:cNvPr id="3" name="Rounded Rectangle 10">
            <a:extLst>
              <a:ext uri="{FF2B5EF4-FFF2-40B4-BE49-F238E27FC236}">
                <a16:creationId xmlns:a16="http://schemas.microsoft.com/office/drawing/2014/main" xmlns="" id="{05246FE2-5E12-48B3-87C2-2580842300A2}"/>
              </a:ext>
            </a:extLst>
          </p:cNvPr>
          <p:cNvSpPr/>
          <p:nvPr/>
        </p:nvSpPr>
        <p:spPr>
          <a:xfrm>
            <a:off x="496888" y="6172200"/>
            <a:ext cx="77327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16-7: Illustrate the use of and differences between various capital budgeting techniques: net present value, present value ratio, and internal rate of return.</a:t>
            </a:r>
          </a:p>
        </p:txBody>
      </p:sp>
    </p:spTree>
    <p:extLst>
      <p:ext uri="{BB962C8B-B14F-4D97-AF65-F5344CB8AC3E}">
        <p14:creationId xmlns:p14="http://schemas.microsoft.com/office/powerpoint/2010/main" val="34738639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A55EFFB-6ACF-40E0-A9D6-602654F8A0D2}"/>
              </a:ext>
            </a:extLst>
          </p:cNvPr>
          <p:cNvSpPr>
            <a:spLocks noGrp="1"/>
          </p:cNvSpPr>
          <p:nvPr>
            <p:ph type="title"/>
          </p:nvPr>
        </p:nvSpPr>
        <p:spPr/>
        <p:txBody>
          <a:bodyPr/>
          <a:lstStyle/>
          <a:p>
            <a:r>
              <a:rPr lang="en-US" dirty="0"/>
              <a:t>Net Present Value (NPV) Analysis of a Proposed Investment</a:t>
            </a:r>
          </a:p>
        </p:txBody>
      </p:sp>
      <p:sp>
        <p:nvSpPr>
          <p:cNvPr id="4" name="Content Placeholder 3">
            <a:extLst>
              <a:ext uri="{FF2B5EF4-FFF2-40B4-BE49-F238E27FC236}">
                <a16:creationId xmlns:a16="http://schemas.microsoft.com/office/drawing/2014/main" xmlns="" id="{606DED3A-B0AC-4C13-9E0A-40D3E94C9B2B}"/>
              </a:ext>
            </a:extLst>
          </p:cNvPr>
          <p:cNvSpPr>
            <a:spLocks noGrp="1"/>
          </p:cNvSpPr>
          <p:nvPr>
            <p:ph idx="1"/>
          </p:nvPr>
        </p:nvSpPr>
        <p:spPr>
          <a:xfrm>
            <a:off x="630238" y="4643478"/>
            <a:ext cx="8229600" cy="1389263"/>
          </a:xfrm>
        </p:spPr>
        <p:txBody>
          <a:bodyPr/>
          <a:lstStyle/>
          <a:p>
            <a:pPr marL="0" indent="0">
              <a:buNone/>
            </a:pPr>
            <a:r>
              <a:rPr lang="en-US" sz="2000" dirty="0"/>
              <a:t>IV. Conclusion from analysis: </a:t>
            </a:r>
          </a:p>
          <a:p>
            <a:pPr marL="400050" lvl="1" indent="0">
              <a:buNone/>
            </a:pPr>
            <a:r>
              <a:rPr lang="en-US" sz="2000" dirty="0"/>
              <a:t>The net present value is positive; therefore the projected rate of return on this investment is greater than the 16 percent cost of capital. Based on this quantitative analysis, the investment should be made</a:t>
            </a:r>
            <a:r>
              <a:rPr lang="en-US" sz="1800" dirty="0"/>
              <a:t>.	</a:t>
            </a:r>
          </a:p>
          <a:p>
            <a:endParaRPr lang="en-US" sz="2000" dirty="0"/>
          </a:p>
        </p:txBody>
      </p:sp>
      <p:sp>
        <p:nvSpPr>
          <p:cNvPr id="3" name="Rounded Rectangle 10">
            <a:extLst>
              <a:ext uri="{FF2B5EF4-FFF2-40B4-BE49-F238E27FC236}">
                <a16:creationId xmlns:a16="http://schemas.microsoft.com/office/drawing/2014/main" xmlns="" id="{72C16DBD-3206-43AD-A2BD-B905591B80E1}"/>
              </a:ext>
            </a:extLst>
          </p:cNvPr>
          <p:cNvSpPr/>
          <p:nvPr/>
        </p:nvSpPr>
        <p:spPr>
          <a:xfrm>
            <a:off x="496888" y="6172200"/>
            <a:ext cx="77327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16-7: Illustrate the use of and differences between various capital budgeting techniques: net present value, present value ratio, and internal rate of return.</a:t>
            </a:r>
          </a:p>
        </p:txBody>
      </p:sp>
      <p:pic>
        <p:nvPicPr>
          <p:cNvPr id="5" name="Picture 4" descr="A screenshot of a cell phone&#10;&#10;Description generated with very high confidence">
            <a:extLst>
              <a:ext uri="{FF2B5EF4-FFF2-40B4-BE49-F238E27FC236}">
                <a16:creationId xmlns:a16="http://schemas.microsoft.com/office/drawing/2014/main" xmlns="" id="{7F01FF50-5FEA-4B44-8BAF-A28ED98F40E2}"/>
              </a:ext>
            </a:extLst>
          </p:cNvPr>
          <p:cNvPicPr>
            <a:picLocks noChangeAspect="1"/>
          </p:cNvPicPr>
          <p:nvPr/>
        </p:nvPicPr>
        <p:blipFill rotWithShape="1">
          <a:blip r:embed="rId2">
            <a:extLst>
              <a:ext uri="{28A0092B-C50C-407E-A947-70E740481C1C}">
                <a14:useLocalDpi xmlns:a14="http://schemas.microsoft.com/office/drawing/2010/main" val="0"/>
              </a:ext>
            </a:extLst>
          </a:blip>
          <a:srcRect b="28693"/>
          <a:stretch/>
        </p:blipFill>
        <p:spPr>
          <a:xfrm>
            <a:off x="630238" y="2768044"/>
            <a:ext cx="6819900" cy="1747772"/>
          </a:xfrm>
          <a:prstGeom prst="rect">
            <a:avLst/>
          </a:prstGeom>
        </p:spPr>
      </p:pic>
      <p:pic>
        <p:nvPicPr>
          <p:cNvPr id="6" name="Picture 5" descr="A screenshot of a cell phone&#10;&#10;Description generated with very high confidence">
            <a:extLst>
              <a:ext uri="{FF2B5EF4-FFF2-40B4-BE49-F238E27FC236}">
                <a16:creationId xmlns:a16="http://schemas.microsoft.com/office/drawing/2014/main" xmlns="" id="{A452DEC0-11FD-4334-A964-AEE112625F92}"/>
              </a:ext>
            </a:extLst>
          </p:cNvPr>
          <p:cNvPicPr>
            <a:picLocks noChangeAspect="1"/>
          </p:cNvPicPr>
          <p:nvPr/>
        </p:nvPicPr>
        <p:blipFill rotWithShape="1">
          <a:blip r:embed="rId3">
            <a:extLst>
              <a:ext uri="{28A0092B-C50C-407E-A947-70E740481C1C}">
                <a14:useLocalDpi xmlns:a14="http://schemas.microsoft.com/office/drawing/2010/main" val="0"/>
              </a:ext>
            </a:extLst>
          </a:blip>
          <a:srcRect t="66093" b="1"/>
          <a:stretch/>
        </p:blipFill>
        <p:spPr>
          <a:xfrm>
            <a:off x="630238" y="1228817"/>
            <a:ext cx="7732712" cy="1389263"/>
          </a:xfrm>
          <a:prstGeom prst="rect">
            <a:avLst/>
          </a:prstGeom>
        </p:spPr>
      </p:pic>
    </p:spTree>
    <p:extLst>
      <p:ext uri="{BB962C8B-B14F-4D97-AF65-F5344CB8AC3E}">
        <p14:creationId xmlns:p14="http://schemas.microsoft.com/office/powerpoint/2010/main" val="3243085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a:extLst>
              <a:ext uri="{FF2B5EF4-FFF2-40B4-BE49-F238E27FC236}">
                <a16:creationId xmlns:a16="http://schemas.microsoft.com/office/drawing/2014/main" xmlns="" id="{31E83547-E136-4215-852B-98E3BAD226B3}"/>
              </a:ext>
            </a:extLst>
          </p:cNvPr>
          <p:cNvSpPr>
            <a:spLocks noGrp="1" noChangeArrowheads="1"/>
          </p:cNvSpPr>
          <p:nvPr>
            <p:ph type="title"/>
          </p:nvPr>
        </p:nvSpPr>
        <p:spPr>
          <a:xfrm>
            <a:off x="838200" y="0"/>
            <a:ext cx="7477125" cy="1143000"/>
          </a:xfrm>
        </p:spPr>
        <p:txBody>
          <a:bodyPr/>
          <a:lstStyle/>
          <a:p>
            <a:r>
              <a:rPr lang="en-US" altLang="en-US" dirty="0">
                <a:ea typeface="ＭＳ Ｐゴシック" panose="020B0600070205080204" pitchFamily="34" charset="-128"/>
              </a:rPr>
              <a:t>Ranking Investment Projects</a:t>
            </a:r>
          </a:p>
        </p:txBody>
      </p:sp>
      <p:grpSp>
        <p:nvGrpSpPr>
          <p:cNvPr id="14340" name="Group 3">
            <a:extLst>
              <a:ext uri="{FF2B5EF4-FFF2-40B4-BE49-F238E27FC236}">
                <a16:creationId xmlns:a16="http://schemas.microsoft.com/office/drawing/2014/main" xmlns="" id="{EE9FA241-BF83-4637-9B0B-32122303150C}"/>
              </a:ext>
            </a:extLst>
          </p:cNvPr>
          <p:cNvGrpSpPr>
            <a:grpSpLocks/>
          </p:cNvGrpSpPr>
          <p:nvPr/>
        </p:nvGrpSpPr>
        <p:grpSpPr bwMode="auto">
          <a:xfrm>
            <a:off x="668338" y="1143000"/>
            <a:ext cx="8475662" cy="1143000"/>
            <a:chOff x="624" y="784"/>
            <a:chExt cx="6144" cy="515"/>
          </a:xfrm>
        </p:grpSpPr>
        <p:sp>
          <p:nvSpPr>
            <p:cNvPr id="14343" name="Text Box 4">
              <a:extLst>
                <a:ext uri="{FF2B5EF4-FFF2-40B4-BE49-F238E27FC236}">
                  <a16:creationId xmlns:a16="http://schemas.microsoft.com/office/drawing/2014/main" xmlns="" id="{64C5EE39-DA4D-4383-BAF9-DAF9258EEEA7}"/>
                </a:ext>
              </a:extLst>
            </p:cNvPr>
            <p:cNvSpPr txBox="1">
              <a:spLocks noChangeArrowheads="1"/>
            </p:cNvSpPr>
            <p:nvPr/>
          </p:nvSpPr>
          <p:spPr bwMode="auto">
            <a:xfrm>
              <a:off x="624" y="784"/>
              <a:ext cx="6144" cy="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a:spcBef>
                  <a:spcPct val="50000"/>
                </a:spcBef>
              </a:pPr>
              <a:r>
                <a:rPr lang="en-US" altLang="en-US" sz="2400" b="1" dirty="0">
                  <a:latin typeface="Arial" panose="020B0604020202020204" pitchFamily="34" charset="0"/>
                </a:rPr>
                <a:t>Present value ratio/	Present value of cash inflows</a:t>
              </a:r>
              <a:br>
                <a:rPr lang="en-US" altLang="en-US" sz="2400" b="1" dirty="0">
                  <a:latin typeface="Arial" panose="020B0604020202020204" pitchFamily="34" charset="0"/>
                </a:rPr>
              </a:br>
              <a:r>
                <a:rPr lang="en-US" altLang="en-US" sz="2400" b="1" dirty="0">
                  <a:latin typeface="Arial" panose="020B0604020202020204" pitchFamily="34" charset="0"/>
                </a:rPr>
                <a:t>Profitability index		 Investment required</a:t>
              </a:r>
            </a:p>
          </p:txBody>
        </p:sp>
        <p:sp>
          <p:nvSpPr>
            <p:cNvPr id="14344" name="Line 5">
              <a:extLst>
                <a:ext uri="{FF2B5EF4-FFF2-40B4-BE49-F238E27FC236}">
                  <a16:creationId xmlns:a16="http://schemas.microsoft.com/office/drawing/2014/main" xmlns="" id="{1F101F25-D33A-40C6-B240-DA80AD886B73}"/>
                </a:ext>
              </a:extLst>
            </p:cNvPr>
            <p:cNvSpPr>
              <a:spLocks noChangeShapeType="1"/>
            </p:cNvSpPr>
            <p:nvPr/>
          </p:nvSpPr>
          <p:spPr bwMode="auto">
            <a:xfrm>
              <a:off x="3338" y="961"/>
              <a:ext cx="308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14345" name="Text Box 6">
              <a:extLst>
                <a:ext uri="{FF2B5EF4-FFF2-40B4-BE49-F238E27FC236}">
                  <a16:creationId xmlns:a16="http://schemas.microsoft.com/office/drawing/2014/main" xmlns="" id="{2CACCACA-F020-4D1D-A152-10C061773A36}"/>
                </a:ext>
              </a:extLst>
            </p:cNvPr>
            <p:cNvSpPr txBox="1">
              <a:spLocks noChangeArrowheads="1"/>
            </p:cNvSpPr>
            <p:nvPr/>
          </p:nvSpPr>
          <p:spPr bwMode="auto">
            <a:xfrm>
              <a:off x="2584" y="907"/>
              <a:ext cx="24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a:r>
                <a:rPr lang="en-US" altLang="en-US" sz="2400" b="1" dirty="0">
                  <a:latin typeface="Arial" panose="020B0604020202020204" pitchFamily="34" charset="0"/>
                </a:rPr>
                <a:t>=</a:t>
              </a:r>
            </a:p>
          </p:txBody>
        </p:sp>
      </p:grpSp>
      <p:sp>
        <p:nvSpPr>
          <p:cNvPr id="531464" name="Rectangle 8">
            <a:extLst>
              <a:ext uri="{FF2B5EF4-FFF2-40B4-BE49-F238E27FC236}">
                <a16:creationId xmlns:a16="http://schemas.microsoft.com/office/drawing/2014/main" xmlns="" id="{31D5EB3D-1EA4-4030-B312-DEA6B1CB7AFB}"/>
              </a:ext>
            </a:extLst>
          </p:cNvPr>
          <p:cNvSpPr>
            <a:spLocks noChangeArrowheads="1"/>
          </p:cNvSpPr>
          <p:nvPr/>
        </p:nvSpPr>
        <p:spPr bwMode="auto">
          <a:xfrm>
            <a:off x="1752600" y="4876800"/>
            <a:ext cx="5638800" cy="990600"/>
          </a:xfrm>
          <a:prstGeom prst="rect">
            <a:avLst/>
          </a:prstGeom>
          <a:solidFill>
            <a:srgbClr val="FFFFB3"/>
          </a:solidFill>
          <a:ln w="9525">
            <a:solidFill>
              <a:schemeClr val="tx1"/>
            </a:solidFill>
            <a:miter lim="800000"/>
            <a:headEnd/>
            <a:tailEnd/>
          </a:ln>
          <a:effectLst>
            <a:outerShdw dist="71842" dir="2700000" algn="ctr" rotWithShape="0">
              <a:schemeClr val="tx1"/>
            </a:outerShdw>
          </a:effectLst>
        </p:spPr>
        <p:txBody>
          <a:bodyPr wrap="none" anchor="ctr"/>
          <a:lstStyle/>
          <a:p>
            <a:pPr>
              <a:defRPr/>
            </a:pPr>
            <a:r>
              <a:rPr lang="en-US" sz="2200" b="1" dirty="0">
                <a:latin typeface="Arial" pitchFamily="34" charset="0"/>
              </a:rPr>
              <a:t>The higher the profitability index, the</a:t>
            </a:r>
          </a:p>
          <a:p>
            <a:pPr>
              <a:defRPr/>
            </a:pPr>
            <a:r>
              <a:rPr lang="en-US" sz="2200" b="1" dirty="0">
                <a:latin typeface="Arial" pitchFamily="34" charset="0"/>
              </a:rPr>
              <a:t>more desirable the project.</a:t>
            </a:r>
          </a:p>
        </p:txBody>
      </p:sp>
      <p:sp>
        <p:nvSpPr>
          <p:cNvPr id="11" name="Rounded Rectangle 10">
            <a:extLst>
              <a:ext uri="{FF2B5EF4-FFF2-40B4-BE49-F238E27FC236}">
                <a16:creationId xmlns:a16="http://schemas.microsoft.com/office/drawing/2014/main" xmlns="" id="{8994FE7B-F6DF-4D05-B0E6-564DC73925C9}"/>
              </a:ext>
            </a:extLst>
          </p:cNvPr>
          <p:cNvSpPr/>
          <p:nvPr/>
        </p:nvSpPr>
        <p:spPr>
          <a:xfrm>
            <a:off x="496888" y="6172200"/>
            <a:ext cx="77327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16-7: Illustrate the use of and differences between various capital budgeting techniques: net present value, present value ratio, and internal rate of return.</a:t>
            </a:r>
          </a:p>
        </p:txBody>
      </p:sp>
      <p:pic>
        <p:nvPicPr>
          <p:cNvPr id="3" name="Picture 2" descr="A screenshot of a cell phone&#10;&#10;Description automatically generated">
            <a:extLst>
              <a:ext uri="{FF2B5EF4-FFF2-40B4-BE49-F238E27FC236}">
                <a16:creationId xmlns:a16="http://schemas.microsoft.com/office/drawing/2014/main" xmlns="" id="{AEC5AD56-BFF8-48E9-98BF-2323DC79B9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888" y="2945787"/>
            <a:ext cx="7864475" cy="966426"/>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11">
            <a:extLst>
              <a:ext uri="{FF2B5EF4-FFF2-40B4-BE49-F238E27FC236}">
                <a16:creationId xmlns:a16="http://schemas.microsoft.com/office/drawing/2014/main" xmlns="" id="{A080AF7A-E337-4B9B-AE3A-686A380FB79D}"/>
              </a:ext>
            </a:extLst>
          </p:cNvPr>
          <p:cNvSpPr>
            <a:spLocks noGrp="1"/>
          </p:cNvSpPr>
          <p:nvPr>
            <p:ph type="title"/>
          </p:nvPr>
        </p:nvSpPr>
        <p:spPr>
          <a:xfrm>
            <a:off x="838200" y="0"/>
            <a:ext cx="7407275" cy="1143000"/>
          </a:xfrm>
        </p:spPr>
        <p:txBody>
          <a:bodyPr/>
          <a:lstStyle/>
          <a:p>
            <a:r>
              <a:rPr lang="en-US" altLang="en-US" dirty="0">
                <a:ea typeface="ＭＳ Ｐゴシック" panose="020B0600070205080204" pitchFamily="34" charset="-128"/>
              </a:rPr>
              <a:t>Internal Rate of Return (IRR)</a:t>
            </a:r>
          </a:p>
        </p:txBody>
      </p:sp>
      <p:sp>
        <p:nvSpPr>
          <p:cNvPr id="121857" name="Rectangle 3">
            <a:extLst>
              <a:ext uri="{FF2B5EF4-FFF2-40B4-BE49-F238E27FC236}">
                <a16:creationId xmlns:a16="http://schemas.microsoft.com/office/drawing/2014/main" xmlns="" id="{ECAF5634-2DA7-4250-A090-C859664B4CCF}"/>
              </a:ext>
            </a:extLst>
          </p:cNvPr>
          <p:cNvSpPr>
            <a:spLocks noGrp="1" noChangeArrowheads="1"/>
          </p:cNvSpPr>
          <p:nvPr>
            <p:ph idx="1"/>
          </p:nvPr>
        </p:nvSpPr>
        <p:spPr>
          <a:xfrm>
            <a:off x="685800" y="1066800"/>
            <a:ext cx="8077200" cy="3657600"/>
          </a:xfrm>
        </p:spPr>
        <p:txBody>
          <a:bodyPr lIns="90488" tIns="44450" rIns="90488" bIns="44450"/>
          <a:lstStyle/>
          <a:p>
            <a:pPr>
              <a:lnSpc>
                <a:spcPct val="95000"/>
              </a:lnSpc>
              <a:spcBef>
                <a:spcPct val="50000"/>
              </a:spcBef>
              <a:buSzPct val="100000"/>
              <a:buFont typeface="Wingdings" pitchFamily="2" charset="2"/>
              <a:buChar char="q"/>
              <a:defRPr/>
            </a:pPr>
            <a:r>
              <a:rPr lang="en-US" sz="3000" dirty="0">
                <a:ea typeface="ＭＳ Ｐゴシック" pitchFamily="34" charset="-128"/>
              </a:rPr>
              <a:t> Solves for the actual rate of return that will be</a:t>
            </a:r>
            <a:br>
              <a:rPr lang="en-US" sz="3000" dirty="0">
                <a:ea typeface="ＭＳ Ｐゴシック" pitchFamily="34" charset="-128"/>
              </a:rPr>
            </a:br>
            <a:r>
              <a:rPr lang="en-US" sz="3000" dirty="0">
                <a:ea typeface="ＭＳ Ｐゴシック" pitchFamily="34" charset="-128"/>
              </a:rPr>
              <a:t> earned by a proposed investment</a:t>
            </a:r>
          </a:p>
          <a:p>
            <a:pPr>
              <a:lnSpc>
                <a:spcPct val="95000"/>
              </a:lnSpc>
              <a:spcBef>
                <a:spcPct val="50000"/>
              </a:spcBef>
              <a:buSzPct val="100000"/>
              <a:buFont typeface="Wingdings" pitchFamily="2" charset="2"/>
              <a:buChar char="q"/>
              <a:defRPr/>
            </a:pPr>
            <a:r>
              <a:rPr lang="en-US" sz="3000" dirty="0">
                <a:ea typeface="ＭＳ Ｐゴシック" pitchFamily="34" charset="-128"/>
              </a:rPr>
              <a:t>The discount rate at which the present value of cash flows from the project will equal the investment</a:t>
            </a:r>
            <a:r>
              <a:rPr lang="en-US" sz="3000" dirty="0">
                <a:ea typeface="ＭＳ Ｐゴシック" pitchFamily="34" charset="-128"/>
                <a:cs typeface="Arial" pitchFamily="34" charset="0"/>
              </a:rPr>
              <a:t>—</a:t>
            </a:r>
            <a:r>
              <a:rPr lang="en-US" sz="3000" b="1" dirty="0">
                <a:solidFill>
                  <a:schemeClr val="accent1">
                    <a:lumMod val="50000"/>
                  </a:schemeClr>
                </a:solidFill>
                <a:ea typeface="ＭＳ Ｐゴシック" pitchFamily="34" charset="-128"/>
                <a:cs typeface="Arial" pitchFamily="34" charset="0"/>
              </a:rPr>
              <a:t>the discount rate at</a:t>
            </a:r>
            <a:br>
              <a:rPr lang="en-US" sz="3000" b="1" dirty="0">
                <a:solidFill>
                  <a:schemeClr val="accent1">
                    <a:lumMod val="50000"/>
                  </a:schemeClr>
                </a:solidFill>
                <a:ea typeface="ＭＳ Ｐゴシック" pitchFamily="34" charset="-128"/>
                <a:cs typeface="Arial" pitchFamily="34" charset="0"/>
              </a:rPr>
            </a:br>
            <a:r>
              <a:rPr lang="en-US" sz="3000" b="1" dirty="0">
                <a:solidFill>
                  <a:schemeClr val="accent1">
                    <a:lumMod val="50000"/>
                  </a:schemeClr>
                </a:solidFill>
                <a:ea typeface="ＭＳ Ｐゴシック" pitchFamily="34" charset="-128"/>
                <a:cs typeface="Arial" pitchFamily="34" charset="0"/>
              </a:rPr>
              <a:t> which NPV = 0.</a:t>
            </a:r>
            <a:endParaRPr lang="en-US" sz="3000" b="1" dirty="0">
              <a:solidFill>
                <a:schemeClr val="accent1">
                  <a:lumMod val="50000"/>
                </a:schemeClr>
              </a:solidFill>
              <a:ea typeface="ＭＳ Ｐゴシック" pitchFamily="34" charset="-128"/>
            </a:endParaRPr>
          </a:p>
        </p:txBody>
      </p:sp>
      <p:sp>
        <p:nvSpPr>
          <p:cNvPr id="7" name="Rounded Rectangle 6">
            <a:extLst>
              <a:ext uri="{FF2B5EF4-FFF2-40B4-BE49-F238E27FC236}">
                <a16:creationId xmlns:a16="http://schemas.microsoft.com/office/drawing/2014/main" xmlns="" id="{7F80D85E-F4F5-4CCA-BE50-287FD64B0DCC}"/>
              </a:ext>
            </a:extLst>
          </p:cNvPr>
          <p:cNvSpPr/>
          <p:nvPr/>
        </p:nvSpPr>
        <p:spPr>
          <a:xfrm>
            <a:off x="496888" y="6172200"/>
            <a:ext cx="77327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16-7: Illustrate the use of and differences between various capital budgeting techniques: net present value, present value ratio, and internal rate of return.</a:t>
            </a:r>
          </a:p>
        </p:txBody>
      </p:sp>
      <p:sp>
        <p:nvSpPr>
          <p:cNvPr id="8" name="Rectangle 3">
            <a:extLst>
              <a:ext uri="{FF2B5EF4-FFF2-40B4-BE49-F238E27FC236}">
                <a16:creationId xmlns:a16="http://schemas.microsoft.com/office/drawing/2014/main" xmlns="" id="{8458B49F-8753-4397-927A-41F444830F74}"/>
              </a:ext>
            </a:extLst>
          </p:cNvPr>
          <p:cNvSpPr txBox="1">
            <a:spLocks noChangeArrowheads="1"/>
          </p:cNvSpPr>
          <p:nvPr/>
        </p:nvSpPr>
        <p:spPr bwMode="auto">
          <a:xfrm>
            <a:off x="685800" y="4191000"/>
            <a:ext cx="7848600" cy="1828800"/>
          </a:xfrm>
          <a:prstGeom prst="rect">
            <a:avLst/>
          </a:prstGeom>
          <a:solidFill>
            <a:schemeClr val="accent1">
              <a:lumMod val="20000"/>
              <a:lumOff val="80000"/>
            </a:schemeClr>
          </a:solidFill>
          <a:ln w="9525">
            <a:solidFill>
              <a:schemeClr val="tx2"/>
            </a:solidFill>
            <a:miter lim="800000"/>
            <a:headEnd/>
            <a:tailEnd/>
          </a:ln>
          <a:effectLst>
            <a:outerShdw blurRad="50800" dist="50800" dir="5400000" algn="ctr" rotWithShape="0">
              <a:schemeClr val="accent1">
                <a:lumMod val="75000"/>
              </a:schemeClr>
            </a:outerShdw>
          </a:effectLst>
        </p:spPr>
        <p:txBody>
          <a:bodyPr lIns="90488" tIns="44450" rIns="90488" bIns="44450"/>
          <a:lstStyle/>
          <a:p>
            <a:pPr algn="l">
              <a:lnSpc>
                <a:spcPct val="95000"/>
              </a:lnSpc>
              <a:spcBef>
                <a:spcPct val="50000"/>
              </a:spcBef>
              <a:buSzPct val="100000"/>
              <a:defRPr/>
            </a:pPr>
            <a:r>
              <a:rPr lang="en-US" sz="2500" dirty="0">
                <a:solidFill>
                  <a:schemeClr val="tx2">
                    <a:lumMod val="50000"/>
                  </a:schemeClr>
                </a:solidFill>
                <a:latin typeface="+mn-lt"/>
              </a:rPr>
              <a:t>Decker Company can purchase a new machine at a cost of $104,322 that will save $20,000 per year in cash operating costs.</a:t>
            </a:r>
          </a:p>
          <a:p>
            <a:pPr marL="342900" indent="-342900" algn="l">
              <a:lnSpc>
                <a:spcPct val="95000"/>
              </a:lnSpc>
              <a:spcBef>
                <a:spcPct val="50000"/>
              </a:spcBef>
              <a:buSzPct val="100000"/>
              <a:defRPr/>
            </a:pPr>
            <a:r>
              <a:rPr lang="en-US" sz="2500" dirty="0">
                <a:solidFill>
                  <a:schemeClr val="tx2">
                    <a:lumMod val="50000"/>
                  </a:schemeClr>
                </a:solidFill>
                <a:latin typeface="+mn-lt"/>
              </a:rPr>
              <a:t> The machine has a 10-year life.</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11">
            <a:extLst>
              <a:ext uri="{FF2B5EF4-FFF2-40B4-BE49-F238E27FC236}">
                <a16:creationId xmlns:a16="http://schemas.microsoft.com/office/drawing/2014/main" xmlns="" id="{61377200-79FB-4393-A9DF-F682DFA2D7C7}"/>
              </a:ext>
            </a:extLst>
          </p:cNvPr>
          <p:cNvSpPr>
            <a:spLocks noGrp="1"/>
          </p:cNvSpPr>
          <p:nvPr>
            <p:ph type="title"/>
          </p:nvPr>
        </p:nvSpPr>
        <p:spPr>
          <a:xfrm>
            <a:off x="868363" y="277813"/>
            <a:ext cx="7407275" cy="1143000"/>
          </a:xfrm>
        </p:spPr>
        <p:txBody>
          <a:bodyPr/>
          <a:lstStyle/>
          <a:p>
            <a:r>
              <a:rPr lang="en-US" altLang="en-US" dirty="0">
                <a:ea typeface="ＭＳ Ｐゴシック" panose="020B0600070205080204" pitchFamily="34" charset="-128"/>
              </a:rPr>
              <a:t>Internal Rate of Return (IRR)</a:t>
            </a:r>
          </a:p>
        </p:txBody>
      </p:sp>
      <p:sp>
        <p:nvSpPr>
          <p:cNvPr id="125953" name="Rectangle 1027">
            <a:extLst>
              <a:ext uri="{FF2B5EF4-FFF2-40B4-BE49-F238E27FC236}">
                <a16:creationId xmlns:a16="http://schemas.microsoft.com/office/drawing/2014/main" xmlns="" id="{ED5F8419-CF13-4993-B8E8-30E139C2E024}"/>
              </a:ext>
            </a:extLst>
          </p:cNvPr>
          <p:cNvSpPr>
            <a:spLocks noGrp="1" noChangeArrowheads="1"/>
          </p:cNvSpPr>
          <p:nvPr>
            <p:ph idx="1"/>
          </p:nvPr>
        </p:nvSpPr>
        <p:spPr>
          <a:xfrm>
            <a:off x="457200" y="1600200"/>
            <a:ext cx="8229600" cy="1762125"/>
          </a:xfrm>
          <a:solidFill>
            <a:srgbClr val="FFFFB3"/>
          </a:solidFill>
        </p:spPr>
        <p:txBody>
          <a:bodyPr lIns="90488" tIns="44450" rIns="90488" bIns="44450"/>
          <a:lstStyle/>
          <a:p>
            <a:pPr algn="ctr">
              <a:lnSpc>
                <a:spcPct val="90000"/>
              </a:lnSpc>
              <a:buFont typeface="Wingdings" pitchFamily="2" charset="2"/>
              <a:buNone/>
              <a:defRPr/>
            </a:pPr>
            <a:r>
              <a:rPr lang="en-US" sz="3400" b="1" dirty="0">
                <a:solidFill>
                  <a:schemeClr val="accent1">
                    <a:lumMod val="50000"/>
                  </a:schemeClr>
                </a:solidFill>
                <a:ea typeface="ＭＳ Ｐゴシック" pitchFamily="34" charset="-128"/>
              </a:rPr>
              <a:t>Future cash flows are the same every year in this example, so we can calculate the internal rate of return as follows:</a:t>
            </a:r>
          </a:p>
        </p:txBody>
      </p:sp>
      <p:grpSp>
        <p:nvGrpSpPr>
          <p:cNvPr id="52228" name="Group 10">
            <a:extLst>
              <a:ext uri="{FF2B5EF4-FFF2-40B4-BE49-F238E27FC236}">
                <a16:creationId xmlns:a16="http://schemas.microsoft.com/office/drawing/2014/main" xmlns="" id="{1D053496-ABE2-4505-B324-53CA9715E7AF}"/>
              </a:ext>
            </a:extLst>
          </p:cNvPr>
          <p:cNvGrpSpPr>
            <a:grpSpLocks/>
          </p:cNvGrpSpPr>
          <p:nvPr/>
        </p:nvGrpSpPr>
        <p:grpSpPr bwMode="auto">
          <a:xfrm>
            <a:off x="990600" y="3505200"/>
            <a:ext cx="7392988" cy="1919288"/>
            <a:chOff x="974670" y="4110038"/>
            <a:chExt cx="7393043" cy="1919044"/>
          </a:xfrm>
        </p:grpSpPr>
        <p:sp>
          <p:nvSpPr>
            <p:cNvPr id="125954" name="Rectangle 1028">
              <a:extLst>
                <a:ext uri="{FF2B5EF4-FFF2-40B4-BE49-F238E27FC236}">
                  <a16:creationId xmlns:a16="http://schemas.microsoft.com/office/drawing/2014/main" xmlns="" id="{D2FFD35D-7426-4041-B445-D3F68A54A7A1}"/>
                </a:ext>
              </a:extLst>
            </p:cNvPr>
            <p:cNvSpPr>
              <a:spLocks noChangeArrowheads="1"/>
            </p:cNvSpPr>
            <p:nvPr/>
          </p:nvSpPr>
          <p:spPr bwMode="auto">
            <a:xfrm>
              <a:off x="4648172" y="4110038"/>
              <a:ext cx="3719541" cy="828570"/>
            </a:xfrm>
            <a:prstGeom prst="rect">
              <a:avLst/>
            </a:prstGeom>
            <a:noFill/>
            <a:ln w="12700">
              <a:noFill/>
              <a:miter lim="800000"/>
              <a:headEnd/>
              <a:tailEnd/>
            </a:ln>
          </p:spPr>
          <p:txBody>
            <a:bodyPr wrap="none" lIns="90488" tIns="44450" rIns="90488" bIns="44450">
              <a:spAutoFit/>
            </a:bodyPr>
            <a:lstStyle/>
            <a:p>
              <a:pPr algn="l">
                <a:defRPr/>
              </a:pPr>
              <a:r>
                <a:rPr lang="en-US" sz="2400" b="1" u="sng" dirty="0">
                  <a:solidFill>
                    <a:schemeClr val="accent1">
                      <a:lumMod val="50000"/>
                    </a:schemeClr>
                  </a:solidFill>
                  <a:latin typeface="Arial" pitchFamily="34" charset="0"/>
                </a:rPr>
                <a:t>     Investment required </a:t>
              </a:r>
              <a:endParaRPr lang="en-US" sz="2400" b="1" dirty="0">
                <a:solidFill>
                  <a:schemeClr val="accent1">
                    <a:lumMod val="50000"/>
                  </a:schemeClr>
                </a:solidFill>
                <a:latin typeface="Arial" pitchFamily="34" charset="0"/>
              </a:endParaRPr>
            </a:p>
            <a:p>
              <a:pPr algn="l">
                <a:defRPr/>
              </a:pPr>
              <a:r>
                <a:rPr lang="en-US" sz="2400" b="1" dirty="0">
                  <a:solidFill>
                    <a:schemeClr val="accent1">
                      <a:lumMod val="50000"/>
                    </a:schemeClr>
                  </a:solidFill>
                  <a:latin typeface="Arial" pitchFamily="34" charset="0"/>
                </a:rPr>
                <a:t>    Net annual cash flows</a:t>
              </a:r>
            </a:p>
          </p:txBody>
        </p:sp>
        <p:sp>
          <p:nvSpPr>
            <p:cNvPr id="125955" name="Rectangle 1029">
              <a:extLst>
                <a:ext uri="{FF2B5EF4-FFF2-40B4-BE49-F238E27FC236}">
                  <a16:creationId xmlns:a16="http://schemas.microsoft.com/office/drawing/2014/main" xmlns="" id="{13952A38-3BB2-412B-A127-A644D52797C1}"/>
                </a:ext>
              </a:extLst>
            </p:cNvPr>
            <p:cNvSpPr>
              <a:spLocks noChangeArrowheads="1"/>
            </p:cNvSpPr>
            <p:nvPr/>
          </p:nvSpPr>
          <p:spPr bwMode="auto">
            <a:xfrm>
              <a:off x="974670" y="4110038"/>
              <a:ext cx="3294088" cy="828570"/>
            </a:xfrm>
            <a:prstGeom prst="rect">
              <a:avLst/>
            </a:prstGeom>
            <a:noFill/>
            <a:ln w="12700">
              <a:noFill/>
              <a:miter lim="800000"/>
              <a:headEnd/>
              <a:tailEnd/>
            </a:ln>
          </p:spPr>
          <p:txBody>
            <a:bodyPr wrap="none" lIns="90488" tIns="44450" rIns="90488" bIns="44450">
              <a:spAutoFit/>
            </a:bodyPr>
            <a:lstStyle/>
            <a:p>
              <a:pPr>
                <a:defRPr/>
              </a:pPr>
              <a:r>
                <a:rPr lang="en-US" sz="2400" b="1" dirty="0">
                  <a:solidFill>
                    <a:schemeClr val="accent1">
                      <a:lumMod val="50000"/>
                    </a:schemeClr>
                  </a:solidFill>
                  <a:latin typeface="Arial" pitchFamily="34" charset="0"/>
                </a:rPr>
                <a:t>PV factor for the</a:t>
              </a:r>
              <a:br>
                <a:rPr lang="en-US" sz="2400" b="1" dirty="0">
                  <a:solidFill>
                    <a:schemeClr val="accent1">
                      <a:lumMod val="50000"/>
                    </a:schemeClr>
                  </a:solidFill>
                  <a:latin typeface="Arial" pitchFamily="34" charset="0"/>
                </a:rPr>
              </a:br>
              <a:r>
                <a:rPr lang="en-US" sz="2400" b="1" dirty="0">
                  <a:solidFill>
                    <a:schemeClr val="accent1">
                      <a:lumMod val="50000"/>
                    </a:schemeClr>
                  </a:solidFill>
                  <a:latin typeface="Arial" pitchFamily="34" charset="0"/>
                </a:rPr>
                <a:t>internal rate of return</a:t>
              </a:r>
            </a:p>
          </p:txBody>
        </p:sp>
        <p:sp>
          <p:nvSpPr>
            <p:cNvPr id="125956" name="Rectangle 1030">
              <a:extLst>
                <a:ext uri="{FF2B5EF4-FFF2-40B4-BE49-F238E27FC236}">
                  <a16:creationId xmlns:a16="http://schemas.microsoft.com/office/drawing/2014/main" xmlns="" id="{9C78164D-CDBA-4BB4-BC97-A3F534925230}"/>
                </a:ext>
              </a:extLst>
            </p:cNvPr>
            <p:cNvSpPr>
              <a:spLocks noChangeArrowheads="1"/>
            </p:cNvSpPr>
            <p:nvPr/>
          </p:nvSpPr>
          <p:spPr bwMode="auto">
            <a:xfrm>
              <a:off x="4265582" y="4292578"/>
              <a:ext cx="361953" cy="458729"/>
            </a:xfrm>
            <a:prstGeom prst="rect">
              <a:avLst/>
            </a:prstGeom>
            <a:noFill/>
            <a:ln w="12700">
              <a:noFill/>
              <a:miter lim="800000"/>
              <a:headEnd/>
              <a:tailEnd/>
            </a:ln>
          </p:spPr>
          <p:txBody>
            <a:bodyPr wrap="none" lIns="90488" tIns="44450" rIns="90488" bIns="44450">
              <a:spAutoFit/>
            </a:bodyPr>
            <a:lstStyle/>
            <a:p>
              <a:pPr>
                <a:defRPr/>
              </a:pPr>
              <a:r>
                <a:rPr lang="en-US" sz="2400" b="1" dirty="0">
                  <a:solidFill>
                    <a:schemeClr val="accent1">
                      <a:lumMod val="50000"/>
                    </a:schemeClr>
                  </a:solidFill>
                  <a:latin typeface="Arial" pitchFamily="34" charset="0"/>
                </a:rPr>
                <a:t>=</a:t>
              </a:r>
            </a:p>
          </p:txBody>
        </p:sp>
        <p:sp>
          <p:nvSpPr>
            <p:cNvPr id="125957" name="Rectangle 1031">
              <a:extLst>
                <a:ext uri="{FF2B5EF4-FFF2-40B4-BE49-F238E27FC236}">
                  <a16:creationId xmlns:a16="http://schemas.microsoft.com/office/drawing/2014/main" xmlns="" id="{0A6CF80D-11F7-4505-AF98-EF010433389A}"/>
                </a:ext>
              </a:extLst>
            </p:cNvPr>
            <p:cNvSpPr>
              <a:spLocks noChangeArrowheads="1"/>
            </p:cNvSpPr>
            <p:nvPr/>
          </p:nvSpPr>
          <p:spPr bwMode="auto">
            <a:xfrm>
              <a:off x="2578057" y="5200512"/>
              <a:ext cx="2317767" cy="828570"/>
            </a:xfrm>
            <a:prstGeom prst="rect">
              <a:avLst/>
            </a:prstGeom>
            <a:noFill/>
            <a:ln w="12700">
              <a:noFill/>
              <a:miter lim="800000"/>
              <a:headEnd/>
              <a:tailEnd/>
            </a:ln>
          </p:spPr>
          <p:txBody>
            <a:bodyPr wrap="none" lIns="90488" tIns="44450" rIns="90488" bIns="44450">
              <a:spAutoFit/>
            </a:bodyPr>
            <a:lstStyle/>
            <a:p>
              <a:pPr algn="l">
                <a:defRPr/>
              </a:pPr>
              <a:r>
                <a:rPr lang="en-US" sz="2400" b="1" u="sng" dirty="0">
                  <a:solidFill>
                    <a:schemeClr val="tx2">
                      <a:lumMod val="75000"/>
                    </a:schemeClr>
                  </a:solidFill>
                  <a:latin typeface="Arial" pitchFamily="34" charset="0"/>
                </a:rPr>
                <a:t>     $104,322     </a:t>
              </a:r>
              <a:endParaRPr lang="en-US" sz="2400" b="1" dirty="0">
                <a:solidFill>
                  <a:schemeClr val="tx2">
                    <a:lumMod val="75000"/>
                  </a:schemeClr>
                </a:solidFill>
                <a:latin typeface="Arial" pitchFamily="34" charset="0"/>
              </a:endParaRPr>
            </a:p>
            <a:p>
              <a:pPr algn="l">
                <a:defRPr/>
              </a:pPr>
              <a:r>
                <a:rPr lang="en-US" sz="2400" b="1" dirty="0">
                  <a:solidFill>
                    <a:schemeClr val="tx2">
                      <a:lumMod val="75000"/>
                    </a:schemeClr>
                  </a:solidFill>
                  <a:latin typeface="Arial" pitchFamily="34" charset="0"/>
                </a:rPr>
                <a:t>       $20,000</a:t>
              </a:r>
            </a:p>
          </p:txBody>
        </p:sp>
        <p:sp>
          <p:nvSpPr>
            <p:cNvPr id="125958" name="Rectangle 1032">
              <a:extLst>
                <a:ext uri="{FF2B5EF4-FFF2-40B4-BE49-F238E27FC236}">
                  <a16:creationId xmlns:a16="http://schemas.microsoft.com/office/drawing/2014/main" xmlns="" id="{7CBDFA29-4495-4C7C-A306-FE4123BE2032}"/>
                </a:ext>
              </a:extLst>
            </p:cNvPr>
            <p:cNvSpPr>
              <a:spLocks noChangeArrowheads="1"/>
            </p:cNvSpPr>
            <p:nvPr/>
          </p:nvSpPr>
          <p:spPr bwMode="auto">
            <a:xfrm>
              <a:off x="5033938" y="5383051"/>
              <a:ext cx="1474798" cy="458730"/>
            </a:xfrm>
            <a:prstGeom prst="rect">
              <a:avLst/>
            </a:prstGeom>
            <a:noFill/>
            <a:ln w="12700">
              <a:noFill/>
              <a:miter lim="800000"/>
              <a:headEnd/>
              <a:tailEnd/>
            </a:ln>
          </p:spPr>
          <p:txBody>
            <a:bodyPr wrap="none" lIns="90488" tIns="44450" rIns="90488" bIns="44450">
              <a:spAutoFit/>
            </a:bodyPr>
            <a:lstStyle/>
            <a:p>
              <a:pPr algn="l">
                <a:defRPr/>
              </a:pPr>
              <a:r>
                <a:rPr lang="en-US" sz="2400" b="1" dirty="0">
                  <a:solidFill>
                    <a:schemeClr val="tx2">
                      <a:lumMod val="75000"/>
                    </a:schemeClr>
                  </a:solidFill>
                  <a:latin typeface="Arial" pitchFamily="34" charset="0"/>
                </a:rPr>
                <a:t>=  5.2161</a:t>
              </a:r>
            </a:p>
          </p:txBody>
        </p:sp>
      </p:grpSp>
      <p:sp>
        <p:nvSpPr>
          <p:cNvPr id="12" name="Rounded Rectangle 11">
            <a:extLst>
              <a:ext uri="{FF2B5EF4-FFF2-40B4-BE49-F238E27FC236}">
                <a16:creationId xmlns:a16="http://schemas.microsoft.com/office/drawing/2014/main" xmlns="" id="{6C9827D0-87F0-4983-9C45-5122895AC1E1}"/>
              </a:ext>
            </a:extLst>
          </p:cNvPr>
          <p:cNvSpPr/>
          <p:nvPr/>
        </p:nvSpPr>
        <p:spPr>
          <a:xfrm>
            <a:off x="496888" y="6172200"/>
            <a:ext cx="77327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16-7: Illustrate the use of and differences between various capital budgeting techniques: net present value, present value ratio, and internal rate of return.</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5" name="Rectangle 3">
            <a:extLst>
              <a:ext uri="{FF2B5EF4-FFF2-40B4-BE49-F238E27FC236}">
                <a16:creationId xmlns:a16="http://schemas.microsoft.com/office/drawing/2014/main" xmlns="" id="{F4BD7089-9BB9-4F36-9489-B1D0E08041C6}"/>
              </a:ext>
            </a:extLst>
          </p:cNvPr>
          <p:cNvSpPr>
            <a:spLocks noChangeArrowheads="1"/>
          </p:cNvSpPr>
          <p:nvPr/>
        </p:nvSpPr>
        <p:spPr bwMode="auto">
          <a:xfrm>
            <a:off x="1066800" y="1905000"/>
            <a:ext cx="7239000" cy="1241425"/>
          </a:xfrm>
          <a:prstGeom prst="rect">
            <a:avLst/>
          </a:prstGeom>
          <a:solidFill>
            <a:schemeClr val="accent1">
              <a:lumMod val="20000"/>
              <a:lumOff val="80000"/>
            </a:schemeClr>
          </a:solidFill>
          <a:ln w="57150" cmpd="thinThick">
            <a:solidFill>
              <a:schemeClr val="tx1"/>
            </a:solidFill>
            <a:miter lim="800000"/>
            <a:headEnd/>
            <a:tailEnd/>
          </a:ln>
          <a:effectLst/>
        </p:spPr>
        <p:txBody>
          <a:bodyPr lIns="90488" tIns="44450" rIns="90488" bIns="44450">
            <a:spAutoFit/>
          </a:bodyPr>
          <a:lstStyle/>
          <a:p>
            <a:pPr>
              <a:spcBef>
                <a:spcPct val="20000"/>
              </a:spcBef>
              <a:defRPr/>
            </a:pPr>
            <a:r>
              <a:rPr lang="en-US" sz="2400" b="1" dirty="0">
                <a:latin typeface="Arial" pitchFamily="34" charset="0"/>
              </a:rPr>
              <a:t>Find the 10-period row and move across until you find the factor 5.2161. Look at the top of the column and you find a rate of 14 percent.</a:t>
            </a:r>
          </a:p>
        </p:txBody>
      </p:sp>
      <p:graphicFrame>
        <p:nvGraphicFramePr>
          <p:cNvPr id="535556" name="Object 2">
            <a:extLst>
              <a:ext uri="{FF2B5EF4-FFF2-40B4-BE49-F238E27FC236}">
                <a16:creationId xmlns:a16="http://schemas.microsoft.com/office/drawing/2014/main" xmlns="" id="{51F96473-57BD-43FA-850A-6B7A532D83E2}"/>
              </a:ext>
            </a:extLst>
          </p:cNvPr>
          <p:cNvGraphicFramePr>
            <a:graphicFrameLocks/>
          </p:cNvGraphicFramePr>
          <p:nvPr>
            <p:extLst>
              <p:ext uri="{D42A27DB-BD31-4B8C-83A1-F6EECF244321}">
                <p14:modId xmlns:p14="http://schemas.microsoft.com/office/powerpoint/2010/main" val="2679136437"/>
              </p:ext>
            </p:extLst>
          </p:nvPr>
        </p:nvGraphicFramePr>
        <p:xfrm>
          <a:off x="1066800" y="3276600"/>
          <a:ext cx="7019925" cy="2743200"/>
        </p:xfrm>
        <a:graphic>
          <a:graphicData uri="http://schemas.openxmlformats.org/presentationml/2006/ole">
            <mc:AlternateContent xmlns:mc="http://schemas.openxmlformats.org/markup-compatibility/2006">
              <mc:Choice xmlns:v="urn:schemas-microsoft-com:vml" Requires="v">
                <p:oleObj spid="_x0000_s15450" name="Worksheet" r:id="rId4" imgW="2676470" imgH="1209703" progId="Excel.Sheet.8">
                  <p:embed/>
                </p:oleObj>
              </mc:Choice>
              <mc:Fallback>
                <p:oleObj name="Worksheet" r:id="rId4" imgW="2676470" imgH="1209703" progId="Excel.Sheet.8">
                  <p:embed/>
                  <p:pic>
                    <p:nvPicPr>
                      <p:cNvPr id="0" name="Object 2"/>
                      <p:cNvPicPr>
                        <a:picLocks noChangeArrowheads="1"/>
                      </p:cNvPicPr>
                      <p:nvPr/>
                    </p:nvPicPr>
                    <p:blipFill>
                      <a:blip r:embed="rId5"/>
                      <a:srcRect/>
                      <a:stretch>
                        <a:fillRect/>
                      </a:stretch>
                    </p:blipFill>
                    <p:spPr bwMode="auto">
                      <a:xfrm>
                        <a:off x="1066800" y="3276600"/>
                        <a:ext cx="7019925" cy="2743200"/>
                      </a:xfrm>
                      <a:prstGeom prst="rect">
                        <a:avLst/>
                      </a:prstGeom>
                      <a:noFill/>
                      <a:ln w="38100">
                        <a:solidFill>
                          <a:schemeClr val="accent2"/>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128003" name="Text Box 5">
            <a:extLst>
              <a:ext uri="{FF2B5EF4-FFF2-40B4-BE49-F238E27FC236}">
                <a16:creationId xmlns:a16="http://schemas.microsoft.com/office/drawing/2014/main" xmlns="" id="{788A6654-6361-48BF-92BA-9FBE16241DC1}"/>
              </a:ext>
            </a:extLst>
          </p:cNvPr>
          <p:cNvSpPr txBox="1">
            <a:spLocks noChangeArrowheads="1"/>
          </p:cNvSpPr>
          <p:nvPr/>
        </p:nvSpPr>
        <p:spPr bwMode="auto">
          <a:xfrm>
            <a:off x="304800" y="1219200"/>
            <a:ext cx="8418513" cy="519113"/>
          </a:xfrm>
          <a:prstGeom prst="rect">
            <a:avLst/>
          </a:prstGeom>
          <a:noFill/>
          <a:ln w="9525">
            <a:noFill/>
            <a:miter lim="800000"/>
            <a:headEnd/>
            <a:tailEnd/>
          </a:ln>
        </p:spPr>
        <p:txBody>
          <a:bodyPr wrap="none">
            <a:spAutoFit/>
          </a:bodyPr>
          <a:lstStyle/>
          <a:p>
            <a:pPr algn="l">
              <a:defRPr/>
            </a:pPr>
            <a:r>
              <a:rPr lang="en-US" sz="2800" dirty="0">
                <a:solidFill>
                  <a:schemeClr val="tx2">
                    <a:lumMod val="50000"/>
                  </a:schemeClr>
                </a:solidFill>
                <a:latin typeface="Arial" pitchFamily="34" charset="0"/>
              </a:rPr>
              <a:t>Using the present value of an annuity of $1 table . . .</a:t>
            </a:r>
          </a:p>
        </p:txBody>
      </p:sp>
      <p:sp>
        <p:nvSpPr>
          <p:cNvPr id="535558" name="Oval 6">
            <a:extLst>
              <a:ext uri="{FF2B5EF4-FFF2-40B4-BE49-F238E27FC236}">
                <a16:creationId xmlns:a16="http://schemas.microsoft.com/office/drawing/2014/main" xmlns="" id="{D16E7424-D966-4588-9399-279CEFABA8D5}"/>
              </a:ext>
            </a:extLst>
          </p:cNvPr>
          <p:cNvSpPr>
            <a:spLocks noChangeArrowheads="1"/>
          </p:cNvSpPr>
          <p:nvPr/>
        </p:nvSpPr>
        <p:spPr bwMode="auto">
          <a:xfrm>
            <a:off x="1524000" y="5257800"/>
            <a:ext cx="533400" cy="457200"/>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endParaRPr lang="en-US" altLang="en-US" sz="2800" dirty="0">
              <a:solidFill>
                <a:srgbClr val="FF0000"/>
              </a:solidFill>
              <a:latin typeface="Times New Roman" panose="02020603050405020304" pitchFamily="18" charset="0"/>
            </a:endParaRPr>
          </a:p>
        </p:txBody>
      </p:sp>
      <p:sp>
        <p:nvSpPr>
          <p:cNvPr id="535559" name="Oval 7">
            <a:extLst>
              <a:ext uri="{FF2B5EF4-FFF2-40B4-BE49-F238E27FC236}">
                <a16:creationId xmlns:a16="http://schemas.microsoft.com/office/drawing/2014/main" xmlns="" id="{4023E423-B05D-4179-9DD0-DE67478A2D9E}"/>
              </a:ext>
            </a:extLst>
          </p:cNvPr>
          <p:cNvSpPr>
            <a:spLocks noChangeArrowheads="1"/>
          </p:cNvSpPr>
          <p:nvPr/>
        </p:nvSpPr>
        <p:spPr bwMode="auto">
          <a:xfrm>
            <a:off x="6324600" y="3505200"/>
            <a:ext cx="1219200" cy="457200"/>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endParaRPr lang="en-US" altLang="en-US" sz="2800" dirty="0">
              <a:solidFill>
                <a:srgbClr val="FF0000"/>
              </a:solidFill>
              <a:latin typeface="Times New Roman" panose="02020603050405020304" pitchFamily="18" charset="0"/>
            </a:endParaRPr>
          </a:p>
        </p:txBody>
      </p:sp>
      <p:sp>
        <p:nvSpPr>
          <p:cNvPr id="535560" name="Oval 8">
            <a:extLst>
              <a:ext uri="{FF2B5EF4-FFF2-40B4-BE49-F238E27FC236}">
                <a16:creationId xmlns:a16="http://schemas.microsoft.com/office/drawing/2014/main" xmlns="" id="{1380113A-55AD-4FD9-BD5C-20DB693247A8}"/>
              </a:ext>
            </a:extLst>
          </p:cNvPr>
          <p:cNvSpPr>
            <a:spLocks noChangeArrowheads="1"/>
          </p:cNvSpPr>
          <p:nvPr/>
        </p:nvSpPr>
        <p:spPr bwMode="auto">
          <a:xfrm>
            <a:off x="6324600" y="5334000"/>
            <a:ext cx="1219200" cy="457200"/>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endParaRPr lang="en-US" altLang="en-US" sz="2800" dirty="0">
              <a:solidFill>
                <a:srgbClr val="FF0000"/>
              </a:solidFill>
              <a:latin typeface="Times New Roman" panose="02020603050405020304" pitchFamily="18" charset="0"/>
            </a:endParaRPr>
          </a:p>
        </p:txBody>
      </p:sp>
      <p:sp>
        <p:nvSpPr>
          <p:cNvPr id="535561" name="Line 9">
            <a:extLst>
              <a:ext uri="{FF2B5EF4-FFF2-40B4-BE49-F238E27FC236}">
                <a16:creationId xmlns:a16="http://schemas.microsoft.com/office/drawing/2014/main" xmlns="" id="{3FDE6464-8706-4ECE-87A9-2276CB007117}"/>
              </a:ext>
            </a:extLst>
          </p:cNvPr>
          <p:cNvSpPr>
            <a:spLocks noChangeShapeType="1"/>
          </p:cNvSpPr>
          <p:nvPr/>
        </p:nvSpPr>
        <p:spPr bwMode="auto">
          <a:xfrm>
            <a:off x="2057400" y="5486400"/>
            <a:ext cx="4389438" cy="0"/>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535562" name="Line 10">
            <a:extLst>
              <a:ext uri="{FF2B5EF4-FFF2-40B4-BE49-F238E27FC236}">
                <a16:creationId xmlns:a16="http://schemas.microsoft.com/office/drawing/2014/main" xmlns="" id="{BCA8B860-45C7-4E32-8B7D-990771E03191}"/>
              </a:ext>
            </a:extLst>
          </p:cNvPr>
          <p:cNvSpPr>
            <a:spLocks noChangeShapeType="1"/>
          </p:cNvSpPr>
          <p:nvPr/>
        </p:nvSpPr>
        <p:spPr bwMode="auto">
          <a:xfrm flipH="1" flipV="1">
            <a:off x="7010400" y="4267200"/>
            <a:ext cx="0" cy="838200"/>
          </a:xfrm>
          <a:prstGeom prst="line">
            <a:avLst/>
          </a:prstGeom>
          <a:noFill/>
          <a:ln w="38100">
            <a:solidFill>
              <a:schemeClr val="tx2"/>
            </a:solidFill>
            <a:prstDash val="dash"/>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15370" name="Title 111">
            <a:extLst>
              <a:ext uri="{FF2B5EF4-FFF2-40B4-BE49-F238E27FC236}">
                <a16:creationId xmlns:a16="http://schemas.microsoft.com/office/drawing/2014/main" xmlns="" id="{CB0CD9C4-0A64-4B61-A6A0-3AA120A3A2F7}"/>
              </a:ext>
            </a:extLst>
          </p:cNvPr>
          <p:cNvSpPr>
            <a:spLocks noGrp="1"/>
          </p:cNvSpPr>
          <p:nvPr>
            <p:ph type="title"/>
          </p:nvPr>
        </p:nvSpPr>
        <p:spPr>
          <a:xfrm>
            <a:off x="868363" y="277813"/>
            <a:ext cx="7407275" cy="1143000"/>
          </a:xfrm>
        </p:spPr>
        <p:txBody>
          <a:bodyPr/>
          <a:lstStyle/>
          <a:p>
            <a:r>
              <a:rPr lang="en-US" altLang="en-US" dirty="0">
                <a:ea typeface="ＭＳ Ｐゴシック" panose="020B0600070205080204" pitchFamily="34" charset="-128"/>
              </a:rPr>
              <a:t>Internal Rate of Return (IRR)</a:t>
            </a:r>
          </a:p>
        </p:txBody>
      </p:sp>
      <p:sp>
        <p:nvSpPr>
          <p:cNvPr id="13" name="Rounded Rectangle 12">
            <a:extLst>
              <a:ext uri="{FF2B5EF4-FFF2-40B4-BE49-F238E27FC236}">
                <a16:creationId xmlns:a16="http://schemas.microsoft.com/office/drawing/2014/main" xmlns="" id="{2452CAD6-4696-4676-98DA-7453B65FB7AF}"/>
              </a:ext>
            </a:extLst>
          </p:cNvPr>
          <p:cNvSpPr/>
          <p:nvPr/>
        </p:nvSpPr>
        <p:spPr>
          <a:xfrm>
            <a:off x="496888" y="6172200"/>
            <a:ext cx="77327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16-7: Illustrate the use of and differences between various capital budgeting techniques: net present value, present value ratio, and internal rate of return.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9E1EFC2-724E-43FB-B1FA-F248CF5A8EEC}"/>
              </a:ext>
            </a:extLst>
          </p:cNvPr>
          <p:cNvSpPr>
            <a:spLocks noGrp="1"/>
          </p:cNvSpPr>
          <p:nvPr>
            <p:ph type="title"/>
          </p:nvPr>
        </p:nvSpPr>
        <p:spPr/>
        <p:txBody>
          <a:bodyPr/>
          <a:lstStyle/>
          <a:p>
            <a:r>
              <a:rPr lang="en-US" dirty="0"/>
              <a:t>Cost Classifications—The Big Picture</a:t>
            </a:r>
          </a:p>
        </p:txBody>
      </p:sp>
      <p:sp>
        <p:nvSpPr>
          <p:cNvPr id="3" name="Rounded Rectangle 5">
            <a:extLst>
              <a:ext uri="{FF2B5EF4-FFF2-40B4-BE49-F238E27FC236}">
                <a16:creationId xmlns:a16="http://schemas.microsoft.com/office/drawing/2014/main" xmlns="" id="{A2DB527D-CF62-44DA-8816-1A176C5EB1B6}"/>
              </a:ext>
            </a:extLst>
          </p:cNvPr>
          <p:cNvSpPr/>
          <p:nvPr/>
        </p:nvSpPr>
        <p:spPr>
          <a:xfrm>
            <a:off x="496888" y="6324600"/>
            <a:ext cx="65897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16-1: Explain and illustrate the following cost terms: differential, allocated, sunk, and opportunity. </a:t>
            </a:r>
          </a:p>
        </p:txBody>
      </p:sp>
      <p:pic>
        <p:nvPicPr>
          <p:cNvPr id="5" name="Picture 4" descr="A screenshot of a cell phone&#10;&#10;Description generated with very high confidence">
            <a:extLst>
              <a:ext uri="{FF2B5EF4-FFF2-40B4-BE49-F238E27FC236}">
                <a16:creationId xmlns:a16="http://schemas.microsoft.com/office/drawing/2014/main" xmlns="" id="{A179A108-4B8A-4F43-8582-F538856CC1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9088" y="1230204"/>
            <a:ext cx="8156762" cy="4854791"/>
          </a:xfrm>
          <a:prstGeom prst="rect">
            <a:avLst/>
          </a:prstGeom>
        </p:spPr>
      </p:pic>
    </p:spTree>
    <p:extLst>
      <p:ext uri="{BB962C8B-B14F-4D97-AF65-F5344CB8AC3E}">
        <p14:creationId xmlns:p14="http://schemas.microsoft.com/office/powerpoint/2010/main" val="31909500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11">
            <a:extLst>
              <a:ext uri="{FF2B5EF4-FFF2-40B4-BE49-F238E27FC236}">
                <a16:creationId xmlns:a16="http://schemas.microsoft.com/office/drawing/2014/main" xmlns="" id="{CC6B060D-5AD5-4C9E-AFC5-956D911DD3FE}"/>
              </a:ext>
            </a:extLst>
          </p:cNvPr>
          <p:cNvSpPr>
            <a:spLocks noGrp="1"/>
          </p:cNvSpPr>
          <p:nvPr>
            <p:ph type="title"/>
          </p:nvPr>
        </p:nvSpPr>
        <p:spPr>
          <a:xfrm>
            <a:off x="914400" y="0"/>
            <a:ext cx="7407275" cy="1143000"/>
          </a:xfrm>
        </p:spPr>
        <p:txBody>
          <a:bodyPr/>
          <a:lstStyle/>
          <a:p>
            <a:r>
              <a:rPr lang="en-US" altLang="en-US" dirty="0">
                <a:ea typeface="ＭＳ Ｐゴシック" panose="020B0600070205080204" pitchFamily="34" charset="-128"/>
              </a:rPr>
              <a:t>Internal Rate of Return (IRR)</a:t>
            </a:r>
          </a:p>
        </p:txBody>
      </p:sp>
      <p:sp>
        <p:nvSpPr>
          <p:cNvPr id="130049" name="Rectangle 2">
            <a:extLst>
              <a:ext uri="{FF2B5EF4-FFF2-40B4-BE49-F238E27FC236}">
                <a16:creationId xmlns:a16="http://schemas.microsoft.com/office/drawing/2014/main" xmlns="" id="{F4E197E9-7D30-43F4-8A78-D7B5938B4787}"/>
              </a:ext>
            </a:extLst>
          </p:cNvPr>
          <p:cNvSpPr>
            <a:spLocks noGrp="1" noChangeArrowheads="1"/>
          </p:cNvSpPr>
          <p:nvPr>
            <p:ph idx="1"/>
          </p:nvPr>
        </p:nvSpPr>
        <p:spPr>
          <a:xfrm>
            <a:off x="990600" y="1143000"/>
            <a:ext cx="7162800" cy="2057400"/>
          </a:xfrm>
          <a:solidFill>
            <a:srgbClr val="FFFFB3"/>
          </a:solidFill>
        </p:spPr>
        <p:txBody>
          <a:bodyPr lIns="90488" tIns="44450" rIns="90488" bIns="44450"/>
          <a:lstStyle/>
          <a:p>
            <a:pPr>
              <a:lnSpc>
                <a:spcPct val="95000"/>
              </a:lnSpc>
              <a:spcBef>
                <a:spcPct val="50000"/>
              </a:spcBef>
              <a:buSzPct val="100000"/>
              <a:buFont typeface="Wingdings" pitchFamily="2" charset="2"/>
              <a:buChar char="q"/>
              <a:defRPr/>
            </a:pPr>
            <a:r>
              <a:rPr lang="en-US" sz="2800" dirty="0">
                <a:solidFill>
                  <a:schemeClr val="tx2">
                    <a:lumMod val="50000"/>
                  </a:schemeClr>
                </a:solidFill>
                <a:ea typeface="ＭＳ Ｐゴシック" pitchFamily="34" charset="-128"/>
              </a:rPr>
              <a:t> Decker Company can purchase a new</a:t>
            </a:r>
            <a:br>
              <a:rPr lang="en-US" sz="2800" dirty="0">
                <a:solidFill>
                  <a:schemeClr val="tx2">
                    <a:lumMod val="50000"/>
                  </a:schemeClr>
                </a:solidFill>
                <a:ea typeface="ＭＳ Ｐゴシック" pitchFamily="34" charset="-128"/>
              </a:rPr>
            </a:br>
            <a:r>
              <a:rPr lang="en-US" sz="2800" dirty="0">
                <a:solidFill>
                  <a:schemeClr val="tx2">
                    <a:lumMod val="50000"/>
                  </a:schemeClr>
                </a:solidFill>
                <a:ea typeface="ＭＳ Ｐゴシック" pitchFamily="34" charset="-128"/>
              </a:rPr>
              <a:t> machine at a cost of $104,322 that will save</a:t>
            </a:r>
            <a:br>
              <a:rPr lang="en-US" sz="2800" dirty="0">
                <a:solidFill>
                  <a:schemeClr val="tx2">
                    <a:lumMod val="50000"/>
                  </a:schemeClr>
                </a:solidFill>
                <a:ea typeface="ＭＳ Ｐゴシック" pitchFamily="34" charset="-128"/>
              </a:rPr>
            </a:br>
            <a:r>
              <a:rPr lang="en-US" sz="2800" dirty="0">
                <a:solidFill>
                  <a:schemeClr val="tx2">
                    <a:lumMod val="50000"/>
                  </a:schemeClr>
                </a:solidFill>
                <a:ea typeface="ＭＳ Ｐゴシック" pitchFamily="34" charset="-128"/>
              </a:rPr>
              <a:t> $20,000 per year in cash operating costs.</a:t>
            </a:r>
          </a:p>
          <a:p>
            <a:pPr>
              <a:lnSpc>
                <a:spcPct val="95000"/>
              </a:lnSpc>
              <a:spcBef>
                <a:spcPct val="50000"/>
              </a:spcBef>
              <a:buSzPct val="100000"/>
              <a:buFont typeface="Wingdings" pitchFamily="2" charset="2"/>
              <a:buChar char="q"/>
              <a:defRPr/>
            </a:pPr>
            <a:r>
              <a:rPr lang="en-US" sz="2800" dirty="0">
                <a:solidFill>
                  <a:schemeClr val="tx2">
                    <a:lumMod val="50000"/>
                  </a:schemeClr>
                </a:solidFill>
                <a:ea typeface="ＭＳ Ｐゴシック" pitchFamily="34" charset="-128"/>
              </a:rPr>
              <a:t> The machine has a 10-year life.</a:t>
            </a:r>
          </a:p>
        </p:txBody>
      </p:sp>
      <p:sp>
        <p:nvSpPr>
          <p:cNvPr id="557166" name="Rectangle 110">
            <a:extLst>
              <a:ext uri="{FF2B5EF4-FFF2-40B4-BE49-F238E27FC236}">
                <a16:creationId xmlns:a16="http://schemas.microsoft.com/office/drawing/2014/main" xmlns="" id="{0F029E17-C740-4223-AEC2-C04C0CB43CCC}"/>
              </a:ext>
            </a:extLst>
          </p:cNvPr>
          <p:cNvSpPr>
            <a:spLocks noChangeArrowheads="1"/>
          </p:cNvSpPr>
          <p:nvPr/>
        </p:nvSpPr>
        <p:spPr bwMode="auto">
          <a:xfrm>
            <a:off x="1038922" y="3429000"/>
            <a:ext cx="7162799" cy="951543"/>
          </a:xfrm>
          <a:prstGeom prst="rect">
            <a:avLst/>
          </a:prstGeom>
          <a:solidFill>
            <a:schemeClr val="accent1">
              <a:lumMod val="20000"/>
              <a:lumOff val="80000"/>
            </a:schemeClr>
          </a:solidFill>
          <a:ln w="57150" cmpd="thinThick">
            <a:solidFill>
              <a:schemeClr val="tx2"/>
            </a:solidFill>
            <a:miter lim="800000"/>
            <a:headEnd/>
            <a:tailEnd/>
          </a:ln>
          <a:effectLst/>
        </p:spPr>
        <p:txBody>
          <a:bodyPr wrap="square" lIns="90488" tIns="44450" rIns="90488" bIns="44450">
            <a:spAutoFit/>
          </a:bodyPr>
          <a:lstStyle/>
          <a:p>
            <a:pPr>
              <a:spcBef>
                <a:spcPct val="20000"/>
              </a:spcBef>
              <a:defRPr/>
            </a:pPr>
            <a:r>
              <a:rPr lang="en-US" sz="2800" b="1" dirty="0">
                <a:latin typeface="Arial" charset="0"/>
                <a:ea typeface="+mn-ea"/>
              </a:rPr>
              <a:t>We determined that the </a:t>
            </a:r>
            <a:r>
              <a:rPr lang="en-US" sz="2800" b="1" u="sng" dirty="0">
                <a:latin typeface="Arial" charset="0"/>
                <a:ea typeface="+mn-ea"/>
              </a:rPr>
              <a:t>internal rate of return </a:t>
            </a:r>
            <a:r>
              <a:rPr lang="en-US" sz="2800" b="1" dirty="0">
                <a:latin typeface="Arial" charset="0"/>
                <a:ea typeface="+mn-ea"/>
              </a:rPr>
              <a:t>on this project is 14 percent.</a:t>
            </a:r>
          </a:p>
        </p:txBody>
      </p:sp>
      <p:sp>
        <p:nvSpPr>
          <p:cNvPr id="130051" name="Text Box 111">
            <a:extLst>
              <a:ext uri="{FF2B5EF4-FFF2-40B4-BE49-F238E27FC236}">
                <a16:creationId xmlns:a16="http://schemas.microsoft.com/office/drawing/2014/main" xmlns="" id="{FF8DCE9B-E06F-4B58-8E30-40AE71606973}"/>
              </a:ext>
            </a:extLst>
          </p:cNvPr>
          <p:cNvSpPr txBox="1">
            <a:spLocks noChangeArrowheads="1"/>
          </p:cNvSpPr>
          <p:nvPr/>
        </p:nvSpPr>
        <p:spPr bwMode="auto">
          <a:xfrm>
            <a:off x="1143000" y="4572000"/>
            <a:ext cx="6934200" cy="1200150"/>
          </a:xfrm>
          <a:prstGeom prst="rect">
            <a:avLst/>
          </a:prstGeom>
          <a:solidFill>
            <a:schemeClr val="accent1">
              <a:lumMod val="75000"/>
            </a:schemeClr>
          </a:solidFill>
          <a:ln w="9525">
            <a:solidFill>
              <a:schemeClr val="tx2">
                <a:lumMod val="50000"/>
              </a:schemeClr>
            </a:solidFill>
            <a:miter lim="800000"/>
            <a:headEnd/>
            <a:tailEnd/>
          </a:ln>
        </p:spPr>
        <p:txBody>
          <a:bodyPr>
            <a:spAutoFit/>
          </a:bodyPr>
          <a:lstStyle/>
          <a:p>
            <a:pPr>
              <a:spcBef>
                <a:spcPct val="50000"/>
              </a:spcBef>
              <a:defRPr/>
            </a:pPr>
            <a:r>
              <a:rPr lang="en-US" sz="2400" b="1" dirty="0">
                <a:solidFill>
                  <a:schemeClr val="bg1"/>
                </a:solidFill>
                <a:latin typeface="Arial" pitchFamily="34" charset="0"/>
              </a:rPr>
              <a:t>If the internal rate of return is equal to or greater than the company</a:t>
            </a:r>
            <a:r>
              <a:rPr lang="ja-JP" altLang="en-US" sz="2400" b="1">
                <a:solidFill>
                  <a:schemeClr val="bg1"/>
                </a:solidFill>
                <a:latin typeface="Arial" pitchFamily="34" charset="0"/>
              </a:rPr>
              <a:t>’</a:t>
            </a:r>
            <a:r>
              <a:rPr lang="en-US" altLang="ja-JP" sz="2400" b="1" dirty="0">
                <a:solidFill>
                  <a:schemeClr val="bg1"/>
                </a:solidFill>
                <a:latin typeface="Arial" pitchFamily="34" charset="0"/>
              </a:rPr>
              <a:t>s required rate of return, the project is acceptable.</a:t>
            </a:r>
            <a:endParaRPr lang="en-US" sz="2400" b="1" dirty="0">
              <a:solidFill>
                <a:schemeClr val="bg1"/>
              </a:solidFill>
              <a:latin typeface="Arial" pitchFamily="34" charset="0"/>
            </a:endParaRPr>
          </a:p>
        </p:txBody>
      </p:sp>
      <p:sp>
        <p:nvSpPr>
          <p:cNvPr id="8" name="Rounded Rectangle 7">
            <a:extLst>
              <a:ext uri="{FF2B5EF4-FFF2-40B4-BE49-F238E27FC236}">
                <a16:creationId xmlns:a16="http://schemas.microsoft.com/office/drawing/2014/main" xmlns="" id="{57CA47A8-4226-4455-82AA-0F4553B9A478}"/>
              </a:ext>
            </a:extLst>
          </p:cNvPr>
          <p:cNvSpPr/>
          <p:nvPr/>
        </p:nvSpPr>
        <p:spPr>
          <a:xfrm>
            <a:off x="496888" y="6172200"/>
            <a:ext cx="77327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16-7: Illustrate the use of and differences between various capital budgeting techniques: net present value, present value ratio, and internal rate of return.</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F0882C2-E46A-47A1-AEA8-5342B34BA61E}"/>
              </a:ext>
            </a:extLst>
          </p:cNvPr>
          <p:cNvSpPr>
            <a:spLocks noGrp="1"/>
          </p:cNvSpPr>
          <p:nvPr>
            <p:ph type="title"/>
          </p:nvPr>
        </p:nvSpPr>
        <p:spPr/>
        <p:txBody>
          <a:bodyPr/>
          <a:lstStyle/>
          <a:p>
            <a:r>
              <a:rPr lang="en-US" dirty="0"/>
              <a:t>Internal Rate of Return (IRR) Analysis of a Proposed Investment</a:t>
            </a:r>
          </a:p>
        </p:txBody>
      </p:sp>
      <p:sp>
        <p:nvSpPr>
          <p:cNvPr id="4" name="Rounded Rectangle 7">
            <a:extLst>
              <a:ext uri="{FF2B5EF4-FFF2-40B4-BE49-F238E27FC236}">
                <a16:creationId xmlns:a16="http://schemas.microsoft.com/office/drawing/2014/main" xmlns="" id="{18CAAFB6-5045-433F-AF08-045B339B0679}"/>
              </a:ext>
            </a:extLst>
          </p:cNvPr>
          <p:cNvSpPr/>
          <p:nvPr/>
        </p:nvSpPr>
        <p:spPr>
          <a:xfrm>
            <a:off x="496888" y="6172200"/>
            <a:ext cx="77327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16-7: Illustrate the use of and differences between various capital budgeting techniques: net present value, present value ratio, and internal rate of return.</a:t>
            </a:r>
          </a:p>
        </p:txBody>
      </p:sp>
      <p:sp>
        <p:nvSpPr>
          <p:cNvPr id="8" name="Content Placeholder 2">
            <a:extLst>
              <a:ext uri="{FF2B5EF4-FFF2-40B4-BE49-F238E27FC236}">
                <a16:creationId xmlns:a16="http://schemas.microsoft.com/office/drawing/2014/main" xmlns="" id="{7BC97E10-72D1-4390-8E35-A6FA4B84BF91}"/>
              </a:ext>
            </a:extLst>
          </p:cNvPr>
          <p:cNvSpPr>
            <a:spLocks noGrp="1"/>
          </p:cNvSpPr>
          <p:nvPr>
            <p:ph idx="1"/>
          </p:nvPr>
        </p:nvSpPr>
        <p:spPr>
          <a:xfrm>
            <a:off x="433698" y="1066800"/>
            <a:ext cx="8643396" cy="4953000"/>
          </a:xfrm>
          <a:solidFill>
            <a:srgbClr val="FFFFB3"/>
          </a:solidFill>
        </p:spPr>
        <p:txBody>
          <a:bodyPr/>
          <a:lstStyle/>
          <a:p>
            <a:pPr marL="0" indent="0">
              <a:buNone/>
            </a:pPr>
            <a:r>
              <a:rPr lang="en-US" sz="2400" dirty="0"/>
              <a:t>I. Assumptions: </a:t>
            </a:r>
          </a:p>
          <a:p>
            <a:pPr marL="0" indent="0">
              <a:buNone/>
            </a:pPr>
            <a:r>
              <a:rPr lang="en-US" sz="2000" dirty="0"/>
              <a:t>	A. A new packaging machine costing $100,000, including 	installation, has an estimated useful life of five years and an estimated 	salvage value of $6,000 after five years. The new machine will be 	purchased at the end of 2016. </a:t>
            </a:r>
          </a:p>
          <a:p>
            <a:pPr marL="0" indent="0">
              <a:buNone/>
            </a:pPr>
            <a:r>
              <a:rPr lang="en-US" sz="2000" dirty="0"/>
              <a:t>	B. Installation and use of the machine in the firm’s operations 	will result 	in labor savings during each of the next five years as follows: </a:t>
            </a:r>
          </a:p>
          <a:p>
            <a:pPr marL="0" indent="0">
              <a:buNone/>
            </a:pPr>
            <a:r>
              <a:rPr lang="en-US" sz="2000" dirty="0"/>
              <a:t>		2020 	$26,000 </a:t>
            </a:r>
          </a:p>
          <a:p>
            <a:pPr marL="0" indent="0">
              <a:buNone/>
            </a:pPr>
            <a:r>
              <a:rPr lang="en-US" sz="2000" dirty="0"/>
              <a:t>		2021 	 27,000 </a:t>
            </a:r>
          </a:p>
          <a:p>
            <a:pPr marL="0" indent="0">
              <a:buNone/>
            </a:pPr>
            <a:r>
              <a:rPr lang="en-US" sz="2000" dirty="0"/>
              <a:t>		2022	 31,000 </a:t>
            </a:r>
          </a:p>
          <a:p>
            <a:pPr marL="0" indent="0">
              <a:buNone/>
            </a:pPr>
            <a:r>
              <a:rPr lang="en-US" sz="2000" dirty="0"/>
              <a:t>		2023	 35,000 </a:t>
            </a:r>
          </a:p>
          <a:p>
            <a:pPr marL="0" indent="0">
              <a:buNone/>
            </a:pPr>
            <a:r>
              <a:rPr lang="en-US" sz="2000" dirty="0"/>
              <a:t>		2024	 38,000 </a:t>
            </a:r>
          </a:p>
          <a:p>
            <a:pPr marL="0" indent="0">
              <a:buNone/>
            </a:pPr>
            <a:r>
              <a:rPr lang="en-US" sz="2000" dirty="0"/>
              <a:t>	C. The firm’s cost of capital is 16 percent. 	</a:t>
            </a:r>
          </a:p>
          <a:p>
            <a:pPr marL="0" indent="0">
              <a:buNone/>
            </a:pPr>
            <a:r>
              <a:rPr lang="en-US" sz="2000" dirty="0"/>
              <a:t>The NPV of the proposed investment at a discount rate of 16 percent is $2,622.</a:t>
            </a:r>
          </a:p>
        </p:txBody>
      </p:sp>
    </p:spTree>
    <p:extLst>
      <p:ext uri="{BB962C8B-B14F-4D97-AF65-F5344CB8AC3E}">
        <p14:creationId xmlns:p14="http://schemas.microsoft.com/office/powerpoint/2010/main" val="23845279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F0882C2-E46A-47A1-AEA8-5342B34BA61E}"/>
              </a:ext>
            </a:extLst>
          </p:cNvPr>
          <p:cNvSpPr>
            <a:spLocks noGrp="1"/>
          </p:cNvSpPr>
          <p:nvPr>
            <p:ph type="title"/>
          </p:nvPr>
        </p:nvSpPr>
        <p:spPr>
          <a:xfrm>
            <a:off x="685800" y="86803"/>
            <a:ext cx="8229600" cy="869950"/>
          </a:xfrm>
        </p:spPr>
        <p:txBody>
          <a:bodyPr/>
          <a:lstStyle/>
          <a:p>
            <a:r>
              <a:rPr lang="en-US" dirty="0"/>
              <a:t>Internal Rate of Return (IRR) Analysis of a Proposed Investment</a:t>
            </a:r>
          </a:p>
        </p:txBody>
      </p:sp>
      <p:sp>
        <p:nvSpPr>
          <p:cNvPr id="4" name="Rounded Rectangle 7">
            <a:extLst>
              <a:ext uri="{FF2B5EF4-FFF2-40B4-BE49-F238E27FC236}">
                <a16:creationId xmlns:a16="http://schemas.microsoft.com/office/drawing/2014/main" xmlns="" id="{18CAAFB6-5045-433F-AF08-045B339B0679}"/>
              </a:ext>
            </a:extLst>
          </p:cNvPr>
          <p:cNvSpPr/>
          <p:nvPr/>
        </p:nvSpPr>
        <p:spPr>
          <a:xfrm>
            <a:off x="496888" y="6172200"/>
            <a:ext cx="77327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16-7: Illustrate the use of and differences between various capital budgeting techniques: net present value, present value ratio, and internal rate of return.</a:t>
            </a:r>
          </a:p>
        </p:txBody>
      </p:sp>
      <p:pic>
        <p:nvPicPr>
          <p:cNvPr id="6" name="Picture 5" descr="A screenshot of a cell phone&#10;&#10;Description generated with very high confidence">
            <a:extLst>
              <a:ext uri="{FF2B5EF4-FFF2-40B4-BE49-F238E27FC236}">
                <a16:creationId xmlns:a16="http://schemas.microsoft.com/office/drawing/2014/main" xmlns="" id="{745FD27F-2865-432D-BE8C-441D314F6343}"/>
              </a:ext>
            </a:extLst>
          </p:cNvPr>
          <p:cNvPicPr>
            <a:picLocks noChangeAspect="1"/>
          </p:cNvPicPr>
          <p:nvPr/>
        </p:nvPicPr>
        <p:blipFill rotWithShape="1">
          <a:blip r:embed="rId2">
            <a:extLst>
              <a:ext uri="{28A0092B-C50C-407E-A947-70E740481C1C}">
                <a14:useLocalDpi xmlns:a14="http://schemas.microsoft.com/office/drawing/2010/main" val="0"/>
              </a:ext>
            </a:extLst>
          </a:blip>
          <a:srcRect t="27357" b="-1"/>
          <a:stretch/>
        </p:blipFill>
        <p:spPr>
          <a:xfrm>
            <a:off x="457200" y="2362200"/>
            <a:ext cx="8229600" cy="1788352"/>
          </a:xfrm>
          <a:prstGeom prst="rect">
            <a:avLst/>
          </a:prstGeom>
        </p:spPr>
      </p:pic>
    </p:spTree>
    <p:extLst>
      <p:ext uri="{BB962C8B-B14F-4D97-AF65-F5344CB8AC3E}">
        <p14:creationId xmlns:p14="http://schemas.microsoft.com/office/powerpoint/2010/main" val="298413809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F0882C2-E46A-47A1-AEA8-5342B34BA61E}"/>
              </a:ext>
            </a:extLst>
          </p:cNvPr>
          <p:cNvSpPr>
            <a:spLocks noGrp="1"/>
          </p:cNvSpPr>
          <p:nvPr>
            <p:ph type="title"/>
          </p:nvPr>
        </p:nvSpPr>
        <p:spPr/>
        <p:txBody>
          <a:bodyPr/>
          <a:lstStyle/>
          <a:p>
            <a:r>
              <a:rPr lang="en-US" dirty="0"/>
              <a:t>Internal Rate of Return (IRR) Analysis of a Proposed Investment</a:t>
            </a:r>
          </a:p>
        </p:txBody>
      </p:sp>
      <p:sp>
        <p:nvSpPr>
          <p:cNvPr id="3" name="Content Placeholder 2">
            <a:extLst>
              <a:ext uri="{FF2B5EF4-FFF2-40B4-BE49-F238E27FC236}">
                <a16:creationId xmlns:a16="http://schemas.microsoft.com/office/drawing/2014/main" xmlns="" id="{C6241FF6-3DC5-44ED-A2B5-9A832058ACF7}"/>
              </a:ext>
            </a:extLst>
          </p:cNvPr>
          <p:cNvSpPr>
            <a:spLocks noGrp="1"/>
          </p:cNvSpPr>
          <p:nvPr>
            <p:ph idx="1"/>
          </p:nvPr>
        </p:nvSpPr>
        <p:spPr>
          <a:xfrm>
            <a:off x="312896" y="4628482"/>
            <a:ext cx="8903590" cy="1359722"/>
          </a:xfrm>
        </p:spPr>
        <p:txBody>
          <a:bodyPr/>
          <a:lstStyle/>
          <a:p>
            <a:pPr marL="0" indent="0">
              <a:buNone/>
            </a:pPr>
            <a:r>
              <a:rPr lang="en-US" sz="2200" dirty="0"/>
              <a:t>V. Conclusion from analysis:</a:t>
            </a:r>
          </a:p>
          <a:p>
            <a:pPr marL="0" indent="0">
              <a:buNone/>
            </a:pPr>
            <a:r>
              <a:rPr lang="en-US" sz="2000" dirty="0"/>
              <a:t>The internal rate of return of the project is the discount rate at which the NPV = $0, so the IRR is 17 percent. The expected IRR is more than the firm’s 16 percent cost of capital. Based on this quantitative analysis, the investment should be made.</a:t>
            </a:r>
          </a:p>
        </p:txBody>
      </p:sp>
      <p:sp>
        <p:nvSpPr>
          <p:cNvPr id="4" name="Rounded Rectangle 7">
            <a:extLst>
              <a:ext uri="{FF2B5EF4-FFF2-40B4-BE49-F238E27FC236}">
                <a16:creationId xmlns:a16="http://schemas.microsoft.com/office/drawing/2014/main" xmlns="" id="{D2248504-5D3D-4200-B00E-1AAEA0208B8B}"/>
              </a:ext>
            </a:extLst>
          </p:cNvPr>
          <p:cNvSpPr/>
          <p:nvPr/>
        </p:nvSpPr>
        <p:spPr>
          <a:xfrm>
            <a:off x="496888" y="6172200"/>
            <a:ext cx="77327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16-7: Illustrate the use of and differences between various capital budgeting techniques: net present value, present value ratio, and internal rate of return.</a:t>
            </a:r>
          </a:p>
        </p:txBody>
      </p:sp>
      <p:pic>
        <p:nvPicPr>
          <p:cNvPr id="6" name="Picture 5" descr="A screenshot of a social media post&#10;&#10;Description generated with very high confidence">
            <a:extLst>
              <a:ext uri="{FF2B5EF4-FFF2-40B4-BE49-F238E27FC236}">
                <a16:creationId xmlns:a16="http://schemas.microsoft.com/office/drawing/2014/main" xmlns="" id="{CDF7C6DE-A5EA-45A8-A326-63CF02222A55}"/>
              </a:ext>
            </a:extLst>
          </p:cNvPr>
          <p:cNvPicPr>
            <a:picLocks noChangeAspect="1"/>
          </p:cNvPicPr>
          <p:nvPr/>
        </p:nvPicPr>
        <p:blipFill rotWithShape="1">
          <a:blip r:embed="rId2">
            <a:extLst>
              <a:ext uri="{28A0092B-C50C-407E-A947-70E740481C1C}">
                <a14:useLocalDpi xmlns:a14="http://schemas.microsoft.com/office/drawing/2010/main" val="0"/>
              </a:ext>
            </a:extLst>
          </a:blip>
          <a:srcRect b="26042"/>
          <a:stretch/>
        </p:blipFill>
        <p:spPr>
          <a:xfrm>
            <a:off x="457200" y="1294650"/>
            <a:ext cx="8229600" cy="3266199"/>
          </a:xfrm>
          <a:prstGeom prst="rect">
            <a:avLst/>
          </a:prstGeom>
        </p:spPr>
      </p:pic>
    </p:spTree>
    <p:extLst>
      <p:ext uri="{BB962C8B-B14F-4D97-AF65-F5344CB8AC3E}">
        <p14:creationId xmlns:p14="http://schemas.microsoft.com/office/powerpoint/2010/main" val="299898682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xmlns="" id="{8F5BC822-38E4-4A59-ACB3-6AFADA00E232}"/>
              </a:ext>
            </a:extLst>
          </p:cNvPr>
          <p:cNvSpPr>
            <a:spLocks noGrp="1" noChangeArrowheads="1"/>
          </p:cNvSpPr>
          <p:nvPr>
            <p:ph type="title"/>
          </p:nvPr>
        </p:nvSpPr>
        <p:spPr>
          <a:xfrm>
            <a:off x="914400" y="0"/>
            <a:ext cx="7407275" cy="1143000"/>
          </a:xfrm>
        </p:spPr>
        <p:txBody>
          <a:bodyPr/>
          <a:lstStyle/>
          <a:p>
            <a:r>
              <a:rPr lang="en-US" altLang="en-US" sz="4000" dirty="0">
                <a:ea typeface="ＭＳ Ｐゴシック" panose="020B0600070205080204" pitchFamily="34" charset="-128"/>
              </a:rPr>
              <a:t>Some Analytical Considerations</a:t>
            </a:r>
          </a:p>
        </p:txBody>
      </p:sp>
      <p:sp>
        <p:nvSpPr>
          <p:cNvPr id="560131" name="Rectangle 3">
            <a:extLst>
              <a:ext uri="{FF2B5EF4-FFF2-40B4-BE49-F238E27FC236}">
                <a16:creationId xmlns:a16="http://schemas.microsoft.com/office/drawing/2014/main" xmlns="" id="{300BF9CD-2D99-4A90-A500-915DB366DB17}"/>
              </a:ext>
            </a:extLst>
          </p:cNvPr>
          <p:cNvSpPr>
            <a:spLocks noGrp="1" noChangeArrowheads="1"/>
          </p:cNvSpPr>
          <p:nvPr>
            <p:ph idx="1"/>
          </p:nvPr>
        </p:nvSpPr>
        <p:spPr>
          <a:xfrm>
            <a:off x="590550" y="1028700"/>
            <a:ext cx="8132763" cy="5067300"/>
          </a:xfrm>
          <a:solidFill>
            <a:schemeClr val="accent1">
              <a:lumMod val="20000"/>
              <a:lumOff val="80000"/>
            </a:schemeClr>
          </a:solidFill>
          <a:ln w="38100">
            <a:solidFill>
              <a:schemeClr val="tx1"/>
            </a:solidFill>
          </a:ln>
          <a:effectLst>
            <a:outerShdw dist="71842" dir="2700000" algn="ctr" rotWithShape="0">
              <a:schemeClr val="bg2"/>
            </a:outerShdw>
          </a:effectLst>
        </p:spPr>
        <p:txBody>
          <a:bodyPr/>
          <a:lstStyle/>
          <a:p>
            <a:pPr>
              <a:buSzPct val="100000"/>
              <a:buFont typeface="Wingdings" pitchFamily="2" charset="2"/>
              <a:buChar char="q"/>
              <a:defRPr/>
            </a:pPr>
            <a:r>
              <a:rPr lang="en-US" sz="2600" dirty="0">
                <a:ea typeface="ＭＳ Ｐゴシック" pitchFamily="34" charset="-128"/>
              </a:rPr>
              <a:t> Postaudits provide knowledge about past estimating errors, which will permit analysts to improve future estimates.</a:t>
            </a:r>
          </a:p>
          <a:p>
            <a:pPr>
              <a:buSzPct val="100000"/>
              <a:buFont typeface="Wingdings" pitchFamily="2" charset="2"/>
              <a:buChar char="q"/>
              <a:defRPr/>
            </a:pPr>
            <a:r>
              <a:rPr lang="en-US" sz="2600" dirty="0">
                <a:ea typeface="ＭＳ Ｐゴシック" pitchFamily="34" charset="-128"/>
              </a:rPr>
              <a:t> Cash flows far into the future are often not considered because of uncertainty and a small impact on present values.</a:t>
            </a:r>
          </a:p>
          <a:p>
            <a:pPr>
              <a:buSzPct val="100000"/>
              <a:buFont typeface="Wingdings" pitchFamily="2" charset="2"/>
              <a:buChar char="q"/>
              <a:defRPr/>
            </a:pPr>
            <a:r>
              <a:rPr lang="en-US" sz="2600" dirty="0">
                <a:ea typeface="ＭＳ Ｐゴシック" pitchFamily="34" charset="-128"/>
              </a:rPr>
              <a:t> Cash flows are assumed to occur at the end of the year.</a:t>
            </a:r>
          </a:p>
          <a:p>
            <a:pPr>
              <a:buSzPct val="100000"/>
              <a:buFont typeface="Wingdings" pitchFamily="2" charset="2"/>
              <a:buChar char="q"/>
              <a:defRPr/>
            </a:pPr>
            <a:r>
              <a:rPr lang="en-US" sz="2600" dirty="0">
                <a:ea typeface="ＭＳ Ｐゴシック" pitchFamily="34" charset="-128"/>
              </a:rPr>
              <a:t> Some projects will require additional investments over time. In such cases, the investment amount used in the present value analysis should be determined as of the point at which the project is expected to be put into service.</a:t>
            </a:r>
          </a:p>
        </p:txBody>
      </p:sp>
      <p:sp>
        <p:nvSpPr>
          <p:cNvPr id="6" name="Rounded Rectangle 5">
            <a:extLst>
              <a:ext uri="{FF2B5EF4-FFF2-40B4-BE49-F238E27FC236}">
                <a16:creationId xmlns:a16="http://schemas.microsoft.com/office/drawing/2014/main" xmlns="" id="{49E6FA8F-53EF-45A9-AD1A-6993008A4268}"/>
              </a:ext>
            </a:extLst>
          </p:cNvPr>
          <p:cNvSpPr/>
          <p:nvPr/>
        </p:nvSpPr>
        <p:spPr>
          <a:xfrm>
            <a:off x="496888" y="6172200"/>
            <a:ext cx="77327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16-8: Describe how issues concerning estimates, income taxes, and the timing of cash flows and investments are treated in the capital budgeting process.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xmlns="" id="{AD69757C-0ECA-44B1-BFB0-E04EF76B9432}"/>
              </a:ext>
            </a:extLst>
          </p:cNvPr>
          <p:cNvSpPr>
            <a:spLocks noGrp="1" noChangeArrowheads="1"/>
          </p:cNvSpPr>
          <p:nvPr>
            <p:ph type="title"/>
          </p:nvPr>
        </p:nvSpPr>
        <p:spPr>
          <a:xfrm>
            <a:off x="865188" y="277813"/>
            <a:ext cx="7407275" cy="1143000"/>
          </a:xfrm>
        </p:spPr>
        <p:txBody>
          <a:bodyPr/>
          <a:lstStyle/>
          <a:p>
            <a:r>
              <a:rPr lang="en-US" altLang="en-US" sz="4000" dirty="0">
                <a:ea typeface="ＭＳ Ｐゴシック" panose="020B0600070205080204" pitchFamily="34" charset="-128"/>
              </a:rPr>
              <a:t>Some Analytical Considerations</a:t>
            </a:r>
          </a:p>
        </p:txBody>
      </p:sp>
      <p:sp>
        <p:nvSpPr>
          <p:cNvPr id="561155" name="Rectangle 3">
            <a:extLst>
              <a:ext uri="{FF2B5EF4-FFF2-40B4-BE49-F238E27FC236}">
                <a16:creationId xmlns:a16="http://schemas.microsoft.com/office/drawing/2014/main" xmlns="" id="{C66BD391-35E0-4162-8DA3-E27E9BBC1686}"/>
              </a:ext>
            </a:extLst>
          </p:cNvPr>
          <p:cNvSpPr>
            <a:spLocks noGrp="1" noChangeArrowheads="1"/>
          </p:cNvSpPr>
          <p:nvPr>
            <p:ph idx="1"/>
          </p:nvPr>
        </p:nvSpPr>
        <p:spPr>
          <a:xfrm>
            <a:off x="865188" y="1420812"/>
            <a:ext cx="7696200" cy="4522787"/>
          </a:xfrm>
          <a:solidFill>
            <a:schemeClr val="accent1">
              <a:lumMod val="20000"/>
              <a:lumOff val="80000"/>
            </a:schemeClr>
          </a:solidFill>
          <a:ln w="38100">
            <a:solidFill>
              <a:schemeClr val="tx2">
                <a:lumMod val="50000"/>
              </a:schemeClr>
            </a:solidFill>
          </a:ln>
          <a:effectLst>
            <a:outerShdw dist="71842" dir="2700000" algn="ctr" rotWithShape="0">
              <a:schemeClr val="bg2"/>
            </a:outerShdw>
          </a:effectLst>
        </p:spPr>
        <p:txBody>
          <a:bodyPr/>
          <a:lstStyle/>
          <a:p>
            <a:pPr>
              <a:buSzPct val="100000"/>
              <a:buFont typeface="Wingdings" pitchFamily="2" charset="2"/>
              <a:buChar char="q"/>
              <a:defRPr/>
            </a:pPr>
            <a:r>
              <a:rPr lang="en-US" sz="2800" dirty="0">
                <a:ea typeface="ＭＳ Ｐゴシック" pitchFamily="34" charset="-128"/>
              </a:rPr>
              <a:t> Often, after-tax cash flow can be estimated</a:t>
            </a:r>
            <a:br>
              <a:rPr lang="en-US" sz="2800" dirty="0">
                <a:ea typeface="ＭＳ Ｐゴシック" pitchFamily="34" charset="-128"/>
              </a:rPr>
            </a:br>
            <a:r>
              <a:rPr lang="en-US" sz="2800" dirty="0">
                <a:ea typeface="ＭＳ Ｐゴシック" pitchFamily="34" charset="-128"/>
              </a:rPr>
              <a:t> by adding back depreciation expense</a:t>
            </a:r>
            <a:br>
              <a:rPr lang="en-US" sz="2800" dirty="0">
                <a:ea typeface="ＭＳ Ｐゴシック" pitchFamily="34" charset="-128"/>
              </a:rPr>
            </a:br>
            <a:r>
              <a:rPr lang="en-US" sz="2800" dirty="0">
                <a:ea typeface="ＭＳ Ｐゴシック" pitchFamily="34" charset="-128"/>
              </a:rPr>
              <a:t> (a noncash item) to net income.</a:t>
            </a:r>
          </a:p>
          <a:p>
            <a:pPr>
              <a:buSzPct val="100000"/>
              <a:buFont typeface="Wingdings" pitchFamily="2" charset="2"/>
              <a:buChar char="q"/>
              <a:defRPr/>
            </a:pPr>
            <a:r>
              <a:rPr lang="en-US" sz="2800" dirty="0">
                <a:ea typeface="ＭＳ Ｐゴシック" pitchFamily="34" charset="-128"/>
              </a:rPr>
              <a:t> Working capital increase is either treated as an additional investment (cash outflow) or, if the product or capacity expansion has a definite life, is recovered as a cash inflow after the product is discontinued or the expansion is reversed</a:t>
            </a:r>
            <a:r>
              <a:rPr lang="en-US" altLang="ja-JP" sz="2800" dirty="0">
                <a:ea typeface="ＭＳ Ｐゴシック" pitchFamily="34" charset="-128"/>
              </a:rPr>
              <a:t>. </a:t>
            </a:r>
          </a:p>
          <a:p>
            <a:pPr>
              <a:buSzPct val="100000"/>
              <a:buFont typeface="Wingdings" pitchFamily="2" charset="2"/>
              <a:buChar char="q"/>
              <a:defRPr/>
            </a:pPr>
            <a:r>
              <a:rPr lang="en-US" sz="2800" dirty="0">
                <a:ea typeface="ＭＳ Ｐゴシック" pitchFamily="34" charset="-128"/>
              </a:rPr>
              <a:t> Least cost projects, which are often required by law, will have negative NPV’</a:t>
            </a:r>
            <a:r>
              <a:rPr lang="en-US" altLang="ja-JP" sz="2800" dirty="0">
                <a:ea typeface="ＭＳ Ｐゴシック" pitchFamily="34" charset="-128"/>
              </a:rPr>
              <a:t>s.</a:t>
            </a:r>
            <a:endParaRPr lang="en-US" sz="2800" dirty="0">
              <a:ea typeface="ＭＳ Ｐゴシック" pitchFamily="34" charset="-128"/>
            </a:endParaRPr>
          </a:p>
        </p:txBody>
      </p:sp>
      <p:sp>
        <p:nvSpPr>
          <p:cNvPr id="7" name="Rounded Rectangle 6">
            <a:extLst>
              <a:ext uri="{FF2B5EF4-FFF2-40B4-BE49-F238E27FC236}">
                <a16:creationId xmlns:a16="http://schemas.microsoft.com/office/drawing/2014/main" xmlns="" id="{32F205FC-9E77-4AC4-93B1-95F2B59EA583}"/>
              </a:ext>
            </a:extLst>
          </p:cNvPr>
          <p:cNvSpPr/>
          <p:nvPr/>
        </p:nvSpPr>
        <p:spPr>
          <a:xfrm>
            <a:off x="496888" y="6172200"/>
            <a:ext cx="77327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16-8: Describe how issues concerning estimates, income taxes, and the timing of cash flows and investments are treated in the capital budgeting process.</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a:extLst>
              <a:ext uri="{FF2B5EF4-FFF2-40B4-BE49-F238E27FC236}">
                <a16:creationId xmlns:a16="http://schemas.microsoft.com/office/drawing/2014/main" xmlns="" id="{450B0AB5-FB87-4970-A7AD-9DF82A43BD84}"/>
              </a:ext>
            </a:extLst>
          </p:cNvPr>
          <p:cNvSpPr>
            <a:spLocks noGrp="1" noChangeArrowheads="1"/>
          </p:cNvSpPr>
          <p:nvPr>
            <p:ph type="title"/>
          </p:nvPr>
        </p:nvSpPr>
        <p:spPr>
          <a:xfrm>
            <a:off x="865188" y="277813"/>
            <a:ext cx="7407275" cy="1143000"/>
          </a:xfrm>
        </p:spPr>
        <p:txBody>
          <a:bodyPr/>
          <a:lstStyle/>
          <a:p>
            <a:r>
              <a:rPr lang="en-US" altLang="en-US" sz="4000" dirty="0">
                <a:ea typeface="ＭＳ Ｐゴシック" panose="020B0600070205080204" pitchFamily="34" charset="-128"/>
              </a:rPr>
              <a:t>Some Analytical Considerations</a:t>
            </a:r>
          </a:p>
        </p:txBody>
      </p:sp>
      <p:sp>
        <p:nvSpPr>
          <p:cNvPr id="138241" name="Rectangle 2">
            <a:extLst>
              <a:ext uri="{FF2B5EF4-FFF2-40B4-BE49-F238E27FC236}">
                <a16:creationId xmlns:a16="http://schemas.microsoft.com/office/drawing/2014/main" xmlns="" id="{917C77F2-A780-4CE8-80C7-637A1595A093}"/>
              </a:ext>
            </a:extLst>
          </p:cNvPr>
          <p:cNvSpPr>
            <a:spLocks noGrp="1" noChangeArrowheads="1"/>
          </p:cNvSpPr>
          <p:nvPr>
            <p:ph idx="1"/>
          </p:nvPr>
        </p:nvSpPr>
        <p:spPr>
          <a:xfrm>
            <a:off x="152400" y="1228725"/>
            <a:ext cx="8839200" cy="904875"/>
          </a:xfrm>
        </p:spPr>
        <p:txBody>
          <a:bodyPr lIns="90488" tIns="44450" rIns="90488" bIns="44450"/>
          <a:lstStyle/>
          <a:p>
            <a:pPr algn="ctr">
              <a:lnSpc>
                <a:spcPct val="90000"/>
              </a:lnSpc>
              <a:buFont typeface="Wingdings" pitchFamily="2" charset="2"/>
              <a:buNone/>
              <a:defRPr/>
            </a:pPr>
            <a:r>
              <a:rPr lang="en-US" sz="2600" dirty="0">
                <a:solidFill>
                  <a:schemeClr val="accent1">
                    <a:lumMod val="50000"/>
                  </a:schemeClr>
                </a:solidFill>
                <a:ea typeface="ＭＳ Ｐゴシック" pitchFamily="34" charset="-128"/>
              </a:rPr>
              <a:t>Let’s look at an example: Jones Company is considering purchasing a machine that costs $55,000 with a 5-year life and $5,000 salvage value.</a:t>
            </a:r>
          </a:p>
        </p:txBody>
      </p:sp>
      <p:graphicFrame>
        <p:nvGraphicFramePr>
          <p:cNvPr id="16386" name="Object 2">
            <a:extLst>
              <a:ext uri="{FF2B5EF4-FFF2-40B4-BE49-F238E27FC236}">
                <a16:creationId xmlns:a16="http://schemas.microsoft.com/office/drawing/2014/main" xmlns="" id="{F48048B0-81A5-49F5-8DAF-70984A846094}"/>
              </a:ext>
            </a:extLst>
          </p:cNvPr>
          <p:cNvGraphicFramePr>
            <a:graphicFrameLocks/>
          </p:cNvGraphicFramePr>
          <p:nvPr>
            <p:extLst>
              <p:ext uri="{D42A27DB-BD31-4B8C-83A1-F6EECF244321}">
                <p14:modId xmlns:p14="http://schemas.microsoft.com/office/powerpoint/2010/main" val="179128134"/>
              </p:ext>
            </p:extLst>
          </p:nvPr>
        </p:nvGraphicFramePr>
        <p:xfrm>
          <a:off x="990600" y="2362200"/>
          <a:ext cx="6462713" cy="2611438"/>
        </p:xfrm>
        <a:graphic>
          <a:graphicData uri="http://schemas.openxmlformats.org/presentationml/2006/ole">
            <mc:AlternateContent xmlns:mc="http://schemas.openxmlformats.org/markup-compatibility/2006">
              <mc:Choice xmlns:v="urn:schemas-microsoft-com:vml" Requires="v">
                <p:oleObj spid="_x0000_s16469" name="Worksheet" r:id="rId4" imgW="3295648" imgH="1809934" progId="Excel.Sheet.8">
                  <p:embed/>
                </p:oleObj>
              </mc:Choice>
              <mc:Fallback>
                <p:oleObj name="Worksheet" r:id="rId4" imgW="3295648" imgH="1809934" progId="Excel.Sheet.8">
                  <p:embed/>
                  <p:pic>
                    <p:nvPicPr>
                      <p:cNvPr id="0" name="Object 2"/>
                      <p:cNvPicPr>
                        <a:picLocks noChangeArrowheads="1"/>
                      </p:cNvPicPr>
                      <p:nvPr/>
                    </p:nvPicPr>
                    <p:blipFill>
                      <a:blip r:embed="rId5"/>
                      <a:srcRect/>
                      <a:stretch>
                        <a:fillRect/>
                      </a:stretch>
                    </p:blipFill>
                    <p:spPr bwMode="auto">
                      <a:xfrm>
                        <a:off x="990600" y="2362200"/>
                        <a:ext cx="6462713" cy="2611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138243" name="Line 5">
            <a:extLst>
              <a:ext uri="{FF2B5EF4-FFF2-40B4-BE49-F238E27FC236}">
                <a16:creationId xmlns:a16="http://schemas.microsoft.com/office/drawing/2014/main" xmlns="" id="{6AF526C5-C2F9-43A0-91BE-406CAB98CA90}"/>
              </a:ext>
            </a:extLst>
          </p:cNvPr>
          <p:cNvSpPr>
            <a:spLocks noChangeShapeType="1"/>
          </p:cNvSpPr>
          <p:nvPr/>
        </p:nvSpPr>
        <p:spPr bwMode="auto">
          <a:xfrm flipV="1">
            <a:off x="3657600" y="4038600"/>
            <a:ext cx="914400" cy="1295400"/>
          </a:xfrm>
          <a:prstGeom prst="line">
            <a:avLst/>
          </a:prstGeom>
          <a:noFill/>
          <a:ln w="38100">
            <a:solidFill>
              <a:schemeClr val="tx2">
                <a:lumMod val="50000"/>
              </a:schemeClr>
            </a:solidFill>
            <a:round/>
            <a:headEnd/>
            <a:tailEnd type="triangle" w="med" len="med"/>
          </a:ln>
        </p:spPr>
        <p:txBody>
          <a:bodyPr/>
          <a:lstStyle/>
          <a:p>
            <a:pPr>
              <a:defRPr/>
            </a:pPr>
            <a:endParaRPr lang="en-US" dirty="0"/>
          </a:p>
        </p:txBody>
      </p:sp>
      <p:sp>
        <p:nvSpPr>
          <p:cNvPr id="488454" name="Rectangle 6">
            <a:extLst>
              <a:ext uri="{FF2B5EF4-FFF2-40B4-BE49-F238E27FC236}">
                <a16:creationId xmlns:a16="http://schemas.microsoft.com/office/drawing/2014/main" xmlns="" id="{EBE74A54-A0DE-455F-AEB4-20954D72EEFE}"/>
              </a:ext>
            </a:extLst>
          </p:cNvPr>
          <p:cNvSpPr>
            <a:spLocks noChangeArrowheads="1"/>
          </p:cNvSpPr>
          <p:nvPr/>
        </p:nvSpPr>
        <p:spPr bwMode="auto">
          <a:xfrm>
            <a:off x="914400" y="5029200"/>
            <a:ext cx="4241800" cy="431800"/>
          </a:xfrm>
          <a:prstGeom prst="rect">
            <a:avLst/>
          </a:prstGeom>
          <a:solidFill>
            <a:schemeClr val="accent1">
              <a:lumMod val="20000"/>
              <a:lumOff val="80000"/>
            </a:schemeClr>
          </a:solidFill>
          <a:ln w="38100">
            <a:solidFill>
              <a:schemeClr val="tx2">
                <a:lumMod val="50000"/>
              </a:schemeClr>
            </a:solidFill>
            <a:miter lim="800000"/>
            <a:headEnd/>
            <a:tailEnd/>
          </a:ln>
          <a:effectLst/>
        </p:spPr>
        <p:txBody>
          <a:bodyPr wrap="none" lIns="90488" tIns="44450" rIns="90488" bIns="44450" anchor="ctr"/>
          <a:lstStyle/>
          <a:p>
            <a:pPr>
              <a:defRPr/>
            </a:pPr>
            <a:r>
              <a:rPr lang="en-US" sz="2400" dirty="0">
                <a:latin typeface="Arial" pitchFamily="34" charset="0"/>
              </a:rPr>
              <a:t>($55,000 - $5,000) ÷ 5 years</a:t>
            </a:r>
          </a:p>
        </p:txBody>
      </p:sp>
      <p:sp>
        <p:nvSpPr>
          <p:cNvPr id="9" name="Rounded Rectangle 8">
            <a:extLst>
              <a:ext uri="{FF2B5EF4-FFF2-40B4-BE49-F238E27FC236}">
                <a16:creationId xmlns:a16="http://schemas.microsoft.com/office/drawing/2014/main" xmlns="" id="{9E6689E9-F741-4B5A-A599-65F52291CC14}"/>
              </a:ext>
            </a:extLst>
          </p:cNvPr>
          <p:cNvSpPr/>
          <p:nvPr/>
        </p:nvSpPr>
        <p:spPr>
          <a:xfrm>
            <a:off x="496888" y="6172200"/>
            <a:ext cx="77327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16-8: Describe how issues concerning estimates, income taxes, and the timing of cash flows and investments are treated in the capital budgeting process.</a:t>
            </a:r>
          </a:p>
        </p:txBody>
      </p:sp>
      <p:sp>
        <p:nvSpPr>
          <p:cNvPr id="10" name="TextBox 9">
            <a:extLst>
              <a:ext uri="{FF2B5EF4-FFF2-40B4-BE49-F238E27FC236}">
                <a16:creationId xmlns:a16="http://schemas.microsoft.com/office/drawing/2014/main" xmlns="" id="{DC4F5EBD-8902-4B1C-8D11-29DE38DEFC15}"/>
              </a:ext>
            </a:extLst>
          </p:cNvPr>
          <p:cNvSpPr txBox="1"/>
          <p:nvPr/>
        </p:nvSpPr>
        <p:spPr>
          <a:xfrm>
            <a:off x="5410200" y="5029200"/>
            <a:ext cx="3429000" cy="1016000"/>
          </a:xfrm>
          <a:prstGeom prst="rect">
            <a:avLst/>
          </a:prstGeom>
          <a:solidFill>
            <a:srgbClr val="FFFFB3"/>
          </a:solidFill>
          <a:ln>
            <a:solidFill>
              <a:schemeClr val="tx2">
                <a:lumMod val="50000"/>
              </a:schemeClr>
            </a:solidFill>
          </a:ln>
        </p:spPr>
        <p:txBody>
          <a:bodyPr>
            <a:spAutoFit/>
          </a:bodyPr>
          <a:lstStyle/>
          <a:p>
            <a:pPr>
              <a:defRPr/>
            </a:pPr>
            <a:r>
              <a:rPr lang="en-US" sz="2000" b="1" dirty="0">
                <a:solidFill>
                  <a:schemeClr val="tx2">
                    <a:lumMod val="50000"/>
                  </a:schemeClr>
                </a:solidFill>
                <a:latin typeface="Arial Narrow" pitchFamily="34" charset="0"/>
              </a:rPr>
              <a:t>The analysis indicates that after-tax income will be $6,600, but this includes depreciation.</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a:extLst>
              <a:ext uri="{FF2B5EF4-FFF2-40B4-BE49-F238E27FC236}">
                <a16:creationId xmlns:a16="http://schemas.microsoft.com/office/drawing/2014/main" xmlns="" id="{0E38BFAC-64AA-402C-8FB1-C1B87A165BD6}"/>
              </a:ext>
            </a:extLst>
          </p:cNvPr>
          <p:cNvSpPr>
            <a:spLocks noGrp="1" noChangeArrowheads="1"/>
          </p:cNvSpPr>
          <p:nvPr>
            <p:ph type="title"/>
          </p:nvPr>
        </p:nvSpPr>
        <p:spPr>
          <a:xfrm>
            <a:off x="865188" y="277813"/>
            <a:ext cx="7407275" cy="1143000"/>
          </a:xfrm>
        </p:spPr>
        <p:txBody>
          <a:bodyPr/>
          <a:lstStyle/>
          <a:p>
            <a:r>
              <a:rPr lang="en-US" altLang="en-US" sz="4000" dirty="0">
                <a:ea typeface="ＭＳ Ｐゴシック" panose="020B0600070205080204" pitchFamily="34" charset="-128"/>
              </a:rPr>
              <a:t>Some Analytical Considerations</a:t>
            </a:r>
          </a:p>
        </p:txBody>
      </p:sp>
      <p:sp>
        <p:nvSpPr>
          <p:cNvPr id="140289" name="Rectangle 2">
            <a:extLst>
              <a:ext uri="{FF2B5EF4-FFF2-40B4-BE49-F238E27FC236}">
                <a16:creationId xmlns:a16="http://schemas.microsoft.com/office/drawing/2014/main" xmlns="" id="{38C5CC4F-F28F-4061-9D48-85B0D0B48A9C}"/>
              </a:ext>
            </a:extLst>
          </p:cNvPr>
          <p:cNvSpPr>
            <a:spLocks noGrp="1" noChangeArrowheads="1"/>
          </p:cNvSpPr>
          <p:nvPr>
            <p:ph idx="1"/>
          </p:nvPr>
        </p:nvSpPr>
        <p:spPr>
          <a:xfrm>
            <a:off x="457200" y="1600200"/>
            <a:ext cx="8229600" cy="1827213"/>
          </a:xfrm>
        </p:spPr>
        <p:txBody>
          <a:bodyPr lIns="90488" tIns="44450" rIns="90488" bIns="44450"/>
          <a:lstStyle/>
          <a:p>
            <a:pPr algn="ctr">
              <a:lnSpc>
                <a:spcPct val="95000"/>
              </a:lnSpc>
              <a:spcBef>
                <a:spcPct val="0"/>
              </a:spcBef>
              <a:buFont typeface="Wingdings" pitchFamily="2" charset="2"/>
              <a:buNone/>
              <a:defRPr/>
            </a:pPr>
            <a:r>
              <a:rPr lang="en-US" b="1" dirty="0">
                <a:solidFill>
                  <a:schemeClr val="tx2">
                    <a:lumMod val="50000"/>
                  </a:schemeClr>
                </a:solidFill>
                <a:ea typeface="ＭＳ Ｐゴシック" pitchFamily="34" charset="-128"/>
              </a:rPr>
              <a:t>Most capital budgeting techniques use </a:t>
            </a:r>
            <a:r>
              <a:rPr lang="en-US" b="1" u="sng" dirty="0">
                <a:solidFill>
                  <a:schemeClr val="tx2">
                    <a:lumMod val="50000"/>
                  </a:schemeClr>
                </a:solidFill>
                <a:ea typeface="ＭＳ Ｐゴシック" pitchFamily="34" charset="-128"/>
              </a:rPr>
              <a:t>annual net cash flow.</a:t>
            </a:r>
          </a:p>
          <a:p>
            <a:pPr algn="ctr">
              <a:lnSpc>
                <a:spcPct val="95000"/>
              </a:lnSpc>
              <a:spcBef>
                <a:spcPct val="0"/>
              </a:spcBef>
              <a:buFont typeface="Wingdings" pitchFamily="2" charset="2"/>
              <a:buNone/>
              <a:defRPr/>
            </a:pPr>
            <a:r>
              <a:rPr lang="en-US" b="1" dirty="0">
                <a:solidFill>
                  <a:schemeClr val="tx2">
                    <a:lumMod val="50000"/>
                  </a:schemeClr>
                </a:solidFill>
                <a:ea typeface="ＭＳ Ｐゴシック" pitchFamily="34" charset="-128"/>
              </a:rPr>
              <a:t> </a:t>
            </a:r>
          </a:p>
          <a:p>
            <a:pPr algn="ctr">
              <a:lnSpc>
                <a:spcPct val="95000"/>
              </a:lnSpc>
              <a:spcBef>
                <a:spcPct val="0"/>
              </a:spcBef>
              <a:buFont typeface="Wingdings" pitchFamily="2" charset="2"/>
              <a:buNone/>
              <a:defRPr/>
            </a:pPr>
            <a:r>
              <a:rPr lang="en-US" b="1" dirty="0">
                <a:solidFill>
                  <a:schemeClr val="tx2">
                    <a:lumMod val="50000"/>
                  </a:schemeClr>
                </a:solidFill>
                <a:ea typeface="ＭＳ Ｐゴシック" pitchFamily="34" charset="-128"/>
              </a:rPr>
              <a:t>Depreciation is </a:t>
            </a:r>
            <a:r>
              <a:rPr lang="en-US" b="1" u="sng" dirty="0">
                <a:solidFill>
                  <a:schemeClr val="tx2">
                    <a:lumMod val="50000"/>
                  </a:schemeClr>
                </a:solidFill>
                <a:ea typeface="ＭＳ Ｐゴシック" pitchFamily="34" charset="-128"/>
              </a:rPr>
              <a:t>not</a:t>
            </a:r>
            <a:r>
              <a:rPr lang="en-US" b="1" dirty="0">
                <a:solidFill>
                  <a:schemeClr val="tx2">
                    <a:lumMod val="50000"/>
                  </a:schemeClr>
                </a:solidFill>
                <a:ea typeface="ＭＳ Ｐゴシック" pitchFamily="34" charset="-128"/>
              </a:rPr>
              <a:t> a cash outflow.</a:t>
            </a:r>
          </a:p>
        </p:txBody>
      </p:sp>
      <p:graphicFrame>
        <p:nvGraphicFramePr>
          <p:cNvPr id="17410" name="Object 2">
            <a:extLst>
              <a:ext uri="{FF2B5EF4-FFF2-40B4-BE49-F238E27FC236}">
                <a16:creationId xmlns:a16="http://schemas.microsoft.com/office/drawing/2014/main" xmlns="" id="{220357DF-F848-4D31-9C71-973DCEF01EE8}"/>
              </a:ext>
            </a:extLst>
          </p:cNvPr>
          <p:cNvGraphicFramePr>
            <a:graphicFrameLocks/>
          </p:cNvGraphicFramePr>
          <p:nvPr>
            <p:extLst>
              <p:ext uri="{D42A27DB-BD31-4B8C-83A1-F6EECF244321}">
                <p14:modId xmlns:p14="http://schemas.microsoft.com/office/powerpoint/2010/main" val="3424216029"/>
              </p:ext>
            </p:extLst>
          </p:nvPr>
        </p:nvGraphicFramePr>
        <p:xfrm>
          <a:off x="457200" y="3810000"/>
          <a:ext cx="8072438" cy="1689100"/>
        </p:xfrm>
        <a:graphic>
          <a:graphicData uri="http://schemas.openxmlformats.org/presentationml/2006/ole">
            <mc:AlternateContent xmlns:mc="http://schemas.openxmlformats.org/markup-compatibility/2006">
              <mc:Choice xmlns:v="urn:schemas-microsoft-com:vml" Requires="v">
                <p:oleObj spid="_x0000_s17489" name="Worksheet" r:id="rId4" imgW="2714738" imgH="695329" progId="Excel.Sheet.8">
                  <p:embed/>
                </p:oleObj>
              </mc:Choice>
              <mc:Fallback>
                <p:oleObj name="Worksheet" r:id="rId4" imgW="2714738" imgH="695329" progId="Excel.Sheet.8">
                  <p:embed/>
                  <p:pic>
                    <p:nvPicPr>
                      <p:cNvPr id="0" name="Object 2"/>
                      <p:cNvPicPr>
                        <a:picLocks noChangeArrowheads="1"/>
                      </p:cNvPicPr>
                      <p:nvPr/>
                    </p:nvPicPr>
                    <p:blipFill>
                      <a:blip r:embed="rId5"/>
                      <a:srcRect/>
                      <a:stretch>
                        <a:fillRect/>
                      </a:stretch>
                    </p:blipFill>
                    <p:spPr bwMode="auto">
                      <a:xfrm>
                        <a:off x="457200" y="3810000"/>
                        <a:ext cx="8072438" cy="1689100"/>
                      </a:xfrm>
                      <a:prstGeom prst="rect">
                        <a:avLst/>
                      </a:prstGeom>
                      <a:noFill/>
                      <a:ln w="25400">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7" name="Rounded Rectangle 6">
            <a:extLst>
              <a:ext uri="{FF2B5EF4-FFF2-40B4-BE49-F238E27FC236}">
                <a16:creationId xmlns:a16="http://schemas.microsoft.com/office/drawing/2014/main" xmlns="" id="{B240A7FD-B691-4227-BAA1-5D05F2F1A5DE}"/>
              </a:ext>
            </a:extLst>
          </p:cNvPr>
          <p:cNvSpPr/>
          <p:nvPr/>
        </p:nvSpPr>
        <p:spPr>
          <a:xfrm>
            <a:off x="496888" y="6172200"/>
            <a:ext cx="77327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16-8: Describe how issues concerning estimates, income taxes, and the timing of cash flows and investments are treated in the capital budgeting process.</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DB7E07F-B057-461E-8921-577EFA410E64}"/>
              </a:ext>
            </a:extLst>
          </p:cNvPr>
          <p:cNvSpPr>
            <a:spLocks noGrp="1"/>
          </p:cNvSpPr>
          <p:nvPr>
            <p:ph type="title"/>
          </p:nvPr>
        </p:nvSpPr>
        <p:spPr/>
        <p:txBody>
          <a:bodyPr/>
          <a:lstStyle/>
          <a:p>
            <a:r>
              <a:rPr lang="en-US" dirty="0"/>
              <a:t>Payback Method </a:t>
            </a:r>
          </a:p>
        </p:txBody>
      </p:sp>
      <p:sp>
        <p:nvSpPr>
          <p:cNvPr id="3" name="Content Placeholder 2">
            <a:extLst>
              <a:ext uri="{FF2B5EF4-FFF2-40B4-BE49-F238E27FC236}">
                <a16:creationId xmlns:a16="http://schemas.microsoft.com/office/drawing/2014/main" xmlns="" id="{AF547C94-0453-4A00-BBFC-5373D7EEDA9E}"/>
              </a:ext>
            </a:extLst>
          </p:cNvPr>
          <p:cNvSpPr>
            <a:spLocks noGrp="1"/>
          </p:cNvSpPr>
          <p:nvPr>
            <p:ph idx="1"/>
          </p:nvPr>
        </p:nvSpPr>
        <p:spPr>
          <a:xfrm>
            <a:off x="685800" y="2286000"/>
            <a:ext cx="8229600" cy="2590800"/>
          </a:xfrm>
          <a:solidFill>
            <a:schemeClr val="accent6">
              <a:lumMod val="20000"/>
              <a:lumOff val="80000"/>
            </a:schemeClr>
          </a:solidFill>
        </p:spPr>
        <p:txBody>
          <a:bodyPr/>
          <a:lstStyle/>
          <a:p>
            <a:pPr marL="0" indent="0" algn="ctr">
              <a:buNone/>
            </a:pPr>
            <a:r>
              <a:rPr lang="en-US" sz="2800" dirty="0"/>
              <a:t>A capital budgeting technique that calculates the length of time for the cash flows from an investment to equal the investment. </a:t>
            </a:r>
          </a:p>
          <a:p>
            <a:pPr marL="0" indent="0" algn="ctr">
              <a:buNone/>
            </a:pPr>
            <a:r>
              <a:rPr lang="en-US" sz="2800" dirty="0"/>
              <a:t>The obvious advantage of the payback method is its simplicity.</a:t>
            </a:r>
          </a:p>
        </p:txBody>
      </p:sp>
      <p:sp>
        <p:nvSpPr>
          <p:cNvPr id="4" name="Rounded Rectangle 11">
            <a:extLst>
              <a:ext uri="{FF2B5EF4-FFF2-40B4-BE49-F238E27FC236}">
                <a16:creationId xmlns:a16="http://schemas.microsoft.com/office/drawing/2014/main" xmlns="" id="{FEBE9B4A-E2C3-40FB-A97B-EEB62A15D1AE}"/>
              </a:ext>
            </a:extLst>
          </p:cNvPr>
          <p:cNvSpPr/>
          <p:nvPr/>
        </p:nvSpPr>
        <p:spPr>
          <a:xfrm>
            <a:off x="496888" y="6248400"/>
            <a:ext cx="49133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16-9: Calculate the payback period of a capital expenditure project.</a:t>
            </a:r>
          </a:p>
        </p:txBody>
      </p:sp>
    </p:spTree>
    <p:extLst>
      <p:ext uri="{BB962C8B-B14F-4D97-AF65-F5344CB8AC3E}">
        <p14:creationId xmlns:p14="http://schemas.microsoft.com/office/powerpoint/2010/main" val="347135622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DB7E07F-B057-461E-8921-577EFA410E64}"/>
              </a:ext>
            </a:extLst>
          </p:cNvPr>
          <p:cNvSpPr>
            <a:spLocks noGrp="1"/>
          </p:cNvSpPr>
          <p:nvPr>
            <p:ph type="title"/>
          </p:nvPr>
        </p:nvSpPr>
        <p:spPr/>
        <p:txBody>
          <a:bodyPr/>
          <a:lstStyle/>
          <a:p>
            <a:r>
              <a:rPr lang="en-US" dirty="0"/>
              <a:t>Payback Method </a:t>
            </a:r>
          </a:p>
        </p:txBody>
      </p:sp>
      <p:sp>
        <p:nvSpPr>
          <p:cNvPr id="3" name="Content Placeholder 2">
            <a:extLst>
              <a:ext uri="{FF2B5EF4-FFF2-40B4-BE49-F238E27FC236}">
                <a16:creationId xmlns:a16="http://schemas.microsoft.com/office/drawing/2014/main" xmlns="" id="{AF547C94-0453-4A00-BBFC-5373D7EEDA9E}"/>
              </a:ext>
            </a:extLst>
          </p:cNvPr>
          <p:cNvSpPr>
            <a:spLocks noGrp="1"/>
          </p:cNvSpPr>
          <p:nvPr>
            <p:ph idx="1"/>
          </p:nvPr>
        </p:nvSpPr>
        <p:spPr>
          <a:xfrm>
            <a:off x="457200" y="1066800"/>
            <a:ext cx="8229600" cy="1311073"/>
          </a:xfrm>
          <a:solidFill>
            <a:schemeClr val="accent6">
              <a:lumMod val="40000"/>
              <a:lumOff val="60000"/>
            </a:schemeClr>
          </a:solidFill>
        </p:spPr>
        <p:txBody>
          <a:bodyPr/>
          <a:lstStyle/>
          <a:p>
            <a:pPr marL="0" indent="0" algn="ctr">
              <a:buNone/>
            </a:pPr>
            <a:r>
              <a:rPr lang="en-US" sz="2800" dirty="0"/>
              <a:t>For a machine costing $100,000, the projected annual and cumulative cash flows are determined and illustrated as follows:</a:t>
            </a:r>
          </a:p>
        </p:txBody>
      </p:sp>
      <p:sp>
        <p:nvSpPr>
          <p:cNvPr id="4" name="Rounded Rectangle 11">
            <a:extLst>
              <a:ext uri="{FF2B5EF4-FFF2-40B4-BE49-F238E27FC236}">
                <a16:creationId xmlns:a16="http://schemas.microsoft.com/office/drawing/2014/main" xmlns="" id="{D0AEC368-5507-4F1B-84EB-0DFE720FCD66}"/>
              </a:ext>
            </a:extLst>
          </p:cNvPr>
          <p:cNvSpPr/>
          <p:nvPr/>
        </p:nvSpPr>
        <p:spPr>
          <a:xfrm>
            <a:off x="496888" y="6248400"/>
            <a:ext cx="49133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16-9: Calculate the payback period of a capital expenditure project.</a:t>
            </a:r>
          </a:p>
        </p:txBody>
      </p:sp>
      <p:pic>
        <p:nvPicPr>
          <p:cNvPr id="6" name="Picture 5" descr="A screenshot of a cell phone&#10;&#10;Description generated with very high confidence">
            <a:extLst>
              <a:ext uri="{FF2B5EF4-FFF2-40B4-BE49-F238E27FC236}">
                <a16:creationId xmlns:a16="http://schemas.microsoft.com/office/drawing/2014/main" xmlns="" id="{A06B1D0C-962F-4209-AD2C-40D01DC0C8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9971" y="2377873"/>
            <a:ext cx="6304058" cy="1617073"/>
          </a:xfrm>
          <a:prstGeom prst="rect">
            <a:avLst/>
          </a:prstGeom>
        </p:spPr>
      </p:pic>
      <p:pic>
        <p:nvPicPr>
          <p:cNvPr id="8" name="Picture 7" descr="A screenshot of a social media post&#10;&#10;Description generated with very high confidence">
            <a:extLst>
              <a:ext uri="{FF2B5EF4-FFF2-40B4-BE49-F238E27FC236}">
                <a16:creationId xmlns:a16="http://schemas.microsoft.com/office/drawing/2014/main" xmlns="" id="{59C91E28-4F97-46FB-9BEA-6D90E496BC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41432" y="4145514"/>
            <a:ext cx="4661135" cy="1850870"/>
          </a:xfrm>
          <a:prstGeom prst="rect">
            <a:avLst/>
          </a:prstGeom>
        </p:spPr>
      </p:pic>
    </p:spTree>
    <p:extLst>
      <p:ext uri="{BB962C8B-B14F-4D97-AF65-F5344CB8AC3E}">
        <p14:creationId xmlns:p14="http://schemas.microsoft.com/office/powerpoint/2010/main" val="21621575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51BAE050-4D50-477E-9ACA-A721713D7A3A}"/>
              </a:ext>
            </a:extLst>
          </p:cNvPr>
          <p:cNvSpPr>
            <a:spLocks noGrp="1"/>
          </p:cNvSpPr>
          <p:nvPr>
            <p:ph type="title"/>
          </p:nvPr>
        </p:nvSpPr>
        <p:spPr>
          <a:xfrm>
            <a:off x="457200" y="0"/>
            <a:ext cx="8229600" cy="1053306"/>
          </a:xfrm>
        </p:spPr>
        <p:txBody>
          <a:bodyPr/>
          <a:lstStyle/>
          <a:p>
            <a:r>
              <a:rPr lang="en-US" b="1" dirty="0"/>
              <a:t>Cost Classifications </a:t>
            </a:r>
          </a:p>
        </p:txBody>
      </p:sp>
      <p:sp>
        <p:nvSpPr>
          <p:cNvPr id="4" name="Content Placeholder 3">
            <a:extLst>
              <a:ext uri="{FF2B5EF4-FFF2-40B4-BE49-F238E27FC236}">
                <a16:creationId xmlns:a16="http://schemas.microsoft.com/office/drawing/2014/main" xmlns="" id="{3E6874AC-B1D2-4458-9798-9BFC286D74CA}"/>
              </a:ext>
            </a:extLst>
          </p:cNvPr>
          <p:cNvSpPr>
            <a:spLocks noGrp="1"/>
          </p:cNvSpPr>
          <p:nvPr>
            <p:ph idx="1"/>
          </p:nvPr>
        </p:nvSpPr>
        <p:spPr>
          <a:xfrm>
            <a:off x="628650" y="1107677"/>
            <a:ext cx="7886700" cy="1053306"/>
          </a:xfrm>
          <a:solidFill>
            <a:schemeClr val="accent6">
              <a:lumMod val="20000"/>
              <a:lumOff val="80000"/>
            </a:schemeClr>
          </a:solidFill>
        </p:spPr>
        <p:txBody>
          <a:bodyPr>
            <a:noAutofit/>
          </a:bodyPr>
          <a:lstStyle/>
          <a:p>
            <a:pPr marL="0" indent="0" algn="ctr">
              <a:buNone/>
            </a:pPr>
            <a:r>
              <a:rPr lang="en-US" sz="2800" dirty="0"/>
              <a:t>A </a:t>
            </a:r>
            <a:r>
              <a:rPr lang="en-US" sz="2800" b="1" dirty="0"/>
              <a:t>differential</a:t>
            </a:r>
            <a:r>
              <a:rPr lang="en-US" sz="2800" dirty="0"/>
              <a:t> </a:t>
            </a:r>
            <a:r>
              <a:rPr lang="en-US" sz="2800" b="1" dirty="0"/>
              <a:t>cost</a:t>
            </a:r>
            <a:r>
              <a:rPr lang="en-US" sz="2800" dirty="0"/>
              <a:t> is one that will differ according to the alternative activity being considered.</a:t>
            </a:r>
          </a:p>
        </p:txBody>
      </p:sp>
      <p:sp>
        <p:nvSpPr>
          <p:cNvPr id="5" name="Rounded Rectangle 5">
            <a:extLst>
              <a:ext uri="{FF2B5EF4-FFF2-40B4-BE49-F238E27FC236}">
                <a16:creationId xmlns:a16="http://schemas.microsoft.com/office/drawing/2014/main" xmlns="" id="{B26755E1-4EA7-41BC-BEC5-FD56982C40FE}"/>
              </a:ext>
            </a:extLst>
          </p:cNvPr>
          <p:cNvSpPr/>
          <p:nvPr/>
        </p:nvSpPr>
        <p:spPr>
          <a:xfrm>
            <a:off x="496888" y="6324600"/>
            <a:ext cx="65897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16-1: Explain and illustrate the following cost terms: differential, allocated, sunk, and opportunity. </a:t>
            </a:r>
          </a:p>
        </p:txBody>
      </p:sp>
      <p:sp>
        <p:nvSpPr>
          <p:cNvPr id="6" name="Content Placeholder 3">
            <a:extLst>
              <a:ext uri="{FF2B5EF4-FFF2-40B4-BE49-F238E27FC236}">
                <a16:creationId xmlns:a16="http://schemas.microsoft.com/office/drawing/2014/main" xmlns="" id="{95B94DE1-0825-4148-B1DD-202B930E47B0}"/>
              </a:ext>
            </a:extLst>
          </p:cNvPr>
          <p:cNvSpPr txBox="1">
            <a:spLocks/>
          </p:cNvSpPr>
          <p:nvPr/>
        </p:nvSpPr>
        <p:spPr bwMode="auto">
          <a:xfrm>
            <a:off x="647700" y="2227956"/>
            <a:ext cx="7886700" cy="1389261"/>
          </a:xfrm>
          <a:prstGeom prst="rect">
            <a:avLst/>
          </a:prstGeom>
          <a:solidFill>
            <a:srgbClr val="FFFFB3"/>
          </a:solidFill>
          <a:ln>
            <a:noFill/>
          </a:ln>
          <a:extLst/>
        </p:spPr>
        <p:txBody>
          <a:bodyPr vert="horz" wrap="square" lIns="91440" tIns="45720" rIns="91440" bIns="45720" numCol="1" rtlCol="0" anchor="t" anchorCtr="0" compatLnSpc="1">
            <a:prstTxWarp prst="textNoShape">
              <a:avLst/>
            </a:prstTxWarp>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800" b="1" dirty="0"/>
              <a:t>Allocated</a:t>
            </a:r>
            <a:r>
              <a:rPr lang="en-US" sz="2800" dirty="0"/>
              <a:t> </a:t>
            </a:r>
            <a:r>
              <a:rPr lang="en-US" sz="2800" b="1" dirty="0"/>
              <a:t>costs</a:t>
            </a:r>
            <a:r>
              <a:rPr lang="en-US" sz="2800" dirty="0"/>
              <a:t> are those that have been assigned to a product or activity using some sort of systematic process.</a:t>
            </a:r>
          </a:p>
        </p:txBody>
      </p:sp>
      <p:sp>
        <p:nvSpPr>
          <p:cNvPr id="7" name="Content Placeholder 3">
            <a:extLst>
              <a:ext uri="{FF2B5EF4-FFF2-40B4-BE49-F238E27FC236}">
                <a16:creationId xmlns:a16="http://schemas.microsoft.com/office/drawing/2014/main" xmlns="" id="{10E58760-CA97-4F11-A942-998BD4063DC6}"/>
              </a:ext>
            </a:extLst>
          </p:cNvPr>
          <p:cNvSpPr txBox="1">
            <a:spLocks/>
          </p:cNvSpPr>
          <p:nvPr/>
        </p:nvSpPr>
        <p:spPr bwMode="auto">
          <a:xfrm>
            <a:off x="628650" y="5225653"/>
            <a:ext cx="7886700" cy="995858"/>
          </a:xfrm>
          <a:prstGeom prst="rect">
            <a:avLst/>
          </a:prstGeom>
          <a:solidFill>
            <a:schemeClr val="tx2">
              <a:lumMod val="20000"/>
              <a:lumOff val="80000"/>
            </a:schemeClr>
          </a:solidFill>
          <a:ln>
            <a:noFill/>
          </a:ln>
          <a:extLst/>
        </p:spPr>
        <p:txBody>
          <a:bodyPr vert="horz" wrap="square" lIns="91440" tIns="45720" rIns="91440" bIns="45720" numCol="1" rtlCol="0" anchor="t" anchorCtr="0" compatLnSpc="1">
            <a:prstTxWarp prst="textNoShape">
              <a:avLst/>
            </a:prstTxWarp>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800" b="1" dirty="0"/>
              <a:t>Opportunity</a:t>
            </a:r>
            <a:r>
              <a:rPr lang="en-US" sz="2800" dirty="0"/>
              <a:t> </a:t>
            </a:r>
            <a:r>
              <a:rPr lang="en-US" sz="2800" b="1" dirty="0"/>
              <a:t>cost</a:t>
            </a:r>
            <a:r>
              <a:rPr lang="en-US" sz="2800" dirty="0"/>
              <a:t> is an economic concept that is too frequently overlooked in accounting analyses.</a:t>
            </a:r>
          </a:p>
        </p:txBody>
      </p:sp>
      <p:sp>
        <p:nvSpPr>
          <p:cNvPr id="8" name="Content Placeholder 3">
            <a:extLst>
              <a:ext uri="{FF2B5EF4-FFF2-40B4-BE49-F238E27FC236}">
                <a16:creationId xmlns:a16="http://schemas.microsoft.com/office/drawing/2014/main" xmlns="" id="{6CF60C87-516A-4F08-ACAC-2AD80C144AB0}"/>
              </a:ext>
            </a:extLst>
          </p:cNvPr>
          <p:cNvSpPr txBox="1">
            <a:spLocks/>
          </p:cNvSpPr>
          <p:nvPr/>
        </p:nvSpPr>
        <p:spPr bwMode="auto">
          <a:xfrm>
            <a:off x="666750" y="3684190"/>
            <a:ext cx="7886700" cy="1432720"/>
          </a:xfrm>
          <a:prstGeom prst="rect">
            <a:avLst/>
          </a:prstGeom>
          <a:solidFill>
            <a:schemeClr val="accent6">
              <a:lumMod val="40000"/>
              <a:lumOff val="60000"/>
            </a:schemeClr>
          </a:solidFill>
          <a:ln>
            <a:noFill/>
          </a:ln>
          <a:extLst/>
        </p:spPr>
        <p:txBody>
          <a:bodyPr vert="horz" wrap="square" lIns="91440" tIns="45720" rIns="91440" bIns="45720" numCol="1" rtlCol="0" anchor="t" anchorCtr="0" compatLnSpc="1">
            <a:prstTxWarp prst="textNoShape">
              <a:avLst/>
            </a:prstTxWarp>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800" dirty="0"/>
              <a:t>A </a:t>
            </a:r>
            <a:r>
              <a:rPr lang="en-US" sz="2800" b="1" dirty="0"/>
              <a:t>sunk</a:t>
            </a:r>
            <a:r>
              <a:rPr lang="en-US" sz="2800" dirty="0"/>
              <a:t> </a:t>
            </a:r>
            <a:r>
              <a:rPr lang="en-US" sz="2800" b="1" dirty="0"/>
              <a:t>cost</a:t>
            </a:r>
            <a:r>
              <a:rPr lang="en-US" sz="2800" dirty="0"/>
              <a:t> is a cost that has been incurred and cannot be unincurred, or reversed, by some future action.</a:t>
            </a:r>
          </a:p>
        </p:txBody>
      </p:sp>
    </p:spTree>
    <p:extLst>
      <p:ext uri="{BB962C8B-B14F-4D97-AF65-F5344CB8AC3E}">
        <p14:creationId xmlns:p14="http://schemas.microsoft.com/office/powerpoint/2010/main" val="278869842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Rectangle 8">
            <a:extLst>
              <a:ext uri="{FF2B5EF4-FFF2-40B4-BE49-F238E27FC236}">
                <a16:creationId xmlns:a16="http://schemas.microsoft.com/office/drawing/2014/main" xmlns="" id="{1B32FAC9-1094-4163-8AC8-9977AE19E13D}"/>
              </a:ext>
            </a:extLst>
          </p:cNvPr>
          <p:cNvSpPr>
            <a:spLocks noGrp="1" noChangeArrowheads="1"/>
          </p:cNvSpPr>
          <p:nvPr>
            <p:ph type="title"/>
          </p:nvPr>
        </p:nvSpPr>
        <p:spPr/>
        <p:txBody>
          <a:bodyPr/>
          <a:lstStyle/>
          <a:p>
            <a:r>
              <a:rPr lang="en-US" altLang="en-US" dirty="0">
                <a:ea typeface="ＭＳ Ｐゴシック" panose="020B0600070205080204" pitchFamily="34" charset="-128"/>
              </a:rPr>
              <a:t>Payback Period: Disadvantages</a:t>
            </a:r>
          </a:p>
        </p:txBody>
      </p:sp>
      <p:sp>
        <p:nvSpPr>
          <p:cNvPr id="12" name="Rounded Rectangle 11">
            <a:extLst>
              <a:ext uri="{FF2B5EF4-FFF2-40B4-BE49-F238E27FC236}">
                <a16:creationId xmlns:a16="http://schemas.microsoft.com/office/drawing/2014/main" xmlns="" id="{4C74C542-9E29-4825-A927-E3E32D1DC69C}"/>
              </a:ext>
            </a:extLst>
          </p:cNvPr>
          <p:cNvSpPr/>
          <p:nvPr/>
        </p:nvSpPr>
        <p:spPr>
          <a:xfrm>
            <a:off x="496888" y="6248400"/>
            <a:ext cx="49133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16-9: Calculate the payback period of a capital expenditure project.</a:t>
            </a:r>
          </a:p>
        </p:txBody>
      </p:sp>
      <p:sp>
        <p:nvSpPr>
          <p:cNvPr id="2" name="Oval 1">
            <a:extLst>
              <a:ext uri="{FF2B5EF4-FFF2-40B4-BE49-F238E27FC236}">
                <a16:creationId xmlns:a16="http://schemas.microsoft.com/office/drawing/2014/main" xmlns="" id="{0082E0CB-810A-4B92-8B5B-7A10F342221E}"/>
              </a:ext>
            </a:extLst>
          </p:cNvPr>
          <p:cNvSpPr/>
          <p:nvPr/>
        </p:nvSpPr>
        <p:spPr>
          <a:xfrm>
            <a:off x="2743200" y="1447800"/>
            <a:ext cx="3657600" cy="1779588"/>
          </a:xfrm>
          <a:prstGeom prst="ellipse">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sz="2400" b="1" dirty="0">
                <a:solidFill>
                  <a:schemeClr val="tx2">
                    <a:lumMod val="75000"/>
                  </a:schemeClr>
                </a:solidFill>
                <a:latin typeface="Arial" pitchFamily="34" charset="0"/>
              </a:rPr>
              <a:t>Ignores the </a:t>
            </a:r>
          </a:p>
          <a:p>
            <a:pPr>
              <a:defRPr/>
            </a:pPr>
            <a:r>
              <a:rPr lang="en-US" sz="2400" b="1" dirty="0">
                <a:solidFill>
                  <a:schemeClr val="tx2">
                    <a:lumMod val="75000"/>
                  </a:schemeClr>
                </a:solidFill>
                <a:latin typeface="Arial" pitchFamily="34" charset="0"/>
              </a:rPr>
              <a:t>time value</a:t>
            </a:r>
          </a:p>
          <a:p>
            <a:pPr>
              <a:defRPr/>
            </a:pPr>
            <a:r>
              <a:rPr lang="en-US" sz="2400" b="1" dirty="0">
                <a:solidFill>
                  <a:schemeClr val="tx2">
                    <a:lumMod val="75000"/>
                  </a:schemeClr>
                </a:solidFill>
                <a:latin typeface="Arial" pitchFamily="34" charset="0"/>
              </a:rPr>
              <a:t>of money</a:t>
            </a:r>
          </a:p>
        </p:txBody>
      </p:sp>
      <p:sp>
        <p:nvSpPr>
          <p:cNvPr id="11" name="Oval 10">
            <a:extLst>
              <a:ext uri="{FF2B5EF4-FFF2-40B4-BE49-F238E27FC236}">
                <a16:creationId xmlns:a16="http://schemas.microsoft.com/office/drawing/2014/main" xmlns="" id="{201FD384-C50F-4D07-905A-C77A27904D75}"/>
              </a:ext>
            </a:extLst>
          </p:cNvPr>
          <p:cNvSpPr/>
          <p:nvPr/>
        </p:nvSpPr>
        <p:spPr>
          <a:xfrm>
            <a:off x="2743200" y="4011612"/>
            <a:ext cx="3657600" cy="1779588"/>
          </a:xfrm>
          <a:prstGeom prst="ellipse">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sz="2400" b="1" dirty="0">
                <a:solidFill>
                  <a:schemeClr val="tx2">
                    <a:lumMod val="75000"/>
                  </a:schemeClr>
                </a:solidFill>
                <a:latin typeface="Arial" pitchFamily="34" charset="0"/>
              </a:rPr>
              <a:t>Ignores cash</a:t>
            </a:r>
          </a:p>
          <a:p>
            <a:pPr>
              <a:defRPr/>
            </a:pPr>
            <a:r>
              <a:rPr lang="en-US" sz="2400" b="1" dirty="0">
                <a:solidFill>
                  <a:schemeClr val="tx2">
                    <a:lumMod val="75000"/>
                  </a:schemeClr>
                </a:solidFill>
                <a:latin typeface="Arial" pitchFamily="34" charset="0"/>
              </a:rPr>
              <a:t>flows after </a:t>
            </a:r>
          </a:p>
          <a:p>
            <a:pPr>
              <a:defRPr/>
            </a:pPr>
            <a:r>
              <a:rPr lang="en-US" sz="2400" b="1" dirty="0">
                <a:solidFill>
                  <a:schemeClr val="tx2">
                    <a:lumMod val="75000"/>
                  </a:schemeClr>
                </a:solidFill>
                <a:latin typeface="Arial" pitchFamily="34" charset="0"/>
              </a:rPr>
              <a:t>the payback</a:t>
            </a:r>
          </a:p>
          <a:p>
            <a:pPr>
              <a:defRPr/>
            </a:pPr>
            <a:r>
              <a:rPr lang="en-US" sz="2400" b="1" dirty="0">
                <a:solidFill>
                  <a:schemeClr val="tx2">
                    <a:lumMod val="75000"/>
                  </a:schemeClr>
                </a:solidFill>
                <a:latin typeface="Arial" pitchFamily="34" charset="0"/>
              </a:rPr>
              <a:t>period</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8">
            <a:extLst>
              <a:ext uri="{FF2B5EF4-FFF2-40B4-BE49-F238E27FC236}">
                <a16:creationId xmlns:a16="http://schemas.microsoft.com/office/drawing/2014/main" xmlns="" id="{96359EF7-3C38-4357-B64E-853A692375E2}"/>
              </a:ext>
            </a:extLst>
          </p:cNvPr>
          <p:cNvSpPr>
            <a:spLocks noGrp="1" noChangeArrowheads="1"/>
          </p:cNvSpPr>
          <p:nvPr>
            <p:ph type="title"/>
          </p:nvPr>
        </p:nvSpPr>
        <p:spPr/>
        <p:txBody>
          <a:bodyPr/>
          <a:lstStyle/>
          <a:p>
            <a:r>
              <a:rPr lang="en-US" altLang="en-US" dirty="0">
                <a:ea typeface="ＭＳ Ｐゴシック" panose="020B0600070205080204" pitchFamily="34" charset="-128"/>
              </a:rPr>
              <a:t>Accounting Rate of Return</a:t>
            </a:r>
          </a:p>
        </p:txBody>
      </p:sp>
      <p:sp>
        <p:nvSpPr>
          <p:cNvPr id="437250" name="Rectangle 2">
            <a:extLst>
              <a:ext uri="{FF2B5EF4-FFF2-40B4-BE49-F238E27FC236}">
                <a16:creationId xmlns:a16="http://schemas.microsoft.com/office/drawing/2014/main" xmlns="" id="{FD4DF316-171D-46D3-998C-53597F71C2F7}"/>
              </a:ext>
            </a:extLst>
          </p:cNvPr>
          <p:cNvSpPr>
            <a:spLocks noGrp="1" noChangeArrowheads="1"/>
          </p:cNvSpPr>
          <p:nvPr>
            <p:ph idx="1"/>
          </p:nvPr>
        </p:nvSpPr>
        <p:spPr>
          <a:xfrm>
            <a:off x="495300" y="1447800"/>
            <a:ext cx="8077200" cy="1447800"/>
          </a:xfrm>
        </p:spPr>
        <p:txBody>
          <a:bodyPr lIns="90488" tIns="44450" rIns="90488" bIns="44450"/>
          <a:lstStyle/>
          <a:p>
            <a:pPr algn="ctr">
              <a:lnSpc>
                <a:spcPct val="95000"/>
              </a:lnSpc>
              <a:spcBef>
                <a:spcPct val="75000"/>
              </a:spcBef>
              <a:buFont typeface="Wingdings" pitchFamily="2" charset="2"/>
              <a:buNone/>
              <a:defRPr/>
            </a:pPr>
            <a:r>
              <a:rPr lang="en-US" sz="3100" b="1" dirty="0">
                <a:solidFill>
                  <a:schemeClr val="tx2">
                    <a:lumMod val="50000"/>
                  </a:schemeClr>
                </a:solidFill>
              </a:rPr>
              <a:t>The accounting rate of return focuses on</a:t>
            </a:r>
            <a:br>
              <a:rPr lang="en-US" sz="3100" b="1" dirty="0">
                <a:solidFill>
                  <a:schemeClr val="tx2">
                    <a:lumMod val="50000"/>
                  </a:schemeClr>
                </a:solidFill>
              </a:rPr>
            </a:br>
            <a:r>
              <a:rPr lang="en-US" sz="3100" b="1" dirty="0">
                <a:solidFill>
                  <a:schemeClr val="tx2">
                    <a:lumMod val="50000"/>
                  </a:schemeClr>
                </a:solidFill>
              </a:rPr>
              <a:t>the impact of the investment project on the financial statements.</a:t>
            </a:r>
            <a:br>
              <a:rPr lang="en-US" sz="3100" b="1" dirty="0">
                <a:solidFill>
                  <a:schemeClr val="tx2">
                    <a:lumMod val="50000"/>
                  </a:schemeClr>
                </a:solidFill>
              </a:rPr>
            </a:br>
            <a:endParaRPr lang="en-US" sz="3100" b="1" dirty="0">
              <a:solidFill>
                <a:schemeClr val="tx2">
                  <a:lumMod val="50000"/>
                </a:schemeClr>
              </a:solidFill>
            </a:endParaRPr>
          </a:p>
          <a:p>
            <a:pPr algn="ctr">
              <a:lnSpc>
                <a:spcPct val="95000"/>
              </a:lnSpc>
              <a:spcBef>
                <a:spcPct val="75000"/>
              </a:spcBef>
              <a:buFont typeface="Wingdings" pitchFamily="2" charset="2"/>
              <a:buNone/>
              <a:defRPr/>
            </a:pPr>
            <a:endParaRPr lang="en-US" sz="3100" dirty="0">
              <a:solidFill>
                <a:schemeClr val="tx2">
                  <a:lumMod val="50000"/>
                </a:schemeClr>
              </a:solidFill>
            </a:endParaRPr>
          </a:p>
          <a:p>
            <a:pPr algn="ctr">
              <a:lnSpc>
                <a:spcPct val="95000"/>
              </a:lnSpc>
              <a:spcBef>
                <a:spcPct val="75000"/>
              </a:spcBef>
              <a:buFont typeface="Wingdings" pitchFamily="2" charset="2"/>
              <a:buNone/>
              <a:defRPr/>
            </a:pPr>
            <a:endParaRPr lang="en-US" sz="3100" dirty="0">
              <a:solidFill>
                <a:schemeClr val="tx2">
                  <a:lumMod val="50000"/>
                </a:schemeClr>
              </a:solidFill>
            </a:endParaRPr>
          </a:p>
        </p:txBody>
      </p:sp>
      <p:grpSp>
        <p:nvGrpSpPr>
          <p:cNvPr id="2" name="Group 10">
            <a:extLst>
              <a:ext uri="{FF2B5EF4-FFF2-40B4-BE49-F238E27FC236}">
                <a16:creationId xmlns:a16="http://schemas.microsoft.com/office/drawing/2014/main" xmlns="" id="{33944E1E-9768-4EC6-8C60-F6117A2EB3D5}"/>
              </a:ext>
            </a:extLst>
          </p:cNvPr>
          <p:cNvGrpSpPr/>
          <p:nvPr/>
        </p:nvGrpSpPr>
        <p:grpSpPr>
          <a:xfrm>
            <a:off x="1326356" y="3101975"/>
            <a:ext cx="6415087" cy="844550"/>
            <a:chOff x="1357313" y="3352800"/>
            <a:chExt cx="6415087" cy="844550"/>
          </a:xfrm>
          <a:solidFill>
            <a:srgbClr val="FFFFB3"/>
          </a:solidFill>
        </p:grpSpPr>
        <p:sp>
          <p:nvSpPr>
            <p:cNvPr id="437254" name="Rectangle 6">
              <a:extLst>
                <a:ext uri="{FF2B5EF4-FFF2-40B4-BE49-F238E27FC236}">
                  <a16:creationId xmlns:a16="http://schemas.microsoft.com/office/drawing/2014/main" xmlns="" id="{D1485E3F-4BC1-4240-85F6-9592DE3DD5BD}"/>
                </a:ext>
              </a:extLst>
            </p:cNvPr>
            <p:cNvSpPr>
              <a:spLocks noChangeArrowheads="1"/>
            </p:cNvSpPr>
            <p:nvPr/>
          </p:nvSpPr>
          <p:spPr bwMode="auto">
            <a:xfrm>
              <a:off x="1357313" y="3352800"/>
              <a:ext cx="6415087" cy="844550"/>
            </a:xfrm>
            <a:prstGeom prst="rect">
              <a:avLst/>
            </a:prstGeom>
            <a:grpFill/>
            <a:ln w="25400">
              <a:solidFill>
                <a:schemeClr val="tx1"/>
              </a:solidFill>
              <a:miter lim="800000"/>
              <a:headEnd/>
              <a:tailEnd/>
            </a:ln>
            <a:effectLst>
              <a:outerShdw dist="107763" dir="2700000" algn="ctr" rotWithShape="0">
                <a:schemeClr val="bg2"/>
              </a:outerShdw>
            </a:effectLst>
          </p:spPr>
          <p:txBody>
            <a:bodyPr lIns="90488" tIns="44450" rIns="90488" bIns="44450">
              <a:spAutoFit/>
            </a:bodyPr>
            <a:lstStyle/>
            <a:p>
              <a:pPr algn="l">
                <a:spcBef>
                  <a:spcPct val="50000"/>
                </a:spcBef>
                <a:defRPr/>
              </a:pPr>
              <a:r>
                <a:rPr lang="en-US" sz="2400" b="1" dirty="0">
                  <a:effectLst>
                    <a:outerShdw blurRad="38100" dist="38100" dir="2700000" algn="tl">
                      <a:srgbClr val="000000">
                        <a:alpha val="43137"/>
                      </a:srgbClr>
                    </a:outerShdw>
                  </a:effectLst>
                  <a:latin typeface="Arial" pitchFamily="34" charset="0"/>
                </a:rPr>
                <a:t> Accounting                Operating income</a:t>
              </a:r>
              <a:br>
                <a:rPr lang="en-US" sz="2400" b="1" dirty="0">
                  <a:effectLst>
                    <a:outerShdw blurRad="38100" dist="38100" dir="2700000" algn="tl">
                      <a:srgbClr val="000000">
                        <a:alpha val="43137"/>
                      </a:srgbClr>
                    </a:outerShdw>
                  </a:effectLst>
                  <a:latin typeface="Arial" pitchFamily="34" charset="0"/>
                </a:rPr>
              </a:br>
              <a:r>
                <a:rPr lang="en-US" sz="2400" b="1" dirty="0">
                  <a:effectLst>
                    <a:outerShdw blurRad="38100" dist="38100" dir="2700000" algn="tl">
                      <a:srgbClr val="000000">
                        <a:alpha val="43137"/>
                      </a:srgbClr>
                    </a:outerShdw>
                  </a:effectLst>
                  <a:latin typeface="Arial" pitchFamily="34" charset="0"/>
                </a:rPr>
                <a:t>rate of return               Average investment</a:t>
              </a:r>
            </a:p>
          </p:txBody>
        </p:sp>
        <p:sp>
          <p:nvSpPr>
            <p:cNvPr id="437255" name="Rectangle 7">
              <a:extLst>
                <a:ext uri="{FF2B5EF4-FFF2-40B4-BE49-F238E27FC236}">
                  <a16:creationId xmlns:a16="http://schemas.microsoft.com/office/drawing/2014/main" xmlns="" id="{561FEE1D-31A4-4026-8CE1-07AA00081EBC}"/>
                </a:ext>
              </a:extLst>
            </p:cNvPr>
            <p:cNvSpPr>
              <a:spLocks noChangeArrowheads="1"/>
            </p:cNvSpPr>
            <p:nvPr/>
          </p:nvSpPr>
          <p:spPr bwMode="auto">
            <a:xfrm>
              <a:off x="3787775" y="3657600"/>
              <a:ext cx="403225" cy="458788"/>
            </a:xfrm>
            <a:prstGeom prst="rect">
              <a:avLst/>
            </a:prstGeom>
            <a:grpFill/>
            <a:ln w="12700">
              <a:noFill/>
              <a:miter lim="800000"/>
              <a:headEnd/>
              <a:tailEnd/>
            </a:ln>
            <a:effectLst/>
          </p:spPr>
          <p:txBody>
            <a:bodyPr lIns="90488" tIns="44450" rIns="90488" bIns="44450">
              <a:spAutoFit/>
            </a:bodyPr>
            <a:lstStyle/>
            <a:p>
              <a:pPr algn="l">
                <a:spcBef>
                  <a:spcPct val="50000"/>
                </a:spcBef>
                <a:defRPr/>
              </a:pPr>
              <a:r>
                <a:rPr lang="en-US" sz="2400" b="1" dirty="0">
                  <a:effectLst>
                    <a:outerShdw blurRad="38100" dist="38100" dir="2700000" algn="tl">
                      <a:srgbClr val="000000"/>
                    </a:outerShdw>
                  </a:effectLst>
                  <a:latin typeface="Arial" pitchFamily="34" charset="0"/>
                </a:rPr>
                <a:t>=</a:t>
              </a:r>
            </a:p>
          </p:txBody>
        </p:sp>
        <p:sp>
          <p:nvSpPr>
            <p:cNvPr id="152580" name="Line 8">
              <a:extLst>
                <a:ext uri="{FF2B5EF4-FFF2-40B4-BE49-F238E27FC236}">
                  <a16:creationId xmlns:a16="http://schemas.microsoft.com/office/drawing/2014/main" xmlns="" id="{42140938-25D9-40BB-B365-DD7D8AD26E9E}"/>
                </a:ext>
              </a:extLst>
            </p:cNvPr>
            <p:cNvSpPr>
              <a:spLocks noChangeShapeType="1"/>
            </p:cNvSpPr>
            <p:nvPr/>
          </p:nvSpPr>
          <p:spPr bwMode="auto">
            <a:xfrm>
              <a:off x="4557713" y="3810000"/>
              <a:ext cx="3017837" cy="0"/>
            </a:xfrm>
            <a:prstGeom prst="line">
              <a:avLst/>
            </a:prstGeom>
            <a:grpFill/>
            <a:ln w="25400">
              <a:solidFill>
                <a:schemeClr val="tx2">
                  <a:lumMod val="50000"/>
                </a:schemeClr>
              </a:solidFill>
              <a:round/>
              <a:headEnd/>
              <a:tailEnd/>
            </a:ln>
          </p:spPr>
          <p:txBody>
            <a:bodyPr wrap="none" anchor="ctr"/>
            <a:lstStyle/>
            <a:p>
              <a:pPr>
                <a:defRPr/>
              </a:pPr>
              <a:endParaRPr lang="en-US" dirty="0"/>
            </a:p>
          </p:txBody>
        </p:sp>
      </p:grpSp>
      <p:sp>
        <p:nvSpPr>
          <p:cNvPr id="10" name="Rounded Rectangle 9">
            <a:extLst>
              <a:ext uri="{FF2B5EF4-FFF2-40B4-BE49-F238E27FC236}">
                <a16:creationId xmlns:a16="http://schemas.microsoft.com/office/drawing/2014/main" xmlns="" id="{ACA13882-C2DA-45CC-BBC0-18075190707D}"/>
              </a:ext>
            </a:extLst>
          </p:cNvPr>
          <p:cNvSpPr/>
          <p:nvPr/>
        </p:nvSpPr>
        <p:spPr>
          <a:xfrm>
            <a:off x="496888" y="6248400"/>
            <a:ext cx="73517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16-10: Calculate the accounting rate of return of a project and explain how it can be used most appropriately.</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FA3DD5C-B4C2-44D1-9299-50D06791A857}"/>
              </a:ext>
            </a:extLst>
          </p:cNvPr>
          <p:cNvSpPr>
            <a:spLocks noGrp="1"/>
          </p:cNvSpPr>
          <p:nvPr>
            <p:ph type="title"/>
          </p:nvPr>
        </p:nvSpPr>
        <p:spPr/>
        <p:txBody>
          <a:bodyPr/>
          <a:lstStyle/>
          <a:p>
            <a:r>
              <a:rPr lang="en-US" dirty="0"/>
              <a:t>Accounting Rate of Return Analysis of a</a:t>
            </a:r>
            <a:br>
              <a:rPr lang="en-US" dirty="0"/>
            </a:br>
            <a:r>
              <a:rPr lang="en-US" dirty="0"/>
              <a:t>Proposed Investment</a:t>
            </a:r>
          </a:p>
        </p:txBody>
      </p:sp>
      <p:sp>
        <p:nvSpPr>
          <p:cNvPr id="3" name="Content Placeholder 2">
            <a:extLst>
              <a:ext uri="{FF2B5EF4-FFF2-40B4-BE49-F238E27FC236}">
                <a16:creationId xmlns:a16="http://schemas.microsoft.com/office/drawing/2014/main" xmlns="" id="{E396C0DF-FAFF-4EA0-872C-C3F9B86C26BC}"/>
              </a:ext>
            </a:extLst>
          </p:cNvPr>
          <p:cNvSpPr>
            <a:spLocks noGrp="1"/>
          </p:cNvSpPr>
          <p:nvPr>
            <p:ph idx="1"/>
          </p:nvPr>
        </p:nvSpPr>
        <p:spPr>
          <a:xfrm>
            <a:off x="609600" y="1066800"/>
            <a:ext cx="8229600" cy="5334000"/>
          </a:xfrm>
          <a:solidFill>
            <a:schemeClr val="accent6">
              <a:lumMod val="20000"/>
              <a:lumOff val="80000"/>
            </a:schemeClr>
          </a:solidFill>
        </p:spPr>
        <p:txBody>
          <a:bodyPr/>
          <a:lstStyle/>
          <a:p>
            <a:pPr marL="0" indent="0">
              <a:buNone/>
            </a:pPr>
            <a:r>
              <a:rPr lang="en-US" sz="2400" dirty="0"/>
              <a:t>I. Assumptions: </a:t>
            </a:r>
          </a:p>
          <a:p>
            <a:pPr marL="0" indent="0">
              <a:buNone/>
            </a:pPr>
            <a:r>
              <a:rPr lang="en-US" sz="2200" dirty="0"/>
              <a:t>	A. A new packaging machine costing $100,000, including 	installation, has an estimated useful life of five years and an 	estimated salvage value of $6,000 after five years. The new 	machine will be purchased at the end of 2016. </a:t>
            </a:r>
          </a:p>
          <a:p>
            <a:pPr marL="0" indent="0">
              <a:buNone/>
            </a:pPr>
            <a:r>
              <a:rPr lang="en-US" sz="2200" dirty="0"/>
              <a:t>	B. Installation and use of the machine in the firm’s operations 	will result in labor savings during each of the next five years as 	follows: </a:t>
            </a:r>
          </a:p>
          <a:p>
            <a:pPr marL="0" indent="0">
              <a:buNone/>
            </a:pPr>
            <a:r>
              <a:rPr lang="en-US" sz="2200" dirty="0"/>
              <a:t>		2020 	$26,000 </a:t>
            </a:r>
          </a:p>
          <a:p>
            <a:pPr marL="0" indent="0">
              <a:buNone/>
            </a:pPr>
            <a:r>
              <a:rPr lang="en-US" sz="2200" dirty="0"/>
              <a:t>		2021 	 27,000 </a:t>
            </a:r>
          </a:p>
          <a:p>
            <a:pPr marL="0" indent="0">
              <a:buNone/>
            </a:pPr>
            <a:r>
              <a:rPr lang="en-US" sz="2200" dirty="0"/>
              <a:t>		2022	 31,000 </a:t>
            </a:r>
          </a:p>
          <a:p>
            <a:pPr marL="0" indent="0">
              <a:buNone/>
            </a:pPr>
            <a:r>
              <a:rPr lang="en-US" sz="2200" dirty="0"/>
              <a:t>		2023	 35,000 </a:t>
            </a:r>
          </a:p>
          <a:p>
            <a:pPr marL="0" indent="0">
              <a:buNone/>
            </a:pPr>
            <a:r>
              <a:rPr lang="en-US" sz="2200" dirty="0"/>
              <a:t>		2024	 38,000 </a:t>
            </a:r>
          </a:p>
          <a:p>
            <a:pPr marL="0" indent="0">
              <a:buNone/>
            </a:pPr>
            <a:r>
              <a:rPr lang="en-US" sz="2200" dirty="0"/>
              <a:t>	C. The firm’s cost of capital is 16 percent. 	</a:t>
            </a:r>
          </a:p>
        </p:txBody>
      </p:sp>
    </p:spTree>
    <p:extLst>
      <p:ext uri="{BB962C8B-B14F-4D97-AF65-F5344CB8AC3E}">
        <p14:creationId xmlns:p14="http://schemas.microsoft.com/office/powerpoint/2010/main" val="396230236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FA3DD5C-B4C2-44D1-9299-50D06791A857}"/>
              </a:ext>
            </a:extLst>
          </p:cNvPr>
          <p:cNvSpPr>
            <a:spLocks noGrp="1"/>
          </p:cNvSpPr>
          <p:nvPr>
            <p:ph type="title"/>
          </p:nvPr>
        </p:nvSpPr>
        <p:spPr>
          <a:xfrm>
            <a:off x="457200" y="220477"/>
            <a:ext cx="8229600" cy="869950"/>
          </a:xfrm>
        </p:spPr>
        <p:txBody>
          <a:bodyPr/>
          <a:lstStyle/>
          <a:p>
            <a:r>
              <a:rPr lang="en-US" dirty="0"/>
              <a:t>Accounting Rate of Return Analysis of a</a:t>
            </a:r>
            <a:br>
              <a:rPr lang="en-US" dirty="0"/>
            </a:br>
            <a:r>
              <a:rPr lang="en-US" dirty="0"/>
              <a:t>Proposed Investment</a:t>
            </a:r>
          </a:p>
        </p:txBody>
      </p:sp>
      <p:pic>
        <p:nvPicPr>
          <p:cNvPr id="5" name="Picture 4" descr="A screenshot of a cell phone&#10;&#10;Description generated with high confidence">
            <a:extLst>
              <a:ext uri="{FF2B5EF4-FFF2-40B4-BE49-F238E27FC236}">
                <a16:creationId xmlns:a16="http://schemas.microsoft.com/office/drawing/2014/main" xmlns="" id="{17D5806F-D8ED-4BD2-A1D2-F8730B878C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8700" y="1219200"/>
            <a:ext cx="7505700" cy="4983348"/>
          </a:xfrm>
          <a:prstGeom prst="rect">
            <a:avLst/>
          </a:prstGeom>
        </p:spPr>
      </p:pic>
    </p:spTree>
    <p:extLst>
      <p:ext uri="{BB962C8B-B14F-4D97-AF65-F5344CB8AC3E}">
        <p14:creationId xmlns:p14="http://schemas.microsoft.com/office/powerpoint/2010/main" val="12656655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67">
            <a:extLst>
              <a:ext uri="{FF2B5EF4-FFF2-40B4-BE49-F238E27FC236}">
                <a16:creationId xmlns:a16="http://schemas.microsoft.com/office/drawing/2014/main" xmlns="" id="{7C87363A-0A94-4D1E-86B5-528C5ACB55F0}"/>
              </a:ext>
            </a:extLst>
          </p:cNvPr>
          <p:cNvSpPr>
            <a:spLocks noGrp="1"/>
          </p:cNvSpPr>
          <p:nvPr>
            <p:ph type="title"/>
          </p:nvPr>
        </p:nvSpPr>
        <p:spPr/>
        <p:txBody>
          <a:bodyPr/>
          <a:lstStyle/>
          <a:p>
            <a:r>
              <a:rPr lang="en-US" altLang="en-US" dirty="0">
                <a:ea typeface="ＭＳ Ｐゴシック" panose="020B0600070205080204" pitchFamily="34" charset="-128"/>
              </a:rPr>
              <a:t>Investment Decisions</a:t>
            </a:r>
          </a:p>
        </p:txBody>
      </p:sp>
      <p:sp>
        <p:nvSpPr>
          <p:cNvPr id="567299" name="AutoShape 3">
            <a:extLst>
              <a:ext uri="{FF2B5EF4-FFF2-40B4-BE49-F238E27FC236}">
                <a16:creationId xmlns:a16="http://schemas.microsoft.com/office/drawing/2014/main" xmlns="" id="{0E7ED9AF-0EF9-45A1-853A-16BD37B506A0}"/>
              </a:ext>
            </a:extLst>
          </p:cNvPr>
          <p:cNvSpPr>
            <a:spLocks noGrp="1" noChangeArrowheads="1"/>
          </p:cNvSpPr>
          <p:nvPr>
            <p:ph idx="1"/>
          </p:nvPr>
        </p:nvSpPr>
        <p:spPr>
          <a:xfrm>
            <a:off x="533400" y="990600"/>
            <a:ext cx="7848600" cy="4953000"/>
          </a:xfrm>
          <a:prstGeom prst="bevel">
            <a:avLst>
              <a:gd name="adj" fmla="val 12500"/>
            </a:avLst>
          </a:prstGeom>
          <a:solidFill>
            <a:schemeClr val="bg1">
              <a:lumMod val="20000"/>
              <a:lumOff val="80000"/>
            </a:schemeClr>
          </a:solidFill>
          <a:ln>
            <a:solidFill>
              <a:srgbClr val="000000"/>
            </a:solidFill>
          </a:ln>
        </p:spPr>
        <p:txBody>
          <a:bodyPr/>
          <a:lstStyle/>
          <a:p>
            <a:pPr marL="0" indent="-571500" defTabSz="177800">
              <a:lnSpc>
                <a:spcPct val="90000"/>
              </a:lnSpc>
              <a:spcBef>
                <a:spcPct val="0"/>
              </a:spcBef>
              <a:buFont typeface="Wingdings" pitchFamily="2" charset="2"/>
              <a:buNone/>
              <a:defRPr/>
            </a:pPr>
            <a:r>
              <a:rPr lang="en-US" sz="2400" dirty="0">
                <a:solidFill>
                  <a:schemeClr val="tx2">
                    <a:lumMod val="50000"/>
                  </a:schemeClr>
                </a:solidFill>
                <a:ea typeface="ＭＳ Ｐゴシック" pitchFamily="34" charset="-128"/>
              </a:rPr>
              <a:t>In addition to the consequences of various quantitative models, management’</a:t>
            </a:r>
            <a:r>
              <a:rPr lang="en-US" altLang="ja-JP" sz="2400" dirty="0">
                <a:solidFill>
                  <a:schemeClr val="tx2">
                    <a:lumMod val="50000"/>
                  </a:schemeClr>
                </a:solidFill>
                <a:ea typeface="ＭＳ Ｐゴシック" pitchFamily="34" charset="-128"/>
              </a:rPr>
              <a:t>s investment decisions are influenced by such qualitative factors as:</a:t>
            </a:r>
          </a:p>
          <a:p>
            <a:pPr marL="457200" indent="-457200">
              <a:lnSpc>
                <a:spcPct val="90000"/>
              </a:lnSpc>
              <a:buSzPct val="100000"/>
              <a:buFont typeface="+mj-lt"/>
              <a:buAutoNum type="arabicPeriod"/>
              <a:defRPr/>
            </a:pPr>
            <a:r>
              <a:rPr lang="en-US" sz="2400" dirty="0">
                <a:solidFill>
                  <a:schemeClr val="tx2">
                    <a:lumMod val="50000"/>
                  </a:schemeClr>
                </a:solidFill>
                <a:ea typeface="ＭＳ Ｐゴシック" pitchFamily="34" charset="-128"/>
              </a:rPr>
              <a:t>A business segment requiring special consideration</a:t>
            </a:r>
          </a:p>
          <a:p>
            <a:pPr marL="457200" indent="-457200">
              <a:lnSpc>
                <a:spcPct val="90000"/>
              </a:lnSpc>
              <a:buSzPct val="100000"/>
              <a:buFont typeface="+mj-lt"/>
              <a:buAutoNum type="arabicPeriod"/>
              <a:defRPr/>
            </a:pPr>
            <a:r>
              <a:rPr lang="en-US" sz="2400" dirty="0">
                <a:solidFill>
                  <a:schemeClr val="tx2">
                    <a:lumMod val="50000"/>
                  </a:schemeClr>
                </a:solidFill>
                <a:ea typeface="ＭＳ Ｐゴシック" pitchFamily="34" charset="-128"/>
              </a:rPr>
              <a:t>Mandatory regulations and goals</a:t>
            </a:r>
          </a:p>
          <a:p>
            <a:pPr marL="457200" indent="-457200">
              <a:lnSpc>
                <a:spcPct val="90000"/>
              </a:lnSpc>
              <a:buSzPct val="100000"/>
              <a:buFont typeface="+mj-lt"/>
              <a:buAutoNum type="arabicPeriod"/>
              <a:defRPr/>
            </a:pPr>
            <a:r>
              <a:rPr lang="en-US" sz="2400" dirty="0">
                <a:solidFill>
                  <a:schemeClr val="tx2">
                    <a:lumMod val="50000"/>
                  </a:schemeClr>
                </a:solidFill>
                <a:ea typeface="ＭＳ Ｐゴシック" pitchFamily="34" charset="-128"/>
              </a:rPr>
              <a:t>Technological developments within the industry</a:t>
            </a:r>
          </a:p>
          <a:p>
            <a:pPr marL="457200" indent="-457200">
              <a:lnSpc>
                <a:spcPct val="90000"/>
              </a:lnSpc>
              <a:buSzPct val="100000"/>
              <a:buFont typeface="+mj-lt"/>
              <a:buAutoNum type="arabicPeriod"/>
              <a:defRPr/>
            </a:pPr>
            <a:r>
              <a:rPr lang="en-US" sz="2400" dirty="0">
                <a:solidFill>
                  <a:schemeClr val="tx2">
                    <a:lumMod val="50000"/>
                  </a:schemeClr>
                </a:solidFill>
                <a:ea typeface="ＭＳ Ｐゴシック" pitchFamily="34" charset="-128"/>
              </a:rPr>
              <a:t>Limited resources and capital rationing</a:t>
            </a:r>
          </a:p>
          <a:p>
            <a:pPr marL="0" indent="-571500">
              <a:lnSpc>
                <a:spcPct val="90000"/>
              </a:lnSpc>
              <a:buFont typeface="Arial" charset="0"/>
              <a:buChar char="•"/>
              <a:defRPr/>
            </a:pPr>
            <a:endParaRPr lang="en-US" sz="2200" dirty="0">
              <a:solidFill>
                <a:schemeClr val="tx2">
                  <a:lumMod val="50000"/>
                </a:schemeClr>
              </a:solidFill>
              <a:ea typeface="ＭＳ Ｐゴシック" pitchFamily="34" charset="-128"/>
            </a:endParaRPr>
          </a:p>
        </p:txBody>
      </p:sp>
      <p:sp>
        <p:nvSpPr>
          <p:cNvPr id="6" name="Rounded Rectangle 5">
            <a:extLst>
              <a:ext uri="{FF2B5EF4-FFF2-40B4-BE49-F238E27FC236}">
                <a16:creationId xmlns:a16="http://schemas.microsoft.com/office/drawing/2014/main" xmlns="" id="{659F52F1-E8B5-4436-B3F6-A342560341C5}"/>
              </a:ext>
            </a:extLst>
          </p:cNvPr>
          <p:cNvSpPr/>
          <p:nvPr/>
        </p:nvSpPr>
        <p:spPr>
          <a:xfrm>
            <a:off x="496888" y="6248400"/>
            <a:ext cx="78089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16-11 Explain why not all management decisions are made strictly on the basis of quantitative analysis techniques.</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4">
            <a:extLst>
              <a:ext uri="{FF2B5EF4-FFF2-40B4-BE49-F238E27FC236}">
                <a16:creationId xmlns:a16="http://schemas.microsoft.com/office/drawing/2014/main" xmlns="" id="{593482C7-BAE2-4F80-886D-AB178CFD9F72}"/>
              </a:ext>
            </a:extLst>
          </p:cNvPr>
          <p:cNvSpPr>
            <a:spLocks noGrp="1"/>
          </p:cNvSpPr>
          <p:nvPr>
            <p:ph type="title"/>
          </p:nvPr>
        </p:nvSpPr>
        <p:spPr>
          <a:xfrm>
            <a:off x="1143000" y="2667000"/>
            <a:ext cx="6858000" cy="1143000"/>
          </a:xfrm>
        </p:spPr>
        <p:txBody>
          <a:bodyPr/>
          <a:lstStyle/>
          <a:p>
            <a:r>
              <a:rPr lang="en-US" altLang="en-US" dirty="0">
                <a:ea typeface="ＭＳ Ｐゴシック" panose="020B0600070205080204" pitchFamily="34" charset="-128"/>
              </a:rPr>
              <a:t>End of Chapter 16</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xmlns="" id="{CA8E0645-C96D-4CE4-9DAF-C41E23080F72}"/>
              </a:ext>
            </a:extLst>
          </p:cNvPr>
          <p:cNvSpPr>
            <a:spLocks noChangeArrowheads="1"/>
          </p:cNvSpPr>
          <p:nvPr/>
        </p:nvSpPr>
        <p:spPr bwMode="auto">
          <a:xfrm>
            <a:off x="533400" y="1219200"/>
            <a:ext cx="8191500" cy="2819400"/>
          </a:xfrm>
          <a:prstGeom prst="rect">
            <a:avLst/>
          </a:prstGeom>
          <a:noFill/>
          <a:ln>
            <a:noFill/>
          </a:ln>
          <a:effectLst>
            <a:outerShdw blurRad="63500" dist="107763" dir="2700000" algn="ctr" rotWithShape="0">
              <a:schemeClr val="tx1">
                <a:alpha val="74998"/>
              </a:schemeClr>
            </a:outerShdw>
          </a:effectLst>
          <a:extLst>
            <a:ext uri="{909E8E84-426E-40dd-AFC4-6F175D3DCCD1}"/>
            <a:ext uri="{91240B29-F687-4f45-9708-019B960494DF}"/>
          </a:extLst>
        </p:spPr>
        <p:txBody>
          <a:bodyPr wrap="none" anchor="ctr"/>
          <a:lstStyle/>
          <a:p>
            <a:pPr>
              <a:defRPr/>
            </a:pPr>
            <a:endParaRPr lang="en-US" dirty="0">
              <a:latin typeface="Tahoma" charset="0"/>
              <a:ea typeface="ＭＳ Ｐゴシック" charset="0"/>
            </a:endParaRPr>
          </a:p>
        </p:txBody>
      </p:sp>
      <p:sp>
        <p:nvSpPr>
          <p:cNvPr id="2052" name="Title 7">
            <a:extLst>
              <a:ext uri="{FF2B5EF4-FFF2-40B4-BE49-F238E27FC236}">
                <a16:creationId xmlns:a16="http://schemas.microsoft.com/office/drawing/2014/main" xmlns="" id="{9F4D1548-DB58-425B-9B4B-B66A8C5F38B6}"/>
              </a:ext>
            </a:extLst>
          </p:cNvPr>
          <p:cNvSpPr>
            <a:spLocks noGrp="1"/>
          </p:cNvSpPr>
          <p:nvPr>
            <p:ph type="title"/>
          </p:nvPr>
        </p:nvSpPr>
        <p:spPr/>
        <p:txBody>
          <a:bodyPr/>
          <a:lstStyle/>
          <a:p>
            <a:r>
              <a:rPr lang="en-US" altLang="en-US" dirty="0">
                <a:ea typeface="ＭＳ Ｐゴシック" panose="020B0600070205080204" pitchFamily="34" charset="-128"/>
              </a:rPr>
              <a:t>Opportunity Cost</a:t>
            </a:r>
          </a:p>
        </p:txBody>
      </p:sp>
      <p:sp>
        <p:nvSpPr>
          <p:cNvPr id="336899" name="Rectangle 3">
            <a:extLst>
              <a:ext uri="{FF2B5EF4-FFF2-40B4-BE49-F238E27FC236}">
                <a16:creationId xmlns:a16="http://schemas.microsoft.com/office/drawing/2014/main" xmlns="" id="{80C05C6C-4137-4D03-945F-1FB44D9047F1}"/>
              </a:ext>
            </a:extLst>
          </p:cNvPr>
          <p:cNvSpPr>
            <a:spLocks noGrp="1" noChangeArrowheads="1"/>
          </p:cNvSpPr>
          <p:nvPr>
            <p:ph type="body" idx="4294967295"/>
          </p:nvPr>
        </p:nvSpPr>
        <p:spPr>
          <a:xfrm>
            <a:off x="609600" y="1524000"/>
            <a:ext cx="7696200" cy="2057400"/>
          </a:xfrm>
          <a:solidFill>
            <a:schemeClr val="accent6">
              <a:lumMod val="40000"/>
              <a:lumOff val="60000"/>
            </a:schemeClr>
          </a:solidFill>
        </p:spPr>
        <p:txBody>
          <a:bodyPr lIns="90488" tIns="44450" rIns="90488" bIns="44450"/>
          <a:lstStyle/>
          <a:p>
            <a:pPr>
              <a:spcBef>
                <a:spcPct val="50000"/>
              </a:spcBef>
              <a:buFont typeface="Wingdings" pitchFamily="2" charset="2"/>
              <a:buNone/>
              <a:defRPr/>
            </a:pPr>
            <a:r>
              <a:rPr lang="en-US" sz="3600" dirty="0">
                <a:solidFill>
                  <a:schemeClr val="tx2">
                    <a:lumMod val="50000"/>
                  </a:schemeClr>
                </a:solidFill>
              </a:rPr>
              <a:t>	</a:t>
            </a:r>
            <a:r>
              <a:rPr lang="en-US" sz="3000" dirty="0">
                <a:solidFill>
                  <a:schemeClr val="tx2">
                    <a:lumMod val="50000"/>
                  </a:schemeClr>
                </a:solidFill>
              </a:rPr>
              <a:t>Example: If you were not attending college, you could be earning $20,000 per year. Your </a:t>
            </a:r>
            <a:r>
              <a:rPr lang="en-US" sz="3000" b="1" u="sng" dirty="0">
                <a:solidFill>
                  <a:schemeClr val="tx2">
                    <a:lumMod val="50000"/>
                  </a:schemeClr>
                </a:solidFill>
              </a:rPr>
              <a:t>opportunity cost</a:t>
            </a:r>
            <a:r>
              <a:rPr lang="en-US" sz="3000" dirty="0">
                <a:solidFill>
                  <a:schemeClr val="tx2">
                    <a:lumMod val="50000"/>
                  </a:schemeClr>
                </a:solidFill>
              </a:rPr>
              <a:t> of attending college for one year is $20,000.</a:t>
            </a:r>
            <a:endParaRPr lang="en-US" dirty="0">
              <a:solidFill>
                <a:schemeClr val="tx2">
                  <a:lumMod val="50000"/>
                </a:schemeClr>
              </a:solidFill>
            </a:endParaRPr>
          </a:p>
        </p:txBody>
      </p:sp>
      <p:sp>
        <p:nvSpPr>
          <p:cNvPr id="9" name="Rounded Rectangle 8">
            <a:extLst>
              <a:ext uri="{FF2B5EF4-FFF2-40B4-BE49-F238E27FC236}">
                <a16:creationId xmlns:a16="http://schemas.microsoft.com/office/drawing/2014/main" xmlns="" id="{7F5D839E-CC56-431B-8965-31F2236FB1D3}"/>
              </a:ext>
            </a:extLst>
          </p:cNvPr>
          <p:cNvSpPr/>
          <p:nvPr/>
        </p:nvSpPr>
        <p:spPr>
          <a:xfrm>
            <a:off x="496888" y="6324600"/>
            <a:ext cx="65897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16-1: Explain and illustrate the following cost terms: differential, allocated, sunk, and opportunity. </a:t>
            </a:r>
          </a:p>
        </p:txBody>
      </p:sp>
      <p:sp>
        <p:nvSpPr>
          <p:cNvPr id="6" name="Rectangle 3">
            <a:extLst>
              <a:ext uri="{FF2B5EF4-FFF2-40B4-BE49-F238E27FC236}">
                <a16:creationId xmlns:a16="http://schemas.microsoft.com/office/drawing/2014/main" xmlns="" id="{D1D4E9DF-4789-4271-B53E-DDFABCF61D07}"/>
              </a:ext>
            </a:extLst>
          </p:cNvPr>
          <p:cNvSpPr txBox="1">
            <a:spLocks noChangeArrowheads="1"/>
          </p:cNvSpPr>
          <p:nvPr/>
        </p:nvSpPr>
        <p:spPr bwMode="auto">
          <a:xfrm>
            <a:off x="723900" y="4005146"/>
            <a:ext cx="7696200" cy="1676400"/>
          </a:xfrm>
          <a:prstGeom prst="rect">
            <a:avLst/>
          </a:prstGeom>
          <a:solidFill>
            <a:schemeClr val="accent5">
              <a:lumMod val="20000"/>
              <a:lumOff val="80000"/>
            </a:schemeClr>
          </a:solidFill>
          <a:ln>
            <a:noFill/>
          </a:ln>
          <a:ex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5000"/>
              </a:lnSpc>
              <a:spcBef>
                <a:spcPct val="75000"/>
              </a:spcBef>
              <a:buFont typeface="Wingdings" pitchFamily="2" charset="2"/>
              <a:buNone/>
              <a:defRPr/>
            </a:pPr>
            <a:r>
              <a:rPr lang="en-US" dirty="0">
                <a:solidFill>
                  <a:schemeClr val="tx2">
                    <a:lumMod val="50000"/>
                  </a:schemeClr>
                </a:solidFill>
              </a:rPr>
              <a:t>	Opportunity costs are not recorded in the accounting records but are relevant to decisions because they are a real sacrifice.</a:t>
            </a:r>
          </a:p>
        </p:txBody>
      </p:sp>
    </p:spTree>
    <p:extLst>
      <p:ext uri="{BB962C8B-B14F-4D97-AF65-F5344CB8AC3E}">
        <p14:creationId xmlns:p14="http://schemas.microsoft.com/office/powerpoint/2010/main" val="41013623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a:extLst>
              <a:ext uri="{FF2B5EF4-FFF2-40B4-BE49-F238E27FC236}">
                <a16:creationId xmlns:a16="http://schemas.microsoft.com/office/drawing/2014/main" xmlns="" id="{52F297D8-C43C-4EE2-B67F-7D0D44F596E8}"/>
              </a:ext>
            </a:extLst>
          </p:cNvPr>
          <p:cNvGraphicFramePr>
            <a:graphicFrameLocks noChangeAspect="1"/>
          </p:cNvGraphicFramePr>
          <p:nvPr>
            <p:extLst>
              <p:ext uri="{D42A27DB-BD31-4B8C-83A1-F6EECF244321}">
                <p14:modId xmlns:p14="http://schemas.microsoft.com/office/powerpoint/2010/main" val="1120458948"/>
              </p:ext>
            </p:extLst>
          </p:nvPr>
        </p:nvGraphicFramePr>
        <p:xfrm>
          <a:off x="685800" y="2819400"/>
          <a:ext cx="8001000" cy="2952750"/>
        </p:xfrm>
        <a:graphic>
          <a:graphicData uri="http://schemas.openxmlformats.org/presentationml/2006/ole">
            <mc:AlternateContent xmlns:mc="http://schemas.openxmlformats.org/markup-compatibility/2006">
              <mc:Choice xmlns:v="urn:schemas-microsoft-com:vml" Requires="v">
                <p:oleObj spid="_x0000_s1161" name="Worksheet" r:id="rId4" imgW="5162365" imgH="1638220" progId="Excel.Sheet.8">
                  <p:embed/>
                </p:oleObj>
              </mc:Choice>
              <mc:Fallback>
                <p:oleObj name="Worksheet" r:id="rId4" imgW="5162365" imgH="1638220" progId="Excel.Sheet.8">
                  <p:embed/>
                  <p:pic>
                    <p:nvPicPr>
                      <p:cNvPr id="0" name="Object 2"/>
                      <p:cNvPicPr>
                        <a:picLocks noChangeAspect="1" noChangeArrowheads="1"/>
                      </p:cNvPicPr>
                      <p:nvPr/>
                    </p:nvPicPr>
                    <p:blipFill>
                      <a:blip r:embed="rId5"/>
                      <a:srcRect/>
                      <a:stretch>
                        <a:fillRect/>
                      </a:stretch>
                    </p:blipFill>
                    <p:spPr bwMode="auto">
                      <a:xfrm>
                        <a:off x="685800" y="2819400"/>
                        <a:ext cx="8001000" cy="2952750"/>
                      </a:xfrm>
                      <a:prstGeom prst="rect">
                        <a:avLst/>
                      </a:prstGeom>
                      <a:noFill/>
                      <a:ln>
                        <a:noFill/>
                      </a:ln>
                      <a:effectLst>
                        <a:outerShdw dist="71842"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1027" name="Title 6">
            <a:extLst>
              <a:ext uri="{FF2B5EF4-FFF2-40B4-BE49-F238E27FC236}">
                <a16:creationId xmlns:a16="http://schemas.microsoft.com/office/drawing/2014/main" xmlns="" id="{D9E10820-28C9-44DF-8AF4-F4C70877A024}"/>
              </a:ext>
            </a:extLst>
          </p:cNvPr>
          <p:cNvSpPr>
            <a:spLocks noGrp="1"/>
          </p:cNvSpPr>
          <p:nvPr>
            <p:ph type="title"/>
          </p:nvPr>
        </p:nvSpPr>
        <p:spPr>
          <a:xfrm>
            <a:off x="381000" y="0"/>
            <a:ext cx="8229600" cy="990600"/>
          </a:xfrm>
        </p:spPr>
        <p:txBody>
          <a:bodyPr/>
          <a:lstStyle/>
          <a:p>
            <a:r>
              <a:rPr lang="en-US" altLang="en-US" dirty="0">
                <a:ea typeface="ＭＳ Ｐゴシック" panose="020B0600070205080204" pitchFamily="34" charset="-128"/>
              </a:rPr>
              <a:t>Relevant Cost Information</a:t>
            </a:r>
          </a:p>
        </p:txBody>
      </p:sp>
      <p:sp>
        <p:nvSpPr>
          <p:cNvPr id="8" name="TextBox 7">
            <a:extLst>
              <a:ext uri="{FF2B5EF4-FFF2-40B4-BE49-F238E27FC236}">
                <a16:creationId xmlns:a16="http://schemas.microsoft.com/office/drawing/2014/main" xmlns="" id="{53F3DC92-5A37-44AF-8AB7-904DED6C5C9E}"/>
              </a:ext>
            </a:extLst>
          </p:cNvPr>
          <p:cNvSpPr txBox="1"/>
          <p:nvPr/>
        </p:nvSpPr>
        <p:spPr>
          <a:xfrm>
            <a:off x="1981200" y="1388268"/>
            <a:ext cx="5410200" cy="769938"/>
          </a:xfrm>
          <a:prstGeom prst="rect">
            <a:avLst/>
          </a:prstGeom>
          <a:solidFill>
            <a:schemeClr val="accent1">
              <a:lumMod val="20000"/>
              <a:lumOff val="80000"/>
            </a:schemeClr>
          </a:solidFill>
        </p:spPr>
        <p:txBody>
          <a:bodyPr>
            <a:spAutoFit/>
          </a:bodyPr>
          <a:lstStyle/>
          <a:p>
            <a:pPr>
              <a:defRPr/>
            </a:pPr>
            <a:r>
              <a:rPr lang="en-US" sz="2200" dirty="0">
                <a:solidFill>
                  <a:schemeClr val="tx2"/>
                </a:solidFill>
              </a:rPr>
              <a:t>A </a:t>
            </a:r>
            <a:r>
              <a:rPr lang="en-US" sz="2200" b="1" dirty="0">
                <a:solidFill>
                  <a:schemeClr val="tx2"/>
                </a:solidFill>
              </a:rPr>
              <a:t>relevant cost</a:t>
            </a:r>
            <a:r>
              <a:rPr lang="en-US" sz="2200" dirty="0">
                <a:solidFill>
                  <a:schemeClr val="tx2"/>
                </a:solidFill>
              </a:rPr>
              <a:t> is a future cost that differs between alternatives.</a:t>
            </a:r>
          </a:p>
        </p:txBody>
      </p:sp>
      <p:sp>
        <p:nvSpPr>
          <p:cNvPr id="61" name="Rounded Rectangle 6">
            <a:extLst>
              <a:ext uri="{FF2B5EF4-FFF2-40B4-BE49-F238E27FC236}">
                <a16:creationId xmlns:a16="http://schemas.microsoft.com/office/drawing/2014/main" xmlns="" id="{BAD71443-9F51-4A4E-B254-1BB5B50CEEEB}"/>
              </a:ext>
            </a:extLst>
          </p:cNvPr>
          <p:cNvSpPr/>
          <p:nvPr/>
        </p:nvSpPr>
        <p:spPr>
          <a:xfrm>
            <a:off x="496888" y="6324600"/>
            <a:ext cx="55991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16-2: Explain how costs are determined to be relevant for short-run decisions.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61" name="Rectangle 9">
            <a:extLst>
              <a:ext uri="{FF2B5EF4-FFF2-40B4-BE49-F238E27FC236}">
                <a16:creationId xmlns:a16="http://schemas.microsoft.com/office/drawing/2014/main" xmlns="" id="{F9A6FA9E-A6FF-4C26-BFF8-837D03396A61}"/>
              </a:ext>
            </a:extLst>
          </p:cNvPr>
          <p:cNvSpPr>
            <a:spLocks noChangeArrowheads="1"/>
          </p:cNvSpPr>
          <p:nvPr/>
        </p:nvSpPr>
        <p:spPr bwMode="auto">
          <a:xfrm>
            <a:off x="762000" y="1311198"/>
            <a:ext cx="8153400" cy="4648200"/>
          </a:xfrm>
          <a:prstGeom prst="rect">
            <a:avLst/>
          </a:prstGeom>
          <a:solidFill>
            <a:schemeClr val="bg2">
              <a:lumMod val="20000"/>
              <a:lumOff val="80000"/>
            </a:schemeClr>
          </a:solidFill>
          <a:ln w="9525">
            <a:noFill/>
            <a:miter lim="800000"/>
            <a:headEnd/>
            <a:tailEnd/>
          </a:ln>
          <a:effectLst/>
        </p:spPr>
        <p:txBody>
          <a:bodyPr wrap="none"/>
          <a:lstStyle/>
          <a:p>
            <a:pPr algn="l">
              <a:defRPr/>
            </a:pPr>
            <a:r>
              <a:rPr lang="en-US" sz="2000" dirty="0">
                <a:solidFill>
                  <a:schemeClr val="tx2">
                    <a:lumMod val="50000"/>
                  </a:schemeClr>
                </a:solidFill>
                <a:ea typeface="+mn-ea"/>
              </a:rPr>
              <a:t>Will you drive or fly to Colorado for a spring break ski trip?</a:t>
            </a:r>
          </a:p>
          <a:p>
            <a:pPr algn="l">
              <a:defRPr/>
            </a:pPr>
            <a:endParaRPr lang="en-US" sz="2000" dirty="0">
              <a:solidFill>
                <a:schemeClr val="tx2">
                  <a:lumMod val="50000"/>
                </a:schemeClr>
              </a:solidFill>
              <a:ea typeface="+mn-ea"/>
            </a:endParaRPr>
          </a:p>
          <a:p>
            <a:pPr algn="l">
              <a:defRPr/>
            </a:pPr>
            <a:r>
              <a:rPr lang="en-US" sz="2000" dirty="0">
                <a:solidFill>
                  <a:schemeClr val="tx2">
                    <a:lumMod val="50000"/>
                  </a:schemeClr>
                </a:solidFill>
                <a:ea typeface="+mn-ea"/>
              </a:rPr>
              <a:t>You have gathered the following information to help you </a:t>
            </a:r>
          </a:p>
          <a:p>
            <a:pPr algn="l">
              <a:defRPr/>
            </a:pPr>
            <a:r>
              <a:rPr lang="en-US" sz="2000" dirty="0">
                <a:solidFill>
                  <a:schemeClr val="tx2">
                    <a:lumMod val="50000"/>
                  </a:schemeClr>
                </a:solidFill>
                <a:ea typeface="+mn-ea"/>
              </a:rPr>
              <a:t>with the decision.</a:t>
            </a:r>
            <a:br>
              <a:rPr lang="en-US" sz="2000" dirty="0">
                <a:solidFill>
                  <a:schemeClr val="tx2">
                    <a:lumMod val="50000"/>
                  </a:schemeClr>
                </a:solidFill>
                <a:ea typeface="+mn-ea"/>
              </a:rPr>
            </a:br>
            <a:endParaRPr lang="en-US" sz="2000" dirty="0">
              <a:solidFill>
                <a:schemeClr val="tx2">
                  <a:lumMod val="50000"/>
                </a:schemeClr>
              </a:solidFill>
              <a:ea typeface="+mn-ea"/>
            </a:endParaRPr>
          </a:p>
          <a:p>
            <a:pPr lvl="1" algn="l">
              <a:buFont typeface="Wingdings" pitchFamily="2" charset="2"/>
              <a:buChar char="q"/>
              <a:defRPr/>
            </a:pPr>
            <a:r>
              <a:rPr lang="en-US" sz="2000" dirty="0">
                <a:solidFill>
                  <a:schemeClr val="tx2">
                    <a:lumMod val="50000"/>
                  </a:schemeClr>
                </a:solidFill>
                <a:ea typeface="+mn-ea"/>
              </a:rPr>
              <a:t> Motel cost is $90 per night.</a:t>
            </a:r>
          </a:p>
          <a:p>
            <a:pPr lvl="1" algn="l">
              <a:buFont typeface="Wingdings" pitchFamily="2" charset="2"/>
              <a:buChar char="q"/>
              <a:defRPr/>
            </a:pPr>
            <a:r>
              <a:rPr lang="en-US" sz="2000" dirty="0">
                <a:solidFill>
                  <a:schemeClr val="tx2">
                    <a:lumMod val="50000"/>
                  </a:schemeClr>
                </a:solidFill>
                <a:ea typeface="+mn-ea"/>
              </a:rPr>
              <a:t> Meal cost is $25 per day.</a:t>
            </a:r>
          </a:p>
          <a:p>
            <a:pPr lvl="1" algn="l">
              <a:buFont typeface="Wingdings" pitchFamily="2" charset="2"/>
              <a:buChar char="q"/>
              <a:defRPr/>
            </a:pPr>
            <a:r>
              <a:rPr lang="en-US" sz="2000" dirty="0">
                <a:solidFill>
                  <a:schemeClr val="tx2">
                    <a:lumMod val="50000"/>
                  </a:schemeClr>
                </a:solidFill>
                <a:ea typeface="+mn-ea"/>
              </a:rPr>
              <a:t> Your car insurance is $75 per month.</a:t>
            </a:r>
          </a:p>
          <a:p>
            <a:pPr lvl="1" algn="l">
              <a:buFont typeface="Wingdings" pitchFamily="2" charset="2"/>
              <a:buChar char="q"/>
              <a:defRPr/>
            </a:pPr>
            <a:r>
              <a:rPr lang="en-US" sz="2000" dirty="0">
                <a:solidFill>
                  <a:schemeClr val="tx2">
                    <a:lumMod val="50000"/>
                  </a:schemeClr>
                </a:solidFill>
                <a:ea typeface="+mn-ea"/>
              </a:rPr>
              <a:t> Kennel cost for your dog is $7 per day.</a:t>
            </a:r>
          </a:p>
          <a:p>
            <a:pPr lvl="1" algn="l">
              <a:buFont typeface="Wingdings" pitchFamily="2" charset="2"/>
              <a:buChar char="q"/>
              <a:defRPr/>
            </a:pPr>
            <a:r>
              <a:rPr lang="en-US" sz="2000" dirty="0">
                <a:solidFill>
                  <a:schemeClr val="tx2">
                    <a:lumMod val="50000"/>
                  </a:schemeClr>
                </a:solidFill>
                <a:ea typeface="+mn-ea"/>
              </a:rPr>
              <a:t> Round-trip cost of gasoline for your car is $200.</a:t>
            </a:r>
          </a:p>
          <a:p>
            <a:pPr lvl="1" algn="l">
              <a:buFont typeface="Wingdings" pitchFamily="2" charset="2"/>
              <a:buChar char="q"/>
              <a:defRPr/>
            </a:pPr>
            <a:r>
              <a:rPr lang="en-US" sz="2000" dirty="0">
                <a:solidFill>
                  <a:schemeClr val="tx2">
                    <a:lumMod val="50000"/>
                  </a:schemeClr>
                </a:solidFill>
                <a:ea typeface="+mn-ea"/>
              </a:rPr>
              <a:t> Round-trip airfare and rental car for a week is $700.</a:t>
            </a:r>
          </a:p>
          <a:p>
            <a:pPr lvl="1" algn="l">
              <a:buFont typeface="Wingdings" pitchFamily="2" charset="2"/>
              <a:buChar char="q"/>
              <a:defRPr/>
            </a:pPr>
            <a:r>
              <a:rPr lang="en-US" sz="2000" dirty="0">
                <a:solidFill>
                  <a:schemeClr val="tx2">
                    <a:lumMod val="50000"/>
                  </a:schemeClr>
                </a:solidFill>
                <a:ea typeface="+mn-ea"/>
              </a:rPr>
              <a:t> Driving requires two days, with an overnight stay,</a:t>
            </a:r>
            <a:br>
              <a:rPr lang="en-US" sz="2000" dirty="0">
                <a:solidFill>
                  <a:schemeClr val="tx2">
                    <a:lumMod val="50000"/>
                  </a:schemeClr>
                </a:solidFill>
                <a:ea typeface="+mn-ea"/>
              </a:rPr>
            </a:br>
            <a:r>
              <a:rPr lang="en-US" sz="2000" dirty="0">
                <a:solidFill>
                  <a:schemeClr val="tx2">
                    <a:lumMod val="50000"/>
                  </a:schemeClr>
                </a:solidFill>
                <a:ea typeface="+mn-ea"/>
              </a:rPr>
              <a:t>cutting your time in Colorado by two days.</a:t>
            </a:r>
          </a:p>
          <a:p>
            <a:pPr algn="l">
              <a:defRPr/>
            </a:pPr>
            <a:endParaRPr lang="en-US" sz="2000" dirty="0">
              <a:solidFill>
                <a:schemeClr val="tx2">
                  <a:lumMod val="50000"/>
                </a:schemeClr>
              </a:solidFill>
              <a:ea typeface="+mn-ea"/>
            </a:endParaRPr>
          </a:p>
        </p:txBody>
      </p:sp>
      <p:sp>
        <p:nvSpPr>
          <p:cNvPr id="39940" name="Title 6">
            <a:extLst>
              <a:ext uri="{FF2B5EF4-FFF2-40B4-BE49-F238E27FC236}">
                <a16:creationId xmlns:a16="http://schemas.microsoft.com/office/drawing/2014/main" xmlns="" id="{6B024FFE-BDE6-41BB-A6F7-05666AB93366}"/>
              </a:ext>
            </a:extLst>
          </p:cNvPr>
          <p:cNvSpPr>
            <a:spLocks noGrp="1"/>
          </p:cNvSpPr>
          <p:nvPr>
            <p:ph type="title"/>
          </p:nvPr>
        </p:nvSpPr>
        <p:spPr/>
        <p:txBody>
          <a:bodyPr/>
          <a:lstStyle/>
          <a:p>
            <a:r>
              <a:rPr lang="en-US" altLang="en-US" dirty="0">
                <a:ea typeface="ＭＳ Ｐゴシック" panose="020B0600070205080204" pitchFamily="34" charset="-128"/>
              </a:rPr>
              <a:t>Relevant Cost Information</a:t>
            </a:r>
          </a:p>
        </p:txBody>
      </p:sp>
      <p:sp>
        <p:nvSpPr>
          <p:cNvPr id="7" name="Rounded Rectangle 6">
            <a:extLst>
              <a:ext uri="{FF2B5EF4-FFF2-40B4-BE49-F238E27FC236}">
                <a16:creationId xmlns:a16="http://schemas.microsoft.com/office/drawing/2014/main" xmlns="" id="{19FCA446-FE8A-45C6-87B9-DF926E7B46B2}"/>
              </a:ext>
            </a:extLst>
          </p:cNvPr>
          <p:cNvSpPr/>
          <p:nvPr/>
        </p:nvSpPr>
        <p:spPr>
          <a:xfrm>
            <a:off x="496888" y="6324600"/>
            <a:ext cx="55991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16-2: Explain how costs are determined to be relevant for short-run decisions. </a:t>
            </a:r>
          </a:p>
        </p:txBody>
      </p:sp>
    </p:spTree>
    <p:extLst>
      <p:ext uri="{BB962C8B-B14F-4D97-AF65-F5344CB8AC3E}">
        <p14:creationId xmlns:p14="http://schemas.microsoft.com/office/powerpoint/2010/main" val="15626671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6030&quot;&gt;&lt;property id=&quot;20148&quot; value=&quot;5&quot;/&gt;&lt;property id=&quot;20300&quot; value=&quot;Slide 1&quot;/&gt;&lt;property id=&quot;20307&quot; value=&quot;414&quot;/&gt;&lt;/object&gt;&lt;object type=&quot;3&quot; unique_id=&quot;16031&quot;&gt;&lt;property id=&quot;20148&quot; value=&quot;5&quot;/&gt;&lt;property id=&quot;20300&quot; value=&quot;Slide 2 - &amp;quot;Chapter 16&amp;quot;&quot;/&gt;&lt;property id=&quot;20307&quot; value=&quot;406&quot;/&gt;&lt;/object&gt;&lt;object type=&quot;3&quot; unique_id=&quot;16032&quot;&gt;&lt;property id=&quot;20148&quot; value=&quot;5&quot;/&gt;&lt;property id=&quot;20300&quot; value=&quot;Slide 3 - &amp;quot;Learning Objectives&amp;quot;&quot;/&gt;&lt;property id=&quot;20307&quot; value=&quot;407&quot;/&gt;&lt;/object&gt;&lt;object type=&quot;3&quot; unique_id=&quot;16033&quot;&gt;&lt;property id=&quot;20148&quot; value=&quot;5&quot;/&gt;&lt;property id=&quot;20300&quot; value=&quot;Slide 4 - &amp;quot;Decision Making&amp;quot;&quot;/&gt;&lt;property id=&quot;20307&quot; value=&quot;335&quot;/&gt;&lt;/object&gt;&lt;object type=&quot;3&quot; unique_id=&quot;16034&quot;&gt;&lt;property id=&quot;20148&quot; value=&quot;5&quot;/&gt;&lt;property id=&quot;20300&quot; value=&quot;Slide 5 - &amp;quot;Relevant Cost Information&amp;quot;&quot;/&gt;&lt;property id=&quot;20307&quot; value=&quot;336&quot;/&gt;&lt;/object&gt;&lt;object type=&quot;3&quot; unique_id=&quot;16035&quot;&gt;&lt;property id=&quot;20148&quot; value=&quot;5&quot;/&gt;&lt;property id=&quot;20300&quot; value=&quot;Slide 6 - &amp;quot;Relevant Cost Information&amp;quot;&quot;/&gt;&lt;property id=&quot;20307&quot; value=&quot;337&quot;/&gt;&lt;/object&gt;&lt;object type=&quot;3&quot; unique_id=&quot;16036&quot;&gt;&lt;property id=&quot;20148&quot; value=&quot;5&quot;/&gt;&lt;property id=&quot;20300&quot; value=&quot;Slide 7 - &amp;quot;Opportunity Cost&amp;quot;&quot;/&gt;&lt;property id=&quot;20307&quot; value=&quot;338&quot;/&gt;&lt;/object&gt;&lt;object type=&quot;3&quot; unique_id=&quot;16037&quot;&gt;&lt;property id=&quot;20148&quot; value=&quot;5&quot;/&gt;&lt;property id=&quot;20300&quot; value=&quot;Slide 8 - &amp;quot;Relevant Cost Information&amp;quot;&quot;/&gt;&lt;property id=&quot;20307&quot; value=&quot;339&quot;/&gt;&lt;/object&gt;&lt;object type=&quot;3&quot; unique_id=&quot;16038&quot;&gt;&lt;property id=&quot;20148&quot; value=&quot;5&quot;/&gt;&lt;property id=&quot;20300&quot; value=&quot;Slide 9 - &amp;quot;Relevant Cost Information&amp;quot;&quot;/&gt;&lt;property id=&quot;20307&quot; value=&quot;409&quot;/&gt;&lt;/object&gt;&lt;object type=&quot;3&quot; unique_id=&quot;16039&quot;&gt;&lt;property id=&quot;20148&quot; value=&quot;5&quot;/&gt;&lt;property id=&quot;20300&quot; value=&quot;Slide 10 - &amp;quot;Relevant Cost Information&amp;quot;&quot;/&gt;&lt;property id=&quot;20307&quot; value=&quot;341&quot;/&gt;&lt;/object&gt;&lt;object type=&quot;3&quot; unique_id=&quot;16040&quot;&gt;&lt;property id=&quot;20148&quot; value=&quot;5&quot;/&gt;&lt;property id=&quot;20300&quot; value=&quot;Slide 11 - &amp;quot;Relevant Cost Information&amp;quot;&quot;/&gt;&lt;property id=&quot;20307&quot; value=&quot;342&quot;/&gt;&lt;/object&gt;&lt;object type=&quot;3&quot; unique_id=&quot;16041&quot;&gt;&lt;property id=&quot;20148&quot; value=&quot;5&quot;/&gt;&lt;property id=&quot;20300&quot; value=&quot;Slide 12 - &amp;quot;The Special Pricing Decision&amp;quot;&quot;/&gt;&lt;property id=&quot;20307&quot; value=&quot;343&quot;/&gt;&lt;/object&gt;&lt;object type=&quot;3&quot; unique_id=&quot;16042&quot;&gt;&lt;property id=&quot;20148&quot; value=&quot;5&quot;/&gt;&lt;property id=&quot;20300&quot; value=&quot;Slide 13 - &amp;quot;The Special Pricing Decision&amp;quot;&quot;/&gt;&lt;property id=&quot;20307&quot; value=&quot;344&quot;/&gt;&lt;/object&gt;&lt;object type=&quot;3&quot; unique_id=&quot;16043&quot;&gt;&lt;property id=&quot;20148&quot; value=&quot;5&quot;/&gt;&lt;property id=&quot;20300&quot; value=&quot;Slide 14 - &amp;quot;The Special Pricing Decision&amp;quot;&quot;/&gt;&lt;property id=&quot;20307&quot; value=&quot;345&quot;/&gt;&lt;/object&gt;&lt;object type=&quot;3&quot; unique_id=&quot;16044&quot;&gt;&lt;property id=&quot;20148&quot; value=&quot;5&quot;/&gt;&lt;property id=&quot;20300&quot; value=&quot;Slide 15 - &amp;quot;The Special Pricing Decision&amp;quot;&quot;/&gt;&lt;property id=&quot;20307&quot; value=&quot;346&quot;/&gt;&lt;/object&gt;&lt;object type=&quot;3&quot; unique_id=&quot;16045&quot;&gt;&lt;property id=&quot;20148&quot; value=&quot;5&quot;/&gt;&lt;property id=&quot;20300&quot; value=&quot;Slide 16 - &amp;quot;The Special Pricing Decision&amp;quot;&quot;/&gt;&lt;property id=&quot;20307&quot; value=&quot;347&quot;/&gt;&lt;/object&gt;&lt;object type=&quot;3&quot; unique_id=&quot;16046&quot;&gt;&lt;property id=&quot;20148&quot; value=&quot;5&quot;/&gt;&lt;property id=&quot;20300&quot; value=&quot;Slide 17 - &amp;quot;The Special Pricing Decision&amp;quot;&quot;/&gt;&lt;property id=&quot;20307&quot; value=&quot;348&quot;/&gt;&lt;/object&gt;&lt;object type=&quot;3&quot; unique_id=&quot;16047&quot;&gt;&lt;property id=&quot;20148&quot; value=&quot;5&quot;/&gt;&lt;property id=&quot;20300&quot; value=&quot;Slide 18 - &amp;quot;The Special Pricing Decision&amp;quot;&quot;/&gt;&lt;property id=&quot;20307&quot; value=&quot;349&quot;/&gt;&lt;/object&gt;&lt;object type=&quot;3&quot; unique_id=&quot;16048&quot;&gt;&lt;property id=&quot;20148&quot; value=&quot;5&quot;/&gt;&lt;property id=&quot;20300&quot; value=&quot;Slide 19 - &amp;quot;The Special Pricing Decision&amp;quot;&quot;/&gt;&lt;property id=&quot;20307&quot; value=&quot;350&quot;/&gt;&lt;/object&gt;&lt;object type=&quot;3&quot; unique_id=&quot;16049&quot;&gt;&lt;property id=&quot;20148&quot; value=&quot;5&quot;/&gt;&lt;property id=&quot;20300&quot; value=&quot;Slide 20 - &amp;quot;The Special Pricing Decision&amp;quot;&quot;/&gt;&lt;property id=&quot;20307&quot; value=&quot;351&quot;/&gt;&lt;/object&gt;&lt;object type=&quot;3&quot; unique_id=&quot;16050&quot;&gt;&lt;property id=&quot;20148&quot; value=&quot;5&quot;/&gt;&lt;property id=&quot;20300&quot; value=&quot;Slide 21 - &amp;quot;The Make or Buy Decision&amp;quot;&quot;/&gt;&lt;property id=&quot;20307&quot; value=&quot;352&quot;/&gt;&lt;/object&gt;&lt;object type=&quot;3&quot; unique_id=&quot;16051&quot;&gt;&lt;property id=&quot;20148&quot; value=&quot;5&quot;/&gt;&lt;property id=&quot;20300&quot; value=&quot;Slide 22 - &amp;quot;The Make or Buy Decision&amp;quot;&quot;/&gt;&lt;property id=&quot;20307&quot; value=&quot;353&quot;/&gt;&lt;/object&gt;&lt;object type=&quot;3&quot; unique_id=&quot;16052&quot;&gt;&lt;property id=&quot;20148&quot; value=&quot;5&quot;/&gt;&lt;property id=&quot;20300&quot; value=&quot;Slide 23 - &amp;quot;The Make or Buy Decision&amp;quot;&quot;/&gt;&lt;property id=&quot;20307&quot; value=&quot;354&quot;/&gt;&lt;/object&gt;&lt;object type=&quot;3&quot; unique_id=&quot;16053&quot;&gt;&lt;property id=&quot;20148&quot; value=&quot;5&quot;/&gt;&lt;property id=&quot;20300&quot; value=&quot;Slide 24 - &amp;quot;The Make or Buy Decision&amp;quot;&quot;/&gt;&lt;property id=&quot;20307&quot; value=&quot;355&quot;/&gt;&lt;/object&gt;&lt;object type=&quot;3&quot; unique_id=&quot;16054&quot;&gt;&lt;property id=&quot;20148&quot; value=&quot;5&quot;/&gt;&lt;property id=&quot;20300&quot; value=&quot;Slide 25 - &amp;quot;The Make or Buy Decision&amp;quot;&quot;/&gt;&lt;property id=&quot;20307&quot; value=&quot;356&quot;/&gt;&lt;/object&gt;&lt;object type=&quot;3&quot; unique_id=&quot;16055&quot;&gt;&lt;property id=&quot;20148&quot; value=&quot;5&quot;/&gt;&lt;property id=&quot;20300&quot; value=&quot;Slide 26 - &amp;quot;The Make or Buy Decision&amp;quot;&quot;/&gt;&lt;property id=&quot;20307&quot; value=&quot;357&quot;/&gt;&lt;/object&gt;&lt;object type=&quot;3&quot; unique_id=&quot;16056&quot;&gt;&lt;property id=&quot;20148&quot; value=&quot;5&quot;/&gt;&lt;property id=&quot;20300&quot; value=&quot;Slide 27&quot;/&gt;&lt;property id=&quot;20307&quot; value=&quot;358&quot;/&gt;&lt;/object&gt;&lt;object type=&quot;3&quot; unique_id=&quot;16057&quot;&gt;&lt;property id=&quot;20148&quot; value=&quot;5&quot;/&gt;&lt;property id=&quot;20300&quot; value=&quot;Slide 28 - &amp;quot;Continue or Discontinue a Segment&amp;quot;&quot;/&gt;&lt;property id=&quot;20307&quot; value=&quot;359&quot;/&gt;&lt;/object&gt;&lt;object type=&quot;3&quot; unique_id=&quot;16058&quot;&gt;&lt;property id=&quot;20148&quot; value=&quot;5&quot;/&gt;&lt;property id=&quot;20300&quot; value=&quot;Slide 29 - &amp;quot;Continue or Discontinue a Segment&amp;quot;&quot;/&gt;&lt;property id=&quot;20307&quot; value=&quot;360&quot;/&gt;&lt;/object&gt;&lt;object type=&quot;3&quot; unique_id=&quot;16059&quot;&gt;&lt;property id=&quot;20148&quot; value=&quot;5&quot;/&gt;&lt;property id=&quot;20300&quot; value=&quot;Slide 30 - &amp;quot;Continue or Discontinue a Segment&amp;quot;&quot;/&gt;&lt;property id=&quot;20307&quot; value=&quot;361&quot;/&gt;&lt;/object&gt;&lt;object type=&quot;3&quot; unique_id=&quot;16060&quot;&gt;&lt;property id=&quot;20148&quot; value=&quot;5&quot;/&gt;&lt;property id=&quot;20300&quot; value=&quot;Slide 31 - &amp;quot;Continue or Discontinue a Segment&amp;quot;&quot;/&gt;&lt;property id=&quot;20307&quot; value=&quot;362&quot;/&gt;&lt;/object&gt;&lt;object type=&quot;3&quot; unique_id=&quot;16061&quot;&gt;&lt;property id=&quot;20148&quot; value=&quot;5&quot;/&gt;&lt;property id=&quot;20300&quot; value=&quot;Slide 32 - &amp;quot;Short-Term Allocation&amp;#x0D;&amp;#x0A;of Scarce Resources&amp;quot;&quot;/&gt;&lt;property id=&quot;20307&quot; value=&quot;363&quot;/&gt;&lt;/object&gt;&lt;object type=&quot;3&quot; unique_id=&quot;16062&quot;&gt;&lt;property id=&quot;20148&quot; value=&quot;5&quot;/&gt;&lt;property id=&quot;20300&quot; value=&quot;Slide 33 - &amp;quot;Short-Term Allocation&amp;#x0D;&amp;#x0A;of Scarce Resources&amp;quot;&quot;/&gt;&lt;property id=&quot;20307&quot; value=&quot;364&quot;/&gt;&lt;/object&gt;&lt;object type=&quot;3&quot; unique_id=&quot;16063&quot;&gt;&lt;property id=&quot;20148&quot; value=&quot;5&quot;/&gt;&lt;property id=&quot;20300&quot; value=&quot;Slide 34 - &amp;quot;Short-Term Allocation&amp;#x0D;&amp;#x0A;of Scarce Resources&amp;quot;&quot;/&gt;&lt;property id=&quot;20307&quot; value=&quot;365&quot;/&gt;&lt;/object&gt;&lt;object type=&quot;3&quot; unique_id=&quot;16064&quot;&gt;&lt;property id=&quot;20148&quot; value=&quot;5&quot;/&gt;&lt;property id=&quot;20300&quot; value=&quot;Slide 35 - &amp;quot;Short-Term Allocation&amp;#x0D;&amp;#x0A;of Scarce Resources&amp;quot;&quot;/&gt;&lt;property id=&quot;20307&quot; value=&quot;366&quot;/&gt;&lt;/object&gt;&lt;object type=&quot;3&quot; unique_id=&quot;16065&quot;&gt;&lt;property id=&quot;20148&quot; value=&quot;5&quot;/&gt;&lt;property id=&quot;20300&quot; value=&quot;Slide 36 - &amp;quot;Short-Term Allocation&amp;#x0D;&amp;#x0A;of Scarce Resources&amp;quot;&quot;/&gt;&lt;property id=&quot;20307&quot; value=&quot;367&quot;/&gt;&lt;/object&gt;&lt;object type=&quot;3&quot; unique_id=&quot;16066&quot;&gt;&lt;property id=&quot;20148&quot; value=&quot;5&quot;/&gt;&lt;property id=&quot;20300&quot; value=&quot;Slide 37 - &amp;quot;Capital Budgeting&amp;quot;&quot;/&gt;&lt;property id=&quot;20307&quot; value=&quot;369&quot;/&gt;&lt;/object&gt;&lt;object type=&quot;3&quot; unique_id=&quot;16067&quot;&gt;&lt;property id=&quot;20148&quot; value=&quot;5&quot;/&gt;&lt;property id=&quot;20300&quot; value=&quot;Slide 38 - &amp;quot;Capital Budgeting&amp;quot;&quot;/&gt;&lt;property id=&quot;20307&quot; value=&quot;370&quot;/&gt;&lt;/object&gt;&lt;object type=&quot;3&quot; unique_id=&quot;16068&quot;&gt;&lt;property id=&quot;20148&quot; value=&quot;5&quot;/&gt;&lt;property id=&quot;20300&quot; value=&quot;Slide 39 - &amp;quot;Investment Decision Special Considerations&amp;quot;&quot;/&gt;&lt;property id=&quot;20307&quot; value=&quot;371&quot;/&gt;&lt;/object&gt;&lt;object type=&quot;3&quot; unique_id=&quot;16069&quot;&gt;&lt;property id=&quot;20148&quot; value=&quot;5&quot;/&gt;&lt;property id=&quot;20300&quot; value=&quot;Slide 40 - &amp;quot;Investment Decision Special Considerations&amp;quot;&quot;/&gt;&lt;property id=&quot;20307&quot; value=&quot;372&quot;/&gt;&lt;/object&gt;&lt;object type=&quot;3&quot; unique_id=&quot;16070&quot;&gt;&lt;property id=&quot;20148&quot; value=&quot;5&quot;/&gt;&lt;property id=&quot;20300&quot; value=&quot;Slide 41 - &amp;quot;Cost of Capital&amp;quot;&quot;/&gt;&lt;property id=&quot;20307&quot; value=&quot;373&quot;/&gt;&lt;/object&gt;&lt;object type=&quot;3&quot; unique_id=&quot;16071&quot;&gt;&lt;property id=&quot;20148&quot; value=&quot;5&quot;/&gt;&lt;property id=&quot;20300&quot; value=&quot;Slide 42 - &amp;quot;Capital Budgeting Techniques&amp;quot;&quot;/&gt;&lt;property id=&quot;20307&quot; value=&quot;374&quot;/&gt;&lt;/object&gt;&lt;object type=&quot;3&quot; unique_id=&quot;16072&quot;&gt;&lt;property id=&quot;20148&quot; value=&quot;5&quot;/&gt;&lt;property id=&quot;20300&quot; value=&quot;Slide 43 - &amp;quot;Net Present Value (NPV)&amp;quot;&quot;/&gt;&lt;property id=&quot;20307&quot; value=&quot;375&quot;/&gt;&lt;/object&gt;&lt;object type=&quot;3&quot; unique_id=&quot;16073&quot;&gt;&lt;property id=&quot;20148&quot; value=&quot;5&quot;/&gt;&lt;property id=&quot;20300&quot; value=&quot;Slide 44 - &amp;quot;Net Present Value (NPV)&amp;quot;&quot;/&gt;&lt;property id=&quot;20307&quot; value=&quot;376&quot;/&gt;&lt;/object&gt;&lt;object type=&quot;3&quot; unique_id=&quot;16074&quot;&gt;&lt;property id=&quot;20148&quot; value=&quot;5&quot;/&gt;&lt;property id=&quot;20300&quot; value=&quot;Slide 45 - &amp;quot;Net Present Value (NPV)&amp;quot;&quot;/&gt;&lt;property id=&quot;20307&quot; value=&quot;377&quot;/&gt;&lt;/object&gt;&lt;object type=&quot;3&quot; unique_id=&quot;16075&quot;&gt;&lt;property id=&quot;20148&quot; value=&quot;5&quot;/&gt;&lt;property id=&quot;20300&quot; value=&quot;Slide 46 - &amp;quot;Net Present Value (NPV)&amp;quot;&quot;/&gt;&lt;property id=&quot;20307&quot; value=&quot;410&quot;/&gt;&lt;/object&gt;&lt;object type=&quot;3&quot; unique_id=&quot;16076&quot;&gt;&lt;property id=&quot;20148&quot; value=&quot;5&quot;/&gt;&lt;property id=&quot;20300&quot; value=&quot;Slide 47 - &amp;quot;Net Present Value (NPV)&amp;quot;&quot;/&gt;&lt;property id=&quot;20307&quot; value=&quot;379&quot;/&gt;&lt;/object&gt;&lt;object type=&quot;3&quot; unique_id=&quot;16077&quot;&gt;&lt;property id=&quot;20148&quot; value=&quot;5&quot;/&gt;&lt;property id=&quot;20300&quot; value=&quot;Slide 48 - &amp;quot;Net Present Value (NPV)&amp;quot;&quot;/&gt;&lt;property id=&quot;20307&quot; value=&quot;380&quot;/&gt;&lt;/object&gt;&lt;object type=&quot;3&quot; unique_id=&quot;16078&quot;&gt;&lt;property id=&quot;20148&quot; value=&quot;5&quot;/&gt;&lt;property id=&quot;20300&quot; value=&quot;Slide 49 - &amp;quot;Net Present Value (NPV)&amp;quot;&quot;/&gt;&lt;property id=&quot;20307&quot; value=&quot;381&quot;/&gt;&lt;/object&gt;&lt;object type=&quot;3&quot; unique_id=&quot;16079&quot;&gt;&lt;property id=&quot;20148&quot; value=&quot;5&quot;/&gt;&lt;property id=&quot;20300&quot; value=&quot;Slide 50&quot;/&gt;&lt;property id=&quot;20307&quot; value=&quot;382&quot;/&gt;&lt;/object&gt;&lt;object type=&quot;3&quot; unique_id=&quot;16080&quot;&gt;&lt;property id=&quot;20148&quot; value=&quot;5&quot;/&gt;&lt;property id=&quot;20300&quot; value=&quot;Slide 51 - &amp;quot;Ranking Investment Projects&amp;quot;&quot;/&gt;&lt;property id=&quot;20307&quot; value=&quot;383&quot;/&gt;&lt;/object&gt;&lt;object type=&quot;3&quot; unique_id=&quot;16081&quot;&gt;&lt;property id=&quot;20148&quot; value=&quot;5&quot;/&gt;&lt;property id=&quot;20300&quot; value=&quot;Slide 52 - &amp;quot;Internal Rate of Return (IRR)&amp;quot;&quot;/&gt;&lt;property id=&quot;20307&quot; value=&quot;384&quot;/&gt;&lt;/object&gt;&lt;object type=&quot;3&quot; unique_id=&quot;16082&quot;&gt;&lt;property id=&quot;20148&quot; value=&quot;5&quot;/&gt;&lt;property id=&quot;20300&quot; value=&quot;Slide 53 - &amp;quot;Internal Rate of Return (IRR)&amp;quot;&quot;/&gt;&lt;property id=&quot;20307&quot; value=&quot;385&quot;/&gt;&lt;/object&gt;&lt;object type=&quot;3&quot; unique_id=&quot;16083&quot;&gt;&lt;property id=&quot;20148&quot; value=&quot;5&quot;/&gt;&lt;property id=&quot;20300&quot; value=&quot;Slide 54 - &amp;quot;Internal Rate of Return (IRR)&amp;quot;&quot;/&gt;&lt;property id=&quot;20307&quot; value=&quot;386&quot;/&gt;&lt;/object&gt;&lt;object type=&quot;3&quot; unique_id=&quot;16084&quot;&gt;&lt;property id=&quot;20148&quot; value=&quot;5&quot;/&gt;&lt;property id=&quot;20300&quot; value=&quot;Slide 55 - &amp;quot;Internal Rate of Return (IRR)&amp;quot;&quot;/&gt;&lt;property id=&quot;20307&quot; value=&quot;387&quot;/&gt;&lt;/object&gt;&lt;object type=&quot;3&quot; unique_id=&quot;16085&quot;&gt;&lt;property id=&quot;20148&quot; value=&quot;5&quot;/&gt;&lt;property id=&quot;20300&quot; value=&quot;Slide 56 - &amp;quot;Internal Rate of Return (IRR)&amp;quot;&quot;/&gt;&lt;property id=&quot;20307&quot; value=&quot;388&quot;/&gt;&lt;/object&gt;&lt;object type=&quot;3&quot; unique_id=&quot;16086&quot;&gt;&lt;property id=&quot;20148&quot; value=&quot;5&quot;/&gt;&lt;property id=&quot;20300&quot; value=&quot;Slide 57 - &amp;quot;Internal Rate of Return (IRR)&amp;quot;&quot;/&gt;&lt;property id=&quot;20307&quot; value=&quot;389&quot;/&gt;&lt;/object&gt;&lt;object type=&quot;3&quot; unique_id=&quot;16087&quot;&gt;&lt;property id=&quot;20148&quot; value=&quot;5&quot;/&gt;&lt;property id=&quot;20300&quot; value=&quot;Slide 58 - &amp;quot;Some Analytical Considerations&amp;quot;&quot;/&gt;&lt;property id=&quot;20307&quot; value=&quot;411&quot;/&gt;&lt;/object&gt;&lt;object type=&quot;3&quot; unique_id=&quot;16088&quot;&gt;&lt;property id=&quot;20148&quot; value=&quot;5&quot;/&gt;&lt;property id=&quot;20300&quot; value=&quot;Slide 59 - &amp;quot;Some Analytical Considerations&amp;quot;&quot;/&gt;&lt;property id=&quot;20307&quot; value=&quot;391&quot;/&gt;&lt;/object&gt;&lt;object type=&quot;3&quot; unique_id=&quot;16089&quot;&gt;&lt;property id=&quot;20148&quot; value=&quot;5&quot;/&gt;&lt;property id=&quot;20300&quot; value=&quot;Slide 60 - &amp;quot;Some Analytical Considerations&amp;quot;&quot;/&gt;&lt;property id=&quot;20307&quot; value=&quot;392&quot;/&gt;&lt;/object&gt;&lt;object type=&quot;3&quot; unique_id=&quot;16090&quot;&gt;&lt;property id=&quot;20148&quot; value=&quot;5&quot;/&gt;&lt;property id=&quot;20300&quot; value=&quot;Slide 61 - &amp;quot;Some Analytical Considerations&amp;quot;&quot;/&gt;&lt;property id=&quot;20307&quot; value=&quot;393&quot;/&gt;&lt;/object&gt;&lt;object type=&quot;3&quot; unique_id=&quot;16091&quot;&gt;&lt;property id=&quot;20148&quot; value=&quot;5&quot;/&gt;&lt;property id=&quot;20300&quot; value=&quot;Slide 62 - &amp;quot;Payback Period&amp;quot;&quot;/&gt;&lt;property id=&quot;20307&quot; value=&quot;412&quot;/&gt;&lt;/object&gt;&lt;object type=&quot;3&quot; unique_id=&quot;16092&quot;&gt;&lt;property id=&quot;20148&quot; value=&quot;5&quot;/&gt;&lt;property id=&quot;20300&quot; value=&quot;Slide 63 - &amp;quot;Payback Period&amp;quot;&quot;/&gt;&lt;property id=&quot;20307&quot; value=&quot;395&quot;/&gt;&lt;/object&gt;&lt;object type=&quot;3&quot; unique_id=&quot;16093&quot;&gt;&lt;property id=&quot;20148&quot; value=&quot;5&quot;/&gt;&lt;property id=&quot;20300&quot; value=&quot;Slide 64 - &amp;quot;Payback Period&amp;quot;&quot;/&gt;&lt;property id=&quot;20307&quot; value=&quot;396&quot;/&gt;&lt;/object&gt;&lt;object type=&quot;3&quot; unique_id=&quot;16094&quot;&gt;&lt;property id=&quot;20148&quot; value=&quot;5&quot;/&gt;&lt;property id=&quot;20300&quot; value=&quot;Slide 65 - &amp;quot;Payback Period&amp;quot;&quot;/&gt;&lt;property id=&quot;20307&quot; value=&quot;397&quot;/&gt;&lt;/object&gt;&lt;object type=&quot;3&quot; unique_id=&quot;16095&quot;&gt;&lt;property id=&quot;20148&quot; value=&quot;5&quot;/&gt;&lt;property id=&quot;20300&quot; value=&quot;Slide 66 - &amp;quot;Payback Period&amp;quot;&quot;/&gt;&lt;property id=&quot;20307&quot; value=&quot;398&quot;/&gt;&lt;/object&gt;&lt;object type=&quot;3&quot; unique_id=&quot;16096&quot;&gt;&lt;property id=&quot;20148&quot; value=&quot;5&quot;/&gt;&lt;property id=&quot;20300&quot; value=&quot;Slide 67 - &amp;quot;Accounting Rate of Return&amp;quot;&quot;/&gt;&lt;property id=&quot;20307&quot; value=&quot;399&quot;/&gt;&lt;/object&gt;&lt;object type=&quot;3&quot; unique_id=&quot;16097&quot;&gt;&lt;property id=&quot;20148&quot; value=&quot;5&quot;/&gt;&lt;property id=&quot;20300&quot; value=&quot;Slide 68 - &amp;quot;Accounting Rate of Return&amp;quot;&quot;/&gt;&lt;property id=&quot;20307&quot; value=&quot;400&quot;/&gt;&lt;/object&gt;&lt;object type=&quot;3&quot; unique_id=&quot;16098&quot;&gt;&lt;property id=&quot;20148&quot; value=&quot;5&quot;/&gt;&lt;property id=&quot;20300&quot; value=&quot;Slide 69 - &amp;quot;Accounting Rate of Return&amp;quot;&quot;/&gt;&lt;property id=&quot;20307&quot; value=&quot;401&quot;/&gt;&lt;/object&gt;&lt;object type=&quot;3&quot; unique_id=&quot;16099&quot;&gt;&lt;property id=&quot;20148&quot; value=&quot;5&quot;/&gt;&lt;property id=&quot;20300&quot; value=&quot;Slide 70 - &amp;quot;Accounting Rate of Return&amp;quot;&quot;/&gt;&lt;property id=&quot;20307&quot; value=&quot;402&quot;/&gt;&lt;/object&gt;&lt;object type=&quot;3&quot; unique_id=&quot;16100&quot;&gt;&lt;property id=&quot;20148&quot; value=&quot;5&quot;/&gt;&lt;property id=&quot;20300&quot; value=&quot;Slide 71 - &amp;quot;Accounting Rate of Return&amp;quot;&quot;/&gt;&lt;property id=&quot;20307&quot; value=&quot;403&quot;/&gt;&lt;/object&gt;&lt;object type=&quot;3&quot; unique_id=&quot;16101&quot;&gt;&lt;property id=&quot;20148&quot; value=&quot;5&quot;/&gt;&lt;property id=&quot;20300&quot; value=&quot;Slide 72 - &amp;quot;Investment Decisions&amp;quot;&quot;/&gt;&lt;property id=&quot;20307&quot; value=&quot;404&quot;/&gt;&lt;/object&gt;&lt;object type=&quot;3&quot; unique_id=&quot;16102&quot;&gt;&lt;property id=&quot;20148&quot; value=&quot;5&quot;/&gt;&lt;property id=&quot;20300&quot; value=&quot;Slide 73 - &amp;quot;End of Chapter 16&amp;quot;&quot;/&gt;&lt;property id=&quot;20307&quot; value=&quot;408&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99639D2-DC88-40AF-B6FA-93841F0732A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CC6EBBD-7934-48EC-A95D-136DB4967890}">
  <ds:schemaRefs>
    <ds:schemaRef ds:uri="http://schemas.microsoft.com/sharepoint/v3/contenttype/forms"/>
  </ds:schemaRefs>
</ds:datastoreItem>
</file>

<file path=customXml/itemProps3.xml><?xml version="1.0" encoding="utf-8"?>
<ds:datastoreItem xmlns:ds="http://schemas.openxmlformats.org/officeDocument/2006/customXml" ds:itemID="{74FA9636-41A0-49E2-80DC-5CAE27EEF911}">
  <ds:schemaRefs>
    <ds:schemaRef ds:uri="http://schemas.microsoft.com/office/2006/metadata/properties"/>
    <ds:schemaRef ds:uri="http://schemas.microsoft.com/office/infopath/2007/PartnerControls"/>
    <ds:schemaRef ds:uri="2cdc3de2-46a5-45a2-bc6c-3b74ae1e8cf2"/>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8148</Words>
  <Application>Microsoft Office PowerPoint</Application>
  <PresentationFormat>On-screen Show (4:3)</PresentationFormat>
  <Paragraphs>456</Paragraphs>
  <Slides>65</Slides>
  <Notes>55</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65</vt:i4>
      </vt:variant>
    </vt:vector>
  </HeadingPairs>
  <TitlesOfParts>
    <vt:vector size="78" baseType="lpstr">
      <vt:lpstr>ＭＳ Ｐゴシック</vt:lpstr>
      <vt:lpstr>Arial</vt:lpstr>
      <vt:lpstr>Arial Narrow</vt:lpstr>
      <vt:lpstr>Book Antiqua</vt:lpstr>
      <vt:lpstr>Calibri</vt:lpstr>
      <vt:lpstr>Monotype Sorts</vt:lpstr>
      <vt:lpstr>Palatino Linotype</vt:lpstr>
      <vt:lpstr>Tahoma</vt:lpstr>
      <vt:lpstr>Times</vt:lpstr>
      <vt:lpstr>Times New Roman</vt:lpstr>
      <vt:lpstr>Wingdings</vt:lpstr>
      <vt:lpstr>Theme1</vt:lpstr>
      <vt:lpstr>Worksheet</vt:lpstr>
      <vt:lpstr>PowerPoint Presentation</vt:lpstr>
      <vt:lpstr>Accounting What the Numbers Mean</vt:lpstr>
      <vt:lpstr>Learning Objectives</vt:lpstr>
      <vt:lpstr>Decision Making</vt:lpstr>
      <vt:lpstr>Cost Classifications—The Big Picture</vt:lpstr>
      <vt:lpstr>Cost Classifications </vt:lpstr>
      <vt:lpstr>Opportunity Cost</vt:lpstr>
      <vt:lpstr>Relevant Cost Information</vt:lpstr>
      <vt:lpstr>Relevant Cost Information</vt:lpstr>
      <vt:lpstr>Relevant Cost Information</vt:lpstr>
      <vt:lpstr>Relevant Costs in Action—The Sell or Process Further Decision </vt:lpstr>
      <vt:lpstr>Relevant Costs in Action—The Sell or Process Further Decision </vt:lpstr>
      <vt:lpstr>Relevant Costs in Action—The Sell or Process Further Decision </vt:lpstr>
      <vt:lpstr>The Special Pricing Decision</vt:lpstr>
      <vt:lpstr>Relevant Costs in Action—The Sell or Process Further Decision</vt:lpstr>
      <vt:lpstr>Relevant Costs in Action—The Sell or Process Further Decision</vt:lpstr>
      <vt:lpstr>Relevant Cost Analysis for Special Pricing Decisions</vt:lpstr>
      <vt:lpstr>Relevant Cost Analysis for Special Pricing Decisions</vt:lpstr>
      <vt:lpstr>Relevant Cost Analysis for Special Pricing Decisions</vt:lpstr>
      <vt:lpstr>Relevant Cost Analysis for Special Pricing Decisions</vt:lpstr>
      <vt:lpstr>Relevant Costs in Action—The Target Costing Question</vt:lpstr>
      <vt:lpstr>Relevant Costs in Action—The Target Costing Question</vt:lpstr>
      <vt:lpstr>The Make or Buy Decision</vt:lpstr>
      <vt:lpstr>The Make or Buy Decision</vt:lpstr>
      <vt:lpstr>Relevant Costs in Action—The Make or Buy Decision</vt:lpstr>
      <vt:lpstr>Relevant Costs in Action—The Make or Buy Decision</vt:lpstr>
      <vt:lpstr>Relevant Costs in Action—The Make or Buy Decision</vt:lpstr>
      <vt:lpstr>Relevant Costs in Action—The Continue or Discontinue a Segment Decision</vt:lpstr>
      <vt:lpstr>Relevant Costs in Action—The Continue or Discontinue a Segment Decision </vt:lpstr>
      <vt:lpstr>Relevant Costs in Action—The Continue or Discontinue a Segment Decision </vt:lpstr>
      <vt:lpstr>Relevant Costs in Action—The Continue or Discontinue a Segment Decision </vt:lpstr>
      <vt:lpstr>Relevant Costs in Action—The Continue or Discontinue a Segment Decision </vt:lpstr>
      <vt:lpstr>Relevant Costs in Action—The Short-Term Allocation of Scarce Resources</vt:lpstr>
      <vt:lpstr>Relevant Costs in Action—The Short-Term Allocation of Scarce Resources</vt:lpstr>
      <vt:lpstr>Relevant Costs in Action—The Short-Term Allocation of Scarce Resources</vt:lpstr>
      <vt:lpstr>Capital Budgeting</vt:lpstr>
      <vt:lpstr>Capital Budgeting versus Operational Budgeting</vt:lpstr>
      <vt:lpstr>Investment Decision Special Considerations</vt:lpstr>
      <vt:lpstr>Cost of Capital</vt:lpstr>
      <vt:lpstr>Capital Budgeting Techniques</vt:lpstr>
      <vt:lpstr>Net Present Value (NPV)</vt:lpstr>
      <vt:lpstr>Net Present Value (NPV)</vt:lpstr>
      <vt:lpstr>Net Present Value (NPV)</vt:lpstr>
      <vt:lpstr>Net Present Value (NPV) Analysis of a Proposed Investment</vt:lpstr>
      <vt:lpstr>Net Present Value (NPV) Analysis of a Proposed Investment</vt:lpstr>
      <vt:lpstr>Ranking Investment Projects</vt:lpstr>
      <vt:lpstr>Internal Rate of Return (IRR)</vt:lpstr>
      <vt:lpstr>Internal Rate of Return (IRR)</vt:lpstr>
      <vt:lpstr>Internal Rate of Return (IRR)</vt:lpstr>
      <vt:lpstr>Internal Rate of Return (IRR)</vt:lpstr>
      <vt:lpstr>Internal Rate of Return (IRR) Analysis of a Proposed Investment</vt:lpstr>
      <vt:lpstr>Internal Rate of Return (IRR) Analysis of a Proposed Investment</vt:lpstr>
      <vt:lpstr>Internal Rate of Return (IRR) Analysis of a Proposed Investment</vt:lpstr>
      <vt:lpstr>Some Analytical Considerations</vt:lpstr>
      <vt:lpstr>Some Analytical Considerations</vt:lpstr>
      <vt:lpstr>Some Analytical Considerations</vt:lpstr>
      <vt:lpstr>Some Analytical Considerations</vt:lpstr>
      <vt:lpstr>Payback Method </vt:lpstr>
      <vt:lpstr>Payback Method </vt:lpstr>
      <vt:lpstr>Payback Period: Disadvantages</vt:lpstr>
      <vt:lpstr>Accounting Rate of Return</vt:lpstr>
      <vt:lpstr>Accounting Rate of Return Analysis of a Proposed Investment</vt:lpstr>
      <vt:lpstr>Accounting Rate of Return Analysis of a Proposed Investment</vt:lpstr>
      <vt:lpstr>Investment Decisions</vt:lpstr>
      <vt:lpstr>End of Chapter 16</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167</cp:revision>
  <cp:lastPrinted>1601-01-01T00:00:00Z</cp:lastPrinted>
  <dcterms:created xsi:type="dcterms:W3CDTF">2001-12-18T21:21:13Z</dcterms:created>
  <dcterms:modified xsi:type="dcterms:W3CDTF">2021-12-09T07:34:45Z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