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87"/>
  </p:notesMasterIdLst>
  <p:handoutMasterIdLst>
    <p:handoutMasterId r:id="rId88"/>
  </p:handoutMasterIdLst>
  <p:sldIdLst>
    <p:sldId id="353" r:id="rId6"/>
    <p:sldId id="376" r:id="rId7"/>
    <p:sldId id="362" r:id="rId8"/>
    <p:sldId id="363" r:id="rId9"/>
    <p:sldId id="380" r:id="rId10"/>
    <p:sldId id="358" r:id="rId11"/>
    <p:sldId id="382" r:id="rId12"/>
    <p:sldId id="383" r:id="rId13"/>
    <p:sldId id="386" r:id="rId14"/>
    <p:sldId id="384" r:id="rId15"/>
    <p:sldId id="385"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404" r:id="rId34"/>
    <p:sldId id="405" r:id="rId35"/>
    <p:sldId id="406" r:id="rId36"/>
    <p:sldId id="407" r:id="rId37"/>
    <p:sldId id="455" r:id="rId38"/>
    <p:sldId id="409" r:id="rId39"/>
    <p:sldId id="410" r:id="rId40"/>
    <p:sldId id="411" r:id="rId41"/>
    <p:sldId id="412" r:id="rId42"/>
    <p:sldId id="413" r:id="rId43"/>
    <p:sldId id="414" r:id="rId44"/>
    <p:sldId id="415" r:id="rId45"/>
    <p:sldId id="416" r:id="rId46"/>
    <p:sldId id="417" r:id="rId47"/>
    <p:sldId id="418" r:id="rId48"/>
    <p:sldId id="419" r:id="rId49"/>
    <p:sldId id="420" r:id="rId50"/>
    <p:sldId id="421" r:id="rId51"/>
    <p:sldId id="422" r:id="rId52"/>
    <p:sldId id="423" r:id="rId53"/>
    <p:sldId id="424" r:id="rId54"/>
    <p:sldId id="425" r:id="rId55"/>
    <p:sldId id="426" r:id="rId56"/>
    <p:sldId id="427" r:id="rId57"/>
    <p:sldId id="428" r:id="rId58"/>
    <p:sldId id="429" r:id="rId59"/>
    <p:sldId id="430" r:id="rId60"/>
    <p:sldId id="431" r:id="rId61"/>
    <p:sldId id="432" r:id="rId62"/>
    <p:sldId id="433" r:id="rId63"/>
    <p:sldId id="434" r:id="rId64"/>
    <p:sldId id="436" r:id="rId65"/>
    <p:sldId id="437" r:id="rId66"/>
    <p:sldId id="438" r:id="rId67"/>
    <p:sldId id="439" r:id="rId68"/>
    <p:sldId id="440" r:id="rId69"/>
    <p:sldId id="300" r:id="rId70"/>
    <p:sldId id="377" r:id="rId71"/>
    <p:sldId id="378" r:id="rId72"/>
    <p:sldId id="379" r:id="rId73"/>
    <p:sldId id="449" r:id="rId74"/>
    <p:sldId id="450" r:id="rId75"/>
    <p:sldId id="441" r:id="rId76"/>
    <p:sldId id="442" r:id="rId77"/>
    <p:sldId id="443" r:id="rId78"/>
    <p:sldId id="444" r:id="rId79"/>
    <p:sldId id="451" r:id="rId80"/>
    <p:sldId id="445" r:id="rId81"/>
    <p:sldId id="452" r:id="rId82"/>
    <p:sldId id="446" r:id="rId83"/>
    <p:sldId id="447" r:id="rId84"/>
    <p:sldId id="453" r:id="rId85"/>
    <p:sldId id="448" r:id="rId86"/>
  </p:sldIdLst>
  <p:sldSz cx="9144000" cy="6858000" type="screen4x3"/>
  <p:notesSz cx="7010400" cy="9296400"/>
  <p:custDataLst>
    <p:tags r:id="rId89"/>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80"/>
            <p14:sldId id="358"/>
            <p14:sldId id="382"/>
            <p14:sldId id="383"/>
            <p14:sldId id="386"/>
            <p14:sldId id="384"/>
            <p14:sldId id="385"/>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55"/>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6"/>
            <p14:sldId id="437"/>
            <p14:sldId id="438"/>
            <p14:sldId id="439"/>
            <p14:sldId id="440"/>
            <p14:sldId id="300"/>
          </p14:sldIdLst>
        </p14:section>
        <p14:section name="Appendix: Image Descriptions for Unsighted Students" id="{4DC16525-F101-4040-8B09-A7FBE7C9C607}">
          <p14:sldIdLst>
            <p14:sldId id="377"/>
            <p14:sldId id="378"/>
            <p14:sldId id="379"/>
            <p14:sldId id="449"/>
            <p14:sldId id="450"/>
            <p14:sldId id="441"/>
            <p14:sldId id="442"/>
            <p14:sldId id="443"/>
            <p14:sldId id="444"/>
            <p14:sldId id="451"/>
            <p14:sldId id="445"/>
            <p14:sldId id="452"/>
            <p14:sldId id="446"/>
            <p14:sldId id="447"/>
            <p14:sldId id="453"/>
            <p14:sldId id="44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6C6C6"/>
    <a:srgbClr val="E9EDF4"/>
    <a:srgbClr val="D0D8E8"/>
    <a:srgbClr val="003300"/>
    <a:srgbClr val="4F81BD"/>
    <a:srgbClr val="006600"/>
    <a:srgbClr val="FFEFBD"/>
    <a:srgbClr val="FFFF8F"/>
    <a:srgbClr val="FFEE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97" autoAdjust="0"/>
    <p:restoredTop sz="86427" autoAdjust="0"/>
  </p:normalViewPr>
  <p:slideViewPr>
    <p:cSldViewPr>
      <p:cViewPr varScale="1">
        <p:scale>
          <a:sx n="64" d="100"/>
          <a:sy n="64" d="100"/>
        </p:scale>
        <p:origin x="1524" y="72"/>
      </p:cViewPr>
      <p:guideLst>
        <p:guide orient="horz" pos="2160"/>
        <p:guide pos="2880"/>
      </p:guideLst>
    </p:cSldViewPr>
  </p:slideViewPr>
  <p:outlineViewPr>
    <p:cViewPr>
      <p:scale>
        <a:sx n="33" d="100"/>
        <a:sy n="33" d="100"/>
      </p:scale>
      <p:origin x="0" y="-5286"/>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ags" Target="tags/tag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commentAuthors" Target="commentAuthor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handoutMaster" Target="handoutMasters/handout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xmlns=""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extLst>
      <p:ext uri="{BB962C8B-B14F-4D97-AF65-F5344CB8AC3E}">
        <p14:creationId xmlns:p14="http://schemas.microsoft.com/office/powerpoint/2010/main" val="124262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xmlns=""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xmlns=""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xmlns=""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xmlns=""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extLst>
      <p:ext uri="{BB962C8B-B14F-4D97-AF65-F5344CB8AC3E}">
        <p14:creationId xmlns:p14="http://schemas.microsoft.com/office/powerpoint/2010/main" val="35093563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xmlns=""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xmlns=""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extLst>
      <p:ext uri="{BB962C8B-B14F-4D97-AF65-F5344CB8AC3E}">
        <p14:creationId xmlns:p14="http://schemas.microsoft.com/office/powerpoint/2010/main" val="2930329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Look at the analysis on the slide to compare the costs before advancing to the next slide. Note that the expenses for lodging, meals, kennel cost, and car insurance are the same whether you drive or to fly. </a:t>
            </a:r>
          </a:p>
          <a:p>
            <a:r>
              <a:rPr lang="en-US" altLang="en-US" dirty="0">
                <a:ea typeface="ＭＳ Ｐゴシック" panose="020B0600070205080204" pitchFamily="34" charset="-128"/>
              </a:rPr>
              <a:t>The motel, meals, and kennel costs do not differ, so they are not relevant to the decision. Also, car insurance is not relevant to the decision as it is a sunk cost.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Transportation costs differ between the two alternatives, so they are relevant to your decision. Are the two extra days in Colorado worth the $500 extra cost to fly?</a:t>
            </a:r>
          </a:p>
        </p:txBody>
      </p:sp>
    </p:spTree>
    <p:extLst>
      <p:ext uri="{BB962C8B-B14F-4D97-AF65-F5344CB8AC3E}">
        <p14:creationId xmlns:p14="http://schemas.microsoft.com/office/powerpoint/2010/main" val="3978710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658401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0"/>
                <a:cs typeface="+mn-cs"/>
              </a:rPr>
              <a:t>Note that the analysis requires the decision maker to think independently about each cost item presented; one cannot rely on the general cost classifications presented earlier for planning and control purposes. Costs in this example can be classified as direct (materials and labor) and indirect (overhead), or costs can be classified as variable (materials, labor, and variable overhead) and fixed (fixed overhead). But simply because a cost is direct rather than indirect or variable instead of fixed does not necessarily mean it will be relevant or irrelevant in a decision. </a:t>
            </a:r>
            <a:endParaRPr lang="en-US" u="sng" dirty="0"/>
          </a:p>
        </p:txBody>
      </p:sp>
    </p:spTree>
    <p:extLst>
      <p:ext uri="{BB962C8B-B14F-4D97-AF65-F5344CB8AC3E}">
        <p14:creationId xmlns:p14="http://schemas.microsoft.com/office/powerpoint/2010/main" val="2496861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In the Air Comfort example, the direct material cost is a differential cost, and the selling price of the more efficient model is an opportunity cost; both items are considered relevant.</a:t>
            </a:r>
          </a:p>
        </p:txBody>
      </p:sp>
    </p:spTree>
    <p:extLst>
      <p:ext uri="{BB962C8B-B14F-4D97-AF65-F5344CB8AC3E}">
        <p14:creationId xmlns:p14="http://schemas.microsoft.com/office/powerpoint/2010/main" val="2651646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16-3: </a:t>
            </a:r>
            <a:r>
              <a:rPr lang="en-US" altLang="en-US" dirty="0">
                <a:solidFill>
                  <a:srgbClr val="000000"/>
                </a:solidFill>
                <a:ea typeface="ＭＳ Ｐゴシック" panose="020B0600070205080204" pitchFamily="34" charset="-128"/>
                <a:cs typeface="Times New Roman" panose="02020603050405020304" pitchFamily="18" charset="0"/>
              </a:rPr>
              <a:t>Analyze relevant costs for the following decisions: sell or process further, special pricing, target costing, make or buy, continue or discontinue a segment, and product mix. </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decision to accept additional business should be based on incremental costs and incremental revenues. Incremental amounts are those amounts that occur if the company decides to accept the new business. </a:t>
            </a:r>
          </a:p>
        </p:txBody>
      </p:sp>
    </p:spTree>
    <p:extLst>
      <p:ext uri="{BB962C8B-B14F-4D97-AF65-F5344CB8AC3E}">
        <p14:creationId xmlns:p14="http://schemas.microsoft.com/office/powerpoint/2010/main" val="3016732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MicroTech currently sells 4,400 laptop computers. The company's manufacturing costs are shown on the slide. Each laptop sells for $2,400. Total manufacturing cost per unit equals $2,000.</a:t>
            </a:r>
          </a:p>
        </p:txBody>
      </p:sp>
    </p:spTree>
    <p:extLst>
      <p:ext uri="{BB962C8B-B14F-4D97-AF65-F5344CB8AC3E}">
        <p14:creationId xmlns:p14="http://schemas.microsoft.com/office/powerpoint/2010/main" val="2483938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MicroTech receives an offer from World University for 500 of its laptop computers for $1,800 each. </a:t>
            </a:r>
          </a:p>
          <a:p>
            <a:r>
              <a:rPr lang="en-US" altLang="en-US" dirty="0">
                <a:ea typeface="ＭＳ Ｐゴシック" panose="020B0600070205080204" pitchFamily="34" charset="-128"/>
              </a:rPr>
              <a:t>If MicroTech accepts the offer, total fixed overhead will not increase, and a selling commission of 5 percent will not be paid on the computers in the special order.</a:t>
            </a:r>
          </a:p>
        </p:txBody>
      </p:sp>
    </p:spTree>
    <p:extLst>
      <p:ext uri="{BB962C8B-B14F-4D97-AF65-F5344CB8AC3E}">
        <p14:creationId xmlns:p14="http://schemas.microsoft.com/office/powerpoint/2010/main" val="2591699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In the month of July, MTI has idle capacity of 600 units (5,000 units total capacity less 4,400 units in the current production budget). This unscheduled capacity allows MTI to consider adding 500 units of production without adding production capacity. Note that the analysis is presented in the contribution margin format that highlights cost behavior as activity changes. The current selling price of $2,400 generates $780 of contribution margin per unit toward covering total fixed costs of $2,500,000 and toward providing a profit.</a:t>
            </a:r>
          </a:p>
          <a:p>
            <a:r>
              <a:rPr lang="en-US" dirty="0"/>
              <a:t>The special offer price of $1,800 generates a contribution margin of $300 per unit, and this positive contribution margin flows directly to the bottom line as $150,000 additional operating income since no additional fixed costs were incurred, given the idle capacity.</a:t>
            </a:r>
          </a:p>
        </p:txBody>
      </p:sp>
    </p:spTree>
    <p:extLst>
      <p:ext uri="{BB962C8B-B14F-4D97-AF65-F5344CB8AC3E}">
        <p14:creationId xmlns:p14="http://schemas.microsoft.com/office/powerpoint/2010/main" val="939090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section of the analysis determines the maximum operating income that MTI can expect to earn with a selling price of $2,400 per laptop. When operating at full capacity, there is no reasonable explanation for considering any price less than the normal selling price unless an opportunity is provided to avoid more cost than the related decrease in price. At full capacity, any combination of price minus variable cost that produces less than $780 of contribution margin will lower total operating income.</a:t>
            </a:r>
          </a:p>
        </p:txBody>
      </p:sp>
    </p:spTree>
    <p:extLst>
      <p:ext uri="{BB962C8B-B14F-4D97-AF65-F5344CB8AC3E}">
        <p14:creationId xmlns:p14="http://schemas.microsoft.com/office/powerpoint/2010/main" val="32365573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This section of the analysis illustrates the effect on operating income of accepting the special offer when operating at full capacity. Note that operating income has decreased by $240,000 ($1,400,000 − $1,160,000) as a result of generating $480 ($780 − $300) less contribution margin on the 500 special offer laptops ($480 × 500 =$240,000) than earned on sales at full capacity. The difference in contribution margin of $480 per laptop is a relevant opportunity cost—the operating profit forgone by choosing to accept rather than reject the special offer.</a:t>
            </a:r>
          </a:p>
        </p:txBody>
      </p:sp>
    </p:spTree>
    <p:extLst>
      <p:ext uri="{BB962C8B-B14F-4D97-AF65-F5344CB8AC3E}">
        <p14:creationId xmlns:p14="http://schemas.microsoft.com/office/powerpoint/2010/main" val="333550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Chapter 16: Costs for Decision Making</a:t>
            </a: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By accepting the $1,800 offer when operating with idle capacity, MTI will improve its bottom line by 16 percent and put inactive resources to work. On the other hand, by rejecting the $1,800 offer when operating at full capacity, MTI will avoid an unnecessary 17 percent decline in profits.</a:t>
            </a:r>
          </a:p>
        </p:txBody>
      </p:sp>
    </p:spTree>
    <p:extLst>
      <p:ext uri="{BB962C8B-B14F-4D97-AF65-F5344CB8AC3E}">
        <p14:creationId xmlns:p14="http://schemas.microsoft.com/office/powerpoint/2010/main" val="3952623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Target cost is the minimum cost that can be incurred, which when subtracted from the selling price, earns a desired profit.</a:t>
            </a:r>
          </a:p>
        </p:txBody>
      </p:sp>
    </p:spTree>
    <p:extLst>
      <p:ext uri="{BB962C8B-B14F-4D97-AF65-F5344CB8AC3E}">
        <p14:creationId xmlns:p14="http://schemas.microsoft.com/office/powerpoint/2010/main" val="4078927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MTI must be able to produce the tablet laptop at the target cost of $1,820, or less, if it wants to earn its required profit margin of 30 percent. At this point, MTI might consider this opportunity as an opening to compete in the tablet laptop market on a permanent basis; if so, a more long-term life cycle cost analysis would be appropriate. </a:t>
            </a:r>
            <a:endParaRPr lang="en-US" dirty="0"/>
          </a:p>
        </p:txBody>
      </p:sp>
    </p:spTree>
    <p:extLst>
      <p:ext uri="{BB962C8B-B14F-4D97-AF65-F5344CB8AC3E}">
        <p14:creationId xmlns:p14="http://schemas.microsoft.com/office/powerpoint/2010/main" val="12961883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Should I continue to make the part, or should I buy it? What will I do with my idle facilities if I buy the part? </a:t>
            </a:r>
          </a:p>
        </p:txBody>
      </p:sp>
    </p:spTree>
    <p:extLst>
      <p:ext uri="{BB962C8B-B14F-4D97-AF65-F5344CB8AC3E}">
        <p14:creationId xmlns:p14="http://schemas.microsoft.com/office/powerpoint/2010/main" val="1125528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relevant cost of making a component is the cost that can be avoided by buying the component from an outside supplier. A decision rule is that costs avoided must be greater than outside supplier's price to consider buying the component. </a:t>
            </a:r>
          </a:p>
        </p:txBody>
      </p:sp>
    </p:spTree>
    <p:extLst>
      <p:ext uri="{BB962C8B-B14F-4D97-AF65-F5344CB8AC3E}">
        <p14:creationId xmlns:p14="http://schemas.microsoft.com/office/powerpoint/2010/main" val="693533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MicroTech currently makes the motherboards used in its laptop computers. Unit costs for manufacturing the motherboards are shown on this slide. </a:t>
            </a:r>
          </a:p>
          <a:p>
            <a:r>
              <a:rPr lang="en-US" altLang="en-US" dirty="0">
                <a:ea typeface="ＭＳ Ｐゴシック" panose="020B0600070205080204" pitchFamily="34" charset="-128"/>
              </a:rPr>
              <a:t>Integrated Technologies Inc. has offered to provide the motherboards at a cost of $300 each plus a $5 shipping charge per motherboard. Twenty percent of the fixed overhead will be avoided if the motherboards are purchased. </a:t>
            </a:r>
            <a:r>
              <a:rPr lang="en-US" altLang="en-US" sz="1200" dirty="0"/>
              <a:t>Also, assume that at the present time, there is no other use for the production resources being used to produce the motherboards. </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63553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mn-lt"/>
                <a:ea typeface="ＭＳ Ｐゴシック" panose="020B0600070205080204" pitchFamily="34" charset="-128"/>
              </a:rPr>
              <a:t>The costs of making (costs avoided if bought from outside supplier) the motherboard are shown on this slide. MicroTech should not pay $305 per unit to an outside supplier to avoid the $270 per unit cost of making the part (a $35 per unit disadvantage).</a:t>
            </a:r>
          </a:p>
        </p:txBody>
      </p:sp>
    </p:spTree>
    <p:extLst>
      <p:ext uri="{BB962C8B-B14F-4D97-AF65-F5344CB8AC3E}">
        <p14:creationId xmlns:p14="http://schemas.microsoft.com/office/powerpoint/2010/main" val="2750500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Suppose that MTI could apply the resource capacity being used to produce the motherboards to expand production of wide screen monitors, which provide a contribution margin of $50 per unit. In this scenario, an opportunity cost has been introduced into the scenario, and we must remember that opportunity costs are always relevant for decision making. </a:t>
            </a:r>
            <a:endParaRPr lang="en-US" dirty="0"/>
          </a:p>
        </p:txBody>
      </p:sp>
    </p:spTree>
    <p:extLst>
      <p:ext uri="{BB962C8B-B14F-4D97-AF65-F5344CB8AC3E}">
        <p14:creationId xmlns:p14="http://schemas.microsoft.com/office/powerpoint/2010/main" val="1596345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Operating income for Cruisers, Inc. is $152,000. Notice that the Repair Parts Division is showing an operating loss. Why not discontinue the Repair Parts Division and increase operating income by $24,000? </a:t>
            </a:r>
            <a:r>
              <a:rPr lang="en-US" altLang="en-US" u="none" dirty="0">
                <a:ea typeface="ＭＳ Ｐゴシック" panose="020B0600070205080204" pitchFamily="34" charset="-128"/>
              </a:rPr>
              <a:t>Cruisers would be willing to discontinue the repair parts division if the company could eliminate more fixed expenses than the amount of contribution margin it would be losing, in this example $160,000.</a:t>
            </a:r>
          </a:p>
        </p:txBody>
      </p:sp>
    </p:spTree>
    <p:extLst>
      <p:ext uri="{BB962C8B-B14F-4D97-AF65-F5344CB8AC3E}">
        <p14:creationId xmlns:p14="http://schemas.microsoft.com/office/powerpoint/2010/main" val="2211082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The analysis of fixed expenses is provided on the slide. If Cruisers were to discontinue the repair parts division, $120,000 of direct fixed expenses could be eliminated. Direct fixed expenses would, therefore, be relevant to this decision. However, the $64,000 of corporate fixed expenses allocated to the repair parts division would continue regardless of whether the repair parts division were continued or discontinued.</a:t>
            </a:r>
          </a:p>
        </p:txBody>
      </p:sp>
    </p:spTree>
    <p:extLst>
      <p:ext uri="{BB962C8B-B14F-4D97-AF65-F5344CB8AC3E}">
        <p14:creationId xmlns:p14="http://schemas.microsoft.com/office/powerpoint/2010/main" val="2006082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dirty="0">
                <a:solidFill>
                  <a:srgbClr val="000000"/>
                </a:solidFill>
                <a:ea typeface="+mn-ea"/>
                <a:cs typeface="Times New Roman" pitchFamily="18" charset="0"/>
              </a:rPr>
              <a:t>After studying this chapter, you should understand and be able to:</a:t>
            </a:r>
          </a:p>
          <a:p>
            <a:pPr>
              <a:spcBef>
                <a:spcPct val="50000"/>
              </a:spcBef>
              <a:defRPr/>
            </a:pPr>
            <a:endParaRPr lang="en-US" dirty="0">
              <a:solidFill>
                <a:srgbClr val="000000"/>
              </a:solidFill>
              <a:ea typeface="+mn-ea"/>
              <a:cs typeface="Times New Roman" pitchFamily="18" charset="0"/>
            </a:endParaRPr>
          </a:p>
          <a:p>
            <a:pPr marL="682625" indent="-682625">
              <a:defRPr/>
            </a:pPr>
            <a:r>
              <a:rPr lang="en-US" altLang="en-US" dirty="0">
                <a:latin typeface="Arial Narrow" pitchFamily="34" charset="0"/>
              </a:rPr>
              <a:t>LO 16-1: Explain and illustrate the following cost terms: differential, allocated, sunk, and opportunity. </a:t>
            </a:r>
          </a:p>
          <a:p>
            <a:pPr marL="682625" indent="-682625">
              <a:defRPr/>
            </a:pPr>
            <a:r>
              <a:rPr lang="en-US" altLang="en-US" dirty="0">
                <a:latin typeface="Arial Narrow" pitchFamily="34" charset="0"/>
              </a:rPr>
              <a:t>LO 16-2: Explain how costs are determined to be relevant for short-run decisions. </a:t>
            </a:r>
          </a:p>
          <a:p>
            <a:pPr marL="682625" indent="-682625">
              <a:defRPr/>
            </a:pPr>
            <a:r>
              <a:rPr lang="en-US" altLang="en-US" dirty="0">
                <a:latin typeface="Arial Narrow" pitchFamily="34" charset="0"/>
              </a:rPr>
              <a:t>LO 16-3: Analyze relevant costs for the following decisions: sell or process further, special pricing, target costing, make or buy, continue or discontinue a segment, and product mix. </a:t>
            </a:r>
          </a:p>
          <a:p>
            <a:pPr marL="682625" indent="-682625">
              <a:defRPr/>
            </a:pPr>
            <a:r>
              <a:rPr lang="en-US" altLang="en-US" dirty="0">
                <a:latin typeface="Arial Narrow" pitchFamily="34" charset="0"/>
              </a:rPr>
              <a:t>LO 16-4: Describe the attributes of capital budgeting that make it a significantly different activity from operational budgeting. </a:t>
            </a:r>
          </a:p>
          <a:p>
            <a:pPr marL="682625" indent="-682625">
              <a:defRPr/>
            </a:pPr>
            <a:r>
              <a:rPr lang="en-US" altLang="en-US" dirty="0">
                <a:latin typeface="Arial Narrow" pitchFamily="34" charset="0"/>
              </a:rPr>
              <a:t>LO 16-5: Explain why present value analysis is appropriate and use it in capital budgeting.</a:t>
            </a:r>
          </a:p>
          <a:p>
            <a:pPr marL="682625" indent="-682625">
              <a:defRPr/>
            </a:pPr>
            <a:r>
              <a:rPr lang="en-US" altLang="en-US" dirty="0">
                <a:latin typeface="Arial Narrow" pitchFamily="34" charset="0"/>
              </a:rPr>
              <a:t>LO 16-6: Define the cost of capital and demonstrate its use in capital budgeting.</a:t>
            </a:r>
          </a:p>
          <a:p>
            <a:pPr marL="682625" indent="-682625">
              <a:defRPr/>
            </a:pPr>
            <a:r>
              <a:rPr lang="en-US" altLang="en-US" dirty="0">
                <a:latin typeface="Arial Narrow" pitchFamily="34" charset="0"/>
              </a:rPr>
              <a:t> LO 16-7: Illustrate the use of and differences between various capital budgeting techniques: net present value, present value ratio, and internal rate of return.</a:t>
            </a:r>
          </a:p>
          <a:p>
            <a:pPr marL="682625" indent="-682625">
              <a:defRPr/>
            </a:pPr>
            <a:r>
              <a:rPr lang="en-US" altLang="en-US" dirty="0">
                <a:latin typeface="Arial Narrow" pitchFamily="34" charset="0"/>
              </a:rPr>
              <a:t>LO 16-8: Describe how issues concerning estimates, income taxes, and the timing of cash flows and investments are treated in the capital budgeting process.</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If Cruisers were to discontinue the repair parts division, $120,000 of direct fixed expenses could be eliminated. However, the $64,000 of corporate fixed expenses allocated to the repair parts division would continue regardless of whether the repair parts division were continued or discontinued.</a:t>
            </a:r>
          </a:p>
        </p:txBody>
      </p:sp>
    </p:spTree>
    <p:extLst>
      <p:ext uri="{BB962C8B-B14F-4D97-AF65-F5344CB8AC3E}">
        <p14:creationId xmlns:p14="http://schemas.microsoft.com/office/powerpoint/2010/main" val="3245425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revised segmented income statement for Cruisers shows the decrease in operating income of $40,000 ($152,000 − $112,000) by discontinuing the repair parts division that was suggested by the relevant cost analysis. </a:t>
            </a:r>
            <a:endParaRPr lang="en-US" dirty="0"/>
          </a:p>
        </p:txBody>
      </p:sp>
    </p:spTree>
    <p:extLst>
      <p:ext uri="{BB962C8B-B14F-4D97-AF65-F5344CB8AC3E}">
        <p14:creationId xmlns:p14="http://schemas.microsoft.com/office/powerpoint/2010/main" val="3719154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repair parts division is generating $40,000 of segment margin (sales less variable and direct fixed expenses); by eliminating the segment, the company as a whole would experience a decrease in operating income equal to the $40,000 segment margin. </a:t>
            </a:r>
            <a:r>
              <a:rPr kumimoji="1" lang="en-US" sz="1200" b="0" i="0" u="sng" strike="noStrike" kern="1200" baseline="0" dirty="0">
                <a:solidFill>
                  <a:schemeClr val="tx1"/>
                </a:solidFill>
                <a:latin typeface="Times New Roman" pitchFamily="18" charset="0"/>
                <a:ea typeface="ＭＳ Ｐゴシック" charset="0"/>
                <a:cs typeface="+mn-cs"/>
              </a:rPr>
              <a:t> </a:t>
            </a:r>
            <a:endParaRPr lang="en-US" u="sng" dirty="0"/>
          </a:p>
        </p:txBody>
      </p:sp>
    </p:spTree>
    <p:extLst>
      <p:ext uri="{BB962C8B-B14F-4D97-AF65-F5344CB8AC3E}">
        <p14:creationId xmlns:p14="http://schemas.microsoft.com/office/powerpoint/2010/main" val="4458703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Managers often face the problem of deciding how scarce resources are going to be utilized. Usually, fixed costs are not affected by this particular decision, so management can focus on maximizing total contribution margin. Integrated Technologies produces two products and selected data are shown on this slide. </a:t>
            </a:r>
          </a:p>
        </p:txBody>
      </p:sp>
    </p:spTree>
    <p:extLst>
      <p:ext uri="{BB962C8B-B14F-4D97-AF65-F5344CB8AC3E}">
        <p14:creationId xmlns:p14="http://schemas.microsoft.com/office/powerpoint/2010/main" val="1126711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none" dirty="0">
                <a:ea typeface="ＭＳ Ｐゴシック" panose="020B0600070205080204" pitchFamily="34" charset="-128"/>
              </a:rPr>
              <a:t>Production of motherboards have a contribution margin of $150 and use two hours processing time. Video circuit boards have a contribution margin of $100 and use 1-hour processing time. The processing time available is 120 hours each week. Does this information about the production time requirements of each product relative to the constrained resource change your view of profitability?</a:t>
            </a:r>
          </a:p>
        </p:txBody>
      </p:sp>
    </p:spTree>
    <p:extLst>
      <p:ext uri="{BB962C8B-B14F-4D97-AF65-F5344CB8AC3E}">
        <p14:creationId xmlns:p14="http://schemas.microsoft.com/office/powerpoint/2010/main" val="2842346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Let's calculate the contribution margin per circuitry line hour. Contribution margin per hour for motherboards is $75 and $100 per hour for video circuit boards.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Profit will be maximized with the production of video circuit boards. If all 120 available hours were used to produce video circuit boards, the contribution margin generated would be $12,000 ($100 × 120 hours).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If there are no other considerations, the best plan would be to produce enough products to meet current demand for video circuit boards and then use of any remaining time to make motherboards.</a:t>
            </a:r>
          </a:p>
        </p:txBody>
      </p:sp>
    </p:spTree>
    <p:extLst>
      <p:ext uri="{BB962C8B-B14F-4D97-AF65-F5344CB8AC3E}">
        <p14:creationId xmlns:p14="http://schemas.microsoft.com/office/powerpoint/2010/main" val="29074874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16-4: </a:t>
            </a:r>
            <a:r>
              <a:rPr lang="en-US" altLang="en-US" dirty="0">
                <a:solidFill>
                  <a:srgbClr val="000000"/>
                </a:solidFill>
                <a:ea typeface="ＭＳ Ｐゴシック" panose="020B0600070205080204" pitchFamily="34" charset="-128"/>
                <a:cs typeface="Times New Roman" panose="02020603050405020304" pitchFamily="18" charset="0"/>
              </a:rPr>
              <a:t>Describe the attributes of capital budgeting that make it a significantly different activity from operational budgeting.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Managers must plan significant outlays for projects that have long-term implications, such as the purchase of new equipment and introduction of new products. Capital budgeting involves analyzing alternative long-term investments and deciding which assets to acquire or sell. Capital budgeting analysis outcome is uncertain; large amounts of money are usually involved; investment involves a long-term commitment; and decisions may be difficult or impossible to reverse. </a:t>
            </a:r>
          </a:p>
        </p:txBody>
      </p:sp>
    </p:spTree>
    <p:extLst>
      <p:ext uri="{BB962C8B-B14F-4D97-AF65-F5344CB8AC3E}">
        <p14:creationId xmlns:p14="http://schemas.microsoft.com/office/powerpoint/2010/main" val="3287565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Capital budgeting differs from operational budgeting in the time frame being considered. Whereas operational budgeting involves planning for a period that is usually not longer than one year, capital budgeting concerns investments and returns that are spread over a number of years. </a:t>
            </a:r>
            <a:endParaRPr lang="en-US" dirty="0"/>
          </a:p>
        </p:txBody>
      </p:sp>
    </p:spTree>
    <p:extLst>
      <p:ext uri="{BB962C8B-B14F-4D97-AF65-F5344CB8AC3E}">
        <p14:creationId xmlns:p14="http://schemas.microsoft.com/office/powerpoint/2010/main" val="3231342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16-5: </a:t>
            </a:r>
            <a:r>
              <a:rPr lang="en-US" altLang="en-US" dirty="0">
                <a:solidFill>
                  <a:srgbClr val="000000"/>
                </a:solidFill>
                <a:ea typeface="ＭＳ Ｐゴシック" panose="020B0600070205080204" pitchFamily="34" charset="-128"/>
                <a:cs typeface="Times New Roman" panose="02020603050405020304" pitchFamily="18" charset="0"/>
              </a:rPr>
              <a:t>Explain why present value analysis is appropriate and use it in capital budgeting.</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Business investments extend over long periods of time, so we must recognize the time value of money. Investments that promise returns earlier in time are preferable to those that promise returns later in time. Most business firms and other organizations have more investment opportunities than resources available for investment. Capital budgeting procedures, especially those applying present value analysis techniques, are useful in helping management identify the alternatives that will contribute most to the future profitability of the firm.</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Because capital budgeting involves projections into the future, top management attitudes about the risk of forecasting errors have a major impact on investment decisions. Most firms involve the board of directors in capital budgeting by having the board approve all capital expenditures above a certain minimum amount.</a:t>
            </a:r>
          </a:p>
        </p:txBody>
      </p:sp>
    </p:spTree>
    <p:extLst>
      <p:ext uri="{BB962C8B-B14F-4D97-AF65-F5344CB8AC3E}">
        <p14:creationId xmlns:p14="http://schemas.microsoft.com/office/powerpoint/2010/main" val="29538843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16-6: </a:t>
            </a:r>
            <a:r>
              <a:rPr lang="en-US" altLang="en-US" dirty="0">
                <a:solidFill>
                  <a:srgbClr val="000000"/>
                </a:solidFill>
                <a:ea typeface="ＭＳ Ｐゴシック" panose="020B0600070205080204" pitchFamily="34" charset="-128"/>
                <a:cs typeface="Times New Roman" panose="02020603050405020304" pitchFamily="18" charset="0"/>
              </a:rPr>
              <a:t>Define the cost of capital and demonstrate its use in capital budgeting.</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firm's cost of capital is usually regarded as the most appropriate choice for the discount rate used to calculate the present value of the investment proposal being analyzed. The cost of capital is the rate of return on assets that must be earned to permit the firm to meet its interest obligations and provide the expected return to owners.</a:t>
            </a:r>
          </a:p>
        </p:txBody>
      </p:sp>
    </p:spTree>
    <p:extLst>
      <p:ext uri="{BB962C8B-B14F-4D97-AF65-F5344CB8AC3E}">
        <p14:creationId xmlns:p14="http://schemas.microsoft.com/office/powerpoint/2010/main" val="1659274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cs typeface="Times New Roman" panose="02020603050405020304" pitchFamily="18" charset="0"/>
              </a:rPr>
              <a:t>LO 16-1: </a:t>
            </a:r>
            <a:r>
              <a:rPr lang="en-US" altLang="en-US" dirty="0">
                <a:solidFill>
                  <a:srgbClr val="000000"/>
                </a:solidFill>
                <a:ea typeface="ＭＳ Ｐゴシック" panose="020B0600070205080204" pitchFamily="34" charset="-128"/>
                <a:cs typeface="Times New Roman" panose="02020603050405020304" pitchFamily="18" charset="0"/>
              </a:rPr>
              <a:t>Explain and illustrate the following cost terms: </a:t>
            </a:r>
            <a:r>
              <a:rPr lang="en-US" altLang="en-US" i="1" dirty="0">
                <a:solidFill>
                  <a:srgbClr val="000000"/>
                </a:solidFill>
                <a:ea typeface="ＭＳ Ｐゴシック" panose="020B0600070205080204" pitchFamily="34" charset="-128"/>
                <a:cs typeface="Times New Roman" panose="02020603050405020304" pitchFamily="18" charset="0"/>
              </a:rPr>
              <a:t>differential</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i="1" dirty="0">
                <a:solidFill>
                  <a:srgbClr val="000000"/>
                </a:solidFill>
                <a:ea typeface="ＭＳ Ｐゴシック" panose="020B0600070205080204" pitchFamily="34" charset="-128"/>
                <a:cs typeface="Times New Roman" panose="02020603050405020304" pitchFamily="18" charset="0"/>
              </a:rPr>
              <a:t>allocated</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i="1" dirty="0">
                <a:solidFill>
                  <a:srgbClr val="000000"/>
                </a:solidFill>
                <a:ea typeface="ＭＳ Ｐゴシック" panose="020B0600070205080204" pitchFamily="34" charset="-128"/>
                <a:cs typeface="Times New Roman" panose="02020603050405020304" pitchFamily="18" charset="0"/>
              </a:rPr>
              <a:t>sunk</a:t>
            </a:r>
            <a:r>
              <a:rPr lang="en-US" altLang="en-US" dirty="0">
                <a:solidFill>
                  <a:srgbClr val="000000"/>
                </a:solidFill>
                <a:ea typeface="ＭＳ Ｐゴシック" panose="020B0600070205080204" pitchFamily="34" charset="-128"/>
                <a:cs typeface="Times New Roman" panose="02020603050405020304" pitchFamily="18" charset="0"/>
              </a:rPr>
              <a:t>, and </a:t>
            </a:r>
            <a:r>
              <a:rPr lang="en-US" altLang="en-US" i="1" dirty="0">
                <a:solidFill>
                  <a:srgbClr val="000000"/>
                </a:solidFill>
                <a:ea typeface="ＭＳ Ｐゴシック" panose="020B0600070205080204" pitchFamily="34" charset="-128"/>
                <a:cs typeface="Times New Roman" panose="02020603050405020304" pitchFamily="18" charset="0"/>
              </a:rPr>
              <a:t>opportunity</a:t>
            </a:r>
            <a:r>
              <a:rPr lang="en-US" altLang="en-US" dirty="0">
                <a:solidFill>
                  <a:srgbClr val="000000"/>
                </a:solidFill>
                <a:ea typeface="ＭＳ Ｐゴシック" panose="020B0600070205080204" pitchFamily="34" charset="-128"/>
                <a:cs typeface="Times New Roman" panose="02020603050405020304" pitchFamily="18" charset="0"/>
              </a:rPr>
              <a:t>. </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The decision-making process begins with strategic, operational, and financial planning. Implementing the plans and executing operational activities provide performance data. After the data are collected, performance is analyzed, and the feedback generated is used to refine the process. This chapter examines several examples of short- and long-run decisions and establishes a way of thinking about the costs involved in the decision-making process. </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Methods that use present value analysis include the net present value (NPV) method and the internal rate of return (IRR) method. Methods that do not use present value analysis include the payback method and the accounting rate of return method. </a:t>
            </a:r>
          </a:p>
        </p:txBody>
      </p:sp>
    </p:spTree>
    <p:extLst>
      <p:ext uri="{BB962C8B-B14F-4D97-AF65-F5344CB8AC3E}">
        <p14:creationId xmlns:p14="http://schemas.microsoft.com/office/powerpoint/2010/main" val="8012452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16-7: </a:t>
            </a:r>
            <a:r>
              <a:rPr lang="en-US" altLang="en-US" dirty="0">
                <a:solidFill>
                  <a:srgbClr val="000000"/>
                </a:solidFill>
                <a:ea typeface="ＭＳ Ｐゴシック" panose="020B0600070205080204" pitchFamily="34" charset="-128"/>
                <a:cs typeface="Times New Roman" panose="02020603050405020304" pitchFamily="18" charset="0"/>
              </a:rPr>
              <a:t>Illustrate the use of and differences between various capital budgeting techniques: net present value, present value ratio, and internal rate of return.</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Net present value is a comparison of the present value of cash inflows with the present value of investment.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To calculate net present value (NPV), choose a discount rate (the minimum required rate of return), calculate the present value of cash flows, calculate the present value of </a:t>
            </a:r>
            <a:r>
              <a:rPr lang="en-US" altLang="en-US" sz="1200" b="0" dirty="0">
                <a:solidFill>
                  <a:srgbClr val="FC0128"/>
                </a:solidFill>
                <a:latin typeface="Arial" panose="020B0604020202020204" pitchFamily="34" charset="0"/>
              </a:rPr>
              <a:t>investment</a:t>
            </a:r>
            <a:r>
              <a:rPr lang="en-US" altLang="en-US" dirty="0">
                <a:ea typeface="ＭＳ Ｐゴシック" panose="020B0600070205080204" pitchFamily="34" charset="-128"/>
              </a:rPr>
              <a:t>, and subtract the </a:t>
            </a:r>
            <a:r>
              <a:rPr lang="en-US" altLang="en-US" sz="1200" b="0" dirty="0">
                <a:solidFill>
                  <a:srgbClr val="FC0128"/>
                </a:solidFill>
                <a:latin typeface="Arial" panose="020B0604020202020204" pitchFamily="34" charset="0"/>
              </a:rPr>
              <a:t>investment</a:t>
            </a:r>
            <a:r>
              <a:rPr lang="en-US" altLang="en-US" sz="1200" b="1" dirty="0">
                <a:solidFill>
                  <a:srgbClr val="FC0128"/>
                </a:solidFill>
                <a:latin typeface="Arial" panose="020B0604020202020204" pitchFamily="34" charset="0"/>
              </a:rPr>
              <a:t> </a:t>
            </a:r>
            <a:r>
              <a:rPr lang="en-US" altLang="en-US" dirty="0">
                <a:ea typeface="ＭＳ Ｐゴシック" panose="020B0600070205080204" pitchFamily="34" charset="-128"/>
              </a:rPr>
              <a:t>from the cash flows. </a:t>
            </a:r>
          </a:p>
        </p:txBody>
      </p:sp>
    </p:spTree>
    <p:extLst>
      <p:ext uri="{BB962C8B-B14F-4D97-AF65-F5344CB8AC3E}">
        <p14:creationId xmlns:p14="http://schemas.microsoft.com/office/powerpoint/2010/main" val="13416157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If the net present value is positive, the project is acceptable since it promises a return greater than the cost of capital. If net present value is zero, it is acceptable since it promises a return equal to the cost of capital. If the net present value is negative, it is not acceptable since it promises a return less than the cost of capital.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Let’s look at an example: BoxMover, Inc. is considering the purchase of a conveyor costing $16,000 with a useful life of 7 years and a salvage value of $5,000. Annual net cash flows are shown in the following table. BoxMover's cost of capital is 12 percent. Ignoring taxes, compute the NPV for this investment.</a:t>
            </a:r>
          </a:p>
        </p:txBody>
      </p:sp>
    </p:spTree>
    <p:extLst>
      <p:ext uri="{BB962C8B-B14F-4D97-AF65-F5344CB8AC3E}">
        <p14:creationId xmlns:p14="http://schemas.microsoft.com/office/powerpoint/2010/main" val="3588809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This slide shows the net present value calculations for the seven years of cash flows plus the salvage value on the sale of the equipment.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company's cost of capital is 12 percent; therefore, the present value factors for 12 percent are used.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 positive net present value of $5,436 indicates that this project earns more than 12 percent, so the investment should be made. </a:t>
            </a:r>
          </a:p>
        </p:txBody>
      </p:sp>
    </p:spTree>
    <p:extLst>
      <p:ext uri="{BB962C8B-B14F-4D97-AF65-F5344CB8AC3E}">
        <p14:creationId xmlns:p14="http://schemas.microsoft.com/office/powerpoint/2010/main" val="7891705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3498443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1223980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present value ratio/profitability index is the present value of cash inflows divided by the investment required. The higher the profitability index, the more desirable the project. </a:t>
            </a:r>
          </a:p>
          <a:p>
            <a:endParaRPr lang="en-US" altLang="en-US" dirty="0">
              <a:ea typeface="ＭＳ Ｐゴシック" panose="020B0600070205080204" pitchFamily="34" charset="-128"/>
            </a:endParaRPr>
          </a:p>
          <a:p>
            <a:r>
              <a:rPr lang="en-US" altLang="en-US" u="none" dirty="0">
                <a:ea typeface="ＭＳ Ｐゴシック" panose="020B0600070205080204" pitchFamily="34" charset="-128"/>
              </a:rPr>
              <a:t>In the example provided in the slide, even though project B has a greater net present value, it is clear from looking at the present value ratios that project A has a higher present value for every dollar invested and is thus a more desirable investment.</a:t>
            </a:r>
          </a:p>
        </p:txBody>
      </p:sp>
    </p:spTree>
    <p:extLst>
      <p:ext uri="{BB962C8B-B14F-4D97-AF65-F5344CB8AC3E}">
        <p14:creationId xmlns:p14="http://schemas.microsoft.com/office/powerpoint/2010/main" val="4285582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internal rate of return approach solves for the actual rate of return that will be earned by a proposed investment. </a:t>
            </a:r>
            <a:r>
              <a:rPr lang="en-US" sz="1200" dirty="0">
                <a:ea typeface="ＭＳ Ｐゴシック" pitchFamily="34" charset="-128"/>
              </a:rPr>
              <a:t>This is the discount rate at which the present value of cash flows from the project will equal the investment</a:t>
            </a:r>
            <a:r>
              <a:rPr lang="en-US" altLang="en-US" dirty="0">
                <a:ea typeface="ＭＳ Ｐゴシック" panose="020B0600070205080204" pitchFamily="34" charset="-128"/>
              </a:rPr>
              <a:t>—the discount rate at which NPV equals zero.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Decker Company can purchase a new machine at a cost of $104,322 that will save $20,000 per year in cash operating costs. The machine has a ten-year life. </a:t>
            </a:r>
          </a:p>
        </p:txBody>
      </p:sp>
    </p:spTree>
    <p:extLst>
      <p:ext uri="{BB962C8B-B14F-4D97-AF65-F5344CB8AC3E}">
        <p14:creationId xmlns:p14="http://schemas.microsoft.com/office/powerpoint/2010/main" val="34237657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In this example, future cash flows are the same every year, so we can calculate the internal rate of return. The PV factor for the internal rate of return equals 5.2161 [the investment required divided by the net annual cash flows ($104,322/$20,000)].</a:t>
            </a:r>
          </a:p>
        </p:txBody>
      </p:sp>
    </p:spTree>
    <p:extLst>
      <p:ext uri="{BB962C8B-B14F-4D97-AF65-F5344CB8AC3E}">
        <p14:creationId xmlns:p14="http://schemas.microsoft.com/office/powerpoint/2010/main" val="36044508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To find the internal rate of return using the present value of an annuity of $1 table, start by finding the ten-period row. Move across until you find the factor 5.2161. Look at the top of the column and you find a rate of 14 percent, the internal rate of return. </a:t>
            </a:r>
          </a:p>
        </p:txBody>
      </p:sp>
    </p:spTree>
    <p:extLst>
      <p:ext uri="{BB962C8B-B14F-4D97-AF65-F5344CB8AC3E}">
        <p14:creationId xmlns:p14="http://schemas.microsoft.com/office/powerpoint/2010/main" val="2278348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300732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Decker Company can purchase a new machine at a cost of $104,322 that will save $20,000 per year in cash operating costs. The internal rate of return on this project is 14 percent. If the internal rate of return, 14 percent, is equal to or greater than the company's required rate of return, the project is acceptable. </a:t>
            </a:r>
          </a:p>
        </p:txBody>
      </p:sp>
    </p:spTree>
    <p:extLst>
      <p:ext uri="{BB962C8B-B14F-4D97-AF65-F5344CB8AC3E}">
        <p14:creationId xmlns:p14="http://schemas.microsoft.com/office/powerpoint/2010/main" val="19240446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0252017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9328502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986848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16-8: </a:t>
            </a:r>
            <a:r>
              <a:rPr lang="en-US" altLang="en-US" dirty="0">
                <a:solidFill>
                  <a:srgbClr val="000000"/>
                </a:solidFill>
                <a:ea typeface="ＭＳ Ｐゴシック" panose="020B0600070205080204" pitchFamily="34" charset="-128"/>
                <a:cs typeface="Times New Roman" panose="02020603050405020304" pitchFamily="18" charset="0"/>
              </a:rPr>
              <a:t>Describe how issues concerning estimates, income taxes, and the timing of cash flows and investments are treated in the capital budgeting process.</a:t>
            </a:r>
          </a:p>
          <a:p>
            <a:endParaRPr lang="en-US" altLang="en-US" dirty="0">
              <a:solidFill>
                <a:srgbClr val="0000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rPr>
              <a:t>Postaudits provide knowledge about past estimating errors, which will permit analysts to improve future estimates. Cash flows far into the future are often not considered because of uncertainty and a small impact on present values. Cash flows are assumed to occur at the end of the year. Some projects will require additional investments over time. In such cases, the investment amount used in the present value analysis should be determined as of the point at which the project is expected to be put into service.</a:t>
            </a:r>
          </a:p>
        </p:txBody>
      </p:sp>
    </p:spTree>
    <p:extLst>
      <p:ext uri="{BB962C8B-B14F-4D97-AF65-F5344CB8AC3E}">
        <p14:creationId xmlns:p14="http://schemas.microsoft.com/office/powerpoint/2010/main" val="40678228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There are some more considerations. Often, after-tax cash flow can be estimated by adding back depreciation expense (a noncash item) to net income. Working capital increase is either treated as an additional investment (cash outflow) or, if the product or capacity expansion has a definite life, is recovered as a cash inflow after the product is discontinued or the expansion is reversed. Least cost projects, which are often required by law, will have negative NPVs. </a:t>
            </a:r>
          </a:p>
        </p:txBody>
      </p:sp>
    </p:spTree>
    <p:extLst>
      <p:ext uri="{BB962C8B-B14F-4D97-AF65-F5344CB8AC3E}">
        <p14:creationId xmlns:p14="http://schemas.microsoft.com/office/powerpoint/2010/main" val="15265223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ea typeface="ＭＳ Ｐゴシック" pitchFamily="34" charset="-128"/>
              </a:rPr>
              <a:t>Let’s look at an example: Jones Company is considering purchasing a machine that costs $55,000 with a five-year life and $5,000 salvage value. The analysis indicates that after-tax income will be $6,600, </a:t>
            </a:r>
            <a:r>
              <a:rPr lang="en-US" dirty="0">
                <a:solidFill>
                  <a:schemeClr val="tx2">
                    <a:lumMod val="50000"/>
                  </a:schemeClr>
                </a:solidFill>
                <a:latin typeface="Arial Narrow" pitchFamily="34" charset="0"/>
              </a:rPr>
              <a:t>but this includes depreciation.</a:t>
            </a:r>
            <a:endParaRPr lang="en-US" dirty="0">
              <a:ea typeface="ＭＳ Ｐゴシック" pitchFamily="34" charset="-128"/>
            </a:endParaRPr>
          </a:p>
        </p:txBody>
      </p:sp>
    </p:spTree>
    <p:extLst>
      <p:ext uri="{BB962C8B-B14F-4D97-AF65-F5344CB8AC3E}">
        <p14:creationId xmlns:p14="http://schemas.microsoft.com/office/powerpoint/2010/main" val="36503796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Most capital budgeting techniques use annual net cash flow. Depreciation is not a cash outflow; therefore, it must be added back to arrive at annual net cash flow.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Annual net income is $6,600; add back annual depreciation of $10,000 to arrive at an annual net cash flow of $16,600.</a:t>
            </a:r>
          </a:p>
        </p:txBody>
      </p:sp>
    </p:spTree>
    <p:extLst>
      <p:ext uri="{BB962C8B-B14F-4D97-AF65-F5344CB8AC3E}">
        <p14:creationId xmlns:p14="http://schemas.microsoft.com/office/powerpoint/2010/main" val="34206482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cs typeface="Times New Roman" panose="02020603050405020304" pitchFamily="18" charset="0"/>
              </a:rPr>
              <a:t>LO 16-9: </a:t>
            </a:r>
            <a:r>
              <a:rPr lang="en-US" altLang="en-US" dirty="0">
                <a:solidFill>
                  <a:srgbClr val="000000"/>
                </a:solidFill>
                <a:ea typeface="ＭＳ Ｐゴシック" panose="020B0600070205080204" pitchFamily="34" charset="-128"/>
                <a:cs typeface="Times New Roman" panose="02020603050405020304" pitchFamily="18" charset="0"/>
              </a:rPr>
              <a:t>Calculate the payback period of a capital expenditure project.</a:t>
            </a:r>
          </a:p>
          <a:p>
            <a:endParaRPr lang="en-US" dirty="0"/>
          </a:p>
          <a:p>
            <a:r>
              <a:rPr kumimoji="1" lang="en-US" sz="1200" b="0" i="0" u="none" strike="noStrike" kern="1200" baseline="0" dirty="0">
                <a:solidFill>
                  <a:schemeClr val="tx1"/>
                </a:solidFill>
                <a:latin typeface="Times New Roman" pitchFamily="18" charset="0"/>
                <a:ea typeface="ＭＳ Ｐゴシック" charset="0"/>
                <a:cs typeface="+mn-cs"/>
              </a:rPr>
              <a:t>The payback method to evaluate proposed capital expenditures answers this question: How many years will it take to recover the amount of the investment? The answer to this question is determined by adding up the cash flows (beginning with the first year) until the total cash flows equal the investment and then counting the number of years of cash flow required. </a:t>
            </a:r>
            <a:endParaRPr lang="en-US" dirty="0"/>
          </a:p>
        </p:txBody>
      </p:sp>
    </p:spTree>
    <p:extLst>
      <p:ext uri="{BB962C8B-B14F-4D97-AF65-F5344CB8AC3E}">
        <p14:creationId xmlns:p14="http://schemas.microsoft.com/office/powerpoint/2010/main" val="11324244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analysis reveals that the investment will be recovered during the fourth year after $16,000 of that year’s $35,000 has been realized. Expressed as a decimal, 16/35 is 0.46, so the project’s payback period would be expressed as 3.46 years. </a:t>
            </a:r>
          </a:p>
        </p:txBody>
      </p:sp>
    </p:spTree>
    <p:extLst>
      <p:ext uri="{BB962C8B-B14F-4D97-AF65-F5344CB8AC3E}">
        <p14:creationId xmlns:p14="http://schemas.microsoft.com/office/powerpoint/2010/main" val="582780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373395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payback method ignores the time value of money, and it ignores cash flows after the payback period. </a:t>
            </a:r>
          </a:p>
        </p:txBody>
      </p:sp>
    </p:spTree>
    <p:extLst>
      <p:ext uri="{BB962C8B-B14F-4D97-AF65-F5344CB8AC3E}">
        <p14:creationId xmlns:p14="http://schemas.microsoft.com/office/powerpoint/2010/main" val="35383413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cs typeface="Times New Roman" panose="02020603050405020304" pitchFamily="18" charset="0"/>
              </a:rPr>
              <a:t>LO 16-10: </a:t>
            </a:r>
            <a:r>
              <a:rPr lang="en-US" altLang="en-US" dirty="0">
                <a:solidFill>
                  <a:srgbClr val="000000"/>
                </a:solidFill>
                <a:ea typeface="ＭＳ Ｐゴシック" panose="020B0600070205080204" pitchFamily="34" charset="-128"/>
                <a:cs typeface="Times New Roman" panose="02020603050405020304" pitchFamily="18" charset="0"/>
              </a:rPr>
              <a:t>Calculate the accounting rate of return of a project and explain how it can be used most appropriately.</a:t>
            </a:r>
          </a:p>
          <a:p>
            <a:endParaRPr lang="en-US" altLang="en-US" dirty="0">
              <a:solidFill>
                <a:srgbClr val="FFFF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cs typeface="Times New Roman" panose="02020603050405020304" pitchFamily="18" charset="0"/>
              </a:rPr>
              <a:t>The accounting rate of return focuses on accounting income instead of cash flows. Accounting rate of return equals operating income divided by average investment. </a:t>
            </a:r>
          </a:p>
        </p:txBody>
      </p:sp>
    </p:spTree>
    <p:extLst>
      <p:ext uri="{BB962C8B-B14F-4D97-AF65-F5344CB8AC3E}">
        <p14:creationId xmlns:p14="http://schemas.microsoft.com/office/powerpoint/2010/main" val="42578699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8173247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814660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LO 16-11: Explain why not all management decisions are made strictly on the basis of quantitative analysis techniques.</a:t>
            </a:r>
          </a:p>
          <a:p>
            <a:endParaRPr lang="en-US" altLang="en-US" dirty="0">
              <a:solidFill>
                <a:srgbClr val="FFFF00"/>
              </a:solidFill>
              <a:ea typeface="ＭＳ Ｐゴシック" panose="020B0600070205080204" pitchFamily="34" charset="-128"/>
              <a:cs typeface="Times New Roman" panose="02020603050405020304" pitchFamily="18" charset="0"/>
            </a:endParaRPr>
          </a:p>
          <a:p>
            <a:r>
              <a:rPr lang="en-US" altLang="en-US" dirty="0">
                <a:ea typeface="ＭＳ Ｐゴシック" panose="020B0600070205080204" pitchFamily="34" charset="-128"/>
                <a:cs typeface="Times New Roman" panose="02020603050405020304" pitchFamily="18" charset="0"/>
              </a:rPr>
              <a:t>In addition to the consequences of various quantitative models, management's investment decisions are influenced by such qualitative factors as: 1) a business segment requiring special consideration; 2) mandatory regulations and goals; 3) technological developments within the industry; and 4) limited resources and capital rationing</a:t>
            </a:r>
            <a:r>
              <a:rPr lang="en-US" altLang="en-US" dirty="0">
                <a:ea typeface="ＭＳ Ｐゴシック" panose="020B0600070205080204" pitchFamily="34" charset="-128"/>
              </a:rPr>
              <a:t>. </a:t>
            </a:r>
          </a:p>
        </p:txBody>
      </p:sp>
    </p:spTree>
    <p:extLst>
      <p:ext uri="{BB962C8B-B14F-4D97-AF65-F5344CB8AC3E}">
        <p14:creationId xmlns:p14="http://schemas.microsoft.com/office/powerpoint/2010/main" val="42191489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xmlns=""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xmlns=""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a:t>
            </a:r>
            <a:r>
              <a:rPr lang="en-US" altLang="en-US"/>
              <a:t>Chapter 16</a:t>
            </a:r>
            <a:endParaRPr lang="en-US" altLang="en-US" dirty="0"/>
          </a:p>
        </p:txBody>
      </p:sp>
    </p:spTree>
    <p:extLst>
      <p:ext uri="{BB962C8B-B14F-4D97-AF65-F5344CB8AC3E}">
        <p14:creationId xmlns:p14="http://schemas.microsoft.com/office/powerpoint/2010/main" val="36621116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6798581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67358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Opportunity costs are not recorded in the accounting records but are relevant to decisions because they are a real sacrifice. For example, if you were not attending college, you could be earning $20,000 per year. Your opportunity cost of attending college for one year is $20,000.</a:t>
            </a:r>
          </a:p>
        </p:txBody>
      </p:sp>
    </p:spTree>
    <p:extLst>
      <p:ext uri="{BB962C8B-B14F-4D97-AF65-F5344CB8AC3E}">
        <p14:creationId xmlns:p14="http://schemas.microsoft.com/office/powerpoint/2010/main" val="23977772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3385813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843826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050376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1420553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8671111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7245525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732236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9067675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3840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79749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 relevant cost is a future cost that differs between alternatives. </a:t>
            </a:r>
          </a:p>
          <a:p>
            <a:r>
              <a:rPr lang="en-US" altLang="en-US" u="none" dirty="0">
                <a:ea typeface="ＭＳ Ｐゴシック" panose="020B0600070205080204" pitchFamily="34" charset="-128"/>
              </a:rPr>
              <a:t>Relevant costs include differential costs (costs that will differ according to alternate activities being considered) and opportunity costs (costs that represent income foregone by choosing one alternative over another). Irrelevant costs include allocated costs (common costs that have been arbitrarily assigned to a product or activity) and sunk costs (costs that have already been incurred and will not change).</a:t>
            </a:r>
          </a:p>
        </p:txBody>
      </p:sp>
    </p:spTree>
    <p:extLst>
      <p:ext uri="{BB962C8B-B14F-4D97-AF65-F5344CB8AC3E}">
        <p14:creationId xmlns:p14="http://schemas.microsoft.com/office/powerpoint/2010/main" val="16885727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xmlns=""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xmlns=""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929283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xmlns=""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xmlns=""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 relevant cost is a future cost that differs between alternatives. </a:t>
            </a:r>
          </a:p>
          <a:p>
            <a:r>
              <a:rPr lang="en-US" altLang="en-US" u="none" dirty="0">
                <a:ea typeface="ＭＳ Ｐゴシック" panose="020B0600070205080204" pitchFamily="34" charset="-128"/>
              </a:rPr>
              <a:t>Relevant costs include differential costs (costs that will differ according to alternate activities being considered) and opportunity costs (costs that represent income foregone by choosing one alternative over another). Irrelevant costs include allocated costs (common costs that have been arbitrarily assigned to a product or activity) and sunk costs (costs that have already been incurred and will not change).</a:t>
            </a:r>
          </a:p>
        </p:txBody>
      </p:sp>
    </p:spTree>
    <p:extLst>
      <p:ext uri="{BB962C8B-B14F-4D97-AF65-F5344CB8AC3E}">
        <p14:creationId xmlns:p14="http://schemas.microsoft.com/office/powerpoint/2010/main" val="3890947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xmlns=""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xmlns=""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xmlns=""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47800"/>
            <a:ext cx="8229600" cy="665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2322251"/>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048000"/>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3733800"/>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4419600"/>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10"/>
          <p:cNvSpPr>
            <a:spLocks noGrp="1"/>
          </p:cNvSpPr>
          <p:nvPr>
            <p:ph type="sldNum" sz="quarter" idx="17"/>
          </p:nvPr>
        </p:nvSpPr>
        <p:spPr/>
        <p:txBody>
          <a:bodyPr/>
          <a:lstStyle/>
          <a:p>
            <a:pPr>
              <a:defRPr/>
            </a:pPr>
            <a:fld id="{44B9CA07-C9D4-44D6-98C2-B31E71F9D6EC}" type="slidenum">
              <a:rPr lang="en-US" altLang="en-US" smtClean="0"/>
              <a:pPr>
                <a:defRPr/>
              </a:pPr>
              <a:t>‹#›</a:t>
            </a:fld>
            <a:endParaRPr lang="en-US" altLang="en-US" dirty="0"/>
          </a:p>
        </p:txBody>
      </p:sp>
      <p:sp>
        <p:nvSpPr>
          <p:cNvPr id="12" name="Content Placeholder 2"/>
          <p:cNvSpPr>
            <a:spLocks noGrp="1"/>
          </p:cNvSpPr>
          <p:nvPr>
            <p:ph idx="18"/>
          </p:nvPr>
        </p:nvSpPr>
        <p:spPr>
          <a:xfrm>
            <a:off x="457200" y="5112799"/>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9"/>
          </p:nvPr>
        </p:nvSpPr>
        <p:spPr>
          <a:xfrm>
            <a:off x="457200" y="5798599"/>
            <a:ext cx="8229600" cy="602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xmlns=""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xmlns=""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xmlns=""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xmlns=""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xmlns=""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xmlns=""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xmlns=""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xmlns=""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xmlns=""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xmlns=""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xmlns=""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xmlns=""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xmlns=""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xmlns=""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xmlns=""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xmlns=""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xmlns=""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xmlns=""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xmlns=""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xmlns=""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xmlns=""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xmlns=""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xmlns=""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xmlns=""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xmlns=""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xmlns=""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xmlns=""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xmlns=""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xmlns=""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xmlns=""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xmlns=""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xmlns=""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xmlns=""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xmlns=""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xmlns=""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xmlns=""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xmlns=""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xmlns=""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xmlns=""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xmlns=""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xmlns=""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xmlns=""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xmlns=""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xmlns=""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xmlns=""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xmlns=""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xmlns=""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xmlns=""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xmlns=""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xmlns=""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xmlns=""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xmlns=""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xmlns=""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 Id="rId8" Type="http://schemas.openxmlformats.org/officeDocument/2006/relationships/slideLayout" Target="../slideLayouts/slideLayout48.xml"/><Relationship Id="rId3" Type="http://schemas.openxmlformats.org/officeDocument/2006/relationships/slideLayout" Target="../slideLayouts/slideLayout43.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xmlns=""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xmlns=""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16 -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xmlns=""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xmlns=""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xmlns=""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xmlns=""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xmlns=""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16 -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xmlns=""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xmlns=""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6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slide" Target="slide7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7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7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slide" Target="slide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6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7.wmf"/><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slide" Target="slide74.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slide" Target="slide7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slide" Target="slide76.xml"/><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22.wmf"/><Relationship Id="rId4" Type="http://schemas.openxmlformats.org/officeDocument/2006/relationships/oleObject" Target="../embeddings/oleObject4.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image" Target="../media/image24.w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23.wmf"/><Relationship Id="rId4" Type="http://schemas.openxmlformats.org/officeDocument/2006/relationships/oleObject" Target="../embeddings/oleObject5.bin"/></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slide" Target="slide7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6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slide" Target="slide78.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slide" Target="slide7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slide" Target="slide8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slide" Target="slide8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30.wmf"/><Relationship Id="rId4" Type="http://schemas.openxmlformats.org/officeDocument/2006/relationships/oleObject" Target="../embeddings/oleObject7.bin"/></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63.xml"/><Relationship Id="rId7" Type="http://schemas.openxmlformats.org/officeDocument/2006/relationships/image" Target="../media/image32.w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embeddings/oleObject9.bin"/><Relationship Id="rId5" Type="http://schemas.openxmlformats.org/officeDocument/2006/relationships/image" Target="../media/image31.wmf"/><Relationship Id="rId4" Type="http://schemas.openxmlformats.org/officeDocument/2006/relationships/oleObject" Target="../embeddings/oleObject8.bin"/><Relationship Id="rId9" Type="http://schemas.openxmlformats.org/officeDocument/2006/relationships/image" Target="../media/image33.w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xmlns="" id="{D1B6A90D-CFAB-4F98-A90C-2A60F21D4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381000"/>
            <a:ext cx="8229600" cy="634624"/>
          </a:xfrm>
        </p:spPr>
        <p:txBody>
          <a:bodyPr/>
          <a:lstStyle/>
          <a:p>
            <a:r>
              <a:rPr lang="en-US" altLang="en-US" dirty="0">
                <a:ea typeface="ＭＳ Ｐゴシック" panose="020B0600070205080204" pitchFamily="34" charset="-128"/>
              </a:rPr>
              <a:t>Relevant Cost Information </a:t>
            </a:r>
            <a:r>
              <a:rPr lang="en-US" altLang="en-US" sz="1000" dirty="0">
                <a:ea typeface="ＭＳ Ｐゴシック" panose="020B0600070205080204" pitchFamily="34" charset="-128"/>
              </a:rPr>
              <a:t>3</a:t>
            </a:r>
            <a:endParaRPr lang="en-US" altLang="en-US" sz="1000" dirty="0"/>
          </a:p>
        </p:txBody>
      </p:sp>
      <p:pic>
        <p:nvPicPr>
          <p:cNvPr id="7" name="Picture 6" descr="Example of Relevant Cost Information is illustrated via a table and related callouts.&#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8657" y="1419200"/>
            <a:ext cx="6981252" cy="4334283"/>
          </a:xfrm>
          <a:prstGeom prst="rect">
            <a:avLst/>
          </a:prstGeom>
        </p:spPr>
      </p:pic>
      <p:sp>
        <p:nvSpPr>
          <p:cNvPr id="5" name="Content Placeholder 2"/>
          <p:cNvSpPr>
            <a:spLocks noGrp="1"/>
          </p:cNvSpPr>
          <p:nvPr>
            <p:ph idx="13"/>
          </p:nvPr>
        </p:nvSpPr>
        <p:spPr>
          <a:xfrm>
            <a:off x="2133600" y="5972097"/>
            <a:ext cx="4724400" cy="249798"/>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16-2: Explain how costs are determined to be relevant for short-run decisions. </a:t>
            </a:r>
          </a:p>
        </p:txBody>
      </p:sp>
    </p:spTree>
    <p:extLst>
      <p:ext uri="{BB962C8B-B14F-4D97-AF65-F5344CB8AC3E}">
        <p14:creationId xmlns:p14="http://schemas.microsoft.com/office/powerpoint/2010/main" val="252433916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Costs in Action—The Sell or Process Further Decision </a:t>
            </a:r>
            <a:r>
              <a:rPr lang="en-US" sz="1000" dirty="0"/>
              <a:t>1</a:t>
            </a:r>
            <a:r>
              <a:rPr lang="en-US" dirty="0"/>
              <a:t> </a:t>
            </a:r>
            <a:endParaRPr lang="en-US" altLang="en-US" dirty="0"/>
          </a:p>
        </p:txBody>
      </p:sp>
      <p:sp>
        <p:nvSpPr>
          <p:cNvPr id="5" name="Content Placeholder 2"/>
          <p:cNvSpPr>
            <a:spLocks noGrp="1"/>
          </p:cNvSpPr>
          <p:nvPr>
            <p:ph idx="1"/>
          </p:nvPr>
        </p:nvSpPr>
        <p:spPr>
          <a:xfrm>
            <a:off x="457200" y="1557337"/>
            <a:ext cx="8229600" cy="1414463"/>
          </a:xfrm>
        </p:spPr>
        <p:txBody>
          <a:bodyPr/>
          <a:lstStyle/>
          <a:p>
            <a:pPr marL="0" indent="0">
              <a:buNone/>
            </a:pPr>
            <a:r>
              <a:rPr lang="en-US" sz="2800" dirty="0"/>
              <a:t>Suppose that Air Comfort Inc. produces a heating and cooling system that sells for $7,200 and requires the following production costs:</a:t>
            </a:r>
          </a:p>
        </p:txBody>
      </p:sp>
      <p:graphicFrame>
        <p:nvGraphicFramePr>
          <p:cNvPr id="2" name="Table 1"/>
          <p:cNvGraphicFramePr>
            <a:graphicFrameLocks noGrp="1"/>
          </p:cNvGraphicFramePr>
          <p:nvPr>
            <p:extLst>
              <p:ext uri="{D42A27DB-BD31-4B8C-83A1-F6EECF244321}">
                <p14:modId xmlns:p14="http://schemas.microsoft.com/office/powerpoint/2010/main" val="270946355"/>
              </p:ext>
            </p:extLst>
          </p:nvPr>
        </p:nvGraphicFramePr>
        <p:xfrm>
          <a:off x="838200" y="3242519"/>
          <a:ext cx="6096000" cy="2091480"/>
        </p:xfrm>
        <a:graphic>
          <a:graphicData uri="http://schemas.openxmlformats.org/drawingml/2006/table">
            <a:tbl>
              <a:tblPr firstRow="1" bandRow="1">
                <a:tableStyleId>{2D5ABB26-0587-4C30-8999-92F81FD0307C}</a:tableStyleId>
              </a:tblPr>
              <a:tblGrid>
                <a:gridCol w="4422590">
                  <a:extLst>
                    <a:ext uri="{9D8B030D-6E8A-4147-A177-3AD203B41FA5}">
                      <a16:colId xmlns:a16="http://schemas.microsoft.com/office/drawing/2014/main" xmlns="" val="3897953056"/>
                    </a:ext>
                  </a:extLst>
                </a:gridCol>
                <a:gridCol w="1673410">
                  <a:extLst>
                    <a:ext uri="{9D8B030D-6E8A-4147-A177-3AD203B41FA5}">
                      <a16:colId xmlns:a16="http://schemas.microsoft.com/office/drawing/2014/main" xmlns="" val="1273558725"/>
                    </a:ext>
                  </a:extLst>
                </a:gridCol>
              </a:tblGrid>
              <a:tr h="522870">
                <a:tc>
                  <a:txBody>
                    <a:bodyPr/>
                    <a:lstStyle/>
                    <a:p>
                      <a:r>
                        <a:rPr lang="en-US" sz="2200" dirty="0"/>
                        <a:t>Direct </a:t>
                      </a:r>
                      <a:r>
                        <a:rPr lang="en-US" sz="2200" dirty="0" smtClean="0"/>
                        <a:t>materials</a:t>
                      </a:r>
                      <a:endParaRPr lang="en-US" sz="2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200" dirty="0"/>
                        <a:t>$2,400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196948781"/>
                  </a:ext>
                </a:extLst>
              </a:tr>
              <a:tr h="522870">
                <a:tc>
                  <a:txBody>
                    <a:bodyPr/>
                    <a:lstStyle/>
                    <a:p>
                      <a:r>
                        <a:rPr lang="en-US" sz="2200" dirty="0"/>
                        <a:t>Direct </a:t>
                      </a:r>
                      <a:r>
                        <a:rPr lang="en-US" sz="2200" dirty="0" smtClean="0"/>
                        <a:t>labor</a:t>
                      </a:r>
                      <a:endParaRPr lang="en-US" sz="2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200" dirty="0"/>
                        <a:t>1,600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693472003"/>
                  </a:ext>
                </a:extLst>
              </a:tr>
              <a:tr h="522870">
                <a:tc>
                  <a:txBody>
                    <a:bodyPr/>
                    <a:lstStyle/>
                    <a:p>
                      <a:r>
                        <a:rPr lang="en-US" sz="2200" dirty="0"/>
                        <a:t>Variable </a:t>
                      </a:r>
                      <a:r>
                        <a:rPr lang="en-US" sz="2200" dirty="0" smtClean="0"/>
                        <a:t>overhead</a:t>
                      </a:r>
                      <a:endParaRPr lang="en-US" sz="2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200" dirty="0"/>
                        <a:t>800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447865346"/>
                  </a:ext>
                </a:extLst>
              </a:tr>
              <a:tr h="522870">
                <a:tc>
                  <a:txBody>
                    <a:bodyPr/>
                    <a:lstStyle/>
                    <a:p>
                      <a:r>
                        <a:rPr lang="en-US" sz="2200" dirty="0"/>
                        <a:t>Fixed </a:t>
                      </a:r>
                      <a:r>
                        <a:rPr lang="en-US" sz="2200" dirty="0" smtClean="0"/>
                        <a:t>overhead</a:t>
                      </a:r>
                      <a:endParaRPr lang="en-US" sz="2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200" dirty="0"/>
                        <a:t>1,200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362701247"/>
                  </a:ext>
                </a:extLst>
              </a:tr>
            </a:tbl>
          </a:graphicData>
        </a:graphic>
      </p:graphicFrame>
      <p:sp>
        <p:nvSpPr>
          <p:cNvPr id="11" name="Content Placeholder 7"/>
          <p:cNvSpPr>
            <a:spLocks noGrp="1"/>
          </p:cNvSpPr>
          <p:nvPr>
            <p:ph idx="16"/>
          </p:nvPr>
        </p:nvSpPr>
        <p:spPr>
          <a:xfrm>
            <a:off x="457200" y="6019800"/>
            <a:ext cx="7848600" cy="4572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3033639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Costs in Action—The Sell or Process Further Decision </a:t>
            </a:r>
            <a:r>
              <a:rPr lang="en-US" sz="1000" dirty="0"/>
              <a:t>2</a:t>
            </a:r>
            <a:endParaRPr lang="en-US" altLang="en-US" sz="1000" dirty="0"/>
          </a:p>
        </p:txBody>
      </p:sp>
      <p:sp>
        <p:nvSpPr>
          <p:cNvPr id="5" name="Content Placeholder 2"/>
          <p:cNvSpPr>
            <a:spLocks noGrp="1"/>
          </p:cNvSpPr>
          <p:nvPr>
            <p:ph idx="1"/>
          </p:nvPr>
        </p:nvSpPr>
        <p:spPr>
          <a:xfrm>
            <a:off x="457200" y="1481137"/>
            <a:ext cx="8305800" cy="4386263"/>
          </a:xfrm>
        </p:spPr>
        <p:txBody>
          <a:bodyPr/>
          <a:lstStyle/>
          <a:p>
            <a:pPr marL="0" indent="0">
              <a:lnSpc>
                <a:spcPct val="90000"/>
              </a:lnSpc>
              <a:spcBef>
                <a:spcPts val="500"/>
              </a:spcBef>
              <a:buNone/>
            </a:pPr>
            <a:r>
              <a:rPr lang="en-US" sz="2800" dirty="0"/>
              <a:t>Assume that Air Comfort’s design engineers have developed a more efficient air filtration system that would increase the efficiency of the current model. The only changes to the cost structure to produce the more efficient model would be direct materials that would now cost $3,400. Air Comfort’s marketing vice president suggests that the more efficient version of the system could sell for $8,000 in the current marketplace for similar systems. What are the relevant costs to consider in deciding whether to sell the current system as is or to produce the more efficient system?</a:t>
            </a:r>
          </a:p>
        </p:txBody>
      </p:sp>
      <p:sp>
        <p:nvSpPr>
          <p:cNvPr id="11" name="Content Placeholder 7"/>
          <p:cNvSpPr>
            <a:spLocks noGrp="1"/>
          </p:cNvSpPr>
          <p:nvPr>
            <p:ph idx="16"/>
          </p:nvPr>
        </p:nvSpPr>
        <p:spPr>
          <a:xfrm>
            <a:off x="421532" y="61722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127828776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Costs in Action—The Sell or Process Further Decision </a:t>
            </a:r>
            <a:r>
              <a:rPr lang="en-US" sz="1000" dirty="0"/>
              <a:t>3</a:t>
            </a:r>
            <a:endParaRPr lang="en-US" altLang="en-US" sz="1000" dirty="0"/>
          </a:p>
        </p:txBody>
      </p:sp>
      <p:sp>
        <p:nvSpPr>
          <p:cNvPr id="5" name="Content Placeholder 2"/>
          <p:cNvSpPr>
            <a:spLocks noGrp="1"/>
          </p:cNvSpPr>
          <p:nvPr>
            <p:ph idx="1"/>
          </p:nvPr>
        </p:nvSpPr>
        <p:spPr>
          <a:xfrm>
            <a:off x="457200" y="1481137"/>
            <a:ext cx="8305800" cy="2557463"/>
          </a:xfrm>
        </p:spPr>
        <p:txBody>
          <a:bodyPr/>
          <a:lstStyle/>
          <a:p>
            <a:pPr marL="0" indent="0">
              <a:lnSpc>
                <a:spcPct val="90000"/>
              </a:lnSpc>
              <a:spcBef>
                <a:spcPts val="500"/>
              </a:spcBef>
              <a:buNone/>
            </a:pPr>
            <a:r>
              <a:rPr lang="en-US" sz="2200" dirty="0"/>
              <a:t>The relevant costs are those costs that are different between the current system and the more efficient system: direct materials in the amount of $1,000 ($3,400 new material cost versus $2,400 current material cost), but before the final decision can be made, the $1,000 must be compared to the difference in selling price that would be available from the more efficient system. The following relevant cost analysis indicates that it would not be wise to produce and sell the more efficient system given the current marketplace. </a:t>
            </a:r>
          </a:p>
        </p:txBody>
      </p:sp>
      <p:graphicFrame>
        <p:nvGraphicFramePr>
          <p:cNvPr id="2" name="Table 1"/>
          <p:cNvGraphicFramePr>
            <a:graphicFrameLocks noGrp="1"/>
          </p:cNvGraphicFramePr>
          <p:nvPr>
            <p:extLst>
              <p:ext uri="{D42A27DB-BD31-4B8C-83A1-F6EECF244321}">
                <p14:modId xmlns:p14="http://schemas.microsoft.com/office/powerpoint/2010/main" val="3413143783"/>
              </p:ext>
            </p:extLst>
          </p:nvPr>
        </p:nvGraphicFramePr>
        <p:xfrm>
          <a:off x="1297832" y="4293106"/>
          <a:ext cx="6169768" cy="1421895"/>
        </p:xfrm>
        <a:graphic>
          <a:graphicData uri="http://schemas.openxmlformats.org/drawingml/2006/table">
            <a:tbl>
              <a:tblPr firstRow="1" bandRow="1">
                <a:tableStyleId>{2D5ABB26-0587-4C30-8999-92F81FD0307C}</a:tableStyleId>
              </a:tblPr>
              <a:tblGrid>
                <a:gridCol w="5105624">
                  <a:extLst>
                    <a:ext uri="{9D8B030D-6E8A-4147-A177-3AD203B41FA5}">
                      <a16:colId xmlns:a16="http://schemas.microsoft.com/office/drawing/2014/main" xmlns="" val="1722870313"/>
                    </a:ext>
                  </a:extLst>
                </a:gridCol>
                <a:gridCol w="1064144">
                  <a:extLst>
                    <a:ext uri="{9D8B030D-6E8A-4147-A177-3AD203B41FA5}">
                      <a16:colId xmlns:a16="http://schemas.microsoft.com/office/drawing/2014/main" xmlns="" val="974356791"/>
                    </a:ext>
                  </a:extLst>
                </a:gridCol>
              </a:tblGrid>
              <a:tr h="473965">
                <a:tc>
                  <a:txBody>
                    <a:bodyPr/>
                    <a:lstStyle/>
                    <a:p>
                      <a:r>
                        <a:rPr lang="en-US" dirty="0"/>
                        <a:t>Difference in selling price</a:t>
                      </a:r>
                      <a:r>
                        <a:rPr lang="en-US" baseline="0" dirty="0"/>
                        <a:t> ($8,000 − $7,200</a:t>
                      </a:r>
                      <a:r>
                        <a:rPr lang="en-US" baseline="0" dirty="0" smtClean="0"/>
                        <a:t>) </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   800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117245398"/>
                  </a:ext>
                </a:extLst>
              </a:tr>
              <a:tr h="4739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Difference in materials cost</a:t>
                      </a:r>
                      <a:r>
                        <a:rPr lang="en-US" baseline="0" dirty="0"/>
                        <a:t> ($3,400 − $2,400) </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1,000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716377935"/>
                  </a:ext>
                </a:extLst>
              </a:tr>
              <a:tr h="473965">
                <a:tc>
                  <a:txBody>
                    <a:bodyPr/>
                    <a:lstStyle/>
                    <a:p>
                      <a:r>
                        <a:rPr lang="en-US" dirty="0"/>
                        <a:t>Difference in </a:t>
                      </a:r>
                      <a:r>
                        <a:rPr lang="en-US" dirty="0" smtClean="0"/>
                        <a:t>profit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baseline="0" dirty="0"/>
                        <a:t>$ (200)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873948735"/>
                  </a:ext>
                </a:extLst>
              </a:tr>
            </a:tbl>
          </a:graphicData>
        </a:graphic>
      </p:graphicFrame>
      <p:sp>
        <p:nvSpPr>
          <p:cNvPr id="11" name="Content Placeholder 7"/>
          <p:cNvSpPr>
            <a:spLocks noGrp="1"/>
          </p:cNvSpPr>
          <p:nvPr>
            <p:ph idx="16"/>
          </p:nvPr>
        </p:nvSpPr>
        <p:spPr>
          <a:xfrm>
            <a:off x="421532" y="61722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96592401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The Special Pricing Decision</a:t>
            </a:r>
            <a:endParaRPr lang="en-US" altLang="en-US" dirty="0"/>
          </a:p>
        </p:txBody>
      </p:sp>
      <p:sp>
        <p:nvSpPr>
          <p:cNvPr id="5" name="Content Placeholder 2"/>
          <p:cNvSpPr>
            <a:spLocks noGrp="1"/>
          </p:cNvSpPr>
          <p:nvPr>
            <p:ph idx="1"/>
          </p:nvPr>
        </p:nvSpPr>
        <p:spPr>
          <a:xfrm>
            <a:off x="838200" y="1481137"/>
            <a:ext cx="7543800" cy="3471863"/>
          </a:xfrm>
        </p:spPr>
        <p:txBody>
          <a:bodyPr/>
          <a:lstStyle/>
          <a:p>
            <a:pPr marL="0" indent="0">
              <a:buFont typeface="Wingdings" pitchFamily="2" charset="2"/>
              <a:buNone/>
              <a:defRPr/>
            </a:pPr>
            <a:r>
              <a:rPr lang="en-US" sz="3000" dirty="0">
                <a:ea typeface="ＭＳ Ｐゴシック" pitchFamily="34" charset="-128"/>
              </a:rPr>
              <a:t>The decision to accept additional business should be based on </a:t>
            </a:r>
            <a:r>
              <a:rPr lang="en-US" sz="3000" b="1" i="1" dirty="0">
                <a:ea typeface="ＭＳ Ｐゴシック" pitchFamily="34" charset="-128"/>
              </a:rPr>
              <a:t>incremental cost</a:t>
            </a:r>
            <a:r>
              <a:rPr lang="en-US" sz="3000" b="1" dirty="0">
                <a:ea typeface="ＭＳ Ｐゴシック" pitchFamily="34" charset="-128"/>
              </a:rPr>
              <a:t>s</a:t>
            </a:r>
            <a:r>
              <a:rPr lang="en-US" sz="3000" dirty="0">
                <a:ea typeface="ＭＳ Ｐゴシック" pitchFamily="34" charset="-128"/>
              </a:rPr>
              <a:t> and </a:t>
            </a:r>
            <a:r>
              <a:rPr lang="en-US" sz="3000" b="1" i="1" dirty="0">
                <a:ea typeface="ＭＳ Ｐゴシック" pitchFamily="34" charset="-128"/>
              </a:rPr>
              <a:t>incremental revenues.</a:t>
            </a:r>
          </a:p>
          <a:p>
            <a:pPr marL="0" indent="0">
              <a:buFont typeface="Wingdings" pitchFamily="2" charset="2"/>
              <a:buNone/>
              <a:defRPr/>
            </a:pPr>
            <a:r>
              <a:rPr lang="en-US" sz="3000" dirty="0">
                <a:ea typeface="ＭＳ Ｐゴシック" pitchFamily="34" charset="-128"/>
              </a:rPr>
              <a:t>Incremental amounts are those amounts that occur if the company decides to accept the new business.</a:t>
            </a:r>
          </a:p>
        </p:txBody>
      </p:sp>
      <p:sp>
        <p:nvSpPr>
          <p:cNvPr id="11" name="Content Placeholder 7"/>
          <p:cNvSpPr>
            <a:spLocks noGrp="1"/>
          </p:cNvSpPr>
          <p:nvPr>
            <p:ph idx="16"/>
          </p:nvPr>
        </p:nvSpPr>
        <p:spPr>
          <a:xfrm>
            <a:off x="421532" y="61722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291194191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Relevant Costs in Action—The Sell or Process Further Decision </a:t>
            </a:r>
            <a:r>
              <a:rPr lang="en-US" altLang="en-US" sz="1000" dirty="0">
                <a:ea typeface="ＭＳ Ｐゴシック" panose="020B0600070205080204" pitchFamily="34" charset="-128"/>
              </a:rPr>
              <a:t>4</a:t>
            </a:r>
            <a:endParaRPr lang="en-US" altLang="en-US" sz="1000" dirty="0"/>
          </a:p>
        </p:txBody>
      </p:sp>
      <p:sp>
        <p:nvSpPr>
          <p:cNvPr id="5" name="Content Placeholder 2"/>
          <p:cNvSpPr>
            <a:spLocks noGrp="1"/>
          </p:cNvSpPr>
          <p:nvPr>
            <p:ph idx="1"/>
          </p:nvPr>
        </p:nvSpPr>
        <p:spPr>
          <a:xfrm>
            <a:off x="457200" y="1481137"/>
            <a:ext cx="8229600" cy="2100263"/>
          </a:xfrm>
        </p:spPr>
        <p:txBody>
          <a:bodyPr/>
          <a:lstStyle/>
          <a:p>
            <a:pPr marL="0" indent="0">
              <a:spcBef>
                <a:spcPts val="500"/>
              </a:spcBef>
              <a:buNone/>
              <a:defRPr/>
            </a:pPr>
            <a:r>
              <a:rPr lang="en-US" altLang="en-US" sz="2600" dirty="0">
                <a:ea typeface="ＭＳ Ｐゴシック" panose="020B0600070205080204" pitchFamily="34" charset="-128"/>
              </a:rPr>
              <a:t>MicroTech Inc. (M</a:t>
            </a:r>
            <a:r>
              <a:rPr lang="en-US" altLang="en-US" sz="100" dirty="0">
                <a:ea typeface="ＭＳ Ｐゴシック" panose="020B0600070205080204" pitchFamily="34" charset="-128"/>
              </a:rPr>
              <a:t> </a:t>
            </a:r>
            <a:r>
              <a:rPr lang="en-US" altLang="en-US" sz="2600" dirty="0">
                <a:ea typeface="ＭＳ Ｐゴシック" panose="020B0600070205080204" pitchFamily="34" charset="-128"/>
              </a:rPr>
              <a:t>T</a:t>
            </a:r>
            <a:r>
              <a:rPr lang="en-US" altLang="en-US" sz="100" dirty="0">
                <a:ea typeface="ＭＳ Ｐゴシック" panose="020B0600070205080204" pitchFamily="34" charset="-128"/>
              </a:rPr>
              <a:t> </a:t>
            </a:r>
            <a:r>
              <a:rPr lang="en-US" altLang="en-US" sz="2600" dirty="0">
                <a:ea typeface="ＭＳ Ｐゴシック" panose="020B0600070205080204" pitchFamily="34" charset="-128"/>
              </a:rPr>
              <a:t>I) has the capacity to produce 5,000 laptop computers each month. The company sells each laptop for $2,400. For the month of July, the operating budget calls for the sale and production of 4,400 laptops. The company's standard manufacturing costs are as follows:</a:t>
            </a:r>
          </a:p>
        </p:txBody>
      </p:sp>
      <p:pic>
        <p:nvPicPr>
          <p:cNvPr id="3" name="Picture 2" descr="Table detailing manufacturing costs.&#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2500" y="3600704"/>
            <a:ext cx="5279001" cy="2220313"/>
          </a:xfrm>
          <a:prstGeom prst="rect">
            <a:avLst/>
          </a:prstGeom>
        </p:spPr>
      </p:pic>
      <p:sp>
        <p:nvSpPr>
          <p:cNvPr id="6" name="Content Placeholder 2"/>
          <p:cNvSpPr>
            <a:spLocks noGrp="1"/>
          </p:cNvSpPr>
          <p:nvPr>
            <p:ph idx="13"/>
          </p:nvPr>
        </p:nvSpPr>
        <p:spPr>
          <a:xfrm>
            <a:off x="2133600" y="5942280"/>
            <a:ext cx="4724400" cy="249798"/>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21532" y="61722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2247963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Relevant Costs in Action—The Sell or Process Further Decision </a:t>
            </a:r>
            <a:r>
              <a:rPr lang="en-US" altLang="en-US" sz="1000" dirty="0">
                <a:ea typeface="ＭＳ Ｐゴシック" panose="020B0600070205080204" pitchFamily="34" charset="-128"/>
              </a:rPr>
              <a:t>5</a:t>
            </a:r>
            <a:endParaRPr lang="en-US" altLang="en-US" sz="1000" dirty="0"/>
          </a:p>
        </p:txBody>
      </p:sp>
      <p:sp>
        <p:nvSpPr>
          <p:cNvPr id="5" name="Content Placeholder 2"/>
          <p:cNvSpPr>
            <a:spLocks noGrp="1"/>
          </p:cNvSpPr>
          <p:nvPr>
            <p:ph idx="1"/>
          </p:nvPr>
        </p:nvSpPr>
        <p:spPr>
          <a:xfrm>
            <a:off x="457200" y="1785937"/>
            <a:ext cx="8229600" cy="2938463"/>
          </a:xfrm>
        </p:spPr>
        <p:txBody>
          <a:bodyPr/>
          <a:lstStyle/>
          <a:p>
            <a:pPr marL="0" indent="0">
              <a:lnSpc>
                <a:spcPct val="95000"/>
              </a:lnSpc>
              <a:spcBef>
                <a:spcPct val="40000"/>
              </a:spcBef>
              <a:buNone/>
            </a:pPr>
            <a:r>
              <a:rPr lang="en-US" altLang="en-US" sz="2800" dirty="0"/>
              <a:t>MicroTech receives an offer from World University for 500 of its laptop computers for $1,800 each. </a:t>
            </a:r>
          </a:p>
          <a:p>
            <a:pPr marL="0" indent="0">
              <a:lnSpc>
                <a:spcPct val="95000"/>
              </a:lnSpc>
              <a:spcBef>
                <a:spcPct val="40000"/>
              </a:spcBef>
              <a:buNone/>
            </a:pPr>
            <a:r>
              <a:rPr lang="en-US" altLang="en-US" sz="2800" dirty="0"/>
              <a:t>If MicroTech accepts the offer, total fixed overhead will not increase, and a selling commission of 5 percent will not be paid on the computers in the special order.</a:t>
            </a:r>
          </a:p>
          <a:p>
            <a:pPr marL="0" indent="0">
              <a:lnSpc>
                <a:spcPct val="95000"/>
              </a:lnSpc>
              <a:spcBef>
                <a:spcPct val="40000"/>
              </a:spcBef>
              <a:buNone/>
            </a:pPr>
            <a:r>
              <a:rPr lang="en-US" altLang="en-US" sz="2800" b="1" dirty="0"/>
              <a:t>Should MicroTech accept the offer?</a:t>
            </a:r>
          </a:p>
        </p:txBody>
      </p:sp>
      <p:sp>
        <p:nvSpPr>
          <p:cNvPr id="11" name="Content Placeholder 7"/>
          <p:cNvSpPr>
            <a:spLocks noGrp="1"/>
          </p:cNvSpPr>
          <p:nvPr>
            <p:ph idx="16"/>
          </p:nvPr>
        </p:nvSpPr>
        <p:spPr>
          <a:xfrm>
            <a:off x="421532" y="61722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62016024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 Analysis for Special Pricing Decisions </a:t>
            </a:r>
            <a:r>
              <a:rPr lang="en-US" sz="1000" dirty="0"/>
              <a:t>1</a:t>
            </a:r>
            <a:endParaRPr lang="en-US" altLang="en-US" sz="1000" dirty="0"/>
          </a:p>
        </p:txBody>
      </p:sp>
      <p:sp>
        <p:nvSpPr>
          <p:cNvPr id="5" name="Content Placeholder 2"/>
          <p:cNvSpPr>
            <a:spLocks noGrp="1"/>
          </p:cNvSpPr>
          <p:nvPr>
            <p:ph idx="1"/>
          </p:nvPr>
        </p:nvSpPr>
        <p:spPr>
          <a:xfrm>
            <a:off x="457200" y="1481137"/>
            <a:ext cx="8229600" cy="576263"/>
          </a:xfrm>
        </p:spPr>
        <p:txBody>
          <a:bodyPr/>
          <a:lstStyle/>
          <a:p>
            <a:pPr marL="0" indent="0">
              <a:buNone/>
            </a:pPr>
            <a:r>
              <a:rPr lang="en-US" sz="2800" dirty="0"/>
              <a:t>Idle capacity = 600 laptops, special offer accepted:</a:t>
            </a:r>
          </a:p>
        </p:txBody>
      </p:sp>
      <p:pic>
        <p:nvPicPr>
          <p:cNvPr id="6" name="Picture 5" descr="Three tables showing relevant cost analysis for a special pricing decision.&#10;">
            <a:extLst>
              <a:ext uri="{FF2B5EF4-FFF2-40B4-BE49-F238E27FC236}">
                <a16:creationId xmlns:a16="http://schemas.microsoft.com/office/drawing/2014/main" xmlns="" id="{9052FDFC-880B-4B8A-A4BA-980111553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23866"/>
            <a:ext cx="8229600" cy="3414922"/>
          </a:xfrm>
          <a:prstGeom prst="rect">
            <a:avLst/>
          </a:prstGeom>
        </p:spPr>
      </p:pic>
      <p:sp>
        <p:nvSpPr>
          <p:cNvPr id="7"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325131998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 Analysis for Special Pricing Decisions </a:t>
            </a:r>
            <a:r>
              <a:rPr lang="en-US" sz="1000" dirty="0"/>
              <a:t>2</a:t>
            </a:r>
            <a:endParaRPr lang="en-US" altLang="en-US" sz="1000" dirty="0"/>
          </a:p>
        </p:txBody>
      </p:sp>
      <p:sp>
        <p:nvSpPr>
          <p:cNvPr id="5" name="Content Placeholder 2"/>
          <p:cNvSpPr>
            <a:spLocks noGrp="1"/>
          </p:cNvSpPr>
          <p:nvPr>
            <p:ph idx="1"/>
          </p:nvPr>
        </p:nvSpPr>
        <p:spPr>
          <a:xfrm>
            <a:off x="457200" y="1481137"/>
            <a:ext cx="8229600" cy="576263"/>
          </a:xfrm>
        </p:spPr>
        <p:txBody>
          <a:bodyPr/>
          <a:lstStyle/>
          <a:p>
            <a:pPr marL="0" indent="0">
              <a:buNone/>
            </a:pPr>
            <a:r>
              <a:rPr lang="en-US" sz="2800" dirty="0"/>
              <a:t>Full capacity, special offer rejected:</a:t>
            </a:r>
          </a:p>
        </p:txBody>
      </p:sp>
      <p:pic>
        <p:nvPicPr>
          <p:cNvPr id="7" name="Picture 6" descr="Three tables showing relevant cost analysis for a special pricing decision.&#10;">
            <a:extLst>
              <a:ext uri="{FF2B5EF4-FFF2-40B4-BE49-F238E27FC236}">
                <a16:creationId xmlns:a16="http://schemas.microsoft.com/office/drawing/2014/main" xmlns="" id="{76FD2A0D-8EBC-4A04-9375-89D181DB81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00299"/>
            <a:ext cx="8534400" cy="2877452"/>
          </a:xfrm>
          <a:prstGeom prst="rect">
            <a:avLst/>
          </a:prstGeom>
        </p:spPr>
      </p:pic>
      <p:sp>
        <p:nvSpPr>
          <p:cNvPr id="6"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120002643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dirty="0"/>
              <a:t>Relevant Cost Analysis for Special Pricing Decisions </a:t>
            </a:r>
            <a:r>
              <a:rPr lang="en-US" sz="1000" dirty="0"/>
              <a:t>3</a:t>
            </a:r>
            <a:endParaRPr lang="en-US" altLang="en-US" sz="1000" dirty="0"/>
          </a:p>
        </p:txBody>
      </p:sp>
      <p:sp>
        <p:nvSpPr>
          <p:cNvPr id="5" name="Content Placeholder 2"/>
          <p:cNvSpPr>
            <a:spLocks noGrp="1"/>
          </p:cNvSpPr>
          <p:nvPr>
            <p:ph idx="1"/>
          </p:nvPr>
        </p:nvSpPr>
        <p:spPr>
          <a:xfrm>
            <a:off x="457200" y="1481137"/>
            <a:ext cx="8229600" cy="576263"/>
          </a:xfrm>
        </p:spPr>
        <p:txBody>
          <a:bodyPr/>
          <a:lstStyle/>
          <a:p>
            <a:pPr marL="0" indent="0">
              <a:buNone/>
            </a:pPr>
            <a:r>
              <a:rPr lang="en-US" sz="2800" dirty="0"/>
              <a:t>Full capacity, special offer rejected:</a:t>
            </a:r>
          </a:p>
        </p:txBody>
      </p:sp>
      <p:pic>
        <p:nvPicPr>
          <p:cNvPr id="6" name="Picture 5" descr="Three tables showing relevant cost analysis for a special pricing decision.&#10;">
            <a:extLst>
              <a:ext uri="{FF2B5EF4-FFF2-40B4-BE49-F238E27FC236}">
                <a16:creationId xmlns:a16="http://schemas.microsoft.com/office/drawing/2014/main" xmlns="" id="{D1948F67-C654-4527-A3FF-45180E8E7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34" y="2117725"/>
            <a:ext cx="8048131" cy="3440113"/>
          </a:xfrm>
          <a:prstGeom prst="rect">
            <a:avLst/>
          </a:prstGeom>
        </p:spPr>
      </p:pic>
      <p:sp>
        <p:nvSpPr>
          <p:cNvPr id="7"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2096962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705600" cy="1216027"/>
          </a:xfrm>
        </p:spPr>
        <p:txBody>
          <a:bodyPr/>
          <a:lstStyle/>
          <a:p>
            <a:r>
              <a:rPr lang="en-US" altLang="en-US" sz="3600" b="1" dirty="0">
                <a:solidFill>
                  <a:schemeClr val="tx1"/>
                </a:solidFill>
                <a:latin typeface="Calibri" pitchFamily="34" charset="0"/>
              </a:rPr>
              <a:t>CHAPTER 16: </a:t>
            </a:r>
            <a:r>
              <a:rPr lang="en-US" altLang="en-US" sz="3600" b="1" i="1" dirty="0">
                <a:solidFill>
                  <a:schemeClr val="tx1"/>
                </a:solidFill>
                <a:latin typeface="Calibri" pitchFamily="34" charset="0"/>
              </a:rPr>
              <a:t>Costs for Decision Making</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45378"/>
            <a:ext cx="8229600" cy="1295400"/>
          </a:xfrm>
        </p:spPr>
        <p:txBody>
          <a:bodyPr/>
          <a:lstStyle/>
          <a:p>
            <a:r>
              <a:rPr lang="en-US" dirty="0"/>
              <a:t>Relevant Cost Analysis for Special Pricing Decisions </a:t>
            </a:r>
            <a:r>
              <a:rPr lang="en-US" sz="1000" dirty="0"/>
              <a:t>4</a:t>
            </a:r>
            <a:endParaRPr lang="en-US" altLang="en-US" sz="1000" dirty="0"/>
          </a:p>
        </p:txBody>
      </p:sp>
      <p:sp>
        <p:nvSpPr>
          <p:cNvPr id="5" name="Content Placeholder 2"/>
          <p:cNvSpPr>
            <a:spLocks noGrp="1"/>
          </p:cNvSpPr>
          <p:nvPr>
            <p:ph idx="1"/>
          </p:nvPr>
        </p:nvSpPr>
        <p:spPr>
          <a:xfrm>
            <a:off x="457200" y="1633537"/>
            <a:ext cx="8229600" cy="2252663"/>
          </a:xfrm>
        </p:spPr>
        <p:txBody>
          <a:bodyPr/>
          <a:lstStyle/>
          <a:p>
            <a:pPr marL="0" indent="0">
              <a:buNone/>
            </a:pPr>
            <a:r>
              <a:rPr lang="en-US" sz="2800" dirty="0"/>
              <a:t>MTI has an opportunity to maximize operating income regardless of whether it is operating at full or idle capacity, and the decision to accept or reject the special offer from World University hinges on the proper interpretation of relevant costs.</a:t>
            </a:r>
          </a:p>
        </p:txBody>
      </p:sp>
    </p:spTree>
    <p:extLst>
      <p:ext uri="{BB962C8B-B14F-4D97-AF65-F5344CB8AC3E}">
        <p14:creationId xmlns:p14="http://schemas.microsoft.com/office/powerpoint/2010/main" val="275439178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07022"/>
            <a:ext cx="8229600" cy="1174750"/>
          </a:xfrm>
        </p:spPr>
        <p:txBody>
          <a:bodyPr/>
          <a:lstStyle/>
          <a:p>
            <a:r>
              <a:rPr lang="en-US" dirty="0"/>
              <a:t>Relevant Costs in Action—The Target Costing Question </a:t>
            </a:r>
            <a:r>
              <a:rPr lang="en-US" sz="1000" dirty="0"/>
              <a:t>1</a:t>
            </a:r>
            <a:endParaRPr lang="en-US" altLang="en-US" sz="1000" dirty="0"/>
          </a:p>
        </p:txBody>
      </p:sp>
      <p:graphicFrame>
        <p:nvGraphicFramePr>
          <p:cNvPr id="2" name="Object 1"/>
          <p:cNvGraphicFramePr>
            <a:graphicFrameLocks noChangeAspect="1"/>
          </p:cNvGraphicFramePr>
          <p:nvPr>
            <p:extLst>
              <p:ext uri="{D42A27DB-BD31-4B8C-83A1-F6EECF244321}">
                <p14:modId xmlns:p14="http://schemas.microsoft.com/office/powerpoint/2010/main" val="2805378767"/>
              </p:ext>
            </p:extLst>
          </p:nvPr>
        </p:nvGraphicFramePr>
        <p:xfrm>
          <a:off x="1315044" y="1730664"/>
          <a:ext cx="6228756" cy="479136"/>
        </p:xfrm>
        <a:graphic>
          <a:graphicData uri="http://schemas.openxmlformats.org/presentationml/2006/ole">
            <mc:AlternateContent xmlns:mc="http://schemas.openxmlformats.org/markup-compatibility/2006">
              <mc:Choice xmlns:v="urn:schemas-microsoft-com:vml" Requires="v">
                <p:oleObj spid="_x0000_s87121" name="Equation" r:id="rId4" imgW="2641320" imgH="203040" progId="Equation.DSMT4">
                  <p:embed/>
                </p:oleObj>
              </mc:Choice>
              <mc:Fallback>
                <p:oleObj name="Equation" r:id="rId4" imgW="2641320" imgH="203040" progId="Equation.DSMT4">
                  <p:embed/>
                  <p:pic>
                    <p:nvPicPr>
                      <p:cNvPr id="0" name=""/>
                      <p:cNvPicPr/>
                      <p:nvPr/>
                    </p:nvPicPr>
                    <p:blipFill>
                      <a:blip r:embed="rId5"/>
                      <a:stretch>
                        <a:fillRect/>
                      </a:stretch>
                    </p:blipFill>
                    <p:spPr>
                      <a:xfrm>
                        <a:off x="1315044" y="1730664"/>
                        <a:ext cx="6228756" cy="479136"/>
                      </a:xfrm>
                      <a:prstGeom prst="rect">
                        <a:avLst/>
                      </a:prstGeom>
                    </p:spPr>
                  </p:pic>
                </p:oleObj>
              </mc:Fallback>
            </mc:AlternateContent>
          </a:graphicData>
        </a:graphic>
      </p:graphicFrame>
      <p:sp>
        <p:nvSpPr>
          <p:cNvPr id="5" name="Content Placeholder 2"/>
          <p:cNvSpPr>
            <a:spLocks noGrp="1"/>
          </p:cNvSpPr>
          <p:nvPr>
            <p:ph idx="1"/>
          </p:nvPr>
        </p:nvSpPr>
        <p:spPr>
          <a:xfrm>
            <a:off x="533400" y="2362200"/>
            <a:ext cx="8229600" cy="2709863"/>
          </a:xfrm>
        </p:spPr>
        <p:txBody>
          <a:bodyPr/>
          <a:lstStyle/>
          <a:p>
            <a:pPr marL="0" indent="0">
              <a:buNone/>
            </a:pPr>
            <a:r>
              <a:rPr lang="en-US" sz="2800" dirty="0"/>
              <a:t>Target costing analysis is used to identify cost reduction initiatives in an organization’s value chain when it becomes apparent that the firm is no longer competitive and is unable to achieve a desired level of profit at the current marketplace selling price for its products or services.</a:t>
            </a:r>
          </a:p>
        </p:txBody>
      </p:sp>
    </p:spTree>
    <p:extLst>
      <p:ext uri="{BB962C8B-B14F-4D97-AF65-F5344CB8AC3E}">
        <p14:creationId xmlns:p14="http://schemas.microsoft.com/office/powerpoint/2010/main" val="34759594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199"/>
            <a:ext cx="8229600" cy="1301687"/>
          </a:xfrm>
        </p:spPr>
        <p:txBody>
          <a:bodyPr/>
          <a:lstStyle/>
          <a:p>
            <a:r>
              <a:rPr lang="en-US" dirty="0"/>
              <a:t>Relevant Costs in Action—The Target Costing Question </a:t>
            </a:r>
            <a:r>
              <a:rPr lang="en-US" sz="1000" dirty="0"/>
              <a:t>2</a:t>
            </a:r>
            <a:endParaRPr lang="en-US" altLang="en-US" sz="1000" dirty="0"/>
          </a:p>
        </p:txBody>
      </p:sp>
      <p:sp>
        <p:nvSpPr>
          <p:cNvPr id="5" name="Content Placeholder 2"/>
          <p:cNvSpPr>
            <a:spLocks noGrp="1"/>
          </p:cNvSpPr>
          <p:nvPr>
            <p:ph idx="1"/>
          </p:nvPr>
        </p:nvSpPr>
        <p:spPr>
          <a:xfrm>
            <a:off x="533400" y="1481137"/>
            <a:ext cx="8229600" cy="3749613"/>
          </a:xfrm>
        </p:spPr>
        <p:txBody>
          <a:bodyPr/>
          <a:lstStyle/>
          <a:p>
            <a:pPr marL="0" indent="0">
              <a:lnSpc>
                <a:spcPct val="90000"/>
              </a:lnSpc>
              <a:spcBef>
                <a:spcPts val="500"/>
              </a:spcBef>
              <a:buNone/>
            </a:pPr>
            <a:r>
              <a:rPr lang="en-US" sz="2200" dirty="0"/>
              <a:t>Suppose that MTI is operating under conditions of idle capacity and is looking for opportunities to use that capacity. One of its customers is interested in acquiring 200 “tablet”-style laptops over the next year, a style that MTI has not produced to date. The marketplace selling price, given a standard configuration and basic features, is already well established at $2,600 per unit. The decision for MTI centers on the question of a target cost: Can MTI produce the 200 tablet laptops at a target cost that will allow it to earn a desired profit, given the selling price of $2,600?</a:t>
            </a:r>
          </a:p>
          <a:p>
            <a:pPr marL="0" indent="0">
              <a:lnSpc>
                <a:spcPct val="90000"/>
              </a:lnSpc>
              <a:spcBef>
                <a:spcPts val="500"/>
              </a:spcBef>
              <a:buNone/>
            </a:pPr>
            <a:r>
              <a:rPr lang="en-US" sz="2200" dirty="0"/>
              <a:t>Assume that MTI requires a 30 percent profit margin to be earned on all laptop products. What is the target cost for the new tablet laptop model?</a:t>
            </a:r>
          </a:p>
        </p:txBody>
      </p:sp>
      <p:graphicFrame>
        <p:nvGraphicFramePr>
          <p:cNvPr id="2" name="Object 1"/>
          <p:cNvGraphicFramePr>
            <a:graphicFrameLocks noChangeAspect="1"/>
          </p:cNvGraphicFramePr>
          <p:nvPr>
            <p:extLst>
              <p:ext uri="{D42A27DB-BD31-4B8C-83A1-F6EECF244321}">
                <p14:modId xmlns:p14="http://schemas.microsoft.com/office/powerpoint/2010/main" val="617360887"/>
              </p:ext>
            </p:extLst>
          </p:nvPr>
        </p:nvGraphicFramePr>
        <p:xfrm>
          <a:off x="2286000" y="5334001"/>
          <a:ext cx="4297363" cy="1169988"/>
        </p:xfrm>
        <a:graphic>
          <a:graphicData uri="http://schemas.openxmlformats.org/presentationml/2006/ole">
            <mc:AlternateContent xmlns:mc="http://schemas.openxmlformats.org/markup-compatibility/2006">
              <mc:Choice xmlns:v="urn:schemas-microsoft-com:vml" Requires="v">
                <p:oleObj spid="_x0000_s88146" name="Equation" r:id="rId4" imgW="2425680" imgH="660240" progId="Equation.DSMT4">
                  <p:embed/>
                </p:oleObj>
              </mc:Choice>
              <mc:Fallback>
                <p:oleObj name="Equation" r:id="rId4" imgW="2425680" imgH="660240" progId="Equation.DSMT4">
                  <p:embed/>
                  <p:pic>
                    <p:nvPicPr>
                      <p:cNvPr id="2" name="Object 1"/>
                      <p:cNvPicPr/>
                      <p:nvPr/>
                    </p:nvPicPr>
                    <p:blipFill>
                      <a:blip r:embed="rId5"/>
                      <a:stretch>
                        <a:fillRect/>
                      </a:stretch>
                    </p:blipFill>
                    <p:spPr>
                      <a:xfrm>
                        <a:off x="2286000" y="5334001"/>
                        <a:ext cx="4297363" cy="1169988"/>
                      </a:xfrm>
                      <a:prstGeom prst="rect">
                        <a:avLst/>
                      </a:prstGeom>
                    </p:spPr>
                  </p:pic>
                </p:oleObj>
              </mc:Fallback>
            </mc:AlternateContent>
          </a:graphicData>
        </a:graphic>
      </p:graphicFrame>
    </p:spTree>
    <p:extLst>
      <p:ext uri="{BB962C8B-B14F-4D97-AF65-F5344CB8AC3E}">
        <p14:creationId xmlns:p14="http://schemas.microsoft.com/office/powerpoint/2010/main" val="420963601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The Make or Buy Decision </a:t>
            </a:r>
            <a:r>
              <a:rPr lang="en-US" altLang="en-US" sz="1000" dirty="0">
                <a:ea typeface="ＭＳ Ｐゴシック" panose="020B0600070205080204" pitchFamily="34" charset="-128"/>
              </a:rPr>
              <a:t>1</a:t>
            </a:r>
            <a:endParaRPr lang="en-US" altLang="en-US" sz="1000" dirty="0"/>
          </a:p>
        </p:txBody>
      </p:sp>
      <p:sp>
        <p:nvSpPr>
          <p:cNvPr id="5" name="Content Placeholder 2"/>
          <p:cNvSpPr>
            <a:spLocks noGrp="1"/>
          </p:cNvSpPr>
          <p:nvPr>
            <p:ph idx="1"/>
          </p:nvPr>
        </p:nvSpPr>
        <p:spPr>
          <a:xfrm>
            <a:off x="533400" y="1481137"/>
            <a:ext cx="8229600" cy="500063"/>
          </a:xfrm>
        </p:spPr>
        <p:txBody>
          <a:bodyPr/>
          <a:lstStyle/>
          <a:p>
            <a:pPr marL="0" indent="0">
              <a:lnSpc>
                <a:spcPct val="90000"/>
              </a:lnSpc>
              <a:spcBef>
                <a:spcPts val="500"/>
              </a:spcBef>
              <a:buNone/>
            </a:pPr>
            <a:r>
              <a:rPr lang="en-US" sz="2400" b="1" dirty="0"/>
              <a:t>Should I continue to make the part, or should I buy it?</a:t>
            </a:r>
          </a:p>
        </p:txBody>
      </p:sp>
      <p:sp>
        <p:nvSpPr>
          <p:cNvPr id="6" name="Content Placeholder 5"/>
          <p:cNvSpPr>
            <a:spLocks noGrp="1"/>
          </p:cNvSpPr>
          <p:nvPr>
            <p:ph idx="14"/>
          </p:nvPr>
        </p:nvSpPr>
        <p:spPr>
          <a:xfrm>
            <a:off x="457200" y="2209800"/>
            <a:ext cx="8229600" cy="533400"/>
          </a:xfrm>
        </p:spPr>
        <p:txBody>
          <a:bodyPr/>
          <a:lstStyle/>
          <a:p>
            <a:pPr marL="0" indent="0">
              <a:buNone/>
            </a:pPr>
            <a:r>
              <a:rPr lang="en-US" sz="2400" b="1" dirty="0">
                <a:solidFill>
                  <a:schemeClr val="tx2">
                    <a:lumMod val="50000"/>
                  </a:schemeClr>
                </a:solidFill>
              </a:rPr>
              <a:t>What will I  do with my idle facilities if I buy the part?</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99746192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The Make or Buy Decision </a:t>
            </a:r>
            <a:r>
              <a:rPr lang="en-US" altLang="en-US" sz="1000" dirty="0">
                <a:ea typeface="ＭＳ Ｐゴシック" panose="020B0600070205080204" pitchFamily="34" charset="-128"/>
              </a:rPr>
              <a:t>2</a:t>
            </a:r>
            <a:endParaRPr lang="en-US" altLang="en-US" sz="1000" dirty="0"/>
          </a:p>
        </p:txBody>
      </p:sp>
      <p:sp>
        <p:nvSpPr>
          <p:cNvPr id="5" name="Content Placeholder 2"/>
          <p:cNvSpPr>
            <a:spLocks noGrp="1"/>
          </p:cNvSpPr>
          <p:nvPr>
            <p:ph idx="1"/>
          </p:nvPr>
        </p:nvSpPr>
        <p:spPr>
          <a:xfrm>
            <a:off x="533400" y="1481137"/>
            <a:ext cx="8229600" cy="3776663"/>
          </a:xfrm>
        </p:spPr>
        <p:txBody>
          <a:bodyPr/>
          <a:lstStyle/>
          <a:p>
            <a:pPr marL="0" indent="0">
              <a:buClr>
                <a:schemeClr val="tx1"/>
              </a:buClr>
              <a:buNone/>
              <a:defRPr/>
            </a:pPr>
            <a:r>
              <a:rPr lang="en-US" dirty="0">
                <a:solidFill>
                  <a:schemeClr val="tx2">
                    <a:lumMod val="50000"/>
                  </a:schemeClr>
                </a:solidFill>
                <a:ea typeface="ＭＳ Ｐゴシック" pitchFamily="34" charset="-128"/>
              </a:rPr>
              <a:t>The </a:t>
            </a:r>
            <a:r>
              <a:rPr lang="en-US" b="1" u="sng" dirty="0">
                <a:solidFill>
                  <a:schemeClr val="tx2">
                    <a:lumMod val="50000"/>
                  </a:schemeClr>
                </a:solidFill>
                <a:ea typeface="ＭＳ Ｐゴシック" pitchFamily="34" charset="-128"/>
              </a:rPr>
              <a:t>relevant</a:t>
            </a:r>
            <a:r>
              <a:rPr lang="en-US" dirty="0">
                <a:solidFill>
                  <a:schemeClr val="tx2">
                    <a:lumMod val="50000"/>
                  </a:schemeClr>
                </a:solidFill>
                <a:ea typeface="ＭＳ Ｐゴシック" pitchFamily="34" charset="-128"/>
              </a:rPr>
              <a:t> cost of making a component is the cost that can be avoided by buying the component from an outside supplier.</a:t>
            </a:r>
          </a:p>
          <a:p>
            <a:pPr marL="0" indent="0">
              <a:buClr>
                <a:schemeClr val="tx1"/>
              </a:buClr>
              <a:buNone/>
              <a:defRPr/>
            </a:pPr>
            <a:r>
              <a:rPr lang="en-US" b="1" u="sng" dirty="0">
                <a:solidFill>
                  <a:schemeClr val="tx2">
                    <a:lumMod val="50000"/>
                  </a:schemeClr>
                </a:solidFill>
                <a:ea typeface="ＭＳ Ｐゴシック" pitchFamily="34" charset="-128"/>
              </a:rPr>
              <a:t>Decision rule</a:t>
            </a:r>
            <a:r>
              <a:rPr lang="en-US" b="1" dirty="0">
                <a:solidFill>
                  <a:schemeClr val="tx2">
                    <a:lumMod val="50000"/>
                  </a:schemeClr>
                </a:solidFill>
                <a:ea typeface="ＭＳ Ｐゴシック" pitchFamily="34" charset="-128"/>
              </a:rPr>
              <a:t>: </a:t>
            </a:r>
            <a:r>
              <a:rPr lang="en-US" dirty="0">
                <a:solidFill>
                  <a:schemeClr val="tx2">
                    <a:lumMod val="50000"/>
                  </a:schemeClr>
                </a:solidFill>
                <a:ea typeface="ＭＳ Ｐゴシック" pitchFamily="34" charset="-128"/>
              </a:rPr>
              <a:t>Costs avoided must be greater than outside supplier’</a:t>
            </a:r>
            <a:r>
              <a:rPr lang="en-US" altLang="ja-JP" dirty="0">
                <a:solidFill>
                  <a:schemeClr val="tx2">
                    <a:lumMod val="50000"/>
                  </a:schemeClr>
                </a:solidFill>
                <a:ea typeface="ＭＳ Ｐゴシック" pitchFamily="34" charset="-128"/>
              </a:rPr>
              <a:t>s price to consider buying the component.</a:t>
            </a:r>
            <a:endParaRPr lang="en-US" dirty="0">
              <a:solidFill>
                <a:schemeClr val="tx2">
                  <a:lumMod val="50000"/>
                </a:schemeClr>
              </a:solidFill>
              <a:ea typeface="ＭＳ Ｐゴシック" pitchFamily="34" charset="-128"/>
            </a:endParaRP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41308800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Relevant Costs in Action—The Make or Buy Decision </a:t>
            </a:r>
            <a:r>
              <a:rPr lang="en-US" altLang="en-US" sz="1000" dirty="0">
                <a:ea typeface="ＭＳ Ｐゴシック" panose="020B0600070205080204" pitchFamily="34" charset="-128"/>
              </a:rPr>
              <a:t>1</a:t>
            </a:r>
            <a:endParaRPr lang="en-US" altLang="en-US" sz="1000" dirty="0"/>
          </a:p>
        </p:txBody>
      </p:sp>
      <p:sp>
        <p:nvSpPr>
          <p:cNvPr id="5" name="Content Placeholder 2"/>
          <p:cNvSpPr>
            <a:spLocks noGrp="1"/>
          </p:cNvSpPr>
          <p:nvPr>
            <p:ph idx="1"/>
          </p:nvPr>
        </p:nvSpPr>
        <p:spPr>
          <a:xfrm>
            <a:off x="533400" y="1481138"/>
            <a:ext cx="8229600" cy="1109662"/>
          </a:xfrm>
        </p:spPr>
        <p:txBody>
          <a:bodyPr/>
          <a:lstStyle/>
          <a:p>
            <a:pPr marL="0" indent="0">
              <a:lnSpc>
                <a:spcPct val="90000"/>
              </a:lnSpc>
              <a:spcBef>
                <a:spcPts val="500"/>
              </a:spcBef>
              <a:buNone/>
              <a:defRPr/>
            </a:pPr>
            <a:r>
              <a:rPr lang="en-US" sz="2600" dirty="0">
                <a:solidFill>
                  <a:schemeClr val="tx2">
                    <a:lumMod val="50000"/>
                  </a:schemeClr>
                </a:solidFill>
              </a:rPr>
              <a:t>MicroTech currently makes the motherboards used in its laptop computers. Unit costs for manufacturing the motherboards are as follows:</a:t>
            </a:r>
          </a:p>
        </p:txBody>
      </p:sp>
      <p:graphicFrame>
        <p:nvGraphicFramePr>
          <p:cNvPr id="2" name="Table 1"/>
          <p:cNvGraphicFramePr>
            <a:graphicFrameLocks noGrp="1"/>
          </p:cNvGraphicFramePr>
          <p:nvPr>
            <p:extLst>
              <p:ext uri="{D42A27DB-BD31-4B8C-83A1-F6EECF244321}">
                <p14:modId xmlns:p14="http://schemas.microsoft.com/office/powerpoint/2010/main" val="777273821"/>
              </p:ext>
            </p:extLst>
          </p:nvPr>
        </p:nvGraphicFramePr>
        <p:xfrm>
          <a:off x="609600" y="2741295"/>
          <a:ext cx="4267200" cy="1830705"/>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xmlns="" val="2148433708"/>
                    </a:ext>
                  </a:extLst>
                </a:gridCol>
                <a:gridCol w="1371600">
                  <a:extLst>
                    <a:ext uri="{9D8B030D-6E8A-4147-A177-3AD203B41FA5}">
                      <a16:colId xmlns:a16="http://schemas.microsoft.com/office/drawing/2014/main" xmlns="" val="1340872486"/>
                    </a:ext>
                  </a:extLst>
                </a:gridCol>
              </a:tblGrid>
              <a:tr h="337497">
                <a:tc>
                  <a:txBody>
                    <a:bodyPr/>
                    <a:lstStyle/>
                    <a:p>
                      <a:endParaRPr lang="en-US" sz="18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b="1" i="0" u="sng" strike="noStrike" dirty="0">
                          <a:solidFill>
                            <a:schemeClr val="tx1"/>
                          </a:solidFill>
                          <a:effectLst/>
                          <a:latin typeface="+mn-lt"/>
                        </a:rPr>
                        <a:t>Unit Cost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597856297"/>
                  </a:ext>
                </a:extLst>
              </a:tr>
              <a:tr h="261912">
                <a:tc>
                  <a:txBody>
                    <a:bodyPr/>
                    <a:lstStyle/>
                    <a:p>
                      <a:pPr algn="l" fontAlgn="b"/>
                      <a:r>
                        <a:rPr lang="en-US" sz="1800" b="1" i="0" u="none" strike="noStrike" dirty="0">
                          <a:solidFill>
                            <a:srgbClr val="000080"/>
                          </a:solidFill>
                          <a:effectLst/>
                          <a:latin typeface="+mn-lt"/>
                        </a:rPr>
                        <a:t>Direct Material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b="1" i="0" u="none" strike="noStrike" dirty="0">
                          <a:effectLst/>
                          <a:latin typeface="+mn-lt"/>
                        </a:rPr>
                        <a:t> $     120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213074622"/>
                  </a:ext>
                </a:extLst>
              </a:tr>
              <a:tr h="261912">
                <a:tc>
                  <a:txBody>
                    <a:bodyPr/>
                    <a:lstStyle/>
                    <a:p>
                      <a:pPr algn="l" fontAlgn="b"/>
                      <a:r>
                        <a:rPr lang="en-US" sz="1800" b="1" i="0" u="none" strike="noStrike" dirty="0">
                          <a:solidFill>
                            <a:srgbClr val="000080"/>
                          </a:solidFill>
                          <a:effectLst/>
                          <a:latin typeface="+mn-lt"/>
                        </a:rPr>
                        <a:t>Direct Labor</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b="1" i="0" u="none" strike="noStrike" dirty="0">
                          <a:effectLst/>
                          <a:latin typeface="+mn-lt"/>
                        </a:rPr>
                        <a:t>          80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80261143"/>
                  </a:ext>
                </a:extLst>
              </a:tr>
              <a:tr h="261912">
                <a:tc>
                  <a:txBody>
                    <a:bodyPr/>
                    <a:lstStyle/>
                    <a:p>
                      <a:pPr algn="l" fontAlgn="b"/>
                      <a:r>
                        <a:rPr lang="en-US" sz="1800" b="1" i="0" u="none" strike="noStrike" dirty="0">
                          <a:solidFill>
                            <a:srgbClr val="000080"/>
                          </a:solidFill>
                          <a:effectLst/>
                          <a:latin typeface="+mn-lt"/>
                        </a:rPr>
                        <a:t>Variable Overhead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b="1" i="0" u="none" strike="noStrike" dirty="0">
                          <a:effectLst/>
                          <a:latin typeface="+mn-lt"/>
                        </a:rPr>
                        <a:t>          50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827783748"/>
                  </a:ext>
                </a:extLst>
              </a:tr>
              <a:tr h="261912">
                <a:tc>
                  <a:txBody>
                    <a:bodyPr/>
                    <a:lstStyle/>
                    <a:p>
                      <a:pPr algn="l" fontAlgn="b"/>
                      <a:r>
                        <a:rPr lang="en-US" sz="1800" b="1" i="0" u="none" strike="noStrike" dirty="0">
                          <a:solidFill>
                            <a:srgbClr val="000080"/>
                          </a:solidFill>
                          <a:effectLst/>
                          <a:latin typeface="+mn-lt"/>
                        </a:rPr>
                        <a:t>Fixed Overhead (20% of $100)</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b="1" i="0" u="sng" strike="noStrike" dirty="0">
                          <a:effectLst/>
                          <a:latin typeface="+mn-lt"/>
                        </a:rPr>
                        <a:t>          20 </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377729618"/>
                  </a:ext>
                </a:extLst>
              </a:tr>
              <a:tr h="329565">
                <a:tc>
                  <a:txBody>
                    <a:bodyPr/>
                    <a:lstStyle/>
                    <a:p>
                      <a:pPr algn="l" fontAlgn="b"/>
                      <a:r>
                        <a:rPr lang="en-US" sz="1800" b="1" i="0" u="none" strike="noStrike" dirty="0">
                          <a:solidFill>
                            <a:srgbClr val="000080"/>
                          </a:solidFill>
                          <a:effectLst/>
                          <a:latin typeface="+mn-lt"/>
                        </a:rPr>
                        <a:t>Total</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800" b="1" i="0" u="dbl" strike="noStrike" baseline="0" dirty="0">
                          <a:effectLst/>
                          <a:latin typeface="+mn-lt"/>
                        </a:rPr>
                        <a:t> $     270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94049960"/>
                  </a:ext>
                </a:extLst>
              </a:tr>
            </a:tbl>
          </a:graphicData>
        </a:graphic>
      </p:graphicFrame>
      <p:sp>
        <p:nvSpPr>
          <p:cNvPr id="8" name="Content Placeholder 7"/>
          <p:cNvSpPr>
            <a:spLocks noGrp="1"/>
          </p:cNvSpPr>
          <p:nvPr>
            <p:ph idx="16"/>
          </p:nvPr>
        </p:nvSpPr>
        <p:spPr>
          <a:xfrm>
            <a:off x="609600" y="4910137"/>
            <a:ext cx="3886200" cy="804863"/>
          </a:xfrm>
        </p:spPr>
        <p:txBody>
          <a:bodyPr/>
          <a:lstStyle/>
          <a:p>
            <a:pPr marL="0" indent="0" algn="ctr">
              <a:buNone/>
            </a:pPr>
            <a:r>
              <a:rPr lang="en-US" sz="2200" b="1" dirty="0"/>
              <a:t>Should MicroTech accept the offer? </a:t>
            </a:r>
            <a:endParaRPr lang="en-US" sz="2200" dirty="0"/>
          </a:p>
        </p:txBody>
      </p:sp>
      <p:sp>
        <p:nvSpPr>
          <p:cNvPr id="6" name="Content Placeholder 6"/>
          <p:cNvSpPr>
            <a:spLocks noGrp="1"/>
          </p:cNvSpPr>
          <p:nvPr>
            <p:ph idx="15"/>
          </p:nvPr>
        </p:nvSpPr>
        <p:spPr>
          <a:xfrm>
            <a:off x="5029200" y="2667000"/>
            <a:ext cx="3657600" cy="3352800"/>
          </a:xfrm>
        </p:spPr>
        <p:txBody>
          <a:bodyPr/>
          <a:lstStyle/>
          <a:p>
            <a:pPr marL="0" indent="0">
              <a:lnSpc>
                <a:spcPct val="90000"/>
              </a:lnSpc>
              <a:buNone/>
            </a:pPr>
            <a:r>
              <a:rPr lang="en-US" altLang="en-US" sz="2000" dirty="0"/>
              <a:t>Integrated Technologies Inc. has offered to provide the motherboards at a cost of $300 each plus a $5 shipping charge per motherboard. Twenty percent of the fixed overhead will be avoided if the motherboards are purchased. Also, assume that at the present time there is no other use for the production resources being used to produce the motherboards.</a:t>
            </a:r>
            <a:endParaRPr lang="en-US" altLang="en-US" sz="2000" b="1"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2008187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229600" cy="1174750"/>
          </a:xfrm>
        </p:spPr>
        <p:txBody>
          <a:bodyPr/>
          <a:lstStyle/>
          <a:p>
            <a:r>
              <a:rPr lang="en-US" altLang="en-US" dirty="0">
                <a:ea typeface="ＭＳ Ｐゴシック" panose="020B0600070205080204" pitchFamily="34" charset="-128"/>
              </a:rPr>
              <a:t>Relevant Costs in Action—The Make or Buy Decision </a:t>
            </a:r>
            <a:r>
              <a:rPr lang="en-US" altLang="en-US" sz="1000" dirty="0">
                <a:ea typeface="ＭＳ Ｐゴシック" panose="020B0600070205080204" pitchFamily="34" charset="-128"/>
              </a:rPr>
              <a:t>2</a:t>
            </a:r>
            <a:endParaRPr lang="en-US" altLang="en-US" sz="1000" dirty="0"/>
          </a:p>
        </p:txBody>
      </p:sp>
      <p:sp>
        <p:nvSpPr>
          <p:cNvPr id="5" name="Content Placeholder 2"/>
          <p:cNvSpPr>
            <a:spLocks noGrp="1"/>
          </p:cNvSpPr>
          <p:nvPr>
            <p:ph idx="1"/>
          </p:nvPr>
        </p:nvSpPr>
        <p:spPr>
          <a:xfrm>
            <a:off x="533400" y="1481138"/>
            <a:ext cx="8229600" cy="423862"/>
          </a:xfrm>
        </p:spPr>
        <p:txBody>
          <a:bodyPr/>
          <a:lstStyle/>
          <a:p>
            <a:pPr marL="0" indent="0">
              <a:buNone/>
              <a:defRPr/>
            </a:pPr>
            <a:r>
              <a:rPr lang="en-US" sz="2400" b="1" dirty="0">
                <a:latin typeface="Arial" pitchFamily="34" charset="0"/>
              </a:rPr>
              <a:t>Analysis of avoidable costs for this decision follows:</a:t>
            </a:r>
          </a:p>
        </p:txBody>
      </p:sp>
      <p:graphicFrame>
        <p:nvGraphicFramePr>
          <p:cNvPr id="2" name="Table 1"/>
          <p:cNvGraphicFramePr>
            <a:graphicFrameLocks noGrp="1"/>
          </p:cNvGraphicFramePr>
          <p:nvPr>
            <p:extLst>
              <p:ext uri="{D42A27DB-BD31-4B8C-83A1-F6EECF244321}">
                <p14:modId xmlns:p14="http://schemas.microsoft.com/office/powerpoint/2010/main" val="3205573136"/>
              </p:ext>
            </p:extLst>
          </p:nvPr>
        </p:nvGraphicFramePr>
        <p:xfrm>
          <a:off x="914400" y="1981200"/>
          <a:ext cx="6477000" cy="3017520"/>
        </p:xfrm>
        <a:graphic>
          <a:graphicData uri="http://schemas.openxmlformats.org/drawingml/2006/table">
            <a:tbl>
              <a:tblPr firstRow="1" bandRow="1">
                <a:tableStyleId>{2D5ABB26-0587-4C30-8999-92F81FD0307C}</a:tableStyleId>
              </a:tblPr>
              <a:tblGrid>
                <a:gridCol w="3352800">
                  <a:extLst>
                    <a:ext uri="{9D8B030D-6E8A-4147-A177-3AD203B41FA5}">
                      <a16:colId xmlns:a16="http://schemas.microsoft.com/office/drawing/2014/main" xmlns="" val="3025114181"/>
                    </a:ext>
                  </a:extLst>
                </a:gridCol>
                <a:gridCol w="1752600">
                  <a:extLst>
                    <a:ext uri="{9D8B030D-6E8A-4147-A177-3AD203B41FA5}">
                      <a16:colId xmlns:a16="http://schemas.microsoft.com/office/drawing/2014/main" xmlns="" val="4249321519"/>
                    </a:ext>
                  </a:extLst>
                </a:gridCol>
                <a:gridCol w="1371600">
                  <a:extLst>
                    <a:ext uri="{9D8B030D-6E8A-4147-A177-3AD203B41FA5}">
                      <a16:colId xmlns:a16="http://schemas.microsoft.com/office/drawing/2014/main" xmlns="" val="3775076453"/>
                    </a:ext>
                  </a:extLst>
                </a:gridCol>
              </a:tblGrid>
              <a:tr h="274320">
                <a:tc>
                  <a:txBody>
                    <a:bodyPr/>
                    <a:lstStyle/>
                    <a:p>
                      <a:r>
                        <a:rPr lang="en-US" sz="1200" dirty="0">
                          <a:solidFill>
                            <a:schemeClr val="bg1"/>
                          </a:solidFill>
                        </a:rPr>
                        <a:t>Blank</a:t>
                      </a:r>
                      <a:r>
                        <a:rPr lang="en-US" sz="1200" dirty="0"/>
                        <a:t>  </a:t>
                      </a:r>
                      <a:endParaRPr lang="en-US" sz="1200" dirty="0">
                        <a:solidFill>
                          <a:srgbClr val="FFFFFF"/>
                        </a:solidFill>
                      </a:endParaRPr>
                    </a:p>
                  </a:txBody>
                  <a:tcPr/>
                </a:tc>
                <a:tc>
                  <a:txBody>
                    <a:bodyPr/>
                    <a:lstStyle/>
                    <a:p>
                      <a:pPr algn="ctr"/>
                      <a:r>
                        <a:rPr lang="en-US" sz="1200" b="1" dirty="0"/>
                        <a:t>Avoidable Cost to Make</a:t>
                      </a:r>
                    </a:p>
                  </a:txBody>
                  <a:tcPr/>
                </a:tc>
                <a:tc>
                  <a:txBody>
                    <a:bodyPr/>
                    <a:lstStyle/>
                    <a:p>
                      <a:pPr algn="r"/>
                      <a:r>
                        <a:rPr lang="en-US" sz="1200" b="1" dirty="0"/>
                        <a:t>Cost to Buy</a:t>
                      </a:r>
                    </a:p>
                  </a:txBody>
                  <a:tcPr/>
                </a:tc>
                <a:extLst>
                  <a:ext uri="{0D108BD9-81ED-4DB2-BD59-A6C34878D82A}">
                    <a16:rowId xmlns:a16="http://schemas.microsoft.com/office/drawing/2014/main" xmlns="" val="3128468759"/>
                  </a:ext>
                </a:extLst>
              </a:tr>
              <a:tr h="228600">
                <a:tc>
                  <a:txBody>
                    <a:bodyPr/>
                    <a:lstStyle/>
                    <a:p>
                      <a:r>
                        <a:rPr lang="en-US" sz="1200" dirty="0"/>
                        <a:t>Purchase costs: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Blank</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1927436889"/>
                  </a:ext>
                </a:extLst>
              </a:tr>
              <a:tr h="274320">
                <a:tc>
                  <a:txBody>
                    <a:bodyPr/>
                    <a:lstStyle/>
                    <a:p>
                      <a:pPr marL="0" indent="174625"/>
                      <a:r>
                        <a:rPr lang="en-US" sz="1200" dirty="0"/>
                        <a:t>Motherboard cost</a:t>
                      </a:r>
                      <a:r>
                        <a:rPr lang="en-US" sz="1200" baseline="0" dirty="0"/>
                        <a:t> </a:t>
                      </a:r>
                      <a:endParaRPr lang="en-US" sz="1200" dirty="0"/>
                    </a:p>
                  </a:txBody>
                  <a:tcPr/>
                </a:tc>
                <a:tc>
                  <a:txBody>
                    <a:bodyPr/>
                    <a:lstStyle/>
                    <a:p>
                      <a:pPr algn="r"/>
                      <a:r>
                        <a:rPr lang="en-US" sz="1200" dirty="0">
                          <a:solidFill>
                            <a:schemeClr val="bg1"/>
                          </a:solidFill>
                        </a:rPr>
                        <a:t>Blank</a:t>
                      </a:r>
                    </a:p>
                  </a:txBody>
                  <a:tcPr/>
                </a:tc>
                <a:tc>
                  <a:txBody>
                    <a:bodyPr/>
                    <a:lstStyle/>
                    <a:p>
                      <a:pPr algn="r"/>
                      <a:r>
                        <a:rPr lang="en-US" sz="1200" dirty="0"/>
                        <a:t>$300</a:t>
                      </a:r>
                    </a:p>
                  </a:txBody>
                  <a:tcPr/>
                </a:tc>
                <a:extLst>
                  <a:ext uri="{0D108BD9-81ED-4DB2-BD59-A6C34878D82A}">
                    <a16:rowId xmlns:a16="http://schemas.microsoft.com/office/drawing/2014/main" xmlns="" val="1054535417"/>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Shipping cost</a:t>
                      </a:r>
                    </a:p>
                  </a:txBody>
                  <a:tcPr/>
                </a:tc>
                <a:tc>
                  <a:txBody>
                    <a:bodyPr/>
                    <a:lstStyle/>
                    <a:p>
                      <a:pPr algn="r"/>
                      <a:r>
                        <a:rPr lang="en-US" sz="1200" dirty="0">
                          <a:solidFill>
                            <a:schemeClr val="bg1"/>
                          </a:solidFill>
                        </a:rPr>
                        <a:t>Blank</a:t>
                      </a:r>
                    </a:p>
                  </a:txBody>
                  <a:tcPr/>
                </a:tc>
                <a:tc>
                  <a:txBody>
                    <a:bodyPr/>
                    <a:lstStyle/>
                    <a:p>
                      <a:pPr algn="r"/>
                      <a:r>
                        <a:rPr lang="en-US" sz="1200" dirty="0"/>
                        <a:t>5</a:t>
                      </a:r>
                    </a:p>
                  </a:txBody>
                  <a:tcPr/>
                </a:tc>
                <a:extLst>
                  <a:ext uri="{0D108BD9-81ED-4DB2-BD59-A6C34878D82A}">
                    <a16:rowId xmlns:a16="http://schemas.microsoft.com/office/drawing/2014/main" xmlns="" val="1174351544"/>
                  </a:ext>
                </a:extLst>
              </a:tr>
              <a:tr h="274320">
                <a:tc>
                  <a:txBody>
                    <a:bodyPr/>
                    <a:lstStyle/>
                    <a:p>
                      <a:r>
                        <a:rPr lang="en-US" sz="1200" dirty="0"/>
                        <a:t>Manufacturing costs:</a:t>
                      </a:r>
                    </a:p>
                  </a:txBody>
                  <a:tcPr/>
                </a:tc>
                <a:tc>
                  <a:txBody>
                    <a:bodyPr/>
                    <a:lstStyle/>
                    <a:p>
                      <a:pPr algn="r"/>
                      <a:r>
                        <a:rPr lang="en-US" sz="1200" dirty="0">
                          <a:solidFill>
                            <a:schemeClr val="bg1"/>
                          </a:solidFill>
                        </a:rPr>
                        <a:t>Blank</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3400734425"/>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Direct</a:t>
                      </a:r>
                      <a:r>
                        <a:rPr lang="en-US" sz="1200" baseline="0" dirty="0"/>
                        <a:t> material</a:t>
                      </a:r>
                      <a:endParaRPr lang="en-US" sz="1200" dirty="0"/>
                    </a:p>
                  </a:txBody>
                  <a:tcPr/>
                </a:tc>
                <a:tc>
                  <a:txBody>
                    <a:bodyPr/>
                    <a:lstStyle/>
                    <a:p>
                      <a:pPr algn="r"/>
                      <a:r>
                        <a:rPr lang="en-US" sz="1200" dirty="0"/>
                        <a:t>$120</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1642166175"/>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Direct</a:t>
                      </a:r>
                      <a:r>
                        <a:rPr lang="en-US" sz="1200" baseline="0" dirty="0"/>
                        <a:t> labor</a:t>
                      </a:r>
                      <a:endParaRPr lang="en-US" sz="1200" dirty="0"/>
                    </a:p>
                  </a:txBody>
                  <a:tcPr/>
                </a:tc>
                <a:tc>
                  <a:txBody>
                    <a:bodyPr/>
                    <a:lstStyle/>
                    <a:p>
                      <a:pPr algn="r"/>
                      <a:r>
                        <a:rPr lang="en-US" sz="1200" dirty="0"/>
                        <a:t>80</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4110034936"/>
                  </a:ext>
                </a:extLst>
              </a:tr>
              <a:tr h="274320">
                <a:tc>
                  <a:txBody>
                    <a:bodyPr/>
                    <a:lstStyle/>
                    <a:p>
                      <a:pPr marL="0" indent="174625"/>
                      <a:r>
                        <a:rPr lang="en-US" sz="1200" dirty="0"/>
                        <a:t>Variable</a:t>
                      </a:r>
                      <a:r>
                        <a:rPr lang="en-US" sz="1200" baseline="0" dirty="0"/>
                        <a:t> overhead </a:t>
                      </a:r>
                      <a:endParaRPr lang="en-US" sz="1200" dirty="0"/>
                    </a:p>
                  </a:txBody>
                  <a:tcPr/>
                </a:tc>
                <a:tc>
                  <a:txBody>
                    <a:bodyPr/>
                    <a:lstStyle/>
                    <a:p>
                      <a:pPr algn="r"/>
                      <a:r>
                        <a:rPr lang="en-US" sz="1200" dirty="0"/>
                        <a:t>50</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1097811475"/>
                  </a:ext>
                </a:extLst>
              </a:tr>
              <a:tr h="274320">
                <a:tc>
                  <a:txBody>
                    <a:bodyPr/>
                    <a:lstStyle/>
                    <a:p>
                      <a:pPr marL="0" indent="174625"/>
                      <a:r>
                        <a:rPr lang="en-US" sz="1200" dirty="0"/>
                        <a:t>Fixed overhead ($100 x 20%) </a:t>
                      </a:r>
                    </a:p>
                  </a:txBody>
                  <a:tcPr/>
                </a:tc>
                <a:tc>
                  <a:txBody>
                    <a:bodyPr/>
                    <a:lstStyle/>
                    <a:p>
                      <a:pPr algn="r"/>
                      <a:r>
                        <a:rPr lang="en-US" sz="1200" u="sng" dirty="0"/>
                        <a:t>    20</a:t>
                      </a:r>
                    </a:p>
                  </a:txBody>
                  <a:tcPr/>
                </a:tc>
                <a:tc>
                  <a:txBody>
                    <a:bodyPr/>
                    <a:lstStyle/>
                    <a:p>
                      <a:pPr algn="r"/>
                      <a:r>
                        <a:rPr lang="en-US" sz="1200" u="sng" dirty="0"/>
                        <a:t>          </a:t>
                      </a:r>
                      <a:r>
                        <a:rPr lang="en-US" sz="1200" u="sng" dirty="0">
                          <a:solidFill>
                            <a:schemeClr val="bg1"/>
                          </a:solidFill>
                        </a:rPr>
                        <a:t>,</a:t>
                      </a:r>
                    </a:p>
                  </a:txBody>
                  <a:tcPr/>
                </a:tc>
                <a:extLst>
                  <a:ext uri="{0D108BD9-81ED-4DB2-BD59-A6C34878D82A}">
                    <a16:rowId xmlns:a16="http://schemas.microsoft.com/office/drawing/2014/main" xmlns="" val="2563544477"/>
                  </a:ext>
                </a:extLst>
              </a:tr>
              <a:tr h="274320">
                <a:tc>
                  <a:txBody>
                    <a:bodyPr/>
                    <a:lstStyle/>
                    <a:p>
                      <a:r>
                        <a:rPr lang="en-US" sz="1200" dirty="0"/>
                        <a:t>Total unit cost </a:t>
                      </a:r>
                    </a:p>
                  </a:txBody>
                  <a:tcPr/>
                </a:tc>
                <a:tc>
                  <a:txBody>
                    <a:bodyPr/>
                    <a:lstStyle/>
                    <a:p>
                      <a:pPr algn="r"/>
                      <a:r>
                        <a:rPr lang="en-US" sz="1200" u="dbl" baseline="0" dirty="0"/>
                        <a:t>$270</a:t>
                      </a:r>
                    </a:p>
                  </a:txBody>
                  <a:tcPr/>
                </a:tc>
                <a:tc>
                  <a:txBody>
                    <a:bodyPr/>
                    <a:lstStyle/>
                    <a:p>
                      <a:pPr algn="r"/>
                      <a:r>
                        <a:rPr lang="en-US" sz="1200" u="dbl" baseline="0" dirty="0"/>
                        <a:t>$ 305</a:t>
                      </a:r>
                    </a:p>
                  </a:txBody>
                  <a:tcPr/>
                </a:tc>
                <a:extLst>
                  <a:ext uri="{0D108BD9-81ED-4DB2-BD59-A6C34878D82A}">
                    <a16:rowId xmlns:a16="http://schemas.microsoft.com/office/drawing/2014/main" xmlns="" val="3153385347"/>
                  </a:ext>
                </a:extLst>
              </a:tr>
              <a:tr h="274320">
                <a:tc>
                  <a:txBody>
                    <a:bodyPr/>
                    <a:lstStyle/>
                    <a:p>
                      <a:r>
                        <a:rPr lang="en-US" sz="1200" dirty="0"/>
                        <a:t>Advantage</a:t>
                      </a:r>
                      <a:r>
                        <a:rPr lang="en-US" sz="1200" baseline="0" dirty="0"/>
                        <a:t> to make</a:t>
                      </a:r>
                      <a:endParaRPr lang="en-US" sz="1200" dirty="0"/>
                    </a:p>
                  </a:txBody>
                  <a:tcPr/>
                </a:tc>
                <a:tc>
                  <a:txBody>
                    <a:bodyPr/>
                    <a:lstStyle/>
                    <a:p>
                      <a:pPr algn="r"/>
                      <a:r>
                        <a:rPr lang="en-US" sz="1200" u="dbl" baseline="0" dirty="0"/>
                        <a:t>$  35</a:t>
                      </a:r>
                    </a:p>
                  </a:txBody>
                  <a:tcPr/>
                </a:tc>
                <a:tc>
                  <a:txBody>
                    <a:bodyPr/>
                    <a:lstStyle/>
                    <a:p>
                      <a:pPr algn="r"/>
                      <a:r>
                        <a:rPr lang="en-US" sz="1200" dirty="0">
                          <a:solidFill>
                            <a:schemeClr val="bg1"/>
                          </a:solidFill>
                        </a:rPr>
                        <a:t>blank</a:t>
                      </a:r>
                    </a:p>
                  </a:txBody>
                  <a:tcPr/>
                </a:tc>
                <a:extLst>
                  <a:ext uri="{0D108BD9-81ED-4DB2-BD59-A6C34878D82A}">
                    <a16:rowId xmlns:a16="http://schemas.microsoft.com/office/drawing/2014/main" xmlns="" val="2792677238"/>
                  </a:ext>
                </a:extLst>
              </a:tr>
            </a:tbl>
          </a:graphicData>
        </a:graphic>
      </p:graphicFrame>
      <p:sp>
        <p:nvSpPr>
          <p:cNvPr id="4" name="Content Placeholder 3"/>
          <p:cNvSpPr>
            <a:spLocks noGrp="1"/>
          </p:cNvSpPr>
          <p:nvPr>
            <p:ph idx="16"/>
          </p:nvPr>
        </p:nvSpPr>
        <p:spPr>
          <a:xfrm>
            <a:off x="421532" y="5074920"/>
            <a:ext cx="8417668" cy="1021080"/>
          </a:xfrm>
        </p:spPr>
        <p:txBody>
          <a:bodyPr/>
          <a:lstStyle/>
          <a:p>
            <a:pPr marL="0" indent="0">
              <a:lnSpc>
                <a:spcPct val="90000"/>
              </a:lnSpc>
              <a:spcBef>
                <a:spcPts val="100"/>
              </a:spcBef>
              <a:buNone/>
            </a:pPr>
            <a:r>
              <a:rPr lang="en-US" sz="2400" b="1" dirty="0"/>
              <a:t>MicroTech should </a:t>
            </a:r>
            <a:r>
              <a:rPr lang="en-US" sz="2400" b="1" u="sng" dirty="0"/>
              <a:t>not</a:t>
            </a:r>
            <a:r>
              <a:rPr lang="en-US" sz="2400" b="1" dirty="0"/>
              <a:t> pay $305 per unit to an outside supplier to avoid the $270 per unit cost of making the part </a:t>
            </a:r>
            <a:r>
              <a:rPr lang="en-US" sz="2400" b="1" dirty="0">
                <a:solidFill>
                  <a:srgbClr val="0000FF"/>
                </a:solidFill>
              </a:rPr>
              <a:t>($35 disadvantage).</a:t>
            </a:r>
            <a:endParaRPr lang="en-US" sz="2400"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35627251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76200"/>
            <a:ext cx="8458200" cy="1066800"/>
          </a:xfrm>
        </p:spPr>
        <p:txBody>
          <a:bodyPr/>
          <a:lstStyle/>
          <a:p>
            <a:r>
              <a:rPr lang="en-US" altLang="en-US" dirty="0">
                <a:ea typeface="ＭＳ Ｐゴシック" panose="020B0600070205080204" pitchFamily="34" charset="-128"/>
              </a:rPr>
              <a:t>Relevant Costs in Action—The Make or Buy Decision </a:t>
            </a:r>
            <a:r>
              <a:rPr lang="en-US" altLang="en-US" sz="1000" dirty="0">
                <a:ea typeface="ＭＳ Ｐゴシック" panose="020B0600070205080204" pitchFamily="34" charset="-128"/>
              </a:rPr>
              <a:t>3</a:t>
            </a:r>
            <a:endParaRPr lang="en-US" altLang="en-US" sz="1000" dirty="0"/>
          </a:p>
        </p:txBody>
      </p:sp>
      <p:sp>
        <p:nvSpPr>
          <p:cNvPr id="5" name="Content Placeholder 2"/>
          <p:cNvSpPr>
            <a:spLocks noGrp="1"/>
          </p:cNvSpPr>
          <p:nvPr>
            <p:ph idx="1"/>
          </p:nvPr>
        </p:nvSpPr>
        <p:spPr>
          <a:xfrm>
            <a:off x="533400" y="1219200"/>
            <a:ext cx="8229600" cy="1066800"/>
          </a:xfrm>
        </p:spPr>
        <p:txBody>
          <a:bodyPr/>
          <a:lstStyle/>
          <a:p>
            <a:pPr marL="0" indent="0">
              <a:lnSpc>
                <a:spcPct val="90000"/>
              </a:lnSpc>
              <a:spcBef>
                <a:spcPts val="500"/>
              </a:spcBef>
              <a:buNone/>
            </a:pPr>
            <a:r>
              <a:rPr lang="en-US" sz="2400" dirty="0"/>
              <a:t>If there were alternative uses for the capacity resources currently being used to produce the motherboards, the revised relevant cost analysis will be as follows:</a:t>
            </a:r>
          </a:p>
        </p:txBody>
      </p:sp>
      <p:graphicFrame>
        <p:nvGraphicFramePr>
          <p:cNvPr id="6" name="Table 5"/>
          <p:cNvGraphicFramePr>
            <a:graphicFrameLocks noGrp="1"/>
          </p:cNvGraphicFramePr>
          <p:nvPr>
            <p:extLst>
              <p:ext uri="{D42A27DB-BD31-4B8C-83A1-F6EECF244321}">
                <p14:modId xmlns:p14="http://schemas.microsoft.com/office/powerpoint/2010/main" val="1605421407"/>
              </p:ext>
            </p:extLst>
          </p:nvPr>
        </p:nvGraphicFramePr>
        <p:xfrm>
          <a:off x="990600" y="2362200"/>
          <a:ext cx="7467601" cy="3566160"/>
        </p:xfrm>
        <a:graphic>
          <a:graphicData uri="http://schemas.openxmlformats.org/drawingml/2006/table">
            <a:tbl>
              <a:tblPr firstRow="1" bandRow="1">
                <a:tableStyleId>{2D5ABB26-0587-4C30-8999-92F81FD0307C}</a:tableStyleId>
              </a:tblPr>
              <a:tblGrid>
                <a:gridCol w="4724400">
                  <a:extLst>
                    <a:ext uri="{9D8B030D-6E8A-4147-A177-3AD203B41FA5}">
                      <a16:colId xmlns:a16="http://schemas.microsoft.com/office/drawing/2014/main" xmlns="" val="3025114181"/>
                    </a:ext>
                  </a:extLst>
                </a:gridCol>
                <a:gridCol w="1789891">
                  <a:extLst>
                    <a:ext uri="{9D8B030D-6E8A-4147-A177-3AD203B41FA5}">
                      <a16:colId xmlns:a16="http://schemas.microsoft.com/office/drawing/2014/main" xmlns="" val="4249321519"/>
                    </a:ext>
                  </a:extLst>
                </a:gridCol>
                <a:gridCol w="953310">
                  <a:extLst>
                    <a:ext uri="{9D8B030D-6E8A-4147-A177-3AD203B41FA5}">
                      <a16:colId xmlns:a16="http://schemas.microsoft.com/office/drawing/2014/main" xmlns="" val="3775076453"/>
                    </a:ext>
                  </a:extLst>
                </a:gridCol>
              </a:tblGrid>
              <a:tr h="274320">
                <a:tc>
                  <a:txBody>
                    <a:bodyPr/>
                    <a:lstStyle/>
                    <a:p>
                      <a:r>
                        <a:rPr lang="en-US" sz="1200" dirty="0">
                          <a:solidFill>
                            <a:schemeClr val="bg1"/>
                          </a:solidFill>
                        </a:rPr>
                        <a:t>Blank</a:t>
                      </a:r>
                      <a:r>
                        <a:rPr lang="en-US" sz="1200" dirty="0"/>
                        <a:t>  </a:t>
                      </a:r>
                      <a:endParaRPr lang="en-US" sz="1200" dirty="0">
                        <a:solidFill>
                          <a:srgbClr val="FFFFFF"/>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200" b="1" dirty="0"/>
                        <a:t>Avoidable Cost to Make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b="1" dirty="0"/>
                        <a:t>Cost to Buy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128468759"/>
                  </a:ext>
                </a:extLst>
              </a:tr>
              <a:tr h="228600">
                <a:tc>
                  <a:txBody>
                    <a:bodyPr/>
                    <a:lstStyle/>
                    <a:p>
                      <a:r>
                        <a:rPr lang="en-US" sz="1200" dirty="0"/>
                        <a:t>Purchase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927436889"/>
                  </a:ext>
                </a:extLst>
              </a:tr>
              <a:tr h="274320">
                <a:tc>
                  <a:txBody>
                    <a:bodyPr/>
                    <a:lstStyle/>
                    <a:p>
                      <a:pPr marL="0" indent="174625"/>
                      <a:r>
                        <a:rPr lang="en-US" sz="1200" dirty="0"/>
                        <a:t>Motherboard cost</a:t>
                      </a:r>
                      <a:r>
                        <a:rPr lang="en-US" sz="1200" baseline="0" dirty="0"/>
                        <a:t>    </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$300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54535417"/>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Shipping cost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174351544"/>
                  </a:ext>
                </a:extLst>
              </a:tr>
              <a:tr h="274320">
                <a:tc>
                  <a:txBody>
                    <a:bodyPr/>
                    <a:lstStyle/>
                    <a:p>
                      <a:r>
                        <a:rPr lang="en-US" sz="1200" dirty="0"/>
                        <a:t>Manufacturing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400734425"/>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Direct</a:t>
                      </a:r>
                      <a:r>
                        <a:rPr lang="en-US" sz="1200" baseline="0" dirty="0"/>
                        <a:t> material</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$120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642166175"/>
                  </a:ext>
                </a:extLst>
              </a:tr>
              <a:tr h="274320">
                <a:tc>
                  <a:txBody>
                    <a:bodyPr/>
                    <a:lstStyle/>
                    <a:p>
                      <a:pPr marL="0" marR="0" indent="174625" algn="l" defTabSz="914400" rtl="0" eaLnBrk="1" fontAlgn="auto" latinLnBrk="0" hangingPunct="1">
                        <a:lnSpc>
                          <a:spcPct val="100000"/>
                        </a:lnSpc>
                        <a:spcBef>
                          <a:spcPts val="0"/>
                        </a:spcBef>
                        <a:spcAft>
                          <a:spcPts val="0"/>
                        </a:spcAft>
                        <a:buClrTx/>
                        <a:buSzTx/>
                        <a:buFontTx/>
                        <a:buNone/>
                        <a:tabLst/>
                        <a:defRPr/>
                      </a:pPr>
                      <a:r>
                        <a:rPr lang="en-US" sz="1200" dirty="0"/>
                        <a:t>Direct</a:t>
                      </a:r>
                      <a:r>
                        <a:rPr lang="en-US" sz="1200" baseline="0" dirty="0"/>
                        <a:t> labor</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80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4110034936"/>
                  </a:ext>
                </a:extLst>
              </a:tr>
              <a:tr h="274320">
                <a:tc>
                  <a:txBody>
                    <a:bodyPr/>
                    <a:lstStyle/>
                    <a:p>
                      <a:pPr marL="0" indent="174625"/>
                      <a:r>
                        <a:rPr lang="en-US" sz="1200" dirty="0"/>
                        <a:t>Variable</a:t>
                      </a:r>
                      <a:r>
                        <a:rPr lang="en-US" sz="1200" baseline="0" dirty="0"/>
                        <a:t> overhead</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97811475"/>
                  </a:ext>
                </a:extLst>
              </a:tr>
              <a:tr h="274320">
                <a:tc>
                  <a:txBody>
                    <a:bodyPr/>
                    <a:lstStyle/>
                    <a:p>
                      <a:pPr marL="0" indent="174625"/>
                      <a:r>
                        <a:rPr lang="en-US" sz="1200" dirty="0"/>
                        <a:t>Fixed overhead ($100 x 20%)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sng" dirty="0"/>
                        <a:t>    20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563544477"/>
                  </a:ext>
                </a:extLst>
              </a:tr>
              <a:tr h="274320">
                <a:tc>
                  <a:txBody>
                    <a:bodyPr/>
                    <a:lstStyle/>
                    <a:p>
                      <a:r>
                        <a:rPr lang="en-US" sz="1200" dirty="0"/>
                        <a:t>Total unit cost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dbl" baseline="0" dirty="0"/>
                        <a:t>$270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153385347"/>
                  </a:ext>
                </a:extLst>
              </a:tr>
              <a:tr h="274320">
                <a:tc>
                  <a:txBody>
                    <a:bodyPr/>
                    <a:lstStyle/>
                    <a:p>
                      <a:r>
                        <a:rPr lang="en-US" sz="1200" dirty="0"/>
                        <a:t>Opportunity cost of not using available capacity to produce</a:t>
                      </a:r>
                      <a:r>
                        <a:rPr lang="en-US" sz="1200" baseline="0" dirty="0"/>
                        <a:t> monitors</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sng" dirty="0"/>
                        <a:t>$  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sng" dirty="0">
                          <a:solidFill>
                            <a:schemeClr val="tx1"/>
                          </a:solidFill>
                        </a:rPr>
                        <a:t>         </a:t>
                      </a:r>
                      <a:r>
                        <a:rPr lang="en-US" sz="1200" u="sng" dirty="0">
                          <a:solidFill>
                            <a:schemeClr val="bg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792677238"/>
                  </a:ext>
                </a:extLst>
              </a:tr>
              <a:tr h="274320">
                <a:tc>
                  <a:txBody>
                    <a:bodyPr/>
                    <a:lstStyle/>
                    <a:p>
                      <a:r>
                        <a:rPr lang="en-US" sz="1200" dirty="0"/>
                        <a:t>Total</a:t>
                      </a:r>
                      <a:r>
                        <a:rPr lang="en-US" sz="1200" baseline="0" dirty="0"/>
                        <a:t> relevant costs</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t>$320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t>$ 305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4071585957"/>
                  </a:ext>
                </a:extLst>
              </a:tr>
              <a:tr h="274320">
                <a:tc>
                  <a:txBody>
                    <a:bodyPr/>
                    <a:lstStyle/>
                    <a:p>
                      <a:r>
                        <a:rPr lang="en-US" sz="1200" dirty="0"/>
                        <a:t>Advantage</a:t>
                      </a:r>
                      <a:r>
                        <a:rPr lang="en-US" sz="1200" baseline="0" dirty="0"/>
                        <a:t> to buy</a:t>
                      </a: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t>$  15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819834566"/>
                  </a:ext>
                </a:extLst>
              </a:tr>
            </a:tbl>
          </a:graphicData>
        </a:graphic>
      </p:graphicFrame>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1332621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10668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Continue or Discontinue a Segment Decision </a:t>
            </a:r>
            <a:r>
              <a:rPr lang="en-US" altLang="en-US" sz="1000" dirty="0">
                <a:ea typeface="ＭＳ Ｐゴシック" panose="020B0600070205080204" pitchFamily="34" charset="-128"/>
              </a:rPr>
              <a:t>1</a:t>
            </a:r>
            <a:endParaRPr lang="en-US" altLang="en-US" sz="1000" dirty="0"/>
          </a:p>
        </p:txBody>
      </p:sp>
      <p:sp>
        <p:nvSpPr>
          <p:cNvPr id="5" name="Content Placeholder 2"/>
          <p:cNvSpPr>
            <a:spLocks noGrp="1"/>
          </p:cNvSpPr>
          <p:nvPr>
            <p:ph idx="1"/>
          </p:nvPr>
        </p:nvSpPr>
        <p:spPr>
          <a:xfrm>
            <a:off x="609600" y="1447800"/>
            <a:ext cx="3581400" cy="990600"/>
          </a:xfrm>
        </p:spPr>
        <p:txBody>
          <a:bodyPr/>
          <a:lstStyle/>
          <a:p>
            <a:pPr marL="0" indent="0" algn="ctr" eaLnBrk="1" hangingPunct="1">
              <a:lnSpc>
                <a:spcPct val="90000"/>
              </a:lnSpc>
              <a:spcBef>
                <a:spcPts val="400"/>
              </a:spcBef>
              <a:buNone/>
              <a:defRPr/>
            </a:pPr>
            <a:r>
              <a:rPr lang="en-US" sz="1800" b="1" dirty="0"/>
              <a:t>CRUISERS, INC.</a:t>
            </a:r>
          </a:p>
          <a:p>
            <a:pPr marL="0" indent="0" algn="ctr" eaLnBrk="1" hangingPunct="1">
              <a:lnSpc>
                <a:spcPct val="90000"/>
              </a:lnSpc>
              <a:spcBef>
                <a:spcPts val="400"/>
              </a:spcBef>
              <a:buNone/>
              <a:defRPr/>
            </a:pPr>
            <a:r>
              <a:rPr lang="en-US" sz="1800" b="1" dirty="0"/>
              <a:t>Segmented Income Statement</a:t>
            </a:r>
          </a:p>
          <a:p>
            <a:pPr marL="0" indent="0" algn="ctr" eaLnBrk="1" hangingPunct="1">
              <a:lnSpc>
                <a:spcPct val="90000"/>
              </a:lnSpc>
              <a:spcBef>
                <a:spcPts val="400"/>
              </a:spcBef>
              <a:buNone/>
              <a:defRPr/>
            </a:pPr>
            <a:r>
              <a:rPr lang="en-US" sz="1800" b="1" dirty="0"/>
              <a:t>For the Year Ended December 31st</a:t>
            </a:r>
          </a:p>
        </p:txBody>
      </p:sp>
      <p:pic>
        <p:nvPicPr>
          <p:cNvPr id="2" name="Picture 1" descr="The segmented income statement for Cruisers Inc. for the year ended December 31, 2019 is reproduced here from textbook page 614. The fixed expenses row is highlighted as is the Repair Parts Division colum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514600"/>
            <a:ext cx="6242324" cy="2440650"/>
          </a:xfrm>
          <a:prstGeom prst="rect">
            <a:avLst/>
          </a:prstGeom>
        </p:spPr>
      </p:pic>
      <p:sp>
        <p:nvSpPr>
          <p:cNvPr id="6" name="Content Placeholder 4"/>
          <p:cNvSpPr>
            <a:spLocks noGrp="1"/>
          </p:cNvSpPr>
          <p:nvPr>
            <p:ph idx="13"/>
          </p:nvPr>
        </p:nvSpPr>
        <p:spPr>
          <a:xfrm>
            <a:off x="7086600" y="1455939"/>
            <a:ext cx="1572228" cy="2582661"/>
          </a:xfrm>
        </p:spPr>
        <p:txBody>
          <a:bodyPr/>
          <a:lstStyle/>
          <a:p>
            <a:pPr marL="0" indent="0">
              <a:buNone/>
            </a:pPr>
            <a:r>
              <a:rPr lang="en-US" sz="1800" b="1" dirty="0"/>
              <a:t>If we discontinue the </a:t>
            </a:r>
            <a:r>
              <a:rPr lang="en-US" sz="1800" b="1" i="1" dirty="0"/>
              <a:t>Repair Parts Division, will our </a:t>
            </a:r>
            <a:r>
              <a:rPr lang="en-US" sz="1800" b="1" dirty="0"/>
              <a:t>operating income increase by $24,000?</a:t>
            </a:r>
          </a:p>
        </p:txBody>
      </p:sp>
      <p:sp>
        <p:nvSpPr>
          <p:cNvPr id="9" name="Content Placeholder 7"/>
          <p:cNvSpPr>
            <a:spLocks noGrp="1"/>
          </p:cNvSpPr>
          <p:nvPr>
            <p:ph idx="16"/>
          </p:nvPr>
        </p:nvSpPr>
        <p:spPr>
          <a:xfrm>
            <a:off x="457200" y="5105400"/>
            <a:ext cx="8229600" cy="914400"/>
          </a:xfrm>
        </p:spPr>
        <p:txBody>
          <a:bodyPr/>
          <a:lstStyle/>
          <a:p>
            <a:pPr marL="0" indent="0">
              <a:lnSpc>
                <a:spcPct val="90000"/>
              </a:lnSpc>
              <a:spcBef>
                <a:spcPts val="400"/>
              </a:spcBef>
              <a:buNone/>
            </a:pPr>
            <a:r>
              <a:rPr lang="en-US" altLang="en-US" sz="1800" b="1" dirty="0"/>
              <a:t>Cruisers would be willing to discontinue the repair parts division if the company could eliminate more fixed expenses than the amount of contribution margin it would be losing, in this example $160,000.</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9742402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10668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Continue or Discontinue a Segment Decision </a:t>
            </a:r>
            <a:r>
              <a:rPr lang="en-US" altLang="en-US" sz="1000" dirty="0">
                <a:ea typeface="ＭＳ Ｐゴシック" panose="020B0600070205080204" pitchFamily="34" charset="-128"/>
              </a:rPr>
              <a:t>2</a:t>
            </a:r>
            <a:endParaRPr lang="en-US" altLang="en-US" sz="1000" dirty="0"/>
          </a:p>
        </p:txBody>
      </p:sp>
      <p:sp>
        <p:nvSpPr>
          <p:cNvPr id="3" name="Content Placeholder 2"/>
          <p:cNvSpPr>
            <a:spLocks noGrp="1"/>
          </p:cNvSpPr>
          <p:nvPr>
            <p:ph idx="1"/>
          </p:nvPr>
        </p:nvSpPr>
        <p:spPr>
          <a:xfrm>
            <a:off x="457200" y="1481137"/>
            <a:ext cx="8229600" cy="576263"/>
          </a:xfrm>
        </p:spPr>
        <p:txBody>
          <a:bodyPr/>
          <a:lstStyle/>
          <a:p>
            <a:pPr marL="0" indent="0">
              <a:buNone/>
            </a:pPr>
            <a:r>
              <a:rPr lang="en-US" sz="2800" dirty="0"/>
              <a:t>Analysis of fixed expenses reveals the following:</a:t>
            </a:r>
          </a:p>
        </p:txBody>
      </p:sp>
      <p:graphicFrame>
        <p:nvGraphicFramePr>
          <p:cNvPr id="2" name="Table 1"/>
          <p:cNvGraphicFramePr>
            <a:graphicFrameLocks noGrp="1"/>
          </p:cNvGraphicFramePr>
          <p:nvPr>
            <p:extLst>
              <p:ext uri="{D42A27DB-BD31-4B8C-83A1-F6EECF244321}">
                <p14:modId xmlns:p14="http://schemas.microsoft.com/office/powerpoint/2010/main" val="3059822486"/>
              </p:ext>
            </p:extLst>
          </p:nvPr>
        </p:nvGraphicFramePr>
        <p:xfrm>
          <a:off x="457200" y="2244758"/>
          <a:ext cx="8305800" cy="2332216"/>
        </p:xfrm>
        <a:graphic>
          <a:graphicData uri="http://schemas.openxmlformats.org/drawingml/2006/table">
            <a:tbl>
              <a:tblPr firstRow="1" bandRow="1">
                <a:tableStyleId>{2D5ABB26-0587-4C30-8999-92F81FD0307C}</a:tableStyleId>
              </a:tblPr>
              <a:tblGrid>
                <a:gridCol w="3352800">
                  <a:extLst>
                    <a:ext uri="{9D8B030D-6E8A-4147-A177-3AD203B41FA5}">
                      <a16:colId xmlns:a16="http://schemas.microsoft.com/office/drawing/2014/main" xmlns="" val="2021985832"/>
                    </a:ext>
                  </a:extLst>
                </a:gridCol>
                <a:gridCol w="1295400">
                  <a:extLst>
                    <a:ext uri="{9D8B030D-6E8A-4147-A177-3AD203B41FA5}">
                      <a16:colId xmlns:a16="http://schemas.microsoft.com/office/drawing/2014/main" xmlns="" val="3900502306"/>
                    </a:ext>
                  </a:extLst>
                </a:gridCol>
                <a:gridCol w="1066800">
                  <a:extLst>
                    <a:ext uri="{9D8B030D-6E8A-4147-A177-3AD203B41FA5}">
                      <a16:colId xmlns:a16="http://schemas.microsoft.com/office/drawing/2014/main" xmlns="" val="1604560191"/>
                    </a:ext>
                  </a:extLst>
                </a:gridCol>
                <a:gridCol w="1219200">
                  <a:extLst>
                    <a:ext uri="{9D8B030D-6E8A-4147-A177-3AD203B41FA5}">
                      <a16:colId xmlns:a16="http://schemas.microsoft.com/office/drawing/2014/main" xmlns="" val="2823080825"/>
                    </a:ext>
                  </a:extLst>
                </a:gridCol>
                <a:gridCol w="1371600">
                  <a:extLst>
                    <a:ext uri="{9D8B030D-6E8A-4147-A177-3AD203B41FA5}">
                      <a16:colId xmlns:a16="http://schemas.microsoft.com/office/drawing/2014/main" xmlns="" val="355646745"/>
                    </a:ext>
                  </a:extLst>
                </a:gridCol>
              </a:tblGrid>
              <a:tr h="526028">
                <a:tc>
                  <a:txBody>
                    <a:bodyPr/>
                    <a:lstStyle/>
                    <a:p>
                      <a:r>
                        <a:rPr lang="en-US"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1" dirty="0"/>
                        <a:t>Total Company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1" dirty="0"/>
                        <a:t>Sailboat</a:t>
                      </a:r>
                      <a:r>
                        <a:rPr lang="en-US" b="1" baseline="0" dirty="0"/>
                        <a:t> Division</a:t>
                      </a: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1" spc="-20" baseline="0" dirty="0"/>
                        <a:t>Motorboat </a:t>
                      </a:r>
                      <a:r>
                        <a:rPr lang="en-US" b="1" dirty="0"/>
                        <a:t>Division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1" dirty="0"/>
                        <a:t>Repair Parts Division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756736675"/>
                  </a:ext>
                </a:extLst>
              </a:tr>
              <a:tr h="526028">
                <a:tc>
                  <a:txBody>
                    <a:bodyPr/>
                    <a:lstStyle/>
                    <a:p>
                      <a:r>
                        <a:rPr lang="en-US" dirty="0"/>
                        <a:t>Direct Fixed expenses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    680,000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$400,000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$160,000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$120,000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348286420"/>
                  </a:ext>
                </a:extLst>
              </a:tr>
              <a:tr h="526028">
                <a:tc>
                  <a:txBody>
                    <a:bodyPr/>
                    <a:lstStyle/>
                    <a:p>
                      <a:r>
                        <a:rPr lang="en-US" dirty="0"/>
                        <a:t>Common fixed</a:t>
                      </a:r>
                      <a:r>
                        <a:rPr lang="en-US" baseline="0" dirty="0"/>
                        <a:t> expenses allocated in proportion to sales</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448,000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256,000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128,000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64,000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755445304"/>
                  </a:ext>
                </a:extLst>
              </a:tr>
              <a:tr h="526028">
                <a:tc>
                  <a:txBody>
                    <a:bodyPr/>
                    <a:lstStyle/>
                    <a:p>
                      <a:r>
                        <a:rPr lang="en-US" dirty="0"/>
                        <a:t>Total fixed</a:t>
                      </a:r>
                      <a:r>
                        <a:rPr lang="en-US" baseline="0" dirty="0"/>
                        <a:t> expenses </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t>$1,128,000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baseline="0" dirty="0"/>
                        <a:t>$656,000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baseline="0" dirty="0"/>
                        <a:t>$288,000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baseline="0" dirty="0"/>
                        <a:t>$184,000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529742806"/>
                  </a:ext>
                </a:extLst>
              </a:tr>
            </a:tbl>
          </a:graphicData>
        </a:graphic>
      </p:graphicFrame>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41755831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652963"/>
          </a:xfrm>
        </p:spPr>
        <p:txBody>
          <a:bodyPr>
            <a:noAutofit/>
          </a:bodyPr>
          <a:lstStyle/>
          <a:p>
            <a:pPr marL="0" indent="0">
              <a:spcBef>
                <a:spcPct val="50000"/>
              </a:spcBef>
              <a:buNone/>
              <a:defRPr/>
            </a:pPr>
            <a:r>
              <a:rPr lang="en-US" altLang="en-US" sz="2000" b="1" dirty="0"/>
              <a:t>After studying this chapter, you should understand and be able to:</a:t>
            </a:r>
            <a:br>
              <a:rPr lang="en-US" altLang="en-US" sz="2000" b="1" dirty="0"/>
            </a:br>
            <a:endParaRPr lang="en-US" altLang="en-US" sz="2000" b="1" dirty="0"/>
          </a:p>
          <a:p>
            <a:pPr marL="0" indent="0">
              <a:lnSpc>
                <a:spcPct val="90000"/>
              </a:lnSpc>
              <a:spcBef>
                <a:spcPts val="500"/>
              </a:spcBef>
              <a:buNone/>
              <a:defRPr/>
            </a:pPr>
            <a:r>
              <a:rPr lang="en-US" altLang="en-US" sz="1400" b="1" dirty="0"/>
              <a:t>LO 16-1: Explain and illustrate the following cost terms: differential, allocated, sunk, and opportunity. </a:t>
            </a:r>
          </a:p>
          <a:p>
            <a:pPr marL="0" indent="0">
              <a:lnSpc>
                <a:spcPct val="90000"/>
              </a:lnSpc>
              <a:spcBef>
                <a:spcPts val="500"/>
              </a:spcBef>
              <a:buNone/>
              <a:defRPr/>
            </a:pPr>
            <a:r>
              <a:rPr lang="en-US" altLang="en-US" sz="1400" b="1" dirty="0"/>
              <a:t>LO 16-2: Explain how costs are determined to be relevant for short-run decisions. </a:t>
            </a:r>
          </a:p>
          <a:p>
            <a:pPr marL="0" indent="0">
              <a:lnSpc>
                <a:spcPct val="90000"/>
              </a:lnSpc>
              <a:spcBef>
                <a:spcPts val="500"/>
              </a:spcBef>
              <a:buNone/>
              <a:defRPr/>
            </a:pPr>
            <a:r>
              <a:rPr lang="en-US" altLang="en-US" sz="1400" b="1" dirty="0"/>
              <a:t>LO 16-3: Analyze relevant costs for the following decisions: sell or process further, special pricing, target costing, make or buy, continue or discontinue a segment, and product mix. </a:t>
            </a:r>
          </a:p>
          <a:p>
            <a:pPr marL="0" indent="0">
              <a:lnSpc>
                <a:spcPct val="90000"/>
              </a:lnSpc>
              <a:spcBef>
                <a:spcPts val="500"/>
              </a:spcBef>
              <a:buNone/>
              <a:defRPr/>
            </a:pPr>
            <a:r>
              <a:rPr lang="en-US" altLang="en-US" sz="1400" b="1" dirty="0"/>
              <a:t>LO 16-4: Describe the attributes of capital budgeting that make it a significantly different activity from operational budgeting. </a:t>
            </a:r>
          </a:p>
          <a:p>
            <a:pPr marL="0" indent="0">
              <a:lnSpc>
                <a:spcPct val="90000"/>
              </a:lnSpc>
              <a:spcBef>
                <a:spcPts val="500"/>
              </a:spcBef>
              <a:buNone/>
              <a:defRPr/>
            </a:pPr>
            <a:r>
              <a:rPr lang="en-US" altLang="en-US" sz="1400" b="1" dirty="0"/>
              <a:t>LO 16-5: Explain why present value analysis is appropriate and use it in capital budgeting. </a:t>
            </a:r>
          </a:p>
          <a:p>
            <a:pPr marL="0" indent="0">
              <a:lnSpc>
                <a:spcPct val="90000"/>
              </a:lnSpc>
              <a:spcBef>
                <a:spcPts val="500"/>
              </a:spcBef>
              <a:buNone/>
              <a:defRPr/>
            </a:pPr>
            <a:r>
              <a:rPr lang="en-US" altLang="en-US" sz="1400" b="1" dirty="0"/>
              <a:t>LO 16-6: Define the cost of capital and demonstrate its use in capital budgeting.</a:t>
            </a:r>
          </a:p>
          <a:p>
            <a:pPr marL="0" indent="0">
              <a:lnSpc>
                <a:spcPct val="90000"/>
              </a:lnSpc>
              <a:spcBef>
                <a:spcPts val="500"/>
              </a:spcBef>
              <a:buNone/>
              <a:defRPr/>
            </a:pPr>
            <a:r>
              <a:rPr lang="en-US" altLang="en-US" sz="1400" b="1" dirty="0"/>
              <a:t>LO 16-7: Illustrate the use of and differences between various capital budgeting techniques: net present value, present value ratio, and internal rate of return.</a:t>
            </a:r>
          </a:p>
          <a:p>
            <a:pPr marL="0" indent="0">
              <a:lnSpc>
                <a:spcPct val="90000"/>
              </a:lnSpc>
              <a:spcBef>
                <a:spcPts val="500"/>
              </a:spcBef>
              <a:buNone/>
              <a:defRPr/>
            </a:pPr>
            <a:r>
              <a:rPr lang="en-US" altLang="en-US" sz="1400" b="1" dirty="0"/>
              <a:t>LO 16-8: Describe how issues concerning estimates, income taxes, and the timing of cash flows and investments are treated in the capital budgeting process.</a:t>
            </a:r>
          </a:p>
          <a:p>
            <a:pPr marL="0" indent="0">
              <a:lnSpc>
                <a:spcPct val="90000"/>
              </a:lnSpc>
              <a:spcBef>
                <a:spcPts val="500"/>
              </a:spcBef>
              <a:buNone/>
              <a:defRPr/>
            </a:pPr>
            <a:r>
              <a:rPr lang="en-US" altLang="en-US" sz="1400" b="1" dirty="0"/>
              <a:t>LO 16-9: Calculate the payback period of a capital expenditure project.</a:t>
            </a:r>
          </a:p>
          <a:p>
            <a:pPr marL="0" indent="0">
              <a:lnSpc>
                <a:spcPct val="90000"/>
              </a:lnSpc>
              <a:spcBef>
                <a:spcPts val="500"/>
              </a:spcBef>
              <a:buNone/>
              <a:defRPr/>
            </a:pPr>
            <a:r>
              <a:rPr lang="en-US" altLang="en-US" sz="1400" b="1" dirty="0"/>
              <a:t>LO 16-10: Calculate the accounting rate of return of a project and explain how it can be used most appropriately.</a:t>
            </a:r>
          </a:p>
          <a:p>
            <a:pPr marL="0" indent="0">
              <a:lnSpc>
                <a:spcPct val="90000"/>
              </a:lnSpc>
              <a:spcBef>
                <a:spcPts val="500"/>
              </a:spcBef>
              <a:buNone/>
              <a:defRPr/>
            </a:pPr>
            <a:r>
              <a:rPr lang="en-US" altLang="en-US" sz="1400" b="1" dirty="0"/>
              <a:t>LO 16-11: Explain why not all management decisions are made strictly on the basis of quantitative analysis techniques.</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10668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Continue or Discontinue a Segment Decision </a:t>
            </a:r>
            <a:r>
              <a:rPr lang="en-US" altLang="en-US" sz="1000" dirty="0">
                <a:ea typeface="ＭＳ Ｐゴシック" panose="020B0600070205080204" pitchFamily="34" charset="-128"/>
              </a:rPr>
              <a:t>3</a:t>
            </a:r>
            <a:endParaRPr lang="en-US" altLang="en-US" sz="1000" dirty="0"/>
          </a:p>
        </p:txBody>
      </p:sp>
      <p:sp>
        <p:nvSpPr>
          <p:cNvPr id="3" name="Content Placeholder 2"/>
          <p:cNvSpPr>
            <a:spLocks noGrp="1"/>
          </p:cNvSpPr>
          <p:nvPr>
            <p:ph idx="1"/>
          </p:nvPr>
        </p:nvSpPr>
        <p:spPr>
          <a:xfrm>
            <a:off x="457200" y="1404937"/>
            <a:ext cx="8229600" cy="2786063"/>
          </a:xfrm>
        </p:spPr>
        <p:txBody>
          <a:bodyPr/>
          <a:lstStyle/>
          <a:p>
            <a:pPr marL="0" indent="0">
              <a:lnSpc>
                <a:spcPct val="90000"/>
              </a:lnSpc>
              <a:buNone/>
            </a:pPr>
            <a:r>
              <a:rPr lang="en-US" sz="2800" dirty="0"/>
              <a:t>If Cruisers were to discontinue the repair parts division, $120,000 of direct fixed expenses could be eliminated. However, the $64,000 of corporate fixed expenses allocated to the repair parts division would continue regardless of whether the repair parts division were continued or discontinued. The relevant cost analysis would look like this:</a:t>
            </a:r>
          </a:p>
        </p:txBody>
      </p:sp>
      <p:sp>
        <p:nvSpPr>
          <p:cNvPr id="8" name="Content Placeholder 4"/>
          <p:cNvSpPr>
            <a:spLocks noGrp="1"/>
          </p:cNvSpPr>
          <p:nvPr>
            <p:ph idx="14"/>
          </p:nvPr>
        </p:nvSpPr>
        <p:spPr>
          <a:xfrm>
            <a:off x="1676400" y="4318049"/>
            <a:ext cx="6629400" cy="406351"/>
          </a:xfrm>
        </p:spPr>
        <p:txBody>
          <a:bodyPr/>
          <a:lstStyle/>
          <a:p>
            <a:pPr marL="0" indent="0" algn="ctr">
              <a:buNone/>
            </a:pPr>
            <a:r>
              <a:rPr lang="en-US" sz="1800" b="1" dirty="0"/>
              <a:t>Relevant Cost Analysis of Discontinuing the Repair Parts Division</a:t>
            </a:r>
          </a:p>
        </p:txBody>
      </p:sp>
      <p:graphicFrame>
        <p:nvGraphicFramePr>
          <p:cNvPr id="2" name="Table 1"/>
          <p:cNvGraphicFramePr>
            <a:graphicFrameLocks noGrp="1"/>
          </p:cNvGraphicFramePr>
          <p:nvPr>
            <p:extLst>
              <p:ext uri="{D42A27DB-BD31-4B8C-83A1-F6EECF244321}">
                <p14:modId xmlns:p14="http://schemas.microsoft.com/office/powerpoint/2010/main" val="3071759191"/>
              </p:ext>
            </p:extLst>
          </p:nvPr>
        </p:nvGraphicFramePr>
        <p:xfrm>
          <a:off x="1676399" y="4907280"/>
          <a:ext cx="6324601" cy="1112520"/>
        </p:xfrm>
        <a:graphic>
          <a:graphicData uri="http://schemas.openxmlformats.org/drawingml/2006/table">
            <a:tbl>
              <a:tblPr firstRow="1" bandRow="1">
                <a:tableStyleId>{2D5ABB26-0587-4C30-8999-92F81FD0307C}</a:tableStyleId>
              </a:tblPr>
              <a:tblGrid>
                <a:gridCol w="4970109">
                  <a:extLst>
                    <a:ext uri="{9D8B030D-6E8A-4147-A177-3AD203B41FA5}">
                      <a16:colId xmlns:a16="http://schemas.microsoft.com/office/drawing/2014/main" xmlns="" val="123889176"/>
                    </a:ext>
                  </a:extLst>
                </a:gridCol>
                <a:gridCol w="1354492">
                  <a:extLst>
                    <a:ext uri="{9D8B030D-6E8A-4147-A177-3AD203B41FA5}">
                      <a16:colId xmlns:a16="http://schemas.microsoft.com/office/drawing/2014/main" xmlns="" val="651434754"/>
                    </a:ext>
                  </a:extLst>
                </a:gridCol>
              </a:tblGrid>
              <a:tr h="370840">
                <a:tc>
                  <a:txBody>
                    <a:bodyPr/>
                    <a:lstStyle/>
                    <a:p>
                      <a:r>
                        <a:rPr lang="en-US" dirty="0"/>
                        <a:t>Decrease in contribution</a:t>
                      </a:r>
                      <a:r>
                        <a:rPr lang="en-US" baseline="0" dirty="0"/>
                        <a:t> margin</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dirty="0"/>
                        <a:t>$(160,000)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17393458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Decrease in direct fixed expenses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sng" dirty="0"/>
                        <a:t>   120,000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57553192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Net decrease in segment</a:t>
                      </a:r>
                      <a:r>
                        <a:rPr lang="en-US" baseline="0" dirty="0"/>
                        <a:t> margin </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baseline="0" dirty="0"/>
                        <a:t>$(40,000)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788068244"/>
                  </a:ext>
                </a:extLst>
              </a:tr>
            </a:tbl>
          </a:graphicData>
        </a:graphic>
      </p:graphicFrame>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19028293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10668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Continue or Discontinue a Segment Decision </a:t>
            </a:r>
            <a:r>
              <a:rPr lang="en-US" altLang="en-US" sz="1000" dirty="0">
                <a:ea typeface="ＭＳ Ｐゴシック" panose="020B0600070205080204" pitchFamily="34" charset="-128"/>
              </a:rPr>
              <a:t>4</a:t>
            </a:r>
            <a:endParaRPr lang="en-US" altLang="en-US" sz="1000" dirty="0"/>
          </a:p>
        </p:txBody>
      </p:sp>
      <p:sp>
        <p:nvSpPr>
          <p:cNvPr id="3" name="Content Placeholder 2"/>
          <p:cNvSpPr>
            <a:spLocks noGrp="1"/>
          </p:cNvSpPr>
          <p:nvPr>
            <p:ph idx="1"/>
          </p:nvPr>
        </p:nvSpPr>
        <p:spPr>
          <a:xfrm>
            <a:off x="457200" y="1404937"/>
            <a:ext cx="8229600" cy="1414463"/>
          </a:xfrm>
        </p:spPr>
        <p:txBody>
          <a:bodyPr/>
          <a:lstStyle/>
          <a:p>
            <a:pPr marL="0" indent="0">
              <a:lnSpc>
                <a:spcPct val="90000"/>
              </a:lnSpc>
              <a:buNone/>
            </a:pPr>
            <a:r>
              <a:rPr lang="en-US" sz="2400" dirty="0"/>
              <a:t>The following illustration presents a revised segmented income statement for Cruisers Inc., assuming the repair parts division is discontinued with the remaining $64,000 of corporate fixed expenses reallocated to the sailboat and motorboat divisions:</a:t>
            </a:r>
          </a:p>
        </p:txBody>
      </p:sp>
      <p:pic>
        <p:nvPicPr>
          <p:cNvPr id="8" name="Picture 7" descr="Segmented Income statement for Cruisers Inc. from page 615 of the textbook. It shows the expenses allocated to the two divisions, Sailboat and Motorboat.">
            <a:extLst>
              <a:ext uri="{FF2B5EF4-FFF2-40B4-BE49-F238E27FC236}">
                <a16:creationId xmlns:a16="http://schemas.microsoft.com/office/drawing/2014/main" xmlns="" id="{31434340-14C2-4431-AD39-E4B480BB40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025" y="2925041"/>
            <a:ext cx="7219950" cy="3063009"/>
          </a:xfrm>
          <a:prstGeom prst="rect">
            <a:avLst/>
          </a:prstGeom>
        </p:spPr>
      </p:pic>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179708474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10668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Continue or Discontinue a Segment Decision </a:t>
            </a:r>
            <a:r>
              <a:rPr lang="en-US" altLang="en-US" sz="1000" dirty="0">
                <a:ea typeface="ＭＳ Ｐゴシック" panose="020B0600070205080204" pitchFamily="34" charset="-128"/>
              </a:rPr>
              <a:t>5</a:t>
            </a:r>
            <a:endParaRPr lang="en-US" altLang="en-US" sz="1000" dirty="0"/>
          </a:p>
        </p:txBody>
      </p:sp>
      <p:sp>
        <p:nvSpPr>
          <p:cNvPr id="3" name="Content Placeholder 2"/>
          <p:cNvSpPr>
            <a:spLocks noGrp="1"/>
          </p:cNvSpPr>
          <p:nvPr>
            <p:ph idx="1"/>
          </p:nvPr>
        </p:nvSpPr>
        <p:spPr>
          <a:xfrm>
            <a:off x="457200" y="1404937"/>
            <a:ext cx="8229600" cy="804863"/>
          </a:xfrm>
        </p:spPr>
        <p:txBody>
          <a:bodyPr/>
          <a:lstStyle/>
          <a:p>
            <a:pPr marL="0" indent="0">
              <a:buNone/>
            </a:pPr>
            <a:r>
              <a:rPr lang="en-US" sz="2400" dirty="0"/>
              <a:t>The preferred organization of the segmented income statement is illustrated.</a:t>
            </a:r>
          </a:p>
        </p:txBody>
      </p:sp>
      <p:pic>
        <p:nvPicPr>
          <p:cNvPr id="6" name="Picture 5" descr="Cruisers Inc. segmented income statement from page 616 of the textbook is reproduced here. It shows total company and sailboat, motorboat, and repair parts divisions information.">
            <a:extLst>
              <a:ext uri="{FF2B5EF4-FFF2-40B4-BE49-F238E27FC236}">
                <a16:creationId xmlns:a16="http://schemas.microsoft.com/office/drawing/2014/main" xmlns="" id="{0CA46D5E-70F8-4A5E-899A-D7EB4143F0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182" y="2310321"/>
            <a:ext cx="7273636" cy="3484456"/>
          </a:xfrm>
          <a:prstGeom prst="rect">
            <a:avLst/>
          </a:prstGeom>
        </p:spPr>
      </p:pic>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130892101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9906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Short-Term Allocation of Scarce Resources </a:t>
            </a:r>
            <a:r>
              <a:rPr lang="en-US" altLang="en-US" sz="1000" dirty="0">
                <a:ea typeface="ＭＳ Ｐゴシック" panose="020B0600070205080204" pitchFamily="34" charset="-128"/>
              </a:rPr>
              <a:t>1</a:t>
            </a:r>
            <a:endParaRPr lang="en-US" altLang="en-US" sz="1000" dirty="0"/>
          </a:p>
        </p:txBody>
      </p:sp>
      <p:sp>
        <p:nvSpPr>
          <p:cNvPr id="3" name="Content Placeholder 2"/>
          <p:cNvSpPr>
            <a:spLocks noGrp="1"/>
          </p:cNvSpPr>
          <p:nvPr>
            <p:ph idx="1"/>
          </p:nvPr>
        </p:nvSpPr>
        <p:spPr>
          <a:xfrm>
            <a:off x="457200" y="1328736"/>
            <a:ext cx="8229600" cy="1185863"/>
          </a:xfrm>
        </p:spPr>
        <p:txBody>
          <a:bodyPr/>
          <a:lstStyle/>
          <a:p>
            <a:pPr marL="0" indent="0">
              <a:lnSpc>
                <a:spcPct val="90000"/>
              </a:lnSpc>
              <a:buNone/>
              <a:defRPr/>
            </a:pPr>
            <a:r>
              <a:rPr lang="en-US" sz="2000" b="1" dirty="0">
                <a:solidFill>
                  <a:schemeClr val="tx2"/>
                </a:solidFill>
              </a:rPr>
              <a:t>Managers often face the problem of deciding how scarce resources are going to be utilized. Usually, fixed costs are not affected by this particular decision, so management can focus on maximizing total contribution margin.</a:t>
            </a:r>
            <a:endParaRPr lang="en-US" sz="2000" dirty="0">
              <a:solidFill>
                <a:schemeClr val="tx2"/>
              </a:solidFill>
            </a:endParaRPr>
          </a:p>
        </p:txBody>
      </p:sp>
      <p:sp>
        <p:nvSpPr>
          <p:cNvPr id="8" name="Content Placeholder 4"/>
          <p:cNvSpPr>
            <a:spLocks noGrp="1"/>
          </p:cNvSpPr>
          <p:nvPr>
            <p:ph idx="13"/>
          </p:nvPr>
        </p:nvSpPr>
        <p:spPr>
          <a:xfrm>
            <a:off x="457200" y="2590800"/>
            <a:ext cx="8229600" cy="1143000"/>
          </a:xfrm>
        </p:spPr>
        <p:txBody>
          <a:bodyPr/>
          <a:lstStyle/>
          <a:p>
            <a:pPr marL="0" indent="0">
              <a:lnSpc>
                <a:spcPct val="90000"/>
              </a:lnSpc>
              <a:buNone/>
            </a:pPr>
            <a:r>
              <a:rPr lang="en-US" altLang="en-US" sz="2000" dirty="0">
                <a:solidFill>
                  <a:schemeClr val="tx2"/>
                </a:solidFill>
                <a:ea typeface="ＭＳ Ｐゴシック" panose="020B0600070205080204" pitchFamily="34" charset="-128"/>
              </a:rPr>
              <a:t>Integrated Technologies Inc. (I</a:t>
            </a:r>
            <a:r>
              <a:rPr lang="en-US" altLang="en-US" sz="100" dirty="0">
                <a:solidFill>
                  <a:schemeClr val="tx2"/>
                </a:solidFill>
                <a:ea typeface="ＭＳ Ｐゴシック" panose="020B0600070205080204" pitchFamily="34" charset="-128"/>
              </a:rPr>
              <a:t> </a:t>
            </a:r>
            <a:r>
              <a:rPr lang="en-US" altLang="en-US" sz="2000" dirty="0">
                <a:solidFill>
                  <a:schemeClr val="tx2"/>
                </a:solidFill>
                <a:ea typeface="ＭＳ Ｐゴシック" panose="020B0600070205080204" pitchFamily="34" charset="-128"/>
              </a:rPr>
              <a:t>T</a:t>
            </a:r>
            <a:r>
              <a:rPr lang="en-US" altLang="en-US" sz="100" dirty="0">
                <a:solidFill>
                  <a:schemeClr val="tx2"/>
                </a:solidFill>
                <a:ea typeface="ＭＳ Ｐゴシック" panose="020B0600070205080204" pitchFamily="34" charset="-128"/>
              </a:rPr>
              <a:t> </a:t>
            </a:r>
            <a:r>
              <a:rPr lang="en-US" altLang="en-US" sz="2000" dirty="0">
                <a:solidFill>
                  <a:schemeClr val="tx2"/>
                </a:solidFill>
                <a:ea typeface="ＭＳ Ｐゴシック" panose="020B0600070205080204" pitchFamily="34" charset="-128"/>
              </a:rPr>
              <a:t>I) produces the following items, which use the same circuitry production line. Demand is such that I</a:t>
            </a:r>
            <a:r>
              <a:rPr lang="en-US" altLang="en-US" sz="100" dirty="0">
                <a:solidFill>
                  <a:schemeClr val="tx2"/>
                </a:solidFill>
                <a:ea typeface="ＭＳ Ｐゴシック" panose="020B0600070205080204" pitchFamily="34" charset="-128"/>
              </a:rPr>
              <a:t> </a:t>
            </a:r>
            <a:r>
              <a:rPr lang="en-US" altLang="en-US" sz="2000" dirty="0">
                <a:solidFill>
                  <a:schemeClr val="tx2"/>
                </a:solidFill>
                <a:ea typeface="ＭＳ Ｐゴシック" panose="020B0600070205080204" pitchFamily="34" charset="-128"/>
              </a:rPr>
              <a:t>T</a:t>
            </a:r>
            <a:r>
              <a:rPr lang="en-US" altLang="en-US" sz="100" dirty="0">
                <a:solidFill>
                  <a:schemeClr val="tx2"/>
                </a:solidFill>
                <a:ea typeface="ＭＳ Ｐゴシック" panose="020B0600070205080204" pitchFamily="34" charset="-128"/>
              </a:rPr>
              <a:t> </a:t>
            </a:r>
            <a:r>
              <a:rPr lang="en-US" altLang="en-US" sz="2000" dirty="0">
                <a:solidFill>
                  <a:schemeClr val="tx2"/>
                </a:solidFill>
                <a:ea typeface="ＭＳ Ｐゴシック" panose="020B0600070205080204" pitchFamily="34" charset="-128"/>
              </a:rPr>
              <a:t>I can produce and sell as much of either product as it can process through the circuitry production line. Selling prices, variable costs, and contribution margins per unit follow:</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pic>
        <p:nvPicPr>
          <p:cNvPr id="4" name="Picture 3">
            <a:extLst>
              <a:ext uri="{FF2B5EF4-FFF2-40B4-BE49-F238E27FC236}">
                <a16:creationId xmlns:a16="http://schemas.microsoft.com/office/drawing/2014/main" xmlns="" id="{982B825E-A5A9-4C2D-8A2A-4089FFEBA57D}"/>
              </a:ext>
            </a:extLst>
          </p:cNvPr>
          <p:cNvPicPr>
            <a:picLocks noChangeAspect="1"/>
          </p:cNvPicPr>
          <p:nvPr/>
        </p:nvPicPr>
        <p:blipFill>
          <a:blip r:embed="rId3"/>
          <a:stretch>
            <a:fillRect/>
          </a:stretch>
        </p:blipFill>
        <p:spPr>
          <a:xfrm>
            <a:off x="609600" y="3951654"/>
            <a:ext cx="7478726" cy="1577610"/>
          </a:xfrm>
          <a:prstGeom prst="rect">
            <a:avLst/>
          </a:prstGeom>
        </p:spPr>
      </p:pic>
    </p:spTree>
    <p:extLst>
      <p:ext uri="{BB962C8B-B14F-4D97-AF65-F5344CB8AC3E}">
        <p14:creationId xmlns:p14="http://schemas.microsoft.com/office/powerpoint/2010/main" val="344086126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228600"/>
            <a:ext cx="8229600" cy="9906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Short-Term Allocation of Scarce Resources </a:t>
            </a:r>
            <a:r>
              <a:rPr lang="en-US" altLang="en-US" sz="1000" dirty="0">
                <a:ea typeface="ＭＳ Ｐゴシック" panose="020B0600070205080204" pitchFamily="34" charset="-128"/>
              </a:rPr>
              <a:t>2</a:t>
            </a:r>
            <a:endParaRPr lang="en-US" altLang="en-US" sz="1000" dirty="0"/>
          </a:p>
        </p:txBody>
      </p:sp>
      <p:sp>
        <p:nvSpPr>
          <p:cNvPr id="4" name="Content Placeholder 3"/>
          <p:cNvSpPr>
            <a:spLocks noGrp="1"/>
          </p:cNvSpPr>
          <p:nvPr>
            <p:ph idx="1"/>
          </p:nvPr>
        </p:nvSpPr>
        <p:spPr>
          <a:xfrm>
            <a:off x="457200" y="1785937"/>
            <a:ext cx="8229600" cy="2100263"/>
          </a:xfrm>
        </p:spPr>
        <p:txBody>
          <a:bodyPr/>
          <a:lstStyle/>
          <a:p>
            <a:pPr marL="0" indent="0">
              <a:buNone/>
            </a:pPr>
            <a:r>
              <a:rPr lang="en-US" altLang="en-US" sz="2200" b="1" dirty="0"/>
              <a:t>Assume that one hour is required to produce a video circuit board and two hours are required to produce a motherboard on the circuitry production line, which has only 120 hours available each week. Does this information about the production time requirements of each product relative to the constrained resource change your view of profitability?</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354231522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altLang="en-US" sz="3600" dirty="0">
                <a:ea typeface="ＭＳ Ｐゴシック" panose="020B0600070205080204" pitchFamily="34" charset="-128"/>
              </a:rPr>
              <a:t>Relevant Costs in Action—The Short-Term Allocation of Scarce Resources </a:t>
            </a:r>
            <a:r>
              <a:rPr lang="en-US" altLang="en-US" sz="1000" dirty="0">
                <a:ea typeface="ＭＳ Ｐゴシック" panose="020B0600070205080204" pitchFamily="34" charset="-128"/>
              </a:rPr>
              <a:t>3</a:t>
            </a:r>
            <a:endParaRPr lang="en-US" altLang="en-US" sz="1000" dirty="0"/>
          </a:p>
        </p:txBody>
      </p:sp>
      <p:graphicFrame>
        <p:nvGraphicFramePr>
          <p:cNvPr id="2" name="Table 1"/>
          <p:cNvGraphicFramePr>
            <a:graphicFrameLocks noGrp="1"/>
          </p:cNvGraphicFramePr>
          <p:nvPr>
            <p:extLst>
              <p:ext uri="{D42A27DB-BD31-4B8C-83A1-F6EECF244321}">
                <p14:modId xmlns:p14="http://schemas.microsoft.com/office/powerpoint/2010/main" val="2180117485"/>
              </p:ext>
            </p:extLst>
          </p:nvPr>
        </p:nvGraphicFramePr>
        <p:xfrm>
          <a:off x="1828800" y="1178148"/>
          <a:ext cx="5943600" cy="1869852"/>
        </p:xfrm>
        <a:graphic>
          <a:graphicData uri="http://schemas.openxmlformats.org/drawingml/2006/table">
            <a:tbl>
              <a:tblPr firstRow="1" bandRow="1">
                <a:tableStyleId>{2D5ABB26-0587-4C30-8999-92F81FD0307C}</a:tableStyleId>
              </a:tblPr>
              <a:tblGrid>
                <a:gridCol w="2819400">
                  <a:extLst>
                    <a:ext uri="{9D8B030D-6E8A-4147-A177-3AD203B41FA5}">
                      <a16:colId xmlns:a16="http://schemas.microsoft.com/office/drawing/2014/main" xmlns="" val="413236954"/>
                    </a:ext>
                  </a:extLst>
                </a:gridCol>
                <a:gridCol w="1524000">
                  <a:extLst>
                    <a:ext uri="{9D8B030D-6E8A-4147-A177-3AD203B41FA5}">
                      <a16:colId xmlns:a16="http://schemas.microsoft.com/office/drawing/2014/main" xmlns="" val="1942201354"/>
                    </a:ext>
                  </a:extLst>
                </a:gridCol>
                <a:gridCol w="1600200">
                  <a:extLst>
                    <a:ext uri="{9D8B030D-6E8A-4147-A177-3AD203B41FA5}">
                      <a16:colId xmlns:a16="http://schemas.microsoft.com/office/drawing/2014/main" xmlns="" val="302443158"/>
                    </a:ext>
                  </a:extLst>
                </a:gridCol>
              </a:tblGrid>
              <a:tr h="311642">
                <a:tc>
                  <a:txBody>
                    <a:bodyPr/>
                    <a:lstStyle/>
                    <a:p>
                      <a:r>
                        <a:rPr lang="en-US" sz="120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b="1" dirty="0"/>
                        <a:t>Motherboards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b="1" dirty="0"/>
                        <a:t>Video Circuit Boards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81057731"/>
                  </a:ext>
                </a:extLst>
              </a:tr>
              <a:tr h="311642">
                <a:tc>
                  <a:txBody>
                    <a:bodyPr/>
                    <a:lstStyle/>
                    <a:p>
                      <a:r>
                        <a:rPr lang="en-US" sz="1200" dirty="0"/>
                        <a:t>Selling price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$300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134827190"/>
                  </a:ext>
                </a:extLst>
              </a:tr>
              <a:tr h="311642">
                <a:tc>
                  <a:txBody>
                    <a:bodyPr/>
                    <a:lstStyle/>
                    <a:p>
                      <a:r>
                        <a:rPr lang="en-US" sz="1200" dirty="0"/>
                        <a:t>Variable costs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sng" dirty="0"/>
                        <a:t>  150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sng" dirty="0"/>
                        <a:t>  100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956734252"/>
                  </a:ext>
                </a:extLst>
              </a:tr>
              <a:tr h="311642">
                <a:tc>
                  <a:txBody>
                    <a:bodyPr/>
                    <a:lstStyle/>
                    <a:p>
                      <a:r>
                        <a:rPr lang="en-US" sz="1200" dirty="0"/>
                        <a:t>Contribution margin per unit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dbl" baseline="0" dirty="0"/>
                        <a:t>$150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dbl" baseline="0" dirty="0"/>
                        <a:t>$100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978668058"/>
                  </a:ext>
                </a:extLst>
              </a:tr>
              <a:tr h="311642">
                <a:tc>
                  <a:txBody>
                    <a:bodyPr/>
                    <a:lstStyle/>
                    <a:p>
                      <a:r>
                        <a:rPr lang="en-US" sz="1200" dirty="0"/>
                        <a:t>Circuitry line hours required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dirty="0"/>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060759992"/>
                  </a:ext>
                </a:extLst>
              </a:tr>
              <a:tr h="3116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Contribution margin per hour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dbl" baseline="0" dirty="0"/>
                        <a:t>$  75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1200" u="dbl" baseline="0" dirty="0"/>
                        <a:t>$100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46856545"/>
                  </a:ext>
                </a:extLst>
              </a:tr>
            </a:tbl>
          </a:graphicData>
        </a:graphic>
      </p:graphicFrame>
      <p:sp>
        <p:nvSpPr>
          <p:cNvPr id="4" name="Content Placeholder 3"/>
          <p:cNvSpPr>
            <a:spLocks noGrp="1"/>
          </p:cNvSpPr>
          <p:nvPr>
            <p:ph idx="1"/>
          </p:nvPr>
        </p:nvSpPr>
        <p:spPr>
          <a:xfrm>
            <a:off x="457200" y="3048000"/>
            <a:ext cx="1752600" cy="1662565"/>
          </a:xfrm>
        </p:spPr>
        <p:txBody>
          <a:bodyPr/>
          <a:lstStyle/>
          <a:p>
            <a:pPr marL="0" indent="0">
              <a:lnSpc>
                <a:spcPct val="90000"/>
              </a:lnSpc>
              <a:spcBef>
                <a:spcPts val="100"/>
              </a:spcBef>
              <a:buFont typeface="Wingdings" pitchFamily="2" charset="2"/>
              <a:buNone/>
              <a:defRPr/>
            </a:pPr>
            <a:r>
              <a:rPr lang="en-US" altLang="ja-JP" sz="2400" dirty="0">
                <a:ea typeface="ＭＳ Ｐゴシック" pitchFamily="34" charset="-128"/>
              </a:rPr>
              <a:t>What is the contribution margin per circuitry line hour?</a:t>
            </a:r>
            <a:endParaRPr lang="en-US" sz="2400" dirty="0">
              <a:ea typeface="ＭＳ Ｐゴシック" pitchFamily="34" charset="-128"/>
            </a:endParaRPr>
          </a:p>
        </p:txBody>
      </p:sp>
      <p:sp>
        <p:nvSpPr>
          <p:cNvPr id="5" name="Content Placeholder 4"/>
          <p:cNvSpPr>
            <a:spLocks noGrp="1"/>
          </p:cNvSpPr>
          <p:nvPr>
            <p:ph idx="13"/>
          </p:nvPr>
        </p:nvSpPr>
        <p:spPr>
          <a:xfrm>
            <a:off x="2286000" y="3005137"/>
            <a:ext cx="6553200" cy="1719263"/>
          </a:xfrm>
        </p:spPr>
        <p:txBody>
          <a:bodyPr/>
          <a:lstStyle/>
          <a:p>
            <a:pPr marL="0" indent="0">
              <a:lnSpc>
                <a:spcPct val="90000"/>
              </a:lnSpc>
              <a:spcBef>
                <a:spcPts val="100"/>
              </a:spcBef>
              <a:buNone/>
              <a:defRPr/>
            </a:pPr>
            <a:r>
              <a:rPr lang="en-US" sz="2400" dirty="0"/>
              <a:t>Profit will be maximized with the production of video circuit boards. If all 120 available hours were used to produce video circuit boards, the contribution margin generated would be $12,000 ($100 × 120 hours).</a:t>
            </a:r>
          </a:p>
        </p:txBody>
      </p:sp>
      <p:sp>
        <p:nvSpPr>
          <p:cNvPr id="8" name="Content Placeholder 7"/>
          <p:cNvSpPr>
            <a:spLocks noGrp="1"/>
          </p:cNvSpPr>
          <p:nvPr>
            <p:ph idx="16"/>
          </p:nvPr>
        </p:nvSpPr>
        <p:spPr>
          <a:xfrm>
            <a:off x="457200" y="4724400"/>
            <a:ext cx="8382000" cy="1295400"/>
          </a:xfrm>
        </p:spPr>
        <p:txBody>
          <a:bodyPr/>
          <a:lstStyle/>
          <a:p>
            <a:pPr marL="0" indent="0">
              <a:lnSpc>
                <a:spcPct val="90000"/>
              </a:lnSpc>
              <a:spcBef>
                <a:spcPts val="200"/>
              </a:spcBef>
              <a:buNone/>
            </a:pPr>
            <a:r>
              <a:rPr lang="en-US" sz="2400" b="1" dirty="0">
                <a:solidFill>
                  <a:schemeClr val="accent1">
                    <a:lumMod val="50000"/>
                  </a:schemeClr>
                </a:solidFill>
              </a:rPr>
              <a:t>If there are no other considerations, the best plan would be to produce enough products to meet current demand for video circuit boards and then use of any remaining time to make motherboards.</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16-3: Analyze relevant costs for the following decisions: sell or process further, special pricing, target costing, make or buy, continue or discontinue a segment, and product mix.</a:t>
            </a:r>
          </a:p>
        </p:txBody>
      </p:sp>
    </p:spTree>
    <p:extLst>
      <p:ext uri="{BB962C8B-B14F-4D97-AF65-F5344CB8AC3E}">
        <p14:creationId xmlns:p14="http://schemas.microsoft.com/office/powerpoint/2010/main" val="14485253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381000"/>
            <a:ext cx="8229600" cy="762000"/>
          </a:xfrm>
        </p:spPr>
        <p:txBody>
          <a:bodyPr/>
          <a:lstStyle/>
          <a:p>
            <a:pPr>
              <a:lnSpc>
                <a:spcPct val="90000"/>
              </a:lnSpc>
              <a:spcBef>
                <a:spcPts val="500"/>
              </a:spcBef>
            </a:pPr>
            <a:r>
              <a:rPr lang="en-US" altLang="en-US" dirty="0"/>
              <a:t>Capital Budgeting</a:t>
            </a:r>
            <a:endParaRPr lang="en-US" altLang="en-US" b="0" dirty="0"/>
          </a:p>
        </p:txBody>
      </p:sp>
      <p:sp>
        <p:nvSpPr>
          <p:cNvPr id="2" name="Content Placeholder 1"/>
          <p:cNvSpPr>
            <a:spLocks noGrp="1"/>
          </p:cNvSpPr>
          <p:nvPr>
            <p:ph idx="1"/>
          </p:nvPr>
        </p:nvSpPr>
        <p:spPr>
          <a:xfrm>
            <a:off x="457200" y="1328737"/>
            <a:ext cx="8229600" cy="1033463"/>
          </a:xfrm>
        </p:spPr>
        <p:txBody>
          <a:bodyPr/>
          <a:lstStyle/>
          <a:p>
            <a:pPr marL="0" indent="0">
              <a:lnSpc>
                <a:spcPct val="90000"/>
              </a:lnSpc>
              <a:buNone/>
            </a:pPr>
            <a:r>
              <a:rPr lang="en-US" sz="2400" dirty="0">
                <a:solidFill>
                  <a:schemeClr val="accent1">
                    <a:lumMod val="50000"/>
                  </a:schemeClr>
                </a:solidFill>
                <a:ea typeface="ＭＳ Ｐゴシック" pitchFamily="34" charset="-128"/>
              </a:rPr>
              <a:t>Managers must plan significant outlays for projects that have long-term implications, such as the purchase of new equipment and introduction of new products.</a:t>
            </a:r>
          </a:p>
        </p:txBody>
      </p:sp>
      <p:sp>
        <p:nvSpPr>
          <p:cNvPr id="9" name="Content Placeholder 8"/>
          <p:cNvSpPr>
            <a:spLocks noGrp="1"/>
          </p:cNvSpPr>
          <p:nvPr>
            <p:ph idx="16"/>
          </p:nvPr>
        </p:nvSpPr>
        <p:spPr>
          <a:xfrm>
            <a:off x="764873" y="2924431"/>
            <a:ext cx="3029694" cy="423863"/>
          </a:xfrm>
        </p:spPr>
        <p:txBody>
          <a:bodyPr/>
          <a:lstStyle/>
          <a:p>
            <a:pPr marL="0" indent="0">
              <a:buNone/>
            </a:pPr>
            <a:r>
              <a:rPr lang="en-US" sz="2200" b="1" dirty="0"/>
              <a:t>Outcome is uncertain</a:t>
            </a:r>
          </a:p>
        </p:txBody>
      </p:sp>
      <p:sp>
        <p:nvSpPr>
          <p:cNvPr id="11" name="Content Placeholder 7"/>
          <p:cNvSpPr>
            <a:spLocks noGrp="1"/>
          </p:cNvSpPr>
          <p:nvPr>
            <p:ph idx="16"/>
          </p:nvPr>
        </p:nvSpPr>
        <p:spPr>
          <a:xfrm>
            <a:off x="4767805" y="2712499"/>
            <a:ext cx="3581400" cy="762000"/>
          </a:xfrm>
        </p:spPr>
        <p:txBody>
          <a:bodyPr/>
          <a:lstStyle/>
          <a:p>
            <a:pPr marL="0" indent="0">
              <a:buNone/>
            </a:pPr>
            <a:r>
              <a:rPr lang="en-US" altLang="en-US" sz="2200" b="1" dirty="0"/>
              <a:t>Large amounts of money are usually involved</a:t>
            </a:r>
          </a:p>
        </p:txBody>
      </p:sp>
      <p:sp>
        <p:nvSpPr>
          <p:cNvPr id="3" name="Content Placeholder 2"/>
          <p:cNvSpPr>
            <a:spLocks noGrp="1"/>
          </p:cNvSpPr>
          <p:nvPr>
            <p:ph idx="13"/>
          </p:nvPr>
        </p:nvSpPr>
        <p:spPr>
          <a:xfrm>
            <a:off x="653005" y="3657600"/>
            <a:ext cx="8229600" cy="1185863"/>
          </a:xfrm>
        </p:spPr>
        <p:txBody>
          <a:bodyPr/>
          <a:lstStyle/>
          <a:p>
            <a:pPr marL="0" indent="0">
              <a:lnSpc>
                <a:spcPct val="90000"/>
              </a:lnSpc>
              <a:buNone/>
            </a:pPr>
            <a:r>
              <a:rPr lang="en-US" altLang="en-US" sz="2000" b="1" u="sng" dirty="0"/>
              <a:t>Capital budgeting</a:t>
            </a:r>
            <a:r>
              <a:rPr lang="en-US" altLang="en-US" sz="2000" b="1" dirty="0"/>
              <a:t> involves Analyzing proposed capital expenditures to determine whether the investment will generate a large enough return on</a:t>
            </a:r>
            <a:br>
              <a:rPr lang="en-US" altLang="en-US" sz="2000" b="1" dirty="0"/>
            </a:br>
            <a:r>
              <a:rPr lang="en-US" altLang="en-US" sz="2000" b="1" dirty="0"/>
              <a:t>investment (R</a:t>
            </a:r>
            <a:r>
              <a:rPr lang="en-US" altLang="en-US" sz="100" b="1" dirty="0"/>
              <a:t> </a:t>
            </a:r>
            <a:r>
              <a:rPr lang="en-US" altLang="en-US" sz="2000" b="1" dirty="0"/>
              <a:t>O</a:t>
            </a:r>
            <a:r>
              <a:rPr lang="en-US" altLang="en-US" sz="100" b="1" dirty="0"/>
              <a:t> </a:t>
            </a:r>
            <a:r>
              <a:rPr lang="en-US" altLang="en-US" sz="2000" b="1" dirty="0"/>
              <a:t>I) over time to contribute to the organization’s overall R</a:t>
            </a:r>
            <a:r>
              <a:rPr lang="en-US" altLang="en-US" sz="100" b="1" dirty="0"/>
              <a:t> </a:t>
            </a:r>
            <a:r>
              <a:rPr lang="en-US" altLang="en-US" sz="2000" b="1" dirty="0"/>
              <a:t>O</a:t>
            </a:r>
            <a:r>
              <a:rPr lang="en-US" altLang="en-US" sz="100" b="1" dirty="0"/>
              <a:t> </a:t>
            </a:r>
            <a:r>
              <a:rPr lang="en-US" altLang="en-US" sz="2000" b="1" dirty="0"/>
              <a:t>I objectives.</a:t>
            </a:r>
          </a:p>
        </p:txBody>
      </p:sp>
      <p:sp>
        <p:nvSpPr>
          <p:cNvPr id="12" name="Content Placeholder 6"/>
          <p:cNvSpPr>
            <a:spLocks noGrp="1"/>
          </p:cNvSpPr>
          <p:nvPr>
            <p:ph idx="15"/>
          </p:nvPr>
        </p:nvSpPr>
        <p:spPr>
          <a:xfrm>
            <a:off x="670367" y="5036599"/>
            <a:ext cx="3124200" cy="754601"/>
          </a:xfrm>
        </p:spPr>
        <p:txBody>
          <a:bodyPr/>
          <a:lstStyle/>
          <a:p>
            <a:pPr marL="0" indent="0">
              <a:buNone/>
            </a:pPr>
            <a:r>
              <a:rPr lang="en-US" sz="2200" b="1" dirty="0"/>
              <a:t>Decision may be difficult or impossible to reverse</a:t>
            </a:r>
          </a:p>
        </p:txBody>
      </p:sp>
      <p:sp>
        <p:nvSpPr>
          <p:cNvPr id="13" name="Content Placeholder 7"/>
          <p:cNvSpPr>
            <a:spLocks noGrp="1"/>
          </p:cNvSpPr>
          <p:nvPr>
            <p:ph idx="16"/>
          </p:nvPr>
        </p:nvSpPr>
        <p:spPr>
          <a:xfrm>
            <a:off x="4767806" y="5036599"/>
            <a:ext cx="3581400" cy="754601"/>
          </a:xfrm>
        </p:spPr>
        <p:txBody>
          <a:bodyPr/>
          <a:lstStyle/>
          <a:p>
            <a:pPr marL="0" indent="0">
              <a:buNone/>
            </a:pPr>
            <a:r>
              <a:rPr lang="en-US" altLang="en-US" sz="2200" b="1" dirty="0"/>
              <a:t>Investment involves a</a:t>
            </a:r>
            <a:br>
              <a:rPr lang="en-US" altLang="en-US" sz="2200" b="1" dirty="0"/>
            </a:br>
            <a:r>
              <a:rPr lang="en-US" altLang="en-US" sz="2200" b="1" dirty="0"/>
              <a:t>long-term commitment</a:t>
            </a:r>
            <a:endParaRPr lang="en-US" sz="2200"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16-4: Describe the attributes of capital budgeting that make it a significantly different activity from operational budgeting. </a:t>
            </a:r>
          </a:p>
        </p:txBody>
      </p:sp>
    </p:spTree>
    <p:extLst>
      <p:ext uri="{BB962C8B-B14F-4D97-AF65-F5344CB8AC3E}">
        <p14:creationId xmlns:p14="http://schemas.microsoft.com/office/powerpoint/2010/main" val="326378917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sz="3600" dirty="0"/>
              <a:t>Capital Budgeting versus Operational Budgeting</a:t>
            </a:r>
            <a:endParaRPr lang="en-US" altLang="en-US" sz="3600" b="0" dirty="0"/>
          </a:p>
        </p:txBody>
      </p:sp>
      <p:sp>
        <p:nvSpPr>
          <p:cNvPr id="4" name="Content Placeholder 3"/>
          <p:cNvSpPr>
            <a:spLocks noGrp="1"/>
          </p:cNvSpPr>
          <p:nvPr>
            <p:ph idx="1"/>
          </p:nvPr>
        </p:nvSpPr>
        <p:spPr>
          <a:xfrm>
            <a:off x="457200" y="1447800"/>
            <a:ext cx="3810000" cy="2286000"/>
          </a:xfrm>
        </p:spPr>
        <p:txBody>
          <a:bodyPr/>
          <a:lstStyle/>
          <a:p>
            <a:pPr marL="0" indent="0">
              <a:buNone/>
            </a:pPr>
            <a:r>
              <a:rPr lang="en-US" sz="2400" b="1" dirty="0"/>
              <a:t>Capital budgeting:</a:t>
            </a:r>
          </a:p>
          <a:p>
            <a:pPr marL="292608" indent="-292608">
              <a:lnSpc>
                <a:spcPct val="90000"/>
              </a:lnSpc>
            </a:pPr>
            <a:r>
              <a:rPr lang="en-US" sz="2400" dirty="0"/>
              <a:t>Provides an overall blueprint to help the firm meet its long-term growth and profitability objectives.</a:t>
            </a:r>
          </a:p>
        </p:txBody>
      </p:sp>
      <p:sp>
        <p:nvSpPr>
          <p:cNvPr id="8" name="Content Placeholder 7"/>
          <p:cNvSpPr>
            <a:spLocks noGrp="1"/>
          </p:cNvSpPr>
          <p:nvPr>
            <p:ph idx="13"/>
          </p:nvPr>
        </p:nvSpPr>
        <p:spPr>
          <a:xfrm>
            <a:off x="4612532" y="1442013"/>
            <a:ext cx="3657600" cy="1910787"/>
          </a:xfrm>
        </p:spPr>
        <p:txBody>
          <a:bodyPr/>
          <a:lstStyle/>
          <a:p>
            <a:pPr marL="0" indent="0">
              <a:buNone/>
            </a:pPr>
            <a:r>
              <a:rPr lang="en-US" sz="2400" b="1" dirty="0"/>
              <a:t>Operational budgeting:</a:t>
            </a:r>
          </a:p>
          <a:p>
            <a:pPr marL="292608" indent="-292608">
              <a:lnSpc>
                <a:spcPct val="90000"/>
              </a:lnSpc>
            </a:pPr>
            <a:r>
              <a:rPr lang="en-US" sz="2400" dirty="0"/>
              <a:t>Reflects the firm’s strategic plans to achieve current period profitability.</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16-4: Describe the attributes of capital budgeting that make it a significantly different activity from operational budgeting. </a:t>
            </a:r>
          </a:p>
        </p:txBody>
      </p:sp>
    </p:spTree>
    <p:extLst>
      <p:ext uri="{BB962C8B-B14F-4D97-AF65-F5344CB8AC3E}">
        <p14:creationId xmlns:p14="http://schemas.microsoft.com/office/powerpoint/2010/main" val="283161488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altLang="en-US" sz="3600" dirty="0">
                <a:ea typeface="ＭＳ Ｐゴシック" panose="020B0600070205080204" pitchFamily="34" charset="-128"/>
              </a:rPr>
              <a:t>Investment Decision Special Considerations</a:t>
            </a:r>
            <a:endParaRPr lang="en-US" altLang="en-US" sz="3600" b="0" dirty="0"/>
          </a:p>
        </p:txBody>
      </p:sp>
      <p:sp>
        <p:nvSpPr>
          <p:cNvPr id="2" name="Content Placeholder 1"/>
          <p:cNvSpPr>
            <a:spLocks noGrp="1"/>
          </p:cNvSpPr>
          <p:nvPr>
            <p:ph idx="1"/>
          </p:nvPr>
        </p:nvSpPr>
        <p:spPr>
          <a:xfrm>
            <a:off x="457200" y="1447800"/>
            <a:ext cx="3124200" cy="4495800"/>
          </a:xfrm>
        </p:spPr>
        <p:txBody>
          <a:bodyPr/>
          <a:lstStyle/>
          <a:p>
            <a:pPr marL="292608" indent="-292608">
              <a:lnSpc>
                <a:spcPct val="90000"/>
              </a:lnSpc>
              <a:spcBef>
                <a:spcPts val="500"/>
              </a:spcBef>
              <a:buSzPct val="100000"/>
              <a:defRPr/>
            </a:pPr>
            <a:r>
              <a:rPr lang="en-US" sz="2600" dirty="0"/>
              <a:t>Business investments extend, so we must recognize the </a:t>
            </a:r>
            <a:r>
              <a:rPr lang="en-US" sz="2600" b="1" dirty="0">
                <a:solidFill>
                  <a:schemeClr val="accent1">
                    <a:lumMod val="75000"/>
                  </a:schemeClr>
                </a:solidFill>
              </a:rPr>
              <a:t>time value of money.</a:t>
            </a:r>
          </a:p>
          <a:p>
            <a:pPr marL="292608" indent="-292608">
              <a:lnSpc>
                <a:spcPct val="90000"/>
              </a:lnSpc>
              <a:spcBef>
                <a:spcPts val="500"/>
              </a:spcBef>
              <a:buSzPct val="100000"/>
              <a:defRPr/>
            </a:pPr>
            <a:r>
              <a:rPr lang="en-US" sz="2600" dirty="0"/>
              <a:t>Investments that promise returns earlier in time are preferable to those that promise returns later in time.</a:t>
            </a:r>
          </a:p>
        </p:txBody>
      </p:sp>
      <p:pic>
        <p:nvPicPr>
          <p:cNvPr id="5" name="Picture 4" descr="Diagram of Limited Investment Funds pointing to three boxes via arrows with question marks. These boxes are Plant Expansion, New Equipment, and Office Renovation.&#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1527048"/>
            <a:ext cx="4626864" cy="3803904"/>
          </a:xfrm>
          <a:prstGeom prst="rect">
            <a:avLst/>
          </a:prstGeom>
        </p:spPr>
      </p:pic>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16-5: Explain why present value analysis is appropriate and use it in capital budgeting.</a:t>
            </a:r>
          </a:p>
        </p:txBody>
      </p:sp>
    </p:spTree>
    <p:extLst>
      <p:ext uri="{BB962C8B-B14F-4D97-AF65-F5344CB8AC3E}">
        <p14:creationId xmlns:p14="http://schemas.microsoft.com/office/powerpoint/2010/main" val="106809554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838200"/>
          </a:xfrm>
        </p:spPr>
        <p:txBody>
          <a:bodyPr/>
          <a:lstStyle/>
          <a:p>
            <a:pPr>
              <a:lnSpc>
                <a:spcPct val="90000"/>
              </a:lnSpc>
              <a:spcBef>
                <a:spcPts val="500"/>
              </a:spcBef>
            </a:pPr>
            <a:r>
              <a:rPr lang="en-US" altLang="en-US" dirty="0">
                <a:ea typeface="ＭＳ Ｐゴシック" panose="020B0600070205080204" pitchFamily="34" charset="-128"/>
              </a:rPr>
              <a:t>Cost of Capital</a:t>
            </a:r>
            <a:endParaRPr lang="en-US" altLang="en-US" b="0" dirty="0"/>
          </a:p>
        </p:txBody>
      </p:sp>
      <p:sp>
        <p:nvSpPr>
          <p:cNvPr id="2" name="Content Placeholder 1"/>
          <p:cNvSpPr>
            <a:spLocks noGrp="1"/>
          </p:cNvSpPr>
          <p:nvPr>
            <p:ph idx="1"/>
          </p:nvPr>
        </p:nvSpPr>
        <p:spPr>
          <a:xfrm>
            <a:off x="457200" y="1447800"/>
            <a:ext cx="8229600" cy="2971800"/>
          </a:xfrm>
        </p:spPr>
        <p:txBody>
          <a:bodyPr/>
          <a:lstStyle/>
          <a:p>
            <a:pPr marL="292608" indent="-292608">
              <a:lnSpc>
                <a:spcPct val="90000"/>
              </a:lnSpc>
              <a:spcBef>
                <a:spcPts val="1000"/>
              </a:spcBef>
              <a:buClr>
                <a:schemeClr val="tx1"/>
              </a:buClr>
            </a:pPr>
            <a:r>
              <a:rPr lang="en-US" altLang="en-US" sz="2600" dirty="0">
                <a:solidFill>
                  <a:srgbClr val="002060"/>
                </a:solidFill>
                <a:ea typeface="ＭＳ Ｐゴシック" panose="020B0600070205080204" pitchFamily="34" charset="-128"/>
              </a:rPr>
              <a:t>The firm’</a:t>
            </a:r>
            <a:r>
              <a:rPr lang="en-US" altLang="ja-JP" sz="2600" dirty="0">
                <a:solidFill>
                  <a:srgbClr val="002060"/>
                </a:solidFill>
                <a:ea typeface="ＭＳ Ｐゴシック" panose="020B0600070205080204" pitchFamily="34" charset="-128"/>
              </a:rPr>
              <a:t>s cost of capital is usually regarded as the most appropriate choice for the </a:t>
            </a:r>
            <a:r>
              <a:rPr lang="en-US" altLang="ja-JP" sz="2600" dirty="0">
                <a:solidFill>
                  <a:srgbClr val="0066CC"/>
                </a:solidFill>
                <a:ea typeface="ＭＳ Ｐゴシック" panose="020B0600070205080204" pitchFamily="34" charset="-128"/>
              </a:rPr>
              <a:t>discount rate </a:t>
            </a:r>
            <a:r>
              <a:rPr lang="en-US" altLang="ja-JP" sz="2600" dirty="0">
                <a:solidFill>
                  <a:srgbClr val="002060"/>
                </a:solidFill>
                <a:ea typeface="ＭＳ Ｐゴシック" panose="020B0600070205080204" pitchFamily="34" charset="-128"/>
              </a:rPr>
              <a:t>used to calculate the </a:t>
            </a:r>
            <a:r>
              <a:rPr lang="en-US" altLang="ja-JP" sz="2600" dirty="0">
                <a:solidFill>
                  <a:srgbClr val="0066CC"/>
                </a:solidFill>
                <a:ea typeface="ＭＳ Ｐゴシック" panose="020B0600070205080204" pitchFamily="34" charset="-128"/>
              </a:rPr>
              <a:t>present value </a:t>
            </a:r>
            <a:r>
              <a:rPr lang="en-US" altLang="ja-JP" sz="2600" dirty="0">
                <a:solidFill>
                  <a:srgbClr val="002060"/>
                </a:solidFill>
                <a:ea typeface="ＭＳ Ｐゴシック" panose="020B0600070205080204" pitchFamily="34" charset="-128"/>
              </a:rPr>
              <a:t>of the investment proposal being analyzed.</a:t>
            </a:r>
          </a:p>
          <a:p>
            <a:pPr marL="292608" indent="-292608">
              <a:lnSpc>
                <a:spcPct val="90000"/>
              </a:lnSpc>
              <a:spcBef>
                <a:spcPts val="1000"/>
              </a:spcBef>
              <a:buClr>
                <a:schemeClr val="tx1"/>
              </a:buClr>
            </a:pPr>
            <a:r>
              <a:rPr lang="en-US" altLang="en-US" sz="2600" dirty="0">
                <a:solidFill>
                  <a:srgbClr val="002060"/>
                </a:solidFill>
                <a:ea typeface="ＭＳ Ｐゴシック" panose="020B0600070205080204" pitchFamily="34" charset="-128"/>
              </a:rPr>
              <a:t>The cost of capital is the rate of return on assets that must be earned to permit the firm to meet its interest obligations and provide the expected return to owners.</a:t>
            </a:r>
          </a:p>
        </p:txBody>
      </p:sp>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16-6: Define the cost of capital and demonstrate its use in capital budgeting. </a:t>
            </a:r>
          </a:p>
        </p:txBody>
      </p:sp>
    </p:spTree>
    <p:extLst>
      <p:ext uri="{BB962C8B-B14F-4D97-AF65-F5344CB8AC3E}">
        <p14:creationId xmlns:p14="http://schemas.microsoft.com/office/powerpoint/2010/main" val="52174217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869950"/>
          </a:xfrm>
        </p:spPr>
        <p:txBody>
          <a:bodyPr/>
          <a:lstStyle/>
          <a:p>
            <a:r>
              <a:rPr lang="en-US" altLang="en-US" dirty="0">
                <a:ea typeface="ＭＳ Ｐゴシック" panose="020B0600070205080204" pitchFamily="34" charset="-128"/>
              </a:rPr>
              <a:t>Decision Making</a:t>
            </a:r>
            <a:endParaRPr lang="en-IN" dirty="0"/>
          </a:p>
        </p:txBody>
      </p:sp>
      <p:sp>
        <p:nvSpPr>
          <p:cNvPr id="3" name="Content Placeholder 2"/>
          <p:cNvSpPr>
            <a:spLocks noGrp="1"/>
          </p:cNvSpPr>
          <p:nvPr>
            <p:ph idx="1"/>
          </p:nvPr>
        </p:nvSpPr>
        <p:spPr>
          <a:xfrm>
            <a:off x="457200" y="1143000"/>
            <a:ext cx="8229600" cy="652463"/>
          </a:xfrm>
        </p:spPr>
        <p:txBody>
          <a:bodyPr/>
          <a:lstStyle/>
          <a:p>
            <a:pPr marL="0" indent="0">
              <a:buNone/>
              <a:defRPr/>
            </a:pPr>
            <a:r>
              <a:rPr lang="en-US" sz="1800" dirty="0"/>
              <a:t>This chapter examines several examples of short- and long-run decisions and establishes a way of thinking about the costs involved in the decision-making process. </a:t>
            </a:r>
            <a:endParaRPr lang="en-US" sz="1800" b="1" dirty="0">
              <a:latin typeface="Arial Narrow" pitchFamily="34" charset="0"/>
            </a:endParaRPr>
          </a:p>
        </p:txBody>
      </p:sp>
      <p:pic>
        <p:nvPicPr>
          <p:cNvPr id="7" name="Picture 6" descr="The planning and control cycle.&#10;">
            <a:extLst>
              <a:ext uri="{FF2B5EF4-FFF2-40B4-BE49-F238E27FC236}">
                <a16:creationId xmlns:a16="http://schemas.microsoft.com/office/drawing/2014/main" xmlns="" id="{35B0FE1E-CBCB-4CB8-984E-B3E8C2B4C2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133600"/>
            <a:ext cx="7220064" cy="3532909"/>
          </a:xfrm>
          <a:prstGeom prst="rect">
            <a:avLst/>
          </a:prstGeom>
        </p:spPr>
      </p:pic>
      <p:sp>
        <p:nvSpPr>
          <p:cNvPr id="6"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696200" cy="228600"/>
          </a:xfrm>
        </p:spPr>
        <p:txBody>
          <a:bodyPr/>
          <a:lstStyle/>
          <a:p>
            <a:pPr marL="0" indent="0">
              <a:buNone/>
            </a:pPr>
            <a:r>
              <a:rPr lang="en-US" altLang="en-US" sz="1100" b="1" dirty="0"/>
              <a:t>Learning Objective 16-1: Explain and illustrate the following cost terms: differential, allocated, sunk, and opportunity. </a:t>
            </a: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09600"/>
          </a:xfrm>
        </p:spPr>
        <p:txBody>
          <a:bodyPr/>
          <a:lstStyle/>
          <a:p>
            <a:pPr>
              <a:lnSpc>
                <a:spcPct val="90000"/>
              </a:lnSpc>
              <a:spcBef>
                <a:spcPts val="500"/>
              </a:spcBef>
            </a:pPr>
            <a:r>
              <a:rPr lang="en-US" altLang="en-US" sz="3600" dirty="0">
                <a:ea typeface="ＭＳ Ｐゴシック" panose="020B0600070205080204" pitchFamily="34" charset="-128"/>
              </a:rPr>
              <a:t>Capital Budgeting Techniques</a:t>
            </a:r>
            <a:endParaRPr lang="en-US" altLang="en-US" sz="3600" b="0" dirty="0"/>
          </a:p>
        </p:txBody>
      </p:sp>
      <p:sp>
        <p:nvSpPr>
          <p:cNvPr id="2" name="Content Placeholder 1"/>
          <p:cNvSpPr>
            <a:spLocks noGrp="1"/>
          </p:cNvSpPr>
          <p:nvPr>
            <p:ph idx="1"/>
          </p:nvPr>
        </p:nvSpPr>
        <p:spPr>
          <a:xfrm>
            <a:off x="457200" y="1447800"/>
            <a:ext cx="8229600" cy="1524000"/>
          </a:xfrm>
        </p:spPr>
        <p:txBody>
          <a:bodyPr/>
          <a:lstStyle/>
          <a:p>
            <a:pPr marL="0" indent="0" eaLnBrk="1" hangingPunct="1">
              <a:buNone/>
              <a:defRPr/>
            </a:pPr>
            <a:r>
              <a:rPr lang="en-US" sz="2800" dirty="0"/>
              <a:t>Methods that </a:t>
            </a:r>
            <a:r>
              <a:rPr lang="en-US" sz="2800" b="1" u="sng" dirty="0"/>
              <a:t>use</a:t>
            </a:r>
            <a:r>
              <a:rPr lang="en-US" sz="2800" dirty="0"/>
              <a:t> present value analysis:</a:t>
            </a:r>
          </a:p>
          <a:p>
            <a:pPr marL="292608" lvl="1" indent="-292608" eaLnBrk="1" hangingPunct="1">
              <a:lnSpc>
                <a:spcPct val="90000"/>
              </a:lnSpc>
              <a:spcBef>
                <a:spcPts val="500"/>
              </a:spcBef>
              <a:buSzPct val="100000"/>
              <a:buFont typeface="Arial" panose="020B0604020202020204" pitchFamily="34" charset="0"/>
              <a:buChar char="•"/>
              <a:defRPr/>
            </a:pPr>
            <a:r>
              <a:rPr lang="en-US" dirty="0"/>
              <a:t>Net present value (N</a:t>
            </a:r>
            <a:r>
              <a:rPr lang="en-US" sz="100" dirty="0"/>
              <a:t> </a:t>
            </a:r>
            <a:r>
              <a:rPr lang="en-US" dirty="0"/>
              <a:t>P</a:t>
            </a:r>
            <a:r>
              <a:rPr lang="en-US" sz="100" dirty="0"/>
              <a:t> </a:t>
            </a:r>
            <a:r>
              <a:rPr lang="en-US" dirty="0"/>
              <a:t>V) method.</a:t>
            </a:r>
          </a:p>
          <a:p>
            <a:pPr marL="292608" lvl="1" indent="-292608" eaLnBrk="1" hangingPunct="1">
              <a:lnSpc>
                <a:spcPct val="90000"/>
              </a:lnSpc>
              <a:spcBef>
                <a:spcPts val="500"/>
              </a:spcBef>
              <a:buSzPct val="100000"/>
              <a:buFont typeface="Arial" panose="020B0604020202020204" pitchFamily="34" charset="0"/>
              <a:buChar char="•"/>
              <a:defRPr/>
            </a:pPr>
            <a:r>
              <a:rPr lang="en-US" dirty="0"/>
              <a:t>Internal rate of return (I</a:t>
            </a:r>
            <a:r>
              <a:rPr lang="en-US" sz="100" dirty="0"/>
              <a:t> </a:t>
            </a:r>
            <a:r>
              <a:rPr lang="en-US" dirty="0"/>
              <a:t>R</a:t>
            </a:r>
            <a:r>
              <a:rPr lang="en-US" sz="100" dirty="0"/>
              <a:t> </a:t>
            </a:r>
            <a:r>
              <a:rPr lang="en-US" dirty="0"/>
              <a:t>R) method.</a:t>
            </a:r>
          </a:p>
        </p:txBody>
      </p:sp>
      <p:sp>
        <p:nvSpPr>
          <p:cNvPr id="6" name="Content Placeholder 6"/>
          <p:cNvSpPr>
            <a:spLocks noGrp="1"/>
          </p:cNvSpPr>
          <p:nvPr>
            <p:ph idx="15"/>
          </p:nvPr>
        </p:nvSpPr>
        <p:spPr>
          <a:xfrm>
            <a:off x="457200" y="3094781"/>
            <a:ext cx="8229600" cy="1447800"/>
          </a:xfrm>
        </p:spPr>
        <p:txBody>
          <a:bodyPr/>
          <a:lstStyle/>
          <a:p>
            <a:pPr marL="0" indent="0" eaLnBrk="1" hangingPunct="1">
              <a:buNone/>
              <a:defRPr/>
            </a:pPr>
            <a:r>
              <a:rPr lang="en-US" sz="2800" dirty="0"/>
              <a:t>Methods that </a:t>
            </a:r>
            <a:r>
              <a:rPr lang="en-US" sz="2800" b="1" u="sng" dirty="0"/>
              <a:t>do not use</a:t>
            </a:r>
            <a:r>
              <a:rPr lang="en-US" sz="2800" b="1" dirty="0"/>
              <a:t> </a:t>
            </a:r>
            <a:r>
              <a:rPr lang="en-US" sz="2800" dirty="0"/>
              <a:t>present value analysis:</a:t>
            </a:r>
          </a:p>
          <a:p>
            <a:pPr marL="292608" lvl="1" indent="-292608" eaLnBrk="1" hangingPunct="1">
              <a:lnSpc>
                <a:spcPct val="90000"/>
              </a:lnSpc>
              <a:spcBef>
                <a:spcPts val="500"/>
              </a:spcBef>
              <a:buSzPct val="100000"/>
              <a:buFont typeface="Arial" panose="020B0604020202020204" pitchFamily="34" charset="0"/>
              <a:buChar char="•"/>
              <a:defRPr/>
            </a:pPr>
            <a:r>
              <a:rPr lang="en-US" dirty="0"/>
              <a:t>Payback method.</a:t>
            </a:r>
          </a:p>
          <a:p>
            <a:pPr marL="292608" lvl="1" indent="-292608" eaLnBrk="1" hangingPunct="1">
              <a:lnSpc>
                <a:spcPct val="90000"/>
              </a:lnSpc>
              <a:spcBef>
                <a:spcPts val="500"/>
              </a:spcBef>
              <a:buSzPct val="100000"/>
              <a:buFont typeface="Arial" panose="020B0604020202020204" pitchFamily="34" charset="0"/>
              <a:buChar char="•"/>
              <a:defRPr/>
            </a:pPr>
            <a:r>
              <a:rPr lang="en-US" dirty="0"/>
              <a:t>Accounting rate of return method.</a:t>
            </a:r>
          </a:p>
        </p:txBody>
      </p:sp>
      <p:sp>
        <p:nvSpPr>
          <p:cNvPr id="8" name="Content Placeholder 7"/>
          <p:cNvSpPr>
            <a:spLocks noGrp="1"/>
          </p:cNvSpPr>
          <p:nvPr>
            <p:ph idx="16"/>
          </p:nvPr>
        </p:nvSpPr>
        <p:spPr>
          <a:xfrm>
            <a:off x="911003" y="4771181"/>
            <a:ext cx="5946997" cy="410419"/>
          </a:xfrm>
        </p:spPr>
        <p:txBody>
          <a:bodyPr/>
          <a:lstStyle/>
          <a:p>
            <a:pPr marL="0" indent="0">
              <a:buNone/>
            </a:pPr>
            <a:r>
              <a:rPr lang="en-US" altLang="en-US" sz="2000" dirty="0"/>
              <a:t>Let’s take a look at these methods...</a:t>
            </a:r>
          </a:p>
        </p:txBody>
      </p:sp>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16-6: Define the cost of capital and demonstrate its use in capital budgeting. </a:t>
            </a:r>
          </a:p>
        </p:txBody>
      </p:sp>
    </p:spTree>
    <p:extLst>
      <p:ext uri="{BB962C8B-B14F-4D97-AF65-F5344CB8AC3E}">
        <p14:creationId xmlns:p14="http://schemas.microsoft.com/office/powerpoint/2010/main" val="328273857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09600"/>
          </a:xfrm>
        </p:spPr>
        <p:txBody>
          <a:bodyPr/>
          <a:lstStyle/>
          <a:p>
            <a:pPr>
              <a:lnSpc>
                <a:spcPct val="90000"/>
              </a:lnSpc>
              <a:spcBef>
                <a:spcPts val="500"/>
              </a:spcBef>
            </a:pPr>
            <a:r>
              <a:rPr lang="en-US" altLang="en-US" sz="3600" dirty="0">
                <a:ea typeface="ＭＳ Ｐゴシック" panose="020B0600070205080204" pitchFamily="34" charset="-128"/>
              </a:rPr>
              <a:t>Net Present Value (N</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V) </a:t>
            </a:r>
            <a:r>
              <a:rPr lang="en-US" altLang="en-US" sz="1000" dirty="0">
                <a:ea typeface="ＭＳ Ｐゴシック" panose="020B0600070205080204" pitchFamily="34" charset="-128"/>
              </a:rPr>
              <a:t>1</a:t>
            </a:r>
            <a:endParaRPr lang="en-US" altLang="en-US" sz="1000" b="0" dirty="0"/>
          </a:p>
        </p:txBody>
      </p:sp>
      <p:sp>
        <p:nvSpPr>
          <p:cNvPr id="2" name="Content Placeholder 1"/>
          <p:cNvSpPr>
            <a:spLocks noGrp="1"/>
          </p:cNvSpPr>
          <p:nvPr>
            <p:ph idx="1"/>
          </p:nvPr>
        </p:nvSpPr>
        <p:spPr>
          <a:xfrm>
            <a:off x="457200" y="914400"/>
            <a:ext cx="8229600" cy="1088820"/>
          </a:xfrm>
        </p:spPr>
        <p:txBody>
          <a:bodyPr/>
          <a:lstStyle/>
          <a:p>
            <a:pPr marL="0" indent="0">
              <a:lnSpc>
                <a:spcPct val="90000"/>
              </a:lnSpc>
              <a:spcBef>
                <a:spcPts val="0"/>
              </a:spcBef>
              <a:buFont typeface="Wingdings" pitchFamily="2" charset="2"/>
              <a:buNone/>
              <a:defRPr/>
            </a:pPr>
            <a:r>
              <a:rPr lang="en-US" sz="2400" dirty="0">
                <a:ea typeface="ＭＳ Ｐゴシック" pitchFamily="34" charset="-128"/>
              </a:rPr>
              <a:t>Uses a given cost of capital to relate the present value of the returns from an investment to the present value of the investment</a:t>
            </a:r>
          </a:p>
        </p:txBody>
      </p:sp>
      <p:sp>
        <p:nvSpPr>
          <p:cNvPr id="6" name="Content Placeholder 6"/>
          <p:cNvSpPr>
            <a:spLocks noGrp="1"/>
          </p:cNvSpPr>
          <p:nvPr>
            <p:ph idx="15"/>
          </p:nvPr>
        </p:nvSpPr>
        <p:spPr>
          <a:xfrm>
            <a:off x="457200" y="2209799"/>
            <a:ext cx="8229600" cy="674833"/>
          </a:xfrm>
        </p:spPr>
        <p:txBody>
          <a:bodyPr/>
          <a:lstStyle/>
          <a:p>
            <a:pPr marL="402336" indent="-402336" eaLnBrk="1" hangingPunct="1">
              <a:lnSpc>
                <a:spcPct val="90000"/>
              </a:lnSpc>
              <a:buClr>
                <a:srgbClr val="C00000"/>
              </a:buClr>
              <a:buFont typeface="+mj-lt"/>
              <a:buAutoNum type="arabicPeriod"/>
              <a:defRPr/>
            </a:pPr>
            <a:r>
              <a:rPr lang="en-US" altLang="en-US" sz="2400" b="1" dirty="0">
                <a:solidFill>
                  <a:srgbClr val="000066"/>
                </a:solidFill>
              </a:rPr>
              <a:t>Choose a discount rate—the minimum required rate of return.</a:t>
            </a:r>
          </a:p>
        </p:txBody>
      </p:sp>
      <p:sp>
        <p:nvSpPr>
          <p:cNvPr id="9" name="Content Placeholder 5"/>
          <p:cNvSpPr>
            <a:spLocks noGrp="1"/>
          </p:cNvSpPr>
          <p:nvPr>
            <p:ph idx="14"/>
          </p:nvPr>
        </p:nvSpPr>
        <p:spPr>
          <a:xfrm>
            <a:off x="457200" y="3048001"/>
            <a:ext cx="8229600" cy="479494"/>
          </a:xfrm>
        </p:spPr>
        <p:txBody>
          <a:bodyPr/>
          <a:lstStyle/>
          <a:p>
            <a:pPr marL="402336" indent="-402336">
              <a:lnSpc>
                <a:spcPct val="90000"/>
              </a:lnSpc>
              <a:buClr>
                <a:srgbClr val="C00000"/>
              </a:buClr>
              <a:buFont typeface="+mj-lt"/>
              <a:buAutoNum type="arabicPeriod" startAt="2"/>
            </a:pPr>
            <a:r>
              <a:rPr lang="en-US" altLang="en-US" sz="2400" b="1" dirty="0">
                <a:solidFill>
                  <a:srgbClr val="000066"/>
                </a:solidFill>
              </a:rPr>
              <a:t>Calculate the</a:t>
            </a:r>
            <a:r>
              <a:rPr lang="en-US" altLang="en-US" sz="2400" b="1" dirty="0"/>
              <a:t> </a:t>
            </a:r>
            <a:r>
              <a:rPr lang="en-US" altLang="en-US" sz="2400" b="1" dirty="0">
                <a:solidFill>
                  <a:srgbClr val="C00000"/>
                </a:solidFill>
              </a:rPr>
              <a:t>present value </a:t>
            </a:r>
            <a:r>
              <a:rPr lang="en-US" altLang="en-US" sz="2400" b="1" dirty="0">
                <a:solidFill>
                  <a:srgbClr val="000066"/>
                </a:solidFill>
              </a:rPr>
              <a:t>of cash</a:t>
            </a:r>
            <a:r>
              <a:rPr lang="en-US" altLang="en-US" sz="2400" b="1" dirty="0"/>
              <a:t> </a:t>
            </a:r>
            <a:r>
              <a:rPr lang="en-US" altLang="en-US" sz="2400" b="1" dirty="0">
                <a:solidFill>
                  <a:srgbClr val="C00000"/>
                </a:solidFill>
              </a:rPr>
              <a:t>flows.</a:t>
            </a:r>
          </a:p>
        </p:txBody>
      </p:sp>
      <p:sp>
        <p:nvSpPr>
          <p:cNvPr id="10" name="Content Placeholder 6"/>
          <p:cNvSpPr>
            <a:spLocks noGrp="1"/>
          </p:cNvSpPr>
          <p:nvPr>
            <p:ph idx="15"/>
          </p:nvPr>
        </p:nvSpPr>
        <p:spPr>
          <a:xfrm>
            <a:off x="457200" y="3733801"/>
            <a:ext cx="8229600" cy="457200"/>
          </a:xfrm>
        </p:spPr>
        <p:txBody>
          <a:bodyPr/>
          <a:lstStyle/>
          <a:p>
            <a:pPr marL="402336" indent="-402336">
              <a:lnSpc>
                <a:spcPct val="90000"/>
              </a:lnSpc>
              <a:buClr>
                <a:srgbClr val="C00000"/>
              </a:buClr>
              <a:buFont typeface="+mj-lt"/>
              <a:buAutoNum type="arabicPeriod" startAt="3"/>
            </a:pPr>
            <a:r>
              <a:rPr lang="en-US" altLang="en-US" sz="2400" b="1" dirty="0">
                <a:solidFill>
                  <a:srgbClr val="000066"/>
                </a:solidFill>
              </a:rPr>
              <a:t>Calculate the</a:t>
            </a:r>
            <a:r>
              <a:rPr lang="en-US" altLang="en-US" sz="2400" b="1" dirty="0"/>
              <a:t> </a:t>
            </a:r>
            <a:r>
              <a:rPr lang="en-US" altLang="en-US" sz="2400" b="1" dirty="0">
                <a:solidFill>
                  <a:srgbClr val="C00000"/>
                </a:solidFill>
              </a:rPr>
              <a:t>present value </a:t>
            </a:r>
            <a:r>
              <a:rPr lang="en-US" altLang="en-US" sz="2400" b="1" dirty="0">
                <a:solidFill>
                  <a:srgbClr val="000066"/>
                </a:solidFill>
              </a:rPr>
              <a:t>of the </a:t>
            </a:r>
            <a:r>
              <a:rPr lang="en-US" altLang="en-US" sz="2400" b="1" dirty="0">
                <a:solidFill>
                  <a:srgbClr val="C00000"/>
                </a:solidFill>
              </a:rPr>
              <a:t>investment.</a:t>
            </a:r>
          </a:p>
        </p:txBody>
      </p:sp>
      <p:graphicFrame>
        <p:nvGraphicFramePr>
          <p:cNvPr id="3" name="Object 2"/>
          <p:cNvGraphicFramePr>
            <a:graphicFrameLocks noChangeAspect="1"/>
          </p:cNvGraphicFramePr>
          <p:nvPr>
            <p:extLst>
              <p:ext uri="{D42A27DB-BD31-4B8C-83A1-F6EECF244321}">
                <p14:modId xmlns:p14="http://schemas.microsoft.com/office/powerpoint/2010/main" val="1792453800"/>
              </p:ext>
            </p:extLst>
          </p:nvPr>
        </p:nvGraphicFramePr>
        <p:xfrm>
          <a:off x="2590800" y="4614103"/>
          <a:ext cx="1462087" cy="395288"/>
        </p:xfrm>
        <a:graphic>
          <a:graphicData uri="http://schemas.openxmlformats.org/presentationml/2006/ole">
            <mc:AlternateContent xmlns:mc="http://schemas.openxmlformats.org/markup-compatibility/2006">
              <mc:Choice xmlns:v="urn:schemas-microsoft-com:vml" Requires="v">
                <p:oleObj spid="_x0000_s89167" name="Equation" r:id="rId4" imgW="749160" imgH="203040" progId="Equation.DSMT4">
                  <p:embed/>
                </p:oleObj>
              </mc:Choice>
              <mc:Fallback>
                <p:oleObj name="Equation" r:id="rId4" imgW="749160" imgH="203040" progId="Equation.DSMT4">
                  <p:embed/>
                  <p:pic>
                    <p:nvPicPr>
                      <p:cNvPr id="0" name=""/>
                      <p:cNvPicPr/>
                      <p:nvPr/>
                    </p:nvPicPr>
                    <p:blipFill>
                      <a:blip r:embed="rId5"/>
                      <a:stretch>
                        <a:fillRect/>
                      </a:stretch>
                    </p:blipFill>
                    <p:spPr>
                      <a:xfrm>
                        <a:off x="2590800" y="4614103"/>
                        <a:ext cx="1462087" cy="395288"/>
                      </a:xfrm>
                      <a:prstGeom prst="rect">
                        <a:avLst/>
                      </a:prstGeom>
                    </p:spPr>
                  </p:pic>
                </p:oleObj>
              </mc:Fallback>
            </mc:AlternateContent>
          </a:graphicData>
        </a:graphic>
      </p:graphicFrame>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303282450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09600"/>
          </a:xfrm>
        </p:spPr>
        <p:txBody>
          <a:bodyPr/>
          <a:lstStyle/>
          <a:p>
            <a:pPr>
              <a:lnSpc>
                <a:spcPct val="90000"/>
              </a:lnSpc>
              <a:spcBef>
                <a:spcPts val="500"/>
              </a:spcBef>
            </a:pPr>
            <a:r>
              <a:rPr lang="en-US" altLang="en-US" sz="3600" dirty="0">
                <a:ea typeface="ＭＳ Ｐゴシック" panose="020B0600070205080204" pitchFamily="34" charset="-128"/>
              </a:rPr>
              <a:t>Net Present Value (N</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V) </a:t>
            </a:r>
            <a:r>
              <a:rPr lang="en-US" altLang="en-US" sz="1000" dirty="0">
                <a:ea typeface="ＭＳ Ｐゴシック" panose="020B0600070205080204" pitchFamily="34" charset="-128"/>
              </a:rPr>
              <a:t>2</a:t>
            </a:r>
            <a:endParaRPr lang="en-US" altLang="en-US" sz="1000" b="0" dirty="0"/>
          </a:p>
        </p:txBody>
      </p:sp>
      <p:pic>
        <p:nvPicPr>
          <p:cNvPr id="12" name="Picture 11" descr="Diagram of three conclusions about the Net Present Value (N P V) method.&#10;">
            <a:extLst>
              <a:ext uri="{FF2B5EF4-FFF2-40B4-BE49-F238E27FC236}">
                <a16:creationId xmlns:a16="http://schemas.microsoft.com/office/drawing/2014/main" xmlns="" id="{F9BCA1D3-C269-414F-8ED6-E7DC57FAD0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750" y="1204912"/>
            <a:ext cx="8038306" cy="2429678"/>
          </a:xfrm>
          <a:prstGeom prst="rect">
            <a:avLst/>
          </a:prstGeom>
        </p:spPr>
      </p:pic>
      <p:sp>
        <p:nvSpPr>
          <p:cNvPr id="2" name="Content Placeholder 1"/>
          <p:cNvSpPr>
            <a:spLocks noGrp="1"/>
          </p:cNvSpPr>
          <p:nvPr>
            <p:ph idx="1"/>
          </p:nvPr>
        </p:nvSpPr>
        <p:spPr>
          <a:xfrm>
            <a:off x="479385" y="4267200"/>
            <a:ext cx="8229600" cy="1295399"/>
          </a:xfrm>
        </p:spPr>
        <p:txBody>
          <a:bodyPr/>
          <a:lstStyle/>
          <a:p>
            <a:pPr marL="0" indent="0">
              <a:buNone/>
            </a:pPr>
            <a:r>
              <a:rPr lang="en-US" altLang="en-US" sz="1900" dirty="0"/>
              <a:t>Let’s look at an example: BoxMover, Inc. is considering the purchase of a conveyor costing $16,000 with a seven-year useful life and a $5,000 salvage value. Annual net cash flows are shown in the following table. BoxMover's cost of capital is 12 percent. Ignoring taxes, compute the N</a:t>
            </a:r>
            <a:r>
              <a:rPr lang="en-US" altLang="en-US" sz="100" dirty="0"/>
              <a:t> </a:t>
            </a:r>
            <a:r>
              <a:rPr lang="en-US" altLang="en-US" sz="1900" dirty="0"/>
              <a:t>P</a:t>
            </a:r>
            <a:r>
              <a:rPr lang="en-US" altLang="en-US" sz="100" dirty="0"/>
              <a:t> </a:t>
            </a:r>
            <a:r>
              <a:rPr lang="en-US" altLang="en-US" sz="1900" dirty="0"/>
              <a:t>V for this investment.</a:t>
            </a:r>
          </a:p>
        </p:txBody>
      </p:sp>
      <p:sp>
        <p:nvSpPr>
          <p:cNvPr id="6" name="Content Placeholder 2"/>
          <p:cNvSpPr>
            <a:spLocks noGrp="1"/>
          </p:cNvSpPr>
          <p:nvPr>
            <p:ph idx="13"/>
          </p:nvPr>
        </p:nvSpPr>
        <p:spPr>
          <a:xfrm>
            <a:off x="2133600" y="57150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48507076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09600"/>
          </a:xfrm>
        </p:spPr>
        <p:txBody>
          <a:bodyPr/>
          <a:lstStyle/>
          <a:p>
            <a:pPr>
              <a:lnSpc>
                <a:spcPct val="90000"/>
              </a:lnSpc>
              <a:spcBef>
                <a:spcPts val="500"/>
              </a:spcBef>
            </a:pPr>
            <a:r>
              <a:rPr lang="en-US" altLang="en-US" sz="3600" dirty="0">
                <a:ea typeface="ＭＳ Ｐゴシック" panose="020B0600070205080204" pitchFamily="34" charset="-128"/>
              </a:rPr>
              <a:t>Net Present Value (N</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P</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V) </a:t>
            </a:r>
            <a:r>
              <a:rPr lang="en-US" altLang="en-US" sz="1000" dirty="0">
                <a:ea typeface="ＭＳ Ｐゴシック" panose="020B0600070205080204" pitchFamily="34" charset="-128"/>
              </a:rPr>
              <a:t>3</a:t>
            </a:r>
            <a:endParaRPr lang="en-US" altLang="en-US" sz="1000" b="0" dirty="0"/>
          </a:p>
        </p:txBody>
      </p:sp>
      <p:pic>
        <p:nvPicPr>
          <p:cNvPr id="4" name="Picture 3" descr="A table illustrates how NPV can be used to decide whether to make an investment.&#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624" y="1011936"/>
            <a:ext cx="7540752" cy="4834128"/>
          </a:xfrm>
          <a:prstGeom prst="rect">
            <a:avLst/>
          </a:prstGeom>
        </p:spPr>
      </p:pic>
      <p:sp>
        <p:nvSpPr>
          <p:cNvPr id="5" name="Content Placeholder 2"/>
          <p:cNvSpPr>
            <a:spLocks noGrp="1"/>
          </p:cNvSpPr>
          <p:nvPr>
            <p:ph idx="13"/>
          </p:nvPr>
        </p:nvSpPr>
        <p:spPr>
          <a:xfrm>
            <a:off x="2133600" y="5865888"/>
            <a:ext cx="4724400" cy="221682"/>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91752146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1066800"/>
          </a:xfrm>
        </p:spPr>
        <p:txBody>
          <a:bodyPr/>
          <a:lstStyle/>
          <a:p>
            <a:pPr>
              <a:lnSpc>
                <a:spcPct val="90000"/>
              </a:lnSpc>
              <a:spcBef>
                <a:spcPts val="500"/>
              </a:spcBef>
            </a:pPr>
            <a:r>
              <a:rPr lang="en-US" sz="3600" dirty="0"/>
              <a:t>Net Present Value (NPV) Analysis of a Proposed Investment </a:t>
            </a:r>
            <a:r>
              <a:rPr lang="en-US" sz="1000" dirty="0"/>
              <a:t>1</a:t>
            </a:r>
            <a:endParaRPr lang="en-US" altLang="en-US" sz="1000" b="0" dirty="0"/>
          </a:p>
        </p:txBody>
      </p:sp>
      <p:sp>
        <p:nvSpPr>
          <p:cNvPr id="5" name="Content Placeholder 2"/>
          <p:cNvSpPr>
            <a:spLocks noGrp="1"/>
          </p:cNvSpPr>
          <p:nvPr>
            <p:ph idx="1"/>
          </p:nvPr>
        </p:nvSpPr>
        <p:spPr>
          <a:xfrm>
            <a:off x="457200" y="1447800"/>
            <a:ext cx="8229600" cy="4572000"/>
          </a:xfrm>
        </p:spPr>
        <p:txBody>
          <a:bodyPr/>
          <a:lstStyle/>
          <a:p>
            <a:pPr marL="0" indent="0">
              <a:buNone/>
            </a:pPr>
            <a:r>
              <a:rPr lang="en-US" sz="2000" dirty="0"/>
              <a:t>I. Assumptions:</a:t>
            </a:r>
          </a:p>
          <a:p>
            <a:pPr marL="0" indent="0">
              <a:buNone/>
            </a:pPr>
            <a:r>
              <a:rPr lang="en-US" sz="2000" dirty="0"/>
              <a:t>	A. A new packaging machine costing $100,000, including 	installation, has an estimated useful life of five years and an 	estimated salvage value of $6,000 after five years. The new machine 	will be purchased at the end of 2016.</a:t>
            </a:r>
          </a:p>
          <a:p>
            <a:pPr marL="0" indent="0">
              <a:buNone/>
            </a:pPr>
            <a:r>
              <a:rPr lang="en-US" sz="2000" dirty="0"/>
              <a:t>	B. Installation and use of the machine in the firm’s operations will 	result in labor savings during each of the next five years as follows:</a:t>
            </a:r>
          </a:p>
          <a:p>
            <a:pPr marL="0" indent="0">
              <a:buNone/>
            </a:pPr>
            <a:r>
              <a:rPr lang="en-US" sz="2000" dirty="0"/>
              <a:t>		2020 	$26,000</a:t>
            </a:r>
          </a:p>
          <a:p>
            <a:pPr marL="0" indent="0">
              <a:buNone/>
            </a:pPr>
            <a:r>
              <a:rPr lang="en-US" sz="2000" dirty="0"/>
              <a:t>		2021 	 27,000</a:t>
            </a:r>
          </a:p>
          <a:p>
            <a:pPr marL="0" indent="0">
              <a:buNone/>
            </a:pPr>
            <a:r>
              <a:rPr lang="en-US" sz="2000" dirty="0"/>
              <a:t>		2022 	 31,000</a:t>
            </a:r>
          </a:p>
          <a:p>
            <a:pPr marL="0" indent="0">
              <a:buNone/>
            </a:pPr>
            <a:r>
              <a:rPr lang="en-US" sz="2000" dirty="0"/>
              <a:t>		2023 	 35,000</a:t>
            </a:r>
          </a:p>
          <a:p>
            <a:pPr marL="0" indent="0">
              <a:buNone/>
            </a:pPr>
            <a:r>
              <a:rPr lang="en-US" sz="2000" dirty="0"/>
              <a:t>		2024 	 38,000</a:t>
            </a:r>
          </a:p>
          <a:p>
            <a:pPr marL="0" indent="0">
              <a:buNone/>
            </a:pPr>
            <a:r>
              <a:rPr lang="en-US" sz="2000" dirty="0"/>
              <a:t>	C. The firm’s cost of capital is 16 percent.</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2828290861"/>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1066800"/>
          </a:xfrm>
        </p:spPr>
        <p:txBody>
          <a:bodyPr/>
          <a:lstStyle/>
          <a:p>
            <a:pPr>
              <a:lnSpc>
                <a:spcPct val="90000"/>
              </a:lnSpc>
              <a:spcBef>
                <a:spcPts val="500"/>
              </a:spcBef>
            </a:pPr>
            <a:r>
              <a:rPr lang="en-US" sz="3600" dirty="0"/>
              <a:t>Net Present Value (N</a:t>
            </a:r>
            <a:r>
              <a:rPr lang="en-US" sz="100" dirty="0"/>
              <a:t> </a:t>
            </a:r>
            <a:r>
              <a:rPr lang="en-US" sz="3600" dirty="0"/>
              <a:t>P</a:t>
            </a:r>
            <a:r>
              <a:rPr lang="en-US" sz="100" dirty="0"/>
              <a:t> </a:t>
            </a:r>
            <a:r>
              <a:rPr lang="en-US" sz="3600" dirty="0"/>
              <a:t>V) Analysis of a Proposed Investment </a:t>
            </a:r>
            <a:r>
              <a:rPr lang="en-US" sz="1000" dirty="0"/>
              <a:t>2</a:t>
            </a:r>
            <a:endParaRPr lang="en-US" altLang="en-US" sz="1000" b="0" dirty="0"/>
          </a:p>
        </p:txBody>
      </p:sp>
      <p:pic>
        <p:nvPicPr>
          <p:cNvPr id="6" name="Picture 5" descr="The Net Present Value (N P V) method of analysis of an investment.&#10;">
            <a:extLst>
              <a:ext uri="{FF2B5EF4-FFF2-40B4-BE49-F238E27FC236}">
                <a16:creationId xmlns:a16="http://schemas.microsoft.com/office/drawing/2014/main" xmlns="" id="{A452DEC0-11FD-4334-A964-AEE112625F92}"/>
              </a:ext>
            </a:extLst>
          </p:cNvPr>
          <p:cNvPicPr>
            <a:picLocks noChangeAspect="1"/>
          </p:cNvPicPr>
          <p:nvPr/>
        </p:nvPicPr>
        <p:blipFill rotWithShape="1">
          <a:blip r:embed="rId3">
            <a:extLst>
              <a:ext uri="{28A0092B-C50C-407E-A947-70E740481C1C}">
                <a14:useLocalDpi xmlns:a14="http://schemas.microsoft.com/office/drawing/2010/main" val="0"/>
              </a:ext>
            </a:extLst>
          </a:blip>
          <a:srcRect t="66093" b="1"/>
          <a:stretch/>
        </p:blipFill>
        <p:spPr>
          <a:xfrm>
            <a:off x="978831" y="1348178"/>
            <a:ext cx="7029738" cy="1262966"/>
          </a:xfrm>
          <a:prstGeom prst="rect">
            <a:avLst/>
          </a:prstGeom>
        </p:spPr>
      </p:pic>
      <p:pic>
        <p:nvPicPr>
          <p:cNvPr id="8" name="Picture 7" descr="The Net Present Value (N P V) method of analysis of an investment.&#10;">
            <a:extLst>
              <a:ext uri="{FF2B5EF4-FFF2-40B4-BE49-F238E27FC236}">
                <a16:creationId xmlns:a16="http://schemas.microsoft.com/office/drawing/2014/main" xmlns="" id="{7F01FF50-5FEA-4B44-8BAF-A28ED98F40E2}"/>
              </a:ext>
            </a:extLst>
          </p:cNvPr>
          <p:cNvPicPr>
            <a:picLocks noChangeAspect="1"/>
          </p:cNvPicPr>
          <p:nvPr/>
        </p:nvPicPr>
        <p:blipFill rotWithShape="1">
          <a:blip r:embed="rId4">
            <a:extLst>
              <a:ext uri="{28A0092B-C50C-407E-A947-70E740481C1C}">
                <a14:useLocalDpi xmlns:a14="http://schemas.microsoft.com/office/drawing/2010/main" val="0"/>
              </a:ext>
            </a:extLst>
          </a:blip>
          <a:srcRect b="28693"/>
          <a:stretch/>
        </p:blipFill>
        <p:spPr>
          <a:xfrm>
            <a:off x="940234" y="2678316"/>
            <a:ext cx="6199909" cy="1588884"/>
          </a:xfrm>
          <a:prstGeom prst="rect">
            <a:avLst/>
          </a:prstGeom>
        </p:spPr>
      </p:pic>
      <p:sp>
        <p:nvSpPr>
          <p:cNvPr id="5" name="Content Placeholder 2"/>
          <p:cNvSpPr>
            <a:spLocks noGrp="1"/>
          </p:cNvSpPr>
          <p:nvPr>
            <p:ph idx="1"/>
          </p:nvPr>
        </p:nvSpPr>
        <p:spPr>
          <a:xfrm>
            <a:off x="457200" y="4343400"/>
            <a:ext cx="8229600" cy="1447800"/>
          </a:xfrm>
        </p:spPr>
        <p:txBody>
          <a:bodyPr/>
          <a:lstStyle/>
          <a:p>
            <a:pPr marL="0" indent="0">
              <a:buNone/>
            </a:pPr>
            <a:r>
              <a:rPr lang="en-US" sz="2000" dirty="0"/>
              <a:t>IV. Conclusion from analysis: </a:t>
            </a:r>
          </a:p>
          <a:p>
            <a:pPr marL="400050" lvl="1" indent="0">
              <a:buNone/>
            </a:pPr>
            <a:r>
              <a:rPr lang="en-US" sz="2000" dirty="0"/>
              <a:t>The net present value is positive; therefore the projected rate of return on this investment is greater than the 16 percent cost of capital. Based on this quantitative analysis, the investment should be made</a:t>
            </a:r>
            <a:r>
              <a:rPr lang="en-US" sz="1800" dirty="0"/>
              <a:t>.	</a:t>
            </a:r>
          </a:p>
        </p:txBody>
      </p:sp>
      <p:sp>
        <p:nvSpPr>
          <p:cNvPr id="9" name="Content Placeholder 2"/>
          <p:cNvSpPr>
            <a:spLocks noGrp="1"/>
          </p:cNvSpPr>
          <p:nvPr>
            <p:ph idx="13"/>
          </p:nvPr>
        </p:nvSpPr>
        <p:spPr>
          <a:xfrm>
            <a:off x="2133600" y="5791200"/>
            <a:ext cx="4724400" cy="304800"/>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201336158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1066800"/>
          </a:xfrm>
        </p:spPr>
        <p:txBody>
          <a:bodyPr/>
          <a:lstStyle/>
          <a:p>
            <a:pPr>
              <a:lnSpc>
                <a:spcPct val="90000"/>
              </a:lnSpc>
              <a:spcBef>
                <a:spcPts val="500"/>
              </a:spcBef>
            </a:pPr>
            <a:r>
              <a:rPr lang="en-US" altLang="en-US" sz="3600" dirty="0">
                <a:ea typeface="ＭＳ Ｐゴシック" panose="020B0600070205080204" pitchFamily="34" charset="-128"/>
              </a:rPr>
              <a:t>Ranking Investment Projects</a:t>
            </a:r>
            <a:endParaRPr lang="en-US" altLang="en-US" sz="3600" b="0" dirty="0"/>
          </a:p>
        </p:txBody>
      </p:sp>
      <p:graphicFrame>
        <p:nvGraphicFramePr>
          <p:cNvPr id="4" name="Object 3"/>
          <p:cNvGraphicFramePr>
            <a:graphicFrameLocks noChangeAspect="1"/>
          </p:cNvGraphicFramePr>
          <p:nvPr>
            <p:extLst>
              <p:ext uri="{D42A27DB-BD31-4B8C-83A1-F6EECF244321}">
                <p14:modId xmlns:p14="http://schemas.microsoft.com/office/powerpoint/2010/main" val="379675548"/>
              </p:ext>
            </p:extLst>
          </p:nvPr>
        </p:nvGraphicFramePr>
        <p:xfrm>
          <a:off x="1196975" y="1619250"/>
          <a:ext cx="6299200" cy="787400"/>
        </p:xfrm>
        <a:graphic>
          <a:graphicData uri="http://schemas.openxmlformats.org/presentationml/2006/ole">
            <mc:AlternateContent xmlns:mc="http://schemas.openxmlformats.org/markup-compatibility/2006">
              <mc:Choice xmlns:v="urn:schemas-microsoft-com:vml" Requires="v">
                <p:oleObj spid="_x0000_s90188" name="Equation" r:id="rId4" imgW="3555720" imgH="444240" progId="Equation.DSMT4">
                  <p:embed/>
                </p:oleObj>
              </mc:Choice>
              <mc:Fallback>
                <p:oleObj name="Equation" r:id="rId4" imgW="3555720" imgH="444240" progId="Equation.DSMT4">
                  <p:embed/>
                  <p:pic>
                    <p:nvPicPr>
                      <p:cNvPr id="0" name=""/>
                      <p:cNvPicPr/>
                      <p:nvPr/>
                    </p:nvPicPr>
                    <p:blipFill>
                      <a:blip r:embed="rId5"/>
                      <a:stretch>
                        <a:fillRect/>
                      </a:stretch>
                    </p:blipFill>
                    <p:spPr>
                      <a:xfrm>
                        <a:off x="1196975" y="1619250"/>
                        <a:ext cx="6299200" cy="787400"/>
                      </a:xfrm>
                      <a:prstGeom prst="rect">
                        <a:avLst/>
                      </a:prstGeom>
                    </p:spPr>
                  </p:pic>
                </p:oleObj>
              </mc:Fallback>
            </mc:AlternateContent>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702678503"/>
              </p:ext>
            </p:extLst>
          </p:nvPr>
        </p:nvGraphicFramePr>
        <p:xfrm>
          <a:off x="467810" y="2580640"/>
          <a:ext cx="8218990" cy="1381760"/>
        </p:xfrm>
        <a:graphic>
          <a:graphicData uri="http://schemas.openxmlformats.org/drawingml/2006/table">
            <a:tbl>
              <a:tblPr firstRow="1" bandRow="1">
                <a:tableStyleId>{5C22544A-7EE6-4342-B048-85BDC9FD1C3A}</a:tableStyleId>
              </a:tblPr>
              <a:tblGrid>
                <a:gridCol w="1643798">
                  <a:extLst>
                    <a:ext uri="{9D8B030D-6E8A-4147-A177-3AD203B41FA5}">
                      <a16:colId xmlns:a16="http://schemas.microsoft.com/office/drawing/2014/main" xmlns="" val="309702024"/>
                    </a:ext>
                  </a:extLst>
                </a:gridCol>
                <a:gridCol w="1643798">
                  <a:extLst>
                    <a:ext uri="{9D8B030D-6E8A-4147-A177-3AD203B41FA5}">
                      <a16:colId xmlns:a16="http://schemas.microsoft.com/office/drawing/2014/main" xmlns="" val="845937422"/>
                    </a:ext>
                  </a:extLst>
                </a:gridCol>
                <a:gridCol w="1643798">
                  <a:extLst>
                    <a:ext uri="{9D8B030D-6E8A-4147-A177-3AD203B41FA5}">
                      <a16:colId xmlns:a16="http://schemas.microsoft.com/office/drawing/2014/main" xmlns="" val="3845513628"/>
                    </a:ext>
                  </a:extLst>
                </a:gridCol>
                <a:gridCol w="1643798">
                  <a:extLst>
                    <a:ext uri="{9D8B030D-6E8A-4147-A177-3AD203B41FA5}">
                      <a16:colId xmlns:a16="http://schemas.microsoft.com/office/drawing/2014/main" xmlns="" val="2089382475"/>
                    </a:ext>
                  </a:extLst>
                </a:gridCol>
                <a:gridCol w="1643798">
                  <a:extLst>
                    <a:ext uri="{9D8B030D-6E8A-4147-A177-3AD203B41FA5}">
                      <a16:colId xmlns:a16="http://schemas.microsoft.com/office/drawing/2014/main" xmlns="" val="1222037328"/>
                    </a:ext>
                  </a:extLst>
                </a:gridCol>
              </a:tblGrid>
              <a:tr h="370840">
                <a:tc>
                  <a:txBody>
                    <a:bodyPr/>
                    <a:lstStyle/>
                    <a:p>
                      <a:r>
                        <a:rPr lang="en-US" dirty="0">
                          <a:solidFill>
                            <a:schemeClr val="tx1"/>
                          </a:solidFill>
                        </a:rPr>
                        <a:t>Project</a:t>
                      </a:r>
                    </a:p>
                  </a:txBody>
                  <a:tcPr/>
                </a:tc>
                <a:tc>
                  <a:txBody>
                    <a:bodyPr/>
                    <a:lstStyle/>
                    <a:p>
                      <a:r>
                        <a:rPr lang="en-US" dirty="0">
                          <a:solidFill>
                            <a:schemeClr val="tx1"/>
                          </a:solidFill>
                        </a:rPr>
                        <a:t>Present Value of Cash Flows</a:t>
                      </a:r>
                    </a:p>
                  </a:txBody>
                  <a:tcPr/>
                </a:tc>
                <a:tc>
                  <a:txBody>
                    <a:bodyPr/>
                    <a:lstStyle/>
                    <a:p>
                      <a:r>
                        <a:rPr lang="en-US" dirty="0">
                          <a:solidFill>
                            <a:schemeClr val="tx1"/>
                          </a:solidFill>
                        </a:rPr>
                        <a:t>Investment</a:t>
                      </a:r>
                    </a:p>
                  </a:txBody>
                  <a:tcPr/>
                </a:tc>
                <a:tc>
                  <a:txBody>
                    <a:bodyPr/>
                    <a:lstStyle/>
                    <a:p>
                      <a:r>
                        <a:rPr lang="en-US" dirty="0">
                          <a:solidFill>
                            <a:schemeClr val="tx1"/>
                          </a:solidFill>
                        </a:rPr>
                        <a:t>Net Present Value</a:t>
                      </a:r>
                    </a:p>
                  </a:txBody>
                  <a:tcPr/>
                </a:tc>
                <a:tc>
                  <a:txBody>
                    <a:bodyPr/>
                    <a:lstStyle/>
                    <a:p>
                      <a:r>
                        <a:rPr lang="en-US" dirty="0">
                          <a:solidFill>
                            <a:schemeClr val="tx1"/>
                          </a:solidFill>
                        </a:rPr>
                        <a:t>Present</a:t>
                      </a:r>
                      <a:r>
                        <a:rPr lang="en-US" baseline="0" dirty="0">
                          <a:solidFill>
                            <a:schemeClr val="tx1"/>
                          </a:solidFill>
                        </a:rPr>
                        <a:t> Value Ratio</a:t>
                      </a:r>
                      <a:endParaRPr lang="en-US" dirty="0">
                        <a:solidFill>
                          <a:schemeClr val="tx1"/>
                        </a:solidFill>
                      </a:endParaRPr>
                    </a:p>
                  </a:txBody>
                  <a:tcPr/>
                </a:tc>
                <a:extLst>
                  <a:ext uri="{0D108BD9-81ED-4DB2-BD59-A6C34878D82A}">
                    <a16:rowId xmlns:a16="http://schemas.microsoft.com/office/drawing/2014/main" xmlns="" val="2877580685"/>
                  </a:ext>
                </a:extLst>
              </a:tr>
              <a:tr h="370840">
                <a:tc>
                  <a:txBody>
                    <a:bodyPr/>
                    <a:lstStyle/>
                    <a:p>
                      <a:r>
                        <a:rPr lang="en-US" dirty="0"/>
                        <a:t>A</a:t>
                      </a:r>
                    </a:p>
                  </a:txBody>
                  <a:tcPr/>
                </a:tc>
                <a:tc>
                  <a:txBody>
                    <a:bodyPr/>
                    <a:lstStyle/>
                    <a:p>
                      <a:pPr algn="r"/>
                      <a:r>
                        <a:rPr lang="en-US" dirty="0"/>
                        <a:t>$22,800</a:t>
                      </a:r>
                    </a:p>
                  </a:txBody>
                  <a:tcPr/>
                </a:tc>
                <a:tc>
                  <a:txBody>
                    <a:bodyPr/>
                    <a:lstStyle/>
                    <a:p>
                      <a:pPr algn="r"/>
                      <a:r>
                        <a:rPr lang="en-US" dirty="0"/>
                        <a:t>$20,000</a:t>
                      </a:r>
                    </a:p>
                  </a:txBody>
                  <a:tcPr/>
                </a:tc>
                <a:tc>
                  <a:txBody>
                    <a:bodyPr/>
                    <a:lstStyle/>
                    <a:p>
                      <a:pPr algn="r"/>
                      <a:r>
                        <a:rPr lang="en-US" dirty="0"/>
                        <a:t>$2,800</a:t>
                      </a:r>
                    </a:p>
                  </a:txBody>
                  <a:tcPr/>
                </a:tc>
                <a:tc>
                  <a:txBody>
                    <a:bodyPr/>
                    <a:lstStyle/>
                    <a:p>
                      <a:pPr algn="ctr"/>
                      <a:r>
                        <a:rPr lang="en-US" dirty="0"/>
                        <a:t>1.14</a:t>
                      </a:r>
                    </a:p>
                  </a:txBody>
                  <a:tcPr/>
                </a:tc>
                <a:extLst>
                  <a:ext uri="{0D108BD9-81ED-4DB2-BD59-A6C34878D82A}">
                    <a16:rowId xmlns:a16="http://schemas.microsoft.com/office/drawing/2014/main" xmlns="" val="4074563922"/>
                  </a:ext>
                </a:extLst>
              </a:tr>
              <a:tr h="370840">
                <a:tc>
                  <a:txBody>
                    <a:bodyPr/>
                    <a:lstStyle/>
                    <a:p>
                      <a:r>
                        <a:rPr lang="en-US" dirty="0"/>
                        <a:t>B</a:t>
                      </a:r>
                    </a:p>
                  </a:txBody>
                  <a:tcPr/>
                </a:tc>
                <a:tc>
                  <a:txBody>
                    <a:bodyPr/>
                    <a:lstStyle/>
                    <a:p>
                      <a:pPr algn="r"/>
                      <a:r>
                        <a:rPr lang="en-US" dirty="0"/>
                        <a:t>34,000</a:t>
                      </a:r>
                    </a:p>
                  </a:txBody>
                  <a:tcPr/>
                </a:tc>
                <a:tc>
                  <a:txBody>
                    <a:bodyPr/>
                    <a:lstStyle/>
                    <a:p>
                      <a:pPr algn="r"/>
                      <a:r>
                        <a:rPr lang="en-US" dirty="0"/>
                        <a:t>30,000</a:t>
                      </a:r>
                    </a:p>
                  </a:txBody>
                  <a:tcPr/>
                </a:tc>
                <a:tc>
                  <a:txBody>
                    <a:bodyPr/>
                    <a:lstStyle/>
                    <a:p>
                      <a:pPr algn="r"/>
                      <a:r>
                        <a:rPr lang="en-US" dirty="0"/>
                        <a:t>4,000</a:t>
                      </a:r>
                    </a:p>
                  </a:txBody>
                  <a:tcPr/>
                </a:tc>
                <a:tc>
                  <a:txBody>
                    <a:bodyPr/>
                    <a:lstStyle/>
                    <a:p>
                      <a:pPr algn="ctr"/>
                      <a:r>
                        <a:rPr lang="en-US" dirty="0"/>
                        <a:t>1.13</a:t>
                      </a:r>
                    </a:p>
                  </a:txBody>
                  <a:tcPr/>
                </a:tc>
                <a:extLst>
                  <a:ext uri="{0D108BD9-81ED-4DB2-BD59-A6C34878D82A}">
                    <a16:rowId xmlns:a16="http://schemas.microsoft.com/office/drawing/2014/main" xmlns="" val="1429182361"/>
                  </a:ext>
                </a:extLst>
              </a:tr>
            </a:tbl>
          </a:graphicData>
        </a:graphic>
      </p:graphicFrame>
      <p:sp>
        <p:nvSpPr>
          <p:cNvPr id="10" name="Content Placeholder 6"/>
          <p:cNvSpPr>
            <a:spLocks noGrp="1"/>
          </p:cNvSpPr>
          <p:nvPr>
            <p:ph idx="15"/>
          </p:nvPr>
        </p:nvSpPr>
        <p:spPr>
          <a:xfrm>
            <a:off x="457200" y="4343401"/>
            <a:ext cx="8229600" cy="457200"/>
          </a:xfrm>
        </p:spPr>
        <p:txBody>
          <a:bodyPr/>
          <a:lstStyle/>
          <a:p>
            <a:pPr marL="0" indent="0">
              <a:buNone/>
              <a:defRPr/>
            </a:pPr>
            <a:r>
              <a:rPr lang="en-US" sz="2200" b="1" dirty="0"/>
              <a:t>The higher the profitability index, the more desirable the project.</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1196764201"/>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10668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altLang="en-US" sz="1000" dirty="0">
                <a:ea typeface="ＭＳ Ｐゴシック" panose="020B0600070205080204" pitchFamily="34" charset="-128"/>
              </a:rPr>
              <a:t>1</a:t>
            </a:r>
            <a:endParaRPr lang="en-US" altLang="en-US" sz="1000" b="0" dirty="0"/>
          </a:p>
        </p:txBody>
      </p:sp>
      <p:sp>
        <p:nvSpPr>
          <p:cNvPr id="2" name="Content Placeholder 1"/>
          <p:cNvSpPr>
            <a:spLocks noGrp="1"/>
          </p:cNvSpPr>
          <p:nvPr>
            <p:ph idx="1"/>
          </p:nvPr>
        </p:nvSpPr>
        <p:spPr>
          <a:xfrm>
            <a:off x="457200" y="1447800"/>
            <a:ext cx="8229600" cy="2286000"/>
          </a:xfrm>
        </p:spPr>
        <p:txBody>
          <a:bodyPr/>
          <a:lstStyle/>
          <a:p>
            <a:pPr marL="292608" indent="-292608">
              <a:lnSpc>
                <a:spcPct val="90000"/>
              </a:lnSpc>
              <a:spcBef>
                <a:spcPts val="500"/>
              </a:spcBef>
              <a:buClr>
                <a:schemeClr val="tx1"/>
              </a:buClr>
              <a:buSzPct val="100000"/>
              <a:defRPr/>
            </a:pPr>
            <a:r>
              <a:rPr lang="en-US" sz="3000" dirty="0">
                <a:ea typeface="ＭＳ Ｐゴシック" pitchFamily="34" charset="-128"/>
              </a:rPr>
              <a:t>Solves for the actual rate of return that will be</a:t>
            </a:r>
            <a:br>
              <a:rPr lang="en-US" sz="3000" dirty="0">
                <a:ea typeface="ＭＳ Ｐゴシック" pitchFamily="34" charset="-128"/>
              </a:rPr>
            </a:br>
            <a:r>
              <a:rPr lang="en-US" sz="3000" dirty="0">
                <a:ea typeface="ＭＳ Ｐゴシック" pitchFamily="34" charset="-128"/>
              </a:rPr>
              <a:t> earned by a proposed investment.</a:t>
            </a:r>
          </a:p>
          <a:p>
            <a:pPr marL="292608" indent="-292608">
              <a:lnSpc>
                <a:spcPct val="90000"/>
              </a:lnSpc>
              <a:spcBef>
                <a:spcPts val="500"/>
              </a:spcBef>
              <a:buClr>
                <a:schemeClr val="tx1"/>
              </a:buClr>
              <a:buSzPct val="100000"/>
              <a:defRPr/>
            </a:pPr>
            <a:r>
              <a:rPr lang="en-US" sz="3000" dirty="0">
                <a:ea typeface="ＭＳ Ｐゴシック" pitchFamily="34" charset="-128"/>
              </a:rPr>
              <a:t>The discount rate at which the present value of cash flows from the project will equal the investment</a:t>
            </a:r>
            <a:r>
              <a:rPr lang="en-US" sz="3000" dirty="0">
                <a:ea typeface="ＭＳ Ｐゴシック" pitchFamily="34" charset="-128"/>
                <a:cs typeface="Arial" pitchFamily="34" charset="0"/>
              </a:rPr>
              <a:t>—</a:t>
            </a:r>
            <a:r>
              <a:rPr lang="en-US" sz="3000" b="1" dirty="0">
                <a:solidFill>
                  <a:schemeClr val="accent1">
                    <a:lumMod val="50000"/>
                  </a:schemeClr>
                </a:solidFill>
                <a:ea typeface="ＭＳ Ｐゴシック" pitchFamily="34" charset="-128"/>
                <a:cs typeface="Arial" pitchFamily="34" charset="0"/>
              </a:rPr>
              <a:t>the discount rate at which NPV = 0.</a:t>
            </a:r>
            <a:endParaRPr lang="en-US" sz="3000" b="1" dirty="0">
              <a:solidFill>
                <a:schemeClr val="accent1">
                  <a:lumMod val="50000"/>
                </a:schemeClr>
              </a:solidFill>
              <a:ea typeface="ＭＳ Ｐゴシック" pitchFamily="34" charset="-128"/>
            </a:endParaRPr>
          </a:p>
        </p:txBody>
      </p:sp>
      <p:sp>
        <p:nvSpPr>
          <p:cNvPr id="5" name="Content Placeholder 4"/>
          <p:cNvSpPr>
            <a:spLocks noGrp="1"/>
          </p:cNvSpPr>
          <p:nvPr>
            <p:ph idx="15"/>
          </p:nvPr>
        </p:nvSpPr>
        <p:spPr>
          <a:xfrm>
            <a:off x="457200" y="3962400"/>
            <a:ext cx="8229600" cy="1828800"/>
          </a:xfrm>
        </p:spPr>
        <p:txBody>
          <a:bodyPr/>
          <a:lstStyle/>
          <a:p>
            <a:pPr marL="0" indent="0">
              <a:lnSpc>
                <a:spcPct val="90000"/>
              </a:lnSpc>
              <a:spcBef>
                <a:spcPts val="0"/>
              </a:spcBef>
              <a:buSzPct val="100000"/>
              <a:buNone/>
              <a:defRPr/>
            </a:pPr>
            <a:r>
              <a:rPr lang="en-US" sz="2500" dirty="0">
                <a:solidFill>
                  <a:schemeClr val="tx2">
                    <a:lumMod val="50000"/>
                  </a:schemeClr>
                </a:solidFill>
              </a:rPr>
              <a:t>Decker Company can purchase a new machine at a cost of $104,322 that will save $20,000 per year in cash operating costs.</a:t>
            </a:r>
          </a:p>
          <a:p>
            <a:pPr marL="0" indent="0">
              <a:lnSpc>
                <a:spcPct val="90000"/>
              </a:lnSpc>
              <a:spcBef>
                <a:spcPts val="1000"/>
              </a:spcBef>
              <a:buSzPct val="100000"/>
              <a:buNone/>
              <a:defRPr/>
            </a:pPr>
            <a:r>
              <a:rPr lang="en-US" sz="2500" dirty="0">
                <a:solidFill>
                  <a:schemeClr val="tx2">
                    <a:lumMod val="50000"/>
                  </a:schemeClr>
                </a:solidFill>
              </a:rPr>
              <a:t>The machine has a 10-year life.</a:t>
            </a:r>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4193131339"/>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10668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altLang="en-US" sz="1000" dirty="0">
                <a:ea typeface="ＭＳ Ｐゴシック" panose="020B0600070205080204" pitchFamily="34" charset="-128"/>
              </a:rPr>
              <a:t>2</a:t>
            </a:r>
            <a:endParaRPr lang="en-US" altLang="en-US" sz="1000" b="0" dirty="0"/>
          </a:p>
        </p:txBody>
      </p:sp>
      <p:sp>
        <p:nvSpPr>
          <p:cNvPr id="2" name="Content Placeholder 1"/>
          <p:cNvSpPr>
            <a:spLocks noGrp="1"/>
          </p:cNvSpPr>
          <p:nvPr>
            <p:ph idx="1"/>
          </p:nvPr>
        </p:nvSpPr>
        <p:spPr>
          <a:xfrm>
            <a:off x="457200" y="1447800"/>
            <a:ext cx="8229600" cy="1371600"/>
          </a:xfrm>
        </p:spPr>
        <p:txBody>
          <a:bodyPr/>
          <a:lstStyle/>
          <a:p>
            <a:pPr marL="0" indent="0">
              <a:lnSpc>
                <a:spcPct val="90000"/>
              </a:lnSpc>
              <a:buFont typeface="Wingdings" pitchFamily="2" charset="2"/>
              <a:buNone/>
              <a:defRPr/>
            </a:pPr>
            <a:r>
              <a:rPr lang="en-US" b="1" dirty="0">
                <a:solidFill>
                  <a:schemeClr val="accent1">
                    <a:lumMod val="50000"/>
                  </a:schemeClr>
                </a:solidFill>
                <a:ea typeface="ＭＳ Ｐゴシック" pitchFamily="34" charset="-128"/>
              </a:rPr>
              <a:t>Future cash flows are the same every year in this example, so we can calculate the internal rate of return as follows:</a:t>
            </a:r>
          </a:p>
        </p:txBody>
      </p:sp>
      <p:graphicFrame>
        <p:nvGraphicFramePr>
          <p:cNvPr id="4" name="Object 3"/>
          <p:cNvGraphicFramePr>
            <a:graphicFrameLocks noChangeAspect="1"/>
          </p:cNvGraphicFramePr>
          <p:nvPr>
            <p:extLst>
              <p:ext uri="{D42A27DB-BD31-4B8C-83A1-F6EECF244321}">
                <p14:modId xmlns:p14="http://schemas.microsoft.com/office/powerpoint/2010/main" val="534793777"/>
              </p:ext>
            </p:extLst>
          </p:nvPr>
        </p:nvGraphicFramePr>
        <p:xfrm>
          <a:off x="1465420" y="3224530"/>
          <a:ext cx="6213158" cy="866140"/>
        </p:xfrm>
        <a:graphic>
          <a:graphicData uri="http://schemas.openxmlformats.org/presentationml/2006/ole">
            <mc:AlternateContent xmlns:mc="http://schemas.openxmlformats.org/markup-compatibility/2006">
              <mc:Choice xmlns:v="urn:schemas-microsoft-com:vml" Requires="v">
                <p:oleObj spid="_x0000_s91256" name="Equation" r:id="rId4" imgW="3187440" imgH="444240" progId="Equation.DSMT4">
                  <p:embed/>
                </p:oleObj>
              </mc:Choice>
              <mc:Fallback>
                <p:oleObj name="Equation" r:id="rId4" imgW="3187440" imgH="444240" progId="Equation.DSMT4">
                  <p:embed/>
                  <p:pic>
                    <p:nvPicPr>
                      <p:cNvPr id="0" name=""/>
                      <p:cNvPicPr/>
                      <p:nvPr/>
                    </p:nvPicPr>
                    <p:blipFill>
                      <a:blip r:embed="rId5"/>
                      <a:stretch>
                        <a:fillRect/>
                      </a:stretch>
                    </p:blipFill>
                    <p:spPr>
                      <a:xfrm>
                        <a:off x="1465420" y="3224530"/>
                        <a:ext cx="6213158" cy="86614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936894184"/>
              </p:ext>
            </p:extLst>
          </p:nvPr>
        </p:nvGraphicFramePr>
        <p:xfrm>
          <a:off x="3170605" y="4468728"/>
          <a:ext cx="2350453" cy="792798"/>
        </p:xfrm>
        <a:graphic>
          <a:graphicData uri="http://schemas.openxmlformats.org/presentationml/2006/ole">
            <mc:AlternateContent xmlns:mc="http://schemas.openxmlformats.org/markup-compatibility/2006">
              <mc:Choice xmlns:v="urn:schemas-microsoft-com:vml" Requires="v">
                <p:oleObj spid="_x0000_s91257" name="Equation" r:id="rId6" imgW="1206360" imgH="406080" progId="Equation.DSMT4">
                  <p:embed/>
                </p:oleObj>
              </mc:Choice>
              <mc:Fallback>
                <p:oleObj name="Equation" r:id="rId6" imgW="1206360" imgH="406080" progId="Equation.DSMT4">
                  <p:embed/>
                  <p:pic>
                    <p:nvPicPr>
                      <p:cNvPr id="4" name="Object 3"/>
                      <p:cNvPicPr/>
                      <p:nvPr/>
                    </p:nvPicPr>
                    <p:blipFill>
                      <a:blip r:embed="rId7"/>
                      <a:stretch>
                        <a:fillRect/>
                      </a:stretch>
                    </p:blipFill>
                    <p:spPr>
                      <a:xfrm>
                        <a:off x="3170605" y="4468728"/>
                        <a:ext cx="2350453" cy="792798"/>
                      </a:xfrm>
                      <a:prstGeom prst="rect">
                        <a:avLst/>
                      </a:prstGeom>
                    </p:spPr>
                  </p:pic>
                </p:oleObj>
              </mc:Fallback>
            </mc:AlternateContent>
          </a:graphicData>
        </a:graphic>
      </p:graphicFrame>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1467181625"/>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8382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altLang="en-US" sz="1000" dirty="0">
                <a:ea typeface="ＭＳ Ｐゴシック" panose="020B0600070205080204" pitchFamily="34" charset="-128"/>
              </a:rPr>
              <a:t>3</a:t>
            </a:r>
            <a:endParaRPr lang="en-US" altLang="en-US" sz="1000" b="0" dirty="0"/>
          </a:p>
        </p:txBody>
      </p:sp>
      <p:sp>
        <p:nvSpPr>
          <p:cNvPr id="3" name="Content Placeholder 2"/>
          <p:cNvSpPr>
            <a:spLocks noGrp="1"/>
          </p:cNvSpPr>
          <p:nvPr>
            <p:ph idx="1"/>
          </p:nvPr>
        </p:nvSpPr>
        <p:spPr>
          <a:xfrm>
            <a:off x="457200" y="1066800"/>
            <a:ext cx="8229600" cy="533400"/>
          </a:xfrm>
        </p:spPr>
        <p:txBody>
          <a:bodyPr/>
          <a:lstStyle/>
          <a:p>
            <a:pPr marL="0" indent="0">
              <a:buNone/>
            </a:pPr>
            <a:r>
              <a:rPr lang="en-US" sz="2800" dirty="0">
                <a:solidFill>
                  <a:schemeClr val="tx2">
                    <a:lumMod val="50000"/>
                  </a:schemeClr>
                </a:solidFill>
              </a:rPr>
              <a:t>Using the present value of an annuity of $1 table . . .</a:t>
            </a:r>
          </a:p>
        </p:txBody>
      </p:sp>
      <p:sp>
        <p:nvSpPr>
          <p:cNvPr id="8" name="Content Placeholder 4"/>
          <p:cNvSpPr>
            <a:spLocks noGrp="1"/>
          </p:cNvSpPr>
          <p:nvPr>
            <p:ph idx="13"/>
          </p:nvPr>
        </p:nvSpPr>
        <p:spPr>
          <a:xfrm>
            <a:off x="457200" y="1752600"/>
            <a:ext cx="8229600" cy="1182949"/>
          </a:xfrm>
        </p:spPr>
        <p:txBody>
          <a:bodyPr/>
          <a:lstStyle/>
          <a:p>
            <a:pPr marL="0" indent="0">
              <a:buNone/>
            </a:pPr>
            <a:r>
              <a:rPr lang="en-US" sz="2400" b="1" dirty="0"/>
              <a:t>Find the 10-period row and move across until you find the factor 5.2161. Look at the top of the column and you find a rate of 14 percent.</a:t>
            </a:r>
          </a:p>
        </p:txBody>
      </p:sp>
      <p:pic>
        <p:nvPicPr>
          <p:cNvPr id="5" name="Picture 4" descr="A table shows 10%, 12%, and 14% factors, respectively, for periods 1 through 10, with a gap between 2 and 9.&#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989" y="3124200"/>
            <a:ext cx="6870023" cy="2728345"/>
          </a:xfrm>
          <a:prstGeom prst="rect">
            <a:avLst/>
          </a:prstGeom>
        </p:spPr>
      </p:pic>
      <p:sp>
        <p:nvSpPr>
          <p:cNvPr id="9" name="Content Placeholder 2"/>
          <p:cNvSpPr>
            <a:spLocks noGrp="1"/>
          </p:cNvSpPr>
          <p:nvPr>
            <p:ph idx="13"/>
          </p:nvPr>
        </p:nvSpPr>
        <p:spPr>
          <a:xfrm>
            <a:off x="2133600" y="5893905"/>
            <a:ext cx="4724400" cy="208835"/>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2466123298"/>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838200"/>
          </a:xfrm>
        </p:spPr>
        <p:txBody>
          <a:bodyPr/>
          <a:lstStyle/>
          <a:p>
            <a:r>
              <a:rPr lang="en-US" sz="4000" dirty="0"/>
              <a:t>Cost Classifications—The Big Picture</a:t>
            </a:r>
            <a:endParaRPr lang="en-IN" sz="4000" dirty="0"/>
          </a:p>
        </p:txBody>
      </p:sp>
      <p:pic>
        <p:nvPicPr>
          <p:cNvPr id="3" name="Picture 2" descr="A screenshot of a cell phone&#10;&#10;Description generated with very high confide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293161"/>
            <a:ext cx="7557025" cy="4347877"/>
          </a:xfrm>
          <a:prstGeom prst="rect">
            <a:avLst/>
          </a:prstGeom>
        </p:spPr>
      </p:pic>
      <p:sp>
        <p:nvSpPr>
          <p:cNvPr id="5"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696200" cy="228600"/>
          </a:xfrm>
        </p:spPr>
        <p:txBody>
          <a:bodyPr/>
          <a:lstStyle/>
          <a:p>
            <a:pPr marL="0" indent="0">
              <a:buNone/>
            </a:pPr>
            <a:r>
              <a:rPr lang="en-US" altLang="en-US" sz="1100" b="1" dirty="0"/>
              <a:t>Learning Objective 16-1: Explain and illustrate the following cost terms: differential, allocated, sunk, and opportunity. </a:t>
            </a:r>
          </a:p>
        </p:txBody>
      </p:sp>
    </p:spTree>
    <p:extLst>
      <p:ext uri="{BB962C8B-B14F-4D97-AF65-F5344CB8AC3E}">
        <p14:creationId xmlns:p14="http://schemas.microsoft.com/office/powerpoint/2010/main" val="27563094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8382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altLang="en-US" sz="1000" dirty="0">
                <a:ea typeface="ＭＳ Ｐゴシック" panose="020B0600070205080204" pitchFamily="34" charset="-128"/>
              </a:rPr>
              <a:t>4</a:t>
            </a:r>
            <a:endParaRPr lang="en-US" altLang="en-US" sz="1000" b="0" dirty="0"/>
          </a:p>
        </p:txBody>
      </p:sp>
      <p:sp>
        <p:nvSpPr>
          <p:cNvPr id="3" name="Content Placeholder 2"/>
          <p:cNvSpPr>
            <a:spLocks noGrp="1"/>
          </p:cNvSpPr>
          <p:nvPr>
            <p:ph idx="1"/>
          </p:nvPr>
        </p:nvSpPr>
        <p:spPr>
          <a:xfrm>
            <a:off x="457200" y="1066800"/>
            <a:ext cx="8229600" cy="1828800"/>
          </a:xfrm>
        </p:spPr>
        <p:txBody>
          <a:bodyPr/>
          <a:lstStyle/>
          <a:p>
            <a:pPr marL="292608" indent="-292608">
              <a:lnSpc>
                <a:spcPct val="90000"/>
              </a:lnSpc>
              <a:spcBef>
                <a:spcPts val="1000"/>
              </a:spcBef>
              <a:buClr>
                <a:schemeClr val="tx1"/>
              </a:buClr>
              <a:buSzPct val="100000"/>
              <a:defRPr/>
            </a:pPr>
            <a:r>
              <a:rPr lang="en-US" sz="2800" dirty="0">
                <a:solidFill>
                  <a:schemeClr val="tx2">
                    <a:lumMod val="50000"/>
                  </a:schemeClr>
                </a:solidFill>
                <a:ea typeface="ＭＳ Ｐゴシック" pitchFamily="34" charset="-128"/>
              </a:rPr>
              <a:t>Decker Company can purchase a new machine at a cost of $104,322 that will save $20,000 per year in cash operating costs.</a:t>
            </a:r>
          </a:p>
          <a:p>
            <a:pPr marL="292608" indent="-292608">
              <a:lnSpc>
                <a:spcPct val="90000"/>
              </a:lnSpc>
              <a:spcBef>
                <a:spcPts val="1000"/>
              </a:spcBef>
              <a:buClr>
                <a:schemeClr val="tx1"/>
              </a:buClr>
              <a:buSzPct val="100000"/>
              <a:defRPr/>
            </a:pPr>
            <a:r>
              <a:rPr lang="en-US" sz="2800" dirty="0">
                <a:solidFill>
                  <a:schemeClr val="tx2">
                    <a:lumMod val="50000"/>
                  </a:schemeClr>
                </a:solidFill>
                <a:ea typeface="ＭＳ Ｐゴシック" pitchFamily="34" charset="-128"/>
              </a:rPr>
              <a:t>The machine has a 10-year life.</a:t>
            </a:r>
          </a:p>
        </p:txBody>
      </p:sp>
      <p:sp>
        <p:nvSpPr>
          <p:cNvPr id="8" name="Content Placeholder 4"/>
          <p:cNvSpPr>
            <a:spLocks noGrp="1"/>
          </p:cNvSpPr>
          <p:nvPr>
            <p:ph idx="13"/>
          </p:nvPr>
        </p:nvSpPr>
        <p:spPr>
          <a:xfrm>
            <a:off x="457200" y="3048000"/>
            <a:ext cx="8229600" cy="990600"/>
          </a:xfrm>
        </p:spPr>
        <p:txBody>
          <a:bodyPr/>
          <a:lstStyle/>
          <a:p>
            <a:pPr marL="0" indent="0">
              <a:buNone/>
            </a:pPr>
            <a:r>
              <a:rPr lang="en-US" sz="2800" b="1" dirty="0"/>
              <a:t>We determined that the </a:t>
            </a:r>
            <a:r>
              <a:rPr lang="en-US" sz="2800" b="1" u="sng" dirty="0"/>
              <a:t>internal rate of return </a:t>
            </a:r>
            <a:r>
              <a:rPr lang="en-US" sz="2800" b="1" dirty="0"/>
              <a:t>on this project is 14 percent.</a:t>
            </a:r>
          </a:p>
        </p:txBody>
      </p:sp>
      <p:sp>
        <p:nvSpPr>
          <p:cNvPr id="9" name="Content Placeholder 7"/>
          <p:cNvSpPr>
            <a:spLocks noGrp="1"/>
          </p:cNvSpPr>
          <p:nvPr>
            <p:ph idx="16"/>
          </p:nvPr>
        </p:nvSpPr>
        <p:spPr>
          <a:xfrm>
            <a:off x="457200" y="4419600"/>
            <a:ext cx="8229600" cy="914400"/>
          </a:xfrm>
        </p:spPr>
        <p:txBody>
          <a:bodyPr/>
          <a:lstStyle/>
          <a:p>
            <a:pPr marL="0" indent="0">
              <a:buNone/>
            </a:pPr>
            <a:r>
              <a:rPr lang="en-US" sz="2400" b="1" dirty="0"/>
              <a:t>If the internal rate of return is equal to or greater than the company</a:t>
            </a:r>
            <a:r>
              <a:rPr lang="ja-JP" altLang="en-US" sz="2400" b="1" dirty="0"/>
              <a:t>’</a:t>
            </a:r>
            <a:r>
              <a:rPr lang="en-US" altLang="ja-JP" sz="2400" b="1" dirty="0"/>
              <a:t>s required rate of return, the project is acceptable.</a:t>
            </a:r>
            <a:endParaRPr lang="en-US" sz="2400" b="1" dirty="0"/>
          </a:p>
        </p:txBody>
      </p:sp>
      <p:sp>
        <p:nvSpPr>
          <p:cNvPr id="7" name="Content Placeholder 7"/>
          <p:cNvSpPr>
            <a:spLocks noGrp="1"/>
          </p:cNvSpPr>
          <p:nvPr>
            <p:ph idx="16"/>
          </p:nvPr>
        </p:nvSpPr>
        <p:spPr>
          <a:xfrm>
            <a:off x="421532" y="6096000"/>
            <a:ext cx="7848600" cy="3810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407228841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sz="3600" dirty="0"/>
              <a:t>Analysis of a Proposed Investment </a:t>
            </a:r>
            <a:r>
              <a:rPr lang="en-US" sz="1000" dirty="0"/>
              <a:t>1</a:t>
            </a:r>
            <a:endParaRPr lang="en-US" altLang="en-US" sz="1000" b="0" dirty="0"/>
          </a:p>
        </p:txBody>
      </p:sp>
      <p:sp>
        <p:nvSpPr>
          <p:cNvPr id="2" name="Content Placeholder 1"/>
          <p:cNvSpPr>
            <a:spLocks noGrp="1"/>
          </p:cNvSpPr>
          <p:nvPr>
            <p:ph idx="1"/>
          </p:nvPr>
        </p:nvSpPr>
        <p:spPr>
          <a:xfrm>
            <a:off x="457200" y="1371600"/>
            <a:ext cx="8534400" cy="4572000"/>
          </a:xfrm>
        </p:spPr>
        <p:txBody>
          <a:bodyPr/>
          <a:lstStyle/>
          <a:p>
            <a:pPr marL="0" indent="0">
              <a:lnSpc>
                <a:spcPct val="90000"/>
              </a:lnSpc>
              <a:spcBef>
                <a:spcPts val="500"/>
              </a:spcBef>
              <a:buNone/>
            </a:pPr>
            <a:r>
              <a:rPr lang="en-US" sz="2400" dirty="0"/>
              <a:t>I. Assumptions: </a:t>
            </a:r>
          </a:p>
          <a:p>
            <a:pPr marL="0" indent="0">
              <a:lnSpc>
                <a:spcPct val="90000"/>
              </a:lnSpc>
              <a:spcBef>
                <a:spcPts val="500"/>
              </a:spcBef>
              <a:buNone/>
            </a:pPr>
            <a:r>
              <a:rPr lang="en-US" sz="2000" dirty="0"/>
              <a:t>	A. A new packaging machine costing $100,000, including 	installation, has an estimated useful life of five years and an estimated 	salvage value of $6,000 after five years. The new machine will be 	purchased at the end of 2016. </a:t>
            </a:r>
          </a:p>
          <a:p>
            <a:pPr marL="0" indent="0">
              <a:lnSpc>
                <a:spcPct val="90000"/>
              </a:lnSpc>
              <a:spcBef>
                <a:spcPts val="500"/>
              </a:spcBef>
              <a:buNone/>
            </a:pPr>
            <a:r>
              <a:rPr lang="en-US" sz="2000" dirty="0"/>
              <a:t>	B. Installation and use of the machine in the firm’s operations 	will result 	in labor savings during each of the next five years as follows: </a:t>
            </a:r>
          </a:p>
          <a:p>
            <a:pPr marL="0" indent="0">
              <a:lnSpc>
                <a:spcPct val="90000"/>
              </a:lnSpc>
              <a:spcBef>
                <a:spcPts val="500"/>
              </a:spcBef>
              <a:buNone/>
            </a:pPr>
            <a:r>
              <a:rPr lang="en-US" sz="2000" dirty="0"/>
              <a:t>		2020 	$26,000 </a:t>
            </a:r>
          </a:p>
          <a:p>
            <a:pPr marL="0" indent="0">
              <a:lnSpc>
                <a:spcPct val="90000"/>
              </a:lnSpc>
              <a:spcBef>
                <a:spcPts val="500"/>
              </a:spcBef>
              <a:buNone/>
            </a:pPr>
            <a:r>
              <a:rPr lang="en-US" sz="2000" dirty="0"/>
              <a:t>		2021 	 27,000 </a:t>
            </a:r>
          </a:p>
          <a:p>
            <a:pPr marL="0" indent="0">
              <a:lnSpc>
                <a:spcPct val="90000"/>
              </a:lnSpc>
              <a:spcBef>
                <a:spcPts val="500"/>
              </a:spcBef>
              <a:buNone/>
            </a:pPr>
            <a:r>
              <a:rPr lang="en-US" sz="2000" dirty="0"/>
              <a:t>		2022	 31,000 </a:t>
            </a:r>
          </a:p>
          <a:p>
            <a:pPr marL="0" indent="0">
              <a:lnSpc>
                <a:spcPct val="90000"/>
              </a:lnSpc>
              <a:spcBef>
                <a:spcPts val="500"/>
              </a:spcBef>
              <a:buNone/>
            </a:pPr>
            <a:r>
              <a:rPr lang="en-US" sz="2000" dirty="0"/>
              <a:t>		2023	 35,000 </a:t>
            </a:r>
          </a:p>
          <a:p>
            <a:pPr marL="0" indent="0">
              <a:lnSpc>
                <a:spcPct val="90000"/>
              </a:lnSpc>
              <a:spcBef>
                <a:spcPts val="500"/>
              </a:spcBef>
              <a:buNone/>
            </a:pPr>
            <a:r>
              <a:rPr lang="en-US" sz="2000" dirty="0"/>
              <a:t>		2024	 38,000 </a:t>
            </a:r>
          </a:p>
          <a:p>
            <a:pPr marL="0" indent="0">
              <a:lnSpc>
                <a:spcPct val="90000"/>
              </a:lnSpc>
              <a:spcBef>
                <a:spcPts val="500"/>
              </a:spcBef>
              <a:buNone/>
            </a:pPr>
            <a:r>
              <a:rPr lang="en-US" sz="2000" dirty="0"/>
              <a:t>	C. The firm’s cost of capital is 16 percent. 	</a:t>
            </a:r>
          </a:p>
          <a:p>
            <a:pPr marL="0" indent="0">
              <a:lnSpc>
                <a:spcPct val="90000"/>
              </a:lnSpc>
              <a:spcBef>
                <a:spcPts val="500"/>
              </a:spcBef>
              <a:buNone/>
            </a:pPr>
            <a:r>
              <a:rPr lang="en-US" sz="2000" dirty="0"/>
              <a:t>The NPV of the proposed investment at a discount rate of 16 percent is $2,622.</a:t>
            </a:r>
          </a:p>
        </p:txBody>
      </p:sp>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2485553990"/>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sz="3600" dirty="0"/>
              <a:t>Analysis of a Proposed Investment </a:t>
            </a:r>
            <a:r>
              <a:rPr lang="en-US" sz="1000" dirty="0"/>
              <a:t>2</a:t>
            </a:r>
            <a:endParaRPr lang="en-US" altLang="en-US" sz="1000" b="0" dirty="0"/>
          </a:p>
        </p:txBody>
      </p:sp>
      <p:pic>
        <p:nvPicPr>
          <p:cNvPr id="6" name="Picture 5" descr="The internal rate of return (IRR) method of analysis of an investment&#10;">
            <a:extLst>
              <a:ext uri="{FF2B5EF4-FFF2-40B4-BE49-F238E27FC236}">
                <a16:creationId xmlns:a16="http://schemas.microsoft.com/office/drawing/2014/main" xmlns="" id="{745FD27F-2865-432D-BE8C-441D314F6343}"/>
              </a:ext>
            </a:extLst>
          </p:cNvPr>
          <p:cNvPicPr>
            <a:picLocks noChangeAspect="1"/>
          </p:cNvPicPr>
          <p:nvPr/>
        </p:nvPicPr>
        <p:blipFill rotWithShape="1">
          <a:blip r:embed="rId3">
            <a:extLst>
              <a:ext uri="{28A0092B-C50C-407E-A947-70E740481C1C}">
                <a14:useLocalDpi xmlns:a14="http://schemas.microsoft.com/office/drawing/2010/main" val="0"/>
              </a:ext>
            </a:extLst>
          </a:blip>
          <a:srcRect t="27357" b="-1"/>
          <a:stretch/>
        </p:blipFill>
        <p:spPr>
          <a:xfrm>
            <a:off x="609600" y="2057400"/>
            <a:ext cx="8229600" cy="1788352"/>
          </a:xfrm>
          <a:prstGeom prst="rect">
            <a:avLst/>
          </a:prstGeom>
        </p:spPr>
      </p:pic>
      <p:sp>
        <p:nvSpPr>
          <p:cNvPr id="8" name="Content Placeholder 2"/>
          <p:cNvSpPr>
            <a:spLocks noGrp="1"/>
          </p:cNvSpPr>
          <p:nvPr>
            <p:ph idx="13"/>
          </p:nvPr>
        </p:nvSpPr>
        <p:spPr>
          <a:xfrm>
            <a:off x="2133600" y="5744817"/>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3048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1170311556"/>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990600"/>
          </a:xfrm>
        </p:spPr>
        <p:txBody>
          <a:bodyPr/>
          <a:lstStyle/>
          <a:p>
            <a:pPr>
              <a:lnSpc>
                <a:spcPct val="90000"/>
              </a:lnSpc>
              <a:spcBef>
                <a:spcPts val="500"/>
              </a:spcBef>
            </a:pPr>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sz="3600" dirty="0"/>
              <a:t>Analysis of a Proposed Investment </a:t>
            </a:r>
            <a:r>
              <a:rPr lang="en-US" sz="1000" dirty="0"/>
              <a:t>3</a:t>
            </a:r>
            <a:endParaRPr lang="en-US" altLang="en-US" sz="1000" b="0" dirty="0"/>
          </a:p>
        </p:txBody>
      </p:sp>
      <p:pic>
        <p:nvPicPr>
          <p:cNvPr id="5" name="Picture 4" descr="The internal rate of return (IRR) method of analysis of an investment&#10;">
            <a:extLst>
              <a:ext uri="{FF2B5EF4-FFF2-40B4-BE49-F238E27FC236}">
                <a16:creationId xmlns:a16="http://schemas.microsoft.com/office/drawing/2014/main" xmlns="" id="{CDF7C6DE-A5EA-45A8-A326-63CF02222A55}"/>
              </a:ext>
            </a:extLst>
          </p:cNvPr>
          <p:cNvPicPr>
            <a:picLocks noChangeAspect="1"/>
          </p:cNvPicPr>
          <p:nvPr/>
        </p:nvPicPr>
        <p:blipFill rotWithShape="1">
          <a:blip r:embed="rId3">
            <a:extLst>
              <a:ext uri="{28A0092B-C50C-407E-A947-70E740481C1C}">
                <a14:useLocalDpi xmlns:a14="http://schemas.microsoft.com/office/drawing/2010/main" val="0"/>
              </a:ext>
            </a:extLst>
          </a:blip>
          <a:srcRect b="26042"/>
          <a:stretch/>
        </p:blipFill>
        <p:spPr>
          <a:xfrm>
            <a:off x="1317706" y="1219200"/>
            <a:ext cx="6508588" cy="2583156"/>
          </a:xfrm>
          <a:prstGeom prst="rect">
            <a:avLst/>
          </a:prstGeom>
        </p:spPr>
      </p:pic>
      <p:sp>
        <p:nvSpPr>
          <p:cNvPr id="8" name="Content Placeholder 7"/>
          <p:cNvSpPr>
            <a:spLocks noGrp="1"/>
          </p:cNvSpPr>
          <p:nvPr>
            <p:ph idx="16"/>
          </p:nvPr>
        </p:nvSpPr>
        <p:spPr>
          <a:xfrm>
            <a:off x="457200" y="3886200"/>
            <a:ext cx="8001000" cy="1752600"/>
          </a:xfrm>
        </p:spPr>
        <p:txBody>
          <a:bodyPr/>
          <a:lstStyle/>
          <a:p>
            <a:pPr marL="0" indent="0">
              <a:buNone/>
            </a:pPr>
            <a:r>
              <a:rPr lang="en-US" sz="2400" dirty="0"/>
              <a:t>V. Conclusion from analysis:</a:t>
            </a:r>
          </a:p>
          <a:p>
            <a:pPr marL="0" indent="0">
              <a:buNone/>
            </a:pPr>
            <a:r>
              <a:rPr lang="en-US" sz="2000" dirty="0"/>
              <a:t>The internal rate of return of the project is the discount rate at which the NPV = $0, so the IRR is 17 percent. The expected IRR is more than the firm’s 16 percent cost of capital. Based on this quantitative analysis, the investment should be made.</a:t>
            </a:r>
          </a:p>
        </p:txBody>
      </p:sp>
      <p:sp>
        <p:nvSpPr>
          <p:cNvPr id="9" name="Content Placeholder 2"/>
          <p:cNvSpPr>
            <a:spLocks noGrp="1"/>
          </p:cNvSpPr>
          <p:nvPr>
            <p:ph idx="13"/>
          </p:nvPr>
        </p:nvSpPr>
        <p:spPr>
          <a:xfrm>
            <a:off x="2133600" y="5751444"/>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96000"/>
            <a:ext cx="7848600" cy="457200"/>
          </a:xfrm>
        </p:spPr>
        <p:txBody>
          <a:bodyPr/>
          <a:lstStyle/>
          <a:p>
            <a:pPr marL="0" indent="0">
              <a:buNone/>
              <a:defRPr/>
            </a:pPr>
            <a:r>
              <a:rPr lang="en-US" altLang="en-US" sz="1100" b="1" dirty="0"/>
              <a:t>Learning Objective 16-7: Illustrate the use of and differences between various capital budgeting techniques: net present value, present value ratio, and internal rate of return.</a:t>
            </a:r>
          </a:p>
        </p:txBody>
      </p:sp>
    </p:spTree>
    <p:extLst>
      <p:ext uri="{BB962C8B-B14F-4D97-AF65-F5344CB8AC3E}">
        <p14:creationId xmlns:p14="http://schemas.microsoft.com/office/powerpoint/2010/main" val="2244322003"/>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altLang="en-US" sz="3600" dirty="0">
                <a:ea typeface="ＭＳ Ｐゴシック" panose="020B0600070205080204" pitchFamily="34" charset="-128"/>
              </a:rPr>
              <a:t>Some Analytical Considerations </a:t>
            </a:r>
            <a:r>
              <a:rPr lang="en-US" altLang="en-US" sz="1000" dirty="0">
                <a:ea typeface="ＭＳ Ｐゴシック" panose="020B0600070205080204" pitchFamily="34" charset="-128"/>
              </a:rPr>
              <a:t>1</a:t>
            </a:r>
            <a:endParaRPr lang="en-US" altLang="en-US" sz="1000" b="0" dirty="0"/>
          </a:p>
        </p:txBody>
      </p:sp>
      <p:sp>
        <p:nvSpPr>
          <p:cNvPr id="2" name="Content Placeholder 1"/>
          <p:cNvSpPr>
            <a:spLocks noGrp="1"/>
          </p:cNvSpPr>
          <p:nvPr>
            <p:ph idx="16"/>
          </p:nvPr>
        </p:nvSpPr>
        <p:spPr>
          <a:xfrm>
            <a:off x="457200" y="1143000"/>
            <a:ext cx="8229600" cy="4572000"/>
          </a:xfrm>
        </p:spPr>
        <p:txBody>
          <a:bodyPr/>
          <a:lstStyle/>
          <a:p>
            <a:pPr marL="292608" indent="-292608">
              <a:lnSpc>
                <a:spcPct val="90000"/>
              </a:lnSpc>
              <a:spcBef>
                <a:spcPts val="500"/>
              </a:spcBef>
              <a:buClr>
                <a:schemeClr val="tx1"/>
              </a:buClr>
              <a:buSzPct val="100000"/>
              <a:defRPr/>
            </a:pPr>
            <a:r>
              <a:rPr lang="en-US" sz="2600" dirty="0">
                <a:ea typeface="ＭＳ Ｐゴシック" pitchFamily="34" charset="-128"/>
              </a:rPr>
              <a:t>Postaudits provide knowledge about past estimating errors, which will permit analysts to improve future estimates.</a:t>
            </a:r>
          </a:p>
          <a:p>
            <a:pPr marL="292608" indent="-292608">
              <a:lnSpc>
                <a:spcPct val="90000"/>
              </a:lnSpc>
              <a:spcBef>
                <a:spcPts val="500"/>
              </a:spcBef>
              <a:buClr>
                <a:schemeClr val="tx1"/>
              </a:buClr>
              <a:buSzPct val="100000"/>
              <a:defRPr/>
            </a:pPr>
            <a:r>
              <a:rPr lang="en-US" sz="2600" dirty="0">
                <a:ea typeface="ＭＳ Ｐゴシック" pitchFamily="34" charset="-128"/>
              </a:rPr>
              <a:t>Cash flows far into the future are often not considered because of uncertainty and a small impact on present values.</a:t>
            </a:r>
          </a:p>
          <a:p>
            <a:pPr marL="292608" indent="-292608">
              <a:lnSpc>
                <a:spcPct val="90000"/>
              </a:lnSpc>
              <a:spcBef>
                <a:spcPts val="500"/>
              </a:spcBef>
              <a:buClr>
                <a:schemeClr val="tx1"/>
              </a:buClr>
              <a:buSzPct val="100000"/>
              <a:defRPr/>
            </a:pPr>
            <a:r>
              <a:rPr lang="en-US" sz="2600" dirty="0">
                <a:ea typeface="ＭＳ Ｐゴシック" pitchFamily="34" charset="-128"/>
              </a:rPr>
              <a:t> Cash flows are assumed to occur at the end of the year.</a:t>
            </a:r>
          </a:p>
          <a:p>
            <a:pPr marL="292608" indent="-292608">
              <a:lnSpc>
                <a:spcPct val="90000"/>
              </a:lnSpc>
              <a:spcBef>
                <a:spcPts val="500"/>
              </a:spcBef>
              <a:buClr>
                <a:schemeClr val="tx1"/>
              </a:buClr>
              <a:buSzPct val="100000"/>
              <a:defRPr/>
            </a:pPr>
            <a:r>
              <a:rPr lang="en-US" sz="2600" dirty="0">
                <a:ea typeface="ＭＳ Ｐゴシック" pitchFamily="34" charset="-128"/>
              </a:rPr>
              <a:t> Some projects will require additional investments over time. In such cases, the investment amount used in the present value analysis should be determined as of the point at which the project is expected to be put into service.</a:t>
            </a:r>
          </a:p>
        </p:txBody>
      </p:sp>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16-8: Describe how issues concerning estimates, income taxes, and the timing of cash flows and investments are treated in the capital budgeting process.</a:t>
            </a:r>
          </a:p>
        </p:txBody>
      </p:sp>
    </p:spTree>
    <p:extLst>
      <p:ext uri="{BB962C8B-B14F-4D97-AF65-F5344CB8AC3E}">
        <p14:creationId xmlns:p14="http://schemas.microsoft.com/office/powerpoint/2010/main" val="2027698595"/>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altLang="en-US" sz="3600" dirty="0">
                <a:ea typeface="ＭＳ Ｐゴシック" panose="020B0600070205080204" pitchFamily="34" charset="-128"/>
              </a:rPr>
              <a:t>Some Analytical Considerations </a:t>
            </a:r>
            <a:r>
              <a:rPr lang="en-US" altLang="en-US" sz="1000" dirty="0">
                <a:ea typeface="ＭＳ Ｐゴシック" panose="020B0600070205080204" pitchFamily="34" charset="-128"/>
              </a:rPr>
              <a:t>2</a:t>
            </a:r>
            <a:endParaRPr lang="en-US" altLang="en-US" sz="1000" b="0" dirty="0"/>
          </a:p>
        </p:txBody>
      </p:sp>
      <p:sp>
        <p:nvSpPr>
          <p:cNvPr id="2" name="Content Placeholder 1"/>
          <p:cNvSpPr>
            <a:spLocks noGrp="1"/>
          </p:cNvSpPr>
          <p:nvPr>
            <p:ph idx="16"/>
          </p:nvPr>
        </p:nvSpPr>
        <p:spPr>
          <a:xfrm>
            <a:off x="457200" y="1143000"/>
            <a:ext cx="8229600" cy="4191000"/>
          </a:xfrm>
        </p:spPr>
        <p:txBody>
          <a:bodyPr/>
          <a:lstStyle/>
          <a:p>
            <a:pPr marL="292608" indent="-292608">
              <a:lnSpc>
                <a:spcPct val="90000"/>
              </a:lnSpc>
              <a:spcBef>
                <a:spcPts val="500"/>
              </a:spcBef>
              <a:buClr>
                <a:schemeClr val="tx1"/>
              </a:buClr>
              <a:buSzPct val="100000"/>
              <a:defRPr/>
            </a:pPr>
            <a:r>
              <a:rPr lang="en-US" sz="2800" dirty="0">
                <a:ea typeface="ＭＳ Ｐゴシック" pitchFamily="34" charset="-128"/>
              </a:rPr>
              <a:t>Often, after-tax cash flow can be estimated by adding back depreciation expense (a noncash item) to net income.</a:t>
            </a:r>
          </a:p>
          <a:p>
            <a:pPr marL="292608" indent="-292608">
              <a:lnSpc>
                <a:spcPct val="90000"/>
              </a:lnSpc>
              <a:spcBef>
                <a:spcPts val="500"/>
              </a:spcBef>
              <a:buClr>
                <a:schemeClr val="tx1"/>
              </a:buClr>
              <a:buSzPct val="100000"/>
              <a:defRPr/>
            </a:pPr>
            <a:r>
              <a:rPr lang="en-US" sz="2800" dirty="0">
                <a:ea typeface="ＭＳ Ｐゴシック" pitchFamily="34" charset="-128"/>
              </a:rPr>
              <a:t> Working capital increase is either treated as an additional investment (cash outflow) or, if the product or capacity expansion has a definite life, is recovered as a cash inflow after the product is discontinued or the expansion is reversed</a:t>
            </a:r>
            <a:r>
              <a:rPr lang="en-US" altLang="ja-JP" sz="2800" dirty="0">
                <a:ea typeface="ＭＳ Ｐゴシック" pitchFamily="34" charset="-128"/>
              </a:rPr>
              <a:t>. </a:t>
            </a:r>
          </a:p>
          <a:p>
            <a:pPr marL="292608" indent="-292608">
              <a:lnSpc>
                <a:spcPct val="90000"/>
              </a:lnSpc>
              <a:spcBef>
                <a:spcPts val="500"/>
              </a:spcBef>
              <a:buClr>
                <a:schemeClr val="tx1"/>
              </a:buClr>
              <a:buSzPct val="100000"/>
              <a:defRPr/>
            </a:pPr>
            <a:r>
              <a:rPr lang="en-US" sz="2800" dirty="0">
                <a:ea typeface="ＭＳ Ｐゴシック" pitchFamily="34" charset="-128"/>
              </a:rPr>
              <a:t> Least cost projects, which are often required by law, will have negative N</a:t>
            </a:r>
            <a:r>
              <a:rPr lang="en-US" sz="100" dirty="0">
                <a:ea typeface="ＭＳ Ｐゴシック" pitchFamily="34" charset="-128"/>
              </a:rPr>
              <a:t> </a:t>
            </a:r>
            <a:r>
              <a:rPr lang="en-US" sz="2800" dirty="0">
                <a:ea typeface="ＭＳ Ｐゴシック" pitchFamily="34" charset="-128"/>
              </a:rPr>
              <a:t>P</a:t>
            </a:r>
            <a:r>
              <a:rPr lang="en-US" sz="100" dirty="0">
                <a:ea typeface="ＭＳ Ｐゴシック" pitchFamily="34" charset="-128"/>
              </a:rPr>
              <a:t> </a:t>
            </a:r>
            <a:r>
              <a:rPr lang="en-US" sz="2800" dirty="0">
                <a:ea typeface="ＭＳ Ｐゴシック" pitchFamily="34" charset="-128"/>
              </a:rPr>
              <a:t>V’</a:t>
            </a:r>
            <a:r>
              <a:rPr lang="en-US" altLang="ja-JP" sz="2800" dirty="0">
                <a:ea typeface="ＭＳ Ｐゴシック" pitchFamily="34" charset="-128"/>
              </a:rPr>
              <a:t>s.</a:t>
            </a:r>
            <a:endParaRPr lang="en-US" sz="2800" dirty="0">
              <a:ea typeface="ＭＳ Ｐゴシック" pitchFamily="34" charset="-128"/>
            </a:endParaRPr>
          </a:p>
        </p:txBody>
      </p:sp>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16-8: Describe how issues concerning estimates, income taxes, and the timing of cash flows and investments are treated in the capital budgeting process.</a:t>
            </a:r>
          </a:p>
        </p:txBody>
      </p:sp>
    </p:spTree>
    <p:extLst>
      <p:ext uri="{BB962C8B-B14F-4D97-AF65-F5344CB8AC3E}">
        <p14:creationId xmlns:p14="http://schemas.microsoft.com/office/powerpoint/2010/main" val="198835880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altLang="en-US" sz="3600" dirty="0">
                <a:ea typeface="ＭＳ Ｐゴシック" panose="020B0600070205080204" pitchFamily="34" charset="-128"/>
              </a:rPr>
              <a:t>Some Analytical Considerations </a:t>
            </a:r>
            <a:r>
              <a:rPr lang="en-US" altLang="en-US" sz="1000" dirty="0">
                <a:ea typeface="ＭＳ Ｐゴシック" panose="020B0600070205080204" pitchFamily="34" charset="-128"/>
              </a:rPr>
              <a:t>3</a:t>
            </a:r>
            <a:endParaRPr lang="en-US" altLang="en-US" sz="1000" b="0" dirty="0"/>
          </a:p>
        </p:txBody>
      </p:sp>
      <p:sp>
        <p:nvSpPr>
          <p:cNvPr id="2" name="Content Placeholder 1"/>
          <p:cNvSpPr>
            <a:spLocks noGrp="1"/>
          </p:cNvSpPr>
          <p:nvPr>
            <p:ph idx="16"/>
          </p:nvPr>
        </p:nvSpPr>
        <p:spPr>
          <a:xfrm>
            <a:off x="457200" y="914400"/>
            <a:ext cx="8229600" cy="1219200"/>
          </a:xfrm>
        </p:spPr>
        <p:txBody>
          <a:bodyPr/>
          <a:lstStyle/>
          <a:p>
            <a:pPr marL="0" indent="0">
              <a:lnSpc>
                <a:spcPct val="90000"/>
              </a:lnSpc>
              <a:buFont typeface="Wingdings" pitchFamily="2" charset="2"/>
              <a:buNone/>
              <a:defRPr/>
            </a:pPr>
            <a:r>
              <a:rPr lang="en-US" sz="2600" dirty="0">
                <a:solidFill>
                  <a:schemeClr val="accent1">
                    <a:lumMod val="50000"/>
                  </a:schemeClr>
                </a:solidFill>
                <a:ea typeface="ＭＳ Ｐゴシック" pitchFamily="34" charset="-128"/>
              </a:rPr>
              <a:t>Let’s look at an example: Jones Company is considering purchasing a machine that costs $55,000 with a 5-year life and $5,000 salvage value.</a:t>
            </a:r>
          </a:p>
        </p:txBody>
      </p:sp>
      <p:pic>
        <p:nvPicPr>
          <p:cNvPr id="3" name="Picture 2" descr="Table of cost and revenue information.&#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8974" y="2154752"/>
            <a:ext cx="6106052" cy="2905108"/>
          </a:xfrm>
          <a:prstGeom prst="rect">
            <a:avLst/>
          </a:prstGeom>
        </p:spPr>
      </p:pic>
      <p:sp>
        <p:nvSpPr>
          <p:cNvPr id="5" name="Content Placeholder 7"/>
          <p:cNvSpPr>
            <a:spLocks noGrp="1"/>
          </p:cNvSpPr>
          <p:nvPr>
            <p:ph idx="16"/>
          </p:nvPr>
        </p:nvSpPr>
        <p:spPr>
          <a:xfrm>
            <a:off x="457200" y="5148471"/>
            <a:ext cx="8229600" cy="590714"/>
          </a:xfrm>
        </p:spPr>
        <p:txBody>
          <a:bodyPr/>
          <a:lstStyle/>
          <a:p>
            <a:pPr marL="0" indent="0">
              <a:buNone/>
            </a:pPr>
            <a:r>
              <a:rPr lang="en-US" sz="2000" b="1" dirty="0">
                <a:solidFill>
                  <a:schemeClr val="tx2">
                    <a:lumMod val="50000"/>
                  </a:schemeClr>
                </a:solidFill>
              </a:rPr>
              <a:t>The analysis indicates that after-tax income will be $6,600, but this includes depreciation.</a:t>
            </a:r>
          </a:p>
        </p:txBody>
      </p:sp>
      <p:sp>
        <p:nvSpPr>
          <p:cNvPr id="8" name="Content Placeholder 2"/>
          <p:cNvSpPr>
            <a:spLocks noGrp="1"/>
          </p:cNvSpPr>
          <p:nvPr>
            <p:ph idx="13"/>
          </p:nvPr>
        </p:nvSpPr>
        <p:spPr>
          <a:xfrm>
            <a:off x="2133600" y="5795660"/>
            <a:ext cx="4724400" cy="21968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16-8: Describe how issues concerning estimates, income taxes, and the timing of cash flows and investments are treated in the capital budgeting process.</a:t>
            </a:r>
          </a:p>
        </p:txBody>
      </p:sp>
    </p:spTree>
    <p:extLst>
      <p:ext uri="{BB962C8B-B14F-4D97-AF65-F5344CB8AC3E}">
        <p14:creationId xmlns:p14="http://schemas.microsoft.com/office/powerpoint/2010/main" val="87028450"/>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altLang="en-US" sz="3600" dirty="0">
                <a:ea typeface="ＭＳ Ｐゴシック" panose="020B0600070205080204" pitchFamily="34" charset="-128"/>
              </a:rPr>
              <a:t>Some Analytical Considerations </a:t>
            </a:r>
            <a:r>
              <a:rPr lang="en-US" altLang="en-US" sz="1000" dirty="0">
                <a:ea typeface="ＭＳ Ｐゴシック" panose="020B0600070205080204" pitchFamily="34" charset="-128"/>
              </a:rPr>
              <a:t>4</a:t>
            </a:r>
            <a:endParaRPr lang="en-US" altLang="en-US" sz="1000" b="0" dirty="0"/>
          </a:p>
        </p:txBody>
      </p:sp>
      <p:sp>
        <p:nvSpPr>
          <p:cNvPr id="2" name="Content Placeholder 1"/>
          <p:cNvSpPr>
            <a:spLocks noGrp="1"/>
          </p:cNvSpPr>
          <p:nvPr>
            <p:ph idx="16"/>
          </p:nvPr>
        </p:nvSpPr>
        <p:spPr>
          <a:xfrm>
            <a:off x="457200" y="1181100"/>
            <a:ext cx="8229600" cy="1562100"/>
          </a:xfrm>
        </p:spPr>
        <p:txBody>
          <a:bodyPr/>
          <a:lstStyle/>
          <a:p>
            <a:pPr algn="ctr">
              <a:lnSpc>
                <a:spcPct val="95000"/>
              </a:lnSpc>
              <a:spcBef>
                <a:spcPct val="0"/>
              </a:spcBef>
              <a:buFont typeface="Wingdings" pitchFamily="2" charset="2"/>
              <a:buNone/>
              <a:defRPr/>
            </a:pPr>
            <a:r>
              <a:rPr lang="en-US" sz="2800" b="1" dirty="0">
                <a:solidFill>
                  <a:schemeClr val="tx2">
                    <a:lumMod val="50000"/>
                  </a:schemeClr>
                </a:solidFill>
                <a:ea typeface="ＭＳ Ｐゴシック" pitchFamily="34" charset="-128"/>
              </a:rPr>
              <a:t>Most capital budgeting techniques use </a:t>
            </a:r>
            <a:r>
              <a:rPr lang="en-US" sz="2800" b="1" u="sng" dirty="0">
                <a:solidFill>
                  <a:schemeClr val="tx2">
                    <a:lumMod val="50000"/>
                  </a:schemeClr>
                </a:solidFill>
                <a:ea typeface="ＭＳ Ｐゴシック" pitchFamily="34" charset="-128"/>
              </a:rPr>
              <a:t>annual net cash flow.</a:t>
            </a:r>
            <a:endParaRPr lang="en-US" sz="2800" b="1" dirty="0">
              <a:solidFill>
                <a:schemeClr val="tx2">
                  <a:lumMod val="50000"/>
                </a:schemeClr>
              </a:solidFill>
              <a:ea typeface="ＭＳ Ｐゴシック" pitchFamily="34" charset="-128"/>
            </a:endParaRPr>
          </a:p>
          <a:p>
            <a:pPr algn="ctr">
              <a:lnSpc>
                <a:spcPct val="95000"/>
              </a:lnSpc>
              <a:spcBef>
                <a:spcPts val="1000"/>
              </a:spcBef>
              <a:buFont typeface="Wingdings" pitchFamily="2" charset="2"/>
              <a:buNone/>
              <a:defRPr/>
            </a:pPr>
            <a:r>
              <a:rPr lang="en-US" sz="2800" b="1" dirty="0">
                <a:solidFill>
                  <a:schemeClr val="tx2">
                    <a:lumMod val="50000"/>
                  </a:schemeClr>
                </a:solidFill>
                <a:ea typeface="ＭＳ Ｐゴシック" pitchFamily="34" charset="-128"/>
              </a:rPr>
              <a:t>Depreciation is </a:t>
            </a:r>
            <a:r>
              <a:rPr lang="en-US" sz="2800" b="1" u="sng" dirty="0">
                <a:solidFill>
                  <a:schemeClr val="tx2">
                    <a:lumMod val="50000"/>
                  </a:schemeClr>
                </a:solidFill>
                <a:ea typeface="ＭＳ Ｐゴシック" pitchFamily="34" charset="-128"/>
              </a:rPr>
              <a:t>not</a:t>
            </a:r>
            <a:r>
              <a:rPr lang="en-US" sz="2800" b="1" dirty="0">
                <a:solidFill>
                  <a:schemeClr val="tx2">
                    <a:lumMod val="50000"/>
                  </a:schemeClr>
                </a:solidFill>
                <a:ea typeface="ＭＳ Ｐゴシック" pitchFamily="34" charset="-128"/>
              </a:rPr>
              <a:t> a cash outflow.</a:t>
            </a:r>
          </a:p>
        </p:txBody>
      </p:sp>
      <p:graphicFrame>
        <p:nvGraphicFramePr>
          <p:cNvPr id="8" name="Table 7"/>
          <p:cNvGraphicFramePr>
            <a:graphicFrameLocks noGrp="1"/>
          </p:cNvGraphicFramePr>
          <p:nvPr>
            <p:extLst>
              <p:ext uri="{D42A27DB-BD31-4B8C-83A1-F6EECF244321}">
                <p14:modId xmlns:p14="http://schemas.microsoft.com/office/powerpoint/2010/main" val="1331855383"/>
              </p:ext>
            </p:extLst>
          </p:nvPr>
        </p:nvGraphicFramePr>
        <p:xfrm>
          <a:off x="1981200" y="3048000"/>
          <a:ext cx="5715000" cy="1371600"/>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xmlns="" val="1253732263"/>
                    </a:ext>
                  </a:extLst>
                </a:gridCol>
                <a:gridCol w="1600200">
                  <a:extLst>
                    <a:ext uri="{9D8B030D-6E8A-4147-A177-3AD203B41FA5}">
                      <a16:colId xmlns:a16="http://schemas.microsoft.com/office/drawing/2014/main" xmlns="" val="4240552756"/>
                    </a:ext>
                  </a:extLst>
                </a:gridCol>
              </a:tblGrid>
              <a:tr h="370840">
                <a:tc>
                  <a:txBody>
                    <a:bodyPr/>
                    <a:lstStyle/>
                    <a:p>
                      <a:r>
                        <a:rPr lang="en-US" sz="2400" b="1" dirty="0"/>
                        <a:t>Annual net income</a:t>
                      </a:r>
                    </a:p>
                  </a:txBody>
                  <a:tcPr/>
                </a:tc>
                <a:tc>
                  <a:txBody>
                    <a:bodyPr/>
                    <a:lstStyle/>
                    <a:p>
                      <a:pPr algn="r"/>
                      <a:r>
                        <a:rPr lang="en-US" sz="2400" b="1" dirty="0"/>
                        <a:t>$    6,600</a:t>
                      </a:r>
                    </a:p>
                  </a:txBody>
                  <a:tcPr/>
                </a:tc>
                <a:extLst>
                  <a:ext uri="{0D108BD9-81ED-4DB2-BD59-A6C34878D82A}">
                    <a16:rowId xmlns:a16="http://schemas.microsoft.com/office/drawing/2014/main" xmlns="" val="3069309848"/>
                  </a:ext>
                </a:extLst>
              </a:tr>
              <a:tr h="370840">
                <a:tc>
                  <a:txBody>
                    <a:bodyPr/>
                    <a:lstStyle/>
                    <a:p>
                      <a:r>
                        <a:rPr lang="en-US" sz="2400" b="1" dirty="0"/>
                        <a:t>Add back annual depreciation</a:t>
                      </a:r>
                    </a:p>
                  </a:txBody>
                  <a:tcPr/>
                </a:tc>
                <a:tc>
                  <a:txBody>
                    <a:bodyPr/>
                    <a:lstStyle/>
                    <a:p>
                      <a:pPr algn="r"/>
                      <a:r>
                        <a:rPr lang="en-US" sz="2400" b="1" dirty="0"/>
                        <a:t>10,000</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48458183"/>
                  </a:ext>
                </a:extLst>
              </a:tr>
              <a:tr h="370840">
                <a:tc>
                  <a:txBody>
                    <a:bodyPr/>
                    <a:lstStyle/>
                    <a:p>
                      <a:r>
                        <a:rPr lang="en-US" sz="2400" b="1" dirty="0"/>
                        <a:t>Annual net cash flow</a:t>
                      </a:r>
                    </a:p>
                  </a:txBody>
                  <a:tcPr/>
                </a:tc>
                <a:tc>
                  <a:txBody>
                    <a:bodyPr/>
                    <a:lstStyle/>
                    <a:p>
                      <a:pPr algn="r"/>
                      <a:r>
                        <a:rPr lang="en-US" sz="2400" b="1" u="dbl" baseline="0" dirty="0"/>
                        <a:t>$ 16,600</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072465994"/>
                  </a:ext>
                </a:extLst>
              </a:tr>
            </a:tbl>
          </a:graphicData>
        </a:graphic>
      </p:graphicFrame>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16-8: Describe how issues concerning estimates, income taxes, and the timing of cash flows and investments are treated in the capital budgeting process.</a:t>
            </a:r>
          </a:p>
        </p:txBody>
      </p:sp>
    </p:spTree>
    <p:extLst>
      <p:ext uri="{BB962C8B-B14F-4D97-AF65-F5344CB8AC3E}">
        <p14:creationId xmlns:p14="http://schemas.microsoft.com/office/powerpoint/2010/main" val="649768236"/>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sz="3600" dirty="0"/>
              <a:t>Payback Method </a:t>
            </a:r>
            <a:r>
              <a:rPr lang="en-US" sz="1000" dirty="0"/>
              <a:t>1</a:t>
            </a:r>
            <a:r>
              <a:rPr lang="en-US" sz="3600" dirty="0"/>
              <a:t> </a:t>
            </a:r>
            <a:endParaRPr lang="en-US" altLang="en-US" sz="3600" b="0" dirty="0"/>
          </a:p>
        </p:txBody>
      </p:sp>
      <p:sp>
        <p:nvSpPr>
          <p:cNvPr id="2" name="Content Placeholder 1"/>
          <p:cNvSpPr>
            <a:spLocks noGrp="1"/>
          </p:cNvSpPr>
          <p:nvPr>
            <p:ph idx="16"/>
          </p:nvPr>
        </p:nvSpPr>
        <p:spPr>
          <a:xfrm>
            <a:off x="457200" y="914400"/>
            <a:ext cx="8229600" cy="3048000"/>
          </a:xfrm>
        </p:spPr>
        <p:txBody>
          <a:bodyPr/>
          <a:lstStyle/>
          <a:p>
            <a:pPr marL="0" indent="0">
              <a:buNone/>
            </a:pPr>
            <a:r>
              <a:rPr lang="en-US" sz="2800" dirty="0"/>
              <a:t>A capital budgeting technique that calculates the length of time for the cash flows from an investment to equal the investment. </a:t>
            </a:r>
          </a:p>
          <a:p>
            <a:pPr marL="0" indent="0">
              <a:buNone/>
            </a:pPr>
            <a:r>
              <a:rPr lang="en-US" sz="2800" dirty="0"/>
              <a:t>The obvious advantage of the payback method is its simplicity.</a:t>
            </a:r>
          </a:p>
        </p:txBody>
      </p:sp>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16-9: Calculate the payback period of a capital expenditure project.</a:t>
            </a:r>
          </a:p>
        </p:txBody>
      </p:sp>
    </p:spTree>
    <p:extLst>
      <p:ext uri="{BB962C8B-B14F-4D97-AF65-F5344CB8AC3E}">
        <p14:creationId xmlns:p14="http://schemas.microsoft.com/office/powerpoint/2010/main" val="2293076968"/>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sz="3600" dirty="0"/>
              <a:t>Payback Method </a:t>
            </a:r>
            <a:r>
              <a:rPr lang="en-US" sz="1000" dirty="0"/>
              <a:t>2</a:t>
            </a:r>
            <a:r>
              <a:rPr lang="en-US" sz="3600" dirty="0"/>
              <a:t> </a:t>
            </a:r>
            <a:endParaRPr lang="en-US" altLang="en-US" sz="3600" b="0" dirty="0"/>
          </a:p>
        </p:txBody>
      </p:sp>
      <p:sp>
        <p:nvSpPr>
          <p:cNvPr id="2" name="Content Placeholder 1"/>
          <p:cNvSpPr>
            <a:spLocks noGrp="1"/>
          </p:cNvSpPr>
          <p:nvPr>
            <p:ph idx="16"/>
          </p:nvPr>
        </p:nvSpPr>
        <p:spPr>
          <a:xfrm>
            <a:off x="457200" y="914400"/>
            <a:ext cx="8229600" cy="1219200"/>
          </a:xfrm>
        </p:spPr>
        <p:txBody>
          <a:bodyPr/>
          <a:lstStyle/>
          <a:p>
            <a:pPr marL="0" indent="0">
              <a:lnSpc>
                <a:spcPct val="90000"/>
              </a:lnSpc>
              <a:spcBef>
                <a:spcPts val="100"/>
              </a:spcBef>
              <a:buNone/>
            </a:pPr>
            <a:r>
              <a:rPr lang="en-US" sz="2800" dirty="0"/>
              <a:t>For a machine costing $100,000, the projected annual and cumulative cash flows are determined and illustrated as follows:</a:t>
            </a:r>
          </a:p>
        </p:txBody>
      </p:sp>
      <p:graphicFrame>
        <p:nvGraphicFramePr>
          <p:cNvPr id="3" name="Table 2"/>
          <p:cNvGraphicFramePr>
            <a:graphicFrameLocks noGrp="1"/>
          </p:cNvGraphicFramePr>
          <p:nvPr>
            <p:extLst>
              <p:ext uri="{D42A27DB-BD31-4B8C-83A1-F6EECF244321}">
                <p14:modId xmlns:p14="http://schemas.microsoft.com/office/powerpoint/2010/main" val="1438357759"/>
              </p:ext>
            </p:extLst>
          </p:nvPr>
        </p:nvGraphicFramePr>
        <p:xfrm>
          <a:off x="609600" y="2230120"/>
          <a:ext cx="7924800" cy="2055478"/>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xmlns="" val="2403280405"/>
                    </a:ext>
                  </a:extLst>
                </a:gridCol>
                <a:gridCol w="1219200">
                  <a:extLst>
                    <a:ext uri="{9D8B030D-6E8A-4147-A177-3AD203B41FA5}">
                      <a16:colId xmlns:a16="http://schemas.microsoft.com/office/drawing/2014/main" xmlns="" val="3629836322"/>
                    </a:ext>
                  </a:extLst>
                </a:gridCol>
                <a:gridCol w="1371600">
                  <a:extLst>
                    <a:ext uri="{9D8B030D-6E8A-4147-A177-3AD203B41FA5}">
                      <a16:colId xmlns:a16="http://schemas.microsoft.com/office/drawing/2014/main" xmlns="" val="1536034762"/>
                    </a:ext>
                  </a:extLst>
                </a:gridCol>
                <a:gridCol w="1447800">
                  <a:extLst>
                    <a:ext uri="{9D8B030D-6E8A-4147-A177-3AD203B41FA5}">
                      <a16:colId xmlns:a16="http://schemas.microsoft.com/office/drawing/2014/main" xmlns="" val="2847926021"/>
                    </a:ext>
                  </a:extLst>
                </a:gridCol>
                <a:gridCol w="1600200">
                  <a:extLst>
                    <a:ext uri="{9D8B030D-6E8A-4147-A177-3AD203B41FA5}">
                      <a16:colId xmlns:a16="http://schemas.microsoft.com/office/drawing/2014/main" xmlns="" val="3011601636"/>
                    </a:ext>
                  </a:extLst>
                </a:gridCol>
                <a:gridCol w="1447800">
                  <a:extLst>
                    <a:ext uri="{9D8B030D-6E8A-4147-A177-3AD203B41FA5}">
                      <a16:colId xmlns:a16="http://schemas.microsoft.com/office/drawing/2014/main" xmlns="" val="463706245"/>
                    </a:ext>
                  </a:extLst>
                </a:gridCol>
              </a:tblGrid>
              <a:tr h="444494">
                <a:tc>
                  <a:txBody>
                    <a:bodyPr/>
                    <a:lstStyle/>
                    <a:p>
                      <a:r>
                        <a:rPr lang="en-US" sz="1400" dirty="0"/>
                        <a:t>Year</a:t>
                      </a:r>
                    </a:p>
                  </a:txBody>
                  <a:tcPr anchor="b"/>
                </a:tc>
                <a:tc>
                  <a:txBody>
                    <a:bodyPr/>
                    <a:lstStyle/>
                    <a:p>
                      <a:r>
                        <a:rPr lang="en-US" sz="1400" dirty="0"/>
                        <a:t>Cash</a:t>
                      </a:r>
                      <a:r>
                        <a:rPr lang="en-US" sz="1400" baseline="0" dirty="0"/>
                        <a:t> Flow</a:t>
                      </a:r>
                      <a:endParaRPr lang="en-US" sz="1400" dirty="0"/>
                    </a:p>
                  </a:txBody>
                  <a:tcPr anchor="b"/>
                </a:tc>
                <a:tc>
                  <a:txBody>
                    <a:bodyPr/>
                    <a:lstStyle/>
                    <a:p>
                      <a:r>
                        <a:rPr lang="en-US" sz="1400" dirty="0"/>
                        <a:t>Cumulative Cash Flow</a:t>
                      </a:r>
                    </a:p>
                  </a:txBody>
                  <a:tcPr anchor="b"/>
                </a:tc>
                <a:tc>
                  <a:txBody>
                    <a:bodyPr/>
                    <a:lstStyle/>
                    <a:p>
                      <a:r>
                        <a:rPr lang="en-US" sz="1400" dirty="0"/>
                        <a:t>Investment</a:t>
                      </a:r>
                    </a:p>
                  </a:txBody>
                  <a:tcPr anchor="b"/>
                </a:tc>
                <a:tc>
                  <a:txBody>
                    <a:bodyPr/>
                    <a:lstStyle/>
                    <a:p>
                      <a:r>
                        <a:rPr lang="en-US" sz="1400" dirty="0"/>
                        <a:t>Unrecovered</a:t>
                      </a:r>
                      <a:r>
                        <a:rPr lang="en-US" sz="1400" baseline="0" dirty="0"/>
                        <a:t> Investment</a:t>
                      </a:r>
                      <a:endParaRPr lang="en-US" sz="1400" dirty="0"/>
                    </a:p>
                  </a:txBody>
                  <a:tcPr anchor="b"/>
                </a:tc>
                <a:tc>
                  <a:txBody>
                    <a:bodyPr/>
                    <a:lstStyle/>
                    <a:p>
                      <a:r>
                        <a:rPr lang="en-US" sz="1400" dirty="0"/>
                        <a:t>Payback Periods</a:t>
                      </a:r>
                    </a:p>
                  </a:txBody>
                  <a:tcPr anchor="b"/>
                </a:tc>
                <a:extLst>
                  <a:ext uri="{0D108BD9-81ED-4DB2-BD59-A6C34878D82A}">
                    <a16:rowId xmlns:a16="http://schemas.microsoft.com/office/drawing/2014/main" xmlns="" val="1860643967"/>
                  </a:ext>
                </a:extLst>
              </a:tr>
              <a:tr h="261467">
                <a:tc>
                  <a:txBody>
                    <a:bodyPr/>
                    <a:lstStyle/>
                    <a:p>
                      <a:r>
                        <a:rPr lang="en-US" sz="1400" dirty="0"/>
                        <a:t>2020</a:t>
                      </a:r>
                    </a:p>
                  </a:txBody>
                  <a:tcPr/>
                </a:tc>
                <a:tc>
                  <a:txBody>
                    <a:bodyPr/>
                    <a:lstStyle/>
                    <a:p>
                      <a:pPr algn="r"/>
                      <a:r>
                        <a:rPr lang="en-US" sz="1400" dirty="0"/>
                        <a:t>$   26,000</a:t>
                      </a:r>
                    </a:p>
                  </a:txBody>
                  <a:tcPr/>
                </a:tc>
                <a:tc>
                  <a:txBody>
                    <a:bodyPr/>
                    <a:lstStyle/>
                    <a:p>
                      <a:pPr algn="r"/>
                      <a:r>
                        <a:rPr lang="en-US" sz="1400" dirty="0"/>
                        <a:t>$   26,000</a:t>
                      </a:r>
                    </a:p>
                  </a:txBody>
                  <a:tcPr/>
                </a:tc>
                <a:tc>
                  <a:txBody>
                    <a:bodyPr/>
                    <a:lstStyle/>
                    <a:p>
                      <a:pPr algn="r"/>
                      <a:r>
                        <a:rPr lang="en-US" sz="1400" dirty="0"/>
                        <a:t>$   100,000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   74,000</a:t>
                      </a:r>
                    </a:p>
                  </a:txBody>
                  <a:tcPr/>
                </a:tc>
                <a:tc>
                  <a:txBody>
                    <a:bodyPr/>
                    <a:lstStyle/>
                    <a:p>
                      <a:pPr algn="ctr"/>
                      <a:r>
                        <a:rPr lang="en-US" sz="1400" dirty="0"/>
                        <a:t>1</a:t>
                      </a:r>
                    </a:p>
                  </a:txBody>
                  <a:tcPr/>
                </a:tc>
                <a:extLst>
                  <a:ext uri="{0D108BD9-81ED-4DB2-BD59-A6C34878D82A}">
                    <a16:rowId xmlns:a16="http://schemas.microsoft.com/office/drawing/2014/main" xmlns="" val="227187645"/>
                  </a:ext>
                </a:extLst>
              </a:tr>
              <a:tr h="261467">
                <a:tc>
                  <a:txBody>
                    <a:bodyPr/>
                    <a:lstStyle/>
                    <a:p>
                      <a:r>
                        <a:rPr lang="en-US" sz="1400" dirty="0"/>
                        <a:t>2021</a:t>
                      </a:r>
                    </a:p>
                  </a:txBody>
                  <a:tcPr/>
                </a:tc>
                <a:tc>
                  <a:txBody>
                    <a:bodyPr/>
                    <a:lstStyle/>
                    <a:p>
                      <a:pPr algn="r"/>
                      <a:r>
                        <a:rPr lang="en-US" sz="1400" dirty="0"/>
                        <a:t>27,000</a:t>
                      </a:r>
                    </a:p>
                  </a:txBody>
                  <a:tcPr/>
                </a:tc>
                <a:tc>
                  <a:txBody>
                    <a:bodyPr/>
                    <a:lstStyle/>
                    <a:p>
                      <a:pPr algn="r"/>
                      <a:r>
                        <a:rPr lang="en-US" sz="1400" dirty="0"/>
                        <a:t>53,000</a:t>
                      </a:r>
                    </a:p>
                  </a:txBody>
                  <a:tcPr/>
                </a:tc>
                <a:tc>
                  <a:txBody>
                    <a:bodyPr/>
                    <a:lstStyle/>
                    <a:p>
                      <a:pPr algn="r"/>
                      <a:r>
                        <a:rPr lang="en-US" sz="1400" dirty="0">
                          <a:solidFill>
                            <a:srgbClr val="E9EDF4"/>
                          </a:solidFill>
                        </a:rPr>
                        <a:t>Blank</a:t>
                      </a:r>
                    </a:p>
                  </a:txBody>
                  <a:tcPr/>
                </a:tc>
                <a:tc>
                  <a:txBody>
                    <a:bodyPr/>
                    <a:lstStyle/>
                    <a:p>
                      <a:pPr algn="r"/>
                      <a:r>
                        <a:rPr lang="en-US" sz="1400" dirty="0"/>
                        <a:t>47,000</a:t>
                      </a:r>
                    </a:p>
                  </a:txBody>
                  <a:tcPr/>
                </a:tc>
                <a:tc>
                  <a:txBody>
                    <a:bodyPr/>
                    <a:lstStyle/>
                    <a:p>
                      <a:pPr algn="ctr"/>
                      <a:r>
                        <a:rPr lang="en-US" sz="1400" dirty="0"/>
                        <a:t>2</a:t>
                      </a:r>
                    </a:p>
                  </a:txBody>
                  <a:tcPr/>
                </a:tc>
                <a:extLst>
                  <a:ext uri="{0D108BD9-81ED-4DB2-BD59-A6C34878D82A}">
                    <a16:rowId xmlns:a16="http://schemas.microsoft.com/office/drawing/2014/main" xmlns="" val="4249159894"/>
                  </a:ext>
                </a:extLst>
              </a:tr>
              <a:tr h="261467">
                <a:tc>
                  <a:txBody>
                    <a:bodyPr/>
                    <a:lstStyle/>
                    <a:p>
                      <a:r>
                        <a:rPr lang="en-US" sz="1400" dirty="0"/>
                        <a:t>2022</a:t>
                      </a:r>
                    </a:p>
                  </a:txBody>
                  <a:tcPr/>
                </a:tc>
                <a:tc>
                  <a:txBody>
                    <a:bodyPr/>
                    <a:lstStyle/>
                    <a:p>
                      <a:pPr algn="r"/>
                      <a:r>
                        <a:rPr lang="en-US" sz="1400" dirty="0"/>
                        <a:t>31,000</a:t>
                      </a:r>
                    </a:p>
                  </a:txBody>
                  <a:tcPr/>
                </a:tc>
                <a:tc>
                  <a:txBody>
                    <a:bodyPr/>
                    <a:lstStyle/>
                    <a:p>
                      <a:pPr algn="r"/>
                      <a:r>
                        <a:rPr lang="en-US" sz="1400" dirty="0"/>
                        <a:t>84,000</a:t>
                      </a:r>
                    </a:p>
                  </a:txBody>
                  <a:tcPr/>
                </a:tc>
                <a:tc>
                  <a:txBody>
                    <a:bodyPr/>
                    <a:lstStyle/>
                    <a:p>
                      <a:pPr algn="r"/>
                      <a:r>
                        <a:rPr lang="en-US" sz="1400" dirty="0">
                          <a:solidFill>
                            <a:srgbClr val="D0D8E8"/>
                          </a:solidFill>
                        </a:rPr>
                        <a:t>Blank</a:t>
                      </a:r>
                    </a:p>
                  </a:txBody>
                  <a:tcPr/>
                </a:tc>
                <a:tc>
                  <a:txBody>
                    <a:bodyPr/>
                    <a:lstStyle/>
                    <a:p>
                      <a:pPr algn="r"/>
                      <a:r>
                        <a:rPr lang="en-US" sz="1400" dirty="0"/>
                        <a:t>16,000</a:t>
                      </a:r>
                    </a:p>
                  </a:txBody>
                  <a:tcPr/>
                </a:tc>
                <a:tc>
                  <a:txBody>
                    <a:bodyPr/>
                    <a:lstStyle/>
                    <a:p>
                      <a:pPr algn="ctr"/>
                      <a:r>
                        <a:rPr lang="en-US" sz="1400" dirty="0"/>
                        <a:t>3</a:t>
                      </a:r>
                    </a:p>
                  </a:txBody>
                  <a:tcPr/>
                </a:tc>
                <a:extLst>
                  <a:ext uri="{0D108BD9-81ED-4DB2-BD59-A6C34878D82A}">
                    <a16:rowId xmlns:a16="http://schemas.microsoft.com/office/drawing/2014/main" xmlns="" val="1620275295"/>
                  </a:ext>
                </a:extLst>
              </a:tr>
              <a:tr h="261467">
                <a:tc>
                  <a:txBody>
                    <a:bodyPr/>
                    <a:lstStyle/>
                    <a:p>
                      <a:r>
                        <a:rPr lang="en-US" sz="1400" dirty="0"/>
                        <a:t>2023</a:t>
                      </a:r>
                    </a:p>
                  </a:txBody>
                  <a:tcPr/>
                </a:tc>
                <a:tc>
                  <a:txBody>
                    <a:bodyPr/>
                    <a:lstStyle/>
                    <a:p>
                      <a:pPr algn="r"/>
                      <a:r>
                        <a:rPr lang="en-US" sz="1400" dirty="0"/>
                        <a:t>35,000</a:t>
                      </a:r>
                    </a:p>
                  </a:txBody>
                  <a:tcPr/>
                </a:tc>
                <a:tc>
                  <a:txBody>
                    <a:bodyPr/>
                    <a:lstStyle/>
                    <a:p>
                      <a:pPr algn="r"/>
                      <a:r>
                        <a:rPr lang="en-US" sz="1400" dirty="0"/>
                        <a:t>119,000</a:t>
                      </a:r>
                    </a:p>
                  </a:txBody>
                  <a:tcPr/>
                </a:tc>
                <a:tc>
                  <a:txBody>
                    <a:bodyPr/>
                    <a:lstStyle/>
                    <a:p>
                      <a:pPr algn="r"/>
                      <a:r>
                        <a:rPr lang="en-US" sz="1400" dirty="0">
                          <a:solidFill>
                            <a:srgbClr val="E9EDF4"/>
                          </a:solidFill>
                        </a:rPr>
                        <a:t>Blank</a:t>
                      </a:r>
                    </a:p>
                  </a:txBody>
                  <a:tcPr/>
                </a:tc>
                <a:tc>
                  <a:txBody>
                    <a:bodyPr/>
                    <a:lstStyle/>
                    <a:p>
                      <a:pPr algn="r"/>
                      <a:r>
                        <a:rPr lang="en-US" sz="1400" dirty="0">
                          <a:solidFill>
                            <a:srgbClr val="E9EDF4"/>
                          </a:solidFill>
                        </a:rPr>
                        <a:t>Blank</a:t>
                      </a:r>
                    </a:p>
                  </a:txBody>
                  <a:tcPr/>
                </a:tc>
                <a:tc>
                  <a:txBody>
                    <a:bodyPr/>
                    <a:lstStyle/>
                    <a:p>
                      <a:pPr algn="ctr"/>
                      <a:r>
                        <a:rPr lang="en-US" sz="1400" dirty="0"/>
                        <a:t>4</a:t>
                      </a:r>
                    </a:p>
                  </a:txBody>
                  <a:tcPr/>
                </a:tc>
                <a:extLst>
                  <a:ext uri="{0D108BD9-81ED-4DB2-BD59-A6C34878D82A}">
                    <a16:rowId xmlns:a16="http://schemas.microsoft.com/office/drawing/2014/main" xmlns="" val="2401779293"/>
                  </a:ext>
                </a:extLst>
              </a:tr>
              <a:tr h="318118">
                <a:tc>
                  <a:txBody>
                    <a:bodyPr/>
                    <a:lstStyle/>
                    <a:p>
                      <a:r>
                        <a:rPr lang="en-US" sz="1400" dirty="0"/>
                        <a:t>2024</a:t>
                      </a:r>
                    </a:p>
                  </a:txBody>
                  <a:tcPr/>
                </a:tc>
                <a:tc>
                  <a:txBody>
                    <a:bodyPr/>
                    <a:lstStyle/>
                    <a:p>
                      <a:pPr algn="r"/>
                      <a:r>
                        <a:rPr lang="en-US" sz="1400" dirty="0"/>
                        <a:t>44,000</a:t>
                      </a:r>
                    </a:p>
                  </a:txBody>
                  <a:tcPr/>
                </a:tc>
                <a:tc>
                  <a:txBody>
                    <a:bodyPr/>
                    <a:lstStyle/>
                    <a:p>
                      <a:pPr algn="r"/>
                      <a:r>
                        <a:rPr lang="en-US" sz="1400" dirty="0"/>
                        <a:t>163,000</a:t>
                      </a:r>
                    </a:p>
                  </a:txBody>
                  <a:tcPr/>
                </a:tc>
                <a:tc>
                  <a:txBody>
                    <a:bodyPr/>
                    <a:lstStyle/>
                    <a:p>
                      <a:pPr algn="r"/>
                      <a:r>
                        <a:rPr lang="en-US" sz="1400" dirty="0">
                          <a:solidFill>
                            <a:srgbClr val="D0D8E8"/>
                          </a:solidFill>
                        </a:rPr>
                        <a:t>Blank</a:t>
                      </a:r>
                    </a:p>
                  </a:txBody>
                  <a:tcPr/>
                </a:tc>
                <a:tc>
                  <a:txBody>
                    <a:bodyPr/>
                    <a:lstStyle/>
                    <a:p>
                      <a:pPr algn="r"/>
                      <a:r>
                        <a:rPr lang="en-US" sz="1400" dirty="0">
                          <a:solidFill>
                            <a:srgbClr val="D0D8E8"/>
                          </a:solidFill>
                        </a:rPr>
                        <a:t>Blank</a:t>
                      </a:r>
                    </a:p>
                  </a:txBody>
                  <a:tcPr/>
                </a:tc>
                <a:tc>
                  <a:txBody>
                    <a:bodyPr/>
                    <a:lstStyle/>
                    <a:p>
                      <a:pPr algn="ctr"/>
                      <a:r>
                        <a:rPr lang="en-US" sz="1400" dirty="0"/>
                        <a:t>5</a:t>
                      </a:r>
                    </a:p>
                  </a:txBody>
                  <a:tcPr/>
                </a:tc>
                <a:extLst>
                  <a:ext uri="{0D108BD9-81ED-4DB2-BD59-A6C34878D82A}">
                    <a16:rowId xmlns:a16="http://schemas.microsoft.com/office/drawing/2014/main" xmlns="" val="4059399686"/>
                  </a:ext>
                </a:extLst>
              </a:tr>
            </a:tbl>
          </a:graphicData>
        </a:graphic>
      </p:graphicFrame>
      <p:pic>
        <p:nvPicPr>
          <p:cNvPr id="6" name="Picture 5" descr="Line graph illustrating payback period analysis.&#10;">
            <a:extLst>
              <a:ext uri="{FF2B5EF4-FFF2-40B4-BE49-F238E27FC236}">
                <a16:creationId xmlns:a16="http://schemas.microsoft.com/office/drawing/2014/main" xmlns="" id="{59C91E28-4F97-46FB-9BEA-6D90E496BC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4600" y="4343400"/>
            <a:ext cx="3852177" cy="1529645"/>
          </a:xfrm>
          <a:prstGeom prst="rect">
            <a:avLst/>
          </a:prstGeom>
        </p:spPr>
      </p:pic>
      <p:sp>
        <p:nvSpPr>
          <p:cNvPr id="8" name="Content Placeholder 2"/>
          <p:cNvSpPr>
            <a:spLocks noGrp="1"/>
          </p:cNvSpPr>
          <p:nvPr>
            <p:ph idx="13"/>
          </p:nvPr>
        </p:nvSpPr>
        <p:spPr>
          <a:xfrm>
            <a:off x="2133600" y="5943600"/>
            <a:ext cx="47244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7" name="Content Placeholder 7"/>
          <p:cNvSpPr>
            <a:spLocks noGrp="1"/>
          </p:cNvSpPr>
          <p:nvPr>
            <p:ph idx="16"/>
          </p:nvPr>
        </p:nvSpPr>
        <p:spPr>
          <a:xfrm>
            <a:off x="421532" y="6248400"/>
            <a:ext cx="7848600" cy="228600"/>
          </a:xfrm>
        </p:spPr>
        <p:txBody>
          <a:bodyPr/>
          <a:lstStyle/>
          <a:p>
            <a:pPr marL="0" indent="0">
              <a:buNone/>
              <a:defRPr/>
            </a:pPr>
            <a:r>
              <a:rPr lang="en-US" altLang="en-US" sz="1100" b="1" dirty="0"/>
              <a:t>Learning Objective 16-9: Calculate the payback period of a capital expenditure project.</a:t>
            </a:r>
          </a:p>
        </p:txBody>
      </p:sp>
    </p:spTree>
    <p:extLst>
      <p:ext uri="{BB962C8B-B14F-4D97-AF65-F5344CB8AC3E}">
        <p14:creationId xmlns:p14="http://schemas.microsoft.com/office/powerpoint/2010/main" val="119719071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p:txBody>
          <a:bodyPr/>
          <a:lstStyle/>
          <a:p>
            <a:r>
              <a:rPr lang="en-US" dirty="0"/>
              <a:t>Cost Classifications </a:t>
            </a:r>
            <a:endParaRPr lang="en-US" altLang="en-US" dirty="0"/>
          </a:p>
        </p:txBody>
      </p:sp>
      <p:sp>
        <p:nvSpPr>
          <p:cNvPr id="2" name="Content Placeholder 1"/>
          <p:cNvSpPr>
            <a:spLocks noGrp="1"/>
          </p:cNvSpPr>
          <p:nvPr>
            <p:ph idx="1"/>
          </p:nvPr>
        </p:nvSpPr>
        <p:spPr>
          <a:xfrm>
            <a:off x="457200" y="1481137"/>
            <a:ext cx="8229600" cy="957263"/>
          </a:xfrm>
        </p:spPr>
        <p:txBody>
          <a:bodyPr/>
          <a:lstStyle/>
          <a:p>
            <a:pPr marL="0" indent="0">
              <a:buNone/>
            </a:pPr>
            <a:r>
              <a:rPr lang="en-US" sz="2800" dirty="0"/>
              <a:t>A </a:t>
            </a:r>
            <a:r>
              <a:rPr lang="en-US" sz="2800" b="1" dirty="0"/>
              <a:t>differential</a:t>
            </a:r>
            <a:r>
              <a:rPr lang="en-US" sz="2800" dirty="0"/>
              <a:t> </a:t>
            </a:r>
            <a:r>
              <a:rPr lang="en-US" sz="2800" b="1" dirty="0"/>
              <a:t>cost</a:t>
            </a:r>
            <a:r>
              <a:rPr lang="en-US" sz="2800" dirty="0"/>
              <a:t> is one that will differ according to the alternative activity being considered.</a:t>
            </a:r>
          </a:p>
        </p:txBody>
      </p:sp>
      <p:sp>
        <p:nvSpPr>
          <p:cNvPr id="3" name="Content Placeholder 2"/>
          <p:cNvSpPr>
            <a:spLocks noGrp="1"/>
          </p:cNvSpPr>
          <p:nvPr>
            <p:ph idx="13"/>
          </p:nvPr>
        </p:nvSpPr>
        <p:spPr>
          <a:xfrm>
            <a:off x="457200" y="2514600"/>
            <a:ext cx="8229600" cy="1447799"/>
          </a:xfrm>
        </p:spPr>
        <p:txBody>
          <a:bodyPr/>
          <a:lstStyle/>
          <a:p>
            <a:pPr marL="0" indent="0">
              <a:buNone/>
            </a:pPr>
            <a:r>
              <a:rPr lang="en-US" sz="2800" b="1" dirty="0"/>
              <a:t>Allocated</a:t>
            </a:r>
            <a:r>
              <a:rPr lang="en-US" sz="2800" dirty="0"/>
              <a:t> </a:t>
            </a:r>
            <a:r>
              <a:rPr lang="en-US" sz="2800" b="1" dirty="0"/>
              <a:t>costs</a:t>
            </a:r>
            <a:r>
              <a:rPr lang="en-US" sz="2800" dirty="0"/>
              <a:t> are those that have been assigned to a product or activity using some sort of systematic process.</a:t>
            </a:r>
          </a:p>
        </p:txBody>
      </p:sp>
      <p:sp>
        <p:nvSpPr>
          <p:cNvPr id="6" name="Content Placeholder 5"/>
          <p:cNvSpPr>
            <a:spLocks noGrp="1"/>
          </p:cNvSpPr>
          <p:nvPr>
            <p:ph idx="14"/>
          </p:nvPr>
        </p:nvSpPr>
        <p:spPr>
          <a:xfrm>
            <a:off x="457200" y="4038600"/>
            <a:ext cx="8229600" cy="931863"/>
          </a:xfrm>
        </p:spPr>
        <p:txBody>
          <a:bodyPr/>
          <a:lstStyle/>
          <a:p>
            <a:pPr marL="0" indent="0">
              <a:buNone/>
            </a:pPr>
            <a:r>
              <a:rPr lang="en-US" sz="2800" dirty="0"/>
              <a:t>A </a:t>
            </a:r>
            <a:r>
              <a:rPr lang="en-US" sz="2800" b="1" dirty="0"/>
              <a:t>sunk</a:t>
            </a:r>
            <a:r>
              <a:rPr lang="en-US" sz="2800" dirty="0"/>
              <a:t> </a:t>
            </a:r>
            <a:r>
              <a:rPr lang="en-US" sz="2800" b="1" dirty="0"/>
              <a:t>cost</a:t>
            </a:r>
            <a:r>
              <a:rPr lang="en-US" sz="2800" dirty="0"/>
              <a:t> is a cost that has been incurred and cannot be unincurred, or reversed, by some future action.</a:t>
            </a:r>
          </a:p>
        </p:txBody>
      </p:sp>
      <p:sp>
        <p:nvSpPr>
          <p:cNvPr id="7" name="Content Placeholder 6"/>
          <p:cNvSpPr>
            <a:spLocks noGrp="1"/>
          </p:cNvSpPr>
          <p:nvPr>
            <p:ph idx="15"/>
          </p:nvPr>
        </p:nvSpPr>
        <p:spPr>
          <a:xfrm>
            <a:off x="457200" y="5105400"/>
            <a:ext cx="8229600" cy="896938"/>
          </a:xfrm>
        </p:spPr>
        <p:txBody>
          <a:bodyPr/>
          <a:lstStyle/>
          <a:p>
            <a:pPr marL="0" indent="0">
              <a:buNone/>
            </a:pPr>
            <a:r>
              <a:rPr lang="en-US" sz="2800" b="1" dirty="0"/>
              <a:t>Opportunity</a:t>
            </a:r>
            <a:r>
              <a:rPr lang="en-US" sz="2800" dirty="0"/>
              <a:t> </a:t>
            </a:r>
            <a:r>
              <a:rPr lang="en-US" sz="2800" b="1" dirty="0"/>
              <a:t>cost</a:t>
            </a:r>
            <a:r>
              <a:rPr lang="en-US" sz="2800" dirty="0"/>
              <a:t> is an economic concept that is too frequently overlooked in accounting analyses.</a:t>
            </a:r>
          </a:p>
        </p:txBody>
      </p:sp>
      <p:sp>
        <p:nvSpPr>
          <p:cNvPr id="11" name="Content Placeholder 7"/>
          <p:cNvSpPr>
            <a:spLocks noGrp="1"/>
          </p:cNvSpPr>
          <p:nvPr>
            <p:ph idx="16"/>
          </p:nvPr>
        </p:nvSpPr>
        <p:spPr>
          <a:xfrm>
            <a:off x="457200" y="6248400"/>
            <a:ext cx="7315200" cy="228600"/>
          </a:xfrm>
        </p:spPr>
        <p:txBody>
          <a:bodyPr/>
          <a:lstStyle/>
          <a:p>
            <a:pPr marL="0" indent="0">
              <a:buNone/>
            </a:pPr>
            <a:r>
              <a:rPr lang="en-US" altLang="en-US" sz="1100" b="1" dirty="0"/>
              <a:t>Learning Objective 16-1: Explain and illustrate the following cost terms: differential, allocated, sunk, and opportunity. </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sz="3600" dirty="0"/>
              <a:t>Payback Method </a:t>
            </a:r>
            <a:r>
              <a:rPr lang="en-US" sz="1000" dirty="0"/>
              <a:t>3</a:t>
            </a:r>
            <a:r>
              <a:rPr lang="en-US" sz="3600" dirty="0"/>
              <a:t> </a:t>
            </a:r>
            <a:endParaRPr lang="en-US" altLang="en-US" sz="3600" b="0" dirty="0"/>
          </a:p>
        </p:txBody>
      </p:sp>
      <p:sp>
        <p:nvSpPr>
          <p:cNvPr id="2" name="Content Placeholder 1"/>
          <p:cNvSpPr>
            <a:spLocks noGrp="1"/>
          </p:cNvSpPr>
          <p:nvPr>
            <p:ph idx="16"/>
          </p:nvPr>
        </p:nvSpPr>
        <p:spPr>
          <a:xfrm>
            <a:off x="1905000" y="1371600"/>
            <a:ext cx="5181600" cy="609600"/>
          </a:xfrm>
        </p:spPr>
        <p:txBody>
          <a:bodyPr/>
          <a:lstStyle/>
          <a:p>
            <a:pPr marL="0" indent="0">
              <a:buNone/>
              <a:defRPr/>
            </a:pPr>
            <a:r>
              <a:rPr lang="en-US" sz="2800" b="1" dirty="0">
                <a:solidFill>
                  <a:schemeClr val="tx2">
                    <a:lumMod val="75000"/>
                  </a:schemeClr>
                </a:solidFill>
              </a:rPr>
              <a:t>Ignores the time value of money.</a:t>
            </a:r>
          </a:p>
        </p:txBody>
      </p:sp>
      <p:sp>
        <p:nvSpPr>
          <p:cNvPr id="6" name="Content Placeholder 4"/>
          <p:cNvSpPr>
            <a:spLocks noGrp="1"/>
          </p:cNvSpPr>
          <p:nvPr>
            <p:ph idx="13"/>
          </p:nvPr>
        </p:nvSpPr>
        <p:spPr>
          <a:xfrm>
            <a:off x="1905000" y="2779451"/>
            <a:ext cx="5867400" cy="602201"/>
          </a:xfrm>
        </p:spPr>
        <p:txBody>
          <a:bodyPr/>
          <a:lstStyle/>
          <a:p>
            <a:pPr marL="0" indent="0">
              <a:buNone/>
              <a:defRPr/>
            </a:pPr>
            <a:r>
              <a:rPr lang="en-US" sz="2400" b="1" dirty="0">
                <a:solidFill>
                  <a:schemeClr val="tx2">
                    <a:lumMod val="75000"/>
                  </a:schemeClr>
                </a:solidFill>
              </a:rPr>
              <a:t>Ignores cash flows after the payback period.</a:t>
            </a:r>
          </a:p>
        </p:txBody>
      </p:sp>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16-9: Calculate the payback period of a capital expenditure project.</a:t>
            </a:r>
          </a:p>
        </p:txBody>
      </p:sp>
    </p:spTree>
    <p:extLst>
      <p:ext uri="{BB962C8B-B14F-4D97-AF65-F5344CB8AC3E}">
        <p14:creationId xmlns:p14="http://schemas.microsoft.com/office/powerpoint/2010/main" val="3882225922"/>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400"/>
            <a:ext cx="8229600" cy="685800"/>
          </a:xfrm>
        </p:spPr>
        <p:txBody>
          <a:bodyPr/>
          <a:lstStyle/>
          <a:p>
            <a:pPr>
              <a:lnSpc>
                <a:spcPct val="90000"/>
              </a:lnSpc>
              <a:spcBef>
                <a:spcPts val="500"/>
              </a:spcBef>
            </a:pPr>
            <a:r>
              <a:rPr lang="en-US" altLang="en-US" sz="3600" dirty="0">
                <a:ea typeface="ＭＳ Ｐゴシック" panose="020B0600070205080204" pitchFamily="34" charset="-128"/>
              </a:rPr>
              <a:t>Accounting Rate of Return</a:t>
            </a:r>
            <a:endParaRPr lang="en-US" altLang="en-US" sz="3600" b="0" dirty="0"/>
          </a:p>
        </p:txBody>
      </p:sp>
      <p:sp>
        <p:nvSpPr>
          <p:cNvPr id="2" name="Content Placeholder 1"/>
          <p:cNvSpPr>
            <a:spLocks noGrp="1"/>
          </p:cNvSpPr>
          <p:nvPr>
            <p:ph idx="16"/>
          </p:nvPr>
        </p:nvSpPr>
        <p:spPr>
          <a:xfrm>
            <a:off x="457200" y="1371599"/>
            <a:ext cx="8229600" cy="1407851"/>
          </a:xfrm>
        </p:spPr>
        <p:txBody>
          <a:bodyPr/>
          <a:lstStyle/>
          <a:p>
            <a:pPr marL="0" indent="0">
              <a:lnSpc>
                <a:spcPct val="95000"/>
              </a:lnSpc>
              <a:spcBef>
                <a:spcPct val="75000"/>
              </a:spcBef>
              <a:buFont typeface="Wingdings" pitchFamily="2" charset="2"/>
              <a:buNone/>
              <a:defRPr/>
            </a:pPr>
            <a:r>
              <a:rPr lang="en-US" sz="3100" b="1" dirty="0">
                <a:solidFill>
                  <a:schemeClr val="tx2">
                    <a:lumMod val="50000"/>
                  </a:schemeClr>
                </a:solidFill>
              </a:rPr>
              <a:t>The accounting rate of return focuses on</a:t>
            </a:r>
            <a:br>
              <a:rPr lang="en-US" sz="3100" b="1" dirty="0">
                <a:solidFill>
                  <a:schemeClr val="tx2">
                    <a:lumMod val="50000"/>
                  </a:schemeClr>
                </a:solidFill>
              </a:rPr>
            </a:br>
            <a:r>
              <a:rPr lang="en-US" sz="3100" b="1" dirty="0">
                <a:solidFill>
                  <a:schemeClr val="tx2">
                    <a:lumMod val="50000"/>
                  </a:schemeClr>
                </a:solidFill>
              </a:rPr>
              <a:t>the impact of the investment project on the financial statements.</a:t>
            </a:r>
          </a:p>
        </p:txBody>
      </p:sp>
      <p:graphicFrame>
        <p:nvGraphicFramePr>
          <p:cNvPr id="4" name="Object 3"/>
          <p:cNvGraphicFramePr>
            <a:graphicFrameLocks noChangeAspect="1"/>
          </p:cNvGraphicFramePr>
          <p:nvPr>
            <p:extLst>
              <p:ext uri="{D42A27DB-BD31-4B8C-83A1-F6EECF244321}">
                <p14:modId xmlns:p14="http://schemas.microsoft.com/office/powerpoint/2010/main" val="4168473959"/>
              </p:ext>
            </p:extLst>
          </p:nvPr>
        </p:nvGraphicFramePr>
        <p:xfrm>
          <a:off x="1037561" y="3180977"/>
          <a:ext cx="6616541" cy="897573"/>
        </p:xfrm>
        <a:graphic>
          <a:graphicData uri="http://schemas.openxmlformats.org/presentationml/2006/ole">
            <mc:AlternateContent xmlns:mc="http://schemas.openxmlformats.org/markup-compatibility/2006">
              <mc:Choice xmlns:v="urn:schemas-microsoft-com:vml" Requires="v">
                <p:oleObj spid="_x0000_s94283" name="Equation" r:id="rId4" imgW="3085920" imgH="419040" progId="Equation.DSMT4">
                  <p:embed/>
                </p:oleObj>
              </mc:Choice>
              <mc:Fallback>
                <p:oleObj name="Equation" r:id="rId4" imgW="3085920" imgH="419040" progId="Equation.DSMT4">
                  <p:embed/>
                  <p:pic>
                    <p:nvPicPr>
                      <p:cNvPr id="0" name=""/>
                      <p:cNvPicPr/>
                      <p:nvPr/>
                    </p:nvPicPr>
                    <p:blipFill>
                      <a:blip r:embed="rId5"/>
                      <a:stretch>
                        <a:fillRect/>
                      </a:stretch>
                    </p:blipFill>
                    <p:spPr>
                      <a:xfrm>
                        <a:off x="1037561" y="3180977"/>
                        <a:ext cx="6616541" cy="897573"/>
                      </a:xfrm>
                      <a:prstGeom prst="rect">
                        <a:avLst/>
                      </a:prstGeom>
                    </p:spPr>
                  </p:pic>
                </p:oleObj>
              </mc:Fallback>
            </mc:AlternateContent>
          </a:graphicData>
        </a:graphic>
      </p:graphicFrame>
      <p:sp>
        <p:nvSpPr>
          <p:cNvPr id="7"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16-10: Calculate the accounting rate of return of a project and explain how it can be used most appropriately.</a:t>
            </a:r>
          </a:p>
        </p:txBody>
      </p:sp>
    </p:spTree>
    <p:extLst>
      <p:ext uri="{BB962C8B-B14F-4D97-AF65-F5344CB8AC3E}">
        <p14:creationId xmlns:p14="http://schemas.microsoft.com/office/powerpoint/2010/main" val="5815132"/>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399"/>
            <a:ext cx="8229600" cy="942405"/>
          </a:xfrm>
        </p:spPr>
        <p:txBody>
          <a:bodyPr/>
          <a:lstStyle/>
          <a:p>
            <a:pPr>
              <a:lnSpc>
                <a:spcPct val="90000"/>
              </a:lnSpc>
              <a:spcBef>
                <a:spcPts val="500"/>
              </a:spcBef>
            </a:pPr>
            <a:r>
              <a:rPr lang="en-US" sz="3600" dirty="0"/>
              <a:t>Accounting Rate of Return Analysis of a</a:t>
            </a:r>
            <a:br>
              <a:rPr lang="en-US" sz="3600" dirty="0"/>
            </a:br>
            <a:r>
              <a:rPr lang="en-US" sz="3600" dirty="0"/>
              <a:t>Proposed Investment </a:t>
            </a:r>
            <a:r>
              <a:rPr lang="en-US" sz="1000" dirty="0"/>
              <a:t>1</a:t>
            </a:r>
            <a:endParaRPr lang="en-US" altLang="en-US" sz="1000" b="0" dirty="0"/>
          </a:p>
        </p:txBody>
      </p:sp>
      <p:sp>
        <p:nvSpPr>
          <p:cNvPr id="2" name="Content Placeholder 1"/>
          <p:cNvSpPr>
            <a:spLocks noGrp="1"/>
          </p:cNvSpPr>
          <p:nvPr>
            <p:ph idx="16"/>
          </p:nvPr>
        </p:nvSpPr>
        <p:spPr>
          <a:xfrm>
            <a:off x="457200" y="1371599"/>
            <a:ext cx="8229600" cy="4495801"/>
          </a:xfrm>
        </p:spPr>
        <p:txBody>
          <a:bodyPr/>
          <a:lstStyle/>
          <a:p>
            <a:pPr marL="0" indent="0">
              <a:lnSpc>
                <a:spcPct val="90000"/>
              </a:lnSpc>
              <a:spcBef>
                <a:spcPts val="100"/>
              </a:spcBef>
              <a:buNone/>
            </a:pPr>
            <a:r>
              <a:rPr lang="en-US" sz="2400" dirty="0"/>
              <a:t>I. Assumptions: </a:t>
            </a:r>
          </a:p>
          <a:p>
            <a:pPr marL="0" indent="0">
              <a:lnSpc>
                <a:spcPct val="90000"/>
              </a:lnSpc>
              <a:spcBef>
                <a:spcPts val="100"/>
              </a:spcBef>
              <a:buNone/>
            </a:pPr>
            <a:r>
              <a:rPr lang="en-US" sz="2200" dirty="0"/>
              <a:t>	A. A new packaging machine costing $100,000, including 	installation, has an estimated useful life of five years and an 	estimated salvage value of $6,000 after five years. The new 	machine will be purchased at the end of 2016. </a:t>
            </a:r>
          </a:p>
          <a:p>
            <a:pPr marL="0" indent="0">
              <a:lnSpc>
                <a:spcPct val="90000"/>
              </a:lnSpc>
              <a:spcBef>
                <a:spcPts val="100"/>
              </a:spcBef>
              <a:buNone/>
            </a:pPr>
            <a:r>
              <a:rPr lang="en-US" sz="2200" dirty="0"/>
              <a:t>	B. Installation and use of the machine in the firm’s operations 	will result in labor savings during each of the next five years as 	follows: </a:t>
            </a:r>
          </a:p>
          <a:p>
            <a:pPr marL="0" indent="0">
              <a:lnSpc>
                <a:spcPct val="90000"/>
              </a:lnSpc>
              <a:spcBef>
                <a:spcPts val="100"/>
              </a:spcBef>
              <a:buNone/>
            </a:pPr>
            <a:r>
              <a:rPr lang="en-US" sz="2200" dirty="0"/>
              <a:t>		2020 	$26,000 </a:t>
            </a:r>
          </a:p>
          <a:p>
            <a:pPr marL="0" indent="0">
              <a:lnSpc>
                <a:spcPct val="90000"/>
              </a:lnSpc>
              <a:spcBef>
                <a:spcPts val="100"/>
              </a:spcBef>
              <a:buNone/>
            </a:pPr>
            <a:r>
              <a:rPr lang="en-US" sz="2200" dirty="0"/>
              <a:t>		2021 	 27,000 </a:t>
            </a:r>
          </a:p>
          <a:p>
            <a:pPr marL="0" indent="0">
              <a:lnSpc>
                <a:spcPct val="90000"/>
              </a:lnSpc>
              <a:spcBef>
                <a:spcPts val="100"/>
              </a:spcBef>
              <a:buNone/>
            </a:pPr>
            <a:r>
              <a:rPr lang="en-US" sz="2200" dirty="0"/>
              <a:t>		2022	 31,000 </a:t>
            </a:r>
          </a:p>
          <a:p>
            <a:pPr marL="0" indent="0">
              <a:lnSpc>
                <a:spcPct val="90000"/>
              </a:lnSpc>
              <a:spcBef>
                <a:spcPts val="100"/>
              </a:spcBef>
              <a:buNone/>
            </a:pPr>
            <a:r>
              <a:rPr lang="en-US" sz="2200" dirty="0"/>
              <a:t>		2023	 35,000 </a:t>
            </a:r>
          </a:p>
          <a:p>
            <a:pPr marL="0" indent="0">
              <a:lnSpc>
                <a:spcPct val="90000"/>
              </a:lnSpc>
              <a:spcBef>
                <a:spcPts val="100"/>
              </a:spcBef>
              <a:buNone/>
            </a:pPr>
            <a:r>
              <a:rPr lang="en-US" sz="2200" dirty="0"/>
              <a:t>		2024	 38,000 </a:t>
            </a:r>
          </a:p>
          <a:p>
            <a:pPr marL="0" indent="0">
              <a:lnSpc>
                <a:spcPct val="90000"/>
              </a:lnSpc>
              <a:spcBef>
                <a:spcPts val="100"/>
              </a:spcBef>
              <a:buNone/>
            </a:pPr>
            <a:r>
              <a:rPr lang="en-US" sz="2200" dirty="0"/>
              <a:t>	C. The firm’s cost of capital is 16 percent.</a:t>
            </a:r>
            <a:endParaRPr lang="en-US" sz="2200" b="1" dirty="0">
              <a:solidFill>
                <a:schemeClr val="tx2">
                  <a:lumMod val="50000"/>
                </a:schemeClr>
              </a:solidFill>
            </a:endParaRPr>
          </a:p>
        </p:txBody>
      </p:sp>
    </p:spTree>
    <p:extLst>
      <p:ext uri="{BB962C8B-B14F-4D97-AF65-F5344CB8AC3E}">
        <p14:creationId xmlns:p14="http://schemas.microsoft.com/office/powerpoint/2010/main" val="148189937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399"/>
            <a:ext cx="8229600" cy="942405"/>
          </a:xfrm>
        </p:spPr>
        <p:txBody>
          <a:bodyPr/>
          <a:lstStyle/>
          <a:p>
            <a:pPr>
              <a:lnSpc>
                <a:spcPct val="90000"/>
              </a:lnSpc>
              <a:spcBef>
                <a:spcPts val="500"/>
              </a:spcBef>
            </a:pPr>
            <a:r>
              <a:rPr lang="en-US" sz="3600" dirty="0"/>
              <a:t>Accounting Rate of Return Analysis of a</a:t>
            </a:r>
            <a:br>
              <a:rPr lang="en-US" sz="3600" dirty="0"/>
            </a:br>
            <a:r>
              <a:rPr lang="en-US" sz="3600" dirty="0"/>
              <a:t>Proposed Investment </a:t>
            </a:r>
            <a:r>
              <a:rPr lang="en-US" sz="1000" dirty="0"/>
              <a:t>2</a:t>
            </a:r>
            <a:endParaRPr lang="en-US" altLang="en-US" sz="1000" b="0" dirty="0"/>
          </a:p>
        </p:txBody>
      </p:sp>
      <p:sp>
        <p:nvSpPr>
          <p:cNvPr id="2" name="Content Placeholder 1"/>
          <p:cNvSpPr>
            <a:spLocks noGrp="1"/>
          </p:cNvSpPr>
          <p:nvPr>
            <p:ph idx="16"/>
          </p:nvPr>
        </p:nvSpPr>
        <p:spPr>
          <a:xfrm>
            <a:off x="457200" y="1295399"/>
            <a:ext cx="1676400" cy="304801"/>
          </a:xfrm>
        </p:spPr>
        <p:txBody>
          <a:bodyPr/>
          <a:lstStyle/>
          <a:p>
            <a:pPr marL="0" indent="0">
              <a:lnSpc>
                <a:spcPct val="90000"/>
              </a:lnSpc>
              <a:spcBef>
                <a:spcPts val="100"/>
              </a:spcBef>
              <a:buNone/>
            </a:pPr>
            <a:r>
              <a:rPr lang="en-US" sz="2000" dirty="0"/>
              <a:t>II. Calculation:</a:t>
            </a:r>
          </a:p>
        </p:txBody>
      </p:sp>
      <p:graphicFrame>
        <p:nvGraphicFramePr>
          <p:cNvPr id="8" name="Object 7"/>
          <p:cNvGraphicFramePr>
            <a:graphicFrameLocks noChangeAspect="1"/>
          </p:cNvGraphicFramePr>
          <p:nvPr>
            <p:extLst>
              <p:ext uri="{D42A27DB-BD31-4B8C-83A1-F6EECF244321}">
                <p14:modId xmlns:p14="http://schemas.microsoft.com/office/powerpoint/2010/main" val="1256568696"/>
              </p:ext>
            </p:extLst>
          </p:nvPr>
        </p:nvGraphicFramePr>
        <p:xfrm>
          <a:off x="1584325" y="1727200"/>
          <a:ext cx="5172075" cy="1150938"/>
        </p:xfrm>
        <a:graphic>
          <a:graphicData uri="http://schemas.openxmlformats.org/presentationml/2006/ole">
            <mc:AlternateContent xmlns:mc="http://schemas.openxmlformats.org/markup-compatibility/2006">
              <mc:Choice xmlns:v="urn:schemas-microsoft-com:vml" Requires="v">
                <p:oleObj spid="_x0000_s95424" name="Equation" r:id="rId4" imgW="3886200" imgH="863280" progId="Equation.DSMT4">
                  <p:embed/>
                </p:oleObj>
              </mc:Choice>
              <mc:Fallback>
                <p:oleObj name="Equation" r:id="rId4" imgW="3886200" imgH="863280" progId="Equation.DSMT4">
                  <p:embed/>
                  <p:pic>
                    <p:nvPicPr>
                      <p:cNvPr id="4" name="Object 3"/>
                      <p:cNvPicPr/>
                      <p:nvPr/>
                    </p:nvPicPr>
                    <p:blipFill>
                      <a:blip r:embed="rId5"/>
                      <a:stretch>
                        <a:fillRect/>
                      </a:stretch>
                    </p:blipFill>
                    <p:spPr>
                      <a:xfrm>
                        <a:off x="1584325" y="1727200"/>
                        <a:ext cx="5172075" cy="1150938"/>
                      </a:xfrm>
                      <a:prstGeom prst="rect">
                        <a:avLst/>
                      </a:prstGeom>
                    </p:spPr>
                  </p:pic>
                </p:oleObj>
              </mc:Fallback>
            </mc:AlternateContent>
          </a:graphicData>
        </a:graphic>
      </p:graphicFrame>
      <p:sp>
        <p:nvSpPr>
          <p:cNvPr id="9" name="Content Placeholder 4"/>
          <p:cNvSpPr>
            <a:spLocks noGrp="1"/>
          </p:cNvSpPr>
          <p:nvPr>
            <p:ph idx="13"/>
          </p:nvPr>
        </p:nvSpPr>
        <p:spPr>
          <a:xfrm>
            <a:off x="457200" y="2976609"/>
            <a:ext cx="1371600" cy="333652"/>
          </a:xfrm>
        </p:spPr>
        <p:txBody>
          <a:bodyPr/>
          <a:lstStyle/>
          <a:p>
            <a:pPr marL="0" indent="0">
              <a:buNone/>
            </a:pPr>
            <a:r>
              <a:rPr lang="en-US" sz="2000" dirty="0"/>
              <a:t>For 2020:</a:t>
            </a:r>
          </a:p>
        </p:txBody>
      </p:sp>
      <p:graphicFrame>
        <p:nvGraphicFramePr>
          <p:cNvPr id="5" name="Object 4"/>
          <p:cNvGraphicFramePr>
            <a:graphicFrameLocks noChangeAspect="1"/>
          </p:cNvGraphicFramePr>
          <p:nvPr>
            <p:extLst>
              <p:ext uri="{D42A27DB-BD31-4B8C-83A1-F6EECF244321}">
                <p14:modId xmlns:p14="http://schemas.microsoft.com/office/powerpoint/2010/main" val="4028674002"/>
              </p:ext>
            </p:extLst>
          </p:nvPr>
        </p:nvGraphicFramePr>
        <p:xfrm>
          <a:off x="3271749" y="3052809"/>
          <a:ext cx="2062251" cy="1386103"/>
        </p:xfrm>
        <a:graphic>
          <a:graphicData uri="http://schemas.openxmlformats.org/presentationml/2006/ole">
            <mc:AlternateContent xmlns:mc="http://schemas.openxmlformats.org/markup-compatibility/2006">
              <mc:Choice xmlns:v="urn:schemas-microsoft-com:vml" Requires="v">
                <p:oleObj spid="_x0000_s95425" name="Equation" r:id="rId6" imgW="1549080" imgH="1041120" progId="Equation.DSMT4">
                  <p:embed/>
                </p:oleObj>
              </mc:Choice>
              <mc:Fallback>
                <p:oleObj name="Equation" r:id="rId6" imgW="1549080" imgH="1041120" progId="Equation.DSMT4">
                  <p:embed/>
                  <p:pic>
                    <p:nvPicPr>
                      <p:cNvPr id="0" name=""/>
                      <p:cNvPicPr/>
                      <p:nvPr/>
                    </p:nvPicPr>
                    <p:blipFill>
                      <a:blip r:embed="rId7"/>
                      <a:stretch>
                        <a:fillRect/>
                      </a:stretch>
                    </p:blipFill>
                    <p:spPr>
                      <a:xfrm>
                        <a:off x="3271749" y="3052809"/>
                        <a:ext cx="2062251" cy="1386103"/>
                      </a:xfrm>
                      <a:prstGeom prst="rect">
                        <a:avLst/>
                      </a:prstGeom>
                    </p:spPr>
                  </p:pic>
                </p:oleObj>
              </mc:Fallback>
            </mc:AlternateContent>
          </a:graphicData>
        </a:graphic>
      </p:graphicFrame>
      <p:sp>
        <p:nvSpPr>
          <p:cNvPr id="10" name="Content Placeholder 6"/>
          <p:cNvSpPr>
            <a:spLocks noGrp="1"/>
          </p:cNvSpPr>
          <p:nvPr>
            <p:ph idx="15"/>
          </p:nvPr>
        </p:nvSpPr>
        <p:spPr>
          <a:xfrm>
            <a:off x="457200" y="4572000"/>
            <a:ext cx="3276600" cy="383927"/>
          </a:xfrm>
        </p:spPr>
        <p:txBody>
          <a:bodyPr/>
          <a:lstStyle/>
          <a:p>
            <a:pPr marL="0" indent="0">
              <a:buNone/>
            </a:pPr>
            <a:r>
              <a:rPr lang="en-US" sz="1600" dirty="0"/>
              <a:t>*Straight-line depreciation expense:</a:t>
            </a:r>
          </a:p>
        </p:txBody>
      </p:sp>
      <p:graphicFrame>
        <p:nvGraphicFramePr>
          <p:cNvPr id="3" name="Object 2"/>
          <p:cNvGraphicFramePr>
            <a:graphicFrameLocks noChangeAspect="1"/>
          </p:cNvGraphicFramePr>
          <p:nvPr>
            <p:extLst>
              <p:ext uri="{D42A27DB-BD31-4B8C-83A1-F6EECF244321}">
                <p14:modId xmlns:p14="http://schemas.microsoft.com/office/powerpoint/2010/main" val="3949017649"/>
              </p:ext>
            </p:extLst>
          </p:nvPr>
        </p:nvGraphicFramePr>
        <p:xfrm>
          <a:off x="3169228" y="4994928"/>
          <a:ext cx="4329545" cy="519545"/>
        </p:xfrm>
        <a:graphic>
          <a:graphicData uri="http://schemas.openxmlformats.org/presentationml/2006/ole">
            <mc:AlternateContent xmlns:mc="http://schemas.openxmlformats.org/markup-compatibility/2006">
              <mc:Choice xmlns:v="urn:schemas-microsoft-com:vml" Requires="v">
                <p:oleObj spid="_x0000_s95426" name="Equation" r:id="rId8" imgW="4762440" imgH="571320" progId="Equation.DSMT4">
                  <p:embed/>
                </p:oleObj>
              </mc:Choice>
              <mc:Fallback>
                <p:oleObj name="Equation" r:id="rId8" imgW="4762440" imgH="571320" progId="Equation.DSMT4">
                  <p:embed/>
                  <p:pic>
                    <p:nvPicPr>
                      <p:cNvPr id="0" name=""/>
                      <p:cNvPicPr/>
                      <p:nvPr/>
                    </p:nvPicPr>
                    <p:blipFill>
                      <a:blip r:embed="rId9"/>
                      <a:stretch>
                        <a:fillRect/>
                      </a:stretch>
                    </p:blipFill>
                    <p:spPr>
                      <a:xfrm>
                        <a:off x="3169228" y="4994928"/>
                        <a:ext cx="4329545" cy="519545"/>
                      </a:xfrm>
                      <a:prstGeom prst="rect">
                        <a:avLst/>
                      </a:prstGeom>
                    </p:spPr>
                  </p:pic>
                </p:oleObj>
              </mc:Fallback>
            </mc:AlternateContent>
          </a:graphicData>
        </a:graphic>
      </p:graphicFrame>
      <p:sp>
        <p:nvSpPr>
          <p:cNvPr id="11" name="Content Placeholder 6"/>
          <p:cNvSpPr>
            <a:spLocks noGrp="1"/>
          </p:cNvSpPr>
          <p:nvPr>
            <p:ph idx="15"/>
          </p:nvPr>
        </p:nvSpPr>
        <p:spPr>
          <a:xfrm>
            <a:off x="457200" y="5540450"/>
            <a:ext cx="5638800" cy="936550"/>
          </a:xfrm>
        </p:spPr>
        <p:txBody>
          <a:bodyPr/>
          <a:lstStyle/>
          <a:p>
            <a:pPr marL="0" indent="0">
              <a:buNone/>
            </a:pPr>
            <a:r>
              <a:rPr lang="en-US" sz="1600" dirty="0"/>
              <a:t>†Net book value at end of 2020:</a:t>
            </a:r>
          </a:p>
          <a:p>
            <a:pPr marL="2057400" indent="0">
              <a:buNone/>
            </a:pPr>
            <a:r>
              <a:rPr lang="en-US" sz="1600" dirty="0"/>
              <a:t>Cost − Accumulated depreciation</a:t>
            </a:r>
          </a:p>
          <a:p>
            <a:pPr marL="2057400" indent="0">
              <a:buNone/>
            </a:pPr>
            <a:r>
              <a:rPr lang="en-US" sz="1600" dirty="0"/>
              <a:t>100,000 − 18,800 = 81,200</a:t>
            </a:r>
          </a:p>
          <a:p>
            <a:pPr marL="0" indent="0">
              <a:buNone/>
            </a:pPr>
            <a:endParaRPr lang="en-US" sz="1600" dirty="0"/>
          </a:p>
        </p:txBody>
      </p:sp>
    </p:spTree>
    <p:extLst>
      <p:ext uri="{BB962C8B-B14F-4D97-AF65-F5344CB8AC3E}">
        <p14:creationId xmlns:p14="http://schemas.microsoft.com/office/powerpoint/2010/main" val="1973999502"/>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a:xfrm>
            <a:off x="457200" y="152399"/>
            <a:ext cx="8229600" cy="942405"/>
          </a:xfrm>
        </p:spPr>
        <p:txBody>
          <a:bodyPr/>
          <a:lstStyle/>
          <a:p>
            <a:pPr>
              <a:lnSpc>
                <a:spcPct val="90000"/>
              </a:lnSpc>
              <a:spcBef>
                <a:spcPts val="500"/>
              </a:spcBef>
            </a:pPr>
            <a:r>
              <a:rPr lang="en-US" sz="3600" dirty="0"/>
              <a:t>Accounting Rate of Return Analysis of a</a:t>
            </a:r>
            <a:br>
              <a:rPr lang="en-US" sz="3600" dirty="0"/>
            </a:br>
            <a:r>
              <a:rPr lang="en-US" sz="3600" dirty="0"/>
              <a:t>Proposed Investment </a:t>
            </a:r>
            <a:r>
              <a:rPr lang="en-US" sz="1000" dirty="0"/>
              <a:t>3</a:t>
            </a:r>
            <a:endParaRPr lang="en-US" altLang="en-US" sz="1000" b="0" dirty="0"/>
          </a:p>
        </p:txBody>
      </p:sp>
      <p:sp>
        <p:nvSpPr>
          <p:cNvPr id="4" name="Content Placeholder 3"/>
          <p:cNvSpPr>
            <a:spLocks noGrp="1"/>
          </p:cNvSpPr>
          <p:nvPr>
            <p:ph idx="13"/>
          </p:nvPr>
        </p:nvSpPr>
        <p:spPr>
          <a:xfrm>
            <a:off x="457200" y="1752600"/>
            <a:ext cx="8229600" cy="3392749"/>
          </a:xfrm>
        </p:spPr>
        <p:txBody>
          <a:bodyPr/>
          <a:lstStyle/>
          <a:p>
            <a:pPr marL="0" indent="-571500" defTabSz="177800">
              <a:lnSpc>
                <a:spcPct val="90000"/>
              </a:lnSpc>
              <a:spcBef>
                <a:spcPct val="0"/>
              </a:spcBef>
              <a:buFont typeface="Wingdings" pitchFamily="2" charset="2"/>
              <a:buNone/>
              <a:defRPr/>
            </a:pPr>
            <a:r>
              <a:rPr lang="en-US" sz="2400" dirty="0">
                <a:solidFill>
                  <a:schemeClr val="tx2">
                    <a:lumMod val="50000"/>
                  </a:schemeClr>
                </a:solidFill>
                <a:ea typeface="ＭＳ Ｐゴシック" pitchFamily="34" charset="-128"/>
              </a:rPr>
              <a:t>In addition to the consequences of various quantitative models, management’</a:t>
            </a:r>
            <a:r>
              <a:rPr lang="en-US" altLang="ja-JP" sz="2400" dirty="0">
                <a:solidFill>
                  <a:schemeClr val="tx2">
                    <a:lumMod val="50000"/>
                  </a:schemeClr>
                </a:solidFill>
                <a:ea typeface="ＭＳ Ｐゴシック" pitchFamily="34" charset="-128"/>
              </a:rPr>
              <a:t>s investment decisions are influenced by such qualitative factors as:</a:t>
            </a:r>
          </a:p>
          <a:p>
            <a:pPr marL="402336" indent="-402336">
              <a:lnSpc>
                <a:spcPct val="90000"/>
              </a:lnSpc>
              <a:spcBef>
                <a:spcPts val="500"/>
              </a:spcBef>
              <a:buSzPct val="100000"/>
              <a:buFont typeface="+mj-lt"/>
              <a:buAutoNum type="arabicPeriod"/>
              <a:defRPr/>
            </a:pPr>
            <a:r>
              <a:rPr lang="en-US" sz="2400" dirty="0">
                <a:solidFill>
                  <a:schemeClr val="tx2">
                    <a:lumMod val="50000"/>
                  </a:schemeClr>
                </a:solidFill>
                <a:ea typeface="ＭＳ Ｐゴシック" pitchFamily="34" charset="-128"/>
              </a:rPr>
              <a:t>A business segment requiring special consideration.</a:t>
            </a:r>
          </a:p>
          <a:p>
            <a:pPr marL="402336" indent="-402336">
              <a:lnSpc>
                <a:spcPct val="90000"/>
              </a:lnSpc>
              <a:spcBef>
                <a:spcPts val="500"/>
              </a:spcBef>
              <a:buSzPct val="100000"/>
              <a:buFont typeface="+mj-lt"/>
              <a:buAutoNum type="arabicPeriod"/>
              <a:defRPr/>
            </a:pPr>
            <a:r>
              <a:rPr lang="en-US" sz="2400" dirty="0">
                <a:solidFill>
                  <a:schemeClr val="tx2">
                    <a:lumMod val="50000"/>
                  </a:schemeClr>
                </a:solidFill>
                <a:ea typeface="ＭＳ Ｐゴシック" pitchFamily="34" charset="-128"/>
              </a:rPr>
              <a:t>Mandatory regulations and goals.</a:t>
            </a:r>
          </a:p>
          <a:p>
            <a:pPr marL="402336" indent="-402336">
              <a:lnSpc>
                <a:spcPct val="90000"/>
              </a:lnSpc>
              <a:spcBef>
                <a:spcPts val="500"/>
              </a:spcBef>
              <a:buSzPct val="100000"/>
              <a:buFont typeface="+mj-lt"/>
              <a:buAutoNum type="arabicPeriod"/>
              <a:defRPr/>
            </a:pPr>
            <a:r>
              <a:rPr lang="en-US" sz="2400" dirty="0">
                <a:solidFill>
                  <a:schemeClr val="tx2">
                    <a:lumMod val="50000"/>
                  </a:schemeClr>
                </a:solidFill>
                <a:ea typeface="ＭＳ Ｐゴシック" pitchFamily="34" charset="-128"/>
              </a:rPr>
              <a:t>Technological developments within the industry.</a:t>
            </a:r>
          </a:p>
          <a:p>
            <a:pPr marL="402336" indent="-402336">
              <a:lnSpc>
                <a:spcPct val="90000"/>
              </a:lnSpc>
              <a:spcBef>
                <a:spcPts val="500"/>
              </a:spcBef>
              <a:buSzPct val="100000"/>
              <a:buFont typeface="+mj-lt"/>
              <a:buAutoNum type="arabicPeriod"/>
              <a:defRPr/>
            </a:pPr>
            <a:r>
              <a:rPr lang="en-US" sz="2400" dirty="0">
                <a:solidFill>
                  <a:schemeClr val="tx2">
                    <a:lumMod val="50000"/>
                  </a:schemeClr>
                </a:solidFill>
                <a:ea typeface="ＭＳ Ｐゴシック" pitchFamily="34" charset="-128"/>
              </a:rPr>
              <a:t>Limited resources and capital rationing.</a:t>
            </a:r>
          </a:p>
        </p:txBody>
      </p:sp>
      <p:sp>
        <p:nvSpPr>
          <p:cNvPr id="11" name="Content Placeholder 7"/>
          <p:cNvSpPr>
            <a:spLocks noGrp="1"/>
          </p:cNvSpPr>
          <p:nvPr>
            <p:ph idx="16"/>
          </p:nvPr>
        </p:nvSpPr>
        <p:spPr>
          <a:xfrm>
            <a:off x="421532" y="6019800"/>
            <a:ext cx="7848600" cy="381000"/>
          </a:xfrm>
        </p:spPr>
        <p:txBody>
          <a:bodyPr/>
          <a:lstStyle/>
          <a:p>
            <a:pPr marL="0" indent="0">
              <a:buNone/>
              <a:defRPr/>
            </a:pPr>
            <a:r>
              <a:rPr lang="en-US" altLang="en-US" sz="1100" b="1" dirty="0"/>
              <a:t>Learning Objective 16-11: Explain why not all management decisions are made strictly on the basis of quantitative analysis techniques.</a:t>
            </a:r>
          </a:p>
        </p:txBody>
      </p:sp>
    </p:spTree>
    <p:extLst>
      <p:ext uri="{BB962C8B-B14F-4D97-AF65-F5344CB8AC3E}">
        <p14:creationId xmlns:p14="http://schemas.microsoft.com/office/powerpoint/2010/main" val="1361561352"/>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xmlns="" id="{26803A4F-0DAC-4681-8700-D08EE74FF3C2}"/>
              </a:ext>
            </a:extLst>
          </p:cNvPr>
          <p:cNvSpPr>
            <a:spLocks noGrp="1"/>
          </p:cNvSpPr>
          <p:nvPr>
            <p:ph type="title"/>
          </p:nvPr>
        </p:nvSpPr>
        <p:spPr>
          <a:xfrm>
            <a:off x="762000" y="2857500"/>
            <a:ext cx="8229600" cy="1143000"/>
          </a:xfrm>
        </p:spPr>
        <p:txBody>
          <a:bodyPr/>
          <a:lstStyle/>
          <a:p>
            <a:r>
              <a:rPr lang="en-US" altLang="en-US" dirty="0"/>
              <a:t>End of Chapter 16</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8194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229600" cy="869950"/>
          </a:xfrm>
        </p:spPr>
        <p:txBody>
          <a:bodyPr/>
          <a:lstStyle/>
          <a:p>
            <a:r>
              <a:rPr lang="en-US" altLang="en-US" dirty="0">
                <a:ea typeface="ＭＳ Ｐゴシック" panose="020B0600070205080204" pitchFamily="34" charset="-128"/>
              </a:rPr>
              <a:t>Decision Making </a:t>
            </a:r>
            <a:r>
              <a:rPr lang="en-US" dirty="0"/>
              <a:t>- Text Alternative</a:t>
            </a:r>
            <a:endParaRPr lang="en-US" altLang="en-US"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IN" sz="2400" dirty="0"/>
              <a:t>This diagram shows a closed loop cycle with three actions: (1) Planning, made up of Strategic, Operational, and Financial perspectives; (2) Managing, which requires Executing Operational Activities; and (3) Controlling, where Performance Analysis of Plans versus Actual Results presents feedback. Between each of these actions, decision making takes place to first implement the plans, then collect data and </a:t>
            </a:r>
            <a:r>
              <a:rPr lang="en-IN" sz="2400" dirty="0" err="1"/>
              <a:t>analyze</a:t>
            </a:r>
            <a:r>
              <a:rPr lang="en-IN" sz="2400" dirty="0"/>
              <a:t> performance feedback, and finally use this information to revisit the plans. This allows control to be achieved through feedback.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229600" cy="1143000"/>
          </a:xfrm>
        </p:spPr>
        <p:txBody>
          <a:bodyPr/>
          <a:lstStyle/>
          <a:p>
            <a:r>
              <a:rPr lang="en-US" dirty="0"/>
              <a:t>Cost Classifications—The Big Picture - 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a:t>Cost </a:t>
            </a:r>
            <a:r>
              <a:rPr lang="en-IN" sz="2400" dirty="0" err="1"/>
              <a:t>behavior</a:t>
            </a:r>
            <a:r>
              <a:rPr lang="en-IN" sz="2400" dirty="0"/>
              <a:t>, covered in Chapters 12, 14, and 15, looks at Variable Cost, Fixed Cost, and Mixed Cost. Cost Assignment, covered in Chapter 13, looks at Direct Cost and Indirect Cost. Product Costing, covered in Chapter 13, looks at Product Cost (including Direct material, Direct </a:t>
            </a:r>
            <a:r>
              <a:rPr lang="en-IN" sz="2400" dirty="0" err="1"/>
              <a:t>labor</a:t>
            </a:r>
            <a:r>
              <a:rPr lang="en-IN" sz="2400" dirty="0"/>
              <a:t>, and Manufacturing overhead) and Period cost, (including Selling expenses and Administrative expenses. Time Horizon, covered in Chapters 14 and 15, looks at Committed cost, Discretionary cost, Controllable cost, and </a:t>
            </a:r>
            <a:r>
              <a:rPr lang="en-IN" sz="2400" dirty="0" err="1"/>
              <a:t>Noncontrollable</a:t>
            </a:r>
            <a:r>
              <a:rPr lang="en-IN" sz="2400" dirty="0"/>
              <a:t> cost. Finally, Decision Making, covered in Chapter 16, includes Differential cost, Allocated cost, Sunk cost, and Opportunity cost.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817797019"/>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229600" cy="1143000"/>
          </a:xfrm>
        </p:spPr>
        <p:txBody>
          <a:bodyPr/>
          <a:lstStyle/>
          <a:p>
            <a:r>
              <a:rPr lang="en-US" altLang="en-US" dirty="0">
                <a:ea typeface="ＭＳ Ｐゴシック" panose="020B0600070205080204" pitchFamily="34" charset="-128"/>
              </a:rPr>
              <a:t>Relevant Cost Information </a:t>
            </a:r>
            <a:r>
              <a:rPr lang="en-US" altLang="en-US" sz="1000" dirty="0">
                <a:ea typeface="ＭＳ Ｐゴシック" panose="020B0600070205080204" pitchFamily="34" charset="-128"/>
              </a:rPr>
              <a:t>3</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609600" y="1524000"/>
            <a:ext cx="8229600" cy="4419600"/>
          </a:xfrm>
        </p:spPr>
        <p:txBody>
          <a:bodyPr/>
          <a:lstStyle/>
          <a:p>
            <a:pPr marL="0" indent="0">
              <a:buNone/>
              <a:defRPr/>
            </a:pPr>
            <a:r>
              <a:rPr lang="en-IN" sz="2000" dirty="0" smtClean="0"/>
              <a:t>An </a:t>
            </a:r>
            <a:r>
              <a:rPr lang="en-IN" sz="2000" dirty="0"/>
              <a:t>imaginary student trying to decide whether to drive or fly to Colorado for spring break performs the following analysis</a:t>
            </a:r>
            <a:r>
              <a:rPr lang="en-IN" sz="2000" dirty="0" smtClean="0"/>
              <a:t>:</a:t>
            </a:r>
            <a:endParaRPr lang="en-IN" sz="2000" dirty="0"/>
          </a:p>
          <a:p>
            <a:pPr marL="0" indent="0">
              <a:buNone/>
              <a:defRPr/>
            </a:pPr>
            <a:r>
              <a:rPr lang="en-IN" sz="2000" dirty="0"/>
              <a:t>Motel: $720 drive, $720 fly</a:t>
            </a:r>
          </a:p>
          <a:p>
            <a:pPr marL="0" indent="0">
              <a:buNone/>
              <a:defRPr/>
            </a:pPr>
            <a:r>
              <a:rPr lang="en-IN" sz="2000" dirty="0"/>
              <a:t>Meals: $200 drive, $200 fly</a:t>
            </a:r>
          </a:p>
          <a:p>
            <a:pPr marL="0" indent="0">
              <a:buNone/>
              <a:defRPr/>
            </a:pPr>
            <a:r>
              <a:rPr lang="en-IN" sz="2000" dirty="0"/>
              <a:t>Kennel: $56 drive, $56 fly</a:t>
            </a:r>
          </a:p>
          <a:p>
            <a:pPr marL="0" indent="0">
              <a:buNone/>
              <a:defRPr/>
            </a:pPr>
            <a:r>
              <a:rPr lang="en-IN" sz="2000" dirty="0"/>
              <a:t>Car insurance: $75 drive, $75 fly</a:t>
            </a:r>
          </a:p>
          <a:p>
            <a:pPr marL="0" indent="0">
              <a:buNone/>
              <a:defRPr/>
            </a:pPr>
            <a:r>
              <a:rPr lang="en-IN" sz="2000" dirty="0"/>
              <a:t>Gasoline: $200 drive</a:t>
            </a:r>
          </a:p>
          <a:p>
            <a:pPr marL="0" indent="0">
              <a:buNone/>
              <a:defRPr/>
            </a:pPr>
            <a:r>
              <a:rPr lang="en-IN" sz="2000" dirty="0"/>
              <a:t>Airfare / rental car: $700 </a:t>
            </a:r>
            <a:r>
              <a:rPr lang="en-IN" sz="2000" dirty="0" smtClean="0"/>
              <a:t>fly</a:t>
            </a:r>
            <a:endParaRPr lang="en-IN" sz="2000" dirty="0"/>
          </a:p>
          <a:p>
            <a:pPr marL="0" indent="0">
              <a:buNone/>
              <a:defRPr/>
            </a:pPr>
            <a:r>
              <a:rPr lang="en-IN" sz="2000" dirty="0"/>
              <a:t>One callout box indicates that the costs for the first four items do not differ, so they're not relevant to the decision. Another notes that car insurance is not relevant because it's a sunk cost. A third notes that transportation costs do differ, so they're relevant. A final callout box asks the key question: "Are the two extra days in Colorado worth the $500 extra cost to fly?"</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42715949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p:txBody>
          <a:bodyPr/>
          <a:lstStyle/>
          <a:p>
            <a:r>
              <a:rPr lang="en-US" altLang="en-US" dirty="0">
                <a:ea typeface="ＭＳ Ｐゴシック" panose="020B0600070205080204" pitchFamily="34" charset="-128"/>
              </a:rPr>
              <a:t>Opportunity Cost</a:t>
            </a:r>
            <a:endParaRPr lang="en-US" altLang="en-US" dirty="0"/>
          </a:p>
        </p:txBody>
      </p:sp>
      <p:sp>
        <p:nvSpPr>
          <p:cNvPr id="4" name="Content Placeholder 3"/>
          <p:cNvSpPr>
            <a:spLocks noGrp="1"/>
          </p:cNvSpPr>
          <p:nvPr>
            <p:ph idx="1"/>
          </p:nvPr>
        </p:nvSpPr>
        <p:spPr>
          <a:xfrm>
            <a:off x="457200" y="1481137"/>
            <a:ext cx="8229600" cy="1871663"/>
          </a:xfrm>
        </p:spPr>
        <p:txBody>
          <a:bodyPr/>
          <a:lstStyle/>
          <a:p>
            <a:pPr marL="0" indent="0">
              <a:buNone/>
            </a:pPr>
            <a:r>
              <a:rPr lang="en-US" sz="3000" dirty="0">
                <a:solidFill>
                  <a:schemeClr val="tx2">
                    <a:lumMod val="50000"/>
                  </a:schemeClr>
                </a:solidFill>
              </a:rPr>
              <a:t>Example: If you were not attending college, you could be earning $20,000 per year. Your </a:t>
            </a:r>
            <a:r>
              <a:rPr lang="en-US" sz="3000" b="1" u="sng" dirty="0">
                <a:solidFill>
                  <a:schemeClr val="tx2">
                    <a:lumMod val="50000"/>
                  </a:schemeClr>
                </a:solidFill>
              </a:rPr>
              <a:t>opportunity cost</a:t>
            </a:r>
            <a:r>
              <a:rPr lang="en-US" sz="3000" dirty="0">
                <a:solidFill>
                  <a:schemeClr val="tx2">
                    <a:lumMod val="50000"/>
                  </a:schemeClr>
                </a:solidFill>
              </a:rPr>
              <a:t> of attending college for one year is $20,000.</a:t>
            </a:r>
          </a:p>
        </p:txBody>
      </p:sp>
      <p:sp>
        <p:nvSpPr>
          <p:cNvPr id="5" name="Content Placeholder 4"/>
          <p:cNvSpPr>
            <a:spLocks noGrp="1"/>
          </p:cNvSpPr>
          <p:nvPr>
            <p:ph idx="13"/>
          </p:nvPr>
        </p:nvSpPr>
        <p:spPr>
          <a:xfrm>
            <a:off x="457200" y="3614737"/>
            <a:ext cx="8229600" cy="1566863"/>
          </a:xfrm>
        </p:spPr>
        <p:txBody>
          <a:bodyPr/>
          <a:lstStyle/>
          <a:p>
            <a:pPr marL="0" indent="0">
              <a:buNone/>
            </a:pPr>
            <a:r>
              <a:rPr lang="en-US" dirty="0">
                <a:solidFill>
                  <a:schemeClr val="tx2">
                    <a:lumMod val="50000"/>
                  </a:schemeClr>
                </a:solidFill>
              </a:rPr>
              <a:t>Opportunity costs are not recorded in the accounting records but are relevant to decisions because they are a real sacrifice.</a:t>
            </a:r>
          </a:p>
        </p:txBody>
      </p:sp>
      <p:sp>
        <p:nvSpPr>
          <p:cNvPr id="11" name="Content Placeholder 7"/>
          <p:cNvSpPr>
            <a:spLocks noGrp="1"/>
          </p:cNvSpPr>
          <p:nvPr>
            <p:ph idx="16"/>
          </p:nvPr>
        </p:nvSpPr>
        <p:spPr>
          <a:xfrm>
            <a:off x="457200" y="6248400"/>
            <a:ext cx="7315200" cy="228600"/>
          </a:xfrm>
        </p:spPr>
        <p:txBody>
          <a:bodyPr/>
          <a:lstStyle/>
          <a:p>
            <a:pPr marL="0" indent="0">
              <a:buNone/>
            </a:pPr>
            <a:r>
              <a:rPr lang="en-US" altLang="en-US" sz="1100" b="1" dirty="0"/>
              <a:t>Learning Objective 16-1: Explain and illustrate the following cost terms: differential, allocated, sunk, and opportunity. </a:t>
            </a:r>
          </a:p>
        </p:txBody>
      </p:sp>
    </p:spTree>
    <p:extLst>
      <p:ext uri="{BB962C8B-B14F-4D97-AF65-F5344CB8AC3E}">
        <p14:creationId xmlns:p14="http://schemas.microsoft.com/office/powerpoint/2010/main" val="1142516421"/>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229600" cy="1143000"/>
          </a:xfrm>
        </p:spPr>
        <p:txBody>
          <a:bodyPr/>
          <a:lstStyle/>
          <a:p>
            <a:r>
              <a:rPr lang="en-US" altLang="en-US" sz="3200" dirty="0">
                <a:ea typeface="ＭＳ Ｐゴシック" panose="020B0600070205080204" pitchFamily="34" charset="-128"/>
              </a:rPr>
              <a:t>Relevant Costs in Action—The Sell or Process Further Decision </a:t>
            </a:r>
            <a:r>
              <a:rPr lang="en-US" altLang="en-US" sz="1000" b="0" dirty="0">
                <a:ea typeface="ＭＳ Ｐゴシック" panose="020B0600070205080204" pitchFamily="34" charset="-128"/>
              </a:rPr>
              <a:t>4</a:t>
            </a:r>
            <a:r>
              <a:rPr lang="en-US" sz="3200" dirty="0" smtClean="0"/>
              <a:t> </a:t>
            </a:r>
            <a:r>
              <a:rPr lang="en-US" sz="3200" dirty="0"/>
              <a:t>- Text Alternative</a:t>
            </a:r>
            <a:endParaRPr lang="en-US" altLang="en-US" sz="3200" dirty="0"/>
          </a:p>
        </p:txBody>
      </p:sp>
      <p:sp>
        <p:nvSpPr>
          <p:cNvPr id="2" name="Content Placeholder 1"/>
          <p:cNvSpPr>
            <a:spLocks noGrp="1"/>
          </p:cNvSpPr>
          <p:nvPr>
            <p:ph idx="1"/>
          </p:nvPr>
        </p:nvSpPr>
        <p:spPr>
          <a:xfrm>
            <a:off x="609600" y="1524000"/>
            <a:ext cx="8229600" cy="3124200"/>
          </a:xfrm>
        </p:spPr>
        <p:txBody>
          <a:bodyPr/>
          <a:lstStyle/>
          <a:p>
            <a:pPr marL="0" indent="0">
              <a:buNone/>
              <a:defRPr/>
            </a:pPr>
            <a:r>
              <a:rPr lang="en-IN" sz="2000" dirty="0" smtClean="0"/>
              <a:t>Direct </a:t>
            </a:r>
            <a:r>
              <a:rPr lang="en-IN" sz="2000" dirty="0"/>
              <a:t>materials, $800</a:t>
            </a:r>
          </a:p>
          <a:p>
            <a:pPr marL="0" indent="0">
              <a:buNone/>
              <a:defRPr/>
            </a:pPr>
            <a:r>
              <a:rPr lang="en-IN" sz="2000" dirty="0"/>
              <a:t>Direct </a:t>
            </a:r>
            <a:r>
              <a:rPr lang="en-IN" sz="2000" dirty="0" err="1"/>
              <a:t>labor</a:t>
            </a:r>
            <a:r>
              <a:rPr lang="en-IN" sz="2000" dirty="0"/>
              <a:t>, $450</a:t>
            </a:r>
          </a:p>
          <a:p>
            <a:pPr marL="0" indent="0">
              <a:buNone/>
              <a:defRPr/>
            </a:pPr>
            <a:r>
              <a:rPr lang="en-IN" sz="2000" dirty="0"/>
              <a:t>Variable overhead, $250</a:t>
            </a:r>
          </a:p>
          <a:p>
            <a:pPr marL="0" indent="0">
              <a:buNone/>
              <a:defRPr/>
            </a:pPr>
            <a:r>
              <a:rPr lang="en-IN" sz="2000" dirty="0"/>
              <a:t>Fixed overhead, $500</a:t>
            </a:r>
          </a:p>
          <a:p>
            <a:pPr marL="0" indent="0">
              <a:spcAft>
                <a:spcPts val="1800"/>
              </a:spcAft>
              <a:buNone/>
              <a:defRPr/>
            </a:pPr>
            <a:r>
              <a:rPr lang="en-IN" sz="2000" dirty="0"/>
              <a:t>Total unit cost, $</a:t>
            </a:r>
            <a:r>
              <a:rPr lang="en-IN" sz="2000" dirty="0" smtClean="0"/>
              <a:t>2,000</a:t>
            </a:r>
            <a:endParaRPr lang="en-IN" sz="2000" dirty="0"/>
          </a:p>
          <a:p>
            <a:pPr marL="0" indent="0">
              <a:buNone/>
              <a:defRPr/>
            </a:pPr>
            <a:r>
              <a:rPr lang="en-IN" sz="2000" dirty="0"/>
              <a:t>The $500 is circled and a callout appears reading "Fixed overhead is based on capacity of 5,000 units: $2,500,000 ÷ 5,000 units = $500 per unit."</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271209696"/>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143000"/>
          </a:xfrm>
        </p:spPr>
        <p:txBody>
          <a:bodyPr/>
          <a:lstStyle/>
          <a:p>
            <a:r>
              <a:rPr lang="en-US" dirty="0"/>
              <a:t>Relevant Cost Analysis for Special Pricing Decisions </a:t>
            </a:r>
            <a:r>
              <a:rPr lang="en-US" sz="1000" dirty="0"/>
              <a:t>1</a:t>
            </a:r>
            <a:r>
              <a:rPr lang="en-US" dirty="0"/>
              <a:t> - 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a:t>Idle capacity = 600 laptops, special offer accepted. Percentage change in operating income is calculated at 16%.</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62116314"/>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143000"/>
          </a:xfrm>
        </p:spPr>
        <p:txBody>
          <a:bodyPr/>
          <a:lstStyle/>
          <a:p>
            <a:r>
              <a:rPr lang="en-US" dirty="0"/>
              <a:t>Relevant Cost Analysis for Special Pricing Decisions </a:t>
            </a:r>
            <a:r>
              <a:rPr lang="en-US" sz="1000" dirty="0"/>
              <a:t>2</a:t>
            </a:r>
            <a:r>
              <a:rPr lang="en-US" dirty="0"/>
              <a:t> - 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a:t>Full capacity, special offer rejected: Operating income is calculated at $1,400,000.</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640568235"/>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143000"/>
          </a:xfrm>
        </p:spPr>
        <p:txBody>
          <a:bodyPr/>
          <a:lstStyle/>
          <a:p>
            <a:r>
              <a:rPr lang="en-US" dirty="0"/>
              <a:t>Relevant Cost Analysis for Special Pricing Decisions </a:t>
            </a:r>
            <a:r>
              <a:rPr lang="en-US" sz="1000" dirty="0"/>
              <a:t>3</a:t>
            </a:r>
            <a:r>
              <a:rPr lang="en-US" dirty="0"/>
              <a:t> - 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a:t>Full capacity, special offer accepted: Percentage change in operating income is calculated at −17%.</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77512130"/>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143000"/>
          </a:xfrm>
        </p:spPr>
        <p:txBody>
          <a:bodyPr/>
          <a:lstStyle/>
          <a:p>
            <a:r>
              <a:rPr lang="en-US" altLang="en-US" dirty="0">
                <a:ea typeface="ＭＳ Ｐゴシック" panose="020B0600070205080204" pitchFamily="34" charset="-128"/>
              </a:rPr>
              <a:t>Net Present Value (N</a:t>
            </a:r>
            <a:r>
              <a:rPr lang="en-US" altLang="en-US" sz="300" dirty="0">
                <a:ea typeface="ＭＳ Ｐゴシック" panose="020B0600070205080204" pitchFamily="34" charset="-128"/>
              </a:rPr>
              <a:t> </a:t>
            </a:r>
            <a:r>
              <a:rPr lang="en-US" altLang="en-US" dirty="0">
                <a:ea typeface="ＭＳ Ｐゴシック" panose="020B0600070205080204" pitchFamily="34" charset="-128"/>
              </a:rPr>
              <a:t>P</a:t>
            </a:r>
            <a:r>
              <a:rPr lang="en-US" altLang="en-US" sz="300" dirty="0">
                <a:ea typeface="ＭＳ Ｐゴシック" panose="020B0600070205080204" pitchFamily="34" charset="-128"/>
              </a:rPr>
              <a:t> </a:t>
            </a:r>
            <a:r>
              <a:rPr lang="en-US" altLang="en-US" dirty="0">
                <a:ea typeface="ＭＳ Ｐゴシック" panose="020B0600070205080204" pitchFamily="34" charset="-128"/>
              </a:rPr>
              <a:t>V) </a:t>
            </a:r>
            <a:r>
              <a:rPr lang="en-US" altLang="en-US" sz="1100" dirty="0">
                <a:ea typeface="ＭＳ Ｐゴシック" panose="020B0600070205080204" pitchFamily="34" charset="-128"/>
              </a:rPr>
              <a:t>2</a:t>
            </a:r>
            <a:r>
              <a:rPr lang="en-US" altLang="en-US" dirty="0">
                <a:ea typeface="ＭＳ Ｐゴシック" panose="020B0600070205080204" pitchFamily="34" charset="-128"/>
              </a:rPr>
              <a:t> </a:t>
            </a:r>
            <a:r>
              <a:rPr lang="en-US" dirty="0" smtClean="0"/>
              <a:t>- </a:t>
            </a:r>
            <a:r>
              <a:rPr lang="en-US" dirty="0"/>
              <a:t>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a:t>(1) If the present value of expected cash flows is greater than the required investment, then the net present value (N</a:t>
            </a:r>
            <a:r>
              <a:rPr lang="en-IN" sz="100" dirty="0"/>
              <a:t> </a:t>
            </a:r>
            <a:r>
              <a:rPr lang="en-IN" sz="2400" dirty="0"/>
              <a:t>P</a:t>
            </a:r>
            <a:r>
              <a:rPr lang="en-IN" sz="100" dirty="0"/>
              <a:t> </a:t>
            </a:r>
            <a:r>
              <a:rPr lang="en-IN" sz="2400" dirty="0"/>
              <a:t>V) is positive, and the expected rate of return on the project is greater than the cost of capital. (2) If the present value of expected cash flows is less than the required investment, then the net present value (N</a:t>
            </a:r>
            <a:r>
              <a:rPr lang="en-IN" sz="100" dirty="0"/>
              <a:t> </a:t>
            </a:r>
            <a:r>
              <a:rPr lang="en-IN" sz="2400" dirty="0"/>
              <a:t>P</a:t>
            </a:r>
            <a:r>
              <a:rPr lang="en-IN" sz="100" dirty="0"/>
              <a:t> </a:t>
            </a:r>
            <a:r>
              <a:rPr lang="en-IN" sz="2400" dirty="0"/>
              <a:t>V) is negative, and the expected rate of return on the project is less than the cost of capital. (3) If the present value of expected cash flows is equal to the required investment, then the net present value (N</a:t>
            </a:r>
            <a:r>
              <a:rPr lang="en-IN" sz="100" dirty="0"/>
              <a:t> </a:t>
            </a:r>
            <a:r>
              <a:rPr lang="en-IN" sz="2400" dirty="0"/>
              <a:t>P</a:t>
            </a:r>
            <a:r>
              <a:rPr lang="en-IN" sz="100" dirty="0"/>
              <a:t> </a:t>
            </a:r>
            <a:r>
              <a:rPr lang="en-IN" sz="2400" dirty="0"/>
              <a:t>V) is zero, and the expected rate of return on the project is equal to the cost of capital.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14220731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143000"/>
          </a:xfrm>
        </p:spPr>
        <p:txBody>
          <a:bodyPr/>
          <a:lstStyle/>
          <a:p>
            <a:r>
              <a:rPr lang="en-US" altLang="en-US" dirty="0">
                <a:ea typeface="ＭＳ Ｐゴシック" panose="020B0600070205080204" pitchFamily="34" charset="-128"/>
              </a:rPr>
              <a:t>Net Present Value (N</a:t>
            </a:r>
            <a:r>
              <a:rPr lang="en-US" altLang="en-US" sz="300" dirty="0">
                <a:ea typeface="ＭＳ Ｐゴシック" panose="020B0600070205080204" pitchFamily="34" charset="-128"/>
              </a:rPr>
              <a:t> </a:t>
            </a:r>
            <a:r>
              <a:rPr lang="en-US" altLang="en-US" dirty="0">
                <a:ea typeface="ＭＳ Ｐゴシック" panose="020B0600070205080204" pitchFamily="34" charset="-128"/>
              </a:rPr>
              <a:t>P</a:t>
            </a:r>
            <a:r>
              <a:rPr lang="en-US" altLang="en-US" sz="300" dirty="0">
                <a:ea typeface="ＭＳ Ｐゴシック" panose="020B0600070205080204" pitchFamily="34" charset="-128"/>
              </a:rPr>
              <a:t> </a:t>
            </a:r>
            <a:r>
              <a:rPr lang="en-US" altLang="en-US" dirty="0">
                <a:ea typeface="ＭＳ Ｐゴシック" panose="020B0600070205080204" pitchFamily="34" charset="-128"/>
              </a:rPr>
              <a:t>V) </a:t>
            </a:r>
            <a:r>
              <a:rPr lang="en-US" altLang="en-US" sz="1100" dirty="0">
                <a:ea typeface="ＭＳ Ｐゴシック" panose="020B0600070205080204" pitchFamily="34" charset="-128"/>
              </a:rPr>
              <a:t>3</a:t>
            </a:r>
            <a:r>
              <a:rPr lang="en-US" altLang="en-US" dirty="0" smtClean="0">
                <a:ea typeface="ＭＳ Ｐゴシック" panose="020B0600070205080204" pitchFamily="34" charset="-128"/>
              </a:rPr>
              <a:t> </a:t>
            </a:r>
            <a:r>
              <a:rPr lang="en-US" dirty="0" smtClean="0"/>
              <a:t>- </a:t>
            </a:r>
            <a:r>
              <a:rPr lang="en-US" dirty="0"/>
              <a:t>Text Alternative</a:t>
            </a:r>
            <a:endParaRPr lang="en-US" altLang="en-US" dirty="0"/>
          </a:p>
        </p:txBody>
      </p:sp>
      <p:sp>
        <p:nvSpPr>
          <p:cNvPr id="2" name="Content Placeholder 1"/>
          <p:cNvSpPr>
            <a:spLocks noGrp="1"/>
          </p:cNvSpPr>
          <p:nvPr>
            <p:ph idx="1"/>
          </p:nvPr>
        </p:nvSpPr>
        <p:spPr>
          <a:xfrm>
            <a:off x="609600" y="1524000"/>
            <a:ext cx="8229600" cy="4114800"/>
          </a:xfrm>
        </p:spPr>
        <p:txBody>
          <a:bodyPr/>
          <a:lstStyle/>
          <a:p>
            <a:pPr marL="0" indent="0">
              <a:buNone/>
              <a:defRPr/>
            </a:pPr>
            <a:r>
              <a:rPr lang="en-IN" sz="2400" dirty="0" smtClean="0"/>
              <a:t>Annual </a:t>
            </a:r>
            <a:r>
              <a:rPr lang="en-IN" sz="2400" dirty="0"/>
              <a:t>net cash flows </a:t>
            </a:r>
            <a:r>
              <a:rPr lang="en-IN" sz="2400" dirty="0" err="1"/>
              <a:t>totaling</a:t>
            </a:r>
            <a:r>
              <a:rPr lang="en-IN" sz="2400" dirty="0"/>
              <a:t> $34,400 are multiplied by present value factors for 12 percent, yielding $21,436 in present value of cash flows. The amount to be invested is only $16,000, resulting in an NPV of $5,436. A callout box indicates that since the project earns more than 12 percent, the investment should be made.</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628570465"/>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48556"/>
            <a:ext cx="8458200" cy="1146844"/>
          </a:xfrm>
        </p:spPr>
        <p:txBody>
          <a:bodyPr/>
          <a:lstStyle/>
          <a:p>
            <a:r>
              <a:rPr lang="en-US" sz="3600" dirty="0"/>
              <a:t>Net Present Value (N</a:t>
            </a:r>
            <a:r>
              <a:rPr lang="en-US" sz="100" dirty="0"/>
              <a:t> </a:t>
            </a:r>
            <a:r>
              <a:rPr lang="en-US" sz="3600" dirty="0"/>
              <a:t>P</a:t>
            </a:r>
            <a:r>
              <a:rPr lang="en-US" sz="100" dirty="0"/>
              <a:t> </a:t>
            </a:r>
            <a:r>
              <a:rPr lang="en-US" sz="3600" dirty="0"/>
              <a:t>V) Analysis of a Proposed </a:t>
            </a:r>
            <a:r>
              <a:rPr lang="en-US" sz="3600" dirty="0" smtClean="0"/>
              <a:t>Investment </a:t>
            </a:r>
            <a:r>
              <a:rPr lang="en-US" sz="1000" b="0" dirty="0" smtClean="0"/>
              <a:t>2</a:t>
            </a:r>
            <a:r>
              <a:rPr lang="en-US" sz="3600" dirty="0" smtClean="0"/>
              <a:t> - </a:t>
            </a:r>
            <a:r>
              <a:rPr lang="en-US" sz="3600" dirty="0"/>
              <a:t>Text Alternative</a:t>
            </a:r>
            <a:endParaRPr lang="en-US" altLang="en-US" sz="3600" dirty="0"/>
          </a:p>
        </p:txBody>
      </p:sp>
      <p:sp>
        <p:nvSpPr>
          <p:cNvPr id="2" name="Content Placeholder 1"/>
          <p:cNvSpPr>
            <a:spLocks noGrp="1"/>
          </p:cNvSpPr>
          <p:nvPr>
            <p:ph idx="1"/>
          </p:nvPr>
        </p:nvSpPr>
        <p:spPr>
          <a:xfrm>
            <a:off x="609600" y="1676400"/>
            <a:ext cx="8229600" cy="3429000"/>
          </a:xfrm>
        </p:spPr>
        <p:txBody>
          <a:bodyPr/>
          <a:lstStyle/>
          <a:p>
            <a:pPr marL="0" indent="0">
              <a:buNone/>
              <a:defRPr/>
            </a:pPr>
            <a:r>
              <a:rPr lang="en-IN" sz="2400" dirty="0"/>
              <a:t>Two tables: (II) Timeline presentation of cash flows from the investment, as of 12/31/19. Five columns, one each for the years 2020 through 2024. (III) Net present value calculation at 16%. Five columns, one each for the years 2020 through 2024.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271014010"/>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48556"/>
            <a:ext cx="8458200" cy="1146844"/>
          </a:xfrm>
        </p:spPr>
        <p:txBody>
          <a:bodyPr/>
          <a:lstStyle/>
          <a:p>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altLang="en-US" sz="1000" dirty="0">
                <a:ea typeface="ＭＳ Ｐゴシック" panose="020B0600070205080204" pitchFamily="34" charset="-128"/>
              </a:rPr>
              <a:t>3</a:t>
            </a:r>
            <a:r>
              <a:rPr lang="en-US" sz="3600" dirty="0" smtClean="0"/>
              <a:t> - </a:t>
            </a:r>
            <a:r>
              <a:rPr lang="en-US" sz="3600" dirty="0"/>
              <a:t>Text Alternative</a:t>
            </a:r>
            <a:endParaRPr lang="en-US" altLang="en-US" sz="3600" dirty="0"/>
          </a:p>
        </p:txBody>
      </p:sp>
      <p:sp>
        <p:nvSpPr>
          <p:cNvPr id="2" name="Content Placeholder 1"/>
          <p:cNvSpPr>
            <a:spLocks noGrp="1"/>
          </p:cNvSpPr>
          <p:nvPr>
            <p:ph idx="1"/>
          </p:nvPr>
        </p:nvSpPr>
        <p:spPr>
          <a:xfrm>
            <a:off x="609600" y="1676400"/>
            <a:ext cx="8229600" cy="3429000"/>
          </a:xfrm>
        </p:spPr>
        <p:txBody>
          <a:bodyPr/>
          <a:lstStyle/>
          <a:p>
            <a:pPr marL="0" indent="0">
              <a:buNone/>
              <a:defRPr/>
            </a:pPr>
            <a:r>
              <a:rPr lang="en-IN" sz="2400" dirty="0" smtClean="0"/>
              <a:t>Period </a:t>
            </a:r>
            <a:r>
              <a:rPr lang="en-IN" sz="2400" dirty="0"/>
              <a:t>1: 0.9091, 0.8929, 0.8772</a:t>
            </a:r>
          </a:p>
          <a:p>
            <a:pPr marL="0" indent="0">
              <a:buNone/>
              <a:defRPr/>
            </a:pPr>
            <a:r>
              <a:rPr lang="en-IN" sz="2400" dirty="0"/>
              <a:t>Period 2: 1.7355, 1.6901, 1.6467</a:t>
            </a:r>
          </a:p>
          <a:p>
            <a:pPr marL="0" indent="0">
              <a:buNone/>
              <a:defRPr/>
            </a:pPr>
            <a:r>
              <a:rPr lang="en-IN" sz="2400" dirty="0"/>
              <a:t>Period 9: 5.7590, 5.3282, 4.9464</a:t>
            </a:r>
          </a:p>
          <a:p>
            <a:pPr marL="0" indent="0">
              <a:spcAft>
                <a:spcPts val="1600"/>
              </a:spcAft>
              <a:buNone/>
              <a:defRPr/>
            </a:pPr>
            <a:r>
              <a:rPr lang="en-IN" sz="2400" dirty="0"/>
              <a:t>Period 10: 6.1446, 5.6502, </a:t>
            </a:r>
            <a:r>
              <a:rPr lang="en-IN" sz="2400" dirty="0" smtClean="0"/>
              <a:t>5.2161</a:t>
            </a:r>
            <a:endParaRPr lang="en-IN" sz="2400" dirty="0"/>
          </a:p>
          <a:p>
            <a:pPr marL="0" indent="0">
              <a:buNone/>
              <a:defRPr/>
            </a:pPr>
            <a:r>
              <a:rPr lang="en-IN" sz="2400" dirty="0"/>
              <a:t>Period 10 is circled, with an arrow drawn from it to 5.2161, which is also circled and has an arrow drawn from it to 14%, which is also circled.</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3085155"/>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066800"/>
          </a:xfrm>
        </p:spPr>
        <p:txBody>
          <a:bodyPr/>
          <a:lstStyle/>
          <a:p>
            <a:r>
              <a:rPr lang="en-US" altLang="en-US" sz="3600" dirty="0">
                <a:ea typeface="ＭＳ Ｐゴシック" panose="020B0600070205080204" pitchFamily="34" charset="-128"/>
              </a:rPr>
              <a:t>Internal Rate of Return (</a:t>
            </a:r>
            <a:r>
              <a:rPr lang="en-US" altLang="en-US" sz="3600" dirty="0" smtClean="0">
                <a:ea typeface="ＭＳ Ｐゴシック" panose="020B0600070205080204" pitchFamily="34" charset="-128"/>
              </a:rPr>
              <a:t>IR</a:t>
            </a:r>
            <a:r>
              <a:rPr lang="en-US" altLang="en-US" sz="100" dirty="0" smtClean="0">
                <a:ea typeface="ＭＳ Ｐゴシック" panose="020B0600070205080204" pitchFamily="34" charset="-128"/>
              </a:rPr>
              <a:t> </a:t>
            </a:r>
            <a:r>
              <a:rPr lang="en-US" altLang="en-US" sz="3600" dirty="0">
                <a:ea typeface="ＭＳ Ｐゴシック" panose="020B0600070205080204" pitchFamily="34" charset="-128"/>
              </a:rPr>
              <a:t>R) </a:t>
            </a:r>
            <a:r>
              <a:rPr lang="en-US" sz="3600" dirty="0"/>
              <a:t>Analysis of a Proposed Investment </a:t>
            </a:r>
            <a:r>
              <a:rPr lang="en-US" sz="1000" b="0" dirty="0"/>
              <a:t>2</a:t>
            </a:r>
            <a:r>
              <a:rPr lang="en-US" sz="3600" dirty="0"/>
              <a:t> - Text Alternative</a:t>
            </a:r>
            <a:endParaRPr lang="en-US" altLang="en-US" sz="3600" dirty="0"/>
          </a:p>
        </p:txBody>
      </p:sp>
      <p:sp>
        <p:nvSpPr>
          <p:cNvPr id="2" name="Content Placeholder 1"/>
          <p:cNvSpPr>
            <a:spLocks noGrp="1"/>
          </p:cNvSpPr>
          <p:nvPr>
            <p:ph idx="1"/>
          </p:nvPr>
        </p:nvSpPr>
        <p:spPr>
          <a:xfrm>
            <a:off x="609600" y="1447800"/>
            <a:ext cx="8229600" cy="4191000"/>
          </a:xfrm>
        </p:spPr>
        <p:txBody>
          <a:bodyPr/>
          <a:lstStyle/>
          <a:p>
            <a:pPr marL="0" indent="0">
              <a:buNone/>
              <a:defRPr/>
            </a:pPr>
            <a:r>
              <a:rPr lang="en-IN" sz="2400" dirty="0" smtClean="0"/>
              <a:t>(II) Timeline presentation of cash flows from the investment, as of 12/31/19. Five columns, one each for the years 2020 through 2024.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47605998"/>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066800"/>
          </a:xfrm>
        </p:spPr>
        <p:txBody>
          <a:bodyPr/>
          <a:lstStyle/>
          <a:p>
            <a:r>
              <a:rPr lang="en-US" altLang="en-US" sz="3600" dirty="0">
                <a:ea typeface="ＭＳ Ｐゴシック" panose="020B0600070205080204" pitchFamily="34" charset="-128"/>
              </a:rPr>
              <a:t>Internal Rate of Return (I</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a:t>
            </a:r>
            <a:r>
              <a:rPr lang="en-US" altLang="en-US" sz="100" dirty="0">
                <a:ea typeface="ＭＳ Ｐゴシック" panose="020B0600070205080204" pitchFamily="34" charset="-128"/>
              </a:rPr>
              <a:t> </a:t>
            </a:r>
            <a:r>
              <a:rPr lang="en-US" altLang="en-US" sz="3600" dirty="0">
                <a:ea typeface="ＭＳ Ｐゴシック" panose="020B0600070205080204" pitchFamily="34" charset="-128"/>
              </a:rPr>
              <a:t>R) </a:t>
            </a:r>
            <a:r>
              <a:rPr lang="en-US" sz="3600" dirty="0"/>
              <a:t>Analysis of a Proposed Investment </a:t>
            </a:r>
            <a:r>
              <a:rPr lang="en-US" sz="1000" b="0" dirty="0" smtClean="0"/>
              <a:t>3</a:t>
            </a:r>
            <a:r>
              <a:rPr lang="en-US" sz="3600" dirty="0" smtClean="0"/>
              <a:t> </a:t>
            </a:r>
            <a:r>
              <a:rPr lang="en-US" sz="3600" dirty="0"/>
              <a:t>- Text Alternative</a:t>
            </a:r>
            <a:endParaRPr lang="en-US" altLang="en-US" sz="3600" dirty="0"/>
          </a:p>
        </p:txBody>
      </p:sp>
      <p:sp>
        <p:nvSpPr>
          <p:cNvPr id="2" name="Content Placeholder 1"/>
          <p:cNvSpPr>
            <a:spLocks noGrp="1"/>
          </p:cNvSpPr>
          <p:nvPr>
            <p:ph idx="1"/>
          </p:nvPr>
        </p:nvSpPr>
        <p:spPr>
          <a:xfrm>
            <a:off x="609600" y="1600200"/>
            <a:ext cx="8229600" cy="4038600"/>
          </a:xfrm>
        </p:spPr>
        <p:txBody>
          <a:bodyPr/>
          <a:lstStyle/>
          <a:p>
            <a:pPr marL="0" indent="0">
              <a:buNone/>
              <a:defRPr/>
            </a:pPr>
            <a:r>
              <a:rPr lang="en-IN" sz="2400" dirty="0"/>
              <a:t>(III) Net present value calculation at 18%. Five columns, one each for the years 2020 through 2024. Timeline for (IV), Interpolation. On the left, a Discount rate of 16% equals a Net present value of $2,622. In the middle, 17% equals $0. On the right, 18% equals $(2,422).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69201846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p:txBody>
          <a:bodyPr/>
          <a:lstStyle/>
          <a:p>
            <a:r>
              <a:rPr lang="en-US" altLang="en-US" dirty="0">
                <a:ea typeface="ＭＳ Ｐゴシック" panose="020B0600070205080204" pitchFamily="34" charset="-128"/>
              </a:rPr>
              <a:t>Relevant Cost </a:t>
            </a:r>
            <a:r>
              <a:rPr lang="en-US" altLang="en-US">
                <a:ea typeface="ＭＳ Ｐゴシック" panose="020B0600070205080204" pitchFamily="34" charset="-128"/>
              </a:rPr>
              <a:t>Information </a:t>
            </a:r>
            <a:r>
              <a:rPr lang="en-US" altLang="en-US" sz="1000">
                <a:ea typeface="ＭＳ Ｐゴシック" panose="020B0600070205080204" pitchFamily="34" charset="-128"/>
              </a:rPr>
              <a:t>1</a:t>
            </a:r>
            <a:endParaRPr lang="en-US" altLang="en-US" sz="1000" dirty="0"/>
          </a:p>
        </p:txBody>
      </p:sp>
      <p:sp>
        <p:nvSpPr>
          <p:cNvPr id="4" name="Content Placeholder 3"/>
          <p:cNvSpPr>
            <a:spLocks noGrp="1"/>
          </p:cNvSpPr>
          <p:nvPr>
            <p:ph idx="1"/>
          </p:nvPr>
        </p:nvSpPr>
        <p:spPr>
          <a:xfrm>
            <a:off x="457200" y="1481137"/>
            <a:ext cx="8229600" cy="423863"/>
          </a:xfrm>
        </p:spPr>
        <p:txBody>
          <a:bodyPr/>
          <a:lstStyle/>
          <a:p>
            <a:pPr marL="0" indent="0">
              <a:buNone/>
              <a:defRPr/>
            </a:pPr>
            <a:r>
              <a:rPr lang="en-US" sz="2200" dirty="0">
                <a:solidFill>
                  <a:schemeClr val="tx2"/>
                </a:solidFill>
              </a:rPr>
              <a:t>A </a:t>
            </a:r>
            <a:r>
              <a:rPr lang="en-US" sz="2200" b="1" dirty="0">
                <a:solidFill>
                  <a:schemeClr val="tx2"/>
                </a:solidFill>
              </a:rPr>
              <a:t>relevant cost</a:t>
            </a:r>
            <a:r>
              <a:rPr lang="en-US" sz="2200" dirty="0">
                <a:solidFill>
                  <a:schemeClr val="tx2"/>
                </a:solidFill>
              </a:rPr>
              <a:t> is a future cost that differs between alternatives.</a:t>
            </a:r>
          </a:p>
        </p:txBody>
      </p:sp>
      <p:graphicFrame>
        <p:nvGraphicFramePr>
          <p:cNvPr id="2" name="Content Placeholder 1"/>
          <p:cNvGraphicFramePr>
            <a:graphicFrameLocks noGrp="1"/>
          </p:cNvGraphicFramePr>
          <p:nvPr>
            <p:ph idx="13"/>
            <p:extLst>
              <p:ext uri="{D42A27DB-BD31-4B8C-83A1-F6EECF244321}">
                <p14:modId xmlns:p14="http://schemas.microsoft.com/office/powerpoint/2010/main" val="1850165341"/>
              </p:ext>
            </p:extLst>
          </p:nvPr>
        </p:nvGraphicFramePr>
        <p:xfrm>
          <a:off x="457200" y="2286000"/>
          <a:ext cx="8229600" cy="2334655"/>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xmlns="" val="1645371232"/>
                    </a:ext>
                  </a:extLst>
                </a:gridCol>
                <a:gridCol w="4114800">
                  <a:extLst>
                    <a:ext uri="{9D8B030D-6E8A-4147-A177-3AD203B41FA5}">
                      <a16:colId xmlns:a16="http://schemas.microsoft.com/office/drawing/2014/main" xmlns="" val="814133880"/>
                    </a:ext>
                  </a:extLst>
                </a:gridCol>
              </a:tblGrid>
              <a:tr h="469665">
                <a:tc>
                  <a:txBody>
                    <a:bodyPr/>
                    <a:lstStyle/>
                    <a:p>
                      <a:pPr algn="ctr"/>
                      <a:r>
                        <a:rPr lang="en-US" b="1" dirty="0"/>
                        <a:t>Relevant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Irrelevant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12609819"/>
                  </a:ext>
                </a:extLst>
              </a:tr>
              <a:tr h="1054335">
                <a:tc>
                  <a:txBody>
                    <a:bodyPr/>
                    <a:lstStyle/>
                    <a:p>
                      <a:r>
                        <a:rPr lang="en-US" dirty="0">
                          <a:solidFill>
                            <a:srgbClr val="C00000"/>
                          </a:solidFill>
                        </a:rPr>
                        <a:t>Differential Cost </a:t>
                      </a:r>
                      <a:r>
                        <a:rPr lang="en-US" dirty="0"/>
                        <a:t>- will differ according to alternative activities being considered.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rPr>
                        <a:t>Allocated Cost </a:t>
                      </a:r>
                      <a:r>
                        <a:rPr lang="en-US" dirty="0"/>
                        <a:t>- a common cost that has been arbitrarily assigned to a product or activity.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47607719"/>
                  </a:ext>
                </a:extLst>
              </a:tr>
              <a:tr h="810655">
                <a:tc>
                  <a:txBody>
                    <a:bodyPr/>
                    <a:lstStyle/>
                    <a:p>
                      <a:r>
                        <a:rPr lang="en-US" dirty="0">
                          <a:solidFill>
                            <a:srgbClr val="C00000"/>
                          </a:solidFill>
                        </a:rPr>
                        <a:t>Opportunity Cost </a:t>
                      </a:r>
                      <a:r>
                        <a:rPr lang="en-US" dirty="0"/>
                        <a:t>- income foregone by choosing one alternative over another.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rPr>
                        <a:t>Sunk Cost </a:t>
                      </a:r>
                      <a:r>
                        <a:rPr lang="en-US" dirty="0"/>
                        <a:t>- has already been incurred and will not 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21239368"/>
                  </a:ext>
                </a:extLst>
              </a:tr>
            </a:tbl>
          </a:graphicData>
        </a:graphic>
      </p:graphicFrame>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16-2: Explain how costs are determined to be relevant for short-run decisions. </a:t>
            </a:r>
          </a:p>
        </p:txBody>
      </p:sp>
    </p:spTree>
    <p:extLst>
      <p:ext uri="{BB962C8B-B14F-4D97-AF65-F5344CB8AC3E}">
        <p14:creationId xmlns:p14="http://schemas.microsoft.com/office/powerpoint/2010/main" val="23628902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219200"/>
          </a:xfrm>
        </p:spPr>
        <p:txBody>
          <a:bodyPr/>
          <a:lstStyle/>
          <a:p>
            <a:r>
              <a:rPr lang="en-US" altLang="en-US" dirty="0">
                <a:ea typeface="ＭＳ Ｐゴシック" panose="020B0600070205080204" pitchFamily="34" charset="-128"/>
              </a:rPr>
              <a:t>Some Analytical Considerations </a:t>
            </a:r>
            <a:r>
              <a:rPr lang="en-US" altLang="en-US" sz="1000" b="0" dirty="0">
                <a:ea typeface="ＭＳ Ｐゴシック" panose="020B0600070205080204" pitchFamily="34" charset="-128"/>
              </a:rPr>
              <a:t>3</a:t>
            </a:r>
            <a:r>
              <a:rPr lang="en-US" dirty="0" smtClean="0"/>
              <a:t> - </a:t>
            </a:r>
            <a:r>
              <a:rPr lang="en-US" dirty="0"/>
              <a:t>Text Alternative</a:t>
            </a:r>
            <a:endParaRPr lang="en-US" altLang="en-US" dirty="0"/>
          </a:p>
        </p:txBody>
      </p:sp>
      <p:sp>
        <p:nvSpPr>
          <p:cNvPr id="2" name="Content Placeholder 1"/>
          <p:cNvSpPr>
            <a:spLocks noGrp="1"/>
          </p:cNvSpPr>
          <p:nvPr>
            <p:ph idx="1"/>
          </p:nvPr>
        </p:nvSpPr>
        <p:spPr>
          <a:xfrm>
            <a:off x="609600" y="1676400"/>
            <a:ext cx="8229600" cy="4191000"/>
          </a:xfrm>
        </p:spPr>
        <p:txBody>
          <a:bodyPr/>
          <a:lstStyle/>
          <a:p>
            <a:pPr marL="0" indent="0">
              <a:buNone/>
              <a:defRPr/>
            </a:pPr>
            <a:r>
              <a:rPr lang="en-IN" sz="2000" dirty="0"/>
              <a:t>Cost of machine, $55,000</a:t>
            </a:r>
          </a:p>
          <a:p>
            <a:pPr marL="0" indent="0">
              <a:buNone/>
              <a:defRPr/>
            </a:pPr>
            <a:r>
              <a:rPr lang="en-IN" sz="2000" dirty="0"/>
              <a:t>Revenue, $76,000</a:t>
            </a:r>
          </a:p>
          <a:p>
            <a:pPr marL="0" indent="0">
              <a:buNone/>
              <a:defRPr/>
            </a:pPr>
            <a:r>
              <a:rPr lang="en-IN" sz="2000" dirty="0"/>
              <a:t>Cost of goods sold, $50,000</a:t>
            </a:r>
          </a:p>
          <a:p>
            <a:pPr marL="0" indent="0">
              <a:buNone/>
              <a:defRPr/>
            </a:pPr>
            <a:r>
              <a:rPr lang="en-IN" sz="2000" dirty="0"/>
              <a:t>Gross profit, $26,000</a:t>
            </a:r>
          </a:p>
          <a:p>
            <a:pPr marL="0" indent="0">
              <a:buNone/>
              <a:defRPr/>
            </a:pPr>
            <a:r>
              <a:rPr lang="en-IN" sz="2000" dirty="0"/>
              <a:t>Cash operating expenses, $5,000</a:t>
            </a:r>
          </a:p>
          <a:p>
            <a:pPr marL="0" indent="0">
              <a:buNone/>
              <a:defRPr/>
            </a:pPr>
            <a:r>
              <a:rPr lang="en-IN" sz="2000" dirty="0"/>
              <a:t>Depreciation, $10,000</a:t>
            </a:r>
          </a:p>
          <a:p>
            <a:pPr marL="0" indent="0">
              <a:buNone/>
              <a:defRPr/>
            </a:pPr>
            <a:r>
              <a:rPr lang="en-IN" sz="2000" dirty="0"/>
              <a:t>(Depreciation is $55,000 minus $5,000) divided by 5 years.)</a:t>
            </a:r>
          </a:p>
          <a:p>
            <a:pPr marL="0" indent="0">
              <a:buNone/>
              <a:defRPr/>
            </a:pPr>
            <a:r>
              <a:rPr lang="en-IN" sz="2000" dirty="0"/>
              <a:t>This subtotal of previous two lines is $15,000 and subtracted from gross profit of 26,000 to yield </a:t>
            </a:r>
            <a:r>
              <a:rPr lang="en-IN" sz="2000" dirty="0" err="1"/>
              <a:t>pretax</a:t>
            </a:r>
            <a:r>
              <a:rPr lang="en-IN" sz="2000" dirty="0"/>
              <a:t> income of $11,000.</a:t>
            </a:r>
          </a:p>
          <a:p>
            <a:pPr marL="0" indent="0">
              <a:buNone/>
              <a:defRPr/>
            </a:pPr>
            <a:r>
              <a:rPr lang="en-IN" sz="2000" dirty="0"/>
              <a:t>Income tax, $4,400</a:t>
            </a:r>
          </a:p>
          <a:p>
            <a:pPr marL="0" indent="0">
              <a:buNone/>
              <a:defRPr/>
            </a:pPr>
            <a:r>
              <a:rPr lang="en-IN" sz="2000" dirty="0"/>
              <a:t>After-tax income, $6,600</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520638116"/>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xmlns="" id="{65F96D48-31EA-4E99-B371-D4C98674332B}"/>
              </a:ext>
            </a:extLst>
          </p:cNvPr>
          <p:cNvSpPr>
            <a:spLocks noGrp="1"/>
          </p:cNvSpPr>
          <p:nvPr>
            <p:ph type="title"/>
          </p:nvPr>
        </p:nvSpPr>
        <p:spPr>
          <a:xfrm>
            <a:off x="457200" y="152400"/>
            <a:ext cx="8458200" cy="1447800"/>
          </a:xfrm>
        </p:spPr>
        <p:txBody>
          <a:bodyPr/>
          <a:lstStyle/>
          <a:p>
            <a:r>
              <a:rPr lang="en-US" dirty="0"/>
              <a:t>Payback Method </a:t>
            </a:r>
            <a:r>
              <a:rPr lang="en-US" sz="1100" dirty="0" smtClean="0"/>
              <a:t>2</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609600" y="1905000"/>
            <a:ext cx="8229600" cy="3733800"/>
          </a:xfrm>
        </p:spPr>
        <p:txBody>
          <a:bodyPr/>
          <a:lstStyle/>
          <a:p>
            <a:pPr marL="0" indent="0">
              <a:buNone/>
              <a:defRPr/>
            </a:pPr>
            <a:r>
              <a:rPr lang="en-IN" sz="2400" dirty="0"/>
              <a:t>Line graph is </a:t>
            </a:r>
            <a:r>
              <a:rPr lang="en-IN" sz="2400" dirty="0" err="1"/>
              <a:t>labeled</a:t>
            </a:r>
            <a:r>
              <a:rPr lang="en-IN" sz="2400" dirty="0"/>
              <a:t> from $0 to $2.000,000 on the y-axis and from 0 to 5 (pay periods) on the x-axis. A red line representing Investment starts at $100,000 on the y-axis and is parallel to the x-axis. A blue line representing Cumulative Cash Flow starts at period 1 on the x-axis and $26,000 on the y-axis and runs upwards to period 2, $53,000; period 3, $84,000; period 4, $119,000; and period 5, $163,000.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6128480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xmlns="" id="{4D37F0E9-785C-4D2A-9F29-333E6EC814BB}"/>
              </a:ext>
            </a:extLst>
          </p:cNvPr>
          <p:cNvSpPr>
            <a:spLocks noGrp="1"/>
          </p:cNvSpPr>
          <p:nvPr>
            <p:ph type="title"/>
          </p:nvPr>
        </p:nvSpPr>
        <p:spPr/>
        <p:txBody>
          <a:bodyPr/>
          <a:lstStyle/>
          <a:p>
            <a:r>
              <a:rPr lang="en-US" altLang="en-US" dirty="0">
                <a:ea typeface="ＭＳ Ｐゴシック" panose="020B0600070205080204" pitchFamily="34" charset="-128"/>
              </a:rPr>
              <a:t>Relevant Cost Information </a:t>
            </a:r>
            <a:r>
              <a:rPr lang="en-US" altLang="en-US" sz="1000" dirty="0">
                <a:ea typeface="ＭＳ Ｐゴシック" panose="020B0600070205080204" pitchFamily="34" charset="-128"/>
              </a:rPr>
              <a:t>2</a:t>
            </a:r>
            <a:endParaRPr lang="en-US" altLang="en-US" sz="1000" dirty="0"/>
          </a:p>
        </p:txBody>
      </p:sp>
      <p:sp>
        <p:nvSpPr>
          <p:cNvPr id="3" name="Content Placeholder 2"/>
          <p:cNvSpPr>
            <a:spLocks noGrp="1"/>
          </p:cNvSpPr>
          <p:nvPr>
            <p:ph idx="1"/>
          </p:nvPr>
        </p:nvSpPr>
        <p:spPr>
          <a:xfrm>
            <a:off x="457200" y="1481137"/>
            <a:ext cx="8229600" cy="4310063"/>
          </a:xfrm>
        </p:spPr>
        <p:txBody>
          <a:bodyPr/>
          <a:lstStyle/>
          <a:p>
            <a:pPr marL="0" indent="0">
              <a:buNone/>
              <a:defRPr/>
            </a:pPr>
            <a:r>
              <a:rPr lang="en-US" sz="2000" dirty="0"/>
              <a:t>Will you drive or fly to Colorado for a spring break ski trip?</a:t>
            </a:r>
          </a:p>
          <a:p>
            <a:pPr marL="0" indent="0">
              <a:buNone/>
              <a:defRPr/>
            </a:pPr>
            <a:r>
              <a:rPr lang="en-US" sz="2000" dirty="0"/>
              <a:t>You have gathered the following information to help you with the decision.</a:t>
            </a:r>
          </a:p>
          <a:p>
            <a:pPr marL="292608" lvl="1" indent="-292608">
              <a:lnSpc>
                <a:spcPct val="90000"/>
              </a:lnSpc>
              <a:spcBef>
                <a:spcPts val="500"/>
              </a:spcBef>
              <a:buFont typeface="Arial" panose="020B0604020202020204" pitchFamily="34" charset="0"/>
              <a:buChar char="•"/>
              <a:defRPr/>
            </a:pPr>
            <a:r>
              <a:rPr lang="en-US" sz="2000" dirty="0"/>
              <a:t>Motel cost is $90 per night.</a:t>
            </a:r>
          </a:p>
          <a:p>
            <a:pPr marL="292608" lvl="1" indent="-292608">
              <a:lnSpc>
                <a:spcPct val="90000"/>
              </a:lnSpc>
              <a:spcBef>
                <a:spcPts val="500"/>
              </a:spcBef>
              <a:buFont typeface="Arial" panose="020B0604020202020204" pitchFamily="34" charset="0"/>
              <a:buChar char="•"/>
              <a:defRPr/>
            </a:pPr>
            <a:r>
              <a:rPr lang="en-US" sz="2000" dirty="0"/>
              <a:t>Meal cost is $25 per day.</a:t>
            </a:r>
          </a:p>
          <a:p>
            <a:pPr marL="292608" lvl="1" indent="-292608">
              <a:lnSpc>
                <a:spcPct val="90000"/>
              </a:lnSpc>
              <a:spcBef>
                <a:spcPts val="500"/>
              </a:spcBef>
              <a:buFont typeface="Arial" panose="020B0604020202020204" pitchFamily="34" charset="0"/>
              <a:buChar char="•"/>
              <a:defRPr/>
            </a:pPr>
            <a:r>
              <a:rPr lang="en-US" sz="2000" dirty="0"/>
              <a:t>Your car insurance is $75 per month.</a:t>
            </a:r>
          </a:p>
          <a:p>
            <a:pPr marL="292608" lvl="1" indent="-292608">
              <a:lnSpc>
                <a:spcPct val="90000"/>
              </a:lnSpc>
              <a:spcBef>
                <a:spcPts val="500"/>
              </a:spcBef>
              <a:buFont typeface="Arial" panose="020B0604020202020204" pitchFamily="34" charset="0"/>
              <a:buChar char="•"/>
              <a:defRPr/>
            </a:pPr>
            <a:r>
              <a:rPr lang="en-US" sz="2000" dirty="0"/>
              <a:t>Kennel cost for your dog is $7 per day.</a:t>
            </a:r>
          </a:p>
          <a:p>
            <a:pPr marL="292608" lvl="1" indent="-292608">
              <a:lnSpc>
                <a:spcPct val="90000"/>
              </a:lnSpc>
              <a:spcBef>
                <a:spcPts val="500"/>
              </a:spcBef>
              <a:buFont typeface="Arial" panose="020B0604020202020204" pitchFamily="34" charset="0"/>
              <a:buChar char="•"/>
              <a:defRPr/>
            </a:pPr>
            <a:r>
              <a:rPr lang="en-US" sz="2000" dirty="0"/>
              <a:t>Round-trip cost of gasoline for your car is $200.</a:t>
            </a:r>
          </a:p>
          <a:p>
            <a:pPr marL="292608" lvl="1" indent="-292608">
              <a:lnSpc>
                <a:spcPct val="90000"/>
              </a:lnSpc>
              <a:spcBef>
                <a:spcPts val="500"/>
              </a:spcBef>
              <a:buFont typeface="Arial" panose="020B0604020202020204" pitchFamily="34" charset="0"/>
              <a:buChar char="•"/>
              <a:defRPr/>
            </a:pPr>
            <a:r>
              <a:rPr lang="en-US" sz="2000" dirty="0"/>
              <a:t>Round-trip airfare and rental car for a week is $700.</a:t>
            </a:r>
          </a:p>
          <a:p>
            <a:pPr marL="292608" lvl="1" indent="-292608">
              <a:lnSpc>
                <a:spcPct val="90000"/>
              </a:lnSpc>
              <a:spcBef>
                <a:spcPts val="500"/>
              </a:spcBef>
              <a:buFont typeface="Arial" panose="020B0604020202020204" pitchFamily="34" charset="0"/>
              <a:buChar char="•"/>
              <a:defRPr/>
            </a:pPr>
            <a:r>
              <a:rPr lang="en-US" sz="2000" dirty="0"/>
              <a:t>Driving requires two days, with an overnight stay, cutting your time in Colorado by two days.</a:t>
            </a:r>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16-2: Explain how costs are determined to be relevant for short-run decisions. </a:t>
            </a:r>
          </a:p>
        </p:txBody>
      </p:sp>
    </p:spTree>
    <p:extLst>
      <p:ext uri="{BB962C8B-B14F-4D97-AF65-F5344CB8AC3E}">
        <p14:creationId xmlns:p14="http://schemas.microsoft.com/office/powerpoint/2010/main" val="171642665"/>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418469BC-8061-450E-A3E9-B62929EFD076}">
  <ds:schemaRefs>
    <ds:schemaRef ds:uri="http://schemas.microsoft.com/office/2006/metadata/properties"/>
    <ds:schemaRef ds:uri="http://purl.org/dc/elements/1.1/"/>
    <ds:schemaRef ds:uri="http://www.w3.org/XML/1998/namespace"/>
    <ds:schemaRef ds:uri="http://purl.org/dc/dcmitype/"/>
    <ds:schemaRef ds:uri="http://purl.org/dc/terms/"/>
    <ds:schemaRef ds:uri="dd132adf-85ac-4a18-8a8f-eabd02632a11"/>
    <ds:schemaRef ds:uri="http://schemas.microsoft.com/office/2006/documentManagement/types"/>
    <ds:schemaRef ds:uri="http://schemas.openxmlformats.org/package/2006/metadata/core-properties"/>
    <ds:schemaRef ds:uri="http://schemas.microsoft.com/office/infopath/2007/PartnerControls"/>
    <ds:schemaRef ds:uri="8f5cc36b-c016-4758-adce-9e0f69c0453c"/>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10388</Words>
  <Application>Microsoft Office PowerPoint</Application>
  <PresentationFormat>On-screen Show (4:3)</PresentationFormat>
  <Paragraphs>695</Paragraphs>
  <Slides>81</Slides>
  <Notes>80</Notes>
  <HiddenSlides>16</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81</vt:i4>
      </vt:variant>
    </vt:vector>
  </HeadingPairs>
  <TitlesOfParts>
    <vt:vector size="93" baseType="lpstr">
      <vt:lpstr>ＭＳ Ｐゴシック</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Decision Making</vt:lpstr>
      <vt:lpstr>Cost Classifications—The Big Picture</vt:lpstr>
      <vt:lpstr>Cost Classifications </vt:lpstr>
      <vt:lpstr>Opportunity Cost</vt:lpstr>
      <vt:lpstr>Relevant Cost Information 1</vt:lpstr>
      <vt:lpstr>Relevant Cost Information 2</vt:lpstr>
      <vt:lpstr>Relevant Cost Information 3</vt:lpstr>
      <vt:lpstr>Relevant Costs in Action—The Sell or Process Further Decision 1 </vt:lpstr>
      <vt:lpstr>Relevant Costs in Action—The Sell or Process Further Decision 2</vt:lpstr>
      <vt:lpstr>Relevant Costs in Action—The Sell or Process Further Decision 3</vt:lpstr>
      <vt:lpstr>The Special Pricing Decision</vt:lpstr>
      <vt:lpstr>Relevant Costs in Action—The Sell or Process Further Decision 4</vt:lpstr>
      <vt:lpstr>Relevant Costs in Action—The Sell or Process Further Decision 5</vt:lpstr>
      <vt:lpstr>Relevant Cost Analysis for Special Pricing Decisions 1</vt:lpstr>
      <vt:lpstr>Relevant Cost Analysis for Special Pricing Decisions 2</vt:lpstr>
      <vt:lpstr>Relevant Cost Analysis for Special Pricing Decisions 3</vt:lpstr>
      <vt:lpstr>Relevant Cost Analysis for Special Pricing Decisions 4</vt:lpstr>
      <vt:lpstr>Relevant Costs in Action—The Target Costing Question 1</vt:lpstr>
      <vt:lpstr>Relevant Costs in Action—The Target Costing Question 2</vt:lpstr>
      <vt:lpstr>The Make or Buy Decision 1</vt:lpstr>
      <vt:lpstr>The Make or Buy Decision 2</vt:lpstr>
      <vt:lpstr>Relevant Costs in Action—The Make or Buy Decision 1</vt:lpstr>
      <vt:lpstr>Relevant Costs in Action—The Make or Buy Decision 2</vt:lpstr>
      <vt:lpstr>Relevant Costs in Action—The Make or Buy Decision 3</vt:lpstr>
      <vt:lpstr>Relevant Costs in Action—The Continue or Discontinue a Segment Decision 1</vt:lpstr>
      <vt:lpstr>Relevant Costs in Action—The Continue or Discontinue a Segment Decision 2</vt:lpstr>
      <vt:lpstr>Relevant Costs in Action—The Continue or Discontinue a Segment Decision 3</vt:lpstr>
      <vt:lpstr>Relevant Costs in Action—The Continue or Discontinue a Segment Decision 4</vt:lpstr>
      <vt:lpstr>Relevant Costs in Action—The Continue or Discontinue a Segment Decision 5</vt:lpstr>
      <vt:lpstr>Relevant Costs in Action—The Short-Term Allocation of Scarce Resources 1</vt:lpstr>
      <vt:lpstr>Relevant Costs in Action—The Short-Term Allocation of Scarce Resources 2</vt:lpstr>
      <vt:lpstr>Relevant Costs in Action—The Short-Term Allocation of Scarce Resources 3</vt:lpstr>
      <vt:lpstr>Capital Budgeting</vt:lpstr>
      <vt:lpstr>Capital Budgeting versus Operational Budgeting</vt:lpstr>
      <vt:lpstr>Investment Decision Special Considerations</vt:lpstr>
      <vt:lpstr>Cost of Capital</vt:lpstr>
      <vt:lpstr>Capital Budgeting Techniques</vt:lpstr>
      <vt:lpstr>Net Present Value (N P V) 1</vt:lpstr>
      <vt:lpstr>Net Present Value (N P V) 2</vt:lpstr>
      <vt:lpstr>Net Present Value (N P V) 3</vt:lpstr>
      <vt:lpstr>Net Present Value (NPV) Analysis of a Proposed Investment 1</vt:lpstr>
      <vt:lpstr>Net Present Value (N P V) Analysis of a Proposed Investment 2</vt:lpstr>
      <vt:lpstr>Ranking Investment Projects</vt:lpstr>
      <vt:lpstr>Internal Rate of Return (I R R) 1</vt:lpstr>
      <vt:lpstr>Internal Rate of Return (I R R) 2</vt:lpstr>
      <vt:lpstr>Internal Rate of Return (I R R) 3</vt:lpstr>
      <vt:lpstr>Internal Rate of Return (I R R) 4</vt:lpstr>
      <vt:lpstr>Internal Rate of Return (I R R) Analysis of a Proposed Investment 1</vt:lpstr>
      <vt:lpstr>Internal Rate of Return (I R R) Analysis of a Proposed Investment 2</vt:lpstr>
      <vt:lpstr>Internal Rate of Return (I R R) Analysis of a Proposed Investment 3</vt:lpstr>
      <vt:lpstr>Some Analytical Considerations 1</vt:lpstr>
      <vt:lpstr>Some Analytical Considerations 2</vt:lpstr>
      <vt:lpstr>Some Analytical Considerations 3</vt:lpstr>
      <vt:lpstr>Some Analytical Considerations 4</vt:lpstr>
      <vt:lpstr>Payback Method 1 </vt:lpstr>
      <vt:lpstr>Payback Method 2 </vt:lpstr>
      <vt:lpstr>Payback Method 3 </vt:lpstr>
      <vt:lpstr>Accounting Rate of Return</vt:lpstr>
      <vt:lpstr>Accounting Rate of Return Analysis of a Proposed Investment 1</vt:lpstr>
      <vt:lpstr>Accounting Rate of Return Analysis of a Proposed Investment 2</vt:lpstr>
      <vt:lpstr>Accounting Rate of Return Analysis of a Proposed Investment 3</vt:lpstr>
      <vt:lpstr>End of Chapter 16</vt:lpstr>
      <vt:lpstr>Accessibility Content: Text Alternatives for Images</vt:lpstr>
      <vt:lpstr>Decision Making - Text Alternative</vt:lpstr>
      <vt:lpstr>Cost Classifications—The Big Picture - Text Alternative</vt:lpstr>
      <vt:lpstr>Relevant Cost Information 3 - Text Alternative</vt:lpstr>
      <vt:lpstr>Relevant Costs in Action—The Sell or Process Further Decision 4 - Text Alternative</vt:lpstr>
      <vt:lpstr>Relevant Cost Analysis for Special Pricing Decisions 1 - Text Alternative</vt:lpstr>
      <vt:lpstr>Relevant Cost Analysis for Special Pricing Decisions 2 - Text Alternative</vt:lpstr>
      <vt:lpstr>Relevant Cost Analysis for Special Pricing Decisions 3 - Text Alternative</vt:lpstr>
      <vt:lpstr>Net Present Value (N P V) 2 - Text Alternative</vt:lpstr>
      <vt:lpstr>Net Present Value (N P V) 3 - Text Alternative</vt:lpstr>
      <vt:lpstr>Net Present Value (N P V) Analysis of a Proposed Investment 2 - Text Alternative</vt:lpstr>
      <vt:lpstr>Internal Rate of Return (I R R) 3 - Text Alternative</vt:lpstr>
      <vt:lpstr>Internal Rate of Return (IR R) Analysis of a Proposed Investment 2 - Text Alternative</vt:lpstr>
      <vt:lpstr>Internal Rate of Return (I R R) Analysis of a Proposed Investment 3 - Text Alternative</vt:lpstr>
      <vt:lpstr>Some Analytical Considerations 3 - Text Alternative</vt:lpstr>
      <vt:lpstr>Payback Method 2 - Text Alternative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2021-12-09T07:32:22Z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