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446" r:id="rId2"/>
    <p:sldId id="257" r:id="rId3"/>
    <p:sldId id="258" r:id="rId4"/>
    <p:sldId id="298" r:id="rId5"/>
    <p:sldId id="430" r:id="rId6"/>
    <p:sldId id="445" r:id="rId7"/>
    <p:sldId id="433" r:id="rId8"/>
    <p:sldId id="432" r:id="rId9"/>
    <p:sldId id="431" r:id="rId10"/>
    <p:sldId id="389" r:id="rId11"/>
    <p:sldId id="437" r:id="rId12"/>
    <p:sldId id="436" r:id="rId13"/>
    <p:sldId id="435" r:id="rId14"/>
    <p:sldId id="429" r:id="rId15"/>
    <p:sldId id="438" r:id="rId16"/>
    <p:sldId id="440" r:id="rId17"/>
    <p:sldId id="442" r:id="rId18"/>
    <p:sldId id="441" r:id="rId19"/>
    <p:sldId id="443" r:id="rId20"/>
    <p:sldId id="439" r:id="rId21"/>
    <p:sldId id="444" r:id="rId22"/>
    <p:sldId id="401" r:id="rId23"/>
    <p:sldId id="44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3300"/>
    <a:srgbClr val="0099FF"/>
    <a:srgbClr val="0066FF"/>
    <a:srgbClr val="336600"/>
    <a:srgbClr val="003399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4" autoAdjust="0"/>
    <p:restoredTop sz="90929"/>
  </p:normalViewPr>
  <p:slideViewPr>
    <p:cSldViewPr>
      <p:cViewPr varScale="1">
        <p:scale>
          <a:sx n="80" d="100"/>
          <a:sy n="80" d="100"/>
        </p:scale>
        <p:origin x="-103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23.xml"/><Relationship Id="rId5" Type="http://schemas.openxmlformats.org/officeDocument/2006/relationships/slide" Target="slides/slide22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44235FD-53B7-455C-A20A-EE917D764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49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FF9E2-10C0-4A3B-A909-ED325984F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5434F-0337-4C00-AD43-426A4415A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9D471-F25B-43A0-935C-EFD227CF9D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FB85E-E470-44E2-9573-84E495E94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E47DF-5D75-4914-9F13-B579C8D27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AE0DC-50CC-458A-B601-0467C732F7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E0C6B-562B-447F-AEF9-43F95E26C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38CEE-E792-476C-9D2F-C79A74536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05A3D-B4E5-4969-8B5E-2A515481A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D6A7B-3A28-4C7B-BFA3-95A65E1D5C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EBD62-7364-41BF-A597-4BCE15E8E1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D05C7D1-45DA-4DBB-8018-59DCC4C474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Demonstration Problem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Chapter 16 – Exercise 25</a:t>
            </a:r>
          </a:p>
          <a:p>
            <a:pPr eaLnBrk="1" hangingPunct="1"/>
            <a:r>
              <a:rPr lang="en-US" dirty="0">
                <a:solidFill>
                  <a:schemeClr val="bg1"/>
                </a:solidFill>
              </a:rPr>
              <a:t>Calculate NPV – Compare to IRR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1268" name="Text Box 18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Investment	</a:t>
            </a:r>
            <a:br>
              <a:rPr lang="en-US" sz="2800"/>
            </a:br>
            <a:r>
              <a:rPr lang="en-US" sz="2800"/>
              <a:t>Annual cash flow			      </a:t>
            </a:r>
            <a:br>
              <a:rPr lang="en-US" sz="2800"/>
            </a:br>
            <a:r>
              <a:rPr lang="en-US" sz="2800"/>
              <a:t>Salvage value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11269" name="Text Box 26"/>
          <p:cNvSpPr txBox="1">
            <a:spLocks noChangeArrowheads="1"/>
          </p:cNvSpPr>
          <p:nvPr/>
        </p:nvSpPr>
        <p:spPr bwMode="auto">
          <a:xfrm>
            <a:off x="381000" y="5181600"/>
            <a:ext cx="27432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>
                <a:solidFill>
                  <a:srgbClr val="FF3300"/>
                </a:solidFill>
              </a:rPr>
              <a:t>Solution Steps:</a:t>
            </a:r>
            <a:r>
              <a:rPr lang="en-US" b="1">
                <a:solidFill>
                  <a:srgbClr val="FF3300"/>
                </a:solidFill>
              </a:rPr>
              <a:t/>
            </a:r>
            <a:br>
              <a:rPr lang="en-US" b="1">
                <a:solidFill>
                  <a:srgbClr val="FF3300"/>
                </a:solidFill>
              </a:rPr>
            </a:br>
            <a:r>
              <a:rPr lang="en-US" b="1">
                <a:solidFill>
                  <a:srgbClr val="FF3300"/>
                </a:solidFill>
              </a:rPr>
              <a:t>Step 2 – Enter all cash flow amounts.</a:t>
            </a:r>
          </a:p>
        </p:txBody>
      </p:sp>
      <p:sp>
        <p:nvSpPr>
          <p:cNvPr id="11270" name="Text Box 32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1271" name="Line 33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2292" name="Text Box 1030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</a:t>
            </a:r>
            <a:r>
              <a:rPr lang="en-US" sz="2800" b="1" dirty="0">
                <a:solidFill>
                  <a:srgbClr val="FF3300"/>
                </a:solidFill>
              </a:rPr>
              <a:t>$(85,000)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Annual cash flow			      </a:t>
            </a:r>
            <a:br>
              <a:rPr lang="en-US" sz="2800" dirty="0"/>
            </a:br>
            <a:r>
              <a:rPr lang="en-US" sz="2800" dirty="0"/>
              <a:t>Salvage value					         </a:t>
            </a:r>
            <a:br>
              <a:rPr lang="en-US" sz="2800" dirty="0"/>
            </a:br>
            <a:r>
              <a:rPr lang="en-US" sz="2800" dirty="0"/>
              <a:t>					</a:t>
            </a:r>
          </a:p>
        </p:txBody>
      </p:sp>
      <p:sp>
        <p:nvSpPr>
          <p:cNvPr id="12293" name="Text Box 1031"/>
          <p:cNvSpPr txBox="1">
            <a:spLocks noChangeArrowheads="1"/>
          </p:cNvSpPr>
          <p:nvPr/>
        </p:nvSpPr>
        <p:spPr bwMode="auto">
          <a:xfrm>
            <a:off x="381000" y="5181600"/>
            <a:ext cx="28194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2 – Enter investment  amount.</a:t>
            </a:r>
          </a:p>
        </p:txBody>
      </p:sp>
      <p:sp>
        <p:nvSpPr>
          <p:cNvPr id="12294" name="Text Box 1034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2295" name="Line 103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</a:t>
            </a:r>
            <a:r>
              <a:rPr lang="en-US" sz="2800" b="1" dirty="0">
                <a:solidFill>
                  <a:srgbClr val="FF3300"/>
                </a:solidFill>
              </a:rPr>
              <a:t>$14,000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Salvage value					         </a:t>
            </a:r>
            <a:br>
              <a:rPr lang="en-US" sz="2800" dirty="0"/>
            </a:br>
            <a:r>
              <a:rPr lang="en-US" sz="2800" dirty="0"/>
              <a:t>					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381000" y="5181600"/>
            <a:ext cx="28956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2 – Enter annual cash flow amount.</a:t>
            </a:r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3321" name="Line 13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</a:t>
            </a:r>
            <a:r>
              <a:rPr lang="en-US" sz="2800" b="1" dirty="0">
                <a:solidFill>
                  <a:srgbClr val="FF3300"/>
                </a:solidFill>
              </a:rPr>
              <a:t>$9,000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					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381000" y="5181600"/>
            <a:ext cx="29718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2 – Enter salvage value amount.</a:t>
            </a:r>
          </a:p>
        </p:txBody>
      </p:sp>
      <p:sp>
        <p:nvSpPr>
          <p:cNvPr id="14342" name="Line 8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4345" name="Line 13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5365" name="Text Box 15"/>
          <p:cNvSpPr txBox="1">
            <a:spLocks noChangeArrowheads="1"/>
          </p:cNvSpPr>
          <p:nvPr/>
        </p:nvSpPr>
        <p:spPr bwMode="auto">
          <a:xfrm>
            <a:off x="381000" y="4876800"/>
            <a:ext cx="29718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>
                <a:solidFill>
                  <a:srgbClr val="FF3300"/>
                </a:solidFill>
              </a:rPr>
              <a:t>Solution Steps:</a:t>
            </a:r>
            <a:r>
              <a:rPr lang="en-US" b="1">
                <a:solidFill>
                  <a:srgbClr val="FF3300"/>
                </a:solidFill>
              </a:rPr>
              <a:t/>
            </a:r>
            <a:br>
              <a:rPr lang="en-US" b="1">
                <a:solidFill>
                  <a:srgbClr val="FF3300"/>
                </a:solidFill>
              </a:rPr>
            </a:br>
            <a:r>
              <a:rPr lang="en-US" b="1">
                <a:solidFill>
                  <a:srgbClr val="FF3300"/>
                </a:solidFill>
              </a:rPr>
              <a:t>Step 3 – Calculate the present value of the cash flows.</a:t>
            </a:r>
          </a:p>
        </p:txBody>
      </p:sp>
      <p:sp>
        <p:nvSpPr>
          <p:cNvPr id="15366" name="Line 16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Text Box 20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5369" name="Line 21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</a:t>
            </a:r>
            <a:r>
              <a:rPr lang="en-US" sz="2800" b="1" dirty="0">
                <a:solidFill>
                  <a:srgbClr val="FF3300"/>
                </a:solidFill>
              </a:rPr>
              <a:t>$(85,000)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6390" name="Line 15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Text Box 18"/>
          <p:cNvSpPr txBox="1">
            <a:spLocks noChangeArrowheads="1"/>
          </p:cNvSpPr>
          <p:nvPr/>
        </p:nvSpPr>
        <p:spPr bwMode="auto">
          <a:xfrm>
            <a:off x="381000" y="4876800"/>
            <a:ext cx="29718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3 – Calculate the present value of the cash flows.</a:t>
            </a:r>
          </a:p>
        </p:txBody>
      </p:sp>
      <p:sp>
        <p:nvSpPr>
          <p:cNvPr id="16393" name="Text Box 21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6394" name="Line 22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         </a:t>
            </a:r>
            <a:r>
              <a:rPr lang="en-US" sz="2800" b="1" dirty="0">
                <a:solidFill>
                  <a:srgbClr val="FF3300"/>
                </a:solidFill>
              </a:rPr>
              <a:t>x 5.3349</a:t>
            </a:r>
            <a:endParaRPr lang="en-US" sz="2800" dirty="0"/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$(85,000)</a:t>
            </a:r>
            <a:br>
              <a:rPr lang="en-US" sz="2800" dirty="0"/>
            </a:br>
            <a:r>
              <a:rPr lang="en-US" sz="2800" dirty="0"/>
              <a:t>      </a:t>
            </a:r>
            <a:r>
              <a:rPr lang="en-US" sz="2800" b="1" dirty="0">
                <a:solidFill>
                  <a:srgbClr val="FF3300"/>
                </a:solidFill>
              </a:rPr>
              <a:t>74,689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>
            <a:off x="6858000" y="4724400"/>
            <a:ext cx="0" cy="6096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6" name="Line 10"/>
          <p:cNvSpPr>
            <a:spLocks noChangeShapeType="1"/>
          </p:cNvSpPr>
          <p:nvPr/>
        </p:nvSpPr>
        <p:spPr bwMode="auto">
          <a:xfrm>
            <a:off x="5181600" y="5334000"/>
            <a:ext cx="16764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7" name="Line 15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9" name="Text Box 18"/>
          <p:cNvSpPr txBox="1">
            <a:spLocks noChangeArrowheads="1"/>
          </p:cNvSpPr>
          <p:nvPr/>
        </p:nvSpPr>
        <p:spPr bwMode="auto">
          <a:xfrm>
            <a:off x="5257800" y="5486400"/>
            <a:ext cx="3733800" cy="8302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PV factor – Table 6-5:</a:t>
            </a:r>
            <a:br>
              <a:rPr lang="en-US" u="sng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8 period row, 10% column</a:t>
            </a:r>
          </a:p>
        </p:txBody>
      </p:sp>
      <p:sp>
        <p:nvSpPr>
          <p:cNvPr id="17420" name="Text Box 19"/>
          <p:cNvSpPr txBox="1">
            <a:spLocks noChangeArrowheads="1"/>
          </p:cNvSpPr>
          <p:nvPr/>
        </p:nvSpPr>
        <p:spPr bwMode="auto">
          <a:xfrm>
            <a:off x="381000" y="4876800"/>
            <a:ext cx="29718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3 – Calculate the present value of the cash flows.</a:t>
            </a:r>
          </a:p>
        </p:txBody>
      </p:sp>
      <p:sp>
        <p:nvSpPr>
          <p:cNvPr id="17421" name="Text Box 20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         x 5.3349     </a:t>
            </a:r>
            <a:r>
              <a:rPr lang="en-US" sz="2800" b="1" dirty="0">
                <a:solidFill>
                  <a:srgbClr val="FF3300"/>
                </a:solidFill>
              </a:rPr>
              <a:t>x .4665</a:t>
            </a: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$(85,000)</a:t>
            </a:r>
            <a:br>
              <a:rPr lang="en-US" sz="2800" dirty="0"/>
            </a:br>
            <a:r>
              <a:rPr lang="en-US" sz="2800" dirty="0"/>
              <a:t>      74,689</a:t>
            </a:r>
            <a:br>
              <a:rPr lang="en-US" sz="2800" dirty="0"/>
            </a:br>
            <a:r>
              <a:rPr lang="en-US" sz="2800" dirty="0"/>
              <a:t>        </a:t>
            </a:r>
            <a:r>
              <a:rPr lang="en-US" sz="2800" b="1" dirty="0">
                <a:solidFill>
                  <a:srgbClr val="FF3300"/>
                </a:solidFill>
              </a:rPr>
              <a:t>4,198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8439" name="Line 9"/>
          <p:cNvSpPr>
            <a:spLocks noChangeShapeType="1"/>
          </p:cNvSpPr>
          <p:nvPr/>
        </p:nvSpPr>
        <p:spPr bwMode="auto">
          <a:xfrm>
            <a:off x="6858000" y="4724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0" name="Line 10"/>
          <p:cNvSpPr>
            <a:spLocks noChangeShapeType="1"/>
          </p:cNvSpPr>
          <p:nvPr/>
        </p:nvSpPr>
        <p:spPr bwMode="auto">
          <a:xfrm>
            <a:off x="5105400" y="53340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1" name="Line 11"/>
          <p:cNvSpPr>
            <a:spLocks noChangeShapeType="1"/>
          </p:cNvSpPr>
          <p:nvPr/>
        </p:nvSpPr>
        <p:spPr bwMode="auto">
          <a:xfrm>
            <a:off x="5105400" y="5791200"/>
            <a:ext cx="32766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2" name="Line 12"/>
          <p:cNvSpPr>
            <a:spLocks noChangeShapeType="1"/>
          </p:cNvSpPr>
          <p:nvPr/>
        </p:nvSpPr>
        <p:spPr bwMode="auto">
          <a:xfrm>
            <a:off x="8382000" y="4724400"/>
            <a:ext cx="0" cy="10668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Line 14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5" name="Text Box 17"/>
          <p:cNvSpPr txBox="1">
            <a:spLocks noChangeArrowheads="1"/>
          </p:cNvSpPr>
          <p:nvPr/>
        </p:nvSpPr>
        <p:spPr bwMode="auto">
          <a:xfrm>
            <a:off x="5257800" y="5902325"/>
            <a:ext cx="3733800" cy="8302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PV factor – Table 6-4:</a:t>
            </a:r>
            <a:br>
              <a:rPr lang="en-US" u="sng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8 period row, 10% column</a:t>
            </a:r>
          </a:p>
        </p:txBody>
      </p:sp>
      <p:sp>
        <p:nvSpPr>
          <p:cNvPr id="18446" name="Text Box 18"/>
          <p:cNvSpPr txBox="1">
            <a:spLocks noChangeArrowheads="1"/>
          </p:cNvSpPr>
          <p:nvPr/>
        </p:nvSpPr>
        <p:spPr bwMode="auto">
          <a:xfrm>
            <a:off x="381000" y="4876800"/>
            <a:ext cx="29718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3 – Calculate the present value of the cash flows.</a:t>
            </a:r>
          </a:p>
        </p:txBody>
      </p:sp>
      <p:sp>
        <p:nvSpPr>
          <p:cNvPr id="18447" name="Text Box 20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         x 5.3349     x .4665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$(85,000)</a:t>
            </a:r>
            <a:br>
              <a:rPr lang="en-US" sz="2800" dirty="0"/>
            </a:br>
            <a:r>
              <a:rPr lang="en-US" sz="2800" dirty="0"/>
              <a:t>      74,689</a:t>
            </a:r>
            <a:br>
              <a:rPr lang="en-US" sz="2800" dirty="0"/>
            </a:br>
            <a:r>
              <a:rPr lang="en-US" sz="2800" dirty="0"/>
              <a:t>        4,198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9463" name="Line 9"/>
          <p:cNvSpPr>
            <a:spLocks noChangeShapeType="1"/>
          </p:cNvSpPr>
          <p:nvPr/>
        </p:nvSpPr>
        <p:spPr bwMode="auto">
          <a:xfrm>
            <a:off x="6858000" y="4724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4" name="Line 10"/>
          <p:cNvSpPr>
            <a:spLocks noChangeShapeType="1"/>
          </p:cNvSpPr>
          <p:nvPr/>
        </p:nvSpPr>
        <p:spPr bwMode="auto">
          <a:xfrm>
            <a:off x="5181600" y="53340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5" name="Line 11"/>
          <p:cNvSpPr>
            <a:spLocks noChangeShapeType="1"/>
          </p:cNvSpPr>
          <p:nvPr/>
        </p:nvSpPr>
        <p:spPr bwMode="auto">
          <a:xfrm>
            <a:off x="5181600" y="57912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6" name="Line 12"/>
          <p:cNvSpPr>
            <a:spLocks noChangeShapeType="1"/>
          </p:cNvSpPr>
          <p:nvPr/>
        </p:nvSpPr>
        <p:spPr bwMode="auto">
          <a:xfrm>
            <a:off x="83820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4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9" name="Text Box 16"/>
          <p:cNvSpPr txBox="1">
            <a:spLocks noChangeArrowheads="1"/>
          </p:cNvSpPr>
          <p:nvPr/>
        </p:nvSpPr>
        <p:spPr bwMode="auto">
          <a:xfrm>
            <a:off x="304800" y="4953000"/>
            <a:ext cx="32766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>
                <a:solidFill>
                  <a:srgbClr val="FF3300"/>
                </a:solidFill>
              </a:rPr>
              <a:t>Solution Steps:</a:t>
            </a:r>
            <a:r>
              <a:rPr lang="en-US" b="1">
                <a:solidFill>
                  <a:srgbClr val="FF3300"/>
                </a:solidFill>
              </a:rPr>
              <a:t/>
            </a:r>
            <a:br>
              <a:rPr lang="en-US" b="1">
                <a:solidFill>
                  <a:srgbClr val="FF3300"/>
                </a:solidFill>
              </a:rPr>
            </a:br>
            <a:r>
              <a:rPr lang="en-US" b="1">
                <a:solidFill>
                  <a:srgbClr val="FF3300"/>
                </a:solidFill>
              </a:rPr>
              <a:t>Step 4 – Calculate the net present value of the proposed investment.</a:t>
            </a:r>
          </a:p>
        </p:txBody>
      </p:sp>
      <p:sp>
        <p:nvSpPr>
          <p:cNvPr id="19470" name="Text Box 18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         x 5.3349     x .4665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$(85,000)</a:t>
            </a:r>
            <a:br>
              <a:rPr lang="en-US" sz="2800" dirty="0"/>
            </a:br>
            <a:r>
              <a:rPr lang="en-US" sz="2800" dirty="0"/>
              <a:t>      74,689</a:t>
            </a:r>
            <a:br>
              <a:rPr lang="en-US" sz="2800" dirty="0"/>
            </a:br>
            <a:r>
              <a:rPr lang="en-US" sz="2800" dirty="0"/>
              <a:t>        4,198</a:t>
            </a:r>
            <a:br>
              <a:rPr lang="en-US" sz="2800" dirty="0"/>
            </a:br>
            <a:r>
              <a:rPr lang="en-US" sz="2800" dirty="0"/>
              <a:t>    </a:t>
            </a:r>
            <a:r>
              <a:rPr lang="en-US" sz="2800" b="1" dirty="0">
                <a:solidFill>
                  <a:srgbClr val="FF3300"/>
                </a:solidFill>
              </a:rPr>
              <a:t>$ (6,113)</a:t>
            </a:r>
          </a:p>
        </p:txBody>
      </p:sp>
      <p:sp>
        <p:nvSpPr>
          <p:cNvPr id="20487" name="Line 8"/>
          <p:cNvSpPr>
            <a:spLocks noChangeShapeType="1"/>
          </p:cNvSpPr>
          <p:nvPr/>
        </p:nvSpPr>
        <p:spPr bwMode="auto">
          <a:xfrm>
            <a:off x="3810000" y="60198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8" name="Line 9"/>
          <p:cNvSpPr>
            <a:spLocks noChangeShapeType="1"/>
          </p:cNvSpPr>
          <p:nvPr/>
        </p:nvSpPr>
        <p:spPr bwMode="auto">
          <a:xfrm>
            <a:off x="6858000" y="4724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>
            <a:off x="5181600" y="53340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>
            <a:off x="5181600" y="57912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1" name="Line 12"/>
          <p:cNvSpPr>
            <a:spLocks noChangeShapeType="1"/>
          </p:cNvSpPr>
          <p:nvPr/>
        </p:nvSpPr>
        <p:spPr bwMode="auto">
          <a:xfrm>
            <a:off x="83820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5105400" y="5957888"/>
            <a:ext cx="3124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Net Present Value</a:t>
            </a:r>
          </a:p>
        </p:txBody>
      </p:sp>
      <p:sp>
        <p:nvSpPr>
          <p:cNvPr id="20493" name="Line 14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495" name="Text Box 17"/>
          <p:cNvSpPr txBox="1">
            <a:spLocks noChangeArrowheads="1"/>
          </p:cNvSpPr>
          <p:nvPr/>
        </p:nvSpPr>
        <p:spPr bwMode="auto">
          <a:xfrm>
            <a:off x="304800" y="4953000"/>
            <a:ext cx="3124200" cy="16097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4 – Calculate the net present value of the proposed investment.</a:t>
            </a:r>
          </a:p>
        </p:txBody>
      </p:sp>
      <p:sp>
        <p:nvSpPr>
          <p:cNvPr id="20496" name="Text Box 19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20497" name="Line 20"/>
          <p:cNvSpPr>
            <a:spLocks noChangeShapeType="1"/>
          </p:cNvSpPr>
          <p:nvPr/>
        </p:nvSpPr>
        <p:spPr bwMode="auto">
          <a:xfrm>
            <a:off x="3810000" y="6477000"/>
            <a:ext cx="12192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Definition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505200"/>
          </a:xfrm>
        </p:spPr>
        <p:txBody>
          <a:bodyPr/>
          <a:lstStyle/>
          <a:p>
            <a:pPr eaLnBrk="1" hangingPunct="1"/>
            <a:r>
              <a:rPr lang="en-US" dirty="0"/>
              <a:t>Northern Manufacturing, Ltd. is considering the investment of $85,000 in a new machine.  The machine will generate cash flow of $14,000 per year for each year of its eight-year life and will have a salvage value of $9,000 at the end of its life.  The company’s cost of capital is 10%.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Investment		  $(85,000)</a:t>
            </a:r>
            <a:br>
              <a:rPr lang="en-US" sz="2800" dirty="0"/>
            </a:br>
            <a:r>
              <a:rPr lang="en-US" sz="2800" dirty="0"/>
              <a:t>Annual cash flow			          $14,000</a:t>
            </a:r>
            <a:br>
              <a:rPr lang="en-US" sz="2800" dirty="0"/>
            </a:br>
            <a:r>
              <a:rPr lang="en-US" sz="2800" dirty="0"/>
              <a:t>Salvage value					         $9,000</a:t>
            </a:r>
            <a:br>
              <a:rPr lang="en-US" sz="2800" dirty="0"/>
            </a:br>
            <a:r>
              <a:rPr lang="en-US" sz="2800" dirty="0"/>
              <a:t>					         x 5.3349     x .4665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3276600" y="4249738"/>
            <a:ext cx="24384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u="sng" dirty="0"/>
              <a:t>Present Value:</a:t>
            </a:r>
            <a:r>
              <a:rPr lang="en-US" sz="2800" dirty="0"/>
              <a:t>  </a:t>
            </a:r>
            <a:br>
              <a:rPr lang="en-US" sz="2800" dirty="0"/>
            </a:br>
            <a:r>
              <a:rPr lang="en-US" sz="2800" dirty="0"/>
              <a:t>   $(85,000)</a:t>
            </a:r>
            <a:br>
              <a:rPr lang="en-US" sz="2800" dirty="0"/>
            </a:br>
            <a:r>
              <a:rPr lang="en-US" sz="2800" dirty="0"/>
              <a:t>      74,689</a:t>
            </a:r>
            <a:br>
              <a:rPr lang="en-US" sz="2800" dirty="0"/>
            </a:br>
            <a:r>
              <a:rPr lang="en-US" sz="2800" dirty="0"/>
              <a:t>        4,198</a:t>
            </a:r>
            <a:br>
              <a:rPr lang="en-US" sz="2800" dirty="0"/>
            </a:br>
            <a:r>
              <a:rPr lang="en-US" sz="2800" dirty="0"/>
              <a:t>    $ (6,113)</a:t>
            </a:r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>
            <a:off x="3810000" y="60198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Line 9"/>
          <p:cNvSpPr>
            <a:spLocks noChangeShapeType="1"/>
          </p:cNvSpPr>
          <p:nvPr/>
        </p:nvSpPr>
        <p:spPr bwMode="auto">
          <a:xfrm>
            <a:off x="6858000" y="4724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3" name="Line 10"/>
          <p:cNvSpPr>
            <a:spLocks noChangeShapeType="1"/>
          </p:cNvSpPr>
          <p:nvPr/>
        </p:nvSpPr>
        <p:spPr bwMode="auto">
          <a:xfrm>
            <a:off x="5181600" y="53340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Line 11"/>
          <p:cNvSpPr>
            <a:spLocks noChangeShapeType="1"/>
          </p:cNvSpPr>
          <p:nvPr/>
        </p:nvSpPr>
        <p:spPr bwMode="auto">
          <a:xfrm>
            <a:off x="5181600" y="57912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12"/>
          <p:cNvSpPr>
            <a:spLocks noChangeShapeType="1"/>
          </p:cNvSpPr>
          <p:nvPr/>
        </p:nvSpPr>
        <p:spPr bwMode="auto">
          <a:xfrm>
            <a:off x="8382000" y="4724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Text Box 13"/>
          <p:cNvSpPr txBox="1">
            <a:spLocks noChangeArrowheads="1"/>
          </p:cNvSpPr>
          <p:nvPr/>
        </p:nvSpPr>
        <p:spPr bwMode="auto">
          <a:xfrm>
            <a:off x="457200" y="4879975"/>
            <a:ext cx="2895600" cy="16732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>
                <a:solidFill>
                  <a:srgbClr val="FF3300"/>
                </a:solidFill>
              </a:rPr>
              <a:t>Solution:</a:t>
            </a:r>
            <a:r>
              <a:rPr lang="en-US" sz="2000" b="1">
                <a:solidFill>
                  <a:srgbClr val="FF3300"/>
                </a:solidFill>
              </a:rPr>
              <a:t/>
            </a:r>
            <a:br>
              <a:rPr lang="en-US" sz="2000" b="1">
                <a:solidFill>
                  <a:srgbClr val="FF3300"/>
                </a:solidFill>
              </a:rPr>
            </a:br>
            <a:r>
              <a:rPr lang="en-US" sz="2000" b="1">
                <a:solidFill>
                  <a:srgbClr val="FF3300"/>
                </a:solidFill>
              </a:rPr>
              <a:t>Since the NPV is negative, the investment does not earn the 10% cost of capital.</a:t>
            </a:r>
          </a:p>
        </p:txBody>
      </p:sp>
      <p:sp>
        <p:nvSpPr>
          <p:cNvPr id="21517" name="Text Box 14"/>
          <p:cNvSpPr txBox="1">
            <a:spLocks noChangeArrowheads="1"/>
          </p:cNvSpPr>
          <p:nvPr/>
        </p:nvSpPr>
        <p:spPr bwMode="auto">
          <a:xfrm>
            <a:off x="5105400" y="5957888"/>
            <a:ext cx="3124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Net Present Value</a:t>
            </a:r>
          </a:p>
        </p:txBody>
      </p:sp>
      <p:sp>
        <p:nvSpPr>
          <p:cNvPr id="21518" name="Line 15"/>
          <p:cNvSpPr>
            <a:spLocks noChangeShapeType="1"/>
          </p:cNvSpPr>
          <p:nvPr/>
        </p:nvSpPr>
        <p:spPr bwMode="auto">
          <a:xfrm>
            <a:off x="7391400" y="3657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Line 17"/>
          <p:cNvSpPr>
            <a:spLocks noChangeShapeType="1"/>
          </p:cNvSpPr>
          <p:nvPr/>
        </p:nvSpPr>
        <p:spPr bwMode="auto">
          <a:xfrm>
            <a:off x="3810000" y="6477000"/>
            <a:ext cx="1219200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1" name="Text Box 19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4724400" y="36576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352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Calculate the net present value of the proposed investment. (Ignore income taxes.)</a:t>
            </a:r>
            <a:endParaRPr lang="en-US" sz="1400">
              <a:solidFill>
                <a:srgbClr val="C0C0C0"/>
              </a:solidFill>
            </a:endParaRPr>
          </a:p>
          <a:p>
            <a:pPr marL="609600" indent="-609600" eaLnBrk="1" hangingPunct="1">
              <a:buFontTx/>
              <a:buAutoNum type="alphaLcPeriod"/>
            </a:pPr>
            <a:r>
              <a:rPr lang="en-US" b="1"/>
              <a:t>What will the internal rate of return on this investment be relative to the cost of capital?  Explain your answer.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23555" name="Text Box 24"/>
          <p:cNvSpPr txBox="1">
            <a:spLocks noChangeArrowheads="1"/>
          </p:cNvSpPr>
          <p:nvPr/>
        </p:nvSpPr>
        <p:spPr bwMode="auto">
          <a:xfrm>
            <a:off x="914400" y="2362200"/>
            <a:ext cx="7315200" cy="2463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lIns="228600" tIns="228600" rIns="228600" bIns="2286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Because the net present value is negative, the internal rate of return on this project will be lower than the cost of capital of 10%.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7200" dirty="0"/>
              <a:t>Accounting</a:t>
            </a:r>
          </a:p>
          <a:p>
            <a:pPr algn="ctr"/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/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 w="38100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 sz="2800">
                <a:solidFill>
                  <a:schemeClr val="bg1"/>
                </a:solidFill>
                <a:latin typeface="Arial" charset="0"/>
                <a:cs typeface="Arial" charset="0"/>
              </a:rPr>
              <a:t>net present value and internal rate of return.</a:t>
            </a:r>
          </a:p>
          <a:p>
            <a:pPr algn="ctr">
              <a:spcBef>
                <a:spcPct val="20000"/>
              </a:spcBef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en-US" sz="2800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3352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b="1"/>
              <a:t>Calculate the net present value of the proposed investment. (Ignore income taxes.)</a:t>
            </a:r>
            <a:endParaRPr lang="en-US" sz="1400" b="1"/>
          </a:p>
          <a:p>
            <a:pPr marL="609600" indent="-609600" eaLnBrk="1" hangingPunct="1">
              <a:buFontTx/>
              <a:buAutoNum type="alphaLcPeriod"/>
            </a:pPr>
            <a:r>
              <a:rPr lang="en-US">
                <a:solidFill>
                  <a:srgbClr val="C0C0C0"/>
                </a:solidFill>
              </a:rPr>
              <a:t>What will the internal rate of return on this investment be relative to the cost of capital?  Explain your answer.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696200" cy="19050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b="1"/>
              <a:t>Calculate the net present value of the proposed investment. (Ignore income taxes.)</a:t>
            </a:r>
            <a:endParaRPr lang="en-US" sz="1400" b="1"/>
          </a:p>
          <a:p>
            <a:pPr marL="609600" indent="-609600" eaLnBrk="1" hangingPunct="1">
              <a:buFontTx/>
              <a:buNone/>
            </a:pPr>
            <a:endParaRPr lang="en-US" sz="1400" b="1"/>
          </a:p>
          <a:p>
            <a:pPr marL="609600" indent="-609600" eaLnBrk="1" hangingPunct="1">
              <a:buFontTx/>
              <a:buNone/>
            </a:pPr>
            <a:endParaRPr lang="en-US" sz="1400" b="1"/>
          </a:p>
          <a:p>
            <a:pPr marL="609600" indent="-609600" eaLnBrk="1" hangingPunct="1">
              <a:buFontTx/>
              <a:buNone/>
            </a:pPr>
            <a:endParaRPr lang="en-US" sz="1400" b="1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066800" y="4038600"/>
            <a:ext cx="7086600" cy="14303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Set up a model for analyzing the timing of cash flows and enter all cash flows generated by this project.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81000" y="5248275"/>
            <a:ext cx="36576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>
                <a:solidFill>
                  <a:srgbClr val="FF3300"/>
                </a:solidFill>
              </a:rPr>
              <a:t>Solution Steps:</a:t>
            </a:r>
            <a:r>
              <a:rPr lang="en-US" b="1">
                <a:solidFill>
                  <a:srgbClr val="FF3300"/>
                </a:solidFill>
              </a:rPr>
              <a:t/>
            </a:r>
            <a:br>
              <a:rPr lang="en-US" b="1">
                <a:solidFill>
                  <a:srgbClr val="FF3300"/>
                </a:solidFill>
              </a:rPr>
            </a:br>
            <a:r>
              <a:rPr lang="en-US" b="1">
                <a:solidFill>
                  <a:srgbClr val="FF3300"/>
                </a:solidFill>
              </a:rPr>
              <a:t>Step 1 – Setup the project years and cash flow items.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381000" y="5248275"/>
            <a:ext cx="35814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project years and cash flow items.</a:t>
            </a:r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Year:  0 – 1 – 2 – 3 – 4 – 5 – 6 – 7 – 8 </a:t>
            </a:r>
          </a:p>
        </p:txBody>
      </p:sp>
      <p:sp>
        <p:nvSpPr>
          <p:cNvPr id="7175" name="Line 12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Investment</a:t>
            </a:r>
            <a:r>
              <a:rPr lang="en-US" sz="2800"/>
              <a:t>		  </a:t>
            </a:r>
            <a:br>
              <a:rPr lang="en-US" sz="2800"/>
            </a:br>
            <a:r>
              <a:rPr lang="en-US" sz="2800"/>
              <a:t>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81000" y="5248275"/>
            <a:ext cx="33528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years and cash flow items.</a:t>
            </a: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381000" y="5248275"/>
            <a:ext cx="35814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project years and cash flow items.</a:t>
            </a:r>
          </a:p>
        </p:txBody>
      </p:sp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8200" name="Line 14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Investment		  </a:t>
            </a:r>
            <a:br>
              <a:rPr lang="en-US" sz="2800"/>
            </a:br>
            <a:r>
              <a:rPr lang="en-US" sz="2800" b="1">
                <a:solidFill>
                  <a:srgbClr val="FF3300"/>
                </a:solidFill>
              </a:rPr>
              <a:t>Annual cash flow</a:t>
            </a:r>
            <a:r>
              <a:rPr lang="en-US" sz="2800"/>
              <a:t>			      </a:t>
            </a:r>
            <a:br>
              <a:rPr lang="en-US" sz="2800"/>
            </a:br>
            <a:r>
              <a:rPr lang="en-US" sz="2800"/>
              <a:t>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381000" y="5248275"/>
            <a:ext cx="33528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years and cash flow items.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381000" y="5248275"/>
            <a:ext cx="35814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project years and cash flow items.</a:t>
            </a:r>
          </a:p>
        </p:txBody>
      </p:sp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9224" name="Line 13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24800" cy="685800"/>
          </a:xfrm>
        </p:spPr>
        <p:txBody>
          <a:bodyPr/>
          <a:lstStyle/>
          <a:p>
            <a:pPr eaLnBrk="1" hangingPunct="1"/>
            <a:r>
              <a:rPr lang="en-US"/>
              <a:t>Model for analyzing project cash flows: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</a:rPr>
              <a:t>Problem Solution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609600" y="2971800"/>
            <a:ext cx="8382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Investment		  </a:t>
            </a:r>
            <a:br>
              <a:rPr lang="en-US" sz="2800"/>
            </a:br>
            <a:r>
              <a:rPr lang="en-US" sz="2800"/>
              <a:t>Annual cash flow			      </a:t>
            </a:r>
            <a:br>
              <a:rPr lang="en-US" sz="2800"/>
            </a:br>
            <a:r>
              <a:rPr lang="en-US" sz="2800" b="1">
                <a:solidFill>
                  <a:srgbClr val="FF3300"/>
                </a:solidFill>
              </a:rPr>
              <a:t>Salvage value</a:t>
            </a:r>
            <a:r>
              <a:rPr lang="en-US" sz="2800"/>
              <a:t>					         </a:t>
            </a:r>
            <a:br>
              <a:rPr lang="en-US" sz="2800"/>
            </a:br>
            <a:r>
              <a:rPr lang="en-US" sz="2800"/>
              <a:t>					</a:t>
            </a:r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381000" y="5248275"/>
            <a:ext cx="33528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years and cash flow items.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381000" y="5248275"/>
            <a:ext cx="3581400" cy="1244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FF3300"/>
                </a:solidFill>
              </a:rPr>
              <a:t>Solution Steps:</a:t>
            </a:r>
            <a:r>
              <a:rPr lang="en-US">
                <a:solidFill>
                  <a:srgbClr val="FF3300"/>
                </a:solidFill>
              </a:rPr>
              <a:t/>
            </a:r>
            <a:br>
              <a:rPr lang="en-US">
                <a:solidFill>
                  <a:srgbClr val="FF3300"/>
                </a:solidFill>
              </a:rPr>
            </a:br>
            <a:r>
              <a:rPr lang="en-US">
                <a:solidFill>
                  <a:srgbClr val="FF3300"/>
                </a:solidFill>
              </a:rPr>
              <a:t>Step 1 – Setup the project years and cash flow items.</a:t>
            </a:r>
          </a:p>
        </p:txBody>
      </p:sp>
      <p:sp>
        <p:nvSpPr>
          <p:cNvPr id="10247" name="Text Box 12"/>
          <p:cNvSpPr txBox="1">
            <a:spLocks noChangeArrowheads="1"/>
          </p:cNvSpPr>
          <p:nvPr/>
        </p:nvSpPr>
        <p:spPr bwMode="auto">
          <a:xfrm>
            <a:off x="1676400" y="2514600"/>
            <a:ext cx="723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800" dirty="0"/>
              <a:t>Year:  0 – 1 – 2 – 3 – 4 – 5 – 6 – 7 – 8 </a:t>
            </a:r>
          </a:p>
        </p:txBody>
      </p:sp>
      <p:sp>
        <p:nvSpPr>
          <p:cNvPr id="10248" name="Line 13"/>
          <p:cNvSpPr>
            <a:spLocks noChangeShapeType="1"/>
          </p:cNvSpPr>
          <p:nvPr/>
        </p:nvSpPr>
        <p:spPr bwMode="auto">
          <a:xfrm>
            <a:off x="3429000" y="2590800"/>
            <a:ext cx="541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786</Words>
  <Application>Microsoft Office PowerPoint</Application>
  <PresentationFormat>On-screen Show (4:3)</PresentationFormat>
  <Paragraphs>119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Demonstration Problem</vt:lpstr>
      <vt:lpstr>Problem Definition</vt:lpstr>
      <vt:lpstr>Problem Requirements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Requirements</vt:lpstr>
      <vt:lpstr>Problem Solution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16.17-9e</dc:title>
  <dc:creator>Marshall, McManus, and Viele</dc:creator>
  <cp:lastModifiedBy>McCormick, Michael</cp:lastModifiedBy>
  <cp:revision>104</cp:revision>
  <dcterms:created xsi:type="dcterms:W3CDTF">2001-08-05T17:29:40Z</dcterms:created>
  <dcterms:modified xsi:type="dcterms:W3CDTF">2019-02-05T18:07:02Z</dcterms:modified>
</cp:coreProperties>
</file>