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7"/>
  </p:handoutMasterIdLst>
  <p:sldIdLst>
    <p:sldId id="475" r:id="rId2"/>
    <p:sldId id="257" r:id="rId3"/>
    <p:sldId id="446" r:id="rId4"/>
    <p:sldId id="258" r:id="rId5"/>
    <p:sldId id="298" r:id="rId6"/>
    <p:sldId id="430" r:id="rId7"/>
    <p:sldId id="451" r:id="rId8"/>
    <p:sldId id="450" r:id="rId9"/>
    <p:sldId id="449" r:id="rId10"/>
    <p:sldId id="448" r:id="rId11"/>
    <p:sldId id="447" r:id="rId12"/>
    <p:sldId id="455" r:id="rId13"/>
    <p:sldId id="454" r:id="rId14"/>
    <p:sldId id="453" r:id="rId15"/>
    <p:sldId id="452" r:id="rId16"/>
    <p:sldId id="456" r:id="rId17"/>
    <p:sldId id="457" r:id="rId18"/>
    <p:sldId id="401" r:id="rId19"/>
    <p:sldId id="458" r:id="rId20"/>
    <p:sldId id="459" r:id="rId21"/>
    <p:sldId id="460" r:id="rId22"/>
    <p:sldId id="469" r:id="rId23"/>
    <p:sldId id="467" r:id="rId24"/>
    <p:sldId id="473" r:id="rId25"/>
    <p:sldId id="468" r:id="rId26"/>
    <p:sldId id="466" r:id="rId27"/>
    <p:sldId id="465" r:id="rId28"/>
    <p:sldId id="464" r:id="rId29"/>
    <p:sldId id="463" r:id="rId30"/>
    <p:sldId id="462" r:id="rId31"/>
    <p:sldId id="461" r:id="rId32"/>
    <p:sldId id="471" r:id="rId33"/>
    <p:sldId id="474" r:id="rId34"/>
    <p:sldId id="472" r:id="rId35"/>
    <p:sldId id="477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FF3300"/>
    <a:srgbClr val="0099FF"/>
    <a:srgbClr val="0066FF"/>
    <a:srgbClr val="336600"/>
    <a:srgbClr val="003399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40" autoAdjust="0"/>
    <p:restoredTop sz="90929"/>
  </p:normalViewPr>
  <p:slideViewPr>
    <p:cSldViewPr>
      <p:cViewPr varScale="1">
        <p:scale>
          <a:sx n="80" d="100"/>
          <a:sy n="80" d="100"/>
        </p:scale>
        <p:origin x="-1061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6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35.xml"/><Relationship Id="rId5" Type="http://schemas.openxmlformats.org/officeDocument/2006/relationships/slide" Target="slides/slide34.xml"/><Relationship Id="rId4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1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1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C34D345-87D0-4E13-8EBF-00A831F815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9851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B8648-DCCF-498D-A0AC-4714E0055D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D3F45-F01E-41AD-A2D4-A71561920B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3B7EB-7B5F-4432-BDD1-8FC1B3B716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73C81-C629-4306-BC32-16B49748F6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6000A-D5A5-431D-8086-89505639B2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4DD66E-7577-457C-8B0F-8C83345D75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844051-15B7-4A42-88A2-F3C94894D1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62A64-27C9-489B-93CF-1CB8C35B4E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8AA64-2942-4022-9BDA-A48C5253A6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1EEB2-53A4-41CB-B3AF-53705C3560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A3100-EC5C-47E8-A393-0CC6FCD90B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4F001FDB-F7EB-4B88-A839-95496D695F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19355523-4334-45D1-B2FF-3775CA1850A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685800" y="6553200"/>
            <a:ext cx="777240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800" kern="1200">
                <a:solidFill>
                  <a:prstClr val="black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ctr">
              <a:defRPr/>
            </a:pPr>
            <a:r>
              <a:rPr lang="en-US" dirty="0" smtClean="0"/>
              <a:t>Copyright © 2020 McGraw-Hill Education. All rights reserved. No reproduction or distribution without the prior written consent of McGraw-Hill Education.</a:t>
            </a:r>
          </a:p>
          <a:p>
            <a:pPr algn="ctr"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429000"/>
            <a:ext cx="9144000" cy="1143000"/>
          </a:xfrm>
          <a:solidFill>
            <a:srgbClr val="9900CC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Demonstration Problem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572000"/>
            <a:ext cx="9144000" cy="2286000"/>
          </a:xfrm>
          <a:solidFill>
            <a:srgbClr val="33CC33"/>
          </a:solidFill>
        </p:spPr>
        <p:txBody>
          <a:bodyPr anchor="ctr" anchorCtr="1"/>
          <a:lstStyle/>
          <a:p>
            <a:pPr eaLnBrk="1" hangingPunct="1"/>
            <a:r>
              <a:rPr lang="en-US" dirty="0">
                <a:solidFill>
                  <a:schemeClr val="bg1"/>
                </a:solidFill>
              </a:rPr>
              <a:t>Chapter 16 – Exercise 13</a:t>
            </a:r>
          </a:p>
          <a:p>
            <a:pPr eaLnBrk="1" hangingPunct="1"/>
            <a:r>
              <a:rPr lang="en-US" dirty="0">
                <a:solidFill>
                  <a:schemeClr val="bg1"/>
                </a:solidFill>
              </a:rPr>
              <a:t>Accept Special Sales Order?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7200" dirty="0"/>
              <a:t>Accounting</a:t>
            </a:r>
          </a:p>
          <a:p>
            <a:pPr algn="ctr"/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0" y="45720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657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Cost per unit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$ 1.50</a:t>
            </a:r>
          </a:p>
          <a:p>
            <a:pPr eaLnBrk="1" hangingPunct="1">
              <a:buFontTx/>
              <a:buNone/>
            </a:pPr>
            <a:r>
              <a:rPr lang="en-US" dirty="0"/>
              <a:t>	Direct labor				   1.50</a:t>
            </a:r>
          </a:p>
          <a:p>
            <a:pPr eaLnBrk="1" hangingPunct="1">
              <a:buFontTx/>
              <a:buNone/>
            </a:pPr>
            <a:r>
              <a:rPr lang="en-US" dirty="0"/>
              <a:t>	</a:t>
            </a:r>
            <a:r>
              <a:rPr lang="en-US" b="1" dirty="0">
                <a:solidFill>
                  <a:srgbClr val="FF3300"/>
                </a:solidFill>
              </a:rPr>
              <a:t>Variable overhead</a:t>
            </a:r>
            <a:r>
              <a:rPr lang="en-US" dirty="0"/>
              <a:t>			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1268" name="Line 8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657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Cost per unit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$ 1.50</a:t>
            </a:r>
          </a:p>
          <a:p>
            <a:pPr eaLnBrk="1" hangingPunct="1">
              <a:buFontTx/>
              <a:buNone/>
            </a:pPr>
            <a:r>
              <a:rPr lang="en-US" dirty="0"/>
              <a:t>	Direct labor				   1.50</a:t>
            </a:r>
          </a:p>
          <a:p>
            <a:pPr eaLnBrk="1" hangingPunct="1">
              <a:buFontTx/>
              <a:buNone/>
            </a:pPr>
            <a:r>
              <a:rPr lang="en-US" dirty="0"/>
              <a:t>	Variable overhead			   </a:t>
            </a:r>
            <a:r>
              <a:rPr lang="en-US" b="1" dirty="0">
                <a:solidFill>
                  <a:srgbClr val="FF3300"/>
                </a:solidFill>
              </a:rPr>
              <a:t>2.00</a:t>
            </a:r>
          </a:p>
          <a:p>
            <a:pPr eaLnBrk="1" hangingPunct="1">
              <a:buFontTx/>
              <a:buNone/>
            </a:pPr>
            <a:r>
              <a:rPr lang="en-US" dirty="0"/>
              <a:t>	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2292" name="Line 8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3" name="AutoShape 9"/>
          <p:cNvSpPr>
            <a:spLocks noChangeArrowheads="1"/>
          </p:cNvSpPr>
          <p:nvPr/>
        </p:nvSpPr>
        <p:spPr bwMode="auto">
          <a:xfrm>
            <a:off x="6477000" y="4343400"/>
            <a:ext cx="990600" cy="838200"/>
          </a:xfrm>
          <a:prstGeom prst="upArrowCallout">
            <a:avLst>
              <a:gd name="adj1" fmla="val 29545"/>
              <a:gd name="adj2" fmla="val 29545"/>
              <a:gd name="adj3" fmla="val 16667"/>
              <a:gd name="adj4" fmla="val 66667"/>
            </a:avLst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>
                <a:solidFill>
                  <a:srgbClr val="FF3300"/>
                </a:solidFill>
              </a:rPr>
              <a:t>Given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657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Cost per unit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$ 1.50</a:t>
            </a:r>
          </a:p>
          <a:p>
            <a:pPr eaLnBrk="1" hangingPunct="1">
              <a:buFontTx/>
              <a:buNone/>
            </a:pPr>
            <a:r>
              <a:rPr lang="en-US" dirty="0"/>
              <a:t>	Direct labor				   1.50</a:t>
            </a:r>
          </a:p>
          <a:p>
            <a:pPr eaLnBrk="1" hangingPunct="1">
              <a:buFontTx/>
              <a:buNone/>
            </a:pPr>
            <a:r>
              <a:rPr lang="en-US" dirty="0"/>
              <a:t>	Variable overhead			   2.00</a:t>
            </a:r>
          </a:p>
          <a:p>
            <a:pPr eaLnBrk="1" hangingPunct="1">
              <a:buFontTx/>
              <a:buNone/>
            </a:pPr>
            <a:r>
              <a:rPr lang="en-US" dirty="0"/>
              <a:t>	</a:t>
            </a:r>
            <a:r>
              <a:rPr lang="en-US" b="1" dirty="0">
                <a:solidFill>
                  <a:srgbClr val="FF3300"/>
                </a:solidFill>
              </a:rPr>
              <a:t>Fixed overhead</a:t>
            </a:r>
            <a:r>
              <a:rPr lang="en-US" dirty="0"/>
              <a:t>			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3316" name="Line 7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657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Cost per unit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$ 1.50</a:t>
            </a:r>
          </a:p>
          <a:p>
            <a:pPr eaLnBrk="1" hangingPunct="1">
              <a:buFontTx/>
              <a:buNone/>
            </a:pPr>
            <a:r>
              <a:rPr lang="en-US" dirty="0"/>
              <a:t>	Direct labor				   1.50</a:t>
            </a:r>
          </a:p>
          <a:p>
            <a:pPr eaLnBrk="1" hangingPunct="1">
              <a:buFontTx/>
              <a:buNone/>
            </a:pPr>
            <a:r>
              <a:rPr lang="en-US" dirty="0"/>
              <a:t>	Variable overhead			   2.00</a:t>
            </a:r>
          </a:p>
          <a:p>
            <a:pPr eaLnBrk="1" hangingPunct="1">
              <a:buFontTx/>
              <a:buNone/>
            </a:pPr>
            <a:r>
              <a:rPr lang="en-US" dirty="0"/>
              <a:t>	Fixed overhead			   </a:t>
            </a:r>
            <a:r>
              <a:rPr lang="en-US" b="1" dirty="0">
                <a:solidFill>
                  <a:srgbClr val="FF3300"/>
                </a:solidFill>
              </a:rPr>
              <a:t>2.00</a:t>
            </a:r>
          </a:p>
          <a:p>
            <a:pPr eaLnBrk="1" hangingPunct="1">
              <a:buFontTx/>
              <a:buNone/>
            </a:pPr>
            <a:r>
              <a:rPr lang="en-US" dirty="0"/>
              <a:t>	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743200" y="4953000"/>
            <a:ext cx="6096000" cy="1244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3300"/>
                </a:solidFill>
              </a:rPr>
              <a:t>Fixed overhead per unit = </a:t>
            </a:r>
            <a:br>
              <a:rPr lang="en-US" dirty="0">
                <a:solidFill>
                  <a:srgbClr val="FF3300"/>
                </a:solidFill>
              </a:rPr>
            </a:br>
            <a:r>
              <a:rPr lang="en-US" dirty="0">
                <a:solidFill>
                  <a:srgbClr val="FF3300"/>
                </a:solidFill>
              </a:rPr>
              <a:t>Total fixed overhead / Current units produced =</a:t>
            </a:r>
            <a:br>
              <a:rPr lang="en-US" dirty="0">
                <a:solidFill>
                  <a:srgbClr val="FF3300"/>
                </a:solidFill>
              </a:rPr>
            </a:br>
            <a:r>
              <a:rPr lang="en-US" dirty="0">
                <a:solidFill>
                  <a:srgbClr val="FF3300"/>
                </a:solidFill>
              </a:rPr>
              <a:t>                  $100,000 / 50,000 units</a:t>
            </a:r>
          </a:p>
        </p:txBody>
      </p:sp>
      <p:sp>
        <p:nvSpPr>
          <p:cNvPr id="14341" name="Line 7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657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Cost per unit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$ 1.50</a:t>
            </a:r>
          </a:p>
          <a:p>
            <a:pPr eaLnBrk="1" hangingPunct="1">
              <a:buFontTx/>
              <a:buNone/>
            </a:pPr>
            <a:r>
              <a:rPr lang="en-US" dirty="0"/>
              <a:t>	Direct labor				   1.50</a:t>
            </a:r>
          </a:p>
          <a:p>
            <a:pPr eaLnBrk="1" hangingPunct="1">
              <a:buFontTx/>
              <a:buNone/>
            </a:pPr>
            <a:r>
              <a:rPr lang="en-US" dirty="0"/>
              <a:t>	Variable overhead			   2.00</a:t>
            </a:r>
          </a:p>
          <a:p>
            <a:pPr eaLnBrk="1" hangingPunct="1">
              <a:buFontTx/>
              <a:buNone/>
            </a:pPr>
            <a:r>
              <a:rPr lang="en-US" dirty="0"/>
              <a:t>	Fixed overhead			   2.00</a:t>
            </a:r>
          </a:p>
          <a:p>
            <a:pPr eaLnBrk="1" hangingPunct="1">
              <a:buFontTx/>
              <a:buNone/>
            </a:pPr>
            <a:r>
              <a:rPr lang="en-US" dirty="0"/>
              <a:t>	</a:t>
            </a:r>
            <a:r>
              <a:rPr lang="en-US" b="1" dirty="0">
                <a:solidFill>
                  <a:srgbClr val="FF3300"/>
                </a:solidFill>
              </a:rPr>
              <a:t>Cost per unit</a:t>
            </a:r>
            <a:r>
              <a:rPr lang="en-US" dirty="0"/>
              <a:t>				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5364" name="Line 5"/>
          <p:cNvSpPr>
            <a:spLocks noChangeShapeType="1"/>
          </p:cNvSpPr>
          <p:nvPr/>
        </p:nvSpPr>
        <p:spPr bwMode="auto">
          <a:xfrm>
            <a:off x="6248400" y="48768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5" name="Line 7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657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Cost per unit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$ 1.50</a:t>
            </a:r>
          </a:p>
          <a:p>
            <a:pPr eaLnBrk="1" hangingPunct="1">
              <a:buFontTx/>
              <a:buNone/>
            </a:pPr>
            <a:r>
              <a:rPr lang="en-US" dirty="0"/>
              <a:t>	Direct labor				   1.50</a:t>
            </a:r>
          </a:p>
          <a:p>
            <a:pPr eaLnBrk="1" hangingPunct="1">
              <a:buFontTx/>
              <a:buNone/>
            </a:pPr>
            <a:r>
              <a:rPr lang="en-US" dirty="0"/>
              <a:t>	Variable overhead			   2.00</a:t>
            </a:r>
          </a:p>
          <a:p>
            <a:pPr eaLnBrk="1" hangingPunct="1">
              <a:buFontTx/>
              <a:buNone/>
            </a:pPr>
            <a:r>
              <a:rPr lang="en-US" dirty="0"/>
              <a:t>	Fixed overhead			   2.00</a:t>
            </a:r>
          </a:p>
          <a:p>
            <a:pPr eaLnBrk="1" hangingPunct="1">
              <a:buFontTx/>
              <a:buNone/>
            </a:pPr>
            <a:r>
              <a:rPr lang="en-US" dirty="0"/>
              <a:t>	Cost per unit			         </a:t>
            </a:r>
            <a:r>
              <a:rPr lang="en-US" b="1" dirty="0">
                <a:solidFill>
                  <a:srgbClr val="FF3300"/>
                </a:solidFill>
              </a:rPr>
              <a:t>$ 7.00</a:t>
            </a:r>
          </a:p>
          <a:p>
            <a:pPr eaLnBrk="1" hangingPunct="1">
              <a:buFontTx/>
              <a:buNone/>
            </a:pPr>
            <a:endParaRPr 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6388" name="Line 5"/>
          <p:cNvSpPr>
            <a:spLocks noChangeShapeType="1"/>
          </p:cNvSpPr>
          <p:nvPr/>
        </p:nvSpPr>
        <p:spPr bwMode="auto">
          <a:xfrm>
            <a:off x="6248400" y="48768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89" name="Line 6"/>
          <p:cNvSpPr>
            <a:spLocks noChangeShapeType="1"/>
          </p:cNvSpPr>
          <p:nvPr/>
        </p:nvSpPr>
        <p:spPr bwMode="auto">
          <a:xfrm>
            <a:off x="6248400" y="5486400"/>
            <a:ext cx="10668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0" name="Line 7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657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Cost per unit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$ 1.50</a:t>
            </a:r>
          </a:p>
          <a:p>
            <a:pPr eaLnBrk="1" hangingPunct="1">
              <a:buFontTx/>
              <a:buNone/>
            </a:pPr>
            <a:r>
              <a:rPr lang="en-US" dirty="0"/>
              <a:t>	Direct labor				   1.50</a:t>
            </a:r>
          </a:p>
          <a:p>
            <a:pPr eaLnBrk="1" hangingPunct="1">
              <a:buFontTx/>
              <a:buNone/>
            </a:pPr>
            <a:r>
              <a:rPr lang="en-US" dirty="0"/>
              <a:t>	Variable overhead			   2.00</a:t>
            </a:r>
          </a:p>
          <a:p>
            <a:pPr eaLnBrk="1" hangingPunct="1">
              <a:buFontTx/>
              <a:buNone/>
            </a:pPr>
            <a:r>
              <a:rPr lang="en-US" dirty="0"/>
              <a:t>	Fixed overhead			   2.00</a:t>
            </a:r>
          </a:p>
          <a:p>
            <a:pPr eaLnBrk="1" hangingPunct="1">
              <a:buFontTx/>
              <a:buNone/>
            </a:pPr>
            <a:r>
              <a:rPr lang="en-US" dirty="0"/>
              <a:t>	Cost per unit			         $ 7.00</a:t>
            </a:r>
          </a:p>
          <a:p>
            <a:pPr eaLnBrk="1" hangingPunct="1">
              <a:buFontTx/>
              <a:buNone/>
            </a:pP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362200" y="5867400"/>
            <a:ext cx="4495800" cy="4619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3300"/>
                </a:solidFill>
              </a:rPr>
              <a:t>Solution:  Cost per unit = $7.00</a:t>
            </a:r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>
            <a:off x="6248400" y="48768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6248400" y="5486400"/>
            <a:ext cx="10668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Requirements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01000" cy="33528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/>
            </a:pPr>
            <a:r>
              <a:rPr lang="en-US" dirty="0">
                <a:solidFill>
                  <a:srgbClr val="C0C0C0"/>
                </a:solidFill>
              </a:rPr>
              <a:t>Show how management came up with a cost of $7 per unit for this component.</a:t>
            </a:r>
            <a:endParaRPr lang="en-US" sz="1400" dirty="0">
              <a:solidFill>
                <a:srgbClr val="C0C0C0"/>
              </a:solidFill>
            </a:endParaRPr>
          </a:p>
          <a:p>
            <a:pPr marL="609600" indent="-609600" eaLnBrk="1" hangingPunct="1">
              <a:buFontTx/>
              <a:buAutoNum type="alphaLcPeriod"/>
            </a:pPr>
            <a:r>
              <a:rPr lang="en-US" b="1" dirty="0"/>
              <a:t>Evaluate this cost calculation.  Explain why it is or is not appropriate.</a:t>
            </a:r>
          </a:p>
          <a:p>
            <a:pPr marL="609600" indent="-609600" eaLnBrk="1" hangingPunct="1">
              <a:buFontTx/>
              <a:buAutoNum type="alphaLcPeriod"/>
            </a:pPr>
            <a:r>
              <a:rPr lang="en-US" dirty="0">
                <a:solidFill>
                  <a:srgbClr val="C0C0C0"/>
                </a:solidFill>
              </a:rPr>
              <a:t>Should the offer from the Italian firm be accepted?  Why or why not?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9459" name="Text Box 24"/>
          <p:cNvSpPr txBox="1">
            <a:spLocks noChangeArrowheads="1"/>
          </p:cNvSpPr>
          <p:nvPr/>
        </p:nvSpPr>
        <p:spPr bwMode="auto">
          <a:xfrm>
            <a:off x="914400" y="2362200"/>
            <a:ext cx="7315200" cy="39258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 lIns="228600" tIns="228600" rIns="228600" bIns="2286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>
                <a:solidFill>
                  <a:srgbClr val="FF3300"/>
                </a:solidFill>
              </a:rPr>
              <a:t>The calculation includes an inappropriate unitization of fixed costs for decision making purposes.  Unless the additional production of 30,000 units results in a movement to a new relevant range, total fixed expenses will not change.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Requirements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01000" cy="33528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/>
            </a:pPr>
            <a:r>
              <a:rPr lang="en-US" dirty="0">
                <a:solidFill>
                  <a:srgbClr val="C0C0C0"/>
                </a:solidFill>
              </a:rPr>
              <a:t>Show how management came up with a cost of $7 per unit for this component.</a:t>
            </a:r>
            <a:endParaRPr lang="en-US" sz="1400" dirty="0">
              <a:solidFill>
                <a:srgbClr val="C0C0C0"/>
              </a:solidFill>
            </a:endParaRPr>
          </a:p>
          <a:p>
            <a:pPr marL="609600" indent="-609600" eaLnBrk="1" hangingPunct="1">
              <a:buFontTx/>
              <a:buAutoNum type="alphaLcPeriod"/>
            </a:pPr>
            <a:r>
              <a:rPr lang="en-US" dirty="0">
                <a:solidFill>
                  <a:srgbClr val="C0C0C0"/>
                </a:solidFill>
              </a:rPr>
              <a:t>Evaluate this cost calculation.  Explain why it is or is not appropriate.</a:t>
            </a:r>
          </a:p>
          <a:p>
            <a:pPr marL="609600" indent="-609600" eaLnBrk="1" hangingPunct="1">
              <a:buFontTx/>
              <a:buAutoNum type="alphaLcPeriod"/>
            </a:pPr>
            <a:r>
              <a:rPr lang="en-US" b="1" dirty="0"/>
              <a:t>Should the offer from the Italian firm be accepted?  Why or why not?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Definition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2590800"/>
          </a:xfrm>
        </p:spPr>
        <p:txBody>
          <a:bodyPr/>
          <a:lstStyle/>
          <a:p>
            <a:pPr eaLnBrk="1" hangingPunct="1"/>
            <a:r>
              <a:rPr lang="en-US" dirty="0"/>
              <a:t>Integrated Masters, Inc., (IMI) is presently operating at 50% of capacity and manufacturing 50,000 units of a patented electronic component.  The cost structure of the component is as follows:</a:t>
            </a:r>
          </a:p>
        </p:txBody>
      </p:sp>
      <p:sp>
        <p:nvSpPr>
          <p:cNvPr id="3076" name="Rectangle 13"/>
          <p:cNvSpPr>
            <a:spLocks noChangeArrowheads="1"/>
          </p:cNvSpPr>
          <p:nvPr/>
        </p:nvSpPr>
        <p:spPr bwMode="auto">
          <a:xfrm>
            <a:off x="914400" y="4648200"/>
            <a:ext cx="7239000" cy="167640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	Raw materials		         $        1.50 per unit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	Direct labor 	  		       1.50 per unit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	Variable overhead			       2.00 per unit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	Fixed overhead		          $ 100,000 per year</a:t>
            </a:r>
          </a:p>
        </p:txBody>
      </p:sp>
      <p:sp>
        <p:nvSpPr>
          <p:cNvPr id="3077" name="Line 14"/>
          <p:cNvSpPr>
            <a:spLocks noChangeShapeType="1"/>
          </p:cNvSpPr>
          <p:nvPr/>
        </p:nvSpPr>
        <p:spPr bwMode="auto">
          <a:xfrm>
            <a:off x="914400" y="46482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8" name="Line 15"/>
          <p:cNvSpPr>
            <a:spLocks noChangeShapeType="1"/>
          </p:cNvSpPr>
          <p:nvPr/>
        </p:nvSpPr>
        <p:spPr bwMode="auto">
          <a:xfrm>
            <a:off x="914400" y="63246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12192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 startAt="3"/>
            </a:pPr>
            <a:r>
              <a:rPr lang="en-US" b="1"/>
              <a:t>Should the offer from the Italian firm be accepted?  Why or why not?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066800" y="4038600"/>
            <a:ext cx="7086600" cy="143033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FF3300"/>
                </a:solidFill>
              </a:rPr>
              <a:t>Analyze the relevant costs associated with producing an additional 30,000 units by accepting the special offer of $6 per unit.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/>
              <a:t>Relevant Cost Analysis</a:t>
            </a:r>
          </a:p>
          <a:p>
            <a:pPr eaLnBrk="1" hangingPunct="1">
              <a:buFontTx/>
              <a:buNone/>
            </a:pPr>
            <a:r>
              <a:rPr lang="en-US"/>
              <a:t>	</a:t>
            </a:r>
            <a:r>
              <a:rPr lang="en-US" b="1">
                <a:solidFill>
                  <a:srgbClr val="FF3300"/>
                </a:solidFill>
              </a:rPr>
              <a:t>Selling price</a:t>
            </a:r>
            <a:r>
              <a:rPr lang="en-US"/>
              <a:t>				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2532" name="Line 7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Relevant Cost Analysis</a:t>
            </a:r>
          </a:p>
          <a:p>
            <a:pPr eaLnBrk="1" hangingPunct="1">
              <a:buFontTx/>
              <a:buNone/>
            </a:pPr>
            <a:r>
              <a:rPr lang="en-US" dirty="0"/>
              <a:t>	Selling price			          </a:t>
            </a:r>
            <a:r>
              <a:rPr lang="en-US" b="1" dirty="0">
                <a:solidFill>
                  <a:srgbClr val="FF3300"/>
                </a:solidFill>
              </a:rPr>
              <a:t>$6.00</a:t>
            </a:r>
          </a:p>
          <a:p>
            <a:pPr eaLnBrk="1" hangingPunct="1">
              <a:buFontTx/>
              <a:buNone/>
            </a:pPr>
            <a:r>
              <a:rPr lang="en-US" dirty="0"/>
              <a:t>	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3556" name="Line 7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Relevant Cost Analysis</a:t>
            </a:r>
          </a:p>
          <a:p>
            <a:pPr eaLnBrk="1" hangingPunct="1">
              <a:buFontTx/>
              <a:buNone/>
            </a:pPr>
            <a:r>
              <a:rPr lang="en-US" dirty="0"/>
              <a:t>	Selling price			          $6.00</a:t>
            </a:r>
          </a:p>
          <a:p>
            <a:pPr eaLnBrk="1" hangingPunct="1">
              <a:buFontTx/>
              <a:buNone/>
            </a:pPr>
            <a:r>
              <a:rPr lang="en-US" dirty="0"/>
              <a:t>	</a:t>
            </a:r>
            <a:r>
              <a:rPr lang="en-US" b="1" dirty="0">
                <a:solidFill>
                  <a:srgbClr val="FF3300"/>
                </a:solidFill>
              </a:rPr>
              <a:t>Less relevant costs: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4580" name="Line 7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Relevant Cost Analysis</a:t>
            </a:r>
          </a:p>
          <a:p>
            <a:pPr eaLnBrk="1" hangingPunct="1">
              <a:buFontTx/>
              <a:buNone/>
            </a:pPr>
            <a:r>
              <a:rPr lang="en-US" dirty="0"/>
              <a:t>	Selling price			          $6.00</a:t>
            </a:r>
          </a:p>
          <a:p>
            <a:pPr eaLnBrk="1" hangingPunct="1">
              <a:buFontTx/>
              <a:buNone/>
            </a:pPr>
            <a:r>
              <a:rPr lang="en-US" dirty="0"/>
              <a:t>	Less relevant costs: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5604" name="Line 4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219200" y="3886200"/>
            <a:ext cx="6705600" cy="24638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 lIns="228600" tIns="228600" rIns="228600" bIns="2286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>
                <a:solidFill>
                  <a:srgbClr val="FF3300"/>
                </a:solidFill>
              </a:rPr>
              <a:t>The relevant costs of accepting this special offer are the incremental costs incurred by producing the additional 30,000 units.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Relevant Cost Analysis</a:t>
            </a:r>
          </a:p>
          <a:p>
            <a:pPr eaLnBrk="1" hangingPunct="1">
              <a:buFontTx/>
              <a:buNone/>
            </a:pPr>
            <a:r>
              <a:rPr lang="en-US" dirty="0"/>
              <a:t>	Selling price			          $6.00</a:t>
            </a:r>
          </a:p>
          <a:p>
            <a:pPr eaLnBrk="1" hangingPunct="1">
              <a:buFontTx/>
              <a:buNone/>
            </a:pPr>
            <a:r>
              <a:rPr lang="en-US" dirty="0"/>
              <a:t>	Less relevant costs:</a:t>
            </a:r>
          </a:p>
          <a:p>
            <a:pPr eaLnBrk="1" hangingPunct="1">
              <a:buFontTx/>
              <a:buNone/>
            </a:pPr>
            <a:r>
              <a:rPr lang="en-US" dirty="0"/>
              <a:t>	</a:t>
            </a:r>
            <a:r>
              <a:rPr lang="en-US" b="1" dirty="0">
                <a:solidFill>
                  <a:srgbClr val="FF3300"/>
                </a:solidFill>
              </a:rPr>
              <a:t>Direct material</a:t>
            </a:r>
            <a:r>
              <a:rPr lang="en-US" dirty="0"/>
              <a:t>			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6628" name="Line 7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Relevant Cost Analysis</a:t>
            </a:r>
          </a:p>
          <a:p>
            <a:pPr eaLnBrk="1" hangingPunct="1">
              <a:buFontTx/>
              <a:buNone/>
            </a:pPr>
            <a:r>
              <a:rPr lang="en-US" dirty="0"/>
              <a:t>	Selling price			          $6.00</a:t>
            </a:r>
          </a:p>
          <a:p>
            <a:pPr eaLnBrk="1" hangingPunct="1">
              <a:buFontTx/>
              <a:buNone/>
            </a:pPr>
            <a:r>
              <a:rPr lang="en-US" dirty="0"/>
              <a:t>	Less relevant costs: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   </a:t>
            </a:r>
            <a:r>
              <a:rPr lang="en-US" b="1" dirty="0">
                <a:solidFill>
                  <a:srgbClr val="FF3300"/>
                </a:solidFill>
              </a:rPr>
              <a:t>1.50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7652" name="Line 7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Relevant Cost Analysis</a:t>
            </a:r>
          </a:p>
          <a:p>
            <a:pPr eaLnBrk="1" hangingPunct="1">
              <a:buFontTx/>
              <a:buNone/>
            </a:pPr>
            <a:r>
              <a:rPr lang="en-US" dirty="0"/>
              <a:t>	Selling price			          $6.00</a:t>
            </a:r>
          </a:p>
          <a:p>
            <a:pPr eaLnBrk="1" hangingPunct="1">
              <a:buFontTx/>
              <a:buNone/>
            </a:pPr>
            <a:r>
              <a:rPr lang="en-US" dirty="0"/>
              <a:t>	Less relevant costs: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   1.50</a:t>
            </a:r>
          </a:p>
          <a:p>
            <a:pPr eaLnBrk="1" hangingPunct="1">
              <a:buFontTx/>
              <a:buNone/>
            </a:pPr>
            <a:r>
              <a:rPr lang="en-US" dirty="0"/>
              <a:t>	</a:t>
            </a:r>
            <a:r>
              <a:rPr lang="en-US" b="1" dirty="0">
                <a:solidFill>
                  <a:srgbClr val="FF3300"/>
                </a:solidFill>
              </a:rPr>
              <a:t>Direct labor</a:t>
            </a:r>
            <a:r>
              <a:rPr lang="en-US" dirty="0"/>
              <a:t>				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8676" name="Line 7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Relevant Cost Analysis</a:t>
            </a:r>
          </a:p>
          <a:p>
            <a:pPr eaLnBrk="1" hangingPunct="1">
              <a:buFontTx/>
              <a:buNone/>
            </a:pPr>
            <a:r>
              <a:rPr lang="en-US" dirty="0"/>
              <a:t>	Selling price			          $6.00</a:t>
            </a:r>
          </a:p>
          <a:p>
            <a:pPr eaLnBrk="1" hangingPunct="1">
              <a:buFontTx/>
              <a:buNone/>
            </a:pPr>
            <a:r>
              <a:rPr lang="en-US" dirty="0"/>
              <a:t>	Less relevant costs: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   1.50</a:t>
            </a:r>
          </a:p>
          <a:p>
            <a:pPr eaLnBrk="1" hangingPunct="1">
              <a:buFontTx/>
              <a:buNone/>
            </a:pPr>
            <a:r>
              <a:rPr lang="en-US" dirty="0"/>
              <a:t>	Direct labor				   </a:t>
            </a:r>
            <a:r>
              <a:rPr lang="en-US" b="1" dirty="0">
                <a:solidFill>
                  <a:srgbClr val="FF3300"/>
                </a:solidFill>
              </a:rPr>
              <a:t>1.50</a:t>
            </a:r>
          </a:p>
          <a:p>
            <a:pPr eaLnBrk="1" hangingPunct="1">
              <a:buFontTx/>
              <a:buNone/>
            </a:pPr>
            <a:r>
              <a:rPr lang="en-US" dirty="0"/>
              <a:t>	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9700" name="Line 7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Relevant Cost Analysis</a:t>
            </a:r>
          </a:p>
          <a:p>
            <a:pPr eaLnBrk="1" hangingPunct="1">
              <a:buFontTx/>
              <a:buNone/>
            </a:pPr>
            <a:r>
              <a:rPr lang="en-US" dirty="0"/>
              <a:t>	Selling price			          $6.00</a:t>
            </a:r>
          </a:p>
          <a:p>
            <a:pPr eaLnBrk="1" hangingPunct="1">
              <a:buFontTx/>
              <a:buNone/>
            </a:pPr>
            <a:r>
              <a:rPr lang="en-US" dirty="0"/>
              <a:t>	Less relevant costs: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   1.50</a:t>
            </a:r>
          </a:p>
          <a:p>
            <a:pPr eaLnBrk="1" hangingPunct="1">
              <a:buFontTx/>
              <a:buNone/>
            </a:pPr>
            <a:r>
              <a:rPr lang="en-US" dirty="0"/>
              <a:t>	Direct labor				   1.50</a:t>
            </a:r>
          </a:p>
          <a:p>
            <a:pPr eaLnBrk="1" hangingPunct="1">
              <a:buFontTx/>
              <a:buNone/>
            </a:pPr>
            <a:r>
              <a:rPr lang="en-US" dirty="0"/>
              <a:t>	</a:t>
            </a:r>
            <a:r>
              <a:rPr lang="en-US" b="1" dirty="0">
                <a:solidFill>
                  <a:srgbClr val="FF3300"/>
                </a:solidFill>
              </a:rPr>
              <a:t>Variable overhead</a:t>
            </a:r>
            <a:r>
              <a:rPr lang="en-US" dirty="0"/>
              <a:t>			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30724" name="Line 7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Definition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981200"/>
            <a:ext cx="7620000" cy="4495800"/>
          </a:xfrm>
        </p:spPr>
        <p:txBody>
          <a:bodyPr/>
          <a:lstStyle/>
          <a:p>
            <a:pPr eaLnBrk="1" hangingPunct="1"/>
            <a:r>
              <a:rPr lang="en-US" dirty="0"/>
              <a:t>An Italian firm has offered to purchase 30,000 of the components at a price of $6 per unit, FOB IMI’s plant.  The normal selling price is $8 per component.  This special order will not affect any of IMI’s “normal” business.   Management calculated that the cost per component is $7, so it is reluctant to accept this special order.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Relevant Cost Analysis</a:t>
            </a:r>
          </a:p>
          <a:p>
            <a:pPr eaLnBrk="1" hangingPunct="1">
              <a:buFontTx/>
              <a:buNone/>
            </a:pPr>
            <a:r>
              <a:rPr lang="en-US" dirty="0"/>
              <a:t>	Selling price			          $6.00</a:t>
            </a:r>
          </a:p>
          <a:p>
            <a:pPr eaLnBrk="1" hangingPunct="1">
              <a:buFontTx/>
              <a:buNone/>
            </a:pPr>
            <a:r>
              <a:rPr lang="en-US" dirty="0"/>
              <a:t>	Less relevant costs: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   1.50</a:t>
            </a:r>
          </a:p>
          <a:p>
            <a:pPr eaLnBrk="1" hangingPunct="1">
              <a:buFontTx/>
              <a:buNone/>
            </a:pPr>
            <a:r>
              <a:rPr lang="en-US" dirty="0"/>
              <a:t>	Direct labor				   1.50</a:t>
            </a:r>
          </a:p>
          <a:p>
            <a:pPr eaLnBrk="1" hangingPunct="1">
              <a:buFontTx/>
              <a:buNone/>
            </a:pPr>
            <a:r>
              <a:rPr lang="en-US" dirty="0"/>
              <a:t>	Variable overhead			   </a:t>
            </a:r>
            <a:r>
              <a:rPr lang="en-US" b="1" dirty="0">
                <a:solidFill>
                  <a:srgbClr val="FF3300"/>
                </a:solidFill>
              </a:rPr>
              <a:t>2.00</a:t>
            </a:r>
          </a:p>
          <a:p>
            <a:pPr eaLnBrk="1" hangingPunct="1">
              <a:buFontTx/>
              <a:buNone/>
            </a:pPr>
            <a:r>
              <a:rPr lang="en-US" dirty="0"/>
              <a:t>	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31748" name="Line 7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Relevant Cost Analysis</a:t>
            </a:r>
          </a:p>
          <a:p>
            <a:pPr eaLnBrk="1" hangingPunct="1">
              <a:buFontTx/>
              <a:buNone/>
            </a:pPr>
            <a:r>
              <a:rPr lang="en-US" dirty="0"/>
              <a:t>	Selling price			          $6.00</a:t>
            </a:r>
          </a:p>
          <a:p>
            <a:pPr eaLnBrk="1" hangingPunct="1">
              <a:buFontTx/>
              <a:buNone/>
            </a:pPr>
            <a:r>
              <a:rPr lang="en-US" dirty="0"/>
              <a:t>	Less relevant costs: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   1.50</a:t>
            </a:r>
          </a:p>
          <a:p>
            <a:pPr eaLnBrk="1" hangingPunct="1">
              <a:buFontTx/>
              <a:buNone/>
            </a:pPr>
            <a:r>
              <a:rPr lang="en-US" dirty="0"/>
              <a:t>	Direct labor				   1.50</a:t>
            </a:r>
          </a:p>
          <a:p>
            <a:pPr eaLnBrk="1" hangingPunct="1">
              <a:buFontTx/>
              <a:buNone/>
            </a:pPr>
            <a:r>
              <a:rPr lang="en-US" dirty="0"/>
              <a:t>	Variable overhead			   2.00</a:t>
            </a:r>
          </a:p>
          <a:p>
            <a:pPr eaLnBrk="1" hangingPunct="1">
              <a:buFontTx/>
              <a:buNone/>
            </a:pPr>
            <a:r>
              <a:rPr lang="en-US" dirty="0"/>
              <a:t>	</a:t>
            </a:r>
            <a:r>
              <a:rPr lang="en-US" b="1" dirty="0">
                <a:solidFill>
                  <a:srgbClr val="FF3300"/>
                </a:solidFill>
              </a:rPr>
              <a:t>Contribution margin per unit</a:t>
            </a:r>
            <a:r>
              <a:rPr lang="en-US" dirty="0"/>
              <a:t>	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32772" name="Line 5"/>
          <p:cNvSpPr>
            <a:spLocks noChangeShapeType="1"/>
          </p:cNvSpPr>
          <p:nvPr/>
        </p:nvSpPr>
        <p:spPr bwMode="auto">
          <a:xfrm>
            <a:off x="6248400" y="55626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73" name="Line 7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Relevant Cost Analysis</a:t>
            </a:r>
          </a:p>
          <a:p>
            <a:pPr eaLnBrk="1" hangingPunct="1">
              <a:buFontTx/>
              <a:buNone/>
            </a:pPr>
            <a:r>
              <a:rPr lang="en-US" dirty="0"/>
              <a:t>	Selling price			          $6.00</a:t>
            </a:r>
          </a:p>
          <a:p>
            <a:pPr eaLnBrk="1" hangingPunct="1">
              <a:buFontTx/>
              <a:buNone/>
            </a:pPr>
            <a:r>
              <a:rPr lang="en-US" dirty="0"/>
              <a:t>	Less relevant costs: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   1.50</a:t>
            </a:r>
          </a:p>
          <a:p>
            <a:pPr eaLnBrk="1" hangingPunct="1">
              <a:buFontTx/>
              <a:buNone/>
            </a:pPr>
            <a:r>
              <a:rPr lang="en-US" dirty="0"/>
              <a:t>	Direct labor				   1.50</a:t>
            </a:r>
          </a:p>
          <a:p>
            <a:pPr eaLnBrk="1" hangingPunct="1">
              <a:buFontTx/>
              <a:buNone/>
            </a:pPr>
            <a:r>
              <a:rPr lang="en-US" dirty="0"/>
              <a:t>	Variable overhead			   2.00</a:t>
            </a:r>
          </a:p>
          <a:p>
            <a:pPr eaLnBrk="1" hangingPunct="1">
              <a:buFontTx/>
              <a:buNone/>
            </a:pPr>
            <a:r>
              <a:rPr lang="en-US" dirty="0"/>
              <a:t>	Contribution margin per unit	 </a:t>
            </a:r>
            <a:r>
              <a:rPr lang="en-US" b="1" dirty="0">
                <a:solidFill>
                  <a:srgbClr val="FF3300"/>
                </a:solidFill>
              </a:rPr>
              <a:t>$1.00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33796" name="Line 5"/>
          <p:cNvSpPr>
            <a:spLocks noChangeShapeType="1"/>
          </p:cNvSpPr>
          <p:nvPr/>
        </p:nvSpPr>
        <p:spPr bwMode="auto">
          <a:xfrm>
            <a:off x="6248400" y="55626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797" name="Line 6"/>
          <p:cNvSpPr>
            <a:spLocks noChangeShapeType="1"/>
          </p:cNvSpPr>
          <p:nvPr/>
        </p:nvSpPr>
        <p:spPr bwMode="auto">
          <a:xfrm>
            <a:off x="6248400" y="6172200"/>
            <a:ext cx="10668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798" name="Line 7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Relevant Cost Analysis</a:t>
            </a:r>
          </a:p>
          <a:p>
            <a:pPr eaLnBrk="1" hangingPunct="1">
              <a:buFontTx/>
              <a:buNone/>
            </a:pPr>
            <a:r>
              <a:rPr lang="en-US" sz="3000" dirty="0"/>
              <a:t>	</a:t>
            </a:r>
            <a:r>
              <a:rPr lang="en-US" dirty="0"/>
              <a:t>Selling price			          $6.00</a:t>
            </a:r>
          </a:p>
          <a:p>
            <a:pPr eaLnBrk="1" hangingPunct="1">
              <a:buFontTx/>
              <a:buNone/>
            </a:pPr>
            <a:r>
              <a:rPr lang="en-US" sz="3000" dirty="0"/>
              <a:t>	Less relevant costs:</a:t>
            </a:r>
          </a:p>
          <a:p>
            <a:pPr eaLnBrk="1" hangingPunct="1">
              <a:buFontTx/>
              <a:buNone/>
            </a:pPr>
            <a:r>
              <a:rPr lang="en-US" sz="3000" dirty="0"/>
              <a:t>	Direct material				   1.50</a:t>
            </a:r>
          </a:p>
          <a:p>
            <a:pPr eaLnBrk="1" hangingPunct="1">
              <a:buFontTx/>
              <a:buNone/>
            </a:pPr>
            <a:r>
              <a:rPr lang="en-US" sz="3000" dirty="0"/>
              <a:t>	Direct labor				   1.50</a:t>
            </a:r>
          </a:p>
          <a:p>
            <a:pPr eaLnBrk="1" hangingPunct="1">
              <a:buFontTx/>
              <a:buNone/>
            </a:pPr>
            <a:r>
              <a:rPr lang="en-US" sz="3000" dirty="0"/>
              <a:t>	Variable overhead			   2.00</a:t>
            </a:r>
          </a:p>
          <a:p>
            <a:pPr eaLnBrk="1" hangingPunct="1">
              <a:buFontTx/>
              <a:buNone/>
            </a:pPr>
            <a:r>
              <a:rPr lang="en-US" sz="3000" dirty="0"/>
              <a:t>	Contribution margin per unit	 $1.00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34820" name="Line 4"/>
          <p:cNvSpPr>
            <a:spLocks noChangeShapeType="1"/>
          </p:cNvSpPr>
          <p:nvPr/>
        </p:nvSpPr>
        <p:spPr bwMode="auto">
          <a:xfrm>
            <a:off x="6248400" y="53340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21" name="Line 5"/>
          <p:cNvSpPr>
            <a:spLocks noChangeShapeType="1"/>
          </p:cNvSpPr>
          <p:nvPr/>
        </p:nvSpPr>
        <p:spPr bwMode="auto">
          <a:xfrm>
            <a:off x="6248400" y="5943600"/>
            <a:ext cx="10668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990600" y="6096000"/>
            <a:ext cx="7086600" cy="51435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3300"/>
                </a:solidFill>
              </a:rPr>
              <a:t>Note: Fixed costs are not relevant to this decision!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914400" y="2139950"/>
            <a:ext cx="7315200" cy="441325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 lIns="228600" tIns="228600" rIns="228600" bIns="2286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>
                <a:solidFill>
                  <a:srgbClr val="FF3300"/>
                </a:solidFill>
              </a:rPr>
              <a:t>The offer should be accepted because it would generate contribution of $1 per unit or $30,000 total contribution.  Since IMI was operating with idle capacity, and unless a more profitable opportunity were available for the use of the idle capacity, accepting the offer would increase profits by $30,000.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228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7200" dirty="0"/>
              <a:t>Accounting</a:t>
            </a:r>
          </a:p>
          <a:p>
            <a:pPr algn="ctr"/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1828800"/>
          </a:xfrm>
          <a:prstGeom prst="rect">
            <a:avLst/>
          </a:prstGeom>
          <a:solidFill>
            <a:srgbClr val="33CC33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bg1"/>
                </a:solidFill>
              </a:rPr>
              <a:t>David H. Marshall</a:t>
            </a:r>
          </a:p>
          <a:p>
            <a:pPr algn="ctr"/>
            <a:r>
              <a:rPr lang="en-US" sz="3200">
                <a:solidFill>
                  <a:schemeClr val="bg1"/>
                </a:solidFill>
              </a:rPr>
              <a:t>Wayne W. McManus</a:t>
            </a:r>
          </a:p>
          <a:p>
            <a:pPr algn="ctr"/>
            <a:r>
              <a:rPr lang="en-US" sz="3200">
                <a:solidFill>
                  <a:schemeClr val="bg1"/>
                </a:solidFill>
              </a:rPr>
              <a:t>Daniel F. Viele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2286000"/>
            <a:ext cx="9144000" cy="2743200"/>
          </a:xfrm>
          <a:prstGeom prst="rect">
            <a:avLst/>
          </a:prstGeom>
          <a:solidFill>
            <a:srgbClr val="9900CC"/>
          </a:solidFill>
          <a:ln w="38100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chemeClr val="bg1"/>
                </a:solidFill>
                <a:latin typeface="Arial" charset="0"/>
                <a:cs typeface="Arial" charset="0"/>
              </a:rPr>
              <a:t>You should now have a better understanding of</a:t>
            </a:r>
            <a:br>
              <a:rPr lang="en-US" sz="2800">
                <a:solidFill>
                  <a:schemeClr val="bg1"/>
                </a:solidFill>
                <a:latin typeface="Arial" charset="0"/>
                <a:cs typeface="Arial" charset="0"/>
              </a:rPr>
            </a:br>
            <a:r>
              <a:rPr lang="en-US" sz="2800">
                <a:solidFill>
                  <a:schemeClr val="bg1"/>
                </a:solidFill>
                <a:latin typeface="Arial" charset="0"/>
                <a:cs typeface="Arial" charset="0"/>
              </a:rPr>
              <a:t>special pricing decisions.</a:t>
            </a:r>
          </a:p>
          <a:p>
            <a:pPr algn="ctr">
              <a:spcBef>
                <a:spcPct val="20000"/>
              </a:spcBef>
            </a:pPr>
            <a:endParaRPr lang="en-US" sz="2000" i="1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ctr">
              <a:spcBef>
                <a:spcPct val="20000"/>
              </a:spcBef>
            </a:pPr>
            <a:r>
              <a:rPr lang="en-US" sz="2800" i="1">
                <a:solidFill>
                  <a:schemeClr val="bg1"/>
                </a:solidFill>
                <a:latin typeface="Arial" charset="0"/>
                <a:cs typeface="Arial" charset="0"/>
              </a:rPr>
              <a:t>Remember that there is a demonstration problem for each chapter that is here for your learning benefit.</a:t>
            </a:r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>
            <a:off x="0" y="2286000"/>
            <a:ext cx="9144000" cy="0"/>
          </a:xfrm>
          <a:prstGeom prst="line">
            <a:avLst/>
          </a:prstGeom>
          <a:noFill/>
          <a:ln w="63500">
            <a:solidFill>
              <a:srgbClr val="EC2D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>
            <a:off x="0" y="50292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Requirements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01000" cy="33528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/>
            </a:pPr>
            <a:r>
              <a:rPr lang="en-US" b="1" dirty="0"/>
              <a:t>Show how management came up with a cost of $7 per unit for this component.</a:t>
            </a:r>
            <a:endParaRPr lang="en-US" sz="1400" b="1" dirty="0"/>
          </a:p>
          <a:p>
            <a:pPr marL="609600" indent="-609600" eaLnBrk="1" hangingPunct="1">
              <a:buFontTx/>
              <a:buAutoNum type="alphaLcPeriod"/>
            </a:pPr>
            <a:r>
              <a:rPr lang="en-US" dirty="0">
                <a:solidFill>
                  <a:srgbClr val="C0C0C0"/>
                </a:solidFill>
              </a:rPr>
              <a:t>Evaluate this cost calculation.  Explain why it is or is not appropriate.</a:t>
            </a:r>
          </a:p>
          <a:p>
            <a:pPr marL="609600" indent="-609600" eaLnBrk="1" hangingPunct="1">
              <a:buFontTx/>
              <a:buAutoNum type="alphaLcPeriod"/>
            </a:pPr>
            <a:r>
              <a:rPr lang="en-US" dirty="0">
                <a:solidFill>
                  <a:srgbClr val="C0C0C0"/>
                </a:solidFill>
              </a:rPr>
              <a:t>Should the offer from the Italian firm be accepted?  Why or why not?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12192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/>
            </a:pPr>
            <a:r>
              <a:rPr lang="en-US" b="1" dirty="0"/>
              <a:t>Show how management came up with a cost of $7 per unit for this component.</a:t>
            </a:r>
            <a:endParaRPr lang="en-US" sz="1400" b="1" dirty="0"/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1066800" y="4038600"/>
            <a:ext cx="7086600" cy="9540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FF3300"/>
                </a:solidFill>
              </a:rPr>
              <a:t>Calculate the cost per unit of manufacturing 50,000 component parts in the current year.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657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/>
              <a:t>Cost per unit</a:t>
            </a:r>
          </a:p>
          <a:p>
            <a:pPr eaLnBrk="1" hangingPunct="1">
              <a:buFontTx/>
              <a:buNone/>
            </a:pPr>
            <a:r>
              <a:rPr lang="en-US" b="1">
                <a:solidFill>
                  <a:srgbClr val="FF3300"/>
                </a:solidFill>
              </a:rPr>
              <a:t>	Direct material</a:t>
            </a:r>
            <a:r>
              <a:rPr lang="en-US"/>
              <a:t>		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7172" name="Line 10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657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Cost per unit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</a:t>
            </a:r>
            <a:r>
              <a:rPr lang="en-US" b="1" dirty="0">
                <a:solidFill>
                  <a:srgbClr val="FF3300"/>
                </a:solidFill>
              </a:rPr>
              <a:t>$ 1.50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8196" name="Line 8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97" name="AutoShape 9"/>
          <p:cNvSpPr>
            <a:spLocks noChangeArrowheads="1"/>
          </p:cNvSpPr>
          <p:nvPr/>
        </p:nvSpPr>
        <p:spPr bwMode="auto">
          <a:xfrm>
            <a:off x="6477000" y="3124200"/>
            <a:ext cx="990600" cy="838200"/>
          </a:xfrm>
          <a:prstGeom prst="upArrowCallout">
            <a:avLst>
              <a:gd name="adj1" fmla="val 29545"/>
              <a:gd name="adj2" fmla="val 29545"/>
              <a:gd name="adj3" fmla="val 16667"/>
              <a:gd name="adj4" fmla="val 66667"/>
            </a:avLst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>
                <a:solidFill>
                  <a:srgbClr val="FF3300"/>
                </a:solidFill>
              </a:rPr>
              <a:t>Given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657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Cost per unit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$ 1.50</a:t>
            </a:r>
          </a:p>
          <a:p>
            <a:pPr eaLnBrk="1" hangingPunct="1">
              <a:buFontTx/>
              <a:buNone/>
            </a:pPr>
            <a:r>
              <a:rPr lang="en-US" b="1" dirty="0">
                <a:solidFill>
                  <a:srgbClr val="FF3300"/>
                </a:solidFill>
              </a:rPr>
              <a:t>	Direct labor</a:t>
            </a:r>
            <a:r>
              <a:rPr lang="en-US" dirty="0"/>
              <a:t>				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9220" name="Line 8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657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/>
              <a:t>Cost per unit</a:t>
            </a:r>
          </a:p>
          <a:p>
            <a:pPr eaLnBrk="1" hangingPunct="1">
              <a:buFontTx/>
              <a:buNone/>
            </a:pPr>
            <a:r>
              <a:rPr lang="en-US" dirty="0"/>
              <a:t>	Direct material			$ 1.50</a:t>
            </a:r>
          </a:p>
          <a:p>
            <a:pPr eaLnBrk="1" hangingPunct="1">
              <a:buFontTx/>
              <a:buNone/>
            </a:pPr>
            <a:r>
              <a:rPr lang="en-US" dirty="0"/>
              <a:t>	Direct labor				   </a:t>
            </a:r>
            <a:r>
              <a:rPr lang="en-US" b="1" dirty="0">
                <a:solidFill>
                  <a:srgbClr val="FF3300"/>
                </a:solidFill>
              </a:rPr>
              <a:t>1.50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0244" name="Line 8"/>
          <p:cNvSpPr>
            <a:spLocks noChangeShapeType="1"/>
          </p:cNvSpPr>
          <p:nvPr/>
        </p:nvSpPr>
        <p:spPr bwMode="auto">
          <a:xfrm>
            <a:off x="685800" y="2590800"/>
            <a:ext cx="777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5" name="AutoShape 9"/>
          <p:cNvSpPr>
            <a:spLocks noChangeArrowheads="1"/>
          </p:cNvSpPr>
          <p:nvPr/>
        </p:nvSpPr>
        <p:spPr bwMode="auto">
          <a:xfrm>
            <a:off x="6477000" y="3733800"/>
            <a:ext cx="990600" cy="838200"/>
          </a:xfrm>
          <a:prstGeom prst="upArrowCallout">
            <a:avLst>
              <a:gd name="adj1" fmla="val 29545"/>
              <a:gd name="adj2" fmla="val 29545"/>
              <a:gd name="adj3" fmla="val 16667"/>
              <a:gd name="adj4" fmla="val 66667"/>
            </a:avLst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>
                <a:solidFill>
                  <a:srgbClr val="FF3300"/>
                </a:solidFill>
              </a:rPr>
              <a:t>Given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</TotalTime>
  <Words>634</Words>
  <Application>Microsoft Office PowerPoint</Application>
  <PresentationFormat>On-screen Show (4:3)</PresentationFormat>
  <Paragraphs>186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Default Design</vt:lpstr>
      <vt:lpstr>Demonstration Problem</vt:lpstr>
      <vt:lpstr>Problem Definition</vt:lpstr>
      <vt:lpstr>Problem Definition</vt:lpstr>
      <vt:lpstr>Problem Requirements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Requirements</vt:lpstr>
      <vt:lpstr>Problem Solution</vt:lpstr>
      <vt:lpstr>Problem Requirements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Demonstration Exercise 16.5-9e</dc:title>
  <dc:creator>Marshall, McManus, and Viele</dc:creator>
  <cp:lastModifiedBy>McCormick, Michael</cp:lastModifiedBy>
  <cp:revision>110</cp:revision>
  <dcterms:created xsi:type="dcterms:W3CDTF">2001-08-05T17:29:40Z</dcterms:created>
  <dcterms:modified xsi:type="dcterms:W3CDTF">2019-02-05T18:05:57Z</dcterms:modified>
</cp:coreProperties>
</file>