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7"/>
  </p:handoutMasterIdLst>
  <p:sldIdLst>
    <p:sldId id="428" r:id="rId2"/>
    <p:sldId id="257" r:id="rId3"/>
    <p:sldId id="258" r:id="rId4"/>
    <p:sldId id="298" r:id="rId5"/>
    <p:sldId id="389" r:id="rId6"/>
    <p:sldId id="390" r:id="rId7"/>
    <p:sldId id="391" r:id="rId8"/>
    <p:sldId id="392" r:id="rId9"/>
    <p:sldId id="393" r:id="rId10"/>
    <p:sldId id="388" r:id="rId11"/>
    <p:sldId id="394" r:id="rId12"/>
    <p:sldId id="407" r:id="rId13"/>
    <p:sldId id="408" r:id="rId14"/>
    <p:sldId id="409" r:id="rId15"/>
    <p:sldId id="410" r:id="rId16"/>
    <p:sldId id="411" r:id="rId17"/>
    <p:sldId id="399" r:id="rId18"/>
    <p:sldId id="412" r:id="rId19"/>
    <p:sldId id="413" r:id="rId20"/>
    <p:sldId id="414" r:id="rId21"/>
    <p:sldId id="415" r:id="rId22"/>
    <p:sldId id="416" r:id="rId23"/>
    <p:sldId id="417" r:id="rId24"/>
    <p:sldId id="418" r:id="rId25"/>
    <p:sldId id="419" r:id="rId26"/>
    <p:sldId id="421" r:id="rId27"/>
    <p:sldId id="420" r:id="rId28"/>
    <p:sldId id="400" r:id="rId29"/>
    <p:sldId id="422" r:id="rId30"/>
    <p:sldId id="423" r:id="rId31"/>
    <p:sldId id="424" r:id="rId32"/>
    <p:sldId id="425" r:id="rId33"/>
    <p:sldId id="426" r:id="rId34"/>
    <p:sldId id="401" r:id="rId35"/>
    <p:sldId id="430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FF3300"/>
    <a:srgbClr val="0099FF"/>
    <a:srgbClr val="0066FF"/>
    <a:srgbClr val="336600"/>
    <a:srgbClr val="003399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/>
    <p:restoredTop sz="90929"/>
  </p:normalViewPr>
  <p:slideViewPr>
    <p:cSldViewPr>
      <p:cViewPr varScale="1">
        <p:scale>
          <a:sx n="80" d="100"/>
          <a:sy n="80" d="100"/>
        </p:scale>
        <p:origin x="-1670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8.xml"/><Relationship Id="rId11" Type="http://schemas.openxmlformats.org/officeDocument/2006/relationships/slide" Target="slides/slide35.xml"/><Relationship Id="rId5" Type="http://schemas.openxmlformats.org/officeDocument/2006/relationships/slide" Target="slides/slide7.xml"/><Relationship Id="rId10" Type="http://schemas.openxmlformats.org/officeDocument/2006/relationships/slide" Target="slides/slide34.xml"/><Relationship Id="rId4" Type="http://schemas.openxmlformats.org/officeDocument/2006/relationships/slide" Target="slides/slide6.xml"/><Relationship Id="rId9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1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406FF26-AC8D-4803-A729-6615800852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057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562AE-13A6-428B-95E9-96E4DD84C0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7DF4F-BE4E-4E73-B1F8-CE1BE17119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D5454-0FC7-4F0D-BFE7-35F57875B9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967B4-3603-4704-94E2-2E80B0B26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A5288-2F9C-4BA8-AE7E-7206D3F5B1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EF1BB-C7FF-4D37-88F9-81FEBDCDC0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4B9C2-9082-49CD-B679-ED44E66AD7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0599A-4954-4125-84EA-056D0F75B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0AEC7-84FE-4B29-BDCA-FD0B1BE94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2EDC-3BC5-4BF8-BAA0-91B5469593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0AD1F-70FD-493D-A082-BA0E5675D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3C05E71-A061-41DC-A217-1D1E428F47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19355523-4334-45D1-B2FF-3775CA1850A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685800" y="6553200"/>
            <a:ext cx="77724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800" kern="120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/>
              <a:t>Copyright © 2020 McGraw-Hill Education. All rights reserved. No reproduction or distribution without the prior written consent of McGraw-Hill Education.</a:t>
            </a:r>
          </a:p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429000"/>
            <a:ext cx="9144000" cy="1143000"/>
          </a:xfrm>
          <a:solidFill>
            <a:srgbClr val="9900CC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Demonstration Problem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72000"/>
            <a:ext cx="9144000" cy="2286000"/>
          </a:xfrm>
          <a:solidFill>
            <a:srgbClr val="33CC33"/>
          </a:solidFill>
        </p:spPr>
        <p:txBody>
          <a:bodyPr anchor="ctr" anchorCtr="1"/>
          <a:lstStyle/>
          <a:p>
            <a:pPr eaLnBrk="1" hangingPunct="1"/>
            <a:r>
              <a:rPr lang="en-US" dirty="0">
                <a:solidFill>
                  <a:schemeClr val="bg1"/>
                </a:solidFill>
              </a:rPr>
              <a:t>Chapter 15 – Exercise 13</a:t>
            </a:r>
          </a:p>
          <a:p>
            <a:pPr eaLnBrk="1" hangingPunct="1"/>
            <a:r>
              <a:rPr lang="en-US" dirty="0">
                <a:solidFill>
                  <a:schemeClr val="bg1"/>
                </a:solidFill>
              </a:rPr>
              <a:t>Direct Labor Variances –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Solving for Unknowns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7200" dirty="0"/>
              <a:t>Accounting</a:t>
            </a:r>
          </a:p>
          <a:p>
            <a:pPr algn="ctr"/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2667000" y="37941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11272" name="Text Box 10"/>
          <p:cNvSpPr txBox="1">
            <a:spLocks noChangeArrowheads="1"/>
          </p:cNvSpPr>
          <p:nvPr/>
        </p:nvSpPr>
        <p:spPr bwMode="auto">
          <a:xfrm>
            <a:off x="4800600" y="37941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11273" name="Line 11"/>
          <p:cNvSpPr>
            <a:spLocks noChangeShapeType="1"/>
          </p:cNvSpPr>
          <p:nvPr/>
        </p:nvSpPr>
        <p:spPr bwMode="auto">
          <a:xfrm>
            <a:off x="2133600" y="38100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4" name="Line 12"/>
          <p:cNvSpPr>
            <a:spLocks noChangeShapeType="1"/>
          </p:cNvSpPr>
          <p:nvPr/>
        </p:nvSpPr>
        <p:spPr bwMode="auto">
          <a:xfrm flipV="1">
            <a:off x="2133600" y="3429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5" name="Line 14"/>
          <p:cNvSpPr>
            <a:spLocks noChangeShapeType="1"/>
          </p:cNvSpPr>
          <p:nvPr/>
        </p:nvSpPr>
        <p:spPr bwMode="auto">
          <a:xfrm flipV="1">
            <a:off x="4572000" y="3429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6" name="Line 15"/>
          <p:cNvSpPr>
            <a:spLocks noChangeShapeType="1"/>
          </p:cNvSpPr>
          <p:nvPr/>
        </p:nvSpPr>
        <p:spPr bwMode="auto">
          <a:xfrm flipV="1">
            <a:off x="6934200" y="3429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7" name="Line 16"/>
          <p:cNvSpPr>
            <a:spLocks noChangeShapeType="1"/>
          </p:cNvSpPr>
          <p:nvPr/>
        </p:nvSpPr>
        <p:spPr bwMode="auto">
          <a:xfrm>
            <a:off x="4572000" y="38100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8" name="Text Box 17"/>
          <p:cNvSpPr txBox="1">
            <a:spLocks noChangeArrowheads="1"/>
          </p:cNvSpPr>
          <p:nvPr/>
        </p:nvSpPr>
        <p:spPr bwMode="auto">
          <a:xfrm>
            <a:off x="304800" y="5105400"/>
            <a:ext cx="8610600" cy="143033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solidFill>
                  <a:srgbClr val="FF3300"/>
                </a:solidFill>
              </a:rPr>
              <a:t>Next:</a:t>
            </a:r>
            <a:r>
              <a:rPr lang="en-US" sz="2800" b="1">
                <a:solidFill>
                  <a:srgbClr val="FF3300"/>
                </a:solidFill>
              </a:rPr>
              <a:t/>
            </a:r>
            <a:br>
              <a:rPr lang="en-US" sz="2800" b="1">
                <a:solidFill>
                  <a:srgbClr val="FF3300"/>
                </a:solidFill>
              </a:rPr>
            </a:br>
            <a:r>
              <a:rPr lang="en-US" sz="2800" b="1">
                <a:solidFill>
                  <a:srgbClr val="FF3300"/>
                </a:solidFill>
              </a:rPr>
              <a:t>Enter known amounts from the problem information into the general model for analyzing labor variances.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12295" name="Text Box 9"/>
          <p:cNvSpPr txBox="1">
            <a:spLocks noChangeArrowheads="1"/>
          </p:cNvSpPr>
          <p:nvPr/>
        </p:nvSpPr>
        <p:spPr bwMode="auto">
          <a:xfrm>
            <a:off x="4800600" y="4403725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 </a:t>
            </a:r>
          </a:p>
        </p:txBody>
      </p:sp>
      <p:sp>
        <p:nvSpPr>
          <p:cNvPr id="12296" name="Line 10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7" name="Line 11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8" name="Line 12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299" name="Line 13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00" name="Line 14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1" name="Text Box 18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/>
              <a:t>         </a:t>
            </a:r>
            <a:endParaRPr lang="en-US" sz="2800" b="1">
              <a:solidFill>
                <a:srgbClr val="FF3300"/>
              </a:solidFill>
            </a:endParaRPr>
          </a:p>
        </p:txBody>
      </p:sp>
      <p:sp>
        <p:nvSpPr>
          <p:cNvPr id="12302" name="Text Box 19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/>
              <a:t>         </a:t>
            </a:r>
            <a:endParaRPr lang="en-US" sz="2800" b="1">
              <a:solidFill>
                <a:srgbClr val="FF3300"/>
              </a:solidFill>
            </a:endParaRPr>
          </a:p>
        </p:txBody>
      </p:sp>
      <p:sp>
        <p:nvSpPr>
          <p:cNvPr id="12303" name="Text Box 21"/>
          <p:cNvSpPr txBox="1">
            <a:spLocks noChangeArrowheads="1"/>
          </p:cNvSpPr>
          <p:nvPr/>
        </p:nvSpPr>
        <p:spPr bwMode="auto">
          <a:xfrm>
            <a:off x="64008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2304" name="Text Box 24"/>
          <p:cNvSpPr txBox="1">
            <a:spLocks noChangeArrowheads="1"/>
          </p:cNvSpPr>
          <p:nvPr/>
        </p:nvSpPr>
        <p:spPr bwMode="auto">
          <a:xfrm>
            <a:off x="52578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2305" name="Rectangle 26"/>
          <p:cNvSpPr>
            <a:spLocks noChangeArrowheads="1"/>
          </p:cNvSpPr>
          <p:nvPr/>
        </p:nvSpPr>
        <p:spPr bwMode="auto">
          <a:xfrm>
            <a:off x="685800" y="5486400"/>
            <a:ext cx="792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>
                <a:solidFill>
                  <a:srgbClr val="FF3300"/>
                </a:solidFill>
              </a:rPr>
              <a:t>Step 1 – Enter standard labor rate into the general model. </a:t>
            </a:r>
          </a:p>
        </p:txBody>
      </p:sp>
      <p:sp>
        <p:nvSpPr>
          <p:cNvPr id="12306" name="Text Box 27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12307" name="Text Box 28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800600" y="4403725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 </a:t>
            </a: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         </a:t>
            </a:r>
            <a:r>
              <a:rPr lang="en-US" sz="2800" b="1" dirty="0">
                <a:solidFill>
                  <a:srgbClr val="FF3300"/>
                </a:solidFill>
              </a:rPr>
              <a:t>$15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         </a:t>
            </a:r>
            <a:r>
              <a:rPr lang="en-US" sz="2800" b="1" dirty="0">
                <a:solidFill>
                  <a:srgbClr val="FF3300"/>
                </a:solidFill>
              </a:rPr>
              <a:t>$15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64008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52578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685800" y="5486400"/>
            <a:ext cx="792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Step 1 – Enter standard labor rate into the general model. </a:t>
            </a: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4876800" y="3813175"/>
            <a:ext cx="25908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$15 standard rate amount was given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4800600" y="4403725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 </a:t>
            </a:r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         $15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         $15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64008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52578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685800" y="5486400"/>
            <a:ext cx="8077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dirty="0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 dirty="0">
                <a:solidFill>
                  <a:srgbClr val="FF3300"/>
                </a:solidFill>
              </a:rPr>
              <a:t>Step 2 – Calculate the standard hours allowed for the actual number of units produced.  Standard time for an engine tune-up is 3.5 hours.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800600" y="4403725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 </a:t>
            </a: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         $15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5867400" y="2986088"/>
            <a:ext cx="2209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</a:rPr>
              <a:t>84 </a:t>
            </a:r>
            <a:r>
              <a:rPr lang="en-US" sz="2800" b="1" dirty="0" err="1">
                <a:solidFill>
                  <a:srgbClr val="FF3300"/>
                </a:solidFill>
              </a:rPr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64008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52578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5377" name="Rectangle 17"/>
          <p:cNvSpPr>
            <a:spLocks noChangeArrowheads="1"/>
          </p:cNvSpPr>
          <p:nvPr/>
        </p:nvSpPr>
        <p:spPr bwMode="auto">
          <a:xfrm>
            <a:off x="685800" y="5486400"/>
            <a:ext cx="8077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dirty="0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dirty="0"/>
              <a:t>Step 2 – Calculate the standard hours allowed for the actual number of units produced.  Standard time for an engine tune-up is 3.5 hours.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4876800" y="3813175"/>
            <a:ext cx="25908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3.5 standard hours </a:t>
            </a:r>
            <a:br>
              <a:rPr lang="en-US" sz="2000" dirty="0"/>
            </a:br>
            <a:r>
              <a:rPr lang="en-US" sz="2000" dirty="0"/>
              <a:t>x 24 tune-ups</a:t>
            </a:r>
            <a:endParaRPr lang="en-US" sz="2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800600" y="4403725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 </a:t>
            </a:r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         $15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64008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52578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685800" y="5486400"/>
            <a:ext cx="8077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dirty="0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 dirty="0">
                <a:solidFill>
                  <a:srgbClr val="FF3300"/>
                </a:solidFill>
              </a:rPr>
              <a:t>Step 3 – Calculate the actual hours used for the units produced. The labor efficiency variance was 6 hours unfavorable.</a:t>
            </a:r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800600" y="4403725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 </a:t>
            </a:r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581400" y="2986088"/>
            <a:ext cx="2209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</a:rPr>
              <a:t>90 </a:t>
            </a:r>
            <a:r>
              <a:rPr lang="en-US" sz="2800" b="1" dirty="0" err="1">
                <a:solidFill>
                  <a:srgbClr val="FF3300"/>
                </a:solidFill>
              </a:rPr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64008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52578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 </a:t>
            </a: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685800" y="5486400"/>
            <a:ext cx="8077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dirty="0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dirty="0"/>
              <a:t>Step 3 – Calculate the actual hours used for the units produced. The labor efficiency variance was 6 hours unfavorable.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4876800" y="3813175"/>
            <a:ext cx="2743200" cy="15208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84 standard hours </a:t>
            </a:r>
            <a:r>
              <a:rPr lang="en-US" sz="2000" b="1" dirty="0"/>
              <a:t>+</a:t>
            </a:r>
            <a:r>
              <a:rPr lang="en-US" sz="2000" dirty="0"/>
              <a:t> 6 unfavorable efficiency variance hours</a:t>
            </a:r>
            <a:endParaRPr lang="en-US" sz="2000" dirty="0">
              <a:solidFill>
                <a:srgbClr val="FF3300"/>
              </a:solidFill>
            </a:endParaRP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609600" y="2971800"/>
            <a:ext cx="1981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</a:rPr>
              <a:t>90 </a:t>
            </a:r>
            <a:r>
              <a:rPr lang="en-US" sz="2800" b="1" dirty="0" err="1">
                <a:solidFill>
                  <a:srgbClr val="FF3300"/>
                </a:solidFill>
              </a:rPr>
              <a:t>hrs</a:t>
            </a:r>
            <a:endParaRPr 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685800" y="5486400"/>
            <a:ext cx="7924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>
                <a:solidFill>
                  <a:srgbClr val="FF3300"/>
                </a:solidFill>
              </a:rPr>
              <a:t>Step 4 – Calculate the actual hours x the standard rate.  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685800" y="2986088"/>
            <a:ext cx="205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19465" name="Line 10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6" name="Line 11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7" name="Line 12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8" name="Line 13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9" name="Line 14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70" name="Text Box 15"/>
          <p:cNvSpPr txBox="1">
            <a:spLocks noChangeArrowheads="1"/>
          </p:cNvSpPr>
          <p:nvPr/>
        </p:nvSpPr>
        <p:spPr bwMode="auto">
          <a:xfrm>
            <a:off x="685800" y="2986088"/>
            <a:ext cx="205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</a:t>
            </a:r>
          </a:p>
        </p:txBody>
      </p:sp>
      <p:sp>
        <p:nvSpPr>
          <p:cNvPr id="19471" name="Text Box 16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19472" name="Text Box 17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19473" name="Text Box 18"/>
          <p:cNvSpPr txBox="1">
            <a:spLocks noChangeArrowheads="1"/>
          </p:cNvSpPr>
          <p:nvPr/>
        </p:nvSpPr>
        <p:spPr bwMode="auto">
          <a:xfrm>
            <a:off x="4876800" y="4041775"/>
            <a:ext cx="25908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90 actual hours x $15 standard rate per hour</a:t>
            </a:r>
            <a:endParaRPr lang="en-US" sz="2000" dirty="0">
              <a:solidFill>
                <a:srgbClr val="FF3300"/>
              </a:solidFill>
            </a:endParaRPr>
          </a:p>
        </p:txBody>
      </p:sp>
      <p:sp>
        <p:nvSpPr>
          <p:cNvPr id="19474" name="Text Box 19"/>
          <p:cNvSpPr txBox="1">
            <a:spLocks noChangeArrowheads="1"/>
          </p:cNvSpPr>
          <p:nvPr/>
        </p:nvSpPr>
        <p:spPr bwMode="auto">
          <a:xfrm>
            <a:off x="4038600" y="3505200"/>
            <a:ext cx="1143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$ 1,350</a:t>
            </a:r>
          </a:p>
        </p:txBody>
      </p:sp>
      <p:sp>
        <p:nvSpPr>
          <p:cNvPr id="19475" name="Rectangle 21"/>
          <p:cNvSpPr>
            <a:spLocks noChangeArrowheads="1"/>
          </p:cNvSpPr>
          <p:nvPr/>
        </p:nvSpPr>
        <p:spPr bwMode="auto">
          <a:xfrm>
            <a:off x="685800" y="5486400"/>
            <a:ext cx="7924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Step 4 – Calculate the actual hours x the standard rate. 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685800" y="2986088"/>
            <a:ext cx="205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</a:t>
            </a: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0497" name="Text Box 18"/>
          <p:cNvSpPr txBox="1">
            <a:spLocks noChangeArrowheads="1"/>
          </p:cNvSpPr>
          <p:nvPr/>
        </p:nvSpPr>
        <p:spPr bwMode="auto">
          <a:xfrm>
            <a:off x="40386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20498" name="Rectangle 19"/>
          <p:cNvSpPr>
            <a:spLocks noChangeArrowheads="1"/>
          </p:cNvSpPr>
          <p:nvPr/>
        </p:nvSpPr>
        <p:spPr bwMode="auto">
          <a:xfrm>
            <a:off x="685800" y="5486400"/>
            <a:ext cx="7924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>
                <a:solidFill>
                  <a:srgbClr val="FF3300"/>
                </a:solidFill>
              </a:rPr>
              <a:t>Step 5 – Enter the labor rate variance into the general model.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Definition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2895600"/>
          </a:xfrm>
        </p:spPr>
        <p:txBody>
          <a:bodyPr/>
          <a:lstStyle/>
          <a:p>
            <a:pPr eaLnBrk="1" hangingPunct="1"/>
            <a:r>
              <a:rPr lang="en-US" sz="2600" dirty="0"/>
              <a:t>Ackerman’s Garage uses standards to plan and control labor time and expense.  The standard time for an engine tune-up is 3.5 hours, and the standard labor rate is $15 per hour.  Last week, 24 tune-ups were completed.  The labor efficiency variance was 6 hours unfavorable, and the labor rate variance totaled $81 favorable.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685800" y="2986088"/>
            <a:ext cx="205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</a:t>
            </a: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40386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685800" y="5486400"/>
            <a:ext cx="7924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Step 5 – Enter the labor rate variance into the general model.  </a:t>
            </a:r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4876800" y="4041775"/>
            <a:ext cx="2743200" cy="1169551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The $81 favorable labor rate variance was given</a:t>
            </a: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27432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$81 F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685800" y="2986088"/>
            <a:ext cx="205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</a:t>
            </a: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40386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685800" y="5486400"/>
            <a:ext cx="7924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>
                <a:solidFill>
                  <a:srgbClr val="FF3300"/>
                </a:solidFill>
              </a:rPr>
              <a:t>Step 6 – Use the actual hours x the standard rate and the favorable labor rate variance to compute the total actual cost of labor.  </a:t>
            </a:r>
          </a:p>
        </p:txBody>
      </p:sp>
      <p:sp>
        <p:nvSpPr>
          <p:cNvPr id="22547" name="Text Box 20"/>
          <p:cNvSpPr txBox="1">
            <a:spLocks noChangeArrowheads="1"/>
          </p:cNvSpPr>
          <p:nvPr/>
        </p:nvSpPr>
        <p:spPr bwMode="auto">
          <a:xfrm>
            <a:off x="27432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$81 F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685800" y="2986088"/>
            <a:ext cx="205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40386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685800" y="5486400"/>
            <a:ext cx="7924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dirty="0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dirty="0"/>
              <a:t>Step 6 – Use the actual hours x the standard rate and the favorable labor rate variance to compute the total actual cost of labor.  </a:t>
            </a: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27432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$81 F</a:t>
            </a: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4876800" y="4041775"/>
            <a:ext cx="2743200" cy="11699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$1,350 - $81 favorable labor rate variance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15240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$ 1,269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90" name="Text Box 15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4591" name="Text Box 16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4592" name="Text Box 17"/>
          <p:cNvSpPr txBox="1">
            <a:spLocks noChangeArrowheads="1"/>
          </p:cNvSpPr>
          <p:nvPr/>
        </p:nvSpPr>
        <p:spPr bwMode="auto">
          <a:xfrm>
            <a:off x="40386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24593" name="Rectangle 18"/>
          <p:cNvSpPr>
            <a:spLocks noChangeArrowheads="1"/>
          </p:cNvSpPr>
          <p:nvPr/>
        </p:nvSpPr>
        <p:spPr bwMode="auto">
          <a:xfrm>
            <a:off x="685800" y="5486400"/>
            <a:ext cx="7924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>
                <a:solidFill>
                  <a:srgbClr val="FF3300"/>
                </a:solidFill>
              </a:rPr>
              <a:t>Final Step – Compute the actual hourly rate of direct labor.  </a:t>
            </a:r>
          </a:p>
        </p:txBody>
      </p:sp>
      <p:sp>
        <p:nvSpPr>
          <p:cNvPr id="24594" name="Text Box 19"/>
          <p:cNvSpPr txBox="1">
            <a:spLocks noChangeArrowheads="1"/>
          </p:cNvSpPr>
          <p:nvPr/>
        </p:nvSpPr>
        <p:spPr bwMode="auto">
          <a:xfrm>
            <a:off x="27432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$81 F</a:t>
            </a:r>
          </a:p>
        </p:txBody>
      </p:sp>
      <p:sp>
        <p:nvSpPr>
          <p:cNvPr id="24595" name="Text Box 21"/>
          <p:cNvSpPr txBox="1">
            <a:spLocks noChangeArrowheads="1"/>
          </p:cNvSpPr>
          <p:nvPr/>
        </p:nvSpPr>
        <p:spPr bwMode="auto">
          <a:xfrm>
            <a:off x="15240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$ 1,269</a:t>
            </a:r>
          </a:p>
        </p:txBody>
      </p:sp>
      <p:sp>
        <p:nvSpPr>
          <p:cNvPr id="24596" name="Text Box 23"/>
          <p:cNvSpPr txBox="1">
            <a:spLocks noChangeArrowheads="1"/>
          </p:cNvSpPr>
          <p:nvPr/>
        </p:nvSpPr>
        <p:spPr bwMode="auto">
          <a:xfrm>
            <a:off x="685800" y="2986088"/>
            <a:ext cx="205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40386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685800" y="5486400"/>
            <a:ext cx="7924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Final Step – Compute the actual hourly rate of direct labor.  </a:t>
            </a: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27432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$81 F</a:t>
            </a:r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15240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$ 1,269</a:t>
            </a:r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685800" y="2986088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 </a:t>
            </a:r>
            <a:r>
              <a:rPr lang="en-US" sz="2800" b="1" dirty="0">
                <a:solidFill>
                  <a:srgbClr val="FF3300"/>
                </a:solidFill>
              </a:rPr>
              <a:t>$14.10</a:t>
            </a: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4876800" y="4041775"/>
            <a:ext cx="2514600" cy="12160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$1,269 / 90 direct labor hours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7" name="Line 13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3581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0386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685800" y="5105400"/>
            <a:ext cx="7924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dirty="0"/>
              <a:t>Solution: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/>
              <a:t>The actual direct labor hourly rate paid for tune-up work last week = </a:t>
            </a:r>
            <a:r>
              <a:rPr lang="en-US" sz="2800" b="1" dirty="0"/>
              <a:t>$14.10 per hour</a:t>
            </a:r>
            <a:r>
              <a:rPr lang="en-US" sz="2800" dirty="0"/>
              <a:t>.  </a:t>
            </a: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27432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$81 F</a:t>
            </a:r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15240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$ 1,269</a:t>
            </a: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685800" y="2986088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x </a:t>
            </a:r>
            <a:r>
              <a:rPr lang="en-US" sz="2800" b="1" dirty="0"/>
              <a:t>$14.10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Requirements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44196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>
                <a:solidFill>
                  <a:srgbClr val="C0C0C0"/>
                </a:solidFill>
              </a:rPr>
              <a:t>Calculate the actual direct labor hourly rate paid for tune-up work last week.</a:t>
            </a:r>
            <a:endParaRPr lang="en-US" sz="1400">
              <a:solidFill>
                <a:srgbClr val="C0C0C0"/>
              </a:solidFill>
            </a:endParaRPr>
          </a:p>
          <a:p>
            <a:pPr marL="609600" indent="-609600" eaLnBrk="1" hangingPunct="1">
              <a:buFontTx/>
              <a:buAutoNum type="alphaLcPeriod"/>
            </a:pPr>
            <a:r>
              <a:rPr lang="en-US" b="1"/>
              <a:t>Calculate the dollar amount of the labor efficiency variance.</a:t>
            </a:r>
          </a:p>
          <a:p>
            <a:pPr marL="609600" indent="-609600" eaLnBrk="1" hangingPunct="1">
              <a:buFontTx/>
              <a:buAutoNum type="alphaLcPeriod"/>
            </a:pPr>
            <a:r>
              <a:rPr lang="en-US">
                <a:solidFill>
                  <a:srgbClr val="C0C0C0"/>
                </a:solidFill>
              </a:rPr>
              <a:t>What is the most likely explanation for these two variances?  Is this a good trade-off for the management of the garage to make?  Explain your answer.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23622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>
                <a:solidFill>
                  <a:srgbClr val="C0C0C0"/>
                </a:solidFill>
              </a:rPr>
              <a:t>Calculate the actual direct labor hourly rate paid for tune-up work last week.</a:t>
            </a:r>
            <a:endParaRPr lang="en-US" sz="1400">
              <a:solidFill>
                <a:srgbClr val="C0C0C0"/>
              </a:solidFill>
            </a:endParaRPr>
          </a:p>
          <a:p>
            <a:pPr marL="609600" indent="-609600" eaLnBrk="1" hangingPunct="1">
              <a:buFontTx/>
              <a:buAutoNum type="alphaLcPeriod"/>
            </a:pPr>
            <a:r>
              <a:rPr lang="en-US" b="1"/>
              <a:t>Calculate the dollar amount of the labor efficiency variance.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066800" y="4711700"/>
            <a:ext cx="7086600" cy="143033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Continue to complete the general model for analyzing labor variances by entering all remaining amounts.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685800" y="5486400"/>
            <a:ext cx="792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>
                <a:solidFill>
                  <a:srgbClr val="FF3300"/>
                </a:solidFill>
              </a:rPr>
              <a:t>Step 1 – Calculate the total standard cost of labor. 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9" name="Line 13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685800" y="2986088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 x  $14.10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3429000" y="2986088"/>
            <a:ext cx="2362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 x  $15</a:t>
            </a: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29714" name="Text Box 20"/>
          <p:cNvSpPr txBox="1">
            <a:spLocks noChangeArrowheads="1"/>
          </p:cNvSpPr>
          <p:nvPr/>
        </p:nvSpPr>
        <p:spPr bwMode="auto">
          <a:xfrm>
            <a:off x="15240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$ 1,269</a:t>
            </a:r>
          </a:p>
        </p:txBody>
      </p:sp>
      <p:sp>
        <p:nvSpPr>
          <p:cNvPr id="29715" name="Text Box 21"/>
          <p:cNvSpPr txBox="1">
            <a:spLocks noChangeArrowheads="1"/>
          </p:cNvSpPr>
          <p:nvPr/>
        </p:nvSpPr>
        <p:spPr bwMode="auto">
          <a:xfrm>
            <a:off x="40386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29716" name="Text Box 23"/>
          <p:cNvSpPr txBox="1">
            <a:spLocks noChangeArrowheads="1"/>
          </p:cNvSpPr>
          <p:nvPr/>
        </p:nvSpPr>
        <p:spPr bwMode="auto">
          <a:xfrm>
            <a:off x="27432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$81 F</a:t>
            </a: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685800" y="5486400"/>
            <a:ext cx="792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Step 1 – Calculate the total standard cost of labor. 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685800" y="2986088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 x  $14.10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3429000" y="2986088"/>
            <a:ext cx="2362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 x  $15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15240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$ 1,269</a:t>
            </a: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40386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27432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$81 F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6400800" y="3505200"/>
            <a:ext cx="1143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$ 1,260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7086600" y="4041775"/>
            <a:ext cx="1600200" cy="18256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84 standard hours x $15 standard rate per hour</a:t>
            </a:r>
            <a:endParaRPr lang="en-US" sz="2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Requirements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44196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 b="1"/>
              <a:t>Calculate the actual direct labor hourly rate paid for tune-up work last week.</a:t>
            </a:r>
            <a:endParaRPr lang="en-US" sz="1400" b="1"/>
          </a:p>
          <a:p>
            <a:pPr marL="609600" indent="-609600" eaLnBrk="1" hangingPunct="1">
              <a:buFontTx/>
              <a:buAutoNum type="alphaLcPeriod"/>
            </a:pPr>
            <a:r>
              <a:rPr lang="en-US">
                <a:solidFill>
                  <a:srgbClr val="C0C0C0"/>
                </a:solidFill>
              </a:rPr>
              <a:t>Calculate the dollar amount of the labor efficiency variance.</a:t>
            </a:r>
          </a:p>
          <a:p>
            <a:pPr marL="609600" indent="-609600" eaLnBrk="1" hangingPunct="1">
              <a:buFontTx/>
              <a:buAutoNum type="alphaLcPeriod"/>
            </a:pPr>
            <a:r>
              <a:rPr lang="en-US">
                <a:solidFill>
                  <a:srgbClr val="C0C0C0"/>
                </a:solidFill>
              </a:rPr>
              <a:t>What is the most likely explanation for these two variances?  Is this a good trade-off for the management of the garage to make?  Explain your answer.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685800" y="5486400"/>
            <a:ext cx="792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Solution steps: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>
                <a:solidFill>
                  <a:srgbClr val="FF3300"/>
                </a:solidFill>
              </a:rPr>
              <a:t>Final Step – Calculate the labor efficiency variance. 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31754" name="Line 10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5" name="Line 11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56" name="Line 12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57" name="Line 13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58" name="Line 14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685800" y="2986088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 x  $14.10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3429000" y="2986088"/>
            <a:ext cx="2362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 x  $15</a:t>
            </a: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5867400" y="2986087"/>
            <a:ext cx="213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15240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$ 1,269</a:t>
            </a:r>
          </a:p>
        </p:txBody>
      </p:sp>
      <p:sp>
        <p:nvSpPr>
          <p:cNvPr id="31763" name="Text Box 19"/>
          <p:cNvSpPr txBox="1">
            <a:spLocks noChangeArrowheads="1"/>
          </p:cNvSpPr>
          <p:nvPr/>
        </p:nvSpPr>
        <p:spPr bwMode="auto">
          <a:xfrm>
            <a:off x="40386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31764" name="Text Box 20"/>
          <p:cNvSpPr txBox="1">
            <a:spLocks noChangeArrowheads="1"/>
          </p:cNvSpPr>
          <p:nvPr/>
        </p:nvSpPr>
        <p:spPr bwMode="auto">
          <a:xfrm>
            <a:off x="27432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$81 F</a:t>
            </a:r>
          </a:p>
        </p:txBody>
      </p:sp>
      <p:sp>
        <p:nvSpPr>
          <p:cNvPr id="31765" name="Text Box 21"/>
          <p:cNvSpPr txBox="1">
            <a:spLocks noChangeArrowheads="1"/>
          </p:cNvSpPr>
          <p:nvPr/>
        </p:nvSpPr>
        <p:spPr bwMode="auto">
          <a:xfrm>
            <a:off x="64008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$ 1,260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32775" name="Text Box 8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32776" name="Text Box 9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32777" name="Line 10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8" name="Line 11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79" name="Line 12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0" name="Line 13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1" name="Line 14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2" name="Text Box 15"/>
          <p:cNvSpPr txBox="1">
            <a:spLocks noChangeArrowheads="1"/>
          </p:cNvSpPr>
          <p:nvPr/>
        </p:nvSpPr>
        <p:spPr bwMode="auto">
          <a:xfrm>
            <a:off x="685800" y="2986088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 x  $14.10</a:t>
            </a:r>
          </a:p>
        </p:txBody>
      </p:sp>
      <p:sp>
        <p:nvSpPr>
          <p:cNvPr id="32783" name="Text Box 16"/>
          <p:cNvSpPr txBox="1">
            <a:spLocks noChangeArrowheads="1"/>
          </p:cNvSpPr>
          <p:nvPr/>
        </p:nvSpPr>
        <p:spPr bwMode="auto">
          <a:xfrm>
            <a:off x="3352800" y="2986088"/>
            <a:ext cx="2514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 x  $15</a:t>
            </a:r>
          </a:p>
        </p:txBody>
      </p:sp>
      <p:sp>
        <p:nvSpPr>
          <p:cNvPr id="32784" name="Text Box 17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32785" name="Text Box 18"/>
          <p:cNvSpPr txBox="1">
            <a:spLocks noChangeArrowheads="1"/>
          </p:cNvSpPr>
          <p:nvPr/>
        </p:nvSpPr>
        <p:spPr bwMode="auto">
          <a:xfrm>
            <a:off x="15240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$ 1,269</a:t>
            </a:r>
          </a:p>
        </p:txBody>
      </p:sp>
      <p:sp>
        <p:nvSpPr>
          <p:cNvPr id="32786" name="Text Box 19"/>
          <p:cNvSpPr txBox="1">
            <a:spLocks noChangeArrowheads="1"/>
          </p:cNvSpPr>
          <p:nvPr/>
        </p:nvSpPr>
        <p:spPr bwMode="auto">
          <a:xfrm>
            <a:off x="4038600" y="3505200"/>
            <a:ext cx="1143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32787" name="Text Box 20"/>
          <p:cNvSpPr txBox="1">
            <a:spLocks noChangeArrowheads="1"/>
          </p:cNvSpPr>
          <p:nvPr/>
        </p:nvSpPr>
        <p:spPr bwMode="auto">
          <a:xfrm>
            <a:off x="2743200" y="40386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$81 F</a:t>
            </a:r>
          </a:p>
        </p:txBody>
      </p:sp>
      <p:sp>
        <p:nvSpPr>
          <p:cNvPr id="32788" name="Text Box 21"/>
          <p:cNvSpPr txBox="1">
            <a:spLocks noChangeArrowheads="1"/>
          </p:cNvSpPr>
          <p:nvPr/>
        </p:nvSpPr>
        <p:spPr bwMode="auto">
          <a:xfrm>
            <a:off x="64008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$ 1,260</a:t>
            </a:r>
          </a:p>
        </p:txBody>
      </p:sp>
      <p:sp>
        <p:nvSpPr>
          <p:cNvPr id="32789" name="Text Box 22"/>
          <p:cNvSpPr txBox="1">
            <a:spLocks noChangeArrowheads="1"/>
          </p:cNvSpPr>
          <p:nvPr/>
        </p:nvSpPr>
        <p:spPr bwMode="auto">
          <a:xfrm>
            <a:off x="5257800" y="40386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$ 90 U</a:t>
            </a:r>
          </a:p>
        </p:txBody>
      </p:sp>
      <p:sp>
        <p:nvSpPr>
          <p:cNvPr id="32790" name="Text Box 23"/>
          <p:cNvSpPr txBox="1">
            <a:spLocks noChangeArrowheads="1"/>
          </p:cNvSpPr>
          <p:nvPr/>
        </p:nvSpPr>
        <p:spPr bwMode="auto">
          <a:xfrm>
            <a:off x="914400" y="5181600"/>
            <a:ext cx="7467600" cy="15208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Calculation:</a:t>
            </a:r>
          </a:p>
          <a:p>
            <a:pPr algn="ctr">
              <a:spcBef>
                <a:spcPct val="50000"/>
              </a:spcBef>
            </a:pPr>
            <a:r>
              <a:rPr lang="en-US" sz="2000" dirty="0"/>
              <a:t>$1,350 (AH x SR) - $1,260 (SH x SR)</a:t>
            </a:r>
            <a:br>
              <a:rPr lang="en-US" sz="2000" dirty="0"/>
            </a:br>
            <a:r>
              <a:rPr lang="en-US" sz="2000" b="1" i="1" dirty="0"/>
              <a:t>or </a:t>
            </a:r>
            <a:br>
              <a:rPr lang="en-US" sz="2000" b="1" i="1" dirty="0"/>
            </a:br>
            <a:r>
              <a:rPr lang="en-US" sz="2000" dirty="0"/>
              <a:t>6 hours unfavorable efficiency variance x $15 standard rate</a:t>
            </a:r>
            <a:endParaRPr lang="en-US" sz="2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2667000" y="44037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4800600" y="440372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Efficiency Variance</a:t>
            </a: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2133600" y="44196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2" name="Line 10"/>
          <p:cNvSpPr>
            <a:spLocks noChangeShapeType="1"/>
          </p:cNvSpPr>
          <p:nvPr/>
        </p:nvSpPr>
        <p:spPr bwMode="auto">
          <a:xfrm flipV="1">
            <a:off x="21336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803" name="Line 11"/>
          <p:cNvSpPr>
            <a:spLocks noChangeShapeType="1"/>
          </p:cNvSpPr>
          <p:nvPr/>
        </p:nvSpPr>
        <p:spPr bwMode="auto">
          <a:xfrm flipV="1">
            <a:off x="45720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804" name="Line 12"/>
          <p:cNvSpPr>
            <a:spLocks noChangeShapeType="1"/>
          </p:cNvSpPr>
          <p:nvPr/>
        </p:nvSpPr>
        <p:spPr bwMode="auto">
          <a:xfrm flipV="1">
            <a:off x="6934200" y="4038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805" name="Line 13"/>
          <p:cNvSpPr>
            <a:spLocks noChangeShapeType="1"/>
          </p:cNvSpPr>
          <p:nvPr/>
        </p:nvSpPr>
        <p:spPr bwMode="auto">
          <a:xfrm>
            <a:off x="4572000" y="44196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685800" y="2986088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 x  $14.10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3429000" y="2986088"/>
            <a:ext cx="2362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90 </a:t>
            </a:r>
            <a:r>
              <a:rPr lang="en-US" sz="2800" dirty="0" err="1"/>
              <a:t>hrs</a:t>
            </a:r>
            <a:r>
              <a:rPr lang="en-US" sz="2800" dirty="0"/>
              <a:t>  x  $15</a:t>
            </a: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5867400" y="2986088"/>
            <a:ext cx="2133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/>
              <a:t>84 </a:t>
            </a:r>
            <a:r>
              <a:rPr lang="en-US" sz="2800" dirty="0" err="1"/>
              <a:t>hrs</a:t>
            </a:r>
            <a:r>
              <a:rPr lang="en-US" sz="2800" dirty="0"/>
              <a:t> x $15</a:t>
            </a: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15240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$ 1,269</a:t>
            </a: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40386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$ 1,350</a:t>
            </a:r>
          </a:p>
        </p:txBody>
      </p:sp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2743200" y="4038600"/>
            <a:ext cx="1143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$81 F</a:t>
            </a:r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6400800" y="35052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$ 1,260</a:t>
            </a:r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5257800" y="40386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$ 90 U</a:t>
            </a:r>
          </a:p>
        </p:txBody>
      </p:sp>
      <p:sp>
        <p:nvSpPr>
          <p:cNvPr id="33814" name="Rectangle 23"/>
          <p:cNvSpPr>
            <a:spLocks noChangeArrowheads="1"/>
          </p:cNvSpPr>
          <p:nvPr/>
        </p:nvSpPr>
        <p:spPr bwMode="auto">
          <a:xfrm>
            <a:off x="228600" y="5410200"/>
            <a:ext cx="8763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dirty="0"/>
              <a:t>Solution: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/>
              <a:t>The direct labor efficiency variance = </a:t>
            </a:r>
            <a:r>
              <a:rPr lang="en-US" sz="2800" b="1" dirty="0"/>
              <a:t>$90 unfavorable</a:t>
            </a:r>
            <a:r>
              <a:rPr lang="en-US" sz="2800" dirty="0"/>
              <a:t>. 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Requirements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44196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>
                <a:solidFill>
                  <a:srgbClr val="C0C0C0"/>
                </a:solidFill>
              </a:rPr>
              <a:t>Calculate the actual direct labor hourly rate paid for tune-up work last week.</a:t>
            </a:r>
            <a:endParaRPr lang="en-US" sz="1400">
              <a:solidFill>
                <a:srgbClr val="C0C0C0"/>
              </a:solidFill>
            </a:endParaRPr>
          </a:p>
          <a:p>
            <a:pPr marL="609600" indent="-609600" eaLnBrk="1" hangingPunct="1">
              <a:buFontTx/>
              <a:buAutoNum type="alphaLcPeriod"/>
            </a:pPr>
            <a:r>
              <a:rPr lang="en-US">
                <a:solidFill>
                  <a:srgbClr val="C0C0C0"/>
                </a:solidFill>
              </a:rPr>
              <a:t>Calculate the dollar amount of the labor efficiency variance.</a:t>
            </a:r>
          </a:p>
          <a:p>
            <a:pPr marL="609600" indent="-609600" eaLnBrk="1" hangingPunct="1">
              <a:buFontTx/>
              <a:buAutoNum type="alphaLcPeriod"/>
            </a:pPr>
            <a:r>
              <a:rPr lang="en-US" b="1"/>
              <a:t>What is the most likely explanation for these two variances?  Is this a good trade-off for the management of the garage to make?  Explain your answer.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5843" name="Text Box 24"/>
          <p:cNvSpPr txBox="1">
            <a:spLocks noChangeArrowheads="1"/>
          </p:cNvSpPr>
          <p:nvPr/>
        </p:nvSpPr>
        <p:spPr bwMode="auto">
          <a:xfrm>
            <a:off x="838200" y="2362200"/>
            <a:ext cx="7467600" cy="3908762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wrap="square" lIns="228600" tIns="228600" r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rgbClr val="FF3300"/>
                </a:solidFill>
              </a:rPr>
              <a:t>Less skilled, lower paid workers took longer than standard to get the work done.   The net variance is $9 U ($90 U - $81 F).  This was generally not a good trade-off based on the variance.  From a qualitative viewpoint, less skilled workers may not do as good of a job.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7200" dirty="0"/>
              <a:t>Accounting</a:t>
            </a:r>
          </a:p>
          <a:p>
            <a:pPr algn="ctr"/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solidFill>
            <a:srgbClr val="33CC33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bg1"/>
                </a:solidFill>
              </a:rPr>
              <a:t>David H. Marshall</a:t>
            </a:r>
          </a:p>
          <a:p>
            <a:pPr algn="ctr"/>
            <a:r>
              <a:rPr lang="en-US" sz="3200">
                <a:solidFill>
                  <a:schemeClr val="bg1"/>
                </a:solidFill>
              </a:rPr>
              <a:t>Wayne W. McManus</a:t>
            </a:r>
          </a:p>
          <a:p>
            <a:pPr algn="ctr"/>
            <a:r>
              <a:rPr lang="en-US" sz="3200">
                <a:solidFill>
                  <a:schemeClr val="bg1"/>
                </a:solidFill>
              </a:rPr>
              <a:t>Daniel F. Viele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2743200"/>
          </a:xfrm>
          <a:prstGeom prst="rect">
            <a:avLst/>
          </a:prstGeom>
          <a:solidFill>
            <a:srgbClr val="9900CC"/>
          </a:solidFill>
          <a:ln w="38100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  <a:t>You should now have a better understanding of</a:t>
            </a:r>
            <a:b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  <a:t>direct labor variance information.</a:t>
            </a:r>
          </a:p>
          <a:p>
            <a:pPr algn="ctr">
              <a:spcBef>
                <a:spcPct val="20000"/>
              </a:spcBef>
            </a:pPr>
            <a:endParaRPr lang="en-US" sz="2000" i="1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>
              <a:spcBef>
                <a:spcPct val="20000"/>
              </a:spcBef>
            </a:pPr>
            <a:r>
              <a:rPr lang="en-US" sz="2800" i="1">
                <a:solidFill>
                  <a:schemeClr val="bg1"/>
                </a:solidFill>
                <a:latin typeface="Arial" charset="0"/>
                <a:cs typeface="Arial" charset="0"/>
              </a:rPr>
              <a:t>Remember that there is a demonstration problem for each chapter that is here for your learning benefit.</a:t>
            </a:r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63500">
            <a:solidFill>
              <a:srgbClr val="EC2D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19050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800" b="1"/>
              <a:t>Calculate the actual direct labor hourly rate paid for tune-up work last week.</a:t>
            </a:r>
            <a:endParaRPr lang="en-US" sz="1200" b="1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 sz="1200" b="1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 sz="1200" b="1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 sz="1200" b="1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solidFill>
                  <a:srgbClr val="FF3300"/>
                </a:solidFill>
              </a:rPr>
              <a:t>First:</a:t>
            </a:r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1066800" y="4038600"/>
            <a:ext cx="7086600" cy="10033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Set up the general model for analyzing labor variances and enter all known amounts.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u="sng">
                <a:solidFill>
                  <a:srgbClr val="FF3300"/>
                </a:solidFill>
              </a:rPr>
              <a:t>AH x AR</a:t>
            </a: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685800" y="4343400"/>
            <a:ext cx="792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Note: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AH = Actual labor hours used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AR = Actual labor rate per hour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u="sng">
                <a:solidFill>
                  <a:srgbClr val="FF3300"/>
                </a:solidFill>
              </a:rPr>
              <a:t>AH x SR</a:t>
            </a:r>
          </a:p>
        </p:txBody>
      </p:sp>
      <p:sp>
        <p:nvSpPr>
          <p:cNvPr id="7174" name="Rectangle 7"/>
          <p:cNvSpPr>
            <a:spLocks noChangeArrowheads="1"/>
          </p:cNvSpPr>
          <p:nvPr/>
        </p:nvSpPr>
        <p:spPr bwMode="auto">
          <a:xfrm>
            <a:off x="685800" y="4343400"/>
            <a:ext cx="792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Note: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AH = Actual labor hours used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AR = Actual labor rate per hour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SR = Standard labor rate per hour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685800" y="4343400"/>
            <a:ext cx="792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Note: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AH = Actual labor hours used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AR = Actual labor rate per hour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SR = Standard labor rate per hour</a:t>
            </a:r>
          </a:p>
        </p:txBody>
      </p:sp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2590800" y="3794125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3300"/>
                </a:solidFill>
              </a:rPr>
              <a:t>Labor Rate Variance</a:t>
            </a:r>
          </a:p>
        </p:txBody>
      </p:sp>
      <p:sp>
        <p:nvSpPr>
          <p:cNvPr id="8200" name="Line 10"/>
          <p:cNvSpPr>
            <a:spLocks noChangeShapeType="1"/>
          </p:cNvSpPr>
          <p:nvPr/>
        </p:nvSpPr>
        <p:spPr bwMode="auto">
          <a:xfrm>
            <a:off x="2133600" y="3810000"/>
            <a:ext cx="24384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1" name="Line 11"/>
          <p:cNvSpPr>
            <a:spLocks noChangeShapeType="1"/>
          </p:cNvSpPr>
          <p:nvPr/>
        </p:nvSpPr>
        <p:spPr bwMode="auto">
          <a:xfrm flipV="1">
            <a:off x="2133600" y="3429000"/>
            <a:ext cx="0" cy="3810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02" name="Line 12"/>
          <p:cNvSpPr>
            <a:spLocks noChangeShapeType="1"/>
          </p:cNvSpPr>
          <p:nvPr/>
        </p:nvSpPr>
        <p:spPr bwMode="auto">
          <a:xfrm flipV="1">
            <a:off x="4572000" y="3429000"/>
            <a:ext cx="0" cy="3810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u="sng">
                <a:solidFill>
                  <a:srgbClr val="FF3300"/>
                </a:solidFill>
              </a:rPr>
              <a:t>SH x SR</a:t>
            </a: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685800" y="4343400"/>
            <a:ext cx="792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Note: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AH = Actual labor hours used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AR = Actual labor rate per hour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SR = Standard labor rate per hour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SH = Standard labor hours allowed for the actual number of units produced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667000" y="37941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9225" name="Line 10"/>
          <p:cNvSpPr>
            <a:spLocks noChangeShapeType="1"/>
          </p:cNvSpPr>
          <p:nvPr/>
        </p:nvSpPr>
        <p:spPr bwMode="auto">
          <a:xfrm>
            <a:off x="2133600" y="38100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6" name="Line 11"/>
          <p:cNvSpPr>
            <a:spLocks noChangeShapeType="1"/>
          </p:cNvSpPr>
          <p:nvPr/>
        </p:nvSpPr>
        <p:spPr bwMode="auto">
          <a:xfrm flipV="1">
            <a:off x="2133600" y="3429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7" name="Line 12"/>
          <p:cNvSpPr>
            <a:spLocks noChangeShapeType="1"/>
          </p:cNvSpPr>
          <p:nvPr/>
        </p:nvSpPr>
        <p:spPr bwMode="auto">
          <a:xfrm flipV="1">
            <a:off x="4572000" y="3429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General model for analyzing labor variances:</a:t>
            </a:r>
          </a:p>
        </p:txBody>
      </p:sp>
      <p:sp>
        <p:nvSpPr>
          <p:cNvPr id="10243" name="Rectangle 1027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0244" name="Text Box 1028"/>
          <p:cNvSpPr txBox="1">
            <a:spLocks noChangeArrowheads="1"/>
          </p:cNvSpPr>
          <p:nvPr/>
        </p:nvSpPr>
        <p:spPr bwMode="auto">
          <a:xfrm>
            <a:off x="12954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AR</a:t>
            </a:r>
          </a:p>
        </p:txBody>
      </p:sp>
      <p:sp>
        <p:nvSpPr>
          <p:cNvPr id="10245" name="Text Box 1029"/>
          <p:cNvSpPr txBox="1">
            <a:spLocks noChangeArrowheads="1"/>
          </p:cNvSpPr>
          <p:nvPr/>
        </p:nvSpPr>
        <p:spPr bwMode="auto">
          <a:xfrm>
            <a:off x="3810000" y="25908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AH x SR</a:t>
            </a:r>
          </a:p>
        </p:txBody>
      </p:sp>
      <p:sp>
        <p:nvSpPr>
          <p:cNvPr id="10246" name="Text Box 1030"/>
          <p:cNvSpPr txBox="1">
            <a:spLocks noChangeArrowheads="1"/>
          </p:cNvSpPr>
          <p:nvPr/>
        </p:nvSpPr>
        <p:spPr bwMode="auto">
          <a:xfrm>
            <a:off x="6172200" y="259080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u="sng"/>
              <a:t>SH x SR</a:t>
            </a:r>
          </a:p>
        </p:txBody>
      </p:sp>
      <p:sp>
        <p:nvSpPr>
          <p:cNvPr id="10247" name="Rectangle 1031"/>
          <p:cNvSpPr>
            <a:spLocks noChangeArrowheads="1"/>
          </p:cNvSpPr>
          <p:nvPr/>
        </p:nvSpPr>
        <p:spPr bwMode="auto">
          <a:xfrm>
            <a:off x="685800" y="4343400"/>
            <a:ext cx="792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Note: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AH = Actual labor hours used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AR = Actual labor rate per hour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SR = Standard labor rate per hour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/>
              <a:t>SH = Standard labor hours allowed for the actual number of units produced</a:t>
            </a:r>
          </a:p>
        </p:txBody>
      </p:sp>
      <p:sp>
        <p:nvSpPr>
          <p:cNvPr id="10248" name="Text Box 1032"/>
          <p:cNvSpPr txBox="1">
            <a:spLocks noChangeArrowheads="1"/>
          </p:cNvSpPr>
          <p:nvPr/>
        </p:nvSpPr>
        <p:spPr bwMode="auto">
          <a:xfrm>
            <a:off x="2667000" y="3794125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Labor Rate Variance</a:t>
            </a:r>
          </a:p>
        </p:txBody>
      </p:sp>
      <p:sp>
        <p:nvSpPr>
          <p:cNvPr id="10249" name="Text Box 1033"/>
          <p:cNvSpPr txBox="1">
            <a:spLocks noChangeArrowheads="1"/>
          </p:cNvSpPr>
          <p:nvPr/>
        </p:nvSpPr>
        <p:spPr bwMode="auto">
          <a:xfrm>
            <a:off x="4800600" y="3794125"/>
            <a:ext cx="2057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3300"/>
                </a:solidFill>
              </a:rPr>
              <a:t>Labor Efficiency Variance</a:t>
            </a:r>
          </a:p>
        </p:txBody>
      </p:sp>
      <p:sp>
        <p:nvSpPr>
          <p:cNvPr id="10250" name="Line 1034"/>
          <p:cNvSpPr>
            <a:spLocks noChangeShapeType="1"/>
          </p:cNvSpPr>
          <p:nvPr/>
        </p:nvSpPr>
        <p:spPr bwMode="auto">
          <a:xfrm>
            <a:off x="2133600" y="38100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1" name="Line 1035"/>
          <p:cNvSpPr>
            <a:spLocks noChangeShapeType="1"/>
          </p:cNvSpPr>
          <p:nvPr/>
        </p:nvSpPr>
        <p:spPr bwMode="auto">
          <a:xfrm flipV="1">
            <a:off x="2133600" y="3429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2" name="Line 1036"/>
          <p:cNvSpPr>
            <a:spLocks noChangeShapeType="1"/>
          </p:cNvSpPr>
          <p:nvPr/>
        </p:nvSpPr>
        <p:spPr bwMode="auto">
          <a:xfrm flipV="1">
            <a:off x="4572000" y="3429000"/>
            <a:ext cx="0" cy="3810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3" name="Line 1037"/>
          <p:cNvSpPr>
            <a:spLocks noChangeShapeType="1"/>
          </p:cNvSpPr>
          <p:nvPr/>
        </p:nvSpPr>
        <p:spPr bwMode="auto">
          <a:xfrm flipV="1">
            <a:off x="6934200" y="3429000"/>
            <a:ext cx="0" cy="3810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4" name="Line 1038"/>
          <p:cNvSpPr>
            <a:spLocks noChangeShapeType="1"/>
          </p:cNvSpPr>
          <p:nvPr/>
        </p:nvSpPr>
        <p:spPr bwMode="auto">
          <a:xfrm>
            <a:off x="4572000" y="3810000"/>
            <a:ext cx="23622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</TotalTime>
  <Words>1938</Words>
  <Application>Microsoft Office PowerPoint</Application>
  <PresentationFormat>On-screen Show (4:3)</PresentationFormat>
  <Paragraphs>402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Default Design</vt:lpstr>
      <vt:lpstr>Demonstration Problem</vt:lpstr>
      <vt:lpstr>Problem Definition</vt:lpstr>
      <vt:lpstr>Problem Requirements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Requirements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Requirements</vt:lpstr>
      <vt:lpstr>Problem Solution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Demonstration Exercise 15.5-9e</dc:title>
  <dc:creator>Marshall, McManus, and Viele</dc:creator>
  <cp:lastModifiedBy>McCormick, Michael</cp:lastModifiedBy>
  <cp:revision>106</cp:revision>
  <dcterms:created xsi:type="dcterms:W3CDTF">2001-08-05T17:29:40Z</dcterms:created>
  <dcterms:modified xsi:type="dcterms:W3CDTF">2019-02-05T18:05:29Z</dcterms:modified>
</cp:coreProperties>
</file>