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91" r:id="rId2"/>
    <p:sldId id="257" r:id="rId3"/>
    <p:sldId id="258" r:id="rId4"/>
    <p:sldId id="348" r:id="rId5"/>
    <p:sldId id="298" r:id="rId6"/>
    <p:sldId id="350" r:id="rId7"/>
    <p:sldId id="363" r:id="rId8"/>
    <p:sldId id="352" r:id="rId9"/>
    <p:sldId id="353" r:id="rId10"/>
    <p:sldId id="355" r:id="rId11"/>
    <p:sldId id="356" r:id="rId12"/>
    <p:sldId id="357" r:id="rId13"/>
    <p:sldId id="358" r:id="rId14"/>
    <p:sldId id="359" r:id="rId15"/>
    <p:sldId id="360" r:id="rId16"/>
    <p:sldId id="371" r:id="rId17"/>
    <p:sldId id="364" r:id="rId18"/>
    <p:sldId id="372" r:id="rId19"/>
    <p:sldId id="365" r:id="rId20"/>
    <p:sldId id="373" r:id="rId21"/>
    <p:sldId id="374" r:id="rId22"/>
    <p:sldId id="375" r:id="rId23"/>
    <p:sldId id="376" r:id="rId24"/>
    <p:sldId id="377" r:id="rId25"/>
    <p:sldId id="378" r:id="rId26"/>
    <p:sldId id="379" r:id="rId27"/>
    <p:sldId id="380" r:id="rId28"/>
    <p:sldId id="381" r:id="rId29"/>
    <p:sldId id="382" r:id="rId30"/>
    <p:sldId id="383" r:id="rId31"/>
    <p:sldId id="384" r:id="rId32"/>
    <p:sldId id="385" r:id="rId33"/>
    <p:sldId id="386" r:id="rId34"/>
    <p:sldId id="387" r:id="rId35"/>
    <p:sldId id="393" r:id="rId3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C0C0"/>
    <a:srgbClr val="FF3300"/>
    <a:srgbClr val="0099FF"/>
    <a:srgbClr val="0066FF"/>
    <a:srgbClr val="336600"/>
    <a:srgbClr val="003399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23" autoAdjust="0"/>
    <p:restoredTop sz="90929"/>
  </p:normalViewPr>
  <p:slideViewPr>
    <p:cSldViewPr>
      <p:cViewPr varScale="1">
        <p:scale>
          <a:sx n="80" d="100"/>
          <a:sy n="80" d="100"/>
        </p:scale>
        <p:origin x="-1003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16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5" Type="http://schemas.openxmlformats.org/officeDocument/2006/relationships/slide" Target="slides/slide35.xml"/><Relationship Id="rId4" Type="http://schemas.openxmlformats.org/officeDocument/2006/relationships/slide" Target="slides/slide3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DD9569-3CE4-40DE-9CC7-B703A44F4B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1C23F0-F167-4FF3-8D61-8490FA5AB7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DDB36F-338B-4D3C-9C2A-6ACBEA69DF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38C16A-F19E-4625-82DE-7047EB37CD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C2174-2F16-41AF-9420-15A5711E47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23DDE7-C5CC-4CB8-9C7F-0A8E5478D7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004BB6-E610-4ABE-A103-C076D07C15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00BE7-6164-4D3C-9F10-89B4FE84E3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BF6389-113E-4710-854F-FC40A7229D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5CE12B-51FB-4862-A442-15894A2F83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EEB497-2432-4C68-93ED-0B396864FA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399A26A3-7B22-4BCF-8C00-2BAF5143C0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4">
            <a:extLst>
              <a:ext uri="{FF2B5EF4-FFF2-40B4-BE49-F238E27FC236}">
                <a16:creationId xmlns="" xmlns:a16="http://schemas.microsoft.com/office/drawing/2014/main" id="{19355523-4334-45D1-B2FF-3775CA1850A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685800" y="6553200"/>
            <a:ext cx="777240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800" kern="1200">
                <a:solidFill>
                  <a:prstClr val="black"/>
                </a:solidFill>
                <a:latin typeface="+mn-lt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algn="ctr">
              <a:defRPr/>
            </a:pPr>
            <a:r>
              <a:rPr lang="en-US" dirty="0" smtClean="0"/>
              <a:t>Copyright © 2020 McGraw-Hill Education. All rights reserved. No reproduction or distribution without the prior written consent of McGraw-Hill Education.</a:t>
            </a:r>
          </a:p>
          <a:p>
            <a:pPr algn="ctr"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429000"/>
            <a:ext cx="9144000" cy="1143000"/>
          </a:xfrm>
          <a:solidFill>
            <a:srgbClr val="9900CC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Demonstration Problem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4572000"/>
            <a:ext cx="9144000" cy="2286000"/>
          </a:xfrm>
          <a:solidFill>
            <a:srgbClr val="33CC33"/>
          </a:solidFill>
        </p:spPr>
        <p:txBody>
          <a:bodyPr anchor="ctr" anchorCtr="1"/>
          <a:lstStyle/>
          <a:p>
            <a:pPr eaLnBrk="1" hangingPunct="1"/>
            <a:r>
              <a:rPr lang="en-US" dirty="0">
                <a:solidFill>
                  <a:schemeClr val="bg1"/>
                </a:solidFill>
              </a:rPr>
              <a:t>Chapter 14 – Exercise 11</a:t>
            </a:r>
          </a:p>
          <a:p>
            <a:pPr eaLnBrk="1" hangingPunct="1"/>
            <a:r>
              <a:rPr lang="en-US" dirty="0">
                <a:solidFill>
                  <a:schemeClr val="bg1"/>
                </a:solidFill>
              </a:rPr>
              <a:t>Purchases Budget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3429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7200" dirty="0"/>
              <a:t>Accounting</a:t>
            </a:r>
          </a:p>
          <a:p>
            <a:pPr algn="ctr"/>
            <a:r>
              <a:rPr lang="en-US" sz="3200" dirty="0">
                <a:solidFill>
                  <a:srgbClr val="003399"/>
                </a:solidFill>
              </a:rPr>
              <a:t>What the Numbers Mean 12e</a:t>
            </a:r>
          </a:p>
        </p:txBody>
      </p:sp>
      <p:sp>
        <p:nvSpPr>
          <p:cNvPr id="2053" name="Line 5"/>
          <p:cNvSpPr>
            <a:spLocks noChangeShapeType="1"/>
          </p:cNvSpPr>
          <p:nvPr/>
        </p:nvSpPr>
        <p:spPr bwMode="auto">
          <a:xfrm>
            <a:off x="0" y="3429000"/>
            <a:ext cx="9144000" cy="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0" y="4572000"/>
            <a:ext cx="9144000" cy="0"/>
          </a:xfrm>
          <a:prstGeom prst="line">
            <a:avLst/>
          </a:prstGeom>
          <a:noFill/>
          <a:ln w="63500">
            <a:solidFill>
              <a:srgbClr val="FFFF00"/>
            </a:solidFill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762000"/>
          </a:xfrm>
        </p:spPr>
        <p:txBody>
          <a:bodyPr/>
          <a:lstStyle/>
          <a:p>
            <a:pPr eaLnBrk="1" hangingPunct="1"/>
            <a:r>
              <a:rPr lang="en-US"/>
              <a:t>Raw material inventory / usage model: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1219200" y="3124200"/>
            <a:ext cx="6705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Beginning Inventory			  5,000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Add: Purchases			         ?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b="1" dirty="0">
                <a:solidFill>
                  <a:srgbClr val="FF3300"/>
                </a:solidFill>
              </a:rPr>
              <a:t>Raw material available for use</a:t>
            </a:r>
            <a:endParaRPr lang="en-US" dirty="0"/>
          </a:p>
        </p:txBody>
      </p:sp>
      <p:sp>
        <p:nvSpPr>
          <p:cNvPr id="11269" name="Text Box 7"/>
          <p:cNvSpPr txBox="1">
            <a:spLocks noChangeArrowheads="1"/>
          </p:cNvSpPr>
          <p:nvPr/>
        </p:nvSpPr>
        <p:spPr bwMode="auto">
          <a:xfrm>
            <a:off x="5943600" y="27432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/>
              <a:t>Qtr I</a:t>
            </a:r>
          </a:p>
        </p:txBody>
      </p:sp>
      <p:sp>
        <p:nvSpPr>
          <p:cNvPr id="11270" name="Text Box 9"/>
          <p:cNvSpPr txBox="1">
            <a:spLocks noChangeArrowheads="1"/>
          </p:cNvSpPr>
          <p:nvPr/>
        </p:nvSpPr>
        <p:spPr bwMode="auto">
          <a:xfrm>
            <a:off x="6908800" y="2743200"/>
            <a:ext cx="116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  </a:t>
            </a:r>
            <a:r>
              <a:rPr lang="en-US" b="1" u="sng"/>
              <a:t>Qtr II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762000"/>
          </a:xfrm>
        </p:spPr>
        <p:txBody>
          <a:bodyPr/>
          <a:lstStyle/>
          <a:p>
            <a:pPr eaLnBrk="1" hangingPunct="1"/>
            <a:r>
              <a:rPr lang="en-US"/>
              <a:t>Raw material inventory / usage model: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1219200" y="3124200"/>
            <a:ext cx="6705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Beginning Inventory			  5,000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Add: Purchases			         ?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Raw material available for use	</a:t>
            </a:r>
            <a:r>
              <a:rPr lang="en-US" b="1" u="sng" dirty="0">
                <a:solidFill>
                  <a:srgbClr val="FF3300"/>
                </a:solidFill>
              </a:rPr>
              <a:t>         ?</a:t>
            </a:r>
            <a:endParaRPr lang="en-US" b="1" dirty="0"/>
          </a:p>
        </p:txBody>
      </p:sp>
      <p:sp>
        <p:nvSpPr>
          <p:cNvPr id="12293" name="Text Box 7"/>
          <p:cNvSpPr txBox="1">
            <a:spLocks noChangeArrowheads="1"/>
          </p:cNvSpPr>
          <p:nvPr/>
        </p:nvSpPr>
        <p:spPr bwMode="auto">
          <a:xfrm>
            <a:off x="5943600" y="27432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/>
              <a:t>Qtr I</a:t>
            </a:r>
          </a:p>
        </p:txBody>
      </p:sp>
      <p:sp>
        <p:nvSpPr>
          <p:cNvPr id="12294" name="Text Box 9"/>
          <p:cNvSpPr txBox="1">
            <a:spLocks noChangeArrowheads="1"/>
          </p:cNvSpPr>
          <p:nvPr/>
        </p:nvSpPr>
        <p:spPr bwMode="auto">
          <a:xfrm>
            <a:off x="6908800" y="2743200"/>
            <a:ext cx="116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  </a:t>
            </a:r>
            <a:r>
              <a:rPr lang="en-US" b="1" u="sng"/>
              <a:t>Qtr II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762000"/>
          </a:xfrm>
        </p:spPr>
        <p:txBody>
          <a:bodyPr/>
          <a:lstStyle/>
          <a:p>
            <a:pPr eaLnBrk="1" hangingPunct="1"/>
            <a:r>
              <a:rPr lang="en-US"/>
              <a:t>Raw material inventory / usage model: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1219200" y="3124200"/>
            <a:ext cx="6705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Beginning Inventory			  5,000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Add: Purchases			         ?	  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Raw material available for use	</a:t>
            </a:r>
            <a:r>
              <a:rPr lang="en-US" u="sng" dirty="0"/>
              <a:t>         ?</a:t>
            </a:r>
            <a:endParaRPr lang="en-US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b="1" dirty="0">
                <a:solidFill>
                  <a:srgbClr val="FF3300"/>
                </a:solidFill>
              </a:rPr>
              <a:t>Less: Ending inventory</a:t>
            </a:r>
            <a:r>
              <a:rPr lang="en-US" dirty="0"/>
              <a:t>		</a:t>
            </a:r>
            <a:endParaRPr lang="en-US" u="sng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dirty="0"/>
          </a:p>
        </p:txBody>
      </p:sp>
      <p:sp>
        <p:nvSpPr>
          <p:cNvPr id="13317" name="Text Box 7"/>
          <p:cNvSpPr txBox="1">
            <a:spLocks noChangeArrowheads="1"/>
          </p:cNvSpPr>
          <p:nvPr/>
        </p:nvSpPr>
        <p:spPr bwMode="auto">
          <a:xfrm>
            <a:off x="5943600" y="27432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/>
              <a:t>Qtr I</a:t>
            </a:r>
          </a:p>
        </p:txBody>
      </p:sp>
      <p:sp>
        <p:nvSpPr>
          <p:cNvPr id="13318" name="Text Box 9"/>
          <p:cNvSpPr txBox="1">
            <a:spLocks noChangeArrowheads="1"/>
          </p:cNvSpPr>
          <p:nvPr/>
        </p:nvSpPr>
        <p:spPr bwMode="auto">
          <a:xfrm>
            <a:off x="6908800" y="2743200"/>
            <a:ext cx="116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  </a:t>
            </a:r>
            <a:r>
              <a:rPr lang="en-US" b="1" u="sng"/>
              <a:t>Qtr II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762000"/>
          </a:xfrm>
        </p:spPr>
        <p:txBody>
          <a:bodyPr/>
          <a:lstStyle/>
          <a:p>
            <a:pPr eaLnBrk="1" hangingPunct="1"/>
            <a:r>
              <a:rPr lang="en-US"/>
              <a:t>Raw material inventory / usage model: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219200" y="3124200"/>
            <a:ext cx="6705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Beginning Inventory			  5,000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Add: Purchases			         ?	        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Raw material available for use	</a:t>
            </a:r>
            <a:r>
              <a:rPr lang="en-US" u="sng" dirty="0"/>
              <a:t>         ?</a:t>
            </a:r>
            <a:r>
              <a:rPr lang="en-US" dirty="0"/>
              <a:t> 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Less: Ending inventory	            </a:t>
            </a:r>
            <a:r>
              <a:rPr lang="en-US" b="1" u="sng" dirty="0">
                <a:solidFill>
                  <a:srgbClr val="FF3300"/>
                </a:solidFill>
              </a:rPr>
              <a:t>(9,000)</a:t>
            </a:r>
            <a:r>
              <a:rPr lang="en-US" dirty="0"/>
              <a:t>	 </a:t>
            </a:r>
          </a:p>
        </p:txBody>
      </p:sp>
      <p:sp>
        <p:nvSpPr>
          <p:cNvPr id="14341" name="Text Box 7"/>
          <p:cNvSpPr txBox="1">
            <a:spLocks noChangeArrowheads="1"/>
          </p:cNvSpPr>
          <p:nvPr/>
        </p:nvSpPr>
        <p:spPr bwMode="auto">
          <a:xfrm>
            <a:off x="5943600" y="27432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/>
              <a:t>Qtr I</a:t>
            </a:r>
          </a:p>
        </p:txBody>
      </p:sp>
      <p:sp>
        <p:nvSpPr>
          <p:cNvPr id="14342" name="Text Box 9"/>
          <p:cNvSpPr txBox="1">
            <a:spLocks noChangeArrowheads="1"/>
          </p:cNvSpPr>
          <p:nvPr/>
        </p:nvSpPr>
        <p:spPr bwMode="auto">
          <a:xfrm>
            <a:off x="4953000" y="4953000"/>
            <a:ext cx="3962400" cy="1216025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Calculation:</a:t>
            </a:r>
          </a:p>
          <a:p>
            <a:pPr algn="ctr">
              <a:spcBef>
                <a:spcPct val="50000"/>
              </a:spcBef>
            </a:pPr>
            <a:r>
              <a:rPr lang="en-US" sz="2000" dirty="0"/>
              <a:t>25%  of next quarter’s usage = </a:t>
            </a:r>
            <a:br>
              <a:rPr lang="en-US" sz="2000" dirty="0"/>
            </a:br>
            <a:r>
              <a:rPr lang="en-US" sz="2000" dirty="0"/>
              <a:t>2 ounces x 18,000 gallons x 25%</a:t>
            </a:r>
          </a:p>
        </p:txBody>
      </p:sp>
      <p:sp>
        <p:nvSpPr>
          <p:cNvPr id="14343" name="Text Box 10"/>
          <p:cNvSpPr txBox="1">
            <a:spLocks noChangeArrowheads="1"/>
          </p:cNvSpPr>
          <p:nvPr/>
        </p:nvSpPr>
        <p:spPr bwMode="auto">
          <a:xfrm>
            <a:off x="6908800" y="2743200"/>
            <a:ext cx="116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  </a:t>
            </a:r>
            <a:r>
              <a:rPr lang="en-US" b="1" u="sng"/>
              <a:t>Qtr II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762000"/>
          </a:xfrm>
        </p:spPr>
        <p:txBody>
          <a:bodyPr/>
          <a:lstStyle/>
          <a:p>
            <a:pPr eaLnBrk="1" hangingPunct="1"/>
            <a:r>
              <a:rPr lang="en-US"/>
              <a:t>Raw material inventory / usage model: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1219200" y="3124200"/>
            <a:ext cx="6705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Beginning Inventory			  5,000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Add: Purchases			         ?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Raw material available for use	</a:t>
            </a:r>
            <a:r>
              <a:rPr lang="en-US" u="sng" dirty="0"/>
              <a:t>         ?</a:t>
            </a:r>
            <a:r>
              <a:rPr lang="en-US" dirty="0"/>
              <a:t>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Less: Ending inventory	            </a:t>
            </a:r>
            <a:r>
              <a:rPr lang="en-US" u="sng" dirty="0"/>
              <a:t>(9,000)</a:t>
            </a:r>
            <a:r>
              <a:rPr lang="en-US" dirty="0"/>
              <a:t>	</a:t>
            </a:r>
            <a:endParaRPr lang="en-US" u="sng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b="1" dirty="0">
                <a:solidFill>
                  <a:srgbClr val="FF3300"/>
                </a:solidFill>
              </a:rPr>
              <a:t>Usage</a:t>
            </a:r>
            <a:r>
              <a:rPr lang="en-US" dirty="0"/>
              <a:t>					</a:t>
            </a:r>
          </a:p>
        </p:txBody>
      </p:sp>
      <p:sp>
        <p:nvSpPr>
          <p:cNvPr id="15365" name="Text Box 7"/>
          <p:cNvSpPr txBox="1">
            <a:spLocks noChangeArrowheads="1"/>
          </p:cNvSpPr>
          <p:nvPr/>
        </p:nvSpPr>
        <p:spPr bwMode="auto">
          <a:xfrm>
            <a:off x="5943600" y="27432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/>
              <a:t>Qtr I</a:t>
            </a:r>
          </a:p>
        </p:txBody>
      </p:sp>
      <p:sp>
        <p:nvSpPr>
          <p:cNvPr id="15366" name="Text Box 9"/>
          <p:cNvSpPr txBox="1">
            <a:spLocks noChangeArrowheads="1"/>
          </p:cNvSpPr>
          <p:nvPr/>
        </p:nvSpPr>
        <p:spPr bwMode="auto">
          <a:xfrm>
            <a:off x="6908800" y="2743200"/>
            <a:ext cx="116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  </a:t>
            </a:r>
            <a:r>
              <a:rPr lang="en-US" b="1" u="sng"/>
              <a:t>Qtr II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762000"/>
          </a:xfrm>
        </p:spPr>
        <p:txBody>
          <a:bodyPr/>
          <a:lstStyle/>
          <a:p>
            <a:pPr eaLnBrk="1" hangingPunct="1"/>
            <a:r>
              <a:rPr lang="en-US"/>
              <a:t>Raw material inventory / usage model: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219200" y="3124200"/>
            <a:ext cx="6705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Beginning Inventory			  5,000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Add: Purchases			         ?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Raw material available for use	</a:t>
            </a:r>
            <a:r>
              <a:rPr lang="en-US" u="sng" dirty="0"/>
              <a:t>         ?</a:t>
            </a:r>
            <a:r>
              <a:rPr lang="en-US" dirty="0"/>
              <a:t>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Less: Ending inventory	            </a:t>
            </a:r>
            <a:r>
              <a:rPr lang="en-US" u="sng" dirty="0"/>
              <a:t>(9,000)</a:t>
            </a:r>
            <a:r>
              <a:rPr lang="en-US" dirty="0"/>
              <a:t>	</a:t>
            </a:r>
            <a:endParaRPr lang="en-US" u="sng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Usage					</a:t>
            </a:r>
            <a:r>
              <a:rPr lang="en-US" b="1" dirty="0">
                <a:solidFill>
                  <a:srgbClr val="FF3300"/>
                </a:solidFill>
              </a:rPr>
              <a:t>20,000</a:t>
            </a:r>
            <a:r>
              <a:rPr lang="en-US" dirty="0"/>
              <a:t>	</a:t>
            </a:r>
          </a:p>
        </p:txBody>
      </p:sp>
      <p:sp>
        <p:nvSpPr>
          <p:cNvPr id="16389" name="Line 5"/>
          <p:cNvSpPr>
            <a:spLocks noChangeShapeType="1"/>
          </p:cNvSpPr>
          <p:nvPr/>
        </p:nvSpPr>
        <p:spPr bwMode="auto">
          <a:xfrm>
            <a:off x="5867400" y="5105400"/>
            <a:ext cx="914400" cy="0"/>
          </a:xfrm>
          <a:prstGeom prst="line">
            <a:avLst/>
          </a:prstGeom>
          <a:noFill/>
          <a:ln w="38100" cmpd="dbl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0" name="Text Box 7"/>
          <p:cNvSpPr txBox="1">
            <a:spLocks noChangeArrowheads="1"/>
          </p:cNvSpPr>
          <p:nvPr/>
        </p:nvSpPr>
        <p:spPr bwMode="auto">
          <a:xfrm>
            <a:off x="5943600" y="27432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/>
              <a:t>Qtr I</a:t>
            </a:r>
          </a:p>
        </p:txBody>
      </p:sp>
      <p:sp>
        <p:nvSpPr>
          <p:cNvPr id="16391" name="Text Box 9"/>
          <p:cNvSpPr txBox="1">
            <a:spLocks noChangeArrowheads="1"/>
          </p:cNvSpPr>
          <p:nvPr/>
        </p:nvSpPr>
        <p:spPr bwMode="auto">
          <a:xfrm>
            <a:off x="5334000" y="5337175"/>
            <a:ext cx="3276600" cy="1216025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Calculation:</a:t>
            </a:r>
          </a:p>
          <a:p>
            <a:pPr algn="ctr">
              <a:spcBef>
                <a:spcPct val="50000"/>
              </a:spcBef>
            </a:pPr>
            <a:r>
              <a:rPr lang="en-US" sz="2000" dirty="0"/>
              <a:t>2 ounces x 10,000 gallons to be produced in Quarter I</a:t>
            </a:r>
          </a:p>
        </p:txBody>
      </p:sp>
      <p:sp>
        <p:nvSpPr>
          <p:cNvPr id="16392" name="Text Box 11"/>
          <p:cNvSpPr txBox="1">
            <a:spLocks noChangeArrowheads="1"/>
          </p:cNvSpPr>
          <p:nvPr/>
        </p:nvSpPr>
        <p:spPr bwMode="auto">
          <a:xfrm>
            <a:off x="6908800" y="2743200"/>
            <a:ext cx="116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  </a:t>
            </a:r>
            <a:r>
              <a:rPr lang="en-US" b="1" u="sng"/>
              <a:t>Qtr II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609600"/>
          </a:xfrm>
        </p:spPr>
        <p:txBody>
          <a:bodyPr/>
          <a:lstStyle/>
          <a:p>
            <a:pPr eaLnBrk="1" hangingPunct="1"/>
            <a:r>
              <a:rPr lang="en-US" sz="2800"/>
              <a:t>Step 1: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143000" y="2667000"/>
            <a:ext cx="6934200" cy="10033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/>
              <a:t>Set up the “raw material inventory / usage” model and enter all known amounts.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685800" y="3886200"/>
            <a:ext cx="7696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b="1">
                <a:solidFill>
                  <a:srgbClr val="FF3300"/>
                </a:solidFill>
              </a:rPr>
              <a:t>Step 2: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143000" y="4559300"/>
            <a:ext cx="6934200" cy="1430338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FF3300"/>
                </a:solidFill>
              </a:rPr>
              <a:t>Working backwards (up the model):</a:t>
            </a:r>
            <a:br>
              <a:rPr lang="en-US" sz="2800" b="1" dirty="0">
                <a:solidFill>
                  <a:srgbClr val="FF3300"/>
                </a:solidFill>
              </a:rPr>
            </a:br>
            <a:r>
              <a:rPr lang="en-US" sz="2800" b="1" dirty="0">
                <a:solidFill>
                  <a:srgbClr val="FF3300"/>
                </a:solidFill>
              </a:rPr>
              <a:t>  - calculate raw materials available for use;</a:t>
            </a:r>
            <a:br>
              <a:rPr lang="en-US" sz="2800" b="1" dirty="0">
                <a:solidFill>
                  <a:srgbClr val="FF3300"/>
                </a:solidFill>
              </a:rPr>
            </a:br>
            <a:r>
              <a:rPr lang="en-US" sz="2800" b="1" dirty="0">
                <a:solidFill>
                  <a:srgbClr val="FF3300"/>
                </a:solidFill>
              </a:rPr>
              <a:t>  - calculate purchases.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762000"/>
          </a:xfrm>
        </p:spPr>
        <p:txBody>
          <a:bodyPr/>
          <a:lstStyle/>
          <a:p>
            <a:pPr eaLnBrk="1" hangingPunct="1"/>
            <a:r>
              <a:rPr lang="en-US"/>
              <a:t>Raw material inventory / usage model: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1219200" y="3124200"/>
            <a:ext cx="6705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Beginning Inventory			  5,000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Add: Purchases			         ?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Raw material available for use	</a:t>
            </a:r>
            <a:r>
              <a:rPr lang="en-US" b="1" u="sng" dirty="0">
                <a:solidFill>
                  <a:srgbClr val="FF3300"/>
                </a:solidFill>
              </a:rPr>
              <a:t>29,000</a:t>
            </a:r>
            <a:r>
              <a:rPr lang="en-US" dirty="0"/>
              <a:t>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Less: Ending inventory	            </a:t>
            </a:r>
            <a:r>
              <a:rPr lang="en-US" u="sng" dirty="0"/>
              <a:t>(9,000)</a:t>
            </a:r>
            <a:r>
              <a:rPr lang="en-US" dirty="0"/>
              <a:t>	</a:t>
            </a:r>
            <a:endParaRPr lang="en-US" u="sng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Usage					20,000	</a:t>
            </a:r>
          </a:p>
        </p:txBody>
      </p:sp>
      <p:sp>
        <p:nvSpPr>
          <p:cNvPr id="18438" name="Text Box 7"/>
          <p:cNvSpPr txBox="1">
            <a:spLocks noChangeArrowheads="1"/>
          </p:cNvSpPr>
          <p:nvPr/>
        </p:nvSpPr>
        <p:spPr bwMode="auto">
          <a:xfrm>
            <a:off x="5943600" y="27432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/>
              <a:t>Qtr I</a:t>
            </a:r>
          </a:p>
        </p:txBody>
      </p:sp>
      <p:sp>
        <p:nvSpPr>
          <p:cNvPr id="18439" name="Text Box 10"/>
          <p:cNvSpPr txBox="1">
            <a:spLocks noChangeArrowheads="1"/>
          </p:cNvSpPr>
          <p:nvPr/>
        </p:nvSpPr>
        <p:spPr bwMode="auto">
          <a:xfrm>
            <a:off x="1828800" y="5334000"/>
            <a:ext cx="7010400" cy="1216025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Calculation:</a:t>
            </a:r>
          </a:p>
          <a:p>
            <a:pPr algn="ctr">
              <a:spcBef>
                <a:spcPct val="50000"/>
              </a:spcBef>
            </a:pPr>
            <a:r>
              <a:rPr lang="en-US" sz="2000" dirty="0"/>
              <a:t>Raw material available for use = Usage + Ending Inventory </a:t>
            </a:r>
            <a:br>
              <a:rPr lang="en-US" sz="2000" dirty="0"/>
            </a:br>
            <a:r>
              <a:rPr lang="en-US" sz="2000" dirty="0"/>
              <a:t>= 20,000 + 9,000 </a:t>
            </a:r>
          </a:p>
        </p:txBody>
      </p:sp>
      <p:sp>
        <p:nvSpPr>
          <p:cNvPr id="18440" name="Text Box 12"/>
          <p:cNvSpPr txBox="1">
            <a:spLocks noChangeArrowheads="1"/>
          </p:cNvSpPr>
          <p:nvPr/>
        </p:nvSpPr>
        <p:spPr bwMode="auto">
          <a:xfrm>
            <a:off x="6908800" y="2743200"/>
            <a:ext cx="116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  </a:t>
            </a:r>
            <a:r>
              <a:rPr lang="en-US" b="1" u="sng"/>
              <a:t>Qtr II</a:t>
            </a:r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>
            <a:off x="5867400" y="5105400"/>
            <a:ext cx="9144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dirty="0"/>
              <a:t> 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762000"/>
          </a:xfrm>
        </p:spPr>
        <p:txBody>
          <a:bodyPr/>
          <a:lstStyle/>
          <a:p>
            <a:pPr eaLnBrk="1" hangingPunct="1"/>
            <a:r>
              <a:rPr lang="en-US"/>
              <a:t>Raw material inventory / usage model: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1219200" y="3124200"/>
            <a:ext cx="6705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Beginning Inventory			  5,000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Add: Purchases			</a:t>
            </a:r>
            <a:r>
              <a:rPr lang="en-US" b="1" i="1" dirty="0">
                <a:solidFill>
                  <a:srgbClr val="FF3300"/>
                </a:solidFill>
              </a:rPr>
              <a:t>24,000</a:t>
            </a:r>
            <a:r>
              <a:rPr lang="en-US" dirty="0"/>
              <a:t>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Raw material available for use	</a:t>
            </a:r>
            <a:r>
              <a:rPr lang="en-US" u="sng" dirty="0"/>
              <a:t>29,000</a:t>
            </a:r>
            <a:r>
              <a:rPr lang="en-US" dirty="0"/>
              <a:t>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Less: Ending inventory	            </a:t>
            </a:r>
            <a:r>
              <a:rPr lang="en-US" u="sng" dirty="0"/>
              <a:t>(9,000)</a:t>
            </a:r>
            <a:r>
              <a:rPr lang="en-US" dirty="0"/>
              <a:t>	</a:t>
            </a:r>
            <a:endParaRPr lang="en-US" u="sng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Usage					20,000	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5943600" y="27432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/>
              <a:t>Qtr I</a:t>
            </a:r>
          </a:p>
        </p:txBody>
      </p:sp>
      <p:sp>
        <p:nvSpPr>
          <p:cNvPr id="19463" name="Text Box 8"/>
          <p:cNvSpPr txBox="1">
            <a:spLocks noChangeArrowheads="1"/>
          </p:cNvSpPr>
          <p:nvPr/>
        </p:nvSpPr>
        <p:spPr bwMode="auto">
          <a:xfrm>
            <a:off x="1828800" y="5334000"/>
            <a:ext cx="7010400" cy="1216025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Calculation:</a:t>
            </a:r>
          </a:p>
          <a:p>
            <a:pPr algn="ctr">
              <a:spcBef>
                <a:spcPct val="50000"/>
              </a:spcBef>
            </a:pPr>
            <a:r>
              <a:rPr lang="en-US" sz="2000" dirty="0"/>
              <a:t>Purchases = Raw material available for use - Beginning Inventory = 29,000 - 5,000 </a:t>
            </a:r>
          </a:p>
        </p:txBody>
      </p:sp>
      <p:sp>
        <p:nvSpPr>
          <p:cNvPr id="19464" name="Text Box 10"/>
          <p:cNvSpPr txBox="1">
            <a:spLocks noChangeArrowheads="1"/>
          </p:cNvSpPr>
          <p:nvPr/>
        </p:nvSpPr>
        <p:spPr bwMode="auto">
          <a:xfrm>
            <a:off x="6908800" y="2743200"/>
            <a:ext cx="116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  </a:t>
            </a:r>
            <a:r>
              <a:rPr lang="en-US" b="1" u="sng"/>
              <a:t>Qtr II</a:t>
            </a:r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>
            <a:off x="5867400" y="5105400"/>
            <a:ext cx="9144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dirty="0"/>
              <a:t> 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762000"/>
          </a:xfrm>
        </p:spPr>
        <p:txBody>
          <a:bodyPr/>
          <a:lstStyle/>
          <a:p>
            <a:pPr eaLnBrk="1" hangingPunct="1"/>
            <a:r>
              <a:rPr lang="en-US"/>
              <a:t>Raw material inventory / usage model: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1219200" y="3124200"/>
            <a:ext cx="6705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Beginning Inventory			  5,000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Add: Purchases			</a:t>
            </a:r>
            <a:r>
              <a:rPr lang="en-US" b="1" i="1" dirty="0"/>
              <a:t>24,000</a:t>
            </a:r>
            <a:r>
              <a:rPr lang="en-US" dirty="0"/>
              <a:t>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Raw material available for use	</a:t>
            </a:r>
            <a:r>
              <a:rPr lang="en-US" u="sng" dirty="0"/>
              <a:t>29,000</a:t>
            </a:r>
            <a:r>
              <a:rPr lang="en-US" dirty="0"/>
              <a:t>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Less: Ending inventory	            </a:t>
            </a:r>
            <a:r>
              <a:rPr lang="en-US" u="sng" dirty="0"/>
              <a:t>(9,000)</a:t>
            </a:r>
            <a:r>
              <a:rPr lang="en-US" dirty="0"/>
              <a:t>	</a:t>
            </a:r>
            <a:endParaRPr lang="en-US" u="sng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Usage					20,000	</a:t>
            </a:r>
          </a:p>
        </p:txBody>
      </p:sp>
      <p:sp>
        <p:nvSpPr>
          <p:cNvPr id="20486" name="Text Box 7"/>
          <p:cNvSpPr txBox="1">
            <a:spLocks noChangeArrowheads="1"/>
          </p:cNvSpPr>
          <p:nvPr/>
        </p:nvSpPr>
        <p:spPr bwMode="auto">
          <a:xfrm>
            <a:off x="5943600" y="27432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/>
              <a:t>Qtr I</a:t>
            </a:r>
          </a:p>
        </p:txBody>
      </p:sp>
      <p:sp>
        <p:nvSpPr>
          <p:cNvPr id="20487" name="Text Box 9"/>
          <p:cNvSpPr txBox="1">
            <a:spLocks noChangeArrowheads="1"/>
          </p:cNvSpPr>
          <p:nvPr/>
        </p:nvSpPr>
        <p:spPr bwMode="auto">
          <a:xfrm>
            <a:off x="1905000" y="5641975"/>
            <a:ext cx="5334000" cy="40011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dirty="0">
                <a:solidFill>
                  <a:srgbClr val="FF3300"/>
                </a:solidFill>
              </a:rPr>
              <a:t>Next, repeat Step 1 and Step 2 for Quarter II.</a:t>
            </a:r>
          </a:p>
        </p:txBody>
      </p:sp>
      <p:sp>
        <p:nvSpPr>
          <p:cNvPr id="20488" name="Text Box 10"/>
          <p:cNvSpPr txBox="1">
            <a:spLocks noChangeArrowheads="1"/>
          </p:cNvSpPr>
          <p:nvPr/>
        </p:nvSpPr>
        <p:spPr bwMode="auto">
          <a:xfrm>
            <a:off x="6908800" y="2743200"/>
            <a:ext cx="116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  </a:t>
            </a:r>
            <a:r>
              <a:rPr lang="en-US" b="1" u="sng"/>
              <a:t>Qtr II</a:t>
            </a:r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>
            <a:off x="5867400" y="5105400"/>
            <a:ext cx="9144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dirty="0"/>
              <a:t> 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Definition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1752600"/>
          </a:xfrm>
        </p:spPr>
        <p:txBody>
          <a:bodyPr/>
          <a:lstStyle/>
          <a:p>
            <a:pPr eaLnBrk="1" hangingPunct="1"/>
            <a:r>
              <a:rPr lang="en-US" sz="2600" dirty="0"/>
              <a:t>Each gallon of Old Guard, a popular after-shave lotion, requires 2 ounces of ocean scent.  Budgeted production of Old Guard for the first three quarters of 2019 is:</a:t>
            </a:r>
          </a:p>
        </p:txBody>
      </p:sp>
      <p:sp>
        <p:nvSpPr>
          <p:cNvPr id="3076" name="Rectangle 8"/>
          <p:cNvSpPr>
            <a:spLocks noChangeArrowheads="1"/>
          </p:cNvSpPr>
          <p:nvPr/>
        </p:nvSpPr>
        <p:spPr bwMode="auto">
          <a:xfrm>
            <a:off x="2286000" y="3657600"/>
            <a:ext cx="4800600" cy="121920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Quarter I	10,000 gallons</a:t>
            </a:r>
          </a:p>
          <a:p>
            <a:pPr algn="ctr"/>
            <a:r>
              <a:rPr lang="en-US"/>
              <a:t>Quarter II	18,000 gallons</a:t>
            </a:r>
          </a:p>
          <a:p>
            <a:pPr algn="ctr"/>
            <a:r>
              <a:rPr lang="en-US"/>
              <a:t>Quarter III	11,000 gallons</a:t>
            </a:r>
          </a:p>
        </p:txBody>
      </p:sp>
      <p:sp>
        <p:nvSpPr>
          <p:cNvPr id="3077" name="Line 10"/>
          <p:cNvSpPr>
            <a:spLocks noChangeShapeType="1"/>
          </p:cNvSpPr>
          <p:nvPr/>
        </p:nvSpPr>
        <p:spPr bwMode="auto">
          <a:xfrm>
            <a:off x="2286000" y="3657600"/>
            <a:ext cx="4800600" cy="0"/>
          </a:xfrm>
          <a:prstGeom prst="line">
            <a:avLst/>
          </a:prstGeom>
          <a:noFill/>
          <a:ln w="57150" cmpd="thickThin">
            <a:solidFill>
              <a:srgbClr val="003399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8" name="Line 11"/>
          <p:cNvSpPr>
            <a:spLocks noChangeShapeType="1"/>
          </p:cNvSpPr>
          <p:nvPr/>
        </p:nvSpPr>
        <p:spPr bwMode="auto">
          <a:xfrm>
            <a:off x="2286000" y="4876800"/>
            <a:ext cx="4800600" cy="0"/>
          </a:xfrm>
          <a:prstGeom prst="line">
            <a:avLst/>
          </a:prstGeom>
          <a:noFill/>
          <a:ln w="57150" cmpd="thinThick">
            <a:solidFill>
              <a:srgbClr val="003399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9" name="Rectangle 12"/>
          <p:cNvSpPr>
            <a:spLocks noChangeArrowheads="1"/>
          </p:cNvSpPr>
          <p:nvPr/>
        </p:nvSpPr>
        <p:spPr bwMode="auto">
          <a:xfrm>
            <a:off x="685800" y="4953000"/>
            <a:ext cx="7772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dirty="0"/>
              <a:t>Management’s policy is to have on hand at the end of every quarter enough ocean scent inventory to meet 25% of next quarter’s production needs.  At the beginning of Quarter I, 5,000 ounces of ocean scent were on hand.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762000"/>
          </a:xfrm>
        </p:spPr>
        <p:txBody>
          <a:bodyPr/>
          <a:lstStyle/>
          <a:p>
            <a:pPr eaLnBrk="1" hangingPunct="1"/>
            <a:r>
              <a:rPr lang="en-US"/>
              <a:t>Raw material inventory / usage model: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1219200" y="3124200"/>
            <a:ext cx="6705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b="1" dirty="0">
                <a:solidFill>
                  <a:srgbClr val="FF3300"/>
                </a:solidFill>
              </a:rPr>
              <a:t>Beginning Inventory</a:t>
            </a:r>
            <a:r>
              <a:rPr lang="en-US" dirty="0"/>
              <a:t>			  5,000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Add: Purchases			</a:t>
            </a:r>
            <a:r>
              <a:rPr lang="en-US" b="1" i="1" dirty="0"/>
              <a:t>24,000</a:t>
            </a:r>
            <a:r>
              <a:rPr lang="en-US" dirty="0"/>
              <a:t>	        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Raw material available for use	</a:t>
            </a:r>
            <a:r>
              <a:rPr lang="en-US" u="sng" dirty="0"/>
              <a:t>29,000</a:t>
            </a:r>
            <a:r>
              <a:rPr lang="en-US" dirty="0"/>
              <a:t>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Less: Ending inventory	            </a:t>
            </a:r>
            <a:r>
              <a:rPr lang="en-US" u="sng" dirty="0"/>
              <a:t>(9,000)</a:t>
            </a:r>
            <a:r>
              <a:rPr lang="en-US" dirty="0"/>
              <a:t>	</a:t>
            </a:r>
            <a:endParaRPr lang="en-US" u="sng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Usage					20,000	</a:t>
            </a:r>
          </a:p>
        </p:txBody>
      </p:sp>
      <p:sp>
        <p:nvSpPr>
          <p:cNvPr id="21510" name="Text Box 7"/>
          <p:cNvSpPr txBox="1">
            <a:spLocks noChangeArrowheads="1"/>
          </p:cNvSpPr>
          <p:nvPr/>
        </p:nvSpPr>
        <p:spPr bwMode="auto">
          <a:xfrm>
            <a:off x="5943600" y="27432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/>
              <a:t>Qtr I</a:t>
            </a:r>
          </a:p>
        </p:txBody>
      </p:sp>
      <p:sp>
        <p:nvSpPr>
          <p:cNvPr id="21511" name="Text Box 10"/>
          <p:cNvSpPr txBox="1">
            <a:spLocks noChangeArrowheads="1"/>
          </p:cNvSpPr>
          <p:nvPr/>
        </p:nvSpPr>
        <p:spPr bwMode="auto">
          <a:xfrm>
            <a:off x="6908800" y="2743200"/>
            <a:ext cx="116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  </a:t>
            </a:r>
            <a:r>
              <a:rPr lang="en-US" b="1" u="sng"/>
              <a:t>Qtr II</a:t>
            </a: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>
            <a:off x="5867400" y="5105400"/>
            <a:ext cx="9144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dirty="0"/>
              <a:t> 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762000"/>
          </a:xfrm>
        </p:spPr>
        <p:txBody>
          <a:bodyPr/>
          <a:lstStyle/>
          <a:p>
            <a:pPr eaLnBrk="1" hangingPunct="1"/>
            <a:r>
              <a:rPr lang="en-US"/>
              <a:t>Raw material inventory / usage model: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1219200" y="3124200"/>
            <a:ext cx="68580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Beginning Inventory			  5,000	      </a:t>
            </a:r>
            <a:r>
              <a:rPr lang="en-US" b="1" dirty="0">
                <a:solidFill>
                  <a:srgbClr val="FF3300"/>
                </a:solidFill>
              </a:rPr>
              <a:t>9,000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Add: Purchases			</a:t>
            </a:r>
            <a:r>
              <a:rPr lang="en-US" b="1" i="1" dirty="0"/>
              <a:t>24,000</a:t>
            </a:r>
            <a:r>
              <a:rPr lang="en-US" dirty="0"/>
              <a:t>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Raw material available for use	</a:t>
            </a:r>
            <a:r>
              <a:rPr lang="en-US" u="sng" dirty="0"/>
              <a:t>29,000</a:t>
            </a:r>
            <a:r>
              <a:rPr lang="en-US" dirty="0"/>
              <a:t>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Less: Ending inventory	            </a:t>
            </a:r>
            <a:r>
              <a:rPr lang="en-US" u="sng" dirty="0"/>
              <a:t>(9,000)</a:t>
            </a:r>
            <a:r>
              <a:rPr lang="en-US" dirty="0"/>
              <a:t>	</a:t>
            </a:r>
            <a:endParaRPr lang="en-US" u="sng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Usage					20,000	</a:t>
            </a:r>
          </a:p>
        </p:txBody>
      </p:sp>
      <p:sp>
        <p:nvSpPr>
          <p:cNvPr id="22534" name="Text Box 7"/>
          <p:cNvSpPr txBox="1">
            <a:spLocks noChangeArrowheads="1"/>
          </p:cNvSpPr>
          <p:nvPr/>
        </p:nvSpPr>
        <p:spPr bwMode="auto">
          <a:xfrm>
            <a:off x="5943600" y="27432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/>
              <a:t>Qtr I</a:t>
            </a:r>
          </a:p>
        </p:txBody>
      </p:sp>
      <p:sp>
        <p:nvSpPr>
          <p:cNvPr id="22535" name="Line 9"/>
          <p:cNvSpPr>
            <a:spLocks noChangeShapeType="1"/>
          </p:cNvSpPr>
          <p:nvPr/>
        </p:nvSpPr>
        <p:spPr bwMode="auto">
          <a:xfrm flipV="1">
            <a:off x="6858000" y="3467100"/>
            <a:ext cx="457200" cy="9906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536" name="Text Box 10"/>
          <p:cNvSpPr txBox="1">
            <a:spLocks noChangeArrowheads="1"/>
          </p:cNvSpPr>
          <p:nvPr/>
        </p:nvSpPr>
        <p:spPr bwMode="auto">
          <a:xfrm>
            <a:off x="7162800" y="3965575"/>
            <a:ext cx="1600200" cy="2130425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Calculation:</a:t>
            </a:r>
          </a:p>
          <a:p>
            <a:pPr algn="ctr">
              <a:spcBef>
                <a:spcPct val="50000"/>
              </a:spcBef>
            </a:pPr>
            <a:r>
              <a:rPr lang="en-US" sz="2000"/>
              <a:t>QI Ending Inventory becomes QII Beginning Inventory</a:t>
            </a:r>
          </a:p>
        </p:txBody>
      </p:sp>
      <p:sp>
        <p:nvSpPr>
          <p:cNvPr id="22537" name="Text Box 13"/>
          <p:cNvSpPr txBox="1">
            <a:spLocks noChangeArrowheads="1"/>
          </p:cNvSpPr>
          <p:nvPr/>
        </p:nvSpPr>
        <p:spPr bwMode="auto">
          <a:xfrm>
            <a:off x="6908800" y="2743200"/>
            <a:ext cx="116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  </a:t>
            </a:r>
            <a:r>
              <a:rPr lang="en-US" b="1" u="sng"/>
              <a:t>Qtr II</a:t>
            </a:r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5867400" y="5105400"/>
            <a:ext cx="9144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dirty="0"/>
              <a:t> 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762000"/>
          </a:xfrm>
        </p:spPr>
        <p:txBody>
          <a:bodyPr/>
          <a:lstStyle/>
          <a:p>
            <a:pPr eaLnBrk="1" hangingPunct="1"/>
            <a:r>
              <a:rPr lang="en-US"/>
              <a:t>Raw material inventory / usage model:</a:t>
            </a: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1219200" y="3124200"/>
            <a:ext cx="68580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Beginning Inventory			  5,000	      9,000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b="1" dirty="0">
                <a:solidFill>
                  <a:srgbClr val="FF3300"/>
                </a:solidFill>
              </a:rPr>
              <a:t>Add: Purchases</a:t>
            </a:r>
            <a:r>
              <a:rPr lang="en-US" dirty="0"/>
              <a:t>			</a:t>
            </a:r>
            <a:r>
              <a:rPr lang="en-US" b="1" i="1" dirty="0"/>
              <a:t>24,000</a:t>
            </a:r>
            <a:r>
              <a:rPr lang="en-US" dirty="0"/>
              <a:t>	</a:t>
            </a:r>
            <a:endParaRPr lang="en-US" b="1" dirty="0">
              <a:solidFill>
                <a:srgbClr val="FF3300"/>
              </a:solidFill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Raw material available for use	</a:t>
            </a:r>
            <a:r>
              <a:rPr lang="en-US" u="sng" dirty="0"/>
              <a:t>29,000</a:t>
            </a:r>
            <a:r>
              <a:rPr lang="en-US" dirty="0"/>
              <a:t>	 </a:t>
            </a:r>
            <a:r>
              <a:rPr lang="en-US" u="sng" dirty="0"/>
              <a:t>    </a:t>
            </a:r>
            <a:r>
              <a:rPr lang="en-US" dirty="0"/>
              <a:t> 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Less: Ending inventory	            </a:t>
            </a:r>
            <a:r>
              <a:rPr lang="en-US" u="sng" dirty="0"/>
              <a:t>(9,000)</a:t>
            </a:r>
            <a:r>
              <a:rPr lang="en-US" dirty="0"/>
              <a:t>	</a:t>
            </a:r>
            <a:endParaRPr lang="en-US" u="sng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Usage					20,000	</a:t>
            </a:r>
          </a:p>
        </p:txBody>
      </p:sp>
      <p:sp>
        <p:nvSpPr>
          <p:cNvPr id="23558" name="Text Box 7"/>
          <p:cNvSpPr txBox="1">
            <a:spLocks noChangeArrowheads="1"/>
          </p:cNvSpPr>
          <p:nvPr/>
        </p:nvSpPr>
        <p:spPr bwMode="auto">
          <a:xfrm>
            <a:off x="5943600" y="27432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/>
              <a:t>Qtr I</a:t>
            </a:r>
          </a:p>
        </p:txBody>
      </p:sp>
      <p:sp>
        <p:nvSpPr>
          <p:cNvPr id="23559" name="Text Box 11"/>
          <p:cNvSpPr txBox="1">
            <a:spLocks noChangeArrowheads="1"/>
          </p:cNvSpPr>
          <p:nvPr/>
        </p:nvSpPr>
        <p:spPr bwMode="auto">
          <a:xfrm>
            <a:off x="6908800" y="2743200"/>
            <a:ext cx="116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  </a:t>
            </a:r>
            <a:r>
              <a:rPr lang="en-US" b="1" u="sng"/>
              <a:t>Qtr II</a:t>
            </a: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>
            <a:off x="5867400" y="5105400"/>
            <a:ext cx="9144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dirty="0"/>
              <a:t> 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762000"/>
          </a:xfrm>
        </p:spPr>
        <p:txBody>
          <a:bodyPr/>
          <a:lstStyle/>
          <a:p>
            <a:pPr eaLnBrk="1" hangingPunct="1"/>
            <a:r>
              <a:rPr lang="en-US"/>
              <a:t>Raw material inventory / usage model:</a:t>
            </a: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1219200" y="3124200"/>
            <a:ext cx="68580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Beginning Inventory			  5,000       9,000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Add: Purchases			</a:t>
            </a:r>
            <a:r>
              <a:rPr lang="en-US" b="1" i="1" dirty="0"/>
              <a:t>24,000</a:t>
            </a:r>
            <a:r>
              <a:rPr lang="en-US" dirty="0"/>
              <a:t>	             </a:t>
            </a:r>
            <a:r>
              <a:rPr lang="en-US" b="1" dirty="0">
                <a:solidFill>
                  <a:srgbClr val="FF3300"/>
                </a:solidFill>
              </a:rPr>
              <a:t>?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Raw material available for use	</a:t>
            </a:r>
            <a:r>
              <a:rPr lang="en-US" u="sng" dirty="0"/>
              <a:t>29,000</a:t>
            </a:r>
            <a:endParaRPr lang="en-US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Less: Ending inventory	            </a:t>
            </a:r>
            <a:r>
              <a:rPr lang="en-US" u="sng" dirty="0"/>
              <a:t>(9,000)</a:t>
            </a:r>
            <a:r>
              <a:rPr lang="en-US" dirty="0"/>
              <a:t>	</a:t>
            </a:r>
            <a:endParaRPr lang="en-US" u="sng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Usage					20,000	</a:t>
            </a:r>
          </a:p>
        </p:txBody>
      </p:sp>
      <p:sp>
        <p:nvSpPr>
          <p:cNvPr id="24582" name="Text Box 7"/>
          <p:cNvSpPr txBox="1">
            <a:spLocks noChangeArrowheads="1"/>
          </p:cNvSpPr>
          <p:nvPr/>
        </p:nvSpPr>
        <p:spPr bwMode="auto">
          <a:xfrm>
            <a:off x="5943600" y="27432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/>
              <a:t>Qtr I</a:t>
            </a:r>
          </a:p>
        </p:txBody>
      </p:sp>
      <p:sp>
        <p:nvSpPr>
          <p:cNvPr id="24583" name="Text Box 10"/>
          <p:cNvSpPr txBox="1">
            <a:spLocks noChangeArrowheads="1"/>
          </p:cNvSpPr>
          <p:nvPr/>
        </p:nvSpPr>
        <p:spPr bwMode="auto">
          <a:xfrm>
            <a:off x="6908800" y="2743200"/>
            <a:ext cx="116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  </a:t>
            </a:r>
            <a:r>
              <a:rPr lang="en-US" b="1" u="sng"/>
              <a:t>Qtr II</a:t>
            </a: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>
            <a:off x="5867400" y="5105400"/>
            <a:ext cx="9144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dirty="0"/>
              <a:t> 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762000"/>
          </a:xfrm>
        </p:spPr>
        <p:txBody>
          <a:bodyPr/>
          <a:lstStyle/>
          <a:p>
            <a:pPr eaLnBrk="1" hangingPunct="1"/>
            <a:r>
              <a:rPr lang="en-US"/>
              <a:t>Raw material inventory / usage model:</a:t>
            </a: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1219200" y="3124200"/>
            <a:ext cx="6934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Beginning Inventory			  5,000       9,000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Add: Purchases			</a:t>
            </a:r>
            <a:r>
              <a:rPr lang="en-US" b="1" i="1" dirty="0"/>
              <a:t>24,000</a:t>
            </a:r>
            <a:r>
              <a:rPr lang="en-US" dirty="0"/>
              <a:t>	             ?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b="1" dirty="0">
                <a:solidFill>
                  <a:srgbClr val="FF3300"/>
                </a:solidFill>
              </a:rPr>
              <a:t>Raw material available for use</a:t>
            </a:r>
            <a:r>
              <a:rPr lang="en-US" dirty="0"/>
              <a:t>	</a:t>
            </a:r>
            <a:r>
              <a:rPr lang="en-US" u="sng" dirty="0"/>
              <a:t>29,000</a:t>
            </a:r>
            <a:r>
              <a:rPr lang="en-US" dirty="0"/>
              <a:t>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Less: Ending inventory	            </a:t>
            </a:r>
            <a:r>
              <a:rPr lang="en-US" u="sng" dirty="0"/>
              <a:t>(9,000)</a:t>
            </a:r>
            <a:r>
              <a:rPr lang="en-US" dirty="0"/>
              <a:t>	</a:t>
            </a:r>
            <a:endParaRPr lang="en-US" u="sng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Usage					20,000	</a:t>
            </a:r>
          </a:p>
        </p:txBody>
      </p:sp>
      <p:sp>
        <p:nvSpPr>
          <p:cNvPr id="25606" name="Text Box 7"/>
          <p:cNvSpPr txBox="1">
            <a:spLocks noChangeArrowheads="1"/>
          </p:cNvSpPr>
          <p:nvPr/>
        </p:nvSpPr>
        <p:spPr bwMode="auto">
          <a:xfrm>
            <a:off x="5943600" y="27432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/>
              <a:t>Qtr I</a:t>
            </a:r>
          </a:p>
        </p:txBody>
      </p:sp>
      <p:sp>
        <p:nvSpPr>
          <p:cNvPr id="25607" name="Text Box 11"/>
          <p:cNvSpPr txBox="1">
            <a:spLocks noChangeArrowheads="1"/>
          </p:cNvSpPr>
          <p:nvPr/>
        </p:nvSpPr>
        <p:spPr bwMode="auto">
          <a:xfrm>
            <a:off x="6908800" y="2743200"/>
            <a:ext cx="116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  </a:t>
            </a:r>
            <a:r>
              <a:rPr lang="en-US" b="1" u="sng"/>
              <a:t>Qtr II</a:t>
            </a: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>
            <a:off x="5867400" y="5105400"/>
            <a:ext cx="9144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dirty="0"/>
              <a:t> 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762000"/>
          </a:xfrm>
        </p:spPr>
        <p:txBody>
          <a:bodyPr/>
          <a:lstStyle/>
          <a:p>
            <a:pPr eaLnBrk="1" hangingPunct="1"/>
            <a:r>
              <a:rPr lang="en-US"/>
              <a:t>Raw material inventory / usage model:</a:t>
            </a: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1219200" y="3124200"/>
            <a:ext cx="68580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Beginning Inventory			  5,000       9,000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Add: Purchases			</a:t>
            </a:r>
            <a:r>
              <a:rPr lang="en-US" b="1" i="1" dirty="0"/>
              <a:t>24,000</a:t>
            </a:r>
            <a:r>
              <a:rPr lang="en-US" dirty="0"/>
              <a:t>	             ?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Raw material available for use	</a:t>
            </a:r>
            <a:r>
              <a:rPr lang="en-US" u="sng" dirty="0"/>
              <a:t>29,000</a:t>
            </a:r>
            <a:r>
              <a:rPr lang="en-US" b="1" dirty="0">
                <a:solidFill>
                  <a:srgbClr val="FF3300"/>
                </a:solidFill>
              </a:rPr>
              <a:t>	    </a:t>
            </a:r>
            <a:r>
              <a:rPr lang="en-US" b="1" u="sng" dirty="0">
                <a:solidFill>
                  <a:srgbClr val="FF3300"/>
                </a:solidFill>
              </a:rPr>
              <a:t>         ?</a:t>
            </a:r>
            <a:r>
              <a:rPr lang="en-US" dirty="0"/>
              <a:t> 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Less: Ending inventory	            </a:t>
            </a:r>
            <a:r>
              <a:rPr lang="en-US" u="sng" dirty="0"/>
              <a:t>(9,000)</a:t>
            </a:r>
            <a:r>
              <a:rPr lang="en-US" dirty="0"/>
              <a:t>	</a:t>
            </a:r>
            <a:endParaRPr lang="en-US" u="sng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Usage					20,000	</a:t>
            </a:r>
          </a:p>
        </p:txBody>
      </p:sp>
      <p:sp>
        <p:nvSpPr>
          <p:cNvPr id="26630" name="Text Box 7"/>
          <p:cNvSpPr txBox="1">
            <a:spLocks noChangeArrowheads="1"/>
          </p:cNvSpPr>
          <p:nvPr/>
        </p:nvSpPr>
        <p:spPr bwMode="auto">
          <a:xfrm>
            <a:off x="5943600" y="27432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/>
              <a:t>Qtr I</a:t>
            </a:r>
          </a:p>
        </p:txBody>
      </p:sp>
      <p:sp>
        <p:nvSpPr>
          <p:cNvPr id="26631" name="Text Box 10"/>
          <p:cNvSpPr txBox="1">
            <a:spLocks noChangeArrowheads="1"/>
          </p:cNvSpPr>
          <p:nvPr/>
        </p:nvSpPr>
        <p:spPr bwMode="auto">
          <a:xfrm>
            <a:off x="6908800" y="2743200"/>
            <a:ext cx="116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  </a:t>
            </a:r>
            <a:r>
              <a:rPr lang="en-US" b="1" u="sng"/>
              <a:t>Qtr II</a:t>
            </a: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>
            <a:off x="5867400" y="5105400"/>
            <a:ext cx="9144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dirty="0"/>
              <a:t> 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762000"/>
          </a:xfrm>
        </p:spPr>
        <p:txBody>
          <a:bodyPr/>
          <a:lstStyle/>
          <a:p>
            <a:pPr eaLnBrk="1" hangingPunct="1"/>
            <a:r>
              <a:rPr lang="en-US"/>
              <a:t>Raw material inventory / usage model:</a:t>
            </a: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1219200" y="3124200"/>
            <a:ext cx="68580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Beginning Inventory			  5,000       9,000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Add: Purchases			</a:t>
            </a:r>
            <a:r>
              <a:rPr lang="en-US" b="1" i="1" dirty="0"/>
              <a:t>24,000</a:t>
            </a:r>
            <a:r>
              <a:rPr lang="en-US" dirty="0"/>
              <a:t>	             ?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Raw material available for use	</a:t>
            </a:r>
            <a:r>
              <a:rPr lang="en-US" u="sng" dirty="0"/>
              <a:t>29,000</a:t>
            </a:r>
            <a:r>
              <a:rPr lang="en-US" dirty="0"/>
              <a:t>	    </a:t>
            </a:r>
            <a:r>
              <a:rPr lang="en-US" u="sng" dirty="0"/>
              <a:t>         ?</a:t>
            </a:r>
            <a:r>
              <a:rPr lang="en-US" dirty="0"/>
              <a:t> 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b="1" dirty="0">
                <a:solidFill>
                  <a:srgbClr val="FF3300"/>
                </a:solidFill>
              </a:rPr>
              <a:t>Less: Ending inventory</a:t>
            </a:r>
            <a:r>
              <a:rPr lang="en-US" dirty="0"/>
              <a:t>	            </a:t>
            </a:r>
            <a:r>
              <a:rPr lang="en-US" u="sng" dirty="0"/>
              <a:t>(9,000)</a:t>
            </a:r>
            <a:r>
              <a:rPr lang="en-US" dirty="0"/>
              <a:t>	</a:t>
            </a:r>
            <a:endParaRPr lang="en-US" u="sng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Usage					20,000	</a:t>
            </a:r>
          </a:p>
        </p:txBody>
      </p:sp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5943600" y="27432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/>
              <a:t>Qtr I</a:t>
            </a:r>
          </a:p>
        </p:txBody>
      </p:sp>
      <p:sp>
        <p:nvSpPr>
          <p:cNvPr id="27655" name="Text Box 10"/>
          <p:cNvSpPr txBox="1">
            <a:spLocks noChangeArrowheads="1"/>
          </p:cNvSpPr>
          <p:nvPr/>
        </p:nvSpPr>
        <p:spPr bwMode="auto">
          <a:xfrm>
            <a:off x="6908800" y="2743200"/>
            <a:ext cx="116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  </a:t>
            </a:r>
            <a:r>
              <a:rPr lang="en-US" b="1" u="sng"/>
              <a:t>Qtr II</a:t>
            </a: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>
            <a:off x="5867400" y="5105400"/>
            <a:ext cx="9144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dirty="0"/>
              <a:t> 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762000"/>
          </a:xfrm>
        </p:spPr>
        <p:txBody>
          <a:bodyPr/>
          <a:lstStyle/>
          <a:p>
            <a:pPr eaLnBrk="1" hangingPunct="1"/>
            <a:r>
              <a:rPr lang="en-US"/>
              <a:t>Raw material inventory / usage model: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219200" y="3124200"/>
            <a:ext cx="7086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Beginning Inventory			  5,000	      9,000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Add: Purchases			</a:t>
            </a:r>
            <a:r>
              <a:rPr lang="en-US" b="1" i="1" dirty="0"/>
              <a:t>24,000</a:t>
            </a:r>
            <a:r>
              <a:rPr lang="en-US" dirty="0"/>
              <a:t>              ?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Raw material available for use	</a:t>
            </a:r>
            <a:r>
              <a:rPr lang="en-US" u="sng" dirty="0"/>
              <a:t>29,000</a:t>
            </a:r>
            <a:r>
              <a:rPr lang="en-US" dirty="0"/>
              <a:t>	    </a:t>
            </a:r>
            <a:r>
              <a:rPr lang="en-US" u="sng" dirty="0"/>
              <a:t>         ?</a:t>
            </a:r>
            <a:r>
              <a:rPr lang="en-US" dirty="0"/>
              <a:t> 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Less: Ending inventory	            </a:t>
            </a:r>
            <a:r>
              <a:rPr lang="en-US" u="sng" dirty="0"/>
              <a:t>(9,000)</a:t>
            </a:r>
            <a:r>
              <a:rPr lang="en-US" dirty="0"/>
              <a:t>    </a:t>
            </a:r>
            <a:r>
              <a:rPr lang="en-US" b="1" u="sng" dirty="0">
                <a:solidFill>
                  <a:srgbClr val="FF3300"/>
                </a:solidFill>
              </a:rPr>
              <a:t>(5,500)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Usage					20,000	</a:t>
            </a:r>
          </a:p>
        </p:txBody>
      </p:sp>
      <p:sp>
        <p:nvSpPr>
          <p:cNvPr id="28678" name="Text Box 7"/>
          <p:cNvSpPr txBox="1">
            <a:spLocks noChangeArrowheads="1"/>
          </p:cNvSpPr>
          <p:nvPr/>
        </p:nvSpPr>
        <p:spPr bwMode="auto">
          <a:xfrm>
            <a:off x="5943600" y="27432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/>
              <a:t>Qtr I</a:t>
            </a:r>
          </a:p>
        </p:txBody>
      </p:sp>
      <p:sp>
        <p:nvSpPr>
          <p:cNvPr id="28679" name="Text Box 9"/>
          <p:cNvSpPr txBox="1">
            <a:spLocks noChangeArrowheads="1"/>
          </p:cNvSpPr>
          <p:nvPr/>
        </p:nvSpPr>
        <p:spPr bwMode="auto">
          <a:xfrm>
            <a:off x="4953000" y="5257800"/>
            <a:ext cx="3962400" cy="1216025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Calculation:</a:t>
            </a:r>
          </a:p>
          <a:p>
            <a:pPr algn="ctr">
              <a:spcBef>
                <a:spcPct val="50000"/>
              </a:spcBef>
            </a:pPr>
            <a:r>
              <a:rPr lang="en-US" sz="2000" dirty="0"/>
              <a:t>25%  of next quarter’s usage = </a:t>
            </a:r>
            <a:br>
              <a:rPr lang="en-US" sz="2000" dirty="0"/>
            </a:br>
            <a:r>
              <a:rPr lang="en-US" sz="2000" dirty="0"/>
              <a:t>2 ounces x 11,000 gallons x 25%</a:t>
            </a:r>
          </a:p>
        </p:txBody>
      </p:sp>
      <p:sp>
        <p:nvSpPr>
          <p:cNvPr id="28680" name="Text Box 11"/>
          <p:cNvSpPr txBox="1">
            <a:spLocks noChangeArrowheads="1"/>
          </p:cNvSpPr>
          <p:nvPr/>
        </p:nvSpPr>
        <p:spPr bwMode="auto">
          <a:xfrm>
            <a:off x="6908800" y="2743200"/>
            <a:ext cx="116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  </a:t>
            </a:r>
            <a:r>
              <a:rPr lang="en-US" b="1" u="sng"/>
              <a:t>Qtr II</a:t>
            </a:r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>
            <a:off x="5867400" y="5105400"/>
            <a:ext cx="9144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dirty="0"/>
              <a:t>  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762000"/>
          </a:xfrm>
        </p:spPr>
        <p:txBody>
          <a:bodyPr/>
          <a:lstStyle/>
          <a:p>
            <a:pPr eaLnBrk="1" hangingPunct="1"/>
            <a:r>
              <a:rPr lang="en-US"/>
              <a:t>Raw material inventory / usage model:</a:t>
            </a: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1219200" y="3124200"/>
            <a:ext cx="6934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Beginning Inventory			  5,000	      9,000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Add: Purchases			</a:t>
            </a:r>
            <a:r>
              <a:rPr lang="en-US" b="1" i="1" dirty="0"/>
              <a:t>24,000</a:t>
            </a:r>
            <a:r>
              <a:rPr lang="en-US" dirty="0"/>
              <a:t>              ?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Raw material available for use	</a:t>
            </a:r>
            <a:r>
              <a:rPr lang="en-US" u="sng" dirty="0"/>
              <a:t>29,000</a:t>
            </a:r>
            <a:r>
              <a:rPr lang="en-US" dirty="0"/>
              <a:t>	    </a:t>
            </a:r>
            <a:r>
              <a:rPr lang="en-US" u="sng" dirty="0"/>
              <a:t>         ?</a:t>
            </a:r>
            <a:r>
              <a:rPr lang="en-US" dirty="0"/>
              <a:t> 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Less: Ending inventory	            </a:t>
            </a:r>
            <a:r>
              <a:rPr lang="en-US" u="sng" dirty="0"/>
              <a:t>(9,000)</a:t>
            </a:r>
            <a:r>
              <a:rPr lang="en-US" dirty="0"/>
              <a:t>    </a:t>
            </a:r>
            <a:r>
              <a:rPr lang="en-US" u="sng" dirty="0"/>
              <a:t>(5,500)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b="1" dirty="0">
                <a:solidFill>
                  <a:srgbClr val="FF3300"/>
                </a:solidFill>
              </a:rPr>
              <a:t>Usage</a:t>
            </a:r>
            <a:r>
              <a:rPr lang="en-US" dirty="0"/>
              <a:t>					20,000	</a:t>
            </a:r>
          </a:p>
        </p:txBody>
      </p:sp>
      <p:sp>
        <p:nvSpPr>
          <p:cNvPr id="29702" name="Text Box 7"/>
          <p:cNvSpPr txBox="1">
            <a:spLocks noChangeArrowheads="1"/>
          </p:cNvSpPr>
          <p:nvPr/>
        </p:nvSpPr>
        <p:spPr bwMode="auto">
          <a:xfrm>
            <a:off x="5943600" y="27432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/>
              <a:t>Qtr I</a:t>
            </a:r>
          </a:p>
        </p:txBody>
      </p:sp>
      <p:sp>
        <p:nvSpPr>
          <p:cNvPr id="29703" name="Text Box 10"/>
          <p:cNvSpPr txBox="1">
            <a:spLocks noChangeArrowheads="1"/>
          </p:cNvSpPr>
          <p:nvPr/>
        </p:nvSpPr>
        <p:spPr bwMode="auto">
          <a:xfrm>
            <a:off x="6908800" y="2743200"/>
            <a:ext cx="116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  </a:t>
            </a:r>
            <a:r>
              <a:rPr lang="en-US" b="1" u="sng"/>
              <a:t>Qtr II</a:t>
            </a: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>
            <a:off x="5867400" y="5105400"/>
            <a:ext cx="9144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dirty="0"/>
              <a:t>  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762000"/>
          </a:xfrm>
        </p:spPr>
        <p:txBody>
          <a:bodyPr/>
          <a:lstStyle/>
          <a:p>
            <a:pPr eaLnBrk="1" hangingPunct="1"/>
            <a:r>
              <a:rPr lang="en-US"/>
              <a:t>Raw material inventory / usage model:</a:t>
            </a: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1219200" y="3124200"/>
            <a:ext cx="6934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Beginning Inventory			  5,000	      9,000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Add: Purchases			</a:t>
            </a:r>
            <a:r>
              <a:rPr lang="en-US" b="1" i="1" dirty="0"/>
              <a:t>24,000</a:t>
            </a:r>
            <a:r>
              <a:rPr lang="en-US" dirty="0"/>
              <a:t>	             ?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Raw material available for use	</a:t>
            </a:r>
            <a:r>
              <a:rPr lang="en-US" u="sng" dirty="0"/>
              <a:t>29,000</a:t>
            </a:r>
            <a:r>
              <a:rPr lang="en-US" dirty="0"/>
              <a:t>	    </a:t>
            </a:r>
            <a:r>
              <a:rPr lang="en-US" u="sng" dirty="0"/>
              <a:t>         ?</a:t>
            </a:r>
            <a:r>
              <a:rPr lang="en-US" dirty="0"/>
              <a:t> 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Less: Ending inventory	            </a:t>
            </a:r>
            <a:r>
              <a:rPr lang="en-US" u="sng" dirty="0"/>
              <a:t>(9,000)</a:t>
            </a:r>
            <a:r>
              <a:rPr lang="en-US" dirty="0"/>
              <a:t>    (</a:t>
            </a:r>
            <a:r>
              <a:rPr lang="en-US" u="sng" dirty="0"/>
              <a:t>5,500)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Usage					20,000     </a:t>
            </a:r>
            <a:r>
              <a:rPr lang="en-US" b="1" dirty="0">
                <a:solidFill>
                  <a:srgbClr val="FF3300"/>
                </a:solidFill>
              </a:rPr>
              <a:t>36,000</a:t>
            </a:r>
          </a:p>
        </p:txBody>
      </p:sp>
      <p:sp>
        <p:nvSpPr>
          <p:cNvPr id="30725" name="Line 5"/>
          <p:cNvSpPr>
            <a:spLocks noChangeShapeType="1"/>
          </p:cNvSpPr>
          <p:nvPr/>
        </p:nvSpPr>
        <p:spPr bwMode="auto">
          <a:xfrm>
            <a:off x="5867400" y="5105400"/>
            <a:ext cx="9144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30726" name="Line 6"/>
          <p:cNvSpPr>
            <a:spLocks noChangeShapeType="1"/>
          </p:cNvSpPr>
          <p:nvPr/>
        </p:nvSpPr>
        <p:spPr bwMode="auto">
          <a:xfrm>
            <a:off x="7086600" y="5105400"/>
            <a:ext cx="914400" cy="0"/>
          </a:xfrm>
          <a:prstGeom prst="line">
            <a:avLst/>
          </a:prstGeom>
          <a:noFill/>
          <a:ln w="38100" cmpd="dbl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5943600" y="27432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/>
              <a:t>Qtr I</a:t>
            </a:r>
          </a:p>
        </p:txBody>
      </p:sp>
      <p:sp>
        <p:nvSpPr>
          <p:cNvPr id="30728" name="Text Box 9"/>
          <p:cNvSpPr txBox="1">
            <a:spLocks noChangeArrowheads="1"/>
          </p:cNvSpPr>
          <p:nvPr/>
        </p:nvSpPr>
        <p:spPr bwMode="auto">
          <a:xfrm>
            <a:off x="5334000" y="5337175"/>
            <a:ext cx="3276600" cy="1216025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Calculation:</a:t>
            </a:r>
          </a:p>
          <a:p>
            <a:pPr algn="ctr">
              <a:spcBef>
                <a:spcPct val="50000"/>
              </a:spcBef>
            </a:pPr>
            <a:r>
              <a:rPr lang="en-US" sz="2000" dirty="0"/>
              <a:t>2 ounces x 18,000 gallons to be produced in Quarter II</a:t>
            </a:r>
          </a:p>
        </p:txBody>
      </p:sp>
      <p:sp>
        <p:nvSpPr>
          <p:cNvPr id="30729" name="Text Box 11"/>
          <p:cNvSpPr txBox="1">
            <a:spLocks noChangeArrowheads="1"/>
          </p:cNvSpPr>
          <p:nvPr/>
        </p:nvSpPr>
        <p:spPr bwMode="auto">
          <a:xfrm>
            <a:off x="6908800" y="2743200"/>
            <a:ext cx="116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  </a:t>
            </a:r>
            <a:r>
              <a:rPr lang="en-US" b="1" u="sng"/>
              <a:t>Qtr II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Requirements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001000" cy="3581400"/>
          </a:xfrm>
        </p:spPr>
        <p:txBody>
          <a:bodyPr/>
          <a:lstStyle/>
          <a:p>
            <a:pPr marL="609600" indent="-609600" eaLnBrk="1" hangingPunct="1">
              <a:buFontTx/>
              <a:buAutoNum type="alphaLcPeriod"/>
            </a:pPr>
            <a:r>
              <a:rPr lang="en-US" sz="2800" b="1" dirty="0"/>
              <a:t>Calculate the number of ounces of ocean scent to be purchased in each of the first two quarters of 2019.</a:t>
            </a:r>
            <a:br>
              <a:rPr lang="en-US" sz="2800" b="1" dirty="0"/>
            </a:br>
            <a:endParaRPr lang="en-US" sz="1200" b="1" dirty="0"/>
          </a:p>
          <a:p>
            <a:pPr marL="609600" indent="-609600" eaLnBrk="1" hangingPunct="1">
              <a:buFontTx/>
              <a:buAutoNum type="alphaLcPeriod"/>
            </a:pPr>
            <a:r>
              <a:rPr lang="en-US" sz="2800" dirty="0">
                <a:solidFill>
                  <a:srgbClr val="C0C0C0"/>
                </a:solidFill>
              </a:rPr>
              <a:t>Explain why management plans for an ending inventory instead of planning to purchase each quarter the amount of raw materials needed for that quarter’s production.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762000"/>
          </a:xfrm>
        </p:spPr>
        <p:txBody>
          <a:bodyPr/>
          <a:lstStyle/>
          <a:p>
            <a:pPr eaLnBrk="1" hangingPunct="1"/>
            <a:r>
              <a:rPr lang="en-US"/>
              <a:t>Raw material inventory / usage model:</a:t>
            </a: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1219200" y="3124200"/>
            <a:ext cx="6934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Beginning Inventory			  5,000	      9,000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Add: Purchases			</a:t>
            </a:r>
            <a:r>
              <a:rPr lang="en-US" b="1" i="1" dirty="0"/>
              <a:t>24,000</a:t>
            </a:r>
            <a:r>
              <a:rPr lang="en-US" dirty="0"/>
              <a:t>	             ?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Raw material available for use	</a:t>
            </a:r>
            <a:r>
              <a:rPr lang="en-US" u="sng" dirty="0"/>
              <a:t>29,000</a:t>
            </a:r>
            <a:r>
              <a:rPr lang="en-US" dirty="0"/>
              <a:t>	    </a:t>
            </a:r>
            <a:r>
              <a:rPr lang="en-US" b="1" u="sng" dirty="0">
                <a:solidFill>
                  <a:srgbClr val="FF3300"/>
                </a:solidFill>
              </a:rPr>
              <a:t>41,500</a:t>
            </a:r>
            <a:r>
              <a:rPr lang="en-US" dirty="0"/>
              <a:t> 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Less: Ending inventory	            </a:t>
            </a:r>
            <a:r>
              <a:rPr lang="en-US" u="sng" dirty="0"/>
              <a:t>(9,000)</a:t>
            </a:r>
            <a:r>
              <a:rPr lang="en-US" dirty="0"/>
              <a:t>    </a:t>
            </a:r>
            <a:r>
              <a:rPr lang="en-US" u="sng" dirty="0"/>
              <a:t>(5,500)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Usage					20,000	    36,000</a:t>
            </a:r>
          </a:p>
        </p:txBody>
      </p:sp>
      <p:sp>
        <p:nvSpPr>
          <p:cNvPr id="31750" name="Text Box 7"/>
          <p:cNvSpPr txBox="1">
            <a:spLocks noChangeArrowheads="1"/>
          </p:cNvSpPr>
          <p:nvPr/>
        </p:nvSpPr>
        <p:spPr bwMode="auto">
          <a:xfrm>
            <a:off x="5943600" y="27432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/>
              <a:t>Qtr I</a:t>
            </a:r>
          </a:p>
        </p:txBody>
      </p:sp>
      <p:sp>
        <p:nvSpPr>
          <p:cNvPr id="31751" name="Text Box 9"/>
          <p:cNvSpPr txBox="1">
            <a:spLocks noChangeArrowheads="1"/>
          </p:cNvSpPr>
          <p:nvPr/>
        </p:nvSpPr>
        <p:spPr bwMode="auto">
          <a:xfrm>
            <a:off x="1828800" y="5334000"/>
            <a:ext cx="7010400" cy="1216025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Calculation:</a:t>
            </a:r>
          </a:p>
          <a:p>
            <a:pPr algn="ctr">
              <a:spcBef>
                <a:spcPct val="50000"/>
              </a:spcBef>
            </a:pPr>
            <a:r>
              <a:rPr lang="en-US" sz="2000" dirty="0"/>
              <a:t>Raw material available for use = Usage + Ending Inventory </a:t>
            </a:r>
            <a:br>
              <a:rPr lang="en-US" sz="2000" dirty="0"/>
            </a:br>
            <a:r>
              <a:rPr lang="en-US" sz="2000" dirty="0"/>
              <a:t>= 36,000 + 5,500 </a:t>
            </a:r>
          </a:p>
        </p:txBody>
      </p:sp>
      <p:sp>
        <p:nvSpPr>
          <p:cNvPr id="31752" name="Text Box 10"/>
          <p:cNvSpPr txBox="1">
            <a:spLocks noChangeArrowheads="1"/>
          </p:cNvSpPr>
          <p:nvPr/>
        </p:nvSpPr>
        <p:spPr bwMode="auto">
          <a:xfrm>
            <a:off x="6908800" y="2743200"/>
            <a:ext cx="116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  </a:t>
            </a:r>
            <a:r>
              <a:rPr lang="en-US" b="1" u="sng"/>
              <a:t>Qtr II</a:t>
            </a:r>
          </a:p>
        </p:txBody>
      </p:sp>
      <p:sp>
        <p:nvSpPr>
          <p:cNvPr id="31753" name="Line 11"/>
          <p:cNvSpPr>
            <a:spLocks noChangeShapeType="1"/>
          </p:cNvSpPr>
          <p:nvPr/>
        </p:nvSpPr>
        <p:spPr bwMode="auto">
          <a:xfrm>
            <a:off x="7086600" y="5105400"/>
            <a:ext cx="9144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5867400" y="5105400"/>
            <a:ext cx="9144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dirty="0"/>
              <a:t>  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762000"/>
          </a:xfrm>
        </p:spPr>
        <p:txBody>
          <a:bodyPr/>
          <a:lstStyle/>
          <a:p>
            <a:pPr eaLnBrk="1" hangingPunct="1"/>
            <a:r>
              <a:rPr lang="en-US"/>
              <a:t>Raw material inventory / usage model:</a:t>
            </a: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1219200" y="3124200"/>
            <a:ext cx="6934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Beginning Inventory			  5,000	      9,000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Add: Purchases			</a:t>
            </a:r>
            <a:r>
              <a:rPr lang="en-US" b="1" i="1" dirty="0"/>
              <a:t>24,000</a:t>
            </a:r>
            <a:r>
              <a:rPr lang="en-US" dirty="0"/>
              <a:t>     </a:t>
            </a:r>
            <a:r>
              <a:rPr lang="en-US" b="1" i="1" dirty="0">
                <a:solidFill>
                  <a:srgbClr val="FF3300"/>
                </a:solidFill>
              </a:rPr>
              <a:t>32,500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Raw material available for use	</a:t>
            </a:r>
            <a:r>
              <a:rPr lang="en-US" u="sng" dirty="0"/>
              <a:t>29,000</a:t>
            </a:r>
            <a:r>
              <a:rPr lang="en-US" dirty="0"/>
              <a:t>	    </a:t>
            </a:r>
            <a:r>
              <a:rPr lang="en-US" u="sng" dirty="0"/>
              <a:t>41,500</a:t>
            </a:r>
            <a:r>
              <a:rPr lang="en-US" dirty="0"/>
              <a:t> 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Less: Ending inventory	            </a:t>
            </a:r>
            <a:r>
              <a:rPr lang="en-US" u="sng" dirty="0"/>
              <a:t>(9,000)</a:t>
            </a:r>
            <a:r>
              <a:rPr lang="en-US" dirty="0"/>
              <a:t>    </a:t>
            </a:r>
            <a:r>
              <a:rPr lang="en-US" u="sng" dirty="0"/>
              <a:t>(5,500)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Usage					20,000	    36,000</a:t>
            </a:r>
          </a:p>
        </p:txBody>
      </p:sp>
      <p:sp>
        <p:nvSpPr>
          <p:cNvPr id="32774" name="Text Box 7"/>
          <p:cNvSpPr txBox="1">
            <a:spLocks noChangeArrowheads="1"/>
          </p:cNvSpPr>
          <p:nvPr/>
        </p:nvSpPr>
        <p:spPr bwMode="auto">
          <a:xfrm>
            <a:off x="5943600" y="27432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/>
              <a:t>Qtr I</a:t>
            </a:r>
          </a:p>
        </p:txBody>
      </p:sp>
      <p:sp>
        <p:nvSpPr>
          <p:cNvPr id="32775" name="Text Box 10"/>
          <p:cNvSpPr txBox="1">
            <a:spLocks noChangeArrowheads="1"/>
          </p:cNvSpPr>
          <p:nvPr/>
        </p:nvSpPr>
        <p:spPr bwMode="auto">
          <a:xfrm>
            <a:off x="1828800" y="5334000"/>
            <a:ext cx="7010400" cy="1216025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Calculation:</a:t>
            </a:r>
          </a:p>
          <a:p>
            <a:pPr algn="ctr">
              <a:spcBef>
                <a:spcPct val="50000"/>
              </a:spcBef>
            </a:pPr>
            <a:r>
              <a:rPr lang="en-US" sz="2000" dirty="0"/>
              <a:t>Purchases = Raw material available for use - Beginning Inventory = 41,500 - 9,000 </a:t>
            </a:r>
          </a:p>
        </p:txBody>
      </p:sp>
      <p:sp>
        <p:nvSpPr>
          <p:cNvPr id="32776" name="Line 12"/>
          <p:cNvSpPr>
            <a:spLocks noChangeShapeType="1"/>
          </p:cNvSpPr>
          <p:nvPr/>
        </p:nvSpPr>
        <p:spPr bwMode="auto">
          <a:xfrm>
            <a:off x="7086600" y="5105400"/>
            <a:ext cx="9144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777" name="Text Box 13"/>
          <p:cNvSpPr txBox="1">
            <a:spLocks noChangeArrowheads="1"/>
          </p:cNvSpPr>
          <p:nvPr/>
        </p:nvSpPr>
        <p:spPr bwMode="auto">
          <a:xfrm>
            <a:off x="6908800" y="2743200"/>
            <a:ext cx="116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  </a:t>
            </a:r>
            <a:r>
              <a:rPr lang="en-US" b="1" u="sng"/>
              <a:t>Qtr II</a:t>
            </a:r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5867400" y="5105400"/>
            <a:ext cx="9144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dirty="0"/>
              <a:t> 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762000"/>
          </a:xfrm>
        </p:spPr>
        <p:txBody>
          <a:bodyPr/>
          <a:lstStyle/>
          <a:p>
            <a:pPr eaLnBrk="1" hangingPunct="1"/>
            <a:r>
              <a:rPr lang="en-US"/>
              <a:t>Raw material inventory / usage model:</a:t>
            </a:r>
          </a:p>
        </p:txBody>
      </p:sp>
      <p:sp>
        <p:nvSpPr>
          <p:cNvPr id="33798" name="Text Box 7"/>
          <p:cNvSpPr txBox="1">
            <a:spLocks noChangeArrowheads="1"/>
          </p:cNvSpPr>
          <p:nvPr/>
        </p:nvSpPr>
        <p:spPr bwMode="auto">
          <a:xfrm>
            <a:off x="5943600" y="27432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/>
              <a:t>Qtr I</a:t>
            </a:r>
          </a:p>
        </p:txBody>
      </p:sp>
      <p:sp>
        <p:nvSpPr>
          <p:cNvPr id="33799" name="AutoShape 13"/>
          <p:cNvSpPr>
            <a:spLocks noChangeArrowheads="1"/>
          </p:cNvSpPr>
          <p:nvPr/>
        </p:nvSpPr>
        <p:spPr bwMode="auto">
          <a:xfrm flipV="1">
            <a:off x="8001000" y="3276600"/>
            <a:ext cx="990600" cy="2743200"/>
          </a:xfrm>
          <a:prstGeom prst="curvedLeftArrow">
            <a:avLst>
              <a:gd name="adj1" fmla="val 26846"/>
              <a:gd name="adj2" fmla="val 95128"/>
              <a:gd name="adj3" fmla="val 33333"/>
            </a:avLst>
          </a:prstGeom>
          <a:solidFill>
            <a:srgbClr val="DDDDDD"/>
          </a:solidFill>
          <a:ln w="44450">
            <a:solidFill>
              <a:srgbClr val="003399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endParaRPr lang="en-US"/>
          </a:p>
        </p:txBody>
      </p:sp>
      <p:sp>
        <p:nvSpPr>
          <p:cNvPr id="33800" name="Text Box 15"/>
          <p:cNvSpPr txBox="1">
            <a:spLocks noChangeArrowheads="1"/>
          </p:cNvSpPr>
          <p:nvPr/>
        </p:nvSpPr>
        <p:spPr bwMode="auto">
          <a:xfrm>
            <a:off x="1447800" y="5410200"/>
            <a:ext cx="6553200" cy="830263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The number of ounces of ocean scent to be purchased in each of the first two quarters of 2019</a:t>
            </a:r>
          </a:p>
        </p:txBody>
      </p:sp>
      <p:sp>
        <p:nvSpPr>
          <p:cNvPr id="33801" name="Line 18"/>
          <p:cNvSpPr>
            <a:spLocks noChangeShapeType="1"/>
          </p:cNvSpPr>
          <p:nvPr/>
        </p:nvSpPr>
        <p:spPr bwMode="auto">
          <a:xfrm>
            <a:off x="7010400" y="5105400"/>
            <a:ext cx="9144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02" name="Text Box 19"/>
          <p:cNvSpPr txBox="1">
            <a:spLocks noChangeArrowheads="1"/>
          </p:cNvSpPr>
          <p:nvPr/>
        </p:nvSpPr>
        <p:spPr bwMode="auto">
          <a:xfrm>
            <a:off x="6908800" y="2743200"/>
            <a:ext cx="116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  </a:t>
            </a:r>
            <a:r>
              <a:rPr lang="en-US" b="1" u="sng"/>
              <a:t>Qtr II</a:t>
            </a:r>
          </a:p>
        </p:txBody>
      </p:sp>
      <p:sp>
        <p:nvSpPr>
          <p:cNvPr id="11" name="Line 5"/>
          <p:cNvSpPr>
            <a:spLocks noChangeShapeType="1"/>
          </p:cNvSpPr>
          <p:nvPr/>
        </p:nvSpPr>
        <p:spPr bwMode="auto">
          <a:xfrm>
            <a:off x="5867400" y="5105400"/>
            <a:ext cx="9144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1219200" y="3124200"/>
            <a:ext cx="6934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Beginning Inventory			  5,000	      9,000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Add: Purchases			</a:t>
            </a:r>
            <a:r>
              <a:rPr lang="en-US" b="1" i="1" dirty="0"/>
              <a:t>24,000</a:t>
            </a:r>
            <a:r>
              <a:rPr lang="en-US" dirty="0"/>
              <a:t>     </a:t>
            </a:r>
            <a:r>
              <a:rPr lang="en-US" b="1" i="1" dirty="0"/>
              <a:t>32,500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Raw material available for use	</a:t>
            </a:r>
            <a:r>
              <a:rPr lang="en-US" u="sng" dirty="0"/>
              <a:t>29,000</a:t>
            </a:r>
            <a:r>
              <a:rPr lang="en-US" dirty="0"/>
              <a:t>	    </a:t>
            </a:r>
            <a:r>
              <a:rPr lang="en-US" u="sng" dirty="0"/>
              <a:t>41,500</a:t>
            </a:r>
            <a:r>
              <a:rPr lang="en-US" dirty="0"/>
              <a:t> 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Less: Ending inventory	            </a:t>
            </a:r>
            <a:r>
              <a:rPr lang="en-US" u="sng" dirty="0"/>
              <a:t>(9,000)</a:t>
            </a:r>
            <a:r>
              <a:rPr lang="en-US" dirty="0"/>
              <a:t>    </a:t>
            </a:r>
            <a:r>
              <a:rPr lang="en-US" u="sng" dirty="0"/>
              <a:t>(5,500)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Usage					20,000	    36,000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Requirements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001000" cy="3581400"/>
          </a:xfrm>
        </p:spPr>
        <p:txBody>
          <a:bodyPr/>
          <a:lstStyle/>
          <a:p>
            <a:pPr marL="609600" indent="-609600" eaLnBrk="1" hangingPunct="1">
              <a:buFontTx/>
              <a:buAutoNum type="alphaLcPeriod"/>
            </a:pPr>
            <a:r>
              <a:rPr lang="en-US" sz="2800" dirty="0">
                <a:solidFill>
                  <a:srgbClr val="C0C0C0"/>
                </a:solidFill>
              </a:rPr>
              <a:t>Calculate the number of ounces of ocean scent to be purchased in each of the first two quarters of 2019.</a:t>
            </a:r>
            <a:br>
              <a:rPr lang="en-US" sz="2800" dirty="0">
                <a:solidFill>
                  <a:srgbClr val="C0C0C0"/>
                </a:solidFill>
              </a:rPr>
            </a:br>
            <a:endParaRPr lang="en-US" sz="1200" dirty="0">
              <a:solidFill>
                <a:srgbClr val="C0C0C0"/>
              </a:solidFill>
            </a:endParaRPr>
          </a:p>
          <a:p>
            <a:pPr marL="609600" indent="-609600" eaLnBrk="1" hangingPunct="1">
              <a:buFontTx/>
              <a:buAutoNum type="alphaLcPeriod"/>
            </a:pPr>
            <a:r>
              <a:rPr lang="en-US" sz="2800" b="1" dirty="0"/>
              <a:t>Explain why management plans for an ending inventory instead of planning to purchase each quarter the amount of raw materials needed for that quarter’s production.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1905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/>
              <a:t>Why does management plan for an ending inventory instead of planning to purchase each quarter the amount of raw materials needed for that quarter’s production?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143000" y="4208463"/>
            <a:ext cx="6858000" cy="2098675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3300"/>
                </a:solidFill>
              </a:rPr>
              <a:t>Because inventory provides a “cushion” for delivery delays or production needs in excess of the production forecast.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2286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7200" dirty="0"/>
              <a:t>Accounting</a:t>
            </a:r>
          </a:p>
          <a:p>
            <a:pPr algn="ctr"/>
            <a:r>
              <a:rPr lang="en-US" sz="3200" dirty="0">
                <a:solidFill>
                  <a:srgbClr val="003399"/>
                </a:solidFill>
              </a:rPr>
              <a:t>What the Numbers Mean 12e</a:t>
            </a: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5029200"/>
            <a:ext cx="9144000" cy="1828800"/>
          </a:xfrm>
          <a:prstGeom prst="rect">
            <a:avLst/>
          </a:prstGeom>
          <a:solidFill>
            <a:srgbClr val="33CC33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>
                <a:solidFill>
                  <a:schemeClr val="bg1"/>
                </a:solidFill>
              </a:rPr>
              <a:t>David H. Marshall</a:t>
            </a:r>
          </a:p>
          <a:p>
            <a:pPr algn="ctr"/>
            <a:r>
              <a:rPr lang="en-US" sz="3200">
                <a:solidFill>
                  <a:schemeClr val="bg1"/>
                </a:solidFill>
              </a:rPr>
              <a:t>Wayne W. McManus</a:t>
            </a:r>
          </a:p>
          <a:p>
            <a:pPr algn="ctr"/>
            <a:r>
              <a:rPr lang="en-US" sz="3200">
                <a:solidFill>
                  <a:schemeClr val="bg1"/>
                </a:solidFill>
              </a:rPr>
              <a:t>Daniel F. Viele</a:t>
            </a: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0" y="2286000"/>
            <a:ext cx="9144000" cy="2743200"/>
          </a:xfrm>
          <a:prstGeom prst="rect">
            <a:avLst/>
          </a:prstGeom>
          <a:solidFill>
            <a:srgbClr val="9900CC"/>
          </a:solidFill>
          <a:ln w="38100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>
              <a:spcBef>
                <a:spcPct val="20000"/>
              </a:spcBef>
            </a:pPr>
            <a:r>
              <a:rPr lang="en-US" sz="2800">
                <a:solidFill>
                  <a:schemeClr val="bg1"/>
                </a:solidFill>
                <a:latin typeface="Arial" charset="0"/>
                <a:cs typeface="Arial" charset="0"/>
              </a:rPr>
              <a:t>You should now have a better understanding of</a:t>
            </a:r>
            <a:br>
              <a:rPr lang="en-US" sz="2800">
                <a:solidFill>
                  <a:schemeClr val="bg1"/>
                </a:solidFill>
                <a:latin typeface="Arial" charset="0"/>
                <a:cs typeface="Arial" charset="0"/>
              </a:rPr>
            </a:br>
            <a:r>
              <a:rPr lang="en-US" sz="2800">
                <a:solidFill>
                  <a:schemeClr val="bg1"/>
                </a:solidFill>
                <a:latin typeface="Arial" charset="0"/>
                <a:cs typeface="Arial" charset="0"/>
              </a:rPr>
              <a:t>budgeting for purchases.</a:t>
            </a:r>
          </a:p>
          <a:p>
            <a:pPr algn="ctr">
              <a:spcBef>
                <a:spcPct val="20000"/>
              </a:spcBef>
            </a:pPr>
            <a:endParaRPr lang="en-US" sz="2000" i="1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algn="ctr">
              <a:spcBef>
                <a:spcPct val="20000"/>
              </a:spcBef>
            </a:pPr>
            <a:r>
              <a:rPr lang="en-US" sz="2800" i="1">
                <a:solidFill>
                  <a:schemeClr val="bg1"/>
                </a:solidFill>
                <a:latin typeface="Arial" charset="0"/>
                <a:cs typeface="Arial" charset="0"/>
              </a:rPr>
              <a:t>Remember that there is a demonstration problem for each chapter that is here for your learning benefit.</a:t>
            </a:r>
          </a:p>
        </p:txBody>
      </p:sp>
      <p:sp>
        <p:nvSpPr>
          <p:cNvPr id="36869" name="Line 5"/>
          <p:cNvSpPr>
            <a:spLocks noChangeShapeType="1"/>
          </p:cNvSpPr>
          <p:nvPr/>
        </p:nvSpPr>
        <p:spPr bwMode="auto">
          <a:xfrm>
            <a:off x="0" y="2286000"/>
            <a:ext cx="9144000" cy="0"/>
          </a:xfrm>
          <a:prstGeom prst="line">
            <a:avLst/>
          </a:prstGeom>
          <a:noFill/>
          <a:ln w="63500">
            <a:solidFill>
              <a:srgbClr val="EC2D00"/>
            </a:solidFill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>
        <p:nvSpPr>
          <p:cNvPr id="36870" name="Line 6"/>
          <p:cNvSpPr>
            <a:spLocks noChangeShapeType="1"/>
          </p:cNvSpPr>
          <p:nvPr/>
        </p:nvSpPr>
        <p:spPr bwMode="auto">
          <a:xfrm>
            <a:off x="0" y="5029200"/>
            <a:ext cx="9144000" cy="0"/>
          </a:xfrm>
          <a:prstGeom prst="line">
            <a:avLst/>
          </a:prstGeom>
          <a:noFill/>
          <a:ln w="63500">
            <a:solidFill>
              <a:srgbClr val="FFFF00"/>
            </a:solidFill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1905000"/>
          </a:xfrm>
        </p:spPr>
        <p:txBody>
          <a:bodyPr/>
          <a:lstStyle/>
          <a:p>
            <a:pPr eaLnBrk="1" hangingPunct="1"/>
            <a:r>
              <a:rPr lang="en-US" sz="2800" b="1" dirty="0"/>
              <a:t>Calculate the number of ounces of ocean scent to be purchased in each of the first two quarters of 2019: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1905000"/>
          </a:xfrm>
        </p:spPr>
        <p:txBody>
          <a:bodyPr/>
          <a:lstStyle/>
          <a:p>
            <a:pPr eaLnBrk="1" hangingPunct="1"/>
            <a:r>
              <a:rPr lang="en-US" sz="2800" dirty="0"/>
              <a:t>Calculate the number of ounces of  ocean scent to be purchased in each of the first two quarters of 2019:</a:t>
            </a:r>
          </a:p>
          <a:p>
            <a:pPr eaLnBrk="1" hangingPunct="1"/>
            <a:r>
              <a:rPr lang="en-US" sz="2800" b="1" dirty="0">
                <a:solidFill>
                  <a:srgbClr val="FF3300"/>
                </a:solidFill>
              </a:rPr>
              <a:t>Step 1:</a:t>
            </a:r>
          </a:p>
        </p:txBody>
      </p:sp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1143000" y="4114800"/>
            <a:ext cx="6934200" cy="10033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FF3300"/>
                </a:solidFill>
              </a:rPr>
              <a:t>Set up the “raw material inventory / usage” model and enter all known amounts.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762000"/>
          </a:xfrm>
        </p:spPr>
        <p:txBody>
          <a:bodyPr/>
          <a:lstStyle/>
          <a:p>
            <a:pPr eaLnBrk="1" hangingPunct="1"/>
            <a:r>
              <a:rPr lang="en-US"/>
              <a:t>Raw material inventory / usage model: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1219200" y="3124200"/>
            <a:ext cx="6705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b="1">
                <a:solidFill>
                  <a:srgbClr val="FF3300"/>
                </a:solidFill>
              </a:rPr>
              <a:t>Beginning Inventory</a:t>
            </a:r>
            <a:r>
              <a:rPr lang="en-US"/>
              <a:t>			  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/>
              <a:t>					</a:t>
            </a:r>
          </a:p>
        </p:txBody>
      </p:sp>
      <p:sp>
        <p:nvSpPr>
          <p:cNvPr id="7173" name="Text Box 7"/>
          <p:cNvSpPr txBox="1">
            <a:spLocks noChangeArrowheads="1"/>
          </p:cNvSpPr>
          <p:nvPr/>
        </p:nvSpPr>
        <p:spPr bwMode="auto">
          <a:xfrm>
            <a:off x="5943600" y="27432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/>
              <a:t>Qtr I</a:t>
            </a:r>
          </a:p>
        </p:txBody>
      </p:sp>
      <p:sp>
        <p:nvSpPr>
          <p:cNvPr id="7174" name="Text Box 9"/>
          <p:cNvSpPr txBox="1">
            <a:spLocks noChangeArrowheads="1"/>
          </p:cNvSpPr>
          <p:nvPr/>
        </p:nvSpPr>
        <p:spPr bwMode="auto">
          <a:xfrm>
            <a:off x="6908800" y="2743200"/>
            <a:ext cx="116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  </a:t>
            </a:r>
            <a:r>
              <a:rPr lang="en-US" b="1" u="sng"/>
              <a:t>Qtr II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762000"/>
          </a:xfrm>
        </p:spPr>
        <p:txBody>
          <a:bodyPr/>
          <a:lstStyle/>
          <a:p>
            <a:pPr eaLnBrk="1" hangingPunct="1"/>
            <a:r>
              <a:rPr lang="en-US"/>
              <a:t>Raw material inventory / usage model: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1219200" y="3124200"/>
            <a:ext cx="6705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Beginning Inventory			  </a:t>
            </a:r>
            <a:r>
              <a:rPr lang="en-US" b="1" dirty="0">
                <a:solidFill>
                  <a:srgbClr val="FF3300"/>
                </a:solidFill>
              </a:rPr>
              <a:t>5,000</a:t>
            </a:r>
            <a:r>
              <a:rPr lang="en-US" dirty="0"/>
              <a:t>	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5943600" y="27432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/>
              <a:t>Qtr I</a:t>
            </a:r>
          </a:p>
        </p:txBody>
      </p:sp>
      <p:sp>
        <p:nvSpPr>
          <p:cNvPr id="8198" name="Text Box 7"/>
          <p:cNvSpPr txBox="1">
            <a:spLocks noChangeArrowheads="1"/>
          </p:cNvSpPr>
          <p:nvPr/>
        </p:nvSpPr>
        <p:spPr bwMode="auto">
          <a:xfrm>
            <a:off x="5334000" y="3660775"/>
            <a:ext cx="3124200" cy="1216025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Calculation:</a:t>
            </a:r>
          </a:p>
          <a:p>
            <a:pPr algn="ctr">
              <a:spcBef>
                <a:spcPct val="50000"/>
              </a:spcBef>
            </a:pPr>
            <a:r>
              <a:rPr lang="en-US" sz="2000" dirty="0"/>
              <a:t>5,000 beginning inventory amount was given</a:t>
            </a:r>
          </a:p>
        </p:txBody>
      </p:sp>
      <p:sp>
        <p:nvSpPr>
          <p:cNvPr id="8199" name="Text Box 8"/>
          <p:cNvSpPr txBox="1">
            <a:spLocks noChangeArrowheads="1"/>
          </p:cNvSpPr>
          <p:nvPr/>
        </p:nvSpPr>
        <p:spPr bwMode="auto">
          <a:xfrm>
            <a:off x="6908800" y="2743200"/>
            <a:ext cx="116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  </a:t>
            </a:r>
            <a:r>
              <a:rPr lang="en-US" b="1" u="sng"/>
              <a:t>Qtr II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762000"/>
          </a:xfrm>
        </p:spPr>
        <p:txBody>
          <a:bodyPr/>
          <a:lstStyle/>
          <a:p>
            <a:pPr eaLnBrk="1" hangingPunct="1"/>
            <a:r>
              <a:rPr lang="en-US"/>
              <a:t>Raw material inventory / usage model:</a:t>
            </a: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1219200" y="3124200"/>
            <a:ext cx="6705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Beginning Inventory			  5,000	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b="1" dirty="0">
                <a:solidFill>
                  <a:srgbClr val="FF3300"/>
                </a:solidFill>
              </a:rPr>
              <a:t>Add: Purchases</a:t>
            </a:r>
            <a:r>
              <a:rPr lang="en-US" dirty="0"/>
              <a:t>			</a:t>
            </a:r>
          </a:p>
        </p:txBody>
      </p:sp>
      <p:sp>
        <p:nvSpPr>
          <p:cNvPr id="9221" name="Text Box 7"/>
          <p:cNvSpPr txBox="1">
            <a:spLocks noChangeArrowheads="1"/>
          </p:cNvSpPr>
          <p:nvPr/>
        </p:nvSpPr>
        <p:spPr bwMode="auto">
          <a:xfrm>
            <a:off x="5943600" y="27432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/>
              <a:t>Qtr I</a:t>
            </a:r>
          </a:p>
        </p:txBody>
      </p:sp>
      <p:sp>
        <p:nvSpPr>
          <p:cNvPr id="9222" name="Text Box 9"/>
          <p:cNvSpPr txBox="1">
            <a:spLocks noChangeArrowheads="1"/>
          </p:cNvSpPr>
          <p:nvPr/>
        </p:nvSpPr>
        <p:spPr bwMode="auto">
          <a:xfrm>
            <a:off x="6908800" y="2743200"/>
            <a:ext cx="116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  </a:t>
            </a:r>
            <a:r>
              <a:rPr lang="en-US" b="1" u="sng"/>
              <a:t>Qtr II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762000"/>
          </a:xfrm>
        </p:spPr>
        <p:txBody>
          <a:bodyPr/>
          <a:lstStyle/>
          <a:p>
            <a:pPr eaLnBrk="1" hangingPunct="1"/>
            <a:r>
              <a:rPr lang="en-US"/>
              <a:t>Raw material inventory / usage model:</a:t>
            </a: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1219200" y="3124200"/>
            <a:ext cx="6705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Beginning Inventory			  5,000	 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Add: Purchases			         </a:t>
            </a:r>
            <a:r>
              <a:rPr lang="en-US" b="1" dirty="0">
                <a:solidFill>
                  <a:srgbClr val="FF3300"/>
                </a:solidFill>
              </a:rPr>
              <a:t>?</a:t>
            </a:r>
            <a:r>
              <a:rPr lang="en-US" dirty="0"/>
              <a:t>	      </a:t>
            </a:r>
          </a:p>
        </p:txBody>
      </p:sp>
      <p:sp>
        <p:nvSpPr>
          <p:cNvPr id="10245" name="Text Box 7"/>
          <p:cNvSpPr txBox="1">
            <a:spLocks noChangeArrowheads="1"/>
          </p:cNvSpPr>
          <p:nvPr/>
        </p:nvSpPr>
        <p:spPr bwMode="auto">
          <a:xfrm>
            <a:off x="5943600" y="27432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/>
              <a:t>Qtr I</a:t>
            </a:r>
          </a:p>
        </p:txBody>
      </p:sp>
      <p:sp>
        <p:nvSpPr>
          <p:cNvPr id="10246" name="Text Box 9"/>
          <p:cNvSpPr txBox="1">
            <a:spLocks noChangeArrowheads="1"/>
          </p:cNvSpPr>
          <p:nvPr/>
        </p:nvSpPr>
        <p:spPr bwMode="auto">
          <a:xfrm>
            <a:off x="6908800" y="2743200"/>
            <a:ext cx="116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  </a:t>
            </a:r>
            <a:r>
              <a:rPr lang="en-US" b="1" u="sng"/>
              <a:t>Qtr II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1547</TotalTime>
  <Words>892</Words>
  <Application>Microsoft Office PowerPoint</Application>
  <PresentationFormat>On-screen Show (4:3)</PresentationFormat>
  <Paragraphs>292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Default Design</vt:lpstr>
      <vt:lpstr>Demonstration Problem</vt:lpstr>
      <vt:lpstr>Problem Definition</vt:lpstr>
      <vt:lpstr>Problem Requirements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Requirements</vt:lpstr>
      <vt:lpstr>Problem Solution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Demonstration Exercise 14.7-9e</dc:title>
  <dc:creator>Marshall, McManus, and Viele</dc:creator>
  <cp:lastModifiedBy>McCormick, Michael</cp:lastModifiedBy>
  <cp:revision>88</cp:revision>
  <dcterms:created xsi:type="dcterms:W3CDTF">2001-08-05T17:29:40Z</dcterms:created>
  <dcterms:modified xsi:type="dcterms:W3CDTF">2019-02-05T18:04:10Z</dcterms:modified>
</cp:coreProperties>
</file>