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1" r:id="rId2"/>
    <p:sldId id="257" r:id="rId3"/>
    <p:sldId id="258" r:id="rId4"/>
    <p:sldId id="298" r:id="rId5"/>
    <p:sldId id="259" r:id="rId6"/>
    <p:sldId id="291" r:id="rId7"/>
    <p:sldId id="297" r:id="rId8"/>
    <p:sldId id="292" r:id="rId9"/>
    <p:sldId id="293" r:id="rId10"/>
    <p:sldId id="294" r:id="rId11"/>
    <p:sldId id="295" r:id="rId12"/>
    <p:sldId id="300" r:id="rId13"/>
    <p:sldId id="354" r:id="rId14"/>
    <p:sldId id="301" r:id="rId15"/>
    <p:sldId id="308" r:id="rId16"/>
    <p:sldId id="302" r:id="rId17"/>
    <p:sldId id="303" r:id="rId18"/>
    <p:sldId id="304" r:id="rId19"/>
    <p:sldId id="305" r:id="rId20"/>
    <p:sldId id="306" r:id="rId21"/>
    <p:sldId id="307" r:id="rId22"/>
    <p:sldId id="309" r:id="rId23"/>
    <p:sldId id="310" r:id="rId24"/>
    <p:sldId id="312" r:id="rId25"/>
    <p:sldId id="313" r:id="rId26"/>
    <p:sldId id="314" r:id="rId27"/>
    <p:sldId id="315" r:id="rId28"/>
    <p:sldId id="316" r:id="rId29"/>
    <p:sldId id="317" r:id="rId30"/>
    <p:sldId id="318" r:id="rId31"/>
    <p:sldId id="319" r:id="rId32"/>
    <p:sldId id="320" r:id="rId33"/>
    <p:sldId id="355" r:id="rId34"/>
    <p:sldId id="322" r:id="rId35"/>
    <p:sldId id="323" r:id="rId36"/>
    <p:sldId id="331" r:id="rId37"/>
    <p:sldId id="332" r:id="rId38"/>
    <p:sldId id="333" r:id="rId39"/>
    <p:sldId id="334" r:id="rId40"/>
    <p:sldId id="335" r:id="rId41"/>
    <p:sldId id="336" r:id="rId42"/>
    <p:sldId id="337" r:id="rId43"/>
    <p:sldId id="328" r:id="rId44"/>
    <p:sldId id="329" r:id="rId45"/>
    <p:sldId id="330" r:id="rId46"/>
    <p:sldId id="338" r:id="rId47"/>
    <p:sldId id="339" r:id="rId48"/>
    <p:sldId id="340" r:id="rId49"/>
    <p:sldId id="341" r:id="rId50"/>
    <p:sldId id="342" r:id="rId51"/>
    <p:sldId id="343" r:id="rId52"/>
    <p:sldId id="344" r:id="rId53"/>
    <p:sldId id="345" r:id="rId54"/>
    <p:sldId id="346" r:id="rId55"/>
    <p:sldId id="347" r:id="rId56"/>
    <p:sldId id="353" r:id="rId5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C0C0"/>
    <a:srgbClr val="FF3300"/>
    <a:srgbClr val="0099FF"/>
    <a:srgbClr val="0066FF"/>
    <a:srgbClr val="336600"/>
    <a:srgbClr val="00339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2787"/>
    <p:restoredTop sz="90929"/>
  </p:normalViewPr>
  <p:slideViewPr>
    <p:cSldViewPr>
      <p:cViewPr varScale="1">
        <p:scale>
          <a:sx n="80" d="100"/>
          <a:sy n="80" d="100"/>
        </p:scale>
        <p:origin x="-1670" y="-77"/>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_rels/viewProps.xml.rels><?xml version="1.0" encoding="UTF-8" standalone="yes"?>
<Relationships xmlns="http://schemas.openxmlformats.org/package/2006/relationships"><Relationship Id="rId8" Type="http://schemas.openxmlformats.org/officeDocument/2006/relationships/slide" Target="slides/slide29.xml"/><Relationship Id="rId3" Type="http://schemas.openxmlformats.org/officeDocument/2006/relationships/slide" Target="slides/slide24.xml"/><Relationship Id="rId7" Type="http://schemas.openxmlformats.org/officeDocument/2006/relationships/slide" Target="slides/slide28.xml"/><Relationship Id="rId12" Type="http://schemas.openxmlformats.org/officeDocument/2006/relationships/slide" Target="slides/slide56.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27.xml"/><Relationship Id="rId11" Type="http://schemas.openxmlformats.org/officeDocument/2006/relationships/slide" Target="slides/slide32.xml"/><Relationship Id="rId5" Type="http://schemas.openxmlformats.org/officeDocument/2006/relationships/slide" Target="slides/slide26.xml"/><Relationship Id="rId10" Type="http://schemas.openxmlformats.org/officeDocument/2006/relationships/slide" Target="slides/slide31.xml"/><Relationship Id="rId4" Type="http://schemas.openxmlformats.org/officeDocument/2006/relationships/slide" Target="slides/slide25.xml"/><Relationship Id="rId9" Type="http://schemas.openxmlformats.org/officeDocument/2006/relationships/slide" Target="slides/slide3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D8FE52C-DFA3-4BF0-A618-4A32AFBC128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F93B84B-C107-41C6-99A9-121109304AD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F2795C-BF09-4B3E-AA59-6D9FD2836D7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AC9236C-A714-4F2D-BC6D-3C81377C301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9FC1104-8248-4234-835B-F2B87B9A4DF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D399985-766D-433A-BE6D-DED7F3CDE74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AAA8745-D1D2-47E6-BA48-21BBD8997AF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636DD09-9126-4E0F-A314-A66374E29EF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CD05AE7-A0BE-437B-9E81-D6878ECF804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7FA1C41-86CF-481A-823D-8AFE9E470E0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BEDC956-25B7-4F8C-B52A-A87A3D57645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1F5B31B1-3B71-4045-A134-858F18CB5C92}" type="slidenum">
              <a:rPr lang="en-US"/>
              <a:pPr>
                <a:defRPr/>
              </a:pPr>
              <a:t>‹#›</a:t>
            </a:fld>
            <a:endParaRPr lang="en-US"/>
          </a:p>
        </p:txBody>
      </p:sp>
      <p:sp>
        <p:nvSpPr>
          <p:cNvPr id="7" name="Rectangle 4">
            <a:extLst>
              <a:ext uri="{FF2B5EF4-FFF2-40B4-BE49-F238E27FC236}">
                <a16:creationId xmlns="" xmlns:a16="http://schemas.microsoft.com/office/drawing/2014/main" id="{19355523-4334-45D1-B2FF-3775CA1850A2}"/>
              </a:ext>
            </a:extLst>
          </p:cNvPr>
          <p:cNvSpPr txBox="1">
            <a:spLocks noChangeArrowheads="1"/>
          </p:cNvSpPr>
          <p:nvPr userDrawn="1"/>
        </p:nvSpPr>
        <p:spPr>
          <a:xfrm>
            <a:off x="685800" y="6553200"/>
            <a:ext cx="7772400" cy="228600"/>
          </a:xfrm>
          <a:prstGeom prst="rect">
            <a:avLst/>
          </a:prstGeom>
        </p:spPr>
        <p:txBody>
          <a:bodyPr/>
          <a:lstStyle>
            <a:defPPr>
              <a:defRPr lang="en-US"/>
            </a:defPPr>
            <a:lvl1pPr algn="l" rtl="0" eaLnBrk="1" fontAlgn="base" hangingPunct="1">
              <a:lnSpc>
                <a:spcPct val="90000"/>
              </a:lnSpc>
              <a:spcBef>
                <a:spcPct val="20000"/>
              </a:spcBef>
              <a:spcAft>
                <a:spcPct val="0"/>
              </a:spcAft>
              <a:buChar char="•"/>
              <a:defRPr sz="800" kern="1200">
                <a:solidFill>
                  <a:prstClr val="black"/>
                </a:solidFill>
                <a:latin typeface="+mn-lt"/>
                <a:ea typeface="ＭＳ Ｐゴシック" panose="020B0600070205080204" pitchFamily="34" charset="-128"/>
                <a:cs typeface="+mn-cs"/>
              </a:defRPr>
            </a:lvl1pPr>
            <a:lvl2pPr marL="4572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9pPr>
          </a:lstStyle>
          <a:p>
            <a:pPr algn="ctr">
              <a:defRPr/>
            </a:pPr>
            <a:r>
              <a:rPr lang="en-US" dirty="0" smtClean="0"/>
              <a:t>Copyright © 2020 McGraw-Hill Education. All rights reserved. No reproduction or distribution without the prior written consent of McGraw-Hill Education.</a:t>
            </a:r>
          </a:p>
          <a:p>
            <a:pPr algn="ct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3429000"/>
            <a:ext cx="9144000" cy="1143000"/>
          </a:xfrm>
          <a:solidFill>
            <a:srgbClr val="9900CC"/>
          </a:solidFill>
        </p:spPr>
        <p:txBody>
          <a:bodyPr/>
          <a:lstStyle/>
          <a:p>
            <a:pPr eaLnBrk="1" hangingPunct="1"/>
            <a:r>
              <a:rPr lang="en-US">
                <a:solidFill>
                  <a:schemeClr val="bg1"/>
                </a:solidFill>
              </a:rPr>
              <a:t>Demonstration Problem</a:t>
            </a:r>
          </a:p>
        </p:txBody>
      </p:sp>
      <p:sp>
        <p:nvSpPr>
          <p:cNvPr id="2051" name="Rectangle 3"/>
          <p:cNvSpPr>
            <a:spLocks noGrp="1" noChangeArrowheads="1"/>
          </p:cNvSpPr>
          <p:nvPr>
            <p:ph type="subTitle" idx="1"/>
          </p:nvPr>
        </p:nvSpPr>
        <p:spPr>
          <a:xfrm>
            <a:off x="0" y="4572000"/>
            <a:ext cx="9144000" cy="2286000"/>
          </a:xfrm>
          <a:solidFill>
            <a:srgbClr val="33CC33"/>
          </a:solidFill>
        </p:spPr>
        <p:txBody>
          <a:bodyPr anchor="ctr" anchorCtr="1"/>
          <a:lstStyle/>
          <a:p>
            <a:pPr eaLnBrk="1" hangingPunct="1"/>
            <a:r>
              <a:rPr lang="en-US" dirty="0">
                <a:solidFill>
                  <a:schemeClr val="bg1"/>
                </a:solidFill>
              </a:rPr>
              <a:t>Chapter 13 – Exercise 15</a:t>
            </a:r>
          </a:p>
          <a:p>
            <a:pPr eaLnBrk="1" hangingPunct="1"/>
            <a:r>
              <a:rPr lang="en-US" dirty="0">
                <a:solidFill>
                  <a:schemeClr val="bg1"/>
                </a:solidFill>
              </a:rPr>
              <a:t>Product Costing – Various Issues</a:t>
            </a:r>
          </a:p>
        </p:txBody>
      </p:sp>
      <p:sp>
        <p:nvSpPr>
          <p:cNvPr id="2052" name="Rectangle 4"/>
          <p:cNvSpPr>
            <a:spLocks noChangeArrowheads="1"/>
          </p:cNvSpPr>
          <p:nvPr/>
        </p:nvSpPr>
        <p:spPr bwMode="auto">
          <a:xfrm>
            <a:off x="0" y="0"/>
            <a:ext cx="9144000" cy="3429000"/>
          </a:xfrm>
          <a:prstGeom prst="rect">
            <a:avLst/>
          </a:prstGeom>
          <a:solidFill>
            <a:schemeClr val="bg1"/>
          </a:solidFill>
          <a:ln w="9525">
            <a:noFill/>
            <a:miter lim="800000"/>
            <a:headEnd/>
            <a:tailEnd/>
          </a:ln>
        </p:spPr>
        <p:txBody>
          <a:bodyPr anchor="ctr"/>
          <a:lstStyle/>
          <a:p>
            <a:pPr algn="ctr"/>
            <a:r>
              <a:rPr lang="en-US" sz="7200" dirty="0"/>
              <a:t>Accounting</a:t>
            </a:r>
          </a:p>
          <a:p>
            <a:pPr algn="ctr"/>
            <a:r>
              <a:rPr lang="en-US" sz="3200" dirty="0">
                <a:solidFill>
                  <a:srgbClr val="003399"/>
                </a:solidFill>
              </a:rPr>
              <a:t>What the Numbers Mean 12e</a:t>
            </a:r>
          </a:p>
        </p:txBody>
      </p:sp>
      <p:sp>
        <p:nvSpPr>
          <p:cNvPr id="2053" name="Line 5"/>
          <p:cNvSpPr>
            <a:spLocks noChangeShapeType="1"/>
          </p:cNvSpPr>
          <p:nvPr/>
        </p:nvSpPr>
        <p:spPr bwMode="auto">
          <a:xfrm>
            <a:off x="0" y="3429000"/>
            <a:ext cx="9144000" cy="0"/>
          </a:xfrm>
          <a:prstGeom prst="line">
            <a:avLst/>
          </a:prstGeom>
          <a:noFill/>
          <a:ln w="63500">
            <a:solidFill>
              <a:srgbClr val="FF0000"/>
            </a:solidFill>
            <a:round/>
            <a:headEnd/>
            <a:tailEnd/>
          </a:ln>
        </p:spPr>
        <p:txBody>
          <a:bodyPr anchor="ctr"/>
          <a:lstStyle/>
          <a:p>
            <a:endParaRPr lang="en-US"/>
          </a:p>
        </p:txBody>
      </p:sp>
      <p:sp>
        <p:nvSpPr>
          <p:cNvPr id="2054" name="Line 6"/>
          <p:cNvSpPr>
            <a:spLocks noChangeShapeType="1"/>
          </p:cNvSpPr>
          <p:nvPr/>
        </p:nvSpPr>
        <p:spPr bwMode="auto">
          <a:xfrm>
            <a:off x="0" y="4572000"/>
            <a:ext cx="9144000" cy="0"/>
          </a:xfrm>
          <a:prstGeom prst="line">
            <a:avLst/>
          </a:prstGeom>
          <a:noFill/>
          <a:ln w="63500">
            <a:solidFill>
              <a:srgbClr val="FFFF00"/>
            </a:solidFill>
            <a:round/>
            <a:headEnd/>
            <a:tailEnd/>
          </a:ln>
        </p:spPr>
        <p:txBody>
          <a:bodyPr anchor="ct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1267"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11268" name="Rectangle 4"/>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Predetermined Overhead Application Rate  =</a:t>
            </a:r>
          </a:p>
          <a:p>
            <a:pPr marL="342900" indent="-342900">
              <a:lnSpc>
                <a:spcPct val="90000"/>
              </a:lnSpc>
              <a:spcBef>
                <a:spcPct val="20000"/>
              </a:spcBef>
            </a:pPr>
            <a:endParaRPr lang="en-US" sz="1200" dirty="0"/>
          </a:p>
          <a:p>
            <a:pPr marL="342900" indent="-342900">
              <a:lnSpc>
                <a:spcPct val="90000"/>
              </a:lnSpc>
              <a:spcBef>
                <a:spcPct val="20000"/>
              </a:spcBef>
            </a:pPr>
            <a:r>
              <a:rPr lang="en-US" dirty="0"/>
              <a:t>	Estimated Total Overhead Costs </a:t>
            </a:r>
            <a:br>
              <a:rPr lang="en-US" dirty="0"/>
            </a:br>
            <a:r>
              <a:rPr lang="en-US" dirty="0"/>
              <a:t>Estimated Direct Labor Hours</a:t>
            </a:r>
          </a:p>
          <a:p>
            <a:pPr marL="342900" indent="-342900">
              <a:lnSpc>
                <a:spcPct val="90000"/>
              </a:lnSpc>
              <a:spcBef>
                <a:spcPct val="20000"/>
              </a:spcBef>
            </a:pPr>
            <a:endParaRPr lang="en-US" sz="1200" dirty="0"/>
          </a:p>
          <a:p>
            <a:pPr marL="342900" indent="-342900">
              <a:lnSpc>
                <a:spcPct val="90000"/>
              </a:lnSpc>
              <a:spcBef>
                <a:spcPct val="20000"/>
              </a:spcBef>
            </a:pPr>
            <a:r>
              <a:rPr lang="en-US" dirty="0"/>
              <a:t>	  $408,750</a:t>
            </a:r>
          </a:p>
          <a:p>
            <a:pPr marL="342900" indent="-342900">
              <a:lnSpc>
                <a:spcPct val="90000"/>
              </a:lnSpc>
              <a:spcBef>
                <a:spcPct val="20000"/>
              </a:spcBef>
            </a:pPr>
            <a:r>
              <a:rPr lang="en-US" dirty="0"/>
              <a:t>	</a:t>
            </a:r>
            <a:r>
              <a:rPr lang="en-US" b="1" dirty="0">
                <a:solidFill>
                  <a:srgbClr val="FF3300"/>
                </a:solidFill>
              </a:rPr>
              <a:t>54,500 DLH</a:t>
            </a:r>
          </a:p>
          <a:p>
            <a:pPr marL="342900" indent="-342900">
              <a:lnSpc>
                <a:spcPct val="90000"/>
              </a:lnSpc>
              <a:spcBef>
                <a:spcPct val="20000"/>
              </a:spcBef>
            </a:pPr>
            <a:endParaRPr lang="en-US" dirty="0"/>
          </a:p>
        </p:txBody>
      </p:sp>
      <p:sp>
        <p:nvSpPr>
          <p:cNvPr id="11269" name="Line 5"/>
          <p:cNvSpPr>
            <a:spLocks noChangeShapeType="1"/>
          </p:cNvSpPr>
          <p:nvPr/>
        </p:nvSpPr>
        <p:spPr bwMode="auto">
          <a:xfrm>
            <a:off x="1295400" y="4419600"/>
            <a:ext cx="4191000" cy="0"/>
          </a:xfrm>
          <a:prstGeom prst="line">
            <a:avLst/>
          </a:prstGeom>
          <a:noFill/>
          <a:ln w="9525">
            <a:solidFill>
              <a:schemeClr val="tx1"/>
            </a:solidFill>
            <a:round/>
            <a:headEnd/>
            <a:tailEnd/>
          </a:ln>
        </p:spPr>
        <p:txBody>
          <a:bodyPr/>
          <a:lstStyle/>
          <a:p>
            <a:endParaRPr lang="en-US"/>
          </a:p>
        </p:txBody>
      </p:sp>
      <p:sp>
        <p:nvSpPr>
          <p:cNvPr id="11270" name="Line 6"/>
          <p:cNvSpPr>
            <a:spLocks noChangeShapeType="1"/>
          </p:cNvSpPr>
          <p:nvPr/>
        </p:nvSpPr>
        <p:spPr bwMode="auto">
          <a:xfrm>
            <a:off x="1295400" y="5334000"/>
            <a:ext cx="1676400" cy="0"/>
          </a:xfrm>
          <a:prstGeom prst="line">
            <a:avLst/>
          </a:prstGeom>
          <a:noFill/>
          <a:ln w="9525">
            <a:solidFill>
              <a:schemeClr val="tx1"/>
            </a:solidFill>
            <a:round/>
            <a:headEnd/>
            <a:tailEnd/>
          </a:ln>
        </p:spPr>
        <p:txBody>
          <a:bodyPr/>
          <a:lstStyle/>
          <a:p>
            <a:endParaRPr lang="en-US"/>
          </a:p>
        </p:txBody>
      </p:sp>
      <p:sp>
        <p:nvSpPr>
          <p:cNvPr id="11271" name="Text Box 7"/>
          <p:cNvSpPr txBox="1">
            <a:spLocks noChangeArrowheads="1"/>
          </p:cNvSpPr>
          <p:nvPr/>
        </p:nvSpPr>
        <p:spPr bwMode="auto">
          <a:xfrm>
            <a:off x="55626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
        <p:nvSpPr>
          <p:cNvPr id="11272" name="Text Box 8"/>
          <p:cNvSpPr txBox="1">
            <a:spLocks noChangeArrowheads="1"/>
          </p:cNvSpPr>
          <p:nvPr/>
        </p:nvSpPr>
        <p:spPr bwMode="auto">
          <a:xfrm>
            <a:off x="3048000" y="5105400"/>
            <a:ext cx="4191000" cy="457200"/>
          </a:xfrm>
          <a:prstGeom prst="rect">
            <a:avLst/>
          </a:prstGeom>
          <a:noFill/>
          <a:ln w="9525">
            <a:noFill/>
            <a:miter lim="800000"/>
            <a:headEnd/>
            <a:tailEnd/>
          </a:ln>
        </p:spPr>
        <p:txBody>
          <a:bodyPr>
            <a:spAutoFit/>
          </a:bodyPr>
          <a:lstStyle/>
          <a:p>
            <a:pPr>
              <a:spcBef>
                <a:spcPct val="50000"/>
              </a:spcBef>
            </a:pPr>
            <a:r>
              <a:rPr lang="en-US"/>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2291"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12292" name="Rectangle 4"/>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Predetermined Overhead Application Rate  =</a:t>
            </a:r>
          </a:p>
          <a:p>
            <a:pPr marL="342900" indent="-342900">
              <a:lnSpc>
                <a:spcPct val="90000"/>
              </a:lnSpc>
              <a:spcBef>
                <a:spcPct val="20000"/>
              </a:spcBef>
            </a:pPr>
            <a:endParaRPr lang="en-US" sz="1200" dirty="0"/>
          </a:p>
          <a:p>
            <a:pPr marL="342900" indent="-342900">
              <a:lnSpc>
                <a:spcPct val="90000"/>
              </a:lnSpc>
              <a:spcBef>
                <a:spcPct val="20000"/>
              </a:spcBef>
            </a:pPr>
            <a:r>
              <a:rPr lang="en-US" dirty="0"/>
              <a:t>	Estimated Total Overhead Costs </a:t>
            </a:r>
            <a:br>
              <a:rPr lang="en-US" dirty="0"/>
            </a:br>
            <a:r>
              <a:rPr lang="en-US" dirty="0"/>
              <a:t>Estimated Direct Labor Hours</a:t>
            </a:r>
          </a:p>
          <a:p>
            <a:pPr marL="342900" indent="-342900">
              <a:lnSpc>
                <a:spcPct val="90000"/>
              </a:lnSpc>
              <a:spcBef>
                <a:spcPct val="20000"/>
              </a:spcBef>
            </a:pPr>
            <a:endParaRPr lang="en-US" sz="1200" dirty="0"/>
          </a:p>
          <a:p>
            <a:pPr marL="342900" indent="-342900">
              <a:lnSpc>
                <a:spcPct val="90000"/>
              </a:lnSpc>
              <a:spcBef>
                <a:spcPct val="20000"/>
              </a:spcBef>
            </a:pPr>
            <a:r>
              <a:rPr lang="en-US" dirty="0"/>
              <a:t>	  $408,750</a:t>
            </a:r>
          </a:p>
          <a:p>
            <a:pPr marL="342900" indent="-342900">
              <a:lnSpc>
                <a:spcPct val="90000"/>
              </a:lnSpc>
              <a:spcBef>
                <a:spcPct val="20000"/>
              </a:spcBef>
            </a:pPr>
            <a:r>
              <a:rPr lang="en-US" dirty="0"/>
              <a:t>	54,500 DLH</a:t>
            </a:r>
          </a:p>
          <a:p>
            <a:pPr marL="342900" indent="-342900">
              <a:lnSpc>
                <a:spcPct val="90000"/>
              </a:lnSpc>
              <a:spcBef>
                <a:spcPct val="20000"/>
              </a:spcBef>
            </a:pPr>
            <a:endParaRPr lang="en-US" dirty="0"/>
          </a:p>
        </p:txBody>
      </p:sp>
      <p:sp>
        <p:nvSpPr>
          <p:cNvPr id="12293" name="Line 5"/>
          <p:cNvSpPr>
            <a:spLocks noChangeShapeType="1"/>
          </p:cNvSpPr>
          <p:nvPr/>
        </p:nvSpPr>
        <p:spPr bwMode="auto">
          <a:xfrm>
            <a:off x="1295400" y="4419600"/>
            <a:ext cx="4191000" cy="0"/>
          </a:xfrm>
          <a:prstGeom prst="line">
            <a:avLst/>
          </a:prstGeom>
          <a:noFill/>
          <a:ln w="9525">
            <a:solidFill>
              <a:schemeClr val="tx1"/>
            </a:solidFill>
            <a:round/>
            <a:headEnd/>
            <a:tailEnd/>
          </a:ln>
        </p:spPr>
        <p:txBody>
          <a:bodyPr/>
          <a:lstStyle/>
          <a:p>
            <a:endParaRPr lang="en-US"/>
          </a:p>
        </p:txBody>
      </p:sp>
      <p:sp>
        <p:nvSpPr>
          <p:cNvPr id="12294" name="Line 6"/>
          <p:cNvSpPr>
            <a:spLocks noChangeShapeType="1"/>
          </p:cNvSpPr>
          <p:nvPr/>
        </p:nvSpPr>
        <p:spPr bwMode="auto">
          <a:xfrm>
            <a:off x="1295400" y="5334000"/>
            <a:ext cx="1676400" cy="0"/>
          </a:xfrm>
          <a:prstGeom prst="line">
            <a:avLst/>
          </a:prstGeom>
          <a:noFill/>
          <a:ln w="9525">
            <a:solidFill>
              <a:schemeClr val="tx1"/>
            </a:solidFill>
            <a:round/>
            <a:headEnd/>
            <a:tailEnd/>
          </a:ln>
        </p:spPr>
        <p:txBody>
          <a:bodyPr/>
          <a:lstStyle/>
          <a:p>
            <a:endParaRPr lang="en-US"/>
          </a:p>
        </p:txBody>
      </p:sp>
      <p:sp>
        <p:nvSpPr>
          <p:cNvPr id="12295" name="Text Box 7"/>
          <p:cNvSpPr txBox="1">
            <a:spLocks noChangeArrowheads="1"/>
          </p:cNvSpPr>
          <p:nvPr/>
        </p:nvSpPr>
        <p:spPr bwMode="auto">
          <a:xfrm>
            <a:off x="55626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
        <p:nvSpPr>
          <p:cNvPr id="12296" name="Text Box 8"/>
          <p:cNvSpPr txBox="1">
            <a:spLocks noChangeArrowheads="1"/>
          </p:cNvSpPr>
          <p:nvPr/>
        </p:nvSpPr>
        <p:spPr bwMode="auto">
          <a:xfrm>
            <a:off x="3048000" y="5105400"/>
            <a:ext cx="4191000" cy="457200"/>
          </a:xfrm>
          <a:prstGeom prst="rect">
            <a:avLst/>
          </a:prstGeom>
          <a:noFill/>
          <a:ln w="9525">
            <a:noFill/>
            <a:miter lim="800000"/>
            <a:headEnd/>
            <a:tailEnd/>
          </a:ln>
        </p:spPr>
        <p:txBody>
          <a:bodyPr>
            <a:spAutoFit/>
          </a:bodyPr>
          <a:lstStyle/>
          <a:p>
            <a:pPr>
              <a:spcBef>
                <a:spcPct val="50000"/>
              </a:spcBef>
            </a:pPr>
            <a:r>
              <a:rPr lang="en-US" dirty="0"/>
              <a:t>=  </a:t>
            </a:r>
            <a:r>
              <a:rPr lang="en-US" b="1" dirty="0">
                <a:solidFill>
                  <a:srgbClr val="FF3300"/>
                </a:solidFill>
              </a:rPr>
              <a:t>$7.50 per direct labor hour</a:t>
            </a:r>
            <a:r>
              <a:rPr lang="en-US" dirty="0"/>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3315"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13316" name="Rectangle 4"/>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Predetermined Overhead Application Rate  =</a:t>
            </a:r>
          </a:p>
          <a:p>
            <a:pPr marL="342900" indent="-342900">
              <a:lnSpc>
                <a:spcPct val="90000"/>
              </a:lnSpc>
              <a:spcBef>
                <a:spcPct val="20000"/>
              </a:spcBef>
            </a:pPr>
            <a:endParaRPr lang="en-US" sz="1200" dirty="0"/>
          </a:p>
          <a:p>
            <a:pPr marL="342900" indent="-342900">
              <a:lnSpc>
                <a:spcPct val="90000"/>
              </a:lnSpc>
              <a:spcBef>
                <a:spcPct val="20000"/>
              </a:spcBef>
            </a:pPr>
            <a:r>
              <a:rPr lang="en-US" dirty="0"/>
              <a:t>	Estimated Total Overhead Costs </a:t>
            </a:r>
            <a:br>
              <a:rPr lang="en-US" dirty="0"/>
            </a:br>
            <a:r>
              <a:rPr lang="en-US" dirty="0"/>
              <a:t>Estimated Direct Labor Hours</a:t>
            </a:r>
          </a:p>
          <a:p>
            <a:pPr marL="342900" indent="-342900">
              <a:lnSpc>
                <a:spcPct val="90000"/>
              </a:lnSpc>
              <a:spcBef>
                <a:spcPct val="20000"/>
              </a:spcBef>
            </a:pPr>
            <a:endParaRPr lang="en-US" sz="1200" dirty="0"/>
          </a:p>
          <a:p>
            <a:pPr marL="342900" indent="-342900">
              <a:lnSpc>
                <a:spcPct val="90000"/>
              </a:lnSpc>
              <a:spcBef>
                <a:spcPct val="20000"/>
              </a:spcBef>
            </a:pPr>
            <a:r>
              <a:rPr lang="en-US" dirty="0"/>
              <a:t>	  $408,750</a:t>
            </a:r>
          </a:p>
          <a:p>
            <a:pPr marL="342900" indent="-342900">
              <a:lnSpc>
                <a:spcPct val="90000"/>
              </a:lnSpc>
              <a:spcBef>
                <a:spcPct val="20000"/>
              </a:spcBef>
            </a:pPr>
            <a:r>
              <a:rPr lang="en-US" dirty="0"/>
              <a:t>	54,500 DLH</a:t>
            </a:r>
          </a:p>
          <a:p>
            <a:pPr marL="342900" indent="-342900">
              <a:lnSpc>
                <a:spcPct val="90000"/>
              </a:lnSpc>
              <a:spcBef>
                <a:spcPct val="20000"/>
              </a:spcBef>
            </a:pPr>
            <a:endParaRPr lang="en-US" dirty="0"/>
          </a:p>
        </p:txBody>
      </p:sp>
      <p:sp>
        <p:nvSpPr>
          <p:cNvPr id="13317" name="Line 5"/>
          <p:cNvSpPr>
            <a:spLocks noChangeShapeType="1"/>
          </p:cNvSpPr>
          <p:nvPr/>
        </p:nvSpPr>
        <p:spPr bwMode="auto">
          <a:xfrm>
            <a:off x="1295400" y="4419600"/>
            <a:ext cx="4191000" cy="0"/>
          </a:xfrm>
          <a:prstGeom prst="line">
            <a:avLst/>
          </a:prstGeom>
          <a:noFill/>
          <a:ln w="9525">
            <a:solidFill>
              <a:schemeClr val="tx1"/>
            </a:solidFill>
            <a:round/>
            <a:headEnd/>
            <a:tailEnd/>
          </a:ln>
        </p:spPr>
        <p:txBody>
          <a:bodyPr/>
          <a:lstStyle/>
          <a:p>
            <a:endParaRPr lang="en-US"/>
          </a:p>
        </p:txBody>
      </p:sp>
      <p:sp>
        <p:nvSpPr>
          <p:cNvPr id="13318" name="Line 6"/>
          <p:cNvSpPr>
            <a:spLocks noChangeShapeType="1"/>
          </p:cNvSpPr>
          <p:nvPr/>
        </p:nvSpPr>
        <p:spPr bwMode="auto">
          <a:xfrm>
            <a:off x="1295400" y="5334000"/>
            <a:ext cx="1676400" cy="0"/>
          </a:xfrm>
          <a:prstGeom prst="line">
            <a:avLst/>
          </a:prstGeom>
          <a:noFill/>
          <a:ln w="9525">
            <a:solidFill>
              <a:schemeClr val="tx1"/>
            </a:solidFill>
            <a:round/>
            <a:headEnd/>
            <a:tailEnd/>
          </a:ln>
        </p:spPr>
        <p:txBody>
          <a:bodyPr/>
          <a:lstStyle/>
          <a:p>
            <a:endParaRPr lang="en-US"/>
          </a:p>
        </p:txBody>
      </p:sp>
      <p:sp>
        <p:nvSpPr>
          <p:cNvPr id="13319" name="Text Box 7"/>
          <p:cNvSpPr txBox="1">
            <a:spLocks noChangeArrowheads="1"/>
          </p:cNvSpPr>
          <p:nvPr/>
        </p:nvSpPr>
        <p:spPr bwMode="auto">
          <a:xfrm>
            <a:off x="55626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
        <p:nvSpPr>
          <p:cNvPr id="13320" name="Text Box 8"/>
          <p:cNvSpPr txBox="1">
            <a:spLocks noChangeArrowheads="1"/>
          </p:cNvSpPr>
          <p:nvPr/>
        </p:nvSpPr>
        <p:spPr bwMode="auto">
          <a:xfrm>
            <a:off x="3048000" y="5105400"/>
            <a:ext cx="4191000" cy="457200"/>
          </a:xfrm>
          <a:prstGeom prst="rect">
            <a:avLst/>
          </a:prstGeom>
          <a:noFill/>
          <a:ln w="9525">
            <a:noFill/>
            <a:miter lim="800000"/>
            <a:headEnd/>
            <a:tailEnd/>
          </a:ln>
        </p:spPr>
        <p:txBody>
          <a:bodyPr>
            <a:spAutoFit/>
          </a:bodyPr>
          <a:lstStyle/>
          <a:p>
            <a:pPr>
              <a:spcBef>
                <a:spcPct val="50000"/>
              </a:spcBef>
            </a:pPr>
            <a:r>
              <a:rPr lang="en-US" dirty="0"/>
              <a:t>=  $7.50 per direct labor hour  </a:t>
            </a:r>
          </a:p>
        </p:txBody>
      </p:sp>
      <p:sp>
        <p:nvSpPr>
          <p:cNvPr id="13321" name="Text Box 9"/>
          <p:cNvSpPr txBox="1">
            <a:spLocks noChangeArrowheads="1"/>
          </p:cNvSpPr>
          <p:nvPr/>
        </p:nvSpPr>
        <p:spPr bwMode="auto">
          <a:xfrm>
            <a:off x="3429000" y="5638800"/>
            <a:ext cx="5105400" cy="7080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t>For every direct labor hour incurred, $7.50 of overhead will be applied to the production run.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Requirements</a:t>
            </a:r>
          </a:p>
        </p:txBody>
      </p:sp>
      <p:sp>
        <p:nvSpPr>
          <p:cNvPr id="14339" name="Rectangle 3"/>
          <p:cNvSpPr>
            <a:spLocks noGrp="1" noChangeArrowheads="1"/>
          </p:cNvSpPr>
          <p:nvPr>
            <p:ph type="body" idx="1"/>
          </p:nvPr>
        </p:nvSpPr>
        <p:spPr>
          <a:xfrm>
            <a:off x="685800" y="1981200"/>
            <a:ext cx="8001000" cy="4724400"/>
          </a:xfrm>
        </p:spPr>
        <p:txBody>
          <a:bodyPr/>
          <a:lstStyle/>
          <a:p>
            <a:pPr marL="609600" indent="-609600" eaLnBrk="1" hangingPunct="1">
              <a:lnSpc>
                <a:spcPct val="90000"/>
              </a:lnSpc>
              <a:buFontTx/>
              <a:buAutoNum type="alphaLcPeriod"/>
            </a:pPr>
            <a:r>
              <a:rPr lang="en-US" sz="2200" dirty="0">
                <a:solidFill>
                  <a:srgbClr val="C0C0C0"/>
                </a:solidFill>
              </a:rPr>
              <a:t>For 2019, the company’s cost accountant estimated that total overhead costs incurred would be $408,750 and that a total of 54,500 direct labor hours would be worked.  Calculate the amount of overhead to be applied for each direct labor hour worked on a production run.</a:t>
            </a:r>
            <a:br>
              <a:rPr lang="en-US" sz="2200" dirty="0">
                <a:solidFill>
                  <a:srgbClr val="C0C0C0"/>
                </a:solidFill>
              </a:rPr>
            </a:br>
            <a:endParaRPr lang="en-US" sz="1000" dirty="0">
              <a:solidFill>
                <a:srgbClr val="C0C0C0"/>
              </a:solidFill>
            </a:endParaRPr>
          </a:p>
          <a:p>
            <a:pPr marL="609600" indent="-609600" eaLnBrk="1" hangingPunct="1">
              <a:lnSpc>
                <a:spcPct val="90000"/>
              </a:lnSpc>
              <a:buFontTx/>
              <a:buAutoNum type="alphaLcPeriod"/>
            </a:pPr>
            <a:r>
              <a:rPr lang="en-US" sz="2200" b="1" dirty="0"/>
              <a:t>A production run of 750 coffee mugs used raw materials that cost $810 and used 90 direct labor hours at a cost of $9.50 per hour.  Calculate the cost of each coffee mug produced.</a:t>
            </a:r>
            <a:br>
              <a:rPr lang="en-US" sz="2200" b="1" dirty="0"/>
            </a:br>
            <a:endParaRPr lang="en-US" sz="1000" b="1" dirty="0"/>
          </a:p>
          <a:p>
            <a:pPr marL="609600" indent="-609600" eaLnBrk="1" hangingPunct="1">
              <a:lnSpc>
                <a:spcPct val="90000"/>
              </a:lnSpc>
              <a:buFontTx/>
              <a:buAutoNum type="alphaLcPeriod"/>
            </a:pPr>
            <a:r>
              <a:rPr lang="en-US" sz="2200" dirty="0">
                <a:solidFill>
                  <a:srgbClr val="C0C0C0"/>
                </a:solidFill>
              </a:rPr>
              <a:t>At the end of October 2019, 530 coffee mugs made in the above production run had been sold and the rest were in ending inventory.  Calculate (1) the cost of coffee mugs sold that would have been reported in the income statement and (2) the cost included in the October 31, 2019, finished goods inventory.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5363" name="Rectangle 3"/>
          <p:cNvSpPr>
            <a:spLocks noGrp="1" noChangeArrowheads="1"/>
          </p:cNvSpPr>
          <p:nvPr>
            <p:ph type="body" idx="1"/>
          </p:nvPr>
        </p:nvSpPr>
        <p:spPr>
          <a:xfrm>
            <a:off x="685800" y="1981200"/>
            <a:ext cx="7696200" cy="1143000"/>
          </a:xfrm>
        </p:spPr>
        <p:txBody>
          <a:bodyPr/>
          <a:lstStyle/>
          <a:p>
            <a:pPr eaLnBrk="1" hangingPunct="1"/>
            <a:r>
              <a:rPr lang="en-US" b="1" dirty="0"/>
              <a:t>Step 1: Calculate the total cost of producing 750 mugs:</a:t>
            </a:r>
          </a:p>
        </p:txBody>
      </p:sp>
      <p:sp>
        <p:nvSpPr>
          <p:cNvPr id="15364"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b="1">
                <a:solidFill>
                  <a:srgbClr val="FF3300"/>
                </a:solidFill>
              </a:rPr>
              <a:t>	</a:t>
            </a:r>
          </a:p>
          <a:p>
            <a:pPr marL="342900" indent="-342900">
              <a:lnSpc>
                <a:spcPct val="90000"/>
              </a:lnSpc>
              <a:spcBef>
                <a:spcPct val="20000"/>
              </a:spcBef>
            </a:pPr>
            <a:endParaRPr lang="en-US" b="1">
              <a:solidFill>
                <a:srgbClr val="FF3300"/>
              </a:solidFill>
            </a:endParaRP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15365"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26"/>
          <p:cNvSpPr>
            <a:spLocks noGrp="1" noChangeArrowheads="1"/>
          </p:cNvSpPr>
          <p:nvPr>
            <p:ph type="title"/>
          </p:nvPr>
        </p:nvSpPr>
        <p:spPr>
          <a:solidFill>
            <a:srgbClr val="003399"/>
          </a:solidFill>
        </p:spPr>
        <p:txBody>
          <a:bodyPr/>
          <a:lstStyle/>
          <a:p>
            <a:pPr eaLnBrk="1" hangingPunct="1"/>
            <a:r>
              <a:rPr lang="en-US">
                <a:solidFill>
                  <a:srgbClr val="DDDDDD"/>
                </a:solidFill>
              </a:rPr>
              <a:t>Problem Solution</a:t>
            </a:r>
          </a:p>
        </p:txBody>
      </p:sp>
      <p:sp>
        <p:nvSpPr>
          <p:cNvPr id="16387" name="Rectangle 1027"/>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16388" name="Rectangle 1028"/>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b="1">
                <a:solidFill>
                  <a:srgbClr val="FF3300"/>
                </a:solidFill>
              </a:rPr>
              <a:t>Raw materials	</a:t>
            </a:r>
          </a:p>
          <a:p>
            <a:pPr marL="342900" indent="-342900">
              <a:lnSpc>
                <a:spcPct val="90000"/>
              </a:lnSpc>
              <a:spcBef>
                <a:spcPct val="20000"/>
              </a:spcBef>
            </a:pPr>
            <a:endParaRPr lang="en-US" b="1">
              <a:solidFill>
                <a:srgbClr val="FF3300"/>
              </a:solidFill>
            </a:endParaRP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16389" name="Rectangle 1029"/>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solidFill>
            <a:srgbClr val="003399"/>
          </a:solidFill>
        </p:spPr>
        <p:txBody>
          <a:bodyPr/>
          <a:lstStyle/>
          <a:p>
            <a:pPr eaLnBrk="1" hangingPunct="1"/>
            <a:r>
              <a:rPr lang="en-US">
                <a:solidFill>
                  <a:srgbClr val="DDDDDD"/>
                </a:solidFill>
              </a:rPr>
              <a:t>Problem Solution</a:t>
            </a:r>
          </a:p>
        </p:txBody>
      </p:sp>
      <p:sp>
        <p:nvSpPr>
          <p:cNvPr id="17411"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17412"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endParaRPr lang="en-US"/>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17413"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b="1" dirty="0">
                <a:solidFill>
                  <a:srgbClr val="FF3300"/>
                </a:solidFill>
              </a:rPr>
              <a:t>$    810</a:t>
            </a:r>
          </a:p>
          <a:p>
            <a:pPr marL="342900" indent="-342900" algn="r">
              <a:lnSpc>
                <a:spcPct val="90000"/>
              </a:lnSpc>
              <a:spcBef>
                <a:spcPct val="20000"/>
              </a:spcBef>
            </a:pPr>
            <a:endParaRPr lang="en-US" dirty="0"/>
          </a:p>
        </p:txBody>
      </p:sp>
      <p:sp>
        <p:nvSpPr>
          <p:cNvPr id="17414" name="Text Box 8"/>
          <p:cNvSpPr txBox="1">
            <a:spLocks noChangeArrowheads="1"/>
          </p:cNvSpPr>
          <p:nvPr/>
        </p:nvSpPr>
        <p:spPr bwMode="auto">
          <a:xfrm>
            <a:off x="6172200" y="3505200"/>
            <a:ext cx="2362200" cy="12160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t>Calculation:</a:t>
            </a:r>
          </a:p>
          <a:p>
            <a:pPr algn="ctr">
              <a:spcBef>
                <a:spcPct val="50000"/>
              </a:spcBef>
            </a:pPr>
            <a:r>
              <a:rPr lang="en-US" sz="2000" dirty="0"/>
              <a:t>$810 Raw material amount was given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8435"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18436"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b="1">
                <a:solidFill>
                  <a:srgbClr val="FF3300"/>
                </a:solidFill>
              </a:rPr>
              <a:t>Direct labor</a:t>
            </a:r>
            <a:r>
              <a:rPr lang="en-US"/>
              <a:t>  </a:t>
            </a:r>
          </a:p>
          <a:p>
            <a:pPr marL="342900" indent="-342900">
              <a:lnSpc>
                <a:spcPct val="90000"/>
              </a:lnSpc>
              <a:spcBef>
                <a:spcPct val="20000"/>
              </a:spcBef>
            </a:pPr>
            <a:endParaRPr lang="en-US"/>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18437"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9459"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19460"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a:t>Direct labor  </a:t>
            </a: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19461"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r>
              <a:rPr lang="en-US" b="1" dirty="0">
                <a:solidFill>
                  <a:srgbClr val="FF3300"/>
                </a:solidFill>
              </a:rPr>
              <a:t>855</a:t>
            </a:r>
          </a:p>
          <a:p>
            <a:pPr marL="342900" indent="-342900" algn="r">
              <a:lnSpc>
                <a:spcPct val="90000"/>
              </a:lnSpc>
              <a:spcBef>
                <a:spcPct val="20000"/>
              </a:spcBef>
            </a:pPr>
            <a:endParaRPr lang="en-US" dirty="0"/>
          </a:p>
        </p:txBody>
      </p:sp>
      <p:sp>
        <p:nvSpPr>
          <p:cNvPr id="19462" name="Text Box 8"/>
          <p:cNvSpPr txBox="1">
            <a:spLocks noChangeArrowheads="1"/>
          </p:cNvSpPr>
          <p:nvPr/>
        </p:nvSpPr>
        <p:spPr bwMode="auto">
          <a:xfrm>
            <a:off x="6172200" y="3965575"/>
            <a:ext cx="2362200" cy="12160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t>Calculation:</a:t>
            </a:r>
          </a:p>
          <a:p>
            <a:pPr algn="ctr">
              <a:spcBef>
                <a:spcPct val="50000"/>
              </a:spcBef>
            </a:pPr>
            <a:r>
              <a:rPr lang="en-US" sz="2000" dirty="0"/>
              <a:t>90 direct labor hours x $9.50 per hour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0483"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20484"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a:t>Direct labor  </a:t>
            </a:r>
          </a:p>
          <a:p>
            <a:pPr marL="342900" indent="-342900">
              <a:lnSpc>
                <a:spcPct val="90000"/>
              </a:lnSpc>
              <a:spcBef>
                <a:spcPct val="20000"/>
              </a:spcBef>
            </a:pPr>
            <a:r>
              <a:rPr lang="en-US" b="1">
                <a:solidFill>
                  <a:srgbClr val="FF3300"/>
                </a:solidFill>
              </a:rPr>
              <a:t>Overhead</a:t>
            </a:r>
            <a:r>
              <a:rPr lang="en-US"/>
              <a:t>  </a:t>
            </a: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20485"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r>
              <a:rPr lang="en-US" dirty="0"/>
              <a:t>855</a:t>
            </a:r>
          </a:p>
          <a:p>
            <a:pPr marL="342900" indent="-342900" algn="r">
              <a:lnSpc>
                <a:spcPct val="90000"/>
              </a:lnSpc>
              <a:spcBef>
                <a:spcPct val="20000"/>
              </a:spcBef>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Definition</a:t>
            </a:r>
          </a:p>
        </p:txBody>
      </p:sp>
      <p:sp>
        <p:nvSpPr>
          <p:cNvPr id="3075" name="Rectangle 3"/>
          <p:cNvSpPr>
            <a:spLocks noGrp="1" noChangeArrowheads="1"/>
          </p:cNvSpPr>
          <p:nvPr>
            <p:ph type="body" idx="1"/>
          </p:nvPr>
        </p:nvSpPr>
        <p:spPr>
          <a:xfrm>
            <a:off x="685800" y="1981200"/>
            <a:ext cx="7772400" cy="1905000"/>
          </a:xfrm>
        </p:spPr>
        <p:txBody>
          <a:bodyPr/>
          <a:lstStyle/>
          <a:p>
            <a:pPr eaLnBrk="1" hangingPunct="1">
              <a:lnSpc>
                <a:spcPct val="90000"/>
              </a:lnSpc>
            </a:pPr>
            <a:r>
              <a:rPr lang="en-US"/>
              <a:t>Clay Company produces ceramic coffee mugs and pencil holders.  Manufacturing overhead is assigned to production using an application rate based on direct labor hours.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1507"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21508"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a:t>Direct labor  </a:t>
            </a:r>
          </a:p>
          <a:p>
            <a:pPr marL="342900" indent="-342900">
              <a:lnSpc>
                <a:spcPct val="90000"/>
              </a:lnSpc>
              <a:spcBef>
                <a:spcPct val="20000"/>
              </a:spcBef>
            </a:pPr>
            <a:r>
              <a:rPr lang="en-US"/>
              <a:t>Overhead  </a:t>
            </a: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21509"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r>
              <a:rPr lang="en-US" dirty="0"/>
              <a:t>855</a:t>
            </a:r>
          </a:p>
          <a:p>
            <a:pPr marL="342900" indent="-342900" algn="r">
              <a:lnSpc>
                <a:spcPct val="90000"/>
              </a:lnSpc>
              <a:spcBef>
                <a:spcPct val="20000"/>
              </a:spcBef>
            </a:pPr>
            <a:r>
              <a:rPr lang="en-US" b="1" dirty="0">
                <a:solidFill>
                  <a:srgbClr val="FF3300"/>
                </a:solidFill>
              </a:rPr>
              <a:t>675</a:t>
            </a:r>
          </a:p>
        </p:txBody>
      </p:sp>
      <p:sp>
        <p:nvSpPr>
          <p:cNvPr id="21510" name="Text Box 8"/>
          <p:cNvSpPr txBox="1">
            <a:spLocks noChangeArrowheads="1"/>
          </p:cNvSpPr>
          <p:nvPr/>
        </p:nvSpPr>
        <p:spPr bwMode="auto">
          <a:xfrm>
            <a:off x="6172200" y="4346575"/>
            <a:ext cx="2590800" cy="1520825"/>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t>Calculation:</a:t>
            </a:r>
          </a:p>
          <a:p>
            <a:pPr algn="ctr">
              <a:spcBef>
                <a:spcPct val="50000"/>
              </a:spcBef>
            </a:pPr>
            <a:r>
              <a:rPr lang="en-US" sz="2000" dirty="0"/>
              <a:t>90 direct labor hours x $7.50 predetermined  overhead rate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2531"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22532"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a:t>Direct labor  </a:t>
            </a:r>
          </a:p>
          <a:p>
            <a:pPr marL="342900" indent="-342900">
              <a:lnSpc>
                <a:spcPct val="90000"/>
              </a:lnSpc>
              <a:spcBef>
                <a:spcPct val="20000"/>
              </a:spcBef>
            </a:pPr>
            <a:r>
              <a:rPr lang="en-US"/>
              <a:t>Overhead  </a:t>
            </a:r>
          </a:p>
          <a:p>
            <a:pPr marL="342900" indent="-342900">
              <a:lnSpc>
                <a:spcPct val="90000"/>
              </a:lnSpc>
              <a:spcBef>
                <a:spcPct val="20000"/>
              </a:spcBef>
            </a:pPr>
            <a:r>
              <a:rPr lang="en-US" b="1">
                <a:solidFill>
                  <a:srgbClr val="FF3300"/>
                </a:solidFill>
              </a:rPr>
              <a:t>Total Manufacturing Cost</a:t>
            </a: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22533"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r>
              <a:rPr lang="en-US" dirty="0"/>
              <a:t>855</a:t>
            </a:r>
          </a:p>
          <a:p>
            <a:pPr marL="342900" indent="-342900" algn="r">
              <a:lnSpc>
                <a:spcPct val="90000"/>
              </a:lnSpc>
              <a:spcBef>
                <a:spcPct val="20000"/>
              </a:spcBef>
            </a:pPr>
            <a:r>
              <a:rPr lang="en-US" dirty="0"/>
              <a:t>675</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3555"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23556"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a:t>Direct labor  </a:t>
            </a:r>
          </a:p>
          <a:p>
            <a:pPr marL="342900" indent="-342900">
              <a:lnSpc>
                <a:spcPct val="90000"/>
              </a:lnSpc>
              <a:spcBef>
                <a:spcPct val="20000"/>
              </a:spcBef>
            </a:pPr>
            <a:r>
              <a:rPr lang="en-US"/>
              <a:t>Overhead  </a:t>
            </a:r>
          </a:p>
          <a:p>
            <a:pPr marL="342900" indent="-342900">
              <a:lnSpc>
                <a:spcPct val="90000"/>
              </a:lnSpc>
              <a:spcBef>
                <a:spcPct val="20000"/>
              </a:spcBef>
            </a:pPr>
            <a:r>
              <a:rPr lang="en-US"/>
              <a:t>Total Manufacturing Cost</a:t>
            </a: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23557" name="Rectangle 5"/>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r>
              <a:rPr lang="en-US" dirty="0"/>
              <a:t>855</a:t>
            </a:r>
          </a:p>
          <a:p>
            <a:pPr marL="342900" indent="-342900" algn="r">
              <a:lnSpc>
                <a:spcPct val="90000"/>
              </a:lnSpc>
              <a:spcBef>
                <a:spcPct val="20000"/>
              </a:spcBef>
            </a:pPr>
            <a:r>
              <a:rPr lang="en-US" dirty="0"/>
              <a:t>675</a:t>
            </a:r>
          </a:p>
          <a:p>
            <a:pPr marL="342900" indent="-342900" algn="r">
              <a:lnSpc>
                <a:spcPct val="90000"/>
              </a:lnSpc>
              <a:spcBef>
                <a:spcPct val="20000"/>
              </a:spcBef>
            </a:pPr>
            <a:r>
              <a:rPr lang="en-US" b="1" dirty="0">
                <a:solidFill>
                  <a:srgbClr val="FF3300"/>
                </a:solidFill>
              </a:rPr>
              <a:t>$ 2,340</a:t>
            </a:r>
          </a:p>
        </p:txBody>
      </p:sp>
      <p:sp>
        <p:nvSpPr>
          <p:cNvPr id="23558" name="Line 6"/>
          <p:cNvSpPr>
            <a:spLocks noChangeShapeType="1"/>
          </p:cNvSpPr>
          <p:nvPr/>
        </p:nvSpPr>
        <p:spPr bwMode="auto">
          <a:xfrm>
            <a:off x="5105400" y="4648200"/>
            <a:ext cx="914400" cy="0"/>
          </a:xfrm>
          <a:prstGeom prst="line">
            <a:avLst/>
          </a:prstGeom>
          <a:noFill/>
          <a:ln w="9525">
            <a:solidFill>
              <a:schemeClr val="tx1"/>
            </a:solidFill>
            <a:round/>
            <a:headEnd/>
            <a:tailEnd/>
          </a:ln>
        </p:spPr>
        <p:txBody>
          <a:bodyPr/>
          <a:lstStyle/>
          <a:p>
            <a:endParaRPr lang="en-US"/>
          </a:p>
        </p:txBody>
      </p:sp>
      <p:sp>
        <p:nvSpPr>
          <p:cNvPr id="23559" name="Line 7"/>
          <p:cNvSpPr>
            <a:spLocks noChangeShapeType="1"/>
          </p:cNvSpPr>
          <p:nvPr/>
        </p:nvSpPr>
        <p:spPr bwMode="auto">
          <a:xfrm>
            <a:off x="5105400" y="4978400"/>
            <a:ext cx="914400" cy="0"/>
          </a:xfrm>
          <a:prstGeom prst="line">
            <a:avLst/>
          </a:prstGeom>
          <a:noFill/>
          <a:ln w="38100" cmpd="dbl">
            <a:solidFill>
              <a:schemeClr val="tx1"/>
            </a:solidFill>
            <a:round/>
            <a:headEnd/>
            <a:tailEnd/>
          </a:ln>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4579" name="Rectangle 3"/>
          <p:cNvSpPr>
            <a:spLocks noGrp="1" noChangeArrowheads="1"/>
          </p:cNvSpPr>
          <p:nvPr>
            <p:ph type="body" idx="1"/>
          </p:nvPr>
        </p:nvSpPr>
        <p:spPr>
          <a:xfrm>
            <a:off x="685800" y="1981200"/>
            <a:ext cx="7696200" cy="1143000"/>
          </a:xfrm>
        </p:spPr>
        <p:txBody>
          <a:bodyPr/>
          <a:lstStyle/>
          <a:p>
            <a:pPr eaLnBrk="1" hangingPunct="1"/>
            <a:r>
              <a:rPr lang="en-US" dirty="0"/>
              <a:t>Step 1: Calculate the total cost of producing 750 mugs:</a:t>
            </a:r>
          </a:p>
        </p:txBody>
      </p:sp>
      <p:sp>
        <p:nvSpPr>
          <p:cNvPr id="24580" name="Rectangle 4"/>
          <p:cNvSpPr>
            <a:spLocks noChangeArrowheads="1"/>
          </p:cNvSpPr>
          <p:nvPr/>
        </p:nvSpPr>
        <p:spPr bwMode="auto">
          <a:xfrm>
            <a:off x="1447800" y="3429000"/>
            <a:ext cx="3657600" cy="2514600"/>
          </a:xfrm>
          <a:prstGeom prst="rect">
            <a:avLst/>
          </a:prstGeom>
          <a:noFill/>
          <a:ln w="9525">
            <a:noFill/>
            <a:miter lim="800000"/>
            <a:headEnd/>
            <a:tailEnd/>
          </a:ln>
        </p:spPr>
        <p:txBody>
          <a:bodyPr/>
          <a:lstStyle/>
          <a:p>
            <a:pPr marL="342900" indent="-342900">
              <a:lnSpc>
                <a:spcPct val="90000"/>
              </a:lnSpc>
              <a:spcBef>
                <a:spcPct val="20000"/>
              </a:spcBef>
            </a:pPr>
            <a:r>
              <a:rPr lang="en-US"/>
              <a:t>Raw materials	</a:t>
            </a:r>
          </a:p>
          <a:p>
            <a:pPr marL="342900" indent="-342900">
              <a:lnSpc>
                <a:spcPct val="90000"/>
              </a:lnSpc>
              <a:spcBef>
                <a:spcPct val="20000"/>
              </a:spcBef>
            </a:pPr>
            <a:r>
              <a:rPr lang="en-US"/>
              <a:t>Direct labor  </a:t>
            </a:r>
          </a:p>
          <a:p>
            <a:pPr marL="342900" indent="-342900">
              <a:lnSpc>
                <a:spcPct val="90000"/>
              </a:lnSpc>
              <a:spcBef>
                <a:spcPct val="20000"/>
              </a:spcBef>
            </a:pPr>
            <a:r>
              <a:rPr lang="en-US"/>
              <a:t>Overhead  </a:t>
            </a:r>
          </a:p>
          <a:p>
            <a:pPr marL="342900" indent="-342900">
              <a:lnSpc>
                <a:spcPct val="90000"/>
              </a:lnSpc>
              <a:spcBef>
                <a:spcPct val="20000"/>
              </a:spcBef>
            </a:pPr>
            <a:r>
              <a:rPr lang="en-US"/>
              <a:t>Total Manufacturing Cost</a:t>
            </a:r>
          </a:p>
          <a:p>
            <a:pPr marL="342900" indent="-342900">
              <a:lnSpc>
                <a:spcPct val="90000"/>
              </a:lnSpc>
              <a:spcBef>
                <a:spcPct val="20000"/>
              </a:spcBef>
            </a:pPr>
            <a:endParaRPr lang="en-US"/>
          </a:p>
          <a:p>
            <a:pPr marL="342900" indent="-342900">
              <a:lnSpc>
                <a:spcPct val="90000"/>
              </a:lnSpc>
              <a:spcBef>
                <a:spcPct val="20000"/>
              </a:spcBef>
            </a:pPr>
            <a:endParaRPr lang="en-US"/>
          </a:p>
        </p:txBody>
      </p:sp>
      <p:sp>
        <p:nvSpPr>
          <p:cNvPr id="24581" name="Line 6"/>
          <p:cNvSpPr>
            <a:spLocks noChangeShapeType="1"/>
          </p:cNvSpPr>
          <p:nvPr/>
        </p:nvSpPr>
        <p:spPr bwMode="auto">
          <a:xfrm>
            <a:off x="5105400" y="4648200"/>
            <a:ext cx="914400" cy="0"/>
          </a:xfrm>
          <a:prstGeom prst="line">
            <a:avLst/>
          </a:prstGeom>
          <a:noFill/>
          <a:ln w="9525">
            <a:solidFill>
              <a:schemeClr val="tx1"/>
            </a:solidFill>
            <a:round/>
            <a:headEnd/>
            <a:tailEnd/>
          </a:ln>
        </p:spPr>
        <p:txBody>
          <a:bodyPr/>
          <a:lstStyle/>
          <a:p>
            <a:endParaRPr lang="en-US"/>
          </a:p>
        </p:txBody>
      </p:sp>
      <p:sp>
        <p:nvSpPr>
          <p:cNvPr id="24582" name="Line 7"/>
          <p:cNvSpPr>
            <a:spLocks noChangeShapeType="1"/>
          </p:cNvSpPr>
          <p:nvPr/>
        </p:nvSpPr>
        <p:spPr bwMode="auto">
          <a:xfrm>
            <a:off x="5105400" y="4978400"/>
            <a:ext cx="914400" cy="0"/>
          </a:xfrm>
          <a:prstGeom prst="line">
            <a:avLst/>
          </a:prstGeom>
          <a:noFill/>
          <a:ln w="38100" cmpd="dbl">
            <a:solidFill>
              <a:schemeClr val="tx1"/>
            </a:solidFill>
            <a:round/>
            <a:headEnd/>
            <a:tailEnd/>
          </a:ln>
        </p:spPr>
        <p:txBody>
          <a:bodyPr/>
          <a:lstStyle/>
          <a:p>
            <a:endParaRPr lang="en-US"/>
          </a:p>
        </p:txBody>
      </p:sp>
      <p:sp>
        <p:nvSpPr>
          <p:cNvPr id="24583" name="AutoShape 11"/>
          <p:cNvSpPr>
            <a:spLocks noChangeArrowheads="1"/>
          </p:cNvSpPr>
          <p:nvPr/>
        </p:nvSpPr>
        <p:spPr bwMode="auto">
          <a:xfrm>
            <a:off x="6096000" y="4191000"/>
            <a:ext cx="2362200" cy="1295400"/>
          </a:xfrm>
          <a:prstGeom prst="leftArrowCallout">
            <a:avLst>
              <a:gd name="adj1" fmla="val 25000"/>
              <a:gd name="adj2" fmla="val 25000"/>
              <a:gd name="adj3" fmla="val 30392"/>
              <a:gd name="adj4" fmla="val 66667"/>
            </a:avLst>
          </a:prstGeom>
          <a:solidFill>
            <a:srgbClr val="DDDDDD"/>
          </a:solidFill>
          <a:ln w="57150" cmpd="thickThin">
            <a:solidFill>
              <a:srgbClr val="003399"/>
            </a:solidFill>
            <a:miter lim="800000"/>
            <a:headEnd/>
            <a:tailEnd/>
          </a:ln>
        </p:spPr>
        <p:txBody>
          <a:bodyPr anchor="ctr" anchorCtr="1"/>
          <a:lstStyle/>
          <a:p>
            <a:pPr algn="ctr"/>
            <a:r>
              <a:rPr lang="en-US" sz="2000" b="1" dirty="0">
                <a:solidFill>
                  <a:srgbClr val="FF3300"/>
                </a:solidFill>
              </a:rPr>
              <a:t>Total cost of producing 750 mugs</a:t>
            </a:r>
          </a:p>
        </p:txBody>
      </p:sp>
      <p:sp>
        <p:nvSpPr>
          <p:cNvPr id="24584" name="Rectangle 13"/>
          <p:cNvSpPr>
            <a:spLocks noChangeArrowheads="1"/>
          </p:cNvSpPr>
          <p:nvPr/>
        </p:nvSpPr>
        <p:spPr bwMode="auto">
          <a:xfrm>
            <a:off x="4953000" y="3429000"/>
            <a:ext cx="1143000" cy="2590800"/>
          </a:xfrm>
          <a:prstGeom prst="rect">
            <a:avLst/>
          </a:prstGeom>
          <a:noFill/>
          <a:ln w="9525">
            <a:noFill/>
            <a:miter lim="800000"/>
            <a:headEnd/>
            <a:tailEnd/>
          </a:ln>
        </p:spPr>
        <p:txBody>
          <a:bodyPr/>
          <a:lstStyle/>
          <a:p>
            <a:pPr marL="342900" indent="-342900" algn="r">
              <a:lnSpc>
                <a:spcPct val="90000"/>
              </a:lnSpc>
              <a:spcBef>
                <a:spcPct val="20000"/>
              </a:spcBef>
            </a:pPr>
            <a:r>
              <a:rPr lang="en-US" dirty="0"/>
              <a:t>$    810</a:t>
            </a:r>
          </a:p>
          <a:p>
            <a:pPr marL="342900" indent="-342900" algn="r">
              <a:lnSpc>
                <a:spcPct val="90000"/>
              </a:lnSpc>
              <a:spcBef>
                <a:spcPct val="20000"/>
              </a:spcBef>
            </a:pPr>
            <a:r>
              <a:rPr lang="en-US" dirty="0"/>
              <a:t>855</a:t>
            </a:r>
          </a:p>
          <a:p>
            <a:pPr marL="342900" indent="-342900" algn="r">
              <a:lnSpc>
                <a:spcPct val="90000"/>
              </a:lnSpc>
              <a:spcBef>
                <a:spcPct val="20000"/>
              </a:spcBef>
            </a:pPr>
            <a:r>
              <a:rPr lang="en-US" dirty="0"/>
              <a:t>675</a:t>
            </a:r>
          </a:p>
          <a:p>
            <a:pPr marL="342900" indent="-342900" algn="r">
              <a:lnSpc>
                <a:spcPct val="90000"/>
              </a:lnSpc>
              <a:spcBef>
                <a:spcPct val="20000"/>
              </a:spcBef>
            </a:pPr>
            <a:r>
              <a:rPr lang="en-US" dirty="0"/>
              <a:t>$ 2,340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5603"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b="1"/>
              <a:t>Step 2: Calculate the cost of producing each mug: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solidFill>
            <a:srgbClr val="003399"/>
          </a:solidFill>
        </p:spPr>
        <p:txBody>
          <a:bodyPr/>
          <a:lstStyle/>
          <a:p>
            <a:pPr eaLnBrk="1" hangingPunct="1"/>
            <a:r>
              <a:rPr lang="en-US">
                <a:solidFill>
                  <a:srgbClr val="DDDDDD"/>
                </a:solidFill>
              </a:rPr>
              <a:t>Problem Solution</a:t>
            </a:r>
          </a:p>
        </p:txBody>
      </p:sp>
      <p:sp>
        <p:nvSpPr>
          <p:cNvPr id="26627"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26628"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b="1">
                <a:solidFill>
                  <a:srgbClr val="FF3300"/>
                </a:solidFill>
                <a:cs typeface="Times New Roman" charset="0"/>
              </a:rPr>
              <a:t>Cost per coffee mug produced</a:t>
            </a:r>
            <a:r>
              <a:rPr lang="en-US">
                <a:cs typeface="Times New Roman" charset="0"/>
              </a:rPr>
              <a:t>  =</a:t>
            </a:r>
          </a:p>
          <a:p>
            <a:pPr marL="342900" indent="-342900">
              <a:lnSpc>
                <a:spcPct val="90000"/>
              </a:lnSpc>
              <a:spcBef>
                <a:spcPct val="20000"/>
              </a:spcBef>
            </a:pPr>
            <a:endParaRPr lang="en-US" sz="12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7651"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27652"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a:cs typeface="Times New Roman" charset="0"/>
              </a:rPr>
              <a:t>Cost per coffee mug produced  =</a:t>
            </a:r>
          </a:p>
          <a:p>
            <a:pPr marL="342900" indent="-342900">
              <a:lnSpc>
                <a:spcPct val="90000"/>
              </a:lnSpc>
              <a:spcBef>
                <a:spcPct val="20000"/>
              </a:spcBef>
            </a:pPr>
            <a:endParaRPr lang="en-US" sz="1200"/>
          </a:p>
          <a:p>
            <a:pPr marL="342900" indent="-342900">
              <a:lnSpc>
                <a:spcPct val="90000"/>
              </a:lnSpc>
              <a:spcBef>
                <a:spcPct val="20000"/>
              </a:spcBef>
            </a:pPr>
            <a:r>
              <a:rPr lang="en-US"/>
              <a:t>	 </a:t>
            </a:r>
            <a:r>
              <a:rPr lang="en-US" b="1">
                <a:solidFill>
                  <a:srgbClr val="FF3300"/>
                </a:solidFill>
              </a:rPr>
              <a:t>Total manufacturing costs</a:t>
            </a:r>
            <a:r>
              <a:rPr lang="en-US"/>
              <a:t> </a:t>
            </a:r>
            <a:br>
              <a:rPr lang="en-US"/>
            </a:br>
            <a:endParaRPr lang="en-US" sz="1200"/>
          </a:p>
          <a:p>
            <a:pPr marL="342900" indent="-342900">
              <a:lnSpc>
                <a:spcPct val="90000"/>
              </a:lnSpc>
              <a:spcBef>
                <a:spcPct val="20000"/>
              </a:spcBef>
            </a:pPr>
            <a:r>
              <a:rPr lang="en-US"/>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8675"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28676"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a:cs typeface="Times New Roman" charset="0"/>
              </a:rPr>
              <a:t>Cost per coffee mug produced  =</a:t>
            </a:r>
          </a:p>
          <a:p>
            <a:pPr marL="342900" indent="-342900">
              <a:lnSpc>
                <a:spcPct val="90000"/>
              </a:lnSpc>
              <a:spcBef>
                <a:spcPct val="20000"/>
              </a:spcBef>
            </a:pPr>
            <a:endParaRPr lang="en-US" sz="1200"/>
          </a:p>
          <a:p>
            <a:pPr marL="342900" indent="-342900">
              <a:lnSpc>
                <a:spcPct val="90000"/>
              </a:lnSpc>
              <a:spcBef>
                <a:spcPct val="20000"/>
              </a:spcBef>
            </a:pPr>
            <a:r>
              <a:rPr lang="en-US"/>
              <a:t>	 Total manufacturing costs </a:t>
            </a:r>
            <a:br>
              <a:rPr lang="en-US"/>
            </a:br>
            <a:endParaRPr lang="en-US"/>
          </a:p>
          <a:p>
            <a:pPr marL="342900" indent="-342900">
              <a:lnSpc>
                <a:spcPct val="90000"/>
              </a:lnSpc>
              <a:spcBef>
                <a:spcPct val="20000"/>
              </a:spcBef>
            </a:pPr>
            <a:endParaRPr lang="en-US" sz="1200"/>
          </a:p>
          <a:p>
            <a:pPr marL="342900" indent="-342900">
              <a:lnSpc>
                <a:spcPct val="90000"/>
              </a:lnSpc>
              <a:spcBef>
                <a:spcPct val="20000"/>
              </a:spcBef>
            </a:pPr>
            <a:r>
              <a:rPr lang="en-US"/>
              <a:t>	</a:t>
            </a:r>
          </a:p>
        </p:txBody>
      </p:sp>
      <p:sp>
        <p:nvSpPr>
          <p:cNvPr id="28677" name="Line 5"/>
          <p:cNvSpPr>
            <a:spLocks noChangeShapeType="1"/>
          </p:cNvSpPr>
          <p:nvPr/>
        </p:nvSpPr>
        <p:spPr bwMode="auto">
          <a:xfrm>
            <a:off x="1295400" y="4419600"/>
            <a:ext cx="3505200" cy="0"/>
          </a:xfrm>
          <a:prstGeom prst="line">
            <a:avLst/>
          </a:prstGeom>
          <a:noFill/>
          <a:ln w="9525">
            <a:solidFill>
              <a:srgbClr val="FF3300"/>
            </a:solidFill>
            <a:round/>
            <a:headEnd/>
            <a:tailEnd/>
          </a:ln>
        </p:spPr>
        <p:txBody>
          <a:bodyP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29699"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29700"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a:cs typeface="Times New Roman" charset="0"/>
              </a:rPr>
              <a:t>Cost per coffee mug produced  =</a:t>
            </a:r>
          </a:p>
          <a:p>
            <a:pPr marL="342900" indent="-342900">
              <a:lnSpc>
                <a:spcPct val="90000"/>
              </a:lnSpc>
              <a:spcBef>
                <a:spcPct val="20000"/>
              </a:spcBef>
            </a:pPr>
            <a:endParaRPr lang="en-US" sz="1200"/>
          </a:p>
          <a:p>
            <a:pPr marL="342900" indent="-342900">
              <a:lnSpc>
                <a:spcPct val="90000"/>
              </a:lnSpc>
              <a:spcBef>
                <a:spcPct val="20000"/>
              </a:spcBef>
            </a:pPr>
            <a:r>
              <a:rPr lang="en-US"/>
              <a:t>	 Total manufacturing costs </a:t>
            </a:r>
            <a:br>
              <a:rPr lang="en-US"/>
            </a:br>
            <a:r>
              <a:rPr lang="en-US" b="1">
                <a:solidFill>
                  <a:srgbClr val="FF3300"/>
                </a:solidFill>
              </a:rPr>
              <a:t>Number of mugs produced</a:t>
            </a:r>
          </a:p>
          <a:p>
            <a:pPr marL="342900" indent="-342900">
              <a:lnSpc>
                <a:spcPct val="90000"/>
              </a:lnSpc>
              <a:spcBef>
                <a:spcPct val="20000"/>
              </a:spcBef>
            </a:pPr>
            <a:endParaRPr lang="en-US" sz="1200"/>
          </a:p>
          <a:p>
            <a:pPr marL="342900" indent="-342900">
              <a:lnSpc>
                <a:spcPct val="90000"/>
              </a:lnSpc>
              <a:spcBef>
                <a:spcPct val="20000"/>
              </a:spcBef>
            </a:pPr>
            <a:r>
              <a:rPr lang="en-US"/>
              <a:t>	</a:t>
            </a:r>
          </a:p>
        </p:txBody>
      </p:sp>
      <p:sp>
        <p:nvSpPr>
          <p:cNvPr id="29701" name="Line 5"/>
          <p:cNvSpPr>
            <a:spLocks noChangeShapeType="1"/>
          </p:cNvSpPr>
          <p:nvPr/>
        </p:nvSpPr>
        <p:spPr bwMode="auto">
          <a:xfrm>
            <a:off x="1295400" y="4419600"/>
            <a:ext cx="3505200" cy="0"/>
          </a:xfrm>
          <a:prstGeom prst="line">
            <a:avLst/>
          </a:prstGeom>
          <a:noFill/>
          <a:ln w="9525">
            <a:solidFill>
              <a:schemeClr val="tx1"/>
            </a:solidFill>
            <a:round/>
            <a:headEnd/>
            <a:tailEnd/>
          </a:ln>
        </p:spPr>
        <p:txBody>
          <a:bodyPr/>
          <a:lstStyle/>
          <a:p>
            <a:endParaRPr lang="en-US"/>
          </a:p>
        </p:txBody>
      </p:sp>
      <p:sp>
        <p:nvSpPr>
          <p:cNvPr id="29702" name="Text Box 7"/>
          <p:cNvSpPr txBox="1">
            <a:spLocks noChangeArrowheads="1"/>
          </p:cNvSpPr>
          <p:nvPr/>
        </p:nvSpPr>
        <p:spPr bwMode="auto">
          <a:xfrm>
            <a:off x="48768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0723"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30724"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Cost per coffee mug produced  =</a:t>
            </a:r>
          </a:p>
          <a:p>
            <a:pPr marL="342900" indent="-342900">
              <a:lnSpc>
                <a:spcPct val="90000"/>
              </a:lnSpc>
              <a:spcBef>
                <a:spcPct val="20000"/>
              </a:spcBef>
            </a:pPr>
            <a:endParaRPr lang="en-US" sz="1200" dirty="0"/>
          </a:p>
          <a:p>
            <a:pPr marL="342900" indent="-342900">
              <a:lnSpc>
                <a:spcPct val="90000"/>
              </a:lnSpc>
              <a:spcBef>
                <a:spcPct val="20000"/>
              </a:spcBef>
            </a:pPr>
            <a:r>
              <a:rPr lang="en-US" dirty="0"/>
              <a:t>	 Total manufacturing costs </a:t>
            </a:r>
            <a:br>
              <a:rPr lang="en-US" dirty="0"/>
            </a:br>
            <a:r>
              <a:rPr lang="en-US" dirty="0"/>
              <a:t>Number of mugs produced</a:t>
            </a:r>
          </a:p>
          <a:p>
            <a:pPr marL="342900" indent="-342900">
              <a:lnSpc>
                <a:spcPct val="90000"/>
              </a:lnSpc>
              <a:spcBef>
                <a:spcPct val="20000"/>
              </a:spcBef>
            </a:pPr>
            <a:endParaRPr lang="en-US" sz="1200" dirty="0"/>
          </a:p>
          <a:p>
            <a:pPr marL="342900" indent="-342900">
              <a:lnSpc>
                <a:spcPct val="90000"/>
              </a:lnSpc>
              <a:spcBef>
                <a:spcPct val="20000"/>
              </a:spcBef>
            </a:pPr>
            <a:r>
              <a:rPr lang="en-US" dirty="0"/>
              <a:t>	  </a:t>
            </a:r>
            <a:r>
              <a:rPr lang="en-US" b="1" dirty="0">
                <a:solidFill>
                  <a:srgbClr val="FF3300"/>
                </a:solidFill>
              </a:rPr>
              <a:t>$2,340</a:t>
            </a:r>
          </a:p>
          <a:p>
            <a:pPr marL="342900" indent="-342900">
              <a:lnSpc>
                <a:spcPct val="90000"/>
              </a:lnSpc>
              <a:spcBef>
                <a:spcPct val="20000"/>
              </a:spcBef>
            </a:pPr>
            <a:r>
              <a:rPr lang="en-US" dirty="0"/>
              <a:t>	</a:t>
            </a:r>
          </a:p>
          <a:p>
            <a:pPr marL="342900" indent="-342900">
              <a:lnSpc>
                <a:spcPct val="90000"/>
              </a:lnSpc>
              <a:spcBef>
                <a:spcPct val="20000"/>
              </a:spcBef>
            </a:pPr>
            <a:endParaRPr lang="en-US" dirty="0"/>
          </a:p>
        </p:txBody>
      </p:sp>
      <p:sp>
        <p:nvSpPr>
          <p:cNvPr id="30725" name="Line 5"/>
          <p:cNvSpPr>
            <a:spLocks noChangeShapeType="1"/>
          </p:cNvSpPr>
          <p:nvPr/>
        </p:nvSpPr>
        <p:spPr bwMode="auto">
          <a:xfrm>
            <a:off x="1295400" y="4419600"/>
            <a:ext cx="3505200" cy="0"/>
          </a:xfrm>
          <a:prstGeom prst="line">
            <a:avLst/>
          </a:prstGeom>
          <a:noFill/>
          <a:ln w="9525">
            <a:solidFill>
              <a:schemeClr val="tx1"/>
            </a:solidFill>
            <a:round/>
            <a:headEnd/>
            <a:tailEnd/>
          </a:ln>
        </p:spPr>
        <p:txBody>
          <a:bodyPr/>
          <a:lstStyle/>
          <a:p>
            <a:endParaRPr lang="en-US"/>
          </a:p>
        </p:txBody>
      </p:sp>
      <p:sp>
        <p:nvSpPr>
          <p:cNvPr id="30726" name="Line 6"/>
          <p:cNvSpPr>
            <a:spLocks noChangeShapeType="1"/>
          </p:cNvSpPr>
          <p:nvPr/>
        </p:nvSpPr>
        <p:spPr bwMode="auto">
          <a:xfrm>
            <a:off x="1295400" y="5334000"/>
            <a:ext cx="1219200" cy="0"/>
          </a:xfrm>
          <a:prstGeom prst="line">
            <a:avLst/>
          </a:prstGeom>
          <a:noFill/>
          <a:ln w="9525">
            <a:solidFill>
              <a:schemeClr val="tx1"/>
            </a:solidFill>
            <a:round/>
            <a:headEnd/>
            <a:tailEnd/>
          </a:ln>
        </p:spPr>
        <p:txBody>
          <a:bodyPr/>
          <a:lstStyle/>
          <a:p>
            <a:endParaRPr lang="en-US"/>
          </a:p>
        </p:txBody>
      </p:sp>
      <p:sp>
        <p:nvSpPr>
          <p:cNvPr id="30727" name="Text Box 7"/>
          <p:cNvSpPr txBox="1">
            <a:spLocks noChangeArrowheads="1"/>
          </p:cNvSpPr>
          <p:nvPr/>
        </p:nvSpPr>
        <p:spPr bwMode="auto">
          <a:xfrm>
            <a:off x="48768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Requirements</a:t>
            </a:r>
          </a:p>
        </p:txBody>
      </p:sp>
      <p:sp>
        <p:nvSpPr>
          <p:cNvPr id="4099" name="Rectangle 3"/>
          <p:cNvSpPr>
            <a:spLocks noGrp="1" noChangeArrowheads="1"/>
          </p:cNvSpPr>
          <p:nvPr>
            <p:ph type="body" idx="1"/>
          </p:nvPr>
        </p:nvSpPr>
        <p:spPr>
          <a:xfrm>
            <a:off x="685800" y="1981200"/>
            <a:ext cx="8001000" cy="4724400"/>
          </a:xfrm>
        </p:spPr>
        <p:txBody>
          <a:bodyPr/>
          <a:lstStyle/>
          <a:p>
            <a:pPr marL="609600" indent="-609600" eaLnBrk="1" hangingPunct="1">
              <a:lnSpc>
                <a:spcPct val="90000"/>
              </a:lnSpc>
              <a:buFontTx/>
              <a:buAutoNum type="alphaLcPeriod"/>
            </a:pPr>
            <a:r>
              <a:rPr lang="en-US" sz="2200" b="1" dirty="0"/>
              <a:t>For 2019, the company’s cost accountant estimated that total overhead costs incurred would be $408,750 and that a total of 54,500 direct labor hours would be worked.  Calculate the amount of overhead to be applied for each direct labor hour worked on a production run.</a:t>
            </a:r>
            <a:br>
              <a:rPr lang="en-US" sz="2200" b="1" dirty="0"/>
            </a:br>
            <a:endParaRPr lang="en-US" sz="1000" b="1" dirty="0"/>
          </a:p>
          <a:p>
            <a:pPr marL="609600" indent="-609600" eaLnBrk="1" hangingPunct="1">
              <a:lnSpc>
                <a:spcPct val="90000"/>
              </a:lnSpc>
              <a:buFontTx/>
              <a:buAutoNum type="alphaLcPeriod"/>
            </a:pPr>
            <a:r>
              <a:rPr lang="en-US" sz="2200" dirty="0">
                <a:solidFill>
                  <a:srgbClr val="C0C0C0"/>
                </a:solidFill>
              </a:rPr>
              <a:t>A production run of 750 coffee mugs used raw materials that cost $810 and used 90 direct labor hours at a cost of $9.50 per hour.  Calculate the cost of each coffee mug produced.</a:t>
            </a:r>
            <a:br>
              <a:rPr lang="en-US" sz="2200" dirty="0">
                <a:solidFill>
                  <a:srgbClr val="C0C0C0"/>
                </a:solidFill>
              </a:rPr>
            </a:br>
            <a:endParaRPr lang="en-US" sz="1000" dirty="0">
              <a:solidFill>
                <a:srgbClr val="C0C0C0"/>
              </a:solidFill>
            </a:endParaRPr>
          </a:p>
          <a:p>
            <a:pPr marL="609600" indent="-609600" eaLnBrk="1" hangingPunct="1">
              <a:lnSpc>
                <a:spcPct val="90000"/>
              </a:lnSpc>
              <a:buFontTx/>
              <a:buAutoNum type="alphaLcPeriod"/>
            </a:pPr>
            <a:r>
              <a:rPr lang="en-US" sz="2200" dirty="0">
                <a:solidFill>
                  <a:srgbClr val="C0C0C0"/>
                </a:solidFill>
              </a:rPr>
              <a:t>At the end of October 2019, 530 coffee mugs made in the above production run had been sold and the rest were in ending inventory.  Calculate (1) the cost of coffee mugs sold that would have been reported in the income statement and (2) the cost included in the October 31, 2019, finished goods inventory.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1747"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31748"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Cost per coffee mug produced  =</a:t>
            </a:r>
          </a:p>
          <a:p>
            <a:pPr marL="342900" indent="-342900">
              <a:lnSpc>
                <a:spcPct val="90000"/>
              </a:lnSpc>
              <a:spcBef>
                <a:spcPct val="20000"/>
              </a:spcBef>
            </a:pPr>
            <a:endParaRPr lang="en-US" sz="1200" dirty="0"/>
          </a:p>
          <a:p>
            <a:pPr marL="342900" indent="-342900">
              <a:lnSpc>
                <a:spcPct val="90000"/>
              </a:lnSpc>
              <a:spcBef>
                <a:spcPct val="20000"/>
              </a:spcBef>
            </a:pPr>
            <a:r>
              <a:rPr lang="en-US" dirty="0"/>
              <a:t>	 Total manufacturing costs </a:t>
            </a:r>
            <a:br>
              <a:rPr lang="en-US" dirty="0"/>
            </a:br>
            <a:r>
              <a:rPr lang="en-US" dirty="0"/>
              <a:t>Number of mugs produced</a:t>
            </a:r>
          </a:p>
          <a:p>
            <a:pPr marL="342900" indent="-342900">
              <a:lnSpc>
                <a:spcPct val="90000"/>
              </a:lnSpc>
              <a:spcBef>
                <a:spcPct val="20000"/>
              </a:spcBef>
            </a:pPr>
            <a:endParaRPr lang="en-US" sz="1200" dirty="0"/>
          </a:p>
          <a:p>
            <a:pPr marL="342900" indent="-342900">
              <a:lnSpc>
                <a:spcPct val="90000"/>
              </a:lnSpc>
              <a:spcBef>
                <a:spcPct val="20000"/>
              </a:spcBef>
            </a:pPr>
            <a:r>
              <a:rPr lang="en-US" dirty="0"/>
              <a:t>	  $2,340</a:t>
            </a:r>
          </a:p>
          <a:p>
            <a:pPr marL="342900" indent="-342900">
              <a:lnSpc>
                <a:spcPct val="90000"/>
              </a:lnSpc>
              <a:spcBef>
                <a:spcPct val="20000"/>
              </a:spcBef>
            </a:pPr>
            <a:r>
              <a:rPr lang="en-US" dirty="0"/>
              <a:t>	</a:t>
            </a:r>
            <a:r>
              <a:rPr lang="en-US" b="1" dirty="0">
                <a:solidFill>
                  <a:srgbClr val="FF3300"/>
                </a:solidFill>
              </a:rPr>
              <a:t>750 mugs</a:t>
            </a:r>
          </a:p>
          <a:p>
            <a:pPr marL="342900" indent="-342900">
              <a:lnSpc>
                <a:spcPct val="90000"/>
              </a:lnSpc>
              <a:spcBef>
                <a:spcPct val="20000"/>
              </a:spcBef>
            </a:pPr>
            <a:endParaRPr lang="en-US" dirty="0"/>
          </a:p>
        </p:txBody>
      </p:sp>
      <p:sp>
        <p:nvSpPr>
          <p:cNvPr id="31749" name="Line 5"/>
          <p:cNvSpPr>
            <a:spLocks noChangeShapeType="1"/>
          </p:cNvSpPr>
          <p:nvPr/>
        </p:nvSpPr>
        <p:spPr bwMode="auto">
          <a:xfrm>
            <a:off x="1295400" y="4419600"/>
            <a:ext cx="3505200" cy="0"/>
          </a:xfrm>
          <a:prstGeom prst="line">
            <a:avLst/>
          </a:prstGeom>
          <a:noFill/>
          <a:ln w="9525">
            <a:solidFill>
              <a:schemeClr val="tx1"/>
            </a:solidFill>
            <a:round/>
            <a:headEnd/>
            <a:tailEnd/>
          </a:ln>
        </p:spPr>
        <p:txBody>
          <a:bodyPr/>
          <a:lstStyle/>
          <a:p>
            <a:endParaRPr lang="en-US"/>
          </a:p>
        </p:txBody>
      </p:sp>
      <p:sp>
        <p:nvSpPr>
          <p:cNvPr id="31750" name="Line 6"/>
          <p:cNvSpPr>
            <a:spLocks noChangeShapeType="1"/>
          </p:cNvSpPr>
          <p:nvPr/>
        </p:nvSpPr>
        <p:spPr bwMode="auto">
          <a:xfrm>
            <a:off x="1295400" y="5334000"/>
            <a:ext cx="1219200" cy="0"/>
          </a:xfrm>
          <a:prstGeom prst="line">
            <a:avLst/>
          </a:prstGeom>
          <a:noFill/>
          <a:ln w="9525">
            <a:solidFill>
              <a:schemeClr val="tx1"/>
            </a:solidFill>
            <a:round/>
            <a:headEnd/>
            <a:tailEnd/>
          </a:ln>
        </p:spPr>
        <p:txBody>
          <a:bodyPr/>
          <a:lstStyle/>
          <a:p>
            <a:endParaRPr lang="en-US"/>
          </a:p>
        </p:txBody>
      </p:sp>
      <p:sp>
        <p:nvSpPr>
          <p:cNvPr id="31751" name="Text Box 7"/>
          <p:cNvSpPr txBox="1">
            <a:spLocks noChangeArrowheads="1"/>
          </p:cNvSpPr>
          <p:nvPr/>
        </p:nvSpPr>
        <p:spPr bwMode="auto">
          <a:xfrm>
            <a:off x="48768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2771"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32772"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Cost per coffee mug produced  =</a:t>
            </a:r>
          </a:p>
          <a:p>
            <a:pPr marL="342900" indent="-342900">
              <a:lnSpc>
                <a:spcPct val="90000"/>
              </a:lnSpc>
              <a:spcBef>
                <a:spcPct val="20000"/>
              </a:spcBef>
            </a:pPr>
            <a:endParaRPr lang="en-US" sz="1200" dirty="0"/>
          </a:p>
          <a:p>
            <a:pPr marL="342900" indent="-342900">
              <a:lnSpc>
                <a:spcPct val="90000"/>
              </a:lnSpc>
              <a:spcBef>
                <a:spcPct val="20000"/>
              </a:spcBef>
            </a:pPr>
            <a:r>
              <a:rPr lang="en-US" dirty="0"/>
              <a:t>	 Total manufacturing costs </a:t>
            </a:r>
            <a:br>
              <a:rPr lang="en-US" dirty="0"/>
            </a:br>
            <a:r>
              <a:rPr lang="en-US" dirty="0"/>
              <a:t>Number of mugs produced</a:t>
            </a:r>
          </a:p>
          <a:p>
            <a:pPr marL="342900" indent="-342900">
              <a:lnSpc>
                <a:spcPct val="90000"/>
              </a:lnSpc>
              <a:spcBef>
                <a:spcPct val="20000"/>
              </a:spcBef>
            </a:pPr>
            <a:endParaRPr lang="en-US" sz="1200" dirty="0"/>
          </a:p>
          <a:p>
            <a:pPr marL="342900" indent="-342900">
              <a:lnSpc>
                <a:spcPct val="90000"/>
              </a:lnSpc>
              <a:spcBef>
                <a:spcPct val="20000"/>
              </a:spcBef>
            </a:pPr>
            <a:r>
              <a:rPr lang="en-US" dirty="0"/>
              <a:t>	  $2,340</a:t>
            </a:r>
          </a:p>
          <a:p>
            <a:pPr marL="342900" indent="-342900">
              <a:lnSpc>
                <a:spcPct val="90000"/>
              </a:lnSpc>
              <a:spcBef>
                <a:spcPct val="20000"/>
              </a:spcBef>
            </a:pPr>
            <a:r>
              <a:rPr lang="en-US" dirty="0"/>
              <a:t>	750 mugs</a:t>
            </a:r>
          </a:p>
          <a:p>
            <a:pPr marL="342900" indent="-342900">
              <a:lnSpc>
                <a:spcPct val="90000"/>
              </a:lnSpc>
              <a:spcBef>
                <a:spcPct val="20000"/>
              </a:spcBef>
            </a:pPr>
            <a:endParaRPr lang="en-US" dirty="0"/>
          </a:p>
        </p:txBody>
      </p:sp>
      <p:sp>
        <p:nvSpPr>
          <p:cNvPr id="32773" name="Line 5"/>
          <p:cNvSpPr>
            <a:spLocks noChangeShapeType="1"/>
          </p:cNvSpPr>
          <p:nvPr/>
        </p:nvSpPr>
        <p:spPr bwMode="auto">
          <a:xfrm>
            <a:off x="1295400" y="4419600"/>
            <a:ext cx="3505200" cy="0"/>
          </a:xfrm>
          <a:prstGeom prst="line">
            <a:avLst/>
          </a:prstGeom>
          <a:noFill/>
          <a:ln w="9525">
            <a:solidFill>
              <a:schemeClr val="tx1"/>
            </a:solidFill>
            <a:round/>
            <a:headEnd/>
            <a:tailEnd/>
          </a:ln>
        </p:spPr>
        <p:txBody>
          <a:bodyPr/>
          <a:lstStyle/>
          <a:p>
            <a:endParaRPr lang="en-US"/>
          </a:p>
        </p:txBody>
      </p:sp>
      <p:sp>
        <p:nvSpPr>
          <p:cNvPr id="32774" name="Line 6"/>
          <p:cNvSpPr>
            <a:spLocks noChangeShapeType="1"/>
          </p:cNvSpPr>
          <p:nvPr/>
        </p:nvSpPr>
        <p:spPr bwMode="auto">
          <a:xfrm>
            <a:off x="1295400" y="5334000"/>
            <a:ext cx="1219200" cy="0"/>
          </a:xfrm>
          <a:prstGeom prst="line">
            <a:avLst/>
          </a:prstGeom>
          <a:noFill/>
          <a:ln w="9525">
            <a:solidFill>
              <a:schemeClr val="tx1"/>
            </a:solidFill>
            <a:round/>
            <a:headEnd/>
            <a:tailEnd/>
          </a:ln>
        </p:spPr>
        <p:txBody>
          <a:bodyPr/>
          <a:lstStyle/>
          <a:p>
            <a:endParaRPr lang="en-US"/>
          </a:p>
        </p:txBody>
      </p:sp>
      <p:sp>
        <p:nvSpPr>
          <p:cNvPr id="32775" name="Text Box 7"/>
          <p:cNvSpPr txBox="1">
            <a:spLocks noChangeArrowheads="1"/>
          </p:cNvSpPr>
          <p:nvPr/>
        </p:nvSpPr>
        <p:spPr bwMode="auto">
          <a:xfrm>
            <a:off x="48768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
        <p:nvSpPr>
          <p:cNvPr id="32776" name="Text Box 8"/>
          <p:cNvSpPr txBox="1">
            <a:spLocks noChangeArrowheads="1"/>
          </p:cNvSpPr>
          <p:nvPr/>
        </p:nvSpPr>
        <p:spPr bwMode="auto">
          <a:xfrm>
            <a:off x="2667000" y="5105400"/>
            <a:ext cx="4572000" cy="457200"/>
          </a:xfrm>
          <a:prstGeom prst="rect">
            <a:avLst/>
          </a:prstGeom>
          <a:noFill/>
          <a:ln w="9525">
            <a:noFill/>
            <a:miter lim="800000"/>
            <a:headEnd/>
            <a:tailEnd/>
          </a:ln>
        </p:spPr>
        <p:txBody>
          <a:bodyPr>
            <a:spAutoFit/>
          </a:bodyPr>
          <a:lstStyle/>
          <a:p>
            <a:pPr>
              <a:spcBef>
                <a:spcPct val="50000"/>
              </a:spcBef>
            </a:pPr>
            <a:r>
              <a:rPr lang="en-US" dirty="0"/>
              <a:t>=  </a:t>
            </a:r>
            <a:r>
              <a:rPr lang="en-US" b="1" dirty="0">
                <a:solidFill>
                  <a:srgbClr val="FF3300"/>
                </a:solidFill>
              </a:rPr>
              <a:t>$3.12 per coffee mug</a:t>
            </a:r>
            <a:r>
              <a:rPr lang="en-US" dirty="0"/>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3795"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a:t>Step 2: Calculate the cost of producing each mug:</a:t>
            </a:r>
          </a:p>
        </p:txBody>
      </p:sp>
      <p:sp>
        <p:nvSpPr>
          <p:cNvPr id="33796" name="Rectangle 4"/>
          <p:cNvSpPr>
            <a:spLocks noChangeArrowheads="1"/>
          </p:cNvSpPr>
          <p:nvPr/>
        </p:nvSpPr>
        <p:spPr bwMode="auto">
          <a:xfrm>
            <a:off x="914400" y="3429000"/>
            <a:ext cx="51054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Cost per coffee mug produced  =</a:t>
            </a:r>
          </a:p>
          <a:p>
            <a:pPr marL="342900" indent="-342900">
              <a:lnSpc>
                <a:spcPct val="90000"/>
              </a:lnSpc>
              <a:spcBef>
                <a:spcPct val="20000"/>
              </a:spcBef>
            </a:pPr>
            <a:endParaRPr lang="en-US" sz="1200" dirty="0"/>
          </a:p>
          <a:p>
            <a:pPr marL="342900" indent="-342900">
              <a:lnSpc>
                <a:spcPct val="90000"/>
              </a:lnSpc>
              <a:spcBef>
                <a:spcPct val="20000"/>
              </a:spcBef>
            </a:pPr>
            <a:r>
              <a:rPr lang="en-US" dirty="0"/>
              <a:t>	 Total manufacturing costs </a:t>
            </a:r>
            <a:br>
              <a:rPr lang="en-US" dirty="0"/>
            </a:br>
            <a:r>
              <a:rPr lang="en-US" dirty="0"/>
              <a:t>Number of mugs produced</a:t>
            </a:r>
          </a:p>
          <a:p>
            <a:pPr marL="342900" indent="-342900">
              <a:lnSpc>
                <a:spcPct val="90000"/>
              </a:lnSpc>
              <a:spcBef>
                <a:spcPct val="20000"/>
              </a:spcBef>
            </a:pPr>
            <a:endParaRPr lang="en-US" sz="1200" dirty="0"/>
          </a:p>
          <a:p>
            <a:pPr marL="342900" indent="-342900">
              <a:lnSpc>
                <a:spcPct val="90000"/>
              </a:lnSpc>
              <a:spcBef>
                <a:spcPct val="20000"/>
              </a:spcBef>
            </a:pPr>
            <a:r>
              <a:rPr lang="en-US" dirty="0"/>
              <a:t>	  $2,340</a:t>
            </a:r>
          </a:p>
          <a:p>
            <a:pPr marL="342900" indent="-342900">
              <a:lnSpc>
                <a:spcPct val="90000"/>
              </a:lnSpc>
              <a:spcBef>
                <a:spcPct val="20000"/>
              </a:spcBef>
            </a:pPr>
            <a:r>
              <a:rPr lang="en-US" dirty="0"/>
              <a:t>	750 mugs</a:t>
            </a:r>
          </a:p>
          <a:p>
            <a:pPr marL="342900" indent="-342900">
              <a:lnSpc>
                <a:spcPct val="90000"/>
              </a:lnSpc>
              <a:spcBef>
                <a:spcPct val="20000"/>
              </a:spcBef>
            </a:pPr>
            <a:endParaRPr lang="en-US" dirty="0"/>
          </a:p>
        </p:txBody>
      </p:sp>
      <p:sp>
        <p:nvSpPr>
          <p:cNvPr id="33797" name="Line 5"/>
          <p:cNvSpPr>
            <a:spLocks noChangeShapeType="1"/>
          </p:cNvSpPr>
          <p:nvPr/>
        </p:nvSpPr>
        <p:spPr bwMode="auto">
          <a:xfrm>
            <a:off x="1295400" y="4419600"/>
            <a:ext cx="3505200" cy="0"/>
          </a:xfrm>
          <a:prstGeom prst="line">
            <a:avLst/>
          </a:prstGeom>
          <a:noFill/>
          <a:ln w="9525">
            <a:solidFill>
              <a:schemeClr val="tx1"/>
            </a:solidFill>
            <a:round/>
            <a:headEnd/>
            <a:tailEnd/>
          </a:ln>
        </p:spPr>
        <p:txBody>
          <a:bodyPr/>
          <a:lstStyle/>
          <a:p>
            <a:endParaRPr lang="en-US"/>
          </a:p>
        </p:txBody>
      </p:sp>
      <p:sp>
        <p:nvSpPr>
          <p:cNvPr id="33798" name="Line 6"/>
          <p:cNvSpPr>
            <a:spLocks noChangeShapeType="1"/>
          </p:cNvSpPr>
          <p:nvPr/>
        </p:nvSpPr>
        <p:spPr bwMode="auto">
          <a:xfrm>
            <a:off x="1295400" y="5334000"/>
            <a:ext cx="1219200" cy="0"/>
          </a:xfrm>
          <a:prstGeom prst="line">
            <a:avLst/>
          </a:prstGeom>
          <a:noFill/>
          <a:ln w="9525">
            <a:solidFill>
              <a:schemeClr val="tx1"/>
            </a:solidFill>
            <a:round/>
            <a:headEnd/>
            <a:tailEnd/>
          </a:ln>
        </p:spPr>
        <p:txBody>
          <a:bodyPr/>
          <a:lstStyle/>
          <a:p>
            <a:endParaRPr lang="en-US"/>
          </a:p>
        </p:txBody>
      </p:sp>
      <p:sp>
        <p:nvSpPr>
          <p:cNvPr id="33799" name="Text Box 7"/>
          <p:cNvSpPr txBox="1">
            <a:spLocks noChangeArrowheads="1"/>
          </p:cNvSpPr>
          <p:nvPr/>
        </p:nvSpPr>
        <p:spPr bwMode="auto">
          <a:xfrm>
            <a:off x="48768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
        <p:nvSpPr>
          <p:cNvPr id="33800" name="Text Box 8"/>
          <p:cNvSpPr txBox="1">
            <a:spLocks noChangeArrowheads="1"/>
          </p:cNvSpPr>
          <p:nvPr/>
        </p:nvSpPr>
        <p:spPr bwMode="auto">
          <a:xfrm>
            <a:off x="2667000" y="5105400"/>
            <a:ext cx="4572000" cy="457200"/>
          </a:xfrm>
          <a:prstGeom prst="rect">
            <a:avLst/>
          </a:prstGeom>
          <a:noFill/>
          <a:ln w="9525">
            <a:noFill/>
            <a:miter lim="800000"/>
            <a:headEnd/>
            <a:tailEnd/>
          </a:ln>
        </p:spPr>
        <p:txBody>
          <a:bodyPr>
            <a:spAutoFit/>
          </a:bodyPr>
          <a:lstStyle/>
          <a:p>
            <a:pPr>
              <a:spcBef>
                <a:spcPct val="50000"/>
              </a:spcBef>
            </a:pPr>
            <a:r>
              <a:rPr lang="en-US" dirty="0"/>
              <a:t>=  $3.12 per coffee mug  </a:t>
            </a:r>
          </a:p>
        </p:txBody>
      </p:sp>
      <p:sp>
        <p:nvSpPr>
          <p:cNvPr id="33801" name="AutoShape 9"/>
          <p:cNvSpPr>
            <a:spLocks noChangeArrowheads="1"/>
          </p:cNvSpPr>
          <p:nvPr/>
        </p:nvSpPr>
        <p:spPr bwMode="auto">
          <a:xfrm>
            <a:off x="5867400" y="4724400"/>
            <a:ext cx="2362200" cy="1295400"/>
          </a:xfrm>
          <a:prstGeom prst="leftArrowCallout">
            <a:avLst>
              <a:gd name="adj1" fmla="val 25000"/>
              <a:gd name="adj2" fmla="val 25000"/>
              <a:gd name="adj3" fmla="val 30392"/>
              <a:gd name="adj4" fmla="val 66667"/>
            </a:avLst>
          </a:prstGeom>
          <a:solidFill>
            <a:srgbClr val="DDDDDD"/>
          </a:solidFill>
          <a:ln w="57150" cmpd="thickThin">
            <a:solidFill>
              <a:srgbClr val="003399"/>
            </a:solidFill>
            <a:miter lim="800000"/>
            <a:headEnd/>
            <a:tailEnd/>
          </a:ln>
        </p:spPr>
        <p:txBody>
          <a:bodyPr anchor="ctr" anchorCtr="1"/>
          <a:lstStyle/>
          <a:p>
            <a:pPr algn="ctr"/>
            <a:r>
              <a:rPr lang="en-US" sz="2000" b="1">
                <a:solidFill>
                  <a:srgbClr val="FF3300"/>
                </a:solidFill>
              </a:rPr>
              <a:t>Unit cost of producing each mug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Requirements</a:t>
            </a:r>
          </a:p>
        </p:txBody>
      </p:sp>
      <p:sp>
        <p:nvSpPr>
          <p:cNvPr id="34819" name="Rectangle 3"/>
          <p:cNvSpPr>
            <a:spLocks noGrp="1" noChangeArrowheads="1"/>
          </p:cNvSpPr>
          <p:nvPr>
            <p:ph type="body" idx="1"/>
          </p:nvPr>
        </p:nvSpPr>
        <p:spPr>
          <a:xfrm>
            <a:off x="685800" y="1981200"/>
            <a:ext cx="8001000" cy="4724400"/>
          </a:xfrm>
        </p:spPr>
        <p:txBody>
          <a:bodyPr/>
          <a:lstStyle/>
          <a:p>
            <a:pPr marL="609600" indent="-609600" eaLnBrk="1" hangingPunct="1">
              <a:lnSpc>
                <a:spcPct val="90000"/>
              </a:lnSpc>
              <a:buFontTx/>
              <a:buAutoNum type="alphaLcPeriod"/>
            </a:pPr>
            <a:r>
              <a:rPr lang="en-US" sz="2200" dirty="0">
                <a:solidFill>
                  <a:srgbClr val="C0C0C0"/>
                </a:solidFill>
              </a:rPr>
              <a:t>For 2019, the company’s cost accountant estimated that total overhead costs incurred would be $408,750 and that a total of 54,500 direct labor hours would be worked.  Calculate the amount of overhead to be applied for each direct labor hour worked on a production run.</a:t>
            </a:r>
            <a:br>
              <a:rPr lang="en-US" sz="2200" dirty="0">
                <a:solidFill>
                  <a:srgbClr val="C0C0C0"/>
                </a:solidFill>
              </a:rPr>
            </a:br>
            <a:endParaRPr lang="en-US" sz="1000" dirty="0">
              <a:solidFill>
                <a:srgbClr val="C0C0C0"/>
              </a:solidFill>
            </a:endParaRPr>
          </a:p>
          <a:p>
            <a:pPr marL="609600" indent="-609600" eaLnBrk="1" hangingPunct="1">
              <a:lnSpc>
                <a:spcPct val="90000"/>
              </a:lnSpc>
              <a:buFontTx/>
              <a:buAutoNum type="alphaLcPeriod"/>
            </a:pPr>
            <a:r>
              <a:rPr lang="en-US" sz="2200" dirty="0">
                <a:solidFill>
                  <a:srgbClr val="C0C0C0"/>
                </a:solidFill>
              </a:rPr>
              <a:t>A production run of 750 coffee mugs used raw materials that cost $810 and used 90 direct labor hours at a cost of $9.50 per hour.  Calculate the cost of each coffee mug produced.</a:t>
            </a:r>
            <a:br>
              <a:rPr lang="en-US" sz="2200" dirty="0">
                <a:solidFill>
                  <a:srgbClr val="C0C0C0"/>
                </a:solidFill>
              </a:rPr>
            </a:br>
            <a:endParaRPr lang="en-US" sz="1000" dirty="0">
              <a:solidFill>
                <a:srgbClr val="C0C0C0"/>
              </a:solidFill>
            </a:endParaRPr>
          </a:p>
          <a:p>
            <a:pPr marL="609600" indent="-609600" eaLnBrk="1" hangingPunct="1">
              <a:lnSpc>
                <a:spcPct val="90000"/>
              </a:lnSpc>
              <a:buFontTx/>
              <a:buAutoNum type="alphaLcPeriod"/>
            </a:pPr>
            <a:r>
              <a:rPr lang="en-US" sz="2200" b="1" dirty="0"/>
              <a:t>At the end of October 2019, 530 coffee mugs made in the above production run had been sold and the rest were in ending inventory.  Calculate (1) the cost of coffee mugs sold that would have been reported in the income statement and (2) the cost included in the October 31, 2019, finished goods inventory.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5843" name="Rectangle 3"/>
          <p:cNvSpPr>
            <a:spLocks noGrp="1" noChangeArrowheads="1"/>
          </p:cNvSpPr>
          <p:nvPr>
            <p:ph type="body" idx="1"/>
          </p:nvPr>
        </p:nvSpPr>
        <p:spPr>
          <a:xfrm>
            <a:off x="685800" y="2362200"/>
            <a:ext cx="7696200" cy="1143000"/>
          </a:xfrm>
        </p:spPr>
        <p:txBody>
          <a:bodyPr/>
          <a:lstStyle/>
          <a:p>
            <a:pPr eaLnBrk="1" hangingPunct="1">
              <a:lnSpc>
                <a:spcPct val="90000"/>
              </a:lnSpc>
            </a:pPr>
            <a:r>
              <a:rPr lang="en-US" sz="2800" b="1"/>
              <a:t>Step 1: Calculate the cost of coffee mugs sold that would be reported in the income statement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6867"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36868" name="Rectangle 4"/>
          <p:cNvSpPr>
            <a:spLocks noChangeArrowheads="1"/>
          </p:cNvSpPr>
          <p:nvPr/>
        </p:nvSpPr>
        <p:spPr bwMode="auto">
          <a:xfrm>
            <a:off x="838200" y="3733800"/>
            <a:ext cx="4343400" cy="1981200"/>
          </a:xfrm>
          <a:prstGeom prst="rect">
            <a:avLst/>
          </a:prstGeom>
          <a:noFill/>
          <a:ln w="9525">
            <a:noFill/>
            <a:miter lim="800000"/>
            <a:headEnd/>
            <a:tailEnd/>
          </a:ln>
        </p:spPr>
        <p:txBody>
          <a:bodyPr/>
          <a:lstStyle/>
          <a:p>
            <a:pPr marL="342900" indent="-342900" algn="r">
              <a:lnSpc>
                <a:spcPct val="90000"/>
              </a:lnSpc>
              <a:spcBef>
                <a:spcPct val="20000"/>
              </a:spcBef>
            </a:pPr>
            <a:r>
              <a:rPr lang="en-US" b="1">
                <a:solidFill>
                  <a:srgbClr val="FF3300"/>
                </a:solidFill>
                <a:cs typeface="Times New Roman" charset="0"/>
              </a:rPr>
              <a:t>Cost of coffee mugs sold</a:t>
            </a:r>
            <a:r>
              <a:rPr lang="en-US">
                <a:cs typeface="Times New Roman" charset="0"/>
              </a:rPr>
              <a:t> =</a:t>
            </a:r>
          </a:p>
          <a:p>
            <a:pPr marL="342900" indent="-342900" algn="r">
              <a:lnSpc>
                <a:spcPct val="90000"/>
              </a:lnSpc>
              <a:spcBef>
                <a:spcPct val="20000"/>
              </a:spcBef>
            </a:pPr>
            <a:endParaRPr lang="en-US" sz="1200"/>
          </a:p>
          <a:p>
            <a:pPr marL="342900" indent="-342900" algn="r">
              <a:lnSpc>
                <a:spcPct val="90000"/>
              </a:lnSpc>
              <a:spcBef>
                <a:spcPct val="20000"/>
              </a:spcBef>
            </a:pPr>
            <a:r>
              <a:rPr lang="en-US"/>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7891"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37892"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a:cs typeface="Times New Roman" charset="0"/>
              </a:rPr>
              <a:t>Cost of coffee mugs sold =</a:t>
            </a:r>
          </a:p>
          <a:p>
            <a:pPr marL="342900" indent="-342900" algn="r">
              <a:lnSpc>
                <a:spcPct val="90000"/>
              </a:lnSpc>
              <a:spcBef>
                <a:spcPct val="20000"/>
              </a:spcBef>
            </a:pPr>
            <a:endParaRPr lang="en-US" sz="1200"/>
          </a:p>
          <a:p>
            <a:pPr marL="342900" indent="-342900">
              <a:lnSpc>
                <a:spcPct val="90000"/>
              </a:lnSpc>
              <a:spcBef>
                <a:spcPct val="20000"/>
              </a:spcBef>
            </a:pPr>
            <a:r>
              <a:rPr lang="en-US" b="1">
                <a:solidFill>
                  <a:srgbClr val="FF3300"/>
                </a:solidFill>
              </a:rPr>
              <a:t>		    Mugs sold</a:t>
            </a:r>
            <a:endParaRPr lang="en-US"/>
          </a:p>
          <a:p>
            <a:pPr marL="342900" indent="-342900" algn="r">
              <a:lnSpc>
                <a:spcPct val="90000"/>
              </a:lnSpc>
              <a:spcBef>
                <a:spcPct val="20000"/>
              </a:spcBef>
            </a:pPr>
            <a:endParaRPr lang="en-US" sz="1200"/>
          </a:p>
          <a:p>
            <a:pPr marL="342900" indent="-342900" algn="r">
              <a:lnSpc>
                <a:spcPct val="90000"/>
              </a:lnSpc>
              <a:spcBef>
                <a:spcPct val="20000"/>
              </a:spcBef>
            </a:pPr>
            <a:r>
              <a:rPr lang="en-US"/>
              <a:t>	</a:t>
            </a:r>
            <a:endParaRPr lang="en-US" b="1"/>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8915"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38916"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Mugs sold </a:t>
            </a:r>
            <a:r>
              <a:rPr lang="en-US" b="1" dirty="0">
                <a:solidFill>
                  <a:srgbClr val="FF3300"/>
                </a:solidFill>
              </a:rPr>
              <a:t>x</a:t>
            </a:r>
            <a:endParaRPr lang="en-US" dirty="0"/>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a:t>
            </a:r>
            <a:endParaRPr lang="en-US"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39939"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39940"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sold x </a:t>
            </a:r>
            <a:r>
              <a:rPr lang="en-US" b="1" dirty="0">
                <a:solidFill>
                  <a:srgbClr val="FF3300"/>
                </a:solidFill>
              </a:rPr>
              <a:t>Unit cost</a:t>
            </a:r>
            <a:r>
              <a:rPr lang="en-US" dirty="0"/>
              <a:t>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a:t>
            </a:r>
            <a:endParaRPr 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0963"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40964"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sold x Unit cost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r>
              <a:rPr lang="en-US" b="1" dirty="0">
                <a:solidFill>
                  <a:srgbClr val="FF3300"/>
                </a:solidFill>
              </a:rPr>
              <a:t>530 mugs</a:t>
            </a:r>
            <a:endParaRPr lang="en-US" dirty="0"/>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endParaRPr 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123" name="Rectangle 1027"/>
          <p:cNvSpPr>
            <a:spLocks noGrp="1" noChangeArrowheads="1"/>
          </p:cNvSpPr>
          <p:nvPr>
            <p:ph type="body" idx="1"/>
          </p:nvPr>
        </p:nvSpPr>
        <p:spPr>
          <a:xfrm>
            <a:off x="685800" y="1981200"/>
            <a:ext cx="7696200" cy="1371600"/>
          </a:xfrm>
        </p:spPr>
        <p:txBody>
          <a:bodyPr/>
          <a:lstStyle/>
          <a:p>
            <a:pPr eaLnBrk="1" hangingPunct="1">
              <a:lnSpc>
                <a:spcPct val="90000"/>
              </a:lnSpc>
            </a:pPr>
            <a:r>
              <a:rPr lang="en-US" sz="2800" b="1"/>
              <a:t>Calculate the predetermined overhead rate for Clay Company based on estimated direct labor hours: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1987"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41988"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sold x Unit cost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530 mugs </a:t>
            </a:r>
            <a:r>
              <a:rPr lang="en-US" b="1" dirty="0">
                <a:solidFill>
                  <a:srgbClr val="FF3300"/>
                </a:solidFill>
              </a:rPr>
              <a:t>x</a:t>
            </a:r>
            <a:endParaRPr lang="en-US"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3011"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43012"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sold x Unit cost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530 mugs x </a:t>
            </a:r>
            <a:r>
              <a:rPr lang="en-US" b="1" dirty="0">
                <a:solidFill>
                  <a:srgbClr val="FF3300"/>
                </a:solidFill>
              </a:rPr>
              <a:t>$3.12 per mug</a:t>
            </a:r>
            <a:r>
              <a:rPr lang="en-US" dirty="0"/>
              <a:t>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endParaRPr lang="en-US"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solidFill>
            <a:srgbClr val="003399"/>
          </a:solidFill>
        </p:spPr>
        <p:txBody>
          <a:bodyPr/>
          <a:lstStyle/>
          <a:p>
            <a:pPr eaLnBrk="1" hangingPunct="1"/>
            <a:r>
              <a:rPr lang="en-US">
                <a:solidFill>
                  <a:srgbClr val="DDDDDD"/>
                </a:solidFill>
              </a:rPr>
              <a:t>Problem Solution</a:t>
            </a:r>
          </a:p>
        </p:txBody>
      </p:sp>
      <p:sp>
        <p:nvSpPr>
          <p:cNvPr id="44035"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44036"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sold x Unit cost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530 mugs x $3.12 per mug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r>
              <a:rPr lang="en-US" b="1" dirty="0">
                <a:solidFill>
                  <a:srgbClr val="FF3300"/>
                </a:solidFill>
              </a:rPr>
              <a:t>$1,653.60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5059" name="Rectangle 3"/>
          <p:cNvSpPr>
            <a:spLocks noGrp="1" noChangeArrowheads="1"/>
          </p:cNvSpPr>
          <p:nvPr>
            <p:ph type="body" idx="1"/>
          </p:nvPr>
        </p:nvSpPr>
        <p:spPr>
          <a:xfrm>
            <a:off x="685800" y="2362200"/>
            <a:ext cx="7696200" cy="1143000"/>
          </a:xfrm>
        </p:spPr>
        <p:txBody>
          <a:bodyPr/>
          <a:lstStyle/>
          <a:p>
            <a:pPr eaLnBrk="1" hangingPunct="1"/>
            <a:r>
              <a:rPr lang="en-US" sz="2800"/>
              <a:t>Step 1: Calculate the cost of coffee mugs sold that would be reported in the income statement</a:t>
            </a:r>
          </a:p>
        </p:txBody>
      </p:sp>
      <p:sp>
        <p:nvSpPr>
          <p:cNvPr id="45060" name="Rectangle 4"/>
          <p:cNvSpPr>
            <a:spLocks noChangeArrowheads="1"/>
          </p:cNvSpPr>
          <p:nvPr/>
        </p:nvSpPr>
        <p:spPr bwMode="auto">
          <a:xfrm>
            <a:off x="838200" y="3733800"/>
            <a:ext cx="4343400" cy="22860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sold x Unit cost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530 mugs x $3.12 per mug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r>
              <a:rPr lang="en-US" b="1" dirty="0"/>
              <a:t>$1,653.60</a:t>
            </a:r>
          </a:p>
        </p:txBody>
      </p:sp>
      <p:sp>
        <p:nvSpPr>
          <p:cNvPr id="45061" name="AutoShape 5"/>
          <p:cNvSpPr>
            <a:spLocks noChangeArrowheads="1"/>
          </p:cNvSpPr>
          <p:nvPr/>
        </p:nvSpPr>
        <p:spPr bwMode="auto">
          <a:xfrm>
            <a:off x="5105400" y="4876800"/>
            <a:ext cx="2667000" cy="1752600"/>
          </a:xfrm>
          <a:prstGeom prst="leftArrowCallout">
            <a:avLst>
              <a:gd name="adj1" fmla="val 25000"/>
              <a:gd name="adj2" fmla="val 25000"/>
              <a:gd name="adj3" fmla="val 25362"/>
              <a:gd name="adj4" fmla="val 66667"/>
            </a:avLst>
          </a:prstGeom>
          <a:solidFill>
            <a:srgbClr val="DDDDDD"/>
          </a:solidFill>
          <a:ln w="57150" cmpd="thickThin">
            <a:solidFill>
              <a:srgbClr val="003399"/>
            </a:solidFill>
            <a:miter lim="800000"/>
            <a:headEnd/>
            <a:tailEnd/>
          </a:ln>
        </p:spPr>
        <p:txBody>
          <a:bodyPr anchor="ctr" anchorCtr="1"/>
          <a:lstStyle/>
          <a:p>
            <a:pPr algn="ctr"/>
            <a:r>
              <a:rPr lang="en-US" sz="2000" b="1">
                <a:solidFill>
                  <a:srgbClr val="FF3300"/>
                </a:solidFill>
              </a:rPr>
              <a:t>Cost of coffee mugs sold reported in the income statement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6083" name="Rectangle 3"/>
          <p:cNvSpPr>
            <a:spLocks noGrp="1" noChangeArrowheads="1"/>
          </p:cNvSpPr>
          <p:nvPr>
            <p:ph type="body" idx="1"/>
          </p:nvPr>
        </p:nvSpPr>
        <p:spPr>
          <a:xfrm>
            <a:off x="685800" y="2362200"/>
            <a:ext cx="7696200" cy="1143000"/>
          </a:xfrm>
        </p:spPr>
        <p:txBody>
          <a:bodyPr/>
          <a:lstStyle/>
          <a:p>
            <a:pPr eaLnBrk="1" hangingPunct="1">
              <a:lnSpc>
                <a:spcPct val="90000"/>
              </a:lnSpc>
            </a:pPr>
            <a:r>
              <a:rPr lang="en-US" sz="2800" b="1"/>
              <a:t>Step 2: Calculate the cost of coffee mugs that would be reported in the finished goods inventory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7107"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47108"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b="1">
                <a:solidFill>
                  <a:srgbClr val="FF3300"/>
                </a:solidFill>
                <a:cs typeface="Times New Roman" charset="0"/>
              </a:rPr>
              <a:t>Cost of coffee mugs not sold</a:t>
            </a:r>
            <a:r>
              <a:rPr lang="en-US">
                <a:cs typeface="Times New Roman" charset="0"/>
              </a:rPr>
              <a:t> =</a:t>
            </a:r>
          </a:p>
          <a:p>
            <a:pPr marL="342900" indent="-342900" algn="r">
              <a:lnSpc>
                <a:spcPct val="90000"/>
              </a:lnSpc>
              <a:spcBef>
                <a:spcPct val="20000"/>
              </a:spcBef>
            </a:pPr>
            <a:endParaRPr lang="en-US" sz="1200"/>
          </a:p>
          <a:p>
            <a:pPr marL="342900" indent="-342900" algn="r">
              <a:lnSpc>
                <a:spcPct val="90000"/>
              </a:lnSpc>
              <a:spcBef>
                <a:spcPct val="20000"/>
              </a:spcBef>
            </a:pPr>
            <a:endParaRPr lang="en-US" b="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8131"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48132"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a:cs typeface="Times New Roman" charset="0"/>
              </a:rPr>
              <a:t>Cost of coffee mugs not sold =</a:t>
            </a:r>
          </a:p>
          <a:p>
            <a:pPr marL="342900" indent="-342900" algn="r">
              <a:lnSpc>
                <a:spcPct val="90000"/>
              </a:lnSpc>
              <a:spcBef>
                <a:spcPct val="20000"/>
              </a:spcBef>
            </a:pPr>
            <a:endParaRPr lang="en-US" sz="1200"/>
          </a:p>
          <a:p>
            <a:pPr marL="342900" indent="-342900">
              <a:lnSpc>
                <a:spcPct val="90000"/>
              </a:lnSpc>
              <a:spcBef>
                <a:spcPct val="20000"/>
              </a:spcBef>
            </a:pPr>
            <a:r>
              <a:rPr lang="en-US" b="1">
                <a:solidFill>
                  <a:srgbClr val="FF3300"/>
                </a:solidFill>
              </a:rPr>
              <a:t>  Mugs produced</a:t>
            </a:r>
            <a:endParaRPr lang="en-US" b="1"/>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49155"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49156"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a:cs typeface="Times New Roman" charset="0"/>
              </a:rPr>
              <a:t>Cost of coffee mugs not sold =</a:t>
            </a:r>
          </a:p>
          <a:p>
            <a:pPr marL="342900" indent="-342900" algn="r">
              <a:lnSpc>
                <a:spcPct val="90000"/>
              </a:lnSpc>
              <a:spcBef>
                <a:spcPct val="20000"/>
              </a:spcBef>
            </a:pPr>
            <a:endParaRPr lang="en-US" sz="1200"/>
          </a:p>
          <a:p>
            <a:pPr marL="342900" indent="-342900">
              <a:lnSpc>
                <a:spcPct val="90000"/>
              </a:lnSpc>
              <a:spcBef>
                <a:spcPct val="20000"/>
              </a:spcBef>
            </a:pPr>
            <a:r>
              <a:rPr lang="en-US"/>
              <a:t>  (Mugs produced </a:t>
            </a:r>
            <a:r>
              <a:rPr lang="en-US" b="1">
                <a:solidFill>
                  <a:srgbClr val="FF3300"/>
                </a:solidFill>
              </a:rPr>
              <a:t>–</a:t>
            </a:r>
            <a:r>
              <a:rPr lang="en-US"/>
              <a:t> </a:t>
            </a:r>
          </a:p>
          <a:p>
            <a:pPr marL="342900" indent="-342900" algn="r">
              <a:lnSpc>
                <a:spcPct val="90000"/>
              </a:lnSpc>
              <a:spcBef>
                <a:spcPct val="20000"/>
              </a:spcBef>
            </a:pPr>
            <a:endParaRPr lang="en-US" sz="1200"/>
          </a:p>
          <a:p>
            <a:pPr marL="342900" indent="-342900" algn="r">
              <a:lnSpc>
                <a:spcPct val="90000"/>
              </a:lnSpc>
              <a:spcBef>
                <a:spcPct val="20000"/>
              </a:spcBef>
            </a:pPr>
            <a:endParaRPr lang="en-US" b="1"/>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0179"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0180"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a:cs typeface="Times New Roman" charset="0"/>
              </a:rPr>
              <a:t>Cost of coffee mugs not sold =</a:t>
            </a:r>
          </a:p>
          <a:p>
            <a:pPr marL="342900" indent="-342900" algn="r">
              <a:lnSpc>
                <a:spcPct val="90000"/>
              </a:lnSpc>
              <a:spcBef>
                <a:spcPct val="20000"/>
              </a:spcBef>
            </a:pPr>
            <a:endParaRPr lang="en-US" sz="1200"/>
          </a:p>
          <a:p>
            <a:pPr marL="342900" indent="-342900">
              <a:lnSpc>
                <a:spcPct val="90000"/>
              </a:lnSpc>
              <a:spcBef>
                <a:spcPct val="20000"/>
              </a:spcBef>
            </a:pPr>
            <a:r>
              <a:rPr lang="en-US"/>
              <a:t>  (Mugs produced – </a:t>
            </a:r>
            <a:r>
              <a:rPr lang="en-US" b="1">
                <a:solidFill>
                  <a:srgbClr val="FF3300"/>
                </a:solidFill>
              </a:rPr>
              <a:t>Mugs sold</a:t>
            </a:r>
            <a:r>
              <a:rPr lang="en-US"/>
              <a:t>)</a:t>
            </a:r>
          </a:p>
          <a:p>
            <a:pPr marL="342900" indent="-342900" algn="r">
              <a:lnSpc>
                <a:spcPct val="90000"/>
              </a:lnSpc>
              <a:spcBef>
                <a:spcPct val="20000"/>
              </a:spcBef>
            </a:pPr>
            <a:endParaRPr lang="en-US" sz="1200"/>
          </a:p>
          <a:p>
            <a:pPr marL="342900" indent="-342900" algn="r">
              <a:lnSpc>
                <a:spcPct val="90000"/>
              </a:lnSpc>
              <a:spcBef>
                <a:spcPct val="20000"/>
              </a:spcBef>
            </a:pPr>
            <a:endParaRPr lang="en-US" b="1"/>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1203"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1204"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(Mugs produced – Mugs sold) </a:t>
            </a:r>
            <a:r>
              <a:rPr lang="en-US" b="1" dirty="0">
                <a:solidFill>
                  <a:srgbClr val="FF3300"/>
                </a:solidFill>
              </a:rPr>
              <a:t>x</a:t>
            </a:r>
            <a:endParaRPr lang="en-US" dirty="0"/>
          </a:p>
          <a:p>
            <a:pPr marL="342900" indent="-342900" algn="r">
              <a:lnSpc>
                <a:spcPct val="90000"/>
              </a:lnSpc>
              <a:spcBef>
                <a:spcPct val="20000"/>
              </a:spcBef>
            </a:pP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6147"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6148" name="Rectangle 4"/>
          <p:cNvSpPr>
            <a:spLocks noChangeArrowheads="1"/>
          </p:cNvSpPr>
          <p:nvPr/>
        </p:nvSpPr>
        <p:spPr bwMode="auto">
          <a:xfrm>
            <a:off x="914400" y="3429000"/>
            <a:ext cx="6248400" cy="2438400"/>
          </a:xfrm>
          <a:prstGeom prst="rect">
            <a:avLst/>
          </a:prstGeom>
          <a:noFill/>
          <a:ln w="9525">
            <a:noFill/>
            <a:miter lim="800000"/>
            <a:headEnd/>
            <a:tailEnd/>
          </a:ln>
        </p:spPr>
        <p:txBody>
          <a:bodyPr/>
          <a:lstStyle/>
          <a:p>
            <a:pPr marL="342900" indent="-342900">
              <a:lnSpc>
                <a:spcPct val="90000"/>
              </a:lnSpc>
              <a:spcBef>
                <a:spcPct val="20000"/>
              </a:spcBef>
            </a:pPr>
            <a:r>
              <a:rPr lang="en-US" b="1">
                <a:solidFill>
                  <a:srgbClr val="FF3300"/>
                </a:solidFill>
                <a:cs typeface="Times New Roman" charset="0"/>
              </a:rPr>
              <a:t>Predetermined Overhead Application Rate</a:t>
            </a:r>
            <a:r>
              <a:rPr lang="en-US">
                <a:cs typeface="Times New Roman" charset="0"/>
              </a:rPr>
              <a:t>  =</a:t>
            </a:r>
          </a:p>
          <a:p>
            <a:pPr marL="342900" indent="-342900">
              <a:lnSpc>
                <a:spcPct val="90000"/>
              </a:lnSpc>
              <a:spcBef>
                <a:spcPct val="20000"/>
              </a:spcBef>
            </a:pPr>
            <a:endParaRPr lang="en-US" sz="1200"/>
          </a:p>
          <a:p>
            <a:pPr marL="342900" indent="-342900">
              <a:lnSpc>
                <a:spcPct val="90000"/>
              </a:lnSpc>
              <a:spcBef>
                <a:spcPct val="20000"/>
              </a:spcBef>
            </a:pP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2227"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2228"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produced – Mugs sold) x </a:t>
            </a:r>
            <a:r>
              <a:rPr lang="en-US" b="1" dirty="0">
                <a:solidFill>
                  <a:srgbClr val="FF3300"/>
                </a:solidFill>
              </a:rPr>
              <a:t>Unit cost</a:t>
            </a:r>
            <a:r>
              <a:rPr lang="en-US" dirty="0"/>
              <a:t> = </a:t>
            </a:r>
          </a:p>
          <a:p>
            <a:pPr marL="342900" indent="-342900" algn="r">
              <a:lnSpc>
                <a:spcPct val="90000"/>
              </a:lnSpc>
              <a:spcBef>
                <a:spcPct val="20000"/>
              </a:spcBef>
            </a:pPr>
            <a:endParaRPr lang="en-US" sz="12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solidFill>
            <a:srgbClr val="003399"/>
          </a:solidFill>
        </p:spPr>
        <p:txBody>
          <a:bodyPr/>
          <a:lstStyle/>
          <a:p>
            <a:pPr eaLnBrk="1" hangingPunct="1"/>
            <a:r>
              <a:rPr lang="en-US">
                <a:solidFill>
                  <a:srgbClr val="DDDDDD"/>
                </a:solidFill>
              </a:rPr>
              <a:t>Problem Solution</a:t>
            </a:r>
          </a:p>
        </p:txBody>
      </p:sp>
      <p:sp>
        <p:nvSpPr>
          <p:cNvPr id="53251"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3252"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produced – Mugs sold) x Unit cost = </a:t>
            </a:r>
          </a:p>
          <a:p>
            <a:pPr marL="342900" indent="-342900" algn="r">
              <a:lnSpc>
                <a:spcPct val="90000"/>
              </a:lnSpc>
              <a:spcBef>
                <a:spcPct val="20000"/>
              </a:spcBef>
            </a:pPr>
            <a:endParaRPr lang="en-US" sz="1200" dirty="0"/>
          </a:p>
          <a:p>
            <a:pPr marL="342900" indent="-342900">
              <a:lnSpc>
                <a:spcPct val="90000"/>
              </a:lnSpc>
              <a:spcBef>
                <a:spcPct val="20000"/>
              </a:spcBef>
            </a:pPr>
            <a:r>
              <a:rPr lang="en-US" b="1" dirty="0">
                <a:solidFill>
                  <a:srgbClr val="FF3300"/>
                </a:solidFill>
              </a:rPr>
              <a:t>			   220 mugs</a:t>
            </a:r>
            <a:endParaRPr lang="en-US" dirty="0"/>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endParaRPr lang="en-US" b="1" dirty="0"/>
          </a:p>
        </p:txBody>
      </p:sp>
      <p:sp>
        <p:nvSpPr>
          <p:cNvPr id="53253" name="Text Box 6"/>
          <p:cNvSpPr txBox="1">
            <a:spLocks noChangeArrowheads="1"/>
          </p:cNvSpPr>
          <p:nvPr/>
        </p:nvSpPr>
        <p:spPr bwMode="auto">
          <a:xfrm>
            <a:off x="2286000" y="5410200"/>
            <a:ext cx="4572000" cy="862013"/>
          </a:xfrm>
          <a:prstGeom prst="rect">
            <a:avLst/>
          </a:prstGeom>
          <a:solidFill>
            <a:srgbClr val="DDDDDD"/>
          </a:solidFill>
          <a:ln w="57150" cmpd="thickThin">
            <a:solidFill>
              <a:srgbClr val="FF3300"/>
            </a:solidFill>
            <a:miter lim="800000"/>
            <a:headEnd/>
            <a:tailEnd/>
          </a:ln>
        </p:spPr>
        <p:txBody>
          <a:bodyPr>
            <a:spAutoFit/>
          </a:bodyPr>
          <a:lstStyle/>
          <a:p>
            <a:pPr>
              <a:spcBef>
                <a:spcPct val="50000"/>
              </a:spcBef>
            </a:pPr>
            <a:r>
              <a:rPr lang="en-US" sz="2000" dirty="0"/>
              <a:t>Calculation:</a:t>
            </a:r>
          </a:p>
          <a:p>
            <a:pPr algn="ctr">
              <a:spcBef>
                <a:spcPct val="50000"/>
              </a:spcBef>
            </a:pPr>
            <a:r>
              <a:rPr lang="en-US" sz="2000" dirty="0"/>
              <a:t>750 mugs produced – 530 mugs sold</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4275"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4276"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produced – Mugs sold) x Unit cost =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220 mugs </a:t>
            </a:r>
            <a:r>
              <a:rPr lang="en-US" b="1" dirty="0">
                <a:solidFill>
                  <a:srgbClr val="FF3300"/>
                </a:solidFill>
              </a:rPr>
              <a:t>x</a:t>
            </a:r>
            <a:endParaRPr lang="en-US" dirty="0"/>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endParaRPr lang="en-US"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5299"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5300"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produced – Mugs sold) x Unit cost =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220 mugs x </a:t>
            </a:r>
            <a:r>
              <a:rPr lang="en-US" b="1" dirty="0">
                <a:solidFill>
                  <a:srgbClr val="FF3300"/>
                </a:solidFill>
              </a:rPr>
              <a:t>$3.12 per mug</a:t>
            </a:r>
            <a:r>
              <a:rPr lang="en-US" dirty="0"/>
              <a:t>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endParaRPr lang="en-US"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6323"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6324"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produced – Mugs sold) x Unit cost =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220 mugs x $3.12 per mug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r>
              <a:rPr lang="en-US" b="1" dirty="0">
                <a:solidFill>
                  <a:srgbClr val="FF3300"/>
                </a:solidFill>
              </a:rPr>
              <a:t>$686.40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57347" name="Rectangle 3"/>
          <p:cNvSpPr>
            <a:spLocks noGrp="1" noChangeArrowheads="1"/>
          </p:cNvSpPr>
          <p:nvPr>
            <p:ph type="body" idx="1"/>
          </p:nvPr>
        </p:nvSpPr>
        <p:spPr>
          <a:xfrm>
            <a:off x="685800" y="2362200"/>
            <a:ext cx="7696200" cy="1143000"/>
          </a:xfrm>
        </p:spPr>
        <p:txBody>
          <a:bodyPr/>
          <a:lstStyle/>
          <a:p>
            <a:pPr eaLnBrk="1" hangingPunct="1"/>
            <a:r>
              <a:rPr lang="en-US" sz="2800"/>
              <a:t>Step 2: Calculate the cost of coffee mugs that would be reported in the finished goods inventory</a:t>
            </a:r>
          </a:p>
        </p:txBody>
      </p:sp>
      <p:sp>
        <p:nvSpPr>
          <p:cNvPr id="57348" name="Rectangle 4"/>
          <p:cNvSpPr>
            <a:spLocks noChangeArrowheads="1"/>
          </p:cNvSpPr>
          <p:nvPr/>
        </p:nvSpPr>
        <p:spPr bwMode="auto">
          <a:xfrm>
            <a:off x="381000" y="3733800"/>
            <a:ext cx="5638800" cy="2438400"/>
          </a:xfrm>
          <a:prstGeom prst="rect">
            <a:avLst/>
          </a:prstGeom>
          <a:noFill/>
          <a:ln w="9525">
            <a:noFill/>
            <a:miter lim="800000"/>
            <a:headEnd/>
            <a:tailEnd/>
          </a:ln>
        </p:spPr>
        <p:txBody>
          <a:bodyPr/>
          <a:lstStyle/>
          <a:p>
            <a:pPr marL="342900" indent="-342900" algn="r">
              <a:lnSpc>
                <a:spcPct val="90000"/>
              </a:lnSpc>
              <a:spcBef>
                <a:spcPct val="20000"/>
              </a:spcBef>
            </a:pPr>
            <a:r>
              <a:rPr lang="en-US" dirty="0">
                <a:cs typeface="Times New Roman" charset="0"/>
              </a:rPr>
              <a:t>Cost of coffee mugs not sold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(Mugs produced – Mugs sold) x Unit cost = </a:t>
            </a:r>
          </a:p>
          <a:p>
            <a:pPr marL="342900" indent="-342900" algn="r">
              <a:lnSpc>
                <a:spcPct val="90000"/>
              </a:lnSpc>
              <a:spcBef>
                <a:spcPct val="20000"/>
              </a:spcBef>
            </a:pPr>
            <a:endParaRPr lang="en-US" sz="1200" dirty="0"/>
          </a:p>
          <a:p>
            <a:pPr marL="342900" indent="-342900" algn="r">
              <a:lnSpc>
                <a:spcPct val="90000"/>
              </a:lnSpc>
              <a:spcBef>
                <a:spcPct val="20000"/>
              </a:spcBef>
            </a:pPr>
            <a:r>
              <a:rPr lang="en-US" dirty="0"/>
              <a:t> 220 mugs x $3.12 per mug =</a:t>
            </a:r>
          </a:p>
          <a:p>
            <a:pPr marL="342900" indent="-342900" algn="r">
              <a:lnSpc>
                <a:spcPct val="90000"/>
              </a:lnSpc>
              <a:spcBef>
                <a:spcPct val="20000"/>
              </a:spcBef>
            </a:pPr>
            <a:endParaRPr lang="en-US" sz="1200" dirty="0"/>
          </a:p>
          <a:p>
            <a:pPr marL="342900" indent="-342900">
              <a:lnSpc>
                <a:spcPct val="90000"/>
              </a:lnSpc>
              <a:spcBef>
                <a:spcPct val="20000"/>
              </a:spcBef>
            </a:pPr>
            <a:r>
              <a:rPr lang="en-US" dirty="0"/>
              <a:t>					       </a:t>
            </a:r>
            <a:r>
              <a:rPr lang="en-US" b="1" dirty="0"/>
              <a:t>$686.40</a:t>
            </a:r>
          </a:p>
        </p:txBody>
      </p:sp>
      <p:sp>
        <p:nvSpPr>
          <p:cNvPr id="57349" name="AutoShape 5"/>
          <p:cNvSpPr>
            <a:spLocks noChangeArrowheads="1"/>
          </p:cNvSpPr>
          <p:nvPr/>
        </p:nvSpPr>
        <p:spPr bwMode="auto">
          <a:xfrm>
            <a:off x="5867400" y="4876800"/>
            <a:ext cx="2819400" cy="1752600"/>
          </a:xfrm>
          <a:prstGeom prst="leftArrowCallout">
            <a:avLst>
              <a:gd name="adj1" fmla="val 25000"/>
              <a:gd name="adj2" fmla="val 25000"/>
              <a:gd name="adj3" fmla="val 26812"/>
              <a:gd name="adj4" fmla="val 66667"/>
            </a:avLst>
          </a:prstGeom>
          <a:solidFill>
            <a:srgbClr val="DDDDDD"/>
          </a:solidFill>
          <a:ln w="57150" cmpd="thickThin">
            <a:solidFill>
              <a:srgbClr val="003399"/>
            </a:solidFill>
            <a:miter lim="800000"/>
            <a:headEnd/>
            <a:tailEnd/>
          </a:ln>
        </p:spPr>
        <p:txBody>
          <a:bodyPr anchor="ctr" anchorCtr="1"/>
          <a:lstStyle/>
          <a:p>
            <a:pPr algn="ctr"/>
            <a:r>
              <a:rPr lang="en-US" sz="2000" b="1">
                <a:solidFill>
                  <a:srgbClr val="FF3300"/>
                </a:solidFill>
              </a:rPr>
              <a:t>Cost of coffee mugs not sold reported in the finished goods inventory</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0"/>
            <a:ext cx="9144000" cy="2286000"/>
          </a:xfrm>
          <a:prstGeom prst="rect">
            <a:avLst/>
          </a:prstGeom>
          <a:solidFill>
            <a:schemeClr val="bg1"/>
          </a:solidFill>
          <a:ln w="9525">
            <a:noFill/>
            <a:miter lim="800000"/>
            <a:headEnd/>
            <a:tailEnd/>
          </a:ln>
        </p:spPr>
        <p:txBody>
          <a:bodyPr anchor="ctr"/>
          <a:lstStyle/>
          <a:p>
            <a:pPr algn="ctr"/>
            <a:r>
              <a:rPr lang="en-US" sz="7200" dirty="0"/>
              <a:t>Accounting</a:t>
            </a:r>
          </a:p>
          <a:p>
            <a:pPr algn="ctr"/>
            <a:r>
              <a:rPr lang="en-US" sz="3200" dirty="0">
                <a:solidFill>
                  <a:srgbClr val="003399"/>
                </a:solidFill>
              </a:rPr>
              <a:t>What the Numbers Mean 12e</a:t>
            </a:r>
          </a:p>
        </p:txBody>
      </p:sp>
      <p:sp>
        <p:nvSpPr>
          <p:cNvPr id="58371" name="Rectangle 3"/>
          <p:cNvSpPr>
            <a:spLocks noChangeArrowheads="1"/>
          </p:cNvSpPr>
          <p:nvPr/>
        </p:nvSpPr>
        <p:spPr bwMode="auto">
          <a:xfrm>
            <a:off x="0" y="5029200"/>
            <a:ext cx="9144000" cy="1828800"/>
          </a:xfrm>
          <a:prstGeom prst="rect">
            <a:avLst/>
          </a:prstGeom>
          <a:solidFill>
            <a:srgbClr val="33CC33"/>
          </a:solidFill>
          <a:ln w="9525">
            <a:noFill/>
            <a:miter lim="800000"/>
            <a:headEnd/>
            <a:tailEnd/>
          </a:ln>
        </p:spPr>
        <p:txBody>
          <a:bodyPr anchor="ctr"/>
          <a:lstStyle/>
          <a:p>
            <a:pPr algn="ctr"/>
            <a:r>
              <a:rPr lang="en-US" sz="3200">
                <a:solidFill>
                  <a:schemeClr val="bg1"/>
                </a:solidFill>
              </a:rPr>
              <a:t>David H. Marshall</a:t>
            </a:r>
          </a:p>
          <a:p>
            <a:pPr algn="ctr"/>
            <a:r>
              <a:rPr lang="en-US" sz="3200">
                <a:solidFill>
                  <a:schemeClr val="bg1"/>
                </a:solidFill>
              </a:rPr>
              <a:t>Wayne W. McManus</a:t>
            </a:r>
          </a:p>
          <a:p>
            <a:pPr algn="ctr"/>
            <a:r>
              <a:rPr lang="en-US" sz="3200">
                <a:solidFill>
                  <a:schemeClr val="bg1"/>
                </a:solidFill>
              </a:rPr>
              <a:t>Daniel F. Viele</a:t>
            </a:r>
          </a:p>
        </p:txBody>
      </p:sp>
      <p:sp>
        <p:nvSpPr>
          <p:cNvPr id="58372" name="Rectangle 4"/>
          <p:cNvSpPr>
            <a:spLocks noChangeArrowheads="1"/>
          </p:cNvSpPr>
          <p:nvPr/>
        </p:nvSpPr>
        <p:spPr bwMode="auto">
          <a:xfrm>
            <a:off x="0" y="2286000"/>
            <a:ext cx="9144000" cy="2743200"/>
          </a:xfrm>
          <a:prstGeom prst="rect">
            <a:avLst/>
          </a:prstGeom>
          <a:solidFill>
            <a:srgbClr val="9900CC"/>
          </a:solidFill>
          <a:ln w="38100">
            <a:noFill/>
            <a:miter lim="800000"/>
            <a:headEnd/>
            <a:tailEnd/>
          </a:ln>
        </p:spPr>
        <p:txBody>
          <a:bodyPr anchor="ctr" anchorCtr="1"/>
          <a:lstStyle/>
          <a:p>
            <a:pPr algn="ctr">
              <a:spcBef>
                <a:spcPct val="20000"/>
              </a:spcBef>
            </a:pPr>
            <a:r>
              <a:rPr lang="en-US" sz="2800">
                <a:solidFill>
                  <a:schemeClr val="bg1"/>
                </a:solidFill>
                <a:latin typeface="Arial" charset="0"/>
                <a:cs typeface="Arial" charset="0"/>
              </a:rPr>
              <a:t>You should now have a better understanding of</a:t>
            </a:r>
            <a:br>
              <a:rPr lang="en-US" sz="2800">
                <a:solidFill>
                  <a:schemeClr val="bg1"/>
                </a:solidFill>
                <a:latin typeface="Arial" charset="0"/>
                <a:cs typeface="Arial" charset="0"/>
              </a:rPr>
            </a:br>
            <a:r>
              <a:rPr lang="en-US" sz="2800">
                <a:solidFill>
                  <a:schemeClr val="bg1"/>
                </a:solidFill>
                <a:latin typeface="Arial" charset="0"/>
                <a:cs typeface="Arial" charset="0"/>
              </a:rPr>
              <a:t>using product costing information.</a:t>
            </a:r>
          </a:p>
          <a:p>
            <a:pPr algn="ctr">
              <a:spcBef>
                <a:spcPct val="20000"/>
              </a:spcBef>
            </a:pPr>
            <a:endParaRPr lang="en-US" sz="2000" i="1">
              <a:solidFill>
                <a:schemeClr val="bg1"/>
              </a:solidFill>
              <a:latin typeface="Arial" charset="0"/>
              <a:cs typeface="Arial" charset="0"/>
            </a:endParaRPr>
          </a:p>
          <a:p>
            <a:pPr algn="ctr">
              <a:spcBef>
                <a:spcPct val="20000"/>
              </a:spcBef>
            </a:pPr>
            <a:r>
              <a:rPr lang="en-US" sz="2800" i="1">
                <a:solidFill>
                  <a:schemeClr val="bg1"/>
                </a:solidFill>
                <a:latin typeface="Arial" charset="0"/>
                <a:cs typeface="Arial" charset="0"/>
              </a:rPr>
              <a:t>Remember that there is a demonstration problem for each chapter that is here for your learning benefit.</a:t>
            </a:r>
          </a:p>
        </p:txBody>
      </p:sp>
      <p:sp>
        <p:nvSpPr>
          <p:cNvPr id="58373" name="Line 5"/>
          <p:cNvSpPr>
            <a:spLocks noChangeShapeType="1"/>
          </p:cNvSpPr>
          <p:nvPr/>
        </p:nvSpPr>
        <p:spPr bwMode="auto">
          <a:xfrm>
            <a:off x="0" y="2286000"/>
            <a:ext cx="9144000" cy="0"/>
          </a:xfrm>
          <a:prstGeom prst="line">
            <a:avLst/>
          </a:prstGeom>
          <a:noFill/>
          <a:ln w="63500">
            <a:solidFill>
              <a:srgbClr val="EC2D00"/>
            </a:solidFill>
            <a:round/>
            <a:headEnd/>
            <a:tailEnd/>
          </a:ln>
        </p:spPr>
        <p:txBody>
          <a:bodyPr anchor="ctr"/>
          <a:lstStyle/>
          <a:p>
            <a:endParaRPr lang="en-US"/>
          </a:p>
        </p:txBody>
      </p:sp>
      <p:sp>
        <p:nvSpPr>
          <p:cNvPr id="58374" name="Line 6"/>
          <p:cNvSpPr>
            <a:spLocks noChangeShapeType="1"/>
          </p:cNvSpPr>
          <p:nvPr/>
        </p:nvSpPr>
        <p:spPr bwMode="auto">
          <a:xfrm>
            <a:off x="0" y="5029200"/>
            <a:ext cx="9144000" cy="0"/>
          </a:xfrm>
          <a:prstGeom prst="line">
            <a:avLst/>
          </a:prstGeom>
          <a:noFill/>
          <a:ln w="63500">
            <a:solidFill>
              <a:srgbClr val="FFFF00"/>
            </a:solidFill>
            <a:round/>
            <a:headEnd/>
            <a:tailEnd/>
          </a:ln>
        </p:spPr>
        <p:txBody>
          <a:bodyPr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7171"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7172" name="Rectangle 4"/>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a:cs typeface="Times New Roman" charset="0"/>
              </a:rPr>
              <a:t>Predetermined Overhead Application Rate  =</a:t>
            </a:r>
          </a:p>
          <a:p>
            <a:pPr marL="342900" indent="-342900">
              <a:lnSpc>
                <a:spcPct val="90000"/>
              </a:lnSpc>
              <a:spcBef>
                <a:spcPct val="20000"/>
              </a:spcBef>
            </a:pPr>
            <a:endParaRPr lang="en-US" sz="1200"/>
          </a:p>
          <a:p>
            <a:pPr marL="342900" indent="-342900">
              <a:lnSpc>
                <a:spcPct val="90000"/>
              </a:lnSpc>
              <a:spcBef>
                <a:spcPct val="20000"/>
              </a:spcBef>
            </a:pPr>
            <a:r>
              <a:rPr lang="en-US"/>
              <a:t>	</a:t>
            </a:r>
            <a:r>
              <a:rPr lang="en-US" b="1">
                <a:solidFill>
                  <a:srgbClr val="FF3300"/>
                </a:solidFill>
              </a:rPr>
              <a:t>Estimated Total Overhead Costs</a:t>
            </a:r>
            <a:r>
              <a:rPr lang="en-US"/>
              <a:t> </a:t>
            </a:r>
            <a:br>
              <a:rPr lang="en-US"/>
            </a:br>
            <a:endParaRPr lang="en-US" sz="1200"/>
          </a:p>
          <a:p>
            <a:pPr marL="342900" indent="-342900">
              <a:lnSpc>
                <a:spcPct val="90000"/>
              </a:lnSpc>
              <a:spcBef>
                <a:spcPct val="20000"/>
              </a:spcBef>
            </a:pPr>
            <a:r>
              <a:rPr lang="en-US"/>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8195" name="Rectangle 1027"/>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8196" name="Rectangle 1028"/>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a:cs typeface="Times New Roman" charset="0"/>
              </a:rPr>
              <a:t>Predetermined Overhead Application Rate  =</a:t>
            </a:r>
          </a:p>
          <a:p>
            <a:pPr marL="342900" indent="-342900">
              <a:lnSpc>
                <a:spcPct val="90000"/>
              </a:lnSpc>
              <a:spcBef>
                <a:spcPct val="20000"/>
              </a:spcBef>
            </a:pPr>
            <a:endParaRPr lang="en-US" sz="1200"/>
          </a:p>
          <a:p>
            <a:pPr marL="342900" indent="-342900">
              <a:lnSpc>
                <a:spcPct val="90000"/>
              </a:lnSpc>
              <a:spcBef>
                <a:spcPct val="20000"/>
              </a:spcBef>
            </a:pPr>
            <a:r>
              <a:rPr lang="en-US"/>
              <a:t>	Estimated Total Overhead Costs </a:t>
            </a:r>
            <a:br>
              <a:rPr lang="en-US"/>
            </a:br>
            <a:endParaRPr lang="en-US" sz="1200"/>
          </a:p>
          <a:p>
            <a:pPr marL="342900" indent="-342900">
              <a:lnSpc>
                <a:spcPct val="90000"/>
              </a:lnSpc>
              <a:spcBef>
                <a:spcPct val="20000"/>
              </a:spcBef>
            </a:pPr>
            <a:r>
              <a:rPr lang="en-US"/>
              <a:t>	</a:t>
            </a:r>
          </a:p>
        </p:txBody>
      </p:sp>
      <p:sp>
        <p:nvSpPr>
          <p:cNvPr id="8197" name="Line 1029"/>
          <p:cNvSpPr>
            <a:spLocks noChangeShapeType="1"/>
          </p:cNvSpPr>
          <p:nvPr/>
        </p:nvSpPr>
        <p:spPr bwMode="auto">
          <a:xfrm>
            <a:off x="1295400" y="4419600"/>
            <a:ext cx="4343400" cy="0"/>
          </a:xfrm>
          <a:prstGeom prst="line">
            <a:avLst/>
          </a:prstGeom>
          <a:noFill/>
          <a:ln w="9525">
            <a:solidFill>
              <a:srgbClr val="FF3300"/>
            </a:solidFill>
            <a:round/>
            <a:headEnd/>
            <a:tailEnd/>
          </a:ln>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9219"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9220" name="Rectangle 4"/>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a:cs typeface="Times New Roman" charset="0"/>
              </a:rPr>
              <a:t>Predetermined Overhead Application Rate  =</a:t>
            </a:r>
          </a:p>
          <a:p>
            <a:pPr marL="342900" indent="-342900">
              <a:lnSpc>
                <a:spcPct val="90000"/>
              </a:lnSpc>
              <a:spcBef>
                <a:spcPct val="20000"/>
              </a:spcBef>
            </a:pPr>
            <a:endParaRPr lang="en-US" sz="1200"/>
          </a:p>
          <a:p>
            <a:pPr marL="342900" indent="-342900">
              <a:lnSpc>
                <a:spcPct val="90000"/>
              </a:lnSpc>
              <a:spcBef>
                <a:spcPct val="20000"/>
              </a:spcBef>
            </a:pPr>
            <a:r>
              <a:rPr lang="en-US"/>
              <a:t>	Estimated Total Overhead Costs </a:t>
            </a:r>
            <a:br>
              <a:rPr lang="en-US"/>
            </a:br>
            <a:r>
              <a:rPr lang="en-US" b="1">
                <a:solidFill>
                  <a:srgbClr val="FF3300"/>
                </a:solidFill>
              </a:rPr>
              <a:t>Estimated Direct Labor Hours</a:t>
            </a:r>
          </a:p>
          <a:p>
            <a:pPr marL="342900" indent="-342900">
              <a:lnSpc>
                <a:spcPct val="90000"/>
              </a:lnSpc>
              <a:spcBef>
                <a:spcPct val="20000"/>
              </a:spcBef>
            </a:pPr>
            <a:endParaRPr lang="en-US" sz="1200"/>
          </a:p>
          <a:p>
            <a:pPr marL="342900" indent="-342900">
              <a:lnSpc>
                <a:spcPct val="90000"/>
              </a:lnSpc>
              <a:spcBef>
                <a:spcPct val="20000"/>
              </a:spcBef>
            </a:pPr>
            <a:r>
              <a:rPr lang="en-US"/>
              <a:t>	</a:t>
            </a:r>
          </a:p>
        </p:txBody>
      </p:sp>
      <p:sp>
        <p:nvSpPr>
          <p:cNvPr id="9221" name="Line 5"/>
          <p:cNvSpPr>
            <a:spLocks noChangeShapeType="1"/>
          </p:cNvSpPr>
          <p:nvPr/>
        </p:nvSpPr>
        <p:spPr bwMode="auto">
          <a:xfrm>
            <a:off x="1295400" y="4419600"/>
            <a:ext cx="4191000" cy="0"/>
          </a:xfrm>
          <a:prstGeom prst="line">
            <a:avLst/>
          </a:prstGeom>
          <a:noFill/>
          <a:ln w="9525">
            <a:solidFill>
              <a:schemeClr val="tx1"/>
            </a:solidFill>
            <a:round/>
            <a:headEnd/>
            <a:tailEnd/>
          </a:ln>
        </p:spPr>
        <p:txBody>
          <a:bodyPr/>
          <a:lstStyle/>
          <a:p>
            <a:endParaRPr lang="en-US"/>
          </a:p>
        </p:txBody>
      </p:sp>
      <p:sp>
        <p:nvSpPr>
          <p:cNvPr id="9222" name="Text Box 7"/>
          <p:cNvSpPr txBox="1">
            <a:spLocks noChangeArrowheads="1"/>
          </p:cNvSpPr>
          <p:nvPr/>
        </p:nvSpPr>
        <p:spPr bwMode="auto">
          <a:xfrm>
            <a:off x="55626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solidFill>
            <a:schemeClr val="accent2"/>
          </a:solidFill>
        </p:spPr>
        <p:txBody>
          <a:bodyPr/>
          <a:lstStyle/>
          <a:p>
            <a:pPr eaLnBrk="1" hangingPunct="1"/>
            <a:r>
              <a:rPr lang="en-US">
                <a:solidFill>
                  <a:schemeClr val="bg1"/>
                </a:solidFill>
              </a:rPr>
              <a:t>Problem Solution</a:t>
            </a:r>
          </a:p>
        </p:txBody>
      </p:sp>
      <p:sp>
        <p:nvSpPr>
          <p:cNvPr id="10243" name="Rectangle 3"/>
          <p:cNvSpPr>
            <a:spLocks noGrp="1" noChangeArrowheads="1"/>
          </p:cNvSpPr>
          <p:nvPr>
            <p:ph type="body" idx="1"/>
          </p:nvPr>
        </p:nvSpPr>
        <p:spPr>
          <a:xfrm>
            <a:off x="685800" y="1981200"/>
            <a:ext cx="7696200" cy="762000"/>
          </a:xfrm>
        </p:spPr>
        <p:txBody>
          <a:bodyPr/>
          <a:lstStyle/>
          <a:p>
            <a:pPr eaLnBrk="1" hangingPunct="1">
              <a:lnSpc>
                <a:spcPct val="90000"/>
              </a:lnSpc>
            </a:pPr>
            <a:r>
              <a:rPr lang="en-US" sz="2800"/>
              <a:t>Calculate the predetermined overhead rate for Clay Company based on estimated direct labor hours:</a:t>
            </a:r>
          </a:p>
        </p:txBody>
      </p:sp>
      <p:sp>
        <p:nvSpPr>
          <p:cNvPr id="10244" name="Rectangle 4"/>
          <p:cNvSpPr>
            <a:spLocks noChangeArrowheads="1"/>
          </p:cNvSpPr>
          <p:nvPr/>
        </p:nvSpPr>
        <p:spPr bwMode="auto">
          <a:xfrm>
            <a:off x="914400" y="3429000"/>
            <a:ext cx="5715000" cy="2438400"/>
          </a:xfrm>
          <a:prstGeom prst="rect">
            <a:avLst/>
          </a:prstGeom>
          <a:noFill/>
          <a:ln w="9525">
            <a:noFill/>
            <a:miter lim="800000"/>
            <a:headEnd/>
            <a:tailEnd/>
          </a:ln>
        </p:spPr>
        <p:txBody>
          <a:bodyPr/>
          <a:lstStyle/>
          <a:p>
            <a:pPr marL="342900" indent="-342900">
              <a:lnSpc>
                <a:spcPct val="90000"/>
              </a:lnSpc>
              <a:spcBef>
                <a:spcPct val="20000"/>
              </a:spcBef>
            </a:pPr>
            <a:r>
              <a:rPr lang="en-US" dirty="0">
                <a:cs typeface="Times New Roman" charset="0"/>
              </a:rPr>
              <a:t>Predetermined Overhead Application Rate  =</a:t>
            </a:r>
          </a:p>
          <a:p>
            <a:pPr marL="342900" indent="-342900">
              <a:lnSpc>
                <a:spcPct val="90000"/>
              </a:lnSpc>
              <a:spcBef>
                <a:spcPct val="20000"/>
              </a:spcBef>
            </a:pPr>
            <a:endParaRPr lang="en-US" sz="1200" dirty="0"/>
          </a:p>
          <a:p>
            <a:pPr marL="342900" indent="-342900">
              <a:lnSpc>
                <a:spcPct val="90000"/>
              </a:lnSpc>
              <a:spcBef>
                <a:spcPct val="20000"/>
              </a:spcBef>
            </a:pPr>
            <a:r>
              <a:rPr lang="en-US" dirty="0"/>
              <a:t>	Estimated Total Overhead Costs </a:t>
            </a:r>
            <a:br>
              <a:rPr lang="en-US" dirty="0"/>
            </a:br>
            <a:r>
              <a:rPr lang="en-US" dirty="0"/>
              <a:t>Estimated Direct Labor Hours</a:t>
            </a:r>
          </a:p>
          <a:p>
            <a:pPr marL="342900" indent="-342900">
              <a:lnSpc>
                <a:spcPct val="90000"/>
              </a:lnSpc>
              <a:spcBef>
                <a:spcPct val="20000"/>
              </a:spcBef>
            </a:pPr>
            <a:endParaRPr lang="en-US" sz="1200" dirty="0"/>
          </a:p>
          <a:p>
            <a:pPr marL="342900" indent="-342900">
              <a:lnSpc>
                <a:spcPct val="90000"/>
              </a:lnSpc>
              <a:spcBef>
                <a:spcPct val="20000"/>
              </a:spcBef>
            </a:pPr>
            <a:r>
              <a:rPr lang="en-US" dirty="0"/>
              <a:t>	  </a:t>
            </a:r>
            <a:r>
              <a:rPr lang="en-US" b="1" dirty="0">
                <a:solidFill>
                  <a:srgbClr val="FF3300"/>
                </a:solidFill>
              </a:rPr>
              <a:t>$408,750</a:t>
            </a:r>
          </a:p>
          <a:p>
            <a:pPr marL="342900" indent="-342900">
              <a:lnSpc>
                <a:spcPct val="90000"/>
              </a:lnSpc>
              <a:spcBef>
                <a:spcPct val="20000"/>
              </a:spcBef>
            </a:pPr>
            <a:r>
              <a:rPr lang="en-US" dirty="0"/>
              <a:t>	</a:t>
            </a:r>
          </a:p>
        </p:txBody>
      </p:sp>
      <p:sp>
        <p:nvSpPr>
          <p:cNvPr id="10245" name="Line 5"/>
          <p:cNvSpPr>
            <a:spLocks noChangeShapeType="1"/>
          </p:cNvSpPr>
          <p:nvPr/>
        </p:nvSpPr>
        <p:spPr bwMode="auto">
          <a:xfrm>
            <a:off x="1295400" y="4419600"/>
            <a:ext cx="4191000" cy="0"/>
          </a:xfrm>
          <a:prstGeom prst="line">
            <a:avLst/>
          </a:prstGeom>
          <a:noFill/>
          <a:ln w="9525">
            <a:solidFill>
              <a:schemeClr val="tx1"/>
            </a:solidFill>
            <a:round/>
            <a:headEnd/>
            <a:tailEnd/>
          </a:ln>
        </p:spPr>
        <p:txBody>
          <a:bodyPr/>
          <a:lstStyle/>
          <a:p>
            <a:endParaRPr lang="en-US"/>
          </a:p>
        </p:txBody>
      </p:sp>
      <p:sp>
        <p:nvSpPr>
          <p:cNvPr id="10246" name="Line 6"/>
          <p:cNvSpPr>
            <a:spLocks noChangeShapeType="1"/>
          </p:cNvSpPr>
          <p:nvPr/>
        </p:nvSpPr>
        <p:spPr bwMode="auto">
          <a:xfrm>
            <a:off x="1295400" y="5334000"/>
            <a:ext cx="1676400" cy="0"/>
          </a:xfrm>
          <a:prstGeom prst="line">
            <a:avLst/>
          </a:prstGeom>
          <a:noFill/>
          <a:ln w="9525">
            <a:solidFill>
              <a:schemeClr val="tx1"/>
            </a:solidFill>
            <a:round/>
            <a:headEnd/>
            <a:tailEnd/>
          </a:ln>
        </p:spPr>
        <p:txBody>
          <a:bodyPr/>
          <a:lstStyle/>
          <a:p>
            <a:endParaRPr lang="en-US"/>
          </a:p>
        </p:txBody>
      </p:sp>
      <p:sp>
        <p:nvSpPr>
          <p:cNvPr id="10247" name="Text Box 7"/>
          <p:cNvSpPr txBox="1">
            <a:spLocks noChangeArrowheads="1"/>
          </p:cNvSpPr>
          <p:nvPr/>
        </p:nvSpPr>
        <p:spPr bwMode="auto">
          <a:xfrm>
            <a:off x="5562600" y="4191000"/>
            <a:ext cx="533400" cy="457200"/>
          </a:xfrm>
          <a:prstGeom prst="rect">
            <a:avLst/>
          </a:prstGeom>
          <a:noFill/>
          <a:ln w="9525">
            <a:noFill/>
            <a:miter lim="800000"/>
            <a:headEnd/>
            <a:tailEnd/>
          </a:ln>
        </p:spPr>
        <p:txBody>
          <a:bodyPr>
            <a:spAutoFit/>
          </a:bodyPr>
          <a:lstStyle/>
          <a:p>
            <a:pPr>
              <a:spcBef>
                <a:spcPct val="50000"/>
              </a:spcBef>
            </a:pPr>
            <a:r>
              <a:rPr lang="en-US"/>
              <a:t>=</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998</TotalTime>
  <Words>1627</Words>
  <Application>Microsoft Office PowerPoint</Application>
  <PresentationFormat>On-screen Show (4:3)</PresentationFormat>
  <Paragraphs>383</Paragraphs>
  <Slides>56</Slides>
  <Notes>0</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Default Design</vt:lpstr>
      <vt:lpstr>Demonstration Problem</vt:lpstr>
      <vt:lpstr>Problem Definition</vt:lpstr>
      <vt:lpstr>Problem Requirements</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Requirements</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Requirements</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Demonstration Exercise 13.7-9e</dc:title>
  <dc:creator>Marshall, McManus, and Viele</dc:creator>
  <cp:lastModifiedBy>McCormick, Michael</cp:lastModifiedBy>
  <cp:revision>67</cp:revision>
  <dcterms:created xsi:type="dcterms:W3CDTF">2001-08-05T17:29:40Z</dcterms:created>
  <dcterms:modified xsi:type="dcterms:W3CDTF">2019-02-05T18:03:11Z</dcterms:modified>
</cp:coreProperties>
</file>