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0" r:id="rId2"/>
    <p:sldId id="292" r:id="rId3"/>
    <p:sldId id="258" r:id="rId4"/>
    <p:sldId id="259" r:id="rId5"/>
    <p:sldId id="266" r:id="rId6"/>
    <p:sldId id="260" r:id="rId7"/>
    <p:sldId id="261" r:id="rId8"/>
    <p:sldId id="262" r:id="rId9"/>
    <p:sldId id="263" r:id="rId10"/>
    <p:sldId id="264" r:id="rId11"/>
    <p:sldId id="265" r:id="rId12"/>
    <p:sldId id="270" r:id="rId13"/>
    <p:sldId id="271" r:id="rId14"/>
    <p:sldId id="272" r:id="rId15"/>
    <p:sldId id="273" r:id="rId16"/>
    <p:sldId id="274" r:id="rId17"/>
    <p:sldId id="275" r:id="rId18"/>
    <p:sldId id="276" r:id="rId19"/>
    <p:sldId id="289"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91" r:id="rId33"/>
  </p:sldIdLst>
  <p:sldSz cx="9144000" cy="6858000" type="screen4x3"/>
  <p:notesSz cx="6858000" cy="9144000"/>
  <p:defaultTextStyle>
    <a:defPPr>
      <a:defRPr lang="en-US"/>
    </a:defPPr>
    <a:lvl1pPr algn="l" rtl="0" fontAlgn="base">
      <a:spcBef>
        <a:spcPct val="0"/>
      </a:spcBef>
      <a:spcAft>
        <a:spcPct val="0"/>
      </a:spcAft>
      <a:defRPr sz="4400" kern="1200">
        <a:solidFill>
          <a:srgbClr val="DDDDDD"/>
        </a:solidFill>
        <a:latin typeface="Times New Roman" charset="0"/>
        <a:ea typeface="+mn-ea"/>
        <a:cs typeface="+mn-cs"/>
      </a:defRPr>
    </a:lvl1pPr>
    <a:lvl2pPr marL="457200" algn="l" rtl="0" fontAlgn="base">
      <a:spcBef>
        <a:spcPct val="0"/>
      </a:spcBef>
      <a:spcAft>
        <a:spcPct val="0"/>
      </a:spcAft>
      <a:defRPr sz="4400" kern="1200">
        <a:solidFill>
          <a:srgbClr val="DDDDDD"/>
        </a:solidFill>
        <a:latin typeface="Times New Roman" charset="0"/>
        <a:ea typeface="+mn-ea"/>
        <a:cs typeface="+mn-cs"/>
      </a:defRPr>
    </a:lvl2pPr>
    <a:lvl3pPr marL="914400" algn="l" rtl="0" fontAlgn="base">
      <a:spcBef>
        <a:spcPct val="0"/>
      </a:spcBef>
      <a:spcAft>
        <a:spcPct val="0"/>
      </a:spcAft>
      <a:defRPr sz="4400" kern="1200">
        <a:solidFill>
          <a:srgbClr val="DDDDDD"/>
        </a:solidFill>
        <a:latin typeface="Times New Roman" charset="0"/>
        <a:ea typeface="+mn-ea"/>
        <a:cs typeface="+mn-cs"/>
      </a:defRPr>
    </a:lvl3pPr>
    <a:lvl4pPr marL="1371600" algn="l" rtl="0" fontAlgn="base">
      <a:spcBef>
        <a:spcPct val="0"/>
      </a:spcBef>
      <a:spcAft>
        <a:spcPct val="0"/>
      </a:spcAft>
      <a:defRPr sz="4400" kern="1200">
        <a:solidFill>
          <a:srgbClr val="DDDDDD"/>
        </a:solidFill>
        <a:latin typeface="Times New Roman" charset="0"/>
        <a:ea typeface="+mn-ea"/>
        <a:cs typeface="+mn-cs"/>
      </a:defRPr>
    </a:lvl4pPr>
    <a:lvl5pPr marL="1828800" algn="l" rtl="0" fontAlgn="base">
      <a:spcBef>
        <a:spcPct val="0"/>
      </a:spcBef>
      <a:spcAft>
        <a:spcPct val="0"/>
      </a:spcAft>
      <a:defRPr sz="4400" kern="1200">
        <a:solidFill>
          <a:srgbClr val="DDDDDD"/>
        </a:solidFill>
        <a:latin typeface="Times New Roman" charset="0"/>
        <a:ea typeface="+mn-ea"/>
        <a:cs typeface="+mn-cs"/>
      </a:defRPr>
    </a:lvl5pPr>
    <a:lvl6pPr marL="2286000" algn="l" defTabSz="914400" rtl="0" eaLnBrk="1" latinLnBrk="0" hangingPunct="1">
      <a:defRPr sz="4400" kern="1200">
        <a:solidFill>
          <a:srgbClr val="DDDDDD"/>
        </a:solidFill>
        <a:latin typeface="Times New Roman" charset="0"/>
        <a:ea typeface="+mn-ea"/>
        <a:cs typeface="+mn-cs"/>
      </a:defRPr>
    </a:lvl6pPr>
    <a:lvl7pPr marL="2743200" algn="l" defTabSz="914400" rtl="0" eaLnBrk="1" latinLnBrk="0" hangingPunct="1">
      <a:defRPr sz="4400" kern="1200">
        <a:solidFill>
          <a:srgbClr val="DDDDDD"/>
        </a:solidFill>
        <a:latin typeface="Times New Roman" charset="0"/>
        <a:ea typeface="+mn-ea"/>
        <a:cs typeface="+mn-cs"/>
      </a:defRPr>
    </a:lvl7pPr>
    <a:lvl8pPr marL="3200400" algn="l" defTabSz="914400" rtl="0" eaLnBrk="1" latinLnBrk="0" hangingPunct="1">
      <a:defRPr sz="4400" kern="1200">
        <a:solidFill>
          <a:srgbClr val="DDDDDD"/>
        </a:solidFill>
        <a:latin typeface="Times New Roman" charset="0"/>
        <a:ea typeface="+mn-ea"/>
        <a:cs typeface="+mn-cs"/>
      </a:defRPr>
    </a:lvl8pPr>
    <a:lvl9pPr marL="3657600" algn="l" defTabSz="914400" rtl="0" eaLnBrk="1" latinLnBrk="0" hangingPunct="1">
      <a:defRPr sz="4400" kern="1200">
        <a:solidFill>
          <a:srgbClr val="DDDDDD"/>
        </a:solidFill>
        <a:latin typeface="Times New Roman"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2D00"/>
    <a:srgbClr val="C0C0C0"/>
    <a:srgbClr val="FF3300"/>
    <a:srgbClr val="0099FF"/>
    <a:srgbClr val="0066FF"/>
    <a:srgbClr val="336600"/>
    <a:srgbClr val="003399"/>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9" autoAdjust="0"/>
    <p:restoredTop sz="90929" autoAdjust="0"/>
  </p:normalViewPr>
  <p:slideViewPr>
    <p:cSldViewPr>
      <p:cViewPr>
        <p:scale>
          <a:sx n="80" d="100"/>
          <a:sy n="80" d="100"/>
        </p:scale>
        <p:origin x="-1190" y="-77"/>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 Target="slides/slide1.xml"/><Relationship Id="rId4" Type="http://schemas.openxmlformats.org/officeDocument/2006/relationships/slide" Target="slides/slide3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AE768DB-12C0-40A8-931D-ECCA3D851F0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168052B-B4FA-44BB-8996-699EFAE0DA0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53AA3E-8B8F-420D-99F2-3A618C28547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B08C183-B391-4049-A8FC-386A469C8FD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4279DF1-84A3-4407-B8CB-6E224518756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D0CC910-D3A4-4092-8A9F-348C135AA8C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41C2D54-B086-422F-9439-91A9189C623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54ED49E-8528-4E16-91D9-890247CE0CB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14C5465-E435-441A-A934-EAA25503FC4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5A46784-C33E-4235-9683-E161CCB80E1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E8C8C23-F31B-4C68-AC08-ACF45F8871F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solidFill>
                  <a:schemeClr val="tx1"/>
                </a:solidFill>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solidFill>
                  <a:schemeClr val="tx1"/>
                </a:solidFill>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solidFill>
                  <a:schemeClr val="tx1"/>
                </a:solidFill>
              </a:defRPr>
            </a:lvl1pPr>
          </a:lstStyle>
          <a:p>
            <a:pPr>
              <a:defRPr/>
            </a:pPr>
            <a:fld id="{86950A26-6001-46E7-A7E9-62F772E3ADF4}" type="slidenum">
              <a:rPr lang="en-US"/>
              <a:pPr>
                <a:defRPr/>
              </a:pPr>
              <a:t>‹#›</a:t>
            </a:fld>
            <a:endParaRPr lang="en-US"/>
          </a:p>
        </p:txBody>
      </p:sp>
      <p:sp>
        <p:nvSpPr>
          <p:cNvPr id="7" name="Rectangle 4">
            <a:extLst>
              <a:ext uri="{FF2B5EF4-FFF2-40B4-BE49-F238E27FC236}">
                <a16:creationId xmlns="" xmlns:a16="http://schemas.microsoft.com/office/drawing/2014/main" id="{19355523-4334-45D1-B2FF-3775CA1850A2}"/>
              </a:ext>
            </a:extLst>
          </p:cNvPr>
          <p:cNvSpPr txBox="1">
            <a:spLocks noChangeArrowheads="1"/>
          </p:cNvSpPr>
          <p:nvPr userDrawn="1"/>
        </p:nvSpPr>
        <p:spPr>
          <a:xfrm>
            <a:off x="685800" y="6553200"/>
            <a:ext cx="7772400" cy="228600"/>
          </a:xfrm>
          <a:prstGeom prst="rect">
            <a:avLst/>
          </a:prstGeom>
        </p:spPr>
        <p:txBody>
          <a:bodyPr/>
          <a:lstStyle>
            <a:defPPr>
              <a:defRPr lang="en-US"/>
            </a:defPPr>
            <a:lvl1pPr algn="l" rtl="0" eaLnBrk="1" fontAlgn="base" hangingPunct="1">
              <a:lnSpc>
                <a:spcPct val="90000"/>
              </a:lnSpc>
              <a:spcBef>
                <a:spcPct val="20000"/>
              </a:spcBef>
              <a:spcAft>
                <a:spcPct val="0"/>
              </a:spcAft>
              <a:buChar char="•"/>
              <a:defRPr sz="800" kern="1200">
                <a:solidFill>
                  <a:prstClr val="black"/>
                </a:solidFill>
                <a:latin typeface="+mn-lt"/>
                <a:ea typeface="ＭＳ Ｐゴシック" panose="020B0600070205080204" pitchFamily="34" charset="-128"/>
                <a:cs typeface="+mn-cs"/>
              </a:defRPr>
            </a:lvl1pPr>
            <a:lvl2pPr marL="4572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2pPr>
            <a:lvl3pPr marL="9144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3pPr>
            <a:lvl4pPr marL="13716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4pPr>
            <a:lvl5pPr marL="18288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5pPr>
            <a:lvl6pPr marL="22860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6pPr>
            <a:lvl7pPr marL="27432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7pPr>
            <a:lvl8pPr marL="32004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8pPr>
            <a:lvl9pPr marL="36576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9pPr>
          </a:lstStyle>
          <a:p>
            <a:pPr algn="ctr">
              <a:defRPr/>
            </a:pPr>
            <a:r>
              <a:rPr lang="en-US" dirty="0" smtClean="0"/>
              <a:t>Copyright © 2020 McGraw-Hill Education. All rights reserved. No reproduction or distribution without the prior written consent of McGraw-Hill Education.</a:t>
            </a:r>
          </a:p>
          <a:p>
            <a:pPr algn="ct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3429000"/>
            <a:ext cx="9144000" cy="1143000"/>
          </a:xfrm>
          <a:solidFill>
            <a:srgbClr val="9900CC"/>
          </a:solidFill>
        </p:spPr>
        <p:txBody>
          <a:bodyPr/>
          <a:lstStyle/>
          <a:p>
            <a:pPr eaLnBrk="1" hangingPunct="1"/>
            <a:r>
              <a:rPr lang="en-US" dirty="0">
                <a:solidFill>
                  <a:schemeClr val="bg1"/>
                </a:solidFill>
              </a:rPr>
              <a:t>Demonstration Problem</a:t>
            </a:r>
          </a:p>
        </p:txBody>
      </p:sp>
      <p:sp>
        <p:nvSpPr>
          <p:cNvPr id="2051" name="Rectangle 3"/>
          <p:cNvSpPr>
            <a:spLocks noGrp="1" noChangeArrowheads="1"/>
          </p:cNvSpPr>
          <p:nvPr>
            <p:ph type="subTitle" idx="1"/>
          </p:nvPr>
        </p:nvSpPr>
        <p:spPr>
          <a:xfrm>
            <a:off x="0" y="4572000"/>
            <a:ext cx="9144000" cy="2286000"/>
          </a:xfrm>
          <a:solidFill>
            <a:srgbClr val="33CC33"/>
          </a:solidFill>
        </p:spPr>
        <p:txBody>
          <a:bodyPr anchor="ctr" anchorCtr="1"/>
          <a:lstStyle/>
          <a:p>
            <a:pPr eaLnBrk="1" hangingPunct="1"/>
            <a:r>
              <a:rPr lang="en-US" dirty="0">
                <a:solidFill>
                  <a:schemeClr val="bg1"/>
                </a:solidFill>
              </a:rPr>
              <a:t>Chapter 12 – Exercise 12</a:t>
            </a:r>
          </a:p>
          <a:p>
            <a:pPr eaLnBrk="1" hangingPunct="1"/>
            <a:r>
              <a:rPr lang="en-US" dirty="0">
                <a:solidFill>
                  <a:schemeClr val="bg1"/>
                </a:solidFill>
              </a:rPr>
              <a:t>Estimating Costs Based on</a:t>
            </a:r>
          </a:p>
          <a:p>
            <a:pPr eaLnBrk="1" hangingPunct="1"/>
            <a:r>
              <a:rPr lang="en-US" dirty="0">
                <a:solidFill>
                  <a:schemeClr val="bg1"/>
                </a:solidFill>
              </a:rPr>
              <a:t>Behavior Patterns</a:t>
            </a:r>
          </a:p>
        </p:txBody>
      </p:sp>
      <p:sp>
        <p:nvSpPr>
          <p:cNvPr id="2052" name="Rectangle 4"/>
          <p:cNvSpPr>
            <a:spLocks noChangeArrowheads="1"/>
          </p:cNvSpPr>
          <p:nvPr/>
        </p:nvSpPr>
        <p:spPr bwMode="auto">
          <a:xfrm>
            <a:off x="0" y="0"/>
            <a:ext cx="9144000" cy="3429000"/>
          </a:xfrm>
          <a:prstGeom prst="rect">
            <a:avLst/>
          </a:prstGeom>
          <a:solidFill>
            <a:schemeClr val="bg1"/>
          </a:solidFill>
          <a:ln w="9525">
            <a:noFill/>
            <a:miter lim="800000"/>
            <a:headEnd/>
            <a:tailEnd/>
          </a:ln>
        </p:spPr>
        <p:txBody>
          <a:bodyPr anchor="ctr"/>
          <a:lstStyle/>
          <a:p>
            <a:pPr algn="ctr"/>
            <a:r>
              <a:rPr lang="en-US" sz="7200" dirty="0">
                <a:solidFill>
                  <a:schemeClr val="tx1"/>
                </a:solidFill>
              </a:rPr>
              <a:t>Accounting</a:t>
            </a:r>
          </a:p>
          <a:p>
            <a:pPr algn="ctr"/>
            <a:r>
              <a:rPr lang="en-US" sz="3200" dirty="0">
                <a:solidFill>
                  <a:srgbClr val="003399"/>
                </a:solidFill>
              </a:rPr>
              <a:t>What the Numbers Mean 12e</a:t>
            </a:r>
          </a:p>
        </p:txBody>
      </p:sp>
      <p:sp>
        <p:nvSpPr>
          <p:cNvPr id="2053" name="Line 5"/>
          <p:cNvSpPr>
            <a:spLocks noChangeShapeType="1"/>
          </p:cNvSpPr>
          <p:nvPr/>
        </p:nvSpPr>
        <p:spPr bwMode="auto">
          <a:xfrm>
            <a:off x="0" y="3429000"/>
            <a:ext cx="9144000" cy="0"/>
          </a:xfrm>
          <a:prstGeom prst="line">
            <a:avLst/>
          </a:prstGeom>
          <a:noFill/>
          <a:ln w="63500">
            <a:solidFill>
              <a:srgbClr val="FF0000"/>
            </a:solidFill>
            <a:round/>
            <a:headEnd/>
            <a:tailEnd/>
          </a:ln>
        </p:spPr>
        <p:txBody>
          <a:bodyPr anchor="ctr"/>
          <a:lstStyle/>
          <a:p>
            <a:endParaRPr lang="en-US"/>
          </a:p>
        </p:txBody>
      </p:sp>
      <p:sp>
        <p:nvSpPr>
          <p:cNvPr id="2054" name="Line 6"/>
          <p:cNvSpPr>
            <a:spLocks noChangeShapeType="1"/>
          </p:cNvSpPr>
          <p:nvPr/>
        </p:nvSpPr>
        <p:spPr bwMode="auto">
          <a:xfrm>
            <a:off x="0" y="4572000"/>
            <a:ext cx="9144000" cy="0"/>
          </a:xfrm>
          <a:prstGeom prst="line">
            <a:avLst/>
          </a:prstGeom>
          <a:noFill/>
          <a:ln w="63500">
            <a:solidFill>
              <a:srgbClr val="FFFF00"/>
            </a:solidFill>
            <a:round/>
            <a:headEnd/>
            <a:tailEnd/>
          </a:ln>
        </p:spPr>
        <p:txBody>
          <a:bodyPr anchor="ct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1267"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a:t>Step 1 – Determine the cost behavior pattern for each cost item:</a:t>
            </a:r>
          </a:p>
        </p:txBody>
      </p:sp>
      <p:sp>
        <p:nvSpPr>
          <p:cNvPr id="11268" name="Rectangle 4"/>
          <p:cNvSpPr>
            <a:spLocks noChangeArrowheads="1"/>
          </p:cNvSpPr>
          <p:nvPr/>
        </p:nvSpPr>
        <p:spPr bwMode="auto">
          <a:xfrm>
            <a:off x="1447800" y="3429000"/>
            <a:ext cx="6248400" cy="2362200"/>
          </a:xfrm>
          <a:prstGeom prst="rect">
            <a:avLst/>
          </a:prstGeom>
          <a:noFill/>
          <a:ln w="9525">
            <a:noFill/>
            <a:miter lim="800000"/>
            <a:headEnd/>
            <a:tailEnd/>
          </a:ln>
        </p:spPr>
        <p:txBody>
          <a:bodyPr/>
          <a:lstStyle/>
          <a:p>
            <a:pPr marL="342900" indent="-342900">
              <a:lnSpc>
                <a:spcPct val="90000"/>
              </a:lnSpc>
              <a:spcBef>
                <a:spcPct val="20000"/>
              </a:spcBef>
            </a:pPr>
            <a:r>
              <a:rPr lang="en-US" sz="2400">
                <a:solidFill>
                  <a:schemeClr val="tx1"/>
                </a:solidFill>
              </a:rPr>
              <a:t>	Raw materials			Variable</a:t>
            </a:r>
          </a:p>
          <a:p>
            <a:pPr marL="342900" indent="-342900">
              <a:lnSpc>
                <a:spcPct val="90000"/>
              </a:lnSpc>
              <a:spcBef>
                <a:spcPct val="20000"/>
              </a:spcBef>
            </a:pPr>
            <a:r>
              <a:rPr lang="en-US" sz="2400">
                <a:solidFill>
                  <a:schemeClr val="tx1"/>
                </a:solidFill>
              </a:rPr>
              <a:t>	Factory depreciation expense	  Fixed</a:t>
            </a:r>
          </a:p>
          <a:p>
            <a:pPr marL="342900" indent="-342900">
              <a:lnSpc>
                <a:spcPct val="90000"/>
              </a:lnSpc>
              <a:spcBef>
                <a:spcPct val="20000"/>
              </a:spcBef>
            </a:pPr>
            <a:r>
              <a:rPr lang="en-US" sz="2400">
                <a:solidFill>
                  <a:schemeClr val="tx1"/>
                </a:solidFill>
              </a:rPr>
              <a:t>	Direct labor				Variable</a:t>
            </a:r>
          </a:p>
          <a:p>
            <a:pPr marL="342900" indent="-342900">
              <a:lnSpc>
                <a:spcPct val="90000"/>
              </a:lnSpc>
              <a:spcBef>
                <a:spcPct val="20000"/>
              </a:spcBef>
            </a:pPr>
            <a:r>
              <a:rPr lang="en-US" sz="2400">
                <a:solidFill>
                  <a:schemeClr val="tx1"/>
                </a:solidFill>
              </a:rPr>
              <a:t>	Production supervisor’s salary	  Fixed</a:t>
            </a:r>
          </a:p>
          <a:p>
            <a:pPr marL="342900" indent="-342900">
              <a:lnSpc>
                <a:spcPct val="90000"/>
              </a:lnSpc>
              <a:spcBef>
                <a:spcPct val="20000"/>
              </a:spcBef>
            </a:pPr>
            <a:r>
              <a:rPr lang="en-US" sz="2400">
                <a:solidFill>
                  <a:schemeClr val="tx1"/>
                </a:solidFill>
              </a:rPr>
              <a:t>	Computer rental expense		  </a:t>
            </a:r>
            <a:r>
              <a:rPr lang="en-US" sz="2400" b="1">
                <a:solidFill>
                  <a:srgbClr val="FF3300"/>
                </a:solidFill>
              </a:rPr>
              <a:t>Fixed</a:t>
            </a:r>
          </a:p>
          <a:p>
            <a:pPr marL="342900" indent="-342900">
              <a:lnSpc>
                <a:spcPct val="90000"/>
              </a:lnSpc>
              <a:spcBef>
                <a:spcPct val="20000"/>
              </a:spcBef>
            </a:pPr>
            <a:r>
              <a:rPr lang="en-US" sz="2400">
                <a:solidFill>
                  <a:schemeClr val="tx1"/>
                </a:solidFill>
              </a:rPr>
              <a:t>	Maintenance supplies used		</a:t>
            </a:r>
          </a:p>
        </p:txBody>
      </p:sp>
      <p:sp>
        <p:nvSpPr>
          <p:cNvPr id="11269" name="Text Box 5"/>
          <p:cNvSpPr txBox="1">
            <a:spLocks noChangeArrowheads="1"/>
          </p:cNvSpPr>
          <p:nvPr/>
        </p:nvSpPr>
        <p:spPr bwMode="auto">
          <a:xfrm>
            <a:off x="5943600" y="2682875"/>
            <a:ext cx="1371600" cy="822325"/>
          </a:xfrm>
          <a:prstGeom prst="rect">
            <a:avLst/>
          </a:prstGeom>
          <a:noFill/>
          <a:ln w="9525">
            <a:noFill/>
            <a:miter lim="800000"/>
            <a:headEnd/>
            <a:tailEnd/>
          </a:ln>
        </p:spPr>
        <p:txBody>
          <a:bodyPr>
            <a:spAutoFit/>
          </a:bodyPr>
          <a:lstStyle/>
          <a:p>
            <a:pPr algn="ctr">
              <a:spcBef>
                <a:spcPct val="50000"/>
              </a:spcBef>
            </a:pPr>
            <a:r>
              <a:rPr lang="en-US" sz="2400" b="1">
                <a:solidFill>
                  <a:schemeClr val="tx1"/>
                </a:solidFill>
              </a:rPr>
              <a:t>Cost </a:t>
            </a:r>
            <a:r>
              <a:rPr lang="en-US" sz="2400" b="1" u="sng">
                <a:solidFill>
                  <a:schemeClr val="tx1"/>
                </a:solidFill>
              </a:rPr>
              <a:t>Behavior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2291"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a:t>Step 1 – Determine the cost behavior pattern for each cost item:</a:t>
            </a:r>
          </a:p>
        </p:txBody>
      </p:sp>
      <p:sp>
        <p:nvSpPr>
          <p:cNvPr id="12292" name="Rectangle 4"/>
          <p:cNvSpPr>
            <a:spLocks noChangeArrowheads="1"/>
          </p:cNvSpPr>
          <p:nvPr/>
        </p:nvSpPr>
        <p:spPr bwMode="auto">
          <a:xfrm>
            <a:off x="1447800" y="3429000"/>
            <a:ext cx="6248400" cy="2362200"/>
          </a:xfrm>
          <a:prstGeom prst="rect">
            <a:avLst/>
          </a:prstGeom>
          <a:noFill/>
          <a:ln w="9525">
            <a:noFill/>
            <a:miter lim="800000"/>
            <a:headEnd/>
            <a:tailEnd/>
          </a:ln>
        </p:spPr>
        <p:txBody>
          <a:bodyPr/>
          <a:lstStyle/>
          <a:p>
            <a:pPr marL="342900" indent="-342900">
              <a:lnSpc>
                <a:spcPct val="90000"/>
              </a:lnSpc>
              <a:spcBef>
                <a:spcPct val="20000"/>
              </a:spcBef>
            </a:pPr>
            <a:r>
              <a:rPr lang="en-US" sz="2400">
                <a:solidFill>
                  <a:schemeClr val="tx1"/>
                </a:solidFill>
              </a:rPr>
              <a:t>	Raw materials			Variable</a:t>
            </a:r>
          </a:p>
          <a:p>
            <a:pPr marL="342900" indent="-342900">
              <a:lnSpc>
                <a:spcPct val="90000"/>
              </a:lnSpc>
              <a:spcBef>
                <a:spcPct val="20000"/>
              </a:spcBef>
            </a:pPr>
            <a:r>
              <a:rPr lang="en-US" sz="2400">
                <a:solidFill>
                  <a:schemeClr val="tx1"/>
                </a:solidFill>
              </a:rPr>
              <a:t>	Factory depreciation expense	  Fixed</a:t>
            </a:r>
          </a:p>
          <a:p>
            <a:pPr marL="342900" indent="-342900">
              <a:lnSpc>
                <a:spcPct val="90000"/>
              </a:lnSpc>
              <a:spcBef>
                <a:spcPct val="20000"/>
              </a:spcBef>
            </a:pPr>
            <a:r>
              <a:rPr lang="en-US" sz="2400">
                <a:solidFill>
                  <a:schemeClr val="tx1"/>
                </a:solidFill>
              </a:rPr>
              <a:t>	Direct labor				Variable</a:t>
            </a:r>
          </a:p>
          <a:p>
            <a:pPr marL="342900" indent="-342900">
              <a:lnSpc>
                <a:spcPct val="90000"/>
              </a:lnSpc>
              <a:spcBef>
                <a:spcPct val="20000"/>
              </a:spcBef>
            </a:pPr>
            <a:r>
              <a:rPr lang="en-US" sz="2400">
                <a:solidFill>
                  <a:schemeClr val="tx1"/>
                </a:solidFill>
              </a:rPr>
              <a:t>	Production supervisor’s salary	  Fixed</a:t>
            </a:r>
          </a:p>
          <a:p>
            <a:pPr marL="342900" indent="-342900">
              <a:lnSpc>
                <a:spcPct val="90000"/>
              </a:lnSpc>
              <a:spcBef>
                <a:spcPct val="20000"/>
              </a:spcBef>
            </a:pPr>
            <a:r>
              <a:rPr lang="en-US" sz="2400">
                <a:solidFill>
                  <a:schemeClr val="tx1"/>
                </a:solidFill>
              </a:rPr>
              <a:t>	Computer rental expense		  Fixed</a:t>
            </a:r>
          </a:p>
          <a:p>
            <a:pPr marL="342900" indent="-342900">
              <a:lnSpc>
                <a:spcPct val="90000"/>
              </a:lnSpc>
              <a:spcBef>
                <a:spcPct val="20000"/>
              </a:spcBef>
            </a:pPr>
            <a:r>
              <a:rPr lang="en-US" sz="2400">
                <a:solidFill>
                  <a:schemeClr val="tx1"/>
                </a:solidFill>
              </a:rPr>
              <a:t>	Maintenance supplies used		</a:t>
            </a:r>
            <a:r>
              <a:rPr lang="en-US" sz="2400" b="1">
                <a:solidFill>
                  <a:srgbClr val="FF3300"/>
                </a:solidFill>
              </a:rPr>
              <a:t>Variable</a:t>
            </a:r>
          </a:p>
        </p:txBody>
      </p:sp>
      <p:sp>
        <p:nvSpPr>
          <p:cNvPr id="12293" name="Text Box 5"/>
          <p:cNvSpPr txBox="1">
            <a:spLocks noChangeArrowheads="1"/>
          </p:cNvSpPr>
          <p:nvPr/>
        </p:nvSpPr>
        <p:spPr bwMode="auto">
          <a:xfrm>
            <a:off x="5943600" y="2682875"/>
            <a:ext cx="1371600" cy="822325"/>
          </a:xfrm>
          <a:prstGeom prst="rect">
            <a:avLst/>
          </a:prstGeom>
          <a:noFill/>
          <a:ln w="9525">
            <a:noFill/>
            <a:miter lim="800000"/>
            <a:headEnd/>
            <a:tailEnd/>
          </a:ln>
        </p:spPr>
        <p:txBody>
          <a:bodyPr>
            <a:spAutoFit/>
          </a:bodyPr>
          <a:lstStyle/>
          <a:p>
            <a:pPr algn="ctr">
              <a:spcBef>
                <a:spcPct val="50000"/>
              </a:spcBef>
            </a:pPr>
            <a:r>
              <a:rPr lang="en-US" sz="2400" b="1">
                <a:solidFill>
                  <a:schemeClr val="tx1"/>
                </a:solidFill>
              </a:rPr>
              <a:t>Cost </a:t>
            </a:r>
            <a:r>
              <a:rPr lang="en-US" sz="2400" b="1" u="sng">
                <a:solidFill>
                  <a:schemeClr val="tx1"/>
                </a:solidFill>
              </a:rPr>
              <a:t>Behavior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3315" name="Rectangle 3"/>
          <p:cNvSpPr>
            <a:spLocks noGrp="1" noChangeArrowheads="1"/>
          </p:cNvSpPr>
          <p:nvPr>
            <p:ph type="body" idx="1"/>
          </p:nvPr>
        </p:nvSpPr>
        <p:spPr>
          <a:xfrm>
            <a:off x="685800" y="1981200"/>
            <a:ext cx="8077200" cy="762000"/>
          </a:xfrm>
        </p:spPr>
        <p:txBody>
          <a:bodyPr/>
          <a:lstStyle/>
          <a:p>
            <a:pPr eaLnBrk="1" hangingPunct="1">
              <a:lnSpc>
                <a:spcPct val="90000"/>
              </a:lnSpc>
            </a:pPr>
            <a:r>
              <a:rPr lang="en-US" sz="2800" b="1" dirty="0"/>
              <a:t>Step 2</a:t>
            </a:r>
            <a:r>
              <a:rPr lang="en-US" sz="2800" dirty="0"/>
              <a:t> </a:t>
            </a:r>
            <a:r>
              <a:rPr lang="en-US" sz="2800" b="1" dirty="0"/>
              <a:t>- Determine the fixed amount or variable rate for each cost item at 4,000 units of activity:</a:t>
            </a:r>
          </a:p>
        </p:txBody>
      </p:sp>
      <p:sp>
        <p:nvSpPr>
          <p:cNvPr id="13316" name="Rectangle 4"/>
          <p:cNvSpPr>
            <a:spLocks noChangeArrowheads="1"/>
          </p:cNvSpPr>
          <p:nvPr/>
        </p:nvSpPr>
        <p:spPr bwMode="auto">
          <a:xfrm>
            <a:off x="533400" y="3581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13317" name="Text Box 5"/>
          <p:cNvSpPr txBox="1">
            <a:spLocks noChangeArrowheads="1"/>
          </p:cNvSpPr>
          <p:nvPr/>
        </p:nvSpPr>
        <p:spPr bwMode="auto">
          <a:xfrm>
            <a:off x="48768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13318" name="Text Box 6"/>
          <p:cNvSpPr txBox="1">
            <a:spLocks noChangeArrowheads="1"/>
          </p:cNvSpPr>
          <p:nvPr/>
        </p:nvSpPr>
        <p:spPr bwMode="auto">
          <a:xfrm>
            <a:off x="3429000" y="2879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4,000 units</a:t>
            </a:r>
          </a:p>
        </p:txBody>
      </p:sp>
      <p:sp>
        <p:nvSpPr>
          <p:cNvPr id="13319" name="Rectangle 7"/>
          <p:cNvSpPr>
            <a:spLocks noChangeArrowheads="1"/>
          </p:cNvSpPr>
          <p:nvPr/>
        </p:nvSpPr>
        <p:spPr bwMode="auto">
          <a:xfrm>
            <a:off x="3657600" y="3581400"/>
            <a:ext cx="1143000" cy="2743200"/>
          </a:xfrm>
          <a:prstGeom prst="rect">
            <a:avLst/>
          </a:prstGeom>
          <a:noFill/>
          <a:ln w="38100" cmpd="dbl">
            <a:noFill/>
            <a:miter lim="800000"/>
            <a:headEnd/>
            <a:tailEnd/>
          </a:ln>
        </p:spPr>
        <p:txBody>
          <a:bodyPr wrap="none"/>
          <a:lstStyle/>
          <a:p>
            <a:pPr algn="r">
              <a:lnSpc>
                <a:spcPct val="91000"/>
              </a:lnSpc>
              <a:spcBef>
                <a:spcPct val="20000"/>
              </a:spcBef>
            </a:pPr>
            <a:r>
              <a:rPr lang="en-US" sz="2000" dirty="0">
                <a:solidFill>
                  <a:schemeClr val="tx1"/>
                </a:solidFill>
              </a:rPr>
              <a:t>$ 20,800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49,600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         600</a:t>
            </a:r>
          </a:p>
          <a:p>
            <a:pPr algn="r">
              <a:lnSpc>
                <a:spcPct val="91000"/>
              </a:lnSpc>
              <a:spcBef>
                <a:spcPct val="20000"/>
              </a:spcBef>
            </a:pPr>
            <a:r>
              <a:rPr lang="en-US" sz="2000" dirty="0">
                <a:solidFill>
                  <a:schemeClr val="tx1"/>
                </a:solidFill>
              </a:rPr>
              <a:t>$119,600</a:t>
            </a:r>
          </a:p>
        </p:txBody>
      </p:sp>
      <p:sp>
        <p:nvSpPr>
          <p:cNvPr id="13320" name="Rectangle 8"/>
          <p:cNvSpPr>
            <a:spLocks noChangeArrowheads="1"/>
          </p:cNvSpPr>
          <p:nvPr/>
        </p:nvSpPr>
        <p:spPr bwMode="auto">
          <a:xfrm>
            <a:off x="7543800" y="3581400"/>
            <a:ext cx="990600" cy="2743200"/>
          </a:xfrm>
          <a:prstGeom prst="rect">
            <a:avLst/>
          </a:prstGeom>
          <a:noFill/>
          <a:ln w="9525">
            <a:noFill/>
            <a:miter lim="800000"/>
            <a:headEnd/>
            <a:tailEnd/>
          </a:ln>
        </p:spPr>
        <p:txBody>
          <a:bodyPr wrap="none"/>
          <a:lstStyle/>
          <a:p>
            <a:pPr algn="r">
              <a:lnSpc>
                <a:spcPct val="91000"/>
              </a:lnSpc>
              <a:spcBef>
                <a:spcPct val="20000"/>
              </a:spcBef>
            </a:pPr>
            <a:endParaRPr lang="en-US" sz="2000">
              <a:solidFill>
                <a:schemeClr val="tx1"/>
              </a:solidFill>
            </a:endParaRPr>
          </a:p>
        </p:txBody>
      </p:sp>
      <p:sp>
        <p:nvSpPr>
          <p:cNvPr id="13321" name="Text Box 9"/>
          <p:cNvSpPr txBox="1">
            <a:spLocks noChangeArrowheads="1"/>
          </p:cNvSpPr>
          <p:nvPr/>
        </p:nvSpPr>
        <p:spPr bwMode="auto">
          <a:xfrm>
            <a:off x="60960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rgbClr val="FF3300"/>
                </a:solidFill>
              </a:rPr>
              <a:t>Fixed </a:t>
            </a:r>
            <a:r>
              <a:rPr lang="en-US" sz="2000" b="1" u="sng">
                <a:solidFill>
                  <a:srgbClr val="FF3300"/>
                </a:solidFill>
              </a:rPr>
              <a:t>Amount</a:t>
            </a:r>
          </a:p>
        </p:txBody>
      </p:sp>
      <p:sp>
        <p:nvSpPr>
          <p:cNvPr id="13322" name="Text Box 10"/>
          <p:cNvSpPr txBox="1">
            <a:spLocks noChangeArrowheads="1"/>
          </p:cNvSpPr>
          <p:nvPr/>
        </p:nvSpPr>
        <p:spPr bwMode="auto">
          <a:xfrm>
            <a:off x="73152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rgbClr val="FF3300"/>
                </a:solidFill>
              </a:rPr>
              <a:t>Variable </a:t>
            </a:r>
            <a:r>
              <a:rPr lang="en-US" sz="2000" b="1" u="sng">
                <a:solidFill>
                  <a:srgbClr val="FF3300"/>
                </a:solidFill>
              </a:rPr>
              <a:t>Rate/Unit</a:t>
            </a:r>
          </a:p>
        </p:txBody>
      </p:sp>
      <p:sp>
        <p:nvSpPr>
          <p:cNvPr id="13323" name="Rectangle 11"/>
          <p:cNvSpPr>
            <a:spLocks noChangeArrowheads="1"/>
          </p:cNvSpPr>
          <p:nvPr/>
        </p:nvSpPr>
        <p:spPr bwMode="auto">
          <a:xfrm>
            <a:off x="6248400" y="3581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a:solidFill>
                <a:schemeClr val="tx1"/>
              </a:solidFill>
            </a:endParaRPr>
          </a:p>
        </p:txBody>
      </p:sp>
      <p:sp>
        <p:nvSpPr>
          <p:cNvPr id="13324" name="Rectangle 12"/>
          <p:cNvSpPr>
            <a:spLocks noChangeArrowheads="1"/>
          </p:cNvSpPr>
          <p:nvPr/>
        </p:nvSpPr>
        <p:spPr bwMode="auto">
          <a:xfrm>
            <a:off x="5029200" y="3581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13325" name="Line 13"/>
          <p:cNvSpPr>
            <a:spLocks noChangeShapeType="1"/>
          </p:cNvSpPr>
          <p:nvPr/>
        </p:nvSpPr>
        <p:spPr bwMode="auto">
          <a:xfrm>
            <a:off x="3771900" y="5956300"/>
            <a:ext cx="914400" cy="0"/>
          </a:xfrm>
          <a:prstGeom prst="line">
            <a:avLst/>
          </a:prstGeom>
          <a:noFill/>
          <a:ln w="38100" cmpd="dbl">
            <a:solidFill>
              <a:schemeClr val="tx1"/>
            </a:solidFill>
            <a:round/>
            <a:headEnd/>
            <a:tailEnd/>
          </a:ln>
        </p:spPr>
        <p:txBody>
          <a:bodyPr/>
          <a:lstStyle/>
          <a:p>
            <a:endParaRPr lang="en-US"/>
          </a:p>
        </p:txBody>
      </p:sp>
      <p:sp>
        <p:nvSpPr>
          <p:cNvPr id="13326" name="Line 16"/>
          <p:cNvSpPr>
            <a:spLocks noChangeShapeType="1"/>
          </p:cNvSpPr>
          <p:nvPr/>
        </p:nvSpPr>
        <p:spPr bwMode="auto">
          <a:xfrm>
            <a:off x="3759200" y="5626100"/>
            <a:ext cx="914400" cy="0"/>
          </a:xfrm>
          <a:prstGeom prst="line">
            <a:avLst/>
          </a:prstGeom>
          <a:noFill/>
          <a:ln w="6350">
            <a:solidFill>
              <a:schemeClr val="tx1"/>
            </a:solidFill>
            <a:round/>
            <a:headEnd/>
            <a:tailEnd/>
          </a:ln>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4339"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dirty="0"/>
              <a:t>Step 2 - Determine the fixed amount or variable rate for each cost item at 4,000 units of activity:</a:t>
            </a:r>
          </a:p>
        </p:txBody>
      </p:sp>
      <p:sp>
        <p:nvSpPr>
          <p:cNvPr id="14340" name="Rectangle 4"/>
          <p:cNvSpPr>
            <a:spLocks noChangeArrowheads="1"/>
          </p:cNvSpPr>
          <p:nvPr/>
        </p:nvSpPr>
        <p:spPr bwMode="auto">
          <a:xfrm>
            <a:off x="533400" y="3581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14341" name="Text Box 5"/>
          <p:cNvSpPr txBox="1">
            <a:spLocks noChangeArrowheads="1"/>
          </p:cNvSpPr>
          <p:nvPr/>
        </p:nvSpPr>
        <p:spPr bwMode="auto">
          <a:xfrm>
            <a:off x="48768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14342" name="Text Box 6"/>
          <p:cNvSpPr txBox="1">
            <a:spLocks noChangeArrowheads="1"/>
          </p:cNvSpPr>
          <p:nvPr/>
        </p:nvSpPr>
        <p:spPr bwMode="auto">
          <a:xfrm>
            <a:off x="3429000" y="2879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4,000 units</a:t>
            </a:r>
          </a:p>
        </p:txBody>
      </p:sp>
      <p:sp>
        <p:nvSpPr>
          <p:cNvPr id="14343" name="Rectangle 7"/>
          <p:cNvSpPr>
            <a:spLocks noChangeArrowheads="1"/>
          </p:cNvSpPr>
          <p:nvPr/>
        </p:nvSpPr>
        <p:spPr bwMode="auto">
          <a:xfrm>
            <a:off x="3657600" y="3581400"/>
            <a:ext cx="1143000" cy="2743200"/>
          </a:xfrm>
          <a:prstGeom prst="rect">
            <a:avLst/>
          </a:prstGeom>
          <a:noFill/>
          <a:ln w="38100" cmpd="dbl">
            <a:noFill/>
            <a:miter lim="800000"/>
            <a:headEnd/>
            <a:tailEnd/>
          </a:ln>
        </p:spPr>
        <p:txBody>
          <a:bodyPr wrap="none"/>
          <a:lstStyle/>
          <a:p>
            <a:pPr algn="r">
              <a:lnSpc>
                <a:spcPct val="91000"/>
              </a:lnSpc>
              <a:spcBef>
                <a:spcPct val="20000"/>
              </a:spcBef>
            </a:pPr>
            <a:r>
              <a:rPr lang="en-US" sz="2000" dirty="0">
                <a:solidFill>
                  <a:schemeClr val="tx1"/>
                </a:solidFill>
              </a:rPr>
              <a:t>$ 20,800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49,600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         600</a:t>
            </a:r>
          </a:p>
          <a:p>
            <a:pPr algn="r">
              <a:lnSpc>
                <a:spcPct val="91000"/>
              </a:lnSpc>
              <a:spcBef>
                <a:spcPct val="20000"/>
              </a:spcBef>
            </a:pPr>
            <a:r>
              <a:rPr lang="en-US" sz="2000" dirty="0">
                <a:solidFill>
                  <a:schemeClr val="tx1"/>
                </a:solidFill>
              </a:rPr>
              <a:t>$119,600</a:t>
            </a:r>
          </a:p>
        </p:txBody>
      </p:sp>
      <p:sp>
        <p:nvSpPr>
          <p:cNvPr id="14344" name="Rectangle 8"/>
          <p:cNvSpPr>
            <a:spLocks noChangeArrowheads="1"/>
          </p:cNvSpPr>
          <p:nvPr/>
        </p:nvSpPr>
        <p:spPr bwMode="auto">
          <a:xfrm>
            <a:off x="7543800" y="3581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b="1">
                <a:solidFill>
                  <a:srgbClr val="FF3300"/>
                </a:solidFill>
              </a:rPr>
              <a:t>$  5.20</a:t>
            </a:r>
          </a:p>
          <a:p>
            <a:pPr algn="r">
              <a:lnSpc>
                <a:spcPct val="91000"/>
              </a:lnSpc>
              <a:spcBef>
                <a:spcPct val="20000"/>
              </a:spcBef>
            </a:pPr>
            <a:endParaRPr lang="en-US" sz="2000">
              <a:solidFill>
                <a:schemeClr val="tx1"/>
              </a:solidFill>
            </a:endParaRPr>
          </a:p>
        </p:txBody>
      </p:sp>
      <p:sp>
        <p:nvSpPr>
          <p:cNvPr id="14345" name="Text Box 9"/>
          <p:cNvSpPr txBox="1">
            <a:spLocks noChangeArrowheads="1"/>
          </p:cNvSpPr>
          <p:nvPr/>
        </p:nvSpPr>
        <p:spPr bwMode="auto">
          <a:xfrm>
            <a:off x="60960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14346" name="Text Box 10"/>
          <p:cNvSpPr txBox="1">
            <a:spLocks noChangeArrowheads="1"/>
          </p:cNvSpPr>
          <p:nvPr/>
        </p:nvSpPr>
        <p:spPr bwMode="auto">
          <a:xfrm>
            <a:off x="73152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14347" name="Rectangle 11"/>
          <p:cNvSpPr>
            <a:spLocks noChangeArrowheads="1"/>
          </p:cNvSpPr>
          <p:nvPr/>
        </p:nvSpPr>
        <p:spPr bwMode="auto">
          <a:xfrm>
            <a:off x="6248400" y="3581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a:solidFill>
                <a:schemeClr val="tx1"/>
              </a:solidFill>
            </a:endParaRPr>
          </a:p>
        </p:txBody>
      </p:sp>
      <p:sp>
        <p:nvSpPr>
          <p:cNvPr id="14348" name="Rectangle 12"/>
          <p:cNvSpPr>
            <a:spLocks noChangeArrowheads="1"/>
          </p:cNvSpPr>
          <p:nvPr/>
        </p:nvSpPr>
        <p:spPr bwMode="auto">
          <a:xfrm>
            <a:off x="5029200" y="3581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14349" name="Line 13"/>
          <p:cNvSpPr>
            <a:spLocks noChangeShapeType="1"/>
          </p:cNvSpPr>
          <p:nvPr/>
        </p:nvSpPr>
        <p:spPr bwMode="auto">
          <a:xfrm>
            <a:off x="3771900" y="5956300"/>
            <a:ext cx="914400" cy="0"/>
          </a:xfrm>
          <a:prstGeom prst="line">
            <a:avLst/>
          </a:prstGeom>
          <a:noFill/>
          <a:ln w="38100" cmpd="dbl">
            <a:solidFill>
              <a:schemeClr val="tx1"/>
            </a:solidFill>
            <a:round/>
            <a:headEnd/>
            <a:tailEnd/>
          </a:ln>
        </p:spPr>
        <p:txBody>
          <a:bodyPr/>
          <a:lstStyle/>
          <a:p>
            <a:endParaRPr lang="en-US"/>
          </a:p>
        </p:txBody>
      </p:sp>
      <p:sp>
        <p:nvSpPr>
          <p:cNvPr id="14350" name="Line 16"/>
          <p:cNvSpPr>
            <a:spLocks noChangeShapeType="1"/>
          </p:cNvSpPr>
          <p:nvPr/>
        </p:nvSpPr>
        <p:spPr bwMode="auto">
          <a:xfrm>
            <a:off x="3759200" y="5626100"/>
            <a:ext cx="914400" cy="0"/>
          </a:xfrm>
          <a:prstGeom prst="line">
            <a:avLst/>
          </a:prstGeom>
          <a:noFill/>
          <a:ln w="6350">
            <a:solidFill>
              <a:schemeClr val="tx1"/>
            </a:solidFill>
            <a:round/>
            <a:headEnd/>
            <a:tailEnd/>
          </a:ln>
        </p:spPr>
        <p:txBody>
          <a:bodyPr/>
          <a:lstStyle/>
          <a:p>
            <a:endParaRPr lang="en-US"/>
          </a:p>
        </p:txBody>
      </p:sp>
      <p:sp>
        <p:nvSpPr>
          <p:cNvPr id="14351" name="Text Box 19"/>
          <p:cNvSpPr txBox="1">
            <a:spLocks noChangeArrowheads="1"/>
          </p:cNvSpPr>
          <p:nvPr/>
        </p:nvSpPr>
        <p:spPr bwMode="auto">
          <a:xfrm>
            <a:off x="6477000" y="4038600"/>
            <a:ext cx="2362200" cy="15208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solidFill>
                  <a:schemeClr val="tx1"/>
                </a:solidFill>
              </a:rPr>
              <a:t>Variable rate calculation:</a:t>
            </a:r>
          </a:p>
          <a:p>
            <a:pPr algn="ctr">
              <a:spcBef>
                <a:spcPct val="50000"/>
              </a:spcBef>
            </a:pPr>
            <a:r>
              <a:rPr lang="en-US" sz="2000" dirty="0">
                <a:solidFill>
                  <a:schemeClr val="tx1"/>
                </a:solidFill>
              </a:rPr>
              <a:t>$20,800 / 4,000 units = $ 5.20/unit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5363"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dirty="0"/>
              <a:t>Step 2 - Determine the fixed amount or variable rate for each cost item at 4,000 units of activity:</a:t>
            </a:r>
          </a:p>
        </p:txBody>
      </p:sp>
      <p:sp>
        <p:nvSpPr>
          <p:cNvPr id="15364" name="Rectangle 4"/>
          <p:cNvSpPr>
            <a:spLocks noChangeArrowheads="1"/>
          </p:cNvSpPr>
          <p:nvPr/>
        </p:nvSpPr>
        <p:spPr bwMode="auto">
          <a:xfrm>
            <a:off x="533400" y="3581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15365" name="Text Box 5"/>
          <p:cNvSpPr txBox="1">
            <a:spLocks noChangeArrowheads="1"/>
          </p:cNvSpPr>
          <p:nvPr/>
        </p:nvSpPr>
        <p:spPr bwMode="auto">
          <a:xfrm>
            <a:off x="48768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15366" name="Rectangle 7"/>
          <p:cNvSpPr>
            <a:spLocks noChangeArrowheads="1"/>
          </p:cNvSpPr>
          <p:nvPr/>
        </p:nvSpPr>
        <p:spPr bwMode="auto">
          <a:xfrm>
            <a:off x="3657600" y="3581400"/>
            <a:ext cx="1143000" cy="2743200"/>
          </a:xfrm>
          <a:prstGeom prst="rect">
            <a:avLst/>
          </a:prstGeom>
          <a:noFill/>
          <a:ln w="38100" cmpd="dbl">
            <a:noFill/>
            <a:miter lim="800000"/>
            <a:headEnd/>
            <a:tailEnd/>
          </a:ln>
        </p:spPr>
        <p:txBody>
          <a:bodyPr wrap="none"/>
          <a:lstStyle/>
          <a:p>
            <a:pPr algn="r">
              <a:lnSpc>
                <a:spcPct val="91000"/>
              </a:lnSpc>
              <a:spcBef>
                <a:spcPct val="20000"/>
              </a:spcBef>
            </a:pPr>
            <a:r>
              <a:rPr lang="en-US" sz="2000" dirty="0">
                <a:solidFill>
                  <a:schemeClr val="tx1"/>
                </a:solidFill>
              </a:rPr>
              <a:t>$ 20,800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49,600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         600</a:t>
            </a:r>
          </a:p>
          <a:p>
            <a:pPr algn="r">
              <a:lnSpc>
                <a:spcPct val="91000"/>
              </a:lnSpc>
              <a:spcBef>
                <a:spcPct val="20000"/>
              </a:spcBef>
            </a:pPr>
            <a:r>
              <a:rPr lang="en-US" sz="2000" dirty="0">
                <a:solidFill>
                  <a:schemeClr val="tx1"/>
                </a:solidFill>
              </a:rPr>
              <a:t>$119,600</a:t>
            </a:r>
          </a:p>
        </p:txBody>
      </p:sp>
      <p:sp>
        <p:nvSpPr>
          <p:cNvPr id="15367" name="Rectangle 8"/>
          <p:cNvSpPr>
            <a:spLocks noChangeArrowheads="1"/>
          </p:cNvSpPr>
          <p:nvPr/>
        </p:nvSpPr>
        <p:spPr bwMode="auto">
          <a:xfrm>
            <a:off x="7543800" y="3581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a:solidFill>
                  <a:schemeClr val="tx1"/>
                </a:solidFill>
              </a:rPr>
              <a:t>$  5.20</a:t>
            </a:r>
          </a:p>
          <a:p>
            <a:pPr algn="r">
              <a:lnSpc>
                <a:spcPct val="91000"/>
              </a:lnSpc>
              <a:spcBef>
                <a:spcPct val="20000"/>
              </a:spcBef>
            </a:pPr>
            <a:endParaRPr lang="en-US" sz="2000">
              <a:solidFill>
                <a:schemeClr val="tx1"/>
              </a:solidFill>
            </a:endParaRPr>
          </a:p>
        </p:txBody>
      </p:sp>
      <p:sp>
        <p:nvSpPr>
          <p:cNvPr id="15368" name="Text Box 9"/>
          <p:cNvSpPr txBox="1">
            <a:spLocks noChangeArrowheads="1"/>
          </p:cNvSpPr>
          <p:nvPr/>
        </p:nvSpPr>
        <p:spPr bwMode="auto">
          <a:xfrm>
            <a:off x="60960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15369" name="Text Box 10"/>
          <p:cNvSpPr txBox="1">
            <a:spLocks noChangeArrowheads="1"/>
          </p:cNvSpPr>
          <p:nvPr/>
        </p:nvSpPr>
        <p:spPr bwMode="auto">
          <a:xfrm>
            <a:off x="73152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15370" name="Rectangle 11"/>
          <p:cNvSpPr>
            <a:spLocks noChangeArrowheads="1"/>
          </p:cNvSpPr>
          <p:nvPr/>
        </p:nvSpPr>
        <p:spPr bwMode="auto">
          <a:xfrm>
            <a:off x="6248400" y="3581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b="1" dirty="0">
                <a:solidFill>
                  <a:srgbClr val="FF3300"/>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p:txBody>
      </p:sp>
      <p:sp>
        <p:nvSpPr>
          <p:cNvPr id="15371" name="Rectangle 12"/>
          <p:cNvSpPr>
            <a:spLocks noChangeArrowheads="1"/>
          </p:cNvSpPr>
          <p:nvPr/>
        </p:nvSpPr>
        <p:spPr bwMode="auto">
          <a:xfrm>
            <a:off x="5029200" y="3581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15372" name="Line 13"/>
          <p:cNvSpPr>
            <a:spLocks noChangeShapeType="1"/>
          </p:cNvSpPr>
          <p:nvPr/>
        </p:nvSpPr>
        <p:spPr bwMode="auto">
          <a:xfrm>
            <a:off x="3771900" y="5956300"/>
            <a:ext cx="914400" cy="0"/>
          </a:xfrm>
          <a:prstGeom prst="line">
            <a:avLst/>
          </a:prstGeom>
          <a:noFill/>
          <a:ln w="38100" cmpd="dbl">
            <a:solidFill>
              <a:schemeClr val="tx1"/>
            </a:solidFill>
            <a:round/>
            <a:headEnd/>
            <a:tailEnd/>
          </a:ln>
        </p:spPr>
        <p:txBody>
          <a:bodyPr/>
          <a:lstStyle/>
          <a:p>
            <a:endParaRPr lang="en-US"/>
          </a:p>
        </p:txBody>
      </p:sp>
      <p:sp>
        <p:nvSpPr>
          <p:cNvPr id="15373" name="Line 16"/>
          <p:cNvSpPr>
            <a:spLocks noChangeShapeType="1"/>
          </p:cNvSpPr>
          <p:nvPr/>
        </p:nvSpPr>
        <p:spPr bwMode="auto">
          <a:xfrm>
            <a:off x="3759200" y="5626100"/>
            <a:ext cx="914400" cy="0"/>
          </a:xfrm>
          <a:prstGeom prst="line">
            <a:avLst/>
          </a:prstGeom>
          <a:noFill/>
          <a:ln w="6350">
            <a:solidFill>
              <a:schemeClr val="tx1"/>
            </a:solidFill>
            <a:round/>
            <a:headEnd/>
            <a:tailEnd/>
          </a:ln>
        </p:spPr>
        <p:txBody>
          <a:bodyPr/>
          <a:lstStyle/>
          <a:p>
            <a:endParaRPr lang="en-US"/>
          </a:p>
        </p:txBody>
      </p:sp>
      <p:sp>
        <p:nvSpPr>
          <p:cNvPr id="15374" name="Text Box 19"/>
          <p:cNvSpPr txBox="1">
            <a:spLocks noChangeArrowheads="1"/>
          </p:cNvSpPr>
          <p:nvPr/>
        </p:nvSpPr>
        <p:spPr bwMode="auto">
          <a:xfrm>
            <a:off x="6324600" y="4403725"/>
            <a:ext cx="2514600" cy="16732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a:solidFill>
                  <a:schemeClr val="tx1"/>
                </a:solidFill>
              </a:rPr>
              <a:t>Fixed costs items will remain constant regardless of the level of activity (within the relevant range).</a:t>
            </a:r>
          </a:p>
        </p:txBody>
      </p:sp>
      <p:sp>
        <p:nvSpPr>
          <p:cNvPr id="15375" name="Text Box 21"/>
          <p:cNvSpPr txBox="1">
            <a:spLocks noChangeArrowheads="1"/>
          </p:cNvSpPr>
          <p:nvPr/>
        </p:nvSpPr>
        <p:spPr bwMode="auto">
          <a:xfrm>
            <a:off x="3429000" y="2879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4,000 units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6387"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dirty="0"/>
              <a:t>Step 2 - Determine the fixed amount or variable rate for each cost item at 4,000 units of activity:</a:t>
            </a:r>
          </a:p>
        </p:txBody>
      </p:sp>
      <p:sp>
        <p:nvSpPr>
          <p:cNvPr id="16388" name="Rectangle 4"/>
          <p:cNvSpPr>
            <a:spLocks noChangeArrowheads="1"/>
          </p:cNvSpPr>
          <p:nvPr/>
        </p:nvSpPr>
        <p:spPr bwMode="auto">
          <a:xfrm>
            <a:off x="533400" y="3581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16389" name="Text Box 5"/>
          <p:cNvSpPr txBox="1">
            <a:spLocks noChangeArrowheads="1"/>
          </p:cNvSpPr>
          <p:nvPr/>
        </p:nvSpPr>
        <p:spPr bwMode="auto">
          <a:xfrm>
            <a:off x="48768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16390" name="Rectangle 7"/>
          <p:cNvSpPr>
            <a:spLocks noChangeArrowheads="1"/>
          </p:cNvSpPr>
          <p:nvPr/>
        </p:nvSpPr>
        <p:spPr bwMode="auto">
          <a:xfrm>
            <a:off x="3657600" y="3581400"/>
            <a:ext cx="1143000" cy="2743200"/>
          </a:xfrm>
          <a:prstGeom prst="rect">
            <a:avLst/>
          </a:prstGeom>
          <a:noFill/>
          <a:ln w="38100" cmpd="dbl">
            <a:noFill/>
            <a:miter lim="800000"/>
            <a:headEnd/>
            <a:tailEnd/>
          </a:ln>
        </p:spPr>
        <p:txBody>
          <a:bodyPr wrap="none"/>
          <a:lstStyle/>
          <a:p>
            <a:pPr algn="r">
              <a:lnSpc>
                <a:spcPct val="91000"/>
              </a:lnSpc>
              <a:spcBef>
                <a:spcPct val="20000"/>
              </a:spcBef>
            </a:pPr>
            <a:r>
              <a:rPr lang="en-US" sz="2000" dirty="0">
                <a:solidFill>
                  <a:schemeClr val="tx1"/>
                </a:solidFill>
              </a:rPr>
              <a:t>$ 20,800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49,600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         600</a:t>
            </a:r>
          </a:p>
          <a:p>
            <a:pPr algn="r">
              <a:lnSpc>
                <a:spcPct val="91000"/>
              </a:lnSpc>
              <a:spcBef>
                <a:spcPct val="20000"/>
              </a:spcBef>
            </a:pPr>
            <a:r>
              <a:rPr lang="en-US" sz="2000" dirty="0">
                <a:solidFill>
                  <a:schemeClr val="tx1"/>
                </a:solidFill>
              </a:rPr>
              <a:t>$119,600</a:t>
            </a:r>
          </a:p>
        </p:txBody>
      </p:sp>
      <p:sp>
        <p:nvSpPr>
          <p:cNvPr id="16391" name="Rectangle 8"/>
          <p:cNvSpPr>
            <a:spLocks noChangeArrowheads="1"/>
          </p:cNvSpPr>
          <p:nvPr/>
        </p:nvSpPr>
        <p:spPr bwMode="auto">
          <a:xfrm>
            <a:off x="7543800" y="3581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a:solidFill>
                  <a:schemeClr val="tx1"/>
                </a:solidFill>
              </a:rPr>
              <a:t>$  5.20</a:t>
            </a:r>
          </a:p>
          <a:p>
            <a:pPr algn="r">
              <a:lnSpc>
                <a:spcPct val="91000"/>
              </a:lnSpc>
              <a:spcBef>
                <a:spcPct val="20000"/>
              </a:spcBef>
            </a:pPr>
            <a:endParaRPr lang="en-US" sz="2000">
              <a:solidFill>
                <a:schemeClr val="tx1"/>
              </a:solidFill>
            </a:endParaRPr>
          </a:p>
          <a:p>
            <a:pPr algn="r">
              <a:lnSpc>
                <a:spcPct val="91000"/>
              </a:lnSpc>
              <a:spcBef>
                <a:spcPct val="20000"/>
              </a:spcBef>
            </a:pPr>
            <a:r>
              <a:rPr lang="en-US" sz="2000" b="1">
                <a:solidFill>
                  <a:srgbClr val="FF3300"/>
                </a:solidFill>
              </a:rPr>
              <a:t>12.40</a:t>
            </a:r>
          </a:p>
          <a:p>
            <a:pPr algn="r">
              <a:lnSpc>
                <a:spcPct val="91000"/>
              </a:lnSpc>
              <a:spcBef>
                <a:spcPct val="20000"/>
              </a:spcBef>
            </a:pPr>
            <a:endParaRPr lang="en-US" sz="2000">
              <a:solidFill>
                <a:schemeClr val="tx1"/>
              </a:solidFill>
            </a:endParaRPr>
          </a:p>
          <a:p>
            <a:pPr algn="r">
              <a:lnSpc>
                <a:spcPct val="91000"/>
              </a:lnSpc>
              <a:spcBef>
                <a:spcPct val="20000"/>
              </a:spcBef>
            </a:pPr>
            <a:endParaRPr lang="en-US" sz="2000">
              <a:solidFill>
                <a:schemeClr val="tx1"/>
              </a:solidFill>
            </a:endParaRPr>
          </a:p>
        </p:txBody>
      </p:sp>
      <p:sp>
        <p:nvSpPr>
          <p:cNvPr id="16392" name="Text Box 9"/>
          <p:cNvSpPr txBox="1">
            <a:spLocks noChangeArrowheads="1"/>
          </p:cNvSpPr>
          <p:nvPr/>
        </p:nvSpPr>
        <p:spPr bwMode="auto">
          <a:xfrm>
            <a:off x="60960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16393" name="Text Box 10"/>
          <p:cNvSpPr txBox="1">
            <a:spLocks noChangeArrowheads="1"/>
          </p:cNvSpPr>
          <p:nvPr/>
        </p:nvSpPr>
        <p:spPr bwMode="auto">
          <a:xfrm>
            <a:off x="73152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16394" name="Rectangle 11"/>
          <p:cNvSpPr>
            <a:spLocks noChangeArrowheads="1"/>
          </p:cNvSpPr>
          <p:nvPr/>
        </p:nvSpPr>
        <p:spPr bwMode="auto">
          <a:xfrm>
            <a:off x="6248400" y="3581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p:txBody>
      </p:sp>
      <p:sp>
        <p:nvSpPr>
          <p:cNvPr id="16395" name="Rectangle 12"/>
          <p:cNvSpPr>
            <a:spLocks noChangeArrowheads="1"/>
          </p:cNvSpPr>
          <p:nvPr/>
        </p:nvSpPr>
        <p:spPr bwMode="auto">
          <a:xfrm>
            <a:off x="5029200" y="3581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16396" name="Line 13"/>
          <p:cNvSpPr>
            <a:spLocks noChangeShapeType="1"/>
          </p:cNvSpPr>
          <p:nvPr/>
        </p:nvSpPr>
        <p:spPr bwMode="auto">
          <a:xfrm>
            <a:off x="3771900" y="5956300"/>
            <a:ext cx="914400" cy="0"/>
          </a:xfrm>
          <a:prstGeom prst="line">
            <a:avLst/>
          </a:prstGeom>
          <a:noFill/>
          <a:ln w="38100" cmpd="dbl">
            <a:solidFill>
              <a:schemeClr val="tx1"/>
            </a:solidFill>
            <a:round/>
            <a:headEnd/>
            <a:tailEnd/>
          </a:ln>
        </p:spPr>
        <p:txBody>
          <a:bodyPr/>
          <a:lstStyle/>
          <a:p>
            <a:endParaRPr lang="en-US"/>
          </a:p>
        </p:txBody>
      </p:sp>
      <p:sp>
        <p:nvSpPr>
          <p:cNvPr id="16397" name="Line 16"/>
          <p:cNvSpPr>
            <a:spLocks noChangeShapeType="1"/>
          </p:cNvSpPr>
          <p:nvPr/>
        </p:nvSpPr>
        <p:spPr bwMode="auto">
          <a:xfrm>
            <a:off x="3759200" y="5626100"/>
            <a:ext cx="914400" cy="0"/>
          </a:xfrm>
          <a:prstGeom prst="line">
            <a:avLst/>
          </a:prstGeom>
          <a:noFill/>
          <a:ln w="6350">
            <a:solidFill>
              <a:schemeClr val="tx1"/>
            </a:solidFill>
            <a:round/>
            <a:headEnd/>
            <a:tailEnd/>
          </a:ln>
        </p:spPr>
        <p:txBody>
          <a:bodyPr/>
          <a:lstStyle/>
          <a:p>
            <a:endParaRPr lang="en-US"/>
          </a:p>
        </p:txBody>
      </p:sp>
      <p:sp>
        <p:nvSpPr>
          <p:cNvPr id="16398" name="Text Box 19"/>
          <p:cNvSpPr txBox="1">
            <a:spLocks noChangeArrowheads="1"/>
          </p:cNvSpPr>
          <p:nvPr/>
        </p:nvSpPr>
        <p:spPr bwMode="auto">
          <a:xfrm>
            <a:off x="6477000" y="4784725"/>
            <a:ext cx="2362200" cy="15208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solidFill>
                  <a:schemeClr val="tx1"/>
                </a:solidFill>
              </a:rPr>
              <a:t>Variable rate calculation:</a:t>
            </a:r>
          </a:p>
          <a:p>
            <a:pPr algn="ctr">
              <a:spcBef>
                <a:spcPct val="50000"/>
              </a:spcBef>
            </a:pPr>
            <a:r>
              <a:rPr lang="en-US" sz="2000" dirty="0">
                <a:solidFill>
                  <a:schemeClr val="tx1"/>
                </a:solidFill>
              </a:rPr>
              <a:t>$49,600 / 4,000 units = $12.40/unit</a:t>
            </a:r>
          </a:p>
        </p:txBody>
      </p:sp>
      <p:sp>
        <p:nvSpPr>
          <p:cNvPr id="16399" name="Text Box 20"/>
          <p:cNvSpPr txBox="1">
            <a:spLocks noChangeArrowheads="1"/>
          </p:cNvSpPr>
          <p:nvPr/>
        </p:nvSpPr>
        <p:spPr bwMode="auto">
          <a:xfrm>
            <a:off x="3429000" y="2879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4,000 units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7411"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dirty="0"/>
              <a:t>Step 2 - Determine the fixed amount or variable rate for each cost item at 4,000 units of activity:</a:t>
            </a:r>
          </a:p>
        </p:txBody>
      </p:sp>
      <p:sp>
        <p:nvSpPr>
          <p:cNvPr id="17412" name="Rectangle 4"/>
          <p:cNvSpPr>
            <a:spLocks noChangeArrowheads="1"/>
          </p:cNvSpPr>
          <p:nvPr/>
        </p:nvSpPr>
        <p:spPr bwMode="auto">
          <a:xfrm>
            <a:off x="533400" y="3581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17413" name="Text Box 5"/>
          <p:cNvSpPr txBox="1">
            <a:spLocks noChangeArrowheads="1"/>
          </p:cNvSpPr>
          <p:nvPr/>
        </p:nvSpPr>
        <p:spPr bwMode="auto">
          <a:xfrm>
            <a:off x="48768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17414" name="Rectangle 7"/>
          <p:cNvSpPr>
            <a:spLocks noChangeArrowheads="1"/>
          </p:cNvSpPr>
          <p:nvPr/>
        </p:nvSpPr>
        <p:spPr bwMode="auto">
          <a:xfrm>
            <a:off x="3657600" y="3581400"/>
            <a:ext cx="1143000" cy="2743200"/>
          </a:xfrm>
          <a:prstGeom prst="rect">
            <a:avLst/>
          </a:prstGeom>
          <a:noFill/>
          <a:ln w="38100" cmpd="dbl">
            <a:noFill/>
            <a:miter lim="800000"/>
            <a:headEnd/>
            <a:tailEnd/>
          </a:ln>
        </p:spPr>
        <p:txBody>
          <a:bodyPr wrap="none"/>
          <a:lstStyle/>
          <a:p>
            <a:pPr algn="r">
              <a:lnSpc>
                <a:spcPct val="91000"/>
              </a:lnSpc>
              <a:spcBef>
                <a:spcPct val="20000"/>
              </a:spcBef>
            </a:pPr>
            <a:r>
              <a:rPr lang="en-US" sz="2000" dirty="0">
                <a:solidFill>
                  <a:schemeClr val="tx1"/>
                </a:solidFill>
              </a:rPr>
              <a:t>$ 20,800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49,600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         600</a:t>
            </a:r>
          </a:p>
          <a:p>
            <a:pPr algn="r">
              <a:lnSpc>
                <a:spcPct val="91000"/>
              </a:lnSpc>
              <a:spcBef>
                <a:spcPct val="20000"/>
              </a:spcBef>
            </a:pPr>
            <a:r>
              <a:rPr lang="en-US" sz="2000" dirty="0">
                <a:solidFill>
                  <a:schemeClr val="tx1"/>
                </a:solidFill>
              </a:rPr>
              <a:t>$119,600</a:t>
            </a:r>
          </a:p>
        </p:txBody>
      </p:sp>
      <p:sp>
        <p:nvSpPr>
          <p:cNvPr id="17415" name="Rectangle 8"/>
          <p:cNvSpPr>
            <a:spLocks noChangeArrowheads="1"/>
          </p:cNvSpPr>
          <p:nvPr/>
        </p:nvSpPr>
        <p:spPr bwMode="auto">
          <a:xfrm>
            <a:off x="7543800" y="3581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a:solidFill>
                  <a:schemeClr val="tx1"/>
                </a:solidFill>
              </a:rPr>
              <a:t>$  5.20</a:t>
            </a:r>
          </a:p>
          <a:p>
            <a:pPr algn="r">
              <a:lnSpc>
                <a:spcPct val="91000"/>
              </a:lnSpc>
              <a:spcBef>
                <a:spcPct val="20000"/>
              </a:spcBef>
            </a:pPr>
            <a:endParaRPr lang="en-US" sz="2000">
              <a:solidFill>
                <a:schemeClr val="tx1"/>
              </a:solidFill>
            </a:endParaRPr>
          </a:p>
          <a:p>
            <a:pPr algn="r">
              <a:lnSpc>
                <a:spcPct val="91000"/>
              </a:lnSpc>
              <a:spcBef>
                <a:spcPct val="20000"/>
              </a:spcBef>
            </a:pPr>
            <a:r>
              <a:rPr lang="en-US" sz="2000">
                <a:solidFill>
                  <a:schemeClr val="tx1"/>
                </a:solidFill>
              </a:rPr>
              <a:t>12.40</a:t>
            </a:r>
          </a:p>
          <a:p>
            <a:pPr algn="r">
              <a:lnSpc>
                <a:spcPct val="91000"/>
              </a:lnSpc>
              <a:spcBef>
                <a:spcPct val="20000"/>
              </a:spcBef>
            </a:pPr>
            <a:endParaRPr lang="en-US" sz="2000">
              <a:solidFill>
                <a:schemeClr val="tx1"/>
              </a:solidFill>
            </a:endParaRPr>
          </a:p>
          <a:p>
            <a:pPr algn="r">
              <a:lnSpc>
                <a:spcPct val="91000"/>
              </a:lnSpc>
              <a:spcBef>
                <a:spcPct val="20000"/>
              </a:spcBef>
            </a:pPr>
            <a:endParaRPr lang="en-US" sz="2000">
              <a:solidFill>
                <a:schemeClr val="tx1"/>
              </a:solidFill>
            </a:endParaRPr>
          </a:p>
        </p:txBody>
      </p:sp>
      <p:sp>
        <p:nvSpPr>
          <p:cNvPr id="17416" name="Text Box 9"/>
          <p:cNvSpPr txBox="1">
            <a:spLocks noChangeArrowheads="1"/>
          </p:cNvSpPr>
          <p:nvPr/>
        </p:nvSpPr>
        <p:spPr bwMode="auto">
          <a:xfrm>
            <a:off x="60960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17417" name="Text Box 10"/>
          <p:cNvSpPr txBox="1">
            <a:spLocks noChangeArrowheads="1"/>
          </p:cNvSpPr>
          <p:nvPr/>
        </p:nvSpPr>
        <p:spPr bwMode="auto">
          <a:xfrm>
            <a:off x="73152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17418" name="Rectangle 11"/>
          <p:cNvSpPr>
            <a:spLocks noChangeArrowheads="1"/>
          </p:cNvSpPr>
          <p:nvPr/>
        </p:nvSpPr>
        <p:spPr bwMode="auto">
          <a:xfrm>
            <a:off x="6248400" y="3581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b="1" dirty="0">
                <a:solidFill>
                  <a:srgbClr val="FF3300"/>
                </a:solidFill>
              </a:rPr>
              <a:t>5,000</a:t>
            </a:r>
          </a:p>
        </p:txBody>
      </p:sp>
      <p:sp>
        <p:nvSpPr>
          <p:cNvPr id="17419" name="Rectangle 12"/>
          <p:cNvSpPr>
            <a:spLocks noChangeArrowheads="1"/>
          </p:cNvSpPr>
          <p:nvPr/>
        </p:nvSpPr>
        <p:spPr bwMode="auto">
          <a:xfrm>
            <a:off x="5029200" y="3581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17420" name="Line 13"/>
          <p:cNvSpPr>
            <a:spLocks noChangeShapeType="1"/>
          </p:cNvSpPr>
          <p:nvPr/>
        </p:nvSpPr>
        <p:spPr bwMode="auto">
          <a:xfrm>
            <a:off x="3771900" y="5956300"/>
            <a:ext cx="914400" cy="0"/>
          </a:xfrm>
          <a:prstGeom prst="line">
            <a:avLst/>
          </a:prstGeom>
          <a:noFill/>
          <a:ln w="38100" cmpd="dbl">
            <a:solidFill>
              <a:schemeClr val="tx1"/>
            </a:solidFill>
            <a:round/>
            <a:headEnd/>
            <a:tailEnd/>
          </a:ln>
        </p:spPr>
        <p:txBody>
          <a:bodyPr/>
          <a:lstStyle/>
          <a:p>
            <a:endParaRPr lang="en-US"/>
          </a:p>
        </p:txBody>
      </p:sp>
      <p:sp>
        <p:nvSpPr>
          <p:cNvPr id="17421" name="Line 16"/>
          <p:cNvSpPr>
            <a:spLocks noChangeShapeType="1"/>
          </p:cNvSpPr>
          <p:nvPr/>
        </p:nvSpPr>
        <p:spPr bwMode="auto">
          <a:xfrm>
            <a:off x="3759200" y="5626100"/>
            <a:ext cx="914400" cy="0"/>
          </a:xfrm>
          <a:prstGeom prst="line">
            <a:avLst/>
          </a:prstGeom>
          <a:noFill/>
          <a:ln w="6350">
            <a:solidFill>
              <a:schemeClr val="tx1"/>
            </a:solidFill>
            <a:round/>
            <a:headEnd/>
            <a:tailEnd/>
          </a:ln>
        </p:spPr>
        <p:txBody>
          <a:bodyPr/>
          <a:lstStyle/>
          <a:p>
            <a:endParaRPr lang="en-US"/>
          </a:p>
        </p:txBody>
      </p:sp>
      <p:sp>
        <p:nvSpPr>
          <p:cNvPr id="17422" name="Text Box 19"/>
          <p:cNvSpPr txBox="1">
            <a:spLocks noChangeArrowheads="1"/>
          </p:cNvSpPr>
          <p:nvPr/>
        </p:nvSpPr>
        <p:spPr bwMode="auto">
          <a:xfrm>
            <a:off x="3429000" y="2879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4,000 units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8435"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dirty="0"/>
              <a:t>Step 2 - Determine the fixed amount or variable rate for each cost item at 4,000 units of activity:</a:t>
            </a:r>
          </a:p>
        </p:txBody>
      </p:sp>
      <p:sp>
        <p:nvSpPr>
          <p:cNvPr id="18436" name="Rectangle 4"/>
          <p:cNvSpPr>
            <a:spLocks noChangeArrowheads="1"/>
          </p:cNvSpPr>
          <p:nvPr/>
        </p:nvSpPr>
        <p:spPr bwMode="auto">
          <a:xfrm>
            <a:off x="533400" y="3581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18437" name="Text Box 5"/>
          <p:cNvSpPr txBox="1">
            <a:spLocks noChangeArrowheads="1"/>
          </p:cNvSpPr>
          <p:nvPr/>
        </p:nvSpPr>
        <p:spPr bwMode="auto">
          <a:xfrm>
            <a:off x="48768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18438" name="Rectangle 7"/>
          <p:cNvSpPr>
            <a:spLocks noChangeArrowheads="1"/>
          </p:cNvSpPr>
          <p:nvPr/>
        </p:nvSpPr>
        <p:spPr bwMode="auto">
          <a:xfrm>
            <a:off x="3657600" y="3581400"/>
            <a:ext cx="1143000" cy="2743200"/>
          </a:xfrm>
          <a:prstGeom prst="rect">
            <a:avLst/>
          </a:prstGeom>
          <a:noFill/>
          <a:ln w="38100" cmpd="dbl">
            <a:noFill/>
            <a:miter lim="800000"/>
            <a:headEnd/>
            <a:tailEnd/>
          </a:ln>
        </p:spPr>
        <p:txBody>
          <a:bodyPr wrap="none"/>
          <a:lstStyle/>
          <a:p>
            <a:pPr algn="r">
              <a:lnSpc>
                <a:spcPct val="91000"/>
              </a:lnSpc>
              <a:spcBef>
                <a:spcPct val="20000"/>
              </a:spcBef>
            </a:pPr>
            <a:r>
              <a:rPr lang="en-US" sz="2000" dirty="0">
                <a:solidFill>
                  <a:schemeClr val="tx1"/>
                </a:solidFill>
              </a:rPr>
              <a:t>$ 20,800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49,600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         600</a:t>
            </a:r>
          </a:p>
          <a:p>
            <a:pPr algn="r">
              <a:lnSpc>
                <a:spcPct val="91000"/>
              </a:lnSpc>
              <a:spcBef>
                <a:spcPct val="20000"/>
              </a:spcBef>
            </a:pPr>
            <a:r>
              <a:rPr lang="en-US" sz="2000" dirty="0">
                <a:solidFill>
                  <a:schemeClr val="tx1"/>
                </a:solidFill>
              </a:rPr>
              <a:t>$119,600</a:t>
            </a:r>
          </a:p>
        </p:txBody>
      </p:sp>
      <p:sp>
        <p:nvSpPr>
          <p:cNvPr id="18439" name="Rectangle 8"/>
          <p:cNvSpPr>
            <a:spLocks noChangeArrowheads="1"/>
          </p:cNvSpPr>
          <p:nvPr/>
        </p:nvSpPr>
        <p:spPr bwMode="auto">
          <a:xfrm>
            <a:off x="7543800" y="3581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a:solidFill>
                  <a:schemeClr val="tx1"/>
                </a:solidFill>
              </a:rPr>
              <a:t>$  5.20</a:t>
            </a:r>
          </a:p>
          <a:p>
            <a:pPr algn="r">
              <a:lnSpc>
                <a:spcPct val="91000"/>
              </a:lnSpc>
              <a:spcBef>
                <a:spcPct val="20000"/>
              </a:spcBef>
            </a:pPr>
            <a:endParaRPr lang="en-US" sz="2000">
              <a:solidFill>
                <a:schemeClr val="tx1"/>
              </a:solidFill>
            </a:endParaRPr>
          </a:p>
          <a:p>
            <a:pPr algn="r">
              <a:lnSpc>
                <a:spcPct val="91000"/>
              </a:lnSpc>
              <a:spcBef>
                <a:spcPct val="20000"/>
              </a:spcBef>
            </a:pPr>
            <a:r>
              <a:rPr lang="en-US" sz="2000">
                <a:solidFill>
                  <a:schemeClr val="tx1"/>
                </a:solidFill>
              </a:rPr>
              <a:t>12.40</a:t>
            </a:r>
          </a:p>
          <a:p>
            <a:pPr algn="r">
              <a:lnSpc>
                <a:spcPct val="91000"/>
              </a:lnSpc>
              <a:spcBef>
                <a:spcPct val="20000"/>
              </a:spcBef>
            </a:pPr>
            <a:endParaRPr lang="en-US" sz="2000">
              <a:solidFill>
                <a:schemeClr val="tx1"/>
              </a:solidFill>
            </a:endParaRPr>
          </a:p>
          <a:p>
            <a:pPr algn="r">
              <a:lnSpc>
                <a:spcPct val="91000"/>
              </a:lnSpc>
              <a:spcBef>
                <a:spcPct val="20000"/>
              </a:spcBef>
            </a:pPr>
            <a:endParaRPr lang="en-US" sz="2000">
              <a:solidFill>
                <a:schemeClr val="tx1"/>
              </a:solidFill>
            </a:endParaRPr>
          </a:p>
        </p:txBody>
      </p:sp>
      <p:sp>
        <p:nvSpPr>
          <p:cNvPr id="18440" name="Text Box 9"/>
          <p:cNvSpPr txBox="1">
            <a:spLocks noChangeArrowheads="1"/>
          </p:cNvSpPr>
          <p:nvPr/>
        </p:nvSpPr>
        <p:spPr bwMode="auto">
          <a:xfrm>
            <a:off x="60960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18441" name="Text Box 10"/>
          <p:cNvSpPr txBox="1">
            <a:spLocks noChangeArrowheads="1"/>
          </p:cNvSpPr>
          <p:nvPr/>
        </p:nvSpPr>
        <p:spPr bwMode="auto">
          <a:xfrm>
            <a:off x="73152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18442" name="Rectangle 11"/>
          <p:cNvSpPr>
            <a:spLocks noChangeArrowheads="1"/>
          </p:cNvSpPr>
          <p:nvPr/>
        </p:nvSpPr>
        <p:spPr bwMode="auto">
          <a:xfrm>
            <a:off x="6248400" y="3581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b="1" dirty="0">
                <a:solidFill>
                  <a:srgbClr val="FF3300"/>
                </a:solidFill>
              </a:rPr>
              <a:t>3,100</a:t>
            </a:r>
          </a:p>
          <a:p>
            <a:pPr algn="r">
              <a:lnSpc>
                <a:spcPct val="91000"/>
              </a:lnSpc>
              <a:spcBef>
                <a:spcPct val="20000"/>
              </a:spcBef>
            </a:pPr>
            <a:endParaRPr lang="en-US" sz="2000" dirty="0">
              <a:solidFill>
                <a:schemeClr val="tx1"/>
              </a:solidFill>
            </a:endParaRPr>
          </a:p>
        </p:txBody>
      </p:sp>
      <p:sp>
        <p:nvSpPr>
          <p:cNvPr id="18443" name="Rectangle 12"/>
          <p:cNvSpPr>
            <a:spLocks noChangeArrowheads="1"/>
          </p:cNvSpPr>
          <p:nvPr/>
        </p:nvSpPr>
        <p:spPr bwMode="auto">
          <a:xfrm>
            <a:off x="5029200" y="3581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18444" name="Line 13"/>
          <p:cNvSpPr>
            <a:spLocks noChangeShapeType="1"/>
          </p:cNvSpPr>
          <p:nvPr/>
        </p:nvSpPr>
        <p:spPr bwMode="auto">
          <a:xfrm>
            <a:off x="3771900" y="5956300"/>
            <a:ext cx="914400" cy="0"/>
          </a:xfrm>
          <a:prstGeom prst="line">
            <a:avLst/>
          </a:prstGeom>
          <a:noFill/>
          <a:ln w="38100" cmpd="dbl">
            <a:solidFill>
              <a:schemeClr val="tx1"/>
            </a:solidFill>
            <a:round/>
            <a:headEnd/>
            <a:tailEnd/>
          </a:ln>
        </p:spPr>
        <p:txBody>
          <a:bodyPr/>
          <a:lstStyle/>
          <a:p>
            <a:endParaRPr lang="en-US"/>
          </a:p>
        </p:txBody>
      </p:sp>
      <p:sp>
        <p:nvSpPr>
          <p:cNvPr id="18445" name="Line 16"/>
          <p:cNvSpPr>
            <a:spLocks noChangeShapeType="1"/>
          </p:cNvSpPr>
          <p:nvPr/>
        </p:nvSpPr>
        <p:spPr bwMode="auto">
          <a:xfrm>
            <a:off x="3759200" y="5626100"/>
            <a:ext cx="914400" cy="0"/>
          </a:xfrm>
          <a:prstGeom prst="line">
            <a:avLst/>
          </a:prstGeom>
          <a:noFill/>
          <a:ln w="6350">
            <a:solidFill>
              <a:schemeClr val="tx1"/>
            </a:solidFill>
            <a:round/>
            <a:headEnd/>
            <a:tailEnd/>
          </a:ln>
        </p:spPr>
        <p:txBody>
          <a:bodyPr/>
          <a:lstStyle/>
          <a:p>
            <a:endParaRPr lang="en-US"/>
          </a:p>
        </p:txBody>
      </p:sp>
      <p:sp>
        <p:nvSpPr>
          <p:cNvPr id="18446" name="Text Box 19"/>
          <p:cNvSpPr txBox="1">
            <a:spLocks noChangeArrowheads="1"/>
          </p:cNvSpPr>
          <p:nvPr/>
        </p:nvSpPr>
        <p:spPr bwMode="auto">
          <a:xfrm>
            <a:off x="3429000" y="2879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4,000 units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9459"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dirty="0"/>
              <a:t>Step 2 - Determine the fixed amount or variable rate for each cost item at 4,000 units of activity:</a:t>
            </a:r>
          </a:p>
        </p:txBody>
      </p:sp>
      <p:sp>
        <p:nvSpPr>
          <p:cNvPr id="19460" name="Rectangle 4"/>
          <p:cNvSpPr>
            <a:spLocks noChangeArrowheads="1"/>
          </p:cNvSpPr>
          <p:nvPr/>
        </p:nvSpPr>
        <p:spPr bwMode="auto">
          <a:xfrm>
            <a:off x="533400" y="3581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19461" name="Text Box 5"/>
          <p:cNvSpPr txBox="1">
            <a:spLocks noChangeArrowheads="1"/>
          </p:cNvSpPr>
          <p:nvPr/>
        </p:nvSpPr>
        <p:spPr bwMode="auto">
          <a:xfrm>
            <a:off x="48768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19462" name="Rectangle 7"/>
          <p:cNvSpPr>
            <a:spLocks noChangeArrowheads="1"/>
          </p:cNvSpPr>
          <p:nvPr/>
        </p:nvSpPr>
        <p:spPr bwMode="auto">
          <a:xfrm>
            <a:off x="3657600" y="3581400"/>
            <a:ext cx="1143000" cy="2743200"/>
          </a:xfrm>
          <a:prstGeom prst="rect">
            <a:avLst/>
          </a:prstGeom>
          <a:noFill/>
          <a:ln w="38100" cmpd="dbl">
            <a:noFill/>
            <a:miter lim="800000"/>
            <a:headEnd/>
            <a:tailEnd/>
          </a:ln>
        </p:spPr>
        <p:txBody>
          <a:bodyPr wrap="none"/>
          <a:lstStyle/>
          <a:p>
            <a:pPr algn="r">
              <a:lnSpc>
                <a:spcPct val="91000"/>
              </a:lnSpc>
              <a:spcBef>
                <a:spcPct val="20000"/>
              </a:spcBef>
            </a:pPr>
            <a:r>
              <a:rPr lang="en-US" sz="2000" dirty="0">
                <a:solidFill>
                  <a:schemeClr val="tx1"/>
                </a:solidFill>
              </a:rPr>
              <a:t>$ 20,800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49,600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         600</a:t>
            </a:r>
          </a:p>
          <a:p>
            <a:pPr algn="r">
              <a:lnSpc>
                <a:spcPct val="91000"/>
              </a:lnSpc>
              <a:spcBef>
                <a:spcPct val="20000"/>
              </a:spcBef>
            </a:pPr>
            <a:r>
              <a:rPr lang="en-US" sz="2000" dirty="0">
                <a:solidFill>
                  <a:schemeClr val="tx1"/>
                </a:solidFill>
              </a:rPr>
              <a:t>$119,600</a:t>
            </a:r>
          </a:p>
        </p:txBody>
      </p:sp>
      <p:sp>
        <p:nvSpPr>
          <p:cNvPr id="19463" name="Rectangle 8"/>
          <p:cNvSpPr>
            <a:spLocks noChangeArrowheads="1"/>
          </p:cNvSpPr>
          <p:nvPr/>
        </p:nvSpPr>
        <p:spPr bwMode="auto">
          <a:xfrm>
            <a:off x="7543800" y="3581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b="1" dirty="0">
                <a:solidFill>
                  <a:srgbClr val="FF3300"/>
                </a:solidFill>
              </a:rPr>
              <a:t>0.15</a:t>
            </a:r>
          </a:p>
        </p:txBody>
      </p:sp>
      <p:sp>
        <p:nvSpPr>
          <p:cNvPr id="19464" name="Text Box 9"/>
          <p:cNvSpPr txBox="1">
            <a:spLocks noChangeArrowheads="1"/>
          </p:cNvSpPr>
          <p:nvPr/>
        </p:nvSpPr>
        <p:spPr bwMode="auto">
          <a:xfrm>
            <a:off x="60960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19465" name="Text Box 10"/>
          <p:cNvSpPr txBox="1">
            <a:spLocks noChangeArrowheads="1"/>
          </p:cNvSpPr>
          <p:nvPr/>
        </p:nvSpPr>
        <p:spPr bwMode="auto">
          <a:xfrm>
            <a:off x="73152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19466" name="Rectangle 11"/>
          <p:cNvSpPr>
            <a:spLocks noChangeArrowheads="1"/>
          </p:cNvSpPr>
          <p:nvPr/>
        </p:nvSpPr>
        <p:spPr bwMode="auto">
          <a:xfrm>
            <a:off x="6248400" y="3581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p:txBody>
      </p:sp>
      <p:sp>
        <p:nvSpPr>
          <p:cNvPr id="19467" name="Rectangle 12"/>
          <p:cNvSpPr>
            <a:spLocks noChangeArrowheads="1"/>
          </p:cNvSpPr>
          <p:nvPr/>
        </p:nvSpPr>
        <p:spPr bwMode="auto">
          <a:xfrm>
            <a:off x="5029200" y="3581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19468" name="Line 13"/>
          <p:cNvSpPr>
            <a:spLocks noChangeShapeType="1"/>
          </p:cNvSpPr>
          <p:nvPr/>
        </p:nvSpPr>
        <p:spPr bwMode="auto">
          <a:xfrm>
            <a:off x="3771900" y="5956300"/>
            <a:ext cx="914400" cy="0"/>
          </a:xfrm>
          <a:prstGeom prst="line">
            <a:avLst/>
          </a:prstGeom>
          <a:noFill/>
          <a:ln w="38100" cmpd="dbl">
            <a:solidFill>
              <a:schemeClr val="tx1"/>
            </a:solidFill>
            <a:round/>
            <a:headEnd/>
            <a:tailEnd/>
          </a:ln>
        </p:spPr>
        <p:txBody>
          <a:bodyPr/>
          <a:lstStyle/>
          <a:p>
            <a:endParaRPr lang="en-US"/>
          </a:p>
        </p:txBody>
      </p:sp>
      <p:sp>
        <p:nvSpPr>
          <p:cNvPr id="19469" name="Line 16"/>
          <p:cNvSpPr>
            <a:spLocks noChangeShapeType="1"/>
          </p:cNvSpPr>
          <p:nvPr/>
        </p:nvSpPr>
        <p:spPr bwMode="auto">
          <a:xfrm>
            <a:off x="3759200" y="5626100"/>
            <a:ext cx="914400" cy="0"/>
          </a:xfrm>
          <a:prstGeom prst="line">
            <a:avLst/>
          </a:prstGeom>
          <a:noFill/>
          <a:ln w="6350">
            <a:solidFill>
              <a:schemeClr val="tx1"/>
            </a:solidFill>
            <a:round/>
            <a:headEnd/>
            <a:tailEnd/>
          </a:ln>
        </p:spPr>
        <p:txBody>
          <a:bodyPr/>
          <a:lstStyle/>
          <a:p>
            <a:endParaRPr lang="en-US"/>
          </a:p>
        </p:txBody>
      </p:sp>
      <p:sp>
        <p:nvSpPr>
          <p:cNvPr id="19470" name="Text Box 19"/>
          <p:cNvSpPr txBox="1">
            <a:spLocks noChangeArrowheads="1"/>
          </p:cNvSpPr>
          <p:nvPr/>
        </p:nvSpPr>
        <p:spPr bwMode="auto">
          <a:xfrm>
            <a:off x="5105400" y="5691426"/>
            <a:ext cx="3810000" cy="861774"/>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solidFill>
                  <a:schemeClr val="tx1"/>
                </a:solidFill>
              </a:rPr>
              <a:t>Variable rate calculation:</a:t>
            </a:r>
          </a:p>
          <a:p>
            <a:pPr>
              <a:spcBef>
                <a:spcPct val="50000"/>
              </a:spcBef>
            </a:pPr>
            <a:r>
              <a:rPr lang="en-US" sz="2000" dirty="0">
                <a:solidFill>
                  <a:schemeClr val="tx1"/>
                </a:solidFill>
              </a:rPr>
              <a:t>$600 / 4,000 units = $ 0.15/unit</a:t>
            </a:r>
          </a:p>
        </p:txBody>
      </p:sp>
      <p:sp>
        <p:nvSpPr>
          <p:cNvPr id="19471" name="Text Box 20"/>
          <p:cNvSpPr txBox="1">
            <a:spLocks noChangeArrowheads="1"/>
          </p:cNvSpPr>
          <p:nvPr/>
        </p:nvSpPr>
        <p:spPr bwMode="auto">
          <a:xfrm>
            <a:off x="3429000" y="2879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4,000 units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0483"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dirty="0"/>
              <a:t>Step 2 - Determine the fixed amount or variable rate for each cost item at 4,000 units of activity:</a:t>
            </a:r>
          </a:p>
        </p:txBody>
      </p:sp>
      <p:sp>
        <p:nvSpPr>
          <p:cNvPr id="20484" name="Rectangle 4"/>
          <p:cNvSpPr>
            <a:spLocks noChangeArrowheads="1"/>
          </p:cNvSpPr>
          <p:nvPr/>
        </p:nvSpPr>
        <p:spPr bwMode="auto">
          <a:xfrm>
            <a:off x="533400" y="3581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0485" name="Text Box 5"/>
          <p:cNvSpPr txBox="1">
            <a:spLocks noChangeArrowheads="1"/>
          </p:cNvSpPr>
          <p:nvPr/>
        </p:nvSpPr>
        <p:spPr bwMode="auto">
          <a:xfrm>
            <a:off x="48768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0486" name="Rectangle 7"/>
          <p:cNvSpPr>
            <a:spLocks noChangeArrowheads="1"/>
          </p:cNvSpPr>
          <p:nvPr/>
        </p:nvSpPr>
        <p:spPr bwMode="auto">
          <a:xfrm>
            <a:off x="3657600" y="3581400"/>
            <a:ext cx="1143000" cy="2743200"/>
          </a:xfrm>
          <a:prstGeom prst="rect">
            <a:avLst/>
          </a:prstGeom>
          <a:noFill/>
          <a:ln w="38100" cmpd="dbl">
            <a:noFill/>
            <a:miter lim="800000"/>
            <a:headEnd/>
            <a:tailEnd/>
          </a:ln>
        </p:spPr>
        <p:txBody>
          <a:bodyPr wrap="none"/>
          <a:lstStyle/>
          <a:p>
            <a:pPr algn="r">
              <a:lnSpc>
                <a:spcPct val="91000"/>
              </a:lnSpc>
              <a:spcBef>
                <a:spcPct val="20000"/>
              </a:spcBef>
            </a:pPr>
            <a:r>
              <a:rPr lang="en-US" sz="2000" dirty="0">
                <a:solidFill>
                  <a:schemeClr val="tx1"/>
                </a:solidFill>
              </a:rPr>
              <a:t>$ 20,800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49,600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         600</a:t>
            </a:r>
          </a:p>
          <a:p>
            <a:pPr algn="r">
              <a:lnSpc>
                <a:spcPct val="91000"/>
              </a:lnSpc>
              <a:spcBef>
                <a:spcPct val="20000"/>
              </a:spcBef>
            </a:pPr>
            <a:r>
              <a:rPr lang="en-US" sz="2000" dirty="0">
                <a:solidFill>
                  <a:schemeClr val="tx1"/>
                </a:solidFill>
              </a:rPr>
              <a:t>$119,600</a:t>
            </a:r>
          </a:p>
        </p:txBody>
      </p:sp>
      <p:sp>
        <p:nvSpPr>
          <p:cNvPr id="20487" name="Rectangle 8"/>
          <p:cNvSpPr>
            <a:spLocks noChangeArrowheads="1"/>
          </p:cNvSpPr>
          <p:nvPr/>
        </p:nvSpPr>
        <p:spPr bwMode="auto">
          <a:xfrm>
            <a:off x="7543800" y="3581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0488" name="Text Box 9"/>
          <p:cNvSpPr txBox="1">
            <a:spLocks noChangeArrowheads="1"/>
          </p:cNvSpPr>
          <p:nvPr/>
        </p:nvSpPr>
        <p:spPr bwMode="auto">
          <a:xfrm>
            <a:off x="60960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0489" name="Text Box 10"/>
          <p:cNvSpPr txBox="1">
            <a:spLocks noChangeArrowheads="1"/>
          </p:cNvSpPr>
          <p:nvPr/>
        </p:nvSpPr>
        <p:spPr bwMode="auto">
          <a:xfrm>
            <a:off x="73152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0490" name="Rectangle 11"/>
          <p:cNvSpPr>
            <a:spLocks noChangeArrowheads="1"/>
          </p:cNvSpPr>
          <p:nvPr/>
        </p:nvSpPr>
        <p:spPr bwMode="auto">
          <a:xfrm>
            <a:off x="6248400" y="3581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
        <p:nvSpPr>
          <p:cNvPr id="20491" name="Rectangle 12"/>
          <p:cNvSpPr>
            <a:spLocks noChangeArrowheads="1"/>
          </p:cNvSpPr>
          <p:nvPr/>
        </p:nvSpPr>
        <p:spPr bwMode="auto">
          <a:xfrm>
            <a:off x="5029200" y="3581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0492" name="Line 13"/>
          <p:cNvSpPr>
            <a:spLocks noChangeShapeType="1"/>
          </p:cNvSpPr>
          <p:nvPr/>
        </p:nvSpPr>
        <p:spPr bwMode="auto">
          <a:xfrm>
            <a:off x="3771900" y="5956300"/>
            <a:ext cx="914400" cy="0"/>
          </a:xfrm>
          <a:prstGeom prst="line">
            <a:avLst/>
          </a:prstGeom>
          <a:noFill/>
          <a:ln w="38100" cmpd="dbl">
            <a:solidFill>
              <a:schemeClr val="tx1"/>
            </a:solidFill>
            <a:round/>
            <a:headEnd/>
            <a:tailEnd/>
          </a:ln>
        </p:spPr>
        <p:txBody>
          <a:bodyPr/>
          <a:lstStyle/>
          <a:p>
            <a:endParaRPr lang="en-US"/>
          </a:p>
        </p:txBody>
      </p:sp>
      <p:sp>
        <p:nvSpPr>
          <p:cNvPr id="20493" name="Line 14"/>
          <p:cNvSpPr>
            <a:spLocks noChangeShapeType="1"/>
          </p:cNvSpPr>
          <p:nvPr/>
        </p:nvSpPr>
        <p:spPr bwMode="auto">
          <a:xfrm>
            <a:off x="7594600" y="5956300"/>
            <a:ext cx="914400" cy="0"/>
          </a:xfrm>
          <a:prstGeom prst="line">
            <a:avLst/>
          </a:prstGeom>
          <a:noFill/>
          <a:ln w="38100" cmpd="dbl">
            <a:solidFill>
              <a:schemeClr val="tx1"/>
            </a:solidFill>
            <a:round/>
            <a:headEnd/>
            <a:tailEnd/>
          </a:ln>
        </p:spPr>
        <p:txBody>
          <a:bodyPr/>
          <a:lstStyle/>
          <a:p>
            <a:endParaRPr lang="en-US"/>
          </a:p>
        </p:txBody>
      </p:sp>
      <p:sp>
        <p:nvSpPr>
          <p:cNvPr id="20494" name="Line 15"/>
          <p:cNvSpPr>
            <a:spLocks noChangeShapeType="1"/>
          </p:cNvSpPr>
          <p:nvPr/>
        </p:nvSpPr>
        <p:spPr bwMode="auto">
          <a:xfrm>
            <a:off x="6350000" y="5956300"/>
            <a:ext cx="914400" cy="0"/>
          </a:xfrm>
          <a:prstGeom prst="line">
            <a:avLst/>
          </a:prstGeom>
          <a:noFill/>
          <a:ln w="38100" cmpd="dbl">
            <a:solidFill>
              <a:schemeClr val="tx1"/>
            </a:solidFill>
            <a:round/>
            <a:headEnd/>
            <a:tailEnd/>
          </a:ln>
        </p:spPr>
        <p:txBody>
          <a:bodyPr/>
          <a:lstStyle/>
          <a:p>
            <a:endParaRPr lang="en-US"/>
          </a:p>
        </p:txBody>
      </p:sp>
      <p:sp>
        <p:nvSpPr>
          <p:cNvPr id="20495" name="Line 16"/>
          <p:cNvSpPr>
            <a:spLocks noChangeShapeType="1"/>
          </p:cNvSpPr>
          <p:nvPr/>
        </p:nvSpPr>
        <p:spPr bwMode="auto">
          <a:xfrm>
            <a:off x="3759200" y="5626100"/>
            <a:ext cx="914400" cy="0"/>
          </a:xfrm>
          <a:prstGeom prst="line">
            <a:avLst/>
          </a:prstGeom>
          <a:noFill/>
          <a:ln w="6350">
            <a:solidFill>
              <a:schemeClr val="tx1"/>
            </a:solidFill>
            <a:round/>
            <a:headEnd/>
            <a:tailEnd/>
          </a:ln>
        </p:spPr>
        <p:txBody>
          <a:bodyPr/>
          <a:lstStyle/>
          <a:p>
            <a:endParaRPr lang="en-US"/>
          </a:p>
        </p:txBody>
      </p:sp>
      <p:sp>
        <p:nvSpPr>
          <p:cNvPr id="20496" name="Line 17"/>
          <p:cNvSpPr>
            <a:spLocks noChangeShapeType="1"/>
          </p:cNvSpPr>
          <p:nvPr/>
        </p:nvSpPr>
        <p:spPr bwMode="auto">
          <a:xfrm>
            <a:off x="7594600" y="5626100"/>
            <a:ext cx="914400" cy="0"/>
          </a:xfrm>
          <a:prstGeom prst="line">
            <a:avLst/>
          </a:prstGeom>
          <a:noFill/>
          <a:ln w="6350">
            <a:solidFill>
              <a:schemeClr val="tx1"/>
            </a:solidFill>
            <a:round/>
            <a:headEnd/>
            <a:tailEnd/>
          </a:ln>
        </p:spPr>
        <p:txBody>
          <a:bodyPr/>
          <a:lstStyle/>
          <a:p>
            <a:endParaRPr lang="en-US"/>
          </a:p>
        </p:txBody>
      </p:sp>
      <p:sp>
        <p:nvSpPr>
          <p:cNvPr id="20497" name="Line 18"/>
          <p:cNvSpPr>
            <a:spLocks noChangeShapeType="1"/>
          </p:cNvSpPr>
          <p:nvPr/>
        </p:nvSpPr>
        <p:spPr bwMode="auto">
          <a:xfrm>
            <a:off x="6350000" y="5626100"/>
            <a:ext cx="914400" cy="0"/>
          </a:xfrm>
          <a:prstGeom prst="line">
            <a:avLst/>
          </a:prstGeom>
          <a:noFill/>
          <a:ln w="6350">
            <a:solidFill>
              <a:schemeClr val="tx1"/>
            </a:solidFill>
            <a:round/>
            <a:headEnd/>
            <a:tailEnd/>
          </a:ln>
        </p:spPr>
        <p:txBody>
          <a:bodyPr/>
          <a:lstStyle/>
          <a:p>
            <a:endParaRPr lang="en-US"/>
          </a:p>
        </p:txBody>
      </p:sp>
      <p:sp>
        <p:nvSpPr>
          <p:cNvPr id="20498" name="Text Box 21"/>
          <p:cNvSpPr txBox="1">
            <a:spLocks noChangeArrowheads="1"/>
          </p:cNvSpPr>
          <p:nvPr/>
        </p:nvSpPr>
        <p:spPr bwMode="auto">
          <a:xfrm>
            <a:off x="3429000" y="2879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4,000 units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Definition</a:t>
            </a:r>
          </a:p>
        </p:txBody>
      </p:sp>
      <p:sp>
        <p:nvSpPr>
          <p:cNvPr id="3075" name="Rectangle 3"/>
          <p:cNvSpPr>
            <a:spLocks noGrp="1" noChangeArrowheads="1"/>
          </p:cNvSpPr>
          <p:nvPr>
            <p:ph type="body" idx="1"/>
          </p:nvPr>
        </p:nvSpPr>
        <p:spPr>
          <a:xfrm>
            <a:off x="685800" y="1981200"/>
            <a:ext cx="8001000" cy="1905000"/>
          </a:xfrm>
        </p:spPr>
        <p:txBody>
          <a:bodyPr/>
          <a:lstStyle/>
          <a:p>
            <a:pPr eaLnBrk="1" hangingPunct="1">
              <a:lnSpc>
                <a:spcPct val="90000"/>
              </a:lnSpc>
            </a:pPr>
            <a:r>
              <a:rPr lang="en-US" dirty="0"/>
              <a:t>The following table shows the amount of cost incurred in March for the cost items indicated.  During March, 4,000 units of the firm’s single product were manufactured.</a:t>
            </a:r>
          </a:p>
        </p:txBody>
      </p:sp>
      <p:sp>
        <p:nvSpPr>
          <p:cNvPr id="3076" name="Rectangle 4"/>
          <p:cNvSpPr>
            <a:spLocks noChangeArrowheads="1"/>
          </p:cNvSpPr>
          <p:nvPr/>
        </p:nvSpPr>
        <p:spPr bwMode="auto">
          <a:xfrm>
            <a:off x="914400" y="4114800"/>
            <a:ext cx="7239000" cy="2362200"/>
          </a:xfrm>
          <a:prstGeom prst="rect">
            <a:avLst/>
          </a:prstGeom>
          <a:solidFill>
            <a:srgbClr val="DDDDDD"/>
          </a:solidFill>
          <a:ln w="9525">
            <a:noFill/>
            <a:miter lim="800000"/>
            <a:headEnd/>
            <a:tailEnd/>
          </a:ln>
        </p:spPr>
        <p:txBody>
          <a:bodyPr/>
          <a:lstStyle/>
          <a:p>
            <a:pPr marL="342900" indent="-342900">
              <a:lnSpc>
                <a:spcPct val="90000"/>
              </a:lnSpc>
              <a:spcBef>
                <a:spcPct val="20000"/>
              </a:spcBef>
            </a:pPr>
            <a:r>
              <a:rPr lang="en-US" sz="2400" dirty="0">
                <a:solidFill>
                  <a:schemeClr val="tx1"/>
                </a:solidFill>
              </a:rPr>
              <a:t>	Raw materials				$20,800</a:t>
            </a:r>
          </a:p>
          <a:p>
            <a:pPr marL="342900" indent="-342900">
              <a:lnSpc>
                <a:spcPct val="90000"/>
              </a:lnSpc>
              <a:spcBef>
                <a:spcPct val="20000"/>
              </a:spcBef>
            </a:pPr>
            <a:r>
              <a:rPr lang="en-US" sz="2400" dirty="0">
                <a:solidFill>
                  <a:schemeClr val="tx1"/>
                </a:solidFill>
              </a:rPr>
              <a:t>	Factory depreciation expense		  40,500</a:t>
            </a:r>
          </a:p>
          <a:p>
            <a:pPr marL="342900" indent="-342900">
              <a:lnSpc>
                <a:spcPct val="90000"/>
              </a:lnSpc>
              <a:spcBef>
                <a:spcPct val="20000"/>
              </a:spcBef>
            </a:pPr>
            <a:r>
              <a:rPr lang="en-US" sz="2400" dirty="0">
                <a:solidFill>
                  <a:schemeClr val="tx1"/>
                </a:solidFill>
              </a:rPr>
              <a:t>	Direct labor				     	  49,600</a:t>
            </a:r>
          </a:p>
          <a:p>
            <a:pPr marL="342900" indent="-342900">
              <a:lnSpc>
                <a:spcPct val="90000"/>
              </a:lnSpc>
              <a:spcBef>
                <a:spcPct val="20000"/>
              </a:spcBef>
            </a:pPr>
            <a:r>
              <a:rPr lang="en-US" sz="2400" dirty="0">
                <a:solidFill>
                  <a:schemeClr val="tx1"/>
                </a:solidFill>
              </a:rPr>
              <a:t>	Production supervisor’s salary	  	    5,000</a:t>
            </a:r>
          </a:p>
          <a:p>
            <a:pPr marL="342900" indent="-342900">
              <a:lnSpc>
                <a:spcPct val="90000"/>
              </a:lnSpc>
              <a:spcBef>
                <a:spcPct val="20000"/>
              </a:spcBef>
            </a:pPr>
            <a:r>
              <a:rPr lang="en-US" sz="2400" dirty="0">
                <a:solidFill>
                  <a:schemeClr val="tx1"/>
                </a:solidFill>
              </a:rPr>
              <a:t>	Computer rental expense		    	    3,100</a:t>
            </a:r>
          </a:p>
          <a:p>
            <a:pPr marL="342900" indent="-342900">
              <a:lnSpc>
                <a:spcPct val="90000"/>
              </a:lnSpc>
              <a:spcBef>
                <a:spcPct val="20000"/>
              </a:spcBef>
            </a:pPr>
            <a:r>
              <a:rPr lang="en-US" sz="2400" dirty="0">
                <a:solidFill>
                  <a:schemeClr val="tx1"/>
                </a:solidFill>
              </a:rPr>
              <a:t>	Maintenance supplies used		       	       600</a:t>
            </a:r>
          </a:p>
        </p:txBody>
      </p:sp>
      <p:sp>
        <p:nvSpPr>
          <p:cNvPr id="3077" name="Line 5"/>
          <p:cNvSpPr>
            <a:spLocks noChangeShapeType="1"/>
          </p:cNvSpPr>
          <p:nvPr/>
        </p:nvSpPr>
        <p:spPr bwMode="auto">
          <a:xfrm>
            <a:off x="914400" y="4114800"/>
            <a:ext cx="7239000" cy="0"/>
          </a:xfrm>
          <a:prstGeom prst="line">
            <a:avLst/>
          </a:prstGeom>
          <a:noFill/>
          <a:ln w="57150" cmpd="thickThin">
            <a:solidFill>
              <a:schemeClr val="tx1"/>
            </a:solidFill>
            <a:round/>
            <a:headEnd/>
            <a:tailEnd/>
          </a:ln>
        </p:spPr>
        <p:txBody>
          <a:bodyPr/>
          <a:lstStyle/>
          <a:p>
            <a:endParaRPr lang="en-US"/>
          </a:p>
        </p:txBody>
      </p:sp>
      <p:sp>
        <p:nvSpPr>
          <p:cNvPr id="3078" name="Line 6"/>
          <p:cNvSpPr>
            <a:spLocks noChangeShapeType="1"/>
          </p:cNvSpPr>
          <p:nvPr/>
        </p:nvSpPr>
        <p:spPr bwMode="auto">
          <a:xfrm>
            <a:off x="914400" y="6502400"/>
            <a:ext cx="7239000" cy="0"/>
          </a:xfrm>
          <a:prstGeom prst="line">
            <a:avLst/>
          </a:prstGeom>
          <a:noFill/>
          <a:ln w="57150" cmpd="thinThick">
            <a:solidFill>
              <a:schemeClr val="tx1"/>
            </a:solidFill>
            <a:round/>
            <a:headEnd/>
            <a:tailEnd/>
          </a:ln>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1507"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dirty="0"/>
              <a:t>Step 2 - Determine the fixed amount or variable rate for each cost item at 4,000 units of activity:</a:t>
            </a:r>
          </a:p>
        </p:txBody>
      </p:sp>
      <p:sp>
        <p:nvSpPr>
          <p:cNvPr id="21508" name="Rectangle 4"/>
          <p:cNvSpPr>
            <a:spLocks noChangeArrowheads="1"/>
          </p:cNvSpPr>
          <p:nvPr/>
        </p:nvSpPr>
        <p:spPr bwMode="auto">
          <a:xfrm>
            <a:off x="533400" y="3581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1509" name="Text Box 5"/>
          <p:cNvSpPr txBox="1">
            <a:spLocks noChangeArrowheads="1"/>
          </p:cNvSpPr>
          <p:nvPr/>
        </p:nvSpPr>
        <p:spPr bwMode="auto">
          <a:xfrm>
            <a:off x="48768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1510" name="Rectangle 7"/>
          <p:cNvSpPr>
            <a:spLocks noChangeArrowheads="1"/>
          </p:cNvSpPr>
          <p:nvPr/>
        </p:nvSpPr>
        <p:spPr bwMode="auto">
          <a:xfrm>
            <a:off x="3657600" y="3581400"/>
            <a:ext cx="1143000" cy="2743200"/>
          </a:xfrm>
          <a:prstGeom prst="rect">
            <a:avLst/>
          </a:prstGeom>
          <a:noFill/>
          <a:ln w="38100" cmpd="dbl">
            <a:noFill/>
            <a:miter lim="800000"/>
            <a:headEnd/>
            <a:tailEnd/>
          </a:ln>
        </p:spPr>
        <p:txBody>
          <a:bodyPr wrap="none"/>
          <a:lstStyle/>
          <a:p>
            <a:pPr algn="r">
              <a:lnSpc>
                <a:spcPct val="91000"/>
              </a:lnSpc>
              <a:spcBef>
                <a:spcPct val="20000"/>
              </a:spcBef>
            </a:pPr>
            <a:r>
              <a:rPr lang="en-US" sz="2000" dirty="0">
                <a:solidFill>
                  <a:schemeClr val="tx1"/>
                </a:solidFill>
              </a:rPr>
              <a:t>$ 20,800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49,600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         600</a:t>
            </a:r>
          </a:p>
          <a:p>
            <a:pPr algn="r">
              <a:lnSpc>
                <a:spcPct val="91000"/>
              </a:lnSpc>
              <a:spcBef>
                <a:spcPct val="20000"/>
              </a:spcBef>
            </a:pPr>
            <a:r>
              <a:rPr lang="en-US" sz="2000" dirty="0">
                <a:solidFill>
                  <a:schemeClr val="tx1"/>
                </a:solidFill>
              </a:rPr>
              <a:t>$119,600</a:t>
            </a:r>
          </a:p>
        </p:txBody>
      </p:sp>
      <p:sp>
        <p:nvSpPr>
          <p:cNvPr id="21511" name="Rectangle 8"/>
          <p:cNvSpPr>
            <a:spLocks noChangeArrowheads="1"/>
          </p:cNvSpPr>
          <p:nvPr/>
        </p:nvSpPr>
        <p:spPr bwMode="auto">
          <a:xfrm>
            <a:off x="7543800" y="3581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1512" name="Text Box 9"/>
          <p:cNvSpPr txBox="1">
            <a:spLocks noChangeArrowheads="1"/>
          </p:cNvSpPr>
          <p:nvPr/>
        </p:nvSpPr>
        <p:spPr bwMode="auto">
          <a:xfrm>
            <a:off x="60960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1513" name="Text Box 10"/>
          <p:cNvSpPr txBox="1">
            <a:spLocks noChangeArrowheads="1"/>
          </p:cNvSpPr>
          <p:nvPr/>
        </p:nvSpPr>
        <p:spPr bwMode="auto">
          <a:xfrm>
            <a:off x="7315200" y="2879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1514" name="Rectangle 12"/>
          <p:cNvSpPr>
            <a:spLocks noChangeArrowheads="1"/>
          </p:cNvSpPr>
          <p:nvPr/>
        </p:nvSpPr>
        <p:spPr bwMode="auto">
          <a:xfrm>
            <a:off x="5029200" y="3581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1515" name="Line 13"/>
          <p:cNvSpPr>
            <a:spLocks noChangeShapeType="1"/>
          </p:cNvSpPr>
          <p:nvPr/>
        </p:nvSpPr>
        <p:spPr bwMode="auto">
          <a:xfrm>
            <a:off x="3771900" y="5956300"/>
            <a:ext cx="914400" cy="0"/>
          </a:xfrm>
          <a:prstGeom prst="line">
            <a:avLst/>
          </a:prstGeom>
          <a:noFill/>
          <a:ln w="38100" cmpd="dbl">
            <a:solidFill>
              <a:schemeClr val="tx1"/>
            </a:solidFill>
            <a:round/>
            <a:headEnd/>
            <a:tailEnd/>
          </a:ln>
        </p:spPr>
        <p:txBody>
          <a:bodyPr/>
          <a:lstStyle/>
          <a:p>
            <a:endParaRPr lang="en-US"/>
          </a:p>
        </p:txBody>
      </p:sp>
      <p:sp>
        <p:nvSpPr>
          <p:cNvPr id="21516" name="Line 14"/>
          <p:cNvSpPr>
            <a:spLocks noChangeShapeType="1"/>
          </p:cNvSpPr>
          <p:nvPr/>
        </p:nvSpPr>
        <p:spPr bwMode="auto">
          <a:xfrm>
            <a:off x="7594600" y="5956300"/>
            <a:ext cx="914400" cy="0"/>
          </a:xfrm>
          <a:prstGeom prst="line">
            <a:avLst/>
          </a:prstGeom>
          <a:noFill/>
          <a:ln w="38100" cmpd="dbl">
            <a:solidFill>
              <a:schemeClr val="tx1"/>
            </a:solidFill>
            <a:round/>
            <a:headEnd/>
            <a:tailEnd/>
          </a:ln>
        </p:spPr>
        <p:txBody>
          <a:bodyPr/>
          <a:lstStyle/>
          <a:p>
            <a:endParaRPr lang="en-US"/>
          </a:p>
        </p:txBody>
      </p:sp>
      <p:sp>
        <p:nvSpPr>
          <p:cNvPr id="21517" name="Line 15"/>
          <p:cNvSpPr>
            <a:spLocks noChangeShapeType="1"/>
          </p:cNvSpPr>
          <p:nvPr/>
        </p:nvSpPr>
        <p:spPr bwMode="auto">
          <a:xfrm>
            <a:off x="6350000" y="5956300"/>
            <a:ext cx="914400" cy="0"/>
          </a:xfrm>
          <a:prstGeom prst="line">
            <a:avLst/>
          </a:prstGeom>
          <a:noFill/>
          <a:ln w="38100" cmpd="dbl">
            <a:solidFill>
              <a:schemeClr val="tx1"/>
            </a:solidFill>
            <a:round/>
            <a:headEnd/>
            <a:tailEnd/>
          </a:ln>
        </p:spPr>
        <p:txBody>
          <a:bodyPr/>
          <a:lstStyle/>
          <a:p>
            <a:endParaRPr lang="en-US"/>
          </a:p>
        </p:txBody>
      </p:sp>
      <p:sp>
        <p:nvSpPr>
          <p:cNvPr id="21518" name="Line 16"/>
          <p:cNvSpPr>
            <a:spLocks noChangeShapeType="1"/>
          </p:cNvSpPr>
          <p:nvPr/>
        </p:nvSpPr>
        <p:spPr bwMode="auto">
          <a:xfrm>
            <a:off x="3759200" y="5626100"/>
            <a:ext cx="914400" cy="0"/>
          </a:xfrm>
          <a:prstGeom prst="line">
            <a:avLst/>
          </a:prstGeom>
          <a:noFill/>
          <a:ln w="6350">
            <a:solidFill>
              <a:schemeClr val="tx1"/>
            </a:solidFill>
            <a:round/>
            <a:headEnd/>
            <a:tailEnd/>
          </a:ln>
        </p:spPr>
        <p:txBody>
          <a:bodyPr/>
          <a:lstStyle/>
          <a:p>
            <a:endParaRPr lang="en-US"/>
          </a:p>
        </p:txBody>
      </p:sp>
      <p:sp>
        <p:nvSpPr>
          <p:cNvPr id="21519" name="Line 17"/>
          <p:cNvSpPr>
            <a:spLocks noChangeShapeType="1"/>
          </p:cNvSpPr>
          <p:nvPr/>
        </p:nvSpPr>
        <p:spPr bwMode="auto">
          <a:xfrm>
            <a:off x="7594600" y="5626100"/>
            <a:ext cx="914400" cy="0"/>
          </a:xfrm>
          <a:prstGeom prst="line">
            <a:avLst/>
          </a:prstGeom>
          <a:noFill/>
          <a:ln w="6350">
            <a:solidFill>
              <a:schemeClr val="tx1"/>
            </a:solidFill>
            <a:round/>
            <a:headEnd/>
            <a:tailEnd/>
          </a:ln>
        </p:spPr>
        <p:txBody>
          <a:bodyPr/>
          <a:lstStyle/>
          <a:p>
            <a:endParaRPr lang="en-US"/>
          </a:p>
        </p:txBody>
      </p:sp>
      <p:sp>
        <p:nvSpPr>
          <p:cNvPr id="21520" name="Line 18"/>
          <p:cNvSpPr>
            <a:spLocks noChangeShapeType="1"/>
          </p:cNvSpPr>
          <p:nvPr/>
        </p:nvSpPr>
        <p:spPr bwMode="auto">
          <a:xfrm>
            <a:off x="6350000" y="5626100"/>
            <a:ext cx="914400" cy="0"/>
          </a:xfrm>
          <a:prstGeom prst="line">
            <a:avLst/>
          </a:prstGeom>
          <a:noFill/>
          <a:ln w="6350">
            <a:solidFill>
              <a:schemeClr val="tx1"/>
            </a:solidFill>
            <a:round/>
            <a:headEnd/>
            <a:tailEnd/>
          </a:ln>
        </p:spPr>
        <p:txBody>
          <a:bodyPr/>
          <a:lstStyle/>
          <a:p>
            <a:endParaRPr lang="en-US"/>
          </a:p>
        </p:txBody>
      </p:sp>
      <p:sp>
        <p:nvSpPr>
          <p:cNvPr id="21521" name="Text Box 19"/>
          <p:cNvSpPr txBox="1">
            <a:spLocks noChangeArrowheads="1"/>
          </p:cNvSpPr>
          <p:nvPr/>
        </p:nvSpPr>
        <p:spPr bwMode="auto">
          <a:xfrm>
            <a:off x="762000" y="6232525"/>
            <a:ext cx="7696200" cy="400110"/>
          </a:xfrm>
          <a:prstGeom prst="rect">
            <a:avLst/>
          </a:prstGeom>
          <a:solidFill>
            <a:srgbClr val="DDDDDD"/>
          </a:solidFill>
          <a:ln w="57150" cmpd="thickThin">
            <a:solidFill>
              <a:srgbClr val="003399"/>
            </a:solidFill>
            <a:miter lim="800000"/>
            <a:headEnd/>
            <a:tailEnd/>
          </a:ln>
        </p:spPr>
        <p:txBody>
          <a:bodyPr>
            <a:spAutoFit/>
          </a:bodyPr>
          <a:lstStyle/>
          <a:p>
            <a:pPr algn="ctr">
              <a:spcBef>
                <a:spcPct val="50000"/>
              </a:spcBef>
            </a:pPr>
            <a:r>
              <a:rPr lang="en-US" sz="2000" b="1" dirty="0">
                <a:solidFill>
                  <a:srgbClr val="FF3300"/>
                </a:solidFill>
              </a:rPr>
              <a:t>Cost formula = $48,600 fixed cost + $17.75 per unit variable cost</a:t>
            </a:r>
          </a:p>
        </p:txBody>
      </p:sp>
      <p:sp>
        <p:nvSpPr>
          <p:cNvPr id="21522" name="Text Box 20"/>
          <p:cNvSpPr txBox="1">
            <a:spLocks noChangeArrowheads="1"/>
          </p:cNvSpPr>
          <p:nvPr/>
        </p:nvSpPr>
        <p:spPr bwMode="auto">
          <a:xfrm>
            <a:off x="3429000" y="2879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4,000 units</a:t>
            </a:r>
          </a:p>
        </p:txBody>
      </p:sp>
      <p:sp>
        <p:nvSpPr>
          <p:cNvPr id="21523" name="Rectangle 21"/>
          <p:cNvSpPr>
            <a:spLocks noChangeArrowheads="1"/>
          </p:cNvSpPr>
          <p:nvPr/>
        </p:nvSpPr>
        <p:spPr bwMode="auto">
          <a:xfrm>
            <a:off x="6248400" y="3581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2531" name="Rectangle 3"/>
          <p:cNvSpPr>
            <a:spLocks noGrp="1" noChangeArrowheads="1"/>
          </p:cNvSpPr>
          <p:nvPr>
            <p:ph type="body" idx="1"/>
          </p:nvPr>
        </p:nvSpPr>
        <p:spPr>
          <a:xfrm>
            <a:off x="685800" y="1981200"/>
            <a:ext cx="8305800" cy="1219200"/>
          </a:xfrm>
        </p:spPr>
        <p:txBody>
          <a:bodyPr/>
          <a:lstStyle/>
          <a:p>
            <a:pPr eaLnBrk="1" hangingPunct="1">
              <a:lnSpc>
                <a:spcPct val="90000"/>
              </a:lnSpc>
            </a:pPr>
            <a:r>
              <a:rPr lang="en-US" sz="2800" b="1" dirty="0"/>
              <a:t>Step 3</a:t>
            </a:r>
            <a:r>
              <a:rPr lang="en-US" sz="2800" dirty="0"/>
              <a:t> </a:t>
            </a:r>
            <a:r>
              <a:rPr lang="en-US" sz="2800" b="1" dirty="0"/>
              <a:t>– Calculate the cost expected to be incurred in April when 5,600 units are manufactured using the cost formula determined in Step 2:</a:t>
            </a:r>
          </a:p>
        </p:txBody>
      </p:sp>
      <p:sp>
        <p:nvSpPr>
          <p:cNvPr id="22532" name="Rectangle 4"/>
          <p:cNvSpPr>
            <a:spLocks noChangeArrowheads="1"/>
          </p:cNvSpPr>
          <p:nvPr/>
        </p:nvSpPr>
        <p:spPr bwMode="auto">
          <a:xfrm>
            <a:off x="533400" y="3962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2533" name="Text Box 5"/>
          <p:cNvSpPr txBox="1">
            <a:spLocks noChangeArrowheads="1"/>
          </p:cNvSpPr>
          <p:nvPr/>
        </p:nvSpPr>
        <p:spPr bwMode="auto">
          <a:xfrm>
            <a:off x="35052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2534" name="Text Box 6"/>
          <p:cNvSpPr txBox="1">
            <a:spLocks noChangeArrowheads="1"/>
          </p:cNvSpPr>
          <p:nvPr/>
        </p:nvSpPr>
        <p:spPr bwMode="auto">
          <a:xfrm>
            <a:off x="7239000" y="3260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rgbClr val="FF3300"/>
                </a:solidFill>
              </a:rPr>
              <a:t>Cost @ </a:t>
            </a:r>
            <a:r>
              <a:rPr lang="en-US" sz="2000" b="1" u="sng" dirty="0">
                <a:solidFill>
                  <a:srgbClr val="FF3300"/>
                </a:solidFill>
              </a:rPr>
              <a:t>5,600 units</a:t>
            </a:r>
          </a:p>
        </p:txBody>
      </p:sp>
      <p:sp>
        <p:nvSpPr>
          <p:cNvPr id="22535" name="Rectangle 8"/>
          <p:cNvSpPr>
            <a:spLocks noChangeArrowheads="1"/>
          </p:cNvSpPr>
          <p:nvPr/>
        </p:nvSpPr>
        <p:spPr bwMode="auto">
          <a:xfrm>
            <a:off x="6172200" y="3962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2536" name="Text Box 9"/>
          <p:cNvSpPr txBox="1">
            <a:spLocks noChangeArrowheads="1"/>
          </p:cNvSpPr>
          <p:nvPr/>
        </p:nvSpPr>
        <p:spPr bwMode="auto">
          <a:xfrm>
            <a:off x="47244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2537" name="Text Box 10"/>
          <p:cNvSpPr txBox="1">
            <a:spLocks noChangeArrowheads="1"/>
          </p:cNvSpPr>
          <p:nvPr/>
        </p:nvSpPr>
        <p:spPr bwMode="auto">
          <a:xfrm>
            <a:off x="59436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2538" name="Rectangle 11"/>
          <p:cNvSpPr>
            <a:spLocks noChangeArrowheads="1"/>
          </p:cNvSpPr>
          <p:nvPr/>
        </p:nvSpPr>
        <p:spPr bwMode="auto">
          <a:xfrm>
            <a:off x="4876800" y="3962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
        <p:nvSpPr>
          <p:cNvPr id="22539" name="Rectangle 12"/>
          <p:cNvSpPr>
            <a:spLocks noChangeArrowheads="1"/>
          </p:cNvSpPr>
          <p:nvPr/>
        </p:nvSpPr>
        <p:spPr bwMode="auto">
          <a:xfrm>
            <a:off x="3657600" y="3962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2540" name="Line 13"/>
          <p:cNvSpPr>
            <a:spLocks noChangeShapeType="1"/>
          </p:cNvSpPr>
          <p:nvPr/>
        </p:nvSpPr>
        <p:spPr bwMode="auto">
          <a:xfrm>
            <a:off x="7543800" y="6337300"/>
            <a:ext cx="914400" cy="0"/>
          </a:xfrm>
          <a:prstGeom prst="line">
            <a:avLst/>
          </a:prstGeom>
          <a:noFill/>
          <a:ln w="38100" cmpd="dbl">
            <a:solidFill>
              <a:schemeClr val="tx1"/>
            </a:solidFill>
            <a:round/>
            <a:headEnd/>
            <a:tailEnd/>
          </a:ln>
        </p:spPr>
        <p:txBody>
          <a:bodyPr/>
          <a:lstStyle/>
          <a:p>
            <a:endParaRPr lang="en-US"/>
          </a:p>
        </p:txBody>
      </p:sp>
      <p:sp>
        <p:nvSpPr>
          <p:cNvPr id="22541" name="Line 14"/>
          <p:cNvSpPr>
            <a:spLocks noChangeShapeType="1"/>
          </p:cNvSpPr>
          <p:nvPr/>
        </p:nvSpPr>
        <p:spPr bwMode="auto">
          <a:xfrm>
            <a:off x="6223000" y="6337300"/>
            <a:ext cx="914400" cy="0"/>
          </a:xfrm>
          <a:prstGeom prst="line">
            <a:avLst/>
          </a:prstGeom>
          <a:noFill/>
          <a:ln w="38100" cmpd="dbl">
            <a:solidFill>
              <a:schemeClr val="tx1"/>
            </a:solidFill>
            <a:round/>
            <a:headEnd/>
            <a:tailEnd/>
          </a:ln>
        </p:spPr>
        <p:txBody>
          <a:bodyPr/>
          <a:lstStyle/>
          <a:p>
            <a:endParaRPr lang="en-US"/>
          </a:p>
        </p:txBody>
      </p:sp>
      <p:sp>
        <p:nvSpPr>
          <p:cNvPr id="22542" name="Line 15"/>
          <p:cNvSpPr>
            <a:spLocks noChangeShapeType="1"/>
          </p:cNvSpPr>
          <p:nvPr/>
        </p:nvSpPr>
        <p:spPr bwMode="auto">
          <a:xfrm>
            <a:off x="4978400" y="6337300"/>
            <a:ext cx="914400" cy="0"/>
          </a:xfrm>
          <a:prstGeom prst="line">
            <a:avLst/>
          </a:prstGeom>
          <a:noFill/>
          <a:ln w="38100" cmpd="dbl">
            <a:solidFill>
              <a:schemeClr val="tx1"/>
            </a:solidFill>
            <a:round/>
            <a:headEnd/>
            <a:tailEnd/>
          </a:ln>
        </p:spPr>
        <p:txBody>
          <a:bodyPr/>
          <a:lstStyle/>
          <a:p>
            <a:endParaRPr lang="en-US"/>
          </a:p>
        </p:txBody>
      </p:sp>
      <p:sp>
        <p:nvSpPr>
          <p:cNvPr id="22543" name="Line 16"/>
          <p:cNvSpPr>
            <a:spLocks noChangeShapeType="1"/>
          </p:cNvSpPr>
          <p:nvPr/>
        </p:nvSpPr>
        <p:spPr bwMode="auto">
          <a:xfrm>
            <a:off x="7543800" y="6007100"/>
            <a:ext cx="914400" cy="0"/>
          </a:xfrm>
          <a:prstGeom prst="line">
            <a:avLst/>
          </a:prstGeom>
          <a:noFill/>
          <a:ln w="6350">
            <a:solidFill>
              <a:schemeClr val="tx1"/>
            </a:solidFill>
            <a:round/>
            <a:headEnd/>
            <a:tailEnd/>
          </a:ln>
        </p:spPr>
        <p:txBody>
          <a:bodyPr/>
          <a:lstStyle/>
          <a:p>
            <a:endParaRPr lang="en-US"/>
          </a:p>
        </p:txBody>
      </p:sp>
      <p:sp>
        <p:nvSpPr>
          <p:cNvPr id="22544" name="Line 17"/>
          <p:cNvSpPr>
            <a:spLocks noChangeShapeType="1"/>
          </p:cNvSpPr>
          <p:nvPr/>
        </p:nvSpPr>
        <p:spPr bwMode="auto">
          <a:xfrm>
            <a:off x="6223000" y="6007100"/>
            <a:ext cx="914400" cy="0"/>
          </a:xfrm>
          <a:prstGeom prst="line">
            <a:avLst/>
          </a:prstGeom>
          <a:noFill/>
          <a:ln w="6350">
            <a:solidFill>
              <a:schemeClr val="tx1"/>
            </a:solidFill>
            <a:round/>
            <a:headEnd/>
            <a:tailEnd/>
          </a:ln>
        </p:spPr>
        <p:txBody>
          <a:bodyPr/>
          <a:lstStyle/>
          <a:p>
            <a:endParaRPr lang="en-US"/>
          </a:p>
        </p:txBody>
      </p:sp>
      <p:sp>
        <p:nvSpPr>
          <p:cNvPr id="22545" name="Line 18"/>
          <p:cNvSpPr>
            <a:spLocks noChangeShapeType="1"/>
          </p:cNvSpPr>
          <p:nvPr/>
        </p:nvSpPr>
        <p:spPr bwMode="auto">
          <a:xfrm>
            <a:off x="4978400" y="6007100"/>
            <a:ext cx="914400" cy="0"/>
          </a:xfrm>
          <a:prstGeom prst="line">
            <a:avLst/>
          </a:prstGeom>
          <a:noFill/>
          <a:ln w="6350">
            <a:solidFill>
              <a:schemeClr val="tx1"/>
            </a:solidFill>
            <a:round/>
            <a:headEnd/>
            <a:tailEnd/>
          </a:ln>
        </p:spPr>
        <p:txBody>
          <a:bodyPr/>
          <a:lstStyle/>
          <a:p>
            <a:endParaRPr lang="en-US"/>
          </a:p>
        </p:txBody>
      </p:sp>
      <p:sp>
        <p:nvSpPr>
          <p:cNvPr id="22546" name="Rectangle 19"/>
          <p:cNvSpPr>
            <a:spLocks noChangeArrowheads="1"/>
          </p:cNvSpPr>
          <p:nvPr/>
        </p:nvSpPr>
        <p:spPr bwMode="auto">
          <a:xfrm>
            <a:off x="7467600" y="3962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a:solidFill>
                <a:schemeClr val="tx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3555" name="Rectangle 3"/>
          <p:cNvSpPr>
            <a:spLocks noGrp="1" noChangeArrowheads="1"/>
          </p:cNvSpPr>
          <p:nvPr>
            <p:ph type="body" idx="1"/>
          </p:nvPr>
        </p:nvSpPr>
        <p:spPr>
          <a:xfrm>
            <a:off x="685800" y="1981200"/>
            <a:ext cx="8153400" cy="762000"/>
          </a:xfrm>
        </p:spPr>
        <p:txBody>
          <a:bodyPr/>
          <a:lstStyle/>
          <a:p>
            <a:pPr eaLnBrk="1" hangingPunct="1">
              <a:lnSpc>
                <a:spcPct val="90000"/>
              </a:lnSpc>
            </a:pPr>
            <a:r>
              <a:rPr lang="en-US" sz="2800" b="1" dirty="0"/>
              <a:t>Step 3</a:t>
            </a:r>
            <a:r>
              <a:rPr lang="en-US" sz="2800" dirty="0"/>
              <a:t> – Calculate the cost expected to be incurred in April when 5,600 units are manufactured using the cost formula determined</a:t>
            </a:r>
            <a:r>
              <a:rPr lang="en-US" sz="2800" b="1" dirty="0"/>
              <a:t> </a:t>
            </a:r>
            <a:r>
              <a:rPr lang="en-US" sz="2800" dirty="0"/>
              <a:t>in Step 2:</a:t>
            </a:r>
          </a:p>
        </p:txBody>
      </p:sp>
      <p:sp>
        <p:nvSpPr>
          <p:cNvPr id="23556" name="Rectangle 4"/>
          <p:cNvSpPr>
            <a:spLocks noChangeArrowheads="1"/>
          </p:cNvSpPr>
          <p:nvPr/>
        </p:nvSpPr>
        <p:spPr bwMode="auto">
          <a:xfrm>
            <a:off x="533400" y="3962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3557" name="Text Box 5"/>
          <p:cNvSpPr txBox="1">
            <a:spLocks noChangeArrowheads="1"/>
          </p:cNvSpPr>
          <p:nvPr/>
        </p:nvSpPr>
        <p:spPr bwMode="auto">
          <a:xfrm>
            <a:off x="35052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3558" name="Rectangle 7"/>
          <p:cNvSpPr>
            <a:spLocks noChangeArrowheads="1"/>
          </p:cNvSpPr>
          <p:nvPr/>
        </p:nvSpPr>
        <p:spPr bwMode="auto">
          <a:xfrm>
            <a:off x="6172200" y="3962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3559" name="Text Box 8"/>
          <p:cNvSpPr txBox="1">
            <a:spLocks noChangeArrowheads="1"/>
          </p:cNvSpPr>
          <p:nvPr/>
        </p:nvSpPr>
        <p:spPr bwMode="auto">
          <a:xfrm>
            <a:off x="47244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3560" name="Text Box 9"/>
          <p:cNvSpPr txBox="1">
            <a:spLocks noChangeArrowheads="1"/>
          </p:cNvSpPr>
          <p:nvPr/>
        </p:nvSpPr>
        <p:spPr bwMode="auto">
          <a:xfrm>
            <a:off x="59436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3561" name="Rectangle 11"/>
          <p:cNvSpPr>
            <a:spLocks noChangeArrowheads="1"/>
          </p:cNvSpPr>
          <p:nvPr/>
        </p:nvSpPr>
        <p:spPr bwMode="auto">
          <a:xfrm>
            <a:off x="3657600" y="3962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3562" name="Line 12"/>
          <p:cNvSpPr>
            <a:spLocks noChangeShapeType="1"/>
          </p:cNvSpPr>
          <p:nvPr/>
        </p:nvSpPr>
        <p:spPr bwMode="auto">
          <a:xfrm>
            <a:off x="7543800" y="6337300"/>
            <a:ext cx="914400" cy="0"/>
          </a:xfrm>
          <a:prstGeom prst="line">
            <a:avLst/>
          </a:prstGeom>
          <a:noFill/>
          <a:ln w="38100" cmpd="dbl">
            <a:solidFill>
              <a:schemeClr val="tx1"/>
            </a:solidFill>
            <a:round/>
            <a:headEnd/>
            <a:tailEnd/>
          </a:ln>
        </p:spPr>
        <p:txBody>
          <a:bodyPr/>
          <a:lstStyle/>
          <a:p>
            <a:endParaRPr lang="en-US"/>
          </a:p>
        </p:txBody>
      </p:sp>
      <p:sp>
        <p:nvSpPr>
          <p:cNvPr id="23563" name="Line 13"/>
          <p:cNvSpPr>
            <a:spLocks noChangeShapeType="1"/>
          </p:cNvSpPr>
          <p:nvPr/>
        </p:nvSpPr>
        <p:spPr bwMode="auto">
          <a:xfrm>
            <a:off x="6223000" y="6337300"/>
            <a:ext cx="914400" cy="0"/>
          </a:xfrm>
          <a:prstGeom prst="line">
            <a:avLst/>
          </a:prstGeom>
          <a:noFill/>
          <a:ln w="38100" cmpd="dbl">
            <a:solidFill>
              <a:schemeClr val="tx1"/>
            </a:solidFill>
            <a:round/>
            <a:headEnd/>
            <a:tailEnd/>
          </a:ln>
        </p:spPr>
        <p:txBody>
          <a:bodyPr/>
          <a:lstStyle/>
          <a:p>
            <a:endParaRPr lang="en-US"/>
          </a:p>
        </p:txBody>
      </p:sp>
      <p:sp>
        <p:nvSpPr>
          <p:cNvPr id="23564" name="Line 14"/>
          <p:cNvSpPr>
            <a:spLocks noChangeShapeType="1"/>
          </p:cNvSpPr>
          <p:nvPr/>
        </p:nvSpPr>
        <p:spPr bwMode="auto">
          <a:xfrm>
            <a:off x="4978400" y="6337300"/>
            <a:ext cx="914400" cy="0"/>
          </a:xfrm>
          <a:prstGeom prst="line">
            <a:avLst/>
          </a:prstGeom>
          <a:noFill/>
          <a:ln w="38100" cmpd="dbl">
            <a:solidFill>
              <a:schemeClr val="tx1"/>
            </a:solidFill>
            <a:round/>
            <a:headEnd/>
            <a:tailEnd/>
          </a:ln>
        </p:spPr>
        <p:txBody>
          <a:bodyPr/>
          <a:lstStyle/>
          <a:p>
            <a:endParaRPr lang="en-US"/>
          </a:p>
        </p:txBody>
      </p:sp>
      <p:sp>
        <p:nvSpPr>
          <p:cNvPr id="23565" name="Line 15"/>
          <p:cNvSpPr>
            <a:spLocks noChangeShapeType="1"/>
          </p:cNvSpPr>
          <p:nvPr/>
        </p:nvSpPr>
        <p:spPr bwMode="auto">
          <a:xfrm>
            <a:off x="7543800" y="6007100"/>
            <a:ext cx="914400" cy="0"/>
          </a:xfrm>
          <a:prstGeom prst="line">
            <a:avLst/>
          </a:prstGeom>
          <a:noFill/>
          <a:ln w="6350">
            <a:solidFill>
              <a:schemeClr val="tx1"/>
            </a:solidFill>
            <a:round/>
            <a:headEnd/>
            <a:tailEnd/>
          </a:ln>
        </p:spPr>
        <p:txBody>
          <a:bodyPr/>
          <a:lstStyle/>
          <a:p>
            <a:endParaRPr lang="en-US"/>
          </a:p>
        </p:txBody>
      </p:sp>
      <p:sp>
        <p:nvSpPr>
          <p:cNvPr id="23566" name="Line 16"/>
          <p:cNvSpPr>
            <a:spLocks noChangeShapeType="1"/>
          </p:cNvSpPr>
          <p:nvPr/>
        </p:nvSpPr>
        <p:spPr bwMode="auto">
          <a:xfrm>
            <a:off x="6223000" y="6007100"/>
            <a:ext cx="914400" cy="0"/>
          </a:xfrm>
          <a:prstGeom prst="line">
            <a:avLst/>
          </a:prstGeom>
          <a:noFill/>
          <a:ln w="6350">
            <a:solidFill>
              <a:schemeClr val="tx1"/>
            </a:solidFill>
            <a:round/>
            <a:headEnd/>
            <a:tailEnd/>
          </a:ln>
        </p:spPr>
        <p:txBody>
          <a:bodyPr/>
          <a:lstStyle/>
          <a:p>
            <a:endParaRPr lang="en-US"/>
          </a:p>
        </p:txBody>
      </p:sp>
      <p:sp>
        <p:nvSpPr>
          <p:cNvPr id="23567" name="Line 17"/>
          <p:cNvSpPr>
            <a:spLocks noChangeShapeType="1"/>
          </p:cNvSpPr>
          <p:nvPr/>
        </p:nvSpPr>
        <p:spPr bwMode="auto">
          <a:xfrm>
            <a:off x="4978400" y="6007100"/>
            <a:ext cx="914400" cy="0"/>
          </a:xfrm>
          <a:prstGeom prst="line">
            <a:avLst/>
          </a:prstGeom>
          <a:noFill/>
          <a:ln w="6350">
            <a:solidFill>
              <a:schemeClr val="tx1"/>
            </a:solidFill>
            <a:round/>
            <a:headEnd/>
            <a:tailEnd/>
          </a:ln>
        </p:spPr>
        <p:txBody>
          <a:bodyPr/>
          <a:lstStyle/>
          <a:p>
            <a:endParaRPr lang="en-US"/>
          </a:p>
        </p:txBody>
      </p:sp>
      <p:sp>
        <p:nvSpPr>
          <p:cNvPr id="23568" name="Rectangle 18"/>
          <p:cNvSpPr>
            <a:spLocks noChangeArrowheads="1"/>
          </p:cNvSpPr>
          <p:nvPr/>
        </p:nvSpPr>
        <p:spPr bwMode="auto">
          <a:xfrm>
            <a:off x="7467600" y="3962400"/>
            <a:ext cx="1066800" cy="2743200"/>
          </a:xfrm>
          <a:prstGeom prst="rect">
            <a:avLst/>
          </a:prstGeom>
          <a:noFill/>
          <a:ln w="9525">
            <a:noFill/>
            <a:miter lim="800000"/>
            <a:headEnd/>
            <a:tailEnd/>
          </a:ln>
        </p:spPr>
        <p:txBody>
          <a:bodyPr wrap="none"/>
          <a:lstStyle/>
          <a:p>
            <a:pPr algn="r">
              <a:lnSpc>
                <a:spcPct val="91000"/>
              </a:lnSpc>
              <a:spcBef>
                <a:spcPct val="20000"/>
              </a:spcBef>
            </a:pPr>
            <a:r>
              <a:rPr lang="en-US" sz="2000" b="1" dirty="0">
                <a:solidFill>
                  <a:srgbClr val="FF3300"/>
                </a:solidFill>
              </a:rPr>
              <a:t>$  29,120</a:t>
            </a:r>
          </a:p>
          <a:p>
            <a:pPr algn="r">
              <a:lnSpc>
                <a:spcPct val="91000"/>
              </a:lnSpc>
              <a:spcBef>
                <a:spcPct val="20000"/>
              </a:spcBef>
            </a:pPr>
            <a:endParaRPr lang="en-US" sz="2000" dirty="0">
              <a:solidFill>
                <a:schemeClr val="tx1"/>
              </a:solidFill>
            </a:endParaRPr>
          </a:p>
        </p:txBody>
      </p:sp>
      <p:sp>
        <p:nvSpPr>
          <p:cNvPr id="23569" name="Text Box 19"/>
          <p:cNvSpPr txBox="1">
            <a:spLocks noChangeArrowheads="1"/>
          </p:cNvSpPr>
          <p:nvPr/>
        </p:nvSpPr>
        <p:spPr bwMode="auto">
          <a:xfrm>
            <a:off x="7239000" y="4343400"/>
            <a:ext cx="1752600" cy="12160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solidFill>
                  <a:schemeClr val="tx1"/>
                </a:solidFill>
              </a:rPr>
              <a:t>Calculation:</a:t>
            </a:r>
          </a:p>
          <a:p>
            <a:pPr>
              <a:spcBef>
                <a:spcPct val="50000"/>
              </a:spcBef>
            </a:pPr>
            <a:r>
              <a:rPr lang="en-US" sz="2000" dirty="0">
                <a:solidFill>
                  <a:schemeClr val="tx1"/>
                </a:solidFill>
              </a:rPr>
              <a:t>5,600 units x $5.20 per unit</a:t>
            </a:r>
          </a:p>
        </p:txBody>
      </p:sp>
      <p:sp>
        <p:nvSpPr>
          <p:cNvPr id="23570" name="Rectangle 20"/>
          <p:cNvSpPr>
            <a:spLocks noChangeArrowheads="1"/>
          </p:cNvSpPr>
          <p:nvPr/>
        </p:nvSpPr>
        <p:spPr bwMode="auto">
          <a:xfrm>
            <a:off x="4876800" y="3962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
        <p:nvSpPr>
          <p:cNvPr id="23571" name="Text Box 21"/>
          <p:cNvSpPr txBox="1">
            <a:spLocks noChangeArrowheads="1"/>
          </p:cNvSpPr>
          <p:nvPr/>
        </p:nvSpPr>
        <p:spPr bwMode="auto">
          <a:xfrm>
            <a:off x="7239000" y="3260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5,600 units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4579" name="Rectangle 3"/>
          <p:cNvSpPr>
            <a:spLocks noGrp="1" noChangeArrowheads="1"/>
          </p:cNvSpPr>
          <p:nvPr>
            <p:ph type="body" idx="1"/>
          </p:nvPr>
        </p:nvSpPr>
        <p:spPr>
          <a:xfrm>
            <a:off x="685800" y="1981200"/>
            <a:ext cx="8153400" cy="762000"/>
          </a:xfrm>
        </p:spPr>
        <p:txBody>
          <a:bodyPr/>
          <a:lstStyle/>
          <a:p>
            <a:pPr eaLnBrk="1" hangingPunct="1">
              <a:lnSpc>
                <a:spcPct val="90000"/>
              </a:lnSpc>
            </a:pPr>
            <a:r>
              <a:rPr lang="en-US" sz="2800" b="1" dirty="0"/>
              <a:t>Step 3</a:t>
            </a:r>
            <a:r>
              <a:rPr lang="en-US" sz="2800" dirty="0"/>
              <a:t> – Calculate the cost expected to be incurred in April when 5,600 units are manufactured using the cost formula determined</a:t>
            </a:r>
            <a:r>
              <a:rPr lang="en-US" sz="2800" b="1" dirty="0"/>
              <a:t> </a:t>
            </a:r>
            <a:r>
              <a:rPr lang="en-US" sz="2800" dirty="0"/>
              <a:t>in Step 2:</a:t>
            </a:r>
          </a:p>
        </p:txBody>
      </p:sp>
      <p:sp>
        <p:nvSpPr>
          <p:cNvPr id="24580" name="Rectangle 4"/>
          <p:cNvSpPr>
            <a:spLocks noChangeArrowheads="1"/>
          </p:cNvSpPr>
          <p:nvPr/>
        </p:nvSpPr>
        <p:spPr bwMode="auto">
          <a:xfrm>
            <a:off x="533400" y="3962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4581" name="Text Box 5"/>
          <p:cNvSpPr txBox="1">
            <a:spLocks noChangeArrowheads="1"/>
          </p:cNvSpPr>
          <p:nvPr/>
        </p:nvSpPr>
        <p:spPr bwMode="auto">
          <a:xfrm>
            <a:off x="35052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4582" name="Rectangle 7"/>
          <p:cNvSpPr>
            <a:spLocks noChangeArrowheads="1"/>
          </p:cNvSpPr>
          <p:nvPr/>
        </p:nvSpPr>
        <p:spPr bwMode="auto">
          <a:xfrm>
            <a:off x="6172200" y="3962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4583" name="Text Box 8"/>
          <p:cNvSpPr txBox="1">
            <a:spLocks noChangeArrowheads="1"/>
          </p:cNvSpPr>
          <p:nvPr/>
        </p:nvSpPr>
        <p:spPr bwMode="auto">
          <a:xfrm>
            <a:off x="47244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4584" name="Text Box 9"/>
          <p:cNvSpPr txBox="1">
            <a:spLocks noChangeArrowheads="1"/>
          </p:cNvSpPr>
          <p:nvPr/>
        </p:nvSpPr>
        <p:spPr bwMode="auto">
          <a:xfrm>
            <a:off x="59436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4585" name="Rectangle 11"/>
          <p:cNvSpPr>
            <a:spLocks noChangeArrowheads="1"/>
          </p:cNvSpPr>
          <p:nvPr/>
        </p:nvSpPr>
        <p:spPr bwMode="auto">
          <a:xfrm>
            <a:off x="3657600" y="3962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4586" name="Line 12"/>
          <p:cNvSpPr>
            <a:spLocks noChangeShapeType="1"/>
          </p:cNvSpPr>
          <p:nvPr/>
        </p:nvSpPr>
        <p:spPr bwMode="auto">
          <a:xfrm>
            <a:off x="7543800" y="6337300"/>
            <a:ext cx="914400" cy="0"/>
          </a:xfrm>
          <a:prstGeom prst="line">
            <a:avLst/>
          </a:prstGeom>
          <a:noFill/>
          <a:ln w="38100" cmpd="dbl">
            <a:solidFill>
              <a:schemeClr val="tx1"/>
            </a:solidFill>
            <a:round/>
            <a:headEnd/>
            <a:tailEnd/>
          </a:ln>
        </p:spPr>
        <p:txBody>
          <a:bodyPr/>
          <a:lstStyle/>
          <a:p>
            <a:endParaRPr lang="en-US"/>
          </a:p>
        </p:txBody>
      </p:sp>
      <p:sp>
        <p:nvSpPr>
          <p:cNvPr id="24587" name="Line 13"/>
          <p:cNvSpPr>
            <a:spLocks noChangeShapeType="1"/>
          </p:cNvSpPr>
          <p:nvPr/>
        </p:nvSpPr>
        <p:spPr bwMode="auto">
          <a:xfrm>
            <a:off x="6223000" y="6337300"/>
            <a:ext cx="914400" cy="0"/>
          </a:xfrm>
          <a:prstGeom prst="line">
            <a:avLst/>
          </a:prstGeom>
          <a:noFill/>
          <a:ln w="38100" cmpd="dbl">
            <a:solidFill>
              <a:schemeClr val="tx1"/>
            </a:solidFill>
            <a:round/>
            <a:headEnd/>
            <a:tailEnd/>
          </a:ln>
        </p:spPr>
        <p:txBody>
          <a:bodyPr/>
          <a:lstStyle/>
          <a:p>
            <a:endParaRPr lang="en-US"/>
          </a:p>
        </p:txBody>
      </p:sp>
      <p:sp>
        <p:nvSpPr>
          <p:cNvPr id="24588" name="Line 14"/>
          <p:cNvSpPr>
            <a:spLocks noChangeShapeType="1"/>
          </p:cNvSpPr>
          <p:nvPr/>
        </p:nvSpPr>
        <p:spPr bwMode="auto">
          <a:xfrm>
            <a:off x="4978400" y="6337300"/>
            <a:ext cx="914400" cy="0"/>
          </a:xfrm>
          <a:prstGeom prst="line">
            <a:avLst/>
          </a:prstGeom>
          <a:noFill/>
          <a:ln w="38100" cmpd="dbl">
            <a:solidFill>
              <a:schemeClr val="tx1"/>
            </a:solidFill>
            <a:round/>
            <a:headEnd/>
            <a:tailEnd/>
          </a:ln>
        </p:spPr>
        <p:txBody>
          <a:bodyPr/>
          <a:lstStyle/>
          <a:p>
            <a:endParaRPr lang="en-US"/>
          </a:p>
        </p:txBody>
      </p:sp>
      <p:sp>
        <p:nvSpPr>
          <p:cNvPr id="24589" name="Line 15"/>
          <p:cNvSpPr>
            <a:spLocks noChangeShapeType="1"/>
          </p:cNvSpPr>
          <p:nvPr/>
        </p:nvSpPr>
        <p:spPr bwMode="auto">
          <a:xfrm>
            <a:off x="7543800" y="6007100"/>
            <a:ext cx="914400" cy="0"/>
          </a:xfrm>
          <a:prstGeom prst="line">
            <a:avLst/>
          </a:prstGeom>
          <a:noFill/>
          <a:ln w="6350">
            <a:solidFill>
              <a:schemeClr val="tx1"/>
            </a:solidFill>
            <a:round/>
            <a:headEnd/>
            <a:tailEnd/>
          </a:ln>
        </p:spPr>
        <p:txBody>
          <a:bodyPr/>
          <a:lstStyle/>
          <a:p>
            <a:endParaRPr lang="en-US"/>
          </a:p>
        </p:txBody>
      </p:sp>
      <p:sp>
        <p:nvSpPr>
          <p:cNvPr id="24590" name="Line 16"/>
          <p:cNvSpPr>
            <a:spLocks noChangeShapeType="1"/>
          </p:cNvSpPr>
          <p:nvPr/>
        </p:nvSpPr>
        <p:spPr bwMode="auto">
          <a:xfrm>
            <a:off x="6223000" y="6007100"/>
            <a:ext cx="914400" cy="0"/>
          </a:xfrm>
          <a:prstGeom prst="line">
            <a:avLst/>
          </a:prstGeom>
          <a:noFill/>
          <a:ln w="6350">
            <a:solidFill>
              <a:schemeClr val="tx1"/>
            </a:solidFill>
            <a:round/>
            <a:headEnd/>
            <a:tailEnd/>
          </a:ln>
        </p:spPr>
        <p:txBody>
          <a:bodyPr/>
          <a:lstStyle/>
          <a:p>
            <a:endParaRPr lang="en-US"/>
          </a:p>
        </p:txBody>
      </p:sp>
      <p:sp>
        <p:nvSpPr>
          <p:cNvPr id="24591" name="Line 17"/>
          <p:cNvSpPr>
            <a:spLocks noChangeShapeType="1"/>
          </p:cNvSpPr>
          <p:nvPr/>
        </p:nvSpPr>
        <p:spPr bwMode="auto">
          <a:xfrm>
            <a:off x="4978400" y="6007100"/>
            <a:ext cx="914400" cy="0"/>
          </a:xfrm>
          <a:prstGeom prst="line">
            <a:avLst/>
          </a:prstGeom>
          <a:noFill/>
          <a:ln w="6350">
            <a:solidFill>
              <a:schemeClr val="tx1"/>
            </a:solidFill>
            <a:round/>
            <a:headEnd/>
            <a:tailEnd/>
          </a:ln>
        </p:spPr>
        <p:txBody>
          <a:bodyPr/>
          <a:lstStyle/>
          <a:p>
            <a:endParaRPr lang="en-US"/>
          </a:p>
        </p:txBody>
      </p:sp>
      <p:sp>
        <p:nvSpPr>
          <p:cNvPr id="24592" name="Rectangle 18"/>
          <p:cNvSpPr>
            <a:spLocks noChangeArrowheads="1"/>
          </p:cNvSpPr>
          <p:nvPr/>
        </p:nvSpPr>
        <p:spPr bwMode="auto">
          <a:xfrm>
            <a:off x="7467600" y="3962400"/>
            <a:ext cx="10668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29,120</a:t>
            </a:r>
          </a:p>
          <a:p>
            <a:pPr algn="r">
              <a:lnSpc>
                <a:spcPct val="91000"/>
              </a:lnSpc>
              <a:spcBef>
                <a:spcPct val="20000"/>
              </a:spcBef>
            </a:pPr>
            <a:r>
              <a:rPr lang="en-US" sz="2000" b="1" dirty="0">
                <a:solidFill>
                  <a:srgbClr val="FF3300"/>
                </a:solidFill>
              </a:rPr>
              <a:t>40,500</a:t>
            </a:r>
          </a:p>
        </p:txBody>
      </p:sp>
      <p:sp>
        <p:nvSpPr>
          <p:cNvPr id="24593" name="Text Box 19"/>
          <p:cNvSpPr txBox="1">
            <a:spLocks noChangeArrowheads="1"/>
          </p:cNvSpPr>
          <p:nvPr/>
        </p:nvSpPr>
        <p:spPr bwMode="auto">
          <a:xfrm>
            <a:off x="7239000" y="4727575"/>
            <a:ext cx="1752600" cy="1015663"/>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solidFill>
                  <a:schemeClr val="tx1"/>
                </a:solidFill>
              </a:rPr>
              <a:t>Fixed costs do not change at 5,600 units.</a:t>
            </a:r>
          </a:p>
        </p:txBody>
      </p:sp>
      <p:sp>
        <p:nvSpPr>
          <p:cNvPr id="24594" name="Rectangle 20"/>
          <p:cNvSpPr>
            <a:spLocks noChangeArrowheads="1"/>
          </p:cNvSpPr>
          <p:nvPr/>
        </p:nvSpPr>
        <p:spPr bwMode="auto">
          <a:xfrm>
            <a:off x="4876800" y="3962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
        <p:nvSpPr>
          <p:cNvPr id="24595" name="Text Box 21"/>
          <p:cNvSpPr txBox="1">
            <a:spLocks noChangeArrowheads="1"/>
          </p:cNvSpPr>
          <p:nvPr/>
        </p:nvSpPr>
        <p:spPr bwMode="auto">
          <a:xfrm>
            <a:off x="7239000" y="3260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5,600 units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5603" name="Rectangle 3"/>
          <p:cNvSpPr>
            <a:spLocks noGrp="1" noChangeArrowheads="1"/>
          </p:cNvSpPr>
          <p:nvPr>
            <p:ph type="body" idx="1"/>
          </p:nvPr>
        </p:nvSpPr>
        <p:spPr>
          <a:xfrm>
            <a:off x="685800" y="1981200"/>
            <a:ext cx="8153400" cy="762000"/>
          </a:xfrm>
        </p:spPr>
        <p:txBody>
          <a:bodyPr/>
          <a:lstStyle/>
          <a:p>
            <a:pPr eaLnBrk="1" hangingPunct="1">
              <a:lnSpc>
                <a:spcPct val="90000"/>
              </a:lnSpc>
            </a:pPr>
            <a:r>
              <a:rPr lang="en-US" sz="2800" b="1" dirty="0"/>
              <a:t>Step 3</a:t>
            </a:r>
            <a:r>
              <a:rPr lang="en-US" sz="2800" dirty="0"/>
              <a:t> – Calculate the cost expected to be incurred in April when 5,600 units are manufactured using the cost formula determined</a:t>
            </a:r>
            <a:r>
              <a:rPr lang="en-US" sz="2800" b="1" dirty="0"/>
              <a:t> </a:t>
            </a:r>
            <a:r>
              <a:rPr lang="en-US" sz="2800" dirty="0"/>
              <a:t>in Step 2:</a:t>
            </a:r>
          </a:p>
        </p:txBody>
      </p:sp>
      <p:sp>
        <p:nvSpPr>
          <p:cNvPr id="25604" name="Rectangle 4"/>
          <p:cNvSpPr>
            <a:spLocks noChangeArrowheads="1"/>
          </p:cNvSpPr>
          <p:nvPr/>
        </p:nvSpPr>
        <p:spPr bwMode="auto">
          <a:xfrm>
            <a:off x="533400" y="3962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5605" name="Text Box 5"/>
          <p:cNvSpPr txBox="1">
            <a:spLocks noChangeArrowheads="1"/>
          </p:cNvSpPr>
          <p:nvPr/>
        </p:nvSpPr>
        <p:spPr bwMode="auto">
          <a:xfrm>
            <a:off x="35052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5606" name="Rectangle 7"/>
          <p:cNvSpPr>
            <a:spLocks noChangeArrowheads="1"/>
          </p:cNvSpPr>
          <p:nvPr/>
        </p:nvSpPr>
        <p:spPr bwMode="auto">
          <a:xfrm>
            <a:off x="6172200" y="3962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5607" name="Text Box 8"/>
          <p:cNvSpPr txBox="1">
            <a:spLocks noChangeArrowheads="1"/>
          </p:cNvSpPr>
          <p:nvPr/>
        </p:nvSpPr>
        <p:spPr bwMode="auto">
          <a:xfrm>
            <a:off x="47244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5608" name="Text Box 9"/>
          <p:cNvSpPr txBox="1">
            <a:spLocks noChangeArrowheads="1"/>
          </p:cNvSpPr>
          <p:nvPr/>
        </p:nvSpPr>
        <p:spPr bwMode="auto">
          <a:xfrm>
            <a:off x="59436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5609" name="Rectangle 11"/>
          <p:cNvSpPr>
            <a:spLocks noChangeArrowheads="1"/>
          </p:cNvSpPr>
          <p:nvPr/>
        </p:nvSpPr>
        <p:spPr bwMode="auto">
          <a:xfrm>
            <a:off x="3657600" y="3962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5610" name="Line 12"/>
          <p:cNvSpPr>
            <a:spLocks noChangeShapeType="1"/>
          </p:cNvSpPr>
          <p:nvPr/>
        </p:nvSpPr>
        <p:spPr bwMode="auto">
          <a:xfrm>
            <a:off x="7543800" y="6337300"/>
            <a:ext cx="914400" cy="0"/>
          </a:xfrm>
          <a:prstGeom prst="line">
            <a:avLst/>
          </a:prstGeom>
          <a:noFill/>
          <a:ln w="38100" cmpd="dbl">
            <a:solidFill>
              <a:schemeClr val="tx1"/>
            </a:solidFill>
            <a:round/>
            <a:headEnd/>
            <a:tailEnd/>
          </a:ln>
        </p:spPr>
        <p:txBody>
          <a:bodyPr/>
          <a:lstStyle/>
          <a:p>
            <a:endParaRPr lang="en-US"/>
          </a:p>
        </p:txBody>
      </p:sp>
      <p:sp>
        <p:nvSpPr>
          <p:cNvPr id="25611" name="Line 13"/>
          <p:cNvSpPr>
            <a:spLocks noChangeShapeType="1"/>
          </p:cNvSpPr>
          <p:nvPr/>
        </p:nvSpPr>
        <p:spPr bwMode="auto">
          <a:xfrm>
            <a:off x="6223000" y="6337300"/>
            <a:ext cx="914400" cy="0"/>
          </a:xfrm>
          <a:prstGeom prst="line">
            <a:avLst/>
          </a:prstGeom>
          <a:noFill/>
          <a:ln w="38100" cmpd="dbl">
            <a:solidFill>
              <a:schemeClr val="tx1"/>
            </a:solidFill>
            <a:round/>
            <a:headEnd/>
            <a:tailEnd/>
          </a:ln>
        </p:spPr>
        <p:txBody>
          <a:bodyPr/>
          <a:lstStyle/>
          <a:p>
            <a:endParaRPr lang="en-US"/>
          </a:p>
        </p:txBody>
      </p:sp>
      <p:sp>
        <p:nvSpPr>
          <p:cNvPr id="25612" name="Line 14"/>
          <p:cNvSpPr>
            <a:spLocks noChangeShapeType="1"/>
          </p:cNvSpPr>
          <p:nvPr/>
        </p:nvSpPr>
        <p:spPr bwMode="auto">
          <a:xfrm>
            <a:off x="4978400" y="6337300"/>
            <a:ext cx="914400" cy="0"/>
          </a:xfrm>
          <a:prstGeom prst="line">
            <a:avLst/>
          </a:prstGeom>
          <a:noFill/>
          <a:ln w="38100" cmpd="dbl">
            <a:solidFill>
              <a:schemeClr val="tx1"/>
            </a:solidFill>
            <a:round/>
            <a:headEnd/>
            <a:tailEnd/>
          </a:ln>
        </p:spPr>
        <p:txBody>
          <a:bodyPr/>
          <a:lstStyle/>
          <a:p>
            <a:endParaRPr lang="en-US"/>
          </a:p>
        </p:txBody>
      </p:sp>
      <p:sp>
        <p:nvSpPr>
          <p:cNvPr id="25613" name="Line 15"/>
          <p:cNvSpPr>
            <a:spLocks noChangeShapeType="1"/>
          </p:cNvSpPr>
          <p:nvPr/>
        </p:nvSpPr>
        <p:spPr bwMode="auto">
          <a:xfrm>
            <a:off x="7543800" y="6007100"/>
            <a:ext cx="914400" cy="0"/>
          </a:xfrm>
          <a:prstGeom prst="line">
            <a:avLst/>
          </a:prstGeom>
          <a:noFill/>
          <a:ln w="6350">
            <a:solidFill>
              <a:schemeClr val="tx1"/>
            </a:solidFill>
            <a:round/>
            <a:headEnd/>
            <a:tailEnd/>
          </a:ln>
        </p:spPr>
        <p:txBody>
          <a:bodyPr/>
          <a:lstStyle/>
          <a:p>
            <a:endParaRPr lang="en-US"/>
          </a:p>
        </p:txBody>
      </p:sp>
      <p:sp>
        <p:nvSpPr>
          <p:cNvPr id="25614" name="Line 16"/>
          <p:cNvSpPr>
            <a:spLocks noChangeShapeType="1"/>
          </p:cNvSpPr>
          <p:nvPr/>
        </p:nvSpPr>
        <p:spPr bwMode="auto">
          <a:xfrm>
            <a:off x="6223000" y="6007100"/>
            <a:ext cx="914400" cy="0"/>
          </a:xfrm>
          <a:prstGeom prst="line">
            <a:avLst/>
          </a:prstGeom>
          <a:noFill/>
          <a:ln w="6350">
            <a:solidFill>
              <a:schemeClr val="tx1"/>
            </a:solidFill>
            <a:round/>
            <a:headEnd/>
            <a:tailEnd/>
          </a:ln>
        </p:spPr>
        <p:txBody>
          <a:bodyPr/>
          <a:lstStyle/>
          <a:p>
            <a:endParaRPr lang="en-US"/>
          </a:p>
        </p:txBody>
      </p:sp>
      <p:sp>
        <p:nvSpPr>
          <p:cNvPr id="25615" name="Line 17"/>
          <p:cNvSpPr>
            <a:spLocks noChangeShapeType="1"/>
          </p:cNvSpPr>
          <p:nvPr/>
        </p:nvSpPr>
        <p:spPr bwMode="auto">
          <a:xfrm>
            <a:off x="4978400" y="6007100"/>
            <a:ext cx="914400" cy="0"/>
          </a:xfrm>
          <a:prstGeom prst="line">
            <a:avLst/>
          </a:prstGeom>
          <a:noFill/>
          <a:ln w="6350">
            <a:solidFill>
              <a:schemeClr val="tx1"/>
            </a:solidFill>
            <a:round/>
            <a:headEnd/>
            <a:tailEnd/>
          </a:ln>
        </p:spPr>
        <p:txBody>
          <a:bodyPr/>
          <a:lstStyle/>
          <a:p>
            <a:endParaRPr lang="en-US"/>
          </a:p>
        </p:txBody>
      </p:sp>
      <p:sp>
        <p:nvSpPr>
          <p:cNvPr id="25616" name="Rectangle 18"/>
          <p:cNvSpPr>
            <a:spLocks noChangeArrowheads="1"/>
          </p:cNvSpPr>
          <p:nvPr/>
        </p:nvSpPr>
        <p:spPr bwMode="auto">
          <a:xfrm>
            <a:off x="7467600" y="3962400"/>
            <a:ext cx="10668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29,120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b="1" dirty="0">
                <a:solidFill>
                  <a:srgbClr val="FF3300"/>
                </a:solidFill>
              </a:rPr>
              <a:t>69,440</a:t>
            </a:r>
          </a:p>
        </p:txBody>
      </p:sp>
      <p:sp>
        <p:nvSpPr>
          <p:cNvPr id="25617" name="Text Box 19"/>
          <p:cNvSpPr txBox="1">
            <a:spLocks noChangeArrowheads="1"/>
          </p:cNvSpPr>
          <p:nvPr/>
        </p:nvSpPr>
        <p:spPr bwMode="auto">
          <a:xfrm>
            <a:off x="7200900" y="5029200"/>
            <a:ext cx="1828800" cy="12160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solidFill>
                  <a:schemeClr val="tx1"/>
                </a:solidFill>
              </a:rPr>
              <a:t>Calculation:</a:t>
            </a:r>
          </a:p>
          <a:p>
            <a:pPr>
              <a:spcBef>
                <a:spcPct val="50000"/>
              </a:spcBef>
            </a:pPr>
            <a:r>
              <a:rPr lang="en-US" sz="2000" dirty="0">
                <a:solidFill>
                  <a:schemeClr val="tx1"/>
                </a:solidFill>
              </a:rPr>
              <a:t>5,600 units x $12.40 per unit</a:t>
            </a:r>
          </a:p>
        </p:txBody>
      </p:sp>
      <p:sp>
        <p:nvSpPr>
          <p:cNvPr id="25618" name="Rectangle 21"/>
          <p:cNvSpPr>
            <a:spLocks noChangeArrowheads="1"/>
          </p:cNvSpPr>
          <p:nvPr/>
        </p:nvSpPr>
        <p:spPr bwMode="auto">
          <a:xfrm>
            <a:off x="4876800" y="3962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
        <p:nvSpPr>
          <p:cNvPr id="25619" name="Text Box 22"/>
          <p:cNvSpPr txBox="1">
            <a:spLocks noChangeArrowheads="1"/>
          </p:cNvSpPr>
          <p:nvPr/>
        </p:nvSpPr>
        <p:spPr bwMode="auto">
          <a:xfrm>
            <a:off x="7239000" y="3260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5,600 units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6627" name="Rectangle 3"/>
          <p:cNvSpPr>
            <a:spLocks noGrp="1" noChangeArrowheads="1"/>
          </p:cNvSpPr>
          <p:nvPr>
            <p:ph type="body" idx="1"/>
          </p:nvPr>
        </p:nvSpPr>
        <p:spPr>
          <a:xfrm>
            <a:off x="685800" y="1981200"/>
            <a:ext cx="8153400" cy="762000"/>
          </a:xfrm>
        </p:spPr>
        <p:txBody>
          <a:bodyPr/>
          <a:lstStyle/>
          <a:p>
            <a:pPr eaLnBrk="1" hangingPunct="1">
              <a:lnSpc>
                <a:spcPct val="90000"/>
              </a:lnSpc>
            </a:pPr>
            <a:r>
              <a:rPr lang="en-US" sz="2800" b="1" dirty="0"/>
              <a:t>Step 3</a:t>
            </a:r>
            <a:r>
              <a:rPr lang="en-US" sz="2800" dirty="0"/>
              <a:t> – Calculate the cost expected to be incurred in April when 5,600 units are manufactured using the cost formula determined</a:t>
            </a:r>
            <a:r>
              <a:rPr lang="en-US" sz="2800" b="1" dirty="0"/>
              <a:t> </a:t>
            </a:r>
            <a:r>
              <a:rPr lang="en-US" sz="2800" dirty="0"/>
              <a:t>in Step 2:</a:t>
            </a:r>
          </a:p>
        </p:txBody>
      </p:sp>
      <p:sp>
        <p:nvSpPr>
          <p:cNvPr id="26628" name="Rectangle 4"/>
          <p:cNvSpPr>
            <a:spLocks noChangeArrowheads="1"/>
          </p:cNvSpPr>
          <p:nvPr/>
        </p:nvSpPr>
        <p:spPr bwMode="auto">
          <a:xfrm>
            <a:off x="533400" y="3962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6629" name="Text Box 5"/>
          <p:cNvSpPr txBox="1">
            <a:spLocks noChangeArrowheads="1"/>
          </p:cNvSpPr>
          <p:nvPr/>
        </p:nvSpPr>
        <p:spPr bwMode="auto">
          <a:xfrm>
            <a:off x="35052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6630" name="Rectangle 7"/>
          <p:cNvSpPr>
            <a:spLocks noChangeArrowheads="1"/>
          </p:cNvSpPr>
          <p:nvPr/>
        </p:nvSpPr>
        <p:spPr bwMode="auto">
          <a:xfrm>
            <a:off x="6172200" y="3962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6631" name="Text Box 8"/>
          <p:cNvSpPr txBox="1">
            <a:spLocks noChangeArrowheads="1"/>
          </p:cNvSpPr>
          <p:nvPr/>
        </p:nvSpPr>
        <p:spPr bwMode="auto">
          <a:xfrm>
            <a:off x="47244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6632" name="Text Box 9"/>
          <p:cNvSpPr txBox="1">
            <a:spLocks noChangeArrowheads="1"/>
          </p:cNvSpPr>
          <p:nvPr/>
        </p:nvSpPr>
        <p:spPr bwMode="auto">
          <a:xfrm>
            <a:off x="59436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6633" name="Rectangle 11"/>
          <p:cNvSpPr>
            <a:spLocks noChangeArrowheads="1"/>
          </p:cNvSpPr>
          <p:nvPr/>
        </p:nvSpPr>
        <p:spPr bwMode="auto">
          <a:xfrm>
            <a:off x="3657600" y="3962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6634" name="Line 12"/>
          <p:cNvSpPr>
            <a:spLocks noChangeShapeType="1"/>
          </p:cNvSpPr>
          <p:nvPr/>
        </p:nvSpPr>
        <p:spPr bwMode="auto">
          <a:xfrm>
            <a:off x="7543800" y="6337300"/>
            <a:ext cx="914400" cy="0"/>
          </a:xfrm>
          <a:prstGeom prst="line">
            <a:avLst/>
          </a:prstGeom>
          <a:noFill/>
          <a:ln w="38100" cmpd="dbl">
            <a:solidFill>
              <a:schemeClr val="tx1"/>
            </a:solidFill>
            <a:round/>
            <a:headEnd/>
            <a:tailEnd/>
          </a:ln>
        </p:spPr>
        <p:txBody>
          <a:bodyPr/>
          <a:lstStyle/>
          <a:p>
            <a:endParaRPr lang="en-US"/>
          </a:p>
        </p:txBody>
      </p:sp>
      <p:sp>
        <p:nvSpPr>
          <p:cNvPr id="26635" name="Line 13"/>
          <p:cNvSpPr>
            <a:spLocks noChangeShapeType="1"/>
          </p:cNvSpPr>
          <p:nvPr/>
        </p:nvSpPr>
        <p:spPr bwMode="auto">
          <a:xfrm>
            <a:off x="6223000" y="6337300"/>
            <a:ext cx="914400" cy="0"/>
          </a:xfrm>
          <a:prstGeom prst="line">
            <a:avLst/>
          </a:prstGeom>
          <a:noFill/>
          <a:ln w="38100" cmpd="dbl">
            <a:solidFill>
              <a:schemeClr val="tx1"/>
            </a:solidFill>
            <a:round/>
            <a:headEnd/>
            <a:tailEnd/>
          </a:ln>
        </p:spPr>
        <p:txBody>
          <a:bodyPr/>
          <a:lstStyle/>
          <a:p>
            <a:endParaRPr lang="en-US"/>
          </a:p>
        </p:txBody>
      </p:sp>
      <p:sp>
        <p:nvSpPr>
          <p:cNvPr id="26636" name="Line 14"/>
          <p:cNvSpPr>
            <a:spLocks noChangeShapeType="1"/>
          </p:cNvSpPr>
          <p:nvPr/>
        </p:nvSpPr>
        <p:spPr bwMode="auto">
          <a:xfrm>
            <a:off x="4978400" y="6337300"/>
            <a:ext cx="914400" cy="0"/>
          </a:xfrm>
          <a:prstGeom prst="line">
            <a:avLst/>
          </a:prstGeom>
          <a:noFill/>
          <a:ln w="38100" cmpd="dbl">
            <a:solidFill>
              <a:schemeClr val="tx1"/>
            </a:solidFill>
            <a:round/>
            <a:headEnd/>
            <a:tailEnd/>
          </a:ln>
        </p:spPr>
        <p:txBody>
          <a:bodyPr/>
          <a:lstStyle/>
          <a:p>
            <a:endParaRPr lang="en-US"/>
          </a:p>
        </p:txBody>
      </p:sp>
      <p:sp>
        <p:nvSpPr>
          <p:cNvPr id="26637" name="Line 15"/>
          <p:cNvSpPr>
            <a:spLocks noChangeShapeType="1"/>
          </p:cNvSpPr>
          <p:nvPr/>
        </p:nvSpPr>
        <p:spPr bwMode="auto">
          <a:xfrm>
            <a:off x="7543800" y="6007100"/>
            <a:ext cx="914400" cy="0"/>
          </a:xfrm>
          <a:prstGeom prst="line">
            <a:avLst/>
          </a:prstGeom>
          <a:noFill/>
          <a:ln w="6350">
            <a:solidFill>
              <a:schemeClr val="tx1"/>
            </a:solidFill>
            <a:round/>
            <a:headEnd/>
            <a:tailEnd/>
          </a:ln>
        </p:spPr>
        <p:txBody>
          <a:bodyPr/>
          <a:lstStyle/>
          <a:p>
            <a:endParaRPr lang="en-US"/>
          </a:p>
        </p:txBody>
      </p:sp>
      <p:sp>
        <p:nvSpPr>
          <p:cNvPr id="26638" name="Line 16"/>
          <p:cNvSpPr>
            <a:spLocks noChangeShapeType="1"/>
          </p:cNvSpPr>
          <p:nvPr/>
        </p:nvSpPr>
        <p:spPr bwMode="auto">
          <a:xfrm>
            <a:off x="6223000" y="6007100"/>
            <a:ext cx="914400" cy="0"/>
          </a:xfrm>
          <a:prstGeom prst="line">
            <a:avLst/>
          </a:prstGeom>
          <a:noFill/>
          <a:ln w="6350">
            <a:solidFill>
              <a:schemeClr val="tx1"/>
            </a:solidFill>
            <a:round/>
            <a:headEnd/>
            <a:tailEnd/>
          </a:ln>
        </p:spPr>
        <p:txBody>
          <a:bodyPr/>
          <a:lstStyle/>
          <a:p>
            <a:endParaRPr lang="en-US"/>
          </a:p>
        </p:txBody>
      </p:sp>
      <p:sp>
        <p:nvSpPr>
          <p:cNvPr id="26639" name="Line 17"/>
          <p:cNvSpPr>
            <a:spLocks noChangeShapeType="1"/>
          </p:cNvSpPr>
          <p:nvPr/>
        </p:nvSpPr>
        <p:spPr bwMode="auto">
          <a:xfrm>
            <a:off x="4978400" y="6007100"/>
            <a:ext cx="914400" cy="0"/>
          </a:xfrm>
          <a:prstGeom prst="line">
            <a:avLst/>
          </a:prstGeom>
          <a:noFill/>
          <a:ln w="6350">
            <a:solidFill>
              <a:schemeClr val="tx1"/>
            </a:solidFill>
            <a:round/>
            <a:headEnd/>
            <a:tailEnd/>
          </a:ln>
        </p:spPr>
        <p:txBody>
          <a:bodyPr/>
          <a:lstStyle/>
          <a:p>
            <a:endParaRPr lang="en-US"/>
          </a:p>
        </p:txBody>
      </p:sp>
      <p:sp>
        <p:nvSpPr>
          <p:cNvPr id="26640" name="Rectangle 18"/>
          <p:cNvSpPr>
            <a:spLocks noChangeArrowheads="1"/>
          </p:cNvSpPr>
          <p:nvPr/>
        </p:nvSpPr>
        <p:spPr bwMode="auto">
          <a:xfrm>
            <a:off x="7467600" y="3962400"/>
            <a:ext cx="10668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29,120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69,440</a:t>
            </a:r>
          </a:p>
          <a:p>
            <a:pPr algn="r">
              <a:lnSpc>
                <a:spcPct val="91000"/>
              </a:lnSpc>
              <a:spcBef>
                <a:spcPct val="20000"/>
              </a:spcBef>
            </a:pPr>
            <a:r>
              <a:rPr lang="en-US" sz="2000" b="1" dirty="0">
                <a:solidFill>
                  <a:srgbClr val="FF3300"/>
                </a:solidFill>
              </a:rPr>
              <a:t>5,000</a:t>
            </a:r>
          </a:p>
          <a:p>
            <a:pPr algn="r">
              <a:lnSpc>
                <a:spcPct val="91000"/>
              </a:lnSpc>
              <a:spcBef>
                <a:spcPct val="20000"/>
              </a:spcBef>
            </a:pPr>
            <a:endParaRPr lang="en-US" sz="2000" dirty="0">
              <a:solidFill>
                <a:schemeClr val="tx1"/>
              </a:solidFill>
            </a:endParaRPr>
          </a:p>
        </p:txBody>
      </p:sp>
      <p:sp>
        <p:nvSpPr>
          <p:cNvPr id="26641" name="Rectangle 19"/>
          <p:cNvSpPr>
            <a:spLocks noChangeArrowheads="1"/>
          </p:cNvSpPr>
          <p:nvPr/>
        </p:nvSpPr>
        <p:spPr bwMode="auto">
          <a:xfrm>
            <a:off x="4876800" y="3962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
        <p:nvSpPr>
          <p:cNvPr id="26642" name="Text Box 20"/>
          <p:cNvSpPr txBox="1">
            <a:spLocks noChangeArrowheads="1"/>
          </p:cNvSpPr>
          <p:nvPr/>
        </p:nvSpPr>
        <p:spPr bwMode="auto">
          <a:xfrm>
            <a:off x="7239000" y="3260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5,600 units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7651" name="Rectangle 3"/>
          <p:cNvSpPr>
            <a:spLocks noGrp="1" noChangeArrowheads="1"/>
          </p:cNvSpPr>
          <p:nvPr>
            <p:ph type="body" idx="1"/>
          </p:nvPr>
        </p:nvSpPr>
        <p:spPr>
          <a:xfrm>
            <a:off x="685800" y="1981200"/>
            <a:ext cx="8153400" cy="762000"/>
          </a:xfrm>
        </p:spPr>
        <p:txBody>
          <a:bodyPr/>
          <a:lstStyle/>
          <a:p>
            <a:pPr eaLnBrk="1" hangingPunct="1">
              <a:lnSpc>
                <a:spcPct val="90000"/>
              </a:lnSpc>
            </a:pPr>
            <a:r>
              <a:rPr lang="en-US" sz="2800" b="1" dirty="0"/>
              <a:t>Step 3</a:t>
            </a:r>
            <a:r>
              <a:rPr lang="en-US" sz="2800" dirty="0"/>
              <a:t> – Calculate the cost expected to be incurred in April when 5,600 units are manufactured using the cost formula determined</a:t>
            </a:r>
            <a:r>
              <a:rPr lang="en-US" sz="2800" b="1" dirty="0"/>
              <a:t> </a:t>
            </a:r>
            <a:r>
              <a:rPr lang="en-US" sz="2800" dirty="0"/>
              <a:t>in Step 2:</a:t>
            </a:r>
          </a:p>
        </p:txBody>
      </p:sp>
      <p:sp>
        <p:nvSpPr>
          <p:cNvPr id="27652" name="Rectangle 4"/>
          <p:cNvSpPr>
            <a:spLocks noChangeArrowheads="1"/>
          </p:cNvSpPr>
          <p:nvPr/>
        </p:nvSpPr>
        <p:spPr bwMode="auto">
          <a:xfrm>
            <a:off x="533400" y="3962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7653" name="Text Box 5"/>
          <p:cNvSpPr txBox="1">
            <a:spLocks noChangeArrowheads="1"/>
          </p:cNvSpPr>
          <p:nvPr/>
        </p:nvSpPr>
        <p:spPr bwMode="auto">
          <a:xfrm>
            <a:off x="35052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7654" name="Rectangle 7"/>
          <p:cNvSpPr>
            <a:spLocks noChangeArrowheads="1"/>
          </p:cNvSpPr>
          <p:nvPr/>
        </p:nvSpPr>
        <p:spPr bwMode="auto">
          <a:xfrm>
            <a:off x="6172200" y="3962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7655" name="Text Box 8"/>
          <p:cNvSpPr txBox="1">
            <a:spLocks noChangeArrowheads="1"/>
          </p:cNvSpPr>
          <p:nvPr/>
        </p:nvSpPr>
        <p:spPr bwMode="auto">
          <a:xfrm>
            <a:off x="47244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7656" name="Text Box 9"/>
          <p:cNvSpPr txBox="1">
            <a:spLocks noChangeArrowheads="1"/>
          </p:cNvSpPr>
          <p:nvPr/>
        </p:nvSpPr>
        <p:spPr bwMode="auto">
          <a:xfrm>
            <a:off x="59436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7657" name="Rectangle 11"/>
          <p:cNvSpPr>
            <a:spLocks noChangeArrowheads="1"/>
          </p:cNvSpPr>
          <p:nvPr/>
        </p:nvSpPr>
        <p:spPr bwMode="auto">
          <a:xfrm>
            <a:off x="3657600" y="3962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7658" name="Line 12"/>
          <p:cNvSpPr>
            <a:spLocks noChangeShapeType="1"/>
          </p:cNvSpPr>
          <p:nvPr/>
        </p:nvSpPr>
        <p:spPr bwMode="auto">
          <a:xfrm>
            <a:off x="7543800" y="6337300"/>
            <a:ext cx="914400" cy="0"/>
          </a:xfrm>
          <a:prstGeom prst="line">
            <a:avLst/>
          </a:prstGeom>
          <a:noFill/>
          <a:ln w="38100" cmpd="dbl">
            <a:solidFill>
              <a:schemeClr val="tx1"/>
            </a:solidFill>
            <a:round/>
            <a:headEnd/>
            <a:tailEnd/>
          </a:ln>
        </p:spPr>
        <p:txBody>
          <a:bodyPr/>
          <a:lstStyle/>
          <a:p>
            <a:endParaRPr lang="en-US"/>
          </a:p>
        </p:txBody>
      </p:sp>
      <p:sp>
        <p:nvSpPr>
          <p:cNvPr id="27659" name="Line 13"/>
          <p:cNvSpPr>
            <a:spLocks noChangeShapeType="1"/>
          </p:cNvSpPr>
          <p:nvPr/>
        </p:nvSpPr>
        <p:spPr bwMode="auto">
          <a:xfrm>
            <a:off x="6223000" y="6337300"/>
            <a:ext cx="914400" cy="0"/>
          </a:xfrm>
          <a:prstGeom prst="line">
            <a:avLst/>
          </a:prstGeom>
          <a:noFill/>
          <a:ln w="38100" cmpd="dbl">
            <a:solidFill>
              <a:schemeClr val="tx1"/>
            </a:solidFill>
            <a:round/>
            <a:headEnd/>
            <a:tailEnd/>
          </a:ln>
        </p:spPr>
        <p:txBody>
          <a:bodyPr/>
          <a:lstStyle/>
          <a:p>
            <a:endParaRPr lang="en-US"/>
          </a:p>
        </p:txBody>
      </p:sp>
      <p:sp>
        <p:nvSpPr>
          <p:cNvPr id="27660" name="Line 14"/>
          <p:cNvSpPr>
            <a:spLocks noChangeShapeType="1"/>
          </p:cNvSpPr>
          <p:nvPr/>
        </p:nvSpPr>
        <p:spPr bwMode="auto">
          <a:xfrm>
            <a:off x="4978400" y="6337300"/>
            <a:ext cx="914400" cy="0"/>
          </a:xfrm>
          <a:prstGeom prst="line">
            <a:avLst/>
          </a:prstGeom>
          <a:noFill/>
          <a:ln w="38100" cmpd="dbl">
            <a:solidFill>
              <a:schemeClr val="tx1"/>
            </a:solidFill>
            <a:round/>
            <a:headEnd/>
            <a:tailEnd/>
          </a:ln>
        </p:spPr>
        <p:txBody>
          <a:bodyPr/>
          <a:lstStyle/>
          <a:p>
            <a:endParaRPr lang="en-US"/>
          </a:p>
        </p:txBody>
      </p:sp>
      <p:sp>
        <p:nvSpPr>
          <p:cNvPr id="27661" name="Line 15"/>
          <p:cNvSpPr>
            <a:spLocks noChangeShapeType="1"/>
          </p:cNvSpPr>
          <p:nvPr/>
        </p:nvSpPr>
        <p:spPr bwMode="auto">
          <a:xfrm>
            <a:off x="7543800" y="6007100"/>
            <a:ext cx="914400" cy="0"/>
          </a:xfrm>
          <a:prstGeom prst="line">
            <a:avLst/>
          </a:prstGeom>
          <a:noFill/>
          <a:ln w="6350">
            <a:solidFill>
              <a:schemeClr val="tx1"/>
            </a:solidFill>
            <a:round/>
            <a:headEnd/>
            <a:tailEnd/>
          </a:ln>
        </p:spPr>
        <p:txBody>
          <a:bodyPr/>
          <a:lstStyle/>
          <a:p>
            <a:endParaRPr lang="en-US"/>
          </a:p>
        </p:txBody>
      </p:sp>
      <p:sp>
        <p:nvSpPr>
          <p:cNvPr id="27662" name="Line 16"/>
          <p:cNvSpPr>
            <a:spLocks noChangeShapeType="1"/>
          </p:cNvSpPr>
          <p:nvPr/>
        </p:nvSpPr>
        <p:spPr bwMode="auto">
          <a:xfrm>
            <a:off x="6223000" y="6007100"/>
            <a:ext cx="914400" cy="0"/>
          </a:xfrm>
          <a:prstGeom prst="line">
            <a:avLst/>
          </a:prstGeom>
          <a:noFill/>
          <a:ln w="6350">
            <a:solidFill>
              <a:schemeClr val="tx1"/>
            </a:solidFill>
            <a:round/>
            <a:headEnd/>
            <a:tailEnd/>
          </a:ln>
        </p:spPr>
        <p:txBody>
          <a:bodyPr/>
          <a:lstStyle/>
          <a:p>
            <a:endParaRPr lang="en-US"/>
          </a:p>
        </p:txBody>
      </p:sp>
      <p:sp>
        <p:nvSpPr>
          <p:cNvPr id="27663" name="Line 17"/>
          <p:cNvSpPr>
            <a:spLocks noChangeShapeType="1"/>
          </p:cNvSpPr>
          <p:nvPr/>
        </p:nvSpPr>
        <p:spPr bwMode="auto">
          <a:xfrm>
            <a:off x="4978400" y="6007100"/>
            <a:ext cx="914400" cy="0"/>
          </a:xfrm>
          <a:prstGeom prst="line">
            <a:avLst/>
          </a:prstGeom>
          <a:noFill/>
          <a:ln w="6350">
            <a:solidFill>
              <a:schemeClr val="tx1"/>
            </a:solidFill>
            <a:round/>
            <a:headEnd/>
            <a:tailEnd/>
          </a:ln>
        </p:spPr>
        <p:txBody>
          <a:bodyPr/>
          <a:lstStyle/>
          <a:p>
            <a:endParaRPr lang="en-US"/>
          </a:p>
        </p:txBody>
      </p:sp>
      <p:sp>
        <p:nvSpPr>
          <p:cNvPr id="27664" name="Rectangle 18"/>
          <p:cNvSpPr>
            <a:spLocks noChangeArrowheads="1"/>
          </p:cNvSpPr>
          <p:nvPr/>
        </p:nvSpPr>
        <p:spPr bwMode="auto">
          <a:xfrm>
            <a:off x="7467600" y="3962400"/>
            <a:ext cx="10668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29,120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69,440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b="1" dirty="0">
                <a:solidFill>
                  <a:srgbClr val="FF3300"/>
                </a:solidFill>
              </a:rPr>
              <a:t>3,100</a:t>
            </a:r>
          </a:p>
          <a:p>
            <a:pPr algn="r">
              <a:lnSpc>
                <a:spcPct val="91000"/>
              </a:lnSpc>
              <a:spcBef>
                <a:spcPct val="20000"/>
              </a:spcBef>
            </a:pPr>
            <a:endParaRPr lang="en-US" sz="2000" dirty="0">
              <a:solidFill>
                <a:schemeClr val="tx1"/>
              </a:solidFill>
            </a:endParaRPr>
          </a:p>
        </p:txBody>
      </p:sp>
      <p:sp>
        <p:nvSpPr>
          <p:cNvPr id="27665" name="Rectangle 19"/>
          <p:cNvSpPr>
            <a:spLocks noChangeArrowheads="1"/>
          </p:cNvSpPr>
          <p:nvPr/>
        </p:nvSpPr>
        <p:spPr bwMode="auto">
          <a:xfrm>
            <a:off x="4876800" y="3962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
        <p:nvSpPr>
          <p:cNvPr id="27666" name="Text Box 20"/>
          <p:cNvSpPr txBox="1">
            <a:spLocks noChangeArrowheads="1"/>
          </p:cNvSpPr>
          <p:nvPr/>
        </p:nvSpPr>
        <p:spPr bwMode="auto">
          <a:xfrm>
            <a:off x="7239000" y="3260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5,600 units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8675" name="Rectangle 3"/>
          <p:cNvSpPr>
            <a:spLocks noGrp="1" noChangeArrowheads="1"/>
          </p:cNvSpPr>
          <p:nvPr>
            <p:ph type="body" idx="1"/>
          </p:nvPr>
        </p:nvSpPr>
        <p:spPr>
          <a:xfrm>
            <a:off x="685800" y="1981200"/>
            <a:ext cx="8153400" cy="762000"/>
          </a:xfrm>
        </p:spPr>
        <p:txBody>
          <a:bodyPr/>
          <a:lstStyle/>
          <a:p>
            <a:pPr eaLnBrk="1" hangingPunct="1">
              <a:lnSpc>
                <a:spcPct val="90000"/>
              </a:lnSpc>
            </a:pPr>
            <a:r>
              <a:rPr lang="en-US" sz="2800" b="1" dirty="0"/>
              <a:t>Step 3</a:t>
            </a:r>
            <a:r>
              <a:rPr lang="en-US" sz="2800" dirty="0"/>
              <a:t> – Calculate the cost expected to be incurred in April when 5,600 units are manufactured using the cost formula determined</a:t>
            </a:r>
            <a:r>
              <a:rPr lang="en-US" sz="2800" b="1" dirty="0"/>
              <a:t> </a:t>
            </a:r>
            <a:r>
              <a:rPr lang="en-US" sz="2800" dirty="0"/>
              <a:t>in Step 2:</a:t>
            </a:r>
          </a:p>
        </p:txBody>
      </p:sp>
      <p:sp>
        <p:nvSpPr>
          <p:cNvPr id="28676" name="Rectangle 4"/>
          <p:cNvSpPr>
            <a:spLocks noChangeArrowheads="1"/>
          </p:cNvSpPr>
          <p:nvPr/>
        </p:nvSpPr>
        <p:spPr bwMode="auto">
          <a:xfrm>
            <a:off x="533400" y="3962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8677" name="Text Box 5"/>
          <p:cNvSpPr txBox="1">
            <a:spLocks noChangeArrowheads="1"/>
          </p:cNvSpPr>
          <p:nvPr/>
        </p:nvSpPr>
        <p:spPr bwMode="auto">
          <a:xfrm>
            <a:off x="35052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8678" name="Rectangle 7"/>
          <p:cNvSpPr>
            <a:spLocks noChangeArrowheads="1"/>
          </p:cNvSpPr>
          <p:nvPr/>
        </p:nvSpPr>
        <p:spPr bwMode="auto">
          <a:xfrm>
            <a:off x="6172200" y="3962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8679" name="Text Box 8"/>
          <p:cNvSpPr txBox="1">
            <a:spLocks noChangeArrowheads="1"/>
          </p:cNvSpPr>
          <p:nvPr/>
        </p:nvSpPr>
        <p:spPr bwMode="auto">
          <a:xfrm>
            <a:off x="47244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8680" name="Text Box 9"/>
          <p:cNvSpPr txBox="1">
            <a:spLocks noChangeArrowheads="1"/>
          </p:cNvSpPr>
          <p:nvPr/>
        </p:nvSpPr>
        <p:spPr bwMode="auto">
          <a:xfrm>
            <a:off x="59436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8681" name="Rectangle 11"/>
          <p:cNvSpPr>
            <a:spLocks noChangeArrowheads="1"/>
          </p:cNvSpPr>
          <p:nvPr/>
        </p:nvSpPr>
        <p:spPr bwMode="auto">
          <a:xfrm>
            <a:off x="3657600" y="3962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8682" name="Line 12"/>
          <p:cNvSpPr>
            <a:spLocks noChangeShapeType="1"/>
          </p:cNvSpPr>
          <p:nvPr/>
        </p:nvSpPr>
        <p:spPr bwMode="auto">
          <a:xfrm>
            <a:off x="7543800" y="6337300"/>
            <a:ext cx="914400" cy="0"/>
          </a:xfrm>
          <a:prstGeom prst="line">
            <a:avLst/>
          </a:prstGeom>
          <a:noFill/>
          <a:ln w="38100" cmpd="dbl">
            <a:solidFill>
              <a:schemeClr val="tx1"/>
            </a:solidFill>
            <a:round/>
            <a:headEnd/>
            <a:tailEnd/>
          </a:ln>
        </p:spPr>
        <p:txBody>
          <a:bodyPr/>
          <a:lstStyle/>
          <a:p>
            <a:endParaRPr lang="en-US"/>
          </a:p>
        </p:txBody>
      </p:sp>
      <p:sp>
        <p:nvSpPr>
          <p:cNvPr id="28683" name="Line 13"/>
          <p:cNvSpPr>
            <a:spLocks noChangeShapeType="1"/>
          </p:cNvSpPr>
          <p:nvPr/>
        </p:nvSpPr>
        <p:spPr bwMode="auto">
          <a:xfrm>
            <a:off x="6223000" y="6337300"/>
            <a:ext cx="914400" cy="0"/>
          </a:xfrm>
          <a:prstGeom prst="line">
            <a:avLst/>
          </a:prstGeom>
          <a:noFill/>
          <a:ln w="38100" cmpd="dbl">
            <a:solidFill>
              <a:schemeClr val="tx1"/>
            </a:solidFill>
            <a:round/>
            <a:headEnd/>
            <a:tailEnd/>
          </a:ln>
        </p:spPr>
        <p:txBody>
          <a:bodyPr/>
          <a:lstStyle/>
          <a:p>
            <a:endParaRPr lang="en-US"/>
          </a:p>
        </p:txBody>
      </p:sp>
      <p:sp>
        <p:nvSpPr>
          <p:cNvPr id="28684" name="Line 14"/>
          <p:cNvSpPr>
            <a:spLocks noChangeShapeType="1"/>
          </p:cNvSpPr>
          <p:nvPr/>
        </p:nvSpPr>
        <p:spPr bwMode="auto">
          <a:xfrm>
            <a:off x="4978400" y="6337300"/>
            <a:ext cx="914400" cy="0"/>
          </a:xfrm>
          <a:prstGeom prst="line">
            <a:avLst/>
          </a:prstGeom>
          <a:noFill/>
          <a:ln w="38100" cmpd="dbl">
            <a:solidFill>
              <a:schemeClr val="tx1"/>
            </a:solidFill>
            <a:round/>
            <a:headEnd/>
            <a:tailEnd/>
          </a:ln>
        </p:spPr>
        <p:txBody>
          <a:bodyPr/>
          <a:lstStyle/>
          <a:p>
            <a:endParaRPr lang="en-US"/>
          </a:p>
        </p:txBody>
      </p:sp>
      <p:sp>
        <p:nvSpPr>
          <p:cNvPr id="28685" name="Line 15"/>
          <p:cNvSpPr>
            <a:spLocks noChangeShapeType="1"/>
          </p:cNvSpPr>
          <p:nvPr/>
        </p:nvSpPr>
        <p:spPr bwMode="auto">
          <a:xfrm>
            <a:off x="7543800" y="6007100"/>
            <a:ext cx="914400" cy="0"/>
          </a:xfrm>
          <a:prstGeom prst="line">
            <a:avLst/>
          </a:prstGeom>
          <a:noFill/>
          <a:ln w="6350">
            <a:solidFill>
              <a:schemeClr val="tx1"/>
            </a:solidFill>
            <a:round/>
            <a:headEnd/>
            <a:tailEnd/>
          </a:ln>
        </p:spPr>
        <p:txBody>
          <a:bodyPr/>
          <a:lstStyle/>
          <a:p>
            <a:endParaRPr lang="en-US"/>
          </a:p>
        </p:txBody>
      </p:sp>
      <p:sp>
        <p:nvSpPr>
          <p:cNvPr id="28686" name="Line 16"/>
          <p:cNvSpPr>
            <a:spLocks noChangeShapeType="1"/>
          </p:cNvSpPr>
          <p:nvPr/>
        </p:nvSpPr>
        <p:spPr bwMode="auto">
          <a:xfrm>
            <a:off x="6223000" y="6007100"/>
            <a:ext cx="914400" cy="0"/>
          </a:xfrm>
          <a:prstGeom prst="line">
            <a:avLst/>
          </a:prstGeom>
          <a:noFill/>
          <a:ln w="6350">
            <a:solidFill>
              <a:schemeClr val="tx1"/>
            </a:solidFill>
            <a:round/>
            <a:headEnd/>
            <a:tailEnd/>
          </a:ln>
        </p:spPr>
        <p:txBody>
          <a:bodyPr/>
          <a:lstStyle/>
          <a:p>
            <a:endParaRPr lang="en-US"/>
          </a:p>
        </p:txBody>
      </p:sp>
      <p:sp>
        <p:nvSpPr>
          <p:cNvPr id="28687" name="Line 17"/>
          <p:cNvSpPr>
            <a:spLocks noChangeShapeType="1"/>
          </p:cNvSpPr>
          <p:nvPr/>
        </p:nvSpPr>
        <p:spPr bwMode="auto">
          <a:xfrm>
            <a:off x="4978400" y="6007100"/>
            <a:ext cx="914400" cy="0"/>
          </a:xfrm>
          <a:prstGeom prst="line">
            <a:avLst/>
          </a:prstGeom>
          <a:noFill/>
          <a:ln w="6350">
            <a:solidFill>
              <a:schemeClr val="tx1"/>
            </a:solidFill>
            <a:round/>
            <a:headEnd/>
            <a:tailEnd/>
          </a:ln>
        </p:spPr>
        <p:txBody>
          <a:bodyPr/>
          <a:lstStyle/>
          <a:p>
            <a:endParaRPr lang="en-US"/>
          </a:p>
        </p:txBody>
      </p:sp>
      <p:sp>
        <p:nvSpPr>
          <p:cNvPr id="28688" name="Rectangle 18"/>
          <p:cNvSpPr>
            <a:spLocks noChangeArrowheads="1"/>
          </p:cNvSpPr>
          <p:nvPr/>
        </p:nvSpPr>
        <p:spPr bwMode="auto">
          <a:xfrm>
            <a:off x="7467600" y="3962400"/>
            <a:ext cx="10668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29,120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69,440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b="1" dirty="0">
                <a:solidFill>
                  <a:srgbClr val="FF3300"/>
                </a:solidFill>
              </a:rPr>
              <a:t>840</a:t>
            </a:r>
          </a:p>
          <a:p>
            <a:pPr algn="r">
              <a:lnSpc>
                <a:spcPct val="91000"/>
              </a:lnSpc>
              <a:spcBef>
                <a:spcPct val="20000"/>
              </a:spcBef>
            </a:pPr>
            <a:endParaRPr lang="en-US" sz="2000" dirty="0">
              <a:solidFill>
                <a:schemeClr val="tx1"/>
              </a:solidFill>
            </a:endParaRPr>
          </a:p>
        </p:txBody>
      </p:sp>
      <p:sp>
        <p:nvSpPr>
          <p:cNvPr id="28689" name="Text Box 19"/>
          <p:cNvSpPr txBox="1">
            <a:spLocks noChangeArrowheads="1"/>
          </p:cNvSpPr>
          <p:nvPr/>
        </p:nvSpPr>
        <p:spPr bwMode="auto">
          <a:xfrm>
            <a:off x="7162800" y="4397375"/>
            <a:ext cx="1762125" cy="12160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solidFill>
                  <a:schemeClr val="tx1"/>
                </a:solidFill>
              </a:rPr>
              <a:t>Calculation:</a:t>
            </a:r>
          </a:p>
          <a:p>
            <a:pPr>
              <a:spcBef>
                <a:spcPct val="50000"/>
              </a:spcBef>
            </a:pPr>
            <a:r>
              <a:rPr lang="en-US" sz="2000" dirty="0">
                <a:solidFill>
                  <a:schemeClr val="tx1"/>
                </a:solidFill>
              </a:rPr>
              <a:t>5,600 units x $0.15 per unit</a:t>
            </a:r>
          </a:p>
        </p:txBody>
      </p:sp>
      <p:sp>
        <p:nvSpPr>
          <p:cNvPr id="28690" name="Rectangle 20"/>
          <p:cNvSpPr>
            <a:spLocks noChangeArrowheads="1"/>
          </p:cNvSpPr>
          <p:nvPr/>
        </p:nvSpPr>
        <p:spPr bwMode="auto">
          <a:xfrm>
            <a:off x="4876800" y="3962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
        <p:nvSpPr>
          <p:cNvPr id="28691" name="Text Box 21"/>
          <p:cNvSpPr txBox="1">
            <a:spLocks noChangeArrowheads="1"/>
          </p:cNvSpPr>
          <p:nvPr/>
        </p:nvSpPr>
        <p:spPr bwMode="auto">
          <a:xfrm>
            <a:off x="7239000" y="3260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5,600 units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9699" name="Rectangle 3"/>
          <p:cNvSpPr>
            <a:spLocks noGrp="1" noChangeArrowheads="1"/>
          </p:cNvSpPr>
          <p:nvPr>
            <p:ph type="body" idx="1"/>
          </p:nvPr>
        </p:nvSpPr>
        <p:spPr>
          <a:xfrm>
            <a:off x="685800" y="1981200"/>
            <a:ext cx="8153400" cy="762000"/>
          </a:xfrm>
        </p:spPr>
        <p:txBody>
          <a:bodyPr/>
          <a:lstStyle/>
          <a:p>
            <a:pPr eaLnBrk="1" hangingPunct="1">
              <a:lnSpc>
                <a:spcPct val="90000"/>
              </a:lnSpc>
            </a:pPr>
            <a:r>
              <a:rPr lang="en-US" sz="2800" b="1" dirty="0"/>
              <a:t>Step 3</a:t>
            </a:r>
            <a:r>
              <a:rPr lang="en-US" sz="2800" dirty="0"/>
              <a:t> – Calculate the cost expected to be incurred in April when 5,600 units are manufactured using the cost formula determined</a:t>
            </a:r>
            <a:r>
              <a:rPr lang="en-US" sz="2800" b="1" dirty="0"/>
              <a:t> </a:t>
            </a:r>
            <a:r>
              <a:rPr lang="en-US" sz="2800" dirty="0"/>
              <a:t>in Step 2:</a:t>
            </a:r>
          </a:p>
        </p:txBody>
      </p:sp>
      <p:sp>
        <p:nvSpPr>
          <p:cNvPr id="29700" name="Rectangle 4"/>
          <p:cNvSpPr>
            <a:spLocks noChangeArrowheads="1"/>
          </p:cNvSpPr>
          <p:nvPr/>
        </p:nvSpPr>
        <p:spPr bwMode="auto">
          <a:xfrm>
            <a:off x="533400" y="3962400"/>
            <a:ext cx="3276600" cy="2362200"/>
          </a:xfrm>
          <a:prstGeom prst="rect">
            <a:avLst/>
          </a:prstGeom>
          <a:noFill/>
          <a:ln w="9525">
            <a:noFill/>
            <a:miter lim="800000"/>
            <a:headEnd/>
            <a:tailEnd/>
          </a:ln>
        </p:spPr>
        <p:txBody>
          <a:bodyPr/>
          <a:lstStyle/>
          <a:p>
            <a:pPr marL="342900" indent="-342900">
              <a:lnSpc>
                <a:spcPct val="90000"/>
              </a:lnSpc>
              <a:spcBef>
                <a:spcPct val="20000"/>
              </a:spcBef>
            </a:pPr>
            <a:r>
              <a:rPr lang="en-US" sz="2000">
                <a:solidFill>
                  <a:schemeClr val="tx1"/>
                </a:solidFill>
              </a:rPr>
              <a:t>Raw materials</a:t>
            </a:r>
          </a:p>
          <a:p>
            <a:pPr marL="342900" indent="-342900">
              <a:lnSpc>
                <a:spcPct val="90000"/>
              </a:lnSpc>
              <a:spcBef>
                <a:spcPct val="20000"/>
              </a:spcBef>
            </a:pPr>
            <a:r>
              <a:rPr lang="en-US" sz="2000">
                <a:solidFill>
                  <a:schemeClr val="tx1"/>
                </a:solidFill>
              </a:rPr>
              <a:t>Factory depreciation expense</a:t>
            </a:r>
          </a:p>
          <a:p>
            <a:pPr marL="342900" indent="-342900">
              <a:lnSpc>
                <a:spcPct val="90000"/>
              </a:lnSpc>
              <a:spcBef>
                <a:spcPct val="20000"/>
              </a:spcBef>
            </a:pPr>
            <a:r>
              <a:rPr lang="en-US" sz="2000">
                <a:solidFill>
                  <a:schemeClr val="tx1"/>
                </a:solidFill>
              </a:rPr>
              <a:t>Direct labor</a:t>
            </a:r>
            <a:endParaRPr lang="en-US" sz="2000">
              <a:solidFill>
                <a:srgbClr val="FF3300"/>
              </a:solidFill>
            </a:endParaRPr>
          </a:p>
          <a:p>
            <a:pPr marL="342900" indent="-342900">
              <a:lnSpc>
                <a:spcPct val="90000"/>
              </a:lnSpc>
              <a:spcBef>
                <a:spcPct val="20000"/>
              </a:spcBef>
            </a:pPr>
            <a:r>
              <a:rPr lang="en-US" sz="2000">
                <a:solidFill>
                  <a:schemeClr val="tx1"/>
                </a:solidFill>
              </a:rPr>
              <a:t>Production supervisor’s salary  </a:t>
            </a:r>
          </a:p>
          <a:p>
            <a:pPr marL="342900" indent="-342900">
              <a:lnSpc>
                <a:spcPct val="90000"/>
              </a:lnSpc>
              <a:spcBef>
                <a:spcPct val="20000"/>
              </a:spcBef>
            </a:pPr>
            <a:r>
              <a:rPr lang="en-US" sz="2000">
                <a:solidFill>
                  <a:schemeClr val="tx1"/>
                </a:solidFill>
              </a:rPr>
              <a:t>Computer rental expense</a:t>
            </a:r>
            <a:endParaRPr lang="en-US" sz="2000">
              <a:solidFill>
                <a:srgbClr val="FF3300"/>
              </a:solidFill>
            </a:endParaRPr>
          </a:p>
          <a:p>
            <a:pPr marL="342900" indent="-342900">
              <a:lnSpc>
                <a:spcPct val="90000"/>
              </a:lnSpc>
              <a:spcBef>
                <a:spcPct val="20000"/>
              </a:spcBef>
            </a:pPr>
            <a:r>
              <a:rPr lang="en-US" sz="2000">
                <a:solidFill>
                  <a:schemeClr val="tx1"/>
                </a:solidFill>
              </a:rPr>
              <a:t>Maintenance supplies used	</a:t>
            </a:r>
          </a:p>
          <a:p>
            <a:pPr marL="342900" indent="-342900">
              <a:lnSpc>
                <a:spcPct val="90000"/>
              </a:lnSpc>
              <a:spcBef>
                <a:spcPct val="20000"/>
              </a:spcBef>
            </a:pPr>
            <a:r>
              <a:rPr lang="en-US" sz="2000">
                <a:solidFill>
                  <a:schemeClr val="tx1"/>
                </a:solidFill>
              </a:rPr>
              <a:t>  Total Cost</a:t>
            </a:r>
            <a:endParaRPr lang="en-US" sz="2000">
              <a:solidFill>
                <a:srgbClr val="FF3300"/>
              </a:solidFill>
            </a:endParaRPr>
          </a:p>
        </p:txBody>
      </p:sp>
      <p:sp>
        <p:nvSpPr>
          <p:cNvPr id="29701" name="Text Box 5"/>
          <p:cNvSpPr txBox="1">
            <a:spLocks noChangeArrowheads="1"/>
          </p:cNvSpPr>
          <p:nvPr/>
        </p:nvSpPr>
        <p:spPr bwMode="auto">
          <a:xfrm>
            <a:off x="35052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Cost </a:t>
            </a:r>
            <a:r>
              <a:rPr lang="en-US" sz="2000" b="1" u="sng">
                <a:solidFill>
                  <a:schemeClr val="tx1"/>
                </a:solidFill>
              </a:rPr>
              <a:t>Behavior</a:t>
            </a:r>
          </a:p>
        </p:txBody>
      </p:sp>
      <p:sp>
        <p:nvSpPr>
          <p:cNvPr id="29702" name="Rectangle 7"/>
          <p:cNvSpPr>
            <a:spLocks noChangeArrowheads="1"/>
          </p:cNvSpPr>
          <p:nvPr/>
        </p:nvSpPr>
        <p:spPr bwMode="auto">
          <a:xfrm>
            <a:off x="6172200" y="3962400"/>
            <a:ext cx="9906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5.20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12.40</a:t>
            </a:r>
          </a:p>
          <a:p>
            <a:pPr algn="r">
              <a:lnSpc>
                <a:spcPct val="91000"/>
              </a:lnSpc>
              <a:spcBef>
                <a:spcPct val="20000"/>
              </a:spcBef>
            </a:pPr>
            <a:endParaRPr lang="en-US" sz="2000" dirty="0">
              <a:solidFill>
                <a:schemeClr val="tx1"/>
              </a:solidFill>
            </a:endParaRP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0.15</a:t>
            </a:r>
          </a:p>
          <a:p>
            <a:pPr algn="r">
              <a:lnSpc>
                <a:spcPct val="91000"/>
              </a:lnSpc>
              <a:spcBef>
                <a:spcPct val="20000"/>
              </a:spcBef>
            </a:pPr>
            <a:r>
              <a:rPr lang="en-US" sz="2000" dirty="0">
                <a:solidFill>
                  <a:schemeClr val="tx1"/>
                </a:solidFill>
              </a:rPr>
              <a:t>$17.75</a:t>
            </a:r>
          </a:p>
        </p:txBody>
      </p:sp>
      <p:sp>
        <p:nvSpPr>
          <p:cNvPr id="29703" name="Text Box 8"/>
          <p:cNvSpPr txBox="1">
            <a:spLocks noChangeArrowheads="1"/>
          </p:cNvSpPr>
          <p:nvPr/>
        </p:nvSpPr>
        <p:spPr bwMode="auto">
          <a:xfrm>
            <a:off x="47244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Fixed </a:t>
            </a:r>
            <a:r>
              <a:rPr lang="en-US" sz="2000" b="1" u="sng">
                <a:solidFill>
                  <a:schemeClr val="tx1"/>
                </a:solidFill>
              </a:rPr>
              <a:t>Amount</a:t>
            </a:r>
          </a:p>
        </p:txBody>
      </p:sp>
      <p:sp>
        <p:nvSpPr>
          <p:cNvPr id="29704" name="Text Box 9"/>
          <p:cNvSpPr txBox="1">
            <a:spLocks noChangeArrowheads="1"/>
          </p:cNvSpPr>
          <p:nvPr/>
        </p:nvSpPr>
        <p:spPr bwMode="auto">
          <a:xfrm>
            <a:off x="5943600" y="3260725"/>
            <a:ext cx="1371600" cy="701675"/>
          </a:xfrm>
          <a:prstGeom prst="rect">
            <a:avLst/>
          </a:prstGeom>
          <a:noFill/>
          <a:ln w="9525">
            <a:noFill/>
            <a:miter lim="800000"/>
            <a:headEnd/>
            <a:tailEnd/>
          </a:ln>
        </p:spPr>
        <p:txBody>
          <a:bodyPr>
            <a:spAutoFit/>
          </a:bodyPr>
          <a:lstStyle/>
          <a:p>
            <a:pPr algn="ctr">
              <a:spcBef>
                <a:spcPct val="50000"/>
              </a:spcBef>
            </a:pPr>
            <a:r>
              <a:rPr lang="en-US" sz="2000" b="1">
                <a:solidFill>
                  <a:schemeClr val="tx1"/>
                </a:solidFill>
              </a:rPr>
              <a:t>Variable </a:t>
            </a:r>
            <a:r>
              <a:rPr lang="en-US" sz="2000" b="1" u="sng">
                <a:solidFill>
                  <a:schemeClr val="tx1"/>
                </a:solidFill>
              </a:rPr>
              <a:t>Rate/Unit</a:t>
            </a:r>
          </a:p>
        </p:txBody>
      </p:sp>
      <p:sp>
        <p:nvSpPr>
          <p:cNvPr id="29705" name="Rectangle 11"/>
          <p:cNvSpPr>
            <a:spLocks noChangeArrowheads="1"/>
          </p:cNvSpPr>
          <p:nvPr/>
        </p:nvSpPr>
        <p:spPr bwMode="auto">
          <a:xfrm>
            <a:off x="3657600" y="3962400"/>
            <a:ext cx="1143000" cy="2743200"/>
          </a:xfrm>
          <a:prstGeom prst="rect">
            <a:avLst/>
          </a:prstGeom>
          <a:noFill/>
          <a:ln w="9525">
            <a:noFill/>
            <a:miter lim="800000"/>
            <a:headEnd/>
            <a:tailEnd/>
          </a:ln>
        </p:spPr>
        <p:txBody>
          <a:bodyPr wrap="none"/>
          <a:lstStyle/>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Fixed</a:t>
            </a:r>
          </a:p>
          <a:p>
            <a:pPr algn="ctr">
              <a:lnSpc>
                <a:spcPct val="91000"/>
              </a:lnSpc>
              <a:spcBef>
                <a:spcPct val="20000"/>
              </a:spcBef>
            </a:pPr>
            <a:r>
              <a:rPr lang="en-US" sz="2000">
                <a:solidFill>
                  <a:srgbClr val="FF3300"/>
                </a:solidFill>
              </a:rPr>
              <a:t>Variable</a:t>
            </a:r>
          </a:p>
        </p:txBody>
      </p:sp>
      <p:sp>
        <p:nvSpPr>
          <p:cNvPr id="29706" name="Line 12"/>
          <p:cNvSpPr>
            <a:spLocks noChangeShapeType="1"/>
          </p:cNvSpPr>
          <p:nvPr/>
        </p:nvSpPr>
        <p:spPr bwMode="auto">
          <a:xfrm>
            <a:off x="7543800" y="6337300"/>
            <a:ext cx="914400" cy="0"/>
          </a:xfrm>
          <a:prstGeom prst="line">
            <a:avLst/>
          </a:prstGeom>
          <a:noFill/>
          <a:ln w="38100" cmpd="dbl">
            <a:solidFill>
              <a:schemeClr val="tx1"/>
            </a:solidFill>
            <a:round/>
            <a:headEnd/>
            <a:tailEnd/>
          </a:ln>
        </p:spPr>
        <p:txBody>
          <a:bodyPr/>
          <a:lstStyle/>
          <a:p>
            <a:endParaRPr lang="en-US"/>
          </a:p>
        </p:txBody>
      </p:sp>
      <p:sp>
        <p:nvSpPr>
          <p:cNvPr id="29707" name="Line 13"/>
          <p:cNvSpPr>
            <a:spLocks noChangeShapeType="1"/>
          </p:cNvSpPr>
          <p:nvPr/>
        </p:nvSpPr>
        <p:spPr bwMode="auto">
          <a:xfrm>
            <a:off x="6223000" y="6337300"/>
            <a:ext cx="914400" cy="0"/>
          </a:xfrm>
          <a:prstGeom prst="line">
            <a:avLst/>
          </a:prstGeom>
          <a:noFill/>
          <a:ln w="38100" cmpd="dbl">
            <a:solidFill>
              <a:schemeClr val="tx1"/>
            </a:solidFill>
            <a:round/>
            <a:headEnd/>
            <a:tailEnd/>
          </a:ln>
        </p:spPr>
        <p:txBody>
          <a:bodyPr/>
          <a:lstStyle/>
          <a:p>
            <a:endParaRPr lang="en-US"/>
          </a:p>
        </p:txBody>
      </p:sp>
      <p:sp>
        <p:nvSpPr>
          <p:cNvPr id="29708" name="Line 14"/>
          <p:cNvSpPr>
            <a:spLocks noChangeShapeType="1"/>
          </p:cNvSpPr>
          <p:nvPr/>
        </p:nvSpPr>
        <p:spPr bwMode="auto">
          <a:xfrm>
            <a:off x="4978400" y="6337300"/>
            <a:ext cx="914400" cy="0"/>
          </a:xfrm>
          <a:prstGeom prst="line">
            <a:avLst/>
          </a:prstGeom>
          <a:noFill/>
          <a:ln w="38100" cmpd="dbl">
            <a:solidFill>
              <a:schemeClr val="tx1"/>
            </a:solidFill>
            <a:round/>
            <a:headEnd/>
            <a:tailEnd/>
          </a:ln>
        </p:spPr>
        <p:txBody>
          <a:bodyPr/>
          <a:lstStyle/>
          <a:p>
            <a:endParaRPr lang="en-US"/>
          </a:p>
        </p:txBody>
      </p:sp>
      <p:sp>
        <p:nvSpPr>
          <p:cNvPr id="29709" name="Line 15"/>
          <p:cNvSpPr>
            <a:spLocks noChangeShapeType="1"/>
          </p:cNvSpPr>
          <p:nvPr/>
        </p:nvSpPr>
        <p:spPr bwMode="auto">
          <a:xfrm>
            <a:off x="7543800" y="6007100"/>
            <a:ext cx="914400" cy="0"/>
          </a:xfrm>
          <a:prstGeom prst="line">
            <a:avLst/>
          </a:prstGeom>
          <a:noFill/>
          <a:ln w="6350">
            <a:solidFill>
              <a:schemeClr val="tx1"/>
            </a:solidFill>
            <a:round/>
            <a:headEnd/>
            <a:tailEnd/>
          </a:ln>
        </p:spPr>
        <p:txBody>
          <a:bodyPr/>
          <a:lstStyle/>
          <a:p>
            <a:endParaRPr lang="en-US"/>
          </a:p>
        </p:txBody>
      </p:sp>
      <p:sp>
        <p:nvSpPr>
          <p:cNvPr id="29710" name="Line 16"/>
          <p:cNvSpPr>
            <a:spLocks noChangeShapeType="1"/>
          </p:cNvSpPr>
          <p:nvPr/>
        </p:nvSpPr>
        <p:spPr bwMode="auto">
          <a:xfrm>
            <a:off x="6223000" y="6007100"/>
            <a:ext cx="914400" cy="0"/>
          </a:xfrm>
          <a:prstGeom prst="line">
            <a:avLst/>
          </a:prstGeom>
          <a:noFill/>
          <a:ln w="6350">
            <a:solidFill>
              <a:schemeClr val="tx1"/>
            </a:solidFill>
            <a:round/>
            <a:headEnd/>
            <a:tailEnd/>
          </a:ln>
        </p:spPr>
        <p:txBody>
          <a:bodyPr/>
          <a:lstStyle/>
          <a:p>
            <a:endParaRPr lang="en-US"/>
          </a:p>
        </p:txBody>
      </p:sp>
      <p:sp>
        <p:nvSpPr>
          <p:cNvPr id="29711" name="Line 17"/>
          <p:cNvSpPr>
            <a:spLocks noChangeShapeType="1"/>
          </p:cNvSpPr>
          <p:nvPr/>
        </p:nvSpPr>
        <p:spPr bwMode="auto">
          <a:xfrm>
            <a:off x="4978400" y="6007100"/>
            <a:ext cx="914400" cy="0"/>
          </a:xfrm>
          <a:prstGeom prst="line">
            <a:avLst/>
          </a:prstGeom>
          <a:noFill/>
          <a:ln w="6350">
            <a:solidFill>
              <a:schemeClr val="tx1"/>
            </a:solidFill>
            <a:round/>
            <a:headEnd/>
            <a:tailEnd/>
          </a:ln>
        </p:spPr>
        <p:txBody>
          <a:bodyPr/>
          <a:lstStyle/>
          <a:p>
            <a:endParaRPr lang="en-US"/>
          </a:p>
        </p:txBody>
      </p:sp>
      <p:sp>
        <p:nvSpPr>
          <p:cNvPr id="29712" name="Rectangle 18"/>
          <p:cNvSpPr>
            <a:spLocks noChangeArrowheads="1"/>
          </p:cNvSpPr>
          <p:nvPr/>
        </p:nvSpPr>
        <p:spPr bwMode="auto">
          <a:xfrm>
            <a:off x="7467600" y="3962400"/>
            <a:ext cx="1066800" cy="2743200"/>
          </a:xfrm>
          <a:prstGeom prst="rect">
            <a:avLst/>
          </a:prstGeom>
          <a:noFill/>
          <a:ln w="9525">
            <a:noFill/>
            <a:miter lim="800000"/>
            <a:headEnd/>
            <a:tailEnd/>
          </a:ln>
        </p:spPr>
        <p:txBody>
          <a:bodyPr wrap="none"/>
          <a:lstStyle/>
          <a:p>
            <a:pPr algn="r">
              <a:lnSpc>
                <a:spcPct val="91000"/>
              </a:lnSpc>
              <a:spcBef>
                <a:spcPct val="20000"/>
              </a:spcBef>
            </a:pPr>
            <a:r>
              <a:rPr lang="en-US" sz="2000" dirty="0">
                <a:solidFill>
                  <a:schemeClr val="tx1"/>
                </a:solidFill>
              </a:rPr>
              <a:t>$  29,120</a:t>
            </a:r>
          </a:p>
          <a:p>
            <a:pPr algn="r">
              <a:lnSpc>
                <a:spcPct val="91000"/>
              </a:lnSpc>
              <a:spcBef>
                <a:spcPct val="20000"/>
              </a:spcBef>
            </a:pPr>
            <a:r>
              <a:rPr lang="en-US" sz="2000" dirty="0">
                <a:solidFill>
                  <a:schemeClr val="tx1"/>
                </a:solidFill>
              </a:rPr>
              <a:t>40,500</a:t>
            </a:r>
          </a:p>
          <a:p>
            <a:pPr algn="r">
              <a:lnSpc>
                <a:spcPct val="91000"/>
              </a:lnSpc>
              <a:spcBef>
                <a:spcPct val="20000"/>
              </a:spcBef>
            </a:pPr>
            <a:r>
              <a:rPr lang="en-US" sz="2000" dirty="0">
                <a:solidFill>
                  <a:schemeClr val="tx1"/>
                </a:solidFill>
              </a:rPr>
              <a:t>69,440</a:t>
            </a: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r>
              <a:rPr lang="en-US" sz="2000" dirty="0">
                <a:solidFill>
                  <a:schemeClr val="tx1"/>
                </a:solidFill>
              </a:rPr>
              <a:t>840</a:t>
            </a:r>
          </a:p>
          <a:p>
            <a:pPr algn="r">
              <a:lnSpc>
                <a:spcPct val="91000"/>
              </a:lnSpc>
              <a:spcBef>
                <a:spcPct val="20000"/>
              </a:spcBef>
            </a:pPr>
            <a:r>
              <a:rPr lang="en-US" sz="2000" b="1" dirty="0">
                <a:solidFill>
                  <a:schemeClr val="tx1"/>
                </a:solidFill>
              </a:rPr>
              <a:t>$148,000</a:t>
            </a:r>
          </a:p>
        </p:txBody>
      </p:sp>
      <p:sp>
        <p:nvSpPr>
          <p:cNvPr id="29713" name="Rectangle 19"/>
          <p:cNvSpPr>
            <a:spLocks noChangeArrowheads="1"/>
          </p:cNvSpPr>
          <p:nvPr/>
        </p:nvSpPr>
        <p:spPr bwMode="auto">
          <a:xfrm>
            <a:off x="4876800" y="3962400"/>
            <a:ext cx="1066800" cy="2743200"/>
          </a:xfrm>
          <a:prstGeom prst="rect">
            <a:avLst/>
          </a:prstGeom>
          <a:noFill/>
          <a:ln w="9525">
            <a:noFill/>
            <a:miter lim="800000"/>
            <a:headEnd/>
            <a:tailEnd/>
          </a:ln>
        </p:spPr>
        <p:txBody>
          <a:bodyPr wrap="none"/>
          <a:lstStyle/>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$40,500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5,000</a:t>
            </a:r>
          </a:p>
          <a:p>
            <a:pPr algn="r">
              <a:lnSpc>
                <a:spcPct val="91000"/>
              </a:lnSpc>
              <a:spcBef>
                <a:spcPct val="20000"/>
              </a:spcBef>
            </a:pPr>
            <a:r>
              <a:rPr lang="en-US" sz="2000" dirty="0">
                <a:solidFill>
                  <a:schemeClr val="tx1"/>
                </a:solidFill>
              </a:rPr>
              <a:t>3,100</a:t>
            </a:r>
          </a:p>
          <a:p>
            <a:pPr algn="r">
              <a:lnSpc>
                <a:spcPct val="91000"/>
              </a:lnSpc>
              <a:spcBef>
                <a:spcPct val="20000"/>
              </a:spcBef>
            </a:pPr>
            <a:endParaRPr lang="en-US" sz="2000" dirty="0">
              <a:solidFill>
                <a:schemeClr val="tx1"/>
              </a:solidFill>
            </a:endParaRPr>
          </a:p>
          <a:p>
            <a:pPr algn="r">
              <a:lnSpc>
                <a:spcPct val="91000"/>
              </a:lnSpc>
              <a:spcBef>
                <a:spcPct val="20000"/>
              </a:spcBef>
            </a:pPr>
            <a:r>
              <a:rPr lang="en-US" sz="2000" dirty="0">
                <a:solidFill>
                  <a:schemeClr val="tx1"/>
                </a:solidFill>
              </a:rPr>
              <a:t>$48,600</a:t>
            </a:r>
          </a:p>
        </p:txBody>
      </p:sp>
      <p:sp>
        <p:nvSpPr>
          <p:cNvPr id="29714" name="Text Box 20"/>
          <p:cNvSpPr txBox="1">
            <a:spLocks noChangeArrowheads="1"/>
          </p:cNvSpPr>
          <p:nvPr/>
        </p:nvSpPr>
        <p:spPr bwMode="auto">
          <a:xfrm>
            <a:off x="7239000" y="3260725"/>
            <a:ext cx="1524000" cy="701675"/>
          </a:xfrm>
          <a:prstGeom prst="rect">
            <a:avLst/>
          </a:prstGeom>
          <a:noFill/>
          <a:ln w="9525">
            <a:noFill/>
            <a:miter lim="800000"/>
            <a:headEnd/>
            <a:tailEnd/>
          </a:ln>
        </p:spPr>
        <p:txBody>
          <a:bodyPr>
            <a:spAutoFit/>
          </a:bodyPr>
          <a:lstStyle/>
          <a:p>
            <a:pPr algn="ctr">
              <a:spcBef>
                <a:spcPct val="50000"/>
              </a:spcBef>
            </a:pPr>
            <a:r>
              <a:rPr lang="en-US" sz="2000" b="1" dirty="0">
                <a:solidFill>
                  <a:schemeClr val="tx1"/>
                </a:solidFill>
              </a:rPr>
              <a:t>Cost @ </a:t>
            </a:r>
            <a:r>
              <a:rPr lang="en-US" sz="2000" b="1" u="sng" dirty="0">
                <a:solidFill>
                  <a:schemeClr val="tx1"/>
                </a:solidFill>
              </a:rPr>
              <a:t>5,600 units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Requirements</a:t>
            </a:r>
          </a:p>
        </p:txBody>
      </p:sp>
      <p:sp>
        <p:nvSpPr>
          <p:cNvPr id="30723" name="Rectangle 3"/>
          <p:cNvSpPr>
            <a:spLocks noGrp="1" noChangeArrowheads="1"/>
          </p:cNvSpPr>
          <p:nvPr>
            <p:ph type="body" idx="1"/>
          </p:nvPr>
        </p:nvSpPr>
        <p:spPr>
          <a:noFill/>
        </p:spPr>
        <p:txBody>
          <a:bodyPr/>
          <a:lstStyle/>
          <a:p>
            <a:pPr marL="609600" indent="-609600" eaLnBrk="1" hangingPunct="1">
              <a:lnSpc>
                <a:spcPct val="90000"/>
              </a:lnSpc>
              <a:buFontTx/>
              <a:buAutoNum type="alphaLcPeriod"/>
            </a:pPr>
            <a:r>
              <a:rPr lang="en-US" sz="2800" dirty="0">
                <a:solidFill>
                  <a:srgbClr val="C0C0C0"/>
                </a:solidFill>
              </a:rPr>
              <a:t>How much cost would you expect to be incurred for each of the above items during April when 5,600 units of product are planned for production?</a:t>
            </a:r>
            <a:br>
              <a:rPr lang="en-US" sz="2800" dirty="0">
                <a:solidFill>
                  <a:srgbClr val="C0C0C0"/>
                </a:solidFill>
              </a:rPr>
            </a:br>
            <a:endParaRPr lang="en-US" sz="2800" dirty="0">
              <a:solidFill>
                <a:srgbClr val="C0C0C0"/>
              </a:solidFill>
            </a:endParaRPr>
          </a:p>
          <a:p>
            <a:pPr marL="609600" indent="-609600" eaLnBrk="1" hangingPunct="1">
              <a:lnSpc>
                <a:spcPct val="90000"/>
              </a:lnSpc>
              <a:buFontTx/>
              <a:buAutoNum type="alphaLcPeriod"/>
            </a:pPr>
            <a:r>
              <a:rPr lang="en-US" sz="2800" b="1" dirty="0"/>
              <a:t>Calculate the average total cost per unit for the 4,000 units manufactured in March.  Explain why this figure would not be useful to a manager interested in predicting the cost of producing 5,600 units in April.</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Requirements</a:t>
            </a:r>
          </a:p>
        </p:txBody>
      </p:sp>
      <p:sp>
        <p:nvSpPr>
          <p:cNvPr id="4099" name="Rectangle 3"/>
          <p:cNvSpPr>
            <a:spLocks noGrp="1" noChangeArrowheads="1"/>
          </p:cNvSpPr>
          <p:nvPr>
            <p:ph type="body" idx="1"/>
          </p:nvPr>
        </p:nvSpPr>
        <p:spPr/>
        <p:txBody>
          <a:bodyPr/>
          <a:lstStyle/>
          <a:p>
            <a:pPr marL="609600" indent="-609600" eaLnBrk="1" hangingPunct="1">
              <a:lnSpc>
                <a:spcPct val="90000"/>
              </a:lnSpc>
              <a:buFontTx/>
              <a:buAutoNum type="alphaLcPeriod"/>
            </a:pPr>
            <a:r>
              <a:rPr lang="en-US" sz="2800" b="1" dirty="0"/>
              <a:t>How much cost would you expect to be incurred for each of the above items during April when 5,600 units of product are planned for production?</a:t>
            </a:r>
            <a:br>
              <a:rPr lang="en-US" sz="2800" b="1" dirty="0"/>
            </a:br>
            <a:endParaRPr lang="en-US" sz="2800" b="1" dirty="0"/>
          </a:p>
          <a:p>
            <a:pPr marL="609600" indent="-609600" eaLnBrk="1" hangingPunct="1">
              <a:lnSpc>
                <a:spcPct val="90000"/>
              </a:lnSpc>
              <a:buFontTx/>
              <a:buAutoNum type="alphaLcPeriod"/>
            </a:pPr>
            <a:r>
              <a:rPr lang="en-US" sz="2800" dirty="0">
                <a:solidFill>
                  <a:srgbClr val="C0C0C0"/>
                </a:solidFill>
              </a:rPr>
              <a:t>Calculate the average total cost per unit for the 4,000 units manufactured in March.  Explain why this figure would not be useful to a manager interested in predicting the cost of producing 5,600 units in April.</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1747" name="Rectangle 3"/>
          <p:cNvSpPr>
            <a:spLocks noGrp="1" noChangeArrowheads="1"/>
          </p:cNvSpPr>
          <p:nvPr>
            <p:ph type="body" idx="1"/>
          </p:nvPr>
        </p:nvSpPr>
        <p:spPr>
          <a:xfrm>
            <a:off x="685800" y="1981200"/>
            <a:ext cx="8001000" cy="4572000"/>
          </a:xfrm>
        </p:spPr>
        <p:txBody>
          <a:bodyPr/>
          <a:lstStyle/>
          <a:p>
            <a:pPr eaLnBrk="1" hangingPunct="1"/>
            <a:r>
              <a:rPr lang="en-US" sz="2400" dirty="0"/>
              <a:t>Average total cost for March:</a:t>
            </a:r>
          </a:p>
          <a:p>
            <a:pPr eaLnBrk="1" hangingPunct="1"/>
            <a:endParaRPr lang="en-US" sz="2400" dirty="0"/>
          </a:p>
          <a:p>
            <a:pPr eaLnBrk="1" hangingPunct="1"/>
            <a:endParaRPr lang="en-US" sz="2400" dirty="0"/>
          </a:p>
          <a:p>
            <a:pPr eaLnBrk="1" hangingPunct="1"/>
            <a:endParaRPr lang="en-US" sz="2400" dirty="0"/>
          </a:p>
          <a:p>
            <a:pPr eaLnBrk="1" hangingPunct="1"/>
            <a:endParaRPr lang="en-US" sz="2400" dirty="0"/>
          </a:p>
          <a:p>
            <a:pPr eaLnBrk="1" hangingPunct="1"/>
            <a:r>
              <a:rPr lang="en-US" sz="2400" dirty="0"/>
              <a:t>It would not be meaningful to use this average total cost figure to predict costs in the subsequent months;  that would involve unitizing the fixed expenses – and fixed costs do not behave on a per unit basis.  </a:t>
            </a:r>
          </a:p>
        </p:txBody>
      </p:sp>
      <p:sp>
        <p:nvSpPr>
          <p:cNvPr id="31748" name="Rectangle 4"/>
          <p:cNvSpPr>
            <a:spLocks noChangeArrowheads="1"/>
          </p:cNvSpPr>
          <p:nvPr/>
        </p:nvSpPr>
        <p:spPr bwMode="auto">
          <a:xfrm>
            <a:off x="2209800" y="2743200"/>
            <a:ext cx="4800600" cy="914400"/>
          </a:xfrm>
          <a:prstGeom prst="rect">
            <a:avLst/>
          </a:prstGeom>
          <a:solidFill>
            <a:srgbClr val="DDDDDD"/>
          </a:solidFill>
          <a:ln w="57150" cmpd="thickThin">
            <a:solidFill>
              <a:srgbClr val="003399"/>
            </a:solidFill>
            <a:miter lim="800000"/>
            <a:headEnd/>
            <a:tailEnd/>
          </a:ln>
        </p:spPr>
        <p:txBody>
          <a:bodyPr wrap="none" anchor="ctr"/>
          <a:lstStyle/>
          <a:p>
            <a:pPr algn="ctr"/>
            <a:r>
              <a:rPr lang="en-US" sz="2400" dirty="0">
                <a:solidFill>
                  <a:schemeClr val="tx1"/>
                </a:solidFill>
              </a:rPr>
              <a:t>  $119,600 / 4,000 =</a:t>
            </a:r>
            <a:r>
              <a:rPr lang="en-US" sz="2400" dirty="0">
                <a:solidFill>
                  <a:srgbClr val="FF3300"/>
                </a:solidFill>
              </a:rPr>
              <a:t> </a:t>
            </a:r>
            <a:r>
              <a:rPr lang="en-US" sz="2400" b="1" dirty="0">
                <a:solidFill>
                  <a:srgbClr val="FF3300"/>
                </a:solidFill>
              </a:rPr>
              <a:t>$29.90 per unit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2771" name="Rectangle 3"/>
          <p:cNvSpPr>
            <a:spLocks noGrp="1" noChangeArrowheads="1"/>
          </p:cNvSpPr>
          <p:nvPr>
            <p:ph type="body" idx="1"/>
          </p:nvPr>
        </p:nvSpPr>
        <p:spPr>
          <a:xfrm>
            <a:off x="685800" y="1981200"/>
            <a:ext cx="8001000" cy="3962400"/>
          </a:xfrm>
        </p:spPr>
        <p:txBody>
          <a:bodyPr/>
          <a:lstStyle/>
          <a:p>
            <a:pPr eaLnBrk="1" hangingPunct="1"/>
            <a:r>
              <a:rPr lang="en-US" sz="2400" dirty="0"/>
              <a:t>Average total cost calculations are only valid for the number of units used in the calculation.  Average total cost for any other number of units produced would be different because the fixed expenses per unit would decrease for each additional unit produced.</a:t>
            </a:r>
          </a:p>
          <a:p>
            <a:pPr eaLnBrk="1" hangingPunct="1"/>
            <a:endParaRPr lang="en-US" sz="2400" dirty="0"/>
          </a:p>
          <a:p>
            <a:pPr eaLnBrk="1" hangingPunct="1"/>
            <a:r>
              <a:rPr lang="en-US" sz="2400" dirty="0"/>
              <a:t>Using the average total cost of $29.90 to estimate the cost of producing 5,600 units would give an estimate of $167,440, which is significantly higher than the $148,000 calculated in part </a:t>
            </a:r>
            <a:r>
              <a:rPr lang="en-US" sz="2400" i="1" dirty="0"/>
              <a:t>a</a:t>
            </a:r>
            <a:r>
              <a:rPr lang="en-US" sz="2400" dirty="0"/>
              <a:t> using the cost formula: </a:t>
            </a:r>
          </a:p>
        </p:txBody>
      </p:sp>
      <p:sp>
        <p:nvSpPr>
          <p:cNvPr id="32772" name="Text Box 5"/>
          <p:cNvSpPr txBox="1">
            <a:spLocks noChangeArrowheads="1"/>
          </p:cNvSpPr>
          <p:nvPr/>
        </p:nvSpPr>
        <p:spPr bwMode="auto">
          <a:xfrm>
            <a:off x="762000" y="6022975"/>
            <a:ext cx="7696200" cy="400110"/>
          </a:xfrm>
          <a:prstGeom prst="rect">
            <a:avLst/>
          </a:prstGeom>
          <a:solidFill>
            <a:srgbClr val="DDDDDD"/>
          </a:solidFill>
          <a:ln w="57150" cmpd="thickThin">
            <a:solidFill>
              <a:srgbClr val="003399"/>
            </a:solidFill>
            <a:miter lim="800000"/>
            <a:headEnd/>
            <a:tailEnd/>
          </a:ln>
        </p:spPr>
        <p:txBody>
          <a:bodyPr>
            <a:spAutoFit/>
          </a:bodyPr>
          <a:lstStyle/>
          <a:p>
            <a:pPr algn="ctr">
              <a:spcBef>
                <a:spcPct val="50000"/>
              </a:spcBef>
            </a:pPr>
            <a:r>
              <a:rPr lang="en-US" sz="2000" dirty="0">
                <a:solidFill>
                  <a:srgbClr val="FF3300"/>
                </a:solidFill>
              </a:rPr>
              <a:t>Total Cost = $48,600 fixed cost + $17.75 per unit variable cost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0" y="0"/>
            <a:ext cx="9144000" cy="2286000"/>
          </a:xfrm>
          <a:prstGeom prst="rect">
            <a:avLst/>
          </a:prstGeom>
          <a:solidFill>
            <a:schemeClr val="bg1"/>
          </a:solidFill>
          <a:ln w="9525">
            <a:noFill/>
            <a:miter lim="800000"/>
            <a:headEnd/>
            <a:tailEnd/>
          </a:ln>
        </p:spPr>
        <p:txBody>
          <a:bodyPr anchor="ctr"/>
          <a:lstStyle/>
          <a:p>
            <a:pPr algn="ctr"/>
            <a:r>
              <a:rPr lang="en-US" sz="7200" dirty="0">
                <a:solidFill>
                  <a:schemeClr val="tx1"/>
                </a:solidFill>
              </a:rPr>
              <a:t>Accounting</a:t>
            </a:r>
          </a:p>
          <a:p>
            <a:pPr algn="ctr"/>
            <a:r>
              <a:rPr lang="en-US" sz="3200" dirty="0">
                <a:solidFill>
                  <a:srgbClr val="003399"/>
                </a:solidFill>
              </a:rPr>
              <a:t>What the Numbers Mean 12e</a:t>
            </a:r>
          </a:p>
        </p:txBody>
      </p:sp>
      <p:sp>
        <p:nvSpPr>
          <p:cNvPr id="33795" name="Rectangle 3"/>
          <p:cNvSpPr>
            <a:spLocks noChangeArrowheads="1"/>
          </p:cNvSpPr>
          <p:nvPr/>
        </p:nvSpPr>
        <p:spPr bwMode="auto">
          <a:xfrm>
            <a:off x="0" y="5029200"/>
            <a:ext cx="9144000" cy="1828800"/>
          </a:xfrm>
          <a:prstGeom prst="rect">
            <a:avLst/>
          </a:prstGeom>
          <a:solidFill>
            <a:srgbClr val="33CC33"/>
          </a:solidFill>
          <a:ln w="9525">
            <a:noFill/>
            <a:miter lim="800000"/>
            <a:headEnd/>
            <a:tailEnd/>
          </a:ln>
        </p:spPr>
        <p:txBody>
          <a:bodyPr anchor="ctr"/>
          <a:lstStyle/>
          <a:p>
            <a:pPr algn="ctr"/>
            <a:r>
              <a:rPr lang="en-US" sz="3200">
                <a:solidFill>
                  <a:schemeClr val="bg1"/>
                </a:solidFill>
              </a:rPr>
              <a:t>David H. Marshall</a:t>
            </a:r>
          </a:p>
          <a:p>
            <a:pPr algn="ctr"/>
            <a:r>
              <a:rPr lang="en-US" sz="3200">
                <a:solidFill>
                  <a:schemeClr val="bg1"/>
                </a:solidFill>
              </a:rPr>
              <a:t>Wayne W. McManus</a:t>
            </a:r>
          </a:p>
          <a:p>
            <a:pPr algn="ctr"/>
            <a:r>
              <a:rPr lang="en-US" sz="3200">
                <a:solidFill>
                  <a:schemeClr val="bg1"/>
                </a:solidFill>
              </a:rPr>
              <a:t>Daniel F. Viele</a:t>
            </a:r>
          </a:p>
        </p:txBody>
      </p:sp>
      <p:sp>
        <p:nvSpPr>
          <p:cNvPr id="33796" name="Rectangle 4"/>
          <p:cNvSpPr>
            <a:spLocks noChangeArrowheads="1"/>
          </p:cNvSpPr>
          <p:nvPr/>
        </p:nvSpPr>
        <p:spPr bwMode="auto">
          <a:xfrm>
            <a:off x="0" y="2286000"/>
            <a:ext cx="9144000" cy="2743200"/>
          </a:xfrm>
          <a:prstGeom prst="rect">
            <a:avLst/>
          </a:prstGeom>
          <a:solidFill>
            <a:srgbClr val="9900CC"/>
          </a:solidFill>
          <a:ln w="38100">
            <a:noFill/>
            <a:miter lim="800000"/>
            <a:headEnd/>
            <a:tailEnd/>
          </a:ln>
        </p:spPr>
        <p:txBody>
          <a:bodyPr anchor="ctr" anchorCtr="1"/>
          <a:lstStyle/>
          <a:p>
            <a:pPr algn="ctr">
              <a:spcBef>
                <a:spcPct val="20000"/>
              </a:spcBef>
            </a:pPr>
            <a:r>
              <a:rPr lang="en-US" sz="2800">
                <a:solidFill>
                  <a:schemeClr val="bg1"/>
                </a:solidFill>
                <a:latin typeface="Arial" charset="0"/>
                <a:cs typeface="Arial" charset="0"/>
              </a:rPr>
              <a:t>You should now have a better understanding</a:t>
            </a:r>
            <a:br>
              <a:rPr lang="en-US" sz="2800">
                <a:solidFill>
                  <a:schemeClr val="bg1"/>
                </a:solidFill>
                <a:latin typeface="Arial" charset="0"/>
                <a:cs typeface="Arial" charset="0"/>
              </a:rPr>
            </a:br>
            <a:r>
              <a:rPr lang="en-US" sz="2800">
                <a:solidFill>
                  <a:schemeClr val="bg1"/>
                </a:solidFill>
                <a:latin typeface="Arial" charset="0"/>
                <a:cs typeface="Arial" charset="0"/>
              </a:rPr>
              <a:t>of using cost behavior information.</a:t>
            </a:r>
          </a:p>
          <a:p>
            <a:pPr algn="ctr">
              <a:spcBef>
                <a:spcPct val="20000"/>
              </a:spcBef>
            </a:pPr>
            <a:endParaRPr lang="en-US" sz="2000" i="1">
              <a:solidFill>
                <a:schemeClr val="bg1"/>
              </a:solidFill>
              <a:latin typeface="Arial" charset="0"/>
              <a:cs typeface="Arial" charset="0"/>
            </a:endParaRPr>
          </a:p>
          <a:p>
            <a:pPr algn="ctr">
              <a:spcBef>
                <a:spcPct val="20000"/>
              </a:spcBef>
            </a:pPr>
            <a:r>
              <a:rPr lang="en-US" sz="2800" i="1">
                <a:solidFill>
                  <a:schemeClr val="bg1"/>
                </a:solidFill>
                <a:latin typeface="Arial" charset="0"/>
                <a:cs typeface="Arial" charset="0"/>
              </a:rPr>
              <a:t>Remember that there is a demonstration problem for each chapter that is here for your learning benefit.</a:t>
            </a:r>
            <a:endParaRPr lang="en-US" sz="2800" i="1">
              <a:solidFill>
                <a:schemeClr val="bg1"/>
              </a:solidFill>
              <a:latin typeface="Arial" charset="0"/>
            </a:endParaRPr>
          </a:p>
        </p:txBody>
      </p:sp>
      <p:sp>
        <p:nvSpPr>
          <p:cNvPr id="33797" name="Line 5"/>
          <p:cNvSpPr>
            <a:spLocks noChangeShapeType="1"/>
          </p:cNvSpPr>
          <p:nvPr/>
        </p:nvSpPr>
        <p:spPr bwMode="auto">
          <a:xfrm>
            <a:off x="0" y="2286000"/>
            <a:ext cx="9144000" cy="0"/>
          </a:xfrm>
          <a:prstGeom prst="line">
            <a:avLst/>
          </a:prstGeom>
          <a:noFill/>
          <a:ln w="63500">
            <a:solidFill>
              <a:srgbClr val="EC2D00"/>
            </a:solidFill>
            <a:round/>
            <a:headEnd/>
            <a:tailEnd/>
          </a:ln>
        </p:spPr>
        <p:txBody>
          <a:bodyPr anchor="ctr"/>
          <a:lstStyle/>
          <a:p>
            <a:endParaRPr lang="en-US"/>
          </a:p>
        </p:txBody>
      </p:sp>
      <p:sp>
        <p:nvSpPr>
          <p:cNvPr id="33798" name="Line 6"/>
          <p:cNvSpPr>
            <a:spLocks noChangeShapeType="1"/>
          </p:cNvSpPr>
          <p:nvPr/>
        </p:nvSpPr>
        <p:spPr bwMode="auto">
          <a:xfrm>
            <a:off x="0" y="5029200"/>
            <a:ext cx="9144000" cy="0"/>
          </a:xfrm>
          <a:prstGeom prst="line">
            <a:avLst/>
          </a:prstGeom>
          <a:noFill/>
          <a:ln w="63500">
            <a:solidFill>
              <a:srgbClr val="FFFF00"/>
            </a:solidFill>
            <a:round/>
            <a:headEnd/>
            <a:tailEnd/>
          </a:ln>
        </p:spPr>
        <p:txBody>
          <a:bodyPr anchor="ct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5123"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sz="2800" b="1"/>
              <a:t>Step 1</a:t>
            </a:r>
            <a:r>
              <a:rPr lang="en-US" sz="2800"/>
              <a:t> </a:t>
            </a:r>
            <a:r>
              <a:rPr lang="en-US" sz="2800" b="1"/>
              <a:t>– Determine the cost behavior pattern for each cost item:</a:t>
            </a:r>
          </a:p>
        </p:txBody>
      </p:sp>
      <p:sp>
        <p:nvSpPr>
          <p:cNvPr id="5124" name="Rectangle 4"/>
          <p:cNvSpPr>
            <a:spLocks noChangeArrowheads="1"/>
          </p:cNvSpPr>
          <p:nvPr/>
        </p:nvSpPr>
        <p:spPr bwMode="auto">
          <a:xfrm>
            <a:off x="1447800" y="3429000"/>
            <a:ext cx="6248400" cy="2362200"/>
          </a:xfrm>
          <a:prstGeom prst="rect">
            <a:avLst/>
          </a:prstGeom>
          <a:noFill/>
          <a:ln w="9525">
            <a:noFill/>
            <a:miter lim="800000"/>
            <a:headEnd/>
            <a:tailEnd/>
          </a:ln>
        </p:spPr>
        <p:txBody>
          <a:bodyPr/>
          <a:lstStyle/>
          <a:p>
            <a:pPr marL="342900" indent="-342900">
              <a:lnSpc>
                <a:spcPct val="90000"/>
              </a:lnSpc>
              <a:spcBef>
                <a:spcPct val="20000"/>
              </a:spcBef>
            </a:pPr>
            <a:r>
              <a:rPr lang="en-US" sz="2400">
                <a:solidFill>
                  <a:schemeClr val="tx1"/>
                </a:solidFill>
              </a:rPr>
              <a:t>	Raw materials			</a:t>
            </a:r>
          </a:p>
          <a:p>
            <a:pPr marL="342900" indent="-342900">
              <a:lnSpc>
                <a:spcPct val="90000"/>
              </a:lnSpc>
              <a:spcBef>
                <a:spcPct val="20000"/>
              </a:spcBef>
            </a:pPr>
            <a:r>
              <a:rPr lang="en-US" sz="2400">
                <a:solidFill>
                  <a:schemeClr val="tx1"/>
                </a:solidFill>
              </a:rPr>
              <a:t>	Factory depreciation expense	</a:t>
            </a:r>
          </a:p>
          <a:p>
            <a:pPr marL="342900" indent="-342900">
              <a:lnSpc>
                <a:spcPct val="90000"/>
              </a:lnSpc>
              <a:spcBef>
                <a:spcPct val="20000"/>
              </a:spcBef>
            </a:pPr>
            <a:r>
              <a:rPr lang="en-US" sz="2400">
                <a:solidFill>
                  <a:schemeClr val="tx1"/>
                </a:solidFill>
              </a:rPr>
              <a:t>	Direct labor				</a:t>
            </a:r>
          </a:p>
          <a:p>
            <a:pPr marL="342900" indent="-342900">
              <a:lnSpc>
                <a:spcPct val="90000"/>
              </a:lnSpc>
              <a:spcBef>
                <a:spcPct val="20000"/>
              </a:spcBef>
            </a:pPr>
            <a:r>
              <a:rPr lang="en-US" sz="2400">
                <a:solidFill>
                  <a:schemeClr val="tx1"/>
                </a:solidFill>
              </a:rPr>
              <a:t>	Production supervisor’s salary	</a:t>
            </a:r>
          </a:p>
          <a:p>
            <a:pPr marL="342900" indent="-342900">
              <a:lnSpc>
                <a:spcPct val="90000"/>
              </a:lnSpc>
              <a:spcBef>
                <a:spcPct val="20000"/>
              </a:spcBef>
            </a:pPr>
            <a:r>
              <a:rPr lang="en-US" sz="2400">
                <a:solidFill>
                  <a:schemeClr val="tx1"/>
                </a:solidFill>
              </a:rPr>
              <a:t>	Computer rental expense		</a:t>
            </a:r>
          </a:p>
          <a:p>
            <a:pPr marL="342900" indent="-342900">
              <a:lnSpc>
                <a:spcPct val="90000"/>
              </a:lnSpc>
              <a:spcBef>
                <a:spcPct val="20000"/>
              </a:spcBef>
            </a:pPr>
            <a:r>
              <a:rPr lang="en-US" sz="2400">
                <a:solidFill>
                  <a:schemeClr val="tx1"/>
                </a:solidFill>
              </a:rPr>
              <a:t>	Maintenance supplies used		</a:t>
            </a:r>
          </a:p>
        </p:txBody>
      </p:sp>
      <p:sp>
        <p:nvSpPr>
          <p:cNvPr id="5125" name="Text Box 5"/>
          <p:cNvSpPr txBox="1">
            <a:spLocks noChangeArrowheads="1"/>
          </p:cNvSpPr>
          <p:nvPr/>
        </p:nvSpPr>
        <p:spPr bwMode="auto">
          <a:xfrm>
            <a:off x="5943600" y="2682875"/>
            <a:ext cx="1371600" cy="822325"/>
          </a:xfrm>
          <a:prstGeom prst="rect">
            <a:avLst/>
          </a:prstGeom>
          <a:noFill/>
          <a:ln w="9525">
            <a:noFill/>
            <a:miter lim="800000"/>
            <a:headEnd/>
            <a:tailEnd/>
          </a:ln>
        </p:spPr>
        <p:txBody>
          <a:bodyPr>
            <a:spAutoFit/>
          </a:bodyPr>
          <a:lstStyle/>
          <a:p>
            <a:pPr algn="ctr">
              <a:spcBef>
                <a:spcPct val="50000"/>
              </a:spcBef>
            </a:pPr>
            <a:r>
              <a:rPr lang="en-US" sz="2400" b="1">
                <a:solidFill>
                  <a:srgbClr val="FF3300"/>
                </a:solidFill>
              </a:rPr>
              <a:t>Cost </a:t>
            </a:r>
            <a:r>
              <a:rPr lang="en-US" sz="2400" b="1" u="sng">
                <a:solidFill>
                  <a:srgbClr val="FF3300"/>
                </a:solidFill>
              </a:rPr>
              <a:t>Behavior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6147"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a:t>Step 1 – Determine the cost behavior pattern for each cost item:</a:t>
            </a:r>
          </a:p>
        </p:txBody>
      </p:sp>
      <p:sp>
        <p:nvSpPr>
          <p:cNvPr id="6148" name="Rectangle 4"/>
          <p:cNvSpPr>
            <a:spLocks noChangeArrowheads="1"/>
          </p:cNvSpPr>
          <p:nvPr/>
        </p:nvSpPr>
        <p:spPr bwMode="auto">
          <a:xfrm>
            <a:off x="1447800" y="3429000"/>
            <a:ext cx="6248400" cy="2362200"/>
          </a:xfrm>
          <a:prstGeom prst="rect">
            <a:avLst/>
          </a:prstGeom>
          <a:noFill/>
          <a:ln w="9525">
            <a:noFill/>
            <a:miter lim="800000"/>
            <a:headEnd/>
            <a:tailEnd/>
          </a:ln>
        </p:spPr>
        <p:txBody>
          <a:bodyPr/>
          <a:lstStyle/>
          <a:p>
            <a:pPr marL="342900" indent="-342900">
              <a:lnSpc>
                <a:spcPct val="90000"/>
              </a:lnSpc>
              <a:spcBef>
                <a:spcPct val="20000"/>
              </a:spcBef>
            </a:pPr>
            <a:r>
              <a:rPr lang="en-US" sz="2400">
                <a:solidFill>
                  <a:schemeClr val="tx1"/>
                </a:solidFill>
              </a:rPr>
              <a:t>	Raw materials			</a:t>
            </a:r>
          </a:p>
          <a:p>
            <a:pPr marL="342900" indent="-342900">
              <a:lnSpc>
                <a:spcPct val="90000"/>
              </a:lnSpc>
              <a:spcBef>
                <a:spcPct val="20000"/>
              </a:spcBef>
            </a:pPr>
            <a:r>
              <a:rPr lang="en-US" sz="2400">
                <a:solidFill>
                  <a:schemeClr val="tx1"/>
                </a:solidFill>
              </a:rPr>
              <a:t>	Factory depreciation expense	</a:t>
            </a:r>
          </a:p>
          <a:p>
            <a:pPr marL="342900" indent="-342900">
              <a:lnSpc>
                <a:spcPct val="90000"/>
              </a:lnSpc>
              <a:spcBef>
                <a:spcPct val="20000"/>
              </a:spcBef>
            </a:pPr>
            <a:r>
              <a:rPr lang="en-US" sz="2400">
                <a:solidFill>
                  <a:schemeClr val="tx1"/>
                </a:solidFill>
              </a:rPr>
              <a:t>	Direct labor				</a:t>
            </a:r>
          </a:p>
          <a:p>
            <a:pPr marL="342900" indent="-342900">
              <a:lnSpc>
                <a:spcPct val="90000"/>
              </a:lnSpc>
              <a:spcBef>
                <a:spcPct val="20000"/>
              </a:spcBef>
            </a:pPr>
            <a:r>
              <a:rPr lang="en-US" sz="2400">
                <a:solidFill>
                  <a:schemeClr val="tx1"/>
                </a:solidFill>
              </a:rPr>
              <a:t>	Production supervisor’s salary	</a:t>
            </a:r>
          </a:p>
          <a:p>
            <a:pPr marL="342900" indent="-342900">
              <a:lnSpc>
                <a:spcPct val="90000"/>
              </a:lnSpc>
              <a:spcBef>
                <a:spcPct val="20000"/>
              </a:spcBef>
            </a:pPr>
            <a:r>
              <a:rPr lang="en-US" sz="2400">
                <a:solidFill>
                  <a:schemeClr val="tx1"/>
                </a:solidFill>
              </a:rPr>
              <a:t>	Computer rental expense		</a:t>
            </a:r>
          </a:p>
          <a:p>
            <a:pPr marL="342900" indent="-342900">
              <a:lnSpc>
                <a:spcPct val="90000"/>
              </a:lnSpc>
              <a:spcBef>
                <a:spcPct val="20000"/>
              </a:spcBef>
            </a:pPr>
            <a:r>
              <a:rPr lang="en-US" sz="2400">
                <a:solidFill>
                  <a:schemeClr val="tx1"/>
                </a:solidFill>
              </a:rPr>
              <a:t>	Maintenance supplies used		</a:t>
            </a:r>
          </a:p>
        </p:txBody>
      </p:sp>
      <p:sp>
        <p:nvSpPr>
          <p:cNvPr id="6149" name="Text Box 5"/>
          <p:cNvSpPr txBox="1">
            <a:spLocks noChangeArrowheads="1"/>
          </p:cNvSpPr>
          <p:nvPr/>
        </p:nvSpPr>
        <p:spPr bwMode="auto">
          <a:xfrm>
            <a:off x="5943600" y="2682875"/>
            <a:ext cx="1371600" cy="822325"/>
          </a:xfrm>
          <a:prstGeom prst="rect">
            <a:avLst/>
          </a:prstGeom>
          <a:noFill/>
          <a:ln w="9525">
            <a:noFill/>
            <a:miter lim="800000"/>
            <a:headEnd/>
            <a:tailEnd/>
          </a:ln>
        </p:spPr>
        <p:txBody>
          <a:bodyPr>
            <a:spAutoFit/>
          </a:bodyPr>
          <a:lstStyle/>
          <a:p>
            <a:pPr algn="ctr">
              <a:spcBef>
                <a:spcPct val="50000"/>
              </a:spcBef>
            </a:pPr>
            <a:r>
              <a:rPr lang="en-US" sz="2400" b="1">
                <a:solidFill>
                  <a:schemeClr val="tx1"/>
                </a:solidFill>
              </a:rPr>
              <a:t>Cost </a:t>
            </a:r>
            <a:r>
              <a:rPr lang="en-US" sz="2400" b="1" u="sng">
                <a:solidFill>
                  <a:schemeClr val="tx1"/>
                </a:solidFill>
              </a:rPr>
              <a:t>Behavior</a:t>
            </a:r>
          </a:p>
        </p:txBody>
      </p:sp>
      <p:sp>
        <p:nvSpPr>
          <p:cNvPr id="6150" name="AutoShape 6"/>
          <p:cNvSpPr>
            <a:spLocks/>
          </p:cNvSpPr>
          <p:nvPr/>
        </p:nvSpPr>
        <p:spPr bwMode="auto">
          <a:xfrm>
            <a:off x="5486400" y="3429000"/>
            <a:ext cx="533400" cy="2438400"/>
          </a:xfrm>
          <a:prstGeom prst="rightBrace">
            <a:avLst>
              <a:gd name="adj1" fmla="val 38095"/>
              <a:gd name="adj2" fmla="val 50000"/>
            </a:avLst>
          </a:prstGeom>
          <a:noFill/>
          <a:ln w="25400">
            <a:solidFill>
              <a:srgbClr val="003399"/>
            </a:solidFill>
            <a:round/>
            <a:headEnd/>
            <a:tailEnd/>
          </a:ln>
        </p:spPr>
        <p:txBody>
          <a:bodyPr wrap="none" anchor="ctr"/>
          <a:lstStyle/>
          <a:p>
            <a:endParaRPr lang="en-US"/>
          </a:p>
        </p:txBody>
      </p:sp>
      <p:sp>
        <p:nvSpPr>
          <p:cNvPr id="6151" name="Text Box 7"/>
          <p:cNvSpPr txBox="1">
            <a:spLocks noChangeArrowheads="1"/>
          </p:cNvSpPr>
          <p:nvPr/>
        </p:nvSpPr>
        <p:spPr bwMode="auto">
          <a:xfrm>
            <a:off x="6096000" y="4038600"/>
            <a:ext cx="2209800" cy="1244600"/>
          </a:xfrm>
          <a:prstGeom prst="rect">
            <a:avLst/>
          </a:prstGeom>
          <a:solidFill>
            <a:srgbClr val="DDDDDD"/>
          </a:solidFill>
          <a:ln w="57150" cmpd="thickThin">
            <a:solidFill>
              <a:srgbClr val="003399"/>
            </a:solidFill>
            <a:miter lim="800000"/>
            <a:headEnd/>
            <a:tailEnd/>
          </a:ln>
        </p:spPr>
        <p:txBody>
          <a:bodyPr>
            <a:spAutoFit/>
          </a:bodyPr>
          <a:lstStyle/>
          <a:p>
            <a:pPr algn="ctr">
              <a:spcBef>
                <a:spcPct val="50000"/>
              </a:spcBef>
            </a:pPr>
            <a:r>
              <a:rPr lang="en-US" sz="2400" b="1" i="1">
                <a:solidFill>
                  <a:srgbClr val="FF3300"/>
                </a:solidFill>
              </a:rPr>
              <a:t>Is the cost item a variable cost or a fixed cost?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7171"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a:t>Step 1 – Determine the cost behavior pattern for each cost item:</a:t>
            </a:r>
          </a:p>
        </p:txBody>
      </p:sp>
      <p:sp>
        <p:nvSpPr>
          <p:cNvPr id="7172" name="Rectangle 4"/>
          <p:cNvSpPr>
            <a:spLocks noChangeArrowheads="1"/>
          </p:cNvSpPr>
          <p:nvPr/>
        </p:nvSpPr>
        <p:spPr bwMode="auto">
          <a:xfrm>
            <a:off x="1447800" y="3429000"/>
            <a:ext cx="6248400" cy="2362200"/>
          </a:xfrm>
          <a:prstGeom prst="rect">
            <a:avLst/>
          </a:prstGeom>
          <a:noFill/>
          <a:ln w="9525">
            <a:noFill/>
            <a:miter lim="800000"/>
            <a:headEnd/>
            <a:tailEnd/>
          </a:ln>
        </p:spPr>
        <p:txBody>
          <a:bodyPr/>
          <a:lstStyle/>
          <a:p>
            <a:pPr marL="342900" indent="-342900">
              <a:lnSpc>
                <a:spcPct val="90000"/>
              </a:lnSpc>
              <a:spcBef>
                <a:spcPct val="20000"/>
              </a:spcBef>
            </a:pPr>
            <a:r>
              <a:rPr lang="en-US" sz="2400">
                <a:solidFill>
                  <a:schemeClr val="tx1"/>
                </a:solidFill>
              </a:rPr>
              <a:t>	Raw materials			</a:t>
            </a:r>
            <a:r>
              <a:rPr lang="en-US" sz="2400" b="1">
                <a:solidFill>
                  <a:srgbClr val="FF3300"/>
                </a:solidFill>
              </a:rPr>
              <a:t>Variable</a:t>
            </a:r>
          </a:p>
          <a:p>
            <a:pPr marL="342900" indent="-342900">
              <a:lnSpc>
                <a:spcPct val="90000"/>
              </a:lnSpc>
              <a:spcBef>
                <a:spcPct val="20000"/>
              </a:spcBef>
            </a:pPr>
            <a:r>
              <a:rPr lang="en-US" sz="2400">
                <a:solidFill>
                  <a:schemeClr val="tx1"/>
                </a:solidFill>
              </a:rPr>
              <a:t>	Factory depreciation expense	</a:t>
            </a:r>
          </a:p>
          <a:p>
            <a:pPr marL="342900" indent="-342900">
              <a:lnSpc>
                <a:spcPct val="90000"/>
              </a:lnSpc>
              <a:spcBef>
                <a:spcPct val="20000"/>
              </a:spcBef>
            </a:pPr>
            <a:r>
              <a:rPr lang="en-US" sz="2400">
                <a:solidFill>
                  <a:schemeClr val="tx1"/>
                </a:solidFill>
              </a:rPr>
              <a:t>	Direct labor				</a:t>
            </a:r>
          </a:p>
          <a:p>
            <a:pPr marL="342900" indent="-342900">
              <a:lnSpc>
                <a:spcPct val="90000"/>
              </a:lnSpc>
              <a:spcBef>
                <a:spcPct val="20000"/>
              </a:spcBef>
            </a:pPr>
            <a:r>
              <a:rPr lang="en-US" sz="2400">
                <a:solidFill>
                  <a:schemeClr val="tx1"/>
                </a:solidFill>
              </a:rPr>
              <a:t>	Production supervisor’s salary	</a:t>
            </a:r>
          </a:p>
          <a:p>
            <a:pPr marL="342900" indent="-342900">
              <a:lnSpc>
                <a:spcPct val="90000"/>
              </a:lnSpc>
              <a:spcBef>
                <a:spcPct val="20000"/>
              </a:spcBef>
            </a:pPr>
            <a:r>
              <a:rPr lang="en-US" sz="2400">
                <a:solidFill>
                  <a:schemeClr val="tx1"/>
                </a:solidFill>
              </a:rPr>
              <a:t>	Computer rental expense		</a:t>
            </a:r>
          </a:p>
          <a:p>
            <a:pPr marL="342900" indent="-342900">
              <a:lnSpc>
                <a:spcPct val="90000"/>
              </a:lnSpc>
              <a:spcBef>
                <a:spcPct val="20000"/>
              </a:spcBef>
            </a:pPr>
            <a:r>
              <a:rPr lang="en-US" sz="2400">
                <a:solidFill>
                  <a:schemeClr val="tx1"/>
                </a:solidFill>
              </a:rPr>
              <a:t>	Maintenance supplies used		</a:t>
            </a:r>
          </a:p>
        </p:txBody>
      </p:sp>
      <p:sp>
        <p:nvSpPr>
          <p:cNvPr id="7173" name="Text Box 5"/>
          <p:cNvSpPr txBox="1">
            <a:spLocks noChangeArrowheads="1"/>
          </p:cNvSpPr>
          <p:nvPr/>
        </p:nvSpPr>
        <p:spPr bwMode="auto">
          <a:xfrm>
            <a:off x="5943600" y="2682875"/>
            <a:ext cx="1371600" cy="822325"/>
          </a:xfrm>
          <a:prstGeom prst="rect">
            <a:avLst/>
          </a:prstGeom>
          <a:noFill/>
          <a:ln w="9525">
            <a:noFill/>
            <a:miter lim="800000"/>
            <a:headEnd/>
            <a:tailEnd/>
          </a:ln>
        </p:spPr>
        <p:txBody>
          <a:bodyPr>
            <a:spAutoFit/>
          </a:bodyPr>
          <a:lstStyle/>
          <a:p>
            <a:pPr algn="ctr">
              <a:spcBef>
                <a:spcPct val="50000"/>
              </a:spcBef>
            </a:pPr>
            <a:r>
              <a:rPr lang="en-US" sz="2400" b="1">
                <a:solidFill>
                  <a:schemeClr val="tx1"/>
                </a:solidFill>
              </a:rPr>
              <a:t>Cost </a:t>
            </a:r>
            <a:r>
              <a:rPr lang="en-US" sz="2400" b="1" u="sng">
                <a:solidFill>
                  <a:schemeClr val="tx1"/>
                </a:solidFill>
              </a:rPr>
              <a:t>Behavior</a:t>
            </a:r>
          </a:p>
        </p:txBody>
      </p:sp>
      <p:sp>
        <p:nvSpPr>
          <p:cNvPr id="7174" name="AutoShape 6"/>
          <p:cNvSpPr>
            <a:spLocks noChangeArrowheads="1"/>
          </p:cNvSpPr>
          <p:nvPr/>
        </p:nvSpPr>
        <p:spPr bwMode="auto">
          <a:xfrm>
            <a:off x="5867400" y="3886200"/>
            <a:ext cx="1600200" cy="2057400"/>
          </a:xfrm>
          <a:prstGeom prst="upArrowCallout">
            <a:avLst>
              <a:gd name="adj1" fmla="val 25000"/>
              <a:gd name="adj2" fmla="val 25000"/>
              <a:gd name="adj3" fmla="val 21429"/>
              <a:gd name="adj4" fmla="val 66667"/>
            </a:avLst>
          </a:prstGeom>
          <a:solidFill>
            <a:srgbClr val="DDDDDD"/>
          </a:solidFill>
          <a:ln w="57150" cmpd="thickThin">
            <a:solidFill>
              <a:srgbClr val="003399"/>
            </a:solidFill>
            <a:miter lim="800000"/>
            <a:headEnd/>
            <a:tailEnd/>
          </a:ln>
        </p:spPr>
        <p:txBody>
          <a:bodyPr/>
          <a:lstStyle/>
          <a:p>
            <a:pPr algn="ctr"/>
            <a:r>
              <a:rPr lang="en-US" sz="2000">
                <a:solidFill>
                  <a:schemeClr val="tx1"/>
                </a:solidFill>
              </a:rPr>
              <a:t>Variable costs change as activity changes.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8195"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a:t>Step 1 – Determine the cost behavior pattern for each cost item:</a:t>
            </a:r>
          </a:p>
        </p:txBody>
      </p:sp>
      <p:sp>
        <p:nvSpPr>
          <p:cNvPr id="8196" name="Rectangle 4"/>
          <p:cNvSpPr>
            <a:spLocks noChangeArrowheads="1"/>
          </p:cNvSpPr>
          <p:nvPr/>
        </p:nvSpPr>
        <p:spPr bwMode="auto">
          <a:xfrm>
            <a:off x="1447800" y="3429000"/>
            <a:ext cx="6248400" cy="2362200"/>
          </a:xfrm>
          <a:prstGeom prst="rect">
            <a:avLst/>
          </a:prstGeom>
          <a:noFill/>
          <a:ln w="9525">
            <a:noFill/>
            <a:miter lim="800000"/>
            <a:headEnd/>
            <a:tailEnd/>
          </a:ln>
        </p:spPr>
        <p:txBody>
          <a:bodyPr/>
          <a:lstStyle/>
          <a:p>
            <a:pPr marL="342900" indent="-342900">
              <a:lnSpc>
                <a:spcPct val="90000"/>
              </a:lnSpc>
              <a:spcBef>
                <a:spcPct val="20000"/>
              </a:spcBef>
            </a:pPr>
            <a:r>
              <a:rPr lang="en-US" sz="2400">
                <a:solidFill>
                  <a:schemeClr val="tx1"/>
                </a:solidFill>
              </a:rPr>
              <a:t>	Raw materials			Variable</a:t>
            </a:r>
          </a:p>
          <a:p>
            <a:pPr marL="342900" indent="-342900">
              <a:lnSpc>
                <a:spcPct val="90000"/>
              </a:lnSpc>
              <a:spcBef>
                <a:spcPct val="20000"/>
              </a:spcBef>
            </a:pPr>
            <a:r>
              <a:rPr lang="en-US" sz="2400">
                <a:solidFill>
                  <a:schemeClr val="tx1"/>
                </a:solidFill>
              </a:rPr>
              <a:t>	Factory depreciation expense	  </a:t>
            </a:r>
            <a:r>
              <a:rPr lang="en-US" sz="2400" b="1">
                <a:solidFill>
                  <a:srgbClr val="FF3300"/>
                </a:solidFill>
              </a:rPr>
              <a:t>Fixed</a:t>
            </a:r>
          </a:p>
          <a:p>
            <a:pPr marL="342900" indent="-342900">
              <a:lnSpc>
                <a:spcPct val="90000"/>
              </a:lnSpc>
              <a:spcBef>
                <a:spcPct val="20000"/>
              </a:spcBef>
            </a:pPr>
            <a:r>
              <a:rPr lang="en-US" sz="2400">
                <a:solidFill>
                  <a:schemeClr val="tx1"/>
                </a:solidFill>
              </a:rPr>
              <a:t>	Direct labor				</a:t>
            </a:r>
          </a:p>
          <a:p>
            <a:pPr marL="342900" indent="-342900">
              <a:lnSpc>
                <a:spcPct val="90000"/>
              </a:lnSpc>
              <a:spcBef>
                <a:spcPct val="20000"/>
              </a:spcBef>
            </a:pPr>
            <a:r>
              <a:rPr lang="en-US" sz="2400">
                <a:solidFill>
                  <a:schemeClr val="tx1"/>
                </a:solidFill>
              </a:rPr>
              <a:t>	Production supervisor’s salary	</a:t>
            </a:r>
          </a:p>
          <a:p>
            <a:pPr marL="342900" indent="-342900">
              <a:lnSpc>
                <a:spcPct val="90000"/>
              </a:lnSpc>
              <a:spcBef>
                <a:spcPct val="20000"/>
              </a:spcBef>
            </a:pPr>
            <a:r>
              <a:rPr lang="en-US" sz="2400">
                <a:solidFill>
                  <a:schemeClr val="tx1"/>
                </a:solidFill>
              </a:rPr>
              <a:t>	Computer rental expense		</a:t>
            </a:r>
          </a:p>
          <a:p>
            <a:pPr marL="342900" indent="-342900">
              <a:lnSpc>
                <a:spcPct val="90000"/>
              </a:lnSpc>
              <a:spcBef>
                <a:spcPct val="20000"/>
              </a:spcBef>
            </a:pPr>
            <a:r>
              <a:rPr lang="en-US" sz="2400">
                <a:solidFill>
                  <a:schemeClr val="tx1"/>
                </a:solidFill>
              </a:rPr>
              <a:t>	Maintenance supplies used		</a:t>
            </a:r>
          </a:p>
        </p:txBody>
      </p:sp>
      <p:sp>
        <p:nvSpPr>
          <p:cNvPr id="8197" name="Text Box 5"/>
          <p:cNvSpPr txBox="1">
            <a:spLocks noChangeArrowheads="1"/>
          </p:cNvSpPr>
          <p:nvPr/>
        </p:nvSpPr>
        <p:spPr bwMode="auto">
          <a:xfrm>
            <a:off x="5943600" y="2682875"/>
            <a:ext cx="1371600" cy="822325"/>
          </a:xfrm>
          <a:prstGeom prst="rect">
            <a:avLst/>
          </a:prstGeom>
          <a:noFill/>
          <a:ln w="9525">
            <a:noFill/>
            <a:miter lim="800000"/>
            <a:headEnd/>
            <a:tailEnd/>
          </a:ln>
        </p:spPr>
        <p:txBody>
          <a:bodyPr>
            <a:spAutoFit/>
          </a:bodyPr>
          <a:lstStyle/>
          <a:p>
            <a:pPr algn="ctr">
              <a:spcBef>
                <a:spcPct val="50000"/>
              </a:spcBef>
            </a:pPr>
            <a:r>
              <a:rPr lang="en-US" sz="2400" b="1">
                <a:solidFill>
                  <a:schemeClr val="tx1"/>
                </a:solidFill>
              </a:rPr>
              <a:t>Cost </a:t>
            </a:r>
            <a:r>
              <a:rPr lang="en-US" sz="2400" b="1" u="sng">
                <a:solidFill>
                  <a:schemeClr val="tx1"/>
                </a:solidFill>
              </a:rPr>
              <a:t>Behavior</a:t>
            </a:r>
          </a:p>
        </p:txBody>
      </p:sp>
      <p:sp>
        <p:nvSpPr>
          <p:cNvPr id="8198" name="AutoShape 6"/>
          <p:cNvSpPr>
            <a:spLocks noChangeArrowheads="1"/>
          </p:cNvSpPr>
          <p:nvPr/>
        </p:nvSpPr>
        <p:spPr bwMode="auto">
          <a:xfrm>
            <a:off x="5867400" y="4191000"/>
            <a:ext cx="1600200" cy="2438400"/>
          </a:xfrm>
          <a:prstGeom prst="upArrowCallout">
            <a:avLst>
              <a:gd name="adj1" fmla="val 25000"/>
              <a:gd name="adj2" fmla="val 25000"/>
              <a:gd name="adj3" fmla="val 25397"/>
              <a:gd name="adj4" fmla="val 66667"/>
            </a:avLst>
          </a:prstGeom>
          <a:solidFill>
            <a:srgbClr val="DDDDDD"/>
          </a:solidFill>
          <a:ln w="57150" cmpd="thickThin">
            <a:solidFill>
              <a:srgbClr val="003399"/>
            </a:solidFill>
            <a:miter lim="800000"/>
            <a:headEnd/>
            <a:tailEnd/>
          </a:ln>
        </p:spPr>
        <p:txBody>
          <a:bodyPr/>
          <a:lstStyle/>
          <a:p>
            <a:pPr algn="ctr"/>
            <a:r>
              <a:rPr lang="en-US" sz="2000">
                <a:solidFill>
                  <a:schemeClr val="tx1"/>
                </a:solidFill>
              </a:rPr>
              <a:t>Fixed costs remain constant as activity changes.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9219"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a:t>Step 1 – Determine the cost behavior pattern for each cost item:</a:t>
            </a:r>
          </a:p>
        </p:txBody>
      </p:sp>
      <p:sp>
        <p:nvSpPr>
          <p:cNvPr id="9220" name="Rectangle 4"/>
          <p:cNvSpPr>
            <a:spLocks noChangeArrowheads="1"/>
          </p:cNvSpPr>
          <p:nvPr/>
        </p:nvSpPr>
        <p:spPr bwMode="auto">
          <a:xfrm>
            <a:off x="1447800" y="3429000"/>
            <a:ext cx="6248400" cy="2362200"/>
          </a:xfrm>
          <a:prstGeom prst="rect">
            <a:avLst/>
          </a:prstGeom>
          <a:noFill/>
          <a:ln w="9525">
            <a:noFill/>
            <a:miter lim="800000"/>
            <a:headEnd/>
            <a:tailEnd/>
          </a:ln>
        </p:spPr>
        <p:txBody>
          <a:bodyPr/>
          <a:lstStyle/>
          <a:p>
            <a:pPr marL="342900" indent="-342900">
              <a:lnSpc>
                <a:spcPct val="90000"/>
              </a:lnSpc>
              <a:spcBef>
                <a:spcPct val="20000"/>
              </a:spcBef>
            </a:pPr>
            <a:r>
              <a:rPr lang="en-US" sz="2400">
                <a:solidFill>
                  <a:schemeClr val="tx1"/>
                </a:solidFill>
              </a:rPr>
              <a:t>	Raw materials			Variable</a:t>
            </a:r>
          </a:p>
          <a:p>
            <a:pPr marL="342900" indent="-342900">
              <a:lnSpc>
                <a:spcPct val="90000"/>
              </a:lnSpc>
              <a:spcBef>
                <a:spcPct val="20000"/>
              </a:spcBef>
            </a:pPr>
            <a:r>
              <a:rPr lang="en-US" sz="2400">
                <a:solidFill>
                  <a:schemeClr val="tx1"/>
                </a:solidFill>
              </a:rPr>
              <a:t>	Factory depreciation expense	  Fixed</a:t>
            </a:r>
          </a:p>
          <a:p>
            <a:pPr marL="342900" indent="-342900">
              <a:lnSpc>
                <a:spcPct val="90000"/>
              </a:lnSpc>
              <a:spcBef>
                <a:spcPct val="20000"/>
              </a:spcBef>
            </a:pPr>
            <a:r>
              <a:rPr lang="en-US" sz="2400">
                <a:solidFill>
                  <a:schemeClr val="tx1"/>
                </a:solidFill>
              </a:rPr>
              <a:t>	Direct labor				</a:t>
            </a:r>
            <a:r>
              <a:rPr lang="en-US" sz="2400" b="1">
                <a:solidFill>
                  <a:srgbClr val="FF3300"/>
                </a:solidFill>
              </a:rPr>
              <a:t>Variable</a:t>
            </a:r>
          </a:p>
          <a:p>
            <a:pPr marL="342900" indent="-342900">
              <a:lnSpc>
                <a:spcPct val="90000"/>
              </a:lnSpc>
              <a:spcBef>
                <a:spcPct val="20000"/>
              </a:spcBef>
            </a:pPr>
            <a:r>
              <a:rPr lang="en-US" sz="2400">
                <a:solidFill>
                  <a:schemeClr val="tx1"/>
                </a:solidFill>
              </a:rPr>
              <a:t>	Production supervisor’s salary	</a:t>
            </a:r>
          </a:p>
          <a:p>
            <a:pPr marL="342900" indent="-342900">
              <a:lnSpc>
                <a:spcPct val="90000"/>
              </a:lnSpc>
              <a:spcBef>
                <a:spcPct val="20000"/>
              </a:spcBef>
            </a:pPr>
            <a:r>
              <a:rPr lang="en-US" sz="2400">
                <a:solidFill>
                  <a:schemeClr val="tx1"/>
                </a:solidFill>
              </a:rPr>
              <a:t>	Computer rental expense		</a:t>
            </a:r>
          </a:p>
          <a:p>
            <a:pPr marL="342900" indent="-342900">
              <a:lnSpc>
                <a:spcPct val="90000"/>
              </a:lnSpc>
              <a:spcBef>
                <a:spcPct val="20000"/>
              </a:spcBef>
            </a:pPr>
            <a:r>
              <a:rPr lang="en-US" sz="2400">
                <a:solidFill>
                  <a:schemeClr val="tx1"/>
                </a:solidFill>
              </a:rPr>
              <a:t>	Maintenance supplies used		</a:t>
            </a:r>
          </a:p>
        </p:txBody>
      </p:sp>
      <p:sp>
        <p:nvSpPr>
          <p:cNvPr id="9221" name="Text Box 5"/>
          <p:cNvSpPr txBox="1">
            <a:spLocks noChangeArrowheads="1"/>
          </p:cNvSpPr>
          <p:nvPr/>
        </p:nvSpPr>
        <p:spPr bwMode="auto">
          <a:xfrm>
            <a:off x="5943600" y="2682875"/>
            <a:ext cx="1371600" cy="822325"/>
          </a:xfrm>
          <a:prstGeom prst="rect">
            <a:avLst/>
          </a:prstGeom>
          <a:noFill/>
          <a:ln w="9525">
            <a:noFill/>
            <a:miter lim="800000"/>
            <a:headEnd/>
            <a:tailEnd/>
          </a:ln>
        </p:spPr>
        <p:txBody>
          <a:bodyPr>
            <a:spAutoFit/>
          </a:bodyPr>
          <a:lstStyle/>
          <a:p>
            <a:pPr algn="ctr">
              <a:spcBef>
                <a:spcPct val="50000"/>
              </a:spcBef>
            </a:pPr>
            <a:r>
              <a:rPr lang="en-US" sz="2400" b="1">
                <a:solidFill>
                  <a:schemeClr val="tx1"/>
                </a:solidFill>
              </a:rPr>
              <a:t>Cost </a:t>
            </a:r>
            <a:r>
              <a:rPr lang="en-US" sz="2400" b="1" u="sng">
                <a:solidFill>
                  <a:schemeClr val="tx1"/>
                </a:solidFill>
              </a:rPr>
              <a:t>Behavior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0243" name="Rectangle 3"/>
          <p:cNvSpPr>
            <a:spLocks noGrp="1" noChangeArrowheads="1"/>
          </p:cNvSpPr>
          <p:nvPr>
            <p:ph type="body" idx="1"/>
          </p:nvPr>
        </p:nvSpPr>
        <p:spPr>
          <a:xfrm>
            <a:off x="685800" y="1981200"/>
            <a:ext cx="7772400" cy="762000"/>
          </a:xfrm>
        </p:spPr>
        <p:txBody>
          <a:bodyPr/>
          <a:lstStyle/>
          <a:p>
            <a:pPr eaLnBrk="1" hangingPunct="1">
              <a:lnSpc>
                <a:spcPct val="90000"/>
              </a:lnSpc>
            </a:pPr>
            <a:r>
              <a:rPr lang="en-US" sz="2800"/>
              <a:t>Step 1 – Determine the cost behavior pattern for each cost item:</a:t>
            </a:r>
          </a:p>
        </p:txBody>
      </p:sp>
      <p:sp>
        <p:nvSpPr>
          <p:cNvPr id="10244" name="Rectangle 4"/>
          <p:cNvSpPr>
            <a:spLocks noChangeArrowheads="1"/>
          </p:cNvSpPr>
          <p:nvPr/>
        </p:nvSpPr>
        <p:spPr bwMode="auto">
          <a:xfrm>
            <a:off x="1447800" y="3429000"/>
            <a:ext cx="6248400" cy="2362200"/>
          </a:xfrm>
          <a:prstGeom prst="rect">
            <a:avLst/>
          </a:prstGeom>
          <a:noFill/>
          <a:ln w="9525">
            <a:noFill/>
            <a:miter lim="800000"/>
            <a:headEnd/>
            <a:tailEnd/>
          </a:ln>
        </p:spPr>
        <p:txBody>
          <a:bodyPr/>
          <a:lstStyle/>
          <a:p>
            <a:pPr marL="342900" indent="-342900">
              <a:lnSpc>
                <a:spcPct val="90000"/>
              </a:lnSpc>
              <a:spcBef>
                <a:spcPct val="20000"/>
              </a:spcBef>
            </a:pPr>
            <a:r>
              <a:rPr lang="en-US" sz="2400">
                <a:solidFill>
                  <a:schemeClr val="tx1"/>
                </a:solidFill>
              </a:rPr>
              <a:t>	Raw materials			Variable</a:t>
            </a:r>
          </a:p>
          <a:p>
            <a:pPr marL="342900" indent="-342900">
              <a:lnSpc>
                <a:spcPct val="90000"/>
              </a:lnSpc>
              <a:spcBef>
                <a:spcPct val="20000"/>
              </a:spcBef>
            </a:pPr>
            <a:r>
              <a:rPr lang="en-US" sz="2400">
                <a:solidFill>
                  <a:schemeClr val="tx1"/>
                </a:solidFill>
              </a:rPr>
              <a:t>	Factory depreciation expense	  Fixed</a:t>
            </a:r>
          </a:p>
          <a:p>
            <a:pPr marL="342900" indent="-342900">
              <a:lnSpc>
                <a:spcPct val="90000"/>
              </a:lnSpc>
              <a:spcBef>
                <a:spcPct val="20000"/>
              </a:spcBef>
            </a:pPr>
            <a:r>
              <a:rPr lang="en-US" sz="2400">
                <a:solidFill>
                  <a:schemeClr val="tx1"/>
                </a:solidFill>
              </a:rPr>
              <a:t>	Direct labor				Variable</a:t>
            </a:r>
          </a:p>
          <a:p>
            <a:pPr marL="342900" indent="-342900">
              <a:lnSpc>
                <a:spcPct val="90000"/>
              </a:lnSpc>
              <a:spcBef>
                <a:spcPct val="20000"/>
              </a:spcBef>
            </a:pPr>
            <a:r>
              <a:rPr lang="en-US" sz="2400">
                <a:solidFill>
                  <a:schemeClr val="tx1"/>
                </a:solidFill>
              </a:rPr>
              <a:t>	Production supervisor’s salary	  </a:t>
            </a:r>
            <a:r>
              <a:rPr lang="en-US" sz="2400" b="1">
                <a:solidFill>
                  <a:srgbClr val="FF3300"/>
                </a:solidFill>
              </a:rPr>
              <a:t>Fixed</a:t>
            </a:r>
          </a:p>
          <a:p>
            <a:pPr marL="342900" indent="-342900">
              <a:lnSpc>
                <a:spcPct val="90000"/>
              </a:lnSpc>
              <a:spcBef>
                <a:spcPct val="20000"/>
              </a:spcBef>
            </a:pPr>
            <a:r>
              <a:rPr lang="en-US" sz="2400">
                <a:solidFill>
                  <a:schemeClr val="tx1"/>
                </a:solidFill>
              </a:rPr>
              <a:t>	Computer rental expense		</a:t>
            </a:r>
          </a:p>
          <a:p>
            <a:pPr marL="342900" indent="-342900">
              <a:lnSpc>
                <a:spcPct val="90000"/>
              </a:lnSpc>
              <a:spcBef>
                <a:spcPct val="20000"/>
              </a:spcBef>
            </a:pPr>
            <a:r>
              <a:rPr lang="en-US" sz="2400">
                <a:solidFill>
                  <a:schemeClr val="tx1"/>
                </a:solidFill>
              </a:rPr>
              <a:t>	Maintenance supplies used		</a:t>
            </a:r>
          </a:p>
        </p:txBody>
      </p:sp>
      <p:sp>
        <p:nvSpPr>
          <p:cNvPr id="10245" name="Text Box 5"/>
          <p:cNvSpPr txBox="1">
            <a:spLocks noChangeArrowheads="1"/>
          </p:cNvSpPr>
          <p:nvPr/>
        </p:nvSpPr>
        <p:spPr bwMode="auto">
          <a:xfrm>
            <a:off x="5943600" y="2682875"/>
            <a:ext cx="1371600" cy="822325"/>
          </a:xfrm>
          <a:prstGeom prst="rect">
            <a:avLst/>
          </a:prstGeom>
          <a:noFill/>
          <a:ln w="9525">
            <a:noFill/>
            <a:miter lim="800000"/>
            <a:headEnd/>
            <a:tailEnd/>
          </a:ln>
        </p:spPr>
        <p:txBody>
          <a:bodyPr>
            <a:spAutoFit/>
          </a:bodyPr>
          <a:lstStyle/>
          <a:p>
            <a:pPr algn="ctr">
              <a:spcBef>
                <a:spcPct val="50000"/>
              </a:spcBef>
            </a:pPr>
            <a:r>
              <a:rPr lang="en-US" sz="2400" b="1">
                <a:solidFill>
                  <a:schemeClr val="tx1"/>
                </a:solidFill>
              </a:rPr>
              <a:t>Cost </a:t>
            </a:r>
            <a:r>
              <a:rPr lang="en-US" sz="2400" b="1" u="sng">
                <a:solidFill>
                  <a:schemeClr val="tx1"/>
                </a:solidFill>
              </a:rPr>
              <a:t>Behavior</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3399"/>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400" b="0" i="0" u="none" strike="noStrike" cap="none" normalizeH="0" baseline="0" smtClean="0">
            <a:ln>
              <a:noFill/>
            </a:ln>
            <a:solidFill>
              <a:srgbClr val="DDDDDD"/>
            </a:solidFill>
            <a:effectLst/>
            <a:latin typeface="Times New Roman" charset="0"/>
          </a:defRPr>
        </a:defPPr>
      </a:lstStyle>
    </a:spDef>
    <a:lnDef>
      <a:spPr bwMode="auto">
        <a:xfrm>
          <a:off x="0" y="0"/>
          <a:ext cx="1" cy="1"/>
        </a:xfrm>
        <a:custGeom>
          <a:avLst/>
          <a:gdLst/>
          <a:ahLst/>
          <a:cxnLst/>
          <a:rect l="0" t="0" r="0" b="0"/>
          <a:pathLst/>
        </a:custGeom>
        <a:solidFill>
          <a:srgbClr val="003399"/>
        </a:solid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400" b="0" i="0" u="none" strike="noStrike" cap="none" normalizeH="0" baseline="0" smtClean="0">
            <a:ln>
              <a:noFill/>
            </a:ln>
            <a:solidFill>
              <a:srgbClr val="DDDDDD"/>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7458</TotalTime>
  <Words>1804</Words>
  <Application>Microsoft Office PowerPoint</Application>
  <PresentationFormat>On-screen Show (4:3)</PresentationFormat>
  <Paragraphs>720</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Default Design</vt:lpstr>
      <vt:lpstr>Demonstration Problem</vt:lpstr>
      <vt:lpstr>Problem Definition</vt:lpstr>
      <vt:lpstr>Problem Requirements</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Requirements</vt:lpstr>
      <vt:lpstr>Problem Solution</vt:lpstr>
      <vt:lpstr>Problem Solution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Demonstration Exercise 12.4- 9e</dc:title>
  <dc:creator>Marshall, McManus, and Viele</dc:creator>
  <cp:lastModifiedBy>McCormick, Michael</cp:lastModifiedBy>
  <cp:revision>62</cp:revision>
  <dcterms:created xsi:type="dcterms:W3CDTF">2001-08-05T17:29:40Z</dcterms:created>
  <dcterms:modified xsi:type="dcterms:W3CDTF">2019-02-05T18:02:35Z</dcterms:modified>
</cp:coreProperties>
</file>