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7"/>
  </p:notesMasterIdLst>
  <p:sldIdLst>
    <p:sldId id="465" r:id="rId2"/>
    <p:sldId id="257" r:id="rId3"/>
    <p:sldId id="333" r:id="rId4"/>
    <p:sldId id="290" r:id="rId5"/>
    <p:sldId id="328" r:id="rId6"/>
    <p:sldId id="439" r:id="rId7"/>
    <p:sldId id="458" r:id="rId8"/>
    <p:sldId id="461" r:id="rId9"/>
    <p:sldId id="476" r:id="rId10"/>
    <p:sldId id="460" r:id="rId11"/>
    <p:sldId id="467" r:id="rId12"/>
    <p:sldId id="468" r:id="rId13"/>
    <p:sldId id="470" r:id="rId14"/>
    <p:sldId id="481" r:id="rId15"/>
    <p:sldId id="471" r:id="rId16"/>
    <p:sldId id="472" r:id="rId17"/>
    <p:sldId id="338" r:id="rId18"/>
    <p:sldId id="344" r:id="rId19"/>
    <p:sldId id="345" r:id="rId20"/>
    <p:sldId id="482" r:id="rId21"/>
    <p:sldId id="477" r:id="rId22"/>
    <p:sldId id="348" r:id="rId23"/>
    <p:sldId id="347" r:id="rId24"/>
    <p:sldId id="353" r:id="rId25"/>
    <p:sldId id="478" r:id="rId26"/>
    <p:sldId id="351" r:id="rId27"/>
    <p:sldId id="337" r:id="rId28"/>
    <p:sldId id="427" r:id="rId29"/>
    <p:sldId id="438" r:id="rId30"/>
    <p:sldId id="437" r:id="rId31"/>
    <p:sldId id="436" r:id="rId32"/>
    <p:sldId id="336" r:id="rId33"/>
    <p:sldId id="354" r:id="rId34"/>
    <p:sldId id="355" r:id="rId35"/>
    <p:sldId id="358" r:id="rId36"/>
    <p:sldId id="479" r:id="rId37"/>
    <p:sldId id="357" r:id="rId38"/>
    <p:sldId id="356" r:id="rId39"/>
    <p:sldId id="363" r:id="rId40"/>
    <p:sldId id="480" r:id="rId41"/>
    <p:sldId id="361" r:id="rId42"/>
    <p:sldId id="335" r:id="rId43"/>
    <p:sldId id="364" r:id="rId44"/>
    <p:sldId id="370" r:id="rId45"/>
    <p:sldId id="369" r:id="rId46"/>
    <p:sldId id="368" r:id="rId47"/>
    <p:sldId id="367" r:id="rId48"/>
    <p:sldId id="366" r:id="rId49"/>
    <p:sldId id="334" r:id="rId50"/>
    <p:sldId id="371" r:id="rId51"/>
    <p:sldId id="372" r:id="rId52"/>
    <p:sldId id="376" r:id="rId53"/>
    <p:sldId id="379" r:id="rId54"/>
    <p:sldId id="378" r:id="rId55"/>
    <p:sldId id="377" r:id="rId56"/>
    <p:sldId id="375" r:id="rId57"/>
    <p:sldId id="374" r:id="rId58"/>
    <p:sldId id="343" r:id="rId59"/>
    <p:sldId id="380" r:id="rId60"/>
    <p:sldId id="386" r:id="rId61"/>
    <p:sldId id="385" r:id="rId62"/>
    <p:sldId id="384" r:id="rId63"/>
    <p:sldId id="342" r:id="rId64"/>
    <p:sldId id="387" r:id="rId65"/>
    <p:sldId id="394" r:id="rId66"/>
    <p:sldId id="393" r:id="rId67"/>
    <p:sldId id="392" r:id="rId68"/>
    <p:sldId id="391" r:id="rId69"/>
    <p:sldId id="390" r:id="rId70"/>
    <p:sldId id="389" r:id="rId71"/>
    <p:sldId id="388" r:id="rId72"/>
    <p:sldId id="341" r:id="rId73"/>
    <p:sldId id="395" r:id="rId74"/>
    <p:sldId id="405" r:id="rId75"/>
    <p:sldId id="404" r:id="rId76"/>
    <p:sldId id="403" r:id="rId77"/>
    <p:sldId id="402" r:id="rId78"/>
    <p:sldId id="414" r:id="rId79"/>
    <p:sldId id="401" r:id="rId80"/>
    <p:sldId id="400" r:id="rId81"/>
    <p:sldId id="399" r:id="rId82"/>
    <p:sldId id="398" r:id="rId83"/>
    <p:sldId id="397" r:id="rId84"/>
    <p:sldId id="407" r:id="rId85"/>
    <p:sldId id="411" r:id="rId86"/>
    <p:sldId id="412" r:id="rId87"/>
    <p:sldId id="410" r:id="rId88"/>
    <p:sldId id="409" r:id="rId89"/>
    <p:sldId id="413" r:id="rId90"/>
    <p:sldId id="408" r:id="rId91"/>
    <p:sldId id="340" r:id="rId92"/>
    <p:sldId id="415" r:id="rId93"/>
    <p:sldId id="417" r:id="rId94"/>
    <p:sldId id="418" r:id="rId95"/>
    <p:sldId id="416" r:id="rId96"/>
    <p:sldId id="420" r:id="rId97"/>
    <p:sldId id="423" r:id="rId98"/>
    <p:sldId id="422" r:id="rId99"/>
    <p:sldId id="421" r:id="rId100"/>
    <p:sldId id="419" r:id="rId101"/>
    <p:sldId id="339" r:id="rId102"/>
    <p:sldId id="424" r:id="rId103"/>
    <p:sldId id="425" r:id="rId104"/>
    <p:sldId id="426" r:id="rId105"/>
    <p:sldId id="466" r:id="rId106"/>
  </p:sldIdLst>
  <p:sldSz cx="9144000" cy="6858000" type="screen4x3"/>
  <p:notesSz cx="6858000" cy="9144000"/>
  <p:defaultTextStyle>
    <a:defPPr>
      <a:defRPr lang="en-US"/>
    </a:defPPr>
    <a:lvl1pPr algn="l" rtl="0" eaLnBrk="0" fontAlgn="base" hangingPunct="0">
      <a:spcBef>
        <a:spcPct val="0"/>
      </a:spcBef>
      <a:spcAft>
        <a:spcPct val="0"/>
      </a:spcAft>
      <a:defRPr sz="800" kern="1200">
        <a:solidFill>
          <a:schemeClr val="tx1"/>
        </a:solidFill>
        <a:latin typeface="Times New Roman" panose="02020603050405020304" pitchFamily="18" charset="0"/>
        <a:ea typeface="ＭＳ Ｐゴシック" panose="020B0600070205080204" pitchFamily="34" charset="-128"/>
        <a:cs typeface="+mn-cs"/>
      </a:defRPr>
    </a:lvl1pPr>
    <a:lvl2pPr marL="457200" algn="l" rtl="0" eaLnBrk="0" fontAlgn="base" hangingPunct="0">
      <a:spcBef>
        <a:spcPct val="0"/>
      </a:spcBef>
      <a:spcAft>
        <a:spcPct val="0"/>
      </a:spcAft>
      <a:defRPr sz="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eaLnBrk="0" fontAlgn="base" hangingPunct="0">
      <a:spcBef>
        <a:spcPct val="0"/>
      </a:spcBef>
      <a:spcAft>
        <a:spcPct val="0"/>
      </a:spcAft>
      <a:defRPr sz="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eaLnBrk="0" fontAlgn="base" hangingPunct="0">
      <a:spcBef>
        <a:spcPct val="0"/>
      </a:spcBef>
      <a:spcAft>
        <a:spcPct val="0"/>
      </a:spcAft>
      <a:defRPr sz="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eaLnBrk="0" fontAlgn="base" hangingPunct="0">
      <a:spcBef>
        <a:spcPct val="0"/>
      </a:spcBef>
      <a:spcAft>
        <a:spcPct val="0"/>
      </a:spcAft>
      <a:defRPr sz="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800" kern="1200">
        <a:solidFill>
          <a:schemeClr val="tx1"/>
        </a:solidFill>
        <a:latin typeface="Times New Roman" panose="02020603050405020304" pitchFamily="18" charset="0"/>
        <a:ea typeface="ＭＳ Ｐゴシック"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2D00"/>
    <a:srgbClr val="C0C0C0"/>
    <a:srgbClr val="FF3300"/>
    <a:srgbClr val="0099FF"/>
    <a:srgbClr val="0066FF"/>
    <a:srgbClr val="99CCFF"/>
    <a:srgbClr val="0099CC"/>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varScale="1">
        <p:scale>
          <a:sx n="76" d="100"/>
          <a:sy n="76" d="100"/>
        </p:scale>
        <p:origin x="-1162" y="-7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301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lnSpc>
                <a:spcPct val="90000"/>
              </a:lnSpc>
              <a:spcBef>
                <a:spcPct val="20000"/>
              </a:spcBef>
              <a:buFontTx/>
              <a:buChar char="•"/>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lnSpc>
                <a:spcPct val="90000"/>
              </a:lnSpc>
              <a:spcBef>
                <a:spcPct val="20000"/>
              </a:spcBef>
              <a:buFontTx/>
              <a:buChar char="•"/>
              <a:defRPr sz="1200"/>
            </a:lvl1pPr>
          </a:lstStyle>
          <a:p>
            <a:pPr>
              <a:defRPr/>
            </a:pPr>
            <a:fld id="{358D4B8E-BA3E-469B-B49F-FD44ED6EA54E}" type="datetimeFigureOut">
              <a:rPr lang="en-US" altLang="en-US"/>
              <a:pPr>
                <a:defRPr/>
              </a:pPr>
              <a:t>2/5/2019</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lnSpc>
                <a:spcPct val="90000"/>
              </a:lnSpc>
              <a:spcBef>
                <a:spcPct val="20000"/>
              </a:spcBef>
              <a:buFontTx/>
              <a:buChar char="•"/>
              <a:defRPr sz="1200">
                <a:latin typeface="Times New Roman"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lnSpc>
                <a:spcPct val="90000"/>
              </a:lnSpc>
              <a:spcBef>
                <a:spcPct val="20000"/>
              </a:spcBef>
              <a:buFontTx/>
              <a:buChar char="•"/>
              <a:defRPr sz="1200" smtClean="0"/>
            </a:lvl1pPr>
          </a:lstStyle>
          <a:p>
            <a:pPr>
              <a:defRPr/>
            </a:pPr>
            <a:fld id="{84283CC5-88CE-4FC6-AE2E-C3BEA964CE13}" type="slidenum">
              <a:rPr lang="en-US" altLang="en-US"/>
              <a:pPr>
                <a:defRPr/>
              </a:pPr>
              <a:t>‹#›</a:t>
            </a:fld>
            <a:endParaRPr lang="en-US" altLang="en-US"/>
          </a:p>
        </p:txBody>
      </p:sp>
    </p:spTree>
    <p:extLst>
      <p:ext uri="{BB962C8B-B14F-4D97-AF65-F5344CB8AC3E}">
        <p14:creationId xmlns:p14="http://schemas.microsoft.com/office/powerpoint/2010/main" val="120731008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20000"/>
              </a:spcBef>
            </a:pPr>
            <a:fld id="{C532FEEB-D9A8-45C7-BD30-2F545E4C3CAB}" type="slidenum">
              <a:rPr lang="en-US" altLang="en-US">
                <a:latin typeface="Times New Roman" panose="02020603050405020304" pitchFamily="18" charset="0"/>
              </a:rPr>
              <a:pPr>
                <a:spcBef>
                  <a:spcPct val="20000"/>
                </a:spcBef>
              </a:pPr>
              <a:t>90</a:t>
            </a:fld>
            <a:endParaRPr lang="en-US" altLang="en-US">
              <a:latin typeface="Times New Roman" panose="02020603050405020304" pitchFamily="18" charset="0"/>
            </a:endParaRPr>
          </a:p>
        </p:txBody>
      </p:sp>
    </p:spTree>
    <p:extLst>
      <p:ext uri="{BB962C8B-B14F-4D97-AF65-F5344CB8AC3E}">
        <p14:creationId xmlns:p14="http://schemas.microsoft.com/office/powerpoint/2010/main" val="4108554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0C9A67-D018-493D-B481-11A80A968F0A}" type="slidenum">
              <a:rPr lang="en-US" altLang="en-US"/>
              <a:pPr>
                <a:defRPr/>
              </a:pPr>
              <a:t>‹#›</a:t>
            </a:fld>
            <a:endParaRPr lang="en-US" altLang="en-US"/>
          </a:p>
        </p:txBody>
      </p:sp>
    </p:spTree>
    <p:extLst>
      <p:ext uri="{BB962C8B-B14F-4D97-AF65-F5344CB8AC3E}">
        <p14:creationId xmlns:p14="http://schemas.microsoft.com/office/powerpoint/2010/main" val="184772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4E3499-94FC-4DCD-81D8-4EFDE8DC822D}" type="slidenum">
              <a:rPr lang="en-US" altLang="en-US"/>
              <a:pPr>
                <a:defRPr/>
              </a:pPr>
              <a:t>‹#›</a:t>
            </a:fld>
            <a:endParaRPr lang="en-US" altLang="en-US"/>
          </a:p>
        </p:txBody>
      </p:sp>
    </p:spTree>
    <p:extLst>
      <p:ext uri="{BB962C8B-B14F-4D97-AF65-F5344CB8AC3E}">
        <p14:creationId xmlns:p14="http://schemas.microsoft.com/office/powerpoint/2010/main" val="2639569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06B3B2-DA53-4F15-9BDF-68BB994E0267}" type="slidenum">
              <a:rPr lang="en-US" altLang="en-US"/>
              <a:pPr>
                <a:defRPr/>
              </a:pPr>
              <a:t>‹#›</a:t>
            </a:fld>
            <a:endParaRPr lang="en-US" altLang="en-US"/>
          </a:p>
        </p:txBody>
      </p:sp>
    </p:spTree>
    <p:extLst>
      <p:ext uri="{BB962C8B-B14F-4D97-AF65-F5344CB8AC3E}">
        <p14:creationId xmlns:p14="http://schemas.microsoft.com/office/powerpoint/2010/main" val="1116945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D6D53A-BB4D-4B12-8B2E-29E3877C1DB5}" type="slidenum">
              <a:rPr lang="en-US" altLang="en-US"/>
              <a:pPr>
                <a:defRPr/>
              </a:pPr>
              <a:t>‹#›</a:t>
            </a:fld>
            <a:endParaRPr lang="en-US" altLang="en-US"/>
          </a:p>
        </p:txBody>
      </p:sp>
    </p:spTree>
    <p:extLst>
      <p:ext uri="{BB962C8B-B14F-4D97-AF65-F5344CB8AC3E}">
        <p14:creationId xmlns:p14="http://schemas.microsoft.com/office/powerpoint/2010/main" val="4014009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397087-07BA-4F44-B735-B9813641F0FF}" type="slidenum">
              <a:rPr lang="en-US" altLang="en-US"/>
              <a:pPr>
                <a:defRPr/>
              </a:pPr>
              <a:t>‹#›</a:t>
            </a:fld>
            <a:endParaRPr lang="en-US" altLang="en-US"/>
          </a:p>
        </p:txBody>
      </p:sp>
    </p:spTree>
    <p:extLst>
      <p:ext uri="{BB962C8B-B14F-4D97-AF65-F5344CB8AC3E}">
        <p14:creationId xmlns:p14="http://schemas.microsoft.com/office/powerpoint/2010/main" val="2173392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0897E-1057-4BF9-B5E2-FC173B2F3DD6}" type="slidenum">
              <a:rPr lang="en-US" altLang="en-US"/>
              <a:pPr>
                <a:defRPr/>
              </a:pPr>
              <a:t>‹#›</a:t>
            </a:fld>
            <a:endParaRPr lang="en-US" altLang="en-US"/>
          </a:p>
        </p:txBody>
      </p:sp>
    </p:spTree>
    <p:extLst>
      <p:ext uri="{BB962C8B-B14F-4D97-AF65-F5344CB8AC3E}">
        <p14:creationId xmlns:p14="http://schemas.microsoft.com/office/powerpoint/2010/main" val="1745199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A95712F-A2DD-4253-8AB7-6E184A08A2C9}" type="slidenum">
              <a:rPr lang="en-US" altLang="en-US"/>
              <a:pPr>
                <a:defRPr/>
              </a:pPr>
              <a:t>‹#›</a:t>
            </a:fld>
            <a:endParaRPr lang="en-US" altLang="en-US"/>
          </a:p>
        </p:txBody>
      </p:sp>
    </p:spTree>
    <p:extLst>
      <p:ext uri="{BB962C8B-B14F-4D97-AF65-F5344CB8AC3E}">
        <p14:creationId xmlns:p14="http://schemas.microsoft.com/office/powerpoint/2010/main" val="1388305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121D5C1-1DB7-42EC-9037-89F81D287C94}" type="slidenum">
              <a:rPr lang="en-US" altLang="en-US"/>
              <a:pPr>
                <a:defRPr/>
              </a:pPr>
              <a:t>‹#›</a:t>
            </a:fld>
            <a:endParaRPr lang="en-US" altLang="en-US"/>
          </a:p>
        </p:txBody>
      </p:sp>
    </p:spTree>
    <p:extLst>
      <p:ext uri="{BB962C8B-B14F-4D97-AF65-F5344CB8AC3E}">
        <p14:creationId xmlns:p14="http://schemas.microsoft.com/office/powerpoint/2010/main" val="3547441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0F956EE-5966-4558-855D-4B231C5E5CF1}" type="slidenum">
              <a:rPr lang="en-US" altLang="en-US"/>
              <a:pPr>
                <a:defRPr/>
              </a:pPr>
              <a:t>‹#›</a:t>
            </a:fld>
            <a:endParaRPr lang="en-US" altLang="en-US"/>
          </a:p>
        </p:txBody>
      </p:sp>
    </p:spTree>
    <p:extLst>
      <p:ext uri="{BB962C8B-B14F-4D97-AF65-F5344CB8AC3E}">
        <p14:creationId xmlns:p14="http://schemas.microsoft.com/office/powerpoint/2010/main" val="1752898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6C47EB-4C6D-48FC-8330-EA276EC753F9}" type="slidenum">
              <a:rPr lang="en-US" altLang="en-US"/>
              <a:pPr>
                <a:defRPr/>
              </a:pPr>
              <a:t>‹#›</a:t>
            </a:fld>
            <a:endParaRPr lang="en-US" altLang="en-US"/>
          </a:p>
        </p:txBody>
      </p:sp>
    </p:spTree>
    <p:extLst>
      <p:ext uri="{BB962C8B-B14F-4D97-AF65-F5344CB8AC3E}">
        <p14:creationId xmlns:p14="http://schemas.microsoft.com/office/powerpoint/2010/main" val="2420480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965908D-813D-47C2-AC5B-BBD2324BFFA6}" type="slidenum">
              <a:rPr lang="en-US" altLang="en-US"/>
              <a:pPr>
                <a:defRPr/>
              </a:pPr>
              <a:t>‹#›</a:t>
            </a:fld>
            <a:endParaRPr lang="en-US" altLang="en-US"/>
          </a:p>
        </p:txBody>
      </p:sp>
    </p:spTree>
    <p:extLst>
      <p:ext uri="{BB962C8B-B14F-4D97-AF65-F5344CB8AC3E}">
        <p14:creationId xmlns:p14="http://schemas.microsoft.com/office/powerpoint/2010/main" val="858084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a:latin typeface="Times New Roman" charset="0"/>
                <a:ea typeface="ＭＳ Ｐゴシック" charset="0"/>
                <a:cs typeface="ＭＳ Ｐゴシック" charset="0"/>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a:latin typeface="Times New Roman" charset="0"/>
                <a:ea typeface="ＭＳ Ｐゴシック" charset="0"/>
                <a:cs typeface="ＭＳ Ｐゴシック"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lnSpc>
                <a:spcPct val="100000"/>
              </a:lnSpc>
              <a:spcBef>
                <a:spcPct val="0"/>
              </a:spcBef>
              <a:buFontTx/>
              <a:buNone/>
              <a:defRPr sz="1400" smtClean="0"/>
            </a:lvl1pPr>
          </a:lstStyle>
          <a:p>
            <a:pPr>
              <a:defRPr/>
            </a:pPr>
            <a:fld id="{CEB69231-20A7-4588-8E74-99547D911871}" type="slidenum">
              <a:rPr lang="en-US" altLang="en-US"/>
              <a:pPr>
                <a:defRPr/>
              </a:pPr>
              <a:t>‹#›</a:t>
            </a:fld>
            <a:endParaRPr lang="en-US" altLang="en-US"/>
          </a:p>
        </p:txBody>
      </p:sp>
      <p:sp>
        <p:nvSpPr>
          <p:cNvPr id="7" name="Rectangle 4">
            <a:extLst>
              <a:ext uri="{FF2B5EF4-FFF2-40B4-BE49-F238E27FC236}">
                <a16:creationId xmlns="" xmlns:a16="http://schemas.microsoft.com/office/drawing/2014/main" id="{19355523-4334-45D1-B2FF-3775CA1850A2}"/>
              </a:ext>
            </a:extLst>
          </p:cNvPr>
          <p:cNvSpPr txBox="1">
            <a:spLocks noChangeArrowheads="1"/>
          </p:cNvSpPr>
          <p:nvPr userDrawn="1"/>
        </p:nvSpPr>
        <p:spPr>
          <a:xfrm>
            <a:off x="685800" y="6553200"/>
            <a:ext cx="7772400" cy="228600"/>
          </a:xfrm>
          <a:prstGeom prst="rect">
            <a:avLst/>
          </a:prstGeom>
        </p:spPr>
        <p:txBody>
          <a:bodyPr/>
          <a:lstStyle>
            <a:defPPr>
              <a:defRPr lang="en-US"/>
            </a:defPPr>
            <a:lvl1pPr algn="l" rtl="0" eaLnBrk="1" fontAlgn="base" hangingPunct="1">
              <a:lnSpc>
                <a:spcPct val="90000"/>
              </a:lnSpc>
              <a:spcBef>
                <a:spcPct val="20000"/>
              </a:spcBef>
              <a:spcAft>
                <a:spcPct val="0"/>
              </a:spcAft>
              <a:buChar char="•"/>
              <a:defRPr sz="800" kern="1200">
                <a:solidFill>
                  <a:prstClr val="black"/>
                </a:solidFill>
                <a:latin typeface="+mn-lt"/>
                <a:ea typeface="ＭＳ Ｐゴシック" panose="020B0600070205080204" pitchFamily="34" charset="-128"/>
                <a:cs typeface="+mn-cs"/>
              </a:defRPr>
            </a:lvl1pPr>
            <a:lvl2pPr marL="4572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9pPr>
          </a:lstStyle>
          <a:p>
            <a:pPr algn="ctr">
              <a:defRPr/>
            </a:pPr>
            <a:r>
              <a:rPr lang="en-US" dirty="0" smtClean="0"/>
              <a:t>Copyright © 2020 McGraw-Hill Education. All rights reserved. No reproduction or distribution without the prior written consent of McGraw-Hill Education.</a:t>
            </a:r>
          </a:p>
          <a:p>
            <a:pPr algn="ct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3429000"/>
            <a:ext cx="9144000" cy="1143000"/>
          </a:xfrm>
          <a:solidFill>
            <a:srgbClr val="9900CC"/>
          </a:solidFill>
        </p:spPr>
        <p:txBody>
          <a:bodyPr/>
          <a:lstStyle/>
          <a:p>
            <a:pPr eaLnBrk="1" hangingPunct="1"/>
            <a:r>
              <a:rPr lang="en-US" altLang="en-US">
                <a:solidFill>
                  <a:schemeClr val="bg1"/>
                </a:solidFill>
                <a:ea typeface="ＭＳ Ｐゴシック" panose="020B0600070205080204" pitchFamily="34" charset="-128"/>
              </a:rPr>
              <a:t>Demonstration Problem</a:t>
            </a:r>
          </a:p>
        </p:txBody>
      </p:sp>
      <p:sp>
        <p:nvSpPr>
          <p:cNvPr id="3075" name="Rectangle 3"/>
          <p:cNvSpPr>
            <a:spLocks noGrp="1" noChangeArrowheads="1"/>
          </p:cNvSpPr>
          <p:nvPr>
            <p:ph type="subTitle" idx="1"/>
          </p:nvPr>
        </p:nvSpPr>
        <p:spPr>
          <a:xfrm>
            <a:off x="0" y="4572000"/>
            <a:ext cx="9144000" cy="2286000"/>
          </a:xfrm>
          <a:solidFill>
            <a:srgbClr val="33CC33"/>
          </a:solidFill>
        </p:spPr>
        <p:txBody>
          <a:bodyPr anchor="ctr" anchorCtr="1"/>
          <a:lstStyle/>
          <a:p>
            <a:pPr eaLnBrk="1" hangingPunct="1"/>
            <a:r>
              <a:rPr lang="en-US" altLang="en-US">
                <a:solidFill>
                  <a:schemeClr val="bg1"/>
                </a:solidFill>
                <a:ea typeface="ＭＳ Ｐゴシック" panose="020B0600070205080204" pitchFamily="34" charset="-128"/>
              </a:rPr>
              <a:t>Chapter 11 – Problem 13</a:t>
            </a:r>
          </a:p>
          <a:p>
            <a:pPr eaLnBrk="1" hangingPunct="1"/>
            <a:r>
              <a:rPr lang="en-US" altLang="en-US">
                <a:solidFill>
                  <a:schemeClr val="bg1"/>
                </a:solidFill>
                <a:ea typeface="ＭＳ Ｐゴシック" panose="020B0600070205080204" pitchFamily="34" charset="-128"/>
              </a:rPr>
              <a:t>Ratio Analysis – Comprehensive Problem</a:t>
            </a:r>
          </a:p>
        </p:txBody>
      </p:sp>
      <p:sp>
        <p:nvSpPr>
          <p:cNvPr id="3076" name="Rectangle 4"/>
          <p:cNvSpPr>
            <a:spLocks noChangeArrowheads="1"/>
          </p:cNvSpPr>
          <p:nvPr/>
        </p:nvSpPr>
        <p:spPr bwMode="auto">
          <a:xfrm>
            <a:off x="0" y="0"/>
            <a:ext cx="9144000" cy="3429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en-US" altLang="en-US" sz="7200" dirty="0"/>
              <a:t>Accounting</a:t>
            </a:r>
          </a:p>
          <a:p>
            <a:pPr algn="ctr" eaLnBrk="1" hangingPunct="1">
              <a:spcBef>
                <a:spcPct val="0"/>
              </a:spcBef>
              <a:buFontTx/>
              <a:buNone/>
            </a:pPr>
            <a:r>
              <a:rPr lang="en-US" altLang="en-US" dirty="0">
                <a:solidFill>
                  <a:srgbClr val="003399"/>
                </a:solidFill>
              </a:rPr>
              <a:t>What the Numbers Mean 12e</a:t>
            </a:r>
          </a:p>
        </p:txBody>
      </p:sp>
      <p:sp>
        <p:nvSpPr>
          <p:cNvPr id="3077" name="Line 5"/>
          <p:cNvSpPr>
            <a:spLocks noChangeShapeType="1"/>
          </p:cNvSpPr>
          <p:nvPr/>
        </p:nvSpPr>
        <p:spPr bwMode="auto">
          <a:xfrm>
            <a:off x="0" y="3429000"/>
            <a:ext cx="9144000" cy="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3078" name="Line 6"/>
          <p:cNvSpPr>
            <a:spLocks noChangeShapeType="1"/>
          </p:cNvSpPr>
          <p:nvPr/>
        </p:nvSpPr>
        <p:spPr bwMode="auto">
          <a:xfrm>
            <a:off x="0" y="45720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90000"/>
              </a:lnSpc>
              <a:buFontTx/>
              <a:buNone/>
              <a:tabLst>
                <a:tab pos="1085850" algn="l"/>
              </a:tabLst>
            </a:pPr>
            <a:r>
              <a:rPr lang="en-US" altLang="en-US" sz="2000" dirty="0">
                <a:ea typeface="ＭＳ Ｐゴシック" panose="020B0600070205080204" pitchFamily="34" charset="-128"/>
              </a:rPr>
              <a:t>2020 ROI 	=  ($300 / $3,300) *</a:t>
            </a:r>
            <a:r>
              <a:rPr lang="en-US" altLang="en-US" sz="2000" dirty="0">
                <a:solidFill>
                  <a:srgbClr val="EC2D00"/>
                </a:solidFill>
                <a:ea typeface="ＭＳ Ｐゴシック" panose="020B0600070205080204" pitchFamily="34" charset="-128"/>
              </a:rPr>
              <a:t> </a:t>
            </a:r>
            <a:r>
              <a:rPr lang="en-US" altLang="en-US" sz="2000" dirty="0">
                <a:ea typeface="ＭＳ Ｐゴシック" panose="020B0600070205080204" pitchFamily="34" charset="-128"/>
              </a:rPr>
              <a:t>[$3,300 / (($2,950 + $3,400) / 2)]                 	</a:t>
            </a:r>
            <a:r>
              <a:rPr lang="en-US" altLang="en-US" sz="2000" dirty="0">
                <a:solidFill>
                  <a:srgbClr val="EC2D00"/>
                </a:solidFill>
                <a:ea typeface="ＭＳ Ｐゴシック" panose="020B0600070205080204" pitchFamily="34" charset="-128"/>
              </a:rPr>
              <a:t>= 9.1% margin      * 1.04 turnover  </a:t>
            </a:r>
          </a:p>
          <a:p>
            <a:pPr marL="609600" indent="-609600" eaLnBrk="1" hangingPunct="1">
              <a:lnSpc>
                <a:spcPct val="90000"/>
              </a:lnSpc>
              <a:buFontTx/>
              <a:buNone/>
            </a:pPr>
            <a:r>
              <a:rPr lang="en-US" altLang="en-US" sz="2000" dirty="0">
                <a:ea typeface="ＭＳ Ｐゴシック" panose="020B0600070205080204" pitchFamily="34" charset="-128"/>
              </a:rPr>
              <a:t>                 </a:t>
            </a:r>
            <a:endParaRPr lang="en-US" altLang="en-US" sz="2000" b="1" dirty="0">
              <a:ea typeface="ＭＳ Ｐゴシック" panose="020B0600070205080204" pitchFamily="34" charset="-128"/>
            </a:endParaRPr>
          </a:p>
        </p:txBody>
      </p:sp>
      <p:sp>
        <p:nvSpPr>
          <p:cNvPr id="1229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2292"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2293"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For 2020 = $380 / $80 = 4.8 times</a:t>
            </a: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For 2019 = $300 / $70 </a:t>
            </a:r>
            <a:r>
              <a:rPr lang="en-US" altLang="en-US" sz="2400" b="1" dirty="0">
                <a:solidFill>
                  <a:srgbClr val="EC2D00"/>
                </a:solidFill>
                <a:ea typeface="ＭＳ Ｐゴシック" panose="020B0600070205080204" pitchFamily="34" charset="-128"/>
              </a:rPr>
              <a:t>= 4.3 times  </a:t>
            </a:r>
          </a:p>
          <a:p>
            <a:pPr marL="609600" indent="-609600" eaLnBrk="1" hangingPunct="1">
              <a:buFontTx/>
              <a:buNone/>
            </a:pPr>
            <a:r>
              <a:rPr lang="en-US" altLang="en-US" sz="2400" dirty="0">
                <a:ea typeface="ＭＳ Ｐゴシック" panose="020B0600070205080204" pitchFamily="34" charset="-128"/>
              </a:rPr>
              <a:t>    </a:t>
            </a:r>
          </a:p>
        </p:txBody>
      </p:sp>
      <p:sp>
        <p:nvSpPr>
          <p:cNvPr id="10445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4452"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body" idx="1"/>
          </p:nvPr>
        </p:nvSpPr>
        <p:spPr>
          <a:xfrm>
            <a:off x="685800" y="1998663"/>
            <a:ext cx="7772400" cy="4478337"/>
          </a:xfrm>
          <a:noFill/>
        </p:spPr>
        <p:txBody>
          <a:bodyPr/>
          <a:lstStyle/>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Assume that accounts receivable at December 31, 2020, totaled $310 million. Calculate the number of days</a:t>
            </a:r>
            <a:r>
              <a:rPr lang="ja-JP" altLang="en-US" sz="2400" dirty="0">
                <a:solidFill>
                  <a:srgbClr val="C0C0C0"/>
                </a:solidFill>
                <a:ea typeface="ＭＳ Ｐゴシック" panose="020B0600070205080204" pitchFamily="34" charset="-128"/>
              </a:rPr>
              <a:t>’</a:t>
            </a:r>
            <a:r>
              <a:rPr lang="en-US" altLang="ja-JP" sz="2400" dirty="0">
                <a:solidFill>
                  <a:srgbClr val="C0C0C0"/>
                </a:solidFill>
                <a:ea typeface="ＭＳ Ｐゴシック" panose="020B0600070205080204" pitchFamily="34" charset="-128"/>
              </a:rPr>
              <a:t> sales in receivables at that date.</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b="1" dirty="0">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10547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body" idx="1"/>
          </p:nvPr>
        </p:nvSpPr>
        <p:spPr>
          <a:xfrm>
            <a:off x="685800" y="1998663"/>
            <a:ext cx="7772400" cy="4706937"/>
          </a:xfrm>
          <a:noFill/>
        </p:spPr>
        <p:txBody>
          <a:bodyPr/>
          <a:lstStyle/>
          <a:p>
            <a:pPr marL="609600" indent="-609600" eaLnBrk="1" hangingPunct="1">
              <a:lnSpc>
                <a:spcPct val="80000"/>
              </a:lnSpc>
              <a:buFontTx/>
              <a:buAutoNum type="alphaLcPeriod" startAt="11"/>
            </a:pPr>
            <a:r>
              <a:rPr lang="en-US" sz="2800" dirty="0"/>
              <a:t>A young, single professional would probably be more interested in potential growth of capital rather than current dividend income, and would probably be willing to invest in a stock that represented a relatively risky investment. Based on these criteria, the relatively low dividend payout and dividend yield, significant growth in earnings per share, and the relatively high financial leverage could make this stock an attractive, though risky, potential investment.</a:t>
            </a:r>
            <a:endParaRPr lang="en-US" altLang="en-US" sz="2800" dirty="0">
              <a:ea typeface="ＭＳ Ｐゴシック" panose="020B0600070205080204" pitchFamily="34" charset="-128"/>
            </a:endParaRPr>
          </a:p>
          <a:p>
            <a:pPr marL="609600" indent="-609600" eaLnBrk="1" hangingPunct="1">
              <a:lnSpc>
                <a:spcPct val="80000"/>
              </a:lnSpc>
              <a:buFontTx/>
              <a:buAutoNum type="alphaLcPeriod" startAt="11"/>
            </a:pPr>
            <a:endParaRPr lang="en-US" altLang="en-US" sz="2400" b="1" dirty="0">
              <a:ea typeface="ＭＳ Ｐゴシック" panose="020B0600070205080204" pitchFamily="34" charset="-128"/>
            </a:endParaRPr>
          </a:p>
          <a:p>
            <a:pPr marL="609600" indent="-609600" eaLnBrk="1" hangingPunct="1">
              <a:lnSpc>
                <a:spcPct val="80000"/>
              </a:lnSpc>
              <a:buFontTx/>
              <a:buNone/>
            </a:pPr>
            <a:r>
              <a:rPr lang="en-US" altLang="en-US" sz="2400" b="1" dirty="0">
                <a:ea typeface="ＭＳ Ｐゴシック" panose="020B0600070205080204" pitchFamily="34" charset="-128"/>
              </a:rPr>
              <a:t>        </a:t>
            </a:r>
            <a:r>
              <a:rPr lang="en-US" altLang="en-US" sz="2800" i="1" dirty="0">
                <a:ea typeface="ＭＳ Ｐゴシック" panose="020B0600070205080204" pitchFamily="34" charset="-128"/>
              </a:rPr>
              <a:t>(continued)</a:t>
            </a:r>
          </a:p>
        </p:txBody>
      </p:sp>
      <p:sp>
        <p:nvSpPr>
          <p:cNvPr id="10649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body" idx="1"/>
          </p:nvPr>
        </p:nvSpPr>
        <p:spPr>
          <a:xfrm>
            <a:off x="685800" y="1998663"/>
            <a:ext cx="7772400" cy="4630737"/>
          </a:xfrm>
          <a:noFill/>
        </p:spPr>
        <p:txBody>
          <a:bodyPr/>
          <a:lstStyle/>
          <a:p>
            <a:pPr marL="609600" indent="-609600" eaLnBrk="1" hangingPunct="1">
              <a:lnSpc>
                <a:spcPct val="80000"/>
              </a:lnSpc>
              <a:buFontTx/>
              <a:buNone/>
            </a:pPr>
            <a:r>
              <a:rPr lang="en-US" altLang="en-US" sz="2800" dirty="0">
                <a:ea typeface="ＭＳ Ｐゴシック" panose="020B0600070205080204" pitchFamily="34" charset="-128"/>
              </a:rPr>
              <a:t>k. 	</a:t>
            </a:r>
            <a:r>
              <a:rPr lang="en-US" sz="2800" dirty="0"/>
              <a:t>The liquidity of the company is relatively low, based on an "average" current ratio of about 1.2 for the three-year period, although collection efforts appear to be adequate. Without further information about the composition of the current asset and current liability accounts, it is difficult to assess the firm’s liquidity</a:t>
            </a:r>
            <a:r>
              <a:rPr lang="en-US" altLang="ja-JP" sz="2800" dirty="0">
                <a:ea typeface="ＭＳ Ｐゴシック" panose="020B0600070205080204" pitchFamily="34" charset="-128"/>
              </a:rPr>
              <a:t>.</a:t>
            </a:r>
          </a:p>
          <a:p>
            <a:pPr marL="609600" indent="-609600" eaLnBrk="1" hangingPunct="1">
              <a:lnSpc>
                <a:spcPct val="80000"/>
              </a:lnSpc>
            </a:pPr>
            <a:endParaRPr lang="en-US" altLang="en-US" sz="2400" b="1" dirty="0">
              <a:ea typeface="ＭＳ Ｐゴシック" panose="020B0600070205080204" pitchFamily="34" charset="-128"/>
            </a:endParaRPr>
          </a:p>
          <a:p>
            <a:pPr marL="609600" indent="-609600" eaLnBrk="1" hangingPunct="1">
              <a:lnSpc>
                <a:spcPct val="80000"/>
              </a:lnSpc>
              <a:buFontTx/>
              <a:buNone/>
            </a:pPr>
            <a:r>
              <a:rPr lang="en-US" altLang="en-US" sz="2400" b="1" dirty="0">
                <a:ea typeface="ＭＳ Ｐゴシック" panose="020B0600070205080204" pitchFamily="34" charset="-128"/>
              </a:rPr>
              <a:t>        </a:t>
            </a:r>
            <a:r>
              <a:rPr lang="en-US" altLang="en-US" sz="2800" i="1" dirty="0">
                <a:ea typeface="ＭＳ Ｐゴシック" panose="020B0600070205080204" pitchFamily="34" charset="-128"/>
              </a:rPr>
              <a:t>(continued)</a:t>
            </a:r>
          </a:p>
        </p:txBody>
      </p:sp>
      <p:sp>
        <p:nvSpPr>
          <p:cNvPr id="10752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body" idx="1"/>
          </p:nvPr>
        </p:nvSpPr>
        <p:spPr>
          <a:xfrm>
            <a:off x="685800" y="1998663"/>
            <a:ext cx="7772400" cy="4783137"/>
          </a:xfrm>
          <a:noFill/>
        </p:spPr>
        <p:txBody>
          <a:bodyPr/>
          <a:lstStyle/>
          <a:p>
            <a:pPr marL="609600" indent="-609600" eaLnBrk="1" hangingPunct="1">
              <a:lnSpc>
                <a:spcPct val="80000"/>
              </a:lnSpc>
              <a:buFontTx/>
              <a:buAutoNum type="alphaLcPeriod" startAt="11"/>
            </a:pPr>
            <a:r>
              <a:rPr lang="en-US" altLang="en-US" sz="2800" dirty="0">
                <a:ea typeface="ＭＳ Ｐゴシック" panose="020B0600070205080204" pitchFamily="34" charset="-128"/>
              </a:rPr>
              <a:t> </a:t>
            </a:r>
            <a:r>
              <a:rPr lang="en-US" altLang="en-US" sz="2700" i="1" dirty="0">
                <a:ea typeface="ＭＳ Ｐゴシック" panose="020B0600070205080204" pitchFamily="34" charset="-128"/>
              </a:rPr>
              <a:t>(concluded)</a:t>
            </a:r>
          </a:p>
          <a:p>
            <a:pPr marL="687388" indent="-687388" eaLnBrk="1" hangingPunct="1">
              <a:lnSpc>
                <a:spcPct val="80000"/>
              </a:lnSpc>
              <a:buNone/>
            </a:pPr>
            <a:r>
              <a:rPr lang="en-US" sz="2800" dirty="0">
                <a:ea typeface="ＭＳ Ｐゴシック" panose="020B0600070205080204" pitchFamily="34" charset="-128"/>
              </a:rPr>
              <a:t>	</a:t>
            </a:r>
            <a:r>
              <a:rPr lang="en-US" sz="2700" dirty="0"/>
              <a:t>The company's ROI is relatively low, although the two‑year trend is slightly up, and Wiper, Inc. is making good use of borrowed funds to significantly magnify ROE relative to ROI.  Interest coverage also appears to be more than adequate with times interest earned greater than 4.0 each year, which suggests that operating income is supporting the company’s debt level adequately. The price/earnings ratio of 14 is typical for a firm with a relatively low ROI; the fact that the P/E ratio has remained within the “normal” range may indicate that future earnings prospects for this firm are fairly strong.</a:t>
            </a:r>
            <a:endParaRPr lang="en-US" altLang="en-US" sz="2700" b="1" dirty="0">
              <a:ea typeface="ＭＳ Ｐゴシック" panose="020B0600070205080204" pitchFamily="34" charset="-128"/>
            </a:endParaRPr>
          </a:p>
        </p:txBody>
      </p:sp>
      <p:sp>
        <p:nvSpPr>
          <p:cNvPr id="10854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0" y="0"/>
            <a:ext cx="9144000" cy="228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en-US" altLang="en-US" sz="7200" dirty="0"/>
              <a:t>Accounting</a:t>
            </a:r>
          </a:p>
          <a:p>
            <a:pPr algn="ctr" eaLnBrk="1" hangingPunct="1">
              <a:spcBef>
                <a:spcPct val="0"/>
              </a:spcBef>
              <a:buFontTx/>
              <a:buNone/>
            </a:pPr>
            <a:r>
              <a:rPr lang="en-US" altLang="en-US" dirty="0">
                <a:solidFill>
                  <a:srgbClr val="003399"/>
                </a:solidFill>
              </a:rPr>
              <a:t>What the Numbers Mean 12e</a:t>
            </a:r>
          </a:p>
        </p:txBody>
      </p:sp>
      <p:sp>
        <p:nvSpPr>
          <p:cNvPr id="109571" name="Rectangle 3"/>
          <p:cNvSpPr>
            <a:spLocks noChangeArrowheads="1"/>
          </p:cNvSpPr>
          <p:nvPr/>
        </p:nvSpPr>
        <p:spPr bwMode="auto">
          <a:xfrm>
            <a:off x="0" y="5029200"/>
            <a:ext cx="9144000" cy="1828800"/>
          </a:xfrm>
          <a:prstGeom prst="rect">
            <a:avLst/>
          </a:prstGeom>
          <a:solidFill>
            <a:srgbClr val="33CC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0"/>
              </a:spcBef>
              <a:buFontTx/>
              <a:buNone/>
            </a:pPr>
            <a:r>
              <a:rPr lang="en-US" altLang="en-US">
                <a:solidFill>
                  <a:schemeClr val="bg1"/>
                </a:solidFill>
              </a:rPr>
              <a:t>David H. Marshall</a:t>
            </a:r>
          </a:p>
          <a:p>
            <a:pPr algn="ctr" eaLnBrk="1" hangingPunct="1">
              <a:spcBef>
                <a:spcPct val="0"/>
              </a:spcBef>
              <a:buFontTx/>
              <a:buNone/>
            </a:pPr>
            <a:r>
              <a:rPr lang="en-US" altLang="en-US">
                <a:solidFill>
                  <a:schemeClr val="bg1"/>
                </a:solidFill>
              </a:rPr>
              <a:t>Wayne W. McManus</a:t>
            </a:r>
          </a:p>
          <a:p>
            <a:pPr algn="ctr" eaLnBrk="1" hangingPunct="1">
              <a:spcBef>
                <a:spcPct val="0"/>
              </a:spcBef>
              <a:buFontTx/>
              <a:buNone/>
            </a:pPr>
            <a:r>
              <a:rPr lang="en-US" altLang="en-US">
                <a:solidFill>
                  <a:schemeClr val="bg1"/>
                </a:solidFill>
              </a:rPr>
              <a:t>Daniel F. Viele</a:t>
            </a:r>
          </a:p>
        </p:txBody>
      </p:sp>
      <p:sp>
        <p:nvSpPr>
          <p:cNvPr id="109572" name="Rectangle 4"/>
          <p:cNvSpPr>
            <a:spLocks noChangeArrowheads="1"/>
          </p:cNvSpPr>
          <p:nvPr/>
        </p:nvSpPr>
        <p:spPr bwMode="auto">
          <a:xfrm>
            <a:off x="0" y="2286000"/>
            <a:ext cx="9144000" cy="2743200"/>
          </a:xfrm>
          <a:prstGeom prst="rect">
            <a:avLst/>
          </a:prstGeom>
          <a:solidFill>
            <a:srgbClr val="9900CC"/>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nchorCtr="1"/>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buFontTx/>
              <a:buNone/>
            </a:pPr>
            <a:r>
              <a:rPr lang="en-US" altLang="en-US" sz="2800">
                <a:solidFill>
                  <a:schemeClr val="bg1"/>
                </a:solidFill>
                <a:latin typeface="Arial" panose="020B0604020202020204" pitchFamily="34" charset="0"/>
                <a:cs typeface="Arial" panose="020B0604020202020204" pitchFamily="34" charset="0"/>
              </a:rPr>
              <a:t>You should now have a better understanding</a:t>
            </a:r>
            <a:br>
              <a:rPr lang="en-US" altLang="en-US" sz="2800">
                <a:solidFill>
                  <a:schemeClr val="bg1"/>
                </a:solidFill>
                <a:latin typeface="Arial" panose="020B0604020202020204" pitchFamily="34" charset="0"/>
                <a:cs typeface="Arial" panose="020B0604020202020204" pitchFamily="34" charset="0"/>
              </a:rPr>
            </a:br>
            <a:r>
              <a:rPr lang="en-US" altLang="en-US" sz="2800">
                <a:solidFill>
                  <a:schemeClr val="bg1"/>
                </a:solidFill>
                <a:latin typeface="Arial" panose="020B0604020202020204" pitchFamily="34" charset="0"/>
                <a:cs typeface="Arial" panose="020B0604020202020204" pitchFamily="34" charset="0"/>
              </a:rPr>
              <a:t>of ratio analysis.</a:t>
            </a:r>
          </a:p>
          <a:p>
            <a:pPr algn="ctr" eaLnBrk="1" hangingPunct="1">
              <a:buFontTx/>
              <a:buNone/>
            </a:pPr>
            <a:endParaRPr lang="en-US" altLang="en-US" sz="2000" i="1">
              <a:solidFill>
                <a:schemeClr val="bg1"/>
              </a:solidFill>
              <a:latin typeface="Arial" panose="020B0604020202020204" pitchFamily="34" charset="0"/>
              <a:cs typeface="Arial" panose="020B0604020202020204" pitchFamily="34" charset="0"/>
            </a:endParaRPr>
          </a:p>
          <a:p>
            <a:pPr algn="ctr" eaLnBrk="1" hangingPunct="1">
              <a:buFontTx/>
              <a:buNone/>
            </a:pPr>
            <a:r>
              <a:rPr lang="en-US" altLang="en-US" sz="2800" i="1">
                <a:solidFill>
                  <a:schemeClr val="bg1"/>
                </a:solidFill>
                <a:latin typeface="Arial" panose="020B0604020202020204" pitchFamily="34" charset="0"/>
                <a:cs typeface="Arial" panose="020B0604020202020204" pitchFamily="34" charset="0"/>
              </a:rPr>
              <a:t>Remember that there is a demonstration problem for each chapter that is here for your learning benefit.</a:t>
            </a:r>
          </a:p>
        </p:txBody>
      </p:sp>
      <p:sp>
        <p:nvSpPr>
          <p:cNvPr id="109573" name="Line 5"/>
          <p:cNvSpPr>
            <a:spLocks noChangeShapeType="1"/>
          </p:cNvSpPr>
          <p:nvPr/>
        </p:nvSpPr>
        <p:spPr bwMode="auto">
          <a:xfrm>
            <a:off x="0" y="2286000"/>
            <a:ext cx="9144000" cy="0"/>
          </a:xfrm>
          <a:prstGeom prst="line">
            <a:avLst/>
          </a:prstGeom>
          <a:noFill/>
          <a:ln w="63500">
            <a:solidFill>
              <a:srgbClr val="EC2D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109574" name="Line 6"/>
          <p:cNvSpPr>
            <a:spLocks noChangeShapeType="1"/>
          </p:cNvSpPr>
          <p:nvPr/>
        </p:nvSpPr>
        <p:spPr bwMode="auto">
          <a:xfrm>
            <a:off x="0" y="50292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90000"/>
              </a:lnSpc>
              <a:buFontTx/>
              <a:buNone/>
              <a:tabLst>
                <a:tab pos="1085850" algn="l"/>
              </a:tabLst>
            </a:pPr>
            <a:r>
              <a:rPr lang="en-US" altLang="en-US" sz="2000" dirty="0">
                <a:ea typeface="ＭＳ Ｐゴシック" panose="020B0600070205080204" pitchFamily="34" charset="-128"/>
              </a:rPr>
              <a:t>2020 ROI 	=  ($300 / $3,300) *</a:t>
            </a:r>
            <a:r>
              <a:rPr lang="en-US" altLang="en-US" sz="2000" dirty="0">
                <a:solidFill>
                  <a:srgbClr val="EC2D00"/>
                </a:solidFill>
                <a:ea typeface="ＭＳ Ｐゴシック" panose="020B0600070205080204" pitchFamily="34" charset="-128"/>
              </a:rPr>
              <a:t> </a:t>
            </a:r>
            <a:r>
              <a:rPr lang="en-US" altLang="en-US" sz="2000" dirty="0">
                <a:ea typeface="ＭＳ Ｐゴシック" panose="020B0600070205080204" pitchFamily="34" charset="-128"/>
              </a:rPr>
              <a:t>[$3,300 / (($2,950 + $3,400) / 2)]                      	= 9.1% margin      * 1.04 turnover  </a:t>
            </a:r>
          </a:p>
          <a:p>
            <a:pPr marL="609600" indent="-609600" eaLnBrk="1" hangingPunct="1">
              <a:lnSpc>
                <a:spcPct val="90000"/>
              </a:lnSpc>
              <a:buFontTx/>
              <a:buNone/>
              <a:tabLst>
                <a:tab pos="1085850" algn="l"/>
              </a:tabLst>
            </a:pPr>
            <a:r>
              <a:rPr lang="en-US" altLang="en-US" sz="2000" dirty="0">
                <a:ea typeface="ＭＳ Ｐゴシック" panose="020B0600070205080204" pitchFamily="34" charset="-128"/>
              </a:rPr>
              <a:t>             	</a:t>
            </a:r>
            <a:r>
              <a:rPr lang="en-US" altLang="en-US" sz="2000" b="1" dirty="0">
                <a:solidFill>
                  <a:srgbClr val="EC2D00"/>
                </a:solidFill>
                <a:ea typeface="ＭＳ Ｐゴシック" panose="020B0600070205080204" pitchFamily="34" charset="-128"/>
              </a:rPr>
              <a:t>= 9.4% ROI</a:t>
            </a:r>
          </a:p>
          <a:p>
            <a:pPr marL="609600" indent="-609600" eaLnBrk="1" hangingPunct="1">
              <a:lnSpc>
                <a:spcPct val="90000"/>
              </a:lnSpc>
              <a:buFontTx/>
              <a:buNone/>
            </a:pPr>
            <a:endParaRPr lang="en-US" altLang="en-US" sz="2000" dirty="0">
              <a:ea typeface="ＭＳ Ｐゴシック" panose="020B0600070205080204" pitchFamily="34" charset="-128"/>
            </a:endParaRPr>
          </a:p>
        </p:txBody>
      </p:sp>
      <p:sp>
        <p:nvSpPr>
          <p:cNvPr id="1331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3316"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3317"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2020 ROI 	=  ($300 / $3,300) * [$3,300 / (($2,950 + $3,400) / 2)]                      	= 9.1% margin      * 1.04 turnover  </a:t>
            </a:r>
          </a:p>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                 	= 9.4% ROI</a:t>
            </a:r>
          </a:p>
          <a:p>
            <a:pPr marL="609600" indent="-609600" eaLnBrk="1" hangingPunct="1">
              <a:lnSpc>
                <a:spcPct val="80000"/>
              </a:lnSpc>
              <a:buFontTx/>
              <a:buNone/>
            </a:pPr>
            <a:endParaRPr lang="en-US" altLang="en-US" sz="2000" dirty="0">
              <a:ea typeface="ＭＳ Ｐゴシック" panose="020B0600070205080204" pitchFamily="34" charset="-128"/>
            </a:endParaRPr>
          </a:p>
          <a:p>
            <a:pPr marL="609600" indent="-609600" eaLnBrk="1" hangingPunct="1">
              <a:lnSpc>
                <a:spcPct val="80000"/>
              </a:lnSpc>
              <a:buFontTx/>
              <a:buNone/>
              <a:tabLst>
                <a:tab pos="1085850" algn="l"/>
              </a:tabLst>
            </a:pPr>
            <a:r>
              <a:rPr lang="en-US" altLang="en-US" sz="2000" dirty="0">
                <a:solidFill>
                  <a:srgbClr val="EC2D00"/>
                </a:solidFill>
                <a:ea typeface="ＭＳ Ｐゴシック" panose="020B0600070205080204" pitchFamily="34" charset="-128"/>
              </a:rPr>
              <a:t>2019 ROI 	=</a:t>
            </a:r>
            <a:endParaRPr lang="en-US" altLang="en-US" sz="2000" b="1" dirty="0">
              <a:solidFill>
                <a:srgbClr val="EC2D00"/>
              </a:solidFill>
              <a:ea typeface="ＭＳ Ｐゴシック" panose="020B0600070205080204" pitchFamily="34" charset="-128"/>
            </a:endParaRPr>
          </a:p>
        </p:txBody>
      </p:sp>
      <p:sp>
        <p:nvSpPr>
          <p:cNvPr id="1433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4340"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4341"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2020 ROI 	=  ($300 / $3,300) * [$3,300 / (($2,950 + $3,400) / 2)]                      	= 9.1% margin      * 1.04 turnover  </a:t>
            </a:r>
          </a:p>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                 	= 9.4% ROI</a:t>
            </a:r>
          </a:p>
          <a:p>
            <a:pPr marL="609600" indent="-609600" eaLnBrk="1" hangingPunct="1">
              <a:lnSpc>
                <a:spcPct val="80000"/>
              </a:lnSpc>
              <a:buFontTx/>
              <a:buNone/>
              <a:tabLst>
                <a:tab pos="1085850" algn="l"/>
              </a:tabLst>
            </a:pPr>
            <a:endParaRPr lang="en-US" altLang="en-US" sz="2000" dirty="0">
              <a:solidFill>
                <a:srgbClr val="C0C0C0"/>
              </a:solidFill>
              <a:ea typeface="ＭＳ Ｐゴシック" panose="020B0600070205080204" pitchFamily="34" charset="-128"/>
            </a:endParaRPr>
          </a:p>
          <a:p>
            <a:pPr marL="609600" indent="-609600" eaLnBrk="1" hangingPunct="1">
              <a:lnSpc>
                <a:spcPct val="80000"/>
              </a:lnSpc>
              <a:buFontTx/>
              <a:buNone/>
            </a:pPr>
            <a:r>
              <a:rPr lang="en-US" altLang="en-US" sz="2000" dirty="0">
                <a:ea typeface="ＭＳ Ｐゴシック" panose="020B0600070205080204" pitchFamily="34" charset="-128"/>
              </a:rPr>
              <a:t>2019 ROI = </a:t>
            </a:r>
            <a:r>
              <a:rPr lang="en-US" altLang="en-US" sz="2000" dirty="0">
                <a:solidFill>
                  <a:srgbClr val="EC2D00"/>
                </a:solidFill>
                <a:ea typeface="ＭＳ Ｐゴシック" panose="020B0600070205080204" pitchFamily="34" charset="-128"/>
              </a:rPr>
              <a:t> ($230 / $2,900)</a:t>
            </a:r>
          </a:p>
          <a:p>
            <a:pPr marL="609600" indent="-609600" eaLnBrk="1" hangingPunct="1">
              <a:lnSpc>
                <a:spcPct val="80000"/>
              </a:lnSpc>
              <a:buFontTx/>
              <a:buNone/>
            </a:pPr>
            <a:r>
              <a:rPr lang="en-US" altLang="en-US" sz="2000" dirty="0">
                <a:ea typeface="ＭＳ Ｐゴシック" panose="020B0600070205080204" pitchFamily="34" charset="-128"/>
              </a:rPr>
              <a:t>                 </a:t>
            </a:r>
            <a:endParaRPr lang="en-US" altLang="en-US" sz="1800" b="1" dirty="0">
              <a:ea typeface="ＭＳ Ｐゴシック" panose="020B0600070205080204" pitchFamily="34" charset="-128"/>
            </a:endParaRPr>
          </a:p>
        </p:txBody>
      </p:sp>
      <p:sp>
        <p:nvSpPr>
          <p:cNvPr id="1536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5364"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5365" name="Rectangle 5"/>
          <p:cNvSpPr>
            <a:spLocks noChangeArrowheads="1"/>
          </p:cNvSpPr>
          <p:nvPr/>
        </p:nvSpPr>
        <p:spPr bwMode="auto">
          <a:xfrm>
            <a:off x="609600" y="1676400"/>
            <a:ext cx="5476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2020 ROI 	=  ($300 / $3,300) * [$3,300 / (($2,950 + $3,400) / 2)]                      	= 9.1% margin      * 1.04 turnover  </a:t>
            </a:r>
          </a:p>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                 	= 9.4% ROI</a:t>
            </a:r>
          </a:p>
          <a:p>
            <a:pPr marL="609600" indent="-609600" eaLnBrk="1" hangingPunct="1">
              <a:lnSpc>
                <a:spcPct val="80000"/>
              </a:lnSpc>
              <a:buFontTx/>
              <a:buNone/>
              <a:tabLst>
                <a:tab pos="1085850" algn="l"/>
              </a:tabLst>
            </a:pPr>
            <a:endParaRPr lang="en-US" altLang="en-US" sz="2000" dirty="0">
              <a:solidFill>
                <a:srgbClr val="C0C0C0"/>
              </a:solidFill>
              <a:ea typeface="ＭＳ Ｐゴシック" panose="020B0600070205080204" pitchFamily="34" charset="-128"/>
            </a:endParaRPr>
          </a:p>
          <a:p>
            <a:pPr marL="609600" indent="-609600" eaLnBrk="1" hangingPunct="1">
              <a:lnSpc>
                <a:spcPct val="80000"/>
              </a:lnSpc>
              <a:buFontTx/>
              <a:buNone/>
            </a:pPr>
            <a:r>
              <a:rPr lang="en-US" altLang="en-US" sz="2000" dirty="0">
                <a:ea typeface="ＭＳ Ｐゴシック" panose="020B0600070205080204" pitchFamily="34" charset="-128"/>
              </a:rPr>
              <a:t>2019 ROI =  ($230 / $2,900)</a:t>
            </a:r>
            <a:r>
              <a:rPr lang="en-US" altLang="en-US" sz="2000" dirty="0">
                <a:solidFill>
                  <a:srgbClr val="EC2D00"/>
                </a:solidFill>
                <a:ea typeface="ＭＳ Ｐゴシック" panose="020B0600070205080204" pitchFamily="34" charset="-128"/>
              </a:rPr>
              <a:t> * [$2,900 / (($2,450 + $2,950) / 2)]</a:t>
            </a:r>
          </a:p>
          <a:p>
            <a:pPr marL="609600" indent="-609600" eaLnBrk="1" hangingPunct="1">
              <a:lnSpc>
                <a:spcPct val="80000"/>
              </a:lnSpc>
              <a:buFontTx/>
              <a:buNone/>
            </a:pPr>
            <a:r>
              <a:rPr lang="en-US" altLang="en-US" sz="2000" dirty="0">
                <a:ea typeface="ＭＳ Ｐゴシック" panose="020B0600070205080204" pitchFamily="34" charset="-128"/>
              </a:rPr>
              <a:t>                 </a:t>
            </a:r>
            <a:endParaRPr lang="en-US" altLang="en-US" sz="1800" b="1" dirty="0">
              <a:ea typeface="ＭＳ Ｐゴシック" panose="020B0600070205080204" pitchFamily="34" charset="-128"/>
            </a:endParaRPr>
          </a:p>
        </p:txBody>
      </p:sp>
      <p:sp>
        <p:nvSpPr>
          <p:cNvPr id="1638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6388"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6389"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2020 ROI 	=  ($300 / $3,300) * [$3,300 / (($2,950 + $3,400) / 2)]                      	= 9.1% margin      * 1.04 turnover  </a:t>
            </a:r>
          </a:p>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                 	= 9.4% ROI</a:t>
            </a:r>
          </a:p>
          <a:p>
            <a:pPr marL="609600" indent="-609600" eaLnBrk="1" hangingPunct="1">
              <a:lnSpc>
                <a:spcPct val="80000"/>
              </a:lnSpc>
              <a:buFontTx/>
              <a:buNone/>
              <a:tabLst>
                <a:tab pos="1085850" algn="l"/>
              </a:tabLst>
            </a:pPr>
            <a:endParaRPr lang="en-US" altLang="en-US" sz="2000" dirty="0">
              <a:solidFill>
                <a:srgbClr val="C0C0C0"/>
              </a:solidFill>
              <a:ea typeface="ＭＳ Ｐゴシック" panose="020B0600070205080204" pitchFamily="34" charset="-128"/>
            </a:endParaRPr>
          </a:p>
          <a:p>
            <a:pPr marL="609600" indent="-609600" eaLnBrk="1" hangingPunct="1">
              <a:lnSpc>
                <a:spcPct val="80000"/>
              </a:lnSpc>
              <a:buFontTx/>
              <a:buNone/>
            </a:pPr>
            <a:r>
              <a:rPr lang="en-US" altLang="en-US" sz="2000" dirty="0">
                <a:ea typeface="ＭＳ Ｐゴシック" panose="020B0600070205080204" pitchFamily="34" charset="-128"/>
              </a:rPr>
              <a:t>2019 ROI =  ($230 / $2,900)</a:t>
            </a:r>
            <a:r>
              <a:rPr lang="en-US" altLang="en-US" sz="2000" dirty="0">
                <a:solidFill>
                  <a:srgbClr val="EC2D00"/>
                </a:solidFill>
                <a:ea typeface="ＭＳ Ｐゴシック" panose="020B0600070205080204" pitchFamily="34" charset="-128"/>
              </a:rPr>
              <a:t> </a:t>
            </a:r>
            <a:r>
              <a:rPr lang="en-US" altLang="en-US" sz="2000" dirty="0">
                <a:ea typeface="ＭＳ Ｐゴシック" panose="020B0600070205080204" pitchFamily="34" charset="-128"/>
              </a:rPr>
              <a:t>* [$2,900 / (($2,450 + $2,950) / 2)]</a:t>
            </a:r>
          </a:p>
          <a:p>
            <a:pPr marL="609600" indent="-609600" eaLnBrk="1" hangingPunct="1">
              <a:lnSpc>
                <a:spcPct val="80000"/>
              </a:lnSpc>
              <a:buFontTx/>
              <a:buNone/>
            </a:pPr>
            <a:r>
              <a:rPr lang="en-US" altLang="en-US" sz="2000" dirty="0">
                <a:ea typeface="ＭＳ Ｐゴシック" panose="020B0600070205080204" pitchFamily="34" charset="-128"/>
              </a:rPr>
              <a:t>                 </a:t>
            </a:r>
            <a:r>
              <a:rPr lang="en-US" altLang="en-US" sz="2000" dirty="0">
                <a:solidFill>
                  <a:srgbClr val="EC2D00"/>
                </a:solidFill>
                <a:ea typeface="ＭＳ Ｐゴシック" panose="020B0600070205080204" pitchFamily="34" charset="-128"/>
              </a:rPr>
              <a:t>= 7.9% margin      * 1.07 turnover</a:t>
            </a:r>
            <a:r>
              <a:rPr lang="en-US" altLang="en-US" sz="2000" dirty="0">
                <a:ea typeface="ＭＳ Ｐゴシック" panose="020B0600070205080204" pitchFamily="34" charset="-128"/>
              </a:rPr>
              <a:t> </a:t>
            </a:r>
          </a:p>
          <a:p>
            <a:pPr marL="609600" indent="-609600" eaLnBrk="1" hangingPunct="1">
              <a:lnSpc>
                <a:spcPct val="80000"/>
              </a:lnSpc>
              <a:buFontTx/>
              <a:buNone/>
            </a:pPr>
            <a:r>
              <a:rPr lang="en-US" altLang="en-US" sz="2000" dirty="0">
                <a:ea typeface="ＭＳ Ｐゴシック" panose="020B0600070205080204" pitchFamily="34" charset="-128"/>
              </a:rPr>
              <a:t>                 </a:t>
            </a:r>
            <a:endParaRPr lang="en-US" altLang="en-US" sz="1800" b="1" dirty="0">
              <a:ea typeface="ＭＳ Ｐゴシック" panose="020B0600070205080204" pitchFamily="34" charset="-128"/>
            </a:endParaRPr>
          </a:p>
        </p:txBody>
      </p:sp>
      <p:sp>
        <p:nvSpPr>
          <p:cNvPr id="1741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7412"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7413" name="Rectangle 5"/>
          <p:cNvSpPr>
            <a:spLocks noChangeArrowheads="1"/>
          </p:cNvSpPr>
          <p:nvPr/>
        </p:nvSpPr>
        <p:spPr bwMode="auto">
          <a:xfrm>
            <a:off x="609600" y="1676400"/>
            <a:ext cx="5476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685800" y="4040188"/>
            <a:ext cx="7953375" cy="2193925"/>
          </a:xfrm>
          <a:noFill/>
        </p:spPr>
        <p:txBody>
          <a:bodyPr/>
          <a:lstStyle/>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2020 ROI 	=  ($300 / $3,300) * [$3,300 / (($2,950 + $3,400) / 2)]                      	= 9.1% margin      * 1.04 turnover  </a:t>
            </a:r>
          </a:p>
          <a:p>
            <a:pPr marL="609600" indent="-609600" eaLnBrk="1" hangingPunct="1">
              <a:lnSpc>
                <a:spcPct val="80000"/>
              </a:lnSpc>
              <a:buFontTx/>
              <a:buNone/>
              <a:tabLst>
                <a:tab pos="1085850" algn="l"/>
              </a:tabLst>
            </a:pPr>
            <a:r>
              <a:rPr lang="en-US" altLang="en-US" sz="2000" dirty="0">
                <a:solidFill>
                  <a:schemeClr val="accent3">
                    <a:lumMod val="75000"/>
                  </a:schemeClr>
                </a:solidFill>
                <a:ea typeface="ＭＳ Ｐゴシック" panose="020B0600070205080204" pitchFamily="34" charset="-128"/>
              </a:rPr>
              <a:t>                 	= 9.4% ROI</a:t>
            </a:r>
          </a:p>
          <a:p>
            <a:pPr marL="609600" indent="-609600" eaLnBrk="1" hangingPunct="1">
              <a:lnSpc>
                <a:spcPct val="80000"/>
              </a:lnSpc>
              <a:buFontTx/>
              <a:buNone/>
              <a:tabLst>
                <a:tab pos="1085850" algn="l"/>
              </a:tabLst>
            </a:pPr>
            <a:endParaRPr lang="en-US" altLang="en-US" sz="2000" dirty="0">
              <a:solidFill>
                <a:srgbClr val="C0C0C0"/>
              </a:solidFill>
              <a:ea typeface="ＭＳ Ｐゴシック" panose="020B0600070205080204" pitchFamily="34" charset="-128"/>
            </a:endParaRPr>
          </a:p>
          <a:p>
            <a:pPr marL="609600" indent="-609600" eaLnBrk="1" hangingPunct="1">
              <a:lnSpc>
                <a:spcPct val="80000"/>
              </a:lnSpc>
              <a:buFontTx/>
              <a:buNone/>
            </a:pPr>
            <a:r>
              <a:rPr lang="en-US" altLang="en-US" sz="2000" dirty="0">
                <a:ea typeface="ＭＳ Ｐゴシック" panose="020B0600070205080204" pitchFamily="34" charset="-128"/>
              </a:rPr>
              <a:t>2019 ROI =  ($230 / $2,900)</a:t>
            </a:r>
            <a:r>
              <a:rPr lang="en-US" altLang="en-US" sz="2000" dirty="0">
                <a:solidFill>
                  <a:srgbClr val="EC2D00"/>
                </a:solidFill>
                <a:ea typeface="ＭＳ Ｐゴシック" panose="020B0600070205080204" pitchFamily="34" charset="-128"/>
              </a:rPr>
              <a:t> </a:t>
            </a:r>
            <a:r>
              <a:rPr lang="en-US" altLang="en-US" sz="2000" dirty="0">
                <a:ea typeface="ＭＳ Ｐゴシック" panose="020B0600070205080204" pitchFamily="34" charset="-128"/>
              </a:rPr>
              <a:t>* [$2,900 / (($2,450 + $2,950) / 2)]</a:t>
            </a:r>
          </a:p>
          <a:p>
            <a:pPr marL="609600" indent="-609600" eaLnBrk="1" hangingPunct="1">
              <a:lnSpc>
                <a:spcPct val="80000"/>
              </a:lnSpc>
              <a:buFontTx/>
              <a:buNone/>
            </a:pPr>
            <a:r>
              <a:rPr lang="en-US" altLang="en-US" sz="2000" dirty="0">
                <a:ea typeface="ＭＳ Ｐゴシック" panose="020B0600070205080204" pitchFamily="34" charset="-128"/>
              </a:rPr>
              <a:t>                 = 7.9% margin      * 1.07 turnover </a:t>
            </a:r>
          </a:p>
          <a:p>
            <a:pPr marL="609600" indent="-609600" eaLnBrk="1" hangingPunct="1">
              <a:lnSpc>
                <a:spcPct val="80000"/>
              </a:lnSpc>
              <a:buFontTx/>
              <a:buNone/>
            </a:pPr>
            <a:r>
              <a:rPr lang="en-US" altLang="en-US" sz="2000" dirty="0">
                <a:ea typeface="ＭＳ Ｐゴシック" panose="020B0600070205080204" pitchFamily="34" charset="-128"/>
              </a:rPr>
              <a:t>                 </a:t>
            </a:r>
            <a:r>
              <a:rPr lang="en-US" altLang="en-US" sz="2000" b="1" dirty="0">
                <a:solidFill>
                  <a:srgbClr val="EC2D00"/>
                </a:solidFill>
                <a:ea typeface="ＭＳ Ｐゴシック" panose="020B0600070205080204" pitchFamily="34" charset="-128"/>
              </a:rPr>
              <a:t>= 8.5% ROI</a:t>
            </a:r>
            <a:endParaRPr lang="en-US" altLang="en-US" sz="1800" b="1" dirty="0">
              <a:solidFill>
                <a:srgbClr val="EC2D00"/>
              </a:solidFill>
              <a:ea typeface="ＭＳ Ｐゴシック" panose="020B0600070205080204" pitchFamily="34" charset="-128"/>
            </a:endParaRPr>
          </a:p>
        </p:txBody>
      </p:sp>
      <p:sp>
        <p:nvSpPr>
          <p:cNvPr id="1843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8436"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8437" name="Rectangle 5"/>
          <p:cNvSpPr>
            <a:spLocks noChangeArrowheads="1"/>
          </p:cNvSpPr>
          <p:nvPr/>
        </p:nvSpPr>
        <p:spPr bwMode="auto">
          <a:xfrm>
            <a:off x="609600" y="1676400"/>
            <a:ext cx="54768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905000"/>
            <a:ext cx="7772400" cy="4935538"/>
          </a:xfrm>
          <a:noFill/>
        </p:spPr>
        <p:txBody>
          <a:bodyPr/>
          <a:lstStyle/>
          <a:p>
            <a:pPr marL="609600" indent="-609600" eaLnBrk="1" hangingPunct="1">
              <a:lnSpc>
                <a:spcPct val="90000"/>
              </a:lnSpc>
              <a:buFontTx/>
              <a:buAutoNum type="alphaLcPeriod"/>
            </a:pPr>
            <a:r>
              <a:rPr lang="en-US" altLang="en-US" sz="2400" dirty="0">
                <a:solidFill>
                  <a:schemeClr val="folHlink"/>
                </a:solidFill>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b="1" dirty="0">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f.      Calculate the cash dividend per share for 2020 and the dividend yield based on the market price calculated in part </a:t>
            </a:r>
            <a:r>
              <a:rPr lang="en-US" altLang="en-US" sz="2400" i="1" dirty="0">
                <a:solidFill>
                  <a:srgbClr val="C0C0C0"/>
                </a:solidFill>
                <a:ea typeface="ＭＳ Ｐゴシック" panose="020B0600070205080204" pitchFamily="34" charset="-128"/>
              </a:rPr>
              <a:t>e</a:t>
            </a:r>
            <a:r>
              <a:rPr lang="en-US" altLang="en-US" sz="2400" dirty="0">
                <a:solidFill>
                  <a:srgbClr val="C0C0C0"/>
                </a:solidFill>
                <a:ea typeface="ＭＳ Ｐゴシック" panose="020B0600070205080204" pitchFamily="34" charset="-128"/>
              </a:rPr>
              <a:t>.</a:t>
            </a:r>
          </a:p>
        </p:txBody>
      </p:sp>
      <p:sp>
        <p:nvSpPr>
          <p:cNvPr id="1945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b.</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r>
              <a:rPr lang="en-US" altLang="en-US" b="1">
                <a:ea typeface="ＭＳ Ｐゴシック" panose="020B0600070205080204" pitchFamily="34" charset="-128"/>
              </a:rPr>
              <a:t>   </a:t>
            </a:r>
          </a:p>
        </p:txBody>
      </p:sp>
      <p:sp>
        <p:nvSpPr>
          <p:cNvPr id="2048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0484" name="Text Box 4"/>
          <p:cNvSpPr txBox="1">
            <a:spLocks noChangeArrowheads="1"/>
          </p:cNvSpPr>
          <p:nvPr/>
        </p:nvSpPr>
        <p:spPr bwMode="auto">
          <a:xfrm>
            <a:off x="2209800" y="2057400"/>
            <a:ext cx="5334000"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solidFill>
                  <a:srgbClr val="EC2D00"/>
                </a:solidFill>
                <a:ea typeface="ＭＳ Ｐゴシック" panose="020B0600070205080204" pitchFamily="34" charset="-128"/>
              </a:rPr>
              <a:t>2020 ROE =</a:t>
            </a:r>
            <a:endParaRPr lang="en-US" altLang="en-US" b="1" dirty="0">
              <a:solidFill>
                <a:srgbClr val="EC2D00"/>
              </a:solidFill>
              <a:ea typeface="ＭＳ Ｐゴシック" panose="020B0600070205080204" pitchFamily="34" charset="-128"/>
            </a:endParaRPr>
          </a:p>
        </p:txBody>
      </p:sp>
      <p:sp>
        <p:nvSpPr>
          <p:cNvPr id="2150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1508"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Definition</a:t>
            </a:r>
          </a:p>
        </p:txBody>
      </p:sp>
      <p:sp>
        <p:nvSpPr>
          <p:cNvPr id="4099" name="Rectangle 3"/>
          <p:cNvSpPr>
            <a:spLocks noGrp="1" noChangeArrowheads="1"/>
          </p:cNvSpPr>
          <p:nvPr>
            <p:ph type="body" idx="1"/>
          </p:nvPr>
        </p:nvSpPr>
        <p:spPr>
          <a:xfrm>
            <a:off x="685800" y="1831975"/>
            <a:ext cx="7772400" cy="987425"/>
          </a:xfrm>
          <a:noFill/>
        </p:spPr>
        <p:txBody>
          <a:bodyPr/>
          <a:lstStyle/>
          <a:p>
            <a:pPr eaLnBrk="1" hangingPunct="1">
              <a:lnSpc>
                <a:spcPct val="90000"/>
              </a:lnSpc>
            </a:pPr>
            <a:r>
              <a:rPr lang="en-US" altLang="en-US" sz="1800" b="1" dirty="0">
                <a:ea typeface="ＭＳ Ｐゴシック" panose="020B0600070205080204" pitchFamily="34" charset="-128"/>
              </a:rPr>
              <a:t>Presented below are summarized data from the balance sheets and income statements of Wiper, Inc.:</a:t>
            </a:r>
          </a:p>
        </p:txBody>
      </p:sp>
      <p:sp>
        <p:nvSpPr>
          <p:cNvPr id="4100" name="Rectangle 4"/>
          <p:cNvSpPr>
            <a:spLocks noChangeArrowheads="1"/>
          </p:cNvSpPr>
          <p:nvPr/>
        </p:nvSpPr>
        <p:spPr bwMode="auto">
          <a:xfrm>
            <a:off x="533400" y="2514600"/>
            <a:ext cx="7970838" cy="3821113"/>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buFontTx/>
              <a:buNone/>
            </a:pPr>
            <a:r>
              <a:rPr lang="en-US" altLang="en-US" sz="1600" b="1" dirty="0"/>
              <a:t>WIPER, INC.</a:t>
            </a:r>
          </a:p>
          <a:p>
            <a:pPr algn="ctr" eaLnBrk="1" hangingPunct="1">
              <a:lnSpc>
                <a:spcPct val="90000"/>
              </a:lnSpc>
              <a:buFontTx/>
              <a:buNone/>
            </a:pPr>
            <a:r>
              <a:rPr lang="en-US" altLang="en-US" sz="1600" b="1" dirty="0"/>
              <a:t>Condensed Balance Sheets </a:t>
            </a:r>
          </a:p>
          <a:p>
            <a:pPr algn="ctr" eaLnBrk="1" hangingPunct="1">
              <a:lnSpc>
                <a:spcPct val="90000"/>
              </a:lnSpc>
              <a:buFontTx/>
              <a:buNone/>
            </a:pPr>
            <a:r>
              <a:rPr lang="en-US" altLang="en-US" sz="1600" b="1" dirty="0"/>
              <a:t>December 31, 2020, 2019, and 2018</a:t>
            </a:r>
          </a:p>
          <a:p>
            <a:pPr algn="ctr" eaLnBrk="1" hangingPunct="1">
              <a:lnSpc>
                <a:spcPct val="90000"/>
              </a:lnSpc>
              <a:buFontTx/>
              <a:buNone/>
            </a:pPr>
            <a:endParaRPr lang="en-US" altLang="en-US" sz="800" dirty="0"/>
          </a:p>
          <a:p>
            <a:pPr eaLnBrk="1" hangingPunct="1">
              <a:lnSpc>
                <a:spcPct val="90000"/>
              </a:lnSpc>
              <a:buFontTx/>
              <a:buNone/>
            </a:pPr>
            <a:r>
              <a:rPr lang="en-US" altLang="en-US" sz="1600" b="1" dirty="0"/>
              <a:t>				                 2020	          2019                   2018</a:t>
            </a:r>
          </a:p>
          <a:p>
            <a:pPr eaLnBrk="1" hangingPunct="1">
              <a:lnSpc>
                <a:spcPct val="90000"/>
              </a:lnSpc>
              <a:buFontTx/>
              <a:buNone/>
              <a:tabLst>
                <a:tab pos="4114800" algn="r"/>
                <a:tab pos="5600700" algn="r"/>
                <a:tab pos="6972300" algn="r"/>
              </a:tabLst>
            </a:pPr>
            <a:r>
              <a:rPr lang="en-US" altLang="en-US" sz="1800" dirty="0"/>
              <a:t>Current assets . . . . . . . . . . . . .  	        $   650	           $  900 	            $   700</a:t>
            </a:r>
          </a:p>
          <a:p>
            <a:pPr eaLnBrk="1" hangingPunct="1">
              <a:lnSpc>
                <a:spcPct val="90000"/>
              </a:lnSpc>
              <a:buFontTx/>
              <a:buNone/>
              <a:tabLst>
                <a:tab pos="4114800" algn="r"/>
                <a:tab pos="5600700" algn="r"/>
                <a:tab pos="6972300" algn="r"/>
              </a:tabLst>
            </a:pPr>
            <a:r>
              <a:rPr lang="en-US" altLang="en-US" sz="1800" dirty="0"/>
              <a:t>Other assets. . . . . . . . . . . . . . . 	           </a:t>
            </a:r>
            <a:r>
              <a:rPr lang="en-US" altLang="en-US" sz="1800" u="sng" dirty="0"/>
              <a:t>  2,750</a:t>
            </a:r>
            <a:r>
              <a:rPr lang="en-US" altLang="en-US" sz="1800" dirty="0"/>
              <a:t>       	         </a:t>
            </a:r>
            <a:r>
              <a:rPr lang="en-US" altLang="en-US" sz="1800" u="sng" dirty="0"/>
              <a:t> 2,050</a:t>
            </a:r>
            <a:r>
              <a:rPr lang="en-US" altLang="en-US" sz="1800" dirty="0"/>
              <a:t>        	     </a:t>
            </a:r>
            <a:r>
              <a:rPr lang="en-US" altLang="en-US" sz="1800" u="sng" dirty="0"/>
              <a:t> 1,750</a:t>
            </a:r>
          </a:p>
          <a:p>
            <a:pPr eaLnBrk="1" hangingPunct="1">
              <a:lnSpc>
                <a:spcPct val="90000"/>
              </a:lnSpc>
              <a:buFontTx/>
              <a:buNone/>
              <a:tabLst>
                <a:tab pos="4114800" algn="r"/>
                <a:tab pos="5600700" algn="r"/>
                <a:tab pos="6972300" algn="r"/>
              </a:tabLst>
            </a:pPr>
            <a:r>
              <a:rPr lang="en-US" altLang="en-US" sz="1800" dirty="0"/>
              <a:t>                                        	           $3,400	               $2,950     	       $2,450</a:t>
            </a:r>
            <a:endParaRPr lang="en-US" altLang="en-US" sz="800" dirty="0"/>
          </a:p>
          <a:p>
            <a:pPr eaLnBrk="1" hangingPunct="1">
              <a:lnSpc>
                <a:spcPct val="90000"/>
              </a:lnSpc>
              <a:buFontTx/>
              <a:buNone/>
              <a:tabLst>
                <a:tab pos="4114800" algn="r"/>
                <a:tab pos="5600700" algn="r"/>
                <a:tab pos="6972300" algn="r"/>
              </a:tabLst>
            </a:pPr>
            <a:endParaRPr lang="en-US" altLang="en-US" sz="1600" dirty="0"/>
          </a:p>
          <a:p>
            <a:pPr eaLnBrk="1" hangingPunct="1">
              <a:lnSpc>
                <a:spcPct val="90000"/>
              </a:lnSpc>
              <a:buFontTx/>
              <a:buNone/>
              <a:tabLst>
                <a:tab pos="4114800" algn="r"/>
                <a:tab pos="5600700" algn="r"/>
                <a:tab pos="6972300" algn="r"/>
              </a:tabLst>
            </a:pPr>
            <a:r>
              <a:rPr lang="en-US" altLang="en-US" sz="1800" dirty="0"/>
              <a:t>Current liabilities . . . . . . . . . . . .  	       $   500       	        $  800        	   </a:t>
            </a:r>
            <a:r>
              <a:rPr lang="en-US" altLang="en-US" sz="800" dirty="0"/>
              <a:t> </a:t>
            </a:r>
            <a:r>
              <a:rPr lang="en-US" altLang="en-US" sz="1800" dirty="0"/>
              <a:t> $   700</a:t>
            </a:r>
          </a:p>
          <a:p>
            <a:pPr eaLnBrk="1" hangingPunct="1">
              <a:lnSpc>
                <a:spcPct val="90000"/>
              </a:lnSpc>
              <a:buFontTx/>
              <a:buNone/>
              <a:tabLst>
                <a:tab pos="4114800" algn="r"/>
                <a:tab pos="5600700" algn="r"/>
                <a:tab pos="6972300" algn="r"/>
              </a:tabLst>
            </a:pPr>
            <a:r>
              <a:rPr lang="en-US" altLang="en-US" sz="1800" dirty="0"/>
              <a:t>Other liabilities. . . . . . . . . . . . . .  	         1,500            </a:t>
            </a:r>
            <a:r>
              <a:rPr lang="en-US" altLang="en-US" sz="800" dirty="0"/>
              <a:t> 	</a:t>
            </a:r>
            <a:r>
              <a:rPr lang="en-US" altLang="en-US" sz="1800" dirty="0"/>
              <a:t>    1,000        	     </a:t>
            </a:r>
            <a:r>
              <a:rPr lang="en-US" altLang="en-US" sz="800" dirty="0"/>
              <a:t> </a:t>
            </a:r>
            <a:r>
              <a:rPr lang="en-US" altLang="en-US" sz="1800" dirty="0"/>
              <a:t>   800</a:t>
            </a:r>
          </a:p>
          <a:p>
            <a:pPr eaLnBrk="1" hangingPunct="1">
              <a:lnSpc>
                <a:spcPct val="90000"/>
              </a:lnSpc>
              <a:buFontTx/>
              <a:buNone/>
              <a:tabLst>
                <a:tab pos="4114800" algn="r"/>
                <a:tab pos="5600700" algn="r"/>
                <a:tab pos="6972300" algn="r"/>
              </a:tabLst>
            </a:pPr>
            <a:r>
              <a:rPr lang="en-US" altLang="en-US" sz="1800" dirty="0"/>
              <a:t>Stockholders’ equity. . . . . . . . . .   	        </a:t>
            </a:r>
            <a:r>
              <a:rPr lang="en-US" altLang="en-US" sz="1800" u="sng" dirty="0"/>
              <a:t>1,400</a:t>
            </a:r>
            <a:r>
              <a:rPr lang="en-US" altLang="en-US" sz="1800" dirty="0"/>
              <a:t>         	      </a:t>
            </a:r>
            <a:r>
              <a:rPr lang="en-US" altLang="en-US" sz="800" dirty="0"/>
              <a:t>  </a:t>
            </a:r>
            <a:r>
              <a:rPr lang="en-US" altLang="en-US" sz="1800" u="sng" dirty="0"/>
              <a:t> 1,150</a:t>
            </a:r>
            <a:r>
              <a:rPr lang="en-US" altLang="en-US" sz="1800" dirty="0"/>
              <a:t>           	</a:t>
            </a:r>
            <a:r>
              <a:rPr lang="en-US" altLang="en-US" sz="800" dirty="0"/>
              <a:t> </a:t>
            </a:r>
            <a:r>
              <a:rPr lang="en-US" altLang="en-US" sz="1800" dirty="0"/>
              <a:t>  </a:t>
            </a:r>
            <a:r>
              <a:rPr lang="en-US" altLang="en-US" sz="1800" u="sng" dirty="0"/>
              <a:t>   950</a:t>
            </a:r>
          </a:p>
          <a:p>
            <a:pPr eaLnBrk="1" hangingPunct="1">
              <a:lnSpc>
                <a:spcPct val="90000"/>
              </a:lnSpc>
              <a:buFontTx/>
              <a:buNone/>
              <a:tabLst>
                <a:tab pos="4114800" algn="r"/>
                <a:tab pos="5600700" algn="r"/>
                <a:tab pos="6972300" algn="r"/>
              </a:tabLst>
            </a:pPr>
            <a:r>
              <a:rPr lang="en-US" altLang="en-US" sz="1800" dirty="0"/>
              <a:t>                                                	             $3,400        	       $2,950          	</a:t>
            </a:r>
            <a:r>
              <a:rPr lang="en-US" altLang="en-US" sz="800" dirty="0"/>
              <a:t> </a:t>
            </a:r>
            <a:r>
              <a:rPr lang="en-US" altLang="en-US" sz="1800" dirty="0"/>
              <a:t>  $2,450</a:t>
            </a:r>
          </a:p>
          <a:p>
            <a:pPr eaLnBrk="1" hangingPunct="1">
              <a:lnSpc>
                <a:spcPct val="90000"/>
              </a:lnSpc>
              <a:buFontTx/>
              <a:buNone/>
              <a:tabLst>
                <a:tab pos="4114800" algn="r"/>
                <a:tab pos="5600700" algn="r"/>
                <a:tab pos="6972300" algn="r"/>
              </a:tabLst>
            </a:pPr>
            <a:endParaRPr lang="en-US" altLang="en-US" sz="2000" b="1" dirty="0"/>
          </a:p>
        </p:txBody>
      </p:sp>
      <p:sp>
        <p:nvSpPr>
          <p:cNvPr id="4101" name="Line 5"/>
          <p:cNvSpPr>
            <a:spLocks noChangeShapeType="1"/>
          </p:cNvSpPr>
          <p:nvPr/>
        </p:nvSpPr>
        <p:spPr bwMode="auto">
          <a:xfrm>
            <a:off x="533400" y="2514600"/>
            <a:ext cx="7970838" cy="0"/>
          </a:xfrm>
          <a:prstGeom prst="line">
            <a:avLst/>
          </a:prstGeom>
          <a:noFill/>
          <a:ln w="57150" cmpd="thickThin">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02" name="Line 7"/>
          <p:cNvSpPr>
            <a:spLocks noChangeShapeType="1"/>
          </p:cNvSpPr>
          <p:nvPr/>
        </p:nvSpPr>
        <p:spPr bwMode="auto">
          <a:xfrm>
            <a:off x="457200" y="6324600"/>
            <a:ext cx="7970838" cy="0"/>
          </a:xfrm>
          <a:prstGeom prst="line">
            <a:avLst/>
          </a:prstGeom>
          <a:noFill/>
          <a:ln w="57150" cmpd="thickThin">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103" name="Group 8"/>
          <p:cNvGrpSpPr>
            <a:grpSpLocks/>
          </p:cNvGrpSpPr>
          <p:nvPr/>
        </p:nvGrpSpPr>
        <p:grpSpPr bwMode="auto">
          <a:xfrm>
            <a:off x="4114800" y="4648200"/>
            <a:ext cx="576262" cy="38100"/>
            <a:chOff x="4848" y="3984"/>
            <a:chExt cx="768" cy="24"/>
          </a:xfrm>
        </p:grpSpPr>
        <p:sp>
          <p:nvSpPr>
            <p:cNvPr id="4119" name="Line 9"/>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20" name="Line 10"/>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104" name="Group 11"/>
          <p:cNvGrpSpPr>
            <a:grpSpLocks/>
          </p:cNvGrpSpPr>
          <p:nvPr/>
        </p:nvGrpSpPr>
        <p:grpSpPr bwMode="auto">
          <a:xfrm>
            <a:off x="7010400" y="4648200"/>
            <a:ext cx="576262" cy="38100"/>
            <a:chOff x="4848" y="3984"/>
            <a:chExt cx="768" cy="24"/>
          </a:xfrm>
        </p:grpSpPr>
        <p:sp>
          <p:nvSpPr>
            <p:cNvPr id="4117" name="Line 12"/>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8" name="Line 13"/>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105" name="Group 14"/>
          <p:cNvGrpSpPr>
            <a:grpSpLocks/>
          </p:cNvGrpSpPr>
          <p:nvPr/>
        </p:nvGrpSpPr>
        <p:grpSpPr bwMode="auto">
          <a:xfrm>
            <a:off x="5638800" y="4648200"/>
            <a:ext cx="576262" cy="38100"/>
            <a:chOff x="4848" y="3984"/>
            <a:chExt cx="768" cy="24"/>
          </a:xfrm>
        </p:grpSpPr>
        <p:sp>
          <p:nvSpPr>
            <p:cNvPr id="4115" name="Line 15"/>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6" name="Line 16"/>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106" name="Group 17"/>
          <p:cNvGrpSpPr>
            <a:grpSpLocks/>
          </p:cNvGrpSpPr>
          <p:nvPr/>
        </p:nvGrpSpPr>
        <p:grpSpPr bwMode="auto">
          <a:xfrm>
            <a:off x="5638800" y="6096000"/>
            <a:ext cx="576263" cy="38100"/>
            <a:chOff x="4848" y="3984"/>
            <a:chExt cx="768" cy="24"/>
          </a:xfrm>
        </p:grpSpPr>
        <p:sp>
          <p:nvSpPr>
            <p:cNvPr id="4113" name="Line 18"/>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4" name="Line 19"/>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107" name="Group 20"/>
          <p:cNvGrpSpPr>
            <a:grpSpLocks/>
          </p:cNvGrpSpPr>
          <p:nvPr/>
        </p:nvGrpSpPr>
        <p:grpSpPr bwMode="auto">
          <a:xfrm>
            <a:off x="4148138" y="6096000"/>
            <a:ext cx="576262" cy="38100"/>
            <a:chOff x="4848" y="3984"/>
            <a:chExt cx="768" cy="24"/>
          </a:xfrm>
        </p:grpSpPr>
        <p:sp>
          <p:nvSpPr>
            <p:cNvPr id="4111" name="Line 21"/>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2" name="Line 22"/>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4108" name="Group 23"/>
          <p:cNvGrpSpPr>
            <a:grpSpLocks/>
          </p:cNvGrpSpPr>
          <p:nvPr/>
        </p:nvGrpSpPr>
        <p:grpSpPr bwMode="auto">
          <a:xfrm>
            <a:off x="7010400" y="6096000"/>
            <a:ext cx="576263" cy="38100"/>
            <a:chOff x="4848" y="3984"/>
            <a:chExt cx="768" cy="24"/>
          </a:xfrm>
        </p:grpSpPr>
        <p:sp>
          <p:nvSpPr>
            <p:cNvPr id="4109" name="Line 24"/>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10" name="Line 25"/>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ea typeface="ＭＳ Ｐゴシック" panose="020B0600070205080204" pitchFamily="34" charset="-128"/>
              </a:rPr>
              <a:t>2020 ROE = </a:t>
            </a:r>
            <a:r>
              <a:rPr lang="en-US" altLang="en-US" sz="2800" dirty="0">
                <a:solidFill>
                  <a:srgbClr val="EC2D00"/>
                </a:solidFill>
                <a:ea typeface="ＭＳ Ｐゴシック" panose="020B0600070205080204" pitchFamily="34" charset="-128"/>
              </a:rPr>
              <a:t>$300</a:t>
            </a:r>
            <a:endParaRPr lang="en-US" altLang="en-US" b="1" dirty="0">
              <a:ea typeface="ＭＳ Ｐゴシック" panose="020B0600070205080204" pitchFamily="34" charset="-128"/>
            </a:endParaRPr>
          </a:p>
        </p:txBody>
      </p:sp>
      <p:sp>
        <p:nvSpPr>
          <p:cNvPr id="2253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2532"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extLst>
      <p:ext uri="{BB962C8B-B14F-4D97-AF65-F5344CB8AC3E}">
        <p14:creationId xmlns:p14="http://schemas.microsoft.com/office/powerpoint/2010/main" val="4555636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ea typeface="ＭＳ Ｐゴシック" panose="020B0600070205080204" pitchFamily="34" charset="-128"/>
              </a:rPr>
              <a:t>2020 ROE = $300 </a:t>
            </a:r>
            <a:r>
              <a:rPr lang="en-US" altLang="en-US" sz="2800" dirty="0">
                <a:solidFill>
                  <a:srgbClr val="EC2D00"/>
                </a:solidFill>
                <a:ea typeface="ＭＳ Ｐゴシック" panose="020B0600070205080204" pitchFamily="34" charset="-128"/>
              </a:rPr>
              <a:t>/ (($1,150 + $1,400) / 2)</a:t>
            </a:r>
            <a:r>
              <a:rPr lang="en-US" altLang="en-US" b="1" dirty="0">
                <a:ea typeface="ＭＳ Ｐゴシック" panose="020B0600070205080204" pitchFamily="34" charset="-128"/>
              </a:rPr>
              <a:t> </a:t>
            </a:r>
          </a:p>
        </p:txBody>
      </p:sp>
      <p:sp>
        <p:nvSpPr>
          <p:cNvPr id="2253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2532"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ea typeface="ＭＳ Ｐゴシック" panose="020B0600070205080204" pitchFamily="34" charset="-128"/>
              </a:rPr>
              <a:t>2020 ROE = $300 / (($1,150 + $1,400) / 2) </a:t>
            </a:r>
            <a:r>
              <a:rPr lang="en-US" altLang="en-US" sz="2800" b="1" dirty="0">
                <a:solidFill>
                  <a:srgbClr val="EC2D00"/>
                </a:solidFill>
                <a:ea typeface="ＭＳ Ｐゴシック" panose="020B0600070205080204" pitchFamily="34" charset="-128"/>
              </a:rPr>
              <a:t>= 23.5%</a:t>
            </a:r>
          </a:p>
          <a:p>
            <a:pPr marL="609600" indent="-609600" eaLnBrk="1" hangingPunct="1">
              <a:buFontTx/>
              <a:buNone/>
            </a:pPr>
            <a:endParaRPr lang="en-US" altLang="en-US" sz="2800"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2355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3556"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solidFill>
                  <a:schemeClr val="accent3">
                    <a:lumMod val="75000"/>
                  </a:schemeClr>
                </a:solidFill>
                <a:ea typeface="ＭＳ Ｐゴシック" panose="020B0600070205080204" pitchFamily="34" charset="-128"/>
              </a:rPr>
              <a:t>2020 ROE = $300 / (($1,150 + $1,400) / 2) = 23.5%</a:t>
            </a:r>
          </a:p>
          <a:p>
            <a:pPr marL="609600" indent="-609600" eaLnBrk="1" hangingPunct="1">
              <a:buFontTx/>
              <a:buNone/>
            </a:pPr>
            <a:endParaRPr lang="en-US" altLang="en-US" sz="2800" dirty="0">
              <a:solidFill>
                <a:srgbClr val="EC2D00"/>
              </a:solidFill>
              <a:ea typeface="ＭＳ Ｐゴシック" panose="020B0600070205080204" pitchFamily="34" charset="-128"/>
            </a:endParaRPr>
          </a:p>
          <a:p>
            <a:pPr marL="609600" indent="-609600" eaLnBrk="1" hangingPunct="1">
              <a:buFontTx/>
              <a:buNone/>
            </a:pPr>
            <a:r>
              <a:rPr lang="en-US" altLang="en-US" sz="2800" dirty="0">
                <a:solidFill>
                  <a:srgbClr val="EC2D00"/>
                </a:solidFill>
                <a:ea typeface="ＭＳ Ｐゴシック" panose="020B0600070205080204" pitchFamily="34" charset="-128"/>
              </a:rPr>
              <a:t>2019 ROE =</a:t>
            </a:r>
            <a:endParaRPr lang="en-US" altLang="en-US" b="1" dirty="0">
              <a:solidFill>
                <a:srgbClr val="EC2D00"/>
              </a:solidFill>
              <a:ea typeface="ＭＳ Ｐゴシック" panose="020B0600070205080204" pitchFamily="34" charset="-128"/>
            </a:endParaRPr>
          </a:p>
        </p:txBody>
      </p:sp>
      <p:sp>
        <p:nvSpPr>
          <p:cNvPr id="2457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4580"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solidFill>
                  <a:schemeClr val="accent3">
                    <a:lumMod val="75000"/>
                  </a:schemeClr>
                </a:solidFill>
                <a:ea typeface="ＭＳ Ｐゴシック" panose="020B0600070205080204" pitchFamily="34" charset="-128"/>
              </a:rPr>
              <a:t>2020 ROE = $300 / (($1,150 + $1,400) / 2) = 23.5%</a:t>
            </a:r>
          </a:p>
          <a:p>
            <a:pPr marL="609600" indent="-609600" eaLnBrk="1" hangingPunct="1">
              <a:buFontTx/>
              <a:buNone/>
            </a:pPr>
            <a:endParaRPr lang="en-US" altLang="en-US" sz="2800" dirty="0">
              <a:ea typeface="ＭＳ Ｐゴシック" panose="020B0600070205080204" pitchFamily="34" charset="-128"/>
            </a:endParaRPr>
          </a:p>
          <a:p>
            <a:pPr marL="609600" indent="-609600" eaLnBrk="1" hangingPunct="1">
              <a:buFontTx/>
              <a:buNone/>
            </a:pPr>
            <a:r>
              <a:rPr lang="en-US" altLang="en-US" sz="2800" dirty="0">
                <a:ea typeface="ＭＳ Ｐゴシック" panose="020B0600070205080204" pitchFamily="34" charset="-128"/>
              </a:rPr>
              <a:t>2019 ROE = </a:t>
            </a:r>
            <a:r>
              <a:rPr lang="en-US" altLang="en-US" sz="2800" dirty="0">
                <a:solidFill>
                  <a:srgbClr val="EC2D00"/>
                </a:solidFill>
                <a:ea typeface="ＭＳ Ｐゴシック" panose="020B0600070205080204" pitchFamily="34" charset="-128"/>
              </a:rPr>
              <a:t>$230</a:t>
            </a:r>
            <a:endParaRPr lang="en-US" altLang="en-US" b="1" dirty="0">
              <a:ea typeface="ＭＳ Ｐゴシック" panose="020B0600070205080204" pitchFamily="34" charset="-128"/>
            </a:endParaRPr>
          </a:p>
        </p:txBody>
      </p:sp>
      <p:sp>
        <p:nvSpPr>
          <p:cNvPr id="2560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5604"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solidFill>
                  <a:schemeClr val="accent3">
                    <a:lumMod val="75000"/>
                  </a:schemeClr>
                </a:solidFill>
                <a:ea typeface="ＭＳ Ｐゴシック" panose="020B0600070205080204" pitchFamily="34" charset="-128"/>
              </a:rPr>
              <a:t>2020 ROE = $300 / (($1,150 + $1,400) / 2) = 23.5%</a:t>
            </a:r>
          </a:p>
          <a:p>
            <a:pPr marL="609600" indent="-609600" eaLnBrk="1" hangingPunct="1">
              <a:buFontTx/>
              <a:buNone/>
            </a:pPr>
            <a:endParaRPr lang="en-US" altLang="en-US" sz="2800" dirty="0">
              <a:ea typeface="ＭＳ Ｐゴシック" panose="020B0600070205080204" pitchFamily="34" charset="-128"/>
            </a:endParaRPr>
          </a:p>
          <a:p>
            <a:pPr marL="609600" indent="-609600" eaLnBrk="1" hangingPunct="1">
              <a:buFontTx/>
              <a:buNone/>
            </a:pPr>
            <a:r>
              <a:rPr lang="en-US" altLang="en-US" sz="2800" dirty="0">
                <a:ea typeface="ＭＳ Ｐゴシック" panose="020B0600070205080204" pitchFamily="34" charset="-128"/>
              </a:rPr>
              <a:t>2019 ROE = $230 </a:t>
            </a:r>
            <a:r>
              <a:rPr lang="en-US" altLang="en-US" sz="2800" dirty="0">
                <a:solidFill>
                  <a:srgbClr val="EC2D00"/>
                </a:solidFill>
                <a:ea typeface="ＭＳ Ｐゴシック" panose="020B0600070205080204" pitchFamily="34" charset="-128"/>
              </a:rPr>
              <a:t>/ (($950 + $1,150) / 2) </a:t>
            </a:r>
            <a:endParaRPr lang="en-US" altLang="en-US" sz="2800"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2662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6628"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b.</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sz="2800" dirty="0">
                <a:solidFill>
                  <a:schemeClr val="accent3">
                    <a:lumMod val="75000"/>
                  </a:schemeClr>
                </a:solidFill>
                <a:ea typeface="ＭＳ Ｐゴシック" panose="020B0600070205080204" pitchFamily="34" charset="-128"/>
              </a:rPr>
              <a:t>2020 ROE = $300 / (($1,150 + $1,400) / 2) = 23.5%</a:t>
            </a:r>
          </a:p>
          <a:p>
            <a:pPr marL="609600" indent="-609600" eaLnBrk="1" hangingPunct="1">
              <a:buFontTx/>
              <a:buNone/>
            </a:pPr>
            <a:endParaRPr lang="en-US" altLang="en-US" sz="2800" dirty="0">
              <a:solidFill>
                <a:schemeClr val="accent3">
                  <a:lumMod val="50000"/>
                </a:schemeClr>
              </a:solidFill>
              <a:ea typeface="ＭＳ Ｐゴシック" panose="020B0600070205080204" pitchFamily="34" charset="-128"/>
            </a:endParaRPr>
          </a:p>
          <a:p>
            <a:pPr marL="609600" indent="-609600" eaLnBrk="1" hangingPunct="1">
              <a:buFontTx/>
              <a:buNone/>
            </a:pPr>
            <a:r>
              <a:rPr lang="en-US" altLang="en-US" sz="2800" dirty="0">
                <a:ea typeface="ＭＳ Ｐゴシック" panose="020B0600070205080204" pitchFamily="34" charset="-128"/>
              </a:rPr>
              <a:t>2019 ROE = $230 / (($950 + $1,150) / 2) </a:t>
            </a:r>
            <a:r>
              <a:rPr lang="en-US" altLang="en-US" sz="2800" b="1" dirty="0">
                <a:solidFill>
                  <a:srgbClr val="EC2D00"/>
                </a:solidFill>
                <a:ea typeface="ＭＳ Ｐゴシック" panose="020B0600070205080204" pitchFamily="34" charset="-128"/>
              </a:rPr>
              <a:t>= 21.9%</a:t>
            </a:r>
          </a:p>
          <a:p>
            <a:pPr marL="609600" indent="-609600" eaLnBrk="1" hangingPunct="1">
              <a:buFontTx/>
              <a:buNone/>
            </a:pPr>
            <a:r>
              <a:rPr lang="en-US" altLang="en-US" b="1" dirty="0">
                <a:ea typeface="ＭＳ Ｐゴシック" panose="020B0600070205080204" pitchFamily="34" charset="-128"/>
              </a:rPr>
              <a:t>   </a:t>
            </a:r>
          </a:p>
        </p:txBody>
      </p:sp>
      <p:sp>
        <p:nvSpPr>
          <p:cNvPr id="2765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27652" name="Text Box 4"/>
          <p:cNvSpPr txBox="1">
            <a:spLocks noChangeArrowheads="1"/>
          </p:cNvSpPr>
          <p:nvPr/>
        </p:nvSpPr>
        <p:spPr bwMode="auto">
          <a:xfrm>
            <a:off x="2211388" y="2057400"/>
            <a:ext cx="5332412" cy="11430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ROE = Net income /                 Average stockholders’ equity</a:t>
            </a:r>
            <a:endParaRPr lang="en-US" altLang="en-US" sz="1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xfrm>
            <a:off x="685800" y="1905000"/>
            <a:ext cx="7772400" cy="4935538"/>
          </a:xfrm>
          <a:noFill/>
        </p:spPr>
        <p:txBody>
          <a:bodyPr/>
          <a:lstStyle/>
          <a:p>
            <a:pPr marL="609600" indent="-609600" eaLnBrk="1" hangingPunct="1">
              <a:lnSpc>
                <a:spcPct val="90000"/>
              </a:lnSpc>
              <a:buFontTx/>
              <a:buAutoNum type="alphaLcPeriod"/>
            </a:pPr>
            <a:r>
              <a:rPr lang="en-US" altLang="en-US" sz="2400" dirty="0">
                <a:solidFill>
                  <a:schemeClr val="folHlink"/>
                </a:solidFill>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b="1" dirty="0">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f.      Calculate the cash dividend per share for 2020 and the dividend yield based on the market price calculated in part </a:t>
            </a:r>
            <a:r>
              <a:rPr lang="en-US" altLang="en-US" sz="2400" i="1" dirty="0">
                <a:solidFill>
                  <a:srgbClr val="C0C0C0"/>
                </a:solidFill>
                <a:ea typeface="ＭＳ Ｐゴシック" panose="020B0600070205080204" pitchFamily="34" charset="-128"/>
              </a:rPr>
              <a:t>e</a:t>
            </a:r>
            <a:r>
              <a:rPr lang="en-US" altLang="en-US" sz="2400" dirty="0">
                <a:solidFill>
                  <a:srgbClr val="C0C0C0"/>
                </a:solidFill>
                <a:ea typeface="ＭＳ Ｐゴシック" panose="020B0600070205080204" pitchFamily="34" charset="-128"/>
              </a:rPr>
              <a:t>.</a:t>
            </a:r>
          </a:p>
        </p:txBody>
      </p:sp>
      <p:sp>
        <p:nvSpPr>
          <p:cNvPr id="2867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Solution</a:t>
            </a:r>
          </a:p>
        </p:txBody>
      </p:sp>
      <p:sp>
        <p:nvSpPr>
          <p:cNvPr id="29699" name="Rectangle 3"/>
          <p:cNvSpPr>
            <a:spLocks noChangeArrowheads="1"/>
          </p:cNvSpPr>
          <p:nvPr/>
        </p:nvSpPr>
        <p:spPr bwMode="auto">
          <a:xfrm>
            <a:off x="487363" y="2057400"/>
            <a:ext cx="7970837" cy="382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0000"/>
              </a:lnSpc>
              <a:buFontTx/>
              <a:buNone/>
            </a:pPr>
            <a:r>
              <a:rPr lang="en-US" altLang="en-US" b="1" dirty="0"/>
              <a:t>c.</a:t>
            </a:r>
            <a:r>
              <a:rPr lang="en-US" altLang="en-US" sz="2000" b="1" dirty="0"/>
              <a:t>                                                           </a:t>
            </a:r>
          </a:p>
          <a:p>
            <a:pPr algn="ctr" eaLnBrk="1" hangingPunct="1">
              <a:lnSpc>
                <a:spcPct val="90000"/>
              </a:lnSpc>
              <a:buFontTx/>
              <a:buNone/>
            </a:pPr>
            <a:r>
              <a:rPr lang="en-US" altLang="en-US" sz="2000" b="1" dirty="0"/>
              <a:t>                                                            2020	      2019          2018      </a:t>
            </a:r>
          </a:p>
          <a:p>
            <a:pPr eaLnBrk="1" hangingPunct="1">
              <a:lnSpc>
                <a:spcPct val="90000"/>
              </a:lnSpc>
              <a:buFontTx/>
              <a:buNone/>
            </a:pPr>
            <a:r>
              <a:rPr lang="en-US" altLang="en-US" sz="2000" dirty="0"/>
              <a:t>    </a:t>
            </a:r>
            <a:r>
              <a:rPr lang="en-US" altLang="en-US" sz="2400" dirty="0">
                <a:solidFill>
                  <a:srgbClr val="EC2D00"/>
                </a:solidFill>
              </a:rPr>
              <a:t>Current assets  . . . . . . . . . . . . .    $650       $900       $700                    </a:t>
            </a:r>
          </a:p>
          <a:p>
            <a:pPr eaLnBrk="1" hangingPunct="1">
              <a:lnSpc>
                <a:spcPct val="90000"/>
              </a:lnSpc>
              <a:buFontTx/>
              <a:buNone/>
            </a:pPr>
            <a:r>
              <a:rPr lang="en-US" altLang="en-US" sz="2400" dirty="0"/>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Solution</a:t>
            </a:r>
          </a:p>
        </p:txBody>
      </p:sp>
      <p:sp>
        <p:nvSpPr>
          <p:cNvPr id="30723" name="Rectangle 3"/>
          <p:cNvSpPr>
            <a:spLocks noChangeArrowheads="1"/>
          </p:cNvSpPr>
          <p:nvPr/>
        </p:nvSpPr>
        <p:spPr bwMode="auto">
          <a:xfrm>
            <a:off x="487363" y="2057400"/>
            <a:ext cx="7970837" cy="382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0000"/>
              </a:lnSpc>
              <a:buFontTx/>
              <a:buNone/>
            </a:pPr>
            <a:r>
              <a:rPr lang="en-US" altLang="en-US" b="1" dirty="0"/>
              <a:t>c.</a:t>
            </a:r>
            <a:r>
              <a:rPr lang="en-US" altLang="en-US" sz="2000" b="1" dirty="0"/>
              <a:t>                                                           </a:t>
            </a:r>
          </a:p>
          <a:p>
            <a:pPr algn="ctr" eaLnBrk="1" hangingPunct="1">
              <a:lnSpc>
                <a:spcPct val="90000"/>
              </a:lnSpc>
              <a:buFontTx/>
              <a:buNone/>
            </a:pPr>
            <a:r>
              <a:rPr lang="en-US" altLang="en-US" sz="2000" b="1" dirty="0"/>
              <a:t>                                                            2020	      2019          2018      </a:t>
            </a:r>
          </a:p>
          <a:p>
            <a:pPr eaLnBrk="1" hangingPunct="1">
              <a:lnSpc>
                <a:spcPct val="90000"/>
              </a:lnSpc>
              <a:buFontTx/>
              <a:buNone/>
            </a:pPr>
            <a:r>
              <a:rPr lang="en-US" altLang="en-US" sz="2000" dirty="0"/>
              <a:t>    </a:t>
            </a:r>
            <a:r>
              <a:rPr lang="en-US" altLang="en-US" sz="2400" dirty="0"/>
              <a:t>Current assets  . . . . . . . . . . . . .    $650       $900       $700                    </a:t>
            </a:r>
          </a:p>
          <a:p>
            <a:pPr eaLnBrk="1" hangingPunct="1">
              <a:lnSpc>
                <a:spcPct val="90000"/>
              </a:lnSpc>
              <a:buFontTx/>
              <a:buNone/>
            </a:pPr>
            <a:r>
              <a:rPr lang="en-US" altLang="en-US" sz="2400" dirty="0"/>
              <a:t>    </a:t>
            </a:r>
            <a:r>
              <a:rPr lang="en-US" altLang="en-US" sz="2400" dirty="0">
                <a:solidFill>
                  <a:srgbClr val="EC2D00"/>
                </a:solidFill>
              </a:rPr>
              <a:t>Current liabilities  . . . . . . . . . . </a:t>
            </a:r>
            <a:r>
              <a:rPr lang="en-US" altLang="en-US" sz="800" dirty="0">
                <a:solidFill>
                  <a:srgbClr val="EC2D00"/>
                </a:solidFill>
              </a:rPr>
              <a:t> </a:t>
            </a:r>
            <a:r>
              <a:rPr lang="en-US" altLang="en-US" sz="2400" dirty="0">
                <a:solidFill>
                  <a:srgbClr val="EC2D00"/>
                </a:solidFill>
              </a:rPr>
              <a:t>   </a:t>
            </a:r>
            <a:r>
              <a:rPr lang="en-US" altLang="en-US" sz="2400" u="sng" dirty="0">
                <a:solidFill>
                  <a:srgbClr val="EC2D00"/>
                </a:solidFill>
              </a:rPr>
              <a:t>(500</a:t>
            </a:r>
            <a:r>
              <a:rPr lang="en-US" altLang="en-US" sz="2400" dirty="0">
                <a:solidFill>
                  <a:srgbClr val="EC2D00"/>
                </a:solidFill>
              </a:rPr>
              <a:t>)      </a:t>
            </a:r>
            <a:r>
              <a:rPr lang="en-US" altLang="en-US" sz="2400" u="sng" dirty="0">
                <a:solidFill>
                  <a:srgbClr val="EC2D00"/>
                </a:solidFill>
              </a:rPr>
              <a:t>(800</a:t>
            </a:r>
            <a:r>
              <a:rPr lang="en-US" altLang="en-US" sz="2400" dirty="0">
                <a:solidFill>
                  <a:srgbClr val="EC2D00"/>
                </a:solidFill>
              </a:rPr>
              <a:t>)       </a:t>
            </a:r>
            <a:r>
              <a:rPr lang="en-US" altLang="en-US" sz="2400" u="sng" dirty="0">
                <a:solidFill>
                  <a:srgbClr val="EC2D00"/>
                </a:solidFill>
              </a:rPr>
              <a:t>(700</a:t>
            </a:r>
            <a:r>
              <a:rPr lang="en-US" altLang="en-US" sz="2400" dirty="0">
                <a:solidFill>
                  <a:srgbClr val="EC2D00"/>
                </a:solidFill>
              </a:rPr>
              <a:t>)             </a:t>
            </a:r>
          </a:p>
          <a:p>
            <a:pPr eaLnBrk="1" hangingPunct="1">
              <a:lnSpc>
                <a:spcPct val="90000"/>
              </a:lnSpc>
              <a:buFontTx/>
              <a:buNone/>
            </a:pPr>
            <a:r>
              <a:rPr lang="en-US" altLang="en-US" sz="2400" dirty="0"/>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Definition</a:t>
            </a:r>
          </a:p>
        </p:txBody>
      </p:sp>
      <p:sp>
        <p:nvSpPr>
          <p:cNvPr id="5123" name="Rectangle 4"/>
          <p:cNvSpPr>
            <a:spLocks noChangeArrowheads="1"/>
          </p:cNvSpPr>
          <p:nvPr/>
        </p:nvSpPr>
        <p:spPr bwMode="auto">
          <a:xfrm>
            <a:off x="533400" y="2579687"/>
            <a:ext cx="7970838" cy="3821113"/>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buFontTx/>
              <a:buNone/>
            </a:pPr>
            <a:r>
              <a:rPr lang="en-US" altLang="en-US" sz="1600" b="1" dirty="0"/>
              <a:t>WIPER, INC.</a:t>
            </a:r>
          </a:p>
          <a:p>
            <a:pPr algn="ctr" eaLnBrk="1" hangingPunct="1">
              <a:lnSpc>
                <a:spcPct val="90000"/>
              </a:lnSpc>
              <a:buFontTx/>
              <a:buNone/>
            </a:pPr>
            <a:r>
              <a:rPr lang="en-US" altLang="en-US" sz="1600" b="1" dirty="0"/>
              <a:t>Selected Income Statement Data and Other Data </a:t>
            </a:r>
          </a:p>
          <a:p>
            <a:pPr algn="ctr" eaLnBrk="1" hangingPunct="1">
              <a:lnSpc>
                <a:spcPct val="90000"/>
              </a:lnSpc>
              <a:buFontTx/>
              <a:buNone/>
            </a:pPr>
            <a:r>
              <a:rPr lang="en-US" altLang="en-US" sz="1600" b="1" dirty="0"/>
              <a:t>For the Years Ended December 31, 2020 and 2019</a:t>
            </a:r>
          </a:p>
          <a:p>
            <a:pPr algn="ctr" eaLnBrk="1" hangingPunct="1">
              <a:lnSpc>
                <a:spcPct val="90000"/>
              </a:lnSpc>
              <a:buFontTx/>
              <a:buNone/>
            </a:pPr>
            <a:r>
              <a:rPr lang="en-US" altLang="en-US" sz="1600" b="1" dirty="0"/>
              <a:t>(in millions)</a:t>
            </a:r>
            <a:endParaRPr lang="en-US" altLang="en-US" sz="800" b="1" dirty="0"/>
          </a:p>
          <a:p>
            <a:pPr algn="ctr" eaLnBrk="1" hangingPunct="1">
              <a:lnSpc>
                <a:spcPct val="90000"/>
              </a:lnSpc>
              <a:buFontTx/>
              <a:buNone/>
            </a:pPr>
            <a:r>
              <a:rPr lang="en-US" altLang="en-US" sz="800" b="1" dirty="0"/>
              <a:t>			</a:t>
            </a:r>
          </a:p>
          <a:p>
            <a:pPr eaLnBrk="1" hangingPunct="1">
              <a:lnSpc>
                <a:spcPct val="90000"/>
              </a:lnSpc>
              <a:buFontTx/>
              <a:buNone/>
              <a:tabLst>
                <a:tab pos="5886450" algn="r"/>
                <a:tab pos="7486650" algn="r"/>
              </a:tabLst>
            </a:pPr>
            <a:r>
              <a:rPr lang="en-US" altLang="en-US" sz="1800" dirty="0"/>
              <a:t>Income statement data:   </a:t>
            </a:r>
            <a:r>
              <a:rPr lang="en-US" altLang="en-US" sz="1800" b="1" dirty="0"/>
              <a:t>                                                      2020	                    2019             </a:t>
            </a:r>
          </a:p>
          <a:p>
            <a:pPr eaLnBrk="1" hangingPunct="1">
              <a:lnSpc>
                <a:spcPct val="90000"/>
              </a:lnSpc>
              <a:buFontTx/>
              <a:buNone/>
              <a:tabLst>
                <a:tab pos="5943600" algn="r"/>
                <a:tab pos="7543800" algn="r"/>
              </a:tabLst>
            </a:pPr>
            <a:r>
              <a:rPr lang="en-US" altLang="en-US" sz="1800" dirty="0"/>
              <a:t>    Sales . . . . . . . . . . . . . . . . . . . . . . . . . . . . . . . . . . . 	</a:t>
            </a:r>
            <a:r>
              <a:rPr lang="en-US" altLang="en-US" sz="800" dirty="0"/>
              <a:t> </a:t>
            </a:r>
            <a:r>
              <a:rPr lang="en-US" altLang="en-US" sz="1800" dirty="0"/>
              <a:t>$3,300 	     $2,900    </a:t>
            </a:r>
          </a:p>
          <a:p>
            <a:pPr eaLnBrk="1" hangingPunct="1">
              <a:lnSpc>
                <a:spcPct val="90000"/>
              </a:lnSpc>
              <a:buFontTx/>
              <a:buNone/>
              <a:tabLst>
                <a:tab pos="5943600" algn="r"/>
                <a:tab pos="7543800" algn="r"/>
              </a:tabLst>
            </a:pPr>
            <a:r>
              <a:rPr lang="en-US" altLang="en-US" sz="1800" dirty="0"/>
              <a:t>    Operating income . . . . . . . . . . . . . . . . . . . . . . . . .             </a:t>
            </a:r>
            <a:r>
              <a:rPr lang="en-US" altLang="en-US" sz="800" dirty="0"/>
              <a:t>	</a:t>
            </a:r>
            <a:r>
              <a:rPr lang="en-US" altLang="en-US" sz="1800" dirty="0"/>
              <a:t> 380         </a:t>
            </a:r>
            <a:r>
              <a:rPr lang="en-US" altLang="en-US" sz="800" dirty="0"/>
              <a:t>  </a:t>
            </a:r>
            <a:r>
              <a:rPr lang="en-US" altLang="en-US" sz="1800" dirty="0"/>
              <a:t> 	     </a:t>
            </a:r>
            <a:r>
              <a:rPr lang="en-US" altLang="en-US" sz="800" dirty="0"/>
              <a:t> </a:t>
            </a:r>
            <a:r>
              <a:rPr lang="en-US" altLang="en-US" sz="1800" dirty="0"/>
              <a:t> </a:t>
            </a:r>
            <a:r>
              <a:rPr lang="en-US" altLang="en-US" sz="800" dirty="0"/>
              <a:t> </a:t>
            </a:r>
            <a:r>
              <a:rPr lang="en-US" altLang="en-US" sz="1800" dirty="0"/>
              <a:t> 300              </a:t>
            </a:r>
          </a:p>
          <a:p>
            <a:pPr eaLnBrk="1" hangingPunct="1">
              <a:lnSpc>
                <a:spcPct val="90000"/>
              </a:lnSpc>
              <a:buFontTx/>
              <a:buNone/>
              <a:tabLst>
                <a:tab pos="5943600" algn="r"/>
                <a:tab pos="7543800" algn="r"/>
              </a:tabLst>
            </a:pPr>
            <a:r>
              <a:rPr lang="en-US" altLang="en-US" sz="1800" dirty="0"/>
              <a:t>    Interest expense. . . . . . . . . . . . . . . . . . . . . . . . . . .               	 </a:t>
            </a:r>
            <a:r>
              <a:rPr lang="en-US" altLang="en-US" sz="800" dirty="0"/>
              <a:t>  </a:t>
            </a:r>
            <a:r>
              <a:rPr lang="en-US" altLang="en-US" sz="1800" dirty="0"/>
              <a:t>80                 </a:t>
            </a:r>
            <a:r>
              <a:rPr lang="en-US" altLang="en-US" sz="800" dirty="0"/>
              <a:t> </a:t>
            </a:r>
            <a:r>
              <a:rPr lang="en-US" altLang="en-US" sz="1800" dirty="0"/>
              <a:t>      </a:t>
            </a:r>
            <a:r>
              <a:rPr lang="en-US" altLang="en-US" sz="800" dirty="0"/>
              <a:t> </a:t>
            </a:r>
            <a:r>
              <a:rPr lang="en-US" altLang="en-US" sz="1800" dirty="0"/>
              <a:t>70</a:t>
            </a:r>
          </a:p>
          <a:p>
            <a:pPr eaLnBrk="1" hangingPunct="1">
              <a:lnSpc>
                <a:spcPct val="90000"/>
              </a:lnSpc>
              <a:buFontTx/>
              <a:buNone/>
              <a:tabLst>
                <a:tab pos="5943600" algn="r"/>
                <a:tab pos="7543800" algn="r"/>
              </a:tabLst>
            </a:pPr>
            <a:r>
              <a:rPr lang="en-US" altLang="en-US" sz="1800" dirty="0"/>
              <a:t>    Net income . . . . . . . . . . . . . . . . . . . . . . . . . . . . . .      	       </a:t>
            </a:r>
            <a:r>
              <a:rPr lang="en-US" altLang="en-US" sz="800" dirty="0"/>
              <a:t> </a:t>
            </a:r>
            <a:r>
              <a:rPr lang="en-US" altLang="en-US" sz="1800" dirty="0"/>
              <a:t> 300      	     </a:t>
            </a:r>
            <a:r>
              <a:rPr lang="en-US" altLang="en-US" sz="800" dirty="0"/>
              <a:t> </a:t>
            </a:r>
            <a:r>
              <a:rPr lang="en-US" altLang="en-US" sz="1800" dirty="0"/>
              <a:t>  230    </a:t>
            </a:r>
          </a:p>
          <a:p>
            <a:pPr eaLnBrk="1" hangingPunct="1">
              <a:lnSpc>
                <a:spcPct val="90000"/>
              </a:lnSpc>
              <a:buFontTx/>
              <a:buNone/>
              <a:tabLst>
                <a:tab pos="5943600" algn="r"/>
                <a:tab pos="7543800" algn="r"/>
              </a:tabLst>
            </a:pPr>
            <a:r>
              <a:rPr lang="en-US" altLang="en-US" sz="1800" dirty="0"/>
              <a:t>Other data:</a:t>
            </a:r>
            <a:endParaRPr lang="en-US" altLang="en-US" sz="1800" u="sng" dirty="0"/>
          </a:p>
          <a:p>
            <a:pPr eaLnBrk="1" hangingPunct="1">
              <a:lnSpc>
                <a:spcPct val="90000"/>
              </a:lnSpc>
              <a:buFontTx/>
              <a:buNone/>
              <a:tabLst>
                <a:tab pos="5943600" algn="r"/>
                <a:tab pos="7543800" algn="r"/>
              </a:tabLst>
            </a:pPr>
            <a:r>
              <a:rPr lang="en-US" altLang="en-US" sz="1800" dirty="0"/>
              <a:t>    Average number of common shares outstanding. .   	            </a:t>
            </a:r>
            <a:r>
              <a:rPr lang="en-US" altLang="en-US" sz="800" dirty="0"/>
              <a:t>   </a:t>
            </a:r>
            <a:r>
              <a:rPr lang="en-US" altLang="en-US" sz="1800" dirty="0"/>
              <a:t>44                        42</a:t>
            </a:r>
          </a:p>
          <a:p>
            <a:pPr eaLnBrk="1" hangingPunct="1">
              <a:lnSpc>
                <a:spcPct val="90000"/>
              </a:lnSpc>
              <a:buFontTx/>
              <a:buNone/>
              <a:tabLst>
                <a:tab pos="5943600" algn="r"/>
                <a:tab pos="7543800" algn="r"/>
              </a:tabLst>
            </a:pPr>
            <a:r>
              <a:rPr lang="en-US" altLang="en-US" sz="1800" dirty="0"/>
              <a:t>    Total dividends paid</a:t>
            </a:r>
            <a:r>
              <a:rPr lang="en-US" altLang="en-US" sz="800" dirty="0"/>
              <a:t> </a:t>
            </a:r>
            <a:r>
              <a:rPr lang="en-US" altLang="en-US" sz="1800" dirty="0"/>
              <a:t> . . . . . . . . . . . . . . . . . . . . . . .     	      $    50    	       $    30    </a:t>
            </a:r>
            <a:endParaRPr lang="en-US" altLang="en-US" sz="1800" b="1" dirty="0"/>
          </a:p>
        </p:txBody>
      </p:sp>
      <p:sp>
        <p:nvSpPr>
          <p:cNvPr id="5124" name="Line 5"/>
          <p:cNvSpPr>
            <a:spLocks noChangeShapeType="1"/>
          </p:cNvSpPr>
          <p:nvPr/>
        </p:nvSpPr>
        <p:spPr bwMode="auto">
          <a:xfrm>
            <a:off x="533400" y="2514600"/>
            <a:ext cx="7970838" cy="0"/>
          </a:xfrm>
          <a:prstGeom prst="line">
            <a:avLst/>
          </a:prstGeom>
          <a:noFill/>
          <a:ln w="57150" cmpd="thickThin">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5" name="Line 6"/>
          <p:cNvSpPr>
            <a:spLocks noChangeShapeType="1"/>
          </p:cNvSpPr>
          <p:nvPr/>
        </p:nvSpPr>
        <p:spPr bwMode="auto">
          <a:xfrm>
            <a:off x="533400" y="6324600"/>
            <a:ext cx="7970838" cy="0"/>
          </a:xfrm>
          <a:prstGeom prst="line">
            <a:avLst/>
          </a:prstGeom>
          <a:noFill/>
          <a:ln w="57150" cmpd="thickThin">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Solution</a:t>
            </a:r>
          </a:p>
        </p:txBody>
      </p:sp>
      <p:sp>
        <p:nvSpPr>
          <p:cNvPr id="31747" name="Rectangle 3"/>
          <p:cNvSpPr>
            <a:spLocks noChangeArrowheads="1"/>
          </p:cNvSpPr>
          <p:nvPr/>
        </p:nvSpPr>
        <p:spPr bwMode="auto">
          <a:xfrm>
            <a:off x="487363" y="2057400"/>
            <a:ext cx="7970837" cy="382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0000"/>
              </a:lnSpc>
              <a:buFontTx/>
              <a:buNone/>
            </a:pPr>
            <a:r>
              <a:rPr lang="en-US" altLang="en-US" b="1" dirty="0"/>
              <a:t>c.</a:t>
            </a:r>
            <a:r>
              <a:rPr lang="en-US" altLang="en-US" sz="2000" b="1" dirty="0"/>
              <a:t>                                                           </a:t>
            </a:r>
          </a:p>
          <a:p>
            <a:pPr algn="ctr" eaLnBrk="1" hangingPunct="1">
              <a:lnSpc>
                <a:spcPct val="90000"/>
              </a:lnSpc>
              <a:buFontTx/>
              <a:buNone/>
            </a:pPr>
            <a:r>
              <a:rPr lang="en-US" altLang="en-US" sz="2000" b="1" dirty="0"/>
              <a:t>                                                            2020	      2019          2018      </a:t>
            </a:r>
          </a:p>
          <a:p>
            <a:pPr eaLnBrk="1" hangingPunct="1">
              <a:lnSpc>
                <a:spcPct val="90000"/>
              </a:lnSpc>
              <a:buFontTx/>
              <a:buNone/>
            </a:pPr>
            <a:r>
              <a:rPr lang="en-US" altLang="en-US" sz="2000" dirty="0"/>
              <a:t>    </a:t>
            </a:r>
            <a:r>
              <a:rPr lang="en-US" altLang="en-US" sz="2400" dirty="0"/>
              <a:t>Current assets  . . . . . . . . . . . . .    $650       $900       $700                    </a:t>
            </a:r>
          </a:p>
          <a:p>
            <a:pPr eaLnBrk="1" hangingPunct="1">
              <a:lnSpc>
                <a:spcPct val="90000"/>
              </a:lnSpc>
              <a:buFontTx/>
              <a:buNone/>
            </a:pPr>
            <a:r>
              <a:rPr lang="en-US" altLang="en-US" sz="2400" dirty="0"/>
              <a:t>    Current liabilities  . . . . . . . . . . </a:t>
            </a:r>
            <a:r>
              <a:rPr lang="en-US" altLang="en-US" sz="800" dirty="0"/>
              <a:t> </a:t>
            </a:r>
            <a:r>
              <a:rPr lang="en-US" altLang="en-US" sz="2400" dirty="0"/>
              <a:t>   </a:t>
            </a:r>
            <a:r>
              <a:rPr lang="en-US" altLang="en-US" sz="2400" u="sng" dirty="0"/>
              <a:t>(500</a:t>
            </a:r>
            <a:r>
              <a:rPr lang="en-US" altLang="en-US" sz="2400" dirty="0"/>
              <a:t>)      </a:t>
            </a:r>
            <a:r>
              <a:rPr lang="en-US" altLang="en-US" sz="2400" u="sng" dirty="0"/>
              <a:t>(800</a:t>
            </a:r>
            <a:r>
              <a:rPr lang="en-US" altLang="en-US" sz="2400" dirty="0"/>
              <a:t>)       </a:t>
            </a:r>
            <a:r>
              <a:rPr lang="en-US" altLang="en-US" sz="2400" u="sng" dirty="0"/>
              <a:t>(700</a:t>
            </a:r>
            <a:r>
              <a:rPr lang="en-US" altLang="en-US" sz="2400" dirty="0"/>
              <a:t>)             </a:t>
            </a:r>
          </a:p>
          <a:p>
            <a:pPr eaLnBrk="1" hangingPunct="1">
              <a:lnSpc>
                <a:spcPct val="90000"/>
              </a:lnSpc>
              <a:buFontTx/>
              <a:buNone/>
            </a:pPr>
            <a:r>
              <a:rPr lang="en-US" altLang="en-US" sz="2400" dirty="0"/>
              <a:t>  </a:t>
            </a:r>
            <a:r>
              <a:rPr lang="en-US" altLang="en-US" sz="2400" dirty="0">
                <a:solidFill>
                  <a:srgbClr val="EC2D00"/>
                </a:solidFill>
              </a:rPr>
              <a:t>  Working capital (CA –CL) . . .   </a:t>
            </a:r>
            <a:r>
              <a:rPr lang="en-US" altLang="en-US" sz="2400" b="1" dirty="0">
                <a:solidFill>
                  <a:srgbClr val="EC2D00"/>
                </a:solidFill>
              </a:rPr>
              <a:t> $150       $100       $</a:t>
            </a:r>
            <a:r>
              <a:rPr lang="en-US" altLang="en-US" sz="800" b="1" dirty="0">
                <a:solidFill>
                  <a:srgbClr val="EC2D00"/>
                </a:solidFill>
              </a:rPr>
              <a:t>  </a:t>
            </a:r>
            <a:r>
              <a:rPr lang="en-US" altLang="en-US" sz="2400" b="1" dirty="0">
                <a:solidFill>
                  <a:srgbClr val="EC2D00"/>
                </a:solidFill>
              </a:rPr>
              <a:t>    0</a:t>
            </a:r>
          </a:p>
          <a:p>
            <a:pPr eaLnBrk="1" hangingPunct="1">
              <a:lnSpc>
                <a:spcPct val="90000"/>
              </a:lnSpc>
              <a:buFontTx/>
              <a:buNone/>
            </a:pPr>
            <a:r>
              <a:rPr lang="en-US" altLang="en-US" sz="2400" dirty="0"/>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solidFill>
            <a:srgbClr val="003399"/>
          </a:solidFill>
        </p:spPr>
        <p:txBody>
          <a:bodyPr/>
          <a:lstStyle/>
          <a:p>
            <a:pPr eaLnBrk="1" hangingPunct="1"/>
            <a:r>
              <a:rPr lang="en-US" altLang="en-US">
                <a:solidFill>
                  <a:srgbClr val="DDDDDD"/>
                </a:solidFill>
                <a:ea typeface="ＭＳ Ｐゴシック" panose="020B0600070205080204" pitchFamily="34" charset="-128"/>
              </a:rPr>
              <a:t>Problem Solution</a:t>
            </a:r>
          </a:p>
        </p:txBody>
      </p:sp>
      <p:sp>
        <p:nvSpPr>
          <p:cNvPr id="32771" name="Rectangle 3"/>
          <p:cNvSpPr>
            <a:spLocks noChangeArrowheads="1"/>
          </p:cNvSpPr>
          <p:nvPr/>
        </p:nvSpPr>
        <p:spPr bwMode="auto">
          <a:xfrm>
            <a:off x="487363" y="2057400"/>
            <a:ext cx="7970837" cy="382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0000"/>
              </a:lnSpc>
              <a:buFontTx/>
              <a:buNone/>
            </a:pPr>
            <a:r>
              <a:rPr lang="en-US" altLang="en-US" b="1" dirty="0"/>
              <a:t>c.</a:t>
            </a:r>
            <a:r>
              <a:rPr lang="en-US" altLang="en-US" sz="2000" b="1" dirty="0"/>
              <a:t>                                                           </a:t>
            </a:r>
          </a:p>
          <a:p>
            <a:pPr algn="ctr" eaLnBrk="1" hangingPunct="1">
              <a:lnSpc>
                <a:spcPct val="90000"/>
              </a:lnSpc>
              <a:buFontTx/>
              <a:buNone/>
            </a:pPr>
            <a:r>
              <a:rPr lang="en-US" altLang="en-US" sz="2000" b="1" dirty="0"/>
              <a:t>                                                            2020	      2019          2018      </a:t>
            </a:r>
          </a:p>
          <a:p>
            <a:pPr eaLnBrk="1" hangingPunct="1">
              <a:lnSpc>
                <a:spcPct val="90000"/>
              </a:lnSpc>
              <a:buFontTx/>
              <a:buNone/>
            </a:pPr>
            <a:r>
              <a:rPr lang="en-US" altLang="en-US" sz="2000" dirty="0"/>
              <a:t>    </a:t>
            </a:r>
            <a:r>
              <a:rPr lang="en-US" altLang="en-US" sz="2400" dirty="0"/>
              <a:t>Current assets  . . . . . . . . . . . . .    $650       $900       $700                    </a:t>
            </a:r>
          </a:p>
          <a:p>
            <a:pPr eaLnBrk="1" hangingPunct="1">
              <a:lnSpc>
                <a:spcPct val="90000"/>
              </a:lnSpc>
              <a:buFontTx/>
              <a:buNone/>
            </a:pPr>
            <a:r>
              <a:rPr lang="en-US" altLang="en-US" sz="2400" dirty="0"/>
              <a:t>    Current liabilities  . . . . . . . . . . </a:t>
            </a:r>
            <a:r>
              <a:rPr lang="en-US" altLang="en-US" sz="800" dirty="0"/>
              <a:t> </a:t>
            </a:r>
            <a:r>
              <a:rPr lang="en-US" altLang="en-US" sz="2400" dirty="0"/>
              <a:t>   </a:t>
            </a:r>
            <a:r>
              <a:rPr lang="en-US" altLang="en-US" sz="2400" u="sng" dirty="0"/>
              <a:t>(500</a:t>
            </a:r>
            <a:r>
              <a:rPr lang="en-US" altLang="en-US" sz="2400" dirty="0"/>
              <a:t>)      </a:t>
            </a:r>
            <a:r>
              <a:rPr lang="en-US" altLang="en-US" sz="2400" u="sng" dirty="0"/>
              <a:t>(800</a:t>
            </a:r>
            <a:r>
              <a:rPr lang="en-US" altLang="en-US" sz="2400" dirty="0"/>
              <a:t>)       </a:t>
            </a:r>
            <a:r>
              <a:rPr lang="en-US" altLang="en-US" sz="2400" u="sng" dirty="0"/>
              <a:t>(700</a:t>
            </a:r>
            <a:r>
              <a:rPr lang="en-US" altLang="en-US" sz="2400" dirty="0"/>
              <a:t>)             </a:t>
            </a:r>
          </a:p>
          <a:p>
            <a:pPr eaLnBrk="1" hangingPunct="1">
              <a:lnSpc>
                <a:spcPct val="90000"/>
              </a:lnSpc>
              <a:buFontTx/>
              <a:buNone/>
            </a:pPr>
            <a:r>
              <a:rPr lang="en-US" altLang="en-US" sz="2400" dirty="0"/>
              <a:t>    Working capital (CA –CL) . . .    $150       $100       $</a:t>
            </a:r>
            <a:r>
              <a:rPr lang="en-US" altLang="en-US" sz="800" dirty="0"/>
              <a:t>  </a:t>
            </a:r>
            <a:r>
              <a:rPr lang="en-US" altLang="en-US" sz="2400" dirty="0"/>
              <a:t>    0</a:t>
            </a:r>
          </a:p>
          <a:p>
            <a:pPr eaLnBrk="1" hangingPunct="1">
              <a:lnSpc>
                <a:spcPct val="90000"/>
              </a:lnSpc>
              <a:buFontTx/>
              <a:buNone/>
            </a:pPr>
            <a:r>
              <a:rPr lang="en-US" altLang="en-US" sz="2400" dirty="0"/>
              <a:t>    </a:t>
            </a:r>
            <a:r>
              <a:rPr lang="en-US" altLang="en-US" sz="2400" dirty="0">
                <a:solidFill>
                  <a:srgbClr val="EC2D00"/>
                </a:solidFill>
              </a:rPr>
              <a:t>Current ratio (CA / CL)  . . . . .      </a:t>
            </a:r>
            <a:r>
              <a:rPr lang="en-US" altLang="en-US" sz="800" dirty="0">
                <a:solidFill>
                  <a:srgbClr val="EC2D00"/>
                </a:solidFill>
              </a:rPr>
              <a:t> </a:t>
            </a:r>
            <a:r>
              <a:rPr lang="en-US" altLang="en-US" sz="2400" dirty="0">
                <a:solidFill>
                  <a:srgbClr val="EC2D00"/>
                </a:solidFill>
              </a:rPr>
              <a:t> </a:t>
            </a:r>
            <a:r>
              <a:rPr lang="en-US" altLang="en-US" sz="2400" b="1" dirty="0">
                <a:solidFill>
                  <a:srgbClr val="EC2D00"/>
                </a:solidFill>
              </a:rPr>
              <a:t>1.3         </a:t>
            </a:r>
            <a:r>
              <a:rPr lang="en-US" altLang="en-US" sz="800" b="1" dirty="0">
                <a:solidFill>
                  <a:srgbClr val="EC2D00"/>
                </a:solidFill>
              </a:rPr>
              <a:t> </a:t>
            </a:r>
            <a:r>
              <a:rPr lang="en-US" altLang="en-US" sz="2400" b="1" dirty="0">
                <a:solidFill>
                  <a:srgbClr val="EC2D00"/>
                </a:solidFill>
              </a:rPr>
              <a:t>1.1         </a:t>
            </a:r>
            <a:r>
              <a:rPr lang="en-US" altLang="en-US" sz="800" b="1" dirty="0">
                <a:solidFill>
                  <a:srgbClr val="EC2D00"/>
                </a:solidFill>
              </a:rPr>
              <a:t> </a:t>
            </a:r>
            <a:r>
              <a:rPr lang="en-US" altLang="en-US" sz="2400" b="1" dirty="0">
                <a:solidFill>
                  <a:srgbClr val="EC2D00"/>
                </a:solidFill>
              </a:rPr>
              <a:t> 1.0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xfrm>
            <a:off x="685800" y="1905000"/>
            <a:ext cx="7772400" cy="4935538"/>
          </a:xfrm>
          <a:noFill/>
        </p:spPr>
        <p:txBody>
          <a:bodyPr/>
          <a:lstStyle/>
          <a:p>
            <a:pPr marL="609600" indent="-609600" eaLnBrk="1" hangingPunct="1">
              <a:lnSpc>
                <a:spcPct val="90000"/>
              </a:lnSpc>
              <a:buFontTx/>
              <a:buAutoNum type="alphaLcPeriod"/>
            </a:pPr>
            <a:r>
              <a:rPr lang="en-US" altLang="en-US" sz="2400" dirty="0">
                <a:solidFill>
                  <a:schemeClr val="folHlink"/>
                </a:solidFill>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b="1" dirty="0">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f.     Calculate the cash dividend per share for 2020 and the dividend yield based on the market price calculated in part </a:t>
            </a:r>
            <a:r>
              <a:rPr lang="en-US" altLang="en-US" sz="2400" i="1" dirty="0">
                <a:solidFill>
                  <a:srgbClr val="C0C0C0"/>
                </a:solidFill>
                <a:ea typeface="ＭＳ Ｐゴシック" panose="020B0600070205080204" pitchFamily="34" charset="-128"/>
              </a:rPr>
              <a:t>e</a:t>
            </a:r>
            <a:r>
              <a:rPr lang="en-US" altLang="en-US" sz="2400" dirty="0">
                <a:solidFill>
                  <a:srgbClr val="C0C0C0"/>
                </a:solidFill>
                <a:ea typeface="ＭＳ Ｐゴシック" panose="020B0600070205080204" pitchFamily="34" charset="-128"/>
              </a:rPr>
              <a:t>.</a:t>
            </a:r>
          </a:p>
        </p:txBody>
      </p:sp>
      <p:sp>
        <p:nvSpPr>
          <p:cNvPr id="3379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d.</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endParaRPr lang="en-US" altLang="en-US">
              <a:ea typeface="ＭＳ Ｐゴシック" panose="020B0600070205080204" pitchFamily="34" charset="-128"/>
            </a:endParaRPr>
          </a:p>
        </p:txBody>
      </p:sp>
      <p:sp>
        <p:nvSpPr>
          <p:cNvPr id="3481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4820"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rgbClr val="EC2D00"/>
                </a:solidFill>
                <a:ea typeface="ＭＳ Ｐゴシック" panose="020B0600070205080204" pitchFamily="34" charset="-128"/>
              </a:rPr>
              <a:t>2020 EPS =</a:t>
            </a:r>
            <a:endParaRPr lang="en-US" altLang="en-US" b="1" dirty="0">
              <a:solidFill>
                <a:srgbClr val="EC2D00"/>
              </a:solidFill>
              <a:ea typeface="ＭＳ Ｐゴシック" panose="020B0600070205080204" pitchFamily="34" charset="-128"/>
            </a:endParaRPr>
          </a:p>
        </p:txBody>
      </p:sp>
      <p:sp>
        <p:nvSpPr>
          <p:cNvPr id="3584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5844"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2020 EPS = </a:t>
            </a:r>
            <a:r>
              <a:rPr lang="en-US" altLang="en-US" dirty="0">
                <a:solidFill>
                  <a:srgbClr val="EC2D00"/>
                </a:solidFill>
                <a:ea typeface="ＭＳ Ｐゴシック" panose="020B0600070205080204" pitchFamily="34" charset="-128"/>
              </a:rPr>
              <a:t>$300</a:t>
            </a:r>
            <a:endParaRPr lang="en-US" altLang="en-US" b="1" dirty="0">
              <a:solidFill>
                <a:srgbClr val="EC2D00"/>
              </a:solidFill>
              <a:ea typeface="ＭＳ Ｐゴシック" panose="020B0600070205080204" pitchFamily="34" charset="-128"/>
            </a:endParaRPr>
          </a:p>
        </p:txBody>
      </p:sp>
      <p:sp>
        <p:nvSpPr>
          <p:cNvPr id="3686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6868"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2020 EPS = $300 </a:t>
            </a:r>
            <a:r>
              <a:rPr lang="en-US" altLang="en-US" dirty="0">
                <a:solidFill>
                  <a:srgbClr val="EC2D00"/>
                </a:solidFill>
                <a:ea typeface="ＭＳ Ｐゴシック" panose="020B0600070205080204" pitchFamily="34" charset="-128"/>
              </a:rPr>
              <a:t>/ 44</a:t>
            </a:r>
            <a:endParaRPr lang="en-US" altLang="en-US" b="1" dirty="0">
              <a:solidFill>
                <a:srgbClr val="EC2D00"/>
              </a:solidFill>
              <a:ea typeface="ＭＳ Ｐゴシック" panose="020B0600070205080204" pitchFamily="34" charset="-128"/>
            </a:endParaRPr>
          </a:p>
        </p:txBody>
      </p:sp>
      <p:sp>
        <p:nvSpPr>
          <p:cNvPr id="3789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7892"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2020 EPS = $300 / 44 </a:t>
            </a:r>
            <a:r>
              <a:rPr lang="en-US" altLang="en-US" b="1" dirty="0">
                <a:solidFill>
                  <a:srgbClr val="EC2D00"/>
                </a:solidFill>
                <a:ea typeface="ＭＳ Ｐゴシック" panose="020B0600070205080204" pitchFamily="34" charset="-128"/>
              </a:rPr>
              <a:t>= $6.82</a:t>
            </a:r>
          </a:p>
          <a:p>
            <a:pPr marL="609600" indent="-609600" eaLnBrk="1" hangingPunct="1">
              <a:buFontTx/>
              <a:buNone/>
            </a:pPr>
            <a:endParaRPr lang="en-US" altLang="en-US" sz="2400"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3891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8916"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chemeClr val="accent3">
                    <a:lumMod val="75000"/>
                  </a:schemeClr>
                </a:solidFill>
                <a:ea typeface="ＭＳ Ｐゴシック" panose="020B0600070205080204" pitchFamily="34" charset="-128"/>
              </a:rPr>
              <a:t>2020 EPS = $300 / 44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solidFill>
                  <a:srgbClr val="EC2D00"/>
                </a:solidFill>
                <a:ea typeface="ＭＳ Ｐゴシック" panose="020B0600070205080204" pitchFamily="34" charset="-128"/>
              </a:rPr>
              <a:t>2019 EPS = </a:t>
            </a:r>
            <a:r>
              <a:rPr lang="en-US" altLang="en-US" dirty="0">
                <a:ea typeface="ＭＳ Ｐゴシック" panose="020B0600070205080204" pitchFamily="34" charset="-128"/>
              </a:rPr>
              <a:t> </a:t>
            </a: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3993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39940"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chemeClr val="accent3">
                    <a:lumMod val="75000"/>
                  </a:schemeClr>
                </a:solidFill>
                <a:ea typeface="ＭＳ Ｐゴシック" panose="020B0600070205080204" pitchFamily="34" charset="-128"/>
              </a:rPr>
              <a:t>2020 EPS = $300 / 44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2019 EPS = </a:t>
            </a:r>
            <a:r>
              <a:rPr lang="en-US" altLang="en-US" dirty="0">
                <a:solidFill>
                  <a:srgbClr val="EC2D00"/>
                </a:solidFill>
                <a:ea typeface="ＭＳ Ｐゴシック" panose="020B0600070205080204" pitchFamily="34" charset="-128"/>
              </a:rPr>
              <a:t>$230</a:t>
            </a: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4096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0964"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685800" y="1905000"/>
            <a:ext cx="7772400" cy="4876800"/>
          </a:xfrm>
          <a:noFill/>
        </p:spPr>
        <p:txBody>
          <a:bodyPr/>
          <a:lstStyle/>
          <a:p>
            <a:pPr marL="609600" indent="-609600" eaLnBrk="1" hangingPunct="1">
              <a:lnSpc>
                <a:spcPct val="90000"/>
              </a:lnSpc>
              <a:buFontTx/>
              <a:buAutoNum type="alphaLcPeriod"/>
            </a:pPr>
            <a:r>
              <a:rPr lang="en-US" altLang="en-US" sz="2400" b="1" dirty="0">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f.     Calculate the cash dividend per share for 2020 and the dividend yield based on the market price calculated in part </a:t>
            </a:r>
            <a:r>
              <a:rPr lang="en-US" altLang="en-US" sz="2400" i="1" dirty="0">
                <a:solidFill>
                  <a:srgbClr val="C0C0C0"/>
                </a:solidFill>
                <a:ea typeface="ＭＳ Ｐゴシック" panose="020B0600070205080204" pitchFamily="34" charset="-128"/>
              </a:rPr>
              <a:t>e</a:t>
            </a:r>
            <a:r>
              <a:rPr lang="en-US" altLang="en-US" sz="2400" dirty="0">
                <a:solidFill>
                  <a:srgbClr val="C0C0C0"/>
                </a:solidFill>
                <a:ea typeface="ＭＳ Ｐゴシック" panose="020B0600070205080204" pitchFamily="34" charset="-128"/>
              </a:rPr>
              <a:t>.</a:t>
            </a:r>
          </a:p>
        </p:txBody>
      </p:sp>
      <p:sp>
        <p:nvSpPr>
          <p:cNvPr id="6147" name="Rectangle 4"/>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chemeClr val="accent3">
                    <a:lumMod val="75000"/>
                  </a:schemeClr>
                </a:solidFill>
                <a:ea typeface="ＭＳ Ｐゴシック" panose="020B0600070205080204" pitchFamily="34" charset="-128"/>
              </a:rPr>
              <a:t>2020 EPS = $300 / 44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2019 EPS = $230 </a:t>
            </a:r>
            <a:r>
              <a:rPr lang="en-US" altLang="en-US" dirty="0">
                <a:solidFill>
                  <a:srgbClr val="EC2D00"/>
                </a:solidFill>
                <a:ea typeface="ＭＳ Ｐゴシック" panose="020B0600070205080204" pitchFamily="34" charset="-128"/>
              </a:rPr>
              <a:t>/ 42 </a:t>
            </a:r>
            <a:r>
              <a:rPr lang="en-US" altLang="en-US" dirty="0">
                <a:ea typeface="ＭＳ Ｐゴシック" panose="020B0600070205080204" pitchFamily="34" charset="-128"/>
              </a:rPr>
              <a:t> </a:t>
            </a: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4198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1988"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d.</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chemeClr val="accent3">
                    <a:lumMod val="75000"/>
                  </a:schemeClr>
                </a:solidFill>
                <a:ea typeface="ＭＳ Ｐゴシック" panose="020B0600070205080204" pitchFamily="34" charset="-128"/>
              </a:rPr>
              <a:t>2020 EPS = $300 / 44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2019 EPS = $230 / 42 </a:t>
            </a:r>
            <a:r>
              <a:rPr lang="en-US" altLang="en-US" b="1" dirty="0">
                <a:solidFill>
                  <a:srgbClr val="EC2D00"/>
                </a:solidFill>
                <a:ea typeface="ＭＳ Ｐゴシック" panose="020B0600070205080204" pitchFamily="34" charset="-128"/>
              </a:rPr>
              <a:t>= $5.48 </a:t>
            </a:r>
          </a:p>
          <a:p>
            <a:pPr marL="609600" indent="-609600" eaLnBrk="1" hangingPunct="1">
              <a:buFontTx/>
              <a:buNone/>
            </a:pPr>
            <a:r>
              <a:rPr lang="en-US" altLang="en-US" b="1" dirty="0">
                <a:ea typeface="ＭＳ Ｐゴシック" panose="020B0600070205080204" pitchFamily="34" charset="-128"/>
              </a:rPr>
              <a:t>   </a:t>
            </a:r>
          </a:p>
        </p:txBody>
      </p:sp>
      <p:sp>
        <p:nvSpPr>
          <p:cNvPr id="4301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3012" name="Text Box 4"/>
          <p:cNvSpPr txBox="1">
            <a:spLocks noChangeArrowheads="1"/>
          </p:cNvSpPr>
          <p:nvPr/>
        </p:nvSpPr>
        <p:spPr bwMode="auto">
          <a:xfrm>
            <a:off x="2058988" y="2057400"/>
            <a:ext cx="5027612" cy="1508125"/>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EPS = Net income /                 Weighted-average number of shares outstanding</a:t>
            </a:r>
            <a:endParaRPr lang="en-US" altLang="en-US" sz="18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body" idx="1"/>
          </p:nvPr>
        </p:nvSpPr>
        <p:spPr>
          <a:xfrm>
            <a:off x="685800" y="1905000"/>
            <a:ext cx="7772400" cy="4935538"/>
          </a:xfrm>
          <a:noFill/>
        </p:spPr>
        <p:txBody>
          <a:bodyPr/>
          <a:lstStyle/>
          <a:p>
            <a:pPr marL="609600" indent="-609600" eaLnBrk="1" hangingPunct="1">
              <a:lnSpc>
                <a:spcPct val="90000"/>
              </a:lnSpc>
              <a:buFontTx/>
              <a:buAutoNum type="alphaLcPeriod"/>
            </a:pPr>
            <a:r>
              <a:rPr lang="en-US" altLang="en-US" sz="2400" dirty="0">
                <a:solidFill>
                  <a:schemeClr val="folHlink"/>
                </a:solidFill>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b="1" dirty="0">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f.      Calculate the cash dividend per share for 2020 and the dividend yield based on the market price calculated in part </a:t>
            </a:r>
            <a:r>
              <a:rPr lang="en-US" altLang="en-US" sz="2400" i="1" dirty="0">
                <a:solidFill>
                  <a:srgbClr val="C0C0C0"/>
                </a:solidFill>
                <a:ea typeface="ＭＳ Ｐゴシック" panose="020B0600070205080204" pitchFamily="34" charset="-128"/>
              </a:rPr>
              <a:t>e</a:t>
            </a:r>
            <a:r>
              <a:rPr lang="en-US" altLang="en-US" sz="2400" dirty="0">
                <a:solidFill>
                  <a:srgbClr val="C0C0C0"/>
                </a:solidFill>
                <a:ea typeface="ＭＳ Ｐゴシック" panose="020B0600070205080204" pitchFamily="34" charset="-128"/>
              </a:rPr>
              <a:t>.</a:t>
            </a:r>
          </a:p>
        </p:txBody>
      </p:sp>
      <p:sp>
        <p:nvSpPr>
          <p:cNvPr id="4403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e.</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endParaRPr lang="en-US" altLang="en-US">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p:txBody>
      </p:sp>
      <p:sp>
        <p:nvSpPr>
          <p:cNvPr id="4505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5060"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e.</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solidFill>
                  <a:srgbClr val="EC2D00"/>
                </a:solidFill>
                <a:ea typeface="ＭＳ Ｐゴシック" panose="020B0600070205080204" pitchFamily="34" charset="-128"/>
              </a:rPr>
              <a:t>14 =</a:t>
            </a:r>
            <a:endParaRPr lang="en-US" altLang="en-US" b="1" dirty="0">
              <a:solidFill>
                <a:srgbClr val="EC2D00"/>
              </a:solidFill>
              <a:ea typeface="ＭＳ Ｐゴシック" panose="020B0600070205080204" pitchFamily="34" charset="-128"/>
            </a:endParaRPr>
          </a:p>
        </p:txBody>
      </p:sp>
      <p:sp>
        <p:nvSpPr>
          <p:cNvPr id="4608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6084"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e.</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14 =</a:t>
            </a:r>
            <a:r>
              <a:rPr lang="en-US" altLang="en-US" dirty="0">
                <a:solidFill>
                  <a:srgbClr val="EC2D00"/>
                </a:solidFill>
                <a:ea typeface="ＭＳ Ｐゴシック" panose="020B0600070205080204" pitchFamily="34" charset="-128"/>
              </a:rPr>
              <a:t> $??? </a:t>
            </a:r>
            <a:endParaRPr lang="en-US" altLang="en-US" b="1" dirty="0">
              <a:solidFill>
                <a:srgbClr val="EC2D00"/>
              </a:solidFill>
              <a:ea typeface="ＭＳ Ｐゴシック" panose="020B0600070205080204" pitchFamily="34" charset="-128"/>
            </a:endParaRPr>
          </a:p>
        </p:txBody>
      </p:sp>
      <p:sp>
        <p:nvSpPr>
          <p:cNvPr id="4710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7108"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e.</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14 = $??? </a:t>
            </a:r>
            <a:r>
              <a:rPr lang="en-US" altLang="en-US" dirty="0">
                <a:solidFill>
                  <a:srgbClr val="EC2D00"/>
                </a:solidFill>
                <a:ea typeface="ＭＳ Ｐゴシック" panose="020B0600070205080204" pitchFamily="34" charset="-128"/>
              </a:rPr>
              <a:t>/ $6.82</a:t>
            </a:r>
          </a:p>
          <a:p>
            <a:pPr marL="609600" indent="-609600" eaLnBrk="1" hangingPunct="1">
              <a:buFontTx/>
              <a:buNone/>
            </a:pPr>
            <a:endParaRPr lang="en-US" altLang="en-US" sz="2400"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p:txBody>
      </p:sp>
      <p:sp>
        <p:nvSpPr>
          <p:cNvPr id="4813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8132"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e.</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14 = $???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solidFill>
                  <a:srgbClr val="EC2D00"/>
                </a:solidFill>
                <a:ea typeface="ＭＳ Ｐゴシック" panose="020B0600070205080204" pitchFamily="34" charset="-128"/>
              </a:rPr>
              <a:t>Market price = </a:t>
            </a:r>
            <a:r>
              <a:rPr lang="en-US" altLang="en-US" b="1" dirty="0">
                <a:solidFill>
                  <a:srgbClr val="EC2D00"/>
                </a:solidFill>
                <a:ea typeface="ＭＳ Ｐゴシック" panose="020B0600070205080204" pitchFamily="34" charset="-128"/>
              </a:rPr>
              <a:t> </a:t>
            </a:r>
          </a:p>
          <a:p>
            <a:pPr marL="609600" indent="-609600" eaLnBrk="1" hangingPunct="1">
              <a:buFontTx/>
              <a:buNone/>
            </a:pPr>
            <a:r>
              <a:rPr lang="en-US" altLang="en-US" b="1" dirty="0">
                <a:ea typeface="ＭＳ Ｐゴシック" panose="020B0600070205080204" pitchFamily="34" charset="-128"/>
              </a:rPr>
              <a:t>   </a:t>
            </a:r>
          </a:p>
        </p:txBody>
      </p:sp>
      <p:sp>
        <p:nvSpPr>
          <p:cNvPr id="4915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49156"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e.</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endParaRPr lang="en-US" altLang="en-US"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14 = $??? / $6.82</a:t>
            </a:r>
          </a:p>
          <a:p>
            <a:pPr marL="609600" indent="-609600" eaLnBrk="1" hangingPunct="1">
              <a:buFontTx/>
              <a:buNone/>
            </a:pPr>
            <a:endParaRPr lang="en-US" altLang="en-US" sz="2400"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Market price = </a:t>
            </a:r>
            <a:r>
              <a:rPr lang="en-US" altLang="en-US" b="1" dirty="0">
                <a:solidFill>
                  <a:srgbClr val="EC2D00"/>
                </a:solidFill>
                <a:ea typeface="ＭＳ Ｐゴシック" panose="020B0600070205080204" pitchFamily="34" charset="-128"/>
              </a:rPr>
              <a:t>$95.48 </a:t>
            </a:r>
          </a:p>
          <a:p>
            <a:pPr marL="609600" indent="-609600" eaLnBrk="1" hangingPunct="1">
              <a:buFontTx/>
              <a:buNone/>
            </a:pPr>
            <a:r>
              <a:rPr lang="en-US" altLang="en-US" b="1" dirty="0">
                <a:ea typeface="ＭＳ Ｐゴシック" panose="020B0600070205080204" pitchFamily="34" charset="-128"/>
              </a:rPr>
              <a:t>   </a:t>
            </a:r>
          </a:p>
        </p:txBody>
      </p:sp>
      <p:sp>
        <p:nvSpPr>
          <p:cNvPr id="5017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0180" name="Text Box 4"/>
          <p:cNvSpPr txBox="1">
            <a:spLocks noChangeArrowheads="1"/>
          </p:cNvSpPr>
          <p:nvPr/>
        </p:nvSpPr>
        <p:spPr bwMode="auto">
          <a:xfrm>
            <a:off x="2409825" y="2057400"/>
            <a:ext cx="4295775" cy="1690688"/>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b="1"/>
              <a:t>Price/Earnings Ratio = Market Price /                   Earnings Per Share    </a:t>
            </a:r>
            <a:endParaRPr lang="en-US" altLang="en-US" sz="18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xfrm>
            <a:off x="685800" y="1905000"/>
            <a:ext cx="7772400" cy="4935538"/>
          </a:xfrm>
          <a:noFill/>
        </p:spPr>
        <p:txBody>
          <a:bodyPr/>
          <a:lstStyle/>
          <a:p>
            <a:pPr marL="609600" indent="-609600" eaLnBrk="1" hangingPunct="1">
              <a:lnSpc>
                <a:spcPct val="90000"/>
              </a:lnSpc>
              <a:buFontTx/>
              <a:buAutoNum type="alphaLcPeriod"/>
            </a:pPr>
            <a:r>
              <a:rPr lang="en-US" altLang="en-US" sz="2400" dirty="0">
                <a:solidFill>
                  <a:schemeClr val="folHlink"/>
                </a:solidFill>
                <a:ea typeface="ＭＳ Ｐゴシック" panose="020B0600070205080204" pitchFamily="34" charset="-128"/>
              </a:rPr>
              <a:t>Calculate return on investment, based on net income and average total assets, for 2020 and 2019. Show both margin and turnover in your calculation.</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return on equity for 2020 and 2019.</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working capital and the current ratio for each of the past three years. </a:t>
            </a:r>
          </a:p>
          <a:p>
            <a:pPr marL="609600" indent="-609600" eaLnBrk="1" hangingPunct="1">
              <a:lnSpc>
                <a:spcPct val="90000"/>
              </a:lnSpc>
              <a:buFontTx/>
              <a:buAutoNum type="alphaLcPeriod"/>
            </a:pPr>
            <a:r>
              <a:rPr lang="en-US" altLang="en-US" sz="2400" dirty="0">
                <a:solidFill>
                  <a:srgbClr val="C0C0C0"/>
                </a:solidFill>
                <a:ea typeface="ＭＳ Ｐゴシック" panose="020B0600070205080204" pitchFamily="34" charset="-128"/>
              </a:rPr>
              <a:t>Calculate earnings per share for 2020 and 2019.</a:t>
            </a:r>
          </a:p>
          <a:p>
            <a:pPr marL="609600" indent="-609600" eaLnBrk="1" hangingPunct="1">
              <a:lnSpc>
                <a:spcPct val="90000"/>
              </a:lnSpc>
              <a:buFontTx/>
              <a:buNone/>
            </a:pPr>
            <a:r>
              <a:rPr lang="en-US" altLang="en-US" sz="2400" dirty="0">
                <a:solidFill>
                  <a:srgbClr val="C0C0C0"/>
                </a:solidFill>
                <a:ea typeface="ＭＳ Ｐゴシック" panose="020B0600070205080204" pitchFamily="34" charset="-128"/>
              </a:rPr>
              <a:t>e.     If Wiper’s stock had a price/earnings ratio of 14 at the end of 2020, what was the market price of the stock?</a:t>
            </a:r>
          </a:p>
          <a:p>
            <a:pPr marL="609600" indent="-609600" eaLnBrk="1" hangingPunct="1">
              <a:lnSpc>
                <a:spcPct val="90000"/>
              </a:lnSpc>
              <a:buFontTx/>
              <a:buNone/>
            </a:pPr>
            <a:r>
              <a:rPr lang="en-US" altLang="en-US" sz="2400" b="1" dirty="0">
                <a:ea typeface="ＭＳ Ｐゴシック" panose="020B0600070205080204" pitchFamily="34" charset="-128"/>
              </a:rPr>
              <a:t>f.     Calculate the cash dividend per share for 2020 and the dividend yield based on the market price calculated in part </a:t>
            </a:r>
            <a:r>
              <a:rPr lang="en-US" altLang="en-US" sz="2400" b="1" i="1" dirty="0">
                <a:ea typeface="ＭＳ Ｐゴシック" panose="020B0600070205080204" pitchFamily="34" charset="-128"/>
              </a:rPr>
              <a:t>e</a:t>
            </a:r>
            <a:r>
              <a:rPr lang="en-US" altLang="en-US" sz="2400" b="1" dirty="0">
                <a:ea typeface="ＭＳ Ｐゴシック" panose="020B0600070205080204" pitchFamily="34" charset="-128"/>
              </a:rPr>
              <a:t>.</a:t>
            </a:r>
          </a:p>
        </p:txBody>
      </p:sp>
      <p:sp>
        <p:nvSpPr>
          <p:cNvPr id="5120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685800" y="1998663"/>
            <a:ext cx="7772400" cy="4706937"/>
          </a:xfrm>
          <a:noFill/>
        </p:spPr>
        <p:txBody>
          <a:bodyPr/>
          <a:lstStyle/>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Assume that accounts receivable at December 31, 2020, totaled $310 million. Calculate the number of days</a:t>
            </a:r>
            <a:r>
              <a:rPr lang="ja-JP" altLang="en-US" sz="2400" dirty="0">
                <a:solidFill>
                  <a:srgbClr val="C0C0C0"/>
                </a:solidFill>
                <a:ea typeface="ＭＳ Ｐゴシック" panose="020B0600070205080204" pitchFamily="34" charset="-128"/>
              </a:rPr>
              <a:t>’</a:t>
            </a:r>
            <a:r>
              <a:rPr lang="en-US" altLang="ja-JP" sz="2400" dirty="0">
                <a:solidFill>
                  <a:srgbClr val="C0C0C0"/>
                </a:solidFill>
                <a:ea typeface="ＭＳ Ｐゴシック" panose="020B0600070205080204" pitchFamily="34" charset="-128"/>
              </a:rPr>
              <a:t> sales in receivables at that date.</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717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f.</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r>
              <a:rPr lang="en-US" altLang="en-US">
                <a:ea typeface="ＭＳ Ｐゴシック" panose="020B0600070205080204" pitchFamily="34" charset="-128"/>
              </a:rPr>
              <a:t>        </a:t>
            </a:r>
          </a:p>
        </p:txBody>
      </p:sp>
      <p:sp>
        <p:nvSpPr>
          <p:cNvPr id="5222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2228"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f.</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r>
              <a:rPr lang="en-US" altLang="en-US">
                <a:ea typeface="ＭＳ Ｐゴシック" panose="020B0600070205080204" pitchFamily="34" charset="-128"/>
              </a:rPr>
              <a:t>         </a:t>
            </a:r>
            <a:r>
              <a:rPr lang="en-US" altLang="en-US">
                <a:solidFill>
                  <a:srgbClr val="EC2D00"/>
                </a:solidFill>
                <a:ea typeface="ＭＳ Ｐゴシック" panose="020B0600070205080204" pitchFamily="34" charset="-128"/>
              </a:rPr>
              <a:t>$50 million</a:t>
            </a:r>
          </a:p>
        </p:txBody>
      </p:sp>
      <p:sp>
        <p:nvSpPr>
          <p:cNvPr id="5325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3252"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$50 million </a:t>
            </a:r>
            <a:r>
              <a:rPr lang="en-US" altLang="en-US" dirty="0">
                <a:solidFill>
                  <a:srgbClr val="EC2D00"/>
                </a:solidFill>
                <a:ea typeface="ＭＳ Ｐゴシック" panose="020B0600070205080204" pitchFamily="34" charset="-128"/>
              </a:rPr>
              <a:t>/ 44 million </a:t>
            </a:r>
          </a:p>
        </p:txBody>
      </p:sp>
      <p:sp>
        <p:nvSpPr>
          <p:cNvPr id="5427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4276"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$50 million / 44 million </a:t>
            </a:r>
            <a:r>
              <a:rPr lang="en-US" altLang="en-US" b="1" dirty="0">
                <a:solidFill>
                  <a:srgbClr val="EC2D00"/>
                </a:solidFill>
                <a:ea typeface="ＭＳ Ｐゴシック" panose="020B0600070205080204" pitchFamily="34" charset="-128"/>
              </a:rPr>
              <a:t>= $1.14</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endParaRPr lang="en-US" altLang="en-US" dirty="0">
              <a:ea typeface="ＭＳ Ｐゴシック" panose="020B0600070205080204" pitchFamily="34" charset="-128"/>
            </a:endParaRPr>
          </a:p>
        </p:txBody>
      </p:sp>
      <p:sp>
        <p:nvSpPr>
          <p:cNvPr id="5529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5300"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$50 million / 44 million = $1.14</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dirty="0">
              <a:ea typeface="ＭＳ Ｐゴシック" panose="020B0600070205080204" pitchFamily="34" charset="-128"/>
            </a:endParaRPr>
          </a:p>
        </p:txBody>
      </p:sp>
      <p:sp>
        <p:nvSpPr>
          <p:cNvPr id="5632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6324"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
        <p:nvSpPr>
          <p:cNvPr id="56325" name="Text Box 5"/>
          <p:cNvSpPr txBox="1">
            <a:spLocks noChangeArrowheads="1"/>
          </p:cNvSpPr>
          <p:nvPr/>
        </p:nvSpPr>
        <p:spPr bwMode="auto">
          <a:xfrm>
            <a:off x="2516188" y="4465638"/>
            <a:ext cx="3656012" cy="13255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yield =                               Cash dividends per share / Market price per share </a:t>
            </a:r>
            <a:endParaRPr lang="en-US" altLang="en-US" sz="18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$50 million / 44 million = $1.14</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r>
              <a:rPr lang="en-US" altLang="en-US" dirty="0">
                <a:solidFill>
                  <a:srgbClr val="EC2D00"/>
                </a:solidFill>
                <a:ea typeface="ＭＳ Ｐゴシック" panose="020B0600070205080204" pitchFamily="34" charset="-128"/>
              </a:rPr>
              <a:t>$1.14 per share</a:t>
            </a:r>
          </a:p>
        </p:txBody>
      </p:sp>
      <p:sp>
        <p:nvSpPr>
          <p:cNvPr id="5734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7348"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
        <p:nvSpPr>
          <p:cNvPr id="57349" name="Text Box 5"/>
          <p:cNvSpPr txBox="1">
            <a:spLocks noChangeArrowheads="1"/>
          </p:cNvSpPr>
          <p:nvPr/>
        </p:nvSpPr>
        <p:spPr bwMode="auto">
          <a:xfrm>
            <a:off x="2516188" y="4465638"/>
            <a:ext cx="3656012" cy="13255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yield =                               Cash dividends per share / Market price per share </a:t>
            </a:r>
            <a:endParaRPr lang="en-US" altLang="en-US" sz="18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$50 million / 44 million = $1.14</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r>
              <a:rPr lang="en-US" altLang="en-US" dirty="0">
                <a:ea typeface="ＭＳ Ｐゴシック" panose="020B0600070205080204" pitchFamily="34" charset="-128"/>
              </a:rPr>
              <a:t>$1.14 per share </a:t>
            </a:r>
            <a:r>
              <a:rPr lang="en-US" altLang="en-US" dirty="0">
                <a:solidFill>
                  <a:srgbClr val="EC2D00"/>
                </a:solidFill>
                <a:ea typeface="ＭＳ Ｐゴシック" panose="020B0600070205080204" pitchFamily="34" charset="-128"/>
              </a:rPr>
              <a:t>/ $95.48 per share</a:t>
            </a:r>
            <a:endParaRPr lang="en-US" altLang="en-US" dirty="0">
              <a:ea typeface="ＭＳ Ｐゴシック" panose="020B0600070205080204" pitchFamily="34" charset="-128"/>
            </a:endParaRPr>
          </a:p>
        </p:txBody>
      </p:sp>
      <p:sp>
        <p:nvSpPr>
          <p:cNvPr id="5837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8372"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
        <p:nvSpPr>
          <p:cNvPr id="58373" name="Text Box 5"/>
          <p:cNvSpPr txBox="1">
            <a:spLocks noChangeArrowheads="1"/>
          </p:cNvSpPr>
          <p:nvPr/>
        </p:nvSpPr>
        <p:spPr bwMode="auto">
          <a:xfrm>
            <a:off x="2516188" y="4465638"/>
            <a:ext cx="3656012" cy="13255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yield =                               Cash dividends per share / Market price per share </a:t>
            </a:r>
            <a:endParaRPr lang="en-US" altLang="en-US" sz="18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f.</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$50 million / 44 million = $1.14</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r>
              <a:rPr lang="en-US" altLang="en-US" dirty="0">
                <a:ea typeface="ＭＳ Ｐゴシック" panose="020B0600070205080204" pitchFamily="34" charset="-128"/>
              </a:rPr>
              <a:t>$1.14 per share / $95.48 per share </a:t>
            </a:r>
            <a:r>
              <a:rPr lang="en-US" altLang="en-US" b="1" dirty="0">
                <a:solidFill>
                  <a:srgbClr val="EC2D00"/>
                </a:solidFill>
                <a:ea typeface="ＭＳ Ｐゴシック" panose="020B0600070205080204" pitchFamily="34" charset="-128"/>
              </a:rPr>
              <a:t>= 1.2%</a:t>
            </a:r>
          </a:p>
        </p:txBody>
      </p:sp>
      <p:sp>
        <p:nvSpPr>
          <p:cNvPr id="5939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59396" name="Text Box 4"/>
          <p:cNvSpPr txBox="1">
            <a:spLocks noChangeArrowheads="1"/>
          </p:cNvSpPr>
          <p:nvPr/>
        </p:nvSpPr>
        <p:spPr bwMode="auto">
          <a:xfrm>
            <a:off x="1828800" y="2057400"/>
            <a:ext cx="53022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Cash dividends per share =                                 Total cash dividends /               Weighted average shares outstanding</a:t>
            </a:r>
            <a:r>
              <a:rPr lang="en-US" altLang="en-US" b="1"/>
              <a:t>   </a:t>
            </a:r>
            <a:endParaRPr lang="en-US" altLang="en-US" sz="1800"/>
          </a:p>
        </p:txBody>
      </p:sp>
      <p:sp>
        <p:nvSpPr>
          <p:cNvPr id="59397" name="Text Box 5"/>
          <p:cNvSpPr txBox="1">
            <a:spLocks noChangeArrowheads="1"/>
          </p:cNvSpPr>
          <p:nvPr/>
        </p:nvSpPr>
        <p:spPr bwMode="auto">
          <a:xfrm>
            <a:off x="2516188" y="4465638"/>
            <a:ext cx="3656012" cy="13255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yield =                               Cash dividends per share / Market price per share </a:t>
            </a:r>
            <a:endParaRPr lang="en-US" altLang="en-US" sz="18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685800" y="1998663"/>
            <a:ext cx="7772400" cy="4554537"/>
          </a:xfrm>
          <a:noFill/>
        </p:spPr>
        <p:txBody>
          <a:bodyPr/>
          <a:lstStyle/>
          <a:p>
            <a:pPr marL="609600" indent="-609600" eaLnBrk="1" hangingPunct="1">
              <a:lnSpc>
                <a:spcPct val="80000"/>
              </a:lnSpc>
              <a:buFontTx/>
              <a:buAutoNum type="alphaLcPeriod" startAt="7"/>
            </a:pPr>
            <a:r>
              <a:rPr lang="en-US" altLang="en-US" sz="2400" b="1" dirty="0">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Assume that accounts receivable at December 31, 2020, totaled $310 million. Calculate the number of days</a:t>
            </a:r>
            <a:r>
              <a:rPr lang="ja-JP" altLang="en-US" sz="2400" dirty="0">
                <a:solidFill>
                  <a:srgbClr val="C0C0C0"/>
                </a:solidFill>
                <a:ea typeface="ＭＳ Ｐゴシック" panose="020B0600070205080204" pitchFamily="34" charset="-128"/>
              </a:rPr>
              <a:t>’</a:t>
            </a:r>
            <a:r>
              <a:rPr lang="en-US" altLang="ja-JP" sz="2400" dirty="0">
                <a:solidFill>
                  <a:srgbClr val="C0C0C0"/>
                </a:solidFill>
                <a:ea typeface="ＭＳ Ｐゴシック" panose="020B0600070205080204" pitchFamily="34" charset="-128"/>
              </a:rPr>
              <a:t> sales in receivables at that date.</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6041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g.</a:t>
            </a:r>
          </a:p>
          <a:p>
            <a:pPr marL="609600" indent="-609600" eaLnBrk="1" hangingPunct="1">
              <a:buFontTx/>
              <a:buNone/>
            </a:pPr>
            <a:endParaRPr lang="en-US" altLang="en-US"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p>
          <a:p>
            <a:pPr marL="609600" indent="-609600" eaLnBrk="1" hangingPunct="1">
              <a:buFontTx/>
              <a:buNone/>
            </a:pPr>
            <a:r>
              <a:rPr lang="en-US" altLang="en-US">
                <a:ea typeface="ＭＳ Ｐゴシック" panose="020B0600070205080204" pitchFamily="34" charset="-128"/>
              </a:rPr>
              <a:t>     </a:t>
            </a:r>
          </a:p>
          <a:p>
            <a:pPr marL="609600" indent="-609600" eaLnBrk="1" hangingPunct="1">
              <a:buFontTx/>
              <a:buNone/>
            </a:pPr>
            <a:r>
              <a:rPr lang="en-US" altLang="en-US" b="1">
                <a:solidFill>
                  <a:srgbClr val="EC2D00"/>
                </a:solidFill>
                <a:ea typeface="ＭＳ Ｐゴシック" panose="020B0600070205080204" pitchFamily="34" charset="-128"/>
              </a:rPr>
              <a:t> </a:t>
            </a:r>
          </a:p>
          <a:p>
            <a:pPr marL="609600" indent="-609600" eaLnBrk="1" hangingPunct="1">
              <a:buFontTx/>
              <a:buNone/>
            </a:pPr>
            <a:endParaRPr lang="en-US" altLang="en-US" b="1">
              <a:solidFill>
                <a:srgbClr val="EC2D00"/>
              </a:solidFill>
              <a:ea typeface="ＭＳ Ｐゴシック" panose="020B0600070205080204" pitchFamily="34" charset="-128"/>
            </a:endParaRPr>
          </a:p>
          <a:p>
            <a:pPr marL="609600" indent="-609600" eaLnBrk="1" hangingPunct="1">
              <a:buFontTx/>
              <a:buNone/>
            </a:pPr>
            <a:endParaRPr lang="en-US" altLang="en-US" b="1">
              <a:solidFill>
                <a:srgbClr val="EC2D00"/>
              </a:solidFill>
              <a:ea typeface="ＭＳ Ｐゴシック" panose="020B0600070205080204" pitchFamily="34" charset="-128"/>
            </a:endParaRPr>
          </a:p>
          <a:p>
            <a:pPr marL="609600" indent="-609600" eaLnBrk="1" hangingPunct="1">
              <a:buFontTx/>
              <a:buNone/>
            </a:pPr>
            <a:r>
              <a:rPr lang="en-US" altLang="en-US" b="1">
                <a:solidFill>
                  <a:srgbClr val="EC2D00"/>
                </a:solidFill>
                <a:ea typeface="ＭＳ Ｐゴシック" panose="020B0600070205080204" pitchFamily="34" charset="-128"/>
              </a:rPr>
              <a:t>    </a:t>
            </a:r>
          </a:p>
        </p:txBody>
      </p:sp>
      <p:sp>
        <p:nvSpPr>
          <p:cNvPr id="6144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1444" name="Text Box 4"/>
          <p:cNvSpPr txBox="1">
            <a:spLocks noChangeArrowheads="1"/>
          </p:cNvSpPr>
          <p:nvPr/>
        </p:nvSpPr>
        <p:spPr bwMode="auto">
          <a:xfrm>
            <a:off x="2774950" y="2057400"/>
            <a:ext cx="34734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payout ratio =         Dividends per share / Earnings per share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xfrm>
            <a:off x="685800" y="1922463"/>
            <a:ext cx="7953375" cy="4935537"/>
          </a:xfrm>
          <a:noFill/>
        </p:spPr>
        <p:txBody>
          <a:bodyPr/>
          <a:lstStyle/>
          <a:p>
            <a:pPr marL="609600" indent="-609600" eaLnBrk="1" hangingPunct="1">
              <a:lnSpc>
                <a:spcPct val="80000"/>
              </a:lnSpc>
              <a:buFontTx/>
              <a:buNone/>
            </a:pPr>
            <a:r>
              <a:rPr lang="en-US" altLang="en-US" b="1">
                <a:ea typeface="ＭＳ Ｐゴシック" panose="020B0600070205080204" pitchFamily="34" charset="-128"/>
              </a:rPr>
              <a:t>a.</a:t>
            </a:r>
          </a:p>
          <a:p>
            <a:pPr marL="609600" indent="-609600" eaLnBrk="1" hangingPunct="1">
              <a:lnSpc>
                <a:spcPct val="80000"/>
              </a:lnSpc>
              <a:buFontTx/>
              <a:buNone/>
            </a:pPr>
            <a:endParaRPr lang="en-US" altLang="en-US" sz="2800" b="1">
              <a:ea typeface="ＭＳ Ｐゴシック" panose="020B0600070205080204" pitchFamily="34" charset="-128"/>
            </a:endParaRPr>
          </a:p>
          <a:p>
            <a:pPr marL="609600" indent="-609600" eaLnBrk="1" hangingPunct="1">
              <a:lnSpc>
                <a:spcPct val="80000"/>
              </a:lnSpc>
              <a:buFontTx/>
              <a:buNone/>
            </a:pPr>
            <a:endParaRPr lang="en-US" altLang="en-US" sz="2800" b="1">
              <a:ea typeface="ＭＳ Ｐゴシック" panose="020B0600070205080204" pitchFamily="34" charset="-128"/>
            </a:endParaRPr>
          </a:p>
          <a:p>
            <a:pPr marL="609600" indent="-609600" eaLnBrk="1" hangingPunct="1">
              <a:lnSpc>
                <a:spcPct val="80000"/>
              </a:lnSpc>
              <a:buFontTx/>
              <a:buNone/>
            </a:pPr>
            <a:endParaRPr lang="en-US" altLang="en-US" sz="2800" b="1">
              <a:ea typeface="ＭＳ Ｐゴシック" panose="020B0600070205080204" pitchFamily="34" charset="-128"/>
            </a:endParaRPr>
          </a:p>
          <a:p>
            <a:pPr marL="609600" indent="-609600" eaLnBrk="1" hangingPunct="1">
              <a:lnSpc>
                <a:spcPct val="80000"/>
              </a:lnSpc>
              <a:buFontTx/>
              <a:buNone/>
            </a:pPr>
            <a:endParaRPr lang="en-US" altLang="en-US" sz="2800" b="1">
              <a:ea typeface="ＭＳ Ｐゴシック" panose="020B0600070205080204" pitchFamily="34" charset="-128"/>
            </a:endParaRPr>
          </a:p>
          <a:p>
            <a:pPr marL="609600" indent="-609600" eaLnBrk="1" hangingPunct="1">
              <a:lnSpc>
                <a:spcPct val="80000"/>
              </a:lnSpc>
              <a:buFontTx/>
              <a:buNone/>
            </a:pPr>
            <a:endParaRPr lang="en-US" altLang="en-US" sz="2800" b="1">
              <a:ea typeface="ＭＳ Ｐゴシック" panose="020B0600070205080204" pitchFamily="34" charset="-128"/>
            </a:endParaRPr>
          </a:p>
          <a:p>
            <a:pPr marL="609600" indent="-609600" eaLnBrk="1" hangingPunct="1">
              <a:lnSpc>
                <a:spcPct val="80000"/>
              </a:lnSpc>
              <a:buFontTx/>
              <a:buNone/>
            </a:pPr>
            <a:endParaRPr lang="en-US" altLang="en-US" sz="2800">
              <a:ea typeface="ＭＳ Ｐゴシック" panose="020B0600070205080204" pitchFamily="34" charset="-128"/>
            </a:endParaRPr>
          </a:p>
          <a:p>
            <a:pPr marL="609600" indent="-609600" eaLnBrk="1" hangingPunct="1">
              <a:lnSpc>
                <a:spcPct val="80000"/>
              </a:lnSpc>
              <a:buFontTx/>
              <a:buNone/>
            </a:pPr>
            <a:endParaRPr lang="en-US" altLang="en-US" sz="2800">
              <a:ea typeface="ＭＳ Ｐゴシック" panose="020B0600070205080204" pitchFamily="34" charset="-128"/>
            </a:endParaRPr>
          </a:p>
          <a:p>
            <a:pPr marL="609600" indent="-609600" eaLnBrk="1" hangingPunct="1">
              <a:lnSpc>
                <a:spcPct val="80000"/>
              </a:lnSpc>
              <a:buFontTx/>
              <a:buNone/>
            </a:pPr>
            <a:endParaRPr lang="en-US" altLang="en-US" sz="2400" b="1">
              <a:ea typeface="ＭＳ Ｐゴシック" panose="020B0600070205080204" pitchFamily="34" charset="-128"/>
            </a:endParaRPr>
          </a:p>
          <a:p>
            <a:pPr marL="609600" indent="-609600" eaLnBrk="1" hangingPunct="1">
              <a:lnSpc>
                <a:spcPct val="80000"/>
              </a:lnSpc>
              <a:buFontTx/>
              <a:buNone/>
            </a:pPr>
            <a:r>
              <a:rPr lang="en-US" altLang="en-US" sz="2400" b="1">
                <a:ea typeface="ＭＳ Ｐゴシック" panose="020B0600070205080204" pitchFamily="34" charset="-128"/>
              </a:rPr>
              <a:t> </a:t>
            </a:r>
          </a:p>
          <a:p>
            <a:pPr marL="609600" indent="-609600" eaLnBrk="1" hangingPunct="1">
              <a:lnSpc>
                <a:spcPct val="80000"/>
              </a:lnSpc>
              <a:buFontTx/>
              <a:buNone/>
            </a:pPr>
            <a:r>
              <a:rPr lang="en-US" altLang="en-US" sz="2400" b="1">
                <a:ea typeface="ＭＳ Ｐゴシック" panose="020B0600070205080204" pitchFamily="34" charset="-128"/>
              </a:rPr>
              <a:t>   </a:t>
            </a:r>
          </a:p>
        </p:txBody>
      </p:sp>
      <p:sp>
        <p:nvSpPr>
          <p:cNvPr id="819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196"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g.</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a:t>
            </a:r>
            <a:r>
              <a:rPr lang="en-US" altLang="en-US" dirty="0">
                <a:solidFill>
                  <a:srgbClr val="EC2D00"/>
                </a:solidFill>
                <a:ea typeface="ＭＳ Ｐゴシック" panose="020B0600070205080204" pitchFamily="34" charset="-128"/>
              </a:rPr>
              <a:t> $1.14 per share </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p>
        </p:txBody>
      </p:sp>
      <p:sp>
        <p:nvSpPr>
          <p:cNvPr id="6246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2468" name="Text Box 4"/>
          <p:cNvSpPr txBox="1">
            <a:spLocks noChangeArrowheads="1"/>
          </p:cNvSpPr>
          <p:nvPr/>
        </p:nvSpPr>
        <p:spPr bwMode="auto">
          <a:xfrm>
            <a:off x="2774950" y="2057400"/>
            <a:ext cx="34734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payout ratio =         Dividends per share / Earnings per share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g.</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$1.14 per share</a:t>
            </a:r>
            <a:r>
              <a:rPr lang="en-US" altLang="en-US" dirty="0">
                <a:solidFill>
                  <a:srgbClr val="EC2D00"/>
                </a:solidFill>
                <a:ea typeface="ＭＳ Ｐゴシック" panose="020B0600070205080204" pitchFamily="34" charset="-128"/>
              </a:rPr>
              <a:t> / $6.82 per share</a:t>
            </a:r>
            <a:endParaRPr lang="en-US" altLang="en-US" dirty="0">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p>
        </p:txBody>
      </p:sp>
      <p:sp>
        <p:nvSpPr>
          <p:cNvPr id="6349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3492" name="Text Box 4"/>
          <p:cNvSpPr txBox="1">
            <a:spLocks noChangeArrowheads="1"/>
          </p:cNvSpPr>
          <p:nvPr/>
        </p:nvSpPr>
        <p:spPr bwMode="auto">
          <a:xfrm>
            <a:off x="2774950" y="2057400"/>
            <a:ext cx="34734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payout ratio =         Dividends per share / Earnings per share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g.</a:t>
            </a:r>
          </a:p>
          <a:p>
            <a:pPr marL="609600" indent="-609600" eaLnBrk="1" hangingPunct="1">
              <a:buFontTx/>
              <a:buNone/>
            </a:pPr>
            <a:endParaRPr lang="en-US" altLang="en-US"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p>
          <a:p>
            <a:pPr marL="609600" indent="-609600" eaLnBrk="1" hangingPunct="1">
              <a:buFontTx/>
              <a:buNone/>
            </a:pPr>
            <a:r>
              <a:rPr lang="en-US" altLang="en-US" dirty="0">
                <a:ea typeface="ＭＳ Ｐゴシック" panose="020B0600070205080204" pitchFamily="34" charset="-128"/>
              </a:rPr>
              <a:t>     $1.14 per share / $6.82 per share </a:t>
            </a:r>
            <a:r>
              <a:rPr lang="en-US" altLang="en-US" b="1" dirty="0">
                <a:solidFill>
                  <a:srgbClr val="EC2D00"/>
                </a:solidFill>
                <a:ea typeface="ＭＳ Ｐゴシック" panose="020B0600070205080204" pitchFamily="34" charset="-128"/>
              </a:rPr>
              <a:t>= 16.7%</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b="1" dirty="0">
                <a:solidFill>
                  <a:srgbClr val="EC2D00"/>
                </a:solidFill>
                <a:ea typeface="ＭＳ Ｐゴシック" panose="020B0600070205080204" pitchFamily="34" charset="-128"/>
              </a:rPr>
              <a:t>    </a:t>
            </a:r>
          </a:p>
        </p:txBody>
      </p:sp>
      <p:sp>
        <p:nvSpPr>
          <p:cNvPr id="6451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4516" name="Text Box 4"/>
          <p:cNvSpPr txBox="1">
            <a:spLocks noChangeArrowheads="1"/>
          </p:cNvSpPr>
          <p:nvPr/>
        </p:nvSpPr>
        <p:spPr bwMode="auto">
          <a:xfrm>
            <a:off x="2774950" y="2057400"/>
            <a:ext cx="3473450" cy="13255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Dividend payout ratio =         Dividends per share / Earnings per share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685800" y="1998663"/>
            <a:ext cx="7772400" cy="4630737"/>
          </a:xfrm>
          <a:noFill/>
        </p:spPr>
        <p:txBody>
          <a:bodyPr/>
          <a:lstStyle/>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b="1" dirty="0">
                <a:ea typeface="ＭＳ Ｐゴシック" panose="020B0600070205080204" pitchFamily="34" charset="-128"/>
              </a:rPr>
              <a:t>Assume that accounts receivable at December 31, 2020, totaled $310 million. Calculate the number of days’ sales in receivables at that date.</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6553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h.</a:t>
            </a: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r>
              <a:rPr lang="en-US" altLang="en-US" b="1">
                <a:ea typeface="ＭＳ Ｐゴシック" panose="020B0600070205080204" pitchFamily="34" charset="-128"/>
              </a:rPr>
              <a:t>    </a:t>
            </a:r>
            <a:endParaRPr lang="en-US" altLang="en-US">
              <a:ea typeface="ＭＳ Ｐゴシック" panose="020B0600070205080204" pitchFamily="34" charset="-128"/>
            </a:endParaRPr>
          </a:p>
        </p:txBody>
      </p:sp>
      <p:sp>
        <p:nvSpPr>
          <p:cNvPr id="6656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6564"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solidFill>
                  <a:srgbClr val="EC2D00"/>
                </a:solidFill>
                <a:ea typeface="ＭＳ Ｐゴシック" panose="020B0600070205080204" pitchFamily="34" charset="-128"/>
              </a:rPr>
              <a:t>$3,300 million </a:t>
            </a:r>
          </a:p>
        </p:txBody>
      </p:sp>
      <p:sp>
        <p:nvSpPr>
          <p:cNvPr id="6758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7588"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ea typeface="ＭＳ Ｐゴシック" panose="020B0600070205080204" pitchFamily="34" charset="-128"/>
              </a:rPr>
              <a:t>$3,300 million </a:t>
            </a:r>
            <a:r>
              <a:rPr lang="en-US" altLang="en-US" dirty="0">
                <a:solidFill>
                  <a:srgbClr val="EC2D00"/>
                </a:solidFill>
                <a:ea typeface="ＭＳ Ｐゴシック" panose="020B0600070205080204" pitchFamily="34" charset="-128"/>
              </a:rPr>
              <a:t>/ 365 days</a:t>
            </a:r>
          </a:p>
        </p:txBody>
      </p:sp>
      <p:sp>
        <p:nvSpPr>
          <p:cNvPr id="6861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8612"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ea typeface="ＭＳ Ｐゴシック" panose="020B0600070205080204" pitchFamily="34" charset="-128"/>
              </a:rPr>
              <a:t>$3,300 million / 365 days</a:t>
            </a:r>
            <a:r>
              <a:rPr lang="en-US" altLang="en-US" dirty="0">
                <a:solidFill>
                  <a:srgbClr val="EC2D00"/>
                </a:solidFill>
                <a:ea typeface="ＭＳ Ｐゴシック" panose="020B0600070205080204" pitchFamily="34" charset="-128"/>
              </a:rPr>
              <a:t> </a:t>
            </a:r>
            <a:r>
              <a:rPr lang="en-US" altLang="en-US" b="1" dirty="0">
                <a:solidFill>
                  <a:srgbClr val="EC2D00"/>
                </a:solidFill>
                <a:ea typeface="ＭＳ Ｐゴシック" panose="020B0600070205080204" pitchFamily="34" charset="-128"/>
              </a:rPr>
              <a:t>= $9.041 million</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a:t>
            </a:r>
          </a:p>
        </p:txBody>
      </p:sp>
      <p:sp>
        <p:nvSpPr>
          <p:cNvPr id="6963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69636"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$3,300 million / 365 days = $9.041 million</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a:t>
            </a:r>
          </a:p>
        </p:txBody>
      </p:sp>
      <p:sp>
        <p:nvSpPr>
          <p:cNvPr id="7065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0660"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
        <p:nvSpPr>
          <p:cNvPr id="70661" name="Text Box 5"/>
          <p:cNvSpPr txBox="1">
            <a:spLocks noChangeArrowheads="1"/>
          </p:cNvSpPr>
          <p:nvPr/>
        </p:nvSpPr>
        <p:spPr bwMode="auto">
          <a:xfrm>
            <a:off x="1447800" y="4389438"/>
            <a:ext cx="6399213"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Number of days’ sales in accounts receivable =     Accounts receivable / Average days’ sales   </a:t>
            </a:r>
            <a:endParaRPr lang="en-US" altLang="en-US" sz="18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$3,300 million / 365 days = $9.041 million</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a:t>
            </a:r>
            <a:r>
              <a:rPr lang="en-US" altLang="en-US" dirty="0">
                <a:solidFill>
                  <a:srgbClr val="EC2D00"/>
                </a:solidFill>
                <a:ea typeface="ＭＳ Ｐゴシック" panose="020B0600070205080204" pitchFamily="34" charset="-128"/>
              </a:rPr>
              <a:t>$310 million</a:t>
            </a:r>
          </a:p>
        </p:txBody>
      </p:sp>
      <p:sp>
        <p:nvSpPr>
          <p:cNvPr id="7168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1684"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
        <p:nvSpPr>
          <p:cNvPr id="71685" name="Text Box 5"/>
          <p:cNvSpPr txBox="1">
            <a:spLocks noChangeArrowheads="1"/>
          </p:cNvSpPr>
          <p:nvPr/>
        </p:nvSpPr>
        <p:spPr bwMode="auto">
          <a:xfrm>
            <a:off x="1447800" y="4389438"/>
            <a:ext cx="6399213"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Number of days’ sales in accounts receivable =     Accounts receivable / Average days’ sales   </a:t>
            </a:r>
            <a:endParaRPr lang="en-US" altLang="en-US" sz="1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685800" y="4040188"/>
            <a:ext cx="7953375" cy="2665412"/>
          </a:xfrm>
          <a:noFill/>
        </p:spPr>
        <p:txBody>
          <a:bodyPr/>
          <a:lstStyle/>
          <a:p>
            <a:pPr marL="609600" indent="-609600" eaLnBrk="1" hangingPunct="1">
              <a:buFontTx/>
              <a:buNone/>
            </a:pPr>
            <a:r>
              <a:rPr lang="en-US" altLang="en-US" sz="2000" dirty="0">
                <a:solidFill>
                  <a:srgbClr val="EC2D00"/>
                </a:solidFill>
                <a:ea typeface="ＭＳ Ｐゴシック" panose="020B0600070205080204" pitchFamily="34" charset="-128"/>
              </a:rPr>
              <a:t>2020 ROI =</a:t>
            </a:r>
            <a:endParaRPr lang="en-US" altLang="en-US" sz="2000" b="1" dirty="0">
              <a:solidFill>
                <a:srgbClr val="EC2D00"/>
              </a:solidFill>
              <a:ea typeface="ＭＳ Ｐゴシック" panose="020B0600070205080204" pitchFamily="34" charset="-128"/>
            </a:endParaRPr>
          </a:p>
        </p:txBody>
      </p:sp>
      <p:sp>
        <p:nvSpPr>
          <p:cNvPr id="921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220"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solidFill>
                  <a:schemeClr val="hlink"/>
                </a:solidFill>
              </a:rPr>
              <a:t>.</a:t>
            </a:r>
            <a:r>
              <a:rPr lang="en-US" altLang="en-US" sz="2400" u="sng"/>
              <a:t>          Sales             </a:t>
            </a:r>
            <a:r>
              <a:rPr lang="en-US" altLang="en-US" sz="2400"/>
              <a:t>      Average total assets       Sales       Average total assets</a:t>
            </a:r>
          </a:p>
        </p:txBody>
      </p:sp>
      <p:sp>
        <p:nvSpPr>
          <p:cNvPr id="9221"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$3,300 million / 365 days = $9.041 million</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$310 million</a:t>
            </a:r>
            <a:r>
              <a:rPr lang="en-US" altLang="en-US" dirty="0">
                <a:solidFill>
                  <a:srgbClr val="EC2D00"/>
                </a:solidFill>
                <a:ea typeface="ＭＳ Ｐゴシック" panose="020B0600070205080204" pitchFamily="34" charset="-128"/>
              </a:rPr>
              <a:t> / $9.041 million </a:t>
            </a:r>
            <a:r>
              <a:rPr lang="en-US" altLang="en-US" dirty="0">
                <a:ea typeface="ＭＳ Ｐゴシック" panose="020B0600070205080204" pitchFamily="34" charset="-128"/>
              </a:rPr>
              <a:t> </a:t>
            </a:r>
          </a:p>
        </p:txBody>
      </p:sp>
      <p:sp>
        <p:nvSpPr>
          <p:cNvPr id="7270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2708"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
        <p:nvSpPr>
          <p:cNvPr id="72709" name="Text Box 5"/>
          <p:cNvSpPr txBox="1">
            <a:spLocks noChangeArrowheads="1"/>
          </p:cNvSpPr>
          <p:nvPr/>
        </p:nvSpPr>
        <p:spPr bwMode="auto">
          <a:xfrm>
            <a:off x="1447800" y="4389438"/>
            <a:ext cx="6399213"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dirty="0"/>
              <a:t>Number of days’ sales in accounts receivable =     Accounts receivable / Average days’ sales   </a:t>
            </a:r>
            <a:endParaRPr lang="en-US" altLang="en-US" sz="1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h.</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b="1" dirty="0">
                <a:ea typeface="ＭＳ Ｐゴシック" panose="020B0600070205080204" pitchFamily="34" charset="-128"/>
              </a:rPr>
              <a:t>    </a:t>
            </a:r>
            <a:r>
              <a:rPr lang="en-US" altLang="en-US" dirty="0">
                <a:solidFill>
                  <a:schemeClr val="accent3">
                    <a:lumMod val="75000"/>
                  </a:schemeClr>
                </a:solidFill>
                <a:ea typeface="ＭＳ Ｐゴシック" panose="020B0600070205080204" pitchFamily="34" charset="-128"/>
              </a:rPr>
              <a:t>$3,300 million / 365 days = $9.041 million</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r>
              <a:rPr lang="en-US" altLang="en-US" dirty="0">
                <a:ea typeface="ＭＳ Ｐゴシック" panose="020B0600070205080204" pitchFamily="34" charset="-128"/>
              </a:rPr>
              <a:t>    $310 million / $9.041 million</a:t>
            </a:r>
            <a:r>
              <a:rPr lang="en-US" altLang="en-US" b="1" dirty="0">
                <a:solidFill>
                  <a:srgbClr val="EC2D00"/>
                </a:solidFill>
                <a:ea typeface="ＭＳ Ｐゴシック" panose="020B0600070205080204" pitchFamily="34" charset="-128"/>
              </a:rPr>
              <a:t> = 34.3 days </a:t>
            </a:r>
          </a:p>
        </p:txBody>
      </p:sp>
      <p:sp>
        <p:nvSpPr>
          <p:cNvPr id="7373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3732" name="Text Box 4"/>
          <p:cNvSpPr txBox="1">
            <a:spLocks noChangeArrowheads="1"/>
          </p:cNvSpPr>
          <p:nvPr/>
        </p:nvSpPr>
        <p:spPr bwMode="auto">
          <a:xfrm>
            <a:off x="2774950" y="2057400"/>
            <a:ext cx="3473450"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Average days’ sales =                      Annual sales / 365 days </a:t>
            </a:r>
            <a:endParaRPr lang="en-US" altLang="en-US" sz="1800"/>
          </a:p>
        </p:txBody>
      </p:sp>
      <p:sp>
        <p:nvSpPr>
          <p:cNvPr id="73733" name="Text Box 5"/>
          <p:cNvSpPr txBox="1">
            <a:spLocks noChangeArrowheads="1"/>
          </p:cNvSpPr>
          <p:nvPr/>
        </p:nvSpPr>
        <p:spPr bwMode="auto">
          <a:xfrm>
            <a:off x="1447800" y="4389438"/>
            <a:ext cx="6399213"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Number of days’ sales in accounts receivable =     Accounts receivable / Average days’ sales   </a:t>
            </a:r>
            <a:endParaRPr lang="en-US" altLang="en-US" sz="18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685800" y="1998663"/>
            <a:ext cx="7772400" cy="4478337"/>
          </a:xfrm>
          <a:noFill/>
        </p:spPr>
        <p:txBody>
          <a:bodyPr/>
          <a:lstStyle/>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Assume that accounts receivable at December 31, 2020, totaled $310 million. Calculate the number of days</a:t>
            </a:r>
            <a:r>
              <a:rPr lang="ja-JP" altLang="en-US" sz="2400" dirty="0">
                <a:solidFill>
                  <a:srgbClr val="C0C0C0"/>
                </a:solidFill>
                <a:ea typeface="ＭＳ Ｐゴシック" panose="020B0600070205080204" pitchFamily="34" charset="-128"/>
              </a:rPr>
              <a:t>’</a:t>
            </a:r>
            <a:r>
              <a:rPr lang="en-US" altLang="ja-JP" sz="2400" dirty="0">
                <a:solidFill>
                  <a:srgbClr val="C0C0C0"/>
                </a:solidFill>
                <a:ea typeface="ＭＳ Ｐゴシック" panose="020B0600070205080204" pitchFamily="34" charset="-128"/>
              </a:rPr>
              <a:t> sales in receivables at that date.</a:t>
            </a:r>
          </a:p>
          <a:p>
            <a:pPr marL="609600" indent="-609600" eaLnBrk="1" hangingPunct="1">
              <a:lnSpc>
                <a:spcPct val="80000"/>
              </a:lnSpc>
              <a:buFontTx/>
              <a:buAutoNum type="alphaLcPeriod" startAt="7"/>
            </a:pPr>
            <a:r>
              <a:rPr lang="en-US" altLang="en-US" sz="2400" b="1" dirty="0">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7475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i.</a:t>
            </a: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r>
              <a:rPr lang="en-US" altLang="en-US" sz="2400" b="1">
                <a:ea typeface="ＭＳ Ｐゴシック" panose="020B0600070205080204" pitchFamily="34" charset="-128"/>
              </a:rPr>
              <a:t>    </a:t>
            </a:r>
            <a:endParaRPr lang="en-US" altLang="en-US" sz="2400">
              <a:ea typeface="ＭＳ Ｐゴシック" panose="020B0600070205080204" pitchFamily="34" charset="-128"/>
            </a:endParaRPr>
          </a:p>
        </p:txBody>
      </p:sp>
      <p:sp>
        <p:nvSpPr>
          <p:cNvPr id="7577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5780"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rgbClr val="EC2D00"/>
                </a:solidFill>
                <a:ea typeface="ＭＳ Ｐゴシック" panose="020B0600070205080204" pitchFamily="34" charset="-128"/>
              </a:rPr>
              <a:t>12/31/20 debt ratio =</a:t>
            </a:r>
          </a:p>
        </p:txBody>
      </p:sp>
      <p:sp>
        <p:nvSpPr>
          <p:cNvPr id="7680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6804"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ea typeface="ＭＳ Ｐゴシック" panose="020B0600070205080204" pitchFamily="34" charset="-128"/>
              </a:rPr>
              <a:t>12/31/20 debt ratio = </a:t>
            </a:r>
            <a:r>
              <a:rPr lang="en-US" altLang="en-US" sz="2400" dirty="0">
                <a:solidFill>
                  <a:srgbClr val="EC2D00"/>
                </a:solidFill>
                <a:ea typeface="ＭＳ Ｐゴシック" panose="020B0600070205080204" pitchFamily="34" charset="-128"/>
              </a:rPr>
              <a:t>($500 + $1,500)</a:t>
            </a:r>
          </a:p>
        </p:txBody>
      </p:sp>
      <p:sp>
        <p:nvSpPr>
          <p:cNvPr id="7782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7828"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ea typeface="ＭＳ Ｐゴシック" panose="020B0600070205080204" pitchFamily="34" charset="-128"/>
              </a:rPr>
              <a:t>12/31/20 debt ratio = ($500 + $1,500) </a:t>
            </a:r>
            <a:r>
              <a:rPr lang="en-US" altLang="en-US" sz="2400" dirty="0">
                <a:solidFill>
                  <a:srgbClr val="EC2D00"/>
                </a:solidFill>
                <a:ea typeface="ＭＳ Ｐゴシック" panose="020B0600070205080204" pitchFamily="34" charset="-128"/>
              </a:rPr>
              <a:t>/ $3,400 </a:t>
            </a:r>
            <a:endParaRPr lang="en-US" altLang="en-US" sz="2400" dirty="0">
              <a:ea typeface="ＭＳ Ｐゴシック" panose="020B0600070205080204" pitchFamily="34" charset="-128"/>
            </a:endParaRPr>
          </a:p>
        </p:txBody>
      </p:sp>
      <p:sp>
        <p:nvSpPr>
          <p:cNvPr id="7885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8852"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ea typeface="ＭＳ Ｐゴシック" panose="020B0600070205080204" pitchFamily="34" charset="-128"/>
              </a:rPr>
              <a:t>12/31/20 debt ratio = ($500 + $1,500) / $3,400</a:t>
            </a:r>
            <a:r>
              <a:rPr lang="en-US" altLang="en-US" sz="2400" b="1" dirty="0">
                <a:solidFill>
                  <a:srgbClr val="EC2D00"/>
                </a:solidFill>
                <a:ea typeface="ＭＳ Ｐゴシック" panose="020B0600070205080204" pitchFamily="34" charset="-128"/>
              </a:rPr>
              <a:t> = 58.8%</a:t>
            </a:r>
          </a:p>
          <a:p>
            <a:pPr marL="0" indent="0" eaLnBrk="1" hangingPunct="1">
              <a:buFontTx/>
              <a:buNone/>
              <a:tabLst>
                <a:tab pos="342900" algn="l"/>
              </a:tabLst>
            </a:pPr>
            <a:r>
              <a:rPr lang="en-US" altLang="en-US" sz="2400" dirty="0">
                <a:ea typeface="ＭＳ Ｐゴシック" panose="020B0600070205080204" pitchFamily="34" charset="-128"/>
              </a:rPr>
              <a:t>    </a:t>
            </a:r>
            <a:endParaRPr lang="en-US" altLang="en-US" sz="2400" dirty="0">
              <a:solidFill>
                <a:srgbClr val="EC2D00"/>
              </a:solidFill>
              <a:ea typeface="ＭＳ Ｐゴシック" panose="020B0600070205080204" pitchFamily="34" charset="-128"/>
            </a:endParaRPr>
          </a:p>
        </p:txBody>
      </p:sp>
      <p:sp>
        <p:nvSpPr>
          <p:cNvPr id="7987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79876"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ea typeface="ＭＳ Ｐゴシック" panose="020B0600070205080204" pitchFamily="34" charset="-128"/>
              </a:rPr>
              <a:t>    	</a:t>
            </a:r>
            <a:r>
              <a:rPr lang="en-US" altLang="en-US" sz="2400" dirty="0">
                <a:solidFill>
                  <a:srgbClr val="EC2D00"/>
                </a:solidFill>
                <a:ea typeface="ＭＳ Ｐゴシック" panose="020B0600070205080204" pitchFamily="34" charset="-128"/>
              </a:rPr>
              <a:t>12/31/19 debt ratio =</a:t>
            </a:r>
          </a:p>
        </p:txBody>
      </p:sp>
      <p:sp>
        <p:nvSpPr>
          <p:cNvPr id="8089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0900"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ea typeface="ＭＳ Ｐゴシック" panose="020B0600070205080204" pitchFamily="34" charset="-128"/>
              </a:rPr>
              <a:t>    	12/31/19 debt ratio =</a:t>
            </a:r>
            <a:r>
              <a:rPr lang="en-US" altLang="en-US" sz="2400" dirty="0">
                <a:solidFill>
                  <a:srgbClr val="EC2D00"/>
                </a:solidFill>
                <a:ea typeface="ＭＳ Ｐゴシック" panose="020B0600070205080204" pitchFamily="34" charset="-128"/>
              </a:rPr>
              <a:t> ($800 + $1,000)</a:t>
            </a:r>
          </a:p>
        </p:txBody>
      </p:sp>
      <p:sp>
        <p:nvSpPr>
          <p:cNvPr id="8192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1924"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685800" y="4040188"/>
            <a:ext cx="7953375" cy="2589212"/>
          </a:xfrm>
          <a:noFill/>
        </p:spPr>
        <p:txBody>
          <a:bodyPr/>
          <a:lstStyle/>
          <a:p>
            <a:pPr marL="609600" indent="-609600" eaLnBrk="1" hangingPunct="1">
              <a:buFontTx/>
              <a:buNone/>
            </a:pPr>
            <a:r>
              <a:rPr lang="en-US" altLang="en-US" sz="2000" dirty="0">
                <a:ea typeface="ＭＳ Ｐゴシック" panose="020B0600070205080204" pitchFamily="34" charset="-128"/>
              </a:rPr>
              <a:t>2020 ROI =  </a:t>
            </a:r>
            <a:r>
              <a:rPr lang="en-US" altLang="en-US" sz="2000" dirty="0">
                <a:solidFill>
                  <a:srgbClr val="EC2D00"/>
                </a:solidFill>
                <a:ea typeface="ＭＳ Ｐゴシック" panose="020B0600070205080204" pitchFamily="34" charset="-128"/>
              </a:rPr>
              <a:t>($300 / $3,300)</a:t>
            </a:r>
          </a:p>
          <a:p>
            <a:pPr marL="609600" indent="-609600" eaLnBrk="1" hangingPunct="1">
              <a:buFontTx/>
              <a:buNone/>
            </a:pPr>
            <a:endParaRPr lang="en-US" altLang="en-US" sz="2000" b="1" dirty="0">
              <a:ea typeface="ＭＳ Ｐゴシック" panose="020B0600070205080204" pitchFamily="34" charset="-128"/>
            </a:endParaRPr>
          </a:p>
          <a:p>
            <a:pPr marL="609600" indent="-609600" eaLnBrk="1" hangingPunct="1">
              <a:buFontTx/>
              <a:buNone/>
            </a:pPr>
            <a:r>
              <a:rPr lang="en-US" altLang="en-US" sz="4400" b="1" dirty="0">
                <a:ea typeface="ＭＳ Ｐゴシック" panose="020B0600070205080204" pitchFamily="34" charset="-128"/>
              </a:rPr>
              <a:t> </a:t>
            </a:r>
          </a:p>
          <a:p>
            <a:pPr marL="609600" indent="-609600" eaLnBrk="1" hangingPunct="1">
              <a:buFontTx/>
              <a:buNone/>
            </a:pPr>
            <a:r>
              <a:rPr lang="en-US" altLang="en-US" sz="4400" b="1" dirty="0">
                <a:ea typeface="ＭＳ Ｐゴシック" panose="020B0600070205080204" pitchFamily="34" charset="-128"/>
              </a:rPr>
              <a:t>   </a:t>
            </a:r>
          </a:p>
        </p:txBody>
      </p:sp>
      <p:sp>
        <p:nvSpPr>
          <p:cNvPr id="1024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244"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0245"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ea typeface="ＭＳ Ｐゴシック" panose="020B0600070205080204" pitchFamily="34" charset="-128"/>
              </a:rPr>
              <a:t>    	12/31/19 debt ratio =</a:t>
            </a:r>
            <a:r>
              <a:rPr lang="en-US" altLang="en-US" sz="2400" dirty="0">
                <a:solidFill>
                  <a:srgbClr val="EC2D00"/>
                </a:solidFill>
                <a:ea typeface="ＭＳ Ｐゴシック" panose="020B0600070205080204" pitchFamily="34" charset="-128"/>
              </a:rPr>
              <a:t> </a:t>
            </a:r>
            <a:r>
              <a:rPr lang="en-US" altLang="en-US" sz="2400" dirty="0">
                <a:ea typeface="ＭＳ Ｐゴシック" panose="020B0600070205080204" pitchFamily="34" charset="-128"/>
              </a:rPr>
              <a:t>($800 + $1,000) </a:t>
            </a:r>
            <a:r>
              <a:rPr lang="en-US" altLang="en-US" sz="2400" dirty="0">
                <a:solidFill>
                  <a:srgbClr val="EC2D00"/>
                </a:solidFill>
                <a:ea typeface="ＭＳ Ｐゴシック" panose="020B0600070205080204" pitchFamily="34" charset="-128"/>
              </a:rPr>
              <a:t>/ $2,950 </a:t>
            </a:r>
            <a:endParaRPr lang="en-US" altLang="en-US" sz="2400" dirty="0">
              <a:ea typeface="ＭＳ Ｐゴシック" panose="020B0600070205080204" pitchFamily="34" charset="-128"/>
            </a:endParaRPr>
          </a:p>
        </p:txBody>
      </p:sp>
      <p:sp>
        <p:nvSpPr>
          <p:cNvPr id="8294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2948"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ea typeface="ＭＳ Ｐゴシック" panose="020B0600070205080204" pitchFamily="34" charset="-128"/>
              </a:rPr>
              <a:t>    	12/31/19 debt ratio =</a:t>
            </a:r>
            <a:r>
              <a:rPr lang="en-US" altLang="en-US" sz="2400" dirty="0">
                <a:solidFill>
                  <a:srgbClr val="EC2D00"/>
                </a:solidFill>
                <a:ea typeface="ＭＳ Ｐゴシック" panose="020B0600070205080204" pitchFamily="34" charset="-128"/>
              </a:rPr>
              <a:t> </a:t>
            </a:r>
            <a:r>
              <a:rPr lang="en-US" altLang="en-US" sz="2400" dirty="0">
                <a:ea typeface="ＭＳ Ｐゴシック" panose="020B0600070205080204" pitchFamily="34" charset="-128"/>
              </a:rPr>
              <a:t>($800 + $1,000) / $2,950 </a:t>
            </a:r>
            <a:r>
              <a:rPr lang="en-US" altLang="en-US" sz="2400" b="1" dirty="0">
                <a:solidFill>
                  <a:srgbClr val="EC2D00"/>
                </a:solidFill>
                <a:ea typeface="ＭＳ Ｐゴシック" panose="020B0600070205080204" pitchFamily="34" charset="-128"/>
              </a:rPr>
              <a:t>=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rgbClr val="EC2D00"/>
                </a:solidFill>
                <a:ea typeface="ＭＳ Ｐゴシック" panose="020B0600070205080204" pitchFamily="34" charset="-128"/>
              </a:rPr>
              <a:t> </a:t>
            </a:r>
            <a:r>
              <a:rPr lang="en-US" altLang="en-US" sz="2400" dirty="0">
                <a:ea typeface="ＭＳ Ｐゴシック" panose="020B0600070205080204" pitchFamily="34" charset="-128"/>
              </a:rPr>
              <a:t> </a:t>
            </a:r>
          </a:p>
        </p:txBody>
      </p:sp>
      <p:sp>
        <p:nvSpPr>
          <p:cNvPr id="8397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3972"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p:txBody>
      </p:sp>
      <p:sp>
        <p:nvSpPr>
          <p:cNvPr id="8499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4996"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84997"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rgbClr val="EC2D00"/>
                </a:solidFill>
                <a:ea typeface="ＭＳ Ｐゴシック" panose="020B0600070205080204" pitchFamily="34" charset="-128"/>
              </a:rPr>
              <a:t>12/31/20 debt/equity ratio =</a:t>
            </a:r>
          </a:p>
        </p:txBody>
      </p:sp>
      <p:sp>
        <p:nvSpPr>
          <p:cNvPr id="8601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6020"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86021"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12/31/20 debt/equity ratio =</a:t>
            </a:r>
            <a:r>
              <a:rPr lang="en-US" altLang="en-US" sz="2400" dirty="0">
                <a:solidFill>
                  <a:srgbClr val="EC2D00"/>
                </a:solidFill>
                <a:ea typeface="ＭＳ Ｐゴシック" panose="020B0600070205080204" pitchFamily="34" charset="-128"/>
              </a:rPr>
              <a:t> ($500 + $1,500)</a:t>
            </a:r>
            <a:endParaRPr lang="en-US" altLang="en-US" sz="2400" dirty="0">
              <a:ea typeface="ＭＳ Ｐゴシック" panose="020B0600070205080204" pitchFamily="34" charset="-128"/>
            </a:endParaRPr>
          </a:p>
        </p:txBody>
      </p:sp>
      <p:sp>
        <p:nvSpPr>
          <p:cNvPr id="8704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7044"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dirty="0"/>
              <a:t>Debt ratio = Total liabilities /           (Total liabilities + stockholders’ equity) </a:t>
            </a:r>
            <a:endParaRPr lang="en-US" altLang="en-US" sz="1800" dirty="0"/>
          </a:p>
        </p:txBody>
      </p:sp>
      <p:sp>
        <p:nvSpPr>
          <p:cNvPr id="87045"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12/31/20 debt/equity ratio =</a:t>
            </a:r>
            <a:r>
              <a:rPr lang="en-US" altLang="en-US" sz="2400" dirty="0">
                <a:solidFill>
                  <a:srgbClr val="EC2D00"/>
                </a:solidFill>
                <a:ea typeface="ＭＳ Ｐゴシック" panose="020B0600070205080204" pitchFamily="34" charset="-128"/>
              </a:rPr>
              <a:t> </a:t>
            </a:r>
            <a:r>
              <a:rPr lang="en-US" altLang="en-US" sz="2400" dirty="0">
                <a:ea typeface="ＭＳ Ｐゴシック" panose="020B0600070205080204" pitchFamily="34" charset="-128"/>
              </a:rPr>
              <a:t>($500 + $1,500) </a:t>
            </a:r>
            <a:r>
              <a:rPr lang="en-US" altLang="en-US" sz="2400" dirty="0">
                <a:solidFill>
                  <a:srgbClr val="EC2D00"/>
                </a:solidFill>
                <a:ea typeface="ＭＳ Ｐゴシック" panose="020B0600070205080204" pitchFamily="34" charset="-128"/>
              </a:rPr>
              <a:t>/ $1,400</a:t>
            </a:r>
            <a:endParaRPr lang="en-US" altLang="en-US" sz="2400" dirty="0">
              <a:ea typeface="ＭＳ Ｐゴシック" panose="020B0600070205080204" pitchFamily="34" charset="-128"/>
            </a:endParaRPr>
          </a:p>
        </p:txBody>
      </p:sp>
      <p:sp>
        <p:nvSpPr>
          <p:cNvPr id="8806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8068"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88069"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body" idx="1"/>
          </p:nvPr>
        </p:nvSpPr>
        <p:spPr>
          <a:xfrm>
            <a:off x="685800" y="1905000"/>
            <a:ext cx="78486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12/31/20 debt/equity ratio =</a:t>
            </a:r>
            <a:r>
              <a:rPr lang="en-US" altLang="en-US" sz="2400" dirty="0">
                <a:solidFill>
                  <a:srgbClr val="EC2D00"/>
                </a:solidFill>
                <a:ea typeface="ＭＳ Ｐゴシック" panose="020B0600070205080204" pitchFamily="34" charset="-128"/>
              </a:rPr>
              <a:t> </a:t>
            </a:r>
            <a:r>
              <a:rPr lang="en-US" altLang="en-US" sz="2400" dirty="0">
                <a:ea typeface="ＭＳ Ｐゴシック" panose="020B0600070205080204" pitchFamily="34" charset="-128"/>
              </a:rPr>
              <a:t>($500 + $1,500) / $1,400 </a:t>
            </a:r>
            <a:r>
              <a:rPr lang="en-US" altLang="en-US" sz="2400" b="1" dirty="0">
                <a:solidFill>
                  <a:srgbClr val="EC2D00"/>
                </a:solidFill>
                <a:ea typeface="ＭＳ Ｐゴシック" panose="020B0600070205080204" pitchFamily="34" charset="-128"/>
              </a:rPr>
              <a:t>= 143%</a:t>
            </a:r>
          </a:p>
          <a:p>
            <a:pPr marL="609600" indent="-609600" eaLnBrk="1" hangingPunct="1">
              <a:buFontTx/>
              <a:buNone/>
            </a:pPr>
            <a:endParaRPr lang="en-US" altLang="en-US" sz="2400" dirty="0">
              <a:ea typeface="ＭＳ Ｐゴシック" panose="020B0600070205080204" pitchFamily="34" charset="-128"/>
            </a:endParaRPr>
          </a:p>
        </p:txBody>
      </p:sp>
      <p:sp>
        <p:nvSpPr>
          <p:cNvPr id="8909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89092"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89093"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body" idx="1"/>
          </p:nvPr>
        </p:nvSpPr>
        <p:spPr>
          <a:xfrm>
            <a:off x="685800" y="1905000"/>
            <a:ext cx="78486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chemeClr val="accent3">
                    <a:lumMod val="75000"/>
                  </a:schemeClr>
                </a:solidFill>
                <a:ea typeface="ＭＳ Ｐゴシック" panose="020B0600070205080204" pitchFamily="34" charset="-128"/>
              </a:rPr>
              <a:t>12/31/20 debt/equity ratio = ($500 + $1,500) / $1,400 = 143%</a:t>
            </a:r>
          </a:p>
          <a:p>
            <a:pPr marL="609600" indent="-609600" eaLnBrk="1" hangingPunct="1">
              <a:buFontTx/>
              <a:buNone/>
            </a:pPr>
            <a:r>
              <a:rPr lang="en-US" altLang="en-US" sz="2400" dirty="0">
                <a:solidFill>
                  <a:srgbClr val="EC2D00"/>
                </a:solidFill>
                <a:ea typeface="ＭＳ Ｐゴシック" panose="020B0600070205080204" pitchFamily="34" charset="-128"/>
              </a:rPr>
              <a:t>12/31/19 debt/equity ratio =</a:t>
            </a:r>
          </a:p>
        </p:txBody>
      </p:sp>
      <p:sp>
        <p:nvSpPr>
          <p:cNvPr id="9011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0116"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90117"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chemeClr val="accent3">
                    <a:lumMod val="75000"/>
                  </a:schemeClr>
                </a:solidFill>
                <a:ea typeface="ＭＳ Ｐゴシック" panose="020B0600070205080204" pitchFamily="34" charset="-128"/>
              </a:rPr>
              <a:t>12/31/20 debt/equity ratio = ($500 + $1,500) / $1,400 = 143%</a:t>
            </a:r>
          </a:p>
          <a:p>
            <a:pPr marL="609600" indent="-609600" eaLnBrk="1" hangingPunct="1">
              <a:buFontTx/>
              <a:buNone/>
            </a:pPr>
            <a:r>
              <a:rPr lang="en-US" altLang="en-US" sz="2400" dirty="0">
                <a:ea typeface="ＭＳ Ｐゴシック" panose="020B0600070205080204" pitchFamily="34" charset="-128"/>
              </a:rPr>
              <a:t>12/31/19 debt/equity ratio = </a:t>
            </a:r>
            <a:r>
              <a:rPr lang="en-US" altLang="en-US" sz="2400" dirty="0">
                <a:solidFill>
                  <a:srgbClr val="EC2D00"/>
                </a:solidFill>
                <a:ea typeface="ＭＳ Ｐゴシック" panose="020B0600070205080204" pitchFamily="34" charset="-128"/>
              </a:rPr>
              <a:t>($800 + $1,000) </a:t>
            </a:r>
            <a:r>
              <a:rPr lang="en-US" altLang="en-US" sz="2400" dirty="0">
                <a:ea typeface="ＭＳ Ｐゴシック" panose="020B0600070205080204" pitchFamily="34" charset="-128"/>
              </a:rPr>
              <a:t> </a:t>
            </a:r>
          </a:p>
        </p:txBody>
      </p:sp>
      <p:sp>
        <p:nvSpPr>
          <p:cNvPr id="9113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1140"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91141"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chemeClr val="accent3">
                    <a:lumMod val="75000"/>
                  </a:schemeClr>
                </a:solidFill>
                <a:ea typeface="ＭＳ Ｐゴシック" panose="020B0600070205080204" pitchFamily="34" charset="-128"/>
              </a:rPr>
              <a:t>12/31/20 debt/equity ratio = ($500 + $1,500) / $1,400 = 143%</a:t>
            </a:r>
          </a:p>
          <a:p>
            <a:pPr marL="609600" indent="-609600" eaLnBrk="1" hangingPunct="1">
              <a:buFontTx/>
              <a:buNone/>
            </a:pPr>
            <a:r>
              <a:rPr lang="en-US" altLang="en-US" sz="2400" dirty="0">
                <a:ea typeface="ＭＳ Ｐゴシック" panose="020B0600070205080204" pitchFamily="34" charset="-128"/>
              </a:rPr>
              <a:t>12/31/19 debt/equity ratio = ($800 + $1,000) </a:t>
            </a:r>
            <a:r>
              <a:rPr lang="en-US" altLang="en-US" sz="2400" dirty="0">
                <a:solidFill>
                  <a:srgbClr val="EC2D00"/>
                </a:solidFill>
                <a:ea typeface="ＭＳ Ｐゴシック" panose="020B0600070205080204" pitchFamily="34" charset="-128"/>
              </a:rPr>
              <a:t>/ $1,150  </a:t>
            </a:r>
            <a:r>
              <a:rPr lang="en-US" altLang="en-US" sz="2400" dirty="0">
                <a:ea typeface="ＭＳ Ｐゴシック" panose="020B0600070205080204" pitchFamily="34" charset="-128"/>
              </a:rPr>
              <a:t> </a:t>
            </a:r>
          </a:p>
        </p:txBody>
      </p:sp>
      <p:sp>
        <p:nvSpPr>
          <p:cNvPr id="9216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2164"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92165"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685800" y="4040188"/>
            <a:ext cx="7953375" cy="2589212"/>
          </a:xfrm>
          <a:noFill/>
        </p:spPr>
        <p:txBody>
          <a:bodyPr/>
          <a:lstStyle/>
          <a:p>
            <a:pPr marL="609600" indent="-609600" eaLnBrk="1" hangingPunct="1">
              <a:buFontTx/>
              <a:buNone/>
              <a:tabLst>
                <a:tab pos="1085850" algn="l"/>
              </a:tabLst>
            </a:pPr>
            <a:r>
              <a:rPr lang="en-US" altLang="en-US" sz="2000" dirty="0">
                <a:ea typeface="ＭＳ Ｐゴシック" panose="020B0600070205080204" pitchFamily="34" charset="-128"/>
              </a:rPr>
              <a:t>2020 ROI 	=  ($300 / $3,300) *</a:t>
            </a:r>
            <a:r>
              <a:rPr lang="en-US" altLang="en-US" sz="2000" dirty="0">
                <a:solidFill>
                  <a:srgbClr val="EC2D00"/>
                </a:solidFill>
                <a:ea typeface="ＭＳ Ｐゴシック" panose="020B0600070205080204" pitchFamily="34" charset="-128"/>
              </a:rPr>
              <a:t> [$3,300 / (($2,950 + $3,400) / 2)]</a:t>
            </a:r>
          </a:p>
          <a:p>
            <a:pPr marL="609600" indent="-609600" eaLnBrk="1" hangingPunct="1">
              <a:buFontTx/>
              <a:buNone/>
            </a:pPr>
            <a:endParaRPr lang="en-US" altLang="en-US" sz="2000" dirty="0">
              <a:solidFill>
                <a:srgbClr val="EC2D00"/>
              </a:solidFill>
              <a:ea typeface="ＭＳ Ｐゴシック" panose="020B0600070205080204" pitchFamily="34" charset="-128"/>
            </a:endParaRPr>
          </a:p>
          <a:p>
            <a:pPr marL="609600" indent="-609600" eaLnBrk="1" hangingPunct="1">
              <a:buFontTx/>
              <a:buNone/>
            </a:pPr>
            <a:endParaRPr lang="en-US" altLang="en-US" sz="4000" b="1" dirty="0">
              <a:ea typeface="ＭＳ Ｐゴシック" panose="020B0600070205080204" pitchFamily="34" charset="-128"/>
            </a:endParaRPr>
          </a:p>
          <a:p>
            <a:pPr marL="609600" indent="-609600" eaLnBrk="1" hangingPunct="1">
              <a:buFontTx/>
              <a:buNone/>
            </a:pPr>
            <a:r>
              <a:rPr lang="en-US" altLang="en-US" sz="4000" b="1" dirty="0">
                <a:ea typeface="ＭＳ Ｐゴシック" panose="020B0600070205080204" pitchFamily="34" charset="-128"/>
              </a:rPr>
              <a:t> </a:t>
            </a:r>
          </a:p>
          <a:p>
            <a:pPr marL="609600" indent="-609600" eaLnBrk="1" hangingPunct="1">
              <a:buFontTx/>
              <a:buNone/>
            </a:pPr>
            <a:r>
              <a:rPr lang="en-US" altLang="en-US" sz="4000" b="1" dirty="0">
                <a:ea typeface="ＭＳ Ｐゴシック" panose="020B0600070205080204" pitchFamily="34" charset="-128"/>
              </a:rPr>
              <a:t>   </a:t>
            </a:r>
          </a:p>
        </p:txBody>
      </p:sp>
      <p:sp>
        <p:nvSpPr>
          <p:cNvPr id="1126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1268" name="Text Box 4"/>
          <p:cNvSpPr txBox="1">
            <a:spLocks noChangeArrowheads="1"/>
          </p:cNvSpPr>
          <p:nvPr/>
        </p:nvSpPr>
        <p:spPr bwMode="auto">
          <a:xfrm>
            <a:off x="1219200" y="2057400"/>
            <a:ext cx="6856413" cy="1600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            ROI            =  Margin    x     Turnover</a:t>
            </a:r>
            <a:endParaRPr lang="en-US" altLang="en-US" sz="2400"/>
          </a:p>
          <a:p>
            <a:pPr eaLnBrk="1" hangingPunct="1">
              <a:spcBef>
                <a:spcPct val="50000"/>
              </a:spcBef>
              <a:buFontTx/>
              <a:buNone/>
            </a:pPr>
            <a:r>
              <a:rPr lang="en-US" altLang="en-US" sz="2400" u="sng"/>
              <a:t> </a:t>
            </a:r>
            <a:r>
              <a:rPr lang="en-US" altLang="en-US" sz="800" u="sng"/>
              <a:t>                </a:t>
            </a:r>
            <a:r>
              <a:rPr lang="en-US" altLang="en-US" sz="2400" u="sng"/>
              <a:t>Net income       </a:t>
            </a:r>
            <a:r>
              <a:rPr lang="en-US" altLang="en-US" sz="2400"/>
              <a:t>  </a:t>
            </a:r>
            <a:r>
              <a:rPr lang="en-US" altLang="en-US" sz="2400" u="sng"/>
              <a:t>Net income</a:t>
            </a:r>
            <a:r>
              <a:rPr lang="en-US" altLang="en-US" sz="2400"/>
              <a:t>  </a:t>
            </a:r>
            <a:r>
              <a:rPr lang="en-US" altLang="en-US" sz="2400" u="sng"/>
              <a:t>          Sales             </a:t>
            </a:r>
            <a:r>
              <a:rPr lang="en-US" altLang="en-US" sz="2400"/>
              <a:t>      Average total assets       Sales       Average total assets</a:t>
            </a:r>
          </a:p>
        </p:txBody>
      </p:sp>
      <p:sp>
        <p:nvSpPr>
          <p:cNvPr id="11269" name="Rectangle 5"/>
          <p:cNvSpPr>
            <a:spLocks noChangeArrowheads="1"/>
          </p:cNvSpPr>
          <p:nvPr/>
        </p:nvSpPr>
        <p:spPr bwMode="auto">
          <a:xfrm>
            <a:off x="609600" y="16764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80000"/>
              </a:lnSpc>
              <a:buFontTx/>
              <a:buNone/>
            </a:pPr>
            <a:endParaRPr lang="en-US" altLang="en-US" sz="2000" b="1"/>
          </a:p>
          <a:p>
            <a:pPr eaLnBrk="1" hangingPunct="1">
              <a:lnSpc>
                <a:spcPct val="80000"/>
              </a:lnSpc>
              <a:buFontTx/>
              <a:buNone/>
            </a:pPr>
            <a:r>
              <a:rPr lang="en-US" altLang="en-US" b="1"/>
              <a:t>a.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body" idx="1"/>
          </p:nvPr>
        </p:nvSpPr>
        <p:spPr>
          <a:xfrm>
            <a:off x="685800" y="1905000"/>
            <a:ext cx="7848600" cy="4935538"/>
          </a:xfrm>
          <a:noFill/>
        </p:spPr>
        <p:txBody>
          <a:bodyPr/>
          <a:lstStyle/>
          <a:p>
            <a:pPr marL="609600" indent="-609600" eaLnBrk="1" hangingPunct="1">
              <a:buFontTx/>
              <a:buNone/>
            </a:pPr>
            <a:r>
              <a:rPr lang="en-US" altLang="en-US" b="1" dirty="0" err="1">
                <a:ea typeface="ＭＳ Ｐゴシック" panose="020B0600070205080204" pitchFamily="34" charset="-128"/>
              </a:rPr>
              <a:t>i</a:t>
            </a:r>
            <a:r>
              <a:rPr lang="en-US" altLang="en-US" b="1" dirty="0">
                <a:ea typeface="ＭＳ Ｐゴシック" panose="020B0600070205080204" pitchFamily="34" charset="-128"/>
              </a:rPr>
              <a:t>.</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0" indent="0" eaLnBrk="1" hangingPunct="1">
              <a:buFontTx/>
              <a:buNone/>
              <a:tabLst>
                <a:tab pos="342900" algn="l"/>
              </a:tabLst>
            </a:pPr>
            <a:r>
              <a:rPr lang="en-US" altLang="en-US" sz="2400" b="1"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12/31/20 debt ratio = ($500 + $1,500) / $3,400</a:t>
            </a:r>
            <a:r>
              <a:rPr lang="en-US" altLang="en-US" sz="2400" b="1" dirty="0">
                <a:solidFill>
                  <a:schemeClr val="accent3">
                    <a:lumMod val="75000"/>
                  </a:schemeClr>
                </a:solidFill>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 58.8%</a:t>
            </a:r>
          </a:p>
          <a:p>
            <a:pPr marL="0" indent="0" eaLnBrk="1" hangingPunct="1">
              <a:buFontTx/>
              <a:buNone/>
              <a:tabLst>
                <a:tab pos="342900" algn="l"/>
              </a:tabLst>
            </a:pPr>
            <a:r>
              <a:rPr lang="en-US" altLang="en-US" sz="2400" dirty="0">
                <a:solidFill>
                  <a:schemeClr val="accent3">
                    <a:lumMod val="75000"/>
                  </a:schemeClr>
                </a:solidFill>
                <a:ea typeface="ＭＳ Ｐゴシック" panose="020B0600070205080204" pitchFamily="34" charset="-128"/>
              </a:rPr>
              <a:t>    	12/31/19 debt ratio = ($800 + $1,000) / $2,950 = 61.0%</a:t>
            </a:r>
          </a:p>
          <a:p>
            <a:pPr marL="609600" indent="-609600" eaLnBrk="1" hangingPunct="1">
              <a:buFontTx/>
              <a:buNone/>
            </a:pPr>
            <a:r>
              <a:rPr lang="en-US" altLang="en-US" b="1" dirty="0">
                <a:solidFill>
                  <a:srgbClr val="EC2D00"/>
                </a:solidFill>
                <a:ea typeface="ＭＳ Ｐゴシック" panose="020B0600070205080204" pitchFamily="34" charset="-128"/>
              </a:rPr>
              <a:t> </a:t>
            </a:r>
          </a:p>
          <a:p>
            <a:pPr marL="609600" indent="-609600" eaLnBrk="1" hangingPunct="1">
              <a:buFontTx/>
              <a:buNone/>
            </a:pPr>
            <a:endParaRPr lang="en-US" altLang="en-US"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endParaRPr lang="en-US" altLang="en-US" sz="800" b="1" dirty="0">
              <a:solidFill>
                <a:srgbClr val="EC2D00"/>
              </a:solidFill>
              <a:ea typeface="ＭＳ Ｐゴシック" panose="020B0600070205080204" pitchFamily="34" charset="-128"/>
            </a:endParaRPr>
          </a:p>
          <a:p>
            <a:pPr marL="609600" indent="-609600" eaLnBrk="1" hangingPunct="1">
              <a:buFontTx/>
              <a:buNone/>
            </a:pPr>
            <a:r>
              <a:rPr lang="en-US" altLang="en-US" sz="2400" dirty="0">
                <a:solidFill>
                  <a:schemeClr val="accent3">
                    <a:lumMod val="75000"/>
                  </a:schemeClr>
                </a:solidFill>
                <a:ea typeface="ＭＳ Ｐゴシック" panose="020B0600070205080204" pitchFamily="34" charset="-128"/>
              </a:rPr>
              <a:t>12/31/20 debt/equity ratio = ($500 + $1,500) / $1,400 = 143%</a:t>
            </a:r>
          </a:p>
          <a:p>
            <a:pPr marL="609600" indent="-609600" eaLnBrk="1" hangingPunct="1">
              <a:buFontTx/>
              <a:buNone/>
            </a:pPr>
            <a:r>
              <a:rPr lang="en-US" altLang="en-US" sz="2400" dirty="0">
                <a:ea typeface="ＭＳ Ｐゴシック" panose="020B0600070205080204" pitchFamily="34" charset="-128"/>
              </a:rPr>
              <a:t>12/31/19 debt/equity ratio = ($800 + $1,000) / $1,150 </a:t>
            </a:r>
            <a:r>
              <a:rPr lang="en-US" altLang="en-US" sz="2400" b="1" dirty="0">
                <a:solidFill>
                  <a:srgbClr val="EC2D00"/>
                </a:solidFill>
                <a:ea typeface="ＭＳ Ｐゴシック" panose="020B0600070205080204" pitchFamily="34" charset="-128"/>
              </a:rPr>
              <a:t>= 157% </a:t>
            </a:r>
            <a:r>
              <a:rPr lang="en-US" altLang="en-US" sz="2400" dirty="0">
                <a:ea typeface="ＭＳ Ｐゴシック" panose="020B0600070205080204" pitchFamily="34" charset="-128"/>
              </a:rPr>
              <a:t> </a:t>
            </a:r>
          </a:p>
        </p:txBody>
      </p:sp>
      <p:sp>
        <p:nvSpPr>
          <p:cNvPr id="9318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3188" name="Text Box 4"/>
          <p:cNvSpPr txBox="1">
            <a:spLocks noChangeArrowheads="1"/>
          </p:cNvSpPr>
          <p:nvPr/>
        </p:nvSpPr>
        <p:spPr bwMode="auto">
          <a:xfrm>
            <a:off x="2057400" y="2057400"/>
            <a:ext cx="5257800" cy="838200"/>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 ratio = Total liabilities /            (Total liabilities + stockholders’ equity) </a:t>
            </a:r>
            <a:endParaRPr lang="en-US" altLang="en-US" sz="1800"/>
          </a:p>
        </p:txBody>
      </p:sp>
      <p:sp>
        <p:nvSpPr>
          <p:cNvPr id="93189" name="Text Box 5"/>
          <p:cNvSpPr txBox="1">
            <a:spLocks noChangeArrowheads="1"/>
          </p:cNvSpPr>
          <p:nvPr/>
        </p:nvSpPr>
        <p:spPr bwMode="auto">
          <a:xfrm>
            <a:off x="1860550" y="4389438"/>
            <a:ext cx="5759450" cy="868362"/>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Debt/equity ratio =                                              Total liabilities / Total stockholders’ equity   </a:t>
            </a:r>
            <a:endParaRPr lang="en-US" altLang="en-US" sz="180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body" idx="1"/>
          </p:nvPr>
        </p:nvSpPr>
        <p:spPr>
          <a:xfrm>
            <a:off x="685800" y="1998663"/>
            <a:ext cx="7772400" cy="4478337"/>
          </a:xfrm>
          <a:noFill/>
        </p:spPr>
        <p:txBody>
          <a:bodyPr/>
          <a:lstStyle/>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the dividend payout ratio for 2020.</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Assume that accounts receivable at December 31, 2020, totaled $310 million. Calculate the number of days</a:t>
            </a:r>
            <a:r>
              <a:rPr lang="ja-JP" altLang="en-US" sz="2400" dirty="0">
                <a:solidFill>
                  <a:srgbClr val="C0C0C0"/>
                </a:solidFill>
                <a:ea typeface="ＭＳ Ｐゴシック" panose="020B0600070205080204" pitchFamily="34" charset="-128"/>
              </a:rPr>
              <a:t>’</a:t>
            </a:r>
            <a:r>
              <a:rPr lang="en-US" altLang="ja-JP" sz="2400" dirty="0">
                <a:solidFill>
                  <a:srgbClr val="C0C0C0"/>
                </a:solidFill>
                <a:ea typeface="ＭＳ Ｐゴシック" panose="020B0600070205080204" pitchFamily="34" charset="-128"/>
              </a:rPr>
              <a:t> sales in receivables at that date.</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Calculate Wiper’s debt ratio and debt/equity ratio at December 31, 2020 and 2019.</a:t>
            </a:r>
          </a:p>
          <a:p>
            <a:pPr marL="609600" indent="-609600" eaLnBrk="1" hangingPunct="1">
              <a:lnSpc>
                <a:spcPct val="80000"/>
              </a:lnSpc>
              <a:buFontTx/>
              <a:buAutoNum type="alphaLcPeriod" startAt="7"/>
            </a:pPr>
            <a:r>
              <a:rPr lang="en-US" altLang="en-US" sz="2400" b="1" dirty="0">
                <a:ea typeface="ＭＳ Ｐゴシック" panose="020B0600070205080204" pitchFamily="34" charset="-128"/>
              </a:rPr>
              <a:t>Calculate the times interest earned ratio for 2020 and 2019.</a:t>
            </a:r>
          </a:p>
          <a:p>
            <a:pPr marL="609600" indent="-609600" eaLnBrk="1" hangingPunct="1">
              <a:lnSpc>
                <a:spcPct val="80000"/>
              </a:lnSpc>
              <a:buFontTx/>
              <a:buAutoNum type="alphaLcPeriod" startAt="7"/>
            </a:pPr>
            <a:r>
              <a:rPr lang="en-US" altLang="en-US" sz="2400" dirty="0">
                <a:solidFill>
                  <a:srgbClr val="C0C0C0"/>
                </a:solidFill>
                <a:ea typeface="ＭＳ Ｐゴシック" panose="020B0600070205080204" pitchFamily="34" charset="-128"/>
              </a:rPr>
              <a:t>Review the results of these calculations, evaluate the profitability and liquidity of this company, and state your opinion about its suitability as an investment for a young, single professional with funds to invest in common stock.</a:t>
            </a:r>
          </a:p>
        </p:txBody>
      </p:sp>
      <p:sp>
        <p:nvSpPr>
          <p:cNvPr id="9523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Definition</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a:ea typeface="ＭＳ Ｐゴシック" panose="020B0600070205080204" pitchFamily="34" charset="-128"/>
              </a:rPr>
              <a:t>j.</a:t>
            </a: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endParaRPr lang="en-US" altLang="en-US" sz="800" b="1">
              <a:ea typeface="ＭＳ Ｐゴシック" panose="020B0600070205080204" pitchFamily="34" charset="-128"/>
            </a:endParaRPr>
          </a:p>
          <a:p>
            <a:pPr marL="609600" indent="-609600" eaLnBrk="1" hangingPunct="1">
              <a:buFontTx/>
              <a:buNone/>
            </a:pPr>
            <a:r>
              <a:rPr lang="en-US" altLang="en-US" sz="2400">
                <a:ea typeface="ＭＳ Ｐゴシック" panose="020B0600070205080204" pitchFamily="34" charset="-128"/>
              </a:rPr>
              <a:t>                       </a:t>
            </a:r>
          </a:p>
        </p:txBody>
      </p:sp>
      <p:sp>
        <p:nvSpPr>
          <p:cNvPr id="9625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6260"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rgbClr val="EC2D00"/>
                </a:solidFill>
                <a:ea typeface="ＭＳ Ｐゴシック" panose="020B0600070205080204" pitchFamily="34" charset="-128"/>
              </a:rPr>
              <a:t>For 2020 =</a:t>
            </a:r>
          </a:p>
        </p:txBody>
      </p:sp>
      <p:sp>
        <p:nvSpPr>
          <p:cNvPr id="9728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7284"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For 2020 =</a:t>
            </a:r>
            <a:r>
              <a:rPr lang="en-US" altLang="en-US" sz="2400" dirty="0">
                <a:solidFill>
                  <a:srgbClr val="EC2D00"/>
                </a:solidFill>
                <a:ea typeface="ＭＳ Ｐゴシック" panose="020B0600070205080204" pitchFamily="34" charset="-128"/>
              </a:rPr>
              <a:t> $380</a:t>
            </a:r>
          </a:p>
        </p:txBody>
      </p:sp>
      <p:sp>
        <p:nvSpPr>
          <p:cNvPr id="9830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8308"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For 2020 = $380 / </a:t>
            </a:r>
            <a:r>
              <a:rPr lang="en-US" altLang="en-US" sz="2400" dirty="0">
                <a:solidFill>
                  <a:srgbClr val="EC2D00"/>
                </a:solidFill>
                <a:ea typeface="ＭＳ Ｐゴシック" panose="020B0600070205080204" pitchFamily="34" charset="-128"/>
              </a:rPr>
              <a:t>$80</a:t>
            </a:r>
            <a:endParaRPr lang="en-US" altLang="en-US" sz="2400" dirty="0">
              <a:ea typeface="ＭＳ Ｐゴシック" panose="020B0600070205080204" pitchFamily="34" charset="-128"/>
            </a:endParaRPr>
          </a:p>
        </p:txBody>
      </p:sp>
      <p:sp>
        <p:nvSpPr>
          <p:cNvPr id="99331"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99332"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For 2020 = $380 / $80</a:t>
            </a:r>
            <a:r>
              <a:rPr lang="en-US" altLang="en-US" sz="2400" dirty="0">
                <a:solidFill>
                  <a:srgbClr val="EC2D00"/>
                </a:solidFill>
                <a:ea typeface="ＭＳ Ｐゴシック" panose="020B0600070205080204" pitchFamily="34" charset="-128"/>
              </a:rPr>
              <a:t> </a:t>
            </a:r>
            <a:r>
              <a:rPr lang="en-US" altLang="en-US" sz="2400" b="1" dirty="0">
                <a:solidFill>
                  <a:srgbClr val="EC2D00"/>
                </a:solidFill>
                <a:ea typeface="ＭＳ Ｐゴシック" panose="020B0600070205080204" pitchFamily="34" charset="-128"/>
              </a:rPr>
              <a:t>= 4.8 times </a:t>
            </a:r>
          </a:p>
          <a:p>
            <a:pPr marL="609600" indent="-609600" eaLnBrk="1" hangingPunct="1">
              <a:buFontTx/>
              <a:buNone/>
            </a:pP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a:t>
            </a:r>
          </a:p>
        </p:txBody>
      </p:sp>
      <p:sp>
        <p:nvSpPr>
          <p:cNvPr id="100355"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0356"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For 2020 = $380 / $80 = 4.8 times</a:t>
            </a: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rgbClr val="EC2D00"/>
                </a:solidFill>
                <a:ea typeface="ＭＳ Ｐゴシック" panose="020B0600070205080204" pitchFamily="34" charset="-128"/>
              </a:rPr>
              <a:t>For 2019 = </a:t>
            </a: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a:t>
            </a:r>
          </a:p>
        </p:txBody>
      </p:sp>
      <p:sp>
        <p:nvSpPr>
          <p:cNvPr id="101379"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1380"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For 2020 = $380 / $80 = 4.8 times</a:t>
            </a:r>
          </a:p>
          <a:p>
            <a:pPr marL="609600" indent="-609600" eaLnBrk="1" hangingPunct="1">
              <a:buFontTx/>
              <a:buNone/>
            </a:pPr>
            <a:r>
              <a:rPr lang="en-US" altLang="en-US" sz="2400" dirty="0">
                <a:ea typeface="ＭＳ Ｐゴシック" panose="020B0600070205080204" pitchFamily="34" charset="-128"/>
              </a:rPr>
              <a:t>                      For 2019 =</a:t>
            </a:r>
            <a:r>
              <a:rPr lang="en-US" altLang="en-US" sz="2400" dirty="0">
                <a:solidFill>
                  <a:srgbClr val="EC2D00"/>
                </a:solidFill>
                <a:ea typeface="ＭＳ Ｐゴシック" panose="020B0600070205080204" pitchFamily="34" charset="-128"/>
              </a:rPr>
              <a:t> $300 </a:t>
            </a: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a:t>
            </a:r>
          </a:p>
        </p:txBody>
      </p:sp>
      <p:sp>
        <p:nvSpPr>
          <p:cNvPr id="102403"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2404"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xfrm>
            <a:off x="685800" y="1905000"/>
            <a:ext cx="7772400" cy="4935538"/>
          </a:xfrm>
          <a:noFill/>
        </p:spPr>
        <p:txBody>
          <a:bodyPr/>
          <a:lstStyle/>
          <a:p>
            <a:pPr marL="609600" indent="-609600" eaLnBrk="1" hangingPunct="1">
              <a:buFontTx/>
              <a:buNone/>
            </a:pPr>
            <a:r>
              <a:rPr lang="en-US" altLang="en-US" b="1" dirty="0">
                <a:ea typeface="ＭＳ Ｐゴシック" panose="020B0600070205080204" pitchFamily="34" charset="-128"/>
              </a:rPr>
              <a:t>j.</a:t>
            </a: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endParaRPr lang="en-US" altLang="en-US" sz="800" b="1" dirty="0">
              <a:ea typeface="ＭＳ Ｐゴシック" panose="020B0600070205080204" pitchFamily="34" charset="-128"/>
            </a:endParaRPr>
          </a:p>
          <a:p>
            <a:pPr marL="609600" indent="-609600" eaLnBrk="1" hangingPunct="1">
              <a:buFontTx/>
              <a:buNone/>
            </a:pPr>
            <a:r>
              <a:rPr lang="en-US" altLang="en-US" sz="2400" dirty="0">
                <a:ea typeface="ＭＳ Ｐゴシック" panose="020B0600070205080204" pitchFamily="34" charset="-128"/>
              </a:rPr>
              <a:t>                      </a:t>
            </a:r>
            <a:r>
              <a:rPr lang="en-US" altLang="en-US" sz="2400" dirty="0">
                <a:solidFill>
                  <a:schemeClr val="accent3">
                    <a:lumMod val="75000"/>
                  </a:schemeClr>
                </a:solidFill>
                <a:ea typeface="ＭＳ Ｐゴシック" panose="020B0600070205080204" pitchFamily="34" charset="-128"/>
              </a:rPr>
              <a:t>For 2020 = $380 / $80 = 4.8 times</a:t>
            </a:r>
          </a:p>
          <a:p>
            <a:pPr marL="609600" indent="-609600" eaLnBrk="1" hangingPunct="1">
              <a:buFontTx/>
              <a:buNone/>
            </a:pPr>
            <a:r>
              <a:rPr lang="en-US" altLang="en-US" sz="2400" dirty="0">
                <a:ea typeface="ＭＳ Ｐゴシック" panose="020B0600070205080204" pitchFamily="34" charset="-128"/>
              </a:rPr>
              <a:t>                      For 2019 = $300</a:t>
            </a:r>
            <a:r>
              <a:rPr lang="en-US" altLang="en-US" sz="2400" dirty="0">
                <a:solidFill>
                  <a:srgbClr val="EC2D00"/>
                </a:solidFill>
                <a:ea typeface="ＭＳ Ｐゴシック" panose="020B0600070205080204" pitchFamily="34" charset="-128"/>
              </a:rPr>
              <a:t> / $70</a:t>
            </a:r>
            <a:r>
              <a:rPr lang="en-US" altLang="en-US" sz="2400" dirty="0">
                <a:ea typeface="ＭＳ Ｐゴシック" panose="020B0600070205080204" pitchFamily="34" charset="-128"/>
              </a:rPr>
              <a:t>  </a:t>
            </a:r>
          </a:p>
          <a:p>
            <a:pPr marL="609600" indent="-609600" eaLnBrk="1" hangingPunct="1">
              <a:buFontTx/>
              <a:buNone/>
            </a:pPr>
            <a:r>
              <a:rPr lang="en-US" altLang="en-US" sz="2400" dirty="0">
                <a:ea typeface="ＭＳ Ｐゴシック" panose="020B0600070205080204" pitchFamily="34" charset="-128"/>
              </a:rPr>
              <a:t>    </a:t>
            </a:r>
          </a:p>
        </p:txBody>
      </p:sp>
      <p:sp>
        <p:nvSpPr>
          <p:cNvPr id="103427" name="Rectangle 3"/>
          <p:cNvSpPr>
            <a:spLocks noGrp="1" noChangeArrowheads="1"/>
          </p:cNvSpPr>
          <p:nvPr>
            <p:ph type="title"/>
          </p:nvPr>
        </p:nvSpPr>
        <p:spPr>
          <a:solidFill>
            <a:srgbClr val="003399"/>
          </a:solidFill>
        </p:spPr>
        <p:txBody>
          <a:bodyPr/>
          <a:lstStyle/>
          <a:p>
            <a:pPr eaLnBrk="1" hangingPunct="1"/>
            <a:r>
              <a:rPr lang="en-US" altLang="en-US">
                <a:solidFill>
                  <a:srgbClr val="C0C0C0"/>
                </a:solidFill>
                <a:ea typeface="ＭＳ Ｐゴシック" panose="020B0600070205080204" pitchFamily="34" charset="-128"/>
              </a:rPr>
              <a:t>Problem Solution</a:t>
            </a:r>
          </a:p>
        </p:txBody>
      </p:sp>
      <p:sp>
        <p:nvSpPr>
          <p:cNvPr id="103428" name="Text Box 4"/>
          <p:cNvSpPr txBox="1">
            <a:spLocks noChangeArrowheads="1"/>
          </p:cNvSpPr>
          <p:nvPr/>
        </p:nvSpPr>
        <p:spPr bwMode="auto">
          <a:xfrm>
            <a:off x="2057400" y="2057400"/>
            <a:ext cx="5027613" cy="868363"/>
          </a:xfrm>
          <a:prstGeom prst="rect">
            <a:avLst/>
          </a:prstGeom>
          <a:solidFill>
            <a:srgbClr val="DDDDDD"/>
          </a:solidFill>
          <a:ln w="57150" cmpd="thickThin">
            <a:solidFill>
              <a:srgbClr val="FF3300"/>
            </a:solidFill>
            <a:miter lim="800000"/>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spcBef>
                <a:spcPct val="50000"/>
              </a:spcBef>
              <a:buFontTx/>
              <a:buNone/>
            </a:pPr>
            <a:r>
              <a:rPr lang="en-US" altLang="en-US" sz="2400" b="1"/>
              <a:t>Times interest earned =                Operating income / Interest expense </a:t>
            </a:r>
            <a:endParaRPr lang="en-US" altLang="en-US" sz="1800"/>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8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800" b="0" i="0" u="none" strike="noStrike" cap="none" normalizeH="0" baseline="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2131</TotalTime>
  <Words>3756</Words>
  <Application>Microsoft Office PowerPoint</Application>
  <PresentationFormat>On-screen Show (4:3)</PresentationFormat>
  <Paragraphs>987</Paragraphs>
  <Slides>105</Slides>
  <Notes>1</Notes>
  <HiddenSlides>0</HiddenSlides>
  <MMClips>0</MMClips>
  <ScaleCrop>false</ScaleCrop>
  <HeadingPairs>
    <vt:vector size="4" baseType="variant">
      <vt:variant>
        <vt:lpstr>Theme</vt:lpstr>
      </vt:variant>
      <vt:variant>
        <vt:i4>1</vt:i4>
      </vt:variant>
      <vt:variant>
        <vt:lpstr>Slide Titles</vt:lpstr>
      </vt:variant>
      <vt:variant>
        <vt:i4>105</vt:i4>
      </vt:variant>
    </vt:vector>
  </HeadingPairs>
  <TitlesOfParts>
    <vt:vector size="106" baseType="lpstr">
      <vt:lpstr>Default Design</vt:lpstr>
      <vt:lpstr>Demonstration Problem</vt:lpstr>
      <vt:lpstr>Problem Definition</vt:lpstr>
      <vt:lpstr>Problem Definition</vt:lpstr>
      <vt:lpstr>Problem Definition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Demonstration Exercise 12.4- 6e</dc:title>
  <dc:creator>Marshall, McManus, and Viele</dc:creator>
  <cp:lastModifiedBy>McCormick, Michael</cp:lastModifiedBy>
  <cp:revision>165</cp:revision>
  <dcterms:created xsi:type="dcterms:W3CDTF">2009-10-20T13:34:17Z</dcterms:created>
  <dcterms:modified xsi:type="dcterms:W3CDTF">2019-02-05T18:02:15Z</dcterms:modified>
</cp:coreProperties>
</file>