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78" r:id="rId2"/>
    <p:sldId id="257" r:id="rId3"/>
    <p:sldId id="290" r:id="rId4"/>
    <p:sldId id="339" r:id="rId5"/>
    <p:sldId id="364" r:id="rId6"/>
    <p:sldId id="322" r:id="rId7"/>
    <p:sldId id="365" r:id="rId8"/>
    <p:sldId id="366" r:id="rId9"/>
    <p:sldId id="367" r:id="rId10"/>
    <p:sldId id="372" r:id="rId11"/>
    <p:sldId id="371" r:id="rId12"/>
    <p:sldId id="363" r:id="rId13"/>
    <p:sldId id="357" r:id="rId14"/>
    <p:sldId id="377" r:id="rId15"/>
    <p:sldId id="376" r:id="rId16"/>
    <p:sldId id="375" r:id="rId17"/>
    <p:sldId id="374" r:id="rId18"/>
    <p:sldId id="380" r:id="rId19"/>
    <p:sldId id="379" r:id="rId20"/>
  </p:sldIdLst>
  <p:sldSz cx="9144000" cy="6858000" type="screen4x3"/>
  <p:notesSz cx="6858000" cy="9144000"/>
  <p:defaultTextStyle>
    <a:defPPr>
      <a:defRPr lang="en-US"/>
    </a:defPPr>
    <a:lvl1pPr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2pPr>
    <a:lvl3pPr marL="9144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8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D00"/>
    <a:srgbClr val="C0C0C0"/>
    <a:srgbClr val="FF3300"/>
    <a:srgbClr val="0099FF"/>
    <a:srgbClr val="0066FF"/>
    <a:srgbClr val="336600"/>
    <a:srgbClr val="0033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76" d="100"/>
          <a:sy n="76" d="100"/>
        </p:scale>
        <p:origin x="-116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"/>
    </p:cViewPr>
  </p:sorterViewPr>
  <p:notesViewPr>
    <p:cSldViewPr>
      <p:cViewPr varScale="1">
        <p:scale>
          <a:sx n="59" d="100"/>
          <a:sy n="59" d="100"/>
        </p:scale>
        <p:origin x="-178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fld id="{8AD4F6BB-8D71-CC40-9004-813A59480C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190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52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200"/>
            </a:lvl1pPr>
          </a:lstStyle>
          <a:p>
            <a:pPr>
              <a:defRPr/>
            </a:pPr>
            <a:fld id="{DF2D3DD3-A6A5-3147-86E4-2384557397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0303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85547-C7DB-6547-B3A1-9BA048DC65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775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57F85-3BE3-E64D-99DB-C568553B3B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00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82551-E607-B84A-A638-436CD5C494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60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1DEDF-3069-704C-8A66-4B5D4D86B6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015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63A7E1-AE56-5B4C-9F00-541436AE06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225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2F81B-67C0-3347-9F9A-1BD4C92714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238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4B1301-F644-F64D-830A-533769F8A1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165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88D29-FAC9-324E-9917-97B9B12CF2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514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84C53-3473-0D42-A0D2-14C447258C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395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18AE0-55E2-6747-86DE-856ACC2330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500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74593-3B6C-E94D-863A-40A446FF79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762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3EF20BEF-D0C5-9C4C-85C7-9920CFF1E7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19355523-4334-45D1-B2FF-3775CA1850A2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685800" y="6553200"/>
            <a:ext cx="777240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800" kern="1200">
                <a:solidFill>
                  <a:prstClr val="black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1pPr>
            <a:lvl2pPr marL="4572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algn="ctr">
              <a:defRPr/>
            </a:pPr>
            <a:r>
              <a:rPr lang="en-US" dirty="0" smtClean="0"/>
              <a:t>Copyright © 2020 McGraw-Hill Education. All rights reserved. No reproduction or distribution without the prior written consent of McGraw-Hill Education.</a:t>
            </a:r>
          </a:p>
          <a:p>
            <a:pPr algn="ctr"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429000"/>
            <a:ext cx="9144000" cy="1143000"/>
          </a:xfrm>
          <a:solidFill>
            <a:srgbClr val="9900CC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  <a:latin typeface="Times New Roman" charset="0"/>
              </a:rPr>
              <a:t>Demonstration Problem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572000"/>
            <a:ext cx="9144000" cy="2286000"/>
          </a:xfrm>
          <a:solidFill>
            <a:srgbClr val="33CC33"/>
          </a:solidFill>
        </p:spPr>
        <p:txBody>
          <a:bodyPr anchor="ctr" anchorCtr="1"/>
          <a:lstStyle/>
          <a:p>
            <a:pPr eaLnBrk="1" hangingPunct="1"/>
            <a:r>
              <a:rPr lang="en-US">
                <a:solidFill>
                  <a:schemeClr val="bg1"/>
                </a:solidFill>
                <a:latin typeface="Times New Roman" charset="0"/>
              </a:rPr>
              <a:t>Chapter 10 – Exercise 8</a:t>
            </a:r>
          </a:p>
          <a:p>
            <a:pPr eaLnBrk="1" hangingPunct="1"/>
            <a:r>
              <a:rPr lang="en-US">
                <a:solidFill>
                  <a:schemeClr val="bg1"/>
                </a:solidFill>
                <a:latin typeface="Times New Roman" charset="0"/>
              </a:rPr>
              <a:t>Calculate EPS and Effect of Stock Split on EPS</a:t>
            </a: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7200" dirty="0"/>
              <a:t>Accounting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15364" name="Line 5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5365" name="Line 6"/>
          <p:cNvSpPr>
            <a:spLocks noChangeShapeType="1"/>
          </p:cNvSpPr>
          <p:nvPr/>
        </p:nvSpPr>
        <p:spPr bwMode="auto">
          <a:xfrm>
            <a:off x="0" y="45720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493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3200" b="1" dirty="0"/>
              <a:t>b.  Earnings per share =</a:t>
            </a:r>
            <a:r>
              <a:rPr lang="en-US" sz="2400" b="1" dirty="0"/>
              <a:t> </a:t>
            </a:r>
          </a:p>
          <a:p>
            <a:pPr marL="609600" indent="-609600">
              <a:buFontTx/>
              <a:buNone/>
            </a:pPr>
            <a:r>
              <a:rPr lang="en-US" sz="800" b="1" dirty="0"/>
              <a:t>        </a:t>
            </a:r>
          </a:p>
          <a:p>
            <a:pPr marL="609600" indent="-609600">
              <a:buFontTx/>
              <a:buNone/>
            </a:pPr>
            <a:r>
              <a:rPr lang="en-US" sz="2400" b="1" dirty="0"/>
              <a:t>       </a:t>
            </a:r>
            <a:r>
              <a:rPr lang="en-US" sz="3200" dirty="0"/>
              <a:t>Net income</a:t>
            </a:r>
            <a:r>
              <a:rPr lang="en-US" sz="2400" dirty="0"/>
              <a:t> </a:t>
            </a:r>
          </a:p>
          <a:p>
            <a:pPr marL="609600" indent="-609600">
              <a:buFontTx/>
              <a:buNone/>
            </a:pPr>
            <a:r>
              <a:rPr lang="en-US" sz="800" dirty="0"/>
              <a:t>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</a:t>
            </a:r>
            <a:r>
              <a:rPr lang="en-US" sz="3200" dirty="0"/>
              <a:t>$442,890</a:t>
            </a:r>
          </a:p>
          <a:p>
            <a:pPr marL="609600" indent="-609600">
              <a:buFontTx/>
              <a:buNone/>
            </a:pPr>
            <a:r>
              <a:rPr lang="en-US" sz="800" dirty="0"/>
              <a:t>   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</a:t>
            </a:r>
            <a:r>
              <a:rPr lang="en-US" sz="3200" dirty="0"/>
              <a:t>/ Weighted-average number of shares outstanding</a:t>
            </a:r>
          </a:p>
          <a:p>
            <a:pPr marL="609600" indent="-609600">
              <a:buFontTx/>
              <a:buNone/>
            </a:pPr>
            <a:r>
              <a:rPr lang="en-US" sz="800" dirty="0"/>
              <a:t>   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</a:t>
            </a:r>
            <a:r>
              <a:rPr lang="en-US" sz="2400" dirty="0">
                <a:solidFill>
                  <a:srgbClr val="EC2D00"/>
                </a:solidFill>
              </a:rPr>
              <a:t> </a:t>
            </a:r>
            <a:r>
              <a:rPr lang="en-US" sz="3200" dirty="0">
                <a:solidFill>
                  <a:srgbClr val="EC2D00"/>
                </a:solidFill>
              </a:rPr>
              <a:t>155,400</a:t>
            </a:r>
          </a:p>
          <a:p>
            <a:pPr marL="609600" indent="-609600">
              <a:buFontTx/>
              <a:buNone/>
            </a:pPr>
            <a:endParaRPr lang="en-US" sz="800" dirty="0">
              <a:solidFill>
                <a:srgbClr val="EC2D00"/>
              </a:solidFill>
            </a:endParaRPr>
          </a:p>
          <a:p>
            <a:pPr marL="609600" indent="-609600">
              <a:buFontTx/>
              <a:buNone/>
            </a:pPr>
            <a:r>
              <a:rPr lang="en-US" sz="2400" dirty="0"/>
              <a:t>      </a:t>
            </a:r>
            <a:endParaRPr lang="en-US" sz="3200" dirty="0"/>
          </a:p>
          <a:p>
            <a:pPr marL="609600" indent="-609600">
              <a:buFontTx/>
              <a:buNone/>
            </a:pPr>
            <a:endParaRPr lang="en-US" sz="2400" dirty="0"/>
          </a:p>
          <a:p>
            <a:pPr marL="609600" indent="-609600">
              <a:buFontTx/>
              <a:buNone/>
            </a:pPr>
            <a:endParaRPr lang="en-US" sz="2000" b="1" dirty="0">
              <a:solidFill>
                <a:srgbClr val="EC2D00"/>
              </a:solidFill>
            </a:endParaRPr>
          </a:p>
        </p:txBody>
      </p:sp>
      <p:sp>
        <p:nvSpPr>
          <p:cNvPr id="24580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493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3200" b="1" dirty="0"/>
              <a:t>b.  Earnings per share =</a:t>
            </a:r>
            <a:r>
              <a:rPr lang="en-US" sz="2400" b="1" dirty="0"/>
              <a:t> </a:t>
            </a:r>
          </a:p>
          <a:p>
            <a:pPr marL="609600" indent="-609600">
              <a:buFontTx/>
              <a:buNone/>
            </a:pPr>
            <a:r>
              <a:rPr lang="en-US" sz="800" b="1" dirty="0"/>
              <a:t>        </a:t>
            </a:r>
          </a:p>
          <a:p>
            <a:pPr marL="609600" indent="-609600">
              <a:buFontTx/>
              <a:buNone/>
            </a:pPr>
            <a:r>
              <a:rPr lang="en-US" sz="2400" b="1" dirty="0"/>
              <a:t>       </a:t>
            </a:r>
            <a:r>
              <a:rPr lang="en-US" sz="3200" dirty="0"/>
              <a:t>Net income</a:t>
            </a:r>
            <a:r>
              <a:rPr lang="en-US" sz="2400" dirty="0"/>
              <a:t> </a:t>
            </a:r>
          </a:p>
          <a:p>
            <a:pPr marL="609600" indent="-609600">
              <a:buFontTx/>
              <a:buNone/>
            </a:pPr>
            <a:r>
              <a:rPr lang="en-US" sz="800" dirty="0"/>
              <a:t>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</a:t>
            </a:r>
            <a:r>
              <a:rPr lang="en-US" sz="3200" dirty="0"/>
              <a:t>$442,890</a:t>
            </a:r>
          </a:p>
          <a:p>
            <a:pPr marL="609600" indent="-609600">
              <a:buFontTx/>
              <a:buNone/>
            </a:pPr>
            <a:r>
              <a:rPr lang="en-US" sz="800" dirty="0"/>
              <a:t>   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</a:t>
            </a:r>
            <a:r>
              <a:rPr lang="en-US" sz="3200" dirty="0"/>
              <a:t>/ Weighted-average number of shares outstanding</a:t>
            </a:r>
          </a:p>
          <a:p>
            <a:pPr marL="609600" indent="-609600">
              <a:buFontTx/>
              <a:buNone/>
            </a:pPr>
            <a:r>
              <a:rPr lang="en-US" sz="800" dirty="0"/>
              <a:t>   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</a:t>
            </a:r>
            <a:r>
              <a:rPr lang="en-US" sz="3200" dirty="0"/>
              <a:t>155,400</a:t>
            </a:r>
          </a:p>
          <a:p>
            <a:pPr marL="609600" indent="-609600">
              <a:buFontTx/>
              <a:buNone/>
            </a:pPr>
            <a:endParaRPr lang="en-US" sz="800" dirty="0"/>
          </a:p>
          <a:p>
            <a:pPr marL="609600" indent="-609600">
              <a:buFontTx/>
              <a:buNone/>
            </a:pPr>
            <a:r>
              <a:rPr lang="en-US" sz="2400" dirty="0"/>
              <a:t>       </a:t>
            </a:r>
            <a:r>
              <a:rPr lang="en-US" sz="3200" b="1" dirty="0">
                <a:solidFill>
                  <a:srgbClr val="EC2D00"/>
                </a:solidFill>
              </a:rPr>
              <a:t>= $2.85</a:t>
            </a:r>
          </a:p>
          <a:p>
            <a:pPr marL="609600" indent="-609600">
              <a:buFontTx/>
              <a:buNone/>
            </a:pPr>
            <a:endParaRPr lang="en-US" sz="2400" dirty="0">
              <a:solidFill>
                <a:srgbClr val="EC2D00"/>
              </a:solidFill>
            </a:endParaRPr>
          </a:p>
        </p:txBody>
      </p:sp>
      <p:sp>
        <p:nvSpPr>
          <p:cNvPr id="25604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5027613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dirty="0">
                <a:solidFill>
                  <a:schemeClr val="folHlink"/>
                </a:solidFill>
                <a:latin typeface="Times New Roman" charset="0"/>
              </a:rPr>
              <a:t>What amount of net income for 2019 will be reported in </a:t>
            </a:r>
            <a:r>
              <a:rPr lang="en-US" dirty="0" err="1">
                <a:solidFill>
                  <a:schemeClr val="folHlink"/>
                </a:solidFill>
                <a:latin typeface="Times New Roman" charset="0"/>
              </a:rPr>
              <a:t>Gluco’s</a:t>
            </a:r>
            <a:r>
              <a:rPr lang="en-US" dirty="0">
                <a:solidFill>
                  <a:schemeClr val="folHlink"/>
                </a:solidFill>
                <a:latin typeface="Times New Roman" charset="0"/>
              </a:rPr>
              <a:t> 2020 annual report?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Calculate </a:t>
            </a:r>
            <a:r>
              <a:rPr lang="en-US" dirty="0" err="1">
                <a:solidFill>
                  <a:srgbClr val="C0C0C0"/>
                </a:solidFill>
                <a:latin typeface="Times New Roman" charset="0"/>
              </a:rPr>
              <a:t>Gluco’s</a:t>
            </a:r>
            <a:r>
              <a:rPr lang="en-US" dirty="0">
                <a:solidFill>
                  <a:srgbClr val="C0C0C0"/>
                </a:solidFill>
                <a:latin typeface="Times New Roman" charset="0"/>
              </a:rPr>
              <a:t> earnings per share for 2019 that would have been reported in the 2019 annual report.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b="1" dirty="0">
                <a:latin typeface="Times New Roman" charset="0"/>
              </a:rPr>
              <a:t>Calculate </a:t>
            </a:r>
            <a:r>
              <a:rPr lang="en-US" b="1" dirty="0" err="1">
                <a:latin typeface="Times New Roman" charset="0"/>
              </a:rPr>
              <a:t>Gluco’s</a:t>
            </a:r>
            <a:r>
              <a:rPr lang="en-US" b="1" dirty="0">
                <a:latin typeface="Times New Roman" charset="0"/>
              </a:rPr>
              <a:t> earnings per share for 2019 that will be reported in the 2020 annual report for comparative purposes.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609600" y="1981200"/>
            <a:ext cx="7772400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b="1"/>
              <a:t>c.</a:t>
            </a:r>
          </a:p>
          <a:p>
            <a:pPr marL="609600" indent="-609600">
              <a:buFontTx/>
              <a:buNone/>
            </a:pPr>
            <a:endParaRPr lang="en-US" sz="2400" b="1"/>
          </a:p>
          <a:p>
            <a:pPr marL="609600" indent="-609600">
              <a:buFontTx/>
              <a:buNone/>
            </a:pPr>
            <a:endParaRPr lang="en-US" sz="2400" b="1"/>
          </a:p>
          <a:p>
            <a:pPr marL="609600" indent="-609600">
              <a:buFontTx/>
              <a:buNone/>
            </a:pPr>
            <a:endParaRPr lang="en-US" sz="2400" b="1"/>
          </a:p>
          <a:p>
            <a:pPr marL="609600" indent="-609600">
              <a:buFontTx/>
              <a:buNone/>
            </a:pPr>
            <a:r>
              <a:rPr lang="en-US" sz="2400" b="1"/>
              <a:t>     </a:t>
            </a:r>
            <a:endParaRPr lang="en-US" sz="2400"/>
          </a:p>
        </p:txBody>
      </p:sp>
      <p:sp>
        <p:nvSpPr>
          <p:cNvPr id="27652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54" name="Text Box 10"/>
          <p:cNvSpPr txBox="1">
            <a:spLocks noChangeArrowheads="1"/>
          </p:cNvSpPr>
          <p:nvPr/>
        </p:nvSpPr>
        <p:spPr bwMode="auto">
          <a:xfrm>
            <a:off x="1190625" y="1905000"/>
            <a:ext cx="6946900" cy="11430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2400" dirty="0"/>
              <a:t>For the EPS calculation in 2020, the weighted-average number of shares outstanding in 2019 must reflect the 3-for-1 stock split in 2020.</a:t>
            </a:r>
            <a:r>
              <a:rPr lang="en-US" sz="2400" b="1" dirty="0"/>
              <a:t>  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en-US" sz="24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8675" name="Rectangle 4"/>
          <p:cNvSpPr>
            <a:spLocks noChangeArrowheads="1"/>
          </p:cNvSpPr>
          <p:nvPr/>
        </p:nvSpPr>
        <p:spPr bwMode="auto">
          <a:xfrm>
            <a:off x="609600" y="1981200"/>
            <a:ext cx="7772400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b="1"/>
              <a:t>c.</a:t>
            </a:r>
          </a:p>
          <a:p>
            <a:pPr marL="609600" indent="-609600">
              <a:buFontTx/>
              <a:buNone/>
            </a:pPr>
            <a:endParaRPr lang="en-US" sz="2400" b="1"/>
          </a:p>
          <a:p>
            <a:pPr marL="609600" indent="-609600">
              <a:buFontTx/>
              <a:buNone/>
            </a:pPr>
            <a:endParaRPr lang="en-US" sz="2400" b="1"/>
          </a:p>
          <a:p>
            <a:pPr marL="609600" indent="-609600">
              <a:buFontTx/>
              <a:buNone/>
            </a:pPr>
            <a:endParaRPr lang="en-US" sz="2400" b="1"/>
          </a:p>
          <a:p>
            <a:pPr marL="609600" indent="-609600">
              <a:buFontTx/>
              <a:buNone/>
            </a:pPr>
            <a:r>
              <a:rPr lang="en-US" sz="2400" b="1"/>
              <a:t>      </a:t>
            </a:r>
            <a:r>
              <a:rPr lang="en-US" sz="2400">
                <a:solidFill>
                  <a:srgbClr val="EC2D00"/>
                </a:solidFill>
              </a:rPr>
              <a:t>EPS = Net income / Weighted-average number of</a:t>
            </a:r>
          </a:p>
          <a:p>
            <a:pPr marL="609600" indent="-609600">
              <a:buFontTx/>
              <a:buNone/>
            </a:pPr>
            <a:r>
              <a:rPr lang="en-US" sz="2400">
                <a:solidFill>
                  <a:srgbClr val="EC2D00"/>
                </a:solidFill>
              </a:rPr>
              <a:t>                                       shares outstanding</a:t>
            </a:r>
          </a:p>
          <a:p>
            <a:pPr marL="609600" indent="-609600">
              <a:buFontTx/>
              <a:buNone/>
            </a:pPr>
            <a:endParaRPr lang="en-US" sz="800">
              <a:solidFill>
                <a:srgbClr val="EC2D00"/>
              </a:solidFill>
            </a:endParaRPr>
          </a:p>
          <a:p>
            <a:pPr marL="609600" indent="-609600">
              <a:buFontTx/>
              <a:buNone/>
            </a:pPr>
            <a:r>
              <a:rPr lang="en-US" sz="2400"/>
              <a:t> </a:t>
            </a:r>
          </a:p>
        </p:txBody>
      </p:sp>
      <p:sp>
        <p:nvSpPr>
          <p:cNvPr id="28676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77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8678" name="Text Box 7"/>
          <p:cNvSpPr txBox="1">
            <a:spLocks noChangeArrowheads="1"/>
          </p:cNvSpPr>
          <p:nvPr/>
        </p:nvSpPr>
        <p:spPr bwMode="auto">
          <a:xfrm>
            <a:off x="1190625" y="1905000"/>
            <a:ext cx="6946900" cy="11430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2400" dirty="0"/>
              <a:t>For the EPS calculation in 2020, the weighted-average number of shares outstanding in 2019 must reflect the 3-for-1 stock split in 2020.</a:t>
            </a:r>
            <a:r>
              <a:rPr lang="en-US" sz="2400" b="1" dirty="0"/>
              <a:t>  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en-US" sz="24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609600" y="1981200"/>
            <a:ext cx="7772400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b="1" dirty="0"/>
              <a:t>c.</a:t>
            </a:r>
          </a:p>
          <a:p>
            <a:pPr marL="609600" indent="-609600">
              <a:buFontTx/>
              <a:buNone/>
            </a:pPr>
            <a:endParaRPr lang="en-US" sz="2400" b="1" dirty="0"/>
          </a:p>
          <a:p>
            <a:pPr marL="609600" indent="-609600">
              <a:buFontTx/>
              <a:buNone/>
            </a:pPr>
            <a:endParaRPr lang="en-US" sz="2400" b="1" dirty="0"/>
          </a:p>
          <a:p>
            <a:pPr marL="609600" indent="-609600">
              <a:buFontTx/>
              <a:buNone/>
            </a:pPr>
            <a:endParaRPr lang="en-US" sz="2400" b="1" dirty="0"/>
          </a:p>
          <a:p>
            <a:pPr marL="609600" indent="-609600">
              <a:buFontTx/>
              <a:buNone/>
            </a:pPr>
            <a:r>
              <a:rPr lang="en-US" sz="2400" b="1" dirty="0"/>
              <a:t>      </a:t>
            </a:r>
            <a:r>
              <a:rPr lang="en-US" sz="2400" dirty="0"/>
              <a:t>EPS = Net income / Weighted-average number of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                               shares outstanding</a:t>
            </a:r>
          </a:p>
          <a:p>
            <a:pPr marL="609600" indent="-609600">
              <a:buFontTx/>
              <a:buNone/>
            </a:pPr>
            <a:endParaRPr lang="en-US" sz="800" dirty="0"/>
          </a:p>
          <a:p>
            <a:pPr marL="609600" indent="-609600">
              <a:buFontTx/>
              <a:buNone/>
            </a:pPr>
            <a:r>
              <a:rPr lang="en-US" sz="2400" dirty="0"/>
              <a:t>             </a:t>
            </a:r>
            <a:r>
              <a:rPr lang="en-US" sz="2400" dirty="0">
                <a:solidFill>
                  <a:srgbClr val="EC2D00"/>
                </a:solidFill>
              </a:rPr>
              <a:t> = $442,890 </a:t>
            </a:r>
            <a:r>
              <a:rPr lang="en-US" sz="2400" dirty="0"/>
              <a:t>  </a:t>
            </a:r>
          </a:p>
        </p:txBody>
      </p:sp>
      <p:sp>
        <p:nvSpPr>
          <p:cNvPr id="29700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1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702" name="Text Box 7"/>
          <p:cNvSpPr txBox="1">
            <a:spLocks noChangeArrowheads="1"/>
          </p:cNvSpPr>
          <p:nvPr/>
        </p:nvSpPr>
        <p:spPr bwMode="auto">
          <a:xfrm>
            <a:off x="1190625" y="1905000"/>
            <a:ext cx="6946900" cy="11430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2400" dirty="0"/>
              <a:t>For the EPS calculation in 2020, the weighted-average number of shares outstanding in 2019 must reflect the 3-for-1 stock split in 2020.</a:t>
            </a:r>
            <a:r>
              <a:rPr lang="en-US" sz="2400" b="1" dirty="0"/>
              <a:t>  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en-US" sz="24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30723" name="Rectangle 4"/>
          <p:cNvSpPr>
            <a:spLocks noChangeArrowheads="1"/>
          </p:cNvSpPr>
          <p:nvPr/>
        </p:nvSpPr>
        <p:spPr bwMode="auto">
          <a:xfrm>
            <a:off x="609600" y="1981200"/>
            <a:ext cx="7772400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b="1" dirty="0"/>
              <a:t>c.</a:t>
            </a:r>
          </a:p>
          <a:p>
            <a:pPr marL="609600" indent="-609600">
              <a:buFontTx/>
              <a:buNone/>
            </a:pPr>
            <a:endParaRPr lang="en-US" sz="2400" b="1" dirty="0"/>
          </a:p>
          <a:p>
            <a:pPr marL="609600" indent="-609600">
              <a:buFontTx/>
              <a:buNone/>
            </a:pPr>
            <a:endParaRPr lang="en-US" sz="2400" b="1" dirty="0"/>
          </a:p>
          <a:p>
            <a:pPr marL="609600" indent="-609600">
              <a:buFontTx/>
              <a:buNone/>
            </a:pPr>
            <a:endParaRPr lang="en-US" sz="2400" b="1" dirty="0"/>
          </a:p>
          <a:p>
            <a:pPr marL="609600" indent="-609600">
              <a:buFontTx/>
              <a:buNone/>
            </a:pPr>
            <a:r>
              <a:rPr lang="en-US" sz="2400" b="1" dirty="0"/>
              <a:t>      </a:t>
            </a:r>
            <a:r>
              <a:rPr lang="en-US" sz="2400" dirty="0"/>
              <a:t>EPS = Net income / Weighted-average number of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                               shares outstanding</a:t>
            </a:r>
          </a:p>
          <a:p>
            <a:pPr marL="609600" indent="-609600">
              <a:buFontTx/>
              <a:buNone/>
            </a:pPr>
            <a:endParaRPr lang="en-US" sz="800" dirty="0"/>
          </a:p>
          <a:p>
            <a:pPr marL="609600" indent="-609600">
              <a:buFontTx/>
              <a:buNone/>
            </a:pPr>
            <a:r>
              <a:rPr lang="en-US" sz="2400" dirty="0"/>
              <a:t>              = $442890  </a:t>
            </a:r>
            <a:r>
              <a:rPr lang="en-US" sz="2400" dirty="0">
                <a:solidFill>
                  <a:srgbClr val="EC2D00"/>
                </a:solidFill>
              </a:rPr>
              <a:t>  /  (155,400 x 3)</a:t>
            </a:r>
          </a:p>
          <a:p>
            <a:pPr marL="609600" indent="-609600">
              <a:buFontTx/>
              <a:buNone/>
            </a:pPr>
            <a:r>
              <a:rPr lang="en-US" sz="800" dirty="0"/>
              <a:t>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</a:t>
            </a:r>
          </a:p>
        </p:txBody>
      </p:sp>
      <p:sp>
        <p:nvSpPr>
          <p:cNvPr id="30724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5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6" name="Text Box 7"/>
          <p:cNvSpPr txBox="1">
            <a:spLocks noChangeArrowheads="1"/>
          </p:cNvSpPr>
          <p:nvPr/>
        </p:nvSpPr>
        <p:spPr bwMode="auto">
          <a:xfrm>
            <a:off x="1190625" y="1905000"/>
            <a:ext cx="6946900" cy="11430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2400" dirty="0"/>
              <a:t>For the EPS calculation in 2020, the weighted-average number of shares outstanding in 2019 must reflect the 3-for-1 stock split in 2020.</a:t>
            </a:r>
            <a:r>
              <a:rPr lang="en-US" sz="2400" b="1" dirty="0"/>
              <a:t>  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en-US" sz="24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609600" y="1981200"/>
            <a:ext cx="7772400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b="1" dirty="0"/>
              <a:t>c.</a:t>
            </a:r>
          </a:p>
          <a:p>
            <a:pPr marL="609600" indent="-609600">
              <a:buFontTx/>
              <a:buNone/>
            </a:pPr>
            <a:endParaRPr lang="en-US" sz="2400" b="1" dirty="0"/>
          </a:p>
          <a:p>
            <a:pPr marL="609600" indent="-609600">
              <a:buFontTx/>
              <a:buNone/>
            </a:pPr>
            <a:endParaRPr lang="en-US" sz="2400" b="1" dirty="0"/>
          </a:p>
          <a:p>
            <a:pPr marL="609600" indent="-609600">
              <a:buFontTx/>
              <a:buNone/>
            </a:pPr>
            <a:endParaRPr lang="en-US" sz="2400" b="1" dirty="0"/>
          </a:p>
          <a:p>
            <a:pPr marL="609600" indent="-609600">
              <a:buFontTx/>
              <a:buNone/>
            </a:pPr>
            <a:r>
              <a:rPr lang="en-US" sz="2400" b="1" dirty="0"/>
              <a:t>      </a:t>
            </a:r>
            <a:r>
              <a:rPr lang="en-US" sz="2400" dirty="0"/>
              <a:t>EPS = Net income / Weighted-average number of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                               shares outstanding</a:t>
            </a:r>
          </a:p>
          <a:p>
            <a:pPr marL="609600" indent="-609600">
              <a:buFontTx/>
              <a:buNone/>
            </a:pPr>
            <a:endParaRPr lang="en-US" sz="800" dirty="0"/>
          </a:p>
          <a:p>
            <a:pPr marL="609600" indent="-609600">
              <a:buFontTx/>
              <a:buNone/>
            </a:pPr>
            <a:r>
              <a:rPr lang="en-US" sz="2400" dirty="0"/>
              <a:t>              = $442,890    /  (155,400 x 3)</a:t>
            </a:r>
          </a:p>
          <a:p>
            <a:pPr marL="609600" indent="-609600">
              <a:buFontTx/>
              <a:buNone/>
            </a:pPr>
            <a:r>
              <a:rPr lang="en-US" sz="800" dirty="0"/>
              <a:t>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     </a:t>
            </a:r>
            <a:r>
              <a:rPr lang="en-US" sz="2400" b="1" dirty="0">
                <a:solidFill>
                  <a:srgbClr val="EC2D00"/>
                </a:solidFill>
              </a:rPr>
              <a:t> </a:t>
            </a:r>
            <a:r>
              <a:rPr lang="en-US" sz="2400" dirty="0"/>
              <a:t>= $442,890    /   </a:t>
            </a:r>
            <a:r>
              <a:rPr lang="en-US" sz="2400" dirty="0">
                <a:solidFill>
                  <a:srgbClr val="FF0000"/>
                </a:solidFill>
              </a:rPr>
              <a:t>466,200</a:t>
            </a:r>
          </a:p>
          <a:p>
            <a:pPr marL="609600" indent="-609600">
              <a:buFontTx/>
              <a:buNone/>
            </a:pPr>
            <a:r>
              <a:rPr lang="en-US" sz="2400" b="1" dirty="0">
                <a:solidFill>
                  <a:srgbClr val="EC2D00"/>
                </a:solidFill>
              </a:rPr>
              <a:t> </a:t>
            </a:r>
          </a:p>
        </p:txBody>
      </p:sp>
      <p:sp>
        <p:nvSpPr>
          <p:cNvPr id="31748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49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50" name="Text Box 7"/>
          <p:cNvSpPr txBox="1">
            <a:spLocks noChangeArrowheads="1"/>
          </p:cNvSpPr>
          <p:nvPr/>
        </p:nvSpPr>
        <p:spPr bwMode="auto">
          <a:xfrm>
            <a:off x="1190625" y="1905000"/>
            <a:ext cx="6946900" cy="11430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2400" dirty="0"/>
              <a:t>For the EPS calculation in 2020, the weighted-average number of shares outstanding in 2019 must reflect the 3-for-1 stock split in 2020.</a:t>
            </a:r>
            <a:r>
              <a:rPr lang="en-US" sz="2400" b="1" dirty="0"/>
              <a:t>  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en-US" sz="24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609600" y="1981200"/>
            <a:ext cx="7772400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b="1" dirty="0"/>
              <a:t>c.</a:t>
            </a:r>
          </a:p>
          <a:p>
            <a:pPr marL="609600" indent="-609600">
              <a:buFontTx/>
              <a:buNone/>
            </a:pPr>
            <a:endParaRPr lang="en-US" sz="2400" b="1" dirty="0"/>
          </a:p>
          <a:p>
            <a:pPr marL="609600" indent="-609600">
              <a:buFontTx/>
              <a:buNone/>
            </a:pPr>
            <a:endParaRPr lang="en-US" sz="2400" b="1" dirty="0"/>
          </a:p>
          <a:p>
            <a:pPr marL="609600" indent="-609600">
              <a:buFontTx/>
              <a:buNone/>
            </a:pPr>
            <a:endParaRPr lang="en-US" sz="2400" b="1" dirty="0"/>
          </a:p>
          <a:p>
            <a:pPr marL="609600" indent="-609600">
              <a:buFontTx/>
              <a:buNone/>
            </a:pPr>
            <a:r>
              <a:rPr lang="en-US" sz="2400" b="1" dirty="0"/>
              <a:t>      </a:t>
            </a:r>
            <a:r>
              <a:rPr lang="en-US" sz="2400" dirty="0"/>
              <a:t>EPS = Net income / Weighted-average number of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                               shares outstanding</a:t>
            </a:r>
          </a:p>
          <a:p>
            <a:pPr marL="609600" indent="-609600">
              <a:buFontTx/>
              <a:buNone/>
            </a:pPr>
            <a:endParaRPr lang="en-US" sz="800" dirty="0"/>
          </a:p>
          <a:p>
            <a:pPr marL="609600" indent="-609600">
              <a:buFontTx/>
              <a:buNone/>
            </a:pPr>
            <a:r>
              <a:rPr lang="en-US" sz="2400" dirty="0"/>
              <a:t>              = $442,890    /  (155,400 x 3)</a:t>
            </a:r>
          </a:p>
          <a:p>
            <a:pPr marL="609600" indent="-609600">
              <a:buFontTx/>
              <a:buNone/>
            </a:pPr>
            <a:endParaRPr lang="en-US" sz="800" dirty="0"/>
          </a:p>
          <a:p>
            <a:pPr marL="609600" indent="-609600">
              <a:buFontTx/>
              <a:buNone/>
            </a:pPr>
            <a:r>
              <a:rPr lang="en-US" sz="2400" dirty="0"/>
              <a:t>              = $442,890    /   466,200</a:t>
            </a:r>
          </a:p>
          <a:p>
            <a:pPr marL="609600" indent="-609600">
              <a:buFontTx/>
              <a:buNone/>
            </a:pPr>
            <a:r>
              <a:rPr lang="en-US" sz="800" dirty="0"/>
              <a:t>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      </a:t>
            </a:r>
            <a:r>
              <a:rPr lang="en-US" sz="2400" b="1" dirty="0">
                <a:solidFill>
                  <a:srgbClr val="EC2D00"/>
                </a:solidFill>
              </a:rPr>
              <a:t> = $0.95   </a:t>
            </a:r>
          </a:p>
        </p:txBody>
      </p:sp>
      <p:sp>
        <p:nvSpPr>
          <p:cNvPr id="32772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3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4" name="Text Box 7"/>
          <p:cNvSpPr txBox="1">
            <a:spLocks noChangeArrowheads="1"/>
          </p:cNvSpPr>
          <p:nvPr/>
        </p:nvSpPr>
        <p:spPr bwMode="auto">
          <a:xfrm>
            <a:off x="1190625" y="1905000"/>
            <a:ext cx="6946900" cy="1143000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2400" dirty="0"/>
              <a:t>For the EPS calculation in 2020, the weighted-average number of shares outstanding in 2019 must reflect the 3-for-1 stock split in 2020.</a:t>
            </a:r>
            <a:r>
              <a:rPr lang="en-US" sz="2400" b="1" dirty="0"/>
              <a:t>  </a:t>
            </a:r>
          </a:p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en-US" sz="24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ChangeArrowheads="1"/>
          </p:cNvSpPr>
          <p:nvPr/>
        </p:nvSpPr>
        <p:spPr bwMode="auto">
          <a:xfrm>
            <a:off x="0" y="0"/>
            <a:ext cx="9144000" cy="228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7200" dirty="0"/>
              <a:t>Accounting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 dirty="0">
                <a:solidFill>
                  <a:srgbClr val="003399"/>
                </a:solidFill>
              </a:rPr>
              <a:t>What the Numbers Mean 12e</a:t>
            </a:r>
          </a:p>
        </p:txBody>
      </p:sp>
      <p:sp>
        <p:nvSpPr>
          <p:cNvPr id="33794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1828800"/>
          </a:xfrm>
          <a:prstGeom prst="rect">
            <a:avLst/>
          </a:prstGeom>
          <a:solidFill>
            <a:srgbClr val="33C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bg1"/>
                </a:solidFill>
              </a:rPr>
              <a:t>David H. Marshall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bg1"/>
                </a:solidFill>
              </a:rPr>
              <a:t>Wayne W. McManus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bg1"/>
                </a:solidFill>
              </a:rPr>
              <a:t>Daniel F. Viele</a:t>
            </a: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0" y="2286000"/>
            <a:ext cx="9144000" cy="2743200"/>
          </a:xfrm>
          <a:prstGeom prst="rect">
            <a:avLst/>
          </a:prstGeom>
          <a:solidFill>
            <a:srgbClr val="9900CC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/>
          <a:p>
            <a:pPr algn="ctr">
              <a:lnSpc>
                <a:spcPct val="100000"/>
              </a:lnSpc>
              <a:buFontTx/>
              <a:buNone/>
            </a:pPr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You should now have a better understanding of</a:t>
            </a:r>
            <a:b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</a:br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EPS and the effects of stock splits on EPS.</a:t>
            </a:r>
          </a:p>
          <a:p>
            <a:pPr algn="ctr">
              <a:lnSpc>
                <a:spcPct val="100000"/>
              </a:lnSpc>
              <a:buFontTx/>
              <a:buNone/>
            </a:pPr>
            <a:endParaRPr lang="en-US" sz="2000" i="1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ctr">
              <a:lnSpc>
                <a:spcPct val="100000"/>
              </a:lnSpc>
              <a:buFontTx/>
              <a:buNone/>
            </a:pPr>
            <a:r>
              <a:rPr lang="en-US" i="1">
                <a:solidFill>
                  <a:schemeClr val="bg1"/>
                </a:solidFill>
                <a:latin typeface="Arial" charset="0"/>
                <a:cs typeface="Arial" charset="0"/>
              </a:rPr>
              <a:t>Remember that there is a demonstration problem for each chapter that is here for your learning benefit.</a:t>
            </a:r>
          </a:p>
        </p:txBody>
      </p:sp>
      <p:sp>
        <p:nvSpPr>
          <p:cNvPr id="33796" name="Line 5"/>
          <p:cNvSpPr>
            <a:spLocks noChangeShapeType="1"/>
          </p:cNvSpPr>
          <p:nvPr/>
        </p:nvSpPr>
        <p:spPr bwMode="auto">
          <a:xfrm>
            <a:off x="0" y="2286000"/>
            <a:ext cx="9144000" cy="0"/>
          </a:xfrm>
          <a:prstGeom prst="line">
            <a:avLst/>
          </a:prstGeom>
          <a:noFill/>
          <a:ln w="63500">
            <a:solidFill>
              <a:srgbClr val="EC2D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33797" name="Line 6"/>
          <p:cNvSpPr>
            <a:spLocks noChangeShapeType="1"/>
          </p:cNvSpPr>
          <p:nvPr/>
        </p:nvSpPr>
        <p:spPr bwMode="auto">
          <a:xfrm>
            <a:off x="0" y="5029200"/>
            <a:ext cx="9144000" cy="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Definition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84375"/>
            <a:ext cx="7772400" cy="455295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b="1" dirty="0">
                <a:latin typeface="Times New Roman" charset="0"/>
              </a:rPr>
              <a:t>      </a:t>
            </a:r>
            <a:r>
              <a:rPr lang="en-US" sz="2400" b="1" dirty="0">
                <a:latin typeface="Times New Roman" charset="0"/>
              </a:rPr>
              <a:t>During the year ended December 31, 2020, </a:t>
            </a:r>
            <a:r>
              <a:rPr lang="en-US" sz="2400" b="1" dirty="0" err="1">
                <a:latin typeface="Times New Roman" charset="0"/>
              </a:rPr>
              <a:t>Gluco</a:t>
            </a:r>
            <a:r>
              <a:rPr lang="en-US" sz="2400" b="1" dirty="0">
                <a:latin typeface="Times New Roman" charset="0"/>
              </a:rPr>
              <a:t>, Inc., split its stock on a 3-for-1 basis.  In its annual report for 2019, the firm reported net income of $442,890 for 2019, with an average 155,400 shares of common stock outstanding for that year. There was no preferred stock.</a:t>
            </a:r>
            <a:endParaRPr lang="en-US" sz="2400" dirty="0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dirty="0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>
              <a:latin typeface="Times New Roman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b="1" dirty="0">
                <a:latin typeface="Times New Roman" charset="0"/>
              </a:rPr>
              <a:t>What amount of net income for 2019 will be reported in </a:t>
            </a:r>
            <a:r>
              <a:rPr lang="en-US" b="1" dirty="0" err="1">
                <a:latin typeface="Times New Roman" charset="0"/>
              </a:rPr>
              <a:t>Gluco’s</a:t>
            </a:r>
            <a:r>
              <a:rPr lang="en-US" b="1" dirty="0">
                <a:latin typeface="Times New Roman" charset="0"/>
              </a:rPr>
              <a:t> 2020 annual report?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Calculate </a:t>
            </a:r>
            <a:r>
              <a:rPr lang="en-US" dirty="0" err="1">
                <a:solidFill>
                  <a:srgbClr val="C0C0C0"/>
                </a:solidFill>
                <a:latin typeface="Times New Roman" charset="0"/>
              </a:rPr>
              <a:t>Gluco’s</a:t>
            </a:r>
            <a:r>
              <a:rPr lang="en-US" dirty="0">
                <a:solidFill>
                  <a:srgbClr val="C0C0C0"/>
                </a:solidFill>
                <a:latin typeface="Times New Roman" charset="0"/>
              </a:rPr>
              <a:t> earnings per share for 2019 that would have been reported in the 2019 annual report.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Calculate </a:t>
            </a:r>
            <a:r>
              <a:rPr lang="en-US" dirty="0" err="1">
                <a:solidFill>
                  <a:srgbClr val="C0C0C0"/>
                </a:solidFill>
                <a:latin typeface="Times New Roman" charset="0"/>
              </a:rPr>
              <a:t>Gluco’s</a:t>
            </a:r>
            <a:r>
              <a:rPr lang="en-US" dirty="0">
                <a:solidFill>
                  <a:srgbClr val="C0C0C0"/>
                </a:solidFill>
                <a:latin typeface="Times New Roman" charset="0"/>
              </a:rPr>
              <a:t> earnings per share for 2019 that will be reported in the 2020 annual report for comparative purposes.</a:t>
            </a:r>
          </a:p>
        </p:txBody>
      </p:sp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18434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dirty="0">
                <a:latin typeface="Times New Roman" charset="0"/>
              </a:rPr>
              <a:t>a.  Net income for 2019 reported in </a:t>
            </a:r>
            <a:r>
              <a:rPr lang="en-US" dirty="0" err="1">
                <a:latin typeface="Times New Roman" charset="0"/>
              </a:rPr>
              <a:t>Gluco’</a:t>
            </a:r>
            <a:r>
              <a:rPr lang="en-US" altLang="ja-JP" dirty="0" err="1">
                <a:latin typeface="Times New Roman" charset="0"/>
              </a:rPr>
              <a:t>s</a:t>
            </a:r>
            <a:r>
              <a:rPr lang="en-US" altLang="ja-JP" dirty="0">
                <a:latin typeface="Times New Roman" charset="0"/>
              </a:rPr>
              <a:t>  </a:t>
            </a:r>
          </a:p>
          <a:p>
            <a:pPr eaLnBrk="1" hangingPunct="1">
              <a:buFontTx/>
              <a:buNone/>
            </a:pPr>
            <a:r>
              <a:rPr lang="en-US" dirty="0">
                <a:latin typeface="Times New Roman" charset="0"/>
              </a:rPr>
              <a:t>     2020 annual report = $442,890</a:t>
            </a:r>
          </a:p>
          <a:p>
            <a:pPr eaLnBrk="1" hangingPunct="1">
              <a:buFontTx/>
              <a:buNone/>
            </a:pPr>
            <a:endParaRPr lang="en-US" dirty="0">
              <a:latin typeface="Times New Roman" charset="0"/>
            </a:endParaRPr>
          </a:p>
        </p:txBody>
      </p:sp>
      <p:sp>
        <p:nvSpPr>
          <p:cNvPr id="18435" name="Text Box 11"/>
          <p:cNvSpPr txBox="1">
            <a:spLocks noChangeArrowheads="1"/>
          </p:cNvSpPr>
          <p:nvPr/>
        </p:nvSpPr>
        <p:spPr bwMode="auto">
          <a:xfrm>
            <a:off x="914400" y="3429000"/>
            <a:ext cx="7313613" cy="868363"/>
          </a:xfrm>
          <a:prstGeom prst="rect">
            <a:avLst/>
          </a:prstGeom>
          <a:solidFill>
            <a:srgbClr val="DDDDDD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sz="2400"/>
              <a:t>Stock dividends and stock splits do not cause changes to reported earnings amounts.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570413"/>
          </a:xfrm>
          <a:noFill/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dirty="0">
                <a:solidFill>
                  <a:schemeClr val="folHlink"/>
                </a:solidFill>
                <a:latin typeface="Times New Roman" charset="0"/>
              </a:rPr>
              <a:t>What amount of net income for 2019 will be reported in </a:t>
            </a:r>
            <a:r>
              <a:rPr lang="en-US" dirty="0" err="1">
                <a:solidFill>
                  <a:schemeClr val="folHlink"/>
                </a:solidFill>
                <a:latin typeface="Times New Roman" charset="0"/>
              </a:rPr>
              <a:t>Gluco’s</a:t>
            </a:r>
            <a:r>
              <a:rPr lang="en-US" dirty="0">
                <a:solidFill>
                  <a:schemeClr val="folHlink"/>
                </a:solidFill>
                <a:latin typeface="Times New Roman" charset="0"/>
              </a:rPr>
              <a:t> 2020 annual report?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b="1" dirty="0">
                <a:latin typeface="Times New Roman" charset="0"/>
              </a:rPr>
              <a:t>Calculate </a:t>
            </a:r>
            <a:r>
              <a:rPr lang="en-US" b="1" dirty="0" err="1">
                <a:latin typeface="Times New Roman" charset="0"/>
              </a:rPr>
              <a:t>Gluco’s</a:t>
            </a:r>
            <a:r>
              <a:rPr lang="en-US" b="1" dirty="0">
                <a:latin typeface="Times New Roman" charset="0"/>
              </a:rPr>
              <a:t> earnings per share for 2019 that would have been reported in the 2019 annual report.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lphaLcPeriod"/>
            </a:pPr>
            <a:r>
              <a:rPr lang="en-US" dirty="0">
                <a:solidFill>
                  <a:srgbClr val="C0C0C0"/>
                </a:solidFill>
                <a:latin typeface="Times New Roman" charset="0"/>
              </a:rPr>
              <a:t>Calculate </a:t>
            </a:r>
            <a:r>
              <a:rPr lang="en-US" dirty="0" err="1">
                <a:solidFill>
                  <a:srgbClr val="C0C0C0"/>
                </a:solidFill>
                <a:latin typeface="Times New Roman" charset="0"/>
              </a:rPr>
              <a:t>Gluco’s</a:t>
            </a:r>
            <a:r>
              <a:rPr lang="en-US" dirty="0">
                <a:solidFill>
                  <a:srgbClr val="C0C0C0"/>
                </a:solidFill>
                <a:latin typeface="Times New Roman" charset="0"/>
              </a:rPr>
              <a:t> earnings per share for 2019 that will be reported in the 2020 annual report for comparative purposes.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C0C0C0"/>
                </a:solidFill>
                <a:latin typeface="Times New Roman" charset="0"/>
              </a:rPr>
              <a:t>Problem Definition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685800" y="2057400"/>
            <a:ext cx="7772400" cy="493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3200" b="1"/>
              <a:t>b.  Earnings per share =</a:t>
            </a:r>
            <a:r>
              <a:rPr lang="en-US" sz="2400" b="1"/>
              <a:t> </a:t>
            </a:r>
          </a:p>
          <a:p>
            <a:pPr marL="609600" indent="-609600">
              <a:buFontTx/>
              <a:buNone/>
            </a:pPr>
            <a:r>
              <a:rPr lang="en-US" sz="800" b="1"/>
              <a:t>        </a:t>
            </a:r>
          </a:p>
          <a:p>
            <a:pPr marL="609600" indent="-609600">
              <a:buFontTx/>
              <a:buNone/>
            </a:pPr>
            <a:r>
              <a:rPr lang="en-US" sz="2400" b="1"/>
              <a:t>      </a:t>
            </a:r>
            <a:endParaRPr lang="en-US" sz="2400"/>
          </a:p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20484" name="Line 17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5" name="Rectangle 19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493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3200" b="1"/>
              <a:t>b.  Earnings per share =</a:t>
            </a:r>
            <a:r>
              <a:rPr lang="en-US" sz="2400" b="1"/>
              <a:t> </a:t>
            </a:r>
          </a:p>
          <a:p>
            <a:pPr marL="609600" indent="-609600">
              <a:buFontTx/>
              <a:buNone/>
            </a:pPr>
            <a:r>
              <a:rPr lang="en-US" sz="800" b="1"/>
              <a:t>        </a:t>
            </a:r>
          </a:p>
          <a:p>
            <a:pPr marL="609600" indent="-609600">
              <a:buFontTx/>
              <a:buNone/>
            </a:pPr>
            <a:r>
              <a:rPr lang="en-US" sz="2400" b="1">
                <a:solidFill>
                  <a:srgbClr val="EC2D00"/>
                </a:solidFill>
              </a:rPr>
              <a:t>       </a:t>
            </a:r>
            <a:r>
              <a:rPr lang="en-US" sz="3200">
                <a:solidFill>
                  <a:srgbClr val="EC2D00"/>
                </a:solidFill>
              </a:rPr>
              <a:t>Net income</a:t>
            </a:r>
            <a:r>
              <a:rPr lang="en-US" sz="2400">
                <a:solidFill>
                  <a:srgbClr val="EC2D00"/>
                </a:solidFill>
              </a:rPr>
              <a:t> </a:t>
            </a:r>
          </a:p>
          <a:p>
            <a:pPr marL="609600" indent="-609600">
              <a:buFontTx/>
              <a:buNone/>
            </a:pPr>
            <a:r>
              <a:rPr lang="en-US" sz="800"/>
              <a:t> </a:t>
            </a:r>
          </a:p>
          <a:p>
            <a:pPr marL="609600" indent="-609600">
              <a:buFontTx/>
              <a:buNone/>
            </a:pPr>
            <a:endParaRPr lang="en-US" sz="2400"/>
          </a:p>
          <a:p>
            <a:pPr marL="609600" indent="-609600">
              <a:buFontTx/>
              <a:buNone/>
            </a:pPr>
            <a:endParaRPr lang="en-US" sz="2000" b="1">
              <a:solidFill>
                <a:srgbClr val="EC2D00"/>
              </a:solidFill>
            </a:endParaRPr>
          </a:p>
        </p:txBody>
      </p:sp>
      <p:sp>
        <p:nvSpPr>
          <p:cNvPr id="21508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9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493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3200" b="1" dirty="0"/>
              <a:t>b.  Earnings per share =</a:t>
            </a:r>
            <a:r>
              <a:rPr lang="en-US" sz="2400" b="1" dirty="0"/>
              <a:t> </a:t>
            </a:r>
          </a:p>
          <a:p>
            <a:pPr marL="609600" indent="-609600">
              <a:buFontTx/>
              <a:buNone/>
            </a:pPr>
            <a:r>
              <a:rPr lang="en-US" sz="800" b="1" dirty="0"/>
              <a:t>        </a:t>
            </a:r>
          </a:p>
          <a:p>
            <a:pPr marL="609600" indent="-609600">
              <a:buFontTx/>
              <a:buNone/>
            </a:pPr>
            <a:r>
              <a:rPr lang="en-US" sz="2400" b="1" dirty="0"/>
              <a:t>       </a:t>
            </a:r>
            <a:r>
              <a:rPr lang="en-US" sz="3200" dirty="0"/>
              <a:t>Net income</a:t>
            </a:r>
            <a:r>
              <a:rPr lang="en-US" sz="2400" dirty="0"/>
              <a:t> </a:t>
            </a:r>
          </a:p>
          <a:p>
            <a:pPr marL="609600" indent="-609600">
              <a:buFontTx/>
              <a:buNone/>
            </a:pPr>
            <a:r>
              <a:rPr lang="en-US" sz="800" dirty="0"/>
              <a:t>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</a:t>
            </a:r>
            <a:r>
              <a:rPr lang="en-US" sz="3200" dirty="0">
                <a:solidFill>
                  <a:srgbClr val="EC2D00"/>
                </a:solidFill>
              </a:rPr>
              <a:t>$442,890</a:t>
            </a:r>
          </a:p>
          <a:p>
            <a:pPr marL="609600" indent="-609600">
              <a:buFontTx/>
              <a:buNone/>
            </a:pPr>
            <a:r>
              <a:rPr lang="en-US" sz="800" dirty="0"/>
              <a:t>   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</a:t>
            </a:r>
            <a:endParaRPr lang="en-US" sz="2000" b="1" dirty="0">
              <a:solidFill>
                <a:srgbClr val="EC2D00"/>
              </a:solidFill>
            </a:endParaRPr>
          </a:p>
        </p:txBody>
      </p:sp>
      <p:sp>
        <p:nvSpPr>
          <p:cNvPr id="22532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3399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DDDDDD"/>
                </a:solidFill>
                <a:latin typeface="Times New Roman" charset="0"/>
              </a:rPr>
              <a:t>Problem Solution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98742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200" b="1">
                <a:latin typeface="Times New Roman" charset="0"/>
              </a:rPr>
              <a:t>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b="1">
                <a:latin typeface="Times New Roman" charset="0"/>
              </a:rPr>
              <a:t>          </a:t>
            </a:r>
            <a:endParaRPr lang="en-US" sz="2800" b="1">
              <a:solidFill>
                <a:srgbClr val="0066FF"/>
              </a:solidFill>
              <a:latin typeface="Times New Roman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685800" y="2057400"/>
            <a:ext cx="7772400" cy="493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3200" b="1" dirty="0"/>
              <a:t>b.  Earnings per share =</a:t>
            </a:r>
            <a:r>
              <a:rPr lang="en-US" sz="2400" b="1" dirty="0"/>
              <a:t> </a:t>
            </a:r>
          </a:p>
          <a:p>
            <a:pPr marL="609600" indent="-609600">
              <a:buFontTx/>
              <a:buNone/>
            </a:pPr>
            <a:r>
              <a:rPr lang="en-US" sz="800" b="1" dirty="0"/>
              <a:t>        </a:t>
            </a:r>
          </a:p>
          <a:p>
            <a:pPr marL="609600" indent="-609600">
              <a:buFontTx/>
              <a:buNone/>
            </a:pPr>
            <a:r>
              <a:rPr lang="en-US" sz="2400" b="1" dirty="0"/>
              <a:t>       </a:t>
            </a:r>
            <a:r>
              <a:rPr lang="en-US" sz="3200" dirty="0"/>
              <a:t>Net income</a:t>
            </a:r>
            <a:r>
              <a:rPr lang="en-US" sz="2400" dirty="0"/>
              <a:t> </a:t>
            </a:r>
          </a:p>
          <a:p>
            <a:pPr marL="609600" indent="-609600">
              <a:buFontTx/>
              <a:buNone/>
            </a:pPr>
            <a:r>
              <a:rPr lang="en-US" sz="800" dirty="0"/>
              <a:t>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 </a:t>
            </a:r>
            <a:r>
              <a:rPr lang="en-US" sz="3200" dirty="0"/>
              <a:t>$442,890</a:t>
            </a:r>
          </a:p>
          <a:p>
            <a:pPr marL="609600" indent="-609600">
              <a:buFontTx/>
              <a:buNone/>
            </a:pPr>
            <a:r>
              <a:rPr lang="en-US" sz="800" dirty="0"/>
              <a:t>   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</a:t>
            </a:r>
            <a:r>
              <a:rPr lang="en-US" sz="2400" dirty="0">
                <a:solidFill>
                  <a:srgbClr val="EC2D00"/>
                </a:solidFill>
              </a:rPr>
              <a:t>  </a:t>
            </a:r>
            <a:r>
              <a:rPr lang="en-US" sz="3200" dirty="0">
                <a:solidFill>
                  <a:srgbClr val="EC2D00"/>
                </a:solidFill>
              </a:rPr>
              <a:t>/ Weighted-average number of shares outstanding</a:t>
            </a:r>
          </a:p>
          <a:p>
            <a:pPr marL="609600" indent="-609600">
              <a:buFontTx/>
              <a:buNone/>
            </a:pPr>
            <a:r>
              <a:rPr lang="en-US" sz="800" dirty="0">
                <a:solidFill>
                  <a:srgbClr val="EC2D00"/>
                </a:solidFill>
              </a:rPr>
              <a:t>    </a:t>
            </a:r>
          </a:p>
          <a:p>
            <a:pPr marL="609600" indent="-609600">
              <a:buFontTx/>
              <a:buNone/>
            </a:pPr>
            <a:r>
              <a:rPr lang="en-US" sz="2400" dirty="0"/>
              <a:t>      </a:t>
            </a:r>
            <a:endParaRPr lang="en-US" sz="2000" b="1" dirty="0">
              <a:solidFill>
                <a:srgbClr val="EC2D00"/>
              </a:solidFill>
            </a:endParaRPr>
          </a:p>
        </p:txBody>
      </p:sp>
      <p:sp>
        <p:nvSpPr>
          <p:cNvPr id="23556" name="Line 5"/>
          <p:cNvSpPr>
            <a:spLocks noChangeShapeType="1"/>
          </p:cNvSpPr>
          <p:nvPr/>
        </p:nvSpPr>
        <p:spPr bwMode="auto">
          <a:xfrm>
            <a:off x="914400" y="6553200"/>
            <a:ext cx="4572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1905000" y="586740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1763</TotalTime>
  <Words>757</Words>
  <Application>Microsoft Office PowerPoint</Application>
  <PresentationFormat>On-screen Show (4:3)</PresentationFormat>
  <Paragraphs>185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Default Design</vt:lpstr>
      <vt:lpstr>Demonstration Problem</vt:lpstr>
      <vt:lpstr>Problem Definition</vt:lpstr>
      <vt:lpstr>Problem Definition</vt:lpstr>
      <vt:lpstr>Problem Solution</vt:lpstr>
      <vt:lpstr>Problem Definition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Problem Definition</vt:lpstr>
      <vt:lpstr>Problem Solution</vt:lpstr>
      <vt:lpstr>Problem Solution</vt:lpstr>
      <vt:lpstr>Problem Solution</vt:lpstr>
      <vt:lpstr>Problem Solution</vt:lpstr>
      <vt:lpstr>Problem Solution</vt:lpstr>
      <vt:lpstr>Problem Solution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Demonstration Exercise 12.4- 6e</dc:title>
  <dc:creator>Marshall, McManus, and Viele</dc:creator>
  <cp:lastModifiedBy>McCormick, Michael</cp:lastModifiedBy>
  <cp:revision>119</cp:revision>
  <dcterms:created xsi:type="dcterms:W3CDTF">2001-08-05T17:29:40Z</dcterms:created>
  <dcterms:modified xsi:type="dcterms:W3CDTF">2019-02-05T18:02:00Z</dcterms:modified>
</cp:coreProperties>
</file>