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80" r:id="rId2"/>
    <p:sldId id="363" r:id="rId3"/>
    <p:sldId id="290" r:id="rId4"/>
    <p:sldId id="322" r:id="rId5"/>
    <p:sldId id="365" r:id="rId6"/>
    <p:sldId id="366" r:id="rId7"/>
    <p:sldId id="367" r:id="rId8"/>
    <p:sldId id="368" r:id="rId9"/>
    <p:sldId id="369" r:id="rId10"/>
    <p:sldId id="364" r:id="rId11"/>
    <p:sldId id="370" r:id="rId12"/>
    <p:sldId id="372" r:id="rId13"/>
    <p:sldId id="371" r:id="rId14"/>
    <p:sldId id="373" r:id="rId15"/>
    <p:sldId id="374" r:id="rId16"/>
    <p:sldId id="381" r:id="rId17"/>
    <p:sldId id="383" r:id="rId18"/>
    <p:sldId id="379" r:id="rId19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D00"/>
    <a:srgbClr val="C0C0C0"/>
    <a:srgbClr val="FF3300"/>
    <a:srgbClr val="0099FF"/>
    <a:srgbClr val="0066FF"/>
    <a:srgbClr val="336600"/>
    <a:srgbClr val="0033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76" d="100"/>
          <a:sy n="76" d="100"/>
        </p:scale>
        <p:origin x="-116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8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fld id="{FFDFB452-74C6-0A4B-9CD8-CC1D660504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685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fld id="{ABD0000F-C0B2-7242-A61E-7CB7D1944D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060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3611D-B51E-564A-ABEB-9D9E1FA86C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19355523-4334-45D1-B2FF-3775CA1850A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685800" y="6553200"/>
            <a:ext cx="77724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800" kern="120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/>
              <a:t>Copyright © 2020 McGraw-Hill Education. All rights reserved. No reproduction or distribution without the prior written consent of McGraw-Hill Education.</a:t>
            </a:r>
          </a:p>
          <a:p>
            <a:pPr algn="ctr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930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C38C0-C540-C548-A25F-5A2F064585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54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38437-C07B-BA48-A56C-F193C38BE8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524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FB147-8EA3-FB4A-84F9-F1FFBDB14A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39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D59193-F354-474E-9F28-24A7FC4219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63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6127E-57A3-3042-800D-79DD1ED565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386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70531-EEE7-0049-98FC-3A7C4FD9AE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463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7AAA5-94C8-DF43-94E4-7EE0C897DF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633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DE3EE-B8B6-A24D-B178-BF57C6A9E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63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850D7-0DEE-D748-82EB-7594EFE5B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070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16306-1739-B847-8204-F3A445B564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52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9CAFD6D5-FD03-8D41-8143-214220786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429000"/>
            <a:ext cx="9144000" cy="1143000"/>
          </a:xfrm>
          <a:solidFill>
            <a:srgbClr val="9900CC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Demonstration Problem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72000"/>
            <a:ext cx="9144000" cy="2286000"/>
          </a:xfrm>
          <a:solidFill>
            <a:srgbClr val="33CC33"/>
          </a:solidFill>
        </p:spPr>
        <p:txBody>
          <a:bodyPr anchor="ctr" anchorCtr="1"/>
          <a:lstStyle/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Chapter 9 – Problem 20</a:t>
            </a:r>
          </a:p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Calculate Operating Income and Net Income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7200" dirty="0"/>
              <a:t>Accounting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5365" name="Line 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 sz="2800" dirty="0">
                <a:solidFill>
                  <a:schemeClr val="folHlink"/>
                </a:solidFill>
                <a:latin typeface="Times New Roman" charset="0"/>
              </a:rPr>
              <a:t>Calculate the operating income for Spenser Co. for the year ended December 31, 2019.</a:t>
            </a:r>
          </a:p>
          <a:p>
            <a:pPr marL="609600" indent="-609600" eaLnBrk="1" hangingPunct="1">
              <a:buFontTx/>
              <a:buAutoNum type="alphaLcPeriod"/>
            </a:pPr>
            <a:r>
              <a:rPr lang="en-US" sz="2800" b="1" dirty="0">
                <a:latin typeface="Times New Roman" charset="0"/>
              </a:rPr>
              <a:t>Calculate the company’s net income for 2019.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b.  Operating income (or Income from operations)</a:t>
            </a:r>
            <a:r>
              <a:rPr lang="en-US" sz="800" b="1" dirty="0">
                <a:solidFill>
                  <a:srgbClr val="EC2D00"/>
                </a:solidFill>
              </a:rPr>
              <a:t> </a:t>
            </a:r>
            <a:r>
              <a:rPr lang="en-US" sz="2000" b="1" dirty="0">
                <a:solidFill>
                  <a:srgbClr val="EC2D00"/>
                </a:solidFill>
              </a:rPr>
              <a:t> . .   </a:t>
            </a:r>
            <a:r>
              <a:rPr lang="en-US" sz="800" b="1" dirty="0">
                <a:solidFill>
                  <a:srgbClr val="EC2D00"/>
                </a:solidFill>
              </a:rPr>
              <a:t>   </a:t>
            </a:r>
            <a:r>
              <a:rPr lang="en-US" sz="2000" b="1" dirty="0">
                <a:solidFill>
                  <a:srgbClr val="EC2D00"/>
                </a:solidFill>
              </a:rPr>
              <a:t>$244,000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endParaRPr lang="en-US" sz="2000" u="sng" dirty="0"/>
          </a:p>
        </p:txBody>
      </p:sp>
      <p:sp>
        <p:nvSpPr>
          <p:cNvPr id="25604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dirty="0"/>
              <a:t>b.  Operating income (or Income from operations)</a:t>
            </a:r>
            <a:r>
              <a:rPr lang="en-US" sz="800" dirty="0"/>
              <a:t> </a:t>
            </a:r>
            <a:r>
              <a:rPr lang="en-US" sz="2000" dirty="0"/>
              <a:t> . . . . .   </a:t>
            </a:r>
            <a:r>
              <a:rPr lang="en-US" sz="800" dirty="0"/>
              <a:t> </a:t>
            </a:r>
            <a:r>
              <a:rPr lang="en-US" sz="2000" dirty="0"/>
              <a:t>$244,000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r>
              <a:rPr lang="en-US" sz="2000" b="1" dirty="0">
                <a:solidFill>
                  <a:srgbClr val="EC2D00"/>
                </a:solidFill>
              </a:rPr>
              <a:t>Interest expense . . . . . . . . . . . . . . . . . . . . . . . . . . . . .   </a:t>
            </a:r>
            <a:r>
              <a:rPr lang="en-US" sz="2000" b="1" u="sng" dirty="0">
                <a:solidFill>
                  <a:srgbClr val="EC2D00"/>
                </a:solidFill>
              </a:rPr>
              <a:t> </a:t>
            </a:r>
            <a:r>
              <a:rPr lang="en-US" sz="800" b="1" u="sng" dirty="0">
                <a:solidFill>
                  <a:srgbClr val="EC2D00"/>
                </a:solidFill>
              </a:rPr>
              <a:t> </a:t>
            </a:r>
            <a:r>
              <a:rPr lang="en-US" sz="2000" b="1" u="sng" dirty="0">
                <a:solidFill>
                  <a:srgbClr val="EC2D00"/>
                </a:solidFill>
              </a:rPr>
              <a:t> (97,000)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endParaRPr lang="en-US" sz="2000" u="sng" dirty="0"/>
          </a:p>
        </p:txBody>
      </p:sp>
      <p:sp>
        <p:nvSpPr>
          <p:cNvPr id="26628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dirty="0"/>
              <a:t>b.  Operating income (or Income from operations)</a:t>
            </a:r>
            <a:r>
              <a:rPr lang="en-US" sz="800" dirty="0"/>
              <a:t> </a:t>
            </a:r>
            <a:r>
              <a:rPr lang="en-US" sz="2000" dirty="0"/>
              <a:t> . . . . . </a:t>
            </a:r>
            <a:r>
              <a:rPr lang="en-US" sz="800" dirty="0"/>
              <a:t> </a:t>
            </a:r>
            <a:r>
              <a:rPr lang="en-US" sz="2000" dirty="0"/>
              <a:t> </a:t>
            </a:r>
            <a:r>
              <a:rPr lang="en-US" sz="800" dirty="0"/>
              <a:t>  </a:t>
            </a:r>
            <a:r>
              <a:rPr lang="en-US" sz="2000" dirty="0"/>
              <a:t>$244,000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Interest expense . . . . . . . . . . . . . . . . . . . . . . . . . . . . . .   </a:t>
            </a:r>
            <a:r>
              <a:rPr lang="en-US" sz="2000" u="sng" dirty="0"/>
              <a:t>  (97,000)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r>
              <a:rPr lang="en-US" sz="2000" b="1" dirty="0">
                <a:solidFill>
                  <a:srgbClr val="EC2D00"/>
                </a:solidFill>
              </a:rPr>
              <a:t>Income from continuing operations before taxes . .   $</a:t>
            </a:r>
            <a:r>
              <a:rPr lang="en-US" sz="800" b="1" dirty="0">
                <a:solidFill>
                  <a:srgbClr val="EC2D00"/>
                </a:solidFill>
              </a:rPr>
              <a:t> </a:t>
            </a:r>
            <a:r>
              <a:rPr lang="en-US" sz="2000" b="1" dirty="0">
                <a:solidFill>
                  <a:srgbClr val="EC2D00"/>
                </a:solidFill>
              </a:rPr>
              <a:t>147,000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endParaRPr lang="en-US" sz="2000" u="sng" dirty="0"/>
          </a:p>
        </p:txBody>
      </p:sp>
      <p:sp>
        <p:nvSpPr>
          <p:cNvPr id="27652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dirty="0"/>
              <a:t>b.  Operating income (or Income from operations)</a:t>
            </a:r>
            <a:r>
              <a:rPr lang="en-US" sz="800" dirty="0"/>
              <a:t> </a:t>
            </a:r>
            <a:r>
              <a:rPr lang="en-US" sz="2000" dirty="0"/>
              <a:t> . . . . . </a:t>
            </a:r>
            <a:r>
              <a:rPr lang="en-US" sz="800" dirty="0"/>
              <a:t> </a:t>
            </a:r>
            <a:r>
              <a:rPr lang="en-US" sz="2000" dirty="0"/>
              <a:t> </a:t>
            </a:r>
            <a:r>
              <a:rPr lang="en-US" sz="800" dirty="0"/>
              <a:t>  </a:t>
            </a:r>
            <a:r>
              <a:rPr lang="en-US" sz="2000" dirty="0"/>
              <a:t>$244,000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Interest expense . . . . . . . . . . . . . . . . . . . . . . . . . . . . . .    </a:t>
            </a:r>
            <a:r>
              <a:rPr lang="en-US" sz="2000" u="sng" dirty="0"/>
              <a:t> (97,000)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Income from continuing operations before taxes. . . . .</a:t>
            </a:r>
            <a:r>
              <a:rPr lang="en-US" sz="800" dirty="0"/>
              <a:t> </a:t>
            </a:r>
            <a:r>
              <a:rPr lang="en-US" sz="2000" dirty="0"/>
              <a:t> </a:t>
            </a:r>
            <a:r>
              <a:rPr lang="en-US" sz="800" dirty="0"/>
              <a:t> </a:t>
            </a:r>
            <a:r>
              <a:rPr lang="en-US" sz="2000" dirty="0"/>
              <a:t> $147,000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r>
              <a:rPr lang="en-US" sz="2000" b="1" dirty="0">
                <a:solidFill>
                  <a:srgbClr val="EC2D00"/>
                </a:solidFill>
              </a:rPr>
              <a:t>Provision for income taxes. . . . . . . . . . . . . . . . . . . . .   </a:t>
            </a:r>
            <a:r>
              <a:rPr lang="en-US" sz="800" b="1" dirty="0">
                <a:solidFill>
                  <a:srgbClr val="EC2D00"/>
                </a:solidFill>
              </a:rPr>
              <a:t> </a:t>
            </a:r>
            <a:r>
              <a:rPr lang="en-US" sz="2000" b="1" u="sng" dirty="0">
                <a:solidFill>
                  <a:srgbClr val="EC2D00"/>
                </a:solidFill>
              </a:rPr>
              <a:t> (35,000)</a:t>
            </a:r>
            <a:endParaRPr lang="en-US" sz="2000" b="1" dirty="0">
              <a:solidFill>
                <a:srgbClr val="EC2D00"/>
              </a:solidFill>
            </a:endParaRP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endParaRPr lang="en-US" sz="2000" u="sng" dirty="0"/>
          </a:p>
        </p:txBody>
      </p:sp>
      <p:sp>
        <p:nvSpPr>
          <p:cNvPr id="28676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dirty="0"/>
              <a:t>b.  Operating income (or Income from operations)</a:t>
            </a:r>
            <a:r>
              <a:rPr lang="en-US" sz="800" dirty="0"/>
              <a:t> </a:t>
            </a:r>
            <a:r>
              <a:rPr lang="en-US" sz="2000" dirty="0"/>
              <a:t> . . . . . </a:t>
            </a:r>
            <a:r>
              <a:rPr lang="en-US" sz="800" dirty="0"/>
              <a:t> </a:t>
            </a:r>
            <a:r>
              <a:rPr lang="en-US" sz="2000" dirty="0"/>
              <a:t> </a:t>
            </a:r>
            <a:r>
              <a:rPr lang="en-US" sz="800" dirty="0"/>
              <a:t>  </a:t>
            </a:r>
            <a:r>
              <a:rPr lang="en-US" sz="2000" dirty="0"/>
              <a:t>$244,000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Interest expense . . . . . . . . . . . . . . . . . . . . . . . . . . . . . .    </a:t>
            </a:r>
            <a:r>
              <a:rPr lang="en-US" sz="2000" u="sng" dirty="0"/>
              <a:t> (97,000)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Income from continuing operations before taxes. . . . .   $147,000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Provision for income taxes. . . . . . . . . . . . . . . . . . . . . .    </a:t>
            </a:r>
            <a:r>
              <a:rPr lang="en-US" sz="2000" u="sng" dirty="0"/>
              <a:t> (35,000)</a:t>
            </a:r>
            <a:endParaRPr lang="en-US" sz="2000" dirty="0"/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     Income from continuing operations . . . . . . . . . . . . .   </a:t>
            </a:r>
            <a:r>
              <a:rPr lang="en-US" sz="800" b="1" dirty="0">
                <a:solidFill>
                  <a:srgbClr val="EC2D00"/>
                </a:solidFill>
              </a:rPr>
              <a:t> </a:t>
            </a:r>
            <a:r>
              <a:rPr lang="en-US" sz="2000" b="1" dirty="0">
                <a:solidFill>
                  <a:srgbClr val="EC2D00"/>
                </a:solidFill>
              </a:rPr>
              <a:t>$112,000</a:t>
            </a:r>
          </a:p>
        </p:txBody>
      </p:sp>
      <p:sp>
        <p:nvSpPr>
          <p:cNvPr id="29700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dirty="0"/>
              <a:t>b.  Operating income (or Income from operations)</a:t>
            </a:r>
            <a:r>
              <a:rPr lang="en-US" sz="800" dirty="0"/>
              <a:t> </a:t>
            </a:r>
            <a:r>
              <a:rPr lang="en-US" sz="2000" dirty="0"/>
              <a:t> . . . . . </a:t>
            </a:r>
            <a:r>
              <a:rPr lang="en-US" sz="800" dirty="0"/>
              <a:t> </a:t>
            </a:r>
            <a:r>
              <a:rPr lang="en-US" sz="2000" dirty="0"/>
              <a:t> </a:t>
            </a:r>
            <a:r>
              <a:rPr lang="en-US" sz="800" dirty="0"/>
              <a:t>  </a:t>
            </a:r>
            <a:r>
              <a:rPr lang="en-US" sz="2000" dirty="0"/>
              <a:t>$244,000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Interest expense . . . . . . . . . . . . . . . . . . . . . . . . . . . . . .    </a:t>
            </a:r>
            <a:r>
              <a:rPr lang="en-US" sz="2000" u="sng" dirty="0"/>
              <a:t> (97,000)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Income from continuing operations before taxes. . . . .   $147,000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Provision for income taxes. . . . . . . . . . . . . . . . . . . . . .    </a:t>
            </a:r>
            <a:r>
              <a:rPr lang="en-US" sz="2000" u="sng" dirty="0"/>
              <a:t> (35,000)</a:t>
            </a:r>
            <a:endParaRPr lang="en-US" sz="2000" dirty="0"/>
          </a:p>
          <a:p>
            <a:pPr marL="609600" indent="-609600">
              <a:buFontTx/>
              <a:buNone/>
            </a:pPr>
            <a:r>
              <a:rPr lang="en-US" sz="2000" dirty="0"/>
              <a:t>     Income from continuing operations . . . . . . . . . . . . . . .  </a:t>
            </a:r>
            <a:r>
              <a:rPr lang="en-US" sz="800" dirty="0"/>
              <a:t>  </a:t>
            </a:r>
            <a:r>
              <a:rPr lang="en-US" sz="2000" dirty="0"/>
              <a:t>$112,000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r>
              <a:rPr lang="en-US" sz="2000" b="1" dirty="0">
                <a:solidFill>
                  <a:srgbClr val="EC2D00"/>
                </a:solidFill>
              </a:rPr>
              <a:t>Loss from discontinued operations, </a:t>
            </a:r>
          </a:p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        net of tax savings of $8,000. . . . . . . . . . . . . . . . . . . </a:t>
            </a:r>
            <a:r>
              <a:rPr lang="en-US" sz="800" b="1" dirty="0">
                <a:solidFill>
                  <a:srgbClr val="EC2D00"/>
                </a:solidFill>
              </a:rPr>
              <a:t>  </a:t>
            </a:r>
            <a:r>
              <a:rPr lang="en-US" sz="2000" b="1" dirty="0">
                <a:solidFill>
                  <a:srgbClr val="EC2D00"/>
                </a:solidFill>
              </a:rPr>
              <a:t> </a:t>
            </a:r>
            <a:r>
              <a:rPr lang="en-US" sz="800" b="1" dirty="0">
                <a:solidFill>
                  <a:srgbClr val="EC2D00"/>
                </a:solidFill>
              </a:rPr>
              <a:t> </a:t>
            </a:r>
            <a:r>
              <a:rPr lang="en-US" sz="2000" b="1" dirty="0">
                <a:solidFill>
                  <a:srgbClr val="EC2D00"/>
                </a:solidFill>
              </a:rPr>
              <a:t> </a:t>
            </a:r>
            <a:r>
              <a:rPr lang="en-US" sz="2000" b="1" u="sng" dirty="0">
                <a:solidFill>
                  <a:srgbClr val="EC2D00"/>
                </a:solidFill>
              </a:rPr>
              <a:t> (24,000)</a:t>
            </a:r>
            <a:endParaRPr lang="en-US" sz="2000" dirty="0"/>
          </a:p>
        </p:txBody>
      </p:sp>
      <p:sp>
        <p:nvSpPr>
          <p:cNvPr id="29700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2686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dirty="0"/>
              <a:t>b.  Operating income (or Income from operations)</a:t>
            </a:r>
            <a:r>
              <a:rPr lang="en-US" sz="800" dirty="0"/>
              <a:t> </a:t>
            </a:r>
            <a:r>
              <a:rPr lang="en-US" sz="2000" dirty="0"/>
              <a:t> . . . . . </a:t>
            </a:r>
            <a:r>
              <a:rPr lang="en-US" sz="800" dirty="0"/>
              <a:t> </a:t>
            </a:r>
            <a:r>
              <a:rPr lang="en-US" sz="2000" dirty="0"/>
              <a:t> </a:t>
            </a:r>
            <a:r>
              <a:rPr lang="en-US" sz="800" dirty="0"/>
              <a:t>  </a:t>
            </a:r>
            <a:r>
              <a:rPr lang="en-US" sz="2000" dirty="0"/>
              <a:t>$244,000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Interest expense . . . . . . . . . . . . . . . . . . . . . . . . . . . . . .    </a:t>
            </a:r>
            <a:r>
              <a:rPr lang="en-US" sz="2000" u="sng" dirty="0"/>
              <a:t> (97,000)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Income from continuing operations before taxes. . . . .   $147,000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Provision for income taxes. . . . . . . . . . . . . . . . . . . . . .    </a:t>
            </a:r>
            <a:r>
              <a:rPr lang="en-US" sz="2000" u="sng" dirty="0"/>
              <a:t> (35,000)</a:t>
            </a:r>
            <a:endParaRPr lang="en-US" sz="2000" dirty="0"/>
          </a:p>
          <a:p>
            <a:pPr marL="609600" indent="-609600">
              <a:buFontTx/>
              <a:buNone/>
            </a:pPr>
            <a:r>
              <a:rPr lang="en-US" sz="2000" dirty="0"/>
              <a:t>     Income from continuing operations . . . . . . . . . . . . . . .  </a:t>
            </a:r>
            <a:r>
              <a:rPr lang="en-US" sz="800" dirty="0"/>
              <a:t>  </a:t>
            </a:r>
            <a:r>
              <a:rPr lang="en-US" sz="2000" dirty="0"/>
              <a:t>$112,000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r>
              <a:rPr lang="en-US" sz="2000" dirty="0">
                <a:solidFill>
                  <a:srgbClr val="000000"/>
                </a:solidFill>
              </a:rPr>
              <a:t>Loss from discontinued operations, </a:t>
            </a:r>
          </a:p>
          <a:p>
            <a:pPr marL="609600" indent="-609600">
              <a:buFontTx/>
              <a:buNone/>
            </a:pPr>
            <a:r>
              <a:rPr lang="en-US" sz="2000" dirty="0">
                <a:solidFill>
                  <a:srgbClr val="000000"/>
                </a:solidFill>
              </a:rPr>
              <a:t>        net of tax savings of $8,000. . . . . . . . . . . . . . . . . . . .</a:t>
            </a:r>
            <a:r>
              <a:rPr lang="en-US" sz="800" dirty="0">
                <a:solidFill>
                  <a:srgbClr val="000000"/>
                </a:solidFill>
              </a:rPr>
              <a:t>  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8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u="sng" dirty="0">
                <a:solidFill>
                  <a:srgbClr val="000000"/>
                </a:solidFill>
              </a:rPr>
              <a:t> (24,000)</a:t>
            </a:r>
          </a:p>
          <a:p>
            <a:pPr marL="609600" indent="-609600">
              <a:buNone/>
            </a:pPr>
            <a:r>
              <a:rPr lang="en-US" sz="2000" dirty="0">
                <a:solidFill>
                  <a:srgbClr val="000000"/>
                </a:solidFill>
              </a:rPr>
              <a:t>     </a:t>
            </a:r>
            <a:r>
              <a:rPr lang="en-US" sz="2000" b="1" dirty="0">
                <a:solidFill>
                  <a:srgbClr val="FF0000"/>
                </a:solidFill>
              </a:rPr>
              <a:t>Net income. . . . . . . . . . . . . . . . . . . . . . . . . . . . . . . . . .   </a:t>
            </a:r>
            <a:r>
              <a:rPr lang="en-US" sz="2000" b="1" dirty="0">
                <a:solidFill>
                  <a:srgbClr val="EC2D00"/>
                </a:solidFill>
              </a:rPr>
              <a:t>$ 88,000</a:t>
            </a:r>
          </a:p>
          <a:p>
            <a:pPr marL="609600" indent="-609600">
              <a:buFontTx/>
              <a:buNone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9700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6781800" y="4724400"/>
            <a:ext cx="850900" cy="38100"/>
            <a:chOff x="4848" y="3984"/>
            <a:chExt cx="768" cy="24"/>
          </a:xfrm>
        </p:grpSpPr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rgbClr val="EC2D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rgbClr val="EC2D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32415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7200" dirty="0"/>
              <a:t>Accounting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34818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David H. Marshall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Wayne W. McManus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Daniel F. Viele</a:t>
            </a: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2743200"/>
          </a:xfrm>
          <a:prstGeom prst="rect">
            <a:avLst/>
          </a:prstGeom>
          <a:solidFill>
            <a:srgbClr val="9900C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You should now have a better understanding of</a:t>
            </a:r>
            <a:b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how to calculate operating income and net income.</a:t>
            </a:r>
          </a:p>
          <a:p>
            <a:pPr algn="ctr">
              <a:lnSpc>
                <a:spcPct val="100000"/>
              </a:lnSpc>
              <a:buFontTx/>
              <a:buNone/>
            </a:pPr>
            <a:endParaRPr lang="en-US" sz="2000" i="1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>
              <a:lnSpc>
                <a:spcPct val="100000"/>
              </a:lnSpc>
              <a:buFontTx/>
              <a:buNone/>
            </a:pPr>
            <a:r>
              <a:rPr lang="en-US" i="1">
                <a:solidFill>
                  <a:schemeClr val="bg1"/>
                </a:solidFill>
                <a:latin typeface="Arial" charset="0"/>
                <a:cs typeface="Arial" charset="0"/>
              </a:rPr>
              <a:t>Remember that there is a demonstration problem for each chapter that is here for your learning benefit.</a:t>
            </a:r>
          </a:p>
        </p:txBody>
      </p:sp>
      <p:sp>
        <p:nvSpPr>
          <p:cNvPr id="34820" name="Line 5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63500">
            <a:solidFill>
              <a:srgbClr val="EC2D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34821" name="Line 6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Definition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5775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b="1" dirty="0">
                <a:latin typeface="Times New Roman" charset="0"/>
              </a:rPr>
              <a:t>The following information is available from the accounting records of Spenser Co. for the year ended December 31, 2019: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563563" y="2514600"/>
            <a:ext cx="7970837" cy="3810000"/>
          </a:xfrm>
          <a:prstGeom prst="rect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buFontTx/>
              <a:buNone/>
            </a:pPr>
            <a:endParaRPr lang="en-US" sz="1600" dirty="0"/>
          </a:p>
          <a:p>
            <a:pPr marL="342900" indent="-342900">
              <a:buFontTx/>
              <a:buNone/>
            </a:pPr>
            <a:r>
              <a:rPr lang="en-US" sz="1800" dirty="0"/>
              <a:t>    Selling, general, and administrative expenses . . . . . . . . . . . . . . .         $106,000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Accounts payable . . . . . . . . . . . . . . . . . . . . . . . . . . . . . . . . . . . . .           170,000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Research and development expenses . . . . . . . . . . . . . . . . . . . . . .          </a:t>
            </a:r>
            <a:r>
              <a:rPr lang="en-US" sz="800" dirty="0"/>
              <a:t> </a:t>
            </a:r>
            <a:r>
              <a:rPr lang="en-US" sz="1800" dirty="0"/>
              <a:t> </a:t>
            </a:r>
            <a:r>
              <a:rPr lang="en-US" sz="800" dirty="0"/>
              <a:t> </a:t>
            </a:r>
            <a:r>
              <a:rPr lang="en-US" sz="1800" dirty="0"/>
              <a:t> 77,000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Loss from discontinued operations, 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  net of tax savings of $8,000 . . . . . . . . . . . . . . . . . . . . . . . . . . . .         </a:t>
            </a:r>
            <a:r>
              <a:rPr lang="en-US" sz="800" dirty="0"/>
              <a:t> </a:t>
            </a:r>
            <a:r>
              <a:rPr lang="en-US" sz="1800" dirty="0"/>
              <a:t>   24,000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Provision for income taxes . . . . . . . . . . . . . . . . . . . . . . . . . . . . . .   </a:t>
            </a:r>
            <a:r>
              <a:rPr lang="en-US" sz="800" dirty="0"/>
              <a:t>  </a:t>
            </a:r>
            <a:r>
              <a:rPr lang="en-US" sz="1800" dirty="0"/>
              <a:t>       </a:t>
            </a:r>
            <a:r>
              <a:rPr lang="en-US" sz="800" dirty="0"/>
              <a:t>  </a:t>
            </a:r>
            <a:r>
              <a:rPr lang="en-US" sz="1800" dirty="0"/>
              <a:t>35,000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Net sales</a:t>
            </a:r>
            <a:r>
              <a:rPr lang="en-US" sz="800" dirty="0"/>
              <a:t> </a:t>
            </a:r>
            <a:r>
              <a:rPr lang="en-US" sz="1800" dirty="0"/>
              <a:t> . . . . . . . . . . . . . . . . . . . . . . . . . . . . . . . . . . . . . . . . . . . .     </a:t>
            </a:r>
            <a:r>
              <a:rPr lang="en-US" sz="800" dirty="0"/>
              <a:t> </a:t>
            </a:r>
            <a:r>
              <a:rPr lang="en-US" sz="1800" dirty="0"/>
              <a:t>   </a:t>
            </a:r>
            <a:r>
              <a:rPr lang="en-US" sz="800" dirty="0"/>
              <a:t> </a:t>
            </a:r>
            <a:r>
              <a:rPr lang="en-US" sz="1800" dirty="0"/>
              <a:t> 948,000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Interest expense. . . . . . . . . . . . . . . . . . . . . . . . . . . . . . . . . . . . . . .       </a:t>
            </a:r>
            <a:r>
              <a:rPr lang="en-US" sz="800" dirty="0"/>
              <a:t>         </a:t>
            </a:r>
            <a:r>
              <a:rPr lang="en-US" sz="1800" dirty="0"/>
              <a:t> 97,000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Net cash provided by operations. . . . . . . . . . . . . . . . . . . . . . . . . .    </a:t>
            </a:r>
            <a:r>
              <a:rPr lang="en-US" sz="800" dirty="0"/>
              <a:t> </a:t>
            </a:r>
            <a:r>
              <a:rPr lang="en-US" sz="1800" dirty="0"/>
              <a:t>  </a:t>
            </a:r>
            <a:r>
              <a:rPr lang="en-US" sz="800" dirty="0"/>
              <a:t>        </a:t>
            </a:r>
            <a:r>
              <a:rPr lang="en-US" sz="1800" dirty="0"/>
              <a:t>296,000</a:t>
            </a:r>
          </a:p>
          <a:p>
            <a:pPr marL="342900" indent="-342900">
              <a:buFontTx/>
              <a:buNone/>
            </a:pPr>
            <a:r>
              <a:rPr lang="en-US" sz="1800" dirty="0"/>
              <a:t>    Cost of goods sold. . . . . . . . . . . . . . . . . . . . . . . . . . . . . . . . . . . . .     </a:t>
            </a:r>
            <a:r>
              <a:rPr lang="en-US" sz="800" dirty="0"/>
              <a:t> </a:t>
            </a:r>
            <a:r>
              <a:rPr lang="en-US" sz="1800" dirty="0"/>
              <a:t> </a:t>
            </a:r>
            <a:r>
              <a:rPr lang="en-US" sz="800" dirty="0"/>
              <a:t> </a:t>
            </a:r>
            <a:r>
              <a:rPr lang="en-US" sz="1800" dirty="0"/>
              <a:t>   521,000</a:t>
            </a:r>
          </a:p>
          <a:p>
            <a:pPr marL="342900" indent="-342900">
              <a:buFontTx/>
              <a:buNone/>
            </a:pPr>
            <a:endParaRPr lang="en-US" sz="1800" dirty="0"/>
          </a:p>
          <a:p>
            <a:pPr marL="342900" indent="-342900">
              <a:buFontTx/>
              <a:buNone/>
            </a:pPr>
            <a:r>
              <a:rPr lang="en-US" sz="1800" dirty="0"/>
              <a:t>      </a:t>
            </a:r>
            <a:endParaRPr lang="en-US" sz="2000" b="1" dirty="0"/>
          </a:p>
        </p:txBody>
      </p:sp>
      <p:sp>
        <p:nvSpPr>
          <p:cNvPr id="16388" name="Line 5"/>
          <p:cNvSpPr>
            <a:spLocks noChangeShapeType="1"/>
          </p:cNvSpPr>
          <p:nvPr/>
        </p:nvSpPr>
        <p:spPr bwMode="auto">
          <a:xfrm>
            <a:off x="533400" y="2514600"/>
            <a:ext cx="7970838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9" name="Line 6"/>
          <p:cNvSpPr>
            <a:spLocks noChangeShapeType="1"/>
          </p:cNvSpPr>
          <p:nvPr/>
        </p:nvSpPr>
        <p:spPr bwMode="auto">
          <a:xfrm>
            <a:off x="533400" y="6324600"/>
            <a:ext cx="7970838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buFontTx/>
              <a:buAutoNum type="alphaLcPeriod"/>
            </a:pPr>
            <a:r>
              <a:rPr lang="en-US" sz="2800" b="1" dirty="0">
                <a:latin typeface="Times New Roman" charset="0"/>
              </a:rPr>
              <a:t>Calculate the operating income for Spenser Co. for the year ended December 31, 2019.</a:t>
            </a:r>
          </a:p>
          <a:p>
            <a:pPr marL="609600" indent="-609600" eaLnBrk="1" hangingPunct="1">
              <a:buFontTx/>
              <a:buAutoNum type="alphaLcPeriod"/>
            </a:pPr>
            <a:r>
              <a:rPr lang="en-US" sz="2800" dirty="0">
                <a:solidFill>
                  <a:srgbClr val="C0C0C0"/>
                </a:solidFill>
                <a:latin typeface="Times New Roman" charset="0"/>
              </a:rPr>
              <a:t>Calculate the company’s net income for 2019.</a:t>
            </a:r>
          </a:p>
        </p:txBody>
      </p:sp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b="1" dirty="0">
                <a:solidFill>
                  <a:srgbClr val="EC2D00"/>
                </a:solidFill>
              </a:rPr>
              <a:t>a.  Net sales . . . . . . . . . . . . . . . . . . . . . . . . . . . . . . . . . . . . .  $948,000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</a:t>
            </a:r>
          </a:p>
        </p:txBody>
      </p:sp>
      <p:sp>
        <p:nvSpPr>
          <p:cNvPr id="18436" name="Line 17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7" name="Rectangle 19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b="1" dirty="0"/>
              <a:t>a.</a:t>
            </a:r>
            <a:r>
              <a:rPr lang="en-US" sz="2000" dirty="0"/>
              <a:t>  Net sales. . . . . . . . . . . . . . . . . . . . . . . . . . . . . . . . . . . . .   $948,000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r>
              <a:rPr lang="en-US" sz="2000" b="1" dirty="0">
                <a:solidFill>
                  <a:srgbClr val="EC2D00"/>
                </a:solidFill>
              </a:rPr>
              <a:t>Cost of goods sold. . . . . . . . . . . . . . . . . . . . . . . . . . . . .   </a:t>
            </a:r>
            <a:r>
              <a:rPr lang="en-US" sz="2000" b="1" u="sng" dirty="0">
                <a:solidFill>
                  <a:srgbClr val="EC2D00"/>
                </a:solidFill>
              </a:rPr>
              <a:t>(521,000</a:t>
            </a:r>
            <a:r>
              <a:rPr lang="en-US" sz="2000" b="1" dirty="0">
                <a:solidFill>
                  <a:srgbClr val="EC2D00"/>
                </a:solidFill>
              </a:rPr>
              <a:t>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b="1" dirty="0"/>
              <a:t>a.</a:t>
            </a:r>
            <a:r>
              <a:rPr lang="en-US" sz="2000" dirty="0"/>
              <a:t>  Net sales. . . . . . . . . . . . . . . . . . . . . . . . . . . . . . . . . . . . .   $948,000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Cost of goods sold . . . . . . . . . . . . . . . . . . . . . . . . . . . . .   </a:t>
            </a:r>
            <a:r>
              <a:rPr lang="en-US" sz="2000" u="sng" dirty="0"/>
              <a:t>(</a:t>
            </a:r>
            <a:r>
              <a:rPr lang="en-US" sz="800" u="sng" dirty="0"/>
              <a:t> </a:t>
            </a:r>
            <a:r>
              <a:rPr lang="en-US" sz="2000" u="sng" dirty="0"/>
              <a:t>521,000</a:t>
            </a:r>
            <a:r>
              <a:rPr lang="en-US" sz="2000" dirty="0"/>
              <a:t>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r>
              <a:rPr lang="en-US" sz="2000" b="1" dirty="0">
                <a:solidFill>
                  <a:srgbClr val="EC2D00"/>
                </a:solidFill>
              </a:rPr>
              <a:t>Gross profit. . . . . . . . . . . . . . . . . . . . . . . . . . . . . . . . . .   $427,000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</a:p>
        </p:txBody>
      </p:sp>
      <p:sp>
        <p:nvSpPr>
          <p:cNvPr id="20484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b="1" dirty="0"/>
              <a:t>a.</a:t>
            </a:r>
            <a:r>
              <a:rPr lang="en-US" sz="2000" dirty="0"/>
              <a:t>  Net sales. . . . . . . . . . . . . . . . . . . . . . . . . . . . . . . . . . . . .   $948,000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Cost of goods sold . . . . . . . . . . . . . . . . . . . . . . . . . . . . .   </a:t>
            </a:r>
            <a:r>
              <a:rPr lang="en-US" sz="2000" u="sng" dirty="0"/>
              <a:t>(521,000</a:t>
            </a:r>
            <a:r>
              <a:rPr lang="en-US" sz="2000" dirty="0"/>
              <a:t>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Gross profit. . . . . . . . . . . . . . . . . . . . . . . . . . . . . . . . . . . </a:t>
            </a:r>
            <a:r>
              <a:rPr lang="en-US" sz="800" dirty="0"/>
              <a:t> </a:t>
            </a:r>
            <a:r>
              <a:rPr lang="en-US" sz="2000" dirty="0"/>
              <a:t> $427,000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</a:t>
            </a:r>
            <a:r>
              <a:rPr lang="en-US" sz="2000" b="1" dirty="0">
                <a:solidFill>
                  <a:srgbClr val="EC2D00"/>
                </a:solidFill>
              </a:rPr>
              <a:t> Selling, general, administrative expense </a:t>
            </a:r>
            <a:r>
              <a:rPr lang="en-US" sz="800" b="1" dirty="0">
                <a:solidFill>
                  <a:srgbClr val="EC2D00"/>
                </a:solidFill>
              </a:rPr>
              <a:t>  </a:t>
            </a:r>
            <a:r>
              <a:rPr lang="en-US" sz="2000" b="1" dirty="0">
                <a:solidFill>
                  <a:srgbClr val="EC2D00"/>
                </a:solidFill>
              </a:rPr>
              <a:t>. . . . . . . . . . </a:t>
            </a:r>
            <a:r>
              <a:rPr lang="en-US" sz="800" b="1" dirty="0">
                <a:solidFill>
                  <a:srgbClr val="EC2D00"/>
                </a:solidFill>
              </a:rPr>
              <a:t>     </a:t>
            </a:r>
            <a:r>
              <a:rPr lang="en-US" sz="2000" b="1" dirty="0">
                <a:solidFill>
                  <a:srgbClr val="EC2D00"/>
                </a:solidFill>
              </a:rPr>
              <a:t>(106,000)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</a:t>
            </a:r>
          </a:p>
        </p:txBody>
      </p:sp>
      <p:sp>
        <p:nvSpPr>
          <p:cNvPr id="21508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b="1" dirty="0"/>
              <a:t>a.</a:t>
            </a:r>
            <a:r>
              <a:rPr lang="en-US" sz="2000" dirty="0"/>
              <a:t>  Net sales. . . . . . . . . . . . . . . . . . . . . . . . . . . . . . . . . . . . .   $948,000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Cost of goods sold . . . . . . . . . . . . . . . . . . . . . . . . . . . . .   </a:t>
            </a:r>
            <a:r>
              <a:rPr lang="en-US" sz="2000" u="sng" dirty="0"/>
              <a:t>(521,000</a:t>
            </a:r>
            <a:r>
              <a:rPr lang="en-US" sz="2000" dirty="0"/>
              <a:t>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Gross profit. . . . . . . . . . . . . . . . . . . . . . . . . . . . . . . . . . .  </a:t>
            </a:r>
            <a:r>
              <a:rPr lang="en-US" sz="800" dirty="0"/>
              <a:t> </a:t>
            </a:r>
            <a:r>
              <a:rPr lang="en-US" sz="2000" dirty="0"/>
              <a:t>$427,000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Selling, general, and administrative expense . . . . . . . . .  (106,000)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</a:t>
            </a:r>
            <a:r>
              <a:rPr lang="en-US" sz="2000" b="1" dirty="0">
                <a:solidFill>
                  <a:srgbClr val="EC2D00"/>
                </a:solidFill>
              </a:rPr>
              <a:t> Research and development expenses </a:t>
            </a:r>
            <a:r>
              <a:rPr lang="en-US" sz="800" b="1" dirty="0">
                <a:solidFill>
                  <a:srgbClr val="EC2D00"/>
                </a:solidFill>
              </a:rPr>
              <a:t>  </a:t>
            </a:r>
            <a:r>
              <a:rPr lang="en-US" sz="2000" b="1" dirty="0">
                <a:solidFill>
                  <a:srgbClr val="EC2D00"/>
                </a:solidFill>
              </a:rPr>
              <a:t>. . . . . . . . . . . . . </a:t>
            </a:r>
            <a:r>
              <a:rPr lang="en-US" sz="800" b="1" dirty="0">
                <a:solidFill>
                  <a:srgbClr val="EC2D00"/>
                </a:solidFill>
              </a:rPr>
              <a:t>  </a:t>
            </a:r>
            <a:r>
              <a:rPr lang="en-US" sz="2000" b="1" u="sng" dirty="0">
                <a:solidFill>
                  <a:srgbClr val="EC2D00"/>
                </a:solidFill>
              </a:rPr>
              <a:t>  (77,000)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</a:t>
            </a:r>
          </a:p>
        </p:txBody>
      </p:sp>
      <p:sp>
        <p:nvSpPr>
          <p:cNvPr id="22532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000" b="1" dirty="0"/>
              <a:t>a.</a:t>
            </a:r>
            <a:r>
              <a:rPr lang="en-US" sz="2000" dirty="0"/>
              <a:t>  Net sales. . . . . . . . . . . . . . . . . . . . . . . . . . . . . . . . . . . . .   $948,000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Cost of goods sold . . . . . . . . . . . . . . . . . . . . . . . . . . . . .   </a:t>
            </a:r>
            <a:r>
              <a:rPr lang="en-US" sz="2000" u="sng" dirty="0"/>
              <a:t>(521,000</a:t>
            </a:r>
            <a:r>
              <a:rPr lang="en-US" sz="2000" dirty="0"/>
              <a:t>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Gross profit. . . . . . . . . . . . . . . . . . . . . . . . . . . . . . . . . . .</a:t>
            </a:r>
            <a:r>
              <a:rPr lang="en-US" sz="800" dirty="0"/>
              <a:t> </a:t>
            </a:r>
            <a:r>
              <a:rPr lang="en-US" sz="2000" dirty="0"/>
              <a:t> </a:t>
            </a:r>
            <a:r>
              <a:rPr lang="en-US" sz="800" dirty="0"/>
              <a:t>  </a:t>
            </a:r>
            <a:r>
              <a:rPr lang="en-US" sz="2000" dirty="0"/>
              <a:t>$427,000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Selling, general, and administrative expense . . . . . . . . .  (106,000)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Research and development expenses . . . . . . . . . . . . . . .   </a:t>
            </a:r>
            <a:r>
              <a:rPr lang="en-US" sz="2000" u="sng" dirty="0"/>
              <a:t> (77,000</a:t>
            </a:r>
            <a:r>
              <a:rPr lang="en-US" sz="2000" dirty="0"/>
              <a:t>)</a:t>
            </a:r>
          </a:p>
          <a:p>
            <a:pPr marL="609600" indent="-609600">
              <a:buFontTx/>
              <a:buNone/>
            </a:pPr>
            <a:r>
              <a:rPr lang="en-US" sz="2000" dirty="0"/>
              <a:t>     </a:t>
            </a:r>
            <a:r>
              <a:rPr lang="en-US" sz="2000" b="1" dirty="0">
                <a:solidFill>
                  <a:srgbClr val="EC2D00"/>
                </a:solidFill>
              </a:rPr>
              <a:t>Operating income (or Income from operations)</a:t>
            </a:r>
            <a:r>
              <a:rPr lang="en-US" sz="800" b="1" dirty="0">
                <a:solidFill>
                  <a:srgbClr val="EC2D00"/>
                </a:solidFill>
              </a:rPr>
              <a:t> </a:t>
            </a:r>
            <a:r>
              <a:rPr lang="en-US" sz="2000" b="1" dirty="0">
                <a:solidFill>
                  <a:srgbClr val="EC2D00"/>
                </a:solidFill>
              </a:rPr>
              <a:t> . . . .  $244,000</a:t>
            </a:r>
          </a:p>
        </p:txBody>
      </p:sp>
      <p:sp>
        <p:nvSpPr>
          <p:cNvPr id="23556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558" name="Group 7"/>
          <p:cNvGrpSpPr>
            <a:grpSpLocks/>
          </p:cNvGrpSpPr>
          <p:nvPr/>
        </p:nvGrpSpPr>
        <p:grpSpPr bwMode="auto">
          <a:xfrm>
            <a:off x="6858000" y="4038600"/>
            <a:ext cx="914400" cy="74613"/>
            <a:chOff x="4848" y="3984"/>
            <a:chExt cx="768" cy="24"/>
          </a:xfrm>
        </p:grpSpPr>
        <p:sp>
          <p:nvSpPr>
            <p:cNvPr id="23559" name="Line 8"/>
            <p:cNvSpPr>
              <a:spLocks noChangeShapeType="1"/>
            </p:cNvSpPr>
            <p:nvPr/>
          </p:nvSpPr>
          <p:spPr bwMode="auto">
            <a:xfrm>
              <a:off x="4848" y="3984"/>
              <a:ext cx="768" cy="0"/>
            </a:xfrm>
            <a:prstGeom prst="line">
              <a:avLst/>
            </a:prstGeom>
            <a:noFill/>
            <a:ln w="9525">
              <a:solidFill>
                <a:srgbClr val="EC2D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60" name="Line 9"/>
            <p:cNvSpPr>
              <a:spLocks noChangeShapeType="1"/>
            </p:cNvSpPr>
            <p:nvPr/>
          </p:nvSpPr>
          <p:spPr bwMode="auto">
            <a:xfrm>
              <a:off x="4848" y="4008"/>
              <a:ext cx="768" cy="0"/>
            </a:xfrm>
            <a:prstGeom prst="line">
              <a:avLst/>
            </a:prstGeom>
            <a:noFill/>
            <a:ln w="9525">
              <a:solidFill>
                <a:srgbClr val="EC2D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</TotalTime>
  <Words>1952</Words>
  <Application>Microsoft Office PowerPoint</Application>
  <PresentationFormat>On-screen Show (4:3)</PresentationFormat>
  <Paragraphs>146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Default Design</vt:lpstr>
      <vt:lpstr>Demonstration Problem</vt:lpstr>
      <vt:lpstr>Problem Definition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Demonstration Exercise 12.4- 6e</dc:title>
  <dc:creator>Marshall, McManus, and Viele</dc:creator>
  <cp:lastModifiedBy>McCormick, Michael</cp:lastModifiedBy>
  <cp:revision>128</cp:revision>
  <dcterms:created xsi:type="dcterms:W3CDTF">2009-10-20T13:11:15Z</dcterms:created>
  <dcterms:modified xsi:type="dcterms:W3CDTF">2019-02-05T18:01:41Z</dcterms:modified>
</cp:coreProperties>
</file>