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415" r:id="rId2"/>
    <p:sldId id="257" r:id="rId3"/>
    <p:sldId id="290" r:id="rId4"/>
    <p:sldId id="337" r:id="rId5"/>
    <p:sldId id="266" r:id="rId6"/>
    <p:sldId id="344" r:id="rId7"/>
    <p:sldId id="351" r:id="rId8"/>
    <p:sldId id="350" r:id="rId9"/>
    <p:sldId id="354" r:id="rId10"/>
    <p:sldId id="353" r:id="rId11"/>
    <p:sldId id="352" r:id="rId12"/>
    <p:sldId id="349" r:id="rId13"/>
    <p:sldId id="366" r:id="rId14"/>
    <p:sldId id="365" r:id="rId15"/>
    <p:sldId id="367" r:id="rId16"/>
    <p:sldId id="364" r:id="rId17"/>
    <p:sldId id="363" r:id="rId18"/>
    <p:sldId id="338" r:id="rId19"/>
    <p:sldId id="329" r:id="rId20"/>
    <p:sldId id="370" r:id="rId21"/>
    <p:sldId id="369" r:id="rId22"/>
    <p:sldId id="368" r:id="rId23"/>
    <p:sldId id="339" r:id="rId24"/>
    <p:sldId id="371" r:id="rId25"/>
    <p:sldId id="372" r:id="rId26"/>
    <p:sldId id="378" r:id="rId27"/>
    <p:sldId id="383" r:id="rId28"/>
    <p:sldId id="382" r:id="rId29"/>
    <p:sldId id="381" r:id="rId30"/>
    <p:sldId id="380" r:id="rId31"/>
    <p:sldId id="379" r:id="rId32"/>
    <p:sldId id="340" r:id="rId33"/>
    <p:sldId id="384" r:id="rId34"/>
    <p:sldId id="395" r:id="rId35"/>
    <p:sldId id="396" r:id="rId36"/>
    <p:sldId id="397" r:id="rId37"/>
    <p:sldId id="398" r:id="rId38"/>
    <p:sldId id="416" r:id="rId39"/>
    <p:sldId id="417" r:id="rId40"/>
    <p:sldId id="418" r:id="rId41"/>
    <p:sldId id="419" r:id="rId42"/>
    <p:sldId id="420" r:id="rId43"/>
    <p:sldId id="423" r:id="rId44"/>
    <p:sldId id="421" r:id="rId45"/>
    <p:sldId id="422" r:id="rId46"/>
    <p:sldId id="341" r:id="rId47"/>
    <p:sldId id="404" r:id="rId48"/>
    <p:sldId id="342" r:id="rId49"/>
    <p:sldId id="405" r:id="rId50"/>
    <p:sldId id="406" r:id="rId51"/>
    <p:sldId id="411" r:id="rId52"/>
    <p:sldId id="410" r:id="rId53"/>
    <p:sldId id="409" r:id="rId54"/>
    <p:sldId id="408" r:id="rId55"/>
    <p:sldId id="413" r:id="rId56"/>
    <p:sldId id="414" r:id="rId57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76" d="100"/>
          <a:sy n="76" d="100"/>
        </p:scale>
        <p:origin x="-11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  <p:sld r:id="rId38" collapse="1"/>
      <p:sld r:id="rId39" collapse="1"/>
      <p:sld r:id="rId40" collapse="1"/>
      <p:sld r:id="rId41" collapse="1"/>
      <p:sld r:id="rId42" collapse="1"/>
      <p:sld r:id="rId43" collapse="1"/>
      <p:sld r:id="rId44" collapse="1"/>
      <p:sld r:id="rId45" collapse="1"/>
      <p:sld r:id="rId46" collapse="1"/>
      <p:sld r:id="rId47" collapse="1"/>
      <p:sld r:id="rId4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5.xml"/><Relationship Id="rId18" Type="http://schemas.openxmlformats.org/officeDocument/2006/relationships/slide" Target="slides/slide21.xml"/><Relationship Id="rId26" Type="http://schemas.openxmlformats.org/officeDocument/2006/relationships/slide" Target="slides/slide30.xml"/><Relationship Id="rId39" Type="http://schemas.openxmlformats.org/officeDocument/2006/relationships/slide" Target="slides/slide44.xml"/><Relationship Id="rId3" Type="http://schemas.openxmlformats.org/officeDocument/2006/relationships/slide" Target="slides/slide5.xml"/><Relationship Id="rId21" Type="http://schemas.openxmlformats.org/officeDocument/2006/relationships/slide" Target="slides/slide25.xml"/><Relationship Id="rId34" Type="http://schemas.openxmlformats.org/officeDocument/2006/relationships/slide" Target="slides/slide39.xml"/><Relationship Id="rId42" Type="http://schemas.openxmlformats.org/officeDocument/2006/relationships/slide" Target="slides/slide49.xml"/><Relationship Id="rId47" Type="http://schemas.openxmlformats.org/officeDocument/2006/relationships/slide" Target="slides/slide54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17" Type="http://schemas.openxmlformats.org/officeDocument/2006/relationships/slide" Target="slides/slide20.xml"/><Relationship Id="rId25" Type="http://schemas.openxmlformats.org/officeDocument/2006/relationships/slide" Target="slides/slide29.xml"/><Relationship Id="rId33" Type="http://schemas.openxmlformats.org/officeDocument/2006/relationships/slide" Target="slides/slide38.xml"/><Relationship Id="rId38" Type="http://schemas.openxmlformats.org/officeDocument/2006/relationships/slide" Target="slides/slide43.xml"/><Relationship Id="rId46" Type="http://schemas.openxmlformats.org/officeDocument/2006/relationships/slide" Target="slides/slide53.xml"/><Relationship Id="rId2" Type="http://schemas.openxmlformats.org/officeDocument/2006/relationships/slide" Target="slides/slide2.xml"/><Relationship Id="rId16" Type="http://schemas.openxmlformats.org/officeDocument/2006/relationships/slide" Target="slides/slide19.xml"/><Relationship Id="rId20" Type="http://schemas.openxmlformats.org/officeDocument/2006/relationships/slide" Target="slides/slide24.xml"/><Relationship Id="rId29" Type="http://schemas.openxmlformats.org/officeDocument/2006/relationships/slide" Target="slides/slide34.xml"/><Relationship Id="rId41" Type="http://schemas.openxmlformats.org/officeDocument/2006/relationships/slide" Target="slides/slide47.xml"/><Relationship Id="rId1" Type="http://schemas.openxmlformats.org/officeDocument/2006/relationships/slide" Target="slides/slide1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24" Type="http://schemas.openxmlformats.org/officeDocument/2006/relationships/slide" Target="slides/slide28.xml"/><Relationship Id="rId32" Type="http://schemas.openxmlformats.org/officeDocument/2006/relationships/slide" Target="slides/slide37.xml"/><Relationship Id="rId37" Type="http://schemas.openxmlformats.org/officeDocument/2006/relationships/slide" Target="slides/slide42.xml"/><Relationship Id="rId40" Type="http://schemas.openxmlformats.org/officeDocument/2006/relationships/slide" Target="slides/slide45.xml"/><Relationship Id="rId45" Type="http://schemas.openxmlformats.org/officeDocument/2006/relationships/slide" Target="slides/slide52.xml"/><Relationship Id="rId5" Type="http://schemas.openxmlformats.org/officeDocument/2006/relationships/slide" Target="slides/slide7.xml"/><Relationship Id="rId15" Type="http://schemas.openxmlformats.org/officeDocument/2006/relationships/slide" Target="slides/slide17.xml"/><Relationship Id="rId23" Type="http://schemas.openxmlformats.org/officeDocument/2006/relationships/slide" Target="slides/slide27.xml"/><Relationship Id="rId28" Type="http://schemas.openxmlformats.org/officeDocument/2006/relationships/slide" Target="slides/slide33.xml"/><Relationship Id="rId36" Type="http://schemas.openxmlformats.org/officeDocument/2006/relationships/slide" Target="slides/slide41.xml"/><Relationship Id="rId10" Type="http://schemas.openxmlformats.org/officeDocument/2006/relationships/slide" Target="slides/slide12.xml"/><Relationship Id="rId19" Type="http://schemas.openxmlformats.org/officeDocument/2006/relationships/slide" Target="slides/slide22.xml"/><Relationship Id="rId31" Type="http://schemas.openxmlformats.org/officeDocument/2006/relationships/slide" Target="slides/slide36.xml"/><Relationship Id="rId44" Type="http://schemas.openxmlformats.org/officeDocument/2006/relationships/slide" Target="slides/slide51.xml"/><Relationship Id="rId4" Type="http://schemas.openxmlformats.org/officeDocument/2006/relationships/slide" Target="slides/slide6.xml"/><Relationship Id="rId9" Type="http://schemas.openxmlformats.org/officeDocument/2006/relationships/slide" Target="slides/slide11.xml"/><Relationship Id="rId14" Type="http://schemas.openxmlformats.org/officeDocument/2006/relationships/slide" Target="slides/slide16.xml"/><Relationship Id="rId22" Type="http://schemas.openxmlformats.org/officeDocument/2006/relationships/slide" Target="slides/slide26.xml"/><Relationship Id="rId27" Type="http://schemas.openxmlformats.org/officeDocument/2006/relationships/slide" Target="slides/slide31.xml"/><Relationship Id="rId30" Type="http://schemas.openxmlformats.org/officeDocument/2006/relationships/slide" Target="slides/slide35.xml"/><Relationship Id="rId35" Type="http://schemas.openxmlformats.org/officeDocument/2006/relationships/slide" Target="slides/slide40.xml"/><Relationship Id="rId43" Type="http://schemas.openxmlformats.org/officeDocument/2006/relationships/slide" Target="slides/slide50.xml"/><Relationship Id="rId48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DFB38-5443-DB44-BDA8-BCEE5089E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50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7921-639D-E04E-8AE3-194158B5B6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98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83FC4-FE7C-0141-BCE3-75685145F1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8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F7962-1AD7-824C-BDE3-AC57DE60D9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839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06911-16EC-2F4D-AC73-0B0FEB729E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55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ACC9E-5491-8641-A26F-1E6AF86A72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99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70360-1BE6-5E45-8B91-F3DA986420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4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63D2E-2532-E14D-9E1D-6ED3BEA384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62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A2C6D-B6B9-6E41-8398-BE3E928804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6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72C2C-0C1C-2045-9D1F-F4389D0B7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46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5F70F-C6DE-C245-9E70-5D661EE8F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0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2A5B29BE-7B88-FF41-B731-2514C63E0E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Demonstration Problem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Chapter 8 – Problem 31</a:t>
            </a:r>
          </a:p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Calculate Missing Amounts – Dividends, Total</a:t>
            </a:r>
          </a:p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Shares, and Per Share Information 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3317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Par value per share * dividend rate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$60                        </a:t>
            </a:r>
            <a:r>
              <a:rPr lang="en-US" sz="800">
                <a:latin typeface="Times New Roman" charset="0"/>
              </a:rPr>
              <a:t> </a:t>
            </a:r>
            <a:r>
              <a:rPr lang="en-US" sz="2400">
                <a:latin typeface="Times New Roman" charset="0"/>
              </a:rPr>
              <a:t> </a:t>
            </a:r>
            <a:r>
              <a:rPr lang="en-US" sz="2400" b="1">
                <a:solidFill>
                  <a:srgbClr val="EC2D00"/>
                </a:solidFill>
                <a:latin typeface="Times New Roman" charset="0"/>
              </a:rPr>
              <a:t>* 12%</a:t>
            </a:r>
            <a:endParaRPr lang="en-US" sz="2400">
              <a:latin typeface="Times New Roman" charset="0"/>
            </a:endParaRP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Par value per share * dividend rate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$60                        </a:t>
            </a:r>
            <a:r>
              <a:rPr lang="en-US" sz="800">
                <a:latin typeface="Times New Roman" charset="0"/>
              </a:rPr>
              <a:t> </a:t>
            </a:r>
            <a:r>
              <a:rPr lang="en-US" sz="2400">
                <a:latin typeface="Times New Roman" charset="0"/>
              </a:rPr>
              <a:t> * 12%               </a:t>
            </a:r>
            <a:r>
              <a:rPr lang="en-US" sz="2400" b="1">
                <a:solidFill>
                  <a:srgbClr val="EC2D00"/>
                </a:solidFill>
                <a:latin typeface="Times New Roman" charset="0"/>
              </a:rPr>
              <a:t>= $7.20</a:t>
            </a:r>
            <a:endParaRPr lang="en-US" sz="2400">
              <a:latin typeface="Times New Roman" charset="0"/>
            </a:endParaRP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Par value per share * dividend rate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$60                         * 12%               = $7.20</a:t>
            </a:r>
          </a:p>
          <a:p>
            <a:pPr eaLnBrk="1" hangingPunct="1">
              <a:buFontTx/>
              <a:buNone/>
            </a:pPr>
            <a:endParaRPr lang="en-US" sz="80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solidFill>
                  <a:srgbClr val="EC2D00"/>
                </a:solidFill>
                <a:latin typeface="Times New Roman" charset="0"/>
              </a:rPr>
              <a:t>Number of shares outstanding =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 dirty="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Par value per share * dividend rate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$60                         * 12%               = $7.20</a:t>
            </a:r>
          </a:p>
          <a:p>
            <a:pPr eaLnBrk="1" hangingPunct="1">
              <a:buFontTx/>
              <a:buNone/>
            </a:pPr>
            <a:endParaRPr lang="en-US" sz="800" dirty="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Number of shares outstanding = </a:t>
            </a:r>
            <a:r>
              <a:rPr lang="en-US" sz="2400" b="1" dirty="0">
                <a:solidFill>
                  <a:srgbClr val="EC2D00"/>
                </a:solidFill>
                <a:latin typeface="Times New Roman" charset="0"/>
              </a:rPr>
              <a:t>1,000</a:t>
            </a:r>
          </a:p>
          <a:p>
            <a:pPr eaLnBrk="1" hangingPunct="1">
              <a:buFontTx/>
              <a:buNone/>
            </a:pPr>
            <a:r>
              <a:rPr lang="en-US" sz="1200" dirty="0">
                <a:solidFill>
                  <a:srgbClr val="EC2D00"/>
                </a:solidFill>
                <a:latin typeface="Times New Roman" charset="0"/>
              </a:rPr>
              <a:t>          </a:t>
            </a:r>
          </a:p>
          <a:p>
            <a:pPr eaLnBrk="1" hangingPunct="1">
              <a:buFontTx/>
              <a:buNone/>
            </a:pPr>
            <a:endParaRPr lang="en-US" dirty="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1200" dirty="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1800" dirty="0">
              <a:latin typeface="Times New Roman" charset="0"/>
            </a:endParaRP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 dirty="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Par value per share * dividend rate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$60                         * 12%               = $7.20</a:t>
            </a:r>
          </a:p>
          <a:p>
            <a:pPr eaLnBrk="1" hangingPunct="1">
              <a:buFontTx/>
              <a:buNone/>
            </a:pPr>
            <a:endParaRPr lang="en-US" sz="800" dirty="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Number of shares outstanding = 1,000</a:t>
            </a:r>
          </a:p>
          <a:p>
            <a:pPr eaLnBrk="1" hangingPunct="1">
              <a:buFontTx/>
              <a:buNone/>
            </a:pPr>
            <a:r>
              <a:rPr lang="en-US" sz="800" dirty="0">
                <a:solidFill>
                  <a:srgbClr val="EC2D00"/>
                </a:solidFill>
                <a:latin typeface="Times New Roman" charset="0"/>
              </a:rPr>
              <a:t>          </a:t>
            </a:r>
          </a:p>
          <a:p>
            <a:pPr eaLnBrk="1" hangingPunct="1">
              <a:buFontTx/>
              <a:buNone/>
            </a:pPr>
            <a:r>
              <a:rPr lang="en-US" sz="2400" b="1" dirty="0">
                <a:solidFill>
                  <a:srgbClr val="EC2D00"/>
                </a:solidFill>
                <a:latin typeface="Times New Roman" charset="0"/>
              </a:rPr>
              <a:t>Annual dividend requirement = </a:t>
            </a:r>
          </a:p>
          <a:p>
            <a:pPr eaLnBrk="1" hangingPunct="1">
              <a:buFontTx/>
              <a:buNone/>
            </a:pPr>
            <a:endParaRPr lang="en-US" sz="2400" b="1" dirty="0">
              <a:solidFill>
                <a:srgbClr val="EC2D00"/>
              </a:solidFill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dirty="0">
              <a:latin typeface="Times New Roman" charset="0"/>
            </a:endParaRP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 dirty="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Par value per share * dividend rate = </a:t>
            </a: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$60                         * 12%               = $7.20</a:t>
            </a:r>
          </a:p>
          <a:p>
            <a:pPr eaLnBrk="1" hangingPunct="1">
              <a:buFontTx/>
              <a:buNone/>
            </a:pPr>
            <a:endParaRPr lang="en-US" sz="800" dirty="0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Number of shares outstanding = 1,000</a:t>
            </a:r>
          </a:p>
          <a:p>
            <a:pPr eaLnBrk="1" hangingPunct="1">
              <a:buFontTx/>
              <a:buNone/>
            </a:pPr>
            <a:r>
              <a:rPr lang="en-US" sz="800" dirty="0">
                <a:solidFill>
                  <a:srgbClr val="EC2D00"/>
                </a:solidFill>
                <a:latin typeface="Times New Roman" charset="0"/>
              </a:rPr>
              <a:t>          </a:t>
            </a:r>
          </a:p>
          <a:p>
            <a:pPr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requirement = </a:t>
            </a:r>
          </a:p>
          <a:p>
            <a:pPr eaLnBrk="1" hangingPunct="1">
              <a:buFontTx/>
              <a:buNone/>
            </a:pPr>
            <a:r>
              <a:rPr lang="en-US" sz="2400" b="1" dirty="0">
                <a:solidFill>
                  <a:srgbClr val="EC2D00"/>
                </a:solidFill>
                <a:latin typeface="Times New Roman" charset="0"/>
              </a:rPr>
              <a:t>$7.20 par value</a:t>
            </a:r>
          </a:p>
          <a:p>
            <a:pPr eaLnBrk="1" hangingPunct="1">
              <a:buFontTx/>
              <a:buNone/>
            </a:pPr>
            <a:endParaRPr lang="en-US" sz="2400" b="1" dirty="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dirty="0">
              <a:latin typeface="Times New Roman" charset="0"/>
            </a:endParaRP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a.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b="1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per share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Par value per share * dividend rate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$60                         * 12%               = $7.20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000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Number of shares outstanding = 1,000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000" dirty="0">
                <a:solidFill>
                  <a:srgbClr val="EC2D00"/>
                </a:solidFill>
                <a:latin typeface="Times New Roman" charset="0"/>
              </a:rPr>
              <a:t>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requirement =</a:t>
            </a:r>
            <a:r>
              <a:rPr lang="en-US" sz="2800" b="1" dirty="0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000" b="1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$7.20 par value </a:t>
            </a:r>
            <a:r>
              <a:rPr lang="en-US" sz="2400" b="1" dirty="0">
                <a:solidFill>
                  <a:srgbClr val="EC2D00"/>
                </a:solidFill>
                <a:latin typeface="Times New Roman" charset="0"/>
              </a:rPr>
              <a:t>* 1,000 shares outstanding</a:t>
            </a:r>
            <a:r>
              <a:rPr lang="en-US" sz="2400" dirty="0">
                <a:latin typeface="Times New Roman" charset="0"/>
              </a:rPr>
              <a:t> 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a.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b="1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800" b="1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per share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Par value per share * dividend rate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$60                       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* 12%           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</a:t>
            </a:r>
            <a:r>
              <a:rPr lang="en-US" sz="9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= $7.20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900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Number of shares outstanding = 1,000</a:t>
            </a:r>
            <a:endParaRPr lang="en-US" sz="900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900" dirty="0">
                <a:solidFill>
                  <a:srgbClr val="EC2D00"/>
                </a:solidFill>
                <a:latin typeface="Times New Roman" charset="0"/>
              </a:rPr>
              <a:t>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Annual dividend requirement =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900" b="1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$7.20 par value * 1,000 shares outstanding </a:t>
            </a:r>
            <a:r>
              <a:rPr lang="en-US" sz="2400" b="1" dirty="0">
                <a:solidFill>
                  <a:srgbClr val="EC2D00"/>
                </a:solidFill>
                <a:latin typeface="Times New Roman" charset="0"/>
              </a:rPr>
              <a:t>= $7,200</a:t>
            </a:r>
            <a:endParaRPr lang="en-US" sz="1400" b="1" dirty="0">
              <a:solidFill>
                <a:srgbClr val="EC2D00"/>
              </a:solidFill>
              <a:latin typeface="Times New Roman" charset="0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chemeClr val="folHlink"/>
                </a:solidFill>
                <a:latin typeface="Times New Roman" charset="0"/>
              </a:rPr>
              <a:t>Calculate the amount of the total annual dividend requirement on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Calculate the amount that should be shown on the balance sheet for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Calculate the number of shares of common stock that are issued and the number of shares of common stock that are outstanding.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On January 1, 2019, the firm’s balance sheet showed common stock of $105,000 and additional paid-in capital on common stock of $234,375. The only transaction affecting these accounts during 2019 was the sale of some common stock. Calculate the number of shares that were sold and the selling price per share.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 startAt="2"/>
            </a:pP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Balance sheet amount =</a:t>
            </a:r>
          </a:p>
          <a:p>
            <a:pPr marL="609600" indent="-609600" eaLnBrk="1" hangingPunct="1">
              <a:buFontTx/>
              <a:buNone/>
            </a:pPr>
            <a:r>
              <a:rPr lang="en-US" sz="2800" b="1">
                <a:latin typeface="Times New Roman" charset="0"/>
              </a:rPr>
              <a:t>        </a:t>
            </a:r>
          </a:p>
          <a:p>
            <a:pPr marL="609600" indent="-609600" eaLnBrk="1" hangingPunct="1">
              <a:buFontTx/>
              <a:buNone/>
            </a:pPr>
            <a:r>
              <a:rPr lang="en-US" sz="800" b="1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5775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b="1" dirty="0">
                <a:latin typeface="Times New Roman" charset="0"/>
              </a:rPr>
              <a:t>Francis, Inc., has the following stockholders’ equity section in its November 30, 2019, balance sheet: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563563" y="2514600"/>
            <a:ext cx="7970837" cy="363855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buFontTx/>
              <a:buNone/>
            </a:pPr>
            <a:endParaRPr lang="en-US" sz="1600" dirty="0"/>
          </a:p>
          <a:p>
            <a:pPr marL="342900" indent="-342900">
              <a:buFontTx/>
              <a:buNone/>
            </a:pPr>
            <a:r>
              <a:rPr lang="en-US" sz="1800" dirty="0"/>
              <a:t>     Paid-in capital:</a:t>
            </a:r>
            <a:r>
              <a:rPr lang="en-US" sz="1600" dirty="0"/>
              <a:t>					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12% preferred stock, $60 par value, 1,000 shares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   authorized, issued, and outstanding . . . . . . . . . . . . . . . . . . . . . . </a:t>
            </a:r>
            <a:r>
              <a:rPr lang="en-US" sz="800" dirty="0"/>
              <a:t>                   </a:t>
            </a:r>
            <a:r>
              <a:rPr lang="en-US" sz="1800" dirty="0"/>
              <a:t>$    ?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Common stock, $8 par value, 50,000 shares authorized,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     </a:t>
            </a:r>
            <a:r>
              <a:rPr lang="en-US" sz="1800" u="sng" dirty="0"/>
              <a:t> ? </a:t>
            </a:r>
            <a:r>
              <a:rPr lang="en-US" sz="1800" dirty="0"/>
              <a:t> shares issued, </a:t>
            </a:r>
            <a:r>
              <a:rPr lang="en-US" sz="1800" u="sng" dirty="0"/>
              <a:t> ? </a:t>
            </a:r>
            <a:r>
              <a:rPr lang="en-US" sz="1800" dirty="0"/>
              <a:t> shares outstanding. . . . . . . . . . . . . . . . . . .          120,000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Additional paid-in capital on common stock . . . . . . . . . . . . . . . . .          270,000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Additional paid-in capital from treasury stock . . . . . . . . . . . . . . . .     </a:t>
            </a:r>
            <a:r>
              <a:rPr lang="en-US" sz="800" dirty="0"/>
              <a:t> </a:t>
            </a:r>
            <a:r>
              <a:rPr lang="en-US" sz="1800" dirty="0"/>
              <a:t>        6,500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Retained earnings . . . . . . . . . . . . . . . . . . . . . . . . . . . . . . . . . . . . . .          </a:t>
            </a:r>
            <a:r>
              <a:rPr lang="en-US" sz="800" dirty="0"/>
              <a:t> </a:t>
            </a:r>
            <a:r>
              <a:rPr lang="en-US" sz="1800" dirty="0"/>
              <a:t> 48,500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Less: Treasury stock, at cost (1,000 shares of common). . . . . . . . .       </a:t>
            </a:r>
            <a:r>
              <a:rPr lang="en-US" sz="800" dirty="0"/>
              <a:t>   </a:t>
            </a:r>
            <a:r>
              <a:rPr lang="en-US" sz="1800" u="sng" dirty="0"/>
              <a:t>   (9,000</a:t>
            </a:r>
            <a:r>
              <a:rPr lang="en-US" sz="1800" dirty="0"/>
              <a:t>)     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     Total stockholders</a:t>
            </a:r>
            <a:r>
              <a:rPr lang="ja-JP" altLang="en-US" sz="1800" dirty="0"/>
              <a:t>’</a:t>
            </a:r>
            <a:r>
              <a:rPr lang="en-US" altLang="ja-JP" sz="1800" dirty="0"/>
              <a:t> equity. . . . . . . . . . . . . . . . . . . . . . . . . . . . .        $   </a:t>
            </a:r>
            <a:r>
              <a:rPr lang="en-US" altLang="ja-JP" sz="800" dirty="0"/>
              <a:t> </a:t>
            </a:r>
            <a:r>
              <a:rPr lang="en-US" altLang="ja-JP" sz="1800" dirty="0"/>
              <a:t>  ?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                               </a:t>
            </a:r>
          </a:p>
          <a:p>
            <a:pPr marL="342900" indent="-342900">
              <a:buFontTx/>
              <a:buNone/>
            </a:pPr>
            <a:endParaRPr lang="en-US" sz="1800" dirty="0"/>
          </a:p>
          <a:p>
            <a:pPr marL="342900" indent="-342900">
              <a:buFontTx/>
              <a:buNone/>
            </a:pPr>
            <a:r>
              <a:rPr lang="en-US" sz="1800" dirty="0"/>
              <a:t>      </a:t>
            </a:r>
            <a:endParaRPr lang="en-US" sz="2000" b="1" dirty="0"/>
          </a:p>
        </p:txBody>
      </p:sp>
      <p:sp>
        <p:nvSpPr>
          <p:cNvPr id="14340" name="Line 5"/>
          <p:cNvSpPr>
            <a:spLocks noChangeShapeType="1"/>
          </p:cNvSpPr>
          <p:nvPr/>
        </p:nvSpPr>
        <p:spPr bwMode="auto">
          <a:xfrm>
            <a:off x="533400" y="25146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>
            <a:off x="533400" y="61722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4342" name="Group 8"/>
          <p:cNvGrpSpPr>
            <a:grpSpLocks/>
          </p:cNvGrpSpPr>
          <p:nvPr/>
        </p:nvGrpSpPr>
        <p:grpSpPr bwMode="auto">
          <a:xfrm>
            <a:off x="7391400" y="5867400"/>
            <a:ext cx="850900" cy="38100"/>
            <a:chOff x="4848" y="3984"/>
            <a:chExt cx="768" cy="24"/>
          </a:xfrm>
        </p:grpSpPr>
        <p:sp>
          <p:nvSpPr>
            <p:cNvPr id="14343" name="Line 9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44" name="Line 10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 startAt="2"/>
            </a:pPr>
            <a:r>
              <a:rPr lang="en-US" sz="2800">
                <a:latin typeface="Times New Roman" charset="0"/>
              </a:rPr>
              <a:t>Balance sheet amount =</a:t>
            </a:r>
          </a:p>
          <a:p>
            <a:pPr marL="609600" indent="-609600" eaLnBrk="1" hangingPunct="1">
              <a:buFontTx/>
              <a:buNone/>
            </a:pPr>
            <a:r>
              <a:rPr lang="en-US" sz="2800" b="1">
                <a:latin typeface="Times New Roman" charset="0"/>
              </a:rPr>
              <a:t>       </a:t>
            </a: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$60 par value</a:t>
            </a:r>
            <a:endParaRPr lang="en-US" sz="800" b="1">
              <a:solidFill>
                <a:srgbClr val="EC2D00"/>
              </a:solidFill>
              <a:latin typeface="Times New Roman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 startAt="2"/>
            </a:pPr>
            <a:r>
              <a:rPr lang="en-US" sz="2800" dirty="0">
                <a:latin typeface="Times New Roman" charset="0"/>
              </a:rPr>
              <a:t>Balance sheet amount =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$60 par value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* 1,000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b="1" dirty="0">
                <a:latin typeface="Times New Roman" charset="0"/>
              </a:rPr>
              <a:t>        </a:t>
            </a:r>
          </a:p>
          <a:p>
            <a:pPr marL="609600" indent="-609600" eaLnBrk="1" hangingPunct="1">
              <a:buFontTx/>
              <a:buNone/>
            </a:pPr>
            <a:r>
              <a:rPr lang="en-US" sz="8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marL="609600" indent="-609600" eaLnBrk="1" hangingPunct="1">
              <a:buFontTx/>
              <a:buAutoNum type="alphaLcPeriod" startAt="2"/>
            </a:pPr>
            <a:r>
              <a:rPr lang="en-US" sz="2800" dirty="0">
                <a:latin typeface="Times New Roman" charset="0"/>
              </a:rPr>
              <a:t>Balance sheet amount =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$60 par value * 1,000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b="1" dirty="0">
                <a:latin typeface="Times New Roman" charset="0"/>
              </a:rPr>
              <a:t> 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$60,000</a:t>
            </a:r>
          </a:p>
          <a:p>
            <a:pPr marL="609600" indent="-609600" eaLnBrk="1" hangingPunct="1">
              <a:buFontTx/>
              <a:buNone/>
            </a:pPr>
            <a:r>
              <a:rPr lang="en-US" sz="8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chemeClr val="folHlink"/>
                </a:solidFill>
                <a:latin typeface="Times New Roman" charset="0"/>
              </a:rPr>
              <a:t>Calculate the amount of the total annual dividend requirement on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Calculate the amount that should be shown on the balance sheet for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Calculate the number of shares of common stock that are issued and the number of shares of common stock that are outstanding.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On January 1, 2019, the firm’s balance sheet showed common stock of $105,000 and additional paid-in capital on common stock of $234,375. The only transaction affecting these accounts during 2019 was the sale of some common stock. Calculate the number of shares that were sold and the selling price per share.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800" b="1">
                <a:solidFill>
                  <a:srgbClr val="EC2D00"/>
                </a:solidFill>
                <a:latin typeface="Times New Roman" charset="0"/>
              </a:rPr>
              <a:t>c.    Number of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>
                <a:latin typeface="Times New Roman" charset="0"/>
              </a:rPr>
              <a:t>       </a:t>
            </a:r>
            <a:endParaRPr lang="en-US" sz="800" b="1">
              <a:latin typeface="Times New Roman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$120,000 balance sheet amount </a:t>
            </a:r>
          </a:p>
          <a:p>
            <a:pPr marL="609600" indent="-609600" eaLnBrk="1" hangingPunct="1">
              <a:buFontTx/>
              <a:buNone/>
            </a:pPr>
            <a:endParaRPr lang="en-US" sz="2800" b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8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$120,000 balance sheet amount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/ $8 par value </a:t>
            </a:r>
          </a:p>
          <a:p>
            <a:pPr marL="609600" indent="-609600" eaLnBrk="1" hangingPunct="1">
              <a:buFontTx/>
              <a:buNone/>
            </a:pPr>
            <a:r>
              <a:rPr lang="en-US" dirty="0">
                <a:latin typeface="Times New Roman" charset="0"/>
              </a:rPr>
              <a:t>      </a:t>
            </a:r>
          </a:p>
          <a:p>
            <a:pPr marL="609600" indent="-609600" eaLnBrk="1" hangingPunct="1">
              <a:buFontTx/>
              <a:buNone/>
            </a:pPr>
            <a:r>
              <a:rPr lang="en-US" sz="8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$120,000 balance sheet amount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/ $8 par value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 = 15,000</a:t>
            </a:r>
          </a:p>
          <a:p>
            <a:pPr marL="609600" indent="-609600" eaLnBrk="1" hangingPunct="1">
              <a:buFontTx/>
              <a:buNone/>
            </a:pPr>
            <a:endParaRPr lang="en-US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dirty="0">
                <a:latin typeface="Times New Roman" charset="0"/>
              </a:rPr>
              <a:t>       </a:t>
            </a:r>
            <a:endParaRPr lang="en-US" sz="8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$120,000 balance sheet amount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/ $8 par value </a:t>
            </a:r>
          </a:p>
          <a:p>
            <a:pPr marL="609600" indent="-609600" eaLnBrk="1" hangingPunct="1">
              <a:buFontTx/>
              <a:buNone/>
            </a:pPr>
            <a:r>
              <a:rPr lang="en-US" sz="2800" dirty="0">
                <a:latin typeface="Times New Roman" charset="0"/>
              </a:rPr>
              <a:t>       = 15,000</a:t>
            </a:r>
          </a:p>
          <a:p>
            <a:pPr marL="609600" indent="-609600" eaLnBrk="1" hangingPunct="1"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       Number of shares outstanding =</a:t>
            </a:r>
          </a:p>
          <a:p>
            <a:pPr marL="609600" indent="-609600" eaLnBrk="1" hangingPunct="1">
              <a:buFontTx/>
              <a:buNone/>
            </a:pP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       </a:t>
            </a:r>
            <a:r>
              <a:rPr lang="en-US" sz="800" b="1" dirty="0">
                <a:solidFill>
                  <a:srgbClr val="EC2D00"/>
                </a:solidFill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$120,000 balance sheet amount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/ $8 par value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= 15,000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Number of shares outstanding =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15,000 shares issued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7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Calculate the amount of the total annual dividend requirement on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Calculate the amount that should be shown on the balance sheet for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Calculate the number of shares of common stock that are issued and the number of shares of common stock that are outstanding.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On January 1, 2019, the firm’s balance sheet showed common stock of $105,000 and additional paid-in capital on common stock of $234,375. The only transaction affecting these accounts during 2019 was the sale of some common stock. Calculate the number of shares that were sold and the selling price per share.</a:t>
            </a:r>
          </a:p>
        </p:txBody>
      </p:sp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$120,000 balance sheet amount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/ $8 par value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= 15,000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Number of shares outstanding =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15,000 shares issued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 - 1,000 treasury shares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7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 startAt="3"/>
            </a:pPr>
            <a:r>
              <a:rPr lang="en-US" sz="2800" dirty="0">
                <a:latin typeface="Times New Roman" charset="0"/>
              </a:rPr>
              <a:t>Number of shares issued =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$120,000 balance sheet amount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/ $8 par value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= 15,000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Number of shares outstanding =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15,000 shares issued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 - 1,000 treasury shares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800" dirty="0">
                <a:latin typeface="Times New Roman" charset="0"/>
              </a:rPr>
              <a:t>      </a:t>
            </a:r>
            <a:r>
              <a:rPr lang="en-US" sz="800" dirty="0">
                <a:latin typeface="Times New Roman" charset="0"/>
              </a:rPr>
              <a:t>  </a:t>
            </a:r>
            <a:r>
              <a:rPr lang="en-US" sz="2800" b="1" dirty="0">
                <a:solidFill>
                  <a:srgbClr val="EC2D00"/>
                </a:solidFill>
                <a:latin typeface="Times New Roman" charset="0"/>
              </a:rPr>
              <a:t>= 14,000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800" dirty="0">
              <a:latin typeface="Times New Roman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700" b="1" dirty="0">
                <a:latin typeface="Times New Roman" charset="0"/>
              </a:rPr>
              <a:t>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chemeClr val="folHlink"/>
                </a:solidFill>
                <a:latin typeface="Times New Roman" charset="0"/>
              </a:rPr>
              <a:t>Calculate the amount of the total annual dividend requirement on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Calculate the amount that should be shown on the balance sheet for preferred stock.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Calculate the number of shares of common stock that are issued and the number of shares of common stock that are outstanding.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lphaLcPeriod"/>
            </a:pPr>
            <a:r>
              <a:rPr lang="en-US" sz="2400" b="1" dirty="0">
                <a:latin typeface="Times New Roman" charset="0"/>
              </a:rPr>
              <a:t>On January 1, 2019, the firm’s balance sheet showed common stock of $105,000 and additional paid-in capital on common stock of $234,375. The only transaction affecting these accounts during 2019 was the sale of some common stock. Calculate the number of shares that were sold and the selling price per share.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            </a:t>
            </a:r>
            <a:r>
              <a:rPr lang="en-US" sz="2400" dirty="0">
                <a:latin typeface="Times New Roman" charset="0"/>
              </a:rPr>
              <a:t>                             </a:t>
            </a:r>
          </a:p>
          <a:p>
            <a:pPr marL="609600" indent="-609600" eaLnBrk="1" hangingPunct="1">
              <a:buFontTx/>
              <a:buNone/>
            </a:pPr>
            <a:endParaRPr lang="en-US" sz="24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solidFill>
                  <a:srgbClr val="EC2D00"/>
                </a:solidFill>
                <a:latin typeface="Times New Roman" charset="0"/>
              </a:rPr>
              <a:t>(105,000)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</a:t>
            </a:r>
            <a:r>
              <a:rPr lang="en-US" sz="2000" u="sng" dirty="0">
                <a:solidFill>
                  <a:srgbClr val="EC2D00"/>
                </a:solidFill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Increase . . . . . . . . . . . . . . . . . . . . . . .         </a:t>
            </a:r>
            <a:r>
              <a:rPr lang="en-US" sz="2000" b="1" dirty="0">
                <a:solidFill>
                  <a:srgbClr val="EC2D00"/>
                </a:solidFill>
                <a:latin typeface="Times New Roman" charset="0"/>
              </a:rPr>
              <a:t>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</p:txBody>
      </p:sp>
      <p:grpSp>
        <p:nvGrpSpPr>
          <p:cNvPr id="48131" name="Group 4"/>
          <p:cNvGrpSpPr>
            <a:grpSpLocks/>
          </p:cNvGrpSpPr>
          <p:nvPr/>
        </p:nvGrpSpPr>
        <p:grpSpPr bwMode="auto">
          <a:xfrm>
            <a:off x="5257800" y="3810000"/>
            <a:ext cx="850900" cy="38100"/>
            <a:chOff x="4848" y="3984"/>
            <a:chExt cx="768" cy="24"/>
          </a:xfrm>
        </p:grpSpPr>
        <p:sp>
          <p:nvSpPr>
            <p:cNvPr id="48135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36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8132" name="Group 7"/>
          <p:cNvGrpSpPr>
            <a:grpSpLocks/>
          </p:cNvGrpSpPr>
          <p:nvPr/>
        </p:nvGrpSpPr>
        <p:grpSpPr bwMode="auto">
          <a:xfrm>
            <a:off x="7086600" y="3810000"/>
            <a:ext cx="850900" cy="38100"/>
            <a:chOff x="4848" y="3984"/>
            <a:chExt cx="768" cy="24"/>
          </a:xfrm>
        </p:grpSpPr>
        <p:sp>
          <p:nvSpPr>
            <p:cNvPr id="48133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34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Number of shares sold =</a:t>
            </a:r>
          </a:p>
        </p:txBody>
      </p:sp>
      <p:grpSp>
        <p:nvGrpSpPr>
          <p:cNvPr id="49155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49159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60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9156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49157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58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/ $8 par value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6107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= 1,875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0722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e.     Describe the transaction that resulted in the additional paid-in capital from treasury stock.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solidFill>
                  <a:srgbClr val="C0C0C0"/>
                </a:solidFill>
                <a:latin typeface="Times New Roman" charset="0"/>
              </a:rPr>
              <a:t>f.     The retained earnings balance on January 1, 2019, was $45,150. Net income for the past 11 months has been $12,000. Preferred stock dividends for all of 2019 have been declared and paid. Calculate the amount of dividends on common stock during the first 11 months of 2019.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latin typeface="Times New Roman" charset="0"/>
              </a:rPr>
              <a:t>= 1,875</a:t>
            </a: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Selling price per share = </a:t>
            </a:r>
            <a:r>
              <a:rPr lang="en-US" sz="2000" dirty="0">
                <a:latin typeface="Times New Roman" charset="0"/>
              </a:rPr>
              <a:t> 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1086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latin typeface="Times New Roman" charset="0"/>
              </a:rPr>
              <a:t>= 1,875</a:t>
            </a: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Selling price per share = 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($15,000 increase in common stock </a:t>
            </a:r>
            <a:endParaRPr lang="en-US" sz="20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22657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latin typeface="Times New Roman" charset="0"/>
              </a:rPr>
              <a:t>= 1,875</a:t>
            </a: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Selling price per share =  ($15,000 increase in common stock </a:t>
            </a: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 + $35,625 increase in additional paid-in capital)</a:t>
            </a:r>
          </a:p>
          <a:p>
            <a:pPr marL="609600" indent="-609600" eaLnBrk="1" hangingPunct="1">
              <a:buNone/>
            </a:pPr>
            <a:endParaRPr lang="en-US" sz="20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10564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latin typeface="Times New Roman" charset="0"/>
              </a:rPr>
              <a:t>= 1,875</a:t>
            </a: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Selling price per share =  ($15,000 increase in common stock </a:t>
            </a: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 </a:t>
            </a:r>
            <a:r>
              <a:rPr lang="en-US" sz="2000" dirty="0">
                <a:latin typeface="Times New Roman" charset="0"/>
              </a:rPr>
              <a:t>+ $35,625 increase in additional paid-in capital)</a:t>
            </a:r>
          </a:p>
          <a:p>
            <a:pPr marL="609600" indent="-609600" eaLnBrk="1" hangingPunct="1">
              <a:buNone/>
            </a:pPr>
            <a:r>
              <a:rPr lang="en-US" sz="2000" dirty="0">
                <a:latin typeface="Times New Roman" charset="0"/>
              </a:rPr>
              <a:t>                                        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= $50,625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72417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latin typeface="Times New Roman" charset="0"/>
              </a:rPr>
              <a:t>= 1,875</a:t>
            </a: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Selling price per share =  ($15,000 increase in common stock </a:t>
            </a: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+ $35,625 increase in additional paid-in capital)</a:t>
            </a:r>
          </a:p>
          <a:p>
            <a:pPr marL="609600" indent="-609600" eaLnBrk="1" hangingPunct="1">
              <a:buNone/>
            </a:pPr>
            <a:r>
              <a:rPr lang="en-US" sz="2000" dirty="0">
                <a:latin typeface="Times New Roman" charset="0"/>
              </a:rPr>
              <a:t>                                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</a:t>
            </a:r>
            <a:r>
              <a:rPr lang="en-US" sz="2000" dirty="0">
                <a:latin typeface="Times New Roman" charset="0"/>
              </a:rPr>
              <a:t>= $50,625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/ 1,875 shares sold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07176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953000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 b="1" dirty="0">
                <a:latin typeface="Times New Roman" charset="0"/>
              </a:rPr>
              <a:t>d.</a:t>
            </a:r>
            <a:r>
              <a:rPr lang="en-US" sz="2400" dirty="0">
                <a:latin typeface="Times New Roman" charset="0"/>
              </a:rPr>
              <a:t>         </a:t>
            </a:r>
            <a:r>
              <a:rPr lang="en-US" sz="2000" dirty="0">
                <a:latin typeface="Times New Roman" charset="0"/>
              </a:rPr>
              <a:t> </a:t>
            </a:r>
            <a:r>
              <a:rPr lang="en-US" sz="2000" b="1" i="1" dirty="0">
                <a:latin typeface="Times New Roman" charset="0"/>
              </a:rPr>
              <a:t>                                                                                Additional</a:t>
            </a:r>
            <a:endParaRPr lang="en-US" sz="2000" b="1" i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b="1" i="1" dirty="0">
                <a:latin typeface="Times New Roman" charset="0"/>
              </a:rPr>
              <a:t>                                                                Common Stock    Paid-in Capital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November 30, 2019. . . . . . . . . . . . . .          $120,000             $270,000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January 1, 2019 . . . . . . . . . . . . . . . . .          </a:t>
            </a:r>
            <a:r>
              <a:rPr lang="en-US" sz="2000" u="sng" dirty="0">
                <a:latin typeface="Times New Roman" charset="0"/>
              </a:rPr>
              <a:t>(105,000)</a:t>
            </a:r>
            <a:r>
              <a:rPr lang="en-US" sz="2000" dirty="0">
                <a:latin typeface="Times New Roman" charset="0"/>
              </a:rPr>
              <a:t>            </a:t>
            </a:r>
            <a:r>
              <a:rPr lang="en-US" sz="2000" u="sng" dirty="0">
                <a:latin typeface="Times New Roman" charset="0"/>
              </a:rPr>
              <a:t>(234,375)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Increase . . . . . . . . . . . . . . . . . . . . . . .        </a:t>
            </a:r>
            <a:r>
              <a:rPr lang="en-US" sz="2000" b="1" dirty="0">
                <a:latin typeface="Times New Roman" charset="0"/>
              </a:rPr>
              <a:t>  $  15,000             $  35,625</a:t>
            </a:r>
          </a:p>
          <a:p>
            <a:pPr marL="609600" indent="-609600" eaLnBrk="1" hangingPunct="1">
              <a:buFontTx/>
              <a:buNone/>
            </a:pPr>
            <a:endParaRPr lang="en-US" sz="2000" b="1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latin typeface="Times New Roman" charset="0"/>
              </a:rPr>
              <a:t>Number of shares sold = $15,000 increase in common stock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/ $8 par value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                                        </a:t>
            </a:r>
            <a:r>
              <a:rPr lang="en-US" sz="2000" dirty="0">
                <a:latin typeface="Times New Roman" charset="0"/>
              </a:rPr>
              <a:t>= 1,875</a:t>
            </a: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Selling price per share =  ($15,000 increase in common stock </a:t>
            </a:r>
          </a:p>
          <a:p>
            <a:pPr marL="609600" indent="-609600" eaLnBrk="1" hangingPunct="1">
              <a:buNone/>
            </a:pP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                         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+ $35,625 increase in additional paid-in capital)</a:t>
            </a:r>
          </a:p>
          <a:p>
            <a:pPr marL="609600" indent="-609600" eaLnBrk="1" hangingPunct="1">
              <a:buNone/>
            </a:pPr>
            <a:r>
              <a:rPr lang="en-US" sz="2000" dirty="0">
                <a:latin typeface="Times New Roman" charset="0"/>
              </a:rPr>
              <a:t>                                 </a:t>
            </a:r>
            <a:r>
              <a:rPr lang="en-US" sz="2000" dirty="0">
                <a:solidFill>
                  <a:srgbClr val="EC2D00"/>
                </a:solidFill>
                <a:latin typeface="Times New Roman" charset="0"/>
              </a:rPr>
              <a:t>        </a:t>
            </a:r>
            <a:r>
              <a:rPr lang="en-US" sz="2000" dirty="0">
                <a:solidFill>
                  <a:srgbClr val="000000"/>
                </a:solidFill>
                <a:latin typeface="Times New Roman" charset="0"/>
              </a:rPr>
              <a:t>= $50,625 </a:t>
            </a:r>
            <a:r>
              <a:rPr lang="en-US" sz="2000" dirty="0">
                <a:latin typeface="Times New Roman" charset="0"/>
              </a:rPr>
              <a:t>/ 1,875 shares sold</a:t>
            </a:r>
          </a:p>
          <a:p>
            <a:pPr marL="609600" indent="-609600" eaLnBrk="1" hangingPunct="1">
              <a:buNone/>
            </a:pPr>
            <a:r>
              <a:rPr lang="en-US" sz="2000" dirty="0">
                <a:latin typeface="Times New Roman" charset="0"/>
              </a:rPr>
              <a:t>                                        </a:t>
            </a:r>
            <a:r>
              <a:rPr lang="en-US" sz="2000" b="1" dirty="0">
                <a:solidFill>
                  <a:srgbClr val="EC2D00"/>
                </a:solidFill>
                <a:latin typeface="Times New Roman" charset="0"/>
              </a:rPr>
              <a:t> = $27 per share</a:t>
            </a: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000" dirty="0">
              <a:solidFill>
                <a:srgbClr val="EC2D00"/>
              </a:solidFill>
              <a:latin typeface="Times New Roman" charset="0"/>
            </a:endParaRPr>
          </a:p>
        </p:txBody>
      </p:sp>
      <p:grpSp>
        <p:nvGrpSpPr>
          <p:cNvPr id="50179" name="Group 4"/>
          <p:cNvGrpSpPr>
            <a:grpSpLocks/>
          </p:cNvGrpSpPr>
          <p:nvPr/>
        </p:nvGrpSpPr>
        <p:grpSpPr bwMode="auto">
          <a:xfrm>
            <a:off x="5321300" y="3771900"/>
            <a:ext cx="850900" cy="38100"/>
            <a:chOff x="4848" y="3984"/>
            <a:chExt cx="768" cy="24"/>
          </a:xfrm>
        </p:grpSpPr>
        <p:sp>
          <p:nvSpPr>
            <p:cNvPr id="50183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4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0" name="Group 7"/>
          <p:cNvGrpSpPr>
            <a:grpSpLocks/>
          </p:cNvGrpSpPr>
          <p:nvPr/>
        </p:nvGrpSpPr>
        <p:grpSpPr bwMode="auto">
          <a:xfrm>
            <a:off x="7073900" y="3771900"/>
            <a:ext cx="850900" cy="38100"/>
            <a:chOff x="4848" y="3984"/>
            <a:chExt cx="768" cy="24"/>
          </a:xfrm>
        </p:grpSpPr>
        <p:sp>
          <p:nvSpPr>
            <p:cNvPr id="50181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182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65142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e.     Describe the transaction that resulted in the additional paid-in capital from treasury stock.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solidFill>
                  <a:schemeClr val="folHlink"/>
                </a:solidFill>
                <a:latin typeface="Times New Roman" charset="0"/>
              </a:rPr>
              <a:t>f.     The retained earnings balance on January 1, 2019, was $45,150. Net income for the past 11 months has been $12,000. Preferred stock dividends for all of 2019 have been declared and paid. Calculate the amount of dividends on common stock during the first 11 months of 2019.</a:t>
            </a: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z="2400">
                <a:latin typeface="Times New Roman" charset="0"/>
              </a:rPr>
              <a:t>e.   Treasury stock was resold at a price greater than its cost.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solidFill>
                  <a:schemeClr val="folHlink"/>
                </a:solidFill>
                <a:latin typeface="Times New Roman" charset="0"/>
              </a:rPr>
              <a:t>e.     Describe the transaction that resulted in the additional paid-in capital from treasury stock.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b="1" dirty="0">
                <a:latin typeface="Times New Roman" charset="0"/>
              </a:rPr>
              <a:t>f.     The retained earnings balance on January 1, 2019, was $45,150. Net income for the past 11 months has been $12,000. Preferred stock dividends for all of 2019 have been declared and paid. Calculate the amount of dividends on common stock during the first 11 months of 2019.</a:t>
            </a: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</a:t>
            </a:r>
          </a:p>
          <a:p>
            <a:pPr marL="609600" indent="-609600" eaLnBrk="1" hangingPunct="1">
              <a:buFontTx/>
              <a:buAutoNum type="alphaLcPeriod" startAt="6"/>
            </a:pPr>
            <a:endParaRPr lang="en-US" sz="2400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7410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b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1000" b="1">
              <a:latin typeface="Times New Roman" charset="0"/>
            </a:endParaRPr>
          </a:p>
        </p:txBody>
      </p:sp>
      <p:sp>
        <p:nvSpPr>
          <p:cNvPr id="17411" name="Text Box 10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</a:t>
            </a: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 Add: Net income. . . . . . . . . . . . . . . . . . . . . . . .    12,000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Add: Net income. . . . . . . . . . . . . . . . . . . . . . . .    12,000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</a:t>
            </a: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 Less: preferred stock dividends</a:t>
            </a:r>
            <a:r>
              <a:rPr lang="en-US" sz="800" dirty="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 . . . . . . . . . . . .   </a:t>
            </a:r>
            <a:r>
              <a:rPr lang="en-US" sz="800" dirty="0">
                <a:solidFill>
                  <a:srgbClr val="EC2D00"/>
                </a:solidFill>
                <a:latin typeface="Times New Roman" charset="0"/>
              </a:rPr>
              <a:t> </a:t>
            </a: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 (7,200)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Add: Net income. . . . . . . . . . . . . . . . . . . . . . . .    12,000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preferred stock dividends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. . . . . . . . . . . . 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(7,200)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</a:t>
            </a: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Less: Common stock dividends . . . . . . . . . . . .   </a:t>
            </a:r>
            <a:r>
              <a:rPr lang="en-US" sz="2400" u="sng" dirty="0">
                <a:solidFill>
                  <a:srgbClr val="EC2D00"/>
                </a:solidFill>
                <a:latin typeface="Times New Roman" charset="0"/>
              </a:rPr>
              <a:t>     ?      </a:t>
            </a:r>
            <a:r>
              <a:rPr lang="en-US" sz="2400" u="sng" dirty="0">
                <a:solidFill>
                  <a:schemeClr val="bg1"/>
                </a:solidFill>
                <a:latin typeface="Times New Roman" charset="0"/>
              </a:rPr>
              <a:t>.   </a:t>
            </a:r>
          </a:p>
          <a:p>
            <a:pPr marL="609600" indent="-609600" eaLnBrk="1" hangingPunct="1">
              <a:buFontTx/>
              <a:buNone/>
            </a:pPr>
            <a:endParaRPr lang="en-US" sz="2400" dirty="0">
              <a:solidFill>
                <a:schemeClr val="bg1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AutoNum type="alphaLcPeriod" startAt="6"/>
            </a:pPr>
            <a:endParaRPr lang="en-US" sz="2400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Add: Net income. . . . . . . . . . . . . . . . . . . . . . . .    12,000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preferred stock dividends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. . . . . . . . . . . . 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(7,200)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Common stock dividends . . . . . . . . . . . .   </a:t>
            </a:r>
            <a:r>
              <a:rPr lang="en-US" sz="2400" u="sng" dirty="0">
                <a:latin typeface="Times New Roman" charset="0"/>
              </a:rPr>
              <a:t>     ?      </a:t>
            </a:r>
            <a:r>
              <a:rPr lang="en-US" sz="2400" u="sng" dirty="0">
                <a:solidFill>
                  <a:schemeClr val="bg1"/>
                </a:solidFill>
                <a:latin typeface="Times New Roman" charset="0"/>
              </a:rPr>
              <a:t>.</a:t>
            </a:r>
            <a:r>
              <a:rPr lang="en-US" sz="2400" u="sng" dirty="0">
                <a:latin typeface="Times New Roman" charset="0"/>
              </a:rPr>
              <a:t>   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</a:t>
            </a: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Retained earnings, December 31, 2019 . . . . . .   $48,500</a:t>
            </a:r>
          </a:p>
          <a:p>
            <a:pPr marL="609600" indent="-609600" eaLnBrk="1" hangingPunct="1">
              <a:buFontTx/>
              <a:buNone/>
            </a:pPr>
            <a:endParaRPr lang="en-US" sz="2400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</a:t>
            </a:r>
          </a:p>
          <a:p>
            <a:pPr marL="609600" indent="-609600"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marL="609600" indent="-609600" eaLnBrk="1" hangingPunct="1">
              <a:buFontTx/>
              <a:buAutoNum type="alphaLcPeriod" startAt="6"/>
            </a:pPr>
            <a:endParaRPr lang="en-US" sz="2400" dirty="0">
              <a:latin typeface="Times New Roman" charset="0"/>
            </a:endParaRPr>
          </a:p>
        </p:txBody>
      </p:sp>
      <p:grpSp>
        <p:nvGrpSpPr>
          <p:cNvPr id="65539" name="Group 4"/>
          <p:cNvGrpSpPr>
            <a:grpSpLocks/>
          </p:cNvGrpSpPr>
          <p:nvPr/>
        </p:nvGrpSpPr>
        <p:grpSpPr bwMode="auto">
          <a:xfrm>
            <a:off x="7239000" y="4114800"/>
            <a:ext cx="1033463" cy="38100"/>
            <a:chOff x="4848" y="3984"/>
            <a:chExt cx="768" cy="24"/>
          </a:xfrm>
        </p:grpSpPr>
        <p:sp>
          <p:nvSpPr>
            <p:cNvPr id="65540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541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Add: Net income. . . . . . . . . . . . . . . . . . . . . . . .    12,000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preferred stock dividends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. . . . . . . . . . . . 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(7,200)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Common stock dividends . . . . . . . . . . . .   </a:t>
            </a:r>
            <a:r>
              <a:rPr lang="en-US" sz="2400" u="sng" dirty="0">
                <a:latin typeface="Times New Roman" charset="0"/>
              </a:rPr>
              <a:t>     ?      </a:t>
            </a:r>
            <a:r>
              <a:rPr lang="en-US" sz="2400" u="sng" dirty="0">
                <a:solidFill>
                  <a:schemeClr val="bg1"/>
                </a:solidFill>
                <a:latin typeface="Times New Roman" charset="0"/>
              </a:rPr>
              <a:t>.</a:t>
            </a:r>
            <a:r>
              <a:rPr lang="en-US" sz="2400" u="sng" dirty="0">
                <a:latin typeface="Times New Roman" charset="0"/>
              </a:rPr>
              <a:t>   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Retained earnings, December 31, 2019 . . . . . .   $48,500</a:t>
            </a:r>
          </a:p>
          <a:p>
            <a:pPr marL="609600" indent="-609600"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</a:t>
            </a:r>
            <a:r>
              <a:rPr lang="en-US" sz="2400" b="1" i="1" dirty="0">
                <a:latin typeface="Times New Roman" charset="0"/>
              </a:rPr>
              <a:t>Solving for the unknown:</a:t>
            </a: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solidFill>
                  <a:srgbClr val="EC2D00"/>
                </a:solidFill>
                <a:latin typeface="Times New Roman" charset="0"/>
              </a:rPr>
              <a:t>        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solidFill>
                  <a:srgbClr val="EC2D00"/>
                </a:solidFill>
                <a:latin typeface="Times New Roman" charset="0"/>
              </a:rPr>
              <a:t>        Common stock dividends = </a:t>
            </a:r>
            <a:endParaRPr lang="en-US" sz="24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marL="609600" indent="-609600" eaLnBrk="1" hangingPunct="1">
              <a:buFontTx/>
              <a:buAutoNum type="alphaLcPeriod" startAt="6"/>
            </a:pPr>
            <a:endParaRPr lang="en-US" sz="2400" dirty="0">
              <a:latin typeface="Times New Roman" charset="0"/>
            </a:endParaRPr>
          </a:p>
        </p:txBody>
      </p:sp>
      <p:grpSp>
        <p:nvGrpSpPr>
          <p:cNvPr id="66563" name="Group 4"/>
          <p:cNvGrpSpPr>
            <a:grpSpLocks/>
          </p:cNvGrpSpPr>
          <p:nvPr/>
        </p:nvGrpSpPr>
        <p:grpSpPr bwMode="auto">
          <a:xfrm>
            <a:off x="7239000" y="4114800"/>
            <a:ext cx="1033463" cy="38100"/>
            <a:chOff x="4848" y="3984"/>
            <a:chExt cx="768" cy="24"/>
          </a:xfrm>
        </p:grpSpPr>
        <p:sp>
          <p:nvSpPr>
            <p:cNvPr id="66564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565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 startAt="6"/>
            </a:pPr>
            <a:r>
              <a:rPr lang="en-US" sz="2400" dirty="0">
                <a:latin typeface="Times New Roman" charset="0"/>
              </a:rPr>
              <a:t>Retained earnings, January 1, 2019 . . . . . . . . .  $45,150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Add: Net income. . . . . . . . . . . . . . . . . . . . . . . .    12,000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preferred stock dividends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. . . . . . . . . . . .   </a:t>
            </a:r>
            <a:r>
              <a:rPr lang="en-US" sz="800" dirty="0">
                <a:latin typeface="Times New Roman" charset="0"/>
              </a:rPr>
              <a:t> </a:t>
            </a:r>
            <a:r>
              <a:rPr lang="en-US" sz="2400" dirty="0">
                <a:latin typeface="Times New Roman" charset="0"/>
              </a:rPr>
              <a:t> (7,200)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Less: Common stock dividends . . . . . . . . . . . .   </a:t>
            </a:r>
            <a:r>
              <a:rPr lang="en-US" sz="2400" u="sng" dirty="0">
                <a:latin typeface="Times New Roman" charset="0"/>
              </a:rPr>
              <a:t>     ?      </a:t>
            </a:r>
            <a:r>
              <a:rPr lang="en-US" sz="2400" u="sng" dirty="0">
                <a:solidFill>
                  <a:schemeClr val="bg1"/>
                </a:solidFill>
                <a:latin typeface="Times New Roman" charset="0"/>
              </a:rPr>
              <a:t>.</a:t>
            </a:r>
            <a:r>
              <a:rPr lang="en-US" sz="2400" u="sng" dirty="0">
                <a:latin typeface="Times New Roman" charset="0"/>
              </a:rPr>
              <a:t>   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Retained earnings, December 31, 2019 . . . . . .   $48,500</a:t>
            </a:r>
          </a:p>
          <a:p>
            <a:pPr marL="609600" indent="-609600" eaLnBrk="1" hangingPunct="1">
              <a:buFontTx/>
              <a:buNone/>
            </a:pPr>
            <a:endParaRPr lang="en-US" sz="2400" dirty="0">
              <a:latin typeface="Times New Roman" charset="0"/>
            </a:endParaRP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</a:t>
            </a:r>
            <a:r>
              <a:rPr lang="en-US" sz="2400" b="1" i="1" dirty="0">
                <a:latin typeface="Times New Roman" charset="0"/>
              </a:rPr>
              <a:t>Solving for the unknown:</a:t>
            </a:r>
          </a:p>
          <a:p>
            <a:pPr marL="609600" indent="-609600" eaLnBrk="1" hangingPunct="1">
              <a:buFontTx/>
              <a:buNone/>
            </a:pPr>
            <a:r>
              <a:rPr lang="en-US" sz="800" dirty="0">
                <a:latin typeface="Times New Roman" charset="0"/>
              </a:rPr>
              <a:t>        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>
                <a:latin typeface="Times New Roman" charset="0"/>
              </a:rPr>
              <a:t>        Common stock dividends = </a:t>
            </a:r>
            <a:r>
              <a:rPr lang="en-US" sz="2400" b="1" dirty="0">
                <a:solidFill>
                  <a:srgbClr val="EC2D00"/>
                </a:solidFill>
                <a:latin typeface="Times New Roman" charset="0"/>
              </a:rPr>
              <a:t>$1,450</a:t>
            </a:r>
          </a:p>
          <a:p>
            <a:pPr marL="609600" indent="-609600" eaLnBrk="1" hangingPunct="1">
              <a:buFontTx/>
              <a:buNone/>
            </a:pPr>
            <a:endParaRPr lang="en-US" sz="2400" b="1" dirty="0">
              <a:solidFill>
                <a:srgbClr val="EC2D00"/>
              </a:solidFill>
              <a:latin typeface="Times New Roman" charset="0"/>
            </a:endParaRPr>
          </a:p>
          <a:p>
            <a:pPr marL="609600" indent="-609600" eaLnBrk="1" hangingPunct="1">
              <a:buFontTx/>
              <a:buAutoNum type="alphaLcPeriod" startAt="6"/>
            </a:pPr>
            <a:endParaRPr lang="en-US" sz="2400" dirty="0">
              <a:latin typeface="Times New Roman" charset="0"/>
            </a:endParaRPr>
          </a:p>
        </p:txBody>
      </p:sp>
      <p:grpSp>
        <p:nvGrpSpPr>
          <p:cNvPr id="67587" name="Group 4"/>
          <p:cNvGrpSpPr>
            <a:grpSpLocks/>
          </p:cNvGrpSpPr>
          <p:nvPr/>
        </p:nvGrpSpPr>
        <p:grpSpPr bwMode="auto">
          <a:xfrm>
            <a:off x="7239000" y="4114800"/>
            <a:ext cx="1033463" cy="38100"/>
            <a:chOff x="4848" y="3984"/>
            <a:chExt cx="768" cy="24"/>
          </a:xfrm>
        </p:grpSpPr>
        <p:sp>
          <p:nvSpPr>
            <p:cNvPr id="67588" name="Line 5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89" name="Line 6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68610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of the stockholders’ equity section of the balance sheet.</a:t>
            </a:r>
          </a:p>
          <a:p>
            <a:pPr algn="ctr">
              <a:lnSpc>
                <a:spcPct val="100000"/>
              </a:lnSpc>
              <a:buFontTx/>
              <a:buNone/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US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68612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68613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solidFill>
                  <a:srgbClr val="EC2D00"/>
                </a:solidFill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rgbClr val="EC2D00"/>
                </a:solidFill>
                <a:latin typeface="Times New Roman" charset="0"/>
              </a:rPr>
              <a:t> 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 b="1">
                <a:solidFill>
                  <a:srgbClr val="EC2D00"/>
                </a:solidFill>
                <a:latin typeface="Times New Roman" charset="0"/>
              </a:rPr>
              <a:t>Par value per share</a:t>
            </a:r>
            <a:r>
              <a:rPr lang="en-US" sz="2400" b="1">
                <a:latin typeface="Times New Roman" charset="0"/>
              </a:rPr>
              <a:t> </a:t>
            </a:r>
            <a:r>
              <a:rPr lang="en-US" sz="2400">
                <a:solidFill>
                  <a:srgbClr val="EC2D00"/>
                </a:solidFill>
                <a:latin typeface="Times New Roman" charset="0"/>
              </a:rPr>
              <a:t> 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Par value per share</a:t>
            </a:r>
            <a:r>
              <a:rPr lang="en-US" sz="2400" b="1">
                <a:latin typeface="Times New Roman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2400">
                <a:solidFill>
                  <a:srgbClr val="EC2D00"/>
                </a:solidFill>
                <a:latin typeface="Times New Roman" charset="0"/>
              </a:rPr>
              <a:t>$60 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a.</a:t>
            </a:r>
          </a:p>
          <a:p>
            <a:pPr eaLnBrk="1" hangingPunct="1">
              <a:buFontTx/>
              <a:buNone/>
            </a:pPr>
            <a:endParaRPr lang="en-US" sz="2400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400" b="1">
              <a:latin typeface="Times New Roman" charset="0"/>
            </a:endParaRPr>
          </a:p>
          <a:p>
            <a:pPr eaLnBrk="1" hangingPunct="1">
              <a:buFontTx/>
              <a:buNone/>
            </a:pPr>
            <a:r>
              <a:rPr lang="en-US" sz="2400" b="1">
                <a:latin typeface="Times New Roman" charset="0"/>
              </a:rPr>
              <a:t>Annual dividend per share 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Par value per share</a:t>
            </a:r>
            <a:r>
              <a:rPr lang="en-US" sz="2400" b="1">
                <a:latin typeface="Times New Roman" charset="0"/>
              </a:rPr>
              <a:t> </a:t>
            </a:r>
            <a:r>
              <a:rPr lang="en-US" sz="2400" b="1">
                <a:solidFill>
                  <a:srgbClr val="EC2D00"/>
                </a:solidFill>
                <a:latin typeface="Times New Roman" charset="0"/>
              </a:rPr>
              <a:t>* dividend rate </a:t>
            </a:r>
            <a:r>
              <a:rPr lang="en-US" sz="2400">
                <a:solidFill>
                  <a:srgbClr val="EC2D00"/>
                </a:solidFill>
                <a:latin typeface="Times New Roman" charset="0"/>
              </a:rPr>
              <a:t>= </a:t>
            </a:r>
          </a:p>
          <a:p>
            <a:pPr eaLnBrk="1" hangingPunct="1">
              <a:buFontTx/>
              <a:buNone/>
            </a:pPr>
            <a:r>
              <a:rPr lang="en-US" sz="2400">
                <a:latin typeface="Times New Roman" charset="0"/>
              </a:rPr>
              <a:t>$60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68564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 b="1"/>
              <a:t>Annual dividend requirement = Annual dividend per share *  Number of shares outstanding</a:t>
            </a:r>
            <a:endParaRPr lang="en-US"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</TotalTime>
  <Words>3469</Words>
  <Application>Microsoft Office PowerPoint</Application>
  <PresentationFormat>On-screen Show (4:3)</PresentationFormat>
  <Paragraphs>441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Default Design</vt:lpstr>
      <vt:lpstr>Demonstration Problem</vt:lpstr>
      <vt:lpstr>Problem Definition</vt:lpstr>
      <vt:lpstr>Problem Definition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133</cp:revision>
  <dcterms:created xsi:type="dcterms:W3CDTF">2009-10-20T12:47:43Z</dcterms:created>
  <dcterms:modified xsi:type="dcterms:W3CDTF">2019-02-05T18:01:14Z</dcterms:modified>
</cp:coreProperties>
</file>