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2"/>
  </p:notesMasterIdLst>
  <p:handoutMasterIdLst>
    <p:handoutMasterId r:id="rId53"/>
  </p:handoutMasterIdLst>
  <p:sldIdLst>
    <p:sldId id="462" r:id="rId2"/>
    <p:sldId id="363" r:id="rId3"/>
    <p:sldId id="419" r:id="rId4"/>
    <p:sldId id="379" r:id="rId5"/>
    <p:sldId id="425" r:id="rId6"/>
    <p:sldId id="430" r:id="rId7"/>
    <p:sldId id="429" r:id="rId8"/>
    <p:sldId id="428" r:id="rId9"/>
    <p:sldId id="427" r:id="rId10"/>
    <p:sldId id="431" r:id="rId11"/>
    <p:sldId id="426" r:id="rId12"/>
    <p:sldId id="378" r:id="rId13"/>
    <p:sldId id="434" r:id="rId14"/>
    <p:sldId id="436" r:id="rId15"/>
    <p:sldId id="435" r:id="rId16"/>
    <p:sldId id="433" r:id="rId17"/>
    <p:sldId id="432" r:id="rId18"/>
    <p:sldId id="381" r:id="rId19"/>
    <p:sldId id="437" r:id="rId20"/>
    <p:sldId id="440" r:id="rId21"/>
    <p:sldId id="439" r:id="rId22"/>
    <p:sldId id="438" r:id="rId23"/>
    <p:sldId id="441" r:id="rId24"/>
    <p:sldId id="443" r:id="rId25"/>
    <p:sldId id="442" r:id="rId26"/>
    <p:sldId id="377" r:id="rId27"/>
    <p:sldId id="444" r:id="rId28"/>
    <p:sldId id="448" r:id="rId29"/>
    <p:sldId id="446" r:id="rId30"/>
    <p:sldId id="447" r:id="rId31"/>
    <p:sldId id="445" r:id="rId32"/>
    <p:sldId id="420" r:id="rId33"/>
    <p:sldId id="449" r:id="rId34"/>
    <p:sldId id="450" r:id="rId35"/>
    <p:sldId id="452" r:id="rId36"/>
    <p:sldId id="451" r:id="rId37"/>
    <p:sldId id="453" r:id="rId38"/>
    <p:sldId id="454" r:id="rId39"/>
    <p:sldId id="455" r:id="rId40"/>
    <p:sldId id="459" r:id="rId41"/>
    <p:sldId id="460" r:id="rId42"/>
    <p:sldId id="458" r:id="rId43"/>
    <p:sldId id="457" r:id="rId44"/>
    <p:sldId id="461" r:id="rId45"/>
    <p:sldId id="421" r:id="rId46"/>
    <p:sldId id="322" r:id="rId47"/>
    <p:sldId id="422" r:id="rId48"/>
    <p:sldId id="424" r:id="rId49"/>
    <p:sldId id="423" r:id="rId50"/>
    <p:sldId id="463" r:id="rId51"/>
  </p:sldIdLst>
  <p:sldSz cx="9144000" cy="6858000" type="screen4x3"/>
  <p:notesSz cx="6858000" cy="9144000"/>
  <p:defaultTextStyle>
    <a:defPPr>
      <a:defRPr lang="en-US"/>
    </a:defPPr>
    <a:lvl1pPr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1pPr>
    <a:lvl2pPr marL="4572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2pPr>
    <a:lvl3pPr marL="9144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3pPr>
    <a:lvl4pPr marL="13716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4pPr>
    <a:lvl5pPr marL="1828800" algn="l" rtl="0" fontAlgn="base">
      <a:lnSpc>
        <a:spcPct val="90000"/>
      </a:lnSpc>
      <a:spcBef>
        <a:spcPct val="20000"/>
      </a:spcBef>
      <a:spcAft>
        <a:spcPct val="0"/>
      </a:spcAft>
      <a:buChar char="•"/>
      <a:defRPr sz="28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8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8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8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8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2D00"/>
    <a:srgbClr val="C0C0C0"/>
    <a:srgbClr val="FF3300"/>
    <a:srgbClr val="0099FF"/>
    <a:srgbClr val="0066FF"/>
    <a:srgbClr val="336600"/>
    <a:srgbClr val="00339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varScale="1">
        <p:scale>
          <a:sx n="76" d="100"/>
          <a:sy n="76" d="100"/>
        </p:scale>
        <p:origin x="-1162"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Lst>
  </p:outlineViewPr>
  <p:notesTextViewPr>
    <p:cViewPr>
      <p:scale>
        <a:sx n="100" d="100"/>
        <a:sy n="100" d="100"/>
      </p:scale>
      <p:origin x="0" y="0"/>
    </p:cViewPr>
  </p:notesTextViewPr>
  <p:sorterViewPr>
    <p:cViewPr>
      <p:scale>
        <a:sx n="66" d="100"/>
        <a:sy n="66" d="100"/>
      </p:scale>
      <p:origin x="0" y="4872"/>
    </p:cViewPr>
  </p:sorterViewPr>
  <p:notesViewPr>
    <p:cSldViewPr>
      <p:cViewPr varScale="1">
        <p:scale>
          <a:sx n="59" d="100"/>
          <a:sy n="59" d="100"/>
        </p:scale>
        <p:origin x="-17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39" Type="http://schemas.openxmlformats.org/officeDocument/2006/relationships/slide" Target="slides/slide39.xml"/><Relationship Id="rId3" Type="http://schemas.openxmlformats.org/officeDocument/2006/relationships/slide" Target="slides/slide3.xml"/><Relationship Id="rId21" Type="http://schemas.openxmlformats.org/officeDocument/2006/relationships/slide" Target="slides/slide21.xml"/><Relationship Id="rId34" Type="http://schemas.openxmlformats.org/officeDocument/2006/relationships/slide" Target="slides/slide34.xml"/><Relationship Id="rId42" Type="http://schemas.openxmlformats.org/officeDocument/2006/relationships/slide" Target="slides/slide42.xml"/><Relationship Id="rId47" Type="http://schemas.openxmlformats.org/officeDocument/2006/relationships/slide" Target="slides/slide47.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33" Type="http://schemas.openxmlformats.org/officeDocument/2006/relationships/slide" Target="slides/slide33.xml"/><Relationship Id="rId38" Type="http://schemas.openxmlformats.org/officeDocument/2006/relationships/slide" Target="slides/slide38.xml"/><Relationship Id="rId46" Type="http://schemas.openxmlformats.org/officeDocument/2006/relationships/slide" Target="slides/slide46.xml"/><Relationship Id="rId2" Type="http://schemas.openxmlformats.org/officeDocument/2006/relationships/slide" Target="slides/slide2.xml"/><Relationship Id="rId16" Type="http://schemas.openxmlformats.org/officeDocument/2006/relationships/slide" Target="slides/slide16.xml"/><Relationship Id="rId20" Type="http://schemas.openxmlformats.org/officeDocument/2006/relationships/slide" Target="slides/slide20.xml"/><Relationship Id="rId29" Type="http://schemas.openxmlformats.org/officeDocument/2006/relationships/slide" Target="slides/slide29.xml"/><Relationship Id="rId41" Type="http://schemas.openxmlformats.org/officeDocument/2006/relationships/slide" Target="slides/slide41.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24" Type="http://schemas.openxmlformats.org/officeDocument/2006/relationships/slide" Target="slides/slide24.xml"/><Relationship Id="rId32" Type="http://schemas.openxmlformats.org/officeDocument/2006/relationships/slide" Target="slides/slide32.xml"/><Relationship Id="rId37" Type="http://schemas.openxmlformats.org/officeDocument/2006/relationships/slide" Target="slides/slide37.xml"/><Relationship Id="rId40" Type="http://schemas.openxmlformats.org/officeDocument/2006/relationships/slide" Target="slides/slide40.xml"/><Relationship Id="rId45" Type="http://schemas.openxmlformats.org/officeDocument/2006/relationships/slide" Target="slides/slide45.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23.xml"/><Relationship Id="rId28" Type="http://schemas.openxmlformats.org/officeDocument/2006/relationships/slide" Target="slides/slide28.xml"/><Relationship Id="rId36" Type="http://schemas.openxmlformats.org/officeDocument/2006/relationships/slide" Target="slides/slide36.xml"/><Relationship Id="rId49" Type="http://schemas.openxmlformats.org/officeDocument/2006/relationships/slide" Target="slides/slide49.xml"/><Relationship Id="rId10" Type="http://schemas.openxmlformats.org/officeDocument/2006/relationships/slide" Target="slides/slide10.xml"/><Relationship Id="rId19" Type="http://schemas.openxmlformats.org/officeDocument/2006/relationships/slide" Target="slides/slide19.xml"/><Relationship Id="rId31" Type="http://schemas.openxmlformats.org/officeDocument/2006/relationships/slide" Target="slides/slide31.xml"/><Relationship Id="rId44" Type="http://schemas.openxmlformats.org/officeDocument/2006/relationships/slide" Target="slides/slide44.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 Id="rId27" Type="http://schemas.openxmlformats.org/officeDocument/2006/relationships/slide" Target="slides/slide27.xml"/><Relationship Id="rId30" Type="http://schemas.openxmlformats.org/officeDocument/2006/relationships/slide" Target="slides/slide30.xml"/><Relationship Id="rId35" Type="http://schemas.openxmlformats.org/officeDocument/2006/relationships/slide" Target="slides/slide35.xml"/><Relationship Id="rId43" Type="http://schemas.openxmlformats.org/officeDocument/2006/relationships/slide" Target="slides/slide43.xml"/><Relationship Id="rId48" Type="http://schemas.openxmlformats.org/officeDocument/2006/relationships/slide" Target="slides/slide48.xml"/><Relationship Id="rId8"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318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vl1pPr>
          </a:lstStyle>
          <a:p>
            <a:pPr>
              <a:defRPr/>
            </a:pPr>
            <a:endParaRPr lang="en-US"/>
          </a:p>
        </p:txBody>
      </p:sp>
      <p:sp>
        <p:nvSpPr>
          <p:cNvPr id="9318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318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vl1pPr>
          </a:lstStyle>
          <a:p>
            <a:pPr>
              <a:defRPr/>
            </a:pPr>
            <a:fld id="{0C2973FA-8C4C-5F44-8315-49558E74FFD9}" type="slidenum">
              <a:rPr lang="en-US"/>
              <a:pPr>
                <a:defRPr/>
              </a:pPr>
              <a:t>‹#›</a:t>
            </a:fld>
            <a:endParaRPr lang="en-US"/>
          </a:p>
        </p:txBody>
      </p:sp>
    </p:spTree>
    <p:extLst>
      <p:ext uri="{BB962C8B-B14F-4D97-AF65-F5344CB8AC3E}">
        <p14:creationId xmlns:p14="http://schemas.microsoft.com/office/powerpoint/2010/main" val="34234195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52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952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52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vl1pPr>
          </a:lstStyle>
          <a:p>
            <a:pPr>
              <a:defRPr/>
            </a:pPr>
            <a:endParaRPr lang="en-US"/>
          </a:p>
        </p:txBody>
      </p:sp>
      <p:sp>
        <p:nvSpPr>
          <p:cNvPr id="952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vl1pPr>
          </a:lstStyle>
          <a:p>
            <a:pPr>
              <a:defRPr/>
            </a:pPr>
            <a:fld id="{BA8FB166-38F3-974F-96AC-C85C139EDEA9}" type="slidenum">
              <a:rPr lang="en-US"/>
              <a:pPr>
                <a:defRPr/>
              </a:pPr>
              <a:t>‹#›</a:t>
            </a:fld>
            <a:endParaRPr lang="en-US"/>
          </a:p>
        </p:txBody>
      </p:sp>
    </p:spTree>
    <p:extLst>
      <p:ext uri="{BB962C8B-B14F-4D97-AF65-F5344CB8AC3E}">
        <p14:creationId xmlns:p14="http://schemas.microsoft.com/office/powerpoint/2010/main" val="3297847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6FFC302-2B37-1540-862C-BB3F860688EA}" type="slidenum">
              <a:rPr lang="en-US"/>
              <a:pPr>
                <a:defRPr/>
              </a:pPr>
              <a:t>‹#›</a:t>
            </a:fld>
            <a:endParaRPr lang="en-US"/>
          </a:p>
        </p:txBody>
      </p:sp>
    </p:spTree>
    <p:extLst>
      <p:ext uri="{BB962C8B-B14F-4D97-AF65-F5344CB8AC3E}">
        <p14:creationId xmlns:p14="http://schemas.microsoft.com/office/powerpoint/2010/main" val="3637998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402A41F-82F0-BA49-BADA-61196F578866}" type="slidenum">
              <a:rPr lang="en-US"/>
              <a:pPr>
                <a:defRPr/>
              </a:pPr>
              <a:t>‹#›</a:t>
            </a:fld>
            <a:endParaRPr lang="en-US"/>
          </a:p>
        </p:txBody>
      </p:sp>
    </p:spTree>
    <p:extLst>
      <p:ext uri="{BB962C8B-B14F-4D97-AF65-F5344CB8AC3E}">
        <p14:creationId xmlns:p14="http://schemas.microsoft.com/office/powerpoint/2010/main" val="3189382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CDF4DA9-8ADE-5140-83EC-9B03BAAFFD0C}" type="slidenum">
              <a:rPr lang="en-US"/>
              <a:pPr>
                <a:defRPr/>
              </a:pPr>
              <a:t>‹#›</a:t>
            </a:fld>
            <a:endParaRPr lang="en-US"/>
          </a:p>
        </p:txBody>
      </p:sp>
    </p:spTree>
    <p:extLst>
      <p:ext uri="{BB962C8B-B14F-4D97-AF65-F5344CB8AC3E}">
        <p14:creationId xmlns:p14="http://schemas.microsoft.com/office/powerpoint/2010/main" val="1861412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9125626-906D-EA4E-B33C-F1DC22BEF2F3}" type="slidenum">
              <a:rPr lang="en-US"/>
              <a:pPr>
                <a:defRPr/>
              </a:pPr>
              <a:t>‹#›</a:t>
            </a:fld>
            <a:endParaRPr lang="en-US"/>
          </a:p>
        </p:txBody>
      </p:sp>
    </p:spTree>
    <p:extLst>
      <p:ext uri="{BB962C8B-B14F-4D97-AF65-F5344CB8AC3E}">
        <p14:creationId xmlns:p14="http://schemas.microsoft.com/office/powerpoint/2010/main" val="252187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A71DC1-0B44-9D4B-8E0B-C5E0CE88EC21}" type="slidenum">
              <a:rPr lang="en-US"/>
              <a:pPr>
                <a:defRPr/>
              </a:pPr>
              <a:t>‹#›</a:t>
            </a:fld>
            <a:endParaRPr lang="en-US"/>
          </a:p>
        </p:txBody>
      </p:sp>
    </p:spTree>
    <p:extLst>
      <p:ext uri="{BB962C8B-B14F-4D97-AF65-F5344CB8AC3E}">
        <p14:creationId xmlns:p14="http://schemas.microsoft.com/office/powerpoint/2010/main" val="3643502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E4DB255-95DC-EC44-B7F3-98E2ED69C7F1}" type="slidenum">
              <a:rPr lang="en-US"/>
              <a:pPr>
                <a:defRPr/>
              </a:pPr>
              <a:t>‹#›</a:t>
            </a:fld>
            <a:endParaRPr lang="en-US"/>
          </a:p>
        </p:txBody>
      </p:sp>
    </p:spTree>
    <p:extLst>
      <p:ext uri="{BB962C8B-B14F-4D97-AF65-F5344CB8AC3E}">
        <p14:creationId xmlns:p14="http://schemas.microsoft.com/office/powerpoint/2010/main" val="641259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5C2A4D9-E026-924D-9277-DD948A00471A}" type="slidenum">
              <a:rPr lang="en-US"/>
              <a:pPr>
                <a:defRPr/>
              </a:pPr>
              <a:t>‹#›</a:t>
            </a:fld>
            <a:endParaRPr lang="en-US"/>
          </a:p>
        </p:txBody>
      </p:sp>
    </p:spTree>
    <p:extLst>
      <p:ext uri="{BB962C8B-B14F-4D97-AF65-F5344CB8AC3E}">
        <p14:creationId xmlns:p14="http://schemas.microsoft.com/office/powerpoint/2010/main" val="346017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1BC3078-0D3F-A643-A4AA-E730491C02B3}" type="slidenum">
              <a:rPr lang="en-US"/>
              <a:pPr>
                <a:defRPr/>
              </a:pPr>
              <a:t>‹#›</a:t>
            </a:fld>
            <a:endParaRPr lang="en-US"/>
          </a:p>
        </p:txBody>
      </p:sp>
    </p:spTree>
    <p:extLst>
      <p:ext uri="{BB962C8B-B14F-4D97-AF65-F5344CB8AC3E}">
        <p14:creationId xmlns:p14="http://schemas.microsoft.com/office/powerpoint/2010/main" val="2004574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3C19677-70A5-0748-A5B7-B6508D2D7AC0}" type="slidenum">
              <a:rPr lang="en-US"/>
              <a:pPr>
                <a:defRPr/>
              </a:pPr>
              <a:t>‹#›</a:t>
            </a:fld>
            <a:endParaRPr lang="en-US"/>
          </a:p>
        </p:txBody>
      </p:sp>
    </p:spTree>
    <p:extLst>
      <p:ext uri="{BB962C8B-B14F-4D97-AF65-F5344CB8AC3E}">
        <p14:creationId xmlns:p14="http://schemas.microsoft.com/office/powerpoint/2010/main" val="3117477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FFB0F09-73E8-FB48-B50C-8A9DE57BAF09}" type="slidenum">
              <a:rPr lang="en-US"/>
              <a:pPr>
                <a:defRPr/>
              </a:pPr>
              <a:t>‹#›</a:t>
            </a:fld>
            <a:endParaRPr lang="en-US"/>
          </a:p>
        </p:txBody>
      </p:sp>
    </p:spTree>
    <p:extLst>
      <p:ext uri="{BB962C8B-B14F-4D97-AF65-F5344CB8AC3E}">
        <p14:creationId xmlns:p14="http://schemas.microsoft.com/office/powerpoint/2010/main" val="315905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0585C4-A0FC-0948-A042-1E460F5FCD39}" type="slidenum">
              <a:rPr lang="en-US"/>
              <a:pPr>
                <a:defRPr/>
              </a:pPr>
              <a:t>‹#›</a:t>
            </a:fld>
            <a:endParaRPr lang="en-US"/>
          </a:p>
        </p:txBody>
      </p:sp>
    </p:spTree>
    <p:extLst>
      <p:ext uri="{BB962C8B-B14F-4D97-AF65-F5344CB8AC3E}">
        <p14:creationId xmlns:p14="http://schemas.microsoft.com/office/powerpoint/2010/main" val="1731146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buFontTx/>
              <a:buNone/>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400"/>
            </a:lvl1pPr>
          </a:lstStyle>
          <a:p>
            <a:pPr>
              <a:defRPr/>
            </a:pPr>
            <a:fld id="{832C13EB-0761-9947-A230-711E4978E0A8}" type="slidenum">
              <a:rPr lang="en-US"/>
              <a:pPr>
                <a:defRPr/>
              </a:pPr>
              <a:t>‹#›</a:t>
            </a:fld>
            <a:endParaRPr lang="en-US"/>
          </a:p>
        </p:txBody>
      </p:sp>
      <p:sp>
        <p:nvSpPr>
          <p:cNvPr id="7" name="Rectangle 4">
            <a:extLst>
              <a:ext uri="{FF2B5EF4-FFF2-40B4-BE49-F238E27FC236}">
                <a16:creationId xmlns="" xmlns:a16="http://schemas.microsoft.com/office/drawing/2014/main" id="{19355523-4334-45D1-B2FF-3775CA1850A2}"/>
              </a:ext>
            </a:extLst>
          </p:cNvPr>
          <p:cNvSpPr txBox="1">
            <a:spLocks noChangeArrowheads="1"/>
          </p:cNvSpPr>
          <p:nvPr userDrawn="1"/>
        </p:nvSpPr>
        <p:spPr>
          <a:xfrm>
            <a:off x="685800" y="6553200"/>
            <a:ext cx="7772400" cy="228600"/>
          </a:xfrm>
          <a:prstGeom prst="rect">
            <a:avLst/>
          </a:prstGeom>
        </p:spPr>
        <p:txBody>
          <a:bodyPr/>
          <a:lstStyle>
            <a:defPPr>
              <a:defRPr lang="en-US"/>
            </a:defPPr>
            <a:lvl1pPr algn="l" rtl="0" eaLnBrk="1" fontAlgn="base" hangingPunct="1">
              <a:lnSpc>
                <a:spcPct val="90000"/>
              </a:lnSpc>
              <a:spcBef>
                <a:spcPct val="20000"/>
              </a:spcBef>
              <a:spcAft>
                <a:spcPct val="0"/>
              </a:spcAft>
              <a:buChar char="•"/>
              <a:defRPr sz="800" kern="1200">
                <a:solidFill>
                  <a:prstClr val="black"/>
                </a:solidFill>
                <a:latin typeface="+mn-lt"/>
                <a:ea typeface="ＭＳ Ｐゴシック" panose="020B0600070205080204" pitchFamily="34" charset="-128"/>
                <a:cs typeface="+mn-cs"/>
              </a:defRPr>
            </a:lvl1pPr>
            <a:lvl2pPr marL="4572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fontAlgn="base">
              <a:lnSpc>
                <a:spcPct val="90000"/>
              </a:lnSpc>
              <a:spcBef>
                <a:spcPct val="20000"/>
              </a:spcBef>
              <a:spcAft>
                <a:spcPct val="0"/>
              </a:spcAft>
              <a:buChar char="•"/>
              <a:defRPr sz="28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2800" kern="1200">
                <a:solidFill>
                  <a:schemeClr val="tx1"/>
                </a:solidFill>
                <a:latin typeface="Times New Roman" panose="02020603050405020304" pitchFamily="18" charset="0"/>
                <a:ea typeface="ＭＳ Ｐゴシック" panose="020B0600070205080204" pitchFamily="34" charset="-128"/>
                <a:cs typeface="+mn-cs"/>
              </a:defRPr>
            </a:lvl9pPr>
          </a:lstStyle>
          <a:p>
            <a:pPr algn="ctr">
              <a:defRPr/>
            </a:pPr>
            <a:r>
              <a:rPr lang="en-US" dirty="0" smtClean="0"/>
              <a:t>Copyright © 2020 McGraw-Hill Education. All rights reserved. No reproduction or distribution without the prior written consent of McGraw-Hill Education.</a:t>
            </a:r>
          </a:p>
          <a:p>
            <a:pPr algn="ct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New Roman"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New Roman" charset="0"/>
        </a:defRPr>
      </a:lvl6pPr>
      <a:lvl7pPr marL="914400" algn="ctr" rtl="0" fontAlgn="base">
        <a:spcBef>
          <a:spcPct val="0"/>
        </a:spcBef>
        <a:spcAft>
          <a:spcPct val="0"/>
        </a:spcAft>
        <a:defRPr sz="4400">
          <a:solidFill>
            <a:schemeClr val="tx2"/>
          </a:solidFill>
          <a:latin typeface="Times New Roman" charset="0"/>
        </a:defRPr>
      </a:lvl7pPr>
      <a:lvl8pPr marL="1371600" algn="ctr" rtl="0" fontAlgn="base">
        <a:spcBef>
          <a:spcPct val="0"/>
        </a:spcBef>
        <a:spcAft>
          <a:spcPct val="0"/>
        </a:spcAft>
        <a:defRPr sz="4400">
          <a:solidFill>
            <a:schemeClr val="tx2"/>
          </a:solidFill>
          <a:latin typeface="Times New Roman" charset="0"/>
        </a:defRPr>
      </a:lvl8pPr>
      <a:lvl9pPr marL="1828800" algn="ctr" rtl="0" fontAlgn="base">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ctrTitle"/>
          </p:nvPr>
        </p:nvSpPr>
        <p:spPr>
          <a:xfrm>
            <a:off x="0" y="3429000"/>
            <a:ext cx="9144000" cy="1143000"/>
          </a:xfrm>
          <a:solidFill>
            <a:srgbClr val="9900CC"/>
          </a:solidFill>
        </p:spPr>
        <p:txBody>
          <a:bodyPr/>
          <a:lstStyle/>
          <a:p>
            <a:pPr eaLnBrk="1" hangingPunct="1"/>
            <a:r>
              <a:rPr lang="en-US">
                <a:solidFill>
                  <a:schemeClr val="bg1"/>
                </a:solidFill>
                <a:latin typeface="Times New Roman" charset="0"/>
              </a:rPr>
              <a:t>Demonstration Problem</a:t>
            </a:r>
          </a:p>
        </p:txBody>
      </p:sp>
      <p:sp>
        <p:nvSpPr>
          <p:cNvPr id="15362" name="Rectangle 3"/>
          <p:cNvSpPr>
            <a:spLocks noGrp="1" noChangeArrowheads="1"/>
          </p:cNvSpPr>
          <p:nvPr>
            <p:ph type="subTitle" idx="1"/>
          </p:nvPr>
        </p:nvSpPr>
        <p:spPr>
          <a:xfrm>
            <a:off x="0" y="4572000"/>
            <a:ext cx="9144000" cy="2286000"/>
          </a:xfrm>
          <a:solidFill>
            <a:srgbClr val="33CC33"/>
          </a:solidFill>
        </p:spPr>
        <p:txBody>
          <a:bodyPr anchor="ctr" anchorCtr="1"/>
          <a:lstStyle/>
          <a:p>
            <a:pPr eaLnBrk="1" hangingPunct="1"/>
            <a:r>
              <a:rPr lang="en-US">
                <a:solidFill>
                  <a:schemeClr val="bg1"/>
                </a:solidFill>
                <a:latin typeface="Times New Roman" charset="0"/>
              </a:rPr>
              <a:t>Chapter 7 – Problem 31</a:t>
            </a:r>
          </a:p>
          <a:p>
            <a:pPr eaLnBrk="1" hangingPunct="1"/>
            <a:r>
              <a:rPr lang="en-US">
                <a:solidFill>
                  <a:schemeClr val="bg1"/>
                </a:solidFill>
                <a:latin typeface="Times New Roman" charset="0"/>
              </a:rPr>
              <a:t>Bonds Payable – Calculate Issue Price </a:t>
            </a:r>
          </a:p>
          <a:p>
            <a:pPr eaLnBrk="1" hangingPunct="1"/>
            <a:r>
              <a:rPr lang="en-US">
                <a:solidFill>
                  <a:schemeClr val="bg1"/>
                </a:solidFill>
                <a:latin typeface="Times New Roman" charset="0"/>
              </a:rPr>
              <a:t>and Amortize Discount </a:t>
            </a:r>
          </a:p>
        </p:txBody>
      </p:sp>
      <p:sp>
        <p:nvSpPr>
          <p:cNvPr id="15363" name="Rectangle 4"/>
          <p:cNvSpPr>
            <a:spLocks noChangeArrowheads="1"/>
          </p:cNvSpPr>
          <p:nvPr/>
        </p:nvSpPr>
        <p:spPr bwMode="auto">
          <a:xfrm>
            <a:off x="0" y="0"/>
            <a:ext cx="9144000" cy="3429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7200" dirty="0"/>
              <a:t>Accounting</a:t>
            </a:r>
          </a:p>
          <a:p>
            <a:pPr algn="ctr">
              <a:lnSpc>
                <a:spcPct val="100000"/>
              </a:lnSpc>
              <a:spcBef>
                <a:spcPct val="0"/>
              </a:spcBef>
              <a:buFontTx/>
              <a:buNone/>
            </a:pPr>
            <a:r>
              <a:rPr lang="en-US" sz="3200" dirty="0">
                <a:solidFill>
                  <a:srgbClr val="003399"/>
                </a:solidFill>
              </a:rPr>
              <a:t>What the Numbers Mean 12e</a:t>
            </a:r>
          </a:p>
        </p:txBody>
      </p:sp>
      <p:sp>
        <p:nvSpPr>
          <p:cNvPr id="15364" name="Line 5"/>
          <p:cNvSpPr>
            <a:spLocks noChangeShapeType="1"/>
          </p:cNvSpPr>
          <p:nvPr/>
        </p:nvSpPr>
        <p:spPr bwMode="auto">
          <a:xfrm>
            <a:off x="0" y="3429000"/>
            <a:ext cx="9144000" cy="0"/>
          </a:xfrm>
          <a:prstGeom prst="line">
            <a:avLst/>
          </a:prstGeom>
          <a:noFill/>
          <a:ln w="63500">
            <a:solidFill>
              <a:srgbClr val="FF00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15365" name="Line 6"/>
          <p:cNvSpPr>
            <a:spLocks noChangeShapeType="1"/>
          </p:cNvSpPr>
          <p:nvPr/>
        </p:nvSpPr>
        <p:spPr bwMode="auto">
          <a:xfrm>
            <a:off x="0" y="45720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457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457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58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4581"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a:latin typeface="Times New Roman" charset="0"/>
              </a:rPr>
              <a:t>a.  The semi-annual interest payments on the bonds =</a:t>
            </a:r>
          </a:p>
          <a:p>
            <a:pPr marL="609600" indent="-609600" eaLnBrk="1" hangingPunct="1">
              <a:lnSpc>
                <a:spcPct val="90000"/>
              </a:lnSpc>
              <a:buFontTx/>
              <a:buNone/>
            </a:pPr>
            <a:endParaRPr lang="en-US" sz="800">
              <a:latin typeface="Times New Roman" charset="0"/>
            </a:endParaRPr>
          </a:p>
          <a:p>
            <a:pPr marL="609600" indent="-609600" eaLnBrk="1" hangingPunct="1">
              <a:lnSpc>
                <a:spcPct val="90000"/>
              </a:lnSpc>
              <a:buFontTx/>
              <a:buNone/>
            </a:pPr>
            <a:r>
              <a:rPr lang="en-US" sz="2800">
                <a:latin typeface="Times New Roman" charset="0"/>
              </a:rPr>
              <a:t>     Stated Rate * Face amount * Period = </a:t>
            </a:r>
          </a:p>
          <a:p>
            <a:pPr marL="609600" indent="-609600" eaLnBrk="1" hangingPunct="1">
              <a:lnSpc>
                <a:spcPct val="90000"/>
              </a:lnSpc>
              <a:buFontTx/>
              <a:buNone/>
            </a:pPr>
            <a:endParaRPr lang="en-US" sz="700">
              <a:latin typeface="Times New Roman" charset="0"/>
            </a:endParaRPr>
          </a:p>
          <a:p>
            <a:pPr marL="609600" indent="-609600" eaLnBrk="1" hangingPunct="1">
              <a:lnSpc>
                <a:spcPct val="90000"/>
              </a:lnSpc>
              <a:buFontTx/>
              <a:buNone/>
            </a:pPr>
            <a:r>
              <a:rPr lang="en-US" sz="2800">
                <a:latin typeface="Times New Roman" charset="0"/>
              </a:rPr>
              <a:t>            14%     * $3,000,000    </a:t>
            </a:r>
            <a:r>
              <a:rPr lang="en-US" sz="2800">
                <a:solidFill>
                  <a:srgbClr val="EC2D00"/>
                </a:solidFill>
                <a:latin typeface="Times New Roman" charset="0"/>
              </a:rPr>
              <a:t>* 6/12    = </a:t>
            </a:r>
          </a:p>
          <a:p>
            <a:pPr marL="609600" indent="-609600" eaLnBrk="1" hangingPunct="1">
              <a:lnSpc>
                <a:spcPct val="90000"/>
              </a:lnSpc>
              <a:buFontTx/>
              <a:buNone/>
            </a:pPr>
            <a:r>
              <a:rPr lang="en-US" sz="800">
                <a:latin typeface="Times New Roman" charset="0"/>
              </a:rPr>
              <a:t>            </a:t>
            </a:r>
          </a:p>
          <a:p>
            <a:pPr marL="609600" indent="-609600" eaLnBrk="1" hangingPunct="1">
              <a:lnSpc>
                <a:spcPct val="90000"/>
              </a:lnSpc>
              <a:buFontTx/>
              <a:buNone/>
            </a:pPr>
            <a:r>
              <a:rPr lang="en-US" sz="2800">
                <a:latin typeface="Times New Roman" charset="0"/>
              </a:rPr>
              <a:t>            </a:t>
            </a:r>
            <a:endParaRPr lang="en-US" sz="700">
              <a:latin typeface="Times New Roman" charset="0"/>
            </a:endParaRPr>
          </a:p>
          <a:p>
            <a:pPr marL="609600" indent="-609600" eaLnBrk="1" hangingPunct="1">
              <a:lnSpc>
                <a:spcPct val="90000"/>
              </a:lnSpc>
              <a:buFontTx/>
              <a:buNone/>
            </a:pPr>
            <a:r>
              <a:rPr lang="en-US" sz="700">
                <a:latin typeface="Times New Roman" charset="0"/>
              </a:rPr>
              <a:t>             </a:t>
            </a: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pPr>
            <a:endParaRPr lang="en-US" sz="2800">
              <a:latin typeface="Times New Roman" charset="0"/>
            </a:endParaRP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buFontTx/>
              <a:buNone/>
            </a:pPr>
            <a:r>
              <a:rPr lang="en-US" sz="2800">
                <a:latin typeface="Times New Roman"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560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560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60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5605"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dirty="0">
                <a:latin typeface="Times New Roman" charset="0"/>
              </a:rPr>
              <a:t>a.  The semi-annual interest payments on the bonds =</a:t>
            </a:r>
          </a:p>
          <a:p>
            <a:pPr marL="609600" indent="-609600" eaLnBrk="1" hangingPunct="1">
              <a:lnSpc>
                <a:spcPct val="90000"/>
              </a:lnSpc>
              <a:buFontTx/>
              <a:buNone/>
            </a:pPr>
            <a:endParaRPr lang="en-US" sz="800" dirty="0">
              <a:latin typeface="Times New Roman" charset="0"/>
            </a:endParaRPr>
          </a:p>
          <a:p>
            <a:pPr marL="609600" indent="-609600" eaLnBrk="1" hangingPunct="1">
              <a:lnSpc>
                <a:spcPct val="90000"/>
              </a:lnSpc>
              <a:buFontTx/>
              <a:buNone/>
            </a:pPr>
            <a:r>
              <a:rPr lang="en-US" sz="2800" dirty="0">
                <a:latin typeface="Times New Roman" charset="0"/>
              </a:rPr>
              <a:t>     Stated Rate * Face amount * Period = </a:t>
            </a:r>
          </a:p>
          <a:p>
            <a:pPr marL="609600" indent="-609600" eaLnBrk="1" hangingPunct="1">
              <a:lnSpc>
                <a:spcPct val="90000"/>
              </a:lnSpc>
              <a:buFontTx/>
              <a:buNone/>
            </a:pPr>
            <a:endParaRPr lang="en-US" sz="700" dirty="0">
              <a:latin typeface="Times New Roman" charset="0"/>
            </a:endParaRPr>
          </a:p>
          <a:p>
            <a:pPr marL="609600" indent="-609600" eaLnBrk="1" hangingPunct="1">
              <a:lnSpc>
                <a:spcPct val="90000"/>
              </a:lnSpc>
              <a:buFontTx/>
              <a:buNone/>
            </a:pPr>
            <a:r>
              <a:rPr lang="en-US" sz="2800" dirty="0">
                <a:latin typeface="Times New Roman" charset="0"/>
              </a:rPr>
              <a:t>            14%     * $5,000,000    * 6/12    = </a:t>
            </a:r>
          </a:p>
          <a:p>
            <a:pPr marL="609600" indent="-609600" eaLnBrk="1" hangingPunct="1">
              <a:lnSpc>
                <a:spcPct val="90000"/>
              </a:lnSpc>
              <a:buFontTx/>
              <a:buNone/>
            </a:pPr>
            <a:r>
              <a:rPr lang="en-US" sz="800" dirty="0">
                <a:latin typeface="Times New Roman" charset="0"/>
              </a:rPr>
              <a:t>            </a:t>
            </a:r>
          </a:p>
          <a:p>
            <a:pPr marL="609600" indent="-609600" eaLnBrk="1" hangingPunct="1">
              <a:lnSpc>
                <a:spcPct val="90000"/>
              </a:lnSpc>
              <a:buFontTx/>
              <a:buNone/>
            </a:pPr>
            <a:r>
              <a:rPr lang="en-US" sz="2800" dirty="0">
                <a:latin typeface="Times New Roman" charset="0"/>
              </a:rPr>
              <a:t>            </a:t>
            </a:r>
            <a:r>
              <a:rPr lang="en-US" sz="2800" b="1" dirty="0">
                <a:solidFill>
                  <a:srgbClr val="EC2D00"/>
                </a:solidFill>
                <a:latin typeface="Times New Roman" charset="0"/>
              </a:rPr>
              <a:t>$350,000</a:t>
            </a:r>
            <a:endParaRPr lang="en-US" sz="700" b="1" dirty="0">
              <a:solidFill>
                <a:srgbClr val="EC2D00"/>
              </a:solidFill>
              <a:latin typeface="Times New Roman" charset="0"/>
            </a:endParaRPr>
          </a:p>
          <a:p>
            <a:pPr marL="609600" indent="-609600" eaLnBrk="1" hangingPunct="1">
              <a:lnSpc>
                <a:spcPct val="90000"/>
              </a:lnSpc>
              <a:buFontTx/>
              <a:buNone/>
            </a:pPr>
            <a:r>
              <a:rPr lang="en-US" sz="700" dirty="0">
                <a:latin typeface="Times New Roman" charset="0"/>
              </a:rPr>
              <a:t>             </a:t>
            </a: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pPr>
            <a:endParaRPr lang="en-US" sz="2800" dirty="0">
              <a:latin typeface="Times New Roman" charset="0"/>
            </a:endParaRP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buFontTx/>
              <a:buNone/>
            </a:pPr>
            <a:r>
              <a:rPr lang="en-US" sz="2800" dirty="0">
                <a:latin typeface="Times New Roman" charset="0"/>
              </a:rPr>
              <a:t>         </a:t>
            </a:r>
          </a:p>
        </p:txBody>
      </p:sp>
      <p:sp>
        <p:nvSpPr>
          <p:cNvPr id="25606" name="Text Box 7"/>
          <p:cNvSpPr txBox="1">
            <a:spLocks noChangeArrowheads="1"/>
          </p:cNvSpPr>
          <p:nvPr/>
        </p:nvSpPr>
        <p:spPr bwMode="auto">
          <a:xfrm>
            <a:off x="685800" y="4435475"/>
            <a:ext cx="7772400" cy="22860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This amount represents the </a:t>
            </a:r>
            <a:r>
              <a:rPr lang="en-US" b="1" i="1"/>
              <a:t>cash interest payment </a:t>
            </a:r>
            <a:r>
              <a:rPr lang="en-US"/>
              <a:t>that is due to the bondholder of record every six months throughout the life of the bond.  This is true whether the bond is sold at a premium, at a discount, or at par.</a:t>
            </a:r>
            <a:endParaRPr lang="en-US"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662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662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62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6629"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a:t>
            </a:r>
            <a:r>
              <a:rPr lang="en-US" b="1">
                <a:solidFill>
                  <a:srgbClr val="EC2D00"/>
                </a:solidFill>
                <a:latin typeface="Times New Roman" charset="0"/>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765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765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65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3"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or 20 semi-annual periods.</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a:t>
            </a:r>
            <a:r>
              <a:rPr lang="en-US" b="1">
                <a:solidFill>
                  <a:srgbClr val="EC2D00"/>
                </a:solidFill>
                <a:latin typeface="Times New Roman" charset="0"/>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867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867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67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867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or 20 semi-annual periods.</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The semi-annual market interest rate =</a:t>
            </a:r>
          </a:p>
          <a:p>
            <a:pPr marL="609600" indent="-609600" eaLnBrk="1" hangingPunct="1">
              <a:buFontTx/>
              <a:buNone/>
            </a:pPr>
            <a:endParaRPr lang="en-US" sz="800">
              <a:latin typeface="Times New Roman" charset="0"/>
            </a:endParaRPr>
          </a:p>
          <a:p>
            <a:pPr marL="609600" indent="-609600" eaLnBrk="1" hangingPunct="1">
              <a:buFontTx/>
              <a:buNone/>
            </a:pPr>
            <a:r>
              <a:rPr lang="en-US">
                <a:latin typeface="Times New Roman" charset="0"/>
              </a:rPr>
              <a:t>      </a:t>
            </a:r>
            <a:endParaRPr lang="en-US" b="1">
              <a:solidFill>
                <a:srgbClr val="EC2D00"/>
              </a:solidFill>
              <a:latin typeface="Times New Roman"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969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969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70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9701"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or 20 semi-annual periods.</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The semi-annual market interest rate =</a:t>
            </a:r>
          </a:p>
          <a:p>
            <a:pPr marL="609600" indent="-609600" eaLnBrk="1" hangingPunct="1">
              <a:buFontTx/>
              <a:buNone/>
            </a:pPr>
            <a:endParaRPr lang="en-US" sz="800">
              <a:latin typeface="Times New Roman" charset="0"/>
            </a:endParaRPr>
          </a:p>
          <a:p>
            <a:pPr marL="609600" indent="-609600" eaLnBrk="1" hangingPunct="1">
              <a:buFontTx/>
              <a:buNone/>
            </a:pPr>
            <a:r>
              <a:rPr lang="en-US">
                <a:latin typeface="Times New Roman" charset="0"/>
              </a:rPr>
              <a:t>      </a:t>
            </a:r>
            <a:r>
              <a:rPr lang="en-US">
                <a:solidFill>
                  <a:srgbClr val="EC2D00"/>
                </a:solidFill>
                <a:latin typeface="Times New Roman" charset="0"/>
              </a:rPr>
              <a:t>12%</a:t>
            </a:r>
            <a:endParaRPr lang="en-US" b="1">
              <a:solidFill>
                <a:srgbClr val="EC2D00"/>
              </a:solidFill>
              <a:latin typeface="Times New Roman"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072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072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72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0725"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or 20 semi-annual periods.</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The semi-annual market interest rate =</a:t>
            </a:r>
          </a:p>
          <a:p>
            <a:pPr marL="609600" indent="-609600" eaLnBrk="1" hangingPunct="1">
              <a:buFontTx/>
              <a:buNone/>
            </a:pPr>
            <a:endParaRPr lang="en-US" sz="800">
              <a:latin typeface="Times New Roman" charset="0"/>
            </a:endParaRPr>
          </a:p>
          <a:p>
            <a:pPr marL="609600" indent="-609600" eaLnBrk="1" hangingPunct="1">
              <a:buFontTx/>
              <a:buNone/>
            </a:pPr>
            <a:r>
              <a:rPr lang="en-US">
                <a:latin typeface="Times New Roman" charset="0"/>
              </a:rPr>
              <a:t>      12% </a:t>
            </a:r>
            <a:r>
              <a:rPr lang="en-US">
                <a:solidFill>
                  <a:srgbClr val="EC2D00"/>
                </a:solidFill>
                <a:latin typeface="Times New Roman" charset="0"/>
              </a:rPr>
              <a:t>* 6/12 =</a:t>
            </a:r>
          </a:p>
          <a:p>
            <a:pPr marL="609600" indent="-609600" eaLnBrk="1" hangingPunct="1">
              <a:buFontTx/>
              <a:buNone/>
            </a:pPr>
            <a:r>
              <a:rPr lang="en-US" b="1">
                <a:solidFill>
                  <a:srgbClr val="EC2D00"/>
                </a:solidFill>
                <a:latin typeface="Times New Roman" charset="0"/>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174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174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74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1749"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term of the bond is 10 years, </a:t>
            </a:r>
          </a:p>
          <a:p>
            <a:pPr marL="609600" indent="-609600" eaLnBrk="1" hangingPunct="1">
              <a:buFontTx/>
              <a:buNone/>
            </a:pPr>
            <a:r>
              <a:rPr lang="en-US">
                <a:latin typeface="Times New Roman" charset="0"/>
              </a:rPr>
              <a:t>      or 20 semi-annual periods.</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The semi-annual market interest rate =</a:t>
            </a:r>
          </a:p>
          <a:p>
            <a:pPr marL="609600" indent="-609600" eaLnBrk="1" hangingPunct="1">
              <a:buFontTx/>
              <a:buNone/>
            </a:pPr>
            <a:endParaRPr lang="en-US" sz="800">
              <a:latin typeface="Times New Roman" charset="0"/>
            </a:endParaRPr>
          </a:p>
          <a:p>
            <a:pPr marL="609600" indent="-609600" eaLnBrk="1" hangingPunct="1">
              <a:buFontTx/>
              <a:buNone/>
            </a:pPr>
            <a:r>
              <a:rPr lang="en-US">
                <a:latin typeface="Times New Roman" charset="0"/>
              </a:rPr>
              <a:t>      12% * 6/12 = </a:t>
            </a:r>
            <a:r>
              <a:rPr lang="en-US" b="1">
                <a:solidFill>
                  <a:srgbClr val="EC2D00"/>
                </a:solidFill>
                <a:latin typeface="Times New Roman" charset="0"/>
              </a:rPr>
              <a:t>6%</a:t>
            </a:r>
          </a:p>
          <a:p>
            <a:pPr marL="609600" indent="-609600" eaLnBrk="1" hangingPunct="1">
              <a:buFontTx/>
              <a:buNone/>
            </a:pPr>
            <a:r>
              <a:rPr lang="en-US" b="1">
                <a:solidFill>
                  <a:srgbClr val="EC2D00"/>
                </a:solidFill>
                <a:latin typeface="Times New Roman" charset="0"/>
              </a:rPr>
              <a:t>      </a:t>
            </a:r>
          </a:p>
        </p:txBody>
      </p:sp>
      <p:sp>
        <p:nvSpPr>
          <p:cNvPr id="31750" name="Text Box 7"/>
          <p:cNvSpPr txBox="1">
            <a:spLocks noChangeArrowheads="1"/>
          </p:cNvSpPr>
          <p:nvPr/>
        </p:nvSpPr>
        <p:spPr bwMode="auto">
          <a:xfrm>
            <a:off x="685800" y="4786313"/>
            <a:ext cx="7772400"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dirty="0"/>
              <a:t>This is the interest rate used to </a:t>
            </a:r>
            <a:r>
              <a:rPr lang="en-US" b="1" i="1" dirty="0"/>
              <a:t>discount</a:t>
            </a:r>
            <a:r>
              <a:rPr lang="en-US" dirty="0"/>
              <a:t> the semi-annual cash interest payments of $350,000 each (i.e., the annuity) back to present value.</a:t>
            </a:r>
            <a:endParaRPr lang="en-US"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277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277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77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2773"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an annuity of </a:t>
            </a:r>
          </a:p>
          <a:p>
            <a:pPr marL="609600" indent="-609600" eaLnBrk="1" hangingPunct="1">
              <a:buFontTx/>
              <a:buNone/>
            </a:pPr>
            <a:r>
              <a:rPr lang="en-US" dirty="0">
                <a:latin typeface="Times New Roman" charset="0"/>
              </a:rPr>
              <a:t>      $350,000 for 20 periods at 6%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p>
          <a:p>
            <a:pPr marL="609600" indent="-609600" eaLnBrk="1" hangingPunct="1">
              <a:buFontTx/>
              <a:buNone/>
            </a:pPr>
            <a:r>
              <a:rPr lang="en-US" dirty="0">
                <a:latin typeface="Times New Roman" charset="0"/>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379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379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79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379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an annuity of </a:t>
            </a:r>
          </a:p>
          <a:p>
            <a:pPr marL="609600" indent="-609600" eaLnBrk="1" hangingPunct="1">
              <a:buFontTx/>
              <a:buNone/>
            </a:pPr>
            <a:r>
              <a:rPr lang="en-US" dirty="0">
                <a:latin typeface="Times New Roman" charset="0"/>
              </a:rPr>
              <a:t>      $350,000 for 20 periods at 6%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dirty="0">
                <a:solidFill>
                  <a:srgbClr val="EC2D00"/>
                </a:solidFill>
                <a:latin typeface="Times New Roman" charset="0"/>
              </a:rPr>
              <a:t>$350,000  </a:t>
            </a:r>
          </a:p>
          <a:p>
            <a:pPr marL="609600" indent="-609600" eaLnBrk="1" hangingPunct="1">
              <a:buFontTx/>
              <a:buNone/>
            </a:pPr>
            <a:r>
              <a:rPr lang="en-US" dirty="0">
                <a:latin typeface="Times New Roman" charset="0"/>
              </a:rPr>
              <a:t>          </a:t>
            </a:r>
          </a:p>
        </p:txBody>
      </p:sp>
      <p:sp>
        <p:nvSpPr>
          <p:cNvPr id="33798" name="Text Box 7"/>
          <p:cNvSpPr txBox="1">
            <a:spLocks noChangeArrowheads="1"/>
          </p:cNvSpPr>
          <p:nvPr/>
        </p:nvSpPr>
        <p:spPr bwMode="auto">
          <a:xfrm>
            <a:off x="685800" y="4038600"/>
            <a:ext cx="7772400" cy="547688"/>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dirty="0">
                <a:solidFill>
                  <a:schemeClr val="accent2"/>
                </a:solidFill>
              </a:rPr>
              <a:t>The semi-annual interest payment of $350,000 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Definition</a:t>
            </a:r>
          </a:p>
        </p:txBody>
      </p:sp>
      <p:sp>
        <p:nvSpPr>
          <p:cNvPr id="16386" name="Rectangle 3"/>
          <p:cNvSpPr>
            <a:spLocks noGrp="1" noChangeArrowheads="1"/>
          </p:cNvSpPr>
          <p:nvPr>
            <p:ph type="body" idx="1"/>
          </p:nvPr>
        </p:nvSpPr>
        <p:spPr>
          <a:xfrm>
            <a:off x="685800" y="1984375"/>
            <a:ext cx="7772400" cy="4552950"/>
          </a:xfrm>
          <a:noFill/>
        </p:spPr>
        <p:txBody>
          <a:bodyPr/>
          <a:lstStyle/>
          <a:p>
            <a:pPr marL="609600" indent="-609600" eaLnBrk="1" hangingPunct="1">
              <a:buFontTx/>
              <a:buNone/>
            </a:pPr>
            <a:r>
              <a:rPr lang="en-US" sz="2400" b="1" dirty="0">
                <a:latin typeface="Times New Roman" charset="0"/>
              </a:rPr>
              <a:t>On January 1, 2019, </a:t>
            </a:r>
            <a:r>
              <a:rPr lang="en-US" sz="2400" b="1" dirty="0" err="1">
                <a:latin typeface="Times New Roman" charset="0"/>
              </a:rPr>
              <a:t>Drennen</a:t>
            </a:r>
            <a:r>
              <a:rPr lang="en-US" sz="2400" b="1" dirty="0">
                <a:latin typeface="Times New Roman" charset="0"/>
              </a:rPr>
              <a:t>, Inc., issued $5 million face</a:t>
            </a:r>
          </a:p>
          <a:p>
            <a:pPr marL="609600" indent="-609600" eaLnBrk="1" hangingPunct="1">
              <a:buFontTx/>
              <a:buNone/>
            </a:pPr>
            <a:r>
              <a:rPr lang="en-US" sz="2400" b="1" dirty="0">
                <a:latin typeface="Times New Roman" charset="0"/>
              </a:rPr>
              <a:t>amount of 10-year, 14% stated rate bonds when market </a:t>
            </a:r>
          </a:p>
          <a:p>
            <a:pPr marL="609600" indent="-609600" eaLnBrk="1" hangingPunct="1">
              <a:buFontTx/>
              <a:buNone/>
            </a:pPr>
            <a:r>
              <a:rPr lang="en-US" sz="2400" b="1" dirty="0">
                <a:latin typeface="Times New Roman" charset="0"/>
              </a:rPr>
              <a:t>interest rates were 12%.  The bonds pay semiannual </a:t>
            </a:r>
          </a:p>
          <a:p>
            <a:pPr marL="609600" indent="-609600" eaLnBrk="1" hangingPunct="1">
              <a:buFontTx/>
              <a:buNone/>
            </a:pPr>
            <a:r>
              <a:rPr lang="en-US" sz="2400" b="1" dirty="0">
                <a:latin typeface="Times New Roman" charset="0"/>
              </a:rPr>
              <a:t>interest each June 30 and December 31 and mature on</a:t>
            </a:r>
          </a:p>
          <a:p>
            <a:pPr marL="609600" indent="-609600" eaLnBrk="1" hangingPunct="1">
              <a:buFontTx/>
              <a:buNone/>
            </a:pPr>
            <a:r>
              <a:rPr lang="en-US" sz="2400" b="1" dirty="0">
                <a:latin typeface="Times New Roman" charset="0"/>
              </a:rPr>
              <a:t>December 31, 2028.</a:t>
            </a:r>
          </a:p>
          <a:p>
            <a:pPr marL="609600" indent="-609600" eaLnBrk="1" hangingPunct="1">
              <a:buFontTx/>
              <a:buNone/>
            </a:pPr>
            <a:endParaRPr lang="en-US" sz="2400" b="1" dirty="0">
              <a:latin typeface="Times New Roman"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481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481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82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4821"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an annuity of </a:t>
            </a:r>
          </a:p>
          <a:p>
            <a:pPr marL="609600" indent="-609600" eaLnBrk="1" hangingPunct="1">
              <a:buFontTx/>
              <a:buNone/>
            </a:pPr>
            <a:r>
              <a:rPr lang="en-US" dirty="0">
                <a:latin typeface="Times New Roman" charset="0"/>
              </a:rPr>
              <a:t>      $350,000 for 20 periods at 6%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$350,000 </a:t>
            </a:r>
            <a:r>
              <a:rPr lang="en-US" dirty="0">
                <a:solidFill>
                  <a:srgbClr val="EC2D00"/>
                </a:solidFill>
                <a:latin typeface="Times New Roman" charset="0"/>
              </a:rPr>
              <a:t>* 11.4699 = </a:t>
            </a:r>
          </a:p>
          <a:p>
            <a:pPr marL="609600" indent="-609600" eaLnBrk="1" hangingPunct="1">
              <a:buFontTx/>
              <a:buNone/>
            </a:pPr>
            <a:r>
              <a:rPr lang="en-US" dirty="0">
                <a:latin typeface="Times New Roman" charset="0"/>
              </a:rPr>
              <a:t>          </a:t>
            </a:r>
          </a:p>
        </p:txBody>
      </p:sp>
      <p:sp>
        <p:nvSpPr>
          <p:cNvPr id="34822" name="Text Box 7"/>
          <p:cNvSpPr txBox="1">
            <a:spLocks noChangeArrowheads="1"/>
          </p:cNvSpPr>
          <p:nvPr/>
        </p:nvSpPr>
        <p:spPr bwMode="auto">
          <a:xfrm>
            <a:off x="685800" y="4114800"/>
            <a:ext cx="7772400" cy="2193925"/>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dirty="0"/>
              <a:t>The semi-annual interest payment of $350,000 is… </a:t>
            </a:r>
          </a:p>
          <a:p>
            <a:pPr eaLnBrk="1" hangingPunct="1">
              <a:lnSpc>
                <a:spcPct val="100000"/>
              </a:lnSpc>
              <a:spcBef>
                <a:spcPct val="50000"/>
              </a:spcBef>
              <a:buFontTx/>
              <a:buNone/>
            </a:pPr>
            <a:r>
              <a:rPr lang="en-US" dirty="0"/>
              <a:t>    </a:t>
            </a:r>
            <a:r>
              <a:rPr lang="en-US" dirty="0">
                <a:solidFill>
                  <a:schemeClr val="accent2"/>
                </a:solidFill>
              </a:rPr>
              <a:t>multiplied by the present value of an annuity factor (n = 20, </a:t>
            </a:r>
            <a:r>
              <a:rPr lang="en-US" dirty="0" err="1">
                <a:solidFill>
                  <a:schemeClr val="accent2"/>
                </a:solidFill>
              </a:rPr>
              <a:t>i</a:t>
            </a:r>
            <a:r>
              <a:rPr lang="en-US" dirty="0">
                <a:solidFill>
                  <a:schemeClr val="accent2"/>
                </a:solidFill>
              </a:rPr>
              <a:t> = 6%) from Table 6-5 in the text…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584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584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84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5845"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an annuity of </a:t>
            </a:r>
          </a:p>
          <a:p>
            <a:pPr marL="609600" indent="-609600" eaLnBrk="1" hangingPunct="1">
              <a:buFontTx/>
              <a:buNone/>
            </a:pPr>
            <a:r>
              <a:rPr lang="en-US" dirty="0">
                <a:latin typeface="Times New Roman" charset="0"/>
              </a:rPr>
              <a:t>      $350,000 for 20 periods at 6%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$350,000 * 11.4699 = </a:t>
            </a:r>
            <a:r>
              <a:rPr lang="en-US" b="1" dirty="0">
                <a:solidFill>
                  <a:srgbClr val="EC2D00"/>
                </a:solidFill>
                <a:latin typeface="Times New Roman" charset="0"/>
              </a:rPr>
              <a:t>$4,014,465 </a:t>
            </a:r>
          </a:p>
          <a:p>
            <a:pPr marL="609600" indent="-609600" eaLnBrk="1" hangingPunct="1">
              <a:buFontTx/>
              <a:buNone/>
            </a:pPr>
            <a:r>
              <a:rPr lang="en-US" dirty="0">
                <a:latin typeface="Times New Roman" charset="0"/>
              </a:rPr>
              <a:t>          </a:t>
            </a:r>
          </a:p>
        </p:txBody>
      </p:sp>
      <p:sp>
        <p:nvSpPr>
          <p:cNvPr id="35846" name="Text Box 7"/>
          <p:cNvSpPr txBox="1">
            <a:spLocks noChangeArrowheads="1"/>
          </p:cNvSpPr>
          <p:nvPr/>
        </p:nvSpPr>
        <p:spPr bwMode="auto">
          <a:xfrm>
            <a:off x="685800" y="3962400"/>
            <a:ext cx="7772400" cy="274161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semi-annual interest payment is… </a:t>
            </a:r>
            <a:endParaRPr lang="en-US" sz="800"/>
          </a:p>
          <a:p>
            <a:pPr eaLnBrk="1" hangingPunct="1">
              <a:lnSpc>
                <a:spcPct val="100000"/>
              </a:lnSpc>
              <a:spcBef>
                <a:spcPct val="50000"/>
              </a:spcBef>
              <a:buFontTx/>
              <a:buNone/>
            </a:pPr>
            <a:r>
              <a:rPr lang="en-US"/>
              <a:t>    multiplied by the present value of an annuity factor (n = 20, i = 6%) from Table 6-5 in the text…</a:t>
            </a:r>
          </a:p>
          <a:p>
            <a:pPr eaLnBrk="1" hangingPunct="1">
              <a:lnSpc>
                <a:spcPct val="100000"/>
              </a:lnSpc>
              <a:spcBef>
                <a:spcPct val="50000"/>
              </a:spcBef>
              <a:buFontTx/>
              <a:buNone/>
            </a:pPr>
            <a:r>
              <a:rPr lang="en-US"/>
              <a:t>    </a:t>
            </a:r>
            <a:r>
              <a:rPr lang="en-US">
                <a:solidFill>
                  <a:schemeClr val="accent2"/>
                </a:solidFill>
              </a:rPr>
              <a:t>to get the present value of the interest annuity.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686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686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6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6869"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the maturity amount of $5,000,000 in 20 periods at 6% =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p>
          <a:p>
            <a:pPr marL="609600" indent="-609600" eaLnBrk="1" hangingPunct="1">
              <a:buFontTx/>
              <a:buNone/>
            </a:pPr>
            <a:r>
              <a:rPr lang="en-US" dirty="0">
                <a:latin typeface="Times New Roman" charset="0"/>
              </a:rPr>
              <a:t>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789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789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89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7893"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the maturity amount of $5,000,000 in 20 periods at 6% =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dirty="0">
                <a:solidFill>
                  <a:srgbClr val="EC2D00"/>
                </a:solidFill>
                <a:latin typeface="Times New Roman" charset="0"/>
              </a:rPr>
              <a:t>$5,000,000</a:t>
            </a:r>
            <a:r>
              <a:rPr lang="en-US" dirty="0">
                <a:latin typeface="Times New Roman" charset="0"/>
              </a:rPr>
              <a:t> </a:t>
            </a:r>
          </a:p>
          <a:p>
            <a:pPr marL="609600" indent="-609600" eaLnBrk="1" hangingPunct="1">
              <a:buFontTx/>
              <a:buNone/>
            </a:pPr>
            <a:r>
              <a:rPr lang="en-US" dirty="0">
                <a:latin typeface="Times New Roman" charset="0"/>
              </a:rPr>
              <a:t>          </a:t>
            </a:r>
          </a:p>
        </p:txBody>
      </p:sp>
      <p:sp>
        <p:nvSpPr>
          <p:cNvPr id="37894" name="Text Box 7"/>
          <p:cNvSpPr txBox="1">
            <a:spLocks noChangeArrowheads="1"/>
          </p:cNvSpPr>
          <p:nvPr/>
        </p:nvSpPr>
        <p:spPr bwMode="auto">
          <a:xfrm>
            <a:off x="685800" y="3886200"/>
            <a:ext cx="7772400" cy="10969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solidFill>
                  <a:schemeClr val="accent2"/>
                </a:solidFill>
              </a:rPr>
              <a:t>The par value of the bonds, which will be paid to the bondholder of record on the maturity date, is…</a:t>
            </a:r>
            <a:endParaRPr lang="en-US" b="1">
              <a:solidFill>
                <a:schemeClr val="accent2"/>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891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891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91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891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the maturity amount of $5,000,000 in 20 periods at 6% =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$5,000,000 </a:t>
            </a:r>
            <a:r>
              <a:rPr lang="en-US" dirty="0">
                <a:solidFill>
                  <a:srgbClr val="EC2D00"/>
                </a:solidFill>
                <a:latin typeface="Times New Roman" charset="0"/>
              </a:rPr>
              <a:t>* 0.3118 =</a:t>
            </a:r>
            <a:r>
              <a:rPr lang="en-US" dirty="0">
                <a:latin typeface="Times New Roman" charset="0"/>
              </a:rPr>
              <a:t> </a:t>
            </a:r>
          </a:p>
          <a:p>
            <a:pPr marL="609600" indent="-609600" eaLnBrk="1" hangingPunct="1">
              <a:buFontTx/>
              <a:buNone/>
            </a:pPr>
            <a:r>
              <a:rPr lang="en-US" dirty="0">
                <a:latin typeface="Times New Roman" charset="0"/>
              </a:rPr>
              <a:t>          </a:t>
            </a:r>
          </a:p>
        </p:txBody>
      </p:sp>
      <p:sp>
        <p:nvSpPr>
          <p:cNvPr id="38918" name="Text Box 7"/>
          <p:cNvSpPr txBox="1">
            <a:spLocks noChangeArrowheads="1"/>
          </p:cNvSpPr>
          <p:nvPr/>
        </p:nvSpPr>
        <p:spPr bwMode="auto">
          <a:xfrm>
            <a:off x="685800" y="3886200"/>
            <a:ext cx="7772400" cy="255905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par value of the bonds, which will be paid to the bondholder of record on the maturity date, is…</a:t>
            </a:r>
          </a:p>
          <a:p>
            <a:pPr eaLnBrk="1" hangingPunct="1">
              <a:lnSpc>
                <a:spcPct val="100000"/>
              </a:lnSpc>
              <a:spcBef>
                <a:spcPct val="50000"/>
              </a:spcBef>
              <a:buFontTx/>
              <a:buNone/>
            </a:pPr>
            <a:r>
              <a:rPr lang="en-US"/>
              <a:t>    </a:t>
            </a:r>
            <a:r>
              <a:rPr lang="en-US">
                <a:solidFill>
                  <a:schemeClr val="accent2"/>
                </a:solidFill>
              </a:rPr>
              <a:t>multiplied by the present value of $1 factor         (n = 20, i = 6%) from Table 6-4 in the text…</a:t>
            </a:r>
          </a:p>
          <a:p>
            <a:pPr eaLnBrk="1" hangingPunct="1">
              <a:lnSpc>
                <a:spcPct val="100000"/>
              </a:lnSpc>
              <a:spcBef>
                <a:spcPct val="50000"/>
              </a:spcBef>
              <a:buFontTx/>
              <a:buNone/>
            </a:pPr>
            <a:endParaRPr lang="en-US">
              <a:solidFill>
                <a:schemeClr val="accent2"/>
              </a:solidFill>
            </a:endParaRPr>
          </a:p>
          <a:p>
            <a:pPr eaLnBrk="1" hangingPunct="1">
              <a:lnSpc>
                <a:spcPct val="100000"/>
              </a:lnSpc>
              <a:spcBef>
                <a:spcPct val="50000"/>
              </a:spcBef>
              <a:buFontTx/>
              <a:buNone/>
            </a:pPr>
            <a:endParaRPr lang="en-US">
              <a:solidFill>
                <a:schemeClr val="accent2"/>
              </a:solidFill>
            </a:endParaRPr>
          </a:p>
          <a:p>
            <a:pPr eaLnBrk="1" hangingPunct="1">
              <a:lnSpc>
                <a:spcPct val="100000"/>
              </a:lnSpc>
              <a:spcBef>
                <a:spcPct val="50000"/>
              </a:spcBef>
              <a:buFontTx/>
              <a:buNone/>
            </a:pPr>
            <a:endParaRPr lang="en-US"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3993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3993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94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9941"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present value of the maturity amount </a:t>
            </a:r>
            <a:r>
              <a:rPr lang="en-US" sz="800" dirty="0">
                <a:latin typeface="Times New Roman" charset="0"/>
              </a:rPr>
              <a:t>    </a:t>
            </a:r>
            <a:r>
              <a:rPr lang="en-US" dirty="0">
                <a:latin typeface="Times New Roman" charset="0"/>
              </a:rPr>
              <a:t>of $5,000,000 in 20 periods at 6% =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$5,000,000 * 0.3118 = </a:t>
            </a:r>
            <a:r>
              <a:rPr lang="en-US" b="1" dirty="0">
                <a:solidFill>
                  <a:srgbClr val="EC2D00"/>
                </a:solidFill>
                <a:latin typeface="Times New Roman" charset="0"/>
              </a:rPr>
              <a:t>$1,559,000</a:t>
            </a:r>
            <a:r>
              <a:rPr lang="en-US" dirty="0">
                <a:latin typeface="Times New Roman" charset="0"/>
              </a:rPr>
              <a:t> </a:t>
            </a:r>
          </a:p>
          <a:p>
            <a:pPr marL="609600" indent="-609600" eaLnBrk="1" hangingPunct="1">
              <a:buFontTx/>
              <a:buNone/>
            </a:pPr>
            <a:r>
              <a:rPr lang="en-US" dirty="0">
                <a:latin typeface="Times New Roman" charset="0"/>
              </a:rPr>
              <a:t>          </a:t>
            </a:r>
          </a:p>
        </p:txBody>
      </p:sp>
      <p:sp>
        <p:nvSpPr>
          <p:cNvPr id="39942" name="Text Box 7"/>
          <p:cNvSpPr txBox="1">
            <a:spLocks noChangeArrowheads="1"/>
          </p:cNvSpPr>
          <p:nvPr/>
        </p:nvSpPr>
        <p:spPr bwMode="auto">
          <a:xfrm>
            <a:off x="685800" y="3886200"/>
            <a:ext cx="7772400" cy="2925763"/>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par value of the bonds, which will be paid to the bondholder of record on the maturity date, is…</a:t>
            </a:r>
          </a:p>
          <a:p>
            <a:pPr eaLnBrk="1" hangingPunct="1">
              <a:lnSpc>
                <a:spcPct val="100000"/>
              </a:lnSpc>
              <a:spcBef>
                <a:spcPct val="50000"/>
              </a:spcBef>
              <a:buFontTx/>
              <a:buNone/>
            </a:pPr>
            <a:r>
              <a:rPr lang="en-US"/>
              <a:t>    multiplied by the present value of $1 factor         (n = 20, i = 6%) from Table 6-4 in the text…</a:t>
            </a:r>
          </a:p>
          <a:p>
            <a:pPr eaLnBrk="1" hangingPunct="1">
              <a:lnSpc>
                <a:spcPct val="100000"/>
              </a:lnSpc>
              <a:spcBef>
                <a:spcPct val="50000"/>
              </a:spcBef>
              <a:buFontTx/>
              <a:buNone/>
            </a:pPr>
            <a:r>
              <a:rPr lang="en-US"/>
              <a:t>    </a:t>
            </a:r>
            <a:r>
              <a:rPr lang="en-US">
                <a:solidFill>
                  <a:schemeClr val="accent2"/>
                </a:solidFill>
              </a:rPr>
              <a:t>to get the present value of the maturity amount.</a:t>
            </a:r>
          </a:p>
          <a:p>
            <a:pPr eaLnBrk="1" hangingPunct="1">
              <a:lnSpc>
                <a:spcPct val="100000"/>
              </a:lnSpc>
              <a:spcBef>
                <a:spcPct val="50000"/>
              </a:spcBef>
              <a:buFontTx/>
              <a:buNone/>
            </a:pPr>
            <a:endParaRPr lang="en-US">
              <a:solidFill>
                <a:schemeClr val="accent2"/>
              </a:solidFill>
            </a:endParaRPr>
          </a:p>
          <a:p>
            <a:pPr eaLnBrk="1" hangingPunct="1">
              <a:lnSpc>
                <a:spcPct val="100000"/>
              </a:lnSpc>
              <a:spcBef>
                <a:spcPct val="50000"/>
              </a:spcBef>
              <a:buFontTx/>
              <a:buNone/>
            </a:pPr>
            <a:endParaRPr lang="en-US">
              <a:solidFill>
                <a:schemeClr val="accent2"/>
              </a:solidFill>
            </a:endParaRPr>
          </a:p>
          <a:p>
            <a:pPr eaLnBrk="1" hangingPunct="1">
              <a:lnSpc>
                <a:spcPct val="100000"/>
              </a:lnSpc>
              <a:spcBef>
                <a:spcPct val="50000"/>
              </a:spcBef>
              <a:buFontTx/>
              <a:buNone/>
            </a:pPr>
            <a:endParaRPr lang="en-US"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096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096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0965"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proceeds (issue price) of the bonds =</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198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198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98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1989"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a:latin typeface="Times New Roman" charset="0"/>
              </a:rPr>
              <a:t>The proceeds (issue price) of the bonds =</a:t>
            </a:r>
          </a:p>
          <a:p>
            <a:pPr marL="609600" indent="-609600" eaLnBrk="1" hangingPunct="1">
              <a:buFontTx/>
              <a:buAutoNum type="alphaLcPeriod"/>
            </a:pPr>
            <a:endParaRPr lang="en-US" sz="800">
              <a:latin typeface="Times New Roman" charset="0"/>
            </a:endParaRPr>
          </a:p>
          <a:p>
            <a:pPr marL="609600" indent="-609600" eaLnBrk="1" hangingPunct="1">
              <a:buFontTx/>
              <a:buNone/>
            </a:pPr>
            <a:r>
              <a:rPr lang="en-US">
                <a:latin typeface="Times New Roman" charset="0"/>
              </a:rPr>
              <a:t>      </a:t>
            </a:r>
            <a:r>
              <a:rPr lang="en-US">
                <a:solidFill>
                  <a:srgbClr val="EC2D00"/>
                </a:solidFill>
                <a:latin typeface="Times New Roman" charset="0"/>
              </a:rPr>
              <a:t>PV of interest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301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301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01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3013"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proceeds (issue price) of the bonds =</a:t>
            </a:r>
          </a:p>
          <a:p>
            <a:pPr marL="609600" indent="-609600" eaLnBrk="1" hangingPunct="1">
              <a:buFontTx/>
              <a:buAutoNum type="alphaLcPeriod"/>
            </a:pPr>
            <a:endParaRPr lang="en-US" sz="800" dirty="0">
              <a:latin typeface="Times New Roman" charset="0"/>
            </a:endParaRPr>
          </a:p>
          <a:p>
            <a:pPr marL="609600" indent="-609600" eaLnBrk="1" hangingPunct="1">
              <a:buFontTx/>
              <a:buNone/>
            </a:pPr>
            <a:r>
              <a:rPr lang="en-US" dirty="0">
                <a:latin typeface="Times New Roman" charset="0"/>
              </a:rPr>
              <a:t>      PV of interest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dirty="0">
                <a:solidFill>
                  <a:srgbClr val="EC2D00"/>
                </a:solidFill>
                <a:latin typeface="Times New Roman" charset="0"/>
              </a:rPr>
              <a:t> $4,014,465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403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403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03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403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proceeds (issue price) of the bonds =</a:t>
            </a:r>
          </a:p>
          <a:p>
            <a:pPr marL="609600" indent="-609600" eaLnBrk="1" hangingPunct="1">
              <a:buFontTx/>
              <a:buAutoNum type="alphaLcPeriod"/>
            </a:pPr>
            <a:endParaRPr lang="en-US" sz="800" dirty="0">
              <a:latin typeface="Times New Roman" charset="0"/>
            </a:endParaRPr>
          </a:p>
          <a:p>
            <a:pPr marL="609600" indent="-609600" eaLnBrk="1" hangingPunct="1">
              <a:buFontTx/>
              <a:buNone/>
            </a:pPr>
            <a:r>
              <a:rPr lang="en-US" dirty="0">
                <a:latin typeface="Times New Roman" charset="0"/>
              </a:rPr>
              <a:t>      PV of interest </a:t>
            </a:r>
            <a:r>
              <a:rPr lang="en-US" dirty="0">
                <a:solidFill>
                  <a:srgbClr val="EC2D00"/>
                </a:solidFill>
                <a:latin typeface="Times New Roman" charset="0"/>
              </a:rPr>
              <a:t>+ PV of maturity value =</a:t>
            </a:r>
          </a:p>
          <a:p>
            <a:pPr marL="609600" indent="-609600" eaLnBrk="1" hangingPunct="1">
              <a:buFontTx/>
              <a:buNone/>
            </a:pPr>
            <a:endParaRPr lang="en-US" sz="800" dirty="0">
              <a:solidFill>
                <a:srgbClr val="EC2D00"/>
              </a:solidFill>
              <a:latin typeface="Times New Roman" charset="0"/>
            </a:endParaRPr>
          </a:p>
          <a:p>
            <a:pPr marL="609600" indent="-609600" eaLnBrk="1" hangingPunct="1">
              <a:buFontTx/>
              <a:buNone/>
            </a:pPr>
            <a:r>
              <a:rPr lang="en-US" dirty="0">
                <a:latin typeface="Times New Roman" charset="0"/>
              </a:rPr>
              <a:t>      $4,014,465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Definition</a:t>
            </a:r>
          </a:p>
        </p:txBody>
      </p:sp>
      <p:sp>
        <p:nvSpPr>
          <p:cNvPr id="17410" name="Rectangle 3"/>
          <p:cNvSpPr>
            <a:spLocks noGrp="1" noChangeArrowheads="1"/>
          </p:cNvSpPr>
          <p:nvPr>
            <p:ph type="body" idx="1"/>
          </p:nvPr>
        </p:nvSpPr>
        <p:spPr>
          <a:xfrm>
            <a:off x="685800" y="1984375"/>
            <a:ext cx="7924800" cy="4721225"/>
          </a:xfrm>
          <a:noFill/>
        </p:spPr>
        <p:txBody>
          <a:bodyPr/>
          <a:lstStyle/>
          <a:p>
            <a:pPr marL="609600" indent="-609600" eaLnBrk="1" hangingPunct="1">
              <a:spcBef>
                <a:spcPct val="0"/>
              </a:spcBef>
              <a:buFontTx/>
              <a:buAutoNum type="alphaLcPeriod"/>
            </a:pPr>
            <a:r>
              <a:rPr lang="en-US" sz="2000" b="1" dirty="0">
                <a:latin typeface="Times New Roman" charset="0"/>
              </a:rPr>
              <a:t>Using the present value tables in Chapter 6, calculate the proceeds (issue price) of </a:t>
            </a:r>
            <a:r>
              <a:rPr lang="en-US" sz="2000" b="1" dirty="0" err="1">
                <a:latin typeface="Times New Roman" charset="0"/>
              </a:rPr>
              <a:t>Drennen</a:t>
            </a:r>
            <a:r>
              <a:rPr lang="en-US" sz="2000" b="1" dirty="0">
                <a:latin typeface="Times New Roman" charset="0"/>
              </a:rPr>
              <a:t>, Inc.’s, bonds on January 1, 2019, assuming that the bonds were sold to provide a market rate of return to the investor.</a:t>
            </a:r>
          </a:p>
          <a:p>
            <a:pPr marL="609600" indent="-609600" eaLnBrk="1" hangingPunct="1">
              <a:spcBef>
                <a:spcPct val="0"/>
              </a:spcBef>
              <a:buFontTx/>
              <a:buAutoNum type="alphaLcPeriod"/>
            </a:pPr>
            <a:endParaRPr lang="en-US" sz="1200" b="1" dirty="0">
              <a:latin typeface="Times New Roman" charset="0"/>
            </a:endParaRPr>
          </a:p>
          <a:p>
            <a:pPr marL="609600" indent="-609600" eaLnBrk="1" hangingPunct="1">
              <a:spcBef>
                <a:spcPct val="0"/>
              </a:spcBef>
              <a:buFontTx/>
              <a:buAutoNum type="alphaLcPeriod"/>
            </a:pPr>
            <a:r>
              <a:rPr lang="en-US" sz="2000" dirty="0">
                <a:solidFill>
                  <a:srgbClr val="C0C0C0"/>
                </a:solidFill>
                <a:latin typeface="Times New Roman" charset="0"/>
              </a:rPr>
              <a:t>Assume instead that the proceeds were $4,820,000.  Use the horizontal model (or write the journal entry) to record the payment of semiannual interest and the related discount amortization on June 30, 2019, assuming that the discount of $180,000 is amortized on a straight-line basis.</a:t>
            </a:r>
          </a:p>
          <a:p>
            <a:pPr marL="609600" indent="-609600" eaLnBrk="1" hangingPunct="1">
              <a:spcBef>
                <a:spcPct val="0"/>
              </a:spcBef>
              <a:buFontTx/>
              <a:buAutoNum type="alphaLcPeriod"/>
            </a:pPr>
            <a:endParaRPr lang="en-US" sz="1200" dirty="0">
              <a:solidFill>
                <a:srgbClr val="C0C0C0"/>
              </a:solidFill>
              <a:latin typeface="Times New Roman" charset="0"/>
            </a:endParaRPr>
          </a:p>
          <a:p>
            <a:pPr marL="609600" indent="-609600" eaLnBrk="1" hangingPunct="1">
              <a:spcBef>
                <a:spcPct val="0"/>
              </a:spcBef>
              <a:buFontTx/>
              <a:buAutoNum type="alphaLcPeriod"/>
            </a:pPr>
            <a:r>
              <a:rPr lang="en-US" sz="2000" dirty="0">
                <a:solidFill>
                  <a:srgbClr val="C0C0C0"/>
                </a:solidFill>
                <a:latin typeface="Times New Roman" charset="0"/>
              </a:rPr>
              <a:t>If the discount in part </a:t>
            </a:r>
            <a:r>
              <a:rPr lang="en-US" sz="2000" b="1" dirty="0">
                <a:solidFill>
                  <a:srgbClr val="C0C0C0"/>
                </a:solidFill>
                <a:latin typeface="Times New Roman" charset="0"/>
              </a:rPr>
              <a:t>b</a:t>
            </a:r>
            <a:r>
              <a:rPr lang="en-US" sz="2000" dirty="0">
                <a:solidFill>
                  <a:srgbClr val="C0C0C0"/>
                </a:solidFill>
                <a:latin typeface="Times New Roman" charset="0"/>
              </a:rPr>
              <a:t> were amortized using the compound interest method, would interest expense for the year ended December 31, 2019, be more than, less than, or equal to the interest expense reported using the straight-line method of discount amortization?  Explain.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505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505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06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5061"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proceeds (issue price) of the bonds =</a:t>
            </a:r>
          </a:p>
          <a:p>
            <a:pPr marL="609600" indent="-609600" eaLnBrk="1" hangingPunct="1">
              <a:buFontTx/>
              <a:buAutoNum type="alphaLcPeriod"/>
            </a:pPr>
            <a:endParaRPr lang="en-US" sz="800" dirty="0">
              <a:latin typeface="Times New Roman" charset="0"/>
            </a:endParaRPr>
          </a:p>
          <a:p>
            <a:pPr marL="609600" indent="-609600" eaLnBrk="1" hangingPunct="1">
              <a:buFontTx/>
              <a:buNone/>
            </a:pPr>
            <a:r>
              <a:rPr lang="en-US" dirty="0">
                <a:latin typeface="Times New Roman" charset="0"/>
              </a:rPr>
              <a:t>      PV of interest + PV of maturity value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$4,014,465     </a:t>
            </a:r>
            <a:r>
              <a:rPr lang="en-US" dirty="0">
                <a:solidFill>
                  <a:srgbClr val="EC2D00"/>
                </a:solidFill>
                <a:latin typeface="Times New Roman" charset="0"/>
              </a:rPr>
              <a:t>+ $1,559,000 =</a:t>
            </a:r>
          </a:p>
          <a:p>
            <a:pPr marL="609600" indent="-609600" eaLnBrk="1" hangingPunct="1">
              <a:buFontTx/>
              <a:buNone/>
            </a:pPr>
            <a:endParaRPr lang="en-US" sz="800" dirty="0">
              <a:solidFill>
                <a:srgbClr val="EC2D00"/>
              </a:solidFill>
              <a:latin typeface="Times New Roman" charset="0"/>
            </a:endParaRPr>
          </a:p>
          <a:p>
            <a:pPr marL="609600" indent="-609600" eaLnBrk="1" hangingPunct="1">
              <a:buFontTx/>
              <a:buNone/>
            </a:pPr>
            <a:r>
              <a:rPr lang="en-US" dirty="0">
                <a:latin typeface="Times New Roman" charset="0"/>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608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608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08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6085"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AutoNum type="alphaLcPeriod"/>
            </a:pPr>
            <a:r>
              <a:rPr lang="en-US" dirty="0">
                <a:latin typeface="Times New Roman" charset="0"/>
              </a:rPr>
              <a:t>The proceeds (issue price) of the bonds =</a:t>
            </a:r>
          </a:p>
          <a:p>
            <a:pPr marL="609600" indent="-609600" eaLnBrk="1" hangingPunct="1">
              <a:buFontTx/>
              <a:buAutoNum type="alphaLcPeriod"/>
            </a:pPr>
            <a:endParaRPr lang="en-US" sz="800" dirty="0">
              <a:latin typeface="Times New Roman" charset="0"/>
            </a:endParaRPr>
          </a:p>
          <a:p>
            <a:pPr marL="609600" indent="-609600" eaLnBrk="1" hangingPunct="1">
              <a:buFontTx/>
              <a:buNone/>
            </a:pPr>
            <a:r>
              <a:rPr lang="en-US" dirty="0">
                <a:latin typeface="Times New Roman" charset="0"/>
              </a:rPr>
              <a:t>      PV of interest + PV of maturity value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$4,014,465     + $1,559,000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b="1" dirty="0">
                <a:solidFill>
                  <a:srgbClr val="EC2D00"/>
                </a:solidFill>
                <a:latin typeface="Times New Roman" charset="0"/>
              </a:rPr>
              <a:t> $5,573,465</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Definition</a:t>
            </a:r>
          </a:p>
        </p:txBody>
      </p:sp>
      <p:sp>
        <p:nvSpPr>
          <p:cNvPr id="47106" name="Rectangle 3"/>
          <p:cNvSpPr>
            <a:spLocks noGrp="1" noChangeArrowheads="1"/>
          </p:cNvSpPr>
          <p:nvPr>
            <p:ph type="body" idx="1"/>
          </p:nvPr>
        </p:nvSpPr>
        <p:spPr>
          <a:xfrm>
            <a:off x="685800" y="1984375"/>
            <a:ext cx="7772400" cy="4552950"/>
          </a:xfrm>
          <a:noFill/>
        </p:spPr>
        <p:txBody>
          <a:bodyPr/>
          <a:lstStyle/>
          <a:p>
            <a:pPr marL="609600" indent="-609600" eaLnBrk="1" hangingPunct="1">
              <a:spcBef>
                <a:spcPct val="0"/>
              </a:spcBef>
              <a:buFontTx/>
              <a:buAutoNum type="alphaLcPeriod"/>
            </a:pPr>
            <a:r>
              <a:rPr lang="en-US" sz="2000" dirty="0">
                <a:solidFill>
                  <a:srgbClr val="C0C0C0"/>
                </a:solidFill>
                <a:latin typeface="Times New Roman" charset="0"/>
              </a:rPr>
              <a:t>Using the present value tables in Chapter 6, calculate the proceeds (issue price) of </a:t>
            </a:r>
            <a:r>
              <a:rPr lang="en-US" sz="2000" dirty="0" err="1">
                <a:solidFill>
                  <a:srgbClr val="C0C0C0"/>
                </a:solidFill>
                <a:latin typeface="Times New Roman" charset="0"/>
              </a:rPr>
              <a:t>Drennen</a:t>
            </a:r>
            <a:r>
              <a:rPr lang="en-US" sz="2000" dirty="0">
                <a:solidFill>
                  <a:srgbClr val="C0C0C0"/>
                </a:solidFill>
                <a:latin typeface="Times New Roman" charset="0"/>
              </a:rPr>
              <a:t>, Inc.’s, bonds on January 1, 2019, assuming that the bonds were sold to provide a market rate of return to the investor.</a:t>
            </a:r>
          </a:p>
          <a:p>
            <a:pPr marL="609600" indent="-609600" eaLnBrk="1" hangingPunct="1">
              <a:spcBef>
                <a:spcPct val="0"/>
              </a:spcBef>
              <a:buFontTx/>
              <a:buAutoNum type="alphaLcPeriod"/>
            </a:pPr>
            <a:endParaRPr lang="en-US" sz="1200" b="1" dirty="0">
              <a:latin typeface="Times New Roman" charset="0"/>
            </a:endParaRPr>
          </a:p>
          <a:p>
            <a:pPr marL="609600" indent="-609600" eaLnBrk="1" hangingPunct="1">
              <a:spcBef>
                <a:spcPct val="0"/>
              </a:spcBef>
              <a:buFontTx/>
              <a:buAutoNum type="alphaLcPeriod"/>
            </a:pPr>
            <a:r>
              <a:rPr lang="en-US" sz="2000" b="1" dirty="0">
                <a:latin typeface="Times New Roman" charset="0"/>
              </a:rPr>
              <a:t>Assume instead that the proceeds were $4,820,000.  Use the horizontal model (or write the journal entry) to record the payment of semiannual interest and the related discount amortization on June 30, 2019, assuming that the discount of $180,000 is amortized on a straight-line basis.</a:t>
            </a:r>
          </a:p>
          <a:p>
            <a:pPr marL="609600" indent="-609600" eaLnBrk="1" hangingPunct="1">
              <a:spcBef>
                <a:spcPct val="0"/>
              </a:spcBef>
              <a:buFontTx/>
              <a:buAutoNum type="alphaLcPeriod"/>
            </a:pPr>
            <a:endParaRPr lang="en-US" sz="1200" dirty="0">
              <a:solidFill>
                <a:srgbClr val="C0C0C0"/>
              </a:solidFill>
              <a:latin typeface="Times New Roman" charset="0"/>
            </a:endParaRPr>
          </a:p>
          <a:p>
            <a:pPr marL="609600" indent="-609600" eaLnBrk="1" hangingPunct="1">
              <a:spcBef>
                <a:spcPct val="0"/>
              </a:spcBef>
              <a:buFontTx/>
              <a:buAutoNum type="alphaLcPeriod"/>
            </a:pPr>
            <a:r>
              <a:rPr lang="en-US" sz="2000" dirty="0">
                <a:solidFill>
                  <a:srgbClr val="C0C0C0"/>
                </a:solidFill>
                <a:latin typeface="Times New Roman" charset="0"/>
              </a:rPr>
              <a:t>If the discount in part b were amortized using the compound interest method, would interest expense for the year ended December 31, 2019, be more than, less than, or equal to the interest expense reported using the straight-line method of discount amortization?  Explain.</a:t>
            </a:r>
          </a:p>
          <a:p>
            <a:pPr marL="609600" indent="-609600" eaLnBrk="1" hangingPunct="1">
              <a:lnSpc>
                <a:spcPct val="80000"/>
              </a:lnSpc>
              <a:buFontTx/>
              <a:buAutoNum type="alphaLcPeriod"/>
            </a:pPr>
            <a:endParaRPr lang="en-US" sz="2000" dirty="0">
              <a:solidFill>
                <a:srgbClr val="C0C0C0"/>
              </a:solidFill>
              <a:latin typeface="Times New Roman"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813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813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13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8133"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None/>
            </a:pPr>
            <a:r>
              <a:rPr lang="en-US">
                <a:latin typeface="Times New Roman" charset="0"/>
              </a:rPr>
              <a:t>b.   The semiannual discount amortization, straight-line basis =</a:t>
            </a:r>
          </a:p>
          <a:p>
            <a:pPr marL="609600" indent="-609600" eaLnBrk="1" hangingPunct="1"/>
            <a:endParaRPr lang="en-US" sz="800">
              <a:latin typeface="Times New Roman" charset="0"/>
            </a:endParaRPr>
          </a:p>
          <a:p>
            <a:pPr marL="609600" indent="-609600" eaLnBrk="1" hangingPunct="1">
              <a:buFontTx/>
              <a:buNone/>
            </a:pPr>
            <a:r>
              <a:rPr lang="en-US">
                <a:latin typeface="Times New Roman" charset="0"/>
              </a:rPr>
              <a:t>      </a:t>
            </a:r>
            <a:endParaRPr lang="en-US" b="1">
              <a:solidFill>
                <a:srgbClr val="EC2D00"/>
              </a:solidFill>
              <a:latin typeface="Times New Roman"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4915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4915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15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915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None/>
            </a:pPr>
            <a:r>
              <a:rPr lang="en-US" dirty="0">
                <a:latin typeface="Times New Roman" charset="0"/>
              </a:rPr>
              <a:t>b.   The semiannual discount amortization, straight-line basis =</a:t>
            </a:r>
          </a:p>
          <a:p>
            <a:pPr marL="609600" indent="-609600" eaLnBrk="1" hangingPunct="1"/>
            <a:endParaRPr lang="en-US" sz="800" dirty="0">
              <a:latin typeface="Times New Roman" charset="0"/>
            </a:endParaRPr>
          </a:p>
          <a:p>
            <a:pPr marL="609600" indent="-609600" eaLnBrk="1" hangingPunct="1">
              <a:buFontTx/>
              <a:buNone/>
            </a:pPr>
            <a:r>
              <a:rPr lang="en-US" dirty="0">
                <a:latin typeface="Times New Roman" charset="0"/>
              </a:rPr>
              <a:t>      </a:t>
            </a:r>
            <a:r>
              <a:rPr lang="en-US" dirty="0">
                <a:solidFill>
                  <a:srgbClr val="EC2D00"/>
                </a:solidFill>
                <a:latin typeface="Times New Roman" charset="0"/>
              </a:rPr>
              <a:t>$180,000 </a:t>
            </a:r>
            <a:endParaRPr lang="en-US" b="1" dirty="0">
              <a:solidFill>
                <a:srgbClr val="EC2D00"/>
              </a:solidFill>
              <a:latin typeface="Times New Roman"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017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017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18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0181"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None/>
            </a:pPr>
            <a:r>
              <a:rPr lang="en-US" dirty="0">
                <a:latin typeface="Times New Roman" charset="0"/>
              </a:rPr>
              <a:t>b.   The semiannual discount amortization, straight-line basis =</a:t>
            </a:r>
          </a:p>
          <a:p>
            <a:pPr marL="609600" indent="-609600" eaLnBrk="1" hangingPunct="1"/>
            <a:endParaRPr lang="en-US" sz="800" dirty="0">
              <a:latin typeface="Times New Roman" charset="0"/>
            </a:endParaRPr>
          </a:p>
          <a:p>
            <a:pPr marL="609600" indent="-609600" eaLnBrk="1" hangingPunct="1">
              <a:buFontTx/>
              <a:buNone/>
            </a:pPr>
            <a:r>
              <a:rPr lang="en-US" dirty="0">
                <a:latin typeface="Times New Roman" charset="0"/>
              </a:rPr>
              <a:t>      $180,000 </a:t>
            </a:r>
            <a:r>
              <a:rPr lang="en-US" dirty="0">
                <a:solidFill>
                  <a:srgbClr val="EC2D00"/>
                </a:solidFill>
                <a:latin typeface="Times New Roman" charset="0"/>
              </a:rPr>
              <a:t>/ 20 periods =</a:t>
            </a:r>
            <a:r>
              <a:rPr lang="en-US" dirty="0">
                <a:latin typeface="Times New Roman" charset="0"/>
              </a:rPr>
              <a:t>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b="1" dirty="0">
                <a:solidFill>
                  <a:srgbClr val="EC2D00"/>
                </a:solidFill>
                <a:latin typeface="Times New Roman" charset="0"/>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120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120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20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05"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None/>
            </a:pPr>
            <a:r>
              <a:rPr lang="en-US" dirty="0">
                <a:latin typeface="Times New Roman" charset="0"/>
              </a:rPr>
              <a:t>b.   The semiannual discount amortization, straight-line basis =</a:t>
            </a:r>
          </a:p>
          <a:p>
            <a:pPr marL="609600" indent="-609600" eaLnBrk="1" hangingPunct="1"/>
            <a:endParaRPr lang="en-US" sz="800" dirty="0">
              <a:latin typeface="Times New Roman" charset="0"/>
            </a:endParaRPr>
          </a:p>
          <a:p>
            <a:pPr marL="609600" indent="-609600" eaLnBrk="1" hangingPunct="1">
              <a:buFontTx/>
              <a:buNone/>
            </a:pPr>
            <a:r>
              <a:rPr lang="en-US" dirty="0">
                <a:latin typeface="Times New Roman" charset="0"/>
              </a:rPr>
              <a:t>      $180,000 / 20 periods = </a:t>
            </a:r>
          </a:p>
          <a:p>
            <a:pPr marL="609600" indent="-609600" eaLnBrk="1" hangingPunct="1">
              <a:buFontTx/>
              <a:buNone/>
            </a:pPr>
            <a:endParaRPr lang="en-US" sz="800" dirty="0">
              <a:latin typeface="Times New Roman" charset="0"/>
            </a:endParaRPr>
          </a:p>
          <a:p>
            <a:pPr marL="609600" indent="-609600" eaLnBrk="1" hangingPunct="1">
              <a:buFontTx/>
              <a:buNone/>
            </a:pPr>
            <a:r>
              <a:rPr lang="en-US" dirty="0">
                <a:latin typeface="Times New Roman" charset="0"/>
              </a:rPr>
              <a:t>     </a:t>
            </a:r>
            <a:r>
              <a:rPr lang="en-US" b="1" dirty="0">
                <a:solidFill>
                  <a:srgbClr val="EC2D00"/>
                </a:solidFill>
                <a:latin typeface="Times New Roman" charset="0"/>
              </a:rPr>
              <a:t> $9,000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222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222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2229" name="AutoShape 11"/>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2230" name="Rectangle 12"/>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2231" name="Rectangle 13"/>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2232" name="Rectangle 14"/>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a:t>   </a:t>
            </a:r>
            <a:endParaRPr lang="en-US" sz="1800" b="1">
              <a:solidFill>
                <a:srgbClr val="EC2D00"/>
              </a:solidFill>
            </a:endParaRPr>
          </a:p>
        </p:txBody>
      </p:sp>
      <p:sp>
        <p:nvSpPr>
          <p:cNvPr id="52233"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325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325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25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3253"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3254"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3255"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3256"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2000" dirty="0">
                <a:solidFill>
                  <a:srgbClr val="EC2D00"/>
                </a:solidFill>
              </a:rPr>
              <a:t> </a:t>
            </a:r>
            <a:r>
              <a:rPr lang="en-US" sz="1800" dirty="0">
                <a:solidFill>
                  <a:srgbClr val="EC2D00"/>
                </a:solidFill>
              </a:rPr>
              <a:t>Cash        </a:t>
            </a:r>
          </a:p>
          <a:p>
            <a:pPr marL="342900" indent="-342900">
              <a:buFontTx/>
              <a:buNone/>
            </a:pPr>
            <a:r>
              <a:rPr lang="en-US" sz="1800" dirty="0">
                <a:solidFill>
                  <a:srgbClr val="EC2D00"/>
                </a:solidFill>
              </a:rPr>
              <a:t>   -350,000  </a:t>
            </a:r>
          </a:p>
          <a:p>
            <a:pPr marL="342900" indent="-342900">
              <a:buFontTx/>
              <a:buNone/>
            </a:pPr>
            <a:r>
              <a:rPr lang="en-US" sz="1800" dirty="0">
                <a:solidFill>
                  <a:srgbClr val="EC2D00"/>
                </a:solidFill>
              </a:rPr>
              <a:t>  </a:t>
            </a:r>
            <a:r>
              <a:rPr lang="en-US" sz="1800" dirty="0"/>
              <a:t>                 </a:t>
            </a:r>
          </a:p>
          <a:p>
            <a:pPr marL="342900" indent="-342900">
              <a:buFontTx/>
              <a:buNone/>
            </a:pPr>
            <a:endParaRPr lang="en-US" sz="1800" dirty="0"/>
          </a:p>
          <a:p>
            <a:pPr marL="342900" indent="-342900">
              <a:buFontTx/>
              <a:buNone/>
            </a:pPr>
            <a:r>
              <a:rPr lang="en-US" sz="1800" dirty="0"/>
              <a:t>     </a:t>
            </a:r>
            <a:endParaRPr lang="en-US" sz="1800" b="1" dirty="0">
              <a:solidFill>
                <a:srgbClr val="EC2D00"/>
              </a:solidFill>
            </a:endParaRPr>
          </a:p>
        </p:txBody>
      </p:sp>
      <p:sp>
        <p:nvSpPr>
          <p:cNvPr id="53257" name="Text Box 11"/>
          <p:cNvSpPr txBox="1">
            <a:spLocks noChangeArrowheads="1"/>
          </p:cNvSpPr>
          <p:nvPr/>
        </p:nvSpPr>
        <p:spPr bwMode="auto">
          <a:xfrm>
            <a:off x="685800" y="3962400"/>
            <a:ext cx="7772400" cy="1828800"/>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dirty="0"/>
              <a:t>The cash payment of $350,000 each six months represents the par value of $5,000,000 times the market rate of interest of 12% times the period of time of 6/12.</a:t>
            </a:r>
          </a:p>
          <a:p>
            <a:pPr eaLnBrk="1" hangingPunct="1">
              <a:lnSpc>
                <a:spcPct val="100000"/>
              </a:lnSpc>
              <a:spcBef>
                <a:spcPct val="50000"/>
              </a:spcBef>
              <a:buFontTx/>
              <a:buNone/>
            </a:pPr>
            <a:endParaRPr lang="en-US" b="1" dirty="0"/>
          </a:p>
        </p:txBody>
      </p:sp>
      <p:sp>
        <p:nvSpPr>
          <p:cNvPr id="53258"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427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427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27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4277"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4278"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4279"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4280"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a:t>
            </a:r>
            <a:r>
              <a:rPr lang="en-US" sz="1800" dirty="0">
                <a:solidFill>
                  <a:srgbClr val="EC2D00"/>
                </a:solidFill>
              </a:rPr>
              <a:t>Discount on                                                                         </a:t>
            </a:r>
          </a:p>
          <a:p>
            <a:pPr marL="342900" indent="-342900">
              <a:buFontTx/>
              <a:buNone/>
            </a:pPr>
            <a:r>
              <a:rPr lang="en-US" sz="1800" dirty="0"/>
              <a:t>   -350,000  </a:t>
            </a:r>
            <a:r>
              <a:rPr lang="en-US" sz="1800" dirty="0">
                <a:solidFill>
                  <a:srgbClr val="EC2D00"/>
                </a:solidFill>
              </a:rPr>
              <a:t> Bonds Payable                                                                    </a:t>
            </a:r>
          </a:p>
          <a:p>
            <a:pPr marL="342900" indent="-342900">
              <a:buFontTx/>
              <a:buNone/>
            </a:pPr>
            <a:r>
              <a:rPr lang="en-US" sz="1800" dirty="0">
                <a:solidFill>
                  <a:srgbClr val="EC2D00"/>
                </a:solidFill>
              </a:rPr>
              <a:t>                    +9,000                                                                                 </a:t>
            </a:r>
          </a:p>
          <a:p>
            <a:pPr marL="342900" indent="-342900">
              <a:buFontTx/>
              <a:buNone/>
            </a:pPr>
            <a:r>
              <a:rPr lang="en-US" sz="1800" dirty="0">
                <a:solidFill>
                  <a:srgbClr val="EC2D00"/>
                </a:solidFill>
              </a:rPr>
              <a:t>   </a:t>
            </a:r>
            <a:endParaRPr lang="en-US" sz="1800" b="1" dirty="0">
              <a:solidFill>
                <a:srgbClr val="EC2D00"/>
              </a:solidFill>
            </a:endParaRPr>
          </a:p>
        </p:txBody>
      </p:sp>
      <p:sp>
        <p:nvSpPr>
          <p:cNvPr id="54281" name="Text Box 11"/>
          <p:cNvSpPr txBox="1">
            <a:spLocks noChangeArrowheads="1"/>
          </p:cNvSpPr>
          <p:nvPr/>
        </p:nvSpPr>
        <p:spPr bwMode="auto">
          <a:xfrm>
            <a:off x="685800" y="4024313"/>
            <a:ext cx="7772400" cy="23764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dirty="0"/>
              <a:t>The amortization of bond discount increases the carrying value of the bonds </a:t>
            </a:r>
            <a:r>
              <a:rPr lang="en-US" b="1" i="1" dirty="0"/>
              <a:t>from</a:t>
            </a:r>
            <a:r>
              <a:rPr lang="en-US" dirty="0"/>
              <a:t> </a:t>
            </a:r>
          </a:p>
          <a:p>
            <a:pPr eaLnBrk="1" hangingPunct="1">
              <a:lnSpc>
                <a:spcPct val="100000"/>
              </a:lnSpc>
              <a:spcBef>
                <a:spcPct val="50000"/>
              </a:spcBef>
              <a:buFontTx/>
              <a:buNone/>
            </a:pPr>
            <a:r>
              <a:rPr lang="en-US" dirty="0"/>
              <a:t>    $5,000,000 - $180,000 = </a:t>
            </a:r>
            <a:r>
              <a:rPr lang="en-US" dirty="0">
                <a:solidFill>
                  <a:srgbClr val="EC2D00"/>
                </a:solidFill>
              </a:rPr>
              <a:t>$4,820,000</a:t>
            </a:r>
            <a:r>
              <a:rPr lang="en-US" dirty="0"/>
              <a:t> </a:t>
            </a:r>
            <a:r>
              <a:rPr lang="en-US" b="1" i="1" dirty="0"/>
              <a:t> </a:t>
            </a:r>
          </a:p>
          <a:p>
            <a:pPr eaLnBrk="1" hangingPunct="1">
              <a:lnSpc>
                <a:spcPct val="100000"/>
              </a:lnSpc>
              <a:spcBef>
                <a:spcPct val="50000"/>
              </a:spcBef>
              <a:buFontTx/>
              <a:buNone/>
            </a:pPr>
            <a:r>
              <a:rPr lang="en-US" b="1" i="1" dirty="0"/>
              <a:t>   to </a:t>
            </a:r>
            <a:r>
              <a:rPr lang="en-US" dirty="0"/>
              <a:t>$5,000,000 - $171,000 = </a:t>
            </a:r>
            <a:r>
              <a:rPr lang="en-US" dirty="0">
                <a:solidFill>
                  <a:srgbClr val="EC2D00"/>
                </a:solidFill>
              </a:rPr>
              <a:t>$4,829,000.</a:t>
            </a:r>
            <a:endParaRPr lang="en-US" b="1" i="1" dirty="0">
              <a:solidFill>
                <a:srgbClr val="EC2D00"/>
              </a:solidFill>
            </a:endParaRPr>
          </a:p>
          <a:p>
            <a:pPr eaLnBrk="1" hangingPunct="1">
              <a:lnSpc>
                <a:spcPct val="100000"/>
              </a:lnSpc>
              <a:spcBef>
                <a:spcPct val="50000"/>
              </a:spcBef>
              <a:buFontTx/>
              <a:buNone/>
            </a:pPr>
            <a:endParaRPr lang="en-US" b="1" dirty="0"/>
          </a:p>
        </p:txBody>
      </p:sp>
      <p:sp>
        <p:nvSpPr>
          <p:cNvPr id="54282"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1843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1843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43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8437" name="Rectangle 6"/>
          <p:cNvSpPr>
            <a:spLocks noGrp="1" noChangeArrowheads="1"/>
          </p:cNvSpPr>
          <p:nvPr>
            <p:ph type="body" idx="1"/>
          </p:nvPr>
        </p:nvSpPr>
        <p:spPr>
          <a:xfrm>
            <a:off x="685800" y="1981200"/>
            <a:ext cx="7772400" cy="4570413"/>
          </a:xfrm>
          <a:noFill/>
        </p:spPr>
        <p:txBody>
          <a:bodyPr/>
          <a:lstStyle/>
          <a:p>
            <a:pPr marL="609600" indent="-609600" eaLnBrk="1" hangingPunct="1">
              <a:buFontTx/>
              <a:buNone/>
            </a:pPr>
            <a:r>
              <a:rPr lang="en-US">
                <a:latin typeface="Times New Roman" charset="0"/>
              </a:rPr>
              <a:t>a. </a:t>
            </a:r>
            <a:r>
              <a:rPr lang="en-US" sz="2800">
                <a:latin typeface="Times New Roman" charset="0"/>
              </a:rPr>
              <a:t>The semi-annual interest payments on the bonds =</a:t>
            </a:r>
          </a:p>
          <a:p>
            <a:pPr marL="609600" indent="-609600" eaLnBrk="1" hangingPunct="1">
              <a:buFontTx/>
              <a:buNone/>
            </a:pPr>
            <a:endParaRPr lang="en-US" sz="2800">
              <a:latin typeface="Times New Roman" charset="0"/>
            </a:endParaRPr>
          </a:p>
          <a:p>
            <a:pPr marL="609600" indent="-609600" eaLnBrk="1" hangingPunct="1">
              <a:buFontTx/>
              <a:buNone/>
            </a:pPr>
            <a:r>
              <a:rPr lang="en-US">
                <a:latin typeface="Times New Roman" charset="0"/>
              </a:rPr>
              <a:t>     </a:t>
            </a:r>
            <a:r>
              <a:rPr lang="en-US" sz="800">
                <a:latin typeface="Times New Roman" charset="0"/>
              </a:rPr>
              <a:t>             </a:t>
            </a:r>
          </a:p>
          <a:p>
            <a:pPr marL="609600" indent="-609600" eaLnBrk="1" hangingPunct="1">
              <a:buFontTx/>
              <a:buNone/>
            </a:pPr>
            <a:r>
              <a:rPr lang="en-US">
                <a:latin typeface="Times New Roman" charset="0"/>
              </a:rPr>
              <a:t> </a:t>
            </a:r>
          </a:p>
          <a:p>
            <a:pPr marL="609600" indent="-609600" eaLnBrk="1" hangingPunct="1"/>
            <a:endParaRPr lang="en-US">
              <a:latin typeface="Times New Roman" charset="0"/>
            </a:endParaRPr>
          </a:p>
          <a:p>
            <a:pPr marL="609600" indent="-609600" eaLnBrk="1" hangingPunct="1">
              <a:buFontTx/>
              <a:buNone/>
            </a:pPr>
            <a:r>
              <a:rPr lang="en-US">
                <a:latin typeface="Times New Roman" charset="0"/>
              </a:rPr>
              <a:t> </a:t>
            </a:r>
          </a:p>
          <a:p>
            <a:pPr marL="609600" indent="-609600" eaLnBrk="1" hangingPunct="1">
              <a:buFontTx/>
              <a:buNone/>
            </a:pPr>
            <a:r>
              <a:rPr lang="en-US">
                <a:latin typeface="Times New Roman" charset="0"/>
              </a:rPr>
              <a:t>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529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529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30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5301"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5302"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5303" name="Rectangle 9"/>
          <p:cNvSpPr>
            <a:spLocks noChangeArrowheads="1"/>
          </p:cNvSpPr>
          <p:nvPr/>
        </p:nvSpPr>
        <p:spPr bwMode="auto">
          <a:xfrm>
            <a:off x="9906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5304" name="Rectangle 10"/>
          <p:cNvSpPr>
            <a:spLocks noChangeArrowheads="1"/>
          </p:cNvSpPr>
          <p:nvPr/>
        </p:nvSpPr>
        <p:spPr bwMode="auto">
          <a:xfrm>
            <a:off x="917575"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Discount on                                                                                 </a:t>
            </a:r>
            <a:r>
              <a:rPr lang="en-US" sz="1800" dirty="0">
                <a:solidFill>
                  <a:srgbClr val="EC2D00"/>
                </a:solidFill>
              </a:rPr>
              <a:t>  Interest</a:t>
            </a:r>
          </a:p>
          <a:p>
            <a:pPr marL="342900" indent="-342900">
              <a:buFontTx/>
              <a:buNone/>
            </a:pPr>
            <a:r>
              <a:rPr lang="en-US" sz="1800" dirty="0"/>
              <a:t>   -350,000   Bonds Payable                                                                              </a:t>
            </a:r>
            <a:r>
              <a:rPr lang="en-US" sz="1800" dirty="0">
                <a:solidFill>
                  <a:srgbClr val="EC2D00"/>
                </a:solidFill>
              </a:rPr>
              <a:t>Expense</a:t>
            </a:r>
          </a:p>
          <a:p>
            <a:pPr marL="342900" indent="-342900">
              <a:buFontTx/>
              <a:buNone/>
            </a:pPr>
            <a:r>
              <a:rPr lang="en-US" sz="1800" dirty="0"/>
              <a:t>                    +9,000                                                                                 </a:t>
            </a:r>
            <a:r>
              <a:rPr lang="en-US" sz="1800" dirty="0">
                <a:solidFill>
                  <a:srgbClr val="EC2D00"/>
                </a:solidFill>
              </a:rPr>
              <a:t>         -359,000</a:t>
            </a:r>
          </a:p>
          <a:p>
            <a:pPr marL="342900" indent="-342900">
              <a:buFontTx/>
              <a:buNone/>
            </a:pPr>
            <a:endParaRPr lang="en-US" sz="1800" dirty="0"/>
          </a:p>
          <a:p>
            <a:pPr marL="342900" indent="-342900">
              <a:buFontTx/>
              <a:buNone/>
            </a:pPr>
            <a:r>
              <a:rPr lang="en-US" sz="1800" dirty="0"/>
              <a:t>    </a:t>
            </a:r>
            <a:endParaRPr lang="en-US" sz="1800" b="1" dirty="0">
              <a:solidFill>
                <a:srgbClr val="EC2D00"/>
              </a:solidFill>
            </a:endParaRPr>
          </a:p>
        </p:txBody>
      </p:sp>
      <p:sp>
        <p:nvSpPr>
          <p:cNvPr id="55305" name="Text Box 11"/>
          <p:cNvSpPr txBox="1">
            <a:spLocks noChangeArrowheads="1"/>
          </p:cNvSpPr>
          <p:nvPr/>
        </p:nvSpPr>
        <p:spPr bwMode="auto">
          <a:xfrm>
            <a:off x="685800" y="4024313"/>
            <a:ext cx="7772400" cy="1462087"/>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When bond discount is amortized, interest expense is the </a:t>
            </a:r>
            <a:r>
              <a:rPr lang="en-US" b="1" i="1"/>
              <a:t>sum (or addition)</a:t>
            </a:r>
            <a:r>
              <a:rPr lang="en-US"/>
              <a:t> of the cash interest payment and the discount amortized.</a:t>
            </a:r>
            <a:endParaRPr lang="en-US" b="1" i="1">
              <a:solidFill>
                <a:srgbClr val="EC2D00"/>
              </a:solidFill>
            </a:endParaRPr>
          </a:p>
          <a:p>
            <a:pPr eaLnBrk="1" hangingPunct="1">
              <a:lnSpc>
                <a:spcPct val="100000"/>
              </a:lnSpc>
              <a:spcBef>
                <a:spcPct val="50000"/>
              </a:spcBef>
              <a:buFontTx/>
              <a:buNone/>
            </a:pPr>
            <a:endParaRPr lang="en-US" b="1"/>
          </a:p>
        </p:txBody>
      </p:sp>
      <p:sp>
        <p:nvSpPr>
          <p:cNvPr id="55306"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632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632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6325"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6326"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6327"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6328"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Discount on                                                                                   Interest</a:t>
            </a:r>
          </a:p>
          <a:p>
            <a:pPr marL="342900" indent="-342900">
              <a:buFontTx/>
              <a:buNone/>
            </a:pPr>
            <a:r>
              <a:rPr lang="en-US" sz="1800" dirty="0"/>
              <a:t>   -350,000   Bonds Payable                                                                              Expense</a:t>
            </a:r>
          </a:p>
          <a:p>
            <a:pPr marL="342900" indent="-342900">
              <a:buFontTx/>
              <a:buNone/>
            </a:pPr>
            <a:r>
              <a:rPr lang="en-US" sz="1800" dirty="0"/>
              <a:t>                    +9,000                                                                                          -359,000</a:t>
            </a:r>
          </a:p>
          <a:p>
            <a:pPr marL="342900" indent="-342900">
              <a:buFontTx/>
              <a:buNone/>
            </a:pPr>
            <a:endParaRPr lang="en-US" sz="1800" dirty="0"/>
          </a:p>
          <a:p>
            <a:pPr marL="342900" indent="-342900">
              <a:buFontTx/>
              <a:buNone/>
            </a:pPr>
            <a:r>
              <a:rPr lang="en-US" sz="1800" dirty="0"/>
              <a:t>    </a:t>
            </a:r>
            <a:r>
              <a:rPr lang="en-US" sz="1800" b="1" dirty="0"/>
              <a:t>Journal entry:</a:t>
            </a:r>
          </a:p>
          <a:p>
            <a:pPr marL="342900" indent="-342900">
              <a:buFontTx/>
              <a:buNone/>
            </a:pPr>
            <a:r>
              <a:rPr lang="en-US" sz="1800" dirty="0"/>
              <a:t>   </a:t>
            </a:r>
            <a:r>
              <a:rPr lang="en-US" sz="1800" dirty="0">
                <a:solidFill>
                  <a:srgbClr val="EC2D00"/>
                </a:solidFill>
              </a:rPr>
              <a:t> Dr.   Interest Expense. . . . . . . . . . . . . . . . . . . . . . . . . .    359,000</a:t>
            </a:r>
          </a:p>
          <a:p>
            <a:pPr marL="342900" indent="-342900">
              <a:buFontTx/>
              <a:buNone/>
            </a:pPr>
            <a:r>
              <a:rPr lang="en-US" sz="1800" dirty="0"/>
              <a:t>         </a:t>
            </a:r>
            <a:endParaRPr lang="en-US" sz="1800" b="1" dirty="0">
              <a:solidFill>
                <a:srgbClr val="EC2D00"/>
              </a:solidFill>
            </a:endParaRPr>
          </a:p>
        </p:txBody>
      </p:sp>
      <p:sp>
        <p:nvSpPr>
          <p:cNvPr id="56329"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734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734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34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7349"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7350"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7351"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7352"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Discount on                                                                                   Interest</a:t>
            </a:r>
          </a:p>
          <a:p>
            <a:pPr marL="342900" indent="-342900">
              <a:buFontTx/>
              <a:buNone/>
            </a:pPr>
            <a:r>
              <a:rPr lang="en-US" sz="1800" dirty="0"/>
              <a:t>   -350,000   Bonds Payable                                                                              Expense</a:t>
            </a:r>
          </a:p>
          <a:p>
            <a:pPr marL="342900" indent="-342900">
              <a:buFontTx/>
              <a:buNone/>
            </a:pPr>
            <a:r>
              <a:rPr lang="en-US" sz="1800" dirty="0"/>
              <a:t>                    +9,000                                                                                          -359,000</a:t>
            </a:r>
          </a:p>
          <a:p>
            <a:pPr marL="342900" indent="-342900">
              <a:buFontTx/>
              <a:buNone/>
            </a:pPr>
            <a:endParaRPr lang="en-US" sz="1800" dirty="0"/>
          </a:p>
          <a:p>
            <a:pPr marL="342900" indent="-342900">
              <a:buFontTx/>
              <a:buNone/>
            </a:pPr>
            <a:r>
              <a:rPr lang="en-US" sz="1800" dirty="0"/>
              <a:t>    </a:t>
            </a:r>
            <a:r>
              <a:rPr lang="en-US" sz="1800" b="1" dirty="0"/>
              <a:t>Journal entry:</a:t>
            </a:r>
          </a:p>
          <a:p>
            <a:pPr marL="342900" indent="-342900">
              <a:buFontTx/>
              <a:buNone/>
            </a:pPr>
            <a:r>
              <a:rPr lang="en-US" sz="1800" dirty="0"/>
              <a:t>    Dr.   Interest Expense. . . . . . . . . . . . . . . . . . . . . . . . . .    359,000</a:t>
            </a:r>
          </a:p>
          <a:p>
            <a:pPr marL="342900" indent="-342900">
              <a:buFontTx/>
              <a:buNone/>
            </a:pPr>
            <a:r>
              <a:rPr lang="en-US" sz="1800" dirty="0"/>
              <a:t>          </a:t>
            </a:r>
            <a:r>
              <a:rPr lang="en-US" sz="1800" dirty="0">
                <a:solidFill>
                  <a:srgbClr val="EC2D00"/>
                </a:solidFill>
              </a:rPr>
              <a:t>Cr.   Cash . . . . . . . . . . . . . . . . . . . . . . . . . . . . . . . .                     350,000</a:t>
            </a:r>
          </a:p>
          <a:p>
            <a:pPr marL="342900" indent="-342900">
              <a:buFontTx/>
              <a:buNone/>
            </a:pPr>
            <a:r>
              <a:rPr lang="en-US" sz="1800" dirty="0"/>
              <a:t>          </a:t>
            </a:r>
          </a:p>
          <a:p>
            <a:pPr marL="342900" indent="-342900">
              <a:buFontTx/>
              <a:buNone/>
            </a:pPr>
            <a:r>
              <a:rPr lang="en-US" sz="1800" dirty="0"/>
              <a:t>   </a:t>
            </a:r>
            <a:endParaRPr lang="en-US" sz="1800" b="1" dirty="0">
              <a:solidFill>
                <a:srgbClr val="EC2D00"/>
              </a:solidFill>
            </a:endParaRPr>
          </a:p>
        </p:txBody>
      </p:sp>
      <p:sp>
        <p:nvSpPr>
          <p:cNvPr id="57353"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8370" name="Rectangle 3"/>
          <p:cNvSpPr>
            <a:spLocks noChangeArrowheads="1"/>
          </p:cNvSpPr>
          <p:nvPr/>
        </p:nvSpPr>
        <p:spPr bwMode="auto">
          <a:xfrm>
            <a:off x="533400" y="7162800"/>
            <a:ext cx="304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837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372" name="Rectangle 5"/>
          <p:cNvSpPr>
            <a:spLocks noChangeArrowheads="1"/>
          </p:cNvSpPr>
          <p:nvPr/>
        </p:nvSpPr>
        <p:spPr bwMode="auto">
          <a:xfrm>
            <a:off x="838200" y="79248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8373"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8374"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8375"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8376"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Discount on                                                                                   Interest</a:t>
            </a:r>
          </a:p>
          <a:p>
            <a:pPr marL="342900" indent="-342900">
              <a:buFontTx/>
              <a:buNone/>
            </a:pPr>
            <a:r>
              <a:rPr lang="en-US" sz="1800" dirty="0"/>
              <a:t>   -350,000   Bonds Payable                                                                              Expense</a:t>
            </a:r>
          </a:p>
          <a:p>
            <a:pPr marL="342900" indent="-342900">
              <a:buFontTx/>
              <a:buNone/>
            </a:pPr>
            <a:r>
              <a:rPr lang="en-US" sz="1800" dirty="0"/>
              <a:t>                    +9,000                                                                                          -359,000</a:t>
            </a:r>
          </a:p>
          <a:p>
            <a:pPr marL="342900" indent="-342900">
              <a:buFontTx/>
              <a:buNone/>
            </a:pPr>
            <a:endParaRPr lang="en-US" sz="1800" dirty="0"/>
          </a:p>
          <a:p>
            <a:pPr marL="342900" indent="-342900">
              <a:buFontTx/>
              <a:buNone/>
            </a:pPr>
            <a:r>
              <a:rPr lang="en-US" sz="1800" dirty="0"/>
              <a:t>    </a:t>
            </a:r>
            <a:r>
              <a:rPr lang="en-US" sz="1800" b="1" dirty="0"/>
              <a:t>Journal entry:</a:t>
            </a:r>
          </a:p>
          <a:p>
            <a:pPr marL="342900" indent="-342900">
              <a:buFontTx/>
              <a:buNone/>
            </a:pPr>
            <a:r>
              <a:rPr lang="en-US" sz="1800" dirty="0"/>
              <a:t>    Dr.   Interest Expense. . . . . . . . . . . . . . . . . . . . . . . . . .    359,000</a:t>
            </a:r>
          </a:p>
          <a:p>
            <a:pPr marL="342900" indent="-342900">
              <a:buFontTx/>
              <a:buNone/>
            </a:pPr>
            <a:r>
              <a:rPr lang="en-US" sz="1800" dirty="0"/>
              <a:t>          Cr.   Cash . . . . . . . . . . . . . . . . . . . . . . . . . . . . . . . .                     350,000</a:t>
            </a:r>
          </a:p>
          <a:p>
            <a:pPr marL="342900" indent="-342900">
              <a:buFontTx/>
              <a:buNone/>
            </a:pPr>
            <a:r>
              <a:rPr lang="en-US" sz="1800" dirty="0"/>
              <a:t>          </a:t>
            </a:r>
            <a:r>
              <a:rPr lang="en-US" sz="1800" dirty="0">
                <a:solidFill>
                  <a:srgbClr val="EC2D00"/>
                </a:solidFill>
              </a:rPr>
              <a:t>Cr.   Discount on Bonds Payable . . . . . . . . . . . . . .                         9,000</a:t>
            </a:r>
          </a:p>
          <a:p>
            <a:pPr marL="342900" indent="-342900">
              <a:buFontTx/>
              <a:buNone/>
            </a:pPr>
            <a:r>
              <a:rPr lang="en-US" sz="1800" dirty="0"/>
              <a:t>   </a:t>
            </a:r>
            <a:endParaRPr lang="en-US" sz="1800" b="1" dirty="0">
              <a:solidFill>
                <a:srgbClr val="EC2D00"/>
              </a:solidFill>
            </a:endParaRPr>
          </a:p>
        </p:txBody>
      </p:sp>
      <p:sp>
        <p:nvSpPr>
          <p:cNvPr id="58377"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5939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5939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39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9397" name="AutoShape 7"/>
          <p:cNvSpPr>
            <a:spLocks noChangeArrowheads="1"/>
          </p:cNvSpPr>
          <p:nvPr/>
        </p:nvSpPr>
        <p:spPr bwMode="auto">
          <a:xfrm>
            <a:off x="4267200" y="2286000"/>
            <a:ext cx="976313" cy="485775"/>
          </a:xfrm>
          <a:prstGeom prst="leftArrow">
            <a:avLst>
              <a:gd name="adj1" fmla="val 50000"/>
              <a:gd name="adj2" fmla="val 50245"/>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9398" name="Rectangle 8"/>
          <p:cNvSpPr>
            <a:spLocks noChangeArrowheads="1"/>
          </p:cNvSpPr>
          <p:nvPr/>
        </p:nvSpPr>
        <p:spPr bwMode="auto">
          <a:xfrm>
            <a:off x="685800" y="1981200"/>
            <a:ext cx="5476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r>
              <a:rPr lang="en-US" sz="2400"/>
              <a:t>b.</a:t>
            </a:r>
            <a:endParaRPr lang="en-US" sz="2400" b="1">
              <a:solidFill>
                <a:srgbClr val="EC2D00"/>
              </a:solidFill>
            </a:endParaRPr>
          </a:p>
        </p:txBody>
      </p:sp>
      <p:sp>
        <p:nvSpPr>
          <p:cNvPr id="59399" name="Rectangle 9"/>
          <p:cNvSpPr>
            <a:spLocks noChangeArrowheads="1"/>
          </p:cNvSpPr>
          <p:nvPr/>
        </p:nvSpPr>
        <p:spPr bwMode="auto">
          <a:xfrm>
            <a:off x="914400" y="2743200"/>
            <a:ext cx="777240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100000"/>
              </a:lnSpc>
              <a:buFontTx/>
              <a:buNone/>
            </a:pPr>
            <a:endParaRPr lang="en-US" sz="3200" b="1">
              <a:solidFill>
                <a:srgbClr val="EC2D00"/>
              </a:solidFill>
            </a:endParaRPr>
          </a:p>
        </p:txBody>
      </p:sp>
      <p:sp>
        <p:nvSpPr>
          <p:cNvPr id="59400" name="Rectangle 10"/>
          <p:cNvSpPr>
            <a:spLocks noChangeArrowheads="1"/>
          </p:cNvSpPr>
          <p:nvPr/>
        </p:nvSpPr>
        <p:spPr bwMode="auto">
          <a:xfrm>
            <a:off x="914400" y="2714625"/>
            <a:ext cx="776922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marL="342900" indent="-342900">
              <a:buFontTx/>
              <a:buNone/>
            </a:pPr>
            <a:r>
              <a:rPr lang="en-US" sz="2000" dirty="0"/>
              <a:t>   </a:t>
            </a:r>
            <a:r>
              <a:rPr lang="en-US" sz="1800" dirty="0"/>
              <a:t>Cash         Discount on                                                                                   Interest</a:t>
            </a:r>
          </a:p>
          <a:p>
            <a:pPr marL="342900" indent="-342900">
              <a:buFontTx/>
              <a:buNone/>
            </a:pPr>
            <a:r>
              <a:rPr lang="en-US" sz="1800" dirty="0"/>
              <a:t>   -350,000   Bonds Payable                                                                              Expense</a:t>
            </a:r>
          </a:p>
          <a:p>
            <a:pPr marL="342900" indent="-342900">
              <a:buFontTx/>
              <a:buNone/>
            </a:pPr>
            <a:r>
              <a:rPr lang="en-US" sz="1800" dirty="0"/>
              <a:t>                    +9,000                                                                                          -359,000</a:t>
            </a:r>
          </a:p>
          <a:p>
            <a:pPr marL="342900" indent="-342900">
              <a:buFontTx/>
              <a:buNone/>
            </a:pPr>
            <a:endParaRPr lang="en-US" sz="1800" dirty="0"/>
          </a:p>
          <a:p>
            <a:pPr marL="342900" indent="-342900">
              <a:buFontTx/>
              <a:buNone/>
            </a:pPr>
            <a:r>
              <a:rPr lang="en-US" sz="1800" dirty="0"/>
              <a:t>    </a:t>
            </a:r>
            <a:r>
              <a:rPr lang="en-US" sz="1800" b="1" dirty="0"/>
              <a:t>Journal entry:</a:t>
            </a:r>
          </a:p>
          <a:p>
            <a:pPr marL="342900" indent="-342900">
              <a:buFontTx/>
              <a:buNone/>
            </a:pPr>
            <a:r>
              <a:rPr lang="en-US" sz="1800" dirty="0"/>
              <a:t>    Dr.   Interest Expense. . . . . . . . . . . . . . . . . . . . . . . . . .    359,000</a:t>
            </a:r>
          </a:p>
          <a:p>
            <a:pPr marL="342900" indent="-342900">
              <a:buFontTx/>
              <a:buNone/>
            </a:pPr>
            <a:r>
              <a:rPr lang="en-US" sz="1800" dirty="0"/>
              <a:t>          Cr.   Cash . . . . . . . . . . . . . . . . . . . . . . . . . . . . . . . .                     350,000</a:t>
            </a:r>
          </a:p>
          <a:p>
            <a:pPr marL="342900" indent="-342900">
              <a:buFontTx/>
              <a:buNone/>
            </a:pPr>
            <a:r>
              <a:rPr lang="en-US" sz="1800" dirty="0"/>
              <a:t>          Cr.   Discount on Bonds Payable . . . . . . . . . . . . . .                         9,000</a:t>
            </a:r>
          </a:p>
          <a:p>
            <a:pPr marL="342900" indent="-342900">
              <a:buFontTx/>
              <a:buNone/>
            </a:pPr>
            <a:r>
              <a:rPr lang="en-US" sz="1800" dirty="0"/>
              <a:t>   </a:t>
            </a:r>
            <a:endParaRPr lang="en-US" sz="1800" b="1" dirty="0">
              <a:solidFill>
                <a:srgbClr val="EC2D00"/>
              </a:solidFill>
            </a:endParaRPr>
          </a:p>
        </p:txBody>
      </p:sp>
      <p:sp>
        <p:nvSpPr>
          <p:cNvPr id="59401" name="Text Box 11"/>
          <p:cNvSpPr txBox="1">
            <a:spLocks noChangeArrowheads="1"/>
          </p:cNvSpPr>
          <p:nvPr/>
        </p:nvSpPr>
        <p:spPr bwMode="auto">
          <a:xfrm>
            <a:off x="685800" y="5456238"/>
            <a:ext cx="7772400" cy="1096962"/>
          </a:xfrm>
          <a:prstGeom prst="rect">
            <a:avLst/>
          </a:prstGeom>
          <a:solidFill>
            <a:srgbClr val="DDDDDD"/>
          </a:solidFill>
          <a:ln w="57150" cmpd="thickThin">
            <a:solidFill>
              <a:srgbClr val="FF3300"/>
            </a:solidFill>
            <a:miter lim="800000"/>
            <a:headEnd/>
            <a:tailEnd/>
          </a:ln>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lnSpc>
                <a:spcPct val="100000"/>
              </a:lnSpc>
              <a:spcBef>
                <a:spcPct val="50000"/>
              </a:spcBef>
              <a:buFontTx/>
              <a:buNone/>
            </a:pPr>
            <a:r>
              <a:rPr lang="en-US"/>
              <a:t>The interest expense debit is the sum (or addition) of the Cash and Discount on Bonds Payable credits.</a:t>
            </a:r>
            <a:endParaRPr lang="en-US" b="1" i="1">
              <a:solidFill>
                <a:srgbClr val="EC2D00"/>
              </a:solidFill>
            </a:endParaRPr>
          </a:p>
          <a:p>
            <a:pPr eaLnBrk="1" hangingPunct="1">
              <a:lnSpc>
                <a:spcPct val="100000"/>
              </a:lnSpc>
              <a:spcBef>
                <a:spcPct val="50000"/>
              </a:spcBef>
              <a:buFontTx/>
              <a:buNone/>
            </a:pPr>
            <a:endParaRPr lang="en-US" b="1"/>
          </a:p>
        </p:txBody>
      </p:sp>
      <p:sp>
        <p:nvSpPr>
          <p:cNvPr id="59402" name="Rectangle 6"/>
          <p:cNvSpPr txBox="1">
            <a:spLocks noChangeArrowheads="1"/>
          </p:cNvSpPr>
          <p:nvPr/>
        </p:nvSpPr>
        <p:spPr bwMode="auto">
          <a:xfrm>
            <a:off x="1066800" y="1984375"/>
            <a:ext cx="792480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marL="342900" indent="-342900" eaLnBrk="0" hangingPunct="0">
              <a:defRPr sz="2800">
                <a:solidFill>
                  <a:schemeClr val="tx1"/>
                </a:solidFill>
                <a:latin typeface="Times New Roman" charset="0"/>
                <a:ea typeface="ＭＳ Ｐゴシック" charset="0"/>
                <a:cs typeface="ＭＳ Ｐゴシック" charset="0"/>
              </a:defRPr>
            </a:lvl1pPr>
            <a:lvl2pPr marL="742950" indent="-285750" eaLnBrk="0" hangingPunct="0">
              <a:defRPr sz="2800">
                <a:solidFill>
                  <a:schemeClr val="tx1"/>
                </a:solidFill>
                <a:latin typeface="Times New Roman" charset="0"/>
                <a:ea typeface="ＭＳ Ｐゴシック" charset="0"/>
              </a:defRPr>
            </a:lvl2pPr>
            <a:lvl3pPr marL="1143000" indent="-228600" eaLnBrk="0" hangingPunct="0">
              <a:defRPr sz="2800">
                <a:solidFill>
                  <a:schemeClr val="tx1"/>
                </a:solidFill>
                <a:latin typeface="Times New Roman" charset="0"/>
                <a:ea typeface="ＭＳ Ｐゴシック" charset="0"/>
              </a:defRPr>
            </a:lvl3pPr>
            <a:lvl4pPr marL="1600200" indent="-228600" eaLnBrk="0" hangingPunct="0">
              <a:defRPr sz="2800">
                <a:solidFill>
                  <a:schemeClr val="tx1"/>
                </a:solidFill>
                <a:latin typeface="Times New Roman" charset="0"/>
                <a:ea typeface="ＭＳ Ｐゴシック" charset="0"/>
              </a:defRPr>
            </a:lvl4pPr>
            <a:lvl5pPr marL="2057400" indent="-228600" eaLnBrk="0" hangingPunct="0">
              <a:defRPr sz="2800">
                <a:solidFill>
                  <a:schemeClr val="tx1"/>
                </a:solidFill>
                <a:latin typeface="Times New Roman" charset="0"/>
                <a:ea typeface="ＭＳ Ｐゴシック" charset="0"/>
              </a:defRPr>
            </a:lvl5pPr>
            <a:lvl6pPr marL="25146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6pPr>
            <a:lvl7pPr marL="29718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7pPr>
            <a:lvl8pPr marL="34290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8pPr>
            <a:lvl9pPr marL="3886200" indent="-228600" eaLnBrk="0" fontAlgn="base" hangingPunct="0">
              <a:lnSpc>
                <a:spcPct val="90000"/>
              </a:lnSpc>
              <a:spcBef>
                <a:spcPct val="20000"/>
              </a:spcBef>
              <a:spcAft>
                <a:spcPct val="0"/>
              </a:spcAft>
              <a:buChar char="•"/>
              <a:defRPr sz="2800">
                <a:solidFill>
                  <a:schemeClr val="tx1"/>
                </a:solidFill>
                <a:latin typeface="Times New Roman" charset="0"/>
                <a:ea typeface="ＭＳ Ｐゴシック" charset="0"/>
              </a:defRPr>
            </a:lvl9pPr>
          </a:lstStyle>
          <a:p>
            <a:pPr eaLnBrk="1" hangingPunct="1">
              <a:buFontTx/>
              <a:buNone/>
            </a:pPr>
            <a:r>
              <a:rPr lang="en-US" sz="1600" b="1" u="sng">
                <a:solidFill>
                  <a:srgbClr val="0066FF"/>
                </a:solidFill>
              </a:rPr>
              <a:t>                            Balance Sheet                            </a:t>
            </a:r>
            <a:r>
              <a:rPr lang="en-US" sz="1600" b="1">
                <a:solidFill>
                  <a:srgbClr val="0066FF"/>
                </a:solidFill>
              </a:rPr>
              <a:t>          </a:t>
            </a:r>
            <a:r>
              <a:rPr lang="en-US" sz="1600" b="1" u="sng">
                <a:solidFill>
                  <a:srgbClr val="0066FF"/>
                </a:solidFill>
              </a:rPr>
              <a:t>                Income Statement             </a:t>
            </a:r>
            <a:r>
              <a:rPr lang="en-US" sz="1600" b="1" u="sng">
                <a:solidFill>
                  <a:schemeClr val="bg1"/>
                </a:solidFill>
              </a:rPr>
              <a:t>.</a:t>
            </a:r>
            <a:r>
              <a:rPr lang="en-US" sz="1600" b="1" u="sng">
                <a:solidFill>
                  <a:srgbClr val="0066FF"/>
                </a:solidFill>
              </a:rPr>
              <a:t>        </a:t>
            </a:r>
          </a:p>
          <a:p>
            <a:pPr eaLnBrk="1" hangingPunct="1">
              <a:buFontTx/>
              <a:buNone/>
            </a:pPr>
            <a:r>
              <a:rPr lang="en-US" sz="1600" b="1">
                <a:solidFill>
                  <a:srgbClr val="0066FF"/>
                </a:solidFill>
              </a:rPr>
              <a:t> Assets   =   Liabilities  +   Stockholders’ Equity   </a:t>
            </a:r>
            <a:r>
              <a:rPr lang="en-US" sz="1600" b="1">
                <a:solidFill>
                  <a:srgbClr val="0066FF"/>
                </a:solidFill>
                <a:sym typeface="Wingdings" charset="0"/>
              </a:rPr>
              <a:t></a:t>
            </a:r>
            <a:r>
              <a:rPr lang="en-US" sz="1600" b="1">
                <a:solidFill>
                  <a:srgbClr val="0066FF"/>
                </a:solidFill>
              </a:rPr>
              <a:t>   Net income  = Revenues - Expenses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Definition</a:t>
            </a:r>
          </a:p>
        </p:txBody>
      </p:sp>
      <p:sp>
        <p:nvSpPr>
          <p:cNvPr id="60419" name="Rectangle 3"/>
          <p:cNvSpPr>
            <a:spLocks noGrp="1" noChangeArrowheads="1"/>
          </p:cNvSpPr>
          <p:nvPr>
            <p:ph type="body" idx="1"/>
          </p:nvPr>
        </p:nvSpPr>
        <p:spPr>
          <a:xfrm>
            <a:off x="685800" y="1984375"/>
            <a:ext cx="7848600" cy="4721225"/>
          </a:xfrm>
        </p:spPr>
        <p:txBody>
          <a:bodyPr/>
          <a:lstStyle/>
          <a:p>
            <a:pPr marL="609600" indent="-609600" eaLnBrk="1" hangingPunct="1">
              <a:spcBef>
                <a:spcPts val="0"/>
              </a:spcBef>
              <a:buFontTx/>
              <a:buAutoNum type="alphaLcPeriod"/>
              <a:defRPr/>
            </a:pPr>
            <a:r>
              <a:rPr lang="en-US" sz="2000" dirty="0">
                <a:solidFill>
                  <a:srgbClr val="C0C0C0"/>
                </a:solidFill>
                <a:latin typeface="Times New Roman" charset="0"/>
              </a:rPr>
              <a:t>Using the present value tables in Chapter 6, calculate the proceeds (issue price) of </a:t>
            </a:r>
            <a:r>
              <a:rPr lang="en-US" sz="2000" dirty="0" err="1">
                <a:solidFill>
                  <a:srgbClr val="C0C0C0"/>
                </a:solidFill>
                <a:latin typeface="Times New Roman" charset="0"/>
              </a:rPr>
              <a:t>Drennen</a:t>
            </a:r>
            <a:r>
              <a:rPr lang="en-US" sz="2000" dirty="0">
                <a:solidFill>
                  <a:srgbClr val="C0C0C0"/>
                </a:solidFill>
                <a:latin typeface="Times New Roman" charset="0"/>
              </a:rPr>
              <a:t>, Inc.’s, bonds on January 1, 2019, assuming that the bonds were sold to provide a market rate of return to the investor.</a:t>
            </a:r>
          </a:p>
          <a:p>
            <a:pPr marL="609600" indent="-609600" eaLnBrk="1" hangingPunct="1">
              <a:spcBef>
                <a:spcPts val="0"/>
              </a:spcBef>
              <a:buFontTx/>
              <a:buAutoNum type="alphaLcPeriod"/>
              <a:defRPr/>
            </a:pPr>
            <a:endParaRPr lang="en-US" sz="1200" b="1" dirty="0">
              <a:latin typeface="Times New Roman" charset="0"/>
            </a:endParaRPr>
          </a:p>
          <a:p>
            <a:pPr marL="609600" indent="-609600" eaLnBrk="1" hangingPunct="1">
              <a:spcBef>
                <a:spcPts val="0"/>
              </a:spcBef>
              <a:buFontTx/>
              <a:buAutoNum type="alphaLcPeriod"/>
              <a:defRPr/>
            </a:pPr>
            <a:r>
              <a:rPr lang="en-US" sz="2000" dirty="0">
                <a:solidFill>
                  <a:srgbClr val="C0C0C0"/>
                </a:solidFill>
                <a:latin typeface="Times New Roman" charset="0"/>
              </a:rPr>
              <a:t>Assume instead that the proceeds were $4,820,000.  Use the horizontal model (or write the journal entry) to record the payment of semiannual interest and the related discount amortization on June 30, 2019, assuming that the discount of $180,000 is amortized on a straight-line basis.</a:t>
            </a:r>
          </a:p>
          <a:p>
            <a:pPr marL="609600" indent="-609600" eaLnBrk="1" hangingPunct="1">
              <a:spcBef>
                <a:spcPts val="0"/>
              </a:spcBef>
              <a:buFontTx/>
              <a:buAutoNum type="alphaLcPeriod"/>
              <a:defRPr/>
            </a:pPr>
            <a:endParaRPr lang="en-US" sz="1200" dirty="0">
              <a:solidFill>
                <a:srgbClr val="C0C0C0"/>
              </a:solidFill>
              <a:latin typeface="Times New Roman" charset="0"/>
            </a:endParaRPr>
          </a:p>
          <a:p>
            <a:pPr marL="609600" indent="-609600" eaLnBrk="1" hangingPunct="1">
              <a:spcBef>
                <a:spcPts val="0"/>
              </a:spcBef>
              <a:buFontTx/>
              <a:buAutoNum type="alphaLcPeriod"/>
              <a:defRPr/>
            </a:pPr>
            <a:r>
              <a:rPr lang="en-US" sz="2000" b="1" dirty="0">
                <a:latin typeface="Times New Roman" charset="0"/>
              </a:rPr>
              <a:t>If the discount in part b were amortized using the compound interest method, would interest expense for the year ended December 31, 2019, be more than, less than, or equal to the interest expense reported using the straight-line method of discount amortization?  Explain.</a:t>
            </a:r>
          </a:p>
          <a:p>
            <a:pPr marL="0" indent="0" eaLnBrk="1" hangingPunct="1">
              <a:lnSpc>
                <a:spcPct val="80000"/>
              </a:lnSpc>
              <a:buFontTx/>
              <a:buNone/>
              <a:defRPr/>
            </a:pPr>
            <a:endParaRPr lang="en-US" sz="2000" b="1" dirty="0">
              <a:latin typeface="Times New Roman"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61442" name="Rectangle 6"/>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61443" name="Line 17"/>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4" name="Rectangle 19"/>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45" name="Rectangle 20"/>
          <p:cNvSpPr>
            <a:spLocks noGrp="1" noChangeArrowheads="1"/>
          </p:cNvSpPr>
          <p:nvPr>
            <p:ph type="body" idx="1"/>
          </p:nvPr>
        </p:nvSpPr>
        <p:spPr>
          <a:xfrm>
            <a:off x="685800" y="1828800"/>
            <a:ext cx="7772400" cy="5027613"/>
          </a:xfrm>
          <a:noFill/>
        </p:spPr>
        <p:txBody>
          <a:bodyPr/>
          <a:lstStyle/>
          <a:p>
            <a:pPr marL="609600" indent="-609600" eaLnBrk="1" hangingPunct="1">
              <a:buFontTx/>
              <a:buAutoNum type="alphaLcPeriod" startAt="3"/>
            </a:pPr>
            <a:r>
              <a:rPr lang="en-US" sz="2800" dirty="0">
                <a:latin typeface="Times New Roman" charset="0"/>
              </a:rPr>
              <a:t>Discount on bonds payable is amortized with a credit, and thus increases interest expense.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6246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6246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46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2469" name="Rectangle 6"/>
          <p:cNvSpPr>
            <a:spLocks noGrp="1" noChangeArrowheads="1"/>
          </p:cNvSpPr>
          <p:nvPr>
            <p:ph type="body" idx="1"/>
          </p:nvPr>
        </p:nvSpPr>
        <p:spPr>
          <a:xfrm>
            <a:off x="685800" y="1830388"/>
            <a:ext cx="7772400" cy="5027612"/>
          </a:xfrm>
          <a:noFill/>
        </p:spPr>
        <p:txBody>
          <a:bodyPr/>
          <a:lstStyle/>
          <a:p>
            <a:pPr marL="609600" indent="-609600" eaLnBrk="1" hangingPunct="1">
              <a:buFontTx/>
              <a:buNone/>
            </a:pPr>
            <a:r>
              <a:rPr lang="en-US" sz="2800">
                <a:solidFill>
                  <a:schemeClr val="folHlink"/>
                </a:solidFill>
                <a:latin typeface="Times New Roman" charset="0"/>
              </a:rPr>
              <a:t>c.    Discount on bonds payable is amortized with a credit, and thus increases interest expense. </a:t>
            </a:r>
          </a:p>
          <a:p>
            <a:pPr marL="609600" indent="-609600" eaLnBrk="1" hangingPunct="1"/>
            <a:endParaRPr lang="en-US" sz="900">
              <a:solidFill>
                <a:schemeClr val="folHlink"/>
              </a:solidFill>
              <a:latin typeface="Times New Roman" charset="0"/>
            </a:endParaRPr>
          </a:p>
          <a:p>
            <a:pPr marL="609600" indent="-609600" eaLnBrk="1" hangingPunct="1">
              <a:buFontTx/>
              <a:buNone/>
            </a:pPr>
            <a:r>
              <a:rPr lang="en-US" sz="2800">
                <a:latin typeface="Times New Roman" charset="0"/>
              </a:rPr>
              <a:t>       Under the straight-line basis, the amount of discount amortization is the same each period. </a:t>
            </a:r>
          </a:p>
          <a:p>
            <a:pPr marL="609600" indent="-609600" eaLnBrk="1" hangingPunct="1">
              <a:buFontTx/>
              <a:buNone/>
            </a:pPr>
            <a:r>
              <a:rPr lang="en-US" sz="900">
                <a:latin typeface="Times New Roman" charset="0"/>
              </a:rPr>
              <a:t>  </a:t>
            </a:r>
          </a:p>
          <a:p>
            <a:pPr marL="609600" indent="-609600" eaLnBrk="1" hangingPunct="1">
              <a:buFontTx/>
              <a:buNone/>
            </a:pPr>
            <a:r>
              <a:rPr lang="en-US" sz="2800">
                <a:latin typeface="Times New Roman" charset="0"/>
              </a:rPr>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6349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6349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49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3493" name="Rectangle 6"/>
          <p:cNvSpPr>
            <a:spLocks noGrp="1" noChangeArrowheads="1"/>
          </p:cNvSpPr>
          <p:nvPr>
            <p:ph type="body" idx="1"/>
          </p:nvPr>
        </p:nvSpPr>
        <p:spPr>
          <a:xfrm>
            <a:off x="685800" y="1828800"/>
            <a:ext cx="7772400" cy="5027613"/>
          </a:xfrm>
          <a:noFill/>
        </p:spPr>
        <p:txBody>
          <a:bodyPr/>
          <a:lstStyle/>
          <a:p>
            <a:pPr marL="609600" indent="-609600" eaLnBrk="1" hangingPunct="1">
              <a:buFontTx/>
              <a:buAutoNum type="alphaLcPeriod" startAt="3"/>
            </a:pPr>
            <a:r>
              <a:rPr lang="en-US" sz="2800">
                <a:solidFill>
                  <a:schemeClr val="folHlink"/>
                </a:solidFill>
                <a:latin typeface="Times New Roman" charset="0"/>
              </a:rPr>
              <a:t>Discount on bonds payable is amortized with a credit, and thus increases interest expense. </a:t>
            </a:r>
          </a:p>
          <a:p>
            <a:pPr marL="609600" indent="-609600" eaLnBrk="1" hangingPunct="1">
              <a:buFontTx/>
              <a:buAutoNum type="alphaLcPeriod" startAt="3"/>
            </a:pPr>
            <a:endParaRPr lang="en-US" sz="900">
              <a:solidFill>
                <a:schemeClr val="folHlink"/>
              </a:solidFill>
              <a:latin typeface="Times New Roman" charset="0"/>
            </a:endParaRPr>
          </a:p>
          <a:p>
            <a:pPr marL="609600" indent="-609600" eaLnBrk="1" hangingPunct="1">
              <a:buFontTx/>
              <a:buNone/>
            </a:pPr>
            <a:r>
              <a:rPr lang="en-US" sz="2800">
                <a:solidFill>
                  <a:schemeClr val="folHlink"/>
                </a:solidFill>
                <a:latin typeface="Times New Roman" charset="0"/>
              </a:rPr>
              <a:t>       Under the straight-line basis, the amount of discount amortization is the same each period. </a:t>
            </a:r>
          </a:p>
          <a:p>
            <a:pPr marL="609600" indent="-609600" eaLnBrk="1" hangingPunct="1">
              <a:buFontTx/>
              <a:buNone/>
            </a:pPr>
            <a:r>
              <a:rPr lang="en-US" sz="900">
                <a:solidFill>
                  <a:schemeClr val="folHlink"/>
                </a:solidFill>
                <a:latin typeface="Times New Roman" charset="0"/>
              </a:rPr>
              <a:t>  </a:t>
            </a:r>
          </a:p>
          <a:p>
            <a:pPr marL="609600" indent="-609600" eaLnBrk="1" hangingPunct="1">
              <a:buFontTx/>
              <a:buNone/>
            </a:pPr>
            <a:r>
              <a:rPr lang="en-US" sz="2800">
                <a:latin typeface="Times New Roman" charset="0"/>
              </a:rPr>
              <a:t>       Under the compound (or effective) interest method, the amount of discount amortization increases each period.  </a:t>
            </a:r>
          </a:p>
          <a:p>
            <a:pPr marL="609600" indent="-609600" eaLnBrk="1" hangingPunct="1">
              <a:buFontTx/>
              <a:buNone/>
            </a:pPr>
            <a:endParaRPr lang="en-US" sz="900">
              <a:latin typeface="Times New Roman" charset="0"/>
            </a:endParaRPr>
          </a:p>
          <a:p>
            <a:pPr marL="609600" indent="-609600" eaLnBrk="1" hangingPunct="1">
              <a:buFontTx/>
              <a:buNone/>
            </a:pPr>
            <a:r>
              <a:rPr lang="en-US" sz="2800">
                <a:latin typeface="Times New Roman" charset="0"/>
              </a:rPr>
              <a:t>        </a:t>
            </a:r>
            <a:endParaRPr lang="en-US" sz="2800">
              <a:solidFill>
                <a:schemeClr val="folHlink"/>
              </a:solidFill>
              <a:latin typeface="Times New Roman"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6451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6451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451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4517" name="Rectangle 6"/>
          <p:cNvSpPr>
            <a:spLocks noGrp="1" noChangeArrowheads="1"/>
          </p:cNvSpPr>
          <p:nvPr>
            <p:ph type="body" idx="1"/>
          </p:nvPr>
        </p:nvSpPr>
        <p:spPr>
          <a:xfrm>
            <a:off x="685800" y="1828800"/>
            <a:ext cx="7772400" cy="4876800"/>
          </a:xfrm>
          <a:noFill/>
        </p:spPr>
        <p:txBody>
          <a:bodyPr/>
          <a:lstStyle/>
          <a:p>
            <a:pPr marL="609600" indent="-609600" eaLnBrk="1" hangingPunct="1">
              <a:lnSpc>
                <a:spcPct val="90000"/>
              </a:lnSpc>
              <a:buFontTx/>
              <a:buAutoNum type="alphaLcPeriod" startAt="3"/>
            </a:pPr>
            <a:r>
              <a:rPr lang="en-US" sz="2400" dirty="0">
                <a:solidFill>
                  <a:schemeClr val="folHlink"/>
                </a:solidFill>
                <a:latin typeface="Times New Roman" charset="0"/>
              </a:rPr>
              <a:t>Discount on bonds payable is amortized with a credit, and thus increases interest expense. </a:t>
            </a:r>
          </a:p>
          <a:p>
            <a:pPr marL="609600" indent="-609600" eaLnBrk="1" hangingPunct="1">
              <a:lnSpc>
                <a:spcPct val="90000"/>
              </a:lnSpc>
              <a:buFontTx/>
              <a:buAutoNum type="alphaLcPeriod" startAt="3"/>
            </a:pPr>
            <a:endParaRPr lang="en-US" sz="800" dirty="0">
              <a:solidFill>
                <a:schemeClr val="folHlink"/>
              </a:solidFill>
              <a:latin typeface="Times New Roman" charset="0"/>
            </a:endParaRPr>
          </a:p>
          <a:p>
            <a:pPr marL="609600" indent="-609600" eaLnBrk="1" hangingPunct="1">
              <a:lnSpc>
                <a:spcPct val="90000"/>
              </a:lnSpc>
              <a:buFontTx/>
              <a:buNone/>
            </a:pPr>
            <a:r>
              <a:rPr lang="en-US" sz="2400" dirty="0">
                <a:solidFill>
                  <a:schemeClr val="folHlink"/>
                </a:solidFill>
                <a:latin typeface="Times New Roman" charset="0"/>
              </a:rPr>
              <a:t>        Under the straight-line basis, the amount of discount amortization is the same each period. </a:t>
            </a:r>
          </a:p>
          <a:p>
            <a:pPr marL="609600" indent="-609600" eaLnBrk="1" hangingPunct="1">
              <a:lnSpc>
                <a:spcPct val="90000"/>
              </a:lnSpc>
              <a:buFontTx/>
              <a:buNone/>
            </a:pPr>
            <a:r>
              <a:rPr lang="en-US" sz="800" dirty="0">
                <a:solidFill>
                  <a:schemeClr val="folHlink"/>
                </a:solidFill>
                <a:latin typeface="Times New Roman" charset="0"/>
              </a:rPr>
              <a:t>  </a:t>
            </a:r>
          </a:p>
          <a:p>
            <a:pPr marL="609600" indent="-609600" eaLnBrk="1" hangingPunct="1">
              <a:lnSpc>
                <a:spcPct val="90000"/>
              </a:lnSpc>
              <a:buFontTx/>
              <a:buNone/>
            </a:pPr>
            <a:r>
              <a:rPr lang="en-US" sz="2400" dirty="0">
                <a:solidFill>
                  <a:schemeClr val="folHlink"/>
                </a:solidFill>
                <a:latin typeface="Times New Roman" charset="0"/>
              </a:rPr>
              <a:t>        Under the compound (or effective) interest method, the amount of discount amortization increases each period.  </a:t>
            </a:r>
          </a:p>
          <a:p>
            <a:pPr marL="609600" indent="-609600" eaLnBrk="1" hangingPunct="1">
              <a:lnSpc>
                <a:spcPct val="90000"/>
              </a:lnSpc>
              <a:buFontTx/>
              <a:buNone/>
            </a:pPr>
            <a:endParaRPr lang="en-US" sz="800" dirty="0">
              <a:solidFill>
                <a:schemeClr val="folHlink"/>
              </a:solidFill>
              <a:latin typeface="Times New Roman" charset="0"/>
            </a:endParaRPr>
          </a:p>
          <a:p>
            <a:pPr marL="609600" indent="-609600" eaLnBrk="1" hangingPunct="1">
              <a:lnSpc>
                <a:spcPct val="90000"/>
              </a:lnSpc>
              <a:buFontTx/>
              <a:buNone/>
            </a:pPr>
            <a:r>
              <a:rPr lang="en-US" sz="2400" dirty="0">
                <a:latin typeface="Times New Roman" charset="0"/>
              </a:rPr>
              <a:t>       </a:t>
            </a:r>
            <a:r>
              <a:rPr lang="en-US" sz="2400" b="1" dirty="0">
                <a:solidFill>
                  <a:srgbClr val="EC2D00"/>
                </a:solidFill>
                <a:latin typeface="Times New Roman" charset="0"/>
              </a:rPr>
              <a:t> </a:t>
            </a:r>
            <a:r>
              <a:rPr lang="en-US" sz="2400" dirty="0">
                <a:latin typeface="Times New Roman" charset="0"/>
              </a:rPr>
              <a:t>Thus, interest expense under the compound method will be lower in the early years of the bond’s life, and higher in the later years, as compared to interest expense under the straight-line method of amortization.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19458"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19459"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0"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9461"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a:latin typeface="Times New Roman" charset="0"/>
              </a:rPr>
              <a:t>a.  The semi-annual interest payments on the bonds =</a:t>
            </a:r>
          </a:p>
          <a:p>
            <a:pPr marL="609600" indent="-609600" eaLnBrk="1" hangingPunct="1">
              <a:lnSpc>
                <a:spcPct val="90000"/>
              </a:lnSpc>
              <a:buFontTx/>
              <a:buNone/>
            </a:pPr>
            <a:endParaRPr lang="en-US" sz="800">
              <a:latin typeface="Times New Roman" charset="0"/>
            </a:endParaRPr>
          </a:p>
          <a:p>
            <a:pPr marL="609600" indent="-609600" eaLnBrk="1" hangingPunct="1">
              <a:lnSpc>
                <a:spcPct val="90000"/>
              </a:lnSpc>
              <a:buFontTx/>
              <a:buNone/>
            </a:pPr>
            <a:r>
              <a:rPr lang="en-US" sz="2800">
                <a:latin typeface="Times New Roman" charset="0"/>
              </a:rPr>
              <a:t>     </a:t>
            </a:r>
            <a:r>
              <a:rPr lang="en-US" sz="2800">
                <a:solidFill>
                  <a:srgbClr val="EC2D00"/>
                </a:solidFill>
                <a:latin typeface="Times New Roman" charset="0"/>
              </a:rPr>
              <a:t>Stated Rate  </a:t>
            </a:r>
          </a:p>
          <a:p>
            <a:pPr marL="609600" indent="-609600" eaLnBrk="1" hangingPunct="1">
              <a:lnSpc>
                <a:spcPct val="90000"/>
              </a:lnSpc>
              <a:buFontTx/>
              <a:buNone/>
            </a:pPr>
            <a:endParaRPr lang="en-US" sz="700">
              <a:solidFill>
                <a:srgbClr val="EC2D00"/>
              </a:solidFill>
              <a:latin typeface="Times New Roman" charset="0"/>
            </a:endParaRP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buFontTx/>
              <a:buNone/>
            </a:pPr>
            <a:r>
              <a:rPr lang="en-US" sz="800">
                <a:latin typeface="Times New Roman" charset="0"/>
              </a:rPr>
              <a:t>            </a:t>
            </a:r>
          </a:p>
          <a:p>
            <a:pPr marL="609600" indent="-609600" eaLnBrk="1" hangingPunct="1">
              <a:lnSpc>
                <a:spcPct val="90000"/>
              </a:lnSpc>
              <a:buFontTx/>
              <a:buNone/>
            </a:pPr>
            <a:r>
              <a:rPr lang="en-US" sz="2800">
                <a:latin typeface="Times New Roman" charset="0"/>
              </a:rPr>
              <a:t>            </a:t>
            </a:r>
            <a:endParaRPr lang="en-US" sz="700">
              <a:latin typeface="Times New Roman" charset="0"/>
            </a:endParaRPr>
          </a:p>
          <a:p>
            <a:pPr marL="609600" indent="-609600" eaLnBrk="1" hangingPunct="1">
              <a:lnSpc>
                <a:spcPct val="90000"/>
              </a:lnSpc>
              <a:buFontTx/>
              <a:buNone/>
            </a:pPr>
            <a:r>
              <a:rPr lang="en-US" sz="700">
                <a:latin typeface="Times New Roman" charset="0"/>
              </a:rPr>
              <a:t>             </a:t>
            </a: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pPr>
            <a:endParaRPr lang="en-US" sz="2800">
              <a:latin typeface="Times New Roman" charset="0"/>
            </a:endParaRP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buFontTx/>
              <a:buNone/>
            </a:pPr>
            <a:r>
              <a:rPr lang="en-US" sz="2800">
                <a:latin typeface="Times New Roman" charset="0"/>
              </a:rPr>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ChangeArrowheads="1"/>
          </p:cNvSpPr>
          <p:nvPr/>
        </p:nvSpPr>
        <p:spPr bwMode="auto">
          <a:xfrm>
            <a:off x="0" y="0"/>
            <a:ext cx="9144000" cy="228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7200" dirty="0"/>
              <a:t>Accounting</a:t>
            </a:r>
          </a:p>
          <a:p>
            <a:pPr algn="ctr">
              <a:lnSpc>
                <a:spcPct val="100000"/>
              </a:lnSpc>
              <a:spcBef>
                <a:spcPct val="0"/>
              </a:spcBef>
              <a:buFontTx/>
              <a:buNone/>
            </a:pPr>
            <a:r>
              <a:rPr lang="en-US" sz="3200" dirty="0">
                <a:solidFill>
                  <a:srgbClr val="003399"/>
                </a:solidFill>
              </a:rPr>
              <a:t>What the Numbers Mean 12e</a:t>
            </a:r>
          </a:p>
        </p:txBody>
      </p:sp>
      <p:sp>
        <p:nvSpPr>
          <p:cNvPr id="65538" name="Rectangle 3"/>
          <p:cNvSpPr>
            <a:spLocks noChangeArrowheads="1"/>
          </p:cNvSpPr>
          <p:nvPr/>
        </p:nvSpPr>
        <p:spPr bwMode="auto">
          <a:xfrm>
            <a:off x="0" y="5029200"/>
            <a:ext cx="9144000" cy="1828800"/>
          </a:xfrm>
          <a:prstGeom prst="rect">
            <a:avLst/>
          </a:prstGeom>
          <a:solidFill>
            <a:srgbClr val="33CC3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00000"/>
              </a:lnSpc>
              <a:spcBef>
                <a:spcPct val="0"/>
              </a:spcBef>
              <a:buFontTx/>
              <a:buNone/>
            </a:pPr>
            <a:r>
              <a:rPr lang="en-US" sz="3200">
                <a:solidFill>
                  <a:schemeClr val="bg1"/>
                </a:solidFill>
              </a:rPr>
              <a:t>David H. Marshall</a:t>
            </a:r>
          </a:p>
          <a:p>
            <a:pPr algn="ctr">
              <a:lnSpc>
                <a:spcPct val="100000"/>
              </a:lnSpc>
              <a:spcBef>
                <a:spcPct val="0"/>
              </a:spcBef>
              <a:buFontTx/>
              <a:buNone/>
            </a:pPr>
            <a:r>
              <a:rPr lang="en-US" sz="3200">
                <a:solidFill>
                  <a:schemeClr val="bg1"/>
                </a:solidFill>
              </a:rPr>
              <a:t>Wayne W. McManus</a:t>
            </a:r>
          </a:p>
          <a:p>
            <a:pPr algn="ctr">
              <a:lnSpc>
                <a:spcPct val="100000"/>
              </a:lnSpc>
              <a:spcBef>
                <a:spcPct val="0"/>
              </a:spcBef>
              <a:buFontTx/>
              <a:buNone/>
            </a:pPr>
            <a:r>
              <a:rPr lang="en-US" sz="3200">
                <a:solidFill>
                  <a:schemeClr val="bg1"/>
                </a:solidFill>
              </a:rPr>
              <a:t>Daniel F. Viele</a:t>
            </a:r>
          </a:p>
        </p:txBody>
      </p:sp>
      <p:sp>
        <p:nvSpPr>
          <p:cNvPr id="65539" name="Rectangle 4"/>
          <p:cNvSpPr>
            <a:spLocks noChangeArrowheads="1"/>
          </p:cNvSpPr>
          <p:nvPr/>
        </p:nvSpPr>
        <p:spPr bwMode="auto">
          <a:xfrm>
            <a:off x="0" y="2286000"/>
            <a:ext cx="9144000" cy="2743200"/>
          </a:xfrm>
          <a:prstGeom prst="rect">
            <a:avLst/>
          </a:prstGeom>
          <a:solidFill>
            <a:srgbClr val="9900CC"/>
          </a:solidFill>
          <a:ln>
            <a:noFill/>
          </a:ln>
          <a:extLst>
            <a:ext uri="{91240B29-F687-4F45-9708-019B960494DF}">
              <a14:hiddenLine xmlns:a14="http://schemas.microsoft.com/office/drawing/2010/main" w="38100">
                <a:solidFill>
                  <a:srgbClr val="000000"/>
                </a:solidFill>
                <a:miter lim="800000"/>
                <a:headEnd/>
                <a:tailEnd/>
              </a14:hiddenLine>
            </a:ext>
          </a:extLst>
        </p:spPr>
        <p:txBody>
          <a:bodyPr anchor="ctr" anchorCtr="1"/>
          <a:lstStyle/>
          <a:p>
            <a:pPr algn="ctr">
              <a:lnSpc>
                <a:spcPct val="100000"/>
              </a:lnSpc>
              <a:buFontTx/>
              <a:buNone/>
            </a:pPr>
            <a:r>
              <a:rPr lang="en-US">
                <a:solidFill>
                  <a:schemeClr val="bg1"/>
                </a:solidFill>
                <a:latin typeface="Arial" charset="0"/>
                <a:cs typeface="Arial" charset="0"/>
              </a:rPr>
              <a:t>You should now have a better understanding</a:t>
            </a:r>
            <a:br>
              <a:rPr lang="en-US">
                <a:solidFill>
                  <a:schemeClr val="bg1"/>
                </a:solidFill>
                <a:latin typeface="Arial" charset="0"/>
                <a:cs typeface="Arial" charset="0"/>
              </a:rPr>
            </a:br>
            <a:r>
              <a:rPr lang="en-US">
                <a:solidFill>
                  <a:schemeClr val="bg1"/>
                </a:solidFill>
                <a:latin typeface="Arial" charset="0"/>
                <a:cs typeface="Arial" charset="0"/>
              </a:rPr>
              <a:t>of how to account for bonds payable.</a:t>
            </a:r>
          </a:p>
          <a:p>
            <a:pPr algn="ctr">
              <a:lnSpc>
                <a:spcPct val="100000"/>
              </a:lnSpc>
              <a:buFontTx/>
              <a:buNone/>
            </a:pPr>
            <a:endParaRPr lang="en-US" sz="2000" i="1">
              <a:solidFill>
                <a:schemeClr val="bg1"/>
              </a:solidFill>
              <a:latin typeface="Arial" charset="0"/>
              <a:cs typeface="Arial" charset="0"/>
            </a:endParaRPr>
          </a:p>
          <a:p>
            <a:pPr algn="ctr">
              <a:lnSpc>
                <a:spcPct val="100000"/>
              </a:lnSpc>
              <a:buFontTx/>
              <a:buNone/>
            </a:pPr>
            <a:r>
              <a:rPr lang="en-US" i="1">
                <a:solidFill>
                  <a:schemeClr val="bg1"/>
                </a:solidFill>
                <a:latin typeface="Arial" charset="0"/>
                <a:cs typeface="Arial" charset="0"/>
              </a:rPr>
              <a:t>Remember that there is a demonstration problem for each chapter that is here for your learning benefit.</a:t>
            </a:r>
          </a:p>
        </p:txBody>
      </p:sp>
      <p:sp>
        <p:nvSpPr>
          <p:cNvPr id="65540" name="Line 5"/>
          <p:cNvSpPr>
            <a:spLocks noChangeShapeType="1"/>
          </p:cNvSpPr>
          <p:nvPr/>
        </p:nvSpPr>
        <p:spPr bwMode="auto">
          <a:xfrm>
            <a:off x="0" y="2286000"/>
            <a:ext cx="9144000" cy="0"/>
          </a:xfrm>
          <a:prstGeom prst="line">
            <a:avLst/>
          </a:prstGeom>
          <a:noFill/>
          <a:ln w="63500">
            <a:solidFill>
              <a:srgbClr val="EC2D00"/>
            </a:solidFill>
            <a:round/>
            <a:headEnd/>
            <a:tailEnd/>
          </a:ln>
          <a:extLst>
            <a:ext uri="{909E8E84-426E-40DD-AFC4-6F175D3DCCD1}">
              <a14:hiddenFill xmlns:a14="http://schemas.microsoft.com/office/drawing/2010/main">
                <a:noFill/>
              </a14:hiddenFill>
            </a:ext>
          </a:extLst>
        </p:spPr>
        <p:txBody>
          <a:bodyPr anchor="ctr"/>
          <a:lstStyle/>
          <a:p>
            <a:endParaRPr lang="en-US"/>
          </a:p>
        </p:txBody>
      </p:sp>
      <p:sp>
        <p:nvSpPr>
          <p:cNvPr id="65541" name="Line 6"/>
          <p:cNvSpPr>
            <a:spLocks noChangeShapeType="1"/>
          </p:cNvSpPr>
          <p:nvPr/>
        </p:nvSpPr>
        <p:spPr bwMode="auto">
          <a:xfrm>
            <a:off x="0" y="5029200"/>
            <a:ext cx="9144000" cy="0"/>
          </a:xfrm>
          <a:prstGeom prst="line">
            <a:avLst/>
          </a:prstGeom>
          <a:noFill/>
          <a:ln w="63500">
            <a:solidFill>
              <a:srgbClr val="FFFF00"/>
            </a:solidFill>
            <a:round/>
            <a:headEnd/>
            <a:tailEnd/>
          </a:ln>
          <a:extLst>
            <a:ext uri="{909E8E84-426E-40DD-AFC4-6F175D3DCCD1}">
              <a14:hiddenFill xmlns:a14="http://schemas.microsoft.com/office/drawing/2010/main">
                <a:noFill/>
              </a14:hiddenFill>
            </a:ext>
          </a:extLst>
        </p:spPr>
        <p:txBody>
          <a:bodyPr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0482"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0483"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484"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0485"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a:latin typeface="Times New Roman" charset="0"/>
              </a:rPr>
              <a:t>a.  The semi-annual interest payments on the bonds =</a:t>
            </a:r>
          </a:p>
          <a:p>
            <a:pPr marL="609600" indent="-609600" eaLnBrk="1" hangingPunct="1">
              <a:lnSpc>
                <a:spcPct val="90000"/>
              </a:lnSpc>
              <a:buFontTx/>
              <a:buNone/>
            </a:pPr>
            <a:endParaRPr lang="en-US" sz="800">
              <a:latin typeface="Times New Roman" charset="0"/>
            </a:endParaRPr>
          </a:p>
          <a:p>
            <a:pPr marL="609600" indent="-609600" eaLnBrk="1" hangingPunct="1">
              <a:lnSpc>
                <a:spcPct val="90000"/>
              </a:lnSpc>
              <a:buFontTx/>
              <a:buNone/>
            </a:pPr>
            <a:r>
              <a:rPr lang="en-US" sz="2800">
                <a:latin typeface="Times New Roman" charset="0"/>
              </a:rPr>
              <a:t>     Stated Rate  </a:t>
            </a:r>
          </a:p>
          <a:p>
            <a:pPr marL="609600" indent="-609600" eaLnBrk="1" hangingPunct="1">
              <a:lnSpc>
                <a:spcPct val="90000"/>
              </a:lnSpc>
              <a:buFontTx/>
              <a:buNone/>
            </a:pPr>
            <a:endParaRPr lang="en-US" sz="700">
              <a:latin typeface="Times New Roman" charset="0"/>
            </a:endParaRPr>
          </a:p>
          <a:p>
            <a:pPr marL="609600" indent="-609600" eaLnBrk="1" hangingPunct="1">
              <a:lnSpc>
                <a:spcPct val="90000"/>
              </a:lnSpc>
              <a:buFontTx/>
              <a:buNone/>
            </a:pPr>
            <a:r>
              <a:rPr lang="en-US" sz="2800">
                <a:latin typeface="Times New Roman" charset="0"/>
              </a:rPr>
              <a:t>            </a:t>
            </a:r>
            <a:r>
              <a:rPr lang="en-US" sz="2800">
                <a:solidFill>
                  <a:srgbClr val="EC2D00"/>
                </a:solidFill>
                <a:latin typeface="Times New Roman" charset="0"/>
              </a:rPr>
              <a:t>14%     </a:t>
            </a:r>
          </a:p>
          <a:p>
            <a:pPr marL="609600" indent="-609600" eaLnBrk="1" hangingPunct="1">
              <a:lnSpc>
                <a:spcPct val="90000"/>
              </a:lnSpc>
              <a:buFontTx/>
              <a:buNone/>
            </a:pPr>
            <a:r>
              <a:rPr lang="en-US" sz="800">
                <a:latin typeface="Times New Roman" charset="0"/>
              </a:rPr>
              <a:t>            </a:t>
            </a:r>
          </a:p>
          <a:p>
            <a:pPr marL="609600" indent="-609600" eaLnBrk="1" hangingPunct="1">
              <a:lnSpc>
                <a:spcPct val="90000"/>
              </a:lnSpc>
              <a:buFontTx/>
              <a:buNone/>
            </a:pPr>
            <a:r>
              <a:rPr lang="en-US" sz="2800">
                <a:latin typeface="Times New Roman" charset="0"/>
              </a:rPr>
              <a:t>            </a:t>
            </a:r>
            <a:endParaRPr lang="en-US" sz="700">
              <a:latin typeface="Times New Roman" charset="0"/>
            </a:endParaRPr>
          </a:p>
          <a:p>
            <a:pPr marL="609600" indent="-609600" eaLnBrk="1" hangingPunct="1">
              <a:lnSpc>
                <a:spcPct val="90000"/>
              </a:lnSpc>
              <a:buFontTx/>
              <a:buNone/>
            </a:pPr>
            <a:r>
              <a:rPr lang="en-US" sz="700">
                <a:latin typeface="Times New Roman" charset="0"/>
              </a:rPr>
              <a:t>             </a:t>
            </a: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pPr>
            <a:endParaRPr lang="en-US" sz="2800">
              <a:latin typeface="Times New Roman" charset="0"/>
            </a:endParaRP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buFontTx/>
              <a:buNone/>
            </a:pPr>
            <a:r>
              <a:rPr lang="en-US" sz="2800">
                <a:latin typeface="Times New Roman" charset="0"/>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1506"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1507"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508"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1509"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a:latin typeface="Times New Roman" charset="0"/>
              </a:rPr>
              <a:t>a.  The semi-annual interest payments on the bonds =</a:t>
            </a:r>
          </a:p>
          <a:p>
            <a:pPr marL="609600" indent="-609600" eaLnBrk="1" hangingPunct="1">
              <a:lnSpc>
                <a:spcPct val="90000"/>
              </a:lnSpc>
              <a:buFontTx/>
              <a:buNone/>
            </a:pPr>
            <a:endParaRPr lang="en-US" sz="800">
              <a:latin typeface="Times New Roman" charset="0"/>
            </a:endParaRPr>
          </a:p>
          <a:p>
            <a:pPr marL="609600" indent="-609600" eaLnBrk="1" hangingPunct="1">
              <a:lnSpc>
                <a:spcPct val="90000"/>
              </a:lnSpc>
              <a:buFontTx/>
              <a:buNone/>
            </a:pPr>
            <a:r>
              <a:rPr lang="en-US" sz="2800">
                <a:latin typeface="Times New Roman" charset="0"/>
              </a:rPr>
              <a:t>     Stated Rate </a:t>
            </a:r>
            <a:r>
              <a:rPr lang="en-US" sz="2800">
                <a:solidFill>
                  <a:srgbClr val="EC2D00"/>
                </a:solidFill>
                <a:latin typeface="Times New Roman" charset="0"/>
              </a:rPr>
              <a:t>* Face amount  </a:t>
            </a:r>
          </a:p>
          <a:p>
            <a:pPr marL="609600" indent="-609600" eaLnBrk="1" hangingPunct="1">
              <a:lnSpc>
                <a:spcPct val="90000"/>
              </a:lnSpc>
              <a:buFontTx/>
              <a:buNone/>
            </a:pPr>
            <a:endParaRPr lang="en-US" sz="700">
              <a:solidFill>
                <a:srgbClr val="EC2D00"/>
              </a:solidFill>
              <a:latin typeface="Times New Roman" charset="0"/>
            </a:endParaRPr>
          </a:p>
          <a:p>
            <a:pPr marL="609600" indent="-609600" eaLnBrk="1" hangingPunct="1">
              <a:lnSpc>
                <a:spcPct val="90000"/>
              </a:lnSpc>
              <a:buFontTx/>
              <a:buNone/>
            </a:pPr>
            <a:r>
              <a:rPr lang="en-US" sz="2800">
                <a:latin typeface="Times New Roman" charset="0"/>
              </a:rPr>
              <a:t>            14%      </a:t>
            </a:r>
          </a:p>
          <a:p>
            <a:pPr marL="609600" indent="-609600" eaLnBrk="1" hangingPunct="1">
              <a:lnSpc>
                <a:spcPct val="90000"/>
              </a:lnSpc>
              <a:buFontTx/>
              <a:buNone/>
            </a:pPr>
            <a:r>
              <a:rPr lang="en-US" sz="800">
                <a:latin typeface="Times New Roman" charset="0"/>
              </a:rPr>
              <a:t>            </a:t>
            </a:r>
          </a:p>
          <a:p>
            <a:pPr marL="609600" indent="-609600" eaLnBrk="1" hangingPunct="1">
              <a:lnSpc>
                <a:spcPct val="90000"/>
              </a:lnSpc>
              <a:buFontTx/>
              <a:buNone/>
            </a:pPr>
            <a:r>
              <a:rPr lang="en-US" sz="2800">
                <a:latin typeface="Times New Roman" charset="0"/>
              </a:rPr>
              <a:t>            </a:t>
            </a:r>
            <a:endParaRPr lang="en-US" sz="700">
              <a:latin typeface="Times New Roman" charset="0"/>
            </a:endParaRPr>
          </a:p>
          <a:p>
            <a:pPr marL="609600" indent="-609600" eaLnBrk="1" hangingPunct="1">
              <a:lnSpc>
                <a:spcPct val="90000"/>
              </a:lnSpc>
              <a:buFontTx/>
              <a:buNone/>
            </a:pPr>
            <a:r>
              <a:rPr lang="en-US" sz="700">
                <a:latin typeface="Times New Roman" charset="0"/>
              </a:rPr>
              <a:t>             </a:t>
            </a: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pPr>
            <a:endParaRPr lang="en-US" sz="2800">
              <a:latin typeface="Times New Roman" charset="0"/>
            </a:endParaRPr>
          </a:p>
          <a:p>
            <a:pPr marL="609600" indent="-609600" eaLnBrk="1" hangingPunct="1">
              <a:lnSpc>
                <a:spcPct val="90000"/>
              </a:lnSpc>
              <a:buFontTx/>
              <a:buNone/>
            </a:pPr>
            <a:r>
              <a:rPr lang="en-US" sz="2800">
                <a:latin typeface="Times New Roman" charset="0"/>
              </a:rPr>
              <a:t> </a:t>
            </a:r>
          </a:p>
          <a:p>
            <a:pPr marL="609600" indent="-609600" eaLnBrk="1" hangingPunct="1">
              <a:lnSpc>
                <a:spcPct val="90000"/>
              </a:lnSpc>
              <a:buFontTx/>
              <a:buNone/>
            </a:pPr>
            <a:r>
              <a:rPr lang="en-US" sz="2800">
                <a:latin typeface="Times New Roman" charset="0"/>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2530"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2531"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532"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2533"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dirty="0">
                <a:latin typeface="Times New Roman" charset="0"/>
              </a:rPr>
              <a:t>a.  The semi-annual interest payments on the bonds =</a:t>
            </a:r>
          </a:p>
          <a:p>
            <a:pPr marL="609600" indent="-609600" eaLnBrk="1" hangingPunct="1">
              <a:lnSpc>
                <a:spcPct val="90000"/>
              </a:lnSpc>
              <a:buFontTx/>
              <a:buNone/>
            </a:pPr>
            <a:endParaRPr lang="en-US" sz="800" dirty="0">
              <a:latin typeface="Times New Roman" charset="0"/>
            </a:endParaRPr>
          </a:p>
          <a:p>
            <a:pPr marL="609600" indent="-609600" eaLnBrk="1" hangingPunct="1">
              <a:lnSpc>
                <a:spcPct val="90000"/>
              </a:lnSpc>
              <a:buFontTx/>
              <a:buNone/>
            </a:pPr>
            <a:r>
              <a:rPr lang="en-US" sz="2800" dirty="0">
                <a:latin typeface="Times New Roman" charset="0"/>
              </a:rPr>
              <a:t>     Stated Rate * Face amount </a:t>
            </a:r>
          </a:p>
          <a:p>
            <a:pPr marL="609600" indent="-609600" eaLnBrk="1" hangingPunct="1">
              <a:lnSpc>
                <a:spcPct val="90000"/>
              </a:lnSpc>
              <a:buFontTx/>
              <a:buNone/>
            </a:pPr>
            <a:endParaRPr lang="en-US" sz="700" dirty="0">
              <a:latin typeface="Times New Roman" charset="0"/>
            </a:endParaRPr>
          </a:p>
          <a:p>
            <a:pPr marL="609600" indent="-609600" eaLnBrk="1" hangingPunct="1">
              <a:lnSpc>
                <a:spcPct val="90000"/>
              </a:lnSpc>
              <a:buFontTx/>
              <a:buNone/>
            </a:pPr>
            <a:r>
              <a:rPr lang="en-US" sz="2800" dirty="0">
                <a:latin typeface="Times New Roman" charset="0"/>
              </a:rPr>
              <a:t>            14%    </a:t>
            </a:r>
            <a:r>
              <a:rPr lang="en-US" sz="2800" dirty="0">
                <a:solidFill>
                  <a:srgbClr val="EC2D00"/>
                </a:solidFill>
                <a:latin typeface="Times New Roman" charset="0"/>
              </a:rPr>
              <a:t> * $5,000,000     </a:t>
            </a:r>
          </a:p>
          <a:p>
            <a:pPr marL="609600" indent="-609600" eaLnBrk="1" hangingPunct="1">
              <a:lnSpc>
                <a:spcPct val="90000"/>
              </a:lnSpc>
              <a:buFontTx/>
              <a:buNone/>
            </a:pPr>
            <a:r>
              <a:rPr lang="en-US" sz="800" dirty="0">
                <a:latin typeface="Times New Roman" charset="0"/>
              </a:rPr>
              <a:t>            </a:t>
            </a:r>
          </a:p>
          <a:p>
            <a:pPr marL="609600" indent="-609600" eaLnBrk="1" hangingPunct="1">
              <a:lnSpc>
                <a:spcPct val="90000"/>
              </a:lnSpc>
              <a:buFontTx/>
              <a:buNone/>
            </a:pPr>
            <a:r>
              <a:rPr lang="en-US" sz="2800" dirty="0">
                <a:latin typeface="Times New Roman" charset="0"/>
              </a:rPr>
              <a:t>            </a:t>
            </a:r>
            <a:endParaRPr lang="en-US" sz="700" dirty="0">
              <a:latin typeface="Times New Roman" charset="0"/>
            </a:endParaRPr>
          </a:p>
          <a:p>
            <a:pPr marL="609600" indent="-609600" eaLnBrk="1" hangingPunct="1">
              <a:lnSpc>
                <a:spcPct val="90000"/>
              </a:lnSpc>
              <a:buFontTx/>
              <a:buNone/>
            </a:pPr>
            <a:r>
              <a:rPr lang="en-US" sz="700" dirty="0">
                <a:latin typeface="Times New Roman" charset="0"/>
              </a:rPr>
              <a:t>             </a:t>
            </a: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pPr>
            <a:endParaRPr lang="en-US" sz="2800" dirty="0">
              <a:latin typeface="Times New Roman" charset="0"/>
            </a:endParaRP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buFontTx/>
              <a:buNone/>
            </a:pPr>
            <a:r>
              <a:rPr lang="en-US" sz="2800" dirty="0">
                <a:latin typeface="Times New Roman" charset="0"/>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solidFill>
            <a:srgbClr val="003399"/>
          </a:solidFill>
        </p:spPr>
        <p:txBody>
          <a:bodyPr/>
          <a:lstStyle/>
          <a:p>
            <a:pPr eaLnBrk="1" hangingPunct="1"/>
            <a:r>
              <a:rPr lang="en-US">
                <a:solidFill>
                  <a:srgbClr val="DDDDDD"/>
                </a:solidFill>
                <a:latin typeface="Times New Roman" charset="0"/>
              </a:rPr>
              <a:t>Problem Solution</a:t>
            </a:r>
          </a:p>
        </p:txBody>
      </p:sp>
      <p:sp>
        <p:nvSpPr>
          <p:cNvPr id="23554" name="Rectangle 3"/>
          <p:cNvSpPr>
            <a:spLocks noChangeArrowheads="1"/>
          </p:cNvSpPr>
          <p:nvPr/>
        </p:nvSpPr>
        <p:spPr bwMode="auto">
          <a:xfrm>
            <a:off x="685800" y="2057400"/>
            <a:ext cx="77724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buFontTx/>
              <a:buNone/>
            </a:pPr>
            <a:endParaRPr lang="en-US" sz="2000" b="1">
              <a:solidFill>
                <a:srgbClr val="EC2D00"/>
              </a:solidFill>
            </a:endParaRPr>
          </a:p>
        </p:txBody>
      </p:sp>
      <p:sp>
        <p:nvSpPr>
          <p:cNvPr id="23555" name="Line 4"/>
          <p:cNvSpPr>
            <a:spLocks noChangeShapeType="1"/>
          </p:cNvSpPr>
          <p:nvPr/>
        </p:nvSpPr>
        <p:spPr bwMode="auto">
          <a:xfrm>
            <a:off x="914400" y="6553200"/>
            <a:ext cx="457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556" name="Rectangle 5"/>
          <p:cNvSpPr>
            <a:spLocks noChangeArrowheads="1"/>
          </p:cNvSpPr>
          <p:nvPr/>
        </p:nvSpPr>
        <p:spPr bwMode="auto">
          <a:xfrm>
            <a:off x="1905000" y="5867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3557" name="Rectangle 6"/>
          <p:cNvSpPr>
            <a:spLocks noGrp="1" noChangeArrowheads="1"/>
          </p:cNvSpPr>
          <p:nvPr>
            <p:ph type="body" idx="1"/>
          </p:nvPr>
        </p:nvSpPr>
        <p:spPr>
          <a:xfrm>
            <a:off x="685800" y="1981200"/>
            <a:ext cx="7772400" cy="4570413"/>
          </a:xfrm>
          <a:noFill/>
        </p:spPr>
        <p:txBody>
          <a:bodyPr/>
          <a:lstStyle/>
          <a:p>
            <a:pPr marL="609600" indent="-609600" eaLnBrk="1" hangingPunct="1">
              <a:lnSpc>
                <a:spcPct val="90000"/>
              </a:lnSpc>
              <a:buFontTx/>
              <a:buNone/>
            </a:pPr>
            <a:r>
              <a:rPr lang="en-US" sz="2800" dirty="0">
                <a:latin typeface="Times New Roman" charset="0"/>
              </a:rPr>
              <a:t>a.  The semi-annual interest payments on the bonds =</a:t>
            </a:r>
          </a:p>
          <a:p>
            <a:pPr marL="609600" indent="-609600" eaLnBrk="1" hangingPunct="1">
              <a:lnSpc>
                <a:spcPct val="90000"/>
              </a:lnSpc>
              <a:buFontTx/>
              <a:buNone/>
            </a:pPr>
            <a:endParaRPr lang="en-US" sz="800" dirty="0">
              <a:latin typeface="Times New Roman" charset="0"/>
            </a:endParaRPr>
          </a:p>
          <a:p>
            <a:pPr marL="609600" indent="-609600" eaLnBrk="1" hangingPunct="1">
              <a:lnSpc>
                <a:spcPct val="90000"/>
              </a:lnSpc>
              <a:buFontTx/>
              <a:buNone/>
            </a:pPr>
            <a:r>
              <a:rPr lang="en-US" sz="2800" dirty="0">
                <a:latin typeface="Times New Roman" charset="0"/>
              </a:rPr>
              <a:t>     Stated Rate * Face amount </a:t>
            </a:r>
            <a:r>
              <a:rPr lang="en-US" sz="2800" dirty="0">
                <a:solidFill>
                  <a:srgbClr val="EC2D00"/>
                </a:solidFill>
                <a:latin typeface="Times New Roman" charset="0"/>
              </a:rPr>
              <a:t>* Period = </a:t>
            </a:r>
          </a:p>
          <a:p>
            <a:pPr marL="609600" indent="-609600" eaLnBrk="1" hangingPunct="1">
              <a:lnSpc>
                <a:spcPct val="90000"/>
              </a:lnSpc>
              <a:buFontTx/>
              <a:buNone/>
            </a:pPr>
            <a:endParaRPr lang="en-US" sz="700" dirty="0">
              <a:solidFill>
                <a:srgbClr val="EC2D00"/>
              </a:solidFill>
              <a:latin typeface="Times New Roman" charset="0"/>
            </a:endParaRPr>
          </a:p>
          <a:p>
            <a:pPr marL="609600" indent="-609600" eaLnBrk="1" hangingPunct="1">
              <a:lnSpc>
                <a:spcPct val="90000"/>
              </a:lnSpc>
              <a:buFontTx/>
              <a:buNone/>
            </a:pPr>
            <a:r>
              <a:rPr lang="en-US" sz="2800" dirty="0">
                <a:latin typeface="Times New Roman" charset="0"/>
              </a:rPr>
              <a:t>            14%     * $5,000,000     </a:t>
            </a:r>
          </a:p>
          <a:p>
            <a:pPr marL="609600" indent="-609600" eaLnBrk="1" hangingPunct="1">
              <a:lnSpc>
                <a:spcPct val="90000"/>
              </a:lnSpc>
              <a:buFontTx/>
              <a:buNone/>
            </a:pPr>
            <a:r>
              <a:rPr lang="en-US" sz="800" dirty="0">
                <a:latin typeface="Times New Roman" charset="0"/>
              </a:rPr>
              <a:t>            </a:t>
            </a:r>
          </a:p>
          <a:p>
            <a:pPr marL="609600" indent="-609600" eaLnBrk="1" hangingPunct="1">
              <a:lnSpc>
                <a:spcPct val="90000"/>
              </a:lnSpc>
              <a:buFontTx/>
              <a:buNone/>
            </a:pPr>
            <a:r>
              <a:rPr lang="en-US" sz="2800" dirty="0">
                <a:latin typeface="Times New Roman" charset="0"/>
              </a:rPr>
              <a:t>            </a:t>
            </a:r>
            <a:endParaRPr lang="en-US" sz="700" dirty="0">
              <a:latin typeface="Times New Roman" charset="0"/>
            </a:endParaRPr>
          </a:p>
          <a:p>
            <a:pPr marL="609600" indent="-609600" eaLnBrk="1" hangingPunct="1">
              <a:lnSpc>
                <a:spcPct val="90000"/>
              </a:lnSpc>
              <a:buFontTx/>
              <a:buNone/>
            </a:pPr>
            <a:r>
              <a:rPr lang="en-US" sz="700" dirty="0">
                <a:latin typeface="Times New Roman" charset="0"/>
              </a:rPr>
              <a:t>             </a:t>
            </a: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pPr>
            <a:endParaRPr lang="en-US" sz="2800" dirty="0">
              <a:latin typeface="Times New Roman" charset="0"/>
            </a:endParaRPr>
          </a:p>
          <a:p>
            <a:pPr marL="609600" indent="-609600" eaLnBrk="1" hangingPunct="1">
              <a:lnSpc>
                <a:spcPct val="90000"/>
              </a:lnSpc>
              <a:buFontTx/>
              <a:buNone/>
            </a:pPr>
            <a:r>
              <a:rPr lang="en-US" sz="2800" dirty="0">
                <a:latin typeface="Times New Roman" charset="0"/>
              </a:rPr>
              <a:t> </a:t>
            </a:r>
          </a:p>
          <a:p>
            <a:pPr marL="609600" indent="-609600" eaLnBrk="1" hangingPunct="1">
              <a:lnSpc>
                <a:spcPct val="90000"/>
              </a:lnSpc>
              <a:buFontTx/>
              <a:buNone/>
            </a:pPr>
            <a:r>
              <a:rPr lang="en-US" sz="2800" dirty="0">
                <a:latin typeface="Times New Roman" charset="0"/>
              </a:rPr>
              <a:t>         </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2717</TotalTime>
  <Words>2545</Words>
  <Application>Microsoft Office PowerPoint</Application>
  <PresentationFormat>On-screen Show (4:3)</PresentationFormat>
  <Paragraphs>402</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Default Design</vt:lpstr>
      <vt:lpstr>Demonstration Problem</vt:lpstr>
      <vt:lpstr>Problem Definition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Solution</vt:lpstr>
      <vt:lpstr>Problem Definition</vt:lpstr>
      <vt:lpstr>Problem Solution</vt:lpstr>
      <vt:lpstr>Problem Solution</vt:lpstr>
      <vt:lpstr>Problem Solution</vt:lpstr>
      <vt:lpstr>Problem Solution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Demonstration Exercise 12.4- 6e</dc:title>
  <dc:creator>Marshall, McManus, and Viele</dc:creator>
  <cp:lastModifiedBy>McCormick, Michael</cp:lastModifiedBy>
  <cp:revision>163</cp:revision>
  <dcterms:created xsi:type="dcterms:W3CDTF">2001-08-05T17:29:40Z</dcterms:created>
  <dcterms:modified xsi:type="dcterms:W3CDTF">2019-02-05T18:00:47Z</dcterms:modified>
</cp:coreProperties>
</file>