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419" r:id="rId2"/>
    <p:sldId id="363" r:id="rId3"/>
    <p:sldId id="257" r:id="rId4"/>
    <p:sldId id="322" r:id="rId5"/>
    <p:sldId id="380" r:id="rId6"/>
    <p:sldId id="379" r:id="rId7"/>
    <p:sldId id="378" r:id="rId8"/>
    <p:sldId id="381" r:id="rId9"/>
    <p:sldId id="377" r:id="rId10"/>
    <p:sldId id="376" r:id="rId11"/>
    <p:sldId id="375" r:id="rId12"/>
    <p:sldId id="382" r:id="rId13"/>
    <p:sldId id="374" r:id="rId14"/>
    <p:sldId id="366" r:id="rId15"/>
    <p:sldId id="367" r:id="rId16"/>
    <p:sldId id="385" r:id="rId17"/>
    <p:sldId id="384" r:id="rId18"/>
    <p:sldId id="383" r:id="rId19"/>
    <p:sldId id="372" r:id="rId20"/>
    <p:sldId id="368" r:id="rId21"/>
    <p:sldId id="386" r:id="rId22"/>
    <p:sldId id="369" r:id="rId23"/>
    <p:sldId id="389" r:id="rId24"/>
    <p:sldId id="388" r:id="rId25"/>
    <p:sldId id="387" r:id="rId26"/>
    <p:sldId id="370" r:id="rId27"/>
    <p:sldId id="371" r:id="rId28"/>
    <p:sldId id="393" r:id="rId29"/>
    <p:sldId id="392" r:id="rId30"/>
    <p:sldId id="394" r:id="rId31"/>
    <p:sldId id="420" r:id="rId32"/>
    <p:sldId id="421" r:id="rId33"/>
    <p:sldId id="422" r:id="rId34"/>
    <p:sldId id="364" r:id="rId35"/>
    <p:sldId id="395" r:id="rId36"/>
    <p:sldId id="397" r:id="rId37"/>
    <p:sldId id="398" r:id="rId38"/>
    <p:sldId id="396" r:id="rId39"/>
    <p:sldId id="418" r:id="rId40"/>
  </p:sldIdLst>
  <p:sldSz cx="9144000" cy="6858000" type="screen4x3"/>
  <p:notesSz cx="6858000" cy="9144000"/>
  <p:defaultTextStyle>
    <a:defPPr>
      <a:defRPr lang="en-US"/>
    </a:defPPr>
    <a:lvl1pPr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2pPr>
    <a:lvl3pPr marL="9144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D00"/>
    <a:srgbClr val="C0C0C0"/>
    <a:srgbClr val="FF3300"/>
    <a:srgbClr val="0099FF"/>
    <a:srgbClr val="0066FF"/>
    <a:srgbClr val="336600"/>
    <a:srgbClr val="0033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76" d="100"/>
          <a:sy n="76" d="100"/>
        </p:scale>
        <p:origin x="-116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  <p:sld r:id="rId32" collapse="1"/>
      <p:sld r:id="rId33" collapse="1"/>
      <p:sld r:id="rId34" collapse="1"/>
      <p:sld r:id="rId35" collapse="1"/>
      <p:sld r:id="rId36" collapse="1"/>
      <p:sld r:id="rId37" collapse="1"/>
      <p:sld r:id="rId38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8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26" Type="http://schemas.openxmlformats.org/officeDocument/2006/relationships/slide" Target="slides/slide26.xml"/><Relationship Id="rId3" Type="http://schemas.openxmlformats.org/officeDocument/2006/relationships/slide" Target="slides/slide3.xml"/><Relationship Id="rId21" Type="http://schemas.openxmlformats.org/officeDocument/2006/relationships/slide" Target="slides/slide21.xml"/><Relationship Id="rId34" Type="http://schemas.openxmlformats.org/officeDocument/2006/relationships/slide" Target="slides/slide34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5" Type="http://schemas.openxmlformats.org/officeDocument/2006/relationships/slide" Target="slides/slide25.xml"/><Relationship Id="rId33" Type="http://schemas.openxmlformats.org/officeDocument/2006/relationships/slide" Target="slides/slide33.xml"/><Relationship Id="rId38" Type="http://schemas.openxmlformats.org/officeDocument/2006/relationships/slide" Target="slides/slide38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0" Type="http://schemas.openxmlformats.org/officeDocument/2006/relationships/slide" Target="slides/slide20.xml"/><Relationship Id="rId29" Type="http://schemas.openxmlformats.org/officeDocument/2006/relationships/slide" Target="slides/slide29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24" Type="http://schemas.openxmlformats.org/officeDocument/2006/relationships/slide" Target="slides/slide24.xml"/><Relationship Id="rId32" Type="http://schemas.openxmlformats.org/officeDocument/2006/relationships/slide" Target="slides/slide32.xml"/><Relationship Id="rId37" Type="http://schemas.openxmlformats.org/officeDocument/2006/relationships/slide" Target="slides/slide37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23" Type="http://schemas.openxmlformats.org/officeDocument/2006/relationships/slide" Target="slides/slide23.xml"/><Relationship Id="rId28" Type="http://schemas.openxmlformats.org/officeDocument/2006/relationships/slide" Target="slides/slide28.xml"/><Relationship Id="rId36" Type="http://schemas.openxmlformats.org/officeDocument/2006/relationships/slide" Target="slides/slide36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31" Type="http://schemas.openxmlformats.org/officeDocument/2006/relationships/slide" Target="slides/slide31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Relationship Id="rId22" Type="http://schemas.openxmlformats.org/officeDocument/2006/relationships/slide" Target="slides/slide22.xml"/><Relationship Id="rId27" Type="http://schemas.openxmlformats.org/officeDocument/2006/relationships/slide" Target="slides/slide27.xml"/><Relationship Id="rId30" Type="http://schemas.openxmlformats.org/officeDocument/2006/relationships/slide" Target="slides/slide30.xml"/><Relationship Id="rId35" Type="http://schemas.openxmlformats.org/officeDocument/2006/relationships/slide" Target="slides/slide3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fld id="{429BFCFB-6FF0-AE4C-8024-72B4C15727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1595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52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fld id="{7A2D21A1-2769-E042-96A2-FC0242CB72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1087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B4F50-B5F2-AF41-9342-D1F888A285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643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DCE007-C26F-CB43-A3D5-A740589BBA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165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527AA-C6DB-854F-81B9-4776EA06DA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846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871000-6906-3442-A2DF-16D21F72CC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229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B394B-27F9-C646-A820-E7AD40FDF0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920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4BA55-E503-A74B-BA19-59B06D9D78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007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FB807-D1B1-A747-96CF-3C8DF67985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784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93810-F667-5042-8381-C7E412DB61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952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A3CE9-21CC-5A46-BB87-656807A4B2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95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17694-15EE-AF42-B356-7E3BCF58E2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768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8436D-6266-AE43-8DC1-75ADA15008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90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80559A61-FFC4-2347-A286-85D87E5176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19355523-4334-45D1-B2FF-3775CA1850A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685800" y="6553200"/>
            <a:ext cx="777240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800" kern="1200">
                <a:solidFill>
                  <a:prstClr val="black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ctr">
              <a:defRPr/>
            </a:pPr>
            <a:r>
              <a:rPr lang="en-US" dirty="0" smtClean="0"/>
              <a:t>Copyright © 2020 McGraw-Hill Education. All rights reserved. No reproduction or distribution without the prior written consent of McGraw-Hill Education.</a:t>
            </a:r>
          </a:p>
          <a:p>
            <a:pPr algn="ctr"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429000"/>
            <a:ext cx="9144000" cy="1143000"/>
          </a:xfrm>
          <a:solidFill>
            <a:srgbClr val="9900CC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  <a:latin typeface="Times New Roman" charset="0"/>
              </a:rPr>
              <a:t>Demonstration Problem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572000"/>
            <a:ext cx="9144000" cy="2286000"/>
          </a:xfrm>
          <a:solidFill>
            <a:srgbClr val="33CC33"/>
          </a:solidFill>
        </p:spPr>
        <p:txBody>
          <a:bodyPr anchor="ctr" anchorCtr="1"/>
          <a:lstStyle/>
          <a:p>
            <a:pPr eaLnBrk="1" hangingPunct="1"/>
            <a:r>
              <a:rPr lang="en-US">
                <a:solidFill>
                  <a:schemeClr val="bg1"/>
                </a:solidFill>
                <a:latin typeface="Times New Roman" charset="0"/>
              </a:rPr>
              <a:t>Chapter 6 – Exercise 13</a:t>
            </a:r>
          </a:p>
          <a:p>
            <a:pPr eaLnBrk="1" hangingPunct="1"/>
            <a:r>
              <a:rPr lang="en-US">
                <a:solidFill>
                  <a:schemeClr val="bg1"/>
                </a:solidFill>
                <a:latin typeface="Times New Roman" charset="0"/>
              </a:rPr>
              <a:t>Depreciation Calculation Methods</a:t>
            </a: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7200" dirty="0"/>
              <a:t>Accounting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15364" name="Line 5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5365" name="Line 6"/>
          <p:cNvSpPr>
            <a:spLocks noChangeShapeType="1"/>
          </p:cNvSpPr>
          <p:nvPr/>
        </p:nvSpPr>
        <p:spPr bwMode="auto">
          <a:xfrm>
            <a:off x="0" y="45720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24579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8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a. </a:t>
            </a:r>
            <a:r>
              <a:rPr lang="en-US" dirty="0">
                <a:latin typeface="Times New Roman" charset="0"/>
              </a:rPr>
              <a:t> </a:t>
            </a:r>
            <a:r>
              <a:rPr lang="en-US" dirty="0">
                <a:solidFill>
                  <a:srgbClr val="C0C0C0"/>
                </a:solidFill>
                <a:latin typeface="Times New Roman" charset="0"/>
              </a:rPr>
              <a:t> Amount to be depreciated =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          Cost – Salvage Value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      Annual depreciation expense =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          Amount to be depreciated / Useful Life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     </a:t>
            </a:r>
            <a:r>
              <a:rPr lang="en-US" dirty="0">
                <a:latin typeface="Times New Roman" charset="0"/>
              </a:rPr>
              <a:t> Annual depreciation expense =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          ($1,200,000 - $180,000) / 8 =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          </a:t>
            </a:r>
            <a:r>
              <a:rPr lang="en-US" b="1" dirty="0">
                <a:solidFill>
                  <a:srgbClr val="EC2D00"/>
                </a:solidFill>
                <a:latin typeface="Times New Roman" charset="0"/>
              </a:rPr>
              <a:t>$127,500 per year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     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25603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5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a. </a:t>
            </a:r>
            <a:r>
              <a:rPr lang="en-US" sz="2800" dirty="0">
                <a:latin typeface="Times New Roman" charset="0"/>
              </a:rPr>
              <a:t>  </a:t>
            </a: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Amount to be depreciated =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    Cost – Salvage Value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Annual depreciation expense =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    Amount to be depreciated / Useful Life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Annual depreciation expense =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    ($1,200,000 - $180,000) / 8 = $127,500 /year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</a:t>
            </a:r>
            <a:r>
              <a:rPr lang="en-US" sz="2800" dirty="0">
                <a:latin typeface="Times New Roman" charset="0"/>
              </a:rPr>
              <a:t>After 5 years, accumulated depreciation =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latin typeface="Times New Roman" charset="0"/>
              </a:rPr>
              <a:t>         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26627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a.</a:t>
            </a:r>
            <a:r>
              <a:rPr lang="en-US" sz="2800" dirty="0">
                <a:latin typeface="Times New Roman" charset="0"/>
              </a:rPr>
              <a:t>   </a:t>
            </a: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Amount to be depreciated =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    Cost – Salvage Value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Annual depreciation expense =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    Amount to be depreciated / Useful Life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Annual depreciation expense =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    ($1,200,000 - $180,000) / 8 = $127,500 /year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</a:t>
            </a:r>
            <a:r>
              <a:rPr lang="en-US" sz="2800" dirty="0">
                <a:latin typeface="Times New Roman" charset="0"/>
              </a:rPr>
              <a:t>After 5 years, accumulated depreciation =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latin typeface="Times New Roman" charset="0"/>
              </a:rPr>
              <a:t>          </a:t>
            </a:r>
            <a:r>
              <a:rPr lang="en-US" sz="2800" b="1" dirty="0">
                <a:solidFill>
                  <a:srgbClr val="EC2D00"/>
                </a:solidFill>
                <a:latin typeface="Times New Roman" charset="0"/>
              </a:rPr>
              <a:t>$127,500 * 5 years =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27651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53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a. </a:t>
            </a:r>
            <a:r>
              <a:rPr lang="en-US" sz="2800" dirty="0">
                <a:latin typeface="Times New Roman" charset="0"/>
              </a:rPr>
              <a:t>  </a:t>
            </a: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Amount to be depreciated =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    Cost – Salvage Value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Annual depreciation expense =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    Amount to be depreciated / Useful Life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Annual depreciation expense =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    ($1,200,000 - $180,000) / 8 = $127,500 /year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</a:t>
            </a:r>
            <a:r>
              <a:rPr lang="en-US" sz="2800" dirty="0">
                <a:latin typeface="Times New Roman" charset="0"/>
              </a:rPr>
              <a:t>After 5 years, accumulated depreciation =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latin typeface="Times New Roman" charset="0"/>
              </a:rPr>
              <a:t>          $127,500 * 5 years = </a:t>
            </a:r>
            <a:r>
              <a:rPr lang="en-US" sz="2800" b="1" dirty="0">
                <a:solidFill>
                  <a:srgbClr val="EC2D00"/>
                </a:solidFill>
                <a:latin typeface="Times New Roman" charset="0"/>
              </a:rPr>
              <a:t>$637,500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Definition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4375"/>
            <a:ext cx="7772400" cy="4552950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>
                <a:solidFill>
                  <a:srgbClr val="C0C0C0"/>
                </a:solidFill>
                <a:latin typeface="Times New Roman" charset="0"/>
              </a:rPr>
              <a:t>Using straight-line depreciation, calculate the depreciation expense to be recognized in the first year of the machine’s life and calculate the accumulated depreciation after the fifth year of the machine’s life.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endParaRPr lang="en-US" sz="2400">
              <a:solidFill>
                <a:srgbClr val="C0C0C0"/>
              </a:solidFill>
              <a:latin typeface="Times New Roman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b="1">
                <a:latin typeface="Times New Roman" charset="0"/>
              </a:rPr>
              <a:t>Using declining balance depreciation at twice the straight-line rate, calculate the depreciation expense for the third year of the machine’s life.</a:t>
            </a:r>
            <a:endParaRPr lang="en-US" sz="2400">
              <a:solidFill>
                <a:srgbClr val="C0C0C0"/>
              </a:solidFill>
              <a:latin typeface="Times New Roman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endParaRPr lang="en-US" sz="2400">
              <a:solidFill>
                <a:srgbClr val="C0C0C0"/>
              </a:solidFill>
              <a:latin typeface="Times New Roman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>
                <a:solidFill>
                  <a:srgbClr val="C0C0C0"/>
                </a:solidFill>
                <a:latin typeface="Times New Roman" charset="0"/>
              </a:rPr>
              <a:t>What will be the net book value of the machine at the end of its eighth year of use before it is disposed of, under each depreciation method?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29699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70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>
                <a:latin typeface="Times New Roman" charset="0"/>
              </a:rPr>
              <a:t>b.  </a:t>
            </a:r>
            <a:r>
              <a:rPr lang="en-US" sz="2800">
                <a:latin typeface="Times New Roman" charset="0"/>
              </a:rPr>
              <a:t>Straight-line rate =</a:t>
            </a:r>
            <a:endParaRPr lang="en-US" sz="1800">
              <a:latin typeface="Times New Roman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30723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5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>
                <a:latin typeface="Times New Roman" charset="0"/>
              </a:rPr>
              <a:t>b.  </a:t>
            </a:r>
            <a:r>
              <a:rPr lang="en-US" sz="2800">
                <a:latin typeface="Times New Roman" charset="0"/>
              </a:rPr>
              <a:t>Straight-line rate = </a:t>
            </a:r>
            <a:r>
              <a:rPr lang="en-US" sz="2800" b="1">
                <a:solidFill>
                  <a:srgbClr val="EC2D00"/>
                </a:solidFill>
                <a:latin typeface="Times New Roman" charset="0"/>
              </a:rPr>
              <a:t>1/8</a:t>
            </a:r>
            <a:endParaRPr lang="en-US" sz="1800" b="1">
              <a:solidFill>
                <a:srgbClr val="EC2D00"/>
              </a:solidFill>
              <a:latin typeface="Times New Roman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31747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49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>
                <a:latin typeface="Times New Roman" charset="0"/>
              </a:rPr>
              <a:t>b.  </a:t>
            </a:r>
            <a:r>
              <a:rPr lang="en-US" sz="2800">
                <a:latin typeface="Times New Roman" charset="0"/>
              </a:rPr>
              <a:t>Straight-line rate = 1/8 =</a:t>
            </a:r>
            <a:r>
              <a:rPr lang="en-US" sz="2800" b="1">
                <a:solidFill>
                  <a:srgbClr val="EC2D00"/>
                </a:solidFill>
                <a:latin typeface="Times New Roman" charset="0"/>
              </a:rPr>
              <a:t>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>
                <a:latin typeface="Times New Roman" charset="0"/>
              </a:rPr>
              <a:t>      </a:t>
            </a:r>
            <a:endParaRPr lang="en-US" sz="1800">
              <a:latin typeface="Times New Roman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32771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2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3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>
                <a:solidFill>
                  <a:srgbClr val="C0C0C0"/>
                </a:solidFill>
                <a:latin typeface="Times New Roman" charset="0"/>
              </a:rPr>
              <a:t>b.  </a:t>
            </a:r>
            <a:r>
              <a:rPr lang="en-US" sz="2800">
                <a:solidFill>
                  <a:srgbClr val="C0C0C0"/>
                </a:solidFill>
                <a:latin typeface="Times New Roman" charset="0"/>
              </a:rPr>
              <a:t>Straight-line rate = 1/8 =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>
                <a:latin typeface="Times New Roman" charset="0"/>
              </a:rPr>
              <a:t>      Double-declining rate =</a:t>
            </a:r>
            <a:endParaRPr lang="en-US" sz="1800">
              <a:latin typeface="Times New Roman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3794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33795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797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>
                <a:latin typeface="Times New Roman" charset="0"/>
              </a:rPr>
              <a:t>b.  </a:t>
            </a:r>
            <a:r>
              <a:rPr lang="en-US" sz="2800">
                <a:latin typeface="Times New Roman" charset="0"/>
              </a:rPr>
              <a:t>Straight-line rate = 1/8 =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>
                <a:latin typeface="Times New Roman" charset="0"/>
              </a:rPr>
              <a:t>      Double-declining rate = </a:t>
            </a:r>
            <a:r>
              <a:rPr lang="en-US" sz="2800" b="1">
                <a:solidFill>
                  <a:srgbClr val="EC2D00"/>
                </a:solidFill>
                <a:latin typeface="Times New Roman" charset="0"/>
              </a:rPr>
              <a:t>12.5% * 2</a:t>
            </a:r>
            <a:endParaRPr lang="en-US" sz="1800" b="1">
              <a:solidFill>
                <a:srgbClr val="EC2D00"/>
              </a:solidFill>
              <a:latin typeface="Times New Roman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Definition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4375"/>
            <a:ext cx="7772400" cy="4552950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400" b="1" dirty="0" err="1">
                <a:latin typeface="Times New Roman" charset="0"/>
              </a:rPr>
              <a:t>Millco</a:t>
            </a:r>
            <a:r>
              <a:rPr lang="en-US" sz="2400" b="1" dirty="0">
                <a:latin typeface="Times New Roman" charset="0"/>
              </a:rPr>
              <a:t>, Inc., acquired a machine that cost $1,200,000 early</a:t>
            </a:r>
          </a:p>
          <a:p>
            <a:pPr marL="609600" indent="-609600"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in 2019.  The machine is expected to last for eight years, </a:t>
            </a:r>
          </a:p>
          <a:p>
            <a:pPr marL="609600" indent="-609600"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and its estimated salvage value at the end of its life is</a:t>
            </a:r>
          </a:p>
          <a:p>
            <a:pPr marL="609600" indent="-609600"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$180,000.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4818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34819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2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>
                <a:solidFill>
                  <a:srgbClr val="C0C0C0"/>
                </a:solidFill>
                <a:latin typeface="Times New Roman" charset="0"/>
              </a:rPr>
              <a:t>b.</a:t>
            </a:r>
            <a:r>
              <a:rPr lang="en-US">
                <a:latin typeface="Times New Roman" charset="0"/>
              </a:rPr>
              <a:t> </a:t>
            </a:r>
            <a:r>
              <a:rPr lang="en-US">
                <a:solidFill>
                  <a:srgbClr val="C0C0C0"/>
                </a:solidFill>
                <a:latin typeface="Times New Roman" charset="0"/>
              </a:rPr>
              <a:t> </a:t>
            </a:r>
            <a:r>
              <a:rPr lang="en-US" sz="2800">
                <a:solidFill>
                  <a:srgbClr val="C0C0C0"/>
                </a:solidFill>
                <a:latin typeface="Times New Roman" charset="0"/>
              </a:rPr>
              <a:t>Straight-line rate = 1/8 =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>
                <a:latin typeface="Times New Roman" charset="0"/>
              </a:rPr>
              <a:t>      Double-declining rate = 12.5% * 2 =</a:t>
            </a:r>
            <a:r>
              <a:rPr lang="en-US" sz="2800">
                <a:solidFill>
                  <a:srgbClr val="EC2D00"/>
                </a:solidFill>
                <a:latin typeface="Times New Roman" charset="0"/>
              </a:rPr>
              <a:t> </a:t>
            </a:r>
            <a:r>
              <a:rPr lang="en-US" sz="2800" b="1">
                <a:solidFill>
                  <a:srgbClr val="EC2D00"/>
                </a:solidFill>
                <a:latin typeface="Times New Roman" charset="0"/>
              </a:rPr>
              <a:t>25%</a:t>
            </a:r>
            <a:endParaRPr lang="en-US" sz="280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800">
                <a:latin typeface="Times New Roman" charset="0"/>
              </a:rPr>
              <a:t>  </a:t>
            </a:r>
            <a:endParaRPr lang="en-US" sz="2800">
              <a:solidFill>
                <a:srgbClr val="003399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1800">
                <a:solidFill>
                  <a:srgbClr val="003399"/>
                </a:solidFill>
                <a:latin typeface="Times New Roman" charset="0"/>
              </a:rPr>
              <a:t>                                             </a:t>
            </a:r>
            <a:endParaRPr lang="en-US" sz="1800">
              <a:latin typeface="Times New Roman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35843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45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>
                <a:solidFill>
                  <a:srgbClr val="C0C0C0"/>
                </a:solidFill>
                <a:latin typeface="Times New Roman" charset="0"/>
              </a:rPr>
              <a:t>b. </a:t>
            </a:r>
            <a:r>
              <a:rPr lang="en-US">
                <a:latin typeface="Times New Roman" charset="0"/>
              </a:rPr>
              <a:t> </a:t>
            </a:r>
            <a:r>
              <a:rPr lang="en-US" sz="2800">
                <a:solidFill>
                  <a:srgbClr val="C0C0C0"/>
                </a:solidFill>
                <a:latin typeface="Times New Roman" charset="0"/>
              </a:rPr>
              <a:t>Straight-line rate = 1/8 =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>
                <a:solidFill>
                  <a:srgbClr val="C0C0C0"/>
                </a:solidFill>
                <a:latin typeface="Times New Roman" charset="0"/>
              </a:rPr>
              <a:t>      Double-declining rate = 12.5% * 2 = </a:t>
            </a:r>
            <a:r>
              <a:rPr lang="en-US" sz="2800" b="1">
                <a:solidFill>
                  <a:srgbClr val="C0C0C0"/>
                </a:solidFill>
                <a:latin typeface="Times New Roman" charset="0"/>
              </a:rPr>
              <a:t>25%</a:t>
            </a:r>
          </a:p>
          <a:p>
            <a:pPr marL="609600" indent="-609600" eaLnBrk="1" hangingPunct="1">
              <a:buFontTx/>
              <a:buNone/>
            </a:pPr>
            <a:endParaRPr lang="en-US" sz="800">
              <a:solidFill>
                <a:srgbClr val="C0C0C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1800">
                <a:solidFill>
                  <a:srgbClr val="003399"/>
                </a:solidFill>
                <a:latin typeface="Times New Roman" charset="0"/>
              </a:rPr>
              <a:t>                                                                                             </a:t>
            </a:r>
            <a:r>
              <a:rPr lang="en-US" sz="1800" b="1">
                <a:solidFill>
                  <a:srgbClr val="003399"/>
                </a:solidFill>
                <a:latin typeface="Times New Roman" charset="0"/>
              </a:rPr>
              <a:t> </a:t>
            </a:r>
            <a:r>
              <a:rPr lang="en-US" sz="1800" b="1" u="sng">
                <a:solidFill>
                  <a:srgbClr val="003399"/>
                </a:solidFill>
                <a:latin typeface="Times New Roman" charset="0"/>
              </a:rPr>
              <a:t>At End of Year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>
                <a:solidFill>
                  <a:srgbClr val="003399"/>
                </a:solidFill>
                <a:latin typeface="Times New Roman" charset="0"/>
              </a:rPr>
              <a:t>                Net Book Value          Depreciation            Accumulated    Net Book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>
                <a:solidFill>
                  <a:srgbClr val="003399"/>
                </a:solidFill>
                <a:latin typeface="Times New Roman" charset="0"/>
              </a:rPr>
              <a:t>Year    at Beginning of Year         Expense                Depreciation       Value</a:t>
            </a:r>
            <a:r>
              <a:rPr lang="en-US" sz="1800">
                <a:solidFill>
                  <a:srgbClr val="003399"/>
                </a:solidFill>
                <a:latin typeface="Times New Roman" charset="0"/>
              </a:rPr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en-US" sz="1800">
                <a:latin typeface="Times New Roman" charset="0"/>
              </a:rPr>
              <a:t> </a:t>
            </a:r>
          </a:p>
        </p:txBody>
      </p:sp>
      <p:sp>
        <p:nvSpPr>
          <p:cNvPr id="35846" name="Text Box 7"/>
          <p:cNvSpPr txBox="1">
            <a:spLocks noChangeArrowheads="1"/>
          </p:cNvSpPr>
          <p:nvPr/>
        </p:nvSpPr>
        <p:spPr bwMode="auto">
          <a:xfrm>
            <a:off x="685800" y="4572000"/>
            <a:ext cx="7772400" cy="18288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b="1" i="1"/>
              <a:t>Solution approach:</a:t>
            </a:r>
            <a:r>
              <a:rPr lang="en-US"/>
              <a:t>  Set up columns to gather the data needed to calculate the depreciation expense, accumulated depreciation, and net book value at the beginning and end of each year.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6866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36867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68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69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b. </a:t>
            </a:r>
            <a:r>
              <a:rPr lang="en-US" dirty="0">
                <a:latin typeface="Times New Roman" charset="0"/>
              </a:rPr>
              <a:t> </a:t>
            </a: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Straight-line rate = 1/8 =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Double-declining rate = 12.5% * 2 = </a:t>
            </a:r>
            <a:r>
              <a:rPr lang="en-US" sz="2800" b="1" dirty="0">
                <a:solidFill>
                  <a:srgbClr val="C0C0C0"/>
                </a:solidFill>
                <a:latin typeface="Times New Roman" charset="0"/>
              </a:rPr>
              <a:t>25%</a:t>
            </a:r>
          </a:p>
          <a:p>
            <a:pPr marL="609600" indent="-609600" eaLnBrk="1" hangingPunct="1">
              <a:buFontTx/>
              <a:buNone/>
            </a:pPr>
            <a:r>
              <a:rPr lang="en-US" sz="800" dirty="0">
                <a:solidFill>
                  <a:srgbClr val="C0C0C0"/>
                </a:solidFill>
                <a:latin typeface="Times New Roman" charset="0"/>
              </a:rPr>
              <a:t>  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                                                                              </a:t>
            </a:r>
            <a:r>
              <a:rPr lang="en-US" sz="1800" b="1" u="sng" dirty="0">
                <a:solidFill>
                  <a:srgbClr val="003399"/>
                </a:solidFill>
                <a:latin typeface="Times New Roman" charset="0"/>
              </a:rPr>
              <a:t>At End of Year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Net Book Value          Depreciation            Accumulated    Net Book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Year    at Beginning of Year         Expense                Depreciation       Value</a:t>
            </a: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EC2D00"/>
                </a:solidFill>
                <a:latin typeface="Times New Roman" charset="0"/>
              </a:rPr>
              <a:t>    </a:t>
            </a:r>
            <a:r>
              <a:rPr lang="en-US" sz="1800" b="1" dirty="0">
                <a:solidFill>
                  <a:srgbClr val="FF0000"/>
                </a:solidFill>
                <a:latin typeface="Times New Roman" charset="0"/>
              </a:rPr>
              <a:t>1             $1,200,000</a:t>
            </a:r>
          </a:p>
        </p:txBody>
      </p:sp>
      <p:sp>
        <p:nvSpPr>
          <p:cNvPr id="36870" name="Text Box 7"/>
          <p:cNvSpPr txBox="1">
            <a:spLocks noChangeArrowheads="1"/>
          </p:cNvSpPr>
          <p:nvPr/>
        </p:nvSpPr>
        <p:spPr bwMode="auto">
          <a:xfrm>
            <a:off x="685800" y="4876800"/>
            <a:ext cx="7772400" cy="10969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dirty="0"/>
              <a:t>The Net Book Value at the Beginning of Year One is equal to the purchase price of the asset.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7890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37891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892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893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b.  </a:t>
            </a: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Straight-line rate = 1/8 =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Double-declining rate = 12.5% * 2 = </a:t>
            </a:r>
            <a:r>
              <a:rPr lang="en-US" sz="2800" b="1" dirty="0">
                <a:solidFill>
                  <a:srgbClr val="C0C0C0"/>
                </a:solidFill>
                <a:latin typeface="Times New Roman" charset="0"/>
              </a:rPr>
              <a:t>25%</a:t>
            </a:r>
            <a:endParaRPr lang="en-US" sz="2800" dirty="0">
              <a:solidFill>
                <a:srgbClr val="C0C0C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800" dirty="0">
                <a:latin typeface="Times New Roman" charset="0"/>
              </a:rPr>
              <a:t>  </a:t>
            </a:r>
            <a:endParaRPr lang="en-US" sz="800" dirty="0">
              <a:solidFill>
                <a:srgbClr val="003399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                                                                              </a:t>
            </a:r>
            <a:r>
              <a:rPr lang="en-US" sz="1800" b="1" u="sng" dirty="0">
                <a:solidFill>
                  <a:srgbClr val="003399"/>
                </a:solidFill>
                <a:latin typeface="Times New Roman" charset="0"/>
              </a:rPr>
              <a:t>At End of Year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Net Book Value          Depreciation            Accumulated    Net Book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Year    at Beginning of Year         Expense                Depreciation       Value</a:t>
            </a: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   </a:t>
            </a:r>
            <a:r>
              <a:rPr lang="en-US" sz="1800" dirty="0">
                <a:latin typeface="Times New Roman" charset="0"/>
              </a:rPr>
              <a:t>1             $1,200,000   </a:t>
            </a:r>
            <a:r>
              <a:rPr lang="en-US" sz="1800" b="1" dirty="0">
                <a:solidFill>
                  <a:srgbClr val="FF0000"/>
                </a:solidFill>
                <a:latin typeface="Times New Roman" charset="0"/>
              </a:rPr>
              <a:t>$1,200,000 * 25% = $300,000</a:t>
            </a:r>
          </a:p>
        </p:txBody>
      </p:sp>
      <p:sp>
        <p:nvSpPr>
          <p:cNvPr id="37894" name="Text Box 7"/>
          <p:cNvSpPr txBox="1">
            <a:spLocks noChangeArrowheads="1"/>
          </p:cNvSpPr>
          <p:nvPr/>
        </p:nvSpPr>
        <p:spPr bwMode="auto">
          <a:xfrm>
            <a:off x="685800" y="4876800"/>
            <a:ext cx="7772400" cy="10969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/>
              <a:t>Depreciation expense = Net Book Value at Beginning of Year * Double-declining rate.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38915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16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17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b.  </a:t>
            </a: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Straight-line rate = 1/8 =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Double-declining rate = 12.5% * 2 = </a:t>
            </a:r>
            <a:r>
              <a:rPr lang="en-US" sz="2800" b="1" dirty="0">
                <a:solidFill>
                  <a:srgbClr val="C0C0C0"/>
                </a:solidFill>
                <a:latin typeface="Times New Roman" charset="0"/>
              </a:rPr>
              <a:t>25%</a:t>
            </a:r>
            <a:endParaRPr lang="en-US" sz="2800" dirty="0">
              <a:solidFill>
                <a:srgbClr val="C0C0C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endParaRPr lang="en-US" sz="800" dirty="0">
              <a:solidFill>
                <a:srgbClr val="C0C0C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                                                                              </a:t>
            </a:r>
            <a:r>
              <a:rPr lang="en-US" sz="1800" b="1" u="sng" dirty="0">
                <a:solidFill>
                  <a:srgbClr val="003399"/>
                </a:solidFill>
                <a:latin typeface="Times New Roman" charset="0"/>
              </a:rPr>
              <a:t>At End of Year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Net Book Value          Depreciation            Accumulated    Net Book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Year    at Beginning of Year         Expense                Depreciation       Value</a:t>
            </a: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latin typeface="Times New Roman" charset="0"/>
              </a:rPr>
              <a:t>    1             $1,200,000   $1,200,000 * 25% = $300,000    </a:t>
            </a:r>
            <a:r>
              <a:rPr lang="en-US" sz="1800" b="1" dirty="0">
                <a:solidFill>
                  <a:srgbClr val="EC2D00"/>
                </a:solidFill>
                <a:latin typeface="Times New Roman" charset="0"/>
              </a:rPr>
              <a:t> </a:t>
            </a:r>
            <a:r>
              <a:rPr lang="en-US" sz="1800" b="1" dirty="0">
                <a:solidFill>
                  <a:srgbClr val="FF0000"/>
                </a:solidFill>
                <a:latin typeface="Times New Roman" charset="0"/>
              </a:rPr>
              <a:t>$300,000</a:t>
            </a:r>
          </a:p>
        </p:txBody>
      </p:sp>
      <p:sp>
        <p:nvSpPr>
          <p:cNvPr id="38918" name="Text Box 7"/>
          <p:cNvSpPr txBox="1">
            <a:spLocks noChangeArrowheads="1"/>
          </p:cNvSpPr>
          <p:nvPr/>
        </p:nvSpPr>
        <p:spPr bwMode="auto">
          <a:xfrm>
            <a:off x="685800" y="4875212"/>
            <a:ext cx="7772400" cy="10969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dirty="0"/>
              <a:t>Accumulated depreciation = The sum of the depreciation expense of all prior years = $300,000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39939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940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94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b.  </a:t>
            </a: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Straight-line rate = 1/8 =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Double-declining rate = 12.5% * 2 = </a:t>
            </a:r>
            <a:r>
              <a:rPr lang="en-US" sz="2800" b="1" dirty="0">
                <a:solidFill>
                  <a:srgbClr val="C0C0C0"/>
                </a:solidFill>
                <a:latin typeface="Times New Roman" charset="0"/>
              </a:rPr>
              <a:t>25%</a:t>
            </a:r>
            <a:endParaRPr lang="en-US" sz="2800" dirty="0">
              <a:solidFill>
                <a:srgbClr val="C0C0C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800" dirty="0">
                <a:latin typeface="Times New Roman" charset="0"/>
              </a:rPr>
              <a:t>  </a:t>
            </a:r>
            <a:endParaRPr lang="en-US" sz="800" dirty="0">
              <a:solidFill>
                <a:srgbClr val="003399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                                                                              </a:t>
            </a:r>
            <a:r>
              <a:rPr lang="en-US" sz="1800" b="1" u="sng" dirty="0">
                <a:solidFill>
                  <a:srgbClr val="003399"/>
                </a:solidFill>
                <a:latin typeface="Times New Roman" charset="0"/>
              </a:rPr>
              <a:t>At End of Year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Net Book Value          Depreciation            Accumulated    Net Book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Year    at Beginning of Year         Expense                Depreciation       Value</a:t>
            </a: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   </a:t>
            </a:r>
            <a:r>
              <a:rPr lang="en-US" sz="1800" dirty="0">
                <a:latin typeface="Times New Roman" charset="0"/>
              </a:rPr>
              <a:t>1             $1,200,000   $1,200,000 * 25% = $300,000     $300,000      </a:t>
            </a:r>
            <a:r>
              <a:rPr lang="en-US" sz="1800" b="1" dirty="0">
                <a:solidFill>
                  <a:srgbClr val="FF0000"/>
                </a:solidFill>
                <a:latin typeface="Times New Roman" charset="0"/>
              </a:rPr>
              <a:t>$900,000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latin typeface="Times New Roman" charset="0"/>
              </a:rPr>
              <a:t> </a:t>
            </a:r>
          </a:p>
        </p:txBody>
      </p:sp>
      <p:sp>
        <p:nvSpPr>
          <p:cNvPr id="39942" name="Text Box 7"/>
          <p:cNvSpPr txBox="1">
            <a:spLocks noChangeArrowheads="1"/>
          </p:cNvSpPr>
          <p:nvPr/>
        </p:nvSpPr>
        <p:spPr bwMode="auto">
          <a:xfrm>
            <a:off x="685800" y="4889938"/>
            <a:ext cx="7772400" cy="14478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dirty="0"/>
              <a:t>Net Book Value at the End of Year = Cost of the Asset (or $1,200,000) – Accumulated Depreciation (or $300,000) = $900,000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0962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40963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65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b.  </a:t>
            </a: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Straight-line rate = 1/8 =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Double-declining rate = 12.5% * 2 = </a:t>
            </a:r>
            <a:r>
              <a:rPr lang="en-US" sz="2800" b="1" dirty="0">
                <a:solidFill>
                  <a:srgbClr val="C0C0C0"/>
                </a:solidFill>
                <a:latin typeface="Times New Roman" charset="0"/>
              </a:rPr>
              <a:t>25%</a:t>
            </a:r>
            <a:endParaRPr lang="en-US" sz="2800" dirty="0">
              <a:solidFill>
                <a:srgbClr val="C0C0C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800" dirty="0">
                <a:latin typeface="Times New Roman" charset="0"/>
              </a:rPr>
              <a:t> </a:t>
            </a:r>
            <a:endParaRPr lang="en-US" sz="800" dirty="0">
              <a:solidFill>
                <a:srgbClr val="003399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                                                                              </a:t>
            </a:r>
            <a:r>
              <a:rPr lang="en-US" sz="1800" b="1" u="sng" dirty="0">
                <a:solidFill>
                  <a:srgbClr val="003399"/>
                </a:solidFill>
                <a:latin typeface="Times New Roman" charset="0"/>
              </a:rPr>
              <a:t>At End of Year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Net Book Value          Depreciation            Accumulated    Net Book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Year    at Beginning of Year         Expense                Depreciation       Value</a:t>
            </a: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   </a:t>
            </a:r>
            <a:r>
              <a:rPr lang="en-US" sz="1800" dirty="0">
                <a:latin typeface="Times New Roman" charset="0"/>
              </a:rPr>
              <a:t>1             $1,200,000   $1,200,000 * 25% = $300,000     $300,000     </a:t>
            </a:r>
            <a:r>
              <a:rPr lang="en-US" sz="1800" b="1" dirty="0">
                <a:solidFill>
                  <a:srgbClr val="EC2D00"/>
                </a:solidFill>
                <a:latin typeface="Times New Roman" charset="0"/>
              </a:rPr>
              <a:t> </a:t>
            </a:r>
            <a:r>
              <a:rPr lang="en-US" sz="1800" b="1" dirty="0">
                <a:solidFill>
                  <a:srgbClr val="FF0000"/>
                </a:solidFill>
                <a:latin typeface="Times New Roman" charset="0"/>
              </a:rPr>
              <a:t>$900,000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EC2D00"/>
                </a:solidFill>
                <a:latin typeface="Times New Roman" charset="0"/>
              </a:rPr>
              <a:t>    </a:t>
            </a:r>
            <a:r>
              <a:rPr lang="en-US" sz="1800" b="1" dirty="0">
                <a:solidFill>
                  <a:srgbClr val="FF0000"/>
                </a:solidFill>
                <a:latin typeface="Times New Roman" charset="0"/>
              </a:rPr>
              <a:t>2                  900,000</a:t>
            </a:r>
          </a:p>
        </p:txBody>
      </p:sp>
      <p:sp>
        <p:nvSpPr>
          <p:cNvPr id="40966" name="Text Box 7"/>
          <p:cNvSpPr txBox="1">
            <a:spLocks noChangeArrowheads="1"/>
          </p:cNvSpPr>
          <p:nvPr/>
        </p:nvSpPr>
        <p:spPr bwMode="auto">
          <a:xfrm>
            <a:off x="685800" y="5126831"/>
            <a:ext cx="7772400" cy="10969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dirty="0"/>
              <a:t>Net Book Value at Beginning of Year Two = Net Book Value at End of Year One = $900,000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1986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41987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989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b.  </a:t>
            </a: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Straight-line rate = 1/8 =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Double-declining rate = 12.5% * 2 = </a:t>
            </a:r>
            <a:r>
              <a:rPr lang="en-US" sz="2800" b="1" dirty="0">
                <a:solidFill>
                  <a:srgbClr val="C0C0C0"/>
                </a:solidFill>
                <a:latin typeface="Times New Roman" charset="0"/>
              </a:rPr>
              <a:t>25%</a:t>
            </a:r>
            <a:endParaRPr lang="en-US" sz="2800" dirty="0">
              <a:solidFill>
                <a:srgbClr val="C0C0C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800" dirty="0">
                <a:latin typeface="Times New Roman" charset="0"/>
              </a:rPr>
              <a:t>  </a:t>
            </a:r>
            <a:endParaRPr lang="en-US" sz="800" dirty="0">
              <a:solidFill>
                <a:srgbClr val="003399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                                                                              </a:t>
            </a:r>
            <a:r>
              <a:rPr lang="en-US" sz="1800" b="1" u="sng" dirty="0">
                <a:solidFill>
                  <a:srgbClr val="003399"/>
                </a:solidFill>
                <a:latin typeface="Times New Roman" charset="0"/>
              </a:rPr>
              <a:t>At End of Year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Net Book Value          Depreciation            Accumulated    Net Book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Year    at Beginning of Year         Expense                Depreciation       Value</a:t>
            </a: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   </a:t>
            </a:r>
            <a:r>
              <a:rPr lang="en-US" sz="1800" dirty="0">
                <a:latin typeface="Times New Roman" charset="0"/>
              </a:rPr>
              <a:t>1             $1,200,000   $1,200,000 * 25% = $300,000     $300,000      $900,000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latin typeface="Times New Roman" charset="0"/>
              </a:rPr>
              <a:t>    2                  900,000       </a:t>
            </a:r>
            <a:r>
              <a:rPr lang="en-US" sz="1800" b="1" dirty="0">
                <a:solidFill>
                  <a:srgbClr val="EC2D00"/>
                </a:solidFill>
                <a:latin typeface="Times New Roman" charset="0"/>
              </a:rPr>
              <a:t> </a:t>
            </a:r>
            <a:r>
              <a:rPr lang="en-US" sz="1800" b="1" dirty="0">
                <a:solidFill>
                  <a:srgbClr val="FF0000"/>
                </a:solidFill>
                <a:latin typeface="Times New Roman" charset="0"/>
              </a:rPr>
              <a:t>900,000 * 25% =  225,000</a:t>
            </a:r>
          </a:p>
        </p:txBody>
      </p:sp>
      <p:sp>
        <p:nvSpPr>
          <p:cNvPr id="41990" name="Text Box 7"/>
          <p:cNvSpPr txBox="1">
            <a:spLocks noChangeArrowheads="1"/>
          </p:cNvSpPr>
          <p:nvPr/>
        </p:nvSpPr>
        <p:spPr bwMode="auto">
          <a:xfrm>
            <a:off x="685800" y="5151437"/>
            <a:ext cx="7772400" cy="10969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dirty="0"/>
              <a:t>Depreciation Expense = Net Book Value at Beginning of Year * Double-declining date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3010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43011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12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13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b.  </a:t>
            </a: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Straight-line rate = 1/8 =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Double-declining rate = 12.5% * 2 = </a:t>
            </a:r>
            <a:r>
              <a:rPr lang="en-US" sz="2800" b="1" dirty="0">
                <a:solidFill>
                  <a:srgbClr val="C0C0C0"/>
                </a:solidFill>
                <a:latin typeface="Times New Roman" charset="0"/>
              </a:rPr>
              <a:t>25%</a:t>
            </a:r>
            <a:r>
              <a:rPr lang="en-US" sz="2800" dirty="0">
                <a:latin typeface="Times New Roman" charset="0"/>
              </a:rPr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en-US" sz="800" dirty="0">
                <a:latin typeface="Times New Roman" charset="0"/>
              </a:rPr>
              <a:t> </a:t>
            </a:r>
            <a:endParaRPr lang="en-US" sz="800" dirty="0">
              <a:solidFill>
                <a:srgbClr val="003399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                                                                              </a:t>
            </a:r>
            <a:r>
              <a:rPr lang="en-US" sz="1800" b="1" u="sng" dirty="0">
                <a:solidFill>
                  <a:srgbClr val="003399"/>
                </a:solidFill>
                <a:latin typeface="Times New Roman" charset="0"/>
              </a:rPr>
              <a:t>At End of Year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Net Book Value          Depreciation            Accumulated    Net Book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Year    at Beginning of Year         Expense                Depreciation       Value</a:t>
            </a: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   </a:t>
            </a:r>
            <a:r>
              <a:rPr lang="en-US" sz="1800" dirty="0">
                <a:latin typeface="Times New Roman" charset="0"/>
              </a:rPr>
              <a:t>1             $1,200,000   $1,200,000 * 25% = $300,000     $300,000      $900,000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latin typeface="Times New Roman" charset="0"/>
              </a:rPr>
              <a:t>    2                  900,000        900,000 * 25% =   225,000       </a:t>
            </a:r>
            <a:r>
              <a:rPr lang="en-US" sz="1800" b="1" dirty="0">
                <a:solidFill>
                  <a:srgbClr val="FF0000"/>
                </a:solidFill>
                <a:latin typeface="Times New Roman" charset="0"/>
              </a:rPr>
              <a:t>525,000</a:t>
            </a:r>
          </a:p>
        </p:txBody>
      </p:sp>
      <p:sp>
        <p:nvSpPr>
          <p:cNvPr id="43014" name="Text Box 7"/>
          <p:cNvSpPr txBox="1">
            <a:spLocks noChangeArrowheads="1"/>
          </p:cNvSpPr>
          <p:nvPr/>
        </p:nvSpPr>
        <p:spPr bwMode="auto">
          <a:xfrm>
            <a:off x="685800" y="5180013"/>
            <a:ext cx="7772400" cy="1371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dirty="0"/>
              <a:t>Accumulated depreciation = The sum of the depreciation expense of all prior years = $300,000 + $225,000 = $525,000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4034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44035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36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037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b.  </a:t>
            </a: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Straight-line rate = 1/8 =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Double-declining rate = 12.5% * 2 = </a:t>
            </a:r>
            <a:r>
              <a:rPr lang="en-US" sz="2800" b="1" dirty="0">
                <a:solidFill>
                  <a:srgbClr val="C0C0C0"/>
                </a:solidFill>
                <a:latin typeface="Times New Roman" charset="0"/>
              </a:rPr>
              <a:t>25%</a:t>
            </a:r>
          </a:p>
          <a:p>
            <a:pPr marL="609600" indent="-609600" eaLnBrk="1" hangingPunct="1">
              <a:buFontTx/>
              <a:buNone/>
            </a:pPr>
            <a:r>
              <a:rPr lang="en-US" sz="800" dirty="0">
                <a:latin typeface="Times New Roman" charset="0"/>
              </a:rPr>
              <a:t>  </a:t>
            </a:r>
            <a:endParaRPr lang="en-US" sz="800" dirty="0">
              <a:solidFill>
                <a:srgbClr val="003399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                                                                              </a:t>
            </a:r>
            <a:r>
              <a:rPr lang="en-US" sz="1800" b="1" u="sng" dirty="0">
                <a:solidFill>
                  <a:srgbClr val="003399"/>
                </a:solidFill>
                <a:latin typeface="Times New Roman" charset="0"/>
              </a:rPr>
              <a:t>At End of Year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Net Book Value          Depreciation            Accumulated    Net Book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Year    at Beginning of Year         Expense                Depreciation       Value</a:t>
            </a: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   </a:t>
            </a:r>
            <a:r>
              <a:rPr lang="en-US" sz="1800" dirty="0">
                <a:latin typeface="Times New Roman" charset="0"/>
              </a:rPr>
              <a:t>1             $1,200,000   $1.200,000 * 25% = $300,000     $300,000      $900,000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latin typeface="Times New Roman" charset="0"/>
              </a:rPr>
              <a:t>    2                  900,000        900,000 * 25% =   225,000       525,000        </a:t>
            </a:r>
            <a:r>
              <a:rPr lang="en-US" sz="1800" b="1" dirty="0">
                <a:solidFill>
                  <a:srgbClr val="FF0000"/>
                </a:solidFill>
                <a:latin typeface="Times New Roman" charset="0"/>
              </a:rPr>
              <a:t>675,000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latin typeface="Times New Roman" charset="0"/>
              </a:rPr>
              <a:t> </a:t>
            </a:r>
          </a:p>
        </p:txBody>
      </p:sp>
      <p:sp>
        <p:nvSpPr>
          <p:cNvPr id="44038" name="Text Box 7"/>
          <p:cNvSpPr txBox="1">
            <a:spLocks noChangeArrowheads="1"/>
          </p:cNvSpPr>
          <p:nvPr/>
        </p:nvSpPr>
        <p:spPr bwMode="auto">
          <a:xfrm>
            <a:off x="685800" y="5151438"/>
            <a:ext cx="7772400" cy="1401762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dirty="0"/>
              <a:t>Net Book Value at the End of Year = Cost of the Asset (or $1,200,000) – Accumulated Depreciation (or $525,000) = $675,000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Definition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4375"/>
            <a:ext cx="7772400" cy="4552950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b="1">
                <a:latin typeface="Times New Roman" charset="0"/>
              </a:rPr>
              <a:t>Using straight-line depreciation, calculate the depreciation expense to be recognized in the first year of the machine’s life and calculate the accumulated depreciation after the fifth year of the machine’s life.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endParaRPr lang="en-US" sz="2400" b="1">
              <a:latin typeface="Times New Roman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>
                <a:solidFill>
                  <a:srgbClr val="C0C0C0"/>
                </a:solidFill>
                <a:latin typeface="Times New Roman" charset="0"/>
              </a:rPr>
              <a:t>Using declining balance depreciation at twice the straight-line rate, calculate the depreciation expense for the third year of the machine’s life.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endParaRPr lang="en-US" sz="2400">
              <a:solidFill>
                <a:srgbClr val="C0C0C0"/>
              </a:solidFill>
              <a:latin typeface="Times New Roman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>
                <a:solidFill>
                  <a:srgbClr val="C0C0C0"/>
                </a:solidFill>
                <a:latin typeface="Times New Roman" charset="0"/>
              </a:rPr>
              <a:t>What will be the net book value of the machine at the end of its eighth year of use before it is disposed of, under each depreciation method?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5058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45059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0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6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b.  </a:t>
            </a: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Straight-line rate = 1/8 =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Double-declining rate = 12.5% * 2 = </a:t>
            </a:r>
            <a:r>
              <a:rPr lang="en-US" sz="2800" b="1" dirty="0">
                <a:solidFill>
                  <a:srgbClr val="C0C0C0"/>
                </a:solidFill>
                <a:latin typeface="Times New Roman" charset="0"/>
              </a:rPr>
              <a:t>25%</a:t>
            </a:r>
          </a:p>
          <a:p>
            <a:pPr marL="609600" indent="-609600" eaLnBrk="1" hangingPunct="1">
              <a:buFontTx/>
              <a:buNone/>
            </a:pPr>
            <a:r>
              <a:rPr lang="en-US" sz="900" dirty="0">
                <a:latin typeface="Times New Roman" charset="0"/>
              </a:rPr>
              <a:t> </a:t>
            </a:r>
            <a:endParaRPr lang="en-US" sz="900" dirty="0">
              <a:solidFill>
                <a:srgbClr val="003399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                                                                              </a:t>
            </a:r>
            <a:r>
              <a:rPr lang="en-US" sz="1800" b="1" u="sng" dirty="0">
                <a:solidFill>
                  <a:srgbClr val="003399"/>
                </a:solidFill>
                <a:latin typeface="Times New Roman" charset="0"/>
              </a:rPr>
              <a:t>At End of Year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Net Book Value          Depreciation            Accumulated    Net Book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Year    at Beginning of Year         Expense                Depreciation       Value</a:t>
            </a: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   </a:t>
            </a:r>
            <a:r>
              <a:rPr lang="en-US" sz="1800" dirty="0">
                <a:latin typeface="Times New Roman" charset="0"/>
              </a:rPr>
              <a:t>1             $1,200,000   $1,200,000 * 25% = $300,000     $300,000      $900,000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latin typeface="Times New Roman" charset="0"/>
              </a:rPr>
              <a:t>    2                  900,000        900,000 * 25% =   225,000       525,000        675,000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latin typeface="Times New Roman" charset="0"/>
              </a:rPr>
              <a:t> </a:t>
            </a:r>
            <a:r>
              <a:rPr lang="en-US" sz="1800" b="1" dirty="0">
                <a:solidFill>
                  <a:srgbClr val="EC2D00"/>
                </a:solidFill>
                <a:latin typeface="Times New Roman" charset="0"/>
              </a:rPr>
              <a:t>   </a:t>
            </a:r>
            <a:r>
              <a:rPr lang="en-US" sz="1800" b="1" dirty="0">
                <a:solidFill>
                  <a:srgbClr val="FF0000"/>
                </a:solidFill>
                <a:latin typeface="Times New Roman" charset="0"/>
              </a:rPr>
              <a:t>3                  675,000           </a:t>
            </a:r>
          </a:p>
        </p:txBody>
      </p:sp>
      <p:sp>
        <p:nvSpPr>
          <p:cNvPr id="45062" name="Text Box 7"/>
          <p:cNvSpPr txBox="1">
            <a:spLocks noChangeArrowheads="1"/>
          </p:cNvSpPr>
          <p:nvPr/>
        </p:nvSpPr>
        <p:spPr bwMode="auto">
          <a:xfrm>
            <a:off x="685800" y="5380038"/>
            <a:ext cx="7772400" cy="1096962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en-US" dirty="0"/>
              <a:t>Net Book Value at Beginning of Year Three = Net Book Value at End of Year Two = $675,000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5058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45059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0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6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b.  </a:t>
            </a: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Straight-line rate = 1/8 =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Double-declining rate = 12.5% * 2 = </a:t>
            </a:r>
            <a:r>
              <a:rPr lang="en-US" sz="2800" b="1" dirty="0">
                <a:solidFill>
                  <a:srgbClr val="C0C0C0"/>
                </a:solidFill>
                <a:latin typeface="Times New Roman" charset="0"/>
              </a:rPr>
              <a:t>25%</a:t>
            </a:r>
          </a:p>
          <a:p>
            <a:pPr marL="609600" indent="-609600" eaLnBrk="1" hangingPunct="1">
              <a:buFontTx/>
              <a:buNone/>
            </a:pPr>
            <a:r>
              <a:rPr lang="en-US" sz="900" dirty="0">
                <a:latin typeface="Times New Roman" charset="0"/>
              </a:rPr>
              <a:t> </a:t>
            </a:r>
            <a:endParaRPr lang="en-US" sz="900" dirty="0">
              <a:solidFill>
                <a:srgbClr val="003399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                                                                              </a:t>
            </a:r>
            <a:r>
              <a:rPr lang="en-US" sz="1800" b="1" u="sng" dirty="0">
                <a:solidFill>
                  <a:srgbClr val="003399"/>
                </a:solidFill>
                <a:latin typeface="Times New Roman" charset="0"/>
              </a:rPr>
              <a:t>At End of Year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Net Book Value          Depreciation            Accumulated    Net Book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Year    at Beginning of Year         Expense                Depreciation       Value</a:t>
            </a: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   </a:t>
            </a:r>
            <a:r>
              <a:rPr lang="en-US" sz="1800" dirty="0">
                <a:latin typeface="Times New Roman" charset="0"/>
              </a:rPr>
              <a:t>1             $1,200,000   $1,200,000 * 25% = $300,000     $300,000      $900,000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latin typeface="Times New Roman" charset="0"/>
              </a:rPr>
              <a:t>    2                  900,000        900,000 * 25% =   225,000       525,000        675,000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latin typeface="Times New Roman" charset="0"/>
              </a:rPr>
              <a:t> </a:t>
            </a:r>
            <a:r>
              <a:rPr lang="en-US" sz="1800" b="1" dirty="0">
                <a:solidFill>
                  <a:srgbClr val="EC2D00"/>
                </a:solidFill>
                <a:latin typeface="Times New Roman" charset="0"/>
              </a:rPr>
              <a:t>   </a:t>
            </a:r>
            <a:r>
              <a:rPr lang="en-US" sz="1800" dirty="0">
                <a:latin typeface="Times New Roman" charset="0"/>
              </a:rPr>
              <a:t>3                  675,000        </a:t>
            </a:r>
            <a:r>
              <a:rPr lang="en-US" sz="1800" b="1" dirty="0">
                <a:solidFill>
                  <a:srgbClr val="FF0000"/>
                </a:solidFill>
                <a:latin typeface="Times New Roman" charset="0"/>
              </a:rPr>
              <a:t>675,000 * 25% =  </a:t>
            </a:r>
            <a:r>
              <a:rPr lang="en-US" sz="800" b="1" dirty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US" sz="1800" b="1" dirty="0">
                <a:solidFill>
                  <a:srgbClr val="FF0000"/>
                </a:solidFill>
                <a:latin typeface="Times New Roman" charset="0"/>
              </a:rPr>
              <a:t>168,500 </a:t>
            </a:r>
            <a:r>
              <a:rPr lang="en-US" sz="800" b="1" dirty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US" sz="1800" b="1" dirty="0">
                <a:solidFill>
                  <a:srgbClr val="FF0000"/>
                </a:solidFill>
                <a:latin typeface="Times New Roman" charset="0"/>
              </a:rPr>
              <a:t>      </a:t>
            </a:r>
          </a:p>
        </p:txBody>
      </p:sp>
      <p:sp>
        <p:nvSpPr>
          <p:cNvPr id="45062" name="Text Box 7"/>
          <p:cNvSpPr txBox="1">
            <a:spLocks noChangeArrowheads="1"/>
          </p:cNvSpPr>
          <p:nvPr/>
        </p:nvSpPr>
        <p:spPr bwMode="auto">
          <a:xfrm>
            <a:off x="685800" y="5420164"/>
            <a:ext cx="7772400" cy="11430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en-US" dirty="0"/>
              <a:t>Depreciation Expense = Net Book Value at Beginning of Year * Double-declining rate</a:t>
            </a:r>
            <a:endParaRPr lang="en-US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6913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5058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45059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0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6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b.  </a:t>
            </a: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Straight-line rate = 1/8 =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Double-declining rate = 12.5% * 2 = </a:t>
            </a:r>
            <a:r>
              <a:rPr lang="en-US" sz="2800" b="1" dirty="0">
                <a:solidFill>
                  <a:srgbClr val="C0C0C0"/>
                </a:solidFill>
                <a:latin typeface="Times New Roman" charset="0"/>
              </a:rPr>
              <a:t>25%</a:t>
            </a:r>
          </a:p>
          <a:p>
            <a:pPr marL="609600" indent="-609600" eaLnBrk="1" hangingPunct="1">
              <a:buFontTx/>
              <a:buNone/>
            </a:pPr>
            <a:r>
              <a:rPr lang="en-US" sz="900" dirty="0">
                <a:latin typeface="Times New Roman" charset="0"/>
              </a:rPr>
              <a:t> </a:t>
            </a:r>
            <a:endParaRPr lang="en-US" sz="900" dirty="0">
              <a:solidFill>
                <a:srgbClr val="003399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                                                                              </a:t>
            </a:r>
            <a:r>
              <a:rPr lang="en-US" sz="1800" b="1" u="sng" dirty="0">
                <a:solidFill>
                  <a:srgbClr val="003399"/>
                </a:solidFill>
                <a:latin typeface="Times New Roman" charset="0"/>
              </a:rPr>
              <a:t>At End of Year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Net Book Value          Depreciation            Accumulated    Net Book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Year    at Beginning of Year         Expense                Depreciation       Value</a:t>
            </a: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   </a:t>
            </a:r>
            <a:r>
              <a:rPr lang="en-US" sz="1800" dirty="0">
                <a:latin typeface="Times New Roman" charset="0"/>
              </a:rPr>
              <a:t>1             $1,200,000   $1,200,000 * 25% = $300,000     $300,000      $900,000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latin typeface="Times New Roman" charset="0"/>
              </a:rPr>
              <a:t>    2                  900,000        900,000 * 25% =   225,000       525,000        675,000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latin typeface="Times New Roman" charset="0"/>
              </a:rPr>
              <a:t> </a:t>
            </a:r>
            <a:r>
              <a:rPr lang="en-US" sz="1800" b="1" dirty="0">
                <a:solidFill>
                  <a:srgbClr val="EC2D00"/>
                </a:solidFill>
                <a:latin typeface="Times New Roman" charset="0"/>
              </a:rPr>
              <a:t>   </a:t>
            </a:r>
            <a:r>
              <a:rPr lang="en-US" sz="1800" dirty="0">
                <a:latin typeface="Times New Roman" charset="0"/>
              </a:rPr>
              <a:t>3                  675,000        675,000 * 25% =  </a:t>
            </a:r>
            <a:r>
              <a:rPr lang="en-US" sz="800" dirty="0">
                <a:latin typeface="Times New Roman" charset="0"/>
              </a:rPr>
              <a:t> </a:t>
            </a:r>
            <a:r>
              <a:rPr lang="en-US" sz="1800" dirty="0">
                <a:latin typeface="Times New Roman" charset="0"/>
              </a:rPr>
              <a:t>168,500 </a:t>
            </a:r>
            <a:r>
              <a:rPr lang="en-US" sz="800" dirty="0">
                <a:latin typeface="Times New Roman" charset="0"/>
              </a:rPr>
              <a:t> </a:t>
            </a:r>
            <a:r>
              <a:rPr lang="en-US" sz="1800" dirty="0">
                <a:latin typeface="Times New Roman" charset="0"/>
              </a:rPr>
              <a:t>      </a:t>
            </a:r>
            <a:r>
              <a:rPr lang="en-US" sz="1800" b="1" dirty="0">
                <a:solidFill>
                  <a:srgbClr val="FF0000"/>
                </a:solidFill>
                <a:latin typeface="Times New Roman" charset="0"/>
              </a:rPr>
              <a:t>693,750 *</a:t>
            </a:r>
          </a:p>
        </p:txBody>
      </p:sp>
      <p:sp>
        <p:nvSpPr>
          <p:cNvPr id="45062" name="Text Box 7"/>
          <p:cNvSpPr txBox="1">
            <a:spLocks noChangeArrowheads="1"/>
          </p:cNvSpPr>
          <p:nvPr/>
        </p:nvSpPr>
        <p:spPr bwMode="auto">
          <a:xfrm>
            <a:off x="685800" y="5334000"/>
            <a:ext cx="7772400" cy="1371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dirty="0">
                <a:solidFill>
                  <a:srgbClr val="FF0000"/>
                </a:solidFill>
              </a:rPr>
              <a:t>* Not required.  </a:t>
            </a:r>
            <a:r>
              <a:rPr lang="en-US" dirty="0"/>
              <a:t>Accumulated depreciation = The sum of the depreciation expense of all prior years = $300,000 + $225,000 + $168,500 = $693,750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3915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5058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45059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0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6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b.  </a:t>
            </a: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Straight-line rate = 1/8 = 12.5%.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      Double-declining rate = 12.5% * 2 = </a:t>
            </a:r>
            <a:r>
              <a:rPr lang="en-US" sz="2800" b="1" dirty="0">
                <a:solidFill>
                  <a:srgbClr val="C0C0C0"/>
                </a:solidFill>
                <a:latin typeface="Times New Roman" charset="0"/>
              </a:rPr>
              <a:t>25%</a:t>
            </a:r>
          </a:p>
          <a:p>
            <a:pPr marL="609600" indent="-609600" eaLnBrk="1" hangingPunct="1">
              <a:buFontTx/>
              <a:buNone/>
            </a:pPr>
            <a:r>
              <a:rPr lang="en-US" sz="900" dirty="0">
                <a:latin typeface="Times New Roman" charset="0"/>
              </a:rPr>
              <a:t> </a:t>
            </a:r>
            <a:endParaRPr lang="en-US" sz="900" dirty="0">
              <a:solidFill>
                <a:srgbClr val="003399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                                                                              </a:t>
            </a:r>
            <a:r>
              <a:rPr lang="en-US" sz="1800" b="1" u="sng" dirty="0">
                <a:solidFill>
                  <a:srgbClr val="003399"/>
                </a:solidFill>
                <a:latin typeface="Times New Roman" charset="0"/>
              </a:rPr>
              <a:t>At End of Year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                Net Book Value          Depreciation            Accumulated    Net Book</a:t>
            </a:r>
          </a:p>
          <a:p>
            <a:pPr marL="609600" indent="-609600" eaLnBrk="1" hangingPunct="1">
              <a:buFontTx/>
              <a:buNone/>
            </a:pPr>
            <a:r>
              <a:rPr lang="en-US" sz="1800" b="1" dirty="0">
                <a:solidFill>
                  <a:srgbClr val="003399"/>
                </a:solidFill>
                <a:latin typeface="Times New Roman" charset="0"/>
              </a:rPr>
              <a:t>Year    at Beginning of Year         Expense                Depreciation       Value</a:t>
            </a: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solidFill>
                  <a:srgbClr val="003399"/>
                </a:solidFill>
                <a:latin typeface="Times New Roman" charset="0"/>
              </a:rPr>
              <a:t>    </a:t>
            </a:r>
            <a:r>
              <a:rPr lang="en-US" sz="1800" dirty="0">
                <a:latin typeface="Times New Roman" charset="0"/>
              </a:rPr>
              <a:t>1             $1,200,000   $1,200,000 * 25% = $300,000     $300,000      $900,000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latin typeface="Times New Roman" charset="0"/>
              </a:rPr>
              <a:t>    2                  900,000        900,000 * 25% =   225,000       525,000        675,000</a:t>
            </a:r>
          </a:p>
          <a:p>
            <a:pPr marL="609600" indent="-609600" eaLnBrk="1" hangingPunct="1">
              <a:buFontTx/>
              <a:buNone/>
            </a:pPr>
            <a:r>
              <a:rPr lang="en-US" sz="1800" dirty="0">
                <a:latin typeface="Times New Roman" charset="0"/>
              </a:rPr>
              <a:t> </a:t>
            </a:r>
            <a:r>
              <a:rPr lang="en-US" sz="1800" b="1" dirty="0">
                <a:solidFill>
                  <a:srgbClr val="EC2D00"/>
                </a:solidFill>
                <a:latin typeface="Times New Roman" charset="0"/>
              </a:rPr>
              <a:t>   </a:t>
            </a:r>
            <a:r>
              <a:rPr lang="en-US" sz="1800" dirty="0">
                <a:latin typeface="Times New Roman" charset="0"/>
              </a:rPr>
              <a:t>3                  675,000        675,000 * 25% =  </a:t>
            </a:r>
            <a:r>
              <a:rPr lang="en-US" sz="800" dirty="0">
                <a:latin typeface="Times New Roman" charset="0"/>
              </a:rPr>
              <a:t> </a:t>
            </a:r>
            <a:r>
              <a:rPr lang="en-US" sz="1800" dirty="0">
                <a:latin typeface="Times New Roman" charset="0"/>
              </a:rPr>
              <a:t>168,500 </a:t>
            </a:r>
            <a:r>
              <a:rPr lang="en-US" sz="800" dirty="0">
                <a:latin typeface="Times New Roman" charset="0"/>
              </a:rPr>
              <a:t> </a:t>
            </a:r>
            <a:r>
              <a:rPr lang="en-US" sz="1800" dirty="0">
                <a:latin typeface="Times New Roman" charset="0"/>
              </a:rPr>
              <a:t>      693,750        </a:t>
            </a:r>
            <a:r>
              <a:rPr lang="en-US" sz="1800" b="1" dirty="0">
                <a:solidFill>
                  <a:srgbClr val="FF0000"/>
                </a:solidFill>
                <a:latin typeface="Times New Roman" charset="0"/>
              </a:rPr>
              <a:t>506,250 *</a:t>
            </a:r>
          </a:p>
        </p:txBody>
      </p:sp>
      <p:sp>
        <p:nvSpPr>
          <p:cNvPr id="45062" name="Text Box 7"/>
          <p:cNvSpPr txBox="1">
            <a:spLocks noChangeArrowheads="1"/>
          </p:cNvSpPr>
          <p:nvPr/>
        </p:nvSpPr>
        <p:spPr bwMode="auto">
          <a:xfrm>
            <a:off x="685800" y="5334000"/>
            <a:ext cx="7772400" cy="13716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en-US" dirty="0">
                <a:solidFill>
                  <a:srgbClr val="FF0000"/>
                </a:solidFill>
              </a:rPr>
              <a:t>* Not required.  </a:t>
            </a:r>
            <a:r>
              <a:rPr lang="en-US" dirty="0"/>
              <a:t>Net Book Value at the End of Year = Cost of the Asset (or $1,200,000) – Accumulated Depreciation (or $693,750) = $506,250</a:t>
            </a:r>
          </a:p>
        </p:txBody>
      </p:sp>
    </p:spTree>
    <p:extLst>
      <p:ext uri="{BB962C8B-B14F-4D97-AF65-F5344CB8AC3E}">
        <p14:creationId xmlns:p14="http://schemas.microsoft.com/office/powerpoint/2010/main" val="8419154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Definition</a:t>
            </a: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4375"/>
            <a:ext cx="7772400" cy="4552950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>
                <a:solidFill>
                  <a:srgbClr val="C0C0C0"/>
                </a:solidFill>
                <a:latin typeface="Times New Roman" charset="0"/>
              </a:rPr>
              <a:t>Using straight-line depreciation, calculate the depreciation expense to be recognized in the first year of the machine’s life and calculate the accumulated depreciation after the fifth year of the machine’s life.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endParaRPr lang="en-US" sz="2400">
              <a:solidFill>
                <a:srgbClr val="C0C0C0"/>
              </a:solidFill>
              <a:latin typeface="Times New Roman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>
                <a:solidFill>
                  <a:srgbClr val="C0C0C0"/>
                </a:solidFill>
                <a:latin typeface="Times New Roman" charset="0"/>
              </a:rPr>
              <a:t>Using declining balance depreciation at twice the straight-line rate, calculate the depreciation expense for the third year of the machine’s life.</a:t>
            </a:r>
            <a:endParaRPr lang="en-US" sz="2400" b="1">
              <a:latin typeface="Times New Roman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endParaRPr lang="en-US" sz="2400" b="1">
              <a:latin typeface="Times New Roman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b="1">
                <a:latin typeface="Times New Roman" charset="0"/>
              </a:rPr>
              <a:t>What will be the net book value of the machine at the end of its eighth year of use before it is disposed of, under each depreciation method?</a:t>
            </a:r>
            <a:endParaRPr lang="en-US" sz="2400">
              <a:latin typeface="Times New Roman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47107" name="Rectangle 4"/>
          <p:cNvSpPr>
            <a:spLocks noChangeArrowheads="1"/>
          </p:cNvSpPr>
          <p:nvPr/>
        </p:nvSpPr>
        <p:spPr bwMode="auto">
          <a:xfrm>
            <a:off x="685800" y="1981200"/>
            <a:ext cx="7772400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/>
              <a:t>c.   Net book value = </a:t>
            </a:r>
          </a:p>
          <a:p>
            <a:pPr marL="609600" indent="-609600">
              <a:buFontTx/>
              <a:buNone/>
            </a:pPr>
            <a:r>
              <a:rPr lang="en-US" b="1"/>
              <a:t>       </a:t>
            </a:r>
            <a:endParaRPr lang="en-US"/>
          </a:p>
        </p:txBody>
      </p:sp>
      <p:sp>
        <p:nvSpPr>
          <p:cNvPr id="47108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109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81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48131" name="Rectangle 4"/>
          <p:cNvSpPr>
            <a:spLocks noChangeArrowheads="1"/>
          </p:cNvSpPr>
          <p:nvPr/>
        </p:nvSpPr>
        <p:spPr bwMode="auto">
          <a:xfrm>
            <a:off x="685800" y="1981200"/>
            <a:ext cx="7772400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/>
              <a:t>c.    Net book value = </a:t>
            </a:r>
          </a:p>
          <a:p>
            <a:pPr marL="609600" indent="-609600">
              <a:buFontTx/>
              <a:buNone/>
            </a:pPr>
            <a:r>
              <a:rPr lang="en-US" b="1"/>
              <a:t>       </a:t>
            </a:r>
            <a:r>
              <a:rPr lang="en-US" b="1">
                <a:solidFill>
                  <a:srgbClr val="EC2D00"/>
                </a:solidFill>
              </a:rPr>
              <a:t>Cost – Accumulated depreciation  </a:t>
            </a:r>
          </a:p>
          <a:p>
            <a:pPr marL="609600" indent="-609600">
              <a:buFontTx/>
              <a:buNone/>
            </a:pPr>
            <a:endParaRPr lang="en-US" b="1">
              <a:solidFill>
                <a:srgbClr val="EC2D00"/>
              </a:solidFill>
            </a:endParaRPr>
          </a:p>
          <a:p>
            <a:pPr marL="609600" indent="-609600">
              <a:buFontTx/>
              <a:buNone/>
            </a:pPr>
            <a:r>
              <a:rPr lang="en-US" b="1"/>
              <a:t>       </a:t>
            </a:r>
            <a:endParaRPr lang="en-US"/>
          </a:p>
        </p:txBody>
      </p:sp>
      <p:sp>
        <p:nvSpPr>
          <p:cNvPr id="48132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33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49155" name="Rectangle 4"/>
          <p:cNvSpPr>
            <a:spLocks noChangeArrowheads="1"/>
          </p:cNvSpPr>
          <p:nvPr/>
        </p:nvSpPr>
        <p:spPr bwMode="auto">
          <a:xfrm>
            <a:off x="685800" y="1981200"/>
            <a:ext cx="7772400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dirty="0">
                <a:solidFill>
                  <a:srgbClr val="C0C0C0"/>
                </a:solidFill>
              </a:rPr>
              <a:t>c.    Net book value = </a:t>
            </a:r>
          </a:p>
          <a:p>
            <a:pPr marL="609600" indent="-609600">
              <a:buFontTx/>
              <a:buNone/>
            </a:pPr>
            <a:r>
              <a:rPr lang="en-US" dirty="0">
                <a:solidFill>
                  <a:srgbClr val="C0C0C0"/>
                </a:solidFill>
              </a:rPr>
              <a:t>       Cost – Accumulated depreciation</a:t>
            </a:r>
          </a:p>
          <a:p>
            <a:pPr marL="609600" indent="-609600">
              <a:buFontTx/>
              <a:buNone/>
            </a:pPr>
            <a:endParaRPr lang="en-US" dirty="0">
              <a:solidFill>
                <a:srgbClr val="C0C0C0"/>
              </a:solidFill>
            </a:endParaRPr>
          </a:p>
          <a:p>
            <a:pPr marL="609600" indent="-609600">
              <a:buFontTx/>
              <a:buNone/>
            </a:pPr>
            <a:r>
              <a:rPr lang="en-US" b="1" dirty="0"/>
              <a:t>       After 8 years, the asset will have been fully depreciated to its estimated salvage value of </a:t>
            </a:r>
            <a:r>
              <a:rPr lang="en-US" b="1" dirty="0">
                <a:solidFill>
                  <a:srgbClr val="EC2D00"/>
                </a:solidFill>
              </a:rPr>
              <a:t>$180,000 </a:t>
            </a:r>
            <a:r>
              <a:rPr lang="en-US" b="1" dirty="0"/>
              <a:t>under each method.  </a:t>
            </a:r>
          </a:p>
          <a:p>
            <a:pPr marL="609600" indent="-609600">
              <a:buFontTx/>
              <a:buNone/>
            </a:pPr>
            <a:endParaRPr lang="en-US" b="1" dirty="0"/>
          </a:p>
          <a:p>
            <a:pPr marL="609600" indent="-609600">
              <a:buFontTx/>
              <a:buNone/>
            </a:pPr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49156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57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50179" name="Rectangle 4"/>
          <p:cNvSpPr>
            <a:spLocks noChangeArrowheads="1"/>
          </p:cNvSpPr>
          <p:nvPr/>
        </p:nvSpPr>
        <p:spPr bwMode="auto">
          <a:xfrm>
            <a:off x="685800" y="1981200"/>
            <a:ext cx="7772400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dirty="0">
                <a:solidFill>
                  <a:srgbClr val="C0C0C0"/>
                </a:solidFill>
              </a:rPr>
              <a:t>c.    Net book value = </a:t>
            </a:r>
          </a:p>
          <a:p>
            <a:pPr marL="609600" indent="-609600">
              <a:buFontTx/>
              <a:buNone/>
            </a:pPr>
            <a:r>
              <a:rPr lang="en-US" dirty="0">
                <a:solidFill>
                  <a:srgbClr val="C0C0C0"/>
                </a:solidFill>
              </a:rPr>
              <a:t>       Cost – Accumulated depreciation</a:t>
            </a:r>
          </a:p>
          <a:p>
            <a:pPr marL="609600" indent="-609600">
              <a:buFontTx/>
              <a:buNone/>
            </a:pPr>
            <a:endParaRPr lang="en-US" dirty="0">
              <a:solidFill>
                <a:srgbClr val="C0C0C0"/>
              </a:solidFill>
            </a:endParaRPr>
          </a:p>
          <a:p>
            <a:pPr marL="609600" indent="-609600">
              <a:buFontTx/>
              <a:buNone/>
            </a:pPr>
            <a:r>
              <a:rPr lang="en-US" dirty="0">
                <a:solidFill>
                  <a:srgbClr val="C0C0C0"/>
                </a:solidFill>
              </a:rPr>
              <a:t>       After 8 years, the asset will have been fully depreciated to its estimated salvage value of $180,000 under each method.  </a:t>
            </a:r>
          </a:p>
          <a:p>
            <a:pPr marL="609600" indent="-609600">
              <a:buFontTx/>
              <a:buNone/>
            </a:pPr>
            <a:endParaRPr lang="en-US" dirty="0">
              <a:solidFill>
                <a:srgbClr val="C0C0C0"/>
              </a:solidFill>
            </a:endParaRPr>
          </a:p>
          <a:p>
            <a:pPr marL="609600" indent="-609600">
              <a:buFontTx/>
              <a:buNone/>
            </a:pPr>
            <a:r>
              <a:rPr lang="en-US" b="1" dirty="0"/>
              <a:t>       Accumulated depreciation will be $1,020,000, and net book value will be $180,000.</a:t>
            </a:r>
          </a:p>
          <a:p>
            <a:pPr marL="609600" indent="-609600">
              <a:buFontTx/>
              <a:buNone/>
            </a:pPr>
            <a:r>
              <a:rPr lang="en-US" b="1" dirty="0"/>
              <a:t>       </a:t>
            </a:r>
            <a:r>
              <a:rPr lang="en-US" b="1" dirty="0">
                <a:solidFill>
                  <a:srgbClr val="EC2D00"/>
                </a:solidFill>
              </a:rPr>
              <a:t>$1,200,000 - $1,020,000 = $180,000</a:t>
            </a:r>
            <a:endParaRPr lang="en-US" dirty="0">
              <a:solidFill>
                <a:srgbClr val="EC2D00"/>
              </a:solidFill>
            </a:endParaRPr>
          </a:p>
        </p:txBody>
      </p:sp>
      <p:sp>
        <p:nvSpPr>
          <p:cNvPr id="50180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81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ChangeArrowheads="1"/>
          </p:cNvSpPr>
          <p:nvPr/>
        </p:nvSpPr>
        <p:spPr bwMode="auto">
          <a:xfrm>
            <a:off x="0" y="0"/>
            <a:ext cx="9144000" cy="228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7200" dirty="0"/>
              <a:t>Accounting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51202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1828800"/>
          </a:xfrm>
          <a:prstGeom prst="rect">
            <a:avLst/>
          </a:pr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bg1"/>
                </a:solidFill>
              </a:rPr>
              <a:t>David H. Marshall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bg1"/>
                </a:solidFill>
              </a:rPr>
              <a:t>Wayne W. McManus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bg1"/>
                </a:solidFill>
              </a:rPr>
              <a:t>Daniel F. Viele</a:t>
            </a:r>
          </a:p>
        </p:txBody>
      </p:sp>
      <p:sp>
        <p:nvSpPr>
          <p:cNvPr id="51203" name="Rectangle 4"/>
          <p:cNvSpPr>
            <a:spLocks noChangeArrowheads="1"/>
          </p:cNvSpPr>
          <p:nvPr/>
        </p:nvSpPr>
        <p:spPr bwMode="auto">
          <a:xfrm>
            <a:off x="0" y="2286000"/>
            <a:ext cx="9144000" cy="2743200"/>
          </a:xfrm>
          <a:prstGeom prst="rect">
            <a:avLst/>
          </a:prstGeom>
          <a:solidFill>
            <a:srgbClr val="9900CC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/>
          <a:p>
            <a:pPr algn="ctr">
              <a:lnSpc>
                <a:spcPct val="100000"/>
              </a:lnSpc>
              <a:buFontTx/>
              <a:buNone/>
            </a:pPr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You should now have a better understanding</a:t>
            </a:r>
            <a:b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</a:br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of depreciation calculation methods.</a:t>
            </a:r>
          </a:p>
          <a:p>
            <a:pPr algn="ctr">
              <a:lnSpc>
                <a:spcPct val="100000"/>
              </a:lnSpc>
              <a:buFontTx/>
              <a:buNone/>
            </a:pPr>
            <a:endParaRPr lang="en-US" sz="2000" i="1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ctr">
              <a:lnSpc>
                <a:spcPct val="100000"/>
              </a:lnSpc>
              <a:buFontTx/>
              <a:buNone/>
            </a:pPr>
            <a:r>
              <a:rPr lang="en-US" i="1">
                <a:solidFill>
                  <a:schemeClr val="bg1"/>
                </a:solidFill>
                <a:latin typeface="Arial" charset="0"/>
                <a:cs typeface="Arial" charset="0"/>
              </a:rPr>
              <a:t>Remember that there is a demonstration problem for each chapter that is here for your learning benefit.</a:t>
            </a:r>
          </a:p>
        </p:txBody>
      </p:sp>
      <p:sp>
        <p:nvSpPr>
          <p:cNvPr id="51204" name="Line 5"/>
          <p:cNvSpPr>
            <a:spLocks noChangeShapeType="1"/>
          </p:cNvSpPr>
          <p:nvPr/>
        </p:nvSpPr>
        <p:spPr bwMode="auto">
          <a:xfrm>
            <a:off x="0" y="2286000"/>
            <a:ext cx="9144000" cy="0"/>
          </a:xfrm>
          <a:prstGeom prst="line">
            <a:avLst/>
          </a:prstGeom>
          <a:noFill/>
          <a:ln w="63500">
            <a:solidFill>
              <a:srgbClr val="EC2D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51205" name="Line 6"/>
          <p:cNvSpPr>
            <a:spLocks noChangeShapeType="1"/>
          </p:cNvSpPr>
          <p:nvPr/>
        </p:nvSpPr>
        <p:spPr bwMode="auto">
          <a:xfrm>
            <a:off x="0" y="50292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18434" name="Rectangle 6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18435" name="Line 17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6" name="Rectangle 19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7" name="Rectangle 20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>
                <a:latin typeface="Times New Roman" charset="0"/>
              </a:rPr>
              <a:t>a.   Amount to be depreciated = </a:t>
            </a:r>
          </a:p>
          <a:p>
            <a:pPr marL="609600" indent="-609600" eaLnBrk="1" hangingPunct="1">
              <a:buFontTx/>
              <a:buNone/>
            </a:pPr>
            <a:r>
              <a:rPr lang="en-US">
                <a:latin typeface="Times New Roman" charset="0"/>
              </a:rPr>
              <a:t>        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19459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6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>
                <a:latin typeface="Times New Roman" charset="0"/>
              </a:rPr>
              <a:t>a.   Amount to be depreciated = </a:t>
            </a:r>
          </a:p>
          <a:p>
            <a:pPr marL="609600" indent="-609600" eaLnBrk="1" hangingPunct="1">
              <a:buFontTx/>
              <a:buNone/>
            </a:pPr>
            <a:r>
              <a:rPr lang="en-US">
                <a:latin typeface="Times New Roman" charset="0"/>
              </a:rPr>
              <a:t>          </a:t>
            </a:r>
            <a:r>
              <a:rPr lang="en-US" b="1">
                <a:solidFill>
                  <a:srgbClr val="EC2D00"/>
                </a:solidFill>
                <a:latin typeface="Times New Roman" charset="0"/>
              </a:rPr>
              <a:t>Cost – Salvage Value </a:t>
            </a:r>
          </a:p>
          <a:p>
            <a:pPr marL="609600" indent="-609600" eaLnBrk="1" hangingPunct="1">
              <a:buFontTx/>
              <a:buNone/>
            </a:pPr>
            <a:r>
              <a:rPr lang="en-US">
                <a:latin typeface="Times New Roman" charset="0"/>
              </a:rPr>
              <a:t>     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20483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5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>
                <a:solidFill>
                  <a:srgbClr val="C0C0C0"/>
                </a:solidFill>
                <a:latin typeface="Times New Roman" charset="0"/>
              </a:rPr>
              <a:t>a. </a:t>
            </a:r>
            <a:r>
              <a:rPr lang="en-US">
                <a:latin typeface="Times New Roman" charset="0"/>
              </a:rPr>
              <a:t>  </a:t>
            </a:r>
            <a:r>
              <a:rPr lang="en-US">
                <a:solidFill>
                  <a:srgbClr val="C0C0C0"/>
                </a:solidFill>
                <a:latin typeface="Times New Roman" charset="0"/>
              </a:rPr>
              <a:t>Amount to be depreciated = </a:t>
            </a:r>
          </a:p>
          <a:p>
            <a:pPr marL="609600" indent="-609600" eaLnBrk="1" hangingPunct="1">
              <a:buFontTx/>
              <a:buNone/>
            </a:pPr>
            <a:r>
              <a:rPr lang="en-US">
                <a:solidFill>
                  <a:srgbClr val="C0C0C0"/>
                </a:solidFill>
                <a:latin typeface="Times New Roman" charset="0"/>
              </a:rPr>
              <a:t>          Cost – Salvage Value </a:t>
            </a:r>
          </a:p>
          <a:p>
            <a:pPr marL="609600" indent="-609600" eaLnBrk="1" hangingPunct="1">
              <a:buFontTx/>
              <a:buNone/>
            </a:pPr>
            <a:r>
              <a:rPr lang="en-US">
                <a:latin typeface="Times New Roman" charset="0"/>
              </a:rPr>
              <a:t>      Annual depreciation expense = </a:t>
            </a:r>
          </a:p>
          <a:p>
            <a:pPr marL="609600" indent="-609600" eaLnBrk="1" hangingPunct="1">
              <a:buFontTx/>
              <a:buNone/>
            </a:pPr>
            <a:r>
              <a:rPr lang="en-US">
                <a:latin typeface="Times New Roman" charset="0"/>
              </a:rPr>
              <a:t>        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21507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09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>
                <a:solidFill>
                  <a:srgbClr val="C0C0C0"/>
                </a:solidFill>
                <a:latin typeface="Times New Roman" charset="0"/>
              </a:rPr>
              <a:t>a.  </a:t>
            </a:r>
            <a:r>
              <a:rPr lang="en-US">
                <a:latin typeface="Times New Roman" charset="0"/>
              </a:rPr>
              <a:t> </a:t>
            </a:r>
            <a:r>
              <a:rPr lang="en-US">
                <a:solidFill>
                  <a:srgbClr val="C0C0C0"/>
                </a:solidFill>
                <a:latin typeface="Times New Roman" charset="0"/>
              </a:rPr>
              <a:t>Amount to be depreciated = </a:t>
            </a:r>
          </a:p>
          <a:p>
            <a:pPr marL="609600" indent="-609600" eaLnBrk="1" hangingPunct="1">
              <a:buFontTx/>
              <a:buNone/>
            </a:pPr>
            <a:r>
              <a:rPr lang="en-US">
                <a:solidFill>
                  <a:srgbClr val="C0C0C0"/>
                </a:solidFill>
                <a:latin typeface="Times New Roman" charset="0"/>
              </a:rPr>
              <a:t>          Cost – Salvage Value </a:t>
            </a:r>
          </a:p>
          <a:p>
            <a:pPr marL="609600" indent="-609600" eaLnBrk="1" hangingPunct="1">
              <a:buFontTx/>
              <a:buNone/>
            </a:pPr>
            <a:r>
              <a:rPr lang="en-US">
                <a:solidFill>
                  <a:srgbClr val="C0C0C0"/>
                </a:solidFill>
                <a:latin typeface="Times New Roman" charset="0"/>
              </a:rPr>
              <a:t>      </a:t>
            </a:r>
            <a:r>
              <a:rPr lang="en-US">
                <a:latin typeface="Times New Roman" charset="0"/>
              </a:rPr>
              <a:t>Annual depreciation expense = </a:t>
            </a:r>
          </a:p>
          <a:p>
            <a:pPr marL="609600" indent="-609600" eaLnBrk="1" hangingPunct="1">
              <a:buFontTx/>
              <a:buNone/>
            </a:pPr>
            <a:r>
              <a:rPr lang="en-US">
                <a:latin typeface="Times New Roman" charset="0"/>
              </a:rPr>
              <a:t>          </a:t>
            </a:r>
            <a:r>
              <a:rPr lang="en-US" b="1">
                <a:solidFill>
                  <a:srgbClr val="EC2D00"/>
                </a:solidFill>
                <a:latin typeface="Times New Roman" charset="0"/>
              </a:rPr>
              <a:t>Amount to be depreciated /</a:t>
            </a:r>
          </a:p>
          <a:p>
            <a:pPr marL="609600" indent="-609600" eaLnBrk="1" hangingPunct="1">
              <a:buFontTx/>
              <a:buNone/>
            </a:pPr>
            <a:r>
              <a:rPr lang="en-US" b="1">
                <a:solidFill>
                  <a:srgbClr val="EC2D00"/>
                </a:solidFill>
                <a:latin typeface="Times New Roman" charset="0"/>
              </a:rPr>
              <a:t>          Useful Life</a:t>
            </a:r>
          </a:p>
          <a:p>
            <a:pPr marL="609600" indent="-609600" eaLnBrk="1" hangingPunct="1">
              <a:buFontTx/>
              <a:buNone/>
            </a:pPr>
            <a:r>
              <a:rPr lang="en-US" b="1">
                <a:solidFill>
                  <a:srgbClr val="EC2D00"/>
                </a:solidFill>
                <a:latin typeface="Times New Roman" charset="0"/>
              </a:rPr>
              <a:t>     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22531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3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>
                <a:solidFill>
                  <a:srgbClr val="C0C0C0"/>
                </a:solidFill>
                <a:latin typeface="Times New Roman" charset="0"/>
              </a:rPr>
              <a:t>a.  </a:t>
            </a:r>
            <a:r>
              <a:rPr lang="en-US">
                <a:latin typeface="Times New Roman" charset="0"/>
              </a:rPr>
              <a:t> </a:t>
            </a:r>
            <a:r>
              <a:rPr lang="en-US">
                <a:solidFill>
                  <a:srgbClr val="C0C0C0"/>
                </a:solidFill>
                <a:latin typeface="Times New Roman" charset="0"/>
              </a:rPr>
              <a:t>Amount to be depreciated = </a:t>
            </a:r>
          </a:p>
          <a:p>
            <a:pPr marL="609600" indent="-609600" eaLnBrk="1" hangingPunct="1">
              <a:buFontTx/>
              <a:buNone/>
            </a:pPr>
            <a:r>
              <a:rPr lang="en-US">
                <a:solidFill>
                  <a:srgbClr val="C0C0C0"/>
                </a:solidFill>
                <a:latin typeface="Times New Roman" charset="0"/>
              </a:rPr>
              <a:t>          Cost – Salvage Value </a:t>
            </a:r>
          </a:p>
          <a:p>
            <a:pPr marL="609600" indent="-609600" eaLnBrk="1" hangingPunct="1">
              <a:buFontTx/>
              <a:buNone/>
            </a:pPr>
            <a:r>
              <a:rPr lang="en-US">
                <a:solidFill>
                  <a:srgbClr val="C0C0C0"/>
                </a:solidFill>
                <a:latin typeface="Times New Roman" charset="0"/>
              </a:rPr>
              <a:t>      Annual depreciation expense = </a:t>
            </a:r>
          </a:p>
          <a:p>
            <a:pPr marL="609600" indent="-609600" eaLnBrk="1" hangingPunct="1">
              <a:buFontTx/>
              <a:buNone/>
            </a:pPr>
            <a:r>
              <a:rPr lang="en-US">
                <a:solidFill>
                  <a:srgbClr val="C0C0C0"/>
                </a:solidFill>
                <a:latin typeface="Times New Roman" charset="0"/>
              </a:rPr>
              <a:t>          Amount to be depreciated / Useful Life</a:t>
            </a:r>
          </a:p>
          <a:p>
            <a:pPr marL="609600" indent="-609600" eaLnBrk="1" hangingPunct="1">
              <a:buFontTx/>
              <a:buNone/>
            </a:pPr>
            <a:r>
              <a:rPr lang="en-US">
                <a:solidFill>
                  <a:srgbClr val="C0C0C0"/>
                </a:solidFill>
                <a:latin typeface="Times New Roman" charset="0"/>
              </a:rPr>
              <a:t>      </a:t>
            </a:r>
            <a:r>
              <a:rPr lang="en-US">
                <a:latin typeface="Times New Roman" charset="0"/>
              </a:rPr>
              <a:t>Annual depreciation expense = </a:t>
            </a:r>
          </a:p>
          <a:p>
            <a:pPr marL="609600" indent="-609600" eaLnBrk="1" hangingPunct="1">
              <a:buFontTx/>
              <a:buNone/>
            </a:pPr>
            <a:r>
              <a:rPr lang="en-US">
                <a:latin typeface="Times New Roman" charset="0"/>
              </a:rPr>
              <a:t>         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23555" name="Line 4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57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a.</a:t>
            </a:r>
            <a:r>
              <a:rPr lang="en-US" dirty="0">
                <a:latin typeface="Times New Roman" charset="0"/>
              </a:rPr>
              <a:t>  </a:t>
            </a:r>
            <a:r>
              <a:rPr lang="en-US" dirty="0">
                <a:solidFill>
                  <a:srgbClr val="C0C0C0"/>
                </a:solidFill>
                <a:latin typeface="Times New Roman" charset="0"/>
              </a:rPr>
              <a:t> Amount to be depreciated = </a:t>
            </a:r>
          </a:p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          Cost – Salvage Value </a:t>
            </a:r>
          </a:p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      Annual depreciation expense = </a:t>
            </a:r>
          </a:p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          Amount to be depreciated / Useful Life</a:t>
            </a:r>
          </a:p>
          <a:p>
            <a:pPr marL="609600" indent="-609600" eaLnBrk="1" hangingPunct="1">
              <a:buFontTx/>
              <a:buNone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     </a:t>
            </a:r>
            <a:r>
              <a:rPr lang="en-US" dirty="0">
                <a:latin typeface="Times New Roman" charset="0"/>
              </a:rPr>
              <a:t> Annual depreciation expense = </a:t>
            </a:r>
          </a:p>
          <a:p>
            <a:pPr marL="609600" indent="-609600" eaLnBrk="1" hangingPunct="1">
              <a:buFontTx/>
              <a:buNone/>
            </a:pPr>
            <a:r>
              <a:rPr lang="en-US" dirty="0">
                <a:latin typeface="Times New Roman" charset="0"/>
              </a:rPr>
              <a:t>         </a:t>
            </a:r>
            <a:r>
              <a:rPr lang="en-US" dirty="0">
                <a:solidFill>
                  <a:srgbClr val="EC2D00"/>
                </a:solidFill>
                <a:latin typeface="Times New Roman" charset="0"/>
              </a:rPr>
              <a:t> </a:t>
            </a:r>
            <a:r>
              <a:rPr lang="en-US" b="1" dirty="0">
                <a:solidFill>
                  <a:srgbClr val="EC2D00"/>
                </a:solidFill>
                <a:latin typeface="Times New Roman" charset="0"/>
              </a:rPr>
              <a:t>($1,200,000 - $180,000) / 8 =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</TotalTime>
  <Words>2094</Words>
  <Application>Microsoft Office PowerPoint</Application>
  <PresentationFormat>On-screen Show (4:3)</PresentationFormat>
  <Paragraphs>289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Default Design</vt:lpstr>
      <vt:lpstr>Demonstration Problem</vt:lpstr>
      <vt:lpstr>Problem Definition</vt:lpstr>
      <vt:lpstr>Problem Definition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Solution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Demonstration Exercise 12.4- 6e</dc:title>
  <dc:creator>Marshall, McManus, and Viele</dc:creator>
  <cp:lastModifiedBy>McCormick, Michael</cp:lastModifiedBy>
  <cp:revision>149</cp:revision>
  <dcterms:created xsi:type="dcterms:W3CDTF">2009-10-20T12:10:33Z</dcterms:created>
  <dcterms:modified xsi:type="dcterms:W3CDTF">2019-02-05T18:00:26Z</dcterms:modified>
</cp:coreProperties>
</file>