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405" r:id="rId2"/>
    <p:sldId id="257" r:id="rId3"/>
    <p:sldId id="290" r:id="rId4"/>
    <p:sldId id="339" r:id="rId5"/>
    <p:sldId id="371" r:id="rId6"/>
    <p:sldId id="370" r:id="rId7"/>
    <p:sldId id="369" r:id="rId8"/>
    <p:sldId id="368" r:id="rId9"/>
    <p:sldId id="357" r:id="rId10"/>
    <p:sldId id="373" r:id="rId11"/>
    <p:sldId id="378" r:id="rId12"/>
    <p:sldId id="377" r:id="rId13"/>
    <p:sldId id="376" r:id="rId14"/>
    <p:sldId id="375" r:id="rId15"/>
    <p:sldId id="374" r:id="rId16"/>
    <p:sldId id="359" r:id="rId17"/>
    <p:sldId id="384" r:id="rId18"/>
    <p:sldId id="383" r:id="rId19"/>
    <p:sldId id="382" r:id="rId20"/>
    <p:sldId id="381" r:id="rId21"/>
    <p:sldId id="380" r:id="rId22"/>
    <p:sldId id="379" r:id="rId23"/>
    <p:sldId id="355" r:id="rId24"/>
    <p:sldId id="358" r:id="rId25"/>
    <p:sldId id="390" r:id="rId26"/>
    <p:sldId id="391" r:id="rId27"/>
    <p:sldId id="389" r:id="rId28"/>
    <p:sldId id="388" r:id="rId29"/>
    <p:sldId id="393" r:id="rId30"/>
    <p:sldId id="392" r:id="rId31"/>
    <p:sldId id="360" r:id="rId32"/>
    <p:sldId id="395" r:id="rId33"/>
    <p:sldId id="397" r:id="rId34"/>
    <p:sldId id="403" r:id="rId35"/>
    <p:sldId id="401" r:id="rId36"/>
    <p:sldId id="400" r:id="rId37"/>
    <p:sldId id="354" r:id="rId38"/>
    <p:sldId id="361" r:id="rId39"/>
    <p:sldId id="362" r:id="rId40"/>
    <p:sldId id="404" r:id="rId41"/>
  </p:sldIdLst>
  <p:sldSz cx="9144000" cy="6858000" type="screen4x3"/>
  <p:notesSz cx="6858000" cy="9144000"/>
  <p:defaultTextStyle>
    <a:defPPr>
      <a:defRPr lang="en-US"/>
    </a:defPPr>
    <a:lvl1pPr algn="l" rtl="0" fontAlgn="base">
      <a:lnSpc>
        <a:spcPct val="90000"/>
      </a:lnSpc>
      <a:spcBef>
        <a:spcPct val="20000"/>
      </a:spcBef>
      <a:spcAft>
        <a:spcPct val="0"/>
      </a:spcAft>
      <a:buChar char="•"/>
      <a:defRPr sz="2800" kern="1200">
        <a:solidFill>
          <a:schemeClr val="tx1"/>
        </a:solidFill>
        <a:latin typeface="Times New Roman" charset="0"/>
        <a:ea typeface="ＭＳ Ｐゴシック" charset="0"/>
        <a:cs typeface="ＭＳ Ｐゴシック" charset="0"/>
      </a:defRPr>
    </a:lvl1pPr>
    <a:lvl2pPr marL="457200" algn="l" rtl="0" fontAlgn="base">
      <a:lnSpc>
        <a:spcPct val="90000"/>
      </a:lnSpc>
      <a:spcBef>
        <a:spcPct val="20000"/>
      </a:spcBef>
      <a:spcAft>
        <a:spcPct val="0"/>
      </a:spcAft>
      <a:buChar char="•"/>
      <a:defRPr sz="2800" kern="1200">
        <a:solidFill>
          <a:schemeClr val="tx1"/>
        </a:solidFill>
        <a:latin typeface="Times New Roman" charset="0"/>
        <a:ea typeface="ＭＳ Ｐゴシック" charset="0"/>
        <a:cs typeface="ＭＳ Ｐゴシック" charset="0"/>
      </a:defRPr>
    </a:lvl2pPr>
    <a:lvl3pPr marL="914400" algn="l" rtl="0" fontAlgn="base">
      <a:lnSpc>
        <a:spcPct val="90000"/>
      </a:lnSpc>
      <a:spcBef>
        <a:spcPct val="20000"/>
      </a:spcBef>
      <a:spcAft>
        <a:spcPct val="0"/>
      </a:spcAft>
      <a:buChar char="•"/>
      <a:defRPr sz="2800" kern="1200">
        <a:solidFill>
          <a:schemeClr val="tx1"/>
        </a:solidFill>
        <a:latin typeface="Times New Roman" charset="0"/>
        <a:ea typeface="ＭＳ Ｐゴシック" charset="0"/>
        <a:cs typeface="ＭＳ Ｐゴシック" charset="0"/>
      </a:defRPr>
    </a:lvl3pPr>
    <a:lvl4pPr marL="1371600" algn="l" rtl="0" fontAlgn="base">
      <a:lnSpc>
        <a:spcPct val="90000"/>
      </a:lnSpc>
      <a:spcBef>
        <a:spcPct val="20000"/>
      </a:spcBef>
      <a:spcAft>
        <a:spcPct val="0"/>
      </a:spcAft>
      <a:buChar char="•"/>
      <a:defRPr sz="2800" kern="1200">
        <a:solidFill>
          <a:schemeClr val="tx1"/>
        </a:solidFill>
        <a:latin typeface="Times New Roman" charset="0"/>
        <a:ea typeface="ＭＳ Ｐゴシック" charset="0"/>
        <a:cs typeface="ＭＳ Ｐゴシック" charset="0"/>
      </a:defRPr>
    </a:lvl4pPr>
    <a:lvl5pPr marL="1828800" algn="l" rtl="0" fontAlgn="base">
      <a:lnSpc>
        <a:spcPct val="90000"/>
      </a:lnSpc>
      <a:spcBef>
        <a:spcPct val="20000"/>
      </a:spcBef>
      <a:spcAft>
        <a:spcPct val="0"/>
      </a:spcAft>
      <a:buChar char="•"/>
      <a:defRPr sz="2800"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2800"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2800"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2800"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2800" kern="1200">
        <a:solidFill>
          <a:schemeClr val="tx1"/>
        </a:solidFill>
        <a:latin typeface="Times New Roman" charset="0"/>
        <a:ea typeface="ＭＳ Ｐゴシック" charset="0"/>
        <a:cs typeface="ＭＳ Ｐゴシック"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2D00"/>
    <a:srgbClr val="C0C0C0"/>
    <a:srgbClr val="FF3300"/>
    <a:srgbClr val="0099FF"/>
    <a:srgbClr val="0066FF"/>
    <a:srgbClr val="336600"/>
    <a:srgbClr val="003399"/>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p:cViewPr varScale="1">
        <p:scale>
          <a:sx n="76" d="100"/>
          <a:sy n="76" d="100"/>
        </p:scale>
        <p:origin x="-1162" y="-7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8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5.xml"/><Relationship Id="rId18" Type="http://schemas.openxmlformats.org/officeDocument/2006/relationships/slide" Target="slides/slide20.xml"/><Relationship Id="rId26" Type="http://schemas.openxmlformats.org/officeDocument/2006/relationships/slide" Target="slides/slide29.xml"/><Relationship Id="rId3" Type="http://schemas.openxmlformats.org/officeDocument/2006/relationships/slide" Target="slides/slide5.xml"/><Relationship Id="rId21" Type="http://schemas.openxmlformats.org/officeDocument/2006/relationships/slide" Target="slides/slide24.xml"/><Relationship Id="rId7" Type="http://schemas.openxmlformats.org/officeDocument/2006/relationships/slide" Target="slides/slide9.xml"/><Relationship Id="rId12" Type="http://schemas.openxmlformats.org/officeDocument/2006/relationships/slide" Target="slides/slide14.xml"/><Relationship Id="rId17" Type="http://schemas.openxmlformats.org/officeDocument/2006/relationships/slide" Target="slides/slide19.xml"/><Relationship Id="rId25" Type="http://schemas.openxmlformats.org/officeDocument/2006/relationships/slide" Target="slides/slide28.xml"/><Relationship Id="rId33" Type="http://schemas.openxmlformats.org/officeDocument/2006/relationships/slide" Target="slides/slide36.xml"/><Relationship Id="rId2" Type="http://schemas.openxmlformats.org/officeDocument/2006/relationships/slide" Target="slides/slide2.xml"/><Relationship Id="rId16" Type="http://schemas.openxmlformats.org/officeDocument/2006/relationships/slide" Target="slides/slide18.xml"/><Relationship Id="rId20" Type="http://schemas.openxmlformats.org/officeDocument/2006/relationships/slide" Target="slides/slide22.xml"/><Relationship Id="rId29" Type="http://schemas.openxmlformats.org/officeDocument/2006/relationships/slide" Target="slides/slide32.xml"/><Relationship Id="rId1" Type="http://schemas.openxmlformats.org/officeDocument/2006/relationships/slide" Target="slides/slide1.xml"/><Relationship Id="rId6" Type="http://schemas.openxmlformats.org/officeDocument/2006/relationships/slide" Target="slides/slide8.xml"/><Relationship Id="rId11" Type="http://schemas.openxmlformats.org/officeDocument/2006/relationships/slide" Target="slides/slide13.xml"/><Relationship Id="rId24" Type="http://schemas.openxmlformats.org/officeDocument/2006/relationships/slide" Target="slides/slide27.xml"/><Relationship Id="rId32" Type="http://schemas.openxmlformats.org/officeDocument/2006/relationships/slide" Target="slides/slide35.xml"/><Relationship Id="rId5" Type="http://schemas.openxmlformats.org/officeDocument/2006/relationships/slide" Target="slides/slide7.xml"/><Relationship Id="rId15" Type="http://schemas.openxmlformats.org/officeDocument/2006/relationships/slide" Target="slides/slide17.xml"/><Relationship Id="rId23" Type="http://schemas.openxmlformats.org/officeDocument/2006/relationships/slide" Target="slides/slide26.xml"/><Relationship Id="rId28" Type="http://schemas.openxmlformats.org/officeDocument/2006/relationships/slide" Target="slides/slide31.xml"/><Relationship Id="rId10" Type="http://schemas.openxmlformats.org/officeDocument/2006/relationships/slide" Target="slides/slide12.xml"/><Relationship Id="rId19" Type="http://schemas.openxmlformats.org/officeDocument/2006/relationships/slide" Target="slides/slide21.xml"/><Relationship Id="rId31" Type="http://schemas.openxmlformats.org/officeDocument/2006/relationships/slide" Target="slides/slide34.xml"/><Relationship Id="rId4" Type="http://schemas.openxmlformats.org/officeDocument/2006/relationships/slide" Target="slides/slide6.xml"/><Relationship Id="rId9" Type="http://schemas.openxmlformats.org/officeDocument/2006/relationships/slide" Target="slides/slide11.xml"/><Relationship Id="rId14" Type="http://schemas.openxmlformats.org/officeDocument/2006/relationships/slide" Target="slides/slide16.xml"/><Relationship Id="rId22" Type="http://schemas.openxmlformats.org/officeDocument/2006/relationships/slide" Target="slides/slide25.xml"/><Relationship Id="rId27" Type="http://schemas.openxmlformats.org/officeDocument/2006/relationships/slide" Target="slides/slide30.xml"/><Relationship Id="rId30"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200"/>
            </a:lvl1pPr>
          </a:lstStyle>
          <a:p>
            <a:pPr>
              <a:defRPr/>
            </a:pPr>
            <a:endParaRPr lang="en-US"/>
          </a:p>
        </p:txBody>
      </p:sp>
      <p:sp>
        <p:nvSpPr>
          <p:cNvPr id="9318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200"/>
            </a:lvl1pPr>
          </a:lstStyle>
          <a:p>
            <a:pPr>
              <a:defRPr/>
            </a:pPr>
            <a:endParaRPr lang="en-US"/>
          </a:p>
        </p:txBody>
      </p:sp>
      <p:sp>
        <p:nvSpPr>
          <p:cNvPr id="9318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FontTx/>
              <a:buNone/>
              <a:defRPr sz="1200"/>
            </a:lvl1pPr>
          </a:lstStyle>
          <a:p>
            <a:pPr>
              <a:defRPr/>
            </a:pPr>
            <a:endParaRPr lang="en-US"/>
          </a:p>
        </p:txBody>
      </p:sp>
      <p:sp>
        <p:nvSpPr>
          <p:cNvPr id="9318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FontTx/>
              <a:buNone/>
              <a:defRPr sz="1200"/>
            </a:lvl1pPr>
          </a:lstStyle>
          <a:p>
            <a:pPr>
              <a:defRPr/>
            </a:pPr>
            <a:fld id="{FF8FF34C-1A4B-6747-8405-BD3260A3A1DF}" type="slidenum">
              <a:rPr lang="en-US"/>
              <a:pPr>
                <a:defRPr/>
              </a:pPr>
              <a:t>‹#›</a:t>
            </a:fld>
            <a:endParaRPr lang="en-US"/>
          </a:p>
        </p:txBody>
      </p:sp>
    </p:spTree>
    <p:extLst>
      <p:ext uri="{BB962C8B-B14F-4D97-AF65-F5344CB8AC3E}">
        <p14:creationId xmlns:p14="http://schemas.microsoft.com/office/powerpoint/2010/main" val="29715570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200"/>
            </a:lvl1pPr>
          </a:lstStyle>
          <a:p>
            <a:pPr>
              <a:defRPr/>
            </a:pPr>
            <a:endParaRPr lang="en-US"/>
          </a:p>
        </p:txBody>
      </p:sp>
      <p:sp>
        <p:nvSpPr>
          <p:cNvPr id="9523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2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952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523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FontTx/>
              <a:buNone/>
              <a:defRPr sz="1200"/>
            </a:lvl1pPr>
          </a:lstStyle>
          <a:p>
            <a:pPr>
              <a:defRPr/>
            </a:pPr>
            <a:endParaRPr lang="en-US"/>
          </a:p>
        </p:txBody>
      </p:sp>
      <p:sp>
        <p:nvSpPr>
          <p:cNvPr id="9523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FontTx/>
              <a:buNone/>
              <a:defRPr sz="1200"/>
            </a:lvl1pPr>
          </a:lstStyle>
          <a:p>
            <a:pPr>
              <a:defRPr/>
            </a:pPr>
            <a:fld id="{BC56C814-6AE4-5E48-98C7-B050D14F36A9}" type="slidenum">
              <a:rPr lang="en-US"/>
              <a:pPr>
                <a:defRPr/>
              </a:pPr>
              <a:t>‹#›</a:t>
            </a:fld>
            <a:endParaRPr lang="en-US"/>
          </a:p>
        </p:txBody>
      </p:sp>
    </p:spTree>
    <p:extLst>
      <p:ext uri="{BB962C8B-B14F-4D97-AF65-F5344CB8AC3E}">
        <p14:creationId xmlns:p14="http://schemas.microsoft.com/office/powerpoint/2010/main" val="5443134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B43E88-E406-BA40-900F-532A265BBD65}" type="slidenum">
              <a:rPr lang="en-US"/>
              <a:pPr>
                <a:defRPr/>
              </a:pPr>
              <a:t>‹#›</a:t>
            </a:fld>
            <a:endParaRPr lang="en-US"/>
          </a:p>
        </p:txBody>
      </p:sp>
    </p:spTree>
    <p:extLst>
      <p:ext uri="{BB962C8B-B14F-4D97-AF65-F5344CB8AC3E}">
        <p14:creationId xmlns:p14="http://schemas.microsoft.com/office/powerpoint/2010/main" val="2022404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D094CE-C536-8840-A907-169C7535622A}" type="slidenum">
              <a:rPr lang="en-US"/>
              <a:pPr>
                <a:defRPr/>
              </a:pPr>
              <a:t>‹#›</a:t>
            </a:fld>
            <a:endParaRPr lang="en-US"/>
          </a:p>
        </p:txBody>
      </p:sp>
    </p:spTree>
    <p:extLst>
      <p:ext uri="{BB962C8B-B14F-4D97-AF65-F5344CB8AC3E}">
        <p14:creationId xmlns:p14="http://schemas.microsoft.com/office/powerpoint/2010/main" val="3799705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4D0BA59-01B7-3B4F-A3AA-5789AB9C94D9}" type="slidenum">
              <a:rPr lang="en-US"/>
              <a:pPr>
                <a:defRPr/>
              </a:pPr>
              <a:t>‹#›</a:t>
            </a:fld>
            <a:endParaRPr lang="en-US"/>
          </a:p>
        </p:txBody>
      </p:sp>
    </p:spTree>
    <p:extLst>
      <p:ext uri="{BB962C8B-B14F-4D97-AF65-F5344CB8AC3E}">
        <p14:creationId xmlns:p14="http://schemas.microsoft.com/office/powerpoint/2010/main" val="1576930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CE184C-0612-4644-B668-477DD4C75A8B}" type="slidenum">
              <a:rPr lang="en-US"/>
              <a:pPr>
                <a:defRPr/>
              </a:pPr>
              <a:t>‹#›</a:t>
            </a:fld>
            <a:endParaRPr lang="en-US"/>
          </a:p>
        </p:txBody>
      </p:sp>
    </p:spTree>
    <p:extLst>
      <p:ext uri="{BB962C8B-B14F-4D97-AF65-F5344CB8AC3E}">
        <p14:creationId xmlns:p14="http://schemas.microsoft.com/office/powerpoint/2010/main" val="2768712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BEBF385-BF3A-E540-9D77-EF32FEEBAF82}" type="slidenum">
              <a:rPr lang="en-US"/>
              <a:pPr>
                <a:defRPr/>
              </a:pPr>
              <a:t>‹#›</a:t>
            </a:fld>
            <a:endParaRPr lang="en-US"/>
          </a:p>
        </p:txBody>
      </p:sp>
    </p:spTree>
    <p:extLst>
      <p:ext uri="{BB962C8B-B14F-4D97-AF65-F5344CB8AC3E}">
        <p14:creationId xmlns:p14="http://schemas.microsoft.com/office/powerpoint/2010/main" val="363881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9AAD0A-5E60-9F4F-B340-DF68933CC391}" type="slidenum">
              <a:rPr lang="en-US"/>
              <a:pPr>
                <a:defRPr/>
              </a:pPr>
              <a:t>‹#›</a:t>
            </a:fld>
            <a:endParaRPr lang="en-US"/>
          </a:p>
        </p:txBody>
      </p:sp>
    </p:spTree>
    <p:extLst>
      <p:ext uri="{BB962C8B-B14F-4D97-AF65-F5344CB8AC3E}">
        <p14:creationId xmlns:p14="http://schemas.microsoft.com/office/powerpoint/2010/main" val="1733399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B2CBB35-ED97-CB48-9EF2-09776F1E61D6}" type="slidenum">
              <a:rPr lang="en-US"/>
              <a:pPr>
                <a:defRPr/>
              </a:pPr>
              <a:t>‹#›</a:t>
            </a:fld>
            <a:endParaRPr lang="en-US"/>
          </a:p>
        </p:txBody>
      </p:sp>
    </p:spTree>
    <p:extLst>
      <p:ext uri="{BB962C8B-B14F-4D97-AF65-F5344CB8AC3E}">
        <p14:creationId xmlns:p14="http://schemas.microsoft.com/office/powerpoint/2010/main" val="2838742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5080286-8AAF-F54A-8552-F576B107FB8C}" type="slidenum">
              <a:rPr lang="en-US"/>
              <a:pPr>
                <a:defRPr/>
              </a:pPr>
              <a:t>‹#›</a:t>
            </a:fld>
            <a:endParaRPr lang="en-US"/>
          </a:p>
        </p:txBody>
      </p:sp>
    </p:spTree>
    <p:extLst>
      <p:ext uri="{BB962C8B-B14F-4D97-AF65-F5344CB8AC3E}">
        <p14:creationId xmlns:p14="http://schemas.microsoft.com/office/powerpoint/2010/main" val="155330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985FA1B-B083-304A-B9E3-F081524287EF}" type="slidenum">
              <a:rPr lang="en-US"/>
              <a:pPr>
                <a:defRPr/>
              </a:pPr>
              <a:t>‹#›</a:t>
            </a:fld>
            <a:endParaRPr lang="en-US"/>
          </a:p>
        </p:txBody>
      </p:sp>
    </p:spTree>
    <p:extLst>
      <p:ext uri="{BB962C8B-B14F-4D97-AF65-F5344CB8AC3E}">
        <p14:creationId xmlns:p14="http://schemas.microsoft.com/office/powerpoint/2010/main" val="4281935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B6EE475-0F6D-8B4B-BD41-03E6DA8E4DF1}" type="slidenum">
              <a:rPr lang="en-US"/>
              <a:pPr>
                <a:defRPr/>
              </a:pPr>
              <a:t>‹#›</a:t>
            </a:fld>
            <a:endParaRPr lang="en-US"/>
          </a:p>
        </p:txBody>
      </p:sp>
    </p:spTree>
    <p:extLst>
      <p:ext uri="{BB962C8B-B14F-4D97-AF65-F5344CB8AC3E}">
        <p14:creationId xmlns:p14="http://schemas.microsoft.com/office/powerpoint/2010/main" val="1386836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6DC2F49-CA9B-4849-9A4B-26A6E8ADC3BE}" type="slidenum">
              <a:rPr lang="en-US"/>
              <a:pPr>
                <a:defRPr/>
              </a:pPr>
              <a:t>‹#›</a:t>
            </a:fld>
            <a:endParaRPr lang="en-US"/>
          </a:p>
        </p:txBody>
      </p:sp>
    </p:spTree>
    <p:extLst>
      <p:ext uri="{BB962C8B-B14F-4D97-AF65-F5344CB8AC3E}">
        <p14:creationId xmlns:p14="http://schemas.microsoft.com/office/powerpoint/2010/main" val="1046216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40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00000"/>
              </a:lnSpc>
              <a:spcBef>
                <a:spcPct val="0"/>
              </a:spcBef>
              <a:buFontTx/>
              <a:buNone/>
              <a:defRPr sz="140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400"/>
            </a:lvl1pPr>
          </a:lstStyle>
          <a:p>
            <a:pPr>
              <a:defRPr/>
            </a:pPr>
            <a:fld id="{28F2A032-0715-E546-BD41-639647BE56A2}" type="slidenum">
              <a:rPr lang="en-US"/>
              <a:pPr>
                <a:defRPr/>
              </a:pPr>
              <a:t>‹#›</a:t>
            </a:fld>
            <a:endParaRPr lang="en-US"/>
          </a:p>
        </p:txBody>
      </p:sp>
      <p:sp>
        <p:nvSpPr>
          <p:cNvPr id="7" name="Rectangle 4">
            <a:extLst>
              <a:ext uri="{FF2B5EF4-FFF2-40B4-BE49-F238E27FC236}">
                <a16:creationId xmlns="" xmlns:a16="http://schemas.microsoft.com/office/drawing/2014/main" id="{19355523-4334-45D1-B2FF-3775CA1850A2}"/>
              </a:ext>
            </a:extLst>
          </p:cNvPr>
          <p:cNvSpPr txBox="1">
            <a:spLocks noChangeArrowheads="1"/>
          </p:cNvSpPr>
          <p:nvPr userDrawn="1"/>
        </p:nvSpPr>
        <p:spPr>
          <a:xfrm>
            <a:off x="685800" y="6553200"/>
            <a:ext cx="7772400" cy="228600"/>
          </a:xfrm>
          <a:prstGeom prst="rect">
            <a:avLst/>
          </a:prstGeom>
        </p:spPr>
        <p:txBody>
          <a:bodyPr/>
          <a:lstStyle>
            <a:defPPr>
              <a:defRPr lang="en-US"/>
            </a:defPPr>
            <a:lvl1pPr algn="l" rtl="0" eaLnBrk="1" fontAlgn="base" hangingPunct="1">
              <a:lnSpc>
                <a:spcPct val="90000"/>
              </a:lnSpc>
              <a:spcBef>
                <a:spcPct val="20000"/>
              </a:spcBef>
              <a:spcAft>
                <a:spcPct val="0"/>
              </a:spcAft>
              <a:buChar char="•"/>
              <a:defRPr sz="800" kern="1200">
                <a:solidFill>
                  <a:prstClr val="black"/>
                </a:solidFill>
                <a:latin typeface="+mn-lt"/>
                <a:ea typeface="ＭＳ Ｐゴシック" panose="020B0600070205080204" pitchFamily="34" charset="-128"/>
                <a:cs typeface="+mn-cs"/>
              </a:defRPr>
            </a:lvl1pPr>
            <a:lvl2pPr marL="4572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2pPr>
            <a:lvl3pPr marL="9144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3pPr>
            <a:lvl4pPr marL="13716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4pPr>
            <a:lvl5pPr marL="18288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5pPr>
            <a:lvl6pPr marL="22860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6pPr>
            <a:lvl7pPr marL="27432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7pPr>
            <a:lvl8pPr marL="32004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8pPr>
            <a:lvl9pPr marL="36576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9pPr>
          </a:lstStyle>
          <a:p>
            <a:pPr algn="ctr">
              <a:defRPr/>
            </a:pPr>
            <a:r>
              <a:rPr lang="en-US" dirty="0" smtClean="0"/>
              <a:t>Copyright © 2020 McGraw-Hill Education. All rights reserved. No reproduction or distribution without the prior written consent of McGraw-Hill Education.</a:t>
            </a:r>
          </a:p>
          <a:p>
            <a:pPr algn="ct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tx2"/>
          </a:solidFill>
          <a:latin typeface="Times New Roman" charset="0"/>
          <a:ea typeface="ＭＳ Ｐゴシック" charset="-128"/>
          <a:cs typeface="ＭＳ Ｐゴシック" charset="-128"/>
        </a:defRPr>
      </a:lvl2pPr>
      <a:lvl3pPr algn="ctr" rtl="0" eaLnBrk="0" fontAlgn="base" hangingPunct="0">
        <a:spcBef>
          <a:spcPct val="0"/>
        </a:spcBef>
        <a:spcAft>
          <a:spcPct val="0"/>
        </a:spcAft>
        <a:defRPr sz="4400">
          <a:solidFill>
            <a:schemeClr val="tx2"/>
          </a:solidFill>
          <a:latin typeface="Times New Roman" charset="0"/>
          <a:ea typeface="ＭＳ Ｐゴシック" charset="-128"/>
          <a:cs typeface="ＭＳ Ｐゴシック" charset="-128"/>
        </a:defRPr>
      </a:lvl3pPr>
      <a:lvl4pPr algn="ctr" rtl="0" eaLnBrk="0" fontAlgn="base" hangingPunct="0">
        <a:spcBef>
          <a:spcPct val="0"/>
        </a:spcBef>
        <a:spcAft>
          <a:spcPct val="0"/>
        </a:spcAft>
        <a:defRPr sz="4400">
          <a:solidFill>
            <a:schemeClr val="tx2"/>
          </a:solidFill>
          <a:latin typeface="Times New Roman" charset="0"/>
          <a:ea typeface="ＭＳ Ｐゴシック" charset="-128"/>
          <a:cs typeface="ＭＳ Ｐゴシック" charset="-128"/>
        </a:defRPr>
      </a:lvl4pPr>
      <a:lvl5pPr algn="ctr" rtl="0" eaLnBrk="0" fontAlgn="base" hangingPunct="0">
        <a:spcBef>
          <a:spcPct val="0"/>
        </a:spcBef>
        <a:spcAft>
          <a:spcPct val="0"/>
        </a:spcAft>
        <a:defRPr sz="4400">
          <a:solidFill>
            <a:schemeClr val="tx2"/>
          </a:solidFill>
          <a:latin typeface="Times New Roman" charset="0"/>
          <a:ea typeface="ＭＳ Ｐゴシック" charset="-128"/>
          <a:cs typeface="ＭＳ Ｐゴシック" charset="-128"/>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ctrTitle"/>
          </p:nvPr>
        </p:nvSpPr>
        <p:spPr>
          <a:xfrm>
            <a:off x="0" y="3429000"/>
            <a:ext cx="9144000" cy="1143000"/>
          </a:xfrm>
          <a:solidFill>
            <a:srgbClr val="9900CC"/>
          </a:solidFill>
        </p:spPr>
        <p:txBody>
          <a:bodyPr/>
          <a:lstStyle/>
          <a:p>
            <a:pPr eaLnBrk="1" hangingPunct="1"/>
            <a:r>
              <a:rPr lang="en-US">
                <a:solidFill>
                  <a:schemeClr val="bg1"/>
                </a:solidFill>
                <a:latin typeface="Times New Roman" charset="0"/>
                <a:ea typeface="ＭＳ Ｐゴシック" charset="0"/>
                <a:cs typeface="ＭＳ Ｐゴシック" charset="0"/>
              </a:rPr>
              <a:t>Demonstration Problem</a:t>
            </a:r>
          </a:p>
        </p:txBody>
      </p:sp>
      <p:sp>
        <p:nvSpPr>
          <p:cNvPr id="15362" name="Rectangle 3"/>
          <p:cNvSpPr>
            <a:spLocks noGrp="1" noChangeArrowheads="1"/>
          </p:cNvSpPr>
          <p:nvPr>
            <p:ph type="subTitle" idx="1"/>
          </p:nvPr>
        </p:nvSpPr>
        <p:spPr>
          <a:xfrm>
            <a:off x="0" y="4572000"/>
            <a:ext cx="9144000" cy="2286000"/>
          </a:xfrm>
          <a:solidFill>
            <a:srgbClr val="33CC33"/>
          </a:solidFill>
        </p:spPr>
        <p:txBody>
          <a:bodyPr anchor="ctr" anchorCtr="1"/>
          <a:lstStyle/>
          <a:p>
            <a:pPr eaLnBrk="1" hangingPunct="1"/>
            <a:r>
              <a:rPr lang="en-US">
                <a:solidFill>
                  <a:schemeClr val="bg1"/>
                </a:solidFill>
                <a:latin typeface="Times New Roman" charset="0"/>
                <a:ea typeface="ＭＳ Ｐゴシック" charset="0"/>
                <a:cs typeface="ＭＳ Ｐゴシック" charset="0"/>
              </a:rPr>
              <a:t>Chapter 5 – Problem 33</a:t>
            </a:r>
          </a:p>
          <a:p>
            <a:pPr eaLnBrk="1" hangingPunct="1"/>
            <a:r>
              <a:rPr lang="en-US">
                <a:solidFill>
                  <a:schemeClr val="bg1"/>
                </a:solidFill>
                <a:latin typeface="Times New Roman" charset="0"/>
                <a:ea typeface="ＭＳ Ｐゴシック" charset="0"/>
                <a:cs typeface="ＭＳ Ｐゴシック" charset="0"/>
              </a:rPr>
              <a:t>Cost Flow Assumptions – FIFO and LIFO Using Periodic and Perpetual Systems</a:t>
            </a:r>
          </a:p>
        </p:txBody>
      </p:sp>
      <p:sp>
        <p:nvSpPr>
          <p:cNvPr id="15363" name="Rectangle 4"/>
          <p:cNvSpPr>
            <a:spLocks noChangeArrowheads="1"/>
          </p:cNvSpPr>
          <p:nvPr/>
        </p:nvSpPr>
        <p:spPr bwMode="auto">
          <a:xfrm>
            <a:off x="0" y="0"/>
            <a:ext cx="9144000" cy="3429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00000"/>
              </a:lnSpc>
              <a:spcBef>
                <a:spcPct val="0"/>
              </a:spcBef>
              <a:buFontTx/>
              <a:buNone/>
            </a:pPr>
            <a:r>
              <a:rPr lang="en-US" sz="7200" dirty="0"/>
              <a:t>Accounting</a:t>
            </a:r>
          </a:p>
          <a:p>
            <a:pPr algn="ctr">
              <a:lnSpc>
                <a:spcPct val="100000"/>
              </a:lnSpc>
              <a:spcBef>
                <a:spcPct val="0"/>
              </a:spcBef>
              <a:buFontTx/>
              <a:buNone/>
            </a:pPr>
            <a:r>
              <a:rPr lang="en-US" sz="3200" dirty="0">
                <a:solidFill>
                  <a:srgbClr val="003399"/>
                </a:solidFill>
              </a:rPr>
              <a:t>What the Numbers Mean 12e</a:t>
            </a:r>
          </a:p>
        </p:txBody>
      </p:sp>
      <p:sp>
        <p:nvSpPr>
          <p:cNvPr id="15364" name="Line 5"/>
          <p:cNvSpPr>
            <a:spLocks noChangeShapeType="1"/>
          </p:cNvSpPr>
          <p:nvPr/>
        </p:nvSpPr>
        <p:spPr bwMode="auto">
          <a:xfrm>
            <a:off x="0" y="3429000"/>
            <a:ext cx="9144000" cy="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15365" name="Line 6"/>
          <p:cNvSpPr>
            <a:spLocks noChangeShapeType="1"/>
          </p:cNvSpPr>
          <p:nvPr/>
        </p:nvSpPr>
        <p:spPr bwMode="auto">
          <a:xfrm>
            <a:off x="0" y="4572000"/>
            <a:ext cx="9144000" cy="0"/>
          </a:xfrm>
          <a:prstGeom prst="line">
            <a:avLst/>
          </a:prstGeom>
          <a:noFill/>
          <a:ln w="63500">
            <a:solidFill>
              <a:srgbClr val="FFFF00"/>
            </a:solidFill>
            <a:round/>
            <a:headEnd/>
            <a:tailEnd/>
          </a:ln>
          <a:extLst>
            <a:ext uri="{909E8E84-426E-40DD-AFC4-6F175D3DCCD1}">
              <a14:hiddenFill xmlns:a14="http://schemas.microsoft.com/office/drawing/2010/main">
                <a:noFill/>
              </a14:hiddenFill>
            </a:ext>
          </a:extLst>
        </p:spPr>
        <p:txBody>
          <a:bodyPr anchor="ct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24578"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24579"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FIFO periodic: </a:t>
            </a:r>
          </a:p>
          <a:p>
            <a:pPr marL="609600" indent="-609600">
              <a:buFontTx/>
              <a:buNone/>
            </a:pPr>
            <a:endParaRPr lang="en-US" sz="800" b="1" dirty="0"/>
          </a:p>
          <a:p>
            <a:pPr marL="609600" indent="-609600">
              <a:buFontTx/>
              <a:buNone/>
            </a:pPr>
            <a:r>
              <a:rPr lang="en-US" sz="2400" b="1" dirty="0"/>
              <a:t>        Cost of goods sold . . . . . . .</a:t>
            </a:r>
            <a:r>
              <a:rPr lang="en-US" sz="2400" dirty="0"/>
              <a:t>   150 @ $60 =    $  9,000</a:t>
            </a:r>
          </a:p>
          <a:p>
            <a:pPr marL="609600" indent="-609600">
              <a:buFontTx/>
              <a:buNone/>
            </a:pPr>
            <a:r>
              <a:rPr lang="en-US" sz="2400" dirty="0"/>
              <a:t>                                                          </a:t>
            </a:r>
            <a:r>
              <a:rPr lang="en-US" sz="2400" dirty="0">
                <a:solidFill>
                  <a:srgbClr val="EC2D00"/>
                </a:solidFill>
              </a:rPr>
              <a:t>70 @   66 =        4,620</a:t>
            </a:r>
          </a:p>
          <a:p>
            <a:pPr marL="609600" indent="-609600">
              <a:buFontTx/>
              <a:buNone/>
            </a:pPr>
            <a:r>
              <a:rPr lang="en-US" sz="2400" dirty="0"/>
              <a:t>                                                          </a:t>
            </a:r>
          </a:p>
        </p:txBody>
      </p:sp>
      <p:sp>
        <p:nvSpPr>
          <p:cNvPr id="24580"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581"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4582" name="Text Box 7"/>
          <p:cNvSpPr txBox="1">
            <a:spLocks noChangeArrowheads="1"/>
          </p:cNvSpPr>
          <p:nvPr/>
        </p:nvSpPr>
        <p:spPr bwMode="auto">
          <a:xfrm>
            <a:off x="685800" y="3582988"/>
            <a:ext cx="7772400" cy="6397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and then add succeeding layers…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25602"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25603"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FIFO periodic: </a:t>
            </a:r>
          </a:p>
          <a:p>
            <a:pPr marL="609600" indent="-609600">
              <a:buFontTx/>
              <a:buNone/>
            </a:pPr>
            <a:endParaRPr lang="en-US" sz="800" b="1" dirty="0"/>
          </a:p>
          <a:p>
            <a:pPr marL="609600" indent="-609600">
              <a:buFontTx/>
              <a:buNone/>
            </a:pPr>
            <a:r>
              <a:rPr lang="en-US" sz="2400" b="1" dirty="0"/>
              <a:t>        Cost of goods sold . . . . . . .</a:t>
            </a:r>
            <a:r>
              <a:rPr lang="en-US" sz="2400" dirty="0"/>
              <a:t>   150 @ $60 =    $  9,000</a:t>
            </a:r>
          </a:p>
          <a:p>
            <a:pPr marL="609600" indent="-609600">
              <a:buFontTx/>
              <a:buNone/>
            </a:pPr>
            <a:r>
              <a:rPr lang="en-US" sz="2400" dirty="0"/>
              <a:t>                                                          70 @   66 =        4,620</a:t>
            </a:r>
          </a:p>
          <a:p>
            <a:pPr marL="609600" indent="-609600">
              <a:buFontTx/>
              <a:buNone/>
            </a:pPr>
            <a:r>
              <a:rPr lang="en-US" sz="2400" dirty="0"/>
              <a:t>                                                          </a:t>
            </a:r>
            <a:r>
              <a:rPr lang="en-US" sz="2400" dirty="0">
                <a:solidFill>
                  <a:srgbClr val="EC2D00"/>
                </a:solidFill>
              </a:rPr>
              <a:t>80 @   70 =    </a:t>
            </a:r>
            <a:r>
              <a:rPr lang="en-US" sz="2400" u="sng" dirty="0">
                <a:solidFill>
                  <a:srgbClr val="EC2D00"/>
                </a:solidFill>
              </a:rPr>
              <a:t>    5,600</a:t>
            </a:r>
            <a:endParaRPr lang="en-US" sz="2400" dirty="0">
              <a:solidFill>
                <a:srgbClr val="EC2D00"/>
              </a:solidFill>
            </a:endParaRPr>
          </a:p>
          <a:p>
            <a:pPr marL="609600" indent="-609600">
              <a:buFontTx/>
              <a:buNone/>
            </a:pPr>
            <a:r>
              <a:rPr lang="en-US" sz="2400" dirty="0"/>
              <a:t>                                                                               </a:t>
            </a:r>
          </a:p>
        </p:txBody>
      </p:sp>
      <p:sp>
        <p:nvSpPr>
          <p:cNvPr id="25604"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605"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5606" name="Text Box 7"/>
          <p:cNvSpPr txBox="1">
            <a:spLocks noChangeArrowheads="1"/>
          </p:cNvSpPr>
          <p:nvPr/>
        </p:nvSpPr>
        <p:spPr bwMode="auto">
          <a:xfrm>
            <a:off x="685800" y="3963988"/>
            <a:ext cx="7772400" cy="10969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until the first-in 300 units and their associated costs have been identifed.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26626"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26627"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FIFO periodic: </a:t>
            </a:r>
          </a:p>
          <a:p>
            <a:pPr marL="609600" indent="-609600">
              <a:buFontTx/>
              <a:buNone/>
            </a:pPr>
            <a:endParaRPr lang="en-US" sz="800" b="1" dirty="0"/>
          </a:p>
          <a:p>
            <a:pPr marL="609600" indent="-609600">
              <a:buFontTx/>
              <a:buNone/>
            </a:pPr>
            <a:r>
              <a:rPr lang="en-US" sz="2400" b="1" dirty="0"/>
              <a:t>        Cost of goods sold . . . . . . .</a:t>
            </a:r>
            <a:r>
              <a:rPr lang="en-US" sz="2400" dirty="0"/>
              <a:t>   150 @ $60 =    $  9,000</a:t>
            </a:r>
          </a:p>
          <a:p>
            <a:pPr marL="609600" indent="-609600">
              <a:buFontTx/>
              <a:buNone/>
            </a:pPr>
            <a:r>
              <a:rPr lang="en-US" sz="2400" dirty="0"/>
              <a:t>                                                          70 @   66 =        4,620</a:t>
            </a:r>
          </a:p>
          <a:p>
            <a:pPr marL="609600" indent="-609600">
              <a:buFontTx/>
              <a:buNone/>
            </a:pPr>
            <a:r>
              <a:rPr lang="en-US" sz="2400" dirty="0"/>
              <a:t>                                                          80 @   70 =    </a:t>
            </a:r>
            <a:r>
              <a:rPr lang="en-US" sz="2400" u="sng" dirty="0"/>
              <a:t>    5,600</a:t>
            </a:r>
            <a:endParaRPr lang="en-US" sz="2400" dirty="0"/>
          </a:p>
          <a:p>
            <a:pPr marL="609600" indent="-609600">
              <a:buFontTx/>
              <a:buNone/>
            </a:pPr>
            <a:r>
              <a:rPr lang="en-US" sz="2400" dirty="0"/>
              <a:t>                                                                                 </a:t>
            </a:r>
            <a:r>
              <a:rPr lang="en-US" sz="2400" dirty="0">
                <a:solidFill>
                  <a:srgbClr val="EC2D00"/>
                </a:solidFill>
              </a:rPr>
              <a:t>$19,220</a:t>
            </a:r>
          </a:p>
          <a:p>
            <a:pPr marL="609600" indent="-609600">
              <a:buFontTx/>
              <a:buNone/>
            </a:pPr>
            <a:endParaRPr lang="en-US" sz="800" dirty="0">
              <a:solidFill>
                <a:srgbClr val="EC2D00"/>
              </a:solidFill>
            </a:endParaRPr>
          </a:p>
          <a:p>
            <a:pPr marL="609600" indent="-609600">
              <a:buFontTx/>
              <a:buNone/>
            </a:pPr>
            <a:r>
              <a:rPr lang="en-US" sz="2400" b="1" dirty="0"/>
              <a:t>        </a:t>
            </a:r>
            <a:endParaRPr lang="en-US" sz="2400" dirty="0"/>
          </a:p>
        </p:txBody>
      </p:sp>
      <p:sp>
        <p:nvSpPr>
          <p:cNvPr id="26628"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629"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6630" name="Text Box 7"/>
          <p:cNvSpPr txBox="1">
            <a:spLocks noChangeArrowheads="1"/>
          </p:cNvSpPr>
          <p:nvPr/>
        </p:nvSpPr>
        <p:spPr bwMode="auto">
          <a:xfrm>
            <a:off x="685800" y="4419600"/>
            <a:ext cx="7772400" cy="1462088"/>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Cost of goods sold under FIFO periodic represents the cost of the first 300 units that were added to inventory.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27650"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27651"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FIFO periodic: </a:t>
            </a:r>
          </a:p>
          <a:p>
            <a:pPr marL="609600" indent="-609600">
              <a:buFontTx/>
              <a:buNone/>
            </a:pPr>
            <a:endParaRPr lang="en-US" sz="800" b="1" dirty="0"/>
          </a:p>
          <a:p>
            <a:pPr marL="609600" indent="-609600">
              <a:buFontTx/>
              <a:buNone/>
            </a:pPr>
            <a:r>
              <a:rPr lang="en-US" sz="2400" b="1" dirty="0"/>
              <a:t>       </a:t>
            </a:r>
            <a:r>
              <a:rPr lang="en-US" sz="2400" b="1" dirty="0">
                <a:solidFill>
                  <a:schemeClr val="folHlink"/>
                </a:solidFill>
              </a:rPr>
              <a:t> </a:t>
            </a:r>
            <a:r>
              <a:rPr lang="en-US" sz="2400" b="1" dirty="0"/>
              <a:t>Cost of goods sold . . . . . . .</a:t>
            </a:r>
            <a:r>
              <a:rPr lang="en-US" sz="2400" dirty="0"/>
              <a:t>   150 @ $60 =    $  9,000</a:t>
            </a:r>
          </a:p>
          <a:p>
            <a:pPr marL="609600" indent="-609600">
              <a:buFontTx/>
              <a:buNone/>
            </a:pPr>
            <a:r>
              <a:rPr lang="en-US" sz="2400" dirty="0"/>
              <a:t>                                                          70 @   66 =        4,620</a:t>
            </a:r>
          </a:p>
          <a:p>
            <a:pPr marL="609600" indent="-609600">
              <a:buFontTx/>
              <a:buNone/>
            </a:pPr>
            <a:r>
              <a:rPr lang="en-US" sz="2400" dirty="0"/>
              <a:t>                                                          80 @   70 =    </a:t>
            </a:r>
            <a:r>
              <a:rPr lang="en-US" sz="2400" u="sng" dirty="0"/>
              <a:t>    5,600</a:t>
            </a:r>
            <a:endParaRPr lang="en-US" sz="2400" dirty="0"/>
          </a:p>
          <a:p>
            <a:pPr marL="609600" indent="-609600">
              <a:buFontTx/>
              <a:buNone/>
            </a:pPr>
            <a:r>
              <a:rPr lang="en-US" sz="2400" dirty="0"/>
              <a:t>                                                                                 $19,220</a:t>
            </a:r>
          </a:p>
          <a:p>
            <a:pPr marL="609600" indent="-609600">
              <a:buFontTx/>
              <a:buNone/>
            </a:pPr>
            <a:endParaRPr lang="en-US" sz="800" dirty="0"/>
          </a:p>
          <a:p>
            <a:pPr marL="609600" indent="-609600">
              <a:buFontTx/>
              <a:buNone/>
            </a:pPr>
            <a:r>
              <a:rPr lang="en-US" sz="2400" b="1" dirty="0"/>
              <a:t>        </a:t>
            </a:r>
            <a:r>
              <a:rPr lang="en-US" sz="2400" b="1" dirty="0">
                <a:solidFill>
                  <a:srgbClr val="EC2D00"/>
                </a:solidFill>
              </a:rPr>
              <a:t>Ending inventory. . . . . . . .</a:t>
            </a:r>
            <a:r>
              <a:rPr lang="en-US" sz="2400" dirty="0">
                <a:solidFill>
                  <a:srgbClr val="EC2D00"/>
                </a:solidFill>
              </a:rPr>
              <a:t>     10 @   70 =    $     </a:t>
            </a:r>
            <a:r>
              <a:rPr lang="en-US" sz="800" dirty="0">
                <a:solidFill>
                  <a:srgbClr val="EC2D00"/>
                </a:solidFill>
              </a:rPr>
              <a:t> </a:t>
            </a:r>
            <a:r>
              <a:rPr lang="en-US" sz="2400" dirty="0">
                <a:solidFill>
                  <a:srgbClr val="EC2D00"/>
                </a:solidFill>
              </a:rPr>
              <a:t>700</a:t>
            </a:r>
          </a:p>
          <a:p>
            <a:pPr marL="609600" indent="-609600">
              <a:buFontTx/>
              <a:buNone/>
            </a:pPr>
            <a:r>
              <a:rPr lang="en-US" sz="2400" dirty="0"/>
              <a:t>                                                        </a:t>
            </a:r>
          </a:p>
        </p:txBody>
      </p:sp>
      <p:sp>
        <p:nvSpPr>
          <p:cNvPr id="27652"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653"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54" name="Text Box 7"/>
          <p:cNvSpPr txBox="1">
            <a:spLocks noChangeArrowheads="1"/>
          </p:cNvSpPr>
          <p:nvPr/>
        </p:nvSpPr>
        <p:spPr bwMode="auto">
          <a:xfrm>
            <a:off x="685800" y="4938713"/>
            <a:ext cx="7772400" cy="1462087"/>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Ending inventory includes the cost of 10 of the 90 units purchased on 3/7 since the cost of only 80 of these units were added to cost of goods sold.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28674"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28675"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FIFO periodic: </a:t>
            </a:r>
          </a:p>
          <a:p>
            <a:pPr marL="609600" indent="-609600">
              <a:buFontTx/>
              <a:buNone/>
            </a:pPr>
            <a:endParaRPr lang="en-US" sz="800" b="1" dirty="0">
              <a:solidFill>
                <a:schemeClr val="folHlink"/>
              </a:solidFill>
            </a:endParaRPr>
          </a:p>
          <a:p>
            <a:pPr marL="609600" indent="-609600">
              <a:buFontTx/>
              <a:buNone/>
            </a:pPr>
            <a:r>
              <a:rPr lang="en-US" sz="2400" b="1" dirty="0">
                <a:solidFill>
                  <a:schemeClr val="folHlink"/>
                </a:solidFill>
              </a:rPr>
              <a:t>        </a:t>
            </a:r>
            <a:r>
              <a:rPr lang="en-US" sz="2400" b="1" dirty="0"/>
              <a:t>Cost of goods sold . . . . . . .</a:t>
            </a:r>
            <a:r>
              <a:rPr lang="en-US" sz="2400" dirty="0"/>
              <a:t>   150 @ $60 =    $  9,000</a:t>
            </a:r>
          </a:p>
          <a:p>
            <a:pPr marL="609600" indent="-609600">
              <a:buFontTx/>
              <a:buNone/>
            </a:pPr>
            <a:r>
              <a:rPr lang="en-US" sz="2400" dirty="0"/>
              <a:t>                                                          70 @   66 =        4,620</a:t>
            </a:r>
          </a:p>
          <a:p>
            <a:pPr marL="609600" indent="-609600">
              <a:buFontTx/>
              <a:buNone/>
            </a:pPr>
            <a:r>
              <a:rPr lang="en-US" sz="2400" dirty="0"/>
              <a:t>                                                          80 @   70 =    </a:t>
            </a:r>
            <a:r>
              <a:rPr lang="en-US" sz="2400" u="sng" dirty="0"/>
              <a:t>    5,600</a:t>
            </a:r>
            <a:endParaRPr lang="en-US" sz="2400" dirty="0"/>
          </a:p>
          <a:p>
            <a:pPr marL="609600" indent="-609600">
              <a:buFontTx/>
              <a:buNone/>
            </a:pPr>
            <a:r>
              <a:rPr lang="en-US" sz="2400" dirty="0"/>
              <a:t>                                                                                 $19,220</a:t>
            </a:r>
          </a:p>
          <a:p>
            <a:pPr marL="609600" indent="-609600">
              <a:buFontTx/>
              <a:buNone/>
            </a:pPr>
            <a:endParaRPr lang="en-US" sz="800" dirty="0"/>
          </a:p>
          <a:p>
            <a:pPr marL="609600" indent="-609600">
              <a:buFontTx/>
              <a:buNone/>
            </a:pPr>
            <a:r>
              <a:rPr lang="en-US" sz="2400" b="1" dirty="0"/>
              <a:t>        Ending inventory. . . . . . . .</a:t>
            </a:r>
            <a:r>
              <a:rPr lang="en-US" sz="2400" dirty="0"/>
              <a:t>     10 @   70 =    $     </a:t>
            </a:r>
            <a:r>
              <a:rPr lang="en-US" sz="800" dirty="0"/>
              <a:t> </a:t>
            </a:r>
            <a:r>
              <a:rPr lang="en-US" sz="2400" dirty="0"/>
              <a:t>700</a:t>
            </a:r>
          </a:p>
          <a:p>
            <a:pPr marL="609600" indent="-609600">
              <a:buFontTx/>
              <a:buNone/>
            </a:pPr>
            <a:r>
              <a:rPr lang="en-US" sz="2400" dirty="0"/>
              <a:t>                                                       </a:t>
            </a:r>
            <a:r>
              <a:rPr lang="en-US" sz="2400" dirty="0">
                <a:solidFill>
                  <a:srgbClr val="EC2D00"/>
                </a:solidFill>
              </a:rPr>
              <a:t> 140 @   72 =      10,080</a:t>
            </a:r>
          </a:p>
          <a:p>
            <a:pPr marL="609600" indent="-609600">
              <a:buFontTx/>
              <a:buNone/>
            </a:pPr>
            <a:r>
              <a:rPr lang="en-US" sz="2400" dirty="0">
                <a:solidFill>
                  <a:srgbClr val="EC2D00"/>
                </a:solidFill>
              </a:rPr>
              <a:t>                                                          50 @   76 =    </a:t>
            </a:r>
            <a:r>
              <a:rPr lang="en-US" sz="2400" u="sng" dirty="0">
                <a:solidFill>
                  <a:srgbClr val="EC2D00"/>
                </a:solidFill>
              </a:rPr>
              <a:t>    3,800</a:t>
            </a:r>
            <a:endParaRPr lang="en-US" sz="2400" dirty="0">
              <a:solidFill>
                <a:srgbClr val="EC2D00"/>
              </a:solidFill>
            </a:endParaRPr>
          </a:p>
          <a:p>
            <a:pPr marL="609600" indent="-609600">
              <a:buFontTx/>
              <a:buNone/>
            </a:pPr>
            <a:r>
              <a:rPr lang="en-US" sz="2400" dirty="0">
                <a:solidFill>
                  <a:srgbClr val="EC2D00"/>
                </a:solidFill>
              </a:rPr>
              <a:t>                                                       </a:t>
            </a:r>
            <a:r>
              <a:rPr lang="en-US" sz="2400" dirty="0"/>
              <a:t>                          </a:t>
            </a:r>
          </a:p>
        </p:txBody>
      </p:sp>
      <p:sp>
        <p:nvSpPr>
          <p:cNvPr id="28676"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677"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8678" name="Text Box 7"/>
          <p:cNvSpPr txBox="1">
            <a:spLocks noChangeArrowheads="1"/>
          </p:cNvSpPr>
          <p:nvPr/>
        </p:nvSpPr>
        <p:spPr bwMode="auto">
          <a:xfrm>
            <a:off x="685800" y="5638800"/>
            <a:ext cx="7772400" cy="1004888"/>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Ending inventory also includes the cost of the other layers that were not added to cost of goods sold.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29698"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29699"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FIFO periodic: </a:t>
            </a:r>
          </a:p>
          <a:p>
            <a:pPr marL="609600" indent="-609600">
              <a:buFontTx/>
              <a:buNone/>
            </a:pPr>
            <a:endParaRPr lang="en-US" sz="800" b="1" dirty="0"/>
          </a:p>
          <a:p>
            <a:pPr marL="609600" indent="-609600">
              <a:buFontTx/>
              <a:buNone/>
            </a:pPr>
            <a:r>
              <a:rPr lang="en-US" sz="2400" b="1" dirty="0"/>
              <a:t>        Cost of goods sold . . . . . . .</a:t>
            </a:r>
            <a:r>
              <a:rPr lang="en-US" sz="2400" dirty="0"/>
              <a:t>   150 @ $60 =    $  9,000</a:t>
            </a:r>
          </a:p>
          <a:p>
            <a:pPr marL="609600" indent="-609600">
              <a:buFontTx/>
              <a:buNone/>
            </a:pPr>
            <a:r>
              <a:rPr lang="en-US" sz="2400" dirty="0"/>
              <a:t>                                                          70 @   66 =        4,620</a:t>
            </a:r>
          </a:p>
          <a:p>
            <a:pPr marL="609600" indent="-609600">
              <a:buFontTx/>
              <a:buNone/>
            </a:pPr>
            <a:r>
              <a:rPr lang="en-US" sz="2400" dirty="0"/>
              <a:t>                                                          80 @   70 =    </a:t>
            </a:r>
            <a:r>
              <a:rPr lang="en-US" sz="2400" u="sng" dirty="0"/>
              <a:t>    5,600</a:t>
            </a:r>
            <a:endParaRPr lang="en-US" sz="2400" dirty="0"/>
          </a:p>
          <a:p>
            <a:pPr marL="609600" indent="-609600">
              <a:buFontTx/>
              <a:buNone/>
            </a:pPr>
            <a:r>
              <a:rPr lang="en-US" sz="2400" dirty="0"/>
              <a:t>                                                                                 </a:t>
            </a:r>
            <a:r>
              <a:rPr lang="en-US" sz="2400" dirty="0">
                <a:solidFill>
                  <a:srgbClr val="EC2D00"/>
                </a:solidFill>
              </a:rPr>
              <a:t>$19,220</a:t>
            </a:r>
          </a:p>
          <a:p>
            <a:pPr marL="609600" indent="-609600">
              <a:buFontTx/>
              <a:buNone/>
            </a:pPr>
            <a:endParaRPr lang="en-US" sz="800" dirty="0">
              <a:solidFill>
                <a:srgbClr val="EC2D00"/>
              </a:solidFill>
            </a:endParaRPr>
          </a:p>
          <a:p>
            <a:pPr marL="609600" indent="-609600">
              <a:buFontTx/>
              <a:buNone/>
            </a:pPr>
            <a:r>
              <a:rPr lang="en-US" sz="2400" b="1" dirty="0"/>
              <a:t>        Ending inventory. . . . . . . .</a:t>
            </a:r>
            <a:r>
              <a:rPr lang="en-US" sz="2400" dirty="0"/>
              <a:t>     10 @   70 =    $     </a:t>
            </a:r>
            <a:r>
              <a:rPr lang="en-US" sz="800" dirty="0"/>
              <a:t> </a:t>
            </a:r>
            <a:r>
              <a:rPr lang="en-US" sz="2400" dirty="0"/>
              <a:t>700</a:t>
            </a:r>
          </a:p>
          <a:p>
            <a:pPr marL="609600" indent="-609600">
              <a:buFontTx/>
              <a:buNone/>
            </a:pPr>
            <a:r>
              <a:rPr lang="en-US" sz="2400" dirty="0"/>
              <a:t>                                                        140 @   72 =      10,080</a:t>
            </a:r>
          </a:p>
          <a:p>
            <a:pPr marL="609600" indent="-609600">
              <a:buFontTx/>
              <a:buNone/>
            </a:pPr>
            <a:r>
              <a:rPr lang="en-US" sz="2400" dirty="0"/>
              <a:t>                                                          50 @   76 =    </a:t>
            </a:r>
            <a:r>
              <a:rPr lang="en-US" sz="2400" u="sng" dirty="0"/>
              <a:t>    3,800</a:t>
            </a:r>
            <a:endParaRPr lang="en-US" sz="2400" dirty="0"/>
          </a:p>
          <a:p>
            <a:pPr marL="609600" indent="-609600">
              <a:buFontTx/>
              <a:buNone/>
            </a:pPr>
            <a:r>
              <a:rPr lang="en-US" sz="2400" dirty="0"/>
              <a:t>                                                                                 </a:t>
            </a:r>
            <a:r>
              <a:rPr lang="en-US" sz="2400" u="sng" dirty="0">
                <a:solidFill>
                  <a:srgbClr val="EC2D00"/>
                </a:solidFill>
              </a:rPr>
              <a:t>$14,580</a:t>
            </a:r>
          </a:p>
          <a:p>
            <a:pPr marL="609600" indent="-609600">
              <a:buFontTx/>
              <a:buNone/>
            </a:pPr>
            <a:r>
              <a:rPr lang="en-US" sz="2400" dirty="0">
                <a:solidFill>
                  <a:srgbClr val="EC2D00"/>
                </a:solidFill>
              </a:rPr>
              <a:t>                                                                                 $33,800</a:t>
            </a:r>
          </a:p>
        </p:txBody>
      </p:sp>
      <p:sp>
        <p:nvSpPr>
          <p:cNvPr id="29700"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701"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9702" name="Text Box 7"/>
          <p:cNvSpPr txBox="1">
            <a:spLocks noChangeArrowheads="1"/>
          </p:cNvSpPr>
          <p:nvPr/>
        </p:nvSpPr>
        <p:spPr bwMode="auto">
          <a:xfrm>
            <a:off x="534988" y="5091113"/>
            <a:ext cx="4113212" cy="1462087"/>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Cost of goods sold plus ending inventory equals goods available of sale.</a:t>
            </a:r>
          </a:p>
        </p:txBody>
      </p:sp>
      <p:grpSp>
        <p:nvGrpSpPr>
          <p:cNvPr id="29703" name="Group 8"/>
          <p:cNvGrpSpPr>
            <a:grpSpLocks/>
          </p:cNvGrpSpPr>
          <p:nvPr/>
        </p:nvGrpSpPr>
        <p:grpSpPr bwMode="auto">
          <a:xfrm>
            <a:off x="6891338" y="6286500"/>
            <a:ext cx="1033462" cy="38100"/>
            <a:chOff x="4848" y="3984"/>
            <a:chExt cx="768" cy="24"/>
          </a:xfrm>
        </p:grpSpPr>
        <p:sp>
          <p:nvSpPr>
            <p:cNvPr id="29704" name="Line 9"/>
            <p:cNvSpPr>
              <a:spLocks noChangeShapeType="1"/>
            </p:cNvSpPr>
            <p:nvPr/>
          </p:nvSpPr>
          <p:spPr bwMode="auto">
            <a:xfrm>
              <a:off x="4848" y="3984"/>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05" name="Line 10"/>
            <p:cNvSpPr>
              <a:spLocks noChangeShapeType="1"/>
            </p:cNvSpPr>
            <p:nvPr/>
          </p:nvSpPr>
          <p:spPr bwMode="auto">
            <a:xfrm>
              <a:off x="4848" y="4008"/>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30722"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30723"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LIFO periodic: </a:t>
            </a:r>
          </a:p>
          <a:p>
            <a:pPr marL="609600" indent="-609600">
              <a:buFontTx/>
              <a:buNone/>
            </a:pPr>
            <a:endParaRPr lang="en-US" sz="800" b="1" dirty="0"/>
          </a:p>
          <a:p>
            <a:pPr marL="609600" indent="-609600">
              <a:buFontTx/>
              <a:buNone/>
            </a:pPr>
            <a:r>
              <a:rPr lang="en-US" sz="2400" b="1" dirty="0"/>
              <a:t>        </a:t>
            </a:r>
            <a:r>
              <a:rPr lang="en-US" sz="2400" b="1" dirty="0">
                <a:solidFill>
                  <a:srgbClr val="EC2D00"/>
                </a:solidFill>
              </a:rPr>
              <a:t>Cost of goods sold . . . . . . .</a:t>
            </a:r>
            <a:r>
              <a:rPr lang="en-US" sz="2400" dirty="0">
                <a:solidFill>
                  <a:srgbClr val="EC2D00"/>
                </a:solidFill>
              </a:rPr>
              <a:t>     50 @ $76 =    $  3,800</a:t>
            </a:r>
          </a:p>
          <a:p>
            <a:pPr marL="609600" indent="-609600">
              <a:buFontTx/>
              <a:buNone/>
            </a:pPr>
            <a:r>
              <a:rPr lang="en-US" sz="2400" dirty="0"/>
              <a:t>                                                        </a:t>
            </a:r>
          </a:p>
        </p:txBody>
      </p:sp>
      <p:sp>
        <p:nvSpPr>
          <p:cNvPr id="30724"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25"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0726" name="Text Box 7"/>
          <p:cNvSpPr txBox="1">
            <a:spLocks noChangeArrowheads="1"/>
          </p:cNvSpPr>
          <p:nvPr/>
        </p:nvSpPr>
        <p:spPr bwMode="auto">
          <a:xfrm>
            <a:off x="685800" y="3338513"/>
            <a:ext cx="7772400" cy="1828800"/>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To calculate the LIFO cost of goods sold amount, you must identify the last-in 300 units and their associated costs.  Start with the last purchase made during the year…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31746"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31747"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LIFO periodic: </a:t>
            </a:r>
          </a:p>
          <a:p>
            <a:pPr marL="609600" indent="-609600">
              <a:buFontTx/>
              <a:buNone/>
            </a:pPr>
            <a:endParaRPr lang="en-US" sz="800" b="1" dirty="0"/>
          </a:p>
          <a:p>
            <a:pPr marL="609600" indent="-609600">
              <a:buFontTx/>
              <a:buNone/>
            </a:pPr>
            <a:r>
              <a:rPr lang="en-US" sz="2400" b="1" dirty="0"/>
              <a:t>        Cost of goods sold . . . . . . .</a:t>
            </a:r>
            <a:r>
              <a:rPr lang="en-US" sz="2400" dirty="0"/>
              <a:t>     50 @ $76 =    $  3,800</a:t>
            </a:r>
          </a:p>
          <a:p>
            <a:pPr marL="609600" indent="-609600">
              <a:buFontTx/>
              <a:buNone/>
            </a:pPr>
            <a:r>
              <a:rPr lang="en-US" sz="2400" dirty="0"/>
              <a:t>                                                        </a:t>
            </a:r>
            <a:r>
              <a:rPr lang="en-US" sz="2400" dirty="0">
                <a:solidFill>
                  <a:srgbClr val="EC2D00"/>
                </a:solidFill>
              </a:rPr>
              <a:t>140 @   72 =      10,080</a:t>
            </a:r>
          </a:p>
          <a:p>
            <a:pPr marL="609600" indent="-609600">
              <a:buFontTx/>
              <a:buNone/>
            </a:pPr>
            <a:r>
              <a:rPr lang="en-US" sz="2400" dirty="0">
                <a:solidFill>
                  <a:srgbClr val="EC2D00"/>
                </a:solidFill>
              </a:rPr>
              <a:t>                                                          90 @   70 =        6,300</a:t>
            </a:r>
          </a:p>
          <a:p>
            <a:pPr marL="609600" indent="-609600">
              <a:buFontTx/>
              <a:buNone/>
            </a:pPr>
            <a:endParaRPr lang="en-US" sz="2400" dirty="0">
              <a:solidFill>
                <a:srgbClr val="EC2D00"/>
              </a:solidFill>
            </a:endParaRPr>
          </a:p>
          <a:p>
            <a:pPr marL="609600" indent="-609600">
              <a:buFontTx/>
              <a:buNone/>
            </a:pPr>
            <a:endParaRPr lang="en-US" sz="2400" dirty="0">
              <a:solidFill>
                <a:srgbClr val="EC2D00"/>
              </a:solidFill>
            </a:endParaRPr>
          </a:p>
          <a:p>
            <a:pPr marL="609600" indent="-609600">
              <a:buFontTx/>
              <a:buNone/>
            </a:pPr>
            <a:r>
              <a:rPr lang="en-US" sz="2400" dirty="0"/>
              <a:t>                                                          </a:t>
            </a:r>
          </a:p>
        </p:txBody>
      </p:sp>
      <p:sp>
        <p:nvSpPr>
          <p:cNvPr id="31748"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749"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1750" name="Text Box 7"/>
          <p:cNvSpPr txBox="1">
            <a:spLocks noChangeArrowheads="1"/>
          </p:cNvSpPr>
          <p:nvPr/>
        </p:nvSpPr>
        <p:spPr bwMode="auto">
          <a:xfrm>
            <a:off x="685800" y="4008438"/>
            <a:ext cx="7772400" cy="6397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and then work backwards adding more layers…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32770"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32771"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LIFO periodic: </a:t>
            </a:r>
          </a:p>
          <a:p>
            <a:pPr marL="609600" indent="-609600">
              <a:buFontTx/>
              <a:buNone/>
            </a:pPr>
            <a:endParaRPr lang="en-US" sz="800" b="1" dirty="0"/>
          </a:p>
          <a:p>
            <a:pPr marL="609600" indent="-609600">
              <a:buFontTx/>
              <a:buNone/>
            </a:pPr>
            <a:r>
              <a:rPr lang="en-US" sz="2400" b="1" dirty="0"/>
              <a:t>        Cost of goods sold . . . . . . .</a:t>
            </a:r>
            <a:r>
              <a:rPr lang="en-US" sz="2400" dirty="0"/>
              <a:t>     50 @ $76 =    $  3,800</a:t>
            </a:r>
          </a:p>
          <a:p>
            <a:pPr marL="609600" indent="-609600">
              <a:buFontTx/>
              <a:buNone/>
            </a:pPr>
            <a:r>
              <a:rPr lang="en-US" sz="2400" dirty="0"/>
              <a:t>                                                        140 @   72 =      10,080</a:t>
            </a:r>
          </a:p>
          <a:p>
            <a:pPr marL="609600" indent="-609600">
              <a:buFontTx/>
              <a:buNone/>
            </a:pPr>
            <a:r>
              <a:rPr lang="en-US" sz="2400" dirty="0"/>
              <a:t>                                                          90 @   70 =        6,300</a:t>
            </a:r>
          </a:p>
          <a:p>
            <a:pPr marL="609600" indent="-609600">
              <a:buFontTx/>
              <a:buNone/>
            </a:pPr>
            <a:r>
              <a:rPr lang="en-US" sz="2400" dirty="0"/>
              <a:t>                                                          </a:t>
            </a:r>
            <a:r>
              <a:rPr lang="en-US" sz="2400" dirty="0">
                <a:solidFill>
                  <a:srgbClr val="EC2D00"/>
                </a:solidFill>
              </a:rPr>
              <a:t>20 @   66 =    </a:t>
            </a:r>
            <a:r>
              <a:rPr lang="en-US" sz="2400" u="sng" dirty="0">
                <a:solidFill>
                  <a:srgbClr val="EC2D00"/>
                </a:solidFill>
              </a:rPr>
              <a:t>    1,320</a:t>
            </a:r>
          </a:p>
          <a:p>
            <a:pPr marL="609600" indent="-609600">
              <a:buFontTx/>
              <a:buNone/>
            </a:pPr>
            <a:r>
              <a:rPr lang="en-US" sz="2400" dirty="0"/>
              <a:t>                                                                                 </a:t>
            </a:r>
          </a:p>
        </p:txBody>
      </p:sp>
      <p:sp>
        <p:nvSpPr>
          <p:cNvPr id="32772"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773"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2774" name="Text Box 7"/>
          <p:cNvSpPr txBox="1">
            <a:spLocks noChangeArrowheads="1"/>
          </p:cNvSpPr>
          <p:nvPr/>
        </p:nvSpPr>
        <p:spPr bwMode="auto">
          <a:xfrm>
            <a:off x="685800" y="4160838"/>
            <a:ext cx="7772400" cy="10969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until the last-in 300 units and their associated costs have been identified.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33794"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33795"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LIFO periodic: </a:t>
            </a:r>
          </a:p>
          <a:p>
            <a:pPr marL="609600" indent="-609600">
              <a:buFontTx/>
              <a:buNone/>
            </a:pPr>
            <a:endParaRPr lang="en-US" sz="800" b="1" dirty="0"/>
          </a:p>
          <a:p>
            <a:pPr marL="609600" indent="-609600">
              <a:buFontTx/>
              <a:buNone/>
            </a:pPr>
            <a:r>
              <a:rPr lang="en-US" sz="2400" b="1" dirty="0"/>
              <a:t>        Cost of goods sold . . . . . . .</a:t>
            </a:r>
            <a:r>
              <a:rPr lang="en-US" sz="2400" dirty="0"/>
              <a:t>     50 @ $76 =    $  3,800</a:t>
            </a:r>
          </a:p>
          <a:p>
            <a:pPr marL="609600" indent="-609600">
              <a:buFontTx/>
              <a:buNone/>
            </a:pPr>
            <a:r>
              <a:rPr lang="en-US" sz="2400" dirty="0"/>
              <a:t>                                                        140 @   72 =      10,080</a:t>
            </a:r>
          </a:p>
          <a:p>
            <a:pPr marL="609600" indent="-609600">
              <a:buFontTx/>
              <a:buNone/>
            </a:pPr>
            <a:r>
              <a:rPr lang="en-US" sz="2400" dirty="0"/>
              <a:t>                                                          90 @   70 =        6,300</a:t>
            </a:r>
          </a:p>
          <a:p>
            <a:pPr marL="609600" indent="-609600">
              <a:buFontTx/>
              <a:buNone/>
            </a:pPr>
            <a:r>
              <a:rPr lang="en-US" sz="2400" dirty="0"/>
              <a:t>                                                          20 @   66 =    </a:t>
            </a:r>
            <a:r>
              <a:rPr lang="en-US" sz="2400" u="sng" dirty="0"/>
              <a:t>    1,320</a:t>
            </a:r>
          </a:p>
          <a:p>
            <a:pPr marL="609600" indent="-609600">
              <a:buFontTx/>
              <a:buNone/>
            </a:pPr>
            <a:r>
              <a:rPr lang="en-US" sz="2400" dirty="0"/>
              <a:t>                                                                                 </a:t>
            </a:r>
            <a:r>
              <a:rPr lang="en-US" sz="2400" dirty="0">
                <a:solidFill>
                  <a:srgbClr val="EC2D00"/>
                </a:solidFill>
              </a:rPr>
              <a:t>$21,500</a:t>
            </a:r>
          </a:p>
          <a:p>
            <a:pPr marL="609600" indent="-609600">
              <a:buFontTx/>
              <a:buNone/>
            </a:pPr>
            <a:endParaRPr lang="en-US" sz="800" dirty="0">
              <a:solidFill>
                <a:srgbClr val="EC2D00"/>
              </a:solidFill>
            </a:endParaRPr>
          </a:p>
          <a:p>
            <a:pPr marL="609600" indent="-609600">
              <a:buFontTx/>
              <a:buNone/>
            </a:pPr>
            <a:r>
              <a:rPr lang="en-US" sz="2400" b="1" dirty="0"/>
              <a:t>       </a:t>
            </a:r>
            <a:endParaRPr lang="en-US" sz="2400" dirty="0"/>
          </a:p>
        </p:txBody>
      </p:sp>
      <p:sp>
        <p:nvSpPr>
          <p:cNvPr id="33796"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797"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3798" name="Text Box 7"/>
          <p:cNvSpPr txBox="1">
            <a:spLocks noChangeArrowheads="1"/>
          </p:cNvSpPr>
          <p:nvPr/>
        </p:nvSpPr>
        <p:spPr bwMode="auto">
          <a:xfrm>
            <a:off x="685800" y="4800600"/>
            <a:ext cx="7772400" cy="1462088"/>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Cost of goods sold under LIFO periodic represents the cost of the last 300 units that were added to inventory.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Definition</a:t>
            </a:r>
          </a:p>
        </p:txBody>
      </p:sp>
      <p:sp>
        <p:nvSpPr>
          <p:cNvPr id="16386" name="Rectangle 3"/>
          <p:cNvSpPr>
            <a:spLocks noGrp="1" noChangeArrowheads="1"/>
          </p:cNvSpPr>
          <p:nvPr>
            <p:ph type="body" idx="1"/>
          </p:nvPr>
        </p:nvSpPr>
        <p:spPr>
          <a:xfrm>
            <a:off x="685800" y="1984375"/>
            <a:ext cx="7772400" cy="4552950"/>
          </a:xfrm>
          <a:noFill/>
        </p:spPr>
        <p:txBody>
          <a:bodyPr/>
          <a:lstStyle/>
          <a:p>
            <a:pPr eaLnBrk="1" hangingPunct="1">
              <a:lnSpc>
                <a:spcPct val="90000"/>
              </a:lnSpc>
              <a:buFontTx/>
              <a:buNone/>
            </a:pPr>
            <a:r>
              <a:rPr lang="en-US" sz="1800" b="1" dirty="0">
                <a:latin typeface="Times New Roman" charset="0"/>
                <a:ea typeface="ＭＳ Ｐゴシック" charset="0"/>
                <a:cs typeface="ＭＳ Ｐゴシック" charset="0"/>
              </a:rPr>
              <a:t>   The inventory records of </a:t>
            </a:r>
            <a:r>
              <a:rPr lang="en-US" sz="1800" b="1" dirty="0" err="1">
                <a:latin typeface="Times New Roman" charset="0"/>
                <a:ea typeface="ＭＳ Ｐゴシック" charset="0"/>
                <a:cs typeface="ＭＳ Ｐゴシック" charset="0"/>
              </a:rPr>
              <a:t>Kuffel</a:t>
            </a:r>
            <a:r>
              <a:rPr lang="en-US" sz="1800" b="1" dirty="0">
                <a:latin typeface="Times New Roman" charset="0"/>
                <a:ea typeface="ＭＳ Ｐゴシック" charset="0"/>
                <a:cs typeface="ＭＳ Ｐゴシック" charset="0"/>
              </a:rPr>
              <a:t> Co. reflected the following information </a:t>
            </a:r>
          </a:p>
          <a:p>
            <a:pPr eaLnBrk="1" hangingPunct="1">
              <a:lnSpc>
                <a:spcPct val="90000"/>
              </a:lnSpc>
              <a:buFontTx/>
              <a:buNone/>
            </a:pPr>
            <a:r>
              <a:rPr lang="en-US" sz="1800" b="1" dirty="0">
                <a:latin typeface="Times New Roman" charset="0"/>
                <a:ea typeface="ＭＳ Ｐゴシック" charset="0"/>
                <a:cs typeface="ＭＳ Ｐゴシック" charset="0"/>
              </a:rPr>
              <a:t>   for the year ended December 31, 2019:</a:t>
            </a:r>
            <a:endParaRPr lang="en-US" sz="800" b="1" dirty="0">
              <a:latin typeface="Times New Roman" charset="0"/>
              <a:ea typeface="ＭＳ Ｐゴシック" charset="0"/>
              <a:cs typeface="ＭＳ Ｐゴシック" charset="0"/>
            </a:endParaRPr>
          </a:p>
          <a:p>
            <a:pPr eaLnBrk="1" hangingPunct="1">
              <a:lnSpc>
                <a:spcPct val="90000"/>
              </a:lnSpc>
              <a:buFontTx/>
              <a:buNone/>
            </a:pPr>
            <a:r>
              <a:rPr lang="en-US" sz="800" b="1" dirty="0">
                <a:latin typeface="Times New Roman" charset="0"/>
                <a:ea typeface="ＭＳ Ｐゴシック" charset="0"/>
                <a:cs typeface="ＭＳ Ｐゴシック" charset="0"/>
              </a:rPr>
              <a:t>          </a:t>
            </a:r>
          </a:p>
          <a:p>
            <a:pPr eaLnBrk="1" hangingPunct="1">
              <a:lnSpc>
                <a:spcPct val="90000"/>
              </a:lnSpc>
              <a:buFontTx/>
              <a:buNone/>
            </a:pPr>
            <a:r>
              <a:rPr lang="en-US" sz="1800" b="1" dirty="0">
                <a:latin typeface="Times New Roman" charset="0"/>
                <a:ea typeface="ＭＳ Ｐゴシック" charset="0"/>
                <a:cs typeface="ＭＳ Ｐゴシック" charset="0"/>
              </a:rPr>
              <a:t>                                                              </a:t>
            </a:r>
            <a:r>
              <a:rPr lang="en-US" sz="1800" b="1" dirty="0">
                <a:solidFill>
                  <a:srgbClr val="0066FF"/>
                </a:solidFill>
                <a:latin typeface="Times New Roman" charset="0"/>
                <a:ea typeface="ＭＳ Ｐゴシック" charset="0"/>
                <a:cs typeface="ＭＳ Ｐゴシック" charset="0"/>
              </a:rPr>
              <a:t>                 Number       Unit        Total</a:t>
            </a:r>
          </a:p>
          <a:p>
            <a:pPr eaLnBrk="1" hangingPunct="1">
              <a:lnSpc>
                <a:spcPct val="90000"/>
              </a:lnSpc>
              <a:buFontTx/>
              <a:buNone/>
            </a:pPr>
            <a:r>
              <a:rPr lang="en-US" sz="1800" b="1" dirty="0">
                <a:solidFill>
                  <a:srgbClr val="0066FF"/>
                </a:solidFill>
                <a:latin typeface="Times New Roman" charset="0"/>
                <a:ea typeface="ＭＳ Ｐゴシック" charset="0"/>
                <a:cs typeface="ＭＳ Ｐゴシック" charset="0"/>
              </a:rPr>
              <a:t>          Date       Transaction                                  of Units       Cost         Cost</a:t>
            </a:r>
          </a:p>
          <a:p>
            <a:pPr eaLnBrk="1" hangingPunct="1">
              <a:lnSpc>
                <a:spcPct val="90000"/>
              </a:lnSpc>
              <a:buFontTx/>
              <a:buNone/>
            </a:pPr>
            <a:endParaRPr lang="en-US" sz="1800" b="1" dirty="0">
              <a:solidFill>
                <a:srgbClr val="0066FF"/>
              </a:solidFill>
              <a:latin typeface="Times New Roman" charset="0"/>
              <a:ea typeface="ＭＳ Ｐゴシック" charset="0"/>
              <a:cs typeface="ＭＳ Ｐゴシック" charset="0"/>
            </a:endParaRPr>
          </a:p>
          <a:p>
            <a:pPr eaLnBrk="1" hangingPunct="1">
              <a:lnSpc>
                <a:spcPct val="90000"/>
              </a:lnSpc>
              <a:buFontTx/>
              <a:buNone/>
            </a:pPr>
            <a:r>
              <a:rPr lang="en-US" sz="1800" b="1" dirty="0">
                <a:solidFill>
                  <a:srgbClr val="0066FF"/>
                </a:solidFill>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1/1         Beginning inventory. . . . . . . .             150           $60        $9,000</a:t>
            </a:r>
          </a:p>
          <a:p>
            <a:pPr eaLnBrk="1" hangingPunct="1">
              <a:lnSpc>
                <a:spcPct val="90000"/>
              </a:lnSpc>
              <a:buFontTx/>
              <a:buNone/>
            </a:pPr>
            <a:r>
              <a:rPr lang="en-US" sz="1800" dirty="0">
                <a:latin typeface="Times New Roman" charset="0"/>
                <a:ea typeface="ＭＳ Ｐゴシック" charset="0"/>
                <a:cs typeface="ＭＳ Ｐゴシック" charset="0"/>
              </a:rPr>
              <a:t>         1/24       Purchase . . . . . . . . . . . . . . . . .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70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66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4,620</a:t>
            </a:r>
          </a:p>
          <a:p>
            <a:pPr eaLnBrk="1" hangingPunct="1">
              <a:lnSpc>
                <a:spcPct val="90000"/>
              </a:lnSpc>
              <a:buFontTx/>
              <a:buNone/>
            </a:pPr>
            <a:r>
              <a:rPr lang="en-US" sz="1800" dirty="0">
                <a:latin typeface="Times New Roman" charset="0"/>
                <a:ea typeface="ＭＳ Ｐゴシック" charset="0"/>
                <a:cs typeface="ＭＳ Ｐゴシック" charset="0"/>
              </a:rPr>
              <a:t>         2/22       Sale. . . . . . . . . . . . . . . . . . . . .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(100)            --                --</a:t>
            </a:r>
          </a:p>
          <a:p>
            <a:pPr eaLnBrk="1" hangingPunct="1">
              <a:lnSpc>
                <a:spcPct val="90000"/>
              </a:lnSpc>
              <a:buFontTx/>
              <a:buNone/>
            </a:pPr>
            <a:r>
              <a:rPr lang="en-US" sz="1800" dirty="0">
                <a:latin typeface="Times New Roman" charset="0"/>
                <a:ea typeface="ＭＳ Ｐゴシック" charset="0"/>
                <a:cs typeface="ＭＳ Ｐゴシック" charset="0"/>
              </a:rPr>
              <a:t>         3/7         Purchase</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 . . . . . . . . . . . . . . .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90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70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6,300</a:t>
            </a:r>
          </a:p>
          <a:p>
            <a:pPr eaLnBrk="1" hangingPunct="1">
              <a:lnSpc>
                <a:spcPct val="90000"/>
              </a:lnSpc>
              <a:buFontTx/>
              <a:buNone/>
            </a:pPr>
            <a:r>
              <a:rPr lang="en-US" sz="1800" dirty="0">
                <a:latin typeface="Times New Roman" charset="0"/>
                <a:ea typeface="ＭＳ Ｐゴシック" charset="0"/>
                <a:cs typeface="ＭＳ Ｐゴシック" charset="0"/>
              </a:rPr>
              <a:t>         4/10       Purchase. . . . . . . . . . . . . . . . .             140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72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10,080</a:t>
            </a:r>
          </a:p>
          <a:p>
            <a:pPr eaLnBrk="1" hangingPunct="1">
              <a:lnSpc>
                <a:spcPct val="90000"/>
              </a:lnSpc>
              <a:buFontTx/>
              <a:buNone/>
            </a:pPr>
            <a:r>
              <a:rPr lang="en-US" sz="1800" dirty="0">
                <a:latin typeface="Times New Roman" charset="0"/>
                <a:ea typeface="ＭＳ Ｐゴシック" charset="0"/>
                <a:cs typeface="ＭＳ Ｐゴシック" charset="0"/>
              </a:rPr>
              <a:t>         6/11       Sale. . . . . . . . . . . . . . . . . . . . .           (100)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a:t>
            </a:r>
          </a:p>
          <a:p>
            <a:pPr eaLnBrk="1" hangingPunct="1">
              <a:lnSpc>
                <a:spcPct val="90000"/>
              </a:lnSpc>
              <a:buFontTx/>
              <a:buNone/>
            </a:pPr>
            <a:r>
              <a:rPr lang="en-US" sz="1800" dirty="0">
                <a:latin typeface="Times New Roman" charset="0"/>
                <a:ea typeface="ＭＳ Ｐゴシック" charset="0"/>
                <a:cs typeface="ＭＳ Ｐゴシック" charset="0"/>
              </a:rPr>
              <a:t>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9/28       Purchase. . . . . . . . . . . . . . . . .               50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76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3,800</a:t>
            </a:r>
          </a:p>
          <a:p>
            <a:pPr eaLnBrk="1" hangingPunct="1">
              <a:lnSpc>
                <a:spcPct val="90000"/>
              </a:lnSpc>
              <a:buFontTx/>
              <a:buNone/>
            </a:pPr>
            <a:r>
              <a:rPr lang="en-US" sz="1800" dirty="0">
                <a:latin typeface="Times New Roman" charset="0"/>
                <a:ea typeface="ＭＳ Ｐゴシック" charset="0"/>
                <a:cs typeface="ＭＳ Ｐゴシック" charset="0"/>
              </a:rPr>
              <a:t>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12/4       Sale. . . . . . . . . . . . . . . . . . . . .          </a:t>
            </a:r>
            <a:r>
              <a:rPr lang="en-US" sz="800" dirty="0">
                <a:latin typeface="Times New Roman" charset="0"/>
                <a:ea typeface="ＭＳ Ｐゴシック" charset="0"/>
                <a:cs typeface="ＭＳ Ｐゴシック" charset="0"/>
              </a:rPr>
              <a:t> </a:t>
            </a:r>
            <a:r>
              <a:rPr lang="en-US" sz="1800" dirty="0">
                <a:latin typeface="Times New Roman" charset="0"/>
                <a:ea typeface="ＭＳ Ｐゴシック" charset="0"/>
                <a:cs typeface="ＭＳ Ｐゴシック" charset="0"/>
              </a:rPr>
              <a:t> (100)            --                --</a:t>
            </a:r>
          </a:p>
          <a:p>
            <a:pPr eaLnBrk="1" hangingPunct="1">
              <a:lnSpc>
                <a:spcPct val="90000"/>
              </a:lnSpc>
              <a:buFontTx/>
              <a:buNone/>
            </a:pPr>
            <a:endParaRPr lang="en-US" sz="1800" dirty="0">
              <a:latin typeface="Times New Roman" charset="0"/>
              <a:ea typeface="ＭＳ Ｐゴシック" charset="0"/>
              <a:cs typeface="ＭＳ Ｐゴシック" charset="0"/>
            </a:endParaRPr>
          </a:p>
          <a:p>
            <a:pPr eaLnBrk="1" hangingPunct="1">
              <a:lnSpc>
                <a:spcPct val="90000"/>
              </a:lnSpc>
              <a:buFontTx/>
              <a:buNone/>
            </a:pPr>
            <a:r>
              <a:rPr lang="en-US" sz="1800" dirty="0">
                <a:latin typeface="Times New Roman" charset="0"/>
                <a:ea typeface="ＭＳ Ｐゴシック" charset="0"/>
                <a:cs typeface="ＭＳ Ｐゴシック" charset="0"/>
              </a:rPr>
              <a:t> </a:t>
            </a:r>
          </a:p>
          <a:p>
            <a:pPr eaLnBrk="1" hangingPunct="1">
              <a:lnSpc>
                <a:spcPct val="90000"/>
              </a:lnSpc>
              <a:buFontTx/>
              <a:buNone/>
            </a:pPr>
            <a:endParaRPr lang="en-US" sz="1800" dirty="0">
              <a:latin typeface="Times New Roman" charset="0"/>
              <a:ea typeface="ＭＳ Ｐゴシック" charset="0"/>
              <a:cs typeface="ＭＳ Ｐゴシック" charset="0"/>
            </a:endParaRPr>
          </a:p>
        </p:txBody>
      </p:sp>
      <p:sp>
        <p:nvSpPr>
          <p:cNvPr id="16387" name="Line 5"/>
          <p:cNvSpPr>
            <a:spLocks noChangeShapeType="1"/>
          </p:cNvSpPr>
          <p:nvPr/>
        </p:nvSpPr>
        <p:spPr bwMode="auto">
          <a:xfrm>
            <a:off x="914400" y="2667000"/>
            <a:ext cx="7239000" cy="0"/>
          </a:xfrm>
          <a:prstGeom prst="line">
            <a:avLst/>
          </a:prstGeom>
          <a:noFill/>
          <a:ln w="57150" cmpd="thickThin">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88" name="Line 6"/>
          <p:cNvSpPr>
            <a:spLocks noChangeShapeType="1"/>
          </p:cNvSpPr>
          <p:nvPr/>
        </p:nvSpPr>
        <p:spPr bwMode="auto">
          <a:xfrm>
            <a:off x="914400" y="3429000"/>
            <a:ext cx="7239000" cy="0"/>
          </a:xfrm>
          <a:prstGeom prst="line">
            <a:avLst/>
          </a:prstGeom>
          <a:noFill/>
          <a:ln w="57150" cmpd="thinThick">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89" name="Line 8"/>
          <p:cNvSpPr>
            <a:spLocks noChangeShapeType="1"/>
          </p:cNvSpPr>
          <p:nvPr/>
        </p:nvSpPr>
        <p:spPr bwMode="auto">
          <a:xfrm>
            <a:off x="914400" y="6172200"/>
            <a:ext cx="7239000" cy="0"/>
          </a:xfrm>
          <a:prstGeom prst="line">
            <a:avLst/>
          </a:prstGeom>
          <a:noFill/>
          <a:ln w="57150" cmpd="thinThick">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34818"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34819"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LIFO periodic: </a:t>
            </a:r>
          </a:p>
          <a:p>
            <a:pPr marL="609600" indent="-609600">
              <a:buFontTx/>
              <a:buNone/>
            </a:pPr>
            <a:endParaRPr lang="en-US" sz="800" b="1" dirty="0"/>
          </a:p>
          <a:p>
            <a:pPr marL="609600" indent="-609600">
              <a:buFontTx/>
              <a:buNone/>
            </a:pPr>
            <a:r>
              <a:rPr lang="en-US" sz="2400" b="1" dirty="0"/>
              <a:t>        Cost of goods sold . . . . . . .</a:t>
            </a:r>
            <a:r>
              <a:rPr lang="en-US" sz="2400" dirty="0"/>
              <a:t>     50 @ $76 =    $  3,800</a:t>
            </a:r>
          </a:p>
          <a:p>
            <a:pPr marL="609600" indent="-609600">
              <a:buFontTx/>
              <a:buNone/>
            </a:pPr>
            <a:r>
              <a:rPr lang="en-US" sz="2400" dirty="0"/>
              <a:t>                                                        140 @   72 =      10,080</a:t>
            </a:r>
          </a:p>
          <a:p>
            <a:pPr marL="609600" indent="-609600">
              <a:buFontTx/>
              <a:buNone/>
            </a:pPr>
            <a:r>
              <a:rPr lang="en-US" sz="2400" dirty="0"/>
              <a:t>                                                          90 @   70 =        6,300</a:t>
            </a:r>
          </a:p>
          <a:p>
            <a:pPr marL="609600" indent="-609600">
              <a:buFontTx/>
              <a:buNone/>
            </a:pPr>
            <a:r>
              <a:rPr lang="en-US" sz="2400" dirty="0"/>
              <a:t>                                                          20 @   66 =    </a:t>
            </a:r>
            <a:r>
              <a:rPr lang="en-US" sz="2400" u="sng" dirty="0"/>
              <a:t>    1,320</a:t>
            </a:r>
          </a:p>
          <a:p>
            <a:pPr marL="609600" indent="-609600">
              <a:buFontTx/>
              <a:buNone/>
            </a:pPr>
            <a:r>
              <a:rPr lang="en-US" sz="2400" dirty="0"/>
              <a:t>                                                                                 $21,500</a:t>
            </a:r>
          </a:p>
          <a:p>
            <a:pPr marL="609600" indent="-609600">
              <a:buFontTx/>
              <a:buNone/>
            </a:pPr>
            <a:endParaRPr lang="en-US" sz="800" dirty="0"/>
          </a:p>
          <a:p>
            <a:pPr marL="609600" indent="-609600">
              <a:buFontTx/>
              <a:buNone/>
            </a:pPr>
            <a:r>
              <a:rPr lang="en-US" sz="2400" b="1" dirty="0"/>
              <a:t>        </a:t>
            </a:r>
            <a:r>
              <a:rPr lang="en-US" sz="2400" b="1" dirty="0">
                <a:solidFill>
                  <a:srgbClr val="EC2D00"/>
                </a:solidFill>
              </a:rPr>
              <a:t>Ending inventory. . . . . . . .</a:t>
            </a:r>
            <a:r>
              <a:rPr lang="en-US" sz="2400" dirty="0">
                <a:solidFill>
                  <a:srgbClr val="EC2D00"/>
                </a:solidFill>
              </a:rPr>
              <a:t>   150 @   60 =    $  9,000</a:t>
            </a:r>
          </a:p>
          <a:p>
            <a:pPr marL="609600" indent="-609600">
              <a:buFontTx/>
              <a:buNone/>
            </a:pPr>
            <a:r>
              <a:rPr lang="en-US" sz="2400" dirty="0"/>
              <a:t>                                                          </a:t>
            </a:r>
          </a:p>
        </p:txBody>
      </p:sp>
      <p:sp>
        <p:nvSpPr>
          <p:cNvPr id="34820"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821"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4822" name="Text Box 7"/>
          <p:cNvSpPr txBox="1">
            <a:spLocks noChangeArrowheads="1"/>
          </p:cNvSpPr>
          <p:nvPr/>
        </p:nvSpPr>
        <p:spPr bwMode="auto">
          <a:xfrm>
            <a:off x="685800" y="5380038"/>
            <a:ext cx="7772400" cy="10969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Ending inventory includes the cost of the beginning inventory...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35842"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35843"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LIFO periodic: </a:t>
            </a:r>
          </a:p>
          <a:p>
            <a:pPr marL="609600" indent="-609600">
              <a:buFontTx/>
              <a:buNone/>
            </a:pPr>
            <a:endParaRPr lang="en-US" sz="800" b="1" dirty="0"/>
          </a:p>
          <a:p>
            <a:pPr marL="609600" indent="-609600">
              <a:buFontTx/>
              <a:buNone/>
            </a:pPr>
            <a:r>
              <a:rPr lang="en-US" sz="2400" b="1" dirty="0"/>
              <a:t>      </a:t>
            </a:r>
            <a:r>
              <a:rPr lang="en-US" sz="2400" b="1" dirty="0">
                <a:solidFill>
                  <a:schemeClr val="folHlink"/>
                </a:solidFill>
              </a:rPr>
              <a:t>  </a:t>
            </a:r>
            <a:r>
              <a:rPr lang="en-US" sz="2400" b="1" dirty="0"/>
              <a:t>Cost of goods sold . . . . . . .</a:t>
            </a:r>
            <a:r>
              <a:rPr lang="en-US" sz="2400" dirty="0"/>
              <a:t>     50 @ $76 =    $  3,800</a:t>
            </a:r>
          </a:p>
          <a:p>
            <a:pPr marL="609600" indent="-609600">
              <a:buFontTx/>
              <a:buNone/>
            </a:pPr>
            <a:r>
              <a:rPr lang="en-US" sz="2400" dirty="0"/>
              <a:t>                                                        140 @   72 =      10,080</a:t>
            </a:r>
          </a:p>
          <a:p>
            <a:pPr marL="609600" indent="-609600">
              <a:buFontTx/>
              <a:buNone/>
            </a:pPr>
            <a:r>
              <a:rPr lang="en-US" sz="2400" dirty="0"/>
              <a:t>                                                          90 @   70 =        6,300</a:t>
            </a:r>
          </a:p>
          <a:p>
            <a:pPr marL="609600" indent="-609600">
              <a:buFontTx/>
              <a:buNone/>
            </a:pPr>
            <a:r>
              <a:rPr lang="en-US" sz="2400" dirty="0"/>
              <a:t>                                                          20 @   66 =    </a:t>
            </a:r>
            <a:r>
              <a:rPr lang="en-US" sz="2400" u="sng" dirty="0"/>
              <a:t>    1,320</a:t>
            </a:r>
          </a:p>
          <a:p>
            <a:pPr marL="609600" indent="-609600">
              <a:buFontTx/>
              <a:buNone/>
            </a:pPr>
            <a:r>
              <a:rPr lang="en-US" sz="2400" dirty="0"/>
              <a:t>                                                                                 $21,500</a:t>
            </a:r>
          </a:p>
          <a:p>
            <a:pPr marL="609600" indent="-609600">
              <a:buFontTx/>
              <a:buNone/>
            </a:pPr>
            <a:endParaRPr lang="en-US" sz="800" dirty="0"/>
          </a:p>
          <a:p>
            <a:pPr marL="609600" indent="-609600">
              <a:buFontTx/>
              <a:buNone/>
            </a:pPr>
            <a:r>
              <a:rPr lang="en-US" sz="2400" b="1" dirty="0"/>
              <a:t>        Ending inventory. . . . . . . .</a:t>
            </a:r>
            <a:r>
              <a:rPr lang="en-US" sz="2400" dirty="0"/>
              <a:t>   150 @   60 =    $  9,000</a:t>
            </a:r>
          </a:p>
          <a:p>
            <a:pPr marL="609600" indent="-609600">
              <a:buFontTx/>
              <a:buNone/>
            </a:pPr>
            <a:r>
              <a:rPr lang="en-US" sz="2400" dirty="0"/>
              <a:t>                                                         </a:t>
            </a:r>
            <a:r>
              <a:rPr lang="en-US" sz="2400" dirty="0">
                <a:solidFill>
                  <a:srgbClr val="EC2D00"/>
                </a:solidFill>
              </a:rPr>
              <a:t> 50 @   66 =    </a:t>
            </a:r>
            <a:r>
              <a:rPr lang="en-US" sz="2400" u="sng" dirty="0">
                <a:solidFill>
                  <a:srgbClr val="EC2D00"/>
                </a:solidFill>
              </a:rPr>
              <a:t>    3,300</a:t>
            </a:r>
          </a:p>
          <a:p>
            <a:pPr marL="609600" indent="-609600">
              <a:buFontTx/>
              <a:buNone/>
            </a:pPr>
            <a:r>
              <a:rPr lang="en-US" sz="2400" dirty="0"/>
              <a:t>                                                                                 </a:t>
            </a:r>
          </a:p>
        </p:txBody>
      </p:sp>
      <p:sp>
        <p:nvSpPr>
          <p:cNvPr id="35844"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5"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5846" name="Text Box 7"/>
          <p:cNvSpPr txBox="1">
            <a:spLocks noChangeArrowheads="1"/>
          </p:cNvSpPr>
          <p:nvPr/>
        </p:nvSpPr>
        <p:spPr bwMode="auto">
          <a:xfrm>
            <a:off x="685800" y="5532438"/>
            <a:ext cx="7772400" cy="10969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plus the cost of the first 50 units that were purchased on 1/24.</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36866"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36867" name="Rectangle 4"/>
          <p:cNvSpPr>
            <a:spLocks noChangeArrowheads="1"/>
          </p:cNvSpPr>
          <p:nvPr/>
        </p:nvSpPr>
        <p:spPr bwMode="auto">
          <a:xfrm>
            <a:off x="685800" y="18288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LIFO periodic: </a:t>
            </a:r>
          </a:p>
          <a:p>
            <a:pPr marL="609600" indent="-609600">
              <a:buFontTx/>
              <a:buNone/>
            </a:pPr>
            <a:endParaRPr lang="en-US" sz="800" b="1" dirty="0"/>
          </a:p>
          <a:p>
            <a:pPr marL="609600" indent="-609600">
              <a:buFontTx/>
              <a:buNone/>
            </a:pPr>
            <a:r>
              <a:rPr lang="en-US" sz="2400" b="1" dirty="0"/>
              <a:t>        Cost of goods sold . . . . . . .</a:t>
            </a:r>
            <a:r>
              <a:rPr lang="en-US" sz="2400" dirty="0"/>
              <a:t>     50 @ $76 =    $  3,800</a:t>
            </a:r>
          </a:p>
          <a:p>
            <a:pPr marL="609600" indent="-609600">
              <a:buFontTx/>
              <a:buNone/>
            </a:pPr>
            <a:r>
              <a:rPr lang="en-US" sz="2400" dirty="0"/>
              <a:t>                                                        140 @   72 =      10,080</a:t>
            </a:r>
          </a:p>
          <a:p>
            <a:pPr marL="609600" indent="-609600">
              <a:buFontTx/>
              <a:buNone/>
            </a:pPr>
            <a:r>
              <a:rPr lang="en-US" sz="2400" dirty="0"/>
              <a:t>                                                          90 @   70 =        6,300</a:t>
            </a:r>
          </a:p>
          <a:p>
            <a:pPr marL="609600" indent="-609600">
              <a:buFontTx/>
              <a:buNone/>
            </a:pPr>
            <a:r>
              <a:rPr lang="en-US" sz="2400" dirty="0"/>
              <a:t>                                                          20 @   66 =    </a:t>
            </a:r>
            <a:r>
              <a:rPr lang="en-US" sz="2400" u="sng" dirty="0"/>
              <a:t>    1,320</a:t>
            </a:r>
          </a:p>
          <a:p>
            <a:pPr marL="609600" indent="-609600">
              <a:buFontTx/>
              <a:buNone/>
            </a:pPr>
            <a:r>
              <a:rPr lang="en-US" sz="2400" dirty="0"/>
              <a:t>                                                                                 </a:t>
            </a:r>
            <a:r>
              <a:rPr lang="en-US" sz="2400" dirty="0">
                <a:solidFill>
                  <a:srgbClr val="EC2D00"/>
                </a:solidFill>
              </a:rPr>
              <a:t>$21,500</a:t>
            </a:r>
          </a:p>
          <a:p>
            <a:pPr marL="609600" indent="-609600">
              <a:buFontTx/>
              <a:buNone/>
            </a:pPr>
            <a:endParaRPr lang="en-US" sz="800" dirty="0">
              <a:solidFill>
                <a:srgbClr val="EC2D00"/>
              </a:solidFill>
            </a:endParaRPr>
          </a:p>
          <a:p>
            <a:pPr marL="609600" indent="-609600">
              <a:buFontTx/>
              <a:buNone/>
            </a:pPr>
            <a:r>
              <a:rPr lang="en-US" sz="2400" b="1" dirty="0"/>
              <a:t>        Ending inventory. . . . . . . .</a:t>
            </a:r>
            <a:r>
              <a:rPr lang="en-US" sz="2400" dirty="0"/>
              <a:t>   150 @   60 =    $  9,000</a:t>
            </a:r>
          </a:p>
          <a:p>
            <a:pPr marL="609600" indent="-609600">
              <a:buFontTx/>
              <a:buNone/>
            </a:pPr>
            <a:r>
              <a:rPr lang="en-US" sz="2400" dirty="0"/>
              <a:t>                                                          50 @   66 =    </a:t>
            </a:r>
            <a:r>
              <a:rPr lang="en-US" sz="2400" u="sng" dirty="0"/>
              <a:t>    3,300</a:t>
            </a:r>
          </a:p>
          <a:p>
            <a:pPr marL="609600" indent="-609600">
              <a:buFontTx/>
              <a:buNone/>
            </a:pPr>
            <a:r>
              <a:rPr lang="en-US" sz="2400" dirty="0"/>
              <a:t>                                                                                 </a:t>
            </a:r>
            <a:r>
              <a:rPr lang="en-US" sz="2400" u="sng" dirty="0">
                <a:solidFill>
                  <a:srgbClr val="EC2D00"/>
                </a:solidFill>
              </a:rPr>
              <a:t>$12,300</a:t>
            </a:r>
          </a:p>
          <a:p>
            <a:pPr marL="609600" indent="-609600">
              <a:buFontTx/>
              <a:buNone/>
            </a:pPr>
            <a:r>
              <a:rPr lang="en-US" sz="2400" dirty="0">
                <a:solidFill>
                  <a:srgbClr val="EC2D00"/>
                </a:solidFill>
              </a:rPr>
              <a:t>                                                                                 $33,800</a:t>
            </a:r>
          </a:p>
        </p:txBody>
      </p:sp>
      <p:sp>
        <p:nvSpPr>
          <p:cNvPr id="36868"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69"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6870" name="Text Box 7"/>
          <p:cNvSpPr txBox="1">
            <a:spLocks noChangeArrowheads="1"/>
          </p:cNvSpPr>
          <p:nvPr/>
        </p:nvSpPr>
        <p:spPr bwMode="auto">
          <a:xfrm>
            <a:off x="534988" y="5105400"/>
            <a:ext cx="4113212" cy="1462088"/>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Cost of goods sold plus ending inventory equals goods available of sale.</a:t>
            </a:r>
          </a:p>
        </p:txBody>
      </p:sp>
      <p:grpSp>
        <p:nvGrpSpPr>
          <p:cNvPr id="36871" name="Group 8"/>
          <p:cNvGrpSpPr>
            <a:grpSpLocks/>
          </p:cNvGrpSpPr>
          <p:nvPr/>
        </p:nvGrpSpPr>
        <p:grpSpPr bwMode="auto">
          <a:xfrm>
            <a:off x="6891338" y="6134100"/>
            <a:ext cx="1033462" cy="38100"/>
            <a:chOff x="4848" y="3984"/>
            <a:chExt cx="768" cy="24"/>
          </a:xfrm>
        </p:grpSpPr>
        <p:sp>
          <p:nvSpPr>
            <p:cNvPr id="36872" name="Line 9"/>
            <p:cNvSpPr>
              <a:spLocks noChangeShapeType="1"/>
            </p:cNvSpPr>
            <p:nvPr/>
          </p:nvSpPr>
          <p:spPr bwMode="auto">
            <a:xfrm>
              <a:off x="4848" y="3984"/>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3" name="Line 10"/>
            <p:cNvSpPr>
              <a:spLocks noChangeShapeType="1"/>
            </p:cNvSpPr>
            <p:nvPr/>
          </p:nvSpPr>
          <p:spPr bwMode="auto">
            <a:xfrm>
              <a:off x="4848" y="4008"/>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body" idx="1"/>
          </p:nvPr>
        </p:nvSpPr>
        <p:spPr>
          <a:xfrm>
            <a:off x="685800" y="1981200"/>
            <a:ext cx="7772400" cy="4570413"/>
          </a:xfrm>
          <a:noFill/>
        </p:spPr>
        <p:txBody>
          <a:bodyPr/>
          <a:lstStyle/>
          <a:p>
            <a:pPr marL="609600" indent="-609600" eaLnBrk="1" hangingPunct="1">
              <a:lnSpc>
                <a:spcPct val="90000"/>
              </a:lnSpc>
              <a:buFontTx/>
              <a:buAutoNum type="alphaLcPeriod"/>
            </a:pPr>
            <a:r>
              <a:rPr lang="en-US" sz="2800" dirty="0">
                <a:solidFill>
                  <a:srgbClr val="C0C0C0"/>
                </a:solidFill>
                <a:latin typeface="Times New Roman" charset="0"/>
                <a:ea typeface="ＭＳ Ｐゴシック" charset="0"/>
                <a:cs typeface="ＭＳ Ｐゴシック" charset="0"/>
              </a:rPr>
              <a:t>Assume that </a:t>
            </a:r>
            <a:r>
              <a:rPr lang="en-US" sz="2800" dirty="0" err="1">
                <a:solidFill>
                  <a:srgbClr val="C0C0C0"/>
                </a:solidFill>
                <a:latin typeface="Times New Roman" charset="0"/>
                <a:ea typeface="ＭＳ Ｐゴシック" charset="0"/>
                <a:cs typeface="ＭＳ Ｐゴシック" charset="0"/>
              </a:rPr>
              <a:t>Kuffel</a:t>
            </a:r>
            <a:r>
              <a:rPr lang="en-US" sz="2800" dirty="0">
                <a:solidFill>
                  <a:srgbClr val="C0C0C0"/>
                </a:solidFill>
                <a:latin typeface="Times New Roman" charset="0"/>
                <a:ea typeface="ＭＳ Ｐゴシック" charset="0"/>
                <a:cs typeface="ＭＳ Ｐゴシック" charset="0"/>
              </a:rPr>
              <a:t> Co. uses a periodic inventory system.  Calculate cost of goods sold and ending inventory under FIFO and LIFO.</a:t>
            </a:r>
            <a:endParaRPr lang="en-US" sz="2800" b="1" dirty="0">
              <a:latin typeface="Times New Roman" charset="0"/>
              <a:ea typeface="ＭＳ Ｐゴシック" charset="0"/>
              <a:cs typeface="ＭＳ Ｐゴシック" charset="0"/>
            </a:endParaRPr>
          </a:p>
          <a:p>
            <a:pPr marL="609600" indent="-609600" eaLnBrk="1" hangingPunct="1">
              <a:lnSpc>
                <a:spcPct val="90000"/>
              </a:lnSpc>
              <a:buFontTx/>
              <a:buAutoNum type="alphaLcPeriod"/>
            </a:pPr>
            <a:r>
              <a:rPr lang="en-US" sz="2800" b="1" dirty="0">
                <a:latin typeface="Times New Roman" charset="0"/>
                <a:ea typeface="ＭＳ Ｐゴシック" charset="0"/>
                <a:cs typeface="ＭＳ Ｐゴシック" charset="0"/>
              </a:rPr>
              <a:t>Assume that </a:t>
            </a:r>
            <a:r>
              <a:rPr lang="en-US" sz="2800" b="1" dirty="0" err="1">
                <a:latin typeface="Times New Roman" charset="0"/>
                <a:ea typeface="ＭＳ Ｐゴシック" charset="0"/>
                <a:cs typeface="ＭＳ Ｐゴシック" charset="0"/>
              </a:rPr>
              <a:t>Kuffel</a:t>
            </a:r>
            <a:r>
              <a:rPr lang="en-US" sz="2800" b="1" dirty="0">
                <a:latin typeface="Times New Roman" charset="0"/>
                <a:ea typeface="ＭＳ Ｐゴシック" charset="0"/>
                <a:cs typeface="ＭＳ Ｐゴシック" charset="0"/>
              </a:rPr>
              <a:t> Co. uses a perpetual inventory system.  Calculate cost of goods sold and ending inventory under FIFO and LIFO.</a:t>
            </a:r>
          </a:p>
          <a:p>
            <a:pPr marL="609600" indent="-609600" eaLnBrk="1" hangingPunct="1">
              <a:lnSpc>
                <a:spcPct val="90000"/>
              </a:lnSpc>
              <a:buFontTx/>
              <a:buAutoNum type="alphaLcPeriod"/>
            </a:pPr>
            <a:r>
              <a:rPr lang="en-US" sz="2800" dirty="0">
                <a:solidFill>
                  <a:srgbClr val="C0C0C0"/>
                </a:solidFill>
                <a:latin typeface="Times New Roman" charset="0"/>
                <a:ea typeface="ＭＳ Ｐゴシック" charset="0"/>
                <a:cs typeface="ＭＳ Ｐゴシック" charset="0"/>
              </a:rPr>
              <a:t>Explain why the FIFO results for cost of goods sold and ending inventory are the same in your answers to parts </a:t>
            </a:r>
            <a:r>
              <a:rPr lang="en-US" sz="2800" b="1" i="1" dirty="0">
                <a:solidFill>
                  <a:srgbClr val="C0C0C0"/>
                </a:solidFill>
                <a:latin typeface="Times New Roman" charset="0"/>
                <a:ea typeface="ＭＳ Ｐゴシック" charset="0"/>
                <a:cs typeface="ＭＳ Ｐゴシック" charset="0"/>
              </a:rPr>
              <a:t>a</a:t>
            </a:r>
            <a:r>
              <a:rPr lang="en-US" sz="2800" dirty="0">
                <a:solidFill>
                  <a:srgbClr val="C0C0C0"/>
                </a:solidFill>
                <a:latin typeface="Times New Roman" charset="0"/>
                <a:ea typeface="ＭＳ Ｐゴシック" charset="0"/>
                <a:cs typeface="ＭＳ Ｐゴシック" charset="0"/>
              </a:rPr>
              <a:t> and </a:t>
            </a:r>
            <a:r>
              <a:rPr lang="en-US" sz="2800" b="1" i="1" dirty="0">
                <a:solidFill>
                  <a:srgbClr val="C0C0C0"/>
                </a:solidFill>
                <a:latin typeface="Times New Roman" charset="0"/>
                <a:ea typeface="ＭＳ Ｐゴシック" charset="0"/>
                <a:cs typeface="ＭＳ Ｐゴシック" charset="0"/>
              </a:rPr>
              <a:t>b</a:t>
            </a:r>
            <a:r>
              <a:rPr lang="en-US" sz="2800" dirty="0">
                <a:solidFill>
                  <a:srgbClr val="C0C0C0"/>
                </a:solidFill>
                <a:latin typeface="Times New Roman" charset="0"/>
                <a:ea typeface="ＭＳ Ｐゴシック" charset="0"/>
                <a:cs typeface="ＭＳ Ｐゴシック" charset="0"/>
              </a:rPr>
              <a:t>, but the LIFO results are different.</a:t>
            </a:r>
          </a:p>
        </p:txBody>
      </p:sp>
      <p:sp>
        <p:nvSpPr>
          <p:cNvPr id="37890" name="Rectangle 3"/>
          <p:cNvSpPr>
            <a:spLocks noGrp="1" noChangeArrowheads="1"/>
          </p:cNvSpPr>
          <p:nvPr>
            <p:ph type="title"/>
          </p:nvPr>
        </p:nvSpPr>
        <p:spPr>
          <a:solidFill>
            <a:srgbClr val="003399"/>
          </a:solidFill>
        </p:spPr>
        <p:txBody>
          <a:bodyPr/>
          <a:lstStyle/>
          <a:p>
            <a:pPr eaLnBrk="1" hangingPunct="1"/>
            <a:r>
              <a:rPr lang="en-US">
                <a:solidFill>
                  <a:srgbClr val="C0C0C0"/>
                </a:solidFill>
                <a:latin typeface="Times New Roman" charset="0"/>
                <a:ea typeface="ＭＳ Ｐゴシック" charset="0"/>
                <a:cs typeface="ＭＳ Ｐゴシック" charset="0"/>
              </a:rPr>
              <a:t>Problem Definition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38914"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38915"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FIFO perpetual: </a:t>
            </a:r>
          </a:p>
          <a:p>
            <a:pPr marL="609600" indent="-609600">
              <a:buFontTx/>
              <a:buNone/>
            </a:pPr>
            <a:r>
              <a:rPr lang="en-US" sz="2400" b="1" dirty="0"/>
              <a:t>        </a:t>
            </a:r>
            <a:r>
              <a:rPr lang="en-US" sz="2400" b="1" dirty="0">
                <a:solidFill>
                  <a:srgbClr val="EC2D00"/>
                </a:solidFill>
              </a:rPr>
              <a:t>Cost of goods sold . . . . . . .</a:t>
            </a:r>
            <a:r>
              <a:rPr lang="en-US" sz="2400" dirty="0">
                <a:solidFill>
                  <a:srgbClr val="EC2D00"/>
                </a:solidFill>
              </a:rPr>
              <a:t>   100 @ $60 =    $  6,000</a:t>
            </a:r>
          </a:p>
          <a:p>
            <a:pPr marL="609600" indent="-609600">
              <a:buFontTx/>
              <a:buNone/>
            </a:pPr>
            <a:r>
              <a:rPr lang="en-US" sz="2400" dirty="0"/>
              <a:t>                                                          </a:t>
            </a:r>
          </a:p>
        </p:txBody>
      </p:sp>
      <p:sp>
        <p:nvSpPr>
          <p:cNvPr id="38916"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917"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8918" name="Text Box 7"/>
          <p:cNvSpPr txBox="1">
            <a:spLocks noChangeArrowheads="1"/>
          </p:cNvSpPr>
          <p:nvPr/>
        </p:nvSpPr>
        <p:spPr bwMode="auto">
          <a:xfrm>
            <a:off x="685800" y="2973388"/>
            <a:ext cx="7772400" cy="2286000"/>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To calculate the FIFO cost of goods sold amount under </a:t>
            </a:r>
            <a:r>
              <a:rPr lang="en-US" b="1" i="1"/>
              <a:t>perpetual</a:t>
            </a:r>
            <a:r>
              <a:rPr lang="en-US"/>
              <a:t>, apply the same FIFO rules but identify the first-in 100 units and their associated costs for each of the three sales transactions </a:t>
            </a:r>
            <a:r>
              <a:rPr lang="en-US" b="1" i="1"/>
              <a:t>as they occur throughout the year.</a:t>
            </a:r>
            <a:r>
              <a:rPr lang="en-US" b="1" i="1">
                <a:solidFill>
                  <a:srgbClr val="EC2D00"/>
                </a:solidFill>
              </a:rPr>
              <a:t>  </a:t>
            </a:r>
            <a:endParaRPr lang="en-US">
              <a:solidFill>
                <a:srgbClr val="EC2D00"/>
              </a:solidFill>
            </a:endParaRPr>
          </a:p>
        </p:txBody>
      </p:sp>
      <p:sp>
        <p:nvSpPr>
          <p:cNvPr id="38919" name="Text Box 8"/>
          <p:cNvSpPr txBox="1">
            <a:spLocks noChangeArrowheads="1"/>
          </p:cNvSpPr>
          <p:nvPr/>
        </p:nvSpPr>
        <p:spPr bwMode="auto">
          <a:xfrm>
            <a:off x="685800" y="5562600"/>
            <a:ext cx="7772400" cy="1096963"/>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The sale of 100 units on 2/22 is assumed to have come from beginning inventory…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39938"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39939"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FIFO perpetual: </a:t>
            </a:r>
          </a:p>
          <a:p>
            <a:pPr marL="609600" indent="-609600">
              <a:buFontTx/>
              <a:buNone/>
            </a:pPr>
            <a:r>
              <a:rPr lang="en-US" sz="2400" b="1" dirty="0"/>
              <a:t>        Cost of goods sold . . . . . . .</a:t>
            </a:r>
            <a:r>
              <a:rPr lang="en-US" sz="2400" dirty="0"/>
              <a:t>   100 @ $60 =    $  6,000</a:t>
            </a:r>
          </a:p>
          <a:p>
            <a:pPr marL="609600" indent="-609600">
              <a:buFontTx/>
              <a:buNone/>
            </a:pPr>
            <a:r>
              <a:rPr lang="en-US" sz="2400" dirty="0"/>
              <a:t>                                                          </a:t>
            </a:r>
            <a:r>
              <a:rPr lang="en-US" sz="2400" dirty="0">
                <a:solidFill>
                  <a:srgbClr val="EC2D00"/>
                </a:solidFill>
              </a:rPr>
              <a:t>50 @   60 =        3,000</a:t>
            </a:r>
          </a:p>
          <a:p>
            <a:pPr marL="609600" indent="-609600">
              <a:buFontTx/>
              <a:buNone/>
            </a:pPr>
            <a:r>
              <a:rPr lang="en-US" sz="2400" dirty="0">
                <a:solidFill>
                  <a:srgbClr val="EC2D00"/>
                </a:solidFill>
              </a:rPr>
              <a:t>                                                          50 @   66 =        3,300</a:t>
            </a:r>
          </a:p>
          <a:p>
            <a:pPr marL="609600" indent="-609600">
              <a:buFontTx/>
              <a:buNone/>
            </a:pPr>
            <a:r>
              <a:rPr lang="en-US" sz="2400" dirty="0">
                <a:solidFill>
                  <a:srgbClr val="EC2D00"/>
                </a:solidFill>
              </a:rPr>
              <a:t>                                                          </a:t>
            </a:r>
          </a:p>
        </p:txBody>
      </p:sp>
      <p:sp>
        <p:nvSpPr>
          <p:cNvPr id="39940"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941"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9942" name="Text Box 7"/>
          <p:cNvSpPr txBox="1">
            <a:spLocks noChangeArrowheads="1"/>
          </p:cNvSpPr>
          <p:nvPr/>
        </p:nvSpPr>
        <p:spPr bwMode="auto">
          <a:xfrm>
            <a:off x="685800" y="3657600"/>
            <a:ext cx="7772400" cy="1828800"/>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while the sale on 6/11 is assumed to have exhausted the 50 units remaining from beginning inventory plus the first 50 units of the 70 units purchased on 1/24...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40962"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40963"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FIFO perpetual: </a:t>
            </a:r>
          </a:p>
          <a:p>
            <a:pPr marL="609600" indent="-609600">
              <a:buFontTx/>
              <a:buNone/>
            </a:pPr>
            <a:r>
              <a:rPr lang="en-US" sz="2400" b="1" dirty="0"/>
              <a:t>        Cost of goods sold . . . . . . .</a:t>
            </a:r>
            <a:r>
              <a:rPr lang="en-US" sz="2400" dirty="0"/>
              <a:t>   100 @ $60 =    $  6,000</a:t>
            </a:r>
          </a:p>
          <a:p>
            <a:pPr marL="609600" indent="-609600">
              <a:buFontTx/>
              <a:buNone/>
            </a:pPr>
            <a:r>
              <a:rPr lang="en-US" sz="2400" dirty="0"/>
              <a:t>                                                          50 @   60 =        3,000</a:t>
            </a:r>
          </a:p>
          <a:p>
            <a:pPr marL="609600" indent="-609600">
              <a:buFontTx/>
              <a:buNone/>
            </a:pPr>
            <a:r>
              <a:rPr lang="en-US" sz="2400" dirty="0"/>
              <a:t>                                                          50 @   66 =        3,300</a:t>
            </a:r>
          </a:p>
          <a:p>
            <a:pPr marL="609600" indent="-609600">
              <a:buFontTx/>
              <a:buNone/>
            </a:pPr>
            <a:r>
              <a:rPr lang="en-US" sz="2400" dirty="0"/>
              <a:t>                                                          </a:t>
            </a:r>
            <a:r>
              <a:rPr lang="en-US" sz="2400" dirty="0">
                <a:solidFill>
                  <a:srgbClr val="EC2D00"/>
                </a:solidFill>
              </a:rPr>
              <a:t>20 @   66 =        1,320</a:t>
            </a:r>
          </a:p>
          <a:p>
            <a:pPr marL="609600" indent="-609600">
              <a:buFontTx/>
              <a:buNone/>
            </a:pPr>
            <a:r>
              <a:rPr lang="en-US" sz="2400" dirty="0">
                <a:solidFill>
                  <a:srgbClr val="EC2D00"/>
                </a:solidFill>
              </a:rPr>
              <a:t>                                                          80 @   70 =    </a:t>
            </a:r>
            <a:r>
              <a:rPr lang="en-US" sz="2400" u="sng" dirty="0">
                <a:solidFill>
                  <a:srgbClr val="EC2D00"/>
                </a:solidFill>
              </a:rPr>
              <a:t>    5,600</a:t>
            </a:r>
            <a:endParaRPr lang="en-US" sz="2400" dirty="0">
              <a:solidFill>
                <a:srgbClr val="EC2D00"/>
              </a:solidFill>
            </a:endParaRPr>
          </a:p>
          <a:p>
            <a:pPr marL="609600" indent="-609600">
              <a:buFontTx/>
              <a:buNone/>
            </a:pPr>
            <a:r>
              <a:rPr lang="en-US" sz="2400" dirty="0">
                <a:solidFill>
                  <a:srgbClr val="EC2D00"/>
                </a:solidFill>
              </a:rPr>
              <a:t>                                                          </a:t>
            </a:r>
            <a:r>
              <a:rPr lang="en-US" sz="2400" dirty="0"/>
              <a:t>                       </a:t>
            </a:r>
          </a:p>
        </p:txBody>
      </p:sp>
      <p:sp>
        <p:nvSpPr>
          <p:cNvPr id="40964"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65"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0966" name="Text Box 7"/>
          <p:cNvSpPr txBox="1">
            <a:spLocks noChangeArrowheads="1"/>
          </p:cNvSpPr>
          <p:nvPr/>
        </p:nvSpPr>
        <p:spPr bwMode="auto">
          <a:xfrm>
            <a:off x="685800" y="4572000"/>
            <a:ext cx="7772400" cy="1462088"/>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and the 12/4 sale is assumed to have exhausted the remaining 20 units from the 1/24 layer plus the first 80 units of the 3/7 layer.</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41986"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41987"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FIFO perpetual: </a:t>
            </a:r>
          </a:p>
          <a:p>
            <a:pPr marL="609600" indent="-609600">
              <a:buFontTx/>
              <a:buNone/>
            </a:pPr>
            <a:r>
              <a:rPr lang="en-US" sz="2400" b="1" dirty="0"/>
              <a:t>        Cost of goods sold . . . . . . .</a:t>
            </a:r>
            <a:r>
              <a:rPr lang="en-US" sz="2400" dirty="0"/>
              <a:t>   100 @ $60 =    $  6,000</a:t>
            </a:r>
          </a:p>
          <a:p>
            <a:pPr marL="609600" indent="-609600">
              <a:buFontTx/>
              <a:buNone/>
            </a:pPr>
            <a:r>
              <a:rPr lang="en-US" sz="2400" dirty="0"/>
              <a:t>                                                          50 @   60 =        3,000</a:t>
            </a:r>
          </a:p>
          <a:p>
            <a:pPr marL="609600" indent="-609600">
              <a:buFontTx/>
              <a:buNone/>
            </a:pPr>
            <a:r>
              <a:rPr lang="en-US" sz="2400" dirty="0"/>
              <a:t>                                                          50 @   66 =        3,300</a:t>
            </a:r>
          </a:p>
          <a:p>
            <a:pPr marL="609600" indent="-609600">
              <a:buFontTx/>
              <a:buNone/>
            </a:pPr>
            <a:r>
              <a:rPr lang="en-US" sz="2400" dirty="0"/>
              <a:t>                                                          20 @   66 =        1,320</a:t>
            </a:r>
          </a:p>
          <a:p>
            <a:pPr marL="609600" indent="-609600">
              <a:buFontTx/>
              <a:buNone/>
            </a:pPr>
            <a:r>
              <a:rPr lang="en-US" sz="2400" dirty="0"/>
              <a:t>                                                          80 @   70 =    </a:t>
            </a:r>
            <a:r>
              <a:rPr lang="en-US" sz="2400" u="sng" dirty="0"/>
              <a:t>    5,600</a:t>
            </a:r>
            <a:endParaRPr lang="en-US" sz="2400" dirty="0"/>
          </a:p>
          <a:p>
            <a:pPr marL="609600" indent="-609600">
              <a:buFontTx/>
              <a:buNone/>
            </a:pPr>
            <a:r>
              <a:rPr lang="en-US" sz="2400" dirty="0"/>
              <a:t>                                                                                 </a:t>
            </a:r>
            <a:r>
              <a:rPr lang="en-US" sz="2400" dirty="0">
                <a:solidFill>
                  <a:srgbClr val="EC2D00"/>
                </a:solidFill>
              </a:rPr>
              <a:t>$19,220</a:t>
            </a:r>
          </a:p>
          <a:p>
            <a:pPr marL="609600" indent="-609600">
              <a:buFontTx/>
              <a:buNone/>
            </a:pPr>
            <a:endParaRPr lang="en-US" sz="800" dirty="0">
              <a:solidFill>
                <a:srgbClr val="EC2D00"/>
              </a:solidFill>
            </a:endParaRPr>
          </a:p>
          <a:p>
            <a:pPr marL="609600" indent="-609600">
              <a:buFontTx/>
              <a:buNone/>
            </a:pPr>
            <a:r>
              <a:rPr lang="en-US" sz="2400" b="1" dirty="0"/>
              <a:t>        </a:t>
            </a:r>
            <a:endParaRPr lang="en-US" sz="2400" dirty="0"/>
          </a:p>
        </p:txBody>
      </p:sp>
      <p:sp>
        <p:nvSpPr>
          <p:cNvPr id="41988"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989"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1990" name="Text Box 7"/>
          <p:cNvSpPr txBox="1">
            <a:spLocks noChangeArrowheads="1"/>
          </p:cNvSpPr>
          <p:nvPr/>
        </p:nvSpPr>
        <p:spPr bwMode="auto">
          <a:xfrm>
            <a:off x="685800" y="4862513"/>
            <a:ext cx="7772400" cy="1462087"/>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Cost of goods sold under FIFO perpetual represents the cost of the first 300 units that were added to inventory – the same result as FIFO periodic!</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43010"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43011"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FIFO perpetual: </a:t>
            </a:r>
          </a:p>
          <a:p>
            <a:pPr marL="609600" indent="-609600">
              <a:buFontTx/>
              <a:buNone/>
            </a:pPr>
            <a:r>
              <a:rPr lang="en-US" sz="2400" b="1" dirty="0"/>
              <a:t>        Cost of goods sold . . . . . . .</a:t>
            </a:r>
            <a:r>
              <a:rPr lang="en-US" sz="2400" dirty="0"/>
              <a:t>   100 @ $60 =    $  6,000</a:t>
            </a:r>
          </a:p>
          <a:p>
            <a:pPr marL="609600" indent="-609600">
              <a:buFontTx/>
              <a:buNone/>
            </a:pPr>
            <a:r>
              <a:rPr lang="en-US" sz="2400" dirty="0"/>
              <a:t>                                                          50 @   60 =        3,000</a:t>
            </a:r>
          </a:p>
          <a:p>
            <a:pPr marL="609600" indent="-609600">
              <a:buFontTx/>
              <a:buNone/>
            </a:pPr>
            <a:r>
              <a:rPr lang="en-US" sz="2400" dirty="0"/>
              <a:t>                                                          50 @   66 =        3,300</a:t>
            </a:r>
          </a:p>
          <a:p>
            <a:pPr marL="609600" indent="-609600">
              <a:buFontTx/>
              <a:buNone/>
            </a:pPr>
            <a:r>
              <a:rPr lang="en-US" sz="2400" dirty="0"/>
              <a:t>                                                          20 @   66 =        1,320</a:t>
            </a:r>
          </a:p>
          <a:p>
            <a:pPr marL="609600" indent="-609600">
              <a:buFontTx/>
              <a:buNone/>
            </a:pPr>
            <a:r>
              <a:rPr lang="en-US" sz="2400" dirty="0"/>
              <a:t>                                                          80 @   70 =    </a:t>
            </a:r>
            <a:r>
              <a:rPr lang="en-US" sz="2400" u="sng" dirty="0"/>
              <a:t>    5,600</a:t>
            </a:r>
            <a:endParaRPr lang="en-US" sz="2400" dirty="0"/>
          </a:p>
          <a:p>
            <a:pPr marL="609600" indent="-609600">
              <a:buFontTx/>
              <a:buNone/>
            </a:pPr>
            <a:r>
              <a:rPr lang="en-US" sz="2400" dirty="0"/>
              <a:t>                                                                                 $19,220</a:t>
            </a:r>
          </a:p>
          <a:p>
            <a:pPr marL="609600" indent="-609600">
              <a:buFontTx/>
              <a:buNone/>
            </a:pPr>
            <a:endParaRPr lang="en-US" sz="800" dirty="0"/>
          </a:p>
          <a:p>
            <a:pPr marL="609600" indent="-609600">
              <a:buFontTx/>
              <a:buNone/>
            </a:pPr>
            <a:r>
              <a:rPr lang="en-US" sz="2400" b="1" dirty="0"/>
              <a:t>       </a:t>
            </a:r>
            <a:r>
              <a:rPr lang="en-US" sz="2400" b="1" dirty="0">
                <a:solidFill>
                  <a:srgbClr val="EC2D00"/>
                </a:solidFill>
              </a:rPr>
              <a:t> Ending inventory. . . . . . . .</a:t>
            </a:r>
            <a:r>
              <a:rPr lang="en-US" sz="2400" dirty="0">
                <a:solidFill>
                  <a:srgbClr val="EC2D00"/>
                </a:solidFill>
              </a:rPr>
              <a:t>     10 @   70 =    $     </a:t>
            </a:r>
            <a:r>
              <a:rPr lang="en-US" sz="800" dirty="0">
                <a:solidFill>
                  <a:srgbClr val="EC2D00"/>
                </a:solidFill>
              </a:rPr>
              <a:t> </a:t>
            </a:r>
            <a:r>
              <a:rPr lang="en-US" sz="2400" dirty="0">
                <a:solidFill>
                  <a:srgbClr val="EC2D00"/>
                </a:solidFill>
              </a:rPr>
              <a:t>700</a:t>
            </a:r>
          </a:p>
          <a:p>
            <a:pPr marL="609600" indent="-609600">
              <a:buFontTx/>
              <a:buNone/>
            </a:pPr>
            <a:r>
              <a:rPr lang="en-US" sz="2400" dirty="0"/>
              <a:t>                                                        </a:t>
            </a:r>
          </a:p>
        </p:txBody>
      </p:sp>
      <p:sp>
        <p:nvSpPr>
          <p:cNvPr id="43012"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013"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3014" name="Text Box 7"/>
          <p:cNvSpPr txBox="1">
            <a:spLocks noChangeArrowheads="1"/>
          </p:cNvSpPr>
          <p:nvPr/>
        </p:nvSpPr>
        <p:spPr bwMode="auto">
          <a:xfrm>
            <a:off x="685800" y="5243513"/>
            <a:ext cx="7772400" cy="1462087"/>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Ending inventory includes the cost of 10 of the 90 units purchased on 3/7 since the cost of only 80 of these units were added to cost of goods sold.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44034"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44035"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FIFO perpetual: </a:t>
            </a:r>
          </a:p>
          <a:p>
            <a:pPr marL="609600" indent="-609600">
              <a:buFontTx/>
              <a:buNone/>
            </a:pPr>
            <a:r>
              <a:rPr lang="en-US" sz="2400" b="1" dirty="0"/>
              <a:t>        Cost of goods sold . . . . . . .</a:t>
            </a:r>
            <a:r>
              <a:rPr lang="en-US" sz="2400" dirty="0"/>
              <a:t>   100 @ $60 =    $  6,000</a:t>
            </a:r>
          </a:p>
          <a:p>
            <a:pPr marL="609600" indent="-609600">
              <a:buFontTx/>
              <a:buNone/>
            </a:pPr>
            <a:r>
              <a:rPr lang="en-US" sz="2400" dirty="0"/>
              <a:t>                                                          50 @   60 =        3,000</a:t>
            </a:r>
          </a:p>
          <a:p>
            <a:pPr marL="609600" indent="-609600">
              <a:buFontTx/>
              <a:buNone/>
            </a:pPr>
            <a:r>
              <a:rPr lang="en-US" sz="2400" dirty="0"/>
              <a:t>                                                          50 @   66 =        3,300</a:t>
            </a:r>
          </a:p>
          <a:p>
            <a:pPr marL="609600" indent="-609600">
              <a:buFontTx/>
              <a:buNone/>
            </a:pPr>
            <a:r>
              <a:rPr lang="en-US" sz="2400" dirty="0"/>
              <a:t>                                                          20 @   66 =        1,320</a:t>
            </a:r>
          </a:p>
          <a:p>
            <a:pPr marL="609600" indent="-609600">
              <a:buFontTx/>
              <a:buNone/>
            </a:pPr>
            <a:r>
              <a:rPr lang="en-US" sz="2400" dirty="0"/>
              <a:t>                                                          80 @   70 =    </a:t>
            </a:r>
            <a:r>
              <a:rPr lang="en-US" sz="2400" u="sng" dirty="0"/>
              <a:t>    5,600</a:t>
            </a:r>
            <a:endParaRPr lang="en-US" sz="2400" dirty="0"/>
          </a:p>
          <a:p>
            <a:pPr marL="609600" indent="-609600">
              <a:buFontTx/>
              <a:buNone/>
            </a:pPr>
            <a:r>
              <a:rPr lang="en-US" sz="2400" dirty="0"/>
              <a:t>                                                                                 $19,220</a:t>
            </a:r>
          </a:p>
          <a:p>
            <a:pPr marL="609600" indent="-609600">
              <a:buFontTx/>
              <a:buNone/>
            </a:pPr>
            <a:endParaRPr lang="en-US" sz="800" dirty="0"/>
          </a:p>
          <a:p>
            <a:pPr marL="609600" indent="-609600">
              <a:buFontTx/>
              <a:buNone/>
            </a:pPr>
            <a:r>
              <a:rPr lang="en-US" sz="2400" b="1" dirty="0"/>
              <a:t>        Ending inventory. . . . . . . .</a:t>
            </a:r>
            <a:r>
              <a:rPr lang="en-US" sz="2400" dirty="0"/>
              <a:t>     10 @   70 =    $     </a:t>
            </a:r>
            <a:r>
              <a:rPr lang="en-US" sz="800" dirty="0"/>
              <a:t> </a:t>
            </a:r>
            <a:r>
              <a:rPr lang="en-US" sz="2400" dirty="0"/>
              <a:t>700</a:t>
            </a:r>
          </a:p>
          <a:p>
            <a:pPr marL="609600" indent="-609600">
              <a:buFontTx/>
              <a:buNone/>
            </a:pPr>
            <a:r>
              <a:rPr lang="en-US" sz="2400" dirty="0"/>
              <a:t>                                                        </a:t>
            </a:r>
            <a:r>
              <a:rPr lang="en-US" sz="2400" dirty="0">
                <a:solidFill>
                  <a:srgbClr val="EC2D00"/>
                </a:solidFill>
              </a:rPr>
              <a:t>140 @   72 =      10,080</a:t>
            </a:r>
          </a:p>
          <a:p>
            <a:pPr marL="609600" indent="-609600">
              <a:buFontTx/>
              <a:buNone/>
            </a:pPr>
            <a:r>
              <a:rPr lang="en-US" sz="2400" dirty="0">
                <a:solidFill>
                  <a:srgbClr val="EC2D00"/>
                </a:solidFill>
              </a:rPr>
              <a:t>                                                          50 @   76 =    </a:t>
            </a:r>
            <a:r>
              <a:rPr lang="en-US" sz="2400" u="sng" dirty="0">
                <a:solidFill>
                  <a:srgbClr val="EC2D00"/>
                </a:solidFill>
              </a:rPr>
              <a:t>    3,800</a:t>
            </a:r>
            <a:endParaRPr lang="en-US" sz="2400" dirty="0">
              <a:solidFill>
                <a:srgbClr val="EC2D00"/>
              </a:solidFill>
            </a:endParaRPr>
          </a:p>
          <a:p>
            <a:pPr marL="609600" indent="-609600">
              <a:buFontTx/>
              <a:buNone/>
            </a:pPr>
            <a:r>
              <a:rPr lang="en-US" sz="2400" dirty="0">
                <a:solidFill>
                  <a:srgbClr val="EC2D00"/>
                </a:solidFill>
              </a:rPr>
              <a:t>                                                        </a:t>
            </a:r>
            <a:r>
              <a:rPr lang="en-US" sz="2400" dirty="0"/>
              <a:t>                         </a:t>
            </a:r>
          </a:p>
        </p:txBody>
      </p:sp>
      <p:sp>
        <p:nvSpPr>
          <p:cNvPr id="44036"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037"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4038" name="Text Box 7"/>
          <p:cNvSpPr txBox="1">
            <a:spLocks noChangeArrowheads="1"/>
          </p:cNvSpPr>
          <p:nvPr/>
        </p:nvSpPr>
        <p:spPr bwMode="auto">
          <a:xfrm>
            <a:off x="228600" y="2957513"/>
            <a:ext cx="4570413" cy="1462087"/>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Ending inventory includes all  layers that were not added to cost of goods sold.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noChangeArrowheads="1"/>
          </p:cNvSpPr>
          <p:nvPr>
            <p:ph type="body" idx="1"/>
          </p:nvPr>
        </p:nvSpPr>
        <p:spPr>
          <a:xfrm>
            <a:off x="685800" y="1981200"/>
            <a:ext cx="7772400" cy="4570413"/>
          </a:xfrm>
          <a:noFill/>
        </p:spPr>
        <p:txBody>
          <a:bodyPr/>
          <a:lstStyle/>
          <a:p>
            <a:pPr marL="609600" indent="-609600" eaLnBrk="1" hangingPunct="1">
              <a:lnSpc>
                <a:spcPct val="90000"/>
              </a:lnSpc>
              <a:buFontTx/>
              <a:buAutoNum type="alphaLcPeriod"/>
            </a:pPr>
            <a:r>
              <a:rPr lang="en-US" sz="2800" b="1" dirty="0">
                <a:latin typeface="Times New Roman" charset="0"/>
                <a:ea typeface="ＭＳ Ｐゴシック" charset="0"/>
                <a:cs typeface="ＭＳ Ｐゴシック" charset="0"/>
              </a:rPr>
              <a:t>Assume that </a:t>
            </a:r>
            <a:r>
              <a:rPr lang="en-US" sz="2800" b="1" dirty="0" err="1">
                <a:latin typeface="Times New Roman" charset="0"/>
                <a:ea typeface="ＭＳ Ｐゴシック" charset="0"/>
                <a:cs typeface="ＭＳ Ｐゴシック" charset="0"/>
              </a:rPr>
              <a:t>Kuffel</a:t>
            </a:r>
            <a:r>
              <a:rPr lang="en-US" sz="2800" b="1" dirty="0">
                <a:latin typeface="Times New Roman" charset="0"/>
                <a:ea typeface="ＭＳ Ｐゴシック" charset="0"/>
                <a:cs typeface="ＭＳ Ｐゴシック" charset="0"/>
              </a:rPr>
              <a:t> Co. uses a periodic inventory system.  Calculate cost of goods sold and ending inventory under FIFO and LIFO.</a:t>
            </a:r>
          </a:p>
          <a:p>
            <a:pPr marL="609600" indent="-609600" eaLnBrk="1" hangingPunct="1">
              <a:lnSpc>
                <a:spcPct val="90000"/>
              </a:lnSpc>
              <a:buFontTx/>
              <a:buAutoNum type="alphaLcPeriod"/>
            </a:pPr>
            <a:r>
              <a:rPr lang="en-US" sz="2800" dirty="0">
                <a:solidFill>
                  <a:srgbClr val="C0C0C0"/>
                </a:solidFill>
                <a:latin typeface="Times New Roman" charset="0"/>
                <a:ea typeface="ＭＳ Ｐゴシック" charset="0"/>
                <a:cs typeface="ＭＳ Ｐゴシック" charset="0"/>
              </a:rPr>
              <a:t>Assume that </a:t>
            </a:r>
            <a:r>
              <a:rPr lang="en-US" sz="2800" dirty="0" err="1">
                <a:solidFill>
                  <a:srgbClr val="C0C0C0"/>
                </a:solidFill>
                <a:latin typeface="Times New Roman" charset="0"/>
                <a:ea typeface="ＭＳ Ｐゴシック" charset="0"/>
                <a:cs typeface="ＭＳ Ｐゴシック" charset="0"/>
              </a:rPr>
              <a:t>Kuffel</a:t>
            </a:r>
            <a:r>
              <a:rPr lang="en-US" sz="2800" dirty="0">
                <a:solidFill>
                  <a:srgbClr val="C0C0C0"/>
                </a:solidFill>
                <a:latin typeface="Times New Roman" charset="0"/>
                <a:ea typeface="ＭＳ Ｐゴシック" charset="0"/>
                <a:cs typeface="ＭＳ Ｐゴシック" charset="0"/>
              </a:rPr>
              <a:t> Co. uses a perpetual inventory system.  Calculate cost of goods sold and ending inventory under FIFO and LIFO.</a:t>
            </a:r>
          </a:p>
          <a:p>
            <a:pPr marL="609600" indent="-609600" eaLnBrk="1" hangingPunct="1">
              <a:lnSpc>
                <a:spcPct val="90000"/>
              </a:lnSpc>
              <a:buFontTx/>
              <a:buAutoNum type="alphaLcPeriod"/>
            </a:pPr>
            <a:r>
              <a:rPr lang="en-US" sz="2800" dirty="0">
                <a:solidFill>
                  <a:srgbClr val="C0C0C0"/>
                </a:solidFill>
                <a:latin typeface="Times New Roman" charset="0"/>
                <a:ea typeface="ＭＳ Ｐゴシック" charset="0"/>
                <a:cs typeface="ＭＳ Ｐゴシック" charset="0"/>
              </a:rPr>
              <a:t>Explain why the FIFO results for cost of goods sold and ending inventory are the same in your answers to parts </a:t>
            </a:r>
            <a:r>
              <a:rPr lang="en-US" sz="2800" b="1" i="1" dirty="0">
                <a:solidFill>
                  <a:srgbClr val="C0C0C0"/>
                </a:solidFill>
                <a:latin typeface="Times New Roman" charset="0"/>
                <a:ea typeface="ＭＳ Ｐゴシック" charset="0"/>
                <a:cs typeface="ＭＳ Ｐゴシック" charset="0"/>
              </a:rPr>
              <a:t>a</a:t>
            </a:r>
            <a:r>
              <a:rPr lang="en-US" sz="2800" dirty="0">
                <a:solidFill>
                  <a:srgbClr val="C0C0C0"/>
                </a:solidFill>
                <a:latin typeface="Times New Roman" charset="0"/>
                <a:ea typeface="ＭＳ Ｐゴシック" charset="0"/>
                <a:cs typeface="ＭＳ Ｐゴシック" charset="0"/>
              </a:rPr>
              <a:t> and </a:t>
            </a:r>
            <a:r>
              <a:rPr lang="en-US" sz="2800" b="1" i="1" dirty="0">
                <a:solidFill>
                  <a:srgbClr val="C0C0C0"/>
                </a:solidFill>
                <a:latin typeface="Times New Roman" charset="0"/>
                <a:ea typeface="ＭＳ Ｐゴシック" charset="0"/>
                <a:cs typeface="ＭＳ Ｐゴシック" charset="0"/>
              </a:rPr>
              <a:t>b</a:t>
            </a:r>
            <a:r>
              <a:rPr lang="en-US" sz="2800" dirty="0">
                <a:solidFill>
                  <a:srgbClr val="C0C0C0"/>
                </a:solidFill>
                <a:latin typeface="Times New Roman" charset="0"/>
                <a:ea typeface="ＭＳ Ｐゴシック" charset="0"/>
                <a:cs typeface="ＭＳ Ｐゴシック" charset="0"/>
              </a:rPr>
              <a:t>, but the LIFO results are different.</a:t>
            </a:r>
          </a:p>
        </p:txBody>
      </p:sp>
      <p:sp>
        <p:nvSpPr>
          <p:cNvPr id="17410" name="Rectangle 4"/>
          <p:cNvSpPr>
            <a:spLocks noGrp="1" noChangeArrowheads="1"/>
          </p:cNvSpPr>
          <p:nvPr>
            <p:ph type="title"/>
          </p:nvPr>
        </p:nvSpPr>
        <p:spPr>
          <a:solidFill>
            <a:srgbClr val="003399"/>
          </a:solidFill>
        </p:spPr>
        <p:txBody>
          <a:bodyPr/>
          <a:lstStyle/>
          <a:p>
            <a:pPr eaLnBrk="1" hangingPunct="1"/>
            <a:r>
              <a:rPr lang="en-US">
                <a:solidFill>
                  <a:srgbClr val="C0C0C0"/>
                </a:solidFill>
                <a:latin typeface="Times New Roman" charset="0"/>
                <a:ea typeface="ＭＳ Ｐゴシック" charset="0"/>
                <a:cs typeface="ＭＳ Ｐゴシック" charset="0"/>
              </a:rPr>
              <a:t>Problem Definition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45058"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45059"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FIFO perpetual: </a:t>
            </a:r>
          </a:p>
          <a:p>
            <a:pPr marL="609600" indent="-609600">
              <a:buFontTx/>
              <a:buNone/>
            </a:pPr>
            <a:r>
              <a:rPr lang="en-US" sz="2400" b="1" dirty="0"/>
              <a:t>        Cost of goods sold . . . . . . .</a:t>
            </a:r>
            <a:r>
              <a:rPr lang="en-US" sz="2400" dirty="0"/>
              <a:t>   100 @ $60 =    $  6,000</a:t>
            </a:r>
          </a:p>
          <a:p>
            <a:pPr marL="609600" indent="-609600">
              <a:buFontTx/>
              <a:buNone/>
            </a:pPr>
            <a:r>
              <a:rPr lang="en-US" sz="2400" dirty="0"/>
              <a:t>                                                          50 @   60 =        3,000</a:t>
            </a:r>
          </a:p>
          <a:p>
            <a:pPr marL="609600" indent="-609600">
              <a:buFontTx/>
              <a:buNone/>
            </a:pPr>
            <a:r>
              <a:rPr lang="en-US" sz="2400" dirty="0"/>
              <a:t>                                                          50 @   66 =        3,300</a:t>
            </a:r>
          </a:p>
          <a:p>
            <a:pPr marL="609600" indent="-609600">
              <a:buFontTx/>
              <a:buNone/>
            </a:pPr>
            <a:r>
              <a:rPr lang="en-US" sz="2400" dirty="0"/>
              <a:t>                                                          20 @   66 =        1,320</a:t>
            </a:r>
          </a:p>
          <a:p>
            <a:pPr marL="609600" indent="-609600">
              <a:buFontTx/>
              <a:buNone/>
            </a:pPr>
            <a:r>
              <a:rPr lang="en-US" sz="2400" dirty="0"/>
              <a:t>                                                          80 @   70 =    </a:t>
            </a:r>
            <a:r>
              <a:rPr lang="en-US" sz="2400" u="sng" dirty="0"/>
              <a:t>    5,600</a:t>
            </a:r>
            <a:endParaRPr lang="en-US" sz="2400" dirty="0"/>
          </a:p>
          <a:p>
            <a:pPr marL="609600" indent="-609600">
              <a:buFontTx/>
              <a:buNone/>
            </a:pPr>
            <a:r>
              <a:rPr lang="en-US" sz="2400" dirty="0"/>
              <a:t>                                                                                </a:t>
            </a:r>
            <a:r>
              <a:rPr lang="en-US" sz="2400" dirty="0">
                <a:solidFill>
                  <a:srgbClr val="EC2D00"/>
                </a:solidFill>
              </a:rPr>
              <a:t> $19,220</a:t>
            </a:r>
          </a:p>
          <a:p>
            <a:pPr marL="609600" indent="-609600">
              <a:buFontTx/>
              <a:buNone/>
            </a:pPr>
            <a:endParaRPr lang="en-US" sz="800" dirty="0">
              <a:solidFill>
                <a:srgbClr val="EC2D00"/>
              </a:solidFill>
            </a:endParaRPr>
          </a:p>
          <a:p>
            <a:pPr marL="609600" indent="-609600">
              <a:buFontTx/>
              <a:buNone/>
            </a:pPr>
            <a:r>
              <a:rPr lang="en-US" sz="2400" b="1" dirty="0"/>
              <a:t>        Ending inventory. . . . . . . .</a:t>
            </a:r>
            <a:r>
              <a:rPr lang="en-US" sz="2400" dirty="0"/>
              <a:t>     10 @   70 =    $     </a:t>
            </a:r>
            <a:r>
              <a:rPr lang="en-US" sz="800" dirty="0"/>
              <a:t> </a:t>
            </a:r>
            <a:r>
              <a:rPr lang="en-US" sz="2400" dirty="0"/>
              <a:t>700</a:t>
            </a:r>
          </a:p>
          <a:p>
            <a:pPr marL="609600" indent="-609600">
              <a:buFontTx/>
              <a:buNone/>
            </a:pPr>
            <a:r>
              <a:rPr lang="en-US" sz="2400" dirty="0"/>
              <a:t>                                                        140 @   72 =      10,080</a:t>
            </a:r>
          </a:p>
          <a:p>
            <a:pPr marL="609600" indent="-609600">
              <a:buFontTx/>
              <a:buNone/>
            </a:pPr>
            <a:r>
              <a:rPr lang="en-US" sz="2400" dirty="0"/>
              <a:t>                                                          50 @   76 =    </a:t>
            </a:r>
            <a:r>
              <a:rPr lang="en-US" sz="2400" u="sng" dirty="0"/>
              <a:t>    3,800</a:t>
            </a:r>
            <a:endParaRPr lang="en-US" sz="2400" dirty="0"/>
          </a:p>
          <a:p>
            <a:pPr marL="609600" indent="-609600">
              <a:buFontTx/>
              <a:buNone/>
            </a:pPr>
            <a:r>
              <a:rPr lang="en-US" sz="2400" dirty="0"/>
              <a:t>                                                                                </a:t>
            </a:r>
            <a:r>
              <a:rPr lang="en-US" sz="2400" dirty="0">
                <a:solidFill>
                  <a:srgbClr val="EC2D00"/>
                </a:solidFill>
              </a:rPr>
              <a:t> </a:t>
            </a:r>
            <a:r>
              <a:rPr lang="en-US" sz="2400" u="sng" dirty="0">
                <a:solidFill>
                  <a:srgbClr val="EC2D00"/>
                </a:solidFill>
              </a:rPr>
              <a:t>$14,580</a:t>
            </a:r>
          </a:p>
          <a:p>
            <a:pPr marL="609600" indent="-609600">
              <a:buFontTx/>
              <a:buNone/>
            </a:pPr>
            <a:r>
              <a:rPr lang="en-US" sz="2400" dirty="0">
                <a:solidFill>
                  <a:srgbClr val="EC2D00"/>
                </a:solidFill>
              </a:rPr>
              <a:t>                                                                                 $33,800</a:t>
            </a:r>
          </a:p>
        </p:txBody>
      </p:sp>
      <p:sp>
        <p:nvSpPr>
          <p:cNvPr id="45060"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061"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5062" name="Text Box 7"/>
          <p:cNvSpPr txBox="1">
            <a:spLocks noChangeArrowheads="1"/>
          </p:cNvSpPr>
          <p:nvPr/>
        </p:nvSpPr>
        <p:spPr bwMode="auto">
          <a:xfrm>
            <a:off x="458788" y="2819400"/>
            <a:ext cx="4113212" cy="1462088"/>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Cost of goods sold plus ending inventory equals goods available of sale.</a:t>
            </a:r>
          </a:p>
        </p:txBody>
      </p:sp>
      <p:grpSp>
        <p:nvGrpSpPr>
          <p:cNvPr id="45063" name="Group 8"/>
          <p:cNvGrpSpPr>
            <a:grpSpLocks/>
          </p:cNvGrpSpPr>
          <p:nvPr/>
        </p:nvGrpSpPr>
        <p:grpSpPr bwMode="auto">
          <a:xfrm>
            <a:off x="6891338" y="6667500"/>
            <a:ext cx="1033462" cy="38100"/>
            <a:chOff x="4848" y="3984"/>
            <a:chExt cx="768" cy="24"/>
          </a:xfrm>
        </p:grpSpPr>
        <p:sp>
          <p:nvSpPr>
            <p:cNvPr id="45064" name="Line 9"/>
            <p:cNvSpPr>
              <a:spLocks noChangeShapeType="1"/>
            </p:cNvSpPr>
            <p:nvPr/>
          </p:nvSpPr>
          <p:spPr bwMode="auto">
            <a:xfrm>
              <a:off x="4848" y="3984"/>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5065" name="Line 10"/>
            <p:cNvSpPr>
              <a:spLocks noChangeShapeType="1"/>
            </p:cNvSpPr>
            <p:nvPr/>
          </p:nvSpPr>
          <p:spPr bwMode="auto">
            <a:xfrm>
              <a:off x="4848" y="4008"/>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46082"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46083"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LIFO perpetual: </a:t>
            </a:r>
          </a:p>
          <a:p>
            <a:pPr marL="609600" indent="-609600">
              <a:buFontTx/>
              <a:buNone/>
            </a:pPr>
            <a:r>
              <a:rPr lang="en-US" sz="2400" b="1" dirty="0"/>
              <a:t>        </a:t>
            </a:r>
            <a:r>
              <a:rPr lang="en-US" sz="2400" b="1" dirty="0">
                <a:solidFill>
                  <a:srgbClr val="EC2D00"/>
                </a:solidFill>
              </a:rPr>
              <a:t>Cost of goods sold . . . . . . .</a:t>
            </a:r>
            <a:r>
              <a:rPr lang="en-US" sz="2400" dirty="0">
                <a:solidFill>
                  <a:srgbClr val="EC2D00"/>
                </a:solidFill>
              </a:rPr>
              <a:t>     70 @ $66 =    $  4,620</a:t>
            </a:r>
          </a:p>
          <a:p>
            <a:pPr marL="609600" indent="-609600">
              <a:buFontTx/>
              <a:buNone/>
            </a:pPr>
            <a:r>
              <a:rPr lang="en-US" sz="2400" dirty="0">
                <a:solidFill>
                  <a:srgbClr val="EC2D00"/>
                </a:solidFill>
              </a:rPr>
              <a:t>                                                          30 @   60 =        1,800</a:t>
            </a:r>
          </a:p>
          <a:p>
            <a:pPr marL="609600" indent="-609600">
              <a:buFontTx/>
              <a:buNone/>
            </a:pPr>
            <a:r>
              <a:rPr lang="en-US" sz="2400" dirty="0">
                <a:solidFill>
                  <a:srgbClr val="EC2D00"/>
                </a:solidFill>
              </a:rPr>
              <a:t>        </a:t>
            </a:r>
            <a:r>
              <a:rPr lang="en-US" sz="2400" dirty="0"/>
              <a:t>                                                </a:t>
            </a:r>
          </a:p>
        </p:txBody>
      </p:sp>
      <p:sp>
        <p:nvSpPr>
          <p:cNvPr id="46084"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85"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6086" name="Text Box 7"/>
          <p:cNvSpPr txBox="1">
            <a:spLocks noChangeArrowheads="1"/>
          </p:cNvSpPr>
          <p:nvPr/>
        </p:nvSpPr>
        <p:spPr bwMode="auto">
          <a:xfrm>
            <a:off x="685800" y="3048000"/>
            <a:ext cx="7772400" cy="2286000"/>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To calculate the LIFO cost of goods sold amount under </a:t>
            </a:r>
            <a:r>
              <a:rPr lang="en-US" b="1" i="1"/>
              <a:t>perpetual</a:t>
            </a:r>
            <a:r>
              <a:rPr lang="en-US"/>
              <a:t>, apply the same LIFO rules but identify the last-in 100 units and their associated costs for each of the three sales transactions </a:t>
            </a:r>
            <a:r>
              <a:rPr lang="en-US" b="1" i="1"/>
              <a:t>as they occur throughout the year.</a:t>
            </a:r>
            <a:r>
              <a:rPr lang="en-US" b="1" i="1">
                <a:solidFill>
                  <a:srgbClr val="EC2D00"/>
                </a:solidFill>
              </a:rPr>
              <a:t>  </a:t>
            </a:r>
            <a:endParaRPr lang="en-US">
              <a:solidFill>
                <a:srgbClr val="EC2D00"/>
              </a:solidFill>
            </a:endParaRPr>
          </a:p>
        </p:txBody>
      </p:sp>
      <p:sp>
        <p:nvSpPr>
          <p:cNvPr id="46087" name="Text Box 8"/>
          <p:cNvSpPr txBox="1">
            <a:spLocks noChangeArrowheads="1"/>
          </p:cNvSpPr>
          <p:nvPr/>
        </p:nvSpPr>
        <p:spPr bwMode="auto">
          <a:xfrm>
            <a:off x="685800" y="5562600"/>
            <a:ext cx="7772400" cy="1096963"/>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The sale of 100 units on 2/22 is assumed to have come from the</a:t>
            </a:r>
            <a:r>
              <a:rPr lang="en-US" b="1" i="1"/>
              <a:t> then</a:t>
            </a:r>
            <a:r>
              <a:rPr lang="en-US"/>
              <a:t> last-in 100 units… try it!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47106"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47107"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LIFO perpetual: </a:t>
            </a:r>
          </a:p>
          <a:p>
            <a:pPr marL="609600" indent="-609600">
              <a:buFontTx/>
              <a:buNone/>
            </a:pPr>
            <a:r>
              <a:rPr lang="en-US" sz="2400" b="1" dirty="0"/>
              <a:t>        Cost of goods sold . . . . . . .</a:t>
            </a:r>
            <a:r>
              <a:rPr lang="en-US" sz="2400" dirty="0"/>
              <a:t>     70 @ $66 =    $  4,620</a:t>
            </a:r>
          </a:p>
          <a:p>
            <a:pPr marL="609600" indent="-609600">
              <a:buFontTx/>
              <a:buNone/>
            </a:pPr>
            <a:r>
              <a:rPr lang="en-US" sz="2400" dirty="0"/>
              <a:t>                                                          30 @   60 =        1,800</a:t>
            </a:r>
          </a:p>
          <a:p>
            <a:pPr marL="609600" indent="-609600">
              <a:buFontTx/>
              <a:buNone/>
            </a:pPr>
            <a:r>
              <a:rPr lang="en-US" sz="2400" dirty="0"/>
              <a:t>                                                        </a:t>
            </a:r>
            <a:r>
              <a:rPr lang="en-US" sz="2400" dirty="0">
                <a:solidFill>
                  <a:srgbClr val="EC2D00"/>
                </a:solidFill>
              </a:rPr>
              <a:t>100 @   72 =        7,200</a:t>
            </a:r>
          </a:p>
          <a:p>
            <a:pPr marL="609600" indent="-609600">
              <a:buFontTx/>
              <a:buNone/>
            </a:pPr>
            <a:r>
              <a:rPr lang="en-US" sz="2400" dirty="0"/>
              <a:t>                                                          </a:t>
            </a:r>
          </a:p>
        </p:txBody>
      </p:sp>
      <p:sp>
        <p:nvSpPr>
          <p:cNvPr id="47108"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109"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7110" name="Text Box 7"/>
          <p:cNvSpPr txBox="1">
            <a:spLocks noChangeArrowheads="1"/>
          </p:cNvSpPr>
          <p:nvPr/>
        </p:nvSpPr>
        <p:spPr bwMode="auto">
          <a:xfrm>
            <a:off x="685800" y="3657600"/>
            <a:ext cx="7848600" cy="1981200"/>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By the time the sale of 100 units occurred on 6/11, the “last-in” 100 units would have been redefined based on the most recent purchase transaction, which took place on 4/10.</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48130"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48131"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LIFO perpetual: </a:t>
            </a:r>
          </a:p>
          <a:p>
            <a:pPr marL="609600" indent="-609600">
              <a:buFontTx/>
              <a:buNone/>
            </a:pPr>
            <a:r>
              <a:rPr lang="en-US" sz="2400" b="1" dirty="0"/>
              <a:t>        Cost of goods sold . . . . . . .</a:t>
            </a:r>
            <a:r>
              <a:rPr lang="en-US" sz="2400" dirty="0"/>
              <a:t>     70 @ $66 =    $  4,620</a:t>
            </a:r>
          </a:p>
          <a:p>
            <a:pPr marL="609600" indent="-609600">
              <a:buFontTx/>
              <a:buNone/>
            </a:pPr>
            <a:r>
              <a:rPr lang="en-US" sz="2400" dirty="0"/>
              <a:t>                                                          30 @   60 =        1,800</a:t>
            </a:r>
          </a:p>
          <a:p>
            <a:pPr marL="609600" indent="-609600">
              <a:buFontTx/>
              <a:buNone/>
            </a:pPr>
            <a:r>
              <a:rPr lang="en-US" sz="2400" dirty="0"/>
              <a:t>                                                        100 @   72 =        7,200</a:t>
            </a:r>
          </a:p>
          <a:p>
            <a:pPr marL="609600" indent="-609600">
              <a:buFontTx/>
              <a:buNone/>
            </a:pPr>
            <a:r>
              <a:rPr lang="en-US" sz="2400" dirty="0"/>
              <a:t>                                                          </a:t>
            </a:r>
            <a:r>
              <a:rPr lang="en-US" sz="2400" dirty="0">
                <a:solidFill>
                  <a:srgbClr val="EC2D00"/>
                </a:solidFill>
              </a:rPr>
              <a:t>50 @   76 =        3,800</a:t>
            </a:r>
          </a:p>
          <a:p>
            <a:pPr marL="609600" indent="-609600">
              <a:buFontTx/>
              <a:buNone/>
            </a:pPr>
            <a:r>
              <a:rPr lang="en-US" sz="2400" dirty="0">
                <a:solidFill>
                  <a:srgbClr val="EC2D00"/>
                </a:solidFill>
              </a:rPr>
              <a:t>                                                          40 @   72 =        2,880</a:t>
            </a:r>
          </a:p>
          <a:p>
            <a:pPr marL="609600" indent="-609600">
              <a:buFontTx/>
              <a:buNone/>
            </a:pPr>
            <a:r>
              <a:rPr lang="en-US" sz="2400" dirty="0">
                <a:solidFill>
                  <a:srgbClr val="EC2D00"/>
                </a:solidFill>
              </a:rPr>
              <a:t>                                                          10 @   70 =    </a:t>
            </a:r>
            <a:r>
              <a:rPr lang="en-US" sz="2400" u="sng" dirty="0">
                <a:solidFill>
                  <a:srgbClr val="EC2D00"/>
                </a:solidFill>
              </a:rPr>
              <a:t>       700</a:t>
            </a:r>
            <a:endParaRPr lang="en-US" sz="2400" dirty="0">
              <a:solidFill>
                <a:srgbClr val="EC2D00"/>
              </a:solidFill>
            </a:endParaRPr>
          </a:p>
          <a:p>
            <a:pPr marL="609600" indent="-609600">
              <a:buFontTx/>
              <a:buNone/>
            </a:pPr>
            <a:r>
              <a:rPr lang="en-US" sz="2400" dirty="0"/>
              <a:t>                                                                                </a:t>
            </a:r>
            <a:endParaRPr lang="en-US" sz="800" dirty="0"/>
          </a:p>
          <a:p>
            <a:pPr marL="609600" indent="-609600">
              <a:buFontTx/>
              <a:buNone/>
            </a:pPr>
            <a:r>
              <a:rPr lang="en-US" sz="2400" b="1" dirty="0"/>
              <a:t>        </a:t>
            </a:r>
            <a:endParaRPr lang="en-US" sz="2400" dirty="0"/>
          </a:p>
        </p:txBody>
      </p:sp>
      <p:sp>
        <p:nvSpPr>
          <p:cNvPr id="48132"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33"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8134" name="Text Box 7"/>
          <p:cNvSpPr txBox="1">
            <a:spLocks noChangeArrowheads="1"/>
          </p:cNvSpPr>
          <p:nvPr/>
        </p:nvSpPr>
        <p:spPr bwMode="auto">
          <a:xfrm>
            <a:off x="685800" y="4800600"/>
            <a:ext cx="7772400" cy="1828800"/>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By the time the sale of 100 units occurred on 12/4, the “last-in” 100 units would have been redefined yet </a:t>
            </a:r>
            <a:r>
              <a:rPr lang="en-US" b="1" i="1"/>
              <a:t>again</a:t>
            </a:r>
            <a:r>
              <a:rPr lang="en-US"/>
              <a:t> based on the most recent purchase transactions.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49154"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49155"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LIFO perpetual: </a:t>
            </a:r>
          </a:p>
          <a:p>
            <a:pPr marL="609600" indent="-609600">
              <a:buFontTx/>
              <a:buNone/>
            </a:pPr>
            <a:r>
              <a:rPr lang="en-US" sz="2400" b="1" dirty="0"/>
              <a:t>        Cost of goods sold . . . . . . .</a:t>
            </a:r>
            <a:r>
              <a:rPr lang="en-US" sz="2400" dirty="0"/>
              <a:t>     70 @ $66 =    $  4,620</a:t>
            </a:r>
          </a:p>
          <a:p>
            <a:pPr marL="609600" indent="-609600">
              <a:buFontTx/>
              <a:buNone/>
            </a:pPr>
            <a:r>
              <a:rPr lang="en-US" sz="2400" dirty="0"/>
              <a:t>                                                          30 @   60 =        1,800</a:t>
            </a:r>
          </a:p>
          <a:p>
            <a:pPr marL="609600" indent="-609600">
              <a:buFontTx/>
              <a:buNone/>
            </a:pPr>
            <a:r>
              <a:rPr lang="en-US" sz="2400" dirty="0"/>
              <a:t>                                                        100 @   72 =        7,200</a:t>
            </a:r>
          </a:p>
          <a:p>
            <a:pPr marL="609600" indent="-609600">
              <a:buFontTx/>
              <a:buNone/>
            </a:pPr>
            <a:r>
              <a:rPr lang="en-US" sz="2400" dirty="0"/>
              <a:t>                                                          50 @   76 =        3,800</a:t>
            </a:r>
          </a:p>
          <a:p>
            <a:pPr marL="609600" indent="-609600">
              <a:buFontTx/>
              <a:buNone/>
            </a:pPr>
            <a:r>
              <a:rPr lang="en-US" sz="2400" dirty="0"/>
              <a:t>                                                          40 @   72 =        2,880</a:t>
            </a:r>
          </a:p>
          <a:p>
            <a:pPr marL="609600" indent="-609600">
              <a:buFontTx/>
              <a:buNone/>
            </a:pPr>
            <a:r>
              <a:rPr lang="en-US" sz="2400" dirty="0"/>
              <a:t>                                                          10 @   70 =    </a:t>
            </a:r>
            <a:r>
              <a:rPr lang="en-US" sz="2400" u="sng" dirty="0"/>
              <a:t>       700</a:t>
            </a:r>
            <a:endParaRPr lang="en-US" sz="2400" dirty="0"/>
          </a:p>
          <a:p>
            <a:pPr marL="609600" indent="-609600">
              <a:buFontTx/>
              <a:buNone/>
            </a:pPr>
            <a:r>
              <a:rPr lang="en-US" sz="2400" dirty="0"/>
              <a:t>                                                                                </a:t>
            </a:r>
            <a:r>
              <a:rPr lang="en-US" sz="2400" dirty="0">
                <a:solidFill>
                  <a:srgbClr val="EC2D00"/>
                </a:solidFill>
              </a:rPr>
              <a:t> $21,000</a:t>
            </a:r>
          </a:p>
          <a:p>
            <a:pPr marL="609600" indent="-609600">
              <a:buFontTx/>
              <a:buNone/>
            </a:pPr>
            <a:endParaRPr lang="en-US" sz="800" dirty="0">
              <a:solidFill>
                <a:srgbClr val="EC2D00"/>
              </a:solidFill>
            </a:endParaRPr>
          </a:p>
          <a:p>
            <a:pPr marL="609600" indent="-609600">
              <a:buFontTx/>
              <a:buNone/>
            </a:pPr>
            <a:r>
              <a:rPr lang="en-US" sz="2400" b="1" dirty="0"/>
              <a:t>        </a:t>
            </a:r>
            <a:endParaRPr lang="en-US" sz="2400" dirty="0"/>
          </a:p>
        </p:txBody>
      </p:sp>
      <p:sp>
        <p:nvSpPr>
          <p:cNvPr id="49156"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157"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9158" name="Text Box 7"/>
          <p:cNvSpPr txBox="1">
            <a:spLocks noChangeArrowheads="1"/>
          </p:cNvSpPr>
          <p:nvPr/>
        </p:nvSpPr>
        <p:spPr bwMode="auto">
          <a:xfrm>
            <a:off x="609600" y="2820988"/>
            <a:ext cx="4113213" cy="365601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Cost of goods sold in LIFO perpetual represents the cost of the last-in 100 units that were added to inventory </a:t>
            </a:r>
            <a:r>
              <a:rPr lang="en-US" b="1" i="1"/>
              <a:t>at the time each sale transaction occurred </a:t>
            </a:r>
            <a:r>
              <a:rPr lang="en-US"/>
              <a:t>throughout the year.</a:t>
            </a:r>
          </a:p>
        </p:txBody>
      </p:sp>
      <p:sp>
        <p:nvSpPr>
          <p:cNvPr id="49159" name="Text Box 8"/>
          <p:cNvSpPr txBox="1">
            <a:spLocks noChangeArrowheads="1"/>
          </p:cNvSpPr>
          <p:nvPr/>
        </p:nvSpPr>
        <p:spPr bwMode="auto">
          <a:xfrm>
            <a:off x="5030788" y="5014913"/>
            <a:ext cx="3198812" cy="1462087"/>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Total cost of goods sold differs from LIFO periodic.</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50178"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50179"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LIFO perpetual: </a:t>
            </a:r>
          </a:p>
          <a:p>
            <a:pPr marL="609600" indent="-609600">
              <a:buFontTx/>
              <a:buNone/>
            </a:pPr>
            <a:r>
              <a:rPr lang="en-US" sz="2400" b="1" dirty="0"/>
              <a:t>        Cost of goods sold . . . . . . .</a:t>
            </a:r>
            <a:r>
              <a:rPr lang="en-US" sz="2400" dirty="0"/>
              <a:t>     70 @ $66 =    $  4,620</a:t>
            </a:r>
          </a:p>
          <a:p>
            <a:pPr marL="609600" indent="-609600">
              <a:buFontTx/>
              <a:buNone/>
            </a:pPr>
            <a:r>
              <a:rPr lang="en-US" sz="2400" dirty="0"/>
              <a:t>                                                          30 @   60 =        1,800</a:t>
            </a:r>
          </a:p>
          <a:p>
            <a:pPr marL="609600" indent="-609600">
              <a:buFontTx/>
              <a:buNone/>
            </a:pPr>
            <a:r>
              <a:rPr lang="en-US" sz="2400" dirty="0"/>
              <a:t>                                                        100 @   72 =        7,200</a:t>
            </a:r>
          </a:p>
          <a:p>
            <a:pPr marL="609600" indent="-609600">
              <a:buFontTx/>
              <a:buNone/>
            </a:pPr>
            <a:r>
              <a:rPr lang="en-US" sz="2400" dirty="0"/>
              <a:t>                                                          50 @   76 =        3,800</a:t>
            </a:r>
          </a:p>
          <a:p>
            <a:pPr marL="609600" indent="-609600">
              <a:buFontTx/>
              <a:buNone/>
            </a:pPr>
            <a:r>
              <a:rPr lang="en-US" sz="2400" dirty="0"/>
              <a:t>                                                          40 @   72 =        2,880</a:t>
            </a:r>
          </a:p>
          <a:p>
            <a:pPr marL="609600" indent="-609600">
              <a:buFontTx/>
              <a:buNone/>
            </a:pPr>
            <a:r>
              <a:rPr lang="en-US" sz="2400" dirty="0"/>
              <a:t>                                                          10 @   70 =    </a:t>
            </a:r>
            <a:r>
              <a:rPr lang="en-US" sz="2400" u="sng" dirty="0"/>
              <a:t>       700</a:t>
            </a:r>
            <a:endParaRPr lang="en-US" sz="2400" dirty="0"/>
          </a:p>
          <a:p>
            <a:pPr marL="609600" indent="-609600">
              <a:buFontTx/>
              <a:buNone/>
            </a:pPr>
            <a:r>
              <a:rPr lang="en-US" sz="2400" dirty="0"/>
              <a:t>                                                                                 $21,000</a:t>
            </a:r>
          </a:p>
          <a:p>
            <a:pPr marL="609600" indent="-609600">
              <a:buFontTx/>
              <a:buNone/>
            </a:pPr>
            <a:endParaRPr lang="en-US" sz="800" dirty="0"/>
          </a:p>
          <a:p>
            <a:pPr marL="609600" indent="-609600">
              <a:buFontTx/>
              <a:buNone/>
            </a:pPr>
            <a:r>
              <a:rPr lang="en-US" sz="2400" b="1" dirty="0"/>
              <a:t>        </a:t>
            </a:r>
            <a:r>
              <a:rPr lang="en-US" sz="2400" b="1" dirty="0">
                <a:solidFill>
                  <a:srgbClr val="EC2D00"/>
                </a:solidFill>
              </a:rPr>
              <a:t>Ending inventory. . . . . . . .</a:t>
            </a:r>
            <a:r>
              <a:rPr lang="en-US" sz="2400" dirty="0">
                <a:solidFill>
                  <a:srgbClr val="EC2D00"/>
                </a:solidFill>
              </a:rPr>
              <a:t>   120 @   60 =    $  7,200</a:t>
            </a:r>
          </a:p>
          <a:p>
            <a:pPr marL="609600" indent="-609600">
              <a:buFontTx/>
              <a:buNone/>
            </a:pPr>
            <a:r>
              <a:rPr lang="en-US" sz="2400" dirty="0"/>
              <a:t>                                                          </a:t>
            </a:r>
            <a:r>
              <a:rPr lang="en-US" sz="2400" dirty="0">
                <a:solidFill>
                  <a:srgbClr val="EC2D00"/>
                </a:solidFill>
              </a:rPr>
              <a:t>80 @   70 =    </a:t>
            </a:r>
            <a:r>
              <a:rPr lang="en-US" sz="2400" u="sng" dirty="0">
                <a:solidFill>
                  <a:srgbClr val="EC2D00"/>
                </a:solidFill>
              </a:rPr>
              <a:t>    5,600</a:t>
            </a:r>
            <a:endParaRPr lang="en-US" sz="2400" dirty="0">
              <a:solidFill>
                <a:srgbClr val="EC2D00"/>
              </a:solidFill>
            </a:endParaRPr>
          </a:p>
          <a:p>
            <a:pPr marL="609600" indent="-609600">
              <a:buFontTx/>
              <a:buNone/>
            </a:pPr>
            <a:r>
              <a:rPr lang="en-US" sz="2400" dirty="0"/>
              <a:t>                                                                                </a:t>
            </a:r>
          </a:p>
        </p:txBody>
      </p:sp>
      <p:sp>
        <p:nvSpPr>
          <p:cNvPr id="50180"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181"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0182" name="Text Box 7"/>
          <p:cNvSpPr txBox="1">
            <a:spLocks noChangeArrowheads="1"/>
          </p:cNvSpPr>
          <p:nvPr/>
        </p:nvSpPr>
        <p:spPr bwMode="auto">
          <a:xfrm>
            <a:off x="685800" y="6065838"/>
            <a:ext cx="7772400" cy="6397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Ending inventory in LIFO perpetual is what is left.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51202"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51203" name="Rectangle 4"/>
          <p:cNvSpPr>
            <a:spLocks noChangeArrowheads="1"/>
          </p:cNvSpPr>
          <p:nvPr/>
        </p:nvSpPr>
        <p:spPr bwMode="auto">
          <a:xfrm>
            <a:off x="685800" y="17526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b.     LIFO perpetual: </a:t>
            </a:r>
          </a:p>
          <a:p>
            <a:pPr marL="609600" indent="-609600">
              <a:buFontTx/>
              <a:buNone/>
            </a:pPr>
            <a:r>
              <a:rPr lang="en-US" sz="2400" b="1" dirty="0"/>
              <a:t>        Cost of goods sold . . . . . . .</a:t>
            </a:r>
            <a:r>
              <a:rPr lang="en-US" sz="2400" dirty="0"/>
              <a:t>     70 @ $66 =    $  4,620</a:t>
            </a:r>
          </a:p>
          <a:p>
            <a:pPr marL="609600" indent="-609600">
              <a:buFontTx/>
              <a:buNone/>
            </a:pPr>
            <a:r>
              <a:rPr lang="en-US" sz="2400" dirty="0"/>
              <a:t>                                                          30 @   60 =        1,800</a:t>
            </a:r>
          </a:p>
          <a:p>
            <a:pPr marL="609600" indent="-609600">
              <a:buFontTx/>
              <a:buNone/>
            </a:pPr>
            <a:r>
              <a:rPr lang="en-US" sz="2400" dirty="0"/>
              <a:t>                                                        100 @   72 =        7.200</a:t>
            </a:r>
          </a:p>
          <a:p>
            <a:pPr marL="609600" indent="-609600">
              <a:buFontTx/>
              <a:buNone/>
            </a:pPr>
            <a:r>
              <a:rPr lang="en-US" sz="2400" dirty="0"/>
              <a:t>                                                          50 @   76 =        3,800</a:t>
            </a:r>
          </a:p>
          <a:p>
            <a:pPr marL="609600" indent="-609600">
              <a:buFontTx/>
              <a:buNone/>
            </a:pPr>
            <a:r>
              <a:rPr lang="en-US" sz="2400" dirty="0"/>
              <a:t>                                                          40 @   72 =        2,880</a:t>
            </a:r>
          </a:p>
          <a:p>
            <a:pPr marL="609600" indent="-609600">
              <a:buFontTx/>
              <a:buNone/>
            </a:pPr>
            <a:r>
              <a:rPr lang="en-US" sz="2400" dirty="0"/>
              <a:t>                                                          10 @   70 =    </a:t>
            </a:r>
            <a:r>
              <a:rPr lang="en-US" sz="2400" u="sng" dirty="0"/>
              <a:t>       700</a:t>
            </a:r>
            <a:endParaRPr lang="en-US" sz="2400" dirty="0"/>
          </a:p>
          <a:p>
            <a:pPr marL="609600" indent="-609600">
              <a:buFontTx/>
              <a:buNone/>
            </a:pPr>
            <a:r>
              <a:rPr lang="en-US" sz="2400" dirty="0"/>
              <a:t>                                                                                </a:t>
            </a:r>
            <a:r>
              <a:rPr lang="en-US" sz="2400" dirty="0">
                <a:solidFill>
                  <a:srgbClr val="EC2D00"/>
                </a:solidFill>
              </a:rPr>
              <a:t> $21,000</a:t>
            </a:r>
          </a:p>
          <a:p>
            <a:pPr marL="609600" indent="-609600">
              <a:buFontTx/>
              <a:buNone/>
            </a:pPr>
            <a:endParaRPr lang="en-US" sz="800" dirty="0">
              <a:solidFill>
                <a:srgbClr val="EC2D00"/>
              </a:solidFill>
            </a:endParaRPr>
          </a:p>
          <a:p>
            <a:pPr marL="609600" indent="-609600">
              <a:buFontTx/>
              <a:buNone/>
            </a:pPr>
            <a:r>
              <a:rPr lang="en-US" sz="2400" b="1" dirty="0"/>
              <a:t>        Ending inventory. . . . . . . .</a:t>
            </a:r>
            <a:r>
              <a:rPr lang="en-US" sz="2400" dirty="0"/>
              <a:t>   120 @   60 =    $  7,200</a:t>
            </a:r>
          </a:p>
          <a:p>
            <a:pPr marL="609600" indent="-609600">
              <a:buFontTx/>
              <a:buNone/>
            </a:pPr>
            <a:r>
              <a:rPr lang="en-US" sz="2400" dirty="0"/>
              <a:t>                                                          80 @   70 =    </a:t>
            </a:r>
            <a:r>
              <a:rPr lang="en-US" sz="2400" u="sng" dirty="0"/>
              <a:t>    5,600</a:t>
            </a:r>
            <a:endParaRPr lang="en-US" sz="2400" dirty="0"/>
          </a:p>
          <a:p>
            <a:pPr marL="609600" indent="-609600">
              <a:buFontTx/>
              <a:buNone/>
            </a:pPr>
            <a:r>
              <a:rPr lang="en-US" sz="2400" dirty="0"/>
              <a:t>                                                                                 </a:t>
            </a:r>
            <a:r>
              <a:rPr lang="en-US" sz="2400" u="sng" dirty="0">
                <a:solidFill>
                  <a:srgbClr val="EC2D00"/>
                </a:solidFill>
              </a:rPr>
              <a:t>$12,800</a:t>
            </a:r>
          </a:p>
          <a:p>
            <a:pPr marL="609600" indent="-609600">
              <a:buFontTx/>
              <a:buNone/>
            </a:pPr>
            <a:r>
              <a:rPr lang="en-US" sz="2400" dirty="0">
                <a:solidFill>
                  <a:srgbClr val="EC2D00"/>
                </a:solidFill>
              </a:rPr>
              <a:t>                                                                                 $33,800</a:t>
            </a:r>
          </a:p>
        </p:txBody>
      </p:sp>
      <p:sp>
        <p:nvSpPr>
          <p:cNvPr id="51204"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205"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1206" name="Text Box 7"/>
          <p:cNvSpPr txBox="1">
            <a:spLocks noChangeArrowheads="1"/>
          </p:cNvSpPr>
          <p:nvPr/>
        </p:nvSpPr>
        <p:spPr bwMode="auto">
          <a:xfrm>
            <a:off x="458788" y="3109913"/>
            <a:ext cx="4113212" cy="1462087"/>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Cost of goods sold plus ending inventory equals goods available of sale.</a:t>
            </a:r>
          </a:p>
        </p:txBody>
      </p:sp>
      <p:grpSp>
        <p:nvGrpSpPr>
          <p:cNvPr id="51207" name="Group 8"/>
          <p:cNvGrpSpPr>
            <a:grpSpLocks/>
          </p:cNvGrpSpPr>
          <p:nvPr/>
        </p:nvGrpSpPr>
        <p:grpSpPr bwMode="auto">
          <a:xfrm>
            <a:off x="6891338" y="6667500"/>
            <a:ext cx="1033462" cy="38100"/>
            <a:chOff x="4848" y="3984"/>
            <a:chExt cx="768" cy="24"/>
          </a:xfrm>
        </p:grpSpPr>
        <p:sp>
          <p:nvSpPr>
            <p:cNvPr id="51208" name="Line 9"/>
            <p:cNvSpPr>
              <a:spLocks noChangeShapeType="1"/>
            </p:cNvSpPr>
            <p:nvPr/>
          </p:nvSpPr>
          <p:spPr bwMode="auto">
            <a:xfrm>
              <a:off x="4848" y="3984"/>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9" name="Line 10"/>
            <p:cNvSpPr>
              <a:spLocks noChangeShapeType="1"/>
            </p:cNvSpPr>
            <p:nvPr/>
          </p:nvSpPr>
          <p:spPr bwMode="auto">
            <a:xfrm>
              <a:off x="4848" y="4008"/>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sz="2800" dirty="0">
                <a:solidFill>
                  <a:srgbClr val="C0C0C0"/>
                </a:solidFill>
                <a:latin typeface="Times New Roman" charset="0"/>
                <a:ea typeface="ＭＳ Ｐゴシック" charset="0"/>
                <a:cs typeface="ＭＳ Ｐゴシック" charset="0"/>
              </a:rPr>
              <a:t>Assume that </a:t>
            </a:r>
            <a:r>
              <a:rPr lang="en-US" sz="2800" dirty="0" err="1">
                <a:solidFill>
                  <a:srgbClr val="C0C0C0"/>
                </a:solidFill>
                <a:latin typeface="Times New Roman" charset="0"/>
                <a:ea typeface="ＭＳ Ｐゴシック" charset="0"/>
                <a:cs typeface="ＭＳ Ｐゴシック" charset="0"/>
              </a:rPr>
              <a:t>Kuffel</a:t>
            </a:r>
            <a:r>
              <a:rPr lang="en-US" sz="2800" dirty="0">
                <a:solidFill>
                  <a:srgbClr val="C0C0C0"/>
                </a:solidFill>
                <a:latin typeface="Times New Roman" charset="0"/>
                <a:ea typeface="ＭＳ Ｐゴシック" charset="0"/>
                <a:cs typeface="ＭＳ Ｐゴシック" charset="0"/>
              </a:rPr>
              <a:t> Co. uses a periodic inventory system.  Calculate cost of goods sold and ending inventory under FIFO and LIFO.</a:t>
            </a:r>
          </a:p>
          <a:p>
            <a:pPr marL="609600" indent="-609600" eaLnBrk="1" hangingPunct="1">
              <a:buFontTx/>
              <a:buAutoNum type="alphaLcPeriod"/>
            </a:pPr>
            <a:r>
              <a:rPr lang="en-US" sz="2800" dirty="0">
                <a:solidFill>
                  <a:srgbClr val="C0C0C0"/>
                </a:solidFill>
                <a:latin typeface="Times New Roman" charset="0"/>
                <a:ea typeface="ＭＳ Ｐゴシック" charset="0"/>
                <a:cs typeface="ＭＳ Ｐゴシック" charset="0"/>
              </a:rPr>
              <a:t>Assume that </a:t>
            </a:r>
            <a:r>
              <a:rPr lang="en-US" sz="2800" dirty="0" err="1">
                <a:solidFill>
                  <a:srgbClr val="C0C0C0"/>
                </a:solidFill>
                <a:latin typeface="Times New Roman" charset="0"/>
                <a:ea typeface="ＭＳ Ｐゴシック" charset="0"/>
                <a:cs typeface="ＭＳ Ｐゴシック" charset="0"/>
              </a:rPr>
              <a:t>Kuffel</a:t>
            </a:r>
            <a:r>
              <a:rPr lang="en-US" sz="2800" dirty="0">
                <a:solidFill>
                  <a:srgbClr val="C0C0C0"/>
                </a:solidFill>
                <a:latin typeface="Times New Roman" charset="0"/>
                <a:ea typeface="ＭＳ Ｐゴシック" charset="0"/>
                <a:cs typeface="ＭＳ Ｐゴシック" charset="0"/>
              </a:rPr>
              <a:t> Co. uses a perpetual inventory system.  Calculate cost of goods sold and ending inventory under FIFO and LIFO.</a:t>
            </a:r>
            <a:endParaRPr lang="en-US" sz="2800" b="1" dirty="0">
              <a:latin typeface="Times New Roman" charset="0"/>
              <a:ea typeface="ＭＳ Ｐゴシック" charset="0"/>
              <a:cs typeface="ＭＳ Ｐゴシック" charset="0"/>
            </a:endParaRPr>
          </a:p>
          <a:p>
            <a:pPr marL="609600" indent="-609600" eaLnBrk="1" hangingPunct="1">
              <a:buFontTx/>
              <a:buAutoNum type="alphaLcPeriod"/>
            </a:pPr>
            <a:r>
              <a:rPr lang="en-US" sz="2800" b="1" dirty="0">
                <a:latin typeface="Times New Roman" charset="0"/>
                <a:ea typeface="ＭＳ Ｐゴシック" charset="0"/>
                <a:cs typeface="ＭＳ Ｐゴシック" charset="0"/>
              </a:rPr>
              <a:t>Explain why the FIFO results for cost of goods sold and ending inventory are the same in your answers to parts </a:t>
            </a:r>
            <a:r>
              <a:rPr lang="en-US" sz="2800" b="1" i="1" dirty="0">
                <a:latin typeface="Times New Roman" charset="0"/>
                <a:ea typeface="ＭＳ Ｐゴシック" charset="0"/>
                <a:cs typeface="ＭＳ Ｐゴシック" charset="0"/>
              </a:rPr>
              <a:t>a</a:t>
            </a:r>
            <a:r>
              <a:rPr lang="en-US" sz="2800" b="1" dirty="0">
                <a:latin typeface="Times New Roman" charset="0"/>
                <a:ea typeface="ＭＳ Ｐゴシック" charset="0"/>
                <a:cs typeface="ＭＳ Ｐゴシック" charset="0"/>
              </a:rPr>
              <a:t> and </a:t>
            </a:r>
            <a:r>
              <a:rPr lang="en-US" sz="2800" b="1" i="1" dirty="0">
                <a:latin typeface="Times New Roman" charset="0"/>
                <a:ea typeface="ＭＳ Ｐゴシック" charset="0"/>
                <a:cs typeface="ＭＳ Ｐゴシック" charset="0"/>
              </a:rPr>
              <a:t>b</a:t>
            </a:r>
            <a:r>
              <a:rPr lang="en-US" sz="2800" b="1" dirty="0">
                <a:latin typeface="Times New Roman" charset="0"/>
                <a:ea typeface="ＭＳ Ｐゴシック" charset="0"/>
                <a:cs typeface="ＭＳ Ｐゴシック" charset="0"/>
              </a:rPr>
              <a:t>, but the LIFO results are different.</a:t>
            </a:r>
          </a:p>
        </p:txBody>
      </p:sp>
      <p:sp>
        <p:nvSpPr>
          <p:cNvPr id="52226" name="Rectangle 3"/>
          <p:cNvSpPr>
            <a:spLocks noGrp="1" noChangeArrowheads="1"/>
          </p:cNvSpPr>
          <p:nvPr>
            <p:ph type="title"/>
          </p:nvPr>
        </p:nvSpPr>
        <p:spPr>
          <a:solidFill>
            <a:srgbClr val="003399"/>
          </a:solidFill>
        </p:spPr>
        <p:txBody>
          <a:bodyPr/>
          <a:lstStyle/>
          <a:p>
            <a:pPr eaLnBrk="1" hangingPunct="1"/>
            <a:r>
              <a:rPr lang="en-US">
                <a:solidFill>
                  <a:srgbClr val="C0C0C0"/>
                </a:solidFill>
                <a:latin typeface="Times New Roman" charset="0"/>
                <a:ea typeface="ＭＳ Ｐゴシック" charset="0"/>
                <a:cs typeface="ＭＳ Ｐゴシック" charset="0"/>
              </a:rPr>
              <a:t>Problem Definition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body" idx="1"/>
          </p:nvPr>
        </p:nvSpPr>
        <p:spPr>
          <a:xfrm>
            <a:off x="685800" y="2211388"/>
            <a:ext cx="7772400" cy="4570412"/>
          </a:xfrm>
          <a:noFill/>
        </p:spPr>
        <p:txBody>
          <a:bodyPr/>
          <a:lstStyle/>
          <a:p>
            <a:pPr marL="609600" indent="-609600" eaLnBrk="1" hangingPunct="1">
              <a:lnSpc>
                <a:spcPct val="80000"/>
              </a:lnSpc>
              <a:buFontTx/>
              <a:buNone/>
            </a:pPr>
            <a:r>
              <a:rPr lang="en-US" sz="2800">
                <a:latin typeface="Times New Roman" charset="0"/>
                <a:ea typeface="ＭＳ Ｐゴシック" charset="0"/>
                <a:cs typeface="ＭＳ Ｐゴシック" charset="0"/>
              </a:rPr>
              <a:t>c.    Under FIFO, the periodic and perpetual</a:t>
            </a:r>
          </a:p>
          <a:p>
            <a:pPr marL="609600" indent="-609600" eaLnBrk="1" hangingPunct="1">
              <a:lnSpc>
                <a:spcPct val="80000"/>
              </a:lnSpc>
              <a:buFontTx/>
              <a:buNone/>
            </a:pPr>
            <a:r>
              <a:rPr lang="en-US" sz="2800">
                <a:latin typeface="Times New Roman" charset="0"/>
                <a:ea typeface="ＭＳ Ｐゴシック" charset="0"/>
                <a:cs typeface="ＭＳ Ｐゴシック" charset="0"/>
              </a:rPr>
              <a:t>       inventory systems </a:t>
            </a:r>
            <a:r>
              <a:rPr lang="en-US" sz="2800" i="1">
                <a:latin typeface="Times New Roman" charset="0"/>
                <a:ea typeface="ＭＳ Ｐゴシック" charset="0"/>
                <a:cs typeface="ＭＳ Ｐゴシック" charset="0"/>
              </a:rPr>
              <a:t>always</a:t>
            </a:r>
            <a:r>
              <a:rPr lang="en-US" sz="2800">
                <a:latin typeface="Times New Roman" charset="0"/>
                <a:ea typeface="ＭＳ Ｐゴシック" charset="0"/>
                <a:cs typeface="ＭＳ Ｐゴシック" charset="0"/>
              </a:rPr>
              <a:t> result in the same</a:t>
            </a:r>
          </a:p>
          <a:p>
            <a:pPr marL="609600" indent="-609600" eaLnBrk="1" hangingPunct="1">
              <a:lnSpc>
                <a:spcPct val="80000"/>
              </a:lnSpc>
              <a:buFontTx/>
              <a:buNone/>
            </a:pPr>
            <a:r>
              <a:rPr lang="en-US" sz="2800">
                <a:latin typeface="Times New Roman" charset="0"/>
                <a:ea typeface="ＭＳ Ｐゴシック" charset="0"/>
                <a:cs typeface="ＭＳ Ｐゴシック" charset="0"/>
              </a:rPr>
              <a:t>       dollar amounts being assigned to ending</a:t>
            </a:r>
          </a:p>
          <a:p>
            <a:pPr marL="609600" indent="-609600" eaLnBrk="1" hangingPunct="1">
              <a:lnSpc>
                <a:spcPct val="80000"/>
              </a:lnSpc>
              <a:buFontTx/>
              <a:buNone/>
            </a:pPr>
            <a:r>
              <a:rPr lang="en-US" sz="2800">
                <a:latin typeface="Times New Roman" charset="0"/>
                <a:ea typeface="ＭＳ Ｐゴシック" charset="0"/>
                <a:cs typeface="ＭＳ Ｐゴシック" charset="0"/>
              </a:rPr>
              <a:t>       inventory and cost of goods sold – once first-in,</a:t>
            </a:r>
          </a:p>
          <a:p>
            <a:pPr marL="609600" indent="-609600" eaLnBrk="1" hangingPunct="1">
              <a:lnSpc>
                <a:spcPct val="80000"/>
              </a:lnSpc>
              <a:buFontTx/>
              <a:buNone/>
            </a:pPr>
            <a:r>
              <a:rPr lang="en-US" sz="2800">
                <a:latin typeface="Times New Roman" charset="0"/>
                <a:ea typeface="ＭＳ Ｐゴシック" charset="0"/>
                <a:cs typeface="ＭＳ Ｐゴシック" charset="0"/>
              </a:rPr>
              <a:t>       always first in – and the timing of the</a:t>
            </a:r>
          </a:p>
          <a:p>
            <a:pPr marL="609600" indent="-609600" eaLnBrk="1" hangingPunct="1">
              <a:lnSpc>
                <a:spcPct val="80000"/>
              </a:lnSpc>
              <a:buFontTx/>
              <a:buNone/>
            </a:pPr>
            <a:r>
              <a:rPr lang="en-US" sz="2800">
                <a:latin typeface="Times New Roman" charset="0"/>
                <a:ea typeface="ＭＳ Ｐゴシック" charset="0"/>
                <a:cs typeface="ＭＳ Ｐゴシック" charset="0"/>
              </a:rPr>
              <a:t>       application of the FIFO rules makes no</a:t>
            </a:r>
          </a:p>
          <a:p>
            <a:pPr marL="609600" indent="-609600" eaLnBrk="1" hangingPunct="1">
              <a:lnSpc>
                <a:spcPct val="80000"/>
              </a:lnSpc>
              <a:buFontTx/>
              <a:buNone/>
            </a:pPr>
            <a:r>
              <a:rPr lang="en-US" sz="2800">
                <a:latin typeface="Times New Roman" charset="0"/>
                <a:ea typeface="ＭＳ Ｐゴシック" charset="0"/>
                <a:cs typeface="ＭＳ Ｐゴシック" charset="0"/>
              </a:rPr>
              <a:t>       difference.</a:t>
            </a:r>
          </a:p>
          <a:p>
            <a:pPr marL="609600" indent="-609600" eaLnBrk="1" hangingPunct="1">
              <a:lnSpc>
                <a:spcPct val="80000"/>
              </a:lnSpc>
              <a:buFontTx/>
              <a:buNone/>
            </a:pPr>
            <a:endParaRPr lang="en-US" sz="2800">
              <a:latin typeface="Times New Roman" charset="0"/>
              <a:ea typeface="ＭＳ Ｐゴシック" charset="0"/>
              <a:cs typeface="ＭＳ Ｐゴシック" charset="0"/>
            </a:endParaRPr>
          </a:p>
          <a:p>
            <a:pPr marL="609600" indent="-609600" eaLnBrk="1" hangingPunct="1">
              <a:lnSpc>
                <a:spcPct val="80000"/>
              </a:lnSpc>
              <a:buFontTx/>
              <a:buNone/>
            </a:pPr>
            <a:r>
              <a:rPr lang="en-US" sz="2800">
                <a:latin typeface="Times New Roman" charset="0"/>
                <a:ea typeface="ＭＳ Ｐゴシック" charset="0"/>
                <a:cs typeface="ＭＳ Ｐゴシック" charset="0"/>
              </a:rPr>
              <a:t>       </a:t>
            </a:r>
            <a:r>
              <a:rPr lang="en-US" sz="2800" i="1">
                <a:latin typeface="Times New Roman" charset="0"/>
                <a:ea typeface="ＭＳ Ｐゴシック" charset="0"/>
                <a:cs typeface="ＭＳ Ｐゴシック" charset="0"/>
              </a:rPr>
              <a:t>(continued)</a:t>
            </a:r>
          </a:p>
          <a:p>
            <a:pPr marL="609600" indent="-609600" eaLnBrk="1" hangingPunct="1">
              <a:lnSpc>
                <a:spcPct val="80000"/>
              </a:lnSpc>
              <a:buFontTx/>
              <a:buNone/>
            </a:pPr>
            <a:endParaRPr lang="en-US" sz="2800">
              <a:latin typeface="Times New Roman" charset="0"/>
              <a:ea typeface="ＭＳ Ｐゴシック" charset="0"/>
              <a:cs typeface="ＭＳ Ｐゴシック" charset="0"/>
            </a:endParaRPr>
          </a:p>
          <a:p>
            <a:pPr marL="609600" indent="-609600" eaLnBrk="1" hangingPunct="1">
              <a:lnSpc>
                <a:spcPct val="80000"/>
              </a:lnSpc>
              <a:buFontTx/>
              <a:buNone/>
            </a:pPr>
            <a:r>
              <a:rPr lang="en-US" sz="1800">
                <a:latin typeface="Times New Roman" charset="0"/>
                <a:ea typeface="ＭＳ Ｐゴシック" charset="0"/>
                <a:cs typeface="ＭＳ Ｐゴシック" charset="0"/>
              </a:rPr>
              <a:t> </a:t>
            </a:r>
          </a:p>
        </p:txBody>
      </p:sp>
      <p:sp>
        <p:nvSpPr>
          <p:cNvPr id="53250" name="Rectangle 3"/>
          <p:cNvSpPr>
            <a:spLocks noGrp="1" noChangeArrowheads="1"/>
          </p:cNvSpPr>
          <p:nvPr>
            <p:ph type="title"/>
          </p:nvPr>
        </p:nvSpPr>
        <p:spPr>
          <a:solidFill>
            <a:srgbClr val="003399"/>
          </a:solidFill>
        </p:spPr>
        <p:txBody>
          <a:bodyPr/>
          <a:lstStyle/>
          <a:p>
            <a:pPr eaLnBrk="1" hangingPunct="1"/>
            <a:r>
              <a:rPr lang="en-US">
                <a:solidFill>
                  <a:srgbClr val="C0C0C0"/>
                </a:solidFill>
                <a:latin typeface="Times New Roman" charset="0"/>
                <a:ea typeface="ＭＳ Ｐゴシック" charset="0"/>
                <a:cs typeface="ＭＳ Ｐゴシック" charset="0"/>
              </a:rPr>
              <a:t>Problem Solution</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startAt="3"/>
            </a:pPr>
            <a:r>
              <a:rPr lang="en-US" sz="2800" i="1">
                <a:latin typeface="Times New Roman" charset="0"/>
                <a:ea typeface="ＭＳ Ｐゴシック" charset="0"/>
                <a:cs typeface="ＭＳ Ｐゴシック" charset="0"/>
              </a:rPr>
              <a:t>(concluded)</a:t>
            </a:r>
          </a:p>
          <a:p>
            <a:pPr marL="609600" indent="-609600" eaLnBrk="1" hangingPunct="1">
              <a:buFontTx/>
              <a:buNone/>
            </a:pPr>
            <a:r>
              <a:rPr lang="en-US" sz="2800">
                <a:latin typeface="Times New Roman" charset="0"/>
                <a:ea typeface="ＭＳ Ｐゴシック" charset="0"/>
                <a:cs typeface="ＭＳ Ｐゴシック" charset="0"/>
              </a:rPr>
              <a:t>    </a:t>
            </a:r>
          </a:p>
          <a:p>
            <a:pPr marL="609600" indent="-609600" eaLnBrk="1" hangingPunct="1">
              <a:buFontTx/>
              <a:buNone/>
            </a:pPr>
            <a:r>
              <a:rPr lang="en-US" sz="2800">
                <a:latin typeface="Times New Roman" charset="0"/>
                <a:ea typeface="ＭＳ Ｐゴシック" charset="0"/>
                <a:cs typeface="ＭＳ Ｐゴシック" charset="0"/>
              </a:rPr>
              <a:t>      Under LIFO, the </a:t>
            </a:r>
            <a:r>
              <a:rPr lang="ja-JP" altLang="en-US" sz="2800">
                <a:latin typeface="Times New Roman" charset="0"/>
                <a:ea typeface="ＭＳ Ｐゴシック" charset="0"/>
                <a:cs typeface="ＭＳ Ｐゴシック" charset="0"/>
              </a:rPr>
              <a:t>“</a:t>
            </a:r>
            <a:r>
              <a:rPr lang="en-US" altLang="ja-JP" sz="2800">
                <a:latin typeface="Times New Roman" charset="0"/>
                <a:ea typeface="ＭＳ Ｐゴシック" charset="0"/>
                <a:cs typeface="ＭＳ Ｐゴシック" charset="0"/>
              </a:rPr>
              <a:t>last-in cost</a:t>
            </a:r>
            <a:r>
              <a:rPr lang="ja-JP" altLang="en-US" sz="2800">
                <a:latin typeface="Times New Roman" charset="0"/>
                <a:ea typeface="ＭＳ Ｐゴシック" charset="0"/>
                <a:cs typeface="ＭＳ Ｐゴシック" charset="0"/>
              </a:rPr>
              <a:t>”</a:t>
            </a:r>
            <a:r>
              <a:rPr lang="en-US" altLang="ja-JP" sz="2800">
                <a:latin typeface="Times New Roman" charset="0"/>
                <a:ea typeface="ＭＳ Ｐゴシック" charset="0"/>
                <a:cs typeface="ＭＳ Ｐゴシック" charset="0"/>
              </a:rPr>
              <a:t> changes each time another inventory item is purchased.  Thus, the timing of the application of the LIFO rules is relevant, and different results will occur under the periodic and perpetual systems.</a:t>
            </a:r>
            <a:r>
              <a:rPr lang="en-US" altLang="ja-JP">
                <a:latin typeface="Times New Roman" charset="0"/>
                <a:ea typeface="ＭＳ Ｐゴシック" charset="0"/>
                <a:cs typeface="ＭＳ Ｐゴシック" charset="0"/>
              </a:rPr>
              <a:t>  </a:t>
            </a:r>
            <a:endParaRPr lang="en-US">
              <a:latin typeface="Times New Roman" charset="0"/>
              <a:ea typeface="ＭＳ Ｐゴシック" charset="0"/>
              <a:cs typeface="ＭＳ Ｐゴシック" charset="0"/>
            </a:endParaRPr>
          </a:p>
        </p:txBody>
      </p:sp>
      <p:sp>
        <p:nvSpPr>
          <p:cNvPr id="54274" name="Rectangle 3"/>
          <p:cNvSpPr>
            <a:spLocks noGrp="1" noChangeArrowheads="1"/>
          </p:cNvSpPr>
          <p:nvPr>
            <p:ph type="title"/>
          </p:nvPr>
        </p:nvSpPr>
        <p:spPr>
          <a:solidFill>
            <a:srgbClr val="003399"/>
          </a:solidFill>
        </p:spPr>
        <p:txBody>
          <a:bodyPr/>
          <a:lstStyle/>
          <a:p>
            <a:pPr eaLnBrk="1" hangingPunct="1"/>
            <a:r>
              <a:rPr lang="en-US">
                <a:solidFill>
                  <a:srgbClr val="C0C0C0"/>
                </a:solidFill>
                <a:latin typeface="Times New Roman" charset="0"/>
                <a:ea typeface="ＭＳ Ｐゴシック" charset="0"/>
                <a:cs typeface="ＭＳ Ｐゴシック" charset="0"/>
              </a:rPr>
              <a:t>Problem Solution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18434" name="Rectangle 10"/>
          <p:cNvSpPr>
            <a:spLocks noChangeArrowheads="1"/>
          </p:cNvSpPr>
          <p:nvPr/>
        </p:nvSpPr>
        <p:spPr bwMode="auto">
          <a:xfrm>
            <a:off x="914400" y="2133600"/>
            <a:ext cx="7313613" cy="457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buFontTx/>
              <a:buNone/>
            </a:pPr>
            <a:r>
              <a:rPr lang="en-US" b="1" i="1"/>
              <a:t>Solution approach:  </a:t>
            </a:r>
            <a:r>
              <a:rPr lang="en-US"/>
              <a:t>Calculate goods available</a:t>
            </a:r>
          </a:p>
          <a:p>
            <a:pPr marL="342900" indent="-342900">
              <a:buFontTx/>
              <a:buNone/>
            </a:pPr>
            <a:r>
              <a:rPr lang="en-US"/>
              <a:t>for sale in units and dollars, and ending inventory</a:t>
            </a:r>
          </a:p>
          <a:p>
            <a:pPr marL="342900" indent="-342900">
              <a:buFontTx/>
              <a:buNone/>
            </a:pPr>
            <a:r>
              <a:rPr lang="en-US"/>
              <a:t>in units.  These amounts are the same for both</a:t>
            </a:r>
          </a:p>
          <a:p>
            <a:pPr marL="342900" indent="-342900">
              <a:buFontTx/>
              <a:buNone/>
            </a:pPr>
            <a:r>
              <a:rPr lang="en-US"/>
              <a:t>FIFO and LIFO under either a periodic or</a:t>
            </a:r>
          </a:p>
          <a:p>
            <a:pPr marL="342900" indent="-342900">
              <a:buFontTx/>
              <a:buNone/>
            </a:pPr>
            <a:r>
              <a:rPr lang="en-US"/>
              <a:t>perpetual inventory system.</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ChangeArrowheads="1"/>
          </p:cNvSpPr>
          <p:nvPr/>
        </p:nvSpPr>
        <p:spPr bwMode="auto">
          <a:xfrm>
            <a:off x="0" y="0"/>
            <a:ext cx="9144000" cy="228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00000"/>
              </a:lnSpc>
              <a:spcBef>
                <a:spcPct val="0"/>
              </a:spcBef>
              <a:buFontTx/>
              <a:buNone/>
            </a:pPr>
            <a:r>
              <a:rPr lang="en-US" sz="7200" dirty="0"/>
              <a:t>Accounting</a:t>
            </a:r>
          </a:p>
          <a:p>
            <a:pPr algn="ctr">
              <a:lnSpc>
                <a:spcPct val="100000"/>
              </a:lnSpc>
              <a:spcBef>
                <a:spcPct val="0"/>
              </a:spcBef>
              <a:buFontTx/>
              <a:buNone/>
            </a:pPr>
            <a:r>
              <a:rPr lang="en-US" sz="3200" dirty="0">
                <a:solidFill>
                  <a:srgbClr val="003399"/>
                </a:solidFill>
              </a:rPr>
              <a:t>What the Numbers Mean 12e</a:t>
            </a:r>
          </a:p>
        </p:txBody>
      </p:sp>
      <p:sp>
        <p:nvSpPr>
          <p:cNvPr id="55298" name="Rectangle 3"/>
          <p:cNvSpPr>
            <a:spLocks noChangeArrowheads="1"/>
          </p:cNvSpPr>
          <p:nvPr/>
        </p:nvSpPr>
        <p:spPr bwMode="auto">
          <a:xfrm>
            <a:off x="0" y="5029200"/>
            <a:ext cx="9144000" cy="1828800"/>
          </a:xfrm>
          <a:prstGeom prst="rect">
            <a:avLst/>
          </a:prstGeom>
          <a:solidFill>
            <a:srgbClr val="33CC3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00000"/>
              </a:lnSpc>
              <a:spcBef>
                <a:spcPct val="0"/>
              </a:spcBef>
              <a:buFontTx/>
              <a:buNone/>
            </a:pPr>
            <a:r>
              <a:rPr lang="en-US" sz="3200">
                <a:solidFill>
                  <a:schemeClr val="bg1"/>
                </a:solidFill>
              </a:rPr>
              <a:t>David H. Marshall</a:t>
            </a:r>
          </a:p>
          <a:p>
            <a:pPr algn="ctr">
              <a:lnSpc>
                <a:spcPct val="100000"/>
              </a:lnSpc>
              <a:spcBef>
                <a:spcPct val="0"/>
              </a:spcBef>
              <a:buFontTx/>
              <a:buNone/>
            </a:pPr>
            <a:r>
              <a:rPr lang="en-US" sz="3200">
                <a:solidFill>
                  <a:schemeClr val="bg1"/>
                </a:solidFill>
              </a:rPr>
              <a:t>Wayne W. McManus</a:t>
            </a:r>
          </a:p>
          <a:p>
            <a:pPr algn="ctr">
              <a:lnSpc>
                <a:spcPct val="100000"/>
              </a:lnSpc>
              <a:spcBef>
                <a:spcPct val="0"/>
              </a:spcBef>
              <a:buFontTx/>
              <a:buNone/>
            </a:pPr>
            <a:r>
              <a:rPr lang="en-US" sz="3200">
                <a:solidFill>
                  <a:schemeClr val="bg1"/>
                </a:solidFill>
              </a:rPr>
              <a:t>Daniel F. Viele</a:t>
            </a:r>
          </a:p>
        </p:txBody>
      </p:sp>
      <p:sp>
        <p:nvSpPr>
          <p:cNvPr id="55299" name="Rectangle 4"/>
          <p:cNvSpPr>
            <a:spLocks noChangeArrowheads="1"/>
          </p:cNvSpPr>
          <p:nvPr/>
        </p:nvSpPr>
        <p:spPr bwMode="auto">
          <a:xfrm>
            <a:off x="0" y="2286000"/>
            <a:ext cx="9144000" cy="2743200"/>
          </a:xfrm>
          <a:prstGeom prst="rect">
            <a:avLst/>
          </a:prstGeom>
          <a:solidFill>
            <a:srgbClr val="9900CC"/>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nchorCtr="1"/>
          <a:lstStyle/>
          <a:p>
            <a:pPr algn="ctr">
              <a:lnSpc>
                <a:spcPct val="100000"/>
              </a:lnSpc>
              <a:buFontTx/>
              <a:buNone/>
            </a:pPr>
            <a:r>
              <a:rPr lang="en-US">
                <a:solidFill>
                  <a:schemeClr val="bg1"/>
                </a:solidFill>
                <a:latin typeface="Arial" charset="0"/>
                <a:cs typeface="Arial" charset="0"/>
              </a:rPr>
              <a:t>You should now have a better understanding</a:t>
            </a:r>
            <a:br>
              <a:rPr lang="en-US">
                <a:solidFill>
                  <a:schemeClr val="bg1"/>
                </a:solidFill>
                <a:latin typeface="Arial" charset="0"/>
                <a:cs typeface="Arial" charset="0"/>
              </a:rPr>
            </a:br>
            <a:r>
              <a:rPr lang="en-US">
                <a:solidFill>
                  <a:schemeClr val="bg1"/>
                </a:solidFill>
                <a:latin typeface="Arial" charset="0"/>
                <a:cs typeface="Arial" charset="0"/>
              </a:rPr>
              <a:t>of the FIFO and LIFO cost flow assumptions under the periodic and perpetual systems.</a:t>
            </a:r>
          </a:p>
          <a:p>
            <a:pPr algn="ctr">
              <a:lnSpc>
                <a:spcPct val="100000"/>
              </a:lnSpc>
              <a:buFontTx/>
              <a:buNone/>
            </a:pPr>
            <a:endParaRPr lang="en-US" sz="2000" i="1">
              <a:solidFill>
                <a:schemeClr val="bg1"/>
              </a:solidFill>
              <a:latin typeface="Arial" charset="0"/>
              <a:cs typeface="Arial" charset="0"/>
            </a:endParaRPr>
          </a:p>
          <a:p>
            <a:pPr algn="ctr">
              <a:lnSpc>
                <a:spcPct val="100000"/>
              </a:lnSpc>
              <a:buFontTx/>
              <a:buNone/>
            </a:pPr>
            <a:r>
              <a:rPr lang="en-US" i="1">
                <a:solidFill>
                  <a:schemeClr val="bg1"/>
                </a:solidFill>
                <a:latin typeface="Arial" charset="0"/>
                <a:cs typeface="Arial" charset="0"/>
              </a:rPr>
              <a:t>Remember that there is a demonstration problem for each chapter that is here for your learning benefit.</a:t>
            </a:r>
          </a:p>
        </p:txBody>
      </p:sp>
      <p:sp>
        <p:nvSpPr>
          <p:cNvPr id="55300" name="Line 5"/>
          <p:cNvSpPr>
            <a:spLocks noChangeShapeType="1"/>
          </p:cNvSpPr>
          <p:nvPr/>
        </p:nvSpPr>
        <p:spPr bwMode="auto">
          <a:xfrm>
            <a:off x="0" y="2286000"/>
            <a:ext cx="9144000" cy="0"/>
          </a:xfrm>
          <a:prstGeom prst="line">
            <a:avLst/>
          </a:prstGeom>
          <a:noFill/>
          <a:ln w="63500">
            <a:solidFill>
              <a:srgbClr val="EC2D00"/>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55301" name="Line 6"/>
          <p:cNvSpPr>
            <a:spLocks noChangeShapeType="1"/>
          </p:cNvSpPr>
          <p:nvPr/>
        </p:nvSpPr>
        <p:spPr bwMode="auto">
          <a:xfrm>
            <a:off x="0" y="5029200"/>
            <a:ext cx="9144000" cy="0"/>
          </a:xfrm>
          <a:prstGeom prst="line">
            <a:avLst/>
          </a:prstGeom>
          <a:noFill/>
          <a:ln w="63500">
            <a:solidFill>
              <a:srgbClr val="FFFF00"/>
            </a:solidFill>
            <a:round/>
            <a:headEnd/>
            <a:tailEnd/>
          </a:ln>
          <a:extLst>
            <a:ext uri="{909E8E84-426E-40DD-AFC4-6F175D3DCCD1}">
              <a14:hiddenFill xmlns:a14="http://schemas.microsoft.com/office/drawing/2010/main">
                <a:noFill/>
              </a14:hiddenFill>
            </a:ext>
          </a:extLst>
        </p:spPr>
        <p:txBody>
          <a:bodyPr anchor="ct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19458"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19459" name="Rectangle 4"/>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Calculation of goods available for sale:</a:t>
            </a:r>
            <a:r>
              <a:rPr lang="en-US" sz="1600" dirty="0"/>
              <a:t> </a:t>
            </a:r>
          </a:p>
          <a:p>
            <a:pPr marL="609600" indent="-609600">
              <a:buFontTx/>
              <a:buNone/>
            </a:pPr>
            <a:endParaRPr lang="en-US" sz="800" dirty="0"/>
          </a:p>
          <a:p>
            <a:pPr marL="609600" indent="-609600">
              <a:buFontTx/>
              <a:buNone/>
            </a:pPr>
            <a:r>
              <a:rPr lang="en-US" sz="2400" dirty="0">
                <a:solidFill>
                  <a:srgbClr val="EC2D00"/>
                </a:solidFill>
              </a:rPr>
              <a:t>Beginning inventory. . . . . . . . . .    150 @ $60 =    $  9,000</a:t>
            </a:r>
          </a:p>
        </p:txBody>
      </p:sp>
      <p:sp>
        <p:nvSpPr>
          <p:cNvPr id="19460"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461"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9462" name="Text Box 7"/>
          <p:cNvSpPr txBox="1">
            <a:spLocks noChangeArrowheads="1"/>
          </p:cNvSpPr>
          <p:nvPr/>
        </p:nvSpPr>
        <p:spPr bwMode="auto">
          <a:xfrm>
            <a:off x="685800" y="3352800"/>
            <a:ext cx="7772400" cy="1096963"/>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Beginning inventory is a distinct layer - separate from each purchase layer added during the period.</a:t>
            </a:r>
          </a:p>
        </p:txBody>
      </p:sp>
      <p:sp>
        <p:nvSpPr>
          <p:cNvPr id="19463" name="Text Box 8"/>
          <p:cNvSpPr txBox="1">
            <a:spLocks noChangeArrowheads="1"/>
          </p:cNvSpPr>
          <p:nvPr/>
        </p:nvSpPr>
        <p:spPr bwMode="auto">
          <a:xfrm>
            <a:off x="685800" y="4846638"/>
            <a:ext cx="7772400" cy="10969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The </a:t>
            </a:r>
            <a:r>
              <a:rPr lang="en-US" b="1" i="1"/>
              <a:t>number of units</a:t>
            </a:r>
            <a:r>
              <a:rPr lang="en-US"/>
              <a:t> of each layer of inventory is multiplied by the </a:t>
            </a:r>
            <a:r>
              <a:rPr lang="en-US" b="1" i="1"/>
              <a:t>cost per unit</a:t>
            </a:r>
            <a:r>
              <a:rPr lang="en-US"/>
              <a:t> to get </a:t>
            </a:r>
            <a:r>
              <a:rPr lang="en-US" b="1" i="1"/>
              <a:t>total costs</a:t>
            </a:r>
            <a:r>
              <a:rPr lang="en-US"/>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20482"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20483" name="Rectangle 4"/>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Calculation of goods available for sale:</a:t>
            </a:r>
            <a:r>
              <a:rPr lang="en-US" sz="1600" dirty="0"/>
              <a:t> </a:t>
            </a:r>
          </a:p>
          <a:p>
            <a:pPr marL="609600" indent="-609600">
              <a:buFontTx/>
              <a:buNone/>
            </a:pPr>
            <a:endParaRPr lang="en-US" sz="800" dirty="0"/>
          </a:p>
          <a:p>
            <a:pPr marL="609600" indent="-609600">
              <a:buFontTx/>
              <a:buNone/>
            </a:pPr>
            <a:r>
              <a:rPr lang="en-US" sz="2400" dirty="0"/>
              <a:t>Beginning inventory. . . . . . . . . .    150 @ $60 =    $  9,000</a:t>
            </a:r>
          </a:p>
          <a:p>
            <a:pPr marL="609600" indent="-609600">
              <a:buFontTx/>
              <a:buNone/>
            </a:pPr>
            <a:r>
              <a:rPr lang="en-US" sz="2400" dirty="0">
                <a:solidFill>
                  <a:srgbClr val="EC2D00"/>
                </a:solidFill>
              </a:rPr>
              <a:t>Purchases . . . . . . . . . . . . . . . . . .      70 @   66 =        4,620</a:t>
            </a:r>
          </a:p>
          <a:p>
            <a:pPr marL="609600" indent="-609600">
              <a:buFontTx/>
              <a:buNone/>
            </a:pPr>
            <a:r>
              <a:rPr lang="en-US" sz="2400" dirty="0">
                <a:solidFill>
                  <a:srgbClr val="EC2D00"/>
                </a:solidFill>
              </a:rPr>
              <a:t>                                                          90 @   70 =        6,300</a:t>
            </a:r>
          </a:p>
          <a:p>
            <a:pPr marL="609600" indent="-609600">
              <a:buFontTx/>
              <a:buNone/>
            </a:pPr>
            <a:r>
              <a:rPr lang="en-US" sz="2400" dirty="0">
                <a:solidFill>
                  <a:srgbClr val="EC2D00"/>
                </a:solidFill>
              </a:rPr>
              <a:t>                                                        140 @   72 =      10,080</a:t>
            </a:r>
          </a:p>
          <a:p>
            <a:pPr marL="609600" indent="-609600">
              <a:buFontTx/>
              <a:buNone/>
            </a:pPr>
            <a:r>
              <a:rPr lang="en-US" sz="2400" dirty="0">
                <a:solidFill>
                  <a:srgbClr val="EC2D00"/>
                </a:solidFill>
              </a:rPr>
              <a:t>                                                        </a:t>
            </a:r>
            <a:r>
              <a:rPr lang="en-US" sz="2400" u="sng" dirty="0">
                <a:solidFill>
                  <a:srgbClr val="EC2D00"/>
                </a:solidFill>
              </a:rPr>
              <a:t>  50</a:t>
            </a:r>
            <a:r>
              <a:rPr lang="en-US" sz="2400" dirty="0">
                <a:solidFill>
                  <a:srgbClr val="EC2D00"/>
                </a:solidFill>
              </a:rPr>
              <a:t> @   76 =      </a:t>
            </a:r>
            <a:r>
              <a:rPr lang="en-US" sz="2400" u="sng" dirty="0">
                <a:solidFill>
                  <a:srgbClr val="EC2D00"/>
                </a:solidFill>
              </a:rPr>
              <a:t>  3,800</a:t>
            </a:r>
          </a:p>
          <a:p>
            <a:pPr marL="609600" indent="-609600">
              <a:buFontTx/>
              <a:buNone/>
            </a:pPr>
            <a:r>
              <a:rPr lang="en-US" sz="1600" dirty="0"/>
              <a:t> </a:t>
            </a:r>
          </a:p>
          <a:p>
            <a:pPr marL="609600" indent="-609600">
              <a:buFontTx/>
              <a:buNone/>
            </a:pPr>
            <a:endParaRPr lang="en-US" sz="2400" dirty="0"/>
          </a:p>
          <a:p>
            <a:pPr marL="609600" indent="-609600">
              <a:buFontTx/>
              <a:buNone/>
            </a:pPr>
            <a:endParaRPr lang="en-US" sz="2400" dirty="0"/>
          </a:p>
          <a:p>
            <a:pPr marL="609600" indent="-609600">
              <a:buFontTx/>
              <a:buNone/>
            </a:pPr>
            <a:endParaRPr lang="en-US" sz="2000" b="1" dirty="0">
              <a:solidFill>
                <a:srgbClr val="EC2D00"/>
              </a:solidFill>
            </a:endParaRPr>
          </a:p>
        </p:txBody>
      </p:sp>
      <p:sp>
        <p:nvSpPr>
          <p:cNvPr id="20484"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485"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0486" name="Text Box 7"/>
          <p:cNvSpPr txBox="1">
            <a:spLocks noChangeArrowheads="1"/>
          </p:cNvSpPr>
          <p:nvPr/>
        </p:nvSpPr>
        <p:spPr bwMode="auto">
          <a:xfrm>
            <a:off x="685800" y="4876800"/>
            <a:ext cx="7772400" cy="1096963"/>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Each of the purchases during the period is treated as a separate layer of inventory.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21506"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21507" name="Rectangle 4"/>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Calculation of goods available for sale:</a:t>
            </a:r>
            <a:r>
              <a:rPr lang="en-US" sz="1600" dirty="0"/>
              <a:t> </a:t>
            </a:r>
          </a:p>
          <a:p>
            <a:pPr marL="609600" indent="-609600">
              <a:buFontTx/>
              <a:buNone/>
            </a:pPr>
            <a:endParaRPr lang="en-US" sz="800" dirty="0"/>
          </a:p>
          <a:p>
            <a:pPr marL="609600" indent="-609600">
              <a:buFontTx/>
              <a:buNone/>
            </a:pPr>
            <a:r>
              <a:rPr lang="en-US" sz="2400" dirty="0"/>
              <a:t>Beginning inventory. . . . . . . . . .    150 @ $60 =    $  9,000</a:t>
            </a:r>
          </a:p>
          <a:p>
            <a:pPr marL="609600" indent="-609600">
              <a:buFontTx/>
              <a:buNone/>
            </a:pPr>
            <a:r>
              <a:rPr lang="en-US" sz="2400" dirty="0"/>
              <a:t>Purchases . . . . . . . . . . . . . . . . . .      70 @   66 =        4,620</a:t>
            </a:r>
          </a:p>
          <a:p>
            <a:pPr marL="609600" indent="-609600">
              <a:buFontTx/>
              <a:buNone/>
            </a:pPr>
            <a:r>
              <a:rPr lang="en-US" sz="2400" dirty="0"/>
              <a:t>                                                          90 @   70 =        6,300</a:t>
            </a:r>
          </a:p>
          <a:p>
            <a:pPr marL="609600" indent="-609600">
              <a:buFontTx/>
              <a:buNone/>
            </a:pPr>
            <a:r>
              <a:rPr lang="en-US" sz="2400" dirty="0"/>
              <a:t>                                                        140 @   72 =      10,080</a:t>
            </a:r>
          </a:p>
          <a:p>
            <a:pPr marL="609600" indent="-609600">
              <a:buFontTx/>
              <a:buNone/>
            </a:pPr>
            <a:r>
              <a:rPr lang="en-US" sz="2400" dirty="0"/>
              <a:t>                                                        </a:t>
            </a:r>
            <a:r>
              <a:rPr lang="en-US" sz="2400" u="sng" dirty="0"/>
              <a:t>  50</a:t>
            </a:r>
            <a:r>
              <a:rPr lang="en-US" sz="2400" dirty="0"/>
              <a:t> @   76 =    </a:t>
            </a:r>
            <a:r>
              <a:rPr lang="en-US" sz="2400" u="sng" dirty="0"/>
              <a:t>    3,800</a:t>
            </a:r>
          </a:p>
          <a:p>
            <a:pPr marL="609600" indent="-609600">
              <a:buFontTx/>
              <a:buNone/>
            </a:pPr>
            <a:r>
              <a:rPr lang="en-US" sz="2400" dirty="0">
                <a:solidFill>
                  <a:srgbClr val="EC2D00"/>
                </a:solidFill>
              </a:rPr>
              <a:t>Goods available for sale. . . . . . .    500                   $33,800</a:t>
            </a:r>
          </a:p>
          <a:p>
            <a:pPr marL="609600" indent="-609600">
              <a:buFontTx/>
              <a:buNone/>
            </a:pPr>
            <a:r>
              <a:rPr lang="en-US" sz="1600" dirty="0"/>
              <a:t> </a:t>
            </a:r>
          </a:p>
          <a:p>
            <a:pPr marL="609600" indent="-609600">
              <a:buFontTx/>
              <a:buNone/>
            </a:pPr>
            <a:endParaRPr lang="en-US" sz="2400" dirty="0"/>
          </a:p>
          <a:p>
            <a:pPr marL="609600" indent="-609600">
              <a:buFontTx/>
              <a:buNone/>
            </a:pPr>
            <a:endParaRPr lang="en-US" sz="2400" dirty="0"/>
          </a:p>
          <a:p>
            <a:pPr marL="609600" indent="-609600">
              <a:buFontTx/>
              <a:buNone/>
            </a:pPr>
            <a:endParaRPr lang="en-US" sz="2000" b="1" dirty="0">
              <a:solidFill>
                <a:srgbClr val="EC2D00"/>
              </a:solidFill>
            </a:endParaRPr>
          </a:p>
        </p:txBody>
      </p:sp>
      <p:sp>
        <p:nvSpPr>
          <p:cNvPr id="21508"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509"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1510" name="Text Box 7"/>
          <p:cNvSpPr txBox="1">
            <a:spLocks noChangeArrowheads="1"/>
          </p:cNvSpPr>
          <p:nvPr/>
        </p:nvSpPr>
        <p:spPr bwMode="auto">
          <a:xfrm>
            <a:off x="685800" y="5303838"/>
            <a:ext cx="7772400" cy="10969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Beginning inventory plus the total purchases made during the period equals goods available for sale.</a:t>
            </a:r>
          </a:p>
        </p:txBody>
      </p:sp>
      <p:grpSp>
        <p:nvGrpSpPr>
          <p:cNvPr id="21511" name="Group 8"/>
          <p:cNvGrpSpPr>
            <a:grpSpLocks/>
          </p:cNvGrpSpPr>
          <p:nvPr/>
        </p:nvGrpSpPr>
        <p:grpSpPr bwMode="auto">
          <a:xfrm>
            <a:off x="6934200" y="5029200"/>
            <a:ext cx="1033463" cy="38100"/>
            <a:chOff x="4848" y="3984"/>
            <a:chExt cx="768" cy="24"/>
          </a:xfrm>
        </p:grpSpPr>
        <p:sp>
          <p:nvSpPr>
            <p:cNvPr id="21515" name="Line 9"/>
            <p:cNvSpPr>
              <a:spLocks noChangeShapeType="1"/>
            </p:cNvSpPr>
            <p:nvPr/>
          </p:nvSpPr>
          <p:spPr bwMode="auto">
            <a:xfrm>
              <a:off x="4848" y="3984"/>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6" name="Line 10"/>
            <p:cNvSpPr>
              <a:spLocks noChangeShapeType="1"/>
            </p:cNvSpPr>
            <p:nvPr/>
          </p:nvSpPr>
          <p:spPr bwMode="auto">
            <a:xfrm>
              <a:off x="4848" y="4008"/>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1512" name="Group 11"/>
          <p:cNvGrpSpPr>
            <a:grpSpLocks/>
          </p:cNvGrpSpPr>
          <p:nvPr/>
        </p:nvGrpSpPr>
        <p:grpSpPr bwMode="auto">
          <a:xfrm>
            <a:off x="5002213" y="5029200"/>
            <a:ext cx="484187" cy="38100"/>
            <a:chOff x="4848" y="3984"/>
            <a:chExt cx="768" cy="24"/>
          </a:xfrm>
        </p:grpSpPr>
        <p:sp>
          <p:nvSpPr>
            <p:cNvPr id="21513" name="Line 12"/>
            <p:cNvSpPr>
              <a:spLocks noChangeShapeType="1"/>
            </p:cNvSpPr>
            <p:nvPr/>
          </p:nvSpPr>
          <p:spPr bwMode="auto">
            <a:xfrm>
              <a:off x="4848" y="3984"/>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1514" name="Line 13"/>
            <p:cNvSpPr>
              <a:spLocks noChangeShapeType="1"/>
            </p:cNvSpPr>
            <p:nvPr/>
          </p:nvSpPr>
          <p:spPr bwMode="auto">
            <a:xfrm>
              <a:off x="4848" y="4008"/>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22530"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22531" name="Rectangle 4"/>
          <p:cNvSpPr>
            <a:spLocks noChangeArrowheads="1"/>
          </p:cNvSpPr>
          <p:nvPr/>
        </p:nvSpPr>
        <p:spPr bwMode="auto">
          <a:xfrm>
            <a:off x="685800" y="18288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r>
              <a:rPr lang="en-US" sz="2400" b="1" dirty="0"/>
              <a:t>Calculation of goods available for sale:</a:t>
            </a:r>
            <a:r>
              <a:rPr lang="en-US" sz="1600" dirty="0"/>
              <a:t> </a:t>
            </a:r>
          </a:p>
          <a:p>
            <a:pPr marL="609600" indent="-609600">
              <a:buFontTx/>
              <a:buNone/>
            </a:pPr>
            <a:r>
              <a:rPr lang="en-US" sz="2400" dirty="0"/>
              <a:t>Beginning inventory. . . . . . . . . .    150 @ $60 =     $ 9,000</a:t>
            </a:r>
          </a:p>
          <a:p>
            <a:pPr marL="609600" indent="-609600">
              <a:buFontTx/>
              <a:buNone/>
            </a:pPr>
            <a:r>
              <a:rPr lang="en-US" sz="2400" dirty="0"/>
              <a:t>Purchases . . . . . . . . . . . . . . . . . .      70 @   66 =        4,620</a:t>
            </a:r>
          </a:p>
          <a:p>
            <a:pPr marL="609600" indent="-609600">
              <a:buFontTx/>
              <a:buNone/>
            </a:pPr>
            <a:r>
              <a:rPr lang="en-US" sz="2400" dirty="0"/>
              <a:t>                                                          90 @   70 =        6,300</a:t>
            </a:r>
          </a:p>
          <a:p>
            <a:pPr marL="609600" indent="-609600">
              <a:buFontTx/>
              <a:buNone/>
            </a:pPr>
            <a:r>
              <a:rPr lang="en-US" sz="2400" dirty="0"/>
              <a:t>                                                        140 @   72 =      10,080</a:t>
            </a:r>
          </a:p>
          <a:p>
            <a:pPr marL="609600" indent="-609600">
              <a:buFontTx/>
              <a:buNone/>
            </a:pPr>
            <a:r>
              <a:rPr lang="en-US" sz="2400" dirty="0"/>
              <a:t>                                                        </a:t>
            </a:r>
            <a:r>
              <a:rPr lang="en-US" sz="2400" u="sng" dirty="0"/>
              <a:t>  50</a:t>
            </a:r>
            <a:r>
              <a:rPr lang="en-US" sz="2400" dirty="0"/>
              <a:t> @   76 =    </a:t>
            </a:r>
            <a:r>
              <a:rPr lang="en-US" sz="2400" u="sng" dirty="0"/>
              <a:t>    3,800</a:t>
            </a:r>
          </a:p>
          <a:p>
            <a:pPr marL="609600" indent="-609600">
              <a:buFontTx/>
              <a:buNone/>
            </a:pPr>
            <a:r>
              <a:rPr lang="en-US" sz="2400" dirty="0"/>
              <a:t>Goods available for sale. . . . . . .    500                   $33,800</a:t>
            </a:r>
          </a:p>
          <a:p>
            <a:pPr marL="609600" indent="-609600">
              <a:buFontTx/>
              <a:buNone/>
            </a:pPr>
            <a:r>
              <a:rPr lang="en-US" sz="2400" dirty="0">
                <a:solidFill>
                  <a:srgbClr val="EC2D00"/>
                </a:solidFill>
              </a:rPr>
              <a:t>Sales</a:t>
            </a:r>
            <a:r>
              <a:rPr lang="en-US" sz="800" dirty="0">
                <a:solidFill>
                  <a:srgbClr val="EC2D00"/>
                </a:solidFill>
              </a:rPr>
              <a:t> </a:t>
            </a:r>
            <a:r>
              <a:rPr lang="en-US" sz="2400" dirty="0">
                <a:solidFill>
                  <a:srgbClr val="EC2D00"/>
                </a:solidFill>
              </a:rPr>
              <a:t>. . . . . . . . . . . . . . . . . . . . . .   (</a:t>
            </a:r>
            <a:r>
              <a:rPr lang="en-US" sz="2400" u="sng" dirty="0">
                <a:solidFill>
                  <a:srgbClr val="EC2D00"/>
                </a:solidFill>
              </a:rPr>
              <a:t>300</a:t>
            </a:r>
            <a:r>
              <a:rPr lang="en-US" sz="2400" dirty="0">
                <a:solidFill>
                  <a:srgbClr val="EC2D00"/>
                </a:solidFill>
              </a:rPr>
              <a:t>)</a:t>
            </a:r>
          </a:p>
          <a:p>
            <a:pPr marL="609600" indent="-609600">
              <a:buFontTx/>
              <a:buNone/>
            </a:pPr>
            <a:r>
              <a:rPr lang="en-US" sz="2400" dirty="0">
                <a:solidFill>
                  <a:srgbClr val="EC2D00"/>
                </a:solidFill>
              </a:rPr>
              <a:t>Ending inventory . . . . . . . . . . . .    200  units</a:t>
            </a:r>
          </a:p>
          <a:p>
            <a:pPr marL="609600" indent="-609600">
              <a:buFontTx/>
              <a:buNone/>
            </a:pPr>
            <a:r>
              <a:rPr lang="en-US" sz="1600" dirty="0"/>
              <a:t> </a:t>
            </a:r>
          </a:p>
          <a:p>
            <a:pPr marL="609600" indent="-609600">
              <a:buFontTx/>
              <a:buNone/>
            </a:pPr>
            <a:endParaRPr lang="en-US" sz="2400" dirty="0"/>
          </a:p>
          <a:p>
            <a:pPr marL="609600" indent="-609600">
              <a:buFontTx/>
              <a:buNone/>
            </a:pPr>
            <a:endParaRPr lang="en-US" sz="2400" dirty="0"/>
          </a:p>
          <a:p>
            <a:pPr marL="609600" indent="-609600">
              <a:buFontTx/>
              <a:buNone/>
            </a:pPr>
            <a:endParaRPr lang="en-US" sz="2000" b="1" dirty="0">
              <a:solidFill>
                <a:srgbClr val="EC2D00"/>
              </a:solidFill>
            </a:endParaRPr>
          </a:p>
        </p:txBody>
      </p:sp>
      <p:sp>
        <p:nvSpPr>
          <p:cNvPr id="22532"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533"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2534" name="Text Box 9"/>
          <p:cNvSpPr txBox="1">
            <a:spLocks noChangeArrowheads="1"/>
          </p:cNvSpPr>
          <p:nvPr/>
        </p:nvSpPr>
        <p:spPr bwMode="auto">
          <a:xfrm>
            <a:off x="685800" y="5608638"/>
            <a:ext cx="7772400" cy="10969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The number of units sold is subtracted from goods available to arrive at ending inventory (in units).</a:t>
            </a:r>
          </a:p>
        </p:txBody>
      </p:sp>
      <p:grpSp>
        <p:nvGrpSpPr>
          <p:cNvPr id="22535" name="Group 10"/>
          <p:cNvGrpSpPr>
            <a:grpSpLocks/>
          </p:cNvGrpSpPr>
          <p:nvPr/>
        </p:nvGrpSpPr>
        <p:grpSpPr bwMode="auto">
          <a:xfrm>
            <a:off x="6891338" y="4648200"/>
            <a:ext cx="1033462" cy="38100"/>
            <a:chOff x="4848" y="3984"/>
            <a:chExt cx="768" cy="24"/>
          </a:xfrm>
        </p:grpSpPr>
        <p:sp>
          <p:nvSpPr>
            <p:cNvPr id="22539" name="Line 11"/>
            <p:cNvSpPr>
              <a:spLocks noChangeShapeType="1"/>
            </p:cNvSpPr>
            <p:nvPr/>
          </p:nvSpPr>
          <p:spPr bwMode="auto">
            <a:xfrm>
              <a:off x="4848" y="3984"/>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40" name="Line 12"/>
            <p:cNvSpPr>
              <a:spLocks noChangeShapeType="1"/>
            </p:cNvSpPr>
            <p:nvPr/>
          </p:nvSpPr>
          <p:spPr bwMode="auto">
            <a:xfrm>
              <a:off x="4848" y="4008"/>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22536" name="Group 13"/>
          <p:cNvGrpSpPr>
            <a:grpSpLocks/>
          </p:cNvGrpSpPr>
          <p:nvPr/>
        </p:nvGrpSpPr>
        <p:grpSpPr bwMode="auto">
          <a:xfrm>
            <a:off x="5002213" y="5448300"/>
            <a:ext cx="484187" cy="38100"/>
            <a:chOff x="4848" y="3984"/>
            <a:chExt cx="768" cy="24"/>
          </a:xfrm>
        </p:grpSpPr>
        <p:sp>
          <p:nvSpPr>
            <p:cNvPr id="22537" name="Line 14"/>
            <p:cNvSpPr>
              <a:spLocks noChangeShapeType="1"/>
            </p:cNvSpPr>
            <p:nvPr/>
          </p:nvSpPr>
          <p:spPr bwMode="auto">
            <a:xfrm>
              <a:off x="4848" y="3984"/>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8" name="Line 15"/>
            <p:cNvSpPr>
              <a:spLocks noChangeShapeType="1"/>
            </p:cNvSpPr>
            <p:nvPr/>
          </p:nvSpPr>
          <p:spPr bwMode="auto">
            <a:xfrm>
              <a:off x="4848" y="4008"/>
              <a:ext cx="768" cy="0"/>
            </a:xfrm>
            <a:prstGeom prst="line">
              <a:avLst/>
            </a:prstGeom>
            <a:noFill/>
            <a:ln w="9525">
              <a:solidFill>
                <a:srgbClr val="EC2D00"/>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ea typeface="ＭＳ Ｐゴシック" charset="0"/>
                <a:cs typeface="ＭＳ Ｐゴシック" charset="0"/>
              </a:rPr>
              <a:t>Problem Solution</a:t>
            </a:r>
          </a:p>
        </p:txBody>
      </p:sp>
      <p:sp>
        <p:nvSpPr>
          <p:cNvPr id="23554" name="Rectangle 3"/>
          <p:cNvSpPr>
            <a:spLocks noGrp="1" noChangeArrowheads="1"/>
          </p:cNvSpPr>
          <p:nvPr>
            <p:ph type="body" idx="1"/>
          </p:nvPr>
        </p:nvSpPr>
        <p:spPr>
          <a:xfrm>
            <a:off x="685800" y="1828800"/>
            <a:ext cx="7772400" cy="987425"/>
          </a:xfrm>
          <a:noFill/>
        </p:spPr>
        <p:txBody>
          <a:bodyPr/>
          <a:lstStyle/>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1200" b="1">
                <a:latin typeface="Times New Roman" charset="0"/>
                <a:ea typeface="ＭＳ Ｐゴシック" charset="0"/>
                <a:cs typeface="ＭＳ Ｐゴシック" charset="0"/>
              </a:rPr>
              <a:t>    </a:t>
            </a:r>
          </a:p>
          <a:p>
            <a:pPr eaLnBrk="1" hangingPunct="1">
              <a:lnSpc>
                <a:spcPct val="90000"/>
              </a:lnSpc>
              <a:buFontTx/>
              <a:buNone/>
            </a:pPr>
            <a:r>
              <a:rPr lang="en-US" sz="2800" b="1">
                <a:latin typeface="Times New Roman" charset="0"/>
                <a:ea typeface="ＭＳ Ｐゴシック" charset="0"/>
                <a:cs typeface="ＭＳ Ｐゴシック" charset="0"/>
              </a:rPr>
              <a:t>          </a:t>
            </a:r>
            <a:endParaRPr lang="en-US" sz="2800" b="1">
              <a:solidFill>
                <a:srgbClr val="0066FF"/>
              </a:solidFill>
              <a:latin typeface="Times New Roman" charset="0"/>
              <a:ea typeface="ＭＳ Ｐゴシック" charset="0"/>
              <a:cs typeface="ＭＳ Ｐゴシック" charset="0"/>
            </a:endParaRPr>
          </a:p>
        </p:txBody>
      </p:sp>
      <p:sp>
        <p:nvSpPr>
          <p:cNvPr id="23555" name="Rectangle 4"/>
          <p:cNvSpPr>
            <a:spLocks noChangeArrowheads="1"/>
          </p:cNvSpPr>
          <p:nvPr/>
        </p:nvSpPr>
        <p:spPr bwMode="auto">
          <a:xfrm>
            <a:off x="685800" y="1981200"/>
            <a:ext cx="7772400"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AutoNum type="alphaLcPeriod"/>
            </a:pPr>
            <a:r>
              <a:rPr lang="en-US" sz="2400" b="1" dirty="0"/>
              <a:t>FIFO periodic: </a:t>
            </a:r>
          </a:p>
          <a:p>
            <a:pPr marL="609600" indent="-609600">
              <a:buFontTx/>
              <a:buNone/>
            </a:pPr>
            <a:endParaRPr lang="en-US" sz="800" b="1" dirty="0"/>
          </a:p>
          <a:p>
            <a:pPr marL="609600" indent="-609600">
              <a:buFontTx/>
              <a:buNone/>
            </a:pPr>
            <a:r>
              <a:rPr lang="en-US" sz="2400" b="1" dirty="0"/>
              <a:t>        </a:t>
            </a:r>
            <a:r>
              <a:rPr lang="en-US" sz="2400" b="1" dirty="0">
                <a:solidFill>
                  <a:srgbClr val="EC2D00"/>
                </a:solidFill>
              </a:rPr>
              <a:t>Cost of goods sold . . . . . . .</a:t>
            </a:r>
            <a:r>
              <a:rPr lang="en-US" sz="2400" dirty="0">
                <a:solidFill>
                  <a:srgbClr val="EC2D00"/>
                </a:solidFill>
              </a:rPr>
              <a:t>   150 @ $60 =    $  9,000</a:t>
            </a:r>
          </a:p>
          <a:p>
            <a:pPr marL="609600" indent="-609600">
              <a:buFontTx/>
              <a:buNone/>
            </a:pPr>
            <a:r>
              <a:rPr lang="en-US" sz="2400" dirty="0"/>
              <a:t>                                                          </a:t>
            </a:r>
          </a:p>
        </p:txBody>
      </p:sp>
      <p:sp>
        <p:nvSpPr>
          <p:cNvPr id="23556" name="Line 5"/>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557" name="Rectangle 6"/>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3558" name="Text Box 7"/>
          <p:cNvSpPr txBox="1">
            <a:spLocks noChangeArrowheads="1"/>
          </p:cNvSpPr>
          <p:nvPr/>
        </p:nvSpPr>
        <p:spPr bwMode="auto">
          <a:xfrm>
            <a:off x="685800" y="3338513"/>
            <a:ext cx="7772400" cy="1828800"/>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To calculate the FIFO cost of goods sold amount, you must identify the first-in 300 units and their associated costs.  Start with beginning inventory of 150 units… </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90000"/>
          </a:lnSpc>
          <a:spcBef>
            <a:spcPct val="20000"/>
          </a:spcBef>
          <a:spcAft>
            <a:spcPct val="0"/>
          </a:spcAft>
          <a:buClrTx/>
          <a:buSzTx/>
          <a:buFontTx/>
          <a:buChar char="•"/>
          <a:tabLst/>
          <a:defRPr kumimoji="0" lang="en-US" sz="2800" b="0"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90000"/>
          </a:lnSpc>
          <a:spcBef>
            <a:spcPct val="20000"/>
          </a:spcBef>
          <a:spcAft>
            <a:spcPct val="0"/>
          </a:spcAft>
          <a:buClrTx/>
          <a:buSzTx/>
          <a:buFontTx/>
          <a:buChar char="•"/>
          <a:tabLst/>
          <a:defRPr kumimoji="0" lang="en-US" sz="2800" b="0" i="0" u="none" strike="noStrike" cap="none" normalizeH="0" baseline="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1969</TotalTime>
  <Words>3280</Words>
  <Application>Microsoft Office PowerPoint</Application>
  <PresentationFormat>On-screen Show (4:3)</PresentationFormat>
  <Paragraphs>484</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Default Design</vt:lpstr>
      <vt:lpstr>Demonstration Problem</vt:lpstr>
      <vt:lpstr>Problem Definition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Demonstration Exercise 12.4- 6e</dc:title>
  <dc:creator>Marshall, McManus, and Viele</dc:creator>
  <cp:lastModifiedBy>McCormick, Michael</cp:lastModifiedBy>
  <cp:revision>137</cp:revision>
  <dcterms:created xsi:type="dcterms:W3CDTF">2001-08-05T17:29:40Z</dcterms:created>
  <dcterms:modified xsi:type="dcterms:W3CDTF">2019-02-05T18:00:04Z</dcterms:modified>
</cp:coreProperties>
</file>