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54" r:id="rId2"/>
    <p:sldId id="257" r:id="rId3"/>
    <p:sldId id="338" r:id="rId4"/>
    <p:sldId id="290" r:id="rId5"/>
    <p:sldId id="339" r:id="rId6"/>
    <p:sldId id="322" r:id="rId7"/>
    <p:sldId id="340" r:id="rId8"/>
    <p:sldId id="324" r:id="rId9"/>
    <p:sldId id="329" r:id="rId10"/>
    <p:sldId id="345" r:id="rId11"/>
    <p:sldId id="346" r:id="rId12"/>
    <p:sldId id="328" r:id="rId13"/>
    <p:sldId id="330" r:id="rId14"/>
    <p:sldId id="341" r:id="rId15"/>
    <p:sldId id="342" r:id="rId16"/>
    <p:sldId id="327" r:id="rId17"/>
    <p:sldId id="343" r:id="rId18"/>
    <p:sldId id="331" r:id="rId19"/>
    <p:sldId id="347" r:id="rId20"/>
    <p:sldId id="326" r:id="rId21"/>
    <p:sldId id="332" r:id="rId22"/>
    <p:sldId id="348" r:id="rId23"/>
    <p:sldId id="349" r:id="rId24"/>
    <p:sldId id="325" r:id="rId25"/>
    <p:sldId id="333" r:id="rId26"/>
    <p:sldId id="351" r:id="rId27"/>
    <p:sldId id="350" r:id="rId28"/>
    <p:sldId id="323" r:id="rId29"/>
    <p:sldId id="334" r:id="rId30"/>
    <p:sldId id="353" r:id="rId31"/>
    <p:sldId id="352" r:id="rId32"/>
    <p:sldId id="336" r:id="rId33"/>
    <p:sldId id="337" r:id="rId34"/>
    <p:sldId id="355" r:id="rId35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D00"/>
    <a:srgbClr val="C0C0C0"/>
    <a:srgbClr val="FF3300"/>
    <a:srgbClr val="0099FF"/>
    <a:srgbClr val="0066FF"/>
    <a:srgbClr val="336600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76" d="100"/>
          <a:sy n="76" d="100"/>
        </p:scale>
        <p:origin x="-11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28"/>
    </p:cViewPr>
  </p:sorterViewPr>
  <p:notesViewPr>
    <p:cSldViewPr>
      <p:cViewPr varScale="1">
        <p:scale>
          <a:sx n="59" d="100"/>
          <a:sy n="59" d="100"/>
        </p:scale>
        <p:origin x="-178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7.xml"/><Relationship Id="rId18" Type="http://schemas.openxmlformats.org/officeDocument/2006/relationships/slide" Target="slides/slide23.xml"/><Relationship Id="rId3" Type="http://schemas.openxmlformats.org/officeDocument/2006/relationships/slide" Target="slides/slide3.xml"/><Relationship Id="rId21" Type="http://schemas.openxmlformats.org/officeDocument/2006/relationships/slide" Target="slides/slide27.xml"/><Relationship Id="rId7" Type="http://schemas.openxmlformats.org/officeDocument/2006/relationships/slide" Target="slides/slide9.xml"/><Relationship Id="rId12" Type="http://schemas.openxmlformats.org/officeDocument/2006/relationships/slide" Target="slides/slide15.xml"/><Relationship Id="rId17" Type="http://schemas.openxmlformats.org/officeDocument/2006/relationships/slide" Target="slides/slide22.xml"/><Relationship Id="rId25" Type="http://schemas.openxmlformats.org/officeDocument/2006/relationships/slide" Target="slides/slide32.xml"/><Relationship Id="rId2" Type="http://schemas.openxmlformats.org/officeDocument/2006/relationships/slide" Target="slides/slide2.xml"/><Relationship Id="rId16" Type="http://schemas.openxmlformats.org/officeDocument/2006/relationships/slide" Target="slides/slide21.xml"/><Relationship Id="rId20" Type="http://schemas.openxmlformats.org/officeDocument/2006/relationships/slide" Target="slides/slide26.xml"/><Relationship Id="rId1" Type="http://schemas.openxmlformats.org/officeDocument/2006/relationships/slide" Target="slides/slide1.xml"/><Relationship Id="rId6" Type="http://schemas.openxmlformats.org/officeDocument/2006/relationships/slide" Target="slides/slide7.xml"/><Relationship Id="rId11" Type="http://schemas.openxmlformats.org/officeDocument/2006/relationships/slide" Target="slides/slide14.xml"/><Relationship Id="rId24" Type="http://schemas.openxmlformats.org/officeDocument/2006/relationships/slide" Target="slides/slide31.xml"/><Relationship Id="rId5" Type="http://schemas.openxmlformats.org/officeDocument/2006/relationships/slide" Target="slides/slide6.xml"/><Relationship Id="rId15" Type="http://schemas.openxmlformats.org/officeDocument/2006/relationships/slide" Target="slides/slide19.xml"/><Relationship Id="rId23" Type="http://schemas.openxmlformats.org/officeDocument/2006/relationships/slide" Target="slides/slide30.xml"/><Relationship Id="rId10" Type="http://schemas.openxmlformats.org/officeDocument/2006/relationships/slide" Target="slides/slide13.xml"/><Relationship Id="rId19" Type="http://schemas.openxmlformats.org/officeDocument/2006/relationships/slide" Target="slides/slide25.xml"/><Relationship Id="rId4" Type="http://schemas.openxmlformats.org/officeDocument/2006/relationships/slide" Target="slides/slide5.xml"/><Relationship Id="rId9" Type="http://schemas.openxmlformats.org/officeDocument/2006/relationships/slide" Target="slides/slide11.xml"/><Relationship Id="rId14" Type="http://schemas.openxmlformats.org/officeDocument/2006/relationships/slide" Target="slides/slide18.xml"/><Relationship Id="rId22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F9FED5F8-99AC-4A4A-878A-BCDBD0BF96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572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D096A597-296B-5F4A-BAF0-22DE19A5C8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6852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B197B-6E26-6341-A384-D5087E1B27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38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9A25B-A8FF-A14C-9226-7DB36A9746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31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C1513-C0DE-704D-9A64-A7E9ECB35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918A9-8EEB-4644-AF5A-CDC76BC894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71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99E88-72CC-1040-B5BD-28ADF7AAD2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551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3111D-553B-4F46-8403-F655F3278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70A45-A1DB-A54C-B8DB-4EF931412C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391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D90EF-3085-A049-996C-6E99FAA2DB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22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0096F-9D97-B04E-B0EA-35FCADCEDF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83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5284C-A1BF-804C-B3A7-1E65EB410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434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BA66DC-AF8D-9F45-AFAC-4D28624159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09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CE1125BC-8328-324A-BF05-4BB12FB8D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4770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Demonstration Problem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Chapter 4 – Exercise 11</a:t>
            </a:r>
          </a:p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Record Transactions and Adjustments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4579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</a:t>
            </a:r>
            <a:r>
              <a:rPr lang="en-US" sz="2400" dirty="0"/>
              <a:t> b.                -720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             +720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Dr.   Prepaid Insurance . . . . . . . . . . . . . . . . . . . . . . . .    720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Cr.    Cash . . . . . . . . . . . . . . . . . . . . . . . . . . . . . . .                  720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5603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bg2"/>
                </a:solidFill>
              </a:rPr>
              <a:t>b.                -720</a:t>
            </a:r>
          </a:p>
          <a:p>
            <a:pPr marL="609600" indent="-609600">
              <a:buFontTx/>
              <a:buNone/>
            </a:pPr>
            <a:r>
              <a:rPr lang="en-US" sz="2400" dirty="0">
                <a:solidFill>
                  <a:schemeClr val="bg2"/>
                </a:solidFill>
              </a:rPr>
              <a:t>                              +720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   </a:t>
            </a: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chemeClr val="bg2"/>
                </a:solidFill>
              </a:rPr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Dr.   Prepaid Insurance . . . . . . . . . . . . . . . . . . . . . . . . .     720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        Cr.    Cash . . . . . . . . . . . . . . . . . . . . . . . . . . . . . . .                   720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1373188" y="5197475"/>
            <a:ext cx="6399212" cy="776288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000" b="1"/>
              <a:t>Prepaid Insurance (an asset account) increases and Cash (an asset account) decreases.   No effect on Net Income.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51816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Provided services to a client on account; revenues totaled $1,100.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an insurance premium of $720 for the coming year.  An asset, Prepaid Insurance, was debited.</a:t>
            </a:r>
            <a:r>
              <a:rPr lang="en-US" sz="2400" b="1" dirty="0">
                <a:latin typeface="Times New Roman" charset="0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Recognized insurance expense for one month from the above premium via a reclassification adjusting entry.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$1,600 of wages accrued at the end of the prior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$5,200 of wages for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Accrued $1,200 of wages at the end of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Received cash of $3,000 on accounts receivable accrued at the end of the prior month.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7651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2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b="1" dirty="0">
                <a:solidFill>
                  <a:srgbClr val="EC2D00"/>
                </a:solidFill>
              </a:rPr>
              <a:t>c.                 -60                                                -60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    </a:t>
            </a:r>
          </a:p>
          <a:p>
            <a:pPr marL="609600" indent="-609600">
              <a:buFontTx/>
              <a:buNone/>
            </a:pPr>
            <a:endParaRPr lang="en-US" sz="1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8675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/>
              <a:t>c.                 -60                                                -60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  <a:p>
            <a:pPr marL="609600" indent="-609600">
              <a:buFontTx/>
              <a:buNone/>
            </a:pPr>
            <a:endParaRPr lang="en-US" sz="1600" dirty="0"/>
          </a:p>
          <a:p>
            <a:pPr marL="609600" indent="-609600">
              <a:buFontTx/>
              <a:buNone/>
            </a:pPr>
            <a:r>
              <a:rPr lang="en-US" sz="1600" b="1" dirty="0"/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Dr.   Insurance Expense  . . . . . . . . . . . . . . . . . . . . . . . .       60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Cr.    Prepaid Insurance . . . . . . . . . . . . . . . . . . . .                   60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9699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0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bg2"/>
                </a:solidFill>
              </a:rPr>
              <a:t>c.                 -60                                                -60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   </a:t>
            </a:r>
          </a:p>
          <a:p>
            <a:pPr marL="609600" indent="-609600">
              <a:buFontTx/>
              <a:buNone/>
            </a:pPr>
            <a:endParaRPr lang="en-US" sz="1600" dirty="0">
              <a:solidFill>
                <a:schemeClr val="bg2"/>
              </a:solidFill>
            </a:endParaRP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chemeClr val="bg2"/>
                </a:solidFill>
              </a:rPr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Dr.   Insurance Expense  . . . . . . . . . . . . . . . . . . . . . . . . .      60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        Cr.    Prepaid Insurance . . . . . . . . . . . . . . . . . . . . . .                  60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1371600" y="5181600"/>
            <a:ext cx="6399213" cy="10509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000" b="1"/>
              <a:t>Insurance Expense (an expense account) increases which causes Net Income to decrease; Prepaid Insurance (an asset account) decreases.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Provided services to a client on account; revenues totaled $1,100.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an insurance premium of $720 for the coming year.  An asset, Prepaid Insurance, was debited.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Recognized insurance expense for one month from the above premium via a reclassification adjusting entry.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Paid $1,600 of wages accrued at the end of the prior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$5,200 of wages for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Accrued $1,200 of wages at the end of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Received cash of $3,000 on accounts receivable accrued at the end of the prior month.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1747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8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b="1" dirty="0">
                <a:solidFill>
                  <a:srgbClr val="EC2D00"/>
                </a:solidFill>
              </a:rPr>
              <a:t>d.             -1,600       -1,600</a:t>
            </a:r>
          </a:p>
          <a:p>
            <a:pPr marL="609600" indent="-609600">
              <a:buFontTx/>
              <a:buNone/>
            </a:pPr>
            <a:r>
              <a:rPr lang="en-US" sz="2400" b="1" dirty="0">
                <a:solidFill>
                  <a:srgbClr val="EC2D00"/>
                </a:solidFill>
              </a:rPr>
              <a:t>   </a:t>
            </a:r>
            <a:r>
              <a:rPr lang="en-US" sz="1600" b="1" dirty="0">
                <a:solidFill>
                  <a:srgbClr val="EC2D00"/>
                </a:solidFill>
              </a:rPr>
              <a:t>      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2771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2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/>
              <a:t>d.             -1,600       -1,600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</a:t>
            </a:r>
            <a:r>
              <a:rPr lang="en-US" sz="1600" dirty="0"/>
              <a:t>      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Dr.   Wages Payable . . . . . . . . . . . . . . . . . . . . . . . . . . .    1,600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Cr.    Cash . . . . . . . . . . . . . . . . . . . . . . . . . . . . . . .                  1,600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3795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6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>
                <a:solidFill>
                  <a:schemeClr val="bg2"/>
                </a:solidFill>
              </a:rPr>
              <a:t>d.             -1,600       -1,600</a:t>
            </a:r>
          </a:p>
          <a:p>
            <a:pPr marL="609600" indent="-609600">
              <a:buFontTx/>
              <a:buNone/>
            </a:pPr>
            <a:r>
              <a:rPr lang="en-US" sz="2400" dirty="0">
                <a:solidFill>
                  <a:schemeClr val="bg2"/>
                </a:solidFill>
              </a:rPr>
              <a:t>   </a:t>
            </a:r>
            <a:r>
              <a:rPr lang="en-US" sz="1600" dirty="0">
                <a:solidFill>
                  <a:schemeClr val="bg2"/>
                </a:solidFill>
              </a:rPr>
              <a:t>      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   </a:t>
            </a: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chemeClr val="bg2"/>
                </a:solidFill>
              </a:rPr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Dr.   Wages Payable . . . . . . . . . . . . . . . . . . . . . . . . . . .    1,600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        Cr.    Cash . . . . . . . . . . . . . . . . . . . . . . . . . . . . . . .                  1,600</a:t>
            </a:r>
          </a:p>
        </p:txBody>
      </p:sp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1373188" y="5197475"/>
            <a:ext cx="6399212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000" b="1"/>
              <a:t>Wages Payable (a liability account) decreases and Cash (an asset account) also decreases.  No effect on Net Income.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4375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b="1" dirty="0">
                <a:latin typeface="Times New Roman" charset="0"/>
              </a:rPr>
              <a:t>Enter the following column heading across the top of a sheet of paper:</a:t>
            </a:r>
            <a:endParaRPr lang="en-US" sz="800" b="1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 dirty="0">
                <a:latin typeface="Times New Roman" charset="0"/>
              </a:rPr>
              <a:t>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 dirty="0">
                <a:latin typeface="Times New Roman" charset="0"/>
              </a:rPr>
              <a:t>        </a:t>
            </a:r>
            <a:r>
              <a:rPr lang="en-US" sz="1800" b="1" dirty="0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 dirty="0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 dirty="0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</a:pPr>
            <a:endParaRPr lang="en-US" sz="1800" b="1" dirty="0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16387" name="Line 5"/>
          <p:cNvSpPr>
            <a:spLocks noChangeShapeType="1"/>
          </p:cNvSpPr>
          <p:nvPr/>
        </p:nvSpPr>
        <p:spPr bwMode="auto">
          <a:xfrm>
            <a:off x="914400" y="23622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8" name="Line 6"/>
          <p:cNvSpPr>
            <a:spLocks noChangeShapeType="1"/>
          </p:cNvSpPr>
          <p:nvPr/>
        </p:nvSpPr>
        <p:spPr bwMode="auto">
          <a:xfrm>
            <a:off x="914400" y="31242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Provided services to a client on account; revenues totaled $1,100.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an insurance premium of $720 for the coming year.  An asset, Prepaid Insurance, was debited.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Recognized insurance expense for one month from the above premium via a reclassification adjusting entry.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$1,600 of wages accrued at the end of the prior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Paid $5,200 of wages for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Accrued $1,200 of wages at the end of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Received cash of $3,000 on accounts receivable accrued at the end of the prior month.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5843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4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b="1" dirty="0">
                <a:solidFill>
                  <a:srgbClr val="EC2D00"/>
                </a:solidFill>
              </a:rPr>
              <a:t>e.              -5,200                                            -5,200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    </a:t>
            </a:r>
          </a:p>
          <a:p>
            <a:pPr marL="609600" indent="-609600">
              <a:buFontTx/>
              <a:buNone/>
            </a:pPr>
            <a:endParaRPr lang="en-US" sz="1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6867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68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/>
              <a:t>e.              -5,200                                            -5,200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  <a:p>
            <a:pPr marL="609600" indent="-609600">
              <a:buFontTx/>
              <a:buNone/>
            </a:pPr>
            <a:endParaRPr lang="en-US" sz="1600" dirty="0"/>
          </a:p>
          <a:p>
            <a:pPr marL="609600" indent="-609600">
              <a:buFontTx/>
              <a:buNone/>
            </a:pPr>
            <a:r>
              <a:rPr lang="en-US" sz="1600" b="1" dirty="0"/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Dr.   Wages Expense . . . . . . . . . . . . . . . . . . . . . . . . . . .     5,200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Cr.    Cash. . . . . . . . . . . . . . . . . . . . . . . . . . . . . . . .                   5,200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7891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2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>
                <a:solidFill>
                  <a:schemeClr val="bg2"/>
                </a:solidFill>
              </a:rPr>
              <a:t>e.              -5,200                                            -5,200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    </a:t>
            </a:r>
          </a:p>
          <a:p>
            <a:pPr marL="609600" indent="-609600">
              <a:buFontTx/>
              <a:buNone/>
            </a:pPr>
            <a:endParaRPr lang="en-US" sz="1600" dirty="0">
              <a:solidFill>
                <a:schemeClr val="bg2"/>
              </a:solidFill>
            </a:endParaRP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chemeClr val="bg2"/>
                </a:solidFill>
              </a:rPr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Dr.   Wages Expense . . . . . . . . . . . . . . . . . . . . . . . . . . .      5,200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        Cr.    Cash. . . . . . . . . . . . . . . . . . . . . . . . . . . . . . . .                    5,200</a:t>
            </a:r>
          </a:p>
        </p:txBody>
      </p:sp>
      <p:sp>
        <p:nvSpPr>
          <p:cNvPr id="37894" name="Text Box 7"/>
          <p:cNvSpPr txBox="1">
            <a:spLocks noChangeArrowheads="1"/>
          </p:cNvSpPr>
          <p:nvPr/>
        </p:nvSpPr>
        <p:spPr bwMode="auto">
          <a:xfrm>
            <a:off x="1371600" y="5181600"/>
            <a:ext cx="6399213" cy="10509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000" b="1"/>
              <a:t>Wages Expense (an expense account) increases which causes Net Income to decrease; Cash (an asset account) decreases.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Provided services to a client on account; revenues totaled $1,100.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an insurance premium of $720 for the coming year.  An asset, Prepaid Insurance, was debited.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Recognized insurance expense for one month from the above premium via a reclassification adjusting entry.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$1,600 of wages accrued at the end of the prior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$5,200 of wages for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Accrued $1,200 of wages at the end of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Received cash of $3,000 on accounts receivable accrued at the end of the prior month.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9939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0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1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b="1" dirty="0">
                <a:solidFill>
                  <a:srgbClr val="EC2D00"/>
                </a:solidFill>
              </a:rPr>
              <a:t>f.                              +1,200                           -1,200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    </a:t>
            </a:r>
          </a:p>
          <a:p>
            <a:pPr marL="609600" indent="-609600">
              <a:buFontTx/>
              <a:buNone/>
            </a:pPr>
            <a:endParaRPr lang="en-US" sz="16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0963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4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5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/>
              <a:t>f.                              +1,200                           -1,200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  <a:p>
            <a:pPr marL="609600" indent="-609600">
              <a:buFontTx/>
              <a:buNone/>
            </a:pPr>
            <a:endParaRPr lang="en-US" sz="1600" dirty="0"/>
          </a:p>
          <a:p>
            <a:pPr marL="609600" indent="-609600">
              <a:buFontTx/>
              <a:buNone/>
            </a:pPr>
            <a:r>
              <a:rPr lang="en-US" sz="1600" b="1" dirty="0"/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Dr.   Wages Expense . . . . . . . . . . . . . . . . . . . . . . . . . . .    1,200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Cr.    Wages Payable . . . . . . . . . . . . . . . . . . . . . . .                  1,200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1987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8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>
                <a:solidFill>
                  <a:schemeClr val="bg2"/>
                </a:solidFill>
              </a:rPr>
              <a:t>f.                              +1,200                           -1,200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   </a:t>
            </a:r>
          </a:p>
          <a:p>
            <a:pPr marL="609600" indent="-609600">
              <a:buFontTx/>
              <a:buNone/>
            </a:pPr>
            <a:endParaRPr lang="en-US" sz="1600" dirty="0">
              <a:solidFill>
                <a:schemeClr val="bg2"/>
              </a:solidFill>
            </a:endParaRP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chemeClr val="bg2"/>
                </a:solidFill>
              </a:rPr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Dr.   Wages Expense . . . . . . . . . . . . . . . . . . . . . . . . . . .     1,200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        Cr.    Wages Payable . . . . . . . . . . . . . . . . . . . . . . .                   1,200</a:t>
            </a:r>
          </a:p>
        </p:txBody>
      </p:sp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1371600" y="5181600"/>
            <a:ext cx="6399213" cy="10509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000" b="1"/>
              <a:t>Wages Expense (an expense account) increases which causes Net Income to decrease; Wages Payable (a liability account) increases.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Provided services to a client on account; revenues totaled $1,100.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an insurance premium of $720 for the coming year.  An asset, Prepaid Insurance, was debited.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Recognized insurance expense for one month from the above premium via a reclassification adjusting entry.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$1,600 of wages accrued at the end of the prior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$5,200 of wages for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Accrued $1,200 of wages at the end of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Received cash of $3,000 on accounts receivable accrued at the end of the prior month.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4035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6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7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b="1" dirty="0">
                <a:solidFill>
                  <a:srgbClr val="EC2D00"/>
                </a:solidFill>
              </a:rPr>
              <a:t>g.             +3,000 </a:t>
            </a:r>
          </a:p>
          <a:p>
            <a:pPr marL="609600" indent="-609600">
              <a:buFontTx/>
              <a:buNone/>
            </a:pPr>
            <a:r>
              <a:rPr lang="en-US" sz="2400" b="1" dirty="0">
                <a:solidFill>
                  <a:srgbClr val="EC2D00"/>
                </a:solidFill>
              </a:rPr>
              <a:t>                             -3,000   </a:t>
            </a:r>
            <a:r>
              <a:rPr lang="en-US" sz="1600" b="1" dirty="0">
                <a:solidFill>
                  <a:srgbClr val="EC2D00"/>
                </a:solidFill>
              </a:rPr>
              <a:t>      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4375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b="1">
                <a:latin typeface="Times New Roman" charset="0"/>
              </a:rPr>
              <a:t>Enter the following column heading across the top of a sheet of paper:</a:t>
            </a:r>
            <a:endParaRPr lang="en-US" sz="800" b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17411" name="Line 4"/>
          <p:cNvSpPr>
            <a:spLocks noChangeShapeType="1"/>
          </p:cNvSpPr>
          <p:nvPr/>
        </p:nvSpPr>
        <p:spPr bwMode="auto">
          <a:xfrm>
            <a:off x="914400" y="23622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2" name="Line 5"/>
          <p:cNvSpPr>
            <a:spLocks noChangeShapeType="1"/>
          </p:cNvSpPr>
          <p:nvPr/>
        </p:nvSpPr>
        <p:spPr bwMode="auto">
          <a:xfrm>
            <a:off x="914400" y="31242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685800" y="3278188"/>
            <a:ext cx="7772400" cy="319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1800" dirty="0"/>
              <a:t>Enter the transaction/adjustment letter in the first column and show the effect, if</a:t>
            </a:r>
          </a:p>
          <a:p>
            <a:pPr marL="609600" indent="-609600">
              <a:buFontTx/>
              <a:buNone/>
            </a:pPr>
            <a:r>
              <a:rPr lang="en-US" sz="1800" dirty="0"/>
              <a:t>any, of the transaction entry or adjusting entry on the appropriate balance sheet</a:t>
            </a:r>
          </a:p>
          <a:p>
            <a:pPr marL="609600" indent="-609600">
              <a:buFontTx/>
              <a:buNone/>
            </a:pPr>
            <a:r>
              <a:rPr lang="en-US" sz="1800" dirty="0"/>
              <a:t>category or on the income statement by entering the amount and indicating</a:t>
            </a:r>
          </a:p>
          <a:p>
            <a:pPr marL="609600" indent="-609600">
              <a:buFontTx/>
              <a:buNone/>
            </a:pPr>
            <a:r>
              <a:rPr lang="en-US" sz="1800" dirty="0"/>
              <a:t>whether it is an addition (+) or a subtraction (-).  Column headings reflect the</a:t>
            </a:r>
          </a:p>
          <a:p>
            <a:pPr marL="609600" indent="-609600">
              <a:buFontTx/>
              <a:buNone/>
            </a:pPr>
            <a:r>
              <a:rPr lang="en-US" sz="1800" dirty="0"/>
              <a:t>expanded balance sheet equation; items that affect net income should not be</a:t>
            </a:r>
          </a:p>
          <a:p>
            <a:pPr marL="609600" indent="-609600">
              <a:buFontTx/>
              <a:buNone/>
            </a:pPr>
            <a:r>
              <a:rPr lang="en-US" sz="1800" dirty="0"/>
              <a:t>shown as affecting stockholders’ equity.  In some cases, only one column may be</a:t>
            </a:r>
          </a:p>
          <a:p>
            <a:pPr marL="609600" indent="-609600">
              <a:buFontTx/>
              <a:buNone/>
            </a:pPr>
            <a:r>
              <a:rPr lang="en-US" sz="1800" dirty="0"/>
              <a:t>affected because all of the specific accounts affected by the transaction are</a:t>
            </a:r>
          </a:p>
          <a:p>
            <a:pPr marL="609600" indent="-609600">
              <a:buFontTx/>
              <a:buNone/>
            </a:pPr>
            <a:r>
              <a:rPr lang="en-US" sz="1800" dirty="0"/>
              <a:t>included in that category.  Transaction</a:t>
            </a:r>
            <a:r>
              <a:rPr lang="en-US" sz="1800" b="1" dirty="0"/>
              <a:t> </a:t>
            </a:r>
            <a:r>
              <a:rPr lang="en-US" sz="1800" b="1" i="1" dirty="0"/>
              <a:t>a</a:t>
            </a:r>
            <a:r>
              <a:rPr lang="en-US" sz="1800" i="1" dirty="0"/>
              <a:t> </a:t>
            </a:r>
            <a:r>
              <a:rPr lang="en-US" sz="1800" dirty="0"/>
              <a:t>has been done as an illustration.  (</a:t>
            </a:r>
            <a:r>
              <a:rPr lang="en-US" sz="1800" i="1" dirty="0"/>
              <a:t>Note: </a:t>
            </a:r>
          </a:p>
          <a:p>
            <a:pPr marL="609600" indent="-609600">
              <a:buFontTx/>
              <a:buNone/>
            </a:pPr>
            <a:r>
              <a:rPr lang="en-US" sz="1800" i="1" dirty="0"/>
              <a:t>As an alternative to using the horizontal model, you may write the journal entry</a:t>
            </a:r>
          </a:p>
          <a:p>
            <a:pPr marL="609600" indent="-609600">
              <a:buFontTx/>
              <a:buNone/>
            </a:pPr>
            <a:r>
              <a:rPr lang="en-US" sz="1800" i="1" dirty="0"/>
              <a:t>for each transaction or adjustment.)  </a:t>
            </a:r>
            <a:endParaRPr lang="en-US" sz="1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5059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0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1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/>
              <a:t>g.             +3,000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            -3,000   </a:t>
            </a:r>
            <a:r>
              <a:rPr lang="en-US" sz="1600" dirty="0"/>
              <a:t>      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Dr.   Cash. . . . . . . . . . . . . . . . . . . . . . . . . . . . . . . . . . . .     3,000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Cr.    Accounts Receivable. . . . . . . . . . . . . . . . . . .                   3,000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6083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4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5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2400" dirty="0">
                <a:solidFill>
                  <a:schemeClr val="bg2"/>
                </a:solidFill>
              </a:rPr>
              <a:t>g.             +3,000 </a:t>
            </a:r>
          </a:p>
          <a:p>
            <a:pPr marL="609600" indent="-609600">
              <a:buFontTx/>
              <a:buNone/>
            </a:pPr>
            <a:r>
              <a:rPr lang="en-US" sz="2400" dirty="0">
                <a:solidFill>
                  <a:schemeClr val="bg2"/>
                </a:solidFill>
              </a:rPr>
              <a:t>                             -3,000   </a:t>
            </a:r>
            <a:r>
              <a:rPr lang="en-US" sz="1600" dirty="0">
                <a:solidFill>
                  <a:schemeClr val="bg2"/>
                </a:solidFill>
              </a:rPr>
              <a:t>      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   </a:t>
            </a: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chemeClr val="bg2"/>
                </a:solidFill>
              </a:rPr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Dr.   Cash. . . . . . . . . . . . . . . . . . . . . . . . . . . . . . . . . . . .      3,000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        Cr.    Accounts Receivable. . . . . . . . . . . . . . . . . . .                     3,000</a:t>
            </a:r>
          </a:p>
        </p:txBody>
      </p:sp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1373188" y="5197475"/>
            <a:ext cx="6399212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000" b="1"/>
              <a:t>Cash (an asset account) increases and Accounts Receivable (an asset account) decreases.  No effect on Net Income.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7107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08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  a. 	   +1,100                                            +1,100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b. 	       -720     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	      +720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c.   	         -60                                                  -60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d.             -1,600      -1,600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e.  	    -5,200                                             -5,200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f.                             +1,200                     </a:t>
            </a:r>
            <a:r>
              <a:rPr lang="en-US" sz="800" dirty="0"/>
              <a:t>  </a:t>
            </a:r>
            <a:r>
              <a:rPr lang="en-US" sz="2400" dirty="0"/>
              <a:t>       -1,200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g.            +3,000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           -3,000   </a:t>
            </a:r>
            <a:r>
              <a:rPr lang="en-US" sz="1600" dirty="0"/>
              <a:t>      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8130" name="Rectangle 6"/>
          <p:cNvSpPr>
            <a:spLocks noChangeArrowheads="1"/>
          </p:cNvSpPr>
          <p:nvPr/>
        </p:nvSpPr>
        <p:spPr bwMode="auto">
          <a:xfrm>
            <a:off x="609600" y="1828800"/>
            <a:ext cx="7953375" cy="502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1600" b="1" dirty="0"/>
              <a:t>Journal entries:</a:t>
            </a:r>
          </a:p>
          <a:p>
            <a:pPr marL="609600" indent="-609600">
              <a:buFontTx/>
              <a:buNone/>
            </a:pPr>
            <a:r>
              <a:rPr lang="en-US" sz="2000" dirty="0"/>
              <a:t>a.  Dr.   Accounts Receivable . . . . . . . . . . . . . . . . . . . . . . .    1,100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        Cr.    Service Revenue . . . . . . . . . . . . . . . . . . . . . .                 </a:t>
            </a:r>
            <a:r>
              <a:rPr lang="en-US" sz="800" dirty="0"/>
              <a:t> </a:t>
            </a:r>
            <a:r>
              <a:rPr lang="en-US" sz="2000" dirty="0"/>
              <a:t> 1,100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b.  Dr.   Prepaid Insurance. . . . . . . . . . . . . . . . . . . . . . . . . .       720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        Cr.    Cash. . . . . . . . . . . . . . . . . . . . . . . . . . . . . . . .                   </a:t>
            </a:r>
            <a:r>
              <a:rPr lang="en-US" sz="800" dirty="0"/>
              <a:t> </a:t>
            </a:r>
            <a:r>
              <a:rPr lang="en-US" sz="2000" dirty="0"/>
              <a:t>  720</a:t>
            </a:r>
          </a:p>
          <a:p>
            <a:pPr marL="609600" indent="-609600">
              <a:buFontTx/>
              <a:buNone/>
            </a:pPr>
            <a:r>
              <a:rPr lang="en-US" sz="2000" dirty="0"/>
              <a:t>c.  Dr.   Insurance Expense . . . . . . . . . . . . . . . . . . . . . . . . .         60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        Cr.    Prepaid Insurance . . . . . . . . . . . . . . . . . . . . .                     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 </a:t>
            </a:r>
            <a:r>
              <a:rPr lang="en-US" sz="2000" dirty="0"/>
              <a:t>60</a:t>
            </a:r>
          </a:p>
          <a:p>
            <a:pPr marL="609600" indent="-609600">
              <a:buFontTx/>
              <a:buNone/>
            </a:pPr>
            <a:r>
              <a:rPr lang="en-US" sz="2000" dirty="0"/>
              <a:t>d.  Dr.   Wages Payable. . . . . . . . . . . . . . . . . . . . . . . . . . . .   </a:t>
            </a:r>
            <a:r>
              <a:rPr lang="en-US" sz="800" dirty="0"/>
              <a:t> </a:t>
            </a:r>
            <a:r>
              <a:rPr lang="en-US" sz="2000" dirty="0"/>
              <a:t> 1,600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        Cr.    Cash. . . . . . . . . . . . . . . . . . . . . . . . . . . . . . . .               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</a:t>
            </a:r>
            <a:r>
              <a:rPr lang="en-US" sz="2000" dirty="0"/>
              <a:t> 1,600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e.  Dr.   Wages Expense. . . . . . . . . . . . . . . . . . . . . . . . . . . .  </a:t>
            </a:r>
            <a:r>
              <a:rPr lang="en-US" sz="800" dirty="0"/>
              <a:t> </a:t>
            </a:r>
            <a:r>
              <a:rPr lang="en-US" sz="2000" dirty="0"/>
              <a:t> 5,200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        Cr.    Cash . . . . . . . . . . . . . . . . . . . . . . . . . . . . . . . .               </a:t>
            </a:r>
            <a:r>
              <a:rPr lang="en-US" sz="800" dirty="0"/>
              <a:t>  </a:t>
            </a:r>
            <a:r>
              <a:rPr lang="en-US" sz="2000" dirty="0"/>
              <a:t> 5,200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f.  Dr.   Wages Expense . . . . . . . . . . . . . . . . . . . . . . . . . . . .  </a:t>
            </a:r>
            <a:r>
              <a:rPr lang="en-US" sz="800" dirty="0"/>
              <a:t>  </a:t>
            </a:r>
            <a:r>
              <a:rPr lang="en-US" sz="2000" dirty="0"/>
              <a:t>1,200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        Cr.    Wages Payable. . . . . . . . . . . . . . . . . . . . . . . .                </a:t>
            </a:r>
            <a:r>
              <a:rPr lang="en-US" sz="800" dirty="0"/>
              <a:t> </a:t>
            </a:r>
            <a:r>
              <a:rPr lang="en-US" sz="2000" dirty="0"/>
              <a:t> 1,200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g.  Dr.   Cash . . . . . . . . . . . . . . . . . . . . . . . . . . . . . . . . . . . .   3,000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        Cr.    Accounts Receivable. . . . . . . . . . . . . . . . . . .               </a:t>
            </a:r>
            <a:r>
              <a:rPr lang="en-US" sz="800" dirty="0"/>
              <a:t> </a:t>
            </a:r>
            <a:r>
              <a:rPr lang="en-US" sz="2000" dirty="0"/>
              <a:t>  </a:t>
            </a:r>
            <a:r>
              <a:rPr lang="en-US" sz="800" dirty="0"/>
              <a:t> </a:t>
            </a:r>
            <a:r>
              <a:rPr lang="en-US" sz="2000" dirty="0"/>
              <a:t>3,000</a:t>
            </a:r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  <a:p>
            <a:pPr marL="609600" indent="-609600">
              <a:buFontTx/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</a:t>
            </a:r>
            <a:b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of recording transactions and adjustments.</a:t>
            </a:r>
          </a:p>
          <a:p>
            <a:pPr algn="ctr">
              <a:lnSpc>
                <a:spcPct val="100000"/>
              </a:lnSpc>
              <a:buFontTx/>
              <a:buNone/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US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49156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9157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Provided services to a client on account; revenues totaled $1,100.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an insurance premium of $720 for the coming year.  An asset, Prepaid Insurance, was debited.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Recognized insurance expense for one month from the above premium via a reclassification adjusting entry.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$1,600 of wages accrued at the end of the prior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$5,200 of wages for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Accrued $1,200 of wages at the end of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Received cash of $3,000 on accounts receivable accrued at the end of the prior month.</a:t>
            </a:r>
          </a:p>
        </p:txBody>
      </p:sp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19459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 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EC2D00"/>
                </a:solidFill>
              </a:rPr>
              <a:t>a.             +1,100                                           +1,100</a:t>
            </a: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rgbClr val="EC2D00"/>
                </a:solidFill>
              </a:rPr>
              <a:t>   </a:t>
            </a:r>
          </a:p>
          <a:p>
            <a:pPr marL="609600" indent="-609600">
              <a:buFontTx/>
              <a:buNone/>
            </a:pPr>
            <a:r>
              <a:rPr lang="en-US" sz="16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  a.             +1,100                                           +1,100</a:t>
            </a:r>
          </a:p>
          <a:p>
            <a:pPr marL="609600" indent="-609600">
              <a:buFontTx/>
              <a:buNone/>
            </a:pPr>
            <a:r>
              <a:rPr lang="en-US" sz="1600" dirty="0"/>
              <a:t>   </a:t>
            </a:r>
          </a:p>
          <a:p>
            <a:pPr marL="609600" indent="-609600">
              <a:buFontTx/>
              <a:buNone/>
            </a:pPr>
            <a:r>
              <a:rPr lang="en-US" sz="1600" dirty="0"/>
              <a:t> </a:t>
            </a:r>
          </a:p>
          <a:p>
            <a:pPr marL="609600" indent="-609600">
              <a:buFontTx/>
              <a:buNone/>
            </a:pPr>
            <a:r>
              <a:rPr lang="en-US" sz="1600" b="1" dirty="0"/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Dr.   Accounts Receivable. . . . . . . . . . . . . . . . . . . . . . .    1,100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Cr.    Service Revenue. . . . . . . . . . . . . . . . . . . . . .                  1,100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1507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  </a:t>
            </a:r>
            <a:r>
              <a:rPr lang="en-US" sz="2400" dirty="0">
                <a:solidFill>
                  <a:schemeClr val="bg2"/>
                </a:solidFill>
              </a:rPr>
              <a:t>a.             +1,100                                           +1,100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  </a:t>
            </a:r>
          </a:p>
          <a:p>
            <a:pPr marL="609600" indent="-609600">
              <a:buFontTx/>
              <a:buNone/>
            </a:pPr>
            <a:r>
              <a:rPr lang="en-US" sz="1600" dirty="0">
                <a:solidFill>
                  <a:schemeClr val="bg2"/>
                </a:solidFill>
              </a:rPr>
              <a:t> </a:t>
            </a: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chemeClr val="bg2"/>
                </a:solidFill>
              </a:rPr>
              <a:t>Journal entry: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Dr.   Accounts Receivable. . . . . . . . . . . . . . . . . . . . . . .     1,100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chemeClr val="bg2"/>
                </a:solidFill>
              </a:rPr>
              <a:t>        Cr.    Service Revenue. . . . . . . . . . . . . . . . . . . . . .                    1,100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1373188" y="5197475"/>
            <a:ext cx="6399212" cy="1050925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000" b="1"/>
              <a:t>Accounts receivable (an asset account) increases and Service Revenue (a revenue account) also increases which causes Net Income to increase.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87680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Provided services to a client on account; revenues totaled $1,100.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Paid an insurance premium of $720 for the coming year.  An asset, Prepaid Insurance, was debited.</a:t>
            </a: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Recognized insurance expense for one month from the above premium via a reclassification adjusting entry.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$1,600 of wages accrued at the end of the prior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Paid $5,200 of wages for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Accrued $1,200 of wages at the end of the current month.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Received cash of $3,000 on accounts receivable accrued at the end of the prior month.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8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latin typeface="Times New Roman" charset="0"/>
              </a:rPr>
              <a:t>        </a:t>
            </a: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Transaction/	                                                  Stockholders</a:t>
            </a:r>
            <a:r>
              <a:rPr lang="ja-JP" altLang="en-US" sz="1800" b="1">
                <a:solidFill>
                  <a:srgbClr val="0066FF"/>
                </a:solidFill>
                <a:latin typeface="Times New Roman" charset="0"/>
              </a:rPr>
              <a:t>’</a:t>
            </a:r>
            <a:r>
              <a:rPr lang="en-US" altLang="ja-JP" sz="1800" b="1">
                <a:solidFill>
                  <a:srgbClr val="0066FF"/>
                </a:solidFill>
                <a:latin typeface="Times New Roman" charset="0"/>
              </a:rPr>
              <a:t>        Net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>
                <a:solidFill>
                  <a:srgbClr val="0066FF"/>
                </a:solidFill>
                <a:latin typeface="Times New Roman" charset="0"/>
              </a:rPr>
              <a:t>        Adjustment            Assets        Liabilities           Equity             Income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>
            <a:off x="914400" y="2057400"/>
            <a:ext cx="723900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914400" y="2819400"/>
            <a:ext cx="7239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685800" y="2897188"/>
            <a:ext cx="7772400" cy="3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  </a:t>
            </a:r>
            <a:r>
              <a:rPr lang="en-US" sz="2400" dirty="0">
                <a:solidFill>
                  <a:srgbClr val="EC2D00"/>
                </a:solidFill>
              </a:rPr>
              <a:t> </a:t>
            </a:r>
            <a:r>
              <a:rPr lang="en-US" sz="2400" b="1" dirty="0">
                <a:solidFill>
                  <a:srgbClr val="EC2D00"/>
                </a:solidFill>
              </a:rPr>
              <a:t> b.              </a:t>
            </a:r>
            <a:r>
              <a:rPr lang="en-US" sz="800" b="1" dirty="0">
                <a:solidFill>
                  <a:srgbClr val="EC2D00"/>
                </a:solidFill>
              </a:rPr>
              <a:t>  </a:t>
            </a:r>
            <a:r>
              <a:rPr lang="en-US" sz="2400" b="1" dirty="0">
                <a:solidFill>
                  <a:srgbClr val="EC2D00"/>
                </a:solidFill>
              </a:rPr>
              <a:t> -720</a:t>
            </a:r>
          </a:p>
          <a:p>
            <a:pPr marL="609600" indent="-609600">
              <a:buFontTx/>
              <a:buNone/>
            </a:pPr>
            <a:r>
              <a:rPr lang="en-US" sz="2400" b="1" dirty="0">
                <a:solidFill>
                  <a:srgbClr val="EC2D00"/>
                </a:solidFill>
              </a:rPr>
              <a:t>                              +720</a:t>
            </a:r>
          </a:p>
          <a:p>
            <a:pPr marL="609600" indent="-609600">
              <a:buFontTx/>
              <a:buNone/>
            </a:pPr>
            <a:r>
              <a:rPr lang="en-US" sz="1600" b="1" dirty="0">
                <a:solidFill>
                  <a:srgbClr val="EC2D00"/>
                </a:solidFill>
              </a:rPr>
              <a:t>  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2852</Words>
  <Application>Microsoft Office PowerPoint</Application>
  <PresentationFormat>On-screen Show (4:3)</PresentationFormat>
  <Paragraphs>345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Demonstration Problem</vt:lpstr>
      <vt:lpstr>Problem Definition</vt:lpstr>
      <vt:lpstr>Problem Definition</vt:lpstr>
      <vt:lpstr>Problem Definition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12.4- 6e</dc:title>
  <dc:creator>Marshall, McManus, and Viele</dc:creator>
  <cp:lastModifiedBy>McCormick, Michael</cp:lastModifiedBy>
  <cp:revision>104</cp:revision>
  <dcterms:created xsi:type="dcterms:W3CDTF">2001-08-05T17:29:40Z</dcterms:created>
  <dcterms:modified xsi:type="dcterms:W3CDTF">2019-02-05T17:59:27Z</dcterms:modified>
</cp:coreProperties>
</file>