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3" r:id="rId2"/>
    <p:sldId id="257" r:id="rId3"/>
    <p:sldId id="322" r:id="rId4"/>
    <p:sldId id="323" r:id="rId5"/>
    <p:sldId id="290" r:id="rId6"/>
    <p:sldId id="266" r:id="rId7"/>
    <p:sldId id="336" r:id="rId8"/>
    <p:sldId id="339" r:id="rId9"/>
    <p:sldId id="337" r:id="rId10"/>
    <p:sldId id="338" r:id="rId11"/>
    <p:sldId id="340" r:id="rId12"/>
    <p:sldId id="341" r:id="rId13"/>
    <p:sldId id="342" r:id="rId14"/>
    <p:sldId id="343" r:id="rId15"/>
    <p:sldId id="328" r:id="rId16"/>
    <p:sldId id="329" r:id="rId17"/>
    <p:sldId id="344" r:id="rId18"/>
    <p:sldId id="345" r:id="rId19"/>
    <p:sldId id="346" r:id="rId20"/>
    <p:sldId id="347" r:id="rId21"/>
    <p:sldId id="348" r:id="rId22"/>
    <p:sldId id="335" r:id="rId23"/>
    <p:sldId id="330" r:id="rId24"/>
    <p:sldId id="349" r:id="rId25"/>
    <p:sldId id="350" r:id="rId26"/>
    <p:sldId id="351" r:id="rId27"/>
    <p:sldId id="352" r:id="rId28"/>
    <p:sldId id="325" r:id="rId29"/>
    <p:sldId id="331" r:id="rId30"/>
    <p:sldId id="353" r:id="rId31"/>
    <p:sldId id="354" r:id="rId32"/>
    <p:sldId id="355" r:id="rId33"/>
    <p:sldId id="356" r:id="rId34"/>
    <p:sldId id="327" r:id="rId35"/>
    <p:sldId id="332" r:id="rId36"/>
    <p:sldId id="357" r:id="rId37"/>
    <p:sldId id="358" r:id="rId38"/>
    <p:sldId id="361" r:id="rId39"/>
    <p:sldId id="359" r:id="rId40"/>
    <p:sldId id="360" r:id="rId41"/>
    <p:sldId id="334" r:id="rId42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03" autoAdjust="0"/>
    <p:restoredTop sz="94694"/>
  </p:normalViewPr>
  <p:slideViewPr>
    <p:cSldViewPr>
      <p:cViewPr varScale="1">
        <p:scale>
          <a:sx n="74" d="100"/>
          <a:sy n="74" d="100"/>
        </p:scale>
        <p:origin x="-107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1.xml"/><Relationship Id="rId13" Type="http://schemas.openxmlformats.org/officeDocument/2006/relationships/slide" Target="slides/slide17.xml"/><Relationship Id="rId18" Type="http://schemas.openxmlformats.org/officeDocument/2006/relationships/slide" Target="slides/slide23.xml"/><Relationship Id="rId26" Type="http://schemas.openxmlformats.org/officeDocument/2006/relationships/slide" Target="slides/slide32.xml"/><Relationship Id="rId3" Type="http://schemas.openxmlformats.org/officeDocument/2006/relationships/slide" Target="slides/slide6.xml"/><Relationship Id="rId21" Type="http://schemas.openxmlformats.org/officeDocument/2006/relationships/slide" Target="slides/slide26.xml"/><Relationship Id="rId7" Type="http://schemas.openxmlformats.org/officeDocument/2006/relationships/slide" Target="slides/slide10.xml"/><Relationship Id="rId12" Type="http://schemas.openxmlformats.org/officeDocument/2006/relationships/slide" Target="slides/slide16.xml"/><Relationship Id="rId17" Type="http://schemas.openxmlformats.org/officeDocument/2006/relationships/slide" Target="slides/slide21.xml"/><Relationship Id="rId25" Type="http://schemas.openxmlformats.org/officeDocument/2006/relationships/slide" Target="slides/slide31.xml"/><Relationship Id="rId33" Type="http://schemas.openxmlformats.org/officeDocument/2006/relationships/slide" Target="slides/slide40.xml"/><Relationship Id="rId2" Type="http://schemas.openxmlformats.org/officeDocument/2006/relationships/slide" Target="slides/slide2.xml"/><Relationship Id="rId16" Type="http://schemas.openxmlformats.org/officeDocument/2006/relationships/slide" Target="slides/slide20.xml"/><Relationship Id="rId20" Type="http://schemas.openxmlformats.org/officeDocument/2006/relationships/slide" Target="slides/slide25.xml"/><Relationship Id="rId29" Type="http://schemas.openxmlformats.org/officeDocument/2006/relationships/slide" Target="slides/slide36.xml"/><Relationship Id="rId1" Type="http://schemas.openxmlformats.org/officeDocument/2006/relationships/slide" Target="slides/slide1.xml"/><Relationship Id="rId6" Type="http://schemas.openxmlformats.org/officeDocument/2006/relationships/slide" Target="slides/slide9.xml"/><Relationship Id="rId11" Type="http://schemas.openxmlformats.org/officeDocument/2006/relationships/slide" Target="slides/slide14.xml"/><Relationship Id="rId24" Type="http://schemas.openxmlformats.org/officeDocument/2006/relationships/slide" Target="slides/slide30.xml"/><Relationship Id="rId32" Type="http://schemas.openxmlformats.org/officeDocument/2006/relationships/slide" Target="slides/slide39.xml"/><Relationship Id="rId5" Type="http://schemas.openxmlformats.org/officeDocument/2006/relationships/slide" Target="slides/slide8.xml"/><Relationship Id="rId15" Type="http://schemas.openxmlformats.org/officeDocument/2006/relationships/slide" Target="slides/slide19.xml"/><Relationship Id="rId23" Type="http://schemas.openxmlformats.org/officeDocument/2006/relationships/slide" Target="slides/slide29.xml"/><Relationship Id="rId28" Type="http://schemas.openxmlformats.org/officeDocument/2006/relationships/slide" Target="slides/slide35.xml"/><Relationship Id="rId10" Type="http://schemas.openxmlformats.org/officeDocument/2006/relationships/slide" Target="slides/slide13.xml"/><Relationship Id="rId19" Type="http://schemas.openxmlformats.org/officeDocument/2006/relationships/slide" Target="slides/slide24.xml"/><Relationship Id="rId31" Type="http://schemas.openxmlformats.org/officeDocument/2006/relationships/slide" Target="slides/slide38.xml"/><Relationship Id="rId4" Type="http://schemas.openxmlformats.org/officeDocument/2006/relationships/slide" Target="slides/slide7.xml"/><Relationship Id="rId9" Type="http://schemas.openxmlformats.org/officeDocument/2006/relationships/slide" Target="slides/slide12.xml"/><Relationship Id="rId14" Type="http://schemas.openxmlformats.org/officeDocument/2006/relationships/slide" Target="slides/slide18.xml"/><Relationship Id="rId22" Type="http://schemas.openxmlformats.org/officeDocument/2006/relationships/slide" Target="slides/slide27.xml"/><Relationship Id="rId27" Type="http://schemas.openxmlformats.org/officeDocument/2006/relationships/slide" Target="slides/slide33.xml"/><Relationship Id="rId30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4E5560-FE5A-40AE-8091-19F87C95ED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044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F5A08-BECA-44D1-81DC-D945F54887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8482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443FE1-B88B-47E9-B72E-77107F23E0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536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AB45A4-CDBB-439C-8AC7-82165B61EF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8780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23D4B3-FDF4-4C8A-BDD7-FEADEA0506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0208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DE3D6F-AD2C-44A0-9C4C-688EE6B7B0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09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DDF93-70B4-4965-8AEA-209D71D335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0085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15156D-A121-415E-B9D6-FF48CA465D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547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A9AE8-A661-4A50-9FEF-7FBDFE1085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895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7531AC-58A1-4ED1-BFD5-3C5F4F6F1F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160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083FEE-FC87-4198-AE46-C9381759C1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523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fld id="{4D176EC5-4694-4633-9DB8-31AEC66533B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Chapter 3 – Problem 18 (parts a-e)</a:t>
            </a:r>
          </a:p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Calculate Profitability and Liquidity Measures</a:t>
            </a:r>
          </a:p>
        </p:txBody>
      </p:sp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chemeClr val="bg1"/>
                </a:solidFill>
                <a:ea typeface="ＭＳ Ｐゴシック" panose="020B0600070205080204" pitchFamily="34" charset="-128"/>
              </a:rPr>
              <a:t>Demonstration Problem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7200" dirty="0"/>
              <a:t>Accounting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3317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		</a:t>
            </a:r>
            <a:r>
              <a:rPr lang="en-US" altLang="en-US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		= 6%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Turnover = Sales / Average Total Assets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         </a:t>
            </a: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		</a:t>
            </a: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		= 6%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Turnover = Sales / Average Total Assets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         = $1,700,000 / (($802,000 + $898,000) / 2 )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	</a:t>
            </a:r>
            <a:endParaRPr lang="en-US" altLang="en-US" sz="1600" b="1" dirty="0">
              <a:ea typeface="ＭＳ Ｐゴシック" panose="020B0600070205080204" pitchFamily="34" charset="-128"/>
            </a:endParaRP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		</a:t>
            </a: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		= 6%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Turnover = Sales / Average Total Assets</a:t>
            </a:r>
          </a:p>
          <a:p>
            <a:pPr eaLnBrk="1" hangingPunct="1"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         = $1,700,000 / (($802,000 + $898,000) / 2 )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	      = 2.0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		</a:t>
            </a: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		= 6%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Turnover = Sales / Average Total Assets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         </a:t>
            </a: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= $1,700,000 / (($802,000 + $898,000) / 2 )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	      = 2.0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ROI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6% Margin * 2.0 Turnover</a:t>
            </a:r>
            <a:endParaRPr lang="en-US" altLang="en-US" sz="1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		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		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= 6%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Turnover = Sales / Average Total Assets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         = $1,700,000 / (($802,000 + $898,000) / 2 )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	      = 2.0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ROI = 6% Margin * 2.0 Turnover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=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12%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ROI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b="1" dirty="0">
                <a:ea typeface="ＭＳ Ｐゴシック" panose="020B0600070205080204" pitchFamily="34" charset="-128"/>
              </a:rPr>
              <a:t>Calculate ROE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working capital at December 31, 2020.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the current ratio at December 31,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Calculate the acid-test ratio at December 31, 2020.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1981200" y="2057400"/>
            <a:ext cx="53340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ROE = Net income /            Average stockholders’ equity</a:t>
            </a:r>
            <a:endParaRPr lang="en-US" altLang="en-US" sz="1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Net income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$102,000 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1981200" y="2057400"/>
            <a:ext cx="53340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ROE = Net income /            Average stockholders’ equity</a:t>
            </a:r>
            <a:endParaRPr lang="en-US" altLang="en-US" sz="1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Net income = </a:t>
            </a:r>
            <a:r>
              <a:rPr lang="en-US" altLang="en-US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$102,000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Average stockholders’ equity = 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($448,000 + $552,000) / 2 </a:t>
            </a:r>
            <a:endParaRPr lang="en-US" altLang="en-US" sz="800" b="1" dirty="0">
              <a:ea typeface="ＭＳ Ｐゴシック" panose="020B0600070205080204" pitchFamily="34" charset="-128"/>
            </a:endParaRP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1981200" y="2057400"/>
            <a:ext cx="53340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ROE = Net income /            Average stockholders’ equity</a:t>
            </a:r>
            <a:endParaRPr lang="en-US" altLang="en-US" sz="1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Net income = </a:t>
            </a:r>
            <a:r>
              <a:rPr lang="en-US" altLang="en-US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$102,000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Average stockholders’ equity =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($448,000 + $552,000) / 2 = $500,000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981200" y="2057400"/>
            <a:ext cx="53340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ROE = Net income /            Average stockholders’ equity</a:t>
            </a:r>
            <a:endParaRPr lang="en-US" altLang="en-US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5775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Presented here are the comparative balance sheets of Hames, Inc., at December 31, 2020, and 2019.  Sales for the year ended December 31, 2020, totaled $1,700,000.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533400" y="2671763"/>
            <a:ext cx="7970838" cy="36385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b="1" dirty="0"/>
              <a:t>HAMES, INC.</a:t>
            </a:r>
          </a:p>
          <a:p>
            <a:pPr algn="ctr" eaLnBrk="1" hangingPunct="1">
              <a:buFontTx/>
              <a:buNone/>
            </a:pPr>
            <a:r>
              <a:rPr lang="en-US" altLang="en-US" sz="1600" b="1" dirty="0"/>
              <a:t>Balance Sheets </a:t>
            </a:r>
          </a:p>
          <a:p>
            <a:pPr algn="ctr" eaLnBrk="1" hangingPunct="1">
              <a:buFontTx/>
              <a:buNone/>
            </a:pPr>
            <a:r>
              <a:rPr lang="en-US" altLang="en-US" sz="1600" b="1" dirty="0"/>
              <a:t>December 31, 2020 and 2019</a:t>
            </a:r>
            <a:endParaRPr lang="en-US" altLang="en-US" sz="1600" dirty="0"/>
          </a:p>
          <a:p>
            <a:pPr eaLnBrk="1" hangingPunct="1">
              <a:buFontTx/>
              <a:buNone/>
            </a:pPr>
            <a:r>
              <a:rPr lang="en-US" altLang="en-US" sz="1600" b="1" dirty="0"/>
              <a:t>Assets					                    2020	           2019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Cash. . . . . . . . . . . . . . . . . . . . . . . . . . . . . . . . . . . . . . . .  	 </a:t>
            </a:r>
            <a:r>
              <a:rPr lang="en-US" altLang="en-US" sz="800" dirty="0"/>
              <a:t> </a:t>
            </a:r>
            <a:r>
              <a:rPr lang="en-US" altLang="en-US" sz="1800" dirty="0"/>
              <a:t>$ 63,000     	    </a:t>
            </a:r>
            <a:r>
              <a:rPr lang="en-US" altLang="en-US" sz="800" dirty="0"/>
              <a:t> </a:t>
            </a:r>
            <a:r>
              <a:rPr lang="en-US" altLang="en-US" sz="1800" dirty="0"/>
              <a:t>$ </a:t>
            </a:r>
            <a:r>
              <a:rPr lang="en-US" altLang="en-US" sz="800" dirty="0"/>
              <a:t> </a:t>
            </a:r>
            <a:r>
              <a:rPr lang="en-US" altLang="en-US" sz="1800" dirty="0"/>
              <a:t>57,000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Accounts receivable. . . . . . . . . . . . . . . . . . . . . . . . . . . .  	 </a:t>
            </a:r>
            <a:r>
              <a:rPr lang="en-US" altLang="en-US" sz="800" dirty="0"/>
              <a:t>   </a:t>
            </a:r>
            <a:r>
              <a:rPr lang="en-US" altLang="en-US" sz="1800" dirty="0"/>
              <a:t>285,000    	      </a:t>
            </a:r>
            <a:r>
              <a:rPr lang="en-US" altLang="en-US" sz="800" dirty="0"/>
              <a:t> </a:t>
            </a:r>
            <a:r>
              <a:rPr lang="en-US" altLang="en-US" sz="1800" dirty="0"/>
              <a:t>266,000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Merchandise inventory. . . . . . . . . . . . . . . . . . . . . . . . . .  	 </a:t>
            </a:r>
            <a:r>
              <a:rPr lang="en-US" altLang="en-US" sz="1800" u="sng" dirty="0"/>
              <a:t> 261,000</a:t>
            </a:r>
            <a:r>
              <a:rPr lang="en-US" altLang="en-US" sz="1800" dirty="0"/>
              <a:t>        	</a:t>
            </a:r>
            <a:r>
              <a:rPr lang="en-US" altLang="en-US" sz="800" dirty="0"/>
              <a:t> </a:t>
            </a:r>
            <a:r>
              <a:rPr lang="en-US" altLang="en-US" sz="1800" u="sng" dirty="0"/>
              <a:t>  247,000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	Total current assets. . . . . . . . . . . . . . . . . . . . . . . . . . 	 $609,000      </a:t>
            </a:r>
            <a:r>
              <a:rPr lang="en-US" altLang="en-US" sz="800" dirty="0"/>
              <a:t> </a:t>
            </a:r>
            <a:r>
              <a:rPr lang="en-US" altLang="en-US" sz="1800" dirty="0"/>
              <a:t>  	$570,000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Land . . . . . . . . . . . . . . . . . . . . . . . . . . . . . . . . . . . . . . . . </a:t>
            </a:r>
            <a:r>
              <a:rPr lang="en-US" altLang="en-US" sz="800" dirty="0"/>
              <a:t> </a:t>
            </a:r>
            <a:r>
              <a:rPr lang="en-US" altLang="en-US" sz="1800" dirty="0"/>
              <a:t>  	109,000      	    </a:t>
            </a:r>
            <a:r>
              <a:rPr lang="en-US" altLang="en-US" sz="800" dirty="0"/>
              <a:t> </a:t>
            </a:r>
            <a:r>
              <a:rPr lang="en-US" altLang="en-US" sz="1800" dirty="0"/>
              <a:t>  82,000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Plant and equipment. . . . . . . . . . . . . . . . . . . . . . . . . . . .   	 375,000      	    </a:t>
            </a:r>
            <a:r>
              <a:rPr lang="en-US" altLang="en-US" sz="800" dirty="0"/>
              <a:t> </a:t>
            </a:r>
            <a:r>
              <a:rPr lang="en-US" altLang="en-US" sz="1800" dirty="0"/>
              <a:t>330,000</a:t>
            </a:r>
          </a:p>
          <a:p>
            <a:pPr eaLnBrk="1" hangingPunct="1">
              <a:buFontTx/>
              <a:buNone/>
              <a:tabLst>
                <a:tab pos="6229350" algn="r"/>
                <a:tab pos="7600950" algn="r"/>
              </a:tabLst>
            </a:pPr>
            <a:r>
              <a:rPr lang="en-US" altLang="en-US" sz="1800" dirty="0"/>
              <a:t>	Less: accumulated depreciation. . . . . . . . . . . . . . . . 	 </a:t>
            </a:r>
            <a:r>
              <a:rPr lang="en-US" altLang="en-US" sz="1800" u="sng" dirty="0"/>
              <a:t> (195,000</a:t>
            </a:r>
            <a:r>
              <a:rPr lang="en-US" altLang="en-US" sz="1800" dirty="0"/>
              <a:t>)    	   </a:t>
            </a:r>
            <a:r>
              <a:rPr lang="en-US" altLang="en-US" sz="800" u="sng" dirty="0"/>
              <a:t> </a:t>
            </a:r>
            <a:r>
              <a:rPr lang="en-US" altLang="en-US" sz="1800" u="sng" dirty="0"/>
              <a:t> (180,000</a:t>
            </a:r>
            <a:r>
              <a:rPr lang="en-US" altLang="en-US" sz="1800" dirty="0"/>
              <a:t>)</a:t>
            </a:r>
          </a:p>
          <a:p>
            <a:pPr eaLnBrk="1" hangingPunct="1">
              <a:buFontTx/>
              <a:buNone/>
              <a:tabLst>
                <a:tab pos="6172200" algn="r"/>
                <a:tab pos="7543800" algn="r"/>
              </a:tabLst>
            </a:pPr>
            <a:r>
              <a:rPr lang="en-US" altLang="en-US" sz="1800" dirty="0"/>
              <a:t>Total assets. . . . . . . . . . . . . . . . . . . . . . . . . . . . . . . ….. . 	</a:t>
            </a:r>
            <a:r>
              <a:rPr lang="en-US" altLang="en-US" sz="800" dirty="0"/>
              <a:t> </a:t>
            </a:r>
            <a:r>
              <a:rPr lang="en-US" altLang="en-US" sz="1800" u="sng" dirty="0"/>
              <a:t>$898,000</a:t>
            </a:r>
            <a:r>
              <a:rPr lang="en-US" altLang="en-US" sz="800" dirty="0"/>
              <a:t> </a:t>
            </a:r>
            <a:r>
              <a:rPr lang="en-US" altLang="en-US" sz="1800" dirty="0"/>
              <a:t>   	  </a:t>
            </a:r>
            <a:r>
              <a:rPr lang="en-US" altLang="en-US" sz="1800" u="sng" dirty="0"/>
              <a:t>$802,000</a:t>
            </a:r>
            <a:endParaRPr lang="en-US" altLang="en-US" sz="2000" b="1" u="sng" dirty="0"/>
          </a:p>
        </p:txBody>
      </p:sp>
      <p:sp>
        <p:nvSpPr>
          <p:cNvPr id="14340" name="Line 5"/>
          <p:cNvSpPr>
            <a:spLocks noChangeShapeType="1"/>
          </p:cNvSpPr>
          <p:nvPr/>
        </p:nvSpPr>
        <p:spPr bwMode="auto">
          <a:xfrm>
            <a:off x="533400" y="26670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>
            <a:off x="533400" y="63246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Net income = </a:t>
            </a:r>
            <a:r>
              <a:rPr lang="en-US" altLang="en-US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$102,000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Average stockholders’ equity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($448,000 + $552,000) / 2 = $500,000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ROE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$102,000 / $272,250</a:t>
            </a: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1981200" y="2057400"/>
            <a:ext cx="53340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ROE = Net income /            Average stockholders’ equity</a:t>
            </a:r>
            <a:endParaRPr lang="en-US" altLang="en-US" sz="1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Net income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$102,000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Average stockholders</a:t>
            </a:r>
            <a:r>
              <a:rPr lang="ja-JP" altLang="en-US" b="1" dirty="0">
                <a:ea typeface="ＭＳ Ｐゴシック" panose="020B0600070205080204" pitchFamily="34" charset="-128"/>
              </a:rPr>
              <a:t>’</a:t>
            </a:r>
            <a:r>
              <a:rPr lang="en-US" altLang="ja-JP" b="1" dirty="0">
                <a:ea typeface="ＭＳ Ｐゴシック" panose="020B0600070205080204" pitchFamily="34" charset="-128"/>
              </a:rPr>
              <a:t> equity =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($448,000 + $552,000) / 2 = $500,000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ROE = $102,000 / $500,000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20.4%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1981200" y="2057400"/>
            <a:ext cx="5334000" cy="12192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ROE = Net income /            Average stockholders’ equity</a:t>
            </a:r>
            <a:endParaRPr lang="en-US" altLang="en-US" sz="1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ROI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ROE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b="1" dirty="0">
                <a:ea typeface="ＭＳ Ｐゴシック" panose="020B0600070205080204" pitchFamily="34" charset="-128"/>
              </a:rPr>
              <a:t>Calculate working capital at December 31, 2020.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the current ratio at December 31,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Calculate the acid-test ratio at December 31, 2020.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>
              <a:ea typeface="ＭＳ Ｐゴシック" panose="020B0600070205080204" pitchFamily="34" charset="-128"/>
            </a:endParaRP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Working capital = Current assets - Current liabilities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Working capital = Current assets - Current liabilities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Working capital = Current assets - Current liabilities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Working capital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$609,000 - $290,000 </a:t>
            </a:r>
            <a:endParaRPr lang="en-US" altLang="en-US" sz="700" b="1" dirty="0">
              <a:ea typeface="ＭＳ Ｐゴシック" panose="020B0600070205080204" pitchFamily="34" charset="-128"/>
            </a:endParaRP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Working capital = Current assets - Current liabilities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2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9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7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Working capital = $609,000 - $290,000 =</a:t>
            </a:r>
            <a:r>
              <a:rPr lang="en-US" altLang="en-US" sz="28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 $319,000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7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Working capital = Current assets - Current liabilities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ROI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ROE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working capital at December 31, 2020.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b="1" dirty="0">
                <a:ea typeface="ＭＳ Ｐゴシック" panose="020B0600070205080204" pitchFamily="34" charset="-128"/>
              </a:rPr>
              <a:t>Calculate the current ratio at December 31,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Calculate the acid-test ratio at December 31, 2020.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Current ratio = Current assets / Current liabilities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533400" y="2362200"/>
            <a:ext cx="7970838" cy="31813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b="1" dirty="0"/>
              <a:t>HAMES, INC.</a:t>
            </a:r>
          </a:p>
          <a:p>
            <a:pPr algn="ctr" eaLnBrk="1" hangingPunct="1">
              <a:buFontTx/>
              <a:buNone/>
            </a:pPr>
            <a:r>
              <a:rPr lang="en-US" altLang="en-US" sz="1600" b="1" dirty="0"/>
              <a:t>Balance Sheets </a:t>
            </a:r>
          </a:p>
          <a:p>
            <a:pPr algn="ctr" eaLnBrk="1" hangingPunct="1">
              <a:buFontTx/>
              <a:buNone/>
            </a:pPr>
            <a:r>
              <a:rPr lang="en-US" altLang="en-US" sz="1600" b="1" dirty="0"/>
              <a:t>December 31, 2020 and 2019</a:t>
            </a:r>
          </a:p>
          <a:p>
            <a:pPr algn="ctr" eaLnBrk="1" hangingPunct="1">
              <a:buFontTx/>
              <a:buNone/>
            </a:pPr>
            <a:endParaRPr lang="en-US" altLang="en-US" sz="800" dirty="0"/>
          </a:p>
          <a:p>
            <a:pPr eaLnBrk="1" hangingPunct="1">
              <a:buFontTx/>
              <a:buNone/>
            </a:pPr>
            <a:r>
              <a:rPr lang="en-US" altLang="en-US" sz="1600" b="1" dirty="0"/>
              <a:t>Liabilities				                                    2020	          2019</a:t>
            </a:r>
          </a:p>
          <a:p>
            <a:pPr eaLnBrk="1" hangingPunct="1">
              <a:buFontTx/>
              <a:buNone/>
              <a:tabLst>
                <a:tab pos="6115050" algn="r"/>
                <a:tab pos="7486650" algn="r"/>
              </a:tabLst>
            </a:pPr>
            <a:r>
              <a:rPr lang="en-US" altLang="en-US" sz="1800" dirty="0"/>
              <a:t>Short-term debt . . . . . . . . . . . . . . . . . . . . . . . . . . . . . . .    	$ 54,000         	</a:t>
            </a:r>
            <a:r>
              <a:rPr lang="en-US" altLang="en-US" sz="800" dirty="0"/>
              <a:t>  </a:t>
            </a:r>
            <a:r>
              <a:rPr lang="en-US" altLang="en-US" sz="1800" dirty="0"/>
              <a:t>$</a:t>
            </a:r>
            <a:r>
              <a:rPr lang="en-US" altLang="en-US" sz="800" dirty="0"/>
              <a:t>  </a:t>
            </a:r>
            <a:r>
              <a:rPr lang="en-US" altLang="en-US" sz="1800" dirty="0"/>
              <a:t>51,000</a:t>
            </a:r>
          </a:p>
          <a:p>
            <a:pPr eaLnBrk="1" hangingPunct="1">
              <a:buFontTx/>
              <a:buNone/>
              <a:tabLst>
                <a:tab pos="6115050" algn="r"/>
                <a:tab pos="7486650" algn="r"/>
              </a:tabLst>
            </a:pPr>
            <a:r>
              <a:rPr lang="en-US" altLang="en-US" sz="1800" dirty="0"/>
              <a:t>Accounts payable. . . . . . . . . . . . . . . . . . . . . . . . . . . . . .  </a:t>
            </a:r>
            <a:r>
              <a:rPr lang="en-US" altLang="en-US" sz="800" dirty="0"/>
              <a:t> </a:t>
            </a:r>
            <a:r>
              <a:rPr lang="en-US" altLang="en-US" sz="1800" dirty="0"/>
              <a:t>  	168,000  	        </a:t>
            </a:r>
            <a:r>
              <a:rPr lang="en-US" altLang="en-US" sz="800" dirty="0"/>
              <a:t> </a:t>
            </a:r>
            <a:r>
              <a:rPr lang="en-US" altLang="en-US" sz="1800" dirty="0"/>
              <a:t>144,000</a:t>
            </a:r>
          </a:p>
          <a:p>
            <a:pPr eaLnBrk="1" hangingPunct="1">
              <a:buFontTx/>
              <a:buNone/>
              <a:tabLst>
                <a:tab pos="6115050" algn="r"/>
                <a:tab pos="7486650" algn="r"/>
              </a:tabLst>
            </a:pPr>
            <a:r>
              <a:rPr lang="en-US" altLang="en-US" sz="1800" dirty="0"/>
              <a:t>Other accrued liabilities. . . . . . . . . . . . . . . . . . . . . . . . .  	 </a:t>
            </a:r>
            <a:r>
              <a:rPr lang="en-US" altLang="en-US" sz="800" dirty="0"/>
              <a:t> </a:t>
            </a:r>
            <a:r>
              <a:rPr lang="en-US" altLang="en-US" sz="1800" u="sng" dirty="0"/>
              <a:t>   68,000</a:t>
            </a:r>
            <a:r>
              <a:rPr lang="en-US" altLang="en-US" sz="1800" dirty="0"/>
              <a:t>      	   </a:t>
            </a:r>
            <a:r>
              <a:rPr lang="en-US" altLang="en-US" sz="800" dirty="0"/>
              <a:t> </a:t>
            </a:r>
            <a:r>
              <a:rPr lang="en-US" altLang="en-US" sz="1800" u="sng" dirty="0"/>
              <a:t>   54,000</a:t>
            </a:r>
          </a:p>
          <a:p>
            <a:pPr eaLnBrk="1" hangingPunct="1">
              <a:buFontTx/>
              <a:buNone/>
              <a:tabLst>
                <a:tab pos="6115050" algn="r"/>
                <a:tab pos="7486650" algn="r"/>
              </a:tabLst>
            </a:pPr>
            <a:r>
              <a:rPr lang="en-US" altLang="en-US" sz="1800" dirty="0"/>
              <a:t>	Total current liabilities. . . . . . . . . . . . . . . . . . . . . . .  </a:t>
            </a:r>
            <a:r>
              <a:rPr lang="en-US" altLang="en-US" sz="800" dirty="0"/>
              <a:t>	</a:t>
            </a:r>
            <a:r>
              <a:rPr lang="en-US" altLang="en-US" sz="1800" dirty="0"/>
              <a:t> $290,000      </a:t>
            </a:r>
            <a:r>
              <a:rPr lang="en-US" altLang="en-US" sz="800" dirty="0"/>
              <a:t>	</a:t>
            </a:r>
            <a:r>
              <a:rPr lang="en-US" altLang="en-US" sz="1800" dirty="0"/>
              <a:t> $249,000</a:t>
            </a:r>
          </a:p>
          <a:p>
            <a:pPr eaLnBrk="1" hangingPunct="1">
              <a:buFontTx/>
              <a:buNone/>
              <a:tabLst>
                <a:tab pos="6115050" algn="r"/>
                <a:tab pos="7486650" algn="r"/>
              </a:tabLst>
            </a:pPr>
            <a:r>
              <a:rPr lang="en-US" altLang="en-US" sz="1800" dirty="0"/>
              <a:t>Long-term debt. . . . . . . . . . . . . . . . . . . . . . . . . . . . . . . .   	</a:t>
            </a:r>
            <a:r>
              <a:rPr lang="en-US" altLang="en-US" sz="1800" u="sng" dirty="0"/>
              <a:t>  </a:t>
            </a:r>
            <a:r>
              <a:rPr lang="en-US" altLang="en-US" sz="800" u="sng" dirty="0"/>
              <a:t> </a:t>
            </a:r>
            <a:r>
              <a:rPr lang="en-US" altLang="en-US" sz="1800" u="sng" dirty="0"/>
              <a:t> 56,000</a:t>
            </a:r>
            <a:r>
              <a:rPr lang="en-US" altLang="en-US" sz="1800" dirty="0"/>
              <a:t>     	    </a:t>
            </a:r>
            <a:r>
              <a:rPr lang="en-US" altLang="en-US" sz="800" u="sng" dirty="0"/>
              <a:t> </a:t>
            </a:r>
            <a:r>
              <a:rPr lang="en-US" altLang="en-US" sz="1800" u="sng" dirty="0"/>
              <a:t> 105,000</a:t>
            </a:r>
          </a:p>
          <a:p>
            <a:pPr eaLnBrk="1" hangingPunct="1">
              <a:buFontTx/>
              <a:buNone/>
              <a:tabLst>
                <a:tab pos="6115050" algn="r"/>
                <a:tab pos="7486650" algn="r"/>
              </a:tabLst>
            </a:pPr>
            <a:r>
              <a:rPr lang="en-US" altLang="en-US" sz="1800" dirty="0"/>
              <a:t>Total liabilities . . . . . . . . . . . . . . . . . . . . . . . . . . . . . . . . 	</a:t>
            </a:r>
            <a:r>
              <a:rPr lang="en-US" altLang="en-US" sz="800" dirty="0"/>
              <a:t> </a:t>
            </a:r>
            <a:r>
              <a:rPr lang="en-US" altLang="en-US" sz="1800" dirty="0"/>
              <a:t> </a:t>
            </a:r>
            <a:r>
              <a:rPr lang="en-US" altLang="en-US" sz="1800" u="sng" dirty="0"/>
              <a:t>$346,000</a:t>
            </a:r>
            <a:r>
              <a:rPr lang="en-US" altLang="en-US" sz="1800" dirty="0"/>
              <a:t>   	 </a:t>
            </a:r>
            <a:r>
              <a:rPr lang="en-US" altLang="en-US" sz="800" dirty="0"/>
              <a:t> </a:t>
            </a:r>
            <a:r>
              <a:rPr lang="en-US" altLang="en-US" sz="1800" dirty="0"/>
              <a:t>  </a:t>
            </a:r>
            <a:r>
              <a:rPr lang="en-US" altLang="en-US" sz="800" dirty="0"/>
              <a:t> </a:t>
            </a:r>
            <a:r>
              <a:rPr lang="en-US" altLang="en-US" sz="1800" dirty="0"/>
              <a:t>  </a:t>
            </a:r>
            <a:r>
              <a:rPr lang="en-US" altLang="en-US" sz="1800" u="sng" dirty="0"/>
              <a:t>$354,000</a:t>
            </a:r>
            <a:endParaRPr lang="en-US" altLang="en-US" sz="2000" b="1" u="sng" dirty="0"/>
          </a:p>
        </p:txBody>
      </p:sp>
      <p:sp>
        <p:nvSpPr>
          <p:cNvPr id="15363" name="Line 5"/>
          <p:cNvSpPr>
            <a:spLocks noChangeShapeType="1"/>
          </p:cNvSpPr>
          <p:nvPr/>
        </p:nvSpPr>
        <p:spPr bwMode="auto">
          <a:xfrm>
            <a:off x="533400" y="23622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4" name="Line 6"/>
          <p:cNvSpPr>
            <a:spLocks noChangeShapeType="1"/>
          </p:cNvSpPr>
          <p:nvPr/>
        </p:nvSpPr>
        <p:spPr bwMode="auto">
          <a:xfrm>
            <a:off x="533400" y="55626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Current ratio = Current assets / Current liabilities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Current ratio = Current assets / Current liabilities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ratio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/ $290,000</a:t>
            </a:r>
            <a:r>
              <a:rPr lang="en-US" altLang="en-US" b="1" dirty="0">
                <a:ea typeface="ＭＳ Ｐゴシック" panose="020B0600070205080204" pitchFamily="34" charset="-128"/>
              </a:rPr>
              <a:t> </a:t>
            </a:r>
            <a:endParaRPr lang="en-US" altLang="en-US" sz="800" b="1" dirty="0">
              <a:ea typeface="ＭＳ Ｐゴシック" panose="020B0600070205080204" pitchFamily="34" charset="-128"/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Current ratio = Current assets / Current liabilities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assets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$609,000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Current ratio = $609,000 / $290,000 = 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2.10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119687" cy="12334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Current ratio = Current assets / Current liabilities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ROI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ROE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working capital at December 31, 2020.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the current ratio at December 31,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e.</a:t>
            </a: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   </a:t>
            </a:r>
            <a:r>
              <a:rPr lang="en-US" altLang="en-US" b="1" dirty="0">
                <a:ea typeface="ＭＳ Ｐゴシック" panose="020B0600070205080204" pitchFamily="34" charset="-128"/>
              </a:rPr>
              <a:t>Calculate the acid-test ratio at December 31, 2020.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>
              <a:ea typeface="ＭＳ Ｐゴシック" panose="020B0600070205080204" pitchFamily="34" charset="-128"/>
            </a:endParaRPr>
          </a:p>
        </p:txBody>
      </p:sp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027612" cy="16906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Acid-test ratio =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(Cash + Accounts receivable) / Current liabilities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Cash + Accounts receivable = $63,000 + $285,000 =</a:t>
            </a:r>
            <a:endParaRPr lang="en-US" altLang="en-US" sz="24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</p:txBody>
      </p:sp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027612" cy="16906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Acid-test ratio =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(Cash + Accounts receivable) / Current liabilities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133600"/>
            <a:ext cx="80772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Cash + Accounts receivable = $63,000 + $285,000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$348,000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027612" cy="16906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Acid-test ratio =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(Cash + Accounts receivable) / Current liabilities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133600"/>
            <a:ext cx="80772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Cash + Accounts receivable = $63,000 + $285,000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$348,000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1203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027612" cy="16906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Acid-test ratio =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(Cash + Accounts receivable) / Current liabilities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153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Cash + Accounts receivable = $63,000 + $285,000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$348,000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Acid-test ratio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$348,000 / $290,000</a:t>
            </a:r>
            <a:r>
              <a:rPr lang="en-US" altLang="en-US" sz="2400" b="1" dirty="0">
                <a:ea typeface="ＭＳ Ｐゴシック" panose="020B0600070205080204" pitchFamily="34" charset="-128"/>
              </a:rPr>
              <a:t> </a:t>
            </a:r>
            <a:endParaRPr lang="en-US" altLang="en-US" sz="600" b="1" dirty="0">
              <a:ea typeface="ＭＳ Ｐゴシック" panose="020B0600070205080204" pitchFamily="34" charset="-128"/>
            </a:endParaRP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027612" cy="16906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Acid-test ratio =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(Cash + Accounts receivable) / Current liabilities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533400" y="2057400"/>
            <a:ext cx="8153400" cy="44196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b="1" dirty="0"/>
              <a:t>HAMES, INC.</a:t>
            </a:r>
          </a:p>
          <a:p>
            <a:pPr algn="ctr" eaLnBrk="1" hangingPunct="1">
              <a:buFontTx/>
              <a:buNone/>
            </a:pPr>
            <a:r>
              <a:rPr lang="en-US" altLang="en-US" sz="1600" b="1" dirty="0"/>
              <a:t>Balance Sheets </a:t>
            </a:r>
          </a:p>
          <a:p>
            <a:pPr algn="ctr" eaLnBrk="1" hangingPunct="1">
              <a:buFontTx/>
              <a:buNone/>
            </a:pPr>
            <a:r>
              <a:rPr lang="en-US" altLang="en-US" sz="1600" b="1" dirty="0"/>
              <a:t>December 31, 2020 and 2019</a:t>
            </a:r>
          </a:p>
          <a:p>
            <a:pPr algn="ctr" eaLnBrk="1" hangingPunct="1">
              <a:buFontTx/>
              <a:buNone/>
            </a:pPr>
            <a:endParaRPr lang="en-US" altLang="en-US" sz="800" dirty="0"/>
          </a:p>
          <a:p>
            <a:pPr eaLnBrk="1" hangingPunct="1">
              <a:buFontTx/>
              <a:buNone/>
            </a:pPr>
            <a:r>
              <a:rPr lang="en-US" altLang="en-US" sz="1600" b="1" dirty="0"/>
              <a:t>Stockholders’ Equity	                                                                           2020	           2019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Common stock, no par, 200,000 shares authorized,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    80,000 and 50,000 shares issued, respectively. . . . . . 	     $224,000    	  </a:t>
            </a:r>
            <a:r>
              <a:rPr lang="en-US" altLang="en-US" sz="800" dirty="0"/>
              <a:t>  </a:t>
            </a:r>
            <a:r>
              <a:rPr lang="en-US" altLang="en-US" sz="1800" dirty="0"/>
              <a:t>$</a:t>
            </a:r>
            <a:r>
              <a:rPr lang="en-US" altLang="en-US" sz="800" dirty="0"/>
              <a:t> </a:t>
            </a:r>
            <a:r>
              <a:rPr lang="en-US" altLang="en-US" sz="1800" dirty="0"/>
              <a:t>162,000 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Retained earnings: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   Beginning balance . . . . . . . . . . . . . . . . . . . . . . . . . . .  </a:t>
            </a:r>
            <a:r>
              <a:rPr lang="en-US" altLang="en-US" sz="800" dirty="0"/>
              <a:t> </a:t>
            </a:r>
            <a:r>
              <a:rPr lang="en-US" altLang="en-US" sz="1800" dirty="0"/>
              <a:t>  </a:t>
            </a:r>
            <a:r>
              <a:rPr lang="en-US" altLang="en-US" sz="800" dirty="0"/>
              <a:t> </a:t>
            </a:r>
            <a:r>
              <a:rPr lang="en-US" altLang="en-US" sz="1800" dirty="0"/>
              <a:t>    	286,000      	    217,000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   Net income for the year . . . . . . . . . . . . . . . . . . . . . . .      </a:t>
            </a:r>
            <a:r>
              <a:rPr lang="en-US" altLang="en-US" sz="800" dirty="0"/>
              <a:t>  </a:t>
            </a:r>
            <a:r>
              <a:rPr lang="en-US" altLang="en-US" sz="1800" dirty="0"/>
              <a:t> 	 102,000     	  </a:t>
            </a:r>
            <a:r>
              <a:rPr lang="en-US" altLang="en-US" sz="800" dirty="0"/>
              <a:t>  </a:t>
            </a:r>
            <a:r>
              <a:rPr lang="en-US" altLang="en-US" sz="1800" dirty="0"/>
              <a:t>    84,000</a:t>
            </a:r>
          </a:p>
          <a:p>
            <a:pPr eaLnBrk="1" hangingPunct="1">
              <a:buFontTx/>
              <a:buNone/>
              <a:tabLst>
                <a:tab pos="6343650" algn="r"/>
                <a:tab pos="7658100" algn="r"/>
              </a:tabLst>
            </a:pPr>
            <a:r>
              <a:rPr lang="en-US" altLang="en-US" sz="1800" dirty="0"/>
              <a:t>   Dividends for the year . . . . . . . . . . . . . . . . . . . . . . . .       </a:t>
            </a:r>
            <a:r>
              <a:rPr lang="en-US" altLang="en-US" sz="800" dirty="0"/>
              <a:t> </a:t>
            </a:r>
            <a:r>
              <a:rPr lang="en-US" altLang="en-US" sz="1800" u="sng" dirty="0"/>
              <a:t>  (60,000</a:t>
            </a:r>
            <a:r>
              <a:rPr lang="en-US" altLang="en-US" sz="1800" dirty="0"/>
              <a:t>)	         </a:t>
            </a:r>
            <a:r>
              <a:rPr lang="en-US" altLang="en-US" sz="1800" u="sng" dirty="0"/>
              <a:t> (15,000</a:t>
            </a:r>
            <a:r>
              <a:rPr lang="en-US" altLang="en-US" sz="1800" dirty="0"/>
              <a:t>)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 	  Ending balance . . . . . . . . . . . . . . . . . . . . . . . . . . .  	     </a:t>
            </a:r>
            <a:r>
              <a:rPr lang="en-US" altLang="en-US" sz="1800" u="sng" dirty="0"/>
              <a:t>$328,000</a:t>
            </a:r>
            <a:r>
              <a:rPr lang="en-US" altLang="en-US" sz="1800" dirty="0"/>
              <a:t>         </a:t>
            </a:r>
            <a:r>
              <a:rPr lang="en-US" altLang="en-US" sz="1800" u="sng" dirty="0"/>
              <a:t>$286,000</a:t>
            </a:r>
            <a:endParaRPr lang="en-US" altLang="en-US" sz="1800" dirty="0"/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 	      Total stockholders’ equity. . . .. . . . . .. . . . . . .. .  	 </a:t>
            </a:r>
            <a:r>
              <a:rPr lang="en-US" altLang="en-US" sz="1800" u="sng" dirty="0"/>
              <a:t>$552,000</a:t>
            </a:r>
            <a:r>
              <a:rPr lang="en-US" altLang="en-US" sz="1800" dirty="0"/>
              <a:t> 	</a:t>
            </a:r>
            <a:r>
              <a:rPr lang="en-US" altLang="en-US" sz="1800" u="sng" dirty="0"/>
              <a:t>$448,000</a:t>
            </a:r>
          </a:p>
          <a:p>
            <a:pPr eaLnBrk="1" hangingPunct="1">
              <a:buFontTx/>
              <a:buNone/>
              <a:tabLst>
                <a:tab pos="6286500" algn="r"/>
                <a:tab pos="7600950" algn="r"/>
              </a:tabLst>
            </a:pPr>
            <a:r>
              <a:rPr lang="en-US" altLang="en-US" sz="1800" dirty="0"/>
              <a:t>Total liabilities and stockholders’ equity . . . . .  . . . . . .    	  </a:t>
            </a:r>
            <a:r>
              <a:rPr lang="en-US" altLang="en-US" sz="800" dirty="0"/>
              <a:t> </a:t>
            </a:r>
            <a:r>
              <a:rPr lang="en-US" altLang="en-US" sz="1800" dirty="0"/>
              <a:t> </a:t>
            </a:r>
            <a:r>
              <a:rPr lang="en-US" altLang="en-US" sz="1800" u="sng" dirty="0"/>
              <a:t>$898,000</a:t>
            </a:r>
            <a:r>
              <a:rPr lang="en-US" altLang="en-US" sz="1800" dirty="0"/>
              <a:t>    	   </a:t>
            </a:r>
            <a:r>
              <a:rPr lang="en-US" altLang="en-US" sz="800" dirty="0"/>
              <a:t>   </a:t>
            </a:r>
            <a:r>
              <a:rPr lang="en-US" altLang="en-US" sz="1800" u="sng" dirty="0"/>
              <a:t>$802,000 </a:t>
            </a:r>
            <a:endParaRPr lang="en-US" altLang="en-US" sz="2000" b="1" u="sng" dirty="0"/>
          </a:p>
        </p:txBody>
      </p:sp>
      <p:sp>
        <p:nvSpPr>
          <p:cNvPr id="16387" name="Line 4"/>
          <p:cNvSpPr>
            <a:spLocks noChangeShapeType="1"/>
          </p:cNvSpPr>
          <p:nvPr/>
        </p:nvSpPr>
        <p:spPr bwMode="auto">
          <a:xfrm>
            <a:off x="533400" y="20574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533400" y="62484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0772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0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Cash + Accounts receivable = $63,000 + $285,000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$348,000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Current liabilities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$290,000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600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Acid-test ratio = $348,000 / $290,000 = </a:t>
            </a:r>
            <a:r>
              <a:rPr lang="en-US" altLang="en-US" sz="2400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1.20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6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2119313" y="2057400"/>
            <a:ext cx="5027612" cy="16906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Acid-test ratio =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/>
              <a:t>(Cash + Accounts receivable) / Current liabilities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7200" dirty="0"/>
              <a:t>Accounting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>
                <a:solidFill>
                  <a:schemeClr val="bg1"/>
                </a:solidFill>
              </a:rPr>
              <a:t>David H. Marshall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>
                <a:solidFill>
                  <a:schemeClr val="bg1"/>
                </a:solidFill>
              </a:rPr>
              <a:t>Wayne W. McManus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54275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buFontTx/>
              <a:buNone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now have a better understanding</a:t>
            </a:r>
            <a:b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calculating profitability and liquidity measures.</a:t>
            </a:r>
          </a:p>
          <a:p>
            <a:pPr algn="ctr" eaLnBrk="1" hangingPunct="1">
              <a:lnSpc>
                <a:spcPct val="100000"/>
              </a:lnSpc>
              <a:buFontTx/>
              <a:buNone/>
            </a:pPr>
            <a:endParaRPr lang="en-US" altLang="en-US" sz="2000" i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buFontTx/>
              <a:buNone/>
            </a:pPr>
            <a:r>
              <a:rPr lang="en-US" altLang="en-US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54276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4277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b="1" dirty="0">
                <a:ea typeface="ＭＳ Ｐゴシック" panose="020B0600070205080204" pitchFamily="34" charset="-128"/>
              </a:rPr>
              <a:t>Calculate ROI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ROE for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working capital at December 31, 2020.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Calculate the current ratio at December 31, 2020.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C0C0C0"/>
                </a:solidFill>
                <a:ea typeface="ＭＳ Ｐゴシック" panose="020B0600070205080204" pitchFamily="34" charset="-128"/>
              </a:rPr>
              <a:t>e.   Calculate the acid-test ratio at December 31, 2020.</a:t>
            </a:r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C0C0C0"/>
                </a:solidFill>
                <a:ea typeface="ＭＳ Ｐゴシック" panose="020B0600070205080204" pitchFamily="34" charset="-128"/>
              </a:rPr>
              <a:t>Problem Definition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18434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1800" b="1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18435" name="Text Box 10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b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buFontTx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		</a:t>
            </a:r>
            <a:endParaRPr lang="en-US" altLang="en-US" b="1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1800" b="1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		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		</a:t>
            </a:r>
            <a:endParaRPr lang="en-US" altLang="en-US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DDDDDD"/>
                </a:solidFill>
                <a:ea typeface="ＭＳ Ｐゴシック" panose="020B0600070205080204" pitchFamily="34" charset="-128"/>
              </a:rPr>
              <a:t>Problem Solution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b="1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Margin = Net income / Sales 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		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= $102,000 / $1,700,000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		</a:t>
            </a:r>
            <a:r>
              <a:rPr lang="en-US" altLang="en-US" b="1" dirty="0">
                <a:solidFill>
                  <a:srgbClr val="EC2D00"/>
                </a:solidFill>
                <a:ea typeface="ＭＳ Ｐゴシック" panose="020B0600070205080204" pitchFamily="34" charset="-128"/>
              </a:rPr>
              <a:t>= 6%</a:t>
            </a:r>
          </a:p>
          <a:p>
            <a:pPr eaLnBrk="1" hangingPunct="1">
              <a:buFontTx/>
              <a:buNone/>
            </a:pPr>
            <a:endParaRPr lang="en-US" altLang="en-US" b="1" dirty="0">
              <a:solidFill>
                <a:srgbClr val="EC2D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2135188" y="1981200"/>
            <a:ext cx="5027612" cy="685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sz="3200" b="1"/>
              <a:t>ROI = Margin * Turnover</a:t>
            </a:r>
            <a:endParaRPr lang="en-US" altLang="en-US" sz="18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</TotalTime>
  <Words>1019</Words>
  <Application>Microsoft Office PowerPoint</Application>
  <PresentationFormat>On-screen Show (4:3)</PresentationFormat>
  <Paragraphs>494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Default Design</vt:lpstr>
      <vt:lpstr>Demonstration Problem</vt:lpstr>
      <vt:lpstr>Problem Definition</vt:lpstr>
      <vt:lpstr>Problem Definition</vt:lpstr>
      <vt:lpstr>Problem Definition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123</cp:revision>
  <dcterms:created xsi:type="dcterms:W3CDTF">2001-08-05T17:29:40Z</dcterms:created>
  <dcterms:modified xsi:type="dcterms:W3CDTF">2019-02-05T17:57:05Z</dcterms:modified>
</cp:coreProperties>
</file>