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22" r:id="rId2"/>
    <p:sldId id="257" r:id="rId3"/>
    <p:sldId id="290" r:id="rId4"/>
    <p:sldId id="266" r:id="rId5"/>
    <p:sldId id="260" r:id="rId6"/>
    <p:sldId id="291" r:id="rId7"/>
    <p:sldId id="293" r:id="rId8"/>
    <p:sldId id="294" r:id="rId9"/>
    <p:sldId id="263" r:id="rId10"/>
    <p:sldId id="295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18" r:id="rId24"/>
    <p:sldId id="310" r:id="rId25"/>
    <p:sldId id="311" r:id="rId26"/>
    <p:sldId id="313" r:id="rId27"/>
    <p:sldId id="319" r:id="rId28"/>
    <p:sldId id="321" r:id="rId29"/>
    <p:sldId id="323" r:id="rId30"/>
  </p:sldIdLst>
  <p:sldSz cx="9144000" cy="6858000" type="screen4x3"/>
  <p:notesSz cx="6858000" cy="9144000"/>
  <p:custDataLst>
    <p:tags r:id="rId31"/>
  </p:custDataLst>
  <p:defaultTextStyle>
    <a:defPPr>
      <a:defRPr lang="en-US"/>
    </a:defPPr>
    <a:lvl1pPr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1pPr>
    <a:lvl2pPr marL="4572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2pPr>
    <a:lvl3pPr marL="9144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3pPr>
    <a:lvl4pPr marL="13716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4pPr>
    <a:lvl5pPr marL="18288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2D00"/>
    <a:srgbClr val="C0C0C0"/>
    <a:srgbClr val="FF3300"/>
    <a:srgbClr val="0099FF"/>
    <a:srgbClr val="0066FF"/>
    <a:srgbClr val="336600"/>
    <a:srgbClr val="00339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03" autoAdjust="0"/>
    <p:restoredTop sz="94694"/>
  </p:normalViewPr>
  <p:slideViewPr>
    <p:cSldViewPr>
      <p:cViewPr varScale="1">
        <p:scale>
          <a:sx n="76" d="100"/>
          <a:sy n="76" d="100"/>
        </p:scale>
        <p:origin x="-1349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01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4.xml"/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5647A3-1818-48E3-BAB5-9D1356F03B3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5147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D10AEC-06E7-47F2-9677-F09E3C9F92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4949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8E546D-74AC-4C66-A763-41E000210C3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8794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AA91E8-68D2-404C-AA63-3F04E3A93E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2254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2CAEBB-E27C-4E94-836B-6601AFE78AC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1760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B3DFB6-98EE-45BF-B682-43295B6490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3308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E89074-732F-45EC-B4DB-411DBCAAC17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4625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185133-5C92-482D-AB25-1888D8EEA9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0012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CEAC49-F291-40B7-907A-47A0976A77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563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8165E9-7ED7-4866-93B6-2C565539835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8430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7DACF8-B790-4F39-B2E7-4A34179BAF1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1238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400"/>
            </a:lvl1pPr>
          </a:lstStyle>
          <a:p>
            <a:fld id="{8C035309-06F3-4E6E-B62A-583C2847E51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19355523-4334-45D1-B2FF-3775CA1850A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685800" y="6553200"/>
            <a:ext cx="777240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800" kern="1200">
                <a:solidFill>
                  <a:prstClr val="black"/>
                </a:solidFill>
                <a:latin typeface="+mn-lt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algn="ctr">
              <a:defRPr/>
            </a:pPr>
            <a:r>
              <a:rPr lang="en-US" dirty="0" smtClean="0"/>
              <a:t>Copyright © 2020 McGraw-Hill Education. All rights reserved. No reproduction or distribution without the prior written consent of McGraw-Hill Education.</a:t>
            </a:r>
          </a:p>
          <a:p>
            <a:pPr algn="ctr"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429000"/>
            <a:ext cx="9144000" cy="1143000"/>
          </a:xfrm>
          <a:solidFill>
            <a:srgbClr val="9900CC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chemeClr val="bg1"/>
                </a:solidFill>
                <a:ea typeface="ＭＳ Ｐゴシック" panose="020B0600070205080204" pitchFamily="34" charset="-128"/>
              </a:rPr>
              <a:t>Demonstration Problem</a:t>
            </a: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572000"/>
            <a:ext cx="9144000" cy="2286000"/>
          </a:xfrm>
          <a:solidFill>
            <a:srgbClr val="33CC33"/>
          </a:solidFill>
        </p:spPr>
        <p:txBody>
          <a:bodyPr anchor="ctr" anchorCtr="1"/>
          <a:lstStyle/>
          <a:p>
            <a:pPr eaLnBrk="1" hangingPunct="1"/>
            <a:r>
              <a:rPr lang="en-US" altLang="en-US">
                <a:solidFill>
                  <a:schemeClr val="bg1"/>
                </a:solidFill>
                <a:ea typeface="ＭＳ Ｐゴシック" panose="020B0600070205080204" pitchFamily="34" charset="-128"/>
              </a:rPr>
              <a:t>Chapter 2 – Problem 20</a:t>
            </a:r>
          </a:p>
          <a:p>
            <a:pPr eaLnBrk="1" hangingPunct="1"/>
            <a:r>
              <a:rPr lang="en-US" altLang="en-US">
                <a:solidFill>
                  <a:schemeClr val="bg1"/>
                </a:solidFill>
                <a:ea typeface="ＭＳ Ｐゴシック" panose="020B0600070205080204" pitchFamily="34" charset="-128"/>
              </a:rPr>
              <a:t>Prepare an Income Statement, Balance Sheet, </a:t>
            </a:r>
          </a:p>
          <a:p>
            <a:pPr eaLnBrk="1" hangingPunct="1"/>
            <a:r>
              <a:rPr lang="en-US" altLang="en-US">
                <a:solidFill>
                  <a:schemeClr val="bg1"/>
                </a:solidFill>
                <a:ea typeface="ＭＳ Ｐゴシック" panose="020B0600070205080204" pitchFamily="34" charset="-128"/>
              </a:rPr>
              <a:t>and Statement of Changes in Stockholders’ </a:t>
            </a:r>
            <a:r>
              <a:rPr lang="en-US" altLang="ja-JP">
                <a:solidFill>
                  <a:schemeClr val="bg1"/>
                </a:solidFill>
                <a:ea typeface="ＭＳ Ｐゴシック" panose="020B0600070205080204" pitchFamily="34" charset="-128"/>
              </a:rPr>
              <a:t>Equity </a:t>
            </a:r>
            <a:endParaRPr lang="en-US" altLang="en-US">
              <a:solidFill>
                <a:schemeClr val="bg1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0" y="0"/>
            <a:ext cx="9144000" cy="3429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7200" dirty="0"/>
              <a:t>Accounting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200" dirty="0">
                <a:solidFill>
                  <a:srgbClr val="003399"/>
                </a:solidFill>
              </a:rPr>
              <a:t>What the Numbers Mean 12e</a:t>
            </a:r>
          </a:p>
        </p:txBody>
      </p:sp>
      <p:sp>
        <p:nvSpPr>
          <p:cNvPr id="13316" name="Line 5"/>
          <p:cNvSpPr>
            <a:spLocks noChangeShapeType="1"/>
          </p:cNvSpPr>
          <p:nvPr/>
        </p:nvSpPr>
        <p:spPr bwMode="auto">
          <a:xfrm>
            <a:off x="0" y="3429000"/>
            <a:ext cx="9144000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3317" name="Line 6"/>
          <p:cNvSpPr>
            <a:spLocks noChangeShapeType="1"/>
          </p:cNvSpPr>
          <p:nvPr/>
        </p:nvSpPr>
        <p:spPr bwMode="auto">
          <a:xfrm>
            <a:off x="0" y="4572000"/>
            <a:ext cx="9144000" cy="0"/>
          </a:xfrm>
          <a:prstGeom prst="line">
            <a:avLst/>
          </a:prstGeom>
          <a:noFill/>
          <a:ln w="635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23554" name="Rectangle 4"/>
          <p:cNvSpPr>
            <a:spLocks noChangeArrowheads="1"/>
          </p:cNvSpPr>
          <p:nvPr/>
        </p:nvSpPr>
        <p:spPr bwMode="auto">
          <a:xfrm>
            <a:off x="1447800" y="2971800"/>
            <a:ext cx="6248400" cy="37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/>
              <a:t>	</a:t>
            </a:r>
          </a:p>
        </p:txBody>
      </p:sp>
      <p:sp>
        <p:nvSpPr>
          <p:cNvPr id="23555" name="Rectangle 6"/>
          <p:cNvSpPr>
            <a:spLocks noChangeArrowheads="1"/>
          </p:cNvSpPr>
          <p:nvPr/>
        </p:nvSpPr>
        <p:spPr bwMode="auto">
          <a:xfrm>
            <a:off x="685800" y="1905000"/>
            <a:ext cx="7623175" cy="418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dirty="0"/>
              <a:t>			      </a:t>
            </a:r>
            <a:r>
              <a:rPr lang="en-US" altLang="en-US" dirty="0"/>
              <a:t>           </a:t>
            </a:r>
            <a:r>
              <a:rPr lang="en-US" altLang="en-US" sz="1800" b="1" dirty="0"/>
              <a:t>SHAE, INC.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                               Statement of Changes in Stockholders’ Equity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                    For the Year Ended December 31, 2019</a:t>
            </a:r>
          </a:p>
          <a:p>
            <a:pPr eaLnBrk="1" hangingPunct="1">
              <a:buFontTx/>
              <a:buNone/>
            </a:pPr>
            <a:endParaRPr lang="en-US" altLang="en-US" sz="800" b="1" dirty="0"/>
          </a:p>
          <a:p>
            <a:pPr eaLnBrk="1" hangingPunct="1">
              <a:buFontTx/>
              <a:buNone/>
            </a:pPr>
            <a:r>
              <a:rPr lang="en-US" altLang="en-US" sz="2000" b="1" dirty="0"/>
              <a:t>Paid-in capital:</a:t>
            </a:r>
          </a:p>
          <a:p>
            <a:pPr eaLnBrk="1" hangingPunct="1">
              <a:buFontTx/>
              <a:buNone/>
            </a:pPr>
            <a:r>
              <a:rPr lang="en-US" altLang="en-US" sz="2000" b="1" dirty="0">
                <a:solidFill>
                  <a:srgbClr val="EC2D00"/>
                </a:solidFill>
              </a:rPr>
              <a:t>Common stock						 $ 70,000</a:t>
            </a:r>
          </a:p>
          <a:p>
            <a:pPr eaLnBrk="1" hangingPunct="1">
              <a:buFontTx/>
              <a:buNone/>
            </a:pPr>
            <a:r>
              <a:rPr lang="en-US" altLang="en-US" sz="2000" b="1" dirty="0"/>
              <a:t>Retained earnings:</a:t>
            </a:r>
          </a:p>
        </p:txBody>
      </p:sp>
      <p:sp>
        <p:nvSpPr>
          <p:cNvPr id="23556" name="Text Box 7"/>
          <p:cNvSpPr txBox="1">
            <a:spLocks noChangeArrowheads="1"/>
          </p:cNvSpPr>
          <p:nvPr/>
        </p:nvSpPr>
        <p:spPr bwMode="auto">
          <a:xfrm>
            <a:off x="2209800" y="4495800"/>
            <a:ext cx="4570413" cy="1325563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2400"/>
              <a:t>Paid-in capital includes common stock and additional funds paid-in, or contributed, by stockholders.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24578" name="Rectangle 3"/>
          <p:cNvSpPr>
            <a:spLocks noChangeArrowheads="1"/>
          </p:cNvSpPr>
          <p:nvPr/>
        </p:nvSpPr>
        <p:spPr bwMode="auto">
          <a:xfrm>
            <a:off x="1447800" y="2971800"/>
            <a:ext cx="6248400" cy="37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/>
              <a:t>	</a:t>
            </a:r>
          </a:p>
        </p:txBody>
      </p:sp>
      <p:sp>
        <p:nvSpPr>
          <p:cNvPr id="24579" name="Rectangle 4"/>
          <p:cNvSpPr>
            <a:spLocks noChangeArrowheads="1"/>
          </p:cNvSpPr>
          <p:nvPr/>
        </p:nvSpPr>
        <p:spPr bwMode="auto">
          <a:xfrm>
            <a:off x="685800" y="1905000"/>
            <a:ext cx="7623175" cy="418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dirty="0"/>
              <a:t>			      </a:t>
            </a:r>
            <a:r>
              <a:rPr lang="en-US" altLang="en-US" dirty="0"/>
              <a:t>           </a:t>
            </a:r>
            <a:r>
              <a:rPr lang="en-US" altLang="en-US" sz="1800" b="1" dirty="0"/>
              <a:t>SHAE, INC.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                               Statement of Changes in Stockholders’ Equity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                    For the Year Ended December 31, 2019</a:t>
            </a:r>
          </a:p>
          <a:p>
            <a:pPr eaLnBrk="1" hangingPunct="1">
              <a:buFontTx/>
              <a:buNone/>
            </a:pPr>
            <a:endParaRPr lang="en-US" altLang="en-US" sz="800" b="1" dirty="0"/>
          </a:p>
          <a:p>
            <a:pPr eaLnBrk="1" hangingPunct="1">
              <a:buFontTx/>
              <a:buNone/>
            </a:pPr>
            <a:r>
              <a:rPr lang="en-US" altLang="en-US" sz="2000" b="1" dirty="0"/>
              <a:t>Paid-in capital:</a:t>
            </a:r>
          </a:p>
          <a:p>
            <a:pPr eaLnBrk="1" hangingPunct="1">
              <a:buFontTx/>
              <a:buNone/>
            </a:pPr>
            <a:r>
              <a:rPr lang="en-US" altLang="en-US" sz="2000" dirty="0"/>
              <a:t>Common stock						 $ 70,000</a:t>
            </a:r>
          </a:p>
          <a:p>
            <a:pPr eaLnBrk="1" hangingPunct="1">
              <a:buFontTx/>
              <a:buNone/>
            </a:pPr>
            <a:r>
              <a:rPr lang="en-US" altLang="en-US" sz="2000" b="1" dirty="0"/>
              <a:t>Retained earnings:</a:t>
            </a:r>
          </a:p>
          <a:p>
            <a:pPr eaLnBrk="1" hangingPunct="1">
              <a:buFontTx/>
              <a:buNone/>
            </a:pPr>
            <a:r>
              <a:rPr lang="en-US" altLang="en-US" sz="2000" b="1" dirty="0">
                <a:solidFill>
                  <a:srgbClr val="EC2D00"/>
                </a:solidFill>
              </a:rPr>
              <a:t>Beginning balance 			            $ 43,000</a:t>
            </a:r>
          </a:p>
          <a:p>
            <a:pPr eaLnBrk="1" hangingPunct="1">
              <a:buFontTx/>
              <a:buNone/>
            </a:pPr>
            <a:r>
              <a:rPr lang="en-US" altLang="en-US" sz="2000" b="1" dirty="0">
                <a:solidFill>
                  <a:srgbClr val="EC2D00"/>
                </a:solidFill>
              </a:rPr>
              <a:t>Net income for the year			               52,000</a:t>
            </a:r>
          </a:p>
          <a:p>
            <a:pPr eaLnBrk="1" hangingPunct="1">
              <a:buFontTx/>
              <a:buNone/>
            </a:pPr>
            <a:r>
              <a:rPr lang="en-US" altLang="en-US" sz="2000" b="1" dirty="0">
                <a:solidFill>
                  <a:srgbClr val="EC2D00"/>
                </a:solidFill>
              </a:rPr>
              <a:t>Less: Dividends declared and paid during year      </a:t>
            </a:r>
            <a:r>
              <a:rPr lang="en-US" altLang="en-US" sz="2000" b="1" u="sng" dirty="0">
                <a:solidFill>
                  <a:srgbClr val="EC2D00"/>
                </a:solidFill>
              </a:rPr>
              <a:t>(13,000)</a:t>
            </a:r>
          </a:p>
          <a:p>
            <a:pPr eaLnBrk="1" hangingPunct="1">
              <a:buFontTx/>
              <a:buNone/>
            </a:pPr>
            <a:r>
              <a:rPr lang="en-US" altLang="en-US" sz="2000" b="1" dirty="0">
                <a:solidFill>
                  <a:srgbClr val="EC2D00"/>
                </a:solidFill>
              </a:rPr>
              <a:t>Ending balance 						   82,000</a:t>
            </a:r>
          </a:p>
        </p:txBody>
      </p:sp>
      <p:sp>
        <p:nvSpPr>
          <p:cNvPr id="24580" name="Text Box 5"/>
          <p:cNvSpPr txBox="1">
            <a:spLocks noChangeArrowheads="1"/>
          </p:cNvSpPr>
          <p:nvPr/>
        </p:nvSpPr>
        <p:spPr bwMode="auto">
          <a:xfrm>
            <a:off x="992188" y="5837238"/>
            <a:ext cx="6856412" cy="411162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2000"/>
              <a:t>Net income increases and dividends decrease retained earnings.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25602" name="Rectangle 3"/>
          <p:cNvSpPr>
            <a:spLocks noChangeArrowheads="1"/>
          </p:cNvSpPr>
          <p:nvPr/>
        </p:nvSpPr>
        <p:spPr bwMode="auto">
          <a:xfrm>
            <a:off x="1447800" y="2971800"/>
            <a:ext cx="6248400" cy="37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/>
              <a:t>	</a:t>
            </a:r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685800" y="1905000"/>
            <a:ext cx="7623175" cy="418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dirty="0"/>
              <a:t>			      </a:t>
            </a:r>
            <a:r>
              <a:rPr lang="en-US" altLang="en-US" dirty="0"/>
              <a:t>           </a:t>
            </a:r>
            <a:r>
              <a:rPr lang="en-US" altLang="en-US" sz="1800" b="1" dirty="0"/>
              <a:t>SHAE, INC.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                               Statement of Changes in Stockholders’ Equity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                    For the Year Ended December 31, 2019</a:t>
            </a:r>
          </a:p>
          <a:p>
            <a:pPr eaLnBrk="1" hangingPunct="1">
              <a:buFontTx/>
              <a:buNone/>
            </a:pPr>
            <a:endParaRPr lang="en-US" altLang="en-US" sz="800" b="1" dirty="0"/>
          </a:p>
          <a:p>
            <a:pPr eaLnBrk="1" hangingPunct="1">
              <a:buFontTx/>
              <a:buNone/>
            </a:pPr>
            <a:r>
              <a:rPr lang="en-US" altLang="en-US" sz="2000" b="1" dirty="0"/>
              <a:t>Paid-in capital:</a:t>
            </a:r>
          </a:p>
          <a:p>
            <a:pPr eaLnBrk="1" hangingPunct="1">
              <a:buFontTx/>
              <a:buNone/>
            </a:pPr>
            <a:r>
              <a:rPr lang="en-US" altLang="en-US" sz="2000" dirty="0"/>
              <a:t>Common stock						 </a:t>
            </a:r>
            <a:r>
              <a:rPr lang="en-US" altLang="en-US" sz="2000" dirty="0">
                <a:solidFill>
                  <a:srgbClr val="EC2D00"/>
                </a:solidFill>
              </a:rPr>
              <a:t>$ 70,000</a:t>
            </a:r>
          </a:p>
          <a:p>
            <a:pPr eaLnBrk="1" hangingPunct="1">
              <a:buFontTx/>
              <a:buNone/>
            </a:pPr>
            <a:r>
              <a:rPr lang="en-US" altLang="en-US" sz="2000" b="1" dirty="0"/>
              <a:t>Retained earnings:</a:t>
            </a:r>
          </a:p>
          <a:p>
            <a:pPr eaLnBrk="1" hangingPunct="1">
              <a:buFontTx/>
              <a:buNone/>
            </a:pPr>
            <a:r>
              <a:rPr lang="en-US" altLang="en-US" sz="2000" dirty="0"/>
              <a:t>Beginning balance 			            $ 43,000</a:t>
            </a:r>
          </a:p>
          <a:p>
            <a:pPr eaLnBrk="1" hangingPunct="1">
              <a:buFontTx/>
              <a:buNone/>
            </a:pPr>
            <a:r>
              <a:rPr lang="en-US" altLang="en-US" sz="2000" dirty="0"/>
              <a:t>Net income for the year			               52,000</a:t>
            </a:r>
          </a:p>
          <a:p>
            <a:pPr eaLnBrk="1" hangingPunct="1">
              <a:buFontTx/>
              <a:buNone/>
            </a:pPr>
            <a:r>
              <a:rPr lang="en-US" altLang="en-US" sz="2000" dirty="0"/>
              <a:t>Less: Dividends declared and paid during year         </a:t>
            </a:r>
            <a:r>
              <a:rPr lang="en-US" altLang="en-US" sz="800" dirty="0"/>
              <a:t>     </a:t>
            </a:r>
            <a:r>
              <a:rPr lang="en-US" altLang="en-US" sz="2000" u="sng" dirty="0"/>
              <a:t>(13,000)</a:t>
            </a:r>
          </a:p>
          <a:p>
            <a:pPr eaLnBrk="1" hangingPunct="1">
              <a:buFontTx/>
              <a:buNone/>
            </a:pPr>
            <a:r>
              <a:rPr lang="en-US" altLang="en-US" sz="2000" dirty="0"/>
              <a:t>Ending balance 						</a:t>
            </a:r>
            <a:r>
              <a:rPr lang="en-US" altLang="en-US" sz="2000" u="sng" dirty="0">
                <a:solidFill>
                  <a:srgbClr val="EC2D00"/>
                </a:solidFill>
              </a:rPr>
              <a:t>    82,000</a:t>
            </a:r>
          </a:p>
          <a:p>
            <a:pPr eaLnBrk="1" hangingPunct="1">
              <a:buFontTx/>
              <a:buNone/>
            </a:pPr>
            <a:r>
              <a:rPr lang="en-US" altLang="en-US" sz="2000" b="1" dirty="0">
                <a:solidFill>
                  <a:srgbClr val="EC2D00"/>
                </a:solidFill>
              </a:rPr>
              <a:t>Total stockholders’ equity				</a:t>
            </a:r>
            <a:r>
              <a:rPr lang="en-US" altLang="en-US" sz="2000" b="1" u="sng" dirty="0">
                <a:solidFill>
                  <a:srgbClr val="EC2D00"/>
                </a:solidFill>
              </a:rPr>
              <a:t>$152,000</a:t>
            </a:r>
            <a:endParaRPr lang="en-US" altLang="en-US" sz="2000" b="1" dirty="0">
              <a:solidFill>
                <a:srgbClr val="EC2D00"/>
              </a:solidFill>
            </a:endParaRPr>
          </a:p>
        </p:txBody>
      </p:sp>
      <p:sp>
        <p:nvSpPr>
          <p:cNvPr id="25604" name="Text Box 5"/>
          <p:cNvSpPr txBox="1">
            <a:spLocks noChangeArrowheads="1"/>
          </p:cNvSpPr>
          <p:nvPr/>
        </p:nvSpPr>
        <p:spPr bwMode="auto">
          <a:xfrm>
            <a:off x="1371600" y="5989638"/>
            <a:ext cx="5791200" cy="411162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2000"/>
              <a:t>Total stockholders’ equity is the sum of PIC and RE.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C0C0C0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762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Prepare a balance sheet at December 31, 2019.</a:t>
            </a:r>
            <a:endParaRPr lang="en-US" altLang="en-US" sz="2800" dirty="0">
              <a:ea typeface="ＭＳ Ｐゴシック" panose="020B0600070205080204" pitchFamily="34" charset="-128"/>
            </a:endParaRPr>
          </a:p>
        </p:txBody>
      </p:sp>
      <p:sp>
        <p:nvSpPr>
          <p:cNvPr id="26627" name="Rectangle 4"/>
          <p:cNvSpPr>
            <a:spLocks noChangeArrowheads="1"/>
          </p:cNvSpPr>
          <p:nvPr/>
        </p:nvSpPr>
        <p:spPr bwMode="auto">
          <a:xfrm>
            <a:off x="838200" y="2514600"/>
            <a:ext cx="73501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dirty="0"/>
              <a:t>			</a:t>
            </a:r>
            <a:r>
              <a:rPr lang="en-US" altLang="en-US" dirty="0"/>
              <a:t>            </a:t>
            </a:r>
            <a:r>
              <a:rPr lang="en-US" altLang="en-US" sz="1800" b="1" dirty="0"/>
              <a:t>SHAE, INC.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                                 Balance Sheet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                             December 31, 2019</a:t>
            </a:r>
          </a:p>
          <a:p>
            <a:pPr eaLnBrk="1" hangingPunct="1">
              <a:buFontTx/>
              <a:buNone/>
            </a:pPr>
            <a:r>
              <a:rPr lang="en-US" altLang="en-US" sz="2400" b="1" dirty="0">
                <a:solidFill>
                  <a:srgbClr val="EC2D00"/>
                </a:solidFill>
              </a:rPr>
              <a:t>Assets:</a:t>
            </a:r>
          </a:p>
          <a:p>
            <a:pPr eaLnBrk="1" hangingPunct="1">
              <a:buFontTx/>
              <a:buNone/>
            </a:pPr>
            <a:endParaRPr lang="en-US" altLang="en-US" sz="2400" b="1" dirty="0">
              <a:solidFill>
                <a:srgbClr val="EC2D00"/>
              </a:solidFill>
            </a:endParaRPr>
          </a:p>
          <a:p>
            <a:pPr eaLnBrk="1" hangingPunct="1">
              <a:buFontTx/>
              <a:buNone/>
            </a:pPr>
            <a:r>
              <a:rPr lang="en-US" altLang="en-US" sz="2400" b="1" dirty="0">
                <a:solidFill>
                  <a:srgbClr val="EC2D00"/>
                </a:solidFill>
              </a:rPr>
              <a:t>Liabilities:</a:t>
            </a:r>
          </a:p>
          <a:p>
            <a:pPr eaLnBrk="1" hangingPunct="1">
              <a:buFontTx/>
              <a:buNone/>
            </a:pPr>
            <a:endParaRPr lang="en-US" altLang="en-US" sz="2400" b="1" dirty="0">
              <a:solidFill>
                <a:srgbClr val="EC2D00"/>
              </a:solidFill>
            </a:endParaRPr>
          </a:p>
          <a:p>
            <a:pPr eaLnBrk="1" hangingPunct="1">
              <a:buFontTx/>
              <a:buNone/>
            </a:pPr>
            <a:r>
              <a:rPr lang="en-US" altLang="en-US" sz="2400" b="1" dirty="0">
                <a:solidFill>
                  <a:srgbClr val="EC2D00"/>
                </a:solidFill>
              </a:rPr>
              <a:t>Stockholders’ Equity:</a:t>
            </a:r>
          </a:p>
          <a:p>
            <a:pPr eaLnBrk="1" hangingPunct="1">
              <a:buFontTx/>
              <a:buNone/>
            </a:pPr>
            <a:endParaRPr lang="en-US" altLang="en-US" sz="2400" b="1" dirty="0">
              <a:solidFill>
                <a:srgbClr val="EC2D00"/>
              </a:solidFill>
            </a:endParaRPr>
          </a:p>
          <a:p>
            <a:pPr eaLnBrk="1" hangingPunct="1">
              <a:buFontTx/>
              <a:buNone/>
            </a:pPr>
            <a:endParaRPr lang="en-US" altLang="en-US" sz="2400" b="1" dirty="0"/>
          </a:p>
          <a:p>
            <a:pPr eaLnBrk="1" hangingPunct="1">
              <a:buFontTx/>
              <a:buNone/>
            </a:pPr>
            <a:endParaRPr lang="en-US" altLang="en-US" sz="1800" b="1" dirty="0"/>
          </a:p>
          <a:p>
            <a:pPr eaLnBrk="1" hangingPunct="1">
              <a:buFontTx/>
              <a:buNone/>
            </a:pPr>
            <a:endParaRPr lang="en-US" altLang="en-US" sz="2400" dirty="0">
              <a:solidFill>
                <a:srgbClr val="EC2D00"/>
              </a:solidFill>
            </a:endParaRPr>
          </a:p>
        </p:txBody>
      </p:sp>
      <p:sp>
        <p:nvSpPr>
          <p:cNvPr id="26628" name="Text Box 6"/>
          <p:cNvSpPr txBox="1">
            <a:spLocks noChangeArrowheads="1"/>
          </p:cNvSpPr>
          <p:nvPr/>
        </p:nvSpPr>
        <p:spPr bwMode="auto">
          <a:xfrm>
            <a:off x="1524000" y="5715000"/>
            <a:ext cx="6248400" cy="9906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2400"/>
              <a:t>The report format of the balance sheet shows assets above liabilities and stockholders’ equity.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C0C0C0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27650" name="Rectangle 4"/>
          <p:cNvSpPr>
            <a:spLocks noChangeArrowheads="1"/>
          </p:cNvSpPr>
          <p:nvPr/>
        </p:nvSpPr>
        <p:spPr bwMode="auto">
          <a:xfrm>
            <a:off x="838200" y="1828800"/>
            <a:ext cx="7350125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dirty="0"/>
              <a:t>			</a:t>
            </a:r>
            <a:r>
              <a:rPr lang="en-US" altLang="en-US" dirty="0"/>
              <a:t>            </a:t>
            </a:r>
            <a:r>
              <a:rPr lang="en-US" altLang="en-US" sz="1800" b="1" dirty="0"/>
              <a:t>SHAE, INC.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                                 Balance Sheet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                             December 31, 2019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Assets: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Cash 				               $  64,000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Accounts receivable 			   40,000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Merchandise inventory			</a:t>
            </a:r>
            <a:r>
              <a:rPr lang="en-US" altLang="en-US" sz="1800" b="1" u="sng" dirty="0">
                <a:solidFill>
                  <a:srgbClr val="EC2D00"/>
                </a:solidFill>
              </a:rPr>
              <a:t>   88,000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Total current assets 				$192,000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chemeClr val="hlink"/>
                </a:solidFill>
              </a:rPr>
              <a:t>Noncurrent assets 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chemeClr val="hlink"/>
                </a:solidFill>
              </a:rPr>
              <a:t>Total assets </a:t>
            </a:r>
          </a:p>
          <a:p>
            <a:pPr eaLnBrk="1" hangingPunct="1">
              <a:buFontTx/>
              <a:buNone/>
            </a:pPr>
            <a:endParaRPr lang="en-US" altLang="en-US" sz="1800" b="1" dirty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chemeClr val="hlink"/>
                </a:solidFill>
              </a:rPr>
              <a:t>Liabilities: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chemeClr val="hlink"/>
                </a:solidFill>
              </a:rPr>
              <a:t>Stockholders’ Equity: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chemeClr val="hlink"/>
                </a:solidFill>
              </a:rPr>
              <a:t>Total liabilities and stockholders’ equity</a:t>
            </a:r>
          </a:p>
          <a:p>
            <a:pPr eaLnBrk="1" hangingPunct="1">
              <a:buFontTx/>
              <a:buNone/>
            </a:pPr>
            <a:endParaRPr lang="en-US" altLang="en-US" sz="1800" b="1" dirty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endParaRPr lang="en-US" altLang="en-US" sz="1800" b="1" dirty="0"/>
          </a:p>
          <a:p>
            <a:pPr eaLnBrk="1" hangingPunct="1">
              <a:buFontTx/>
              <a:buNone/>
            </a:pPr>
            <a:endParaRPr lang="en-US" altLang="en-US" sz="1800" b="1" dirty="0"/>
          </a:p>
          <a:p>
            <a:pPr eaLnBrk="1" hangingPunct="1">
              <a:buFontTx/>
              <a:buNone/>
            </a:pPr>
            <a:endParaRPr lang="en-US" altLang="en-US" sz="2400" dirty="0">
              <a:solidFill>
                <a:srgbClr val="EC2D00"/>
              </a:solidFill>
            </a:endParaRPr>
          </a:p>
        </p:txBody>
      </p:sp>
      <p:sp>
        <p:nvSpPr>
          <p:cNvPr id="27651" name="Text Box 5"/>
          <p:cNvSpPr txBox="1">
            <a:spLocks noChangeArrowheads="1"/>
          </p:cNvSpPr>
          <p:nvPr/>
        </p:nvSpPr>
        <p:spPr bwMode="auto">
          <a:xfrm>
            <a:off x="3659188" y="4724400"/>
            <a:ext cx="3656012" cy="77628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2000"/>
              <a:t>Current assets are listed in order of liquidity, or nearness to cash.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C0C0C0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28674" name="Rectangle 3"/>
          <p:cNvSpPr>
            <a:spLocks noChangeArrowheads="1"/>
          </p:cNvSpPr>
          <p:nvPr/>
        </p:nvSpPr>
        <p:spPr bwMode="auto">
          <a:xfrm>
            <a:off x="838200" y="1828800"/>
            <a:ext cx="7350125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dirty="0"/>
              <a:t>			</a:t>
            </a:r>
            <a:r>
              <a:rPr lang="en-US" altLang="en-US" dirty="0"/>
              <a:t>            </a:t>
            </a:r>
            <a:r>
              <a:rPr lang="en-US" altLang="en-US" sz="1800" b="1" dirty="0"/>
              <a:t>SHAE, INC.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                                 Balance Sheet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                             December 31, 2019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Assets:</a:t>
            </a:r>
          </a:p>
          <a:p>
            <a:pPr eaLnBrk="1" hangingPunct="1">
              <a:buFontTx/>
              <a:buNone/>
            </a:pPr>
            <a:r>
              <a:rPr lang="en-US" altLang="en-US" sz="1800" dirty="0"/>
              <a:t>Cash 				               $  64,000</a:t>
            </a:r>
          </a:p>
          <a:p>
            <a:pPr eaLnBrk="1" hangingPunct="1">
              <a:buFontTx/>
              <a:buNone/>
            </a:pPr>
            <a:r>
              <a:rPr lang="en-US" altLang="en-US" sz="1800" dirty="0"/>
              <a:t>Accounts receivable 			   40,000</a:t>
            </a:r>
          </a:p>
          <a:p>
            <a:pPr eaLnBrk="1" hangingPunct="1">
              <a:buFontTx/>
              <a:buNone/>
            </a:pPr>
            <a:r>
              <a:rPr lang="en-US" altLang="en-US" sz="1800" dirty="0"/>
              <a:t>Merchandise inventory			</a:t>
            </a:r>
            <a:r>
              <a:rPr lang="en-US" altLang="en-US" sz="1800" u="sng" dirty="0"/>
              <a:t>   88,000</a:t>
            </a:r>
          </a:p>
          <a:p>
            <a:pPr eaLnBrk="1" hangingPunct="1">
              <a:buFontTx/>
              <a:buNone/>
            </a:pPr>
            <a:r>
              <a:rPr lang="en-US" altLang="en-US" sz="1800" dirty="0"/>
              <a:t>Total current assets 			                                    </a:t>
            </a:r>
            <a:r>
              <a:rPr lang="en-US" altLang="en-US" sz="1800" b="1" dirty="0">
                <a:solidFill>
                  <a:srgbClr val="EC2D00"/>
                </a:solidFill>
              </a:rPr>
              <a:t>$192,000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Buildings and equipment 			 168,000 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Less: Accumulated depreciation	 	</a:t>
            </a:r>
            <a:r>
              <a:rPr lang="en-US" altLang="en-US" sz="1800" b="1" u="sng" dirty="0">
                <a:solidFill>
                  <a:srgbClr val="EC2D00"/>
                </a:solidFill>
              </a:rPr>
              <a:t>(  72,000)</a:t>
            </a:r>
            <a:r>
              <a:rPr lang="en-US" altLang="en-US" sz="1800" b="1" dirty="0">
                <a:solidFill>
                  <a:srgbClr val="EC2D00"/>
                </a:solidFill>
              </a:rPr>
              <a:t>    </a:t>
            </a:r>
            <a:r>
              <a:rPr lang="en-US" altLang="en-US" sz="1800" b="1" u="sng" dirty="0">
                <a:solidFill>
                  <a:srgbClr val="EC2D00"/>
                </a:solidFill>
              </a:rPr>
              <a:t>    96,000</a:t>
            </a:r>
            <a:endParaRPr lang="en-US" altLang="en-US" sz="1800" b="1" dirty="0">
              <a:solidFill>
                <a:srgbClr val="EC2D00"/>
              </a:solidFill>
            </a:endParaRP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Total assets 					    </a:t>
            </a:r>
            <a:r>
              <a:rPr lang="en-US" altLang="en-US" sz="1800" b="1" u="sng" dirty="0">
                <a:solidFill>
                  <a:srgbClr val="EC2D00"/>
                </a:solidFill>
              </a:rPr>
              <a:t>$288,000</a:t>
            </a:r>
            <a:endParaRPr lang="en-US" altLang="en-US" sz="1800" b="1" u="sng" dirty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endParaRPr lang="en-US" altLang="en-US" sz="1800" b="1" u="sng" dirty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chemeClr val="hlink"/>
                </a:solidFill>
              </a:rPr>
              <a:t>Liabilities: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chemeClr val="hlink"/>
                </a:solidFill>
              </a:rPr>
              <a:t>Stockholders’ Equity: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chemeClr val="hlink"/>
                </a:solidFill>
              </a:rPr>
              <a:t>Total liabilities and stockholders’ equity</a:t>
            </a:r>
          </a:p>
          <a:p>
            <a:pPr eaLnBrk="1" hangingPunct="1">
              <a:buFontTx/>
              <a:buNone/>
            </a:pPr>
            <a:endParaRPr lang="en-US" altLang="en-US" sz="1800" b="1" dirty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endParaRPr lang="en-US" altLang="en-US" sz="1800" b="1" dirty="0"/>
          </a:p>
          <a:p>
            <a:pPr eaLnBrk="1" hangingPunct="1">
              <a:buFontTx/>
              <a:buNone/>
            </a:pPr>
            <a:endParaRPr lang="en-US" altLang="en-US" sz="1800" b="1" dirty="0"/>
          </a:p>
          <a:p>
            <a:pPr eaLnBrk="1" hangingPunct="1">
              <a:buFontTx/>
              <a:buNone/>
            </a:pPr>
            <a:endParaRPr lang="en-US" altLang="en-US" sz="2400" dirty="0">
              <a:solidFill>
                <a:srgbClr val="EC2D00"/>
              </a:solidFill>
            </a:endParaRPr>
          </a:p>
        </p:txBody>
      </p:sp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4953000" y="5486400"/>
            <a:ext cx="3656013" cy="77628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2000"/>
              <a:t>Accumulated depreciation is a contra asset account.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C0C0C0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29698" name="Rectangle 3"/>
          <p:cNvSpPr>
            <a:spLocks noChangeArrowheads="1"/>
          </p:cNvSpPr>
          <p:nvPr/>
        </p:nvSpPr>
        <p:spPr bwMode="auto">
          <a:xfrm>
            <a:off x="838200" y="1905000"/>
            <a:ext cx="7350125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dirty="0"/>
              <a:t>			</a:t>
            </a:r>
            <a:r>
              <a:rPr lang="en-US" altLang="en-US" dirty="0"/>
              <a:t>            </a:t>
            </a:r>
            <a:r>
              <a:rPr lang="en-US" altLang="en-US" sz="1800" b="1" dirty="0"/>
              <a:t>SHAE, INC.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                                 Balance Sheet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                             December 31, 2019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Assets: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chemeClr val="hlink"/>
                </a:solidFill>
              </a:rPr>
              <a:t>Total assets 					  </a:t>
            </a:r>
            <a:r>
              <a:rPr lang="en-US" altLang="en-US" sz="1800" b="1" u="sng" dirty="0">
                <a:solidFill>
                  <a:schemeClr val="hlink"/>
                </a:solidFill>
              </a:rPr>
              <a:t>$288,000</a:t>
            </a:r>
          </a:p>
          <a:p>
            <a:pPr eaLnBrk="1" hangingPunct="1">
              <a:buFontTx/>
              <a:buNone/>
            </a:pPr>
            <a:endParaRPr lang="en-US" altLang="en-US" sz="1800" b="1" u="sng" dirty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r>
              <a:rPr lang="en-US" altLang="en-US" sz="1800" b="1" dirty="0"/>
              <a:t>Liabilities: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Accounts payable 				 $ 30,000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Accrued liabilities 			      6,000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Notes payable (long-term)			 </a:t>
            </a:r>
            <a:r>
              <a:rPr lang="en-US" altLang="en-US" sz="1800" b="1" u="sng" dirty="0">
                <a:solidFill>
                  <a:srgbClr val="EC2D00"/>
                </a:solidFill>
              </a:rPr>
              <a:t> 100,000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Total liabilities 					  $136,000</a:t>
            </a:r>
          </a:p>
          <a:p>
            <a:pPr eaLnBrk="1" hangingPunct="1">
              <a:buFontTx/>
              <a:buNone/>
            </a:pPr>
            <a:endParaRPr lang="en-US" altLang="en-US" sz="1800" b="1" dirty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chemeClr val="hlink"/>
                </a:solidFill>
              </a:rPr>
              <a:t>Stockholders’ Equity: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chemeClr val="hlink"/>
                </a:solidFill>
              </a:rPr>
              <a:t>Total liabilities and stockholders’ equity</a:t>
            </a:r>
          </a:p>
          <a:p>
            <a:pPr eaLnBrk="1" hangingPunct="1">
              <a:buFontTx/>
              <a:buNone/>
            </a:pPr>
            <a:endParaRPr lang="en-US" altLang="en-US" sz="1800" b="1" dirty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endParaRPr lang="en-US" altLang="en-US" sz="1800" b="1" dirty="0"/>
          </a:p>
          <a:p>
            <a:pPr eaLnBrk="1" hangingPunct="1">
              <a:buFontTx/>
              <a:buNone/>
            </a:pPr>
            <a:endParaRPr lang="en-US" altLang="en-US" sz="1800" b="1" dirty="0"/>
          </a:p>
          <a:p>
            <a:pPr eaLnBrk="1" hangingPunct="1">
              <a:buFontTx/>
              <a:buNone/>
            </a:pPr>
            <a:endParaRPr lang="en-US" altLang="en-US" sz="2400" dirty="0">
              <a:solidFill>
                <a:srgbClr val="EC2D00"/>
              </a:solidFill>
            </a:endParaRPr>
          </a:p>
        </p:txBody>
      </p:sp>
      <p:sp>
        <p:nvSpPr>
          <p:cNvPr id="29699" name="Text Box 4"/>
          <p:cNvSpPr txBox="1">
            <a:spLocks noChangeArrowheads="1"/>
          </p:cNvSpPr>
          <p:nvPr/>
        </p:nvSpPr>
        <p:spPr bwMode="auto">
          <a:xfrm>
            <a:off x="5105400" y="5562600"/>
            <a:ext cx="3352800" cy="10668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2000"/>
              <a:t>As with assets, liabilities are often classified as current and noncurrent.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C0C0C0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30722" name="Rectangle 3"/>
          <p:cNvSpPr>
            <a:spLocks noChangeArrowheads="1"/>
          </p:cNvSpPr>
          <p:nvPr/>
        </p:nvSpPr>
        <p:spPr bwMode="auto">
          <a:xfrm>
            <a:off x="838200" y="1752600"/>
            <a:ext cx="7350125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dirty="0"/>
              <a:t>			</a:t>
            </a:r>
            <a:r>
              <a:rPr lang="en-US" altLang="en-US" dirty="0"/>
              <a:t>            </a:t>
            </a:r>
            <a:r>
              <a:rPr lang="en-US" altLang="en-US" sz="1800" b="1" dirty="0"/>
              <a:t>SHAE, INC.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                                 Balance Sheet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                             December 31, 2019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Assets: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chemeClr val="hlink"/>
                </a:solidFill>
              </a:rPr>
              <a:t>Total assets 					  </a:t>
            </a:r>
            <a:r>
              <a:rPr lang="en-US" altLang="en-US" sz="1800" b="1" u="sng" dirty="0">
                <a:solidFill>
                  <a:schemeClr val="hlink"/>
                </a:solidFill>
              </a:rPr>
              <a:t>$288,000</a:t>
            </a:r>
          </a:p>
          <a:p>
            <a:pPr eaLnBrk="1" hangingPunct="1">
              <a:buFontTx/>
              <a:buNone/>
            </a:pPr>
            <a:endParaRPr lang="en-US" altLang="en-US" sz="800" b="1" dirty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r>
              <a:rPr lang="en-US" altLang="en-US" sz="1800" b="1" dirty="0"/>
              <a:t>Liabilities: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chemeClr val="hlink"/>
                </a:solidFill>
              </a:rPr>
              <a:t>Total liabilities 					  $136,000</a:t>
            </a:r>
          </a:p>
          <a:p>
            <a:pPr eaLnBrk="1" hangingPunct="1">
              <a:buFontTx/>
              <a:buNone/>
            </a:pPr>
            <a:endParaRPr lang="en-US" altLang="en-US" sz="800" b="1" dirty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r>
              <a:rPr lang="en-US" altLang="en-US" sz="1800" b="1" dirty="0"/>
              <a:t>Stockholders’ Equity: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Common stock				$  70,000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Retained earnings				</a:t>
            </a:r>
            <a:r>
              <a:rPr lang="en-US" altLang="en-US" sz="1800" b="1" u="sng" dirty="0">
                <a:solidFill>
                  <a:srgbClr val="EC2D00"/>
                </a:solidFill>
              </a:rPr>
              <a:t>    82,000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Total stockholders’ equity				   152,000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chemeClr val="hlink"/>
                </a:solidFill>
              </a:rPr>
              <a:t>Total liabilities and stockholders’ equity</a:t>
            </a:r>
          </a:p>
          <a:p>
            <a:pPr eaLnBrk="1" hangingPunct="1">
              <a:buFontTx/>
              <a:buNone/>
            </a:pPr>
            <a:endParaRPr lang="en-US" altLang="en-US" sz="1800" b="1" dirty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endParaRPr lang="en-US" altLang="en-US" sz="1800" b="1" dirty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endParaRPr lang="en-US" altLang="en-US" sz="1800" b="1" dirty="0"/>
          </a:p>
          <a:p>
            <a:pPr eaLnBrk="1" hangingPunct="1">
              <a:buFontTx/>
              <a:buNone/>
            </a:pPr>
            <a:endParaRPr lang="en-US" altLang="en-US" sz="1800" b="1" dirty="0"/>
          </a:p>
          <a:p>
            <a:pPr eaLnBrk="1" hangingPunct="1">
              <a:buFontTx/>
              <a:buNone/>
            </a:pPr>
            <a:endParaRPr lang="en-US" altLang="en-US" sz="2400" dirty="0">
              <a:solidFill>
                <a:srgbClr val="EC2D00"/>
              </a:solidFill>
            </a:endParaRPr>
          </a:p>
        </p:txBody>
      </p:sp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838200" y="5989638"/>
            <a:ext cx="7496175" cy="411162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2000"/>
              <a:t>CS, RE, and Total SE are taken from the Statement of Changes in SE.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C0C0C0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31746" name="Rectangle 3"/>
          <p:cNvSpPr>
            <a:spLocks noChangeArrowheads="1"/>
          </p:cNvSpPr>
          <p:nvPr/>
        </p:nvSpPr>
        <p:spPr bwMode="auto">
          <a:xfrm>
            <a:off x="838200" y="1752600"/>
            <a:ext cx="7350125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dirty="0"/>
              <a:t>			</a:t>
            </a:r>
            <a:r>
              <a:rPr lang="en-US" altLang="en-US" dirty="0"/>
              <a:t>            </a:t>
            </a:r>
            <a:r>
              <a:rPr lang="en-US" altLang="en-US" sz="1800" b="1" dirty="0"/>
              <a:t>SHAE, INC.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                                 Balance Sheet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                             December 31, 2019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Assets: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Total assets 					  </a:t>
            </a:r>
            <a:r>
              <a:rPr lang="en-US" altLang="en-US" sz="1800" b="1" u="sng" dirty="0">
                <a:solidFill>
                  <a:srgbClr val="EC2D00"/>
                </a:solidFill>
              </a:rPr>
              <a:t>$288,000</a:t>
            </a:r>
          </a:p>
          <a:p>
            <a:pPr eaLnBrk="1" hangingPunct="1">
              <a:buFontTx/>
              <a:buNone/>
            </a:pPr>
            <a:endParaRPr lang="en-US" altLang="en-US" sz="800" b="1" dirty="0">
              <a:solidFill>
                <a:srgbClr val="EC2D00"/>
              </a:solidFill>
            </a:endParaRPr>
          </a:p>
          <a:p>
            <a:pPr eaLnBrk="1" hangingPunct="1">
              <a:buFontTx/>
              <a:buNone/>
            </a:pPr>
            <a:r>
              <a:rPr lang="en-US" altLang="en-US" sz="1800" b="1" dirty="0"/>
              <a:t>Liabilities: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Total liabilities 					  $136,000</a:t>
            </a:r>
          </a:p>
          <a:p>
            <a:pPr eaLnBrk="1" hangingPunct="1">
              <a:buFontTx/>
              <a:buNone/>
            </a:pPr>
            <a:endParaRPr lang="en-US" altLang="en-US" sz="800" b="1" dirty="0">
              <a:solidFill>
                <a:srgbClr val="EC2D00"/>
              </a:solidFill>
            </a:endParaRPr>
          </a:p>
          <a:p>
            <a:pPr eaLnBrk="1" hangingPunct="1">
              <a:buFontTx/>
              <a:buNone/>
            </a:pPr>
            <a:r>
              <a:rPr lang="en-US" altLang="en-US" sz="1800" b="1" dirty="0"/>
              <a:t>Stockholders’ Equity: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Total stockholders’ equity				  </a:t>
            </a:r>
            <a:r>
              <a:rPr lang="en-US" altLang="en-US" sz="1800" b="1" u="sng" dirty="0">
                <a:solidFill>
                  <a:srgbClr val="EC2D00"/>
                </a:solidFill>
              </a:rPr>
              <a:t>  152,000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Total liabilities and stockholders’ equity		  </a:t>
            </a:r>
            <a:r>
              <a:rPr lang="en-US" altLang="en-US" sz="1800" b="1" u="sng" dirty="0">
                <a:solidFill>
                  <a:srgbClr val="EC2D00"/>
                </a:solidFill>
              </a:rPr>
              <a:t>$288,000</a:t>
            </a:r>
            <a:r>
              <a:rPr lang="en-US" altLang="en-US" sz="1800" b="1" dirty="0">
                <a:solidFill>
                  <a:schemeClr val="hlink"/>
                </a:solidFill>
              </a:rPr>
              <a:t>		</a:t>
            </a:r>
          </a:p>
          <a:p>
            <a:pPr eaLnBrk="1" hangingPunct="1">
              <a:buFontTx/>
              <a:buNone/>
            </a:pPr>
            <a:endParaRPr lang="en-US" altLang="en-US" sz="1800" b="1" dirty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endParaRPr lang="en-US" altLang="en-US" sz="1800" b="1" dirty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endParaRPr lang="en-US" altLang="en-US" sz="1800" b="1" dirty="0"/>
          </a:p>
          <a:p>
            <a:pPr eaLnBrk="1" hangingPunct="1">
              <a:buFontTx/>
              <a:buNone/>
            </a:pPr>
            <a:endParaRPr lang="en-US" altLang="en-US" sz="1800" b="1" dirty="0"/>
          </a:p>
          <a:p>
            <a:pPr eaLnBrk="1" hangingPunct="1">
              <a:buFontTx/>
              <a:buNone/>
            </a:pPr>
            <a:endParaRPr lang="en-US" altLang="en-US" sz="2400" dirty="0">
              <a:solidFill>
                <a:srgbClr val="EC2D00"/>
              </a:solidFill>
            </a:endParaRPr>
          </a:p>
        </p:txBody>
      </p:sp>
      <p:sp>
        <p:nvSpPr>
          <p:cNvPr id="31747" name="Text Box 4"/>
          <p:cNvSpPr txBox="1">
            <a:spLocks noChangeArrowheads="1"/>
          </p:cNvSpPr>
          <p:nvPr/>
        </p:nvSpPr>
        <p:spPr bwMode="auto">
          <a:xfrm>
            <a:off x="838200" y="5562600"/>
            <a:ext cx="7373938" cy="6858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2400"/>
              <a:t>Total assets = Total liabilities + Total stockholders’ equity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C0C0C0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38200" y="1828800"/>
            <a:ext cx="7350125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dirty="0"/>
              <a:t>			</a:t>
            </a:r>
            <a:r>
              <a:rPr lang="en-US" altLang="en-US" dirty="0"/>
              <a:t>            </a:t>
            </a:r>
            <a:r>
              <a:rPr lang="en-US" altLang="en-US" sz="1800" b="1" dirty="0"/>
              <a:t>SHAE, INC.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                                 Balance Sheet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                             December 31, 2019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Assets: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Cash 				               $  64,000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Accounts receivable 			   40,000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Merchandise inventory			</a:t>
            </a:r>
            <a:r>
              <a:rPr lang="en-US" altLang="en-US" sz="1800" b="1" u="sng" dirty="0">
                <a:solidFill>
                  <a:srgbClr val="EC2D00"/>
                </a:solidFill>
              </a:rPr>
              <a:t>   88,000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Total current assets 				   $192,000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Buildings and equipment 			 168,000 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Less: Accumulated depreciation	            	</a:t>
            </a:r>
            <a:r>
              <a:rPr lang="en-US" altLang="en-US" sz="1800" b="1" u="sng" dirty="0">
                <a:solidFill>
                  <a:srgbClr val="EC2D00"/>
                </a:solidFill>
              </a:rPr>
              <a:t>(  72,000)</a:t>
            </a:r>
            <a:r>
              <a:rPr lang="en-US" altLang="en-US" sz="1800" b="1" dirty="0">
                <a:solidFill>
                  <a:srgbClr val="EC2D00"/>
                </a:solidFill>
              </a:rPr>
              <a:t>	   </a:t>
            </a:r>
            <a:r>
              <a:rPr lang="en-US" altLang="en-US" sz="1800" b="1" u="sng" dirty="0">
                <a:solidFill>
                  <a:srgbClr val="EC2D00"/>
                </a:solidFill>
              </a:rPr>
              <a:t>    96,000</a:t>
            </a:r>
            <a:endParaRPr lang="en-US" altLang="en-US" sz="1800" b="1" dirty="0">
              <a:solidFill>
                <a:srgbClr val="EC2D00"/>
              </a:solidFill>
            </a:endParaRP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Total assets 					   </a:t>
            </a:r>
            <a:r>
              <a:rPr lang="en-US" altLang="en-US" sz="1800" b="1" u="sng" dirty="0">
                <a:solidFill>
                  <a:srgbClr val="EC2D00"/>
                </a:solidFill>
              </a:rPr>
              <a:t>$288,000</a:t>
            </a:r>
          </a:p>
          <a:p>
            <a:pPr eaLnBrk="1" hangingPunct="1">
              <a:buFontTx/>
              <a:buNone/>
            </a:pPr>
            <a:endParaRPr lang="en-US" altLang="en-US" sz="1800" b="1" u="sng" dirty="0">
              <a:solidFill>
                <a:srgbClr val="EC2D00"/>
              </a:solidFill>
            </a:endParaRP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chemeClr val="hlink"/>
                </a:solidFill>
              </a:rPr>
              <a:t>Liabilities: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chemeClr val="hlink"/>
                </a:solidFill>
              </a:rPr>
              <a:t>Stockholders’ Equity: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chemeClr val="hlink"/>
                </a:solidFill>
              </a:rPr>
              <a:t>Total liabilities and stockholders’ equity</a:t>
            </a:r>
          </a:p>
          <a:p>
            <a:pPr eaLnBrk="1" hangingPunct="1">
              <a:buFontTx/>
              <a:buNone/>
            </a:pPr>
            <a:endParaRPr lang="en-US" altLang="en-US" sz="1800" b="1" dirty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endParaRPr lang="en-US" altLang="en-US" sz="1800" b="1" dirty="0"/>
          </a:p>
          <a:p>
            <a:pPr eaLnBrk="1" hangingPunct="1">
              <a:buFontTx/>
              <a:buNone/>
            </a:pPr>
            <a:endParaRPr lang="en-US" altLang="en-US" sz="1800" b="1" dirty="0"/>
          </a:p>
          <a:p>
            <a:pPr eaLnBrk="1" hangingPunct="1">
              <a:buFontTx/>
              <a:buNone/>
            </a:pPr>
            <a:endParaRPr lang="en-US" altLang="en-US" sz="2400" dirty="0">
              <a:solidFill>
                <a:srgbClr val="EC2D00"/>
              </a:solidFill>
            </a:endParaRPr>
          </a:p>
        </p:txBody>
      </p:sp>
      <p:sp>
        <p:nvSpPr>
          <p:cNvPr id="32771" name="Text Box 6"/>
          <p:cNvSpPr txBox="1">
            <a:spLocks noChangeArrowheads="1"/>
          </p:cNvSpPr>
          <p:nvPr/>
        </p:nvSpPr>
        <p:spPr bwMode="auto">
          <a:xfrm>
            <a:off x="5867400" y="1905000"/>
            <a:ext cx="1828800" cy="96043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1800"/>
              <a:t>Completed asset side of balance sheet.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rgbClr val="DDDDDD"/>
                </a:solidFill>
                <a:ea typeface="ＭＳ Ｐゴシック" panose="020B0600070205080204" pitchFamily="34" charset="-128"/>
              </a:rPr>
              <a:t>Problem Definition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The following information was obtained from the records of Shae, Inc.:</a:t>
            </a:r>
          </a:p>
        </p:txBody>
      </p:sp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914400" y="2057400"/>
            <a:ext cx="7315200" cy="4495800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None/>
              <a:tabLst>
                <a:tab pos="6172200" algn="r"/>
              </a:tabLst>
            </a:pPr>
            <a:r>
              <a:rPr lang="en-US" altLang="en-US" sz="1600" dirty="0"/>
              <a:t>	</a:t>
            </a:r>
            <a:r>
              <a:rPr lang="en-US" altLang="en-US" sz="1500" dirty="0"/>
              <a:t>Merchandise                                                                                      $  88,000</a:t>
            </a:r>
          </a:p>
          <a:p>
            <a:pPr eaLnBrk="1" hangingPunct="1">
              <a:buFontTx/>
              <a:buNone/>
              <a:tabLst>
                <a:tab pos="6172200" algn="r"/>
              </a:tabLst>
            </a:pPr>
            <a:r>
              <a:rPr lang="en-US" altLang="en-US" sz="1500" dirty="0"/>
              <a:t>	Notes Payable (long-term)                                                                   100,000</a:t>
            </a:r>
          </a:p>
          <a:p>
            <a:pPr eaLnBrk="1" hangingPunct="1">
              <a:buFontTx/>
              <a:buNone/>
              <a:tabLst>
                <a:tab pos="6172200" algn="r"/>
              </a:tabLst>
            </a:pPr>
            <a:r>
              <a:rPr lang="en-US" altLang="en-US" sz="1500" dirty="0"/>
              <a:t>	Net sales                                                                                               300,000</a:t>
            </a:r>
          </a:p>
          <a:p>
            <a:pPr eaLnBrk="1" hangingPunct="1">
              <a:buFontTx/>
              <a:buNone/>
              <a:tabLst>
                <a:tab pos="6172200" algn="r"/>
              </a:tabLst>
            </a:pPr>
            <a:r>
              <a:rPr lang="en-US" altLang="en-US" sz="1500" dirty="0"/>
              <a:t>	Buildings and equipment  	             168,000</a:t>
            </a:r>
          </a:p>
          <a:p>
            <a:pPr eaLnBrk="1" hangingPunct="1">
              <a:buFontTx/>
              <a:buNone/>
              <a:tabLst>
                <a:tab pos="6172200" algn="r"/>
              </a:tabLst>
            </a:pPr>
            <a:r>
              <a:rPr lang="en-US" altLang="en-US" sz="1500" dirty="0"/>
              <a:t>       Sales, general, and administrative expenses                                          24,000</a:t>
            </a:r>
          </a:p>
          <a:p>
            <a:pPr eaLnBrk="1" hangingPunct="1">
              <a:buFontTx/>
              <a:buNone/>
              <a:tabLst>
                <a:tab pos="6172200" algn="r"/>
              </a:tabLst>
            </a:pPr>
            <a:r>
              <a:rPr lang="en-US" altLang="en-US" sz="1500" dirty="0"/>
              <a:t>	Accounts receivable                                                                               40,000</a:t>
            </a:r>
          </a:p>
          <a:p>
            <a:pPr eaLnBrk="1" hangingPunct="1">
              <a:buFontTx/>
              <a:buNone/>
              <a:tabLst>
                <a:tab pos="6172200" algn="r"/>
              </a:tabLst>
            </a:pPr>
            <a:r>
              <a:rPr lang="en-US" altLang="en-US" sz="1500" dirty="0"/>
              <a:t>       Common stock (14,000 shares)                                                              70,000</a:t>
            </a:r>
          </a:p>
          <a:p>
            <a:pPr eaLnBrk="1" hangingPunct="1">
              <a:buFontTx/>
              <a:buNone/>
              <a:tabLst>
                <a:tab pos="6172200" algn="r"/>
              </a:tabLst>
            </a:pPr>
            <a:r>
              <a:rPr lang="en-US" altLang="en-US" sz="1500" dirty="0"/>
              <a:t>    	Income tax expense                                                                           </a:t>
            </a:r>
            <a:r>
              <a:rPr lang="en-US" altLang="en-US" sz="800" dirty="0"/>
              <a:t>         </a:t>
            </a:r>
            <a:r>
              <a:rPr lang="en-US" altLang="en-US" sz="1500" dirty="0"/>
              <a:t>28,000</a:t>
            </a:r>
          </a:p>
          <a:p>
            <a:pPr eaLnBrk="1" hangingPunct="1">
              <a:buFontTx/>
              <a:buNone/>
              <a:tabLst>
                <a:tab pos="6172200" algn="r"/>
              </a:tabLst>
            </a:pPr>
            <a:r>
              <a:rPr lang="en-US" altLang="en-US" sz="1500" dirty="0"/>
              <a:t>    	Cash                                                                                                        64,000 </a:t>
            </a:r>
          </a:p>
          <a:p>
            <a:pPr eaLnBrk="1" hangingPunct="1">
              <a:buFontTx/>
              <a:buNone/>
              <a:tabLst>
                <a:tab pos="6172200" algn="r"/>
              </a:tabLst>
            </a:pPr>
            <a:r>
              <a:rPr lang="en-US" altLang="en-US" sz="1500" dirty="0"/>
              <a:t>       Retained earnings, 1/1/19                                                                       43,000</a:t>
            </a:r>
          </a:p>
          <a:p>
            <a:pPr eaLnBrk="1" hangingPunct="1">
              <a:buFontTx/>
              <a:buNone/>
              <a:tabLst>
                <a:tab pos="6172200" algn="r"/>
              </a:tabLst>
            </a:pPr>
            <a:r>
              <a:rPr lang="en-US" altLang="en-US" sz="1500" dirty="0"/>
              <a:t>	Accrued liabilities	              6,000</a:t>
            </a:r>
          </a:p>
          <a:p>
            <a:pPr eaLnBrk="1" hangingPunct="1">
              <a:buFontTx/>
              <a:buNone/>
              <a:tabLst>
                <a:tab pos="6172200" algn="r"/>
              </a:tabLst>
            </a:pPr>
            <a:r>
              <a:rPr lang="en-US" altLang="en-US" sz="1500" dirty="0"/>
              <a:t>	Cost of goods sold	 180,000</a:t>
            </a:r>
          </a:p>
          <a:p>
            <a:pPr eaLnBrk="1" hangingPunct="1">
              <a:buFontTx/>
              <a:buNone/>
              <a:tabLst>
                <a:tab pos="6172200" algn="r"/>
              </a:tabLst>
            </a:pPr>
            <a:r>
              <a:rPr lang="en-US" altLang="en-US" sz="1500" dirty="0"/>
              <a:t>	Accumulated depreciation	 72,000</a:t>
            </a:r>
          </a:p>
          <a:p>
            <a:pPr eaLnBrk="1" hangingPunct="1">
              <a:buFontTx/>
              <a:buNone/>
              <a:tabLst>
                <a:tab pos="6172200" algn="r"/>
              </a:tabLst>
            </a:pPr>
            <a:r>
              <a:rPr lang="en-US" altLang="en-US" sz="1500" dirty="0"/>
              <a:t>	Interest expense	 16,000</a:t>
            </a:r>
          </a:p>
          <a:p>
            <a:pPr eaLnBrk="1" hangingPunct="1">
              <a:buFontTx/>
              <a:buNone/>
              <a:tabLst>
                <a:tab pos="6172200" algn="r"/>
              </a:tabLst>
            </a:pPr>
            <a:r>
              <a:rPr lang="en-US" altLang="en-US" sz="1500" dirty="0"/>
              <a:t>	Accounts payable	 30,000</a:t>
            </a:r>
          </a:p>
          <a:p>
            <a:pPr eaLnBrk="1" hangingPunct="1">
              <a:buFontTx/>
              <a:buNone/>
              <a:tabLst>
                <a:tab pos="6172200" algn="r"/>
              </a:tabLst>
            </a:pPr>
            <a:r>
              <a:rPr lang="en-US" altLang="en-US" sz="1500" dirty="0"/>
              <a:t>	Dividends declared and paid during 2019                                           </a:t>
            </a:r>
            <a:r>
              <a:rPr lang="en-US" altLang="en-US" sz="800" dirty="0"/>
              <a:t> </a:t>
            </a:r>
            <a:r>
              <a:rPr lang="en-US" altLang="en-US" sz="1500" dirty="0"/>
              <a:t>  13,000</a:t>
            </a:r>
          </a:p>
        </p:txBody>
      </p:sp>
      <p:sp>
        <p:nvSpPr>
          <p:cNvPr id="14340" name="Line 5"/>
          <p:cNvSpPr>
            <a:spLocks noChangeShapeType="1"/>
          </p:cNvSpPr>
          <p:nvPr/>
        </p:nvSpPr>
        <p:spPr bwMode="auto">
          <a:xfrm>
            <a:off x="914400" y="2057400"/>
            <a:ext cx="7239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1" name="Line 6"/>
          <p:cNvSpPr>
            <a:spLocks noChangeShapeType="1"/>
          </p:cNvSpPr>
          <p:nvPr/>
        </p:nvSpPr>
        <p:spPr bwMode="auto">
          <a:xfrm>
            <a:off x="914400" y="6553200"/>
            <a:ext cx="7239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C0C0C0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33794" name="Rectangle 3"/>
          <p:cNvSpPr>
            <a:spLocks noChangeArrowheads="1"/>
          </p:cNvSpPr>
          <p:nvPr/>
        </p:nvSpPr>
        <p:spPr bwMode="auto">
          <a:xfrm>
            <a:off x="838200" y="1752600"/>
            <a:ext cx="7350125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dirty="0"/>
              <a:t>			</a:t>
            </a:r>
            <a:r>
              <a:rPr lang="en-US" altLang="en-US" dirty="0"/>
              <a:t>            </a:t>
            </a:r>
            <a:r>
              <a:rPr lang="en-US" altLang="en-US" sz="1800" b="1" dirty="0"/>
              <a:t>SHAE, INC.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                                 Balance Sheet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                             December 31, 2019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Assets: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chemeClr val="hlink"/>
                </a:solidFill>
              </a:rPr>
              <a:t>Total assets 					  </a:t>
            </a:r>
            <a:r>
              <a:rPr lang="en-US" altLang="en-US" sz="1800" b="1" u="sng" dirty="0">
                <a:solidFill>
                  <a:schemeClr val="hlink"/>
                </a:solidFill>
              </a:rPr>
              <a:t>$288,000</a:t>
            </a:r>
          </a:p>
          <a:p>
            <a:pPr eaLnBrk="1" hangingPunct="1">
              <a:buFontTx/>
              <a:buNone/>
            </a:pPr>
            <a:endParaRPr lang="en-US" altLang="en-US" sz="800" b="1" u="sng" dirty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r>
              <a:rPr lang="en-US" altLang="en-US" sz="1800" b="1" dirty="0"/>
              <a:t>Liabilities: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Accounts payable 			                $ 30,000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Accrued liabilities 			     6,000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Notes payable (long-term)		 	</a:t>
            </a:r>
            <a:r>
              <a:rPr lang="en-US" altLang="en-US" sz="1800" b="1" u="sng" dirty="0">
                <a:solidFill>
                  <a:srgbClr val="EC2D00"/>
                </a:solidFill>
              </a:rPr>
              <a:t> 100,000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Total liabilities 					  $136,000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Stockholders’ equity: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Common stock			               $  70,000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Retained earnings		          	               </a:t>
            </a:r>
            <a:r>
              <a:rPr lang="en-US" altLang="en-US" sz="1800" b="1" u="sng" dirty="0">
                <a:solidFill>
                  <a:srgbClr val="EC2D00"/>
                </a:solidFill>
              </a:rPr>
              <a:t>    82,000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Total stockholders’ equity				  </a:t>
            </a:r>
            <a:r>
              <a:rPr lang="en-US" altLang="en-US" sz="1800" b="1" u="sng" dirty="0">
                <a:solidFill>
                  <a:srgbClr val="EC2D00"/>
                </a:solidFill>
              </a:rPr>
              <a:t>  152,000</a:t>
            </a:r>
          </a:p>
          <a:p>
            <a:pPr eaLnBrk="1" hangingPunct="1">
              <a:buFontTx/>
              <a:buNone/>
            </a:pPr>
            <a:r>
              <a:rPr lang="en-US" altLang="en-US" sz="1800" b="1" dirty="0">
                <a:solidFill>
                  <a:srgbClr val="EC2D00"/>
                </a:solidFill>
              </a:rPr>
              <a:t>Total liabilities and stockholders’ equity		  </a:t>
            </a:r>
            <a:r>
              <a:rPr lang="en-US" altLang="en-US" sz="1800" b="1" u="sng" dirty="0">
                <a:solidFill>
                  <a:srgbClr val="EC2D00"/>
                </a:solidFill>
              </a:rPr>
              <a:t>$288,000</a:t>
            </a:r>
          </a:p>
          <a:p>
            <a:pPr eaLnBrk="1" hangingPunct="1">
              <a:buFontTx/>
              <a:buNone/>
            </a:pPr>
            <a:endParaRPr lang="en-US" altLang="en-US" sz="1800" b="1" u="sng" dirty="0">
              <a:solidFill>
                <a:srgbClr val="EC2D00"/>
              </a:solidFill>
            </a:endParaRPr>
          </a:p>
          <a:p>
            <a:pPr eaLnBrk="1" hangingPunct="1">
              <a:buFontTx/>
              <a:buNone/>
            </a:pPr>
            <a:endParaRPr lang="en-US" altLang="en-US" sz="1800" b="1" dirty="0">
              <a:solidFill>
                <a:schemeClr val="hlink"/>
              </a:solidFill>
            </a:endParaRPr>
          </a:p>
          <a:p>
            <a:pPr eaLnBrk="1" hangingPunct="1">
              <a:buFontTx/>
              <a:buNone/>
            </a:pPr>
            <a:endParaRPr lang="en-US" altLang="en-US" sz="1800" b="1" dirty="0"/>
          </a:p>
          <a:p>
            <a:pPr eaLnBrk="1" hangingPunct="1">
              <a:buFontTx/>
              <a:buNone/>
            </a:pPr>
            <a:endParaRPr lang="en-US" altLang="en-US" sz="1800" b="1" dirty="0"/>
          </a:p>
          <a:p>
            <a:pPr eaLnBrk="1" hangingPunct="1">
              <a:buFontTx/>
              <a:buNone/>
            </a:pPr>
            <a:endParaRPr lang="en-US" altLang="en-US" sz="2400" dirty="0">
              <a:solidFill>
                <a:srgbClr val="EC2D00"/>
              </a:solidFill>
            </a:endParaRPr>
          </a:p>
        </p:txBody>
      </p:sp>
      <p:sp>
        <p:nvSpPr>
          <p:cNvPr id="33795" name="Text Box 5"/>
          <p:cNvSpPr txBox="1">
            <a:spLocks noChangeArrowheads="1"/>
          </p:cNvSpPr>
          <p:nvPr/>
        </p:nvSpPr>
        <p:spPr bwMode="auto">
          <a:xfrm>
            <a:off x="5640388" y="1905000"/>
            <a:ext cx="2101850" cy="96043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1800"/>
              <a:t>Completed liability and stockholders</a:t>
            </a:r>
            <a:r>
              <a:rPr lang="ja-JP" altLang="en-US" sz="1800"/>
              <a:t>’</a:t>
            </a:r>
            <a:r>
              <a:rPr lang="en-US" altLang="ja-JP" sz="1800"/>
              <a:t> equity side.</a:t>
            </a:r>
            <a:endParaRPr lang="en-US" altLang="en-US" sz="18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848600" cy="44196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Prepare an income statement and statement of changes in stockholders’ equity for the year ended December 31, 2019, and a balance sheet at December 31, 2019.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What is the company’</a:t>
            </a:r>
            <a:r>
              <a:rPr lang="en-US" altLang="ja-JP" sz="2800" b="1" dirty="0">
                <a:ea typeface="ＭＳ Ｐゴシック" panose="020B0600070205080204" pitchFamily="34" charset="-128"/>
              </a:rPr>
              <a:t>s average income tax rate?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What interest rate is charged on long-term debt?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What is the par value per share of common stock?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e.   	What is the company’</a:t>
            </a:r>
            <a:r>
              <a:rPr lang="en-US" altLang="ja-JP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s dividend policy?</a:t>
            </a:r>
            <a:endParaRPr lang="en-US" altLang="en-US" sz="2800" dirty="0">
              <a:solidFill>
                <a:srgbClr val="C0C0C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34818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C0C0C0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The company</a:t>
            </a:r>
            <a:r>
              <a:rPr lang="ja-JP" altLang="en-US">
                <a:ea typeface="ＭＳ Ｐゴシック" panose="020B0600070205080204" pitchFamily="34" charset="-128"/>
              </a:rPr>
              <a:t>’</a:t>
            </a:r>
            <a:r>
              <a:rPr lang="en-US" altLang="ja-JP">
                <a:ea typeface="ＭＳ Ｐゴシック" panose="020B0600070205080204" pitchFamily="34" charset="-128"/>
              </a:rPr>
              <a:t>s average income tax rate  would be computed by dividing income tax expense by earnings before taxes: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5842" name="Rectangle 4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C0C0C0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35843" name="Rectangle 8"/>
          <p:cNvSpPr>
            <a:spLocks noChangeArrowheads="1"/>
          </p:cNvSpPr>
          <p:nvPr/>
        </p:nvSpPr>
        <p:spPr bwMode="auto">
          <a:xfrm>
            <a:off x="1830388" y="3886200"/>
            <a:ext cx="5637212" cy="9144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400" dirty="0"/>
              <a:t>$28,000 / $80,000 =</a:t>
            </a:r>
            <a:r>
              <a:rPr lang="en-US" altLang="en-US" sz="2400" b="1" dirty="0">
                <a:solidFill>
                  <a:srgbClr val="FF3300"/>
                </a:solidFill>
              </a:rPr>
              <a:t> 35% average tax rate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altLang="en-US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Prepare an income statement and statement of changes in stockholders’ equity for the year ended December 31, 2019, and a balance sheet at December 31, 2019.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altLang="en-US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What is the company’</a:t>
            </a:r>
            <a:r>
              <a:rPr lang="en-US" altLang="ja-JP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s average income tax rate?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What interest rate is charged on long-term debt?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altLang="en-US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What is the par value per share of common stock?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altLang="en-US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e.   	What is the company’</a:t>
            </a:r>
            <a:r>
              <a:rPr lang="en-US" altLang="ja-JP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s dividend policy?</a:t>
            </a:r>
            <a:endParaRPr lang="en-US" altLang="en-US" sz="2800" dirty="0">
              <a:solidFill>
                <a:srgbClr val="C0C0C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C0C0C0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body" idx="1"/>
          </p:nvPr>
        </p:nvSpPr>
        <p:spPr>
          <a:noFill/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The interest rate charged on long-term debt is a function of interest expense divided by long-term debt:</a:t>
            </a:r>
          </a:p>
          <a:p>
            <a:pPr eaLnBrk="1" hangingPunct="1">
              <a:buFontTx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r>
              <a:rPr lang="en-US" altLang="en-US" sz="1800" i="1">
                <a:ea typeface="ＭＳ Ｐゴシック" panose="020B0600070205080204" pitchFamily="34" charset="-128"/>
              </a:rPr>
              <a:t>     </a:t>
            </a:r>
            <a:r>
              <a:rPr lang="en-US" altLang="en-US" sz="2400" i="1">
                <a:ea typeface="ＭＳ Ｐゴシック" panose="020B0600070205080204" pitchFamily="34" charset="-128"/>
              </a:rPr>
              <a:t> </a:t>
            </a:r>
            <a:r>
              <a:rPr lang="en-US" altLang="en-US" sz="2400">
                <a:ea typeface="ＭＳ Ｐゴシック" panose="020B0600070205080204" pitchFamily="34" charset="-128"/>
              </a:rPr>
              <a:t>This assumes that the year-end balance of long-term debt is representative of the </a:t>
            </a:r>
            <a:r>
              <a:rPr lang="en-US" altLang="en-US" sz="2400" i="1">
                <a:ea typeface="ＭＳ Ｐゴシック" panose="020B0600070205080204" pitchFamily="34" charset="-128"/>
              </a:rPr>
              <a:t>average </a:t>
            </a:r>
            <a:r>
              <a:rPr lang="en-US" altLang="en-US" sz="2400">
                <a:ea typeface="ＭＳ Ｐゴシック" panose="020B0600070205080204" pitchFamily="34" charset="-128"/>
              </a:rPr>
              <a:t>long-term debt account balance throughout the year.</a:t>
            </a:r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C0C0C0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37891" name="Rectangle 4"/>
          <p:cNvSpPr>
            <a:spLocks noChangeArrowheads="1"/>
          </p:cNvSpPr>
          <p:nvPr/>
        </p:nvSpPr>
        <p:spPr bwMode="auto">
          <a:xfrm>
            <a:off x="1830388" y="3657600"/>
            <a:ext cx="5484812" cy="9144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400" dirty="0"/>
              <a:t>$16,000 / $100,000 =</a:t>
            </a:r>
            <a:r>
              <a:rPr lang="en-US" altLang="en-US" sz="2400" b="1" dirty="0">
                <a:solidFill>
                  <a:srgbClr val="FF3300"/>
                </a:solidFill>
              </a:rPr>
              <a:t> 16% interest rate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Prepare an income statement and statement of changes in stockholders’ equity for the year ended December 31, 2019, and a balance sheet at December 31, 2019.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What is the company’</a:t>
            </a:r>
            <a:r>
              <a:rPr lang="en-US" altLang="ja-JP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s average income tax rate?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What interest rate is charged on long-term debt?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What is the par value per share of common stock?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altLang="en-US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e.   </a:t>
            </a:r>
            <a:r>
              <a:rPr lang="en-US" altLang="en-US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What is the company’</a:t>
            </a:r>
            <a:r>
              <a:rPr lang="en-US" altLang="ja-JP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s dividend policy?</a:t>
            </a:r>
            <a:endParaRPr lang="en-US" altLang="en-US" sz="2800" dirty="0">
              <a:solidFill>
                <a:srgbClr val="C0C0C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C0C0C0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body" idx="1"/>
          </p:nvPr>
        </p:nvSpPr>
        <p:spPr>
          <a:noFill/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The par value per share of common stock can be determined simply by dividing the dollar amount for common stock by the number of common shares outstanding:</a:t>
            </a:r>
          </a:p>
          <a:p>
            <a:pPr eaLnBrk="1" hangingPunct="1">
              <a:buFontTx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r>
              <a:rPr lang="en-US" altLang="en-US" sz="1800" i="1">
                <a:ea typeface="ＭＳ Ｐゴシック" panose="020B0600070205080204" pitchFamily="34" charset="-128"/>
              </a:rPr>
              <a:t>     </a:t>
            </a:r>
            <a:r>
              <a:rPr lang="en-US" altLang="en-US" sz="2400" i="1">
                <a:ea typeface="ＭＳ Ｐゴシック" panose="020B0600070205080204" pitchFamily="34" charset="-128"/>
              </a:rPr>
              <a:t> </a:t>
            </a:r>
            <a:endParaRPr lang="en-US" altLang="en-US" sz="2400">
              <a:ea typeface="ＭＳ Ｐゴシック" panose="020B0600070205080204" pitchFamily="34" charset="-128"/>
            </a:endParaRP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C0C0C0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39939" name="Rectangle 4"/>
          <p:cNvSpPr>
            <a:spLocks noChangeArrowheads="1"/>
          </p:cNvSpPr>
          <p:nvPr/>
        </p:nvSpPr>
        <p:spPr bwMode="auto">
          <a:xfrm>
            <a:off x="1219200" y="4267200"/>
            <a:ext cx="6399213" cy="9144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400" dirty="0"/>
              <a:t>$70,000 / 14,000 shares =</a:t>
            </a:r>
            <a:r>
              <a:rPr lang="en-US" altLang="en-US" sz="2400" b="1" dirty="0">
                <a:solidFill>
                  <a:srgbClr val="FF3300"/>
                </a:solidFill>
              </a:rPr>
              <a:t> $5 par value per share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Prepare an income statement and statement of changes in stockholders’ equity for the year ended December 31, 2019, and a balance sheet at December 31, 2019.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What is the company’</a:t>
            </a:r>
            <a:r>
              <a:rPr lang="en-US" altLang="ja-JP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s average income tax rate?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What interest rate is charged on long-term debt?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What is the par value per share of common stock?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e.   	What is the company’</a:t>
            </a:r>
            <a:r>
              <a:rPr lang="en-US" altLang="ja-JP" sz="2800" b="1" dirty="0">
                <a:ea typeface="ＭＳ Ｐゴシック" panose="020B0600070205080204" pitchFamily="34" charset="-128"/>
              </a:rPr>
              <a:t>s dividend policy?</a:t>
            </a:r>
            <a:endParaRPr lang="en-US" altLang="en-US" sz="2800" b="1" dirty="0">
              <a:ea typeface="ＭＳ Ｐゴシック" panose="020B0600070205080204" pitchFamily="34" charset="-128"/>
            </a:endParaRPr>
          </a:p>
        </p:txBody>
      </p:sp>
      <p:sp>
        <p:nvSpPr>
          <p:cNvPr id="40962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C0C0C0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body" idx="1"/>
          </p:nvPr>
        </p:nvSpPr>
        <p:spPr>
          <a:noFill/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   Shae, Inc. appears to have a policy of paying a fixed percentage of net income as  a dividend to shareholders, computed as the dividends declared and paid divided by net income: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1800" i="1">
                <a:ea typeface="ＭＳ Ｐゴシック" panose="020B0600070205080204" pitchFamily="34" charset="-128"/>
              </a:rPr>
              <a:t>     </a:t>
            </a:r>
            <a:r>
              <a:rPr lang="en-US" altLang="en-US" sz="2400" i="1">
                <a:ea typeface="ＭＳ Ｐゴシック" panose="020B0600070205080204" pitchFamily="34" charset="-128"/>
              </a:rPr>
              <a:t> </a:t>
            </a:r>
            <a:endParaRPr lang="en-US" altLang="en-US" sz="2400">
              <a:ea typeface="ＭＳ Ｐゴシック" panose="020B0600070205080204" pitchFamily="34" charset="-128"/>
            </a:endParaRPr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C0C0C0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41987" name="Rectangle 4"/>
          <p:cNvSpPr>
            <a:spLocks noChangeArrowheads="1"/>
          </p:cNvSpPr>
          <p:nvPr/>
        </p:nvSpPr>
        <p:spPr bwMode="auto">
          <a:xfrm>
            <a:off x="1296988" y="4495800"/>
            <a:ext cx="6627812" cy="9144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400" dirty="0"/>
              <a:t>$13,000 / $52,000 =</a:t>
            </a:r>
            <a:r>
              <a:rPr lang="en-US" altLang="en-US" sz="2400" b="1" dirty="0">
                <a:solidFill>
                  <a:srgbClr val="FF3300"/>
                </a:solidFill>
              </a:rPr>
              <a:t> 25% dividend payout policy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ChangeArrowheads="1"/>
          </p:cNvSpPr>
          <p:nvPr/>
        </p:nvSpPr>
        <p:spPr bwMode="auto">
          <a:xfrm>
            <a:off x="0" y="0"/>
            <a:ext cx="9144000" cy="2286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7200" dirty="0"/>
              <a:t>Accounting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200" dirty="0">
                <a:solidFill>
                  <a:srgbClr val="003399"/>
                </a:solidFill>
              </a:rPr>
              <a:t>What the Numbers Mean 12e</a:t>
            </a:r>
          </a:p>
        </p:txBody>
      </p:sp>
      <p:sp>
        <p:nvSpPr>
          <p:cNvPr id="43010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1828800"/>
          </a:xfrm>
          <a:prstGeom prst="rect">
            <a:avLst/>
          </a:pr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200">
                <a:solidFill>
                  <a:schemeClr val="bg1"/>
                </a:solidFill>
              </a:rPr>
              <a:t>David H. Marshall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200">
                <a:solidFill>
                  <a:schemeClr val="bg1"/>
                </a:solidFill>
              </a:rPr>
              <a:t>Wayne W. McManus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200">
                <a:solidFill>
                  <a:schemeClr val="bg1"/>
                </a:solidFill>
              </a:rPr>
              <a:t>Daniel F. Viele</a:t>
            </a:r>
          </a:p>
        </p:txBody>
      </p:sp>
      <p:sp>
        <p:nvSpPr>
          <p:cNvPr id="43011" name="Rectangle 4"/>
          <p:cNvSpPr>
            <a:spLocks noChangeArrowheads="1"/>
          </p:cNvSpPr>
          <p:nvPr/>
        </p:nvSpPr>
        <p:spPr bwMode="auto">
          <a:xfrm>
            <a:off x="0" y="2286000"/>
            <a:ext cx="9144000" cy="2743200"/>
          </a:xfrm>
          <a:prstGeom prst="rect">
            <a:avLst/>
          </a:prstGeom>
          <a:solidFill>
            <a:srgbClr val="9900CC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100000"/>
              </a:lnSpc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should now have a better understanding</a:t>
            </a:r>
            <a:br>
              <a:rPr lang="en-US" alt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how to prepare financial statements.</a:t>
            </a:r>
          </a:p>
          <a:p>
            <a:pPr algn="ctr" eaLnBrk="1" hangingPunct="1">
              <a:lnSpc>
                <a:spcPct val="100000"/>
              </a:lnSpc>
              <a:buFontTx/>
              <a:buNone/>
            </a:pPr>
            <a:endParaRPr lang="en-US" altLang="en-US" sz="2000" i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buFontTx/>
              <a:buNone/>
            </a:pPr>
            <a:r>
              <a:rPr lang="en-US" altLang="en-US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Remember that there is a demonstration problem for each chapter that is here for your learning benefit.</a:t>
            </a:r>
          </a:p>
        </p:txBody>
      </p:sp>
      <p:sp>
        <p:nvSpPr>
          <p:cNvPr id="43012" name="Line 5"/>
          <p:cNvSpPr>
            <a:spLocks noChangeShapeType="1"/>
          </p:cNvSpPr>
          <p:nvPr/>
        </p:nvSpPr>
        <p:spPr bwMode="auto">
          <a:xfrm>
            <a:off x="0" y="2286000"/>
            <a:ext cx="9144000" cy="0"/>
          </a:xfrm>
          <a:prstGeom prst="line">
            <a:avLst/>
          </a:prstGeom>
          <a:noFill/>
          <a:ln w="63500">
            <a:solidFill>
              <a:srgbClr val="EC2D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43013" name="Line 6"/>
          <p:cNvSpPr>
            <a:spLocks noChangeShapeType="1"/>
          </p:cNvSpPr>
          <p:nvPr/>
        </p:nvSpPr>
        <p:spPr bwMode="auto">
          <a:xfrm>
            <a:off x="0" y="5029200"/>
            <a:ext cx="9144000" cy="0"/>
          </a:xfrm>
          <a:prstGeom prst="line">
            <a:avLst/>
          </a:prstGeom>
          <a:noFill/>
          <a:ln w="635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Prepare an income statement and statement of changes in stockholders’ equity</a:t>
            </a:r>
            <a:r>
              <a:rPr lang="en-US" altLang="en-US" sz="2800" dirty="0">
                <a:ea typeface="ＭＳ Ｐゴシック" panose="020B0600070205080204" pitchFamily="34" charset="-128"/>
              </a:rPr>
              <a:t> 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for the year ended December 31, 2019, and a balance sheet at December 31, 2019, for Shae, Inc.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What is the company’</a:t>
            </a:r>
            <a:r>
              <a:rPr lang="en-US" altLang="ja-JP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s average income tax rate?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What interest rate is charged on long-term debt?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What is the par value per share of common stock?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altLang="en-US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e.   	What is the company’</a:t>
            </a:r>
            <a:r>
              <a:rPr lang="en-US" altLang="ja-JP" sz="2800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s dividend policy?</a:t>
            </a:r>
            <a:endParaRPr lang="en-US" altLang="en-US" sz="2800" dirty="0">
              <a:solidFill>
                <a:srgbClr val="C0C0C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C0C0C0"/>
                </a:solidFill>
                <a:ea typeface="ＭＳ Ｐゴシック" panose="020B0600070205080204" pitchFamily="34" charset="-128"/>
              </a:rPr>
              <a:t>Problem Definition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762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Prepare an income statement for the year ended December 31, 2019.</a:t>
            </a:r>
          </a:p>
          <a:p>
            <a:pPr eaLnBrk="1" hangingPunct="1">
              <a:lnSpc>
                <a:spcPct val="90000"/>
              </a:lnSpc>
            </a:pPr>
            <a:endParaRPr lang="en-US" altLang="en-US" sz="12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>
                <a:ea typeface="ＭＳ Ｐゴシック" panose="020B0600070205080204" pitchFamily="34" charset="-128"/>
              </a:rPr>
              <a:t>Identify revenue and expense accounts: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</a:pPr>
            <a:endParaRPr lang="en-US" altLang="en-US" sz="2800" dirty="0">
              <a:ea typeface="ＭＳ Ｐゴシック" panose="020B0600070205080204" pitchFamily="34" charset="-128"/>
            </a:endParaRPr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1447800" y="3657600"/>
            <a:ext cx="62484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b="1" dirty="0"/>
              <a:t>Revenues:	</a:t>
            </a:r>
            <a:r>
              <a:rPr lang="en-US" altLang="en-US" sz="2400" dirty="0"/>
              <a:t>Sales</a:t>
            </a:r>
            <a:endParaRPr lang="en-US" altLang="en-US" sz="2400" b="1" dirty="0"/>
          </a:p>
          <a:p>
            <a:pPr eaLnBrk="1" hangingPunct="1">
              <a:buFontTx/>
              <a:buNone/>
            </a:pPr>
            <a:endParaRPr lang="en-US" altLang="en-US" sz="1200" b="1" dirty="0"/>
          </a:p>
          <a:p>
            <a:pPr eaLnBrk="1" hangingPunct="1">
              <a:buFontTx/>
              <a:buNone/>
            </a:pPr>
            <a:r>
              <a:rPr lang="en-US" altLang="en-US" sz="2400" b="1" dirty="0"/>
              <a:t>Expenses:	</a:t>
            </a:r>
            <a:r>
              <a:rPr lang="en-US" altLang="en-US" sz="2400" dirty="0"/>
              <a:t>Selling, general and 				administrative expenses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			Income tax expense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			Cost of goods sold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			Interest expense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762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>
                <a:ea typeface="ＭＳ Ｐゴシック" panose="020B0600070205080204" pitchFamily="34" charset="-128"/>
              </a:rPr>
              <a:t>Determine the order and presentation of the revenue and expense accounts:</a:t>
            </a:r>
          </a:p>
        </p:txBody>
      </p:sp>
      <p:sp>
        <p:nvSpPr>
          <p:cNvPr id="18435" name="Rectangle 4"/>
          <p:cNvSpPr>
            <a:spLocks noChangeArrowheads="1"/>
          </p:cNvSpPr>
          <p:nvPr/>
        </p:nvSpPr>
        <p:spPr bwMode="auto">
          <a:xfrm>
            <a:off x="1447800" y="3429000"/>
            <a:ext cx="63246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dirty="0"/>
              <a:t>			</a:t>
            </a:r>
            <a:r>
              <a:rPr lang="en-US" altLang="en-US" dirty="0"/>
              <a:t>    </a:t>
            </a:r>
            <a:r>
              <a:rPr lang="en-US" altLang="en-US" sz="1800" b="1" dirty="0"/>
              <a:t>SHAE, INC.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                 Income Statement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For the Year Ended December 31, 2019</a:t>
            </a:r>
          </a:p>
          <a:p>
            <a:pPr eaLnBrk="1" hangingPunct="1">
              <a:buFontTx/>
              <a:buNone/>
            </a:pPr>
            <a:endParaRPr lang="en-US" altLang="en-US" sz="1800" b="1" dirty="0"/>
          </a:p>
          <a:p>
            <a:pPr eaLnBrk="1" hangingPunct="1">
              <a:buFontTx/>
              <a:buNone/>
            </a:pPr>
            <a:r>
              <a:rPr lang="en-US" altLang="en-US" sz="2400" dirty="0">
                <a:solidFill>
                  <a:srgbClr val="EC2D00"/>
                </a:solidFill>
              </a:rPr>
              <a:t>     Net sales			$300,000</a:t>
            </a:r>
          </a:p>
          <a:p>
            <a:pPr eaLnBrk="1" hangingPunct="1">
              <a:buFontTx/>
              <a:buNone/>
            </a:pPr>
            <a:r>
              <a:rPr lang="en-US" altLang="en-US" sz="2400" dirty="0">
                <a:solidFill>
                  <a:srgbClr val="EC2D00"/>
                </a:solidFill>
              </a:rPr>
              <a:t>     Cost of goods sold	            </a:t>
            </a:r>
            <a:r>
              <a:rPr lang="en-US" altLang="en-US" sz="800" u="sng" dirty="0">
                <a:solidFill>
                  <a:srgbClr val="EC2D00"/>
                </a:solidFill>
              </a:rPr>
              <a:t>  </a:t>
            </a:r>
            <a:r>
              <a:rPr lang="en-US" altLang="en-US" sz="2400" u="sng" dirty="0">
                <a:solidFill>
                  <a:srgbClr val="EC2D00"/>
                </a:solidFill>
              </a:rPr>
              <a:t>(180,000)</a:t>
            </a:r>
          </a:p>
          <a:p>
            <a:pPr eaLnBrk="1" hangingPunct="1">
              <a:buFontTx/>
              <a:buNone/>
            </a:pPr>
            <a:r>
              <a:rPr lang="en-US" altLang="en-US" sz="2400" dirty="0">
                <a:solidFill>
                  <a:srgbClr val="EC2D00"/>
                </a:solidFill>
              </a:rPr>
              <a:t>     Gross profit		$120,000</a:t>
            </a:r>
          </a:p>
        </p:txBody>
      </p:sp>
      <p:sp>
        <p:nvSpPr>
          <p:cNvPr id="18436" name="AutoShape 6"/>
          <p:cNvSpPr>
            <a:spLocks noChangeArrowheads="1"/>
          </p:cNvSpPr>
          <p:nvPr/>
        </p:nvSpPr>
        <p:spPr bwMode="auto">
          <a:xfrm rot="16200000">
            <a:off x="6638925" y="2994025"/>
            <a:ext cx="1524000" cy="2057400"/>
          </a:xfrm>
          <a:prstGeom prst="upArrowCallout">
            <a:avLst>
              <a:gd name="adj1" fmla="val 25000"/>
              <a:gd name="adj2" fmla="val 25000"/>
              <a:gd name="adj3" fmla="val 21429"/>
              <a:gd name="adj4" fmla="val 66667"/>
            </a:avLst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 vert="vert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000" dirty="0"/>
              <a:t>Include a financial statement heading.</a:t>
            </a:r>
          </a:p>
        </p:txBody>
      </p:sp>
      <p:sp>
        <p:nvSpPr>
          <p:cNvPr id="18437" name="Text Box 9"/>
          <p:cNvSpPr txBox="1">
            <a:spLocks noChangeArrowheads="1"/>
          </p:cNvSpPr>
          <p:nvPr/>
        </p:nvSpPr>
        <p:spPr bwMode="auto">
          <a:xfrm>
            <a:off x="304800" y="4876800"/>
            <a:ext cx="1371600" cy="12192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1800"/>
              <a:t>Gross Profit is the first subtotal shown.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400">
                <a:solidFill>
                  <a:srgbClr val="DDDDDD"/>
                </a:solidFill>
              </a:rPr>
              <a:t>Problem Solution</a:t>
            </a:r>
          </a:p>
        </p:txBody>
      </p:sp>
      <p:sp>
        <p:nvSpPr>
          <p:cNvPr id="19459" name="Rectangle 6"/>
          <p:cNvSpPr>
            <a:spLocks noChangeArrowheads="1"/>
          </p:cNvSpPr>
          <p:nvPr/>
        </p:nvSpPr>
        <p:spPr bwMode="auto">
          <a:xfrm>
            <a:off x="1600200" y="1905000"/>
            <a:ext cx="6248400" cy="464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dirty="0"/>
              <a:t>			    </a:t>
            </a:r>
            <a:r>
              <a:rPr lang="en-US" altLang="en-US" sz="1800" b="1" dirty="0"/>
              <a:t>SHAE, INC.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                 Income Statement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For the Year Ended December 31, 2019</a:t>
            </a:r>
          </a:p>
          <a:p>
            <a:pPr eaLnBrk="1" hangingPunct="1">
              <a:buFontTx/>
              <a:buNone/>
            </a:pPr>
            <a:endParaRPr lang="en-US" altLang="en-US" sz="1200" b="1" dirty="0"/>
          </a:p>
          <a:p>
            <a:pPr eaLnBrk="1" hangingPunct="1">
              <a:buFontTx/>
              <a:buNone/>
            </a:pPr>
            <a:r>
              <a:rPr lang="en-US" altLang="en-US" sz="2400" dirty="0"/>
              <a:t>Net sales		    		$300,000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Cost of goods sold	   	           </a:t>
            </a:r>
            <a:r>
              <a:rPr lang="en-US" altLang="en-US" sz="2400" u="sng" dirty="0"/>
              <a:t> </a:t>
            </a:r>
            <a:r>
              <a:rPr lang="en-US" altLang="en-US" sz="800" u="sng" dirty="0"/>
              <a:t>  </a:t>
            </a:r>
            <a:r>
              <a:rPr lang="en-US" altLang="en-US" sz="2400" u="sng" dirty="0"/>
              <a:t>(180,000)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Gross profit		  	            $120,000</a:t>
            </a:r>
          </a:p>
          <a:p>
            <a:pPr eaLnBrk="1" hangingPunct="1">
              <a:buFontTx/>
              <a:buNone/>
            </a:pPr>
            <a:r>
              <a:rPr lang="en-US" altLang="en-US" sz="2400" dirty="0">
                <a:solidFill>
                  <a:srgbClr val="EC2D00"/>
                </a:solidFill>
              </a:rPr>
              <a:t>Selling, general, and admin. exp.       </a:t>
            </a:r>
            <a:r>
              <a:rPr lang="en-US" altLang="en-US" sz="2400" u="sng" dirty="0">
                <a:solidFill>
                  <a:srgbClr val="EC2D00"/>
                </a:solidFill>
              </a:rPr>
              <a:t>(   24,000</a:t>
            </a:r>
            <a:r>
              <a:rPr lang="en-US" altLang="en-US" sz="2400" dirty="0">
                <a:solidFill>
                  <a:srgbClr val="EC2D00"/>
                </a:solidFill>
              </a:rPr>
              <a:t>)</a:t>
            </a:r>
          </a:p>
          <a:p>
            <a:pPr eaLnBrk="1" hangingPunct="1">
              <a:buFontTx/>
              <a:buNone/>
            </a:pPr>
            <a:r>
              <a:rPr lang="en-US" altLang="en-US" sz="2400" dirty="0">
                <a:solidFill>
                  <a:srgbClr val="EC2D00"/>
                </a:solidFill>
              </a:rPr>
              <a:t>Income from operations  		$  96,000</a:t>
            </a:r>
          </a:p>
          <a:p>
            <a:pPr eaLnBrk="1" hangingPunct="1">
              <a:buFontTx/>
              <a:buNone/>
            </a:pPr>
            <a:r>
              <a:rPr lang="en-US" altLang="en-US" sz="2400" dirty="0">
                <a:solidFill>
                  <a:srgbClr val="EC2D00"/>
                </a:solidFill>
              </a:rPr>
              <a:t>  </a:t>
            </a:r>
          </a:p>
        </p:txBody>
      </p:sp>
      <p:sp>
        <p:nvSpPr>
          <p:cNvPr id="19460" name="Text Box 8"/>
          <p:cNvSpPr txBox="1">
            <a:spLocks noChangeArrowheads="1"/>
          </p:cNvSpPr>
          <p:nvPr/>
        </p:nvSpPr>
        <p:spPr bwMode="auto">
          <a:xfrm>
            <a:off x="1449388" y="5486400"/>
            <a:ext cx="6399212" cy="6858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1800" dirty="0"/>
              <a:t>Income from operations (operating income) is a key measure of a firm</a:t>
            </a:r>
            <a:r>
              <a:rPr lang="ja-JP" altLang="en-US" sz="1800" dirty="0"/>
              <a:t>’</a:t>
            </a:r>
            <a:r>
              <a:rPr lang="en-US" altLang="ja-JP" sz="1800" dirty="0"/>
              <a:t>s financial performance for a period of time.</a:t>
            </a:r>
            <a:endParaRPr lang="en-US" altLang="en-US" sz="1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0482" name="Rectangle 3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400">
                <a:solidFill>
                  <a:srgbClr val="DDDDDD"/>
                </a:solidFill>
              </a:rPr>
              <a:t>Problem Solution</a:t>
            </a: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1676400" y="1828800"/>
            <a:ext cx="6248400" cy="464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dirty="0"/>
              <a:t>			</a:t>
            </a:r>
            <a:r>
              <a:rPr lang="en-US" altLang="en-US" dirty="0"/>
              <a:t>    </a:t>
            </a:r>
            <a:r>
              <a:rPr lang="en-US" altLang="en-US" sz="1800" b="1" dirty="0"/>
              <a:t>SHAE, INC.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                 Income Statement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For the Year Ended December 31, 2019</a:t>
            </a:r>
          </a:p>
          <a:p>
            <a:pPr eaLnBrk="1" hangingPunct="1">
              <a:buFontTx/>
              <a:buNone/>
            </a:pPr>
            <a:endParaRPr lang="en-US" altLang="en-US" sz="1200" b="1" dirty="0"/>
          </a:p>
          <a:p>
            <a:pPr eaLnBrk="1" hangingPunct="1">
              <a:buFontTx/>
              <a:buNone/>
            </a:pPr>
            <a:r>
              <a:rPr lang="en-US" altLang="en-US" sz="2400" dirty="0"/>
              <a:t>Net sales		    		$300,000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Cost of goods sold	   	           </a:t>
            </a:r>
            <a:r>
              <a:rPr lang="en-US" altLang="en-US" sz="2400" u="sng" dirty="0"/>
              <a:t> </a:t>
            </a:r>
            <a:r>
              <a:rPr lang="en-US" altLang="en-US" sz="800" u="sng" dirty="0"/>
              <a:t>  </a:t>
            </a:r>
            <a:r>
              <a:rPr lang="en-US" altLang="en-US" sz="2400" u="sng" dirty="0"/>
              <a:t>(180,000)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Gross profit		  	            $120,000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Selling, general, and admin. exp.       </a:t>
            </a:r>
            <a:r>
              <a:rPr lang="en-US" altLang="en-US" sz="2400" u="sng" dirty="0"/>
              <a:t>(   24,000</a:t>
            </a:r>
            <a:r>
              <a:rPr lang="en-US" altLang="en-US" sz="2400" dirty="0"/>
              <a:t>)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Income from operations  		$  96,000</a:t>
            </a:r>
          </a:p>
          <a:p>
            <a:pPr eaLnBrk="1" hangingPunct="1">
              <a:buFontTx/>
              <a:buNone/>
            </a:pPr>
            <a:r>
              <a:rPr lang="en-US" altLang="en-US" sz="2400" dirty="0">
                <a:solidFill>
                  <a:srgbClr val="EC2D00"/>
                </a:solidFill>
              </a:rPr>
              <a:t>Interest expense			</a:t>
            </a:r>
            <a:r>
              <a:rPr lang="en-US" altLang="en-US" sz="2400" u="sng" dirty="0">
                <a:solidFill>
                  <a:srgbClr val="EC2D00"/>
                </a:solidFill>
              </a:rPr>
              <a:t>( </a:t>
            </a:r>
            <a:r>
              <a:rPr lang="en-US" altLang="en-US" sz="800" u="sng" dirty="0">
                <a:solidFill>
                  <a:srgbClr val="EC2D00"/>
                </a:solidFill>
              </a:rPr>
              <a:t>  </a:t>
            </a:r>
            <a:r>
              <a:rPr lang="en-US" altLang="en-US" sz="2400" u="sng" dirty="0">
                <a:solidFill>
                  <a:srgbClr val="EC2D00"/>
                </a:solidFill>
              </a:rPr>
              <a:t> 16,000)</a:t>
            </a:r>
          </a:p>
          <a:p>
            <a:pPr eaLnBrk="1" hangingPunct="1">
              <a:buFontTx/>
              <a:buNone/>
            </a:pPr>
            <a:r>
              <a:rPr lang="en-US" altLang="en-US" sz="2400" dirty="0">
                <a:solidFill>
                  <a:srgbClr val="EC2D00"/>
                </a:solidFill>
              </a:rPr>
              <a:t>Income before taxes 			$  80,000</a:t>
            </a:r>
          </a:p>
        </p:txBody>
      </p:sp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2287588" y="6080125"/>
            <a:ext cx="4570412" cy="411163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1800"/>
              <a:t>Interest expense is a non-operating expense.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400">
                <a:solidFill>
                  <a:srgbClr val="DDDDDD"/>
                </a:solidFill>
              </a:rPr>
              <a:t>Problem Solution</a:t>
            </a: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1676400" y="1828800"/>
            <a:ext cx="62484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dirty="0"/>
              <a:t>			</a:t>
            </a:r>
            <a:r>
              <a:rPr lang="en-US" altLang="en-US" dirty="0"/>
              <a:t>    </a:t>
            </a:r>
            <a:r>
              <a:rPr lang="en-US" altLang="en-US" sz="1800" b="1" dirty="0"/>
              <a:t>SHAE, INC.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                 Income Statement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For the Year Ended December 31, 2019</a:t>
            </a:r>
          </a:p>
          <a:p>
            <a:pPr eaLnBrk="1" hangingPunct="1">
              <a:buFontTx/>
              <a:buNone/>
            </a:pPr>
            <a:endParaRPr lang="en-US" altLang="en-US" sz="1200" b="1" dirty="0"/>
          </a:p>
          <a:p>
            <a:pPr eaLnBrk="1" hangingPunct="1">
              <a:buFontTx/>
              <a:buNone/>
            </a:pPr>
            <a:r>
              <a:rPr lang="en-US" altLang="en-US" sz="2400" dirty="0"/>
              <a:t>Net sales		    		$300,000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Cost of goods sold	   	           </a:t>
            </a:r>
            <a:r>
              <a:rPr lang="en-US" altLang="en-US" sz="2400" u="sng" dirty="0"/>
              <a:t> </a:t>
            </a:r>
            <a:r>
              <a:rPr lang="en-US" altLang="en-US" sz="800" u="sng" dirty="0"/>
              <a:t>  </a:t>
            </a:r>
            <a:r>
              <a:rPr lang="en-US" altLang="en-US" sz="2400" u="sng" dirty="0"/>
              <a:t>(180,000)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Gross profit		  	            $120,000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Selling, general, and admin. exp.       </a:t>
            </a:r>
            <a:r>
              <a:rPr lang="en-US" altLang="en-US" sz="2400" u="sng" dirty="0"/>
              <a:t>(   24,000</a:t>
            </a:r>
            <a:r>
              <a:rPr lang="en-US" altLang="en-US" sz="2400" dirty="0"/>
              <a:t>)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Income from operations  		$  96,000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Interest expense			</a:t>
            </a:r>
            <a:r>
              <a:rPr lang="en-US" altLang="en-US" sz="2400" u="sng" dirty="0"/>
              <a:t>(   16,000)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Income before taxes 			$</a:t>
            </a:r>
            <a:r>
              <a:rPr lang="en-US" altLang="en-US" sz="800" dirty="0"/>
              <a:t> </a:t>
            </a:r>
            <a:r>
              <a:rPr lang="en-US" altLang="en-US" sz="2400" dirty="0"/>
              <a:t>  80,000</a:t>
            </a:r>
          </a:p>
          <a:p>
            <a:pPr eaLnBrk="1" hangingPunct="1">
              <a:buFontTx/>
              <a:buNone/>
            </a:pPr>
            <a:r>
              <a:rPr lang="en-US" altLang="en-US" sz="2400" dirty="0">
                <a:solidFill>
                  <a:srgbClr val="EC2D00"/>
                </a:solidFill>
              </a:rPr>
              <a:t>Income tax expense			</a:t>
            </a:r>
            <a:r>
              <a:rPr lang="en-US" altLang="en-US" sz="2400" u="sng" dirty="0">
                <a:solidFill>
                  <a:srgbClr val="EC2D00"/>
                </a:solidFill>
              </a:rPr>
              <a:t>(   28,000)</a:t>
            </a:r>
          </a:p>
          <a:p>
            <a:pPr eaLnBrk="1" hangingPunct="1">
              <a:buFontTx/>
              <a:buNone/>
            </a:pPr>
            <a:r>
              <a:rPr lang="en-US" altLang="en-US" sz="2400" dirty="0">
                <a:solidFill>
                  <a:srgbClr val="EC2D00"/>
                </a:solidFill>
              </a:rPr>
              <a:t>Net income				</a:t>
            </a:r>
            <a:r>
              <a:rPr lang="en-US" altLang="en-US" sz="2400" u="sng" dirty="0">
                <a:solidFill>
                  <a:srgbClr val="EC2D00"/>
                </a:solidFill>
              </a:rPr>
              <a:t>$  52,000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981200"/>
            <a:ext cx="8001000" cy="914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 b="1" dirty="0">
                <a:ea typeface="ＭＳ Ｐゴシック" panose="020B0600070205080204" pitchFamily="34" charset="-128"/>
              </a:rPr>
              <a:t>Prepare a Statement of Changes in Stockholders’ Equity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400" b="1" dirty="0">
                <a:ea typeface="ＭＳ Ｐゴシック" panose="020B0600070205080204" pitchFamily="34" charset="-128"/>
              </a:rPr>
              <a:t>     for the year ended December 31, 2019.</a:t>
            </a:r>
          </a:p>
        </p:txBody>
      </p:sp>
      <p:sp>
        <p:nvSpPr>
          <p:cNvPr id="22532" name="AutoShape 6"/>
          <p:cNvSpPr>
            <a:spLocks noChangeArrowheads="1"/>
          </p:cNvSpPr>
          <p:nvPr/>
        </p:nvSpPr>
        <p:spPr bwMode="auto">
          <a:xfrm rot="16200000">
            <a:off x="6784182" y="2588419"/>
            <a:ext cx="1443037" cy="2057400"/>
          </a:xfrm>
          <a:prstGeom prst="upArrowCallout">
            <a:avLst>
              <a:gd name="adj1" fmla="val 25000"/>
              <a:gd name="adj2" fmla="val 25000"/>
              <a:gd name="adj3" fmla="val 21429"/>
              <a:gd name="adj4" fmla="val 66667"/>
            </a:avLst>
          </a:prstGeom>
          <a:solidFill>
            <a:srgbClr val="DDDDDD"/>
          </a:solidFill>
          <a:ln w="57150" cmpd="thickThin">
            <a:solidFill>
              <a:srgbClr val="003399"/>
            </a:solidFill>
            <a:miter lim="800000"/>
            <a:headEnd/>
            <a:tailEnd/>
          </a:ln>
        </p:spPr>
        <p:txBody>
          <a:bodyPr vert="vert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000" dirty="0"/>
              <a:t>Include a financial statement heading.</a:t>
            </a:r>
          </a:p>
        </p:txBody>
      </p:sp>
      <p:sp>
        <p:nvSpPr>
          <p:cNvPr id="22533" name="Rectangle 8"/>
          <p:cNvSpPr>
            <a:spLocks noChangeArrowheads="1"/>
          </p:cNvSpPr>
          <p:nvPr/>
        </p:nvSpPr>
        <p:spPr bwMode="auto">
          <a:xfrm>
            <a:off x="685800" y="2747963"/>
            <a:ext cx="7010400" cy="380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400" dirty="0"/>
              <a:t>			      </a:t>
            </a:r>
            <a:r>
              <a:rPr lang="en-US" altLang="en-US" dirty="0"/>
              <a:t>     </a:t>
            </a:r>
            <a:r>
              <a:rPr lang="en-US" altLang="en-US" sz="1800" b="1" dirty="0"/>
              <a:t>SHAE, INC.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                     Statement of Changes in Stockholders’ Equity</a:t>
            </a:r>
          </a:p>
          <a:p>
            <a:pPr eaLnBrk="1" hangingPunct="1">
              <a:buFontTx/>
              <a:buNone/>
            </a:pPr>
            <a:r>
              <a:rPr lang="en-US" altLang="en-US" sz="1800" b="1" dirty="0"/>
              <a:t>		          For the Year Ended December 31, 2019</a:t>
            </a:r>
          </a:p>
          <a:p>
            <a:pPr eaLnBrk="1" hangingPunct="1">
              <a:buFontTx/>
              <a:buNone/>
            </a:pPr>
            <a:endParaRPr lang="en-US" altLang="en-US" sz="800" b="1" dirty="0">
              <a:solidFill>
                <a:srgbClr val="EC2D00"/>
              </a:solidFill>
            </a:endParaRPr>
          </a:p>
          <a:p>
            <a:pPr eaLnBrk="1" hangingPunct="1">
              <a:buFontTx/>
              <a:buNone/>
            </a:pPr>
            <a:r>
              <a:rPr lang="en-US" altLang="en-US" sz="2000" b="1" dirty="0">
                <a:solidFill>
                  <a:srgbClr val="EC2D00"/>
                </a:solidFill>
              </a:rPr>
              <a:t>Paid-in capital:</a:t>
            </a:r>
          </a:p>
          <a:p>
            <a:pPr eaLnBrk="1" hangingPunct="1">
              <a:buFontTx/>
              <a:buNone/>
            </a:pPr>
            <a:endParaRPr lang="en-US" altLang="en-US" sz="2000" b="1" dirty="0">
              <a:solidFill>
                <a:srgbClr val="EC2D00"/>
              </a:solidFill>
            </a:endParaRPr>
          </a:p>
          <a:p>
            <a:pPr eaLnBrk="1" hangingPunct="1">
              <a:buFontTx/>
              <a:buNone/>
            </a:pPr>
            <a:r>
              <a:rPr lang="en-US" altLang="en-US" sz="2000" b="1" dirty="0">
                <a:solidFill>
                  <a:srgbClr val="EC2D00"/>
                </a:solidFill>
              </a:rPr>
              <a:t>Retained earnings:</a:t>
            </a:r>
          </a:p>
        </p:txBody>
      </p:sp>
      <p:sp>
        <p:nvSpPr>
          <p:cNvPr id="22534" name="Text Box 9"/>
          <p:cNvSpPr txBox="1">
            <a:spLocks noChangeArrowheads="1"/>
          </p:cNvSpPr>
          <p:nvPr/>
        </p:nvSpPr>
        <p:spPr bwMode="auto">
          <a:xfrm>
            <a:off x="1371600" y="5105400"/>
            <a:ext cx="4724400" cy="1249362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2400" dirty="0"/>
              <a:t>Paid-in capital and retained earnings are the two primary components of stockholders’ equity.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</TotalTime>
  <Words>876</Words>
  <Application>Microsoft Office PowerPoint</Application>
  <PresentationFormat>On-screen Show (4:3)</PresentationFormat>
  <Paragraphs>338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Default Design</vt:lpstr>
      <vt:lpstr>Demonstration Problem</vt:lpstr>
      <vt:lpstr>Problem Definition</vt:lpstr>
      <vt:lpstr>Problem Definition</vt:lpstr>
      <vt:lpstr>Problem Solution</vt:lpstr>
      <vt:lpstr>Problem Solution</vt:lpstr>
      <vt:lpstr>PowerPoint Presentation</vt:lpstr>
      <vt:lpstr>PowerPoint Presentation</vt:lpstr>
      <vt:lpstr>PowerPoint Presentation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Demonstration Exercise 12.4- 6e</dc:title>
  <dc:creator>Marshall, McManus, and Viele</dc:creator>
  <cp:lastModifiedBy>McCormick, Michael</cp:lastModifiedBy>
  <cp:revision>149</cp:revision>
  <dcterms:created xsi:type="dcterms:W3CDTF">2009-10-20T11:17:25Z</dcterms:created>
  <dcterms:modified xsi:type="dcterms:W3CDTF">2019-02-05T18:07:33Z</dcterms:modified>
</cp:coreProperties>
</file>