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99" r:id="rId4"/>
  </p:sldMasterIdLst>
  <p:notesMasterIdLst>
    <p:notesMasterId r:id="rId56"/>
  </p:notesMasterIdLst>
  <p:handoutMasterIdLst>
    <p:handoutMasterId r:id="rId57"/>
  </p:handoutMasterIdLst>
  <p:sldIdLst>
    <p:sldId id="608" r:id="rId5"/>
    <p:sldId id="610" r:id="rId6"/>
    <p:sldId id="607" r:id="rId7"/>
    <p:sldId id="561" r:id="rId8"/>
    <p:sldId id="562" r:id="rId9"/>
    <p:sldId id="564" r:id="rId10"/>
    <p:sldId id="563" r:id="rId11"/>
    <p:sldId id="565" r:id="rId12"/>
    <p:sldId id="567" r:id="rId13"/>
    <p:sldId id="618" r:id="rId14"/>
    <p:sldId id="619" r:id="rId15"/>
    <p:sldId id="620" r:id="rId16"/>
    <p:sldId id="622" r:id="rId17"/>
    <p:sldId id="624" r:id="rId18"/>
    <p:sldId id="625" r:id="rId19"/>
    <p:sldId id="626" r:id="rId20"/>
    <p:sldId id="633" r:id="rId21"/>
    <p:sldId id="576" r:id="rId22"/>
    <p:sldId id="578" r:id="rId23"/>
    <p:sldId id="577" r:id="rId24"/>
    <p:sldId id="579" r:id="rId25"/>
    <p:sldId id="580" r:id="rId26"/>
    <p:sldId id="627" r:id="rId27"/>
    <p:sldId id="584" r:id="rId28"/>
    <p:sldId id="585" r:id="rId29"/>
    <p:sldId id="586" r:id="rId30"/>
    <p:sldId id="628" r:id="rId31"/>
    <p:sldId id="629" r:id="rId32"/>
    <p:sldId id="630" r:id="rId33"/>
    <p:sldId id="589" r:id="rId34"/>
    <p:sldId id="591" r:id="rId35"/>
    <p:sldId id="592" r:id="rId36"/>
    <p:sldId id="594" r:id="rId37"/>
    <p:sldId id="609" r:id="rId38"/>
    <p:sldId id="611" r:id="rId39"/>
    <p:sldId id="612" r:id="rId40"/>
    <p:sldId id="613" r:id="rId41"/>
    <p:sldId id="614" r:id="rId42"/>
    <p:sldId id="615" r:id="rId43"/>
    <p:sldId id="616" r:id="rId44"/>
    <p:sldId id="617" r:id="rId45"/>
    <p:sldId id="598" r:id="rId46"/>
    <p:sldId id="599" r:id="rId47"/>
    <p:sldId id="600" r:id="rId48"/>
    <p:sldId id="588" r:id="rId49"/>
    <p:sldId id="601" r:id="rId50"/>
    <p:sldId id="602" r:id="rId51"/>
    <p:sldId id="603" r:id="rId52"/>
    <p:sldId id="604" r:id="rId53"/>
    <p:sldId id="631" r:id="rId54"/>
    <p:sldId id="408" r:id="rId55"/>
  </p:sldIdLst>
  <p:sldSz cx="9144000" cy="6858000" type="screen4x3"/>
  <p:notesSz cx="7010400" cy="9296400"/>
  <p:custDataLst>
    <p:tags r:id="rId58"/>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7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B7"/>
    <a:srgbClr val="FFFFFF"/>
    <a:srgbClr val="558ED5"/>
    <a:srgbClr val="C6D9F1"/>
    <a:srgbClr val="FFFF9B"/>
    <a:srgbClr val="0000FF"/>
    <a:srgbClr val="FFFF66"/>
    <a:srgbClr val="000000"/>
    <a:srgbClr val="800000"/>
    <a:srgbClr val="0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42" autoAdjust="0"/>
    <p:restoredTop sz="60954" autoAdjust="0"/>
  </p:normalViewPr>
  <p:slideViewPr>
    <p:cSldViewPr>
      <p:cViewPr varScale="1">
        <p:scale>
          <a:sx n="60" d="100"/>
          <a:sy n="60" d="100"/>
        </p:scale>
        <p:origin x="2364" y="6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varScale="1">
      <p:scale>
        <a:sx n="1" d="1"/>
        <a:sy n="1" d="1"/>
      </p:scale>
      <p:origin x="0" y="3516"/>
    </p:cViewPr>
  </p:sorterViewPr>
  <p:notesViewPr>
    <p:cSldViewPr>
      <p:cViewPr>
        <p:scale>
          <a:sx n="66" d="100"/>
          <a:sy n="66" d="100"/>
        </p:scale>
        <p:origin x="2520" y="-45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s>
</file>

<file path=ppt/_rels/viewProps.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00F0F230-41AD-4C8C-9BE0-BBB1079CF9A6}"/>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pPr>
            <a:r>
              <a:rPr lang="en-US" altLang="en-US" sz="1200" dirty="0">
                <a:latin typeface="Arial" panose="020B0604020202020204" pitchFamily="34" charset="0"/>
              </a:rPr>
              <a:t>5-</a:t>
            </a:r>
            <a:fld id="{138EE7FE-944D-439B-8575-71E2CC5D75EB}"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85708B42-9BB6-473F-BC0B-98B74E3C8C57}"/>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101379" name="Rectangle 4">
            <a:extLst>
              <a:ext uri="{FF2B5EF4-FFF2-40B4-BE49-F238E27FC236}">
                <a16:creationId xmlns:a16="http://schemas.microsoft.com/office/drawing/2014/main" id="{803000EC-DB72-4883-A12C-C9E5E1ED2FB4}"/>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F87D5649-6D01-4C42-B687-0609BDCA5DAD}"/>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DF4B246A-B11D-4127-BE06-348DFF75E4B9}"/>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433133D3-A15A-411C-BFE2-C9538ADCA9B5}"/>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r>
              <a:rPr lang="en-US" altLang="en-US" sz="1000" dirty="0"/>
              <a:t>5-</a:t>
            </a:r>
            <a:fld id="{1B5DDB38-7FBA-44BB-A5CC-6B21B97CEC75}"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E0E25891-8D7A-45AC-B46A-EAA0CB47699F}"/>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1EB90072-CA6C-4F39-A23D-C9D4C4F08EA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mn-ea"/>
                <a:cs typeface="+mn-cs"/>
              </a:rPr>
              <a:t>Deposits in transit: From the company’s point of view, the deposit in transit represents cash on hand because it has been received. In the bank reconciliation process, deposits in transit are added to the bank’s indicated (prereconciled) balance.</a:t>
            </a:r>
          </a:p>
          <a:p>
            <a:r>
              <a:rPr kumimoji="1" lang="en-US" sz="1200" b="0" i="0" u="none" strike="noStrike" kern="1200" baseline="0" noProof="0" dirty="0">
                <a:solidFill>
                  <a:schemeClr val="tx1"/>
                </a:solidFill>
                <a:latin typeface="Times New Roman" pitchFamily="18" charset="0"/>
                <a:ea typeface="+mn-ea"/>
                <a:cs typeface="+mn-cs"/>
              </a:rPr>
              <a:t>Outstanding checks: From the company’s point of view, outstanding checks should not be included in its cash balance because its intent was to disburse cash when it issued the checks. In the reconciliation process, outstanding checks are subtracted from the bank’s indicated balance.</a:t>
            </a:r>
          </a:p>
          <a:p>
            <a:endParaRPr lang="en-US" b="0" noProof="0" dirty="0"/>
          </a:p>
        </p:txBody>
      </p:sp>
    </p:spTree>
    <p:extLst>
      <p:ext uri="{BB962C8B-B14F-4D97-AF65-F5344CB8AC3E}">
        <p14:creationId xmlns:p14="http://schemas.microsoft.com/office/powerpoint/2010/main" val="572353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Bank service charges: </a:t>
            </a:r>
            <a:r>
              <a:rPr kumimoji="1" lang="en-IN" sz="1200" b="0" i="0" u="none" strike="noStrike" kern="1200" baseline="0" dirty="0">
                <a:solidFill>
                  <a:schemeClr val="tx1"/>
                </a:solidFill>
                <a:latin typeface="Times New Roman" pitchFamily="18" charset="0"/>
                <a:ea typeface="+mn-ea"/>
                <a:cs typeface="+mn-cs"/>
              </a:rPr>
              <a:t>The bank service charge and interest income should be recognized by the company in the period incurred or earned, respectively, because both of these items affect the cash balance at the end of the period. In the reconciliation process, bank service charges are subtracted from the company’s indicated balance; interest income is added to the company’s indicated balance.</a:t>
            </a:r>
          </a:p>
          <a:p>
            <a:r>
              <a:rPr lang="en-IN" b="0" dirty="0"/>
              <a:t>NSF (not sufficient funds) checks: Because the company that received the check recorded it as a cash receipt and added the check amount to the balance of its Cash account, it is necessary to establish an account receivable for the amount due from the maker of the NSF check. In the reconciliation process, NSF checks are subtracted from the company’s indicated balance.</a:t>
            </a:r>
            <a:endParaRPr lang="en-US" b="0" dirty="0"/>
          </a:p>
        </p:txBody>
      </p:sp>
    </p:spTree>
    <p:extLst>
      <p:ext uri="{BB962C8B-B14F-4D97-AF65-F5344CB8AC3E}">
        <p14:creationId xmlns:p14="http://schemas.microsoft.com/office/powerpoint/2010/main" val="144304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Finding errors is a tedious process involving verification of the timing difference amounts (e.g., double-checking the makeup and total of the list of outstanding checks), verifying the debits and credits to the company’s ledger account, and verifying the arithmetic and amounts included on the bank statement. If the error is in the recording of cash transactions on the company’s books, an appropriate journal entry must be made to correct the error. If the bank has made the error, the bank is notified but no change is made to the Cash account balance. In the reconciliation process, an addition or subtraction is made to correct the error on the side that made the error (either the bank or the company). </a:t>
            </a:r>
            <a:endParaRPr lang="en-US" b="0" dirty="0"/>
          </a:p>
        </p:txBody>
      </p:sp>
    </p:spTree>
    <p:extLst>
      <p:ext uri="{BB962C8B-B14F-4D97-AF65-F5344CB8AC3E}">
        <p14:creationId xmlns:p14="http://schemas.microsoft.com/office/powerpoint/2010/main" val="3620976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Assumptions: </a:t>
            </a:r>
          </a:p>
          <a:p>
            <a:pPr marL="171450" indent="-171450">
              <a:buFont typeface="Arial" panose="020B0604020202020204" pitchFamily="34" charset="0"/>
              <a:buChar char="•"/>
            </a:pPr>
            <a:r>
              <a:rPr lang="en-IN" dirty="0"/>
              <a:t>The balance in the Cash account of Cruisers Inc. at September 30 was $4,614.58. </a:t>
            </a:r>
          </a:p>
          <a:p>
            <a:pPr marL="171450" indent="-171450">
              <a:buFont typeface="Arial" panose="020B0604020202020204" pitchFamily="34" charset="0"/>
              <a:buChar char="•"/>
            </a:pPr>
            <a:r>
              <a:rPr lang="en-IN" dirty="0"/>
              <a:t>The bank statement showed a balance of $5,233.21 as of September 30. </a:t>
            </a:r>
          </a:p>
          <a:p>
            <a:pPr marL="171450" indent="-171450">
              <a:buFont typeface="Arial" panose="020B0604020202020204" pitchFamily="34" charset="0"/>
              <a:buChar char="•"/>
            </a:pPr>
            <a:r>
              <a:rPr lang="en-IN" dirty="0"/>
              <a:t>Included with the bank statement were notices that the bank had deducted a service charge of $42.76 and had credited the account with interest of $28.91 earned on the average daily balance. </a:t>
            </a:r>
          </a:p>
          <a:p>
            <a:pPr marL="171450" indent="-171450">
              <a:buFont typeface="Arial" panose="020B0604020202020204" pitchFamily="34" charset="0"/>
              <a:buChar char="•"/>
            </a:pPr>
            <a:r>
              <a:rPr lang="en-IN" dirty="0"/>
              <a:t>An NSF check for $35.00 from a customer was returned with the bank statement. </a:t>
            </a:r>
          </a:p>
          <a:p>
            <a:pPr marL="171450" indent="-171450">
              <a:buFont typeface="Arial" panose="020B0604020202020204" pitchFamily="34" charset="0"/>
              <a:buChar char="•"/>
            </a:pPr>
            <a:r>
              <a:rPr lang="en-IN" dirty="0"/>
              <a:t>A comparison of deposits recorded in the Cash account with those shown on the bank statement showed that the September 30 deposit of $859.10 was not on the bank statement. This is not surprising because the September 30 deposit was put in the bank’s night depository on the evening of September 30.</a:t>
            </a:r>
          </a:p>
          <a:p>
            <a:pPr marL="171450" indent="-171450">
              <a:buFont typeface="Arial" panose="020B0604020202020204" pitchFamily="34" charset="0"/>
              <a:buChar char="•"/>
            </a:pPr>
            <a:r>
              <a:rPr lang="en-IN" dirty="0"/>
              <a:t>A comparison of the record of checks issued with the checks returned in the bank statement showed that the amount of outstanding checks was $1,526.58.</a:t>
            </a:r>
            <a:endParaRPr lang="en-US" dirty="0"/>
          </a:p>
        </p:txBody>
      </p:sp>
    </p:spTree>
    <p:extLst>
      <p:ext uri="{BB962C8B-B14F-4D97-AF65-F5344CB8AC3E}">
        <p14:creationId xmlns:p14="http://schemas.microsoft.com/office/powerpoint/2010/main" val="2630539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sz="1200" dirty="0"/>
              <a:t>The balance in the company’s general ledger account before reconciliation (the “Indicated balance”) must be adjusted to the reconciled balance. </a:t>
            </a:r>
            <a:endParaRPr lang="en-US" dirty="0"/>
          </a:p>
        </p:txBody>
      </p:sp>
    </p:spTree>
    <p:extLst>
      <p:ext uri="{BB962C8B-B14F-4D97-AF65-F5344CB8AC3E}">
        <p14:creationId xmlns:p14="http://schemas.microsoft.com/office/powerpoint/2010/main" val="539130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Alternatively, a separate adjustment could be made for each reconciling item. The amount from this particular bank account to be included in the cash amount shown on the balance sheet for September 30 is $4,565.73. There would not be an adjustment for the reconciling items that affect the bank balance because those items have already been recorded on the company’s books.</a:t>
            </a:r>
            <a:endParaRPr lang="en-US" dirty="0"/>
          </a:p>
        </p:txBody>
      </p:sp>
    </p:spTree>
    <p:extLst>
      <p:ext uri="{BB962C8B-B14F-4D97-AF65-F5344CB8AC3E}">
        <p14:creationId xmlns:p14="http://schemas.microsoft.com/office/powerpoint/2010/main" val="5620446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5-4: Explain how short-term marketable securities are reported on the balance sheet.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IN"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A firm’s ROI can be improved by developing a cash management program that involves investing cash balances over and above those required for day-to-day operations in short-term marketable securities. Short-term marketable debt securities that fall in the held-to-maturity category are reported on the balance sheet at the entity’s cost, which is usually about the same as market value, because of their high quality and the short time until maturity. </a:t>
            </a:r>
            <a:r>
              <a:rPr lang="en-IN" i="0" dirty="0"/>
              <a:t>Debt and equity securities that fall in the trading and available-for-sale categories are reported at market value, and any unrealized gains or losses are recognized.</a:t>
            </a:r>
            <a:endParaRPr lang="en-US" dirty="0"/>
          </a:p>
        </p:txBody>
      </p:sp>
    </p:spTree>
    <p:extLst>
      <p:ext uri="{BB962C8B-B14F-4D97-AF65-F5344CB8AC3E}">
        <p14:creationId xmlns:p14="http://schemas.microsoft.com/office/powerpoint/2010/main" val="1618490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Assume that a one-year casualty insurance premium of $1,800 is paid on November 1, 2019. At December 31, 2019, insurance coverage for two months has been received, and it is appropriate to recognize the cost of that coverage as an expense. However, the cost of coverage for the next 10 months should be deferred—that is, not shown as an expense but reported as prepaid insurance, an asset. Usual bookkeeping practice is to record the premium payment transaction as an increase in the Prepaid Insurance asset account and then to transfer a portion of the premium to the Insurance Expense account as the expense is incurred.</a:t>
            </a:r>
            <a:endParaRPr lang="en-US" dirty="0"/>
          </a:p>
        </p:txBody>
      </p:sp>
    </p:spTree>
    <p:extLst>
      <p:ext uri="{BB962C8B-B14F-4D97-AF65-F5344CB8AC3E}">
        <p14:creationId xmlns:p14="http://schemas.microsoft.com/office/powerpoint/2010/main" val="8877589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A0311257-0C72-4571-90CE-A821FFA6E0A5}"/>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19811" name="Rectangle 3">
            <a:extLst>
              <a:ext uri="{FF2B5EF4-FFF2-40B4-BE49-F238E27FC236}">
                <a16:creationId xmlns:a16="http://schemas.microsoft.com/office/drawing/2014/main" id="{5524B2A7-D783-4B73-815E-42DCA803DF8E}"/>
              </a:ext>
            </a:extLst>
          </p:cNvPr>
          <p:cNvSpPr>
            <a:spLocks noGrp="1" noChangeArrowheads="1"/>
          </p:cNvSpPr>
          <p:nvPr/>
        </p:nvSpPr>
        <p:spPr bwMode="auto">
          <a:xfrm>
            <a:off x="935038" y="4416425"/>
            <a:ext cx="5140325"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30000"/>
              </a:spcBef>
            </a:pPr>
            <a:r>
              <a:rPr kumimoji="1" lang="en-US" altLang="en-US" sz="1200" dirty="0">
                <a:solidFill>
                  <a:srgbClr val="000000"/>
                </a:solidFill>
                <a:latin typeface="Times New Roman" panose="02020603050405020304" pitchFamily="18" charset="0"/>
              </a:rPr>
              <a:t>Learning Objective 5: Discuss how accounts receivable are reported on the balance sheet, including the valuation allowances for estimated uncollectible accounts and estimated cash discounts.</a:t>
            </a:r>
          </a:p>
          <a:p>
            <a:pPr>
              <a:spcBef>
                <a:spcPct val="30000"/>
              </a:spcBef>
            </a:pPr>
            <a:endParaRPr kumimoji="1" lang="en-US" altLang="en-US" sz="1200" dirty="0">
              <a:solidFill>
                <a:srgbClr val="000000"/>
              </a:solidFill>
              <a:latin typeface="Times New Roman" panose="02020603050405020304" pitchFamily="18" charset="0"/>
            </a:endParaRPr>
          </a:p>
          <a:p>
            <a:pPr>
              <a:spcBef>
                <a:spcPct val="30000"/>
              </a:spcBef>
            </a:pPr>
            <a:r>
              <a:rPr kumimoji="1" lang="en-US" altLang="en-US" sz="1200" dirty="0">
                <a:solidFill>
                  <a:srgbClr val="000000"/>
                </a:solidFill>
                <a:latin typeface="Times New Roman" panose="02020603050405020304" pitchFamily="18" charset="0"/>
              </a:rPr>
              <a:t>If a company makes credit sales to customers, some accounts inevitably will turn out to be uncollectible. </a:t>
            </a:r>
          </a:p>
        </p:txBody>
      </p:sp>
      <p:sp>
        <p:nvSpPr>
          <p:cNvPr id="119812" name="Notes Placeholder 3">
            <a:extLst>
              <a:ext uri="{FF2B5EF4-FFF2-40B4-BE49-F238E27FC236}">
                <a16:creationId xmlns:a16="http://schemas.microsoft.com/office/drawing/2014/main" id="{EB0D23BF-5536-45FD-8BBC-9A3700B802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LO 5-5: </a:t>
            </a:r>
            <a:r>
              <a:rPr lang="en-US" altLang="en-US" b="0" dirty="0">
                <a:solidFill>
                  <a:srgbClr val="800000"/>
                </a:solidFill>
              </a:rPr>
              <a:t>Discuss how accounts receivable are reported on the balance sheet, including the valuation allowances for estimated uncollectible accounts and estimated cash discounts.</a:t>
            </a:r>
          </a:p>
          <a:p>
            <a:endParaRPr lang="en-US" altLang="en-US" b="0" dirty="0"/>
          </a:p>
          <a:p>
            <a:r>
              <a:rPr lang="en-US" altLang="en-US" b="0" dirty="0"/>
              <a:t>Whenever a firm permits its customers to purchase merchandise or services on credit, it knows that some of the customers will not pay. Based on recent collection experience, tempered by the current state of economic affairs of the industry in which a firm is operating, credit managers can estimate with a high degree of accuracy the probable bad debts expense (or uncollectible accounts expense) of the firm.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05052312-B342-4D10-8EF8-5909BAE52FF1}"/>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21859" name="Rectangle 3">
            <a:extLst>
              <a:ext uri="{FF2B5EF4-FFF2-40B4-BE49-F238E27FC236}">
                <a16:creationId xmlns:a16="http://schemas.microsoft.com/office/drawing/2014/main" id="{ACF19218-866B-4A19-9395-0F6134832417}"/>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mn-ea"/>
                <a:cs typeface="+mn-cs"/>
              </a:rPr>
              <a:t>Many firms estimate bad debts based on a simplified assumption about the collectibility of all credit sales made during a period (percentage of credit sales method). Other firms perform a detailed analysis and aging of their year-end accounts receivable to estimate the net amount most likely to be collected (aging of receivables method).</a:t>
            </a:r>
            <a:endParaRPr lang="en-US" altLang="en-US" noProof="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093C79A6-E690-47C7-85CB-19F208A8648D}"/>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708873FF-69F3-4946-825A-DC22B30F0C32}"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103427" name="Rectangle 2">
            <a:extLst>
              <a:ext uri="{FF2B5EF4-FFF2-40B4-BE49-F238E27FC236}">
                <a16:creationId xmlns:a16="http://schemas.microsoft.com/office/drawing/2014/main" id="{19E37209-5531-4330-A6CB-B8ED1CC652DF}"/>
              </a:ext>
            </a:extLst>
          </p:cNvPr>
          <p:cNvSpPr>
            <a:spLocks noGrp="1" noRot="1" noChangeAspect="1" noChangeArrowheads="1" noTextEdit="1"/>
          </p:cNvSpPr>
          <p:nvPr>
            <p:ph type="sldImg"/>
          </p:nvPr>
        </p:nvSpPr>
        <p:spPr>
          <a:xfrm>
            <a:off x="1152525" y="684213"/>
            <a:ext cx="4557713" cy="3417887"/>
          </a:xfrm>
          <a:ln/>
        </p:spPr>
      </p:sp>
      <p:sp>
        <p:nvSpPr>
          <p:cNvPr id="103428" name="Rectangle 3">
            <a:extLst>
              <a:ext uri="{FF2B5EF4-FFF2-40B4-BE49-F238E27FC236}">
                <a16:creationId xmlns:a16="http://schemas.microsoft.com/office/drawing/2014/main" id="{3CA6C305-9240-4F49-97FB-EF3D986586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r>
              <a:rPr lang="en-US" altLang="en-US" i="0">
                <a:solidFill>
                  <a:srgbClr val="000000"/>
                </a:solidFill>
              </a:rPr>
              <a:t>Chapter </a:t>
            </a:r>
            <a:r>
              <a:rPr lang="en-US" altLang="en-US" i="0" dirty="0">
                <a:solidFill>
                  <a:srgbClr val="000000"/>
                </a:solidFill>
              </a:rPr>
              <a:t>5: Accounting for and Presentation of Current Assets</a:t>
            </a:r>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AFFF999C-FB1C-4450-BA76-DF1E0DC4BD96}"/>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20835" name="Rectangle 3">
            <a:extLst>
              <a:ext uri="{FF2B5EF4-FFF2-40B4-BE49-F238E27FC236}">
                <a16:creationId xmlns:a16="http://schemas.microsoft.com/office/drawing/2014/main" id="{355F52A9-AD85-476C-B1FF-29C272B6D2AA}"/>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IN" sz="1200" b="0" i="0" u="none" strike="noStrike" kern="1200" baseline="0" dirty="0">
                <a:solidFill>
                  <a:schemeClr val="tx1"/>
                </a:solidFill>
                <a:latin typeface="Times New Roman" pitchFamily="18" charset="0"/>
                <a:ea typeface="+mn-ea"/>
                <a:cs typeface="+mn-cs"/>
              </a:rPr>
              <a:t>When the amount of accounts receivable estimated to be uncollectible has been determined, a valuation adjustment can be recorded to reduce the carrying value of the asset and recognize the bad debt expense. </a:t>
            </a:r>
          </a:p>
          <a:p>
            <a:endParaRPr kumimoji="1" lang="en-IN" altLang="en-US" sz="1200" b="0" i="0" u="none" strike="noStrike" kern="1200" baseline="0" dirty="0">
              <a:solidFill>
                <a:schemeClr val="tx1"/>
              </a:solidFill>
              <a:latin typeface="Times New Roman" pitchFamily="18" charset="0"/>
              <a:ea typeface="+mn-ea"/>
              <a:cs typeface="+mn-cs"/>
            </a:endParaRPr>
          </a:p>
          <a:p>
            <a:r>
              <a:rPr lang="en-US" altLang="en-US" b="0" dirty="0"/>
              <a:t>Note that </a:t>
            </a:r>
            <a:r>
              <a:rPr lang="en-IN" altLang="en-US" b="0" dirty="0"/>
              <a:t>the Allowance for Uncollectible Accounts (or Allowance for Bad Debts) account is considered a contra asset because it is reported as a subtraction from an asset in the balance sheet. </a:t>
            </a:r>
            <a:r>
              <a:rPr kumimoji="1" lang="en-IN" sz="1200" b="0" i="0" u="none" strike="noStrike" kern="1200" baseline="0" dirty="0">
                <a:solidFill>
                  <a:schemeClr val="tx1"/>
                </a:solidFill>
                <a:latin typeface="Times New Roman" pitchFamily="18" charset="0"/>
                <a:ea typeface="+mn-ea"/>
                <a:cs typeface="+mn-cs"/>
              </a:rPr>
              <a:t>The debit and credit mechanics of a contra asset account are the opposite of those of an asset account; that is, a contra asset increases with credit entries and decreases with debit entries, and it normally has a credit balance. </a:t>
            </a:r>
            <a:endParaRPr lang="en-US" altLang="en-US" b="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41AB5FCD-8C68-4FDE-9E6F-EBB9501D00C2}"/>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3" name="Rectangle 4">
            <a:extLst>
              <a:ext uri="{FF2B5EF4-FFF2-40B4-BE49-F238E27FC236}">
                <a16:creationId xmlns:a16="http://schemas.microsoft.com/office/drawing/2014/main" id="{CC708DEA-9555-4471-99D4-C12EBFA66CAC}"/>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4" name="Rectangle 5">
            <a:extLst>
              <a:ext uri="{FF2B5EF4-FFF2-40B4-BE49-F238E27FC236}">
                <a16:creationId xmlns:a16="http://schemas.microsoft.com/office/drawing/2014/main" id="{0F780CFA-0249-4587-927E-60BA1FBFC495}"/>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5" name="Rectangle 6">
            <a:extLst>
              <a:ext uri="{FF2B5EF4-FFF2-40B4-BE49-F238E27FC236}">
                <a16:creationId xmlns:a16="http://schemas.microsoft.com/office/drawing/2014/main" id="{153650DF-CDE2-46A4-ABCC-FEB3DE1815F9}"/>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6" name="Rectangle 8">
            <a:extLst>
              <a:ext uri="{FF2B5EF4-FFF2-40B4-BE49-F238E27FC236}">
                <a16:creationId xmlns:a16="http://schemas.microsoft.com/office/drawing/2014/main" id="{F88736D1-430E-4835-98F6-343C412B51A4}"/>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7" name="Rectangle 9">
            <a:extLst>
              <a:ext uri="{FF2B5EF4-FFF2-40B4-BE49-F238E27FC236}">
                <a16:creationId xmlns:a16="http://schemas.microsoft.com/office/drawing/2014/main" id="{0C32DAAA-5808-49D0-89FD-A28AB2E10CBA}"/>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22888" name="Rectangle 10">
            <a:extLst>
              <a:ext uri="{FF2B5EF4-FFF2-40B4-BE49-F238E27FC236}">
                <a16:creationId xmlns:a16="http://schemas.microsoft.com/office/drawing/2014/main" id="{BDC31D60-C6B6-4641-A8EC-514D2660D753}"/>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22889" name="Rectangle 11">
            <a:extLst>
              <a:ext uri="{FF2B5EF4-FFF2-40B4-BE49-F238E27FC236}">
                <a16:creationId xmlns:a16="http://schemas.microsoft.com/office/drawing/2014/main" id="{99582CA5-14D3-486D-9D87-787F24D83C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balance sheet presentation for accounts receivable is the net realizable value (the amount of accounts receivable that the business expects to collect). It is accounts receivable minus the allowance for bad debts.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89492F9C-57BB-4538-9085-1FFEAA80F657}"/>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23907" name="Rectangle 3">
            <a:extLst>
              <a:ext uri="{FF2B5EF4-FFF2-40B4-BE49-F238E27FC236}">
                <a16:creationId xmlns:a16="http://schemas.microsoft.com/office/drawing/2014/main" id="{01790636-D36D-4535-994B-A6E9F50E2156}"/>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a customer defaults on an accounts receivable and the account is determined to be uncollectible, it no longer qualifies as an asset and should be written off. </a:t>
            </a:r>
          </a:p>
          <a:p>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ltLang="en-US" dirty="0"/>
              <a:t>Note that the write-off of an account receivable has no effect on the income statement, nor should it. </a:t>
            </a:r>
            <a:r>
              <a:rPr kumimoji="1" lang="en-IN" sz="1200" b="0" i="0" u="none" strike="noStrike" kern="1200" baseline="0" dirty="0">
                <a:solidFill>
                  <a:schemeClr val="tx1"/>
                </a:solidFill>
                <a:latin typeface="Times New Roman" pitchFamily="18" charset="0"/>
                <a:ea typeface="+mn-ea"/>
                <a:cs typeface="+mn-cs"/>
              </a:rPr>
              <a:t>The expense was recognized in the year in which the revenue from the transaction with this customer was recognized. </a:t>
            </a:r>
            <a:r>
              <a:rPr kumimoji="1" lang="en-US" sz="1200" b="0" i="0" u="none" strike="noStrike" kern="1200" baseline="0" dirty="0">
                <a:solidFill>
                  <a:schemeClr val="tx1"/>
                </a:solidFill>
                <a:latin typeface="Times New Roman" pitchFamily="18" charset="0"/>
                <a:ea typeface="+mn-ea"/>
                <a:cs typeface="+mn-cs"/>
              </a:rPr>
              <a:t>The write-off entry removes </a:t>
            </a:r>
            <a:r>
              <a:rPr kumimoji="1" lang="en-IN" sz="1200" b="0" i="0" u="none" strike="noStrike" kern="1200" baseline="0" dirty="0">
                <a:solidFill>
                  <a:schemeClr val="tx1"/>
                </a:solidFill>
                <a:latin typeface="Times New Roman" pitchFamily="18" charset="0"/>
                <a:ea typeface="+mn-ea"/>
                <a:cs typeface="+mn-cs"/>
              </a:rPr>
              <a:t>from Accounts Receivable an amount that is never expected to be collected. Also note that the write-off of an account will not affect the net accounts receivable reported on the balance sheet because the financial statement effects on the asset (Accounts Receivable) and the contra asset (Allowance for Bad Debts) are offsetting.</a:t>
            </a:r>
          </a:p>
          <a:p>
            <a:endParaRPr kumimoji="1" lang="en-IN" altLang="en-US" sz="1200" b="0" i="0" u="none" strike="noStrike" kern="1200" baseline="0" dirty="0">
              <a:solidFill>
                <a:schemeClr val="tx1"/>
              </a:solidFill>
              <a:latin typeface="Times New Roman" pitchFamily="18" charset="0"/>
              <a:ea typeface="+mn-ea"/>
              <a:cs typeface="+mn-cs"/>
            </a:endParaRPr>
          </a:p>
          <a:p>
            <a:r>
              <a:rPr lang="en-IN" altLang="en-US" dirty="0"/>
              <a:t>The Allowance for Bad Debts (or Allowance for Uncollectible Accounts) account is a valuation account, and its credit balance is subtracted from the debit balance of Accounts Receivable to arrive at the amount of net receivables reported in the Current Asset section of the balance sheet. This procedure results in stating Accounts Receivable at the amount expected to be collected (net realizable value).</a:t>
            </a:r>
            <a:endParaRPr lang="en-US" altLang="en-US" dirty="0"/>
          </a:p>
        </p:txBody>
      </p:sp>
    </p:spTree>
    <p:extLst>
      <p:ext uri="{BB962C8B-B14F-4D97-AF65-F5344CB8AC3E}">
        <p14:creationId xmlns:p14="http://schemas.microsoft.com/office/powerpoint/2010/main" val="3632505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9F06FB50-E0AC-4C08-BF95-8B2BB98F6C93}"/>
              </a:ext>
            </a:extLst>
          </p:cNvPr>
          <p:cNvSpPr>
            <a:spLocks noGrp="1" noRot="1" noChangeAspect="1" noChangeArrowheads="1" noTextEdit="1"/>
          </p:cNvSpPr>
          <p:nvPr>
            <p:ph type="sldImg"/>
          </p:nvPr>
        </p:nvSpPr>
        <p:spPr>
          <a:solidFill>
            <a:srgbClr val="FFFFFF"/>
          </a:solidFill>
          <a:ln/>
        </p:spPr>
      </p:sp>
      <p:sp>
        <p:nvSpPr>
          <p:cNvPr id="128003" name="Rectangle 3">
            <a:extLst>
              <a:ext uri="{FF2B5EF4-FFF2-40B4-BE49-F238E27FC236}">
                <a16:creationId xmlns:a16="http://schemas.microsoft.com/office/drawing/2014/main" id="{C7E0B840-75B7-49F7-9ED5-05A74BEF7F9D}"/>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cash discount is a deduction from the invoice price granted to induce early payment of the amount due. A cash discount of 2/10, n30 means that a discount of 2 percent can be taken from the invoice amount if payment is received within 10 days; if not, then the total invoice amount is due in 30 days.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FB5F0DE8-F9F3-48F1-B1BC-268A973466C3}"/>
              </a:ext>
            </a:extLst>
          </p:cNvPr>
          <p:cNvSpPr>
            <a:spLocks noGrp="1" noRot="1" noChangeAspect="1" noChangeArrowheads="1" noTextEdit="1"/>
          </p:cNvSpPr>
          <p:nvPr>
            <p:ph type="sldImg"/>
          </p:nvPr>
        </p:nvSpPr>
        <p:spPr>
          <a:ln/>
        </p:spPr>
      </p:sp>
      <p:sp>
        <p:nvSpPr>
          <p:cNvPr id="129027" name="Rectangle 3">
            <a:extLst>
              <a:ext uri="{FF2B5EF4-FFF2-40B4-BE49-F238E27FC236}">
                <a16:creationId xmlns:a16="http://schemas.microsoft.com/office/drawing/2014/main" id="{F9E76DDF-80DF-4B34-8486-0DDF1AF923C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5-6: Explain how notes receivable and related accrued interest are reported on the balance sheet.</a:t>
            </a:r>
          </a:p>
          <a:p>
            <a:endParaRPr lang="en-US" altLang="en-US" dirty="0">
              <a:solidFill>
                <a:srgbClr val="000000"/>
              </a:solidFill>
            </a:endParaRPr>
          </a:p>
          <a:p>
            <a:r>
              <a:rPr lang="en-IN" altLang="en-US" dirty="0">
                <a:solidFill>
                  <a:srgbClr val="000000"/>
                </a:solidFill>
              </a:rPr>
              <a:t>A note is a formal document that includes specific provisions with respect to its maturity date (when it is to be paid), agreements or covenants made by the borrower (such as to supply financial statements to the lender or refrain from paying dividends until the note is repaid), identification of security or collateral pledged by the borrower to support the loan, penalties to be assessed if it is not paid on the maturity date, and, most important, the interest rate associated with the loan. </a:t>
            </a:r>
            <a:r>
              <a:rPr kumimoji="1" lang="en-IN" sz="1200" b="0" i="0" u="none" strike="noStrike" kern="1200" baseline="0" dirty="0">
                <a:solidFill>
                  <a:schemeClr val="tx1"/>
                </a:solidFill>
                <a:latin typeface="Times New Roman" pitchFamily="18" charset="0"/>
                <a:ea typeface="+mn-ea"/>
                <a:cs typeface="+mn-cs"/>
              </a:rPr>
              <a:t>Although some firms assess an interest charge or service charge on invoice amounts for accounts receivable that are not paid when due, this practice is unusual for regular transactions between firms. Thus, if an account receivable is not going to be paid promptly, the seller will ask the customer to sign a note so that interest can be earned on the overdue account.</a:t>
            </a:r>
            <a:endParaRPr lang="en-US" altLang="en-US"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CEF4BDF4-25A4-4051-8597-00654B6C4DF6}"/>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30051" name="Rectangle 3">
            <a:extLst>
              <a:ext uri="{FF2B5EF4-FFF2-40B4-BE49-F238E27FC236}">
                <a16:creationId xmlns:a16="http://schemas.microsoft.com/office/drawing/2014/main" id="{0CD91934-C237-414D-BC61-889CA0F094F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IN" sz="1200" b="0" i="0" u="none" strike="noStrike" kern="1200" baseline="0" dirty="0">
                <a:solidFill>
                  <a:schemeClr val="tx1"/>
                </a:solidFill>
                <a:latin typeface="Times New Roman" pitchFamily="18" charset="0"/>
                <a:ea typeface="+mn-ea"/>
                <a:cs typeface="+mn-cs"/>
              </a:rPr>
              <a:t>If interest is to be paid at the maturity of the note (a common practice), it is appropriate that the holder of the note accrue interest revenue, usually monthly. This is appropriate because interest revenue has been earned, and accruing the revenue and increasing interest receivable result in more accurate monthly financial statements. </a:t>
            </a:r>
          </a:p>
          <a:p>
            <a:r>
              <a:rPr kumimoji="1" lang="en-IN" sz="1200" b="0" i="0" u="none" strike="noStrike" kern="1200" baseline="0" dirty="0">
                <a:solidFill>
                  <a:schemeClr val="tx1"/>
                </a:solidFill>
                <a:latin typeface="Times New Roman" pitchFamily="18" charset="0"/>
                <a:ea typeface="+mn-ea"/>
                <a:cs typeface="+mn-cs"/>
              </a:rPr>
              <a:t>Interest Receivable is frequently combined with Notes Receivable in the balance sheet for reporting purposes. Amounts to be received within a year of the balance sheet date are classified as current assets. If the note has a maturity date beyond a year, it will be classified as a noncurrent asset. </a:t>
            </a:r>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solidFill>
                  <a:srgbClr val="000000"/>
                </a:solidFill>
              </a:rPr>
              <a:t>LO 5-7: Explain how inventories are reported on the balance sheet</a:t>
            </a:r>
            <a:r>
              <a:rPr kumimoji="0" lang="en-US" dirty="0">
                <a:solidFill>
                  <a:srgbClr val="000000"/>
                </a:solidFill>
                <a:effectLst>
                  <a:outerShdw blurRad="38100" dist="38100" dir="2700000" algn="tl">
                    <a:srgbClr val="C0C0C0"/>
                  </a:outerShdw>
                </a:effectLst>
              </a:rPr>
              <a:t>.</a:t>
            </a:r>
            <a:r>
              <a:rPr lang="en-US" dirty="0">
                <a:solidFill>
                  <a:srgbClr val="000000"/>
                </a:solidFill>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For service organizations, inventories consist mainly of office supplies and other items of relatively low value that will be used up within the organization, rather than being offered for sale to customers.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For merchandising and manufacturing firms, the sale of inventory in the ordinary course of business provides the major, ongoing source of operating revenue. Cost of Goods Sold is usually the largest expense that is subtracted from Sales in determining net income, and, not surprisingly, inventories represent the most significant current asset for many such firms. </a:t>
            </a:r>
            <a:endParaRPr lang="en-US" dirty="0">
              <a:solidFill>
                <a:srgbClr val="000000"/>
              </a:solidFill>
            </a:endParaRPr>
          </a:p>
          <a:p>
            <a:endParaRPr lang="en-US" dirty="0"/>
          </a:p>
        </p:txBody>
      </p:sp>
    </p:spTree>
    <p:extLst>
      <p:ext uri="{BB962C8B-B14F-4D97-AF65-F5344CB8AC3E}">
        <p14:creationId xmlns:p14="http://schemas.microsoft.com/office/powerpoint/2010/main" val="1534858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cost of a purchased or manufactured product is recorded as an asset and carried in the asset account until the product is sold (or becomes worthless or is lost or stolen), at which point the cost becomes an expense to be reported in the income statement. The cost of an item purchased for inventory includes not only the invoice price paid to the supplier but also other costs associated with the purchase of the item, such as freight and material handling charges. Cost is reduced by the amount of any cash discount allowed on the purchase. The income statement caption used to report this expense is Cost of Goods Sold.</a:t>
            </a:r>
            <a:endParaRPr lang="en-US" dirty="0"/>
          </a:p>
        </p:txBody>
      </p:sp>
    </p:spTree>
    <p:extLst>
      <p:ext uri="{BB962C8B-B14F-4D97-AF65-F5344CB8AC3E}">
        <p14:creationId xmlns:p14="http://schemas.microsoft.com/office/powerpoint/2010/main" val="13196655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Recognizing cost of goods sold is a process of accounting for the flow of costs from the Inventory (asset) account of the balance sheet to the Cost of Goods Sold (expense) account of the income statement. T-accounts also can be used to illustrate this flow of costs, as shown in Exhibit 5-3.</a:t>
            </a:r>
            <a:endParaRPr lang="en-US" dirty="0"/>
          </a:p>
        </p:txBody>
      </p:sp>
    </p:spTree>
    <p:extLst>
      <p:ext uri="{BB962C8B-B14F-4D97-AF65-F5344CB8AC3E}">
        <p14:creationId xmlns:p14="http://schemas.microsoft.com/office/powerpoint/2010/main" val="2809114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A2E19F3F-E572-42D3-987E-8C880FD239B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B6944254-F89C-430E-B1DF-15D5359BBAF8}"/>
              </a:ext>
            </a:extLst>
          </p:cNvPr>
          <p:cNvSpPr>
            <a:spLocks noGrp="1" noChangeArrowheads="1"/>
          </p:cNvSpPr>
          <p:nvPr>
            <p:ph type="body" idx="1"/>
          </p:nvPr>
        </p:nvSpPr>
        <p:spPr>
          <a:xfrm>
            <a:off x="935038" y="4343400"/>
            <a:ext cx="5140325" cy="4183063"/>
          </a:xfrm>
          <a:ln/>
        </p:spPr>
        <p:txBody>
          <a:bodyPr/>
          <a:lstStyle/>
          <a:p>
            <a:pPr>
              <a:defRPr/>
            </a:pPr>
            <a:r>
              <a:rPr lang="en-US" dirty="0">
                <a:solidFill>
                  <a:srgbClr val="000000"/>
                </a:solidFill>
              </a:rPr>
              <a:t>After studying this chapter, you should understand and be able to:</a:t>
            </a:r>
          </a:p>
          <a:p>
            <a:pPr marL="736600" indent="-736600">
              <a:defRPr/>
            </a:pPr>
            <a:r>
              <a:rPr lang="en-US" altLang="en-US" dirty="0">
                <a:latin typeface="Arial Narrow" pitchFamily="34" charset="0"/>
              </a:rPr>
              <a:t>LO 5-1: Explain what is included in the cash and cash equivalents amount reported on the balance sheet.</a:t>
            </a:r>
          </a:p>
          <a:p>
            <a:pPr marL="736600" indent="-736600">
              <a:defRPr/>
            </a:pPr>
            <a:r>
              <a:rPr lang="en-US" altLang="en-US" dirty="0">
                <a:latin typeface="Arial Narrow" pitchFamily="34" charset="0"/>
              </a:rPr>
              <a:t>LO 5-2: Describe the key features of a system of internal control and explain why internal controls are important.</a:t>
            </a:r>
          </a:p>
          <a:p>
            <a:pPr marL="736600" indent="-736600">
              <a:defRPr/>
            </a:pPr>
            <a:r>
              <a:rPr lang="en-US" altLang="en-US" dirty="0">
                <a:latin typeface="Arial Narrow" pitchFamily="34" charset="0"/>
              </a:rPr>
              <a:t>LO 5-3: Explain the bank reconciliation procedure.</a:t>
            </a:r>
          </a:p>
          <a:p>
            <a:pPr marL="736600" indent="-736600">
              <a:defRPr/>
            </a:pPr>
            <a:r>
              <a:rPr lang="en-US" altLang="en-US" dirty="0">
                <a:latin typeface="Arial Narrow" pitchFamily="34" charset="0"/>
              </a:rPr>
              <a:t>LO 5-4: Explain how short-term marketable securities are reported on the balance sheet.</a:t>
            </a:r>
          </a:p>
          <a:p>
            <a:pPr marL="736600" indent="-736600">
              <a:defRPr/>
            </a:pPr>
            <a:r>
              <a:rPr lang="en-US" altLang="en-US" dirty="0">
                <a:latin typeface="Arial Narrow" pitchFamily="34" charset="0"/>
              </a:rPr>
              <a:t>LO 5-5: Discuss how accounts receivable are reported on the balance sheet, including the valuation allowances for estimated uncollectible accounts and estimated cash discounts.</a:t>
            </a:r>
          </a:p>
          <a:p>
            <a:pPr marL="736600" indent="-736600">
              <a:defRPr/>
            </a:pPr>
            <a:r>
              <a:rPr lang="en-US" altLang="en-US" dirty="0">
                <a:latin typeface="Arial Narrow" pitchFamily="34" charset="0"/>
              </a:rPr>
              <a:t>LO 5-6: Explain how notes receivable and related accrued interest are reported on the balance sheet.</a:t>
            </a:r>
          </a:p>
          <a:p>
            <a:pPr marL="736600" indent="-736600">
              <a:defRPr/>
            </a:pPr>
            <a:r>
              <a:rPr lang="en-US" altLang="en-US" dirty="0">
                <a:latin typeface="Arial Narrow" pitchFamily="34" charset="0"/>
              </a:rPr>
              <a:t>LO 5-7: Explain how inventories are reported on the balance sheet.</a:t>
            </a:r>
          </a:p>
          <a:p>
            <a:pPr marL="736600" indent="-736600">
              <a:defRPr/>
            </a:pPr>
            <a:r>
              <a:rPr lang="en-US" altLang="en-US" dirty="0">
                <a:latin typeface="Arial Narrow" pitchFamily="34" charset="0"/>
              </a:rPr>
              <a:t>LO 5-8: Discuss the alternative inventory cost flow assumptions and generalize about their respective effects on the income statement and balance sheet when price levels are changing. </a:t>
            </a:r>
          </a:p>
          <a:p>
            <a:pPr marL="685800" indent="-685800">
              <a:defRPr/>
            </a:pPr>
            <a:r>
              <a:rPr lang="en-US" altLang="en-US" dirty="0">
                <a:latin typeface="Arial Narrow" pitchFamily="34" charset="0"/>
              </a:rPr>
              <a:t>LO 5-9: Discuss the impact of inventory errors on the balance sheet and income statement.</a:t>
            </a:r>
          </a:p>
          <a:p>
            <a:pPr marL="804863" indent="-804863">
              <a:defRPr/>
            </a:pPr>
            <a:r>
              <a:rPr lang="en-US" altLang="en-US" dirty="0">
                <a:latin typeface="Arial Narrow" pitchFamily="34" charset="0"/>
              </a:rPr>
              <a:t>LO 5-10: Explain what prepaid expenses are and how they are reported on the balance sheet.</a:t>
            </a:r>
          </a:p>
          <a:p>
            <a:pPr>
              <a:spcBef>
                <a:spcPct val="50000"/>
              </a:spcBef>
              <a:defRPr/>
            </a:pPr>
            <a:endParaRPr lang="en-US" dirty="0">
              <a:solidFill>
                <a:srgbClr val="000000"/>
              </a:solidFill>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CCF2F681-755A-4F5E-9DF7-1A15F093A9E6}"/>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33123" name="Rectangle 4">
            <a:extLst>
              <a:ext uri="{FF2B5EF4-FFF2-40B4-BE49-F238E27FC236}">
                <a16:creationId xmlns:a16="http://schemas.microsoft.com/office/drawing/2014/main" id="{718CAC7C-89A9-40EA-8856-3F2F3E5F6DED}"/>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33124" name="Rectangle 5">
            <a:extLst>
              <a:ext uri="{FF2B5EF4-FFF2-40B4-BE49-F238E27FC236}">
                <a16:creationId xmlns:a16="http://schemas.microsoft.com/office/drawing/2014/main" id="{46F0F282-F9B9-462B-8F18-4143C3CA0846}"/>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33125" name="Rectangle 6">
            <a:extLst>
              <a:ext uri="{FF2B5EF4-FFF2-40B4-BE49-F238E27FC236}">
                <a16:creationId xmlns:a16="http://schemas.microsoft.com/office/drawing/2014/main" id="{46893CA7-E4F6-4060-BE7F-2726A8AB80F7}"/>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33126" name="Rectangle 7">
            <a:extLst>
              <a:ext uri="{FF2B5EF4-FFF2-40B4-BE49-F238E27FC236}">
                <a16:creationId xmlns:a16="http://schemas.microsoft.com/office/drawing/2014/main" id="{9E8078C8-398D-4B1D-8E57-68F3B868B5D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solidFill>
                  <a:srgbClr val="000000"/>
                </a:solidFill>
              </a:rPr>
              <a:t>LO 5-8: Discuss the alternative inventory cost flow assumptions and generalize about their respective effects on the income statement and balance sheet when price levels are changing.</a:t>
            </a:r>
          </a:p>
          <a:p>
            <a:endParaRPr lang="en-US" altLang="en-US" dirty="0">
              <a:solidFill>
                <a:srgbClr val="000000"/>
              </a:solidFill>
            </a:endParaRPr>
          </a:p>
          <a:p>
            <a:r>
              <a:rPr kumimoji="1" lang="en-IN" sz="1200" b="0" i="0" u="none" strike="noStrike" kern="1200" baseline="0" dirty="0">
                <a:solidFill>
                  <a:schemeClr val="tx1"/>
                </a:solidFill>
                <a:latin typeface="Times New Roman" pitchFamily="18" charset="0"/>
                <a:ea typeface="+mn-ea"/>
                <a:cs typeface="+mn-cs"/>
              </a:rPr>
              <a:t>The inventory accounting alternative selected by an entity relates to the assumption about how costs flow from the Inventory account to the Cost of Goods Sold account. </a:t>
            </a:r>
            <a:r>
              <a:rPr lang="en-US" altLang="en-US" dirty="0">
                <a:solidFill>
                  <a:srgbClr val="000000"/>
                </a:solidFill>
              </a:rPr>
              <a:t>We use one of these four inventory valuation methods to determine the cost of inventory sold: specific identification; weighted-average; </a:t>
            </a:r>
            <a:r>
              <a:rPr kumimoji="1" lang="en-US" sz="1200" b="0" i="0" u="none" strike="noStrike" kern="1200" baseline="0" dirty="0">
                <a:solidFill>
                  <a:schemeClr val="tx1"/>
                </a:solidFill>
                <a:latin typeface="Times New Roman" pitchFamily="18" charset="0"/>
                <a:ea typeface="+mn-ea"/>
                <a:cs typeface="+mn-cs"/>
              </a:rPr>
              <a:t>first-in, first-out (FIFO);</a:t>
            </a:r>
            <a:r>
              <a:rPr lang="en-US" altLang="en-US" dirty="0">
                <a:solidFill>
                  <a:srgbClr val="000000"/>
                </a:solidFill>
              </a:rPr>
              <a:t> or </a:t>
            </a:r>
            <a:r>
              <a:rPr kumimoji="1" lang="en-US" sz="1200" b="0" i="0" u="none" strike="noStrike" kern="1200" baseline="0" dirty="0">
                <a:solidFill>
                  <a:schemeClr val="tx1"/>
                </a:solidFill>
                <a:latin typeface="Times New Roman" pitchFamily="18" charset="0"/>
                <a:ea typeface="+mn-ea"/>
                <a:cs typeface="+mn-cs"/>
              </a:rPr>
              <a:t>last-in, first-out (LIFO)</a:t>
            </a:r>
            <a:r>
              <a:rPr lang="en-US" altLang="en-US" dirty="0">
                <a:solidFill>
                  <a:srgbClr val="000000"/>
                </a:solidFill>
              </a:rPr>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C50EB38B-53C2-4D33-A9C0-3AC7249E6DDA}"/>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35171" name="Rectangle 3">
            <a:extLst>
              <a:ext uri="{FF2B5EF4-FFF2-40B4-BE49-F238E27FC236}">
                <a16:creationId xmlns:a16="http://schemas.microsoft.com/office/drawing/2014/main" id="{2BDB41E0-235E-49D4-AAF9-FF1FA9A40807}"/>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IN" sz="1200" b="0" i="0" u="none" strike="noStrike" kern="1200" baseline="0" dirty="0">
                <a:solidFill>
                  <a:schemeClr val="tx1"/>
                </a:solidFill>
                <a:latin typeface="Times New Roman" pitchFamily="18" charset="0"/>
                <a:ea typeface="+mn-ea"/>
                <a:cs typeface="+mn-cs"/>
              </a:rPr>
              <a:t>When an item is sold, the cost of that specific item is determined from the firm’s records, and that amount is transferred from the Inventory account to Cost of Goods Sold. </a:t>
            </a:r>
          </a:p>
          <a:p>
            <a:r>
              <a:rPr lang="en-IN" altLang="en-US" dirty="0"/>
              <a:t>The amount of ending inventory is the cost of the items held in inventory at the end of the year. This alternative is appropriate for a firm dealing with specifically identifiable products, such as automobiles, that have an identifying serial number and are purchased and sold by specific unit.</a:t>
            </a:r>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49385F35-E0D2-408A-A9AA-6453573EEDD7}"/>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36195" name="Rectangle 3">
            <a:extLst>
              <a:ext uri="{FF2B5EF4-FFF2-40B4-BE49-F238E27FC236}">
                <a16:creationId xmlns:a16="http://schemas.microsoft.com/office/drawing/2014/main" id="{6B80DD23-38CD-4E1A-A85B-B3DBCC418A76}"/>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The weighted-average alternative is applied to individual items of inventory. It involves calculating the average cost of the items in the beginning inventory plus purchases made during the year. </a:t>
            </a:r>
            <a:r>
              <a:rPr lang="en-US" altLang="en-US" dirty="0"/>
              <a:t>The calculation is cost of goods available for sale during the year divided by total units available for sale during the year.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DB5260E1-F62E-45E0-9B03-446DA1982CD7}"/>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38243" name="Rectangle 3">
            <a:extLst>
              <a:ext uri="{FF2B5EF4-FFF2-40B4-BE49-F238E27FC236}">
                <a16:creationId xmlns:a16="http://schemas.microsoft.com/office/drawing/2014/main" id="{C9776D15-8069-478D-B9D2-60BA0A504EC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first-in, first-out (FIFO) method assigns the oldest costs to the cost of goods sold and the recent costs to ending inventory. </a:t>
            </a:r>
            <a:r>
              <a:rPr lang="en-IN" altLang="en-US" dirty="0"/>
              <a:t>First-in, first-out, or FIFO, means that the first costs in to inventory are the first costs out to cost of goods sold. The effect of this inventory cost flow assumption is to transfer to the Cost of Goods Sold account the oldest costs incurred (for the quantity of merchandise sold) and to leave in the Inventory asset account the most recent costs of merchandise purchased or manufactured (for the quantity of merchandise in ending inventory).</a:t>
            </a:r>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7C420441-C3F0-45D1-BF40-554BFA11BC7F}"/>
              </a:ext>
            </a:extLst>
          </p:cNvPr>
          <p:cNvSpPr>
            <a:spLocks noGrp="1" noRot="1" noChangeAspect="1" noTextEdit="1"/>
          </p:cNvSpPr>
          <p:nvPr>
            <p:ph type="sldImg"/>
          </p:nvPr>
        </p:nvSpPr>
        <p:spPr>
          <a:ln/>
        </p:spPr>
      </p:sp>
      <p:sp>
        <p:nvSpPr>
          <p:cNvPr id="140291" name="Notes Placeholder 2">
            <a:extLst>
              <a:ext uri="{FF2B5EF4-FFF2-40B4-BE49-F238E27FC236}">
                <a16:creationId xmlns:a16="http://schemas.microsoft.com/office/drawing/2014/main" id="{DDEAF87E-1EB8-4AD9-833A-4BFD48124C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last-in, last-out (LIFO) method assigns recent costs to the cost of goods sold and the oldest costs to the ending inventory. </a:t>
            </a:r>
            <a:r>
              <a:rPr lang="en-IN" altLang="en-US" dirty="0"/>
              <a:t>Last-in, first-out, or LIFO, is an alternative cost flow assumption opposite to FIFO. Under LIFO, the most recent costs incurred for merchandise purchased or manufactured are transferred to the income statement (as Cost of Goods Sold) when items are sold, and the inventory on hand at the balance sheet date is costed at the oldest costs, including those used to value the beginning inventory.</a:t>
            </a:r>
            <a:endParaRPr lang="en-US" altLang="en-US" dirty="0"/>
          </a:p>
          <a:p>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For Cruisers Inc., determine the ending inventory amount at August 31, 2020, and the cost of goods sold for the year then ended, using the weighted-average, FIFO, and LIFO cost flow assumptions.</a:t>
            </a:r>
            <a:endParaRPr lang="en-US" dirty="0"/>
          </a:p>
        </p:txBody>
      </p:sp>
    </p:spTree>
    <p:extLst>
      <p:ext uri="{BB962C8B-B14F-4D97-AF65-F5344CB8AC3E}">
        <p14:creationId xmlns:p14="http://schemas.microsoft.com/office/powerpoint/2010/main" val="33881988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regarding </a:t>
            </a:r>
            <a:r>
              <a:rPr kumimoji="1" lang="en-US" sz="1200" b="0" i="0" u="none" strike="noStrike" kern="1200" baseline="0" dirty="0">
                <a:solidFill>
                  <a:schemeClr val="tx1"/>
                </a:solidFill>
                <a:latin typeface="Times New Roman" pitchFamily="18" charset="0"/>
                <a:ea typeface="+mn-ea"/>
                <a:cs typeface="+mn-cs"/>
              </a:rPr>
              <a:t>Cruisers Inc. is provided here.</a:t>
            </a:r>
            <a:endParaRPr lang="en-US" dirty="0"/>
          </a:p>
        </p:txBody>
      </p:sp>
    </p:spTree>
    <p:extLst>
      <p:ext uri="{BB962C8B-B14F-4D97-AF65-F5344CB8AC3E}">
        <p14:creationId xmlns:p14="http://schemas.microsoft.com/office/powerpoint/2010/main" val="12758939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cost of goods sold based on the </a:t>
            </a:r>
            <a:r>
              <a:rPr lang="en-US" sz="1200" dirty="0"/>
              <a:t>weighted-average cost flow assumption is $60,828.</a:t>
            </a:r>
            <a:endParaRPr lang="en-US" dirty="0"/>
          </a:p>
        </p:txBody>
      </p:sp>
    </p:spTree>
    <p:extLst>
      <p:ext uri="{BB962C8B-B14F-4D97-AF65-F5344CB8AC3E}">
        <p14:creationId xmlns:p14="http://schemas.microsoft.com/office/powerpoint/2010/main" val="2522284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calculation of cost of goods sold based on the FIFO </a:t>
            </a:r>
            <a:r>
              <a:rPr lang="en-US" sz="1200" dirty="0"/>
              <a:t>cost flow assumption is shown here.</a:t>
            </a:r>
            <a:endParaRPr lang="en-US" dirty="0"/>
          </a:p>
          <a:p>
            <a:endParaRPr lang="en-US" dirty="0"/>
          </a:p>
        </p:txBody>
      </p:sp>
    </p:spTree>
    <p:extLst>
      <p:ext uri="{BB962C8B-B14F-4D97-AF65-F5344CB8AC3E}">
        <p14:creationId xmlns:p14="http://schemas.microsoft.com/office/powerpoint/2010/main" val="25194655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*Applying the FIFO cost flow assumption, the cost of two of the six boats purchased this date is transferred from Inventory to Cost of Goods Sold. </a:t>
            </a:r>
          </a:p>
          <a:p>
            <a:r>
              <a:rPr kumimoji="1" lang="en-IN" sz="1200" b="0" i="0" u="none" strike="noStrike" kern="1200" baseline="0" dirty="0">
                <a:solidFill>
                  <a:schemeClr val="tx1"/>
                </a:solidFill>
                <a:latin typeface="Times New Roman" pitchFamily="18" charset="0"/>
                <a:ea typeface="+mn-ea"/>
                <a:cs typeface="+mn-cs"/>
              </a:rPr>
              <a:t>Note that the cost of goods sold also could have been calculated by subtracting the ending inventory amount from the total cost of the boats available for sale: </a:t>
            </a:r>
          </a:p>
          <a:p>
            <a:r>
              <a:rPr kumimoji="1" lang="en-IN" sz="1200" b="0" i="0" u="none" strike="noStrike" kern="1200" baseline="0" dirty="0">
                <a:solidFill>
                  <a:schemeClr val="tx1"/>
                </a:solidFill>
                <a:latin typeface="Times New Roman" pitchFamily="18" charset="0"/>
                <a:ea typeface="+mn-ea"/>
                <a:cs typeface="+mn-cs"/>
              </a:rPr>
              <a:t>Total cost of boats available for sale      =   $73,980 </a:t>
            </a:r>
          </a:p>
          <a:p>
            <a:r>
              <a:rPr kumimoji="1" lang="en-IN" sz="1200" b="0" i="0" u="none" strike="noStrike" kern="1200" baseline="0" dirty="0">
                <a:solidFill>
                  <a:schemeClr val="tx1"/>
                </a:solidFill>
                <a:latin typeface="Times New Roman" pitchFamily="18" charset="0"/>
                <a:ea typeface="+mn-ea"/>
                <a:cs typeface="+mn-cs"/>
              </a:rPr>
              <a:t>Less cost of boats in ending inventory   =    (13,680) </a:t>
            </a:r>
          </a:p>
          <a:p>
            <a:r>
              <a:rPr kumimoji="1" lang="en-IN" sz="1200" b="0" i="0" u="none" strike="noStrike" kern="1200" baseline="0" dirty="0">
                <a:solidFill>
                  <a:schemeClr val="tx1"/>
                </a:solidFill>
                <a:latin typeface="Times New Roman" pitchFamily="18" charset="0"/>
                <a:ea typeface="+mn-ea"/>
                <a:cs typeface="+mn-cs"/>
              </a:rPr>
              <a:t>Cost of goods sold                                  =   $60,300 </a:t>
            </a:r>
            <a:endParaRPr lang="en-US" dirty="0"/>
          </a:p>
        </p:txBody>
      </p:sp>
    </p:spTree>
    <p:extLst>
      <p:ext uri="{BB962C8B-B14F-4D97-AF65-F5344CB8AC3E}">
        <p14:creationId xmlns:p14="http://schemas.microsoft.com/office/powerpoint/2010/main" val="2402682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72BC0341-E01C-4D77-993B-7C67D9AB766E}"/>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05475" name="Rectangle 3">
            <a:extLst>
              <a:ext uri="{FF2B5EF4-FFF2-40B4-BE49-F238E27FC236}">
                <a16:creationId xmlns:a16="http://schemas.microsoft.com/office/drawing/2014/main" id="{03B2ADE7-69D3-4E0B-A04D-415E97D170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Current assets include cash and other assets that are expected to be converted to cash or used up within one year, or an operating cycle, whichever is longer. </a:t>
            </a:r>
            <a:r>
              <a:rPr lang="en-IN" altLang="en-US" dirty="0"/>
              <a:t>Current asset captions usually seen in a balance sheet are the following: cash and cash equivalents, short-term marketable securities, accounts and notes receivable, inventories, and prepaid expenses or other current assets.</a:t>
            </a:r>
            <a:endParaRPr lang="en-US"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calculation of cost of goods sold based on the LIFO </a:t>
            </a:r>
            <a:r>
              <a:rPr lang="en-US" sz="1200" dirty="0"/>
              <a:t>cost flow assumption is shown here.</a:t>
            </a:r>
            <a:endParaRPr lang="en-US" dirty="0"/>
          </a:p>
          <a:p>
            <a:endParaRPr lang="en-US" dirty="0"/>
          </a:p>
          <a:p>
            <a:endParaRPr lang="en-US" dirty="0"/>
          </a:p>
        </p:txBody>
      </p:sp>
    </p:spTree>
    <p:extLst>
      <p:ext uri="{BB962C8B-B14F-4D97-AF65-F5344CB8AC3E}">
        <p14:creationId xmlns:p14="http://schemas.microsoft.com/office/powerpoint/2010/main" val="35634765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†Applying the LIFO cost flow assumption, the cost of five of the eight boats purchased this date is transferred from Inventory to Cost of Goods Sold. </a:t>
            </a:r>
          </a:p>
          <a:p>
            <a:r>
              <a:rPr kumimoji="1" lang="en-IN" sz="1200" b="0" i="0" u="none" strike="noStrike" kern="1200" baseline="0" dirty="0">
                <a:solidFill>
                  <a:schemeClr val="tx1"/>
                </a:solidFill>
                <a:latin typeface="Times New Roman" pitchFamily="18" charset="0"/>
                <a:ea typeface="+mn-ea"/>
                <a:cs typeface="+mn-cs"/>
              </a:rPr>
              <a:t>Note that the cost of goods sold also could have been calculated by subtracting the ending inventory amount from the total cost of the boats available for sale: </a:t>
            </a:r>
          </a:p>
          <a:p>
            <a:r>
              <a:rPr kumimoji="1" lang="en-IN" sz="1200" b="0" i="0" u="none" strike="noStrike" kern="1200" baseline="0" dirty="0">
                <a:solidFill>
                  <a:schemeClr val="tx1"/>
                </a:solidFill>
                <a:latin typeface="Times New Roman" pitchFamily="18" charset="0"/>
                <a:ea typeface="+mn-ea"/>
                <a:cs typeface="+mn-cs"/>
              </a:rPr>
              <a:t>Total cost of boats available for sale      =   $73,980 </a:t>
            </a:r>
          </a:p>
          <a:p>
            <a:r>
              <a:rPr kumimoji="1" lang="en-IN" sz="1200" b="0" i="0" u="none" strike="noStrike" kern="1200" baseline="0" dirty="0">
                <a:solidFill>
                  <a:schemeClr val="tx1"/>
                </a:solidFill>
                <a:latin typeface="Times New Roman" pitchFamily="18" charset="0"/>
                <a:ea typeface="+mn-ea"/>
                <a:cs typeface="+mn-cs"/>
              </a:rPr>
              <a:t>Less cost of boats in ending inventory   =    (12,300) </a:t>
            </a:r>
          </a:p>
          <a:p>
            <a:r>
              <a:rPr kumimoji="1" lang="en-IN" sz="1200" b="0" i="0" u="none" strike="noStrike" kern="1200" baseline="0" dirty="0">
                <a:solidFill>
                  <a:schemeClr val="tx1"/>
                </a:solidFill>
                <a:latin typeface="Times New Roman" pitchFamily="18" charset="0"/>
                <a:ea typeface="+mn-ea"/>
                <a:cs typeface="+mn-cs"/>
              </a:rPr>
              <a:t>Cost of goods sold                                  =   $61,680</a:t>
            </a:r>
          </a:p>
          <a:p>
            <a:endParaRPr kumimoji="1" lang="en-IN" sz="1200" b="0" i="0" u="none" strike="noStrike" kern="1200" baseline="0" dirty="0">
              <a:solidFill>
                <a:schemeClr val="tx1"/>
              </a:solidFill>
              <a:latin typeface="Times New Roman" pitchFamily="18" charset="0"/>
              <a:ea typeface="+mn-ea"/>
              <a:cs typeface="+mn-cs"/>
            </a:endParaRPr>
          </a:p>
          <a:p>
            <a:r>
              <a:rPr lang="en-IN" dirty="0"/>
              <a:t>The way these cost flow assumptions are applied depends on the inventory accounting system in use. Exhibit 5-4 uses the periodic system.</a:t>
            </a:r>
            <a:endParaRPr lang="en-US" dirty="0"/>
          </a:p>
        </p:txBody>
      </p:sp>
    </p:spTree>
    <p:extLst>
      <p:ext uri="{BB962C8B-B14F-4D97-AF65-F5344CB8AC3E}">
        <p14:creationId xmlns:p14="http://schemas.microsoft.com/office/powerpoint/2010/main" val="27115431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a:extLst>
              <a:ext uri="{FF2B5EF4-FFF2-40B4-BE49-F238E27FC236}">
                <a16:creationId xmlns:a16="http://schemas.microsoft.com/office/drawing/2014/main" id="{DCBB0557-0854-49C3-BE05-707A7034EC80}"/>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42339" name="Rectangle 3">
            <a:extLst>
              <a:ext uri="{FF2B5EF4-FFF2-40B4-BE49-F238E27FC236}">
                <a16:creationId xmlns:a16="http://schemas.microsoft.com/office/drawing/2014/main" id="{A7E9E3C3-7C68-4282-A01F-92026AD472AA}"/>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It is important to understand how the inventory cost flow assumption used by a firm interacts with the direction of cost changes to affect both inventory and cost of goods sold. In times of rising costs, LIFO results in lower ending inventory and higher cost of goods sold than FIFO. These changes occur because the LIFO assumption results in most recent, and higher, costs being transferred to cost of goods sold.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9E257CFE-C850-4A7D-98CA-5427FC828DB7}"/>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43363" name="Rectangle 3">
            <a:extLst>
              <a:ext uri="{FF2B5EF4-FFF2-40B4-BE49-F238E27FC236}">
                <a16:creationId xmlns:a16="http://schemas.microsoft.com/office/drawing/2014/main" id="{B3C0BECF-69F6-4C85-B072-08D361FE4096}"/>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When the FIFO cost flow assumption is used during a period of rapidly rising costs, inventory profits, or phantom profits, result.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A25BE870-62C7-41E7-9056-40F7D3004685}"/>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44387" name="Rectangle 3">
            <a:extLst>
              <a:ext uri="{FF2B5EF4-FFF2-40B4-BE49-F238E27FC236}">
                <a16:creationId xmlns:a16="http://schemas.microsoft.com/office/drawing/2014/main" id="{1D6838FF-C5A1-4AAF-A69A-BA6B8195EFD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In a perpetual inventory system, a record is made of every purchase and every sale, and a continuous record of the quantity and cost of each item of inventory is maintained.</a:t>
            </a:r>
          </a:p>
          <a:p>
            <a:r>
              <a:rPr lang="en-IN" altLang="en-US" dirty="0"/>
              <a:t>In a periodic inventory system, a count of the inventory on hand (taking a physical inventory) is made periodically—frequently at the end of the fiscal year—and the cost of the inventory on hand, based on the cost flow assumption being used, is determined and subtracted from the sum of the beginning inventory and purchases to determine the cost of goods sold.</a:t>
            </a:r>
            <a:endParaRPr lang="en-US"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7F2CFAFF-3BA8-4C47-8391-7E3686D488BD}"/>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32099" name="Rectangle 3">
            <a:extLst>
              <a:ext uri="{FF2B5EF4-FFF2-40B4-BE49-F238E27FC236}">
                <a16:creationId xmlns:a16="http://schemas.microsoft.com/office/drawing/2014/main" id="{7C046BB3-50D3-4A6E-B3F7-7DC23CDAEA1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IN" sz="1200" b="0" i="0" u="none" strike="noStrike" kern="1200" baseline="0" dirty="0">
                <a:solidFill>
                  <a:schemeClr val="tx1"/>
                </a:solidFill>
                <a:latin typeface="Times New Roman" pitchFamily="18" charset="0"/>
                <a:ea typeface="+mn-ea"/>
                <a:cs typeface="+mn-cs"/>
              </a:rPr>
              <a:t>In a perpetual inventory system, a record is made of every purchase and every sale, and a continuous record of the quantity and cost of each item of inventory is maintained. Under a perpetual inventory system, the cost flow assumption used by the firm is applied on a day-to-day basis as sales are recorded, rather than at the end of the year (or month). This allows the firm to record increases to Cost of Goods Sold and decreases to Inventory on a daily basis. </a:t>
            </a:r>
          </a:p>
          <a:p>
            <a:r>
              <a:rPr kumimoji="1" lang="en-IN" sz="1200" b="0" i="0" u="none" strike="noStrike" kern="1200" baseline="0" dirty="0">
                <a:solidFill>
                  <a:schemeClr val="tx1"/>
                </a:solidFill>
                <a:latin typeface="Times New Roman" pitchFamily="18" charset="0"/>
                <a:ea typeface="+mn-ea"/>
                <a:cs typeface="+mn-cs"/>
              </a:rPr>
              <a:t>Under FIFO, the periodic and perpetual systems will always produce the same results for ending inventory and cost of goods sold.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E10C3D2F-50FD-455F-9035-8D9C4440FB7C}"/>
              </a:ext>
            </a:extLst>
          </p:cNvPr>
          <p:cNvSpPr>
            <a:spLocks noGrp="1" noRot="1" noChangeAspect="1" noChangeArrowheads="1" noTextEdit="1"/>
          </p:cNvSpPr>
          <p:nvPr>
            <p:ph type="sldImg"/>
          </p:nvPr>
        </p:nvSpPr>
        <p:spPr>
          <a:ln/>
        </p:spPr>
      </p:sp>
      <p:sp>
        <p:nvSpPr>
          <p:cNvPr id="145411" name="Rectangle 3">
            <a:extLst>
              <a:ext uri="{FF2B5EF4-FFF2-40B4-BE49-F238E27FC236}">
                <a16:creationId xmlns:a16="http://schemas.microsoft.com/office/drawing/2014/main" id="{7FCA50C9-C284-44C9-A7B6-B747B9CCD2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A retail firm would use the term merchandise inventory to describe this inventory category; a manufacturing firm would use the term finished goods inventory. Besides finished goods inventory, a manufacturing firm will have two other broad inventory categories: Raw Materials Inventory and Work in Process Inventory.</a:t>
            </a:r>
            <a:endParaRPr lang="en-US"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a:extLst>
              <a:ext uri="{FF2B5EF4-FFF2-40B4-BE49-F238E27FC236}">
                <a16:creationId xmlns:a16="http://schemas.microsoft.com/office/drawing/2014/main" id="{11500B9A-FD48-496F-A675-293E30688BE3}"/>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46435" name="Rectangle 3">
            <a:extLst>
              <a:ext uri="{FF2B5EF4-FFF2-40B4-BE49-F238E27FC236}">
                <a16:creationId xmlns:a16="http://schemas.microsoft.com/office/drawing/2014/main" id="{260CB9B5-93FC-41E8-A407-5F87A35DE51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5-9: Discuss the impact of inventory errors on the balance sheet and income statement.</a:t>
            </a:r>
          </a:p>
          <a:p>
            <a:endParaRPr lang="en-US" altLang="en-US" dirty="0">
              <a:solidFill>
                <a:srgbClr val="000000"/>
              </a:solidFill>
            </a:endParaRPr>
          </a:p>
          <a:p>
            <a:r>
              <a:rPr lang="en-US" altLang="en-US" dirty="0">
                <a:solidFill>
                  <a:srgbClr val="000000"/>
                </a:solidFill>
              </a:rPr>
              <a:t>Errors in the amount of ending inventory have a direct dollar-for-dollar effect on cost of goods sold and net income. For this reason, independent auditors, income tax auditors, and financial analysts look closely at reported inventory amounts.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4DBD9398-8A9A-4359-AED0-C052359283EB}"/>
              </a:ext>
            </a:extLst>
          </p:cNvPr>
          <p:cNvSpPr>
            <a:spLocks noGrp="1" noRot="1" noChangeAspect="1" noChangeArrowheads="1" noTextEdit="1"/>
          </p:cNvSpPr>
          <p:nvPr>
            <p:ph type="sldImg"/>
          </p:nvPr>
        </p:nvSpPr>
        <p:spPr>
          <a:ln/>
        </p:spPr>
      </p:sp>
      <p:sp>
        <p:nvSpPr>
          <p:cNvPr id="147459" name="Rectangle 3">
            <a:extLst>
              <a:ext uri="{FF2B5EF4-FFF2-40B4-BE49-F238E27FC236}">
                <a16:creationId xmlns:a16="http://schemas.microsoft.com/office/drawing/2014/main" id="{B15578E3-02F5-4868-A419-5C73523D6DD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IN" sz="1200" b="0" i="0" u="none" strike="noStrike" kern="1200" baseline="0" dirty="0">
                <a:solidFill>
                  <a:schemeClr val="tx1"/>
                </a:solidFill>
                <a:latin typeface="Times New Roman" pitchFamily="18" charset="0"/>
                <a:ea typeface="+mn-ea"/>
                <a:cs typeface="+mn-cs"/>
              </a:rPr>
              <a:t>Inventory carrying values on the balance sheet are reported at the lower of cost or market. This reporting is an application of accounting conservatism. The “market” of lower of cost or market is generally the replacement cost of the inventory on the balance sheet date. The lower-of-cost-or-market determination can be made with respect to individual items of inventory, broad categories of inventory, or to the inventory as a whole.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a:extLst>
              <a:ext uri="{FF2B5EF4-FFF2-40B4-BE49-F238E27FC236}">
                <a16:creationId xmlns:a16="http://schemas.microsoft.com/office/drawing/2014/main" id="{4B2AF416-08AE-4647-B132-6721EDE8E1F7}"/>
              </a:ext>
            </a:extLst>
          </p:cNvPr>
          <p:cNvSpPr>
            <a:spLocks noGrp="1" noRot="1" noChangeAspect="1" noChangeArrowheads="1" noTextEdit="1"/>
          </p:cNvSpPr>
          <p:nvPr>
            <p:ph type="sldImg"/>
          </p:nvPr>
        </p:nvSpPr>
        <p:spPr>
          <a:ln/>
        </p:spPr>
      </p:sp>
      <p:sp>
        <p:nvSpPr>
          <p:cNvPr id="148483" name="Rectangle 3">
            <a:extLst>
              <a:ext uri="{FF2B5EF4-FFF2-40B4-BE49-F238E27FC236}">
                <a16:creationId xmlns:a16="http://schemas.microsoft.com/office/drawing/2014/main" id="{15D51BAF-002C-47E1-9348-F41D8FF257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5-10: Explain what prepaid expenses are and how they are reported on the balance sheet.</a:t>
            </a:r>
          </a:p>
          <a:p>
            <a:endParaRPr lang="en-US" altLang="en-US" dirty="0">
              <a:solidFill>
                <a:srgbClr val="000000"/>
              </a:solidFill>
            </a:endParaRPr>
          </a:p>
          <a:p>
            <a:r>
              <a:rPr lang="en-US" altLang="en-US" dirty="0">
                <a:solidFill>
                  <a:srgbClr val="000000"/>
                </a:solidFill>
              </a:rPr>
              <a:t>Prepaid expenses are </a:t>
            </a:r>
            <a:r>
              <a:rPr kumimoji="1" lang="en-IN" sz="1200" b="0" i="0" u="none" strike="noStrike" kern="1200" baseline="0" dirty="0">
                <a:solidFill>
                  <a:schemeClr val="tx1"/>
                </a:solidFill>
                <a:latin typeface="Times New Roman" pitchFamily="18" charset="0"/>
                <a:ea typeface="+mn-ea"/>
                <a:cs typeface="+mn-cs"/>
              </a:rPr>
              <a:t>expenses that have been paid in the current fiscal period but that will not be subtracted from revenue until a subsequent fiscal period</a:t>
            </a:r>
            <a:r>
              <a:rPr lang="en-US" altLang="en-US" dirty="0">
                <a:solidFill>
                  <a:srgbClr val="000000"/>
                </a:solidFill>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BFA1EEC3-6479-4901-9DEA-E8760CF418F6}"/>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6499" name="Rectangle 4">
            <a:extLst>
              <a:ext uri="{FF2B5EF4-FFF2-40B4-BE49-F238E27FC236}">
                <a16:creationId xmlns:a16="http://schemas.microsoft.com/office/drawing/2014/main" id="{A31C3948-6D6F-4E72-A46B-8F7C2127BF16}"/>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6500" name="Rectangle 5">
            <a:extLst>
              <a:ext uri="{FF2B5EF4-FFF2-40B4-BE49-F238E27FC236}">
                <a16:creationId xmlns:a16="http://schemas.microsoft.com/office/drawing/2014/main" id="{7A8AD765-B187-447B-B49B-CEC6189FA81C}"/>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6501" name="Rectangle 6">
            <a:extLst>
              <a:ext uri="{FF2B5EF4-FFF2-40B4-BE49-F238E27FC236}">
                <a16:creationId xmlns:a16="http://schemas.microsoft.com/office/drawing/2014/main" id="{87532841-68A8-49AD-A76B-CB4C115A399B}"/>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6502" name="Rectangle 7">
            <a:extLst>
              <a:ext uri="{FF2B5EF4-FFF2-40B4-BE49-F238E27FC236}">
                <a16:creationId xmlns:a16="http://schemas.microsoft.com/office/drawing/2014/main" id="{B03DB54C-0A77-4B13-8837-1C9451C397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solidFill>
                  <a:srgbClr val="000000"/>
                </a:solidFill>
              </a:rPr>
              <a:t>LO 5-1: Explain what is included in the cash and cash equivalents amount reported on the balance sheet.</a:t>
            </a:r>
          </a:p>
          <a:p>
            <a:endParaRPr kumimoji="0" lang="en-US" altLang="en-US" dirty="0">
              <a:solidFill>
                <a:srgbClr val="000000"/>
              </a:solidFill>
            </a:endParaRPr>
          </a:p>
          <a:p>
            <a:r>
              <a:rPr lang="en-US" altLang="en-US" dirty="0">
                <a:solidFill>
                  <a:srgbClr val="000000"/>
                </a:solidFill>
              </a:rPr>
              <a:t>Cash includes </a:t>
            </a:r>
            <a:r>
              <a:rPr kumimoji="1" lang="en-IN" sz="1200" b="0" i="0" u="none" strike="noStrike" kern="1200" baseline="0" dirty="0">
                <a:solidFill>
                  <a:schemeClr val="tx1"/>
                </a:solidFill>
                <a:latin typeface="Times New Roman" pitchFamily="18" charset="0"/>
                <a:ea typeface="+mn-ea"/>
                <a:cs typeface="+mn-cs"/>
              </a:rPr>
              <a:t>money on hand in change funds,</a:t>
            </a:r>
            <a:r>
              <a:rPr lang="en-US" altLang="en-US" dirty="0">
                <a:solidFill>
                  <a:srgbClr val="000000"/>
                </a:solidFill>
              </a:rPr>
              <a:t> petty cash funds, undeposited receipts </a:t>
            </a:r>
            <a:r>
              <a:rPr kumimoji="1" lang="en-US" sz="1200" b="0" i="0" u="none" strike="noStrike" kern="1200" baseline="0" dirty="0">
                <a:solidFill>
                  <a:schemeClr val="tx1"/>
                </a:solidFill>
                <a:latin typeface="Times New Roman" pitchFamily="18" charset="0"/>
                <a:ea typeface="+mn-ea"/>
                <a:cs typeface="+mn-cs"/>
              </a:rPr>
              <a:t>(including currency, checks, money orders, and bank drafts)</a:t>
            </a:r>
            <a:r>
              <a:rPr lang="en-US" altLang="en-US" dirty="0">
                <a:solidFill>
                  <a:srgbClr val="000000"/>
                </a:solidFill>
              </a:rPr>
              <a:t>, and </a:t>
            </a:r>
            <a:r>
              <a:rPr kumimoji="1" lang="en-IN" sz="1200" b="0" i="0" u="none" strike="noStrike" kern="1200" baseline="0" dirty="0">
                <a:solidFill>
                  <a:schemeClr val="tx1"/>
                </a:solidFill>
                <a:latin typeface="Times New Roman" pitchFamily="18" charset="0"/>
                <a:ea typeface="+mn-ea"/>
                <a:cs typeface="+mn-cs"/>
              </a:rPr>
              <a:t>any funds immediately available to the firm in its bank accounts </a:t>
            </a:r>
            <a:r>
              <a:rPr kumimoji="1" lang="en-US" sz="1200" b="0" i="0" u="none" strike="noStrike" kern="1200" baseline="0" dirty="0">
                <a:solidFill>
                  <a:schemeClr val="tx1"/>
                </a:solidFill>
                <a:latin typeface="Times New Roman" pitchFamily="18" charset="0"/>
                <a:ea typeface="+mn-ea"/>
                <a:cs typeface="+mn-cs"/>
              </a:rPr>
              <a:t>(“demand deposits” such as checking and savings accounts)</a:t>
            </a:r>
            <a:r>
              <a:rPr lang="en-US" altLang="en-US" dirty="0">
                <a:solidFill>
                  <a:srgbClr val="000000"/>
                </a:solidFill>
              </a:rPr>
              <a:t>.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Assume that a one-year casualty insurance premium of $1,800 is paid on November 1, 2019. At December 31, 2019, insurance coverage for two months has been received, and it is appropriate to recognize the cost of that coverage as an expense. However, the cost of coverage for the next 10 months should be deferred—that is, not shown as an expense but reported as prepaid insurance, an asset. Usual bookkeeping practice is to record the premium payment transaction as an increase in the Prepaid Insurance asset account and then to transfer a portion of the premium to the Insurance Expense account as the expense is incurred.</a:t>
            </a:r>
            <a:endParaRPr lang="en-US" dirty="0"/>
          </a:p>
        </p:txBody>
      </p:sp>
    </p:spTree>
    <p:extLst>
      <p:ext uri="{BB962C8B-B14F-4D97-AF65-F5344CB8AC3E}">
        <p14:creationId xmlns:p14="http://schemas.microsoft.com/office/powerpoint/2010/main" val="28908151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8B0276E6-C421-484C-8C6A-1CED8CB42510}"/>
              </a:ext>
            </a:extLst>
          </p:cNvPr>
          <p:cNvSpPr>
            <a:spLocks noGrp="1" noRot="1" noChangeAspect="1" noChangeArrowheads="1" noTextEdit="1"/>
          </p:cNvSpPr>
          <p:nvPr>
            <p:ph type="sldImg"/>
          </p:nvPr>
        </p:nvSpPr>
        <p:spPr>
          <a:ln/>
        </p:spPr>
      </p:sp>
      <p:sp>
        <p:nvSpPr>
          <p:cNvPr id="150531" name="Rectangle 3">
            <a:extLst>
              <a:ext uri="{FF2B5EF4-FFF2-40B4-BE49-F238E27FC236}">
                <a16:creationId xmlns:a16="http://schemas.microsoft.com/office/drawing/2014/main" id="{D76C1937-EFCC-481F-AD4B-623499F92F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5</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5C34214B-C103-4B91-8565-4A7B8A9BE17D}"/>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8547" name="Rectangle 4">
            <a:extLst>
              <a:ext uri="{FF2B5EF4-FFF2-40B4-BE49-F238E27FC236}">
                <a16:creationId xmlns:a16="http://schemas.microsoft.com/office/drawing/2014/main" id="{5A039D7B-CB16-477F-B047-B4652A66A5F9}"/>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8548" name="Rectangle 5">
            <a:extLst>
              <a:ext uri="{FF2B5EF4-FFF2-40B4-BE49-F238E27FC236}">
                <a16:creationId xmlns:a16="http://schemas.microsoft.com/office/drawing/2014/main" id="{724270A4-CB10-4DD6-88D6-95B60729527D}"/>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8549" name="Rectangle 6">
            <a:extLst>
              <a:ext uri="{FF2B5EF4-FFF2-40B4-BE49-F238E27FC236}">
                <a16:creationId xmlns:a16="http://schemas.microsoft.com/office/drawing/2014/main" id="{7743255E-0B6F-412E-BF8C-99715025C8C5}"/>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8550" name="Rectangle 7">
            <a:extLst>
              <a:ext uri="{FF2B5EF4-FFF2-40B4-BE49-F238E27FC236}">
                <a16:creationId xmlns:a16="http://schemas.microsoft.com/office/drawing/2014/main" id="{BBED596A-C1FF-41CD-8182-16D2EF1B307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IN" altLang="en-US" dirty="0"/>
              <a:t>Because cash on hand or in checking accounts earns little if any interest, management of just about every organization will develop a cash management system to permit investment of cash balances not currently required for the entity’s operation. The broad objective of the cash management program is to maximize earnings by having as much cash as feasible invested for the longest possible time. Cash managers are interested in minimizing investment risks, and this is accomplished by investing in U.S. Treasury securities, securities of agencies of the federal government, bank certificates of deposit, money market mutual funds, and commercial paper.</a:t>
            </a:r>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FA0B9DF6-89D5-45D6-978A-9DF15D603F58}"/>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7523" name="Rectangle 4">
            <a:extLst>
              <a:ext uri="{FF2B5EF4-FFF2-40B4-BE49-F238E27FC236}">
                <a16:creationId xmlns:a16="http://schemas.microsoft.com/office/drawing/2014/main" id="{211A2869-23BF-4EEE-8584-3F025BE32DBB}"/>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7524" name="Rectangle 5">
            <a:extLst>
              <a:ext uri="{FF2B5EF4-FFF2-40B4-BE49-F238E27FC236}">
                <a16:creationId xmlns:a16="http://schemas.microsoft.com/office/drawing/2014/main" id="{531E212F-C334-4E08-939F-BCD0F8F640C0}"/>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07525" name="Rectangle 6">
            <a:extLst>
              <a:ext uri="{FF2B5EF4-FFF2-40B4-BE49-F238E27FC236}">
                <a16:creationId xmlns:a16="http://schemas.microsoft.com/office/drawing/2014/main" id="{E573A2C5-92F3-4DF3-8B8F-49845697D5D5}"/>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7526" name="Rectangle 7">
            <a:extLst>
              <a:ext uri="{FF2B5EF4-FFF2-40B4-BE49-F238E27FC236}">
                <a16:creationId xmlns:a16="http://schemas.microsoft.com/office/drawing/2014/main" id="{7F05950E-0CAD-4768-9500-640C01F61C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Cash equivalents are </a:t>
            </a:r>
            <a:r>
              <a:rPr lang="en-IN" altLang="en-US" dirty="0"/>
              <a:t>short-term, highly liquid investments that can be readily converted into cash with a minimal risk of price change due to interest rate movements. Examples </a:t>
            </a:r>
            <a:r>
              <a:rPr lang="en-US" altLang="en-US" dirty="0"/>
              <a:t>include commercial paper, U.S. Treasury securities, bank certificates of deposit, and money market mutual funds.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A691271C-CE4C-411D-B93A-18F563863137}"/>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109571" name="Rectangle 3">
            <a:extLst>
              <a:ext uri="{FF2B5EF4-FFF2-40B4-BE49-F238E27FC236}">
                <a16:creationId xmlns:a16="http://schemas.microsoft.com/office/drawing/2014/main" id="{B2388CF9-BE31-40BD-94A1-8E0B0759F0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solidFill>
                  <a:srgbClr val="000000"/>
                </a:solidFill>
              </a:rPr>
              <a:t>LO 5-2: Describe the key features of a system of internal control and explain why internal controls are important.</a:t>
            </a:r>
          </a:p>
          <a:p>
            <a:endParaRPr kumimoji="0" lang="en-US" altLang="en-US" b="0" dirty="0">
              <a:solidFill>
                <a:srgbClr val="000000"/>
              </a:solidFill>
            </a:endParaRPr>
          </a:p>
          <a:p>
            <a:r>
              <a:rPr kumimoji="1" lang="en-IN" sz="1200" b="0" i="0" u="none" strike="noStrike" kern="1200" baseline="0" dirty="0">
                <a:solidFill>
                  <a:schemeClr val="tx1"/>
                </a:solidFill>
                <a:latin typeface="Times New Roman" pitchFamily="18" charset="0"/>
                <a:ea typeface="+mn-ea"/>
                <a:cs typeface="+mn-cs"/>
              </a:rPr>
              <a:t>Internal control is broadly defined as a process, established by an entity’s board of directors, management, and other personnel, designed to provide reasonable assurance that objectives are achieved with respect to the following: </a:t>
            </a:r>
          </a:p>
          <a:p>
            <a:r>
              <a:rPr kumimoji="1" lang="en-IN" sz="1200" b="0" i="0" u="none" strike="noStrike" kern="1200" baseline="0" dirty="0">
                <a:solidFill>
                  <a:schemeClr val="tx1"/>
                </a:solidFill>
                <a:latin typeface="Times New Roman" pitchFamily="18" charset="0"/>
                <a:ea typeface="+mn-ea"/>
                <a:cs typeface="+mn-cs"/>
              </a:rPr>
              <a:t>1. The effectiveness and efficiency of the operations of the organization. </a:t>
            </a:r>
          </a:p>
          <a:p>
            <a:r>
              <a:rPr kumimoji="1" lang="en-IN" sz="1200" b="0" i="0" u="none" strike="noStrike" kern="1200" baseline="0" dirty="0">
                <a:solidFill>
                  <a:schemeClr val="tx1"/>
                </a:solidFill>
                <a:latin typeface="Times New Roman" pitchFamily="18" charset="0"/>
                <a:ea typeface="+mn-ea"/>
                <a:cs typeface="+mn-cs"/>
              </a:rPr>
              <a:t>2. The reliability of the organization’s financial reporting. </a:t>
            </a:r>
          </a:p>
          <a:p>
            <a:r>
              <a:rPr kumimoji="1" lang="en-IN" sz="1200" b="0" i="0" u="none" strike="noStrike" kern="1200" baseline="0" dirty="0">
                <a:solidFill>
                  <a:schemeClr val="tx1"/>
                </a:solidFill>
                <a:latin typeface="Times New Roman" pitchFamily="18" charset="0"/>
                <a:ea typeface="+mn-ea"/>
                <a:cs typeface="+mn-cs"/>
              </a:rPr>
              <a:t>3. The organization’s compliance with applicable laws and regulations. </a:t>
            </a:r>
            <a:endParaRPr lang="en-US" altLang="en-US" b="0"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EAD14016-968F-42AA-8E66-D6E085918C44}"/>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19" name="Rectangle 4">
            <a:extLst>
              <a:ext uri="{FF2B5EF4-FFF2-40B4-BE49-F238E27FC236}">
                <a16:creationId xmlns:a16="http://schemas.microsoft.com/office/drawing/2014/main" id="{FF486099-1819-478A-92E7-E65A1260381D}"/>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0" name="Rectangle 5">
            <a:extLst>
              <a:ext uri="{FF2B5EF4-FFF2-40B4-BE49-F238E27FC236}">
                <a16:creationId xmlns:a16="http://schemas.microsoft.com/office/drawing/2014/main" id="{B9E1562B-5360-46E1-9317-56C91750C67D}"/>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1" name="Rectangle 6">
            <a:extLst>
              <a:ext uri="{FF2B5EF4-FFF2-40B4-BE49-F238E27FC236}">
                <a16:creationId xmlns:a16="http://schemas.microsoft.com/office/drawing/2014/main" id="{FD396F6B-D3D7-4762-BADA-D30EAFB07BA3}"/>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2" name="Rectangle 8">
            <a:extLst>
              <a:ext uri="{FF2B5EF4-FFF2-40B4-BE49-F238E27FC236}">
                <a16:creationId xmlns:a16="http://schemas.microsoft.com/office/drawing/2014/main" id="{F93E3469-9624-475D-8063-1934508C8189}"/>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3" name="Rectangle 9">
            <a:extLst>
              <a:ext uri="{FF2B5EF4-FFF2-40B4-BE49-F238E27FC236}">
                <a16:creationId xmlns:a16="http://schemas.microsoft.com/office/drawing/2014/main" id="{0FBDA592-6758-40B0-ADC7-CC507181AFF3}"/>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4" name="Rectangle 10">
            <a:extLst>
              <a:ext uri="{FF2B5EF4-FFF2-40B4-BE49-F238E27FC236}">
                <a16:creationId xmlns:a16="http://schemas.microsoft.com/office/drawing/2014/main" id="{225655ED-3D77-4A5C-8470-1D99CCA526AD}"/>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5" name="Rectangle 12">
            <a:extLst>
              <a:ext uri="{FF2B5EF4-FFF2-40B4-BE49-F238E27FC236}">
                <a16:creationId xmlns:a16="http://schemas.microsoft.com/office/drawing/2014/main" id="{8014EAB0-734A-451B-B2EF-E114075E1505}"/>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6" name="Rectangle 13">
            <a:extLst>
              <a:ext uri="{FF2B5EF4-FFF2-40B4-BE49-F238E27FC236}">
                <a16:creationId xmlns:a16="http://schemas.microsoft.com/office/drawing/2014/main" id="{C2B8102E-0622-4429-8979-A0A20AD24DC6}"/>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7" name="Rectangle 14">
            <a:extLst>
              <a:ext uri="{FF2B5EF4-FFF2-40B4-BE49-F238E27FC236}">
                <a16:creationId xmlns:a16="http://schemas.microsoft.com/office/drawing/2014/main" id="{E23F85CE-52D0-4215-BC69-6C2212FC7087}"/>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8" name="Rectangle 16">
            <a:extLst>
              <a:ext uri="{FF2B5EF4-FFF2-40B4-BE49-F238E27FC236}">
                <a16:creationId xmlns:a16="http://schemas.microsoft.com/office/drawing/2014/main" id="{96284C45-D1A5-4908-8123-02B47D177DA0}"/>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29" name="Rectangle 17">
            <a:extLst>
              <a:ext uri="{FF2B5EF4-FFF2-40B4-BE49-F238E27FC236}">
                <a16:creationId xmlns:a16="http://schemas.microsoft.com/office/drawing/2014/main" id="{5C3B01DD-921A-4F63-B48A-EE9559F322D0}"/>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111630" name="Rectangle 18">
            <a:extLst>
              <a:ext uri="{FF2B5EF4-FFF2-40B4-BE49-F238E27FC236}">
                <a16:creationId xmlns:a16="http://schemas.microsoft.com/office/drawing/2014/main" id="{D48182CD-0CDF-4D8C-9EB0-7A1F82872C7F}"/>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11631" name="Rectangle 19">
            <a:extLst>
              <a:ext uri="{FF2B5EF4-FFF2-40B4-BE49-F238E27FC236}">
                <a16:creationId xmlns:a16="http://schemas.microsoft.com/office/drawing/2014/main" id="{983BBDAB-F787-48E6-BAC8-B24C484D437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5-3: Explain the bank reconciliation procedure.</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To determine the amount of cash available in the bank, it is appropriate that the Cash account balance as shown in the general ledger (or your checkbook) be reconciled with the balance reported by the bank. The bank reconciliation process involves bringing into agreement the account balance reported by the bank on the bank statement with the account balance in the ledger. The balances might differ for two reasons: timing differences and errors.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0976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703309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57373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44064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04957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7E2B12F3-AD5B-4171-A5C6-D90C45F227CF}"/>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32295333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30118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23344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25926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6156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70177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55F9B4-55E4-48F0-86B3-F992BB054D7A}"/>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0D5259A-BBCC-41B7-894D-57BED6B6B645}"/>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3160BDD9-264A-4B53-971D-0B1EC93CCE86}"/>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BE720BFB-3588-4AE5-9F29-18C9511DA956}" type="slidenum">
              <a:rPr lang="en-US" altLang="en-US"/>
              <a:pPr/>
              <a:t>‹#›</a:t>
            </a:fld>
            <a:endParaRPr lang="en-US" altLang="en-US" dirty="0"/>
          </a:p>
        </p:txBody>
      </p:sp>
    </p:spTree>
    <p:extLst>
      <p:ext uri="{BB962C8B-B14F-4D97-AF65-F5344CB8AC3E}">
        <p14:creationId xmlns:p14="http://schemas.microsoft.com/office/powerpoint/2010/main" val="1600789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47900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17450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992858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87410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322791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439320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591207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63339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012184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90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A38BE7-0416-43C3-88A9-289129014A64}"/>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2771BAB8-688C-4266-842F-40A5AE8B13C4}"/>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451BBC56-23DD-43CD-9C1A-84674B5CB39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139E254C-D004-4E2C-BBB9-966ABD3A7420}" type="slidenum">
              <a:rPr lang="en-US" altLang="en-US"/>
              <a:pPr/>
              <a:t>‹#›</a:t>
            </a:fld>
            <a:endParaRPr lang="en-US" altLang="en-US" dirty="0"/>
          </a:p>
        </p:txBody>
      </p:sp>
    </p:spTree>
    <p:extLst>
      <p:ext uri="{BB962C8B-B14F-4D97-AF65-F5344CB8AC3E}">
        <p14:creationId xmlns:p14="http://schemas.microsoft.com/office/powerpoint/2010/main" val="33891379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931133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515625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40337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01660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123728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216334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242640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35675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857988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86433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803114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4095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4330CF-ADAB-4057-A231-BE0BEF7F46DB}"/>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9B1E17C1-0ED4-49DF-951B-7CDE7997314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D64CD027-3F3B-4EDD-891C-5905656A735A}"/>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1BB453A9-7E61-47B7-8B16-350ED4959846}" type="slidenum">
              <a:rPr lang="en-US" altLang="en-US"/>
              <a:pPr/>
              <a:t>‹#›</a:t>
            </a:fld>
            <a:endParaRPr lang="en-US" altLang="en-US" dirty="0"/>
          </a:p>
        </p:txBody>
      </p:sp>
    </p:spTree>
    <p:extLst>
      <p:ext uri="{BB962C8B-B14F-4D97-AF65-F5344CB8AC3E}">
        <p14:creationId xmlns:p14="http://schemas.microsoft.com/office/powerpoint/2010/main" val="8009955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288246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881325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214396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308820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60219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25A602EC-6CC5-4137-8045-8EBC4EED47C6}"/>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D2727613-06BB-4898-9C22-0352CA1D6046}"/>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5C510DAB-155D-48CC-871E-2C472D00393F}"/>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43345604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568EC527-A9EB-41C1-BC5A-90F3D093F536}"/>
              </a:ext>
            </a:extLst>
          </p:cNvPr>
          <p:cNvSpPr>
            <a:spLocks noGrp="1"/>
          </p:cNvSpPr>
          <p:nvPr>
            <p:ph type="sldNum" sz="quarter" idx="10"/>
          </p:nvPr>
        </p:nvSpPr>
        <p:spPr/>
        <p:txBody>
          <a:bodyPr/>
          <a:lstStyle>
            <a:lvl1pPr>
              <a:defRPr/>
            </a:lvl1pPr>
          </a:lstStyle>
          <a:p>
            <a:fld id="{29A94F2B-EA9E-4513-8DB1-97433814D362}" type="slidenum">
              <a:rPr lang="en-US" altLang="en-US"/>
              <a:pPr/>
              <a:t>‹#›</a:t>
            </a:fld>
            <a:endParaRPr lang="en-US" altLang="en-US" dirty="0"/>
          </a:p>
        </p:txBody>
      </p:sp>
    </p:spTree>
    <p:extLst>
      <p:ext uri="{BB962C8B-B14F-4D97-AF65-F5344CB8AC3E}">
        <p14:creationId xmlns:p14="http://schemas.microsoft.com/office/powerpoint/2010/main" val="12528521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85919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8699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E8467FB-E4AC-410B-A8AE-8932A64C7ADB}"/>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454D005F-054F-4522-B71D-B1112D7686C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5B1B53E7-0DDC-47D3-B205-3D05EC7852DC}"/>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FCF5123E-D7D7-4F01-B699-9622760D4646}" type="slidenum">
              <a:rPr lang="en-US" altLang="en-US"/>
              <a:pPr/>
              <a:t>‹#›</a:t>
            </a:fld>
            <a:endParaRPr lang="en-US" altLang="en-US" dirty="0"/>
          </a:p>
        </p:txBody>
      </p:sp>
    </p:spTree>
    <p:extLst>
      <p:ext uri="{BB962C8B-B14F-4D97-AF65-F5344CB8AC3E}">
        <p14:creationId xmlns:p14="http://schemas.microsoft.com/office/powerpoint/2010/main" val="7678229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9D56D896-03EA-48F0-A291-BDCA9DA357BE}"/>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832D459-0C11-4B10-AA6D-FB26FF627C45}"/>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314FA8BC-91A1-4B2A-B803-22B1365DFC01}"/>
              </a:ext>
            </a:extLst>
          </p:cNvPr>
          <p:cNvSpPr>
            <a:spLocks noGrp="1" noChangeArrowheads="1"/>
          </p:cNvSpPr>
          <p:nvPr>
            <p:ph type="sldNum" sz="quarter" idx="12"/>
          </p:nvPr>
        </p:nvSpPr>
        <p:spPr/>
        <p:txBody>
          <a:bodyPr/>
          <a:lstStyle>
            <a:lvl1pPr>
              <a:defRPr/>
            </a:lvl1pPr>
          </a:lstStyle>
          <a:p>
            <a:fld id="{FCA4305F-C31D-4BEA-A145-E100B31880DF}" type="slidenum">
              <a:rPr lang="en-US" altLang="en-US"/>
              <a:pPr/>
              <a:t>‹#›</a:t>
            </a:fld>
            <a:endParaRPr lang="en-US" altLang="en-US" dirty="0"/>
          </a:p>
        </p:txBody>
      </p:sp>
    </p:spTree>
    <p:extLst>
      <p:ext uri="{BB962C8B-B14F-4D97-AF65-F5344CB8AC3E}">
        <p14:creationId xmlns:p14="http://schemas.microsoft.com/office/powerpoint/2010/main" val="71135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9AC3876-8A29-468E-98C4-D21EA3BBDB84}"/>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AE8BB4F8-AB9A-40A9-992B-4AA7923CF38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CF579CEC-01D4-4872-B2B3-F1126EE2B25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95B5F579-EB95-439F-AD30-5CA13ED079EE}" type="slidenum">
              <a:rPr lang="en-US" altLang="en-US"/>
              <a:pPr/>
              <a:t>‹#›</a:t>
            </a:fld>
            <a:endParaRPr lang="en-US" altLang="en-US" dirty="0"/>
          </a:p>
        </p:txBody>
      </p:sp>
    </p:spTree>
    <p:extLst>
      <p:ext uri="{BB962C8B-B14F-4D97-AF65-F5344CB8AC3E}">
        <p14:creationId xmlns:p14="http://schemas.microsoft.com/office/powerpoint/2010/main" val="2668350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625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3366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39055342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554" name="Title Placeholder 1">
            <a:extLst>
              <a:ext uri="{FF2B5EF4-FFF2-40B4-BE49-F238E27FC236}">
                <a16:creationId xmlns:a16="http://schemas.microsoft.com/office/drawing/2014/main" id="{0A283D0A-46C8-4CF9-B723-28A7B2040823}"/>
              </a:ext>
            </a:extLst>
          </p:cNvPr>
          <p:cNvSpPr>
            <a:spLocks noGrp="1"/>
          </p:cNvSpPr>
          <p:nvPr>
            <p:ph type="title"/>
          </p:nvPr>
        </p:nvSpPr>
        <p:spPr bwMode="auto">
          <a:xfrm>
            <a:off x="533400" y="22860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3555" name="Text Placeholder 2">
            <a:extLst>
              <a:ext uri="{FF2B5EF4-FFF2-40B4-BE49-F238E27FC236}">
                <a16:creationId xmlns:a16="http://schemas.microsoft.com/office/drawing/2014/main" id="{2C30467C-2BBB-43F5-AA53-0E5E09EF8F4E}"/>
              </a:ext>
            </a:extLst>
          </p:cNvPr>
          <p:cNvSpPr>
            <a:spLocks noGrp="1"/>
          </p:cNvSpPr>
          <p:nvPr>
            <p:ph type="body" idx="1"/>
          </p:nvPr>
        </p:nvSpPr>
        <p:spPr bwMode="auto">
          <a:xfrm>
            <a:off x="533400" y="1371600"/>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45612A31-6594-416B-B30F-7DE18FE5C839}"/>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1000" dirty="0">
                <a:solidFill>
                  <a:srgbClr val="FFFFFF"/>
                </a:solidFill>
                <a:latin typeface="Calibri" panose="020F0502020204030204" pitchFamily="34" charset="0"/>
                <a:cs typeface="Arial" panose="020B0604020202020204" pitchFamily="34" charset="0"/>
              </a:rPr>
              <a:t>5 - </a:t>
            </a:r>
            <a:fld id="{5BED81A6-A383-4443-B2DC-D3BE0EFFCB21}" type="slidenum">
              <a:rPr lang="en-US" altLang="en-US" sz="1000">
                <a:solidFill>
                  <a:srgbClr val="FFFFFF"/>
                </a:solidFill>
                <a:latin typeface="Calibri" panose="020F0502020204030204" pitchFamily="34" charset="0"/>
                <a:cs typeface="Arial" panose="020B0604020202020204" pitchFamily="34" charset="0"/>
              </a:rPr>
              <a:pPr algn="ct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092CEC55-CDC1-4C1D-BACE-039AF2913591}"/>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B0A83F23-2ACD-47B5-8FC5-F057B4ACAF6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A558E02-2225-45E0-8FB5-746ED7C3C74D}" type="slidenum">
              <a:rPr lang="en-US" altLang="en-US"/>
              <a:pPr/>
              <a:t>‹#›</a:t>
            </a:fld>
            <a:endParaRPr lang="en-US" altLang="en-US" dirty="0"/>
          </a:p>
        </p:txBody>
      </p:sp>
      <p:sp>
        <p:nvSpPr>
          <p:cNvPr id="9" name="Text Box 54">
            <a:extLst>
              <a:ext uri="{FF2B5EF4-FFF2-40B4-BE49-F238E27FC236}">
                <a16:creationId xmlns:a16="http://schemas.microsoft.com/office/drawing/2014/main" id="{338BB10E-93F6-4E6E-8BF4-09F2B76A6FE8}"/>
              </a:ext>
            </a:extLst>
          </p:cNvPr>
          <p:cNvSpPr txBox="1">
            <a:spLocks noChangeArrowheads="1"/>
          </p:cNvSpPr>
          <p:nvPr userDrawn="1"/>
        </p:nvSpPr>
        <p:spPr bwMode="auto">
          <a:xfrm>
            <a:off x="-533400" y="6559550"/>
            <a:ext cx="8686800" cy="225425"/>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199" r:id="rId1"/>
    <p:sldLayoutId id="2147484200" r:id="rId2"/>
    <p:sldLayoutId id="2147484201" r:id="rId3"/>
    <p:sldLayoutId id="2147484202" r:id="rId4"/>
    <p:sldLayoutId id="2147484203" r:id="rId5"/>
    <p:sldLayoutId id="2147484204" r:id="rId6"/>
    <p:sldLayoutId id="2147484205" r:id="rId7"/>
    <p:sldLayoutId id="2147484206" r:id="rId8"/>
    <p:sldLayoutId id="2147484207" r:id="rId9"/>
    <p:sldLayoutId id="2147484208" r:id="rId10"/>
    <p:sldLayoutId id="2147484209" r:id="rId11"/>
    <p:sldLayoutId id="2147484210" r:id="rId12"/>
    <p:sldLayoutId id="2147484211" r:id="rId13"/>
    <p:sldLayoutId id="2147484212" r:id="rId14"/>
    <p:sldLayoutId id="2147484213" r:id="rId15"/>
    <p:sldLayoutId id="2147484214" r:id="rId16"/>
    <p:sldLayoutId id="2147484215" r:id="rId17"/>
    <p:sldLayoutId id="2147484216" r:id="rId18"/>
    <p:sldLayoutId id="2147484217" r:id="rId19"/>
    <p:sldLayoutId id="2147484218" r:id="rId20"/>
    <p:sldLayoutId id="2147484219" r:id="rId21"/>
    <p:sldLayoutId id="2147484220" r:id="rId22"/>
    <p:sldLayoutId id="2147484221" r:id="rId23"/>
    <p:sldLayoutId id="2147484222" r:id="rId24"/>
    <p:sldLayoutId id="2147484223" r:id="rId25"/>
    <p:sldLayoutId id="2147484224" r:id="rId26"/>
    <p:sldLayoutId id="2147484225" r:id="rId27"/>
    <p:sldLayoutId id="2147484226" r:id="rId28"/>
    <p:sldLayoutId id="2147484227" r:id="rId29"/>
    <p:sldLayoutId id="2147484228" r:id="rId30"/>
    <p:sldLayoutId id="2147484229" r:id="rId31"/>
    <p:sldLayoutId id="2147484230" r:id="rId32"/>
    <p:sldLayoutId id="2147484231" r:id="rId33"/>
    <p:sldLayoutId id="2147484232" r:id="rId34"/>
    <p:sldLayoutId id="2147484233" r:id="rId35"/>
    <p:sldLayoutId id="2147484234" r:id="rId36"/>
    <p:sldLayoutId id="2147484235" r:id="rId37"/>
    <p:sldLayoutId id="2147484236" r:id="rId38"/>
    <p:sldLayoutId id="2147484237" r:id="rId39"/>
    <p:sldLayoutId id="2147484238" r:id="rId40"/>
    <p:sldLayoutId id="2147484239" r:id="rId41"/>
    <p:sldLayoutId id="2147484240" r:id="rId42"/>
    <p:sldLayoutId id="2147484241" r:id="rId43"/>
    <p:sldLayoutId id="2147484242" r:id="rId44"/>
    <p:sldLayoutId id="2147484243" r:id="rId45"/>
    <p:sldLayoutId id="2147484244" r:id="rId46"/>
    <p:sldLayoutId id="2147484245" r:id="rId47"/>
    <p:sldLayoutId id="2147484198" r:id="rId48"/>
    <p:sldLayoutId id="2147484246" r:id="rId49"/>
    <p:sldLayoutId id="2147484247" r:id="rId50"/>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6.tm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1.tmp"/></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7.tmp"/></Relationships>
</file>

<file path=ppt/slides/_rels/slide2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22.tmp"/></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12">
            <a:extLst>
              <a:ext uri="{FF2B5EF4-FFF2-40B4-BE49-F238E27FC236}">
                <a16:creationId xmlns:a16="http://schemas.microsoft.com/office/drawing/2014/main" id="{2F9F2CC3-3B14-433B-81DA-0CEBCC830CA2}"/>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endParaRPr lang="en-US" altLang="en-US" dirty="0"/>
          </a:p>
        </p:txBody>
      </p:sp>
      <p:sp>
        <p:nvSpPr>
          <p:cNvPr id="74755" name="Rectangle 14">
            <a:extLst>
              <a:ext uri="{FF2B5EF4-FFF2-40B4-BE49-F238E27FC236}">
                <a16:creationId xmlns:a16="http://schemas.microsoft.com/office/drawing/2014/main" id="{D70CA8CA-BE4D-4F95-9A3E-6B74002D650C}"/>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pPr>
            <a:endParaRPr lang="en-US" altLang="en-US" sz="1200" b="1" i="1" dirty="0">
              <a:latin typeface="Book Antiqua" panose="02040602050305030304" pitchFamily="18" charset="0"/>
            </a:endParaRPr>
          </a:p>
        </p:txBody>
      </p:sp>
      <p:pic>
        <p:nvPicPr>
          <p:cNvPr id="6" name="Picture 5" descr="A display in a store&#10;&#10;Description generated with high confidence">
            <a:extLst>
              <a:ext uri="{FF2B5EF4-FFF2-40B4-BE49-F238E27FC236}">
                <a16:creationId xmlns:a16="http://schemas.microsoft.com/office/drawing/2014/main" id="{22C6CCA2-6CB8-4364-884A-76E6426191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B89A3B-3531-426E-85B2-3F9EC84CF801}"/>
              </a:ext>
            </a:extLst>
          </p:cNvPr>
          <p:cNvSpPr>
            <a:spLocks noGrp="1"/>
          </p:cNvSpPr>
          <p:nvPr>
            <p:ph type="title"/>
          </p:nvPr>
        </p:nvSpPr>
        <p:spPr/>
        <p:txBody>
          <a:bodyPr/>
          <a:lstStyle/>
          <a:p>
            <a:r>
              <a:rPr lang="en-US" altLang="en-US" dirty="0"/>
              <a:t>Bank Reconciliation Process: </a:t>
            </a:r>
            <a:r>
              <a:rPr lang="en-US" dirty="0"/>
              <a:t>Common Timing Differences </a:t>
            </a:r>
          </a:p>
        </p:txBody>
      </p:sp>
      <p:sp>
        <p:nvSpPr>
          <p:cNvPr id="5" name="Content Placeholder 4">
            <a:extLst>
              <a:ext uri="{FF2B5EF4-FFF2-40B4-BE49-F238E27FC236}">
                <a16:creationId xmlns:a16="http://schemas.microsoft.com/office/drawing/2014/main" id="{57396C8D-F7C8-4929-8CC7-E0FE99306C88}"/>
              </a:ext>
            </a:extLst>
          </p:cNvPr>
          <p:cNvSpPr>
            <a:spLocks noGrp="1"/>
          </p:cNvSpPr>
          <p:nvPr>
            <p:ph idx="1"/>
          </p:nvPr>
        </p:nvSpPr>
        <p:spPr>
          <a:xfrm>
            <a:off x="533400" y="1371600"/>
            <a:ext cx="8229600" cy="2200274"/>
          </a:xfrm>
          <a:solidFill>
            <a:srgbClr val="FFFFB7"/>
          </a:solidFill>
          <a:ln>
            <a:solidFill>
              <a:schemeClr val="tx1"/>
            </a:solidFill>
          </a:ln>
        </p:spPr>
        <p:txBody>
          <a:bodyPr/>
          <a:lstStyle/>
          <a:p>
            <a:pPr marL="0" indent="0">
              <a:buNone/>
            </a:pPr>
            <a:r>
              <a:rPr lang="en-IN" dirty="0"/>
              <a:t>Deposits in transit, which have been recorded in the company’s Cash account but which have not yet been added to the company’s balance in the bank’s records</a:t>
            </a:r>
            <a:endParaRPr lang="en-US" dirty="0"/>
          </a:p>
        </p:txBody>
      </p:sp>
      <p:sp>
        <p:nvSpPr>
          <p:cNvPr id="6" name="Content Placeholder 4">
            <a:extLst>
              <a:ext uri="{FF2B5EF4-FFF2-40B4-BE49-F238E27FC236}">
                <a16:creationId xmlns:a16="http://schemas.microsoft.com/office/drawing/2014/main" id="{F0481457-851F-4E49-834C-A69FDA760742}"/>
              </a:ext>
            </a:extLst>
          </p:cNvPr>
          <p:cNvSpPr txBox="1">
            <a:spLocks/>
          </p:cNvSpPr>
          <p:nvPr/>
        </p:nvSpPr>
        <p:spPr bwMode="auto">
          <a:xfrm>
            <a:off x="533400" y="3743326"/>
            <a:ext cx="8229600" cy="2200274"/>
          </a:xfrm>
          <a:prstGeom prst="rect">
            <a:avLst/>
          </a:prstGeom>
          <a:solidFill>
            <a:srgbClr val="FFFFB7"/>
          </a:solidFill>
          <a:ln>
            <a:solidFill>
              <a:schemeClr val="tx1"/>
            </a:solidFill>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dirty="0"/>
              <a:t>Outstanding checks, which have been recorded as credits (reductions) to the company’s cash balance, but which have not yet been presented to the bank for payment</a:t>
            </a:r>
            <a:endParaRPr lang="en-US" dirty="0"/>
          </a:p>
        </p:txBody>
      </p:sp>
      <p:sp>
        <p:nvSpPr>
          <p:cNvPr id="7" name="Rounded Rectangle 9">
            <a:extLst>
              <a:ext uri="{FF2B5EF4-FFF2-40B4-BE49-F238E27FC236}">
                <a16:creationId xmlns:a16="http://schemas.microsoft.com/office/drawing/2014/main" id="{A90D6E65-A584-4ADE-B32D-C7146AE3682B}"/>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680213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B89A3B-3531-426E-85B2-3F9EC84CF801}"/>
              </a:ext>
            </a:extLst>
          </p:cNvPr>
          <p:cNvSpPr>
            <a:spLocks noGrp="1"/>
          </p:cNvSpPr>
          <p:nvPr>
            <p:ph type="title"/>
          </p:nvPr>
        </p:nvSpPr>
        <p:spPr/>
        <p:txBody>
          <a:bodyPr/>
          <a:lstStyle/>
          <a:p>
            <a:r>
              <a:rPr lang="en-US" altLang="en-US" dirty="0"/>
              <a:t>Bank Reconciliation Process: </a:t>
            </a:r>
            <a:r>
              <a:rPr lang="en-US" dirty="0"/>
              <a:t>Common Timing Differences </a:t>
            </a:r>
          </a:p>
        </p:txBody>
      </p:sp>
      <p:sp>
        <p:nvSpPr>
          <p:cNvPr id="5" name="Content Placeholder 4">
            <a:extLst>
              <a:ext uri="{FF2B5EF4-FFF2-40B4-BE49-F238E27FC236}">
                <a16:creationId xmlns:a16="http://schemas.microsoft.com/office/drawing/2014/main" id="{57396C8D-F7C8-4929-8CC7-E0FE99306C88}"/>
              </a:ext>
            </a:extLst>
          </p:cNvPr>
          <p:cNvSpPr>
            <a:spLocks noGrp="1"/>
          </p:cNvSpPr>
          <p:nvPr>
            <p:ph idx="1"/>
          </p:nvPr>
        </p:nvSpPr>
        <p:spPr>
          <a:xfrm>
            <a:off x="533400" y="1371600"/>
            <a:ext cx="8229600" cy="2169352"/>
          </a:xfrm>
          <a:solidFill>
            <a:srgbClr val="FFFFB7"/>
          </a:solidFill>
          <a:ln>
            <a:solidFill>
              <a:schemeClr val="tx1"/>
            </a:solidFill>
          </a:ln>
        </p:spPr>
        <p:txBody>
          <a:bodyPr/>
          <a:lstStyle/>
          <a:p>
            <a:pPr marL="0" indent="0">
              <a:buNone/>
            </a:pPr>
            <a:r>
              <a:rPr lang="en-IN" dirty="0"/>
              <a:t>Bank service charges against the company’s account, and interest income added to the company’s balance during the period by the bank</a:t>
            </a:r>
          </a:p>
        </p:txBody>
      </p:sp>
      <p:sp>
        <p:nvSpPr>
          <p:cNvPr id="6" name="Content Placeholder 4">
            <a:extLst>
              <a:ext uri="{FF2B5EF4-FFF2-40B4-BE49-F238E27FC236}">
                <a16:creationId xmlns:a16="http://schemas.microsoft.com/office/drawing/2014/main" id="{06B21912-C12F-47CC-B0C8-33FE2B40E5FE}"/>
              </a:ext>
            </a:extLst>
          </p:cNvPr>
          <p:cNvSpPr txBox="1">
            <a:spLocks/>
          </p:cNvSpPr>
          <p:nvPr/>
        </p:nvSpPr>
        <p:spPr bwMode="auto">
          <a:xfrm>
            <a:off x="533400" y="3745512"/>
            <a:ext cx="8229600" cy="2169352"/>
          </a:xfrm>
          <a:prstGeom prst="rect">
            <a:avLst/>
          </a:prstGeom>
          <a:solidFill>
            <a:srgbClr val="FFFFB7"/>
          </a:solidFill>
          <a:ln>
            <a:solidFill>
              <a:schemeClr val="tx1"/>
            </a:solidFill>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dirty="0"/>
              <a:t>NSF (not sufficient funds) checks, which are checks that have “bounced” from the maker’s bank because the account did not have enough funds to cover the check</a:t>
            </a:r>
            <a:endParaRPr lang="en-US" dirty="0"/>
          </a:p>
        </p:txBody>
      </p:sp>
      <p:sp>
        <p:nvSpPr>
          <p:cNvPr id="7" name="Rounded Rectangle 9">
            <a:extLst>
              <a:ext uri="{FF2B5EF4-FFF2-40B4-BE49-F238E27FC236}">
                <a16:creationId xmlns:a16="http://schemas.microsoft.com/office/drawing/2014/main" id="{92E33576-CD71-4ACD-BC81-F850C446B1E4}"/>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750160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B89A3B-3531-426E-85B2-3F9EC84CF801}"/>
              </a:ext>
            </a:extLst>
          </p:cNvPr>
          <p:cNvSpPr>
            <a:spLocks noGrp="1"/>
          </p:cNvSpPr>
          <p:nvPr>
            <p:ph type="title"/>
          </p:nvPr>
        </p:nvSpPr>
        <p:spPr/>
        <p:txBody>
          <a:bodyPr/>
          <a:lstStyle/>
          <a:p>
            <a:r>
              <a:rPr lang="en-US" altLang="en-US" dirty="0"/>
              <a:t>Bank Reconciliation Process: </a:t>
            </a:r>
            <a:r>
              <a:rPr lang="en-US" dirty="0"/>
              <a:t>Errors</a:t>
            </a:r>
          </a:p>
        </p:txBody>
      </p:sp>
      <p:sp>
        <p:nvSpPr>
          <p:cNvPr id="5" name="Content Placeholder 4">
            <a:extLst>
              <a:ext uri="{FF2B5EF4-FFF2-40B4-BE49-F238E27FC236}">
                <a16:creationId xmlns:a16="http://schemas.microsoft.com/office/drawing/2014/main" id="{57396C8D-F7C8-4929-8CC7-E0FE99306C88}"/>
              </a:ext>
            </a:extLst>
          </p:cNvPr>
          <p:cNvSpPr>
            <a:spLocks noGrp="1"/>
          </p:cNvSpPr>
          <p:nvPr>
            <p:ph idx="1"/>
          </p:nvPr>
        </p:nvSpPr>
        <p:spPr/>
        <p:txBody>
          <a:bodyPr/>
          <a:lstStyle/>
          <a:p>
            <a:r>
              <a:rPr lang="en-IN" dirty="0"/>
              <a:t>Can be made by either the company or the bank</a:t>
            </a:r>
          </a:p>
          <a:p>
            <a:r>
              <a:rPr lang="en-IN" dirty="0"/>
              <a:t>Detected in what may be a trial-and-error process if the book balance and bank balance do not reconcile after timing differences have been recognized</a:t>
            </a:r>
          </a:p>
          <a:p>
            <a:r>
              <a:rPr lang="en-IN" dirty="0"/>
              <a:t>Finding errors is a tedious process</a:t>
            </a:r>
            <a:endParaRPr lang="en-US" dirty="0"/>
          </a:p>
        </p:txBody>
      </p:sp>
      <p:sp>
        <p:nvSpPr>
          <p:cNvPr id="6" name="Rounded Rectangle 9">
            <a:extLst>
              <a:ext uri="{FF2B5EF4-FFF2-40B4-BE49-F238E27FC236}">
                <a16:creationId xmlns:a16="http://schemas.microsoft.com/office/drawing/2014/main" id="{3B77E3CC-6FCB-499E-8F66-957C99BB1A1B}"/>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1935977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C6CE0-5F78-494F-80D5-3BF51CCBB701}"/>
              </a:ext>
            </a:extLst>
          </p:cNvPr>
          <p:cNvSpPr>
            <a:spLocks noGrp="1"/>
          </p:cNvSpPr>
          <p:nvPr>
            <p:ph type="title"/>
          </p:nvPr>
        </p:nvSpPr>
        <p:spPr/>
        <p:txBody>
          <a:bodyPr/>
          <a:lstStyle/>
          <a:p>
            <a:r>
              <a:rPr lang="en-US" dirty="0"/>
              <a:t>Exhibit 5-2: A Bank Reconciliation Illustrated </a:t>
            </a:r>
          </a:p>
        </p:txBody>
      </p:sp>
      <p:pic>
        <p:nvPicPr>
          <p:cNvPr id="9" name="Picture 8">
            <a:extLst>
              <a:ext uri="{FF2B5EF4-FFF2-40B4-BE49-F238E27FC236}">
                <a16:creationId xmlns:a16="http://schemas.microsoft.com/office/drawing/2014/main" id="{777BE928-A5AF-4855-AC9A-3D1957B6DB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403" y="2141218"/>
            <a:ext cx="8312046" cy="2575563"/>
          </a:xfrm>
          <a:prstGeom prst="rect">
            <a:avLst/>
          </a:prstGeom>
        </p:spPr>
      </p:pic>
      <p:sp>
        <p:nvSpPr>
          <p:cNvPr id="5" name="Rounded Rectangle 9">
            <a:extLst>
              <a:ext uri="{FF2B5EF4-FFF2-40B4-BE49-F238E27FC236}">
                <a16:creationId xmlns:a16="http://schemas.microsoft.com/office/drawing/2014/main" id="{54DCF866-747A-4425-8ADF-F7C0DBDEBFAD}"/>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859967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85800-0E35-48C5-8FDD-0D8660BBE444}"/>
              </a:ext>
            </a:extLst>
          </p:cNvPr>
          <p:cNvSpPr>
            <a:spLocks noGrp="1"/>
          </p:cNvSpPr>
          <p:nvPr>
            <p:ph type="title"/>
          </p:nvPr>
        </p:nvSpPr>
        <p:spPr/>
        <p:txBody>
          <a:bodyPr/>
          <a:lstStyle/>
          <a:p>
            <a:r>
              <a:rPr lang="en-US" dirty="0"/>
              <a:t>Exhibit 5-2: A Bank Reconciliation Illustrated </a:t>
            </a:r>
          </a:p>
        </p:txBody>
      </p:sp>
      <p:sp>
        <p:nvSpPr>
          <p:cNvPr id="3" name="Content Placeholder 2">
            <a:extLst>
              <a:ext uri="{FF2B5EF4-FFF2-40B4-BE49-F238E27FC236}">
                <a16:creationId xmlns:a16="http://schemas.microsoft.com/office/drawing/2014/main" id="{F29787AA-D305-44F7-B0C7-2CE43204A173}"/>
              </a:ext>
            </a:extLst>
          </p:cNvPr>
          <p:cNvSpPr>
            <a:spLocks noGrp="1"/>
          </p:cNvSpPr>
          <p:nvPr>
            <p:ph idx="1"/>
          </p:nvPr>
        </p:nvSpPr>
        <p:spPr>
          <a:xfrm>
            <a:off x="533400" y="1371600"/>
            <a:ext cx="8229600" cy="2286000"/>
          </a:xfrm>
        </p:spPr>
        <p:txBody>
          <a:bodyPr/>
          <a:lstStyle/>
          <a:p>
            <a:pPr marL="0" indent="0">
              <a:buNone/>
            </a:pPr>
            <a:r>
              <a:rPr lang="en-IN" sz="2800" dirty="0"/>
              <a:t>The balance in the company’s general ledger account before reconciliation (the “Indicated balance”) must be adjusted to the reconciled balance. Using the horizontal model, the effect of this adjustment on the financial statements is as follows: </a:t>
            </a:r>
            <a:endParaRPr lang="en-US" sz="2800" dirty="0"/>
          </a:p>
        </p:txBody>
      </p:sp>
      <p:pic>
        <p:nvPicPr>
          <p:cNvPr id="6" name="Picture 5">
            <a:extLst>
              <a:ext uri="{FF2B5EF4-FFF2-40B4-BE49-F238E27FC236}">
                <a16:creationId xmlns:a16="http://schemas.microsoft.com/office/drawing/2014/main" id="{36BB56D3-28AB-4E15-8DB0-FE96687E90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65" y="3710903"/>
            <a:ext cx="7896069" cy="2181404"/>
          </a:xfrm>
          <a:prstGeom prst="rect">
            <a:avLst/>
          </a:prstGeom>
        </p:spPr>
      </p:pic>
      <p:sp>
        <p:nvSpPr>
          <p:cNvPr id="7" name="Rounded Rectangle 9">
            <a:extLst>
              <a:ext uri="{FF2B5EF4-FFF2-40B4-BE49-F238E27FC236}">
                <a16:creationId xmlns:a16="http://schemas.microsoft.com/office/drawing/2014/main" id="{BAF71198-F348-4F44-BC48-0A6BE6B9ED98}"/>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1427633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85800-0E35-48C5-8FDD-0D8660BBE444}"/>
              </a:ext>
            </a:extLst>
          </p:cNvPr>
          <p:cNvSpPr>
            <a:spLocks noGrp="1"/>
          </p:cNvSpPr>
          <p:nvPr>
            <p:ph type="title"/>
          </p:nvPr>
        </p:nvSpPr>
        <p:spPr/>
        <p:txBody>
          <a:bodyPr/>
          <a:lstStyle/>
          <a:p>
            <a:r>
              <a:rPr lang="en-US" dirty="0"/>
              <a:t>Exhibit 5-2: A Bank Reconciliation Illustrated </a:t>
            </a:r>
          </a:p>
        </p:txBody>
      </p:sp>
      <p:sp>
        <p:nvSpPr>
          <p:cNvPr id="7" name="Content Placeholder 2">
            <a:extLst>
              <a:ext uri="{FF2B5EF4-FFF2-40B4-BE49-F238E27FC236}">
                <a16:creationId xmlns:a16="http://schemas.microsoft.com/office/drawing/2014/main" id="{6D36C362-1E25-480E-8A5B-044CB8002A4D}"/>
              </a:ext>
            </a:extLst>
          </p:cNvPr>
          <p:cNvSpPr txBox="1">
            <a:spLocks/>
          </p:cNvSpPr>
          <p:nvPr/>
        </p:nvSpPr>
        <p:spPr bwMode="auto">
          <a:xfrm>
            <a:off x="743886" y="1752600"/>
            <a:ext cx="8229600" cy="113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t>The journal entry to reflect this adjustment is as follows:</a:t>
            </a:r>
            <a:endParaRPr lang="en-US" sz="2800" dirty="0"/>
          </a:p>
        </p:txBody>
      </p:sp>
      <p:pic>
        <p:nvPicPr>
          <p:cNvPr id="8" name="Picture 7">
            <a:extLst>
              <a:ext uri="{FF2B5EF4-FFF2-40B4-BE49-F238E27FC236}">
                <a16:creationId xmlns:a16="http://schemas.microsoft.com/office/drawing/2014/main" id="{A13B31B6-D5C7-4371-812A-52E1A6C864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37" y="3078910"/>
            <a:ext cx="8132163" cy="1242064"/>
          </a:xfrm>
          <a:prstGeom prst="rect">
            <a:avLst/>
          </a:prstGeom>
        </p:spPr>
      </p:pic>
      <p:sp>
        <p:nvSpPr>
          <p:cNvPr id="6" name="Rounded Rectangle 9">
            <a:extLst>
              <a:ext uri="{FF2B5EF4-FFF2-40B4-BE49-F238E27FC236}">
                <a16:creationId xmlns:a16="http://schemas.microsoft.com/office/drawing/2014/main" id="{DBBCCB7E-5937-4237-B7FC-2DC321C2A690}"/>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extLst>
      <p:ext uri="{BB962C8B-B14F-4D97-AF65-F5344CB8AC3E}">
        <p14:creationId xmlns:p14="http://schemas.microsoft.com/office/powerpoint/2010/main" val="4221230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932C85-51BF-40E9-9C94-7C7D8AF249C0}"/>
              </a:ext>
            </a:extLst>
          </p:cNvPr>
          <p:cNvSpPr>
            <a:spLocks noGrp="1"/>
          </p:cNvSpPr>
          <p:nvPr>
            <p:ph type="title"/>
          </p:nvPr>
        </p:nvSpPr>
        <p:spPr/>
        <p:txBody>
          <a:bodyPr/>
          <a:lstStyle/>
          <a:p>
            <a:r>
              <a:rPr lang="en-US" dirty="0"/>
              <a:t>Short-Term Marketable Securities</a:t>
            </a:r>
          </a:p>
        </p:txBody>
      </p:sp>
      <p:sp>
        <p:nvSpPr>
          <p:cNvPr id="5" name="Content Placeholder 4">
            <a:extLst>
              <a:ext uri="{FF2B5EF4-FFF2-40B4-BE49-F238E27FC236}">
                <a16:creationId xmlns:a16="http://schemas.microsoft.com/office/drawing/2014/main" id="{F31D36F8-AD0D-44E1-AFA5-698AB54958C6}"/>
              </a:ext>
            </a:extLst>
          </p:cNvPr>
          <p:cNvSpPr>
            <a:spLocks noGrp="1"/>
          </p:cNvSpPr>
          <p:nvPr>
            <p:ph idx="1"/>
          </p:nvPr>
        </p:nvSpPr>
        <p:spPr>
          <a:xfrm>
            <a:off x="533400" y="1585912"/>
            <a:ext cx="8229600" cy="2057400"/>
          </a:xfrm>
        </p:spPr>
        <p:txBody>
          <a:bodyPr/>
          <a:lstStyle/>
          <a:p>
            <a:pPr marL="0" indent="0">
              <a:buNone/>
            </a:pPr>
            <a:r>
              <a:rPr lang="en-IN" dirty="0"/>
              <a:t>A cash management program that involves investing cash balances over and above those required for day-to-day operations in short-term marketable securities help improve a firm’s ROI. </a:t>
            </a:r>
          </a:p>
        </p:txBody>
      </p:sp>
      <p:sp>
        <p:nvSpPr>
          <p:cNvPr id="6" name="Content Placeholder 4">
            <a:extLst>
              <a:ext uri="{FF2B5EF4-FFF2-40B4-BE49-F238E27FC236}">
                <a16:creationId xmlns:a16="http://schemas.microsoft.com/office/drawing/2014/main" id="{2722349C-B8C5-4775-8933-469BF08C2DB9}"/>
              </a:ext>
            </a:extLst>
          </p:cNvPr>
          <p:cNvSpPr txBox="1">
            <a:spLocks/>
          </p:cNvSpPr>
          <p:nvPr/>
        </p:nvSpPr>
        <p:spPr bwMode="auto">
          <a:xfrm>
            <a:off x="533400" y="3811588"/>
            <a:ext cx="8229600"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dirty="0"/>
              <a:t>Those that fall in the held-to-maturity category are reported on the balance sheet at the entity’s cost.</a:t>
            </a:r>
          </a:p>
        </p:txBody>
      </p:sp>
      <p:sp>
        <p:nvSpPr>
          <p:cNvPr id="7" name="Rounded Rectangle 9">
            <a:extLst>
              <a:ext uri="{FF2B5EF4-FFF2-40B4-BE49-F238E27FC236}">
                <a16:creationId xmlns:a16="http://schemas.microsoft.com/office/drawing/2014/main" id="{51A4DFA4-1629-431D-817E-85DB7B3D8065}"/>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5-4:Explain how short-term marketable securities are reported on the balance sheet.</a:t>
            </a:r>
          </a:p>
        </p:txBody>
      </p:sp>
    </p:spTree>
    <p:extLst>
      <p:ext uri="{BB962C8B-B14F-4D97-AF65-F5344CB8AC3E}">
        <p14:creationId xmlns:p14="http://schemas.microsoft.com/office/powerpoint/2010/main" val="755470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4B189-A009-40B2-8BB6-49895AA0D21C}"/>
              </a:ext>
            </a:extLst>
          </p:cNvPr>
          <p:cNvSpPr>
            <a:spLocks noGrp="1"/>
          </p:cNvSpPr>
          <p:nvPr>
            <p:ph type="title"/>
          </p:nvPr>
        </p:nvSpPr>
        <p:spPr/>
        <p:txBody>
          <a:bodyPr/>
          <a:lstStyle/>
          <a:p>
            <a:r>
              <a:rPr lang="en-US" dirty="0"/>
              <a:t>Interest Accrual</a:t>
            </a:r>
          </a:p>
        </p:txBody>
      </p:sp>
      <p:sp>
        <p:nvSpPr>
          <p:cNvPr id="3" name="Rectangle 3">
            <a:extLst>
              <a:ext uri="{FF2B5EF4-FFF2-40B4-BE49-F238E27FC236}">
                <a16:creationId xmlns:a16="http://schemas.microsoft.com/office/drawing/2014/main" id="{08EFB8C2-92CB-42FE-B3F8-BCBC3D227712}"/>
              </a:ext>
            </a:extLst>
          </p:cNvPr>
          <p:cNvSpPr txBox="1">
            <a:spLocks noChangeArrowheads="1"/>
          </p:cNvSpPr>
          <p:nvPr/>
        </p:nvSpPr>
        <p:spPr bwMode="auto">
          <a:xfrm>
            <a:off x="609600" y="1219200"/>
            <a:ext cx="8229600" cy="488227"/>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defRPr/>
            </a:pPr>
            <a:r>
              <a:rPr lang="en-IN" sz="2000" b="1" dirty="0"/>
              <a:t>The effect of the interest accrual on the financial statements:</a:t>
            </a:r>
          </a:p>
        </p:txBody>
      </p:sp>
      <p:sp>
        <p:nvSpPr>
          <p:cNvPr id="6" name="Rectangle 3">
            <a:extLst>
              <a:ext uri="{FF2B5EF4-FFF2-40B4-BE49-F238E27FC236}">
                <a16:creationId xmlns:a16="http://schemas.microsoft.com/office/drawing/2014/main" id="{7FED8142-58F7-4F74-9A0F-255D9249692B}"/>
              </a:ext>
            </a:extLst>
          </p:cNvPr>
          <p:cNvSpPr txBox="1">
            <a:spLocks noChangeArrowheads="1"/>
          </p:cNvSpPr>
          <p:nvPr/>
        </p:nvSpPr>
        <p:spPr bwMode="auto">
          <a:xfrm>
            <a:off x="601579" y="3653859"/>
            <a:ext cx="7543800" cy="488227"/>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defRPr/>
            </a:pPr>
            <a:r>
              <a:rPr lang="en-IN" sz="2000" b="1" dirty="0"/>
              <a:t>The accrual is made with the following entry:</a:t>
            </a:r>
            <a:endParaRPr lang="en-US" sz="2000" b="1" dirty="0"/>
          </a:p>
        </p:txBody>
      </p:sp>
      <p:pic>
        <p:nvPicPr>
          <p:cNvPr id="11" name="Picture 10">
            <a:extLst>
              <a:ext uri="{FF2B5EF4-FFF2-40B4-BE49-F238E27FC236}">
                <a16:creationId xmlns:a16="http://schemas.microsoft.com/office/drawing/2014/main" id="{70BD6A4F-15CF-4A9D-B58F-02DBABFAF1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4486894"/>
            <a:ext cx="8229600" cy="605448"/>
          </a:xfrm>
          <a:prstGeom prst="rect">
            <a:avLst/>
          </a:prstGeom>
        </p:spPr>
      </p:pic>
      <p:pic>
        <p:nvPicPr>
          <p:cNvPr id="13" name="Picture 12">
            <a:extLst>
              <a:ext uri="{FF2B5EF4-FFF2-40B4-BE49-F238E27FC236}">
                <a16:creationId xmlns:a16="http://schemas.microsoft.com/office/drawing/2014/main" id="{4006849D-078E-42DF-A1CB-FD2D4EE4AE2F}"/>
              </a:ext>
            </a:extLst>
          </p:cNvPr>
          <p:cNvPicPr>
            <a:picLocks noChangeAspect="1"/>
          </p:cNvPicPr>
          <p:nvPr/>
        </p:nvPicPr>
        <p:blipFill rotWithShape="1">
          <a:blip r:embed="rId4">
            <a:extLst>
              <a:ext uri="{28A0092B-C50C-407E-A947-70E740481C1C}">
                <a14:useLocalDpi xmlns:a14="http://schemas.microsoft.com/office/drawing/2010/main" val="0"/>
              </a:ext>
            </a:extLst>
          </a:blip>
          <a:srcRect t="6944" r="1887" b="7411"/>
          <a:stretch/>
        </p:blipFill>
        <p:spPr>
          <a:xfrm>
            <a:off x="762000" y="2052235"/>
            <a:ext cx="7924800" cy="1151906"/>
          </a:xfrm>
          <a:prstGeom prst="rect">
            <a:avLst/>
          </a:prstGeom>
        </p:spPr>
      </p:pic>
    </p:spTree>
    <p:extLst>
      <p:ext uri="{BB962C8B-B14F-4D97-AF65-F5344CB8AC3E}">
        <p14:creationId xmlns:p14="http://schemas.microsoft.com/office/powerpoint/2010/main" val="3591322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Rectangle 3">
            <a:extLst>
              <a:ext uri="{FF2B5EF4-FFF2-40B4-BE49-F238E27FC236}">
                <a16:creationId xmlns:a16="http://schemas.microsoft.com/office/drawing/2014/main" id="{87E5205A-1183-45E9-9C7C-442540C933F7}"/>
              </a:ext>
            </a:extLst>
          </p:cNvPr>
          <p:cNvSpPr>
            <a:spLocks noGrp="1" noChangeArrowheads="1"/>
          </p:cNvSpPr>
          <p:nvPr>
            <p:ph type="body" idx="4294967295"/>
          </p:nvPr>
        </p:nvSpPr>
        <p:spPr>
          <a:xfrm>
            <a:off x="762000" y="1477962"/>
            <a:ext cx="7620000" cy="1752600"/>
          </a:xfrm>
          <a:solidFill>
            <a:schemeClr val="accent1">
              <a:lumMod val="20000"/>
              <a:lumOff val="80000"/>
            </a:schemeClr>
          </a:solidFill>
          <a:ln w="12700" cap="flat">
            <a:solidFill>
              <a:srgbClr val="414141"/>
            </a:solidFill>
          </a:ln>
          <a:effectLst>
            <a:outerShdw dist="107763" dir="2700000" algn="ctr" rotWithShape="0">
              <a:srgbClr val="414141"/>
            </a:outerShdw>
          </a:effectLst>
        </p:spPr>
        <p:txBody>
          <a:bodyPr lIns="90488" tIns="44450" rIns="90488" bIns="44450"/>
          <a:lstStyle/>
          <a:p>
            <a:pPr algn="ctr">
              <a:buFont typeface="Wingdings" pitchFamily="2" charset="2"/>
              <a:buNone/>
              <a:defRPr/>
            </a:pPr>
            <a:r>
              <a:rPr lang="en-US" dirty="0"/>
              <a:t> If a company makes credit sales to customers, some accounts inevitably will turn out to be uncollectible.</a:t>
            </a:r>
          </a:p>
        </p:txBody>
      </p:sp>
      <p:sp>
        <p:nvSpPr>
          <p:cNvPr id="11" name="Rectangle 6">
            <a:extLst>
              <a:ext uri="{FF2B5EF4-FFF2-40B4-BE49-F238E27FC236}">
                <a16:creationId xmlns:a16="http://schemas.microsoft.com/office/drawing/2014/main" id="{F9E488E8-6AB7-44CA-8172-D1CC11E21454}"/>
              </a:ext>
            </a:extLst>
          </p:cNvPr>
          <p:cNvSpPr txBox="1">
            <a:spLocks noChangeArrowheads="1"/>
          </p:cNvSpPr>
          <p:nvPr/>
        </p:nvSpPr>
        <p:spPr bwMode="auto">
          <a:xfrm>
            <a:off x="1143000" y="228600"/>
            <a:ext cx="6858000" cy="1143000"/>
          </a:xfrm>
          <a:prstGeom prst="rect">
            <a:avLst/>
          </a:prstGeom>
          <a:noFill/>
          <a:ln w="9525">
            <a:noFill/>
            <a:miter lim="800000"/>
            <a:headEnd/>
            <a:tailEnd/>
          </a:ln>
          <a:effectLst/>
        </p:spPr>
        <p:txBody>
          <a:bodyPr anchor="ctr"/>
          <a:lstStyle/>
          <a:p>
            <a:pPr algn="ctr">
              <a:defRPr/>
            </a:pPr>
            <a:r>
              <a:rPr lang="en-US" sz="4400" b="1" kern="0" dirty="0">
                <a:latin typeface="+mj-lt"/>
                <a:ea typeface="+mj-ea"/>
                <a:cs typeface="+mj-cs"/>
              </a:rPr>
              <a:t>Bad Debts/Uncollectible Accounts</a:t>
            </a:r>
          </a:p>
        </p:txBody>
      </p:sp>
      <p:sp>
        <p:nvSpPr>
          <p:cNvPr id="8" name="TextBox 7">
            <a:extLst>
              <a:ext uri="{FF2B5EF4-FFF2-40B4-BE49-F238E27FC236}">
                <a16:creationId xmlns:a16="http://schemas.microsoft.com/office/drawing/2014/main" id="{C25B63B5-F0BB-4EB8-A63A-645A64AC2845}"/>
              </a:ext>
            </a:extLst>
          </p:cNvPr>
          <p:cNvSpPr txBox="1">
            <a:spLocks noChangeArrowheads="1"/>
          </p:cNvSpPr>
          <p:nvPr/>
        </p:nvSpPr>
        <p:spPr bwMode="auto">
          <a:xfrm>
            <a:off x="685800" y="3810000"/>
            <a:ext cx="5638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dirty="0"/>
              <a:t>Credit managers must estimate the probable </a:t>
            </a:r>
            <a:r>
              <a:rPr lang="en-US" altLang="en-US" sz="2400" b="1" dirty="0"/>
              <a:t>bad debts expense</a:t>
            </a:r>
            <a:r>
              <a:rPr lang="en-US" altLang="en-US" sz="2400" dirty="0"/>
              <a:t> (or </a:t>
            </a:r>
            <a:r>
              <a:rPr lang="en-US" altLang="en-US" sz="2400" b="1" dirty="0"/>
              <a:t>uncollectible accounts expense</a:t>
            </a:r>
            <a:r>
              <a:rPr lang="en-US" altLang="en-US" sz="2400" dirty="0"/>
              <a:t>) of the firm. </a:t>
            </a:r>
          </a:p>
        </p:txBody>
      </p:sp>
      <p:sp>
        <p:nvSpPr>
          <p:cNvPr id="5" name="Rounded Rectangle 9">
            <a:extLst>
              <a:ext uri="{FF2B5EF4-FFF2-40B4-BE49-F238E27FC236}">
                <a16:creationId xmlns:a16="http://schemas.microsoft.com/office/drawing/2014/main" id="{3761C712-F5AA-4EF3-BB13-B23D4B8D3B55}"/>
              </a:ext>
            </a:extLst>
          </p:cNvPr>
          <p:cNvSpPr/>
          <p:nvPr/>
        </p:nvSpPr>
        <p:spPr>
          <a:xfrm>
            <a:off x="496888" y="60198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80" name="Text Box 12">
            <a:extLst>
              <a:ext uri="{FF2B5EF4-FFF2-40B4-BE49-F238E27FC236}">
                <a16:creationId xmlns:a16="http://schemas.microsoft.com/office/drawing/2014/main" id="{24EA62C4-1E28-4619-BFF9-779DF57EC1A5}"/>
              </a:ext>
            </a:extLst>
          </p:cNvPr>
          <p:cNvSpPr txBox="1">
            <a:spLocks noChangeArrowheads="1"/>
          </p:cNvSpPr>
          <p:nvPr/>
        </p:nvSpPr>
        <p:spPr bwMode="auto">
          <a:xfrm>
            <a:off x="1143000" y="1936283"/>
            <a:ext cx="7239000" cy="2985433"/>
          </a:xfrm>
          <a:prstGeom prst="rect">
            <a:avLst/>
          </a:prstGeom>
          <a:solidFill>
            <a:srgbClr val="FFFF9B"/>
          </a:solidFill>
          <a:ln w="9525">
            <a:solidFill>
              <a:schemeClr val="tx1"/>
            </a:solidFill>
            <a:miter lim="800000"/>
            <a:headEnd/>
            <a:tailEnd/>
          </a:ln>
          <a:effectLst/>
        </p:spPr>
        <p:txBody>
          <a:bodyPr wrap="square">
            <a:spAutoFit/>
          </a:bodyPr>
          <a:lstStyle/>
          <a:p>
            <a:pPr marL="457200" indent="-457200" algn="ctr" eaLnBrk="1" hangingPunct="1">
              <a:spcBef>
                <a:spcPct val="50000"/>
              </a:spcBef>
              <a:defRPr/>
            </a:pPr>
            <a:r>
              <a:rPr lang="en-US" sz="2400" b="1" dirty="0">
                <a:solidFill>
                  <a:schemeClr val="tx1">
                    <a:lumMod val="85000"/>
                  </a:schemeClr>
                </a:solidFill>
                <a:latin typeface="Arial" pitchFamily="34" charset="0"/>
              </a:rPr>
              <a:t>There are two methods available for estimating bad debt expenses:</a:t>
            </a:r>
          </a:p>
          <a:p>
            <a:pPr marL="341313" indent="-341313" eaLnBrk="1" hangingPunct="1">
              <a:spcBef>
                <a:spcPct val="50000"/>
              </a:spcBef>
              <a:buFontTx/>
              <a:buAutoNum type="arabicPeriod"/>
              <a:defRPr/>
            </a:pPr>
            <a:r>
              <a:rPr lang="en-US" sz="2000" b="1" i="1" u="sng" dirty="0">
                <a:solidFill>
                  <a:schemeClr val="tx1">
                    <a:lumMod val="85000"/>
                  </a:schemeClr>
                </a:solidFill>
                <a:latin typeface="Arial" pitchFamily="34" charset="0"/>
              </a:rPr>
              <a:t>Percentage of credit sales method </a:t>
            </a:r>
            <a:r>
              <a:rPr lang="en-US" sz="2000" b="1" dirty="0">
                <a:solidFill>
                  <a:schemeClr val="tx1">
                    <a:lumMod val="85000"/>
                  </a:schemeClr>
                </a:solidFill>
                <a:latin typeface="Arial" pitchFamily="34" charset="0"/>
              </a:rPr>
              <a:t>estimates bad debts based on a simplified assumption about the collectibility of all credit sales made during a period.</a:t>
            </a:r>
          </a:p>
          <a:p>
            <a:pPr marL="341313" indent="-341313" eaLnBrk="1" hangingPunct="1">
              <a:spcBef>
                <a:spcPct val="50000"/>
              </a:spcBef>
              <a:buFontTx/>
              <a:buAutoNum type="arabicPeriod"/>
              <a:defRPr/>
            </a:pPr>
            <a:r>
              <a:rPr lang="en-US" sz="2000" b="1" i="1" u="sng" dirty="0">
                <a:solidFill>
                  <a:schemeClr val="tx1">
                    <a:lumMod val="85000"/>
                  </a:schemeClr>
                </a:solidFill>
                <a:latin typeface="Arial" pitchFamily="34" charset="0"/>
              </a:rPr>
              <a:t>Aging of receivables method </a:t>
            </a:r>
            <a:r>
              <a:rPr lang="en-US" sz="2000" b="1" dirty="0">
                <a:solidFill>
                  <a:schemeClr val="tx1">
                    <a:lumMod val="85000"/>
                  </a:schemeClr>
                </a:solidFill>
                <a:latin typeface="Arial" pitchFamily="34" charset="0"/>
              </a:rPr>
              <a:t>estimates bad debts based on a detailed analysis and aging of a firm’s year-end accounts receivable.</a:t>
            </a:r>
          </a:p>
        </p:txBody>
      </p:sp>
      <p:sp>
        <p:nvSpPr>
          <p:cNvPr id="7172" name="Title 5">
            <a:extLst>
              <a:ext uri="{FF2B5EF4-FFF2-40B4-BE49-F238E27FC236}">
                <a16:creationId xmlns:a16="http://schemas.microsoft.com/office/drawing/2014/main" id="{DAFF0A15-0930-4F22-9804-433E8011BE09}"/>
              </a:ext>
            </a:extLst>
          </p:cNvPr>
          <p:cNvSpPr>
            <a:spLocks noGrp="1"/>
          </p:cNvSpPr>
          <p:nvPr>
            <p:ph type="title"/>
          </p:nvPr>
        </p:nvSpPr>
        <p:spPr/>
        <p:txBody>
          <a:bodyPr/>
          <a:lstStyle/>
          <a:p>
            <a:r>
              <a:rPr lang="en-US" altLang="en-US" dirty="0"/>
              <a:t>Bad Debts/Uncollectible Accounts</a:t>
            </a:r>
          </a:p>
        </p:txBody>
      </p:sp>
      <p:sp>
        <p:nvSpPr>
          <p:cNvPr id="4" name="Rounded Rectangle 9">
            <a:extLst>
              <a:ext uri="{FF2B5EF4-FFF2-40B4-BE49-F238E27FC236}">
                <a16:creationId xmlns:a16="http://schemas.microsoft.com/office/drawing/2014/main" id="{936BF0C8-AA40-41BB-8905-2E5E0848A89D}"/>
              </a:ext>
            </a:extLst>
          </p:cNvPr>
          <p:cNvSpPr/>
          <p:nvPr/>
        </p:nvSpPr>
        <p:spPr>
          <a:xfrm>
            <a:off x="496888" y="60198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FCE30A60-D41A-4CC6-93DE-001A21C30992}"/>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75779" name="Rectangle 2">
            <a:extLst>
              <a:ext uri="{FF2B5EF4-FFF2-40B4-BE49-F238E27FC236}">
                <a16:creationId xmlns:a16="http://schemas.microsoft.com/office/drawing/2014/main" id="{6F1B75A1-9D3B-42A6-9997-8EEFF7075015}"/>
              </a:ext>
            </a:extLst>
          </p:cNvPr>
          <p:cNvSpPr>
            <a:spLocks noGrp="1" noChangeArrowheads="1"/>
          </p:cNvSpPr>
          <p:nvPr>
            <p:ph type="title" idx="4294967295"/>
          </p:nvPr>
        </p:nvSpPr>
        <p:spPr>
          <a:xfrm>
            <a:off x="1406525" y="6858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75780" name="Text Box 5">
            <a:extLst>
              <a:ext uri="{FF2B5EF4-FFF2-40B4-BE49-F238E27FC236}">
                <a16:creationId xmlns:a16="http://schemas.microsoft.com/office/drawing/2014/main" id="{B5182BAE-F95F-4AD4-B8D6-C76EA91EB3A4}"/>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endParaRPr lang="en-US" altLang="en-US" sz="2400" dirty="0">
              <a:solidFill>
                <a:srgbClr val="000000"/>
              </a:solidFill>
              <a:latin typeface="Times New Roman" panose="02020603050405020304" pitchFamily="18" charset="0"/>
            </a:endParaRPr>
          </a:p>
        </p:txBody>
      </p:sp>
      <p:sp>
        <p:nvSpPr>
          <p:cNvPr id="75781" name="Rectangle 2">
            <a:extLst>
              <a:ext uri="{FF2B5EF4-FFF2-40B4-BE49-F238E27FC236}">
                <a16:creationId xmlns:a16="http://schemas.microsoft.com/office/drawing/2014/main" id="{CA17FFA0-D074-43D5-86D7-27FBBE5BFF44}"/>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lnSpc>
                <a:spcPct val="90000"/>
              </a:lnSpc>
              <a:spcBef>
                <a:spcPct val="50000"/>
              </a:spcBef>
            </a:pPr>
            <a:r>
              <a:rPr lang="en-US" altLang="en-US" sz="3600" b="1" dirty="0">
                <a:latin typeface="Calibri" panose="020F0502020204030204" pitchFamily="34" charset="0"/>
              </a:rPr>
              <a:t>CHAPTER 5: </a:t>
            </a:r>
            <a:r>
              <a:rPr lang="en-US" altLang="en-US" sz="3600" b="1" i="1" dirty="0">
                <a:latin typeface="Calibri" panose="020F0502020204030204" pitchFamily="34" charset="0"/>
              </a:rPr>
              <a:t>Accounting for and Presentation of Current Assets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2">
            <a:extLst>
              <a:ext uri="{FF2B5EF4-FFF2-40B4-BE49-F238E27FC236}">
                <a16:creationId xmlns:a16="http://schemas.microsoft.com/office/drawing/2014/main" id="{5F903DCF-623F-40B2-BBB7-5B4C64310A83}"/>
              </a:ext>
            </a:extLst>
          </p:cNvPr>
          <p:cNvSpPr>
            <a:spLocks noGrp="1"/>
          </p:cNvSpPr>
          <p:nvPr>
            <p:ph type="title"/>
          </p:nvPr>
        </p:nvSpPr>
        <p:spPr/>
        <p:txBody>
          <a:bodyPr/>
          <a:lstStyle/>
          <a:p>
            <a:r>
              <a:rPr lang="en-US" altLang="en-US" dirty="0"/>
              <a:t>Bad Debts/Uncollectible Accounts</a:t>
            </a:r>
          </a:p>
        </p:txBody>
      </p:sp>
      <p:sp>
        <p:nvSpPr>
          <p:cNvPr id="282628" name="Rectangle 4">
            <a:extLst>
              <a:ext uri="{FF2B5EF4-FFF2-40B4-BE49-F238E27FC236}">
                <a16:creationId xmlns:a16="http://schemas.microsoft.com/office/drawing/2014/main" id="{268334FD-C6F5-4A1C-AAD7-0161C8C7A29B}"/>
              </a:ext>
            </a:extLst>
          </p:cNvPr>
          <p:cNvSpPr>
            <a:spLocks noGrp="1" noChangeArrowheads="1"/>
          </p:cNvSpPr>
          <p:nvPr>
            <p:ph type="body" idx="4294967295"/>
          </p:nvPr>
        </p:nvSpPr>
        <p:spPr>
          <a:xfrm>
            <a:off x="457200" y="1295400"/>
            <a:ext cx="8477250" cy="1600200"/>
          </a:xfrm>
          <a:solidFill>
            <a:srgbClr val="FFFFB7"/>
          </a:solidFill>
          <a:ln w="12700" cap="flat">
            <a:solidFill>
              <a:srgbClr val="005400"/>
            </a:solidFill>
          </a:ln>
          <a:effectLst>
            <a:outerShdw dist="107763" dir="2700000" algn="ctr" rotWithShape="0">
              <a:srgbClr val="414141"/>
            </a:outerShdw>
          </a:effectLst>
        </p:spPr>
        <p:txBody>
          <a:bodyPr lIns="0" tIns="0" rIns="0" bIns="0"/>
          <a:lstStyle/>
          <a:p>
            <a:pPr algn="ctr">
              <a:lnSpc>
                <a:spcPct val="90000"/>
              </a:lnSpc>
              <a:buFont typeface="Wingdings" pitchFamily="2" charset="2"/>
              <a:buNone/>
              <a:defRPr/>
            </a:pPr>
            <a:r>
              <a:rPr lang="en-IN" sz="2600" b="1" dirty="0">
                <a:solidFill>
                  <a:schemeClr val="tx2">
                    <a:lumMod val="50000"/>
                  </a:schemeClr>
                </a:solidFill>
              </a:rPr>
              <a:t>When the amount of accounts receivable estimated to be uncollectible has been determined, a valuation adjustment can be recorded to reduce the carrying value of the asset and recognize the bad debt expense.</a:t>
            </a:r>
            <a:endParaRPr lang="en-US" sz="2600" b="1" dirty="0">
              <a:solidFill>
                <a:schemeClr val="tx2">
                  <a:lumMod val="50000"/>
                </a:schemeClr>
              </a:solidFill>
            </a:endParaRPr>
          </a:p>
        </p:txBody>
      </p:sp>
      <p:sp>
        <p:nvSpPr>
          <p:cNvPr id="16" name="Rectangle 3">
            <a:extLst>
              <a:ext uri="{FF2B5EF4-FFF2-40B4-BE49-F238E27FC236}">
                <a16:creationId xmlns:a16="http://schemas.microsoft.com/office/drawing/2014/main" id="{000FC077-39D5-499E-BE53-87A0B7A44144}"/>
              </a:ext>
            </a:extLst>
          </p:cNvPr>
          <p:cNvSpPr txBox="1">
            <a:spLocks noChangeArrowheads="1"/>
          </p:cNvSpPr>
          <p:nvPr/>
        </p:nvSpPr>
        <p:spPr bwMode="auto">
          <a:xfrm>
            <a:off x="685800" y="304800"/>
            <a:ext cx="8229600" cy="1066800"/>
          </a:xfrm>
          <a:prstGeom prst="rect">
            <a:avLst/>
          </a:prstGeom>
          <a:noFill/>
          <a:ln w="9525">
            <a:noFill/>
            <a:miter lim="800000"/>
            <a:headEnd/>
            <a:tailEnd/>
          </a:ln>
          <a:effectLst/>
        </p:spPr>
        <p:txBody>
          <a:bodyPr anchor="ctr"/>
          <a:lstStyle/>
          <a:p>
            <a:pPr algn="ctr">
              <a:defRPr/>
            </a:pPr>
            <a:endParaRPr lang="en-US" sz="4000" kern="0" dirty="0">
              <a:solidFill>
                <a:schemeClr val="tx2"/>
              </a:solidFill>
              <a:latin typeface="+mj-lt"/>
              <a:ea typeface="+mj-ea"/>
              <a:cs typeface="+mj-cs"/>
            </a:endParaRPr>
          </a:p>
        </p:txBody>
      </p:sp>
      <p:pic>
        <p:nvPicPr>
          <p:cNvPr id="4" name="Picture 3">
            <a:extLst>
              <a:ext uri="{FF2B5EF4-FFF2-40B4-BE49-F238E27FC236}">
                <a16:creationId xmlns:a16="http://schemas.microsoft.com/office/drawing/2014/main" id="{00FCD6FC-4D7E-4345-BF56-BEE1A78D5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0" y="3048000"/>
            <a:ext cx="8191500" cy="1368970"/>
          </a:xfrm>
          <a:prstGeom prst="rect">
            <a:avLst/>
          </a:prstGeom>
        </p:spPr>
      </p:pic>
      <p:pic>
        <p:nvPicPr>
          <p:cNvPr id="6" name="Picture 5">
            <a:extLst>
              <a:ext uri="{FF2B5EF4-FFF2-40B4-BE49-F238E27FC236}">
                <a16:creationId xmlns:a16="http://schemas.microsoft.com/office/drawing/2014/main" id="{5BBF9327-1F48-4C09-ABCC-3D839DC33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900" y="5105400"/>
            <a:ext cx="8229600" cy="870222"/>
          </a:xfrm>
          <a:prstGeom prst="rect">
            <a:avLst/>
          </a:prstGeom>
        </p:spPr>
      </p:pic>
      <p:sp>
        <p:nvSpPr>
          <p:cNvPr id="15" name="Rectangle 4">
            <a:extLst>
              <a:ext uri="{FF2B5EF4-FFF2-40B4-BE49-F238E27FC236}">
                <a16:creationId xmlns:a16="http://schemas.microsoft.com/office/drawing/2014/main" id="{D09D2065-0321-4826-8912-BE54423D1535}"/>
              </a:ext>
            </a:extLst>
          </p:cNvPr>
          <p:cNvSpPr txBox="1">
            <a:spLocks noChangeArrowheads="1"/>
          </p:cNvSpPr>
          <p:nvPr/>
        </p:nvSpPr>
        <p:spPr bwMode="auto">
          <a:xfrm>
            <a:off x="561975" y="4495800"/>
            <a:ext cx="4619625" cy="395947"/>
          </a:xfrm>
          <a:prstGeom prst="rect">
            <a:avLst/>
          </a:prstGeom>
          <a:solidFill>
            <a:schemeClr val="tx2">
              <a:lumMod val="20000"/>
              <a:lumOff val="80000"/>
            </a:schemeClr>
          </a:solidFill>
          <a:ln>
            <a:solidFill>
              <a:srgbClr val="C6D9F1"/>
            </a:solidFill>
          </a:ln>
        </p:spPr>
        <p:style>
          <a:lnRef idx="1">
            <a:schemeClr val="accent5"/>
          </a:lnRef>
          <a:fillRef idx="2">
            <a:schemeClr val="accent5"/>
          </a:fillRef>
          <a:effectRef idx="1">
            <a:schemeClr val="accent5"/>
          </a:effectRef>
          <a:fontRef idx="minor">
            <a:schemeClr val="dk1"/>
          </a:fontRef>
        </p:style>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90000"/>
              </a:lnSpc>
              <a:buFont typeface="Wingdings" pitchFamily="2" charset="2"/>
              <a:buNone/>
              <a:defRPr/>
            </a:pPr>
            <a:r>
              <a:rPr lang="en-IN" sz="2600" b="1" dirty="0">
                <a:solidFill>
                  <a:schemeClr val="tx2">
                    <a:lumMod val="50000"/>
                  </a:schemeClr>
                </a:solidFill>
              </a:rPr>
              <a:t>Here is the adjustment:</a:t>
            </a:r>
            <a:endParaRPr lang="en-US" sz="2600" b="1" dirty="0">
              <a:solidFill>
                <a:schemeClr val="tx2">
                  <a:lumMod val="50000"/>
                </a:schemeClr>
              </a:solidFill>
            </a:endParaRPr>
          </a:p>
        </p:txBody>
      </p:sp>
      <p:sp>
        <p:nvSpPr>
          <p:cNvPr id="8" name="Rounded Rectangle 9">
            <a:extLst>
              <a:ext uri="{FF2B5EF4-FFF2-40B4-BE49-F238E27FC236}">
                <a16:creationId xmlns:a16="http://schemas.microsoft.com/office/drawing/2014/main" id="{8137C8DB-6749-4AB1-AF82-592BC8B3B3AB}"/>
              </a:ext>
            </a:extLst>
          </p:cNvPr>
          <p:cNvSpPr/>
          <p:nvPr/>
        </p:nvSpPr>
        <p:spPr>
          <a:xfrm>
            <a:off x="496888" y="60960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E31B5012-C555-4B75-A812-18A1925BC904}"/>
              </a:ext>
            </a:extLst>
          </p:cNvPr>
          <p:cNvSpPr>
            <a:spLocks noGrp="1" noChangeArrowheads="1"/>
          </p:cNvSpPr>
          <p:nvPr>
            <p:ph type="title"/>
          </p:nvPr>
        </p:nvSpPr>
        <p:spPr/>
        <p:txBody>
          <a:bodyPr/>
          <a:lstStyle/>
          <a:p>
            <a:r>
              <a:rPr lang="en-US" altLang="en-US" dirty="0"/>
              <a:t>Balance Sheet Presentation</a:t>
            </a:r>
          </a:p>
        </p:txBody>
      </p:sp>
      <p:sp>
        <p:nvSpPr>
          <p:cNvPr id="284676" name="Rectangle 4">
            <a:extLst>
              <a:ext uri="{FF2B5EF4-FFF2-40B4-BE49-F238E27FC236}">
                <a16:creationId xmlns:a16="http://schemas.microsoft.com/office/drawing/2014/main" id="{58EF52E7-B105-4592-96F1-8567E02BD5B9}"/>
              </a:ext>
            </a:extLst>
          </p:cNvPr>
          <p:cNvSpPr>
            <a:spLocks noGrp="1" noChangeArrowheads="1"/>
          </p:cNvSpPr>
          <p:nvPr>
            <p:ph type="body" idx="4294967295"/>
          </p:nvPr>
        </p:nvSpPr>
        <p:spPr>
          <a:xfrm>
            <a:off x="609600" y="2286000"/>
            <a:ext cx="7772400" cy="4191000"/>
          </a:xfrm>
        </p:spPr>
        <p:txBody>
          <a:bodyPr lIns="90488" tIns="44450" rIns="90488" bIns="44450"/>
          <a:lstStyle/>
          <a:p>
            <a:pPr algn="ctr">
              <a:buFont typeface="Wingdings" pitchFamily="2" charset="2"/>
              <a:buNone/>
              <a:defRPr/>
            </a:pPr>
            <a:endParaRPr lang="en-US" b="1" dirty="0"/>
          </a:p>
          <a:p>
            <a:pPr algn="ctr">
              <a:buFont typeface="Wingdings" pitchFamily="2" charset="2"/>
              <a:buNone/>
              <a:defRPr/>
            </a:pPr>
            <a:endParaRPr lang="en-US" b="1" dirty="0"/>
          </a:p>
          <a:p>
            <a:pPr algn="ctr">
              <a:buFont typeface="Wingdings" pitchFamily="2" charset="2"/>
              <a:buNone/>
              <a:defRPr/>
            </a:pPr>
            <a:endParaRPr lang="en-US" b="1" dirty="0"/>
          </a:p>
          <a:p>
            <a:pPr algn="ctr">
              <a:spcBef>
                <a:spcPct val="70000"/>
              </a:spcBef>
              <a:buFont typeface="Wingdings" pitchFamily="2" charset="2"/>
              <a:buNone/>
              <a:defRPr/>
            </a:pPr>
            <a:r>
              <a:rPr lang="en-US" b="1" i="1" dirty="0"/>
              <a:t>The </a:t>
            </a:r>
            <a:r>
              <a:rPr lang="en-US" b="1" i="1" dirty="0">
                <a:solidFill>
                  <a:schemeClr val="accent1">
                    <a:lumMod val="50000"/>
                  </a:schemeClr>
                </a:solidFill>
              </a:rPr>
              <a:t>net realizable value </a:t>
            </a:r>
            <a:r>
              <a:rPr lang="en-US" b="1" i="1" dirty="0"/>
              <a:t>is the amount of accounts receivable that the business expects to collect.</a:t>
            </a:r>
          </a:p>
        </p:txBody>
      </p:sp>
      <p:graphicFrame>
        <p:nvGraphicFramePr>
          <p:cNvPr id="8194" name="Object 2">
            <a:extLst>
              <a:ext uri="{FF2B5EF4-FFF2-40B4-BE49-F238E27FC236}">
                <a16:creationId xmlns:a16="http://schemas.microsoft.com/office/drawing/2014/main" id="{BBC1C154-4023-4EE7-AFF7-68924AFEF5FF}"/>
              </a:ext>
            </a:extLst>
          </p:cNvPr>
          <p:cNvGraphicFramePr>
            <a:graphicFrameLocks/>
          </p:cNvGraphicFramePr>
          <p:nvPr/>
        </p:nvGraphicFramePr>
        <p:xfrm>
          <a:off x="609600" y="1600200"/>
          <a:ext cx="8270875" cy="2146300"/>
        </p:xfrm>
        <a:graphic>
          <a:graphicData uri="http://schemas.openxmlformats.org/presentationml/2006/ole">
            <mc:AlternateContent xmlns:mc="http://schemas.openxmlformats.org/markup-compatibility/2006">
              <mc:Choice xmlns:v="urn:schemas-microsoft-com:vml" Requires="v">
                <p:oleObj spid="_x0000_s8722" name="Worksheet" r:id="rId4" imgW="3172054" imgH="761898" progId="Excel.Sheet.8">
                  <p:embed/>
                </p:oleObj>
              </mc:Choice>
              <mc:Fallback>
                <p:oleObj name="Worksheet" r:id="rId4" imgW="3172054" imgH="761898" progId="Excel.Shee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600200"/>
                        <a:ext cx="8270875" cy="2146300"/>
                      </a:xfrm>
                      <a:prstGeom prst="rect">
                        <a:avLst/>
                      </a:prstGeom>
                      <a:solidFill>
                        <a:srgbClr val="FCFEB9"/>
                      </a:solidFill>
                      <a:ln w="57150" cmpd="thinThick">
                        <a:solidFill>
                          <a:srgbClr val="081D5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ounded Rectangle 9">
            <a:extLst>
              <a:ext uri="{FF2B5EF4-FFF2-40B4-BE49-F238E27FC236}">
                <a16:creationId xmlns:a16="http://schemas.microsoft.com/office/drawing/2014/main" id="{82C9A9E5-E13A-4825-9F86-58041EC0DF9F}"/>
              </a:ext>
            </a:extLst>
          </p:cNvPr>
          <p:cNvSpPr/>
          <p:nvPr/>
        </p:nvSpPr>
        <p:spPr>
          <a:xfrm>
            <a:off x="496888" y="60198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2468A653-3EDA-439B-A880-E7740B9178C4}"/>
              </a:ext>
            </a:extLst>
          </p:cNvPr>
          <p:cNvSpPr>
            <a:spLocks noGrp="1" noChangeArrowheads="1"/>
          </p:cNvSpPr>
          <p:nvPr>
            <p:ph type="title"/>
          </p:nvPr>
        </p:nvSpPr>
        <p:spPr>
          <a:xfrm>
            <a:off x="457200" y="228600"/>
            <a:ext cx="8229600" cy="1143000"/>
          </a:xfrm>
        </p:spPr>
        <p:txBody>
          <a:bodyPr/>
          <a:lstStyle/>
          <a:p>
            <a:r>
              <a:rPr lang="en-US" altLang="en-US" sz="4300" dirty="0"/>
              <a:t>Writing Off an Uncollectible Account Receivable</a:t>
            </a:r>
          </a:p>
        </p:txBody>
      </p:sp>
      <p:sp>
        <p:nvSpPr>
          <p:cNvPr id="516099" name="Rectangle 3">
            <a:extLst>
              <a:ext uri="{FF2B5EF4-FFF2-40B4-BE49-F238E27FC236}">
                <a16:creationId xmlns:a16="http://schemas.microsoft.com/office/drawing/2014/main" id="{07F8C2C5-B2F6-4DBD-9DF6-2EA1D5DF2BEC}"/>
              </a:ext>
            </a:extLst>
          </p:cNvPr>
          <p:cNvSpPr>
            <a:spLocks noGrp="1" noChangeArrowheads="1"/>
          </p:cNvSpPr>
          <p:nvPr>
            <p:ph type="body" idx="4294967295"/>
          </p:nvPr>
        </p:nvSpPr>
        <p:spPr>
          <a:xfrm>
            <a:off x="838200" y="1524000"/>
            <a:ext cx="7620000" cy="979863"/>
          </a:xfrm>
          <a:solidFill>
            <a:schemeClr val="accent1">
              <a:lumMod val="20000"/>
              <a:lumOff val="80000"/>
            </a:schemeClr>
          </a:solidFill>
          <a:ln w="12700" cap="flat">
            <a:solidFill>
              <a:srgbClr val="414141"/>
            </a:solidFill>
          </a:ln>
          <a:effectLst>
            <a:outerShdw dist="107763" dir="2700000" algn="ctr" rotWithShape="0">
              <a:srgbClr val="414141"/>
            </a:outerShdw>
          </a:effectLst>
        </p:spPr>
        <p:txBody>
          <a:bodyPr lIns="90488" tIns="44450" rIns="90488" bIns="44450"/>
          <a:lstStyle/>
          <a:p>
            <a:pPr algn="ctr">
              <a:buFont typeface="Wingdings" pitchFamily="2" charset="2"/>
              <a:buNone/>
              <a:defRPr/>
            </a:pPr>
            <a:r>
              <a:rPr lang="en-US" sz="2400" b="1" dirty="0"/>
              <a:t>When an account is determined to be uncollectible, it should be written off against the allowance account.</a:t>
            </a:r>
          </a:p>
        </p:txBody>
      </p:sp>
      <p:pic>
        <p:nvPicPr>
          <p:cNvPr id="3" name="Picture 2">
            <a:extLst>
              <a:ext uri="{FF2B5EF4-FFF2-40B4-BE49-F238E27FC236}">
                <a16:creationId xmlns:a16="http://schemas.microsoft.com/office/drawing/2014/main" id="{0D9BDA4B-9686-49CE-8168-F95DB1A662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04" y="5204237"/>
            <a:ext cx="8514347" cy="739363"/>
          </a:xfrm>
          <a:prstGeom prst="rect">
            <a:avLst/>
          </a:prstGeom>
        </p:spPr>
      </p:pic>
      <p:sp>
        <p:nvSpPr>
          <p:cNvPr id="7" name="Rectangle 3">
            <a:extLst>
              <a:ext uri="{FF2B5EF4-FFF2-40B4-BE49-F238E27FC236}">
                <a16:creationId xmlns:a16="http://schemas.microsoft.com/office/drawing/2014/main" id="{1CC24927-1920-489E-AC01-746097836F3A}"/>
              </a:ext>
            </a:extLst>
          </p:cNvPr>
          <p:cNvSpPr txBox="1">
            <a:spLocks noChangeArrowheads="1"/>
          </p:cNvSpPr>
          <p:nvPr/>
        </p:nvSpPr>
        <p:spPr bwMode="auto">
          <a:xfrm>
            <a:off x="532983" y="4816539"/>
            <a:ext cx="2971800" cy="321046"/>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Wingdings" pitchFamily="2" charset="2"/>
              <a:buNone/>
              <a:defRPr/>
            </a:pPr>
            <a:r>
              <a:rPr lang="en-IN" sz="2000" b="1" dirty="0"/>
              <a:t>The write-off entry is this:</a:t>
            </a:r>
            <a:endParaRPr lang="en-US" sz="2000" b="1" dirty="0"/>
          </a:p>
        </p:txBody>
      </p:sp>
      <p:sp>
        <p:nvSpPr>
          <p:cNvPr id="6" name="Rounded Rectangle 9">
            <a:extLst>
              <a:ext uri="{FF2B5EF4-FFF2-40B4-BE49-F238E27FC236}">
                <a16:creationId xmlns:a16="http://schemas.microsoft.com/office/drawing/2014/main" id="{27909317-4A06-4C8A-A7D3-4419FFD56E9F}"/>
              </a:ext>
            </a:extLst>
          </p:cNvPr>
          <p:cNvSpPr/>
          <p:nvPr/>
        </p:nvSpPr>
        <p:spPr>
          <a:xfrm>
            <a:off x="496888" y="60198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pic>
        <p:nvPicPr>
          <p:cNvPr id="4" name="Picture 3">
            <a:extLst>
              <a:ext uri="{FF2B5EF4-FFF2-40B4-BE49-F238E27FC236}">
                <a16:creationId xmlns:a16="http://schemas.microsoft.com/office/drawing/2014/main" id="{6D24BA2F-4FC6-40A4-996E-726F5F1DB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368" y="3159927"/>
            <a:ext cx="7620000" cy="1608589"/>
          </a:xfrm>
          <a:prstGeom prst="rect">
            <a:avLst/>
          </a:prstGeom>
        </p:spPr>
      </p:pic>
      <p:sp>
        <p:nvSpPr>
          <p:cNvPr id="9" name="Rectangle 3">
            <a:extLst>
              <a:ext uri="{FF2B5EF4-FFF2-40B4-BE49-F238E27FC236}">
                <a16:creationId xmlns:a16="http://schemas.microsoft.com/office/drawing/2014/main" id="{8C458768-50A3-4B79-8D1D-1500314DDE1B}"/>
              </a:ext>
            </a:extLst>
          </p:cNvPr>
          <p:cNvSpPr txBox="1">
            <a:spLocks noChangeArrowheads="1"/>
          </p:cNvSpPr>
          <p:nvPr/>
        </p:nvSpPr>
        <p:spPr bwMode="auto">
          <a:xfrm>
            <a:off x="934452" y="2712173"/>
            <a:ext cx="6837948" cy="371554"/>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defRPr/>
            </a:pPr>
            <a:r>
              <a:rPr lang="en-IN" sz="2000" b="1" dirty="0"/>
              <a:t>The effect of this entry on the financial statements follows:</a:t>
            </a:r>
            <a:endParaRPr lang="en-US"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C4F99C-DE32-4FBB-A84B-CC5B13025D44}"/>
              </a:ext>
            </a:extLst>
          </p:cNvPr>
          <p:cNvSpPr>
            <a:spLocks noGrp="1"/>
          </p:cNvSpPr>
          <p:nvPr>
            <p:ph type="title"/>
          </p:nvPr>
        </p:nvSpPr>
        <p:spPr/>
        <p:txBody>
          <a:bodyPr/>
          <a:lstStyle/>
          <a:p>
            <a:r>
              <a:rPr lang="en-US" altLang="en-US" dirty="0"/>
              <a:t>Writing Off an Uncollectible Account Receivable</a:t>
            </a:r>
            <a:endParaRPr lang="en-US" dirty="0"/>
          </a:p>
        </p:txBody>
      </p:sp>
      <p:sp>
        <p:nvSpPr>
          <p:cNvPr id="5" name="Content Placeholder 4">
            <a:extLst>
              <a:ext uri="{FF2B5EF4-FFF2-40B4-BE49-F238E27FC236}">
                <a16:creationId xmlns:a16="http://schemas.microsoft.com/office/drawing/2014/main" id="{50D72507-8425-4A6D-A526-F620A612491E}"/>
              </a:ext>
            </a:extLst>
          </p:cNvPr>
          <p:cNvSpPr>
            <a:spLocks noGrp="1"/>
          </p:cNvSpPr>
          <p:nvPr>
            <p:ph idx="1"/>
          </p:nvPr>
        </p:nvSpPr>
        <p:spPr>
          <a:xfrm>
            <a:off x="533400" y="1371600"/>
            <a:ext cx="8229600" cy="1143000"/>
          </a:xfrm>
        </p:spPr>
        <p:txBody>
          <a:bodyPr/>
          <a:lstStyle/>
          <a:p>
            <a:pPr marL="0" indent="0">
              <a:buNone/>
            </a:pPr>
            <a:r>
              <a:rPr lang="en-IN" sz="2400" dirty="0"/>
              <a:t>The presentation of the Allowance for Bad Debts in the current asset section of the balance sheet (using assumed amounts) is as follows: </a:t>
            </a:r>
            <a:endParaRPr lang="en-US" sz="2400" dirty="0"/>
          </a:p>
        </p:txBody>
      </p:sp>
      <p:pic>
        <p:nvPicPr>
          <p:cNvPr id="7" name="Picture 6">
            <a:extLst>
              <a:ext uri="{FF2B5EF4-FFF2-40B4-BE49-F238E27FC236}">
                <a16:creationId xmlns:a16="http://schemas.microsoft.com/office/drawing/2014/main" id="{37AD585A-112D-43E8-BE06-618BEE5192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512" y="2431949"/>
            <a:ext cx="5563376" cy="1448002"/>
          </a:xfrm>
          <a:prstGeom prst="rect">
            <a:avLst/>
          </a:prstGeom>
        </p:spPr>
      </p:pic>
      <p:sp>
        <p:nvSpPr>
          <p:cNvPr id="8" name="Content Placeholder 2">
            <a:extLst>
              <a:ext uri="{FF2B5EF4-FFF2-40B4-BE49-F238E27FC236}">
                <a16:creationId xmlns:a16="http://schemas.microsoft.com/office/drawing/2014/main" id="{1331FD15-755B-416E-9F07-B2E22C53D300}"/>
              </a:ext>
            </a:extLst>
          </p:cNvPr>
          <p:cNvSpPr txBox="1">
            <a:spLocks/>
          </p:cNvSpPr>
          <p:nvPr/>
        </p:nvSpPr>
        <p:spPr bwMode="auto">
          <a:xfrm>
            <a:off x="533400" y="3918284"/>
            <a:ext cx="8229600" cy="80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dirty="0"/>
              <a:t>Assume that $100 of the accounts receivable was written off. The balance sheet presentation now would be:</a:t>
            </a:r>
            <a:endParaRPr lang="en-US" sz="2400" dirty="0"/>
          </a:p>
        </p:txBody>
      </p:sp>
      <p:pic>
        <p:nvPicPr>
          <p:cNvPr id="10" name="Picture 9">
            <a:extLst>
              <a:ext uri="{FF2B5EF4-FFF2-40B4-BE49-F238E27FC236}">
                <a16:creationId xmlns:a16="http://schemas.microsoft.com/office/drawing/2014/main" id="{17987EFB-6BC2-4DDD-974A-82BCD8602E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6985" y="4724400"/>
            <a:ext cx="5572903" cy="1400370"/>
          </a:xfrm>
          <a:prstGeom prst="rect">
            <a:avLst/>
          </a:prstGeom>
        </p:spPr>
      </p:pic>
      <p:sp>
        <p:nvSpPr>
          <p:cNvPr id="9" name="Rounded Rectangle 9">
            <a:extLst>
              <a:ext uri="{FF2B5EF4-FFF2-40B4-BE49-F238E27FC236}">
                <a16:creationId xmlns:a16="http://schemas.microsoft.com/office/drawing/2014/main" id="{9F99F323-D807-423A-8F5B-393F29B37987}"/>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2234994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7E535408-5210-47D9-AE6A-260F60D81A6D}"/>
              </a:ext>
            </a:extLst>
          </p:cNvPr>
          <p:cNvSpPr>
            <a:spLocks noGrp="1" noChangeArrowheads="1"/>
          </p:cNvSpPr>
          <p:nvPr>
            <p:ph type="title"/>
          </p:nvPr>
        </p:nvSpPr>
        <p:spPr/>
        <p:txBody>
          <a:bodyPr/>
          <a:lstStyle/>
          <a:p>
            <a:r>
              <a:rPr lang="en-US" altLang="en-US" dirty="0"/>
              <a:t>Cash Discounts</a:t>
            </a:r>
          </a:p>
        </p:txBody>
      </p:sp>
      <p:sp>
        <p:nvSpPr>
          <p:cNvPr id="89091" name="Rectangle 3">
            <a:extLst>
              <a:ext uri="{FF2B5EF4-FFF2-40B4-BE49-F238E27FC236}">
                <a16:creationId xmlns:a16="http://schemas.microsoft.com/office/drawing/2014/main" id="{9EF35733-B985-4739-8E71-75D157C790B7}"/>
              </a:ext>
            </a:extLst>
          </p:cNvPr>
          <p:cNvSpPr>
            <a:spLocks noGrp="1" noChangeArrowheads="1"/>
          </p:cNvSpPr>
          <p:nvPr>
            <p:ph idx="1"/>
          </p:nvPr>
        </p:nvSpPr>
        <p:spPr>
          <a:xfrm>
            <a:off x="533400" y="914400"/>
            <a:ext cx="8229600" cy="4262438"/>
          </a:xfrm>
        </p:spPr>
        <p:txBody>
          <a:bodyPr/>
          <a:lstStyle/>
          <a:p>
            <a:pPr marL="0" indent="0" algn="ctr">
              <a:buFont typeface="Wingdings" panose="05000000000000000000" pitchFamily="2" charset="2"/>
              <a:buNone/>
            </a:pPr>
            <a:r>
              <a:rPr lang="en-US" altLang="en-US" sz="2600" b="1" dirty="0">
                <a:latin typeface="Arial Narrow" panose="020B0606020202030204" pitchFamily="34" charset="0"/>
              </a:rPr>
              <a:t>Sellers offer cash discounts to customers, which are a deduction from the invoice price granted to induce early payment of the amount due.</a:t>
            </a:r>
          </a:p>
        </p:txBody>
      </p:sp>
      <p:sp>
        <p:nvSpPr>
          <p:cNvPr id="54279" name="Rectangle 7">
            <a:extLst>
              <a:ext uri="{FF2B5EF4-FFF2-40B4-BE49-F238E27FC236}">
                <a16:creationId xmlns:a16="http://schemas.microsoft.com/office/drawing/2014/main" id="{57DB3756-7ADA-4A13-8DD8-F767A2562E47}"/>
              </a:ext>
            </a:extLst>
          </p:cNvPr>
          <p:cNvSpPr>
            <a:spLocks noChangeArrowheads="1"/>
          </p:cNvSpPr>
          <p:nvPr/>
        </p:nvSpPr>
        <p:spPr bwMode="auto">
          <a:xfrm>
            <a:off x="228600" y="2438400"/>
            <a:ext cx="1009650" cy="1936750"/>
          </a:xfrm>
          <a:prstGeom prst="rect">
            <a:avLst/>
          </a:prstGeom>
          <a:noFill/>
          <a:ln w="12700">
            <a:noFill/>
            <a:miter lim="800000"/>
            <a:headEnd/>
            <a:tailEnd/>
          </a:ln>
        </p:spPr>
        <p:txBody>
          <a:bodyPr wrap="none" lIns="90488" tIns="44450" rIns="90488" bIns="44450">
            <a:spAutoFit/>
          </a:bodyPr>
          <a:lstStyle/>
          <a:p>
            <a:pPr algn="ctr">
              <a:defRPr/>
            </a:pPr>
            <a:r>
              <a:rPr lang="en-US" altLang="en-US" sz="2400" b="1" dirty="0">
                <a:solidFill>
                  <a:schemeClr val="tx2">
                    <a:lumMod val="50000"/>
                  </a:schemeClr>
                </a:solidFill>
                <a:latin typeface="Times New Roman" pitchFamily="18" charset="0"/>
              </a:rPr>
              <a:t>Terms</a:t>
            </a:r>
          </a:p>
          <a:p>
            <a:pPr algn="ctr">
              <a:defRPr/>
            </a:pPr>
            <a:endParaRPr lang="en-US" altLang="en-US" sz="2400" b="1" dirty="0">
              <a:solidFill>
                <a:schemeClr val="tx2">
                  <a:lumMod val="50000"/>
                </a:schemeClr>
              </a:solidFill>
              <a:latin typeface="Times New Roman" pitchFamily="18" charset="0"/>
            </a:endParaRPr>
          </a:p>
          <a:p>
            <a:pPr algn="ctr">
              <a:defRPr/>
            </a:pPr>
            <a:r>
              <a:rPr lang="en-US" altLang="en-US" sz="2400" b="1" dirty="0">
                <a:solidFill>
                  <a:schemeClr val="tx2">
                    <a:lumMod val="50000"/>
                  </a:schemeClr>
                </a:solidFill>
                <a:latin typeface="Times New Roman" pitchFamily="18" charset="0"/>
              </a:rPr>
              <a:t>Time</a:t>
            </a:r>
          </a:p>
          <a:p>
            <a:pPr algn="ctr">
              <a:defRPr/>
            </a:pPr>
            <a:endParaRPr lang="en-US" altLang="en-US" sz="2400" b="1" dirty="0">
              <a:solidFill>
                <a:schemeClr val="tx2">
                  <a:lumMod val="50000"/>
                </a:schemeClr>
              </a:solidFill>
              <a:latin typeface="Times New Roman" pitchFamily="18" charset="0"/>
            </a:endParaRPr>
          </a:p>
          <a:p>
            <a:pPr algn="ctr">
              <a:defRPr/>
            </a:pPr>
            <a:r>
              <a:rPr lang="en-US" altLang="en-US" sz="2400" b="1" dirty="0">
                <a:solidFill>
                  <a:schemeClr val="tx2">
                    <a:lumMod val="50000"/>
                  </a:schemeClr>
                </a:solidFill>
                <a:latin typeface="Times New Roman" pitchFamily="18" charset="0"/>
              </a:rPr>
              <a:t>Due</a:t>
            </a:r>
          </a:p>
        </p:txBody>
      </p:sp>
      <p:sp>
        <p:nvSpPr>
          <p:cNvPr id="54289" name="Rectangle 17">
            <a:extLst>
              <a:ext uri="{FF2B5EF4-FFF2-40B4-BE49-F238E27FC236}">
                <a16:creationId xmlns:a16="http://schemas.microsoft.com/office/drawing/2014/main" id="{BABE5E20-206C-48EE-AFC5-B5DAFA1CB3E3}"/>
              </a:ext>
            </a:extLst>
          </p:cNvPr>
          <p:cNvSpPr>
            <a:spLocks noChangeArrowheads="1"/>
          </p:cNvSpPr>
          <p:nvPr/>
        </p:nvSpPr>
        <p:spPr bwMode="auto">
          <a:xfrm>
            <a:off x="457200" y="4724400"/>
            <a:ext cx="2376488" cy="458788"/>
          </a:xfrm>
          <a:prstGeom prst="rect">
            <a:avLst/>
          </a:prstGeom>
          <a:noFill/>
          <a:ln w="12700">
            <a:noFill/>
            <a:miter lim="800000"/>
            <a:headEnd/>
            <a:tailEnd/>
          </a:ln>
        </p:spPr>
        <p:txBody>
          <a:bodyPr wrap="none" lIns="90488" tIns="44450" rIns="90488" bIns="44450">
            <a:spAutoFit/>
          </a:bodyPr>
          <a:lstStyle/>
          <a:p>
            <a:pPr>
              <a:defRPr/>
            </a:pPr>
            <a:r>
              <a:rPr lang="en-US" altLang="en-US" sz="2400" b="1" dirty="0">
                <a:solidFill>
                  <a:schemeClr val="tx2">
                    <a:lumMod val="50000"/>
                  </a:schemeClr>
                </a:solidFill>
                <a:latin typeface="Times New Roman" pitchFamily="18" charset="0"/>
              </a:rPr>
              <a:t>Purchase or Sale</a:t>
            </a:r>
          </a:p>
        </p:txBody>
      </p:sp>
      <p:sp>
        <p:nvSpPr>
          <p:cNvPr id="89094" name="Line 4">
            <a:extLst>
              <a:ext uri="{FF2B5EF4-FFF2-40B4-BE49-F238E27FC236}">
                <a16:creationId xmlns:a16="http://schemas.microsoft.com/office/drawing/2014/main" id="{89D518BC-7E78-45D8-A91F-604EAE4210A7}"/>
              </a:ext>
            </a:extLst>
          </p:cNvPr>
          <p:cNvSpPr>
            <a:spLocks noChangeShapeType="1"/>
          </p:cNvSpPr>
          <p:nvPr/>
        </p:nvSpPr>
        <p:spPr bwMode="auto">
          <a:xfrm>
            <a:off x="1220788" y="3505200"/>
            <a:ext cx="7172325" cy="0"/>
          </a:xfrm>
          <a:prstGeom prst="line">
            <a:avLst/>
          </a:prstGeom>
          <a:noFill/>
          <a:ln w="50800">
            <a:solidFill>
              <a:srgbClr val="C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9095" name="Line 5">
            <a:extLst>
              <a:ext uri="{FF2B5EF4-FFF2-40B4-BE49-F238E27FC236}">
                <a16:creationId xmlns:a16="http://schemas.microsoft.com/office/drawing/2014/main" id="{5DE0B55D-2623-4831-89DC-1A8B4FAC3E63}"/>
              </a:ext>
            </a:extLst>
          </p:cNvPr>
          <p:cNvSpPr>
            <a:spLocks noChangeShapeType="1"/>
          </p:cNvSpPr>
          <p:nvPr/>
        </p:nvSpPr>
        <p:spPr bwMode="auto">
          <a:xfrm>
            <a:off x="1220788" y="3327400"/>
            <a:ext cx="0" cy="381000"/>
          </a:xfrm>
          <a:prstGeom prst="line">
            <a:avLst/>
          </a:prstGeom>
          <a:noFill/>
          <a:ln w="50800">
            <a:solidFill>
              <a:srgbClr val="C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89096" name="Line 6">
            <a:extLst>
              <a:ext uri="{FF2B5EF4-FFF2-40B4-BE49-F238E27FC236}">
                <a16:creationId xmlns:a16="http://schemas.microsoft.com/office/drawing/2014/main" id="{3E1A339B-B9AA-45F9-830A-F8177B642D24}"/>
              </a:ext>
            </a:extLst>
          </p:cNvPr>
          <p:cNvSpPr>
            <a:spLocks noChangeShapeType="1"/>
          </p:cNvSpPr>
          <p:nvPr/>
        </p:nvSpPr>
        <p:spPr bwMode="auto">
          <a:xfrm>
            <a:off x="8393113" y="3327400"/>
            <a:ext cx="0" cy="381000"/>
          </a:xfrm>
          <a:prstGeom prst="line">
            <a:avLst/>
          </a:prstGeom>
          <a:noFill/>
          <a:ln w="50800">
            <a:solidFill>
              <a:srgbClr val="C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4280" name="Freeform 8">
            <a:extLst>
              <a:ext uri="{FF2B5EF4-FFF2-40B4-BE49-F238E27FC236}">
                <a16:creationId xmlns:a16="http://schemas.microsoft.com/office/drawing/2014/main" id="{A4021E52-5EF8-4A5A-B2CD-7C21170DCCC4}"/>
              </a:ext>
            </a:extLst>
          </p:cNvPr>
          <p:cNvSpPr>
            <a:spLocks/>
          </p:cNvSpPr>
          <p:nvPr/>
        </p:nvSpPr>
        <p:spPr bwMode="auto">
          <a:xfrm>
            <a:off x="1219200" y="2667000"/>
            <a:ext cx="2182813" cy="617538"/>
          </a:xfrm>
          <a:custGeom>
            <a:avLst/>
            <a:gdLst>
              <a:gd name="T0" fmla="*/ 2147483646 w 1402"/>
              <a:gd name="T1" fmla="*/ 2147483646 h 389"/>
              <a:gd name="T2" fmla="*/ 2147483646 w 1402"/>
              <a:gd name="T3" fmla="*/ 2147483646 h 389"/>
              <a:gd name="T4" fmla="*/ 2147483646 w 1402"/>
              <a:gd name="T5" fmla="*/ 2147483646 h 389"/>
              <a:gd name="T6" fmla="*/ 2147483646 w 1402"/>
              <a:gd name="T7" fmla="*/ 2147483646 h 389"/>
              <a:gd name="T8" fmla="*/ 2147483646 w 1402"/>
              <a:gd name="T9" fmla="*/ 2147483646 h 389"/>
              <a:gd name="T10" fmla="*/ 2147483646 w 1402"/>
              <a:gd name="T11" fmla="*/ 2147483646 h 389"/>
              <a:gd name="T12" fmla="*/ 2147483646 w 1402"/>
              <a:gd name="T13" fmla="*/ 2147483646 h 389"/>
              <a:gd name="T14" fmla="*/ 0 w 1402"/>
              <a:gd name="T15" fmla="*/ 2147483646 h 389"/>
              <a:gd name="T16" fmla="*/ 2147483646 w 1402"/>
              <a:gd name="T17" fmla="*/ 2147483646 h 389"/>
              <a:gd name="T18" fmla="*/ 2147483646 w 1402"/>
              <a:gd name="T19" fmla="*/ 2147483646 h 389"/>
              <a:gd name="T20" fmla="*/ 2147483646 w 1402"/>
              <a:gd name="T21" fmla="*/ 2147483646 h 389"/>
              <a:gd name="T22" fmla="*/ 2147483646 w 1402"/>
              <a:gd name="T23" fmla="*/ 2147483646 h 389"/>
              <a:gd name="T24" fmla="*/ 2147483646 w 1402"/>
              <a:gd name="T25" fmla="*/ 2147483646 h 389"/>
              <a:gd name="T26" fmla="*/ 2147483646 w 1402"/>
              <a:gd name="T27" fmla="*/ 2147483646 h 389"/>
              <a:gd name="T28" fmla="*/ 2147483646 w 1402"/>
              <a:gd name="T29" fmla="*/ 2147483646 h 389"/>
              <a:gd name="T30" fmla="*/ 2147483646 w 1402"/>
              <a:gd name="T31" fmla="*/ 2147483646 h 389"/>
              <a:gd name="T32" fmla="*/ 2147483646 w 1402"/>
              <a:gd name="T33" fmla="*/ 2147483646 h 389"/>
              <a:gd name="T34" fmla="*/ 2147483646 w 1402"/>
              <a:gd name="T35" fmla="*/ 2147483646 h 389"/>
              <a:gd name="T36" fmla="*/ 2147483646 w 1402"/>
              <a:gd name="T37" fmla="*/ 2147483646 h 389"/>
              <a:gd name="T38" fmla="*/ 2147483646 w 1402"/>
              <a:gd name="T39" fmla="*/ 2147483646 h 389"/>
              <a:gd name="T40" fmla="*/ 2147483646 w 1402"/>
              <a:gd name="T41" fmla="*/ 2147483646 h 389"/>
              <a:gd name="T42" fmla="*/ 2147483646 w 1402"/>
              <a:gd name="T43" fmla="*/ 2147483646 h 389"/>
              <a:gd name="T44" fmla="*/ 2147483646 w 1402"/>
              <a:gd name="T45" fmla="*/ 2147483646 h 389"/>
              <a:gd name="T46" fmla="*/ 2147483646 w 1402"/>
              <a:gd name="T47" fmla="*/ 2147483646 h 389"/>
              <a:gd name="T48" fmla="*/ 2147483646 w 1402"/>
              <a:gd name="T49" fmla="*/ 2147483646 h 389"/>
              <a:gd name="T50" fmla="*/ 2147483646 w 1402"/>
              <a:gd name="T51" fmla="*/ 2147483646 h 389"/>
              <a:gd name="T52" fmla="*/ 2147483646 w 1402"/>
              <a:gd name="T53" fmla="*/ 2147483646 h 389"/>
              <a:gd name="T54" fmla="*/ 2147483646 w 1402"/>
              <a:gd name="T55" fmla="*/ 2147483646 h 389"/>
              <a:gd name="T56" fmla="*/ 2147483646 w 1402"/>
              <a:gd name="T57" fmla="*/ 2147483646 h 389"/>
              <a:gd name="T58" fmla="*/ 2147483646 w 1402"/>
              <a:gd name="T59" fmla="*/ 2147483646 h 389"/>
              <a:gd name="T60" fmla="*/ 2147483646 w 1402"/>
              <a:gd name="T61" fmla="*/ 2147483646 h 389"/>
              <a:gd name="T62" fmla="*/ 2147483646 w 1402"/>
              <a:gd name="T63" fmla="*/ 2147483646 h 389"/>
              <a:gd name="T64" fmla="*/ 2147483646 w 1402"/>
              <a:gd name="T65" fmla="*/ 2147483646 h 389"/>
              <a:gd name="T66" fmla="*/ 2147483646 w 1402"/>
              <a:gd name="T67" fmla="*/ 2147483646 h 389"/>
              <a:gd name="T68" fmla="*/ 2147483646 w 1402"/>
              <a:gd name="T69" fmla="*/ 2147483646 h 389"/>
              <a:gd name="T70" fmla="*/ 2147483646 w 1402"/>
              <a:gd name="T71" fmla="*/ 2147483646 h 389"/>
              <a:gd name="T72" fmla="*/ 2147483646 w 1402"/>
              <a:gd name="T73" fmla="*/ 2147483646 h 389"/>
              <a:gd name="T74" fmla="*/ 2147483646 w 1402"/>
              <a:gd name="T75" fmla="*/ 2147483646 h 389"/>
              <a:gd name="T76" fmla="*/ 2147483646 w 1402"/>
              <a:gd name="T77" fmla="*/ 2147483646 h 389"/>
              <a:gd name="T78" fmla="*/ 2147483646 w 1402"/>
              <a:gd name="T79" fmla="*/ 2147483646 h 389"/>
              <a:gd name="T80" fmla="*/ 2147483646 w 1402"/>
              <a:gd name="T81" fmla="*/ 2147483646 h 389"/>
              <a:gd name="T82" fmla="*/ 2147483646 w 1402"/>
              <a:gd name="T83" fmla="*/ 2147483646 h 389"/>
              <a:gd name="T84" fmla="*/ 2147483646 w 1402"/>
              <a:gd name="T85" fmla="*/ 2147483646 h 389"/>
              <a:gd name="T86" fmla="*/ 2147483646 w 1402"/>
              <a:gd name="T87" fmla="*/ 2147483646 h 389"/>
              <a:gd name="T88" fmla="*/ 2147483646 w 1402"/>
              <a:gd name="T89" fmla="*/ 2147483646 h 389"/>
              <a:gd name="T90" fmla="*/ 2147483646 w 1402"/>
              <a:gd name="T91" fmla="*/ 2147483646 h 389"/>
              <a:gd name="T92" fmla="*/ 2147483646 w 1402"/>
              <a:gd name="T93" fmla="*/ 2147483646 h 389"/>
              <a:gd name="T94" fmla="*/ 2147483646 w 1402"/>
              <a:gd name="T95" fmla="*/ 2147483646 h 389"/>
              <a:gd name="T96" fmla="*/ 2147483646 w 1402"/>
              <a:gd name="T97" fmla="*/ 2147483646 h 389"/>
              <a:gd name="T98" fmla="*/ 2147483646 w 1402"/>
              <a:gd name="T99" fmla="*/ 0 h 389"/>
              <a:gd name="T100" fmla="*/ 2147483646 w 1402"/>
              <a:gd name="T101" fmla="*/ 2147483646 h 389"/>
              <a:gd name="T102" fmla="*/ 2147483646 w 1402"/>
              <a:gd name="T103" fmla="*/ 2147483646 h 389"/>
              <a:gd name="T104" fmla="*/ 2147483646 w 1402"/>
              <a:gd name="T105" fmla="*/ 2147483646 h 389"/>
              <a:gd name="T106" fmla="*/ 2147483646 w 1402"/>
              <a:gd name="T107" fmla="*/ 2147483646 h 389"/>
              <a:gd name="T108" fmla="*/ 2147483646 w 1402"/>
              <a:gd name="T109" fmla="*/ 2147483646 h 389"/>
              <a:gd name="T110" fmla="*/ 2147483646 w 1402"/>
              <a:gd name="T111" fmla="*/ 2147483646 h 3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02"/>
              <a:gd name="T169" fmla="*/ 0 h 389"/>
              <a:gd name="T170" fmla="*/ 1402 w 1402"/>
              <a:gd name="T171" fmla="*/ 389 h 3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02" h="389">
                <a:moveTo>
                  <a:pt x="263" y="131"/>
                </a:moveTo>
                <a:lnTo>
                  <a:pt x="237" y="134"/>
                </a:lnTo>
                <a:lnTo>
                  <a:pt x="211" y="138"/>
                </a:lnTo>
                <a:lnTo>
                  <a:pt x="185" y="145"/>
                </a:lnTo>
                <a:lnTo>
                  <a:pt x="160" y="154"/>
                </a:lnTo>
                <a:lnTo>
                  <a:pt x="136" y="165"/>
                </a:lnTo>
                <a:lnTo>
                  <a:pt x="113" y="179"/>
                </a:lnTo>
                <a:lnTo>
                  <a:pt x="92" y="195"/>
                </a:lnTo>
                <a:lnTo>
                  <a:pt x="73" y="213"/>
                </a:lnTo>
                <a:lnTo>
                  <a:pt x="56" y="233"/>
                </a:lnTo>
                <a:lnTo>
                  <a:pt x="41" y="254"/>
                </a:lnTo>
                <a:lnTo>
                  <a:pt x="28" y="276"/>
                </a:lnTo>
                <a:lnTo>
                  <a:pt x="17" y="299"/>
                </a:lnTo>
                <a:lnTo>
                  <a:pt x="9" y="324"/>
                </a:lnTo>
                <a:lnTo>
                  <a:pt x="3" y="350"/>
                </a:lnTo>
                <a:lnTo>
                  <a:pt x="0" y="375"/>
                </a:lnTo>
                <a:lnTo>
                  <a:pt x="0" y="388"/>
                </a:lnTo>
                <a:lnTo>
                  <a:pt x="1" y="367"/>
                </a:lnTo>
                <a:lnTo>
                  <a:pt x="5" y="346"/>
                </a:lnTo>
                <a:lnTo>
                  <a:pt x="13" y="324"/>
                </a:lnTo>
                <a:lnTo>
                  <a:pt x="21" y="305"/>
                </a:lnTo>
                <a:lnTo>
                  <a:pt x="33" y="286"/>
                </a:lnTo>
                <a:lnTo>
                  <a:pt x="47" y="269"/>
                </a:lnTo>
                <a:lnTo>
                  <a:pt x="62" y="254"/>
                </a:lnTo>
                <a:lnTo>
                  <a:pt x="80" y="240"/>
                </a:lnTo>
                <a:lnTo>
                  <a:pt x="99" y="230"/>
                </a:lnTo>
                <a:lnTo>
                  <a:pt x="119" y="220"/>
                </a:lnTo>
                <a:lnTo>
                  <a:pt x="140" y="214"/>
                </a:lnTo>
                <a:lnTo>
                  <a:pt x="162" y="209"/>
                </a:lnTo>
                <a:lnTo>
                  <a:pt x="184" y="208"/>
                </a:lnTo>
                <a:lnTo>
                  <a:pt x="541" y="208"/>
                </a:lnTo>
                <a:lnTo>
                  <a:pt x="562" y="206"/>
                </a:lnTo>
                <a:lnTo>
                  <a:pt x="582" y="202"/>
                </a:lnTo>
                <a:lnTo>
                  <a:pt x="601" y="195"/>
                </a:lnTo>
                <a:lnTo>
                  <a:pt x="620" y="187"/>
                </a:lnTo>
                <a:lnTo>
                  <a:pt x="636" y="176"/>
                </a:lnTo>
                <a:lnTo>
                  <a:pt x="652" y="162"/>
                </a:lnTo>
                <a:lnTo>
                  <a:pt x="666" y="147"/>
                </a:lnTo>
                <a:lnTo>
                  <a:pt x="677" y="131"/>
                </a:lnTo>
                <a:lnTo>
                  <a:pt x="686" y="113"/>
                </a:lnTo>
                <a:lnTo>
                  <a:pt x="693" y="94"/>
                </a:lnTo>
                <a:lnTo>
                  <a:pt x="697" y="73"/>
                </a:lnTo>
                <a:lnTo>
                  <a:pt x="700" y="53"/>
                </a:lnTo>
                <a:lnTo>
                  <a:pt x="701" y="51"/>
                </a:lnTo>
                <a:lnTo>
                  <a:pt x="701" y="53"/>
                </a:lnTo>
                <a:lnTo>
                  <a:pt x="703" y="73"/>
                </a:lnTo>
                <a:lnTo>
                  <a:pt x="707" y="94"/>
                </a:lnTo>
                <a:lnTo>
                  <a:pt x="714" y="113"/>
                </a:lnTo>
                <a:lnTo>
                  <a:pt x="723" y="131"/>
                </a:lnTo>
                <a:lnTo>
                  <a:pt x="735" y="147"/>
                </a:lnTo>
                <a:lnTo>
                  <a:pt x="748" y="162"/>
                </a:lnTo>
                <a:lnTo>
                  <a:pt x="764" y="176"/>
                </a:lnTo>
                <a:lnTo>
                  <a:pt x="781" y="187"/>
                </a:lnTo>
                <a:lnTo>
                  <a:pt x="799" y="195"/>
                </a:lnTo>
                <a:lnTo>
                  <a:pt x="818" y="202"/>
                </a:lnTo>
                <a:lnTo>
                  <a:pt x="838" y="206"/>
                </a:lnTo>
                <a:lnTo>
                  <a:pt x="859" y="208"/>
                </a:lnTo>
                <a:lnTo>
                  <a:pt x="1216" y="208"/>
                </a:lnTo>
                <a:lnTo>
                  <a:pt x="1238" y="209"/>
                </a:lnTo>
                <a:lnTo>
                  <a:pt x="1260" y="214"/>
                </a:lnTo>
                <a:lnTo>
                  <a:pt x="1281" y="220"/>
                </a:lnTo>
                <a:lnTo>
                  <a:pt x="1301" y="230"/>
                </a:lnTo>
                <a:lnTo>
                  <a:pt x="1320" y="240"/>
                </a:lnTo>
                <a:lnTo>
                  <a:pt x="1337" y="254"/>
                </a:lnTo>
                <a:lnTo>
                  <a:pt x="1353" y="269"/>
                </a:lnTo>
                <a:lnTo>
                  <a:pt x="1367" y="286"/>
                </a:lnTo>
                <a:lnTo>
                  <a:pt x="1378" y="305"/>
                </a:lnTo>
                <a:lnTo>
                  <a:pt x="1387" y="324"/>
                </a:lnTo>
                <a:lnTo>
                  <a:pt x="1395" y="346"/>
                </a:lnTo>
                <a:lnTo>
                  <a:pt x="1399" y="367"/>
                </a:lnTo>
                <a:lnTo>
                  <a:pt x="1401" y="388"/>
                </a:lnTo>
                <a:lnTo>
                  <a:pt x="1400" y="375"/>
                </a:lnTo>
                <a:lnTo>
                  <a:pt x="1397" y="350"/>
                </a:lnTo>
                <a:lnTo>
                  <a:pt x="1392" y="324"/>
                </a:lnTo>
                <a:lnTo>
                  <a:pt x="1383" y="299"/>
                </a:lnTo>
                <a:lnTo>
                  <a:pt x="1372" y="276"/>
                </a:lnTo>
                <a:lnTo>
                  <a:pt x="1359" y="254"/>
                </a:lnTo>
                <a:lnTo>
                  <a:pt x="1344" y="233"/>
                </a:lnTo>
                <a:lnTo>
                  <a:pt x="1327" y="213"/>
                </a:lnTo>
                <a:lnTo>
                  <a:pt x="1308" y="195"/>
                </a:lnTo>
                <a:lnTo>
                  <a:pt x="1287" y="179"/>
                </a:lnTo>
                <a:lnTo>
                  <a:pt x="1264" y="165"/>
                </a:lnTo>
                <a:lnTo>
                  <a:pt x="1240" y="154"/>
                </a:lnTo>
                <a:lnTo>
                  <a:pt x="1216" y="145"/>
                </a:lnTo>
                <a:lnTo>
                  <a:pt x="1189" y="138"/>
                </a:lnTo>
                <a:lnTo>
                  <a:pt x="1164" y="134"/>
                </a:lnTo>
                <a:lnTo>
                  <a:pt x="1138" y="131"/>
                </a:lnTo>
                <a:lnTo>
                  <a:pt x="833" y="131"/>
                </a:lnTo>
                <a:lnTo>
                  <a:pt x="813" y="130"/>
                </a:lnTo>
                <a:lnTo>
                  <a:pt x="795" y="126"/>
                </a:lnTo>
                <a:lnTo>
                  <a:pt x="779" y="120"/>
                </a:lnTo>
                <a:lnTo>
                  <a:pt x="762" y="111"/>
                </a:lnTo>
                <a:lnTo>
                  <a:pt x="748" y="100"/>
                </a:lnTo>
                <a:lnTo>
                  <a:pt x="734" y="87"/>
                </a:lnTo>
                <a:lnTo>
                  <a:pt x="723" y="72"/>
                </a:lnTo>
                <a:lnTo>
                  <a:pt x="714" y="56"/>
                </a:lnTo>
                <a:lnTo>
                  <a:pt x="707" y="39"/>
                </a:lnTo>
                <a:lnTo>
                  <a:pt x="703" y="20"/>
                </a:lnTo>
                <a:lnTo>
                  <a:pt x="701" y="2"/>
                </a:lnTo>
                <a:lnTo>
                  <a:pt x="701" y="0"/>
                </a:lnTo>
                <a:lnTo>
                  <a:pt x="699" y="19"/>
                </a:lnTo>
                <a:lnTo>
                  <a:pt x="695" y="37"/>
                </a:lnTo>
                <a:lnTo>
                  <a:pt x="688" y="53"/>
                </a:lnTo>
                <a:lnTo>
                  <a:pt x="680" y="70"/>
                </a:lnTo>
                <a:lnTo>
                  <a:pt x="668" y="85"/>
                </a:lnTo>
                <a:lnTo>
                  <a:pt x="655" y="98"/>
                </a:lnTo>
                <a:lnTo>
                  <a:pt x="641" y="110"/>
                </a:lnTo>
                <a:lnTo>
                  <a:pt x="624" y="119"/>
                </a:lnTo>
                <a:lnTo>
                  <a:pt x="608" y="126"/>
                </a:lnTo>
                <a:lnTo>
                  <a:pt x="589" y="130"/>
                </a:lnTo>
                <a:lnTo>
                  <a:pt x="571" y="131"/>
                </a:lnTo>
                <a:lnTo>
                  <a:pt x="569" y="131"/>
                </a:lnTo>
                <a:lnTo>
                  <a:pt x="263" y="131"/>
                </a:lnTo>
              </a:path>
            </a:pathLst>
          </a:custGeom>
          <a:solidFill>
            <a:schemeClr val="accent1">
              <a:lumMod val="50000"/>
            </a:schemeClr>
          </a:solidFill>
          <a:ln w="12700" cap="rnd" cmpd="sng">
            <a:solidFill>
              <a:schemeClr val="accent1"/>
            </a:solidFill>
            <a:prstDash val="solid"/>
            <a:round/>
            <a:headEnd type="none" w="med" len="med"/>
            <a:tailEnd type="none" w="med" len="med"/>
          </a:ln>
        </p:spPr>
        <p:txBody>
          <a:bodyPr/>
          <a:lstStyle/>
          <a:p>
            <a:pPr>
              <a:defRPr/>
            </a:pPr>
            <a:endParaRPr lang="en-US" dirty="0"/>
          </a:p>
        </p:txBody>
      </p:sp>
      <p:sp>
        <p:nvSpPr>
          <p:cNvPr id="89098" name="Line 9">
            <a:extLst>
              <a:ext uri="{FF2B5EF4-FFF2-40B4-BE49-F238E27FC236}">
                <a16:creationId xmlns:a16="http://schemas.microsoft.com/office/drawing/2014/main" id="{48D5585F-2C1B-4F61-9EC6-2103E713FA1A}"/>
              </a:ext>
            </a:extLst>
          </p:cNvPr>
          <p:cNvSpPr>
            <a:spLocks noChangeShapeType="1"/>
          </p:cNvSpPr>
          <p:nvPr/>
        </p:nvSpPr>
        <p:spPr bwMode="auto">
          <a:xfrm>
            <a:off x="3411538" y="3327400"/>
            <a:ext cx="0" cy="381000"/>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54282" name="Rectangle 10">
            <a:extLst>
              <a:ext uri="{FF2B5EF4-FFF2-40B4-BE49-F238E27FC236}">
                <a16:creationId xmlns:a16="http://schemas.microsoft.com/office/drawing/2014/main" id="{6E267012-040C-48A5-8AF4-9309A40DD6F1}"/>
              </a:ext>
            </a:extLst>
          </p:cNvPr>
          <p:cNvSpPr>
            <a:spLocks noChangeArrowheads="1"/>
          </p:cNvSpPr>
          <p:nvPr/>
        </p:nvSpPr>
        <p:spPr bwMode="auto">
          <a:xfrm>
            <a:off x="1430338" y="3048000"/>
            <a:ext cx="1755775" cy="336550"/>
          </a:xfrm>
          <a:prstGeom prst="rect">
            <a:avLst/>
          </a:prstGeom>
          <a:noFill/>
          <a:ln w="12700">
            <a:noFill/>
            <a:miter lim="800000"/>
            <a:headEnd/>
            <a:tailEnd/>
          </a:ln>
        </p:spPr>
        <p:txBody>
          <a:bodyPr wrap="none" lIns="90488" tIns="44450" rIns="90488" bIns="44450">
            <a:spAutoFit/>
          </a:bodyPr>
          <a:lstStyle/>
          <a:p>
            <a:pPr>
              <a:defRPr/>
            </a:pPr>
            <a:r>
              <a:rPr lang="en-US" altLang="en-US" sz="1600" b="1" dirty="0">
                <a:solidFill>
                  <a:schemeClr val="tx2">
                    <a:lumMod val="50000"/>
                  </a:schemeClr>
                </a:solidFill>
                <a:latin typeface="Arial" pitchFamily="34" charset="0"/>
              </a:rPr>
              <a:t>Discount Period</a:t>
            </a:r>
          </a:p>
        </p:txBody>
      </p:sp>
      <p:sp>
        <p:nvSpPr>
          <p:cNvPr id="54283" name="Rectangle 11">
            <a:extLst>
              <a:ext uri="{FF2B5EF4-FFF2-40B4-BE49-F238E27FC236}">
                <a16:creationId xmlns:a16="http://schemas.microsoft.com/office/drawing/2014/main" id="{B1B4C5FA-CBF8-440D-B07B-66E17281CD15}"/>
              </a:ext>
            </a:extLst>
          </p:cNvPr>
          <p:cNvSpPr>
            <a:spLocks noChangeArrowheads="1"/>
          </p:cNvSpPr>
          <p:nvPr/>
        </p:nvSpPr>
        <p:spPr bwMode="auto">
          <a:xfrm>
            <a:off x="1558925" y="3924300"/>
            <a:ext cx="1493838" cy="582613"/>
          </a:xfrm>
          <a:prstGeom prst="rect">
            <a:avLst/>
          </a:prstGeom>
          <a:noFill/>
          <a:ln w="12700">
            <a:noFill/>
            <a:miter lim="800000"/>
            <a:headEnd/>
            <a:tailEnd/>
          </a:ln>
        </p:spPr>
        <p:txBody>
          <a:bodyPr wrap="none" lIns="90488" tIns="44450" rIns="90488" bIns="44450">
            <a:spAutoFit/>
          </a:bodyPr>
          <a:lstStyle/>
          <a:p>
            <a:pPr algn="ctr">
              <a:defRPr/>
            </a:pPr>
            <a:r>
              <a:rPr lang="en-US" altLang="en-US" sz="1600" b="1" dirty="0">
                <a:solidFill>
                  <a:schemeClr val="tx2">
                    <a:lumMod val="50000"/>
                  </a:schemeClr>
                </a:solidFill>
                <a:latin typeface="Arial" pitchFamily="34" charset="0"/>
              </a:rPr>
              <a:t>Invoice total</a:t>
            </a:r>
          </a:p>
          <a:p>
            <a:pPr algn="ctr">
              <a:defRPr/>
            </a:pPr>
            <a:r>
              <a:rPr lang="en-US" altLang="en-US" sz="1600" b="1" dirty="0">
                <a:solidFill>
                  <a:schemeClr val="tx2">
                    <a:lumMod val="50000"/>
                  </a:schemeClr>
                </a:solidFill>
                <a:latin typeface="Arial" pitchFamily="34" charset="0"/>
              </a:rPr>
              <a:t>less discount</a:t>
            </a:r>
          </a:p>
        </p:txBody>
      </p:sp>
      <p:sp>
        <p:nvSpPr>
          <p:cNvPr id="89101" name="Freeform 12">
            <a:extLst>
              <a:ext uri="{FF2B5EF4-FFF2-40B4-BE49-F238E27FC236}">
                <a16:creationId xmlns:a16="http://schemas.microsoft.com/office/drawing/2014/main" id="{604A4F5C-96F7-449C-BE5C-090CD06B4DA6}"/>
              </a:ext>
            </a:extLst>
          </p:cNvPr>
          <p:cNvSpPr>
            <a:spLocks/>
          </p:cNvSpPr>
          <p:nvPr/>
        </p:nvSpPr>
        <p:spPr bwMode="auto">
          <a:xfrm>
            <a:off x="1219200" y="2209800"/>
            <a:ext cx="7100888" cy="617538"/>
          </a:xfrm>
          <a:custGeom>
            <a:avLst/>
            <a:gdLst>
              <a:gd name="T0" fmla="*/ 2147483647 w 4562"/>
              <a:gd name="T1" fmla="*/ 2147483647 h 389"/>
              <a:gd name="T2" fmla="*/ 2147483647 w 4562"/>
              <a:gd name="T3" fmla="*/ 2147483647 h 389"/>
              <a:gd name="T4" fmla="*/ 2147483647 w 4562"/>
              <a:gd name="T5" fmla="*/ 2147483647 h 389"/>
              <a:gd name="T6" fmla="*/ 2147483647 w 4562"/>
              <a:gd name="T7" fmla="*/ 2147483647 h 389"/>
              <a:gd name="T8" fmla="*/ 2147483647 w 4562"/>
              <a:gd name="T9" fmla="*/ 2147483647 h 389"/>
              <a:gd name="T10" fmla="*/ 2147483647 w 4562"/>
              <a:gd name="T11" fmla="*/ 2147483647 h 389"/>
              <a:gd name="T12" fmla="*/ 2147483647 w 4562"/>
              <a:gd name="T13" fmla="*/ 2147483647 h 389"/>
              <a:gd name="T14" fmla="*/ 2147483647 w 4562"/>
              <a:gd name="T15" fmla="*/ 2147483647 h 389"/>
              <a:gd name="T16" fmla="*/ 2147483647 w 4562"/>
              <a:gd name="T17" fmla="*/ 2147483647 h 389"/>
              <a:gd name="T18" fmla="*/ 2147483647 w 4562"/>
              <a:gd name="T19" fmla="*/ 2147483647 h 389"/>
              <a:gd name="T20" fmla="*/ 2147483647 w 4562"/>
              <a:gd name="T21" fmla="*/ 2147483647 h 389"/>
              <a:gd name="T22" fmla="*/ 2147483647 w 4562"/>
              <a:gd name="T23" fmla="*/ 2147483647 h 389"/>
              <a:gd name="T24" fmla="*/ 2147483647 w 4562"/>
              <a:gd name="T25" fmla="*/ 2147483647 h 389"/>
              <a:gd name="T26" fmla="*/ 2147483647 w 4562"/>
              <a:gd name="T27" fmla="*/ 2147483647 h 389"/>
              <a:gd name="T28" fmla="*/ 2147483647 w 4562"/>
              <a:gd name="T29" fmla="*/ 2147483647 h 389"/>
              <a:gd name="T30" fmla="*/ 2147483647 w 4562"/>
              <a:gd name="T31" fmla="*/ 2147483647 h 389"/>
              <a:gd name="T32" fmla="*/ 2147483647 w 4562"/>
              <a:gd name="T33" fmla="*/ 2147483647 h 389"/>
              <a:gd name="T34" fmla="*/ 2147483647 w 4562"/>
              <a:gd name="T35" fmla="*/ 2147483647 h 389"/>
              <a:gd name="T36" fmla="*/ 2147483647 w 4562"/>
              <a:gd name="T37" fmla="*/ 2147483647 h 389"/>
              <a:gd name="T38" fmla="*/ 2147483647 w 4562"/>
              <a:gd name="T39" fmla="*/ 2147483647 h 389"/>
              <a:gd name="T40" fmla="*/ 2147483647 w 4562"/>
              <a:gd name="T41" fmla="*/ 2147483647 h 389"/>
              <a:gd name="T42" fmla="*/ 2147483647 w 4562"/>
              <a:gd name="T43" fmla="*/ 2147483647 h 389"/>
              <a:gd name="T44" fmla="*/ 2147483647 w 4562"/>
              <a:gd name="T45" fmla="*/ 2147483647 h 389"/>
              <a:gd name="T46" fmla="*/ 2147483647 w 4562"/>
              <a:gd name="T47" fmla="*/ 2147483647 h 389"/>
              <a:gd name="T48" fmla="*/ 2147483647 w 4562"/>
              <a:gd name="T49" fmla="*/ 2147483647 h 389"/>
              <a:gd name="T50" fmla="*/ 2147483647 w 4562"/>
              <a:gd name="T51" fmla="*/ 2147483647 h 389"/>
              <a:gd name="T52" fmla="*/ 2147483647 w 4562"/>
              <a:gd name="T53" fmla="*/ 2147483647 h 389"/>
              <a:gd name="T54" fmla="*/ 2147483647 w 4562"/>
              <a:gd name="T55" fmla="*/ 2147483647 h 389"/>
              <a:gd name="T56" fmla="*/ 2147483647 w 4562"/>
              <a:gd name="T57" fmla="*/ 2147483647 h 389"/>
              <a:gd name="T58" fmla="*/ 2147483647 w 4562"/>
              <a:gd name="T59" fmla="*/ 2147483647 h 389"/>
              <a:gd name="T60" fmla="*/ 2147483647 w 4562"/>
              <a:gd name="T61" fmla="*/ 2147483647 h 389"/>
              <a:gd name="T62" fmla="*/ 2147483647 w 4562"/>
              <a:gd name="T63" fmla="*/ 2147483647 h 389"/>
              <a:gd name="T64" fmla="*/ 2147483647 w 4562"/>
              <a:gd name="T65" fmla="*/ 2147483647 h 389"/>
              <a:gd name="T66" fmla="*/ 2147483647 w 4562"/>
              <a:gd name="T67" fmla="*/ 2147483647 h 389"/>
              <a:gd name="T68" fmla="*/ 2147483647 w 4562"/>
              <a:gd name="T69" fmla="*/ 2147483647 h 389"/>
              <a:gd name="T70" fmla="*/ 2147483647 w 4562"/>
              <a:gd name="T71" fmla="*/ 2147483647 h 389"/>
              <a:gd name="T72" fmla="*/ 2147483647 w 4562"/>
              <a:gd name="T73" fmla="*/ 2147483647 h 389"/>
              <a:gd name="T74" fmla="*/ 2147483647 w 4562"/>
              <a:gd name="T75" fmla="*/ 2147483647 h 389"/>
              <a:gd name="T76" fmla="*/ 2147483647 w 4562"/>
              <a:gd name="T77" fmla="*/ 2147483647 h 389"/>
              <a:gd name="T78" fmla="*/ 2147483647 w 4562"/>
              <a:gd name="T79" fmla="*/ 2147483647 h 389"/>
              <a:gd name="T80" fmla="*/ 2147483647 w 4562"/>
              <a:gd name="T81" fmla="*/ 2147483647 h 389"/>
              <a:gd name="T82" fmla="*/ 2147483647 w 4562"/>
              <a:gd name="T83" fmla="*/ 2147483647 h 389"/>
              <a:gd name="T84" fmla="*/ 2147483647 w 4562"/>
              <a:gd name="T85" fmla="*/ 2147483647 h 389"/>
              <a:gd name="T86" fmla="*/ 2147483647 w 4562"/>
              <a:gd name="T87" fmla="*/ 2147483647 h 389"/>
              <a:gd name="T88" fmla="*/ 2147483647 w 4562"/>
              <a:gd name="T89" fmla="*/ 2147483647 h 389"/>
              <a:gd name="T90" fmla="*/ 2147483647 w 4562"/>
              <a:gd name="T91" fmla="*/ 2147483647 h 389"/>
              <a:gd name="T92" fmla="*/ 2147483647 w 4562"/>
              <a:gd name="T93" fmla="*/ 2147483647 h 389"/>
              <a:gd name="T94" fmla="*/ 2147483647 w 4562"/>
              <a:gd name="T95" fmla="*/ 2147483647 h 389"/>
              <a:gd name="T96" fmla="*/ 2147483647 w 4562"/>
              <a:gd name="T97" fmla="*/ 2147483647 h 389"/>
              <a:gd name="T98" fmla="*/ 2147483647 w 4562"/>
              <a:gd name="T99" fmla="*/ 0 h 389"/>
              <a:gd name="T100" fmla="*/ 2147483647 w 4562"/>
              <a:gd name="T101" fmla="*/ 2147483647 h 389"/>
              <a:gd name="T102" fmla="*/ 2147483647 w 4562"/>
              <a:gd name="T103" fmla="*/ 2147483647 h 389"/>
              <a:gd name="T104" fmla="*/ 2147483647 w 4562"/>
              <a:gd name="T105" fmla="*/ 2147483647 h 389"/>
              <a:gd name="T106" fmla="*/ 2147483647 w 4562"/>
              <a:gd name="T107" fmla="*/ 2147483647 h 389"/>
              <a:gd name="T108" fmla="*/ 2147483647 w 4562"/>
              <a:gd name="T109" fmla="*/ 2147483647 h 389"/>
              <a:gd name="T110" fmla="*/ 2147483647 w 4562"/>
              <a:gd name="T111" fmla="*/ 2147483647 h 3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562"/>
              <a:gd name="T169" fmla="*/ 0 h 389"/>
              <a:gd name="T170" fmla="*/ 4562 w 4562"/>
              <a:gd name="T171" fmla="*/ 389 h 3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562" h="389">
                <a:moveTo>
                  <a:pt x="855" y="131"/>
                </a:moveTo>
                <a:lnTo>
                  <a:pt x="771" y="134"/>
                </a:lnTo>
                <a:lnTo>
                  <a:pt x="686" y="138"/>
                </a:lnTo>
                <a:lnTo>
                  <a:pt x="602" y="145"/>
                </a:lnTo>
                <a:lnTo>
                  <a:pt x="520" y="154"/>
                </a:lnTo>
                <a:lnTo>
                  <a:pt x="442" y="165"/>
                </a:lnTo>
                <a:lnTo>
                  <a:pt x="369" y="179"/>
                </a:lnTo>
                <a:lnTo>
                  <a:pt x="299" y="195"/>
                </a:lnTo>
                <a:lnTo>
                  <a:pt x="238" y="213"/>
                </a:lnTo>
                <a:lnTo>
                  <a:pt x="182" y="233"/>
                </a:lnTo>
                <a:lnTo>
                  <a:pt x="132" y="254"/>
                </a:lnTo>
                <a:lnTo>
                  <a:pt x="90" y="276"/>
                </a:lnTo>
                <a:lnTo>
                  <a:pt x="55" y="299"/>
                </a:lnTo>
                <a:lnTo>
                  <a:pt x="31" y="324"/>
                </a:lnTo>
                <a:lnTo>
                  <a:pt x="10" y="350"/>
                </a:lnTo>
                <a:lnTo>
                  <a:pt x="1" y="375"/>
                </a:lnTo>
                <a:lnTo>
                  <a:pt x="0" y="388"/>
                </a:lnTo>
                <a:lnTo>
                  <a:pt x="2" y="367"/>
                </a:lnTo>
                <a:lnTo>
                  <a:pt x="17" y="346"/>
                </a:lnTo>
                <a:lnTo>
                  <a:pt x="42" y="324"/>
                </a:lnTo>
                <a:lnTo>
                  <a:pt x="70" y="305"/>
                </a:lnTo>
                <a:lnTo>
                  <a:pt x="106" y="286"/>
                </a:lnTo>
                <a:lnTo>
                  <a:pt x="153" y="269"/>
                </a:lnTo>
                <a:lnTo>
                  <a:pt x="203" y="254"/>
                </a:lnTo>
                <a:lnTo>
                  <a:pt x="260" y="240"/>
                </a:lnTo>
                <a:lnTo>
                  <a:pt x="322" y="230"/>
                </a:lnTo>
                <a:lnTo>
                  <a:pt x="388" y="220"/>
                </a:lnTo>
                <a:lnTo>
                  <a:pt x="457" y="214"/>
                </a:lnTo>
                <a:lnTo>
                  <a:pt x="526" y="209"/>
                </a:lnTo>
                <a:lnTo>
                  <a:pt x="599" y="208"/>
                </a:lnTo>
                <a:lnTo>
                  <a:pt x="1763" y="208"/>
                </a:lnTo>
                <a:lnTo>
                  <a:pt x="1830" y="206"/>
                </a:lnTo>
                <a:lnTo>
                  <a:pt x="1895" y="202"/>
                </a:lnTo>
                <a:lnTo>
                  <a:pt x="1958" y="195"/>
                </a:lnTo>
                <a:lnTo>
                  <a:pt x="2018" y="187"/>
                </a:lnTo>
                <a:lnTo>
                  <a:pt x="2072" y="176"/>
                </a:lnTo>
                <a:lnTo>
                  <a:pt x="2122" y="162"/>
                </a:lnTo>
                <a:lnTo>
                  <a:pt x="2168" y="147"/>
                </a:lnTo>
                <a:lnTo>
                  <a:pt x="2205" y="131"/>
                </a:lnTo>
                <a:lnTo>
                  <a:pt x="2234" y="113"/>
                </a:lnTo>
                <a:lnTo>
                  <a:pt x="2256" y="94"/>
                </a:lnTo>
                <a:lnTo>
                  <a:pt x="2271" y="73"/>
                </a:lnTo>
                <a:lnTo>
                  <a:pt x="2278" y="53"/>
                </a:lnTo>
                <a:lnTo>
                  <a:pt x="2281" y="51"/>
                </a:lnTo>
                <a:lnTo>
                  <a:pt x="2281" y="53"/>
                </a:lnTo>
                <a:lnTo>
                  <a:pt x="2288" y="73"/>
                </a:lnTo>
                <a:lnTo>
                  <a:pt x="2301" y="94"/>
                </a:lnTo>
                <a:lnTo>
                  <a:pt x="2323" y="113"/>
                </a:lnTo>
                <a:lnTo>
                  <a:pt x="2354" y="131"/>
                </a:lnTo>
                <a:lnTo>
                  <a:pt x="2393" y="147"/>
                </a:lnTo>
                <a:lnTo>
                  <a:pt x="2436" y="162"/>
                </a:lnTo>
                <a:lnTo>
                  <a:pt x="2486" y="176"/>
                </a:lnTo>
                <a:lnTo>
                  <a:pt x="2542" y="187"/>
                </a:lnTo>
                <a:lnTo>
                  <a:pt x="2601" y="195"/>
                </a:lnTo>
                <a:lnTo>
                  <a:pt x="2663" y="202"/>
                </a:lnTo>
                <a:lnTo>
                  <a:pt x="2729" y="206"/>
                </a:lnTo>
                <a:lnTo>
                  <a:pt x="2796" y="208"/>
                </a:lnTo>
                <a:lnTo>
                  <a:pt x="3960" y="208"/>
                </a:lnTo>
                <a:lnTo>
                  <a:pt x="4030" y="209"/>
                </a:lnTo>
                <a:lnTo>
                  <a:pt x="4102" y="214"/>
                </a:lnTo>
                <a:lnTo>
                  <a:pt x="4171" y="220"/>
                </a:lnTo>
                <a:lnTo>
                  <a:pt x="4236" y="230"/>
                </a:lnTo>
                <a:lnTo>
                  <a:pt x="4296" y="240"/>
                </a:lnTo>
                <a:lnTo>
                  <a:pt x="4353" y="254"/>
                </a:lnTo>
                <a:lnTo>
                  <a:pt x="4406" y="269"/>
                </a:lnTo>
                <a:lnTo>
                  <a:pt x="4451" y="286"/>
                </a:lnTo>
                <a:lnTo>
                  <a:pt x="4488" y="305"/>
                </a:lnTo>
                <a:lnTo>
                  <a:pt x="4517" y="324"/>
                </a:lnTo>
                <a:lnTo>
                  <a:pt x="4540" y="346"/>
                </a:lnTo>
                <a:lnTo>
                  <a:pt x="4555" y="367"/>
                </a:lnTo>
                <a:lnTo>
                  <a:pt x="4561" y="388"/>
                </a:lnTo>
                <a:lnTo>
                  <a:pt x="4557" y="375"/>
                </a:lnTo>
                <a:lnTo>
                  <a:pt x="4548" y="350"/>
                </a:lnTo>
                <a:lnTo>
                  <a:pt x="4530" y="324"/>
                </a:lnTo>
                <a:lnTo>
                  <a:pt x="4502" y="299"/>
                </a:lnTo>
                <a:lnTo>
                  <a:pt x="4468" y="276"/>
                </a:lnTo>
                <a:lnTo>
                  <a:pt x="4424" y="254"/>
                </a:lnTo>
                <a:lnTo>
                  <a:pt x="4374" y="233"/>
                </a:lnTo>
                <a:lnTo>
                  <a:pt x="4319" y="213"/>
                </a:lnTo>
                <a:lnTo>
                  <a:pt x="4257" y="195"/>
                </a:lnTo>
                <a:lnTo>
                  <a:pt x="4190" y="179"/>
                </a:lnTo>
                <a:lnTo>
                  <a:pt x="4116" y="165"/>
                </a:lnTo>
                <a:lnTo>
                  <a:pt x="4038" y="154"/>
                </a:lnTo>
                <a:lnTo>
                  <a:pt x="3958" y="145"/>
                </a:lnTo>
                <a:lnTo>
                  <a:pt x="3872" y="138"/>
                </a:lnTo>
                <a:lnTo>
                  <a:pt x="3790" y="134"/>
                </a:lnTo>
                <a:lnTo>
                  <a:pt x="3704" y="131"/>
                </a:lnTo>
                <a:lnTo>
                  <a:pt x="2710" y="131"/>
                </a:lnTo>
                <a:lnTo>
                  <a:pt x="2648" y="130"/>
                </a:lnTo>
                <a:lnTo>
                  <a:pt x="2588" y="126"/>
                </a:lnTo>
                <a:lnTo>
                  <a:pt x="2535" y="120"/>
                </a:lnTo>
                <a:lnTo>
                  <a:pt x="2481" y="111"/>
                </a:lnTo>
                <a:lnTo>
                  <a:pt x="2434" y="100"/>
                </a:lnTo>
                <a:lnTo>
                  <a:pt x="2388" y="87"/>
                </a:lnTo>
                <a:lnTo>
                  <a:pt x="2354" y="72"/>
                </a:lnTo>
                <a:lnTo>
                  <a:pt x="2323" y="56"/>
                </a:lnTo>
                <a:lnTo>
                  <a:pt x="2301" y="39"/>
                </a:lnTo>
                <a:lnTo>
                  <a:pt x="2288" y="20"/>
                </a:lnTo>
                <a:lnTo>
                  <a:pt x="2281" y="2"/>
                </a:lnTo>
                <a:lnTo>
                  <a:pt x="2281" y="0"/>
                </a:lnTo>
                <a:lnTo>
                  <a:pt x="2276" y="19"/>
                </a:lnTo>
                <a:lnTo>
                  <a:pt x="2262" y="37"/>
                </a:lnTo>
                <a:lnTo>
                  <a:pt x="2240" y="53"/>
                </a:lnTo>
                <a:lnTo>
                  <a:pt x="2213" y="70"/>
                </a:lnTo>
                <a:lnTo>
                  <a:pt x="2175" y="85"/>
                </a:lnTo>
                <a:lnTo>
                  <a:pt x="2134" y="98"/>
                </a:lnTo>
                <a:lnTo>
                  <a:pt x="2088" y="110"/>
                </a:lnTo>
                <a:lnTo>
                  <a:pt x="2033" y="119"/>
                </a:lnTo>
                <a:lnTo>
                  <a:pt x="1979" y="126"/>
                </a:lnTo>
                <a:lnTo>
                  <a:pt x="1919" y="130"/>
                </a:lnTo>
                <a:lnTo>
                  <a:pt x="1860" y="131"/>
                </a:lnTo>
                <a:lnTo>
                  <a:pt x="1853" y="131"/>
                </a:lnTo>
                <a:lnTo>
                  <a:pt x="855" y="131"/>
                </a:lnTo>
              </a:path>
            </a:pathLst>
          </a:custGeom>
          <a:solidFill>
            <a:srgbClr val="FF0000"/>
          </a:solidFill>
          <a:ln w="12700" cap="rnd" cmpd="sng">
            <a:solidFill>
              <a:srgbClr val="9A2F6F"/>
            </a:solidFill>
            <a:prstDash val="solid"/>
            <a:round/>
            <a:headEnd type="none" w="med" len="med"/>
            <a:tailEnd type="none" w="med" len="med"/>
          </a:ln>
        </p:spPr>
        <p:txBody>
          <a:bodyPr/>
          <a:lstStyle/>
          <a:p>
            <a:endParaRPr lang="en-US" dirty="0"/>
          </a:p>
        </p:txBody>
      </p:sp>
      <p:sp>
        <p:nvSpPr>
          <p:cNvPr id="89102" name="Rectangle 13">
            <a:extLst>
              <a:ext uri="{FF2B5EF4-FFF2-40B4-BE49-F238E27FC236}">
                <a16:creationId xmlns:a16="http://schemas.microsoft.com/office/drawing/2014/main" id="{0E9EC949-AED9-4AB2-A006-88EC915E3259}"/>
              </a:ext>
            </a:extLst>
          </p:cNvPr>
          <p:cNvSpPr>
            <a:spLocks noChangeArrowheads="1"/>
          </p:cNvSpPr>
          <p:nvPr/>
        </p:nvSpPr>
        <p:spPr bwMode="auto">
          <a:xfrm>
            <a:off x="4119563" y="3048000"/>
            <a:ext cx="1471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600" b="1" dirty="0">
                <a:solidFill>
                  <a:srgbClr val="C00000"/>
                </a:solidFill>
                <a:latin typeface="Arial" panose="020B0604020202020204" pitchFamily="34" charset="0"/>
              </a:rPr>
              <a:t>Credit Period</a:t>
            </a:r>
          </a:p>
        </p:txBody>
      </p:sp>
      <p:sp>
        <p:nvSpPr>
          <p:cNvPr id="54286" name="Rectangle 14">
            <a:extLst>
              <a:ext uri="{FF2B5EF4-FFF2-40B4-BE49-F238E27FC236}">
                <a16:creationId xmlns:a16="http://schemas.microsoft.com/office/drawing/2014/main" id="{2E33FE6C-7447-4A4D-9A90-A32A9F7731F6}"/>
              </a:ext>
            </a:extLst>
          </p:cNvPr>
          <p:cNvSpPr>
            <a:spLocks noChangeArrowheads="1"/>
          </p:cNvSpPr>
          <p:nvPr/>
        </p:nvSpPr>
        <p:spPr bwMode="auto">
          <a:xfrm>
            <a:off x="3949700" y="3924300"/>
            <a:ext cx="1803400" cy="336550"/>
          </a:xfrm>
          <a:prstGeom prst="rect">
            <a:avLst/>
          </a:prstGeom>
          <a:noFill/>
          <a:ln w="12700">
            <a:noFill/>
            <a:miter lim="800000"/>
            <a:headEnd/>
            <a:tailEnd/>
          </a:ln>
        </p:spPr>
        <p:txBody>
          <a:bodyPr wrap="none" lIns="90488" tIns="44450" rIns="90488" bIns="44450">
            <a:spAutoFit/>
          </a:bodyPr>
          <a:lstStyle/>
          <a:p>
            <a:pPr algn="ctr">
              <a:defRPr/>
            </a:pPr>
            <a:r>
              <a:rPr lang="en-US" altLang="en-US" sz="1600" b="1" dirty="0">
                <a:solidFill>
                  <a:schemeClr val="tx2">
                    <a:lumMod val="50000"/>
                  </a:schemeClr>
                </a:solidFill>
                <a:latin typeface="Arial" pitchFamily="34" charset="0"/>
              </a:rPr>
              <a:t>Invoice total due</a:t>
            </a:r>
          </a:p>
        </p:txBody>
      </p:sp>
      <p:sp>
        <p:nvSpPr>
          <p:cNvPr id="89104" name="Line 15">
            <a:extLst>
              <a:ext uri="{FF2B5EF4-FFF2-40B4-BE49-F238E27FC236}">
                <a16:creationId xmlns:a16="http://schemas.microsoft.com/office/drawing/2014/main" id="{A925D895-F5CE-451D-9218-0EF3F092F9A1}"/>
              </a:ext>
            </a:extLst>
          </p:cNvPr>
          <p:cNvSpPr>
            <a:spLocks noChangeShapeType="1"/>
          </p:cNvSpPr>
          <p:nvPr/>
        </p:nvSpPr>
        <p:spPr bwMode="auto">
          <a:xfrm flipV="1">
            <a:off x="4806950" y="3505200"/>
            <a:ext cx="0" cy="457200"/>
          </a:xfrm>
          <a:prstGeom prst="line">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89105" name="Line 16">
            <a:extLst>
              <a:ext uri="{FF2B5EF4-FFF2-40B4-BE49-F238E27FC236}">
                <a16:creationId xmlns:a16="http://schemas.microsoft.com/office/drawing/2014/main" id="{638E98AC-5E65-4135-B973-C06E81A82095}"/>
              </a:ext>
            </a:extLst>
          </p:cNvPr>
          <p:cNvSpPr>
            <a:spLocks noChangeShapeType="1"/>
          </p:cNvSpPr>
          <p:nvPr/>
        </p:nvSpPr>
        <p:spPr bwMode="auto">
          <a:xfrm flipV="1">
            <a:off x="2266950" y="3505200"/>
            <a:ext cx="0" cy="457200"/>
          </a:xfrm>
          <a:prstGeom prst="line">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89106" name="Line 18">
            <a:extLst>
              <a:ext uri="{FF2B5EF4-FFF2-40B4-BE49-F238E27FC236}">
                <a16:creationId xmlns:a16="http://schemas.microsoft.com/office/drawing/2014/main" id="{EF68CDC9-6845-4315-8520-51BD3B144333}"/>
              </a:ext>
            </a:extLst>
          </p:cNvPr>
          <p:cNvSpPr>
            <a:spLocks noChangeShapeType="1"/>
          </p:cNvSpPr>
          <p:nvPr/>
        </p:nvSpPr>
        <p:spPr bwMode="auto">
          <a:xfrm flipV="1">
            <a:off x="1219200" y="3733800"/>
            <a:ext cx="0" cy="1066800"/>
          </a:xfrm>
          <a:prstGeom prst="line">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nvGrpSpPr>
          <p:cNvPr id="2" name="Group 31">
            <a:extLst>
              <a:ext uri="{FF2B5EF4-FFF2-40B4-BE49-F238E27FC236}">
                <a16:creationId xmlns:a16="http://schemas.microsoft.com/office/drawing/2014/main" id="{476B2EEC-8EC2-4E63-8F3E-7506BCD4D604}"/>
              </a:ext>
            </a:extLst>
          </p:cNvPr>
          <p:cNvGrpSpPr>
            <a:grpSpLocks/>
          </p:cNvGrpSpPr>
          <p:nvPr/>
        </p:nvGrpSpPr>
        <p:grpSpPr bwMode="auto">
          <a:xfrm>
            <a:off x="4244975" y="4114800"/>
            <a:ext cx="4595813" cy="1676400"/>
            <a:chOff x="4244801" y="4114800"/>
            <a:chExt cx="4595986" cy="1676400"/>
          </a:xfrm>
        </p:grpSpPr>
        <p:sp>
          <p:nvSpPr>
            <p:cNvPr id="54291" name="Rectangle 20">
              <a:extLst>
                <a:ext uri="{FF2B5EF4-FFF2-40B4-BE49-F238E27FC236}">
                  <a16:creationId xmlns:a16="http://schemas.microsoft.com/office/drawing/2014/main" id="{01E6551C-8073-4BC9-9A15-1B322F65C0F6}"/>
                </a:ext>
              </a:extLst>
            </p:cNvPr>
            <p:cNvSpPr>
              <a:spLocks noChangeArrowheads="1"/>
            </p:cNvSpPr>
            <p:nvPr/>
          </p:nvSpPr>
          <p:spPr bwMode="auto">
            <a:xfrm>
              <a:off x="5589465" y="5181600"/>
              <a:ext cx="2092404" cy="609600"/>
            </a:xfrm>
            <a:prstGeom prst="rect">
              <a:avLst/>
            </a:prstGeom>
            <a:solidFill>
              <a:srgbClr val="FFFFFF"/>
            </a:solidFill>
            <a:ln w="12700">
              <a:solidFill>
                <a:schemeClr val="tx2"/>
              </a:solidFill>
              <a:miter lim="800000"/>
              <a:headEnd/>
              <a:tailEnd/>
            </a:ln>
            <a:effectLst/>
          </p:spPr>
          <p:txBody>
            <a:bodyPr wrap="none" lIns="90488" tIns="44450" rIns="90488" bIns="44450" anchor="ctr"/>
            <a:lstStyle/>
            <a:p>
              <a:pPr algn="ctr" eaLnBrk="1" hangingPunct="1">
                <a:defRPr/>
              </a:pPr>
              <a:r>
                <a:rPr lang="en-US" sz="4000" dirty="0">
                  <a:solidFill>
                    <a:schemeClr val="tx2">
                      <a:lumMod val="50000"/>
                    </a:schemeClr>
                  </a:solidFill>
                  <a:latin typeface="Times New Roman" pitchFamily="18" charset="0"/>
                </a:rPr>
                <a:t>2/10,n/30</a:t>
              </a:r>
            </a:p>
          </p:txBody>
        </p:sp>
        <p:sp>
          <p:nvSpPr>
            <p:cNvPr id="89110" name="Line 21">
              <a:extLst>
                <a:ext uri="{FF2B5EF4-FFF2-40B4-BE49-F238E27FC236}">
                  <a16:creationId xmlns:a16="http://schemas.microsoft.com/office/drawing/2014/main" id="{D59F37DE-4F5C-49CC-B36F-6191BA4D6A1E}"/>
                </a:ext>
              </a:extLst>
            </p:cNvPr>
            <p:cNvSpPr>
              <a:spLocks noChangeShapeType="1"/>
            </p:cNvSpPr>
            <p:nvPr/>
          </p:nvSpPr>
          <p:spPr bwMode="auto">
            <a:xfrm>
              <a:off x="6336574" y="4876800"/>
              <a:ext cx="0" cy="381000"/>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89111" name="Line 22">
              <a:extLst>
                <a:ext uri="{FF2B5EF4-FFF2-40B4-BE49-F238E27FC236}">
                  <a16:creationId xmlns:a16="http://schemas.microsoft.com/office/drawing/2014/main" id="{CC6E405A-C50E-4FB8-82AD-2D49BC09EEA6}"/>
                </a:ext>
              </a:extLst>
            </p:cNvPr>
            <p:cNvSpPr>
              <a:spLocks noChangeShapeType="1"/>
            </p:cNvSpPr>
            <p:nvPr/>
          </p:nvSpPr>
          <p:spPr bwMode="auto">
            <a:xfrm>
              <a:off x="6859517" y="4876800"/>
              <a:ext cx="0" cy="381000"/>
            </a:xfrm>
            <a:prstGeom prst="line">
              <a:avLst/>
            </a:prstGeom>
            <a:noFill/>
            <a:ln w="2857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54294" name="Rectangle 23">
              <a:extLst>
                <a:ext uri="{FF2B5EF4-FFF2-40B4-BE49-F238E27FC236}">
                  <a16:creationId xmlns:a16="http://schemas.microsoft.com/office/drawing/2014/main" id="{D4DC6F9B-A296-42C6-803B-74918D11268C}"/>
                </a:ext>
              </a:extLst>
            </p:cNvPr>
            <p:cNvSpPr>
              <a:spLocks noChangeArrowheads="1"/>
            </p:cNvSpPr>
            <p:nvPr/>
          </p:nvSpPr>
          <p:spPr bwMode="auto">
            <a:xfrm>
              <a:off x="4956028" y="4343400"/>
              <a:ext cx="1430392" cy="539750"/>
            </a:xfrm>
            <a:prstGeom prst="rect">
              <a:avLst/>
            </a:prstGeom>
            <a:solidFill>
              <a:srgbClr val="FFFFFF"/>
            </a:solidFill>
            <a:ln w="25400">
              <a:solidFill>
                <a:schemeClr val="accent1">
                  <a:lumMod val="50000"/>
                </a:schemeClr>
              </a:solidFill>
              <a:miter lim="800000"/>
              <a:headEnd/>
              <a:tailEnd/>
            </a:ln>
            <a:effectLst/>
          </p:spPr>
          <p:txBody>
            <a:bodyPr lIns="90488" tIns="44450" rIns="90488" bIns="44450">
              <a:spAutoFit/>
            </a:bodyPr>
            <a:lstStyle/>
            <a:p>
              <a:pPr algn="ctr" eaLnBrk="1" hangingPunct="1">
                <a:spcBef>
                  <a:spcPct val="50000"/>
                </a:spcBef>
                <a:defRPr/>
              </a:pPr>
              <a:r>
                <a:rPr lang="en-US" sz="1400" b="1" dirty="0">
                  <a:latin typeface="Arial" pitchFamily="34" charset="0"/>
                </a:rPr>
                <a:t>Discount Period</a:t>
              </a:r>
            </a:p>
          </p:txBody>
        </p:sp>
        <p:sp>
          <p:nvSpPr>
            <p:cNvPr id="89113" name="Rectangle 24">
              <a:extLst>
                <a:ext uri="{FF2B5EF4-FFF2-40B4-BE49-F238E27FC236}">
                  <a16:creationId xmlns:a16="http://schemas.microsoft.com/office/drawing/2014/main" id="{2B16C345-CE3F-4683-852A-DC35708D036F}"/>
                </a:ext>
              </a:extLst>
            </p:cNvPr>
            <p:cNvSpPr>
              <a:spLocks noChangeArrowheads="1"/>
            </p:cNvSpPr>
            <p:nvPr/>
          </p:nvSpPr>
          <p:spPr bwMode="auto">
            <a:xfrm>
              <a:off x="6781800" y="4114800"/>
              <a:ext cx="1419418" cy="752475"/>
            </a:xfrm>
            <a:prstGeom prst="rect">
              <a:avLst/>
            </a:prstGeom>
            <a:solidFill>
              <a:srgbClr val="FFFFFF"/>
            </a:solidFill>
            <a:ln w="25400">
              <a:solidFill>
                <a:schemeClr val="tx2"/>
              </a:solidFill>
              <a:miter lim="800000"/>
              <a:headEnd/>
              <a:tailEnd/>
            </a:ln>
          </p:spPr>
          <p:txBody>
            <a:bodyPr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1400" b="1" dirty="0">
                  <a:latin typeface="Arial" panose="020B0604020202020204" pitchFamily="34" charset="0"/>
                </a:rPr>
                <a:t>Otherwise, Net (or invoice total) is Due </a:t>
              </a:r>
            </a:p>
          </p:txBody>
        </p:sp>
        <p:sp>
          <p:nvSpPr>
            <p:cNvPr id="54296" name="Line 26">
              <a:extLst>
                <a:ext uri="{FF2B5EF4-FFF2-40B4-BE49-F238E27FC236}">
                  <a16:creationId xmlns:a16="http://schemas.microsoft.com/office/drawing/2014/main" id="{DDF1AB67-F9F3-4B64-8EB2-CB31DA84B706}"/>
                </a:ext>
              </a:extLst>
            </p:cNvPr>
            <p:cNvSpPr>
              <a:spLocks noChangeShapeType="1"/>
            </p:cNvSpPr>
            <p:nvPr/>
          </p:nvSpPr>
          <p:spPr bwMode="auto">
            <a:xfrm>
              <a:off x="5216388" y="5481638"/>
              <a:ext cx="346088" cy="4762"/>
            </a:xfrm>
            <a:prstGeom prst="line">
              <a:avLst/>
            </a:prstGeom>
            <a:noFill/>
            <a:ln w="28575">
              <a:solidFill>
                <a:schemeClr val="tx2">
                  <a:lumMod val="50000"/>
                </a:schemeClr>
              </a:solidFill>
              <a:round/>
              <a:headEnd/>
              <a:tailEnd type="triangle" w="med" len="med"/>
            </a:ln>
          </p:spPr>
          <p:txBody>
            <a:bodyPr/>
            <a:lstStyle/>
            <a:p>
              <a:pPr>
                <a:defRPr/>
              </a:pPr>
              <a:endParaRPr lang="en-US" dirty="0"/>
            </a:p>
          </p:txBody>
        </p:sp>
        <p:sp>
          <p:nvSpPr>
            <p:cNvPr id="54297" name="Line 27">
              <a:extLst>
                <a:ext uri="{FF2B5EF4-FFF2-40B4-BE49-F238E27FC236}">
                  <a16:creationId xmlns:a16="http://schemas.microsoft.com/office/drawing/2014/main" id="{CBFB91BD-2604-4C7E-B55A-7975CC5C0EF8}"/>
                </a:ext>
              </a:extLst>
            </p:cNvPr>
            <p:cNvSpPr>
              <a:spLocks noChangeShapeType="1"/>
            </p:cNvSpPr>
            <p:nvPr/>
          </p:nvSpPr>
          <p:spPr bwMode="auto">
            <a:xfrm flipH="1" flipV="1">
              <a:off x="7619953" y="5486400"/>
              <a:ext cx="584222" cy="19050"/>
            </a:xfrm>
            <a:prstGeom prst="line">
              <a:avLst/>
            </a:prstGeom>
            <a:noFill/>
            <a:ln w="28575">
              <a:solidFill>
                <a:schemeClr val="accent1">
                  <a:lumMod val="50000"/>
                </a:schemeClr>
              </a:solidFill>
              <a:round/>
              <a:headEnd/>
              <a:tailEnd type="triangle" w="med" len="med"/>
            </a:ln>
          </p:spPr>
          <p:txBody>
            <a:bodyPr/>
            <a:lstStyle/>
            <a:p>
              <a:pPr>
                <a:defRPr/>
              </a:pPr>
              <a:endParaRPr lang="en-US" dirty="0"/>
            </a:p>
          </p:txBody>
        </p:sp>
        <p:sp>
          <p:nvSpPr>
            <p:cNvPr id="54298" name="Rectangle 28">
              <a:extLst>
                <a:ext uri="{FF2B5EF4-FFF2-40B4-BE49-F238E27FC236}">
                  <a16:creationId xmlns:a16="http://schemas.microsoft.com/office/drawing/2014/main" id="{90E06742-AC3D-4762-A697-F9806C768828}"/>
                </a:ext>
              </a:extLst>
            </p:cNvPr>
            <p:cNvSpPr>
              <a:spLocks noChangeArrowheads="1"/>
            </p:cNvSpPr>
            <p:nvPr/>
          </p:nvSpPr>
          <p:spPr bwMode="auto">
            <a:xfrm>
              <a:off x="8054944" y="5200650"/>
              <a:ext cx="785843" cy="539750"/>
            </a:xfrm>
            <a:prstGeom prst="rect">
              <a:avLst/>
            </a:prstGeom>
            <a:solidFill>
              <a:srgbClr val="FFFFFF"/>
            </a:solidFill>
            <a:ln w="25400">
              <a:solidFill>
                <a:schemeClr val="accent1">
                  <a:lumMod val="50000"/>
                </a:schemeClr>
              </a:solidFill>
              <a:miter lim="800000"/>
              <a:headEnd/>
              <a:tailEnd/>
            </a:ln>
            <a:effectLst/>
          </p:spPr>
          <p:txBody>
            <a:bodyPr lIns="90488" tIns="44450" rIns="90488" bIns="44450">
              <a:spAutoFit/>
            </a:bodyPr>
            <a:lstStyle/>
            <a:p>
              <a:pPr algn="ctr" eaLnBrk="1" hangingPunct="1">
                <a:spcBef>
                  <a:spcPct val="50000"/>
                </a:spcBef>
                <a:defRPr/>
              </a:pPr>
              <a:r>
                <a:rPr lang="en-US" sz="1400" b="1" dirty="0">
                  <a:latin typeface="Arial" pitchFamily="34" charset="0"/>
                </a:rPr>
                <a:t>Credit</a:t>
              </a:r>
              <a:br>
                <a:rPr lang="en-US" sz="1400" b="1" dirty="0">
                  <a:latin typeface="Arial" pitchFamily="34" charset="0"/>
                </a:rPr>
              </a:br>
              <a:r>
                <a:rPr lang="en-US" sz="1400" b="1" dirty="0">
                  <a:latin typeface="Arial" pitchFamily="34" charset="0"/>
                </a:rPr>
                <a:t>Period</a:t>
              </a:r>
            </a:p>
          </p:txBody>
        </p:sp>
        <p:sp>
          <p:nvSpPr>
            <p:cNvPr id="54299" name="Rectangle 25">
              <a:extLst>
                <a:ext uri="{FF2B5EF4-FFF2-40B4-BE49-F238E27FC236}">
                  <a16:creationId xmlns:a16="http://schemas.microsoft.com/office/drawing/2014/main" id="{BA27EF2D-5A99-4056-8CB0-9389368F37D1}"/>
                </a:ext>
              </a:extLst>
            </p:cNvPr>
            <p:cNvSpPr>
              <a:spLocks noChangeArrowheads="1"/>
            </p:cNvSpPr>
            <p:nvPr/>
          </p:nvSpPr>
          <p:spPr bwMode="auto">
            <a:xfrm>
              <a:off x="4244801" y="5200650"/>
              <a:ext cx="971587" cy="539750"/>
            </a:xfrm>
            <a:prstGeom prst="rect">
              <a:avLst/>
            </a:prstGeom>
            <a:solidFill>
              <a:srgbClr val="FFFFFF"/>
            </a:solidFill>
            <a:ln w="25400">
              <a:solidFill>
                <a:schemeClr val="accent1">
                  <a:lumMod val="50000"/>
                </a:schemeClr>
              </a:solidFill>
              <a:miter lim="800000"/>
              <a:headEnd/>
              <a:tailEnd/>
            </a:ln>
            <a:effectLst/>
          </p:spPr>
          <p:txBody>
            <a:bodyPr lIns="90488" tIns="44450" rIns="90488" bIns="44450">
              <a:spAutoFit/>
            </a:bodyPr>
            <a:lstStyle/>
            <a:p>
              <a:pPr algn="ctr" eaLnBrk="1" hangingPunct="1">
                <a:defRPr/>
              </a:pPr>
              <a:r>
                <a:rPr lang="en-US" sz="1400" b="1" dirty="0">
                  <a:latin typeface="Arial" pitchFamily="34" charset="0"/>
                </a:rPr>
                <a:t>Discount </a:t>
              </a:r>
            </a:p>
            <a:p>
              <a:pPr algn="ctr" eaLnBrk="1" hangingPunct="1">
                <a:defRPr/>
              </a:pPr>
              <a:r>
                <a:rPr lang="en-US" sz="1400" b="1" dirty="0">
                  <a:latin typeface="Arial" pitchFamily="34" charset="0"/>
                </a:rPr>
                <a:t>Percent</a:t>
              </a:r>
            </a:p>
          </p:txBody>
        </p:sp>
      </p:grpSp>
      <p:sp>
        <p:nvSpPr>
          <p:cNvPr id="29" name="Rounded Rectangle 9">
            <a:extLst>
              <a:ext uri="{FF2B5EF4-FFF2-40B4-BE49-F238E27FC236}">
                <a16:creationId xmlns:a16="http://schemas.microsoft.com/office/drawing/2014/main" id="{38943163-EBB4-4592-AC64-2B1427619E49}"/>
              </a:ext>
            </a:extLst>
          </p:cNvPr>
          <p:cNvSpPr/>
          <p:nvPr/>
        </p:nvSpPr>
        <p:spPr>
          <a:xfrm>
            <a:off x="496888" y="60960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5-5:Discuss how accounts receivable are reported on the balance sheet, including the valuation allowances for estimated uncollectible accounts and estimated cash discounts.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1027">
            <a:extLst>
              <a:ext uri="{FF2B5EF4-FFF2-40B4-BE49-F238E27FC236}">
                <a16:creationId xmlns:a16="http://schemas.microsoft.com/office/drawing/2014/main" id="{8C865DD0-57F4-4C2E-A0A3-F2FE4ABC5569}"/>
              </a:ext>
            </a:extLst>
          </p:cNvPr>
          <p:cNvSpPr>
            <a:spLocks noChangeArrowheads="1"/>
          </p:cNvSpPr>
          <p:nvPr/>
        </p:nvSpPr>
        <p:spPr bwMode="auto">
          <a:xfrm>
            <a:off x="1447800" y="1447800"/>
            <a:ext cx="2667000" cy="4441729"/>
          </a:xfrm>
          <a:prstGeom prst="rect">
            <a:avLst/>
          </a:prstGeom>
          <a:noFill/>
          <a:ln w="12700">
            <a:noFill/>
            <a:miter lim="800000"/>
            <a:headEnd/>
            <a:tailEnd/>
          </a:ln>
        </p:spPr>
        <p:txBody>
          <a:bodyPr lIns="90488" tIns="44450" rIns="90488" bIns="44450">
            <a:spAutoFit/>
          </a:bodyPr>
          <a:lstStyle/>
          <a:p>
            <a:pPr algn="ctr">
              <a:lnSpc>
                <a:spcPct val="90000"/>
              </a:lnSpc>
              <a:spcBef>
                <a:spcPct val="20000"/>
              </a:spcBef>
              <a:defRPr/>
            </a:pPr>
            <a:r>
              <a:rPr lang="en-US" altLang="en-US" sz="2800" b="1" dirty="0">
                <a:solidFill>
                  <a:schemeClr val="accent1">
                    <a:lumMod val="50000"/>
                  </a:schemeClr>
                </a:solidFill>
                <a:latin typeface="Arial" pitchFamily="34" charset="0"/>
              </a:rPr>
              <a:t>A note is a </a:t>
            </a:r>
            <a:r>
              <a:rPr lang="en-IN" altLang="en-US" sz="2800" b="1" dirty="0">
                <a:solidFill>
                  <a:schemeClr val="accent1">
                    <a:lumMod val="50000"/>
                  </a:schemeClr>
                </a:solidFill>
                <a:latin typeface="Arial" pitchFamily="34" charset="0"/>
              </a:rPr>
              <a:t>formal document (usually interest bearing) that supports the financial claim of one entity against another</a:t>
            </a:r>
            <a:r>
              <a:rPr lang="en-US" altLang="en-US" sz="2800" b="1" dirty="0">
                <a:solidFill>
                  <a:schemeClr val="accent1">
                    <a:lumMod val="50000"/>
                  </a:schemeClr>
                </a:solidFill>
                <a:latin typeface="Arial" pitchFamily="34" charset="0"/>
              </a:rPr>
              <a:t>.</a:t>
            </a:r>
          </a:p>
        </p:txBody>
      </p:sp>
      <p:sp>
        <p:nvSpPr>
          <p:cNvPr id="12292" name="Rectangle 1028">
            <a:extLst>
              <a:ext uri="{FF2B5EF4-FFF2-40B4-BE49-F238E27FC236}">
                <a16:creationId xmlns:a16="http://schemas.microsoft.com/office/drawing/2014/main" id="{5314D385-6666-44DE-8BE2-7A1B51B5CAA9}"/>
              </a:ext>
            </a:extLst>
          </p:cNvPr>
          <p:cNvSpPr>
            <a:spLocks noGrp="1" noChangeArrowheads="1"/>
          </p:cNvSpPr>
          <p:nvPr>
            <p:ph type="title"/>
          </p:nvPr>
        </p:nvSpPr>
        <p:spPr/>
        <p:txBody>
          <a:bodyPr/>
          <a:lstStyle/>
          <a:p>
            <a:r>
              <a:rPr lang="en-US" altLang="en-US" dirty="0"/>
              <a:t>Notes Receivable</a:t>
            </a:r>
          </a:p>
        </p:txBody>
      </p:sp>
      <p:sp>
        <p:nvSpPr>
          <p:cNvPr id="497670" name="Text Box 1030">
            <a:extLst>
              <a:ext uri="{FF2B5EF4-FFF2-40B4-BE49-F238E27FC236}">
                <a16:creationId xmlns:a16="http://schemas.microsoft.com/office/drawing/2014/main" id="{1DA8E295-03FE-4777-B44D-C039FE1FC9D0}"/>
              </a:ext>
            </a:extLst>
          </p:cNvPr>
          <p:cNvSpPr txBox="1">
            <a:spLocks noChangeArrowheads="1"/>
          </p:cNvSpPr>
          <p:nvPr/>
        </p:nvSpPr>
        <p:spPr bwMode="auto">
          <a:xfrm>
            <a:off x="5029202" y="1143000"/>
            <a:ext cx="2895600" cy="4832092"/>
          </a:xfrm>
          <a:prstGeom prst="rect">
            <a:avLst/>
          </a:prstGeom>
          <a:solidFill>
            <a:schemeClr val="accent1">
              <a:lumMod val="20000"/>
              <a:lumOff val="80000"/>
            </a:schemeClr>
          </a:solidFill>
          <a:ln w="9525">
            <a:solidFill>
              <a:schemeClr val="bg2"/>
            </a:solidFill>
            <a:miter lim="800000"/>
            <a:headEnd/>
            <a:tailEnd/>
          </a:ln>
          <a:effectLst/>
        </p:spPr>
        <p:txBody>
          <a:bodyPr>
            <a:spAutoFit/>
          </a:bodyPr>
          <a:lstStyle/>
          <a:p>
            <a:pPr algn="ctr" eaLnBrk="1" hangingPunct="1">
              <a:spcBef>
                <a:spcPct val="50000"/>
              </a:spcBef>
              <a:defRPr/>
            </a:pPr>
            <a:r>
              <a:rPr lang="en-IN" sz="2800" b="1" dirty="0">
                <a:latin typeface="Arial" pitchFamily="34" charset="0"/>
              </a:rPr>
              <a:t>Some firms may assess an interest charge or service charge on invoice amounts for accounts receivable that are not paid when due</a:t>
            </a:r>
            <a:r>
              <a:rPr lang="en-US" sz="2800" b="1" dirty="0">
                <a:latin typeface="Arial" pitchFamily="34" charset="0"/>
              </a:rPr>
              <a:t>.</a:t>
            </a:r>
          </a:p>
        </p:txBody>
      </p:sp>
      <p:sp>
        <p:nvSpPr>
          <p:cNvPr id="5" name="Rounded Rectangle 9">
            <a:extLst>
              <a:ext uri="{FF2B5EF4-FFF2-40B4-BE49-F238E27FC236}">
                <a16:creationId xmlns:a16="http://schemas.microsoft.com/office/drawing/2014/main" id="{B1664F68-9C43-4451-BCB5-C63A6C7D0959}"/>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5-6:Explain how notes receivable and related accrued interest are reported on the balance sheet.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a:extLst>
              <a:ext uri="{FF2B5EF4-FFF2-40B4-BE49-F238E27FC236}">
                <a16:creationId xmlns:a16="http://schemas.microsoft.com/office/drawing/2014/main" id="{5AF914EE-B2CB-47FD-94FC-C6ECB7355200}"/>
              </a:ext>
            </a:extLst>
          </p:cNvPr>
          <p:cNvSpPr>
            <a:spLocks noGrp="1" noChangeArrowheads="1"/>
          </p:cNvSpPr>
          <p:nvPr>
            <p:ph type="title"/>
          </p:nvPr>
        </p:nvSpPr>
        <p:spPr>
          <a:xfrm>
            <a:off x="457200" y="152400"/>
            <a:ext cx="8229600" cy="1143000"/>
          </a:xfrm>
        </p:spPr>
        <p:txBody>
          <a:bodyPr/>
          <a:lstStyle/>
          <a:p>
            <a:r>
              <a:rPr lang="en-US" altLang="en-US" sz="3800" dirty="0"/>
              <a:t>Adjusting Entry for Accrued Interest</a:t>
            </a:r>
          </a:p>
        </p:txBody>
      </p:sp>
      <p:sp>
        <p:nvSpPr>
          <p:cNvPr id="522243" name="Rectangle 3">
            <a:extLst>
              <a:ext uri="{FF2B5EF4-FFF2-40B4-BE49-F238E27FC236}">
                <a16:creationId xmlns:a16="http://schemas.microsoft.com/office/drawing/2014/main" id="{69AD1060-26D1-4199-A14F-03BF5600479D}"/>
              </a:ext>
            </a:extLst>
          </p:cNvPr>
          <p:cNvSpPr>
            <a:spLocks noGrp="1" noChangeArrowheads="1"/>
          </p:cNvSpPr>
          <p:nvPr>
            <p:ph type="body" idx="4294967295"/>
          </p:nvPr>
        </p:nvSpPr>
        <p:spPr>
          <a:xfrm>
            <a:off x="685800" y="1066800"/>
            <a:ext cx="8229600" cy="1828800"/>
          </a:xfrm>
          <a:solidFill>
            <a:schemeClr val="accent1">
              <a:lumMod val="20000"/>
              <a:lumOff val="80000"/>
            </a:schemeClr>
          </a:solidFill>
          <a:ln w="12700" cap="flat">
            <a:solidFill>
              <a:srgbClr val="414141"/>
            </a:solidFill>
          </a:ln>
          <a:effectLst>
            <a:outerShdw dist="107763" dir="2700000" algn="ctr" rotWithShape="0">
              <a:srgbClr val="414141"/>
            </a:outerShdw>
          </a:effectLst>
        </p:spPr>
        <p:txBody>
          <a:bodyPr lIns="90488" tIns="44450" rIns="90488" bIns="44450"/>
          <a:lstStyle/>
          <a:p>
            <a:pPr algn="ctr">
              <a:buFont typeface="Wingdings" pitchFamily="2" charset="2"/>
              <a:buNone/>
              <a:defRPr/>
            </a:pPr>
            <a:r>
              <a:rPr lang="en-IN" sz="2600" b="1" dirty="0">
                <a:solidFill>
                  <a:schemeClr val="accent1">
                    <a:lumMod val="50000"/>
                  </a:schemeClr>
                </a:solidFill>
              </a:rPr>
              <a:t>If interest is to be paid at the maturity of the note (a common practice), it is appropriate that the holder of the note accrue interest revenue, usually monthly. The financial statement effects of doing this are as follows:</a:t>
            </a:r>
            <a:endParaRPr lang="en-US" sz="2600" b="1" dirty="0">
              <a:solidFill>
                <a:schemeClr val="accent1">
                  <a:lumMod val="50000"/>
                </a:schemeClr>
              </a:solidFill>
            </a:endParaRPr>
          </a:p>
        </p:txBody>
      </p:sp>
      <p:pic>
        <p:nvPicPr>
          <p:cNvPr id="3" name="Picture 2">
            <a:extLst>
              <a:ext uri="{FF2B5EF4-FFF2-40B4-BE49-F238E27FC236}">
                <a16:creationId xmlns:a16="http://schemas.microsoft.com/office/drawing/2014/main" id="{47E111FE-B389-4D10-B540-33952EB0E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779" y="3148037"/>
            <a:ext cx="8009021" cy="1323925"/>
          </a:xfrm>
          <a:prstGeom prst="rect">
            <a:avLst/>
          </a:prstGeom>
        </p:spPr>
      </p:pic>
      <p:pic>
        <p:nvPicPr>
          <p:cNvPr id="5" name="Picture 4">
            <a:extLst>
              <a:ext uri="{FF2B5EF4-FFF2-40B4-BE49-F238E27FC236}">
                <a16:creationId xmlns:a16="http://schemas.microsoft.com/office/drawing/2014/main" id="{1AADA428-F4B5-4A71-91D6-18295B77BD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778" y="5257321"/>
            <a:ext cx="8009021" cy="686279"/>
          </a:xfrm>
          <a:prstGeom prst="rect">
            <a:avLst/>
          </a:prstGeom>
        </p:spPr>
      </p:pic>
      <p:sp>
        <p:nvSpPr>
          <p:cNvPr id="10" name="Rectangle 3">
            <a:extLst>
              <a:ext uri="{FF2B5EF4-FFF2-40B4-BE49-F238E27FC236}">
                <a16:creationId xmlns:a16="http://schemas.microsoft.com/office/drawing/2014/main" id="{D2A850A7-8B28-44BD-9EC2-833B1BB5EC13}"/>
              </a:ext>
            </a:extLst>
          </p:cNvPr>
          <p:cNvSpPr txBox="1">
            <a:spLocks noChangeArrowheads="1"/>
          </p:cNvSpPr>
          <p:nvPr/>
        </p:nvSpPr>
        <p:spPr bwMode="auto">
          <a:xfrm>
            <a:off x="677779" y="4596898"/>
            <a:ext cx="4666248" cy="461739"/>
          </a:xfrm>
          <a:prstGeom prst="rect">
            <a:avLst/>
          </a:prstGeom>
          <a:solidFill>
            <a:schemeClr val="accent1">
              <a:lumMod val="20000"/>
              <a:lumOff val="80000"/>
            </a:schemeClr>
          </a:solidFill>
          <a:ln w="12700" cap="flat">
            <a:solidFill>
              <a:srgbClr val="414141"/>
            </a:solidFill>
          </a:ln>
          <a:effectLst>
            <a:outerShdw dist="107763" dir="2700000" algn="ctr" rotWithShape="0">
              <a:srgbClr val="414141"/>
            </a:outerShdw>
          </a:effec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Wingdings" pitchFamily="2" charset="2"/>
              <a:buNone/>
              <a:defRPr/>
            </a:pPr>
            <a:r>
              <a:rPr lang="en-IN" sz="2600" b="1" dirty="0">
                <a:solidFill>
                  <a:schemeClr val="accent1">
                    <a:lumMod val="50000"/>
                  </a:schemeClr>
                </a:solidFill>
              </a:rPr>
              <a:t>The adjustment is as follows:</a:t>
            </a:r>
            <a:endParaRPr lang="en-US" sz="2600" b="1" dirty="0">
              <a:solidFill>
                <a:schemeClr val="accent1">
                  <a:lumMod val="50000"/>
                </a:schemeClr>
              </a:solidFill>
            </a:endParaRPr>
          </a:p>
        </p:txBody>
      </p:sp>
      <p:sp>
        <p:nvSpPr>
          <p:cNvPr id="7" name="Rounded Rectangle 9">
            <a:extLst>
              <a:ext uri="{FF2B5EF4-FFF2-40B4-BE49-F238E27FC236}">
                <a16:creationId xmlns:a16="http://schemas.microsoft.com/office/drawing/2014/main" id="{40DD9789-5481-4187-AE7F-FFF5B2E27E41}"/>
              </a:ext>
            </a:extLst>
          </p:cNvPr>
          <p:cNvSpPr/>
          <p:nvPr/>
        </p:nvSpPr>
        <p:spPr>
          <a:xfrm>
            <a:off x="496888" y="615315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5-6:Explain how notes receivable and related accrued interest are reported on the balance sheet.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71F3E7-583A-4483-B4EC-D77F8F3D739A}"/>
              </a:ext>
            </a:extLst>
          </p:cNvPr>
          <p:cNvSpPr>
            <a:spLocks noGrp="1"/>
          </p:cNvSpPr>
          <p:nvPr>
            <p:ph type="title"/>
          </p:nvPr>
        </p:nvSpPr>
        <p:spPr/>
        <p:txBody>
          <a:bodyPr/>
          <a:lstStyle/>
          <a:p>
            <a:r>
              <a:rPr lang="en-US" altLang="en-US" dirty="0"/>
              <a:t>Inventories</a:t>
            </a:r>
            <a:endParaRPr lang="en-US" dirty="0"/>
          </a:p>
        </p:txBody>
      </p:sp>
      <p:sp>
        <p:nvSpPr>
          <p:cNvPr id="5" name="Content Placeholder 4">
            <a:extLst>
              <a:ext uri="{FF2B5EF4-FFF2-40B4-BE49-F238E27FC236}">
                <a16:creationId xmlns:a16="http://schemas.microsoft.com/office/drawing/2014/main" id="{75544893-E9EF-466C-B0C9-A9A59DE8F1E0}"/>
              </a:ext>
            </a:extLst>
          </p:cNvPr>
          <p:cNvSpPr>
            <a:spLocks noGrp="1"/>
          </p:cNvSpPr>
          <p:nvPr>
            <p:ph idx="1"/>
          </p:nvPr>
        </p:nvSpPr>
        <p:spPr>
          <a:xfrm>
            <a:off x="533400" y="1371600"/>
            <a:ext cx="8229600" cy="1828800"/>
          </a:xfrm>
          <a:solidFill>
            <a:srgbClr val="558ED5"/>
          </a:solidFill>
        </p:spPr>
        <p:txBody>
          <a:bodyPr/>
          <a:lstStyle/>
          <a:p>
            <a:pPr marL="0" indent="0">
              <a:buNone/>
            </a:pPr>
            <a:r>
              <a:rPr lang="en-IN" sz="2800" dirty="0">
                <a:solidFill>
                  <a:schemeClr val="bg1"/>
                </a:solidFill>
              </a:rPr>
              <a:t>For service organizations, inventories consist mainly of office supplies and other items of relatively low value that will be used up within the organization, rather than being offered for sale to customers.</a:t>
            </a:r>
          </a:p>
        </p:txBody>
      </p:sp>
      <p:sp>
        <p:nvSpPr>
          <p:cNvPr id="6" name="Content Placeholder 4">
            <a:extLst>
              <a:ext uri="{FF2B5EF4-FFF2-40B4-BE49-F238E27FC236}">
                <a16:creationId xmlns:a16="http://schemas.microsoft.com/office/drawing/2014/main" id="{D36A61AD-D67C-496A-9978-44432059F813}"/>
              </a:ext>
            </a:extLst>
          </p:cNvPr>
          <p:cNvSpPr txBox="1">
            <a:spLocks/>
          </p:cNvSpPr>
          <p:nvPr/>
        </p:nvSpPr>
        <p:spPr bwMode="auto">
          <a:xfrm>
            <a:off x="533400" y="3429000"/>
            <a:ext cx="8229600" cy="2447926"/>
          </a:xfrm>
          <a:prstGeom prst="rect">
            <a:avLst/>
          </a:prstGeom>
          <a:solidFill>
            <a:srgbClr val="558ED5"/>
          </a:solidFill>
          <a:ln>
            <a:noFill/>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solidFill>
                  <a:schemeClr val="bg1"/>
                </a:solidFill>
              </a:rPr>
              <a:t>For merchandising and manufacturing firms, the sale of inventory in the ordinary course of business provides the major, ongoing source of operating revenue. Inventories represent the most significant current asset for such firms.</a:t>
            </a:r>
            <a:endParaRPr lang="en-US" sz="2800" dirty="0">
              <a:solidFill>
                <a:schemeClr val="bg1"/>
              </a:solidFill>
            </a:endParaRPr>
          </a:p>
        </p:txBody>
      </p:sp>
      <p:sp>
        <p:nvSpPr>
          <p:cNvPr id="7" name="Rounded Rectangle 9">
            <a:extLst>
              <a:ext uri="{FF2B5EF4-FFF2-40B4-BE49-F238E27FC236}">
                <a16:creationId xmlns:a16="http://schemas.microsoft.com/office/drawing/2014/main" id="{7EDD9B80-0ED9-4371-AFCE-6C9A4963C360}"/>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5-7:Explain how inventories are reported on the balance sheet.</a:t>
            </a:r>
          </a:p>
        </p:txBody>
      </p:sp>
    </p:spTree>
    <p:extLst>
      <p:ext uri="{BB962C8B-B14F-4D97-AF65-F5344CB8AC3E}">
        <p14:creationId xmlns:p14="http://schemas.microsoft.com/office/powerpoint/2010/main" val="253506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20684-1679-4771-B804-70AD0D3B556C}"/>
              </a:ext>
            </a:extLst>
          </p:cNvPr>
          <p:cNvSpPr>
            <a:spLocks noGrp="1"/>
          </p:cNvSpPr>
          <p:nvPr>
            <p:ph type="title"/>
          </p:nvPr>
        </p:nvSpPr>
        <p:spPr/>
        <p:txBody>
          <a:bodyPr/>
          <a:lstStyle/>
          <a:p>
            <a:r>
              <a:rPr lang="en-IN" sz="3600" dirty="0"/>
              <a:t>Effects of Purchase and Sale Transactions on the Financial Statements</a:t>
            </a:r>
            <a:endParaRPr lang="en-US" sz="3600" dirty="0"/>
          </a:p>
        </p:txBody>
      </p:sp>
      <p:pic>
        <p:nvPicPr>
          <p:cNvPr id="7" name="Content Placeholder 6">
            <a:extLst>
              <a:ext uri="{FF2B5EF4-FFF2-40B4-BE49-F238E27FC236}">
                <a16:creationId xmlns:a16="http://schemas.microsoft.com/office/drawing/2014/main" id="{09A3854B-5FD5-4931-9AC7-EEAE3987CB6C}"/>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852" b="2482"/>
          <a:stretch/>
        </p:blipFill>
        <p:spPr>
          <a:xfrm>
            <a:off x="533400" y="1524000"/>
            <a:ext cx="8077200" cy="2057400"/>
          </a:xfrm>
        </p:spPr>
      </p:pic>
      <p:sp>
        <p:nvSpPr>
          <p:cNvPr id="8" name="Rectangle 3">
            <a:extLst>
              <a:ext uri="{FF2B5EF4-FFF2-40B4-BE49-F238E27FC236}">
                <a16:creationId xmlns:a16="http://schemas.microsoft.com/office/drawing/2014/main" id="{41671D9B-A092-4468-A7DF-57E020EBF7DB}"/>
              </a:ext>
            </a:extLst>
          </p:cNvPr>
          <p:cNvSpPr txBox="1">
            <a:spLocks noChangeArrowheads="1"/>
          </p:cNvSpPr>
          <p:nvPr/>
        </p:nvSpPr>
        <p:spPr bwMode="auto">
          <a:xfrm>
            <a:off x="533400" y="3775980"/>
            <a:ext cx="4666248" cy="461739"/>
          </a:xfrm>
          <a:prstGeom prst="rect">
            <a:avLst/>
          </a:prstGeom>
          <a:solidFill>
            <a:schemeClr val="accent1">
              <a:lumMod val="20000"/>
              <a:lumOff val="80000"/>
            </a:schemeClr>
          </a:solidFill>
          <a:ln w="12700" cap="flat">
            <a:solidFill>
              <a:srgbClr val="414141"/>
            </a:solidFill>
          </a:ln>
          <a:effectLst>
            <a:outerShdw dist="107763" dir="2700000" algn="ctr" rotWithShape="0">
              <a:srgbClr val="414141"/>
            </a:outerShdw>
          </a:effec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Wingdings" pitchFamily="2" charset="2"/>
              <a:buNone/>
              <a:defRPr/>
            </a:pPr>
            <a:r>
              <a:rPr lang="en-IN" sz="2600" b="1" dirty="0">
                <a:solidFill>
                  <a:schemeClr val="accent1">
                    <a:lumMod val="50000"/>
                  </a:schemeClr>
                </a:solidFill>
              </a:rPr>
              <a:t>The entries are as follows:</a:t>
            </a:r>
            <a:endParaRPr lang="en-US" sz="2600" b="1" dirty="0">
              <a:solidFill>
                <a:schemeClr val="accent1">
                  <a:lumMod val="50000"/>
                </a:schemeClr>
              </a:solidFill>
            </a:endParaRPr>
          </a:p>
        </p:txBody>
      </p:sp>
      <p:pic>
        <p:nvPicPr>
          <p:cNvPr id="10" name="Picture 9">
            <a:extLst>
              <a:ext uri="{FF2B5EF4-FFF2-40B4-BE49-F238E27FC236}">
                <a16:creationId xmlns:a16="http://schemas.microsoft.com/office/drawing/2014/main" id="{BB640413-AAF8-4F32-9DDD-C565CC597D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4567130"/>
            <a:ext cx="7821116" cy="1533739"/>
          </a:xfrm>
          <a:prstGeom prst="rect">
            <a:avLst/>
          </a:prstGeom>
        </p:spPr>
      </p:pic>
    </p:spTree>
    <p:extLst>
      <p:ext uri="{BB962C8B-B14F-4D97-AF65-F5344CB8AC3E}">
        <p14:creationId xmlns:p14="http://schemas.microsoft.com/office/powerpoint/2010/main" val="31388694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0CBAF-6CC9-4B12-ABEC-8151044219A2}"/>
              </a:ext>
            </a:extLst>
          </p:cNvPr>
          <p:cNvSpPr>
            <a:spLocks noGrp="1"/>
          </p:cNvSpPr>
          <p:nvPr>
            <p:ph type="title"/>
          </p:nvPr>
        </p:nvSpPr>
        <p:spPr/>
        <p:txBody>
          <a:bodyPr/>
          <a:lstStyle/>
          <a:p>
            <a:r>
              <a:rPr lang="en-US" dirty="0"/>
              <a:t>Exhibit 5-3: </a:t>
            </a:r>
            <a:r>
              <a:rPr lang="en-IN" dirty="0"/>
              <a:t>Flow of Costs from</a:t>
            </a:r>
            <a:br>
              <a:rPr lang="en-IN" dirty="0"/>
            </a:br>
            <a:r>
              <a:rPr lang="en-IN" dirty="0"/>
              <a:t>Inventory to Cost of Goods Sold</a:t>
            </a:r>
            <a:endParaRPr lang="en-US" dirty="0"/>
          </a:p>
        </p:txBody>
      </p:sp>
      <p:pic>
        <p:nvPicPr>
          <p:cNvPr id="5" name="Content Placeholder 4">
            <a:extLst>
              <a:ext uri="{FF2B5EF4-FFF2-40B4-BE49-F238E27FC236}">
                <a16:creationId xmlns:a16="http://schemas.microsoft.com/office/drawing/2014/main" id="{19A4AC61-357B-4F9F-90A7-F8ED889C6AD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2007524"/>
            <a:ext cx="8229600" cy="2842952"/>
          </a:xfrm>
        </p:spPr>
      </p:pic>
    </p:spTree>
    <p:extLst>
      <p:ext uri="{BB962C8B-B14F-4D97-AF65-F5344CB8AC3E}">
        <p14:creationId xmlns:p14="http://schemas.microsoft.com/office/powerpoint/2010/main" val="2243280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7">
            <a:extLst>
              <a:ext uri="{FF2B5EF4-FFF2-40B4-BE49-F238E27FC236}">
                <a16:creationId xmlns:a16="http://schemas.microsoft.com/office/drawing/2014/main" id="{20C9354B-FCF0-48F6-B684-81BF19100B94}"/>
              </a:ext>
            </a:extLst>
          </p:cNvPr>
          <p:cNvSpPr>
            <a:spLocks noGrp="1"/>
          </p:cNvSpPr>
          <p:nvPr>
            <p:ph type="title"/>
          </p:nvPr>
        </p:nvSpPr>
        <p:spPr/>
        <p:txBody>
          <a:bodyPr/>
          <a:lstStyle/>
          <a:p>
            <a:r>
              <a:rPr lang="en-US" altLang="en-US" dirty="0"/>
              <a:t>Learning Objectives</a:t>
            </a:r>
          </a:p>
        </p:txBody>
      </p:sp>
      <p:sp>
        <p:nvSpPr>
          <p:cNvPr id="48131" name="Rectangle 7">
            <a:extLst>
              <a:ext uri="{FF2B5EF4-FFF2-40B4-BE49-F238E27FC236}">
                <a16:creationId xmlns:a16="http://schemas.microsoft.com/office/drawing/2014/main" id="{C3D8D003-01C6-4427-83D7-20C46C3A8A29}"/>
              </a:ext>
            </a:extLst>
          </p:cNvPr>
          <p:cNvSpPr>
            <a:spLocks noChangeArrowheads="1"/>
          </p:cNvSpPr>
          <p:nvPr/>
        </p:nvSpPr>
        <p:spPr bwMode="auto">
          <a:xfrm>
            <a:off x="457200" y="903288"/>
            <a:ext cx="8382000" cy="5678487"/>
          </a:xfrm>
          <a:prstGeom prst="rect">
            <a:avLst/>
          </a:prstGeom>
          <a:noFill/>
          <a:ln w="9525" algn="ctr">
            <a:noFill/>
            <a:miter lim="800000"/>
            <a:headEnd/>
            <a:tailEnd/>
          </a:ln>
        </p:spPr>
        <p:txBody>
          <a:bodyPr>
            <a:spAutoFit/>
          </a:bodyPr>
          <a:lstStyle/>
          <a:p>
            <a:pPr>
              <a:defRPr/>
            </a:pPr>
            <a:r>
              <a:rPr lang="en-US" altLang="en-US" sz="2200" b="1" dirty="0">
                <a:latin typeface="Arial Narrow" pitchFamily="34" charset="0"/>
              </a:rPr>
              <a:t>After studying this chapter, you should understand and be able to:</a:t>
            </a:r>
          </a:p>
          <a:p>
            <a:pPr>
              <a:defRPr/>
            </a:pPr>
            <a:endParaRPr lang="en-US" sz="1000" b="1" dirty="0">
              <a:solidFill>
                <a:srgbClr val="800000"/>
              </a:solidFill>
              <a:latin typeface="+mj-lt"/>
            </a:endParaRPr>
          </a:p>
          <a:p>
            <a:pPr marL="736600" indent="-736600">
              <a:defRPr/>
            </a:pPr>
            <a:r>
              <a:rPr lang="en-US" altLang="en-US" b="1" dirty="0">
                <a:latin typeface="Arial Narrow" pitchFamily="34" charset="0"/>
              </a:rPr>
              <a:t>LO 5-1: Explain what is included in the cash and cash equivalents amount reported on the balance sheet.</a:t>
            </a:r>
          </a:p>
          <a:p>
            <a:pPr marL="736600" indent="-736600">
              <a:defRPr/>
            </a:pPr>
            <a:r>
              <a:rPr lang="en-US" altLang="en-US" b="1" dirty="0">
                <a:latin typeface="Arial Narrow" pitchFamily="34" charset="0"/>
              </a:rPr>
              <a:t>LO 5-2: Describe the key features of a system of internal control and explain why internal controls are important.</a:t>
            </a:r>
          </a:p>
          <a:p>
            <a:pPr marL="736600" indent="-736600">
              <a:defRPr/>
            </a:pPr>
            <a:r>
              <a:rPr lang="en-US" altLang="en-US" b="1" dirty="0">
                <a:latin typeface="Arial Narrow" pitchFamily="34" charset="0"/>
              </a:rPr>
              <a:t>LO 5-3: Explain the bank reconciliation procedure.</a:t>
            </a:r>
          </a:p>
          <a:p>
            <a:pPr marL="736600" indent="-736600">
              <a:defRPr/>
            </a:pPr>
            <a:r>
              <a:rPr lang="en-US" altLang="en-US" b="1" dirty="0">
                <a:latin typeface="Arial Narrow" pitchFamily="34" charset="0"/>
              </a:rPr>
              <a:t>LO 5-4: Explain how short-term marketable securities are reported on the balance sheet.</a:t>
            </a:r>
          </a:p>
          <a:p>
            <a:pPr marL="736600" indent="-736600">
              <a:defRPr/>
            </a:pPr>
            <a:r>
              <a:rPr lang="en-US" altLang="en-US" b="1" dirty="0">
                <a:latin typeface="Arial Narrow" pitchFamily="34" charset="0"/>
              </a:rPr>
              <a:t>LO 5-5: Discuss how accounts receivable are reported on the balance sheet, including the valuation allowances for estimated uncollectible accounts and estimated cash discounts.</a:t>
            </a:r>
          </a:p>
          <a:p>
            <a:pPr marL="736600" indent="-736600">
              <a:defRPr/>
            </a:pPr>
            <a:r>
              <a:rPr lang="en-US" altLang="en-US" b="1" dirty="0">
                <a:latin typeface="Arial Narrow" pitchFamily="34" charset="0"/>
              </a:rPr>
              <a:t>LO 5-6: Explain how notes receivable and related accrued interest are reported on the balance sheet.</a:t>
            </a:r>
          </a:p>
          <a:p>
            <a:pPr marL="736600" indent="-736600">
              <a:defRPr/>
            </a:pPr>
            <a:r>
              <a:rPr lang="en-US" altLang="en-US" b="1" dirty="0">
                <a:latin typeface="Arial Narrow" pitchFamily="34" charset="0"/>
              </a:rPr>
              <a:t>LO 5-7: Explain how inventories are reported on the balance sheet.</a:t>
            </a:r>
          </a:p>
          <a:p>
            <a:pPr marL="736600" indent="-736600">
              <a:defRPr/>
            </a:pPr>
            <a:r>
              <a:rPr lang="en-US" altLang="en-US" b="1" dirty="0">
                <a:latin typeface="Arial Narrow" pitchFamily="34" charset="0"/>
              </a:rPr>
              <a:t>LO 5-8: Discuss the alternative inventory cost flow assumptions and generalize about their respective effects on the income statement and balance sheet when price levels are changing. </a:t>
            </a:r>
          </a:p>
          <a:p>
            <a:pPr marL="685800" indent="-685800">
              <a:defRPr/>
            </a:pPr>
            <a:r>
              <a:rPr lang="en-US" altLang="en-US" b="1" dirty="0">
                <a:latin typeface="Arial Narrow" pitchFamily="34" charset="0"/>
              </a:rPr>
              <a:t>LO 5-9: Discuss the impact of inventory errors on the balance sheet and income statement.</a:t>
            </a:r>
          </a:p>
          <a:p>
            <a:pPr marL="804863" indent="-804863">
              <a:defRPr/>
            </a:pPr>
            <a:r>
              <a:rPr lang="en-US" altLang="en-US" b="1" dirty="0">
                <a:latin typeface="Arial Narrow" pitchFamily="34" charset="0"/>
              </a:rPr>
              <a:t>LO 5-10: Explain what prepaid expenses are and how they are reported on the balance sheet.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80" name="Rectangle 28">
            <a:extLst>
              <a:ext uri="{FF2B5EF4-FFF2-40B4-BE49-F238E27FC236}">
                <a16:creationId xmlns:a16="http://schemas.microsoft.com/office/drawing/2014/main" id="{E8E9AC9C-9B1C-4641-B239-FD4B23699A90}"/>
              </a:ext>
            </a:extLst>
          </p:cNvPr>
          <p:cNvSpPr>
            <a:spLocks noChangeArrowheads="1"/>
          </p:cNvSpPr>
          <p:nvPr/>
        </p:nvSpPr>
        <p:spPr bwMode="auto">
          <a:xfrm>
            <a:off x="685800" y="990600"/>
            <a:ext cx="8077200" cy="1419363"/>
          </a:xfrm>
          <a:prstGeom prst="rect">
            <a:avLst/>
          </a:prstGeom>
          <a:solidFill>
            <a:srgbClr val="FFFF9B"/>
          </a:solidFill>
          <a:ln w="12700">
            <a:solidFill>
              <a:schemeClr val="accent6"/>
            </a:solidFill>
            <a:miter lim="800000"/>
            <a:headEnd/>
            <a:tailEnd/>
          </a:ln>
          <a:effectLst/>
        </p:spPr>
        <p:txBody>
          <a:bodyPr lIns="90488" tIns="44450" rIns="90488" bIns="44450">
            <a:spAutoFit/>
          </a:bodyPr>
          <a:lstStyle/>
          <a:p>
            <a:pPr algn="ctr" eaLnBrk="1" hangingPunct="1">
              <a:lnSpc>
                <a:spcPct val="90000"/>
              </a:lnSpc>
              <a:spcBef>
                <a:spcPct val="35000"/>
              </a:spcBef>
              <a:defRPr/>
            </a:pPr>
            <a:r>
              <a:rPr lang="en-US" sz="3200" b="1" dirty="0">
                <a:latin typeface="Arial" pitchFamily="34" charset="0"/>
              </a:rPr>
              <a:t>We use one of these inventory valuation methods to determine the cost of goods sold.</a:t>
            </a:r>
          </a:p>
        </p:txBody>
      </p:sp>
      <p:sp>
        <p:nvSpPr>
          <p:cNvPr id="90115" name="Rectangle 29">
            <a:extLst>
              <a:ext uri="{FF2B5EF4-FFF2-40B4-BE49-F238E27FC236}">
                <a16:creationId xmlns:a16="http://schemas.microsoft.com/office/drawing/2014/main" id="{CEFA5B4F-3000-41A4-973C-AB3CA4A615E3}"/>
              </a:ext>
            </a:extLst>
          </p:cNvPr>
          <p:cNvSpPr>
            <a:spLocks noGrp="1" noChangeArrowheads="1"/>
          </p:cNvSpPr>
          <p:nvPr>
            <p:ph type="title"/>
          </p:nvPr>
        </p:nvSpPr>
        <p:spPr/>
        <p:txBody>
          <a:bodyPr/>
          <a:lstStyle/>
          <a:p>
            <a:r>
              <a:rPr lang="en-US" altLang="en-US" dirty="0"/>
              <a:t>Inventory Cost Flow Assumptions</a:t>
            </a:r>
          </a:p>
        </p:txBody>
      </p:sp>
      <p:grpSp>
        <p:nvGrpSpPr>
          <p:cNvPr id="2" name="Group 2">
            <a:extLst>
              <a:ext uri="{FF2B5EF4-FFF2-40B4-BE49-F238E27FC236}">
                <a16:creationId xmlns:a16="http://schemas.microsoft.com/office/drawing/2014/main" id="{1792747E-40F5-4B13-8017-B50315E1476E}"/>
              </a:ext>
            </a:extLst>
          </p:cNvPr>
          <p:cNvGrpSpPr>
            <a:grpSpLocks/>
          </p:cNvGrpSpPr>
          <p:nvPr/>
        </p:nvGrpSpPr>
        <p:grpSpPr bwMode="auto">
          <a:xfrm>
            <a:off x="990600" y="2667000"/>
            <a:ext cx="3582769" cy="1601607"/>
            <a:chOff x="288" y="1776"/>
            <a:chExt cx="2617" cy="1139"/>
          </a:xfrm>
          <a:solidFill>
            <a:schemeClr val="accent1">
              <a:lumMod val="20000"/>
              <a:lumOff val="80000"/>
            </a:schemeClr>
          </a:solidFill>
        </p:grpSpPr>
        <p:grpSp>
          <p:nvGrpSpPr>
            <p:cNvPr id="3" name="Group 3">
              <a:extLst>
                <a:ext uri="{FF2B5EF4-FFF2-40B4-BE49-F238E27FC236}">
                  <a16:creationId xmlns:a16="http://schemas.microsoft.com/office/drawing/2014/main" id="{E3DDE658-8807-4355-BEC6-AFF35094CF1D}"/>
                </a:ext>
              </a:extLst>
            </p:cNvPr>
            <p:cNvGrpSpPr>
              <a:grpSpLocks/>
            </p:cNvGrpSpPr>
            <p:nvPr/>
          </p:nvGrpSpPr>
          <p:grpSpPr bwMode="auto">
            <a:xfrm>
              <a:off x="288" y="1776"/>
              <a:ext cx="2617" cy="1139"/>
              <a:chOff x="640" y="1021"/>
              <a:chExt cx="2287" cy="1517"/>
            </a:xfrm>
            <a:grpFill/>
          </p:grpSpPr>
          <p:sp>
            <p:nvSpPr>
              <p:cNvPr id="64540" name="Rectangle 4">
                <a:extLst>
                  <a:ext uri="{FF2B5EF4-FFF2-40B4-BE49-F238E27FC236}">
                    <a16:creationId xmlns:a16="http://schemas.microsoft.com/office/drawing/2014/main" id="{28078B36-78F9-4503-BBAD-806FF645CD30}"/>
                  </a:ext>
                </a:extLst>
              </p:cNvPr>
              <p:cNvSpPr>
                <a:spLocks noChangeArrowheads="1"/>
              </p:cNvSpPr>
              <p:nvPr/>
            </p:nvSpPr>
            <p:spPr bwMode="auto">
              <a:xfrm>
                <a:off x="641" y="1021"/>
                <a:ext cx="1621" cy="857"/>
              </a:xfrm>
              <a:prstGeom prst="rect">
                <a:avLst/>
              </a:prstGeom>
              <a:grpFill/>
              <a:ln w="25400">
                <a:solidFill>
                  <a:srgbClr val="000000"/>
                </a:solidFill>
                <a:miter lim="800000"/>
                <a:headEnd/>
                <a:tailEnd/>
              </a:ln>
            </p:spPr>
            <p:txBody>
              <a:bodyPr wrap="none" anchor="ctr"/>
              <a:lstStyle/>
              <a:p>
                <a:pPr algn="ctr">
                  <a:defRPr/>
                </a:pPr>
                <a:endParaRPr lang="en-US" altLang="en-US" dirty="0"/>
              </a:p>
            </p:txBody>
          </p:sp>
          <p:sp>
            <p:nvSpPr>
              <p:cNvPr id="64541" name="Freeform 5">
                <a:extLst>
                  <a:ext uri="{FF2B5EF4-FFF2-40B4-BE49-F238E27FC236}">
                    <a16:creationId xmlns:a16="http://schemas.microsoft.com/office/drawing/2014/main" id="{FBB3472F-F184-44FC-B299-8AE4142F8518}"/>
                  </a:ext>
                </a:extLst>
              </p:cNvPr>
              <p:cNvSpPr>
                <a:spLocks/>
              </p:cNvSpPr>
              <p:nvPr/>
            </p:nvSpPr>
            <p:spPr bwMode="auto">
              <a:xfrm>
                <a:off x="2273" y="1022"/>
                <a:ext cx="654" cy="1516"/>
              </a:xfrm>
              <a:custGeom>
                <a:avLst/>
                <a:gdLst>
                  <a:gd name="T0" fmla="*/ 0 w 654"/>
                  <a:gd name="T1" fmla="*/ 0 h 1516"/>
                  <a:gd name="T2" fmla="*/ 653 w 654"/>
                  <a:gd name="T3" fmla="*/ 1515 h 1516"/>
                  <a:gd name="T4" fmla="*/ 0 w 654"/>
                  <a:gd name="T5" fmla="*/ 865 h 1516"/>
                  <a:gd name="T6" fmla="*/ 0 w 654"/>
                  <a:gd name="T7" fmla="*/ 0 h 1516"/>
                  <a:gd name="T8" fmla="*/ 0 60000 65536"/>
                  <a:gd name="T9" fmla="*/ 0 60000 65536"/>
                  <a:gd name="T10" fmla="*/ 0 60000 65536"/>
                  <a:gd name="T11" fmla="*/ 0 60000 65536"/>
                  <a:gd name="T12" fmla="*/ 0 w 654"/>
                  <a:gd name="T13" fmla="*/ 0 h 1516"/>
                  <a:gd name="T14" fmla="*/ 654 w 654"/>
                  <a:gd name="T15" fmla="*/ 1516 h 1516"/>
                </a:gdLst>
                <a:ahLst/>
                <a:cxnLst>
                  <a:cxn ang="T8">
                    <a:pos x="T0" y="T1"/>
                  </a:cxn>
                  <a:cxn ang="T9">
                    <a:pos x="T2" y="T3"/>
                  </a:cxn>
                  <a:cxn ang="T10">
                    <a:pos x="T4" y="T5"/>
                  </a:cxn>
                  <a:cxn ang="T11">
                    <a:pos x="T6" y="T7"/>
                  </a:cxn>
                </a:cxnLst>
                <a:rect l="T12" t="T13" r="T14" b="T15"/>
                <a:pathLst>
                  <a:path w="654" h="1516">
                    <a:moveTo>
                      <a:pt x="0" y="0"/>
                    </a:moveTo>
                    <a:lnTo>
                      <a:pt x="653" y="1515"/>
                    </a:lnTo>
                    <a:lnTo>
                      <a:pt x="0" y="865"/>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sp>
            <p:nvSpPr>
              <p:cNvPr id="64542" name="Freeform 6">
                <a:extLst>
                  <a:ext uri="{FF2B5EF4-FFF2-40B4-BE49-F238E27FC236}">
                    <a16:creationId xmlns:a16="http://schemas.microsoft.com/office/drawing/2014/main" id="{99018C16-FAA7-49FF-B515-1F018367958C}"/>
                  </a:ext>
                </a:extLst>
              </p:cNvPr>
              <p:cNvSpPr>
                <a:spLocks/>
              </p:cNvSpPr>
              <p:nvPr/>
            </p:nvSpPr>
            <p:spPr bwMode="auto">
              <a:xfrm>
                <a:off x="640" y="1887"/>
                <a:ext cx="2287" cy="651"/>
              </a:xfrm>
              <a:custGeom>
                <a:avLst/>
                <a:gdLst>
                  <a:gd name="T0" fmla="*/ 0 w 2287"/>
                  <a:gd name="T1" fmla="*/ 0 h 651"/>
                  <a:gd name="T2" fmla="*/ 1633 w 2287"/>
                  <a:gd name="T3" fmla="*/ 0 h 651"/>
                  <a:gd name="T4" fmla="*/ 2286 w 2287"/>
                  <a:gd name="T5" fmla="*/ 650 h 651"/>
                  <a:gd name="T6" fmla="*/ 0 w 2287"/>
                  <a:gd name="T7" fmla="*/ 0 h 651"/>
                  <a:gd name="T8" fmla="*/ 0 60000 65536"/>
                  <a:gd name="T9" fmla="*/ 0 60000 65536"/>
                  <a:gd name="T10" fmla="*/ 0 60000 65536"/>
                  <a:gd name="T11" fmla="*/ 0 60000 65536"/>
                  <a:gd name="T12" fmla="*/ 0 w 2287"/>
                  <a:gd name="T13" fmla="*/ 0 h 651"/>
                  <a:gd name="T14" fmla="*/ 2287 w 2287"/>
                  <a:gd name="T15" fmla="*/ 651 h 651"/>
                </a:gdLst>
                <a:ahLst/>
                <a:cxnLst>
                  <a:cxn ang="T8">
                    <a:pos x="T0" y="T1"/>
                  </a:cxn>
                  <a:cxn ang="T9">
                    <a:pos x="T2" y="T3"/>
                  </a:cxn>
                  <a:cxn ang="T10">
                    <a:pos x="T4" y="T5"/>
                  </a:cxn>
                  <a:cxn ang="T11">
                    <a:pos x="T6" y="T7"/>
                  </a:cxn>
                </a:cxnLst>
                <a:rect l="T12" t="T13" r="T14" b="T15"/>
                <a:pathLst>
                  <a:path w="2287" h="651">
                    <a:moveTo>
                      <a:pt x="0" y="0"/>
                    </a:moveTo>
                    <a:lnTo>
                      <a:pt x="1633" y="0"/>
                    </a:lnTo>
                    <a:lnTo>
                      <a:pt x="2286" y="650"/>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grpSp>
        <p:sp>
          <p:nvSpPr>
            <p:cNvPr id="64539" name="Rectangle 7">
              <a:extLst>
                <a:ext uri="{FF2B5EF4-FFF2-40B4-BE49-F238E27FC236}">
                  <a16:creationId xmlns:a16="http://schemas.microsoft.com/office/drawing/2014/main" id="{ED9AA8BD-561F-4E67-B626-229F401241AF}"/>
                </a:ext>
              </a:extLst>
            </p:cNvPr>
            <p:cNvSpPr>
              <a:spLocks noChangeArrowheads="1"/>
            </p:cNvSpPr>
            <p:nvPr/>
          </p:nvSpPr>
          <p:spPr bwMode="auto">
            <a:xfrm>
              <a:off x="336" y="1838"/>
              <a:ext cx="1817" cy="585"/>
            </a:xfrm>
            <a:prstGeom prst="rect">
              <a:avLst/>
            </a:prstGeom>
            <a:grpFill/>
            <a:ln w="12700">
              <a:noFill/>
              <a:miter lim="800000"/>
              <a:headEnd/>
              <a:tailEnd/>
            </a:ln>
          </p:spPr>
          <p:txBody>
            <a:bodyPr lIns="90488" tIns="44450" rIns="90488" bIns="44450">
              <a:spAutoFit/>
            </a:bodyPr>
            <a:lstStyle/>
            <a:p>
              <a:pPr algn="ctr" eaLnBrk="1" hangingPunct="1">
                <a:lnSpc>
                  <a:spcPct val="85000"/>
                </a:lnSpc>
                <a:defRPr/>
              </a:pPr>
              <a:r>
                <a:rPr lang="en-US" altLang="en-US" sz="2800" b="1" dirty="0">
                  <a:latin typeface="Arial" pitchFamily="34" charset="0"/>
                </a:rPr>
                <a:t>Specific identification</a:t>
              </a:r>
            </a:p>
          </p:txBody>
        </p:sp>
      </p:grpSp>
      <p:grpSp>
        <p:nvGrpSpPr>
          <p:cNvPr id="4" name="Group 8">
            <a:extLst>
              <a:ext uri="{FF2B5EF4-FFF2-40B4-BE49-F238E27FC236}">
                <a16:creationId xmlns:a16="http://schemas.microsoft.com/office/drawing/2014/main" id="{0C1FEA62-F84A-4B0F-B3D5-630FFD06C0C6}"/>
              </a:ext>
            </a:extLst>
          </p:cNvPr>
          <p:cNvGrpSpPr>
            <a:grpSpLocks/>
          </p:cNvGrpSpPr>
          <p:nvPr/>
        </p:nvGrpSpPr>
        <p:grpSpPr bwMode="auto">
          <a:xfrm>
            <a:off x="4570631" y="4267200"/>
            <a:ext cx="3582769" cy="1600200"/>
            <a:chOff x="2903" y="2914"/>
            <a:chExt cx="2617" cy="1138"/>
          </a:xfrm>
          <a:solidFill>
            <a:srgbClr val="FFFF9B"/>
          </a:solidFill>
        </p:grpSpPr>
        <p:grpSp>
          <p:nvGrpSpPr>
            <p:cNvPr id="5" name="Group 9">
              <a:extLst>
                <a:ext uri="{FF2B5EF4-FFF2-40B4-BE49-F238E27FC236}">
                  <a16:creationId xmlns:a16="http://schemas.microsoft.com/office/drawing/2014/main" id="{650A6406-FA0B-487F-8134-12E511A3AF04}"/>
                </a:ext>
              </a:extLst>
            </p:cNvPr>
            <p:cNvGrpSpPr>
              <a:grpSpLocks/>
            </p:cNvGrpSpPr>
            <p:nvPr/>
          </p:nvGrpSpPr>
          <p:grpSpPr bwMode="auto">
            <a:xfrm>
              <a:off x="2903" y="2914"/>
              <a:ext cx="2617" cy="1138"/>
              <a:chOff x="2903" y="2914"/>
              <a:chExt cx="2617" cy="1138"/>
            </a:xfrm>
            <a:grpFill/>
          </p:grpSpPr>
          <p:grpSp>
            <p:nvGrpSpPr>
              <p:cNvPr id="6" name="Group 10">
                <a:extLst>
                  <a:ext uri="{FF2B5EF4-FFF2-40B4-BE49-F238E27FC236}">
                    <a16:creationId xmlns:a16="http://schemas.microsoft.com/office/drawing/2014/main" id="{3C108217-CFE8-468F-8EA8-B8FFFF54547D}"/>
                  </a:ext>
                </a:extLst>
              </p:cNvPr>
              <p:cNvGrpSpPr>
                <a:grpSpLocks/>
              </p:cNvGrpSpPr>
              <p:nvPr/>
            </p:nvGrpSpPr>
            <p:grpSpPr bwMode="auto">
              <a:xfrm>
                <a:off x="2903" y="2914"/>
                <a:ext cx="2617" cy="1138"/>
                <a:chOff x="2926" y="2537"/>
                <a:chExt cx="2287" cy="1515"/>
              </a:xfrm>
              <a:grpFill/>
            </p:grpSpPr>
            <p:sp>
              <p:nvSpPr>
                <p:cNvPr id="64535" name="Rectangle 11">
                  <a:extLst>
                    <a:ext uri="{FF2B5EF4-FFF2-40B4-BE49-F238E27FC236}">
                      <a16:creationId xmlns:a16="http://schemas.microsoft.com/office/drawing/2014/main" id="{7DCEF331-B661-4463-B2CC-C269F821FE7A}"/>
                    </a:ext>
                  </a:extLst>
                </p:cNvPr>
                <p:cNvSpPr>
                  <a:spLocks noChangeArrowheads="1"/>
                </p:cNvSpPr>
                <p:nvPr/>
              </p:nvSpPr>
              <p:spPr bwMode="auto">
                <a:xfrm>
                  <a:off x="3580" y="3185"/>
                  <a:ext cx="1621" cy="857"/>
                </a:xfrm>
                <a:prstGeom prst="rect">
                  <a:avLst/>
                </a:prstGeom>
                <a:grpFill/>
                <a:ln w="25400">
                  <a:solidFill>
                    <a:srgbClr val="000000"/>
                  </a:solidFill>
                  <a:miter lim="800000"/>
                  <a:headEnd/>
                  <a:tailEnd/>
                </a:ln>
              </p:spPr>
              <p:txBody>
                <a:bodyPr wrap="none" anchor="ctr"/>
                <a:lstStyle/>
                <a:p>
                  <a:pPr algn="ctr">
                    <a:defRPr/>
                  </a:pPr>
                  <a:endParaRPr lang="en-US" altLang="en-US" dirty="0"/>
                </a:p>
              </p:txBody>
            </p:sp>
            <p:sp>
              <p:nvSpPr>
                <p:cNvPr id="64536" name="Freeform 12">
                  <a:extLst>
                    <a:ext uri="{FF2B5EF4-FFF2-40B4-BE49-F238E27FC236}">
                      <a16:creationId xmlns:a16="http://schemas.microsoft.com/office/drawing/2014/main" id="{4E41D838-48BB-42FD-99FE-BCC920D089B7}"/>
                    </a:ext>
                  </a:extLst>
                </p:cNvPr>
                <p:cNvSpPr>
                  <a:spLocks/>
                </p:cNvSpPr>
                <p:nvPr/>
              </p:nvSpPr>
              <p:spPr bwMode="auto">
                <a:xfrm>
                  <a:off x="2926" y="2537"/>
                  <a:ext cx="2287" cy="650"/>
                </a:xfrm>
                <a:custGeom>
                  <a:avLst/>
                  <a:gdLst>
                    <a:gd name="T0" fmla="*/ 2286 w 2287"/>
                    <a:gd name="T1" fmla="*/ 649 h 650"/>
                    <a:gd name="T2" fmla="*/ 0 w 2287"/>
                    <a:gd name="T3" fmla="*/ 0 h 650"/>
                    <a:gd name="T4" fmla="*/ 653 w 2287"/>
                    <a:gd name="T5" fmla="*/ 649 h 650"/>
                    <a:gd name="T6" fmla="*/ 2286 w 2287"/>
                    <a:gd name="T7" fmla="*/ 649 h 650"/>
                    <a:gd name="T8" fmla="*/ 0 60000 65536"/>
                    <a:gd name="T9" fmla="*/ 0 60000 65536"/>
                    <a:gd name="T10" fmla="*/ 0 60000 65536"/>
                    <a:gd name="T11" fmla="*/ 0 60000 65536"/>
                    <a:gd name="T12" fmla="*/ 0 w 2287"/>
                    <a:gd name="T13" fmla="*/ 0 h 650"/>
                    <a:gd name="T14" fmla="*/ 2287 w 2287"/>
                    <a:gd name="T15" fmla="*/ 650 h 650"/>
                  </a:gdLst>
                  <a:ahLst/>
                  <a:cxnLst>
                    <a:cxn ang="T8">
                      <a:pos x="T0" y="T1"/>
                    </a:cxn>
                    <a:cxn ang="T9">
                      <a:pos x="T2" y="T3"/>
                    </a:cxn>
                    <a:cxn ang="T10">
                      <a:pos x="T4" y="T5"/>
                    </a:cxn>
                    <a:cxn ang="T11">
                      <a:pos x="T6" y="T7"/>
                    </a:cxn>
                  </a:cxnLst>
                  <a:rect l="T12" t="T13" r="T14" b="T15"/>
                  <a:pathLst>
                    <a:path w="2287" h="650">
                      <a:moveTo>
                        <a:pt x="2286" y="649"/>
                      </a:moveTo>
                      <a:lnTo>
                        <a:pt x="0" y="0"/>
                      </a:lnTo>
                      <a:lnTo>
                        <a:pt x="653" y="649"/>
                      </a:lnTo>
                      <a:lnTo>
                        <a:pt x="2286" y="649"/>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sp>
              <p:nvSpPr>
                <p:cNvPr id="64537" name="Freeform 13">
                  <a:extLst>
                    <a:ext uri="{FF2B5EF4-FFF2-40B4-BE49-F238E27FC236}">
                      <a16:creationId xmlns:a16="http://schemas.microsoft.com/office/drawing/2014/main" id="{210B908B-7A06-4C47-92E0-CB6A692CE09E}"/>
                    </a:ext>
                  </a:extLst>
                </p:cNvPr>
                <p:cNvSpPr>
                  <a:spLocks/>
                </p:cNvSpPr>
                <p:nvPr/>
              </p:nvSpPr>
              <p:spPr bwMode="auto">
                <a:xfrm>
                  <a:off x="2926" y="2537"/>
                  <a:ext cx="654" cy="1515"/>
                </a:xfrm>
                <a:custGeom>
                  <a:avLst/>
                  <a:gdLst>
                    <a:gd name="T0" fmla="*/ 653 w 654"/>
                    <a:gd name="T1" fmla="*/ 1514 h 1515"/>
                    <a:gd name="T2" fmla="*/ 653 w 654"/>
                    <a:gd name="T3" fmla="*/ 649 h 1515"/>
                    <a:gd name="T4" fmla="*/ 0 w 654"/>
                    <a:gd name="T5" fmla="*/ 0 h 1515"/>
                    <a:gd name="T6" fmla="*/ 653 w 654"/>
                    <a:gd name="T7" fmla="*/ 1514 h 1515"/>
                    <a:gd name="T8" fmla="*/ 0 60000 65536"/>
                    <a:gd name="T9" fmla="*/ 0 60000 65536"/>
                    <a:gd name="T10" fmla="*/ 0 60000 65536"/>
                    <a:gd name="T11" fmla="*/ 0 60000 65536"/>
                    <a:gd name="T12" fmla="*/ 0 w 654"/>
                    <a:gd name="T13" fmla="*/ 0 h 1515"/>
                    <a:gd name="T14" fmla="*/ 654 w 654"/>
                    <a:gd name="T15" fmla="*/ 1515 h 1515"/>
                  </a:gdLst>
                  <a:ahLst/>
                  <a:cxnLst>
                    <a:cxn ang="T8">
                      <a:pos x="T0" y="T1"/>
                    </a:cxn>
                    <a:cxn ang="T9">
                      <a:pos x="T2" y="T3"/>
                    </a:cxn>
                    <a:cxn ang="T10">
                      <a:pos x="T4" y="T5"/>
                    </a:cxn>
                    <a:cxn ang="T11">
                      <a:pos x="T6" y="T7"/>
                    </a:cxn>
                  </a:cxnLst>
                  <a:rect l="T12" t="T13" r="T14" b="T15"/>
                  <a:pathLst>
                    <a:path w="654" h="1515">
                      <a:moveTo>
                        <a:pt x="653" y="1514"/>
                      </a:moveTo>
                      <a:lnTo>
                        <a:pt x="653" y="649"/>
                      </a:lnTo>
                      <a:lnTo>
                        <a:pt x="0" y="0"/>
                      </a:lnTo>
                      <a:lnTo>
                        <a:pt x="653" y="1514"/>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grpSp>
          <p:sp>
            <p:nvSpPr>
              <p:cNvPr id="64534" name="Rectangle 14">
                <a:extLst>
                  <a:ext uri="{FF2B5EF4-FFF2-40B4-BE49-F238E27FC236}">
                    <a16:creationId xmlns:a16="http://schemas.microsoft.com/office/drawing/2014/main" id="{0535B341-D519-4503-8344-951ADCBBD3D4}"/>
                  </a:ext>
                </a:extLst>
              </p:cNvPr>
              <p:cNvSpPr>
                <a:spLocks noChangeArrowheads="1"/>
              </p:cNvSpPr>
              <p:nvPr/>
            </p:nvSpPr>
            <p:spPr bwMode="auto">
              <a:xfrm>
                <a:off x="3850" y="3456"/>
                <a:ext cx="1449" cy="432"/>
              </a:xfrm>
              <a:prstGeom prst="rect">
                <a:avLst/>
              </a:prstGeom>
              <a:grpFill/>
              <a:ln w="12700">
                <a:noFill/>
                <a:miter lim="800000"/>
                <a:headEnd/>
                <a:tailEnd/>
              </a:ln>
            </p:spPr>
            <p:txBody>
              <a:bodyPr wrap="none" anchor="ctr"/>
              <a:lstStyle/>
              <a:p>
                <a:pPr algn="ctr">
                  <a:defRPr/>
                </a:pPr>
                <a:endParaRPr lang="en-US" altLang="en-US" dirty="0"/>
              </a:p>
            </p:txBody>
          </p:sp>
        </p:grpSp>
        <p:sp>
          <p:nvSpPr>
            <p:cNvPr id="64532" name="Rectangle 15">
              <a:extLst>
                <a:ext uri="{FF2B5EF4-FFF2-40B4-BE49-F238E27FC236}">
                  <a16:creationId xmlns:a16="http://schemas.microsoft.com/office/drawing/2014/main" id="{33EB960B-8EE5-4CE9-BCE3-7BF78A3992F0}"/>
                </a:ext>
              </a:extLst>
            </p:cNvPr>
            <p:cNvSpPr>
              <a:spLocks noChangeArrowheads="1"/>
            </p:cNvSpPr>
            <p:nvPr/>
          </p:nvSpPr>
          <p:spPr bwMode="auto">
            <a:xfrm>
              <a:off x="4226" y="3534"/>
              <a:ext cx="814" cy="370"/>
            </a:xfrm>
            <a:prstGeom prst="rect">
              <a:avLst/>
            </a:prstGeom>
            <a:grpFill/>
            <a:ln w="12700">
              <a:noFill/>
              <a:miter lim="800000"/>
              <a:headEnd/>
              <a:tailEnd/>
            </a:ln>
          </p:spPr>
          <p:txBody>
            <a:bodyPr lIns="90488" tIns="44450" rIns="90488" bIns="44450">
              <a:spAutoFit/>
            </a:bodyPr>
            <a:lstStyle/>
            <a:p>
              <a:pPr algn="ctr" eaLnBrk="1" hangingPunct="1">
                <a:spcBef>
                  <a:spcPct val="50000"/>
                </a:spcBef>
                <a:defRPr/>
              </a:pPr>
              <a:r>
                <a:rPr lang="en-US" altLang="en-US" sz="2800" b="1" dirty="0">
                  <a:latin typeface="Arial" pitchFamily="34" charset="0"/>
                </a:rPr>
                <a:t>LIFO</a:t>
              </a:r>
            </a:p>
          </p:txBody>
        </p:sp>
      </p:grpSp>
      <p:grpSp>
        <p:nvGrpSpPr>
          <p:cNvPr id="7" name="Group 16">
            <a:extLst>
              <a:ext uri="{FF2B5EF4-FFF2-40B4-BE49-F238E27FC236}">
                <a16:creationId xmlns:a16="http://schemas.microsoft.com/office/drawing/2014/main" id="{62B9EB73-A26D-42DE-8ABF-91774717D999}"/>
              </a:ext>
            </a:extLst>
          </p:cNvPr>
          <p:cNvGrpSpPr>
            <a:grpSpLocks/>
          </p:cNvGrpSpPr>
          <p:nvPr/>
        </p:nvGrpSpPr>
        <p:grpSpPr bwMode="auto">
          <a:xfrm>
            <a:off x="4570631" y="2667000"/>
            <a:ext cx="3582769" cy="1601607"/>
            <a:chOff x="2903" y="1776"/>
            <a:chExt cx="2617" cy="1139"/>
          </a:xfrm>
          <a:solidFill>
            <a:schemeClr val="tx2">
              <a:lumMod val="60000"/>
              <a:lumOff val="40000"/>
            </a:schemeClr>
          </a:solidFill>
        </p:grpSpPr>
        <p:grpSp>
          <p:nvGrpSpPr>
            <p:cNvPr id="8" name="Group 17">
              <a:extLst>
                <a:ext uri="{FF2B5EF4-FFF2-40B4-BE49-F238E27FC236}">
                  <a16:creationId xmlns:a16="http://schemas.microsoft.com/office/drawing/2014/main" id="{4A692258-BD37-425D-9786-5A32A38E289A}"/>
                </a:ext>
              </a:extLst>
            </p:cNvPr>
            <p:cNvGrpSpPr>
              <a:grpSpLocks/>
            </p:cNvGrpSpPr>
            <p:nvPr/>
          </p:nvGrpSpPr>
          <p:grpSpPr bwMode="auto">
            <a:xfrm>
              <a:off x="2903" y="1776"/>
              <a:ext cx="2617" cy="1139"/>
              <a:chOff x="2926" y="1021"/>
              <a:chExt cx="2287" cy="1517"/>
            </a:xfrm>
            <a:grpFill/>
          </p:grpSpPr>
          <p:sp>
            <p:nvSpPr>
              <p:cNvPr id="64528" name="Rectangle 18">
                <a:extLst>
                  <a:ext uri="{FF2B5EF4-FFF2-40B4-BE49-F238E27FC236}">
                    <a16:creationId xmlns:a16="http://schemas.microsoft.com/office/drawing/2014/main" id="{72732C6E-9D1B-4214-8EF8-1BA7E6D59039}"/>
                  </a:ext>
                </a:extLst>
              </p:cNvPr>
              <p:cNvSpPr>
                <a:spLocks noChangeArrowheads="1"/>
              </p:cNvSpPr>
              <p:nvPr/>
            </p:nvSpPr>
            <p:spPr bwMode="auto">
              <a:xfrm>
                <a:off x="3580" y="1021"/>
                <a:ext cx="1621" cy="857"/>
              </a:xfrm>
              <a:prstGeom prst="rect">
                <a:avLst/>
              </a:prstGeom>
              <a:grpFill/>
              <a:ln w="25400">
                <a:solidFill>
                  <a:srgbClr val="000000"/>
                </a:solidFill>
                <a:miter lim="800000"/>
                <a:headEnd/>
                <a:tailEnd/>
              </a:ln>
            </p:spPr>
            <p:txBody>
              <a:bodyPr wrap="none" anchor="ctr"/>
              <a:lstStyle/>
              <a:p>
                <a:pPr algn="ctr">
                  <a:defRPr/>
                </a:pPr>
                <a:endParaRPr lang="en-US" altLang="en-US" dirty="0">
                  <a:solidFill>
                    <a:schemeClr val="bg1"/>
                  </a:solidFill>
                </a:endParaRPr>
              </a:p>
            </p:txBody>
          </p:sp>
          <p:sp>
            <p:nvSpPr>
              <p:cNvPr id="64529" name="Freeform 19">
                <a:extLst>
                  <a:ext uri="{FF2B5EF4-FFF2-40B4-BE49-F238E27FC236}">
                    <a16:creationId xmlns:a16="http://schemas.microsoft.com/office/drawing/2014/main" id="{2ACCE271-3933-4D2F-9291-73CE874E2464}"/>
                  </a:ext>
                </a:extLst>
              </p:cNvPr>
              <p:cNvSpPr>
                <a:spLocks/>
              </p:cNvSpPr>
              <p:nvPr/>
            </p:nvSpPr>
            <p:spPr bwMode="auto">
              <a:xfrm>
                <a:off x="2926" y="1022"/>
                <a:ext cx="654" cy="1516"/>
              </a:xfrm>
              <a:custGeom>
                <a:avLst/>
                <a:gdLst>
                  <a:gd name="T0" fmla="*/ 653 w 654"/>
                  <a:gd name="T1" fmla="*/ 0 h 1516"/>
                  <a:gd name="T2" fmla="*/ 0 w 654"/>
                  <a:gd name="T3" fmla="*/ 1515 h 1516"/>
                  <a:gd name="T4" fmla="*/ 653 w 654"/>
                  <a:gd name="T5" fmla="*/ 865 h 1516"/>
                  <a:gd name="T6" fmla="*/ 653 w 654"/>
                  <a:gd name="T7" fmla="*/ 0 h 1516"/>
                  <a:gd name="T8" fmla="*/ 0 60000 65536"/>
                  <a:gd name="T9" fmla="*/ 0 60000 65536"/>
                  <a:gd name="T10" fmla="*/ 0 60000 65536"/>
                  <a:gd name="T11" fmla="*/ 0 60000 65536"/>
                  <a:gd name="T12" fmla="*/ 0 w 654"/>
                  <a:gd name="T13" fmla="*/ 0 h 1516"/>
                  <a:gd name="T14" fmla="*/ 654 w 654"/>
                  <a:gd name="T15" fmla="*/ 1516 h 1516"/>
                </a:gdLst>
                <a:ahLst/>
                <a:cxnLst>
                  <a:cxn ang="T8">
                    <a:pos x="T0" y="T1"/>
                  </a:cxn>
                  <a:cxn ang="T9">
                    <a:pos x="T2" y="T3"/>
                  </a:cxn>
                  <a:cxn ang="T10">
                    <a:pos x="T4" y="T5"/>
                  </a:cxn>
                  <a:cxn ang="T11">
                    <a:pos x="T6" y="T7"/>
                  </a:cxn>
                </a:cxnLst>
                <a:rect l="T12" t="T13" r="T14" b="T15"/>
                <a:pathLst>
                  <a:path w="654" h="1516">
                    <a:moveTo>
                      <a:pt x="653" y="0"/>
                    </a:moveTo>
                    <a:lnTo>
                      <a:pt x="0" y="1515"/>
                    </a:lnTo>
                    <a:lnTo>
                      <a:pt x="653" y="865"/>
                    </a:lnTo>
                    <a:lnTo>
                      <a:pt x="653"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solidFill>
                    <a:schemeClr val="bg1"/>
                  </a:solidFill>
                </a:endParaRPr>
              </a:p>
            </p:txBody>
          </p:sp>
          <p:sp>
            <p:nvSpPr>
              <p:cNvPr id="64530" name="Freeform 20">
                <a:extLst>
                  <a:ext uri="{FF2B5EF4-FFF2-40B4-BE49-F238E27FC236}">
                    <a16:creationId xmlns:a16="http://schemas.microsoft.com/office/drawing/2014/main" id="{D597527C-9B27-4880-9786-6B0B7CD3988E}"/>
                  </a:ext>
                </a:extLst>
              </p:cNvPr>
              <p:cNvSpPr>
                <a:spLocks/>
              </p:cNvSpPr>
              <p:nvPr/>
            </p:nvSpPr>
            <p:spPr bwMode="auto">
              <a:xfrm>
                <a:off x="2926" y="1887"/>
                <a:ext cx="2287" cy="651"/>
              </a:xfrm>
              <a:custGeom>
                <a:avLst/>
                <a:gdLst>
                  <a:gd name="T0" fmla="*/ 2286 w 2287"/>
                  <a:gd name="T1" fmla="*/ 0 h 651"/>
                  <a:gd name="T2" fmla="*/ 653 w 2287"/>
                  <a:gd name="T3" fmla="*/ 0 h 651"/>
                  <a:gd name="T4" fmla="*/ 0 w 2287"/>
                  <a:gd name="T5" fmla="*/ 650 h 651"/>
                  <a:gd name="T6" fmla="*/ 2286 w 2287"/>
                  <a:gd name="T7" fmla="*/ 0 h 651"/>
                  <a:gd name="T8" fmla="*/ 0 60000 65536"/>
                  <a:gd name="T9" fmla="*/ 0 60000 65536"/>
                  <a:gd name="T10" fmla="*/ 0 60000 65536"/>
                  <a:gd name="T11" fmla="*/ 0 60000 65536"/>
                  <a:gd name="T12" fmla="*/ 0 w 2287"/>
                  <a:gd name="T13" fmla="*/ 0 h 651"/>
                  <a:gd name="T14" fmla="*/ 2287 w 2287"/>
                  <a:gd name="T15" fmla="*/ 651 h 651"/>
                </a:gdLst>
                <a:ahLst/>
                <a:cxnLst>
                  <a:cxn ang="T8">
                    <a:pos x="T0" y="T1"/>
                  </a:cxn>
                  <a:cxn ang="T9">
                    <a:pos x="T2" y="T3"/>
                  </a:cxn>
                  <a:cxn ang="T10">
                    <a:pos x="T4" y="T5"/>
                  </a:cxn>
                  <a:cxn ang="T11">
                    <a:pos x="T6" y="T7"/>
                  </a:cxn>
                </a:cxnLst>
                <a:rect l="T12" t="T13" r="T14" b="T15"/>
                <a:pathLst>
                  <a:path w="2287" h="651">
                    <a:moveTo>
                      <a:pt x="2286" y="0"/>
                    </a:moveTo>
                    <a:lnTo>
                      <a:pt x="653" y="0"/>
                    </a:lnTo>
                    <a:lnTo>
                      <a:pt x="0" y="650"/>
                    </a:lnTo>
                    <a:lnTo>
                      <a:pt x="2286"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solidFill>
                    <a:schemeClr val="bg1"/>
                  </a:solidFill>
                </a:endParaRPr>
              </a:p>
            </p:txBody>
          </p:sp>
        </p:grpSp>
        <p:sp>
          <p:nvSpPr>
            <p:cNvPr id="64527" name="Rectangle 21">
              <a:extLst>
                <a:ext uri="{FF2B5EF4-FFF2-40B4-BE49-F238E27FC236}">
                  <a16:creationId xmlns:a16="http://schemas.microsoft.com/office/drawing/2014/main" id="{EA6FF4CA-A83A-4EEE-AFE3-12E4DCEC2C59}"/>
                </a:ext>
              </a:extLst>
            </p:cNvPr>
            <p:cNvSpPr>
              <a:spLocks noChangeArrowheads="1"/>
            </p:cNvSpPr>
            <p:nvPr/>
          </p:nvSpPr>
          <p:spPr bwMode="auto">
            <a:xfrm>
              <a:off x="3840" y="1822"/>
              <a:ext cx="1488" cy="585"/>
            </a:xfrm>
            <a:prstGeom prst="rect">
              <a:avLst/>
            </a:prstGeom>
            <a:grpFill/>
            <a:ln w="12700">
              <a:noFill/>
              <a:miter lim="800000"/>
              <a:headEnd/>
              <a:tailEnd/>
            </a:ln>
          </p:spPr>
          <p:txBody>
            <a:bodyPr lIns="90488" tIns="44450" rIns="90488" bIns="44450">
              <a:spAutoFit/>
            </a:bodyPr>
            <a:lstStyle/>
            <a:p>
              <a:pPr algn="ctr" eaLnBrk="1" hangingPunct="1">
                <a:lnSpc>
                  <a:spcPct val="85000"/>
                </a:lnSpc>
                <a:defRPr/>
              </a:pPr>
              <a:r>
                <a:rPr lang="en-US" altLang="en-US" sz="2800" b="1" dirty="0">
                  <a:solidFill>
                    <a:schemeClr val="bg1"/>
                  </a:solidFill>
                  <a:latin typeface="Arial" pitchFamily="34" charset="0"/>
                </a:rPr>
                <a:t>Weighted average</a:t>
              </a:r>
            </a:p>
          </p:txBody>
        </p:sp>
      </p:grpSp>
      <p:grpSp>
        <p:nvGrpSpPr>
          <p:cNvPr id="9" name="Group 22">
            <a:extLst>
              <a:ext uri="{FF2B5EF4-FFF2-40B4-BE49-F238E27FC236}">
                <a16:creationId xmlns:a16="http://schemas.microsoft.com/office/drawing/2014/main" id="{410D9B2A-9C08-4AED-BE03-76BAA255A3EB}"/>
              </a:ext>
            </a:extLst>
          </p:cNvPr>
          <p:cNvGrpSpPr>
            <a:grpSpLocks/>
          </p:cNvGrpSpPr>
          <p:nvPr/>
        </p:nvGrpSpPr>
        <p:grpSpPr bwMode="auto">
          <a:xfrm>
            <a:off x="990600" y="4267200"/>
            <a:ext cx="3582769" cy="1600200"/>
            <a:chOff x="288" y="2914"/>
            <a:chExt cx="2617" cy="1138"/>
          </a:xfrm>
          <a:solidFill>
            <a:schemeClr val="accent1">
              <a:lumMod val="50000"/>
            </a:schemeClr>
          </a:solidFill>
        </p:grpSpPr>
        <p:grpSp>
          <p:nvGrpSpPr>
            <p:cNvPr id="10" name="Group 23">
              <a:extLst>
                <a:ext uri="{FF2B5EF4-FFF2-40B4-BE49-F238E27FC236}">
                  <a16:creationId xmlns:a16="http://schemas.microsoft.com/office/drawing/2014/main" id="{F8E472E2-305E-4824-A7EF-708EBC9F726F}"/>
                </a:ext>
              </a:extLst>
            </p:cNvPr>
            <p:cNvGrpSpPr>
              <a:grpSpLocks/>
            </p:cNvGrpSpPr>
            <p:nvPr/>
          </p:nvGrpSpPr>
          <p:grpSpPr bwMode="auto">
            <a:xfrm>
              <a:off x="288" y="2914"/>
              <a:ext cx="2617" cy="1138"/>
              <a:chOff x="640" y="2537"/>
              <a:chExt cx="2287" cy="1515"/>
            </a:xfrm>
            <a:grpFill/>
          </p:grpSpPr>
          <p:sp>
            <p:nvSpPr>
              <p:cNvPr id="64523" name="Rectangle 24">
                <a:extLst>
                  <a:ext uri="{FF2B5EF4-FFF2-40B4-BE49-F238E27FC236}">
                    <a16:creationId xmlns:a16="http://schemas.microsoft.com/office/drawing/2014/main" id="{60076E79-FCD2-47AD-A527-B700884FE8C2}"/>
                  </a:ext>
                </a:extLst>
              </p:cNvPr>
              <p:cNvSpPr>
                <a:spLocks noChangeArrowheads="1"/>
              </p:cNvSpPr>
              <p:nvPr/>
            </p:nvSpPr>
            <p:spPr bwMode="auto">
              <a:xfrm>
                <a:off x="641" y="3185"/>
                <a:ext cx="1621" cy="857"/>
              </a:xfrm>
              <a:prstGeom prst="rect">
                <a:avLst/>
              </a:prstGeom>
              <a:grpFill/>
              <a:ln w="25400">
                <a:solidFill>
                  <a:srgbClr val="000000"/>
                </a:solidFill>
                <a:miter lim="800000"/>
                <a:headEnd/>
                <a:tailEnd/>
              </a:ln>
            </p:spPr>
            <p:txBody>
              <a:bodyPr wrap="none" anchor="ctr"/>
              <a:lstStyle/>
              <a:p>
                <a:pPr algn="ctr">
                  <a:defRPr/>
                </a:pPr>
                <a:endParaRPr lang="en-US" altLang="en-US" dirty="0"/>
              </a:p>
            </p:txBody>
          </p:sp>
          <p:sp>
            <p:nvSpPr>
              <p:cNvPr id="64524" name="Freeform 25">
                <a:extLst>
                  <a:ext uri="{FF2B5EF4-FFF2-40B4-BE49-F238E27FC236}">
                    <a16:creationId xmlns:a16="http://schemas.microsoft.com/office/drawing/2014/main" id="{7C36C2B1-DFB8-4D9C-A94F-72C5C97B32FE}"/>
                  </a:ext>
                </a:extLst>
              </p:cNvPr>
              <p:cNvSpPr>
                <a:spLocks/>
              </p:cNvSpPr>
              <p:nvPr/>
            </p:nvSpPr>
            <p:spPr bwMode="auto">
              <a:xfrm>
                <a:off x="640" y="2537"/>
                <a:ext cx="2287" cy="650"/>
              </a:xfrm>
              <a:custGeom>
                <a:avLst/>
                <a:gdLst>
                  <a:gd name="T0" fmla="*/ 0 w 2287"/>
                  <a:gd name="T1" fmla="*/ 649 h 650"/>
                  <a:gd name="T2" fmla="*/ 2286 w 2287"/>
                  <a:gd name="T3" fmla="*/ 0 h 650"/>
                  <a:gd name="T4" fmla="*/ 1633 w 2287"/>
                  <a:gd name="T5" fmla="*/ 649 h 650"/>
                  <a:gd name="T6" fmla="*/ 0 w 2287"/>
                  <a:gd name="T7" fmla="*/ 649 h 650"/>
                  <a:gd name="T8" fmla="*/ 0 60000 65536"/>
                  <a:gd name="T9" fmla="*/ 0 60000 65536"/>
                  <a:gd name="T10" fmla="*/ 0 60000 65536"/>
                  <a:gd name="T11" fmla="*/ 0 60000 65536"/>
                  <a:gd name="T12" fmla="*/ 0 w 2287"/>
                  <a:gd name="T13" fmla="*/ 0 h 650"/>
                  <a:gd name="T14" fmla="*/ 2287 w 2287"/>
                  <a:gd name="T15" fmla="*/ 650 h 650"/>
                </a:gdLst>
                <a:ahLst/>
                <a:cxnLst>
                  <a:cxn ang="T8">
                    <a:pos x="T0" y="T1"/>
                  </a:cxn>
                  <a:cxn ang="T9">
                    <a:pos x="T2" y="T3"/>
                  </a:cxn>
                  <a:cxn ang="T10">
                    <a:pos x="T4" y="T5"/>
                  </a:cxn>
                  <a:cxn ang="T11">
                    <a:pos x="T6" y="T7"/>
                  </a:cxn>
                </a:cxnLst>
                <a:rect l="T12" t="T13" r="T14" b="T15"/>
                <a:pathLst>
                  <a:path w="2287" h="650">
                    <a:moveTo>
                      <a:pt x="0" y="649"/>
                    </a:moveTo>
                    <a:lnTo>
                      <a:pt x="2286" y="0"/>
                    </a:lnTo>
                    <a:lnTo>
                      <a:pt x="1633" y="649"/>
                    </a:lnTo>
                    <a:lnTo>
                      <a:pt x="0" y="649"/>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sp>
            <p:nvSpPr>
              <p:cNvPr id="64525" name="Freeform 26">
                <a:extLst>
                  <a:ext uri="{FF2B5EF4-FFF2-40B4-BE49-F238E27FC236}">
                    <a16:creationId xmlns:a16="http://schemas.microsoft.com/office/drawing/2014/main" id="{EFC79E8E-1276-4EDB-8205-ABAE08AC717A}"/>
                  </a:ext>
                </a:extLst>
              </p:cNvPr>
              <p:cNvSpPr>
                <a:spLocks/>
              </p:cNvSpPr>
              <p:nvPr/>
            </p:nvSpPr>
            <p:spPr bwMode="auto">
              <a:xfrm>
                <a:off x="2273" y="2537"/>
                <a:ext cx="654" cy="1515"/>
              </a:xfrm>
              <a:custGeom>
                <a:avLst/>
                <a:gdLst>
                  <a:gd name="T0" fmla="*/ 0 w 654"/>
                  <a:gd name="T1" fmla="*/ 1514 h 1515"/>
                  <a:gd name="T2" fmla="*/ 0 w 654"/>
                  <a:gd name="T3" fmla="*/ 649 h 1515"/>
                  <a:gd name="T4" fmla="*/ 653 w 654"/>
                  <a:gd name="T5" fmla="*/ 0 h 1515"/>
                  <a:gd name="T6" fmla="*/ 0 w 654"/>
                  <a:gd name="T7" fmla="*/ 1514 h 1515"/>
                  <a:gd name="T8" fmla="*/ 0 60000 65536"/>
                  <a:gd name="T9" fmla="*/ 0 60000 65536"/>
                  <a:gd name="T10" fmla="*/ 0 60000 65536"/>
                  <a:gd name="T11" fmla="*/ 0 60000 65536"/>
                  <a:gd name="T12" fmla="*/ 0 w 654"/>
                  <a:gd name="T13" fmla="*/ 0 h 1515"/>
                  <a:gd name="T14" fmla="*/ 654 w 654"/>
                  <a:gd name="T15" fmla="*/ 1515 h 1515"/>
                </a:gdLst>
                <a:ahLst/>
                <a:cxnLst>
                  <a:cxn ang="T8">
                    <a:pos x="T0" y="T1"/>
                  </a:cxn>
                  <a:cxn ang="T9">
                    <a:pos x="T2" y="T3"/>
                  </a:cxn>
                  <a:cxn ang="T10">
                    <a:pos x="T4" y="T5"/>
                  </a:cxn>
                  <a:cxn ang="T11">
                    <a:pos x="T6" y="T7"/>
                  </a:cxn>
                </a:cxnLst>
                <a:rect l="T12" t="T13" r="T14" b="T15"/>
                <a:pathLst>
                  <a:path w="654" h="1515">
                    <a:moveTo>
                      <a:pt x="0" y="1514"/>
                    </a:moveTo>
                    <a:lnTo>
                      <a:pt x="0" y="649"/>
                    </a:lnTo>
                    <a:lnTo>
                      <a:pt x="653" y="0"/>
                    </a:lnTo>
                    <a:lnTo>
                      <a:pt x="0" y="1514"/>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grpSp>
        <p:sp>
          <p:nvSpPr>
            <p:cNvPr id="64522" name="Rectangle 27">
              <a:extLst>
                <a:ext uri="{FF2B5EF4-FFF2-40B4-BE49-F238E27FC236}">
                  <a16:creationId xmlns:a16="http://schemas.microsoft.com/office/drawing/2014/main" id="{94BE1F64-678A-4D0A-9B68-F3DE343BA08C}"/>
                </a:ext>
              </a:extLst>
            </p:cNvPr>
            <p:cNvSpPr>
              <a:spLocks noChangeArrowheads="1"/>
            </p:cNvSpPr>
            <p:nvPr/>
          </p:nvSpPr>
          <p:spPr bwMode="auto">
            <a:xfrm>
              <a:off x="816" y="3534"/>
              <a:ext cx="814" cy="370"/>
            </a:xfrm>
            <a:prstGeom prst="rect">
              <a:avLst/>
            </a:prstGeom>
            <a:grpFill/>
            <a:ln w="12700">
              <a:noFill/>
              <a:miter lim="800000"/>
              <a:headEnd/>
              <a:tailEnd/>
            </a:ln>
          </p:spPr>
          <p:txBody>
            <a:bodyPr lIns="90488" tIns="44450" rIns="90488" bIns="44450">
              <a:spAutoFit/>
            </a:bodyPr>
            <a:lstStyle/>
            <a:p>
              <a:pPr algn="ctr" eaLnBrk="1" hangingPunct="1">
                <a:spcBef>
                  <a:spcPct val="50000"/>
                </a:spcBef>
                <a:defRPr/>
              </a:pPr>
              <a:r>
                <a:rPr lang="en-US" altLang="en-US" sz="2800" b="1" dirty="0">
                  <a:solidFill>
                    <a:schemeClr val="bg1"/>
                  </a:solidFill>
                  <a:latin typeface="Arial" pitchFamily="34" charset="0"/>
                </a:rPr>
                <a:t>FIFO</a:t>
              </a:r>
            </a:p>
          </p:txBody>
        </p:sp>
      </p:grpSp>
      <p:sp>
        <p:nvSpPr>
          <p:cNvPr id="30" name="Rounded Rectangle 9">
            <a:extLst>
              <a:ext uri="{FF2B5EF4-FFF2-40B4-BE49-F238E27FC236}">
                <a16:creationId xmlns:a16="http://schemas.microsoft.com/office/drawing/2014/main" id="{9B1DA7C2-0B4C-4169-95AF-F66551BD74D0}"/>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a:extLst>
              <a:ext uri="{FF2B5EF4-FFF2-40B4-BE49-F238E27FC236}">
                <a16:creationId xmlns:a16="http://schemas.microsoft.com/office/drawing/2014/main" id="{565D4E00-B248-46CF-A118-8508B7482FB7}"/>
              </a:ext>
            </a:extLst>
          </p:cNvPr>
          <p:cNvSpPr>
            <a:spLocks noGrp="1" noChangeArrowheads="1"/>
          </p:cNvSpPr>
          <p:nvPr>
            <p:ph type="title"/>
          </p:nvPr>
        </p:nvSpPr>
        <p:spPr/>
        <p:txBody>
          <a:bodyPr/>
          <a:lstStyle/>
          <a:p>
            <a:r>
              <a:rPr lang="en-US" altLang="en-US" dirty="0"/>
              <a:t> Specific Identification</a:t>
            </a:r>
          </a:p>
        </p:txBody>
      </p:sp>
      <p:sp>
        <p:nvSpPr>
          <p:cNvPr id="362500" name="Text Box 4">
            <a:extLst>
              <a:ext uri="{FF2B5EF4-FFF2-40B4-BE49-F238E27FC236}">
                <a16:creationId xmlns:a16="http://schemas.microsoft.com/office/drawing/2014/main" id="{44290FE3-2461-48CC-AFFB-99BBED157A46}"/>
              </a:ext>
            </a:extLst>
          </p:cNvPr>
          <p:cNvSpPr txBox="1">
            <a:spLocks noChangeArrowheads="1"/>
          </p:cNvSpPr>
          <p:nvPr/>
        </p:nvSpPr>
        <p:spPr bwMode="auto">
          <a:xfrm>
            <a:off x="1809750" y="1905506"/>
            <a:ext cx="5524500" cy="3046988"/>
          </a:xfrm>
          <a:prstGeom prst="rect">
            <a:avLst/>
          </a:prstGeom>
          <a:solidFill>
            <a:schemeClr val="accent1">
              <a:lumMod val="20000"/>
              <a:lumOff val="80000"/>
            </a:schemeClr>
          </a:solidFill>
          <a:ln w="12700">
            <a:solidFill>
              <a:schemeClr val="accent5">
                <a:lumMod val="10000"/>
              </a:schemeClr>
            </a:solidFill>
            <a:miter lim="800000"/>
            <a:headEnd/>
            <a:tailEnd/>
          </a:ln>
          <a:effectLst/>
        </p:spPr>
        <p:txBody>
          <a:bodyPr wrap="square">
            <a:spAutoFit/>
          </a:bodyPr>
          <a:lstStyle/>
          <a:p>
            <a:pPr algn="ctr">
              <a:spcBef>
                <a:spcPct val="50000"/>
              </a:spcBef>
              <a:defRPr/>
            </a:pPr>
            <a:r>
              <a:rPr lang="en-IN" sz="3200" b="1" dirty="0">
                <a:latin typeface="+mn-lt"/>
              </a:rPr>
              <a:t>When an item is sold, the cost of that specific item is determined from the firm’s records, and that amount is transferred from the Inventory account to Cost of Goods Sold.</a:t>
            </a:r>
            <a:endParaRPr lang="en-US" sz="3200" b="1" dirty="0">
              <a:latin typeface="+mn-lt"/>
            </a:endParaRPr>
          </a:p>
        </p:txBody>
      </p:sp>
      <p:sp>
        <p:nvSpPr>
          <p:cNvPr id="4" name="Rounded Rectangle 9">
            <a:extLst>
              <a:ext uri="{FF2B5EF4-FFF2-40B4-BE49-F238E27FC236}">
                <a16:creationId xmlns:a16="http://schemas.microsoft.com/office/drawing/2014/main" id="{89777EE7-FE03-476F-8A4F-70E049392490}"/>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5" name="Group 3">
            <a:extLst>
              <a:ext uri="{FF2B5EF4-FFF2-40B4-BE49-F238E27FC236}">
                <a16:creationId xmlns:a16="http://schemas.microsoft.com/office/drawing/2014/main" id="{076FE639-D06A-4F88-91A0-5C89D337E408}"/>
              </a:ext>
            </a:extLst>
          </p:cNvPr>
          <p:cNvGrpSpPr>
            <a:grpSpLocks/>
          </p:cNvGrpSpPr>
          <p:nvPr/>
        </p:nvGrpSpPr>
        <p:grpSpPr bwMode="auto">
          <a:xfrm>
            <a:off x="381000" y="3962400"/>
            <a:ext cx="5029200" cy="1447800"/>
            <a:chOff x="336" y="2784"/>
            <a:chExt cx="2832" cy="912"/>
          </a:xfrm>
        </p:grpSpPr>
        <p:sp>
          <p:nvSpPr>
            <p:cNvPr id="18440" name="Rectangle 4">
              <a:extLst>
                <a:ext uri="{FF2B5EF4-FFF2-40B4-BE49-F238E27FC236}">
                  <a16:creationId xmlns:a16="http://schemas.microsoft.com/office/drawing/2014/main" id="{15ADA601-9325-4277-90C6-A1ADE642109F}"/>
                </a:ext>
              </a:extLst>
            </p:cNvPr>
            <p:cNvSpPr>
              <a:spLocks noChangeArrowheads="1"/>
            </p:cNvSpPr>
            <p:nvPr/>
          </p:nvSpPr>
          <p:spPr bwMode="auto">
            <a:xfrm>
              <a:off x="336" y="2784"/>
              <a:ext cx="1344" cy="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b="1" dirty="0">
                  <a:solidFill>
                    <a:srgbClr val="000000"/>
                  </a:solidFill>
                  <a:latin typeface="Arial" panose="020B0604020202020204" pitchFamily="34" charset="0"/>
                </a:rPr>
                <a:t>Cost of Goods Available for Sale during the Year</a:t>
              </a:r>
            </a:p>
          </p:txBody>
        </p:sp>
        <p:sp>
          <p:nvSpPr>
            <p:cNvPr id="18441" name="Rectangle 5">
              <a:extLst>
                <a:ext uri="{FF2B5EF4-FFF2-40B4-BE49-F238E27FC236}">
                  <a16:creationId xmlns:a16="http://schemas.microsoft.com/office/drawing/2014/main" id="{68AD09CF-8B01-464E-A602-EACFAA2F1CF1}"/>
                </a:ext>
              </a:extLst>
            </p:cNvPr>
            <p:cNvSpPr>
              <a:spLocks noChangeArrowheads="1"/>
            </p:cNvSpPr>
            <p:nvPr/>
          </p:nvSpPr>
          <p:spPr bwMode="auto">
            <a:xfrm>
              <a:off x="1824" y="2784"/>
              <a:ext cx="1344" cy="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b="1" dirty="0">
                  <a:solidFill>
                    <a:srgbClr val="000000"/>
                  </a:solidFill>
                  <a:latin typeface="Arial" panose="020B0604020202020204" pitchFamily="34" charset="0"/>
                </a:rPr>
                <a:t>Units Available for Sale during the Year</a:t>
              </a:r>
            </a:p>
          </p:txBody>
        </p:sp>
      </p:grpSp>
      <p:sp>
        <p:nvSpPr>
          <p:cNvPr id="18436" name="Rectangle 6">
            <a:extLst>
              <a:ext uri="{FF2B5EF4-FFF2-40B4-BE49-F238E27FC236}">
                <a16:creationId xmlns:a16="http://schemas.microsoft.com/office/drawing/2014/main" id="{81BFE47A-8A16-4F2A-879F-F796F7F0BA61}"/>
              </a:ext>
            </a:extLst>
          </p:cNvPr>
          <p:cNvSpPr>
            <a:spLocks noChangeArrowheads="1"/>
          </p:cNvSpPr>
          <p:nvPr/>
        </p:nvSpPr>
        <p:spPr bwMode="auto">
          <a:xfrm>
            <a:off x="2652713" y="4322763"/>
            <a:ext cx="376237"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800" b="1" dirty="0">
                <a:solidFill>
                  <a:srgbClr val="000000"/>
                </a:solidFill>
                <a:latin typeface="Arial" panose="020B0604020202020204" pitchFamily="34" charset="0"/>
              </a:rPr>
              <a:t>÷</a:t>
            </a:r>
          </a:p>
        </p:txBody>
      </p:sp>
      <p:sp>
        <p:nvSpPr>
          <p:cNvPr id="18437" name="Rectangle 7">
            <a:extLst>
              <a:ext uri="{FF2B5EF4-FFF2-40B4-BE49-F238E27FC236}">
                <a16:creationId xmlns:a16="http://schemas.microsoft.com/office/drawing/2014/main" id="{CBEAB624-A7EF-4281-B150-0086B54EC915}"/>
              </a:ext>
            </a:extLst>
          </p:cNvPr>
          <p:cNvSpPr>
            <a:spLocks noGrp="1" noChangeArrowheads="1"/>
          </p:cNvSpPr>
          <p:nvPr>
            <p:ph type="title"/>
          </p:nvPr>
        </p:nvSpPr>
        <p:spPr/>
        <p:txBody>
          <a:bodyPr/>
          <a:lstStyle/>
          <a:p>
            <a:r>
              <a:rPr lang="en-US" altLang="en-US" dirty="0"/>
              <a:t>Weighted Average</a:t>
            </a:r>
          </a:p>
        </p:txBody>
      </p:sp>
      <p:sp>
        <p:nvSpPr>
          <p:cNvPr id="376840" name="Text Box 8">
            <a:extLst>
              <a:ext uri="{FF2B5EF4-FFF2-40B4-BE49-F238E27FC236}">
                <a16:creationId xmlns:a16="http://schemas.microsoft.com/office/drawing/2014/main" id="{AC1B568A-04ED-4B28-91DB-FCA73374586E}"/>
              </a:ext>
            </a:extLst>
          </p:cNvPr>
          <p:cNvSpPr txBox="1">
            <a:spLocks noChangeArrowheads="1"/>
          </p:cNvSpPr>
          <p:nvPr/>
        </p:nvSpPr>
        <p:spPr bwMode="auto">
          <a:xfrm>
            <a:off x="914400" y="1787525"/>
            <a:ext cx="4267200" cy="1938992"/>
          </a:xfrm>
          <a:prstGeom prst="rect">
            <a:avLst/>
          </a:prstGeom>
          <a:solidFill>
            <a:schemeClr val="accent1">
              <a:lumMod val="20000"/>
              <a:lumOff val="80000"/>
            </a:schemeClr>
          </a:solidFill>
          <a:ln w="12700">
            <a:solidFill>
              <a:srgbClr val="000000"/>
            </a:solidFill>
            <a:miter lim="800000"/>
            <a:headEnd/>
            <a:tailEnd/>
          </a:ln>
          <a:effectLst>
            <a:outerShdw dist="35921" dir="2700000" algn="ctr" rotWithShape="0">
              <a:srgbClr val="5F5F5F"/>
            </a:outerShdw>
          </a:effectLst>
        </p:spPr>
        <p:txBody>
          <a:bodyPr>
            <a:spAutoFit/>
          </a:bodyPr>
          <a:lstStyle/>
          <a:p>
            <a:pPr algn="ctr">
              <a:spcBef>
                <a:spcPct val="50000"/>
              </a:spcBef>
              <a:defRPr/>
            </a:pPr>
            <a:r>
              <a:rPr lang="en-US" sz="2400" b="1" dirty="0">
                <a:latin typeface="Arial" pitchFamily="34" charset="0"/>
              </a:rPr>
              <a:t>Involves calculating the average cost of the items in beginning inventory plus purchases made during the year</a:t>
            </a:r>
          </a:p>
        </p:txBody>
      </p:sp>
      <p:sp>
        <p:nvSpPr>
          <p:cNvPr id="9" name="Rounded Rectangle 9">
            <a:extLst>
              <a:ext uri="{FF2B5EF4-FFF2-40B4-BE49-F238E27FC236}">
                <a16:creationId xmlns:a16="http://schemas.microsoft.com/office/drawing/2014/main" id="{3E5CB6A1-C42E-4909-941A-A9906BB4AFF5}"/>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a:extLst>
              <a:ext uri="{FF2B5EF4-FFF2-40B4-BE49-F238E27FC236}">
                <a16:creationId xmlns:a16="http://schemas.microsoft.com/office/drawing/2014/main" id="{087F398B-12A6-449C-98ED-79E83846E0F1}"/>
              </a:ext>
            </a:extLst>
          </p:cNvPr>
          <p:cNvGrpSpPr>
            <a:grpSpLocks/>
          </p:cNvGrpSpPr>
          <p:nvPr/>
        </p:nvGrpSpPr>
        <p:grpSpPr bwMode="auto">
          <a:xfrm>
            <a:off x="1371600" y="2590800"/>
            <a:ext cx="6215063" cy="1076325"/>
            <a:chOff x="264" y="1397"/>
            <a:chExt cx="3915" cy="678"/>
          </a:xfrm>
        </p:grpSpPr>
        <p:sp>
          <p:nvSpPr>
            <p:cNvPr id="74762" name="Rectangle 2">
              <a:extLst>
                <a:ext uri="{FF2B5EF4-FFF2-40B4-BE49-F238E27FC236}">
                  <a16:creationId xmlns:a16="http://schemas.microsoft.com/office/drawing/2014/main" id="{61657A2B-DCDD-405B-8CDD-49B62B6DEC5D}"/>
                </a:ext>
              </a:extLst>
            </p:cNvPr>
            <p:cNvSpPr>
              <a:spLocks noChangeArrowheads="1"/>
            </p:cNvSpPr>
            <p:nvPr/>
          </p:nvSpPr>
          <p:spPr bwMode="auto">
            <a:xfrm>
              <a:off x="2349" y="1397"/>
              <a:ext cx="1830" cy="678"/>
            </a:xfrm>
            <a:prstGeom prst="rect">
              <a:avLst/>
            </a:prstGeom>
            <a:solidFill>
              <a:srgbClr val="FFFFFF"/>
            </a:solid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solidFill>
                    <a:schemeClr val="accent1">
                      <a:lumMod val="50000"/>
                    </a:schemeClr>
                  </a:solidFill>
                  <a:latin typeface="Arial" pitchFamily="34" charset="0"/>
                </a:rPr>
                <a:t>Costs of Goods Sold</a:t>
              </a:r>
            </a:p>
          </p:txBody>
        </p:sp>
        <p:sp>
          <p:nvSpPr>
            <p:cNvPr id="74763" name="Rectangle 5">
              <a:extLst>
                <a:ext uri="{FF2B5EF4-FFF2-40B4-BE49-F238E27FC236}">
                  <a16:creationId xmlns:a16="http://schemas.microsoft.com/office/drawing/2014/main" id="{B8E18846-3ECD-4E2A-96EC-84089E187205}"/>
                </a:ext>
              </a:extLst>
            </p:cNvPr>
            <p:cNvSpPr>
              <a:spLocks noChangeArrowheads="1"/>
            </p:cNvSpPr>
            <p:nvPr/>
          </p:nvSpPr>
          <p:spPr bwMode="auto">
            <a:xfrm>
              <a:off x="264" y="1397"/>
              <a:ext cx="1221" cy="678"/>
            </a:xfrm>
            <a:prstGeom prst="rect">
              <a:avLst/>
            </a:prstGeom>
            <a:solidFill>
              <a:srgbClr val="FFFFFF"/>
            </a:solid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solidFill>
                    <a:schemeClr val="accent1">
                      <a:lumMod val="50000"/>
                    </a:schemeClr>
                  </a:solidFill>
                  <a:latin typeface="Arial" pitchFamily="34" charset="0"/>
                </a:rPr>
                <a:t>Oldest Costs</a:t>
              </a:r>
            </a:p>
          </p:txBody>
        </p:sp>
        <p:sp>
          <p:nvSpPr>
            <p:cNvPr id="74764" name="Line 6">
              <a:extLst>
                <a:ext uri="{FF2B5EF4-FFF2-40B4-BE49-F238E27FC236}">
                  <a16:creationId xmlns:a16="http://schemas.microsoft.com/office/drawing/2014/main" id="{B2637AFD-3C6E-447F-BA84-5E3FA6FCB4BF}"/>
                </a:ext>
              </a:extLst>
            </p:cNvPr>
            <p:cNvSpPr>
              <a:spLocks noChangeShapeType="1"/>
            </p:cNvSpPr>
            <p:nvPr/>
          </p:nvSpPr>
          <p:spPr bwMode="auto">
            <a:xfrm>
              <a:off x="1552" y="1736"/>
              <a:ext cx="712" cy="0"/>
            </a:xfrm>
            <a:prstGeom prst="line">
              <a:avLst/>
            </a:prstGeom>
            <a:noFill/>
            <a:ln w="57150">
              <a:solidFill>
                <a:schemeClr val="accent1">
                  <a:lumMod val="75000"/>
                </a:schemeClr>
              </a:solidFill>
              <a:round/>
              <a:headEnd/>
              <a:tailEnd type="triangle" w="med" len="med"/>
            </a:ln>
          </p:spPr>
          <p:txBody>
            <a:bodyPr wrap="none" anchor="ctr"/>
            <a:lstStyle/>
            <a:p>
              <a:pPr>
                <a:defRPr/>
              </a:pPr>
              <a:endParaRPr lang="en-US" dirty="0">
                <a:solidFill>
                  <a:schemeClr val="accent1">
                    <a:lumMod val="50000"/>
                  </a:schemeClr>
                </a:solidFill>
              </a:endParaRPr>
            </a:p>
          </p:txBody>
        </p:sp>
      </p:grpSp>
      <p:grpSp>
        <p:nvGrpSpPr>
          <p:cNvPr id="3" name="Group 15">
            <a:extLst>
              <a:ext uri="{FF2B5EF4-FFF2-40B4-BE49-F238E27FC236}">
                <a16:creationId xmlns:a16="http://schemas.microsoft.com/office/drawing/2014/main" id="{3A19725B-2FFE-400E-B46F-7C81F787EBA4}"/>
              </a:ext>
            </a:extLst>
          </p:cNvPr>
          <p:cNvGrpSpPr>
            <a:grpSpLocks/>
          </p:cNvGrpSpPr>
          <p:nvPr/>
        </p:nvGrpSpPr>
        <p:grpSpPr bwMode="auto">
          <a:xfrm>
            <a:off x="1447800" y="4191000"/>
            <a:ext cx="6215062" cy="1076325"/>
            <a:chOff x="264" y="2715"/>
            <a:chExt cx="3915" cy="678"/>
          </a:xfrm>
          <a:solidFill>
            <a:schemeClr val="accent1">
              <a:lumMod val="20000"/>
              <a:lumOff val="80000"/>
            </a:schemeClr>
          </a:solidFill>
        </p:grpSpPr>
        <p:sp>
          <p:nvSpPr>
            <p:cNvPr id="74759" name="Rectangle 3">
              <a:extLst>
                <a:ext uri="{FF2B5EF4-FFF2-40B4-BE49-F238E27FC236}">
                  <a16:creationId xmlns:a16="http://schemas.microsoft.com/office/drawing/2014/main" id="{F5DF25EA-376A-4006-A1FD-B94C8375868A}"/>
                </a:ext>
              </a:extLst>
            </p:cNvPr>
            <p:cNvSpPr>
              <a:spLocks noChangeArrowheads="1"/>
            </p:cNvSpPr>
            <p:nvPr/>
          </p:nvSpPr>
          <p:spPr bwMode="auto">
            <a:xfrm>
              <a:off x="2349" y="2715"/>
              <a:ext cx="1830" cy="678"/>
            </a:xfrm>
            <a:prstGeom prst="rect">
              <a:avLst/>
            </a:prstGeom>
            <a:grp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latin typeface="Arial" pitchFamily="34" charset="0"/>
                </a:rPr>
                <a:t>Ending Inventory</a:t>
              </a:r>
            </a:p>
          </p:txBody>
        </p:sp>
        <p:sp>
          <p:nvSpPr>
            <p:cNvPr id="74760" name="Rectangle 7">
              <a:extLst>
                <a:ext uri="{FF2B5EF4-FFF2-40B4-BE49-F238E27FC236}">
                  <a16:creationId xmlns:a16="http://schemas.microsoft.com/office/drawing/2014/main" id="{554C0429-3CAD-431E-9058-FA0065022484}"/>
                </a:ext>
              </a:extLst>
            </p:cNvPr>
            <p:cNvSpPr>
              <a:spLocks noChangeArrowheads="1"/>
            </p:cNvSpPr>
            <p:nvPr/>
          </p:nvSpPr>
          <p:spPr bwMode="auto">
            <a:xfrm>
              <a:off x="264" y="2715"/>
              <a:ext cx="1221" cy="678"/>
            </a:xfrm>
            <a:prstGeom prst="rect">
              <a:avLst/>
            </a:prstGeom>
            <a:grpFill/>
            <a:ln w="38100">
              <a:solidFill>
                <a:srgbClr val="414141"/>
              </a:solidFill>
              <a:miter lim="800000"/>
              <a:headEnd/>
              <a:tailEnd/>
            </a:ln>
            <a:effectLst/>
          </p:spPr>
          <p:txBody>
            <a:bodyPr lIns="90488" tIns="44450" rIns="90488" bIns="44450">
              <a:spAutoFit/>
            </a:bodyPr>
            <a:lstStyle/>
            <a:p>
              <a:pPr algn="ctr" eaLnBrk="1" hangingPunct="1">
                <a:spcBef>
                  <a:spcPct val="50000"/>
                </a:spcBef>
                <a:defRPr/>
              </a:pPr>
              <a:r>
                <a:rPr lang="en-US" sz="3200" b="1" dirty="0">
                  <a:latin typeface="Arial" pitchFamily="34" charset="0"/>
                </a:rPr>
                <a:t>Recent Costs</a:t>
              </a:r>
            </a:p>
          </p:txBody>
        </p:sp>
        <p:sp>
          <p:nvSpPr>
            <p:cNvPr id="74761" name="Line 8">
              <a:extLst>
                <a:ext uri="{FF2B5EF4-FFF2-40B4-BE49-F238E27FC236}">
                  <a16:creationId xmlns:a16="http://schemas.microsoft.com/office/drawing/2014/main" id="{648A38E7-8398-4A1D-AAFC-E2680A09FDC2}"/>
                </a:ext>
              </a:extLst>
            </p:cNvPr>
            <p:cNvSpPr>
              <a:spLocks noChangeShapeType="1"/>
            </p:cNvSpPr>
            <p:nvPr/>
          </p:nvSpPr>
          <p:spPr bwMode="auto">
            <a:xfrm>
              <a:off x="1552" y="3054"/>
              <a:ext cx="712" cy="0"/>
            </a:xfrm>
            <a:prstGeom prst="line">
              <a:avLst/>
            </a:prstGeom>
            <a:grpFill/>
            <a:ln w="50800">
              <a:solidFill>
                <a:schemeClr val="tx2">
                  <a:lumMod val="50000"/>
                </a:schemeClr>
              </a:solidFill>
              <a:round/>
              <a:headEnd/>
              <a:tailEnd type="triangle" w="med" len="med"/>
            </a:ln>
          </p:spPr>
          <p:txBody>
            <a:bodyPr wrap="none" anchor="ctr"/>
            <a:lstStyle/>
            <a:p>
              <a:pPr>
                <a:defRPr/>
              </a:pPr>
              <a:endParaRPr lang="en-US" dirty="0"/>
            </a:p>
          </p:txBody>
        </p:sp>
      </p:grpSp>
      <p:sp>
        <p:nvSpPr>
          <p:cNvPr id="91140" name="Rectangle 10">
            <a:extLst>
              <a:ext uri="{FF2B5EF4-FFF2-40B4-BE49-F238E27FC236}">
                <a16:creationId xmlns:a16="http://schemas.microsoft.com/office/drawing/2014/main" id="{558B2476-2026-49EA-AEA4-EDCDF44D1B49}"/>
              </a:ext>
            </a:extLst>
          </p:cNvPr>
          <p:cNvSpPr>
            <a:spLocks noGrp="1" noChangeArrowheads="1"/>
          </p:cNvSpPr>
          <p:nvPr>
            <p:ph type="title"/>
          </p:nvPr>
        </p:nvSpPr>
        <p:spPr/>
        <p:txBody>
          <a:bodyPr/>
          <a:lstStyle/>
          <a:p>
            <a:r>
              <a:rPr lang="en-US" altLang="en-US" dirty="0"/>
              <a:t>First-In, First-Out (FIFO)</a:t>
            </a:r>
          </a:p>
        </p:txBody>
      </p:sp>
      <p:sp>
        <p:nvSpPr>
          <p:cNvPr id="91142" name="Rectangle 15">
            <a:extLst>
              <a:ext uri="{FF2B5EF4-FFF2-40B4-BE49-F238E27FC236}">
                <a16:creationId xmlns:a16="http://schemas.microsoft.com/office/drawing/2014/main" id="{795C9224-1E4C-4A7C-8AC0-039AF487B316}"/>
              </a:ext>
            </a:extLst>
          </p:cNvPr>
          <p:cNvSpPr>
            <a:spLocks noChangeArrowheads="1"/>
          </p:cNvSpPr>
          <p:nvPr/>
        </p:nvSpPr>
        <p:spPr bwMode="auto">
          <a:xfrm>
            <a:off x="838200" y="990600"/>
            <a:ext cx="7543800" cy="1384300"/>
          </a:xfrm>
          <a:prstGeom prst="rect">
            <a:avLst/>
          </a:prstGeom>
          <a:solidFill>
            <a:srgbClr val="FFFF9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latin typeface="Arial" panose="020B0604020202020204" pitchFamily="34" charset="0"/>
                <a:cs typeface="Arial" panose="020B0604020202020204" pitchFamily="34" charset="0"/>
              </a:rPr>
              <a:t>The first-in, first-out (FIFO) method assigns the oldest costs to the cost of goods sold and the recent costs to ending inventory. </a:t>
            </a:r>
          </a:p>
        </p:txBody>
      </p:sp>
      <p:sp>
        <p:nvSpPr>
          <p:cNvPr id="12" name="Rounded Rectangle 9">
            <a:extLst>
              <a:ext uri="{FF2B5EF4-FFF2-40B4-BE49-F238E27FC236}">
                <a16:creationId xmlns:a16="http://schemas.microsoft.com/office/drawing/2014/main" id="{15B57176-5FC0-4B81-BA16-297DAA8E37CA}"/>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a:extLst>
              <a:ext uri="{FF2B5EF4-FFF2-40B4-BE49-F238E27FC236}">
                <a16:creationId xmlns:a16="http://schemas.microsoft.com/office/drawing/2014/main" id="{ACA4DB7A-CCAB-4709-A776-F691F1FCBB0E}"/>
              </a:ext>
            </a:extLst>
          </p:cNvPr>
          <p:cNvGrpSpPr>
            <a:grpSpLocks/>
          </p:cNvGrpSpPr>
          <p:nvPr/>
        </p:nvGrpSpPr>
        <p:grpSpPr bwMode="auto">
          <a:xfrm>
            <a:off x="1371600" y="2590800"/>
            <a:ext cx="6215063" cy="1076325"/>
            <a:chOff x="264" y="1397"/>
            <a:chExt cx="3915" cy="678"/>
          </a:xfrm>
        </p:grpSpPr>
        <p:sp>
          <p:nvSpPr>
            <p:cNvPr id="5" name="Rectangle 2">
              <a:extLst>
                <a:ext uri="{FF2B5EF4-FFF2-40B4-BE49-F238E27FC236}">
                  <a16:creationId xmlns:a16="http://schemas.microsoft.com/office/drawing/2014/main" id="{84911FC1-AD7A-4C5C-860E-3FC4356B61C0}"/>
                </a:ext>
              </a:extLst>
            </p:cNvPr>
            <p:cNvSpPr>
              <a:spLocks noChangeArrowheads="1"/>
            </p:cNvSpPr>
            <p:nvPr/>
          </p:nvSpPr>
          <p:spPr bwMode="auto">
            <a:xfrm>
              <a:off x="2349" y="1397"/>
              <a:ext cx="1830" cy="678"/>
            </a:xfrm>
            <a:prstGeom prst="rect">
              <a:avLst/>
            </a:prstGeom>
            <a:solidFill>
              <a:srgbClr val="FFFFFF"/>
            </a:solid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solidFill>
                    <a:schemeClr val="accent1">
                      <a:lumMod val="50000"/>
                    </a:schemeClr>
                  </a:solidFill>
                  <a:latin typeface="Arial" pitchFamily="34" charset="0"/>
                </a:rPr>
                <a:t>Costs of Goods Sold</a:t>
              </a:r>
            </a:p>
          </p:txBody>
        </p:sp>
        <p:sp>
          <p:nvSpPr>
            <p:cNvPr id="6" name="Rectangle 5">
              <a:extLst>
                <a:ext uri="{FF2B5EF4-FFF2-40B4-BE49-F238E27FC236}">
                  <a16:creationId xmlns:a16="http://schemas.microsoft.com/office/drawing/2014/main" id="{6841CFA2-10A3-46D6-AE73-510E079D0111}"/>
                </a:ext>
              </a:extLst>
            </p:cNvPr>
            <p:cNvSpPr>
              <a:spLocks noChangeArrowheads="1"/>
            </p:cNvSpPr>
            <p:nvPr/>
          </p:nvSpPr>
          <p:spPr bwMode="auto">
            <a:xfrm>
              <a:off x="264" y="1397"/>
              <a:ext cx="1221" cy="677"/>
            </a:xfrm>
            <a:prstGeom prst="rect">
              <a:avLst/>
            </a:prstGeom>
            <a:solidFill>
              <a:srgbClr val="FFFFFF"/>
            </a:solid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solidFill>
                    <a:schemeClr val="accent1">
                      <a:lumMod val="50000"/>
                    </a:schemeClr>
                  </a:solidFill>
                  <a:latin typeface="Arial" pitchFamily="34" charset="0"/>
                </a:rPr>
                <a:t>Recent Costs</a:t>
              </a:r>
            </a:p>
          </p:txBody>
        </p:sp>
        <p:sp>
          <p:nvSpPr>
            <p:cNvPr id="7" name="Line 6">
              <a:extLst>
                <a:ext uri="{FF2B5EF4-FFF2-40B4-BE49-F238E27FC236}">
                  <a16:creationId xmlns:a16="http://schemas.microsoft.com/office/drawing/2014/main" id="{10CEBFDB-8B3A-4486-BD77-E17C8A2FB517}"/>
                </a:ext>
              </a:extLst>
            </p:cNvPr>
            <p:cNvSpPr>
              <a:spLocks noChangeShapeType="1"/>
            </p:cNvSpPr>
            <p:nvPr/>
          </p:nvSpPr>
          <p:spPr bwMode="auto">
            <a:xfrm>
              <a:off x="1552" y="1736"/>
              <a:ext cx="712" cy="0"/>
            </a:xfrm>
            <a:prstGeom prst="line">
              <a:avLst/>
            </a:prstGeom>
            <a:noFill/>
            <a:ln w="57150">
              <a:solidFill>
                <a:schemeClr val="accent1">
                  <a:lumMod val="75000"/>
                </a:schemeClr>
              </a:solidFill>
              <a:round/>
              <a:headEnd/>
              <a:tailEnd type="triangle" w="med" len="med"/>
            </a:ln>
          </p:spPr>
          <p:txBody>
            <a:bodyPr wrap="none" anchor="ctr"/>
            <a:lstStyle/>
            <a:p>
              <a:pPr>
                <a:defRPr/>
              </a:pPr>
              <a:endParaRPr lang="en-US" dirty="0">
                <a:solidFill>
                  <a:schemeClr val="accent1">
                    <a:lumMod val="50000"/>
                  </a:schemeClr>
                </a:solidFill>
              </a:endParaRPr>
            </a:p>
          </p:txBody>
        </p:sp>
      </p:grpSp>
      <p:grpSp>
        <p:nvGrpSpPr>
          <p:cNvPr id="3" name="Group 15">
            <a:extLst>
              <a:ext uri="{FF2B5EF4-FFF2-40B4-BE49-F238E27FC236}">
                <a16:creationId xmlns:a16="http://schemas.microsoft.com/office/drawing/2014/main" id="{0ACBFD2E-8B53-4BEC-9B45-6A313732BE34}"/>
              </a:ext>
            </a:extLst>
          </p:cNvPr>
          <p:cNvGrpSpPr>
            <a:grpSpLocks/>
          </p:cNvGrpSpPr>
          <p:nvPr/>
        </p:nvGrpSpPr>
        <p:grpSpPr bwMode="auto">
          <a:xfrm>
            <a:off x="1447800" y="4191000"/>
            <a:ext cx="6215062" cy="1076325"/>
            <a:chOff x="264" y="2715"/>
            <a:chExt cx="3915" cy="678"/>
          </a:xfrm>
          <a:solidFill>
            <a:schemeClr val="accent1">
              <a:lumMod val="20000"/>
              <a:lumOff val="80000"/>
            </a:schemeClr>
          </a:solidFill>
        </p:grpSpPr>
        <p:sp>
          <p:nvSpPr>
            <p:cNvPr id="9" name="Rectangle 3">
              <a:extLst>
                <a:ext uri="{FF2B5EF4-FFF2-40B4-BE49-F238E27FC236}">
                  <a16:creationId xmlns:a16="http://schemas.microsoft.com/office/drawing/2014/main" id="{CC1D0743-E242-471B-A99A-28F938594AAF}"/>
                </a:ext>
              </a:extLst>
            </p:cNvPr>
            <p:cNvSpPr>
              <a:spLocks noChangeArrowheads="1"/>
            </p:cNvSpPr>
            <p:nvPr/>
          </p:nvSpPr>
          <p:spPr bwMode="auto">
            <a:xfrm>
              <a:off x="2349" y="2715"/>
              <a:ext cx="1830" cy="678"/>
            </a:xfrm>
            <a:prstGeom prst="rect">
              <a:avLst/>
            </a:prstGeom>
            <a:grpFill/>
            <a:ln w="38100">
              <a:solidFill>
                <a:schemeClr val="accent1">
                  <a:lumMod val="75000"/>
                </a:schemeClr>
              </a:solidFill>
              <a:miter lim="800000"/>
              <a:headEnd/>
              <a:tailEnd/>
            </a:ln>
            <a:effectLst/>
          </p:spPr>
          <p:txBody>
            <a:bodyPr lIns="90488" tIns="44450" rIns="90488" bIns="44450">
              <a:spAutoFit/>
            </a:bodyPr>
            <a:lstStyle/>
            <a:p>
              <a:pPr algn="ctr" eaLnBrk="1" hangingPunct="1">
                <a:spcBef>
                  <a:spcPct val="50000"/>
                </a:spcBef>
                <a:defRPr/>
              </a:pPr>
              <a:r>
                <a:rPr lang="en-US" sz="3200" b="1" dirty="0">
                  <a:latin typeface="Arial" pitchFamily="34" charset="0"/>
                </a:rPr>
                <a:t>Ending Inventory</a:t>
              </a:r>
            </a:p>
          </p:txBody>
        </p:sp>
        <p:sp>
          <p:nvSpPr>
            <p:cNvPr id="10" name="Rectangle 7">
              <a:extLst>
                <a:ext uri="{FF2B5EF4-FFF2-40B4-BE49-F238E27FC236}">
                  <a16:creationId xmlns:a16="http://schemas.microsoft.com/office/drawing/2014/main" id="{A89089D4-1C08-4C4C-920B-5C013B9B2C6F}"/>
                </a:ext>
              </a:extLst>
            </p:cNvPr>
            <p:cNvSpPr>
              <a:spLocks noChangeArrowheads="1"/>
            </p:cNvSpPr>
            <p:nvPr/>
          </p:nvSpPr>
          <p:spPr bwMode="auto">
            <a:xfrm>
              <a:off x="264" y="2715"/>
              <a:ext cx="1221" cy="677"/>
            </a:xfrm>
            <a:prstGeom prst="rect">
              <a:avLst/>
            </a:prstGeom>
            <a:grpFill/>
            <a:ln w="38100">
              <a:solidFill>
                <a:srgbClr val="414141"/>
              </a:solidFill>
              <a:miter lim="800000"/>
              <a:headEnd/>
              <a:tailEnd/>
            </a:ln>
            <a:effectLst/>
          </p:spPr>
          <p:txBody>
            <a:bodyPr lIns="90488" tIns="44450" rIns="90488" bIns="44450">
              <a:spAutoFit/>
            </a:bodyPr>
            <a:lstStyle/>
            <a:p>
              <a:pPr algn="ctr" eaLnBrk="1" hangingPunct="1">
                <a:spcBef>
                  <a:spcPct val="50000"/>
                </a:spcBef>
                <a:defRPr/>
              </a:pPr>
              <a:r>
                <a:rPr lang="en-US" sz="3200" b="1" dirty="0">
                  <a:latin typeface="Arial" pitchFamily="34" charset="0"/>
                </a:rPr>
                <a:t>Oldest Costs</a:t>
              </a:r>
            </a:p>
          </p:txBody>
        </p:sp>
        <p:sp>
          <p:nvSpPr>
            <p:cNvPr id="11" name="Line 8">
              <a:extLst>
                <a:ext uri="{FF2B5EF4-FFF2-40B4-BE49-F238E27FC236}">
                  <a16:creationId xmlns:a16="http://schemas.microsoft.com/office/drawing/2014/main" id="{615C94E9-179B-4C4C-8869-763309705513}"/>
                </a:ext>
              </a:extLst>
            </p:cNvPr>
            <p:cNvSpPr>
              <a:spLocks noChangeShapeType="1"/>
            </p:cNvSpPr>
            <p:nvPr/>
          </p:nvSpPr>
          <p:spPr bwMode="auto">
            <a:xfrm>
              <a:off x="1552" y="3054"/>
              <a:ext cx="712" cy="0"/>
            </a:xfrm>
            <a:prstGeom prst="line">
              <a:avLst/>
            </a:prstGeom>
            <a:grpFill/>
            <a:ln w="50800">
              <a:solidFill>
                <a:schemeClr val="tx2">
                  <a:lumMod val="50000"/>
                </a:schemeClr>
              </a:solidFill>
              <a:round/>
              <a:headEnd/>
              <a:tailEnd type="triangle" w="med" len="med"/>
            </a:ln>
          </p:spPr>
          <p:txBody>
            <a:bodyPr wrap="none" anchor="ctr"/>
            <a:lstStyle/>
            <a:p>
              <a:pPr>
                <a:defRPr/>
              </a:pPr>
              <a:endParaRPr lang="en-US" dirty="0"/>
            </a:p>
          </p:txBody>
        </p:sp>
      </p:grpSp>
      <p:sp>
        <p:nvSpPr>
          <p:cNvPr id="92165" name="Rectangle 10">
            <a:extLst>
              <a:ext uri="{FF2B5EF4-FFF2-40B4-BE49-F238E27FC236}">
                <a16:creationId xmlns:a16="http://schemas.microsoft.com/office/drawing/2014/main" id="{958E1D2E-1852-4F29-B81B-11A100AC88FD}"/>
              </a:ext>
            </a:extLst>
          </p:cNvPr>
          <p:cNvSpPr>
            <a:spLocks noGrp="1" noChangeArrowheads="1"/>
          </p:cNvSpPr>
          <p:nvPr>
            <p:ph type="title"/>
          </p:nvPr>
        </p:nvSpPr>
        <p:spPr/>
        <p:txBody>
          <a:bodyPr/>
          <a:lstStyle/>
          <a:p>
            <a:r>
              <a:rPr lang="en-US" altLang="en-US" dirty="0"/>
              <a:t>Last-In, First-Out Method (LIFO)</a:t>
            </a:r>
          </a:p>
        </p:txBody>
      </p:sp>
      <p:sp>
        <p:nvSpPr>
          <p:cNvPr id="92166" name="TextBox 12">
            <a:extLst>
              <a:ext uri="{FF2B5EF4-FFF2-40B4-BE49-F238E27FC236}">
                <a16:creationId xmlns:a16="http://schemas.microsoft.com/office/drawing/2014/main" id="{70E868D4-9A78-464C-8407-77CD7F1C941A}"/>
              </a:ext>
            </a:extLst>
          </p:cNvPr>
          <p:cNvSpPr txBox="1">
            <a:spLocks noChangeArrowheads="1"/>
          </p:cNvSpPr>
          <p:nvPr/>
        </p:nvSpPr>
        <p:spPr bwMode="auto">
          <a:xfrm>
            <a:off x="762000" y="1066800"/>
            <a:ext cx="7620000" cy="1200150"/>
          </a:xfrm>
          <a:prstGeom prst="rect">
            <a:avLst/>
          </a:prstGeom>
          <a:solidFill>
            <a:srgbClr val="FFFF9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b="1" dirty="0">
                <a:latin typeface="Arial" panose="020B0604020202020204" pitchFamily="34" charset="0"/>
                <a:cs typeface="Arial" panose="020B0604020202020204" pitchFamily="34" charset="0"/>
              </a:rPr>
              <a:t>The last-in, first-out (LIFO) method assigns recent costs to the cost of goods sold and the oldest costs to the ending inventory. </a:t>
            </a:r>
          </a:p>
        </p:txBody>
      </p:sp>
      <p:sp>
        <p:nvSpPr>
          <p:cNvPr id="13" name="Rounded Rectangle 9">
            <a:extLst>
              <a:ext uri="{FF2B5EF4-FFF2-40B4-BE49-F238E27FC236}">
                <a16:creationId xmlns:a16="http://schemas.microsoft.com/office/drawing/2014/main" id="{18FDDAD1-2F7F-48C1-A2D3-CC2F6812857C}"/>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a:xfrm>
            <a:off x="533400" y="228600"/>
            <a:ext cx="8229600" cy="869950"/>
          </a:xfrm>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238344" cy="2286000"/>
          </a:xfrm>
        </p:spPr>
        <p:txBody>
          <a:bodyPr/>
          <a:lstStyle/>
          <a:p>
            <a:pPr marL="0" indent="0">
              <a:buNone/>
            </a:pPr>
            <a:r>
              <a:rPr lang="en-IN" sz="2800" dirty="0"/>
              <a:t>Situation: On September 1, 2019, the inventory of Cruisers Inc. consisted of five Model OB3 boats. Each boat had cost $1,500. During the year ended August 31, 2020, 40 boats were purchased on the dates and at the costs that follow. During the year, 37 boats were sold.</a:t>
            </a:r>
          </a:p>
        </p:txBody>
      </p:sp>
      <p:sp>
        <p:nvSpPr>
          <p:cNvPr id="9" name="Content Placeholder 7">
            <a:extLst>
              <a:ext uri="{FF2B5EF4-FFF2-40B4-BE49-F238E27FC236}">
                <a16:creationId xmlns:a16="http://schemas.microsoft.com/office/drawing/2014/main" id="{BD2ADEFA-2F33-4D9E-A312-078CDD28C985}"/>
              </a:ext>
            </a:extLst>
          </p:cNvPr>
          <p:cNvSpPr txBox="1">
            <a:spLocks/>
          </p:cNvSpPr>
          <p:nvPr/>
        </p:nvSpPr>
        <p:spPr bwMode="auto">
          <a:xfrm>
            <a:off x="524656" y="4204741"/>
            <a:ext cx="8238344"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800" dirty="0"/>
              <a:t>Required: Determine the ending inventory amount at August 31, 2020, and the cost of goods sold for the year then ended, using the weighted-average, FIFO, and LIFO cost flow assumptions.</a:t>
            </a:r>
            <a:endParaRPr lang="en-US" sz="2800" dirty="0"/>
          </a:p>
        </p:txBody>
      </p:sp>
      <p:sp>
        <p:nvSpPr>
          <p:cNvPr id="6" name="Rounded Rectangle 9">
            <a:extLst>
              <a:ext uri="{FF2B5EF4-FFF2-40B4-BE49-F238E27FC236}">
                <a16:creationId xmlns:a16="http://schemas.microsoft.com/office/drawing/2014/main" id="{1F869088-6A66-4140-90B1-F1018BDEC113}"/>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1364462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pic>
        <p:nvPicPr>
          <p:cNvPr id="7" name="Picture 6">
            <a:extLst>
              <a:ext uri="{FF2B5EF4-FFF2-40B4-BE49-F238E27FC236}">
                <a16:creationId xmlns:a16="http://schemas.microsoft.com/office/drawing/2014/main" id="{98879A64-6834-4420-8136-092609D4D4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54" y="1752600"/>
            <a:ext cx="8458200" cy="3760083"/>
          </a:xfrm>
          <a:prstGeom prst="rect">
            <a:avLst/>
          </a:prstGeom>
        </p:spPr>
      </p:pic>
      <p:sp>
        <p:nvSpPr>
          <p:cNvPr id="5" name="Rounded Rectangle 9">
            <a:extLst>
              <a:ext uri="{FF2B5EF4-FFF2-40B4-BE49-F238E27FC236}">
                <a16:creationId xmlns:a16="http://schemas.microsoft.com/office/drawing/2014/main" id="{B983B93E-636C-4E51-BE6C-1B207F3CEB01}"/>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29221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466944" cy="3581400"/>
          </a:xfrm>
        </p:spPr>
        <p:txBody>
          <a:bodyPr/>
          <a:lstStyle/>
          <a:p>
            <a:pPr marL="0" indent="0">
              <a:buNone/>
            </a:pPr>
            <a:r>
              <a:rPr lang="en-US" sz="2800" dirty="0"/>
              <a:t>Weighted-average cost flow assumption: </a:t>
            </a:r>
          </a:p>
          <a:p>
            <a:pPr marL="0" indent="0">
              <a:buNone/>
            </a:pPr>
            <a:r>
              <a:rPr lang="en-IN" sz="2400" dirty="0"/>
              <a:t>Weighted-average cost = Total cost of boats available for 					sale ÷ Number of boats 						available for sale </a:t>
            </a:r>
          </a:p>
          <a:p>
            <a:pPr marL="0" indent="0">
              <a:buNone/>
            </a:pPr>
            <a:r>
              <a:rPr lang="en-US" sz="2400" dirty="0"/>
              <a:t>			   = $73,980 </a:t>
            </a:r>
            <a:r>
              <a:rPr lang="en-IN" sz="2400" dirty="0"/>
              <a:t>÷ </a:t>
            </a:r>
            <a:r>
              <a:rPr lang="en-US" sz="2400" dirty="0"/>
              <a:t>45 = $1,644 per boat </a:t>
            </a:r>
          </a:p>
          <a:p>
            <a:pPr marL="0" indent="0">
              <a:buNone/>
            </a:pPr>
            <a:r>
              <a:rPr lang="en-IN" sz="2400" dirty="0"/>
              <a:t>Cost of ending inventory = $1,644 × 8 = $13,152</a:t>
            </a:r>
          </a:p>
          <a:p>
            <a:pPr marL="0" indent="0">
              <a:buNone/>
            </a:pPr>
            <a:r>
              <a:rPr lang="en-IN" sz="2400" dirty="0"/>
              <a:t>Cost of goods sold = $1,644 × 37 = $60,828</a:t>
            </a:r>
            <a:endParaRPr lang="en-US" sz="2400" dirty="0"/>
          </a:p>
        </p:txBody>
      </p:sp>
      <p:sp>
        <p:nvSpPr>
          <p:cNvPr id="5" name="Rounded Rectangle 9">
            <a:extLst>
              <a:ext uri="{FF2B5EF4-FFF2-40B4-BE49-F238E27FC236}">
                <a16:creationId xmlns:a16="http://schemas.microsoft.com/office/drawing/2014/main" id="{FD35CCA2-395C-4D39-8EB0-4DFA95285241}"/>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7986256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466944" cy="3581400"/>
          </a:xfrm>
        </p:spPr>
        <p:txBody>
          <a:bodyPr/>
          <a:lstStyle/>
          <a:p>
            <a:pPr marL="0" indent="0">
              <a:buNone/>
            </a:pPr>
            <a:r>
              <a:rPr lang="en-US" sz="2800" dirty="0"/>
              <a:t>FIFO cost flow assumption: </a:t>
            </a:r>
          </a:p>
          <a:p>
            <a:pPr marL="0" indent="0">
              <a:buNone/>
            </a:pPr>
            <a:r>
              <a:rPr lang="en-IN" sz="2400" dirty="0"/>
              <a:t>The cost of ending inventory is the cost of the eight boats most recently purchased:</a:t>
            </a:r>
          </a:p>
          <a:p>
            <a:pPr marL="0" indent="0">
              <a:buNone/>
            </a:pPr>
            <a:r>
              <a:rPr lang="en-IN" sz="2400" dirty="0"/>
              <a:t>4 boats purchased August 30, 2020, @$1,720 ea  =  $ 6,880 </a:t>
            </a:r>
          </a:p>
          <a:p>
            <a:pPr marL="0" indent="0">
              <a:buNone/>
            </a:pPr>
            <a:r>
              <a:rPr lang="en-IN" sz="2400" dirty="0"/>
              <a:t>4 boats purchased July 28, 2020, @$1,700 ea        =     6,800 </a:t>
            </a:r>
          </a:p>
          <a:p>
            <a:pPr marL="0" indent="0">
              <a:buNone/>
            </a:pPr>
            <a:r>
              <a:rPr lang="en-IN" sz="2400" dirty="0"/>
              <a:t>Cost of 8 boats in ending inventory                           = $13,680</a:t>
            </a:r>
            <a:endParaRPr lang="en-US" sz="2000" dirty="0"/>
          </a:p>
        </p:txBody>
      </p:sp>
      <p:cxnSp>
        <p:nvCxnSpPr>
          <p:cNvPr id="5" name="Straight Connector 4">
            <a:extLst>
              <a:ext uri="{FF2B5EF4-FFF2-40B4-BE49-F238E27FC236}">
                <a16:creationId xmlns:a16="http://schemas.microsoft.com/office/drawing/2014/main" id="{B1C01CC4-43AC-4A0C-B336-E39511A72C3C}"/>
              </a:ext>
            </a:extLst>
          </p:cNvPr>
          <p:cNvCxnSpPr/>
          <p:nvPr/>
        </p:nvCxnSpPr>
        <p:spPr>
          <a:xfrm>
            <a:off x="6858000" y="4114800"/>
            <a:ext cx="12192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ounded Rectangle 9">
            <a:extLst>
              <a:ext uri="{FF2B5EF4-FFF2-40B4-BE49-F238E27FC236}">
                <a16:creationId xmlns:a16="http://schemas.microsoft.com/office/drawing/2014/main" id="{664480AA-D61A-4A9C-9F60-F1B8D85A807F}"/>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460122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466944" cy="4267200"/>
          </a:xfrm>
        </p:spPr>
        <p:txBody>
          <a:bodyPr/>
          <a:lstStyle/>
          <a:p>
            <a:pPr marL="0" indent="0">
              <a:buNone/>
            </a:pPr>
            <a:r>
              <a:rPr lang="en-US" sz="2800" dirty="0"/>
              <a:t>FIFO cost flow assumption: </a:t>
            </a:r>
          </a:p>
          <a:p>
            <a:pPr marL="0" indent="0">
              <a:buNone/>
            </a:pPr>
            <a:r>
              <a:rPr lang="en-IN" sz="2400" dirty="0"/>
              <a:t>The cost of 37 boats sold is the sum of the costs for the first 37 boats purchased:</a:t>
            </a:r>
          </a:p>
          <a:p>
            <a:pPr marL="0" indent="0">
              <a:buNone/>
            </a:pPr>
            <a:r>
              <a:rPr lang="en-IN" sz="2400" dirty="0"/>
              <a:t>Beginning inventory . . . . . . . . . . . . . . . 5 boats @ $1,500  = $ 7,500</a:t>
            </a:r>
          </a:p>
          <a:p>
            <a:pPr marL="0" indent="0">
              <a:buNone/>
            </a:pPr>
            <a:r>
              <a:rPr lang="en-IN" sz="2400" dirty="0"/>
              <a:t>November 7, 2019, purchase . . . . . . .  8 boats @   1,600  =  12,800</a:t>
            </a:r>
          </a:p>
          <a:p>
            <a:pPr marL="0" indent="0">
              <a:buNone/>
            </a:pPr>
            <a:r>
              <a:rPr lang="en-IN" sz="2400" dirty="0"/>
              <a:t>March 12, 2020, purchase . . . . . . . . . 12 boats @   1,650  =  19,800</a:t>
            </a:r>
          </a:p>
          <a:p>
            <a:pPr marL="0" indent="0">
              <a:buNone/>
            </a:pPr>
            <a:r>
              <a:rPr lang="en-IN" sz="2400" dirty="0"/>
              <a:t>May 22, 2020, purchase . . . . . . . . . . . 10 boats @   1,680  =  16,800</a:t>
            </a:r>
          </a:p>
          <a:p>
            <a:pPr marL="0" indent="0">
              <a:buNone/>
            </a:pPr>
            <a:r>
              <a:rPr lang="en-IN" sz="2400" dirty="0"/>
              <a:t>July 28, 2020, purchase* . . . . . . . . . . . .2 boats @   1,700  =    3,400</a:t>
            </a:r>
          </a:p>
          <a:p>
            <a:pPr marL="0" indent="0">
              <a:buNone/>
            </a:pPr>
            <a:r>
              <a:rPr lang="en-IN" sz="2400" dirty="0"/>
              <a:t>Cost of goods sold . . . . . . . . . . . . . . . . .                                  $ 60,300</a:t>
            </a:r>
            <a:endParaRPr lang="en-US" sz="2000" dirty="0"/>
          </a:p>
        </p:txBody>
      </p:sp>
      <p:cxnSp>
        <p:nvCxnSpPr>
          <p:cNvPr id="5" name="Straight Connector 4">
            <a:extLst>
              <a:ext uri="{FF2B5EF4-FFF2-40B4-BE49-F238E27FC236}">
                <a16:creationId xmlns:a16="http://schemas.microsoft.com/office/drawing/2014/main" id="{B1C01CC4-43AC-4A0C-B336-E39511A72C3C}"/>
              </a:ext>
            </a:extLst>
          </p:cNvPr>
          <p:cNvCxnSpPr/>
          <p:nvPr/>
        </p:nvCxnSpPr>
        <p:spPr>
          <a:xfrm>
            <a:off x="7543800" y="5410200"/>
            <a:ext cx="12192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ounded Rectangle 9">
            <a:extLst>
              <a:ext uri="{FF2B5EF4-FFF2-40B4-BE49-F238E27FC236}">
                <a16:creationId xmlns:a16="http://schemas.microsoft.com/office/drawing/2014/main" id="{62F2FDFF-FB96-49C9-8639-75DCEB75EF5D}"/>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91762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a:extLst>
              <a:ext uri="{FF2B5EF4-FFF2-40B4-BE49-F238E27FC236}">
                <a16:creationId xmlns:a16="http://schemas.microsoft.com/office/drawing/2014/main" id="{6F00EE3E-24E7-4025-9DC5-2B2D9EA44667}"/>
              </a:ext>
            </a:extLst>
          </p:cNvPr>
          <p:cNvGrpSpPr>
            <a:grpSpLocks/>
          </p:cNvGrpSpPr>
          <p:nvPr/>
        </p:nvGrpSpPr>
        <p:grpSpPr bwMode="auto">
          <a:xfrm>
            <a:off x="5105400" y="2514600"/>
            <a:ext cx="3733800" cy="1206500"/>
            <a:chOff x="3312" y="1400"/>
            <a:chExt cx="2352" cy="760"/>
          </a:xfrm>
          <a:solidFill>
            <a:schemeClr val="accent1">
              <a:lumMod val="50000"/>
            </a:schemeClr>
          </a:solidFill>
        </p:grpSpPr>
        <p:sp>
          <p:nvSpPr>
            <p:cNvPr id="231429" name="Oval 5">
              <a:extLst>
                <a:ext uri="{FF2B5EF4-FFF2-40B4-BE49-F238E27FC236}">
                  <a16:creationId xmlns:a16="http://schemas.microsoft.com/office/drawing/2014/main" id="{0DA6E467-57E2-4423-BA53-85B8988003AF}"/>
                </a:ext>
              </a:extLst>
            </p:cNvPr>
            <p:cNvSpPr>
              <a:spLocks noChangeArrowheads="1"/>
            </p:cNvSpPr>
            <p:nvPr/>
          </p:nvSpPr>
          <p:spPr bwMode="auto">
            <a:xfrm>
              <a:off x="4080" y="1400"/>
              <a:ext cx="1584" cy="760"/>
            </a:xfrm>
            <a:prstGeom prst="ellipse">
              <a:avLst/>
            </a:prstGeom>
            <a:grpFill/>
            <a:ln w="12700">
              <a:solidFill>
                <a:schemeClr val="tx1"/>
              </a:solidFill>
              <a:round/>
              <a:headEnd/>
              <a:tailEnd/>
            </a:ln>
            <a:effectLst/>
          </p:spPr>
          <p:txBody>
            <a:bodyPr lIns="90488" tIns="44450" rIns="90488" bIns="44450" anchor="ctr"/>
            <a:lstStyle/>
            <a:p>
              <a:pPr algn="ctr">
                <a:defRPr/>
              </a:pPr>
              <a:r>
                <a:rPr lang="en-US" sz="2200" b="1" dirty="0">
                  <a:solidFill>
                    <a:schemeClr val="bg1"/>
                  </a:solidFill>
                  <a:latin typeface="Arial" pitchFamily="34" charset="0"/>
                </a:rPr>
                <a:t>Inventories</a:t>
              </a:r>
            </a:p>
          </p:txBody>
        </p:sp>
        <p:sp>
          <p:nvSpPr>
            <p:cNvPr id="231452" name="Line 28">
              <a:extLst>
                <a:ext uri="{FF2B5EF4-FFF2-40B4-BE49-F238E27FC236}">
                  <a16:creationId xmlns:a16="http://schemas.microsoft.com/office/drawing/2014/main" id="{BBF5BDAB-3697-470D-9906-757DC7BE9F85}"/>
                </a:ext>
              </a:extLst>
            </p:cNvPr>
            <p:cNvSpPr>
              <a:spLocks noChangeShapeType="1"/>
            </p:cNvSpPr>
            <p:nvPr/>
          </p:nvSpPr>
          <p:spPr bwMode="auto">
            <a:xfrm flipH="1">
              <a:off x="3312" y="1795"/>
              <a:ext cx="1008" cy="5"/>
            </a:xfrm>
            <a:prstGeom prst="line">
              <a:avLst/>
            </a:prstGeom>
            <a:grpFill/>
            <a:ln w="50800">
              <a:solidFill>
                <a:srgbClr val="FF6600"/>
              </a:solidFill>
              <a:round/>
              <a:headEnd type="triangle" w="med" len="med"/>
              <a:tailEnd/>
            </a:ln>
            <a:effectLst/>
          </p:spPr>
          <p:txBody>
            <a:bodyPr/>
            <a:lstStyle/>
            <a:p>
              <a:pPr algn="ctr">
                <a:defRPr/>
              </a:pPr>
              <a:endParaRPr lang="en-US" dirty="0">
                <a:solidFill>
                  <a:schemeClr val="bg1"/>
                </a:solidFill>
              </a:endParaRPr>
            </a:p>
          </p:txBody>
        </p:sp>
      </p:grpSp>
      <p:grpSp>
        <p:nvGrpSpPr>
          <p:cNvPr id="3" name="Group 33">
            <a:extLst>
              <a:ext uri="{FF2B5EF4-FFF2-40B4-BE49-F238E27FC236}">
                <a16:creationId xmlns:a16="http://schemas.microsoft.com/office/drawing/2014/main" id="{BEE91861-93AC-4757-906F-871EC3ED15A6}"/>
              </a:ext>
            </a:extLst>
          </p:cNvPr>
          <p:cNvGrpSpPr>
            <a:grpSpLocks/>
          </p:cNvGrpSpPr>
          <p:nvPr/>
        </p:nvGrpSpPr>
        <p:grpSpPr bwMode="auto">
          <a:xfrm>
            <a:off x="381000" y="3733800"/>
            <a:ext cx="3962400" cy="2209793"/>
            <a:chOff x="144" y="2179"/>
            <a:chExt cx="2496" cy="1066"/>
          </a:xfrm>
          <a:solidFill>
            <a:schemeClr val="accent1">
              <a:lumMod val="50000"/>
            </a:schemeClr>
          </a:solidFill>
        </p:grpSpPr>
        <p:sp>
          <p:nvSpPr>
            <p:cNvPr id="231427" name="Oval 3">
              <a:extLst>
                <a:ext uri="{FF2B5EF4-FFF2-40B4-BE49-F238E27FC236}">
                  <a16:creationId xmlns:a16="http://schemas.microsoft.com/office/drawing/2014/main" id="{1DB88FFE-0A2F-4896-85AF-F4F65C257C6C}"/>
                </a:ext>
              </a:extLst>
            </p:cNvPr>
            <p:cNvSpPr>
              <a:spLocks noChangeArrowheads="1"/>
            </p:cNvSpPr>
            <p:nvPr/>
          </p:nvSpPr>
          <p:spPr bwMode="auto">
            <a:xfrm>
              <a:off x="144" y="2304"/>
              <a:ext cx="2064" cy="941"/>
            </a:xfrm>
            <a:prstGeom prst="ellipse">
              <a:avLst/>
            </a:prstGeom>
            <a:grpFill/>
            <a:ln w="12700">
              <a:solidFill>
                <a:schemeClr val="tx1"/>
              </a:solidFill>
              <a:round/>
              <a:headEnd/>
              <a:tailEnd/>
            </a:ln>
            <a:effectLst/>
          </p:spPr>
          <p:txBody>
            <a:bodyPr wrap="none" lIns="90488" tIns="44450" rIns="90488" bIns="44450" anchor="ctr"/>
            <a:lstStyle/>
            <a:p>
              <a:pPr algn="ctr">
                <a:defRPr/>
              </a:pPr>
              <a:r>
                <a:rPr lang="en-US" sz="2200" b="1" dirty="0">
                  <a:solidFill>
                    <a:schemeClr val="bg1"/>
                  </a:solidFill>
                  <a:latin typeface="Arial" pitchFamily="34" charset="0"/>
                </a:rPr>
                <a:t>Short-Term Marketable </a:t>
              </a:r>
              <a:br>
                <a:rPr lang="en-US" sz="2200" b="1" dirty="0">
                  <a:solidFill>
                    <a:schemeClr val="bg1"/>
                  </a:solidFill>
                  <a:latin typeface="Arial" pitchFamily="34" charset="0"/>
                </a:rPr>
              </a:br>
              <a:r>
                <a:rPr lang="en-US" sz="2200" b="1" dirty="0">
                  <a:solidFill>
                    <a:schemeClr val="bg1"/>
                  </a:solidFill>
                  <a:latin typeface="Arial" pitchFamily="34" charset="0"/>
                </a:rPr>
                <a:t>Securities</a:t>
              </a:r>
            </a:p>
          </p:txBody>
        </p:sp>
        <p:sp>
          <p:nvSpPr>
            <p:cNvPr id="9236" name="Line 7">
              <a:extLst>
                <a:ext uri="{FF2B5EF4-FFF2-40B4-BE49-F238E27FC236}">
                  <a16:creationId xmlns:a16="http://schemas.microsoft.com/office/drawing/2014/main" id="{0F70486A-DE0D-4602-93B7-E93DAE1B805F}"/>
                </a:ext>
              </a:extLst>
            </p:cNvPr>
            <p:cNvSpPr>
              <a:spLocks noChangeShapeType="1"/>
            </p:cNvSpPr>
            <p:nvPr/>
          </p:nvSpPr>
          <p:spPr bwMode="auto">
            <a:xfrm flipH="1">
              <a:off x="1680" y="2179"/>
              <a:ext cx="960" cy="461"/>
            </a:xfrm>
            <a:prstGeom prst="line">
              <a:avLst/>
            </a:prstGeom>
            <a:grpFill/>
            <a:ln w="50800">
              <a:solidFill>
                <a:srgbClr val="FF6600"/>
              </a:solidFill>
              <a:round/>
              <a:headEnd/>
              <a:tailEnd type="triangle" w="med" len="med"/>
            </a:ln>
          </p:spPr>
          <p:txBody>
            <a:bodyPr/>
            <a:lstStyle/>
            <a:p>
              <a:pPr>
                <a:defRPr/>
              </a:pPr>
              <a:endParaRPr lang="en-US" dirty="0">
                <a:solidFill>
                  <a:schemeClr val="bg1"/>
                </a:solidFill>
              </a:endParaRPr>
            </a:p>
          </p:txBody>
        </p:sp>
      </p:grpSp>
      <p:sp>
        <p:nvSpPr>
          <p:cNvPr id="231438" name="Text Box 14">
            <a:extLst>
              <a:ext uri="{FF2B5EF4-FFF2-40B4-BE49-F238E27FC236}">
                <a16:creationId xmlns:a16="http://schemas.microsoft.com/office/drawing/2014/main" id="{ECE7188C-590C-4C19-A141-3292A91BE858}"/>
              </a:ext>
            </a:extLst>
          </p:cNvPr>
          <p:cNvSpPr txBox="1">
            <a:spLocks noChangeArrowheads="1"/>
          </p:cNvSpPr>
          <p:nvPr/>
        </p:nvSpPr>
        <p:spPr bwMode="auto">
          <a:xfrm>
            <a:off x="685800" y="1066800"/>
            <a:ext cx="8153400" cy="1200150"/>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Current assets include cash and other assets that are expected to be converted to cash or used up within one year, or an operating cycle, whichever is longer.</a:t>
            </a:r>
          </a:p>
        </p:txBody>
      </p:sp>
      <p:grpSp>
        <p:nvGrpSpPr>
          <p:cNvPr id="4" name="Group 31">
            <a:extLst>
              <a:ext uri="{FF2B5EF4-FFF2-40B4-BE49-F238E27FC236}">
                <a16:creationId xmlns:a16="http://schemas.microsoft.com/office/drawing/2014/main" id="{43C00508-9B28-4B62-9C6D-859845BCF900}"/>
              </a:ext>
            </a:extLst>
          </p:cNvPr>
          <p:cNvGrpSpPr>
            <a:grpSpLocks/>
          </p:cNvGrpSpPr>
          <p:nvPr/>
        </p:nvGrpSpPr>
        <p:grpSpPr bwMode="auto">
          <a:xfrm>
            <a:off x="457200" y="2514600"/>
            <a:ext cx="3429000" cy="1206500"/>
            <a:chOff x="96" y="1400"/>
            <a:chExt cx="2160" cy="760"/>
          </a:xfrm>
          <a:solidFill>
            <a:schemeClr val="accent1">
              <a:lumMod val="50000"/>
            </a:schemeClr>
          </a:solidFill>
        </p:grpSpPr>
        <p:sp>
          <p:nvSpPr>
            <p:cNvPr id="231435" name="Oval 11">
              <a:extLst>
                <a:ext uri="{FF2B5EF4-FFF2-40B4-BE49-F238E27FC236}">
                  <a16:creationId xmlns:a16="http://schemas.microsoft.com/office/drawing/2014/main" id="{44958781-704B-4251-B194-5BE6F9B63B48}"/>
                </a:ext>
              </a:extLst>
            </p:cNvPr>
            <p:cNvSpPr>
              <a:spLocks noChangeArrowheads="1"/>
            </p:cNvSpPr>
            <p:nvPr/>
          </p:nvSpPr>
          <p:spPr bwMode="auto">
            <a:xfrm>
              <a:off x="96" y="1400"/>
              <a:ext cx="1700" cy="760"/>
            </a:xfrm>
            <a:prstGeom prst="ellipse">
              <a:avLst/>
            </a:prstGeom>
            <a:grpFill/>
            <a:ln w="12700">
              <a:solidFill>
                <a:schemeClr val="tx1"/>
              </a:solidFill>
              <a:round/>
              <a:headEnd/>
              <a:tailEnd/>
            </a:ln>
            <a:effectLst/>
          </p:spPr>
          <p:txBody>
            <a:bodyPr lIns="90488" tIns="44450" rIns="90488" bIns="44450" anchor="ctr"/>
            <a:lstStyle/>
            <a:p>
              <a:pPr algn="ctr">
                <a:defRPr/>
              </a:pPr>
              <a:r>
                <a:rPr lang="en-US" sz="2200" b="1" dirty="0">
                  <a:solidFill>
                    <a:schemeClr val="bg1"/>
                  </a:solidFill>
                  <a:latin typeface="Arial" pitchFamily="34" charset="0"/>
                </a:rPr>
                <a:t>Cash and Cash Equivalents</a:t>
              </a:r>
            </a:p>
          </p:txBody>
        </p:sp>
        <p:sp>
          <p:nvSpPr>
            <p:cNvPr id="9234" name="Line 6">
              <a:extLst>
                <a:ext uri="{FF2B5EF4-FFF2-40B4-BE49-F238E27FC236}">
                  <a16:creationId xmlns:a16="http://schemas.microsoft.com/office/drawing/2014/main" id="{E29A7FC2-848D-4C5A-A929-812F5585E6DB}"/>
                </a:ext>
              </a:extLst>
            </p:cNvPr>
            <p:cNvSpPr>
              <a:spLocks noChangeShapeType="1"/>
            </p:cNvSpPr>
            <p:nvPr/>
          </p:nvSpPr>
          <p:spPr bwMode="auto">
            <a:xfrm flipH="1" flipV="1">
              <a:off x="1536" y="1795"/>
              <a:ext cx="720" cy="0"/>
            </a:xfrm>
            <a:prstGeom prst="line">
              <a:avLst/>
            </a:prstGeom>
            <a:grpFill/>
            <a:ln w="50800">
              <a:solidFill>
                <a:srgbClr val="FF6600"/>
              </a:solidFill>
              <a:round/>
              <a:headEnd/>
              <a:tailEnd type="triangle" w="med" len="med"/>
            </a:ln>
          </p:spPr>
          <p:txBody>
            <a:bodyPr/>
            <a:lstStyle/>
            <a:p>
              <a:pPr>
                <a:defRPr/>
              </a:pPr>
              <a:endParaRPr lang="en-US" dirty="0">
                <a:solidFill>
                  <a:schemeClr val="bg1"/>
                </a:solidFill>
              </a:endParaRPr>
            </a:p>
          </p:txBody>
        </p:sp>
      </p:grpSp>
      <p:grpSp>
        <p:nvGrpSpPr>
          <p:cNvPr id="6" name="Group 34">
            <a:extLst>
              <a:ext uri="{FF2B5EF4-FFF2-40B4-BE49-F238E27FC236}">
                <a16:creationId xmlns:a16="http://schemas.microsoft.com/office/drawing/2014/main" id="{AA276B2C-5E39-4257-93F3-F3F582E00801}"/>
              </a:ext>
            </a:extLst>
          </p:cNvPr>
          <p:cNvGrpSpPr>
            <a:grpSpLocks/>
          </p:cNvGrpSpPr>
          <p:nvPr/>
        </p:nvGrpSpPr>
        <p:grpSpPr bwMode="auto">
          <a:xfrm>
            <a:off x="3276600" y="4316412"/>
            <a:ext cx="2806700" cy="2193924"/>
            <a:chOff x="816" y="2698"/>
            <a:chExt cx="1768" cy="1382"/>
          </a:xfrm>
          <a:solidFill>
            <a:schemeClr val="accent1">
              <a:lumMod val="50000"/>
            </a:schemeClr>
          </a:solidFill>
        </p:grpSpPr>
        <p:sp>
          <p:nvSpPr>
            <p:cNvPr id="231428" name="Oval 4">
              <a:extLst>
                <a:ext uri="{FF2B5EF4-FFF2-40B4-BE49-F238E27FC236}">
                  <a16:creationId xmlns:a16="http://schemas.microsoft.com/office/drawing/2014/main" id="{248E8AEC-A5A9-41DD-9960-598DFC40196D}"/>
                </a:ext>
              </a:extLst>
            </p:cNvPr>
            <p:cNvSpPr>
              <a:spLocks noChangeArrowheads="1"/>
            </p:cNvSpPr>
            <p:nvPr/>
          </p:nvSpPr>
          <p:spPr bwMode="auto">
            <a:xfrm>
              <a:off x="816" y="3312"/>
              <a:ext cx="1768" cy="768"/>
            </a:xfrm>
            <a:prstGeom prst="ellipse">
              <a:avLst/>
            </a:prstGeom>
            <a:grpFill/>
            <a:ln w="12700">
              <a:solidFill>
                <a:schemeClr val="tx1"/>
              </a:solidFill>
              <a:round/>
              <a:headEnd/>
              <a:tailEnd/>
            </a:ln>
            <a:effectLst/>
          </p:spPr>
          <p:txBody>
            <a:bodyPr lIns="90488" tIns="44450" rIns="90488" bIns="44450" anchor="ctr"/>
            <a:lstStyle/>
            <a:p>
              <a:pPr algn="ctr">
                <a:defRPr/>
              </a:pPr>
              <a:r>
                <a:rPr lang="en-US" sz="2200" b="1" dirty="0">
                  <a:solidFill>
                    <a:schemeClr val="bg1"/>
                  </a:solidFill>
                  <a:latin typeface="Arial" pitchFamily="34" charset="0"/>
                </a:rPr>
                <a:t>Accounts and Notes Receivable</a:t>
              </a:r>
            </a:p>
          </p:txBody>
        </p:sp>
        <p:sp>
          <p:nvSpPr>
            <p:cNvPr id="9230" name="Line 29">
              <a:extLst>
                <a:ext uri="{FF2B5EF4-FFF2-40B4-BE49-F238E27FC236}">
                  <a16:creationId xmlns:a16="http://schemas.microsoft.com/office/drawing/2014/main" id="{AE770C33-DA9D-4704-8088-A21288680B03}"/>
                </a:ext>
              </a:extLst>
            </p:cNvPr>
            <p:cNvSpPr>
              <a:spLocks noChangeShapeType="1"/>
            </p:cNvSpPr>
            <p:nvPr/>
          </p:nvSpPr>
          <p:spPr bwMode="auto">
            <a:xfrm>
              <a:off x="1708" y="2698"/>
              <a:ext cx="27" cy="613"/>
            </a:xfrm>
            <a:prstGeom prst="line">
              <a:avLst/>
            </a:prstGeom>
            <a:grpFill/>
            <a:ln w="50800">
              <a:solidFill>
                <a:srgbClr val="FF6600"/>
              </a:solidFill>
              <a:round/>
              <a:headEnd/>
              <a:tailEnd type="triangle" w="med" len="med"/>
            </a:ln>
          </p:spPr>
          <p:txBody>
            <a:bodyPr/>
            <a:lstStyle/>
            <a:p>
              <a:pPr>
                <a:defRPr/>
              </a:pPr>
              <a:endParaRPr lang="en-US" dirty="0">
                <a:solidFill>
                  <a:schemeClr val="bg1"/>
                </a:solidFill>
              </a:endParaRPr>
            </a:p>
          </p:txBody>
        </p:sp>
      </p:grpSp>
      <p:grpSp>
        <p:nvGrpSpPr>
          <p:cNvPr id="7" name="Group 36">
            <a:extLst>
              <a:ext uri="{FF2B5EF4-FFF2-40B4-BE49-F238E27FC236}">
                <a16:creationId xmlns:a16="http://schemas.microsoft.com/office/drawing/2014/main" id="{80164B2A-10C0-4F90-BC0C-BF19F9D03E15}"/>
              </a:ext>
            </a:extLst>
          </p:cNvPr>
          <p:cNvGrpSpPr>
            <a:grpSpLocks/>
          </p:cNvGrpSpPr>
          <p:nvPr/>
        </p:nvGrpSpPr>
        <p:grpSpPr bwMode="auto">
          <a:xfrm>
            <a:off x="5029200" y="3916363"/>
            <a:ext cx="3886200" cy="1328737"/>
            <a:chOff x="3168" y="2275"/>
            <a:chExt cx="2448" cy="837"/>
          </a:xfrm>
          <a:solidFill>
            <a:schemeClr val="accent1">
              <a:lumMod val="50000"/>
            </a:schemeClr>
          </a:solidFill>
        </p:grpSpPr>
        <p:sp>
          <p:nvSpPr>
            <p:cNvPr id="231434" name="Oval 10">
              <a:extLst>
                <a:ext uri="{FF2B5EF4-FFF2-40B4-BE49-F238E27FC236}">
                  <a16:creationId xmlns:a16="http://schemas.microsoft.com/office/drawing/2014/main" id="{DC7E442B-8687-422F-925E-2E42F21AE8D8}"/>
                </a:ext>
              </a:extLst>
            </p:cNvPr>
            <p:cNvSpPr>
              <a:spLocks noChangeArrowheads="1"/>
            </p:cNvSpPr>
            <p:nvPr/>
          </p:nvSpPr>
          <p:spPr bwMode="auto">
            <a:xfrm>
              <a:off x="4176" y="2352"/>
              <a:ext cx="1440" cy="760"/>
            </a:xfrm>
            <a:prstGeom prst="ellipse">
              <a:avLst/>
            </a:prstGeom>
            <a:grpFill/>
            <a:ln w="12700">
              <a:solidFill>
                <a:schemeClr val="tx1"/>
              </a:solidFill>
              <a:round/>
              <a:headEnd/>
              <a:tailEnd/>
            </a:ln>
            <a:effectLst/>
          </p:spPr>
          <p:txBody>
            <a:bodyPr lIns="90488" tIns="44450" rIns="90488" bIns="44450" anchor="ctr"/>
            <a:lstStyle/>
            <a:p>
              <a:pPr algn="ctr">
                <a:defRPr/>
              </a:pPr>
              <a:r>
                <a:rPr lang="en-US" sz="2200" b="1" dirty="0">
                  <a:solidFill>
                    <a:schemeClr val="bg1"/>
                  </a:solidFill>
                  <a:latin typeface="Arial" pitchFamily="34" charset="0"/>
                </a:rPr>
                <a:t>Prepaid Expenses</a:t>
              </a:r>
            </a:p>
          </p:txBody>
        </p:sp>
        <p:sp>
          <p:nvSpPr>
            <p:cNvPr id="9228" name="Line 30">
              <a:extLst>
                <a:ext uri="{FF2B5EF4-FFF2-40B4-BE49-F238E27FC236}">
                  <a16:creationId xmlns:a16="http://schemas.microsoft.com/office/drawing/2014/main" id="{38CE6F0B-6C60-4780-AF67-65416476AADD}"/>
                </a:ext>
              </a:extLst>
            </p:cNvPr>
            <p:cNvSpPr>
              <a:spLocks noChangeShapeType="1"/>
            </p:cNvSpPr>
            <p:nvPr/>
          </p:nvSpPr>
          <p:spPr bwMode="auto">
            <a:xfrm>
              <a:off x="3168" y="2275"/>
              <a:ext cx="1248" cy="384"/>
            </a:xfrm>
            <a:prstGeom prst="line">
              <a:avLst/>
            </a:prstGeom>
            <a:grpFill/>
            <a:ln w="50800">
              <a:solidFill>
                <a:srgbClr val="FF6600"/>
              </a:solidFill>
              <a:round/>
              <a:headEnd/>
              <a:tailEnd type="triangle" w="med" len="med"/>
            </a:ln>
          </p:spPr>
          <p:txBody>
            <a:bodyPr/>
            <a:lstStyle/>
            <a:p>
              <a:pPr>
                <a:defRPr/>
              </a:pPr>
              <a:endParaRPr lang="en-US" dirty="0">
                <a:solidFill>
                  <a:schemeClr val="bg1"/>
                </a:solidFill>
              </a:endParaRPr>
            </a:p>
          </p:txBody>
        </p:sp>
      </p:grpSp>
      <p:sp>
        <p:nvSpPr>
          <p:cNvPr id="231433" name="AutoShape 9">
            <a:extLst>
              <a:ext uri="{FF2B5EF4-FFF2-40B4-BE49-F238E27FC236}">
                <a16:creationId xmlns:a16="http://schemas.microsoft.com/office/drawing/2014/main" id="{322F82DB-D863-4D99-93F6-FC9BE4F46EEB}"/>
              </a:ext>
            </a:extLst>
          </p:cNvPr>
          <p:cNvSpPr>
            <a:spLocks noChangeArrowheads="1"/>
          </p:cNvSpPr>
          <p:nvPr/>
        </p:nvSpPr>
        <p:spPr bwMode="auto">
          <a:xfrm>
            <a:off x="3200400" y="2438400"/>
            <a:ext cx="2968625" cy="1892300"/>
          </a:xfrm>
          <a:prstGeom prst="diamond">
            <a:avLst/>
          </a:prstGeom>
          <a:solidFill>
            <a:schemeClr val="accent1">
              <a:lumMod val="20000"/>
              <a:lumOff val="80000"/>
            </a:schemeClr>
          </a:solidFill>
          <a:ln w="12700">
            <a:solidFill>
              <a:schemeClr val="tx1"/>
            </a:solidFill>
            <a:miter lim="800000"/>
            <a:headEnd/>
            <a:tailEnd/>
          </a:ln>
          <a:effectLst/>
        </p:spPr>
        <p:txBody>
          <a:bodyPr lIns="90488" tIns="44450" rIns="90488" bIns="44450" anchor="ctr"/>
          <a:lstStyle/>
          <a:p>
            <a:pPr algn="ctr">
              <a:defRPr/>
            </a:pPr>
            <a:r>
              <a:rPr lang="en-US" sz="2200" b="1" dirty="0">
                <a:latin typeface="Arial" pitchFamily="34" charset="0"/>
              </a:rPr>
              <a:t>Current Assets</a:t>
            </a:r>
          </a:p>
          <a:p>
            <a:pPr algn="ctr">
              <a:defRPr/>
            </a:pPr>
            <a:r>
              <a:rPr lang="en-US" sz="2200" b="1" dirty="0">
                <a:latin typeface="Arial" pitchFamily="34" charset="0"/>
              </a:rPr>
              <a:t>include… </a:t>
            </a:r>
          </a:p>
        </p:txBody>
      </p:sp>
      <p:sp>
        <p:nvSpPr>
          <p:cNvPr id="77834" name="Title 14">
            <a:extLst>
              <a:ext uri="{FF2B5EF4-FFF2-40B4-BE49-F238E27FC236}">
                <a16:creationId xmlns:a16="http://schemas.microsoft.com/office/drawing/2014/main" id="{51130AA3-74B2-4ADB-9A74-C38E56896EF5}"/>
              </a:ext>
            </a:extLst>
          </p:cNvPr>
          <p:cNvSpPr>
            <a:spLocks noGrp="1"/>
          </p:cNvSpPr>
          <p:nvPr>
            <p:ph type="title"/>
          </p:nvPr>
        </p:nvSpPr>
        <p:spPr/>
        <p:txBody>
          <a:bodyPr/>
          <a:lstStyle/>
          <a:p>
            <a:r>
              <a:rPr lang="en-US" altLang="en-US" dirty="0"/>
              <a:t>What Are Current Assets?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466944" cy="4267200"/>
          </a:xfrm>
        </p:spPr>
        <p:txBody>
          <a:bodyPr/>
          <a:lstStyle/>
          <a:p>
            <a:pPr marL="0" indent="0">
              <a:buNone/>
            </a:pPr>
            <a:r>
              <a:rPr lang="en-US" sz="2800" dirty="0"/>
              <a:t>LIFO cost flow assumption: </a:t>
            </a:r>
          </a:p>
          <a:p>
            <a:pPr marL="0" indent="0">
              <a:buNone/>
            </a:pPr>
            <a:r>
              <a:rPr lang="en-IN" sz="2400" dirty="0"/>
              <a:t>The cost of ending inventory is the cost of the first eight boats purchased:</a:t>
            </a:r>
          </a:p>
          <a:p>
            <a:pPr marL="0" indent="0">
              <a:buNone/>
            </a:pPr>
            <a:r>
              <a:rPr lang="en-IN" sz="2400" dirty="0"/>
              <a:t>5 boats in beginning inventory @ $1,500 ea                 = $ 7,500</a:t>
            </a:r>
          </a:p>
          <a:p>
            <a:pPr marL="0" indent="0">
              <a:buNone/>
            </a:pPr>
            <a:r>
              <a:rPr lang="en-IN" sz="2400" dirty="0"/>
              <a:t>3 boats purchased November 7, 2019, @ $1,600 ea   =    4,800</a:t>
            </a:r>
          </a:p>
          <a:p>
            <a:pPr marL="0" indent="0">
              <a:buNone/>
            </a:pPr>
            <a:r>
              <a:rPr lang="en-IN" sz="2400" dirty="0"/>
              <a:t>Cost of 8 boats in ending inventory                                 =$ 12,300</a:t>
            </a:r>
          </a:p>
        </p:txBody>
      </p:sp>
      <p:cxnSp>
        <p:nvCxnSpPr>
          <p:cNvPr id="5" name="Straight Connector 4">
            <a:extLst>
              <a:ext uri="{FF2B5EF4-FFF2-40B4-BE49-F238E27FC236}">
                <a16:creationId xmlns:a16="http://schemas.microsoft.com/office/drawing/2014/main" id="{B1C01CC4-43AC-4A0C-B336-E39511A72C3C}"/>
              </a:ext>
            </a:extLst>
          </p:cNvPr>
          <p:cNvCxnSpPr/>
          <p:nvPr/>
        </p:nvCxnSpPr>
        <p:spPr>
          <a:xfrm>
            <a:off x="7239000" y="4114800"/>
            <a:ext cx="12192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ounded Rectangle 9">
            <a:extLst>
              <a:ext uri="{FF2B5EF4-FFF2-40B4-BE49-F238E27FC236}">
                <a16:creationId xmlns:a16="http://schemas.microsoft.com/office/drawing/2014/main" id="{54FBED71-D297-4568-938A-E8BE7D41FEC1}"/>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2341446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5ED4E-6E3C-425D-A227-2ECC9EC35712}"/>
              </a:ext>
            </a:extLst>
          </p:cNvPr>
          <p:cNvSpPr>
            <a:spLocks noGrp="1"/>
          </p:cNvSpPr>
          <p:nvPr>
            <p:ph type="title"/>
          </p:nvPr>
        </p:nvSpPr>
        <p:spPr/>
        <p:txBody>
          <a:bodyPr/>
          <a:lstStyle/>
          <a:p>
            <a:r>
              <a:rPr lang="en-US" dirty="0"/>
              <a:t>Exhibit 5-4: </a:t>
            </a:r>
            <a:r>
              <a:rPr lang="en-IN" dirty="0"/>
              <a:t>Inventory Cost Flow Alternatives Illustrated </a:t>
            </a:r>
            <a:endParaRPr lang="en-US" dirty="0"/>
          </a:p>
        </p:txBody>
      </p:sp>
      <p:sp>
        <p:nvSpPr>
          <p:cNvPr id="8" name="Content Placeholder 7">
            <a:extLst>
              <a:ext uri="{FF2B5EF4-FFF2-40B4-BE49-F238E27FC236}">
                <a16:creationId xmlns:a16="http://schemas.microsoft.com/office/drawing/2014/main" id="{ABBF77E2-255F-4609-A76A-53152688E2EE}"/>
              </a:ext>
            </a:extLst>
          </p:cNvPr>
          <p:cNvSpPr>
            <a:spLocks noGrp="1"/>
          </p:cNvSpPr>
          <p:nvPr>
            <p:ph idx="1"/>
          </p:nvPr>
        </p:nvSpPr>
        <p:spPr>
          <a:xfrm>
            <a:off x="524656" y="1905000"/>
            <a:ext cx="8466944" cy="4267200"/>
          </a:xfrm>
        </p:spPr>
        <p:txBody>
          <a:bodyPr/>
          <a:lstStyle/>
          <a:p>
            <a:pPr marL="0" indent="0">
              <a:buNone/>
            </a:pPr>
            <a:r>
              <a:rPr lang="en-US" sz="2800" dirty="0"/>
              <a:t>LIFO cost flow assumption: </a:t>
            </a:r>
          </a:p>
          <a:p>
            <a:pPr marL="0" indent="0">
              <a:buNone/>
            </a:pPr>
            <a:r>
              <a:rPr lang="en-IN" sz="2400" dirty="0"/>
              <a:t>The cost of the 37 boats sold is the sum of costs for the last 37 boats purchased:</a:t>
            </a:r>
          </a:p>
          <a:p>
            <a:pPr marL="0" indent="0">
              <a:buNone/>
            </a:pPr>
            <a:r>
              <a:rPr lang="en-IN" sz="2400" dirty="0"/>
              <a:t>August 30, 2020, purchase. . . . . . . . . .  4 boats @ $1,720 =  $ 6,880</a:t>
            </a:r>
          </a:p>
          <a:p>
            <a:pPr marL="0" indent="0">
              <a:buNone/>
            </a:pPr>
            <a:r>
              <a:rPr lang="en-IN" sz="2400" dirty="0"/>
              <a:t>July 28, 2020, purchase . . . . . . . . . .. . . . 6 boats @  1,700  =  10,200</a:t>
            </a:r>
          </a:p>
          <a:p>
            <a:pPr marL="0" indent="0">
              <a:buNone/>
            </a:pPr>
            <a:r>
              <a:rPr lang="en-IN" sz="2400" dirty="0"/>
              <a:t>May 22, 2020, purchase . . . . . . . . . . . . 10 boats @  1,680  =  16,800</a:t>
            </a:r>
          </a:p>
          <a:p>
            <a:pPr marL="0" indent="0">
              <a:buNone/>
            </a:pPr>
            <a:r>
              <a:rPr lang="en-IN" sz="2400" dirty="0"/>
              <a:t>March 12, 2020, purchase . . . . . . . . . . .12 boats @  1,650 =  19,800</a:t>
            </a:r>
          </a:p>
          <a:p>
            <a:pPr marL="0" indent="0">
              <a:buNone/>
            </a:pPr>
            <a:r>
              <a:rPr lang="en-IN" sz="2400" dirty="0"/>
              <a:t>November 7, 2019, purchase† . . . . . . . . 5 boats @  1,600 =     8,000</a:t>
            </a:r>
          </a:p>
          <a:p>
            <a:pPr marL="0" indent="0">
              <a:buNone/>
            </a:pPr>
            <a:r>
              <a:rPr lang="en-IN" sz="2400" dirty="0"/>
              <a:t>Cost of goods sold . . . . . . . . . . . . . . . . .                                    $ 61,680</a:t>
            </a:r>
            <a:endParaRPr lang="en-US" sz="2000" dirty="0"/>
          </a:p>
        </p:txBody>
      </p:sp>
      <p:cxnSp>
        <p:nvCxnSpPr>
          <p:cNvPr id="5" name="Straight Connector 4">
            <a:extLst>
              <a:ext uri="{FF2B5EF4-FFF2-40B4-BE49-F238E27FC236}">
                <a16:creationId xmlns:a16="http://schemas.microsoft.com/office/drawing/2014/main" id="{B1C01CC4-43AC-4A0C-B336-E39511A72C3C}"/>
              </a:ext>
            </a:extLst>
          </p:cNvPr>
          <p:cNvCxnSpPr/>
          <p:nvPr/>
        </p:nvCxnSpPr>
        <p:spPr>
          <a:xfrm>
            <a:off x="7772400" y="5410200"/>
            <a:ext cx="12192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ounded Rectangle 9">
            <a:extLst>
              <a:ext uri="{FF2B5EF4-FFF2-40B4-BE49-F238E27FC236}">
                <a16:creationId xmlns:a16="http://schemas.microsoft.com/office/drawing/2014/main" id="{D1CE7E96-A8E6-4436-86F8-D948F26A8F7B}"/>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7830863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4">
            <a:extLst>
              <a:ext uri="{FF2B5EF4-FFF2-40B4-BE49-F238E27FC236}">
                <a16:creationId xmlns:a16="http://schemas.microsoft.com/office/drawing/2014/main" id="{051CD3F8-C552-43CC-91BF-B8755FD75324}"/>
              </a:ext>
            </a:extLst>
          </p:cNvPr>
          <p:cNvSpPr>
            <a:spLocks noGrp="1" noChangeArrowheads="1"/>
          </p:cNvSpPr>
          <p:nvPr>
            <p:ph type="title"/>
          </p:nvPr>
        </p:nvSpPr>
        <p:spPr/>
        <p:txBody>
          <a:bodyPr/>
          <a:lstStyle/>
          <a:p>
            <a:r>
              <a:rPr lang="en-US" altLang="en-US" dirty="0"/>
              <a:t>The Impact of Changing Costs</a:t>
            </a:r>
          </a:p>
        </p:txBody>
      </p:sp>
      <p:sp>
        <p:nvSpPr>
          <p:cNvPr id="415749" name="Text Box 5">
            <a:extLst>
              <a:ext uri="{FF2B5EF4-FFF2-40B4-BE49-F238E27FC236}">
                <a16:creationId xmlns:a16="http://schemas.microsoft.com/office/drawing/2014/main" id="{2EE69619-2142-4C65-B12D-54C758319828}"/>
              </a:ext>
            </a:extLst>
          </p:cNvPr>
          <p:cNvSpPr txBox="1">
            <a:spLocks noChangeArrowheads="1"/>
          </p:cNvSpPr>
          <p:nvPr/>
        </p:nvSpPr>
        <p:spPr bwMode="auto">
          <a:xfrm>
            <a:off x="990600" y="2274838"/>
            <a:ext cx="7162800" cy="2308324"/>
          </a:xfrm>
          <a:prstGeom prst="rect">
            <a:avLst/>
          </a:prstGeom>
          <a:solidFill>
            <a:schemeClr val="accent1">
              <a:lumMod val="20000"/>
              <a:lumOff val="80000"/>
            </a:schemeClr>
          </a:solidFill>
          <a:ln w="9525">
            <a:solidFill>
              <a:srgbClr val="C00000"/>
            </a:solidFill>
            <a:miter lim="800000"/>
            <a:headEnd/>
            <a:tailEnd/>
          </a:ln>
          <a:effectLst/>
        </p:spPr>
        <p:txBody>
          <a:bodyPr wrap="square">
            <a:spAutoFit/>
          </a:bodyPr>
          <a:lstStyle/>
          <a:p>
            <a:pPr algn="ctr" eaLnBrk="1" hangingPunct="1">
              <a:spcBef>
                <a:spcPct val="50000"/>
              </a:spcBef>
              <a:defRPr/>
            </a:pPr>
            <a:r>
              <a:rPr lang="en-US" sz="3600" b="1" dirty="0">
                <a:solidFill>
                  <a:schemeClr val="accent1">
                    <a:lumMod val="50000"/>
                  </a:schemeClr>
                </a:solidFill>
                <a:latin typeface="Arial" pitchFamily="34" charset="0"/>
              </a:rPr>
              <a:t>In times of rising costs, LIFO results in lower ending inventory and higher cost of goods sold than FIFO.</a:t>
            </a:r>
          </a:p>
        </p:txBody>
      </p:sp>
      <p:sp>
        <p:nvSpPr>
          <p:cNvPr id="4" name="Rounded Rectangle 9">
            <a:extLst>
              <a:ext uri="{FF2B5EF4-FFF2-40B4-BE49-F238E27FC236}">
                <a16:creationId xmlns:a16="http://schemas.microsoft.com/office/drawing/2014/main" id="{2FB893ED-3235-46E9-87F4-0168F426916E}"/>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a:extLst>
              <a:ext uri="{FF2B5EF4-FFF2-40B4-BE49-F238E27FC236}">
                <a16:creationId xmlns:a16="http://schemas.microsoft.com/office/drawing/2014/main" id="{5F966076-636F-466F-878C-94925EFAA08B}"/>
              </a:ext>
            </a:extLst>
          </p:cNvPr>
          <p:cNvSpPr>
            <a:spLocks noGrp="1" noChangeArrowheads="1"/>
          </p:cNvSpPr>
          <p:nvPr>
            <p:ph type="title"/>
          </p:nvPr>
        </p:nvSpPr>
        <p:spPr>
          <a:xfrm>
            <a:off x="457200" y="304800"/>
            <a:ext cx="8229600" cy="1143000"/>
          </a:xfrm>
        </p:spPr>
        <p:txBody>
          <a:bodyPr/>
          <a:lstStyle/>
          <a:p>
            <a:r>
              <a:rPr lang="en-US" altLang="en-US" dirty="0"/>
              <a:t>The Impact of Changing Costs</a:t>
            </a:r>
          </a:p>
        </p:txBody>
      </p:sp>
      <p:sp>
        <p:nvSpPr>
          <p:cNvPr id="503812" name="Text Box 4">
            <a:extLst>
              <a:ext uri="{FF2B5EF4-FFF2-40B4-BE49-F238E27FC236}">
                <a16:creationId xmlns:a16="http://schemas.microsoft.com/office/drawing/2014/main" id="{3FCDB2DA-25E9-46B9-B896-A0AC74D4C614}"/>
              </a:ext>
            </a:extLst>
          </p:cNvPr>
          <p:cNvSpPr txBox="1">
            <a:spLocks noChangeArrowheads="1"/>
          </p:cNvSpPr>
          <p:nvPr/>
        </p:nvSpPr>
        <p:spPr bwMode="auto">
          <a:xfrm>
            <a:off x="571500" y="2743200"/>
            <a:ext cx="8001000" cy="2062103"/>
          </a:xfrm>
          <a:prstGeom prst="rect">
            <a:avLst/>
          </a:prstGeom>
          <a:solidFill>
            <a:schemeClr val="accent1">
              <a:lumMod val="20000"/>
              <a:lumOff val="80000"/>
            </a:schemeClr>
          </a:solidFill>
          <a:ln w="9525">
            <a:solidFill>
              <a:schemeClr val="accent5">
                <a:lumMod val="10000"/>
              </a:schemeClr>
            </a:solidFill>
            <a:miter lim="800000"/>
            <a:headEnd/>
            <a:tailEnd/>
          </a:ln>
          <a:effectLst/>
        </p:spPr>
        <p:txBody>
          <a:bodyPr>
            <a:spAutoFit/>
          </a:bodyPr>
          <a:lstStyle/>
          <a:p>
            <a:pPr algn="ctr" eaLnBrk="1" hangingPunct="1">
              <a:spcBef>
                <a:spcPct val="50000"/>
              </a:spcBef>
              <a:defRPr/>
            </a:pPr>
            <a:r>
              <a:rPr lang="en-US" sz="3200" b="1" dirty="0">
                <a:solidFill>
                  <a:schemeClr val="tx1">
                    <a:lumMod val="95000"/>
                  </a:schemeClr>
                </a:solidFill>
                <a:latin typeface="Arial" pitchFamily="34" charset="0"/>
              </a:rPr>
              <a:t>When the FIFO cost flow assumption is used during a period of rapidly rising costs, inventory profits, or phantom profits, result.</a:t>
            </a:r>
          </a:p>
        </p:txBody>
      </p:sp>
      <p:sp>
        <p:nvSpPr>
          <p:cNvPr id="4" name="Rounded Rectangle 9">
            <a:extLst>
              <a:ext uri="{FF2B5EF4-FFF2-40B4-BE49-F238E27FC236}">
                <a16:creationId xmlns:a16="http://schemas.microsoft.com/office/drawing/2014/main" id="{BC47D6BE-6E25-42E2-937F-3CFCCC2F0514}"/>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07EA4C3A-2F8A-49B0-AB09-9988850A5C69}"/>
              </a:ext>
            </a:extLst>
          </p:cNvPr>
          <p:cNvSpPr>
            <a:spLocks noGrp="1" noChangeArrowheads="1"/>
          </p:cNvSpPr>
          <p:nvPr>
            <p:ph type="title"/>
          </p:nvPr>
        </p:nvSpPr>
        <p:spPr>
          <a:xfrm>
            <a:off x="457200" y="228600"/>
            <a:ext cx="8229600" cy="1143000"/>
          </a:xfrm>
        </p:spPr>
        <p:txBody>
          <a:bodyPr/>
          <a:lstStyle/>
          <a:p>
            <a:r>
              <a:rPr lang="en-US" altLang="en-US" dirty="0"/>
              <a:t>Inventory Accounting System Alternatives</a:t>
            </a:r>
          </a:p>
        </p:txBody>
      </p:sp>
      <p:sp>
        <p:nvSpPr>
          <p:cNvPr id="45060" name="Oval 5">
            <a:extLst>
              <a:ext uri="{FF2B5EF4-FFF2-40B4-BE49-F238E27FC236}">
                <a16:creationId xmlns:a16="http://schemas.microsoft.com/office/drawing/2014/main" id="{D418DC2F-77E0-4A94-AB53-E23D11C6BDA4}"/>
              </a:ext>
            </a:extLst>
          </p:cNvPr>
          <p:cNvSpPr>
            <a:spLocks noChangeArrowheads="1"/>
          </p:cNvSpPr>
          <p:nvPr/>
        </p:nvSpPr>
        <p:spPr bwMode="auto">
          <a:xfrm>
            <a:off x="1371600" y="1752600"/>
            <a:ext cx="2667000" cy="1524000"/>
          </a:xfrm>
          <a:prstGeom prst="ellipse">
            <a:avLst/>
          </a:prstGeom>
          <a:solidFill>
            <a:schemeClr val="accent1">
              <a:lumMod val="50000"/>
            </a:schemeClr>
          </a:solidFill>
          <a:ln w="9525">
            <a:solidFill>
              <a:schemeClr val="tx1"/>
            </a:solidFill>
            <a:round/>
            <a:headEnd/>
            <a:tailEnd/>
          </a:ln>
        </p:spPr>
        <p:txBody>
          <a:bodyPr anchor="ctr"/>
          <a:lstStyle/>
          <a:p>
            <a:pPr algn="ctr" eaLnBrk="1" hangingPunct="1">
              <a:defRPr/>
            </a:pPr>
            <a:r>
              <a:rPr lang="en-US" altLang="en-US" sz="2400" b="1" dirty="0">
                <a:solidFill>
                  <a:srgbClr val="FFFFFF"/>
                </a:solidFill>
                <a:latin typeface="Arial" pitchFamily="34" charset="0"/>
              </a:rPr>
              <a:t>Periodic Inventory System</a:t>
            </a:r>
          </a:p>
        </p:txBody>
      </p:sp>
      <p:sp>
        <p:nvSpPr>
          <p:cNvPr id="505862" name="Rectangle 6">
            <a:extLst>
              <a:ext uri="{FF2B5EF4-FFF2-40B4-BE49-F238E27FC236}">
                <a16:creationId xmlns:a16="http://schemas.microsoft.com/office/drawing/2014/main" id="{FB95D154-3C71-46CC-BAC1-F4A7622EC014}"/>
              </a:ext>
            </a:extLst>
          </p:cNvPr>
          <p:cNvSpPr>
            <a:spLocks noChangeArrowheads="1"/>
          </p:cNvSpPr>
          <p:nvPr/>
        </p:nvSpPr>
        <p:spPr bwMode="auto">
          <a:xfrm>
            <a:off x="457200" y="3733800"/>
            <a:ext cx="4572000" cy="2362199"/>
          </a:xfrm>
          <a:prstGeom prst="rect">
            <a:avLst/>
          </a:prstGeom>
          <a:solidFill>
            <a:schemeClr val="accent1">
              <a:lumMod val="50000"/>
            </a:schemeClr>
          </a:solidFill>
          <a:ln w="9525">
            <a:solidFill>
              <a:schemeClr val="tx1"/>
            </a:solidFill>
            <a:miter lim="800000"/>
            <a:headEnd/>
            <a:tailEnd/>
          </a:ln>
        </p:spPr>
        <p:txBody>
          <a:bodyPr anchor="ctr"/>
          <a:lstStyle/>
          <a:p>
            <a:pPr algn="ctr" eaLnBrk="1" hangingPunct="1">
              <a:defRPr/>
            </a:pPr>
            <a:r>
              <a:rPr lang="en-IN" altLang="en-US" b="1" dirty="0">
                <a:solidFill>
                  <a:srgbClr val="FFFFFF"/>
                </a:solidFill>
                <a:latin typeface="Arial" pitchFamily="34" charset="0"/>
              </a:rPr>
              <a:t>A count of the inventory on hand is made periodically—frequently at the end of the fiscal year—</a:t>
            </a:r>
          </a:p>
          <a:p>
            <a:pPr algn="ctr" eaLnBrk="1" hangingPunct="1">
              <a:defRPr/>
            </a:pPr>
            <a:r>
              <a:rPr lang="en-IN" altLang="en-US" b="1" dirty="0">
                <a:solidFill>
                  <a:srgbClr val="FFFFFF"/>
                </a:solidFill>
                <a:latin typeface="Arial" pitchFamily="34" charset="0"/>
              </a:rPr>
              <a:t>and the cost of the inventory on hand is determined and subtracted from the sum of the beginning inventory and purchases to determine the cost of goods sold</a:t>
            </a:r>
            <a:r>
              <a:rPr lang="en-US" altLang="en-US" b="1" dirty="0">
                <a:solidFill>
                  <a:srgbClr val="FFFFFF"/>
                </a:solidFill>
                <a:latin typeface="Arial" pitchFamily="34" charset="0"/>
              </a:rPr>
              <a:t>.</a:t>
            </a:r>
          </a:p>
        </p:txBody>
      </p:sp>
      <p:cxnSp>
        <p:nvCxnSpPr>
          <p:cNvPr id="45062" name="AutoShape 7">
            <a:extLst>
              <a:ext uri="{FF2B5EF4-FFF2-40B4-BE49-F238E27FC236}">
                <a16:creationId xmlns:a16="http://schemas.microsoft.com/office/drawing/2014/main" id="{6F08D9FD-2B75-4C90-A510-ED85F0F50EDC}"/>
              </a:ext>
            </a:extLst>
          </p:cNvPr>
          <p:cNvCxnSpPr>
            <a:cxnSpLocks noChangeShapeType="1"/>
          </p:cNvCxnSpPr>
          <p:nvPr/>
        </p:nvCxnSpPr>
        <p:spPr bwMode="auto">
          <a:xfrm flipH="1">
            <a:off x="2590800" y="3200400"/>
            <a:ext cx="457200" cy="533400"/>
          </a:xfrm>
          <a:prstGeom prst="straightConnector1">
            <a:avLst/>
          </a:prstGeom>
          <a:noFill/>
          <a:ln w="38100">
            <a:solidFill>
              <a:schemeClr val="accent1">
                <a:lumMod val="50000"/>
              </a:schemeClr>
            </a:solidFill>
            <a:round/>
            <a:headEnd/>
            <a:tailEnd type="triangle" w="med" len="med"/>
          </a:ln>
        </p:spPr>
      </p:cxnSp>
      <p:sp>
        <p:nvSpPr>
          <p:cNvPr id="505865" name="Rectangle 9">
            <a:extLst>
              <a:ext uri="{FF2B5EF4-FFF2-40B4-BE49-F238E27FC236}">
                <a16:creationId xmlns:a16="http://schemas.microsoft.com/office/drawing/2014/main" id="{A4AA2560-BE22-4EE9-B565-18FF45CC3224}"/>
              </a:ext>
            </a:extLst>
          </p:cNvPr>
          <p:cNvSpPr>
            <a:spLocks noChangeArrowheads="1"/>
          </p:cNvSpPr>
          <p:nvPr/>
        </p:nvSpPr>
        <p:spPr bwMode="auto">
          <a:xfrm>
            <a:off x="5371856" y="3824459"/>
            <a:ext cx="3581400" cy="1814341"/>
          </a:xfrm>
          <a:prstGeom prst="rect">
            <a:avLst/>
          </a:prstGeom>
          <a:solidFill>
            <a:schemeClr val="tx2">
              <a:lumMod val="20000"/>
              <a:lumOff val="80000"/>
            </a:schemeClr>
          </a:solidFill>
          <a:ln w="9525">
            <a:solidFill>
              <a:schemeClr val="tx1"/>
            </a:solidFill>
            <a:miter lim="800000"/>
            <a:headEnd/>
            <a:tailEnd/>
          </a:ln>
        </p:spPr>
        <p:txBody>
          <a:bodyPr anchor="ctr"/>
          <a:lstStyle/>
          <a:p>
            <a:pPr algn="ctr" eaLnBrk="1" hangingPunct="1">
              <a:defRPr/>
            </a:pPr>
            <a:r>
              <a:rPr lang="en-IN" altLang="en-US" b="1" dirty="0">
                <a:latin typeface="Arial" pitchFamily="34" charset="0"/>
              </a:rPr>
              <a:t>A record is made of every purchase and every</a:t>
            </a:r>
          </a:p>
          <a:p>
            <a:pPr algn="ctr" eaLnBrk="1" hangingPunct="1">
              <a:defRPr/>
            </a:pPr>
            <a:r>
              <a:rPr lang="en-IN" altLang="en-US" b="1" dirty="0">
                <a:latin typeface="Arial" pitchFamily="34" charset="0"/>
              </a:rPr>
              <a:t>sale, and a continuous record of the quantity and cost of each item of inventory is</a:t>
            </a:r>
          </a:p>
          <a:p>
            <a:pPr algn="ctr" eaLnBrk="1" hangingPunct="1">
              <a:defRPr/>
            </a:pPr>
            <a:r>
              <a:rPr lang="en-IN" altLang="en-US" b="1" dirty="0">
                <a:latin typeface="Arial" pitchFamily="34" charset="0"/>
              </a:rPr>
              <a:t>maintained</a:t>
            </a:r>
            <a:r>
              <a:rPr lang="en-US" altLang="en-US" b="1" dirty="0">
                <a:latin typeface="Arial" pitchFamily="34" charset="0"/>
              </a:rPr>
              <a:t>.</a:t>
            </a:r>
          </a:p>
        </p:txBody>
      </p:sp>
      <p:grpSp>
        <p:nvGrpSpPr>
          <p:cNvPr id="2" name="Group 13">
            <a:extLst>
              <a:ext uri="{FF2B5EF4-FFF2-40B4-BE49-F238E27FC236}">
                <a16:creationId xmlns:a16="http://schemas.microsoft.com/office/drawing/2014/main" id="{8820DC36-827D-4922-A9EE-77E86C6C589C}"/>
              </a:ext>
            </a:extLst>
          </p:cNvPr>
          <p:cNvGrpSpPr>
            <a:grpSpLocks/>
          </p:cNvGrpSpPr>
          <p:nvPr/>
        </p:nvGrpSpPr>
        <p:grpSpPr bwMode="auto">
          <a:xfrm>
            <a:off x="5257800" y="1676400"/>
            <a:ext cx="2514600" cy="2134811"/>
            <a:chOff x="3240" y="888"/>
            <a:chExt cx="1872" cy="1338"/>
          </a:xfrm>
          <a:solidFill>
            <a:schemeClr val="accent1">
              <a:lumMod val="20000"/>
              <a:lumOff val="80000"/>
            </a:schemeClr>
          </a:solidFill>
        </p:grpSpPr>
        <p:sp>
          <p:nvSpPr>
            <p:cNvPr id="87049" name="Oval 8">
              <a:extLst>
                <a:ext uri="{FF2B5EF4-FFF2-40B4-BE49-F238E27FC236}">
                  <a16:creationId xmlns:a16="http://schemas.microsoft.com/office/drawing/2014/main" id="{C50842B7-8502-4671-83FD-522A8C2173E3}"/>
                </a:ext>
              </a:extLst>
            </p:cNvPr>
            <p:cNvSpPr>
              <a:spLocks noChangeArrowheads="1"/>
            </p:cNvSpPr>
            <p:nvPr/>
          </p:nvSpPr>
          <p:spPr bwMode="auto">
            <a:xfrm>
              <a:off x="3240" y="888"/>
              <a:ext cx="1872" cy="1056"/>
            </a:xfrm>
            <a:prstGeom prst="ellipse">
              <a:avLst/>
            </a:prstGeom>
            <a:grpFill/>
            <a:ln w="9525">
              <a:solidFill>
                <a:schemeClr val="tx1"/>
              </a:solidFill>
              <a:round/>
              <a:headEnd/>
              <a:tailEnd/>
            </a:ln>
          </p:spPr>
          <p:txBody>
            <a:bodyPr anchor="ctr"/>
            <a:lstStyle/>
            <a:p>
              <a:pPr algn="ctr" eaLnBrk="1" hangingPunct="1">
                <a:defRPr/>
              </a:pPr>
              <a:r>
                <a:rPr lang="en-US" altLang="en-US" sz="2400" b="1" dirty="0">
                  <a:latin typeface="Arial" pitchFamily="34" charset="0"/>
                </a:rPr>
                <a:t>Perpetual Inventory System</a:t>
              </a:r>
            </a:p>
          </p:txBody>
        </p:sp>
        <p:cxnSp>
          <p:nvCxnSpPr>
            <p:cNvPr id="87050" name="AutoShape 10">
              <a:extLst>
                <a:ext uri="{FF2B5EF4-FFF2-40B4-BE49-F238E27FC236}">
                  <a16:creationId xmlns:a16="http://schemas.microsoft.com/office/drawing/2014/main" id="{F42BA611-62B9-4D82-B2B8-D5CEF93915FF}"/>
                </a:ext>
              </a:extLst>
            </p:cNvPr>
            <p:cNvCxnSpPr>
              <a:cxnSpLocks noChangeShapeType="1"/>
            </p:cNvCxnSpPr>
            <p:nvPr/>
          </p:nvCxnSpPr>
          <p:spPr bwMode="auto">
            <a:xfrm>
              <a:off x="4431" y="1939"/>
              <a:ext cx="227" cy="287"/>
            </a:xfrm>
            <a:prstGeom prst="straightConnector1">
              <a:avLst/>
            </a:prstGeom>
            <a:grpFill/>
            <a:ln w="38100">
              <a:solidFill>
                <a:schemeClr val="accent1">
                  <a:lumMod val="50000"/>
                </a:schemeClr>
              </a:solidFill>
              <a:round/>
              <a:headEnd/>
              <a:tailEnd type="triangle" w="med" len="med"/>
            </a:ln>
          </p:spPr>
        </p:cxnSp>
      </p:grpSp>
      <p:sp>
        <p:nvSpPr>
          <p:cNvPr id="10" name="Rounded Rectangle 9">
            <a:extLst>
              <a:ext uri="{FF2B5EF4-FFF2-40B4-BE49-F238E27FC236}">
                <a16:creationId xmlns:a16="http://schemas.microsoft.com/office/drawing/2014/main" id="{F36009EC-ACBF-402C-A121-058BD32A2FC3}"/>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9" name="Rectangle 3">
            <a:extLst>
              <a:ext uri="{FF2B5EF4-FFF2-40B4-BE49-F238E27FC236}">
                <a16:creationId xmlns:a16="http://schemas.microsoft.com/office/drawing/2014/main" id="{D742E930-49C2-466F-A4CB-63698FE5759E}"/>
              </a:ext>
            </a:extLst>
          </p:cNvPr>
          <p:cNvSpPr>
            <a:spLocks noChangeArrowheads="1"/>
          </p:cNvSpPr>
          <p:nvPr/>
        </p:nvSpPr>
        <p:spPr bwMode="auto">
          <a:xfrm>
            <a:off x="533400" y="1066800"/>
            <a:ext cx="8380413" cy="950913"/>
          </a:xfrm>
          <a:prstGeom prst="rect">
            <a:avLst/>
          </a:prstGeom>
          <a:solidFill>
            <a:schemeClr val="accent1">
              <a:lumMod val="20000"/>
              <a:lumOff val="80000"/>
            </a:schemeClr>
          </a:solidFill>
          <a:ln w="12700">
            <a:noFill/>
            <a:miter lim="800000"/>
            <a:headEnd/>
            <a:tailEnd/>
          </a:ln>
          <a:effectLst/>
        </p:spPr>
        <p:txBody>
          <a:bodyPr lIns="90488" tIns="44450" rIns="90488" bIns="44450">
            <a:spAutoFit/>
          </a:bodyPr>
          <a:lstStyle/>
          <a:p>
            <a:pPr algn="ctr" eaLnBrk="1" hangingPunct="1">
              <a:spcBef>
                <a:spcPct val="50000"/>
              </a:spcBef>
              <a:defRPr/>
            </a:pPr>
            <a:r>
              <a:rPr lang="en-US" sz="2800" b="1" dirty="0">
                <a:latin typeface="Arial" pitchFamily="34" charset="0"/>
              </a:rPr>
              <a:t>In a </a:t>
            </a:r>
            <a:r>
              <a:rPr lang="en-US" sz="2800" b="1" i="1" u="sng" dirty="0">
                <a:latin typeface="Arial" pitchFamily="34" charset="0"/>
              </a:rPr>
              <a:t>perpetual</a:t>
            </a:r>
            <a:r>
              <a:rPr lang="en-US" sz="2800" b="1" dirty="0">
                <a:latin typeface="Arial" pitchFamily="34" charset="0"/>
              </a:rPr>
              <a:t> inventory system, inventory entries are as follows:</a:t>
            </a:r>
          </a:p>
        </p:txBody>
      </p:sp>
      <p:sp>
        <p:nvSpPr>
          <p:cNvPr id="15364" name="Rectangle 4">
            <a:extLst>
              <a:ext uri="{FF2B5EF4-FFF2-40B4-BE49-F238E27FC236}">
                <a16:creationId xmlns:a16="http://schemas.microsoft.com/office/drawing/2014/main" id="{93831EC1-FD87-4CD7-91AD-7AB0B9FB60F6}"/>
              </a:ext>
            </a:extLst>
          </p:cNvPr>
          <p:cNvSpPr>
            <a:spLocks noGrp="1" noChangeArrowheads="1"/>
          </p:cNvSpPr>
          <p:nvPr>
            <p:ph type="title"/>
          </p:nvPr>
        </p:nvSpPr>
        <p:spPr/>
        <p:txBody>
          <a:bodyPr/>
          <a:lstStyle/>
          <a:p>
            <a:r>
              <a:rPr lang="en-US" altLang="en-US" dirty="0"/>
              <a:t>Inventories</a:t>
            </a:r>
          </a:p>
        </p:txBody>
      </p:sp>
      <p:pic>
        <p:nvPicPr>
          <p:cNvPr id="4" name="Picture 3">
            <a:extLst>
              <a:ext uri="{FF2B5EF4-FFF2-40B4-BE49-F238E27FC236}">
                <a16:creationId xmlns:a16="http://schemas.microsoft.com/office/drawing/2014/main" id="{0C507D14-5477-4EF3-ADD3-98C3B4869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888787"/>
            <a:ext cx="8534400" cy="1253640"/>
          </a:xfrm>
          <a:prstGeom prst="rect">
            <a:avLst/>
          </a:prstGeom>
        </p:spPr>
      </p:pic>
      <p:sp>
        <p:nvSpPr>
          <p:cNvPr id="5" name="Rounded Rectangle 9">
            <a:extLst>
              <a:ext uri="{FF2B5EF4-FFF2-40B4-BE49-F238E27FC236}">
                <a16:creationId xmlns:a16="http://schemas.microsoft.com/office/drawing/2014/main" id="{62CF30F0-2ADF-4629-95B8-74A296C3ED09}"/>
              </a:ext>
            </a:extLst>
          </p:cNvPr>
          <p:cNvSpPr/>
          <p:nvPr/>
        </p:nvSpPr>
        <p:spPr>
          <a:xfrm>
            <a:off x="496888" y="61722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4">
            <a:extLst>
              <a:ext uri="{FF2B5EF4-FFF2-40B4-BE49-F238E27FC236}">
                <a16:creationId xmlns:a16="http://schemas.microsoft.com/office/drawing/2014/main" id="{C02142A8-DCB8-41F9-B3DF-AFBF019D3AF4}"/>
              </a:ext>
            </a:extLst>
          </p:cNvPr>
          <p:cNvSpPr>
            <a:spLocks noGrp="1" noChangeArrowheads="1"/>
          </p:cNvSpPr>
          <p:nvPr>
            <p:ph type="title"/>
          </p:nvPr>
        </p:nvSpPr>
        <p:spPr/>
        <p:txBody>
          <a:bodyPr/>
          <a:lstStyle/>
          <a:p>
            <a:r>
              <a:rPr lang="en-US" altLang="en-US" dirty="0"/>
              <a:t>Inventory Accounts</a:t>
            </a:r>
          </a:p>
        </p:txBody>
      </p:sp>
      <p:sp>
        <p:nvSpPr>
          <p:cNvPr id="540677" name="Rectangle 5">
            <a:extLst>
              <a:ext uri="{FF2B5EF4-FFF2-40B4-BE49-F238E27FC236}">
                <a16:creationId xmlns:a16="http://schemas.microsoft.com/office/drawing/2014/main" id="{AEB3C415-6293-4E0B-B985-A0EE6593A1A7}"/>
              </a:ext>
            </a:extLst>
          </p:cNvPr>
          <p:cNvSpPr>
            <a:spLocks noGrp="1" noChangeArrowheads="1"/>
          </p:cNvSpPr>
          <p:nvPr>
            <p:ph sz="half" idx="1"/>
          </p:nvPr>
        </p:nvSpPr>
        <p:spPr>
          <a:xfrm>
            <a:off x="457200" y="1600200"/>
            <a:ext cx="4038600" cy="3505200"/>
          </a:xfrm>
          <a:solidFill>
            <a:schemeClr val="accent1">
              <a:lumMod val="20000"/>
              <a:lumOff val="80000"/>
            </a:schemeClr>
          </a:solidFill>
          <a:ln>
            <a:solidFill>
              <a:schemeClr val="accent1">
                <a:lumMod val="50000"/>
              </a:schemeClr>
            </a:solidFill>
          </a:ln>
        </p:spPr>
        <p:txBody>
          <a:bodyPr/>
          <a:lstStyle/>
          <a:p>
            <a:pPr marL="0" indent="0" algn="ctr">
              <a:buFont typeface="Wingdings" pitchFamily="2" charset="2"/>
              <a:buNone/>
              <a:defRPr/>
            </a:pPr>
            <a:r>
              <a:rPr lang="en-US" b="1" dirty="0"/>
              <a:t>RETAIL </a:t>
            </a:r>
            <a:br>
              <a:rPr lang="en-US" b="1" dirty="0"/>
            </a:br>
            <a:r>
              <a:rPr lang="en-US" b="1" dirty="0"/>
              <a:t>FIRMS</a:t>
            </a:r>
          </a:p>
          <a:p>
            <a:pPr>
              <a:defRPr/>
            </a:pPr>
            <a:endParaRPr lang="en-US" b="1" dirty="0"/>
          </a:p>
          <a:p>
            <a:pPr>
              <a:defRPr/>
            </a:pPr>
            <a:r>
              <a:rPr lang="en-US" b="1" dirty="0"/>
              <a:t>Merchandise Inventory</a:t>
            </a:r>
          </a:p>
        </p:txBody>
      </p:sp>
      <p:sp>
        <p:nvSpPr>
          <p:cNvPr id="540678" name="Rectangle 6">
            <a:extLst>
              <a:ext uri="{FF2B5EF4-FFF2-40B4-BE49-F238E27FC236}">
                <a16:creationId xmlns:a16="http://schemas.microsoft.com/office/drawing/2014/main" id="{5947D01D-5B2A-43AD-9D44-9C73ACBC8190}"/>
              </a:ext>
            </a:extLst>
          </p:cNvPr>
          <p:cNvSpPr>
            <a:spLocks noGrp="1" noChangeArrowheads="1"/>
          </p:cNvSpPr>
          <p:nvPr>
            <p:ph sz="half" idx="2"/>
          </p:nvPr>
        </p:nvSpPr>
        <p:spPr>
          <a:xfrm>
            <a:off x="4648200" y="1600200"/>
            <a:ext cx="4267200" cy="3505200"/>
          </a:xfrm>
          <a:solidFill>
            <a:srgbClr val="FFFF9B"/>
          </a:solidFill>
          <a:ln>
            <a:solidFill>
              <a:schemeClr val="accent1">
                <a:lumMod val="50000"/>
              </a:schemeClr>
            </a:solidFill>
          </a:ln>
        </p:spPr>
        <p:txBody>
          <a:bodyPr/>
          <a:lstStyle/>
          <a:p>
            <a:pPr marL="0" indent="0" algn="ctr">
              <a:buFont typeface="Wingdings" pitchFamily="2" charset="2"/>
              <a:buNone/>
              <a:defRPr/>
            </a:pPr>
            <a:r>
              <a:rPr lang="en-US" b="1" dirty="0"/>
              <a:t>MANUFACTURING FIRMS</a:t>
            </a:r>
          </a:p>
          <a:p>
            <a:pPr>
              <a:defRPr/>
            </a:pPr>
            <a:endParaRPr lang="en-US" b="1" dirty="0"/>
          </a:p>
          <a:p>
            <a:pPr>
              <a:defRPr/>
            </a:pPr>
            <a:r>
              <a:rPr lang="en-US" b="1" dirty="0"/>
              <a:t>Raw Materials Inventory</a:t>
            </a:r>
          </a:p>
          <a:p>
            <a:pPr>
              <a:defRPr/>
            </a:pPr>
            <a:r>
              <a:rPr lang="en-US" b="1" dirty="0"/>
              <a:t>Work in Process Inventory</a:t>
            </a:r>
          </a:p>
          <a:p>
            <a:pPr>
              <a:defRPr/>
            </a:pPr>
            <a:r>
              <a:rPr lang="en-US" b="1" dirty="0"/>
              <a:t>Finished Goods Inventory</a:t>
            </a:r>
          </a:p>
        </p:txBody>
      </p:sp>
      <p:sp>
        <p:nvSpPr>
          <p:cNvPr id="89093" name="Line 8">
            <a:extLst>
              <a:ext uri="{FF2B5EF4-FFF2-40B4-BE49-F238E27FC236}">
                <a16:creationId xmlns:a16="http://schemas.microsoft.com/office/drawing/2014/main" id="{F3EB2CCA-2DDC-4B8F-9093-63FF70A6EA70}"/>
              </a:ext>
            </a:extLst>
          </p:cNvPr>
          <p:cNvSpPr>
            <a:spLocks noChangeShapeType="1"/>
          </p:cNvSpPr>
          <p:nvPr/>
        </p:nvSpPr>
        <p:spPr bwMode="auto">
          <a:xfrm>
            <a:off x="4673600" y="2514600"/>
            <a:ext cx="4013200" cy="0"/>
          </a:xfrm>
          <a:prstGeom prst="line">
            <a:avLst/>
          </a:prstGeom>
          <a:noFill/>
          <a:ln w="44450">
            <a:solidFill>
              <a:schemeClr val="accent1">
                <a:lumMod val="50000"/>
              </a:schemeClr>
            </a:solidFill>
            <a:round/>
            <a:headEnd/>
            <a:tailEnd/>
          </a:ln>
        </p:spPr>
        <p:txBody>
          <a:bodyPr wrap="none"/>
          <a:lstStyle/>
          <a:p>
            <a:pPr>
              <a:defRPr/>
            </a:pPr>
            <a:endParaRPr lang="en-US" dirty="0"/>
          </a:p>
        </p:txBody>
      </p:sp>
      <p:sp>
        <p:nvSpPr>
          <p:cNvPr id="89095" name="Line 8">
            <a:extLst>
              <a:ext uri="{FF2B5EF4-FFF2-40B4-BE49-F238E27FC236}">
                <a16:creationId xmlns:a16="http://schemas.microsoft.com/office/drawing/2014/main" id="{A5F0CA63-C936-40BC-A3A5-595FA58BD31A}"/>
              </a:ext>
            </a:extLst>
          </p:cNvPr>
          <p:cNvSpPr>
            <a:spLocks noChangeShapeType="1"/>
          </p:cNvSpPr>
          <p:nvPr/>
        </p:nvSpPr>
        <p:spPr bwMode="auto">
          <a:xfrm>
            <a:off x="482600" y="2514600"/>
            <a:ext cx="4013200" cy="0"/>
          </a:xfrm>
          <a:prstGeom prst="line">
            <a:avLst/>
          </a:prstGeom>
          <a:noFill/>
          <a:ln w="44450">
            <a:solidFill>
              <a:schemeClr val="accent1">
                <a:lumMod val="50000"/>
              </a:schemeClr>
            </a:solidFill>
            <a:round/>
            <a:headEnd/>
            <a:tailEnd/>
          </a:ln>
        </p:spPr>
        <p:txBody>
          <a:bodyPr wrap="none"/>
          <a:lstStyle/>
          <a:p>
            <a:pPr>
              <a:defRPr/>
            </a:pPr>
            <a:endParaRPr lang="en-US" dirty="0"/>
          </a:p>
        </p:txBody>
      </p:sp>
      <p:sp>
        <p:nvSpPr>
          <p:cNvPr id="7" name="Rounded Rectangle 9">
            <a:extLst>
              <a:ext uri="{FF2B5EF4-FFF2-40B4-BE49-F238E27FC236}">
                <a16:creationId xmlns:a16="http://schemas.microsoft.com/office/drawing/2014/main" id="{41DDFDDC-6B19-41CA-B12F-7971F90462CB}"/>
              </a:ext>
            </a:extLst>
          </p:cNvPr>
          <p:cNvSpPr/>
          <p:nvPr/>
        </p:nvSpPr>
        <p:spPr>
          <a:xfrm>
            <a:off x="496888" y="6096000"/>
            <a:ext cx="7275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5-8:Discuss the alternative inventory cost flow assumptions and generalize about their respective effects on the income statement and balance sheet when price levels are changing.</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5">
            <a:extLst>
              <a:ext uri="{FF2B5EF4-FFF2-40B4-BE49-F238E27FC236}">
                <a16:creationId xmlns:a16="http://schemas.microsoft.com/office/drawing/2014/main" id="{BA630F2D-89CC-4773-803F-6B2FECEEBEEC}"/>
              </a:ext>
            </a:extLst>
          </p:cNvPr>
          <p:cNvSpPr>
            <a:spLocks noGrp="1" noChangeArrowheads="1"/>
          </p:cNvSpPr>
          <p:nvPr>
            <p:ph type="title"/>
          </p:nvPr>
        </p:nvSpPr>
        <p:spPr/>
        <p:txBody>
          <a:bodyPr/>
          <a:lstStyle/>
          <a:p>
            <a:r>
              <a:rPr lang="en-US" altLang="en-US" dirty="0"/>
              <a:t>Inventory Errors</a:t>
            </a:r>
          </a:p>
        </p:txBody>
      </p:sp>
      <p:sp>
        <p:nvSpPr>
          <p:cNvPr id="509955" name="Text Box 3">
            <a:extLst>
              <a:ext uri="{FF2B5EF4-FFF2-40B4-BE49-F238E27FC236}">
                <a16:creationId xmlns:a16="http://schemas.microsoft.com/office/drawing/2014/main" id="{B96D34E9-402D-4547-A0FA-DB7630A5A728}"/>
              </a:ext>
            </a:extLst>
          </p:cNvPr>
          <p:cNvSpPr txBox="1">
            <a:spLocks noChangeArrowheads="1"/>
          </p:cNvSpPr>
          <p:nvPr/>
        </p:nvSpPr>
        <p:spPr bwMode="auto">
          <a:xfrm>
            <a:off x="1066800" y="914400"/>
            <a:ext cx="7620000" cy="2062163"/>
          </a:xfrm>
          <a:prstGeom prst="rect">
            <a:avLst/>
          </a:prstGeom>
          <a:solidFill>
            <a:schemeClr val="accent1">
              <a:lumMod val="20000"/>
              <a:lumOff val="80000"/>
            </a:schemeClr>
          </a:solidFill>
          <a:ln w="9525">
            <a:solidFill>
              <a:srgbClr val="3399FF"/>
            </a:solidFill>
            <a:miter lim="800000"/>
            <a:headEnd/>
            <a:tailEnd/>
          </a:ln>
          <a:effectLst/>
        </p:spPr>
        <p:txBody>
          <a:bodyPr>
            <a:spAutoFit/>
          </a:bodyPr>
          <a:lstStyle/>
          <a:p>
            <a:pPr algn="ctr" eaLnBrk="1" hangingPunct="1">
              <a:spcBef>
                <a:spcPct val="50000"/>
              </a:spcBef>
              <a:defRPr/>
            </a:pPr>
            <a:r>
              <a:rPr lang="en-US" sz="3200" b="1" dirty="0">
                <a:latin typeface="Arial" pitchFamily="34" charset="0"/>
              </a:rPr>
              <a:t>Errors in the amount of ending inventory have a direct dollar-for-dollar effect on cost of goods sold and net income.</a:t>
            </a:r>
          </a:p>
        </p:txBody>
      </p:sp>
      <p:sp>
        <p:nvSpPr>
          <p:cNvPr id="509958" name="Text Box 6">
            <a:extLst>
              <a:ext uri="{FF2B5EF4-FFF2-40B4-BE49-F238E27FC236}">
                <a16:creationId xmlns:a16="http://schemas.microsoft.com/office/drawing/2014/main" id="{82289D0D-8A9C-4E5E-9529-9680AF49A98F}"/>
              </a:ext>
            </a:extLst>
          </p:cNvPr>
          <p:cNvSpPr txBox="1">
            <a:spLocks noChangeArrowheads="1"/>
          </p:cNvSpPr>
          <p:nvPr/>
        </p:nvSpPr>
        <p:spPr bwMode="auto">
          <a:xfrm>
            <a:off x="762000" y="3429000"/>
            <a:ext cx="4800600" cy="1927225"/>
          </a:xfrm>
          <a:prstGeom prst="rect">
            <a:avLst/>
          </a:prstGeom>
          <a:solidFill>
            <a:srgbClr val="FFFF9B"/>
          </a:solidFill>
          <a:ln w="9525">
            <a:solidFill>
              <a:schemeClr val="accent1">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For this reason, independent auditors, income tax auditors, and financial analysts look closely at reported inventory amounts.</a:t>
            </a:r>
          </a:p>
        </p:txBody>
      </p:sp>
      <p:sp>
        <p:nvSpPr>
          <p:cNvPr id="5" name="Rounded Rectangle 9">
            <a:extLst>
              <a:ext uri="{FF2B5EF4-FFF2-40B4-BE49-F238E27FC236}">
                <a16:creationId xmlns:a16="http://schemas.microsoft.com/office/drawing/2014/main" id="{21ED958B-C96E-44E1-B3B7-AEF891996795}"/>
              </a:ext>
            </a:extLst>
          </p:cNvPr>
          <p:cNvSpPr/>
          <p:nvPr/>
        </p:nvSpPr>
        <p:spPr>
          <a:xfrm>
            <a:off x="496888" y="6172200"/>
            <a:ext cx="7275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5-9:Discuss the impact of inventory errors on the balance sheet and income statement.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C8911834-DB03-4FFE-97E5-EA1BAF17C714}"/>
              </a:ext>
            </a:extLst>
          </p:cNvPr>
          <p:cNvSpPr>
            <a:spLocks noGrp="1" noChangeArrowheads="1"/>
          </p:cNvSpPr>
          <p:nvPr>
            <p:ph type="title"/>
          </p:nvPr>
        </p:nvSpPr>
        <p:spPr/>
        <p:txBody>
          <a:bodyPr/>
          <a:lstStyle/>
          <a:p>
            <a:r>
              <a:rPr lang="en-US" altLang="en-US" dirty="0"/>
              <a:t>Lower of Cost or Market</a:t>
            </a:r>
          </a:p>
        </p:txBody>
      </p:sp>
      <p:sp>
        <p:nvSpPr>
          <p:cNvPr id="512003" name="Rectangle 3">
            <a:extLst>
              <a:ext uri="{FF2B5EF4-FFF2-40B4-BE49-F238E27FC236}">
                <a16:creationId xmlns:a16="http://schemas.microsoft.com/office/drawing/2014/main" id="{6842182E-9F83-469B-9D76-22E403A7E631}"/>
              </a:ext>
            </a:extLst>
          </p:cNvPr>
          <p:cNvSpPr>
            <a:spLocks noGrp="1" noChangeArrowheads="1"/>
          </p:cNvSpPr>
          <p:nvPr>
            <p:ph type="body" idx="4294967295"/>
          </p:nvPr>
        </p:nvSpPr>
        <p:spPr>
          <a:xfrm>
            <a:off x="685800" y="1066800"/>
            <a:ext cx="8047038" cy="1219200"/>
          </a:xfrm>
          <a:solidFill>
            <a:srgbClr val="FFFF9B"/>
          </a:solidFill>
          <a:ln w="12700" cap="flat">
            <a:solidFill>
              <a:schemeClr val="accent1">
                <a:lumMod val="50000"/>
              </a:schemeClr>
            </a:solidFill>
          </a:ln>
          <a:effectLst>
            <a:outerShdw dist="53882" dir="2700000" algn="ctr" rotWithShape="0">
              <a:schemeClr val="hlink"/>
            </a:outerShdw>
          </a:effectLst>
        </p:spPr>
        <p:txBody>
          <a:bodyPr lIns="90488" tIns="44450" rIns="90488" bIns="44450"/>
          <a:lstStyle/>
          <a:p>
            <a:pPr algn="ctr">
              <a:lnSpc>
                <a:spcPct val="90000"/>
              </a:lnSpc>
              <a:buFont typeface="Wingdings" pitchFamily="2" charset="2"/>
              <a:buNone/>
              <a:defRPr/>
            </a:pPr>
            <a:r>
              <a:rPr lang="en-IN" dirty="0"/>
              <a:t>Inventory carrying values on the balance sheet are reported at the </a:t>
            </a:r>
            <a:r>
              <a:rPr lang="en-IN" b="1" dirty="0"/>
              <a:t>lower of cost or market.</a:t>
            </a:r>
            <a:endParaRPr lang="en-US" b="1" dirty="0"/>
          </a:p>
        </p:txBody>
      </p:sp>
      <p:sp>
        <p:nvSpPr>
          <p:cNvPr id="512004" name="Rectangle 4">
            <a:extLst>
              <a:ext uri="{FF2B5EF4-FFF2-40B4-BE49-F238E27FC236}">
                <a16:creationId xmlns:a16="http://schemas.microsoft.com/office/drawing/2014/main" id="{ACF4D510-CA5B-440E-A289-F4E8A80BFD5F}"/>
              </a:ext>
            </a:extLst>
          </p:cNvPr>
          <p:cNvSpPr>
            <a:spLocks noChangeArrowheads="1"/>
          </p:cNvSpPr>
          <p:nvPr/>
        </p:nvSpPr>
        <p:spPr bwMode="auto">
          <a:xfrm>
            <a:off x="4419600" y="2743200"/>
            <a:ext cx="4495800" cy="3276600"/>
          </a:xfrm>
          <a:prstGeom prst="rect">
            <a:avLst/>
          </a:prstGeom>
          <a:solidFill>
            <a:schemeClr val="bg2"/>
          </a:solidFill>
          <a:ln w="12700">
            <a:solidFill>
              <a:schemeClr val="accent1">
                <a:lumMod val="50000"/>
              </a:schemeClr>
            </a:solidFill>
            <a:miter lim="800000"/>
            <a:headEnd/>
            <a:tailEnd/>
          </a:ln>
          <a:effectLst/>
          <a:scene3d>
            <a:camera prst="orthographicFront"/>
            <a:lightRig rig="threePt" dir="t"/>
          </a:scene3d>
          <a:sp3d>
            <a:bevelT/>
          </a:sp3d>
        </p:spPr>
        <p:txBody>
          <a:bodyPr lIns="90488" tIns="44450" rIns="90488" bIns="44450" anchor="ctr"/>
          <a:lstStyle/>
          <a:p>
            <a:pPr>
              <a:defRPr/>
            </a:pPr>
            <a:r>
              <a:rPr lang="en-US" sz="2800" b="1" dirty="0">
                <a:latin typeface="Arial" pitchFamily="34" charset="0"/>
              </a:rPr>
              <a:t>Can be applied three ways:</a:t>
            </a:r>
            <a:br>
              <a:rPr lang="en-US" sz="2800" b="1" dirty="0">
                <a:latin typeface="Arial" pitchFamily="34" charset="0"/>
              </a:rPr>
            </a:br>
            <a:endParaRPr lang="en-US" sz="1000" b="1" dirty="0">
              <a:latin typeface="Arial" pitchFamily="34" charset="0"/>
            </a:endParaRPr>
          </a:p>
          <a:p>
            <a:pPr marL="514350" indent="-514350">
              <a:defRPr/>
            </a:pPr>
            <a:r>
              <a:rPr lang="en-US" sz="2600" b="1" dirty="0">
                <a:latin typeface="Arial" pitchFamily="34" charset="0"/>
              </a:rPr>
              <a:t>(1) Separately to each individual item.</a:t>
            </a:r>
          </a:p>
          <a:p>
            <a:pPr marL="457200" indent="-457200">
              <a:defRPr/>
            </a:pPr>
            <a:r>
              <a:rPr lang="en-US" sz="2600" b="1" dirty="0">
                <a:latin typeface="Arial" pitchFamily="34" charset="0"/>
              </a:rPr>
              <a:t>(2) To broad categories of inventory.</a:t>
            </a:r>
          </a:p>
          <a:p>
            <a:pPr>
              <a:defRPr/>
            </a:pPr>
            <a:r>
              <a:rPr lang="en-US" sz="2600" b="1" dirty="0">
                <a:latin typeface="Arial" pitchFamily="34" charset="0"/>
              </a:rPr>
              <a:t>(3) To the whole inventory.</a:t>
            </a:r>
          </a:p>
        </p:txBody>
      </p:sp>
      <p:sp>
        <p:nvSpPr>
          <p:cNvPr id="93191" name="Rectangle 6">
            <a:extLst>
              <a:ext uri="{FF2B5EF4-FFF2-40B4-BE49-F238E27FC236}">
                <a16:creationId xmlns:a16="http://schemas.microsoft.com/office/drawing/2014/main" id="{CBE2A9A7-FBB1-4907-B039-EA430A1AE806}"/>
              </a:ext>
            </a:extLst>
          </p:cNvPr>
          <p:cNvSpPr>
            <a:spLocks noChangeArrowheads="1"/>
          </p:cNvSpPr>
          <p:nvPr/>
        </p:nvSpPr>
        <p:spPr bwMode="auto">
          <a:xfrm>
            <a:off x="381000" y="2705100"/>
            <a:ext cx="3886129" cy="2019300"/>
          </a:xfrm>
          <a:prstGeom prst="rect">
            <a:avLst/>
          </a:prstGeom>
          <a:solidFill>
            <a:schemeClr val="accent1">
              <a:lumMod val="20000"/>
              <a:lumOff val="80000"/>
            </a:schemeClr>
          </a:solidFill>
          <a:ln w="38100">
            <a:solidFill>
              <a:schemeClr val="accent1">
                <a:lumMod val="50000"/>
              </a:schemeClr>
            </a:solidFill>
            <a:miter lim="800000"/>
            <a:headEnd/>
            <a:tailEnd/>
          </a:ln>
          <a:effectLst/>
        </p:spPr>
        <p:txBody>
          <a:bodyPr lIns="90488" tIns="44450" rIns="90488" bIns="44450" anchor="ctr"/>
          <a:lstStyle/>
          <a:p>
            <a:pPr algn="ctr">
              <a:defRPr/>
            </a:pPr>
            <a:r>
              <a:rPr lang="en-US" sz="2600" b="1" dirty="0">
                <a:latin typeface="Arial" pitchFamily="34" charset="0"/>
              </a:rPr>
              <a:t>Defined as current </a:t>
            </a:r>
            <a:r>
              <a:rPr lang="en-US" sz="2600" b="1" u="sng" dirty="0">
                <a:latin typeface="Arial" pitchFamily="34" charset="0"/>
              </a:rPr>
              <a:t>replacement cost </a:t>
            </a:r>
            <a:r>
              <a:rPr lang="en-IN" sz="2600" b="1" dirty="0">
                <a:latin typeface="Arial" pitchFamily="34" charset="0"/>
              </a:rPr>
              <a:t>of the inventory on the balance sheet date</a:t>
            </a:r>
          </a:p>
        </p:txBody>
      </p:sp>
      <p:sp>
        <p:nvSpPr>
          <p:cNvPr id="8" name="Rectangle 6">
            <a:extLst>
              <a:ext uri="{FF2B5EF4-FFF2-40B4-BE49-F238E27FC236}">
                <a16:creationId xmlns:a16="http://schemas.microsoft.com/office/drawing/2014/main" id="{C4B6D4EF-D0C7-4C3B-82BD-0D046654DB9A}"/>
              </a:ext>
            </a:extLst>
          </p:cNvPr>
          <p:cNvSpPr>
            <a:spLocks noChangeArrowheads="1"/>
          </p:cNvSpPr>
          <p:nvPr/>
        </p:nvSpPr>
        <p:spPr bwMode="auto">
          <a:xfrm>
            <a:off x="381000" y="4876800"/>
            <a:ext cx="3886129" cy="1219200"/>
          </a:xfrm>
          <a:prstGeom prst="rect">
            <a:avLst/>
          </a:prstGeom>
          <a:solidFill>
            <a:schemeClr val="accent1">
              <a:lumMod val="20000"/>
              <a:lumOff val="80000"/>
            </a:schemeClr>
          </a:solidFill>
          <a:ln w="38100">
            <a:solidFill>
              <a:schemeClr val="accent1">
                <a:lumMod val="50000"/>
              </a:schemeClr>
            </a:solidFill>
            <a:miter lim="800000"/>
            <a:headEnd/>
            <a:tailEnd/>
          </a:ln>
          <a:effectLst/>
        </p:spPr>
        <p:txBody>
          <a:bodyPr lIns="90488" tIns="44450" rIns="90488" bIns="44450" anchor="ctr"/>
          <a:lstStyle/>
          <a:p>
            <a:pPr algn="ctr">
              <a:defRPr/>
            </a:pPr>
            <a:r>
              <a:rPr lang="en-IN" sz="2600" b="1" dirty="0">
                <a:latin typeface="Arial" pitchFamily="34" charset="0"/>
              </a:rPr>
              <a:t>An application of accounting conservatism</a:t>
            </a:r>
            <a:endParaRPr lang="en-US" sz="2600" b="1" dirty="0">
              <a:latin typeface="Arial" pitchFamily="34" charset="0"/>
            </a:endParaRPr>
          </a:p>
        </p:txBody>
      </p:sp>
      <p:sp>
        <p:nvSpPr>
          <p:cNvPr id="7" name="Rounded Rectangle 9">
            <a:extLst>
              <a:ext uri="{FF2B5EF4-FFF2-40B4-BE49-F238E27FC236}">
                <a16:creationId xmlns:a16="http://schemas.microsoft.com/office/drawing/2014/main" id="{75459FCE-8D39-4CD9-A110-02865BFF0D02}"/>
              </a:ext>
            </a:extLst>
          </p:cNvPr>
          <p:cNvSpPr/>
          <p:nvPr/>
        </p:nvSpPr>
        <p:spPr>
          <a:xfrm>
            <a:off x="496888" y="6248400"/>
            <a:ext cx="7275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5-9:Discuss the impact of inventory errors on the balance sheet and income statement.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35" name="Text Box 11">
            <a:extLst>
              <a:ext uri="{FF2B5EF4-FFF2-40B4-BE49-F238E27FC236}">
                <a16:creationId xmlns:a16="http://schemas.microsoft.com/office/drawing/2014/main" id="{09C23591-D09D-406B-87D6-B88E29B4FC88}"/>
              </a:ext>
            </a:extLst>
          </p:cNvPr>
          <p:cNvSpPr txBox="1">
            <a:spLocks noChangeArrowheads="1"/>
          </p:cNvSpPr>
          <p:nvPr/>
        </p:nvSpPr>
        <p:spPr bwMode="auto">
          <a:xfrm>
            <a:off x="2628900" y="4403231"/>
            <a:ext cx="3352800" cy="1828800"/>
          </a:xfrm>
          <a:prstGeom prst="rect">
            <a:avLst/>
          </a:prstGeom>
          <a:solidFill>
            <a:srgbClr val="FFFF99"/>
          </a:solidFill>
          <a:ln w="9525">
            <a:solidFill>
              <a:schemeClr val="bg1"/>
            </a:solidFill>
            <a:miter lim="800000"/>
            <a:headEnd/>
            <a:tailEnd/>
          </a:ln>
          <a:effectLst/>
        </p:spPr>
        <p:txBody>
          <a:bodyPr/>
          <a:lstStyle/>
          <a:p>
            <a:pPr algn="ctr" eaLnBrk="1" hangingPunct="1">
              <a:spcBef>
                <a:spcPct val="50000"/>
              </a:spcBef>
              <a:defRPr/>
            </a:pPr>
            <a:r>
              <a:rPr lang="en-US" sz="3200" b="1" dirty="0">
                <a:solidFill>
                  <a:schemeClr val="accent1">
                    <a:lumMod val="50000"/>
                  </a:schemeClr>
                </a:solidFill>
                <a:latin typeface="Arial" pitchFamily="34" charset="0"/>
              </a:rPr>
              <a:t>Examples:</a:t>
            </a:r>
          </a:p>
          <a:p>
            <a:pPr algn="ctr" eaLnBrk="1" hangingPunct="1">
              <a:spcBef>
                <a:spcPct val="50000"/>
              </a:spcBef>
              <a:defRPr/>
            </a:pPr>
            <a:r>
              <a:rPr lang="en-US" sz="2800" b="1" dirty="0">
                <a:solidFill>
                  <a:srgbClr val="C00000"/>
                </a:solidFill>
                <a:latin typeface="Arial" pitchFamily="34" charset="0"/>
              </a:rPr>
              <a:t>Insurance</a:t>
            </a:r>
          </a:p>
          <a:p>
            <a:pPr algn="ctr" eaLnBrk="1" hangingPunct="1">
              <a:spcBef>
                <a:spcPct val="50000"/>
              </a:spcBef>
              <a:defRPr/>
            </a:pPr>
            <a:r>
              <a:rPr lang="en-US" sz="2800" b="1" dirty="0">
                <a:solidFill>
                  <a:srgbClr val="C00000"/>
                </a:solidFill>
                <a:latin typeface="Arial" pitchFamily="34" charset="0"/>
              </a:rPr>
              <a:t>Rent</a:t>
            </a:r>
          </a:p>
        </p:txBody>
      </p:sp>
      <p:sp>
        <p:nvSpPr>
          <p:cNvPr id="513033" name="Text Box 9">
            <a:extLst>
              <a:ext uri="{FF2B5EF4-FFF2-40B4-BE49-F238E27FC236}">
                <a16:creationId xmlns:a16="http://schemas.microsoft.com/office/drawing/2014/main" id="{94AF8A2E-CB81-4191-8119-5DDCD39B7533}"/>
              </a:ext>
            </a:extLst>
          </p:cNvPr>
          <p:cNvSpPr txBox="1">
            <a:spLocks noChangeArrowheads="1"/>
          </p:cNvSpPr>
          <p:nvPr/>
        </p:nvSpPr>
        <p:spPr bwMode="auto">
          <a:xfrm>
            <a:off x="2209800" y="1540369"/>
            <a:ext cx="4191000" cy="2678113"/>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Prepaid expenses are expenses that have been paid in the current fiscal period but that will not be subtracted from revenue until a subsequent fiscal period.</a:t>
            </a:r>
          </a:p>
        </p:txBody>
      </p:sp>
      <p:sp>
        <p:nvSpPr>
          <p:cNvPr id="98309" name="Rectangle 2">
            <a:extLst>
              <a:ext uri="{FF2B5EF4-FFF2-40B4-BE49-F238E27FC236}">
                <a16:creationId xmlns:a16="http://schemas.microsoft.com/office/drawing/2014/main" id="{12BB56F4-C878-4F85-B8AD-F9B1AD95435C}"/>
              </a:ext>
            </a:extLst>
          </p:cNvPr>
          <p:cNvSpPr>
            <a:spLocks noGrp="1" noChangeArrowheads="1"/>
          </p:cNvSpPr>
          <p:nvPr>
            <p:ph type="title"/>
          </p:nvPr>
        </p:nvSpPr>
        <p:spPr>
          <a:xfrm>
            <a:off x="457200" y="304800"/>
            <a:ext cx="8229600" cy="1143000"/>
          </a:xfrm>
        </p:spPr>
        <p:txBody>
          <a:bodyPr/>
          <a:lstStyle/>
          <a:p>
            <a:r>
              <a:rPr lang="en-US" altLang="en-US" dirty="0"/>
              <a:t>Prepaid Expenses and Other Current Assets</a:t>
            </a:r>
          </a:p>
        </p:txBody>
      </p:sp>
      <p:sp>
        <p:nvSpPr>
          <p:cNvPr id="5" name="Rounded Rectangle 9">
            <a:extLst>
              <a:ext uri="{FF2B5EF4-FFF2-40B4-BE49-F238E27FC236}">
                <a16:creationId xmlns:a16="http://schemas.microsoft.com/office/drawing/2014/main" id="{8C51A14D-6719-48E6-B202-120B8985C44D}"/>
              </a:ext>
            </a:extLst>
          </p:cNvPr>
          <p:cNvSpPr/>
          <p:nvPr/>
        </p:nvSpPr>
        <p:spPr>
          <a:xfrm>
            <a:off x="496888" y="6248400"/>
            <a:ext cx="7275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5-10:Explain what prepaid expenses are and how they are reported on the balance sheet.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Oval 3">
            <a:extLst>
              <a:ext uri="{FF2B5EF4-FFF2-40B4-BE49-F238E27FC236}">
                <a16:creationId xmlns:a16="http://schemas.microsoft.com/office/drawing/2014/main" id="{B2554F7B-4FCF-43EB-9A38-5ED4EC5235A7}"/>
              </a:ext>
            </a:extLst>
          </p:cNvPr>
          <p:cNvSpPr>
            <a:spLocks noChangeArrowheads="1"/>
          </p:cNvSpPr>
          <p:nvPr/>
        </p:nvSpPr>
        <p:spPr bwMode="auto">
          <a:xfrm>
            <a:off x="393700" y="1108576"/>
            <a:ext cx="2806700" cy="1663700"/>
          </a:xfrm>
          <a:prstGeom prst="ellipse">
            <a:avLst/>
          </a:prstGeom>
          <a:solidFill>
            <a:schemeClr val="accent1">
              <a:lumMod val="20000"/>
              <a:lumOff val="80000"/>
            </a:schemeClr>
          </a:solidFill>
          <a:ln w="12700">
            <a:solidFill>
              <a:schemeClr val="tx1"/>
            </a:solidFill>
            <a:round/>
            <a:headEnd/>
            <a:tailEnd/>
          </a:ln>
          <a:effectLst/>
        </p:spPr>
        <p:txBody>
          <a:bodyPr lIns="90488" tIns="44450" rIns="90488" bIns="44450" anchor="ctr"/>
          <a:lstStyle/>
          <a:p>
            <a:pPr algn="ctr">
              <a:defRPr/>
            </a:pPr>
            <a:r>
              <a:rPr lang="en-IN" sz="2400" b="1" dirty="0">
                <a:solidFill>
                  <a:schemeClr val="accent1">
                    <a:lumMod val="50000"/>
                  </a:schemeClr>
                </a:solidFill>
                <a:latin typeface="Arial" pitchFamily="34" charset="0"/>
              </a:rPr>
              <a:t>Money on hand in change funds</a:t>
            </a:r>
            <a:endParaRPr lang="en-US" sz="2400" b="1" dirty="0">
              <a:solidFill>
                <a:schemeClr val="accent1">
                  <a:lumMod val="50000"/>
                </a:schemeClr>
              </a:solidFill>
              <a:latin typeface="Arial" pitchFamily="34" charset="0"/>
            </a:endParaRPr>
          </a:p>
        </p:txBody>
      </p:sp>
      <p:sp>
        <p:nvSpPr>
          <p:cNvPr id="237572" name="Oval 4">
            <a:extLst>
              <a:ext uri="{FF2B5EF4-FFF2-40B4-BE49-F238E27FC236}">
                <a16:creationId xmlns:a16="http://schemas.microsoft.com/office/drawing/2014/main" id="{536E4865-43D0-4580-8432-A3BE6BB10F06}"/>
              </a:ext>
            </a:extLst>
          </p:cNvPr>
          <p:cNvSpPr>
            <a:spLocks noChangeArrowheads="1"/>
          </p:cNvSpPr>
          <p:nvPr/>
        </p:nvSpPr>
        <p:spPr bwMode="auto">
          <a:xfrm>
            <a:off x="5092700" y="3366000"/>
            <a:ext cx="3810000" cy="1300914"/>
          </a:xfrm>
          <a:prstGeom prst="ellipse">
            <a:avLst/>
          </a:prstGeom>
          <a:solidFill>
            <a:schemeClr val="accent1">
              <a:lumMod val="20000"/>
              <a:lumOff val="80000"/>
            </a:schemeClr>
          </a:solidFill>
          <a:ln w="12700">
            <a:solidFill>
              <a:schemeClr val="tx1"/>
            </a:solidFill>
            <a:round/>
            <a:headEnd/>
            <a:tailEnd/>
          </a:ln>
          <a:effectLst/>
        </p:spPr>
        <p:txBody>
          <a:bodyPr wrap="none" lIns="90488" tIns="44450" rIns="90488" bIns="44450" anchor="ctr"/>
          <a:lstStyle/>
          <a:p>
            <a:pPr algn="ctr">
              <a:defRPr/>
            </a:pPr>
            <a:r>
              <a:rPr lang="en-US" sz="2400" b="1" dirty="0">
                <a:solidFill>
                  <a:schemeClr val="accent1">
                    <a:lumMod val="50000"/>
                  </a:schemeClr>
                </a:solidFill>
                <a:latin typeface="Arial" pitchFamily="34" charset="0"/>
              </a:rPr>
              <a:t>Checking </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and savings accounts</a:t>
            </a:r>
          </a:p>
        </p:txBody>
      </p:sp>
      <p:sp>
        <p:nvSpPr>
          <p:cNvPr id="237574" name="Oval 6">
            <a:extLst>
              <a:ext uri="{FF2B5EF4-FFF2-40B4-BE49-F238E27FC236}">
                <a16:creationId xmlns:a16="http://schemas.microsoft.com/office/drawing/2014/main" id="{23AB6673-C393-4692-B882-507479AF8EB4}"/>
              </a:ext>
            </a:extLst>
          </p:cNvPr>
          <p:cNvSpPr>
            <a:spLocks noChangeArrowheads="1"/>
          </p:cNvSpPr>
          <p:nvPr/>
        </p:nvSpPr>
        <p:spPr bwMode="auto">
          <a:xfrm>
            <a:off x="6180891" y="1250280"/>
            <a:ext cx="2806700" cy="1206500"/>
          </a:xfrm>
          <a:prstGeom prst="ellipse">
            <a:avLst/>
          </a:prstGeom>
          <a:solidFill>
            <a:schemeClr val="accent1">
              <a:lumMod val="20000"/>
              <a:lumOff val="80000"/>
            </a:schemeClr>
          </a:solidFill>
          <a:ln w="12700">
            <a:solidFill>
              <a:schemeClr val="tx1"/>
            </a:solidFill>
            <a:round/>
            <a:headEnd/>
            <a:tailEnd/>
          </a:ln>
          <a:effectLst/>
        </p:spPr>
        <p:txBody>
          <a:bodyPr wrap="none" lIns="90488" tIns="44450" rIns="90488" bIns="44450" anchor="ctr"/>
          <a:lstStyle/>
          <a:p>
            <a:pPr algn="ctr">
              <a:defRPr/>
            </a:pPr>
            <a:r>
              <a:rPr lang="en-US" sz="2400" b="1" dirty="0">
                <a:solidFill>
                  <a:schemeClr val="accent1">
                    <a:lumMod val="50000"/>
                  </a:schemeClr>
                </a:solidFill>
                <a:latin typeface="Arial" pitchFamily="34" charset="0"/>
              </a:rPr>
              <a:t>Undeposited </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receipts</a:t>
            </a:r>
          </a:p>
        </p:txBody>
      </p:sp>
      <p:sp>
        <p:nvSpPr>
          <p:cNvPr id="237575" name="Oval 7">
            <a:extLst>
              <a:ext uri="{FF2B5EF4-FFF2-40B4-BE49-F238E27FC236}">
                <a16:creationId xmlns:a16="http://schemas.microsoft.com/office/drawing/2014/main" id="{902D5841-A88F-4188-A22D-20FB16BC0038}"/>
              </a:ext>
            </a:extLst>
          </p:cNvPr>
          <p:cNvSpPr>
            <a:spLocks noChangeArrowheads="1"/>
          </p:cNvSpPr>
          <p:nvPr/>
        </p:nvSpPr>
        <p:spPr bwMode="auto">
          <a:xfrm>
            <a:off x="685800" y="3651920"/>
            <a:ext cx="2806700" cy="1206500"/>
          </a:xfrm>
          <a:prstGeom prst="ellipse">
            <a:avLst/>
          </a:prstGeom>
          <a:solidFill>
            <a:schemeClr val="accent1">
              <a:lumMod val="20000"/>
              <a:lumOff val="80000"/>
            </a:schemeClr>
          </a:solidFill>
          <a:ln w="12700">
            <a:solidFill>
              <a:schemeClr val="tx1"/>
            </a:solidFill>
            <a:round/>
            <a:headEnd/>
            <a:tailEnd/>
          </a:ln>
          <a:effectLst/>
        </p:spPr>
        <p:txBody>
          <a:bodyPr lIns="90488" tIns="44450" rIns="90488" bIns="44450" anchor="ctr"/>
          <a:lstStyle/>
          <a:p>
            <a:pPr algn="ctr">
              <a:defRPr/>
            </a:pPr>
            <a:r>
              <a:rPr lang="en-US" sz="2400" b="1" dirty="0">
                <a:solidFill>
                  <a:schemeClr val="accent1">
                    <a:lumMod val="50000"/>
                  </a:schemeClr>
                </a:solidFill>
                <a:latin typeface="Arial" pitchFamily="34" charset="0"/>
              </a:rPr>
              <a:t>Petty cash funds</a:t>
            </a:r>
          </a:p>
        </p:txBody>
      </p:sp>
      <p:sp>
        <p:nvSpPr>
          <p:cNvPr id="78855" name="AutoShape 12">
            <a:extLst>
              <a:ext uri="{FF2B5EF4-FFF2-40B4-BE49-F238E27FC236}">
                <a16:creationId xmlns:a16="http://schemas.microsoft.com/office/drawing/2014/main" id="{8AA300C7-F081-43BD-A365-E5FF93C315D0}"/>
              </a:ext>
            </a:extLst>
          </p:cNvPr>
          <p:cNvSpPr>
            <a:spLocks noChangeArrowheads="1"/>
          </p:cNvSpPr>
          <p:nvPr/>
        </p:nvSpPr>
        <p:spPr bwMode="auto">
          <a:xfrm>
            <a:off x="3200400" y="1295400"/>
            <a:ext cx="2895600" cy="2209800"/>
          </a:xfrm>
          <a:prstGeom prst="hexagon">
            <a:avLst>
              <a:gd name="adj" fmla="val 42113"/>
              <a:gd name="vf" fmla="val 115470"/>
            </a:avLst>
          </a:prstGeom>
          <a:solidFill>
            <a:schemeClr val="tx2"/>
          </a:solidFill>
          <a:ln w="12700">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800" dirty="0">
                <a:solidFill>
                  <a:schemeClr val="bg1"/>
                </a:solidFill>
              </a:rPr>
              <a:t>Cash </a:t>
            </a:r>
          </a:p>
          <a:p>
            <a:pPr algn="ctr"/>
            <a:r>
              <a:rPr lang="en-US" altLang="en-US" sz="2800" dirty="0">
                <a:solidFill>
                  <a:schemeClr val="bg1"/>
                </a:solidFill>
              </a:rPr>
              <a:t>includes…</a:t>
            </a:r>
          </a:p>
        </p:txBody>
      </p:sp>
      <p:sp>
        <p:nvSpPr>
          <p:cNvPr id="78856" name="Title 14">
            <a:extLst>
              <a:ext uri="{FF2B5EF4-FFF2-40B4-BE49-F238E27FC236}">
                <a16:creationId xmlns:a16="http://schemas.microsoft.com/office/drawing/2014/main" id="{34B8906E-07E4-40B2-8C2B-C1E3C5FE0EDD}"/>
              </a:ext>
            </a:extLst>
          </p:cNvPr>
          <p:cNvSpPr>
            <a:spLocks noGrp="1"/>
          </p:cNvSpPr>
          <p:nvPr>
            <p:ph type="title"/>
          </p:nvPr>
        </p:nvSpPr>
        <p:spPr/>
        <p:txBody>
          <a:bodyPr/>
          <a:lstStyle/>
          <a:p>
            <a:r>
              <a:rPr lang="en-US" altLang="en-US" dirty="0"/>
              <a:t>Cash</a:t>
            </a:r>
          </a:p>
        </p:txBody>
      </p:sp>
      <p:sp>
        <p:nvSpPr>
          <p:cNvPr id="9" name="Rounded Rectangle 9">
            <a:extLst>
              <a:ext uri="{FF2B5EF4-FFF2-40B4-BE49-F238E27FC236}">
                <a16:creationId xmlns:a16="http://schemas.microsoft.com/office/drawing/2014/main" id="{71D7CA93-A532-4D30-93EE-90344C8D99BA}"/>
              </a:ext>
            </a:extLst>
          </p:cNvPr>
          <p:cNvSpPr/>
          <p:nvPr/>
        </p:nvSpPr>
        <p:spPr>
          <a:xfrm>
            <a:off x="496888" y="61722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5-1: Explain what is included in the cash and cash equivalents amount reported on the balance sheet.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4B189-A009-40B2-8BB6-49895AA0D21C}"/>
              </a:ext>
            </a:extLst>
          </p:cNvPr>
          <p:cNvSpPr>
            <a:spLocks noGrp="1"/>
          </p:cNvSpPr>
          <p:nvPr>
            <p:ph type="title"/>
          </p:nvPr>
        </p:nvSpPr>
        <p:spPr/>
        <p:txBody>
          <a:bodyPr/>
          <a:lstStyle/>
          <a:p>
            <a:r>
              <a:rPr lang="en-US" altLang="en-US" dirty="0"/>
              <a:t>Prepaid Expenses and Other Current Assets</a:t>
            </a:r>
            <a:endParaRPr lang="en-US" dirty="0"/>
          </a:p>
        </p:txBody>
      </p:sp>
      <p:sp>
        <p:nvSpPr>
          <p:cNvPr id="3" name="Rectangle 3">
            <a:extLst>
              <a:ext uri="{FF2B5EF4-FFF2-40B4-BE49-F238E27FC236}">
                <a16:creationId xmlns:a16="http://schemas.microsoft.com/office/drawing/2014/main" id="{08EFB8C2-92CB-42FE-B3F8-BCBC3D227712}"/>
              </a:ext>
            </a:extLst>
          </p:cNvPr>
          <p:cNvSpPr txBox="1">
            <a:spLocks noChangeArrowheads="1"/>
          </p:cNvSpPr>
          <p:nvPr/>
        </p:nvSpPr>
        <p:spPr bwMode="auto">
          <a:xfrm>
            <a:off x="609600" y="1219200"/>
            <a:ext cx="8229600" cy="488227"/>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defRPr/>
            </a:pPr>
            <a:r>
              <a:rPr lang="en-IN" sz="2000" b="1" dirty="0"/>
              <a:t>Prepaid insurance affects the financial statements in the following manner:</a:t>
            </a:r>
            <a:endParaRPr lang="en-US" sz="2000" b="1" dirty="0"/>
          </a:p>
        </p:txBody>
      </p:sp>
      <p:pic>
        <p:nvPicPr>
          <p:cNvPr id="5" name="Picture 4">
            <a:extLst>
              <a:ext uri="{FF2B5EF4-FFF2-40B4-BE49-F238E27FC236}">
                <a16:creationId xmlns:a16="http://schemas.microsoft.com/office/drawing/2014/main" id="{55F61D9D-BCB9-4ED5-B826-2BBA24299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750" y="1783627"/>
            <a:ext cx="7048500" cy="2632804"/>
          </a:xfrm>
          <a:prstGeom prst="rect">
            <a:avLst/>
          </a:prstGeom>
        </p:spPr>
      </p:pic>
      <p:sp>
        <p:nvSpPr>
          <p:cNvPr id="6" name="Rectangle 3">
            <a:extLst>
              <a:ext uri="{FF2B5EF4-FFF2-40B4-BE49-F238E27FC236}">
                <a16:creationId xmlns:a16="http://schemas.microsoft.com/office/drawing/2014/main" id="{7FED8142-58F7-4F74-9A0F-255D9249692B}"/>
              </a:ext>
            </a:extLst>
          </p:cNvPr>
          <p:cNvSpPr txBox="1">
            <a:spLocks noChangeArrowheads="1"/>
          </p:cNvSpPr>
          <p:nvPr/>
        </p:nvSpPr>
        <p:spPr bwMode="auto">
          <a:xfrm>
            <a:off x="609600" y="4502767"/>
            <a:ext cx="4229100" cy="374034"/>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defRPr/>
            </a:pPr>
            <a:r>
              <a:rPr lang="en-IN" sz="2000" b="1" dirty="0"/>
              <a:t>The journal entries are as follows:</a:t>
            </a:r>
            <a:endParaRPr lang="en-US" sz="2000" b="1" dirty="0"/>
          </a:p>
        </p:txBody>
      </p:sp>
      <p:pic>
        <p:nvPicPr>
          <p:cNvPr id="8" name="Picture 7">
            <a:extLst>
              <a:ext uri="{FF2B5EF4-FFF2-40B4-BE49-F238E27FC236}">
                <a16:creationId xmlns:a16="http://schemas.microsoft.com/office/drawing/2014/main" id="{8EA27D07-9656-445D-87F1-6C2F5C1903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5051369"/>
            <a:ext cx="7162800" cy="1416889"/>
          </a:xfrm>
          <a:prstGeom prst="rect">
            <a:avLst/>
          </a:prstGeom>
        </p:spPr>
      </p:pic>
    </p:spTree>
    <p:extLst>
      <p:ext uri="{BB962C8B-B14F-4D97-AF65-F5344CB8AC3E}">
        <p14:creationId xmlns:p14="http://schemas.microsoft.com/office/powerpoint/2010/main" val="2714876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4">
            <a:extLst>
              <a:ext uri="{FF2B5EF4-FFF2-40B4-BE49-F238E27FC236}">
                <a16:creationId xmlns:a16="http://schemas.microsoft.com/office/drawing/2014/main" id="{110B7D6E-BA49-4E36-AA55-4F4B2E7043EB}"/>
              </a:ext>
            </a:extLst>
          </p:cNvPr>
          <p:cNvSpPr>
            <a:spLocks noGrp="1"/>
          </p:cNvSpPr>
          <p:nvPr>
            <p:ph type="title"/>
          </p:nvPr>
        </p:nvSpPr>
        <p:spPr>
          <a:xfrm>
            <a:off x="457200" y="2857500"/>
            <a:ext cx="8229600" cy="1143000"/>
          </a:xfrm>
        </p:spPr>
        <p:txBody>
          <a:bodyPr/>
          <a:lstStyle/>
          <a:p>
            <a:r>
              <a:rPr lang="en-US" altLang="en-US" dirty="0"/>
              <a:t>End of Chapter 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9">
            <a:extLst>
              <a:ext uri="{FF2B5EF4-FFF2-40B4-BE49-F238E27FC236}">
                <a16:creationId xmlns:a16="http://schemas.microsoft.com/office/drawing/2014/main" id="{73EE3BFA-482E-468E-AB20-6CFB287B7F53}"/>
              </a:ext>
            </a:extLst>
          </p:cNvPr>
          <p:cNvSpPr>
            <a:spLocks noGrp="1"/>
          </p:cNvSpPr>
          <p:nvPr>
            <p:ph type="title"/>
          </p:nvPr>
        </p:nvSpPr>
        <p:spPr/>
        <p:txBody>
          <a:bodyPr/>
          <a:lstStyle/>
          <a:p>
            <a:r>
              <a:rPr lang="en-US" altLang="en-US" dirty="0"/>
              <a:t>Cash Management Goals</a:t>
            </a:r>
          </a:p>
        </p:txBody>
      </p:sp>
      <p:sp>
        <p:nvSpPr>
          <p:cNvPr id="247811" name="Rectangle 3">
            <a:extLst>
              <a:ext uri="{FF2B5EF4-FFF2-40B4-BE49-F238E27FC236}">
                <a16:creationId xmlns:a16="http://schemas.microsoft.com/office/drawing/2014/main" id="{6DAFB9E2-320A-4C39-AECF-A113A7300118}"/>
              </a:ext>
            </a:extLst>
          </p:cNvPr>
          <p:cNvSpPr>
            <a:spLocks noGrp="1" noChangeArrowheads="1"/>
          </p:cNvSpPr>
          <p:nvPr>
            <p:ph type="body" idx="4294967295"/>
          </p:nvPr>
        </p:nvSpPr>
        <p:spPr>
          <a:xfrm>
            <a:off x="762000" y="1219200"/>
            <a:ext cx="5702300" cy="4038600"/>
          </a:xfrm>
          <a:solidFill>
            <a:schemeClr val="accent1">
              <a:lumMod val="20000"/>
              <a:lumOff val="80000"/>
            </a:schemeClr>
          </a:solidFill>
          <a:ln w="12700" cap="flat">
            <a:solidFill>
              <a:schemeClr val="tx1"/>
            </a:solidFill>
          </a:ln>
          <a:effectLst>
            <a:outerShdw dist="107763" dir="2700000" algn="ctr" rotWithShape="0">
              <a:schemeClr val="tx1"/>
            </a:outerShdw>
          </a:effectLst>
        </p:spPr>
        <p:txBody>
          <a:bodyPr lIns="90488" tIns="44450" rIns="90488" bIns="44450"/>
          <a:lstStyle/>
          <a:p>
            <a:pPr>
              <a:lnSpc>
                <a:spcPct val="90000"/>
              </a:lnSpc>
              <a:spcBef>
                <a:spcPct val="50000"/>
              </a:spcBef>
              <a:buFont typeface="Wingdings" pitchFamily="2" charset="2"/>
              <a:buChar char="l"/>
              <a:defRPr/>
            </a:pPr>
            <a:r>
              <a:rPr lang="en-IN" sz="3000" b="1" dirty="0">
                <a:solidFill>
                  <a:schemeClr val="accent1">
                    <a:lumMod val="50000"/>
                  </a:schemeClr>
                </a:solidFill>
              </a:rPr>
              <a:t>To permit investment of cash balances not currently required for the entity’s operation</a:t>
            </a:r>
          </a:p>
          <a:p>
            <a:pPr>
              <a:lnSpc>
                <a:spcPct val="90000"/>
              </a:lnSpc>
              <a:spcBef>
                <a:spcPct val="50000"/>
              </a:spcBef>
              <a:buFont typeface="Wingdings" pitchFamily="2" charset="2"/>
              <a:buChar char="l"/>
              <a:defRPr/>
            </a:pPr>
            <a:r>
              <a:rPr lang="en-IN" sz="3000" b="1" dirty="0">
                <a:solidFill>
                  <a:schemeClr val="accent1">
                    <a:lumMod val="50000"/>
                  </a:schemeClr>
                </a:solidFill>
              </a:rPr>
              <a:t>To maximize earnings by having as much cash as feasible invested for the longest possible time </a:t>
            </a:r>
          </a:p>
          <a:p>
            <a:pPr>
              <a:lnSpc>
                <a:spcPct val="90000"/>
              </a:lnSpc>
              <a:spcBef>
                <a:spcPct val="50000"/>
              </a:spcBef>
              <a:buFont typeface="Wingdings" pitchFamily="2" charset="2"/>
              <a:buChar char="l"/>
              <a:defRPr/>
            </a:pPr>
            <a:r>
              <a:rPr lang="en-IN" sz="3000" b="1" dirty="0">
                <a:solidFill>
                  <a:schemeClr val="accent1">
                    <a:lumMod val="50000"/>
                  </a:schemeClr>
                </a:solidFill>
              </a:rPr>
              <a:t>To minimize investment risks</a:t>
            </a:r>
            <a:endParaRPr lang="en-US" sz="3000" b="1" dirty="0">
              <a:solidFill>
                <a:schemeClr val="accent1">
                  <a:lumMod val="50000"/>
                </a:schemeClr>
              </a:solidFill>
            </a:endParaRPr>
          </a:p>
        </p:txBody>
      </p:sp>
      <p:sp>
        <p:nvSpPr>
          <p:cNvPr id="4" name="Rounded Rectangle 9">
            <a:extLst>
              <a:ext uri="{FF2B5EF4-FFF2-40B4-BE49-F238E27FC236}">
                <a16:creationId xmlns:a16="http://schemas.microsoft.com/office/drawing/2014/main" id="{DF74DE02-4C2A-4254-B0A4-1CE8DEC23D33}"/>
              </a:ext>
            </a:extLst>
          </p:cNvPr>
          <p:cNvSpPr/>
          <p:nvPr/>
        </p:nvSpPr>
        <p:spPr>
          <a:xfrm>
            <a:off x="496888" y="61722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5-1: Explain what is included in the cash and cash equivalents amount reported on the balance sheet.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Oval 2">
            <a:extLst>
              <a:ext uri="{FF2B5EF4-FFF2-40B4-BE49-F238E27FC236}">
                <a16:creationId xmlns:a16="http://schemas.microsoft.com/office/drawing/2014/main" id="{858A2FBC-DC80-4500-AD6C-9FC7CFB1D6AD}"/>
              </a:ext>
            </a:extLst>
          </p:cNvPr>
          <p:cNvSpPr>
            <a:spLocks noChangeArrowheads="1"/>
          </p:cNvSpPr>
          <p:nvPr/>
        </p:nvSpPr>
        <p:spPr bwMode="auto">
          <a:xfrm>
            <a:off x="3048000" y="1143000"/>
            <a:ext cx="3225800" cy="1511300"/>
          </a:xfrm>
          <a:prstGeom prst="ellipse">
            <a:avLst/>
          </a:prstGeom>
          <a:solidFill>
            <a:schemeClr val="tx2"/>
          </a:solidFill>
          <a:ln w="12700">
            <a:solidFill>
              <a:schemeClr val="tx1"/>
            </a:solidFill>
            <a:round/>
            <a:headEnd/>
            <a:tailEnd/>
          </a:ln>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b="1" dirty="0">
                <a:solidFill>
                  <a:schemeClr val="bg1"/>
                </a:solidFill>
                <a:latin typeface="Arial" panose="020B0604020202020204" pitchFamily="34" charset="0"/>
              </a:rPr>
              <a:t>Commercial paper</a:t>
            </a:r>
          </a:p>
        </p:txBody>
      </p:sp>
      <p:sp>
        <p:nvSpPr>
          <p:cNvPr id="79875" name="Oval 4">
            <a:extLst>
              <a:ext uri="{FF2B5EF4-FFF2-40B4-BE49-F238E27FC236}">
                <a16:creationId xmlns:a16="http://schemas.microsoft.com/office/drawing/2014/main" id="{D791ADE3-B03C-496A-BAA9-62F6B3AC7CCB}"/>
              </a:ext>
            </a:extLst>
          </p:cNvPr>
          <p:cNvSpPr>
            <a:spLocks noChangeArrowheads="1"/>
          </p:cNvSpPr>
          <p:nvPr/>
        </p:nvSpPr>
        <p:spPr bwMode="auto">
          <a:xfrm>
            <a:off x="457200" y="3124200"/>
            <a:ext cx="2982913" cy="1341438"/>
          </a:xfrm>
          <a:prstGeom prst="ellipse">
            <a:avLst/>
          </a:prstGeom>
          <a:solidFill>
            <a:schemeClr val="tx2"/>
          </a:solidFill>
          <a:ln w="12700">
            <a:solidFill>
              <a:schemeClr val="tx1"/>
            </a:solidFill>
            <a:round/>
            <a:headEnd/>
            <a:tailEnd/>
          </a:ln>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b="1" dirty="0">
                <a:solidFill>
                  <a:schemeClr val="bg1"/>
                </a:solidFill>
                <a:latin typeface="Arial" panose="020B0604020202020204" pitchFamily="34" charset="0"/>
              </a:rPr>
              <a:t>U.S. Treasury securities</a:t>
            </a:r>
          </a:p>
        </p:txBody>
      </p:sp>
      <p:sp>
        <p:nvSpPr>
          <p:cNvPr id="79876" name="Oval 5">
            <a:extLst>
              <a:ext uri="{FF2B5EF4-FFF2-40B4-BE49-F238E27FC236}">
                <a16:creationId xmlns:a16="http://schemas.microsoft.com/office/drawing/2014/main" id="{D6825579-E01A-43F7-834B-1341C90EBF05}"/>
              </a:ext>
            </a:extLst>
          </p:cNvPr>
          <p:cNvSpPr>
            <a:spLocks noChangeArrowheads="1"/>
          </p:cNvSpPr>
          <p:nvPr/>
        </p:nvSpPr>
        <p:spPr bwMode="auto">
          <a:xfrm>
            <a:off x="3200400" y="4648200"/>
            <a:ext cx="2982913" cy="1341438"/>
          </a:xfrm>
          <a:prstGeom prst="ellipse">
            <a:avLst/>
          </a:prstGeom>
          <a:solidFill>
            <a:schemeClr val="tx2"/>
          </a:solidFill>
          <a:ln w="12700">
            <a:solidFill>
              <a:schemeClr val="tx1"/>
            </a:solidFill>
            <a:round/>
            <a:headEnd/>
            <a:tailEnd/>
          </a:ln>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b="1" dirty="0">
                <a:solidFill>
                  <a:schemeClr val="bg1"/>
                </a:solidFill>
                <a:latin typeface="Arial" panose="020B0604020202020204" pitchFamily="34" charset="0"/>
              </a:rPr>
              <a:t>Bank certificates of deposit</a:t>
            </a:r>
          </a:p>
        </p:txBody>
      </p:sp>
      <p:sp>
        <p:nvSpPr>
          <p:cNvPr id="79877" name="Oval 6">
            <a:extLst>
              <a:ext uri="{FF2B5EF4-FFF2-40B4-BE49-F238E27FC236}">
                <a16:creationId xmlns:a16="http://schemas.microsoft.com/office/drawing/2014/main" id="{8D77C42F-21E3-4D7E-831A-929A3FE31004}"/>
              </a:ext>
            </a:extLst>
          </p:cNvPr>
          <p:cNvSpPr>
            <a:spLocks noChangeArrowheads="1"/>
          </p:cNvSpPr>
          <p:nvPr/>
        </p:nvSpPr>
        <p:spPr bwMode="auto">
          <a:xfrm>
            <a:off x="5638800" y="2971800"/>
            <a:ext cx="3225800" cy="1511300"/>
          </a:xfrm>
          <a:prstGeom prst="ellipse">
            <a:avLst/>
          </a:prstGeom>
          <a:solidFill>
            <a:schemeClr val="tx2"/>
          </a:solidFill>
          <a:ln w="12700">
            <a:solidFill>
              <a:schemeClr val="tx1"/>
            </a:solidFill>
            <a:round/>
            <a:headEnd/>
            <a:tailEnd/>
          </a:ln>
        </p:spPr>
        <p:txBody>
          <a:bodyPr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2400" b="1" dirty="0">
                <a:solidFill>
                  <a:schemeClr val="bg1"/>
                </a:solidFill>
                <a:latin typeface="Arial" panose="020B0604020202020204" pitchFamily="34" charset="0"/>
              </a:rPr>
              <a:t>Money market mutual funds</a:t>
            </a:r>
          </a:p>
        </p:txBody>
      </p:sp>
      <p:grpSp>
        <p:nvGrpSpPr>
          <p:cNvPr id="2" name="Group 7">
            <a:extLst>
              <a:ext uri="{FF2B5EF4-FFF2-40B4-BE49-F238E27FC236}">
                <a16:creationId xmlns:a16="http://schemas.microsoft.com/office/drawing/2014/main" id="{AD72994F-3469-4189-99D9-33977C30798A}"/>
              </a:ext>
            </a:extLst>
          </p:cNvPr>
          <p:cNvGrpSpPr>
            <a:grpSpLocks/>
          </p:cNvGrpSpPr>
          <p:nvPr/>
        </p:nvGrpSpPr>
        <p:grpSpPr bwMode="auto">
          <a:xfrm>
            <a:off x="3124200" y="2514600"/>
            <a:ext cx="3016250" cy="2286000"/>
            <a:chOff x="1796" y="1876"/>
            <a:chExt cx="2008" cy="1192"/>
          </a:xfrm>
        </p:grpSpPr>
        <p:sp>
          <p:nvSpPr>
            <p:cNvPr id="239624" name="AutoShape 8">
              <a:extLst>
                <a:ext uri="{FF2B5EF4-FFF2-40B4-BE49-F238E27FC236}">
                  <a16:creationId xmlns:a16="http://schemas.microsoft.com/office/drawing/2014/main" id="{8A013EDF-A876-4CC7-B8C1-9F32800ABC21}"/>
                </a:ext>
              </a:extLst>
            </p:cNvPr>
            <p:cNvSpPr>
              <a:spLocks noChangeArrowheads="1"/>
            </p:cNvSpPr>
            <p:nvPr/>
          </p:nvSpPr>
          <p:spPr bwMode="auto">
            <a:xfrm>
              <a:off x="1796" y="1876"/>
              <a:ext cx="2008" cy="1192"/>
            </a:xfrm>
            <a:prstGeom prst="diamond">
              <a:avLst/>
            </a:prstGeom>
            <a:solidFill>
              <a:schemeClr val="accent1">
                <a:lumMod val="20000"/>
                <a:lumOff val="80000"/>
              </a:schemeClr>
            </a:solidFill>
            <a:ln w="12700">
              <a:solidFill>
                <a:schemeClr val="tx1"/>
              </a:solidFill>
              <a:miter lim="800000"/>
              <a:headEnd/>
              <a:tailEnd/>
            </a:ln>
            <a:effectLst/>
          </p:spPr>
          <p:txBody>
            <a:bodyPr wrap="none" anchor="ctr"/>
            <a:lstStyle/>
            <a:p>
              <a:pPr algn="ctr">
                <a:defRPr/>
              </a:pPr>
              <a:endParaRPr lang="en-US" dirty="0">
                <a:solidFill>
                  <a:schemeClr val="bg2">
                    <a:lumMod val="10000"/>
                  </a:schemeClr>
                </a:solidFill>
              </a:endParaRPr>
            </a:p>
          </p:txBody>
        </p:sp>
        <p:sp>
          <p:nvSpPr>
            <p:cNvPr id="239625" name="Rectangle 9">
              <a:extLst>
                <a:ext uri="{FF2B5EF4-FFF2-40B4-BE49-F238E27FC236}">
                  <a16:creationId xmlns:a16="http://schemas.microsoft.com/office/drawing/2014/main" id="{091A3DD6-6898-4ADB-BB86-2490BDBD6946}"/>
                </a:ext>
              </a:extLst>
            </p:cNvPr>
            <p:cNvSpPr>
              <a:spLocks noChangeArrowheads="1"/>
            </p:cNvSpPr>
            <p:nvPr/>
          </p:nvSpPr>
          <p:spPr bwMode="auto">
            <a:xfrm>
              <a:off x="2146" y="2145"/>
              <a:ext cx="1342" cy="604"/>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2400" b="1" dirty="0">
                  <a:solidFill>
                    <a:schemeClr val="bg2">
                      <a:lumMod val="10000"/>
                    </a:schemeClr>
                  </a:solidFill>
                  <a:latin typeface="Arial" pitchFamily="34" charset="0"/>
                </a:rPr>
                <a:t>Cash Equivalents include. . .</a:t>
              </a:r>
            </a:p>
          </p:txBody>
        </p:sp>
      </p:grpSp>
      <p:sp>
        <p:nvSpPr>
          <p:cNvPr id="79879" name="Title 14">
            <a:extLst>
              <a:ext uri="{FF2B5EF4-FFF2-40B4-BE49-F238E27FC236}">
                <a16:creationId xmlns:a16="http://schemas.microsoft.com/office/drawing/2014/main" id="{85390715-A415-49AF-9738-A05B7626E9E2}"/>
              </a:ext>
            </a:extLst>
          </p:cNvPr>
          <p:cNvSpPr>
            <a:spLocks noGrp="1"/>
          </p:cNvSpPr>
          <p:nvPr>
            <p:ph type="title"/>
          </p:nvPr>
        </p:nvSpPr>
        <p:spPr/>
        <p:txBody>
          <a:bodyPr/>
          <a:lstStyle/>
          <a:p>
            <a:r>
              <a:rPr lang="en-US" altLang="en-US" dirty="0"/>
              <a:t>Cash Equivalents</a:t>
            </a:r>
          </a:p>
        </p:txBody>
      </p:sp>
      <p:sp>
        <p:nvSpPr>
          <p:cNvPr id="10" name="Rounded Rectangle 9">
            <a:extLst>
              <a:ext uri="{FF2B5EF4-FFF2-40B4-BE49-F238E27FC236}">
                <a16:creationId xmlns:a16="http://schemas.microsoft.com/office/drawing/2014/main" id="{87B75291-E915-4422-BFF7-2264C64430F8}"/>
              </a:ext>
            </a:extLst>
          </p:cNvPr>
          <p:cNvSpPr/>
          <p:nvPr/>
        </p:nvSpPr>
        <p:spPr>
          <a:xfrm>
            <a:off x="496888" y="61722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5-1: Explain what is included in the cash and cash equivalents amount reported on the balance sheet.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9">
            <a:extLst>
              <a:ext uri="{FF2B5EF4-FFF2-40B4-BE49-F238E27FC236}">
                <a16:creationId xmlns:a16="http://schemas.microsoft.com/office/drawing/2014/main" id="{688DFF3E-1E17-4BF9-A788-5EB4819EED32}"/>
              </a:ext>
            </a:extLst>
          </p:cNvPr>
          <p:cNvSpPr>
            <a:spLocks noGrp="1"/>
          </p:cNvSpPr>
          <p:nvPr>
            <p:ph type="title"/>
          </p:nvPr>
        </p:nvSpPr>
        <p:spPr/>
        <p:txBody>
          <a:bodyPr/>
          <a:lstStyle/>
          <a:p>
            <a:r>
              <a:rPr lang="en-US" altLang="en-US" dirty="0"/>
              <a:t>The Internal Control System</a:t>
            </a:r>
          </a:p>
        </p:txBody>
      </p:sp>
      <p:sp>
        <p:nvSpPr>
          <p:cNvPr id="251906" name="Rectangle 2">
            <a:extLst>
              <a:ext uri="{FF2B5EF4-FFF2-40B4-BE49-F238E27FC236}">
                <a16:creationId xmlns:a16="http://schemas.microsoft.com/office/drawing/2014/main" id="{262DD0FD-65E3-46FD-8EBB-B203B73CD0F6}"/>
              </a:ext>
            </a:extLst>
          </p:cNvPr>
          <p:cNvSpPr>
            <a:spLocks noGrp="1" noChangeArrowheads="1"/>
          </p:cNvSpPr>
          <p:nvPr>
            <p:ph type="body" idx="4294967295"/>
          </p:nvPr>
        </p:nvSpPr>
        <p:spPr>
          <a:xfrm>
            <a:off x="752943" y="1641423"/>
            <a:ext cx="7912100" cy="1066800"/>
          </a:xfrm>
          <a:solidFill>
            <a:srgbClr val="FFFF9B"/>
          </a:solidFill>
          <a:ln w="12700" cap="flat">
            <a:solidFill>
              <a:schemeClr val="tx1"/>
            </a:solidFill>
          </a:ln>
          <a:effectLst>
            <a:outerShdw dist="107763" dir="2700000" algn="ctr" rotWithShape="0">
              <a:schemeClr val="tx1"/>
            </a:outerShdw>
          </a:effectLst>
        </p:spPr>
        <p:txBody>
          <a:bodyPr lIns="90488" tIns="44450" rIns="90488" bIns="44450"/>
          <a:lstStyle/>
          <a:p>
            <a:pPr algn="ctr">
              <a:spcBef>
                <a:spcPct val="50000"/>
              </a:spcBef>
              <a:buFont typeface="Wingdings" pitchFamily="2" charset="2"/>
              <a:buNone/>
              <a:defRPr/>
            </a:pPr>
            <a:r>
              <a:rPr lang="en-IN" sz="2800" dirty="0"/>
              <a:t>Designed to help safeguard all of an entity’s assets, including cash</a:t>
            </a:r>
            <a:endParaRPr lang="en-US" sz="2800" dirty="0"/>
          </a:p>
        </p:txBody>
      </p:sp>
      <p:sp>
        <p:nvSpPr>
          <p:cNvPr id="251909" name="Text Box 5">
            <a:extLst>
              <a:ext uri="{FF2B5EF4-FFF2-40B4-BE49-F238E27FC236}">
                <a16:creationId xmlns:a16="http://schemas.microsoft.com/office/drawing/2014/main" id="{103DD323-846A-4007-B00F-02C73FF75621}"/>
              </a:ext>
            </a:extLst>
          </p:cNvPr>
          <p:cNvSpPr txBox="1">
            <a:spLocks noChangeArrowheads="1"/>
          </p:cNvSpPr>
          <p:nvPr/>
        </p:nvSpPr>
        <p:spPr bwMode="auto">
          <a:xfrm>
            <a:off x="556093" y="3106789"/>
            <a:ext cx="8305800" cy="2109788"/>
          </a:xfrm>
          <a:prstGeom prst="rect">
            <a:avLst/>
          </a:prstGeom>
          <a:solidFill>
            <a:schemeClr val="accent1">
              <a:lumMod val="20000"/>
              <a:lumOff val="80000"/>
            </a:schemeClr>
          </a:solidFill>
          <a:ln w="9525">
            <a:solidFill>
              <a:schemeClr val="tx1"/>
            </a:solidFill>
            <a:miter lim="800000"/>
            <a:headEnd/>
            <a:tailEnd/>
          </a:ln>
        </p:spPr>
        <p:txBody>
          <a:bodyPr>
            <a:spAutoFit/>
          </a:bodyPr>
          <a:lstStyle/>
          <a:p>
            <a:pPr marL="457200" indent="-457200" algn="ctr" eaLnBrk="1" hangingPunct="1">
              <a:spcBef>
                <a:spcPct val="50000"/>
              </a:spcBef>
              <a:defRPr/>
            </a:pPr>
            <a:r>
              <a:rPr lang="en-US" altLang="en-US" sz="2400" b="1" u="sng" dirty="0">
                <a:latin typeface="Arial" pitchFamily="34" charset="0"/>
              </a:rPr>
              <a:t>Internal control objectives are to ensure:</a:t>
            </a:r>
          </a:p>
          <a:p>
            <a:pPr marL="457200" indent="-457200" eaLnBrk="1" hangingPunct="1">
              <a:spcBef>
                <a:spcPct val="50000"/>
              </a:spcBef>
              <a:buFontTx/>
              <a:buAutoNum type="arabicPeriod"/>
              <a:defRPr/>
            </a:pPr>
            <a:r>
              <a:rPr lang="en-US" altLang="en-US" sz="2400" b="1" dirty="0">
                <a:latin typeface="Arial" pitchFamily="34" charset="0"/>
              </a:rPr>
              <a:t>Effective and efficient operations.</a:t>
            </a:r>
          </a:p>
          <a:p>
            <a:pPr marL="457200" indent="-457200" eaLnBrk="1" hangingPunct="1">
              <a:spcBef>
                <a:spcPct val="50000"/>
              </a:spcBef>
              <a:buFontTx/>
              <a:buAutoNum type="arabicPeriod"/>
              <a:defRPr/>
            </a:pPr>
            <a:r>
              <a:rPr lang="en-US" altLang="en-US" sz="2400" b="1" dirty="0">
                <a:latin typeface="Arial" pitchFamily="34" charset="0"/>
              </a:rPr>
              <a:t>Reliable financial reporting.</a:t>
            </a:r>
          </a:p>
          <a:p>
            <a:pPr marL="457200" indent="-457200" eaLnBrk="1" hangingPunct="1">
              <a:spcBef>
                <a:spcPct val="50000"/>
              </a:spcBef>
              <a:buFontTx/>
              <a:buAutoNum type="arabicPeriod"/>
              <a:defRPr/>
            </a:pPr>
            <a:r>
              <a:rPr lang="en-US" altLang="en-US" sz="2400" b="1" dirty="0">
                <a:latin typeface="Arial" pitchFamily="34" charset="0"/>
              </a:rPr>
              <a:t>Compliance with applicable laws and regulations.</a:t>
            </a:r>
          </a:p>
        </p:txBody>
      </p:sp>
      <p:sp>
        <p:nvSpPr>
          <p:cNvPr id="5" name="Rounded Rectangle 9">
            <a:extLst>
              <a:ext uri="{FF2B5EF4-FFF2-40B4-BE49-F238E27FC236}">
                <a16:creationId xmlns:a16="http://schemas.microsoft.com/office/drawing/2014/main" id="{8727DE8B-BD40-4D5C-BE0C-1590E1543362}"/>
              </a:ext>
            </a:extLst>
          </p:cNvPr>
          <p:cNvSpPr/>
          <p:nvPr/>
        </p:nvSpPr>
        <p:spPr>
          <a:xfrm>
            <a:off x="496888" y="61722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5-2:Describe the key features of a system of internal control and explain why internal controls are important.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a:extLst>
              <a:ext uri="{FF2B5EF4-FFF2-40B4-BE49-F238E27FC236}">
                <a16:creationId xmlns:a16="http://schemas.microsoft.com/office/drawing/2014/main" id="{661275C6-5138-46F6-944B-321B96F04983}"/>
              </a:ext>
            </a:extLst>
          </p:cNvPr>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81923" name="Rectangle 4">
            <a:extLst>
              <a:ext uri="{FF2B5EF4-FFF2-40B4-BE49-F238E27FC236}">
                <a16:creationId xmlns:a16="http://schemas.microsoft.com/office/drawing/2014/main" id="{7A9475CF-4EC8-4C53-9C31-79E63D4CD5E9}"/>
              </a:ext>
            </a:extLst>
          </p:cNvPr>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81924" name="Rectangle 5">
            <a:extLst>
              <a:ext uri="{FF2B5EF4-FFF2-40B4-BE49-F238E27FC236}">
                <a16:creationId xmlns:a16="http://schemas.microsoft.com/office/drawing/2014/main" id="{02CBDCF0-DF8C-41D2-A104-F6D618CDB4AF}"/>
              </a:ext>
            </a:extLst>
          </p:cNvPr>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81925" name="Rectangle 6">
            <a:extLst>
              <a:ext uri="{FF2B5EF4-FFF2-40B4-BE49-F238E27FC236}">
                <a16:creationId xmlns:a16="http://schemas.microsoft.com/office/drawing/2014/main" id="{1CBB073F-11C6-46CF-817B-0383778BAE6D}"/>
              </a:ext>
            </a:extLst>
          </p:cNvPr>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dirty="0"/>
          </a:p>
        </p:txBody>
      </p:sp>
      <p:sp>
        <p:nvSpPr>
          <p:cNvPr id="258056" name="Rectangle 8">
            <a:extLst>
              <a:ext uri="{FF2B5EF4-FFF2-40B4-BE49-F238E27FC236}">
                <a16:creationId xmlns:a16="http://schemas.microsoft.com/office/drawing/2014/main" id="{26A852D4-36E2-4CD0-8116-612382CB7681}"/>
              </a:ext>
            </a:extLst>
          </p:cNvPr>
          <p:cNvSpPr>
            <a:spLocks noChangeArrowheads="1"/>
          </p:cNvSpPr>
          <p:nvPr/>
        </p:nvSpPr>
        <p:spPr bwMode="auto">
          <a:xfrm>
            <a:off x="533400" y="1767406"/>
            <a:ext cx="8382000" cy="2059538"/>
          </a:xfrm>
          <a:prstGeom prst="rect">
            <a:avLst/>
          </a:prstGeom>
          <a:solidFill>
            <a:schemeClr val="accent1">
              <a:lumMod val="20000"/>
              <a:lumOff val="80000"/>
            </a:schemeClr>
          </a:solidFill>
          <a:ln w="38100" cmpd="dbl">
            <a:solidFill>
              <a:schemeClr val="accent1">
                <a:lumMod val="50000"/>
              </a:schemeClr>
            </a:solidFill>
            <a:miter lim="800000"/>
            <a:headEnd/>
            <a:tailEnd/>
          </a:ln>
          <a:effectLst/>
        </p:spPr>
        <p:txBody>
          <a:bodyPr lIns="90488" tIns="44450" rIns="90488" bIns="44450">
            <a:spAutoFit/>
          </a:bodyPr>
          <a:lstStyle/>
          <a:p>
            <a:pPr algn="ctr">
              <a:spcBef>
                <a:spcPct val="20000"/>
              </a:spcBef>
              <a:defRPr/>
            </a:pPr>
            <a:r>
              <a:rPr lang="en-IN" sz="3200" b="1" dirty="0">
                <a:solidFill>
                  <a:schemeClr val="accent5">
                    <a:lumMod val="10000"/>
                  </a:schemeClr>
                </a:solidFill>
                <a:latin typeface="Arial" pitchFamily="34" charset="0"/>
              </a:rPr>
              <a:t>Involves bringing into agreement the account balance reported by the bank on the bank statement with the account balance in the ledger</a:t>
            </a:r>
            <a:endParaRPr lang="en-US" sz="2800" b="1" dirty="0">
              <a:solidFill>
                <a:schemeClr val="accent5">
                  <a:lumMod val="10000"/>
                </a:schemeClr>
              </a:solidFill>
              <a:latin typeface="Arial" pitchFamily="34" charset="0"/>
            </a:endParaRPr>
          </a:p>
        </p:txBody>
      </p:sp>
      <p:sp>
        <p:nvSpPr>
          <p:cNvPr id="258057" name="Rectangle 9">
            <a:extLst>
              <a:ext uri="{FF2B5EF4-FFF2-40B4-BE49-F238E27FC236}">
                <a16:creationId xmlns:a16="http://schemas.microsoft.com/office/drawing/2014/main" id="{07978937-216F-444E-BBC5-F6D3913E1E1A}"/>
              </a:ext>
            </a:extLst>
          </p:cNvPr>
          <p:cNvSpPr>
            <a:spLocks noChangeArrowheads="1"/>
          </p:cNvSpPr>
          <p:nvPr/>
        </p:nvSpPr>
        <p:spPr bwMode="auto">
          <a:xfrm>
            <a:off x="533400" y="4495800"/>
            <a:ext cx="8305800" cy="950913"/>
          </a:xfrm>
          <a:prstGeom prst="rect">
            <a:avLst/>
          </a:prstGeom>
          <a:solidFill>
            <a:schemeClr val="accent1">
              <a:lumMod val="20000"/>
              <a:lumOff val="80000"/>
            </a:schemeClr>
          </a:solidFill>
          <a:ln w="38100" cmpd="dbl">
            <a:solidFill>
              <a:schemeClr val="accent1">
                <a:lumMod val="50000"/>
              </a:schemeClr>
            </a:solidFill>
            <a:miter lim="800000"/>
            <a:headEnd/>
            <a:tailEnd/>
          </a:ln>
          <a:effectLst/>
        </p:spPr>
        <p:txBody>
          <a:bodyPr lIns="90488" tIns="44450" rIns="90488" bIns="44450">
            <a:spAutoFit/>
          </a:bodyPr>
          <a:lstStyle/>
          <a:p>
            <a:pPr algn="ctr">
              <a:spcBef>
                <a:spcPct val="20000"/>
              </a:spcBef>
              <a:defRPr/>
            </a:pPr>
            <a:r>
              <a:rPr lang="en-IN" sz="2800" b="1" dirty="0">
                <a:solidFill>
                  <a:schemeClr val="accent5">
                    <a:lumMod val="10000"/>
                  </a:schemeClr>
                </a:solidFill>
                <a:latin typeface="Arial" pitchFamily="34" charset="0"/>
              </a:rPr>
              <a:t>Balances might differ for two reasons: timing differences and errors</a:t>
            </a:r>
            <a:r>
              <a:rPr lang="en-US" sz="2800" b="1" dirty="0">
                <a:solidFill>
                  <a:schemeClr val="accent5">
                    <a:lumMod val="10000"/>
                  </a:schemeClr>
                </a:solidFill>
                <a:latin typeface="Arial" pitchFamily="34" charset="0"/>
              </a:rPr>
              <a:t>.</a:t>
            </a:r>
          </a:p>
        </p:txBody>
      </p:sp>
      <p:sp>
        <p:nvSpPr>
          <p:cNvPr id="81928" name="Title 13">
            <a:extLst>
              <a:ext uri="{FF2B5EF4-FFF2-40B4-BE49-F238E27FC236}">
                <a16:creationId xmlns:a16="http://schemas.microsoft.com/office/drawing/2014/main" id="{25EE4E51-8919-4B99-8E8B-8C67A35DBED0}"/>
              </a:ext>
            </a:extLst>
          </p:cNvPr>
          <p:cNvSpPr>
            <a:spLocks noGrp="1"/>
          </p:cNvSpPr>
          <p:nvPr>
            <p:ph type="title"/>
          </p:nvPr>
        </p:nvSpPr>
        <p:spPr/>
        <p:txBody>
          <a:bodyPr/>
          <a:lstStyle/>
          <a:p>
            <a:r>
              <a:rPr lang="en-US" altLang="en-US" dirty="0"/>
              <a:t>Bank Reconciliation Process</a:t>
            </a:r>
          </a:p>
        </p:txBody>
      </p:sp>
      <p:sp>
        <p:nvSpPr>
          <p:cNvPr id="9" name="Rounded Rectangle 9">
            <a:extLst>
              <a:ext uri="{FF2B5EF4-FFF2-40B4-BE49-F238E27FC236}">
                <a16:creationId xmlns:a16="http://schemas.microsoft.com/office/drawing/2014/main" id="{82957D9A-3435-4043-ADA1-50DB0FD2763E}"/>
              </a:ext>
            </a:extLst>
          </p:cNvPr>
          <p:cNvSpPr/>
          <p:nvPr/>
        </p:nvSpPr>
        <p:spPr>
          <a:xfrm>
            <a:off x="496888" y="6096000"/>
            <a:ext cx="7275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5-3: Explain the bank reconciliation procedure.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E30347-143C-4495-80D7-91A3E648619B}">
  <ds:schemaRefs>
    <ds:schemaRef ds:uri="http://schemas.microsoft.com/sharepoint/v3/contenttype/forms"/>
  </ds:schemaRefs>
</ds:datastoreItem>
</file>

<file path=customXml/itemProps2.xml><?xml version="1.0" encoding="utf-8"?>
<ds:datastoreItem xmlns:ds="http://schemas.openxmlformats.org/officeDocument/2006/customXml" ds:itemID="{A09F4426-FFD4-4FF1-A49B-E32AA45BDECA}">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12E56E7B-AD75-4B64-9FD7-080D448CC3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7478</Words>
  <Application>Microsoft Office PowerPoint</Application>
  <PresentationFormat>On-screen Show (4:3)</PresentationFormat>
  <Paragraphs>394</Paragraphs>
  <Slides>51</Slides>
  <Notes>51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2" baseType="lpstr">
      <vt:lpstr>Arial</vt:lpstr>
      <vt:lpstr>Arial Narrow</vt:lpstr>
      <vt:lpstr>Book Antiqua</vt:lpstr>
      <vt:lpstr>Calibri</vt:lpstr>
      <vt:lpstr>Palatino Linotype</vt:lpstr>
      <vt:lpstr>Tahoma</vt:lpstr>
      <vt:lpstr>Times</vt:lpstr>
      <vt:lpstr>Times New Roman</vt:lpstr>
      <vt:lpstr>Wingdings</vt:lpstr>
      <vt:lpstr>Theme1</vt:lpstr>
      <vt:lpstr>Worksheet</vt:lpstr>
      <vt:lpstr>PowerPoint Presentation</vt:lpstr>
      <vt:lpstr>Accounting What the Numbers Mean</vt:lpstr>
      <vt:lpstr>Learning Objectives</vt:lpstr>
      <vt:lpstr>What Are Current Assets?</vt:lpstr>
      <vt:lpstr>Cash</vt:lpstr>
      <vt:lpstr>Cash Management Goals</vt:lpstr>
      <vt:lpstr>Cash Equivalents</vt:lpstr>
      <vt:lpstr>The Internal Control System</vt:lpstr>
      <vt:lpstr>Bank Reconciliation Process</vt:lpstr>
      <vt:lpstr>Bank Reconciliation Process: Common Timing Differences </vt:lpstr>
      <vt:lpstr>Bank Reconciliation Process: Common Timing Differences </vt:lpstr>
      <vt:lpstr>Bank Reconciliation Process: Errors</vt:lpstr>
      <vt:lpstr>Exhibit 5-2: A Bank Reconciliation Illustrated </vt:lpstr>
      <vt:lpstr>Exhibit 5-2: A Bank Reconciliation Illustrated </vt:lpstr>
      <vt:lpstr>Exhibit 5-2: A Bank Reconciliation Illustrated </vt:lpstr>
      <vt:lpstr>Short-Term Marketable Securities</vt:lpstr>
      <vt:lpstr>Interest Accrual</vt:lpstr>
      <vt:lpstr>PowerPoint Presentation</vt:lpstr>
      <vt:lpstr>Bad Debts/Uncollectible Accounts</vt:lpstr>
      <vt:lpstr>Bad Debts/Uncollectible Accounts</vt:lpstr>
      <vt:lpstr>Balance Sheet Presentation</vt:lpstr>
      <vt:lpstr>Writing Off an Uncollectible Account Receivable</vt:lpstr>
      <vt:lpstr>Writing Off an Uncollectible Account Receivable</vt:lpstr>
      <vt:lpstr>Cash Discounts</vt:lpstr>
      <vt:lpstr>Notes Receivable</vt:lpstr>
      <vt:lpstr>Adjusting Entry for Accrued Interest</vt:lpstr>
      <vt:lpstr>Inventories</vt:lpstr>
      <vt:lpstr>Effects of Purchase and Sale Transactions on the Financial Statements</vt:lpstr>
      <vt:lpstr>Exhibit 5-3: Flow of Costs from Inventory to Cost of Goods Sold</vt:lpstr>
      <vt:lpstr>Inventory Cost Flow Assumptions</vt:lpstr>
      <vt:lpstr> Specific Identification</vt:lpstr>
      <vt:lpstr>Weighted Average</vt:lpstr>
      <vt:lpstr>First-In, First-Out (FIFO)</vt:lpstr>
      <vt:lpstr>Last-In, First-Out Method (LIFO)</vt:lpstr>
      <vt:lpstr>Exhibit 5-4: Inventory Cost Flow Alternatives Illustrated </vt:lpstr>
      <vt:lpstr>Exhibit 5-4: Inventory Cost Flow Alternatives Illustrated </vt:lpstr>
      <vt:lpstr>Exhibit 5-4: Inventory Cost Flow Alternatives Illustrated </vt:lpstr>
      <vt:lpstr>Exhibit 5-4: Inventory Cost Flow Alternatives Illustrated </vt:lpstr>
      <vt:lpstr>Exhibit 5-4: Inventory Cost Flow Alternatives Illustrated </vt:lpstr>
      <vt:lpstr>Exhibit 5-4: Inventory Cost Flow Alternatives Illustrated </vt:lpstr>
      <vt:lpstr>Exhibit 5-4: Inventory Cost Flow Alternatives Illustrated </vt:lpstr>
      <vt:lpstr>The Impact of Changing Costs</vt:lpstr>
      <vt:lpstr>The Impact of Changing Costs</vt:lpstr>
      <vt:lpstr>Inventory Accounting System Alternatives</vt:lpstr>
      <vt:lpstr>Inventories</vt:lpstr>
      <vt:lpstr>Inventory Accounts</vt:lpstr>
      <vt:lpstr>Inventory Errors</vt:lpstr>
      <vt:lpstr>Lower of Cost or Market</vt:lpstr>
      <vt:lpstr>Prepaid Expenses and Other Current Assets</vt:lpstr>
      <vt:lpstr>Prepaid Expenses and Other Current Assets</vt:lpstr>
      <vt:lpstr>End of Chapter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