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68"/>
  </p:notesMasterIdLst>
  <p:handoutMasterIdLst>
    <p:handoutMasterId r:id="rId69"/>
  </p:handoutMasterIdLst>
  <p:sldIdLst>
    <p:sldId id="353" r:id="rId6"/>
    <p:sldId id="376" r:id="rId7"/>
    <p:sldId id="382" r:id="rId8"/>
    <p:sldId id="383" r:id="rId9"/>
    <p:sldId id="384" r:id="rId10"/>
    <p:sldId id="385" r:id="rId11"/>
    <p:sldId id="386" r:id="rId12"/>
    <p:sldId id="387" r:id="rId13"/>
    <p:sldId id="388" r:id="rId14"/>
    <p:sldId id="389" r:id="rId15"/>
    <p:sldId id="390" r:id="rId16"/>
    <p:sldId id="391" r:id="rId17"/>
    <p:sldId id="392" r:id="rId18"/>
    <p:sldId id="393" r:id="rId19"/>
    <p:sldId id="394" r:id="rId20"/>
    <p:sldId id="395" r:id="rId21"/>
    <p:sldId id="396" r:id="rId22"/>
    <p:sldId id="397" r:id="rId23"/>
    <p:sldId id="398" r:id="rId24"/>
    <p:sldId id="399" r:id="rId25"/>
    <p:sldId id="401" r:id="rId26"/>
    <p:sldId id="402" r:id="rId27"/>
    <p:sldId id="403" r:id="rId28"/>
    <p:sldId id="404" r:id="rId29"/>
    <p:sldId id="405" r:id="rId30"/>
    <p:sldId id="406" r:id="rId31"/>
    <p:sldId id="407" r:id="rId32"/>
    <p:sldId id="408" r:id="rId33"/>
    <p:sldId id="409" r:id="rId34"/>
    <p:sldId id="410" r:id="rId35"/>
    <p:sldId id="411" r:id="rId36"/>
    <p:sldId id="412" r:id="rId37"/>
    <p:sldId id="413" r:id="rId38"/>
    <p:sldId id="414" r:id="rId39"/>
    <p:sldId id="415" r:id="rId40"/>
    <p:sldId id="416" r:id="rId41"/>
    <p:sldId id="417" r:id="rId42"/>
    <p:sldId id="418" r:id="rId43"/>
    <p:sldId id="419" r:id="rId44"/>
    <p:sldId id="420" r:id="rId45"/>
    <p:sldId id="421" r:id="rId46"/>
    <p:sldId id="422" r:id="rId47"/>
    <p:sldId id="423" r:id="rId48"/>
    <p:sldId id="424" r:id="rId49"/>
    <p:sldId id="425" r:id="rId50"/>
    <p:sldId id="426" r:id="rId51"/>
    <p:sldId id="427" r:id="rId52"/>
    <p:sldId id="428" r:id="rId53"/>
    <p:sldId id="429" r:id="rId54"/>
    <p:sldId id="430" r:id="rId55"/>
    <p:sldId id="431" r:id="rId56"/>
    <p:sldId id="377" r:id="rId57"/>
    <p:sldId id="437" r:id="rId58"/>
    <p:sldId id="438" r:id="rId59"/>
    <p:sldId id="378" r:id="rId60"/>
    <p:sldId id="400" r:id="rId61"/>
    <p:sldId id="436" r:id="rId62"/>
    <p:sldId id="439" r:id="rId63"/>
    <p:sldId id="432" r:id="rId64"/>
    <p:sldId id="433" r:id="rId65"/>
    <p:sldId id="434" r:id="rId66"/>
    <p:sldId id="435" r:id="rId67"/>
  </p:sldIdLst>
  <p:sldSz cx="9144000" cy="6858000" type="screen4x3"/>
  <p:notesSz cx="7010400" cy="9296400"/>
  <p:custDataLst>
    <p:tags r:id="rId70"/>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Lst>
        </p14:section>
        <p14:section name="Appendix: Image Descriptions for Unsighted Students" id="{4DC16525-F101-4040-8B09-A7FBE7C9C607}">
          <p14:sldIdLst>
            <p14:sldId id="377"/>
            <p14:sldId id="437"/>
            <p14:sldId id="438"/>
            <p14:sldId id="378"/>
            <p14:sldId id="400"/>
            <p14:sldId id="436"/>
            <p14:sldId id="439"/>
            <p14:sldId id="432"/>
            <p14:sldId id="433"/>
            <p14:sldId id="434"/>
            <p14:sldId id="43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guide id="3" pos="2980" userDrawn="1">
          <p15:clr>
            <a:srgbClr val="A4A3A4"/>
          </p15:clr>
        </p15:guide>
        <p15:guide id="4" pos="3080" userDrawn="1">
          <p15:clr>
            <a:srgbClr val="A4A3A4"/>
          </p15:clr>
        </p15:guide>
        <p15:guide id="5" orient="horz" pos="226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4F81BD"/>
    <a:srgbClr val="D0D8E8"/>
    <a:srgbClr val="006600"/>
    <a:srgbClr val="FFEFBD"/>
    <a:srgbClr val="FFFF8F"/>
    <a:srgbClr val="FFEEB7"/>
    <a:srgbClr val="000000"/>
    <a:srgbClr val="660033"/>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23" autoAdjust="0"/>
    <p:restoredTop sz="75610" autoAdjust="0"/>
  </p:normalViewPr>
  <p:slideViewPr>
    <p:cSldViewPr>
      <p:cViewPr varScale="1">
        <p:scale>
          <a:sx n="75" d="100"/>
          <a:sy n="75" d="100"/>
        </p:scale>
        <p:origin x="1374" y="60"/>
      </p:cViewPr>
      <p:guideLst>
        <p:guide orient="horz" pos="2160"/>
        <p:guide pos="2880"/>
        <p:guide pos="2980"/>
        <p:guide pos="3080"/>
        <p:guide orient="horz" pos="226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ags" Target="tags/tag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extLst>
      <p:ext uri="{BB962C8B-B14F-4D97-AF65-F5344CB8AC3E}">
        <p14:creationId xmlns:p14="http://schemas.microsoft.com/office/powerpoint/2010/main" val="36631014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extLst>
      <p:ext uri="{BB962C8B-B14F-4D97-AF65-F5344CB8AC3E}">
        <p14:creationId xmlns:p14="http://schemas.microsoft.com/office/powerpoint/2010/main" val="41094095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extLst>
      <p:ext uri="{BB962C8B-B14F-4D97-AF65-F5344CB8AC3E}">
        <p14:creationId xmlns:p14="http://schemas.microsoft.com/office/powerpoint/2010/main" val="195955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mn-ea"/>
                <a:cs typeface="+mn-cs"/>
              </a:rPr>
              <a:t>Deposits in transit: From the company’s point of view, the deposit in transit represents cash on hand because it has been received. In the bank reconciliation process, deposits in transit are added to the bank’s indicated (</a:t>
            </a:r>
            <a:r>
              <a:rPr kumimoji="1" lang="en-US" sz="1200" b="0" i="0" u="none" strike="noStrike" kern="1200" baseline="0" noProof="0" dirty="0" err="1">
                <a:solidFill>
                  <a:schemeClr val="tx1"/>
                </a:solidFill>
                <a:latin typeface="Times New Roman" pitchFamily="18" charset="0"/>
                <a:ea typeface="+mn-ea"/>
                <a:cs typeface="+mn-cs"/>
              </a:rPr>
              <a:t>prereconciled</a:t>
            </a:r>
            <a:r>
              <a:rPr kumimoji="1" lang="en-US" sz="1200" b="0" i="0" u="none" strike="noStrike" kern="1200" baseline="0" noProof="0" dirty="0">
                <a:solidFill>
                  <a:schemeClr val="tx1"/>
                </a:solidFill>
                <a:latin typeface="Times New Roman" pitchFamily="18" charset="0"/>
                <a:ea typeface="+mn-ea"/>
                <a:cs typeface="+mn-cs"/>
              </a:rPr>
              <a:t>) balance.</a:t>
            </a:r>
          </a:p>
          <a:p>
            <a:r>
              <a:rPr kumimoji="1" lang="en-US" sz="1200" b="0" i="0" u="none" strike="noStrike" kern="1200" baseline="0" noProof="0" dirty="0">
                <a:solidFill>
                  <a:schemeClr val="tx1"/>
                </a:solidFill>
                <a:latin typeface="Times New Roman" pitchFamily="18" charset="0"/>
                <a:ea typeface="+mn-ea"/>
                <a:cs typeface="+mn-cs"/>
              </a:rPr>
              <a:t>Outstanding checks: From the company’s point of view, outstanding checks should not be included in its cash balance because its intent was to disburse cash when it issued the checks. In the reconciliation process, outstanding checks are subtracted from the bank’s indicated balance.</a:t>
            </a:r>
          </a:p>
        </p:txBody>
      </p:sp>
    </p:spTree>
    <p:extLst>
      <p:ext uri="{BB962C8B-B14F-4D97-AF65-F5344CB8AC3E}">
        <p14:creationId xmlns:p14="http://schemas.microsoft.com/office/powerpoint/2010/main" val="259248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Bank service charges: </a:t>
            </a:r>
            <a:r>
              <a:rPr kumimoji="1" lang="en-IN" sz="1200" b="0" i="0" u="none" strike="noStrike" kern="1200" baseline="0" dirty="0">
                <a:solidFill>
                  <a:schemeClr val="tx1"/>
                </a:solidFill>
                <a:latin typeface="Times New Roman" pitchFamily="18" charset="0"/>
                <a:ea typeface="+mn-ea"/>
                <a:cs typeface="+mn-cs"/>
              </a:rPr>
              <a:t>The bank service charge and interest income should be recognized by the company in the period incurred or earned, respectively, because both of these items affect the cash balance at the end of the period. In the reconciliation process, bank service charges are subtracted from the company’s indicated balance; interest income is added to the company’s indicated balance.</a:t>
            </a:r>
          </a:p>
          <a:p>
            <a:r>
              <a:rPr lang="en-IN" b="0" dirty="0"/>
              <a:t>NSF (not sufficient funds) checks: Because the company that received the check recorded it as a cash receipt and added the check amount to the balance of its Cash account, it is necessary to establish an account receivable for the amount due from the maker of the NSF check. In the reconciliation process, NSF checks are subtracted from the company’s indicated balance.</a:t>
            </a:r>
            <a:endParaRPr lang="en-US" b="0" dirty="0"/>
          </a:p>
        </p:txBody>
      </p:sp>
    </p:spTree>
    <p:extLst>
      <p:ext uri="{BB962C8B-B14F-4D97-AF65-F5344CB8AC3E}">
        <p14:creationId xmlns:p14="http://schemas.microsoft.com/office/powerpoint/2010/main" val="2648965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IN" sz="1200" b="0" i="0" u="none" strike="noStrike" kern="1200" baseline="0" dirty="0">
                <a:solidFill>
                  <a:schemeClr val="tx1"/>
                </a:solidFill>
                <a:latin typeface="Times New Roman" pitchFamily="18" charset="0"/>
                <a:ea typeface="+mn-ea"/>
                <a:cs typeface="+mn-cs"/>
              </a:rPr>
              <a:t>Finding errors is a tedious process involving verification of the timing difference amounts (e.g., double-checking the makeup and total of the list of outstanding checks), verifying the debits and credits to the company’s ledger account, and verifying the arithmetic and amounts included on the bank statement. If the error is in the recording of cash transactions on the company’s books, an appropriate journal entry must be made to correct the error. If the bank has made the error, the bank is notified but no change is made to the Cash account balance. In the reconciliation process, an addition or subtraction is made to correct the error on the side that made the error (either the bank or the company). </a:t>
            </a:r>
            <a:endParaRPr lang="en-US" b="0" dirty="0"/>
          </a:p>
        </p:txBody>
      </p:sp>
    </p:spTree>
    <p:extLst>
      <p:ext uri="{BB962C8B-B14F-4D97-AF65-F5344CB8AC3E}">
        <p14:creationId xmlns:p14="http://schemas.microsoft.com/office/powerpoint/2010/main" val="3026173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Assumptions: </a:t>
            </a:r>
          </a:p>
          <a:p>
            <a:pPr marL="171450" indent="-171450">
              <a:buFont typeface="Arial" panose="020B0604020202020204" pitchFamily="34" charset="0"/>
              <a:buChar char="•"/>
            </a:pPr>
            <a:r>
              <a:rPr lang="en-IN" dirty="0"/>
              <a:t>The balance in the Cash account of Cruisers Inc. at September 30 was $4,614.58. </a:t>
            </a:r>
          </a:p>
          <a:p>
            <a:pPr marL="171450" indent="-171450">
              <a:buFont typeface="Arial" panose="020B0604020202020204" pitchFamily="34" charset="0"/>
              <a:buChar char="•"/>
            </a:pPr>
            <a:r>
              <a:rPr lang="en-IN" dirty="0"/>
              <a:t>The bank statement showed a balance of $5,233.21 as of September 30. </a:t>
            </a:r>
          </a:p>
          <a:p>
            <a:pPr marL="171450" indent="-171450">
              <a:buFont typeface="Arial" panose="020B0604020202020204" pitchFamily="34" charset="0"/>
              <a:buChar char="•"/>
            </a:pPr>
            <a:r>
              <a:rPr lang="en-IN" dirty="0"/>
              <a:t>Included with the bank statement were notices that the bank had deducted a service charge of $42.76 and had credited the account with interest of $28.91 earned on the average daily balance. </a:t>
            </a:r>
          </a:p>
          <a:p>
            <a:pPr marL="171450" indent="-171450">
              <a:buFont typeface="Arial" panose="020B0604020202020204" pitchFamily="34" charset="0"/>
              <a:buChar char="•"/>
            </a:pPr>
            <a:r>
              <a:rPr lang="en-IN" dirty="0"/>
              <a:t>An NSF check for $35.00 from a customer was returned with the bank statement. </a:t>
            </a:r>
          </a:p>
          <a:p>
            <a:pPr marL="171450" indent="-171450">
              <a:buFont typeface="Arial" panose="020B0604020202020204" pitchFamily="34" charset="0"/>
              <a:buChar char="•"/>
            </a:pPr>
            <a:r>
              <a:rPr lang="en-IN" dirty="0"/>
              <a:t>A comparison of deposits recorded in the Cash account with those shown on the bank statement showed that the September 30 deposit of $859.10 was not on the bank statement. This is not surprising because the September 30 deposit was put in the bank’s night depository on the evening of September 30.</a:t>
            </a:r>
          </a:p>
          <a:p>
            <a:pPr marL="171450" indent="-171450">
              <a:buFont typeface="Arial" panose="020B0604020202020204" pitchFamily="34" charset="0"/>
              <a:buChar char="•"/>
            </a:pPr>
            <a:r>
              <a:rPr lang="en-IN" dirty="0"/>
              <a:t>A comparison of the record of checks issued with the checks returned in the bank statement showed that the amount of outstanding checks was $1,526.58.</a:t>
            </a:r>
            <a:endParaRPr lang="en-US" dirty="0"/>
          </a:p>
        </p:txBody>
      </p:sp>
    </p:spTree>
    <p:extLst>
      <p:ext uri="{BB962C8B-B14F-4D97-AF65-F5344CB8AC3E}">
        <p14:creationId xmlns:p14="http://schemas.microsoft.com/office/powerpoint/2010/main" val="523319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sz="1200" dirty="0"/>
              <a:t>The balance in the company’s general ledger account before reconciliation (the “Indicated balance”) must be adjusted to the reconciled balance. </a:t>
            </a:r>
            <a:endParaRPr lang="en-US" dirty="0"/>
          </a:p>
        </p:txBody>
      </p:sp>
    </p:spTree>
    <p:extLst>
      <p:ext uri="{BB962C8B-B14F-4D97-AF65-F5344CB8AC3E}">
        <p14:creationId xmlns:p14="http://schemas.microsoft.com/office/powerpoint/2010/main" val="38874459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IN" dirty="0"/>
              <a:t>Alternatively, a separate adjustment could be made for each reconciling item. The amount from this particular bank account to be included in the cash amount shown on the balance sheet for September 30 is $4,565.73. There would not be an adjustment for the reconciling items that affect the bank balance because those items have already been recorded on the company’s books.</a:t>
            </a:r>
            <a:endParaRPr lang="en-US" dirty="0"/>
          </a:p>
        </p:txBody>
      </p:sp>
    </p:spTree>
    <p:extLst>
      <p:ext uri="{BB962C8B-B14F-4D97-AF65-F5344CB8AC3E}">
        <p14:creationId xmlns:p14="http://schemas.microsoft.com/office/powerpoint/2010/main" val="3100549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solidFill>
                  <a:srgbClr val="000000"/>
                </a:solidFill>
              </a:rPr>
              <a:t>LO 5-4: Explain how short-term marketable securities are reported on the balance sheet.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IN" sz="1200" b="0" i="0" u="none" strike="noStrike" kern="1200" baseline="0" dirty="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IN" sz="1200" b="0" i="0" u="none" strike="noStrike" kern="1200" baseline="0" dirty="0">
                <a:solidFill>
                  <a:schemeClr val="tx1"/>
                </a:solidFill>
                <a:latin typeface="Times New Roman" pitchFamily="18" charset="0"/>
                <a:ea typeface="+mn-ea"/>
                <a:cs typeface="+mn-cs"/>
              </a:rPr>
              <a:t>A firm’s ROI can be improved by developing a cash management program that involves investing cash balances over and above those required for day-to-day operations in short-term marketable securities. Short-term marketable debt securities that fall in the held-to-maturity category are reported on the balance sheet at the entity’s cost, which is usually about the same as market value, because of their high quality and the short time until maturity. </a:t>
            </a:r>
            <a:r>
              <a:rPr lang="en-IN" i="0" dirty="0"/>
              <a:t>Debt and equity securities that fall in the trading and available-for-sale categories are reported at market value, and any unrealized gains or losses are recognized.</a:t>
            </a:r>
            <a:endParaRPr lang="en-US" dirty="0"/>
          </a:p>
        </p:txBody>
      </p:sp>
    </p:spTree>
    <p:extLst>
      <p:ext uri="{BB962C8B-B14F-4D97-AF65-F5344CB8AC3E}">
        <p14:creationId xmlns:p14="http://schemas.microsoft.com/office/powerpoint/2010/main" val="4289152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dirty="0"/>
              <a:t>Assume that a one-year casualty insurance premium of $1,800 is paid on November 1, 2019. At December 31, 2019, insurance coverage for two months has been received, and it is appropriate to recognize the cost of that coverage as an expense. However, the cost of coverage for the next 10 months should be deferred—that is, not shown as an expense but reported as prepaid insurance, an asset. Usual bookkeeping practice is to record the premium payment transaction as an increase in the Prepaid Insurance asset account and then to transfer a portion of the premium to the Insurance Expense account as the expense is incurred.</a:t>
            </a:r>
            <a:endParaRPr lang="en-US" dirty="0"/>
          </a:p>
        </p:txBody>
      </p:sp>
    </p:spTree>
    <p:extLst>
      <p:ext uri="{BB962C8B-B14F-4D97-AF65-F5344CB8AC3E}">
        <p14:creationId xmlns:p14="http://schemas.microsoft.com/office/powerpoint/2010/main" val="2496949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dirty="0"/>
              <a:t>LO 5-5: </a:t>
            </a:r>
            <a:r>
              <a:rPr lang="en-US" altLang="en-US" b="0" dirty="0">
                <a:solidFill>
                  <a:srgbClr val="800000"/>
                </a:solidFill>
              </a:rPr>
              <a:t>Discuss how accounts receivable are reported on the balance sheet, including the valuation allowances for estimated uncollectible accounts and estimated cash discounts.</a:t>
            </a:r>
          </a:p>
          <a:p>
            <a:endParaRPr lang="en-US" altLang="en-US" b="0" dirty="0"/>
          </a:p>
          <a:p>
            <a:r>
              <a:rPr lang="en-US" altLang="en-US" b="0" dirty="0"/>
              <a:t>Whenever a firm permits its customers to purchase merchandise or services on credit, it knows that some of the customers will not pay. Based on recent collection experience, tempered by the current state of economic affairs of the industry in which a firm is operating, credit managers can estimate with a high degree of accuracy the probable bad debts expense (or uncollectible accounts expense) of the firm. </a:t>
            </a:r>
          </a:p>
        </p:txBody>
      </p:sp>
    </p:spTree>
    <p:extLst>
      <p:ext uri="{BB962C8B-B14F-4D97-AF65-F5344CB8AC3E}">
        <p14:creationId xmlns:p14="http://schemas.microsoft.com/office/powerpoint/2010/main" val="2841968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mn-ea"/>
                <a:cs typeface="+mn-cs"/>
              </a:rPr>
              <a:t>Many firms estimate bad debts based on a simplified assumption about the </a:t>
            </a:r>
            <a:r>
              <a:rPr kumimoji="1" lang="en-US" sz="1200" b="0" i="0" u="none" strike="noStrike" kern="1200" baseline="0" noProof="0" dirty="0" err="1">
                <a:solidFill>
                  <a:schemeClr val="tx1"/>
                </a:solidFill>
                <a:latin typeface="Times New Roman" pitchFamily="18" charset="0"/>
                <a:ea typeface="+mn-ea"/>
                <a:cs typeface="+mn-cs"/>
              </a:rPr>
              <a:t>collectibility</a:t>
            </a:r>
            <a:r>
              <a:rPr kumimoji="1" lang="en-US" sz="1200" b="0" i="0" u="none" strike="noStrike" kern="1200" baseline="0" noProof="0" dirty="0">
                <a:solidFill>
                  <a:schemeClr val="tx1"/>
                </a:solidFill>
                <a:latin typeface="Times New Roman" pitchFamily="18" charset="0"/>
                <a:ea typeface="+mn-ea"/>
                <a:cs typeface="+mn-cs"/>
              </a:rPr>
              <a:t> of all credit sales made during a period (percentage of credit sales method). Other firms perform a detailed analysis and aging of their year-end accounts receivable to estimate the net amount most likely to be collected (aging of receivables method).</a:t>
            </a:r>
            <a:endParaRPr lang="en-US" altLang="en-US" noProof="0" dirty="0"/>
          </a:p>
        </p:txBody>
      </p:sp>
    </p:spTree>
    <p:extLst>
      <p:ext uri="{BB962C8B-B14F-4D97-AF65-F5344CB8AC3E}">
        <p14:creationId xmlns:p14="http://schemas.microsoft.com/office/powerpoint/2010/main" val="3057049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i="0" dirty="0">
                <a:solidFill>
                  <a:srgbClr val="000000"/>
                </a:solidFill>
              </a:rPr>
              <a:t>Chapter 5: Accounting for and Presentation of Current Assets</a:t>
            </a:r>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IN" sz="1200" b="0" i="0" u="none" strike="noStrike" kern="1200" baseline="0" dirty="0">
                <a:solidFill>
                  <a:schemeClr val="tx1"/>
                </a:solidFill>
                <a:latin typeface="Times New Roman" pitchFamily="18" charset="0"/>
                <a:ea typeface="+mn-ea"/>
                <a:cs typeface="+mn-cs"/>
              </a:rPr>
              <a:t>When the amount of accounts receivable estimated to be uncollectible has been determined, a valuation adjustment can be recorded to reduce the carrying value of the asset and recognize the bad debt expense. </a:t>
            </a:r>
          </a:p>
          <a:p>
            <a:endParaRPr kumimoji="1" lang="en-IN" altLang="en-US" sz="1200" b="0" i="0" u="none" strike="noStrike" kern="1200" baseline="0" dirty="0">
              <a:solidFill>
                <a:schemeClr val="tx1"/>
              </a:solidFill>
              <a:latin typeface="Times New Roman" pitchFamily="18" charset="0"/>
              <a:ea typeface="+mn-ea"/>
              <a:cs typeface="+mn-cs"/>
            </a:endParaRPr>
          </a:p>
          <a:p>
            <a:r>
              <a:rPr lang="en-US" altLang="en-US" b="0" dirty="0"/>
              <a:t>Note that </a:t>
            </a:r>
            <a:r>
              <a:rPr lang="en-IN" altLang="en-US" b="0" dirty="0"/>
              <a:t>the Allowance for Uncollectible Accounts (or Allowance for Bad Debts) account is considered a contra asset because it is reported as a subtraction from an asset in the balance sheet. </a:t>
            </a:r>
            <a:r>
              <a:rPr kumimoji="1" lang="en-IN" sz="1200" b="0" i="0" u="none" strike="noStrike" kern="1200" baseline="0" dirty="0">
                <a:solidFill>
                  <a:schemeClr val="tx1"/>
                </a:solidFill>
                <a:latin typeface="Times New Roman" pitchFamily="18" charset="0"/>
                <a:ea typeface="+mn-ea"/>
                <a:cs typeface="+mn-cs"/>
              </a:rPr>
              <a:t>The debit and credit mechanics of a contra asset account are the opposite of those of an asset account; that is, a contra asset increases with credit entries and decreases with debit entries, and it normally has a credit balance. </a:t>
            </a:r>
            <a:endParaRPr lang="en-US" altLang="en-US" b="0" dirty="0"/>
          </a:p>
        </p:txBody>
      </p:sp>
    </p:spTree>
    <p:extLst>
      <p:ext uri="{BB962C8B-B14F-4D97-AF65-F5344CB8AC3E}">
        <p14:creationId xmlns:p14="http://schemas.microsoft.com/office/powerpoint/2010/main" val="8653152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balance sheet presentation for accounts receivable is the net realizable value (the amount of accounts receivable that the business expects to collect). It is accounts receivable minus the allowance for bad debts. </a:t>
            </a:r>
          </a:p>
        </p:txBody>
      </p:sp>
    </p:spTree>
    <p:extLst>
      <p:ext uri="{BB962C8B-B14F-4D97-AF65-F5344CB8AC3E}">
        <p14:creationId xmlns:p14="http://schemas.microsoft.com/office/powerpoint/2010/main" val="15601458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When a customer defaults on an accounts receivable and the account is determined to be uncollectible, it no longer qualifies as an asset and should be written off. </a:t>
            </a:r>
          </a:p>
        </p:txBody>
      </p:sp>
    </p:spTree>
    <p:extLst>
      <p:ext uri="{BB962C8B-B14F-4D97-AF65-F5344CB8AC3E}">
        <p14:creationId xmlns:p14="http://schemas.microsoft.com/office/powerpoint/2010/main" val="10040053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ltLang="en-US" dirty="0"/>
              <a:t>Note that the write-off of an account receivable has no effect on the income statement, nor should it. </a:t>
            </a:r>
            <a:r>
              <a:rPr kumimoji="1" lang="en-IN" sz="1200" b="0" i="0" u="none" strike="noStrike" kern="1200" baseline="0" dirty="0">
                <a:solidFill>
                  <a:schemeClr val="tx1"/>
                </a:solidFill>
                <a:latin typeface="Times New Roman" pitchFamily="18" charset="0"/>
                <a:ea typeface="+mn-ea"/>
                <a:cs typeface="+mn-cs"/>
              </a:rPr>
              <a:t>The expense was recognized in the year in which the revenue from the transaction with this customer was recognized. </a:t>
            </a:r>
            <a:r>
              <a:rPr kumimoji="1" lang="en-US" sz="1200" b="0" i="0" u="none" strike="noStrike" kern="1200" baseline="0" dirty="0">
                <a:solidFill>
                  <a:schemeClr val="tx1"/>
                </a:solidFill>
                <a:latin typeface="Times New Roman" pitchFamily="18" charset="0"/>
                <a:ea typeface="+mn-ea"/>
                <a:cs typeface="+mn-cs"/>
              </a:rPr>
              <a:t>The write-off entry removes </a:t>
            </a:r>
            <a:r>
              <a:rPr kumimoji="1" lang="en-IN" sz="1200" b="0" i="0" u="none" strike="noStrike" kern="1200" baseline="0" dirty="0">
                <a:solidFill>
                  <a:schemeClr val="tx1"/>
                </a:solidFill>
                <a:latin typeface="Times New Roman" pitchFamily="18" charset="0"/>
                <a:ea typeface="+mn-ea"/>
                <a:cs typeface="+mn-cs"/>
              </a:rPr>
              <a:t>from Accounts Receivable an amount that is never expected to be collected. Also note that the write-off of an account will not affect the net accounts receivable reported on the balance sheet because the financial statement effects on the asset (Accounts Receivable) and the contra asset (Allowance for Bad Debts) are offsetting.</a:t>
            </a:r>
          </a:p>
          <a:p>
            <a:endParaRPr kumimoji="1" lang="en-IN" altLang="en-US" sz="1200" b="0" i="0" u="none" strike="noStrike" kern="1200" baseline="0" dirty="0">
              <a:solidFill>
                <a:schemeClr val="tx1"/>
              </a:solidFill>
              <a:latin typeface="Times New Roman" pitchFamily="18" charset="0"/>
              <a:ea typeface="+mn-ea"/>
              <a:cs typeface="+mn-cs"/>
            </a:endParaRPr>
          </a:p>
          <a:p>
            <a:r>
              <a:rPr lang="en-IN" altLang="en-US" dirty="0"/>
              <a:t>The Allowance for Bad Debts (or Allowance for Uncollectible Accounts) account is a valuation account, and its credit balance is subtracted from the debit balance of Accounts Receivable to arrive at the amount of net receivables reported in the Current Asset section of the balance sheet. This procedure results in stating Accounts Receivable at the amount expected to be collected (net realizable value).</a:t>
            </a:r>
            <a:endParaRPr lang="en-US" altLang="en-US" dirty="0"/>
          </a:p>
        </p:txBody>
      </p:sp>
    </p:spTree>
    <p:extLst>
      <p:ext uri="{BB962C8B-B14F-4D97-AF65-F5344CB8AC3E}">
        <p14:creationId xmlns:p14="http://schemas.microsoft.com/office/powerpoint/2010/main" val="23501922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 cash discount is a deduction from the invoice price granted to induce early payment of the amount due. A cash discount of 2/10, n30 means that a discount of 2 percent can be taken from the invoice amount if payment is received within 10 days; if not, then the total invoice amount is due in 30 days. </a:t>
            </a:r>
          </a:p>
        </p:txBody>
      </p:sp>
    </p:spTree>
    <p:extLst>
      <p:ext uri="{BB962C8B-B14F-4D97-AF65-F5344CB8AC3E}">
        <p14:creationId xmlns:p14="http://schemas.microsoft.com/office/powerpoint/2010/main" val="3646820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LO 5-6: Explain how notes receivable and related accrued interest are reported on the balance sheet.</a:t>
            </a:r>
          </a:p>
          <a:p>
            <a:endParaRPr lang="en-US" altLang="en-US" dirty="0">
              <a:solidFill>
                <a:srgbClr val="000000"/>
              </a:solidFill>
            </a:endParaRPr>
          </a:p>
          <a:p>
            <a:r>
              <a:rPr lang="en-IN" altLang="en-US" dirty="0">
                <a:solidFill>
                  <a:srgbClr val="000000"/>
                </a:solidFill>
              </a:rPr>
              <a:t>A note is a formal document that includes specific provisions with respect to its maturity date (when it is to be paid), agreements or covenants made by the borrower (such as to supply financial statements to the lender or refrain from paying dividends until the note is repaid), identification of security or collateral pledged by the borrower to support the loan, penalties to be assessed if it is not paid on the maturity date, and, most important, the interest rate associated with the loan. </a:t>
            </a:r>
            <a:r>
              <a:rPr kumimoji="1" lang="en-IN" sz="1200" b="0" i="0" u="none" strike="noStrike" kern="1200" baseline="0" dirty="0">
                <a:solidFill>
                  <a:schemeClr val="tx1"/>
                </a:solidFill>
                <a:latin typeface="Times New Roman" pitchFamily="18" charset="0"/>
                <a:ea typeface="+mn-ea"/>
                <a:cs typeface="+mn-cs"/>
              </a:rPr>
              <a:t>Although some firms assess an interest charge or service charge on invoice amounts for accounts receivable that are not paid when due, this practice is unusual for regular transactions between firms. Thus, if an account receivable is not going to be paid promptly, the seller will ask the customer to sign a note so that interest can be earned on the overdue account.</a:t>
            </a:r>
            <a:endParaRPr lang="en-US" altLang="en-US" dirty="0">
              <a:solidFill>
                <a:srgbClr val="000000"/>
              </a:solidFill>
            </a:endParaRPr>
          </a:p>
        </p:txBody>
      </p:sp>
    </p:spTree>
    <p:extLst>
      <p:ext uri="{BB962C8B-B14F-4D97-AF65-F5344CB8AC3E}">
        <p14:creationId xmlns:p14="http://schemas.microsoft.com/office/powerpoint/2010/main" val="569630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IN" sz="1200" b="0" i="0" u="none" strike="noStrike" kern="1200" baseline="0" dirty="0">
                <a:solidFill>
                  <a:schemeClr val="tx1"/>
                </a:solidFill>
                <a:latin typeface="Times New Roman" pitchFamily="18" charset="0"/>
                <a:ea typeface="+mn-ea"/>
                <a:cs typeface="+mn-cs"/>
              </a:rPr>
              <a:t>If interest is to be paid at the maturity of the note (a common practice), it is appropriate that the holder of the note accrue interest revenue, usually monthly. This is appropriate because interest revenue has been earned, and accruing the revenue and increasing interest receivable result in more accurate monthly financial statements. </a:t>
            </a:r>
          </a:p>
          <a:p>
            <a:r>
              <a:rPr kumimoji="1" lang="en-IN" sz="1200" b="0" i="0" u="none" strike="noStrike" kern="1200" baseline="0" dirty="0">
                <a:solidFill>
                  <a:schemeClr val="tx1"/>
                </a:solidFill>
                <a:latin typeface="Times New Roman" pitchFamily="18" charset="0"/>
                <a:ea typeface="+mn-ea"/>
                <a:cs typeface="+mn-cs"/>
              </a:rPr>
              <a:t>Interest Receivable is frequently combined with Notes Receivable in the balance sheet for reporting purposes. Amounts to be received within a year of the balance sheet date are classified as current assets. If the note has a maturity date beyond a year, it will be classified as a noncurrent asset. </a:t>
            </a:r>
            <a:endParaRPr lang="en-US" altLang="en-US" dirty="0"/>
          </a:p>
        </p:txBody>
      </p:sp>
    </p:spTree>
    <p:extLst>
      <p:ext uri="{BB962C8B-B14F-4D97-AF65-F5344CB8AC3E}">
        <p14:creationId xmlns:p14="http://schemas.microsoft.com/office/powerpoint/2010/main" val="9859538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solidFill>
                  <a:srgbClr val="000000"/>
                </a:solidFill>
              </a:rPr>
              <a:t>LO 5-7: Explain how inventories are reported on the balance sheet</a:t>
            </a:r>
            <a:r>
              <a:rPr kumimoji="0" lang="en-US" dirty="0">
                <a:solidFill>
                  <a:srgbClr val="000000"/>
                </a:solidFill>
                <a:effectLst>
                  <a:outerShdw blurRad="38100" dist="38100" dir="2700000" algn="tl">
                    <a:srgbClr val="C0C0C0"/>
                  </a:outerShdw>
                </a:effectLst>
              </a:rPr>
              <a:t>.</a:t>
            </a:r>
            <a:r>
              <a:rPr lang="en-US" dirty="0">
                <a:solidFill>
                  <a:srgbClr val="000000"/>
                </a:solidFill>
              </a:rPr>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solidFill>
                <a:srgbClr val="00000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IN" sz="1200" b="0" i="0" u="none" strike="noStrike" kern="1200" baseline="0" dirty="0">
                <a:solidFill>
                  <a:schemeClr val="tx1"/>
                </a:solidFill>
                <a:latin typeface="Times New Roman" pitchFamily="18" charset="0"/>
                <a:ea typeface="+mn-ea"/>
                <a:cs typeface="+mn-cs"/>
              </a:rPr>
              <a:t>For service organizations, inventories consist mainly of office supplies and other items of relatively low value that will be used up within the organization, rather than being offered for sale to customers. </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IN" sz="1200" b="0" i="0" u="none" strike="noStrike" kern="1200" baseline="0" dirty="0">
                <a:solidFill>
                  <a:schemeClr val="tx1"/>
                </a:solidFill>
                <a:latin typeface="Times New Roman" pitchFamily="18" charset="0"/>
                <a:ea typeface="+mn-ea"/>
                <a:cs typeface="+mn-cs"/>
              </a:rPr>
              <a:t>For merchandising and manufacturing firms, the sale of inventory in the ordinary course of business provides the major, ongoing source of operating revenue. Cost of Goods Sold is usually the largest expense that is subtracted from Sales in determining net income, and, not surprisingly, inventories represent the most significant current asset for many such firms. </a:t>
            </a:r>
            <a:endParaRPr lang="en-US" dirty="0">
              <a:solidFill>
                <a:srgbClr val="000000"/>
              </a:solidFill>
            </a:endParaRPr>
          </a:p>
        </p:txBody>
      </p:sp>
    </p:spTree>
    <p:extLst>
      <p:ext uri="{BB962C8B-B14F-4D97-AF65-F5344CB8AC3E}">
        <p14:creationId xmlns:p14="http://schemas.microsoft.com/office/powerpoint/2010/main" val="1569026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dirty="0"/>
              <a:t>The cost of a purchased or manufactured product is recorded as an asset and carried in the asset account until the product is sold (or becomes worthless or is lost or stolen), at which point the cost becomes an expense to be reported in the income statement. The cost of an item purchased for inventory includes not only the invoice price paid to the supplier but also other costs associated with the purchase of the item, such as freight and material handling charges. Cost is reduced by the amount of any cash discount allowed on the purchase. The income statement caption used to report this expense is Cost of Goods Sold.</a:t>
            </a:r>
            <a:endParaRPr lang="en-US" dirty="0"/>
          </a:p>
        </p:txBody>
      </p:sp>
    </p:spTree>
    <p:extLst>
      <p:ext uri="{BB962C8B-B14F-4D97-AF65-F5344CB8AC3E}">
        <p14:creationId xmlns:p14="http://schemas.microsoft.com/office/powerpoint/2010/main" val="1940038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dirty="0"/>
              <a:t>Recognizing cost of goods sold is a process of accounting for the flow of costs from the Inventory (asset) account of the balance sheet to the Cost of Goods Sold (expense) account of the income statement. T-accounts also can be used to illustrate this flow of costs, as shown in Exhibit 5-3.</a:t>
            </a:r>
            <a:endParaRPr lang="en-US" dirty="0"/>
          </a:p>
        </p:txBody>
      </p:sp>
    </p:spTree>
    <p:extLst>
      <p:ext uri="{BB962C8B-B14F-4D97-AF65-F5344CB8AC3E}">
        <p14:creationId xmlns:p14="http://schemas.microsoft.com/office/powerpoint/2010/main" val="610063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rPr>
              <a:t>After studying this chapter, you should understand and be able to:</a:t>
            </a:r>
          </a:p>
          <a:p>
            <a:pPr marL="736600" indent="-736600">
              <a:defRPr/>
            </a:pPr>
            <a:r>
              <a:rPr lang="en-US" altLang="en-US" dirty="0">
                <a:latin typeface="Arial Narrow" pitchFamily="34" charset="0"/>
              </a:rPr>
              <a:t>LO 5-1: Explain what is included in the cash and cash equivalents amount reported on the balance sheet.</a:t>
            </a:r>
          </a:p>
          <a:p>
            <a:pPr marL="736600" indent="-736600">
              <a:defRPr/>
            </a:pPr>
            <a:r>
              <a:rPr lang="en-US" altLang="en-US" dirty="0">
                <a:latin typeface="Arial Narrow" pitchFamily="34" charset="0"/>
              </a:rPr>
              <a:t>LO 5-2: Describe the key features of a system of internal control and explain why internal controls are important.</a:t>
            </a:r>
          </a:p>
          <a:p>
            <a:pPr marL="736600" indent="-736600">
              <a:defRPr/>
            </a:pPr>
            <a:r>
              <a:rPr lang="en-US" altLang="en-US" dirty="0">
                <a:latin typeface="Arial Narrow" pitchFamily="34" charset="0"/>
              </a:rPr>
              <a:t>LO 5-3: Explain the bank reconciliation procedure.</a:t>
            </a:r>
          </a:p>
          <a:p>
            <a:pPr marL="736600" indent="-736600">
              <a:defRPr/>
            </a:pPr>
            <a:r>
              <a:rPr lang="en-US" altLang="en-US" dirty="0">
                <a:latin typeface="Arial Narrow" pitchFamily="34" charset="0"/>
              </a:rPr>
              <a:t>LO 5-4: Explain how short-term marketable securities are reported on the balance sheet.</a:t>
            </a:r>
          </a:p>
          <a:p>
            <a:pPr marL="736600" indent="-736600">
              <a:defRPr/>
            </a:pPr>
            <a:r>
              <a:rPr lang="en-US" altLang="en-US" dirty="0">
                <a:latin typeface="Arial Narrow" pitchFamily="34" charset="0"/>
              </a:rPr>
              <a:t>LO 5-5: Discuss how accounts receivable are reported on the balance sheet, including the valuation allowances for estimated uncollectible accounts and estimated cash discounts.</a:t>
            </a:r>
          </a:p>
          <a:p>
            <a:pPr marL="736600" indent="-736600">
              <a:defRPr/>
            </a:pPr>
            <a:r>
              <a:rPr lang="en-US" altLang="en-US" dirty="0">
                <a:latin typeface="Arial Narrow" pitchFamily="34" charset="0"/>
              </a:rPr>
              <a:t>LO 5-6: Explain how notes receivable and related accrued interest are reported on the balance sheet.</a:t>
            </a:r>
          </a:p>
          <a:p>
            <a:pPr marL="736600" indent="-736600">
              <a:defRPr/>
            </a:pPr>
            <a:r>
              <a:rPr lang="en-US" altLang="en-US" dirty="0">
                <a:latin typeface="Arial Narrow" pitchFamily="34" charset="0"/>
              </a:rPr>
              <a:t>LO 5-7: Explain how inventories are reported on the balance sheet.</a:t>
            </a:r>
          </a:p>
          <a:p>
            <a:pPr marL="736600" indent="-736600">
              <a:defRPr/>
            </a:pPr>
            <a:r>
              <a:rPr lang="en-US" altLang="en-US" dirty="0">
                <a:latin typeface="Arial Narrow" pitchFamily="34" charset="0"/>
              </a:rPr>
              <a:t>LO 5-8: Discuss the alternative inventory cost flow assumptions and generalize about their respective effects on the income statement and balance sheet when price levels are changing. </a:t>
            </a:r>
          </a:p>
          <a:p>
            <a:pPr marL="685800" indent="-685800">
              <a:defRPr/>
            </a:pPr>
            <a:r>
              <a:rPr lang="en-US" altLang="en-US" dirty="0">
                <a:latin typeface="Arial Narrow" pitchFamily="34" charset="0"/>
              </a:rPr>
              <a:t>LO 5-9: Discuss the impact of inventory errors on the balance sheet and income statement.</a:t>
            </a:r>
          </a:p>
          <a:p>
            <a:pPr marL="804863" indent="-804863">
              <a:defRPr/>
            </a:pPr>
            <a:r>
              <a:rPr lang="en-US" altLang="en-US" dirty="0">
                <a:latin typeface="Arial Narrow" pitchFamily="34" charset="0"/>
              </a:rPr>
              <a:t>LO 5-10: Explain what prepaid expenses are and how they are reported on the balance sheet.</a:t>
            </a:r>
          </a:p>
        </p:txBody>
      </p:sp>
    </p:spTree>
    <p:extLst>
      <p:ext uri="{BB962C8B-B14F-4D97-AF65-F5344CB8AC3E}">
        <p14:creationId xmlns:p14="http://schemas.microsoft.com/office/powerpoint/2010/main" val="11111215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LO 5-8: Discuss the alternative inventory cost flow assumptions and generalize about their respective effects on the income statement and balance sheet when price levels are changing.</a:t>
            </a:r>
          </a:p>
          <a:p>
            <a:endParaRPr lang="en-US" altLang="en-US" dirty="0">
              <a:solidFill>
                <a:srgbClr val="000000"/>
              </a:solidFill>
            </a:endParaRPr>
          </a:p>
          <a:p>
            <a:r>
              <a:rPr kumimoji="1" lang="en-IN" sz="1200" b="0" i="0" u="none" strike="noStrike" kern="1200" baseline="0" dirty="0">
                <a:solidFill>
                  <a:schemeClr val="tx1"/>
                </a:solidFill>
                <a:latin typeface="Times New Roman" pitchFamily="18" charset="0"/>
                <a:ea typeface="+mn-ea"/>
                <a:cs typeface="+mn-cs"/>
              </a:rPr>
              <a:t>The inventory accounting alternative selected by an entity relates to the assumption about how costs flow from the Inventory account to the Cost of Goods Sold account. </a:t>
            </a:r>
            <a:r>
              <a:rPr lang="en-US" altLang="en-US" dirty="0">
                <a:solidFill>
                  <a:srgbClr val="000000"/>
                </a:solidFill>
              </a:rPr>
              <a:t>We use one of these four inventory valuation methods to determine the cost of inventory sold: specific identification; weighted-average; </a:t>
            </a:r>
            <a:r>
              <a:rPr kumimoji="1" lang="en-US" sz="1200" b="0" i="0" u="none" strike="noStrike" kern="1200" baseline="0" dirty="0">
                <a:solidFill>
                  <a:schemeClr val="tx1"/>
                </a:solidFill>
                <a:latin typeface="Times New Roman" pitchFamily="18" charset="0"/>
                <a:ea typeface="+mn-ea"/>
                <a:cs typeface="+mn-cs"/>
              </a:rPr>
              <a:t>first-in, first-out (FIFO);</a:t>
            </a:r>
            <a:r>
              <a:rPr lang="en-US" altLang="en-US" dirty="0">
                <a:solidFill>
                  <a:srgbClr val="000000"/>
                </a:solidFill>
              </a:rPr>
              <a:t> or </a:t>
            </a:r>
            <a:r>
              <a:rPr kumimoji="1" lang="en-US" sz="1200" b="0" i="0" u="none" strike="noStrike" kern="1200" baseline="0" dirty="0">
                <a:solidFill>
                  <a:schemeClr val="tx1"/>
                </a:solidFill>
                <a:latin typeface="Times New Roman" pitchFamily="18" charset="0"/>
                <a:ea typeface="+mn-ea"/>
                <a:cs typeface="+mn-cs"/>
              </a:rPr>
              <a:t>last-in, first-out (LIFO)</a:t>
            </a:r>
            <a:r>
              <a:rPr lang="en-US" altLang="en-US" dirty="0">
                <a:solidFill>
                  <a:srgbClr val="000000"/>
                </a:solidFill>
              </a:rPr>
              <a:t>. </a:t>
            </a:r>
          </a:p>
        </p:txBody>
      </p:sp>
    </p:spTree>
    <p:extLst>
      <p:ext uri="{BB962C8B-B14F-4D97-AF65-F5344CB8AC3E}">
        <p14:creationId xmlns:p14="http://schemas.microsoft.com/office/powerpoint/2010/main" val="26150524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IN" sz="1200" b="0" i="0" u="none" strike="noStrike" kern="1200" baseline="0" dirty="0">
                <a:solidFill>
                  <a:schemeClr val="tx1"/>
                </a:solidFill>
                <a:latin typeface="Times New Roman" pitchFamily="18" charset="0"/>
                <a:ea typeface="+mn-ea"/>
                <a:cs typeface="+mn-cs"/>
              </a:rPr>
              <a:t>When an item is sold, the cost of that specific item is determined from the firm’s records, and that amount is transferred from the Inventory account to Cost of Goods Sold. </a:t>
            </a:r>
          </a:p>
          <a:p>
            <a:r>
              <a:rPr lang="en-IN" altLang="en-US" dirty="0"/>
              <a:t>The amount of ending inventory is the cost of the items held in inventory at the end of the year. This alternative is appropriate for a firm dealing with specifically identifiable products, such as automobiles, that have an identifying serial number and are purchased and sold by specific unit.</a:t>
            </a:r>
            <a:endParaRPr lang="en-US" altLang="en-US" dirty="0"/>
          </a:p>
        </p:txBody>
      </p:sp>
    </p:spTree>
    <p:extLst>
      <p:ext uri="{BB962C8B-B14F-4D97-AF65-F5344CB8AC3E}">
        <p14:creationId xmlns:p14="http://schemas.microsoft.com/office/powerpoint/2010/main" val="22876510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altLang="en-US" dirty="0"/>
              <a:t>The weighted-average alternative is applied to individual items of inventory. It involves calculating the average cost of the items in the beginning inventory plus purchases made during the year. </a:t>
            </a:r>
            <a:r>
              <a:rPr lang="en-US" altLang="en-US" dirty="0"/>
              <a:t>The calculation is cost of goods available for sale during the year divided by total units available for sale during the year. </a:t>
            </a:r>
          </a:p>
        </p:txBody>
      </p:sp>
    </p:spTree>
    <p:extLst>
      <p:ext uri="{BB962C8B-B14F-4D97-AF65-F5344CB8AC3E}">
        <p14:creationId xmlns:p14="http://schemas.microsoft.com/office/powerpoint/2010/main" val="8369288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first-in, first-out (FIFO) method assigns the oldest costs to the cost of goods sold and the recent costs to ending inventory. </a:t>
            </a:r>
            <a:r>
              <a:rPr lang="en-IN" altLang="en-US" dirty="0"/>
              <a:t>First-in, first-out, or FIFO, means that the first costs in to inventory are the first costs out to cost of goods sold. The effect of this inventory cost flow assumption is to transfer to the Cost of Goods Sold account the oldest costs incurred (for the quantity of merchandise sold) and to leave in the Inventory asset account the most recent costs of merchandise purchased or manufactured (for the quantity of merchandise in ending inventory).</a:t>
            </a:r>
            <a:endParaRPr lang="en-US" altLang="en-US" dirty="0"/>
          </a:p>
        </p:txBody>
      </p:sp>
    </p:spTree>
    <p:extLst>
      <p:ext uri="{BB962C8B-B14F-4D97-AF65-F5344CB8AC3E}">
        <p14:creationId xmlns:p14="http://schemas.microsoft.com/office/powerpoint/2010/main" val="22123594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last-in, last-out (LIFO) method assigns recent costs to the cost of goods sold and the oldest costs to the ending inventory. </a:t>
            </a:r>
            <a:r>
              <a:rPr lang="en-IN" altLang="en-US" dirty="0"/>
              <a:t>Last-in, first-out, or LIFO, is an alternative cost flow assumption opposite to FIFO. Under LIFO, the most recent costs incurred for merchandise purchased or manufactured are transferred to the income statement (as Cost of Goods Sold) when items are sold, and the inventory on hand at the balance sheet date is </a:t>
            </a:r>
            <a:r>
              <a:rPr lang="en-IN" altLang="en-US" dirty="0" err="1"/>
              <a:t>costed</a:t>
            </a:r>
            <a:r>
              <a:rPr lang="en-IN" altLang="en-US" dirty="0"/>
              <a:t> at the oldest costs, including those used to value the beginning inventory.</a:t>
            </a:r>
            <a:endParaRPr lang="en-US" altLang="en-US" dirty="0"/>
          </a:p>
        </p:txBody>
      </p:sp>
    </p:spTree>
    <p:extLst>
      <p:ext uri="{BB962C8B-B14F-4D97-AF65-F5344CB8AC3E}">
        <p14:creationId xmlns:p14="http://schemas.microsoft.com/office/powerpoint/2010/main" val="17418188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sz="1200" dirty="0"/>
              <a:t>For Cruisers Inc., determine the ending inventory amount at August 31, 2020, and the cost of goods sold for the year then ended, using the weighted-average, FIFO, and LIFO cost flow assumptions.</a:t>
            </a:r>
            <a:endParaRPr lang="en-US" dirty="0"/>
          </a:p>
        </p:txBody>
      </p:sp>
    </p:spTree>
    <p:extLst>
      <p:ext uri="{BB962C8B-B14F-4D97-AF65-F5344CB8AC3E}">
        <p14:creationId xmlns:p14="http://schemas.microsoft.com/office/powerpoint/2010/main" val="814276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Information regarding </a:t>
            </a:r>
            <a:r>
              <a:rPr kumimoji="1" lang="en-US" sz="1200" b="0" i="0" u="none" strike="noStrike" kern="1200" baseline="0" dirty="0">
                <a:solidFill>
                  <a:schemeClr val="tx1"/>
                </a:solidFill>
                <a:latin typeface="Times New Roman" pitchFamily="18" charset="0"/>
                <a:ea typeface="+mn-ea"/>
                <a:cs typeface="+mn-cs"/>
              </a:rPr>
              <a:t>Cruisers Inc. is provided here.</a:t>
            </a:r>
            <a:endParaRPr lang="en-US" dirty="0"/>
          </a:p>
        </p:txBody>
      </p:sp>
    </p:spTree>
    <p:extLst>
      <p:ext uri="{BB962C8B-B14F-4D97-AF65-F5344CB8AC3E}">
        <p14:creationId xmlns:p14="http://schemas.microsoft.com/office/powerpoint/2010/main" val="41860621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cost of goods sold based on the </a:t>
            </a:r>
            <a:r>
              <a:rPr lang="en-US" sz="1200" dirty="0"/>
              <a:t>weighted-average cost flow assumption is $60,828.</a:t>
            </a:r>
            <a:endParaRPr lang="en-US" dirty="0"/>
          </a:p>
        </p:txBody>
      </p:sp>
    </p:spTree>
    <p:extLst>
      <p:ext uri="{BB962C8B-B14F-4D97-AF65-F5344CB8AC3E}">
        <p14:creationId xmlns:p14="http://schemas.microsoft.com/office/powerpoint/2010/main" val="1838220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calculation of cost of goods sold based on the FIFO </a:t>
            </a:r>
            <a:r>
              <a:rPr lang="en-US" sz="1200" dirty="0"/>
              <a:t>cost flow assumption is shown here.</a:t>
            </a:r>
            <a:endParaRPr lang="en-US" dirty="0"/>
          </a:p>
        </p:txBody>
      </p:sp>
    </p:spTree>
    <p:extLst>
      <p:ext uri="{BB962C8B-B14F-4D97-AF65-F5344CB8AC3E}">
        <p14:creationId xmlns:p14="http://schemas.microsoft.com/office/powerpoint/2010/main" val="17307124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IN" sz="1200" b="0" i="0" u="none" strike="noStrike" kern="1200" baseline="0" dirty="0">
                <a:solidFill>
                  <a:schemeClr val="tx1"/>
                </a:solidFill>
                <a:latin typeface="Times New Roman" pitchFamily="18" charset="0"/>
                <a:ea typeface="+mn-ea"/>
                <a:cs typeface="+mn-cs"/>
              </a:rPr>
              <a:t>*Applying the FIFO cost flow assumption, the cost of two of the six boats purchased this date is transferred from Inventory to Cost of Goods Sold. </a:t>
            </a:r>
          </a:p>
          <a:p>
            <a:r>
              <a:rPr kumimoji="1" lang="en-IN" sz="1200" b="0" i="0" u="none" strike="noStrike" kern="1200" baseline="0" dirty="0">
                <a:solidFill>
                  <a:schemeClr val="tx1"/>
                </a:solidFill>
                <a:latin typeface="Times New Roman" pitchFamily="18" charset="0"/>
                <a:ea typeface="+mn-ea"/>
                <a:cs typeface="+mn-cs"/>
              </a:rPr>
              <a:t>Note that the cost of goods sold also could have been calculated by subtracting the ending inventory amount from the total cost of the boats available for sale: </a:t>
            </a:r>
          </a:p>
          <a:p>
            <a:r>
              <a:rPr kumimoji="1" lang="en-IN" sz="1200" b="0" i="0" u="none" strike="noStrike" kern="1200" baseline="0" dirty="0">
                <a:solidFill>
                  <a:schemeClr val="tx1"/>
                </a:solidFill>
                <a:latin typeface="Times New Roman" pitchFamily="18" charset="0"/>
                <a:ea typeface="+mn-ea"/>
                <a:cs typeface="+mn-cs"/>
              </a:rPr>
              <a:t>Total cost of boats available for sale      =   $73,980 </a:t>
            </a:r>
          </a:p>
          <a:p>
            <a:r>
              <a:rPr kumimoji="1" lang="en-IN" sz="1200" b="0" i="0" u="none" strike="noStrike" kern="1200" baseline="0" dirty="0">
                <a:solidFill>
                  <a:schemeClr val="tx1"/>
                </a:solidFill>
                <a:latin typeface="Times New Roman" pitchFamily="18" charset="0"/>
                <a:ea typeface="+mn-ea"/>
                <a:cs typeface="+mn-cs"/>
              </a:rPr>
              <a:t>Less cost of boats in ending inventory   =    (13,680) </a:t>
            </a:r>
          </a:p>
          <a:p>
            <a:r>
              <a:rPr kumimoji="1" lang="en-IN" sz="1200" b="0" i="0" u="none" strike="noStrike" kern="1200" baseline="0" dirty="0">
                <a:solidFill>
                  <a:schemeClr val="tx1"/>
                </a:solidFill>
                <a:latin typeface="Times New Roman" pitchFamily="18" charset="0"/>
                <a:ea typeface="+mn-ea"/>
                <a:cs typeface="+mn-cs"/>
              </a:rPr>
              <a:t>Cost of goods sold                                  =   $60,300 </a:t>
            </a:r>
            <a:endParaRPr lang="en-US" dirty="0"/>
          </a:p>
        </p:txBody>
      </p:sp>
    </p:spTree>
    <p:extLst>
      <p:ext uri="{BB962C8B-B14F-4D97-AF65-F5344CB8AC3E}">
        <p14:creationId xmlns:p14="http://schemas.microsoft.com/office/powerpoint/2010/main" val="2228620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Current assets include cash and other assets that are expected to be converted to cash or used up within one year, or an operating cycle, whichever is longer. </a:t>
            </a:r>
            <a:r>
              <a:rPr lang="en-IN" altLang="en-US" dirty="0"/>
              <a:t>Current asset captions usually seen in a balance sheet are the following: cash and cash equivalents, short-term marketable securities, accounts and notes receivable, inventories, and prepaid expenses or other current assets.</a:t>
            </a:r>
            <a:endParaRPr lang="en-US" altLang="en-US" dirty="0"/>
          </a:p>
        </p:txBody>
      </p:sp>
    </p:spTree>
    <p:extLst>
      <p:ext uri="{BB962C8B-B14F-4D97-AF65-F5344CB8AC3E}">
        <p14:creationId xmlns:p14="http://schemas.microsoft.com/office/powerpoint/2010/main" val="7547338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calculation of cost of goods sold based on the LIFO </a:t>
            </a:r>
            <a:r>
              <a:rPr lang="en-US" sz="1200" dirty="0"/>
              <a:t>cost flow assumption is shown here.</a:t>
            </a:r>
            <a:endParaRPr lang="en-US" dirty="0"/>
          </a:p>
        </p:txBody>
      </p:sp>
    </p:spTree>
    <p:extLst>
      <p:ext uri="{BB962C8B-B14F-4D97-AF65-F5344CB8AC3E}">
        <p14:creationId xmlns:p14="http://schemas.microsoft.com/office/powerpoint/2010/main" val="40223396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IN" sz="1200" b="0" i="0" u="none" strike="noStrike" kern="1200" baseline="0" dirty="0">
                <a:solidFill>
                  <a:schemeClr val="tx1"/>
                </a:solidFill>
                <a:latin typeface="Times New Roman" pitchFamily="18" charset="0"/>
                <a:ea typeface="+mn-ea"/>
                <a:cs typeface="+mn-cs"/>
              </a:rPr>
              <a:t>†Applying the LIFO cost flow assumption, the cost of five of the eight boats purchased this date is transferred from Inventory to Cost of Goods Sold. </a:t>
            </a:r>
          </a:p>
          <a:p>
            <a:r>
              <a:rPr kumimoji="1" lang="en-IN" sz="1200" b="0" i="0" u="none" strike="noStrike" kern="1200" baseline="0" dirty="0">
                <a:solidFill>
                  <a:schemeClr val="tx1"/>
                </a:solidFill>
                <a:latin typeface="Times New Roman" pitchFamily="18" charset="0"/>
                <a:ea typeface="+mn-ea"/>
                <a:cs typeface="+mn-cs"/>
              </a:rPr>
              <a:t>Note that the cost of goods sold also could have been calculated by subtracting the ending inventory amount from the total cost of the boats available for sale: </a:t>
            </a:r>
          </a:p>
          <a:p>
            <a:r>
              <a:rPr kumimoji="1" lang="en-IN" sz="1200" b="0" i="0" u="none" strike="noStrike" kern="1200" baseline="0" dirty="0">
                <a:solidFill>
                  <a:schemeClr val="tx1"/>
                </a:solidFill>
                <a:latin typeface="Times New Roman" pitchFamily="18" charset="0"/>
                <a:ea typeface="+mn-ea"/>
                <a:cs typeface="+mn-cs"/>
              </a:rPr>
              <a:t>Total cost of boats available for sale      =   $73,980 </a:t>
            </a:r>
          </a:p>
          <a:p>
            <a:r>
              <a:rPr kumimoji="1" lang="en-IN" sz="1200" b="0" i="0" u="none" strike="noStrike" kern="1200" baseline="0" dirty="0">
                <a:solidFill>
                  <a:schemeClr val="tx1"/>
                </a:solidFill>
                <a:latin typeface="Times New Roman" pitchFamily="18" charset="0"/>
                <a:ea typeface="+mn-ea"/>
                <a:cs typeface="+mn-cs"/>
              </a:rPr>
              <a:t>Less cost of boats in ending inventory   =    (12,300) </a:t>
            </a:r>
          </a:p>
          <a:p>
            <a:r>
              <a:rPr kumimoji="1" lang="en-IN" sz="1200" b="0" i="0" u="none" strike="noStrike" kern="1200" baseline="0" dirty="0">
                <a:solidFill>
                  <a:schemeClr val="tx1"/>
                </a:solidFill>
                <a:latin typeface="Times New Roman" pitchFamily="18" charset="0"/>
                <a:ea typeface="+mn-ea"/>
                <a:cs typeface="+mn-cs"/>
              </a:rPr>
              <a:t>Cost of goods sold                                  =   $61,680</a:t>
            </a:r>
          </a:p>
          <a:p>
            <a:endParaRPr kumimoji="1" lang="en-IN" sz="1200" b="0" i="0" u="none" strike="noStrike" kern="1200" baseline="0" dirty="0">
              <a:solidFill>
                <a:schemeClr val="tx1"/>
              </a:solidFill>
              <a:latin typeface="Times New Roman" pitchFamily="18" charset="0"/>
              <a:ea typeface="+mn-ea"/>
              <a:cs typeface="+mn-cs"/>
            </a:endParaRPr>
          </a:p>
          <a:p>
            <a:r>
              <a:rPr lang="en-IN" dirty="0"/>
              <a:t>The way these cost flow assumptions are applied depends on the inventory accounting system in use. Exhibit 5-4 uses the periodic system.</a:t>
            </a:r>
            <a:endParaRPr lang="en-US" dirty="0"/>
          </a:p>
        </p:txBody>
      </p:sp>
    </p:spTree>
    <p:extLst>
      <p:ext uri="{BB962C8B-B14F-4D97-AF65-F5344CB8AC3E}">
        <p14:creationId xmlns:p14="http://schemas.microsoft.com/office/powerpoint/2010/main" val="1533121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altLang="en-US" dirty="0"/>
              <a:t>It is important to understand how the inventory cost flow assumption used by a firm interacts with the direction of cost changes to affect both inventory and cost of goods sold. In times of rising costs, LIFO results in lower ending inventory and higher cost of goods sold than FIFO. These changes occur because the LIFO assumption results in most recent, and higher, costs being transferred to cost of goods sold.</a:t>
            </a:r>
          </a:p>
        </p:txBody>
      </p:sp>
    </p:spTree>
    <p:extLst>
      <p:ext uri="{BB962C8B-B14F-4D97-AF65-F5344CB8AC3E}">
        <p14:creationId xmlns:p14="http://schemas.microsoft.com/office/powerpoint/2010/main" val="21380292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altLang="en-US" dirty="0"/>
              <a:t>It is important to understand how the inventory cost flow assumption used by a firm interacts with the direction of cost changes to affect both inventory and cost of goods sold. In times of rising costs, LIFO results in lower ending inventory and higher cost of goods sold than FIFO. These changes occur because the LIFO assumption results in most recent, and higher, costs being transferred to cost of goods sold.</a:t>
            </a:r>
          </a:p>
        </p:txBody>
      </p:sp>
    </p:spTree>
    <p:extLst>
      <p:ext uri="{BB962C8B-B14F-4D97-AF65-F5344CB8AC3E}">
        <p14:creationId xmlns:p14="http://schemas.microsoft.com/office/powerpoint/2010/main" val="31034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ltLang="en-US" dirty="0"/>
              <a:t>In a perpetual inventory system, a record is made of every purchase and every sale, and a continuous record of the quantity and cost of each item of inventory is maintained.</a:t>
            </a:r>
          </a:p>
          <a:p>
            <a:r>
              <a:rPr lang="en-IN" altLang="en-US" dirty="0"/>
              <a:t>In a periodic inventory system, a count of the inventory on hand (taking a physical inventory) is made periodically—frequently at the end of the fiscal year—and the cost of the inventory on hand, based on the cost flow assumption being used, is determined and subtracted from the sum of the beginning inventory and purchases to determine the cost of goods sold.</a:t>
            </a:r>
            <a:endParaRPr lang="en-US" altLang="en-US" dirty="0"/>
          </a:p>
        </p:txBody>
      </p:sp>
    </p:spTree>
    <p:extLst>
      <p:ext uri="{BB962C8B-B14F-4D97-AF65-F5344CB8AC3E}">
        <p14:creationId xmlns:p14="http://schemas.microsoft.com/office/powerpoint/2010/main" val="41384880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IN" sz="1200" b="0" i="0" u="none" strike="noStrike" kern="1200" baseline="0" dirty="0">
                <a:solidFill>
                  <a:schemeClr val="tx1"/>
                </a:solidFill>
                <a:latin typeface="Times New Roman" pitchFamily="18" charset="0"/>
                <a:ea typeface="+mn-ea"/>
                <a:cs typeface="+mn-cs"/>
              </a:rPr>
              <a:t>In a perpetual inventory system, a record is made of every purchase and every sale, and a continuous record of the quantity and cost of each item of inventory is maintained. Under a perpetual inventory system, the cost flow assumption used by the firm is applied on a day-to-day basis as sales are recorded, rather than at the end of the year (or month). This allows the firm to record increases to Cost of Goods Sold and decreases to Inventory on a daily basis. </a:t>
            </a:r>
          </a:p>
          <a:p>
            <a:r>
              <a:rPr kumimoji="1" lang="en-IN" sz="1200" b="0" i="0" u="none" strike="noStrike" kern="1200" baseline="0" dirty="0">
                <a:solidFill>
                  <a:schemeClr val="tx1"/>
                </a:solidFill>
                <a:latin typeface="Times New Roman" pitchFamily="18" charset="0"/>
                <a:ea typeface="+mn-ea"/>
                <a:cs typeface="+mn-cs"/>
              </a:rPr>
              <a:t>Under FIFO, the periodic and perpetual systems will always produce the same results for ending inventory and cost of goods sold. </a:t>
            </a:r>
          </a:p>
        </p:txBody>
      </p:sp>
    </p:spTree>
    <p:extLst>
      <p:ext uri="{BB962C8B-B14F-4D97-AF65-F5344CB8AC3E}">
        <p14:creationId xmlns:p14="http://schemas.microsoft.com/office/powerpoint/2010/main" val="959936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altLang="en-US" dirty="0"/>
              <a:t>A retail firm would use the term merchandise inventory to describe this inventory category; a manufacturing firm would use the term finished goods inventory. Besides finished goods inventory, a manufacturing firm will have two other broad inventory categories: Raw Materials Inventory and Work in Process Inventory.</a:t>
            </a:r>
            <a:endParaRPr lang="en-US" altLang="en-US" dirty="0"/>
          </a:p>
        </p:txBody>
      </p:sp>
    </p:spTree>
    <p:extLst>
      <p:ext uri="{BB962C8B-B14F-4D97-AF65-F5344CB8AC3E}">
        <p14:creationId xmlns:p14="http://schemas.microsoft.com/office/powerpoint/2010/main" val="40381534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LO 5-9: Discuss the impact of inventory errors on the balance sheet and income statement.</a:t>
            </a:r>
          </a:p>
          <a:p>
            <a:endParaRPr lang="en-US" altLang="en-US" dirty="0">
              <a:solidFill>
                <a:srgbClr val="000000"/>
              </a:solidFill>
            </a:endParaRPr>
          </a:p>
          <a:p>
            <a:r>
              <a:rPr lang="en-US" altLang="en-US" dirty="0">
                <a:solidFill>
                  <a:srgbClr val="000000"/>
                </a:solidFill>
              </a:rPr>
              <a:t>Errors in the amount of ending inventory have a direct dollar-for-dollar effect on cost of goods sold and net income. For this reason, independent auditors, income tax auditors, and financial analysts look closely at reported inventory amounts. </a:t>
            </a:r>
          </a:p>
        </p:txBody>
      </p:sp>
    </p:spTree>
    <p:extLst>
      <p:ext uri="{BB962C8B-B14F-4D97-AF65-F5344CB8AC3E}">
        <p14:creationId xmlns:p14="http://schemas.microsoft.com/office/powerpoint/2010/main" val="29757203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IN" sz="1200" b="0" i="0" u="none" strike="noStrike" kern="1200" baseline="0" dirty="0">
                <a:solidFill>
                  <a:schemeClr val="tx1"/>
                </a:solidFill>
                <a:latin typeface="Times New Roman" pitchFamily="18" charset="0"/>
                <a:ea typeface="+mn-ea"/>
                <a:cs typeface="+mn-cs"/>
              </a:rPr>
              <a:t>Inventory carrying values on the balance sheet are reported at the lower of cost or market. This reporting is an application of accounting conservatism. The “market” of lower of cost or market is generally the replacement cost of the inventory on the balance sheet date. The lower-of-cost-or-market determination can be made with respect to individual items of inventory, broad categories of inventory, or to the inventory as a whole. </a:t>
            </a:r>
          </a:p>
        </p:txBody>
      </p:sp>
    </p:spTree>
    <p:extLst>
      <p:ext uri="{BB962C8B-B14F-4D97-AF65-F5344CB8AC3E}">
        <p14:creationId xmlns:p14="http://schemas.microsoft.com/office/powerpoint/2010/main" val="11509268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LO 5-10: Explain what prepaid expenses are and how they are reported on the balance sheet.</a:t>
            </a:r>
          </a:p>
          <a:p>
            <a:endParaRPr lang="en-US" altLang="en-US" dirty="0">
              <a:solidFill>
                <a:srgbClr val="000000"/>
              </a:solidFill>
            </a:endParaRPr>
          </a:p>
          <a:p>
            <a:r>
              <a:rPr lang="en-US" altLang="en-US" dirty="0">
                <a:solidFill>
                  <a:srgbClr val="000000"/>
                </a:solidFill>
              </a:rPr>
              <a:t>Prepaid expenses are </a:t>
            </a:r>
            <a:r>
              <a:rPr kumimoji="1" lang="en-IN" sz="1200" b="0" i="0" u="none" strike="noStrike" kern="1200" baseline="0" dirty="0">
                <a:solidFill>
                  <a:schemeClr val="tx1"/>
                </a:solidFill>
                <a:latin typeface="Times New Roman" pitchFamily="18" charset="0"/>
                <a:ea typeface="+mn-ea"/>
                <a:cs typeface="+mn-cs"/>
              </a:rPr>
              <a:t>expenses that have been paid in the current fiscal period but that will not be subtracted from revenue until a subsequent fiscal period</a:t>
            </a:r>
            <a:r>
              <a:rPr lang="en-US" altLang="en-US" dirty="0">
                <a:solidFill>
                  <a:srgbClr val="000000"/>
                </a:solidFill>
              </a:rPr>
              <a:t>. </a:t>
            </a:r>
          </a:p>
        </p:txBody>
      </p:sp>
    </p:spTree>
    <p:extLst>
      <p:ext uri="{BB962C8B-B14F-4D97-AF65-F5344CB8AC3E}">
        <p14:creationId xmlns:p14="http://schemas.microsoft.com/office/powerpoint/2010/main" val="4228414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rPr>
              <a:t>LO 5-1: Explain what is included in the cash and cash equivalents amount reported on the balance sheet.</a:t>
            </a:r>
          </a:p>
          <a:p>
            <a:endParaRPr kumimoji="0" lang="en-US" altLang="en-US" dirty="0">
              <a:solidFill>
                <a:srgbClr val="000000"/>
              </a:solidFill>
            </a:endParaRPr>
          </a:p>
          <a:p>
            <a:r>
              <a:rPr lang="en-US" altLang="en-US" dirty="0">
                <a:solidFill>
                  <a:srgbClr val="000000"/>
                </a:solidFill>
              </a:rPr>
              <a:t>Cash includes </a:t>
            </a:r>
            <a:r>
              <a:rPr kumimoji="1" lang="en-IN" sz="1200" b="0" i="0" u="none" strike="noStrike" kern="1200" baseline="0" dirty="0">
                <a:solidFill>
                  <a:schemeClr val="tx1"/>
                </a:solidFill>
                <a:latin typeface="Times New Roman" pitchFamily="18" charset="0"/>
                <a:ea typeface="+mn-ea"/>
                <a:cs typeface="+mn-cs"/>
              </a:rPr>
              <a:t>money on hand in change funds,</a:t>
            </a:r>
            <a:r>
              <a:rPr lang="en-US" altLang="en-US" dirty="0">
                <a:solidFill>
                  <a:srgbClr val="000000"/>
                </a:solidFill>
              </a:rPr>
              <a:t> petty cash funds, </a:t>
            </a:r>
            <a:r>
              <a:rPr lang="en-US" altLang="en-US" dirty="0" err="1">
                <a:solidFill>
                  <a:srgbClr val="000000"/>
                </a:solidFill>
              </a:rPr>
              <a:t>undeposited</a:t>
            </a:r>
            <a:r>
              <a:rPr lang="en-US" altLang="en-US" dirty="0">
                <a:solidFill>
                  <a:srgbClr val="000000"/>
                </a:solidFill>
              </a:rPr>
              <a:t> receipts </a:t>
            </a:r>
            <a:r>
              <a:rPr kumimoji="1" lang="en-US" sz="1200" b="0" i="0" u="none" strike="noStrike" kern="1200" baseline="0" dirty="0">
                <a:solidFill>
                  <a:schemeClr val="tx1"/>
                </a:solidFill>
                <a:latin typeface="Times New Roman" pitchFamily="18" charset="0"/>
                <a:ea typeface="+mn-ea"/>
                <a:cs typeface="+mn-cs"/>
              </a:rPr>
              <a:t>(including currency, checks, money orders, and bank drafts)</a:t>
            </a:r>
            <a:r>
              <a:rPr lang="en-US" altLang="en-US" dirty="0">
                <a:solidFill>
                  <a:srgbClr val="000000"/>
                </a:solidFill>
              </a:rPr>
              <a:t>, and </a:t>
            </a:r>
            <a:r>
              <a:rPr kumimoji="1" lang="en-IN" sz="1200" b="0" i="0" u="none" strike="noStrike" kern="1200" baseline="0" dirty="0">
                <a:solidFill>
                  <a:schemeClr val="tx1"/>
                </a:solidFill>
                <a:latin typeface="Times New Roman" pitchFamily="18" charset="0"/>
                <a:ea typeface="+mn-ea"/>
                <a:cs typeface="+mn-cs"/>
              </a:rPr>
              <a:t>any funds immediately available to the firm in its bank accounts </a:t>
            </a:r>
            <a:r>
              <a:rPr kumimoji="1" lang="en-US" sz="1200" b="0" i="0" u="none" strike="noStrike" kern="1200" baseline="0" dirty="0">
                <a:solidFill>
                  <a:schemeClr val="tx1"/>
                </a:solidFill>
                <a:latin typeface="Times New Roman" pitchFamily="18" charset="0"/>
                <a:ea typeface="+mn-ea"/>
                <a:cs typeface="+mn-cs"/>
              </a:rPr>
              <a:t>(“demand deposits” such as checking and savings accounts)</a:t>
            </a:r>
            <a:r>
              <a:rPr lang="en-US" altLang="en-US" dirty="0">
                <a:solidFill>
                  <a:srgbClr val="000000"/>
                </a:solidFill>
              </a:rPr>
              <a:t>. </a:t>
            </a:r>
          </a:p>
        </p:txBody>
      </p:sp>
    </p:spTree>
    <p:extLst>
      <p:ext uri="{BB962C8B-B14F-4D97-AF65-F5344CB8AC3E}">
        <p14:creationId xmlns:p14="http://schemas.microsoft.com/office/powerpoint/2010/main" val="19271731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dirty="0"/>
              <a:t>Assume that a one-year casualty insurance premium of $1,800 is paid on November 1, 2019. At December 31, 2019, insurance coverage for two months has been received, and it is appropriate to recognize the cost of that coverage as an expense. However, the cost of coverage for the next 10 months should be deferred—that is, not shown as an expense but reported as prepaid insurance, an asset. Usual bookkeeping practice is to record the premium payment transaction as an increase in the Prepaid Insurance asset account and then to transfer a portion of the premium to the Insurance Expense account as the expense is incurred.</a:t>
            </a:r>
            <a:endParaRPr lang="en-US" dirty="0"/>
          </a:p>
        </p:txBody>
      </p:sp>
    </p:spTree>
    <p:extLst>
      <p:ext uri="{BB962C8B-B14F-4D97-AF65-F5344CB8AC3E}">
        <p14:creationId xmlns:p14="http://schemas.microsoft.com/office/powerpoint/2010/main" val="21041770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5</a:t>
            </a:r>
          </a:p>
        </p:txBody>
      </p:sp>
    </p:spTree>
    <p:extLst>
      <p:ext uri="{BB962C8B-B14F-4D97-AF65-F5344CB8AC3E}">
        <p14:creationId xmlns:p14="http://schemas.microsoft.com/office/powerpoint/2010/main" val="14480416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1300040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3905097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274141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129370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9979724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9759722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99100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765691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N" altLang="en-US" dirty="0"/>
              <a:t>Because cash on hand or in checking accounts earns little if any interest, management of just about every organization will develop a cash management system to permit investment of cash balances not currently required for the entity’s operation. The broad objective of the cash management program is to maximize earnings by having as much cash as feasible invested for the longest possible time. Cash managers are interested in minimizing investment risks, and this is accomplished by investing in U.S. Treasury securities, securities of agencies of the federal government, bank certificates of deposit, money market mutual funds, and commercial paper.</a:t>
            </a:r>
            <a:endParaRPr lang="en-US" altLang="en-US" dirty="0"/>
          </a:p>
        </p:txBody>
      </p:sp>
    </p:spTree>
    <p:extLst>
      <p:ext uri="{BB962C8B-B14F-4D97-AF65-F5344CB8AC3E}">
        <p14:creationId xmlns:p14="http://schemas.microsoft.com/office/powerpoint/2010/main" val="421905767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5459393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961046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Cash equivalents are </a:t>
            </a:r>
            <a:r>
              <a:rPr lang="en-IN" altLang="en-US" dirty="0"/>
              <a:t>short-term, highly liquid investments that can be readily converted into cash with a minimal risk of price change due to interest rate movements. Examples </a:t>
            </a:r>
            <a:r>
              <a:rPr lang="en-US" altLang="en-US" dirty="0"/>
              <a:t>include commercial paper, U.S. Treasury securities, bank certificates of deposit, and money market mutual funds. </a:t>
            </a:r>
          </a:p>
        </p:txBody>
      </p:sp>
    </p:spTree>
    <p:extLst>
      <p:ext uri="{BB962C8B-B14F-4D97-AF65-F5344CB8AC3E}">
        <p14:creationId xmlns:p14="http://schemas.microsoft.com/office/powerpoint/2010/main" val="4015400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dirty="0">
                <a:solidFill>
                  <a:srgbClr val="000000"/>
                </a:solidFill>
              </a:rPr>
              <a:t>LO 5-2: Describe the key features of a system of internal control and explain why internal controls are important.</a:t>
            </a:r>
          </a:p>
          <a:p>
            <a:endParaRPr kumimoji="0" lang="en-US" altLang="en-US" b="0" dirty="0">
              <a:solidFill>
                <a:srgbClr val="000000"/>
              </a:solidFill>
            </a:endParaRPr>
          </a:p>
          <a:p>
            <a:r>
              <a:rPr kumimoji="1" lang="en-IN" sz="1200" b="0" i="0" u="none" strike="noStrike" kern="1200" baseline="0" dirty="0">
                <a:solidFill>
                  <a:schemeClr val="tx1"/>
                </a:solidFill>
                <a:latin typeface="Times New Roman" pitchFamily="18" charset="0"/>
                <a:ea typeface="+mn-ea"/>
                <a:cs typeface="+mn-cs"/>
              </a:rPr>
              <a:t>Internal control is broadly defined as a process, established by an entity’s board of directors, management, and other personnel, designed to provide reasonable assurance that objectives are achieved with respect to the following: </a:t>
            </a:r>
          </a:p>
          <a:p>
            <a:r>
              <a:rPr kumimoji="1" lang="en-IN" sz="1200" b="0" i="0" u="none" strike="noStrike" kern="1200" baseline="0" dirty="0">
                <a:solidFill>
                  <a:schemeClr val="tx1"/>
                </a:solidFill>
                <a:latin typeface="Times New Roman" pitchFamily="18" charset="0"/>
                <a:ea typeface="+mn-ea"/>
                <a:cs typeface="+mn-cs"/>
              </a:rPr>
              <a:t>1. The effectiveness and efficiency of the operations of the organization. </a:t>
            </a:r>
          </a:p>
          <a:p>
            <a:r>
              <a:rPr kumimoji="1" lang="en-IN" sz="1200" b="0" i="0" u="none" strike="noStrike" kern="1200" baseline="0" dirty="0">
                <a:solidFill>
                  <a:schemeClr val="tx1"/>
                </a:solidFill>
                <a:latin typeface="Times New Roman" pitchFamily="18" charset="0"/>
                <a:ea typeface="+mn-ea"/>
                <a:cs typeface="+mn-cs"/>
              </a:rPr>
              <a:t>2. The reliability of the organization’s financial reporting. </a:t>
            </a:r>
          </a:p>
          <a:p>
            <a:r>
              <a:rPr kumimoji="1" lang="en-IN" sz="1200" b="0" i="0" u="none" strike="noStrike" kern="1200" baseline="0" dirty="0">
                <a:solidFill>
                  <a:schemeClr val="tx1"/>
                </a:solidFill>
                <a:latin typeface="Times New Roman" pitchFamily="18" charset="0"/>
                <a:ea typeface="+mn-ea"/>
                <a:cs typeface="+mn-cs"/>
              </a:rPr>
              <a:t>3. The organization’s compliance with applicable laws and regulations. </a:t>
            </a:r>
            <a:endParaRPr lang="en-US" altLang="en-US" b="0" dirty="0">
              <a:solidFill>
                <a:srgbClr val="000000"/>
              </a:solidFill>
            </a:endParaRPr>
          </a:p>
        </p:txBody>
      </p:sp>
    </p:spTree>
    <p:extLst>
      <p:ext uri="{BB962C8B-B14F-4D97-AF65-F5344CB8AC3E}">
        <p14:creationId xmlns:p14="http://schemas.microsoft.com/office/powerpoint/2010/main" val="809776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solidFill>
                  <a:srgbClr val="000000"/>
                </a:solidFill>
              </a:rPr>
              <a:t>LO 5-3: Explain the bank reconciliation procedure.</a:t>
            </a:r>
          </a:p>
          <a:p>
            <a:endParaRPr kumimoji="1" lang="en-US" sz="1200" b="0" i="0" u="none" strike="noStrike" kern="1200" baseline="0" noProof="0" dirty="0">
              <a:solidFill>
                <a:schemeClr val="tx1"/>
              </a:solidFill>
              <a:latin typeface="Times New Roman" pitchFamily="18" charset="0"/>
              <a:ea typeface="+mn-ea"/>
              <a:cs typeface="+mn-cs"/>
            </a:endParaRPr>
          </a:p>
          <a:p>
            <a:r>
              <a:rPr kumimoji="1" lang="en-US" sz="1200" b="0" i="0" u="none" strike="noStrike" kern="1200" baseline="0" noProof="0" dirty="0">
                <a:solidFill>
                  <a:schemeClr val="tx1"/>
                </a:solidFill>
                <a:latin typeface="Times New Roman" pitchFamily="18" charset="0"/>
                <a:ea typeface="+mn-ea"/>
                <a:cs typeface="+mn-cs"/>
              </a:rPr>
              <a:t>To determine the amount of cash available in the bank, it is appropriate that the Cash account balance as shown in the general ledger (or your checkbook) be reconciled with the balance reported by the bank. The bank reconciliation process involves bringing into agreement the account balance reported by the bank on the bank statement with the account balance in the ledger. The balances might differ for two reasons: timing differences and errors. </a:t>
            </a:r>
          </a:p>
        </p:txBody>
      </p:sp>
    </p:spTree>
    <p:extLst>
      <p:ext uri="{BB962C8B-B14F-4D97-AF65-F5344CB8AC3E}">
        <p14:creationId xmlns:p14="http://schemas.microsoft.com/office/powerpoint/2010/main" val="3471393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slideLayout" Target="../slideLayouts/slideLayout79.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slideLayout" Target="../slideLayouts/slideLayout78.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41" Type="http://schemas.openxmlformats.org/officeDocument/2006/relationships/theme" Target="../theme/theme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40" Type="http://schemas.openxmlformats.org/officeDocument/2006/relationships/slideLayout" Target="../slideLayouts/slideLayout80.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5 -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1" r:id="rId16"/>
    <p:sldLayoutId id="2147485123" r:id="rId17"/>
    <p:sldLayoutId id="2147485124" r:id="rId18"/>
    <p:sldLayoutId id="2147485125" r:id="rId19"/>
    <p:sldLayoutId id="2147485128" r:id="rId20"/>
    <p:sldLayoutId id="2147485129" r:id="rId21"/>
    <p:sldLayoutId id="2147485130" r:id="rId22"/>
    <p:sldLayoutId id="2147485131" r:id="rId23"/>
    <p:sldLayoutId id="2147485132" r:id="rId24"/>
    <p:sldLayoutId id="2147485133" r:id="rId25"/>
    <p:sldLayoutId id="2147485134" r:id="rId26"/>
    <p:sldLayoutId id="2147485137" r:id="rId27"/>
    <p:sldLayoutId id="2147485138" r:id="rId28"/>
    <p:sldLayoutId id="2147485140" r:id="rId29"/>
    <p:sldLayoutId id="2147485143" r:id="rId30"/>
    <p:sldLayoutId id="2147485144" r:id="rId31"/>
    <p:sldLayoutId id="2147485145" r:id="rId32"/>
    <p:sldLayoutId id="2147485146" r:id="rId33"/>
    <p:sldLayoutId id="2147485148" r:id="rId34"/>
    <p:sldLayoutId id="2147485150" r:id="rId35"/>
    <p:sldLayoutId id="2147485151" r:id="rId36"/>
    <p:sldLayoutId id="2147485152" r:id="rId37"/>
    <p:sldLayoutId id="2147485105" r:id="rId38"/>
    <p:sldLayoutId id="2147485154" r:id="rId39"/>
    <p:sldLayoutId id="2147485155"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5 -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slide" Target="slide53.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slide" Target="slide5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slide" Target="slide55.xml"/><Relationship Id="rId4" Type="http://schemas.openxmlformats.org/officeDocument/2006/relationships/image" Target="../media/image9.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slide" Target="slide56.xml"/><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slide" Target="slide57.xml"/><Relationship Id="rId4" Type="http://schemas.openxmlformats.org/officeDocument/2006/relationships/image" Target="../media/image13.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slide" Target="slide5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slide" Target="slide59.xml"/><Relationship Id="rId4" Type="http://schemas.openxmlformats.org/officeDocument/2006/relationships/image" Target="../media/image16.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slide" Target="slide60.xml"/><Relationship Id="rId4" Type="http://schemas.openxmlformats.org/officeDocument/2006/relationships/image" Target="../media/image18.jpg"/></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6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slide" Target="slide6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a:xfrm>
            <a:off x="0" y="763588"/>
            <a:ext cx="8229600" cy="869950"/>
          </a:xfrm>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0477"/>
            <a:ext cx="8229600" cy="1050997"/>
          </a:xfrm>
        </p:spPr>
        <p:txBody>
          <a:bodyPr/>
          <a:lstStyle/>
          <a:p>
            <a:r>
              <a:rPr lang="en-US" altLang="en-US" dirty="0"/>
              <a:t>Bank Reconciliation Process: </a:t>
            </a:r>
            <a:r>
              <a:rPr lang="en-US" dirty="0"/>
              <a:t>Common Timing Differences </a:t>
            </a:r>
            <a:r>
              <a:rPr lang="en-US" sz="1000" dirty="0"/>
              <a:t>1</a:t>
            </a:r>
            <a:r>
              <a:rPr lang="en-US" dirty="0"/>
              <a:t> </a:t>
            </a:r>
          </a:p>
        </p:txBody>
      </p:sp>
      <p:sp>
        <p:nvSpPr>
          <p:cNvPr id="3" name="Content Placeholder 2"/>
          <p:cNvSpPr>
            <a:spLocks noGrp="1"/>
          </p:cNvSpPr>
          <p:nvPr>
            <p:ph idx="1"/>
          </p:nvPr>
        </p:nvSpPr>
        <p:spPr>
          <a:xfrm>
            <a:off x="457200" y="1481137"/>
            <a:ext cx="8229600" cy="1947863"/>
          </a:xfrm>
        </p:spPr>
        <p:txBody>
          <a:bodyPr/>
          <a:lstStyle/>
          <a:p>
            <a:pPr marL="0" indent="0">
              <a:buNone/>
            </a:pPr>
            <a:r>
              <a:rPr lang="en-IN" dirty="0"/>
              <a:t>Deposits in transit, which have been recorded in the company’s Cash account but which have not yet been added to the company’s balance in the bank’s records.</a:t>
            </a:r>
            <a:endParaRPr lang="en-US" dirty="0"/>
          </a:p>
        </p:txBody>
      </p:sp>
      <p:sp>
        <p:nvSpPr>
          <p:cNvPr id="5" name="Content Placeholder 4"/>
          <p:cNvSpPr>
            <a:spLocks noGrp="1"/>
          </p:cNvSpPr>
          <p:nvPr>
            <p:ph idx="13"/>
          </p:nvPr>
        </p:nvSpPr>
        <p:spPr>
          <a:xfrm>
            <a:off x="457200" y="3538537"/>
            <a:ext cx="8229600" cy="2100263"/>
          </a:xfrm>
        </p:spPr>
        <p:txBody>
          <a:bodyPr/>
          <a:lstStyle/>
          <a:p>
            <a:pPr marL="0" indent="0">
              <a:buNone/>
            </a:pPr>
            <a:r>
              <a:rPr lang="en-IN" dirty="0"/>
              <a:t>Outstanding checks, which have been recorded as credits (reductions) to the company’s cash balance, but which have not yet been presented to the bank for payment.</a:t>
            </a:r>
            <a:endParaRPr lang="en-US" dirty="0"/>
          </a:p>
        </p:txBody>
      </p:sp>
      <p:sp>
        <p:nvSpPr>
          <p:cNvPr id="6" name="Content Placeholder 5"/>
          <p:cNvSpPr>
            <a:spLocks noGrp="1"/>
          </p:cNvSpPr>
          <p:nvPr>
            <p:ph idx="14"/>
          </p:nvPr>
        </p:nvSpPr>
        <p:spPr>
          <a:xfrm>
            <a:off x="457200" y="6069208"/>
            <a:ext cx="8229600" cy="255392"/>
          </a:xfrm>
        </p:spPr>
        <p:txBody>
          <a:bodyPr/>
          <a:lstStyle/>
          <a:p>
            <a:pPr marL="0" indent="0">
              <a:buNone/>
            </a:pPr>
            <a:r>
              <a:rPr lang="en-US" altLang="en-US" sz="1100" b="1" dirty="0"/>
              <a:t>Learning Objective 5-3: Explain the bank reconciliation procedure.</a:t>
            </a:r>
          </a:p>
        </p:txBody>
      </p:sp>
    </p:spTree>
    <p:extLst>
      <p:ext uri="{BB962C8B-B14F-4D97-AF65-F5344CB8AC3E}">
        <p14:creationId xmlns:p14="http://schemas.microsoft.com/office/powerpoint/2010/main" val="3230930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0477"/>
            <a:ext cx="8229600" cy="1050997"/>
          </a:xfrm>
        </p:spPr>
        <p:txBody>
          <a:bodyPr/>
          <a:lstStyle/>
          <a:p>
            <a:r>
              <a:rPr lang="en-US" altLang="en-US" dirty="0"/>
              <a:t>Bank Reconciliation Process: </a:t>
            </a:r>
            <a:r>
              <a:rPr lang="en-US" dirty="0"/>
              <a:t>Common Timing Differences </a:t>
            </a:r>
            <a:r>
              <a:rPr lang="en-US" sz="1000" dirty="0"/>
              <a:t>2</a:t>
            </a:r>
            <a:r>
              <a:rPr lang="en-US" dirty="0"/>
              <a:t> </a:t>
            </a:r>
          </a:p>
        </p:txBody>
      </p:sp>
      <p:sp>
        <p:nvSpPr>
          <p:cNvPr id="3" name="Content Placeholder 2"/>
          <p:cNvSpPr>
            <a:spLocks noGrp="1"/>
          </p:cNvSpPr>
          <p:nvPr>
            <p:ph idx="1"/>
          </p:nvPr>
        </p:nvSpPr>
        <p:spPr>
          <a:xfrm>
            <a:off x="457200" y="1481137"/>
            <a:ext cx="8229600" cy="1947863"/>
          </a:xfrm>
        </p:spPr>
        <p:txBody>
          <a:bodyPr/>
          <a:lstStyle/>
          <a:p>
            <a:pPr marL="0" indent="0">
              <a:buNone/>
            </a:pPr>
            <a:r>
              <a:rPr lang="en-IN" dirty="0"/>
              <a:t>Bank service charges against the company’s account, and interest income added to the company’s balance during the period by the bank.</a:t>
            </a:r>
          </a:p>
        </p:txBody>
      </p:sp>
      <p:sp>
        <p:nvSpPr>
          <p:cNvPr id="5" name="Content Placeholder 4"/>
          <p:cNvSpPr>
            <a:spLocks noGrp="1"/>
          </p:cNvSpPr>
          <p:nvPr>
            <p:ph idx="13"/>
          </p:nvPr>
        </p:nvSpPr>
        <p:spPr>
          <a:xfrm>
            <a:off x="457200" y="3538537"/>
            <a:ext cx="8229600" cy="2100263"/>
          </a:xfrm>
        </p:spPr>
        <p:txBody>
          <a:bodyPr/>
          <a:lstStyle/>
          <a:p>
            <a:pPr marL="0" indent="0">
              <a:buNone/>
            </a:pPr>
            <a:r>
              <a:rPr lang="en-IN" dirty="0"/>
              <a:t>NSF (not sufficient funds) checks, which are checks that have “bounced” from the maker’s bank because the account did not have enough funds to cover the check.</a:t>
            </a:r>
            <a:endParaRPr lang="en-US" dirty="0"/>
          </a:p>
        </p:txBody>
      </p:sp>
      <p:sp>
        <p:nvSpPr>
          <p:cNvPr id="6" name="Content Placeholder 5"/>
          <p:cNvSpPr>
            <a:spLocks noGrp="1"/>
          </p:cNvSpPr>
          <p:nvPr>
            <p:ph idx="14"/>
          </p:nvPr>
        </p:nvSpPr>
        <p:spPr>
          <a:xfrm>
            <a:off x="457200" y="6069208"/>
            <a:ext cx="8229600" cy="255392"/>
          </a:xfrm>
        </p:spPr>
        <p:txBody>
          <a:bodyPr/>
          <a:lstStyle/>
          <a:p>
            <a:pPr marL="0" indent="0">
              <a:buNone/>
            </a:pPr>
            <a:r>
              <a:rPr lang="en-US" altLang="en-US" sz="1100" b="1" dirty="0"/>
              <a:t>Learning Objective 5-3: Explain the bank reconciliation procedure.</a:t>
            </a:r>
          </a:p>
        </p:txBody>
      </p:sp>
    </p:spTree>
    <p:extLst>
      <p:ext uri="{BB962C8B-B14F-4D97-AF65-F5344CB8AC3E}">
        <p14:creationId xmlns:p14="http://schemas.microsoft.com/office/powerpoint/2010/main" val="1961720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0477"/>
            <a:ext cx="8229600" cy="1050997"/>
          </a:xfrm>
        </p:spPr>
        <p:txBody>
          <a:bodyPr/>
          <a:lstStyle/>
          <a:p>
            <a:r>
              <a:rPr lang="en-US" altLang="en-US" dirty="0"/>
              <a:t>Bank Reconciliation Process: </a:t>
            </a:r>
            <a:r>
              <a:rPr lang="en-US" dirty="0"/>
              <a:t>Errors</a:t>
            </a:r>
          </a:p>
        </p:txBody>
      </p:sp>
      <p:sp>
        <p:nvSpPr>
          <p:cNvPr id="3" name="Content Placeholder 2"/>
          <p:cNvSpPr>
            <a:spLocks noGrp="1"/>
          </p:cNvSpPr>
          <p:nvPr>
            <p:ph idx="1"/>
          </p:nvPr>
        </p:nvSpPr>
        <p:spPr>
          <a:xfrm>
            <a:off x="457200" y="1481137"/>
            <a:ext cx="8229600" cy="3700463"/>
          </a:xfrm>
        </p:spPr>
        <p:txBody>
          <a:bodyPr/>
          <a:lstStyle/>
          <a:p>
            <a:pPr marL="292608" indent="-292608"/>
            <a:r>
              <a:rPr lang="en-IN" dirty="0"/>
              <a:t>Can be made by either the company or the bank.</a:t>
            </a:r>
          </a:p>
          <a:p>
            <a:pPr marL="292608" indent="-292608"/>
            <a:r>
              <a:rPr lang="en-IN" dirty="0"/>
              <a:t>Detected in what may be a trial-and-error process if the book balance and bank balance do not reconcile after timing differences have been recognized.</a:t>
            </a:r>
          </a:p>
          <a:p>
            <a:pPr marL="292608" indent="-292608"/>
            <a:r>
              <a:rPr lang="en-IN" dirty="0"/>
              <a:t>Finding errors is a tedious process.</a:t>
            </a:r>
            <a:endParaRPr lang="en-US" dirty="0"/>
          </a:p>
        </p:txBody>
      </p:sp>
      <p:sp>
        <p:nvSpPr>
          <p:cNvPr id="5" name="Content Placeholder 4"/>
          <p:cNvSpPr>
            <a:spLocks noGrp="1"/>
          </p:cNvSpPr>
          <p:nvPr>
            <p:ph idx="13"/>
          </p:nvPr>
        </p:nvSpPr>
        <p:spPr>
          <a:xfrm>
            <a:off x="457200" y="6067125"/>
            <a:ext cx="8229600" cy="211068"/>
          </a:xfrm>
        </p:spPr>
        <p:txBody>
          <a:bodyPr/>
          <a:lstStyle/>
          <a:p>
            <a:pPr marL="0" indent="0">
              <a:buNone/>
            </a:pPr>
            <a:r>
              <a:rPr lang="en-US" altLang="en-US" sz="1100" b="1" dirty="0"/>
              <a:t>Learning Objective 5-3: Explain the bank reconciliation procedure.</a:t>
            </a:r>
          </a:p>
        </p:txBody>
      </p:sp>
    </p:spTree>
    <p:extLst>
      <p:ext uri="{BB962C8B-B14F-4D97-AF65-F5344CB8AC3E}">
        <p14:creationId xmlns:p14="http://schemas.microsoft.com/office/powerpoint/2010/main" val="17158681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671"/>
            <a:ext cx="8229600" cy="1104608"/>
          </a:xfrm>
        </p:spPr>
        <p:txBody>
          <a:bodyPr/>
          <a:lstStyle/>
          <a:p>
            <a:r>
              <a:rPr lang="en-US" dirty="0"/>
              <a:t>Exhibit 5-2: A Bank Reconciliation Illustrated </a:t>
            </a:r>
            <a:r>
              <a:rPr lang="en-US" sz="1000" dirty="0"/>
              <a:t>1</a:t>
            </a:r>
          </a:p>
        </p:txBody>
      </p:sp>
      <p:pic>
        <p:nvPicPr>
          <p:cNvPr id="5" name="Picture 4" descr="Bank reconciliation table.&#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509" y="2183009"/>
            <a:ext cx="8034491" cy="2491981"/>
          </a:xfrm>
          <a:prstGeom prst="rect">
            <a:avLst/>
          </a:prstGeom>
        </p:spPr>
      </p:pic>
      <p:sp>
        <p:nvSpPr>
          <p:cNvPr id="6" name="Content Placeholder 12"/>
          <p:cNvSpPr>
            <a:spLocks noGrp="1"/>
          </p:cNvSpPr>
          <p:nvPr>
            <p:ph idx="14"/>
          </p:nvPr>
        </p:nvSpPr>
        <p:spPr>
          <a:xfrm>
            <a:off x="3004617" y="5808732"/>
            <a:ext cx="3134767" cy="211068"/>
          </a:xfrm>
        </p:spPr>
        <p:txBody>
          <a:bodyPr/>
          <a:lstStyle/>
          <a:p>
            <a:pPr marL="0" indent="0" algn="ctr">
              <a:buNone/>
            </a:pPr>
            <a:r>
              <a:rPr lang="en-US" sz="900" u="sng" dirty="0">
                <a:hlinkClick r:id="rId4" action="ppaction://hlinksldjump"/>
              </a:rPr>
              <a:t>Access the text alternative for slide images.</a:t>
            </a:r>
            <a:endParaRPr lang="en-US" sz="900" u="sng" dirty="0"/>
          </a:p>
        </p:txBody>
      </p:sp>
      <p:sp>
        <p:nvSpPr>
          <p:cNvPr id="3" name="Content Placeholder 2"/>
          <p:cNvSpPr>
            <a:spLocks noGrp="1"/>
          </p:cNvSpPr>
          <p:nvPr>
            <p:ph idx="1"/>
          </p:nvPr>
        </p:nvSpPr>
        <p:spPr>
          <a:xfrm>
            <a:off x="457200" y="6068145"/>
            <a:ext cx="8229600" cy="256455"/>
          </a:xfrm>
        </p:spPr>
        <p:txBody>
          <a:bodyPr/>
          <a:lstStyle/>
          <a:p>
            <a:pPr marL="0" indent="0">
              <a:buNone/>
            </a:pPr>
            <a:r>
              <a:rPr lang="en-US" altLang="en-US" sz="1100" b="1" dirty="0"/>
              <a:t>Learning Objective 5-3: Explain the bank reconciliation procedure.</a:t>
            </a:r>
          </a:p>
        </p:txBody>
      </p:sp>
    </p:spTree>
    <p:extLst>
      <p:ext uri="{BB962C8B-B14F-4D97-AF65-F5344CB8AC3E}">
        <p14:creationId xmlns:p14="http://schemas.microsoft.com/office/powerpoint/2010/main" val="2896994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8148"/>
            <a:ext cx="8229600" cy="1115654"/>
          </a:xfrm>
        </p:spPr>
        <p:txBody>
          <a:bodyPr/>
          <a:lstStyle/>
          <a:p>
            <a:r>
              <a:rPr lang="en-US" dirty="0"/>
              <a:t>Exhibit 5-2: A Bank Reconciliation Illustrated </a:t>
            </a:r>
            <a:r>
              <a:rPr lang="en-US" sz="1000" dirty="0"/>
              <a:t>2</a:t>
            </a:r>
          </a:p>
        </p:txBody>
      </p:sp>
      <p:sp>
        <p:nvSpPr>
          <p:cNvPr id="3" name="Content Placeholder 2"/>
          <p:cNvSpPr>
            <a:spLocks noGrp="1"/>
          </p:cNvSpPr>
          <p:nvPr>
            <p:ph idx="1"/>
          </p:nvPr>
        </p:nvSpPr>
        <p:spPr>
          <a:xfrm>
            <a:off x="457200" y="1481137"/>
            <a:ext cx="8229600" cy="2176463"/>
          </a:xfrm>
        </p:spPr>
        <p:txBody>
          <a:bodyPr/>
          <a:lstStyle/>
          <a:p>
            <a:pPr marL="0" indent="0">
              <a:buNone/>
            </a:pPr>
            <a:r>
              <a:rPr lang="en-IN" sz="2800" dirty="0"/>
              <a:t>The balance in the company’s general ledger account before reconciliation (the “Indicated balance”) must be adjusted to the reconciled balance. Using the horizontal model, the effect of this adjustment on the financial statements is as follows: </a:t>
            </a:r>
            <a:endParaRPr lang="en-US" sz="2800" dirty="0"/>
          </a:p>
        </p:txBody>
      </p:sp>
      <p:pic>
        <p:nvPicPr>
          <p:cNvPr id="9" name="Picture 8" descr="Table of balance sheet information on the left and income statement data on the right. &#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3810000"/>
            <a:ext cx="6650469" cy="1839037"/>
          </a:xfrm>
          <a:prstGeom prst="rect">
            <a:avLst/>
          </a:prstGeom>
        </p:spPr>
      </p:pic>
      <p:sp>
        <p:nvSpPr>
          <p:cNvPr id="7" name="Content Placeholder 12"/>
          <p:cNvSpPr>
            <a:spLocks noGrp="1"/>
          </p:cNvSpPr>
          <p:nvPr>
            <p:ph idx="14"/>
          </p:nvPr>
        </p:nvSpPr>
        <p:spPr>
          <a:xfrm>
            <a:off x="3004617" y="5808732"/>
            <a:ext cx="3134767" cy="211068"/>
          </a:xfrm>
        </p:spPr>
        <p:txBody>
          <a:bodyPr/>
          <a:lstStyle/>
          <a:p>
            <a:pPr marL="0" indent="0" algn="ctr">
              <a:buNone/>
            </a:pPr>
            <a:r>
              <a:rPr lang="en-US" sz="900" u="sng" dirty="0">
                <a:hlinkClick r:id="rId4" action="ppaction://hlinksldjump"/>
              </a:rPr>
              <a:t>Access the text alternative for slide images.</a:t>
            </a:r>
            <a:endParaRPr lang="en-US" sz="900" u="sng" dirty="0"/>
          </a:p>
        </p:txBody>
      </p:sp>
      <p:sp>
        <p:nvSpPr>
          <p:cNvPr id="6" name="Content Placeholder 5"/>
          <p:cNvSpPr>
            <a:spLocks noGrp="1"/>
          </p:cNvSpPr>
          <p:nvPr>
            <p:ph idx="13"/>
          </p:nvPr>
        </p:nvSpPr>
        <p:spPr>
          <a:xfrm>
            <a:off x="457200" y="6067125"/>
            <a:ext cx="8229600" cy="255392"/>
          </a:xfrm>
        </p:spPr>
        <p:txBody>
          <a:bodyPr/>
          <a:lstStyle/>
          <a:p>
            <a:pPr marL="0" indent="0">
              <a:buNone/>
            </a:pPr>
            <a:r>
              <a:rPr lang="en-US" altLang="en-US" sz="1100" b="1" dirty="0"/>
              <a:t>Learning Objective 5-3: Explain the bank reconciliation procedure.</a:t>
            </a:r>
          </a:p>
        </p:txBody>
      </p:sp>
    </p:spTree>
    <p:extLst>
      <p:ext uri="{BB962C8B-B14F-4D97-AF65-F5344CB8AC3E}">
        <p14:creationId xmlns:p14="http://schemas.microsoft.com/office/powerpoint/2010/main" val="3849133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8148"/>
            <a:ext cx="8229600" cy="1115654"/>
          </a:xfrm>
        </p:spPr>
        <p:txBody>
          <a:bodyPr/>
          <a:lstStyle/>
          <a:p>
            <a:r>
              <a:rPr lang="en-US" dirty="0"/>
              <a:t>Exhibit 5-2: A Bank Reconciliation Illustrated </a:t>
            </a:r>
            <a:r>
              <a:rPr lang="en-US" sz="1000" dirty="0"/>
              <a:t>3</a:t>
            </a:r>
          </a:p>
        </p:txBody>
      </p:sp>
      <p:sp>
        <p:nvSpPr>
          <p:cNvPr id="3" name="Content Placeholder 2"/>
          <p:cNvSpPr>
            <a:spLocks noGrp="1"/>
          </p:cNvSpPr>
          <p:nvPr>
            <p:ph idx="1"/>
          </p:nvPr>
        </p:nvSpPr>
        <p:spPr>
          <a:xfrm>
            <a:off x="457200" y="1709737"/>
            <a:ext cx="8229600" cy="804863"/>
          </a:xfrm>
        </p:spPr>
        <p:txBody>
          <a:bodyPr/>
          <a:lstStyle/>
          <a:p>
            <a:pPr marL="0" indent="0">
              <a:buNone/>
            </a:pPr>
            <a:r>
              <a:rPr lang="en-IN" sz="2800" dirty="0"/>
              <a:t>The journal entry to reflect this adjustment is as follows:</a:t>
            </a:r>
            <a:endParaRPr lang="en-US" sz="2800" dirty="0"/>
          </a:p>
        </p:txBody>
      </p:sp>
      <p:graphicFrame>
        <p:nvGraphicFramePr>
          <p:cNvPr id="7" name="Table 6"/>
          <p:cNvGraphicFramePr>
            <a:graphicFrameLocks noGrp="1"/>
          </p:cNvGraphicFramePr>
          <p:nvPr>
            <p:extLst>
              <p:ext uri="{D42A27DB-BD31-4B8C-83A1-F6EECF244321}">
                <p14:modId xmlns:p14="http://schemas.microsoft.com/office/powerpoint/2010/main" val="1971928774"/>
              </p:ext>
            </p:extLst>
          </p:nvPr>
        </p:nvGraphicFramePr>
        <p:xfrm>
          <a:off x="1143000" y="3048000"/>
          <a:ext cx="6629397" cy="1473200"/>
        </p:xfrm>
        <a:graphic>
          <a:graphicData uri="http://schemas.openxmlformats.org/drawingml/2006/table">
            <a:tbl>
              <a:tblPr firstRow="1" bandRow="1">
                <a:tableStyleId>{5C22544A-7EE6-4342-B048-85BDC9FD1C3A}</a:tableStyleId>
              </a:tblPr>
              <a:tblGrid>
                <a:gridCol w="4343397">
                  <a:extLst>
                    <a:ext uri="{9D8B030D-6E8A-4147-A177-3AD203B41FA5}">
                      <a16:colId xmlns:a16="http://schemas.microsoft.com/office/drawing/2014/main" val="310241822"/>
                    </a:ext>
                  </a:extLst>
                </a:gridCol>
                <a:gridCol w="990603">
                  <a:extLst>
                    <a:ext uri="{9D8B030D-6E8A-4147-A177-3AD203B41FA5}">
                      <a16:colId xmlns:a16="http://schemas.microsoft.com/office/drawing/2014/main" val="2916185177"/>
                    </a:ext>
                  </a:extLst>
                </a:gridCol>
                <a:gridCol w="1295397">
                  <a:extLst>
                    <a:ext uri="{9D8B030D-6E8A-4147-A177-3AD203B41FA5}">
                      <a16:colId xmlns:a16="http://schemas.microsoft.com/office/drawing/2014/main" val="3594988866"/>
                    </a:ext>
                  </a:extLst>
                </a:gridCol>
              </a:tblGrid>
              <a:tr h="340360">
                <a:tc>
                  <a:txBody>
                    <a:bodyPr/>
                    <a:lstStyle/>
                    <a:p>
                      <a:r>
                        <a:rPr lang="en-IN" b="0" dirty="0">
                          <a:solidFill>
                            <a:schemeClr val="tx1"/>
                          </a:solidFill>
                        </a:rPr>
                        <a:t>Dr. Service</a:t>
                      </a:r>
                      <a:r>
                        <a:rPr lang="en-IN" b="0" baseline="0" dirty="0">
                          <a:solidFill>
                            <a:schemeClr val="tx1"/>
                          </a:solidFill>
                        </a:rPr>
                        <a:t> Charge Expense</a:t>
                      </a:r>
                      <a:endParaRPr lang="en-IN"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tx1"/>
                          </a:solidFill>
                        </a:rPr>
                        <a:t>42.76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279400">
                <a:tc>
                  <a:txBody>
                    <a:bodyPr/>
                    <a:lstStyle/>
                    <a:p>
                      <a:r>
                        <a:rPr lang="en-IN" b="0" dirty="0">
                          <a:solidFill>
                            <a:schemeClr val="tx1"/>
                          </a:solidFill>
                        </a:rPr>
                        <a:t>Dr. Accounts Receivable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tx1"/>
                          </a:solidFill>
                        </a:rPr>
                        <a:t>35.00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a:solidFill>
                            <a:schemeClr val="bg1"/>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5191437"/>
                  </a:ext>
                </a:extLst>
              </a:tr>
              <a:tr h="370840">
                <a:tc>
                  <a:txBody>
                    <a:bodyPr/>
                    <a:lstStyle/>
                    <a:p>
                      <a:pPr marL="271463" indent="0"/>
                      <a:r>
                        <a:rPr lang="en-IN" dirty="0"/>
                        <a:t>Cr. Service</a:t>
                      </a:r>
                      <a:r>
                        <a:rPr lang="en-IN" baseline="0" dirty="0"/>
                        <a:t> Revenues</a:t>
                      </a:r>
                      <a:endParaRPr lang="en-I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solidFill>
                            <a:srgbClr val="FFFFFF"/>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t>28.91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r h="370840">
                <a:tc>
                  <a:txBody>
                    <a:bodyPr/>
                    <a:lstStyle/>
                    <a:p>
                      <a:pPr marL="271463" indent="0"/>
                      <a:r>
                        <a:rPr lang="en-IN" dirty="0"/>
                        <a:t>Cr. Cash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solidFill>
                            <a:srgbClr val="FFFFFF"/>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a:t>48.85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51251805"/>
                  </a:ext>
                </a:extLst>
              </a:tr>
            </a:tbl>
          </a:graphicData>
        </a:graphic>
      </p:graphicFrame>
      <p:sp>
        <p:nvSpPr>
          <p:cNvPr id="6" name="Content Placeholder 5"/>
          <p:cNvSpPr>
            <a:spLocks noGrp="1"/>
          </p:cNvSpPr>
          <p:nvPr>
            <p:ph idx="13"/>
          </p:nvPr>
        </p:nvSpPr>
        <p:spPr>
          <a:xfrm>
            <a:off x="457200" y="5688208"/>
            <a:ext cx="4191000" cy="255392"/>
          </a:xfrm>
        </p:spPr>
        <p:txBody>
          <a:bodyPr/>
          <a:lstStyle/>
          <a:p>
            <a:pPr marL="0" indent="0">
              <a:buNone/>
            </a:pPr>
            <a:r>
              <a:rPr lang="en-US" altLang="en-US" sz="1100" b="1" dirty="0"/>
              <a:t>Learning Objective 5-3: Explain the bank reconciliation procedure.</a:t>
            </a:r>
          </a:p>
        </p:txBody>
      </p:sp>
    </p:spTree>
    <p:extLst>
      <p:ext uri="{BB962C8B-B14F-4D97-AF65-F5344CB8AC3E}">
        <p14:creationId xmlns:p14="http://schemas.microsoft.com/office/powerpoint/2010/main" val="15808492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Short-Term Marketable Securities</a:t>
            </a:r>
          </a:p>
        </p:txBody>
      </p:sp>
      <p:sp>
        <p:nvSpPr>
          <p:cNvPr id="3" name="Content Placeholder 2"/>
          <p:cNvSpPr>
            <a:spLocks noGrp="1"/>
          </p:cNvSpPr>
          <p:nvPr>
            <p:ph idx="1"/>
          </p:nvPr>
        </p:nvSpPr>
        <p:spPr>
          <a:xfrm>
            <a:off x="457200" y="1481137"/>
            <a:ext cx="8229600" cy="2024063"/>
          </a:xfrm>
        </p:spPr>
        <p:txBody>
          <a:bodyPr/>
          <a:lstStyle/>
          <a:p>
            <a:pPr marL="0" indent="0">
              <a:buNone/>
            </a:pPr>
            <a:r>
              <a:rPr lang="en-IN" dirty="0"/>
              <a:t>A cash management program that involves investing cash balances over and above those required for day-to-day operations in short-term marketable securities help improve a firm’s R</a:t>
            </a:r>
            <a:r>
              <a:rPr lang="en-IN" sz="100" dirty="0"/>
              <a:t> </a:t>
            </a:r>
            <a:r>
              <a:rPr lang="en-IN" dirty="0"/>
              <a:t>O</a:t>
            </a:r>
            <a:r>
              <a:rPr lang="en-IN" sz="100" dirty="0"/>
              <a:t> </a:t>
            </a:r>
            <a:r>
              <a:rPr lang="en-IN" dirty="0"/>
              <a:t>I. </a:t>
            </a:r>
          </a:p>
        </p:txBody>
      </p:sp>
      <p:sp>
        <p:nvSpPr>
          <p:cNvPr id="5" name="Content Placeholder 4"/>
          <p:cNvSpPr>
            <a:spLocks noGrp="1"/>
          </p:cNvSpPr>
          <p:nvPr>
            <p:ph idx="13"/>
          </p:nvPr>
        </p:nvSpPr>
        <p:spPr>
          <a:xfrm>
            <a:off x="457200" y="3690937"/>
            <a:ext cx="8229600" cy="1490663"/>
          </a:xfrm>
        </p:spPr>
        <p:txBody>
          <a:bodyPr/>
          <a:lstStyle/>
          <a:p>
            <a:pPr marL="0" indent="0">
              <a:buNone/>
            </a:pPr>
            <a:r>
              <a:rPr lang="en-IN" dirty="0"/>
              <a:t>Those that fall in the held-to-maturity category are reported on the balance sheet at the entity’s cost.</a:t>
            </a:r>
          </a:p>
        </p:txBody>
      </p:sp>
      <p:sp>
        <p:nvSpPr>
          <p:cNvPr id="6" name="Content Placeholder 5"/>
          <p:cNvSpPr>
            <a:spLocks noGrp="1"/>
          </p:cNvSpPr>
          <p:nvPr>
            <p:ph idx="14"/>
          </p:nvPr>
        </p:nvSpPr>
        <p:spPr>
          <a:xfrm>
            <a:off x="457200" y="6092425"/>
            <a:ext cx="8229600" cy="232175"/>
          </a:xfrm>
        </p:spPr>
        <p:txBody>
          <a:bodyPr/>
          <a:lstStyle/>
          <a:p>
            <a:pPr marL="0" indent="0">
              <a:buNone/>
            </a:pPr>
            <a:r>
              <a:rPr lang="en-US" altLang="en-US" sz="1100" b="1" dirty="0"/>
              <a:t>Learning Objective 5-4: Explain how short-term marketable securities are reported on the balance sheet.</a:t>
            </a:r>
          </a:p>
        </p:txBody>
      </p:sp>
    </p:spTree>
    <p:extLst>
      <p:ext uri="{BB962C8B-B14F-4D97-AF65-F5344CB8AC3E}">
        <p14:creationId xmlns:p14="http://schemas.microsoft.com/office/powerpoint/2010/main" val="3686655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Interest Accrual</a:t>
            </a:r>
          </a:p>
        </p:txBody>
      </p:sp>
      <p:sp>
        <p:nvSpPr>
          <p:cNvPr id="3" name="Content Placeholder 2"/>
          <p:cNvSpPr>
            <a:spLocks noGrp="1"/>
          </p:cNvSpPr>
          <p:nvPr>
            <p:ph idx="1"/>
          </p:nvPr>
        </p:nvSpPr>
        <p:spPr>
          <a:xfrm>
            <a:off x="457200" y="1481138"/>
            <a:ext cx="8229600" cy="430944"/>
          </a:xfrm>
        </p:spPr>
        <p:txBody>
          <a:bodyPr/>
          <a:lstStyle/>
          <a:p>
            <a:pPr marL="0" indent="0">
              <a:buNone/>
            </a:pPr>
            <a:r>
              <a:rPr lang="en-IN" sz="2000" b="1" dirty="0"/>
              <a:t>The effect of the interest accrual on the financial statements:</a:t>
            </a:r>
          </a:p>
        </p:txBody>
      </p:sp>
      <p:pic>
        <p:nvPicPr>
          <p:cNvPr id="9" name="Picture 8" descr="Horizontal model for interest accrual is illustrat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008" y="2121694"/>
            <a:ext cx="8195984" cy="1195247"/>
          </a:xfrm>
          <a:prstGeom prst="rect">
            <a:avLst/>
          </a:prstGeom>
        </p:spPr>
      </p:pic>
      <p:sp>
        <p:nvSpPr>
          <p:cNvPr id="5" name="Content Placeholder 4"/>
          <p:cNvSpPr>
            <a:spLocks noGrp="1"/>
          </p:cNvSpPr>
          <p:nvPr>
            <p:ph idx="13"/>
          </p:nvPr>
        </p:nvSpPr>
        <p:spPr>
          <a:xfrm>
            <a:off x="457200" y="3817081"/>
            <a:ext cx="8229600" cy="373919"/>
          </a:xfrm>
        </p:spPr>
        <p:txBody>
          <a:bodyPr/>
          <a:lstStyle/>
          <a:p>
            <a:pPr marL="0" indent="0">
              <a:buNone/>
            </a:pPr>
            <a:r>
              <a:rPr lang="en-IN" sz="2000" b="1" dirty="0"/>
              <a:t>The accrual is made with the following entry:</a:t>
            </a:r>
            <a:endParaRPr lang="en-US" sz="2000" b="1" dirty="0"/>
          </a:p>
        </p:txBody>
      </p:sp>
      <p:pic>
        <p:nvPicPr>
          <p:cNvPr id="10" name="Picture 9" descr="Journal entry debiting Interest Receivable for xx and crediting Interest Income for xx."/>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008" y="4427484"/>
            <a:ext cx="8195984" cy="601716"/>
          </a:xfrm>
          <a:prstGeom prst="rect">
            <a:avLst/>
          </a:prstGeom>
        </p:spPr>
      </p:pic>
      <p:sp>
        <p:nvSpPr>
          <p:cNvPr id="13" name="Content Placeholder 12"/>
          <p:cNvSpPr>
            <a:spLocks noGrp="1"/>
          </p:cNvSpPr>
          <p:nvPr>
            <p:ph idx="14"/>
          </p:nvPr>
        </p:nvSpPr>
        <p:spPr>
          <a:xfrm>
            <a:off x="457200" y="6096000"/>
            <a:ext cx="8229600" cy="211068"/>
          </a:xfrm>
        </p:spPr>
        <p:txBody>
          <a:bodyPr/>
          <a:lstStyle/>
          <a:p>
            <a:pPr marL="0" indent="0" algn="ctr">
              <a:buNone/>
            </a:pPr>
            <a:r>
              <a:rPr lang="en-US" sz="900" u="sng" dirty="0">
                <a:hlinkClick r:id="rId5" action="ppaction://hlinksldjump"/>
              </a:rPr>
              <a:t>Access the text alternative for slide images.</a:t>
            </a:r>
            <a:endParaRPr lang="en-US" sz="900" u="sng" dirty="0"/>
          </a:p>
        </p:txBody>
      </p:sp>
    </p:spTree>
    <p:extLst>
      <p:ext uri="{BB962C8B-B14F-4D97-AF65-F5344CB8AC3E}">
        <p14:creationId xmlns:p14="http://schemas.microsoft.com/office/powerpoint/2010/main" val="2406566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869950"/>
          </a:xfrm>
        </p:spPr>
        <p:txBody>
          <a:bodyPr/>
          <a:lstStyle/>
          <a:p>
            <a:r>
              <a:rPr lang="en-US" kern="0" dirty="0"/>
              <a:t>Bad Debts/Uncollectible Accounts </a:t>
            </a:r>
            <a:r>
              <a:rPr lang="en-US" sz="1000" kern="0" dirty="0"/>
              <a:t>1</a:t>
            </a:r>
            <a:endParaRPr lang="en-US" sz="1000" dirty="0"/>
          </a:p>
        </p:txBody>
      </p:sp>
      <p:sp>
        <p:nvSpPr>
          <p:cNvPr id="3" name="Content Placeholder 2"/>
          <p:cNvSpPr>
            <a:spLocks noGrp="1"/>
          </p:cNvSpPr>
          <p:nvPr>
            <p:ph idx="1"/>
          </p:nvPr>
        </p:nvSpPr>
        <p:spPr>
          <a:xfrm>
            <a:off x="457200" y="1481137"/>
            <a:ext cx="8229600" cy="1566863"/>
          </a:xfrm>
        </p:spPr>
        <p:txBody>
          <a:bodyPr/>
          <a:lstStyle/>
          <a:p>
            <a:pPr marL="0" indent="0">
              <a:buNone/>
            </a:pPr>
            <a:r>
              <a:rPr lang="en-US" dirty="0"/>
              <a:t>If a company makes credit sales to customers, some accounts inevitably will turn out to be uncollectible.</a:t>
            </a:r>
          </a:p>
        </p:txBody>
      </p:sp>
      <p:sp>
        <p:nvSpPr>
          <p:cNvPr id="5" name="Content Placeholder 4"/>
          <p:cNvSpPr>
            <a:spLocks noGrp="1"/>
          </p:cNvSpPr>
          <p:nvPr>
            <p:ph idx="13"/>
          </p:nvPr>
        </p:nvSpPr>
        <p:spPr>
          <a:xfrm>
            <a:off x="457200" y="3162446"/>
            <a:ext cx="8229600" cy="1561954"/>
          </a:xfrm>
        </p:spPr>
        <p:txBody>
          <a:bodyPr/>
          <a:lstStyle/>
          <a:p>
            <a:pPr marL="0" indent="0">
              <a:buNone/>
            </a:pPr>
            <a:r>
              <a:rPr lang="en-US" altLang="en-US" dirty="0"/>
              <a:t>Credit managers must estimate the probable </a:t>
            </a:r>
            <a:r>
              <a:rPr lang="en-US" altLang="en-US" b="1" dirty="0"/>
              <a:t>bad debts expense</a:t>
            </a:r>
            <a:r>
              <a:rPr lang="en-US" altLang="en-US" dirty="0"/>
              <a:t> (or </a:t>
            </a:r>
            <a:r>
              <a:rPr lang="en-US" altLang="en-US" b="1" dirty="0"/>
              <a:t>uncollectible accounts expense</a:t>
            </a:r>
            <a:r>
              <a:rPr lang="en-US" altLang="en-US" dirty="0"/>
              <a:t>) of the firm. </a:t>
            </a:r>
          </a:p>
        </p:txBody>
      </p:sp>
      <p:sp>
        <p:nvSpPr>
          <p:cNvPr id="6" name="Content Placeholder 5"/>
          <p:cNvSpPr>
            <a:spLocks noGrp="1"/>
          </p:cNvSpPr>
          <p:nvPr>
            <p:ph idx="14"/>
          </p:nvPr>
        </p:nvSpPr>
        <p:spPr>
          <a:xfrm>
            <a:off x="457200" y="5943600"/>
            <a:ext cx="8229600" cy="360838"/>
          </a:xfrm>
        </p:spPr>
        <p:txBody>
          <a:bodyPr/>
          <a:lstStyle/>
          <a:p>
            <a:pPr marL="0" indent="0">
              <a:buNone/>
            </a:pPr>
            <a:r>
              <a:rPr lang="en-US" altLang="en-US" sz="1100" b="1" dirty="0"/>
              <a:t>Learning Objective 5-5: Discuss how accounts receivable are reported on the balance sheet, including the valuation allowances for estimated uncollectible accounts and estimated cash discounts.</a:t>
            </a:r>
          </a:p>
        </p:txBody>
      </p:sp>
    </p:spTree>
    <p:extLst>
      <p:ext uri="{BB962C8B-B14F-4D97-AF65-F5344CB8AC3E}">
        <p14:creationId xmlns:p14="http://schemas.microsoft.com/office/powerpoint/2010/main" val="4041763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0184" y="381000"/>
            <a:ext cx="8458200" cy="869950"/>
          </a:xfrm>
        </p:spPr>
        <p:txBody>
          <a:bodyPr/>
          <a:lstStyle/>
          <a:p>
            <a:r>
              <a:rPr lang="en-US" altLang="en-US" dirty="0"/>
              <a:t>Bad Debts/Uncollectible Accounts </a:t>
            </a:r>
            <a:r>
              <a:rPr lang="en-US" altLang="en-US" sz="1000" dirty="0"/>
              <a:t>2</a:t>
            </a:r>
            <a:endParaRPr lang="en-US" sz="1000" dirty="0"/>
          </a:p>
        </p:txBody>
      </p:sp>
      <p:sp>
        <p:nvSpPr>
          <p:cNvPr id="3" name="Content Placeholder 2"/>
          <p:cNvSpPr>
            <a:spLocks noGrp="1"/>
          </p:cNvSpPr>
          <p:nvPr>
            <p:ph idx="1"/>
          </p:nvPr>
        </p:nvSpPr>
        <p:spPr>
          <a:xfrm>
            <a:off x="457200" y="1481137"/>
            <a:ext cx="8229600" cy="2709863"/>
          </a:xfrm>
        </p:spPr>
        <p:txBody>
          <a:bodyPr/>
          <a:lstStyle/>
          <a:p>
            <a:pPr marL="0" indent="0" eaLnBrk="1" hangingPunct="1">
              <a:spcBef>
                <a:spcPct val="50000"/>
              </a:spcBef>
              <a:buNone/>
              <a:defRPr/>
            </a:pPr>
            <a:r>
              <a:rPr lang="en-US" sz="2400" b="1" dirty="0">
                <a:solidFill>
                  <a:schemeClr val="tx1">
                    <a:lumMod val="85000"/>
                  </a:schemeClr>
                </a:solidFill>
                <a:cs typeface="Arial" panose="020B0604020202020204" pitchFamily="34" charset="0"/>
              </a:rPr>
              <a:t>There are two methods available for estimating bad debt expenses:</a:t>
            </a:r>
          </a:p>
          <a:p>
            <a:pPr marL="402336" indent="-402336" eaLnBrk="1" hangingPunct="1">
              <a:spcBef>
                <a:spcPct val="50000"/>
              </a:spcBef>
              <a:buFontTx/>
              <a:buAutoNum type="arabicPeriod"/>
              <a:defRPr/>
            </a:pPr>
            <a:r>
              <a:rPr lang="en-US" sz="2000" b="1" i="1" u="sng" dirty="0">
                <a:solidFill>
                  <a:schemeClr val="tx1">
                    <a:lumMod val="85000"/>
                  </a:schemeClr>
                </a:solidFill>
                <a:cs typeface="Arial" panose="020B0604020202020204" pitchFamily="34" charset="0"/>
              </a:rPr>
              <a:t>Percentage of credit sales method </a:t>
            </a:r>
            <a:r>
              <a:rPr lang="en-US" sz="2000" b="1" dirty="0">
                <a:solidFill>
                  <a:schemeClr val="tx1">
                    <a:lumMod val="85000"/>
                  </a:schemeClr>
                </a:solidFill>
                <a:cs typeface="Arial" panose="020B0604020202020204" pitchFamily="34" charset="0"/>
              </a:rPr>
              <a:t>estimates bad debts based on a simplified assumption about the </a:t>
            </a:r>
            <a:r>
              <a:rPr lang="en-US" sz="2000" b="1" dirty="0" err="1">
                <a:solidFill>
                  <a:schemeClr val="tx1">
                    <a:lumMod val="85000"/>
                  </a:schemeClr>
                </a:solidFill>
                <a:cs typeface="Arial" panose="020B0604020202020204" pitchFamily="34" charset="0"/>
              </a:rPr>
              <a:t>collectibility</a:t>
            </a:r>
            <a:r>
              <a:rPr lang="en-US" sz="2000" b="1" dirty="0">
                <a:solidFill>
                  <a:schemeClr val="tx1">
                    <a:lumMod val="85000"/>
                  </a:schemeClr>
                </a:solidFill>
                <a:cs typeface="Arial" panose="020B0604020202020204" pitchFamily="34" charset="0"/>
              </a:rPr>
              <a:t> of all credit sales made during a period.</a:t>
            </a:r>
          </a:p>
          <a:p>
            <a:pPr marL="402336" indent="-402336" eaLnBrk="1" hangingPunct="1">
              <a:spcBef>
                <a:spcPct val="50000"/>
              </a:spcBef>
              <a:buFontTx/>
              <a:buAutoNum type="arabicPeriod"/>
              <a:defRPr/>
            </a:pPr>
            <a:r>
              <a:rPr lang="en-US" sz="2000" b="1" i="1" u="sng" dirty="0">
                <a:solidFill>
                  <a:schemeClr val="tx1">
                    <a:lumMod val="85000"/>
                  </a:schemeClr>
                </a:solidFill>
                <a:cs typeface="Arial" panose="020B0604020202020204" pitchFamily="34" charset="0"/>
              </a:rPr>
              <a:t>Aging of receivables method </a:t>
            </a:r>
            <a:r>
              <a:rPr lang="en-US" sz="2000" b="1" dirty="0">
                <a:solidFill>
                  <a:schemeClr val="tx1">
                    <a:lumMod val="85000"/>
                  </a:schemeClr>
                </a:solidFill>
                <a:cs typeface="Arial" panose="020B0604020202020204" pitchFamily="34" charset="0"/>
              </a:rPr>
              <a:t>estimates bad debts based on a detailed analysis and aging of a firm’s year-end accounts receivable.</a:t>
            </a:r>
          </a:p>
        </p:txBody>
      </p:sp>
      <p:sp>
        <p:nvSpPr>
          <p:cNvPr id="5" name="Content Placeholder 4"/>
          <p:cNvSpPr>
            <a:spLocks noGrp="1"/>
          </p:cNvSpPr>
          <p:nvPr>
            <p:ph idx="13"/>
          </p:nvPr>
        </p:nvSpPr>
        <p:spPr>
          <a:xfrm>
            <a:off x="457200" y="5950681"/>
            <a:ext cx="8229600" cy="373919"/>
          </a:xfrm>
        </p:spPr>
        <p:txBody>
          <a:bodyPr/>
          <a:lstStyle/>
          <a:p>
            <a:pPr marL="0" indent="0">
              <a:buNone/>
            </a:pPr>
            <a:r>
              <a:rPr lang="en-US" altLang="en-US" sz="1100" b="1" dirty="0"/>
              <a:t>Learning Objective 5-5: Discuss how accounts receivable are reported on the balance sheet, including the valuation allowances for estimated uncollectible accounts and estimated cash discounts.</a:t>
            </a:r>
          </a:p>
        </p:txBody>
      </p:sp>
    </p:spTree>
    <p:extLst>
      <p:ext uri="{BB962C8B-B14F-4D97-AF65-F5344CB8AC3E}">
        <p14:creationId xmlns:p14="http://schemas.microsoft.com/office/powerpoint/2010/main" val="2810444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400800" cy="1749427"/>
          </a:xfrm>
        </p:spPr>
        <p:txBody>
          <a:bodyPr/>
          <a:lstStyle/>
          <a:p>
            <a:pPr eaLnBrk="1" hangingPunct="1">
              <a:lnSpc>
                <a:spcPct val="90000"/>
              </a:lnSpc>
              <a:spcBef>
                <a:spcPct val="50000"/>
              </a:spcBef>
            </a:pPr>
            <a:r>
              <a:rPr lang="en-US" altLang="en-US" sz="3600" b="1" dirty="0">
                <a:solidFill>
                  <a:schemeClr val="tx1"/>
                </a:solidFill>
              </a:rPr>
              <a:t>CHAPTER 5: </a:t>
            </a:r>
            <a:r>
              <a:rPr lang="en-US" altLang="en-US" sz="3600" b="1" i="1" dirty="0">
                <a:solidFill>
                  <a:schemeClr val="tx1"/>
                </a:solidFill>
                <a:latin typeface="Calibri" panose="020F0502020204030204" pitchFamily="34" charset="0"/>
              </a:rPr>
              <a:t>Accounting for and Presentation of Current Assets</a:t>
            </a:r>
          </a:p>
        </p:txBody>
      </p:sp>
      <p:sp>
        <p:nvSpPr>
          <p:cNvPr id="8" name="Content Placeholder 7"/>
          <p:cNvSpPr>
            <a:spLocks noGrp="1"/>
          </p:cNvSpPr>
          <p:nvPr>
            <p:ph sz="quarter" idx="11"/>
          </p:nvPr>
        </p:nvSpPr>
        <p:spPr>
          <a:xfrm>
            <a:off x="1066800" y="4422775"/>
            <a:ext cx="7391400" cy="987425"/>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472" y="381000"/>
            <a:ext cx="8382000" cy="869950"/>
          </a:xfrm>
        </p:spPr>
        <p:txBody>
          <a:bodyPr/>
          <a:lstStyle/>
          <a:p>
            <a:r>
              <a:rPr lang="en-US" altLang="en-US" dirty="0"/>
              <a:t>Bad Debts/Uncollectible Accounts </a:t>
            </a:r>
            <a:r>
              <a:rPr lang="en-US" altLang="en-US" sz="1000" dirty="0"/>
              <a:t>3</a:t>
            </a:r>
            <a:endParaRPr lang="en-US" sz="1000" dirty="0"/>
          </a:p>
        </p:txBody>
      </p:sp>
      <p:sp>
        <p:nvSpPr>
          <p:cNvPr id="3" name="Content Placeholder 2"/>
          <p:cNvSpPr>
            <a:spLocks noGrp="1"/>
          </p:cNvSpPr>
          <p:nvPr>
            <p:ph idx="1"/>
          </p:nvPr>
        </p:nvSpPr>
        <p:spPr>
          <a:xfrm>
            <a:off x="457200" y="1373561"/>
            <a:ext cx="8229600" cy="1338263"/>
          </a:xfrm>
        </p:spPr>
        <p:txBody>
          <a:bodyPr/>
          <a:lstStyle/>
          <a:p>
            <a:pPr marL="0" indent="0">
              <a:lnSpc>
                <a:spcPct val="90000"/>
              </a:lnSpc>
              <a:buFont typeface="Wingdings" pitchFamily="2" charset="2"/>
              <a:buNone/>
              <a:defRPr/>
            </a:pPr>
            <a:r>
              <a:rPr lang="en-IN" sz="2400" b="1" dirty="0">
                <a:solidFill>
                  <a:schemeClr val="tx2">
                    <a:lumMod val="50000"/>
                  </a:schemeClr>
                </a:solidFill>
              </a:rPr>
              <a:t>When the amount of accounts receivable estimated to be uncollectible has been determined, a valuation adjustment can be recorded to reduce the carrying value of the asset and recognize the bad debt expense.</a:t>
            </a:r>
            <a:endParaRPr lang="en-US" sz="2400" b="1" dirty="0">
              <a:solidFill>
                <a:schemeClr val="tx2">
                  <a:lumMod val="50000"/>
                </a:schemeClr>
              </a:solidFill>
            </a:endParaRPr>
          </a:p>
        </p:txBody>
      </p:sp>
      <p:pic>
        <p:nvPicPr>
          <p:cNvPr id="8" name="Picture 7" descr="Horizontal model of the effects of a valuation adjustment on a bad debt accou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910" y="2796494"/>
            <a:ext cx="7876180" cy="1318801"/>
          </a:xfrm>
          <a:prstGeom prst="rect">
            <a:avLst/>
          </a:prstGeom>
        </p:spPr>
      </p:pic>
      <p:sp>
        <p:nvSpPr>
          <p:cNvPr id="4" name="Content Placeholder 3"/>
          <p:cNvSpPr>
            <a:spLocks noGrp="1"/>
          </p:cNvSpPr>
          <p:nvPr>
            <p:ph idx="14"/>
          </p:nvPr>
        </p:nvSpPr>
        <p:spPr>
          <a:xfrm>
            <a:off x="457200" y="4218170"/>
            <a:ext cx="8229600" cy="452442"/>
          </a:xfrm>
        </p:spPr>
        <p:txBody>
          <a:bodyPr/>
          <a:lstStyle/>
          <a:p>
            <a:pPr marL="0" indent="0">
              <a:buNone/>
            </a:pPr>
            <a:r>
              <a:rPr lang="en-IN" sz="2600" b="1" dirty="0">
                <a:solidFill>
                  <a:schemeClr val="tx2">
                    <a:lumMod val="50000"/>
                  </a:schemeClr>
                </a:solidFill>
              </a:rPr>
              <a:t>Here is the adjustment:</a:t>
            </a:r>
            <a:endParaRPr lang="en-US" sz="2600" b="1" dirty="0">
              <a:solidFill>
                <a:schemeClr val="tx2">
                  <a:lumMod val="50000"/>
                </a:schemeClr>
              </a:solidFill>
            </a:endParaRPr>
          </a:p>
        </p:txBody>
      </p:sp>
      <p:pic>
        <p:nvPicPr>
          <p:cNvPr id="9" name="Picture 8" descr="Journal entry debiting Bad Debts Expense (or Uncollectible Accounts Expense) and crediting Allowance for Bad Debts (or Allowance for Uncollectible Account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910" y="4730010"/>
            <a:ext cx="7876180" cy="832590"/>
          </a:xfrm>
          <a:prstGeom prst="rect">
            <a:avLst/>
          </a:prstGeom>
        </p:spPr>
      </p:pic>
      <p:sp>
        <p:nvSpPr>
          <p:cNvPr id="5" name="Content Placeholder 4"/>
          <p:cNvSpPr>
            <a:spLocks noGrp="1"/>
          </p:cNvSpPr>
          <p:nvPr>
            <p:ph idx="13"/>
          </p:nvPr>
        </p:nvSpPr>
        <p:spPr>
          <a:xfrm>
            <a:off x="457200" y="5645881"/>
            <a:ext cx="8229600" cy="373919"/>
          </a:xfrm>
        </p:spPr>
        <p:txBody>
          <a:bodyPr/>
          <a:lstStyle/>
          <a:p>
            <a:pPr marL="0" indent="0">
              <a:buNone/>
            </a:pPr>
            <a:r>
              <a:rPr lang="en-US" altLang="en-US" sz="1100" b="1" dirty="0"/>
              <a:t>Learning Objective 5-5: Discuss how accounts receivable are reported on the balance sheet, including the valuation allowances for estimated uncollectible accounts and estimated cash discounts.</a:t>
            </a:r>
          </a:p>
        </p:txBody>
      </p:sp>
      <p:sp>
        <p:nvSpPr>
          <p:cNvPr id="6" name="Content Placeholder 5"/>
          <p:cNvSpPr>
            <a:spLocks noGrp="1"/>
          </p:cNvSpPr>
          <p:nvPr>
            <p:ph idx="15"/>
          </p:nvPr>
        </p:nvSpPr>
        <p:spPr>
          <a:xfrm>
            <a:off x="457200" y="6092425"/>
            <a:ext cx="8229600" cy="232175"/>
          </a:xfrm>
        </p:spPr>
        <p:txBody>
          <a:bodyPr/>
          <a:lstStyle/>
          <a:p>
            <a:pPr marL="0" indent="0" algn="ctr">
              <a:buNone/>
            </a:pPr>
            <a:r>
              <a:rPr lang="en-US" sz="900" u="sng" dirty="0">
                <a:hlinkClick r:id="rId5" action="ppaction://hlinksldjump"/>
              </a:rPr>
              <a:t>Access the text alternative for slide images.</a:t>
            </a:r>
            <a:endParaRPr lang="en-US" sz="900" u="sng" dirty="0"/>
          </a:p>
        </p:txBody>
      </p:sp>
    </p:spTree>
    <p:extLst>
      <p:ext uri="{BB962C8B-B14F-4D97-AF65-F5344CB8AC3E}">
        <p14:creationId xmlns:p14="http://schemas.microsoft.com/office/powerpoint/2010/main" val="13891629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Balance Sheet Presentation</a:t>
            </a:r>
            <a:endParaRPr lang="en-US"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699759001"/>
              </p:ext>
            </p:extLst>
          </p:nvPr>
        </p:nvGraphicFramePr>
        <p:xfrm>
          <a:off x="1295400" y="1752600"/>
          <a:ext cx="6096000" cy="13716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3093011724"/>
                    </a:ext>
                  </a:extLst>
                </a:gridCol>
              </a:tblGrid>
              <a:tr h="370840">
                <a:tc>
                  <a:txBody>
                    <a:bodyPr/>
                    <a:lstStyle/>
                    <a:p>
                      <a:r>
                        <a:rPr lang="en-US" sz="2400" b="1" dirty="0">
                          <a:solidFill>
                            <a:schemeClr val="accent1">
                              <a:lumMod val="50000"/>
                            </a:schemeClr>
                          </a:solidFill>
                        </a:rPr>
                        <a:t>Accounts Receivable</a:t>
                      </a:r>
                    </a:p>
                  </a:txBody>
                  <a:tcPr>
                    <a:solidFill>
                      <a:schemeClr val="bg1"/>
                    </a:solidFill>
                  </a:tcPr>
                </a:tc>
                <a:extLst>
                  <a:ext uri="{0D108BD9-81ED-4DB2-BD59-A6C34878D82A}">
                    <a16:rowId xmlns:a16="http://schemas.microsoft.com/office/drawing/2014/main" val="1465818204"/>
                  </a:ext>
                </a:extLst>
              </a:tr>
              <a:tr h="370840">
                <a:tc>
                  <a:txBody>
                    <a:bodyPr/>
                    <a:lstStyle/>
                    <a:p>
                      <a:r>
                        <a:rPr lang="en-US" sz="2400" b="1" dirty="0">
                          <a:solidFill>
                            <a:schemeClr val="accent1">
                              <a:lumMod val="50000"/>
                            </a:schemeClr>
                          </a:solidFill>
                        </a:rPr>
                        <a:t>Less: Allowance for Bad Debts</a:t>
                      </a:r>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69694459"/>
                  </a:ext>
                </a:extLst>
              </a:tr>
              <a:tr h="370840">
                <a:tc>
                  <a:txBody>
                    <a:bodyPr/>
                    <a:lstStyle/>
                    <a:p>
                      <a:r>
                        <a:rPr lang="en-US" sz="2400" b="1" dirty="0">
                          <a:solidFill>
                            <a:schemeClr val="accent1">
                              <a:lumMod val="50000"/>
                            </a:schemeClr>
                          </a:solidFill>
                        </a:rPr>
                        <a:t>Net realizable value of accounts receivable</a:t>
                      </a: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61343215"/>
                  </a:ext>
                </a:extLst>
              </a:tr>
            </a:tbl>
          </a:graphicData>
        </a:graphic>
      </p:graphicFrame>
      <p:sp>
        <p:nvSpPr>
          <p:cNvPr id="6" name="Content Placeholder 5"/>
          <p:cNvSpPr>
            <a:spLocks noGrp="1"/>
          </p:cNvSpPr>
          <p:nvPr>
            <p:ph idx="14"/>
          </p:nvPr>
        </p:nvSpPr>
        <p:spPr>
          <a:xfrm>
            <a:off x="457200" y="3352800"/>
            <a:ext cx="8229600" cy="1524000"/>
          </a:xfrm>
        </p:spPr>
        <p:txBody>
          <a:bodyPr/>
          <a:lstStyle/>
          <a:p>
            <a:pPr marL="53975" indent="-53975">
              <a:spcBef>
                <a:spcPct val="70000"/>
              </a:spcBef>
              <a:buFont typeface="Wingdings" pitchFamily="2" charset="2"/>
              <a:buNone/>
              <a:defRPr/>
            </a:pPr>
            <a:r>
              <a:rPr lang="en-US" b="1" i="1" dirty="0"/>
              <a:t>The </a:t>
            </a:r>
            <a:r>
              <a:rPr lang="en-US" b="1" i="1" dirty="0">
                <a:solidFill>
                  <a:schemeClr val="accent1">
                    <a:lumMod val="50000"/>
                  </a:schemeClr>
                </a:solidFill>
              </a:rPr>
              <a:t>net realizable value </a:t>
            </a:r>
            <a:r>
              <a:rPr lang="en-US" b="1" i="1" dirty="0"/>
              <a:t>is the amount of accounts receivable that the business expects to collect.</a:t>
            </a:r>
          </a:p>
        </p:txBody>
      </p:sp>
      <p:sp>
        <p:nvSpPr>
          <p:cNvPr id="7" name="Content Placeholder 6"/>
          <p:cNvSpPr>
            <a:spLocks noGrp="1"/>
          </p:cNvSpPr>
          <p:nvPr>
            <p:ph idx="15"/>
          </p:nvPr>
        </p:nvSpPr>
        <p:spPr>
          <a:xfrm>
            <a:off x="457200" y="5917361"/>
            <a:ext cx="8229600" cy="407239"/>
          </a:xfrm>
        </p:spPr>
        <p:txBody>
          <a:bodyPr/>
          <a:lstStyle/>
          <a:p>
            <a:pPr marL="0" indent="0">
              <a:buNone/>
            </a:pPr>
            <a:r>
              <a:rPr lang="en-US" altLang="en-US" sz="1100" b="1" dirty="0"/>
              <a:t>Learning Objective 5-5: Discuss how accounts receivable are reported on the balance sheet, including the valuation allowances for estimated uncollectible accounts and estimated cash discounts.</a:t>
            </a:r>
          </a:p>
        </p:txBody>
      </p:sp>
    </p:spTree>
    <p:extLst>
      <p:ext uri="{BB962C8B-B14F-4D97-AF65-F5344CB8AC3E}">
        <p14:creationId xmlns:p14="http://schemas.microsoft.com/office/powerpoint/2010/main" val="25776736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2570"/>
            <a:ext cx="8229600" cy="1126811"/>
          </a:xfrm>
        </p:spPr>
        <p:txBody>
          <a:bodyPr/>
          <a:lstStyle/>
          <a:p>
            <a:r>
              <a:rPr lang="en-US" altLang="en-US" dirty="0"/>
              <a:t>Writing Off an Uncollectible Account Receivable </a:t>
            </a:r>
            <a:r>
              <a:rPr lang="en-US" altLang="en-US" sz="1000" dirty="0"/>
              <a:t>1</a:t>
            </a:r>
            <a:endParaRPr lang="en-US" sz="1000" dirty="0"/>
          </a:p>
        </p:txBody>
      </p:sp>
      <p:sp>
        <p:nvSpPr>
          <p:cNvPr id="3" name="Content Placeholder 2"/>
          <p:cNvSpPr>
            <a:spLocks noGrp="1"/>
          </p:cNvSpPr>
          <p:nvPr>
            <p:ph idx="1"/>
          </p:nvPr>
        </p:nvSpPr>
        <p:spPr/>
        <p:txBody>
          <a:bodyPr/>
          <a:lstStyle/>
          <a:p>
            <a:pPr marL="0" indent="0">
              <a:buNone/>
            </a:pPr>
            <a:r>
              <a:rPr lang="en-US" sz="2400" b="1" dirty="0"/>
              <a:t>When an account is determined to be uncollectible, it should be written off against the allowance account.</a:t>
            </a:r>
          </a:p>
        </p:txBody>
      </p:sp>
      <p:sp>
        <p:nvSpPr>
          <p:cNvPr id="5" name="Content Placeholder 4"/>
          <p:cNvSpPr>
            <a:spLocks noGrp="1"/>
          </p:cNvSpPr>
          <p:nvPr>
            <p:ph idx="13"/>
          </p:nvPr>
        </p:nvSpPr>
        <p:spPr>
          <a:xfrm>
            <a:off x="457200" y="2348753"/>
            <a:ext cx="8229600" cy="411311"/>
          </a:xfrm>
        </p:spPr>
        <p:txBody>
          <a:bodyPr/>
          <a:lstStyle/>
          <a:p>
            <a:pPr marL="0" indent="0">
              <a:buNone/>
            </a:pPr>
            <a:r>
              <a:rPr lang="en-IN" sz="2000" b="1" dirty="0"/>
              <a:t>The effect of this entry on the financial statements follows:</a:t>
            </a:r>
            <a:endParaRPr lang="en-US" sz="2000" b="1" dirty="0"/>
          </a:p>
        </p:txBody>
      </p:sp>
      <p:pic>
        <p:nvPicPr>
          <p:cNvPr id="9" name="Picture 8" descr="Horizontal model for writing off an uncollectible account receivable is illustrat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535" y="2819739"/>
            <a:ext cx="7201505" cy="1512317"/>
          </a:xfrm>
          <a:prstGeom prst="rect">
            <a:avLst/>
          </a:prstGeom>
        </p:spPr>
      </p:pic>
      <p:sp>
        <p:nvSpPr>
          <p:cNvPr id="6" name="Content Placeholder 5"/>
          <p:cNvSpPr>
            <a:spLocks noGrp="1"/>
          </p:cNvSpPr>
          <p:nvPr>
            <p:ph idx="14"/>
          </p:nvPr>
        </p:nvSpPr>
        <p:spPr>
          <a:xfrm>
            <a:off x="457200" y="4423278"/>
            <a:ext cx="8229600" cy="373919"/>
          </a:xfrm>
        </p:spPr>
        <p:txBody>
          <a:bodyPr/>
          <a:lstStyle/>
          <a:p>
            <a:pPr marL="0" indent="0">
              <a:buNone/>
            </a:pPr>
            <a:r>
              <a:rPr lang="en-IN" sz="2000" b="1" dirty="0"/>
              <a:t>The write-off entry is this:</a:t>
            </a:r>
            <a:endParaRPr lang="en-US" sz="2000" b="1" dirty="0"/>
          </a:p>
        </p:txBody>
      </p:sp>
      <p:pic>
        <p:nvPicPr>
          <p:cNvPr id="10" name="Picture 9" descr="Journal entry debiting Allowance for Bad Debts and crediting Accounts Receiva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899" y="4927995"/>
            <a:ext cx="7130203" cy="616781"/>
          </a:xfrm>
          <a:prstGeom prst="rect">
            <a:avLst/>
          </a:prstGeom>
        </p:spPr>
      </p:pic>
      <p:sp>
        <p:nvSpPr>
          <p:cNvPr id="8" name="Content Placeholder 7"/>
          <p:cNvSpPr>
            <a:spLocks noGrp="1"/>
          </p:cNvSpPr>
          <p:nvPr>
            <p:ph idx="16"/>
          </p:nvPr>
        </p:nvSpPr>
        <p:spPr>
          <a:xfrm>
            <a:off x="457200" y="5791200"/>
            <a:ext cx="8229600" cy="232175"/>
          </a:xfrm>
        </p:spPr>
        <p:txBody>
          <a:bodyPr/>
          <a:lstStyle/>
          <a:p>
            <a:pPr marL="0" indent="0" algn="ctr">
              <a:buNone/>
            </a:pPr>
            <a:r>
              <a:rPr lang="en-US" sz="900" u="sng" dirty="0">
                <a:hlinkClick r:id="rId5" action="ppaction://hlinksldjump"/>
              </a:rPr>
              <a:t>Access the text alternative for slide images.</a:t>
            </a:r>
            <a:endParaRPr lang="en-US" sz="900" u="sng" dirty="0"/>
          </a:p>
        </p:txBody>
      </p:sp>
      <p:sp>
        <p:nvSpPr>
          <p:cNvPr id="7" name="Content Placeholder 6"/>
          <p:cNvSpPr>
            <a:spLocks noGrp="1"/>
          </p:cNvSpPr>
          <p:nvPr>
            <p:ph idx="15"/>
          </p:nvPr>
        </p:nvSpPr>
        <p:spPr>
          <a:xfrm>
            <a:off x="457200" y="6096000"/>
            <a:ext cx="8229600" cy="411311"/>
          </a:xfrm>
        </p:spPr>
        <p:txBody>
          <a:bodyPr/>
          <a:lstStyle/>
          <a:p>
            <a:pPr marL="0" indent="0">
              <a:buNone/>
            </a:pPr>
            <a:r>
              <a:rPr lang="en-US" altLang="en-US" sz="1100" b="1" dirty="0"/>
              <a:t>Learning Objective 5-5: Discuss how accounts receivable are reported on the balance sheet, including the valuation allowances for estimated uncollectible accounts and estimated cash discounts.</a:t>
            </a:r>
          </a:p>
        </p:txBody>
      </p:sp>
    </p:spTree>
    <p:extLst>
      <p:ext uri="{BB962C8B-B14F-4D97-AF65-F5344CB8AC3E}">
        <p14:creationId xmlns:p14="http://schemas.microsoft.com/office/powerpoint/2010/main" val="28963285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9140"/>
            <a:ext cx="8229600" cy="1093671"/>
          </a:xfrm>
        </p:spPr>
        <p:txBody>
          <a:bodyPr/>
          <a:lstStyle/>
          <a:p>
            <a:r>
              <a:rPr lang="en-US" altLang="en-US" dirty="0"/>
              <a:t>Writing Off an Uncollectible Account Receivable </a:t>
            </a:r>
            <a:r>
              <a:rPr lang="en-US" altLang="en-US" sz="1000" dirty="0"/>
              <a:t>2</a:t>
            </a:r>
            <a:endParaRPr lang="en-US" dirty="0"/>
          </a:p>
        </p:txBody>
      </p:sp>
      <p:sp>
        <p:nvSpPr>
          <p:cNvPr id="3" name="Content Placeholder 2"/>
          <p:cNvSpPr>
            <a:spLocks noGrp="1"/>
          </p:cNvSpPr>
          <p:nvPr>
            <p:ph idx="1"/>
          </p:nvPr>
        </p:nvSpPr>
        <p:spPr>
          <a:xfrm>
            <a:off x="457200" y="1612686"/>
            <a:ext cx="8229600" cy="881063"/>
          </a:xfrm>
        </p:spPr>
        <p:txBody>
          <a:bodyPr/>
          <a:lstStyle/>
          <a:p>
            <a:pPr marL="0" indent="0">
              <a:lnSpc>
                <a:spcPct val="80000"/>
              </a:lnSpc>
              <a:buNone/>
            </a:pPr>
            <a:r>
              <a:rPr lang="en-IN" sz="2400" dirty="0"/>
              <a:t>The presentation of the Allowance for Bad Debts in the current asset section of the balance sheet (using assumed amounts) is as follows: </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1381404898"/>
              </p:ext>
            </p:extLst>
          </p:nvPr>
        </p:nvGraphicFramePr>
        <p:xfrm>
          <a:off x="1524000" y="2544864"/>
          <a:ext cx="6141396" cy="1112736"/>
        </p:xfrm>
        <a:graphic>
          <a:graphicData uri="http://schemas.openxmlformats.org/drawingml/2006/table">
            <a:tbl>
              <a:tblPr firstRow="1" bandRow="1">
                <a:tableStyleId>{2D5ABB26-0587-4C30-8999-92F81FD0307C}</a:tableStyleId>
              </a:tblPr>
              <a:tblGrid>
                <a:gridCol w="4836349">
                  <a:extLst>
                    <a:ext uri="{9D8B030D-6E8A-4147-A177-3AD203B41FA5}">
                      <a16:colId xmlns:a16="http://schemas.microsoft.com/office/drawing/2014/main" val="1819357755"/>
                    </a:ext>
                  </a:extLst>
                </a:gridCol>
                <a:gridCol w="1305047">
                  <a:extLst>
                    <a:ext uri="{9D8B030D-6E8A-4147-A177-3AD203B41FA5}">
                      <a16:colId xmlns:a16="http://schemas.microsoft.com/office/drawing/2014/main" val="440346797"/>
                    </a:ext>
                  </a:extLst>
                </a:gridCol>
              </a:tblGrid>
              <a:tr h="370912">
                <a:tc>
                  <a:txBody>
                    <a:bodyPr/>
                    <a:lstStyle/>
                    <a:p>
                      <a:r>
                        <a:rPr lang="en-US" dirty="0"/>
                        <a:t>Accounts receivable</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r"/>
                      <a:r>
                        <a:rPr lang="en-US" dirty="0"/>
                        <a:t>$ 10,000</a:t>
                      </a:r>
                    </a:p>
                  </a:txBody>
                  <a:tcPr marR="1828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912690744"/>
                  </a:ext>
                </a:extLst>
              </a:tr>
              <a:tr h="370912">
                <a:tc>
                  <a:txBody>
                    <a:bodyPr/>
                    <a:lstStyle/>
                    <a:p>
                      <a:r>
                        <a:rPr lang="en-US" dirty="0"/>
                        <a:t>Less: Allowance for bad debts</a:t>
                      </a:r>
                    </a:p>
                  </a:txBody>
                  <a:tcPr>
                    <a:lnL w="12700" cap="flat" cmpd="sng" algn="ctr">
                      <a:solidFill>
                        <a:schemeClr val="tx1"/>
                      </a:solidFill>
                      <a:prstDash val="solid"/>
                      <a:round/>
                      <a:headEnd type="none" w="med" len="med"/>
                      <a:tailEnd type="none" w="med" len="med"/>
                    </a:lnL>
                  </a:tcPr>
                </a:tc>
                <a:tc>
                  <a:txBody>
                    <a:bodyPr/>
                    <a:lstStyle/>
                    <a:p>
                      <a:pPr algn="r"/>
                      <a:r>
                        <a:rPr lang="en-US" u="sng" dirty="0"/>
                        <a:t>     (500)</a:t>
                      </a:r>
                    </a:p>
                  </a:txBody>
                  <a:tcPr marR="18288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20018991"/>
                  </a:ext>
                </a:extLst>
              </a:tr>
              <a:tr h="370912">
                <a:tc>
                  <a:txBody>
                    <a:bodyPr/>
                    <a:lstStyle/>
                    <a:p>
                      <a:r>
                        <a:rPr lang="en-US" dirty="0"/>
                        <a:t>Net accounts</a:t>
                      </a:r>
                      <a:r>
                        <a:rPr lang="en-US" baseline="0" dirty="0"/>
                        <a:t> receivable</a:t>
                      </a:r>
                      <a:endParaRPr lang="en-US"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dirty="0"/>
                        <a:t>$  9,500</a:t>
                      </a:r>
                    </a:p>
                  </a:txBody>
                  <a:tcPr marR="18288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4095103"/>
                  </a:ext>
                </a:extLst>
              </a:tr>
            </a:tbl>
          </a:graphicData>
        </a:graphic>
      </p:graphicFrame>
      <p:sp>
        <p:nvSpPr>
          <p:cNvPr id="5" name="Content Placeholder 4"/>
          <p:cNvSpPr>
            <a:spLocks noGrp="1"/>
          </p:cNvSpPr>
          <p:nvPr>
            <p:ph idx="13"/>
          </p:nvPr>
        </p:nvSpPr>
        <p:spPr>
          <a:xfrm>
            <a:off x="457200" y="3835758"/>
            <a:ext cx="8229600" cy="613433"/>
          </a:xfrm>
        </p:spPr>
        <p:txBody>
          <a:bodyPr/>
          <a:lstStyle/>
          <a:p>
            <a:pPr marL="0" indent="0">
              <a:lnSpc>
                <a:spcPct val="80000"/>
              </a:lnSpc>
              <a:buNone/>
            </a:pPr>
            <a:r>
              <a:rPr lang="en-IN" sz="2400" dirty="0"/>
              <a:t>Assume that $100 of the accounts receivable was written off. The balance sheet presentation now would be:</a:t>
            </a:r>
            <a:endParaRPr lang="en-US" sz="2400" dirty="0"/>
          </a:p>
        </p:txBody>
      </p:sp>
      <p:graphicFrame>
        <p:nvGraphicFramePr>
          <p:cNvPr id="11" name="Table 10"/>
          <p:cNvGraphicFramePr>
            <a:graphicFrameLocks noGrp="1"/>
          </p:cNvGraphicFramePr>
          <p:nvPr>
            <p:extLst>
              <p:ext uri="{D42A27DB-BD31-4B8C-83A1-F6EECF244321}">
                <p14:modId xmlns:p14="http://schemas.microsoft.com/office/powerpoint/2010/main" val="3831394926"/>
              </p:ext>
            </p:extLst>
          </p:nvPr>
        </p:nvGraphicFramePr>
        <p:xfrm>
          <a:off x="1371600" y="4724400"/>
          <a:ext cx="6141396" cy="1112736"/>
        </p:xfrm>
        <a:graphic>
          <a:graphicData uri="http://schemas.openxmlformats.org/drawingml/2006/table">
            <a:tbl>
              <a:tblPr firstRow="1" bandRow="1">
                <a:tableStyleId>{2D5ABB26-0587-4C30-8999-92F81FD0307C}</a:tableStyleId>
              </a:tblPr>
              <a:tblGrid>
                <a:gridCol w="4836349">
                  <a:extLst>
                    <a:ext uri="{9D8B030D-6E8A-4147-A177-3AD203B41FA5}">
                      <a16:colId xmlns:a16="http://schemas.microsoft.com/office/drawing/2014/main" val="1819357755"/>
                    </a:ext>
                  </a:extLst>
                </a:gridCol>
                <a:gridCol w="1305047">
                  <a:extLst>
                    <a:ext uri="{9D8B030D-6E8A-4147-A177-3AD203B41FA5}">
                      <a16:colId xmlns:a16="http://schemas.microsoft.com/office/drawing/2014/main" val="440346797"/>
                    </a:ext>
                  </a:extLst>
                </a:gridCol>
              </a:tblGrid>
              <a:tr h="370912">
                <a:tc>
                  <a:txBody>
                    <a:bodyPr/>
                    <a:lstStyle/>
                    <a:p>
                      <a:r>
                        <a:rPr lang="en-US" dirty="0"/>
                        <a:t>Accounts receivable</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r"/>
                      <a:r>
                        <a:rPr lang="en-US" dirty="0"/>
                        <a:t>$ 9,900</a:t>
                      </a:r>
                    </a:p>
                  </a:txBody>
                  <a:tcPr marR="1828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912690744"/>
                  </a:ext>
                </a:extLst>
              </a:tr>
              <a:tr h="370912">
                <a:tc>
                  <a:txBody>
                    <a:bodyPr/>
                    <a:lstStyle/>
                    <a:p>
                      <a:r>
                        <a:rPr lang="en-US" dirty="0"/>
                        <a:t>Less: Allowance for bad debts</a:t>
                      </a:r>
                    </a:p>
                  </a:txBody>
                  <a:tcPr>
                    <a:lnL w="12700" cap="flat" cmpd="sng" algn="ctr">
                      <a:solidFill>
                        <a:schemeClr val="tx1"/>
                      </a:solidFill>
                      <a:prstDash val="solid"/>
                      <a:round/>
                      <a:headEnd type="none" w="med" len="med"/>
                      <a:tailEnd type="none" w="med" len="med"/>
                    </a:lnL>
                  </a:tcPr>
                </a:tc>
                <a:tc>
                  <a:txBody>
                    <a:bodyPr/>
                    <a:lstStyle/>
                    <a:p>
                      <a:pPr algn="r"/>
                      <a:r>
                        <a:rPr lang="en-US" u="sng" dirty="0"/>
                        <a:t>     (400)</a:t>
                      </a:r>
                    </a:p>
                  </a:txBody>
                  <a:tcPr marR="18288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20018991"/>
                  </a:ext>
                </a:extLst>
              </a:tr>
              <a:tr h="370912">
                <a:tc>
                  <a:txBody>
                    <a:bodyPr/>
                    <a:lstStyle/>
                    <a:p>
                      <a:r>
                        <a:rPr lang="en-US" dirty="0"/>
                        <a:t>Net accounts</a:t>
                      </a:r>
                      <a:r>
                        <a:rPr lang="en-US" baseline="0" dirty="0"/>
                        <a:t> receivable</a:t>
                      </a:r>
                      <a:endParaRPr lang="en-US"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dirty="0"/>
                        <a:t>$  9,500</a:t>
                      </a:r>
                    </a:p>
                  </a:txBody>
                  <a:tcPr marR="18288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4095103"/>
                  </a:ext>
                </a:extLst>
              </a:tr>
            </a:tbl>
          </a:graphicData>
        </a:graphic>
      </p:graphicFrame>
      <p:sp>
        <p:nvSpPr>
          <p:cNvPr id="6" name="Content Placeholder 5"/>
          <p:cNvSpPr>
            <a:spLocks noGrp="1"/>
          </p:cNvSpPr>
          <p:nvPr>
            <p:ph idx="14"/>
          </p:nvPr>
        </p:nvSpPr>
        <p:spPr>
          <a:xfrm>
            <a:off x="457200" y="5927055"/>
            <a:ext cx="8229600" cy="397545"/>
          </a:xfrm>
        </p:spPr>
        <p:txBody>
          <a:bodyPr/>
          <a:lstStyle/>
          <a:p>
            <a:pPr marL="0" indent="0">
              <a:buNone/>
            </a:pPr>
            <a:r>
              <a:rPr lang="en-US" altLang="en-US" sz="1100" b="1" dirty="0"/>
              <a:t>Learning Objective 5-5: Discuss how accounts receivable are reported on the balance sheet, including the valuation allowances for estimated uncollectible accounts and estimated cash discounts.</a:t>
            </a:r>
          </a:p>
        </p:txBody>
      </p:sp>
    </p:spTree>
    <p:extLst>
      <p:ext uri="{BB962C8B-B14F-4D97-AF65-F5344CB8AC3E}">
        <p14:creationId xmlns:p14="http://schemas.microsoft.com/office/powerpoint/2010/main" val="5348937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Cash Discounts</a:t>
            </a:r>
            <a:endParaRPr lang="en-US" dirty="0"/>
          </a:p>
        </p:txBody>
      </p:sp>
      <p:sp>
        <p:nvSpPr>
          <p:cNvPr id="3" name="Content Placeholder 2"/>
          <p:cNvSpPr>
            <a:spLocks noGrp="1"/>
          </p:cNvSpPr>
          <p:nvPr>
            <p:ph idx="1"/>
          </p:nvPr>
        </p:nvSpPr>
        <p:spPr>
          <a:xfrm>
            <a:off x="457200" y="1481137"/>
            <a:ext cx="8229600" cy="1287562"/>
          </a:xfrm>
        </p:spPr>
        <p:txBody>
          <a:bodyPr/>
          <a:lstStyle/>
          <a:p>
            <a:pPr marL="0" indent="0">
              <a:buNone/>
            </a:pPr>
            <a:r>
              <a:rPr lang="en-US" altLang="en-US" sz="2600" b="1" dirty="0"/>
              <a:t>Sellers offer cash discounts to customers, which are a deduction from the invoice price granted to induce early payment of the amount due.</a:t>
            </a:r>
          </a:p>
        </p:txBody>
      </p:sp>
      <p:pic>
        <p:nvPicPr>
          <p:cNvPr id="9" name="Picture 8" descr="Cash discounts time line.&#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0385" y="2852057"/>
            <a:ext cx="6716974" cy="2841411"/>
          </a:xfrm>
          <a:prstGeom prst="rect">
            <a:avLst/>
          </a:prstGeom>
        </p:spPr>
      </p:pic>
      <p:sp>
        <p:nvSpPr>
          <p:cNvPr id="6" name="Content Placeholder 7"/>
          <p:cNvSpPr>
            <a:spLocks noGrp="1"/>
          </p:cNvSpPr>
          <p:nvPr>
            <p:ph idx="16"/>
          </p:nvPr>
        </p:nvSpPr>
        <p:spPr>
          <a:xfrm>
            <a:off x="3167117" y="5762325"/>
            <a:ext cx="2809766" cy="232175"/>
          </a:xfrm>
        </p:spPr>
        <p:txBody>
          <a:bodyPr/>
          <a:lstStyle/>
          <a:p>
            <a:pPr marL="0" indent="0" algn="ctr">
              <a:buNone/>
            </a:pPr>
            <a:r>
              <a:rPr lang="en-US" sz="900" u="sng" dirty="0">
                <a:hlinkClick r:id="rId4" action="ppaction://hlinksldjump"/>
              </a:rPr>
              <a:t>Access the text alternative for slide images.</a:t>
            </a:r>
            <a:endParaRPr lang="en-US" sz="900" u="sng" dirty="0"/>
          </a:p>
        </p:txBody>
      </p:sp>
      <p:sp>
        <p:nvSpPr>
          <p:cNvPr id="5" name="Content Placeholder 4"/>
          <p:cNvSpPr>
            <a:spLocks noGrp="1"/>
          </p:cNvSpPr>
          <p:nvPr>
            <p:ph idx="13"/>
          </p:nvPr>
        </p:nvSpPr>
        <p:spPr>
          <a:xfrm>
            <a:off x="457200" y="5943600"/>
            <a:ext cx="8229600" cy="373919"/>
          </a:xfrm>
        </p:spPr>
        <p:txBody>
          <a:bodyPr/>
          <a:lstStyle/>
          <a:p>
            <a:pPr marL="0" indent="0">
              <a:buNone/>
            </a:pPr>
            <a:r>
              <a:rPr lang="en-US" altLang="en-US" sz="1100" b="1" dirty="0"/>
              <a:t>Learning Objective 5-5: Discuss how accounts receivable are reported on the balance sheet, including the valuation allowances for estimated uncollectible accounts and estimated cash discounts.</a:t>
            </a:r>
          </a:p>
        </p:txBody>
      </p:sp>
    </p:spTree>
    <p:extLst>
      <p:ext uri="{BB962C8B-B14F-4D97-AF65-F5344CB8AC3E}">
        <p14:creationId xmlns:p14="http://schemas.microsoft.com/office/powerpoint/2010/main" val="34461633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Notes Receivable</a:t>
            </a:r>
            <a:endParaRPr lang="en-US" dirty="0"/>
          </a:p>
        </p:txBody>
      </p:sp>
      <p:sp>
        <p:nvSpPr>
          <p:cNvPr id="3" name="Content Placeholder 2"/>
          <p:cNvSpPr>
            <a:spLocks noGrp="1"/>
          </p:cNvSpPr>
          <p:nvPr>
            <p:ph idx="1"/>
          </p:nvPr>
        </p:nvSpPr>
        <p:spPr>
          <a:xfrm>
            <a:off x="457200" y="1481137"/>
            <a:ext cx="8229600" cy="1338263"/>
          </a:xfrm>
        </p:spPr>
        <p:txBody>
          <a:bodyPr/>
          <a:lstStyle/>
          <a:p>
            <a:pPr marL="0" indent="0">
              <a:buNone/>
            </a:pPr>
            <a:r>
              <a:rPr lang="en-US" altLang="en-US" sz="2800" b="1" dirty="0">
                <a:solidFill>
                  <a:schemeClr val="accent1">
                    <a:lumMod val="50000"/>
                  </a:schemeClr>
                </a:solidFill>
              </a:rPr>
              <a:t>A note is a </a:t>
            </a:r>
            <a:r>
              <a:rPr lang="en-IN" altLang="en-US" sz="2800" b="1" dirty="0">
                <a:solidFill>
                  <a:schemeClr val="accent1">
                    <a:lumMod val="50000"/>
                  </a:schemeClr>
                </a:solidFill>
              </a:rPr>
              <a:t>formal document (usually interest bearing) that supports the financial claim of one entity against another</a:t>
            </a:r>
            <a:r>
              <a:rPr lang="en-US" altLang="en-US" sz="2800" b="1" dirty="0">
                <a:solidFill>
                  <a:schemeClr val="accent1">
                    <a:lumMod val="50000"/>
                  </a:schemeClr>
                </a:solidFill>
              </a:rPr>
              <a:t>.</a:t>
            </a:r>
          </a:p>
        </p:txBody>
      </p:sp>
      <p:sp>
        <p:nvSpPr>
          <p:cNvPr id="5" name="Content Placeholder 4"/>
          <p:cNvSpPr>
            <a:spLocks noGrp="1"/>
          </p:cNvSpPr>
          <p:nvPr>
            <p:ph idx="13"/>
          </p:nvPr>
        </p:nvSpPr>
        <p:spPr>
          <a:xfrm>
            <a:off x="457200" y="2971800"/>
            <a:ext cx="8229600" cy="1338263"/>
          </a:xfrm>
        </p:spPr>
        <p:txBody>
          <a:bodyPr/>
          <a:lstStyle/>
          <a:p>
            <a:pPr marL="0" indent="0">
              <a:buNone/>
            </a:pPr>
            <a:r>
              <a:rPr lang="en-IN" sz="2800" b="1" dirty="0"/>
              <a:t>Some firms may assess an interest charge or service charge on invoice amounts for accounts receivable that are not paid when due</a:t>
            </a:r>
            <a:r>
              <a:rPr lang="en-US" sz="2800" b="1" dirty="0"/>
              <a:t>.</a:t>
            </a:r>
          </a:p>
        </p:txBody>
      </p:sp>
      <p:sp>
        <p:nvSpPr>
          <p:cNvPr id="6" name="Content Placeholder 5"/>
          <p:cNvSpPr>
            <a:spLocks noGrp="1"/>
          </p:cNvSpPr>
          <p:nvPr>
            <p:ph idx="14"/>
          </p:nvPr>
        </p:nvSpPr>
        <p:spPr>
          <a:xfrm>
            <a:off x="457200" y="6092425"/>
            <a:ext cx="8229600" cy="232175"/>
          </a:xfrm>
        </p:spPr>
        <p:txBody>
          <a:bodyPr/>
          <a:lstStyle/>
          <a:p>
            <a:pPr marL="0" indent="0">
              <a:buNone/>
            </a:pPr>
            <a:r>
              <a:rPr lang="en-US" altLang="en-US" sz="1100" b="1" dirty="0"/>
              <a:t>Learning Objective 5-6: Explain how notes receivable and related accrued interest are reported on the balance sheet.</a:t>
            </a:r>
          </a:p>
        </p:txBody>
      </p:sp>
    </p:spTree>
    <p:extLst>
      <p:ext uri="{BB962C8B-B14F-4D97-AF65-F5344CB8AC3E}">
        <p14:creationId xmlns:p14="http://schemas.microsoft.com/office/powerpoint/2010/main" val="27891178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9140"/>
            <a:ext cx="8229600" cy="1093671"/>
          </a:xfrm>
        </p:spPr>
        <p:txBody>
          <a:bodyPr/>
          <a:lstStyle/>
          <a:p>
            <a:r>
              <a:rPr lang="en-US" altLang="en-US" dirty="0"/>
              <a:t>Adjusting Entry for Accrued Interest</a:t>
            </a:r>
            <a:endParaRPr lang="en-US" dirty="0"/>
          </a:p>
        </p:txBody>
      </p:sp>
      <p:sp>
        <p:nvSpPr>
          <p:cNvPr id="3" name="Content Placeholder 2"/>
          <p:cNvSpPr>
            <a:spLocks noGrp="1"/>
          </p:cNvSpPr>
          <p:nvPr>
            <p:ph idx="1"/>
          </p:nvPr>
        </p:nvSpPr>
        <p:spPr>
          <a:xfrm>
            <a:off x="457200" y="1481138"/>
            <a:ext cx="8229600" cy="1643008"/>
          </a:xfrm>
        </p:spPr>
        <p:txBody>
          <a:bodyPr/>
          <a:lstStyle/>
          <a:p>
            <a:pPr marL="0" indent="0">
              <a:buNone/>
            </a:pPr>
            <a:r>
              <a:rPr lang="en-IN" sz="2600" b="1" dirty="0">
                <a:solidFill>
                  <a:schemeClr val="accent1">
                    <a:lumMod val="50000"/>
                  </a:schemeClr>
                </a:solidFill>
              </a:rPr>
              <a:t>If interest is to be paid at the maturity of the note (a common practice), it is appropriate that the holder of the note accrue interest revenue, usually monthly. The financial statement effects of doing this are as follows:</a:t>
            </a:r>
            <a:endParaRPr lang="en-US" sz="2600" b="1" dirty="0">
              <a:solidFill>
                <a:schemeClr val="accent1">
                  <a:lumMod val="50000"/>
                </a:schemeClr>
              </a:solidFill>
            </a:endParaRPr>
          </a:p>
        </p:txBody>
      </p:sp>
      <p:pic>
        <p:nvPicPr>
          <p:cNvPr id="10" name="Picture 9" descr="Horizontal Model: Accrue Interest on Short-Term Marketable Securiti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910" y="3204928"/>
            <a:ext cx="7876180" cy="1299163"/>
          </a:xfrm>
          <a:prstGeom prst="rect">
            <a:avLst/>
          </a:prstGeom>
        </p:spPr>
      </p:pic>
      <p:sp>
        <p:nvSpPr>
          <p:cNvPr id="5" name="Content Placeholder 4"/>
          <p:cNvSpPr>
            <a:spLocks noGrp="1"/>
          </p:cNvSpPr>
          <p:nvPr>
            <p:ph idx="13"/>
          </p:nvPr>
        </p:nvSpPr>
        <p:spPr>
          <a:xfrm>
            <a:off x="457200" y="4562343"/>
            <a:ext cx="8229600" cy="452442"/>
          </a:xfrm>
        </p:spPr>
        <p:txBody>
          <a:bodyPr/>
          <a:lstStyle/>
          <a:p>
            <a:pPr marL="0" indent="0">
              <a:buNone/>
            </a:pPr>
            <a:r>
              <a:rPr lang="en-IN" sz="2600" b="1" dirty="0">
                <a:solidFill>
                  <a:schemeClr val="accent1">
                    <a:lumMod val="50000"/>
                  </a:schemeClr>
                </a:solidFill>
              </a:rPr>
              <a:t>The adjustment is as follows:</a:t>
            </a:r>
            <a:endParaRPr lang="en-US" sz="2600" b="1" dirty="0">
              <a:solidFill>
                <a:schemeClr val="accent1">
                  <a:lumMod val="50000"/>
                </a:schemeClr>
              </a:solidFill>
            </a:endParaRPr>
          </a:p>
        </p:txBody>
      </p:sp>
      <p:pic>
        <p:nvPicPr>
          <p:cNvPr id="11" name="Picture 10" descr="Journal entry debiting Interest Receivable and crediting Interest Revenu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755" y="5095567"/>
            <a:ext cx="8034491" cy="688124"/>
          </a:xfrm>
          <a:prstGeom prst="rect">
            <a:avLst/>
          </a:prstGeom>
        </p:spPr>
      </p:pic>
      <p:sp>
        <p:nvSpPr>
          <p:cNvPr id="8" name="Content Placeholder 7"/>
          <p:cNvSpPr>
            <a:spLocks noGrp="1"/>
          </p:cNvSpPr>
          <p:nvPr>
            <p:ph idx="16"/>
          </p:nvPr>
        </p:nvSpPr>
        <p:spPr>
          <a:xfrm>
            <a:off x="457200" y="5943600"/>
            <a:ext cx="8229600" cy="204859"/>
          </a:xfrm>
        </p:spPr>
        <p:txBody>
          <a:bodyPr/>
          <a:lstStyle/>
          <a:p>
            <a:pPr marL="0" indent="0" algn="ctr">
              <a:buNone/>
            </a:pPr>
            <a:r>
              <a:rPr lang="en-US" sz="900" u="sng" dirty="0">
                <a:hlinkClick r:id="rId5" action="ppaction://hlinksldjump"/>
              </a:rPr>
              <a:t>Access the text alternative for slide images.</a:t>
            </a:r>
            <a:endParaRPr lang="en-US" sz="900" u="sng" dirty="0"/>
          </a:p>
        </p:txBody>
      </p:sp>
      <p:sp>
        <p:nvSpPr>
          <p:cNvPr id="6" name="Content Placeholder 5"/>
          <p:cNvSpPr>
            <a:spLocks noGrp="1"/>
          </p:cNvSpPr>
          <p:nvPr>
            <p:ph idx="14"/>
          </p:nvPr>
        </p:nvSpPr>
        <p:spPr>
          <a:xfrm>
            <a:off x="457200" y="6248400"/>
            <a:ext cx="8229600" cy="211068"/>
          </a:xfrm>
        </p:spPr>
        <p:txBody>
          <a:bodyPr/>
          <a:lstStyle/>
          <a:p>
            <a:pPr marL="0" indent="0">
              <a:buNone/>
            </a:pPr>
            <a:r>
              <a:rPr lang="en-US" altLang="en-US" sz="1100" b="1" dirty="0"/>
              <a:t>Learning Objective 5-6: Explain how notes receivable and related accrued interest are reported on the balance sheet.</a:t>
            </a:r>
          </a:p>
        </p:txBody>
      </p:sp>
    </p:spTree>
    <p:extLst>
      <p:ext uri="{BB962C8B-B14F-4D97-AF65-F5344CB8AC3E}">
        <p14:creationId xmlns:p14="http://schemas.microsoft.com/office/powerpoint/2010/main" val="3030380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Inventories </a:t>
            </a:r>
            <a:r>
              <a:rPr lang="en-US" altLang="en-US" sz="1000" dirty="0"/>
              <a:t>1</a:t>
            </a:r>
            <a:endParaRPr lang="en-US" sz="1000" dirty="0"/>
          </a:p>
        </p:txBody>
      </p:sp>
      <p:sp>
        <p:nvSpPr>
          <p:cNvPr id="3" name="Content Placeholder 2"/>
          <p:cNvSpPr>
            <a:spLocks noGrp="1"/>
          </p:cNvSpPr>
          <p:nvPr>
            <p:ph idx="1"/>
          </p:nvPr>
        </p:nvSpPr>
        <p:spPr>
          <a:xfrm>
            <a:off x="457200" y="1481137"/>
            <a:ext cx="8229600" cy="1719263"/>
          </a:xfrm>
        </p:spPr>
        <p:txBody>
          <a:bodyPr/>
          <a:lstStyle/>
          <a:p>
            <a:pPr marL="0" indent="0">
              <a:buNone/>
            </a:pPr>
            <a:r>
              <a:rPr lang="en-IN" sz="2800" dirty="0"/>
              <a:t>For service organizations, inventories consist mainly of office supplies and other items of relatively low value that will be used up within the organization, rather than being offered for sale to customers.</a:t>
            </a:r>
          </a:p>
        </p:txBody>
      </p:sp>
      <p:sp>
        <p:nvSpPr>
          <p:cNvPr id="5" name="Content Placeholder 4"/>
          <p:cNvSpPr>
            <a:spLocks noGrp="1"/>
          </p:cNvSpPr>
          <p:nvPr>
            <p:ph idx="13"/>
          </p:nvPr>
        </p:nvSpPr>
        <p:spPr>
          <a:xfrm>
            <a:off x="457200" y="3386137"/>
            <a:ext cx="8229600" cy="2176463"/>
          </a:xfrm>
        </p:spPr>
        <p:txBody>
          <a:bodyPr/>
          <a:lstStyle/>
          <a:p>
            <a:pPr marL="0" indent="0">
              <a:buNone/>
            </a:pPr>
            <a:r>
              <a:rPr lang="en-IN" sz="2800" dirty="0"/>
              <a:t>For merchandising and manufacturing firms, the sale of inventory in the ordinary course of business provides the major, ongoing source of operating revenue. Inventories represent the most significant current asset for such firms.</a:t>
            </a:r>
            <a:endParaRPr lang="en-US" sz="2800" dirty="0"/>
          </a:p>
        </p:txBody>
      </p:sp>
      <p:sp>
        <p:nvSpPr>
          <p:cNvPr id="6" name="Content Placeholder 5"/>
          <p:cNvSpPr>
            <a:spLocks noGrp="1"/>
          </p:cNvSpPr>
          <p:nvPr>
            <p:ph idx="14"/>
          </p:nvPr>
        </p:nvSpPr>
        <p:spPr>
          <a:xfrm>
            <a:off x="457200" y="6113532"/>
            <a:ext cx="8229600" cy="211068"/>
          </a:xfrm>
        </p:spPr>
        <p:txBody>
          <a:bodyPr/>
          <a:lstStyle/>
          <a:p>
            <a:pPr marL="0" indent="0">
              <a:buNone/>
            </a:pPr>
            <a:r>
              <a:rPr lang="en-US" altLang="en-US" sz="1100" b="1" dirty="0"/>
              <a:t>Learning Objective 5-7: Explain how inventories are reported on the balance sheet.</a:t>
            </a:r>
          </a:p>
        </p:txBody>
      </p:sp>
    </p:spTree>
    <p:extLst>
      <p:ext uri="{BB962C8B-B14F-4D97-AF65-F5344CB8AC3E}">
        <p14:creationId xmlns:p14="http://schemas.microsoft.com/office/powerpoint/2010/main" val="15369724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3338"/>
            <a:ext cx="8229600" cy="905274"/>
          </a:xfrm>
        </p:spPr>
        <p:txBody>
          <a:bodyPr/>
          <a:lstStyle/>
          <a:p>
            <a:r>
              <a:rPr lang="en-IN" sz="3600" dirty="0"/>
              <a:t>Effects of Purchase and Sale Transactions on the Financial Statements</a:t>
            </a:r>
            <a:endParaRPr lang="en-US" sz="3600" dirty="0"/>
          </a:p>
        </p:txBody>
      </p:sp>
      <p:pic>
        <p:nvPicPr>
          <p:cNvPr id="10" name="Picture 9" descr="Horizontal Model: Purchase and Sale of Produc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028" y="1524000"/>
            <a:ext cx="8277944" cy="2108534"/>
          </a:xfrm>
          <a:prstGeom prst="rect">
            <a:avLst/>
          </a:prstGeom>
        </p:spPr>
      </p:pic>
      <p:sp>
        <p:nvSpPr>
          <p:cNvPr id="3" name="Content Placeholder 2"/>
          <p:cNvSpPr>
            <a:spLocks noGrp="1"/>
          </p:cNvSpPr>
          <p:nvPr>
            <p:ph idx="1"/>
          </p:nvPr>
        </p:nvSpPr>
        <p:spPr>
          <a:xfrm>
            <a:off x="457200" y="3657600"/>
            <a:ext cx="8229600" cy="375475"/>
          </a:xfrm>
        </p:spPr>
        <p:txBody>
          <a:bodyPr/>
          <a:lstStyle/>
          <a:p>
            <a:pPr marL="0" indent="0">
              <a:buNone/>
            </a:pPr>
            <a:r>
              <a:rPr lang="en-IN" sz="2600" b="1" dirty="0">
                <a:solidFill>
                  <a:schemeClr val="accent1">
                    <a:lumMod val="50000"/>
                  </a:schemeClr>
                </a:solidFill>
              </a:rPr>
              <a:t>The entries are as follows:</a:t>
            </a:r>
            <a:endParaRPr lang="en-US" sz="2600" b="1" dirty="0">
              <a:solidFill>
                <a:schemeClr val="accent1">
                  <a:lumMod val="50000"/>
                </a:schemeClr>
              </a:solidFill>
            </a:endParaRPr>
          </a:p>
        </p:txBody>
      </p:sp>
      <p:pic>
        <p:nvPicPr>
          <p:cNvPr id="11" name="Picture 10" descr="Two journal entries, with first debiting Inventory and crediting Accounts Payable (or Cash) and explanation reading &quot;Purchase of inventory.&quot; Second one debits Cost of Goods Sold and credits Inventory, with explanation reading &quot;To transfer cost of item sold to income statement.&quot;"/>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06" y="4267200"/>
            <a:ext cx="8277944" cy="1626024"/>
          </a:xfrm>
          <a:prstGeom prst="rect">
            <a:avLst/>
          </a:prstGeom>
        </p:spPr>
      </p:pic>
      <p:sp>
        <p:nvSpPr>
          <p:cNvPr id="8" name="Content Placeholder 7"/>
          <p:cNvSpPr>
            <a:spLocks noGrp="1"/>
          </p:cNvSpPr>
          <p:nvPr>
            <p:ph idx="16"/>
          </p:nvPr>
        </p:nvSpPr>
        <p:spPr>
          <a:xfrm>
            <a:off x="457200" y="6069208"/>
            <a:ext cx="8229600" cy="255392"/>
          </a:xfrm>
        </p:spPr>
        <p:txBody>
          <a:bodyPr/>
          <a:lstStyle/>
          <a:p>
            <a:pPr marL="0" indent="0" algn="ctr">
              <a:buNone/>
            </a:pPr>
            <a:r>
              <a:rPr lang="en-US" sz="900" u="sng" dirty="0">
                <a:hlinkClick r:id="rId5" action="ppaction://hlinksldjump"/>
              </a:rPr>
              <a:t>Access the text alternative for slide images.</a:t>
            </a:r>
            <a:endParaRPr lang="en-US" sz="900" u="sng" dirty="0"/>
          </a:p>
        </p:txBody>
      </p:sp>
    </p:spTree>
    <p:extLst>
      <p:ext uri="{BB962C8B-B14F-4D97-AF65-F5344CB8AC3E}">
        <p14:creationId xmlns:p14="http://schemas.microsoft.com/office/powerpoint/2010/main" val="10555316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887"/>
            <a:ext cx="8229600" cy="1220176"/>
          </a:xfrm>
        </p:spPr>
        <p:txBody>
          <a:bodyPr/>
          <a:lstStyle/>
          <a:p>
            <a:r>
              <a:rPr lang="en-US" dirty="0"/>
              <a:t>Exhibit 5-3: </a:t>
            </a:r>
            <a:r>
              <a:rPr lang="en-IN" dirty="0"/>
              <a:t>Flow of Costs from</a:t>
            </a:r>
            <a:br>
              <a:rPr lang="en-IN" dirty="0"/>
            </a:br>
            <a:r>
              <a:rPr lang="en-IN" dirty="0"/>
              <a:t>Inventory to Cost of Goods Sold</a:t>
            </a:r>
            <a:endParaRPr lang="en-US" dirty="0"/>
          </a:p>
        </p:txBody>
      </p:sp>
      <p:pic>
        <p:nvPicPr>
          <p:cNvPr id="5" name="Picture 4" descr="Flow of Costs from Inventory to Cost of Goods Sol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056" y="2089279"/>
            <a:ext cx="8277944" cy="2863721"/>
          </a:xfrm>
          <a:prstGeom prst="rect">
            <a:avLst/>
          </a:prstGeom>
        </p:spPr>
      </p:pic>
      <p:sp>
        <p:nvSpPr>
          <p:cNvPr id="3" name="Content Placeholder 2"/>
          <p:cNvSpPr>
            <a:spLocks noGrp="1"/>
          </p:cNvSpPr>
          <p:nvPr>
            <p:ph idx="1"/>
          </p:nvPr>
        </p:nvSpPr>
        <p:spPr>
          <a:xfrm>
            <a:off x="457200" y="5999471"/>
            <a:ext cx="8229600" cy="325129"/>
          </a:xfrm>
        </p:spPr>
        <p:txBody>
          <a:bodyPr/>
          <a:lstStyle/>
          <a:p>
            <a:pPr marL="0" indent="0" algn="ctr">
              <a:buNone/>
            </a:pPr>
            <a:r>
              <a:rPr lang="en-US" sz="900" u="sng" dirty="0">
                <a:hlinkClick r:id="rId4" action="ppaction://hlinksldjump"/>
              </a:rPr>
              <a:t>Access the text alternative for slide images.</a:t>
            </a:r>
            <a:endParaRPr lang="en-US" sz="900" u="sng" dirty="0"/>
          </a:p>
        </p:txBody>
      </p:sp>
    </p:spTree>
    <p:extLst>
      <p:ext uri="{BB962C8B-B14F-4D97-AF65-F5344CB8AC3E}">
        <p14:creationId xmlns:p14="http://schemas.microsoft.com/office/powerpoint/2010/main" val="2294779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791365"/>
          </a:xfrm>
        </p:spPr>
        <p:txBody>
          <a:bodyPr/>
          <a:lstStyle/>
          <a:p>
            <a:r>
              <a:rPr lang="en-US" altLang="en-US" b="1" dirty="0"/>
              <a:t>Learning Objectives</a:t>
            </a:r>
            <a:endParaRPr lang="en-US" b="1" dirty="0"/>
          </a:p>
        </p:txBody>
      </p:sp>
      <p:sp>
        <p:nvSpPr>
          <p:cNvPr id="3" name="Content Placeholder 2"/>
          <p:cNvSpPr>
            <a:spLocks noGrp="1"/>
          </p:cNvSpPr>
          <p:nvPr>
            <p:ph idx="1"/>
          </p:nvPr>
        </p:nvSpPr>
        <p:spPr>
          <a:xfrm>
            <a:off x="457200" y="1676400"/>
            <a:ext cx="8382000" cy="4571999"/>
          </a:xfrm>
        </p:spPr>
        <p:txBody>
          <a:bodyPr>
            <a:normAutofit fontScale="25000" lnSpcReduction="20000"/>
          </a:bodyPr>
          <a:lstStyle/>
          <a:p>
            <a:pPr marL="0" indent="0">
              <a:buNone/>
              <a:defRPr/>
            </a:pPr>
            <a:r>
              <a:rPr lang="en-US" altLang="en-US" sz="8800" b="1" dirty="0"/>
              <a:t>After studying this chapter, you should understand and be able to:</a:t>
            </a:r>
          </a:p>
          <a:p>
            <a:pPr marL="635000" indent="-635000">
              <a:lnSpc>
                <a:spcPct val="110000"/>
              </a:lnSpc>
              <a:buNone/>
              <a:defRPr/>
            </a:pPr>
            <a:r>
              <a:rPr lang="en-US" altLang="en-US" sz="6400" b="1" dirty="0"/>
              <a:t>LO 5-1: Explain what is included in the cash and cash equivalents amount reported on the balance sheet.</a:t>
            </a:r>
          </a:p>
          <a:p>
            <a:pPr marL="635000" indent="-635000">
              <a:lnSpc>
                <a:spcPct val="110000"/>
              </a:lnSpc>
              <a:buNone/>
              <a:defRPr/>
            </a:pPr>
            <a:r>
              <a:rPr lang="en-US" altLang="en-US" sz="6400" b="1" dirty="0"/>
              <a:t>LO 5-2: Describe the key features of a system of internal control and explain why internal controls are important.</a:t>
            </a:r>
          </a:p>
          <a:p>
            <a:pPr marL="0" indent="0">
              <a:lnSpc>
                <a:spcPct val="110000"/>
              </a:lnSpc>
              <a:buNone/>
              <a:defRPr/>
            </a:pPr>
            <a:r>
              <a:rPr lang="en-US" altLang="en-US" sz="6400" b="1" dirty="0"/>
              <a:t>LO 5-3: Explain the bank reconciliation procedure.</a:t>
            </a:r>
          </a:p>
          <a:p>
            <a:pPr marL="0" indent="0">
              <a:lnSpc>
                <a:spcPct val="110000"/>
              </a:lnSpc>
              <a:buNone/>
              <a:defRPr/>
            </a:pPr>
            <a:r>
              <a:rPr lang="en-US" altLang="en-US" sz="6400" b="1" dirty="0"/>
              <a:t>LO 5-4: Explain how short-term marketable securities are reported on the balance sheet.</a:t>
            </a:r>
          </a:p>
          <a:p>
            <a:pPr marL="635000" indent="-635000">
              <a:lnSpc>
                <a:spcPct val="110000"/>
              </a:lnSpc>
              <a:buNone/>
              <a:defRPr/>
            </a:pPr>
            <a:r>
              <a:rPr lang="en-US" altLang="en-US" sz="6400" b="1" dirty="0"/>
              <a:t>LO 5-5: Discuss how accounts receivable are reported on the balance sheet, including the valuation allowances for estimated uncollectible accounts and estimated cash discounts.</a:t>
            </a:r>
          </a:p>
          <a:p>
            <a:pPr marL="635000" indent="-635000">
              <a:lnSpc>
                <a:spcPct val="110000"/>
              </a:lnSpc>
              <a:buNone/>
              <a:defRPr/>
            </a:pPr>
            <a:r>
              <a:rPr lang="en-US" altLang="en-US" sz="6400" b="1" dirty="0"/>
              <a:t>LO 5-6: Explain how notes receivable and related accrued interest are reported on the balance sheet.</a:t>
            </a:r>
          </a:p>
          <a:p>
            <a:pPr marL="0" indent="0">
              <a:lnSpc>
                <a:spcPct val="110000"/>
              </a:lnSpc>
              <a:buNone/>
              <a:defRPr/>
            </a:pPr>
            <a:r>
              <a:rPr lang="en-US" altLang="en-US" sz="6400" b="1" dirty="0"/>
              <a:t>LO 5-7: Explain how inventories are reported on the balance sheet.</a:t>
            </a:r>
          </a:p>
          <a:p>
            <a:pPr marL="635000" indent="-635000">
              <a:lnSpc>
                <a:spcPct val="110000"/>
              </a:lnSpc>
              <a:buNone/>
              <a:defRPr/>
            </a:pPr>
            <a:r>
              <a:rPr lang="en-US" altLang="en-US" sz="6400" b="1" dirty="0"/>
              <a:t>LO 5-8: Discuss the alternative inventory cost flow assumptions and generalize about their respective effects on the income statement and balance sheet when price levels are changing. </a:t>
            </a:r>
          </a:p>
          <a:p>
            <a:pPr marL="0" indent="0">
              <a:lnSpc>
                <a:spcPct val="110000"/>
              </a:lnSpc>
              <a:buNone/>
              <a:defRPr/>
            </a:pPr>
            <a:r>
              <a:rPr lang="en-US" altLang="en-US" sz="6400" b="1" dirty="0"/>
              <a:t>LO 5-9: Discuss the impact of inventory errors on the balance sheet and income statement.</a:t>
            </a:r>
          </a:p>
          <a:p>
            <a:pPr marL="0" indent="0">
              <a:lnSpc>
                <a:spcPct val="110000"/>
              </a:lnSpc>
              <a:buNone/>
              <a:defRPr/>
            </a:pPr>
            <a:r>
              <a:rPr lang="en-US" altLang="en-US" sz="6400" b="1" dirty="0"/>
              <a:t>LO 5-10: Explain what prepaid expenses are and how they are reported on the balance sheet.</a:t>
            </a:r>
          </a:p>
        </p:txBody>
      </p:sp>
    </p:spTree>
    <p:extLst>
      <p:ext uri="{BB962C8B-B14F-4D97-AF65-F5344CB8AC3E}">
        <p14:creationId xmlns:p14="http://schemas.microsoft.com/office/powerpoint/2010/main" val="34351217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Inventory Cost Flow Assumptions</a:t>
            </a:r>
            <a:endParaRPr lang="en-US" dirty="0"/>
          </a:p>
        </p:txBody>
      </p:sp>
      <p:sp>
        <p:nvSpPr>
          <p:cNvPr id="3" name="Content Placeholder 2"/>
          <p:cNvSpPr>
            <a:spLocks noGrp="1"/>
          </p:cNvSpPr>
          <p:nvPr>
            <p:ph idx="1"/>
          </p:nvPr>
        </p:nvSpPr>
        <p:spPr>
          <a:xfrm>
            <a:off x="457200" y="1371600"/>
            <a:ext cx="8229600" cy="1033463"/>
          </a:xfrm>
        </p:spPr>
        <p:txBody>
          <a:bodyPr/>
          <a:lstStyle/>
          <a:p>
            <a:pPr marL="0" indent="0">
              <a:buNone/>
            </a:pPr>
            <a:r>
              <a:rPr lang="en-US" b="1" dirty="0"/>
              <a:t>We use one of these inventory valuation methods to determine the cost of goods sold.</a:t>
            </a:r>
          </a:p>
        </p:txBody>
      </p:sp>
      <p:pic>
        <p:nvPicPr>
          <p:cNvPr id="9" name="Picture 8" descr="Diagram with four boxes reading Specific identification, Weighted average, FIFO, and LIF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2696336"/>
            <a:ext cx="6519429" cy="2925680"/>
          </a:xfrm>
          <a:prstGeom prst="rect">
            <a:avLst/>
          </a:prstGeom>
        </p:spPr>
      </p:pic>
      <p:sp>
        <p:nvSpPr>
          <p:cNvPr id="5" name="Content Placeholder 4"/>
          <p:cNvSpPr>
            <a:spLocks noGrp="1"/>
          </p:cNvSpPr>
          <p:nvPr>
            <p:ph idx="13"/>
          </p:nvPr>
        </p:nvSpPr>
        <p:spPr>
          <a:xfrm>
            <a:off x="457200" y="5913289"/>
            <a:ext cx="8229600" cy="411311"/>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3528673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 Specific Identification</a:t>
            </a:r>
            <a:endParaRPr lang="en-US" dirty="0"/>
          </a:p>
        </p:txBody>
      </p:sp>
      <p:sp>
        <p:nvSpPr>
          <p:cNvPr id="3" name="Content Placeholder 2"/>
          <p:cNvSpPr>
            <a:spLocks noGrp="1"/>
          </p:cNvSpPr>
          <p:nvPr>
            <p:ph idx="1"/>
          </p:nvPr>
        </p:nvSpPr>
        <p:spPr>
          <a:xfrm>
            <a:off x="457200" y="1481137"/>
            <a:ext cx="8229600" cy="2024063"/>
          </a:xfrm>
        </p:spPr>
        <p:txBody>
          <a:bodyPr/>
          <a:lstStyle/>
          <a:p>
            <a:pPr marL="0" indent="0">
              <a:buNone/>
            </a:pPr>
            <a:r>
              <a:rPr lang="en-IN" b="1" dirty="0"/>
              <a:t>When an item is sold, the cost of that specific item is determined from the firm’s records, and that amount is transferred from the Inventory account to Cost of Goods Sold.</a:t>
            </a:r>
            <a:endParaRPr lang="en-US" b="1" dirty="0"/>
          </a:p>
        </p:txBody>
      </p:sp>
      <p:sp>
        <p:nvSpPr>
          <p:cNvPr id="5" name="Content Placeholder 4"/>
          <p:cNvSpPr>
            <a:spLocks noGrp="1"/>
          </p:cNvSpPr>
          <p:nvPr>
            <p:ph idx="13"/>
          </p:nvPr>
        </p:nvSpPr>
        <p:spPr>
          <a:xfrm>
            <a:off x="457200" y="5924705"/>
            <a:ext cx="8229600" cy="403207"/>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33908376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Weighted Average</a:t>
            </a:r>
            <a:endParaRPr lang="en-US" dirty="0"/>
          </a:p>
        </p:txBody>
      </p:sp>
      <p:sp>
        <p:nvSpPr>
          <p:cNvPr id="3" name="Content Placeholder 2"/>
          <p:cNvSpPr>
            <a:spLocks noGrp="1"/>
          </p:cNvSpPr>
          <p:nvPr>
            <p:ph idx="1"/>
          </p:nvPr>
        </p:nvSpPr>
        <p:spPr/>
        <p:txBody>
          <a:bodyPr/>
          <a:lstStyle/>
          <a:p>
            <a:pPr marL="0" indent="0">
              <a:buNone/>
            </a:pPr>
            <a:r>
              <a:rPr lang="en-US" sz="2400" b="1" dirty="0"/>
              <a:t>Involves calculating the average cost of the items in beginning inventory plus purchases made during the year</a:t>
            </a:r>
          </a:p>
        </p:txBody>
      </p:sp>
      <p:sp>
        <p:nvSpPr>
          <p:cNvPr id="5" name="Content Placeholder 4"/>
          <p:cNvSpPr>
            <a:spLocks noGrp="1"/>
          </p:cNvSpPr>
          <p:nvPr>
            <p:ph idx="13"/>
          </p:nvPr>
        </p:nvSpPr>
        <p:spPr>
          <a:xfrm>
            <a:off x="457200" y="2445455"/>
            <a:ext cx="8229600" cy="781226"/>
          </a:xfrm>
        </p:spPr>
        <p:txBody>
          <a:bodyPr/>
          <a:lstStyle/>
          <a:p>
            <a:pPr marL="0" indent="0">
              <a:buNone/>
            </a:pPr>
            <a:r>
              <a:rPr lang="en-US" altLang="en-US" sz="2400" b="1" dirty="0">
                <a:solidFill>
                  <a:srgbClr val="000000"/>
                </a:solidFill>
              </a:rPr>
              <a:t>Cost of Goods Available for Sale during the Year ÷ Units Available for Sale during the Year</a:t>
            </a:r>
          </a:p>
        </p:txBody>
      </p:sp>
      <p:sp>
        <p:nvSpPr>
          <p:cNvPr id="6" name="Content Placeholder 5"/>
          <p:cNvSpPr>
            <a:spLocks noGrp="1"/>
          </p:cNvSpPr>
          <p:nvPr>
            <p:ph idx="14"/>
          </p:nvPr>
        </p:nvSpPr>
        <p:spPr>
          <a:xfrm>
            <a:off x="457200" y="5939351"/>
            <a:ext cx="8229600" cy="385249"/>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40532058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First-In, First-Out (F</a:t>
            </a:r>
            <a:r>
              <a:rPr lang="en-US" altLang="en-US" sz="100" dirty="0"/>
              <a:t> </a:t>
            </a:r>
            <a:r>
              <a:rPr lang="en-US" altLang="en-US" dirty="0"/>
              <a:t>I</a:t>
            </a:r>
            <a:r>
              <a:rPr lang="en-US" altLang="en-US" sz="100" dirty="0"/>
              <a:t> </a:t>
            </a:r>
            <a:r>
              <a:rPr lang="en-US" altLang="en-US" dirty="0"/>
              <a:t>F</a:t>
            </a:r>
            <a:r>
              <a:rPr lang="en-US" altLang="en-US" sz="100" dirty="0"/>
              <a:t> </a:t>
            </a:r>
            <a:r>
              <a:rPr lang="en-US" altLang="en-US" dirty="0"/>
              <a:t>O)</a:t>
            </a:r>
            <a:endParaRPr lang="en-US" dirty="0"/>
          </a:p>
        </p:txBody>
      </p:sp>
      <p:sp>
        <p:nvSpPr>
          <p:cNvPr id="3" name="Content Placeholder 2"/>
          <p:cNvSpPr>
            <a:spLocks noGrp="1"/>
          </p:cNvSpPr>
          <p:nvPr>
            <p:ph idx="1"/>
          </p:nvPr>
        </p:nvSpPr>
        <p:spPr>
          <a:xfrm>
            <a:off x="457200" y="1481137"/>
            <a:ext cx="8229600" cy="1338263"/>
          </a:xfrm>
        </p:spPr>
        <p:txBody>
          <a:bodyPr/>
          <a:lstStyle/>
          <a:p>
            <a:pPr marL="0" indent="0">
              <a:buNone/>
            </a:pPr>
            <a:r>
              <a:rPr lang="en-US" altLang="en-US" sz="2800" dirty="0">
                <a:cs typeface="Arial" panose="020B0604020202020204" pitchFamily="34" charset="0"/>
              </a:rPr>
              <a:t>The first-in, first-out (F</a:t>
            </a:r>
            <a:r>
              <a:rPr lang="en-US" altLang="en-US" sz="100" dirty="0">
                <a:cs typeface="Arial" panose="020B0604020202020204" pitchFamily="34" charset="0"/>
              </a:rPr>
              <a:t> </a:t>
            </a:r>
            <a:r>
              <a:rPr lang="en-US" altLang="en-US" sz="2800" dirty="0">
                <a:cs typeface="Arial" panose="020B0604020202020204" pitchFamily="34" charset="0"/>
              </a:rPr>
              <a:t>I</a:t>
            </a:r>
            <a:r>
              <a:rPr lang="en-US" altLang="en-US" sz="100" dirty="0">
                <a:cs typeface="Arial" panose="020B0604020202020204" pitchFamily="34" charset="0"/>
              </a:rPr>
              <a:t> </a:t>
            </a:r>
            <a:r>
              <a:rPr lang="en-US" altLang="en-US" sz="2800" dirty="0">
                <a:cs typeface="Arial" panose="020B0604020202020204" pitchFamily="34" charset="0"/>
              </a:rPr>
              <a:t>F</a:t>
            </a:r>
            <a:r>
              <a:rPr lang="en-US" altLang="en-US" sz="100" dirty="0">
                <a:cs typeface="Arial" panose="020B0604020202020204" pitchFamily="34" charset="0"/>
              </a:rPr>
              <a:t> </a:t>
            </a:r>
            <a:r>
              <a:rPr lang="en-US" altLang="en-US" sz="2800" dirty="0">
                <a:cs typeface="Arial" panose="020B0604020202020204" pitchFamily="34" charset="0"/>
              </a:rPr>
              <a:t>O) method assigns the oldest costs to the cost of goods sold and the recent costs to ending inventory. </a:t>
            </a:r>
          </a:p>
        </p:txBody>
      </p:sp>
      <p:pic>
        <p:nvPicPr>
          <p:cNvPr id="9" name="Picture 8" descr="Diagram showing that Oldest Costs leads to Costs of Goods Sold while Recent Costs leads to Ending Inventory.&#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453" y="3098895"/>
            <a:ext cx="5943093" cy="2551297"/>
          </a:xfrm>
          <a:prstGeom prst="rect">
            <a:avLst/>
          </a:prstGeom>
        </p:spPr>
      </p:pic>
      <p:sp>
        <p:nvSpPr>
          <p:cNvPr id="5" name="Content Placeholder 4"/>
          <p:cNvSpPr>
            <a:spLocks noGrp="1"/>
          </p:cNvSpPr>
          <p:nvPr>
            <p:ph idx="13"/>
          </p:nvPr>
        </p:nvSpPr>
        <p:spPr>
          <a:xfrm>
            <a:off x="457200" y="5989489"/>
            <a:ext cx="8229600" cy="411311"/>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42212609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Last-In, First-Out Method (L</a:t>
            </a:r>
            <a:r>
              <a:rPr lang="en-US" altLang="en-US" sz="100" dirty="0"/>
              <a:t> </a:t>
            </a:r>
            <a:r>
              <a:rPr lang="en-US" altLang="en-US" dirty="0"/>
              <a:t>I</a:t>
            </a:r>
            <a:r>
              <a:rPr lang="en-US" altLang="en-US" sz="100" dirty="0"/>
              <a:t> </a:t>
            </a:r>
            <a:r>
              <a:rPr lang="en-US" altLang="en-US" dirty="0"/>
              <a:t>F</a:t>
            </a:r>
            <a:r>
              <a:rPr lang="en-US" altLang="en-US" sz="100" dirty="0"/>
              <a:t> </a:t>
            </a:r>
            <a:r>
              <a:rPr lang="en-US" altLang="en-US" dirty="0"/>
              <a:t>O)</a:t>
            </a:r>
            <a:endParaRPr lang="en-US" dirty="0"/>
          </a:p>
        </p:txBody>
      </p:sp>
      <p:sp>
        <p:nvSpPr>
          <p:cNvPr id="3" name="Content Placeholder 2"/>
          <p:cNvSpPr>
            <a:spLocks noGrp="1"/>
          </p:cNvSpPr>
          <p:nvPr>
            <p:ph idx="1"/>
          </p:nvPr>
        </p:nvSpPr>
        <p:spPr>
          <a:xfrm>
            <a:off x="457200" y="1371600"/>
            <a:ext cx="8229600" cy="804863"/>
          </a:xfrm>
        </p:spPr>
        <p:txBody>
          <a:bodyPr/>
          <a:lstStyle/>
          <a:p>
            <a:pPr marL="0" indent="0">
              <a:buNone/>
            </a:pPr>
            <a:r>
              <a:rPr lang="en-US" altLang="en-US" sz="2400" b="1" dirty="0">
                <a:cs typeface="Arial" panose="020B0604020202020204" pitchFamily="34" charset="0"/>
              </a:rPr>
              <a:t>The last-in, first-out (L</a:t>
            </a:r>
            <a:r>
              <a:rPr lang="en-US" altLang="en-US" sz="100" b="1" dirty="0">
                <a:cs typeface="Arial" panose="020B0604020202020204" pitchFamily="34" charset="0"/>
              </a:rPr>
              <a:t> </a:t>
            </a:r>
            <a:r>
              <a:rPr lang="en-US" altLang="en-US" sz="2400" b="1" dirty="0">
                <a:cs typeface="Arial" panose="020B0604020202020204" pitchFamily="34" charset="0"/>
              </a:rPr>
              <a:t>I</a:t>
            </a:r>
            <a:r>
              <a:rPr lang="en-US" altLang="en-US" sz="100" b="1" dirty="0">
                <a:cs typeface="Arial" panose="020B0604020202020204" pitchFamily="34" charset="0"/>
              </a:rPr>
              <a:t> </a:t>
            </a:r>
            <a:r>
              <a:rPr lang="en-US" altLang="en-US" sz="2400" b="1" dirty="0">
                <a:cs typeface="Arial" panose="020B0604020202020204" pitchFamily="34" charset="0"/>
              </a:rPr>
              <a:t>F</a:t>
            </a:r>
            <a:r>
              <a:rPr lang="en-US" altLang="en-US" sz="100" b="1" dirty="0">
                <a:cs typeface="Arial" panose="020B0604020202020204" pitchFamily="34" charset="0"/>
              </a:rPr>
              <a:t> </a:t>
            </a:r>
            <a:r>
              <a:rPr lang="en-US" altLang="en-US" sz="2400" b="1" dirty="0">
                <a:cs typeface="Arial" panose="020B0604020202020204" pitchFamily="34" charset="0"/>
              </a:rPr>
              <a:t>O) method assigns recent costs to the cost of goods sold and the oldest costs to the ending inventory. </a:t>
            </a:r>
          </a:p>
        </p:txBody>
      </p:sp>
      <p:pic>
        <p:nvPicPr>
          <p:cNvPr id="9" name="Picture 8" descr="Diagram showing that Recent Costs leads to Costs of Goods Sold while Oldest Costs leads to Ending Inventor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2786" y="2362200"/>
            <a:ext cx="7038429" cy="3021512"/>
          </a:xfrm>
          <a:prstGeom prst="rect">
            <a:avLst/>
          </a:prstGeom>
        </p:spPr>
      </p:pic>
      <p:sp>
        <p:nvSpPr>
          <p:cNvPr id="5" name="Content Placeholder 4"/>
          <p:cNvSpPr>
            <a:spLocks noGrp="1"/>
          </p:cNvSpPr>
          <p:nvPr>
            <p:ph idx="13"/>
          </p:nvPr>
        </p:nvSpPr>
        <p:spPr>
          <a:xfrm>
            <a:off x="457200" y="5760889"/>
            <a:ext cx="8229600" cy="411311"/>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19231595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2570"/>
            <a:ext cx="8229600" cy="1126811"/>
          </a:xfrm>
        </p:spPr>
        <p:txBody>
          <a:bodyPr/>
          <a:lstStyle/>
          <a:p>
            <a:r>
              <a:rPr lang="en-US" dirty="0"/>
              <a:t>Exhibit 5-4: </a:t>
            </a:r>
            <a:r>
              <a:rPr lang="en-IN" dirty="0"/>
              <a:t>Inventory Cost Flow Alternatives Illustrated </a:t>
            </a:r>
            <a:r>
              <a:rPr lang="en-IN" sz="1000" dirty="0"/>
              <a:t>1</a:t>
            </a:r>
            <a:endParaRPr lang="en-US" sz="1000" dirty="0"/>
          </a:p>
        </p:txBody>
      </p:sp>
      <p:sp>
        <p:nvSpPr>
          <p:cNvPr id="3" name="Content Placeholder 2"/>
          <p:cNvSpPr>
            <a:spLocks noGrp="1"/>
          </p:cNvSpPr>
          <p:nvPr>
            <p:ph idx="1"/>
          </p:nvPr>
        </p:nvSpPr>
        <p:spPr>
          <a:xfrm>
            <a:off x="457200" y="1441381"/>
            <a:ext cx="8229600" cy="2550835"/>
          </a:xfrm>
        </p:spPr>
        <p:txBody>
          <a:bodyPr/>
          <a:lstStyle/>
          <a:p>
            <a:pPr marL="0" indent="0">
              <a:buNone/>
            </a:pPr>
            <a:r>
              <a:rPr lang="en-IN" sz="2800" dirty="0"/>
              <a:t>Situation: On September 1, 2019, the inventory of Cruisers Inc. consisted of five Model OB3 boats. Each boat had cost $1,500. During the year ended August 31, 2020, 40 boats were purchased on the dates and at the costs that follow. During the year, 37 boats were sold.</a:t>
            </a:r>
          </a:p>
        </p:txBody>
      </p:sp>
      <p:sp>
        <p:nvSpPr>
          <p:cNvPr id="5" name="Content Placeholder 4"/>
          <p:cNvSpPr>
            <a:spLocks noGrp="1"/>
          </p:cNvSpPr>
          <p:nvPr>
            <p:ph idx="13"/>
          </p:nvPr>
        </p:nvSpPr>
        <p:spPr>
          <a:xfrm>
            <a:off x="457200" y="4031972"/>
            <a:ext cx="8229600" cy="1828800"/>
          </a:xfrm>
        </p:spPr>
        <p:txBody>
          <a:bodyPr/>
          <a:lstStyle/>
          <a:p>
            <a:pPr marL="0" indent="0">
              <a:buNone/>
            </a:pPr>
            <a:r>
              <a:rPr lang="en-IN" sz="2800" dirty="0"/>
              <a:t>Required: Determine the ending inventory amount at August 31, 2020, and the cost of goods sold for the year then ended, using the weighted-average, F</a:t>
            </a:r>
            <a:r>
              <a:rPr lang="en-IN" sz="100" dirty="0"/>
              <a:t> </a:t>
            </a:r>
            <a:r>
              <a:rPr lang="en-IN" sz="2800" dirty="0"/>
              <a:t>I</a:t>
            </a:r>
            <a:r>
              <a:rPr lang="en-IN" sz="100" dirty="0"/>
              <a:t> </a:t>
            </a:r>
            <a:r>
              <a:rPr lang="en-IN" sz="2800" dirty="0"/>
              <a:t>F</a:t>
            </a:r>
            <a:r>
              <a:rPr lang="en-IN" sz="100" dirty="0"/>
              <a:t> </a:t>
            </a:r>
            <a:r>
              <a:rPr lang="en-IN" sz="2800" dirty="0"/>
              <a:t>O, and L</a:t>
            </a:r>
            <a:r>
              <a:rPr lang="en-IN" sz="100" dirty="0"/>
              <a:t> </a:t>
            </a:r>
            <a:r>
              <a:rPr lang="en-IN" sz="2800" dirty="0"/>
              <a:t>I</a:t>
            </a:r>
            <a:r>
              <a:rPr lang="en-IN" sz="100" dirty="0"/>
              <a:t> </a:t>
            </a:r>
            <a:r>
              <a:rPr lang="en-IN" sz="2800" dirty="0"/>
              <a:t>F</a:t>
            </a:r>
            <a:r>
              <a:rPr lang="en-IN" sz="100" dirty="0"/>
              <a:t> </a:t>
            </a:r>
            <a:r>
              <a:rPr lang="en-IN" sz="2800" dirty="0"/>
              <a:t>O cost flow assumptions.</a:t>
            </a:r>
            <a:endParaRPr lang="en-US" sz="2800" dirty="0"/>
          </a:p>
        </p:txBody>
      </p:sp>
      <p:sp>
        <p:nvSpPr>
          <p:cNvPr id="6" name="Content Placeholder 5"/>
          <p:cNvSpPr>
            <a:spLocks noGrp="1"/>
          </p:cNvSpPr>
          <p:nvPr>
            <p:ph idx="14"/>
          </p:nvPr>
        </p:nvSpPr>
        <p:spPr>
          <a:xfrm>
            <a:off x="457200" y="5913289"/>
            <a:ext cx="8229600" cy="411311"/>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21573753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554"/>
            <a:ext cx="8229600" cy="1082843"/>
          </a:xfrm>
        </p:spPr>
        <p:txBody>
          <a:bodyPr/>
          <a:lstStyle/>
          <a:p>
            <a:r>
              <a:rPr lang="en-US" dirty="0"/>
              <a:t>Exhibit 5-4: </a:t>
            </a:r>
            <a:r>
              <a:rPr lang="en-IN" dirty="0"/>
              <a:t>Inventory Cost Flow Alternatives Illustrated </a:t>
            </a:r>
            <a:r>
              <a:rPr lang="en-IN" sz="1000" dirty="0"/>
              <a:t>2</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635162252"/>
              </p:ext>
            </p:extLst>
          </p:nvPr>
        </p:nvGraphicFramePr>
        <p:xfrm>
          <a:off x="990600" y="1722120"/>
          <a:ext cx="7239000" cy="3597500"/>
        </p:xfrm>
        <a:graphic>
          <a:graphicData uri="http://schemas.openxmlformats.org/drawingml/2006/table">
            <a:tbl>
              <a:tblPr firstRow="1" bandRow="1">
                <a:tableStyleId>{5C22544A-7EE6-4342-B048-85BDC9FD1C3A}</a:tableStyleId>
              </a:tblPr>
              <a:tblGrid>
                <a:gridCol w="4038601">
                  <a:extLst>
                    <a:ext uri="{9D8B030D-6E8A-4147-A177-3AD203B41FA5}">
                      <a16:colId xmlns:a16="http://schemas.microsoft.com/office/drawing/2014/main" val="231716085"/>
                    </a:ext>
                  </a:extLst>
                </a:gridCol>
                <a:gridCol w="1142999">
                  <a:extLst>
                    <a:ext uri="{9D8B030D-6E8A-4147-A177-3AD203B41FA5}">
                      <a16:colId xmlns:a16="http://schemas.microsoft.com/office/drawing/2014/main" val="3982078876"/>
                    </a:ext>
                  </a:extLst>
                </a:gridCol>
                <a:gridCol w="990600">
                  <a:extLst>
                    <a:ext uri="{9D8B030D-6E8A-4147-A177-3AD203B41FA5}">
                      <a16:colId xmlns:a16="http://schemas.microsoft.com/office/drawing/2014/main" val="3836076009"/>
                    </a:ext>
                  </a:extLst>
                </a:gridCol>
                <a:gridCol w="1066800">
                  <a:extLst>
                    <a:ext uri="{9D8B030D-6E8A-4147-A177-3AD203B41FA5}">
                      <a16:colId xmlns:a16="http://schemas.microsoft.com/office/drawing/2014/main" val="3052858292"/>
                    </a:ext>
                  </a:extLst>
                </a:gridCol>
              </a:tblGrid>
              <a:tr h="579980">
                <a:tc>
                  <a:txBody>
                    <a:bodyPr/>
                    <a:lstStyle/>
                    <a:p>
                      <a:r>
                        <a:rPr lang="en-US" sz="1600" dirty="0"/>
                        <a:t>Date of Purchase</a:t>
                      </a:r>
                    </a:p>
                  </a:txBody>
                  <a:tcPr anchor="b"/>
                </a:tc>
                <a:tc>
                  <a:txBody>
                    <a:bodyPr/>
                    <a:lstStyle/>
                    <a:p>
                      <a:r>
                        <a:rPr lang="en-US" sz="1600" dirty="0"/>
                        <a:t>Number  of Boats</a:t>
                      </a:r>
                    </a:p>
                  </a:txBody>
                  <a:tcPr anchor="b"/>
                </a:tc>
                <a:tc>
                  <a:txBody>
                    <a:bodyPr/>
                    <a:lstStyle/>
                    <a:p>
                      <a:r>
                        <a:rPr lang="en-US" sz="1600" dirty="0"/>
                        <a:t>Cost per Boat</a:t>
                      </a:r>
                    </a:p>
                  </a:txBody>
                  <a:tcPr anchor="b"/>
                </a:tc>
                <a:tc>
                  <a:txBody>
                    <a:bodyPr/>
                    <a:lstStyle/>
                    <a:p>
                      <a:r>
                        <a:rPr lang="en-US" sz="1600" dirty="0"/>
                        <a:t>Total Cost</a:t>
                      </a:r>
                    </a:p>
                  </a:txBody>
                  <a:tcPr anchor="b"/>
                </a:tc>
                <a:extLst>
                  <a:ext uri="{0D108BD9-81ED-4DB2-BD59-A6C34878D82A}">
                    <a16:rowId xmlns:a16="http://schemas.microsoft.com/office/drawing/2014/main" val="1257044133"/>
                  </a:ext>
                </a:extLst>
              </a:tr>
              <a:tr h="236288">
                <a:tc>
                  <a:txBody>
                    <a:bodyPr/>
                    <a:lstStyle/>
                    <a:p>
                      <a:r>
                        <a:rPr lang="en-US" sz="1600" dirty="0"/>
                        <a:t>September 1,2019 (beginning inventory)</a:t>
                      </a:r>
                    </a:p>
                  </a:txBody>
                  <a:tcPr/>
                </a:tc>
                <a:tc>
                  <a:txBody>
                    <a:bodyPr/>
                    <a:lstStyle/>
                    <a:p>
                      <a:pPr algn="ctr"/>
                      <a:r>
                        <a:rPr lang="en-US" sz="1600" dirty="0"/>
                        <a:t>5</a:t>
                      </a:r>
                    </a:p>
                  </a:txBody>
                  <a:tcPr/>
                </a:tc>
                <a:tc>
                  <a:txBody>
                    <a:bodyPr/>
                    <a:lstStyle/>
                    <a:p>
                      <a:pPr algn="r"/>
                      <a:r>
                        <a:rPr lang="en-US" sz="1600" dirty="0"/>
                        <a:t>$1,500</a:t>
                      </a:r>
                    </a:p>
                  </a:txBody>
                  <a:tcPr marR="182880"/>
                </a:tc>
                <a:tc>
                  <a:txBody>
                    <a:bodyPr/>
                    <a:lstStyle/>
                    <a:p>
                      <a:pPr algn="r"/>
                      <a:r>
                        <a:rPr lang="en-US" sz="1600" dirty="0"/>
                        <a:t>$ 7,500</a:t>
                      </a:r>
                    </a:p>
                  </a:txBody>
                  <a:tcPr marR="182880"/>
                </a:tc>
                <a:extLst>
                  <a:ext uri="{0D108BD9-81ED-4DB2-BD59-A6C34878D82A}">
                    <a16:rowId xmlns:a16="http://schemas.microsoft.com/office/drawing/2014/main" val="2159766142"/>
                  </a:ext>
                </a:extLst>
              </a:tr>
              <a:tr h="236288">
                <a:tc>
                  <a:txBody>
                    <a:bodyPr/>
                    <a:lstStyle/>
                    <a:p>
                      <a:r>
                        <a:rPr lang="en-US" sz="1600" dirty="0"/>
                        <a:t>November 7,2019</a:t>
                      </a:r>
                    </a:p>
                  </a:txBody>
                  <a:tcPr/>
                </a:tc>
                <a:tc>
                  <a:txBody>
                    <a:bodyPr/>
                    <a:lstStyle/>
                    <a:p>
                      <a:pPr algn="ctr"/>
                      <a:r>
                        <a:rPr lang="en-US" sz="1600" dirty="0"/>
                        <a:t>8</a:t>
                      </a:r>
                    </a:p>
                  </a:txBody>
                  <a:tcPr/>
                </a:tc>
                <a:tc>
                  <a:txBody>
                    <a:bodyPr/>
                    <a:lstStyle/>
                    <a:p>
                      <a:pPr algn="r"/>
                      <a:r>
                        <a:rPr lang="en-US" sz="1600" dirty="0"/>
                        <a:t>1,600</a:t>
                      </a:r>
                    </a:p>
                  </a:txBody>
                  <a:tcPr marR="182880"/>
                </a:tc>
                <a:tc>
                  <a:txBody>
                    <a:bodyPr/>
                    <a:lstStyle/>
                    <a:p>
                      <a:pPr algn="r"/>
                      <a:r>
                        <a:rPr lang="en-US" sz="1600" dirty="0"/>
                        <a:t>12,800</a:t>
                      </a:r>
                    </a:p>
                  </a:txBody>
                  <a:tcPr marR="182880"/>
                </a:tc>
                <a:extLst>
                  <a:ext uri="{0D108BD9-81ED-4DB2-BD59-A6C34878D82A}">
                    <a16:rowId xmlns:a16="http://schemas.microsoft.com/office/drawing/2014/main" val="2041736656"/>
                  </a:ext>
                </a:extLst>
              </a:tr>
              <a:tr h="236288">
                <a:tc>
                  <a:txBody>
                    <a:bodyPr/>
                    <a:lstStyle/>
                    <a:p>
                      <a:r>
                        <a:rPr lang="en-US" sz="1600" dirty="0"/>
                        <a:t>March 12,2020</a:t>
                      </a:r>
                    </a:p>
                  </a:txBody>
                  <a:tcPr/>
                </a:tc>
                <a:tc>
                  <a:txBody>
                    <a:bodyPr/>
                    <a:lstStyle/>
                    <a:p>
                      <a:pPr algn="ctr"/>
                      <a:r>
                        <a:rPr lang="en-US" sz="1600" dirty="0"/>
                        <a:t>12</a:t>
                      </a:r>
                    </a:p>
                  </a:txBody>
                  <a:tcPr/>
                </a:tc>
                <a:tc>
                  <a:txBody>
                    <a:bodyPr/>
                    <a:lstStyle/>
                    <a:p>
                      <a:pPr algn="r"/>
                      <a:r>
                        <a:rPr lang="en-US" sz="1600" dirty="0"/>
                        <a:t>1,650</a:t>
                      </a:r>
                    </a:p>
                  </a:txBody>
                  <a:tcPr marR="182880"/>
                </a:tc>
                <a:tc>
                  <a:txBody>
                    <a:bodyPr/>
                    <a:lstStyle/>
                    <a:p>
                      <a:pPr algn="r"/>
                      <a:r>
                        <a:rPr lang="en-US" sz="1600" dirty="0"/>
                        <a:t>19,800</a:t>
                      </a:r>
                    </a:p>
                  </a:txBody>
                  <a:tcPr marR="182880"/>
                </a:tc>
                <a:extLst>
                  <a:ext uri="{0D108BD9-81ED-4DB2-BD59-A6C34878D82A}">
                    <a16:rowId xmlns:a16="http://schemas.microsoft.com/office/drawing/2014/main" val="3404270616"/>
                  </a:ext>
                </a:extLst>
              </a:tr>
              <a:tr h="236288">
                <a:tc>
                  <a:txBody>
                    <a:bodyPr/>
                    <a:lstStyle/>
                    <a:p>
                      <a:r>
                        <a:rPr lang="en-US" sz="1600" dirty="0"/>
                        <a:t>May 22,2020</a:t>
                      </a:r>
                    </a:p>
                  </a:txBody>
                  <a:tcPr/>
                </a:tc>
                <a:tc>
                  <a:txBody>
                    <a:bodyPr/>
                    <a:lstStyle/>
                    <a:p>
                      <a:pPr algn="ctr"/>
                      <a:r>
                        <a:rPr lang="en-US" sz="1600" dirty="0"/>
                        <a:t>10</a:t>
                      </a:r>
                    </a:p>
                  </a:txBody>
                  <a:tcPr/>
                </a:tc>
                <a:tc>
                  <a:txBody>
                    <a:bodyPr/>
                    <a:lstStyle/>
                    <a:p>
                      <a:pPr algn="r"/>
                      <a:r>
                        <a:rPr lang="en-US" sz="1600" dirty="0"/>
                        <a:t>1,680</a:t>
                      </a:r>
                    </a:p>
                  </a:txBody>
                  <a:tcPr marR="182880"/>
                </a:tc>
                <a:tc>
                  <a:txBody>
                    <a:bodyPr/>
                    <a:lstStyle/>
                    <a:p>
                      <a:pPr algn="r"/>
                      <a:r>
                        <a:rPr lang="en-US" sz="1600" dirty="0"/>
                        <a:t>16,800</a:t>
                      </a:r>
                    </a:p>
                  </a:txBody>
                  <a:tcPr marR="182880"/>
                </a:tc>
                <a:extLst>
                  <a:ext uri="{0D108BD9-81ED-4DB2-BD59-A6C34878D82A}">
                    <a16:rowId xmlns:a16="http://schemas.microsoft.com/office/drawing/2014/main" val="765493163"/>
                  </a:ext>
                </a:extLst>
              </a:tr>
              <a:tr h="236288">
                <a:tc>
                  <a:txBody>
                    <a:bodyPr/>
                    <a:lstStyle/>
                    <a:p>
                      <a:r>
                        <a:rPr lang="en-US" sz="1600" dirty="0"/>
                        <a:t>July 28,2020</a:t>
                      </a:r>
                    </a:p>
                  </a:txBody>
                  <a:tcPr/>
                </a:tc>
                <a:tc>
                  <a:txBody>
                    <a:bodyPr/>
                    <a:lstStyle/>
                    <a:p>
                      <a:pPr algn="ctr"/>
                      <a:r>
                        <a:rPr lang="en-US" sz="1600" dirty="0"/>
                        <a:t>6</a:t>
                      </a:r>
                    </a:p>
                  </a:txBody>
                  <a:tcPr/>
                </a:tc>
                <a:tc>
                  <a:txBody>
                    <a:bodyPr/>
                    <a:lstStyle/>
                    <a:p>
                      <a:pPr algn="r"/>
                      <a:r>
                        <a:rPr lang="en-US" sz="1600" dirty="0"/>
                        <a:t>1,700</a:t>
                      </a:r>
                    </a:p>
                  </a:txBody>
                  <a:tcPr marR="182880"/>
                </a:tc>
                <a:tc>
                  <a:txBody>
                    <a:bodyPr/>
                    <a:lstStyle/>
                    <a:p>
                      <a:pPr algn="r"/>
                      <a:r>
                        <a:rPr lang="en-US" sz="1600" dirty="0"/>
                        <a:t>10,200</a:t>
                      </a:r>
                    </a:p>
                  </a:txBody>
                  <a:tcPr marR="182880"/>
                </a:tc>
                <a:extLst>
                  <a:ext uri="{0D108BD9-81ED-4DB2-BD59-A6C34878D82A}">
                    <a16:rowId xmlns:a16="http://schemas.microsoft.com/office/drawing/2014/main" val="450770082"/>
                  </a:ext>
                </a:extLst>
              </a:tr>
              <a:tr h="236288">
                <a:tc>
                  <a:txBody>
                    <a:bodyPr/>
                    <a:lstStyle/>
                    <a:p>
                      <a:r>
                        <a:rPr lang="en-US" sz="1600" dirty="0"/>
                        <a:t>August 30,2020</a:t>
                      </a:r>
                    </a:p>
                  </a:txBody>
                  <a:tcPr/>
                </a:tc>
                <a:tc>
                  <a:txBody>
                    <a:bodyPr/>
                    <a:lstStyle/>
                    <a:p>
                      <a:pPr algn="ctr"/>
                      <a:r>
                        <a:rPr lang="en-US" sz="1600" u="sng" dirty="0"/>
                        <a:t> 4</a:t>
                      </a:r>
                    </a:p>
                  </a:txBody>
                  <a:tcPr/>
                </a:tc>
                <a:tc>
                  <a:txBody>
                    <a:bodyPr/>
                    <a:lstStyle/>
                    <a:p>
                      <a:pPr algn="r"/>
                      <a:r>
                        <a:rPr lang="en-US" sz="1600" dirty="0"/>
                        <a:t>1,720</a:t>
                      </a:r>
                    </a:p>
                  </a:txBody>
                  <a:tcPr marR="182880"/>
                </a:tc>
                <a:tc>
                  <a:txBody>
                    <a:bodyPr/>
                    <a:lstStyle/>
                    <a:p>
                      <a:pPr algn="r"/>
                      <a:r>
                        <a:rPr lang="en-US" sz="1600" u="sng" dirty="0"/>
                        <a:t>     6,800</a:t>
                      </a:r>
                    </a:p>
                  </a:txBody>
                  <a:tcPr marR="182880"/>
                </a:tc>
                <a:extLst>
                  <a:ext uri="{0D108BD9-81ED-4DB2-BD59-A6C34878D82A}">
                    <a16:rowId xmlns:a16="http://schemas.microsoft.com/office/drawing/2014/main" val="662955700"/>
                  </a:ext>
                </a:extLst>
              </a:tr>
              <a:tr h="236288">
                <a:tc>
                  <a:txBody>
                    <a:bodyPr/>
                    <a:lstStyle/>
                    <a:p>
                      <a:r>
                        <a:rPr lang="en-US" sz="1600" dirty="0"/>
                        <a:t>Total of boats available for</a:t>
                      </a:r>
                      <a:r>
                        <a:rPr lang="en-US" sz="1600" baseline="0" dirty="0"/>
                        <a:t> sale</a:t>
                      </a:r>
                      <a:endParaRPr lang="en-US" sz="1600" dirty="0"/>
                    </a:p>
                  </a:txBody>
                  <a:tcPr/>
                </a:tc>
                <a:tc>
                  <a:txBody>
                    <a:bodyPr/>
                    <a:lstStyle/>
                    <a:p>
                      <a:pPr algn="ctr"/>
                      <a:r>
                        <a:rPr lang="en-US" sz="1600" dirty="0"/>
                        <a:t>45</a:t>
                      </a:r>
                    </a:p>
                  </a:txBody>
                  <a:tcPr/>
                </a:tc>
                <a:tc>
                  <a:txBody>
                    <a:bodyPr/>
                    <a:lstStyle/>
                    <a:p>
                      <a:pPr algn="r"/>
                      <a:endParaRPr lang="en-US" sz="1600" dirty="0"/>
                    </a:p>
                  </a:txBody>
                  <a:tcPr marR="182880"/>
                </a:tc>
                <a:tc>
                  <a:txBody>
                    <a:bodyPr/>
                    <a:lstStyle/>
                    <a:p>
                      <a:pPr algn="r"/>
                      <a:r>
                        <a:rPr lang="en-US" sz="1600" u="dbl" baseline="0" dirty="0"/>
                        <a:t>$73,980</a:t>
                      </a:r>
                    </a:p>
                  </a:txBody>
                  <a:tcPr marR="182880"/>
                </a:tc>
                <a:extLst>
                  <a:ext uri="{0D108BD9-81ED-4DB2-BD59-A6C34878D82A}">
                    <a16:rowId xmlns:a16="http://schemas.microsoft.com/office/drawing/2014/main" val="1072264302"/>
                  </a:ext>
                </a:extLst>
              </a:tr>
              <a:tr h="236288">
                <a:tc>
                  <a:txBody>
                    <a:bodyPr/>
                    <a:lstStyle/>
                    <a:p>
                      <a:r>
                        <a:rPr lang="en-US" sz="1600" dirty="0"/>
                        <a:t>Number of boats sold</a:t>
                      </a:r>
                    </a:p>
                  </a:txBody>
                  <a:tcPr/>
                </a:tc>
                <a:tc>
                  <a:txBody>
                    <a:bodyPr/>
                    <a:lstStyle/>
                    <a:p>
                      <a:pPr algn="ctr"/>
                      <a:r>
                        <a:rPr lang="en-US" sz="1600" u="sng" dirty="0"/>
                        <a:t>37</a:t>
                      </a:r>
                    </a:p>
                  </a:txBody>
                  <a:tcPr/>
                </a:tc>
                <a:tc>
                  <a:txBody>
                    <a:bodyPr/>
                    <a:lstStyle/>
                    <a:p>
                      <a:pPr algn="r"/>
                      <a:endParaRPr lang="en-US" sz="1600"/>
                    </a:p>
                  </a:txBody>
                  <a:tcPr marR="182880"/>
                </a:tc>
                <a:tc>
                  <a:txBody>
                    <a:bodyPr/>
                    <a:lstStyle/>
                    <a:p>
                      <a:pPr algn="r"/>
                      <a:endParaRPr lang="en-US" sz="1600" dirty="0"/>
                    </a:p>
                  </a:txBody>
                  <a:tcPr marR="182880"/>
                </a:tc>
                <a:extLst>
                  <a:ext uri="{0D108BD9-81ED-4DB2-BD59-A6C34878D82A}">
                    <a16:rowId xmlns:a16="http://schemas.microsoft.com/office/drawing/2014/main" val="3738889320"/>
                  </a:ext>
                </a:extLst>
              </a:tr>
              <a:tr h="236288">
                <a:tc>
                  <a:txBody>
                    <a:bodyPr/>
                    <a:lstStyle/>
                    <a:p>
                      <a:r>
                        <a:rPr lang="en-US" sz="1600" dirty="0"/>
                        <a:t>Number of boats</a:t>
                      </a:r>
                      <a:r>
                        <a:rPr lang="en-US" sz="1600" baseline="0" dirty="0"/>
                        <a:t> in August 31,2020, inventory</a:t>
                      </a:r>
                      <a:endParaRPr lang="en-US" sz="1600" dirty="0"/>
                    </a:p>
                  </a:txBody>
                  <a:tcPr/>
                </a:tc>
                <a:tc>
                  <a:txBody>
                    <a:bodyPr/>
                    <a:lstStyle/>
                    <a:p>
                      <a:pPr algn="ctr"/>
                      <a:r>
                        <a:rPr lang="en-US" sz="1600" dirty="0"/>
                        <a:t>8</a:t>
                      </a:r>
                    </a:p>
                  </a:txBody>
                  <a:tcPr/>
                </a:tc>
                <a:tc>
                  <a:txBody>
                    <a:bodyPr/>
                    <a:lstStyle/>
                    <a:p>
                      <a:endParaRPr lang="en-US" sz="1600"/>
                    </a:p>
                  </a:txBody>
                  <a:tcPr/>
                </a:tc>
                <a:tc>
                  <a:txBody>
                    <a:bodyPr/>
                    <a:lstStyle/>
                    <a:p>
                      <a:endParaRPr lang="en-US" sz="1600" dirty="0"/>
                    </a:p>
                  </a:txBody>
                  <a:tcPr/>
                </a:tc>
                <a:extLst>
                  <a:ext uri="{0D108BD9-81ED-4DB2-BD59-A6C34878D82A}">
                    <a16:rowId xmlns:a16="http://schemas.microsoft.com/office/drawing/2014/main" val="4011979996"/>
                  </a:ext>
                </a:extLst>
              </a:tr>
            </a:tbl>
          </a:graphicData>
        </a:graphic>
      </p:graphicFrame>
      <p:sp>
        <p:nvSpPr>
          <p:cNvPr id="3" name="Content Placeholder 2"/>
          <p:cNvSpPr>
            <a:spLocks noGrp="1"/>
          </p:cNvSpPr>
          <p:nvPr>
            <p:ph idx="1"/>
          </p:nvPr>
        </p:nvSpPr>
        <p:spPr>
          <a:xfrm>
            <a:off x="457200" y="5568125"/>
            <a:ext cx="8229600" cy="375475"/>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33916299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554"/>
            <a:ext cx="8229600" cy="1082843"/>
          </a:xfrm>
        </p:spPr>
        <p:txBody>
          <a:bodyPr/>
          <a:lstStyle/>
          <a:p>
            <a:r>
              <a:rPr lang="en-US" dirty="0"/>
              <a:t>Exhibit 5-4: </a:t>
            </a:r>
            <a:r>
              <a:rPr lang="en-IN" dirty="0"/>
              <a:t>Inventory Cost Flow Alternatives Illustrated </a:t>
            </a:r>
            <a:r>
              <a:rPr lang="en-IN" sz="1000" dirty="0"/>
              <a:t>3</a:t>
            </a:r>
            <a:endParaRPr lang="en-US" dirty="0"/>
          </a:p>
        </p:txBody>
      </p:sp>
      <p:sp>
        <p:nvSpPr>
          <p:cNvPr id="6" name="Content Placeholder 5"/>
          <p:cNvSpPr>
            <a:spLocks noGrp="1"/>
          </p:cNvSpPr>
          <p:nvPr>
            <p:ph idx="1"/>
          </p:nvPr>
        </p:nvSpPr>
        <p:spPr>
          <a:xfrm>
            <a:off x="457200" y="1557337"/>
            <a:ext cx="8229600" cy="3395663"/>
          </a:xfrm>
        </p:spPr>
        <p:txBody>
          <a:bodyPr/>
          <a:lstStyle/>
          <a:p>
            <a:pPr marL="0" indent="0">
              <a:buNone/>
            </a:pPr>
            <a:r>
              <a:rPr lang="en-US" sz="2800" dirty="0"/>
              <a:t>Weighted-average cost flow assumption: </a:t>
            </a:r>
          </a:p>
          <a:p>
            <a:pPr marL="3228975" indent="-3228975">
              <a:buNone/>
            </a:pPr>
            <a:r>
              <a:rPr lang="en-IN" sz="2400" dirty="0"/>
              <a:t>Weighted−average cost = Total cost of boats available for sale ÷ Number of boats available for sale </a:t>
            </a:r>
          </a:p>
          <a:p>
            <a:pPr marL="3228975" indent="0">
              <a:buNone/>
            </a:pPr>
            <a:r>
              <a:rPr lang="en-US" sz="2400" dirty="0"/>
              <a:t>= $73,980 </a:t>
            </a:r>
            <a:r>
              <a:rPr lang="en-IN" sz="2400" dirty="0"/>
              <a:t>÷ </a:t>
            </a:r>
            <a:r>
              <a:rPr lang="en-US" sz="2400" dirty="0"/>
              <a:t>45 = $1,644 per boat </a:t>
            </a:r>
          </a:p>
          <a:p>
            <a:pPr marL="0" indent="0">
              <a:buNone/>
            </a:pPr>
            <a:r>
              <a:rPr lang="en-IN" sz="2400" dirty="0"/>
              <a:t>Cost of ending inventory = $1,644 × 8 = $13,152</a:t>
            </a:r>
          </a:p>
          <a:p>
            <a:pPr marL="0" indent="0">
              <a:buNone/>
            </a:pPr>
            <a:r>
              <a:rPr lang="en-IN" sz="2400" dirty="0"/>
              <a:t>Cost of goods sold = $1,644 × 37 = $60,828</a:t>
            </a:r>
            <a:endParaRPr lang="en-US" sz="2400" dirty="0"/>
          </a:p>
        </p:txBody>
      </p:sp>
      <p:sp>
        <p:nvSpPr>
          <p:cNvPr id="7" name="Content Placeholder 6"/>
          <p:cNvSpPr>
            <a:spLocks noGrp="1"/>
          </p:cNvSpPr>
          <p:nvPr>
            <p:ph idx="13"/>
          </p:nvPr>
        </p:nvSpPr>
        <p:spPr>
          <a:xfrm>
            <a:off x="457200" y="5913289"/>
            <a:ext cx="8229600" cy="411311"/>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5787490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3830"/>
            <a:ext cx="8229600" cy="1184291"/>
          </a:xfrm>
        </p:spPr>
        <p:txBody>
          <a:bodyPr/>
          <a:lstStyle/>
          <a:p>
            <a:r>
              <a:rPr lang="en-US" dirty="0"/>
              <a:t>Exhibit 5-4: </a:t>
            </a:r>
            <a:r>
              <a:rPr lang="en-IN" dirty="0"/>
              <a:t>Inventory Cost Flow Alternatives Illustrated </a:t>
            </a:r>
            <a:r>
              <a:rPr lang="en-IN" sz="1000" dirty="0"/>
              <a:t>4</a:t>
            </a:r>
            <a:endParaRPr lang="en-US" dirty="0"/>
          </a:p>
        </p:txBody>
      </p:sp>
      <p:sp>
        <p:nvSpPr>
          <p:cNvPr id="3" name="Content Placeholder 2"/>
          <p:cNvSpPr>
            <a:spLocks noGrp="1"/>
          </p:cNvSpPr>
          <p:nvPr>
            <p:ph idx="1"/>
          </p:nvPr>
        </p:nvSpPr>
        <p:spPr>
          <a:xfrm>
            <a:off x="457200" y="1481137"/>
            <a:ext cx="8229600" cy="1338263"/>
          </a:xfrm>
        </p:spPr>
        <p:txBody>
          <a:bodyPr/>
          <a:lstStyle/>
          <a:p>
            <a:pPr marL="0" indent="0">
              <a:buNone/>
            </a:pPr>
            <a:r>
              <a:rPr lang="en-US" sz="2800" dirty="0"/>
              <a:t>F</a:t>
            </a:r>
            <a:r>
              <a:rPr lang="en-US" sz="100" dirty="0"/>
              <a:t> </a:t>
            </a:r>
            <a:r>
              <a:rPr lang="en-US" sz="2800" dirty="0"/>
              <a:t>I</a:t>
            </a:r>
            <a:r>
              <a:rPr lang="en-US" sz="100" dirty="0"/>
              <a:t> </a:t>
            </a:r>
            <a:r>
              <a:rPr lang="en-US" sz="2800" dirty="0"/>
              <a:t>F</a:t>
            </a:r>
            <a:r>
              <a:rPr lang="en-US" sz="100" dirty="0"/>
              <a:t> </a:t>
            </a:r>
            <a:r>
              <a:rPr lang="en-US" sz="2800" dirty="0"/>
              <a:t>O cost flow assumption: </a:t>
            </a:r>
          </a:p>
          <a:p>
            <a:pPr marL="0" indent="0">
              <a:buNone/>
            </a:pPr>
            <a:r>
              <a:rPr lang="en-IN" sz="2400" dirty="0"/>
              <a:t>The cost of ending inventory is the cost of the eight boats most recently purchased:</a:t>
            </a:r>
          </a:p>
        </p:txBody>
      </p:sp>
      <p:graphicFrame>
        <p:nvGraphicFramePr>
          <p:cNvPr id="9" name="Content Placeholder 8"/>
          <p:cNvGraphicFramePr>
            <a:graphicFrameLocks noGrp="1"/>
          </p:cNvGraphicFramePr>
          <p:nvPr>
            <p:ph idx="13"/>
            <p:extLst>
              <p:ext uri="{D42A27DB-BD31-4B8C-83A1-F6EECF244321}">
                <p14:modId xmlns:p14="http://schemas.microsoft.com/office/powerpoint/2010/main" val="1818723998"/>
              </p:ext>
            </p:extLst>
          </p:nvPr>
        </p:nvGraphicFramePr>
        <p:xfrm>
          <a:off x="685800" y="2971800"/>
          <a:ext cx="7696200" cy="1371600"/>
        </p:xfrm>
        <a:graphic>
          <a:graphicData uri="http://schemas.openxmlformats.org/drawingml/2006/table">
            <a:tbl>
              <a:tblPr firstRow="1" bandRow="1">
                <a:tableStyleId>{5C22544A-7EE6-4342-B048-85BDC9FD1C3A}</a:tableStyleId>
              </a:tblPr>
              <a:tblGrid>
                <a:gridCol w="6172200">
                  <a:extLst>
                    <a:ext uri="{9D8B030D-6E8A-4147-A177-3AD203B41FA5}">
                      <a16:colId xmlns:a16="http://schemas.microsoft.com/office/drawing/2014/main" val="20000"/>
                    </a:ext>
                  </a:extLst>
                </a:gridCol>
                <a:gridCol w="3048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tblGrid>
              <a:tr h="370840">
                <a:tc>
                  <a:txBody>
                    <a:bodyPr/>
                    <a:lstStyle/>
                    <a:p>
                      <a:r>
                        <a:rPr lang="en-IN" sz="2400" b="0" dirty="0">
                          <a:solidFill>
                            <a:schemeClr val="tx1"/>
                          </a:solidFill>
                        </a:rPr>
                        <a:t>4 boats purchased August 30, 2020, @$1,720 </a:t>
                      </a:r>
                      <a:r>
                        <a:rPr lang="en-IN" sz="2400" b="0" dirty="0" err="1">
                          <a:solidFill>
                            <a:schemeClr val="tx1"/>
                          </a:solidFill>
                        </a:rPr>
                        <a:t>ea</a:t>
                      </a:r>
                      <a:r>
                        <a:rPr lang="en-IN" sz="2400" b="0" dirty="0">
                          <a:solidFill>
                            <a:schemeClr val="tx1"/>
                          </a:solidFill>
                        </a:rPr>
                        <a:t> </a:t>
                      </a:r>
                      <a:endParaRPr lang="en-US" sz="2400" b="0" dirty="0">
                        <a:solidFill>
                          <a:schemeClr val="tx1"/>
                        </a:solidFill>
                      </a:endParaRPr>
                    </a:p>
                  </a:txBody>
                  <a:tcPr>
                    <a:solidFill>
                      <a:schemeClr val="bg1"/>
                    </a:solidFill>
                  </a:tcPr>
                </a:tc>
                <a:tc>
                  <a:txBody>
                    <a:bodyPr/>
                    <a:lstStyle/>
                    <a:p>
                      <a:r>
                        <a:rPr lang="en-US" sz="2400" b="0" dirty="0">
                          <a:solidFill>
                            <a:schemeClr val="tx1"/>
                          </a:solidFill>
                        </a:rPr>
                        <a:t>=</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400" b="0" dirty="0">
                          <a:solidFill>
                            <a:schemeClr val="tx1"/>
                          </a:solidFill>
                        </a:rPr>
                        <a:t>$ 6,880 </a:t>
                      </a:r>
                    </a:p>
                  </a:txBody>
                  <a:tcPr>
                    <a:solidFill>
                      <a:schemeClr val="bg1"/>
                    </a:solidFill>
                  </a:tcPr>
                </a:tc>
                <a:extLst>
                  <a:ext uri="{0D108BD9-81ED-4DB2-BD59-A6C34878D82A}">
                    <a16:rowId xmlns:a16="http://schemas.microsoft.com/office/drawing/2014/main" val="10000"/>
                  </a:ext>
                </a:extLst>
              </a:tr>
              <a:tr h="370840">
                <a:tc>
                  <a:txBody>
                    <a:bodyPr/>
                    <a:lstStyle/>
                    <a:p>
                      <a:r>
                        <a:rPr lang="en-IN" sz="2400" b="0" dirty="0"/>
                        <a:t>4 boats purchased July 28, 2020, @$1,700 </a:t>
                      </a:r>
                      <a:r>
                        <a:rPr lang="en-IN" sz="2400" b="0" dirty="0" err="1"/>
                        <a:t>ea</a:t>
                      </a:r>
                      <a:r>
                        <a:rPr lang="en-IN" sz="2400" b="0" dirty="0"/>
                        <a:t> </a:t>
                      </a:r>
                      <a:endParaRPr lang="en-US" sz="2400" b="0" dirty="0"/>
                    </a:p>
                  </a:txBody>
                  <a:tcPr>
                    <a:solidFill>
                      <a:schemeClr val="bg1"/>
                    </a:solidFill>
                  </a:tcPr>
                </a:tc>
                <a:tc>
                  <a:txBody>
                    <a:bodyPr/>
                    <a:lstStyle/>
                    <a:p>
                      <a:r>
                        <a:rPr lang="en-US" sz="2400" b="0" dirty="0"/>
                        <a:t>=</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400" b="0" dirty="0"/>
                        <a:t>    6,800 </a:t>
                      </a:r>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a:txBody>
                    <a:bodyPr/>
                    <a:lstStyle/>
                    <a:p>
                      <a:r>
                        <a:rPr lang="en-IN" sz="2400" b="0" dirty="0"/>
                        <a:t>Cost of 8 boats in ending inventory</a:t>
                      </a:r>
                      <a:endParaRPr lang="en-US" sz="2400" b="0" dirty="0"/>
                    </a:p>
                  </a:txBody>
                  <a:tcPr>
                    <a:solidFill>
                      <a:schemeClr val="bg1"/>
                    </a:solidFill>
                  </a:tcPr>
                </a:tc>
                <a:tc>
                  <a:txBody>
                    <a:bodyPr/>
                    <a:lstStyle/>
                    <a:p>
                      <a:r>
                        <a:rPr lang="en-US" sz="2400" b="0" dirty="0"/>
                        <a:t>=</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400" b="0" dirty="0"/>
                        <a:t>$13,680</a:t>
                      </a:r>
                      <a:endParaRPr lang="en-US" sz="2400" b="0" dirty="0"/>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2"/>
                  </a:ext>
                </a:extLst>
              </a:tr>
            </a:tbl>
          </a:graphicData>
        </a:graphic>
      </p:graphicFrame>
      <p:sp>
        <p:nvSpPr>
          <p:cNvPr id="8" name="Content Placeholder 7"/>
          <p:cNvSpPr>
            <a:spLocks noGrp="1"/>
          </p:cNvSpPr>
          <p:nvPr>
            <p:ph idx="16"/>
          </p:nvPr>
        </p:nvSpPr>
        <p:spPr>
          <a:xfrm>
            <a:off x="457200" y="5931608"/>
            <a:ext cx="8229600" cy="392992"/>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40554213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9140"/>
            <a:ext cx="8229600" cy="1093671"/>
          </a:xfrm>
        </p:spPr>
        <p:txBody>
          <a:bodyPr/>
          <a:lstStyle/>
          <a:p>
            <a:r>
              <a:rPr lang="en-US" dirty="0"/>
              <a:t>Exhibit 5-4: </a:t>
            </a:r>
            <a:r>
              <a:rPr lang="en-IN" dirty="0"/>
              <a:t>Inventory Cost Flow Alternatives Illustrated </a:t>
            </a:r>
            <a:r>
              <a:rPr lang="en-IN" sz="1000" dirty="0"/>
              <a:t>5</a:t>
            </a:r>
            <a:endParaRPr lang="en-US" dirty="0"/>
          </a:p>
        </p:txBody>
      </p:sp>
      <p:sp>
        <p:nvSpPr>
          <p:cNvPr id="3" name="Content Placeholder 2"/>
          <p:cNvSpPr>
            <a:spLocks noGrp="1"/>
          </p:cNvSpPr>
          <p:nvPr>
            <p:ph idx="1"/>
          </p:nvPr>
        </p:nvSpPr>
        <p:spPr>
          <a:xfrm>
            <a:off x="457200" y="1633537"/>
            <a:ext cx="8229600" cy="1262063"/>
          </a:xfrm>
        </p:spPr>
        <p:txBody>
          <a:bodyPr/>
          <a:lstStyle/>
          <a:p>
            <a:pPr marL="0" indent="0">
              <a:buNone/>
            </a:pPr>
            <a:r>
              <a:rPr lang="en-US" sz="2800" dirty="0"/>
              <a:t>F</a:t>
            </a:r>
            <a:r>
              <a:rPr lang="en-US" sz="100" dirty="0"/>
              <a:t> </a:t>
            </a:r>
            <a:r>
              <a:rPr lang="en-US" sz="2800" dirty="0"/>
              <a:t>I</a:t>
            </a:r>
            <a:r>
              <a:rPr lang="en-US" sz="100" dirty="0"/>
              <a:t> </a:t>
            </a:r>
            <a:r>
              <a:rPr lang="en-US" sz="2800" dirty="0"/>
              <a:t>F</a:t>
            </a:r>
            <a:r>
              <a:rPr lang="en-US" sz="100" dirty="0"/>
              <a:t> </a:t>
            </a:r>
            <a:r>
              <a:rPr lang="en-US" sz="2800" dirty="0"/>
              <a:t>O cost flow assumption: </a:t>
            </a:r>
          </a:p>
          <a:p>
            <a:pPr marL="0" indent="0">
              <a:buNone/>
            </a:pPr>
            <a:r>
              <a:rPr lang="en-IN" sz="2400" dirty="0"/>
              <a:t>The cost of 37 boats sold is the sum of the costs for the first 37 boats purchased:</a:t>
            </a:r>
          </a:p>
        </p:txBody>
      </p:sp>
      <p:graphicFrame>
        <p:nvGraphicFramePr>
          <p:cNvPr id="10" name="Content Placeholder 9"/>
          <p:cNvGraphicFramePr>
            <a:graphicFrameLocks noGrp="1"/>
          </p:cNvGraphicFramePr>
          <p:nvPr>
            <p:ph idx="13"/>
            <p:extLst>
              <p:ext uri="{D42A27DB-BD31-4B8C-83A1-F6EECF244321}">
                <p14:modId xmlns:p14="http://schemas.microsoft.com/office/powerpoint/2010/main" val="3046729469"/>
              </p:ext>
            </p:extLst>
          </p:nvPr>
        </p:nvGraphicFramePr>
        <p:xfrm>
          <a:off x="457200" y="3048000"/>
          <a:ext cx="8229600" cy="25603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457200">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tblGrid>
              <a:tr h="370840">
                <a:tc>
                  <a:txBody>
                    <a:bodyPr/>
                    <a:lstStyle/>
                    <a:p>
                      <a:r>
                        <a:rPr lang="en-IN" sz="2200" b="0" dirty="0">
                          <a:solidFill>
                            <a:schemeClr val="tx1"/>
                          </a:solidFill>
                        </a:rPr>
                        <a:t>Beginning inventory</a:t>
                      </a:r>
                      <a:endParaRPr lang="en-US" sz="2200" b="0" dirty="0">
                        <a:solidFill>
                          <a:schemeClr val="tx1"/>
                        </a:solidFill>
                      </a:endParaRPr>
                    </a:p>
                  </a:txBody>
                  <a:tcPr>
                    <a:solidFill>
                      <a:schemeClr val="bg1"/>
                    </a:solidFill>
                  </a:tcPr>
                </a:tc>
                <a:tc>
                  <a:txBody>
                    <a:bodyPr/>
                    <a:lstStyle/>
                    <a:p>
                      <a:pPr algn="r"/>
                      <a:r>
                        <a:rPr lang="en-IN" sz="2200" b="0" dirty="0">
                          <a:solidFill>
                            <a:schemeClr val="tx1"/>
                          </a:solidFill>
                        </a:rPr>
                        <a:t>5 boats @$1,500</a:t>
                      </a:r>
                      <a:endParaRPr lang="en-US" sz="2200" b="0" dirty="0">
                        <a:solidFill>
                          <a:schemeClr val="tx1"/>
                        </a:solidFill>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b="0" dirty="0">
                          <a:solidFill>
                            <a:schemeClr val="tx1"/>
                          </a:solidFill>
                        </a:rPr>
                        <a:t>=</a:t>
                      </a:r>
                      <a:endParaRPr lang="en-US" sz="2200" b="0" dirty="0">
                        <a:solidFill>
                          <a:schemeClr val="tx1"/>
                        </a:solidFill>
                      </a:endParaRPr>
                    </a:p>
                  </a:txBody>
                  <a:tcPr>
                    <a:solidFill>
                      <a:schemeClr val="bg1"/>
                    </a:solidFill>
                  </a:tcPr>
                </a:tc>
                <a:tc>
                  <a:txBody>
                    <a:bodyPr/>
                    <a:lstStyle/>
                    <a:p>
                      <a:pPr algn="r"/>
                      <a:r>
                        <a:rPr lang="en-IN" sz="2200" b="0" dirty="0">
                          <a:solidFill>
                            <a:schemeClr val="tx1"/>
                          </a:solidFill>
                        </a:rPr>
                        <a:t>$ 7,500</a:t>
                      </a:r>
                      <a:endParaRPr lang="en-US" sz="2200" b="0" dirty="0">
                        <a:solidFill>
                          <a:schemeClr val="tx1"/>
                        </a:solidFill>
                      </a:endParaRPr>
                    </a:p>
                  </a:txBody>
                  <a:tcPr>
                    <a:solidFill>
                      <a:schemeClr val="bg1"/>
                    </a:solidFill>
                  </a:tcPr>
                </a:tc>
                <a:extLst>
                  <a:ext uri="{0D108BD9-81ED-4DB2-BD59-A6C34878D82A}">
                    <a16:rowId xmlns:a16="http://schemas.microsoft.com/office/drawing/2014/main" val="10000"/>
                  </a:ext>
                </a:extLst>
              </a:tr>
              <a:tr h="370840">
                <a:tc>
                  <a:txBody>
                    <a:bodyPr/>
                    <a:lstStyle/>
                    <a:p>
                      <a:r>
                        <a:rPr lang="en-IN" sz="2200" dirty="0"/>
                        <a:t>November 7, 2019, purchase</a:t>
                      </a:r>
                      <a:endParaRPr lang="en-US" sz="2200" dirty="0"/>
                    </a:p>
                  </a:txBody>
                  <a:tcPr>
                    <a:solidFill>
                      <a:schemeClr val="bg1"/>
                    </a:solidFill>
                  </a:tcPr>
                </a:tc>
                <a:tc>
                  <a:txBody>
                    <a:bodyPr/>
                    <a:lstStyle/>
                    <a:p>
                      <a:pPr algn="r"/>
                      <a:r>
                        <a:rPr lang="en-IN" sz="2200" dirty="0"/>
                        <a:t>  8 boats @1,600</a:t>
                      </a:r>
                      <a:endParaRPr lang="en-US" sz="2200" dirty="0"/>
                    </a:p>
                  </a:txBody>
                  <a:tcPr>
                    <a:solidFill>
                      <a:schemeClr val="bg1"/>
                    </a:solidFill>
                  </a:tcPr>
                </a:tc>
                <a:tc>
                  <a:txBody>
                    <a:bodyPr/>
                    <a:lstStyle/>
                    <a:p>
                      <a:pPr algn="ctr"/>
                      <a:r>
                        <a:rPr lang="en-IN" sz="2200" b="0" dirty="0">
                          <a:solidFill>
                            <a:schemeClr val="tx1"/>
                          </a:solidFill>
                        </a:rPr>
                        <a:t>=</a:t>
                      </a:r>
                      <a:endParaRPr lang="en-US" sz="2200" dirty="0"/>
                    </a:p>
                  </a:txBody>
                  <a:tcPr>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2200" dirty="0"/>
                        <a:t> 12,800</a:t>
                      </a:r>
                    </a:p>
                  </a:txBody>
                  <a:tcPr>
                    <a:solidFill>
                      <a:schemeClr val="bg1"/>
                    </a:solidFill>
                  </a:tcPr>
                </a:tc>
                <a:extLst>
                  <a:ext uri="{0D108BD9-81ED-4DB2-BD59-A6C34878D82A}">
                    <a16:rowId xmlns:a16="http://schemas.microsoft.com/office/drawing/2014/main" val="10001"/>
                  </a:ext>
                </a:extLst>
              </a:tr>
              <a:tr h="370840">
                <a:tc>
                  <a:txBody>
                    <a:bodyPr/>
                    <a:lstStyle/>
                    <a:p>
                      <a:r>
                        <a:rPr lang="en-IN" sz="2200" dirty="0"/>
                        <a:t>March 12, 2020, purchase</a:t>
                      </a:r>
                      <a:endParaRPr lang="en-US" sz="2200" dirty="0"/>
                    </a:p>
                  </a:txBody>
                  <a:tcPr>
                    <a:solidFill>
                      <a:schemeClr val="bg1"/>
                    </a:solidFill>
                  </a:tcPr>
                </a:tc>
                <a:tc>
                  <a:txBody>
                    <a:bodyPr/>
                    <a:lstStyle/>
                    <a:p>
                      <a:pPr algn="r"/>
                      <a:r>
                        <a:rPr lang="en-IN" sz="2200" dirty="0"/>
                        <a:t>  12 boats @1,650 </a:t>
                      </a:r>
                      <a:endParaRPr lang="en-US" sz="2200" dirty="0"/>
                    </a:p>
                  </a:txBody>
                  <a:tcPr>
                    <a:solidFill>
                      <a:schemeClr val="bg1"/>
                    </a:solidFill>
                  </a:tcPr>
                </a:tc>
                <a:tc>
                  <a:txBody>
                    <a:bodyPr/>
                    <a:lstStyle/>
                    <a:p>
                      <a:pPr algn="ctr"/>
                      <a:r>
                        <a:rPr lang="en-IN" sz="2200" b="0" dirty="0">
                          <a:solidFill>
                            <a:schemeClr val="tx1"/>
                          </a:solidFill>
                        </a:rPr>
                        <a:t>=</a:t>
                      </a:r>
                      <a:endParaRPr lang="en-US" sz="2200" dirty="0"/>
                    </a:p>
                  </a:txBody>
                  <a:tcPr>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2200" dirty="0"/>
                        <a:t>19,800</a:t>
                      </a:r>
                    </a:p>
                  </a:txBody>
                  <a:tcPr>
                    <a:solidFill>
                      <a:schemeClr val="bg1"/>
                    </a:solidFill>
                  </a:tcPr>
                </a:tc>
                <a:extLst>
                  <a:ext uri="{0D108BD9-81ED-4DB2-BD59-A6C34878D82A}">
                    <a16:rowId xmlns:a16="http://schemas.microsoft.com/office/drawing/2014/main" val="10002"/>
                  </a:ext>
                </a:extLst>
              </a:tr>
              <a:tr h="370840">
                <a:tc>
                  <a:txBody>
                    <a:bodyPr/>
                    <a:lstStyle/>
                    <a:p>
                      <a:r>
                        <a:rPr lang="en-IN" sz="2200" dirty="0"/>
                        <a:t>May 22, 2020, purchase</a:t>
                      </a:r>
                      <a:endParaRPr lang="en-US" sz="2200" dirty="0"/>
                    </a:p>
                  </a:txBody>
                  <a:tcPr>
                    <a:solidFill>
                      <a:schemeClr val="bg1"/>
                    </a:solidFill>
                  </a:tcPr>
                </a:tc>
                <a:tc>
                  <a:txBody>
                    <a:bodyPr/>
                    <a:lstStyle/>
                    <a:p>
                      <a:pPr algn="r"/>
                      <a:r>
                        <a:rPr lang="en-IN" sz="2200" dirty="0"/>
                        <a:t>  10 boats @1,680</a:t>
                      </a:r>
                      <a:endParaRPr lang="en-US" sz="2200" dirty="0"/>
                    </a:p>
                  </a:txBody>
                  <a:tcPr>
                    <a:solidFill>
                      <a:schemeClr val="bg1"/>
                    </a:solidFill>
                  </a:tcPr>
                </a:tc>
                <a:tc>
                  <a:txBody>
                    <a:bodyPr/>
                    <a:lstStyle/>
                    <a:p>
                      <a:pPr algn="ctr"/>
                      <a:r>
                        <a:rPr lang="en-IN" sz="2200" b="0" dirty="0">
                          <a:solidFill>
                            <a:schemeClr val="tx1"/>
                          </a:solidFill>
                        </a:rPr>
                        <a:t>=</a:t>
                      </a:r>
                      <a:endParaRPr lang="en-US" sz="2200" dirty="0"/>
                    </a:p>
                  </a:txBody>
                  <a:tcPr>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2200" dirty="0"/>
                        <a:t>16,800</a:t>
                      </a:r>
                    </a:p>
                  </a:txBody>
                  <a:tcPr>
                    <a:solidFill>
                      <a:schemeClr val="bg1"/>
                    </a:solidFill>
                  </a:tcPr>
                </a:tc>
                <a:extLst>
                  <a:ext uri="{0D108BD9-81ED-4DB2-BD59-A6C34878D82A}">
                    <a16:rowId xmlns:a16="http://schemas.microsoft.com/office/drawing/2014/main" val="10003"/>
                  </a:ext>
                </a:extLst>
              </a:tr>
              <a:tr h="370840">
                <a:tc>
                  <a:txBody>
                    <a:bodyPr/>
                    <a:lstStyle/>
                    <a:p>
                      <a:r>
                        <a:rPr lang="en-IN" sz="2200" dirty="0"/>
                        <a:t>July 28, 2020, purchase*</a:t>
                      </a:r>
                      <a:endParaRPr lang="en-US" sz="2200" dirty="0"/>
                    </a:p>
                  </a:txBody>
                  <a:tcPr>
                    <a:solidFill>
                      <a:schemeClr val="bg1"/>
                    </a:solidFill>
                  </a:tcPr>
                </a:tc>
                <a:tc>
                  <a:txBody>
                    <a:bodyPr/>
                    <a:lstStyle/>
                    <a:p>
                      <a:pPr algn="r"/>
                      <a:r>
                        <a:rPr lang="en-IN" sz="2200" dirty="0"/>
                        <a:t>  2 boats @1,700</a:t>
                      </a:r>
                      <a:endParaRPr lang="en-US" sz="2200" dirty="0"/>
                    </a:p>
                  </a:txBody>
                  <a:tcPr>
                    <a:solidFill>
                      <a:schemeClr val="bg1"/>
                    </a:solidFill>
                  </a:tcPr>
                </a:tc>
                <a:tc>
                  <a:txBody>
                    <a:bodyPr/>
                    <a:lstStyle/>
                    <a:p>
                      <a:pPr algn="ctr"/>
                      <a:r>
                        <a:rPr lang="en-IN" sz="2200" b="0" dirty="0">
                          <a:solidFill>
                            <a:schemeClr val="tx1"/>
                          </a:solidFill>
                        </a:rPr>
                        <a:t>=</a:t>
                      </a:r>
                      <a:endParaRPr lang="en-US" sz="2200" dirty="0"/>
                    </a:p>
                  </a:txBody>
                  <a:tcPr>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2200" dirty="0"/>
                        <a:t>   3,400</a:t>
                      </a:r>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70840">
                <a:tc>
                  <a:txBody>
                    <a:bodyPr/>
                    <a:lstStyle/>
                    <a:p>
                      <a:r>
                        <a:rPr lang="en-IN" sz="2200" dirty="0"/>
                        <a:t>Cost of goods sold</a:t>
                      </a:r>
                      <a:endParaRPr lang="en-US" sz="2200" dirty="0"/>
                    </a:p>
                  </a:txBody>
                  <a:tcPr>
                    <a:solidFill>
                      <a:schemeClr val="bg1"/>
                    </a:solidFill>
                  </a:tcPr>
                </a:tc>
                <a:tc>
                  <a:txBody>
                    <a:bodyPr/>
                    <a:lstStyle/>
                    <a:p>
                      <a:pPr algn="r"/>
                      <a:r>
                        <a:rPr lang="en-US" sz="2200" dirty="0">
                          <a:solidFill>
                            <a:schemeClr val="bg1"/>
                          </a:solidFill>
                        </a:rPr>
                        <a:t>Blank</a:t>
                      </a:r>
                    </a:p>
                  </a:txBody>
                  <a:tcPr>
                    <a:solidFill>
                      <a:schemeClr val="bg1"/>
                    </a:solidFill>
                  </a:tcPr>
                </a:tc>
                <a:tc>
                  <a:txBody>
                    <a:bodyPr/>
                    <a:lstStyle/>
                    <a:p>
                      <a:pPr algn="ctr"/>
                      <a:endParaRPr lang="en-US" sz="2200" dirty="0"/>
                    </a:p>
                  </a:txBody>
                  <a:tcPr>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2200" dirty="0"/>
                        <a:t>$ 60,300</a:t>
                      </a:r>
                      <a:endParaRPr lang="en-US" sz="2200" dirty="0"/>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5"/>
                  </a:ext>
                </a:extLst>
              </a:tr>
            </a:tbl>
          </a:graphicData>
        </a:graphic>
      </p:graphicFrame>
      <p:sp>
        <p:nvSpPr>
          <p:cNvPr id="6" name="Content Placeholder 5"/>
          <p:cNvSpPr>
            <a:spLocks noGrp="1"/>
          </p:cNvSpPr>
          <p:nvPr>
            <p:ph idx="14"/>
          </p:nvPr>
        </p:nvSpPr>
        <p:spPr>
          <a:xfrm>
            <a:off x="457200" y="5916601"/>
            <a:ext cx="8229600" cy="411311"/>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2154431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What Are Current Assets?</a:t>
            </a:r>
            <a:endParaRPr lang="en-US" dirty="0"/>
          </a:p>
        </p:txBody>
      </p:sp>
      <p:sp>
        <p:nvSpPr>
          <p:cNvPr id="3" name="Content Placeholder 2"/>
          <p:cNvSpPr>
            <a:spLocks noGrp="1"/>
          </p:cNvSpPr>
          <p:nvPr>
            <p:ph idx="1"/>
          </p:nvPr>
        </p:nvSpPr>
        <p:spPr>
          <a:xfrm>
            <a:off x="457200" y="1481137"/>
            <a:ext cx="8229600" cy="1262063"/>
          </a:xfrm>
        </p:spPr>
        <p:txBody>
          <a:bodyPr/>
          <a:lstStyle/>
          <a:p>
            <a:pPr marL="0" indent="0">
              <a:buNone/>
            </a:pPr>
            <a:r>
              <a:rPr lang="en-US" sz="2400" b="1" dirty="0"/>
              <a:t>Current assets include cash and other assets that are expected to be converted to cash or used up within one year, or an operating cycle, whichever is longer.</a:t>
            </a:r>
          </a:p>
        </p:txBody>
      </p:sp>
      <p:pic>
        <p:nvPicPr>
          <p:cNvPr id="5" name="Picture 4" descr="Diagram with a shape at the center reading Current Assets include…. This is surrounded by labels being pointed to from the center that read: Cash and Cash Equivalents, Short-term Marketable Securities, Accounts and Notes Receivable, Prepaid Expenses, and Inventories.&#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5807" y="3048000"/>
            <a:ext cx="6608993" cy="3157191"/>
          </a:xfrm>
          <a:prstGeom prst="rect">
            <a:avLst/>
          </a:prstGeom>
        </p:spPr>
      </p:pic>
    </p:spTree>
    <p:extLst>
      <p:ext uri="{BB962C8B-B14F-4D97-AF65-F5344CB8AC3E}">
        <p14:creationId xmlns:p14="http://schemas.microsoft.com/office/powerpoint/2010/main" val="19986501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671"/>
            <a:ext cx="8229600" cy="1104608"/>
          </a:xfrm>
        </p:spPr>
        <p:txBody>
          <a:bodyPr/>
          <a:lstStyle/>
          <a:p>
            <a:r>
              <a:rPr lang="en-US" dirty="0"/>
              <a:t>Exhibit 5-4: </a:t>
            </a:r>
            <a:r>
              <a:rPr lang="en-IN" dirty="0"/>
              <a:t>Inventory Cost Flow Alternatives Illustrated </a:t>
            </a:r>
            <a:r>
              <a:rPr lang="en-IN" sz="1000" dirty="0"/>
              <a:t>6</a:t>
            </a:r>
            <a:endParaRPr lang="en-US" dirty="0"/>
          </a:p>
        </p:txBody>
      </p:sp>
      <p:sp>
        <p:nvSpPr>
          <p:cNvPr id="3" name="Content Placeholder 2"/>
          <p:cNvSpPr>
            <a:spLocks noGrp="1"/>
          </p:cNvSpPr>
          <p:nvPr>
            <p:ph idx="1"/>
          </p:nvPr>
        </p:nvSpPr>
        <p:spPr>
          <a:xfrm>
            <a:off x="533400" y="1633537"/>
            <a:ext cx="8153400" cy="1338263"/>
          </a:xfrm>
        </p:spPr>
        <p:txBody>
          <a:bodyPr/>
          <a:lstStyle/>
          <a:p>
            <a:pPr marL="0" indent="0">
              <a:buNone/>
            </a:pPr>
            <a:r>
              <a:rPr lang="en-US" sz="2800" dirty="0"/>
              <a:t>LIFO cost flow assumption: </a:t>
            </a:r>
          </a:p>
          <a:p>
            <a:pPr marL="0" indent="0">
              <a:buNone/>
            </a:pPr>
            <a:r>
              <a:rPr lang="en-IN" sz="2400" dirty="0"/>
              <a:t>The cost of ending inventory is the cost of the first eight boats purchased:</a:t>
            </a:r>
          </a:p>
        </p:txBody>
      </p:sp>
      <p:graphicFrame>
        <p:nvGraphicFramePr>
          <p:cNvPr id="9" name="Content Placeholder 8"/>
          <p:cNvGraphicFramePr>
            <a:graphicFrameLocks noGrp="1"/>
          </p:cNvGraphicFramePr>
          <p:nvPr>
            <p:ph idx="14"/>
            <p:extLst>
              <p:ext uri="{D42A27DB-BD31-4B8C-83A1-F6EECF244321}">
                <p14:modId xmlns:p14="http://schemas.microsoft.com/office/powerpoint/2010/main" val="4181075609"/>
              </p:ext>
            </p:extLst>
          </p:nvPr>
        </p:nvGraphicFramePr>
        <p:xfrm>
          <a:off x="533400" y="3048000"/>
          <a:ext cx="8382000" cy="1371600"/>
        </p:xfrm>
        <a:graphic>
          <a:graphicData uri="http://schemas.openxmlformats.org/drawingml/2006/table">
            <a:tbl>
              <a:tblPr firstRow="1" bandRow="1">
                <a:tableStyleId>{5C22544A-7EE6-4342-B048-85BDC9FD1C3A}</a:tableStyleId>
              </a:tblPr>
              <a:tblGrid>
                <a:gridCol w="6629400">
                  <a:extLst>
                    <a:ext uri="{9D8B030D-6E8A-4147-A177-3AD203B41FA5}">
                      <a16:colId xmlns:a16="http://schemas.microsoft.com/office/drawing/2014/main" val="20000"/>
                    </a:ext>
                  </a:extLst>
                </a:gridCol>
                <a:gridCol w="3810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tblGrid>
              <a:tr h="370840">
                <a:tc>
                  <a:txBody>
                    <a:bodyPr/>
                    <a:lstStyle/>
                    <a:p>
                      <a:r>
                        <a:rPr lang="en-IN" sz="2400" b="0" dirty="0">
                          <a:solidFill>
                            <a:schemeClr val="tx1"/>
                          </a:solidFill>
                        </a:rPr>
                        <a:t>5 boats in beginning inventory @ $1,500 </a:t>
                      </a:r>
                      <a:r>
                        <a:rPr lang="en-IN" sz="2400" b="0" dirty="0" err="1">
                          <a:solidFill>
                            <a:schemeClr val="tx1"/>
                          </a:solidFill>
                        </a:rPr>
                        <a:t>ea</a:t>
                      </a:r>
                      <a:endParaRPr lang="en-US" sz="2400" b="0" dirty="0">
                        <a:solidFill>
                          <a:schemeClr val="tx1"/>
                        </a:solidFill>
                      </a:endParaRPr>
                    </a:p>
                  </a:txBody>
                  <a:tcPr>
                    <a:solidFill>
                      <a:schemeClr val="bg1"/>
                    </a:solidFill>
                  </a:tcPr>
                </a:tc>
                <a:tc>
                  <a:txBody>
                    <a:bodyPr/>
                    <a:lstStyle/>
                    <a:p>
                      <a:r>
                        <a:rPr lang="en-US" sz="2400" b="0" dirty="0">
                          <a:solidFill>
                            <a:schemeClr val="tx1"/>
                          </a:solidFill>
                        </a:rPr>
                        <a:t>=</a:t>
                      </a:r>
                    </a:p>
                  </a:txBody>
                  <a:tcPr>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2400" b="0" dirty="0">
                          <a:solidFill>
                            <a:schemeClr val="tx1"/>
                          </a:solidFill>
                        </a:rPr>
                        <a:t>$ 7,500</a:t>
                      </a:r>
                    </a:p>
                  </a:txBody>
                  <a:tcPr>
                    <a:solidFill>
                      <a:schemeClr val="bg1"/>
                    </a:solidFill>
                  </a:tcPr>
                </a:tc>
                <a:extLst>
                  <a:ext uri="{0D108BD9-81ED-4DB2-BD59-A6C34878D82A}">
                    <a16:rowId xmlns:a16="http://schemas.microsoft.com/office/drawing/2014/main" val="10000"/>
                  </a:ext>
                </a:extLst>
              </a:tr>
              <a:tr h="370840">
                <a:tc>
                  <a:txBody>
                    <a:bodyPr/>
                    <a:lstStyle/>
                    <a:p>
                      <a:r>
                        <a:rPr lang="en-IN" sz="2400" b="0" dirty="0">
                          <a:solidFill>
                            <a:schemeClr val="tx1"/>
                          </a:solidFill>
                        </a:rPr>
                        <a:t>3 boats purchased November 7, 2019, @ $1,600 </a:t>
                      </a:r>
                      <a:r>
                        <a:rPr lang="en-IN" sz="2400" b="0" dirty="0" err="1">
                          <a:solidFill>
                            <a:schemeClr val="tx1"/>
                          </a:solidFill>
                        </a:rPr>
                        <a:t>ea</a:t>
                      </a:r>
                      <a:r>
                        <a:rPr lang="en-IN" sz="2400" b="0" dirty="0">
                          <a:solidFill>
                            <a:schemeClr val="tx1"/>
                          </a:solidFill>
                        </a:rPr>
                        <a:t> </a:t>
                      </a:r>
                      <a:endParaRPr lang="en-US" sz="2400" b="0" dirty="0">
                        <a:solidFill>
                          <a:schemeClr val="tx1"/>
                        </a:solidFill>
                      </a:endParaRPr>
                    </a:p>
                  </a:txBody>
                  <a:tcPr>
                    <a:solidFill>
                      <a:schemeClr val="bg1"/>
                    </a:solidFill>
                  </a:tcPr>
                </a:tc>
                <a:tc>
                  <a:txBody>
                    <a:bodyPr/>
                    <a:lstStyle/>
                    <a:p>
                      <a:r>
                        <a:rPr lang="en-US" sz="2400" b="0" dirty="0">
                          <a:solidFill>
                            <a:schemeClr val="tx1"/>
                          </a:solidFill>
                        </a:rPr>
                        <a:t>=</a:t>
                      </a:r>
                    </a:p>
                  </a:txBody>
                  <a:tcPr>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2400" b="0" dirty="0">
                          <a:solidFill>
                            <a:schemeClr val="tx1"/>
                          </a:solidFill>
                        </a:rPr>
                        <a:t>   4,800</a:t>
                      </a:r>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70840">
                <a:tc>
                  <a:txBody>
                    <a:bodyPr/>
                    <a:lstStyle/>
                    <a:p>
                      <a:r>
                        <a:rPr lang="en-IN" sz="2400" b="0" dirty="0">
                          <a:solidFill>
                            <a:schemeClr val="tx1"/>
                          </a:solidFill>
                        </a:rPr>
                        <a:t>Cost of 8 boats in ending inventory</a:t>
                      </a:r>
                      <a:endParaRPr lang="en-US" sz="2400" b="0" dirty="0">
                        <a:solidFill>
                          <a:schemeClr val="tx1"/>
                        </a:solidFill>
                      </a:endParaRPr>
                    </a:p>
                  </a:txBody>
                  <a:tcPr>
                    <a:solidFill>
                      <a:schemeClr val="bg1"/>
                    </a:solidFill>
                  </a:tcPr>
                </a:tc>
                <a:tc>
                  <a:txBody>
                    <a:bodyPr/>
                    <a:lstStyle/>
                    <a:p>
                      <a:r>
                        <a:rPr lang="en-US" sz="2400" b="0" dirty="0">
                          <a:solidFill>
                            <a:schemeClr val="tx1"/>
                          </a:solidFill>
                        </a:rPr>
                        <a:t>=</a:t>
                      </a:r>
                    </a:p>
                  </a:txBody>
                  <a:tcPr>
                    <a:solidFill>
                      <a:schemeClr val="bg1"/>
                    </a:solidFill>
                  </a:tcPr>
                </a:tc>
                <a:tc>
                  <a:txBody>
                    <a:bodyPr/>
                    <a:lstStyle/>
                    <a:p>
                      <a:pPr algn="r"/>
                      <a:r>
                        <a:rPr lang="en-IN" sz="2400" b="0" dirty="0">
                          <a:solidFill>
                            <a:schemeClr val="tx1"/>
                          </a:solidFill>
                        </a:rPr>
                        <a:t>$ 12,300</a:t>
                      </a:r>
                      <a:endParaRPr lang="en-US" sz="2400" b="0" dirty="0">
                        <a:solidFill>
                          <a:schemeClr val="tx1"/>
                        </a:solidFill>
                      </a:endParaRP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2"/>
                  </a:ext>
                </a:extLst>
              </a:tr>
            </a:tbl>
          </a:graphicData>
        </a:graphic>
      </p:graphicFrame>
      <p:sp>
        <p:nvSpPr>
          <p:cNvPr id="5" name="Content Placeholder 4"/>
          <p:cNvSpPr>
            <a:spLocks noGrp="1"/>
          </p:cNvSpPr>
          <p:nvPr>
            <p:ph idx="13"/>
          </p:nvPr>
        </p:nvSpPr>
        <p:spPr>
          <a:xfrm>
            <a:off x="457200" y="5913289"/>
            <a:ext cx="8229600" cy="411311"/>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42779714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9140"/>
            <a:ext cx="8229600" cy="1093671"/>
          </a:xfrm>
        </p:spPr>
        <p:txBody>
          <a:bodyPr/>
          <a:lstStyle/>
          <a:p>
            <a:r>
              <a:rPr lang="en-US" dirty="0"/>
              <a:t>Exhibit 5-4: </a:t>
            </a:r>
            <a:r>
              <a:rPr lang="en-IN" dirty="0"/>
              <a:t>Inventory Cost Flow Alternatives Illustrated </a:t>
            </a:r>
            <a:r>
              <a:rPr lang="en-IN" sz="1000" dirty="0"/>
              <a:t>7</a:t>
            </a:r>
            <a:endParaRPr lang="en-US" dirty="0"/>
          </a:p>
        </p:txBody>
      </p:sp>
      <p:sp>
        <p:nvSpPr>
          <p:cNvPr id="3" name="Content Placeholder 2"/>
          <p:cNvSpPr>
            <a:spLocks noGrp="1"/>
          </p:cNvSpPr>
          <p:nvPr>
            <p:ph idx="1"/>
          </p:nvPr>
        </p:nvSpPr>
        <p:spPr>
          <a:xfrm>
            <a:off x="457200" y="1481137"/>
            <a:ext cx="8229600" cy="1262063"/>
          </a:xfrm>
        </p:spPr>
        <p:txBody>
          <a:bodyPr/>
          <a:lstStyle/>
          <a:p>
            <a:pPr marL="0" indent="0">
              <a:buNone/>
            </a:pPr>
            <a:r>
              <a:rPr lang="en-US" sz="2800" dirty="0"/>
              <a:t>L</a:t>
            </a:r>
            <a:r>
              <a:rPr lang="en-US" sz="100" dirty="0"/>
              <a:t> </a:t>
            </a:r>
            <a:r>
              <a:rPr lang="en-US" sz="2800" dirty="0"/>
              <a:t>I</a:t>
            </a:r>
            <a:r>
              <a:rPr lang="en-US" sz="100" dirty="0"/>
              <a:t> </a:t>
            </a:r>
            <a:r>
              <a:rPr lang="en-US" sz="2800" dirty="0"/>
              <a:t>F</a:t>
            </a:r>
            <a:r>
              <a:rPr lang="en-US" sz="100" dirty="0"/>
              <a:t> </a:t>
            </a:r>
            <a:r>
              <a:rPr lang="en-US" sz="2800" dirty="0"/>
              <a:t>O cost flow assumption: </a:t>
            </a:r>
          </a:p>
          <a:p>
            <a:pPr marL="0" indent="0">
              <a:buNone/>
            </a:pPr>
            <a:r>
              <a:rPr lang="en-IN" sz="2400" dirty="0"/>
              <a:t>The cost of the 37 boats sold is the sum of costs for the last 37 boats purchased:</a:t>
            </a:r>
          </a:p>
        </p:txBody>
      </p:sp>
      <p:graphicFrame>
        <p:nvGraphicFramePr>
          <p:cNvPr id="10" name="Content Placeholder 9"/>
          <p:cNvGraphicFramePr>
            <a:graphicFrameLocks noGrp="1"/>
          </p:cNvGraphicFramePr>
          <p:nvPr>
            <p:ph idx="13"/>
            <p:extLst>
              <p:ext uri="{D42A27DB-BD31-4B8C-83A1-F6EECF244321}">
                <p14:modId xmlns:p14="http://schemas.microsoft.com/office/powerpoint/2010/main" val="873878087"/>
              </p:ext>
            </p:extLst>
          </p:nvPr>
        </p:nvGraphicFramePr>
        <p:xfrm>
          <a:off x="457200" y="2895600"/>
          <a:ext cx="8229600" cy="2560320"/>
        </p:xfrm>
        <a:graphic>
          <a:graphicData uri="http://schemas.openxmlformats.org/drawingml/2006/table">
            <a:tbl>
              <a:tblPr firstRow="1" bandRow="1">
                <a:tableStyleId>{5C22544A-7EE6-4342-B048-85BDC9FD1C3A}</a:tableStyleId>
              </a:tblPr>
              <a:tblGrid>
                <a:gridCol w="38100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381000">
                  <a:extLst>
                    <a:ext uri="{9D8B030D-6E8A-4147-A177-3AD203B41FA5}">
                      <a16:colId xmlns:a16="http://schemas.microsoft.com/office/drawing/2014/main" val="20002"/>
                    </a:ext>
                  </a:extLst>
                </a:gridCol>
                <a:gridCol w="1295400">
                  <a:extLst>
                    <a:ext uri="{9D8B030D-6E8A-4147-A177-3AD203B41FA5}">
                      <a16:colId xmlns:a16="http://schemas.microsoft.com/office/drawing/2014/main" val="20003"/>
                    </a:ext>
                  </a:extLst>
                </a:gridCol>
              </a:tblGrid>
              <a:tr h="370840">
                <a:tc>
                  <a:txBody>
                    <a:bodyPr/>
                    <a:lstStyle/>
                    <a:p>
                      <a:r>
                        <a:rPr lang="en-IN" sz="2000" b="0" dirty="0">
                          <a:solidFill>
                            <a:schemeClr val="tx1"/>
                          </a:solidFill>
                        </a:rPr>
                        <a:t>August 30, 2020, purchase</a:t>
                      </a:r>
                      <a:endParaRPr lang="en-US" sz="2200" b="0" dirty="0">
                        <a:solidFill>
                          <a:schemeClr val="tx1"/>
                        </a:solidFill>
                      </a:endParaRPr>
                    </a:p>
                  </a:txBody>
                  <a:tcPr>
                    <a:solidFill>
                      <a:schemeClr val="bg1"/>
                    </a:solidFill>
                  </a:tcPr>
                </a:tc>
                <a:tc>
                  <a:txBody>
                    <a:bodyPr/>
                    <a:lstStyle/>
                    <a:p>
                      <a:pPr algn="r"/>
                      <a:r>
                        <a:rPr lang="en-IN" sz="2000" b="0" dirty="0">
                          <a:solidFill>
                            <a:schemeClr val="tx1"/>
                          </a:solidFill>
                        </a:rPr>
                        <a:t>4 boats @$1,720</a:t>
                      </a:r>
                      <a:endParaRPr lang="en-US" sz="2000" b="0" dirty="0">
                        <a:solidFill>
                          <a:schemeClr val="tx1"/>
                        </a:solidFill>
                      </a:endParaRP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200" b="0" dirty="0">
                          <a:solidFill>
                            <a:schemeClr val="tx1"/>
                          </a:solidFill>
                        </a:rPr>
                        <a:t>=</a:t>
                      </a:r>
                      <a:endParaRPr lang="en-US" sz="2200" b="0" dirty="0">
                        <a:solidFill>
                          <a:schemeClr val="tx1"/>
                        </a:solidFill>
                      </a:endParaRPr>
                    </a:p>
                  </a:txBody>
                  <a:tcPr>
                    <a:solidFill>
                      <a:schemeClr val="bg1"/>
                    </a:solidFill>
                  </a:tcPr>
                </a:tc>
                <a:tc>
                  <a:txBody>
                    <a:bodyPr/>
                    <a:lstStyle/>
                    <a:p>
                      <a:pPr marL="0" indent="0" algn="r">
                        <a:buNone/>
                      </a:pPr>
                      <a:r>
                        <a:rPr lang="en-IN" sz="2200" b="0" dirty="0">
                          <a:solidFill>
                            <a:schemeClr val="tx1"/>
                          </a:solidFill>
                        </a:rPr>
                        <a:t>$ </a:t>
                      </a:r>
                      <a:r>
                        <a:rPr lang="en-IN" sz="2000" b="0" dirty="0">
                          <a:solidFill>
                            <a:schemeClr val="tx1"/>
                          </a:solidFill>
                        </a:rPr>
                        <a:t>6,880</a:t>
                      </a:r>
                    </a:p>
                  </a:txBody>
                  <a:tcPr>
                    <a:solidFill>
                      <a:schemeClr val="bg1"/>
                    </a:solidFill>
                  </a:tcPr>
                </a:tc>
                <a:extLst>
                  <a:ext uri="{0D108BD9-81ED-4DB2-BD59-A6C34878D82A}">
                    <a16:rowId xmlns:a16="http://schemas.microsoft.com/office/drawing/2014/main" val="10000"/>
                  </a:ext>
                </a:extLst>
              </a:tr>
              <a:tr h="370840">
                <a:tc>
                  <a:txBody>
                    <a:bodyPr/>
                    <a:lstStyle/>
                    <a:p>
                      <a:r>
                        <a:rPr lang="en-IN" sz="2000" b="0" dirty="0">
                          <a:solidFill>
                            <a:schemeClr val="tx1"/>
                          </a:solidFill>
                        </a:rPr>
                        <a:t>July 28, 2020, purchase</a:t>
                      </a:r>
                      <a:endParaRPr lang="en-US" sz="2200" b="0" dirty="0">
                        <a:solidFill>
                          <a:schemeClr val="tx1"/>
                        </a:solidFill>
                      </a:endParaRPr>
                    </a:p>
                  </a:txBody>
                  <a:tcPr>
                    <a:solidFill>
                      <a:schemeClr val="bg1"/>
                    </a:solidFill>
                  </a:tcPr>
                </a:tc>
                <a:tc>
                  <a:txBody>
                    <a:bodyPr/>
                    <a:lstStyle/>
                    <a:p>
                      <a:pPr algn="r"/>
                      <a:r>
                        <a:rPr lang="en-IN" sz="2200" b="0" dirty="0">
                          <a:solidFill>
                            <a:schemeClr val="tx1"/>
                          </a:solidFill>
                        </a:rPr>
                        <a:t> </a:t>
                      </a:r>
                      <a:r>
                        <a:rPr lang="en-IN" sz="2000" b="0" dirty="0">
                          <a:solidFill>
                            <a:schemeClr val="tx1"/>
                          </a:solidFill>
                        </a:rPr>
                        <a:t>6 boats @1,700</a:t>
                      </a:r>
                      <a:endParaRPr lang="en-US" sz="2200" b="0" dirty="0">
                        <a:solidFill>
                          <a:schemeClr val="tx1"/>
                        </a:solidFill>
                      </a:endParaRPr>
                    </a:p>
                  </a:txBody>
                  <a:tcPr>
                    <a:solidFill>
                      <a:schemeClr val="bg1"/>
                    </a:solidFill>
                  </a:tcPr>
                </a:tc>
                <a:tc>
                  <a:txBody>
                    <a:bodyPr/>
                    <a:lstStyle/>
                    <a:p>
                      <a:pPr algn="ctr"/>
                      <a:r>
                        <a:rPr lang="en-IN" sz="2200" b="0" dirty="0">
                          <a:solidFill>
                            <a:schemeClr val="tx1"/>
                          </a:solidFill>
                        </a:rPr>
                        <a:t>=</a:t>
                      </a:r>
                      <a:endParaRPr lang="en-US" sz="2200" b="0" dirty="0">
                        <a:solidFill>
                          <a:schemeClr val="tx1"/>
                        </a:solidFill>
                      </a:endParaRPr>
                    </a:p>
                  </a:txBody>
                  <a:tcPr>
                    <a:solidFill>
                      <a:schemeClr val="bg1"/>
                    </a:solidFill>
                  </a:tcPr>
                </a:tc>
                <a:tc>
                  <a:txBody>
                    <a:bodyPr/>
                    <a:lstStyle/>
                    <a:p>
                      <a:pPr marL="0" indent="0" algn="r">
                        <a:buNone/>
                      </a:pPr>
                      <a:r>
                        <a:rPr lang="en-IN" sz="2200" b="0" dirty="0">
                          <a:solidFill>
                            <a:schemeClr val="tx1"/>
                          </a:solidFill>
                        </a:rPr>
                        <a:t> </a:t>
                      </a:r>
                      <a:r>
                        <a:rPr lang="en-IN" sz="2000" b="0" dirty="0">
                          <a:solidFill>
                            <a:schemeClr val="tx1"/>
                          </a:solidFill>
                        </a:rPr>
                        <a:t>10,200</a:t>
                      </a:r>
                    </a:p>
                  </a:txBody>
                  <a:tcPr>
                    <a:solidFill>
                      <a:schemeClr val="bg1"/>
                    </a:solidFill>
                  </a:tcPr>
                </a:tc>
                <a:extLst>
                  <a:ext uri="{0D108BD9-81ED-4DB2-BD59-A6C34878D82A}">
                    <a16:rowId xmlns:a16="http://schemas.microsoft.com/office/drawing/2014/main" val="10001"/>
                  </a:ext>
                </a:extLst>
              </a:tr>
              <a:tr h="370840">
                <a:tc>
                  <a:txBody>
                    <a:bodyPr/>
                    <a:lstStyle/>
                    <a:p>
                      <a:r>
                        <a:rPr lang="en-IN" sz="2000" b="0" dirty="0">
                          <a:solidFill>
                            <a:schemeClr val="tx1"/>
                          </a:solidFill>
                        </a:rPr>
                        <a:t>May 22, 2020, purchase</a:t>
                      </a:r>
                      <a:endParaRPr lang="en-US" sz="2200" b="0" dirty="0">
                        <a:solidFill>
                          <a:schemeClr val="tx1"/>
                        </a:solidFill>
                      </a:endParaRPr>
                    </a:p>
                  </a:txBody>
                  <a:tcPr>
                    <a:solidFill>
                      <a:schemeClr val="bg1"/>
                    </a:solidFill>
                  </a:tcPr>
                </a:tc>
                <a:tc>
                  <a:txBody>
                    <a:bodyPr/>
                    <a:lstStyle/>
                    <a:p>
                      <a:pPr algn="r"/>
                      <a:r>
                        <a:rPr lang="en-IN" sz="2200" b="0" dirty="0">
                          <a:solidFill>
                            <a:schemeClr val="tx1"/>
                          </a:solidFill>
                        </a:rPr>
                        <a:t>  </a:t>
                      </a:r>
                      <a:r>
                        <a:rPr lang="en-IN" sz="2000" b="0" dirty="0">
                          <a:solidFill>
                            <a:schemeClr val="tx1"/>
                          </a:solidFill>
                        </a:rPr>
                        <a:t>10 boats @1,680</a:t>
                      </a:r>
                      <a:r>
                        <a:rPr lang="en-IN" sz="2200" b="0" dirty="0">
                          <a:solidFill>
                            <a:schemeClr val="tx1"/>
                          </a:solidFill>
                        </a:rPr>
                        <a:t> </a:t>
                      </a:r>
                      <a:endParaRPr lang="en-US" sz="2200" b="0" dirty="0">
                        <a:solidFill>
                          <a:schemeClr val="tx1"/>
                        </a:solidFill>
                      </a:endParaRPr>
                    </a:p>
                  </a:txBody>
                  <a:tcPr>
                    <a:solidFill>
                      <a:schemeClr val="bg1"/>
                    </a:solidFill>
                  </a:tcPr>
                </a:tc>
                <a:tc>
                  <a:txBody>
                    <a:bodyPr/>
                    <a:lstStyle/>
                    <a:p>
                      <a:pPr algn="ctr"/>
                      <a:r>
                        <a:rPr lang="en-IN" sz="2200" b="0" dirty="0">
                          <a:solidFill>
                            <a:schemeClr val="tx1"/>
                          </a:solidFill>
                        </a:rPr>
                        <a:t>=</a:t>
                      </a:r>
                      <a:endParaRPr lang="en-US" sz="2200" b="0" dirty="0">
                        <a:solidFill>
                          <a:schemeClr val="tx1"/>
                        </a:solidFill>
                      </a:endParaRPr>
                    </a:p>
                  </a:txBody>
                  <a:tcPr>
                    <a:solidFill>
                      <a:schemeClr val="bg1"/>
                    </a:solidFill>
                  </a:tcPr>
                </a:tc>
                <a:tc>
                  <a:txBody>
                    <a:bodyPr/>
                    <a:lstStyle/>
                    <a:p>
                      <a:pPr marL="0" indent="0" algn="r">
                        <a:buNone/>
                      </a:pPr>
                      <a:r>
                        <a:rPr lang="en-IN" sz="2000" b="0" dirty="0">
                          <a:solidFill>
                            <a:schemeClr val="tx1"/>
                          </a:solidFill>
                        </a:rPr>
                        <a:t>16,800</a:t>
                      </a:r>
                    </a:p>
                  </a:txBody>
                  <a:tcPr>
                    <a:solidFill>
                      <a:schemeClr val="bg1"/>
                    </a:solidFill>
                  </a:tcPr>
                </a:tc>
                <a:extLst>
                  <a:ext uri="{0D108BD9-81ED-4DB2-BD59-A6C34878D82A}">
                    <a16:rowId xmlns:a16="http://schemas.microsoft.com/office/drawing/2014/main" val="10002"/>
                  </a:ext>
                </a:extLst>
              </a:tr>
              <a:tr h="370840">
                <a:tc>
                  <a:txBody>
                    <a:bodyPr/>
                    <a:lstStyle/>
                    <a:p>
                      <a:r>
                        <a:rPr lang="en-IN" sz="2000" b="0" dirty="0">
                          <a:solidFill>
                            <a:schemeClr val="tx1"/>
                          </a:solidFill>
                        </a:rPr>
                        <a:t>March 12, 2020, purchase</a:t>
                      </a:r>
                      <a:endParaRPr lang="en-US" sz="2200" b="0" dirty="0">
                        <a:solidFill>
                          <a:schemeClr val="tx1"/>
                        </a:solidFill>
                      </a:endParaRPr>
                    </a:p>
                  </a:txBody>
                  <a:tcPr>
                    <a:solidFill>
                      <a:schemeClr val="bg1"/>
                    </a:solidFill>
                  </a:tcPr>
                </a:tc>
                <a:tc>
                  <a:txBody>
                    <a:bodyPr/>
                    <a:lstStyle/>
                    <a:p>
                      <a:pPr algn="r"/>
                      <a:r>
                        <a:rPr lang="en-IN" sz="2200" b="0" dirty="0">
                          <a:solidFill>
                            <a:schemeClr val="tx1"/>
                          </a:solidFill>
                        </a:rPr>
                        <a:t>  </a:t>
                      </a:r>
                      <a:r>
                        <a:rPr lang="en-IN" sz="2000" b="0" dirty="0">
                          <a:solidFill>
                            <a:schemeClr val="tx1"/>
                          </a:solidFill>
                        </a:rPr>
                        <a:t>12 boats @1,650 </a:t>
                      </a:r>
                      <a:endParaRPr lang="en-US" sz="2200" b="0" dirty="0">
                        <a:solidFill>
                          <a:schemeClr val="tx1"/>
                        </a:solidFill>
                      </a:endParaRPr>
                    </a:p>
                  </a:txBody>
                  <a:tcPr>
                    <a:solidFill>
                      <a:schemeClr val="bg1"/>
                    </a:solidFill>
                  </a:tcPr>
                </a:tc>
                <a:tc>
                  <a:txBody>
                    <a:bodyPr/>
                    <a:lstStyle/>
                    <a:p>
                      <a:pPr algn="ctr"/>
                      <a:r>
                        <a:rPr lang="en-IN" sz="2200" b="0" dirty="0">
                          <a:solidFill>
                            <a:schemeClr val="tx1"/>
                          </a:solidFill>
                        </a:rPr>
                        <a:t>=</a:t>
                      </a:r>
                      <a:endParaRPr lang="en-US" sz="2200" b="0" dirty="0">
                        <a:solidFill>
                          <a:schemeClr val="tx1"/>
                        </a:solidFill>
                      </a:endParaRPr>
                    </a:p>
                  </a:txBody>
                  <a:tcPr>
                    <a:solidFill>
                      <a:schemeClr val="bg1"/>
                    </a:solidFill>
                  </a:tcPr>
                </a:tc>
                <a:tc>
                  <a:txBody>
                    <a:bodyPr/>
                    <a:lstStyle/>
                    <a:p>
                      <a:pPr marL="0" indent="0" algn="r">
                        <a:buNone/>
                      </a:pPr>
                      <a:r>
                        <a:rPr lang="en-IN" sz="2000" b="0" dirty="0">
                          <a:solidFill>
                            <a:schemeClr val="tx1"/>
                          </a:solidFill>
                        </a:rPr>
                        <a:t>19,800</a:t>
                      </a:r>
                    </a:p>
                  </a:txBody>
                  <a:tcPr>
                    <a:solidFill>
                      <a:schemeClr val="bg1"/>
                    </a:solidFill>
                  </a:tcPr>
                </a:tc>
                <a:extLst>
                  <a:ext uri="{0D108BD9-81ED-4DB2-BD59-A6C34878D82A}">
                    <a16:rowId xmlns:a16="http://schemas.microsoft.com/office/drawing/2014/main" val="10003"/>
                  </a:ext>
                </a:extLst>
              </a:tr>
              <a:tr h="370840">
                <a:tc>
                  <a:txBody>
                    <a:bodyPr/>
                    <a:lstStyle/>
                    <a:p>
                      <a:r>
                        <a:rPr lang="en-IN" sz="2000" b="0" dirty="0">
                          <a:solidFill>
                            <a:schemeClr val="tx1"/>
                          </a:solidFill>
                        </a:rPr>
                        <a:t>November 7, 2019, purchase†</a:t>
                      </a:r>
                      <a:endParaRPr lang="en-US" sz="2200" b="0" dirty="0">
                        <a:solidFill>
                          <a:schemeClr val="tx1"/>
                        </a:solidFill>
                      </a:endParaRPr>
                    </a:p>
                  </a:txBody>
                  <a:tcPr>
                    <a:solidFill>
                      <a:schemeClr val="bg1"/>
                    </a:solidFill>
                  </a:tcPr>
                </a:tc>
                <a:tc>
                  <a:txBody>
                    <a:bodyPr/>
                    <a:lstStyle/>
                    <a:p>
                      <a:pPr algn="r"/>
                      <a:r>
                        <a:rPr lang="en-IN" sz="2000" b="0" dirty="0">
                          <a:solidFill>
                            <a:schemeClr val="tx1"/>
                          </a:solidFill>
                        </a:rPr>
                        <a:t>5 boats @ 1,600</a:t>
                      </a:r>
                      <a:endParaRPr lang="en-US" sz="2000" b="0" dirty="0">
                        <a:solidFill>
                          <a:schemeClr val="tx1"/>
                        </a:solidFill>
                      </a:endParaRPr>
                    </a:p>
                  </a:txBody>
                  <a:tcPr>
                    <a:solidFill>
                      <a:schemeClr val="bg1"/>
                    </a:solidFill>
                  </a:tcPr>
                </a:tc>
                <a:tc>
                  <a:txBody>
                    <a:bodyPr/>
                    <a:lstStyle/>
                    <a:p>
                      <a:pPr algn="ctr"/>
                      <a:r>
                        <a:rPr lang="en-IN" sz="2200" b="0" dirty="0">
                          <a:solidFill>
                            <a:schemeClr val="tx1"/>
                          </a:solidFill>
                        </a:rPr>
                        <a:t>=</a:t>
                      </a:r>
                      <a:endParaRPr lang="en-US" sz="2200" b="0" dirty="0">
                        <a:solidFill>
                          <a:schemeClr val="tx1"/>
                        </a:solidFill>
                      </a:endParaRPr>
                    </a:p>
                  </a:txBody>
                  <a:tcPr>
                    <a:solidFill>
                      <a:schemeClr val="bg1"/>
                    </a:solidFill>
                  </a:tcPr>
                </a:tc>
                <a:tc>
                  <a:txBody>
                    <a:bodyPr/>
                    <a:lstStyle/>
                    <a:p>
                      <a:pPr marL="0" indent="0" algn="r">
                        <a:buNone/>
                      </a:pPr>
                      <a:r>
                        <a:rPr lang="en-IN" sz="2000" b="0" dirty="0">
                          <a:solidFill>
                            <a:schemeClr val="tx1"/>
                          </a:solidFill>
                        </a:rPr>
                        <a:t>   8,000</a:t>
                      </a:r>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70840">
                <a:tc>
                  <a:txBody>
                    <a:bodyPr/>
                    <a:lstStyle/>
                    <a:p>
                      <a:r>
                        <a:rPr lang="en-IN" sz="2200" b="0" dirty="0">
                          <a:solidFill>
                            <a:schemeClr val="tx1"/>
                          </a:solidFill>
                        </a:rPr>
                        <a:t>Cost of goods sold</a:t>
                      </a:r>
                      <a:endParaRPr lang="en-US" sz="2200" b="0" dirty="0">
                        <a:solidFill>
                          <a:schemeClr val="tx1"/>
                        </a:solidFill>
                      </a:endParaRPr>
                    </a:p>
                  </a:txBody>
                  <a:tcPr>
                    <a:solidFill>
                      <a:schemeClr val="bg1"/>
                    </a:solidFill>
                  </a:tcPr>
                </a:tc>
                <a:tc>
                  <a:txBody>
                    <a:bodyPr/>
                    <a:lstStyle/>
                    <a:p>
                      <a:pPr algn="r"/>
                      <a:r>
                        <a:rPr lang="en-US" sz="2200" b="0" dirty="0">
                          <a:solidFill>
                            <a:schemeClr val="bg1"/>
                          </a:solidFill>
                        </a:rPr>
                        <a:t>Blank</a:t>
                      </a:r>
                    </a:p>
                  </a:txBody>
                  <a:tcPr>
                    <a:solidFill>
                      <a:schemeClr val="bg1"/>
                    </a:solidFill>
                  </a:tcPr>
                </a:tc>
                <a:tc>
                  <a:txBody>
                    <a:bodyPr/>
                    <a:lstStyle/>
                    <a:p>
                      <a:pPr algn="ctr"/>
                      <a:r>
                        <a:rPr lang="en-US" sz="500" b="0" dirty="0">
                          <a:solidFill>
                            <a:schemeClr val="bg1"/>
                          </a:solidFill>
                        </a:rPr>
                        <a:t>Blank</a:t>
                      </a:r>
                    </a:p>
                  </a:txBody>
                  <a:tcPr>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2200" b="0" dirty="0">
                          <a:solidFill>
                            <a:schemeClr val="tx1"/>
                          </a:solidFill>
                        </a:rPr>
                        <a:t>$ </a:t>
                      </a:r>
                      <a:r>
                        <a:rPr lang="en-IN" sz="2000" b="0" dirty="0">
                          <a:solidFill>
                            <a:schemeClr val="tx1"/>
                          </a:solidFill>
                        </a:rPr>
                        <a:t>61,680</a:t>
                      </a:r>
                      <a:endParaRPr lang="en-US" sz="2200" b="0" dirty="0">
                        <a:solidFill>
                          <a:schemeClr val="tx1"/>
                        </a:solidFill>
                      </a:endParaRP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5"/>
                  </a:ext>
                </a:extLst>
              </a:tr>
            </a:tbl>
          </a:graphicData>
        </a:graphic>
      </p:graphicFrame>
      <p:sp>
        <p:nvSpPr>
          <p:cNvPr id="6" name="Content Placeholder 5"/>
          <p:cNvSpPr>
            <a:spLocks noGrp="1"/>
          </p:cNvSpPr>
          <p:nvPr>
            <p:ph idx="14"/>
          </p:nvPr>
        </p:nvSpPr>
        <p:spPr>
          <a:xfrm>
            <a:off x="457200" y="5916601"/>
            <a:ext cx="8229600" cy="411311"/>
          </a:xfrm>
        </p:spPr>
        <p:txBody>
          <a:bodyPr/>
          <a:lstStyle/>
          <a:p>
            <a:pPr marL="0" indent="0">
              <a:buNone/>
            </a:pPr>
            <a:r>
              <a:rPr lang="en-US" altLang="en-US" sz="1100" b="1" dirty="0"/>
              <a:t>Learning Objective 5-8:Discuss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9346087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Impact of Changing Costs </a:t>
            </a:r>
            <a:r>
              <a:rPr lang="en-US" altLang="en-US" sz="1000" dirty="0"/>
              <a:t>1</a:t>
            </a:r>
            <a:endParaRPr lang="en-US" sz="1000" dirty="0"/>
          </a:p>
        </p:txBody>
      </p:sp>
      <p:sp>
        <p:nvSpPr>
          <p:cNvPr id="3" name="Content Placeholder 2"/>
          <p:cNvSpPr>
            <a:spLocks noGrp="1"/>
          </p:cNvSpPr>
          <p:nvPr>
            <p:ph idx="1"/>
          </p:nvPr>
        </p:nvSpPr>
        <p:spPr>
          <a:xfrm>
            <a:off x="457200" y="1481137"/>
            <a:ext cx="8229600" cy="1795463"/>
          </a:xfrm>
        </p:spPr>
        <p:txBody>
          <a:bodyPr/>
          <a:lstStyle/>
          <a:p>
            <a:pPr marL="0" indent="0">
              <a:buNone/>
            </a:pPr>
            <a:r>
              <a:rPr lang="en-US" sz="3600" b="1" dirty="0">
                <a:solidFill>
                  <a:schemeClr val="accent1">
                    <a:lumMod val="50000"/>
                  </a:schemeClr>
                </a:solidFill>
              </a:rPr>
              <a:t>In times of rising costs, L</a:t>
            </a:r>
            <a:r>
              <a:rPr lang="en-US" sz="100" b="1" dirty="0">
                <a:solidFill>
                  <a:schemeClr val="accent1">
                    <a:lumMod val="50000"/>
                  </a:schemeClr>
                </a:solidFill>
              </a:rPr>
              <a:t> </a:t>
            </a:r>
            <a:r>
              <a:rPr lang="en-US" sz="3600" b="1" dirty="0">
                <a:solidFill>
                  <a:schemeClr val="accent1">
                    <a:lumMod val="50000"/>
                  </a:schemeClr>
                </a:solidFill>
              </a:rPr>
              <a:t>I</a:t>
            </a:r>
            <a:r>
              <a:rPr lang="en-US" sz="100" b="1" dirty="0">
                <a:solidFill>
                  <a:schemeClr val="accent1">
                    <a:lumMod val="50000"/>
                  </a:schemeClr>
                </a:solidFill>
              </a:rPr>
              <a:t> </a:t>
            </a:r>
            <a:r>
              <a:rPr lang="en-US" sz="3600" b="1" dirty="0">
                <a:solidFill>
                  <a:schemeClr val="accent1">
                    <a:lumMod val="50000"/>
                  </a:schemeClr>
                </a:solidFill>
              </a:rPr>
              <a:t>F</a:t>
            </a:r>
            <a:r>
              <a:rPr lang="en-US" sz="100" b="1" dirty="0">
                <a:solidFill>
                  <a:schemeClr val="accent1">
                    <a:lumMod val="50000"/>
                  </a:schemeClr>
                </a:solidFill>
              </a:rPr>
              <a:t> </a:t>
            </a:r>
            <a:r>
              <a:rPr lang="en-US" sz="3600" b="1" dirty="0">
                <a:solidFill>
                  <a:schemeClr val="accent1">
                    <a:lumMod val="50000"/>
                  </a:schemeClr>
                </a:solidFill>
              </a:rPr>
              <a:t>O results in lower ending inventory and higher cost of goods sold than F</a:t>
            </a:r>
            <a:r>
              <a:rPr lang="en-US" sz="100" b="1" dirty="0">
                <a:solidFill>
                  <a:schemeClr val="accent1">
                    <a:lumMod val="50000"/>
                  </a:schemeClr>
                </a:solidFill>
              </a:rPr>
              <a:t> </a:t>
            </a:r>
            <a:r>
              <a:rPr lang="en-US" sz="3600" b="1" dirty="0">
                <a:solidFill>
                  <a:schemeClr val="accent1">
                    <a:lumMod val="50000"/>
                  </a:schemeClr>
                </a:solidFill>
              </a:rPr>
              <a:t>I</a:t>
            </a:r>
            <a:r>
              <a:rPr lang="en-US" sz="100" b="1" dirty="0">
                <a:solidFill>
                  <a:schemeClr val="accent1">
                    <a:lumMod val="50000"/>
                  </a:schemeClr>
                </a:solidFill>
              </a:rPr>
              <a:t> </a:t>
            </a:r>
            <a:r>
              <a:rPr lang="en-US" sz="3600" b="1" dirty="0">
                <a:solidFill>
                  <a:schemeClr val="accent1">
                    <a:lumMod val="50000"/>
                  </a:schemeClr>
                </a:solidFill>
              </a:rPr>
              <a:t>F</a:t>
            </a:r>
            <a:r>
              <a:rPr lang="en-US" sz="100" b="1" dirty="0">
                <a:solidFill>
                  <a:schemeClr val="accent1">
                    <a:lumMod val="50000"/>
                  </a:schemeClr>
                </a:solidFill>
              </a:rPr>
              <a:t> </a:t>
            </a:r>
            <a:r>
              <a:rPr lang="en-US" sz="3600" b="1" dirty="0">
                <a:solidFill>
                  <a:schemeClr val="accent1">
                    <a:lumMod val="50000"/>
                  </a:schemeClr>
                </a:solidFill>
              </a:rPr>
              <a:t>O.</a:t>
            </a:r>
          </a:p>
        </p:txBody>
      </p:sp>
      <p:sp>
        <p:nvSpPr>
          <p:cNvPr id="5" name="Content Placeholder 4"/>
          <p:cNvSpPr>
            <a:spLocks noGrp="1"/>
          </p:cNvSpPr>
          <p:nvPr>
            <p:ph idx="13"/>
          </p:nvPr>
        </p:nvSpPr>
        <p:spPr>
          <a:xfrm>
            <a:off x="457200" y="5931608"/>
            <a:ext cx="8229600" cy="392992"/>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29188813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Impact of Changing Costs </a:t>
            </a:r>
            <a:r>
              <a:rPr lang="en-US" altLang="en-US" sz="1000" dirty="0"/>
              <a:t>2</a:t>
            </a:r>
            <a:endParaRPr lang="en-US" sz="1000" dirty="0"/>
          </a:p>
        </p:txBody>
      </p:sp>
      <p:sp>
        <p:nvSpPr>
          <p:cNvPr id="3" name="Content Placeholder 2"/>
          <p:cNvSpPr>
            <a:spLocks noGrp="1"/>
          </p:cNvSpPr>
          <p:nvPr>
            <p:ph idx="1"/>
          </p:nvPr>
        </p:nvSpPr>
        <p:spPr>
          <a:xfrm>
            <a:off x="457200" y="1481137"/>
            <a:ext cx="8229600" cy="2252663"/>
          </a:xfrm>
        </p:spPr>
        <p:txBody>
          <a:bodyPr/>
          <a:lstStyle/>
          <a:p>
            <a:pPr marL="0" indent="0" eaLnBrk="1" hangingPunct="1">
              <a:spcBef>
                <a:spcPct val="50000"/>
              </a:spcBef>
              <a:buNone/>
              <a:defRPr/>
            </a:pPr>
            <a:r>
              <a:rPr lang="en-US" sz="3600" b="1" dirty="0">
                <a:solidFill>
                  <a:schemeClr val="tx1">
                    <a:lumMod val="95000"/>
                  </a:schemeClr>
                </a:solidFill>
              </a:rPr>
              <a:t>When the F</a:t>
            </a:r>
            <a:r>
              <a:rPr lang="en-US" sz="100" b="1" dirty="0">
                <a:solidFill>
                  <a:schemeClr val="tx1">
                    <a:lumMod val="95000"/>
                  </a:schemeClr>
                </a:solidFill>
              </a:rPr>
              <a:t> </a:t>
            </a:r>
            <a:r>
              <a:rPr lang="en-US" sz="3600" b="1" dirty="0">
                <a:solidFill>
                  <a:schemeClr val="tx1">
                    <a:lumMod val="95000"/>
                  </a:schemeClr>
                </a:solidFill>
              </a:rPr>
              <a:t>I</a:t>
            </a:r>
            <a:r>
              <a:rPr lang="en-US" sz="100" b="1" dirty="0">
                <a:solidFill>
                  <a:schemeClr val="tx1">
                    <a:lumMod val="95000"/>
                  </a:schemeClr>
                </a:solidFill>
              </a:rPr>
              <a:t> </a:t>
            </a:r>
            <a:r>
              <a:rPr lang="en-US" sz="3600" b="1" dirty="0">
                <a:solidFill>
                  <a:schemeClr val="tx1">
                    <a:lumMod val="95000"/>
                  </a:schemeClr>
                </a:solidFill>
              </a:rPr>
              <a:t>F</a:t>
            </a:r>
            <a:r>
              <a:rPr lang="en-US" sz="100" b="1" dirty="0">
                <a:solidFill>
                  <a:schemeClr val="tx1">
                    <a:lumMod val="95000"/>
                  </a:schemeClr>
                </a:solidFill>
              </a:rPr>
              <a:t> </a:t>
            </a:r>
            <a:r>
              <a:rPr lang="en-US" sz="3600" b="1" dirty="0">
                <a:solidFill>
                  <a:schemeClr val="tx1">
                    <a:lumMod val="95000"/>
                  </a:schemeClr>
                </a:solidFill>
              </a:rPr>
              <a:t>O cost flow assumption is used during a period of rapidly rising costs, inventory profits, or phantom profits, result.</a:t>
            </a:r>
          </a:p>
        </p:txBody>
      </p:sp>
      <p:sp>
        <p:nvSpPr>
          <p:cNvPr id="5" name="Content Placeholder 4"/>
          <p:cNvSpPr>
            <a:spLocks noGrp="1"/>
          </p:cNvSpPr>
          <p:nvPr>
            <p:ph idx="13"/>
          </p:nvPr>
        </p:nvSpPr>
        <p:spPr>
          <a:xfrm>
            <a:off x="457200" y="5931608"/>
            <a:ext cx="8229600" cy="392992"/>
          </a:xfrm>
        </p:spPr>
        <p:txBody>
          <a:bodyPr/>
          <a:lstStyle/>
          <a:p>
            <a:pPr marL="0" indent="0">
              <a:buNone/>
            </a:pPr>
            <a:r>
              <a:rPr lang="en-US" altLang="en-US" sz="1100" b="1" dirty="0"/>
              <a:t>Learning Objective 5-8:Discuss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34673893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9914"/>
            <a:ext cx="8229600" cy="1091686"/>
          </a:xfrm>
        </p:spPr>
        <p:txBody>
          <a:bodyPr/>
          <a:lstStyle/>
          <a:p>
            <a:r>
              <a:rPr lang="en-US" altLang="en-US" dirty="0"/>
              <a:t>Inventory Accounting System Alternatives</a:t>
            </a:r>
            <a:endParaRPr lang="en-US" dirty="0"/>
          </a:p>
        </p:txBody>
      </p:sp>
      <p:sp>
        <p:nvSpPr>
          <p:cNvPr id="5" name="Content Placeholder 2"/>
          <p:cNvSpPr>
            <a:spLocks noGrp="1"/>
          </p:cNvSpPr>
          <p:nvPr>
            <p:ph idx="1"/>
          </p:nvPr>
        </p:nvSpPr>
        <p:spPr>
          <a:xfrm>
            <a:off x="457200" y="1633537"/>
            <a:ext cx="4114800" cy="2633663"/>
          </a:xfrm>
        </p:spPr>
        <p:txBody>
          <a:bodyPr/>
          <a:lstStyle/>
          <a:p>
            <a:pPr marL="0" indent="0" eaLnBrk="1" hangingPunct="1">
              <a:buNone/>
              <a:defRPr/>
            </a:pPr>
            <a:r>
              <a:rPr lang="en-US" altLang="en-US" sz="2400" b="1" dirty="0"/>
              <a:t>Periodic Inventory System</a:t>
            </a:r>
          </a:p>
          <a:p>
            <a:pPr marL="0" indent="0" eaLnBrk="1" hangingPunct="1">
              <a:buNone/>
              <a:defRPr/>
            </a:pPr>
            <a:r>
              <a:rPr lang="en-IN" altLang="en-US" sz="1800" b="1" dirty="0"/>
              <a:t>A count of the inventory on hand is made periodically—frequently at the end of the fiscal year—and the cost of the inventory on hand is determined and subtracted from the sum of the beginning inventory and purchases to determine the cost of goods sold</a:t>
            </a:r>
            <a:r>
              <a:rPr lang="en-US" altLang="en-US" sz="1800" b="1" dirty="0"/>
              <a:t>.</a:t>
            </a:r>
          </a:p>
        </p:txBody>
      </p:sp>
      <p:sp>
        <p:nvSpPr>
          <p:cNvPr id="6" name="Content Placeholder 2"/>
          <p:cNvSpPr>
            <a:spLocks noGrp="1"/>
          </p:cNvSpPr>
          <p:nvPr>
            <p:ph idx="1"/>
          </p:nvPr>
        </p:nvSpPr>
        <p:spPr>
          <a:xfrm>
            <a:off x="4876800" y="1633537"/>
            <a:ext cx="3962400" cy="2252663"/>
          </a:xfrm>
        </p:spPr>
        <p:txBody>
          <a:bodyPr/>
          <a:lstStyle/>
          <a:p>
            <a:pPr marL="0" indent="0" eaLnBrk="1" hangingPunct="1">
              <a:buNone/>
              <a:defRPr/>
            </a:pPr>
            <a:r>
              <a:rPr lang="en-US" altLang="en-US" sz="2400" b="1" dirty="0"/>
              <a:t>Perpetual Inventory System</a:t>
            </a:r>
          </a:p>
          <a:p>
            <a:pPr marL="0" indent="0" eaLnBrk="1" hangingPunct="1">
              <a:buNone/>
              <a:defRPr/>
            </a:pPr>
            <a:r>
              <a:rPr lang="en-IN" altLang="en-US" sz="1800" b="1" dirty="0"/>
              <a:t>A record is made of every purchase and every sale, and a continuous record of the quantity and cost of each item of inventory is maintained</a:t>
            </a:r>
            <a:r>
              <a:rPr lang="en-US" altLang="en-US" sz="1800" b="1" dirty="0"/>
              <a:t>.</a:t>
            </a:r>
          </a:p>
        </p:txBody>
      </p:sp>
      <p:sp>
        <p:nvSpPr>
          <p:cNvPr id="8" name="Content Placeholder 7"/>
          <p:cNvSpPr>
            <a:spLocks noGrp="1"/>
          </p:cNvSpPr>
          <p:nvPr>
            <p:ph idx="16"/>
          </p:nvPr>
        </p:nvSpPr>
        <p:spPr>
          <a:xfrm>
            <a:off x="457200" y="5923017"/>
            <a:ext cx="8229600" cy="411311"/>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33715700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Inventories </a:t>
            </a:r>
            <a:r>
              <a:rPr lang="en-US" altLang="en-US" sz="1000" dirty="0"/>
              <a:t>2</a:t>
            </a:r>
            <a:endParaRPr lang="en-US" sz="1000" dirty="0"/>
          </a:p>
        </p:txBody>
      </p:sp>
      <p:sp>
        <p:nvSpPr>
          <p:cNvPr id="3" name="Content Placeholder 2"/>
          <p:cNvSpPr>
            <a:spLocks noGrp="1"/>
          </p:cNvSpPr>
          <p:nvPr>
            <p:ph idx="1"/>
          </p:nvPr>
        </p:nvSpPr>
        <p:spPr>
          <a:xfrm>
            <a:off x="457200" y="1481137"/>
            <a:ext cx="8229600" cy="881063"/>
          </a:xfrm>
        </p:spPr>
        <p:txBody>
          <a:bodyPr/>
          <a:lstStyle/>
          <a:p>
            <a:pPr marL="0" indent="0">
              <a:buNone/>
            </a:pPr>
            <a:r>
              <a:rPr lang="en-US" sz="2800" b="1" dirty="0"/>
              <a:t>In a</a:t>
            </a:r>
            <a:r>
              <a:rPr lang="en-US" sz="100" b="1" dirty="0">
                <a:solidFill>
                  <a:schemeClr val="bg1"/>
                </a:solidFill>
              </a:rPr>
              <a:t> begin underline </a:t>
            </a:r>
            <a:r>
              <a:rPr lang="en-US" sz="2800" b="1" i="1" u="sng" dirty="0"/>
              <a:t>perpetual</a:t>
            </a:r>
            <a:r>
              <a:rPr lang="en-US" sz="100" b="1" dirty="0">
                <a:solidFill>
                  <a:schemeClr val="bg1"/>
                </a:solidFill>
              </a:rPr>
              <a:t> end underline </a:t>
            </a:r>
            <a:r>
              <a:rPr lang="en-US" sz="2800" b="1" dirty="0"/>
              <a:t>inventory system, inventory entries are as follows:</a:t>
            </a:r>
          </a:p>
        </p:txBody>
      </p:sp>
      <p:pic>
        <p:nvPicPr>
          <p:cNvPr id="9" name="Picture 8" descr="Journal entry debiting Accounts Receivable (or Cash) and crediting Sales followed by another journal entry debiting Cost of Goods Sold and crediting Inventor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008" y="2828327"/>
            <a:ext cx="8195984" cy="1201347"/>
          </a:xfrm>
          <a:prstGeom prst="rect">
            <a:avLst/>
          </a:prstGeom>
        </p:spPr>
      </p:pic>
      <p:sp>
        <p:nvSpPr>
          <p:cNvPr id="8" name="Content Placeholder 7"/>
          <p:cNvSpPr>
            <a:spLocks noGrp="1"/>
          </p:cNvSpPr>
          <p:nvPr>
            <p:ph idx="16"/>
          </p:nvPr>
        </p:nvSpPr>
        <p:spPr>
          <a:xfrm>
            <a:off x="457200" y="5923017"/>
            <a:ext cx="8229600" cy="411311"/>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30951293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Inventory Accounts</a:t>
            </a:r>
            <a:endParaRPr lang="en-US" dirty="0"/>
          </a:p>
        </p:txBody>
      </p:sp>
      <p:sp>
        <p:nvSpPr>
          <p:cNvPr id="3" name="Content Placeholder 2"/>
          <p:cNvSpPr>
            <a:spLocks noGrp="1"/>
          </p:cNvSpPr>
          <p:nvPr>
            <p:ph idx="1"/>
          </p:nvPr>
        </p:nvSpPr>
        <p:spPr>
          <a:xfrm>
            <a:off x="457200" y="1636643"/>
            <a:ext cx="8229600" cy="1109663"/>
          </a:xfrm>
        </p:spPr>
        <p:txBody>
          <a:bodyPr/>
          <a:lstStyle/>
          <a:p>
            <a:pPr marL="0" indent="0">
              <a:buNone/>
            </a:pPr>
            <a:r>
              <a:rPr lang="en-US" sz="2800" b="1" dirty="0"/>
              <a:t>RETAIL FIRMS</a:t>
            </a:r>
          </a:p>
          <a:p>
            <a:pPr marL="291600" indent="-291600"/>
            <a:r>
              <a:rPr lang="en-US" sz="2800" b="1" dirty="0"/>
              <a:t>Merchandise Inventory.</a:t>
            </a:r>
          </a:p>
        </p:txBody>
      </p:sp>
      <p:sp>
        <p:nvSpPr>
          <p:cNvPr id="5" name="Content Placeholder 4"/>
          <p:cNvSpPr>
            <a:spLocks noGrp="1"/>
          </p:cNvSpPr>
          <p:nvPr>
            <p:ph idx="13"/>
          </p:nvPr>
        </p:nvSpPr>
        <p:spPr>
          <a:xfrm>
            <a:off x="457200" y="2974906"/>
            <a:ext cx="8458200" cy="1749494"/>
          </a:xfrm>
        </p:spPr>
        <p:txBody>
          <a:bodyPr/>
          <a:lstStyle/>
          <a:p>
            <a:pPr marL="0" indent="0">
              <a:buFont typeface="Wingdings" pitchFamily="2" charset="2"/>
              <a:buNone/>
              <a:defRPr/>
            </a:pPr>
            <a:r>
              <a:rPr lang="en-US" sz="2800" b="1" dirty="0"/>
              <a:t>MANUFACTURING FIRMS</a:t>
            </a:r>
          </a:p>
          <a:p>
            <a:pPr marL="291600" indent="-291600">
              <a:spcBef>
                <a:spcPts val="0"/>
              </a:spcBef>
              <a:defRPr/>
            </a:pPr>
            <a:r>
              <a:rPr lang="en-US" sz="2800" b="1" dirty="0"/>
              <a:t>Raw Materials Inventory.</a:t>
            </a:r>
          </a:p>
          <a:p>
            <a:pPr marL="291600" indent="-291600">
              <a:spcBef>
                <a:spcPts val="0"/>
              </a:spcBef>
              <a:defRPr/>
            </a:pPr>
            <a:r>
              <a:rPr lang="en-US" sz="2800" b="1" dirty="0"/>
              <a:t>Work in Process Inventory.</a:t>
            </a:r>
          </a:p>
          <a:p>
            <a:pPr marL="291600" indent="-291600">
              <a:spcBef>
                <a:spcPts val="0"/>
              </a:spcBef>
              <a:defRPr/>
            </a:pPr>
            <a:r>
              <a:rPr lang="en-US" sz="2800" b="1" dirty="0"/>
              <a:t>Finished Goods Inventory.</a:t>
            </a:r>
          </a:p>
        </p:txBody>
      </p:sp>
      <p:sp>
        <p:nvSpPr>
          <p:cNvPr id="6" name="Content Placeholder 5"/>
          <p:cNvSpPr>
            <a:spLocks noGrp="1"/>
          </p:cNvSpPr>
          <p:nvPr>
            <p:ph idx="14"/>
          </p:nvPr>
        </p:nvSpPr>
        <p:spPr>
          <a:xfrm>
            <a:off x="457200" y="5923017"/>
            <a:ext cx="8229600" cy="411311"/>
          </a:xfrm>
        </p:spPr>
        <p:txBody>
          <a:bodyPr/>
          <a:lstStyle/>
          <a:p>
            <a:pPr marL="0" indent="0">
              <a:buNone/>
            </a:pPr>
            <a:r>
              <a:rPr lang="en-US" altLang="en-US" sz="1100" b="1" dirty="0"/>
              <a:t>Learning Objective 5-8: Discuss the alternative inventory cost flow assumptions and generalize about their respective effects on the income statement and balance sheet when price levels are changing.</a:t>
            </a:r>
          </a:p>
        </p:txBody>
      </p:sp>
    </p:spTree>
    <p:extLst>
      <p:ext uri="{BB962C8B-B14F-4D97-AF65-F5344CB8AC3E}">
        <p14:creationId xmlns:p14="http://schemas.microsoft.com/office/powerpoint/2010/main" val="4027449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Inventory Errors</a:t>
            </a:r>
            <a:endParaRPr lang="en-US" dirty="0"/>
          </a:p>
        </p:txBody>
      </p:sp>
      <p:sp>
        <p:nvSpPr>
          <p:cNvPr id="3" name="Content Placeholder 2"/>
          <p:cNvSpPr>
            <a:spLocks noGrp="1"/>
          </p:cNvSpPr>
          <p:nvPr>
            <p:ph idx="1"/>
          </p:nvPr>
        </p:nvSpPr>
        <p:spPr>
          <a:xfrm>
            <a:off x="457200" y="1481137"/>
            <a:ext cx="8229600" cy="1490663"/>
          </a:xfrm>
        </p:spPr>
        <p:txBody>
          <a:bodyPr/>
          <a:lstStyle/>
          <a:p>
            <a:pPr marL="0" indent="0" eaLnBrk="1" hangingPunct="1">
              <a:spcBef>
                <a:spcPct val="50000"/>
              </a:spcBef>
              <a:buNone/>
              <a:defRPr/>
            </a:pPr>
            <a:r>
              <a:rPr lang="en-US" b="1" dirty="0"/>
              <a:t>Errors in the amount of ending inventory have a direct dollar-for-dollar effect on cost of goods sold and net income.</a:t>
            </a:r>
          </a:p>
        </p:txBody>
      </p:sp>
      <p:sp>
        <p:nvSpPr>
          <p:cNvPr id="5" name="Content Placeholder 4"/>
          <p:cNvSpPr>
            <a:spLocks noGrp="1"/>
          </p:cNvSpPr>
          <p:nvPr>
            <p:ph idx="13"/>
          </p:nvPr>
        </p:nvSpPr>
        <p:spPr>
          <a:xfrm>
            <a:off x="457200" y="3124200"/>
            <a:ext cx="8458200" cy="987494"/>
          </a:xfrm>
        </p:spPr>
        <p:txBody>
          <a:bodyPr/>
          <a:lstStyle/>
          <a:p>
            <a:pPr marL="0" indent="0" eaLnBrk="1" hangingPunct="1">
              <a:spcBef>
                <a:spcPct val="50000"/>
              </a:spcBef>
              <a:buNone/>
              <a:defRPr/>
            </a:pPr>
            <a:r>
              <a:rPr lang="en-US" sz="2400" b="1" dirty="0"/>
              <a:t>For this reason, independent auditors, income tax auditors, and financial analysts look closely at reported inventory amounts.</a:t>
            </a:r>
          </a:p>
        </p:txBody>
      </p:sp>
      <p:sp>
        <p:nvSpPr>
          <p:cNvPr id="6" name="Content Placeholder 5"/>
          <p:cNvSpPr>
            <a:spLocks noGrp="1"/>
          </p:cNvSpPr>
          <p:nvPr>
            <p:ph idx="14"/>
          </p:nvPr>
        </p:nvSpPr>
        <p:spPr>
          <a:xfrm>
            <a:off x="457200" y="5993008"/>
            <a:ext cx="8229600" cy="255392"/>
          </a:xfrm>
        </p:spPr>
        <p:txBody>
          <a:bodyPr/>
          <a:lstStyle/>
          <a:p>
            <a:pPr marL="0" indent="0">
              <a:buNone/>
              <a:defRPr/>
            </a:pPr>
            <a:r>
              <a:rPr lang="en-US" altLang="en-US" sz="1100" b="1" dirty="0"/>
              <a:t>Learning Objective 5-9: Discuss the impact of inventory errors on the balance sheet and income statement.</a:t>
            </a:r>
          </a:p>
        </p:txBody>
      </p:sp>
    </p:spTree>
    <p:extLst>
      <p:ext uri="{BB962C8B-B14F-4D97-AF65-F5344CB8AC3E}">
        <p14:creationId xmlns:p14="http://schemas.microsoft.com/office/powerpoint/2010/main" val="15981532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Lower of Cost or Market</a:t>
            </a:r>
            <a:endParaRPr lang="en-US" dirty="0"/>
          </a:p>
        </p:txBody>
      </p:sp>
      <p:sp>
        <p:nvSpPr>
          <p:cNvPr id="3" name="Content Placeholder 2"/>
          <p:cNvSpPr>
            <a:spLocks noGrp="1"/>
          </p:cNvSpPr>
          <p:nvPr>
            <p:ph idx="1"/>
          </p:nvPr>
        </p:nvSpPr>
        <p:spPr>
          <a:xfrm>
            <a:off x="457200" y="1481137"/>
            <a:ext cx="8229600" cy="1054259"/>
          </a:xfrm>
        </p:spPr>
        <p:txBody>
          <a:bodyPr/>
          <a:lstStyle/>
          <a:p>
            <a:pPr marL="0" indent="0">
              <a:buNone/>
            </a:pPr>
            <a:r>
              <a:rPr lang="en-IN" dirty="0"/>
              <a:t>Inventory carrying values on the balance sheet are reported at the </a:t>
            </a:r>
            <a:r>
              <a:rPr lang="en-IN" b="1" dirty="0"/>
              <a:t>lower of cost or market.</a:t>
            </a:r>
            <a:endParaRPr lang="en-US" b="1" dirty="0"/>
          </a:p>
        </p:txBody>
      </p:sp>
      <p:sp>
        <p:nvSpPr>
          <p:cNvPr id="5" name="Content Placeholder 4"/>
          <p:cNvSpPr>
            <a:spLocks noGrp="1"/>
          </p:cNvSpPr>
          <p:nvPr>
            <p:ph idx="13"/>
          </p:nvPr>
        </p:nvSpPr>
        <p:spPr>
          <a:xfrm>
            <a:off x="457200" y="2564296"/>
            <a:ext cx="8229600" cy="801529"/>
          </a:xfrm>
        </p:spPr>
        <p:txBody>
          <a:bodyPr/>
          <a:lstStyle/>
          <a:p>
            <a:pPr marL="0" indent="0">
              <a:buNone/>
            </a:pPr>
            <a:r>
              <a:rPr lang="en-US" sz="2600" b="1" dirty="0"/>
              <a:t>Defined as current</a:t>
            </a:r>
            <a:r>
              <a:rPr lang="en-US" sz="100" b="1" dirty="0">
                <a:solidFill>
                  <a:schemeClr val="bg1"/>
                </a:solidFill>
              </a:rPr>
              <a:t> begin underline </a:t>
            </a:r>
            <a:r>
              <a:rPr lang="en-US" sz="2600" b="1" u="sng" dirty="0"/>
              <a:t>replacement cost</a:t>
            </a:r>
            <a:r>
              <a:rPr lang="en-US" sz="100" b="1" dirty="0">
                <a:solidFill>
                  <a:schemeClr val="bg1"/>
                </a:solidFill>
              </a:rPr>
              <a:t> end underline </a:t>
            </a:r>
            <a:r>
              <a:rPr lang="en-IN" sz="2600" b="1" dirty="0"/>
              <a:t>of the inventory on the balance sheet date.</a:t>
            </a:r>
          </a:p>
        </p:txBody>
      </p:sp>
      <p:sp>
        <p:nvSpPr>
          <p:cNvPr id="6" name="Content Placeholder 5"/>
          <p:cNvSpPr>
            <a:spLocks noGrp="1"/>
          </p:cNvSpPr>
          <p:nvPr>
            <p:ph idx="14"/>
          </p:nvPr>
        </p:nvSpPr>
        <p:spPr>
          <a:xfrm>
            <a:off x="457200" y="3417194"/>
            <a:ext cx="8229600" cy="452442"/>
          </a:xfrm>
        </p:spPr>
        <p:txBody>
          <a:bodyPr/>
          <a:lstStyle/>
          <a:p>
            <a:pPr marL="0" indent="0">
              <a:buNone/>
            </a:pPr>
            <a:r>
              <a:rPr lang="en-IN" sz="2600" b="1" dirty="0"/>
              <a:t>An application of accounting conservatism.</a:t>
            </a:r>
            <a:endParaRPr lang="en-US" sz="2600" b="1" dirty="0"/>
          </a:p>
        </p:txBody>
      </p:sp>
      <p:sp>
        <p:nvSpPr>
          <p:cNvPr id="7" name="Content Placeholder 6"/>
          <p:cNvSpPr>
            <a:spLocks noGrp="1"/>
          </p:cNvSpPr>
          <p:nvPr>
            <p:ph idx="15"/>
          </p:nvPr>
        </p:nvSpPr>
        <p:spPr>
          <a:xfrm>
            <a:off x="457200" y="3916020"/>
            <a:ext cx="8229600" cy="2100263"/>
          </a:xfrm>
        </p:spPr>
        <p:txBody>
          <a:bodyPr/>
          <a:lstStyle/>
          <a:p>
            <a:pPr marL="0" indent="0">
              <a:buNone/>
              <a:defRPr/>
            </a:pPr>
            <a:r>
              <a:rPr lang="en-US" sz="2800" b="1" dirty="0"/>
              <a:t>Can be applied three ways:</a:t>
            </a:r>
            <a:br>
              <a:rPr lang="en-US" b="1" dirty="0"/>
            </a:br>
            <a:endParaRPr lang="en-US" sz="1050" b="1" dirty="0"/>
          </a:p>
          <a:p>
            <a:pPr marL="0" indent="0">
              <a:buNone/>
              <a:defRPr/>
            </a:pPr>
            <a:r>
              <a:rPr lang="en-US" sz="2600" b="1" dirty="0"/>
              <a:t>(1) Separately to each individual item.</a:t>
            </a:r>
          </a:p>
          <a:p>
            <a:pPr marL="0" indent="0">
              <a:buNone/>
              <a:defRPr/>
            </a:pPr>
            <a:r>
              <a:rPr lang="en-US" sz="2600" b="1" dirty="0"/>
              <a:t>(2) To broad categories of inventory.</a:t>
            </a:r>
          </a:p>
          <a:p>
            <a:pPr marL="0" indent="0">
              <a:buNone/>
              <a:defRPr/>
            </a:pPr>
            <a:r>
              <a:rPr lang="en-US" sz="2600" b="1" dirty="0"/>
              <a:t>(3) To the whole inventory.</a:t>
            </a:r>
          </a:p>
        </p:txBody>
      </p:sp>
      <p:sp>
        <p:nvSpPr>
          <p:cNvPr id="8" name="Content Placeholder 7"/>
          <p:cNvSpPr>
            <a:spLocks noGrp="1"/>
          </p:cNvSpPr>
          <p:nvPr>
            <p:ph idx="16"/>
          </p:nvPr>
        </p:nvSpPr>
        <p:spPr>
          <a:xfrm>
            <a:off x="457200" y="6086060"/>
            <a:ext cx="8229600" cy="255392"/>
          </a:xfrm>
        </p:spPr>
        <p:txBody>
          <a:bodyPr/>
          <a:lstStyle/>
          <a:p>
            <a:pPr marL="0" indent="0">
              <a:buNone/>
            </a:pPr>
            <a:r>
              <a:rPr lang="en-US" altLang="en-US" sz="1100" b="1" dirty="0"/>
              <a:t>Learning Objective 5-9:Discuss the impact of inventory errors on the balance sheet and income statement.</a:t>
            </a:r>
          </a:p>
        </p:txBody>
      </p:sp>
    </p:spTree>
    <p:extLst>
      <p:ext uri="{BB962C8B-B14F-4D97-AF65-F5344CB8AC3E}">
        <p14:creationId xmlns:p14="http://schemas.microsoft.com/office/powerpoint/2010/main" val="33788462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671"/>
            <a:ext cx="8229600" cy="1104608"/>
          </a:xfrm>
        </p:spPr>
        <p:txBody>
          <a:bodyPr/>
          <a:lstStyle/>
          <a:p>
            <a:r>
              <a:rPr lang="en-US" altLang="en-US" dirty="0"/>
              <a:t>Prepaid Expenses and Other Current Assets </a:t>
            </a:r>
            <a:r>
              <a:rPr lang="en-US" altLang="en-US" sz="1000" dirty="0"/>
              <a:t>1</a:t>
            </a:r>
            <a:endParaRPr lang="en-US" sz="1000" dirty="0"/>
          </a:p>
        </p:txBody>
      </p:sp>
      <p:sp>
        <p:nvSpPr>
          <p:cNvPr id="3" name="Content Placeholder 2"/>
          <p:cNvSpPr>
            <a:spLocks noGrp="1"/>
          </p:cNvSpPr>
          <p:nvPr>
            <p:ph idx="1"/>
          </p:nvPr>
        </p:nvSpPr>
        <p:spPr>
          <a:xfrm>
            <a:off x="457200" y="1572373"/>
            <a:ext cx="8229600" cy="1185863"/>
          </a:xfrm>
        </p:spPr>
        <p:txBody>
          <a:bodyPr/>
          <a:lstStyle/>
          <a:p>
            <a:pPr marL="0" indent="0">
              <a:buNone/>
            </a:pPr>
            <a:r>
              <a:rPr lang="en-US" sz="2400" b="1" dirty="0"/>
              <a:t>Prepaid expenses are expenses that have been paid in the current fiscal period but that will not be subtracted from revenue until a subsequent fiscal period.</a:t>
            </a:r>
          </a:p>
        </p:txBody>
      </p:sp>
      <p:sp>
        <p:nvSpPr>
          <p:cNvPr id="5" name="Content Placeholder 4"/>
          <p:cNvSpPr>
            <a:spLocks noGrp="1"/>
          </p:cNvSpPr>
          <p:nvPr>
            <p:ph idx="13"/>
          </p:nvPr>
        </p:nvSpPr>
        <p:spPr>
          <a:xfrm>
            <a:off x="457200" y="2910636"/>
            <a:ext cx="8229600" cy="1889964"/>
          </a:xfrm>
        </p:spPr>
        <p:txBody>
          <a:bodyPr/>
          <a:lstStyle/>
          <a:p>
            <a:pPr marL="0" indent="0" algn="ctr" eaLnBrk="1" hangingPunct="1">
              <a:spcBef>
                <a:spcPct val="50000"/>
              </a:spcBef>
              <a:buNone/>
              <a:defRPr/>
            </a:pPr>
            <a:r>
              <a:rPr lang="en-US" b="1" dirty="0">
                <a:solidFill>
                  <a:schemeClr val="accent1">
                    <a:lumMod val="50000"/>
                  </a:schemeClr>
                </a:solidFill>
              </a:rPr>
              <a:t>Examples:</a:t>
            </a:r>
          </a:p>
          <a:p>
            <a:pPr marL="0" indent="0" algn="ctr" eaLnBrk="1" hangingPunct="1">
              <a:spcBef>
                <a:spcPct val="50000"/>
              </a:spcBef>
              <a:buNone/>
              <a:defRPr/>
            </a:pPr>
            <a:r>
              <a:rPr lang="en-US" sz="2800" b="1" dirty="0">
                <a:solidFill>
                  <a:srgbClr val="C00000"/>
                </a:solidFill>
              </a:rPr>
              <a:t>Insurance</a:t>
            </a:r>
          </a:p>
          <a:p>
            <a:pPr marL="0" indent="0" algn="ctr" eaLnBrk="1" hangingPunct="1">
              <a:spcBef>
                <a:spcPct val="50000"/>
              </a:spcBef>
              <a:buNone/>
              <a:defRPr/>
            </a:pPr>
            <a:r>
              <a:rPr lang="en-US" sz="2800" b="1" dirty="0">
                <a:solidFill>
                  <a:srgbClr val="C00000"/>
                </a:solidFill>
              </a:rPr>
              <a:t>Rent</a:t>
            </a:r>
          </a:p>
        </p:txBody>
      </p:sp>
      <p:sp>
        <p:nvSpPr>
          <p:cNvPr id="6" name="Content Placeholder 5"/>
          <p:cNvSpPr>
            <a:spLocks noGrp="1"/>
          </p:cNvSpPr>
          <p:nvPr>
            <p:ph idx="14"/>
          </p:nvPr>
        </p:nvSpPr>
        <p:spPr>
          <a:xfrm>
            <a:off x="457200" y="6069208"/>
            <a:ext cx="8229600" cy="255392"/>
          </a:xfrm>
        </p:spPr>
        <p:txBody>
          <a:bodyPr/>
          <a:lstStyle/>
          <a:p>
            <a:pPr marL="0" indent="0">
              <a:buNone/>
            </a:pPr>
            <a:r>
              <a:rPr lang="en-US" altLang="en-US" sz="1100" b="1" dirty="0"/>
              <a:t>Learning Objective 5-10: Explain what prepaid expenses are and how they are reported on the balance sheet.</a:t>
            </a:r>
          </a:p>
        </p:txBody>
      </p:sp>
    </p:spTree>
    <p:extLst>
      <p:ext uri="{BB962C8B-B14F-4D97-AF65-F5344CB8AC3E}">
        <p14:creationId xmlns:p14="http://schemas.microsoft.com/office/powerpoint/2010/main" val="3679601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Cash</a:t>
            </a:r>
            <a:endParaRPr lang="en-US" dirty="0"/>
          </a:p>
        </p:txBody>
      </p:sp>
      <p:pic>
        <p:nvPicPr>
          <p:cNvPr id="5" name="Picture 4" descr="Diagram with Cash includes… in the center and surrounded by the followed labeled ovals: Money on hand in change funds, Petty cash funds, Undeposited receipts, and Checking and savings account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884" y="1600200"/>
            <a:ext cx="8034491" cy="3510273"/>
          </a:xfrm>
          <a:prstGeom prst="rect">
            <a:avLst/>
          </a:prstGeom>
        </p:spPr>
      </p:pic>
      <p:sp>
        <p:nvSpPr>
          <p:cNvPr id="3" name="Content Placeholder 2"/>
          <p:cNvSpPr>
            <a:spLocks noGrp="1"/>
          </p:cNvSpPr>
          <p:nvPr>
            <p:ph idx="1"/>
          </p:nvPr>
        </p:nvSpPr>
        <p:spPr>
          <a:xfrm>
            <a:off x="457200" y="6070286"/>
            <a:ext cx="8229600" cy="254314"/>
          </a:xfrm>
        </p:spPr>
        <p:txBody>
          <a:bodyPr/>
          <a:lstStyle/>
          <a:p>
            <a:pPr marL="0" indent="0">
              <a:buNone/>
            </a:pPr>
            <a:r>
              <a:rPr lang="en-US" altLang="en-US" sz="1100" b="1" dirty="0">
                <a:latin typeface="+mj-lt"/>
              </a:rPr>
              <a:t>Learning Objective 5-1: Explain what is included in the cash and cash equivalents amount reported on the balance sheet.</a:t>
            </a:r>
          </a:p>
        </p:txBody>
      </p:sp>
    </p:spTree>
    <p:extLst>
      <p:ext uri="{BB962C8B-B14F-4D97-AF65-F5344CB8AC3E}">
        <p14:creationId xmlns:p14="http://schemas.microsoft.com/office/powerpoint/2010/main" val="36495614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671"/>
            <a:ext cx="8229600" cy="1104608"/>
          </a:xfrm>
        </p:spPr>
        <p:txBody>
          <a:bodyPr/>
          <a:lstStyle/>
          <a:p>
            <a:r>
              <a:rPr lang="en-US" altLang="en-US" dirty="0"/>
              <a:t>Prepaid Expenses and Other Current Assets </a:t>
            </a:r>
            <a:r>
              <a:rPr lang="en-US" altLang="en-US" sz="1000" dirty="0"/>
              <a:t>2</a:t>
            </a:r>
            <a:endParaRPr lang="en-US" dirty="0"/>
          </a:p>
        </p:txBody>
      </p:sp>
      <p:sp>
        <p:nvSpPr>
          <p:cNvPr id="3" name="Content Placeholder 2"/>
          <p:cNvSpPr>
            <a:spLocks noGrp="1"/>
          </p:cNvSpPr>
          <p:nvPr>
            <p:ph idx="1"/>
          </p:nvPr>
        </p:nvSpPr>
        <p:spPr>
          <a:xfrm>
            <a:off x="457200" y="1481137"/>
            <a:ext cx="8229600" cy="335383"/>
          </a:xfrm>
        </p:spPr>
        <p:txBody>
          <a:bodyPr/>
          <a:lstStyle/>
          <a:p>
            <a:pPr marL="0" indent="0">
              <a:buNone/>
            </a:pPr>
            <a:r>
              <a:rPr lang="en-IN" sz="2000" b="1" dirty="0"/>
              <a:t>Prepaid insurance affects the financial statements in the following manner:</a:t>
            </a:r>
            <a:endParaRPr lang="en-US" sz="2000" b="1" dirty="0"/>
          </a:p>
        </p:txBody>
      </p:sp>
      <p:pic>
        <p:nvPicPr>
          <p:cNvPr id="9" name="Picture 8" descr="Horizontal model of prepaid expens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2188" y="1929975"/>
            <a:ext cx="5365412" cy="2001152"/>
          </a:xfrm>
          <a:prstGeom prst="rect">
            <a:avLst/>
          </a:prstGeom>
        </p:spPr>
      </p:pic>
      <p:sp>
        <p:nvSpPr>
          <p:cNvPr id="5" name="Content Placeholder 4"/>
          <p:cNvSpPr>
            <a:spLocks noGrp="1"/>
          </p:cNvSpPr>
          <p:nvPr>
            <p:ph idx="13"/>
          </p:nvPr>
        </p:nvSpPr>
        <p:spPr>
          <a:xfrm>
            <a:off x="457200" y="3989960"/>
            <a:ext cx="3886200" cy="292480"/>
          </a:xfrm>
        </p:spPr>
        <p:txBody>
          <a:bodyPr/>
          <a:lstStyle/>
          <a:p>
            <a:pPr marL="0" indent="0">
              <a:buNone/>
            </a:pPr>
            <a:r>
              <a:rPr lang="en-IN" sz="2000" b="1" dirty="0"/>
              <a:t>The journal entries are as follows:</a:t>
            </a:r>
            <a:endParaRPr lang="en-US" sz="2000" b="1" dirty="0"/>
          </a:p>
        </p:txBody>
      </p:sp>
      <p:graphicFrame>
        <p:nvGraphicFramePr>
          <p:cNvPr id="4" name="Table 3"/>
          <p:cNvGraphicFramePr>
            <a:graphicFrameLocks noGrp="1"/>
          </p:cNvGraphicFramePr>
          <p:nvPr>
            <p:extLst>
              <p:ext uri="{D42A27DB-BD31-4B8C-83A1-F6EECF244321}">
                <p14:modId xmlns:p14="http://schemas.microsoft.com/office/powerpoint/2010/main" val="244415102"/>
              </p:ext>
            </p:extLst>
          </p:nvPr>
        </p:nvGraphicFramePr>
        <p:xfrm>
          <a:off x="1447800" y="4389120"/>
          <a:ext cx="6858000" cy="2011680"/>
        </p:xfrm>
        <a:graphic>
          <a:graphicData uri="http://schemas.openxmlformats.org/drawingml/2006/table">
            <a:tbl>
              <a:tblPr firstRow="1" bandRow="1">
                <a:tableStyleId>{2D5ABB26-0587-4C30-8999-92F81FD0307C}</a:tableStyleId>
              </a:tblPr>
              <a:tblGrid>
                <a:gridCol w="914400">
                  <a:extLst>
                    <a:ext uri="{9D8B030D-6E8A-4147-A177-3AD203B41FA5}">
                      <a16:colId xmlns:a16="http://schemas.microsoft.com/office/drawing/2014/main" val="2274422021"/>
                    </a:ext>
                  </a:extLst>
                </a:gridCol>
                <a:gridCol w="4343400">
                  <a:extLst>
                    <a:ext uri="{9D8B030D-6E8A-4147-A177-3AD203B41FA5}">
                      <a16:colId xmlns:a16="http://schemas.microsoft.com/office/drawing/2014/main" val="549049994"/>
                    </a:ext>
                  </a:extLst>
                </a:gridCol>
                <a:gridCol w="914400">
                  <a:extLst>
                    <a:ext uri="{9D8B030D-6E8A-4147-A177-3AD203B41FA5}">
                      <a16:colId xmlns:a16="http://schemas.microsoft.com/office/drawing/2014/main" val="1671852131"/>
                    </a:ext>
                  </a:extLst>
                </a:gridCol>
                <a:gridCol w="685800">
                  <a:extLst>
                    <a:ext uri="{9D8B030D-6E8A-4147-A177-3AD203B41FA5}">
                      <a16:colId xmlns:a16="http://schemas.microsoft.com/office/drawing/2014/main" val="3997376050"/>
                    </a:ext>
                  </a:extLst>
                </a:gridCol>
              </a:tblGrid>
              <a:tr h="197234">
                <a:tc>
                  <a:txBody>
                    <a:bodyPr/>
                    <a:lstStyle/>
                    <a:p>
                      <a:r>
                        <a:rPr lang="en-US" sz="1600" dirty="0"/>
                        <a:t>Nov. 1</a:t>
                      </a:r>
                    </a:p>
                  </a:txBody>
                  <a:tcPr/>
                </a:tc>
                <a:tc>
                  <a:txBody>
                    <a:bodyPr/>
                    <a:lstStyle/>
                    <a:p>
                      <a:r>
                        <a:rPr lang="en-US" sz="1600" dirty="0"/>
                        <a:t>Dr. prepaid insurance</a:t>
                      </a:r>
                    </a:p>
                  </a:txBody>
                  <a:tcPr/>
                </a:tc>
                <a:tc>
                  <a:txBody>
                    <a:bodyPr/>
                    <a:lstStyle/>
                    <a:p>
                      <a:r>
                        <a:rPr lang="en-US" sz="1600" dirty="0"/>
                        <a:t>1,800</a:t>
                      </a:r>
                    </a:p>
                  </a:txBody>
                  <a:tcPr/>
                </a:tc>
                <a:tc>
                  <a:txBody>
                    <a:bodyPr/>
                    <a:lstStyle/>
                    <a:p>
                      <a:r>
                        <a:rPr lang="en-US" sz="1600" dirty="0">
                          <a:solidFill>
                            <a:schemeClr val="bg1"/>
                          </a:solidFill>
                        </a:rPr>
                        <a:t>blank</a:t>
                      </a:r>
                    </a:p>
                  </a:txBody>
                  <a:tcPr/>
                </a:tc>
                <a:extLst>
                  <a:ext uri="{0D108BD9-81ED-4DB2-BD59-A6C34878D82A}">
                    <a16:rowId xmlns:a16="http://schemas.microsoft.com/office/drawing/2014/main" val="2912653626"/>
                  </a:ext>
                </a:extLst>
              </a:tr>
              <a:tr h="197234">
                <a:tc>
                  <a:txBody>
                    <a:bodyPr/>
                    <a:lstStyle/>
                    <a:p>
                      <a:r>
                        <a:rPr lang="en-US" sz="1600" dirty="0">
                          <a:solidFill>
                            <a:schemeClr val="bg1"/>
                          </a:solidFill>
                        </a:rPr>
                        <a:t>blank</a:t>
                      </a:r>
                    </a:p>
                  </a:txBody>
                  <a:tcPr/>
                </a:tc>
                <a:tc>
                  <a:txBody>
                    <a:bodyPr/>
                    <a:lstStyle/>
                    <a:p>
                      <a:r>
                        <a:rPr lang="en-US" sz="1600" dirty="0"/>
                        <a:t>Cr. Cash</a:t>
                      </a:r>
                    </a:p>
                  </a:txBody>
                  <a:tcPr marL="274320"/>
                </a:tc>
                <a:tc>
                  <a:txBody>
                    <a:bodyPr/>
                    <a:lstStyle/>
                    <a:p>
                      <a:r>
                        <a:rPr lang="en-US" sz="1600" dirty="0">
                          <a:solidFill>
                            <a:schemeClr val="bg1"/>
                          </a:solidFill>
                        </a:rPr>
                        <a:t>blank</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1,800</a:t>
                      </a:r>
                    </a:p>
                  </a:txBody>
                  <a:tcPr/>
                </a:tc>
                <a:extLst>
                  <a:ext uri="{0D108BD9-81ED-4DB2-BD59-A6C34878D82A}">
                    <a16:rowId xmlns:a16="http://schemas.microsoft.com/office/drawing/2014/main" val="3859259601"/>
                  </a:ext>
                </a:extLst>
              </a:tr>
              <a:tr h="197234">
                <a:tc>
                  <a:txBody>
                    <a:bodyPr/>
                    <a:lstStyle/>
                    <a:p>
                      <a:r>
                        <a:rPr lang="en-US" sz="1600" dirty="0">
                          <a:solidFill>
                            <a:schemeClr val="bg1"/>
                          </a:solidFill>
                        </a:rPr>
                        <a:t>blank</a:t>
                      </a:r>
                    </a:p>
                  </a:txBody>
                  <a:tcPr/>
                </a:tc>
                <a:tc>
                  <a:txBody>
                    <a:bodyPr/>
                    <a:lstStyle/>
                    <a:p>
                      <a:r>
                        <a:rPr lang="en-US" sz="1600" dirty="0"/>
                        <a:t>Payment of</a:t>
                      </a:r>
                      <a:r>
                        <a:rPr lang="en-US" sz="1600" baseline="0" dirty="0"/>
                        <a:t> one-year premium</a:t>
                      </a:r>
                      <a:endParaRPr lang="en-US" sz="1600" dirty="0"/>
                    </a:p>
                  </a:txBody>
                  <a:tcPr/>
                </a:tc>
                <a:tc>
                  <a:txBody>
                    <a:bodyPr/>
                    <a:lstStyle/>
                    <a:p>
                      <a:r>
                        <a:rPr lang="en-US" sz="1600" dirty="0">
                          <a:solidFill>
                            <a:schemeClr val="bg1"/>
                          </a:solidFill>
                        </a:rPr>
                        <a:t>blank</a:t>
                      </a:r>
                    </a:p>
                  </a:txBody>
                  <a:tcPr/>
                </a:tc>
                <a:tc>
                  <a:txBody>
                    <a:bodyPr/>
                    <a:lstStyle/>
                    <a:p>
                      <a:r>
                        <a:rPr lang="en-US" sz="1600" dirty="0">
                          <a:solidFill>
                            <a:schemeClr val="bg1"/>
                          </a:solidFill>
                        </a:rPr>
                        <a:t>blank</a:t>
                      </a:r>
                    </a:p>
                  </a:txBody>
                  <a:tcPr/>
                </a:tc>
                <a:extLst>
                  <a:ext uri="{0D108BD9-81ED-4DB2-BD59-A6C34878D82A}">
                    <a16:rowId xmlns:a16="http://schemas.microsoft.com/office/drawing/2014/main" val="2464402241"/>
                  </a:ext>
                </a:extLst>
              </a:tr>
              <a:tr h="197234">
                <a:tc>
                  <a:txBody>
                    <a:bodyPr/>
                    <a:lstStyle/>
                    <a:p>
                      <a:r>
                        <a:rPr lang="en-US" sz="1600" dirty="0"/>
                        <a:t>Dec. 31</a:t>
                      </a:r>
                    </a:p>
                  </a:txBody>
                  <a:tcPr/>
                </a:tc>
                <a:tc>
                  <a:txBody>
                    <a:bodyPr/>
                    <a:lstStyle/>
                    <a:p>
                      <a:r>
                        <a:rPr lang="en-US" sz="1600" dirty="0"/>
                        <a:t>Dr. Insurance Expense</a:t>
                      </a:r>
                    </a:p>
                  </a:txBody>
                  <a:tcPr/>
                </a:tc>
                <a:tc>
                  <a:txBody>
                    <a:bodyPr/>
                    <a:lstStyle/>
                    <a:p>
                      <a:pPr algn="ctr"/>
                      <a:r>
                        <a:rPr lang="en-US" sz="1600" dirty="0"/>
                        <a:t>300</a:t>
                      </a:r>
                    </a:p>
                  </a:txBody>
                  <a:tcPr/>
                </a:tc>
                <a:tc>
                  <a:txBody>
                    <a:bodyPr/>
                    <a:lstStyle/>
                    <a:p>
                      <a:r>
                        <a:rPr lang="en-US" sz="1600" dirty="0">
                          <a:solidFill>
                            <a:schemeClr val="bg1"/>
                          </a:solidFill>
                        </a:rPr>
                        <a:t>blank</a:t>
                      </a:r>
                    </a:p>
                  </a:txBody>
                  <a:tcPr/>
                </a:tc>
                <a:extLst>
                  <a:ext uri="{0D108BD9-81ED-4DB2-BD59-A6C34878D82A}">
                    <a16:rowId xmlns:a16="http://schemas.microsoft.com/office/drawing/2014/main" val="670009367"/>
                  </a:ext>
                </a:extLst>
              </a:tr>
              <a:tr h="197234">
                <a:tc>
                  <a:txBody>
                    <a:bodyPr/>
                    <a:lstStyle/>
                    <a:p>
                      <a:r>
                        <a:rPr lang="en-US" sz="1600" dirty="0">
                          <a:solidFill>
                            <a:schemeClr val="bg1"/>
                          </a:solidFill>
                        </a:rPr>
                        <a:t>blank</a:t>
                      </a:r>
                    </a:p>
                  </a:txBody>
                  <a:tcPr/>
                </a:tc>
                <a:tc>
                  <a:txBody>
                    <a:bodyPr/>
                    <a:lstStyle/>
                    <a:p>
                      <a:r>
                        <a:rPr lang="en-US" sz="1600" dirty="0"/>
                        <a:t>Cr. Prepaid Insurance</a:t>
                      </a:r>
                    </a:p>
                  </a:txBody>
                  <a:tcPr marL="274320"/>
                </a:tc>
                <a:tc>
                  <a:txBody>
                    <a:bodyPr/>
                    <a:lstStyle/>
                    <a:p>
                      <a:r>
                        <a:rPr lang="en-US" sz="1600" dirty="0">
                          <a:solidFill>
                            <a:schemeClr val="bg1"/>
                          </a:solidFill>
                        </a:rPr>
                        <a:t>blank</a:t>
                      </a:r>
                    </a:p>
                  </a:txBody>
                  <a:tcPr/>
                </a:tc>
                <a:tc>
                  <a:txBody>
                    <a:bodyPr/>
                    <a:lstStyle/>
                    <a:p>
                      <a:pPr algn="ctr"/>
                      <a:r>
                        <a:rPr lang="en-US" sz="1600" dirty="0"/>
                        <a:t>300</a:t>
                      </a:r>
                    </a:p>
                  </a:txBody>
                  <a:tcPr/>
                </a:tc>
                <a:extLst>
                  <a:ext uri="{0D108BD9-81ED-4DB2-BD59-A6C34878D82A}">
                    <a16:rowId xmlns:a16="http://schemas.microsoft.com/office/drawing/2014/main" val="56381219"/>
                  </a:ext>
                </a:extLst>
              </a:tr>
              <a:tr h="197234">
                <a:tc>
                  <a:txBody>
                    <a:bodyPr/>
                    <a:lstStyle/>
                    <a:p>
                      <a:r>
                        <a:rPr lang="en-US" sz="1600" dirty="0">
                          <a:solidFill>
                            <a:schemeClr val="bg1"/>
                          </a:solidFill>
                        </a:rPr>
                        <a:t>blank</a:t>
                      </a:r>
                    </a:p>
                  </a:txBody>
                  <a:tcPr/>
                </a:tc>
                <a:tc>
                  <a:txBody>
                    <a:bodyPr/>
                    <a:lstStyle/>
                    <a:p>
                      <a:r>
                        <a:rPr lang="en-US" sz="1600" dirty="0"/>
                        <a:t>Insurance expense for two months incurred</a:t>
                      </a:r>
                    </a:p>
                  </a:txBody>
                  <a:tcPr/>
                </a:tc>
                <a:tc>
                  <a:txBody>
                    <a:bodyPr/>
                    <a:lstStyle/>
                    <a:p>
                      <a:r>
                        <a:rPr lang="en-US" sz="1600" dirty="0">
                          <a:solidFill>
                            <a:schemeClr val="bg1"/>
                          </a:solidFill>
                        </a:rPr>
                        <a:t>blank</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blank</a:t>
                      </a:r>
                    </a:p>
                  </a:txBody>
                  <a:tcPr/>
                </a:tc>
                <a:extLst>
                  <a:ext uri="{0D108BD9-81ED-4DB2-BD59-A6C34878D82A}">
                    <a16:rowId xmlns:a16="http://schemas.microsoft.com/office/drawing/2014/main" val="2490893638"/>
                  </a:ext>
                </a:extLst>
              </a:tr>
            </a:tbl>
          </a:graphicData>
        </a:graphic>
      </p:graphicFrame>
      <p:sp>
        <p:nvSpPr>
          <p:cNvPr id="8" name="Content Placeholder 7"/>
          <p:cNvSpPr>
            <a:spLocks noGrp="1"/>
          </p:cNvSpPr>
          <p:nvPr>
            <p:ph idx="16"/>
          </p:nvPr>
        </p:nvSpPr>
        <p:spPr>
          <a:xfrm>
            <a:off x="3420635" y="6505884"/>
            <a:ext cx="2302730" cy="211068"/>
          </a:xfrm>
        </p:spPr>
        <p:txBody>
          <a:bodyPr/>
          <a:lstStyle/>
          <a:p>
            <a:pPr marL="0" indent="0" algn="ctr">
              <a:buNone/>
            </a:pPr>
            <a:r>
              <a:rPr lang="en-US" sz="900" u="sng" dirty="0">
                <a:hlinkClick r:id="rId4" action="ppaction://hlinksldjump"/>
              </a:rPr>
              <a:t>Access the text alternative for slide images.</a:t>
            </a:r>
            <a:endParaRPr lang="en-US" sz="900" u="sng" dirty="0"/>
          </a:p>
        </p:txBody>
      </p:sp>
    </p:spTree>
    <p:extLst>
      <p:ext uri="{BB962C8B-B14F-4D97-AF65-F5344CB8AC3E}">
        <p14:creationId xmlns:p14="http://schemas.microsoft.com/office/powerpoint/2010/main" val="26679363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5</a:t>
            </a:r>
          </a:p>
        </p:txBody>
      </p:sp>
    </p:spTree>
    <p:extLst>
      <p:ext uri="{BB962C8B-B14F-4D97-AF65-F5344CB8AC3E}">
        <p14:creationId xmlns:p14="http://schemas.microsoft.com/office/powerpoint/2010/main" val="1529902450"/>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11747232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9746"/>
            <a:ext cx="8229600" cy="1115654"/>
          </a:xfrm>
        </p:spPr>
        <p:txBody>
          <a:bodyPr/>
          <a:lstStyle/>
          <a:p>
            <a:r>
              <a:rPr lang="en-US" dirty="0"/>
              <a:t>Exhibit 5-2: A Bank Reconciliation Illustrated </a:t>
            </a:r>
            <a:r>
              <a:rPr lang="en-US" sz="1000" dirty="0"/>
              <a:t>1</a:t>
            </a:r>
            <a:r>
              <a:rPr lang="en-US" dirty="0"/>
              <a:t> - Text Alternative</a:t>
            </a:r>
            <a:endParaRPr lang="en-US" altLang="en-US" dirty="0"/>
          </a:p>
        </p:txBody>
      </p:sp>
      <p:sp>
        <p:nvSpPr>
          <p:cNvPr id="2" name="Content Placeholder 1"/>
          <p:cNvSpPr>
            <a:spLocks noGrp="1"/>
          </p:cNvSpPr>
          <p:nvPr>
            <p:ph idx="1"/>
          </p:nvPr>
        </p:nvSpPr>
        <p:spPr>
          <a:xfrm>
            <a:off x="609600" y="1600200"/>
            <a:ext cx="8229600" cy="3886200"/>
          </a:xfrm>
        </p:spPr>
        <p:txBody>
          <a:bodyPr/>
          <a:lstStyle/>
          <a:p>
            <a:pPr marL="0" indent="0">
              <a:buNone/>
              <a:defRPr/>
            </a:pPr>
            <a:r>
              <a:rPr lang="en-IN" sz="2400" dirty="0">
                <a:cs typeface="Arial" pitchFamily="34" charset="0"/>
              </a:rPr>
              <a:t>This calculation sheet shows two sides to bank reconciliation: Balance from bank records is at the left, while balance from company's books is on the right.</a:t>
            </a:r>
          </a:p>
          <a:p>
            <a:pPr marL="0" indent="0">
              <a:buNone/>
              <a:defRPr/>
            </a:pPr>
            <a:r>
              <a:rPr lang="en-IN" sz="2400" dirty="0">
                <a:cs typeface="Arial" pitchFamily="34" charset="0"/>
              </a:rPr>
              <a:t>First line per bank records on September 30 starts with indicated balance of $5,233.21. Add a deposit in transit ($859.10). Less outstanding checks ($1,526.58), for a total of $4,565.73. </a:t>
            </a:r>
          </a:p>
          <a:p>
            <a:pPr marL="0" indent="0">
              <a:buNone/>
              <a:defRPr/>
            </a:pPr>
            <a:r>
              <a:rPr lang="en-IN" sz="2400" dirty="0">
                <a:cs typeface="Arial" pitchFamily="34" charset="0"/>
              </a:rPr>
              <a:t>From Company's Books starts with indicated balance of $4,614.58. Add to this interest earned of 28.91. Less service charge of 42.76 and NSF check of 35.00. Reconciled balance is $4,565.73.</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691141181"/>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9746"/>
            <a:ext cx="8229600" cy="1115654"/>
          </a:xfrm>
        </p:spPr>
        <p:txBody>
          <a:bodyPr/>
          <a:lstStyle/>
          <a:p>
            <a:r>
              <a:rPr lang="en-US" dirty="0"/>
              <a:t>Exhibit 5-2: A Bank Reconciliation Illustrated </a:t>
            </a:r>
            <a:r>
              <a:rPr lang="en-US" sz="1000" dirty="0"/>
              <a:t>2</a:t>
            </a:r>
            <a:r>
              <a:rPr lang="en-US" dirty="0"/>
              <a:t> - Text Alternative</a:t>
            </a:r>
            <a:endParaRPr lang="en-US" altLang="en-US" dirty="0"/>
          </a:p>
        </p:txBody>
      </p:sp>
      <p:sp>
        <p:nvSpPr>
          <p:cNvPr id="2" name="Content Placeholder 1"/>
          <p:cNvSpPr>
            <a:spLocks noGrp="1"/>
          </p:cNvSpPr>
          <p:nvPr>
            <p:ph idx="1"/>
          </p:nvPr>
        </p:nvSpPr>
        <p:spPr>
          <a:xfrm>
            <a:off x="609600" y="1600200"/>
            <a:ext cx="8229600" cy="2133600"/>
          </a:xfrm>
        </p:spPr>
        <p:txBody>
          <a:bodyPr/>
          <a:lstStyle/>
          <a:p>
            <a:pPr marL="0" indent="0">
              <a:buNone/>
              <a:defRPr/>
            </a:pPr>
            <a:r>
              <a:rPr lang="en-IN" sz="2400" dirty="0">
                <a:cs typeface="Arial" pitchFamily="34" charset="0"/>
              </a:rPr>
              <a:t>Under Assets within the balance sheet section are Accounts Receivable plus 35 and Cash minus 48.85. Under Revenues within the income statement portion is Interest Income plus 28.91, and then under Expenses is Service Charge Expense minus 42.76.</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889593800"/>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dirty="0"/>
              <a:t>Interest Accrual - Text Alternative</a:t>
            </a:r>
            <a:endParaRPr lang="en-US" altLang="en-US" dirty="0"/>
          </a:p>
        </p:txBody>
      </p:sp>
      <p:sp>
        <p:nvSpPr>
          <p:cNvPr id="2" name="Content Placeholder 1"/>
          <p:cNvSpPr>
            <a:spLocks noGrp="1"/>
          </p:cNvSpPr>
          <p:nvPr>
            <p:ph idx="1"/>
          </p:nvPr>
        </p:nvSpPr>
        <p:spPr>
          <a:xfrm>
            <a:off x="609600" y="1371600"/>
            <a:ext cx="8229600" cy="3962400"/>
          </a:xfrm>
        </p:spPr>
        <p:txBody>
          <a:bodyPr/>
          <a:lstStyle/>
          <a:p>
            <a:pPr marL="0" indent="0">
              <a:buNone/>
              <a:defRPr/>
            </a:pPr>
            <a:r>
              <a:rPr lang="en-US" sz="2400" dirty="0">
                <a:cs typeface="Arial" pitchFamily="34" charset="0"/>
              </a:rPr>
              <a:t>Horizontal model: On the left, the balance sheet consists of Assets = Liabilities + Stockholders' Equity and shows +Interest Receivable under Assets. On the right, the income statement consists of Net Income = Revenues − Expenses, with +Interest Income under Revenues.</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132269574"/>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609600" y="142559"/>
            <a:ext cx="8077200" cy="1050997"/>
          </a:xfrm>
        </p:spPr>
        <p:txBody>
          <a:bodyPr/>
          <a:lstStyle/>
          <a:p>
            <a:r>
              <a:rPr lang="en-US" altLang="en-US" sz="3800" dirty="0"/>
              <a:t>Bad Debts/Uncollectible Accounts </a:t>
            </a:r>
            <a:r>
              <a:rPr lang="en-US" altLang="en-US" sz="1000" dirty="0"/>
              <a:t>3 </a:t>
            </a:r>
            <a:r>
              <a:rPr lang="en-US" sz="3800" dirty="0"/>
              <a:t>-</a:t>
            </a:r>
            <a:r>
              <a:rPr lang="en-US" dirty="0"/>
              <a:t> </a:t>
            </a:r>
            <a:r>
              <a:rPr lang="en-US" sz="3800" dirty="0"/>
              <a:t>Text Alternative</a:t>
            </a:r>
            <a:endParaRPr lang="en-US" altLang="en-US" sz="3800" dirty="0"/>
          </a:p>
        </p:txBody>
      </p:sp>
      <p:sp>
        <p:nvSpPr>
          <p:cNvPr id="2" name="Content Placeholder 1"/>
          <p:cNvSpPr>
            <a:spLocks noGrp="1"/>
          </p:cNvSpPr>
          <p:nvPr>
            <p:ph idx="1"/>
          </p:nvPr>
        </p:nvSpPr>
        <p:spPr>
          <a:xfrm>
            <a:off x="609600" y="1371600"/>
            <a:ext cx="8229600" cy="3962400"/>
          </a:xfrm>
        </p:spPr>
        <p:txBody>
          <a:bodyPr/>
          <a:lstStyle/>
          <a:p>
            <a:pPr marL="0" indent="0">
              <a:buNone/>
              <a:defRPr/>
            </a:pPr>
            <a:r>
              <a:rPr lang="en-US" sz="2400" dirty="0">
                <a:cs typeface="Arial" pitchFamily="34" charset="0"/>
              </a:rPr>
              <a:t>For the effect of adjusting for bad debts, the horizontal model shows: Allowance for Bad Debts decreases under Assets on the balance sheet side, and Bad Debts Expense decreases under Expenses on the income statement side of the model.</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311254524"/>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609600" y="142559"/>
            <a:ext cx="8077200" cy="1050997"/>
          </a:xfrm>
        </p:spPr>
        <p:txBody>
          <a:bodyPr/>
          <a:lstStyle/>
          <a:p>
            <a:r>
              <a:rPr lang="en-US" altLang="en-US" sz="4000" dirty="0"/>
              <a:t>Writing Off an Uncollectible Account Receivable </a:t>
            </a:r>
            <a:r>
              <a:rPr lang="en-US" altLang="en-US" sz="900" dirty="0"/>
              <a:t>1</a:t>
            </a:r>
            <a:r>
              <a:rPr lang="en-US" altLang="en-US" sz="4000" dirty="0"/>
              <a:t> </a:t>
            </a:r>
            <a:r>
              <a:rPr lang="en-US" sz="3800" dirty="0"/>
              <a:t>-</a:t>
            </a:r>
            <a:r>
              <a:rPr lang="en-US" dirty="0"/>
              <a:t> </a:t>
            </a:r>
            <a:r>
              <a:rPr lang="en-US" sz="3800" dirty="0"/>
              <a:t>Text Alternative</a:t>
            </a:r>
            <a:endParaRPr lang="en-US" altLang="en-US" sz="3800" dirty="0"/>
          </a:p>
        </p:txBody>
      </p:sp>
      <p:sp>
        <p:nvSpPr>
          <p:cNvPr id="2" name="Content Placeholder 1"/>
          <p:cNvSpPr>
            <a:spLocks noGrp="1"/>
          </p:cNvSpPr>
          <p:nvPr>
            <p:ph idx="1"/>
          </p:nvPr>
        </p:nvSpPr>
        <p:spPr>
          <a:xfrm>
            <a:off x="609600" y="1447800"/>
            <a:ext cx="8229600" cy="3886200"/>
          </a:xfrm>
        </p:spPr>
        <p:txBody>
          <a:bodyPr/>
          <a:lstStyle/>
          <a:p>
            <a:pPr marL="0" indent="0">
              <a:buNone/>
              <a:defRPr/>
            </a:pPr>
            <a:r>
              <a:rPr lang="en-IN" sz="2400" dirty="0">
                <a:cs typeface="Arial" pitchFamily="34" charset="0"/>
              </a:rPr>
              <a:t>Accounts Receivable decreases under Assets on the balance sheet side, and Allowance for Bad Debts increases under Assets.</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139213533"/>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609600" y="142559"/>
            <a:ext cx="8077200" cy="1050997"/>
          </a:xfrm>
        </p:spPr>
        <p:txBody>
          <a:bodyPr/>
          <a:lstStyle/>
          <a:p>
            <a:r>
              <a:rPr lang="en-US" altLang="en-US" sz="4000" dirty="0"/>
              <a:t>Cash Discounts </a:t>
            </a:r>
            <a:r>
              <a:rPr lang="en-US" sz="3800" dirty="0"/>
              <a:t>-</a:t>
            </a:r>
            <a:r>
              <a:rPr lang="en-US" dirty="0"/>
              <a:t> </a:t>
            </a:r>
            <a:r>
              <a:rPr lang="en-US" sz="3800" dirty="0"/>
              <a:t>Text Alternative</a:t>
            </a:r>
            <a:endParaRPr lang="en-US" altLang="en-US" sz="3800" dirty="0"/>
          </a:p>
        </p:txBody>
      </p:sp>
      <p:sp>
        <p:nvSpPr>
          <p:cNvPr id="2" name="Content Placeholder 1"/>
          <p:cNvSpPr>
            <a:spLocks noGrp="1"/>
          </p:cNvSpPr>
          <p:nvPr>
            <p:ph idx="1"/>
          </p:nvPr>
        </p:nvSpPr>
        <p:spPr>
          <a:xfrm>
            <a:off x="609600" y="1447800"/>
            <a:ext cx="8229600" cy="3276600"/>
          </a:xfrm>
        </p:spPr>
        <p:txBody>
          <a:bodyPr/>
          <a:lstStyle/>
          <a:p>
            <a:pPr marL="0" indent="0">
              <a:buNone/>
              <a:defRPr/>
            </a:pPr>
            <a:r>
              <a:rPr lang="en-IN" sz="2000" dirty="0">
                <a:cs typeface="Arial" pitchFamily="34" charset="0"/>
              </a:rPr>
              <a:t>The terms, which apply to the whole time line, are as follows: "Sellers offer cash discounts to customers which are a deduction from the invoice price granted to induce early payment of the amount due." About 1/3 of the time line is labeled "Discount Period;" the rest is labeled "Credit Period." An arrow points to the discount period from the text "Invoice total less discount." Another arrow points to the credit period from the text "Invoice total due." The purchase or sale occurs at the beginning of the time line.</a:t>
            </a:r>
          </a:p>
          <a:p>
            <a:pPr marL="0" indent="0">
              <a:buNone/>
              <a:defRPr/>
            </a:pPr>
            <a:r>
              <a:rPr lang="en-IN" sz="2000" dirty="0">
                <a:cs typeface="Arial" pitchFamily="34" charset="0"/>
              </a:rPr>
              <a:t>Separate from the time line is a box around the text "2/10, n/30." Callout boxes define each term: 2 is the discount percent, 10 is the discount period, n means "otherwise, net (or invoice total) is due", and 30 is the credit period.</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900174765"/>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609600" y="142559"/>
            <a:ext cx="8077200" cy="1050997"/>
          </a:xfrm>
        </p:spPr>
        <p:txBody>
          <a:bodyPr/>
          <a:lstStyle/>
          <a:p>
            <a:r>
              <a:rPr lang="en-US" altLang="en-US" sz="4000" dirty="0"/>
              <a:t>Adjusting Entry for Accrued Interest </a:t>
            </a:r>
            <a:r>
              <a:rPr lang="en-US" sz="3800" dirty="0"/>
              <a:t>-</a:t>
            </a:r>
            <a:r>
              <a:rPr lang="en-US" dirty="0"/>
              <a:t> </a:t>
            </a:r>
            <a:r>
              <a:rPr lang="en-US" sz="3800" dirty="0"/>
              <a:t>Text Alternative</a:t>
            </a:r>
            <a:endParaRPr lang="en-US" altLang="en-US" sz="3800" dirty="0"/>
          </a:p>
        </p:txBody>
      </p:sp>
      <p:sp>
        <p:nvSpPr>
          <p:cNvPr id="2" name="Content Placeholder 1"/>
          <p:cNvSpPr>
            <a:spLocks noGrp="1"/>
          </p:cNvSpPr>
          <p:nvPr>
            <p:ph idx="1"/>
          </p:nvPr>
        </p:nvSpPr>
        <p:spPr>
          <a:xfrm>
            <a:off x="609600" y="1371600"/>
            <a:ext cx="8229600" cy="3962400"/>
          </a:xfrm>
        </p:spPr>
        <p:txBody>
          <a:bodyPr/>
          <a:lstStyle/>
          <a:p>
            <a:pPr marL="0" indent="0">
              <a:buNone/>
              <a:defRPr/>
            </a:pPr>
            <a:r>
              <a:rPr lang="en-US" sz="2400" dirty="0">
                <a:cs typeface="Arial" pitchFamily="34" charset="0"/>
              </a:rPr>
              <a:t>For the effect of accruing interest on short-term marketable securities, the horizontal model shows: Interest Receivable increases under Assets on the balance sheet side and Interest Income increases under Revenues on the income statement side of the model.</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01780043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Cash Management Goals</a:t>
            </a:r>
            <a:endParaRPr lang="en-US" dirty="0"/>
          </a:p>
        </p:txBody>
      </p:sp>
      <p:sp>
        <p:nvSpPr>
          <p:cNvPr id="3" name="Content Placeholder 2"/>
          <p:cNvSpPr>
            <a:spLocks noGrp="1"/>
          </p:cNvSpPr>
          <p:nvPr>
            <p:ph idx="1"/>
          </p:nvPr>
        </p:nvSpPr>
        <p:spPr>
          <a:xfrm>
            <a:off x="457200" y="1481137"/>
            <a:ext cx="8229600" cy="3090863"/>
          </a:xfrm>
        </p:spPr>
        <p:txBody>
          <a:bodyPr/>
          <a:lstStyle/>
          <a:p>
            <a:pPr marL="292608" indent="-292608">
              <a:lnSpc>
                <a:spcPct val="90000"/>
              </a:lnSpc>
              <a:spcBef>
                <a:spcPct val="50000"/>
              </a:spcBef>
              <a:buClr>
                <a:schemeClr val="tx1"/>
              </a:buClr>
              <a:defRPr/>
            </a:pPr>
            <a:r>
              <a:rPr lang="en-IN" sz="3000" b="1" dirty="0">
                <a:solidFill>
                  <a:schemeClr val="accent1">
                    <a:lumMod val="50000"/>
                  </a:schemeClr>
                </a:solidFill>
              </a:rPr>
              <a:t>To permit investment of cash balances not currently required for the entity’s operation.</a:t>
            </a:r>
          </a:p>
          <a:p>
            <a:pPr marL="292608" indent="-292608">
              <a:lnSpc>
                <a:spcPct val="90000"/>
              </a:lnSpc>
              <a:spcBef>
                <a:spcPct val="50000"/>
              </a:spcBef>
              <a:buClr>
                <a:schemeClr val="tx1"/>
              </a:buClr>
              <a:defRPr/>
            </a:pPr>
            <a:r>
              <a:rPr lang="en-IN" sz="3000" b="1" dirty="0">
                <a:solidFill>
                  <a:schemeClr val="accent1">
                    <a:lumMod val="50000"/>
                  </a:schemeClr>
                </a:solidFill>
              </a:rPr>
              <a:t>To maximize earnings by having as much cash as feasible invested for the longest possible time.</a:t>
            </a:r>
          </a:p>
          <a:p>
            <a:pPr marL="292608" indent="-292608">
              <a:lnSpc>
                <a:spcPct val="90000"/>
              </a:lnSpc>
              <a:spcBef>
                <a:spcPct val="50000"/>
              </a:spcBef>
              <a:buClr>
                <a:schemeClr val="tx1"/>
              </a:buClr>
              <a:defRPr/>
            </a:pPr>
            <a:r>
              <a:rPr lang="en-IN" sz="3000" b="1" dirty="0">
                <a:solidFill>
                  <a:schemeClr val="accent1">
                    <a:lumMod val="50000"/>
                  </a:schemeClr>
                </a:solidFill>
              </a:rPr>
              <a:t>To minimize investment risks.</a:t>
            </a:r>
            <a:endParaRPr lang="en-US" sz="3000" b="1" dirty="0">
              <a:solidFill>
                <a:schemeClr val="accent1">
                  <a:lumMod val="50000"/>
                </a:schemeClr>
              </a:solidFill>
            </a:endParaRPr>
          </a:p>
        </p:txBody>
      </p:sp>
      <p:sp>
        <p:nvSpPr>
          <p:cNvPr id="5" name="Content Placeholder 4"/>
          <p:cNvSpPr>
            <a:spLocks noGrp="1"/>
          </p:cNvSpPr>
          <p:nvPr>
            <p:ph idx="13"/>
          </p:nvPr>
        </p:nvSpPr>
        <p:spPr>
          <a:xfrm>
            <a:off x="457200" y="6069208"/>
            <a:ext cx="7467600" cy="255392"/>
          </a:xfrm>
        </p:spPr>
        <p:txBody>
          <a:bodyPr/>
          <a:lstStyle/>
          <a:p>
            <a:pPr marL="0" indent="0">
              <a:buNone/>
            </a:pPr>
            <a:r>
              <a:rPr lang="en-US" altLang="en-US" sz="1100" b="1" dirty="0"/>
              <a:t>Learning Objective 5-1: Explain what is included in the cash and cash equivalents amount reported on the balance sheet.</a:t>
            </a:r>
          </a:p>
        </p:txBody>
      </p:sp>
    </p:spTree>
    <p:extLst>
      <p:ext uri="{BB962C8B-B14F-4D97-AF65-F5344CB8AC3E}">
        <p14:creationId xmlns:p14="http://schemas.microsoft.com/office/powerpoint/2010/main" val="1969769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609600" y="142559"/>
            <a:ext cx="8077200" cy="1050997"/>
          </a:xfrm>
        </p:spPr>
        <p:txBody>
          <a:bodyPr/>
          <a:lstStyle/>
          <a:p>
            <a:r>
              <a:rPr lang="en-IN" sz="3400" dirty="0"/>
              <a:t>Effects of Purchase and Sale Transactions on the Financial Statements </a:t>
            </a:r>
            <a:r>
              <a:rPr lang="en-US" sz="3400" dirty="0"/>
              <a:t>- Text Alternative</a:t>
            </a:r>
            <a:endParaRPr lang="en-US" altLang="en-US" sz="3400" dirty="0"/>
          </a:p>
        </p:txBody>
      </p:sp>
      <p:sp>
        <p:nvSpPr>
          <p:cNvPr id="2" name="Content Placeholder 1"/>
          <p:cNvSpPr>
            <a:spLocks noGrp="1"/>
          </p:cNvSpPr>
          <p:nvPr>
            <p:ph idx="1"/>
          </p:nvPr>
        </p:nvSpPr>
        <p:spPr>
          <a:xfrm>
            <a:off x="609600" y="1371600"/>
            <a:ext cx="8229600" cy="3962400"/>
          </a:xfrm>
        </p:spPr>
        <p:txBody>
          <a:bodyPr/>
          <a:lstStyle/>
          <a:p>
            <a:pPr marL="0" indent="0">
              <a:buNone/>
              <a:defRPr/>
            </a:pPr>
            <a:r>
              <a:rPr lang="en-US" sz="2400" dirty="0">
                <a:cs typeface="Arial" pitchFamily="34" charset="0"/>
              </a:rPr>
              <a:t>For the effect of a purchase and sale of a product, the horizontal model shows: (1) Purchase of Inventory: Inventory increases under Assets and Accounts Payable increases under Liabilities on the balance sheet side of the model; (2) Recognize cost of goods sold: Inventory decreases under Assets and Cost of Goods Sold decreases under Expenses on the income statement side of the model.</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715868971"/>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609600" y="142559"/>
            <a:ext cx="8077200" cy="1050997"/>
          </a:xfrm>
        </p:spPr>
        <p:txBody>
          <a:bodyPr/>
          <a:lstStyle/>
          <a:p>
            <a:pPr algn="l"/>
            <a:r>
              <a:rPr lang="en-US" sz="3400" dirty="0"/>
              <a:t>Exhibit 5-3: </a:t>
            </a:r>
            <a:r>
              <a:rPr lang="en-IN" sz="3400" dirty="0"/>
              <a:t>Flow of Costs from Inventory to Cost of Goods Sold </a:t>
            </a:r>
            <a:r>
              <a:rPr lang="en-US" sz="3400" dirty="0"/>
              <a:t>- Text Alternative</a:t>
            </a:r>
            <a:endParaRPr lang="en-US" altLang="en-US" sz="3400" dirty="0"/>
          </a:p>
        </p:txBody>
      </p:sp>
      <p:sp>
        <p:nvSpPr>
          <p:cNvPr id="2" name="Content Placeholder 1"/>
          <p:cNvSpPr>
            <a:spLocks noGrp="1"/>
          </p:cNvSpPr>
          <p:nvPr>
            <p:ph idx="1"/>
          </p:nvPr>
        </p:nvSpPr>
        <p:spPr>
          <a:xfrm>
            <a:off x="609600" y="1371600"/>
            <a:ext cx="8229600" cy="4572000"/>
          </a:xfrm>
        </p:spPr>
        <p:txBody>
          <a:bodyPr/>
          <a:lstStyle/>
          <a:p>
            <a:pPr marL="0" indent="0">
              <a:buNone/>
              <a:defRPr/>
            </a:pPr>
            <a:r>
              <a:rPr lang="en-US" sz="2400" dirty="0">
                <a:cs typeface="Arial" pitchFamily="34" charset="0"/>
              </a:rPr>
              <a:t>A T-account diagram illustrates the flow of costs from inventory to Cost of Goods Sold.</a:t>
            </a:r>
          </a:p>
          <a:p>
            <a:pPr marL="0" indent="0">
              <a:buNone/>
              <a:defRPr/>
            </a:pPr>
            <a:endParaRPr lang="en-US" sz="2400" dirty="0">
              <a:cs typeface="Arial" pitchFamily="34" charset="0"/>
            </a:endParaRPr>
          </a:p>
          <a:p>
            <a:pPr marL="0" indent="0">
              <a:buNone/>
              <a:defRPr/>
            </a:pPr>
            <a:r>
              <a:rPr lang="en-US" sz="2400" dirty="0">
                <a:cs typeface="Arial" pitchFamily="34" charset="0"/>
              </a:rPr>
              <a:t>First (left) T-account: The Balance Sheet – Inventory (an asset)</a:t>
            </a:r>
          </a:p>
          <a:p>
            <a:pPr marL="0" indent="0">
              <a:buNone/>
              <a:defRPr/>
            </a:pPr>
            <a:r>
              <a:rPr lang="en-US" sz="2400" dirty="0">
                <a:cs typeface="Arial" pitchFamily="34" charset="0"/>
              </a:rPr>
              <a:t>Debit side: Purchases of merchandise for resale increase inventory (credit to Accounts Payable or Cash).</a:t>
            </a:r>
          </a:p>
          <a:p>
            <a:pPr marL="0" indent="0">
              <a:buNone/>
              <a:defRPr/>
            </a:pPr>
            <a:r>
              <a:rPr lang="en-US" sz="2400" dirty="0">
                <a:cs typeface="Arial" pitchFamily="34" charset="0"/>
              </a:rPr>
              <a:t>Credit side: When merchandise is sold, the cost flows from the inventory account to the Debit side of the:</a:t>
            </a:r>
          </a:p>
          <a:p>
            <a:pPr marL="0" indent="0">
              <a:buNone/>
              <a:defRPr/>
            </a:pPr>
            <a:endParaRPr lang="en-US" sz="2400" dirty="0">
              <a:cs typeface="Arial" pitchFamily="34" charset="0"/>
            </a:endParaRPr>
          </a:p>
          <a:p>
            <a:pPr marL="0" indent="0">
              <a:buNone/>
              <a:defRPr/>
            </a:pPr>
            <a:r>
              <a:rPr lang="en-US" sz="2400" dirty="0">
                <a:cs typeface="Arial" pitchFamily="34" charset="0"/>
              </a:rPr>
              <a:t>Second (right) T-account: Income Statement – Cost of Goods Sold (an expense).</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005946929"/>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609600" y="142559"/>
            <a:ext cx="8077200" cy="1050997"/>
          </a:xfrm>
        </p:spPr>
        <p:txBody>
          <a:bodyPr/>
          <a:lstStyle/>
          <a:p>
            <a:pPr algn="l"/>
            <a:r>
              <a:rPr lang="en-US" altLang="en-US" sz="3600" dirty="0"/>
              <a:t>Prepaid Expenses and Other Current Assets </a:t>
            </a:r>
            <a:r>
              <a:rPr lang="en-US" altLang="en-US" sz="800" dirty="0"/>
              <a:t>2  </a:t>
            </a:r>
            <a:r>
              <a:rPr lang="en-US" sz="3400" dirty="0"/>
              <a:t>- Text Alternative</a:t>
            </a:r>
            <a:endParaRPr lang="en-US" altLang="en-US" sz="3400" dirty="0"/>
          </a:p>
        </p:txBody>
      </p:sp>
      <p:sp>
        <p:nvSpPr>
          <p:cNvPr id="2" name="Content Placeholder 1"/>
          <p:cNvSpPr>
            <a:spLocks noGrp="1"/>
          </p:cNvSpPr>
          <p:nvPr>
            <p:ph idx="1"/>
          </p:nvPr>
        </p:nvSpPr>
        <p:spPr>
          <a:xfrm>
            <a:off x="609600" y="1371600"/>
            <a:ext cx="8229600" cy="4572000"/>
          </a:xfrm>
        </p:spPr>
        <p:txBody>
          <a:bodyPr/>
          <a:lstStyle/>
          <a:p>
            <a:pPr marL="0" indent="0">
              <a:buNone/>
              <a:defRPr/>
            </a:pPr>
            <a:r>
              <a:rPr lang="en-US" sz="2400" dirty="0">
                <a:cs typeface="Arial" pitchFamily="34" charset="0"/>
              </a:rPr>
              <a:t>On the left, the balance sheet consists of Assets = Liabilities + Stockholders' Equity and shows 1) Payment of premium for the year: Cash decrease of 1,800; 2) Prepaid Insurance increase of 1,800; and 3) Recognition of expense for two months: decrease in Prepaid Insurance of 300, all under Assets. On the right, the income statement consists of Net Income = Revenues − Expenses, with an decrease in Insurance Expense of 300, under Expenses.</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38071714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Cash Equivalents</a:t>
            </a:r>
            <a:endParaRPr lang="en-US" dirty="0"/>
          </a:p>
        </p:txBody>
      </p:sp>
      <p:pic>
        <p:nvPicPr>
          <p:cNvPr id="5" name="Picture 4" descr="Diagram with Cash Equivalents include. . . at the center and surrounded by the following labeled ovals. Commercial paper, U.S. Treasury securities, Bank certificates of deposit, and Money market mutual funds.&#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682" y="1447800"/>
            <a:ext cx="7419718" cy="4280608"/>
          </a:xfrm>
          <a:prstGeom prst="rect">
            <a:avLst/>
          </a:prstGeom>
        </p:spPr>
      </p:pic>
      <p:sp>
        <p:nvSpPr>
          <p:cNvPr id="3" name="Content Placeholder 2"/>
          <p:cNvSpPr>
            <a:spLocks noGrp="1"/>
          </p:cNvSpPr>
          <p:nvPr>
            <p:ph idx="1"/>
          </p:nvPr>
        </p:nvSpPr>
        <p:spPr>
          <a:xfrm>
            <a:off x="457200" y="6087509"/>
            <a:ext cx="8229600" cy="237091"/>
          </a:xfrm>
        </p:spPr>
        <p:txBody>
          <a:bodyPr/>
          <a:lstStyle/>
          <a:p>
            <a:pPr marL="0" indent="0">
              <a:buNone/>
            </a:pPr>
            <a:r>
              <a:rPr lang="en-US" altLang="en-US" sz="1100" b="1" dirty="0"/>
              <a:t>Learning Objective 5-1: Explain what is included in the cash and cash equivalents amount reported on the balance sheet.</a:t>
            </a:r>
          </a:p>
        </p:txBody>
      </p:sp>
    </p:spTree>
    <p:extLst>
      <p:ext uri="{BB962C8B-B14F-4D97-AF65-F5344CB8AC3E}">
        <p14:creationId xmlns:p14="http://schemas.microsoft.com/office/powerpoint/2010/main" val="2555556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Internal Control System</a:t>
            </a:r>
            <a:endParaRPr lang="en-US" dirty="0"/>
          </a:p>
        </p:txBody>
      </p:sp>
      <p:sp>
        <p:nvSpPr>
          <p:cNvPr id="3" name="Content Placeholder 2"/>
          <p:cNvSpPr>
            <a:spLocks noGrp="1"/>
          </p:cNvSpPr>
          <p:nvPr>
            <p:ph idx="1"/>
          </p:nvPr>
        </p:nvSpPr>
        <p:spPr>
          <a:xfrm>
            <a:off x="457200" y="1481137"/>
            <a:ext cx="8229600" cy="881063"/>
          </a:xfrm>
        </p:spPr>
        <p:txBody>
          <a:bodyPr/>
          <a:lstStyle/>
          <a:p>
            <a:pPr marL="0" indent="0">
              <a:buNone/>
            </a:pPr>
            <a:r>
              <a:rPr lang="en-IN" sz="2800" dirty="0"/>
              <a:t>Designed to help safeguard all of an entity’s assets, including cash.</a:t>
            </a:r>
            <a:endParaRPr lang="en-US" sz="2800" dirty="0"/>
          </a:p>
        </p:txBody>
      </p:sp>
      <p:sp>
        <p:nvSpPr>
          <p:cNvPr id="5" name="Content Placeholder 4"/>
          <p:cNvSpPr>
            <a:spLocks noGrp="1"/>
          </p:cNvSpPr>
          <p:nvPr>
            <p:ph idx="13"/>
          </p:nvPr>
        </p:nvSpPr>
        <p:spPr>
          <a:xfrm>
            <a:off x="457200" y="2624137"/>
            <a:ext cx="8229600" cy="2100263"/>
          </a:xfrm>
        </p:spPr>
        <p:txBody>
          <a:bodyPr/>
          <a:lstStyle/>
          <a:p>
            <a:pPr marL="0" indent="0" eaLnBrk="1" hangingPunct="1">
              <a:spcBef>
                <a:spcPct val="50000"/>
              </a:spcBef>
              <a:buNone/>
              <a:defRPr/>
            </a:pPr>
            <a:r>
              <a:rPr lang="en-US" altLang="en-US" sz="2400" b="1" u="sng" dirty="0"/>
              <a:t>Internal control objectives are to ensure:</a:t>
            </a:r>
          </a:p>
          <a:p>
            <a:pPr marL="402336" indent="-402336" eaLnBrk="1" hangingPunct="1">
              <a:spcBef>
                <a:spcPct val="50000"/>
              </a:spcBef>
              <a:buFontTx/>
              <a:buAutoNum type="arabicPeriod"/>
              <a:defRPr/>
            </a:pPr>
            <a:r>
              <a:rPr lang="en-US" altLang="en-US" sz="2400" b="1" dirty="0"/>
              <a:t>Effective and efficient operations.</a:t>
            </a:r>
          </a:p>
          <a:p>
            <a:pPr marL="402336" indent="-402336" eaLnBrk="1" hangingPunct="1">
              <a:spcBef>
                <a:spcPct val="50000"/>
              </a:spcBef>
              <a:buFontTx/>
              <a:buAutoNum type="arabicPeriod"/>
              <a:defRPr/>
            </a:pPr>
            <a:r>
              <a:rPr lang="en-US" altLang="en-US" sz="2400" b="1" dirty="0"/>
              <a:t>Reliable financial reporting.</a:t>
            </a:r>
          </a:p>
          <a:p>
            <a:pPr marL="402336" indent="-402336" eaLnBrk="1" hangingPunct="1">
              <a:spcBef>
                <a:spcPct val="50000"/>
              </a:spcBef>
              <a:buFontTx/>
              <a:buAutoNum type="arabicPeriod"/>
              <a:defRPr/>
            </a:pPr>
            <a:r>
              <a:rPr lang="en-US" altLang="en-US" sz="2400" b="1" dirty="0"/>
              <a:t>Compliance with applicable laws and regulations.</a:t>
            </a:r>
          </a:p>
        </p:txBody>
      </p:sp>
      <p:sp>
        <p:nvSpPr>
          <p:cNvPr id="6" name="Content Placeholder 5"/>
          <p:cNvSpPr>
            <a:spLocks noGrp="1"/>
          </p:cNvSpPr>
          <p:nvPr>
            <p:ph idx="14"/>
          </p:nvPr>
        </p:nvSpPr>
        <p:spPr>
          <a:xfrm>
            <a:off x="457200" y="6069208"/>
            <a:ext cx="8229600" cy="255392"/>
          </a:xfrm>
        </p:spPr>
        <p:txBody>
          <a:bodyPr/>
          <a:lstStyle/>
          <a:p>
            <a:pPr marL="0" indent="0">
              <a:buNone/>
            </a:pPr>
            <a:r>
              <a:rPr lang="en-US" altLang="en-US" sz="1100" b="1" dirty="0"/>
              <a:t>Learning Objective 5-2:Describe the key features of a system of internal control and explain why internal controls are important.</a:t>
            </a:r>
          </a:p>
        </p:txBody>
      </p:sp>
    </p:spTree>
    <p:extLst>
      <p:ext uri="{BB962C8B-B14F-4D97-AF65-F5344CB8AC3E}">
        <p14:creationId xmlns:p14="http://schemas.microsoft.com/office/powerpoint/2010/main" val="3581912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Bank Reconciliation Process</a:t>
            </a:r>
            <a:endParaRPr lang="en-US" dirty="0"/>
          </a:p>
        </p:txBody>
      </p:sp>
      <p:sp>
        <p:nvSpPr>
          <p:cNvPr id="3" name="Content Placeholder 2"/>
          <p:cNvSpPr>
            <a:spLocks noGrp="1"/>
          </p:cNvSpPr>
          <p:nvPr>
            <p:ph idx="1"/>
          </p:nvPr>
        </p:nvSpPr>
        <p:spPr>
          <a:xfrm>
            <a:off x="457200" y="1481137"/>
            <a:ext cx="8229600" cy="2100263"/>
          </a:xfrm>
        </p:spPr>
        <p:txBody>
          <a:bodyPr/>
          <a:lstStyle/>
          <a:p>
            <a:pPr marL="0" indent="0">
              <a:buNone/>
            </a:pPr>
            <a:r>
              <a:rPr lang="en-IN" b="1" dirty="0">
                <a:solidFill>
                  <a:schemeClr val="accent5">
                    <a:lumMod val="10000"/>
                  </a:schemeClr>
                </a:solidFill>
                <a:cs typeface="Arial" panose="020B0604020202020204" pitchFamily="34" charset="0"/>
              </a:rPr>
              <a:t>Involves bringing into agreement the account balance reported by the bank on the bank statement with the account balance in the ledger.</a:t>
            </a:r>
            <a:endParaRPr lang="en-US" sz="2800" b="1" dirty="0">
              <a:solidFill>
                <a:schemeClr val="accent5">
                  <a:lumMod val="10000"/>
                </a:schemeClr>
              </a:solidFill>
              <a:cs typeface="Arial" panose="020B0604020202020204" pitchFamily="34" charset="0"/>
            </a:endParaRPr>
          </a:p>
        </p:txBody>
      </p:sp>
      <p:sp>
        <p:nvSpPr>
          <p:cNvPr id="5" name="Content Placeholder 4"/>
          <p:cNvSpPr>
            <a:spLocks noGrp="1"/>
          </p:cNvSpPr>
          <p:nvPr>
            <p:ph idx="13"/>
          </p:nvPr>
        </p:nvSpPr>
        <p:spPr>
          <a:xfrm>
            <a:off x="457200" y="3767137"/>
            <a:ext cx="8229600" cy="957263"/>
          </a:xfrm>
        </p:spPr>
        <p:txBody>
          <a:bodyPr/>
          <a:lstStyle/>
          <a:p>
            <a:pPr marL="0" lvl="1" indent="0">
              <a:buNone/>
            </a:pPr>
            <a:r>
              <a:rPr lang="en-IN" b="1" dirty="0">
                <a:solidFill>
                  <a:schemeClr val="accent5">
                    <a:lumMod val="10000"/>
                  </a:schemeClr>
                </a:solidFill>
                <a:cs typeface="Arial" panose="020B0604020202020204" pitchFamily="34" charset="0"/>
              </a:rPr>
              <a:t>Balances might differ for two reasons: timing differences and errors</a:t>
            </a:r>
            <a:r>
              <a:rPr lang="en-US" b="1" dirty="0">
                <a:solidFill>
                  <a:schemeClr val="accent5">
                    <a:lumMod val="10000"/>
                  </a:schemeClr>
                </a:solidFill>
                <a:cs typeface="Arial" panose="020B0604020202020204" pitchFamily="34" charset="0"/>
              </a:rPr>
              <a:t>.</a:t>
            </a:r>
          </a:p>
        </p:txBody>
      </p:sp>
      <p:sp>
        <p:nvSpPr>
          <p:cNvPr id="6" name="Content Placeholder 5"/>
          <p:cNvSpPr>
            <a:spLocks noGrp="1"/>
          </p:cNvSpPr>
          <p:nvPr>
            <p:ph idx="14"/>
          </p:nvPr>
        </p:nvSpPr>
        <p:spPr>
          <a:xfrm>
            <a:off x="457200" y="6069208"/>
            <a:ext cx="8229600" cy="255392"/>
          </a:xfrm>
        </p:spPr>
        <p:txBody>
          <a:bodyPr/>
          <a:lstStyle/>
          <a:p>
            <a:pPr marL="0" indent="0">
              <a:buNone/>
            </a:pPr>
            <a:r>
              <a:rPr lang="en-US" altLang="en-US" sz="1100" b="1" dirty="0"/>
              <a:t>Learning Objective 5-3: Explain the bank reconciliation procedure.</a:t>
            </a:r>
          </a:p>
        </p:txBody>
      </p:sp>
    </p:spTree>
    <p:extLst>
      <p:ext uri="{BB962C8B-B14F-4D97-AF65-F5344CB8AC3E}">
        <p14:creationId xmlns:p14="http://schemas.microsoft.com/office/powerpoint/2010/main" val="1918151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 name="ISPRING_RESOURCE_PATHS_HASH_2" val="20c7899eeeb4f689678cd0131c41dbc748ecbb5"/>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2.xml><?xml version="1.0" encoding="utf-8"?>
<ds:datastoreItem xmlns:ds="http://schemas.openxmlformats.org/officeDocument/2006/customXml" ds:itemID="{418469BC-8061-450E-A3E9-B62929EFD076}">
  <ds:schemaRefs>
    <ds:schemaRef ds:uri="http://schemas.microsoft.com/office/2006/metadata/properties"/>
    <ds:schemaRef ds:uri="http://schemas.microsoft.com/office/2006/documentManagement/types"/>
    <ds:schemaRef ds:uri="http://www.w3.org/XML/1998/namespace"/>
    <ds:schemaRef ds:uri="dd132adf-85ac-4a18-8a8f-eabd02632a11"/>
    <ds:schemaRef ds:uri="http://purl.org/dc/elements/1.1/"/>
    <ds:schemaRef ds:uri="http://schemas.microsoft.com/office/infopath/2007/PartnerControls"/>
    <ds:schemaRef ds:uri="http://purl.org/dc/terms/"/>
    <ds:schemaRef ds:uri="http://schemas.openxmlformats.org/package/2006/metadata/core-properties"/>
    <ds:schemaRef ds:uri="8f5cc36b-c016-4758-adce-9e0f69c0453c"/>
    <ds:schemaRef ds:uri="http://purl.org/dc/dcmitype/"/>
  </ds:schemaRefs>
</ds:datastoreItem>
</file>

<file path=customXml/itemProps3.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8541</Words>
  <Application>Microsoft Office PowerPoint</Application>
  <PresentationFormat>On-screen Show (4:3)</PresentationFormat>
  <Paragraphs>516</Paragraphs>
  <Slides>62</Slides>
  <Notes>61</Notes>
  <HiddenSlides>11</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62</vt:i4>
      </vt:variant>
    </vt:vector>
  </HeadingPairs>
  <TitlesOfParts>
    <vt:vector size="72" baseType="lpstr">
      <vt:lpstr>Arial</vt:lpstr>
      <vt:lpstr>Arial Narrow</vt:lpstr>
      <vt:lpstr>Book Antiqua</vt:lpstr>
      <vt:lpstr>Calibri</vt:lpstr>
      <vt:lpstr>Palatino Linotype</vt:lpstr>
      <vt:lpstr>Tahoma</vt:lpstr>
      <vt:lpstr>Times New Roman</vt:lpstr>
      <vt:lpstr>Wingdings</vt:lpstr>
      <vt:lpstr>Theme1</vt:lpstr>
      <vt:lpstr>1_Theme1</vt:lpstr>
      <vt:lpstr> </vt:lpstr>
      <vt:lpstr>Accounting: What the Numbers Mean</vt:lpstr>
      <vt:lpstr>Learning Objectives</vt:lpstr>
      <vt:lpstr>What Are Current Assets?</vt:lpstr>
      <vt:lpstr>Cash</vt:lpstr>
      <vt:lpstr>Cash Management Goals</vt:lpstr>
      <vt:lpstr>Cash Equivalents</vt:lpstr>
      <vt:lpstr>The Internal Control System</vt:lpstr>
      <vt:lpstr>Bank Reconciliation Process</vt:lpstr>
      <vt:lpstr>Bank Reconciliation Process: Common Timing Differences 1 </vt:lpstr>
      <vt:lpstr>Bank Reconciliation Process: Common Timing Differences 2 </vt:lpstr>
      <vt:lpstr>Bank Reconciliation Process: Errors</vt:lpstr>
      <vt:lpstr>Exhibit 5-2: A Bank Reconciliation Illustrated 1</vt:lpstr>
      <vt:lpstr>Exhibit 5-2: A Bank Reconciliation Illustrated 2</vt:lpstr>
      <vt:lpstr>Exhibit 5-2: A Bank Reconciliation Illustrated 3</vt:lpstr>
      <vt:lpstr>Short-Term Marketable Securities</vt:lpstr>
      <vt:lpstr>Interest Accrual</vt:lpstr>
      <vt:lpstr>Bad Debts/Uncollectible Accounts 1</vt:lpstr>
      <vt:lpstr>Bad Debts/Uncollectible Accounts 2</vt:lpstr>
      <vt:lpstr>Bad Debts/Uncollectible Accounts 3</vt:lpstr>
      <vt:lpstr>Balance Sheet Presentation</vt:lpstr>
      <vt:lpstr>Writing Off an Uncollectible Account Receivable 1</vt:lpstr>
      <vt:lpstr>Writing Off an Uncollectible Account Receivable 2</vt:lpstr>
      <vt:lpstr>Cash Discounts</vt:lpstr>
      <vt:lpstr>Notes Receivable</vt:lpstr>
      <vt:lpstr>Adjusting Entry for Accrued Interest</vt:lpstr>
      <vt:lpstr>Inventories 1</vt:lpstr>
      <vt:lpstr>Effects of Purchase and Sale Transactions on the Financial Statements</vt:lpstr>
      <vt:lpstr>Exhibit 5-3: Flow of Costs from Inventory to Cost of Goods Sold</vt:lpstr>
      <vt:lpstr>Inventory Cost Flow Assumptions</vt:lpstr>
      <vt:lpstr> Specific Identification</vt:lpstr>
      <vt:lpstr>Weighted Average</vt:lpstr>
      <vt:lpstr>First-In, First-Out (F I F O)</vt:lpstr>
      <vt:lpstr>Last-In, First-Out Method (L I F O)</vt:lpstr>
      <vt:lpstr>Exhibit 5-4: Inventory Cost Flow Alternatives Illustrated 1</vt:lpstr>
      <vt:lpstr>Exhibit 5-4: Inventory Cost Flow Alternatives Illustrated 2</vt:lpstr>
      <vt:lpstr>Exhibit 5-4: Inventory Cost Flow Alternatives Illustrated 3</vt:lpstr>
      <vt:lpstr>Exhibit 5-4: Inventory Cost Flow Alternatives Illustrated 4</vt:lpstr>
      <vt:lpstr>Exhibit 5-4: Inventory Cost Flow Alternatives Illustrated 5</vt:lpstr>
      <vt:lpstr>Exhibit 5-4: Inventory Cost Flow Alternatives Illustrated 6</vt:lpstr>
      <vt:lpstr>Exhibit 5-4: Inventory Cost Flow Alternatives Illustrated 7</vt:lpstr>
      <vt:lpstr>The Impact of Changing Costs 1</vt:lpstr>
      <vt:lpstr>The Impact of Changing Costs 2</vt:lpstr>
      <vt:lpstr>Inventory Accounting System Alternatives</vt:lpstr>
      <vt:lpstr>Inventories 2</vt:lpstr>
      <vt:lpstr>Inventory Accounts</vt:lpstr>
      <vt:lpstr>Inventory Errors</vt:lpstr>
      <vt:lpstr>Lower of Cost or Market</vt:lpstr>
      <vt:lpstr>Prepaid Expenses and Other Current Assets 1</vt:lpstr>
      <vt:lpstr>Prepaid Expenses and Other Current Assets 2</vt:lpstr>
      <vt:lpstr>End of Chapter 5</vt:lpstr>
      <vt:lpstr>Accessibility Content: Text Alternatives for Images</vt:lpstr>
      <vt:lpstr>Exhibit 5-2: A Bank Reconciliation Illustrated 1 - Text Alternative</vt:lpstr>
      <vt:lpstr>Exhibit 5-2: A Bank Reconciliation Illustrated 2 - Text Alternative</vt:lpstr>
      <vt:lpstr>Interest Accrual - Text Alternative</vt:lpstr>
      <vt:lpstr>Bad Debts/Uncollectible Accounts 3 - Text Alternative</vt:lpstr>
      <vt:lpstr>Writing Off an Uncollectible Account Receivable 1 - Text Alternative</vt:lpstr>
      <vt:lpstr>Cash Discounts - Text Alternative</vt:lpstr>
      <vt:lpstr>Adjusting Entry for Accrued Interest - Text Alternative</vt:lpstr>
      <vt:lpstr>Effects of Purchase and Sale Transactions on the Financial Statements - Text Alternative</vt:lpstr>
      <vt:lpstr>Exhibit 5-3: Flow of Costs from Inventory to Cost of Goods Sold - Text Alternative</vt:lpstr>
      <vt:lpstr>Prepaid Expenses and Other Current Assets 2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2020-06-22T21:55:07Z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