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34" r:id="rId4"/>
  </p:sldMasterIdLst>
  <p:notesMasterIdLst>
    <p:notesMasterId r:id="rId40"/>
  </p:notesMasterIdLst>
  <p:handoutMasterIdLst>
    <p:handoutMasterId r:id="rId41"/>
  </p:handoutMasterIdLst>
  <p:sldIdLst>
    <p:sldId id="388" r:id="rId5"/>
    <p:sldId id="389" r:id="rId6"/>
    <p:sldId id="338" r:id="rId7"/>
    <p:sldId id="339" r:id="rId8"/>
    <p:sldId id="390" r:id="rId9"/>
    <p:sldId id="340" r:id="rId10"/>
    <p:sldId id="391" r:id="rId11"/>
    <p:sldId id="341" r:id="rId12"/>
    <p:sldId id="342" r:id="rId13"/>
    <p:sldId id="343" r:id="rId14"/>
    <p:sldId id="344" r:id="rId15"/>
    <p:sldId id="345" r:id="rId16"/>
    <p:sldId id="346" r:id="rId17"/>
    <p:sldId id="347" r:id="rId18"/>
    <p:sldId id="348" r:id="rId19"/>
    <p:sldId id="349" r:id="rId20"/>
    <p:sldId id="350" r:id="rId21"/>
    <p:sldId id="351" r:id="rId22"/>
    <p:sldId id="393" r:id="rId23"/>
    <p:sldId id="394" r:id="rId24"/>
    <p:sldId id="395" r:id="rId25"/>
    <p:sldId id="396" r:id="rId26"/>
    <p:sldId id="360" r:id="rId27"/>
    <p:sldId id="361" r:id="rId28"/>
    <p:sldId id="362" r:id="rId29"/>
    <p:sldId id="397" r:id="rId30"/>
    <p:sldId id="398" r:id="rId31"/>
    <p:sldId id="399" r:id="rId32"/>
    <p:sldId id="400" r:id="rId33"/>
    <p:sldId id="401" r:id="rId34"/>
    <p:sldId id="375" r:id="rId35"/>
    <p:sldId id="387" r:id="rId36"/>
    <p:sldId id="385" r:id="rId37"/>
    <p:sldId id="386" r:id="rId38"/>
    <p:sldId id="300" r:id="rId39"/>
  </p:sldIdLst>
  <p:sldSz cx="9144000" cy="6858000" type="screen4x3"/>
  <p:notesSz cx="7010400" cy="9296400"/>
  <p:custDataLst>
    <p:tags r:id="rId42"/>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5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4061"/>
    <a:srgbClr val="FFFF97"/>
    <a:srgbClr val="FFFFC1"/>
    <a:srgbClr val="FF3300"/>
    <a:srgbClr val="FFEDB3"/>
    <a:srgbClr val="FFF3CD"/>
    <a:srgbClr val="0000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41" autoAdjust="0"/>
    <p:restoredTop sz="63137" autoAdjust="0"/>
  </p:normalViewPr>
  <p:slideViewPr>
    <p:cSldViewPr>
      <p:cViewPr varScale="1">
        <p:scale>
          <a:sx n="62" d="100"/>
          <a:sy n="62" d="100"/>
        </p:scale>
        <p:origin x="230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482"/>
    </p:cViewPr>
  </p:sorterViewPr>
  <p:notesViewPr>
    <p:cSldViewPr>
      <p:cViewPr>
        <p:scale>
          <a:sx n="66" d="100"/>
          <a:sy n="66" d="100"/>
        </p:scale>
        <p:origin x="-3091" y="-11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116AB1C1-DCB8-4158-9E3E-DA53BECD7361}"/>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a:latin typeface="Arial" panose="020B0604020202020204" pitchFamily="34" charset="0"/>
              </a:rPr>
              <a:t>4-</a:t>
            </a:r>
            <a:fld id="{1C026E75-2FE8-4D3F-9F81-A3F3A3D9C19C}" type="slidenum">
              <a:rPr lang="en-US" altLang="en-US" sz="1200" smtClean="0">
                <a:latin typeface="Arial" panose="020B0604020202020204" pitchFamily="34" charset="0"/>
              </a:rPr>
              <a:pPr algn="r" eaLnBrk="1" hangingPunct="1">
                <a:spcBef>
                  <a:spcPct val="50000"/>
                </a:spcBef>
                <a:defRPr/>
              </a:pPr>
              <a:t>‹#›</a:t>
            </a:fld>
            <a:endParaRPr lang="en-US" altLang="en-US" sz="120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36D03E2C-2936-4FA0-88FF-D2A05ACA5269}"/>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a:p>
        </p:txBody>
      </p:sp>
      <p:sp>
        <p:nvSpPr>
          <p:cNvPr id="52227" name="Rectangle 4">
            <a:extLst>
              <a:ext uri="{FF2B5EF4-FFF2-40B4-BE49-F238E27FC236}">
                <a16:creationId xmlns:a16="http://schemas.microsoft.com/office/drawing/2014/main" id="{65F4F9B5-7235-4C6D-982A-BBA488419968}"/>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BF594B6D-460E-4429-B1EE-73CADB125F52}"/>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6CC71CAC-7C53-4F64-A1C8-E1749354654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a:p>
        </p:txBody>
      </p:sp>
      <p:sp>
        <p:nvSpPr>
          <p:cNvPr id="9" name="TextBox 8">
            <a:extLst>
              <a:ext uri="{FF2B5EF4-FFF2-40B4-BE49-F238E27FC236}">
                <a16:creationId xmlns:a16="http://schemas.microsoft.com/office/drawing/2014/main" id="{D99AE3A1-269F-4E84-A3C9-7E62A58EC6BA}"/>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a:t>4-</a:t>
            </a:r>
            <a:fld id="{77DE6833-E81A-4F08-ABAB-73FECF73CD16}" type="slidenum">
              <a:rPr lang="en-US" altLang="en-US" sz="1000" smtClean="0"/>
              <a:pPr algn="r">
                <a:defRPr/>
              </a:pPr>
              <a:t>‹#›</a:t>
            </a:fld>
            <a:endParaRPr lang="en-US" altLang="en-US" sz="100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5994F19E-07AB-48AF-B5D3-6BE29C4612BE}"/>
              </a:ext>
            </a:extLst>
          </p:cNvPr>
          <p:cNvSpPr>
            <a:spLocks noGrp="1" noRot="1" noChangeAspect="1" noChangeArrowheads="1" noTextEdit="1"/>
          </p:cNvSpPr>
          <p:nvPr>
            <p:ph type="sldImg"/>
          </p:nvPr>
        </p:nvSpPr>
        <p:spPr>
          <a:xfrm>
            <a:off x="1181100" y="696913"/>
            <a:ext cx="4648200" cy="3486150"/>
          </a:xfrm>
          <a:ln/>
        </p:spPr>
      </p:sp>
      <p:sp>
        <p:nvSpPr>
          <p:cNvPr id="55299" name="Rectangle 3">
            <a:extLst>
              <a:ext uri="{FF2B5EF4-FFF2-40B4-BE49-F238E27FC236}">
                <a16:creationId xmlns:a16="http://schemas.microsoft.com/office/drawing/2014/main" id="{39444EF5-052B-4E73-8111-2C336ECEAB9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a:t>
            </a:r>
            <a:r>
              <a:rPr lang="en-US" altLang="en-US" dirty="0" err="1"/>
              <a:t>Viele</a:t>
            </a:r>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31AEBA57-E506-47C2-AC2A-1122CDBF7004}"/>
              </a:ext>
            </a:extLst>
          </p:cNvPr>
          <p:cNvSpPr>
            <a:spLocks noGrp="1" noRot="1" noChangeAspect="1" noChangeArrowheads="1" noTextEdit="1"/>
          </p:cNvSpPr>
          <p:nvPr>
            <p:ph type="sldImg"/>
          </p:nvPr>
        </p:nvSpPr>
        <p:spPr>
          <a:xfrm>
            <a:off x="1181100" y="696913"/>
            <a:ext cx="4648200" cy="3486150"/>
          </a:xfrm>
          <a:ln/>
        </p:spPr>
      </p:sp>
      <p:sp>
        <p:nvSpPr>
          <p:cNvPr id="75779" name="Rectangle 3">
            <a:extLst>
              <a:ext uri="{FF2B5EF4-FFF2-40B4-BE49-F238E27FC236}">
                <a16:creationId xmlns:a16="http://schemas.microsoft.com/office/drawing/2014/main" id="{F48FC283-1207-400D-B24E-159B54BBEF5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Debits and credits affect the accounting equation as follows: 1) asset accounts are increased on the left side with a debit and decreased on the right side with a credit; 2) liabilities are increased on the right side with a credit and decreased on the left side with a debit; and 3) equity accounts are increased on the right with a credit and decreased on the left with a debit. </a:t>
            </a:r>
          </a:p>
          <a:p>
            <a:endParaRPr lang="en-US" altLang="en-US" dirty="0"/>
          </a:p>
          <a:p>
            <a:r>
              <a:rPr lang="en-US" altLang="en-US" dirty="0"/>
              <a:t>An easier way for students to remember this concept is to relate the T-account increases and decreases (debits vs. credits) to the accounting equation.</a:t>
            </a:r>
          </a:p>
          <a:p>
            <a:r>
              <a:rPr lang="en-US" altLang="en-US" dirty="0"/>
              <a:t>Assets are on the left-hand side of the accounting equation; therefore, increases (debits) to asset accounts are recorded on the left-hand side of the T-account.</a:t>
            </a:r>
          </a:p>
          <a:p>
            <a:r>
              <a:rPr lang="en-US" altLang="en-US" dirty="0"/>
              <a:t>Liabilities and equity are on the right-hand side of the accounting equation; therefore, increases (credits) to these accounts are recorded on the right-hand side of the T-account.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A196852F-5780-48D5-99B3-A3CA50F0026C}"/>
              </a:ext>
            </a:extLst>
          </p:cNvPr>
          <p:cNvSpPr>
            <a:spLocks noGrp="1" noRot="1" noChangeAspect="1" noChangeArrowheads="1" noTextEdit="1"/>
          </p:cNvSpPr>
          <p:nvPr>
            <p:ph type="sldImg"/>
          </p:nvPr>
        </p:nvSpPr>
        <p:spPr>
          <a:xfrm>
            <a:off x="1181100" y="696913"/>
            <a:ext cx="4648200" cy="3486150"/>
          </a:xfrm>
          <a:ln/>
        </p:spPr>
      </p:sp>
      <p:sp>
        <p:nvSpPr>
          <p:cNvPr id="77827" name="Rectangle 3">
            <a:extLst>
              <a:ext uri="{FF2B5EF4-FFF2-40B4-BE49-F238E27FC236}">
                <a16:creationId xmlns:a16="http://schemas.microsoft.com/office/drawing/2014/main" id="{A96EDB50-EE35-4E92-94F0-FB8A62CC6C1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4-5: Explain why </a:t>
            </a:r>
            <a:r>
              <a:rPr kumimoji="0" lang="en-US" altLang="en-US" dirty="0">
                <a:solidFill>
                  <a:srgbClr val="000000"/>
                </a:solidFill>
              </a:rPr>
              <a:t>the bookkeeping system is a mechanical adaptation of the expanded accounting equation.</a:t>
            </a:r>
          </a:p>
          <a:p>
            <a:endParaRPr kumimoji="0" lang="en-US" altLang="en-US" dirty="0">
              <a:solidFill>
                <a:srgbClr val="800000"/>
              </a:solidFill>
            </a:endParaRPr>
          </a:p>
          <a:p>
            <a:r>
              <a:rPr lang="en-US" altLang="en-US" dirty="0"/>
              <a:t>Remember that stockholders' equity includes both paid-in capital and retained earnings accounts.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96F7F695-BBE4-4DE9-914F-B81EC91B781A}"/>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79875" name="Rectangle 3">
            <a:extLst>
              <a:ext uri="{FF2B5EF4-FFF2-40B4-BE49-F238E27FC236}">
                <a16:creationId xmlns:a16="http://schemas.microsoft.com/office/drawing/2014/main" id="{C87694CC-752B-4329-8C74-760E9672E8D8}"/>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Revenue represents increases in stockholders' equity, and revenue accounts increase on the right side with a credit. Expenses represent decreases in stockholders' equity, and expense accounts increase on the left side with a debit.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F0CAB754-2410-4BBE-9B4E-91DF9F2575E6}"/>
              </a:ext>
            </a:extLst>
          </p:cNvPr>
          <p:cNvSpPr>
            <a:spLocks noGrp="1" noRot="1" noChangeAspect="1" noChangeArrowheads="1" noTextEdit="1"/>
          </p:cNvSpPr>
          <p:nvPr>
            <p:ph type="sldImg"/>
          </p:nvPr>
        </p:nvSpPr>
        <p:spPr>
          <a:xfrm>
            <a:off x="1181100" y="696913"/>
            <a:ext cx="4648200" cy="3486150"/>
          </a:xfrm>
          <a:ln/>
        </p:spPr>
      </p:sp>
      <p:sp>
        <p:nvSpPr>
          <p:cNvPr id="81923" name="Rectangle 3">
            <a:extLst>
              <a:ext uri="{FF2B5EF4-FFF2-40B4-BE49-F238E27FC236}">
                <a16:creationId xmlns:a16="http://schemas.microsoft.com/office/drawing/2014/main" id="{4BDEE0CD-05C4-4310-8940-3457BB56EBB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normal balance of an asset and expense account is the debit side because debit entries increase the balances of these accounts. Credit entries in asset and expense accounts decrease the balances of these accounts. The normal balance of liabilities, stockholders' equity, and revenues accounts is the credit side, because credit entries increase these accounts. Debit entries in liabilities, stockholders' equity, and revenue accounts decrease the balances of these accounts. </a:t>
            </a:r>
          </a:p>
          <a:p>
            <a:endParaRPr lang="en-US" altLang="en-US" dirty="0"/>
          </a:p>
          <a:p>
            <a:r>
              <a:rPr lang="en-US" altLang="en-US" dirty="0"/>
              <a:t>The normal balance of an account is reflected on the same side of the T-account in relationship to the accounting equation. The normal balance of an asset account appears on the debit side of the T-account because assets are on the left-hand side of the accounting equation.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01D6B162-C72D-46A6-AF35-FF0022263058}"/>
              </a:ext>
            </a:extLst>
          </p:cNvPr>
          <p:cNvSpPr>
            <a:spLocks noGrp="1" noRot="1" noChangeAspect="1" noChangeArrowheads="1" noTextEdit="1"/>
          </p:cNvSpPr>
          <p:nvPr>
            <p:ph type="sldImg"/>
          </p:nvPr>
        </p:nvSpPr>
        <p:spPr>
          <a:xfrm>
            <a:off x="1181100" y="696913"/>
            <a:ext cx="4648200" cy="3486150"/>
          </a:xfrm>
          <a:ln/>
        </p:spPr>
      </p:sp>
      <p:sp>
        <p:nvSpPr>
          <p:cNvPr id="83971" name="Rectangle 3">
            <a:extLst>
              <a:ext uri="{FF2B5EF4-FFF2-40B4-BE49-F238E27FC236}">
                <a16:creationId xmlns:a16="http://schemas.microsoft.com/office/drawing/2014/main" id="{4D236453-D19B-404A-A3F8-1851C89B8D2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 general journal is the book of original entry for recording a transaction. The typical journal has columns for date, description, debit amounts, and credit amounts. The journal is also the place where transactions are first recorded, and it is sometimes referred to as the book of original entry. The journal entry format is a useful and convenient way of describing the effect of a transaction on the accounts involved.</a:t>
            </a:r>
          </a:p>
          <a:p>
            <a:r>
              <a:rPr lang="en-US" altLang="en-US" dirty="0"/>
              <a:t>The characteristics of the journal entry are as follows:</a:t>
            </a:r>
          </a:p>
          <a:p>
            <a:pPr marL="171450" indent="-171450">
              <a:buFont typeface="Arial" panose="020B0604020202020204" pitchFamily="34" charset="0"/>
              <a:buChar char="•"/>
            </a:pPr>
            <a:r>
              <a:rPr lang="en-US" altLang="en-US" dirty="0"/>
              <a:t>The date is recorded to provide a cross-reference to the transaction. In many of our textbook examples, however, a transaction number will be used instead of a date to provide this same cross-referencing function.</a:t>
            </a:r>
          </a:p>
          <a:p>
            <a:pPr marL="171450" indent="-171450">
              <a:buFont typeface="Arial" panose="020B0604020202020204" pitchFamily="34" charset="0"/>
              <a:buChar char="•"/>
            </a:pPr>
            <a:r>
              <a:rPr lang="en-US" altLang="en-US" dirty="0"/>
              <a:t>The name (or names) of the account(s) to be debited are always listed first and shown to the left, while the name (or names) of the account(s) to be credited are indented and shown on the right. Likewise, the debit amount(s) are shown on the left of the credit amount(s). Remember, debit means left and credit means right.</a:t>
            </a:r>
          </a:p>
          <a:p>
            <a:pPr marL="171450" indent="-171450">
              <a:buFont typeface="Arial" panose="020B0604020202020204" pitchFamily="34" charset="0"/>
              <a:buChar char="•"/>
            </a:pPr>
            <a:r>
              <a:rPr lang="en-US" altLang="en-US" dirty="0"/>
              <a:t>The abbreviations Dr. and Cr. are used for debit and credit, respectively. These identifiers are frequently omitted from the journal entry to reduce writing time and because the indenting practice is universally followed and understood.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14931618-6F9B-43F5-BE3D-2ABE7A371208}"/>
              </a:ext>
            </a:extLst>
          </p:cNvPr>
          <p:cNvSpPr>
            <a:spLocks noGrp="1" noRot="1" noChangeAspect="1" noChangeArrowheads="1" noTextEdit="1"/>
          </p:cNvSpPr>
          <p:nvPr>
            <p:ph type="sldImg"/>
          </p:nvPr>
        </p:nvSpPr>
        <p:spPr>
          <a:xfrm>
            <a:off x="1181100" y="696913"/>
            <a:ext cx="4648200" cy="3486150"/>
          </a:xfrm>
          <a:ln/>
        </p:spPr>
      </p:sp>
      <p:sp>
        <p:nvSpPr>
          <p:cNvPr id="86019" name="Rectangle 3">
            <a:extLst>
              <a:ext uri="{FF2B5EF4-FFF2-40B4-BE49-F238E27FC236}">
                <a16:creationId xmlns:a16="http://schemas.microsoft.com/office/drawing/2014/main" id="{9AA754E6-A452-49B7-AF7E-FCB64FDE6CB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rules for journal entries are as follows: 1) journal entries must provide a reference date for each transaction; 2) debits are recorded first; 3) credits are indented and recorded after debits; 4) total debits must equal total credits; and 5) a</a:t>
            </a:r>
            <a:r>
              <a:rPr kumimoji="0" lang="en-US" altLang="en-US" dirty="0"/>
              <a:t> brief description of the transaction to explain the entry must be provided.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751FBE46-DCBF-4F2C-9F6B-F725C0346726}"/>
              </a:ext>
            </a:extLst>
          </p:cNvPr>
          <p:cNvSpPr>
            <a:spLocks noGrp="1" noRot="1" noChangeAspect="1" noChangeArrowheads="1" noTextEdit="1"/>
          </p:cNvSpPr>
          <p:nvPr>
            <p:ph type="sldImg"/>
          </p:nvPr>
        </p:nvSpPr>
        <p:spPr>
          <a:xfrm>
            <a:off x="1181100" y="696913"/>
            <a:ext cx="4648200" cy="3486150"/>
          </a:xfrm>
          <a:ln/>
        </p:spPr>
      </p:sp>
      <p:sp>
        <p:nvSpPr>
          <p:cNvPr id="88067" name="Rectangle 3">
            <a:extLst>
              <a:ext uri="{FF2B5EF4-FFF2-40B4-BE49-F238E27FC236}">
                <a16:creationId xmlns:a16="http://schemas.microsoft.com/office/drawing/2014/main" id="{5B7630EF-04BB-487D-95D5-437FB64693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bookkeeping process involves recording transactions from source documents in the journal and then posting (transferring) transactions from the journal to the ledger. The ledger account balances are updated after each entry.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F8E0FD79-6D87-4600-BB39-5516D5503CB2}"/>
              </a:ext>
            </a:extLst>
          </p:cNvPr>
          <p:cNvSpPr>
            <a:spLocks noGrp="1" noRot="1" noChangeAspect="1" noChangeArrowheads="1" noTextEdit="1"/>
          </p:cNvSpPr>
          <p:nvPr>
            <p:ph type="sldImg"/>
          </p:nvPr>
        </p:nvSpPr>
        <p:spPr>
          <a:xfrm>
            <a:off x="1181100" y="696913"/>
            <a:ext cx="4648200" cy="3486150"/>
          </a:xfrm>
          <a:ln/>
        </p:spPr>
      </p:sp>
      <p:sp>
        <p:nvSpPr>
          <p:cNvPr id="90115" name="Notes Placeholder 2">
            <a:extLst>
              <a:ext uri="{FF2B5EF4-FFF2-40B4-BE49-F238E27FC236}">
                <a16:creationId xmlns:a16="http://schemas.microsoft.com/office/drawing/2014/main" id="{F9876DD1-7AB2-407F-B8E0-6036B1B31FE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An alternative to the T-account and journal entry models that should be useful to you is the horizontal financial statement relationship model. </a:t>
            </a:r>
          </a:p>
          <a:p>
            <a:r>
              <a:rPr lang="en-US" altLang="en-US"/>
              <a:t>For example, the journal entry shown earlier, which records the investment of $30 in the firm by the stockholders, is shown in the horizontal model.</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DCB5EEA4-5C44-4A98-ABF4-5F0CE07E95E2}"/>
              </a:ext>
            </a:extLst>
          </p:cNvPr>
          <p:cNvSpPr>
            <a:spLocks noGrp="1" noRot="1" noChangeAspect="1" noChangeArrowheads="1" noTextEdit="1"/>
          </p:cNvSpPr>
          <p:nvPr>
            <p:ph type="sldImg"/>
          </p:nvPr>
        </p:nvSpPr>
        <p:spPr>
          <a:xfrm>
            <a:off x="1181100" y="696913"/>
            <a:ext cx="4648200" cy="3486150"/>
          </a:xfrm>
          <a:ln/>
        </p:spPr>
      </p:sp>
      <p:sp>
        <p:nvSpPr>
          <p:cNvPr id="92163" name="Notes Placeholder 2">
            <a:extLst>
              <a:ext uri="{FF2B5EF4-FFF2-40B4-BE49-F238E27FC236}">
                <a16:creationId xmlns:a16="http://schemas.microsoft.com/office/drawing/2014/main" id="{E5304E57-0DFB-4978-BB31-C0518D2609C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Notice that in the horizontal model, the amount of advertising expense is shown with a minus sign. This is so because the expense reduces net income, which reduces stockholders’ equity. A plus or minus sign is used in the context of each financial statement equation (A = L + SE and NI = R − E). Thus, a minus sign for expenses means that net income is reduced (expenses are greater), not that expenses are lower. It is possible that a transaction can affect two accounts in a single balance sheet or income statement category.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811F8E56-DC76-44A4-9653-C3552AA34BDE}"/>
              </a:ext>
            </a:extLst>
          </p:cNvPr>
          <p:cNvSpPr>
            <a:spLocks noGrp="1" noRot="1" noChangeAspect="1" noChangeArrowheads="1" noTextEdit="1"/>
          </p:cNvSpPr>
          <p:nvPr>
            <p:ph type="sldImg"/>
          </p:nvPr>
        </p:nvSpPr>
        <p:spPr>
          <a:xfrm>
            <a:off x="1181100" y="696913"/>
            <a:ext cx="4648200" cy="3486150"/>
          </a:xfrm>
          <a:ln/>
        </p:spPr>
      </p:sp>
      <p:sp>
        <p:nvSpPr>
          <p:cNvPr id="94211" name="Notes Placeholder 2">
            <a:extLst>
              <a:ext uri="{FF2B5EF4-FFF2-40B4-BE49-F238E27FC236}">
                <a16:creationId xmlns:a16="http://schemas.microsoft.com/office/drawing/2014/main" id="{C80BB384-AFBD-4C08-B86C-0ED74AEEEEB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It is also possible for a transaction to affect two accounts in a single balance sheet or income statement category. For example, the specified transaction affects both the cash account and the Accounts Receivable account on the asset side.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60959D8D-F7A9-40A7-BCB1-0811B555CA91}"/>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fld id="{236797E2-2E3D-49BC-91C4-DB138D0C9AFC}" type="slidenum">
              <a:rPr lang="en-US" altLang="en-US" sz="1200">
                <a:solidFill>
                  <a:srgbClr val="000000"/>
                </a:solidFill>
                <a:latin typeface="Times" panose="02020603050405020304" pitchFamily="18" charset="0"/>
              </a:rPr>
              <a:pPr algn="r"/>
              <a:t>2</a:t>
            </a:fld>
            <a:endParaRPr lang="en-US" altLang="en-US" sz="1200">
              <a:solidFill>
                <a:srgbClr val="000000"/>
              </a:solidFill>
              <a:latin typeface="Times" panose="02020603050405020304" pitchFamily="18" charset="0"/>
            </a:endParaRPr>
          </a:p>
        </p:txBody>
      </p:sp>
      <p:sp>
        <p:nvSpPr>
          <p:cNvPr id="57347" name="Rectangle 2">
            <a:extLst>
              <a:ext uri="{FF2B5EF4-FFF2-40B4-BE49-F238E27FC236}">
                <a16:creationId xmlns:a16="http://schemas.microsoft.com/office/drawing/2014/main" id="{8F6F5DAC-F67C-45D1-A878-8C0D0CAE7912}"/>
              </a:ext>
            </a:extLst>
          </p:cNvPr>
          <p:cNvSpPr>
            <a:spLocks noGrp="1" noRot="1" noChangeAspect="1" noChangeArrowheads="1" noTextEdit="1"/>
          </p:cNvSpPr>
          <p:nvPr>
            <p:ph type="sldImg"/>
          </p:nvPr>
        </p:nvSpPr>
        <p:spPr>
          <a:xfrm>
            <a:off x="1152525" y="684213"/>
            <a:ext cx="4557713" cy="3417887"/>
          </a:xfrm>
          <a:ln/>
        </p:spPr>
      </p:sp>
      <p:sp>
        <p:nvSpPr>
          <p:cNvPr id="57348" name="Rectangle 3">
            <a:extLst>
              <a:ext uri="{FF2B5EF4-FFF2-40B4-BE49-F238E27FC236}">
                <a16:creationId xmlns:a16="http://schemas.microsoft.com/office/drawing/2014/main" id="{0F700B8F-6A2E-4216-942C-FE715D54DAC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lnSpc>
                <a:spcPct val="90000"/>
              </a:lnSpc>
              <a:spcBef>
                <a:spcPct val="50000"/>
              </a:spcBef>
            </a:pPr>
            <a:r>
              <a:rPr lang="en-US" altLang="en-US">
                <a:latin typeface="Calibri" panose="020F0502020204030204" pitchFamily="34" charset="0"/>
              </a:rPr>
              <a:t>CHAPTER </a:t>
            </a:r>
            <a:r>
              <a:rPr lang="en-US" altLang="en-US" dirty="0">
                <a:latin typeface="Calibri" panose="020F0502020204030204" pitchFamily="34" charset="0"/>
              </a:rPr>
              <a:t>4: </a:t>
            </a:r>
            <a:r>
              <a:rPr lang="en-US" altLang="en-US" i="1" dirty="0">
                <a:latin typeface="Calibri" panose="020F0502020204030204" pitchFamily="34" charset="0"/>
              </a:rPr>
              <a:t>The Bookkeeping Process and Transaction Analysis</a:t>
            </a:r>
          </a:p>
          <a:p>
            <a:pPr eaLnBrk="1" hangingPunct="1"/>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019C150F-4FD2-431F-A195-8608E161651E}"/>
              </a:ext>
            </a:extLst>
          </p:cNvPr>
          <p:cNvSpPr>
            <a:spLocks noGrp="1" noRot="1" noChangeAspect="1" noChangeArrowheads="1" noTextEdit="1"/>
          </p:cNvSpPr>
          <p:nvPr>
            <p:ph type="sldImg"/>
          </p:nvPr>
        </p:nvSpPr>
        <p:spPr>
          <a:xfrm>
            <a:off x="1181100" y="696913"/>
            <a:ext cx="4648200" cy="3486150"/>
          </a:xfrm>
          <a:ln/>
        </p:spPr>
      </p:sp>
      <p:sp>
        <p:nvSpPr>
          <p:cNvPr id="96259" name="Notes Placeholder 2">
            <a:extLst>
              <a:ext uri="{FF2B5EF4-FFF2-40B4-BE49-F238E27FC236}">
                <a16:creationId xmlns:a16="http://schemas.microsoft.com/office/drawing/2014/main" id="{0F3973A3-2869-4684-996E-95D3A34FC9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Recall that revenues and expenses from the income statement are increases and decreases, respectively, to stockholders’ equity.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8C8D49EC-BC25-4D26-9A29-9DD7932ECFCB}"/>
              </a:ext>
            </a:extLst>
          </p:cNvPr>
          <p:cNvSpPr>
            <a:spLocks noGrp="1" noRot="1" noChangeAspect="1" noChangeArrowheads="1" noTextEdit="1"/>
          </p:cNvSpPr>
          <p:nvPr>
            <p:ph type="sldImg"/>
          </p:nvPr>
        </p:nvSpPr>
        <p:spPr>
          <a:xfrm>
            <a:off x="1181100" y="696913"/>
            <a:ext cx="4648200" cy="3486150"/>
          </a:xfrm>
          <a:ln/>
        </p:spPr>
      </p:sp>
      <p:sp>
        <p:nvSpPr>
          <p:cNvPr id="114691" name="Rectangle 3">
            <a:extLst>
              <a:ext uri="{FF2B5EF4-FFF2-40B4-BE49-F238E27FC236}">
                <a16:creationId xmlns:a16="http://schemas.microsoft.com/office/drawing/2014/main" id="{6BE5D917-F1A4-4CB5-A004-3C017FF8BC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At the end of the period, bookkeepers need to make adjusting entries to bring the accounts up to date for the financial statements.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EF240C1B-B6DA-4977-99A7-F193B195EA44}"/>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16739" name="Rectangle 4">
            <a:extLst>
              <a:ext uri="{FF2B5EF4-FFF2-40B4-BE49-F238E27FC236}">
                <a16:creationId xmlns:a16="http://schemas.microsoft.com/office/drawing/2014/main" id="{5C44CF61-F25B-41E3-B2F2-789833A5A8E7}"/>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16740" name="Rectangle 5">
            <a:extLst>
              <a:ext uri="{FF2B5EF4-FFF2-40B4-BE49-F238E27FC236}">
                <a16:creationId xmlns:a16="http://schemas.microsoft.com/office/drawing/2014/main" id="{F86836C5-9C7E-4C85-A2E3-6F34C2A16149}"/>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16741" name="Rectangle 6">
            <a:extLst>
              <a:ext uri="{FF2B5EF4-FFF2-40B4-BE49-F238E27FC236}">
                <a16:creationId xmlns:a16="http://schemas.microsoft.com/office/drawing/2014/main" id="{1BC7825B-8899-4177-85C3-BA79666F955C}"/>
              </a:ext>
            </a:extLst>
          </p:cNvPr>
          <p:cNvSpPr>
            <a:spLocks noGrp="1" noRot="1" noChangeAspect="1" noChangeArrowheads="1" noTextEdit="1"/>
          </p:cNvSpPr>
          <p:nvPr>
            <p:ph type="sldImg"/>
          </p:nvPr>
        </p:nvSpPr>
        <p:spPr>
          <a:xfrm>
            <a:off x="1181100" y="696913"/>
            <a:ext cx="4648200" cy="3486150"/>
          </a:xfrm>
          <a:ln w="12700" cap="flat">
            <a:solidFill>
              <a:schemeClr val="tx1"/>
            </a:solidFill>
          </a:ln>
        </p:spPr>
      </p:sp>
      <p:sp>
        <p:nvSpPr>
          <p:cNvPr id="116742" name="Rectangle 7">
            <a:extLst>
              <a:ext uri="{FF2B5EF4-FFF2-40B4-BE49-F238E27FC236}">
                <a16:creationId xmlns:a16="http://schemas.microsoft.com/office/drawing/2014/main" id="{A77A9881-8A85-4318-BA93-F1D4F307AB0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We record two types of adjusting entries, accruals and reclassifications. Accruals are transactions for which cash has NOT yet been received or paid, but the effect of which must be recorded in the accounts in order to accomplish a matching of revenues and expenses and accurate financial statements. Reclassifications are necessary because the initial recording of a transaction does not result in assigning of revenues to the period in which they were earned or expenses to the period in which they were incurred. As a result, an amount must be reclassified from one account to another (at the end of the accounting period) to reflect the appropriate balance in each account.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4C5CEA0E-53B3-458C-BBE0-17F118200103}"/>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18787" name="Rectangle 4">
            <a:extLst>
              <a:ext uri="{FF2B5EF4-FFF2-40B4-BE49-F238E27FC236}">
                <a16:creationId xmlns:a16="http://schemas.microsoft.com/office/drawing/2014/main" id="{AD83861E-DFC2-48F3-8FD2-9CF9CBD4EDF7}"/>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18788" name="Rectangle 5">
            <a:extLst>
              <a:ext uri="{FF2B5EF4-FFF2-40B4-BE49-F238E27FC236}">
                <a16:creationId xmlns:a16="http://schemas.microsoft.com/office/drawing/2014/main" id="{7DFF4D68-67BE-43E3-B3F0-932FA86E5C3F}"/>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18789" name="Rectangle 6">
            <a:extLst>
              <a:ext uri="{FF2B5EF4-FFF2-40B4-BE49-F238E27FC236}">
                <a16:creationId xmlns:a16="http://schemas.microsoft.com/office/drawing/2014/main" id="{A5042796-EE4B-444E-91F3-2DB0A4F2F47D}"/>
              </a:ext>
            </a:extLst>
          </p:cNvPr>
          <p:cNvSpPr>
            <a:spLocks noGrp="1" noRot="1" noChangeAspect="1" noChangeArrowheads="1" noTextEdit="1"/>
          </p:cNvSpPr>
          <p:nvPr>
            <p:ph type="sldImg"/>
          </p:nvPr>
        </p:nvSpPr>
        <p:spPr>
          <a:xfrm>
            <a:off x="1181100" y="696913"/>
            <a:ext cx="4648200" cy="3486150"/>
          </a:xfrm>
          <a:ln w="12700" cap="flat">
            <a:solidFill>
              <a:schemeClr val="tx1"/>
            </a:solidFill>
          </a:ln>
        </p:spPr>
      </p:sp>
      <p:sp>
        <p:nvSpPr>
          <p:cNvPr id="118790" name="Rectangle 7">
            <a:extLst>
              <a:ext uri="{FF2B5EF4-FFF2-40B4-BE49-F238E27FC236}">
                <a16:creationId xmlns:a16="http://schemas.microsoft.com/office/drawing/2014/main" id="{D10261F7-ECE8-41CA-ACF7-336EB1FF0DB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Accruals and reclassification adjusting entries occur at the end of the accounting period. Adjusting entries are needed whenever revenue or expenses affect more than one accounting period. Every adjusting entry involves a change in either a revenue or expense account and an asset or liability account.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3E0AE2EE-4460-4186-9034-87365CA132A6}"/>
              </a:ext>
            </a:extLst>
          </p:cNvPr>
          <p:cNvSpPr>
            <a:spLocks noGrp="1" noRot="1" noChangeAspect="1" noChangeArrowheads="1" noTextEdit="1"/>
          </p:cNvSpPr>
          <p:nvPr>
            <p:ph type="sldImg"/>
          </p:nvPr>
        </p:nvSpPr>
        <p:spPr>
          <a:xfrm>
            <a:off x="1181100" y="696913"/>
            <a:ext cx="4648200" cy="3486150"/>
          </a:xfrm>
          <a:ln/>
        </p:spPr>
      </p:sp>
      <p:sp>
        <p:nvSpPr>
          <p:cNvPr id="122883" name="Notes Placeholder 2">
            <a:extLst>
              <a:ext uri="{FF2B5EF4-FFF2-40B4-BE49-F238E27FC236}">
                <a16:creationId xmlns:a16="http://schemas.microsoft.com/office/drawing/2014/main" id="{F03D2EDD-D574-4F1F-90B2-71DB3CD4CF4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Thus, the March 31 balance sheet will reflect the wages payable liability, and the income statement for March will include all of the wages expense incurred during March. Again note that the recognition of the expense of $60 is shown with a minus sign because as expenses increase, net income and stockholders’ equity (retained earnings) decrease. The balance sheet remains in balance after this adjustment because the $60 increase in liabilities is offset by the $60 decrease in stockholders’ equity. When the wages are paid in April, both, the Cash and Wages Payable, accounts will be decreased. (Wages Expense will not be affected by the cash payment entry because it was already affected when the accrual was made.)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a:extLst>
              <a:ext uri="{FF2B5EF4-FFF2-40B4-BE49-F238E27FC236}">
                <a16:creationId xmlns:a16="http://schemas.microsoft.com/office/drawing/2014/main" id="{AA26B4B8-D162-462B-9977-00703A8F25C3}"/>
              </a:ext>
            </a:extLst>
          </p:cNvPr>
          <p:cNvSpPr>
            <a:spLocks noGrp="1" noRot="1" noChangeAspect="1" noChangeArrowheads="1" noTextEdit="1"/>
          </p:cNvSpPr>
          <p:nvPr>
            <p:ph type="sldImg"/>
          </p:nvPr>
        </p:nvSpPr>
        <p:spPr>
          <a:xfrm>
            <a:off x="1181100" y="696913"/>
            <a:ext cx="4648200" cy="3486150"/>
          </a:xfrm>
          <a:ln/>
        </p:spPr>
      </p:sp>
      <p:sp>
        <p:nvSpPr>
          <p:cNvPr id="124931" name="Notes Placeholder 2">
            <a:extLst>
              <a:ext uri="{FF2B5EF4-FFF2-40B4-BE49-F238E27FC236}">
                <a16:creationId xmlns:a16="http://schemas.microsoft.com/office/drawing/2014/main" id="{81170F6D-1F41-4047-829D-2C92775094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39062682-4468-471D-8E1E-A3A35D2AB35B}"/>
              </a:ext>
            </a:extLst>
          </p:cNvPr>
          <p:cNvSpPr>
            <a:spLocks noGrp="1" noRot="1" noChangeAspect="1" noChangeArrowheads="1" noTextEdit="1"/>
          </p:cNvSpPr>
          <p:nvPr>
            <p:ph type="sldImg"/>
          </p:nvPr>
        </p:nvSpPr>
        <p:spPr>
          <a:xfrm>
            <a:off x="1181100" y="696913"/>
            <a:ext cx="4648200" cy="3486150"/>
          </a:xfrm>
          <a:ln/>
        </p:spPr>
      </p:sp>
      <p:sp>
        <p:nvSpPr>
          <p:cNvPr id="126979" name="Notes Placeholder 2">
            <a:extLst>
              <a:ext uri="{FF2B5EF4-FFF2-40B4-BE49-F238E27FC236}">
                <a16:creationId xmlns:a16="http://schemas.microsoft.com/office/drawing/2014/main" id="{1C64CABA-13B8-475C-8483-D2F31FEA26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An example of the second kind of adjustment is the reclassification for supplies. If the purchase of supplies at a cost of $100 during February was initially recorded as an increase in the Supplies (asset) account (and a decrease in Cash), the cost of supplies used during February must be removed from the asset account and recorded as Supplies Expense.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a:extLst>
              <a:ext uri="{FF2B5EF4-FFF2-40B4-BE49-F238E27FC236}">
                <a16:creationId xmlns:a16="http://schemas.microsoft.com/office/drawing/2014/main" id="{E28E2F93-55BE-460C-93A8-BAA6B79CCB93}"/>
              </a:ext>
            </a:extLst>
          </p:cNvPr>
          <p:cNvSpPr>
            <a:spLocks noGrp="1" noRot="1" noChangeAspect="1" noChangeArrowheads="1" noTextEdit="1"/>
          </p:cNvSpPr>
          <p:nvPr>
            <p:ph type="sldImg"/>
          </p:nvPr>
        </p:nvSpPr>
        <p:spPr>
          <a:xfrm>
            <a:off x="1181100" y="696913"/>
            <a:ext cx="4648200" cy="3486150"/>
          </a:xfrm>
          <a:ln/>
        </p:spPr>
      </p:sp>
      <p:sp>
        <p:nvSpPr>
          <p:cNvPr id="129027" name="Notes Placeholder 2">
            <a:extLst>
              <a:ext uri="{FF2B5EF4-FFF2-40B4-BE49-F238E27FC236}">
                <a16:creationId xmlns:a16="http://schemas.microsoft.com/office/drawing/2014/main" id="{55D07CF3-EE92-407B-830A-2D62C28222D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a:extLst>
              <a:ext uri="{FF2B5EF4-FFF2-40B4-BE49-F238E27FC236}">
                <a16:creationId xmlns:a16="http://schemas.microsoft.com/office/drawing/2014/main" id="{D56C33C3-69A2-4A69-861C-3B9A27CF963D}"/>
              </a:ext>
            </a:extLst>
          </p:cNvPr>
          <p:cNvSpPr>
            <a:spLocks noGrp="1" noRot="1" noChangeAspect="1" noChangeArrowheads="1" noTextEdit="1"/>
          </p:cNvSpPr>
          <p:nvPr>
            <p:ph type="sldImg"/>
          </p:nvPr>
        </p:nvSpPr>
        <p:spPr>
          <a:xfrm>
            <a:off x="1181100" y="696913"/>
            <a:ext cx="4648200" cy="3486150"/>
          </a:xfrm>
          <a:ln/>
        </p:spPr>
      </p:sp>
      <p:sp>
        <p:nvSpPr>
          <p:cNvPr id="131075" name="Notes Placeholder 2">
            <a:extLst>
              <a:ext uri="{FF2B5EF4-FFF2-40B4-BE49-F238E27FC236}">
                <a16:creationId xmlns:a16="http://schemas.microsoft.com/office/drawing/2014/main" id="{154E09E6-6804-45FD-A737-ED2A4DEBD6E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Supplies costing $100 were originally recorded as an expense (a minus 100 in the expense column because more expense means less net income). This was offset by a minus 100 of cash in the asset column, which reflects the cash payment that was made to purchase the supplies. The expense for February should be only $35 because supplies worth $65 are still on hand at the end of February. Thus, the Supplies Expense account balance is adjusted to $35 by showing a plus $65 in the expense column (a reduction in expenses increases net income). The model is kept in balance by increasing Supplies in the asset column by $65.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a:extLst>
              <a:ext uri="{FF2B5EF4-FFF2-40B4-BE49-F238E27FC236}">
                <a16:creationId xmlns:a16="http://schemas.microsoft.com/office/drawing/2014/main" id="{D7B0238C-C666-4297-9FB6-248DC9EB190B}"/>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55651" name="Rectangle 4">
            <a:extLst>
              <a:ext uri="{FF2B5EF4-FFF2-40B4-BE49-F238E27FC236}">
                <a16:creationId xmlns:a16="http://schemas.microsoft.com/office/drawing/2014/main" id="{729512A5-4E85-48A8-8DAF-B2FDB1887D0F}"/>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55652" name="Rectangle 5">
            <a:extLst>
              <a:ext uri="{FF2B5EF4-FFF2-40B4-BE49-F238E27FC236}">
                <a16:creationId xmlns:a16="http://schemas.microsoft.com/office/drawing/2014/main" id="{BD387291-9362-4280-B8E8-ACDB39B9B4EF}"/>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55653" name="Rectangle 6">
            <a:extLst>
              <a:ext uri="{FF2B5EF4-FFF2-40B4-BE49-F238E27FC236}">
                <a16:creationId xmlns:a16="http://schemas.microsoft.com/office/drawing/2014/main" id="{1ADBFF5A-6D3E-4FEF-9DB6-9735CD27F11A}"/>
              </a:ext>
            </a:extLst>
          </p:cNvPr>
          <p:cNvSpPr>
            <a:spLocks noGrp="1" noRot="1" noChangeAspect="1" noChangeArrowheads="1" noTextEdit="1"/>
          </p:cNvSpPr>
          <p:nvPr>
            <p:ph type="sldImg"/>
          </p:nvPr>
        </p:nvSpPr>
        <p:spPr>
          <a:xfrm>
            <a:off x="1181100" y="696913"/>
            <a:ext cx="4648200" cy="3486150"/>
          </a:xfrm>
          <a:ln w="12700" cap="flat">
            <a:solidFill>
              <a:schemeClr val="tx1"/>
            </a:solidFill>
          </a:ln>
        </p:spPr>
      </p:sp>
      <p:sp>
        <p:nvSpPr>
          <p:cNvPr id="155654" name="Rectangle 7">
            <a:extLst>
              <a:ext uri="{FF2B5EF4-FFF2-40B4-BE49-F238E27FC236}">
                <a16:creationId xmlns:a16="http://schemas.microsoft.com/office/drawing/2014/main" id="{69F17F1F-6584-43D5-AC57-CB300A34982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End-of-month adjusting entries are also used to reclassify assets as the assets are used and expensed. </a:t>
            </a:r>
            <a:r>
              <a:rPr lang="en-US" sz="1200">
                <a:effectLst/>
                <a:latin typeface="Times New Roman" panose="02020603050405020304" pitchFamily="18" charset="0"/>
              </a:rPr>
              <a:t>Examples of assets that need to be reclassified are prepaid insurance, insurance premiums paid in advance for more than one accounting period, and supplies.</a:t>
            </a:r>
            <a:r>
              <a:rPr kumimoji="1" lang="en-US" sz="1200" kern="1200">
                <a:solidFill>
                  <a:schemeClr val="tx1"/>
                </a:solidFill>
                <a:effectLst/>
                <a:latin typeface="Times New Roman" pitchFamily="18" charset="0"/>
                <a:ea typeface="+mn-ea"/>
                <a:cs typeface="+mn-cs"/>
              </a:rP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C8593DB0-4B3D-465E-9992-E180302E6B8A}"/>
              </a:ext>
            </a:extLst>
          </p:cNvPr>
          <p:cNvSpPr>
            <a:spLocks noGrp="1" noRot="1" noChangeAspect="1" noChangeArrowheads="1" noTextEdit="1"/>
          </p:cNvSpPr>
          <p:nvPr>
            <p:ph type="sldImg"/>
          </p:nvPr>
        </p:nvSpPr>
        <p:spPr>
          <a:xfrm>
            <a:off x="1181100" y="696913"/>
            <a:ext cx="4648200" cy="3486150"/>
          </a:xfrm>
          <a:ln/>
        </p:spPr>
      </p:sp>
      <p:sp>
        <p:nvSpPr>
          <p:cNvPr id="576515" name="Rectangle 3">
            <a:extLst>
              <a:ext uri="{FF2B5EF4-FFF2-40B4-BE49-F238E27FC236}">
                <a16:creationId xmlns:a16="http://schemas.microsoft.com/office/drawing/2014/main" id="{A2830688-B667-486D-BCA4-CB7F1045D785}"/>
              </a:ext>
            </a:extLst>
          </p:cNvPr>
          <p:cNvSpPr>
            <a:spLocks noGrp="1" noChangeArrowheads="1"/>
          </p:cNvSpPr>
          <p:nvPr>
            <p:ph type="body" idx="1"/>
          </p:nvPr>
        </p:nvSpPr>
        <p:spPr/>
        <p:txBody>
          <a:bodyPr/>
          <a:lstStyle/>
          <a:p>
            <a:pPr>
              <a:spcBef>
                <a:spcPct val="50000"/>
              </a:spcBef>
              <a:defRPr/>
            </a:pPr>
            <a:r>
              <a:rPr lang="en-US" dirty="0">
                <a:solidFill>
                  <a:srgbClr val="000000"/>
                </a:solidFill>
                <a:cs typeface="Times New Roman" pitchFamily="18" charset="0"/>
              </a:rPr>
              <a:t>After studying this chapter, you should understand and be able to:</a:t>
            </a:r>
          </a:p>
          <a:p>
            <a:pPr marL="685800" indent="-685800">
              <a:defRPr/>
            </a:pPr>
            <a:r>
              <a:rPr lang="en-US" altLang="en-US" dirty="0">
                <a:latin typeface="Arial Narrow" pitchFamily="34" charset="0"/>
              </a:rPr>
              <a:t>LO 4-1: Illustrate the expansion of the basic accounting equation to include revenues and expenses.</a:t>
            </a:r>
          </a:p>
          <a:p>
            <a:pPr marL="685800" indent="-685800">
              <a:defRPr/>
            </a:pPr>
            <a:r>
              <a:rPr lang="en-US" altLang="en-US" dirty="0">
                <a:latin typeface="Arial Narrow" pitchFamily="34" charset="0"/>
              </a:rPr>
              <a:t>LO 4-2: Describe how the expanded accounting equation stays in balance after every transaction.</a:t>
            </a:r>
          </a:p>
          <a:p>
            <a:pPr marL="685800" indent="-685800">
              <a:defRPr/>
            </a:pPr>
            <a:r>
              <a:rPr lang="en-US" altLang="en-US" dirty="0">
                <a:latin typeface="Arial Narrow" pitchFamily="34" charset="0"/>
              </a:rPr>
              <a:t>LO 4-3: Describe how the income statement is linked to the balance sheet through stockholders’ equity.</a:t>
            </a:r>
          </a:p>
          <a:p>
            <a:pPr marL="685800" indent="-685800">
              <a:defRPr/>
            </a:pPr>
            <a:r>
              <a:rPr lang="en-US" altLang="en-US" dirty="0">
                <a:latin typeface="Arial Narrow" pitchFamily="34" charset="0"/>
              </a:rPr>
              <a:t>LO 4-4: Explain the meaning of the bookkeeping terms </a:t>
            </a:r>
            <a:r>
              <a:rPr lang="en-US" altLang="en-US" i="1" dirty="0">
                <a:latin typeface="Arial Narrow" pitchFamily="34" charset="0"/>
              </a:rPr>
              <a:t>journal</a:t>
            </a:r>
            <a:r>
              <a:rPr lang="en-US" altLang="en-US" dirty="0">
                <a:latin typeface="Arial Narrow" pitchFamily="34" charset="0"/>
              </a:rPr>
              <a:t>, </a:t>
            </a:r>
            <a:r>
              <a:rPr lang="en-US" altLang="en-US" i="1" dirty="0">
                <a:latin typeface="Arial Narrow" pitchFamily="34" charset="0"/>
              </a:rPr>
              <a:t>ledger</a:t>
            </a:r>
            <a:r>
              <a:rPr lang="en-US" altLang="en-US" dirty="0">
                <a:latin typeface="Arial Narrow" pitchFamily="34" charset="0"/>
              </a:rPr>
              <a:t>, </a:t>
            </a:r>
            <a:r>
              <a:rPr lang="en-US" altLang="en-US" i="1" dirty="0">
                <a:latin typeface="Arial Narrow" pitchFamily="34" charset="0"/>
              </a:rPr>
              <a:t>T-account</a:t>
            </a:r>
            <a:r>
              <a:rPr lang="en-US" altLang="en-US" dirty="0">
                <a:latin typeface="Arial Narrow" pitchFamily="34" charset="0"/>
              </a:rPr>
              <a:t>, </a:t>
            </a:r>
            <a:r>
              <a:rPr lang="en-US" altLang="en-US" i="1" dirty="0">
                <a:latin typeface="Arial Narrow" pitchFamily="34" charset="0"/>
              </a:rPr>
              <a:t>account balance</a:t>
            </a:r>
            <a:r>
              <a:rPr lang="en-US" altLang="en-US" dirty="0">
                <a:latin typeface="Arial Narrow" pitchFamily="34" charset="0"/>
              </a:rPr>
              <a:t>, </a:t>
            </a:r>
            <a:r>
              <a:rPr lang="en-US" altLang="en-US" i="1" dirty="0">
                <a:latin typeface="Arial Narrow" pitchFamily="34" charset="0"/>
              </a:rPr>
              <a:t>debit</a:t>
            </a:r>
            <a:r>
              <a:rPr lang="en-US" altLang="en-US" dirty="0">
                <a:latin typeface="Arial Narrow" pitchFamily="34" charset="0"/>
              </a:rPr>
              <a:t>, </a:t>
            </a:r>
            <a:r>
              <a:rPr lang="en-US" altLang="en-US" i="1" dirty="0">
                <a:latin typeface="Arial Narrow" pitchFamily="34" charset="0"/>
              </a:rPr>
              <a:t>credit, </a:t>
            </a:r>
            <a:r>
              <a:rPr lang="en-US" altLang="en-US" dirty="0">
                <a:latin typeface="Arial Narrow" pitchFamily="34" charset="0"/>
              </a:rPr>
              <a:t>and </a:t>
            </a:r>
            <a:r>
              <a:rPr lang="en-US" altLang="en-US" i="1" dirty="0">
                <a:latin typeface="Arial Narrow" pitchFamily="34" charset="0"/>
              </a:rPr>
              <a:t>closing the books</a:t>
            </a:r>
            <a:r>
              <a:rPr lang="en-US" altLang="en-US" dirty="0">
                <a:latin typeface="Arial Narrow" pitchFamily="34" charset="0"/>
              </a:rPr>
              <a:t>.</a:t>
            </a:r>
          </a:p>
          <a:p>
            <a:pPr marL="685800" indent="-685800">
              <a:defRPr/>
            </a:pPr>
            <a:r>
              <a:rPr lang="en-US" altLang="en-US" dirty="0">
                <a:latin typeface="Arial Narrow" pitchFamily="34" charset="0"/>
              </a:rPr>
              <a:t>LO 4-5: Explain why the bookkeeping system is a mechanical adaptation of the expanded accounting equation.</a:t>
            </a:r>
          </a:p>
          <a:p>
            <a:pPr marL="685800" indent="-685800">
              <a:defRPr/>
            </a:pPr>
            <a:r>
              <a:rPr lang="en-US" altLang="en-US" dirty="0">
                <a:latin typeface="Arial Narrow" pitchFamily="34" charset="0"/>
              </a:rPr>
              <a:t>LO 4-6: Analyze a transaction, prepare a journal entry, and determine the effects of the transaction on the financial statements.</a:t>
            </a:r>
          </a:p>
          <a:p>
            <a:pPr marL="685800" indent="-685800">
              <a:defRPr/>
            </a:pPr>
            <a:r>
              <a:rPr lang="en-US" altLang="en-US" dirty="0">
                <a:latin typeface="Arial Narrow" pitchFamily="34" charset="0"/>
              </a:rPr>
              <a:t>LO 4-7: Apply the five questions of transaction analysis.</a:t>
            </a:r>
          </a:p>
          <a:p>
            <a:pPr marL="228600" indent="-228600">
              <a:buFont typeface="+mj-lt"/>
              <a:buAutoNum type="arabicPeriod"/>
              <a:defRPr/>
            </a:pPr>
            <a:endParaRPr lang="en-US" dirty="0">
              <a:solidFill>
                <a:schemeClr val="bg1">
                  <a:lumMod val="50000"/>
                </a:schemeClr>
              </a:solidFill>
              <a:cs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a:extLst>
              <a:ext uri="{FF2B5EF4-FFF2-40B4-BE49-F238E27FC236}">
                <a16:creationId xmlns:a16="http://schemas.microsoft.com/office/drawing/2014/main" id="{2226BDA4-81D5-4FFC-8563-09C4364220C4}"/>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76131" name="Rectangle 4">
            <a:extLst>
              <a:ext uri="{FF2B5EF4-FFF2-40B4-BE49-F238E27FC236}">
                <a16:creationId xmlns:a16="http://schemas.microsoft.com/office/drawing/2014/main" id="{A7649E66-600B-42F3-8023-4752244CC4A1}"/>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76132" name="Rectangle 5">
            <a:extLst>
              <a:ext uri="{FF2B5EF4-FFF2-40B4-BE49-F238E27FC236}">
                <a16:creationId xmlns:a16="http://schemas.microsoft.com/office/drawing/2014/main" id="{387E7A9A-4F26-4347-AA34-CFFD157FC10A}"/>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76133" name="Rectangle 6">
            <a:extLst>
              <a:ext uri="{FF2B5EF4-FFF2-40B4-BE49-F238E27FC236}">
                <a16:creationId xmlns:a16="http://schemas.microsoft.com/office/drawing/2014/main" id="{ED6F843A-951A-4118-9375-99BF0BD7D0CC}"/>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76134" name="Rectangle 7">
            <a:extLst>
              <a:ext uri="{FF2B5EF4-FFF2-40B4-BE49-F238E27FC236}">
                <a16:creationId xmlns:a16="http://schemas.microsoft.com/office/drawing/2014/main" id="{91B5F047-8549-4E32-904B-F78ED3AF846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solidFill>
                  <a:srgbClr val="000000"/>
                </a:solidFill>
              </a:rPr>
              <a:t>LO 4-7: </a:t>
            </a:r>
            <a:r>
              <a:rPr kumimoji="0" lang="en-US" altLang="en-US" dirty="0">
                <a:solidFill>
                  <a:srgbClr val="000000"/>
                </a:solidFill>
              </a:rPr>
              <a:t>Apply the five questions of transaction analysis.</a:t>
            </a:r>
            <a:r>
              <a:rPr lang="en-US" altLang="en-US" dirty="0">
                <a:solidFill>
                  <a:srgbClr val="000000"/>
                </a:solidFill>
              </a:rPr>
              <a:t> </a:t>
            </a:r>
          </a:p>
          <a:p>
            <a:endParaRPr lang="en-US" altLang="en-US" dirty="0">
              <a:solidFill>
                <a:srgbClr val="000000"/>
              </a:solidFill>
            </a:endParaRPr>
          </a:p>
          <a:p>
            <a:r>
              <a:rPr lang="en-US" altLang="en-US" dirty="0"/>
              <a:t>When analyzing a transaction, seek the answers to five questions. What is going on? What accounts are affected? How are they affected? Does the balance sheet balance? Do debits equal credits? Does my analysis make sense?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a:extLst>
              <a:ext uri="{FF2B5EF4-FFF2-40B4-BE49-F238E27FC236}">
                <a16:creationId xmlns:a16="http://schemas.microsoft.com/office/drawing/2014/main" id="{47045DFC-17D3-4C3B-B5B3-753502D11312}"/>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78179" name="Rectangle 4">
            <a:extLst>
              <a:ext uri="{FF2B5EF4-FFF2-40B4-BE49-F238E27FC236}">
                <a16:creationId xmlns:a16="http://schemas.microsoft.com/office/drawing/2014/main" id="{A1358930-DEF2-43B9-8F5A-FCEBB3ACC93F}"/>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78180" name="Rectangle 5">
            <a:extLst>
              <a:ext uri="{FF2B5EF4-FFF2-40B4-BE49-F238E27FC236}">
                <a16:creationId xmlns:a16="http://schemas.microsoft.com/office/drawing/2014/main" id="{9ABD7C04-3954-4D26-B9AB-1AD3EA71E95B}"/>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78181" name="Rectangle 6">
            <a:extLst>
              <a:ext uri="{FF2B5EF4-FFF2-40B4-BE49-F238E27FC236}">
                <a16:creationId xmlns:a16="http://schemas.microsoft.com/office/drawing/2014/main" id="{DBB4C600-4962-4C6D-BD59-4D0161E61C31}"/>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78182" name="Rectangle 7">
            <a:extLst>
              <a:ext uri="{FF2B5EF4-FFF2-40B4-BE49-F238E27FC236}">
                <a16:creationId xmlns:a16="http://schemas.microsoft.com/office/drawing/2014/main" id="{7DB57E94-BF2A-4C7F-9851-4D0D0B9A392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solidFill>
                  <a:srgbClr val="000000"/>
                </a:solidFill>
              </a:rPr>
              <a:t>The closing process simply transfers the year-end balances of all income statement accounts (e.g., revenues, expenses, gains, and losses) to the Retained Earnings account, </a:t>
            </a:r>
            <a:r>
              <a:rPr kumimoji="1" lang="en-US" sz="1200" b="0" i="0" u="none" strike="noStrike" kern="1200" baseline="0" dirty="0">
                <a:solidFill>
                  <a:schemeClr val="tx1"/>
                </a:solidFill>
                <a:latin typeface="Times New Roman" pitchFamily="18" charset="0"/>
                <a:ea typeface="+mn-ea"/>
                <a:cs typeface="+mn-cs"/>
              </a:rPr>
              <a:t>which is part of stockholders’ equity on the balance sheet</a:t>
            </a:r>
            <a:r>
              <a:rPr lang="en-US" altLang="en-US" dirty="0">
                <a:solidFill>
                  <a:srgbClr val="000000"/>
                </a:solidFill>
              </a:rPr>
              <a:t>. In addition, the Dividends account is also closed to Retained Earnings. This process creates zero balances in the revenue, expense, and dividend accounts, thereby making them ready for the transactions of the next period.</a:t>
            </a:r>
          </a:p>
          <a:p>
            <a:endParaRPr lang="en-US" altLang="en-US" dirty="0">
              <a:solidFill>
                <a:srgbClr val="00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a:extLst>
              <a:ext uri="{FF2B5EF4-FFF2-40B4-BE49-F238E27FC236}">
                <a16:creationId xmlns:a16="http://schemas.microsoft.com/office/drawing/2014/main" id="{2BE2FD97-AA90-47B2-A8FA-6EC5A08D4F03}"/>
              </a:ext>
            </a:extLst>
          </p:cNvPr>
          <p:cNvSpPr>
            <a:spLocks noGrp="1" noRot="1" noChangeAspect="1" noChangeArrowheads="1" noTextEdit="1"/>
          </p:cNvSpPr>
          <p:nvPr>
            <p:ph type="sldImg"/>
          </p:nvPr>
        </p:nvSpPr>
        <p:spPr>
          <a:xfrm>
            <a:off x="1181100" y="696913"/>
            <a:ext cx="4648200" cy="3486150"/>
          </a:xfrm>
          <a:ln/>
        </p:spPr>
      </p:sp>
      <p:sp>
        <p:nvSpPr>
          <p:cNvPr id="180227" name="Rectangle 3">
            <a:extLst>
              <a:ext uri="{FF2B5EF4-FFF2-40B4-BE49-F238E27FC236}">
                <a16:creationId xmlns:a16="http://schemas.microsoft.com/office/drawing/2014/main" id="{5EE36A09-7C18-4275-9E6A-F67AB08FC04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normal balances for expenses, losses, and dividend accounts are debit balances. The closing entry for these accounts result in a credit to the respective account and a corresponding debit to Retained Earnings. </a:t>
            </a:r>
            <a:r>
              <a:rPr kumimoji="0" lang="en-US" altLang="en-US" dirty="0"/>
              <a:t>Expenses, losses, and dividends decrease retained earnings. The normal balances for revenue and gains accounts are credit balances. The closing entry for these accounts result in a debit to the respective revenue or gain account and a corresponding credit to Retained Earnings. Revenues and gains increase retained earnings.</a:t>
            </a:r>
            <a:endParaRPr lang="en-US"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a:extLst>
              <a:ext uri="{FF2B5EF4-FFF2-40B4-BE49-F238E27FC236}">
                <a16:creationId xmlns:a16="http://schemas.microsoft.com/office/drawing/2014/main" id="{C8E350B7-2840-49D4-AFC1-596421824DA9}"/>
              </a:ext>
            </a:extLst>
          </p:cNvPr>
          <p:cNvSpPr>
            <a:spLocks noGrp="1" noRot="1" noChangeAspect="1" noChangeArrowheads="1" noTextEdit="1"/>
          </p:cNvSpPr>
          <p:nvPr>
            <p:ph type="sldImg"/>
          </p:nvPr>
        </p:nvSpPr>
        <p:spPr>
          <a:xfrm>
            <a:off x="1181100" y="696913"/>
            <a:ext cx="4648200" cy="3486150"/>
          </a:xfrm>
          <a:ln/>
        </p:spPr>
      </p:sp>
      <p:sp>
        <p:nvSpPr>
          <p:cNvPr id="182275" name="Rectangle 3">
            <a:extLst>
              <a:ext uri="{FF2B5EF4-FFF2-40B4-BE49-F238E27FC236}">
                <a16:creationId xmlns:a16="http://schemas.microsoft.com/office/drawing/2014/main" id="{DAD085A3-C53E-4CCA-B1B3-93B85993258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End of Chapter 4</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DE1A6D08-55D9-4EFA-821C-2DA7DA10FDAF}"/>
              </a:ext>
            </a:extLst>
          </p:cNvPr>
          <p:cNvSpPr>
            <a:spLocks noGrp="1" noRot="1" noChangeAspect="1" noChangeArrowheads="1" noTextEdit="1"/>
          </p:cNvSpPr>
          <p:nvPr>
            <p:ph type="sldImg"/>
          </p:nvPr>
        </p:nvSpPr>
        <p:spPr>
          <a:xfrm>
            <a:off x="1181100" y="696913"/>
            <a:ext cx="4648200" cy="3486150"/>
          </a:xfrm>
          <a:ln/>
        </p:spPr>
      </p:sp>
      <p:sp>
        <p:nvSpPr>
          <p:cNvPr id="61443" name="Rectangle 3">
            <a:extLst>
              <a:ext uri="{FF2B5EF4-FFF2-40B4-BE49-F238E27FC236}">
                <a16:creationId xmlns:a16="http://schemas.microsoft.com/office/drawing/2014/main" id="{30CD8B26-3898-41C0-A248-E962748AFF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4-1: </a:t>
            </a:r>
            <a:r>
              <a:rPr kumimoji="0" lang="en-US" altLang="en-US" dirty="0">
                <a:solidFill>
                  <a:srgbClr val="000000"/>
                </a:solidFill>
              </a:rPr>
              <a:t>Illustrate the expansion of the basic accounting equation to include revenues and expenses.</a:t>
            </a:r>
          </a:p>
          <a:p>
            <a:endParaRPr lang="en-US" altLang="en-US" dirty="0"/>
          </a:p>
          <a:p>
            <a:r>
              <a:rPr lang="en-US" altLang="en-US" dirty="0"/>
              <a:t>The balance sheet equation is written as A (assets) equals L (liabilities) plus SE (stockholders' equity). This basic accounting equation can be expanded to include the beginning balances of retained earnings, revenues, and expenses. There are two major components of stockholders' equity, PIC (paid-in capital, which represents investments by stockholders) and RE (retained earnings, which represent the accumulated earnings (net income) of the company less dividends paid). NI (net income) equals R (revenue) minus E (expenses).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64302627-9AB1-4FB4-A20F-4145BB0BFB5A}"/>
              </a:ext>
            </a:extLst>
          </p:cNvPr>
          <p:cNvSpPr>
            <a:spLocks noGrp="1" noRot="1" noChangeAspect="1" noChangeArrowheads="1" noTextEdit="1"/>
          </p:cNvSpPr>
          <p:nvPr>
            <p:ph type="sldImg"/>
          </p:nvPr>
        </p:nvSpPr>
        <p:spPr>
          <a:xfrm>
            <a:off x="1181100" y="696913"/>
            <a:ext cx="4648200" cy="3486150"/>
          </a:xfrm>
          <a:ln/>
        </p:spPr>
      </p:sp>
      <p:sp>
        <p:nvSpPr>
          <p:cNvPr id="529411" name="Rectangle 3">
            <a:extLst>
              <a:ext uri="{FF2B5EF4-FFF2-40B4-BE49-F238E27FC236}">
                <a16:creationId xmlns:a16="http://schemas.microsoft.com/office/drawing/2014/main" id="{99BB4D31-2EEF-4345-BB40-DB9982BEB416}"/>
              </a:ext>
            </a:extLst>
          </p:cNvPr>
          <p:cNvSpPr>
            <a:spLocks noGrp="1" noChangeArrowheads="1"/>
          </p:cNvSpPr>
          <p:nvPr>
            <p:ph type="body" idx="1"/>
          </p:nvPr>
        </p:nvSpPr>
        <p:spPr/>
        <p:txBody>
          <a:bodyPr/>
          <a:lstStyle/>
          <a:p>
            <a:pPr>
              <a:defRPr/>
            </a:pPr>
            <a:r>
              <a:rPr lang="en-US" dirty="0">
                <a:solidFill>
                  <a:srgbClr val="000000"/>
                </a:solidFill>
              </a:rPr>
              <a:t>LO 4-2: Describe h</a:t>
            </a:r>
            <a:r>
              <a:rPr kumimoji="0" lang="en-US" dirty="0">
                <a:solidFill>
                  <a:srgbClr val="000000"/>
                </a:solidFill>
              </a:rPr>
              <a:t>ow the expanded accounting equation stays in balance after every transaction.</a:t>
            </a:r>
          </a:p>
          <a:p>
            <a:pPr marL="228600" indent="-228600">
              <a:defRPr/>
            </a:pPr>
            <a:endParaRPr kumimoji="0" lang="en-US" dirty="0">
              <a:solidFill>
                <a:srgbClr val="000000"/>
              </a:solidFill>
            </a:endParaRPr>
          </a:p>
          <a:p>
            <a:pPr>
              <a:defRPr/>
            </a:pPr>
            <a:r>
              <a:rPr lang="en-US" dirty="0">
                <a:solidFill>
                  <a:srgbClr val="000000"/>
                </a:solidFill>
              </a:rPr>
              <a:t>The horizontal model shows the effect of recording the transactions 1 through 8 on the accounts in the </a:t>
            </a:r>
            <a:r>
              <a:rPr lang="en-US" dirty="0"/>
              <a:t>balance sheet equation. Transaction 1: The stockholders invest $30. Transaction 2: Equipment costing $25 was purchased for cash. Transaction 3: The company borrowed $15 from a bank. Transaction 4: Merchandise costing $20 was purchased for inventory; $10 cash was paid, and $10 of the cost was charged on account. Transaction 5: Equipment that cost $7 was sold for $7; $2 was received in cash, and $5 will be received later. Transaction 6: The $5 account receivable from the sale of equipment was collected. Transaction 7: The firm sold merchandise inventory that had cost $12 for a selling price of $20. Transaction 8: Wages of $3 earned by the firm’s employees are accrued.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00BB12DA-7187-413F-90BB-B24E7D71A891}"/>
              </a:ext>
            </a:extLst>
          </p:cNvPr>
          <p:cNvSpPr>
            <a:spLocks noGrp="1" noRot="1" noChangeAspect="1" noChangeArrowheads="1" noTextEdit="1"/>
          </p:cNvSpPr>
          <p:nvPr>
            <p:ph type="sldImg"/>
          </p:nvPr>
        </p:nvSpPr>
        <p:spPr>
          <a:xfrm>
            <a:off x="1181100" y="696913"/>
            <a:ext cx="4648200" cy="3486150"/>
          </a:xfrm>
          <a:ln/>
        </p:spPr>
      </p:sp>
      <p:sp>
        <p:nvSpPr>
          <p:cNvPr id="67587" name="Rectangle 3">
            <a:extLst>
              <a:ext uri="{FF2B5EF4-FFF2-40B4-BE49-F238E27FC236}">
                <a16:creationId xmlns:a16="http://schemas.microsoft.com/office/drawing/2014/main" id="{FF73B99F-C7C2-476B-AD31-F299444F781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4-3: Describe h</a:t>
            </a:r>
            <a:r>
              <a:rPr kumimoji="0" lang="en-US" altLang="en-US" dirty="0">
                <a:solidFill>
                  <a:srgbClr val="000000"/>
                </a:solidFill>
              </a:rPr>
              <a:t>ow the income statement is linked to the balance sheet through stockholders' equity.</a:t>
            </a:r>
            <a:r>
              <a:rPr lang="en-US" altLang="en-US" dirty="0">
                <a:solidFill>
                  <a:srgbClr val="000000"/>
                </a:solidFill>
              </a:rPr>
              <a:t> </a:t>
            </a:r>
          </a:p>
          <a:p>
            <a:endParaRPr lang="en-US" altLang="en-US" dirty="0"/>
          </a:p>
          <a:p>
            <a:r>
              <a:rPr lang="en-US" altLang="en-US" dirty="0"/>
              <a:t>The financial statements can be prepared after summarizing the entries in the accounts in the horizontal model. The income statement reports the net income for the accounting period. Total revenues of $20 less total expenses of $15 results in net income of $5. Net income of $5 is added to the beginning balance of retained earnings (zero dollars for the first year of business) and dividends paid are deducted (also zero dollars), resulting in an ending balance of $5. The balances in the asset accounts (cash - $17, accounts receivable - $20, merchandise inventory - $8, equipment - $18) are transferred to the balance sheet. The paid-in capital account balance of $30 is combined with the newly calculated balance of retained earnings, which is $5. Total assets must equal liabilities plus stockholders' equity. Total assets ($63) equal liabilities plus stockholders' equity ($63). Liabilities amount to $28, and stockholders' equity is $35 (paid-in capital of $30 plus retained earnings of $5). The balance sheet equation is in balance.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62029C0F-8AD1-4F3F-B865-262BA363C90C}"/>
              </a:ext>
            </a:extLst>
          </p:cNvPr>
          <p:cNvSpPr>
            <a:spLocks noGrp="1" noRot="1" noChangeAspect="1" noChangeArrowheads="1" noTextEdit="1"/>
          </p:cNvSpPr>
          <p:nvPr>
            <p:ph type="sldImg"/>
          </p:nvPr>
        </p:nvSpPr>
        <p:spPr>
          <a:xfrm>
            <a:off x="1181100" y="696913"/>
            <a:ext cx="4648200" cy="3486150"/>
          </a:xfrm>
          <a:ln/>
        </p:spPr>
      </p:sp>
      <p:sp>
        <p:nvSpPr>
          <p:cNvPr id="69635" name="Rectangle 3">
            <a:extLst>
              <a:ext uri="{FF2B5EF4-FFF2-40B4-BE49-F238E27FC236}">
                <a16:creationId xmlns:a16="http://schemas.microsoft.com/office/drawing/2014/main" id="{2DDE10DE-85C4-46F1-838D-11518C0680E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4-4: Explain t</a:t>
            </a:r>
            <a:r>
              <a:rPr kumimoji="0" lang="en-US" altLang="en-US" dirty="0">
                <a:solidFill>
                  <a:srgbClr val="000000"/>
                </a:solidFill>
              </a:rPr>
              <a:t>he meaning of the bookkeeping terms </a:t>
            </a:r>
            <a:r>
              <a:rPr kumimoji="0" lang="en-US" altLang="en-US" i="1" dirty="0">
                <a:solidFill>
                  <a:srgbClr val="000000"/>
                </a:solidFill>
              </a:rPr>
              <a:t>journal, ledger, T-account, account balance, debit, credit, and closing the books.</a:t>
            </a:r>
          </a:p>
          <a:p>
            <a:endParaRPr kumimoji="0" lang="en-US" altLang="en-US" i="1" dirty="0">
              <a:solidFill>
                <a:srgbClr val="000000"/>
              </a:solidFill>
            </a:endParaRPr>
          </a:p>
          <a:p>
            <a:r>
              <a:rPr lang="en-US" altLang="en-US" dirty="0">
                <a:solidFill>
                  <a:srgbClr val="000000"/>
                </a:solidFill>
              </a:rPr>
              <a:t>Bookkeeping is one part of the accounting process. Transactions are initially recorded in a journal. Transactions are then recorded or posted to individual accou</a:t>
            </a:r>
            <a:r>
              <a:rPr lang="en-US" altLang="en-US" dirty="0"/>
              <a:t>nts in a ledger. </a:t>
            </a:r>
            <a:r>
              <a:rPr kumimoji="0" lang="en-US" altLang="en-US" dirty="0"/>
              <a:t>Accounts are used to organize or to group transactions to facilitate financial statement preparation.</a:t>
            </a:r>
          </a:p>
          <a:p>
            <a:r>
              <a:rPr kumimoji="0" lang="en-US" altLang="en-US" dirty="0"/>
              <a:t>A chart of accounts serves as an index to the ledger, and each account is numbered to facilitate the frequent written references that are made to it.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32C07264-A7A5-4C11-BA3B-F79395197A53}"/>
              </a:ext>
            </a:extLst>
          </p:cNvPr>
          <p:cNvSpPr>
            <a:spLocks noGrp="1" noRot="1" noChangeAspect="1" noChangeArrowheads="1" noTextEdit="1"/>
          </p:cNvSpPr>
          <p:nvPr>
            <p:ph type="sldImg"/>
          </p:nvPr>
        </p:nvSpPr>
        <p:spPr>
          <a:xfrm>
            <a:off x="1181100" y="696913"/>
            <a:ext cx="4648200" cy="3486150"/>
          </a:xfrm>
          <a:ln/>
        </p:spPr>
      </p:sp>
      <p:sp>
        <p:nvSpPr>
          <p:cNvPr id="71683" name="Rectangle 3">
            <a:extLst>
              <a:ext uri="{FF2B5EF4-FFF2-40B4-BE49-F238E27FC236}">
                <a16:creationId xmlns:a16="http://schemas.microsoft.com/office/drawing/2014/main" id="{B0450670-D212-4562-9BDA-D199DA56B88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T-accounts are used in accounting courses as a tool to represent an account. They are not part of an entity's accounting records. The name of the account is written at the top of the T-account. Each T-account has a left side and a right side.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2CEF3257-F353-4914-B3BD-DEF0DC048733}"/>
              </a:ext>
            </a:extLst>
          </p:cNvPr>
          <p:cNvSpPr>
            <a:spLocks noGrp="1" noRot="1" noChangeAspect="1" noChangeArrowheads="1" noTextEdit="1"/>
          </p:cNvSpPr>
          <p:nvPr>
            <p:ph type="sldImg"/>
          </p:nvPr>
        </p:nvSpPr>
        <p:spPr>
          <a:xfrm>
            <a:off x="1181100" y="696913"/>
            <a:ext cx="4648200" cy="3486150"/>
          </a:xfrm>
          <a:ln/>
        </p:spPr>
      </p:sp>
      <p:sp>
        <p:nvSpPr>
          <p:cNvPr id="533507" name="Rectangle 3">
            <a:extLst>
              <a:ext uri="{FF2B5EF4-FFF2-40B4-BE49-F238E27FC236}">
                <a16:creationId xmlns:a16="http://schemas.microsoft.com/office/drawing/2014/main" id="{5A16912B-1DBC-4606-974A-DB8E080F1AC2}"/>
              </a:ext>
            </a:extLst>
          </p:cNvPr>
          <p:cNvSpPr>
            <a:spLocks noGrp="1" noChangeArrowheads="1"/>
          </p:cNvSpPr>
          <p:nvPr>
            <p:ph type="body" idx="1"/>
          </p:nvPr>
        </p:nvSpPr>
        <p:spPr/>
        <p:txBody>
          <a:bodyPr/>
          <a:lstStyle/>
          <a:p>
            <a:pPr>
              <a:defRPr/>
            </a:pPr>
            <a:r>
              <a:rPr lang="en-US" dirty="0"/>
              <a:t>The left side of the T-account is always the debit side. The right side of the T-account is always the credit side.</a:t>
            </a:r>
          </a:p>
          <a:p>
            <a:pPr marL="228600" indent="-228600">
              <a:defRP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49322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69BC6BD9-2107-41E6-AB19-E653F1174142}"/>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4050886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25223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0E14F7C8-B383-4D93-AC77-609BBA3151E2}"/>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961724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3289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7529C984-FE1C-4824-9255-F14E796F01F0}"/>
              </a:ext>
            </a:extLst>
          </p:cNvPr>
          <p:cNvSpPr>
            <a:spLocks noGrp="1" noChangeArrowheads="1"/>
          </p:cNvSpPr>
          <p:nvPr>
            <p:ph type="dt" sz="half" idx="10"/>
          </p:nvPr>
        </p:nvSpPr>
        <p:spPr>
          <a:xfrm>
            <a:off x="457200" y="6356352"/>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Tree>
    <p:extLst>
      <p:ext uri="{BB962C8B-B14F-4D97-AF65-F5344CB8AC3E}">
        <p14:creationId xmlns:p14="http://schemas.microsoft.com/office/powerpoint/2010/main" val="36396751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617933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203656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088347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910998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1047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7392EA-CF2A-472F-AD2C-BAEDAD91B985}"/>
              </a:ext>
            </a:extLst>
          </p:cNvPr>
          <p:cNvSpPr>
            <a:spLocks noGrp="1"/>
          </p:cNvSpPr>
          <p:nvPr>
            <p:ph type="dt" sz="half" idx="10"/>
          </p:nvPr>
        </p:nvSpPr>
        <p:spPr>
          <a:xfrm>
            <a:off x="457200" y="6356352"/>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Footer Placeholder 4">
            <a:extLst>
              <a:ext uri="{FF2B5EF4-FFF2-40B4-BE49-F238E27FC236}">
                <a16:creationId xmlns:a16="http://schemas.microsoft.com/office/drawing/2014/main" id="{4056B9BC-C6CA-4629-95B7-483E8E5C687D}"/>
              </a:ext>
            </a:extLst>
          </p:cNvPr>
          <p:cNvSpPr>
            <a:spLocks noGrp="1"/>
          </p:cNvSpPr>
          <p:nvPr>
            <p:ph type="ftr" sz="quarter" idx="11"/>
          </p:nvPr>
        </p:nvSpPr>
        <p:spPr>
          <a:xfrm>
            <a:off x="3124200" y="6356352"/>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34A1DCDE-0A0D-430F-A2E0-793397A86EC8}"/>
              </a:ext>
            </a:extLst>
          </p:cNvPr>
          <p:cNvSpPr>
            <a:spLocks noGrp="1"/>
          </p:cNvSpPr>
          <p:nvPr>
            <p:ph type="sldNum" sz="quarter" idx="12"/>
          </p:nvPr>
        </p:nvSpPr>
        <p:spPr>
          <a:xfrm>
            <a:off x="6553200" y="6356352"/>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28377289-2EE0-4F09-BF8F-5EBC0DA36B09}" type="slidenum">
              <a:rPr lang="en-US" altLang="en-US"/>
              <a:pPr>
                <a:defRPr/>
              </a:pPr>
              <a:t>‹#›</a:t>
            </a:fld>
            <a:endParaRPr lang="en-US" altLang="en-US"/>
          </a:p>
        </p:txBody>
      </p:sp>
    </p:spTree>
    <p:extLst>
      <p:ext uri="{BB962C8B-B14F-4D97-AF65-F5344CB8AC3E}">
        <p14:creationId xmlns:p14="http://schemas.microsoft.com/office/powerpoint/2010/main" val="27692325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4"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58992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542557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132813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067368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647879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7"/>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218609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7"/>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271760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00735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401"/>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410701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7"/>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63097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CAAA814-D8DF-4B77-8CCC-2ADB0948E27F}"/>
              </a:ext>
            </a:extLst>
          </p:cNvPr>
          <p:cNvSpPr>
            <a:spLocks noGrp="1"/>
          </p:cNvSpPr>
          <p:nvPr>
            <p:ph type="dt" sz="half" idx="10"/>
          </p:nvPr>
        </p:nvSpPr>
        <p:spPr>
          <a:xfrm>
            <a:off x="457200" y="6356352"/>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Footer Placeholder 4">
            <a:extLst>
              <a:ext uri="{FF2B5EF4-FFF2-40B4-BE49-F238E27FC236}">
                <a16:creationId xmlns:a16="http://schemas.microsoft.com/office/drawing/2014/main" id="{A3F840BD-3F0D-40A4-AF09-5B9F6A79EAFD}"/>
              </a:ext>
            </a:extLst>
          </p:cNvPr>
          <p:cNvSpPr>
            <a:spLocks noGrp="1"/>
          </p:cNvSpPr>
          <p:nvPr>
            <p:ph type="ftr" sz="quarter" idx="11"/>
          </p:nvPr>
        </p:nvSpPr>
        <p:spPr>
          <a:xfrm>
            <a:off x="3124200" y="6356352"/>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A9656079-C24A-483C-ACD6-2BC007E6D7CD}"/>
              </a:ext>
            </a:extLst>
          </p:cNvPr>
          <p:cNvSpPr>
            <a:spLocks noGrp="1"/>
          </p:cNvSpPr>
          <p:nvPr>
            <p:ph type="sldNum" sz="quarter" idx="12"/>
          </p:nvPr>
        </p:nvSpPr>
        <p:spPr>
          <a:xfrm>
            <a:off x="6553200" y="6356352"/>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FFCAB356-230A-4B0B-9F84-90AFFE4B19E8}" type="slidenum">
              <a:rPr lang="en-US" altLang="en-US"/>
              <a:pPr>
                <a:defRPr/>
              </a:pPr>
              <a:t>‹#›</a:t>
            </a:fld>
            <a:endParaRPr lang="en-US" altLang="en-US"/>
          </a:p>
        </p:txBody>
      </p:sp>
    </p:spTree>
    <p:extLst>
      <p:ext uri="{BB962C8B-B14F-4D97-AF65-F5344CB8AC3E}">
        <p14:creationId xmlns:p14="http://schemas.microsoft.com/office/powerpoint/2010/main" val="29383217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7"/>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118557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7"/>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588972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401"/>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480889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1244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337140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139160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62969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229469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617195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160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77470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753340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940F8CF-30E3-4BEA-B199-F9F1125624EB}"/>
              </a:ext>
            </a:extLst>
          </p:cNvPr>
          <p:cNvSpPr>
            <a:spLocks noGrp="1"/>
          </p:cNvSpPr>
          <p:nvPr>
            <p:ph type="dt" sz="half" idx="10"/>
          </p:nvPr>
        </p:nvSpPr>
        <p:spPr>
          <a:xfrm>
            <a:off x="457200" y="6356352"/>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4" name="Footer Placeholder 3">
            <a:extLst>
              <a:ext uri="{FF2B5EF4-FFF2-40B4-BE49-F238E27FC236}">
                <a16:creationId xmlns:a16="http://schemas.microsoft.com/office/drawing/2014/main" id="{AB2C33C6-29F0-4EDC-929F-0A5287BE8B2C}"/>
              </a:ext>
            </a:extLst>
          </p:cNvPr>
          <p:cNvSpPr>
            <a:spLocks noGrp="1"/>
          </p:cNvSpPr>
          <p:nvPr>
            <p:ph type="ftr" sz="quarter" idx="11"/>
          </p:nvPr>
        </p:nvSpPr>
        <p:spPr>
          <a:xfrm>
            <a:off x="3124200" y="6356352"/>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Slide Number Placeholder 4">
            <a:extLst>
              <a:ext uri="{FF2B5EF4-FFF2-40B4-BE49-F238E27FC236}">
                <a16:creationId xmlns:a16="http://schemas.microsoft.com/office/drawing/2014/main" id="{4E7FD61B-BF3A-4A46-9653-9AB04BA2004D}"/>
              </a:ext>
            </a:extLst>
          </p:cNvPr>
          <p:cNvSpPr>
            <a:spLocks noGrp="1"/>
          </p:cNvSpPr>
          <p:nvPr>
            <p:ph type="sldNum" sz="quarter" idx="12"/>
          </p:nvPr>
        </p:nvSpPr>
        <p:spPr>
          <a:xfrm>
            <a:off x="6553200" y="6356352"/>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99175AFC-019C-408E-8F8C-35C764EF50B4}" type="slidenum">
              <a:rPr lang="en-US" altLang="en-US"/>
              <a:pPr>
                <a:defRPr/>
              </a:pPr>
              <a:t>‹#›</a:t>
            </a:fld>
            <a:endParaRPr lang="en-US" altLang="en-US"/>
          </a:p>
        </p:txBody>
      </p:sp>
    </p:spTree>
    <p:extLst>
      <p:ext uri="{BB962C8B-B14F-4D97-AF65-F5344CB8AC3E}">
        <p14:creationId xmlns:p14="http://schemas.microsoft.com/office/powerpoint/2010/main" val="19659186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421438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7"/>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097206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131909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14215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752161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2C16EE00-7150-4A94-8DA9-481D17FAA5E5}"/>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 name="Rectangle 49">
            <a:extLst>
              <a:ext uri="{FF2B5EF4-FFF2-40B4-BE49-F238E27FC236}">
                <a16:creationId xmlns:a16="http://schemas.microsoft.com/office/drawing/2014/main" id="{2E10FC18-F478-409B-97EC-F1BF8D43EBBA}"/>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a:p>
        </p:txBody>
      </p:sp>
      <p:sp>
        <p:nvSpPr>
          <p:cNvPr id="4" name="Rectangle 53">
            <a:extLst>
              <a:ext uri="{FF2B5EF4-FFF2-40B4-BE49-F238E27FC236}">
                <a16:creationId xmlns:a16="http://schemas.microsoft.com/office/drawing/2014/main" id="{3A59503B-ABB5-4498-919D-B28C65892758}"/>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a:latin typeface="Book Antiqua" panose="02040602050305030304" pitchFamily="18" charset="0"/>
            </a:endParaRPr>
          </a:p>
        </p:txBody>
      </p:sp>
    </p:spTree>
    <p:extLst>
      <p:ext uri="{BB962C8B-B14F-4D97-AF65-F5344CB8AC3E}">
        <p14:creationId xmlns:p14="http://schemas.microsoft.com/office/powerpoint/2010/main" val="3826983801"/>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A511F512-4762-46C9-BFF0-09B7AE225880}"/>
              </a:ext>
            </a:extLst>
          </p:cNvPr>
          <p:cNvSpPr>
            <a:spLocks noGrp="1"/>
          </p:cNvSpPr>
          <p:nvPr>
            <p:ph type="sldNum" sz="quarter" idx="10"/>
          </p:nvPr>
        </p:nvSpPr>
        <p:spPr/>
        <p:txBody>
          <a:bodyPr/>
          <a:lstStyle>
            <a:lvl1pPr>
              <a:defRPr/>
            </a:lvl1pPr>
          </a:lstStyle>
          <a:p>
            <a:pPr>
              <a:defRPr/>
            </a:pPr>
            <a:fld id="{5220FC4E-3C62-4FEF-94A5-D06CDB05684E}" type="slidenum">
              <a:rPr lang="en-US" altLang="en-US"/>
              <a:pPr>
                <a:defRPr/>
              </a:pPr>
              <a:t>‹#›</a:t>
            </a:fld>
            <a:endParaRPr lang="en-US" altLang="en-US"/>
          </a:p>
        </p:txBody>
      </p:sp>
    </p:spTree>
    <p:extLst>
      <p:ext uri="{BB962C8B-B14F-4D97-AF65-F5344CB8AC3E}">
        <p14:creationId xmlns:p14="http://schemas.microsoft.com/office/powerpoint/2010/main" val="2539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9811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A1B543DD-4E81-43AC-AA8B-92411AA152AF}"/>
              </a:ext>
            </a:extLst>
          </p:cNvPr>
          <p:cNvSpPr>
            <a:spLocks noGrp="1"/>
          </p:cNvSpPr>
          <p:nvPr>
            <p:ph type="dt" sz="half" idx="10"/>
          </p:nvPr>
        </p:nvSpPr>
        <p:spPr>
          <a:xfrm>
            <a:off x="457200" y="6356352"/>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8" name="Footer Placeholder 4">
            <a:extLst>
              <a:ext uri="{FF2B5EF4-FFF2-40B4-BE49-F238E27FC236}">
                <a16:creationId xmlns:a16="http://schemas.microsoft.com/office/drawing/2014/main" id="{2AEF61E9-08BE-48AB-9D7D-718FF34AF108}"/>
              </a:ext>
            </a:extLst>
          </p:cNvPr>
          <p:cNvSpPr>
            <a:spLocks noGrp="1"/>
          </p:cNvSpPr>
          <p:nvPr>
            <p:ph type="ftr" sz="quarter" idx="11"/>
          </p:nvPr>
        </p:nvSpPr>
        <p:spPr>
          <a:xfrm>
            <a:off x="3124200" y="6356352"/>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9" name="Slide Number Placeholder 5">
            <a:extLst>
              <a:ext uri="{FF2B5EF4-FFF2-40B4-BE49-F238E27FC236}">
                <a16:creationId xmlns:a16="http://schemas.microsoft.com/office/drawing/2014/main" id="{AEC2E48F-4B94-4C2B-B345-C53AEC5620C0}"/>
              </a:ext>
            </a:extLst>
          </p:cNvPr>
          <p:cNvSpPr>
            <a:spLocks noGrp="1"/>
          </p:cNvSpPr>
          <p:nvPr>
            <p:ph type="sldNum" sz="quarter" idx="12"/>
          </p:nvPr>
        </p:nvSpPr>
        <p:spPr>
          <a:xfrm>
            <a:off x="6553200" y="6356352"/>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D5CEE932-04B9-410C-8D1D-B61291D128DC}" type="slidenum">
              <a:rPr lang="en-US" altLang="en-US"/>
              <a:pPr>
                <a:defRPr/>
              </a:pPr>
              <a:t>‹#›</a:t>
            </a:fld>
            <a:endParaRPr lang="en-US" altLang="en-US"/>
          </a:p>
        </p:txBody>
      </p:sp>
    </p:spTree>
    <p:extLst>
      <p:ext uri="{BB962C8B-B14F-4D97-AF65-F5344CB8AC3E}">
        <p14:creationId xmlns:p14="http://schemas.microsoft.com/office/powerpoint/2010/main" val="2483506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2"/>
            <a:ext cx="4038600" cy="4530725"/>
          </a:xfrm>
        </p:spPr>
        <p:txBody>
          <a:bodyPr/>
          <a:lstStyle/>
          <a:p>
            <a:pPr lvl="0"/>
            <a:endParaRPr lang="en-US" noProof="0"/>
          </a:p>
        </p:txBody>
      </p:sp>
      <p:sp>
        <p:nvSpPr>
          <p:cNvPr id="4" name="Text Placeholder 3"/>
          <p:cNvSpPr>
            <a:spLocks noGrp="1"/>
          </p:cNvSpPr>
          <p:nvPr>
            <p:ph type="body" sz="half" idx="2"/>
          </p:nvPr>
        </p:nvSpPr>
        <p:spPr>
          <a:xfrm>
            <a:off x="4648200" y="1600202"/>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1CBCD21B-03BA-4576-A658-F354EB086F1F}"/>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a:p>
        </p:txBody>
      </p:sp>
      <p:sp>
        <p:nvSpPr>
          <p:cNvPr id="6" name="Rectangle 40">
            <a:extLst>
              <a:ext uri="{FF2B5EF4-FFF2-40B4-BE49-F238E27FC236}">
                <a16:creationId xmlns:a16="http://schemas.microsoft.com/office/drawing/2014/main" id="{93F9B3B2-8562-4744-8DF3-1D7DE157F878}"/>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a:p>
        </p:txBody>
      </p:sp>
      <p:sp>
        <p:nvSpPr>
          <p:cNvPr id="7" name="Rectangle 41">
            <a:extLst>
              <a:ext uri="{FF2B5EF4-FFF2-40B4-BE49-F238E27FC236}">
                <a16:creationId xmlns:a16="http://schemas.microsoft.com/office/drawing/2014/main" id="{FB94EEB6-01A8-45C4-B20B-8C934CFBF16C}"/>
              </a:ext>
            </a:extLst>
          </p:cNvPr>
          <p:cNvSpPr>
            <a:spLocks noGrp="1" noChangeArrowheads="1"/>
          </p:cNvSpPr>
          <p:nvPr>
            <p:ph type="sldNum" sz="quarter" idx="12"/>
          </p:nvPr>
        </p:nvSpPr>
        <p:spPr/>
        <p:txBody>
          <a:bodyPr/>
          <a:lstStyle>
            <a:lvl1pPr>
              <a:defRPr smtClean="0"/>
            </a:lvl1pPr>
          </a:lstStyle>
          <a:p>
            <a:pPr>
              <a:defRPr/>
            </a:pPr>
            <a:fld id="{3C16B883-08A0-430C-BBC8-E05CFF54C819}" type="slidenum">
              <a:rPr lang="en-US" altLang="en-US"/>
              <a:pPr>
                <a:defRPr/>
              </a:pPr>
              <a:t>‹#›</a:t>
            </a:fld>
            <a:endParaRPr lang="en-US" altLang="en-US"/>
          </a:p>
        </p:txBody>
      </p:sp>
    </p:spTree>
    <p:extLst>
      <p:ext uri="{BB962C8B-B14F-4D97-AF65-F5344CB8AC3E}">
        <p14:creationId xmlns:p14="http://schemas.microsoft.com/office/powerpoint/2010/main" val="2700200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E9985141-2B6A-4E45-9097-F94B692EEFFE}"/>
              </a:ext>
            </a:extLst>
          </p:cNvPr>
          <p:cNvSpPr>
            <a:spLocks noGrp="1"/>
          </p:cNvSpPr>
          <p:nvPr>
            <p:ph type="dt" sz="half" idx="10"/>
          </p:nvPr>
        </p:nvSpPr>
        <p:spPr>
          <a:xfrm>
            <a:off x="457200" y="6356352"/>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4" name="Footer Placeholder 4">
            <a:extLst>
              <a:ext uri="{FF2B5EF4-FFF2-40B4-BE49-F238E27FC236}">
                <a16:creationId xmlns:a16="http://schemas.microsoft.com/office/drawing/2014/main" id="{E245A200-454F-4751-90A0-B3545C739F85}"/>
              </a:ext>
            </a:extLst>
          </p:cNvPr>
          <p:cNvSpPr>
            <a:spLocks noGrp="1"/>
          </p:cNvSpPr>
          <p:nvPr>
            <p:ph type="ftr" sz="quarter" idx="11"/>
          </p:nvPr>
        </p:nvSpPr>
        <p:spPr>
          <a:xfrm>
            <a:off x="3124200" y="6356352"/>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Slide Number Placeholder 5">
            <a:extLst>
              <a:ext uri="{FF2B5EF4-FFF2-40B4-BE49-F238E27FC236}">
                <a16:creationId xmlns:a16="http://schemas.microsoft.com/office/drawing/2014/main" id="{FC658369-5795-441F-9362-AE9ABA85FCB7}"/>
              </a:ext>
            </a:extLst>
          </p:cNvPr>
          <p:cNvSpPr>
            <a:spLocks noGrp="1"/>
          </p:cNvSpPr>
          <p:nvPr>
            <p:ph type="sldNum" sz="quarter" idx="12"/>
          </p:nvPr>
        </p:nvSpPr>
        <p:spPr>
          <a:xfrm>
            <a:off x="6553200" y="6356352"/>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09FD7691-58FD-41EB-8B50-8AA8A8C3D492}" type="slidenum">
              <a:rPr lang="en-US" altLang="en-US"/>
              <a:pPr>
                <a:defRPr/>
              </a:pPr>
              <a:t>‹#›</a:t>
            </a:fld>
            <a:endParaRPr lang="en-US" altLang="en-US"/>
          </a:p>
        </p:txBody>
      </p:sp>
    </p:spTree>
    <p:extLst>
      <p:ext uri="{BB962C8B-B14F-4D97-AF65-F5344CB8AC3E}">
        <p14:creationId xmlns:p14="http://schemas.microsoft.com/office/powerpoint/2010/main" val="476125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9374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9649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48F5D55A-DCC0-406E-9581-AA7BB5F8A366}"/>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738967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D4B99F0-B71A-41F6-B6DF-055CDE64090C}"/>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F2EA754-C147-4C4A-99A7-DCF49A14DD9E}"/>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1B53F34C-5E01-4F26-8833-6B2212B813DB}"/>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a:solidFill>
                  <a:srgbClr val="FFFFFF"/>
                </a:solidFill>
                <a:latin typeface="Calibri" panose="020F0502020204030204" pitchFamily="34" charset="0"/>
                <a:cs typeface="Arial" panose="020B0604020202020204" pitchFamily="34" charset="0"/>
              </a:rPr>
              <a:t>4 - </a:t>
            </a:r>
            <a:fld id="{49681F5E-AFA8-4D62-8A3B-6D0ADF805D39}"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E5577549-B0D6-41D0-95E2-088E1A5CD625}"/>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65738E4A-F876-463A-8CBE-54E97F6327DD}"/>
              </a:ext>
            </a:extLst>
          </p:cNvPr>
          <p:cNvSpPr>
            <a:spLocks noGrp="1"/>
          </p:cNvSpPr>
          <p:nvPr>
            <p:ph type="sldNum" sz="quarter" idx="4"/>
          </p:nvPr>
        </p:nvSpPr>
        <p:spPr>
          <a:xfrm>
            <a:off x="6457950" y="6356352"/>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C18F8256-9F78-4EF9-9AFF-0E4767E8CEBD}" type="slidenum">
              <a:rPr lang="en-US" altLang="en-US"/>
              <a:pPr>
                <a:defRPr/>
              </a:pPr>
              <a:t>‹#›</a:t>
            </a:fld>
            <a:endParaRPr lang="en-US" altLang="en-US"/>
          </a:p>
        </p:txBody>
      </p:sp>
      <p:sp>
        <p:nvSpPr>
          <p:cNvPr id="9" name="Text Box 54">
            <a:extLst>
              <a:ext uri="{FF2B5EF4-FFF2-40B4-BE49-F238E27FC236}">
                <a16:creationId xmlns:a16="http://schemas.microsoft.com/office/drawing/2014/main" id="{5408E0A9-A163-460E-8695-A2C19FADB0F3}"/>
              </a:ext>
            </a:extLst>
          </p:cNvPr>
          <p:cNvSpPr txBox="1">
            <a:spLocks noChangeArrowheads="1"/>
          </p:cNvSpPr>
          <p:nvPr userDrawn="1"/>
        </p:nvSpPr>
        <p:spPr bwMode="auto">
          <a:xfrm>
            <a:off x="-533400" y="6559552"/>
            <a:ext cx="8686800" cy="225425"/>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332" r:id="rId1"/>
    <p:sldLayoutId id="2147484333" r:id="rId2"/>
    <p:sldLayoutId id="2147484334" r:id="rId3"/>
    <p:sldLayoutId id="2147484335" r:id="rId4"/>
    <p:sldLayoutId id="2147484336" r:id="rId5"/>
    <p:sldLayoutId id="2147484337" r:id="rId6"/>
    <p:sldLayoutId id="2147484338" r:id="rId7"/>
    <p:sldLayoutId id="2147484339" r:id="rId8"/>
    <p:sldLayoutId id="2147484340" r:id="rId9"/>
    <p:sldLayoutId id="2147484341" r:id="rId10"/>
    <p:sldLayoutId id="2147484342" r:id="rId11"/>
    <p:sldLayoutId id="2147484343" r:id="rId12"/>
    <p:sldLayoutId id="2147484344" r:id="rId13"/>
    <p:sldLayoutId id="2147484345" r:id="rId14"/>
    <p:sldLayoutId id="2147484346" r:id="rId15"/>
    <p:sldLayoutId id="2147484347" r:id="rId16"/>
    <p:sldLayoutId id="2147484348" r:id="rId17"/>
    <p:sldLayoutId id="2147484349" r:id="rId18"/>
    <p:sldLayoutId id="2147484350" r:id="rId19"/>
    <p:sldLayoutId id="2147484351" r:id="rId20"/>
    <p:sldLayoutId id="2147484352" r:id="rId21"/>
    <p:sldLayoutId id="2147484353" r:id="rId22"/>
    <p:sldLayoutId id="2147484354" r:id="rId23"/>
    <p:sldLayoutId id="2147484355" r:id="rId24"/>
    <p:sldLayoutId id="2147484356" r:id="rId25"/>
    <p:sldLayoutId id="2147484357" r:id="rId26"/>
    <p:sldLayoutId id="2147484358" r:id="rId27"/>
    <p:sldLayoutId id="2147484359" r:id="rId28"/>
    <p:sldLayoutId id="2147484360" r:id="rId29"/>
    <p:sldLayoutId id="2147484361" r:id="rId30"/>
    <p:sldLayoutId id="2147484362" r:id="rId31"/>
    <p:sldLayoutId id="2147484363" r:id="rId32"/>
    <p:sldLayoutId id="2147484364" r:id="rId33"/>
    <p:sldLayoutId id="2147484365" r:id="rId34"/>
    <p:sldLayoutId id="2147484366" r:id="rId35"/>
    <p:sldLayoutId id="2147484367" r:id="rId36"/>
    <p:sldLayoutId id="2147484368" r:id="rId37"/>
    <p:sldLayoutId id="2147484369" r:id="rId38"/>
    <p:sldLayoutId id="2147484370" r:id="rId39"/>
    <p:sldLayoutId id="2147484371" r:id="rId40"/>
    <p:sldLayoutId id="2147484372" r:id="rId41"/>
    <p:sldLayoutId id="2147484373" r:id="rId42"/>
    <p:sldLayoutId id="2147484374" r:id="rId43"/>
    <p:sldLayoutId id="2147484375" r:id="rId44"/>
    <p:sldLayoutId id="2147484376" r:id="rId45"/>
    <p:sldLayoutId id="2147484377" r:id="rId46"/>
    <p:sldLayoutId id="2147484378" r:id="rId47"/>
    <p:sldLayoutId id="2147484331" r:id="rId48"/>
    <p:sldLayoutId id="2147484379" r:id="rId49"/>
    <p:sldLayoutId id="2147484380" r:id="rId5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8.w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7.wmf"/><Relationship Id="rId4"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oleObject" Target="../embeddings/oleObject6.bin"/></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emf"/><Relationship Id="rId4" Type="http://schemas.openxmlformats.org/officeDocument/2006/relationships/oleObject" Target="../embeddings/oleObject1.bin"/><Relationship Id="rId9" Type="http://schemas.openxmlformats.org/officeDocument/2006/relationships/image" Target="../media/image5.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12">
            <a:extLst>
              <a:ext uri="{FF2B5EF4-FFF2-40B4-BE49-F238E27FC236}">
                <a16:creationId xmlns:a16="http://schemas.microsoft.com/office/drawing/2014/main" id="{40A96A6B-FF9B-4DBA-B0FD-8B909733F706}"/>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800">
              <a:latin typeface="Tahoma" panose="020B0604030504040204" pitchFamily="34" charset="0"/>
            </a:endParaRPr>
          </a:p>
        </p:txBody>
      </p:sp>
      <p:sp>
        <p:nvSpPr>
          <p:cNvPr id="54275" name="Rectangle 14">
            <a:extLst>
              <a:ext uri="{FF2B5EF4-FFF2-40B4-BE49-F238E27FC236}">
                <a16:creationId xmlns:a16="http://schemas.microsoft.com/office/drawing/2014/main" id="{65D6685B-602E-4B99-B7F4-0BAB0F40787F}"/>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endParaRPr lang="en-US" altLang="en-US" sz="1200" b="1" i="1">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2EB27E9A-0649-432E-B061-F990B64CB9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3">
            <a:extLst>
              <a:ext uri="{FF2B5EF4-FFF2-40B4-BE49-F238E27FC236}">
                <a16:creationId xmlns:a16="http://schemas.microsoft.com/office/drawing/2014/main" id="{EFFE1A3E-E58C-4F80-9DF1-487B452219D4}"/>
              </a:ext>
            </a:extLst>
          </p:cNvPr>
          <p:cNvSpPr>
            <a:spLocks noGrp="1"/>
          </p:cNvSpPr>
          <p:nvPr>
            <p:ph type="title"/>
          </p:nvPr>
        </p:nvSpPr>
        <p:spPr/>
        <p:txBody>
          <a:bodyPr/>
          <a:lstStyle/>
          <a:p>
            <a:r>
              <a:rPr lang="en-US" altLang="en-US"/>
              <a:t>T-Account</a:t>
            </a:r>
          </a:p>
        </p:txBody>
      </p:sp>
      <p:sp>
        <p:nvSpPr>
          <p:cNvPr id="257026" name="Rectangle 2">
            <a:extLst>
              <a:ext uri="{FF2B5EF4-FFF2-40B4-BE49-F238E27FC236}">
                <a16:creationId xmlns:a16="http://schemas.microsoft.com/office/drawing/2014/main" id="{C0A9325C-0236-4902-A05A-E8E94992D79C}"/>
              </a:ext>
            </a:extLst>
          </p:cNvPr>
          <p:cNvSpPr>
            <a:spLocks noGrp="1" noChangeArrowheads="1"/>
          </p:cNvSpPr>
          <p:nvPr>
            <p:ph type="body" idx="4294967295"/>
          </p:nvPr>
        </p:nvSpPr>
        <p:spPr>
          <a:xfrm>
            <a:off x="901700" y="1809750"/>
            <a:ext cx="7772400" cy="1409700"/>
          </a:xfrm>
        </p:spPr>
        <p:txBody>
          <a:bodyPr vert="horz" wrap="square" lIns="90488" tIns="44450" rIns="90488" bIns="44450" numCol="1" anchor="t" anchorCtr="0" compatLnSpc="1">
            <a:prstTxWarp prst="textNoShape">
              <a:avLst/>
            </a:prstTxWarp>
          </a:bodyPr>
          <a:lstStyle/>
          <a:p>
            <a:pPr algn="ctr">
              <a:buFont typeface="Wingdings" pitchFamily="2" charset="2"/>
              <a:buNone/>
              <a:defRPr/>
            </a:pPr>
            <a:r>
              <a:rPr lang="en-US" sz="3600" dirty="0">
                <a:solidFill>
                  <a:srgbClr val="000000"/>
                </a:solidFill>
                <a:effectLst>
                  <a:outerShdw blurRad="38100" dist="38100" dir="2700000" algn="tl">
                    <a:srgbClr val="FFFFFF"/>
                  </a:outerShdw>
                </a:effectLst>
              </a:rPr>
              <a:t>A </a:t>
            </a:r>
            <a:r>
              <a:rPr lang="en-US" sz="3600" i="1" dirty="0">
                <a:solidFill>
                  <a:schemeClr val="tx2"/>
                </a:solidFill>
              </a:rPr>
              <a:t>T-account</a:t>
            </a:r>
            <a:r>
              <a:rPr lang="en-US" sz="3600" dirty="0">
                <a:solidFill>
                  <a:schemeClr val="accent1"/>
                </a:solidFill>
              </a:rPr>
              <a:t> </a:t>
            </a:r>
            <a:r>
              <a:rPr lang="en-US" sz="3600" dirty="0">
                <a:solidFill>
                  <a:srgbClr val="000000"/>
                </a:solidFill>
                <a:effectLst>
                  <a:outerShdw blurRad="38100" dist="38100" dir="2700000" algn="tl">
                    <a:srgbClr val="FFFFFF"/>
                  </a:outerShdw>
                </a:effectLst>
              </a:rPr>
              <a:t>is a tool used to represent an account.</a:t>
            </a:r>
          </a:p>
        </p:txBody>
      </p:sp>
      <p:sp>
        <p:nvSpPr>
          <p:cNvPr id="70660" name="Rectangle 3">
            <a:extLst>
              <a:ext uri="{FF2B5EF4-FFF2-40B4-BE49-F238E27FC236}">
                <a16:creationId xmlns:a16="http://schemas.microsoft.com/office/drawing/2014/main" id="{9AAD0CCB-68CE-43CE-8C41-0C21B250228B}"/>
              </a:ext>
            </a:extLst>
          </p:cNvPr>
          <p:cNvSpPr>
            <a:spLocks noChangeArrowheads="1"/>
          </p:cNvSpPr>
          <p:nvPr/>
        </p:nvSpPr>
        <p:spPr bwMode="auto">
          <a:xfrm>
            <a:off x="2362200" y="3276600"/>
            <a:ext cx="4419600" cy="2286000"/>
          </a:xfrm>
          <a:prstGeom prst="rect">
            <a:avLst/>
          </a:prstGeom>
          <a:solidFill>
            <a:srgbClr val="FCFEB9"/>
          </a:solidFill>
          <a:ln>
            <a:noFill/>
          </a:ln>
          <a:effectLst>
            <a:outerShdw dist="107763" dir="2700000" algn="ctr" rotWithShape="0">
              <a:schemeClr val="bg2"/>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17413" name="Line 4">
            <a:extLst>
              <a:ext uri="{FF2B5EF4-FFF2-40B4-BE49-F238E27FC236}">
                <a16:creationId xmlns:a16="http://schemas.microsoft.com/office/drawing/2014/main" id="{2C631F98-9978-4884-BB2B-CB1A134FA1AF}"/>
              </a:ext>
            </a:extLst>
          </p:cNvPr>
          <p:cNvSpPr>
            <a:spLocks noChangeShapeType="1"/>
          </p:cNvSpPr>
          <p:nvPr/>
        </p:nvSpPr>
        <p:spPr bwMode="auto">
          <a:xfrm>
            <a:off x="2895600" y="4038600"/>
            <a:ext cx="3124200" cy="0"/>
          </a:xfrm>
          <a:prstGeom prst="line">
            <a:avLst/>
          </a:prstGeom>
          <a:noFill/>
          <a:ln w="76200">
            <a:solidFill>
              <a:schemeClr val="tx2">
                <a:lumMod val="50000"/>
              </a:schemeClr>
            </a:solidFill>
            <a:round/>
            <a:headEnd/>
            <a:tailEnd/>
          </a:ln>
        </p:spPr>
        <p:txBody>
          <a:bodyPr wrap="none" anchor="ctr"/>
          <a:lstStyle/>
          <a:p>
            <a:pPr>
              <a:defRPr/>
            </a:pPr>
            <a:endParaRPr lang="en-US"/>
          </a:p>
        </p:txBody>
      </p:sp>
      <p:sp>
        <p:nvSpPr>
          <p:cNvPr id="17414" name="Line 5">
            <a:extLst>
              <a:ext uri="{FF2B5EF4-FFF2-40B4-BE49-F238E27FC236}">
                <a16:creationId xmlns:a16="http://schemas.microsoft.com/office/drawing/2014/main" id="{8AAAB708-A05B-4D5C-8CB2-B4C4C642171E}"/>
              </a:ext>
            </a:extLst>
          </p:cNvPr>
          <p:cNvSpPr>
            <a:spLocks noChangeShapeType="1"/>
          </p:cNvSpPr>
          <p:nvPr/>
        </p:nvSpPr>
        <p:spPr bwMode="auto">
          <a:xfrm>
            <a:off x="4495800" y="4038600"/>
            <a:ext cx="0" cy="1371600"/>
          </a:xfrm>
          <a:prstGeom prst="line">
            <a:avLst/>
          </a:prstGeom>
          <a:noFill/>
          <a:ln w="76200">
            <a:solidFill>
              <a:schemeClr val="tx2">
                <a:lumMod val="50000"/>
              </a:schemeClr>
            </a:solidFill>
            <a:round/>
            <a:headEnd/>
            <a:tailEnd/>
          </a:ln>
        </p:spPr>
        <p:txBody>
          <a:bodyPr wrap="none" anchor="ctr"/>
          <a:lstStyle/>
          <a:p>
            <a:pPr>
              <a:defRPr/>
            </a:pPr>
            <a:endParaRPr lang="en-US"/>
          </a:p>
        </p:txBody>
      </p:sp>
      <p:sp>
        <p:nvSpPr>
          <p:cNvPr id="17415" name="Rectangle 6">
            <a:extLst>
              <a:ext uri="{FF2B5EF4-FFF2-40B4-BE49-F238E27FC236}">
                <a16:creationId xmlns:a16="http://schemas.microsoft.com/office/drawing/2014/main" id="{D5A2A2EE-2CA6-4088-AC3F-C3B98C678B4F}"/>
              </a:ext>
            </a:extLst>
          </p:cNvPr>
          <p:cNvSpPr>
            <a:spLocks noChangeArrowheads="1"/>
          </p:cNvSpPr>
          <p:nvPr/>
        </p:nvSpPr>
        <p:spPr bwMode="auto">
          <a:xfrm>
            <a:off x="2971802" y="3352800"/>
            <a:ext cx="2981325" cy="515938"/>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800" b="1" i="1" dirty="0">
                <a:solidFill>
                  <a:schemeClr val="accent1">
                    <a:lumMod val="50000"/>
                  </a:schemeClr>
                </a:solidFill>
                <a:latin typeface="Arial" pitchFamily="34" charset="0"/>
              </a:rPr>
              <a:t>Account Name</a:t>
            </a:r>
          </a:p>
        </p:txBody>
      </p:sp>
      <p:sp>
        <p:nvSpPr>
          <p:cNvPr id="70664" name="Rectangle 7">
            <a:extLst>
              <a:ext uri="{FF2B5EF4-FFF2-40B4-BE49-F238E27FC236}">
                <a16:creationId xmlns:a16="http://schemas.microsoft.com/office/drawing/2014/main" id="{9048AC21-4A58-4A7D-94AD-9CE704BCB2A5}"/>
              </a:ext>
            </a:extLst>
          </p:cNvPr>
          <p:cNvSpPr>
            <a:spLocks noChangeArrowheads="1"/>
          </p:cNvSpPr>
          <p:nvPr/>
        </p:nvSpPr>
        <p:spPr bwMode="auto">
          <a:xfrm>
            <a:off x="2895602" y="4191002"/>
            <a:ext cx="14573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400" b="1">
                <a:solidFill>
                  <a:schemeClr val="tx2"/>
                </a:solidFill>
                <a:latin typeface="Arial" panose="020B0604020202020204" pitchFamily="34" charset="0"/>
              </a:rPr>
              <a:t>Left </a:t>
            </a:r>
            <a:br>
              <a:rPr lang="en-US" altLang="en-US" sz="2400" b="1">
                <a:solidFill>
                  <a:schemeClr val="tx2"/>
                </a:solidFill>
                <a:latin typeface="Arial" panose="020B0604020202020204" pitchFamily="34" charset="0"/>
              </a:rPr>
            </a:br>
            <a:r>
              <a:rPr lang="en-US" altLang="en-US" sz="2400" b="1">
                <a:solidFill>
                  <a:schemeClr val="tx2"/>
                </a:solidFill>
                <a:latin typeface="Arial" panose="020B0604020202020204" pitchFamily="34" charset="0"/>
              </a:rPr>
              <a:t>side</a:t>
            </a:r>
          </a:p>
        </p:txBody>
      </p:sp>
      <p:sp>
        <p:nvSpPr>
          <p:cNvPr id="70665" name="Rectangle 8">
            <a:extLst>
              <a:ext uri="{FF2B5EF4-FFF2-40B4-BE49-F238E27FC236}">
                <a16:creationId xmlns:a16="http://schemas.microsoft.com/office/drawing/2014/main" id="{D709CF34-0A25-40D9-8BB6-A0E3DE832B6F}"/>
              </a:ext>
            </a:extLst>
          </p:cNvPr>
          <p:cNvSpPr>
            <a:spLocks noChangeArrowheads="1"/>
          </p:cNvSpPr>
          <p:nvPr/>
        </p:nvSpPr>
        <p:spPr bwMode="auto">
          <a:xfrm>
            <a:off x="4572002" y="4191002"/>
            <a:ext cx="14573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400" b="1">
                <a:solidFill>
                  <a:schemeClr val="tx2"/>
                </a:solidFill>
                <a:latin typeface="Arial" panose="020B0604020202020204" pitchFamily="34" charset="0"/>
              </a:rPr>
              <a:t>Right side</a:t>
            </a:r>
          </a:p>
        </p:txBody>
      </p:sp>
      <p:sp>
        <p:nvSpPr>
          <p:cNvPr id="10" name="Rounded Rectangle 10">
            <a:extLst>
              <a:ext uri="{FF2B5EF4-FFF2-40B4-BE49-F238E27FC236}">
                <a16:creationId xmlns:a16="http://schemas.microsoft.com/office/drawing/2014/main" id="{9B1922E9-350B-426F-87DD-2561734F18F9}"/>
              </a:ext>
            </a:extLst>
          </p:cNvPr>
          <p:cNvSpPr/>
          <p:nvPr/>
        </p:nvSpPr>
        <p:spPr>
          <a:xfrm>
            <a:off x="533402" y="6172200"/>
            <a:ext cx="71993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4-4: Explain the meaning of the bookkeeping terms journal, ledger, T-account, account balance, debit, credit and closing the books.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2E2528C7-ABC7-4978-B007-A55AD84E0008}"/>
              </a:ext>
            </a:extLst>
          </p:cNvPr>
          <p:cNvSpPr>
            <a:spLocks noChangeArrowheads="1"/>
          </p:cNvSpPr>
          <p:nvPr/>
        </p:nvSpPr>
        <p:spPr bwMode="auto">
          <a:xfrm>
            <a:off x="2286000" y="3429000"/>
            <a:ext cx="4419600" cy="2286000"/>
          </a:xfrm>
          <a:prstGeom prst="rect">
            <a:avLst/>
          </a:prstGeom>
          <a:solidFill>
            <a:srgbClr val="FCFEB9"/>
          </a:solidFill>
          <a:ln>
            <a:noFill/>
          </a:ln>
          <a:effectLst>
            <a:outerShdw dist="107763" dir="2700000" algn="ctr" rotWithShape="0">
              <a:schemeClr val="bg2"/>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72707" name="Title 18">
            <a:extLst>
              <a:ext uri="{FF2B5EF4-FFF2-40B4-BE49-F238E27FC236}">
                <a16:creationId xmlns:a16="http://schemas.microsoft.com/office/drawing/2014/main" id="{5120D915-7D9D-4F2E-9494-D29E5D9DE1F3}"/>
              </a:ext>
            </a:extLst>
          </p:cNvPr>
          <p:cNvSpPr>
            <a:spLocks noGrp="1"/>
          </p:cNvSpPr>
          <p:nvPr>
            <p:ph type="title"/>
          </p:nvPr>
        </p:nvSpPr>
        <p:spPr>
          <a:xfrm>
            <a:off x="457200" y="533400"/>
            <a:ext cx="8229600" cy="869950"/>
          </a:xfrm>
        </p:spPr>
        <p:txBody>
          <a:bodyPr/>
          <a:lstStyle/>
          <a:p>
            <a:r>
              <a:rPr lang="en-US" altLang="en-US"/>
              <a:t>T-Account</a:t>
            </a:r>
          </a:p>
        </p:txBody>
      </p:sp>
      <p:sp>
        <p:nvSpPr>
          <p:cNvPr id="258052" name="Rectangle 4">
            <a:extLst>
              <a:ext uri="{FF2B5EF4-FFF2-40B4-BE49-F238E27FC236}">
                <a16:creationId xmlns:a16="http://schemas.microsoft.com/office/drawing/2014/main" id="{E110EB0B-9CC0-4CD5-8F7A-1E2062008216}"/>
              </a:ext>
            </a:extLst>
          </p:cNvPr>
          <p:cNvSpPr>
            <a:spLocks noGrp="1" noChangeArrowheads="1"/>
          </p:cNvSpPr>
          <p:nvPr>
            <p:ph idx="1"/>
          </p:nvPr>
        </p:nvSpPr>
        <p:spPr>
          <a:xfrm>
            <a:off x="0" y="1371600"/>
            <a:ext cx="4191000" cy="4114800"/>
          </a:xfrm>
        </p:spPr>
        <p:txBody>
          <a:bodyPr vert="horz" wrap="square" lIns="90488" tIns="44450" rIns="90488" bIns="44450" numCol="1" anchor="t" anchorCtr="0" compatLnSpc="1">
            <a:prstTxWarp prst="textNoShape">
              <a:avLst/>
            </a:prstTxWarp>
          </a:bodyPr>
          <a:lstStyle/>
          <a:p>
            <a:pPr algn="ctr">
              <a:spcBef>
                <a:spcPct val="0"/>
              </a:spcBef>
              <a:buFont typeface="Wingdings" pitchFamily="2" charset="2"/>
              <a:buNone/>
              <a:defRPr/>
            </a:pPr>
            <a:r>
              <a:rPr lang="en-US" sz="2800" b="1" dirty="0">
                <a:solidFill>
                  <a:srgbClr val="000000"/>
                </a:solidFill>
                <a:effectLst>
                  <a:outerShdw blurRad="38100" dist="38100" dir="2700000" algn="tl">
                    <a:srgbClr val="FFFFFF"/>
                  </a:outerShdw>
                </a:effectLst>
              </a:rPr>
              <a:t>The</a:t>
            </a:r>
            <a:r>
              <a:rPr lang="en-US" sz="2800" b="1" dirty="0"/>
              <a:t> </a:t>
            </a:r>
            <a:r>
              <a:rPr lang="en-US" sz="2800" b="1" dirty="0">
                <a:solidFill>
                  <a:srgbClr val="FF3300"/>
                </a:solidFill>
              </a:rPr>
              <a:t>left</a:t>
            </a:r>
            <a:r>
              <a:rPr lang="en-US" sz="2800" b="1" dirty="0">
                <a:solidFill>
                  <a:schemeClr val="accent1"/>
                </a:solidFill>
              </a:rPr>
              <a:t> </a:t>
            </a:r>
            <a:r>
              <a:rPr lang="en-US" sz="2800" b="1" dirty="0">
                <a:solidFill>
                  <a:srgbClr val="000000"/>
                </a:solidFill>
                <a:effectLst>
                  <a:outerShdw blurRad="38100" dist="38100" dir="2700000" algn="tl">
                    <a:srgbClr val="FFFFFF"/>
                  </a:outerShdw>
                </a:effectLst>
              </a:rPr>
              <a:t>side of the </a:t>
            </a:r>
          </a:p>
          <a:p>
            <a:pPr algn="ctr">
              <a:spcBef>
                <a:spcPct val="0"/>
              </a:spcBef>
              <a:buFont typeface="Wingdings" pitchFamily="2" charset="2"/>
              <a:buNone/>
              <a:defRPr/>
            </a:pPr>
            <a:r>
              <a:rPr lang="en-US" sz="2800" b="1" dirty="0">
                <a:solidFill>
                  <a:srgbClr val="000000"/>
                </a:solidFill>
                <a:effectLst>
                  <a:outerShdw blurRad="38100" dist="38100" dir="2700000" algn="tl">
                    <a:srgbClr val="FFFFFF"/>
                  </a:outerShdw>
                </a:effectLst>
              </a:rPr>
              <a:t>T-account is always</a:t>
            </a:r>
            <a:r>
              <a:rPr lang="en-US" sz="2800" b="1" dirty="0"/>
              <a:t> </a:t>
            </a:r>
            <a:r>
              <a:rPr lang="en-US" sz="2800" b="1" dirty="0">
                <a:solidFill>
                  <a:srgbClr val="000000"/>
                </a:solidFill>
                <a:effectLst>
                  <a:outerShdw blurRad="38100" dist="38100" dir="2700000" algn="tl">
                    <a:srgbClr val="FFFFFF"/>
                  </a:outerShdw>
                </a:effectLst>
              </a:rPr>
              <a:t>the</a:t>
            </a:r>
            <a:r>
              <a:rPr lang="en-US" sz="2800" b="1" dirty="0"/>
              <a:t> </a:t>
            </a:r>
            <a:r>
              <a:rPr lang="en-US" sz="2800" b="1" dirty="0">
                <a:solidFill>
                  <a:srgbClr val="FF3300"/>
                </a:solidFill>
              </a:rPr>
              <a:t>debit</a:t>
            </a:r>
            <a:r>
              <a:rPr lang="en-US" sz="2800" b="1" dirty="0"/>
              <a:t> </a:t>
            </a:r>
            <a:r>
              <a:rPr lang="en-US" sz="2800" b="1" dirty="0">
                <a:solidFill>
                  <a:srgbClr val="000000"/>
                </a:solidFill>
                <a:effectLst>
                  <a:outerShdw blurRad="38100" dist="38100" dir="2700000" algn="tl">
                    <a:srgbClr val="FFFFFF"/>
                  </a:outerShdw>
                </a:effectLst>
              </a:rPr>
              <a:t>side.</a:t>
            </a:r>
          </a:p>
        </p:txBody>
      </p:sp>
      <p:sp>
        <p:nvSpPr>
          <p:cNvPr id="19460" name="Line 5">
            <a:extLst>
              <a:ext uri="{FF2B5EF4-FFF2-40B4-BE49-F238E27FC236}">
                <a16:creationId xmlns:a16="http://schemas.microsoft.com/office/drawing/2014/main" id="{15BDF1A6-0152-4B44-8BB5-2E459DB94C04}"/>
              </a:ext>
            </a:extLst>
          </p:cNvPr>
          <p:cNvSpPr>
            <a:spLocks noChangeShapeType="1"/>
          </p:cNvSpPr>
          <p:nvPr/>
        </p:nvSpPr>
        <p:spPr bwMode="auto">
          <a:xfrm>
            <a:off x="2933700" y="4038600"/>
            <a:ext cx="3124200" cy="0"/>
          </a:xfrm>
          <a:prstGeom prst="line">
            <a:avLst/>
          </a:prstGeom>
          <a:noFill/>
          <a:ln w="76200">
            <a:solidFill>
              <a:schemeClr val="tx2">
                <a:lumMod val="50000"/>
              </a:schemeClr>
            </a:solidFill>
            <a:round/>
            <a:headEnd/>
            <a:tailEnd/>
          </a:ln>
        </p:spPr>
        <p:txBody>
          <a:bodyPr wrap="none" anchor="ctr"/>
          <a:lstStyle/>
          <a:p>
            <a:pPr>
              <a:defRPr/>
            </a:pPr>
            <a:endParaRPr lang="en-US"/>
          </a:p>
        </p:txBody>
      </p:sp>
      <p:sp>
        <p:nvSpPr>
          <p:cNvPr id="19461" name="Line 6">
            <a:extLst>
              <a:ext uri="{FF2B5EF4-FFF2-40B4-BE49-F238E27FC236}">
                <a16:creationId xmlns:a16="http://schemas.microsoft.com/office/drawing/2014/main" id="{02524C13-440E-463A-972A-BF3976CA7C86}"/>
              </a:ext>
            </a:extLst>
          </p:cNvPr>
          <p:cNvSpPr>
            <a:spLocks noChangeShapeType="1"/>
          </p:cNvSpPr>
          <p:nvPr/>
        </p:nvSpPr>
        <p:spPr bwMode="auto">
          <a:xfrm>
            <a:off x="4495800" y="4038600"/>
            <a:ext cx="0" cy="1371600"/>
          </a:xfrm>
          <a:prstGeom prst="line">
            <a:avLst/>
          </a:prstGeom>
          <a:noFill/>
          <a:ln w="76200">
            <a:solidFill>
              <a:schemeClr val="tx2">
                <a:lumMod val="50000"/>
              </a:schemeClr>
            </a:solidFill>
            <a:round/>
            <a:headEnd/>
            <a:tailEnd/>
          </a:ln>
        </p:spPr>
        <p:txBody>
          <a:bodyPr wrap="none" anchor="ctr"/>
          <a:lstStyle/>
          <a:p>
            <a:pPr>
              <a:defRPr/>
            </a:pPr>
            <a:endParaRPr lang="en-US"/>
          </a:p>
        </p:txBody>
      </p:sp>
      <p:sp>
        <p:nvSpPr>
          <p:cNvPr id="72711" name="Rectangle 7">
            <a:extLst>
              <a:ext uri="{FF2B5EF4-FFF2-40B4-BE49-F238E27FC236}">
                <a16:creationId xmlns:a16="http://schemas.microsoft.com/office/drawing/2014/main" id="{85F9B2EB-452C-44FA-B71C-7D059150EE34}"/>
              </a:ext>
            </a:extLst>
          </p:cNvPr>
          <p:cNvSpPr>
            <a:spLocks noChangeArrowheads="1"/>
          </p:cNvSpPr>
          <p:nvPr/>
        </p:nvSpPr>
        <p:spPr bwMode="auto">
          <a:xfrm>
            <a:off x="2967040" y="3505200"/>
            <a:ext cx="2981325"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800" b="1" i="1">
                <a:solidFill>
                  <a:schemeClr val="tx2"/>
                </a:solidFill>
                <a:latin typeface="Arial" panose="020B0604020202020204" pitchFamily="34" charset="0"/>
              </a:rPr>
              <a:t>Account Name</a:t>
            </a:r>
          </a:p>
        </p:txBody>
      </p:sp>
      <p:sp>
        <p:nvSpPr>
          <p:cNvPr id="72712" name="Rectangle 8">
            <a:extLst>
              <a:ext uri="{FF2B5EF4-FFF2-40B4-BE49-F238E27FC236}">
                <a16:creationId xmlns:a16="http://schemas.microsoft.com/office/drawing/2014/main" id="{2C3A7E74-F8E2-4021-BB56-DAA422639AFC}"/>
              </a:ext>
            </a:extLst>
          </p:cNvPr>
          <p:cNvSpPr>
            <a:spLocks noChangeArrowheads="1"/>
          </p:cNvSpPr>
          <p:nvPr/>
        </p:nvSpPr>
        <p:spPr bwMode="auto">
          <a:xfrm>
            <a:off x="2890840" y="4191002"/>
            <a:ext cx="14573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400" b="1">
                <a:solidFill>
                  <a:schemeClr val="tx2"/>
                </a:solidFill>
                <a:latin typeface="Arial" panose="020B0604020202020204" pitchFamily="34" charset="0"/>
              </a:rPr>
              <a:t>Left</a:t>
            </a:r>
            <a:br>
              <a:rPr lang="en-US" altLang="en-US" sz="2400" b="1">
                <a:solidFill>
                  <a:schemeClr val="tx2"/>
                </a:solidFill>
                <a:latin typeface="Arial" panose="020B0604020202020204" pitchFamily="34" charset="0"/>
              </a:rPr>
            </a:br>
            <a:r>
              <a:rPr lang="en-US" altLang="en-US" sz="2400" b="1">
                <a:solidFill>
                  <a:schemeClr val="tx2"/>
                </a:solidFill>
                <a:latin typeface="Arial" panose="020B0604020202020204" pitchFamily="34" charset="0"/>
              </a:rPr>
              <a:t>side</a:t>
            </a:r>
          </a:p>
        </p:txBody>
      </p:sp>
      <p:sp>
        <p:nvSpPr>
          <p:cNvPr id="72713" name="Rectangle 9">
            <a:extLst>
              <a:ext uri="{FF2B5EF4-FFF2-40B4-BE49-F238E27FC236}">
                <a16:creationId xmlns:a16="http://schemas.microsoft.com/office/drawing/2014/main" id="{786523DF-3030-4C04-BA93-2F182CF0B0D6}"/>
              </a:ext>
            </a:extLst>
          </p:cNvPr>
          <p:cNvSpPr>
            <a:spLocks noChangeArrowheads="1"/>
          </p:cNvSpPr>
          <p:nvPr/>
        </p:nvSpPr>
        <p:spPr bwMode="auto">
          <a:xfrm>
            <a:off x="4567240" y="4194177"/>
            <a:ext cx="145732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400" b="1">
                <a:solidFill>
                  <a:schemeClr val="tx2"/>
                </a:solidFill>
                <a:latin typeface="Arial" panose="020B0604020202020204" pitchFamily="34" charset="0"/>
              </a:rPr>
              <a:t>Right side</a:t>
            </a:r>
          </a:p>
        </p:txBody>
      </p:sp>
      <p:sp>
        <p:nvSpPr>
          <p:cNvPr id="72714" name="Rectangle 10">
            <a:extLst>
              <a:ext uri="{FF2B5EF4-FFF2-40B4-BE49-F238E27FC236}">
                <a16:creationId xmlns:a16="http://schemas.microsoft.com/office/drawing/2014/main" id="{9253CE9B-974E-430D-899A-0754556A2FB3}"/>
              </a:ext>
            </a:extLst>
          </p:cNvPr>
          <p:cNvSpPr>
            <a:spLocks noChangeArrowheads="1"/>
          </p:cNvSpPr>
          <p:nvPr/>
        </p:nvSpPr>
        <p:spPr bwMode="auto">
          <a:xfrm>
            <a:off x="2590802" y="4953000"/>
            <a:ext cx="145732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400" b="1">
                <a:solidFill>
                  <a:srgbClr val="FF3300"/>
                </a:solidFill>
                <a:latin typeface="Arial" panose="020B0604020202020204" pitchFamily="34" charset="0"/>
              </a:rPr>
              <a:t>Debit</a:t>
            </a:r>
          </a:p>
        </p:txBody>
      </p:sp>
      <p:sp>
        <p:nvSpPr>
          <p:cNvPr id="72715" name="Line 11">
            <a:extLst>
              <a:ext uri="{FF2B5EF4-FFF2-40B4-BE49-F238E27FC236}">
                <a16:creationId xmlns:a16="http://schemas.microsoft.com/office/drawing/2014/main" id="{4544DCE0-5786-4C41-A3B8-BD6887D9E3A2}"/>
              </a:ext>
            </a:extLst>
          </p:cNvPr>
          <p:cNvSpPr>
            <a:spLocks noChangeShapeType="1"/>
          </p:cNvSpPr>
          <p:nvPr/>
        </p:nvSpPr>
        <p:spPr bwMode="auto">
          <a:xfrm>
            <a:off x="2133600" y="2667000"/>
            <a:ext cx="990600" cy="2286000"/>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58060" name="Rectangle 12">
            <a:extLst>
              <a:ext uri="{FF2B5EF4-FFF2-40B4-BE49-F238E27FC236}">
                <a16:creationId xmlns:a16="http://schemas.microsoft.com/office/drawing/2014/main" id="{A9B2D880-FDBB-458B-8E90-72765A04F567}"/>
              </a:ext>
            </a:extLst>
          </p:cNvPr>
          <p:cNvSpPr>
            <a:spLocks noChangeArrowheads="1"/>
          </p:cNvSpPr>
          <p:nvPr/>
        </p:nvSpPr>
        <p:spPr bwMode="auto">
          <a:xfrm>
            <a:off x="4572002" y="1371600"/>
            <a:ext cx="4422775" cy="4114800"/>
          </a:xfrm>
          <a:prstGeom prst="rect">
            <a:avLst/>
          </a:prstGeom>
          <a:noFill/>
          <a:ln w="12700">
            <a:noFill/>
            <a:miter lim="800000"/>
            <a:headEnd/>
            <a:tailEnd/>
          </a:ln>
          <a:effectLst/>
        </p:spPr>
        <p:txBody>
          <a:bodyPr lIns="90488" tIns="44450" rIns="90488" bIns="44450"/>
          <a:lstStyle/>
          <a:p>
            <a:pPr marL="342900" indent="-342900" algn="ctr" eaLnBrk="1" hangingPunct="1">
              <a:buClr>
                <a:schemeClr val="hlink"/>
              </a:buClr>
              <a:buSzPct val="65000"/>
              <a:defRPr/>
            </a:pPr>
            <a:r>
              <a:rPr lang="en-US" sz="2800" b="1" dirty="0">
                <a:solidFill>
                  <a:srgbClr val="000000"/>
                </a:solidFill>
                <a:effectLst>
                  <a:outerShdw blurRad="38100" dist="38100" dir="2700000" algn="tl">
                    <a:srgbClr val="FFFFFF"/>
                  </a:outerShdw>
                </a:effectLst>
                <a:latin typeface="+mj-lt"/>
              </a:rPr>
              <a:t>The </a:t>
            </a:r>
            <a:r>
              <a:rPr lang="en-US" sz="2800" b="1" dirty="0">
                <a:solidFill>
                  <a:srgbClr val="0033CC"/>
                </a:solidFill>
                <a:latin typeface="+mj-lt"/>
              </a:rPr>
              <a:t>right</a:t>
            </a:r>
            <a:r>
              <a:rPr lang="en-US" sz="2800" b="1" dirty="0">
                <a:solidFill>
                  <a:schemeClr val="accent1"/>
                </a:solidFill>
                <a:effectLst>
                  <a:outerShdw blurRad="38100" dist="38100" dir="2700000" algn="tl">
                    <a:srgbClr val="000000"/>
                  </a:outerShdw>
                </a:effectLst>
                <a:latin typeface="+mj-lt"/>
              </a:rPr>
              <a:t> </a:t>
            </a:r>
            <a:r>
              <a:rPr lang="en-US" sz="2800" b="1" dirty="0">
                <a:solidFill>
                  <a:srgbClr val="000000"/>
                </a:solidFill>
                <a:effectLst>
                  <a:outerShdw blurRad="38100" dist="38100" dir="2700000" algn="tl">
                    <a:srgbClr val="FFFFFF"/>
                  </a:outerShdw>
                </a:effectLst>
                <a:latin typeface="+mj-lt"/>
              </a:rPr>
              <a:t>side of the </a:t>
            </a:r>
          </a:p>
          <a:p>
            <a:pPr marL="342900" indent="-342900" algn="ctr" eaLnBrk="1" hangingPunct="1">
              <a:buClr>
                <a:schemeClr val="hlink"/>
              </a:buClr>
              <a:buSzPct val="65000"/>
              <a:defRPr/>
            </a:pPr>
            <a:r>
              <a:rPr lang="en-US" sz="2800" b="1" dirty="0">
                <a:solidFill>
                  <a:srgbClr val="000000"/>
                </a:solidFill>
                <a:effectLst>
                  <a:outerShdw blurRad="38100" dist="38100" dir="2700000" algn="tl">
                    <a:srgbClr val="FFFFFF"/>
                  </a:outerShdw>
                </a:effectLst>
                <a:latin typeface="+mj-lt"/>
              </a:rPr>
              <a:t>T-account is always the</a:t>
            </a:r>
            <a:r>
              <a:rPr lang="en-US" sz="2800" b="1" dirty="0">
                <a:effectLst>
                  <a:outerShdw blurRad="38100" dist="38100" dir="2700000" algn="tl">
                    <a:srgbClr val="000000"/>
                  </a:outerShdw>
                </a:effectLst>
                <a:latin typeface="+mj-lt"/>
              </a:rPr>
              <a:t> </a:t>
            </a:r>
            <a:r>
              <a:rPr lang="en-US" sz="2800" b="1" dirty="0">
                <a:solidFill>
                  <a:srgbClr val="0033CC"/>
                </a:solidFill>
                <a:latin typeface="+mj-lt"/>
              </a:rPr>
              <a:t>credit</a:t>
            </a:r>
            <a:r>
              <a:rPr lang="en-US" sz="2800" b="1" dirty="0">
                <a:effectLst>
                  <a:outerShdw blurRad="38100" dist="38100" dir="2700000" algn="tl">
                    <a:srgbClr val="000000"/>
                  </a:outerShdw>
                </a:effectLst>
                <a:latin typeface="+mj-lt"/>
              </a:rPr>
              <a:t> </a:t>
            </a:r>
            <a:r>
              <a:rPr lang="en-US" sz="2800" b="1" dirty="0">
                <a:solidFill>
                  <a:srgbClr val="000000"/>
                </a:solidFill>
                <a:effectLst>
                  <a:outerShdw blurRad="38100" dist="38100" dir="2700000" algn="tl">
                    <a:srgbClr val="FFFFFF"/>
                  </a:outerShdw>
                </a:effectLst>
                <a:latin typeface="+mj-lt"/>
              </a:rPr>
              <a:t>side.</a:t>
            </a:r>
          </a:p>
        </p:txBody>
      </p:sp>
      <p:sp>
        <p:nvSpPr>
          <p:cNvPr id="72717" name="Line 13">
            <a:extLst>
              <a:ext uri="{FF2B5EF4-FFF2-40B4-BE49-F238E27FC236}">
                <a16:creationId xmlns:a16="http://schemas.microsoft.com/office/drawing/2014/main" id="{9078AFF2-2B66-446E-A6B9-1C28CF5CE5E7}"/>
              </a:ext>
            </a:extLst>
          </p:cNvPr>
          <p:cNvSpPr>
            <a:spLocks noChangeShapeType="1"/>
          </p:cNvSpPr>
          <p:nvPr/>
        </p:nvSpPr>
        <p:spPr bwMode="auto">
          <a:xfrm flipH="1">
            <a:off x="5791200" y="2667000"/>
            <a:ext cx="914400" cy="2286000"/>
          </a:xfrm>
          <a:prstGeom prst="line">
            <a:avLst/>
          </a:prstGeom>
          <a:noFill/>
          <a:ln w="76200">
            <a:solidFill>
              <a:srgbClr val="0033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2718" name="Rectangle 14">
            <a:extLst>
              <a:ext uri="{FF2B5EF4-FFF2-40B4-BE49-F238E27FC236}">
                <a16:creationId xmlns:a16="http://schemas.microsoft.com/office/drawing/2014/main" id="{AE00957D-ABF9-4C15-9CAC-77DB42AAB90F}"/>
              </a:ext>
            </a:extLst>
          </p:cNvPr>
          <p:cNvSpPr>
            <a:spLocks noChangeArrowheads="1"/>
          </p:cNvSpPr>
          <p:nvPr/>
        </p:nvSpPr>
        <p:spPr bwMode="auto">
          <a:xfrm>
            <a:off x="4876802" y="4953000"/>
            <a:ext cx="1457325"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400" b="1">
                <a:solidFill>
                  <a:srgbClr val="0033CC"/>
                </a:solidFill>
                <a:latin typeface="Arial" panose="020B0604020202020204" pitchFamily="34" charset="0"/>
              </a:rPr>
              <a:t>Credit</a:t>
            </a:r>
          </a:p>
        </p:txBody>
      </p:sp>
      <p:sp>
        <p:nvSpPr>
          <p:cNvPr id="15" name="Rounded Rectangle 10">
            <a:extLst>
              <a:ext uri="{FF2B5EF4-FFF2-40B4-BE49-F238E27FC236}">
                <a16:creationId xmlns:a16="http://schemas.microsoft.com/office/drawing/2014/main" id="{C7D7384D-8170-4CB0-A8E4-F192F48EB1F4}"/>
              </a:ext>
            </a:extLst>
          </p:cNvPr>
          <p:cNvSpPr/>
          <p:nvPr/>
        </p:nvSpPr>
        <p:spPr>
          <a:xfrm>
            <a:off x="533402" y="6172200"/>
            <a:ext cx="71993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4-4: Explain the meaning of the bookkeeping terms journal, ledger, T-account, account balance, debit, credit and closing the books.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27">
            <a:extLst>
              <a:ext uri="{FF2B5EF4-FFF2-40B4-BE49-F238E27FC236}">
                <a16:creationId xmlns:a16="http://schemas.microsoft.com/office/drawing/2014/main" id="{E0184D26-B7B2-4134-ABB7-14DB0E9A6CC1}"/>
              </a:ext>
            </a:extLst>
          </p:cNvPr>
          <p:cNvSpPr>
            <a:spLocks noGrp="1"/>
          </p:cNvSpPr>
          <p:nvPr>
            <p:ph type="title"/>
          </p:nvPr>
        </p:nvSpPr>
        <p:spPr/>
        <p:txBody>
          <a:bodyPr/>
          <a:lstStyle/>
          <a:p>
            <a:r>
              <a:rPr lang="en-US" altLang="en-US"/>
              <a:t>Debits and Credits</a:t>
            </a:r>
          </a:p>
        </p:txBody>
      </p:sp>
      <p:sp>
        <p:nvSpPr>
          <p:cNvPr id="21517" name="Rectangle 21">
            <a:extLst>
              <a:ext uri="{FF2B5EF4-FFF2-40B4-BE49-F238E27FC236}">
                <a16:creationId xmlns:a16="http://schemas.microsoft.com/office/drawing/2014/main" id="{E849A6BB-CF6B-4066-8240-C587C2D190CE}"/>
              </a:ext>
            </a:extLst>
          </p:cNvPr>
          <p:cNvSpPr>
            <a:spLocks noChangeArrowheads="1"/>
          </p:cNvSpPr>
          <p:nvPr/>
        </p:nvSpPr>
        <p:spPr bwMode="auto">
          <a:xfrm>
            <a:off x="838200" y="1295402"/>
            <a:ext cx="7550150" cy="951543"/>
          </a:xfrm>
          <a:prstGeom prst="rect">
            <a:avLst/>
          </a:prstGeom>
          <a:solidFill>
            <a:schemeClr val="bg1"/>
          </a:solidFill>
          <a:ln w="38100" cmpd="thickThin">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90488" tIns="44450" rIns="90488" bIns="44450">
            <a:spAutoFit/>
          </a:bodyPr>
          <a:lstStyle/>
          <a:p>
            <a:pPr algn="ctr">
              <a:spcBef>
                <a:spcPct val="50000"/>
              </a:spcBef>
              <a:defRPr/>
            </a:pPr>
            <a:r>
              <a:rPr lang="en-US" sz="2800" b="1">
                <a:solidFill>
                  <a:srgbClr val="0033CC"/>
                </a:solidFill>
                <a:latin typeface="Arial" pitchFamily="34" charset="0"/>
              </a:rPr>
              <a:t>Debits and credits affect the accounting equation as follows:</a:t>
            </a:r>
          </a:p>
        </p:txBody>
      </p:sp>
      <p:sp>
        <p:nvSpPr>
          <p:cNvPr id="74770" name="Rectangle 22">
            <a:extLst>
              <a:ext uri="{FF2B5EF4-FFF2-40B4-BE49-F238E27FC236}">
                <a16:creationId xmlns:a16="http://schemas.microsoft.com/office/drawing/2014/main" id="{43993264-E006-43B7-92AB-C0959CF0BD69}"/>
              </a:ext>
            </a:extLst>
          </p:cNvPr>
          <p:cNvSpPr>
            <a:spLocks noChangeArrowheads="1"/>
          </p:cNvSpPr>
          <p:nvPr/>
        </p:nvSpPr>
        <p:spPr bwMode="auto">
          <a:xfrm>
            <a:off x="457202" y="2514600"/>
            <a:ext cx="8315325"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9500" b="1" dirty="0">
                <a:solidFill>
                  <a:srgbClr val="0033CC"/>
                </a:solidFill>
                <a:latin typeface="Arial" panose="020B0604020202020204" pitchFamily="34" charset="0"/>
              </a:rPr>
              <a:t>A </a:t>
            </a:r>
            <a:r>
              <a:rPr lang="en-US" altLang="en-US" sz="9500" b="1" dirty="0">
                <a:solidFill>
                  <a:srgbClr val="000000"/>
                </a:solidFill>
                <a:latin typeface="Arial" panose="020B0604020202020204" pitchFamily="34" charset="0"/>
              </a:rPr>
              <a:t>= </a:t>
            </a:r>
            <a:r>
              <a:rPr lang="en-US" altLang="en-US" sz="9500" b="1" dirty="0">
                <a:solidFill>
                  <a:srgbClr val="FF9900"/>
                </a:solidFill>
                <a:latin typeface="Arial" panose="020B0604020202020204" pitchFamily="34" charset="0"/>
              </a:rPr>
              <a:t>L </a:t>
            </a:r>
            <a:r>
              <a:rPr lang="en-US" altLang="en-US" sz="9500" b="1" dirty="0">
                <a:solidFill>
                  <a:srgbClr val="000000"/>
                </a:solidFill>
                <a:latin typeface="Arial" panose="020B0604020202020204" pitchFamily="34" charset="0"/>
              </a:rPr>
              <a:t>+ </a:t>
            </a:r>
            <a:r>
              <a:rPr lang="en-US" altLang="en-US" sz="9500" b="1" dirty="0">
                <a:solidFill>
                  <a:schemeClr val="tx2"/>
                </a:solidFill>
                <a:latin typeface="Arial" panose="020B0604020202020204" pitchFamily="34" charset="0"/>
              </a:rPr>
              <a:t>SE</a:t>
            </a:r>
          </a:p>
        </p:txBody>
      </p:sp>
      <p:sp>
        <p:nvSpPr>
          <p:cNvPr id="24" name="Rounded Rectangle 24">
            <a:extLst>
              <a:ext uri="{FF2B5EF4-FFF2-40B4-BE49-F238E27FC236}">
                <a16:creationId xmlns:a16="http://schemas.microsoft.com/office/drawing/2014/main" id="{AADFF478-8BF9-4858-9C5C-F2910333F827}"/>
              </a:ext>
            </a:extLst>
          </p:cNvPr>
          <p:cNvSpPr/>
          <p:nvPr/>
        </p:nvSpPr>
        <p:spPr>
          <a:xfrm>
            <a:off x="533402" y="6172200"/>
            <a:ext cx="71993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4-4: Explain the meaning of the bookkeeping terms journal, ledger, T-account, account balance, debit, credit and closing the books.</a:t>
            </a:r>
          </a:p>
        </p:txBody>
      </p:sp>
      <p:pic>
        <p:nvPicPr>
          <p:cNvPr id="3" name="Picture 2" descr="A screenshot of a social media post&#10;&#10;Description generated with very high confidence">
            <a:extLst>
              <a:ext uri="{FF2B5EF4-FFF2-40B4-BE49-F238E27FC236}">
                <a16:creationId xmlns:a16="http://schemas.microsoft.com/office/drawing/2014/main" id="{64F551A0-A1E7-4498-A4E1-28610E1E8BB5}"/>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7200" y="4097853"/>
            <a:ext cx="8534400" cy="1669605"/>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1">
            <a:extLst>
              <a:ext uri="{FF2B5EF4-FFF2-40B4-BE49-F238E27FC236}">
                <a16:creationId xmlns:a16="http://schemas.microsoft.com/office/drawing/2014/main" id="{7D3D5E2F-B726-4B45-B24E-6F4912262F39}"/>
              </a:ext>
            </a:extLst>
          </p:cNvPr>
          <p:cNvSpPr>
            <a:spLocks noChangeArrowheads="1"/>
          </p:cNvSpPr>
          <p:nvPr/>
        </p:nvSpPr>
        <p:spPr bwMode="auto">
          <a:xfrm>
            <a:off x="457202" y="838200"/>
            <a:ext cx="8315325"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9500" b="1" dirty="0">
                <a:solidFill>
                  <a:srgbClr val="0033CC"/>
                </a:solidFill>
                <a:latin typeface="Arial" panose="020B0604020202020204" pitchFamily="34" charset="0"/>
              </a:rPr>
              <a:t>A </a:t>
            </a:r>
            <a:r>
              <a:rPr lang="en-US" altLang="en-US" sz="9500" b="1" dirty="0">
                <a:solidFill>
                  <a:srgbClr val="000000"/>
                </a:solidFill>
                <a:latin typeface="Arial" panose="020B0604020202020204" pitchFamily="34" charset="0"/>
              </a:rPr>
              <a:t>= </a:t>
            </a:r>
            <a:r>
              <a:rPr lang="en-US" altLang="en-US" sz="9500" b="1" dirty="0">
                <a:solidFill>
                  <a:srgbClr val="FF9900"/>
                </a:solidFill>
                <a:latin typeface="Arial" panose="020B0604020202020204" pitchFamily="34" charset="0"/>
              </a:rPr>
              <a:t>L </a:t>
            </a:r>
            <a:r>
              <a:rPr lang="en-US" altLang="en-US" sz="9500" b="1" dirty="0">
                <a:solidFill>
                  <a:srgbClr val="000000"/>
                </a:solidFill>
                <a:latin typeface="Arial" panose="020B0604020202020204" pitchFamily="34" charset="0"/>
              </a:rPr>
              <a:t>+ </a:t>
            </a:r>
            <a:r>
              <a:rPr lang="en-US" altLang="en-US" sz="9500" b="1" dirty="0">
                <a:solidFill>
                  <a:schemeClr val="tx2"/>
                </a:solidFill>
                <a:latin typeface="Arial" panose="020B0604020202020204" pitchFamily="34" charset="0"/>
              </a:rPr>
              <a:t>SE</a:t>
            </a:r>
          </a:p>
        </p:txBody>
      </p:sp>
      <p:sp>
        <p:nvSpPr>
          <p:cNvPr id="279577" name="Text Box 25">
            <a:extLst>
              <a:ext uri="{FF2B5EF4-FFF2-40B4-BE49-F238E27FC236}">
                <a16:creationId xmlns:a16="http://schemas.microsoft.com/office/drawing/2014/main" id="{F6DDF3E0-0251-45CD-AA24-F6FFE5190C10}"/>
              </a:ext>
            </a:extLst>
          </p:cNvPr>
          <p:cNvSpPr txBox="1">
            <a:spLocks noChangeArrowheads="1"/>
          </p:cNvSpPr>
          <p:nvPr/>
        </p:nvSpPr>
        <p:spPr bwMode="auto">
          <a:xfrm>
            <a:off x="5867400" y="5181600"/>
            <a:ext cx="1524000" cy="831850"/>
          </a:xfrm>
          <a:prstGeom prst="rect">
            <a:avLst/>
          </a:prstGeom>
          <a:solidFill>
            <a:schemeClr val="accent1">
              <a:lumMod val="20000"/>
              <a:lumOff val="80000"/>
            </a:schemeClr>
          </a:solidFill>
          <a:ln w="9525">
            <a:solidFill>
              <a:schemeClr val="tx1"/>
            </a:solidFill>
            <a:miter lim="800000"/>
            <a:headEnd/>
            <a:tailEnd/>
          </a:ln>
          <a:effectLst/>
        </p:spPr>
        <p:txBody>
          <a:bodyPr>
            <a:spAutoFit/>
          </a:bodyPr>
          <a:lstStyle/>
          <a:p>
            <a:pPr algn="ctr">
              <a:spcBef>
                <a:spcPct val="50000"/>
              </a:spcBef>
              <a:defRPr/>
            </a:pPr>
            <a:r>
              <a:rPr lang="en-US" sz="2400" b="1">
                <a:solidFill>
                  <a:srgbClr val="000000"/>
                </a:solidFill>
                <a:latin typeface="Arial" pitchFamily="34" charset="0"/>
              </a:rPr>
              <a:t>Paid-in capital</a:t>
            </a:r>
          </a:p>
        </p:txBody>
      </p:sp>
      <p:sp>
        <p:nvSpPr>
          <p:cNvPr id="279578" name="Text Box 26">
            <a:extLst>
              <a:ext uri="{FF2B5EF4-FFF2-40B4-BE49-F238E27FC236}">
                <a16:creationId xmlns:a16="http://schemas.microsoft.com/office/drawing/2014/main" id="{FDC27AB2-4175-4F4C-BE72-ED232085DB2B}"/>
              </a:ext>
            </a:extLst>
          </p:cNvPr>
          <p:cNvSpPr txBox="1">
            <a:spLocks noChangeArrowheads="1"/>
          </p:cNvSpPr>
          <p:nvPr/>
        </p:nvSpPr>
        <p:spPr bwMode="auto">
          <a:xfrm>
            <a:off x="7467600" y="5181600"/>
            <a:ext cx="1524000" cy="831850"/>
          </a:xfrm>
          <a:prstGeom prst="rect">
            <a:avLst/>
          </a:prstGeom>
          <a:solidFill>
            <a:schemeClr val="accent1">
              <a:lumMod val="20000"/>
              <a:lumOff val="80000"/>
            </a:schemeClr>
          </a:solidFill>
          <a:ln w="9525">
            <a:solidFill>
              <a:schemeClr val="tx1"/>
            </a:solidFill>
            <a:miter lim="800000"/>
            <a:headEnd/>
            <a:tailEnd/>
          </a:ln>
          <a:effectLst/>
        </p:spPr>
        <p:txBody>
          <a:bodyPr>
            <a:spAutoFit/>
          </a:bodyPr>
          <a:lstStyle/>
          <a:p>
            <a:pPr algn="ctr">
              <a:spcBef>
                <a:spcPct val="50000"/>
              </a:spcBef>
              <a:defRPr/>
            </a:pPr>
            <a:r>
              <a:rPr lang="en-US" sz="2400" b="1" dirty="0">
                <a:solidFill>
                  <a:srgbClr val="000000"/>
                </a:solidFill>
                <a:latin typeface="Arial" pitchFamily="34" charset="0"/>
              </a:rPr>
              <a:t>Retained earnings</a:t>
            </a:r>
          </a:p>
        </p:txBody>
      </p:sp>
      <p:sp>
        <p:nvSpPr>
          <p:cNvPr id="76806" name="Line 27">
            <a:extLst>
              <a:ext uri="{FF2B5EF4-FFF2-40B4-BE49-F238E27FC236}">
                <a16:creationId xmlns:a16="http://schemas.microsoft.com/office/drawing/2014/main" id="{FEBEE55A-2451-4D62-88B3-9FF062F3D351}"/>
              </a:ext>
            </a:extLst>
          </p:cNvPr>
          <p:cNvSpPr>
            <a:spLocks noChangeShapeType="1"/>
          </p:cNvSpPr>
          <p:nvPr/>
        </p:nvSpPr>
        <p:spPr bwMode="auto">
          <a:xfrm flipH="1">
            <a:off x="7010400" y="4572000"/>
            <a:ext cx="609600" cy="609600"/>
          </a:xfrm>
          <a:prstGeom prst="line">
            <a:avLst/>
          </a:prstGeom>
          <a:noFill/>
          <a:ln w="76200">
            <a:solidFill>
              <a:srgbClr val="00206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6807" name="Line 28">
            <a:extLst>
              <a:ext uri="{FF2B5EF4-FFF2-40B4-BE49-F238E27FC236}">
                <a16:creationId xmlns:a16="http://schemas.microsoft.com/office/drawing/2014/main" id="{7557F8E7-4173-4359-81C8-5B5A26702DFB}"/>
              </a:ext>
            </a:extLst>
          </p:cNvPr>
          <p:cNvSpPr>
            <a:spLocks noChangeShapeType="1"/>
          </p:cNvSpPr>
          <p:nvPr/>
        </p:nvSpPr>
        <p:spPr bwMode="auto">
          <a:xfrm>
            <a:off x="7620000" y="4572000"/>
            <a:ext cx="609600" cy="609600"/>
          </a:xfrm>
          <a:prstGeom prst="line">
            <a:avLst/>
          </a:prstGeom>
          <a:noFill/>
          <a:ln w="76200">
            <a:solidFill>
              <a:srgbClr val="00206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79582" name="Text Box 30">
            <a:extLst>
              <a:ext uri="{FF2B5EF4-FFF2-40B4-BE49-F238E27FC236}">
                <a16:creationId xmlns:a16="http://schemas.microsoft.com/office/drawing/2014/main" id="{B2D175A7-66E0-421A-9E9D-F82929561A20}"/>
              </a:ext>
            </a:extLst>
          </p:cNvPr>
          <p:cNvSpPr txBox="1">
            <a:spLocks noChangeArrowheads="1"/>
          </p:cNvSpPr>
          <p:nvPr/>
        </p:nvSpPr>
        <p:spPr bwMode="auto">
          <a:xfrm>
            <a:off x="381000" y="4876800"/>
            <a:ext cx="5410200" cy="1200150"/>
          </a:xfrm>
          <a:prstGeom prst="rect">
            <a:avLst/>
          </a:prstGeom>
          <a:solidFill>
            <a:schemeClr val="accent1">
              <a:lumMod val="20000"/>
              <a:lumOff val="80000"/>
            </a:schemeClr>
          </a:solidFill>
          <a:ln w="9525" cmpd="tri">
            <a:solidFill>
              <a:schemeClr val="tx1"/>
            </a:solidFill>
            <a:prstDash val="sysDot"/>
            <a:miter lim="800000"/>
            <a:headEnd/>
            <a:tailEnd/>
          </a:ln>
          <a:effectLst/>
        </p:spPr>
        <p:txBody>
          <a:bodyPr>
            <a:spAutoFit/>
          </a:bodyPr>
          <a:lstStyle/>
          <a:p>
            <a:pPr algn="ctr">
              <a:spcBef>
                <a:spcPct val="50000"/>
              </a:spcBef>
              <a:defRPr/>
            </a:pPr>
            <a:r>
              <a:rPr lang="en-US" sz="2400" b="1" dirty="0">
                <a:solidFill>
                  <a:srgbClr val="000000"/>
                </a:solidFill>
                <a:latin typeface="Arial" pitchFamily="34" charset="0"/>
              </a:rPr>
              <a:t>Remember that stockholders' equity includes paid-in capital and retained earnings.</a:t>
            </a:r>
          </a:p>
        </p:txBody>
      </p:sp>
      <p:sp>
        <p:nvSpPr>
          <p:cNvPr id="76809" name="Title 30">
            <a:extLst>
              <a:ext uri="{FF2B5EF4-FFF2-40B4-BE49-F238E27FC236}">
                <a16:creationId xmlns:a16="http://schemas.microsoft.com/office/drawing/2014/main" id="{8F1C5B77-3CCF-4A66-B00F-4244AC0A7593}"/>
              </a:ext>
            </a:extLst>
          </p:cNvPr>
          <p:cNvSpPr>
            <a:spLocks noGrp="1"/>
          </p:cNvSpPr>
          <p:nvPr>
            <p:ph type="title"/>
          </p:nvPr>
        </p:nvSpPr>
        <p:spPr/>
        <p:txBody>
          <a:bodyPr/>
          <a:lstStyle/>
          <a:p>
            <a:r>
              <a:rPr lang="en-US" altLang="en-US"/>
              <a:t>Debits and Credits</a:t>
            </a:r>
          </a:p>
        </p:txBody>
      </p:sp>
      <p:sp>
        <p:nvSpPr>
          <p:cNvPr id="76810" name="TextBox 27">
            <a:extLst>
              <a:ext uri="{FF2B5EF4-FFF2-40B4-BE49-F238E27FC236}">
                <a16:creationId xmlns:a16="http://schemas.microsoft.com/office/drawing/2014/main" id="{A2D6815A-2D9F-4B42-A6D8-57A1CF20DFAB}"/>
              </a:ext>
            </a:extLst>
          </p:cNvPr>
          <p:cNvSpPr txBox="1">
            <a:spLocks noChangeArrowheads="1"/>
          </p:cNvSpPr>
          <p:nvPr/>
        </p:nvSpPr>
        <p:spPr bwMode="auto">
          <a:xfrm>
            <a:off x="7010400" y="4267200"/>
            <a:ext cx="1371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a:latin typeface="Tahoma" panose="020B0604030504040204" pitchFamily="34" charset="0"/>
              </a:rPr>
              <a:t>Includes:</a:t>
            </a:r>
          </a:p>
        </p:txBody>
      </p:sp>
      <p:sp>
        <p:nvSpPr>
          <p:cNvPr id="27" name="Rounded Rectangle 26">
            <a:extLst>
              <a:ext uri="{FF2B5EF4-FFF2-40B4-BE49-F238E27FC236}">
                <a16:creationId xmlns:a16="http://schemas.microsoft.com/office/drawing/2014/main" id="{4F88CB01-2C35-4BE4-A603-310AF153D03B}"/>
              </a:ext>
            </a:extLst>
          </p:cNvPr>
          <p:cNvSpPr/>
          <p:nvPr/>
        </p:nvSpPr>
        <p:spPr>
          <a:xfrm>
            <a:off x="533400" y="6248400"/>
            <a:ext cx="7543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4-5: Explain why the bookkeeping system is a mechanical adaptation of the expanded accounting equation.</a:t>
            </a:r>
          </a:p>
        </p:txBody>
      </p:sp>
      <p:pic>
        <p:nvPicPr>
          <p:cNvPr id="3" name="Picture 2" descr="A screenshot of a social media post&#10;&#10;Description generated with very high confidence">
            <a:extLst>
              <a:ext uri="{FF2B5EF4-FFF2-40B4-BE49-F238E27FC236}">
                <a16:creationId xmlns:a16="http://schemas.microsoft.com/office/drawing/2014/main" id="{3370127A-18E3-4E9A-A484-1A638EBC54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68" y="2609850"/>
            <a:ext cx="8538676" cy="1670442"/>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6">
            <a:extLst>
              <a:ext uri="{FF2B5EF4-FFF2-40B4-BE49-F238E27FC236}">
                <a16:creationId xmlns:a16="http://schemas.microsoft.com/office/drawing/2014/main" id="{9F4DFCC6-DE8B-4E2D-B3A6-25FD9D89DB94}"/>
              </a:ext>
            </a:extLst>
          </p:cNvPr>
          <p:cNvSpPr>
            <a:spLocks noGrp="1"/>
          </p:cNvSpPr>
          <p:nvPr>
            <p:ph type="title"/>
          </p:nvPr>
        </p:nvSpPr>
        <p:spPr/>
        <p:txBody>
          <a:bodyPr/>
          <a:lstStyle/>
          <a:p>
            <a:r>
              <a:rPr lang="en-US" altLang="en-US"/>
              <a:t>Revenue and Expenses</a:t>
            </a:r>
          </a:p>
        </p:txBody>
      </p:sp>
      <p:sp>
        <p:nvSpPr>
          <p:cNvPr id="25603" name="AutoShape 3">
            <a:extLst>
              <a:ext uri="{FF2B5EF4-FFF2-40B4-BE49-F238E27FC236}">
                <a16:creationId xmlns:a16="http://schemas.microsoft.com/office/drawing/2014/main" id="{C0BFBF97-E114-4927-87FE-B9A92B1D9F42}"/>
              </a:ext>
            </a:extLst>
          </p:cNvPr>
          <p:cNvSpPr>
            <a:spLocks noChangeArrowheads="1"/>
          </p:cNvSpPr>
          <p:nvPr/>
        </p:nvSpPr>
        <p:spPr bwMode="auto">
          <a:xfrm>
            <a:off x="1746000" y="1127760"/>
            <a:ext cx="3340100" cy="2273300"/>
          </a:xfrm>
          <a:prstGeom prst="homePlate">
            <a:avLst>
              <a:gd name="adj" fmla="val 48976"/>
            </a:avLst>
          </a:prstGeom>
          <a:solidFill>
            <a:schemeClr val="accent1">
              <a:lumMod val="20000"/>
              <a:lumOff val="80000"/>
            </a:schemeClr>
          </a:solidFill>
          <a:ln w="12700">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endParaRPr lang="en-US"/>
          </a:p>
        </p:txBody>
      </p:sp>
      <p:sp>
        <p:nvSpPr>
          <p:cNvPr id="78854" name="Rectangle 4">
            <a:extLst>
              <a:ext uri="{FF2B5EF4-FFF2-40B4-BE49-F238E27FC236}">
                <a16:creationId xmlns:a16="http://schemas.microsoft.com/office/drawing/2014/main" id="{083B0344-7814-4C11-A412-A640CACB4B5C}"/>
              </a:ext>
            </a:extLst>
          </p:cNvPr>
          <p:cNvSpPr>
            <a:spLocks noChangeArrowheads="1"/>
          </p:cNvSpPr>
          <p:nvPr/>
        </p:nvSpPr>
        <p:spPr bwMode="auto">
          <a:xfrm>
            <a:off x="1746506" y="1737362"/>
            <a:ext cx="27781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Increases in stockholders' equity</a:t>
            </a:r>
          </a:p>
        </p:txBody>
      </p:sp>
      <p:sp>
        <p:nvSpPr>
          <p:cNvPr id="282629" name="AutoShape 5">
            <a:extLst>
              <a:ext uri="{FF2B5EF4-FFF2-40B4-BE49-F238E27FC236}">
                <a16:creationId xmlns:a16="http://schemas.microsoft.com/office/drawing/2014/main" id="{97E15513-EED3-42C9-BBD0-1FD6AE826AA7}"/>
              </a:ext>
            </a:extLst>
          </p:cNvPr>
          <p:cNvSpPr>
            <a:spLocks noChangeArrowheads="1"/>
          </p:cNvSpPr>
          <p:nvPr/>
        </p:nvSpPr>
        <p:spPr bwMode="auto">
          <a:xfrm>
            <a:off x="5251200" y="1661160"/>
            <a:ext cx="3111500" cy="1206500"/>
          </a:xfrm>
          <a:prstGeom prst="octagon">
            <a:avLst>
              <a:gd name="adj" fmla="val 29282"/>
            </a:avLst>
          </a:prstGeom>
          <a:solidFill>
            <a:schemeClr val="accent1">
              <a:lumMod val="20000"/>
              <a:lumOff val="80000"/>
            </a:schemeClr>
          </a:solidFill>
          <a:ln w="2857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endParaRPr lang="en-US"/>
          </a:p>
        </p:txBody>
      </p:sp>
      <p:sp>
        <p:nvSpPr>
          <p:cNvPr id="78858" name="Rectangle 6">
            <a:extLst>
              <a:ext uri="{FF2B5EF4-FFF2-40B4-BE49-F238E27FC236}">
                <a16:creationId xmlns:a16="http://schemas.microsoft.com/office/drawing/2014/main" id="{317DCC15-65C2-4AE0-8E79-A221C099B61E}"/>
              </a:ext>
            </a:extLst>
          </p:cNvPr>
          <p:cNvSpPr>
            <a:spLocks noChangeArrowheads="1"/>
          </p:cNvSpPr>
          <p:nvPr/>
        </p:nvSpPr>
        <p:spPr bwMode="auto">
          <a:xfrm>
            <a:off x="5632706" y="1813562"/>
            <a:ext cx="24288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r>
              <a:rPr lang="en-US" altLang="en-US" sz="2400" b="1" dirty="0">
                <a:latin typeface="Arial" panose="020B0604020202020204" pitchFamily="34" charset="0"/>
              </a:rPr>
              <a:t>Increases with </a:t>
            </a:r>
            <a:r>
              <a:rPr lang="en-US" altLang="en-US" sz="2400" b="1" i="1" dirty="0">
                <a:latin typeface="Arial" panose="020B0604020202020204" pitchFamily="34" charset="0"/>
              </a:rPr>
              <a:t>credit entries</a:t>
            </a:r>
            <a:endParaRPr lang="en-US" altLang="en-US" sz="2400" b="1" dirty="0">
              <a:latin typeface="Arial" panose="020B0604020202020204" pitchFamily="34" charset="0"/>
            </a:endParaRPr>
          </a:p>
        </p:txBody>
      </p:sp>
      <p:sp>
        <p:nvSpPr>
          <p:cNvPr id="282631" name="AutoShape 7">
            <a:extLst>
              <a:ext uri="{FF2B5EF4-FFF2-40B4-BE49-F238E27FC236}">
                <a16:creationId xmlns:a16="http://schemas.microsoft.com/office/drawing/2014/main" id="{D2BFDAFB-82D2-4B2C-B0AA-E574334BD18E}"/>
              </a:ext>
            </a:extLst>
          </p:cNvPr>
          <p:cNvSpPr>
            <a:spLocks noChangeArrowheads="1"/>
          </p:cNvSpPr>
          <p:nvPr/>
        </p:nvSpPr>
        <p:spPr bwMode="auto">
          <a:xfrm>
            <a:off x="1746000" y="3718560"/>
            <a:ext cx="3340100" cy="2273300"/>
          </a:xfrm>
          <a:prstGeom prst="homePlate">
            <a:avLst>
              <a:gd name="adj" fmla="val 48976"/>
            </a:avLst>
          </a:prstGeom>
          <a:solidFill>
            <a:srgbClr val="FFEDB3"/>
          </a:solidFill>
          <a:ln w="19050">
            <a:solidFill>
              <a:schemeClr val="tx1"/>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endParaRPr lang="en-US" dirty="0"/>
          </a:p>
        </p:txBody>
      </p:sp>
      <p:sp>
        <p:nvSpPr>
          <p:cNvPr id="78862" name="Rectangle 8">
            <a:extLst>
              <a:ext uri="{FF2B5EF4-FFF2-40B4-BE49-F238E27FC236}">
                <a16:creationId xmlns:a16="http://schemas.microsoft.com/office/drawing/2014/main" id="{5586C36E-C1B4-4A54-9789-E9CE449AACE6}"/>
              </a:ext>
            </a:extLst>
          </p:cNvPr>
          <p:cNvSpPr>
            <a:spLocks noChangeArrowheads="1"/>
          </p:cNvSpPr>
          <p:nvPr/>
        </p:nvSpPr>
        <p:spPr bwMode="auto">
          <a:xfrm>
            <a:off x="1822706" y="4251962"/>
            <a:ext cx="27781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r>
              <a:rPr lang="en-US" altLang="en-US" sz="2400" b="1" dirty="0">
                <a:latin typeface="Arial" panose="020B0604020202020204" pitchFamily="34" charset="0"/>
              </a:rPr>
              <a:t>Decreases in stockholders' equity</a:t>
            </a:r>
          </a:p>
        </p:txBody>
      </p:sp>
      <p:sp>
        <p:nvSpPr>
          <p:cNvPr id="282633" name="AutoShape 9">
            <a:extLst>
              <a:ext uri="{FF2B5EF4-FFF2-40B4-BE49-F238E27FC236}">
                <a16:creationId xmlns:a16="http://schemas.microsoft.com/office/drawing/2014/main" id="{AA3A3B1D-6B8E-49A1-A7C3-120AB835643A}"/>
              </a:ext>
            </a:extLst>
          </p:cNvPr>
          <p:cNvSpPr>
            <a:spLocks noChangeArrowheads="1"/>
          </p:cNvSpPr>
          <p:nvPr/>
        </p:nvSpPr>
        <p:spPr bwMode="auto">
          <a:xfrm>
            <a:off x="5251200" y="4251960"/>
            <a:ext cx="3111500" cy="1206500"/>
          </a:xfrm>
          <a:prstGeom prst="octagon">
            <a:avLst>
              <a:gd name="adj" fmla="val 29282"/>
            </a:avLst>
          </a:prstGeom>
          <a:solidFill>
            <a:srgbClr val="FFEDB3"/>
          </a:solidFill>
          <a:ln w="381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algn="ctr">
              <a:defRPr/>
            </a:pPr>
            <a:endParaRPr lang="en-US" dirty="0"/>
          </a:p>
        </p:txBody>
      </p:sp>
      <p:sp>
        <p:nvSpPr>
          <p:cNvPr id="78866" name="Rectangle 10">
            <a:extLst>
              <a:ext uri="{FF2B5EF4-FFF2-40B4-BE49-F238E27FC236}">
                <a16:creationId xmlns:a16="http://schemas.microsoft.com/office/drawing/2014/main" id="{31BF06AD-7E02-41E4-9898-E59F40EA9196}"/>
              </a:ext>
            </a:extLst>
          </p:cNvPr>
          <p:cNvSpPr>
            <a:spLocks noChangeArrowheads="1"/>
          </p:cNvSpPr>
          <p:nvPr/>
        </p:nvSpPr>
        <p:spPr bwMode="auto">
          <a:xfrm>
            <a:off x="5556506" y="4404362"/>
            <a:ext cx="24288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r>
              <a:rPr lang="en-US" altLang="en-US" sz="2400" b="1" dirty="0">
                <a:latin typeface="Arial" panose="020B0604020202020204" pitchFamily="34" charset="0"/>
              </a:rPr>
              <a:t>Increase with </a:t>
            </a:r>
            <a:r>
              <a:rPr lang="en-US" altLang="en-US" sz="2400" b="1" i="1" dirty="0">
                <a:latin typeface="Arial" panose="020B0604020202020204" pitchFamily="34" charset="0"/>
              </a:rPr>
              <a:t>debit entries</a:t>
            </a:r>
            <a:endParaRPr lang="en-US" altLang="en-US" sz="2400" b="1" dirty="0">
              <a:latin typeface="Arial" panose="020B0604020202020204" pitchFamily="34" charset="0"/>
            </a:endParaRPr>
          </a:p>
        </p:txBody>
      </p:sp>
      <p:graphicFrame>
        <p:nvGraphicFramePr>
          <p:cNvPr id="78867" name="Object 2">
            <a:hlinkClick r:id="" action="ppaction://ole?verb=0"/>
            <a:extLst>
              <a:ext uri="{FF2B5EF4-FFF2-40B4-BE49-F238E27FC236}">
                <a16:creationId xmlns:a16="http://schemas.microsoft.com/office/drawing/2014/main" id="{C82F2B19-FBB1-47E1-AB57-F53BFCEFB4D9}"/>
              </a:ext>
            </a:extLst>
          </p:cNvPr>
          <p:cNvGraphicFramePr>
            <a:graphicFrameLocks/>
          </p:cNvGraphicFramePr>
          <p:nvPr>
            <p:extLst>
              <p:ext uri="{D42A27DB-BD31-4B8C-83A1-F6EECF244321}">
                <p14:modId xmlns:p14="http://schemas.microsoft.com/office/powerpoint/2010/main" val="3799462294"/>
              </p:ext>
            </p:extLst>
          </p:nvPr>
        </p:nvGraphicFramePr>
        <p:xfrm>
          <a:off x="-6095" y="1280162"/>
          <a:ext cx="3032125" cy="2022475"/>
        </p:xfrm>
        <a:graphic>
          <a:graphicData uri="http://schemas.openxmlformats.org/presentationml/2006/ole">
            <mc:AlternateContent xmlns:mc="http://schemas.openxmlformats.org/markup-compatibility/2006">
              <mc:Choice xmlns:v="urn:schemas-microsoft-com:vml" Requires="v">
                <p:oleObj spid="_x0000_s78959" name="WordArt 2.0" r:id="rId4" imgW="6093034" imgH="4062197" progId="MSWordArt.2">
                  <p:embed/>
                </p:oleObj>
              </mc:Choice>
              <mc:Fallback>
                <p:oleObj name="WordArt 2.0" r:id="rId4" imgW="6093034" imgH="4062197" progId="MSWordArt.2">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5" y="1280162"/>
                        <a:ext cx="3032125" cy="202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8868" name="Object 3">
            <a:hlinkClick r:id="" action="ppaction://ole?verb=0"/>
            <a:extLst>
              <a:ext uri="{FF2B5EF4-FFF2-40B4-BE49-F238E27FC236}">
                <a16:creationId xmlns:a16="http://schemas.microsoft.com/office/drawing/2014/main" id="{4D897102-541E-4C81-A7ED-4D20EEE2965C}"/>
              </a:ext>
            </a:extLst>
          </p:cNvPr>
          <p:cNvGraphicFramePr>
            <a:graphicFrameLocks/>
          </p:cNvGraphicFramePr>
          <p:nvPr>
            <p:extLst>
              <p:ext uri="{D42A27DB-BD31-4B8C-83A1-F6EECF244321}">
                <p14:modId xmlns:p14="http://schemas.microsoft.com/office/powerpoint/2010/main" val="1642994122"/>
              </p:ext>
            </p:extLst>
          </p:nvPr>
        </p:nvGraphicFramePr>
        <p:xfrm>
          <a:off x="-6095" y="3870962"/>
          <a:ext cx="3032125" cy="2098675"/>
        </p:xfrm>
        <a:graphic>
          <a:graphicData uri="http://schemas.openxmlformats.org/presentationml/2006/ole">
            <mc:AlternateContent xmlns:mc="http://schemas.openxmlformats.org/markup-compatibility/2006">
              <mc:Choice xmlns:v="urn:schemas-microsoft-com:vml" Requires="v">
                <p:oleObj spid="_x0000_s78960" name="WordArt" r:id="rId6" imgW="6093215" imgH="4063362" progId="MSWordArt.2">
                  <p:embed/>
                </p:oleObj>
              </mc:Choice>
              <mc:Fallback>
                <p:oleObj name="WordArt" r:id="rId6" imgW="6093215" imgH="4063362" progId="MSWordArt.2">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5" y="3870962"/>
                        <a:ext cx="3032125" cy="209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Rounded Rectangle 26">
            <a:extLst>
              <a:ext uri="{FF2B5EF4-FFF2-40B4-BE49-F238E27FC236}">
                <a16:creationId xmlns:a16="http://schemas.microsoft.com/office/drawing/2014/main" id="{91FD9C45-2617-4CA9-8F16-E569EF18E308}"/>
              </a:ext>
            </a:extLst>
          </p:cNvPr>
          <p:cNvSpPr/>
          <p:nvPr/>
        </p:nvSpPr>
        <p:spPr>
          <a:xfrm>
            <a:off x="533400" y="6248400"/>
            <a:ext cx="7543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4-5: Explain why the bookkeeping system is a mechanical adaptation of the expanded accounting equation.</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8">
            <a:extLst>
              <a:ext uri="{FF2B5EF4-FFF2-40B4-BE49-F238E27FC236}">
                <a16:creationId xmlns:a16="http://schemas.microsoft.com/office/drawing/2014/main" id="{8469A502-FAC9-4650-B99D-20376DFD43C3}"/>
              </a:ext>
            </a:extLst>
          </p:cNvPr>
          <p:cNvSpPr>
            <a:spLocks noGrp="1"/>
          </p:cNvSpPr>
          <p:nvPr>
            <p:ph type="title"/>
          </p:nvPr>
        </p:nvSpPr>
        <p:spPr/>
        <p:txBody>
          <a:bodyPr/>
          <a:lstStyle/>
          <a:p>
            <a:r>
              <a:rPr lang="en-US" altLang="en-US"/>
              <a:t>Debits and Credits</a:t>
            </a:r>
          </a:p>
        </p:txBody>
      </p:sp>
      <p:sp>
        <p:nvSpPr>
          <p:cNvPr id="288788" name="Rectangle 1044">
            <a:extLst>
              <a:ext uri="{FF2B5EF4-FFF2-40B4-BE49-F238E27FC236}">
                <a16:creationId xmlns:a16="http://schemas.microsoft.com/office/drawing/2014/main" id="{B2B2F25D-37ED-4ADC-B9CD-EE354840B7CF}"/>
              </a:ext>
            </a:extLst>
          </p:cNvPr>
          <p:cNvSpPr>
            <a:spLocks noChangeArrowheads="1"/>
          </p:cNvSpPr>
          <p:nvPr/>
        </p:nvSpPr>
        <p:spPr bwMode="auto">
          <a:xfrm>
            <a:off x="685800" y="762000"/>
            <a:ext cx="8001000" cy="1550988"/>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9500" b="1" dirty="0">
                <a:solidFill>
                  <a:srgbClr val="0033CC"/>
                </a:solidFill>
                <a:latin typeface="Arial" pitchFamily="34" charset="0"/>
              </a:rPr>
              <a:t>A</a:t>
            </a:r>
            <a:r>
              <a:rPr lang="en-US" sz="9500" b="1" dirty="0">
                <a:solidFill>
                  <a:srgbClr val="0033CC"/>
                </a:solidFill>
                <a:effectLst>
                  <a:outerShdw blurRad="38100" dist="38100" dir="2700000" algn="tl">
                    <a:srgbClr val="000000"/>
                  </a:outerShdw>
                </a:effectLst>
                <a:latin typeface="Arial" pitchFamily="34" charset="0"/>
              </a:rPr>
              <a:t> </a:t>
            </a:r>
            <a:r>
              <a:rPr lang="en-US" sz="9500" b="1" dirty="0">
                <a:solidFill>
                  <a:srgbClr val="000000"/>
                </a:solidFill>
                <a:effectLst>
                  <a:outerShdw blurRad="38100" dist="38100" dir="2700000" algn="tl">
                    <a:srgbClr val="FFFFFF"/>
                  </a:outerShdw>
                </a:effectLst>
                <a:latin typeface="Arial" pitchFamily="34" charset="0"/>
              </a:rPr>
              <a:t>= </a:t>
            </a:r>
            <a:r>
              <a:rPr lang="en-US" sz="9500" b="1" dirty="0">
                <a:solidFill>
                  <a:srgbClr val="FF9900"/>
                </a:solidFill>
                <a:latin typeface="Arial" pitchFamily="34" charset="0"/>
              </a:rPr>
              <a:t>L </a:t>
            </a:r>
            <a:r>
              <a:rPr lang="en-US" sz="9500" b="1" dirty="0">
                <a:solidFill>
                  <a:srgbClr val="000000"/>
                </a:solidFill>
                <a:effectLst>
                  <a:outerShdw blurRad="38100" dist="38100" dir="2700000" algn="tl">
                    <a:srgbClr val="FFFFFF"/>
                  </a:outerShdw>
                </a:effectLst>
                <a:latin typeface="Arial" pitchFamily="34" charset="0"/>
              </a:rPr>
              <a:t>+ </a:t>
            </a:r>
            <a:r>
              <a:rPr lang="en-US" sz="9500" b="1" dirty="0">
                <a:solidFill>
                  <a:schemeClr val="tx2"/>
                </a:solidFill>
                <a:latin typeface="Arial" pitchFamily="34" charset="0"/>
              </a:rPr>
              <a:t>SE</a:t>
            </a:r>
          </a:p>
        </p:txBody>
      </p:sp>
      <p:pic>
        <p:nvPicPr>
          <p:cNvPr id="80900" name="Picture 3">
            <a:extLst>
              <a:ext uri="{FF2B5EF4-FFF2-40B4-BE49-F238E27FC236}">
                <a16:creationId xmlns:a16="http://schemas.microsoft.com/office/drawing/2014/main" id="{6025034A-1C2C-4D70-8720-CF2B8F82A9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312988"/>
            <a:ext cx="4800600"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 name="Rounded Rectangle 26">
            <a:extLst>
              <a:ext uri="{FF2B5EF4-FFF2-40B4-BE49-F238E27FC236}">
                <a16:creationId xmlns:a16="http://schemas.microsoft.com/office/drawing/2014/main" id="{AEF511C1-410B-47D9-AD73-324B3F924A99}"/>
              </a:ext>
            </a:extLst>
          </p:cNvPr>
          <p:cNvSpPr/>
          <p:nvPr/>
        </p:nvSpPr>
        <p:spPr>
          <a:xfrm>
            <a:off x="533400" y="6248400"/>
            <a:ext cx="7543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4-5: Explain why the bookkeeping system is a mechanical adaptation of the expanded accounting equation.</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8">
            <a:extLst>
              <a:ext uri="{FF2B5EF4-FFF2-40B4-BE49-F238E27FC236}">
                <a16:creationId xmlns:a16="http://schemas.microsoft.com/office/drawing/2014/main" id="{B7339E0D-B416-4069-A5B0-A008F2E3874B}"/>
              </a:ext>
            </a:extLst>
          </p:cNvPr>
          <p:cNvSpPr>
            <a:spLocks noGrp="1"/>
          </p:cNvSpPr>
          <p:nvPr>
            <p:ph type="title"/>
          </p:nvPr>
        </p:nvSpPr>
        <p:spPr/>
        <p:txBody>
          <a:bodyPr/>
          <a:lstStyle/>
          <a:p>
            <a:r>
              <a:rPr lang="en-US" altLang="en-US"/>
              <a:t>Journal Entry Format</a:t>
            </a:r>
          </a:p>
        </p:txBody>
      </p:sp>
      <p:graphicFrame>
        <p:nvGraphicFramePr>
          <p:cNvPr id="82947" name="Object 2">
            <a:extLst>
              <a:ext uri="{FF2B5EF4-FFF2-40B4-BE49-F238E27FC236}">
                <a16:creationId xmlns:a16="http://schemas.microsoft.com/office/drawing/2014/main" id="{D64AD68E-E43E-4B0A-8E86-F14439238273}"/>
              </a:ext>
            </a:extLst>
          </p:cNvPr>
          <p:cNvGraphicFramePr>
            <a:graphicFrameLocks noChangeAspect="1"/>
          </p:cNvGraphicFramePr>
          <p:nvPr>
            <p:extLst>
              <p:ext uri="{D42A27DB-BD31-4B8C-83A1-F6EECF244321}">
                <p14:modId xmlns:p14="http://schemas.microsoft.com/office/powerpoint/2010/main" val="3616795812"/>
              </p:ext>
            </p:extLst>
          </p:nvPr>
        </p:nvGraphicFramePr>
        <p:xfrm>
          <a:off x="547816" y="2755900"/>
          <a:ext cx="8375650" cy="1879600"/>
        </p:xfrm>
        <a:graphic>
          <a:graphicData uri="http://schemas.openxmlformats.org/presentationml/2006/ole">
            <mc:AlternateContent xmlns:mc="http://schemas.openxmlformats.org/markup-compatibility/2006">
              <mc:Choice xmlns:v="urn:schemas-microsoft-com:vml" Requires="v">
                <p:oleObj spid="_x0000_s82997" name="Worksheet" r:id="rId4" imgW="3648097" imgH="819302" progId="Excel.Sheet.8">
                  <p:embed/>
                </p:oleObj>
              </mc:Choice>
              <mc:Fallback>
                <p:oleObj name="Worksheet" r:id="rId4" imgW="3648097" imgH="819302" progId="Excel.Sheet.8">
                  <p:embed/>
                  <p:pic>
                    <p:nvPicPr>
                      <p:cNvPr id="0" name="Object 2"/>
                      <p:cNvPicPr>
                        <a:picLocks noChangeAspect="1" noChangeArrowheads="1"/>
                      </p:cNvPicPr>
                      <p:nvPr/>
                    </p:nvPicPr>
                    <p:blipFill>
                      <a:blip r:embed="rId5"/>
                      <a:srcRect/>
                      <a:stretch>
                        <a:fillRect/>
                      </a:stretch>
                    </p:blipFill>
                    <p:spPr bwMode="auto">
                      <a:xfrm>
                        <a:off x="547816" y="2755900"/>
                        <a:ext cx="8375650" cy="187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2949" name="TextBox 7">
            <a:extLst>
              <a:ext uri="{FF2B5EF4-FFF2-40B4-BE49-F238E27FC236}">
                <a16:creationId xmlns:a16="http://schemas.microsoft.com/office/drawing/2014/main" id="{AAC50B3F-FCDE-4C91-839F-09B419D2FFB5}"/>
              </a:ext>
            </a:extLst>
          </p:cNvPr>
          <p:cNvSpPr txBox="1">
            <a:spLocks noChangeArrowheads="1"/>
          </p:cNvSpPr>
          <p:nvPr/>
        </p:nvSpPr>
        <p:spPr bwMode="auto">
          <a:xfrm>
            <a:off x="685800" y="1349375"/>
            <a:ext cx="8001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latin typeface="Arial" panose="020B0604020202020204" pitchFamily="34" charset="0"/>
                <a:cs typeface="Arial" panose="020B0604020202020204" pitchFamily="34" charset="0"/>
              </a:rPr>
              <a:t>A general journal is the book of original entry for recording a transaction. The typical journal has columns for date, description, debit amounts, and credit amounts. </a:t>
            </a:r>
          </a:p>
        </p:txBody>
      </p:sp>
      <p:sp>
        <p:nvSpPr>
          <p:cNvPr id="6" name="Rounded Rectangle 26">
            <a:extLst>
              <a:ext uri="{FF2B5EF4-FFF2-40B4-BE49-F238E27FC236}">
                <a16:creationId xmlns:a16="http://schemas.microsoft.com/office/drawing/2014/main" id="{CB83C77F-57C1-4A6E-A980-E8BD6E857AA4}"/>
              </a:ext>
            </a:extLst>
          </p:cNvPr>
          <p:cNvSpPr/>
          <p:nvPr/>
        </p:nvSpPr>
        <p:spPr>
          <a:xfrm>
            <a:off x="533400" y="6248400"/>
            <a:ext cx="7543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4-5: Explain why the bookkeeping system is a mechanical adaptation of the expanded accounting equation.</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63" name="AutoShape 1029">
            <a:extLst>
              <a:ext uri="{FF2B5EF4-FFF2-40B4-BE49-F238E27FC236}">
                <a16:creationId xmlns:a16="http://schemas.microsoft.com/office/drawing/2014/main" id="{B1259CF8-064F-4B14-9E06-ABB6CE8CA2AC}"/>
              </a:ext>
            </a:extLst>
          </p:cNvPr>
          <p:cNvSpPr>
            <a:spLocks noChangeArrowheads="1"/>
          </p:cNvSpPr>
          <p:nvPr/>
        </p:nvSpPr>
        <p:spPr bwMode="auto">
          <a:xfrm>
            <a:off x="609600" y="1382810"/>
            <a:ext cx="3302000" cy="711200"/>
          </a:xfrm>
          <a:prstGeom prst="roundRect">
            <a:avLst>
              <a:gd name="adj" fmla="val 12495"/>
            </a:avLst>
          </a:prstGeom>
          <a:solidFill>
            <a:schemeClr val="accent1">
              <a:lumMod val="20000"/>
              <a:lumOff val="80000"/>
            </a:schemeClr>
          </a:solidFill>
          <a:ln w="38100">
            <a:solidFill>
              <a:schemeClr val="tx2"/>
            </a:solidFill>
            <a:round/>
            <a:headEnd/>
            <a:tailEnd/>
          </a:ln>
        </p:spPr>
        <p:txBody>
          <a:bodyPr wrap="none" lIns="90488" tIns="44450" rIns="90488" bIns="44450" anchor="ctr"/>
          <a:lstStyle/>
          <a:p>
            <a:pPr algn="ctr">
              <a:defRPr/>
            </a:pPr>
            <a:r>
              <a:rPr lang="en-US" altLang="en-US" sz="1900" dirty="0">
                <a:latin typeface="Arial" pitchFamily="34" charset="0"/>
              </a:rPr>
              <a:t>Provide a reference</a:t>
            </a:r>
          </a:p>
          <a:p>
            <a:pPr algn="ctr">
              <a:defRPr/>
            </a:pPr>
            <a:r>
              <a:rPr lang="en-US" altLang="en-US" sz="1900" dirty="0">
                <a:latin typeface="Arial" pitchFamily="34" charset="0"/>
              </a:rPr>
              <a:t>date for each transaction.</a:t>
            </a:r>
          </a:p>
        </p:txBody>
      </p:sp>
      <p:sp>
        <p:nvSpPr>
          <p:cNvPr id="31761" name="AutoShape 1030">
            <a:extLst>
              <a:ext uri="{FF2B5EF4-FFF2-40B4-BE49-F238E27FC236}">
                <a16:creationId xmlns:a16="http://schemas.microsoft.com/office/drawing/2014/main" id="{A076B1FF-0D70-41B5-AC0B-385DA0F2D003}"/>
              </a:ext>
            </a:extLst>
          </p:cNvPr>
          <p:cNvSpPr>
            <a:spLocks noChangeArrowheads="1"/>
          </p:cNvSpPr>
          <p:nvPr/>
        </p:nvSpPr>
        <p:spPr bwMode="auto">
          <a:xfrm>
            <a:off x="4305300" y="1592517"/>
            <a:ext cx="2803525" cy="603250"/>
          </a:xfrm>
          <a:prstGeom prst="roundRect">
            <a:avLst>
              <a:gd name="adj" fmla="val 12495"/>
            </a:avLst>
          </a:prstGeom>
          <a:solidFill>
            <a:schemeClr val="accent1">
              <a:lumMod val="20000"/>
              <a:lumOff val="80000"/>
            </a:schemeClr>
          </a:solidFill>
          <a:ln w="38100">
            <a:solidFill>
              <a:schemeClr val="tx2"/>
            </a:solidFill>
            <a:round/>
            <a:headEnd/>
            <a:tailEnd/>
          </a:ln>
        </p:spPr>
        <p:txBody>
          <a:bodyPr wrap="none" lIns="90488" tIns="44450" rIns="90488" bIns="44450" anchor="ctr"/>
          <a:lstStyle/>
          <a:p>
            <a:pPr algn="ctr">
              <a:defRPr/>
            </a:pPr>
            <a:r>
              <a:rPr lang="en-US" altLang="en-US" sz="1900" dirty="0">
                <a:latin typeface="Arial" pitchFamily="34" charset="0"/>
              </a:rPr>
              <a:t>Debits are recorded first.</a:t>
            </a:r>
          </a:p>
        </p:txBody>
      </p:sp>
      <p:sp>
        <p:nvSpPr>
          <p:cNvPr id="31759" name="AutoShape 1034">
            <a:extLst>
              <a:ext uri="{FF2B5EF4-FFF2-40B4-BE49-F238E27FC236}">
                <a16:creationId xmlns:a16="http://schemas.microsoft.com/office/drawing/2014/main" id="{FA308BF4-28CE-402E-9368-FA45AFED1080}"/>
              </a:ext>
            </a:extLst>
          </p:cNvPr>
          <p:cNvSpPr>
            <a:spLocks noChangeArrowheads="1"/>
          </p:cNvSpPr>
          <p:nvPr/>
        </p:nvSpPr>
        <p:spPr bwMode="auto">
          <a:xfrm>
            <a:off x="582827" y="4495676"/>
            <a:ext cx="3302000" cy="711200"/>
          </a:xfrm>
          <a:prstGeom prst="roundRect">
            <a:avLst>
              <a:gd name="adj" fmla="val 12495"/>
            </a:avLst>
          </a:prstGeom>
          <a:solidFill>
            <a:schemeClr val="accent1">
              <a:lumMod val="20000"/>
              <a:lumOff val="80000"/>
            </a:schemeClr>
          </a:solidFill>
          <a:ln w="38100">
            <a:solidFill>
              <a:schemeClr val="tx2"/>
            </a:solidFill>
            <a:round/>
            <a:headEnd/>
            <a:tailEnd/>
          </a:ln>
        </p:spPr>
        <p:txBody>
          <a:bodyPr wrap="none" lIns="90488" tIns="44450" rIns="90488" bIns="44450" anchor="ctr"/>
          <a:lstStyle/>
          <a:p>
            <a:pPr algn="ctr">
              <a:defRPr/>
            </a:pPr>
            <a:r>
              <a:rPr lang="en-US" altLang="en-US" sz="1900" dirty="0">
                <a:latin typeface="Arial" pitchFamily="34" charset="0"/>
              </a:rPr>
              <a:t>Credits are indented and</a:t>
            </a:r>
          </a:p>
          <a:p>
            <a:pPr algn="ctr">
              <a:defRPr/>
            </a:pPr>
            <a:r>
              <a:rPr lang="en-US" altLang="en-US" sz="1900" dirty="0">
                <a:latin typeface="Arial" pitchFamily="34" charset="0"/>
              </a:rPr>
              <a:t>recorded after debits.</a:t>
            </a:r>
          </a:p>
        </p:txBody>
      </p:sp>
      <p:sp>
        <p:nvSpPr>
          <p:cNvPr id="31754" name="AutoShape 1045">
            <a:extLst>
              <a:ext uri="{FF2B5EF4-FFF2-40B4-BE49-F238E27FC236}">
                <a16:creationId xmlns:a16="http://schemas.microsoft.com/office/drawing/2014/main" id="{5E18F00C-98E0-4508-A6CE-EE5940BCF38A}"/>
              </a:ext>
            </a:extLst>
          </p:cNvPr>
          <p:cNvSpPr>
            <a:spLocks noChangeArrowheads="1"/>
          </p:cNvSpPr>
          <p:nvPr/>
        </p:nvSpPr>
        <p:spPr bwMode="auto">
          <a:xfrm>
            <a:off x="1533783" y="5451330"/>
            <a:ext cx="6781800" cy="419100"/>
          </a:xfrm>
          <a:prstGeom prst="roundRect">
            <a:avLst>
              <a:gd name="adj" fmla="val 12495"/>
            </a:avLst>
          </a:prstGeom>
          <a:solidFill>
            <a:schemeClr val="accent1">
              <a:lumMod val="20000"/>
              <a:lumOff val="80000"/>
            </a:schemeClr>
          </a:solidFill>
          <a:ln w="38100">
            <a:solidFill>
              <a:schemeClr val="tx2"/>
            </a:solidFill>
            <a:round/>
            <a:headEnd/>
            <a:tailEnd/>
          </a:ln>
        </p:spPr>
        <p:txBody>
          <a:bodyPr wrap="none" lIns="90488" tIns="44450" rIns="90488" bIns="44450" anchor="ctr"/>
          <a:lstStyle/>
          <a:p>
            <a:pPr algn="ctr">
              <a:defRPr/>
            </a:pPr>
            <a:r>
              <a:rPr lang="en-US" altLang="en-US" sz="1900" dirty="0">
                <a:latin typeface="Arial" pitchFamily="34" charset="0"/>
              </a:rPr>
              <a:t>A brief description of the transaction to explain the entry</a:t>
            </a:r>
          </a:p>
        </p:txBody>
      </p:sp>
      <p:sp>
        <p:nvSpPr>
          <p:cNvPr id="85003" name="Line 1046">
            <a:extLst>
              <a:ext uri="{FF2B5EF4-FFF2-40B4-BE49-F238E27FC236}">
                <a16:creationId xmlns:a16="http://schemas.microsoft.com/office/drawing/2014/main" id="{B65B7F4A-9B96-4393-999D-4930BA655D8D}"/>
              </a:ext>
            </a:extLst>
          </p:cNvPr>
          <p:cNvSpPr>
            <a:spLocks noChangeShapeType="1"/>
          </p:cNvSpPr>
          <p:nvPr/>
        </p:nvSpPr>
        <p:spPr bwMode="auto">
          <a:xfrm flipH="1" flipV="1">
            <a:off x="4305300" y="4018576"/>
            <a:ext cx="558800" cy="143275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5004" name="Title 23">
            <a:extLst>
              <a:ext uri="{FF2B5EF4-FFF2-40B4-BE49-F238E27FC236}">
                <a16:creationId xmlns:a16="http://schemas.microsoft.com/office/drawing/2014/main" id="{04800FC9-7C69-4445-8D0B-DEE677F3C148}"/>
              </a:ext>
            </a:extLst>
          </p:cNvPr>
          <p:cNvSpPr>
            <a:spLocks noGrp="1"/>
          </p:cNvSpPr>
          <p:nvPr>
            <p:ph type="title"/>
          </p:nvPr>
        </p:nvSpPr>
        <p:spPr>
          <a:xfrm>
            <a:off x="457200" y="304800"/>
            <a:ext cx="8229600" cy="869950"/>
          </a:xfrm>
        </p:spPr>
        <p:txBody>
          <a:bodyPr/>
          <a:lstStyle/>
          <a:p>
            <a:r>
              <a:rPr lang="en-US" altLang="en-US"/>
              <a:t>Journal Entry Format</a:t>
            </a:r>
          </a:p>
        </p:txBody>
      </p:sp>
      <p:sp>
        <p:nvSpPr>
          <p:cNvPr id="16" name="Rounded Rectangle 26">
            <a:extLst>
              <a:ext uri="{FF2B5EF4-FFF2-40B4-BE49-F238E27FC236}">
                <a16:creationId xmlns:a16="http://schemas.microsoft.com/office/drawing/2014/main" id="{96073D80-14C5-45A4-A321-B1DF134FA95C}"/>
              </a:ext>
            </a:extLst>
          </p:cNvPr>
          <p:cNvSpPr/>
          <p:nvPr/>
        </p:nvSpPr>
        <p:spPr>
          <a:xfrm>
            <a:off x="533400" y="6248400"/>
            <a:ext cx="7543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4-5: Explain why the bookkeeping system is a mechanical adaptation of the expanded accounting equation.</a:t>
            </a:r>
          </a:p>
        </p:txBody>
      </p:sp>
      <p:pic>
        <p:nvPicPr>
          <p:cNvPr id="4" name="Picture 3" descr="A picture containing screenshot&#10;&#10;Description generated with high confidence">
            <a:extLst>
              <a:ext uri="{FF2B5EF4-FFF2-40B4-BE49-F238E27FC236}">
                <a16:creationId xmlns:a16="http://schemas.microsoft.com/office/drawing/2014/main" id="{C7AD139C-C9CC-4EB2-964C-515F67223A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923752"/>
            <a:ext cx="8593138" cy="1010496"/>
          </a:xfrm>
          <a:prstGeom prst="rect">
            <a:avLst/>
          </a:prstGeom>
        </p:spPr>
      </p:pic>
      <p:sp>
        <p:nvSpPr>
          <p:cNvPr id="84998" name="Line 1032">
            <a:extLst>
              <a:ext uri="{FF2B5EF4-FFF2-40B4-BE49-F238E27FC236}">
                <a16:creationId xmlns:a16="http://schemas.microsoft.com/office/drawing/2014/main" id="{278E0F07-A12C-4AB6-B6A0-527EA273F4EC}"/>
              </a:ext>
            </a:extLst>
          </p:cNvPr>
          <p:cNvSpPr>
            <a:spLocks noChangeShapeType="1"/>
          </p:cNvSpPr>
          <p:nvPr/>
        </p:nvSpPr>
        <p:spPr bwMode="auto">
          <a:xfrm flipH="1">
            <a:off x="2438400" y="1911647"/>
            <a:ext cx="1905000" cy="1066800"/>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4996" name="Line 1031">
            <a:extLst>
              <a:ext uri="{FF2B5EF4-FFF2-40B4-BE49-F238E27FC236}">
                <a16:creationId xmlns:a16="http://schemas.microsoft.com/office/drawing/2014/main" id="{6B3AFB16-DEC7-4117-B434-41D50DE4CFB7}"/>
              </a:ext>
            </a:extLst>
          </p:cNvPr>
          <p:cNvSpPr>
            <a:spLocks noChangeShapeType="1"/>
          </p:cNvSpPr>
          <p:nvPr/>
        </p:nvSpPr>
        <p:spPr bwMode="auto">
          <a:xfrm flipH="1">
            <a:off x="863772" y="2117821"/>
            <a:ext cx="1282700" cy="850900"/>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5000" name="Line 1036">
            <a:extLst>
              <a:ext uri="{FF2B5EF4-FFF2-40B4-BE49-F238E27FC236}">
                <a16:creationId xmlns:a16="http://schemas.microsoft.com/office/drawing/2014/main" id="{ACF6E6FD-F07F-4106-B3DF-58A59216B7EC}"/>
              </a:ext>
            </a:extLst>
          </p:cNvPr>
          <p:cNvSpPr>
            <a:spLocks noChangeShapeType="1"/>
          </p:cNvSpPr>
          <p:nvPr/>
        </p:nvSpPr>
        <p:spPr bwMode="auto">
          <a:xfrm flipV="1">
            <a:off x="2246870" y="3551986"/>
            <a:ext cx="165100" cy="901700"/>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2" name="Group 1043">
            <a:extLst>
              <a:ext uri="{FF2B5EF4-FFF2-40B4-BE49-F238E27FC236}">
                <a16:creationId xmlns:a16="http://schemas.microsoft.com/office/drawing/2014/main" id="{D7C9CAD2-C6E6-435B-8381-1AFEC95C0228}"/>
              </a:ext>
            </a:extLst>
          </p:cNvPr>
          <p:cNvGrpSpPr>
            <a:grpSpLocks/>
          </p:cNvGrpSpPr>
          <p:nvPr/>
        </p:nvGrpSpPr>
        <p:grpSpPr bwMode="auto">
          <a:xfrm>
            <a:off x="5707062" y="3429358"/>
            <a:ext cx="3302000" cy="1760538"/>
            <a:chOff x="3152" y="2243"/>
            <a:chExt cx="2080" cy="1109"/>
          </a:xfrm>
          <a:solidFill>
            <a:schemeClr val="accent1">
              <a:lumMod val="20000"/>
              <a:lumOff val="80000"/>
            </a:schemeClr>
          </a:solidFill>
        </p:grpSpPr>
        <p:sp>
          <p:nvSpPr>
            <p:cNvPr id="31756" name="AutoShape 1035">
              <a:extLst>
                <a:ext uri="{FF2B5EF4-FFF2-40B4-BE49-F238E27FC236}">
                  <a16:creationId xmlns:a16="http://schemas.microsoft.com/office/drawing/2014/main" id="{48DC0432-01EF-489B-976F-6BC028688266}"/>
                </a:ext>
              </a:extLst>
            </p:cNvPr>
            <p:cNvSpPr>
              <a:spLocks noChangeArrowheads="1"/>
            </p:cNvSpPr>
            <p:nvPr/>
          </p:nvSpPr>
          <p:spPr bwMode="auto">
            <a:xfrm>
              <a:off x="3152" y="2904"/>
              <a:ext cx="2080" cy="448"/>
            </a:xfrm>
            <a:prstGeom prst="roundRect">
              <a:avLst>
                <a:gd name="adj" fmla="val 12495"/>
              </a:avLst>
            </a:prstGeom>
            <a:grpFill/>
            <a:ln w="38100">
              <a:solidFill>
                <a:schemeClr val="tx2"/>
              </a:solidFill>
              <a:round/>
              <a:headEnd/>
              <a:tailEnd/>
            </a:ln>
          </p:spPr>
          <p:txBody>
            <a:bodyPr wrap="none" lIns="90488" tIns="44450" rIns="90488" bIns="44450" anchor="ctr"/>
            <a:lstStyle/>
            <a:p>
              <a:pPr algn="ctr">
                <a:defRPr/>
              </a:pPr>
              <a:r>
                <a:rPr lang="en-US" altLang="en-US" sz="1900" dirty="0">
                  <a:latin typeface="Arial" pitchFamily="34" charset="0"/>
                </a:rPr>
                <a:t>Total debits must equal</a:t>
              </a:r>
            </a:p>
            <a:p>
              <a:pPr algn="ctr">
                <a:defRPr/>
              </a:pPr>
              <a:r>
                <a:rPr lang="en-US" altLang="en-US" sz="1900" dirty="0">
                  <a:latin typeface="Arial" pitchFamily="34" charset="0"/>
                </a:rPr>
                <a:t>total credits.</a:t>
              </a:r>
            </a:p>
          </p:txBody>
        </p:sp>
        <p:sp>
          <p:nvSpPr>
            <p:cNvPr id="31757" name="Line 1037">
              <a:extLst>
                <a:ext uri="{FF2B5EF4-FFF2-40B4-BE49-F238E27FC236}">
                  <a16:creationId xmlns:a16="http://schemas.microsoft.com/office/drawing/2014/main" id="{EE9A1FB8-CA7A-47D9-90DE-2926BC94DB25}"/>
                </a:ext>
              </a:extLst>
            </p:cNvPr>
            <p:cNvSpPr>
              <a:spLocks noChangeShapeType="1"/>
            </p:cNvSpPr>
            <p:nvPr/>
          </p:nvSpPr>
          <p:spPr bwMode="auto">
            <a:xfrm flipV="1">
              <a:off x="4104" y="2243"/>
              <a:ext cx="253" cy="653"/>
            </a:xfrm>
            <a:prstGeom prst="line">
              <a:avLst/>
            </a:prstGeom>
            <a:grpFill/>
            <a:ln w="38100">
              <a:solidFill>
                <a:schemeClr val="tx2"/>
              </a:solidFill>
              <a:round/>
              <a:headEnd/>
              <a:tailEnd type="triangle" w="med" len="med"/>
            </a:ln>
          </p:spPr>
          <p:txBody>
            <a:bodyPr wrap="none" anchor="ctr"/>
            <a:lstStyle/>
            <a:p>
              <a:pPr>
                <a:defRPr/>
              </a:pPr>
              <a:endParaRPr lang="en-US"/>
            </a:p>
          </p:txBody>
        </p:sp>
        <p:sp>
          <p:nvSpPr>
            <p:cNvPr id="31758" name="Line 1038">
              <a:extLst>
                <a:ext uri="{FF2B5EF4-FFF2-40B4-BE49-F238E27FC236}">
                  <a16:creationId xmlns:a16="http://schemas.microsoft.com/office/drawing/2014/main" id="{BC37C045-15D8-4E7D-B487-991E8E76437A}"/>
                </a:ext>
              </a:extLst>
            </p:cNvPr>
            <p:cNvSpPr>
              <a:spLocks noChangeShapeType="1"/>
            </p:cNvSpPr>
            <p:nvPr/>
          </p:nvSpPr>
          <p:spPr bwMode="auto">
            <a:xfrm flipV="1">
              <a:off x="4104" y="2448"/>
              <a:ext cx="821" cy="448"/>
            </a:xfrm>
            <a:prstGeom prst="line">
              <a:avLst/>
            </a:prstGeom>
            <a:grpFill/>
            <a:ln w="38100">
              <a:solidFill>
                <a:schemeClr val="tx2"/>
              </a:solidFill>
              <a:round/>
              <a:headEnd/>
              <a:tailEnd type="triangle" w="med" len="med"/>
            </a:ln>
          </p:spPr>
          <p:txBody>
            <a:bodyPr wrap="none" anchor="ctr"/>
            <a:lstStyle/>
            <a:p>
              <a:pPr>
                <a:defRPr/>
              </a:pPr>
              <a:endParaRPr lang="en-US"/>
            </a:p>
          </p:txBody>
        </p:sp>
      </p:gr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25">
            <a:extLst>
              <a:ext uri="{FF2B5EF4-FFF2-40B4-BE49-F238E27FC236}">
                <a16:creationId xmlns:a16="http://schemas.microsoft.com/office/drawing/2014/main" id="{677C602E-AE51-45CA-A48E-B5519046BD53}"/>
              </a:ext>
            </a:extLst>
          </p:cNvPr>
          <p:cNvSpPr>
            <a:spLocks noGrp="1"/>
          </p:cNvSpPr>
          <p:nvPr>
            <p:ph type="title"/>
          </p:nvPr>
        </p:nvSpPr>
        <p:spPr/>
        <p:txBody>
          <a:bodyPr/>
          <a:lstStyle/>
          <a:p>
            <a:r>
              <a:rPr lang="en-US" altLang="en-US"/>
              <a:t>The Bookkeeping Process</a:t>
            </a:r>
          </a:p>
        </p:txBody>
      </p:sp>
      <p:sp>
        <p:nvSpPr>
          <p:cNvPr id="19" name="Rounded Rectangle 26">
            <a:extLst>
              <a:ext uri="{FF2B5EF4-FFF2-40B4-BE49-F238E27FC236}">
                <a16:creationId xmlns:a16="http://schemas.microsoft.com/office/drawing/2014/main" id="{910B4A54-CF3E-4C71-AD4A-B6155A972F49}"/>
              </a:ext>
            </a:extLst>
          </p:cNvPr>
          <p:cNvSpPr/>
          <p:nvPr/>
        </p:nvSpPr>
        <p:spPr>
          <a:xfrm>
            <a:off x="533400" y="6248400"/>
            <a:ext cx="7543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4-5: Explain why the bookkeeping system is a mechanical adaptation of the expanded accounting equation.</a:t>
            </a:r>
          </a:p>
        </p:txBody>
      </p:sp>
      <p:pic>
        <p:nvPicPr>
          <p:cNvPr id="5" name="Picture 4" descr="A screenshot of a cell phone&#10;&#10;Description generated with very high confidence">
            <a:extLst>
              <a:ext uri="{FF2B5EF4-FFF2-40B4-BE49-F238E27FC236}">
                <a16:creationId xmlns:a16="http://schemas.microsoft.com/office/drawing/2014/main" id="{E2C89125-1F4F-44BC-B89B-151BF23475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349097"/>
            <a:ext cx="8229600" cy="2159805"/>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3">
            <a:extLst>
              <a:ext uri="{FF2B5EF4-FFF2-40B4-BE49-F238E27FC236}">
                <a16:creationId xmlns:a16="http://schemas.microsoft.com/office/drawing/2014/main" id="{2C67F522-FB2D-4D42-BFFD-787900D9140A}"/>
              </a:ext>
            </a:extLst>
          </p:cNvPr>
          <p:cNvSpPr>
            <a:spLocks noGrp="1"/>
          </p:cNvSpPr>
          <p:nvPr>
            <p:ph type="title"/>
          </p:nvPr>
        </p:nvSpPr>
        <p:spPr>
          <a:xfrm>
            <a:off x="426720" y="53975"/>
            <a:ext cx="8229600" cy="869950"/>
          </a:xfrm>
        </p:spPr>
        <p:txBody>
          <a:bodyPr/>
          <a:lstStyle/>
          <a:p>
            <a:r>
              <a:rPr lang="en-US" altLang="en-US" sz="3600" dirty="0"/>
              <a:t>Understanding the Effects of Transactions on the Financial Statements</a:t>
            </a:r>
          </a:p>
        </p:txBody>
      </p:sp>
      <p:sp>
        <p:nvSpPr>
          <p:cNvPr id="2" name="Content Placeholder 1">
            <a:extLst>
              <a:ext uri="{FF2B5EF4-FFF2-40B4-BE49-F238E27FC236}">
                <a16:creationId xmlns:a16="http://schemas.microsoft.com/office/drawing/2014/main" id="{767B4C66-A399-4DD3-9B7C-E78A283363E2}"/>
              </a:ext>
            </a:extLst>
          </p:cNvPr>
          <p:cNvSpPr>
            <a:spLocks noGrp="1"/>
          </p:cNvSpPr>
          <p:nvPr>
            <p:ph idx="1"/>
          </p:nvPr>
        </p:nvSpPr>
        <p:spPr>
          <a:xfrm>
            <a:off x="426720" y="1154112"/>
            <a:ext cx="8229600" cy="4262438"/>
          </a:xfrm>
        </p:spPr>
        <p:txBody>
          <a:bodyPr/>
          <a:lstStyle/>
          <a:p>
            <a:pPr>
              <a:defRPr/>
            </a:pPr>
            <a:r>
              <a:rPr lang="en-US" sz="2800" dirty="0"/>
              <a:t>The horizontal model is as follows:</a:t>
            </a:r>
          </a:p>
          <a:p>
            <a:pPr>
              <a:defRPr/>
            </a:pPr>
            <a:endParaRPr lang="en-US" dirty="0"/>
          </a:p>
          <a:p>
            <a:pPr>
              <a:defRPr/>
            </a:pPr>
            <a:endParaRPr lang="en-US" dirty="0"/>
          </a:p>
          <a:p>
            <a:pPr>
              <a:defRPr/>
            </a:pPr>
            <a:r>
              <a:rPr lang="en-US" sz="2800" dirty="0"/>
              <a:t>The journal entry below records the investment of $30 in the firm by the stockholders</a:t>
            </a:r>
          </a:p>
        </p:txBody>
      </p:sp>
      <p:pic>
        <p:nvPicPr>
          <p:cNvPr id="89093" name="Picture 6" descr="A screenshot of a social media post&#10;&#10;Description generated with very high confidence">
            <a:extLst>
              <a:ext uri="{FF2B5EF4-FFF2-40B4-BE49-F238E27FC236}">
                <a16:creationId xmlns:a16="http://schemas.microsoft.com/office/drawing/2014/main" id="{267CFD96-81FD-4711-8112-5B34EC8D47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495" y="1728535"/>
            <a:ext cx="77660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4" name="Picture 8">
            <a:extLst>
              <a:ext uri="{FF2B5EF4-FFF2-40B4-BE49-F238E27FC236}">
                <a16:creationId xmlns:a16="http://schemas.microsoft.com/office/drawing/2014/main" id="{2BCFAA5D-7483-48C0-B24D-4B574F93DD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509" y="3881440"/>
            <a:ext cx="756602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10">
            <a:extLst>
              <a:ext uri="{FF2B5EF4-FFF2-40B4-BE49-F238E27FC236}">
                <a16:creationId xmlns:a16="http://schemas.microsoft.com/office/drawing/2014/main" id="{00DFC72A-B665-475F-9563-059A2A2C2916}"/>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D6BA759B-5972-4ADF-B6E0-70A44DFB4209}"/>
              </a:ext>
            </a:extLst>
          </p:cNvPr>
          <p:cNvSpPr>
            <a:spLocks noGrp="1"/>
          </p:cNvSpPr>
          <p:nvPr>
            <p:ph type="subTitle" idx="1"/>
          </p:nvPr>
        </p:nvSpPr>
        <p:spPr>
          <a:xfrm>
            <a:off x="1905000" y="4217990"/>
            <a:ext cx="5105400" cy="1336675"/>
          </a:xfrm>
          <a:effectLst>
            <a:outerShdw dist="17961" dir="2700000" algn="ctr" rotWithShape="0">
              <a:schemeClr val="bg2"/>
            </a:outerShdw>
          </a:effectLst>
        </p:spPr>
        <p:txBody>
          <a:bodyPr/>
          <a:lstStyle/>
          <a:p>
            <a:pPr algn="ctr" eaLnBrk="1" hangingPunct="1"/>
            <a:r>
              <a:rPr lang="en-US" altLang="en-US" sz="2800" b="1">
                <a:solidFill>
                  <a:srgbClr val="002060"/>
                </a:solidFill>
              </a:rPr>
              <a:t>Marshall, McManus, and Viele</a:t>
            </a:r>
          </a:p>
          <a:p>
            <a:pPr algn="ctr" eaLnBrk="1" hangingPunct="1"/>
            <a:r>
              <a:rPr lang="en-US" altLang="en-US" sz="2800" b="1">
                <a:solidFill>
                  <a:srgbClr val="002060"/>
                </a:solidFill>
              </a:rPr>
              <a:t>12th Edition</a:t>
            </a:r>
          </a:p>
          <a:p>
            <a:pPr eaLnBrk="1" hangingPunct="1"/>
            <a:r>
              <a:rPr lang="en-US" altLang="en-US" sz="3900" b="1">
                <a:solidFill>
                  <a:srgbClr val="002060"/>
                </a:solidFill>
              </a:rPr>
              <a:t> 	</a:t>
            </a:r>
            <a:endParaRPr lang="en-US" altLang="en-US" b="1">
              <a:solidFill>
                <a:srgbClr val="002060"/>
              </a:solidFill>
            </a:endParaRPr>
          </a:p>
        </p:txBody>
      </p:sp>
      <p:sp>
        <p:nvSpPr>
          <p:cNvPr id="56323" name="Rectangle 2">
            <a:extLst>
              <a:ext uri="{FF2B5EF4-FFF2-40B4-BE49-F238E27FC236}">
                <a16:creationId xmlns:a16="http://schemas.microsoft.com/office/drawing/2014/main" id="{64846825-656D-4EDA-9E82-353D94EAA428}"/>
              </a:ext>
            </a:extLst>
          </p:cNvPr>
          <p:cNvSpPr>
            <a:spLocks noGrp="1"/>
          </p:cNvSpPr>
          <p:nvPr>
            <p:ph type="title" idx="4294967295"/>
          </p:nvPr>
        </p:nvSpPr>
        <p:spPr>
          <a:xfrm>
            <a:off x="1406525" y="685800"/>
            <a:ext cx="6440488" cy="1219200"/>
          </a:xfrm>
        </p:spPr>
        <p:txBody>
          <a:bodyPr/>
          <a:lstStyle/>
          <a:p>
            <a:pPr eaLnBrk="1" hangingPunct="1"/>
            <a:r>
              <a:rPr lang="en-US" altLang="en-US" b="1"/>
              <a:t>Accounting</a:t>
            </a:r>
            <a:br>
              <a:rPr lang="en-US" altLang="en-US" b="1"/>
            </a:br>
            <a:r>
              <a:rPr lang="en-US" altLang="en-US" b="1"/>
              <a:t>What the Numbers Mean</a:t>
            </a:r>
          </a:p>
        </p:txBody>
      </p:sp>
      <p:sp>
        <p:nvSpPr>
          <p:cNvPr id="56324" name="Text Box 5">
            <a:extLst>
              <a:ext uri="{FF2B5EF4-FFF2-40B4-BE49-F238E27FC236}">
                <a16:creationId xmlns:a16="http://schemas.microsoft.com/office/drawing/2014/main" id="{94948D2E-6380-4632-AFF0-E5AA6697F7E4}"/>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2400">
              <a:solidFill>
                <a:srgbClr val="000000"/>
              </a:solidFill>
              <a:latin typeface="Times New Roman" panose="02020603050405020304" pitchFamily="18" charset="0"/>
            </a:endParaRPr>
          </a:p>
        </p:txBody>
      </p:sp>
      <p:sp>
        <p:nvSpPr>
          <p:cNvPr id="56325" name="Rectangle 2">
            <a:extLst>
              <a:ext uri="{FF2B5EF4-FFF2-40B4-BE49-F238E27FC236}">
                <a16:creationId xmlns:a16="http://schemas.microsoft.com/office/drawing/2014/main" id="{629776D0-8938-4AB6-B30E-D44A1D7F1DA7}"/>
              </a:ext>
            </a:extLst>
          </p:cNvPr>
          <p:cNvSpPr txBox="1">
            <a:spLocks noChangeArrowheads="1"/>
          </p:cNvSpPr>
          <p:nvPr/>
        </p:nvSpPr>
        <p:spPr bwMode="auto">
          <a:xfrm>
            <a:off x="1371600" y="2590800"/>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90000"/>
              </a:lnSpc>
              <a:spcBef>
                <a:spcPct val="50000"/>
              </a:spcBef>
              <a:buFontTx/>
              <a:buNone/>
            </a:pPr>
            <a:r>
              <a:rPr lang="en-US" altLang="en-US" sz="3600" b="1"/>
              <a:t>CHAPTER 4: </a:t>
            </a:r>
            <a:r>
              <a:rPr lang="en-US" altLang="en-US" sz="3600" b="1" i="1"/>
              <a:t>The Bookkeeping Process and Transaction Analysis</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3">
            <a:extLst>
              <a:ext uri="{FF2B5EF4-FFF2-40B4-BE49-F238E27FC236}">
                <a16:creationId xmlns:a16="http://schemas.microsoft.com/office/drawing/2014/main" id="{EB7BFA3B-6DF5-4AA3-AD43-D33F65F6DD0B}"/>
              </a:ext>
            </a:extLst>
          </p:cNvPr>
          <p:cNvSpPr>
            <a:spLocks noGrp="1"/>
          </p:cNvSpPr>
          <p:nvPr>
            <p:ph type="title"/>
          </p:nvPr>
        </p:nvSpPr>
        <p:spPr>
          <a:xfrm>
            <a:off x="457200" y="78200"/>
            <a:ext cx="8229600" cy="869950"/>
          </a:xfrm>
        </p:spPr>
        <p:txBody>
          <a:bodyPr/>
          <a:lstStyle/>
          <a:p>
            <a:r>
              <a:rPr lang="en-US" altLang="en-US" sz="3600" dirty="0"/>
              <a:t>Understanding the Effects of Transactions on the Financial Statements</a:t>
            </a:r>
          </a:p>
        </p:txBody>
      </p:sp>
      <p:sp>
        <p:nvSpPr>
          <p:cNvPr id="2" name="Content Placeholder 1">
            <a:extLst>
              <a:ext uri="{FF2B5EF4-FFF2-40B4-BE49-F238E27FC236}">
                <a16:creationId xmlns:a16="http://schemas.microsoft.com/office/drawing/2014/main" id="{767B4C66-A399-4DD3-9B7C-E78A283363E2}"/>
              </a:ext>
            </a:extLst>
          </p:cNvPr>
          <p:cNvSpPr>
            <a:spLocks noGrp="1"/>
          </p:cNvSpPr>
          <p:nvPr>
            <p:ph idx="1"/>
          </p:nvPr>
        </p:nvSpPr>
        <p:spPr>
          <a:xfrm>
            <a:off x="490728" y="1094581"/>
            <a:ext cx="8229600" cy="4262438"/>
          </a:xfrm>
        </p:spPr>
        <p:txBody>
          <a:bodyPr/>
          <a:lstStyle/>
          <a:p>
            <a:pPr>
              <a:defRPr/>
            </a:pPr>
            <a:r>
              <a:rPr lang="en-US" sz="2800" dirty="0"/>
              <a:t>To further illustrate the model’s use, assume a transaction in which the firm paid $12 for advertising.</a:t>
            </a:r>
            <a:endParaRPr lang="en-US" dirty="0"/>
          </a:p>
          <a:p>
            <a:pPr>
              <a:defRPr/>
            </a:pPr>
            <a:endParaRPr lang="en-US" dirty="0"/>
          </a:p>
          <a:p>
            <a:pPr marL="0" indent="0">
              <a:buNone/>
              <a:defRPr/>
            </a:pPr>
            <a:endParaRPr lang="en-US" sz="2800" dirty="0"/>
          </a:p>
          <a:p>
            <a:pPr>
              <a:defRPr/>
            </a:pPr>
            <a:endParaRPr lang="en-US" sz="2800" dirty="0"/>
          </a:p>
          <a:p>
            <a:pPr>
              <a:defRPr/>
            </a:pPr>
            <a:r>
              <a:rPr lang="en-US" sz="2800" dirty="0"/>
              <a:t>The journal entry would be as follows:</a:t>
            </a:r>
          </a:p>
        </p:txBody>
      </p:sp>
      <p:pic>
        <p:nvPicPr>
          <p:cNvPr id="91141" name="Picture 9" descr="A screenshot of a social media post&#10;&#10;Description generated with very high confidence">
            <a:extLst>
              <a:ext uri="{FF2B5EF4-FFF2-40B4-BE49-F238E27FC236}">
                <a16:creationId xmlns:a16="http://schemas.microsoft.com/office/drawing/2014/main" id="{8BD7B810-CFAB-4D33-A7C9-B11A8D999E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456656"/>
            <a:ext cx="7543800"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2" name="Picture 11" descr="A close up of a device&#10;&#10;Description generated with high confidence">
            <a:extLst>
              <a:ext uri="{FF2B5EF4-FFF2-40B4-BE49-F238E27FC236}">
                <a16:creationId xmlns:a16="http://schemas.microsoft.com/office/drawing/2014/main" id="{6FD5242C-EE5E-4879-92B2-00BE52443D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075" y="4683919"/>
            <a:ext cx="807085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10">
            <a:extLst>
              <a:ext uri="{FF2B5EF4-FFF2-40B4-BE49-F238E27FC236}">
                <a16:creationId xmlns:a16="http://schemas.microsoft.com/office/drawing/2014/main" id="{6EBA95BD-8D0C-4C08-8CBB-D7FFF5BA90CA}"/>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3">
            <a:extLst>
              <a:ext uri="{FF2B5EF4-FFF2-40B4-BE49-F238E27FC236}">
                <a16:creationId xmlns:a16="http://schemas.microsoft.com/office/drawing/2014/main" id="{F35C696C-AB68-4944-AFDA-F860BD49795A}"/>
              </a:ext>
            </a:extLst>
          </p:cNvPr>
          <p:cNvSpPr>
            <a:spLocks noGrp="1"/>
          </p:cNvSpPr>
          <p:nvPr>
            <p:ph type="title"/>
          </p:nvPr>
        </p:nvSpPr>
        <p:spPr>
          <a:xfrm>
            <a:off x="457200" y="126206"/>
            <a:ext cx="8229600" cy="869950"/>
          </a:xfrm>
        </p:spPr>
        <p:txBody>
          <a:bodyPr/>
          <a:lstStyle/>
          <a:p>
            <a:r>
              <a:rPr lang="en-US" altLang="en-US" sz="3600" dirty="0"/>
              <a:t>Understanding the Effects of Transactions on the Financial Statements</a:t>
            </a:r>
          </a:p>
        </p:txBody>
      </p:sp>
      <p:sp>
        <p:nvSpPr>
          <p:cNvPr id="2" name="Content Placeholder 1">
            <a:extLst>
              <a:ext uri="{FF2B5EF4-FFF2-40B4-BE49-F238E27FC236}">
                <a16:creationId xmlns:a16="http://schemas.microsoft.com/office/drawing/2014/main" id="{767B4C66-A399-4DD3-9B7C-E78A283363E2}"/>
              </a:ext>
            </a:extLst>
          </p:cNvPr>
          <p:cNvSpPr>
            <a:spLocks noGrp="1"/>
          </p:cNvSpPr>
          <p:nvPr>
            <p:ph idx="1"/>
          </p:nvPr>
        </p:nvSpPr>
        <p:spPr>
          <a:xfrm>
            <a:off x="559181" y="1246982"/>
            <a:ext cx="8229600" cy="4262438"/>
          </a:xfrm>
        </p:spPr>
        <p:txBody>
          <a:bodyPr/>
          <a:lstStyle/>
          <a:p>
            <a:pPr>
              <a:defRPr/>
            </a:pPr>
            <a:r>
              <a:rPr lang="en-US" sz="2800" dirty="0"/>
              <a:t>A transaction can affect two accounts in a single balance sheet or income statement category. </a:t>
            </a:r>
          </a:p>
          <a:p>
            <a:pPr lvl="1">
              <a:defRPr/>
            </a:pPr>
            <a:r>
              <a:rPr lang="en-US" sz="2400" dirty="0"/>
              <a:t>For example, assume a transaction in which a firm collects $40 that was owed to it by a customer for services performed in a prior period.</a:t>
            </a:r>
            <a:endParaRPr lang="en-US" dirty="0"/>
          </a:p>
          <a:p>
            <a:pPr>
              <a:defRPr/>
            </a:pPr>
            <a:endParaRPr lang="en-US" dirty="0"/>
          </a:p>
          <a:p>
            <a:pPr marL="0" indent="0">
              <a:buNone/>
              <a:defRPr/>
            </a:pPr>
            <a:endParaRPr lang="en-US" sz="2800" dirty="0"/>
          </a:p>
          <a:p>
            <a:pPr>
              <a:defRPr/>
            </a:pPr>
            <a:endParaRPr lang="en-US" sz="2800" dirty="0"/>
          </a:p>
          <a:p>
            <a:pPr>
              <a:defRPr/>
            </a:pPr>
            <a:r>
              <a:rPr lang="en-US" sz="2800" dirty="0"/>
              <a:t>The journal entry would be as follows:</a:t>
            </a:r>
          </a:p>
        </p:txBody>
      </p:sp>
      <p:pic>
        <p:nvPicPr>
          <p:cNvPr id="93189" name="Picture 11">
            <a:extLst>
              <a:ext uri="{FF2B5EF4-FFF2-40B4-BE49-F238E27FC236}">
                <a16:creationId xmlns:a16="http://schemas.microsoft.com/office/drawing/2014/main" id="{27488AA0-E40B-4D48-A761-02E287C93A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556" y="5365612"/>
            <a:ext cx="807085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0" name="Picture 5" descr="A screenshot of a cell phone&#10;&#10;Description generated with very high confidence">
            <a:extLst>
              <a:ext uri="{FF2B5EF4-FFF2-40B4-BE49-F238E27FC236}">
                <a16:creationId xmlns:a16="http://schemas.microsoft.com/office/drawing/2014/main" id="{0ACC58AA-C25F-4BF2-928C-D7EDE8D0BF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3351128"/>
            <a:ext cx="6003925"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10">
            <a:extLst>
              <a:ext uri="{FF2B5EF4-FFF2-40B4-BE49-F238E27FC236}">
                <a16:creationId xmlns:a16="http://schemas.microsoft.com/office/drawing/2014/main" id="{CA93AC78-4A45-4A1A-8C53-A9D76A7E6914}"/>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3">
            <a:extLst>
              <a:ext uri="{FF2B5EF4-FFF2-40B4-BE49-F238E27FC236}">
                <a16:creationId xmlns:a16="http://schemas.microsoft.com/office/drawing/2014/main" id="{5C241F14-229F-4CE0-BDC6-C48640B3ECEB}"/>
              </a:ext>
            </a:extLst>
          </p:cNvPr>
          <p:cNvSpPr>
            <a:spLocks noGrp="1"/>
          </p:cNvSpPr>
          <p:nvPr>
            <p:ph type="title"/>
          </p:nvPr>
        </p:nvSpPr>
        <p:spPr>
          <a:xfrm>
            <a:off x="557212" y="79375"/>
            <a:ext cx="8229600" cy="869950"/>
          </a:xfrm>
        </p:spPr>
        <p:txBody>
          <a:bodyPr/>
          <a:lstStyle/>
          <a:p>
            <a:r>
              <a:rPr lang="en-US" altLang="en-US" sz="3600" dirty="0"/>
              <a:t>Understanding the Effects of Transactions on the Financial Statements</a:t>
            </a:r>
          </a:p>
        </p:txBody>
      </p:sp>
      <p:sp>
        <p:nvSpPr>
          <p:cNvPr id="2" name="Content Placeholder 1">
            <a:extLst>
              <a:ext uri="{FF2B5EF4-FFF2-40B4-BE49-F238E27FC236}">
                <a16:creationId xmlns:a16="http://schemas.microsoft.com/office/drawing/2014/main" id="{767B4C66-A399-4DD3-9B7C-E78A283363E2}"/>
              </a:ext>
            </a:extLst>
          </p:cNvPr>
          <p:cNvSpPr>
            <a:spLocks noGrp="1"/>
          </p:cNvSpPr>
          <p:nvPr>
            <p:ph idx="1"/>
          </p:nvPr>
        </p:nvSpPr>
        <p:spPr>
          <a:xfrm>
            <a:off x="515112" y="1069975"/>
            <a:ext cx="8229600" cy="4262438"/>
          </a:xfrm>
        </p:spPr>
        <p:txBody>
          <a:bodyPr/>
          <a:lstStyle/>
          <a:p>
            <a:pPr>
              <a:defRPr/>
            </a:pPr>
            <a:r>
              <a:rPr lang="en-US" sz="2400" dirty="0"/>
              <a:t>A transaction to affect more than two accounts</a:t>
            </a:r>
          </a:p>
          <a:p>
            <a:pPr lvl="1">
              <a:defRPr/>
            </a:pPr>
            <a:r>
              <a:rPr lang="en-US" sz="2000" dirty="0"/>
              <a:t>For example, assume a transaction in which a firm provided $60 worth of services to a client, $45 of which was collected when the services were provided and $15 of which will be collected later.</a:t>
            </a:r>
          </a:p>
          <a:p>
            <a:pPr marL="0" indent="0">
              <a:buNone/>
              <a:defRPr/>
            </a:pPr>
            <a:endParaRPr lang="en-US" sz="2800" dirty="0"/>
          </a:p>
          <a:p>
            <a:pPr>
              <a:defRPr/>
            </a:pPr>
            <a:endParaRPr lang="en-US" sz="2800" dirty="0"/>
          </a:p>
          <a:p>
            <a:pPr>
              <a:defRPr/>
            </a:pPr>
            <a:endParaRPr lang="en-US" sz="2400" dirty="0"/>
          </a:p>
          <a:p>
            <a:pPr>
              <a:defRPr/>
            </a:pPr>
            <a:endParaRPr lang="en-US" sz="2400" dirty="0"/>
          </a:p>
          <a:p>
            <a:pPr>
              <a:defRPr/>
            </a:pPr>
            <a:r>
              <a:rPr lang="en-US" sz="2400" dirty="0"/>
              <a:t>The journal entry would be as follows:</a:t>
            </a:r>
          </a:p>
        </p:txBody>
      </p:sp>
      <p:pic>
        <p:nvPicPr>
          <p:cNvPr id="95237" name="Picture 11">
            <a:extLst>
              <a:ext uri="{FF2B5EF4-FFF2-40B4-BE49-F238E27FC236}">
                <a16:creationId xmlns:a16="http://schemas.microsoft.com/office/drawing/2014/main" id="{AD063DE4-CFE9-4A56-9143-183868F2B2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8776" y="5089906"/>
            <a:ext cx="608647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8" name="Picture 5">
            <a:extLst>
              <a:ext uri="{FF2B5EF4-FFF2-40B4-BE49-F238E27FC236}">
                <a16:creationId xmlns:a16="http://schemas.microsoft.com/office/drawing/2014/main" id="{3C38EAC7-8AA6-4DC2-9882-A7CF62050B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2573719"/>
            <a:ext cx="65532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10">
            <a:extLst>
              <a:ext uri="{FF2B5EF4-FFF2-40B4-BE49-F238E27FC236}">
                <a16:creationId xmlns:a16="http://schemas.microsoft.com/office/drawing/2014/main" id="{D3F7AF68-4A52-4BD3-BEA5-A58B7D97194E}"/>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9">
            <a:extLst>
              <a:ext uri="{FF2B5EF4-FFF2-40B4-BE49-F238E27FC236}">
                <a16:creationId xmlns:a16="http://schemas.microsoft.com/office/drawing/2014/main" id="{4B615976-A3F7-4CCF-89E6-38922B327459}"/>
              </a:ext>
            </a:extLst>
          </p:cNvPr>
          <p:cNvSpPr>
            <a:spLocks noGrp="1"/>
          </p:cNvSpPr>
          <p:nvPr>
            <p:ph type="title"/>
          </p:nvPr>
        </p:nvSpPr>
        <p:spPr/>
        <p:txBody>
          <a:bodyPr/>
          <a:lstStyle/>
          <a:p>
            <a:r>
              <a:rPr lang="en-US" altLang="en-US"/>
              <a:t>Adjustments/Adjusting Entries</a:t>
            </a:r>
          </a:p>
        </p:txBody>
      </p:sp>
      <p:sp>
        <p:nvSpPr>
          <p:cNvPr id="295938" name="AutoShape 2">
            <a:extLst>
              <a:ext uri="{FF2B5EF4-FFF2-40B4-BE49-F238E27FC236}">
                <a16:creationId xmlns:a16="http://schemas.microsoft.com/office/drawing/2014/main" id="{2D36C2D6-91BF-40C3-AC60-C65AC4021B82}"/>
              </a:ext>
            </a:extLst>
          </p:cNvPr>
          <p:cNvSpPr>
            <a:spLocks noChangeArrowheads="1"/>
          </p:cNvSpPr>
          <p:nvPr/>
        </p:nvSpPr>
        <p:spPr bwMode="auto">
          <a:xfrm flipH="1">
            <a:off x="1498602" y="2400302"/>
            <a:ext cx="6126163" cy="1997075"/>
          </a:xfrm>
          <a:prstGeom prst="roundRect">
            <a:avLst/>
          </a:prstGeom>
          <a:solidFill>
            <a:schemeClr val="accent1">
              <a:lumMod val="20000"/>
              <a:lumOff val="80000"/>
            </a:schemeClr>
          </a:solidFill>
          <a:ln w="12700">
            <a:solidFill>
              <a:schemeClr val="tx1"/>
            </a:solidFill>
            <a:miter lim="800000"/>
            <a:headEnd/>
            <a:tailEnd/>
          </a:ln>
          <a:effectLst/>
        </p:spPr>
        <p:txBody>
          <a:bodyPr wrap="none" anchor="ctr"/>
          <a:lstStyle/>
          <a:p>
            <a:pPr algn="ctr">
              <a:defRPr/>
            </a:pPr>
            <a:endParaRPr lang="en-US">
              <a:effectLst>
                <a:outerShdw blurRad="38100" dist="38100" dir="2700000" algn="tl">
                  <a:srgbClr val="000000">
                    <a:alpha val="43137"/>
                  </a:srgbClr>
                </a:outerShdw>
              </a:effectLst>
            </a:endParaRPr>
          </a:p>
        </p:txBody>
      </p:sp>
      <p:sp>
        <p:nvSpPr>
          <p:cNvPr id="113668" name="Rectangle 3">
            <a:extLst>
              <a:ext uri="{FF2B5EF4-FFF2-40B4-BE49-F238E27FC236}">
                <a16:creationId xmlns:a16="http://schemas.microsoft.com/office/drawing/2014/main" id="{606566D6-4FEA-4086-9329-32EF6C47D195}"/>
              </a:ext>
            </a:extLst>
          </p:cNvPr>
          <p:cNvSpPr>
            <a:spLocks noChangeArrowheads="1"/>
          </p:cNvSpPr>
          <p:nvPr/>
        </p:nvSpPr>
        <p:spPr bwMode="auto">
          <a:xfrm>
            <a:off x="1519240" y="2460625"/>
            <a:ext cx="61055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50000"/>
              </a:spcBef>
            </a:pPr>
            <a:r>
              <a:rPr lang="en-US" altLang="en-US" sz="2400" dirty="0">
                <a:latin typeface="Arial" panose="020B0604020202020204" pitchFamily="34" charset="0"/>
              </a:rPr>
              <a:t>After the end of the accounting period, bookkeepers normally have to record an </a:t>
            </a:r>
            <a:r>
              <a:rPr lang="en-US" altLang="en-US" sz="2400" b="1" dirty="0">
                <a:latin typeface="Arial" panose="020B0604020202020204" pitchFamily="34" charset="0"/>
              </a:rPr>
              <a:t>adjustment</a:t>
            </a:r>
            <a:r>
              <a:rPr lang="en-US" altLang="en-US" sz="2400" dirty="0">
                <a:latin typeface="Arial" panose="020B0604020202020204" pitchFamily="34" charset="0"/>
              </a:rPr>
              <a:t> to certain account balances to reflect </a:t>
            </a:r>
            <a:r>
              <a:rPr lang="en-US" altLang="en-US" sz="2400" b="1" dirty="0">
                <a:latin typeface="Arial" panose="020B0604020202020204" pitchFamily="34" charset="0"/>
              </a:rPr>
              <a:t>accrual</a:t>
            </a:r>
            <a:r>
              <a:rPr lang="en-US" altLang="en-US" sz="2400" dirty="0">
                <a:latin typeface="Arial" panose="020B0604020202020204" pitchFamily="34" charset="0"/>
              </a:rPr>
              <a:t> accounting in the financial statements. </a:t>
            </a:r>
          </a:p>
        </p:txBody>
      </p:sp>
      <p:sp>
        <p:nvSpPr>
          <p:cNvPr id="5" name="Rounded Rectangle 10">
            <a:extLst>
              <a:ext uri="{FF2B5EF4-FFF2-40B4-BE49-F238E27FC236}">
                <a16:creationId xmlns:a16="http://schemas.microsoft.com/office/drawing/2014/main" id="{8E66DA8A-02BB-4E8D-99A1-4856D8742614}"/>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3">
            <a:extLst>
              <a:ext uri="{FF2B5EF4-FFF2-40B4-BE49-F238E27FC236}">
                <a16:creationId xmlns:a16="http://schemas.microsoft.com/office/drawing/2014/main" id="{376FF402-199C-4BBC-B4F9-91B4A3755947}"/>
              </a:ext>
            </a:extLst>
          </p:cNvPr>
          <p:cNvSpPr>
            <a:spLocks noGrp="1"/>
          </p:cNvSpPr>
          <p:nvPr>
            <p:ph type="title"/>
          </p:nvPr>
        </p:nvSpPr>
        <p:spPr/>
        <p:txBody>
          <a:bodyPr/>
          <a:lstStyle/>
          <a:p>
            <a:r>
              <a:rPr lang="en-US" altLang="en-US" dirty="0"/>
              <a:t>Two Types of Adjusting Entries</a:t>
            </a:r>
          </a:p>
        </p:txBody>
      </p:sp>
      <p:sp>
        <p:nvSpPr>
          <p:cNvPr id="299017" name="Rectangle 1033">
            <a:extLst>
              <a:ext uri="{FF2B5EF4-FFF2-40B4-BE49-F238E27FC236}">
                <a16:creationId xmlns:a16="http://schemas.microsoft.com/office/drawing/2014/main" id="{5B76F988-C0F3-4A67-A404-74ACDAE43382}"/>
              </a:ext>
            </a:extLst>
          </p:cNvPr>
          <p:cNvSpPr>
            <a:spLocks noChangeArrowheads="1"/>
          </p:cNvSpPr>
          <p:nvPr/>
        </p:nvSpPr>
        <p:spPr bwMode="auto">
          <a:xfrm>
            <a:off x="4829197" y="2756753"/>
            <a:ext cx="3905207" cy="3044423"/>
          </a:xfrm>
          <a:prstGeom prst="rect">
            <a:avLst/>
          </a:prstGeom>
          <a:solidFill>
            <a:srgbClr val="FFF3CD"/>
          </a:solidFill>
          <a:ln w="12700">
            <a:solidFill>
              <a:schemeClr val="bg1">
                <a:lumMod val="50000"/>
              </a:schemeClr>
            </a:solidFill>
            <a:miter lim="800000"/>
            <a:headEnd/>
            <a:tailEnd/>
          </a:ln>
          <a:effectLst/>
        </p:spPr>
        <p:txBody>
          <a:bodyPr wrap="square" lIns="90488" tIns="44450" rIns="90488" bIns="44450">
            <a:spAutoFit/>
          </a:bodyPr>
          <a:lstStyle/>
          <a:p>
            <a:pPr algn="ctr">
              <a:spcBef>
                <a:spcPct val="50000"/>
              </a:spcBef>
              <a:buFont typeface="Monotype Sorts" pitchFamily="2" charset="2"/>
              <a:buNone/>
              <a:defRPr/>
            </a:pPr>
            <a:r>
              <a:rPr lang="en-US" sz="2400" b="1" dirty="0">
                <a:latin typeface="Arial" pitchFamily="34" charset="0"/>
              </a:rPr>
              <a:t>The initial recording of a transaction does not result in appropriate assigning of revenues to the period in which they were earned or expenses to the period in which they were incurred.</a:t>
            </a:r>
          </a:p>
        </p:txBody>
      </p:sp>
      <p:cxnSp>
        <p:nvCxnSpPr>
          <p:cNvPr id="299020" name="AutoShape 1036">
            <a:extLst>
              <a:ext uri="{FF2B5EF4-FFF2-40B4-BE49-F238E27FC236}">
                <a16:creationId xmlns:a16="http://schemas.microsoft.com/office/drawing/2014/main" id="{401B0478-FA6D-4FAF-99FC-446612986094}"/>
              </a:ext>
            </a:extLst>
          </p:cNvPr>
          <p:cNvCxnSpPr>
            <a:cxnSpLocks noChangeShapeType="1"/>
            <a:stCxn id="299016" idx="2"/>
          </p:cNvCxnSpPr>
          <p:nvPr/>
        </p:nvCxnSpPr>
        <p:spPr bwMode="auto">
          <a:xfrm>
            <a:off x="6904810" y="1558528"/>
            <a:ext cx="0" cy="1198225"/>
          </a:xfrm>
          <a:prstGeom prst="straightConnector1">
            <a:avLst/>
          </a:prstGeom>
          <a:noFill/>
          <a:ln w="38100">
            <a:solidFill>
              <a:schemeClr val="bg1">
                <a:lumMod val="50000"/>
              </a:schemeClr>
            </a:solidFill>
            <a:round/>
            <a:headEnd/>
            <a:tailEnd type="triangle" w="med" len="med"/>
          </a:ln>
          <a:effectLst/>
        </p:spPr>
      </p:cxnSp>
      <p:sp>
        <p:nvSpPr>
          <p:cNvPr id="299011" name="Rectangle 1027">
            <a:extLst>
              <a:ext uri="{FF2B5EF4-FFF2-40B4-BE49-F238E27FC236}">
                <a16:creationId xmlns:a16="http://schemas.microsoft.com/office/drawing/2014/main" id="{CC0139F5-2E9D-4233-ADB3-B9E1635F3AB7}"/>
              </a:ext>
            </a:extLst>
          </p:cNvPr>
          <p:cNvSpPr>
            <a:spLocks noChangeArrowheads="1"/>
          </p:cNvSpPr>
          <p:nvPr/>
        </p:nvSpPr>
        <p:spPr bwMode="auto">
          <a:xfrm>
            <a:off x="409596" y="2465173"/>
            <a:ext cx="4162363" cy="3453714"/>
          </a:xfrm>
          <a:prstGeom prst="rect">
            <a:avLst/>
          </a:prstGeom>
          <a:solidFill>
            <a:schemeClr val="accent1">
              <a:lumMod val="20000"/>
              <a:lumOff val="80000"/>
            </a:schemeClr>
          </a:solidFill>
          <a:ln w="12700">
            <a:solidFill>
              <a:schemeClr val="bg1">
                <a:lumMod val="50000"/>
              </a:schemeClr>
            </a:solidFill>
            <a:miter lim="800000"/>
            <a:headEnd/>
            <a:tailEnd/>
          </a:ln>
          <a:effectLst/>
        </p:spPr>
        <p:txBody>
          <a:bodyPr wrap="square" lIns="90488" tIns="44450" rIns="90488" bIns="44450">
            <a:spAutoFit/>
          </a:bodyPr>
          <a:lstStyle/>
          <a:p>
            <a:pPr algn="ctr">
              <a:spcBef>
                <a:spcPct val="50000"/>
              </a:spcBef>
              <a:buFont typeface="Monotype Sorts" pitchFamily="2" charset="2"/>
              <a:buNone/>
              <a:defRPr/>
            </a:pPr>
            <a:r>
              <a:rPr lang="en-US" sz="2400" b="1" dirty="0">
                <a:latin typeface="Arial" pitchFamily="34" charset="0"/>
              </a:rPr>
              <a:t>Transactions for which cash has NOT yet been received or paid, but the effect of which must be recorded in the accounts in order to accomplish a matching of revenues and expenses and accurate financial statements.</a:t>
            </a:r>
          </a:p>
        </p:txBody>
      </p:sp>
      <p:cxnSp>
        <p:nvCxnSpPr>
          <p:cNvPr id="299019" name="AutoShape 1035">
            <a:extLst>
              <a:ext uri="{FF2B5EF4-FFF2-40B4-BE49-F238E27FC236}">
                <a16:creationId xmlns:a16="http://schemas.microsoft.com/office/drawing/2014/main" id="{5AFF5AD2-6B16-4A42-9982-6A89DF02A393}"/>
              </a:ext>
            </a:extLst>
          </p:cNvPr>
          <p:cNvCxnSpPr>
            <a:cxnSpLocks noChangeShapeType="1"/>
            <a:stCxn id="299018" idx="2"/>
            <a:endCxn id="299011" idx="0"/>
          </p:cNvCxnSpPr>
          <p:nvPr/>
        </p:nvCxnSpPr>
        <p:spPr bwMode="auto">
          <a:xfrm>
            <a:off x="2485210" y="1558528"/>
            <a:ext cx="5568" cy="906645"/>
          </a:xfrm>
          <a:prstGeom prst="straightConnector1">
            <a:avLst/>
          </a:prstGeom>
          <a:noFill/>
          <a:ln w="38100">
            <a:solidFill>
              <a:schemeClr val="bg1">
                <a:lumMod val="50000"/>
              </a:schemeClr>
            </a:solidFill>
            <a:round/>
            <a:headEnd/>
            <a:tailEnd type="triangle" w="med" len="med"/>
          </a:ln>
          <a:effectLst/>
        </p:spPr>
      </p:cxnSp>
      <p:grpSp>
        <p:nvGrpSpPr>
          <p:cNvPr id="2" name="Group 1040">
            <a:extLst>
              <a:ext uri="{FF2B5EF4-FFF2-40B4-BE49-F238E27FC236}">
                <a16:creationId xmlns:a16="http://schemas.microsoft.com/office/drawing/2014/main" id="{84B83168-2579-4BAF-B562-BD4A3B24509E}"/>
              </a:ext>
            </a:extLst>
          </p:cNvPr>
          <p:cNvGrpSpPr>
            <a:grpSpLocks/>
          </p:cNvGrpSpPr>
          <p:nvPr/>
        </p:nvGrpSpPr>
        <p:grpSpPr bwMode="auto">
          <a:xfrm>
            <a:off x="655616" y="1029890"/>
            <a:ext cx="8078788" cy="528638"/>
            <a:chOff x="312" y="960"/>
            <a:chExt cx="5089" cy="333"/>
          </a:xfrm>
          <a:solidFill>
            <a:schemeClr val="accent5">
              <a:lumMod val="75000"/>
            </a:schemeClr>
          </a:solidFill>
          <a:effectLst/>
        </p:grpSpPr>
        <p:sp>
          <p:nvSpPr>
            <p:cNvPr id="299016" name="Rectangle 1032">
              <a:extLst>
                <a:ext uri="{FF2B5EF4-FFF2-40B4-BE49-F238E27FC236}">
                  <a16:creationId xmlns:a16="http://schemas.microsoft.com/office/drawing/2014/main" id="{0599B689-9A9B-4664-B727-4AA0394352E2}"/>
                </a:ext>
              </a:extLst>
            </p:cNvPr>
            <p:cNvSpPr>
              <a:spLocks noChangeArrowheads="1"/>
            </p:cNvSpPr>
            <p:nvPr/>
          </p:nvSpPr>
          <p:spPr bwMode="auto">
            <a:xfrm>
              <a:off x="3096" y="960"/>
              <a:ext cx="2305" cy="333"/>
            </a:xfrm>
            <a:prstGeom prst="rect">
              <a:avLst/>
            </a:prstGeom>
            <a:solidFill>
              <a:srgbClr val="FFF3CD"/>
            </a:solidFill>
            <a:ln w="12700">
              <a:solidFill>
                <a:schemeClr val="bg1">
                  <a:lumMod val="50000"/>
                </a:schemeClr>
              </a:solidFill>
              <a:miter lim="800000"/>
              <a:headEnd/>
              <a:tailEnd/>
            </a:ln>
            <a:effectLst/>
          </p:spPr>
          <p:txBody>
            <a:bodyPr lIns="90488" tIns="44450" rIns="90488" bIns="44450">
              <a:spAutoFit/>
            </a:bodyPr>
            <a:lstStyle/>
            <a:p>
              <a:pPr algn="ctr">
                <a:spcBef>
                  <a:spcPct val="50000"/>
                </a:spcBef>
                <a:buFont typeface="Monotype Sorts" pitchFamily="2" charset="2"/>
                <a:buNone/>
                <a:defRPr/>
              </a:pPr>
              <a:r>
                <a:rPr lang="en-US" sz="2800" b="1" dirty="0">
                  <a:latin typeface="Arial" pitchFamily="34" charset="0"/>
                </a:rPr>
                <a:t>Reclassifications</a:t>
              </a:r>
            </a:p>
          </p:txBody>
        </p:sp>
        <p:sp>
          <p:nvSpPr>
            <p:cNvPr id="299018" name="Rectangle 1034">
              <a:extLst>
                <a:ext uri="{FF2B5EF4-FFF2-40B4-BE49-F238E27FC236}">
                  <a16:creationId xmlns:a16="http://schemas.microsoft.com/office/drawing/2014/main" id="{799C8003-2667-47D2-934E-E504E13275B9}"/>
                </a:ext>
              </a:extLst>
            </p:cNvPr>
            <p:cNvSpPr>
              <a:spLocks noChangeArrowheads="1"/>
            </p:cNvSpPr>
            <p:nvPr/>
          </p:nvSpPr>
          <p:spPr bwMode="auto">
            <a:xfrm>
              <a:off x="312" y="960"/>
              <a:ext cx="2305" cy="333"/>
            </a:xfrm>
            <a:prstGeom prst="rect">
              <a:avLst/>
            </a:prstGeom>
            <a:solidFill>
              <a:schemeClr val="accent1">
                <a:lumMod val="20000"/>
                <a:lumOff val="80000"/>
              </a:schemeClr>
            </a:solidFill>
            <a:ln w="12700">
              <a:solidFill>
                <a:schemeClr val="bg1">
                  <a:lumMod val="50000"/>
                </a:schemeClr>
              </a:solidFill>
              <a:miter lim="800000"/>
              <a:headEnd/>
              <a:tailEnd/>
            </a:ln>
            <a:effectLst/>
          </p:spPr>
          <p:txBody>
            <a:bodyPr lIns="90488" tIns="44450" rIns="90488" bIns="44450">
              <a:spAutoFit/>
            </a:bodyPr>
            <a:lstStyle/>
            <a:p>
              <a:pPr algn="ctr">
                <a:spcBef>
                  <a:spcPct val="50000"/>
                </a:spcBef>
                <a:buFont typeface="Monotype Sorts" pitchFamily="2" charset="2"/>
                <a:buNone/>
                <a:defRPr/>
              </a:pPr>
              <a:r>
                <a:rPr lang="en-US" sz="2800" b="1">
                  <a:latin typeface="Arial" pitchFamily="34" charset="0"/>
                </a:rPr>
                <a:t>Accruals</a:t>
              </a:r>
            </a:p>
          </p:txBody>
        </p:sp>
      </p:grpSp>
      <p:sp>
        <p:nvSpPr>
          <p:cNvPr id="10" name="Rounded Rectangle 10">
            <a:extLst>
              <a:ext uri="{FF2B5EF4-FFF2-40B4-BE49-F238E27FC236}">
                <a16:creationId xmlns:a16="http://schemas.microsoft.com/office/drawing/2014/main" id="{5FB18115-188F-489E-B962-F8E1114E136B}"/>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21">
            <a:extLst>
              <a:ext uri="{FF2B5EF4-FFF2-40B4-BE49-F238E27FC236}">
                <a16:creationId xmlns:a16="http://schemas.microsoft.com/office/drawing/2014/main" id="{C128EF2F-1CD8-487C-AA9E-D809BE12D45A}"/>
              </a:ext>
            </a:extLst>
          </p:cNvPr>
          <p:cNvSpPr>
            <a:spLocks noGrp="1"/>
          </p:cNvSpPr>
          <p:nvPr>
            <p:ph type="title"/>
          </p:nvPr>
        </p:nvSpPr>
        <p:spPr/>
        <p:txBody>
          <a:bodyPr/>
          <a:lstStyle/>
          <a:p>
            <a:r>
              <a:rPr lang="en-US" altLang="en-US"/>
              <a:t>Adjustments/Adjusting Entries</a:t>
            </a:r>
          </a:p>
        </p:txBody>
      </p:sp>
      <p:grpSp>
        <p:nvGrpSpPr>
          <p:cNvPr id="117763" name="Group 18">
            <a:extLst>
              <a:ext uri="{FF2B5EF4-FFF2-40B4-BE49-F238E27FC236}">
                <a16:creationId xmlns:a16="http://schemas.microsoft.com/office/drawing/2014/main" id="{672FBBA5-06C2-4A83-BD56-0D2DB06F2C7B}"/>
              </a:ext>
            </a:extLst>
          </p:cNvPr>
          <p:cNvGrpSpPr>
            <a:grpSpLocks/>
          </p:cNvGrpSpPr>
          <p:nvPr/>
        </p:nvGrpSpPr>
        <p:grpSpPr bwMode="auto">
          <a:xfrm>
            <a:off x="533400" y="3200402"/>
            <a:ext cx="3962400" cy="2512855"/>
            <a:chOff x="0" y="2278"/>
            <a:chExt cx="2300" cy="1440"/>
          </a:xfrm>
        </p:grpSpPr>
        <p:sp>
          <p:nvSpPr>
            <p:cNvPr id="296962" name="AutoShape 2">
              <a:extLst>
                <a:ext uri="{FF2B5EF4-FFF2-40B4-BE49-F238E27FC236}">
                  <a16:creationId xmlns:a16="http://schemas.microsoft.com/office/drawing/2014/main" id="{9DDAE0DF-DDE6-40C5-9450-99A666AB496A}"/>
                </a:ext>
              </a:extLst>
            </p:cNvPr>
            <p:cNvSpPr>
              <a:spLocks noChangeArrowheads="1"/>
            </p:cNvSpPr>
            <p:nvPr/>
          </p:nvSpPr>
          <p:spPr bwMode="auto">
            <a:xfrm>
              <a:off x="48" y="2278"/>
              <a:ext cx="2252" cy="1440"/>
            </a:xfrm>
            <a:prstGeom prst="plus">
              <a:avLst>
                <a:gd name="adj" fmla="val 24995"/>
              </a:avLst>
            </a:prstGeom>
            <a:solidFill>
              <a:schemeClr val="accent1">
                <a:lumMod val="20000"/>
                <a:lumOff val="80000"/>
              </a:schemeClr>
            </a:solidFill>
            <a:ln w="12700">
              <a:solidFill>
                <a:schemeClr val="tx2"/>
              </a:solidFill>
              <a:miter lim="800000"/>
              <a:headEnd/>
              <a:tailEnd/>
            </a:ln>
            <a:effectLst>
              <a:outerShdw dist="107763" dir="2700000" algn="ctr" rotWithShape="0">
                <a:schemeClr val="tx2"/>
              </a:outerShdw>
            </a:effectLst>
          </p:spPr>
          <p:txBody>
            <a:bodyPr wrap="none" anchor="ctr"/>
            <a:lstStyle/>
            <a:p>
              <a:pPr algn="ctr">
                <a:defRPr/>
              </a:pPr>
              <a:endParaRPr lang="en-US" dirty="0">
                <a:latin typeface="Arial Narrow" pitchFamily="34" charset="0"/>
              </a:endParaRPr>
            </a:p>
          </p:txBody>
        </p:sp>
        <p:sp>
          <p:nvSpPr>
            <p:cNvPr id="117771" name="Rectangle 3">
              <a:extLst>
                <a:ext uri="{FF2B5EF4-FFF2-40B4-BE49-F238E27FC236}">
                  <a16:creationId xmlns:a16="http://schemas.microsoft.com/office/drawing/2014/main" id="{82602F2A-7DF9-4E56-B126-A2D0544D4C93}"/>
                </a:ext>
              </a:extLst>
            </p:cNvPr>
            <p:cNvSpPr>
              <a:spLocks noChangeArrowheads="1"/>
            </p:cNvSpPr>
            <p:nvPr/>
          </p:nvSpPr>
          <p:spPr bwMode="auto">
            <a:xfrm>
              <a:off x="44" y="2365"/>
              <a:ext cx="2256" cy="1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121000"/>
                </a:lnSpc>
                <a:spcBef>
                  <a:spcPct val="50000"/>
                </a:spcBef>
                <a:buFontTx/>
                <a:buNone/>
              </a:pPr>
              <a:r>
                <a:rPr lang="en-US" altLang="en-US" sz="2400" b="1" i="1" dirty="0">
                  <a:latin typeface="Arial Narrow" panose="020B0606020202030204" pitchFamily="34" charset="0"/>
                </a:rPr>
                <a:t>Adjusting</a:t>
              </a:r>
              <a:r>
                <a:rPr lang="en-US" altLang="en-US" sz="2400" b="1" dirty="0">
                  <a:latin typeface="Arial Narrow" panose="020B0606020202030204" pitchFamily="34" charset="0"/>
                </a:rPr>
                <a:t> entries are </a:t>
              </a:r>
              <a:br>
                <a:rPr lang="en-US" altLang="en-US" sz="2400" b="1" dirty="0">
                  <a:latin typeface="Arial Narrow" panose="020B0606020202030204" pitchFamily="34" charset="0"/>
                </a:rPr>
              </a:br>
              <a:r>
                <a:rPr lang="en-US" altLang="en-US" sz="2400" b="1" dirty="0">
                  <a:latin typeface="Arial Narrow" panose="020B0606020202030204" pitchFamily="34" charset="0"/>
                </a:rPr>
                <a:t>needed whenever revenue or expenses affect </a:t>
              </a:r>
              <a:r>
                <a:rPr lang="en-US" altLang="en-US" sz="2400" b="1" u="sng" dirty="0">
                  <a:latin typeface="Arial Narrow" panose="020B0606020202030204" pitchFamily="34" charset="0"/>
                </a:rPr>
                <a:t>more than one accounting period.</a:t>
              </a:r>
            </a:p>
          </p:txBody>
        </p:sp>
        <p:sp>
          <p:nvSpPr>
            <p:cNvPr id="296964" name="Rectangle 4">
              <a:extLst>
                <a:ext uri="{FF2B5EF4-FFF2-40B4-BE49-F238E27FC236}">
                  <a16:creationId xmlns:a16="http://schemas.microsoft.com/office/drawing/2014/main" id="{D1940221-4B58-4EB5-82AB-C918B0309D8B}"/>
                </a:ext>
              </a:extLst>
            </p:cNvPr>
            <p:cNvSpPr>
              <a:spLocks noChangeArrowheads="1"/>
            </p:cNvSpPr>
            <p:nvPr/>
          </p:nvSpPr>
          <p:spPr bwMode="auto">
            <a:xfrm>
              <a:off x="0" y="2518"/>
              <a:ext cx="2208" cy="289"/>
            </a:xfrm>
            <a:prstGeom prst="rect">
              <a:avLst/>
            </a:prstGeom>
            <a:noFill/>
            <a:ln w="12700">
              <a:noFill/>
              <a:miter lim="800000"/>
              <a:headEnd/>
              <a:tailEnd/>
            </a:ln>
            <a:effectLst/>
          </p:spPr>
          <p:txBody>
            <a:bodyPr lIns="90488" tIns="44450" rIns="90488" bIns="44450">
              <a:spAutoFit/>
            </a:bodyPr>
            <a:lstStyle/>
            <a:p>
              <a:pPr algn="ctr">
                <a:lnSpc>
                  <a:spcPct val="125000"/>
                </a:lnSpc>
                <a:spcBef>
                  <a:spcPct val="50000"/>
                </a:spcBef>
                <a:defRPr/>
              </a:pPr>
              <a:r>
                <a:rPr lang="en-US" sz="2400" b="1" dirty="0">
                  <a:effectLst>
                    <a:outerShdw blurRad="38100" dist="38100" dir="2700000" algn="tl">
                      <a:srgbClr val="000000">
                        <a:alpha val="43137"/>
                      </a:srgbClr>
                    </a:outerShdw>
                  </a:effectLst>
                  <a:latin typeface="Arial Narrow" pitchFamily="34" charset="0"/>
                </a:rPr>
                <a:t> </a:t>
              </a:r>
              <a:endParaRPr lang="en-US" sz="2400" b="1" dirty="0">
                <a:latin typeface="Arial Narrow" pitchFamily="34" charset="0"/>
              </a:endParaRPr>
            </a:p>
          </p:txBody>
        </p:sp>
        <p:sp>
          <p:nvSpPr>
            <p:cNvPr id="296965" name="Rectangle 5">
              <a:extLst>
                <a:ext uri="{FF2B5EF4-FFF2-40B4-BE49-F238E27FC236}">
                  <a16:creationId xmlns:a16="http://schemas.microsoft.com/office/drawing/2014/main" id="{8D498F4A-02F7-495E-9366-CF2A341A3B19}"/>
                </a:ext>
              </a:extLst>
            </p:cNvPr>
            <p:cNvSpPr>
              <a:spLocks noChangeArrowheads="1"/>
            </p:cNvSpPr>
            <p:nvPr/>
          </p:nvSpPr>
          <p:spPr bwMode="auto">
            <a:xfrm>
              <a:off x="426" y="3408"/>
              <a:ext cx="1449" cy="282"/>
            </a:xfrm>
            <a:prstGeom prst="rect">
              <a:avLst/>
            </a:prstGeom>
            <a:noFill/>
            <a:ln w="12700">
              <a:noFill/>
              <a:miter lim="800000"/>
              <a:headEnd/>
              <a:tailEnd/>
            </a:ln>
            <a:effectLst/>
          </p:spPr>
          <p:txBody>
            <a:bodyPr lIns="90488" tIns="44450" rIns="90488" bIns="44450">
              <a:spAutoFit/>
            </a:bodyPr>
            <a:lstStyle/>
            <a:p>
              <a:pPr algn="ctr">
                <a:lnSpc>
                  <a:spcPct val="121000"/>
                </a:lnSpc>
                <a:spcBef>
                  <a:spcPct val="50000"/>
                </a:spcBef>
                <a:defRPr/>
              </a:pPr>
              <a:endParaRPr lang="en-US" sz="2400" b="1" dirty="0">
                <a:effectLst>
                  <a:outerShdw blurRad="38100" dist="38100" dir="2700000" algn="tl">
                    <a:srgbClr val="000000">
                      <a:alpha val="43137"/>
                    </a:srgbClr>
                  </a:outerShdw>
                </a:effectLst>
                <a:latin typeface="Arial Narrow" pitchFamily="34" charset="0"/>
              </a:endParaRPr>
            </a:p>
          </p:txBody>
        </p:sp>
      </p:grpSp>
      <p:grpSp>
        <p:nvGrpSpPr>
          <p:cNvPr id="117764" name="Group 19">
            <a:extLst>
              <a:ext uri="{FF2B5EF4-FFF2-40B4-BE49-F238E27FC236}">
                <a16:creationId xmlns:a16="http://schemas.microsoft.com/office/drawing/2014/main" id="{9524931A-29BC-4F36-8051-2A3C0F6A58E2}"/>
              </a:ext>
            </a:extLst>
          </p:cNvPr>
          <p:cNvGrpSpPr>
            <a:grpSpLocks/>
          </p:cNvGrpSpPr>
          <p:nvPr/>
        </p:nvGrpSpPr>
        <p:grpSpPr bwMode="auto">
          <a:xfrm>
            <a:off x="4876802" y="3276602"/>
            <a:ext cx="4048125" cy="2625725"/>
            <a:chOff x="3408" y="2112"/>
            <a:chExt cx="2310" cy="1946"/>
          </a:xfrm>
        </p:grpSpPr>
        <p:sp>
          <p:nvSpPr>
            <p:cNvPr id="117767" name="AutoShape 6">
              <a:extLst>
                <a:ext uri="{FF2B5EF4-FFF2-40B4-BE49-F238E27FC236}">
                  <a16:creationId xmlns:a16="http://schemas.microsoft.com/office/drawing/2014/main" id="{20B4FB28-342E-4839-B40A-0505F17F802E}"/>
                </a:ext>
              </a:extLst>
            </p:cNvPr>
            <p:cNvSpPr>
              <a:spLocks noChangeArrowheads="1"/>
            </p:cNvSpPr>
            <p:nvPr/>
          </p:nvSpPr>
          <p:spPr bwMode="auto">
            <a:xfrm>
              <a:off x="3408" y="2112"/>
              <a:ext cx="2248" cy="1920"/>
            </a:xfrm>
            <a:prstGeom prst="plus">
              <a:avLst>
                <a:gd name="adj" fmla="val 24995"/>
              </a:avLst>
            </a:prstGeom>
            <a:solidFill>
              <a:srgbClr val="FFEDB3"/>
            </a:solidFill>
            <a:ln w="12700">
              <a:solidFill>
                <a:schemeClr val="tx2"/>
              </a:solidFill>
              <a:miter lim="800000"/>
              <a:headEnd/>
              <a:tailEnd/>
            </a:ln>
            <a:effectLst>
              <a:outerShdw dist="107763" dir="2700000" algn="ctr" rotWithShape="0">
                <a:schemeClr val="tx2"/>
              </a:outerShdw>
            </a:effec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latin typeface="Arial Narrow" panose="020B0606020202030204" pitchFamily="34" charset="0"/>
              </a:endParaRPr>
            </a:p>
          </p:txBody>
        </p:sp>
        <p:sp>
          <p:nvSpPr>
            <p:cNvPr id="117768" name="Rectangle 7">
              <a:extLst>
                <a:ext uri="{FF2B5EF4-FFF2-40B4-BE49-F238E27FC236}">
                  <a16:creationId xmlns:a16="http://schemas.microsoft.com/office/drawing/2014/main" id="{D3883830-3FC1-4C01-A134-CE157EC9D04F}"/>
                </a:ext>
              </a:extLst>
            </p:cNvPr>
            <p:cNvSpPr>
              <a:spLocks noChangeArrowheads="1"/>
            </p:cNvSpPr>
            <p:nvPr/>
          </p:nvSpPr>
          <p:spPr bwMode="auto">
            <a:xfrm>
              <a:off x="3408" y="2281"/>
              <a:ext cx="2261"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115000"/>
                </a:lnSpc>
                <a:spcBef>
                  <a:spcPct val="50000"/>
                </a:spcBef>
                <a:buFontTx/>
                <a:buNone/>
              </a:pPr>
              <a:r>
                <a:rPr lang="en-US" altLang="en-US" sz="2400" b="1" dirty="0">
                  <a:latin typeface="Arial Narrow" panose="020B0606020202030204" pitchFamily="34" charset="0"/>
                </a:rPr>
                <a:t>Every </a:t>
              </a:r>
              <a:r>
                <a:rPr lang="en-US" altLang="en-US" sz="2400" b="1" i="1" dirty="0">
                  <a:latin typeface="Arial Narrow" panose="020B0606020202030204" pitchFamily="34" charset="0"/>
                </a:rPr>
                <a:t>adjusting</a:t>
              </a:r>
              <a:r>
                <a:rPr lang="en-US" altLang="en-US" sz="2400" b="1" dirty="0">
                  <a:latin typeface="Arial Narrow" panose="020B0606020202030204" pitchFamily="34" charset="0"/>
                </a:rPr>
                <a:t> entry </a:t>
              </a:r>
              <a:br>
                <a:rPr lang="en-US" altLang="en-US" sz="2400" b="1" dirty="0">
                  <a:latin typeface="Arial Narrow" panose="020B0606020202030204" pitchFamily="34" charset="0"/>
                </a:rPr>
              </a:br>
              <a:r>
                <a:rPr lang="en-US" altLang="en-US" sz="2400" b="1" dirty="0">
                  <a:latin typeface="Arial Narrow" panose="020B0606020202030204" pitchFamily="34" charset="0"/>
                </a:rPr>
                <a:t>involves a change in either a </a:t>
              </a:r>
              <a:r>
                <a:rPr lang="en-US" altLang="en-US" sz="2400" b="1" u="sng" dirty="0">
                  <a:latin typeface="Arial Narrow" panose="020B0606020202030204" pitchFamily="34" charset="0"/>
                </a:rPr>
                <a:t>revenue</a:t>
              </a:r>
              <a:r>
                <a:rPr lang="en-US" altLang="en-US" sz="2400" b="1" dirty="0">
                  <a:latin typeface="Arial Narrow" panose="020B0606020202030204" pitchFamily="34" charset="0"/>
                </a:rPr>
                <a:t> or an </a:t>
              </a:r>
              <a:r>
                <a:rPr lang="en-US" altLang="en-US" sz="2400" b="1" u="sng" dirty="0">
                  <a:latin typeface="Arial Narrow" panose="020B0606020202030204" pitchFamily="34" charset="0"/>
                </a:rPr>
                <a:t>expense</a:t>
              </a:r>
              <a:r>
                <a:rPr lang="en-US" altLang="en-US" sz="2400" b="1" dirty="0">
                  <a:latin typeface="Arial Narrow" panose="020B0606020202030204" pitchFamily="34" charset="0"/>
                </a:rPr>
                <a:t> AND an </a:t>
              </a:r>
              <a:r>
                <a:rPr lang="en-US" altLang="en-US" sz="2400" b="1" u="sng" dirty="0">
                  <a:latin typeface="Arial Narrow" panose="020B0606020202030204" pitchFamily="34" charset="0"/>
                </a:rPr>
                <a:t>asset</a:t>
              </a:r>
              <a:r>
                <a:rPr lang="en-US" altLang="en-US" sz="2400" b="1" dirty="0">
                  <a:latin typeface="Arial Narrow" panose="020B0606020202030204" pitchFamily="34" charset="0"/>
                </a:rPr>
                <a:t> or a </a:t>
              </a:r>
              <a:r>
                <a:rPr lang="en-US" altLang="en-US" sz="2400" b="1" u="sng" dirty="0">
                  <a:latin typeface="Arial Narrow" panose="020B0606020202030204" pitchFamily="34" charset="0"/>
                </a:rPr>
                <a:t>liability</a:t>
              </a:r>
              <a:r>
                <a:rPr lang="en-US" altLang="en-US" sz="2400" b="1" dirty="0">
                  <a:latin typeface="Arial Narrow" panose="020B0606020202030204" pitchFamily="34" charset="0"/>
                </a:rPr>
                <a:t>.</a:t>
              </a:r>
            </a:p>
            <a:p>
              <a:pPr algn="ctr">
                <a:lnSpc>
                  <a:spcPct val="115000"/>
                </a:lnSpc>
                <a:spcBef>
                  <a:spcPct val="50000"/>
                </a:spcBef>
                <a:buFontTx/>
                <a:buNone/>
              </a:pPr>
              <a:endParaRPr lang="en-US" altLang="en-US" sz="2400" b="1" dirty="0">
                <a:latin typeface="Arial Narrow" panose="020B0606020202030204" pitchFamily="34" charset="0"/>
              </a:endParaRPr>
            </a:p>
          </p:txBody>
        </p:sp>
        <p:sp>
          <p:nvSpPr>
            <p:cNvPr id="117769" name="Rectangle 8">
              <a:extLst>
                <a:ext uri="{FF2B5EF4-FFF2-40B4-BE49-F238E27FC236}">
                  <a16:creationId xmlns:a16="http://schemas.microsoft.com/office/drawing/2014/main" id="{3E4C00EF-FDC6-46E5-B4A3-A35753CA54EC}"/>
                </a:ext>
              </a:extLst>
            </p:cNvPr>
            <p:cNvSpPr>
              <a:spLocks noChangeArrowheads="1"/>
            </p:cNvSpPr>
            <p:nvPr/>
          </p:nvSpPr>
          <p:spPr bwMode="auto">
            <a:xfrm>
              <a:off x="3504" y="2592"/>
              <a:ext cx="2214"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115000"/>
                </a:lnSpc>
                <a:spcBef>
                  <a:spcPct val="50000"/>
                </a:spcBef>
                <a:buFontTx/>
                <a:buNone/>
              </a:pPr>
              <a:endParaRPr lang="en-US" altLang="en-US" sz="2400" b="1">
                <a:latin typeface="Arial Narrow" panose="020B0606020202030204" pitchFamily="34" charset="0"/>
              </a:endParaRPr>
            </a:p>
          </p:txBody>
        </p:sp>
      </p:grpSp>
      <p:sp>
        <p:nvSpPr>
          <p:cNvPr id="117765" name="AutoShape 12">
            <a:extLst>
              <a:ext uri="{FF2B5EF4-FFF2-40B4-BE49-F238E27FC236}">
                <a16:creationId xmlns:a16="http://schemas.microsoft.com/office/drawing/2014/main" id="{B5A852EE-701F-4720-828C-2A96A9E31494}"/>
              </a:ext>
            </a:extLst>
          </p:cNvPr>
          <p:cNvSpPr>
            <a:spLocks noChangeArrowheads="1"/>
          </p:cNvSpPr>
          <p:nvPr/>
        </p:nvSpPr>
        <p:spPr bwMode="auto">
          <a:xfrm>
            <a:off x="1143000" y="990600"/>
            <a:ext cx="6629400" cy="1676400"/>
          </a:xfrm>
          <a:prstGeom prst="plus">
            <a:avLst>
              <a:gd name="adj" fmla="val 24995"/>
            </a:avLst>
          </a:prstGeom>
          <a:solidFill>
            <a:srgbClr val="FFFF97"/>
          </a:solidFill>
          <a:ln w="12700">
            <a:solidFill>
              <a:schemeClr val="tx2"/>
            </a:solidFill>
            <a:miter lim="800000"/>
            <a:headEnd/>
            <a:tailEnd/>
          </a:ln>
          <a:effectLst>
            <a:outerShdw dist="107763" dir="2700000" algn="ctr" rotWithShape="0">
              <a:schemeClr val="tx2"/>
            </a:outerShdw>
          </a:effec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endParaRPr lang="en-US" altLang="en-US" sz="2800">
              <a:latin typeface="Arial Narrow" panose="020B0606020202030204" pitchFamily="34" charset="0"/>
            </a:endParaRPr>
          </a:p>
        </p:txBody>
      </p:sp>
      <p:sp>
        <p:nvSpPr>
          <p:cNvPr id="117766" name="Text Box 13">
            <a:extLst>
              <a:ext uri="{FF2B5EF4-FFF2-40B4-BE49-F238E27FC236}">
                <a16:creationId xmlns:a16="http://schemas.microsoft.com/office/drawing/2014/main" id="{78B25A08-B012-41F7-B434-348A4E915FB4}"/>
              </a:ext>
            </a:extLst>
          </p:cNvPr>
          <p:cNvSpPr txBox="1">
            <a:spLocks noChangeArrowheads="1"/>
          </p:cNvSpPr>
          <p:nvPr/>
        </p:nvSpPr>
        <p:spPr bwMode="auto">
          <a:xfrm>
            <a:off x="1905000" y="1143000"/>
            <a:ext cx="53340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i="1" dirty="0">
                <a:latin typeface="Arial" panose="020B0604020202020204" pitchFamily="34" charset="0"/>
              </a:rPr>
              <a:t>Adjusting</a:t>
            </a:r>
            <a:r>
              <a:rPr lang="en-US" altLang="en-US" sz="2400" b="1" dirty="0">
                <a:latin typeface="Arial" panose="020B0604020202020204" pitchFamily="34" charset="0"/>
              </a:rPr>
              <a:t> </a:t>
            </a:r>
            <a:r>
              <a:rPr lang="en-US" altLang="en-US" sz="2400" b="1" i="1" dirty="0">
                <a:latin typeface="Arial" panose="020B0604020202020204" pitchFamily="34" charset="0"/>
              </a:rPr>
              <a:t>entries</a:t>
            </a:r>
            <a:r>
              <a:rPr lang="en-US" altLang="en-US" sz="2400" b="1" dirty="0">
                <a:latin typeface="Arial" panose="020B0604020202020204" pitchFamily="34" charset="0"/>
              </a:rPr>
              <a:t> (accruals</a:t>
            </a:r>
            <a:r>
              <a:rPr lang="en-US" altLang="en-US" sz="2400" b="1" dirty="0">
                <a:solidFill>
                  <a:srgbClr val="FFFFFF"/>
                </a:solidFill>
                <a:latin typeface="Arial" panose="020B0604020202020204" pitchFamily="34" charset="0"/>
              </a:rPr>
              <a:t> </a:t>
            </a:r>
            <a:r>
              <a:rPr lang="en-US" altLang="en-US" sz="2400" b="1" dirty="0">
                <a:latin typeface="Arial" panose="020B0604020202020204" pitchFamily="34" charset="0"/>
              </a:rPr>
              <a:t>and reclassifications) occur at the </a:t>
            </a:r>
            <a:r>
              <a:rPr lang="en-US" altLang="en-US" b="1" u="sng" dirty="0">
                <a:latin typeface="Arial" panose="020B0604020202020204" pitchFamily="34" charset="0"/>
              </a:rPr>
              <a:t>end</a:t>
            </a:r>
            <a:r>
              <a:rPr lang="en-US" altLang="en-US" b="1" dirty="0">
                <a:latin typeface="Arial" panose="020B0604020202020204" pitchFamily="34" charset="0"/>
              </a:rPr>
              <a:t> </a:t>
            </a:r>
            <a:r>
              <a:rPr lang="en-US" altLang="en-US" sz="2400" b="1" dirty="0">
                <a:latin typeface="Arial" panose="020B0604020202020204" pitchFamily="34" charset="0"/>
              </a:rPr>
              <a:t>of the accounting period.</a:t>
            </a:r>
          </a:p>
          <a:p>
            <a:pPr algn="ctr" eaLnBrk="1" hangingPunct="1">
              <a:spcBef>
                <a:spcPct val="50000"/>
              </a:spcBef>
              <a:buFontTx/>
              <a:buNone/>
            </a:pPr>
            <a:endParaRPr lang="en-US" altLang="en-US" sz="2400" b="1" dirty="0">
              <a:latin typeface="Arial" panose="020B0604020202020204" pitchFamily="34" charset="0"/>
            </a:endParaRPr>
          </a:p>
          <a:p>
            <a:pPr algn="ctr" eaLnBrk="1" hangingPunct="1">
              <a:spcBef>
                <a:spcPct val="50000"/>
              </a:spcBef>
              <a:buFontTx/>
              <a:buNone/>
            </a:pPr>
            <a:r>
              <a:rPr lang="en-US" altLang="en-US" sz="2400" b="1" dirty="0">
                <a:latin typeface="Arial" panose="020B0604020202020204" pitchFamily="34" charset="0"/>
              </a:rPr>
              <a:t> </a:t>
            </a:r>
          </a:p>
        </p:txBody>
      </p:sp>
      <p:sp>
        <p:nvSpPr>
          <p:cNvPr id="14" name="Rounded Rectangle 18">
            <a:extLst>
              <a:ext uri="{FF2B5EF4-FFF2-40B4-BE49-F238E27FC236}">
                <a16:creationId xmlns:a16="http://schemas.microsoft.com/office/drawing/2014/main" id="{820B0028-2A21-4D53-BD8F-A51C8A538FFF}"/>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3">
            <a:extLst>
              <a:ext uri="{FF2B5EF4-FFF2-40B4-BE49-F238E27FC236}">
                <a16:creationId xmlns:a16="http://schemas.microsoft.com/office/drawing/2014/main" id="{B2898850-1B47-437F-AE09-FD8370FC5F9B}"/>
              </a:ext>
            </a:extLst>
          </p:cNvPr>
          <p:cNvSpPr>
            <a:spLocks noGrp="1"/>
          </p:cNvSpPr>
          <p:nvPr>
            <p:ph type="title"/>
          </p:nvPr>
        </p:nvSpPr>
        <p:spPr>
          <a:xfrm>
            <a:off x="463296" y="0"/>
            <a:ext cx="8229600" cy="869950"/>
          </a:xfrm>
        </p:spPr>
        <p:txBody>
          <a:bodyPr/>
          <a:lstStyle/>
          <a:p>
            <a:r>
              <a:rPr lang="en-US" altLang="en-US" dirty="0"/>
              <a:t>Adjustments: Accrual of Wages</a:t>
            </a:r>
          </a:p>
        </p:txBody>
      </p:sp>
      <p:sp>
        <p:nvSpPr>
          <p:cNvPr id="5" name="Content Placeholder 4">
            <a:extLst>
              <a:ext uri="{FF2B5EF4-FFF2-40B4-BE49-F238E27FC236}">
                <a16:creationId xmlns:a16="http://schemas.microsoft.com/office/drawing/2014/main" id="{6E9450D0-7042-4F6A-A199-DAD687326D8A}"/>
              </a:ext>
            </a:extLst>
          </p:cNvPr>
          <p:cNvSpPr>
            <a:spLocks noGrp="1"/>
          </p:cNvSpPr>
          <p:nvPr>
            <p:ph idx="1"/>
          </p:nvPr>
        </p:nvSpPr>
        <p:spPr>
          <a:xfrm>
            <a:off x="593725" y="778669"/>
            <a:ext cx="8229600" cy="4262438"/>
          </a:xfrm>
        </p:spPr>
        <p:txBody>
          <a:bodyPr/>
          <a:lstStyle/>
          <a:p>
            <a:pPr>
              <a:defRPr/>
            </a:pPr>
            <a:r>
              <a:rPr lang="en-US" sz="2400" dirty="0"/>
              <a:t>To illustrate accrual of wages, assume that employees earned $60 in March, which will be paid to them in April. Using the horizontal model, the accrued wages adjustment has the following effect on the financial statements:</a:t>
            </a:r>
          </a:p>
          <a:p>
            <a:pPr>
              <a:defRPr/>
            </a:pPr>
            <a:endParaRPr lang="en-US" sz="2400" dirty="0"/>
          </a:p>
          <a:p>
            <a:pPr>
              <a:defRPr/>
            </a:pPr>
            <a:endParaRPr lang="en-US" sz="2400" dirty="0"/>
          </a:p>
          <a:p>
            <a:pPr>
              <a:defRPr/>
            </a:pPr>
            <a:endParaRPr lang="en-US" sz="2400" dirty="0"/>
          </a:p>
          <a:p>
            <a:pPr>
              <a:defRPr/>
            </a:pPr>
            <a:endParaRPr lang="en-US" sz="2400" dirty="0"/>
          </a:p>
          <a:p>
            <a:pPr>
              <a:defRPr/>
            </a:pPr>
            <a:r>
              <a:rPr lang="en-US" sz="2400" dirty="0"/>
              <a:t>The journal entry would be as follows:</a:t>
            </a:r>
          </a:p>
        </p:txBody>
      </p:sp>
      <p:pic>
        <p:nvPicPr>
          <p:cNvPr id="121861" name="Picture 6" descr="A screenshot of a cell phone&#10;&#10;Description generated with very high confidence">
            <a:extLst>
              <a:ext uri="{FF2B5EF4-FFF2-40B4-BE49-F238E27FC236}">
                <a16:creationId xmlns:a16="http://schemas.microsoft.com/office/drawing/2014/main" id="{9C5A98C4-DABB-4334-9B69-1E193A6B43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286002"/>
            <a:ext cx="850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2" name="Picture 8" descr="A close up of a device&#10;&#10;Description generated with high confidence">
            <a:extLst>
              <a:ext uri="{FF2B5EF4-FFF2-40B4-BE49-F238E27FC236}">
                <a16:creationId xmlns:a16="http://schemas.microsoft.com/office/drawing/2014/main" id="{8673944C-FBEF-4F76-B40C-8C991C644F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298" y="4711558"/>
            <a:ext cx="82296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10">
            <a:extLst>
              <a:ext uri="{FF2B5EF4-FFF2-40B4-BE49-F238E27FC236}">
                <a16:creationId xmlns:a16="http://schemas.microsoft.com/office/drawing/2014/main" id="{8CA7CF93-65B7-41B9-A3F0-16C2B1C1D27A}"/>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a:extLst>
              <a:ext uri="{FF2B5EF4-FFF2-40B4-BE49-F238E27FC236}">
                <a16:creationId xmlns:a16="http://schemas.microsoft.com/office/drawing/2014/main" id="{B1DFABAD-9199-4B5A-BB81-07FF30DF99D3}"/>
              </a:ext>
            </a:extLst>
          </p:cNvPr>
          <p:cNvSpPr>
            <a:spLocks noGrp="1"/>
          </p:cNvSpPr>
          <p:nvPr>
            <p:ph type="title"/>
          </p:nvPr>
        </p:nvSpPr>
        <p:spPr>
          <a:xfrm>
            <a:off x="457200" y="87154"/>
            <a:ext cx="8229600" cy="869950"/>
          </a:xfrm>
        </p:spPr>
        <p:txBody>
          <a:bodyPr/>
          <a:lstStyle/>
          <a:p>
            <a:r>
              <a:rPr lang="en-US" altLang="en-US" sz="4000" dirty="0"/>
              <a:t>Adjustments: Accrual of Interest Income</a:t>
            </a:r>
          </a:p>
        </p:txBody>
      </p:sp>
      <p:sp>
        <p:nvSpPr>
          <p:cNvPr id="3" name="Content Placeholder 2">
            <a:extLst>
              <a:ext uri="{FF2B5EF4-FFF2-40B4-BE49-F238E27FC236}">
                <a16:creationId xmlns:a16="http://schemas.microsoft.com/office/drawing/2014/main" id="{22B312DE-2CA9-4FE2-B0BF-3EE203115770}"/>
              </a:ext>
            </a:extLst>
          </p:cNvPr>
          <p:cNvSpPr>
            <a:spLocks noGrp="1"/>
          </p:cNvSpPr>
          <p:nvPr>
            <p:ph idx="1"/>
          </p:nvPr>
        </p:nvSpPr>
        <p:spPr>
          <a:xfrm>
            <a:off x="457200" y="1038225"/>
            <a:ext cx="8229600" cy="4262438"/>
          </a:xfrm>
        </p:spPr>
        <p:txBody>
          <a:bodyPr/>
          <a:lstStyle/>
          <a:p>
            <a:pPr>
              <a:defRPr/>
            </a:pPr>
            <a:r>
              <a:rPr lang="en-US" sz="2400" dirty="0"/>
              <a:t>The effect on the financial statements, using the horizontal model, of accruing $50 of interest income that has been earned but not yet received is shown as follows:</a:t>
            </a:r>
          </a:p>
          <a:p>
            <a:pPr>
              <a:defRPr/>
            </a:pPr>
            <a:endParaRPr lang="en-US" sz="2400" dirty="0"/>
          </a:p>
          <a:p>
            <a:pPr>
              <a:defRPr/>
            </a:pPr>
            <a:endParaRPr lang="en-US" sz="2400" dirty="0"/>
          </a:p>
          <a:p>
            <a:pPr>
              <a:defRPr/>
            </a:pPr>
            <a:endParaRPr lang="en-US" sz="2400" dirty="0"/>
          </a:p>
          <a:p>
            <a:pPr>
              <a:defRPr/>
            </a:pPr>
            <a:endParaRPr lang="en-US" sz="2400" dirty="0"/>
          </a:p>
          <a:p>
            <a:pPr>
              <a:defRPr/>
            </a:pPr>
            <a:r>
              <a:rPr lang="en-US" sz="2400" dirty="0"/>
              <a:t>The journal entry would be as follows:</a:t>
            </a:r>
          </a:p>
        </p:txBody>
      </p:sp>
      <p:pic>
        <p:nvPicPr>
          <p:cNvPr id="123909" name="Picture 5" descr="A screenshot of a cell phone&#10;&#10;Description generated with very high confidence">
            <a:extLst>
              <a:ext uri="{FF2B5EF4-FFF2-40B4-BE49-F238E27FC236}">
                <a16:creationId xmlns:a16="http://schemas.microsoft.com/office/drawing/2014/main" id="{594B33B6-FBB2-4DB3-BA29-08B37527E7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 y="2209800"/>
            <a:ext cx="8229600"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0" name="Picture 7" descr="A close up of a device&#10;&#10;Description generated with high confidence">
            <a:extLst>
              <a:ext uri="{FF2B5EF4-FFF2-40B4-BE49-F238E27FC236}">
                <a16:creationId xmlns:a16="http://schemas.microsoft.com/office/drawing/2014/main" id="{F154A164-7E5C-4825-B798-CF4A98F674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 y="4577557"/>
            <a:ext cx="82296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10">
            <a:extLst>
              <a:ext uri="{FF2B5EF4-FFF2-40B4-BE49-F238E27FC236}">
                <a16:creationId xmlns:a16="http://schemas.microsoft.com/office/drawing/2014/main" id="{D79F351A-F5DB-41D9-B91B-AD181F1D1EB6}"/>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a:extLst>
              <a:ext uri="{FF2B5EF4-FFF2-40B4-BE49-F238E27FC236}">
                <a16:creationId xmlns:a16="http://schemas.microsoft.com/office/drawing/2014/main" id="{B727E89F-9C7A-440D-9363-E0CC3146ACE1}"/>
              </a:ext>
            </a:extLst>
          </p:cNvPr>
          <p:cNvSpPr>
            <a:spLocks noGrp="1"/>
          </p:cNvSpPr>
          <p:nvPr>
            <p:ph type="title"/>
          </p:nvPr>
        </p:nvSpPr>
        <p:spPr>
          <a:xfrm>
            <a:off x="457200" y="0"/>
            <a:ext cx="8229600" cy="869950"/>
          </a:xfrm>
        </p:spPr>
        <p:txBody>
          <a:bodyPr/>
          <a:lstStyle/>
          <a:p>
            <a:r>
              <a:rPr lang="en-US" altLang="en-US" sz="4000" dirty="0"/>
              <a:t>Adjustments: Accrual of Interest Income</a:t>
            </a:r>
          </a:p>
        </p:txBody>
      </p:sp>
      <p:sp>
        <p:nvSpPr>
          <p:cNvPr id="3" name="Content Placeholder 2">
            <a:extLst>
              <a:ext uri="{FF2B5EF4-FFF2-40B4-BE49-F238E27FC236}">
                <a16:creationId xmlns:a16="http://schemas.microsoft.com/office/drawing/2014/main" id="{22B312DE-2CA9-4FE2-B0BF-3EE203115770}"/>
              </a:ext>
            </a:extLst>
          </p:cNvPr>
          <p:cNvSpPr>
            <a:spLocks noGrp="1"/>
          </p:cNvSpPr>
          <p:nvPr>
            <p:ph idx="1"/>
          </p:nvPr>
        </p:nvSpPr>
        <p:spPr>
          <a:xfrm>
            <a:off x="457200" y="1041273"/>
            <a:ext cx="8229600" cy="4262438"/>
          </a:xfrm>
        </p:spPr>
        <p:txBody>
          <a:bodyPr/>
          <a:lstStyle/>
          <a:p>
            <a:pPr>
              <a:defRPr/>
            </a:pPr>
            <a:r>
              <a:rPr lang="en-US" sz="2400" dirty="0"/>
              <a:t>Assuming that supplies costing $35 were used during February, the reclassification adjustment would be reflected in the horizontal model as follows:</a:t>
            </a:r>
          </a:p>
          <a:p>
            <a:pPr>
              <a:defRPr/>
            </a:pPr>
            <a:endParaRPr lang="en-US" sz="2400" dirty="0"/>
          </a:p>
          <a:p>
            <a:pPr>
              <a:defRPr/>
            </a:pPr>
            <a:endParaRPr lang="en-US" sz="2400" dirty="0"/>
          </a:p>
          <a:p>
            <a:pPr>
              <a:defRPr/>
            </a:pPr>
            <a:endParaRPr lang="en-US" sz="2400" dirty="0"/>
          </a:p>
          <a:p>
            <a:pPr>
              <a:defRPr/>
            </a:pPr>
            <a:endParaRPr lang="en-US" sz="2400" dirty="0"/>
          </a:p>
          <a:p>
            <a:pPr>
              <a:defRPr/>
            </a:pPr>
            <a:r>
              <a:rPr lang="en-US" sz="2400" dirty="0"/>
              <a:t>The journal entry would be as follows:</a:t>
            </a:r>
          </a:p>
        </p:txBody>
      </p:sp>
      <p:pic>
        <p:nvPicPr>
          <p:cNvPr id="125957" name="Picture 5">
            <a:extLst>
              <a:ext uri="{FF2B5EF4-FFF2-40B4-BE49-F238E27FC236}">
                <a16:creationId xmlns:a16="http://schemas.microsoft.com/office/drawing/2014/main" id="{F88906A6-11A8-4AEF-8022-4A5DBA992B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347786"/>
            <a:ext cx="8229600"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958" name="Picture 7">
            <a:extLst>
              <a:ext uri="{FF2B5EF4-FFF2-40B4-BE49-F238E27FC236}">
                <a16:creationId xmlns:a16="http://schemas.microsoft.com/office/drawing/2014/main" id="{19CEEDE8-5152-417A-90DB-3F1D511E13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803523"/>
            <a:ext cx="82296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10">
            <a:extLst>
              <a:ext uri="{FF2B5EF4-FFF2-40B4-BE49-F238E27FC236}">
                <a16:creationId xmlns:a16="http://schemas.microsoft.com/office/drawing/2014/main" id="{37AFE023-2B01-44F0-90F1-20F995B2B5A7}"/>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a:extLst>
              <a:ext uri="{FF2B5EF4-FFF2-40B4-BE49-F238E27FC236}">
                <a16:creationId xmlns:a16="http://schemas.microsoft.com/office/drawing/2014/main" id="{65D28B22-7490-4320-A9C2-A63E92E154C7}"/>
              </a:ext>
            </a:extLst>
          </p:cNvPr>
          <p:cNvSpPr>
            <a:spLocks noGrp="1"/>
          </p:cNvSpPr>
          <p:nvPr>
            <p:ph type="title"/>
          </p:nvPr>
        </p:nvSpPr>
        <p:spPr>
          <a:xfrm>
            <a:off x="457200" y="111886"/>
            <a:ext cx="8229600" cy="869950"/>
          </a:xfrm>
        </p:spPr>
        <p:txBody>
          <a:bodyPr/>
          <a:lstStyle/>
          <a:p>
            <a:r>
              <a:rPr lang="en-US" altLang="en-US" sz="4000" dirty="0"/>
              <a:t>Adjustments: Accrual of Interest Income</a:t>
            </a:r>
          </a:p>
        </p:txBody>
      </p:sp>
      <p:sp>
        <p:nvSpPr>
          <p:cNvPr id="7" name="Content Placeholder 6">
            <a:extLst>
              <a:ext uri="{FF2B5EF4-FFF2-40B4-BE49-F238E27FC236}">
                <a16:creationId xmlns:a16="http://schemas.microsoft.com/office/drawing/2014/main" id="{DC0385C9-BF36-4F3D-8D09-1BFF15C4B265}"/>
              </a:ext>
            </a:extLst>
          </p:cNvPr>
          <p:cNvSpPr>
            <a:spLocks noGrp="1"/>
          </p:cNvSpPr>
          <p:nvPr>
            <p:ph idx="1"/>
          </p:nvPr>
        </p:nvSpPr>
        <p:spPr>
          <a:xfrm>
            <a:off x="457200" y="1112012"/>
            <a:ext cx="8229600" cy="4262438"/>
          </a:xfrm>
        </p:spPr>
        <p:txBody>
          <a:bodyPr/>
          <a:lstStyle/>
          <a:p>
            <a:pPr>
              <a:defRPr/>
            </a:pPr>
            <a:r>
              <a:rPr lang="en-US" sz="2800" dirty="0"/>
              <a:t>If the purchase of supplies during February at a cost of $100 was originally recorded as an increase in Supplies Expense for February, the cost of supplies still on hand at the end of February ($65, if supplies costing $35 were used during February) must be removed from the Supplies Expense account and recorded as an asset.</a:t>
            </a:r>
          </a:p>
        </p:txBody>
      </p:sp>
      <p:sp>
        <p:nvSpPr>
          <p:cNvPr id="5" name="Rounded Rectangle 10">
            <a:extLst>
              <a:ext uri="{FF2B5EF4-FFF2-40B4-BE49-F238E27FC236}">
                <a16:creationId xmlns:a16="http://schemas.microsoft.com/office/drawing/2014/main" id="{55604568-81AB-4A72-80AD-0B0D60CC0EEF}"/>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7">
            <a:extLst>
              <a:ext uri="{FF2B5EF4-FFF2-40B4-BE49-F238E27FC236}">
                <a16:creationId xmlns:a16="http://schemas.microsoft.com/office/drawing/2014/main" id="{5AC21B5F-532E-4A07-A164-9E1EDD728EBA}"/>
              </a:ext>
            </a:extLst>
          </p:cNvPr>
          <p:cNvSpPr>
            <a:spLocks noGrp="1"/>
          </p:cNvSpPr>
          <p:nvPr>
            <p:ph type="title"/>
          </p:nvPr>
        </p:nvSpPr>
        <p:spPr/>
        <p:txBody>
          <a:bodyPr/>
          <a:lstStyle/>
          <a:p>
            <a:r>
              <a:rPr lang="en-US" altLang="en-US"/>
              <a:t>Learning Objectives</a:t>
            </a:r>
          </a:p>
        </p:txBody>
      </p:sp>
      <p:sp>
        <p:nvSpPr>
          <p:cNvPr id="58371" name="Text Box 2">
            <a:extLst>
              <a:ext uri="{FF2B5EF4-FFF2-40B4-BE49-F238E27FC236}">
                <a16:creationId xmlns:a16="http://schemas.microsoft.com/office/drawing/2014/main" id="{107864EE-3F87-4FF5-9D0C-7992D96BF876}"/>
              </a:ext>
            </a:extLst>
          </p:cNvPr>
          <p:cNvSpPr txBox="1">
            <a:spLocks noChangeArrowheads="1"/>
          </p:cNvSpPr>
          <p:nvPr/>
        </p:nvSpPr>
        <p:spPr bwMode="auto">
          <a:xfrm>
            <a:off x="0" y="1524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400">
              <a:latin typeface="Arial" panose="020B0604020202020204" pitchFamily="34" charset="0"/>
            </a:endParaRPr>
          </a:p>
        </p:txBody>
      </p:sp>
      <p:sp>
        <p:nvSpPr>
          <p:cNvPr id="58372" name="Rectangle 7">
            <a:extLst>
              <a:ext uri="{FF2B5EF4-FFF2-40B4-BE49-F238E27FC236}">
                <a16:creationId xmlns:a16="http://schemas.microsoft.com/office/drawing/2014/main" id="{096CADD8-7CFF-4389-B4FA-691046C24836}"/>
              </a:ext>
            </a:extLst>
          </p:cNvPr>
          <p:cNvSpPr>
            <a:spLocks noChangeArrowheads="1"/>
          </p:cNvSpPr>
          <p:nvPr/>
        </p:nvSpPr>
        <p:spPr bwMode="auto">
          <a:xfrm>
            <a:off x="685800" y="3200400"/>
            <a:ext cx="7696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Clr>
                <a:schemeClr val="bg2"/>
              </a:buClr>
              <a:buSzPct val="65000"/>
              <a:buFont typeface="Wingdings" panose="05000000000000000000" pitchFamily="2" charset="2"/>
              <a:buNone/>
            </a:pPr>
            <a:endParaRPr lang="en-US" altLang="en-US" sz="4000">
              <a:solidFill>
                <a:srgbClr val="990000"/>
              </a:solidFill>
              <a:latin typeface="Hypatia Sans Pro" charset="0"/>
            </a:endParaRPr>
          </a:p>
        </p:txBody>
      </p:sp>
      <p:sp>
        <p:nvSpPr>
          <p:cNvPr id="575498" name="Rectangle 10">
            <a:extLst>
              <a:ext uri="{FF2B5EF4-FFF2-40B4-BE49-F238E27FC236}">
                <a16:creationId xmlns:a16="http://schemas.microsoft.com/office/drawing/2014/main" id="{ED38B58D-159E-4584-BDF5-179EFF32F10A}"/>
              </a:ext>
            </a:extLst>
          </p:cNvPr>
          <p:cNvSpPr>
            <a:spLocks noChangeArrowheads="1"/>
          </p:cNvSpPr>
          <p:nvPr/>
        </p:nvSpPr>
        <p:spPr bwMode="auto">
          <a:xfrm>
            <a:off x="533400" y="1600200"/>
            <a:ext cx="8305800" cy="4370388"/>
          </a:xfrm>
          <a:prstGeom prst="rect">
            <a:avLst/>
          </a:prstGeom>
          <a:noFill/>
          <a:ln w="9525" algn="ctr">
            <a:noFill/>
            <a:miter lim="800000"/>
            <a:headEnd/>
            <a:tailEnd/>
          </a:ln>
          <a:effectLst/>
        </p:spPr>
        <p:txBody>
          <a:bodyPr>
            <a:spAutoFit/>
          </a:bodyPr>
          <a:lstStyle/>
          <a:p>
            <a:pPr>
              <a:spcBef>
                <a:spcPct val="50000"/>
              </a:spcBef>
              <a:defRPr/>
            </a:pPr>
            <a:r>
              <a:rPr lang="en-US" altLang="en-US" sz="2200" b="1" dirty="0">
                <a:latin typeface="Arial Narrow" pitchFamily="34" charset="0"/>
              </a:rPr>
              <a:t>After studying this chapter, you should understand and be able to:</a:t>
            </a:r>
            <a:br>
              <a:rPr lang="en-US" altLang="en-US" sz="2200" b="1" dirty="0">
                <a:latin typeface="Arial Narrow" pitchFamily="34" charset="0"/>
              </a:rPr>
            </a:br>
            <a:endParaRPr lang="en-US" altLang="en-US" sz="2200" b="1" dirty="0">
              <a:latin typeface="Arial Narrow" pitchFamily="34" charset="0"/>
            </a:endParaRPr>
          </a:p>
          <a:p>
            <a:pPr marL="685800" indent="-685800">
              <a:defRPr/>
            </a:pPr>
            <a:r>
              <a:rPr lang="en-US" altLang="en-US" b="1" dirty="0">
                <a:latin typeface="Arial Narrow" pitchFamily="34" charset="0"/>
              </a:rPr>
              <a:t>LO 4-1: Illustrate the expansion of the basic accounting equation to include revenues and expenses.</a:t>
            </a:r>
          </a:p>
          <a:p>
            <a:pPr marL="685800" indent="-685800">
              <a:defRPr/>
            </a:pPr>
            <a:r>
              <a:rPr lang="en-US" altLang="en-US" b="1" dirty="0">
                <a:latin typeface="Arial Narrow" pitchFamily="34" charset="0"/>
              </a:rPr>
              <a:t>LO 4-2: Describe how the expanded accounting equation stays in balance after every transaction.</a:t>
            </a:r>
          </a:p>
          <a:p>
            <a:pPr marL="685800" indent="-685800">
              <a:defRPr/>
            </a:pPr>
            <a:r>
              <a:rPr lang="en-US" altLang="en-US" b="1" dirty="0">
                <a:latin typeface="Arial Narrow" pitchFamily="34" charset="0"/>
              </a:rPr>
              <a:t>LO 4-3: Describe how the income statement is linked to the balance sheet through stockholders’ equity.</a:t>
            </a:r>
          </a:p>
          <a:p>
            <a:pPr marL="685800" indent="-685800">
              <a:defRPr/>
            </a:pPr>
            <a:r>
              <a:rPr lang="en-US" altLang="en-US" b="1" dirty="0">
                <a:latin typeface="Arial Narrow" pitchFamily="34" charset="0"/>
              </a:rPr>
              <a:t>LO 4-4: Explain the meaning of the bookkeeping terms </a:t>
            </a:r>
            <a:r>
              <a:rPr lang="en-US" altLang="en-US" b="1" i="1" dirty="0">
                <a:latin typeface="Arial Narrow" pitchFamily="34" charset="0"/>
              </a:rPr>
              <a:t>journal</a:t>
            </a:r>
            <a:r>
              <a:rPr lang="en-US" altLang="en-US" b="1" dirty="0">
                <a:latin typeface="Arial Narrow" pitchFamily="34" charset="0"/>
              </a:rPr>
              <a:t>, </a:t>
            </a:r>
            <a:r>
              <a:rPr lang="en-US" altLang="en-US" b="1" i="1" dirty="0">
                <a:latin typeface="Arial Narrow" pitchFamily="34" charset="0"/>
              </a:rPr>
              <a:t>ledger</a:t>
            </a:r>
            <a:r>
              <a:rPr lang="en-US" altLang="en-US" b="1" dirty="0">
                <a:latin typeface="Arial Narrow" pitchFamily="34" charset="0"/>
              </a:rPr>
              <a:t>, </a:t>
            </a:r>
            <a:r>
              <a:rPr lang="en-US" altLang="en-US" b="1" i="1" dirty="0">
                <a:latin typeface="Arial Narrow" pitchFamily="34" charset="0"/>
              </a:rPr>
              <a:t>T-account</a:t>
            </a:r>
            <a:r>
              <a:rPr lang="en-US" altLang="en-US" b="1" dirty="0">
                <a:latin typeface="Arial Narrow" pitchFamily="34" charset="0"/>
              </a:rPr>
              <a:t>, </a:t>
            </a:r>
            <a:r>
              <a:rPr lang="en-US" altLang="en-US" b="1" i="1" dirty="0">
                <a:latin typeface="Arial Narrow" pitchFamily="34" charset="0"/>
              </a:rPr>
              <a:t>account balance</a:t>
            </a:r>
            <a:r>
              <a:rPr lang="en-US" altLang="en-US" b="1" dirty="0">
                <a:latin typeface="Arial Narrow" pitchFamily="34" charset="0"/>
              </a:rPr>
              <a:t>, </a:t>
            </a:r>
            <a:r>
              <a:rPr lang="en-US" altLang="en-US" b="1" i="1" dirty="0">
                <a:latin typeface="Arial Narrow" pitchFamily="34" charset="0"/>
              </a:rPr>
              <a:t>debit</a:t>
            </a:r>
            <a:r>
              <a:rPr lang="en-US" altLang="en-US" b="1" dirty="0">
                <a:latin typeface="Arial Narrow" pitchFamily="34" charset="0"/>
              </a:rPr>
              <a:t>, </a:t>
            </a:r>
            <a:r>
              <a:rPr lang="en-US" altLang="en-US" b="1" i="1" dirty="0">
                <a:latin typeface="Arial Narrow" pitchFamily="34" charset="0"/>
              </a:rPr>
              <a:t>credit,</a:t>
            </a:r>
            <a:r>
              <a:rPr lang="en-US" altLang="en-US" b="1" dirty="0">
                <a:latin typeface="Arial Narrow" pitchFamily="34" charset="0"/>
              </a:rPr>
              <a:t> and </a:t>
            </a:r>
            <a:r>
              <a:rPr lang="en-US" altLang="en-US" b="1" i="1" dirty="0">
                <a:latin typeface="Arial Narrow" pitchFamily="34" charset="0"/>
              </a:rPr>
              <a:t>closing the books</a:t>
            </a:r>
            <a:r>
              <a:rPr lang="en-US" altLang="en-US" b="1" dirty="0">
                <a:latin typeface="Arial Narrow" pitchFamily="34" charset="0"/>
              </a:rPr>
              <a:t>.</a:t>
            </a:r>
          </a:p>
          <a:p>
            <a:pPr marL="685800" indent="-685800">
              <a:defRPr/>
            </a:pPr>
            <a:r>
              <a:rPr lang="en-US" altLang="en-US" b="1" dirty="0">
                <a:latin typeface="Arial Narrow" pitchFamily="34" charset="0"/>
              </a:rPr>
              <a:t>LO 4-5: Explain why the bookkeeping system is a mechanical adaptation of the expanded accounting equation.</a:t>
            </a:r>
          </a:p>
          <a:p>
            <a:pPr marL="685800" indent="-685800">
              <a:defRPr/>
            </a:pPr>
            <a:r>
              <a:rPr lang="en-US" altLang="en-US" b="1" dirty="0">
                <a:latin typeface="Arial Narrow" pitchFamily="34" charset="0"/>
              </a:rPr>
              <a:t>LO 4-6: Analyze a transaction, prepare a journal entry, and determine the effects of the transaction on the financial statements.</a:t>
            </a:r>
          </a:p>
          <a:p>
            <a:pPr marL="685800" indent="-685800">
              <a:defRPr/>
            </a:pPr>
            <a:r>
              <a:rPr lang="en-US" altLang="en-US" b="1" dirty="0">
                <a:latin typeface="Arial Narrow" pitchFamily="34" charset="0"/>
              </a:rPr>
              <a:t>LO 4-7: Apply the five questions of transaction analysis.</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a:extLst>
              <a:ext uri="{FF2B5EF4-FFF2-40B4-BE49-F238E27FC236}">
                <a16:creationId xmlns:a16="http://schemas.microsoft.com/office/drawing/2014/main" id="{F8480737-9CB8-46B5-85C3-81307EC40FA0}"/>
              </a:ext>
            </a:extLst>
          </p:cNvPr>
          <p:cNvSpPr>
            <a:spLocks noGrp="1"/>
          </p:cNvSpPr>
          <p:nvPr>
            <p:ph type="title"/>
          </p:nvPr>
        </p:nvSpPr>
        <p:spPr>
          <a:xfrm>
            <a:off x="613982" y="0"/>
            <a:ext cx="8229600" cy="869950"/>
          </a:xfrm>
        </p:spPr>
        <p:txBody>
          <a:bodyPr/>
          <a:lstStyle/>
          <a:p>
            <a:r>
              <a:rPr lang="en-US" altLang="en-US" sz="3600" dirty="0"/>
              <a:t>Reclassification Adjustment for Supplies</a:t>
            </a:r>
          </a:p>
        </p:txBody>
      </p:sp>
      <p:sp>
        <p:nvSpPr>
          <p:cNvPr id="7" name="Content Placeholder 6">
            <a:extLst>
              <a:ext uri="{FF2B5EF4-FFF2-40B4-BE49-F238E27FC236}">
                <a16:creationId xmlns:a16="http://schemas.microsoft.com/office/drawing/2014/main" id="{DC0385C9-BF36-4F3D-8D09-1BFF15C4B265}"/>
              </a:ext>
            </a:extLst>
          </p:cNvPr>
          <p:cNvSpPr>
            <a:spLocks noGrp="1"/>
          </p:cNvSpPr>
          <p:nvPr>
            <p:ph idx="1"/>
          </p:nvPr>
        </p:nvSpPr>
        <p:spPr>
          <a:xfrm>
            <a:off x="457200" y="869950"/>
            <a:ext cx="8229600" cy="4262438"/>
          </a:xfrm>
        </p:spPr>
        <p:txBody>
          <a:bodyPr/>
          <a:lstStyle/>
          <a:p>
            <a:pPr>
              <a:defRPr/>
            </a:pPr>
            <a:r>
              <a:rPr lang="en-US" sz="2800" dirty="0"/>
              <a:t>The reclassification adjustment for the $65 of supplies still on hand at the end of February would be reflected in the horizontal model as follows:</a:t>
            </a:r>
          </a:p>
          <a:p>
            <a:pPr>
              <a:defRPr/>
            </a:pPr>
            <a:endParaRPr lang="en-US" sz="2800" dirty="0"/>
          </a:p>
          <a:p>
            <a:pPr>
              <a:defRPr/>
            </a:pPr>
            <a:endParaRPr lang="en-US" sz="2800" dirty="0"/>
          </a:p>
          <a:p>
            <a:pPr>
              <a:defRPr/>
            </a:pPr>
            <a:endParaRPr lang="en-US" sz="2800" dirty="0"/>
          </a:p>
          <a:p>
            <a:pPr>
              <a:defRPr/>
            </a:pPr>
            <a:r>
              <a:rPr lang="en-US" sz="2800" dirty="0"/>
              <a:t>The journal entry would be as follows:</a:t>
            </a:r>
          </a:p>
        </p:txBody>
      </p:sp>
      <p:pic>
        <p:nvPicPr>
          <p:cNvPr id="130053" name="Picture 9" descr="A screenshot of a cell phone&#10;&#10;Description generated with very high confidence">
            <a:extLst>
              <a:ext uri="{FF2B5EF4-FFF2-40B4-BE49-F238E27FC236}">
                <a16:creationId xmlns:a16="http://schemas.microsoft.com/office/drawing/2014/main" id="{EDF5C894-CBD9-4A10-9EE7-530283566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982" y="2221708"/>
            <a:ext cx="8229600"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4" name="Picture 11" descr="A screenshot of a cell phone&#10;&#10;Description generated with high confidence">
            <a:extLst>
              <a:ext uri="{FF2B5EF4-FFF2-40B4-BE49-F238E27FC236}">
                <a16:creationId xmlns:a16="http://schemas.microsoft.com/office/drawing/2014/main" id="{FE131EA0-E7F9-462F-A8A5-AC875FE776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020" y="4437064"/>
            <a:ext cx="8310562"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10">
            <a:extLst>
              <a:ext uri="{FF2B5EF4-FFF2-40B4-BE49-F238E27FC236}">
                <a16:creationId xmlns:a16="http://schemas.microsoft.com/office/drawing/2014/main" id="{D1228186-4E70-44D8-B1CD-E3D038B4E6DA}"/>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Line 8">
            <a:extLst>
              <a:ext uri="{FF2B5EF4-FFF2-40B4-BE49-F238E27FC236}">
                <a16:creationId xmlns:a16="http://schemas.microsoft.com/office/drawing/2014/main" id="{B059962E-67DA-416E-AD8B-7716F70C43DC}"/>
              </a:ext>
            </a:extLst>
          </p:cNvPr>
          <p:cNvSpPr>
            <a:spLocks noChangeShapeType="1"/>
          </p:cNvSpPr>
          <p:nvPr/>
        </p:nvSpPr>
        <p:spPr bwMode="auto">
          <a:xfrm>
            <a:off x="3429000" y="3048000"/>
            <a:ext cx="2362200" cy="0"/>
          </a:xfrm>
          <a:prstGeom prst="line">
            <a:avLst/>
          </a:prstGeom>
          <a:noFill/>
          <a:ln w="76200">
            <a:solidFill>
              <a:srgbClr val="C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54627" name="Title 15">
            <a:extLst>
              <a:ext uri="{FF2B5EF4-FFF2-40B4-BE49-F238E27FC236}">
                <a16:creationId xmlns:a16="http://schemas.microsoft.com/office/drawing/2014/main" id="{AEE6688C-7214-4F45-A18E-799F24EB6736}"/>
              </a:ext>
            </a:extLst>
          </p:cNvPr>
          <p:cNvSpPr>
            <a:spLocks noGrp="1"/>
          </p:cNvSpPr>
          <p:nvPr>
            <p:ph type="title"/>
          </p:nvPr>
        </p:nvSpPr>
        <p:spPr/>
        <p:txBody>
          <a:bodyPr/>
          <a:lstStyle/>
          <a:p>
            <a:r>
              <a:rPr lang="en-US" altLang="en-US" dirty="0"/>
              <a:t>Reclassifying Assets to Expenses</a:t>
            </a:r>
          </a:p>
        </p:txBody>
      </p:sp>
      <p:sp>
        <p:nvSpPr>
          <p:cNvPr id="452610" name="Rectangle 2">
            <a:extLst>
              <a:ext uri="{FF2B5EF4-FFF2-40B4-BE49-F238E27FC236}">
                <a16:creationId xmlns:a16="http://schemas.microsoft.com/office/drawing/2014/main" id="{4095A90D-A01E-4AFB-B2D8-17EA82636DD3}"/>
              </a:ext>
            </a:extLst>
          </p:cNvPr>
          <p:cNvSpPr>
            <a:spLocks noChangeArrowheads="1"/>
          </p:cNvSpPr>
          <p:nvPr/>
        </p:nvSpPr>
        <p:spPr bwMode="auto">
          <a:xfrm>
            <a:off x="457200" y="3810000"/>
            <a:ext cx="8229600" cy="1811338"/>
          </a:xfrm>
          <a:prstGeom prst="rect">
            <a:avLst/>
          </a:prstGeom>
          <a:solidFill>
            <a:schemeClr val="bg1">
              <a:lumMod val="20000"/>
              <a:lumOff val="80000"/>
            </a:schemeClr>
          </a:solidFill>
          <a:ln w="12700">
            <a:solidFill>
              <a:schemeClr val="bg1">
                <a:lumMod val="50000"/>
              </a:schemeClr>
            </a:solidFill>
            <a:miter lim="800000"/>
            <a:headEnd/>
            <a:tailEnd/>
          </a:ln>
          <a:effectLst/>
        </p:spPr>
        <p:txBody>
          <a:bodyPr lIns="90488" tIns="44450" rIns="90488" bIns="44450">
            <a:spAutoFit/>
          </a:bodyPr>
          <a:lstStyle/>
          <a:p>
            <a:pPr algn="ctr">
              <a:spcBef>
                <a:spcPct val="50000"/>
              </a:spcBef>
              <a:defRPr/>
            </a:pPr>
            <a:r>
              <a:rPr lang="en-US" sz="2800" b="1" dirty="0">
                <a:solidFill>
                  <a:schemeClr val="tx2">
                    <a:lumMod val="50000"/>
                  </a:schemeClr>
                </a:solidFill>
                <a:latin typeface="Arial" pitchFamily="34" charset="0"/>
              </a:rPr>
              <a:t>Adjusting entries</a:t>
            </a:r>
          </a:p>
          <a:p>
            <a:pPr>
              <a:spcBef>
                <a:spcPct val="50000"/>
              </a:spcBef>
              <a:defRPr/>
            </a:pPr>
            <a:r>
              <a:rPr lang="en-US" sz="2800" b="1" dirty="0">
                <a:solidFill>
                  <a:schemeClr val="tx2">
                    <a:lumMod val="50000"/>
                  </a:schemeClr>
                </a:solidFill>
                <a:latin typeface="Arial" pitchFamily="34" charset="0"/>
              </a:rPr>
              <a:t>Prepaid insurance		 </a:t>
            </a:r>
            <a:r>
              <a:rPr lang="en-US" sz="2800" b="1" dirty="0">
                <a:latin typeface="Arial" pitchFamily="34" charset="0"/>
              </a:rPr>
              <a:t>Insurance expense</a:t>
            </a:r>
          </a:p>
          <a:p>
            <a:pPr>
              <a:spcBef>
                <a:spcPct val="50000"/>
              </a:spcBef>
              <a:defRPr/>
            </a:pPr>
            <a:r>
              <a:rPr lang="en-US" sz="2800" b="1" dirty="0">
                <a:solidFill>
                  <a:schemeClr val="tx2">
                    <a:lumMod val="50000"/>
                  </a:schemeClr>
                </a:solidFill>
                <a:latin typeface="Arial" pitchFamily="34" charset="0"/>
              </a:rPr>
              <a:t>Supplies	 			 </a:t>
            </a:r>
            <a:r>
              <a:rPr lang="en-US" sz="2800" b="1" dirty="0">
                <a:latin typeface="Arial" pitchFamily="34" charset="0"/>
              </a:rPr>
              <a:t>Supplies expense</a:t>
            </a:r>
          </a:p>
        </p:txBody>
      </p:sp>
      <p:sp>
        <p:nvSpPr>
          <p:cNvPr id="452613" name="AutoShape 5">
            <a:extLst>
              <a:ext uri="{FF2B5EF4-FFF2-40B4-BE49-F238E27FC236}">
                <a16:creationId xmlns:a16="http://schemas.microsoft.com/office/drawing/2014/main" id="{D847C725-DF8E-4C03-BAAB-5D4957903469}"/>
              </a:ext>
            </a:extLst>
          </p:cNvPr>
          <p:cNvSpPr>
            <a:spLocks noChangeArrowheads="1"/>
          </p:cNvSpPr>
          <p:nvPr/>
        </p:nvSpPr>
        <p:spPr bwMode="auto">
          <a:xfrm rot="10800000" flipH="1" flipV="1">
            <a:off x="609600" y="2590800"/>
            <a:ext cx="2895600" cy="838200"/>
          </a:xfrm>
          <a:prstGeom prst="octagon">
            <a:avLst>
              <a:gd name="adj" fmla="val 29287"/>
            </a:avLst>
          </a:prstGeom>
          <a:solidFill>
            <a:schemeClr val="accent1">
              <a:lumMod val="20000"/>
              <a:lumOff val="80000"/>
            </a:schemeClr>
          </a:solidFill>
          <a:ln w="9525">
            <a:solidFill>
              <a:schemeClr val="tx1"/>
            </a:solidFill>
            <a:miter lim="800000"/>
            <a:headEnd/>
            <a:tailEnd/>
          </a:ln>
          <a:effectLst/>
        </p:spPr>
        <p:txBody>
          <a:bodyPr wrap="none" anchor="ctr"/>
          <a:lstStyle/>
          <a:p>
            <a:pPr algn="ctr" eaLnBrk="1" hangingPunct="1">
              <a:defRPr/>
            </a:pPr>
            <a:r>
              <a:rPr lang="en-US" sz="2800" b="1" dirty="0">
                <a:latin typeface="Arial" pitchFamily="34" charset="0"/>
              </a:rPr>
              <a:t>Assets</a:t>
            </a:r>
          </a:p>
        </p:txBody>
      </p:sp>
      <p:sp>
        <p:nvSpPr>
          <p:cNvPr id="154630" name="AutoShape 6">
            <a:extLst>
              <a:ext uri="{FF2B5EF4-FFF2-40B4-BE49-F238E27FC236}">
                <a16:creationId xmlns:a16="http://schemas.microsoft.com/office/drawing/2014/main" id="{EB1782C5-708D-46B2-9902-D87A94E5D0C8}"/>
              </a:ext>
            </a:extLst>
          </p:cNvPr>
          <p:cNvSpPr>
            <a:spLocks noChangeArrowheads="1"/>
          </p:cNvSpPr>
          <p:nvPr/>
        </p:nvSpPr>
        <p:spPr bwMode="auto">
          <a:xfrm flipV="1">
            <a:off x="5791200" y="2590800"/>
            <a:ext cx="2895600" cy="838200"/>
          </a:xfrm>
          <a:prstGeom prst="octagon">
            <a:avLst>
              <a:gd name="adj" fmla="val 29287"/>
            </a:avLst>
          </a:prstGeom>
          <a:solidFill>
            <a:srgbClr val="FFFF97"/>
          </a:solidFill>
          <a:ln w="9525">
            <a:solidFill>
              <a:srgbClr val="C00000"/>
            </a:solidFill>
            <a:miter lim="800000"/>
            <a:headEnd/>
            <a:tailEnd/>
          </a:ln>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a:latin typeface="Arial" panose="020B0604020202020204" pitchFamily="34" charset="0"/>
              </a:rPr>
              <a:t>Expenses</a:t>
            </a:r>
          </a:p>
        </p:txBody>
      </p:sp>
      <p:sp>
        <p:nvSpPr>
          <p:cNvPr id="452617" name="Line 9">
            <a:extLst>
              <a:ext uri="{FF2B5EF4-FFF2-40B4-BE49-F238E27FC236}">
                <a16:creationId xmlns:a16="http://schemas.microsoft.com/office/drawing/2014/main" id="{03CBE25E-9EF8-485F-9E28-DE9839F42F9E}"/>
              </a:ext>
            </a:extLst>
          </p:cNvPr>
          <p:cNvSpPr>
            <a:spLocks noChangeShapeType="1"/>
          </p:cNvSpPr>
          <p:nvPr/>
        </p:nvSpPr>
        <p:spPr bwMode="auto">
          <a:xfrm>
            <a:off x="2057400" y="6400800"/>
            <a:ext cx="3048000" cy="0"/>
          </a:xfrm>
          <a:prstGeom prst="line">
            <a:avLst/>
          </a:prstGeom>
          <a:noFill/>
          <a:ln w="28575">
            <a:solidFill>
              <a:schemeClr val="bg1">
                <a:lumMod val="50000"/>
              </a:schemeClr>
            </a:solidFill>
            <a:round/>
            <a:headEnd/>
            <a:tailEnd type="triangle" w="med" len="med"/>
          </a:ln>
          <a:effectLst/>
        </p:spPr>
        <p:txBody>
          <a:bodyPr wrap="none"/>
          <a:lstStyle/>
          <a:p>
            <a:pPr algn="ctr">
              <a:defRPr/>
            </a:pPr>
            <a:endParaRPr lang="en-US"/>
          </a:p>
        </p:txBody>
      </p:sp>
      <p:sp>
        <p:nvSpPr>
          <p:cNvPr id="154632" name="Line 10">
            <a:extLst>
              <a:ext uri="{FF2B5EF4-FFF2-40B4-BE49-F238E27FC236}">
                <a16:creationId xmlns:a16="http://schemas.microsoft.com/office/drawing/2014/main" id="{656D16C1-941F-4531-A264-21187878758A}"/>
              </a:ext>
            </a:extLst>
          </p:cNvPr>
          <p:cNvSpPr>
            <a:spLocks noChangeShapeType="1"/>
          </p:cNvSpPr>
          <p:nvPr/>
        </p:nvSpPr>
        <p:spPr bwMode="auto">
          <a:xfrm>
            <a:off x="3962400" y="4953000"/>
            <a:ext cx="1143000" cy="0"/>
          </a:xfrm>
          <a:prstGeom prst="line">
            <a:avLst/>
          </a:prstGeom>
          <a:noFill/>
          <a:ln w="57150">
            <a:solidFill>
              <a:srgbClr val="C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5" name="Rectangle 14">
            <a:extLst>
              <a:ext uri="{FF2B5EF4-FFF2-40B4-BE49-F238E27FC236}">
                <a16:creationId xmlns:a16="http://schemas.microsoft.com/office/drawing/2014/main" id="{028ECEBF-8BE9-4313-8BB5-DC81DA3571A0}"/>
              </a:ext>
            </a:extLst>
          </p:cNvPr>
          <p:cNvSpPr/>
          <p:nvPr/>
        </p:nvSpPr>
        <p:spPr>
          <a:xfrm>
            <a:off x="533400" y="1143002"/>
            <a:ext cx="8166100" cy="708025"/>
          </a:xfrm>
          <a:prstGeom prst="rect">
            <a:avLst/>
          </a:prstGeom>
          <a:solidFill>
            <a:schemeClr val="bg1">
              <a:lumMod val="20000"/>
              <a:lumOff val="80000"/>
            </a:schemeClr>
          </a:solidFill>
          <a:ln>
            <a:solidFill>
              <a:schemeClr val="bg1">
                <a:lumMod val="50000"/>
              </a:schemeClr>
            </a:solidFill>
          </a:ln>
        </p:spPr>
        <p:txBody>
          <a:bodyPr wrap="none">
            <a:spAutoFit/>
          </a:bodyPr>
          <a:lstStyle/>
          <a:p>
            <a:pPr algn="ctr">
              <a:defRPr/>
            </a:pPr>
            <a:r>
              <a:rPr lang="en-US" sz="4000" b="1" dirty="0"/>
              <a:t>End of month adjusting entries</a:t>
            </a:r>
          </a:p>
        </p:txBody>
      </p:sp>
      <p:sp>
        <p:nvSpPr>
          <p:cNvPr id="10" name="Rounded Rectangle 10">
            <a:extLst>
              <a:ext uri="{FF2B5EF4-FFF2-40B4-BE49-F238E27FC236}">
                <a16:creationId xmlns:a16="http://schemas.microsoft.com/office/drawing/2014/main" id="{1049302D-FB2A-4B1C-85C4-438B5410514D}"/>
              </a:ext>
            </a:extLst>
          </p:cNvPr>
          <p:cNvSpPr/>
          <p:nvPr/>
        </p:nvSpPr>
        <p:spPr>
          <a:xfrm>
            <a:off x="533400" y="6096000"/>
            <a:ext cx="7620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4-6: Analyze a transaction, prepare a journal entry, and determine the effects of the transaction on the financial statements.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le 8">
            <a:extLst>
              <a:ext uri="{FF2B5EF4-FFF2-40B4-BE49-F238E27FC236}">
                <a16:creationId xmlns:a16="http://schemas.microsoft.com/office/drawing/2014/main" id="{E3BF6079-D5E5-450B-98E7-246818E4DA10}"/>
              </a:ext>
            </a:extLst>
          </p:cNvPr>
          <p:cNvSpPr>
            <a:spLocks noGrp="1"/>
          </p:cNvSpPr>
          <p:nvPr>
            <p:ph type="title"/>
          </p:nvPr>
        </p:nvSpPr>
        <p:spPr/>
        <p:txBody>
          <a:bodyPr/>
          <a:lstStyle/>
          <a:p>
            <a:r>
              <a:rPr lang="en-US" altLang="en-US"/>
              <a:t>Transaction Analysis Methodology</a:t>
            </a:r>
          </a:p>
        </p:txBody>
      </p:sp>
      <p:sp>
        <p:nvSpPr>
          <p:cNvPr id="445444" name="Text Box 4">
            <a:extLst>
              <a:ext uri="{FF2B5EF4-FFF2-40B4-BE49-F238E27FC236}">
                <a16:creationId xmlns:a16="http://schemas.microsoft.com/office/drawing/2014/main" id="{9C827E4B-F43C-4353-A96A-4D175BC5B6D7}"/>
              </a:ext>
            </a:extLst>
          </p:cNvPr>
          <p:cNvSpPr txBox="1">
            <a:spLocks noChangeArrowheads="1"/>
          </p:cNvSpPr>
          <p:nvPr/>
        </p:nvSpPr>
        <p:spPr bwMode="auto">
          <a:xfrm>
            <a:off x="1981200" y="1600200"/>
            <a:ext cx="5181600" cy="4300538"/>
          </a:xfrm>
          <a:prstGeom prst="rect">
            <a:avLst/>
          </a:prstGeom>
          <a:solidFill>
            <a:srgbClr val="FFFF97"/>
          </a:solidFill>
          <a:ln w="9525">
            <a:solidFill>
              <a:schemeClr val="bg1">
                <a:lumMod val="50000"/>
              </a:schemeClr>
            </a:solidFill>
            <a:miter lim="800000"/>
            <a:headEnd/>
            <a:tailEnd/>
          </a:ln>
          <a:effectLst/>
        </p:spPr>
        <p:txBody>
          <a:bodyPr>
            <a:spAutoFit/>
          </a:bodyPr>
          <a:lstStyle/>
          <a:p>
            <a:pPr marL="457200" indent="-457200" algn="ctr" eaLnBrk="1" hangingPunct="1">
              <a:spcBef>
                <a:spcPct val="50000"/>
              </a:spcBef>
              <a:defRPr/>
            </a:pPr>
            <a:r>
              <a:rPr lang="en-US" sz="2400" b="1" dirty="0">
                <a:latin typeface="Arial" pitchFamily="34" charset="0"/>
              </a:rPr>
              <a:t>Answer Five Questions:</a:t>
            </a:r>
          </a:p>
          <a:p>
            <a:pPr marL="457200" indent="-457200" eaLnBrk="1" hangingPunct="1">
              <a:spcBef>
                <a:spcPct val="50000"/>
              </a:spcBef>
              <a:buFontTx/>
              <a:buAutoNum type="arabicPeriod"/>
              <a:defRPr/>
            </a:pPr>
            <a:r>
              <a:rPr lang="en-US" sz="2400" b="1" dirty="0">
                <a:latin typeface="Arial" pitchFamily="34" charset="0"/>
              </a:rPr>
              <a:t>What’s going on?</a:t>
            </a:r>
          </a:p>
          <a:p>
            <a:pPr marL="457200" indent="-457200" eaLnBrk="1" hangingPunct="1">
              <a:spcBef>
                <a:spcPct val="50000"/>
              </a:spcBef>
              <a:buFontTx/>
              <a:buAutoNum type="arabicPeriod"/>
              <a:defRPr/>
            </a:pPr>
            <a:r>
              <a:rPr lang="en-US" sz="2400" b="1" dirty="0">
                <a:latin typeface="Arial" pitchFamily="34" charset="0"/>
              </a:rPr>
              <a:t>What accounts are affected?</a:t>
            </a:r>
          </a:p>
          <a:p>
            <a:pPr marL="457200" indent="-457200" eaLnBrk="1" hangingPunct="1">
              <a:spcBef>
                <a:spcPct val="50000"/>
              </a:spcBef>
              <a:buFontTx/>
              <a:buAutoNum type="arabicPeriod"/>
              <a:defRPr/>
            </a:pPr>
            <a:r>
              <a:rPr lang="en-US" sz="2400" b="1" dirty="0">
                <a:latin typeface="Arial" pitchFamily="34" charset="0"/>
              </a:rPr>
              <a:t>How are they affected?</a:t>
            </a:r>
          </a:p>
          <a:p>
            <a:pPr marL="457200" indent="-457200" eaLnBrk="1" hangingPunct="1">
              <a:spcBef>
                <a:spcPct val="50000"/>
              </a:spcBef>
              <a:buFontTx/>
              <a:buAutoNum type="arabicPeriod"/>
              <a:defRPr/>
            </a:pPr>
            <a:r>
              <a:rPr lang="en-US" sz="2400" b="1" dirty="0">
                <a:latin typeface="Arial" pitchFamily="34" charset="0"/>
              </a:rPr>
              <a:t>Does the balance sheet balance? (Do the debits equal the credits?)</a:t>
            </a:r>
          </a:p>
          <a:p>
            <a:pPr marL="457200" indent="-457200" eaLnBrk="1" hangingPunct="1">
              <a:spcBef>
                <a:spcPct val="50000"/>
              </a:spcBef>
              <a:buFontTx/>
              <a:buAutoNum type="arabicPeriod"/>
              <a:defRPr/>
            </a:pPr>
            <a:r>
              <a:rPr lang="en-US" sz="2400" b="1" dirty="0">
                <a:latin typeface="Arial" pitchFamily="34" charset="0"/>
              </a:rPr>
              <a:t>Does my analysis make sense?</a:t>
            </a:r>
          </a:p>
        </p:txBody>
      </p:sp>
      <p:sp>
        <p:nvSpPr>
          <p:cNvPr id="4" name="Rounded Rectangle 6">
            <a:extLst>
              <a:ext uri="{FF2B5EF4-FFF2-40B4-BE49-F238E27FC236}">
                <a16:creationId xmlns:a16="http://schemas.microsoft.com/office/drawing/2014/main" id="{2419E753-38D5-4F93-A37D-67553E6C8356}"/>
              </a:ext>
            </a:extLst>
          </p:cNvPr>
          <p:cNvSpPr/>
          <p:nvPr/>
        </p:nvSpPr>
        <p:spPr>
          <a:xfrm>
            <a:off x="457200" y="6172200"/>
            <a:ext cx="44958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4-7: </a:t>
            </a:r>
            <a:r>
              <a:rPr lang="en-US" altLang="en-US" sz="1100" b="1" dirty="0">
                <a:solidFill>
                  <a:srgbClr val="000000"/>
                </a:solidFill>
              </a:rPr>
              <a:t>Apply the five questions of transaction analysis. </a:t>
            </a:r>
            <a:endParaRPr lang="en-US" altLang="en-US" sz="1100" b="1" dirty="0">
              <a:solidFill>
                <a:schemeClr val="tx1"/>
              </a:solidFill>
              <a:latin typeface="Arial Narrow" pitchFamily="34"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itle 14">
            <a:extLst>
              <a:ext uri="{FF2B5EF4-FFF2-40B4-BE49-F238E27FC236}">
                <a16:creationId xmlns:a16="http://schemas.microsoft.com/office/drawing/2014/main" id="{B732761C-1E2E-48DA-8E4C-927EF2E7F4B1}"/>
              </a:ext>
            </a:extLst>
          </p:cNvPr>
          <p:cNvSpPr>
            <a:spLocks noGrp="1"/>
          </p:cNvSpPr>
          <p:nvPr>
            <p:ph type="title"/>
          </p:nvPr>
        </p:nvSpPr>
        <p:spPr/>
        <p:txBody>
          <a:bodyPr/>
          <a:lstStyle/>
          <a:p>
            <a:r>
              <a:rPr lang="en-US" altLang="en-US"/>
              <a:t>Closing the Books</a:t>
            </a:r>
          </a:p>
        </p:txBody>
      </p:sp>
      <p:sp>
        <p:nvSpPr>
          <p:cNvPr id="177155" name="Rectangle 2">
            <a:extLst>
              <a:ext uri="{FF2B5EF4-FFF2-40B4-BE49-F238E27FC236}">
                <a16:creationId xmlns:a16="http://schemas.microsoft.com/office/drawing/2014/main" id="{F1B27584-1E1D-440D-99E9-C353DF4E19FE}"/>
              </a:ext>
            </a:extLst>
          </p:cNvPr>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177156" name="Rectangle 3">
            <a:extLst>
              <a:ext uri="{FF2B5EF4-FFF2-40B4-BE49-F238E27FC236}">
                <a16:creationId xmlns:a16="http://schemas.microsoft.com/office/drawing/2014/main" id="{13493050-81DC-4561-BB71-849E2A9776A2}"/>
              </a:ext>
            </a:extLst>
          </p:cNvPr>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16" name="Rectangle 15">
            <a:extLst>
              <a:ext uri="{FF2B5EF4-FFF2-40B4-BE49-F238E27FC236}">
                <a16:creationId xmlns:a16="http://schemas.microsoft.com/office/drawing/2014/main" id="{F1EA43F3-7C0B-47A9-A853-E2E39B2252FE}"/>
              </a:ext>
            </a:extLst>
          </p:cNvPr>
          <p:cNvSpPr/>
          <p:nvPr/>
        </p:nvSpPr>
        <p:spPr bwMode="auto">
          <a:xfrm>
            <a:off x="685800" y="990600"/>
            <a:ext cx="8001000" cy="1219200"/>
          </a:xfrm>
          <a:prstGeom prst="rect">
            <a:avLst/>
          </a:prstGeom>
          <a:solidFill>
            <a:schemeClr val="accent1">
              <a:lumMod val="20000"/>
              <a:lumOff val="80000"/>
            </a:schemeClr>
          </a:solidFill>
          <a:ln w="9525" cap="flat" cmpd="sng" algn="ctr">
            <a:solidFill>
              <a:schemeClr val="bg1">
                <a:lumMod val="50000"/>
                <a:alpha val="50000"/>
              </a:schemeClr>
            </a:solidFill>
            <a:prstDash val="solid"/>
            <a:round/>
            <a:headEnd type="none" w="med" len="med"/>
            <a:tailEnd type="none" w="med" len="med"/>
          </a:ln>
          <a:effectLst/>
        </p:spPr>
        <p:txBody>
          <a:bodyPr anchor="ctr"/>
          <a:lstStyle/>
          <a:p>
            <a:pPr algn="ctr">
              <a:defRPr/>
            </a:pPr>
            <a:r>
              <a:rPr lang="en-US" sz="2000" b="1" dirty="0"/>
              <a:t>The closing process simply transfers the year-end balances of all income statement accounts (e.g., revenues, expenses, gains, and losses) to the Retained Earnings account. </a:t>
            </a:r>
          </a:p>
        </p:txBody>
      </p:sp>
      <p:pic>
        <p:nvPicPr>
          <p:cNvPr id="177158" name="Picture 8">
            <a:extLst>
              <a:ext uri="{FF2B5EF4-FFF2-40B4-BE49-F238E27FC236}">
                <a16:creationId xmlns:a16="http://schemas.microsoft.com/office/drawing/2014/main" id="{93FE5BB7-CEB2-41C1-BB51-F10EB22C99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438400"/>
            <a:ext cx="7239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8">
            <a:extLst>
              <a:ext uri="{FF2B5EF4-FFF2-40B4-BE49-F238E27FC236}">
                <a16:creationId xmlns:a16="http://schemas.microsoft.com/office/drawing/2014/main" id="{BA0B5D5F-210E-4FE0-B5F0-A0FE440FB9C7}"/>
              </a:ext>
            </a:extLst>
          </p:cNvPr>
          <p:cNvSpPr/>
          <p:nvPr/>
        </p:nvSpPr>
        <p:spPr>
          <a:xfrm>
            <a:off x="457200" y="6172200"/>
            <a:ext cx="44958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4-7: </a:t>
            </a:r>
            <a:r>
              <a:rPr lang="en-US" altLang="en-US" sz="1100" b="1" dirty="0">
                <a:solidFill>
                  <a:srgbClr val="000000"/>
                </a:solidFill>
              </a:rPr>
              <a:t>Apply the five questions of transaction analysis. </a:t>
            </a:r>
            <a:endParaRPr lang="en-US" altLang="en-US" sz="1100" b="1" dirty="0">
              <a:solidFill>
                <a:schemeClr val="tx1"/>
              </a:solidFill>
              <a:latin typeface="Arial Narrow" pitchFamily="34"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itle 13">
            <a:extLst>
              <a:ext uri="{FF2B5EF4-FFF2-40B4-BE49-F238E27FC236}">
                <a16:creationId xmlns:a16="http://schemas.microsoft.com/office/drawing/2014/main" id="{3D8494A9-BC74-4858-A36C-DD87BD4FCCCB}"/>
              </a:ext>
            </a:extLst>
          </p:cNvPr>
          <p:cNvSpPr>
            <a:spLocks noGrp="1"/>
          </p:cNvSpPr>
          <p:nvPr>
            <p:ph type="title"/>
          </p:nvPr>
        </p:nvSpPr>
        <p:spPr/>
        <p:txBody>
          <a:bodyPr/>
          <a:lstStyle/>
          <a:p>
            <a:r>
              <a:rPr lang="en-US" altLang="en-US"/>
              <a:t>Closing Entries</a:t>
            </a:r>
          </a:p>
        </p:txBody>
      </p:sp>
      <p:pic>
        <p:nvPicPr>
          <p:cNvPr id="86022" name="Picture 6">
            <a:extLst>
              <a:ext uri="{FF2B5EF4-FFF2-40B4-BE49-F238E27FC236}">
                <a16:creationId xmlns:a16="http://schemas.microsoft.com/office/drawing/2014/main" id="{2CB2DDE3-5A5B-4DB1-8326-896105EB1F0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8625" y="1143000"/>
            <a:ext cx="8585200" cy="3049588"/>
          </a:xfrm>
          <a:prstGeom prst="rect">
            <a:avLst/>
          </a:prstGeom>
          <a:noFill/>
          <a:ln w="9525" cap="flat" cmpd="sng" algn="ctr">
            <a:solidFill>
              <a:schemeClr val="bg1">
                <a:lumMod val="50000"/>
              </a:schemeClr>
            </a:solidFill>
            <a:prstDash val="solid"/>
            <a:miter lim="800000"/>
            <a:headEnd/>
            <a:tailEnd/>
          </a:ln>
        </p:spPr>
      </p:pic>
      <p:sp>
        <p:nvSpPr>
          <p:cNvPr id="16" name="Rectangle 15">
            <a:extLst>
              <a:ext uri="{FF2B5EF4-FFF2-40B4-BE49-F238E27FC236}">
                <a16:creationId xmlns:a16="http://schemas.microsoft.com/office/drawing/2014/main" id="{0235A690-7BD2-48BF-9289-1741E4CDBDAA}"/>
              </a:ext>
            </a:extLst>
          </p:cNvPr>
          <p:cNvSpPr/>
          <p:nvPr/>
        </p:nvSpPr>
        <p:spPr bwMode="auto">
          <a:xfrm>
            <a:off x="685800" y="4419600"/>
            <a:ext cx="3733800" cy="1524000"/>
          </a:xfrm>
          <a:prstGeom prst="rect">
            <a:avLst/>
          </a:prstGeom>
          <a:solidFill>
            <a:schemeClr val="accent1">
              <a:lumMod val="20000"/>
              <a:lumOff val="80000"/>
            </a:schemeClr>
          </a:solidFill>
          <a:ln w="9525" cap="flat" cmpd="sng" algn="ctr">
            <a:solidFill>
              <a:schemeClr val="bg1">
                <a:lumMod val="50000"/>
                <a:alpha val="50000"/>
              </a:schemeClr>
            </a:solidFill>
            <a:prstDash val="solid"/>
            <a:round/>
            <a:headEnd type="none" w="med" len="med"/>
            <a:tailEnd type="none" w="med" len="med"/>
          </a:ln>
          <a:effectLst/>
        </p:spPr>
        <p:txBody>
          <a:bodyPr anchor="ctr"/>
          <a:lstStyle/>
          <a:p>
            <a:pPr algn="ctr" eaLnBrk="1" hangingPunct="1">
              <a:defRPr/>
            </a:pPr>
            <a:r>
              <a:rPr lang="en-US" sz="2400" b="1" dirty="0">
                <a:latin typeface="+mj-lt"/>
              </a:rPr>
              <a:t>Expenses, losses, and dividends decrease retained earnings.</a:t>
            </a:r>
          </a:p>
        </p:txBody>
      </p:sp>
      <p:sp>
        <p:nvSpPr>
          <p:cNvPr id="17" name="Rectangle 16">
            <a:extLst>
              <a:ext uri="{FF2B5EF4-FFF2-40B4-BE49-F238E27FC236}">
                <a16:creationId xmlns:a16="http://schemas.microsoft.com/office/drawing/2014/main" id="{A073A183-C40C-47F5-AEB4-0248B10C2660}"/>
              </a:ext>
            </a:extLst>
          </p:cNvPr>
          <p:cNvSpPr/>
          <p:nvPr/>
        </p:nvSpPr>
        <p:spPr bwMode="auto">
          <a:xfrm>
            <a:off x="5105400" y="4419600"/>
            <a:ext cx="3733800" cy="1447800"/>
          </a:xfrm>
          <a:prstGeom prst="rect">
            <a:avLst/>
          </a:prstGeom>
          <a:solidFill>
            <a:schemeClr val="accent1">
              <a:lumMod val="20000"/>
              <a:lumOff val="80000"/>
            </a:schemeClr>
          </a:solidFill>
          <a:ln w="9525" cap="flat" cmpd="sng" algn="ctr">
            <a:solidFill>
              <a:schemeClr val="bg1">
                <a:lumMod val="50000"/>
                <a:alpha val="50000"/>
              </a:schemeClr>
            </a:solidFill>
            <a:prstDash val="solid"/>
            <a:round/>
            <a:headEnd type="none" w="med" len="med"/>
            <a:tailEnd type="none" w="med" len="med"/>
          </a:ln>
          <a:effectLst/>
        </p:spPr>
        <p:txBody>
          <a:bodyPr anchor="ctr"/>
          <a:lstStyle/>
          <a:p>
            <a:pPr algn="ctr" eaLnBrk="1" hangingPunct="1">
              <a:defRPr/>
            </a:pPr>
            <a:r>
              <a:rPr lang="en-US" sz="2400" b="1" dirty="0">
                <a:latin typeface="+mj-lt"/>
              </a:rPr>
              <a:t>Revenues and gains increase retained earnings.</a:t>
            </a:r>
          </a:p>
        </p:txBody>
      </p:sp>
      <p:sp>
        <p:nvSpPr>
          <p:cNvPr id="6" name="Rounded Rectangle 8">
            <a:extLst>
              <a:ext uri="{FF2B5EF4-FFF2-40B4-BE49-F238E27FC236}">
                <a16:creationId xmlns:a16="http://schemas.microsoft.com/office/drawing/2014/main" id="{15779A51-C1B9-4097-B6B8-7F018630CCB0}"/>
              </a:ext>
            </a:extLst>
          </p:cNvPr>
          <p:cNvSpPr/>
          <p:nvPr/>
        </p:nvSpPr>
        <p:spPr>
          <a:xfrm>
            <a:off x="457200" y="6172200"/>
            <a:ext cx="44958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4-7: </a:t>
            </a:r>
            <a:r>
              <a:rPr lang="en-US" altLang="en-US" sz="1100" b="1" dirty="0">
                <a:solidFill>
                  <a:srgbClr val="000000"/>
                </a:solidFill>
              </a:rPr>
              <a:t>Apply the five questions of transaction analysis. </a:t>
            </a:r>
            <a:endParaRPr lang="en-US" altLang="en-US" sz="1100" b="1" dirty="0">
              <a:solidFill>
                <a:schemeClr val="tx1"/>
              </a:solidFill>
              <a:latin typeface="Arial Narrow" pitchFamily="34"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le 4">
            <a:extLst>
              <a:ext uri="{FF2B5EF4-FFF2-40B4-BE49-F238E27FC236}">
                <a16:creationId xmlns:a16="http://schemas.microsoft.com/office/drawing/2014/main" id="{28E7CC9F-B6E3-40F2-BB0C-4A7C0C0BB326}"/>
              </a:ext>
            </a:extLst>
          </p:cNvPr>
          <p:cNvSpPr>
            <a:spLocks noGrp="1"/>
          </p:cNvSpPr>
          <p:nvPr>
            <p:ph type="title"/>
          </p:nvPr>
        </p:nvSpPr>
        <p:spPr>
          <a:xfrm>
            <a:off x="609600" y="2895600"/>
            <a:ext cx="8229600" cy="1143000"/>
          </a:xfrm>
        </p:spPr>
        <p:txBody>
          <a:bodyPr/>
          <a:lstStyle/>
          <a:p>
            <a:r>
              <a:rPr lang="en-US" altLang="en-US" dirty="0"/>
              <a:t>End of Chapter 4</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9">
            <a:extLst>
              <a:ext uri="{FF2B5EF4-FFF2-40B4-BE49-F238E27FC236}">
                <a16:creationId xmlns:a16="http://schemas.microsoft.com/office/drawing/2014/main" id="{959B7957-6E7B-4526-AB65-D6B64E343DA7}"/>
              </a:ext>
            </a:extLst>
          </p:cNvPr>
          <p:cNvSpPr>
            <a:spLocks noGrp="1"/>
          </p:cNvSpPr>
          <p:nvPr>
            <p:ph type="title"/>
          </p:nvPr>
        </p:nvSpPr>
        <p:spPr/>
        <p:txBody>
          <a:bodyPr/>
          <a:lstStyle/>
          <a:p>
            <a:r>
              <a:rPr lang="en-US" altLang="en-US"/>
              <a:t>The Balance Sheet Equation—A Mechanical Key</a:t>
            </a:r>
          </a:p>
        </p:txBody>
      </p:sp>
      <p:sp>
        <p:nvSpPr>
          <p:cNvPr id="274436" name="Rectangle 4">
            <a:extLst>
              <a:ext uri="{FF2B5EF4-FFF2-40B4-BE49-F238E27FC236}">
                <a16:creationId xmlns:a16="http://schemas.microsoft.com/office/drawing/2014/main" id="{21654A03-501A-4639-BDE5-30233305E116}"/>
              </a:ext>
            </a:extLst>
          </p:cNvPr>
          <p:cNvSpPr>
            <a:spLocks noChangeArrowheads="1"/>
          </p:cNvSpPr>
          <p:nvPr/>
        </p:nvSpPr>
        <p:spPr bwMode="auto">
          <a:xfrm>
            <a:off x="452440" y="1816102"/>
            <a:ext cx="8315325" cy="644525"/>
          </a:xfrm>
          <a:prstGeom prst="rect">
            <a:avLst/>
          </a:prstGeom>
          <a:solidFill>
            <a:srgbClr val="FFEDB3"/>
          </a:solidFill>
          <a:ln w="38100">
            <a:solidFill>
              <a:schemeClr val="accent1">
                <a:lumMod val="50000"/>
              </a:schemeClr>
            </a:solidFill>
            <a:miter lim="800000"/>
            <a:headEnd/>
            <a:tailEnd/>
          </a:ln>
          <a:effectLst/>
        </p:spPr>
        <p:txBody>
          <a:bodyPr lIns="90488" tIns="44450" rIns="90488" bIns="44450">
            <a:spAutoFit/>
          </a:bodyPr>
          <a:lstStyle/>
          <a:p>
            <a:pPr algn="ctr">
              <a:spcBef>
                <a:spcPct val="50000"/>
              </a:spcBef>
              <a:defRPr/>
            </a:pPr>
            <a:r>
              <a:rPr lang="en-US" sz="3600" b="1" dirty="0">
                <a:latin typeface="Arial Narrow" pitchFamily="34" charset="0"/>
              </a:rPr>
              <a:t>Assets = </a:t>
            </a:r>
            <a:r>
              <a:rPr lang="en-US" sz="3600" b="1" dirty="0">
                <a:solidFill>
                  <a:schemeClr val="accent6">
                    <a:lumMod val="50000"/>
                  </a:schemeClr>
                </a:solidFill>
                <a:latin typeface="Arial Narrow" pitchFamily="34" charset="0"/>
              </a:rPr>
              <a:t>Liabilities</a:t>
            </a:r>
            <a:r>
              <a:rPr lang="en-US" sz="3600" b="1" dirty="0">
                <a:solidFill>
                  <a:schemeClr val="tx2"/>
                </a:solidFill>
                <a:latin typeface="Arial Narrow" pitchFamily="34" charset="0"/>
              </a:rPr>
              <a:t> </a:t>
            </a:r>
            <a:r>
              <a:rPr lang="en-US" sz="3600" b="1" dirty="0">
                <a:latin typeface="Arial Narrow" pitchFamily="34" charset="0"/>
              </a:rPr>
              <a:t>+ </a:t>
            </a:r>
            <a:r>
              <a:rPr lang="en-US" sz="3600" b="1" dirty="0">
                <a:solidFill>
                  <a:schemeClr val="tx2">
                    <a:lumMod val="50000"/>
                  </a:schemeClr>
                </a:solidFill>
                <a:latin typeface="Arial Narrow" pitchFamily="34" charset="0"/>
              </a:rPr>
              <a:t>Stockholders’ Equity</a:t>
            </a:r>
          </a:p>
        </p:txBody>
      </p:sp>
      <p:sp>
        <p:nvSpPr>
          <p:cNvPr id="274440" name="Rectangle 8">
            <a:extLst>
              <a:ext uri="{FF2B5EF4-FFF2-40B4-BE49-F238E27FC236}">
                <a16:creationId xmlns:a16="http://schemas.microsoft.com/office/drawing/2014/main" id="{5361B4C1-877D-480A-854E-42C7363AC4B9}"/>
              </a:ext>
            </a:extLst>
          </p:cNvPr>
          <p:cNvSpPr>
            <a:spLocks noChangeArrowheads="1"/>
          </p:cNvSpPr>
          <p:nvPr/>
        </p:nvSpPr>
        <p:spPr bwMode="auto">
          <a:xfrm>
            <a:off x="170935" y="5499743"/>
            <a:ext cx="9067800" cy="820738"/>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4800" b="1" dirty="0">
                <a:effectLst>
                  <a:outerShdw blurRad="38100" dist="38100" dir="2700000" algn="tl">
                    <a:srgbClr val="000000"/>
                  </a:outerShdw>
                </a:effectLst>
                <a:latin typeface="Arial" pitchFamily="34" charset="0"/>
              </a:rPr>
              <a:t>A </a:t>
            </a:r>
            <a:r>
              <a:rPr lang="en-US" sz="4800" b="1" dirty="0">
                <a:solidFill>
                  <a:srgbClr val="000000"/>
                </a:solidFill>
                <a:effectLst>
                  <a:outerShdw blurRad="38100" dist="38100" dir="2700000" algn="tl">
                    <a:srgbClr val="FFFFFF"/>
                  </a:outerShdw>
                </a:effectLst>
                <a:latin typeface="Arial" pitchFamily="34" charset="0"/>
              </a:rPr>
              <a:t>=</a:t>
            </a:r>
            <a:r>
              <a:rPr lang="en-US" sz="4800" b="1" dirty="0">
                <a:effectLst>
                  <a:outerShdw blurRad="38100" dist="38100" dir="2700000" algn="tl">
                    <a:srgbClr val="000000"/>
                  </a:outerShdw>
                </a:effectLst>
                <a:latin typeface="Arial" pitchFamily="34" charset="0"/>
              </a:rPr>
              <a:t> </a:t>
            </a:r>
            <a:r>
              <a:rPr lang="en-US" sz="4800" b="1" dirty="0">
                <a:solidFill>
                  <a:schemeClr val="accent6">
                    <a:lumMod val="50000"/>
                  </a:schemeClr>
                </a:solidFill>
                <a:effectLst>
                  <a:outerShdw blurRad="38100" dist="38100" dir="2700000" algn="tl">
                    <a:srgbClr val="000000"/>
                  </a:outerShdw>
                </a:effectLst>
                <a:latin typeface="Arial" pitchFamily="34" charset="0"/>
              </a:rPr>
              <a:t>L</a:t>
            </a:r>
            <a:r>
              <a:rPr lang="en-US" sz="4800" b="1" dirty="0">
                <a:effectLst>
                  <a:outerShdw blurRad="38100" dist="38100" dir="2700000" algn="tl">
                    <a:srgbClr val="000000"/>
                  </a:outerShdw>
                </a:effectLst>
                <a:latin typeface="Arial" pitchFamily="34" charset="0"/>
              </a:rPr>
              <a:t> </a:t>
            </a:r>
            <a:r>
              <a:rPr lang="en-US" sz="4800" b="1" dirty="0">
                <a:solidFill>
                  <a:srgbClr val="000000"/>
                </a:solidFill>
                <a:effectLst>
                  <a:outerShdw blurRad="38100" dist="38100" dir="2700000" algn="tl">
                    <a:srgbClr val="FFFFFF"/>
                  </a:outerShdw>
                </a:effectLst>
                <a:latin typeface="Arial" pitchFamily="34" charset="0"/>
              </a:rPr>
              <a:t>+</a:t>
            </a:r>
            <a:r>
              <a:rPr lang="en-US" sz="4800" b="1" dirty="0">
                <a:effectLst>
                  <a:outerShdw blurRad="38100" dist="38100" dir="2700000" algn="tl">
                    <a:srgbClr val="000000"/>
                  </a:outerShdw>
                </a:effectLst>
                <a:latin typeface="Arial" pitchFamily="34" charset="0"/>
              </a:rPr>
              <a:t> </a:t>
            </a:r>
            <a:r>
              <a:rPr lang="en-US" sz="4800" b="1" dirty="0">
                <a:solidFill>
                  <a:schemeClr val="tx2">
                    <a:lumMod val="50000"/>
                  </a:schemeClr>
                </a:solidFill>
                <a:effectLst>
                  <a:outerShdw blurRad="38100" dist="38100" dir="2700000" algn="tl">
                    <a:srgbClr val="000000"/>
                  </a:outerShdw>
                </a:effectLst>
                <a:latin typeface="Arial" pitchFamily="34" charset="0"/>
              </a:rPr>
              <a:t>PIC</a:t>
            </a:r>
            <a:r>
              <a:rPr lang="en-US" sz="4800" b="1" dirty="0">
                <a:solidFill>
                  <a:schemeClr val="accent1"/>
                </a:solidFill>
                <a:effectLst>
                  <a:outerShdw blurRad="38100" dist="38100" dir="2700000" algn="tl">
                    <a:srgbClr val="000000"/>
                  </a:outerShdw>
                </a:effectLst>
                <a:latin typeface="Arial" pitchFamily="34" charset="0"/>
              </a:rPr>
              <a:t> </a:t>
            </a:r>
            <a:r>
              <a:rPr lang="en-US" sz="4800" b="1" dirty="0">
                <a:solidFill>
                  <a:srgbClr val="000000"/>
                </a:solidFill>
                <a:effectLst>
                  <a:outerShdw blurRad="38100" dist="38100" dir="2700000" algn="tl">
                    <a:srgbClr val="FFFFFF"/>
                  </a:outerShdw>
                </a:effectLst>
                <a:latin typeface="Arial" pitchFamily="34" charset="0"/>
              </a:rPr>
              <a:t>+</a:t>
            </a:r>
            <a:r>
              <a:rPr lang="en-US" sz="4800" b="1" dirty="0">
                <a:solidFill>
                  <a:schemeClr val="accent1"/>
                </a:solidFill>
                <a:effectLst>
                  <a:outerShdw blurRad="38100" dist="38100" dir="2700000" algn="tl">
                    <a:srgbClr val="000000"/>
                  </a:outerShdw>
                </a:effectLst>
                <a:latin typeface="Arial" pitchFamily="34" charset="0"/>
              </a:rPr>
              <a:t> </a:t>
            </a:r>
            <a:r>
              <a:rPr lang="en-US" sz="4800" b="1" dirty="0">
                <a:solidFill>
                  <a:schemeClr val="tx2">
                    <a:lumMod val="50000"/>
                  </a:schemeClr>
                </a:solidFill>
                <a:effectLst>
                  <a:outerShdw blurRad="38100" dist="38100" dir="2700000" algn="tl">
                    <a:srgbClr val="000000"/>
                  </a:outerShdw>
                </a:effectLst>
                <a:latin typeface="Arial" pitchFamily="34" charset="0"/>
              </a:rPr>
              <a:t>RE</a:t>
            </a:r>
            <a:r>
              <a:rPr lang="en-US" sz="2000" b="1" baseline="-25000" dirty="0">
                <a:solidFill>
                  <a:schemeClr val="tx2">
                    <a:lumMod val="50000"/>
                  </a:schemeClr>
                </a:solidFill>
                <a:effectLst>
                  <a:outerShdw blurRad="38100" dist="38100" dir="2700000" algn="tl">
                    <a:srgbClr val="000000"/>
                  </a:outerShdw>
                </a:effectLst>
                <a:latin typeface="Arial" pitchFamily="34" charset="0"/>
              </a:rPr>
              <a:t>BEG</a:t>
            </a:r>
            <a:r>
              <a:rPr lang="en-US" sz="4800" b="1" baseline="-25000" dirty="0">
                <a:solidFill>
                  <a:schemeClr val="accent1"/>
                </a:solidFill>
                <a:effectLst>
                  <a:outerShdw blurRad="38100" dist="38100" dir="2700000" algn="tl">
                    <a:srgbClr val="000000"/>
                  </a:outerShdw>
                </a:effectLst>
                <a:latin typeface="Arial" pitchFamily="34" charset="0"/>
              </a:rPr>
              <a:t> </a:t>
            </a:r>
            <a:r>
              <a:rPr lang="en-US" sz="4800" b="1" dirty="0">
                <a:solidFill>
                  <a:srgbClr val="000000"/>
                </a:solidFill>
                <a:effectLst>
                  <a:outerShdw blurRad="38100" dist="38100" dir="2700000" algn="tl">
                    <a:srgbClr val="FFFFFF"/>
                  </a:outerShdw>
                </a:effectLst>
                <a:latin typeface="Arial" pitchFamily="34" charset="0"/>
              </a:rPr>
              <a:t>+</a:t>
            </a:r>
            <a:r>
              <a:rPr lang="en-US" sz="4800" b="1" dirty="0">
                <a:solidFill>
                  <a:schemeClr val="accent1"/>
                </a:solidFill>
                <a:effectLst>
                  <a:outerShdw blurRad="38100" dist="38100" dir="2700000" algn="tl">
                    <a:srgbClr val="000000"/>
                  </a:outerShdw>
                </a:effectLst>
                <a:latin typeface="Arial" pitchFamily="34" charset="0"/>
              </a:rPr>
              <a:t> </a:t>
            </a:r>
            <a:r>
              <a:rPr lang="en-US" sz="4800" b="1" dirty="0">
                <a:solidFill>
                  <a:schemeClr val="tx2">
                    <a:lumMod val="50000"/>
                  </a:schemeClr>
                </a:solidFill>
                <a:effectLst>
                  <a:outerShdw blurRad="38100" dist="38100" dir="2700000" algn="tl">
                    <a:srgbClr val="000000"/>
                  </a:outerShdw>
                </a:effectLst>
                <a:latin typeface="Arial" pitchFamily="34" charset="0"/>
              </a:rPr>
              <a:t>R</a:t>
            </a:r>
            <a:r>
              <a:rPr lang="en-US" sz="4800" b="1" dirty="0">
                <a:solidFill>
                  <a:schemeClr val="accent1"/>
                </a:solidFill>
                <a:effectLst>
                  <a:outerShdw blurRad="38100" dist="38100" dir="2700000" algn="tl">
                    <a:srgbClr val="000000"/>
                  </a:outerShdw>
                </a:effectLst>
                <a:latin typeface="Arial" pitchFamily="34" charset="0"/>
              </a:rPr>
              <a:t> </a:t>
            </a:r>
            <a:r>
              <a:rPr lang="en-US" sz="4800" b="1" dirty="0">
                <a:solidFill>
                  <a:srgbClr val="000000"/>
                </a:solidFill>
                <a:effectLst>
                  <a:outerShdw blurRad="38100" dist="38100" dir="2700000" algn="tl">
                    <a:srgbClr val="FFFFFF"/>
                  </a:outerShdw>
                </a:effectLst>
                <a:latin typeface="Arial" pitchFamily="34" charset="0"/>
              </a:rPr>
              <a:t>-</a:t>
            </a:r>
            <a:r>
              <a:rPr lang="en-US" sz="4800" b="1" dirty="0">
                <a:solidFill>
                  <a:schemeClr val="accent1"/>
                </a:solidFill>
                <a:effectLst>
                  <a:outerShdw blurRad="38100" dist="38100" dir="2700000" algn="tl">
                    <a:srgbClr val="000000"/>
                  </a:outerShdw>
                </a:effectLst>
                <a:latin typeface="Arial" pitchFamily="34" charset="0"/>
              </a:rPr>
              <a:t> </a:t>
            </a:r>
            <a:r>
              <a:rPr lang="en-US" sz="4800" b="1" dirty="0">
                <a:solidFill>
                  <a:schemeClr val="tx2">
                    <a:lumMod val="50000"/>
                  </a:schemeClr>
                </a:solidFill>
                <a:effectLst>
                  <a:outerShdw blurRad="38100" dist="38100" dir="2700000" algn="tl">
                    <a:srgbClr val="000000"/>
                  </a:outerShdw>
                </a:effectLst>
                <a:latin typeface="Arial" pitchFamily="34" charset="0"/>
              </a:rPr>
              <a:t>E</a:t>
            </a:r>
            <a:endParaRPr lang="en-US" sz="4800" b="1" baseline="-25000" dirty="0">
              <a:solidFill>
                <a:schemeClr val="tx2">
                  <a:lumMod val="50000"/>
                </a:schemeClr>
              </a:solidFill>
              <a:effectLst>
                <a:outerShdw blurRad="38100" dist="38100" dir="2700000" algn="tl">
                  <a:srgbClr val="000000"/>
                </a:outerShdw>
              </a:effectLst>
              <a:latin typeface="Arial" pitchFamily="34" charset="0"/>
            </a:endParaRPr>
          </a:p>
        </p:txBody>
      </p:sp>
      <p:sp>
        <p:nvSpPr>
          <p:cNvPr id="274441" name="Text Box 9">
            <a:extLst>
              <a:ext uri="{FF2B5EF4-FFF2-40B4-BE49-F238E27FC236}">
                <a16:creationId xmlns:a16="http://schemas.microsoft.com/office/drawing/2014/main" id="{8A98D503-EF1F-436A-A199-DA07D5722B1F}"/>
              </a:ext>
            </a:extLst>
          </p:cNvPr>
          <p:cNvSpPr txBox="1">
            <a:spLocks noChangeArrowheads="1"/>
          </p:cNvSpPr>
          <p:nvPr/>
        </p:nvSpPr>
        <p:spPr bwMode="auto">
          <a:xfrm>
            <a:off x="533400" y="2590800"/>
            <a:ext cx="8153400" cy="1384995"/>
          </a:xfrm>
          <a:prstGeom prst="rect">
            <a:avLst/>
          </a:prstGeom>
          <a:solidFill>
            <a:schemeClr val="accent1">
              <a:lumMod val="20000"/>
              <a:lumOff val="80000"/>
            </a:schemeClr>
          </a:solidFill>
          <a:ln w="9525">
            <a:solidFill>
              <a:schemeClr val="tx1"/>
            </a:solidFill>
            <a:miter lim="800000"/>
            <a:headEnd/>
            <a:tailEnd/>
          </a:ln>
          <a:effectLst/>
        </p:spPr>
        <p:txBody>
          <a:bodyPr>
            <a:spAutoFit/>
          </a:bodyPr>
          <a:lstStyle/>
          <a:p>
            <a:pPr algn="ctr" eaLnBrk="1" hangingPunct="1">
              <a:spcBef>
                <a:spcPct val="50000"/>
              </a:spcBef>
              <a:defRPr/>
            </a:pPr>
            <a:r>
              <a:rPr lang="en-US" sz="2800" b="1" dirty="0">
                <a:latin typeface="Arial" pitchFamily="34" charset="0"/>
              </a:rPr>
              <a:t>The basic accounting equation can be expanded to include the beginning balances of retained earnings, revenues, and expenses.</a:t>
            </a:r>
          </a:p>
        </p:txBody>
      </p:sp>
      <p:sp>
        <p:nvSpPr>
          <p:cNvPr id="7" name="TextBox 6">
            <a:extLst>
              <a:ext uri="{FF2B5EF4-FFF2-40B4-BE49-F238E27FC236}">
                <a16:creationId xmlns:a16="http://schemas.microsoft.com/office/drawing/2014/main" id="{6179A8D9-3B3D-433D-B8FA-29E5F79FD545}"/>
              </a:ext>
            </a:extLst>
          </p:cNvPr>
          <p:cNvSpPr txBox="1"/>
          <p:nvPr/>
        </p:nvSpPr>
        <p:spPr>
          <a:xfrm>
            <a:off x="571500" y="4097730"/>
            <a:ext cx="8077200" cy="1154113"/>
          </a:xfrm>
          <a:prstGeom prst="rect">
            <a:avLst/>
          </a:prstGeom>
          <a:solidFill>
            <a:schemeClr val="accent1">
              <a:lumMod val="20000"/>
              <a:lumOff val="80000"/>
            </a:schemeClr>
          </a:solidFill>
          <a:ln w="38100">
            <a:solidFill>
              <a:schemeClr val="tx2"/>
            </a:solidFill>
          </a:ln>
        </p:spPr>
        <p:txBody>
          <a:bodyPr>
            <a:spAutoFit/>
          </a:bodyPr>
          <a:lstStyle/>
          <a:p>
            <a:pPr algn="ctr">
              <a:defRPr/>
            </a:pPr>
            <a:r>
              <a:rPr lang="en-US" sz="2300" dirty="0"/>
              <a:t>Another principal element of stockholders’ equity is the amount of capital invested by the owners/stockholders—the PIC (paid-in capital)</a:t>
            </a:r>
            <a:endParaRPr lang="en-US" sz="2300" u="sng" dirty="0"/>
          </a:p>
        </p:txBody>
      </p:sp>
      <p:cxnSp>
        <p:nvCxnSpPr>
          <p:cNvPr id="19" name="Straight Arrow Connector 18">
            <a:extLst>
              <a:ext uri="{FF2B5EF4-FFF2-40B4-BE49-F238E27FC236}">
                <a16:creationId xmlns:a16="http://schemas.microsoft.com/office/drawing/2014/main" id="{305BB133-BFBC-475A-81E9-D4920B97CD56}"/>
              </a:ext>
            </a:extLst>
          </p:cNvPr>
          <p:cNvCxnSpPr>
            <a:cxnSpLocks/>
          </p:cNvCxnSpPr>
          <p:nvPr/>
        </p:nvCxnSpPr>
        <p:spPr>
          <a:xfrm>
            <a:off x="3239294" y="3895194"/>
            <a:ext cx="2132806" cy="1737649"/>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67CEFA3-CADF-4C1A-A723-CD79BEB3FAD8}"/>
              </a:ext>
            </a:extLst>
          </p:cNvPr>
          <p:cNvCxnSpPr/>
          <p:nvPr/>
        </p:nvCxnSpPr>
        <p:spPr>
          <a:xfrm>
            <a:off x="5257800" y="3899569"/>
            <a:ext cx="1905000" cy="1676400"/>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C5F0BDB-17DC-45F5-8C84-42002EBBB8CD}"/>
              </a:ext>
            </a:extLst>
          </p:cNvPr>
          <p:cNvCxnSpPr>
            <a:cxnSpLocks/>
          </p:cNvCxnSpPr>
          <p:nvPr/>
        </p:nvCxnSpPr>
        <p:spPr>
          <a:xfrm>
            <a:off x="7505700" y="3895194"/>
            <a:ext cx="495300" cy="1680775"/>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AB2023A-5393-47B0-ADDD-08293D20F61D}"/>
              </a:ext>
            </a:extLst>
          </p:cNvPr>
          <p:cNvCxnSpPr>
            <a:cxnSpLocks/>
          </p:cNvCxnSpPr>
          <p:nvPr/>
        </p:nvCxnSpPr>
        <p:spPr>
          <a:xfrm flipH="1">
            <a:off x="3525044" y="5314275"/>
            <a:ext cx="304800" cy="304800"/>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1" name="Rounded Rectangle 8">
            <a:extLst>
              <a:ext uri="{FF2B5EF4-FFF2-40B4-BE49-F238E27FC236}">
                <a16:creationId xmlns:a16="http://schemas.microsoft.com/office/drawing/2014/main" id="{D1541A86-CE15-41A6-95ED-1DBE69A3FBC6}"/>
              </a:ext>
            </a:extLst>
          </p:cNvPr>
          <p:cNvSpPr/>
          <p:nvPr/>
        </p:nvSpPr>
        <p:spPr>
          <a:xfrm>
            <a:off x="496888" y="6324600"/>
            <a:ext cx="6665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4-1: Illustrate the expansion of the basic accounting equation to include revenues and expenses.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C7A692F3-9943-41DF-84AA-BBE1C21D26E3}"/>
              </a:ext>
            </a:extLst>
          </p:cNvPr>
          <p:cNvSpPr>
            <a:spLocks noGrp="1"/>
          </p:cNvSpPr>
          <p:nvPr>
            <p:ph type="title"/>
          </p:nvPr>
        </p:nvSpPr>
        <p:spPr/>
        <p:txBody>
          <a:bodyPr/>
          <a:lstStyle/>
          <a:p>
            <a:r>
              <a:rPr lang="en-US" altLang="en-US"/>
              <a:t>The Balance Sheet Equation</a:t>
            </a:r>
          </a:p>
        </p:txBody>
      </p:sp>
      <p:sp>
        <p:nvSpPr>
          <p:cNvPr id="62467" name="Slide Number Placeholder 2">
            <a:extLst>
              <a:ext uri="{FF2B5EF4-FFF2-40B4-BE49-F238E27FC236}">
                <a16:creationId xmlns:a16="http://schemas.microsoft.com/office/drawing/2014/main" id="{1858039D-5602-4C79-855F-EBDBAFA2459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C240927E-3CAE-4ABD-B201-42E8CA3281FC}" type="slidenum">
              <a:rPr lang="en-US" altLang="en-US">
                <a:solidFill>
                  <a:srgbClr val="000000"/>
                </a:solidFill>
                <a:latin typeface="Arial" panose="020B0604020202020204" pitchFamily="34" charset="0"/>
              </a:rPr>
              <a:pPr/>
              <a:t>5</a:t>
            </a:fld>
            <a:endParaRPr lang="en-US" altLang="en-US">
              <a:solidFill>
                <a:srgbClr val="000000"/>
              </a:solidFill>
              <a:latin typeface="Arial" panose="020B0604020202020204" pitchFamily="34" charset="0"/>
            </a:endParaRPr>
          </a:p>
        </p:txBody>
      </p:sp>
      <p:pic>
        <p:nvPicPr>
          <p:cNvPr id="62468" name="Picture 4">
            <a:extLst>
              <a:ext uri="{FF2B5EF4-FFF2-40B4-BE49-F238E27FC236}">
                <a16:creationId xmlns:a16="http://schemas.microsoft.com/office/drawing/2014/main" id="{50EA8059-8427-4330-91B9-C136E8A0D3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2" y="2095500"/>
            <a:ext cx="82137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7">
            <a:extLst>
              <a:ext uri="{FF2B5EF4-FFF2-40B4-BE49-F238E27FC236}">
                <a16:creationId xmlns:a16="http://schemas.microsoft.com/office/drawing/2014/main" id="{17F4612B-3A0D-4650-A77C-978727CFEC26}"/>
              </a:ext>
            </a:extLst>
          </p:cNvPr>
          <p:cNvSpPr/>
          <p:nvPr/>
        </p:nvSpPr>
        <p:spPr>
          <a:xfrm>
            <a:off x="496888" y="6324600"/>
            <a:ext cx="6665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4-2: Describe how the expanded accounting equation stays in balance after every transaction.</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1026">
            <a:extLst>
              <a:ext uri="{FF2B5EF4-FFF2-40B4-BE49-F238E27FC236}">
                <a16:creationId xmlns:a16="http://schemas.microsoft.com/office/drawing/2014/main" id="{107A5536-E6ED-46ED-BECA-5BA384743362}"/>
              </a:ext>
            </a:extLst>
          </p:cNvPr>
          <p:cNvSpPr txBox="1">
            <a:spLocks noChangeArrowheads="1"/>
          </p:cNvSpPr>
          <p:nvPr/>
        </p:nvSpPr>
        <p:spPr bwMode="auto">
          <a:xfrm>
            <a:off x="435864" y="1080295"/>
            <a:ext cx="8610600" cy="5078413"/>
          </a:xfrm>
          <a:prstGeom prst="rect">
            <a:avLst/>
          </a:prstGeom>
          <a:solidFill>
            <a:srgbClr val="FFEDB3"/>
          </a:solidFill>
          <a:ln w="9525">
            <a:solidFill>
              <a:schemeClr val="tx1"/>
            </a:solidFill>
            <a:miter lim="800000"/>
            <a:headEnd/>
            <a:tailEnd/>
          </a:ln>
        </p:spPr>
        <p:txBody>
          <a:bodyPr>
            <a:spAutoFit/>
          </a:bodyPr>
          <a:lstStyle>
            <a:lvl1pPr marL="457200" indent="-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a:solidFill>
                  <a:srgbClr val="000000"/>
                </a:solidFill>
                <a:latin typeface="Arial" panose="020B0604020202020204" pitchFamily="34" charset="0"/>
              </a:rPr>
              <a:t>Transactions</a:t>
            </a:r>
          </a:p>
          <a:p>
            <a:pPr eaLnBrk="1" hangingPunct="1">
              <a:spcBef>
                <a:spcPct val="50000"/>
              </a:spcBef>
              <a:buFont typeface="Calibri" panose="020F0502020204030204" pitchFamily="34" charset="0"/>
              <a:buAutoNum type="arabicPeriod"/>
            </a:pPr>
            <a:r>
              <a:rPr lang="en-US" altLang="en-US" sz="1800" b="1">
                <a:solidFill>
                  <a:srgbClr val="000000"/>
                </a:solidFill>
                <a:latin typeface="Arial" panose="020B0604020202020204" pitchFamily="34" charset="0"/>
              </a:rPr>
              <a:t>Investors organized the firm and invested $30, thus becoming the initial group of stockholders.</a:t>
            </a:r>
          </a:p>
          <a:p>
            <a:pPr eaLnBrk="1" hangingPunct="1">
              <a:spcBef>
                <a:spcPct val="50000"/>
              </a:spcBef>
              <a:buFont typeface="Calibri" panose="020F0502020204030204" pitchFamily="34" charset="0"/>
              <a:buAutoNum type="arabicPeriod"/>
            </a:pPr>
            <a:r>
              <a:rPr lang="en-US" altLang="en-US" sz="1800" b="1">
                <a:solidFill>
                  <a:srgbClr val="000000"/>
                </a:solidFill>
                <a:latin typeface="Arial" panose="020B0604020202020204" pitchFamily="34" charset="0"/>
              </a:rPr>
              <a:t>Equipment costing $25 was purchased for cash.</a:t>
            </a:r>
          </a:p>
          <a:p>
            <a:pPr eaLnBrk="1" hangingPunct="1">
              <a:spcBef>
                <a:spcPct val="50000"/>
              </a:spcBef>
              <a:buFont typeface="Calibri" panose="020F0502020204030204" pitchFamily="34" charset="0"/>
              <a:buAutoNum type="arabicPeriod"/>
            </a:pPr>
            <a:r>
              <a:rPr lang="en-US" altLang="en-US" sz="1800" b="1">
                <a:solidFill>
                  <a:srgbClr val="000000"/>
                </a:solidFill>
                <a:latin typeface="Arial" panose="020B0604020202020204" pitchFamily="34" charset="0"/>
              </a:rPr>
              <a:t>The firm borrowed $15 from a bank.</a:t>
            </a:r>
          </a:p>
          <a:p>
            <a:pPr eaLnBrk="1" hangingPunct="1">
              <a:spcBef>
                <a:spcPct val="50000"/>
              </a:spcBef>
              <a:buFont typeface="Calibri" panose="020F0502020204030204" pitchFamily="34" charset="0"/>
              <a:buAutoNum type="arabicPeriod"/>
            </a:pPr>
            <a:r>
              <a:rPr lang="en-US" altLang="en-US" sz="1800" b="1">
                <a:solidFill>
                  <a:srgbClr val="000000"/>
                </a:solidFill>
                <a:latin typeface="Arial" panose="020B0604020202020204" pitchFamily="34" charset="0"/>
              </a:rPr>
              <a:t>Merchandise costing $20 was purchased for inventory; $10 cash was paid, and $10 of the cost was charged on account.</a:t>
            </a:r>
          </a:p>
          <a:p>
            <a:pPr eaLnBrk="1" hangingPunct="1">
              <a:spcBef>
                <a:spcPct val="50000"/>
              </a:spcBef>
              <a:buFont typeface="Calibri" panose="020F0502020204030204" pitchFamily="34" charset="0"/>
              <a:buAutoNum type="arabicPeriod"/>
            </a:pPr>
            <a:r>
              <a:rPr lang="en-US" altLang="en-US" sz="1800" b="1">
                <a:solidFill>
                  <a:srgbClr val="000000"/>
                </a:solidFill>
                <a:latin typeface="Arial" panose="020B0604020202020204" pitchFamily="34" charset="0"/>
              </a:rPr>
              <a:t>Equipment that cost $7 was sold for $7; $2 was received in cash, and $5 will be received later.</a:t>
            </a:r>
          </a:p>
          <a:p>
            <a:pPr eaLnBrk="1" hangingPunct="1">
              <a:spcBef>
                <a:spcPct val="50000"/>
              </a:spcBef>
              <a:buFont typeface="Calibri" panose="020F0502020204030204" pitchFamily="34" charset="0"/>
              <a:buAutoNum type="arabicPeriod"/>
            </a:pPr>
            <a:r>
              <a:rPr lang="en-US" altLang="en-US" sz="1800" b="1">
                <a:solidFill>
                  <a:srgbClr val="000000"/>
                </a:solidFill>
                <a:latin typeface="Arial" panose="020B0604020202020204" pitchFamily="34" charset="0"/>
              </a:rPr>
              <a:t>The $5 account receivable from the sale of equipment was collected.</a:t>
            </a:r>
          </a:p>
          <a:p>
            <a:pPr eaLnBrk="1" hangingPunct="1">
              <a:spcBef>
                <a:spcPct val="50000"/>
              </a:spcBef>
              <a:buFont typeface="Calibri" panose="020F0502020204030204" pitchFamily="34" charset="0"/>
              <a:buAutoNum type="arabicPeriod"/>
            </a:pPr>
            <a:r>
              <a:rPr lang="en-US" altLang="en-US" sz="1800" b="1">
                <a:solidFill>
                  <a:srgbClr val="000000"/>
                </a:solidFill>
                <a:latin typeface="Arial" panose="020B0604020202020204" pitchFamily="34" charset="0"/>
              </a:rPr>
              <a:t>The firm sold merchandise inventory that had cost $12 for a selling price of $20; the sale was made on account (i.e., on credit), and the customer will pay later.</a:t>
            </a:r>
          </a:p>
          <a:p>
            <a:pPr eaLnBrk="1" hangingPunct="1">
              <a:spcBef>
                <a:spcPct val="50000"/>
              </a:spcBef>
              <a:buFont typeface="Calibri" panose="020F0502020204030204" pitchFamily="34" charset="0"/>
              <a:buAutoNum type="arabicPeriod"/>
            </a:pPr>
            <a:r>
              <a:rPr lang="en-US" altLang="en-US" sz="1800" b="1">
                <a:solidFill>
                  <a:srgbClr val="000000"/>
                </a:solidFill>
                <a:latin typeface="Arial" panose="020B0604020202020204" pitchFamily="34" charset="0"/>
              </a:rPr>
              <a:t>Wages of $3 earned by the firm’s employees are accrued.</a:t>
            </a:r>
          </a:p>
        </p:txBody>
      </p:sp>
      <p:sp>
        <p:nvSpPr>
          <p:cNvPr id="63492" name="Title 15">
            <a:extLst>
              <a:ext uri="{FF2B5EF4-FFF2-40B4-BE49-F238E27FC236}">
                <a16:creationId xmlns:a16="http://schemas.microsoft.com/office/drawing/2014/main" id="{CDFC4A65-9D51-46F1-9154-82660BD2D23E}"/>
              </a:ext>
            </a:extLst>
          </p:cNvPr>
          <p:cNvSpPr>
            <a:spLocks noGrp="1"/>
          </p:cNvSpPr>
          <p:nvPr>
            <p:ph type="title"/>
          </p:nvPr>
        </p:nvSpPr>
        <p:spPr>
          <a:xfrm>
            <a:off x="457200" y="0"/>
            <a:ext cx="8229600" cy="914400"/>
          </a:xfrm>
        </p:spPr>
        <p:txBody>
          <a:bodyPr/>
          <a:lstStyle/>
          <a:p>
            <a:r>
              <a:rPr lang="en-US" altLang="en-US" sz="3800"/>
              <a:t>The Balance Sheet Equation</a:t>
            </a:r>
          </a:p>
        </p:txBody>
      </p:sp>
      <p:sp>
        <p:nvSpPr>
          <p:cNvPr id="4" name="Rounded Rectangle 7">
            <a:extLst>
              <a:ext uri="{FF2B5EF4-FFF2-40B4-BE49-F238E27FC236}">
                <a16:creationId xmlns:a16="http://schemas.microsoft.com/office/drawing/2014/main" id="{FA62F858-B2B7-4536-818E-BC3AC1CB8A50}"/>
              </a:ext>
            </a:extLst>
          </p:cNvPr>
          <p:cNvSpPr/>
          <p:nvPr/>
        </p:nvSpPr>
        <p:spPr>
          <a:xfrm>
            <a:off x="496888" y="6324600"/>
            <a:ext cx="6665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4-2: Describe how the expanded accounting equation stays in balance after every transaction.</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3CF62A74-5637-4FC1-B597-25AE6B7FC327}"/>
              </a:ext>
            </a:extLst>
          </p:cNvPr>
          <p:cNvSpPr>
            <a:spLocks noGrp="1"/>
          </p:cNvSpPr>
          <p:nvPr>
            <p:ph type="title"/>
          </p:nvPr>
        </p:nvSpPr>
        <p:spPr/>
        <p:txBody>
          <a:bodyPr/>
          <a:lstStyle/>
          <a:p>
            <a:r>
              <a:rPr lang="en-US" altLang="en-US"/>
              <a:t>The Balance Sheet Equation</a:t>
            </a:r>
          </a:p>
        </p:txBody>
      </p:sp>
      <p:pic>
        <p:nvPicPr>
          <p:cNvPr id="65540" name="Picture 4">
            <a:extLst>
              <a:ext uri="{FF2B5EF4-FFF2-40B4-BE49-F238E27FC236}">
                <a16:creationId xmlns:a16="http://schemas.microsoft.com/office/drawing/2014/main" id="{19175B72-8613-4C22-BEB5-11D7D809C7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2" y="1981200"/>
            <a:ext cx="82137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AutoShape 1037">
            <a:extLst>
              <a:ext uri="{FF2B5EF4-FFF2-40B4-BE49-F238E27FC236}">
                <a16:creationId xmlns:a16="http://schemas.microsoft.com/office/drawing/2014/main" id="{B611FC83-B0C6-4671-A0F7-F1B50D49EFE7}"/>
              </a:ext>
            </a:extLst>
          </p:cNvPr>
          <p:cNvSpPr>
            <a:spLocks/>
          </p:cNvSpPr>
          <p:nvPr/>
        </p:nvSpPr>
        <p:spPr bwMode="auto">
          <a:xfrm rot="5400000" flipH="1">
            <a:off x="7924800" y="2009775"/>
            <a:ext cx="311150" cy="1371600"/>
          </a:xfrm>
          <a:prstGeom prst="leftBrace">
            <a:avLst>
              <a:gd name="adj1" fmla="val 35000"/>
              <a:gd name="adj2" fmla="val 50000"/>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2400">
              <a:solidFill>
                <a:schemeClr val="accent1"/>
              </a:solidFill>
              <a:latin typeface="Times New Roman" panose="02020603050405020304" pitchFamily="18" charset="0"/>
            </a:endParaRPr>
          </a:p>
        </p:txBody>
      </p:sp>
      <p:cxnSp>
        <p:nvCxnSpPr>
          <p:cNvPr id="65542" name="Shape 23">
            <a:extLst>
              <a:ext uri="{FF2B5EF4-FFF2-40B4-BE49-F238E27FC236}">
                <a16:creationId xmlns:a16="http://schemas.microsoft.com/office/drawing/2014/main" id="{57CEA105-D6DA-4A17-A8D2-60F58D7EAE2D}"/>
              </a:ext>
            </a:extLst>
          </p:cNvPr>
          <p:cNvCxnSpPr>
            <a:cxnSpLocks noChangeShapeType="1"/>
          </p:cNvCxnSpPr>
          <p:nvPr/>
        </p:nvCxnSpPr>
        <p:spPr bwMode="auto">
          <a:xfrm rot="5400000">
            <a:off x="6837363" y="2947989"/>
            <a:ext cx="1339850" cy="1146175"/>
          </a:xfrm>
          <a:prstGeom prst="bentConnector3">
            <a:avLst>
              <a:gd name="adj1" fmla="val 50000"/>
            </a:avLst>
          </a:prstGeom>
          <a:noFill/>
          <a:ln w="57150" algn="ctr">
            <a:solidFill>
              <a:schemeClr val="tx2"/>
            </a:solidFill>
            <a:round/>
            <a:headEnd/>
            <a:tailEnd type="arrow" w="med" len="med"/>
          </a:ln>
          <a:extLst>
            <a:ext uri="{909E8E84-426E-40DD-AFC4-6F175D3DCCD1}">
              <a14:hiddenFill xmlns:a14="http://schemas.microsoft.com/office/drawing/2010/main">
                <a:noFill/>
              </a14:hiddenFill>
            </a:ext>
          </a:extLst>
        </p:spPr>
      </p:cxnSp>
      <p:sp>
        <p:nvSpPr>
          <p:cNvPr id="7" name="Rounded Rectangle 17">
            <a:extLst>
              <a:ext uri="{FF2B5EF4-FFF2-40B4-BE49-F238E27FC236}">
                <a16:creationId xmlns:a16="http://schemas.microsoft.com/office/drawing/2014/main" id="{65B1BDAB-1652-430A-BE4E-CFDFDEF60318}"/>
              </a:ext>
            </a:extLst>
          </p:cNvPr>
          <p:cNvSpPr/>
          <p:nvPr/>
        </p:nvSpPr>
        <p:spPr>
          <a:xfrm>
            <a:off x="496888" y="6324600"/>
            <a:ext cx="6818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4-3: Describe how the income statement is linked to the balance sheet through stockholders' equity. </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562" name="Object 2">
            <a:extLst>
              <a:ext uri="{FF2B5EF4-FFF2-40B4-BE49-F238E27FC236}">
                <a16:creationId xmlns:a16="http://schemas.microsoft.com/office/drawing/2014/main" id="{8B8F757F-9952-4D21-B55B-E820DF340034}"/>
              </a:ext>
            </a:extLst>
          </p:cNvPr>
          <p:cNvGraphicFramePr>
            <a:graphicFrameLocks noChangeAspect="1"/>
          </p:cNvGraphicFramePr>
          <p:nvPr>
            <p:extLst>
              <p:ext uri="{D42A27DB-BD31-4B8C-83A1-F6EECF244321}">
                <p14:modId xmlns:p14="http://schemas.microsoft.com/office/powerpoint/2010/main" val="4017355023"/>
              </p:ext>
            </p:extLst>
          </p:nvPr>
        </p:nvGraphicFramePr>
        <p:xfrm>
          <a:off x="419100" y="1062038"/>
          <a:ext cx="4086225" cy="1204912"/>
        </p:xfrm>
        <a:graphic>
          <a:graphicData uri="http://schemas.openxmlformats.org/presentationml/2006/ole">
            <mc:AlternateContent xmlns:mc="http://schemas.openxmlformats.org/markup-compatibility/2006">
              <mc:Choice xmlns:v="urn:schemas-microsoft-com:vml" Requires="v">
                <p:oleObj spid="_x0000_s66716" name="Worksheet" r:id="rId4" imgW="2066859" imgH="723820" progId="Excel.Sheet.8">
                  <p:embed/>
                </p:oleObj>
              </mc:Choice>
              <mc:Fallback>
                <p:oleObj name="Worksheet" r:id="rId4" imgW="2066859" imgH="723820" progId="Excel.Sheet.8">
                  <p:embed/>
                  <p:pic>
                    <p:nvPicPr>
                      <p:cNvPr id="0" name="Object 2"/>
                      <p:cNvPicPr>
                        <a:picLocks noChangeAspect="1" noChangeArrowheads="1"/>
                      </p:cNvPicPr>
                      <p:nvPr/>
                    </p:nvPicPr>
                    <p:blipFill>
                      <a:blip r:embed="rId5"/>
                      <a:srcRect/>
                      <a:stretch>
                        <a:fillRect/>
                      </a:stretch>
                    </p:blipFill>
                    <p:spPr bwMode="auto">
                      <a:xfrm>
                        <a:off x="419100" y="1062038"/>
                        <a:ext cx="4086225" cy="1204912"/>
                      </a:xfrm>
                      <a:prstGeom prst="rect">
                        <a:avLst/>
                      </a:prstGeom>
                      <a:solidFill>
                        <a:srgbClr val="00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6563" name="Text Box 1029">
            <a:extLst>
              <a:ext uri="{FF2B5EF4-FFF2-40B4-BE49-F238E27FC236}">
                <a16:creationId xmlns:a16="http://schemas.microsoft.com/office/drawing/2014/main" id="{A1D1C862-2F8F-42DD-B264-DE8D856FDE45}"/>
              </a:ext>
            </a:extLst>
          </p:cNvPr>
          <p:cNvSpPr txBox="1">
            <a:spLocks noChangeArrowheads="1"/>
          </p:cNvSpPr>
          <p:nvPr/>
        </p:nvSpPr>
        <p:spPr bwMode="auto">
          <a:xfrm>
            <a:off x="7696200" y="1606296"/>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400">
              <a:latin typeface="Times New Roman" panose="02020603050405020304" pitchFamily="18" charset="0"/>
            </a:endParaRPr>
          </a:p>
        </p:txBody>
      </p:sp>
      <p:graphicFrame>
        <p:nvGraphicFramePr>
          <p:cNvPr id="66565" name="Object 4">
            <a:extLst>
              <a:ext uri="{FF2B5EF4-FFF2-40B4-BE49-F238E27FC236}">
                <a16:creationId xmlns:a16="http://schemas.microsoft.com/office/drawing/2014/main" id="{183CAC14-37CF-434B-9BFF-D2F5858B988E}"/>
              </a:ext>
            </a:extLst>
          </p:cNvPr>
          <p:cNvGraphicFramePr>
            <a:graphicFrameLocks noChangeAspect="1"/>
          </p:cNvGraphicFramePr>
          <p:nvPr>
            <p:extLst>
              <p:ext uri="{D42A27DB-BD31-4B8C-83A1-F6EECF244321}">
                <p14:modId xmlns:p14="http://schemas.microsoft.com/office/powerpoint/2010/main" val="2360380047"/>
              </p:ext>
            </p:extLst>
          </p:nvPr>
        </p:nvGraphicFramePr>
        <p:xfrm>
          <a:off x="5475288" y="947484"/>
          <a:ext cx="3249612" cy="1371600"/>
        </p:xfrm>
        <a:graphic>
          <a:graphicData uri="http://schemas.openxmlformats.org/presentationml/2006/ole">
            <mc:AlternateContent xmlns:mc="http://schemas.openxmlformats.org/markup-compatibility/2006">
              <mc:Choice xmlns:v="urn:schemas-microsoft-com:vml" Requires="v">
                <p:oleObj spid="_x0000_s66717" name="Worksheet" r:id="rId6" imgW="2066859" imgH="1085730" progId="Excel.Sheet.8">
                  <p:embed/>
                </p:oleObj>
              </mc:Choice>
              <mc:Fallback>
                <p:oleObj name="Worksheet" r:id="rId6" imgW="2066859" imgH="1085730" progId="Excel.Sheet.8">
                  <p:embed/>
                  <p:pic>
                    <p:nvPicPr>
                      <p:cNvPr id="0" name="Object 4"/>
                      <p:cNvPicPr>
                        <a:picLocks noChangeAspect="1" noChangeArrowheads="1"/>
                      </p:cNvPicPr>
                      <p:nvPr/>
                    </p:nvPicPr>
                    <p:blipFill>
                      <a:blip r:embed="rId7"/>
                      <a:srcRect/>
                      <a:stretch>
                        <a:fillRect/>
                      </a:stretch>
                    </p:blipFill>
                    <p:spPr bwMode="auto">
                      <a:xfrm>
                        <a:off x="5475288" y="947484"/>
                        <a:ext cx="324961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6566" name="Object 5">
            <a:extLst>
              <a:ext uri="{FF2B5EF4-FFF2-40B4-BE49-F238E27FC236}">
                <a16:creationId xmlns:a16="http://schemas.microsoft.com/office/drawing/2014/main" id="{F1BA1C71-D4D9-4912-BDAE-4D6907C87866}"/>
              </a:ext>
            </a:extLst>
          </p:cNvPr>
          <p:cNvGraphicFramePr>
            <a:graphicFrameLocks noChangeAspect="1"/>
          </p:cNvGraphicFramePr>
          <p:nvPr>
            <p:extLst>
              <p:ext uri="{D42A27DB-BD31-4B8C-83A1-F6EECF244321}">
                <p14:modId xmlns:p14="http://schemas.microsoft.com/office/powerpoint/2010/main" val="4221573332"/>
              </p:ext>
            </p:extLst>
          </p:nvPr>
        </p:nvGraphicFramePr>
        <p:xfrm>
          <a:off x="1222376" y="2705832"/>
          <a:ext cx="6943725" cy="3552825"/>
        </p:xfrm>
        <a:graphic>
          <a:graphicData uri="http://schemas.openxmlformats.org/presentationml/2006/ole">
            <mc:AlternateContent xmlns:mc="http://schemas.openxmlformats.org/markup-compatibility/2006">
              <mc:Choice xmlns:v="urn:schemas-microsoft-com:vml" Requires="v">
                <p:oleObj spid="_x0000_s66718" name="Worksheet" r:id="rId8" imgW="4419582" imgH="2524129" progId="Excel.Sheet.8">
                  <p:embed/>
                </p:oleObj>
              </mc:Choice>
              <mc:Fallback>
                <p:oleObj name="Worksheet" r:id="rId8" imgW="4419582" imgH="2524129" progId="Excel.Sheet.8">
                  <p:embed/>
                  <p:pic>
                    <p:nvPicPr>
                      <p:cNvPr id="0" name="Object 5"/>
                      <p:cNvPicPr>
                        <a:picLocks noChangeAspect="1" noChangeArrowheads="1"/>
                      </p:cNvPicPr>
                      <p:nvPr/>
                    </p:nvPicPr>
                    <p:blipFill>
                      <a:blip r:embed="rId9"/>
                      <a:srcRect/>
                      <a:stretch>
                        <a:fillRect/>
                      </a:stretch>
                    </p:blipFill>
                    <p:spPr bwMode="auto">
                      <a:xfrm>
                        <a:off x="1222376" y="2705832"/>
                        <a:ext cx="6943725"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276496" name="AutoShape 1040">
            <a:extLst>
              <a:ext uri="{FF2B5EF4-FFF2-40B4-BE49-F238E27FC236}">
                <a16:creationId xmlns:a16="http://schemas.microsoft.com/office/drawing/2014/main" id="{750B7402-F0C2-48CC-97D7-8CE291FA71E7}"/>
              </a:ext>
            </a:extLst>
          </p:cNvPr>
          <p:cNvCxnSpPr>
            <a:cxnSpLocks noChangeShapeType="1"/>
          </p:cNvCxnSpPr>
          <p:nvPr/>
        </p:nvCxnSpPr>
        <p:spPr bwMode="auto">
          <a:xfrm flipV="1">
            <a:off x="4505327" y="1674561"/>
            <a:ext cx="969963" cy="363537"/>
          </a:xfrm>
          <a:prstGeom prst="bentConnector3">
            <a:avLst>
              <a:gd name="adj1" fmla="val 50000"/>
            </a:avLst>
          </a:prstGeom>
          <a:noFill/>
          <a:ln w="57150">
            <a:solidFill>
              <a:schemeClr val="accent1">
                <a:lumMod val="50000"/>
              </a:schemeClr>
            </a:solidFill>
            <a:miter lim="800000"/>
            <a:headEnd/>
            <a:tailEnd type="triangle" w="med" len="med"/>
          </a:ln>
        </p:spPr>
      </p:cxnSp>
      <p:cxnSp>
        <p:nvCxnSpPr>
          <p:cNvPr id="66571" name="AutoShape 1043">
            <a:extLst>
              <a:ext uri="{FF2B5EF4-FFF2-40B4-BE49-F238E27FC236}">
                <a16:creationId xmlns:a16="http://schemas.microsoft.com/office/drawing/2014/main" id="{2EBE0E26-03CE-40D4-92B1-EA3DA59B526C}"/>
              </a:ext>
            </a:extLst>
          </p:cNvPr>
          <p:cNvCxnSpPr>
            <a:cxnSpLocks noChangeShapeType="1"/>
          </p:cNvCxnSpPr>
          <p:nvPr/>
        </p:nvCxnSpPr>
        <p:spPr bwMode="auto">
          <a:xfrm rot="5400000">
            <a:off x="7216777" y="2820734"/>
            <a:ext cx="2503487" cy="604838"/>
          </a:xfrm>
          <a:prstGeom prst="bentConnector3">
            <a:avLst>
              <a:gd name="adj1" fmla="val 100028"/>
            </a:avLst>
          </a:prstGeom>
          <a:noFill/>
          <a:ln w="57150">
            <a:solidFill>
              <a:schemeClr val="tx2"/>
            </a:solidFill>
            <a:miter lim="800000"/>
            <a:headEnd/>
            <a:tailEnd type="triangle" w="med" len="med"/>
          </a:ln>
          <a:extLst>
            <a:ext uri="{909E8E84-426E-40DD-AFC4-6F175D3DCCD1}">
              <a14:hiddenFill xmlns:a14="http://schemas.microsoft.com/office/drawing/2010/main">
                <a:noFill/>
              </a14:hiddenFill>
            </a:ext>
          </a:extLst>
        </p:spPr>
      </p:cxnSp>
      <p:sp>
        <p:nvSpPr>
          <p:cNvPr id="66572" name="Title 21">
            <a:extLst>
              <a:ext uri="{FF2B5EF4-FFF2-40B4-BE49-F238E27FC236}">
                <a16:creationId xmlns:a16="http://schemas.microsoft.com/office/drawing/2014/main" id="{7F6E2483-D5FD-4551-8B92-194B8DC767C4}"/>
              </a:ext>
            </a:extLst>
          </p:cNvPr>
          <p:cNvSpPr>
            <a:spLocks noGrp="1"/>
          </p:cNvSpPr>
          <p:nvPr>
            <p:ph type="title"/>
          </p:nvPr>
        </p:nvSpPr>
        <p:spPr>
          <a:xfrm>
            <a:off x="457200" y="0"/>
            <a:ext cx="8229600" cy="914400"/>
          </a:xfrm>
        </p:spPr>
        <p:txBody>
          <a:bodyPr/>
          <a:lstStyle/>
          <a:p>
            <a:r>
              <a:rPr lang="en-US" altLang="en-US" sz="3800"/>
              <a:t>The Balance Sheet Equation</a:t>
            </a:r>
          </a:p>
        </p:txBody>
      </p:sp>
      <p:sp>
        <p:nvSpPr>
          <p:cNvPr id="33" name="Oval 32">
            <a:extLst>
              <a:ext uri="{FF2B5EF4-FFF2-40B4-BE49-F238E27FC236}">
                <a16:creationId xmlns:a16="http://schemas.microsoft.com/office/drawing/2014/main" id="{73D73DF7-93ED-4E13-AC14-51AE2A2A5A36}"/>
              </a:ext>
            </a:extLst>
          </p:cNvPr>
          <p:cNvSpPr/>
          <p:nvPr/>
        </p:nvSpPr>
        <p:spPr>
          <a:xfrm>
            <a:off x="3702050" y="1863471"/>
            <a:ext cx="8382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Oval 33">
            <a:extLst>
              <a:ext uri="{FF2B5EF4-FFF2-40B4-BE49-F238E27FC236}">
                <a16:creationId xmlns:a16="http://schemas.microsoft.com/office/drawing/2014/main" id="{8DE21052-D48B-420E-B5F7-7385C906C177}"/>
              </a:ext>
            </a:extLst>
          </p:cNvPr>
          <p:cNvSpPr/>
          <p:nvPr/>
        </p:nvSpPr>
        <p:spPr>
          <a:xfrm>
            <a:off x="8074025" y="1566609"/>
            <a:ext cx="8382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Rounded Rectangle 17">
            <a:extLst>
              <a:ext uri="{FF2B5EF4-FFF2-40B4-BE49-F238E27FC236}">
                <a16:creationId xmlns:a16="http://schemas.microsoft.com/office/drawing/2014/main" id="{EA8B559C-587A-4077-8CE8-1FFEA9393AC9}"/>
              </a:ext>
            </a:extLst>
          </p:cNvPr>
          <p:cNvSpPr/>
          <p:nvPr/>
        </p:nvSpPr>
        <p:spPr>
          <a:xfrm>
            <a:off x="496888" y="6324600"/>
            <a:ext cx="6818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4-3: Describe how the income statement is linked to the balance sheet through stockholders' equity. </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9">
            <a:extLst>
              <a:ext uri="{FF2B5EF4-FFF2-40B4-BE49-F238E27FC236}">
                <a16:creationId xmlns:a16="http://schemas.microsoft.com/office/drawing/2014/main" id="{E4F1A050-4A63-4E32-992E-4DCE4693C99A}"/>
              </a:ext>
            </a:extLst>
          </p:cNvPr>
          <p:cNvSpPr>
            <a:spLocks noGrp="1"/>
          </p:cNvSpPr>
          <p:nvPr>
            <p:ph type="title"/>
          </p:nvPr>
        </p:nvSpPr>
        <p:spPr>
          <a:xfrm>
            <a:off x="381000" y="304800"/>
            <a:ext cx="8229600" cy="1143000"/>
          </a:xfrm>
        </p:spPr>
        <p:txBody>
          <a:bodyPr/>
          <a:lstStyle/>
          <a:p>
            <a:r>
              <a:rPr lang="en-US" altLang="en-US"/>
              <a:t>Bookkeeping Jargon</a:t>
            </a:r>
          </a:p>
        </p:txBody>
      </p:sp>
      <p:sp>
        <p:nvSpPr>
          <p:cNvPr id="237586" name="Text Box 18">
            <a:extLst>
              <a:ext uri="{FF2B5EF4-FFF2-40B4-BE49-F238E27FC236}">
                <a16:creationId xmlns:a16="http://schemas.microsoft.com/office/drawing/2014/main" id="{A5DD13A8-EACB-42CF-B740-EACCD324E276}"/>
              </a:ext>
            </a:extLst>
          </p:cNvPr>
          <p:cNvSpPr txBox="1">
            <a:spLocks noChangeArrowheads="1"/>
          </p:cNvSpPr>
          <p:nvPr/>
        </p:nvSpPr>
        <p:spPr bwMode="auto">
          <a:xfrm>
            <a:off x="1790700" y="2057400"/>
            <a:ext cx="5562600" cy="831850"/>
          </a:xfrm>
          <a:prstGeom prst="rect">
            <a:avLst/>
          </a:prstGeom>
          <a:solidFill>
            <a:schemeClr val="accent1">
              <a:lumMod val="20000"/>
              <a:lumOff val="80000"/>
            </a:schemeClr>
          </a:solidFill>
          <a:ln w="9525">
            <a:solidFill>
              <a:schemeClr val="tx1"/>
            </a:solidFill>
            <a:miter lim="800000"/>
            <a:headEnd/>
            <a:tailEnd/>
          </a:ln>
          <a:effectLst/>
        </p:spPr>
        <p:txBody>
          <a:bodyPr>
            <a:spAutoFit/>
          </a:bodyPr>
          <a:lstStyle/>
          <a:p>
            <a:pPr algn="ctr" eaLnBrk="1" hangingPunct="1">
              <a:spcBef>
                <a:spcPct val="50000"/>
              </a:spcBef>
              <a:defRPr/>
            </a:pPr>
            <a:r>
              <a:rPr lang="en-US" sz="2400" b="1" dirty="0">
                <a:solidFill>
                  <a:srgbClr val="000000"/>
                </a:solidFill>
                <a:latin typeface="Arial" pitchFamily="34" charset="0"/>
              </a:rPr>
              <a:t>Transactions are initially recorded in a </a:t>
            </a:r>
            <a:r>
              <a:rPr lang="en-US" sz="2400" b="1" i="1" dirty="0">
                <a:solidFill>
                  <a:schemeClr val="tx2">
                    <a:lumMod val="50000"/>
                  </a:schemeClr>
                </a:solidFill>
                <a:latin typeface="Arial" pitchFamily="34" charset="0"/>
              </a:rPr>
              <a:t>journal</a:t>
            </a:r>
            <a:r>
              <a:rPr lang="en-US" sz="2400" b="1" dirty="0">
                <a:solidFill>
                  <a:srgbClr val="000000"/>
                </a:solidFill>
                <a:latin typeface="Arial" pitchFamily="34" charset="0"/>
              </a:rPr>
              <a:t>.</a:t>
            </a:r>
          </a:p>
        </p:txBody>
      </p:sp>
      <p:sp>
        <p:nvSpPr>
          <p:cNvPr id="237600" name="Text Box 32">
            <a:extLst>
              <a:ext uri="{FF2B5EF4-FFF2-40B4-BE49-F238E27FC236}">
                <a16:creationId xmlns:a16="http://schemas.microsoft.com/office/drawing/2014/main" id="{5259E0E5-E9B8-49D0-AFF0-05AED6458894}"/>
              </a:ext>
            </a:extLst>
          </p:cNvPr>
          <p:cNvSpPr txBox="1">
            <a:spLocks noChangeArrowheads="1"/>
          </p:cNvSpPr>
          <p:nvPr/>
        </p:nvSpPr>
        <p:spPr bwMode="auto">
          <a:xfrm>
            <a:off x="1790700" y="3200402"/>
            <a:ext cx="5562600" cy="1196975"/>
          </a:xfrm>
          <a:prstGeom prst="rect">
            <a:avLst/>
          </a:prstGeom>
          <a:solidFill>
            <a:schemeClr val="accent1">
              <a:lumMod val="20000"/>
              <a:lumOff val="80000"/>
            </a:schemeClr>
          </a:solidFill>
          <a:ln w="9525">
            <a:solidFill>
              <a:schemeClr val="tx1"/>
            </a:solidFill>
            <a:miter lim="800000"/>
            <a:headEnd/>
            <a:tailEnd/>
          </a:ln>
          <a:effectLst/>
        </p:spPr>
        <p:txBody>
          <a:bodyPr>
            <a:spAutoFit/>
          </a:bodyPr>
          <a:lstStyle/>
          <a:p>
            <a:pPr algn="ctr" eaLnBrk="1" hangingPunct="1">
              <a:spcBef>
                <a:spcPct val="50000"/>
              </a:spcBef>
              <a:defRPr/>
            </a:pPr>
            <a:r>
              <a:rPr lang="en-US" sz="2400" b="1" dirty="0">
                <a:solidFill>
                  <a:srgbClr val="000000"/>
                </a:solidFill>
                <a:latin typeface="Arial" pitchFamily="34" charset="0"/>
              </a:rPr>
              <a:t>Then, transactions are recorded in or posted to individual accounts in a </a:t>
            </a:r>
            <a:r>
              <a:rPr lang="en-US" sz="2400" b="1" i="1" dirty="0">
                <a:solidFill>
                  <a:schemeClr val="tx2">
                    <a:lumMod val="50000"/>
                  </a:schemeClr>
                </a:solidFill>
                <a:latin typeface="Arial" pitchFamily="34" charset="0"/>
              </a:rPr>
              <a:t>ledger</a:t>
            </a:r>
            <a:r>
              <a:rPr lang="en-US" sz="2400" b="1" dirty="0">
                <a:solidFill>
                  <a:srgbClr val="000000"/>
                </a:solidFill>
                <a:latin typeface="Arial" pitchFamily="34" charset="0"/>
              </a:rPr>
              <a:t>. </a:t>
            </a:r>
          </a:p>
        </p:txBody>
      </p:sp>
      <p:sp>
        <p:nvSpPr>
          <p:cNvPr id="237602" name="Text Box 34">
            <a:extLst>
              <a:ext uri="{FF2B5EF4-FFF2-40B4-BE49-F238E27FC236}">
                <a16:creationId xmlns:a16="http://schemas.microsoft.com/office/drawing/2014/main" id="{B8D5ECD9-DE47-4B58-BB71-BA6577B227FF}"/>
              </a:ext>
            </a:extLst>
          </p:cNvPr>
          <p:cNvSpPr txBox="1">
            <a:spLocks noChangeArrowheads="1"/>
          </p:cNvSpPr>
          <p:nvPr/>
        </p:nvSpPr>
        <p:spPr bwMode="auto">
          <a:xfrm>
            <a:off x="1866900" y="4648202"/>
            <a:ext cx="5562600" cy="1196975"/>
          </a:xfrm>
          <a:prstGeom prst="rect">
            <a:avLst/>
          </a:prstGeom>
          <a:solidFill>
            <a:schemeClr val="accent1">
              <a:lumMod val="20000"/>
              <a:lumOff val="80000"/>
            </a:schemeClr>
          </a:solidFill>
          <a:ln w="9525">
            <a:solidFill>
              <a:schemeClr val="tx1"/>
            </a:solidFill>
            <a:miter lim="800000"/>
            <a:headEnd/>
            <a:tailEnd/>
          </a:ln>
          <a:effectLst/>
        </p:spPr>
        <p:txBody>
          <a:bodyPr>
            <a:spAutoFit/>
          </a:bodyPr>
          <a:lstStyle/>
          <a:p>
            <a:pPr algn="ctr" eaLnBrk="1" hangingPunct="1">
              <a:spcBef>
                <a:spcPct val="50000"/>
              </a:spcBef>
              <a:defRPr/>
            </a:pPr>
            <a:r>
              <a:rPr lang="en-US" sz="2400" b="1" dirty="0">
                <a:solidFill>
                  <a:srgbClr val="000000"/>
                </a:solidFill>
                <a:latin typeface="Arial" pitchFamily="34" charset="0"/>
              </a:rPr>
              <a:t>Accounts are used to organize or to group transactions to facilitate financial statement preparation.</a:t>
            </a:r>
          </a:p>
        </p:txBody>
      </p:sp>
      <p:sp>
        <p:nvSpPr>
          <p:cNvPr id="6" name="Rounded Rectangle 16">
            <a:extLst>
              <a:ext uri="{FF2B5EF4-FFF2-40B4-BE49-F238E27FC236}">
                <a16:creationId xmlns:a16="http://schemas.microsoft.com/office/drawing/2014/main" id="{DB7C9567-A4CD-4A23-80EA-F10338CFD7B8}"/>
              </a:ext>
            </a:extLst>
          </p:cNvPr>
          <p:cNvSpPr/>
          <p:nvPr/>
        </p:nvSpPr>
        <p:spPr>
          <a:xfrm>
            <a:off x="533402" y="6172200"/>
            <a:ext cx="71993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4-4: Explain the meaning of the bookkeeping terms journal, ledger, T-account, account balance, debit, credit and closing the books.</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F12E13C-4D1A-4C4F-86EC-EA92578C9942}">
  <ds:schemaRefs>
    <ds:schemaRef ds:uri="http://schemas.microsoft.com/sharepoint/v3/contenttype/forms"/>
  </ds:schemaRefs>
</ds:datastoreItem>
</file>

<file path=customXml/itemProps2.xml><?xml version="1.0" encoding="utf-8"?>
<ds:datastoreItem xmlns:ds="http://schemas.openxmlformats.org/officeDocument/2006/customXml" ds:itemID="{A57FA539-0187-4C4B-9D88-1060C162FA16}">
  <ds:schemaRefs>
    <ds:schemaRef ds:uri="http://schemas.microsoft.com/office/2006/metadata/properties"/>
    <ds:schemaRef ds:uri="http://schemas.microsoft.com/office/infopath/2007/PartnerControls"/>
    <ds:schemaRef ds:uri="2cdc3de2-46a5-45a2-bc6c-3b74ae1e8cf2"/>
  </ds:schemaRefs>
</ds:datastoreItem>
</file>

<file path=customXml/itemProps3.xml><?xml version="1.0" encoding="utf-8"?>
<ds:datastoreItem xmlns:ds="http://schemas.openxmlformats.org/officeDocument/2006/customXml" ds:itemID="{9917879F-8207-4420-B18A-0362776FB6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4506</Words>
  <Application>Microsoft Office PowerPoint</Application>
  <PresentationFormat>On-screen Show (4:3)</PresentationFormat>
  <Paragraphs>265</Paragraphs>
  <Slides>35</Slides>
  <Notes>33</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3</vt:i4>
      </vt:variant>
      <vt:variant>
        <vt:lpstr>Slide Titles</vt:lpstr>
      </vt:variant>
      <vt:variant>
        <vt:i4>35</vt:i4>
      </vt:variant>
    </vt:vector>
  </HeadingPairs>
  <TitlesOfParts>
    <vt:vector size="50" baseType="lpstr">
      <vt:lpstr>Arial</vt:lpstr>
      <vt:lpstr>Arial Narrow</vt:lpstr>
      <vt:lpstr>Book Antiqua</vt:lpstr>
      <vt:lpstr>Calibri</vt:lpstr>
      <vt:lpstr>Hypatia Sans Pro</vt:lpstr>
      <vt:lpstr>Monotype Sorts</vt:lpstr>
      <vt:lpstr>Palatino Linotype</vt:lpstr>
      <vt:lpstr>Tahoma</vt:lpstr>
      <vt:lpstr>Times</vt:lpstr>
      <vt:lpstr>Times New Roman</vt:lpstr>
      <vt:lpstr>Wingdings</vt:lpstr>
      <vt:lpstr>Theme1</vt:lpstr>
      <vt:lpstr>Worksheet</vt:lpstr>
      <vt:lpstr>WordArt 2.0</vt:lpstr>
      <vt:lpstr>WordArt</vt:lpstr>
      <vt:lpstr>PowerPoint Presentation</vt:lpstr>
      <vt:lpstr>Accounting What the Numbers Mean</vt:lpstr>
      <vt:lpstr>Learning Objectives</vt:lpstr>
      <vt:lpstr>The Balance Sheet Equation—A Mechanical Key</vt:lpstr>
      <vt:lpstr>The Balance Sheet Equation</vt:lpstr>
      <vt:lpstr>The Balance Sheet Equation</vt:lpstr>
      <vt:lpstr>The Balance Sheet Equation</vt:lpstr>
      <vt:lpstr>The Balance Sheet Equation</vt:lpstr>
      <vt:lpstr>Bookkeeping Jargon</vt:lpstr>
      <vt:lpstr>T-Account</vt:lpstr>
      <vt:lpstr>T-Account</vt:lpstr>
      <vt:lpstr>Debits and Credits</vt:lpstr>
      <vt:lpstr>Debits and Credits</vt:lpstr>
      <vt:lpstr>Revenue and Expenses</vt:lpstr>
      <vt:lpstr>Debits and Credits</vt:lpstr>
      <vt:lpstr>Journal Entry Format</vt:lpstr>
      <vt:lpstr>Journal Entry Format</vt:lpstr>
      <vt:lpstr>The Bookkeeping Process</vt:lpstr>
      <vt:lpstr>Understanding the Effects of Transactions on the Financial Statements</vt:lpstr>
      <vt:lpstr>Understanding the Effects of Transactions on the Financial Statements</vt:lpstr>
      <vt:lpstr>Understanding the Effects of Transactions on the Financial Statements</vt:lpstr>
      <vt:lpstr>Understanding the Effects of Transactions on the Financial Statements</vt:lpstr>
      <vt:lpstr>Adjustments/Adjusting Entries</vt:lpstr>
      <vt:lpstr>Two Types of Adjusting Entries</vt:lpstr>
      <vt:lpstr>Adjustments/Adjusting Entries</vt:lpstr>
      <vt:lpstr>Adjustments: Accrual of Wages</vt:lpstr>
      <vt:lpstr>Adjustments: Accrual of Interest Income</vt:lpstr>
      <vt:lpstr>Adjustments: Accrual of Interest Income</vt:lpstr>
      <vt:lpstr>Adjustments: Accrual of Interest Income</vt:lpstr>
      <vt:lpstr>Reclassification Adjustment for Supplies</vt:lpstr>
      <vt:lpstr>Reclassifying Assets to Expenses</vt:lpstr>
      <vt:lpstr>Transaction Analysis Methodology</vt:lpstr>
      <vt:lpstr>Closing the Books</vt:lpstr>
      <vt:lpstr>Closing Entries</vt:lpstr>
      <vt:lpstr>End of Chapter 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2020-06-22T21:38:35Z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