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50"/>
  </p:notesMasterIdLst>
  <p:handoutMasterIdLst>
    <p:handoutMasterId r:id="rId51"/>
  </p:handoutMasterIdLst>
  <p:sldIdLst>
    <p:sldId id="353" r:id="rId6"/>
    <p:sldId id="376" r:id="rId7"/>
    <p:sldId id="362" r:id="rId8"/>
    <p:sldId id="363" r:id="rId9"/>
    <p:sldId id="358" r:id="rId10"/>
    <p:sldId id="339" r:id="rId11"/>
    <p:sldId id="340" r:id="rId12"/>
    <p:sldId id="364" r:id="rId13"/>
    <p:sldId id="365" r:id="rId14"/>
    <p:sldId id="366" r:id="rId15"/>
    <p:sldId id="367" r:id="rId16"/>
    <p:sldId id="368" r:id="rId17"/>
    <p:sldId id="369" r:id="rId18"/>
    <p:sldId id="370" r:id="rId19"/>
    <p:sldId id="371" r:id="rId20"/>
    <p:sldId id="372" r:id="rId21"/>
    <p:sldId id="373" r:id="rId22"/>
    <p:sldId id="374" r:id="rId23"/>
    <p:sldId id="375" r:id="rId24"/>
    <p:sldId id="381" r:id="rId25"/>
    <p:sldId id="382" r:id="rId26"/>
    <p:sldId id="383" r:id="rId27"/>
    <p:sldId id="384" r:id="rId28"/>
    <p:sldId id="385" r:id="rId29"/>
    <p:sldId id="386" r:id="rId30"/>
    <p:sldId id="387" r:id="rId31"/>
    <p:sldId id="388" r:id="rId32"/>
    <p:sldId id="389" r:id="rId33"/>
    <p:sldId id="390" r:id="rId34"/>
    <p:sldId id="391" r:id="rId35"/>
    <p:sldId id="392" r:id="rId36"/>
    <p:sldId id="393" r:id="rId37"/>
    <p:sldId id="394" r:id="rId38"/>
    <p:sldId id="395" r:id="rId39"/>
    <p:sldId id="300" r:id="rId40"/>
    <p:sldId id="377" r:id="rId41"/>
    <p:sldId id="399" r:id="rId42"/>
    <p:sldId id="378" r:id="rId43"/>
    <p:sldId id="379" r:id="rId44"/>
    <p:sldId id="401" r:id="rId45"/>
    <p:sldId id="400" r:id="rId46"/>
    <p:sldId id="396" r:id="rId47"/>
    <p:sldId id="397" r:id="rId48"/>
    <p:sldId id="398" r:id="rId49"/>
  </p:sldIdLst>
  <p:sldSz cx="9144000" cy="6858000" type="screen4x3"/>
  <p:notesSz cx="7010400" cy="9296400"/>
  <p:custDataLst>
    <p:tags r:id="rId52"/>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58"/>
            <p14:sldId id="339"/>
            <p14:sldId id="340"/>
            <p14:sldId id="364"/>
            <p14:sldId id="365"/>
            <p14:sldId id="366"/>
            <p14:sldId id="367"/>
            <p14:sldId id="368"/>
            <p14:sldId id="369"/>
            <p14:sldId id="370"/>
            <p14:sldId id="371"/>
            <p14:sldId id="372"/>
            <p14:sldId id="373"/>
            <p14:sldId id="374"/>
            <p14:sldId id="375"/>
            <p14:sldId id="381"/>
            <p14:sldId id="382"/>
            <p14:sldId id="383"/>
            <p14:sldId id="384"/>
            <p14:sldId id="385"/>
            <p14:sldId id="386"/>
            <p14:sldId id="387"/>
            <p14:sldId id="388"/>
            <p14:sldId id="389"/>
            <p14:sldId id="390"/>
            <p14:sldId id="391"/>
            <p14:sldId id="392"/>
            <p14:sldId id="393"/>
            <p14:sldId id="394"/>
            <p14:sldId id="395"/>
            <p14:sldId id="300"/>
          </p14:sldIdLst>
        </p14:section>
        <p14:section name="Appendix: Image Descriptions for Unsighted Students" id="{4DC16525-F101-4040-8B09-A7FBE7C9C607}">
          <p14:sldIdLst>
            <p14:sldId id="377"/>
            <p14:sldId id="399"/>
            <p14:sldId id="378"/>
            <p14:sldId id="379"/>
            <p14:sldId id="401"/>
            <p14:sldId id="400"/>
            <p14:sldId id="396"/>
            <p14:sldId id="397"/>
            <p14:sldId id="39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9EDF4"/>
    <a:srgbClr val="003300"/>
    <a:srgbClr val="4F81BD"/>
    <a:srgbClr val="D0D8E8"/>
    <a:srgbClr val="006600"/>
    <a:srgbClr val="FFEFBD"/>
    <a:srgbClr val="FFFF8F"/>
    <a:srgbClr val="FFEEB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26" autoAdjust="0"/>
    <p:restoredTop sz="72999" autoAdjust="0"/>
  </p:normalViewPr>
  <p:slideViewPr>
    <p:cSldViewPr>
      <p:cViewPr varScale="1">
        <p:scale>
          <a:sx n="72" d="100"/>
          <a:sy n="72" d="100"/>
        </p:scale>
        <p:origin x="1782" y="66"/>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T-accounts are used in accounting courses as a tool to represent an account. They are not part of an entity's accounting records. The name of the account is written at the top of the T-account. Each T-account has a left side and a right side.</a:t>
            </a:r>
          </a:p>
        </p:txBody>
      </p:sp>
    </p:spTree>
    <p:extLst>
      <p:ext uri="{BB962C8B-B14F-4D97-AF65-F5344CB8AC3E}">
        <p14:creationId xmlns:p14="http://schemas.microsoft.com/office/powerpoint/2010/main" val="3807095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The left side of the T-account is always the debit side. The right side of the T-account is always the credit side.</a:t>
            </a:r>
          </a:p>
          <a:p>
            <a:pPr marL="228600" indent="-228600">
              <a:defRPr/>
            </a:pPr>
            <a:endParaRPr lang="en-US" dirty="0"/>
          </a:p>
        </p:txBody>
      </p:sp>
    </p:spTree>
    <p:extLst>
      <p:ext uri="{BB962C8B-B14F-4D97-AF65-F5344CB8AC3E}">
        <p14:creationId xmlns:p14="http://schemas.microsoft.com/office/powerpoint/2010/main" val="30010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Debits and credits affect the accounting equation as follows: 1) asset accounts are increased on the left side with a debit and decreased on the right side with a credit; 2) liabilities are increased on the right side with a credit and decreased on the left side with a debit; and 3) equity accounts are increased on the right with a credit and decreased on the left with a debit. </a:t>
            </a:r>
          </a:p>
          <a:p>
            <a:endParaRPr lang="en-US" altLang="en-US" dirty="0"/>
          </a:p>
          <a:p>
            <a:r>
              <a:rPr lang="en-US" altLang="en-US" dirty="0"/>
              <a:t>An easier way for students to remember this concept is to relate the T-account increases and decreases (debits vs. credits) to the accounting equation.</a:t>
            </a:r>
          </a:p>
          <a:p>
            <a:r>
              <a:rPr lang="en-US" altLang="en-US" dirty="0"/>
              <a:t>Assets are on the left-hand side of the accounting equation; therefore, increases (debits) to asset accounts are recorded on the left-hand side of the T-account.</a:t>
            </a:r>
          </a:p>
          <a:p>
            <a:r>
              <a:rPr lang="en-US" altLang="en-US" dirty="0"/>
              <a:t>Liabilities and equity are on the right-hand side of the accounting equation; therefore, increases (credits) to these accounts are recorded on the right-hand side of the T-account.</a:t>
            </a:r>
          </a:p>
        </p:txBody>
      </p:sp>
    </p:spTree>
    <p:extLst>
      <p:ext uri="{BB962C8B-B14F-4D97-AF65-F5344CB8AC3E}">
        <p14:creationId xmlns:p14="http://schemas.microsoft.com/office/powerpoint/2010/main" val="3287568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4-5: Explain why </a:t>
            </a:r>
            <a:r>
              <a:rPr kumimoji="0" lang="en-US" altLang="en-US" dirty="0">
                <a:solidFill>
                  <a:srgbClr val="000000"/>
                </a:solidFill>
              </a:rPr>
              <a:t>the bookkeeping system is a mechanical adaptation of the expanded accounting equation.</a:t>
            </a:r>
          </a:p>
          <a:p>
            <a:endParaRPr kumimoji="0" lang="en-US" altLang="en-US" dirty="0">
              <a:solidFill>
                <a:srgbClr val="800000"/>
              </a:solidFill>
            </a:endParaRPr>
          </a:p>
          <a:p>
            <a:r>
              <a:rPr lang="en-US" altLang="en-US" dirty="0"/>
              <a:t>Remember that stockholders' equity includes both paid-in capital and retained earnings accounts. </a:t>
            </a:r>
          </a:p>
        </p:txBody>
      </p:sp>
    </p:spTree>
    <p:extLst>
      <p:ext uri="{BB962C8B-B14F-4D97-AF65-F5344CB8AC3E}">
        <p14:creationId xmlns:p14="http://schemas.microsoft.com/office/powerpoint/2010/main" val="3014018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Revenue represents increases in stockholders' equity, and revenue accounts increase on the right side with a credit. Expenses represent decreases in stockholders' equity, and expense accounts increase on the left side with a debit. </a:t>
            </a:r>
          </a:p>
        </p:txBody>
      </p:sp>
    </p:spTree>
    <p:extLst>
      <p:ext uri="{BB962C8B-B14F-4D97-AF65-F5344CB8AC3E}">
        <p14:creationId xmlns:p14="http://schemas.microsoft.com/office/powerpoint/2010/main" val="10019680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normal balance of an asset and expense account is the debit side because debit entries increase the balances of these accounts. Credit entries in asset and expense accounts decrease the balances of these accounts. The normal balance of liabilities, stockholders' equity, and revenues accounts is the credit side, because credit entries increase these accounts. Debit entries in liabilities, stockholders' equity, and revenue accounts decrease the balances of these accounts. </a:t>
            </a:r>
          </a:p>
          <a:p>
            <a:endParaRPr lang="en-US" altLang="en-US" dirty="0"/>
          </a:p>
          <a:p>
            <a:r>
              <a:rPr lang="en-US" altLang="en-US" dirty="0"/>
              <a:t>The normal balance of an account is reflected on the same side of the T-account in relationship to the accounting equation. The normal balance of an asset account appears on the debit side of the T-account because assets are on the left-hand side of the accounting equation.</a:t>
            </a:r>
          </a:p>
        </p:txBody>
      </p:sp>
    </p:spTree>
    <p:extLst>
      <p:ext uri="{BB962C8B-B14F-4D97-AF65-F5344CB8AC3E}">
        <p14:creationId xmlns:p14="http://schemas.microsoft.com/office/powerpoint/2010/main" val="543912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 general journal is the book of original entry for recording a transaction. The typical journal has columns for date, description, debit amounts, and credit amounts. The journal is also the place where transactions are first recorded, and it is sometimes referred to as the book of original entry. The journal entry format is a useful and convenient way of describing the effect of a transaction on the accounts involved.</a:t>
            </a:r>
          </a:p>
          <a:p>
            <a:r>
              <a:rPr lang="en-US" altLang="en-US" dirty="0"/>
              <a:t>The characteristics of the journal entry are as follows:</a:t>
            </a:r>
          </a:p>
          <a:p>
            <a:pPr marL="171450" indent="-171450">
              <a:buFont typeface="Arial" panose="020B0604020202020204" pitchFamily="34" charset="0"/>
              <a:buChar char="•"/>
            </a:pPr>
            <a:r>
              <a:rPr lang="en-US" altLang="en-US" dirty="0"/>
              <a:t>The date is recorded to provide a cross-reference to the transaction. In many of our textbook examples, however, a transaction number will be used instead of a date to provide this same cross-referencing function.</a:t>
            </a:r>
          </a:p>
          <a:p>
            <a:pPr marL="171450" indent="-171450">
              <a:buFont typeface="Arial" panose="020B0604020202020204" pitchFamily="34" charset="0"/>
              <a:buChar char="•"/>
            </a:pPr>
            <a:r>
              <a:rPr lang="en-US" altLang="en-US" dirty="0"/>
              <a:t>The name (or names) of the account(s) to be debited are always listed first and shown to the left, while the name (or names) of the account(s) to be credited are indented and shown on the right. Likewise, the debit amount(s) are shown on the left of the credit amount(s). Remember, debit means left and credit means right.</a:t>
            </a:r>
          </a:p>
          <a:p>
            <a:pPr marL="171450" indent="-171450">
              <a:buFont typeface="Arial" panose="020B0604020202020204" pitchFamily="34" charset="0"/>
              <a:buChar char="•"/>
            </a:pPr>
            <a:r>
              <a:rPr lang="en-US" altLang="en-US" dirty="0"/>
              <a:t>The abbreviations Dr. and Cr. are used for debit and credit, respectively. These identifiers are frequently omitted from the journal entry to reduce writing time and because the indenting practice is universally followed and understood.</a:t>
            </a:r>
          </a:p>
        </p:txBody>
      </p:sp>
    </p:spTree>
    <p:extLst>
      <p:ext uri="{BB962C8B-B14F-4D97-AF65-F5344CB8AC3E}">
        <p14:creationId xmlns:p14="http://schemas.microsoft.com/office/powerpoint/2010/main" val="4159241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rules for journal entries are as follows: 1) journal entries must provide a reference date for each transaction; 2) debits are recorded first; 3) credits are indented and recorded after debits; 4) total debits must equal total credits; and 5) a</a:t>
            </a:r>
            <a:r>
              <a:rPr kumimoji="0" lang="en-US" altLang="en-US" dirty="0"/>
              <a:t> brief description of the transaction to explain the entry must be provided.</a:t>
            </a:r>
          </a:p>
        </p:txBody>
      </p:sp>
    </p:spTree>
    <p:extLst>
      <p:ext uri="{BB962C8B-B14F-4D97-AF65-F5344CB8AC3E}">
        <p14:creationId xmlns:p14="http://schemas.microsoft.com/office/powerpoint/2010/main" val="2209669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bookkeeping process involves recording transactions from source documents in the journal and then posting (transferring) transactions from the journal to the ledger. The ledger account balances are updated after each entry. </a:t>
            </a:r>
          </a:p>
        </p:txBody>
      </p:sp>
    </p:spTree>
    <p:extLst>
      <p:ext uri="{BB962C8B-B14F-4D97-AF65-F5344CB8AC3E}">
        <p14:creationId xmlns:p14="http://schemas.microsoft.com/office/powerpoint/2010/main" val="3621759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An alternative to the T-account and journal entry models that should be useful to you is the horizontal financial statement relationship model. </a:t>
            </a:r>
          </a:p>
          <a:p>
            <a:r>
              <a:rPr lang="en-US" altLang="en-US" dirty="0"/>
              <a:t>For example, the journal entry shown earlier, which records the investment of $30 in the firm by the stockholders, is shown in the horizontal model.</a:t>
            </a:r>
          </a:p>
        </p:txBody>
      </p:sp>
    </p:spTree>
    <p:extLst>
      <p:ext uri="{BB962C8B-B14F-4D97-AF65-F5344CB8AC3E}">
        <p14:creationId xmlns:p14="http://schemas.microsoft.com/office/powerpoint/2010/main" val="1760265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ct val="50000"/>
              </a:spcBef>
            </a:pPr>
            <a:r>
              <a:rPr lang="en-US" altLang="en-US" dirty="0">
                <a:latin typeface="Calibri" panose="020F0502020204030204" pitchFamily="34" charset="0"/>
              </a:rPr>
              <a:t>CHAPTER 4: </a:t>
            </a:r>
            <a:r>
              <a:rPr lang="en-US" altLang="en-US" i="1" dirty="0">
                <a:latin typeface="Calibri" panose="020F0502020204030204" pitchFamily="34" charset="0"/>
              </a:rPr>
              <a:t>The Bookkeeping Process and Transaction Analysis</a:t>
            </a:r>
          </a:p>
          <a:p>
            <a:pPr eaLnBrk="1" hangingPunct="1"/>
            <a:endParaRPr lang="en-US" altLang="en-US" dirty="0"/>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Notice that in the horizontal model, the amount of advertising expense is shown with a minus sign. This is so because the expense reduces net income, which reduces stockholders’ equity. A plus or minus sign is used in the context of each financial statement equation (A = L + SE and NI = R − E). Thus, a minus sign for expenses means that net income is reduced (expenses are greater), not that expenses are lower. It is possible that a transaction can affect two accounts in a single balance sheet or income statement category. </a:t>
            </a:r>
          </a:p>
        </p:txBody>
      </p:sp>
    </p:spTree>
    <p:extLst>
      <p:ext uri="{BB962C8B-B14F-4D97-AF65-F5344CB8AC3E}">
        <p14:creationId xmlns:p14="http://schemas.microsoft.com/office/powerpoint/2010/main" val="13527869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It is also possible for a transaction to affect two accounts in a single balance sheet or income statement category. For example, the specified transaction affects both the cash account and the Accounts Receivable account on the asset side.</a:t>
            </a:r>
          </a:p>
        </p:txBody>
      </p:sp>
    </p:spTree>
    <p:extLst>
      <p:ext uri="{BB962C8B-B14F-4D97-AF65-F5344CB8AC3E}">
        <p14:creationId xmlns:p14="http://schemas.microsoft.com/office/powerpoint/2010/main" val="1133230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Recall that revenues and expenses from the income statement are increases and decreases, respectively, to stockholders’ equity.</a:t>
            </a:r>
          </a:p>
        </p:txBody>
      </p:sp>
    </p:spTree>
    <p:extLst>
      <p:ext uri="{BB962C8B-B14F-4D97-AF65-F5344CB8AC3E}">
        <p14:creationId xmlns:p14="http://schemas.microsoft.com/office/powerpoint/2010/main" val="18605284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At the end of the period, bookkeepers need to make adjusting entries to bring the accounts up to date for the financial statements. </a:t>
            </a:r>
          </a:p>
        </p:txBody>
      </p:sp>
    </p:spTree>
    <p:extLst>
      <p:ext uri="{BB962C8B-B14F-4D97-AF65-F5344CB8AC3E}">
        <p14:creationId xmlns:p14="http://schemas.microsoft.com/office/powerpoint/2010/main" val="32162883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We record two types of adjusting entries, accruals and reclassifications. Accruals are transactions for which cash has NOT yet been received or paid, but the effect of which must be recorded in the accounts in order to accomplish a matching of revenues and expenses and accurate financial statements. Reclassifications are necessary because the initial recording of a transaction does not result in assigning of revenues to the period in which they were earned or expenses to the period in which they were incurred. As a result, an amount must be reclassified from one account to another (at the end of the accounting period) to reflect the appropriate balance in each account.</a:t>
            </a:r>
          </a:p>
        </p:txBody>
      </p:sp>
    </p:spTree>
    <p:extLst>
      <p:ext uri="{BB962C8B-B14F-4D97-AF65-F5344CB8AC3E}">
        <p14:creationId xmlns:p14="http://schemas.microsoft.com/office/powerpoint/2010/main" val="2548542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Accruals and reclassification adjusting entries occur at the end of the accounting period. Adjusting entries are needed whenever revenue or expenses affect more than one accounting period. Every adjusting entry involves a change in either a revenue or expense account and an asset or liability account. </a:t>
            </a:r>
          </a:p>
        </p:txBody>
      </p:sp>
    </p:spTree>
    <p:extLst>
      <p:ext uri="{BB962C8B-B14F-4D97-AF65-F5344CB8AC3E}">
        <p14:creationId xmlns:p14="http://schemas.microsoft.com/office/powerpoint/2010/main" val="3624642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Thus, the March 31 balance sheet will reflect the wages payable liability, and the income statement for March will include all of the wages expense incurred during March. Again note that the recognition of the expense of $60 is shown with a minus sign because as expenses increase, net income and stockholders’ equity (retained earnings) decrease. The balance sheet remains in balance after this adjustment because the $60 increase in liabilities is offset by the $60 decrease in stockholders’ equity. When the wages are paid in April, both, the Cash and Wages Payable, accounts will be decreased. (Wages Expense will not be affected by the cash payment entry because it was already affected when the accrual was made.) </a:t>
            </a:r>
          </a:p>
        </p:txBody>
      </p:sp>
    </p:spTree>
    <p:extLst>
      <p:ext uri="{BB962C8B-B14F-4D97-AF65-F5344CB8AC3E}">
        <p14:creationId xmlns:p14="http://schemas.microsoft.com/office/powerpoint/2010/main" val="28294098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IN" altLang="en-US" dirty="0"/>
          </a:p>
        </p:txBody>
      </p:sp>
    </p:spTree>
    <p:extLst>
      <p:ext uri="{BB962C8B-B14F-4D97-AF65-F5344CB8AC3E}">
        <p14:creationId xmlns:p14="http://schemas.microsoft.com/office/powerpoint/2010/main" val="30771203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An example of the second kind of adjustment is the reclassification for supplies. If the purchase of supplies at a cost of $100 during February was initially recorded as an increase in the Supplies (asset) account (and a decrease in Cash), the cost of supplies used during February must be removed from the asset account and recorded as Supplies Expense. </a:t>
            </a:r>
          </a:p>
        </p:txBody>
      </p:sp>
    </p:spTree>
    <p:extLst>
      <p:ext uri="{BB962C8B-B14F-4D97-AF65-F5344CB8AC3E}">
        <p14:creationId xmlns:p14="http://schemas.microsoft.com/office/powerpoint/2010/main" val="40144698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Campbell’s turnover has been remarkably stable in recent years, although slightly downward trending; this suggests that the company has had a relatively flat or even falling sales growth trend and that total asset growth has been minimal as well. Note that the range of turnover results during this period, 1.00–1.09, is not significant in absolute terms and is graphically depicted as a virtual flat-line representation. </a:t>
            </a:r>
          </a:p>
          <a:p>
            <a:endParaRPr lang="en-IN" altLang="en-US" dirty="0"/>
          </a:p>
          <a:p>
            <a:r>
              <a:rPr lang="en-IN" altLang="en-US" dirty="0"/>
              <a:t>Campbell’s maintained a highly consistent current ratio in the range of 0.68–0.79 throughout the five-year period, meaning that current liabilities exceeded current assets by substantial amounts in all years presented. Working capital peaked at ($495) million in 2017 after having reached a low point of ($1,061) million in 2013, meaning that current liabilities exceeded current asset by more than $1 billion at that point in time. </a:t>
            </a:r>
          </a:p>
        </p:txBody>
      </p:sp>
    </p:spTree>
    <p:extLst>
      <p:ext uri="{BB962C8B-B14F-4D97-AF65-F5344CB8AC3E}">
        <p14:creationId xmlns:p14="http://schemas.microsoft.com/office/powerpoint/2010/main" val="3644736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defRPr/>
            </a:pPr>
            <a:r>
              <a:rPr lang="en-US" dirty="0">
                <a:solidFill>
                  <a:srgbClr val="000000"/>
                </a:solidFill>
                <a:cs typeface="Times New Roman" pitchFamily="18" charset="0"/>
              </a:rPr>
              <a:t>After studying this chapter, you should understand and be able to:</a:t>
            </a:r>
          </a:p>
          <a:p>
            <a:pPr marL="685800" indent="-685800">
              <a:defRPr/>
            </a:pPr>
            <a:r>
              <a:rPr lang="en-US" altLang="en-US" dirty="0">
                <a:latin typeface="Arial Narrow" pitchFamily="34" charset="0"/>
              </a:rPr>
              <a:t>LO 4-1: Illustrate the expansion of the basic accounting equation to include revenues and expenses.</a:t>
            </a:r>
          </a:p>
          <a:p>
            <a:pPr marL="685800" indent="-685800">
              <a:defRPr/>
            </a:pPr>
            <a:r>
              <a:rPr lang="en-US" altLang="en-US" dirty="0">
                <a:latin typeface="Arial Narrow" pitchFamily="34" charset="0"/>
              </a:rPr>
              <a:t>LO 4-2: Describe how the expanded accounting equation stays in balance after every transaction.</a:t>
            </a:r>
          </a:p>
          <a:p>
            <a:pPr marL="685800" indent="-685800">
              <a:defRPr/>
            </a:pPr>
            <a:r>
              <a:rPr lang="en-US" altLang="en-US" dirty="0">
                <a:latin typeface="Arial Narrow" pitchFamily="34" charset="0"/>
              </a:rPr>
              <a:t>LO 4-3: Describe how the income statement is linked to the balance sheet through stockholders’ equity.</a:t>
            </a:r>
          </a:p>
          <a:p>
            <a:pPr marL="685800" indent="-685800">
              <a:defRPr/>
            </a:pPr>
            <a:r>
              <a:rPr lang="en-US" altLang="en-US" dirty="0">
                <a:latin typeface="Arial Narrow" pitchFamily="34" charset="0"/>
              </a:rPr>
              <a:t>LO 4-4: Explain the meaning of the bookkeeping terms </a:t>
            </a:r>
            <a:r>
              <a:rPr lang="en-US" altLang="en-US" i="1" dirty="0">
                <a:latin typeface="Arial Narrow" pitchFamily="34" charset="0"/>
              </a:rPr>
              <a:t>journal</a:t>
            </a:r>
            <a:r>
              <a:rPr lang="en-US" altLang="en-US" dirty="0">
                <a:latin typeface="Arial Narrow" pitchFamily="34" charset="0"/>
              </a:rPr>
              <a:t>, </a:t>
            </a:r>
            <a:r>
              <a:rPr lang="en-US" altLang="en-US" i="1" dirty="0">
                <a:latin typeface="Arial Narrow" pitchFamily="34" charset="0"/>
              </a:rPr>
              <a:t>ledger</a:t>
            </a:r>
            <a:r>
              <a:rPr lang="en-US" altLang="en-US" dirty="0">
                <a:latin typeface="Arial Narrow" pitchFamily="34" charset="0"/>
              </a:rPr>
              <a:t>, </a:t>
            </a:r>
            <a:r>
              <a:rPr lang="en-US" altLang="en-US" i="1" dirty="0">
                <a:latin typeface="Arial Narrow" pitchFamily="34" charset="0"/>
              </a:rPr>
              <a:t>T-account</a:t>
            </a:r>
            <a:r>
              <a:rPr lang="en-US" altLang="en-US" dirty="0">
                <a:latin typeface="Arial Narrow" pitchFamily="34" charset="0"/>
              </a:rPr>
              <a:t>, </a:t>
            </a:r>
            <a:r>
              <a:rPr lang="en-US" altLang="en-US" i="1" dirty="0">
                <a:latin typeface="Arial Narrow" pitchFamily="34" charset="0"/>
              </a:rPr>
              <a:t>account balance</a:t>
            </a:r>
            <a:r>
              <a:rPr lang="en-US" altLang="en-US" dirty="0">
                <a:latin typeface="Arial Narrow" pitchFamily="34" charset="0"/>
              </a:rPr>
              <a:t>, </a:t>
            </a:r>
            <a:r>
              <a:rPr lang="en-US" altLang="en-US" i="1" dirty="0">
                <a:latin typeface="Arial Narrow" pitchFamily="34" charset="0"/>
              </a:rPr>
              <a:t>debit</a:t>
            </a:r>
            <a:r>
              <a:rPr lang="en-US" altLang="en-US" dirty="0">
                <a:latin typeface="Arial Narrow" pitchFamily="34" charset="0"/>
              </a:rPr>
              <a:t>, </a:t>
            </a:r>
            <a:r>
              <a:rPr lang="en-US" altLang="en-US" i="1" dirty="0">
                <a:latin typeface="Arial Narrow" pitchFamily="34" charset="0"/>
              </a:rPr>
              <a:t>credit, </a:t>
            </a:r>
            <a:r>
              <a:rPr lang="en-US" altLang="en-US" dirty="0">
                <a:latin typeface="Arial Narrow" pitchFamily="34" charset="0"/>
              </a:rPr>
              <a:t>and </a:t>
            </a:r>
            <a:r>
              <a:rPr lang="en-US" altLang="en-US" i="1" dirty="0">
                <a:latin typeface="Arial Narrow" pitchFamily="34" charset="0"/>
              </a:rPr>
              <a:t>closing the books</a:t>
            </a:r>
            <a:r>
              <a:rPr lang="en-US" altLang="en-US" dirty="0">
                <a:latin typeface="Arial Narrow" pitchFamily="34" charset="0"/>
              </a:rPr>
              <a:t>.</a:t>
            </a:r>
          </a:p>
          <a:p>
            <a:pPr marL="685800" indent="-685800">
              <a:defRPr/>
            </a:pPr>
            <a:r>
              <a:rPr lang="en-US" altLang="en-US" dirty="0">
                <a:latin typeface="Arial Narrow" pitchFamily="34" charset="0"/>
              </a:rPr>
              <a:t>LO 4-5: Explain why the bookkeeping system is a mechanical adaptation of the expanded accounting equation.</a:t>
            </a:r>
          </a:p>
          <a:p>
            <a:pPr marL="685800" indent="-685800">
              <a:defRPr/>
            </a:pPr>
            <a:r>
              <a:rPr lang="en-US" altLang="en-US" dirty="0">
                <a:latin typeface="Arial Narrow" pitchFamily="34" charset="0"/>
              </a:rPr>
              <a:t>LO 4-6: Analyze a transaction, prepare a journal entry, and determine the effects of the transaction on the financial statements.</a:t>
            </a:r>
          </a:p>
          <a:p>
            <a:pPr marL="685800" indent="-685800">
              <a:defRPr/>
            </a:pPr>
            <a:r>
              <a:rPr lang="en-US" altLang="en-US" dirty="0">
                <a:latin typeface="Arial Narrow" pitchFamily="34" charset="0"/>
              </a:rPr>
              <a:t>LO 4-7: Apply the five questions of transaction analysis.</a:t>
            </a:r>
          </a:p>
        </p:txBody>
      </p:sp>
    </p:spTree>
    <p:extLst>
      <p:ext uri="{BB962C8B-B14F-4D97-AF65-F5344CB8AC3E}">
        <p14:creationId xmlns:p14="http://schemas.microsoft.com/office/powerpoint/2010/main" val="3913818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Supplies costing $100 were originally recorded as an expense (a minus 100 in the expense column because more expense means less net income). This was offset by a minus 100 of cash in the asset column, which reflects the cash payment that was made to purchase the supplies. The expense for February should be only $35 because supplies worth $65 are still on hand at the end of February. Thus, the Supplies Expense account balance is adjusted to $35 by showing a plus $65 in the expense column (a reduction in expenses increases net income). The model is kept in balance by increasing Supplies in the asset column by $65. </a:t>
            </a:r>
          </a:p>
        </p:txBody>
      </p:sp>
    </p:spTree>
    <p:extLst>
      <p:ext uri="{BB962C8B-B14F-4D97-AF65-F5344CB8AC3E}">
        <p14:creationId xmlns:p14="http://schemas.microsoft.com/office/powerpoint/2010/main" val="36043602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End-of-month adjusting entries are also used to reclassify assets as the assets are used and expensed. </a:t>
            </a:r>
            <a:r>
              <a:rPr lang="en-US" sz="1200" dirty="0">
                <a:effectLst/>
                <a:latin typeface="Times New Roman" panose="02020603050405020304" pitchFamily="18" charset="0"/>
              </a:rPr>
              <a:t>Examples of assets that need to be reclassified are prepaid insurance, insurance premiums paid in advance for more than one accounting period, and supplies.</a:t>
            </a:r>
            <a:r>
              <a:rPr kumimoji="1" lang="en-US" sz="1200" kern="1200" dirty="0">
                <a:solidFill>
                  <a:schemeClr val="tx1"/>
                </a:solidFill>
                <a:effectLst/>
                <a:latin typeface="Times New Roman" pitchFamily="18" charset="0"/>
                <a:ea typeface="+mn-ea"/>
                <a:cs typeface="+mn-cs"/>
              </a:rPr>
              <a:t> </a:t>
            </a:r>
          </a:p>
        </p:txBody>
      </p:sp>
    </p:spTree>
    <p:extLst>
      <p:ext uri="{BB962C8B-B14F-4D97-AF65-F5344CB8AC3E}">
        <p14:creationId xmlns:p14="http://schemas.microsoft.com/office/powerpoint/2010/main" val="27923560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4-7: </a:t>
            </a:r>
            <a:r>
              <a:rPr kumimoji="0" lang="en-US" altLang="en-US" dirty="0">
                <a:solidFill>
                  <a:srgbClr val="000000"/>
                </a:solidFill>
              </a:rPr>
              <a:t>Apply the five questions of transaction analysis.</a:t>
            </a:r>
            <a:r>
              <a:rPr lang="en-US" altLang="en-US" dirty="0">
                <a:solidFill>
                  <a:srgbClr val="000000"/>
                </a:solidFill>
              </a:rPr>
              <a:t> </a:t>
            </a:r>
          </a:p>
          <a:p>
            <a:endParaRPr lang="en-US" altLang="en-US" dirty="0">
              <a:solidFill>
                <a:srgbClr val="000000"/>
              </a:solidFill>
            </a:endParaRPr>
          </a:p>
          <a:p>
            <a:r>
              <a:rPr lang="en-US" altLang="en-US" dirty="0"/>
              <a:t>When analyzing a transaction, seek the answers to five questions. What is going on? What accounts are affected? How are they affected? Does the balance sheet balance? Do debits equal credits? Does my analysis make sense? </a:t>
            </a:r>
          </a:p>
        </p:txBody>
      </p:sp>
    </p:spTree>
    <p:extLst>
      <p:ext uri="{BB962C8B-B14F-4D97-AF65-F5344CB8AC3E}">
        <p14:creationId xmlns:p14="http://schemas.microsoft.com/office/powerpoint/2010/main" val="39738671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The closing process simply transfers the year-end balances of all income statement accounts (e.g., revenues, expenses, gains, and losses) to the Retained Earnings account, </a:t>
            </a:r>
            <a:r>
              <a:rPr kumimoji="1" lang="en-US" sz="1200" b="0" i="0" u="none" strike="noStrike" kern="1200" baseline="0" dirty="0">
                <a:solidFill>
                  <a:schemeClr val="tx1"/>
                </a:solidFill>
                <a:latin typeface="Times New Roman" pitchFamily="18" charset="0"/>
                <a:ea typeface="+mn-ea"/>
                <a:cs typeface="+mn-cs"/>
              </a:rPr>
              <a:t>which is part of stockholders’ equity on the balance sheet</a:t>
            </a:r>
            <a:r>
              <a:rPr lang="en-US" altLang="en-US" dirty="0">
                <a:solidFill>
                  <a:srgbClr val="000000"/>
                </a:solidFill>
              </a:rPr>
              <a:t>. In addition, the Dividends account is also closed to Retained Earnings. This process creates zero balances in the revenue, expense, and dividend accounts, thereby making them ready for the transactions of the next period.</a:t>
            </a:r>
          </a:p>
        </p:txBody>
      </p:sp>
    </p:spTree>
    <p:extLst>
      <p:ext uri="{BB962C8B-B14F-4D97-AF65-F5344CB8AC3E}">
        <p14:creationId xmlns:p14="http://schemas.microsoft.com/office/powerpoint/2010/main" val="41193565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normal balances for expenses, losses, and dividend accounts are debit balances. The closing entry for these accounts result in a credit to the respective account and a corresponding debit to Retained Earnings. </a:t>
            </a:r>
            <a:r>
              <a:rPr kumimoji="0" lang="en-US" altLang="en-US" dirty="0"/>
              <a:t>Expenses, losses, and dividends decrease retained earnings. The normal balances for revenue and gains accounts are credit balances. The closing entry for these accounts result in a debit to the respective revenue or gain account and a corresponding credit to Retained Earnings. Revenues and gains increase retained earnings.</a:t>
            </a:r>
            <a:endParaRPr lang="en-US" altLang="en-US" dirty="0"/>
          </a:p>
        </p:txBody>
      </p:sp>
    </p:spTree>
    <p:extLst>
      <p:ext uri="{BB962C8B-B14F-4D97-AF65-F5344CB8AC3E}">
        <p14:creationId xmlns:p14="http://schemas.microsoft.com/office/powerpoint/2010/main" val="20665411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a:t>
            </a:r>
            <a:r>
              <a:rPr lang="en-US" altLang="en-US"/>
              <a:t>Chapter 4</a:t>
            </a:r>
            <a:endParaRPr lang="en-US"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4974430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274141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8930276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734474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rPr>
              <a:t>LO 4-1: </a:t>
            </a:r>
            <a:r>
              <a:rPr kumimoji="0" lang="en-US" altLang="en-US" dirty="0">
                <a:solidFill>
                  <a:srgbClr val="000000"/>
                </a:solidFill>
              </a:rPr>
              <a:t>Illustrate the expansion of the basic accounting equation to include revenues and expenses.</a:t>
            </a:r>
          </a:p>
          <a:p>
            <a:endParaRPr lang="en-US" altLang="en-US" dirty="0"/>
          </a:p>
          <a:p>
            <a:r>
              <a:rPr lang="en-US" altLang="en-US" dirty="0"/>
              <a:t>The balance sheet equation is written as A (assets) equals L (liabilities) plus SE (stockholders' equity). This basic accounting equation can be expanded to include the beginning balances of retained earnings, revenues, and expenses. There are two major components of stockholders' equity, PIC (paid-in capital, which represents investments by stockholders) and RE (retained earnings, which represent the accumulated earnings (net income) of the company less dividends paid). NI (net income) equals R (revenue) minus E (expenses). </a:t>
            </a:r>
          </a:p>
        </p:txBody>
      </p:sp>
    </p:spTree>
    <p:extLst>
      <p:ext uri="{BB962C8B-B14F-4D97-AF65-F5344CB8AC3E}">
        <p14:creationId xmlns:p14="http://schemas.microsoft.com/office/powerpoint/2010/main" val="878942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0488799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8598296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3962003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019941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solidFill>
                  <a:srgbClr val="000000"/>
                </a:solidFill>
              </a:rPr>
              <a:t>LO 4-2: Describe h</a:t>
            </a:r>
            <a:r>
              <a:rPr kumimoji="0" lang="en-US" dirty="0">
                <a:solidFill>
                  <a:srgbClr val="000000"/>
                </a:solidFill>
              </a:rPr>
              <a:t>ow the expanded accounting equation stays in balance after every transaction.</a:t>
            </a:r>
          </a:p>
          <a:p>
            <a:pPr marL="228600" indent="-228600">
              <a:defRPr/>
            </a:pPr>
            <a:endParaRPr kumimoji="0" lang="en-US" dirty="0">
              <a:solidFill>
                <a:srgbClr val="000000"/>
              </a:solidFill>
            </a:endParaRPr>
          </a:p>
          <a:p>
            <a:pPr>
              <a:defRPr/>
            </a:pPr>
            <a:r>
              <a:rPr lang="en-US" dirty="0">
                <a:solidFill>
                  <a:srgbClr val="000000"/>
                </a:solidFill>
              </a:rPr>
              <a:t>The horizontal model shows the effect of recording the transactions 1 through 8 on the accounts in the </a:t>
            </a:r>
            <a:r>
              <a:rPr lang="en-US" dirty="0"/>
              <a:t>balance sheet equation. Transaction 1: The stockholders invest $30. Transaction 2: Equipment costing $25 was purchased for cash. Transaction 3: The company borrowed $15 from a bank. Transaction 4: Merchandise costing $20 was purchased for inventory; $10 cash was paid, and $10 of the cost was charged on account. Transaction 5: Equipment that cost $7 was sold for $7; $2 was received in cash, and $5 will be received later. Transaction 6: The $5 account receivable from the sale of equipment was collected. Transaction 7: The firm sold merchandise inventory that had cost $12 for a selling price of $20. Transaction 8: Wages of $3 earned by the firm’s employees are accrued.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4-3: Describe h</a:t>
            </a:r>
            <a:r>
              <a:rPr kumimoji="0" lang="en-US" altLang="en-US" dirty="0">
                <a:solidFill>
                  <a:srgbClr val="000000"/>
                </a:solidFill>
              </a:rPr>
              <a:t>ow the income statement is linked to the balance sheet through stockholders' equity.</a:t>
            </a:r>
            <a:r>
              <a:rPr lang="en-US" altLang="en-US" dirty="0">
                <a:solidFill>
                  <a:srgbClr val="000000"/>
                </a:solidFill>
              </a:rPr>
              <a:t> </a:t>
            </a:r>
          </a:p>
          <a:p>
            <a:endParaRPr lang="en-US" altLang="en-US" dirty="0"/>
          </a:p>
          <a:p>
            <a:r>
              <a:rPr lang="en-US" altLang="en-US" dirty="0"/>
              <a:t>The financial statements can be prepared after summarizing the entries in the accounts in the horizontal model. The income statement reports the net income for the accounting period. Total revenues of $20 less total expenses of $15 results in net income of $5. Net income of $5 is added to the beginning balance of retained earnings (zero dollars for the first year of business) and dividends paid are deducted (also zero dollars), resulting in an ending balance of $5. The balances in the asset accounts (cash - $17, accounts receivable - $20, merchandise inventory - $8, equipment - $18) are transferred to the balance sheet. The paid-in capital account balance of $30 is combined with the newly calculated balance of retained earnings, which is $5. Total assets must equal liabilities plus stockholders' equity. Total assets ($63) equal liabilities plus stockholders' equity ($63). Liabilities amount to $28, and stockholders' equity is $35 (paid-in capital of $30 plus retained earnings of $5). The balance sheet equation is in balance. </a:t>
            </a:r>
          </a:p>
        </p:txBody>
      </p:sp>
    </p:spTree>
    <p:extLst>
      <p:ext uri="{BB962C8B-B14F-4D97-AF65-F5344CB8AC3E}">
        <p14:creationId xmlns:p14="http://schemas.microsoft.com/office/powerpoint/2010/main" val="1733792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4-4: Explain t</a:t>
            </a:r>
            <a:r>
              <a:rPr kumimoji="0" lang="en-US" altLang="en-US" dirty="0">
                <a:solidFill>
                  <a:srgbClr val="000000"/>
                </a:solidFill>
              </a:rPr>
              <a:t>he meaning of the bookkeeping terms </a:t>
            </a:r>
            <a:r>
              <a:rPr kumimoji="0" lang="en-US" altLang="en-US" i="1" dirty="0">
                <a:solidFill>
                  <a:srgbClr val="000000"/>
                </a:solidFill>
              </a:rPr>
              <a:t>journal, ledger, T-account, account balance, debit, credit, and closing the books.</a:t>
            </a:r>
          </a:p>
          <a:p>
            <a:endParaRPr kumimoji="0" lang="en-US" altLang="en-US" i="1" dirty="0">
              <a:solidFill>
                <a:srgbClr val="000000"/>
              </a:solidFill>
            </a:endParaRPr>
          </a:p>
          <a:p>
            <a:r>
              <a:rPr lang="en-US" altLang="en-US" dirty="0">
                <a:solidFill>
                  <a:srgbClr val="000000"/>
                </a:solidFill>
              </a:rPr>
              <a:t>Bookkeeping is one part of the accounting process. Transactions are initially recorded in a journal. Transactions are then recorded or posted to individual accou</a:t>
            </a:r>
            <a:r>
              <a:rPr lang="en-US" altLang="en-US" dirty="0"/>
              <a:t>nts in a ledger. </a:t>
            </a:r>
            <a:r>
              <a:rPr kumimoji="0" lang="en-US" altLang="en-US" dirty="0"/>
              <a:t>Accounts are used to organize or to group transactions to facilitate financial statement preparation.</a:t>
            </a:r>
          </a:p>
          <a:p>
            <a:r>
              <a:rPr kumimoji="0" lang="en-US" altLang="en-US" dirty="0"/>
              <a:t>A chart of accounts serves as an index to the ledger, and each account is numbered to facilitate the frequent written references that are made to it.</a:t>
            </a:r>
          </a:p>
        </p:txBody>
      </p:sp>
    </p:spTree>
    <p:extLst>
      <p:ext uri="{BB962C8B-B14F-4D97-AF65-F5344CB8AC3E}">
        <p14:creationId xmlns:p14="http://schemas.microsoft.com/office/powerpoint/2010/main" val="1234471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99930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9" Type="http://schemas.openxmlformats.org/officeDocument/2006/relationships/slideLayout" Target="../slideLayouts/slideLayout79.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38" Type="http://schemas.openxmlformats.org/officeDocument/2006/relationships/slideLayout" Target="../slideLayouts/slideLayout78.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41" Type="http://schemas.openxmlformats.org/officeDocument/2006/relationships/theme" Target="../theme/theme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37" Type="http://schemas.openxmlformats.org/officeDocument/2006/relationships/slideLayout" Target="../slideLayouts/slideLayout77.xml"/><Relationship Id="rId40" Type="http://schemas.openxmlformats.org/officeDocument/2006/relationships/slideLayout" Target="../slideLayouts/slideLayout80.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slideLayout" Target="../slideLayouts/slideLayout7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4 -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08" r:id="rId3"/>
    <p:sldLayoutId id="2147485108" r:id="rId4"/>
    <p:sldLayoutId id="2147485109" r:id="rId5"/>
    <p:sldLayoutId id="2147485110" r:id="rId6"/>
    <p:sldLayoutId id="2147485111" r:id="rId7"/>
    <p:sldLayoutId id="2147485112" r:id="rId8"/>
    <p:sldLayoutId id="2147485113" r:id="rId9"/>
    <p:sldLayoutId id="2147485114" r:id="rId10"/>
    <p:sldLayoutId id="2147485115" r:id="rId11"/>
    <p:sldLayoutId id="2147485116" r:id="rId12"/>
    <p:sldLayoutId id="2147485117" r:id="rId13"/>
    <p:sldLayoutId id="2147485118" r:id="rId14"/>
    <p:sldLayoutId id="2147485119" r:id="rId15"/>
    <p:sldLayoutId id="2147485121" r:id="rId16"/>
    <p:sldLayoutId id="2147485123" r:id="rId17"/>
    <p:sldLayoutId id="2147485124" r:id="rId18"/>
    <p:sldLayoutId id="2147485125" r:id="rId19"/>
    <p:sldLayoutId id="2147485128" r:id="rId20"/>
    <p:sldLayoutId id="2147485129" r:id="rId21"/>
    <p:sldLayoutId id="2147485130" r:id="rId22"/>
    <p:sldLayoutId id="2147485131" r:id="rId23"/>
    <p:sldLayoutId id="2147485132" r:id="rId24"/>
    <p:sldLayoutId id="2147485133" r:id="rId25"/>
    <p:sldLayoutId id="2147485134" r:id="rId26"/>
    <p:sldLayoutId id="2147485137" r:id="rId27"/>
    <p:sldLayoutId id="2147485138" r:id="rId28"/>
    <p:sldLayoutId id="2147485140" r:id="rId29"/>
    <p:sldLayoutId id="2147485143" r:id="rId30"/>
    <p:sldLayoutId id="2147485144" r:id="rId31"/>
    <p:sldLayoutId id="2147485145" r:id="rId32"/>
    <p:sldLayoutId id="2147485146" r:id="rId33"/>
    <p:sldLayoutId id="2147485148" r:id="rId34"/>
    <p:sldLayoutId id="2147485150" r:id="rId35"/>
    <p:sldLayoutId id="2147485151" r:id="rId36"/>
    <p:sldLayoutId id="2147485152" r:id="rId37"/>
    <p:sldLayoutId id="2147485105" r:id="rId38"/>
    <p:sldLayoutId id="2147485154" r:id="rId39"/>
    <p:sldLayoutId id="2147485155"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4 -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slide" Target="slide39.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slide" Target="slide40.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slide" Target="slide4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15.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slide" Target="slide43.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slide" Target="slide4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slide" Target="slide37.xml"/></Relationships>
</file>

<file path=ppt/slides/_rels/slide4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slide" Target="slide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slide" Target="slide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T-Account </a:t>
            </a:r>
            <a:r>
              <a:rPr lang="en-US" altLang="en-US" sz="1000" b="0" dirty="0"/>
              <a:t>1</a:t>
            </a:r>
          </a:p>
        </p:txBody>
      </p:sp>
      <p:sp>
        <p:nvSpPr>
          <p:cNvPr id="6" name="Content Placeholder 4"/>
          <p:cNvSpPr>
            <a:spLocks noGrp="1"/>
          </p:cNvSpPr>
          <p:nvPr>
            <p:ph idx="13"/>
          </p:nvPr>
        </p:nvSpPr>
        <p:spPr>
          <a:xfrm>
            <a:off x="457200" y="1752601"/>
            <a:ext cx="8229600" cy="1142999"/>
          </a:xfrm>
        </p:spPr>
        <p:txBody>
          <a:bodyPr/>
          <a:lstStyle/>
          <a:p>
            <a:pPr marL="0" indent="0" algn="ctr">
              <a:buNone/>
            </a:pPr>
            <a:r>
              <a:rPr lang="en-US" sz="3600" dirty="0">
                <a:solidFill>
                  <a:srgbClr val="000000"/>
                </a:solidFill>
                <a:effectLst>
                  <a:outerShdw blurRad="38100" dist="38100" dir="2700000" algn="tl">
                    <a:srgbClr val="FFFFFF"/>
                  </a:outerShdw>
                </a:effectLst>
              </a:rPr>
              <a:t>A </a:t>
            </a:r>
            <a:r>
              <a:rPr lang="en-US" sz="3600" i="1" dirty="0">
                <a:solidFill>
                  <a:schemeClr val="tx2"/>
                </a:solidFill>
              </a:rPr>
              <a:t>T-account</a:t>
            </a:r>
            <a:r>
              <a:rPr lang="en-US" sz="3600" dirty="0">
                <a:solidFill>
                  <a:schemeClr val="accent1"/>
                </a:solidFill>
              </a:rPr>
              <a:t> </a:t>
            </a:r>
            <a:r>
              <a:rPr lang="en-US" sz="3600" dirty="0">
                <a:solidFill>
                  <a:srgbClr val="000000"/>
                </a:solidFill>
                <a:effectLst>
                  <a:outerShdw blurRad="38100" dist="38100" dir="2700000" algn="tl">
                    <a:srgbClr val="FFFFFF"/>
                  </a:outerShdw>
                </a:effectLst>
              </a:rPr>
              <a:t>is a tool used to represent an account.</a:t>
            </a:r>
          </a:p>
        </p:txBody>
      </p:sp>
      <p:pic>
        <p:nvPicPr>
          <p:cNvPr id="2" name="Picture 1" descr="Basic T-account indicating Name at the top and having a left side and a right sid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8939" y="3235325"/>
            <a:ext cx="5086121" cy="2673350"/>
          </a:xfrm>
          <a:prstGeom prst="rect">
            <a:avLst/>
          </a:prstGeom>
        </p:spPr>
      </p:pic>
      <p:sp>
        <p:nvSpPr>
          <p:cNvPr id="16"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4-4: Explain the meaning of the bookkeeping terms journal, ledger, T-account, account balance, debit, credit and closing the books.</a:t>
            </a:r>
          </a:p>
        </p:txBody>
      </p:sp>
    </p:spTree>
    <p:extLst>
      <p:ext uri="{BB962C8B-B14F-4D97-AF65-F5344CB8AC3E}">
        <p14:creationId xmlns:p14="http://schemas.microsoft.com/office/powerpoint/2010/main" val="281020794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T-Account </a:t>
            </a:r>
            <a:r>
              <a:rPr lang="en-US" altLang="en-US" sz="1000" b="0" dirty="0"/>
              <a:t>2</a:t>
            </a:r>
          </a:p>
        </p:txBody>
      </p:sp>
      <p:pic>
        <p:nvPicPr>
          <p:cNvPr id="5" name="Picture 4" descr="Previous diagram with notes: The left side of the T-account is always the debit side. The right side of the &#10;T-account is always the credit side.&#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7597" y="1963536"/>
            <a:ext cx="6734803" cy="3559215"/>
          </a:xfrm>
          <a:prstGeom prst="rect">
            <a:avLst/>
          </a:prstGeom>
        </p:spPr>
      </p:pic>
      <p:sp>
        <p:nvSpPr>
          <p:cNvPr id="16"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4-4: Explain the meaning of the bookkeeping terms journal, ledger, T-account, account balance, debit, credit and closing the books.</a:t>
            </a:r>
          </a:p>
        </p:txBody>
      </p:sp>
    </p:spTree>
    <p:extLst>
      <p:ext uri="{BB962C8B-B14F-4D97-AF65-F5344CB8AC3E}">
        <p14:creationId xmlns:p14="http://schemas.microsoft.com/office/powerpoint/2010/main" val="306606856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Debits and Credits </a:t>
            </a:r>
            <a:r>
              <a:rPr lang="en-US" altLang="en-US" sz="1000" b="0" dirty="0"/>
              <a:t>1</a:t>
            </a:r>
          </a:p>
        </p:txBody>
      </p:sp>
      <p:sp>
        <p:nvSpPr>
          <p:cNvPr id="2" name="Content Placeholder 1"/>
          <p:cNvSpPr>
            <a:spLocks noGrp="1"/>
          </p:cNvSpPr>
          <p:nvPr>
            <p:ph idx="1"/>
          </p:nvPr>
        </p:nvSpPr>
        <p:spPr>
          <a:xfrm>
            <a:off x="457200" y="1676401"/>
            <a:ext cx="8229600" cy="914399"/>
          </a:xfrm>
        </p:spPr>
        <p:txBody>
          <a:bodyPr/>
          <a:lstStyle/>
          <a:p>
            <a:pPr marL="0" indent="0" algn="ctr">
              <a:spcBef>
                <a:spcPct val="50000"/>
              </a:spcBef>
              <a:buNone/>
              <a:defRPr/>
            </a:pPr>
            <a:r>
              <a:rPr lang="en-US" sz="2800" b="1" dirty="0">
                <a:solidFill>
                  <a:srgbClr val="002060"/>
                </a:solidFill>
              </a:rPr>
              <a:t>Debits and credits affect the accounting equation as follows:</a:t>
            </a:r>
          </a:p>
        </p:txBody>
      </p:sp>
      <p:sp>
        <p:nvSpPr>
          <p:cNvPr id="3" name="Content Placeholder 2"/>
          <p:cNvSpPr>
            <a:spLocks noGrp="1"/>
          </p:cNvSpPr>
          <p:nvPr>
            <p:ph idx="13"/>
          </p:nvPr>
        </p:nvSpPr>
        <p:spPr>
          <a:xfrm>
            <a:off x="457200" y="2590800"/>
            <a:ext cx="8077200" cy="1295400"/>
          </a:xfrm>
        </p:spPr>
        <p:txBody>
          <a:bodyPr/>
          <a:lstStyle/>
          <a:p>
            <a:pPr algn="ctr">
              <a:spcBef>
                <a:spcPct val="50000"/>
              </a:spcBef>
              <a:buFontTx/>
              <a:buNone/>
            </a:pPr>
            <a:r>
              <a:rPr lang="en-US" altLang="en-US" sz="9500" b="1" dirty="0">
                <a:solidFill>
                  <a:srgbClr val="0033CC"/>
                </a:solidFill>
              </a:rPr>
              <a:t>A </a:t>
            </a:r>
            <a:r>
              <a:rPr lang="en-US" altLang="en-US" sz="9500" b="1" dirty="0">
                <a:solidFill>
                  <a:srgbClr val="000000"/>
                </a:solidFill>
              </a:rPr>
              <a:t>= </a:t>
            </a:r>
            <a:r>
              <a:rPr lang="en-US" altLang="en-US" sz="9500" b="1" dirty="0">
                <a:solidFill>
                  <a:srgbClr val="FF9900"/>
                </a:solidFill>
              </a:rPr>
              <a:t>L </a:t>
            </a:r>
            <a:r>
              <a:rPr lang="en-US" altLang="en-US" sz="9500" b="1" dirty="0">
                <a:solidFill>
                  <a:srgbClr val="000000"/>
                </a:solidFill>
              </a:rPr>
              <a:t>+ </a:t>
            </a:r>
            <a:r>
              <a:rPr lang="en-US" altLang="en-US" sz="9500" b="1" dirty="0">
                <a:solidFill>
                  <a:schemeClr val="tx2"/>
                </a:solidFill>
              </a:rPr>
              <a:t>SE</a:t>
            </a:r>
          </a:p>
        </p:txBody>
      </p:sp>
      <p:pic>
        <p:nvPicPr>
          <p:cNvPr id="7" name="Picture 6" descr="Illustration of how debits and credits affect the accounting equation.&#10;">
            <a:extLst>
              <a:ext uri="{FF2B5EF4-FFF2-40B4-BE49-F238E27FC236}">
                <a16:creationId xmlns:a16="http://schemas.microsoft.com/office/drawing/2014/main" id="{64F551A0-A1E7-4498-A4E1-28610E1E8BB5}"/>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44306" y="4114800"/>
            <a:ext cx="7960189" cy="1557270"/>
          </a:xfrm>
          <a:prstGeom prst="rect">
            <a:avLst/>
          </a:prstGeom>
        </p:spPr>
      </p:pic>
      <p:sp>
        <p:nvSpPr>
          <p:cNvPr id="8" name="Content Placeholder 2"/>
          <p:cNvSpPr>
            <a:spLocks noGrp="1"/>
          </p:cNvSpPr>
          <p:nvPr>
            <p:ph idx="13"/>
          </p:nvPr>
        </p:nvSpPr>
        <p:spPr>
          <a:xfrm>
            <a:off x="2133600" y="5860475"/>
            <a:ext cx="4724400" cy="2286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6"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4-4: Explain the meaning of the bookkeeping terms journal, ledger, T-account, account balance, debit, credit and closing the books.</a:t>
            </a:r>
          </a:p>
        </p:txBody>
      </p:sp>
    </p:spTree>
    <p:extLst>
      <p:ext uri="{BB962C8B-B14F-4D97-AF65-F5344CB8AC3E}">
        <p14:creationId xmlns:p14="http://schemas.microsoft.com/office/powerpoint/2010/main" val="65980728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Debits and Credits </a:t>
            </a:r>
            <a:r>
              <a:rPr lang="en-US" altLang="en-US" sz="1000" b="0" dirty="0"/>
              <a:t>2</a:t>
            </a:r>
          </a:p>
        </p:txBody>
      </p:sp>
      <p:sp>
        <p:nvSpPr>
          <p:cNvPr id="2" name="Content Placeholder 1"/>
          <p:cNvSpPr>
            <a:spLocks noGrp="1"/>
          </p:cNvSpPr>
          <p:nvPr>
            <p:ph idx="1"/>
          </p:nvPr>
        </p:nvSpPr>
        <p:spPr>
          <a:xfrm>
            <a:off x="457200" y="1468915"/>
            <a:ext cx="8229600" cy="1295401"/>
          </a:xfrm>
        </p:spPr>
        <p:txBody>
          <a:bodyPr/>
          <a:lstStyle/>
          <a:p>
            <a:pPr algn="ctr">
              <a:spcBef>
                <a:spcPct val="50000"/>
              </a:spcBef>
              <a:buFontTx/>
              <a:buNone/>
            </a:pPr>
            <a:r>
              <a:rPr lang="en-US" altLang="en-US" sz="9500" b="1" dirty="0">
                <a:solidFill>
                  <a:srgbClr val="0033CC"/>
                </a:solidFill>
              </a:rPr>
              <a:t>A </a:t>
            </a:r>
            <a:r>
              <a:rPr lang="en-US" altLang="en-US" sz="9500" b="1" dirty="0">
                <a:solidFill>
                  <a:srgbClr val="000000"/>
                </a:solidFill>
              </a:rPr>
              <a:t>= </a:t>
            </a:r>
            <a:r>
              <a:rPr lang="en-US" altLang="en-US" sz="9500" b="1" dirty="0">
                <a:solidFill>
                  <a:srgbClr val="FF9900"/>
                </a:solidFill>
              </a:rPr>
              <a:t>L </a:t>
            </a:r>
            <a:r>
              <a:rPr lang="en-US" altLang="en-US" sz="9500" b="1" dirty="0">
                <a:solidFill>
                  <a:srgbClr val="000000"/>
                </a:solidFill>
              </a:rPr>
              <a:t>+ </a:t>
            </a:r>
            <a:r>
              <a:rPr lang="en-US" altLang="en-US" sz="9500" b="1" dirty="0">
                <a:solidFill>
                  <a:schemeClr val="tx2"/>
                </a:solidFill>
              </a:rPr>
              <a:t>S</a:t>
            </a:r>
            <a:r>
              <a:rPr lang="en-US" altLang="en-US" sz="100" b="1" dirty="0">
                <a:solidFill>
                  <a:schemeClr val="tx2"/>
                </a:solidFill>
              </a:rPr>
              <a:t> </a:t>
            </a:r>
            <a:r>
              <a:rPr lang="en-US" altLang="en-US" sz="9500" b="1" dirty="0">
                <a:solidFill>
                  <a:schemeClr val="tx2"/>
                </a:solidFill>
              </a:rPr>
              <a:t>E</a:t>
            </a:r>
          </a:p>
        </p:txBody>
      </p:sp>
      <p:pic>
        <p:nvPicPr>
          <p:cNvPr id="8" name="Picture 7" descr="Same as previous diagram.">
            <a:extLst>
              <a:ext uri="{FF2B5EF4-FFF2-40B4-BE49-F238E27FC236}">
                <a16:creationId xmlns:a16="http://schemas.microsoft.com/office/drawing/2014/main" id="{3370127A-18E3-4E9A-A484-1A638EBC54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761" y="3048000"/>
            <a:ext cx="8287555" cy="1621315"/>
          </a:xfrm>
          <a:prstGeom prst="rect">
            <a:avLst/>
          </a:prstGeom>
        </p:spPr>
      </p:pic>
      <p:sp>
        <p:nvSpPr>
          <p:cNvPr id="3" name="Content Placeholder 2"/>
          <p:cNvSpPr>
            <a:spLocks noGrp="1"/>
          </p:cNvSpPr>
          <p:nvPr>
            <p:ph idx="13"/>
          </p:nvPr>
        </p:nvSpPr>
        <p:spPr>
          <a:xfrm>
            <a:off x="457200" y="4800600"/>
            <a:ext cx="4419600" cy="1219200"/>
          </a:xfrm>
        </p:spPr>
        <p:txBody>
          <a:bodyPr/>
          <a:lstStyle/>
          <a:p>
            <a:pPr marL="0" indent="0" algn="ctr">
              <a:spcBef>
                <a:spcPct val="50000"/>
              </a:spcBef>
              <a:buNone/>
              <a:defRPr/>
            </a:pPr>
            <a:r>
              <a:rPr lang="en-US" sz="2400" b="1" dirty="0">
                <a:solidFill>
                  <a:srgbClr val="000000"/>
                </a:solidFill>
              </a:rPr>
              <a:t>Remember that stockholders' equity includes paid-in capital and retained earnings.</a:t>
            </a:r>
          </a:p>
        </p:txBody>
      </p:sp>
      <p:sp>
        <p:nvSpPr>
          <p:cNvPr id="6" name="Content Placeholder 5"/>
          <p:cNvSpPr>
            <a:spLocks noGrp="1"/>
          </p:cNvSpPr>
          <p:nvPr>
            <p:ph idx="14"/>
          </p:nvPr>
        </p:nvSpPr>
        <p:spPr>
          <a:xfrm>
            <a:off x="5791200" y="4863737"/>
            <a:ext cx="2590800" cy="1295400"/>
          </a:xfrm>
        </p:spPr>
        <p:txBody>
          <a:bodyPr/>
          <a:lstStyle/>
          <a:p>
            <a:pPr marL="0" indent="0">
              <a:buNone/>
            </a:pPr>
            <a:r>
              <a:rPr lang="en-US" altLang="en-US" sz="2400" dirty="0"/>
              <a:t>Includes:</a:t>
            </a:r>
            <a:endParaRPr lang="en-IN" altLang="en-US" sz="2400" dirty="0"/>
          </a:p>
          <a:p>
            <a:pPr marL="0" indent="0">
              <a:buNone/>
            </a:pPr>
            <a:r>
              <a:rPr lang="en-US" sz="2400" b="1" dirty="0">
                <a:solidFill>
                  <a:srgbClr val="000000"/>
                </a:solidFill>
              </a:rPr>
              <a:t>Paid-in capital.</a:t>
            </a:r>
          </a:p>
          <a:p>
            <a:pPr marL="0" indent="0">
              <a:buNone/>
            </a:pPr>
            <a:r>
              <a:rPr lang="en-US" sz="2400" b="1" dirty="0">
                <a:solidFill>
                  <a:srgbClr val="000000"/>
                </a:solidFill>
              </a:rPr>
              <a:t>Retained earnings.</a:t>
            </a:r>
          </a:p>
        </p:txBody>
      </p:sp>
      <p:sp>
        <p:nvSpPr>
          <p:cNvPr id="16"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4-5: Explain why the bookkeeping system is a mechanical adaptation of the expanded accounting equation.</a:t>
            </a:r>
          </a:p>
        </p:txBody>
      </p:sp>
    </p:spTree>
    <p:extLst>
      <p:ext uri="{BB962C8B-B14F-4D97-AF65-F5344CB8AC3E}">
        <p14:creationId xmlns:p14="http://schemas.microsoft.com/office/powerpoint/2010/main" val="399602755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Revenue and Expenses</a:t>
            </a:r>
          </a:p>
        </p:txBody>
      </p:sp>
      <p:pic>
        <p:nvPicPr>
          <p:cNvPr id="4" name="Picture 3" descr="Diagram illustrating revenue represents increases in stockholders' equity and increases with credit entries. And Expenses are decreases in stockholders' equity, which increase with debit entri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676400"/>
            <a:ext cx="5715000" cy="3974460"/>
          </a:xfrm>
          <a:prstGeom prst="rect">
            <a:avLst/>
          </a:prstGeom>
        </p:spPr>
      </p:pic>
      <p:sp>
        <p:nvSpPr>
          <p:cNvPr id="16" name="Content Placeholder 7"/>
          <p:cNvSpPr>
            <a:spLocks noGrp="1"/>
          </p:cNvSpPr>
          <p:nvPr>
            <p:ph idx="16"/>
          </p:nvPr>
        </p:nvSpPr>
        <p:spPr>
          <a:xfrm>
            <a:off x="457200" y="6248400"/>
            <a:ext cx="7543800" cy="228600"/>
          </a:xfrm>
        </p:spPr>
        <p:txBody>
          <a:bodyPr/>
          <a:lstStyle/>
          <a:p>
            <a:pPr marL="0" indent="0">
              <a:buNone/>
              <a:defRPr/>
            </a:pPr>
            <a:r>
              <a:rPr lang="en-US" altLang="en-US" sz="1100" b="1" dirty="0"/>
              <a:t>Learning Objective 4-5: Explain why the bookkeeping system is a mechanical adaptation of the expanded accounting equation.</a:t>
            </a:r>
          </a:p>
        </p:txBody>
      </p:sp>
    </p:spTree>
    <p:extLst>
      <p:ext uri="{BB962C8B-B14F-4D97-AF65-F5344CB8AC3E}">
        <p14:creationId xmlns:p14="http://schemas.microsoft.com/office/powerpoint/2010/main" val="5346815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44450"/>
            <a:ext cx="8229600" cy="869950"/>
          </a:xfrm>
        </p:spPr>
        <p:txBody>
          <a:bodyPr/>
          <a:lstStyle/>
          <a:p>
            <a:r>
              <a:rPr lang="en-US" altLang="en-US" dirty="0"/>
              <a:t>Debits and Credits </a:t>
            </a:r>
            <a:r>
              <a:rPr lang="en-US" altLang="en-US" sz="1000" b="0" dirty="0"/>
              <a:t>3</a:t>
            </a:r>
          </a:p>
        </p:txBody>
      </p:sp>
      <p:sp>
        <p:nvSpPr>
          <p:cNvPr id="2" name="Content Placeholder 1"/>
          <p:cNvSpPr>
            <a:spLocks noGrp="1"/>
          </p:cNvSpPr>
          <p:nvPr>
            <p:ph idx="1"/>
          </p:nvPr>
        </p:nvSpPr>
        <p:spPr>
          <a:xfrm>
            <a:off x="457200" y="990420"/>
            <a:ext cx="8534400" cy="862327"/>
          </a:xfrm>
        </p:spPr>
        <p:txBody>
          <a:bodyPr/>
          <a:lstStyle/>
          <a:p>
            <a:pPr marL="0" indent="0" algn="ctr">
              <a:spcBef>
                <a:spcPct val="50000"/>
              </a:spcBef>
              <a:buNone/>
              <a:defRPr/>
            </a:pPr>
            <a:r>
              <a:rPr lang="en-US" sz="6500" b="1" dirty="0">
                <a:solidFill>
                  <a:srgbClr val="0033CC"/>
                </a:solidFill>
              </a:rPr>
              <a:t>A </a:t>
            </a:r>
            <a:r>
              <a:rPr lang="en-US" sz="6500" b="1" dirty="0">
                <a:solidFill>
                  <a:srgbClr val="000000"/>
                </a:solidFill>
              </a:rPr>
              <a:t>= </a:t>
            </a:r>
            <a:r>
              <a:rPr lang="en-US" sz="6500" b="1" dirty="0">
                <a:solidFill>
                  <a:srgbClr val="FF9900"/>
                </a:solidFill>
              </a:rPr>
              <a:t>L </a:t>
            </a:r>
            <a:r>
              <a:rPr lang="en-US" sz="6500" b="1" dirty="0">
                <a:solidFill>
                  <a:srgbClr val="000000"/>
                </a:solidFill>
              </a:rPr>
              <a:t>+ </a:t>
            </a:r>
            <a:r>
              <a:rPr lang="en-US" sz="6500" b="1" dirty="0">
                <a:solidFill>
                  <a:schemeClr val="tx2"/>
                </a:solidFill>
              </a:rPr>
              <a:t>S</a:t>
            </a:r>
            <a:r>
              <a:rPr lang="en-US" sz="100" b="1" dirty="0">
                <a:solidFill>
                  <a:schemeClr val="tx2"/>
                </a:solidFill>
              </a:rPr>
              <a:t> </a:t>
            </a:r>
            <a:r>
              <a:rPr lang="en-US" sz="6500" b="1" dirty="0">
                <a:solidFill>
                  <a:schemeClr val="tx2"/>
                </a:solidFill>
              </a:rPr>
              <a:t>E</a:t>
            </a:r>
          </a:p>
        </p:txBody>
      </p:sp>
      <p:sp>
        <p:nvSpPr>
          <p:cNvPr id="3" name="Content Placeholder 2"/>
          <p:cNvSpPr>
            <a:spLocks noGrp="1"/>
          </p:cNvSpPr>
          <p:nvPr>
            <p:ph idx="13"/>
          </p:nvPr>
        </p:nvSpPr>
        <p:spPr>
          <a:xfrm>
            <a:off x="3124200" y="2133600"/>
            <a:ext cx="2895600" cy="381000"/>
          </a:xfrm>
        </p:spPr>
        <p:txBody>
          <a:bodyPr/>
          <a:lstStyle/>
          <a:p>
            <a:pPr marL="0" indent="0" algn="ctr">
              <a:buNone/>
              <a:defRPr/>
            </a:pPr>
            <a:r>
              <a:rPr lang="en-US" sz="1800" b="1" dirty="0"/>
              <a:t>Account Name</a:t>
            </a:r>
          </a:p>
        </p:txBody>
      </p:sp>
      <p:graphicFrame>
        <p:nvGraphicFramePr>
          <p:cNvPr id="5" name="Table 4"/>
          <p:cNvGraphicFramePr>
            <a:graphicFrameLocks noGrp="1"/>
          </p:cNvGraphicFramePr>
          <p:nvPr>
            <p:extLst>
              <p:ext uri="{D42A27DB-BD31-4B8C-83A1-F6EECF244321}">
                <p14:modId xmlns:p14="http://schemas.microsoft.com/office/powerpoint/2010/main" val="3020825186"/>
              </p:ext>
            </p:extLst>
          </p:nvPr>
        </p:nvGraphicFramePr>
        <p:xfrm>
          <a:off x="2286000" y="2590800"/>
          <a:ext cx="5029200" cy="3581400"/>
        </p:xfrm>
        <a:graphic>
          <a:graphicData uri="http://schemas.openxmlformats.org/drawingml/2006/table">
            <a:tbl>
              <a:tblPr firstRow="1" bandRow="1">
                <a:tableStyleId>{2D5ABB26-0587-4C30-8999-92F81FD0307C}</a:tableStyleId>
              </a:tblPr>
              <a:tblGrid>
                <a:gridCol w="2617940">
                  <a:extLst>
                    <a:ext uri="{9D8B030D-6E8A-4147-A177-3AD203B41FA5}">
                      <a16:colId xmlns:a16="http://schemas.microsoft.com/office/drawing/2014/main" val="2754286544"/>
                    </a:ext>
                  </a:extLst>
                </a:gridCol>
                <a:gridCol w="2411260">
                  <a:extLst>
                    <a:ext uri="{9D8B030D-6E8A-4147-A177-3AD203B41FA5}">
                      <a16:colId xmlns:a16="http://schemas.microsoft.com/office/drawing/2014/main" val="3128491196"/>
                    </a:ext>
                  </a:extLst>
                </a:gridCol>
              </a:tblGrid>
              <a:tr h="381000">
                <a:tc>
                  <a:txBody>
                    <a:bodyPr/>
                    <a:lstStyle/>
                    <a:p>
                      <a:pPr algn="ctr"/>
                      <a:r>
                        <a:rPr lang="en-IN" sz="1600" b="1" i="1" dirty="0"/>
                        <a:t>Debit side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600" b="1" i="1" dirty="0"/>
                        <a:t>Credit</a:t>
                      </a:r>
                      <a:r>
                        <a:rPr lang="en-IN" sz="1600" b="1" i="1" baseline="0" dirty="0"/>
                        <a:t> side</a:t>
                      </a:r>
                      <a:endParaRPr lang="en-IN" sz="1600" b="1"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6772532"/>
                  </a:ext>
                </a:extLst>
              </a:tr>
              <a:tr h="971128">
                <a:tc>
                  <a:txBody>
                    <a:bodyPr/>
                    <a:lstStyle/>
                    <a:p>
                      <a:r>
                        <a:rPr lang="en-IN" sz="1600" dirty="0"/>
                        <a:t>Normal balance</a:t>
                      </a:r>
                      <a:r>
                        <a:rPr lang="en-IN" sz="1600" baseline="0" dirty="0"/>
                        <a:t> for:</a:t>
                      </a:r>
                    </a:p>
                    <a:p>
                      <a:pPr marL="185738" indent="0"/>
                      <a:r>
                        <a:rPr lang="en-IN" sz="1600" baseline="0" dirty="0"/>
                        <a:t>Assets</a:t>
                      </a:r>
                    </a:p>
                    <a:p>
                      <a:pPr marL="185738" indent="0"/>
                      <a:r>
                        <a:rPr lang="en-IN" sz="1600" baseline="0" dirty="0"/>
                        <a:t>Expenses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IN" sz="1600" dirty="0"/>
                        <a:t>Normal balance for:</a:t>
                      </a:r>
                    </a:p>
                    <a:p>
                      <a:pPr marL="185738" indent="0"/>
                      <a:r>
                        <a:rPr lang="en-IN" sz="1600" dirty="0"/>
                        <a:t>Liabilities</a:t>
                      </a:r>
                    </a:p>
                    <a:p>
                      <a:pPr marL="185738" indent="0"/>
                      <a:r>
                        <a:rPr lang="en-IN" sz="1600" dirty="0"/>
                        <a:t>Stockholders’</a:t>
                      </a:r>
                      <a:r>
                        <a:rPr lang="en-IN" sz="1600" baseline="0" dirty="0"/>
                        <a:t> equity</a:t>
                      </a:r>
                    </a:p>
                    <a:p>
                      <a:pPr marL="185738" indent="0"/>
                      <a:r>
                        <a:rPr lang="en-IN" sz="1600" baseline="0" dirty="0"/>
                        <a:t>Revenues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17767497"/>
                  </a:ext>
                </a:extLst>
              </a:tr>
              <a:tr h="971128">
                <a:tc>
                  <a:txBody>
                    <a:bodyPr/>
                    <a:lstStyle/>
                    <a:p>
                      <a:r>
                        <a:rPr lang="en-IN" sz="1600" dirty="0"/>
                        <a:t>Debit</a:t>
                      </a:r>
                      <a:r>
                        <a:rPr lang="en-IN" sz="1600" baseline="0" dirty="0"/>
                        <a:t> entries increase:</a:t>
                      </a:r>
                    </a:p>
                    <a:p>
                      <a:pPr marL="185738" indent="0"/>
                      <a:r>
                        <a:rPr lang="en-IN" sz="1600" baseline="0" dirty="0"/>
                        <a:t>Assets</a:t>
                      </a:r>
                    </a:p>
                    <a:p>
                      <a:pPr marL="185738" indent="0"/>
                      <a:r>
                        <a:rPr lang="en-IN" sz="1600" baseline="0" dirty="0"/>
                        <a:t>Expenses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r>
                        <a:rPr lang="en-IN" sz="1600" dirty="0"/>
                        <a:t>Credit</a:t>
                      </a:r>
                      <a:r>
                        <a:rPr lang="en-IN" sz="1600" baseline="0" dirty="0"/>
                        <a:t> entries increase:</a:t>
                      </a:r>
                    </a:p>
                    <a:p>
                      <a:pPr marL="185738" indent="0"/>
                      <a:r>
                        <a:rPr lang="en-IN" sz="1600" baseline="0" dirty="0"/>
                        <a:t>Liabilities</a:t>
                      </a:r>
                    </a:p>
                    <a:p>
                      <a:pPr marL="185738" indent="0"/>
                      <a:r>
                        <a:rPr lang="en-IN" sz="1600" baseline="0" dirty="0"/>
                        <a:t>Stockholders’ equity</a:t>
                      </a:r>
                    </a:p>
                    <a:p>
                      <a:pPr marL="185738" indent="0"/>
                      <a:r>
                        <a:rPr lang="en-IN" sz="1600" baseline="0" dirty="0"/>
                        <a:t>Revenues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27745518"/>
                  </a:ext>
                </a:extLst>
              </a:tr>
              <a:tr h="971128">
                <a:tc>
                  <a:txBody>
                    <a:bodyPr/>
                    <a:lstStyle/>
                    <a:p>
                      <a:r>
                        <a:rPr lang="en-IN" sz="1600" dirty="0"/>
                        <a:t>Debit entries decrease:</a:t>
                      </a:r>
                    </a:p>
                    <a:p>
                      <a:pPr marL="185738" indent="0"/>
                      <a:r>
                        <a:rPr lang="en-IN" sz="1600" dirty="0"/>
                        <a:t>Liabilities</a:t>
                      </a:r>
                    </a:p>
                    <a:p>
                      <a:pPr marL="185738" indent="0"/>
                      <a:r>
                        <a:rPr lang="en-IN" sz="1600" dirty="0"/>
                        <a:t>Stockholders’</a:t>
                      </a:r>
                      <a:r>
                        <a:rPr lang="en-IN" sz="1600" baseline="0" dirty="0"/>
                        <a:t> equity</a:t>
                      </a:r>
                    </a:p>
                    <a:p>
                      <a:pPr marL="185738" indent="0"/>
                      <a:r>
                        <a:rPr lang="en-IN" sz="1600" baseline="0" dirty="0"/>
                        <a:t>Revenues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IN" sz="1600" dirty="0"/>
                        <a:t>Credit</a:t>
                      </a:r>
                      <a:r>
                        <a:rPr lang="en-IN" sz="1600" baseline="0" dirty="0"/>
                        <a:t> entries decrease:</a:t>
                      </a:r>
                    </a:p>
                    <a:p>
                      <a:pPr marL="185738" indent="0"/>
                      <a:r>
                        <a:rPr lang="en-IN" sz="1600" baseline="0" dirty="0"/>
                        <a:t>Assets</a:t>
                      </a:r>
                    </a:p>
                    <a:p>
                      <a:pPr marL="185738" indent="0"/>
                      <a:r>
                        <a:rPr lang="en-IN" sz="1600" baseline="0" dirty="0"/>
                        <a:t>Expenses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112578"/>
                  </a:ext>
                </a:extLst>
              </a:tr>
            </a:tbl>
          </a:graphicData>
        </a:graphic>
      </p:graphicFrame>
      <p:sp>
        <p:nvSpPr>
          <p:cNvPr id="8" name="Content Placeholder 7"/>
          <p:cNvSpPr>
            <a:spLocks noGrp="1"/>
          </p:cNvSpPr>
          <p:nvPr>
            <p:ph idx="16"/>
          </p:nvPr>
        </p:nvSpPr>
        <p:spPr>
          <a:xfrm>
            <a:off x="457200" y="6248400"/>
            <a:ext cx="7543800" cy="304980"/>
          </a:xfrm>
        </p:spPr>
        <p:txBody>
          <a:bodyPr/>
          <a:lstStyle/>
          <a:p>
            <a:pPr marL="0" indent="0">
              <a:buNone/>
              <a:defRPr/>
            </a:pPr>
            <a:r>
              <a:rPr lang="en-US" altLang="en-US" sz="1100" b="1" dirty="0"/>
              <a:t>Learning Objective 4-5: Explain why the bookkeeping system is a mechanical adaptation of the expanded accounting equation.</a:t>
            </a:r>
          </a:p>
        </p:txBody>
      </p:sp>
    </p:spTree>
    <p:extLst>
      <p:ext uri="{BB962C8B-B14F-4D97-AF65-F5344CB8AC3E}">
        <p14:creationId xmlns:p14="http://schemas.microsoft.com/office/powerpoint/2010/main" val="74551867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Journal Entry Format </a:t>
            </a:r>
            <a:r>
              <a:rPr lang="en-US" altLang="en-US" sz="1000" b="0" dirty="0"/>
              <a:t>1</a:t>
            </a:r>
          </a:p>
        </p:txBody>
      </p:sp>
      <p:sp>
        <p:nvSpPr>
          <p:cNvPr id="2" name="Content Placeholder 1"/>
          <p:cNvSpPr>
            <a:spLocks noGrp="1"/>
          </p:cNvSpPr>
          <p:nvPr>
            <p:ph idx="1"/>
          </p:nvPr>
        </p:nvSpPr>
        <p:spPr>
          <a:xfrm>
            <a:off x="457200" y="1524000"/>
            <a:ext cx="8229600" cy="1371600"/>
          </a:xfrm>
        </p:spPr>
        <p:txBody>
          <a:bodyPr/>
          <a:lstStyle/>
          <a:p>
            <a:pPr algn="ctr">
              <a:spcBef>
                <a:spcPct val="0"/>
              </a:spcBef>
              <a:buFontTx/>
              <a:buNone/>
            </a:pPr>
            <a:r>
              <a:rPr lang="en-US" altLang="en-US" sz="2400" dirty="0">
                <a:cs typeface="Arial" panose="020B0604020202020204" pitchFamily="34" charset="0"/>
              </a:rPr>
              <a:t>A general journal is the book of original entry for recording a transaction. The typical journal has columns for date, description, debit amounts, and credit amounts. </a:t>
            </a:r>
          </a:p>
        </p:txBody>
      </p:sp>
      <p:pic>
        <p:nvPicPr>
          <p:cNvPr id="5" name="Picture 4" descr="Basic journal entry format showing Date appears at the left, then debit account name, followed by amount in the debit column. Next line shows credit account name is indented under the debit account name, and amount is entered in the credit colum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3179536"/>
            <a:ext cx="7772400" cy="1086550"/>
          </a:xfrm>
          <a:prstGeom prst="rect">
            <a:avLst/>
          </a:prstGeom>
        </p:spPr>
      </p:pic>
      <p:sp>
        <p:nvSpPr>
          <p:cNvPr id="8" name="Content Placeholder 7"/>
          <p:cNvSpPr>
            <a:spLocks noGrp="1"/>
          </p:cNvSpPr>
          <p:nvPr>
            <p:ph idx="16"/>
          </p:nvPr>
        </p:nvSpPr>
        <p:spPr>
          <a:xfrm>
            <a:off x="457200" y="6248400"/>
            <a:ext cx="7620000" cy="304800"/>
          </a:xfrm>
        </p:spPr>
        <p:txBody>
          <a:bodyPr/>
          <a:lstStyle/>
          <a:p>
            <a:pPr marL="0" indent="0">
              <a:buNone/>
              <a:defRPr/>
            </a:pPr>
            <a:r>
              <a:rPr lang="en-US" altLang="en-US" sz="1100" b="1" dirty="0"/>
              <a:t>Learning Objective 4-5: Explain why the bookkeeping system is a mechanical adaptation of the expanded accounting equation.</a:t>
            </a:r>
          </a:p>
        </p:txBody>
      </p:sp>
    </p:spTree>
    <p:extLst>
      <p:ext uri="{BB962C8B-B14F-4D97-AF65-F5344CB8AC3E}">
        <p14:creationId xmlns:p14="http://schemas.microsoft.com/office/powerpoint/2010/main" val="86433640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1000"/>
            <a:ext cx="8229600" cy="869950"/>
          </a:xfrm>
        </p:spPr>
        <p:txBody>
          <a:bodyPr/>
          <a:lstStyle/>
          <a:p>
            <a:r>
              <a:rPr lang="en-US" altLang="en-US" dirty="0"/>
              <a:t>Journal Entry Format </a:t>
            </a:r>
            <a:r>
              <a:rPr lang="en-US" altLang="en-US" sz="1000" b="0" dirty="0"/>
              <a:t>2</a:t>
            </a:r>
          </a:p>
        </p:txBody>
      </p:sp>
      <p:pic>
        <p:nvPicPr>
          <p:cNvPr id="12" name="Picture 11" descr="Sample annotated journal entry.&#10;&#10;[long desc]&#10;Date is listed as (1) and a notation reads: Provide a reference date for each transaction. Debit account position lists to debit Cash, and the notation: Debits are recorded first. Credit line indicates to credit Paid-In capital, and the notation appears reading Credits are indented and&#10;recorded after debits. Amounts are 30 and appear in the debit column then credit column, accompanied by the note: Total debits must equal total credits. Lastly is the explanation line which reads &quot;To record an investment in the firm by the stockholders.&quot; A note reads &quot;A brief description of the transaction to explain the entry.&quot;&#10;&#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368" y="1565198"/>
            <a:ext cx="8112032" cy="4302202"/>
          </a:xfrm>
          <a:prstGeom prst="rect">
            <a:avLst/>
          </a:prstGeom>
        </p:spPr>
      </p:pic>
      <p:sp>
        <p:nvSpPr>
          <p:cNvPr id="5" name="Content Placeholder 2"/>
          <p:cNvSpPr>
            <a:spLocks noGrp="1"/>
          </p:cNvSpPr>
          <p:nvPr>
            <p:ph idx="13"/>
          </p:nvPr>
        </p:nvSpPr>
        <p:spPr>
          <a:xfrm>
            <a:off x="2133600" y="5967350"/>
            <a:ext cx="4724400" cy="2286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248400"/>
            <a:ext cx="7620000" cy="304800"/>
          </a:xfrm>
        </p:spPr>
        <p:txBody>
          <a:bodyPr/>
          <a:lstStyle/>
          <a:p>
            <a:pPr marL="0" indent="0">
              <a:buNone/>
              <a:defRPr/>
            </a:pPr>
            <a:r>
              <a:rPr lang="en-US" altLang="en-US" sz="1100" b="1" dirty="0"/>
              <a:t>Learning Objective 4-5: Explain why the bookkeeping system is a mechanical adaptation of the expanded accounting equation.</a:t>
            </a:r>
          </a:p>
        </p:txBody>
      </p:sp>
    </p:spTree>
    <p:extLst>
      <p:ext uri="{BB962C8B-B14F-4D97-AF65-F5344CB8AC3E}">
        <p14:creationId xmlns:p14="http://schemas.microsoft.com/office/powerpoint/2010/main" val="378585269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49250"/>
            <a:ext cx="8229600" cy="869950"/>
          </a:xfrm>
        </p:spPr>
        <p:txBody>
          <a:bodyPr/>
          <a:lstStyle/>
          <a:p>
            <a:r>
              <a:rPr lang="en-US" altLang="en-US" dirty="0"/>
              <a:t>The Bookkeeping Process</a:t>
            </a:r>
            <a:endParaRPr lang="en-US" altLang="en-US" sz="1000" dirty="0"/>
          </a:p>
        </p:txBody>
      </p:sp>
      <p:pic>
        <p:nvPicPr>
          <p:cNvPr id="10" name="Picture 9" descr="Flowchart illustrating bookkeeping process.">
            <a:extLst>
              <a:ext uri="{FF2B5EF4-FFF2-40B4-BE49-F238E27FC236}">
                <a16:creationId xmlns:a16="http://schemas.microsoft.com/office/drawing/2014/main" id="{E2C89125-1F4F-44BC-B89B-151BF23475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349097"/>
            <a:ext cx="8229600" cy="2159805"/>
          </a:xfrm>
          <a:prstGeom prst="rect">
            <a:avLst/>
          </a:prstGeom>
        </p:spPr>
      </p:pic>
      <p:sp>
        <p:nvSpPr>
          <p:cNvPr id="9" name="Content Placeholder 2"/>
          <p:cNvSpPr>
            <a:spLocks noGrp="1"/>
          </p:cNvSpPr>
          <p:nvPr>
            <p:ph idx="13"/>
          </p:nvPr>
        </p:nvSpPr>
        <p:spPr>
          <a:xfrm>
            <a:off x="2133600" y="58674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4-5: Explain why the bookkeeping system is a mechanical adaptation of the expanded accounting equation.</a:t>
            </a:r>
          </a:p>
        </p:txBody>
      </p:sp>
    </p:spTree>
    <p:extLst>
      <p:ext uri="{BB962C8B-B14F-4D97-AF65-F5344CB8AC3E}">
        <p14:creationId xmlns:p14="http://schemas.microsoft.com/office/powerpoint/2010/main" val="109105664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228600"/>
            <a:ext cx="8229600" cy="1066800"/>
          </a:xfrm>
        </p:spPr>
        <p:txBody>
          <a:bodyPr/>
          <a:lstStyle/>
          <a:p>
            <a:r>
              <a:rPr lang="en-US" altLang="en-US" sz="3600" dirty="0"/>
              <a:t>Understanding the Effects of Transactions on the Financial Statements </a:t>
            </a:r>
            <a:r>
              <a:rPr lang="en-US" altLang="en-US" sz="1000" b="0" dirty="0"/>
              <a:t>1</a:t>
            </a:r>
          </a:p>
        </p:txBody>
      </p:sp>
      <p:sp>
        <p:nvSpPr>
          <p:cNvPr id="14" name="Content Placeholder 2"/>
          <p:cNvSpPr>
            <a:spLocks noGrp="1"/>
          </p:cNvSpPr>
          <p:nvPr>
            <p:ph idx="1"/>
          </p:nvPr>
        </p:nvSpPr>
        <p:spPr>
          <a:xfrm>
            <a:off x="457200" y="1481137"/>
            <a:ext cx="5791200" cy="474663"/>
          </a:xfrm>
        </p:spPr>
        <p:txBody>
          <a:bodyPr/>
          <a:lstStyle/>
          <a:p>
            <a:pPr marL="291600" indent="-291600"/>
            <a:r>
              <a:rPr lang="en-US" sz="2800" dirty="0"/>
              <a:t>The horizontal model is as follows:</a:t>
            </a:r>
            <a:endParaRPr lang="en-IN" sz="2800" dirty="0"/>
          </a:p>
        </p:txBody>
      </p:sp>
      <p:graphicFrame>
        <p:nvGraphicFramePr>
          <p:cNvPr id="9" name="Table 8"/>
          <p:cNvGraphicFramePr>
            <a:graphicFrameLocks noGrp="1"/>
          </p:cNvGraphicFramePr>
          <p:nvPr>
            <p:extLst>
              <p:ext uri="{D42A27DB-BD31-4B8C-83A1-F6EECF244321}">
                <p14:modId xmlns:p14="http://schemas.microsoft.com/office/powerpoint/2010/main" val="3152981748"/>
              </p:ext>
            </p:extLst>
          </p:nvPr>
        </p:nvGraphicFramePr>
        <p:xfrm>
          <a:off x="762000" y="2133600"/>
          <a:ext cx="8077200" cy="838200"/>
        </p:xfrm>
        <a:graphic>
          <a:graphicData uri="http://schemas.openxmlformats.org/drawingml/2006/table">
            <a:tbl>
              <a:tblPr firstRow="1" bandRow="1">
                <a:tableStyleId>{5C22544A-7EE6-4342-B048-85BDC9FD1C3A}</a:tableStyleId>
              </a:tblPr>
              <a:tblGrid>
                <a:gridCol w="4267199">
                  <a:extLst>
                    <a:ext uri="{9D8B030D-6E8A-4147-A177-3AD203B41FA5}">
                      <a16:colId xmlns:a16="http://schemas.microsoft.com/office/drawing/2014/main" val="1386383246"/>
                    </a:ext>
                  </a:extLst>
                </a:gridCol>
                <a:gridCol w="3810001">
                  <a:extLst>
                    <a:ext uri="{9D8B030D-6E8A-4147-A177-3AD203B41FA5}">
                      <a16:colId xmlns:a16="http://schemas.microsoft.com/office/drawing/2014/main" val="4129605658"/>
                    </a:ext>
                  </a:extLst>
                </a:gridCol>
              </a:tblGrid>
              <a:tr h="382021">
                <a:tc>
                  <a:txBody>
                    <a:bodyPr/>
                    <a:lstStyle/>
                    <a:p>
                      <a:pPr algn="ctr"/>
                      <a:r>
                        <a:rPr lang="en-IN" dirty="0"/>
                        <a:t>Balance Sheet</a:t>
                      </a:r>
                    </a:p>
                  </a:txBody>
                  <a:tcPr/>
                </a:tc>
                <a:tc>
                  <a:txBody>
                    <a:bodyPr/>
                    <a:lstStyle/>
                    <a:p>
                      <a:pPr algn="ctr"/>
                      <a:r>
                        <a:rPr lang="en-IN" dirty="0"/>
                        <a:t>Income</a:t>
                      </a:r>
                      <a:r>
                        <a:rPr lang="en-IN" baseline="0" dirty="0"/>
                        <a:t> Statement</a:t>
                      </a:r>
                      <a:endParaRPr lang="en-IN" dirty="0"/>
                    </a:p>
                  </a:txBody>
                  <a:tcPr/>
                </a:tc>
                <a:extLst>
                  <a:ext uri="{0D108BD9-81ED-4DB2-BD59-A6C34878D82A}">
                    <a16:rowId xmlns:a16="http://schemas.microsoft.com/office/drawing/2014/main" val="1958924591"/>
                  </a:ext>
                </a:extLst>
              </a:tr>
              <a:tr h="456179">
                <a:tc>
                  <a:txBody>
                    <a:bodyPr/>
                    <a:lstStyle/>
                    <a:p>
                      <a:r>
                        <a:rPr lang="en-IN" dirty="0"/>
                        <a:t>Assets = Liabilities</a:t>
                      </a:r>
                      <a:r>
                        <a:rPr lang="en-IN" baseline="0" dirty="0"/>
                        <a:t> + Stockholders’ equity</a:t>
                      </a:r>
                      <a:endParaRPr lang="en-IN" dirty="0"/>
                    </a:p>
                  </a:txBody>
                  <a:tcPr/>
                </a:tc>
                <a:tc>
                  <a:txBody>
                    <a:bodyPr/>
                    <a:lstStyle/>
                    <a:p>
                      <a:r>
                        <a:rPr lang="en-IN" dirty="0"/>
                        <a:t>← Net Income</a:t>
                      </a:r>
                      <a:r>
                        <a:rPr lang="en-IN" baseline="0" dirty="0"/>
                        <a:t> = Revenues − Expenses</a:t>
                      </a:r>
                      <a:endParaRPr lang="en-IN" dirty="0"/>
                    </a:p>
                  </a:txBody>
                  <a:tcPr/>
                </a:tc>
                <a:extLst>
                  <a:ext uri="{0D108BD9-81ED-4DB2-BD59-A6C34878D82A}">
                    <a16:rowId xmlns:a16="http://schemas.microsoft.com/office/drawing/2014/main" val="3482551108"/>
                  </a:ext>
                </a:extLst>
              </a:tr>
            </a:tbl>
          </a:graphicData>
        </a:graphic>
      </p:graphicFrame>
      <p:sp>
        <p:nvSpPr>
          <p:cNvPr id="2" name="Content Placeholder 1"/>
          <p:cNvSpPr>
            <a:spLocks noGrp="1"/>
          </p:cNvSpPr>
          <p:nvPr>
            <p:ph idx="13"/>
          </p:nvPr>
        </p:nvSpPr>
        <p:spPr>
          <a:xfrm>
            <a:off x="457200" y="3200400"/>
            <a:ext cx="8229600" cy="944880"/>
          </a:xfrm>
        </p:spPr>
        <p:txBody>
          <a:bodyPr/>
          <a:lstStyle/>
          <a:p>
            <a:pPr marL="291600" indent="-291600"/>
            <a:r>
              <a:rPr lang="en-US" sz="2800" dirty="0"/>
              <a:t>The journal entry below records the investment of $30 in the firm by the stockholders.</a:t>
            </a:r>
            <a:endParaRPr lang="en-IN" sz="2800" dirty="0"/>
          </a:p>
        </p:txBody>
      </p:sp>
      <p:graphicFrame>
        <p:nvGraphicFramePr>
          <p:cNvPr id="7" name="Table 6"/>
          <p:cNvGraphicFramePr>
            <a:graphicFrameLocks noGrp="1"/>
          </p:cNvGraphicFramePr>
          <p:nvPr>
            <p:extLst>
              <p:ext uri="{D42A27DB-BD31-4B8C-83A1-F6EECF244321}">
                <p14:modId xmlns:p14="http://schemas.microsoft.com/office/powerpoint/2010/main" val="3347580710"/>
              </p:ext>
            </p:extLst>
          </p:nvPr>
        </p:nvGraphicFramePr>
        <p:xfrm>
          <a:off x="762000" y="4373880"/>
          <a:ext cx="8077200" cy="1447800"/>
        </p:xfrm>
        <a:graphic>
          <a:graphicData uri="http://schemas.openxmlformats.org/drawingml/2006/table">
            <a:tbl>
              <a:tblPr firstRow="1" bandRow="1">
                <a:tableStyleId>{5C22544A-7EE6-4342-B048-85BDC9FD1C3A}</a:tableStyleId>
              </a:tblPr>
              <a:tblGrid>
                <a:gridCol w="4267199">
                  <a:extLst>
                    <a:ext uri="{9D8B030D-6E8A-4147-A177-3AD203B41FA5}">
                      <a16:colId xmlns:a16="http://schemas.microsoft.com/office/drawing/2014/main" val="3099181750"/>
                    </a:ext>
                  </a:extLst>
                </a:gridCol>
                <a:gridCol w="3810001">
                  <a:extLst>
                    <a:ext uri="{9D8B030D-6E8A-4147-A177-3AD203B41FA5}">
                      <a16:colId xmlns:a16="http://schemas.microsoft.com/office/drawing/2014/main" val="50739601"/>
                    </a:ext>
                  </a:extLst>
                </a:gridCol>
              </a:tblGrid>
              <a:tr h="327382">
                <a:tc>
                  <a:txBody>
                    <a:bodyPr/>
                    <a:lstStyle/>
                    <a:p>
                      <a:pPr algn="ctr"/>
                      <a:r>
                        <a:rPr lang="en-IN" dirty="0"/>
                        <a:t>Balance Sheet</a:t>
                      </a:r>
                    </a:p>
                  </a:txBody>
                  <a:tcPr/>
                </a:tc>
                <a:tc>
                  <a:txBody>
                    <a:bodyPr/>
                    <a:lstStyle/>
                    <a:p>
                      <a:pPr algn="ctr"/>
                      <a:r>
                        <a:rPr lang="en-IN" dirty="0"/>
                        <a:t>Income</a:t>
                      </a:r>
                      <a:r>
                        <a:rPr lang="en-IN" baseline="0" dirty="0"/>
                        <a:t> Statement</a:t>
                      </a:r>
                      <a:endParaRPr lang="en-IN" dirty="0"/>
                    </a:p>
                  </a:txBody>
                  <a:tcPr/>
                </a:tc>
                <a:extLst>
                  <a:ext uri="{0D108BD9-81ED-4DB2-BD59-A6C34878D82A}">
                    <a16:rowId xmlns:a16="http://schemas.microsoft.com/office/drawing/2014/main" val="1060605608"/>
                  </a:ext>
                </a:extLst>
              </a:tr>
              <a:tr h="441960">
                <a:tc>
                  <a:txBody>
                    <a:bodyPr/>
                    <a:lstStyle/>
                    <a:p>
                      <a:pPr algn="ctr"/>
                      <a:r>
                        <a:rPr lang="en-IN" dirty="0"/>
                        <a:t>Assets = Liabilities</a:t>
                      </a:r>
                      <a:r>
                        <a:rPr lang="en-IN" baseline="0" dirty="0"/>
                        <a:t> + Stockholders’ equity</a:t>
                      </a:r>
                      <a:endParaRPr lang="en-IN" dirty="0"/>
                    </a:p>
                  </a:txBody>
                  <a:tcPr/>
                </a:tc>
                <a:tc>
                  <a:txBody>
                    <a:bodyPr/>
                    <a:lstStyle/>
                    <a:p>
                      <a:pPr algn="ctr"/>
                      <a:r>
                        <a:rPr lang="en-IN" dirty="0"/>
                        <a:t>← Net Income</a:t>
                      </a:r>
                      <a:r>
                        <a:rPr lang="en-IN" baseline="0" dirty="0"/>
                        <a:t> = Revenues − Expenses</a:t>
                      </a:r>
                      <a:endParaRPr lang="en-IN" dirty="0"/>
                    </a:p>
                  </a:txBody>
                  <a:tcPr/>
                </a:tc>
                <a:extLst>
                  <a:ext uri="{0D108BD9-81ED-4DB2-BD59-A6C34878D82A}">
                    <a16:rowId xmlns:a16="http://schemas.microsoft.com/office/drawing/2014/main" val="3752807691"/>
                  </a:ext>
                </a:extLst>
              </a:tr>
              <a:tr h="563880">
                <a:tc>
                  <a:txBody>
                    <a:bodyPr/>
                    <a:lstStyle/>
                    <a:p>
                      <a:pPr marL="0" indent="0" algn="l"/>
                      <a:r>
                        <a:rPr lang="en-IN" dirty="0"/>
                        <a:t>     Cash                            Paid-in</a:t>
                      </a:r>
                      <a:r>
                        <a:rPr lang="en-IN" baseline="0" dirty="0"/>
                        <a:t> Capital</a:t>
                      </a:r>
                    </a:p>
                    <a:p>
                      <a:pPr algn="l"/>
                      <a:r>
                        <a:rPr lang="en-IN" baseline="0" dirty="0"/>
                        <a:t>     +30                               +30</a:t>
                      </a:r>
                      <a:endParaRPr lang="en-IN" dirty="0"/>
                    </a:p>
                  </a:txBody>
                  <a:tcPr marL="90000" marR="90000"/>
                </a:tc>
                <a:tc>
                  <a:txBody>
                    <a:bodyPr/>
                    <a:lstStyle/>
                    <a:p>
                      <a:pPr algn="ctr"/>
                      <a:r>
                        <a:rPr lang="en-IN" dirty="0">
                          <a:solidFill>
                            <a:srgbClr val="E9EDF4"/>
                          </a:solidFill>
                        </a:rPr>
                        <a:t>Blank</a:t>
                      </a:r>
                    </a:p>
                  </a:txBody>
                  <a:tcPr/>
                </a:tc>
                <a:extLst>
                  <a:ext uri="{0D108BD9-81ED-4DB2-BD59-A6C34878D82A}">
                    <a16:rowId xmlns:a16="http://schemas.microsoft.com/office/drawing/2014/main" val="3944216527"/>
                  </a:ext>
                </a:extLst>
              </a:tr>
            </a:tbl>
          </a:graphicData>
        </a:graphic>
      </p:graphicFrame>
      <p:sp>
        <p:nvSpPr>
          <p:cNvPr id="8" name="Content Placeholder 7"/>
          <p:cNvSpPr>
            <a:spLocks noGrp="1"/>
          </p:cNvSpPr>
          <p:nvPr>
            <p:ph idx="16"/>
          </p:nvPr>
        </p:nvSpPr>
        <p:spPr>
          <a:xfrm>
            <a:off x="457200" y="6096000"/>
            <a:ext cx="74676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357335797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3"/>
            <a:ext cx="6400800" cy="1749427"/>
          </a:xfrm>
        </p:spPr>
        <p:txBody>
          <a:bodyPr/>
          <a:lstStyle/>
          <a:p>
            <a:r>
              <a:rPr lang="en-US" altLang="en-US" sz="3600" b="1" dirty="0">
                <a:solidFill>
                  <a:schemeClr val="tx1"/>
                </a:solidFill>
              </a:rPr>
              <a:t>CHAPTER 4: </a:t>
            </a:r>
            <a:r>
              <a:rPr lang="en-US" altLang="en-US" sz="3600" b="1" i="1" dirty="0">
                <a:solidFill>
                  <a:schemeClr val="tx1"/>
                </a:solidFill>
              </a:rPr>
              <a:t>The Bookkeeping Process and Transaction Analysis</a:t>
            </a:r>
            <a:endParaRPr lang="en-IN" sz="3600" dirty="0">
              <a:solidFill>
                <a:schemeClr val="tx1"/>
              </a:solidFill>
            </a:endParaRPr>
          </a:p>
        </p:txBody>
      </p:sp>
      <p:sp>
        <p:nvSpPr>
          <p:cNvPr id="8" name="Content Placeholder 7"/>
          <p:cNvSpPr>
            <a:spLocks noGrp="1"/>
          </p:cNvSpPr>
          <p:nvPr>
            <p:ph sz="quarter" idx="11"/>
          </p:nvPr>
        </p:nvSpPr>
        <p:spPr>
          <a:xfrm>
            <a:off x="1066800" y="4422775"/>
            <a:ext cx="7391400" cy="987425"/>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228600"/>
            <a:ext cx="8229600" cy="1066800"/>
          </a:xfrm>
        </p:spPr>
        <p:txBody>
          <a:bodyPr/>
          <a:lstStyle/>
          <a:p>
            <a:r>
              <a:rPr lang="en-US" altLang="en-US" sz="3600" dirty="0"/>
              <a:t>Understanding the Effects of Transactions on the Financial Statements </a:t>
            </a:r>
            <a:r>
              <a:rPr lang="en-US" altLang="en-US" sz="1000" b="0" dirty="0"/>
              <a:t>2</a:t>
            </a:r>
          </a:p>
        </p:txBody>
      </p:sp>
      <p:sp>
        <p:nvSpPr>
          <p:cNvPr id="14" name="Content Placeholder 2"/>
          <p:cNvSpPr>
            <a:spLocks noGrp="1"/>
          </p:cNvSpPr>
          <p:nvPr>
            <p:ph idx="1"/>
          </p:nvPr>
        </p:nvSpPr>
        <p:spPr>
          <a:xfrm>
            <a:off x="457200" y="1524000"/>
            <a:ext cx="8229600" cy="957263"/>
          </a:xfrm>
        </p:spPr>
        <p:txBody>
          <a:bodyPr/>
          <a:lstStyle/>
          <a:p>
            <a:pPr marL="291600" indent="-291600"/>
            <a:r>
              <a:rPr lang="en-US" sz="2800" dirty="0"/>
              <a:t>To further illustrate the model’s use, assume a transaction in which the firm paid $12 for advertising.</a:t>
            </a:r>
            <a:endParaRPr lang="en-IN" sz="2800" dirty="0"/>
          </a:p>
        </p:txBody>
      </p:sp>
      <p:graphicFrame>
        <p:nvGraphicFramePr>
          <p:cNvPr id="7" name="Table 6"/>
          <p:cNvGraphicFramePr>
            <a:graphicFrameLocks noGrp="1"/>
          </p:cNvGraphicFramePr>
          <p:nvPr>
            <p:extLst>
              <p:ext uri="{D42A27DB-BD31-4B8C-83A1-F6EECF244321}">
                <p14:modId xmlns:p14="http://schemas.microsoft.com/office/powerpoint/2010/main" val="576776376"/>
              </p:ext>
            </p:extLst>
          </p:nvPr>
        </p:nvGraphicFramePr>
        <p:xfrm>
          <a:off x="838201" y="2667000"/>
          <a:ext cx="7924799" cy="1950720"/>
        </p:xfrm>
        <a:graphic>
          <a:graphicData uri="http://schemas.openxmlformats.org/drawingml/2006/table">
            <a:tbl>
              <a:tblPr firstRow="1" bandRow="1">
                <a:tableStyleId>{5C22544A-7EE6-4342-B048-85BDC9FD1C3A}</a:tableStyleId>
              </a:tblPr>
              <a:tblGrid>
                <a:gridCol w="4114799">
                  <a:extLst>
                    <a:ext uri="{9D8B030D-6E8A-4147-A177-3AD203B41FA5}">
                      <a16:colId xmlns:a16="http://schemas.microsoft.com/office/drawing/2014/main" val="3099181750"/>
                    </a:ext>
                  </a:extLst>
                </a:gridCol>
                <a:gridCol w="3810000">
                  <a:extLst>
                    <a:ext uri="{9D8B030D-6E8A-4147-A177-3AD203B41FA5}">
                      <a16:colId xmlns:a16="http://schemas.microsoft.com/office/drawing/2014/main" val="50739601"/>
                    </a:ext>
                  </a:extLst>
                </a:gridCol>
              </a:tblGrid>
              <a:tr h="327382">
                <a:tc>
                  <a:txBody>
                    <a:bodyPr/>
                    <a:lstStyle/>
                    <a:p>
                      <a:pPr algn="ctr"/>
                      <a:r>
                        <a:rPr lang="en-IN" dirty="0"/>
                        <a:t>Balance Sheet</a:t>
                      </a:r>
                    </a:p>
                  </a:txBody>
                  <a:tcPr/>
                </a:tc>
                <a:tc>
                  <a:txBody>
                    <a:bodyPr/>
                    <a:lstStyle/>
                    <a:p>
                      <a:pPr algn="ctr"/>
                      <a:r>
                        <a:rPr lang="en-IN" dirty="0"/>
                        <a:t>Income</a:t>
                      </a:r>
                      <a:r>
                        <a:rPr lang="en-IN" baseline="0" dirty="0"/>
                        <a:t> Statement</a:t>
                      </a:r>
                      <a:endParaRPr lang="en-IN" dirty="0"/>
                    </a:p>
                  </a:txBody>
                  <a:tcPr/>
                </a:tc>
                <a:extLst>
                  <a:ext uri="{0D108BD9-81ED-4DB2-BD59-A6C34878D82A}">
                    <a16:rowId xmlns:a16="http://schemas.microsoft.com/office/drawing/2014/main" val="1060605608"/>
                  </a:ext>
                </a:extLst>
              </a:tr>
              <a:tr h="396240">
                <a:tc>
                  <a:txBody>
                    <a:bodyPr/>
                    <a:lstStyle/>
                    <a:p>
                      <a:pPr algn="ctr"/>
                      <a:r>
                        <a:rPr lang="en-IN" dirty="0"/>
                        <a:t>Assets = Liabilities</a:t>
                      </a:r>
                      <a:r>
                        <a:rPr lang="en-IN" baseline="0" dirty="0"/>
                        <a:t> + Stockholders’ equity</a:t>
                      </a:r>
                      <a:endParaRPr lang="en-IN" dirty="0"/>
                    </a:p>
                  </a:txBody>
                  <a:tcPr/>
                </a:tc>
                <a:tc>
                  <a:txBody>
                    <a:bodyPr/>
                    <a:lstStyle/>
                    <a:p>
                      <a:pPr algn="ctr"/>
                      <a:r>
                        <a:rPr lang="en-IN" dirty="0"/>
                        <a:t>← Net Income</a:t>
                      </a:r>
                      <a:r>
                        <a:rPr lang="en-IN" baseline="0" dirty="0"/>
                        <a:t> = Revenues − Expenses</a:t>
                      </a:r>
                      <a:endParaRPr lang="en-IN" dirty="0"/>
                    </a:p>
                  </a:txBody>
                  <a:tcPr/>
                </a:tc>
                <a:extLst>
                  <a:ext uri="{0D108BD9-81ED-4DB2-BD59-A6C34878D82A}">
                    <a16:rowId xmlns:a16="http://schemas.microsoft.com/office/drawing/2014/main" val="3752807691"/>
                  </a:ext>
                </a:extLst>
              </a:tr>
              <a:tr h="563880">
                <a:tc>
                  <a:txBody>
                    <a:bodyPr/>
                    <a:lstStyle/>
                    <a:p>
                      <a:pPr marL="534988" indent="-352425" algn="l"/>
                      <a:r>
                        <a:rPr lang="en-IN" dirty="0"/>
                        <a:t>Cash</a:t>
                      </a:r>
                    </a:p>
                    <a:p>
                      <a:pPr marL="534988" indent="-352425" algn="l"/>
                      <a:r>
                        <a:rPr lang="en-IN" dirty="0"/>
                        <a:t>−12</a:t>
                      </a:r>
                    </a:p>
                  </a:txBody>
                  <a:tcPr marL="90000" marR="90000"/>
                </a:tc>
                <a:tc>
                  <a:txBody>
                    <a:bodyPr/>
                    <a:lstStyle/>
                    <a:p>
                      <a:pPr marL="0" indent="0" algn="l"/>
                      <a:r>
                        <a:rPr lang="en-IN" dirty="0"/>
                        <a:t>                                                    Advertising </a:t>
                      </a:r>
                    </a:p>
                    <a:p>
                      <a:pPr marL="0" indent="0" algn="l"/>
                      <a:r>
                        <a:rPr lang="en-IN" dirty="0"/>
                        <a:t>                                                    Expense</a:t>
                      </a:r>
                    </a:p>
                    <a:p>
                      <a:pPr algn="l"/>
                      <a:r>
                        <a:rPr lang="en-IN" dirty="0"/>
                        <a:t>                                                    −12</a:t>
                      </a:r>
                    </a:p>
                  </a:txBody>
                  <a:tcPr/>
                </a:tc>
                <a:extLst>
                  <a:ext uri="{0D108BD9-81ED-4DB2-BD59-A6C34878D82A}">
                    <a16:rowId xmlns:a16="http://schemas.microsoft.com/office/drawing/2014/main" val="3944216527"/>
                  </a:ext>
                </a:extLst>
              </a:tr>
            </a:tbl>
          </a:graphicData>
        </a:graphic>
      </p:graphicFrame>
      <p:sp>
        <p:nvSpPr>
          <p:cNvPr id="2" name="Content Placeholder 1"/>
          <p:cNvSpPr>
            <a:spLocks noGrp="1"/>
          </p:cNvSpPr>
          <p:nvPr>
            <p:ph idx="13"/>
          </p:nvPr>
        </p:nvSpPr>
        <p:spPr>
          <a:xfrm>
            <a:off x="457200" y="4648200"/>
            <a:ext cx="6248400" cy="533399"/>
          </a:xfrm>
        </p:spPr>
        <p:txBody>
          <a:bodyPr/>
          <a:lstStyle/>
          <a:p>
            <a:pPr marL="291600" indent="-291600"/>
            <a:r>
              <a:rPr lang="en-US" sz="2800" dirty="0"/>
              <a:t>The journal entry would be as follows:</a:t>
            </a:r>
            <a:endParaRPr lang="en-IN" sz="2800" dirty="0"/>
          </a:p>
        </p:txBody>
      </p:sp>
      <p:graphicFrame>
        <p:nvGraphicFramePr>
          <p:cNvPr id="3" name="Table 2"/>
          <p:cNvGraphicFramePr>
            <a:graphicFrameLocks noGrp="1"/>
          </p:cNvGraphicFramePr>
          <p:nvPr>
            <p:extLst>
              <p:ext uri="{D42A27DB-BD31-4B8C-83A1-F6EECF244321}">
                <p14:modId xmlns:p14="http://schemas.microsoft.com/office/powerpoint/2010/main" val="2322052406"/>
              </p:ext>
            </p:extLst>
          </p:nvPr>
        </p:nvGraphicFramePr>
        <p:xfrm>
          <a:off x="1143003" y="5278120"/>
          <a:ext cx="6629397" cy="741680"/>
        </p:xfrm>
        <a:graphic>
          <a:graphicData uri="http://schemas.openxmlformats.org/drawingml/2006/table">
            <a:tbl>
              <a:tblPr firstRow="1" bandRow="1">
                <a:tableStyleId>{5C22544A-7EE6-4342-B048-85BDC9FD1C3A}</a:tableStyleId>
              </a:tblPr>
              <a:tblGrid>
                <a:gridCol w="4343397">
                  <a:extLst>
                    <a:ext uri="{9D8B030D-6E8A-4147-A177-3AD203B41FA5}">
                      <a16:colId xmlns:a16="http://schemas.microsoft.com/office/drawing/2014/main" val="310241822"/>
                    </a:ext>
                  </a:extLst>
                </a:gridCol>
                <a:gridCol w="1143000">
                  <a:extLst>
                    <a:ext uri="{9D8B030D-6E8A-4147-A177-3AD203B41FA5}">
                      <a16:colId xmlns:a16="http://schemas.microsoft.com/office/drawing/2014/main" val="2916185177"/>
                    </a:ext>
                  </a:extLst>
                </a:gridCol>
                <a:gridCol w="1143000">
                  <a:extLst>
                    <a:ext uri="{9D8B030D-6E8A-4147-A177-3AD203B41FA5}">
                      <a16:colId xmlns:a16="http://schemas.microsoft.com/office/drawing/2014/main" val="3594988866"/>
                    </a:ext>
                  </a:extLst>
                </a:gridCol>
              </a:tblGrid>
              <a:tr h="370840">
                <a:tc>
                  <a:txBody>
                    <a:bodyPr/>
                    <a:lstStyle/>
                    <a:p>
                      <a:r>
                        <a:rPr lang="en-IN" b="0" dirty="0" err="1">
                          <a:solidFill>
                            <a:schemeClr val="tx1"/>
                          </a:solidFill>
                        </a:rPr>
                        <a:t>Dr.</a:t>
                      </a:r>
                      <a:r>
                        <a:rPr lang="en-IN" b="0" dirty="0">
                          <a:solidFill>
                            <a:schemeClr val="tx1"/>
                          </a:solidFill>
                        </a:rPr>
                        <a:t>  Advertising Expense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solidFill>
                            <a:schemeClr val="tx1"/>
                          </a:solidFill>
                        </a:rPr>
                        <a:t>12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370840">
                <a:tc>
                  <a:txBody>
                    <a:bodyPr/>
                    <a:lstStyle/>
                    <a:p>
                      <a:pPr marL="271463" indent="0"/>
                      <a:r>
                        <a:rPr lang="en-IN" dirty="0"/>
                        <a:t>Cr. Cash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solidFill>
                            <a:srgbClr val="FFFFFF"/>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t>12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bl>
          </a:graphicData>
        </a:graphic>
      </p:graphicFrame>
      <p:sp>
        <p:nvSpPr>
          <p:cNvPr id="8" name="Content Placeholder 7"/>
          <p:cNvSpPr>
            <a:spLocks noGrp="1"/>
          </p:cNvSpPr>
          <p:nvPr>
            <p:ph idx="16"/>
          </p:nvPr>
        </p:nvSpPr>
        <p:spPr>
          <a:xfrm>
            <a:off x="457200" y="6096000"/>
            <a:ext cx="74676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94550757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sz="3600" dirty="0"/>
              <a:t>Understanding the Effects of Transactions on the Financial Statements </a:t>
            </a:r>
            <a:r>
              <a:rPr lang="en-US" altLang="en-US" sz="1000" b="0" dirty="0"/>
              <a:t>3</a:t>
            </a:r>
          </a:p>
        </p:txBody>
      </p:sp>
      <p:sp>
        <p:nvSpPr>
          <p:cNvPr id="14" name="Content Placeholder 2"/>
          <p:cNvSpPr>
            <a:spLocks noGrp="1"/>
          </p:cNvSpPr>
          <p:nvPr>
            <p:ph idx="1"/>
          </p:nvPr>
        </p:nvSpPr>
        <p:spPr>
          <a:xfrm>
            <a:off x="457200" y="1320800"/>
            <a:ext cx="8534400" cy="1582488"/>
          </a:xfrm>
        </p:spPr>
        <p:txBody>
          <a:bodyPr/>
          <a:lstStyle/>
          <a:p>
            <a:pPr marL="0" indent="0">
              <a:spcBef>
                <a:spcPts val="0"/>
              </a:spcBef>
              <a:buNone/>
              <a:defRPr/>
            </a:pPr>
            <a:r>
              <a:rPr lang="en-US" sz="2800" dirty="0"/>
              <a:t>A transaction can affect two accounts in a single balance sheet or income statement category.</a:t>
            </a:r>
          </a:p>
          <a:p>
            <a:pPr marL="291600" lvl="1" indent="-291600">
              <a:spcBef>
                <a:spcPts val="200"/>
              </a:spcBef>
              <a:buFont typeface="Arial" panose="020B0604020202020204" pitchFamily="34" charset="0"/>
              <a:buChar char="•"/>
              <a:defRPr/>
            </a:pPr>
            <a:r>
              <a:rPr lang="en-US" sz="2200" dirty="0"/>
              <a:t>For example, assume a transaction in which a firm collects $40 that was owed to it by a customer for services performed in a prior period.</a:t>
            </a:r>
            <a:endParaRPr lang="en-IN" sz="2200" dirty="0"/>
          </a:p>
        </p:txBody>
      </p:sp>
      <p:graphicFrame>
        <p:nvGraphicFramePr>
          <p:cNvPr id="7" name="Table 6"/>
          <p:cNvGraphicFramePr>
            <a:graphicFrameLocks noGrp="1"/>
          </p:cNvGraphicFramePr>
          <p:nvPr>
            <p:extLst>
              <p:ext uri="{D42A27DB-BD31-4B8C-83A1-F6EECF244321}">
                <p14:modId xmlns:p14="http://schemas.microsoft.com/office/powerpoint/2010/main" val="2100289937"/>
              </p:ext>
            </p:extLst>
          </p:nvPr>
        </p:nvGraphicFramePr>
        <p:xfrm>
          <a:off x="864327" y="2971800"/>
          <a:ext cx="7696199" cy="1981200"/>
        </p:xfrm>
        <a:graphic>
          <a:graphicData uri="http://schemas.openxmlformats.org/drawingml/2006/table">
            <a:tbl>
              <a:tblPr firstRow="1" bandRow="1">
                <a:tableStyleId>{5C22544A-7EE6-4342-B048-85BDC9FD1C3A}</a:tableStyleId>
              </a:tblPr>
              <a:tblGrid>
                <a:gridCol w="3962399">
                  <a:extLst>
                    <a:ext uri="{9D8B030D-6E8A-4147-A177-3AD203B41FA5}">
                      <a16:colId xmlns:a16="http://schemas.microsoft.com/office/drawing/2014/main" val="3099181750"/>
                    </a:ext>
                  </a:extLst>
                </a:gridCol>
                <a:gridCol w="3733800">
                  <a:extLst>
                    <a:ext uri="{9D8B030D-6E8A-4147-A177-3AD203B41FA5}">
                      <a16:colId xmlns:a16="http://schemas.microsoft.com/office/drawing/2014/main" val="50739601"/>
                    </a:ext>
                  </a:extLst>
                </a:gridCol>
              </a:tblGrid>
              <a:tr h="191168">
                <a:tc>
                  <a:txBody>
                    <a:bodyPr/>
                    <a:lstStyle/>
                    <a:p>
                      <a:pPr algn="ctr"/>
                      <a:r>
                        <a:rPr lang="en-IN" sz="1600" dirty="0"/>
                        <a:t>Balance Sheet</a:t>
                      </a:r>
                    </a:p>
                  </a:txBody>
                  <a:tcPr/>
                </a:tc>
                <a:tc>
                  <a:txBody>
                    <a:bodyPr/>
                    <a:lstStyle/>
                    <a:p>
                      <a:pPr algn="ctr"/>
                      <a:r>
                        <a:rPr lang="en-IN" sz="1600" dirty="0"/>
                        <a:t>Income</a:t>
                      </a:r>
                      <a:r>
                        <a:rPr lang="en-IN" sz="1600" baseline="0" dirty="0"/>
                        <a:t> Statement</a:t>
                      </a:r>
                      <a:endParaRPr lang="en-IN" sz="1600" dirty="0"/>
                    </a:p>
                  </a:txBody>
                  <a:tcPr/>
                </a:tc>
                <a:extLst>
                  <a:ext uri="{0D108BD9-81ED-4DB2-BD59-A6C34878D82A}">
                    <a16:rowId xmlns:a16="http://schemas.microsoft.com/office/drawing/2014/main" val="1060605608"/>
                  </a:ext>
                </a:extLst>
              </a:tr>
              <a:tr h="191168">
                <a:tc>
                  <a:txBody>
                    <a:bodyPr/>
                    <a:lstStyle/>
                    <a:p>
                      <a:pPr algn="ctr"/>
                      <a:r>
                        <a:rPr lang="en-IN" sz="1600" dirty="0"/>
                        <a:t>Assets = Liabilities</a:t>
                      </a:r>
                      <a:r>
                        <a:rPr lang="en-IN" sz="1600" baseline="0" dirty="0"/>
                        <a:t> + Stockholders’ equity</a:t>
                      </a:r>
                      <a:endParaRPr lang="en-IN" sz="1600" dirty="0"/>
                    </a:p>
                  </a:txBody>
                  <a:tcPr/>
                </a:tc>
                <a:tc>
                  <a:txBody>
                    <a:bodyPr/>
                    <a:lstStyle/>
                    <a:p>
                      <a:pPr algn="ctr"/>
                      <a:r>
                        <a:rPr lang="en-IN" sz="1600" dirty="0"/>
                        <a:t>← Net Income</a:t>
                      </a:r>
                      <a:r>
                        <a:rPr lang="en-IN" sz="1600" baseline="0" dirty="0"/>
                        <a:t> = Revenues − Expenses</a:t>
                      </a:r>
                      <a:endParaRPr lang="en-IN" sz="1600" dirty="0"/>
                    </a:p>
                  </a:txBody>
                  <a:tcPr/>
                </a:tc>
                <a:extLst>
                  <a:ext uri="{0D108BD9-81ED-4DB2-BD59-A6C34878D82A}">
                    <a16:rowId xmlns:a16="http://schemas.microsoft.com/office/drawing/2014/main" val="3752807691"/>
                  </a:ext>
                </a:extLst>
              </a:tr>
              <a:tr h="608263">
                <a:tc>
                  <a:txBody>
                    <a:bodyPr/>
                    <a:lstStyle/>
                    <a:p>
                      <a:pPr marL="534988" indent="-352425" algn="l"/>
                      <a:r>
                        <a:rPr lang="en-IN" sz="1600" dirty="0"/>
                        <a:t>Cash</a:t>
                      </a:r>
                    </a:p>
                    <a:p>
                      <a:pPr marL="534988" indent="-352425" algn="l"/>
                      <a:r>
                        <a:rPr lang="en-IN" sz="1600" dirty="0"/>
                        <a:t>+40</a:t>
                      </a:r>
                    </a:p>
                    <a:p>
                      <a:pPr marL="534988" indent="-352425" algn="l"/>
                      <a:r>
                        <a:rPr lang="en-IN" sz="1600" dirty="0"/>
                        <a:t>Accounts</a:t>
                      </a:r>
                      <a:r>
                        <a:rPr lang="en-IN" sz="1600" baseline="0" dirty="0"/>
                        <a:t> </a:t>
                      </a:r>
                    </a:p>
                    <a:p>
                      <a:pPr marL="534988" indent="-352425" algn="l"/>
                      <a:r>
                        <a:rPr lang="en-IN" sz="1600" baseline="0" dirty="0"/>
                        <a:t>Receivable</a:t>
                      </a:r>
                    </a:p>
                    <a:p>
                      <a:pPr marL="534988" indent="-352425" algn="l"/>
                      <a:r>
                        <a:rPr lang="en-IN" sz="1600" dirty="0"/>
                        <a:t>−40</a:t>
                      </a:r>
                    </a:p>
                  </a:txBody>
                  <a:tcPr marL="90000" marR="90000"/>
                </a:tc>
                <a:tc>
                  <a:txBody>
                    <a:bodyPr/>
                    <a:lstStyle/>
                    <a:p>
                      <a:pPr marL="0" indent="1254125" algn="ctr"/>
                      <a:r>
                        <a:rPr lang="en-IN" sz="1600" dirty="0">
                          <a:solidFill>
                            <a:srgbClr val="E9EDF4"/>
                          </a:solidFill>
                        </a:rPr>
                        <a:t>Blank</a:t>
                      </a:r>
                    </a:p>
                  </a:txBody>
                  <a:tcPr/>
                </a:tc>
                <a:extLst>
                  <a:ext uri="{0D108BD9-81ED-4DB2-BD59-A6C34878D82A}">
                    <a16:rowId xmlns:a16="http://schemas.microsoft.com/office/drawing/2014/main" val="3944216527"/>
                  </a:ext>
                </a:extLst>
              </a:tr>
            </a:tbl>
          </a:graphicData>
        </a:graphic>
      </p:graphicFrame>
      <p:sp>
        <p:nvSpPr>
          <p:cNvPr id="2" name="Content Placeholder 1"/>
          <p:cNvSpPr>
            <a:spLocks noGrp="1"/>
          </p:cNvSpPr>
          <p:nvPr>
            <p:ph idx="13"/>
          </p:nvPr>
        </p:nvSpPr>
        <p:spPr>
          <a:xfrm>
            <a:off x="457200" y="4977714"/>
            <a:ext cx="6248400" cy="413402"/>
          </a:xfrm>
        </p:spPr>
        <p:txBody>
          <a:bodyPr/>
          <a:lstStyle/>
          <a:p>
            <a:pPr marL="291600" indent="-291600"/>
            <a:r>
              <a:rPr lang="en-US" sz="2400" dirty="0"/>
              <a:t>The journal entry would be as follows:</a:t>
            </a:r>
            <a:endParaRPr lang="en-IN" sz="2400" dirty="0"/>
          </a:p>
        </p:txBody>
      </p:sp>
      <p:graphicFrame>
        <p:nvGraphicFramePr>
          <p:cNvPr id="10" name="Table 9"/>
          <p:cNvGraphicFramePr>
            <a:graphicFrameLocks noGrp="1"/>
          </p:cNvGraphicFramePr>
          <p:nvPr>
            <p:extLst>
              <p:ext uri="{D42A27DB-BD31-4B8C-83A1-F6EECF244321}">
                <p14:modId xmlns:p14="http://schemas.microsoft.com/office/powerpoint/2010/main" val="4074377778"/>
              </p:ext>
            </p:extLst>
          </p:nvPr>
        </p:nvGraphicFramePr>
        <p:xfrm>
          <a:off x="1143000" y="5434914"/>
          <a:ext cx="6629397" cy="736600"/>
        </p:xfrm>
        <a:graphic>
          <a:graphicData uri="http://schemas.openxmlformats.org/drawingml/2006/table">
            <a:tbl>
              <a:tblPr firstRow="1" bandRow="1">
                <a:tableStyleId>{5C22544A-7EE6-4342-B048-85BDC9FD1C3A}</a:tableStyleId>
              </a:tblPr>
              <a:tblGrid>
                <a:gridCol w="4343397">
                  <a:extLst>
                    <a:ext uri="{9D8B030D-6E8A-4147-A177-3AD203B41FA5}">
                      <a16:colId xmlns:a16="http://schemas.microsoft.com/office/drawing/2014/main" val="310241822"/>
                    </a:ext>
                  </a:extLst>
                </a:gridCol>
                <a:gridCol w="1143000">
                  <a:extLst>
                    <a:ext uri="{9D8B030D-6E8A-4147-A177-3AD203B41FA5}">
                      <a16:colId xmlns:a16="http://schemas.microsoft.com/office/drawing/2014/main" val="2916185177"/>
                    </a:ext>
                  </a:extLst>
                </a:gridCol>
                <a:gridCol w="1143000">
                  <a:extLst>
                    <a:ext uri="{9D8B030D-6E8A-4147-A177-3AD203B41FA5}">
                      <a16:colId xmlns:a16="http://schemas.microsoft.com/office/drawing/2014/main" val="3594988866"/>
                    </a:ext>
                  </a:extLst>
                </a:gridCol>
              </a:tblGrid>
              <a:tr h="284480">
                <a:tc>
                  <a:txBody>
                    <a:bodyPr/>
                    <a:lstStyle/>
                    <a:p>
                      <a:r>
                        <a:rPr lang="en-IN" b="0" dirty="0">
                          <a:solidFill>
                            <a:schemeClr val="tx1"/>
                          </a:solidFill>
                        </a:rPr>
                        <a:t>Dr.  Cash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solidFill>
                            <a:schemeClr val="tx1"/>
                          </a:solidFill>
                        </a:rPr>
                        <a:t>40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370840">
                <a:tc>
                  <a:txBody>
                    <a:bodyPr/>
                    <a:lstStyle/>
                    <a:p>
                      <a:pPr marL="271463" indent="0"/>
                      <a:r>
                        <a:rPr lang="en-IN" dirty="0"/>
                        <a:t>Cr. Accounts Receivable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solidFill>
                            <a:srgbClr val="FFFFFF"/>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t>40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bl>
          </a:graphicData>
        </a:graphic>
      </p:graphicFrame>
      <p:sp>
        <p:nvSpPr>
          <p:cNvPr id="8" name="Content Placeholder 7"/>
          <p:cNvSpPr>
            <a:spLocks noGrp="1"/>
          </p:cNvSpPr>
          <p:nvPr>
            <p:ph idx="16"/>
          </p:nvPr>
        </p:nvSpPr>
        <p:spPr>
          <a:xfrm>
            <a:off x="457200" y="6172200"/>
            <a:ext cx="74676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76979840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sz="3600" dirty="0"/>
              <a:t>Understanding the Effects of Transactions on the Financial Statements </a:t>
            </a:r>
            <a:r>
              <a:rPr lang="en-US" altLang="en-US" sz="1000" b="0" dirty="0"/>
              <a:t>4</a:t>
            </a:r>
          </a:p>
        </p:txBody>
      </p:sp>
      <p:sp>
        <p:nvSpPr>
          <p:cNvPr id="14" name="Content Placeholder 2"/>
          <p:cNvSpPr>
            <a:spLocks noGrp="1"/>
          </p:cNvSpPr>
          <p:nvPr>
            <p:ph idx="1"/>
          </p:nvPr>
        </p:nvSpPr>
        <p:spPr>
          <a:xfrm>
            <a:off x="457200" y="1295400"/>
            <a:ext cx="8382000" cy="1356727"/>
          </a:xfrm>
        </p:spPr>
        <p:txBody>
          <a:bodyPr/>
          <a:lstStyle/>
          <a:p>
            <a:pPr marL="0" indent="0">
              <a:buNone/>
              <a:defRPr/>
            </a:pPr>
            <a:r>
              <a:rPr lang="en-US" sz="2400" dirty="0"/>
              <a:t>A transaction to affect more than two accounts.</a:t>
            </a:r>
          </a:p>
          <a:p>
            <a:pPr marL="291600" lvl="1" indent="-291600">
              <a:buFont typeface="Arial" panose="020B0604020202020204" pitchFamily="34" charset="0"/>
              <a:buChar char="•"/>
              <a:defRPr/>
            </a:pPr>
            <a:r>
              <a:rPr lang="en-US" sz="2000" dirty="0"/>
              <a:t>For example, assume a transaction in which a firm provided $60 worth of services to a client, $45 of which was collected when the services were provided and $15 of which will be collected later.</a:t>
            </a:r>
            <a:endParaRPr lang="en-IN" sz="2800" dirty="0"/>
          </a:p>
        </p:txBody>
      </p:sp>
      <p:graphicFrame>
        <p:nvGraphicFramePr>
          <p:cNvPr id="7" name="Table 6"/>
          <p:cNvGraphicFramePr>
            <a:graphicFrameLocks noGrp="1"/>
          </p:cNvGraphicFramePr>
          <p:nvPr>
            <p:extLst>
              <p:ext uri="{D42A27DB-BD31-4B8C-83A1-F6EECF244321}">
                <p14:modId xmlns:p14="http://schemas.microsoft.com/office/powerpoint/2010/main" val="2344045279"/>
              </p:ext>
            </p:extLst>
          </p:nvPr>
        </p:nvGraphicFramePr>
        <p:xfrm>
          <a:off x="900185" y="2743200"/>
          <a:ext cx="7696199" cy="1981200"/>
        </p:xfrm>
        <a:graphic>
          <a:graphicData uri="http://schemas.openxmlformats.org/drawingml/2006/table">
            <a:tbl>
              <a:tblPr firstRow="1" bandRow="1">
                <a:tableStyleId>{5C22544A-7EE6-4342-B048-85BDC9FD1C3A}</a:tableStyleId>
              </a:tblPr>
              <a:tblGrid>
                <a:gridCol w="3962399">
                  <a:extLst>
                    <a:ext uri="{9D8B030D-6E8A-4147-A177-3AD203B41FA5}">
                      <a16:colId xmlns:a16="http://schemas.microsoft.com/office/drawing/2014/main" val="3099181750"/>
                    </a:ext>
                  </a:extLst>
                </a:gridCol>
                <a:gridCol w="3733800">
                  <a:extLst>
                    <a:ext uri="{9D8B030D-6E8A-4147-A177-3AD203B41FA5}">
                      <a16:colId xmlns:a16="http://schemas.microsoft.com/office/drawing/2014/main" val="50739601"/>
                    </a:ext>
                  </a:extLst>
                </a:gridCol>
              </a:tblGrid>
              <a:tr h="191168">
                <a:tc>
                  <a:txBody>
                    <a:bodyPr/>
                    <a:lstStyle/>
                    <a:p>
                      <a:pPr algn="ctr"/>
                      <a:r>
                        <a:rPr lang="en-IN" sz="1600" dirty="0"/>
                        <a:t>Balance Sheet</a:t>
                      </a:r>
                    </a:p>
                  </a:txBody>
                  <a:tcPr/>
                </a:tc>
                <a:tc>
                  <a:txBody>
                    <a:bodyPr/>
                    <a:lstStyle/>
                    <a:p>
                      <a:pPr algn="ctr"/>
                      <a:r>
                        <a:rPr lang="en-IN" sz="1600" dirty="0"/>
                        <a:t>Income</a:t>
                      </a:r>
                      <a:r>
                        <a:rPr lang="en-IN" sz="1600" baseline="0" dirty="0"/>
                        <a:t> Statement</a:t>
                      </a:r>
                      <a:endParaRPr lang="en-IN" sz="1600" dirty="0"/>
                    </a:p>
                  </a:txBody>
                  <a:tcPr/>
                </a:tc>
                <a:extLst>
                  <a:ext uri="{0D108BD9-81ED-4DB2-BD59-A6C34878D82A}">
                    <a16:rowId xmlns:a16="http://schemas.microsoft.com/office/drawing/2014/main" val="1060605608"/>
                  </a:ext>
                </a:extLst>
              </a:tr>
              <a:tr h="191168">
                <a:tc>
                  <a:txBody>
                    <a:bodyPr/>
                    <a:lstStyle/>
                    <a:p>
                      <a:pPr algn="ctr"/>
                      <a:r>
                        <a:rPr lang="en-IN" sz="1600" dirty="0"/>
                        <a:t>Assets = Liabilities</a:t>
                      </a:r>
                      <a:r>
                        <a:rPr lang="en-IN" sz="1600" baseline="0" dirty="0"/>
                        <a:t> + Stockholders’ equity</a:t>
                      </a:r>
                      <a:endParaRPr lang="en-IN" sz="1600" dirty="0"/>
                    </a:p>
                  </a:txBody>
                  <a:tcPr/>
                </a:tc>
                <a:tc>
                  <a:txBody>
                    <a:bodyPr/>
                    <a:lstStyle/>
                    <a:p>
                      <a:pPr algn="ctr"/>
                      <a:r>
                        <a:rPr lang="en-IN" sz="1600" dirty="0"/>
                        <a:t>← Net Income</a:t>
                      </a:r>
                      <a:r>
                        <a:rPr lang="en-IN" sz="1600" baseline="0" dirty="0"/>
                        <a:t> = Revenues − Expenses</a:t>
                      </a:r>
                      <a:endParaRPr lang="en-IN" sz="1600" dirty="0"/>
                    </a:p>
                  </a:txBody>
                  <a:tcPr/>
                </a:tc>
                <a:extLst>
                  <a:ext uri="{0D108BD9-81ED-4DB2-BD59-A6C34878D82A}">
                    <a16:rowId xmlns:a16="http://schemas.microsoft.com/office/drawing/2014/main" val="3752807691"/>
                  </a:ext>
                </a:extLst>
              </a:tr>
              <a:tr h="608263">
                <a:tc>
                  <a:txBody>
                    <a:bodyPr/>
                    <a:lstStyle/>
                    <a:p>
                      <a:pPr marL="534988" indent="-352425" algn="l"/>
                      <a:r>
                        <a:rPr lang="en-IN" sz="1600" dirty="0"/>
                        <a:t>Cash</a:t>
                      </a:r>
                    </a:p>
                    <a:p>
                      <a:pPr marL="534988" indent="-352425" algn="l"/>
                      <a:r>
                        <a:rPr lang="en-IN" sz="1600" dirty="0"/>
                        <a:t>+45</a:t>
                      </a:r>
                    </a:p>
                    <a:p>
                      <a:pPr marL="534988" indent="-352425" algn="l"/>
                      <a:r>
                        <a:rPr lang="en-IN" sz="1600" dirty="0"/>
                        <a:t>Accounts</a:t>
                      </a:r>
                      <a:r>
                        <a:rPr lang="en-IN" sz="1600" baseline="0" dirty="0"/>
                        <a:t> </a:t>
                      </a:r>
                    </a:p>
                    <a:p>
                      <a:pPr marL="534988" indent="-352425" algn="l"/>
                      <a:r>
                        <a:rPr lang="en-IN" sz="1600" baseline="0" dirty="0"/>
                        <a:t>Receivable</a:t>
                      </a:r>
                    </a:p>
                    <a:p>
                      <a:pPr marL="534988" indent="-352425" algn="l"/>
                      <a:r>
                        <a:rPr lang="en-IN" sz="1600" dirty="0"/>
                        <a:t>+15</a:t>
                      </a:r>
                    </a:p>
                  </a:txBody>
                  <a:tcPr marL="90000" marR="90000"/>
                </a:tc>
                <a:tc>
                  <a:txBody>
                    <a:bodyPr/>
                    <a:lstStyle/>
                    <a:p>
                      <a:pPr marL="0" indent="0" algn="l"/>
                      <a:r>
                        <a:rPr lang="en-IN" sz="1600" dirty="0"/>
                        <a:t>                                   Service </a:t>
                      </a:r>
                    </a:p>
                    <a:p>
                      <a:pPr marL="0" indent="0" algn="l"/>
                      <a:r>
                        <a:rPr lang="en-IN" sz="1600" dirty="0"/>
                        <a:t>                                  Revenues</a:t>
                      </a:r>
                    </a:p>
                    <a:p>
                      <a:pPr marL="0" indent="0" algn="l"/>
                      <a:r>
                        <a:rPr lang="en-IN" sz="1600" dirty="0"/>
                        <a:t>                                  +60</a:t>
                      </a:r>
                    </a:p>
                  </a:txBody>
                  <a:tcPr/>
                </a:tc>
                <a:extLst>
                  <a:ext uri="{0D108BD9-81ED-4DB2-BD59-A6C34878D82A}">
                    <a16:rowId xmlns:a16="http://schemas.microsoft.com/office/drawing/2014/main" val="3944216527"/>
                  </a:ext>
                </a:extLst>
              </a:tr>
            </a:tbl>
          </a:graphicData>
        </a:graphic>
      </p:graphicFrame>
      <p:sp>
        <p:nvSpPr>
          <p:cNvPr id="2" name="Content Placeholder 1"/>
          <p:cNvSpPr>
            <a:spLocks noGrp="1"/>
          </p:cNvSpPr>
          <p:nvPr>
            <p:ph idx="13"/>
          </p:nvPr>
        </p:nvSpPr>
        <p:spPr>
          <a:xfrm>
            <a:off x="457200" y="4724400"/>
            <a:ext cx="5257800" cy="306743"/>
          </a:xfrm>
        </p:spPr>
        <p:txBody>
          <a:bodyPr/>
          <a:lstStyle/>
          <a:p>
            <a:pPr marL="291600" indent="-291600"/>
            <a:r>
              <a:rPr lang="en-US" sz="2200" dirty="0"/>
              <a:t>The journal entry would be as follows:</a:t>
            </a:r>
            <a:endParaRPr lang="en-IN" sz="2200" dirty="0"/>
          </a:p>
        </p:txBody>
      </p:sp>
      <p:graphicFrame>
        <p:nvGraphicFramePr>
          <p:cNvPr id="9" name="Table 8"/>
          <p:cNvGraphicFramePr>
            <a:graphicFrameLocks noGrp="1"/>
          </p:cNvGraphicFramePr>
          <p:nvPr>
            <p:extLst>
              <p:ext uri="{D42A27DB-BD31-4B8C-83A1-F6EECF244321}">
                <p14:modId xmlns:p14="http://schemas.microsoft.com/office/powerpoint/2010/main" val="1389149039"/>
              </p:ext>
            </p:extLst>
          </p:nvPr>
        </p:nvGraphicFramePr>
        <p:xfrm>
          <a:off x="1143000" y="5069840"/>
          <a:ext cx="6629397" cy="1102360"/>
        </p:xfrm>
        <a:graphic>
          <a:graphicData uri="http://schemas.openxmlformats.org/drawingml/2006/table">
            <a:tbl>
              <a:tblPr firstRow="1" bandRow="1">
                <a:tableStyleId>{5C22544A-7EE6-4342-B048-85BDC9FD1C3A}</a:tableStyleId>
              </a:tblPr>
              <a:tblGrid>
                <a:gridCol w="4343397">
                  <a:extLst>
                    <a:ext uri="{9D8B030D-6E8A-4147-A177-3AD203B41FA5}">
                      <a16:colId xmlns:a16="http://schemas.microsoft.com/office/drawing/2014/main" val="310241822"/>
                    </a:ext>
                  </a:extLst>
                </a:gridCol>
                <a:gridCol w="990603">
                  <a:extLst>
                    <a:ext uri="{9D8B030D-6E8A-4147-A177-3AD203B41FA5}">
                      <a16:colId xmlns:a16="http://schemas.microsoft.com/office/drawing/2014/main" val="2916185177"/>
                    </a:ext>
                  </a:extLst>
                </a:gridCol>
                <a:gridCol w="1295397">
                  <a:extLst>
                    <a:ext uri="{9D8B030D-6E8A-4147-A177-3AD203B41FA5}">
                      <a16:colId xmlns:a16="http://schemas.microsoft.com/office/drawing/2014/main" val="3594988866"/>
                    </a:ext>
                  </a:extLst>
                </a:gridCol>
              </a:tblGrid>
              <a:tr h="340360">
                <a:tc>
                  <a:txBody>
                    <a:bodyPr/>
                    <a:lstStyle/>
                    <a:p>
                      <a:r>
                        <a:rPr lang="en-IN" b="0" dirty="0">
                          <a:solidFill>
                            <a:schemeClr val="tx1"/>
                          </a:solidFill>
                        </a:rPr>
                        <a:t>Dr.  Cash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solidFill>
                            <a:schemeClr val="tx1"/>
                          </a:solidFill>
                        </a:rPr>
                        <a:t>45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279400">
                <a:tc>
                  <a:txBody>
                    <a:bodyPr/>
                    <a:lstStyle/>
                    <a:p>
                      <a:r>
                        <a:rPr lang="en-IN" b="0" dirty="0">
                          <a:solidFill>
                            <a:schemeClr val="tx1"/>
                          </a:solidFill>
                        </a:rPr>
                        <a:t>Dr. Accounts Receivable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solidFill>
                            <a:schemeClr val="tx1"/>
                          </a:solidFill>
                        </a:rPr>
                        <a:t>15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85191437"/>
                  </a:ext>
                </a:extLst>
              </a:tr>
              <a:tr h="370840">
                <a:tc>
                  <a:txBody>
                    <a:bodyPr/>
                    <a:lstStyle/>
                    <a:p>
                      <a:pPr marL="271463" indent="0"/>
                      <a:r>
                        <a:rPr lang="en-IN" dirty="0"/>
                        <a:t>Cr. Service</a:t>
                      </a:r>
                      <a:r>
                        <a:rPr lang="en-IN" baseline="0" dirty="0"/>
                        <a:t> Revenues</a:t>
                      </a:r>
                      <a:endParaRPr lang="en-I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solidFill>
                            <a:srgbClr val="FFFFFF"/>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t>60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bl>
          </a:graphicData>
        </a:graphic>
      </p:graphicFrame>
      <p:sp>
        <p:nvSpPr>
          <p:cNvPr id="8" name="Content Placeholder 7"/>
          <p:cNvSpPr>
            <a:spLocks noGrp="1"/>
          </p:cNvSpPr>
          <p:nvPr>
            <p:ph idx="16"/>
          </p:nvPr>
        </p:nvSpPr>
        <p:spPr>
          <a:xfrm>
            <a:off x="457200" y="6096000"/>
            <a:ext cx="74676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373858363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Adjustments/Adjusting Entries </a:t>
            </a:r>
            <a:r>
              <a:rPr lang="en-US" altLang="en-US" sz="1000" b="0" dirty="0"/>
              <a:t>1</a:t>
            </a:r>
          </a:p>
        </p:txBody>
      </p:sp>
      <p:sp>
        <p:nvSpPr>
          <p:cNvPr id="2" name="Content Placeholder 1"/>
          <p:cNvSpPr>
            <a:spLocks noGrp="1"/>
          </p:cNvSpPr>
          <p:nvPr>
            <p:ph idx="1"/>
          </p:nvPr>
        </p:nvSpPr>
        <p:spPr>
          <a:xfrm>
            <a:off x="1371600" y="2667000"/>
            <a:ext cx="6400800" cy="1752600"/>
          </a:xfrm>
        </p:spPr>
        <p:txBody>
          <a:bodyPr/>
          <a:lstStyle/>
          <a:p>
            <a:pPr marL="0" indent="0" algn="ctr">
              <a:spcBef>
                <a:spcPct val="50000"/>
              </a:spcBef>
              <a:buNone/>
            </a:pPr>
            <a:r>
              <a:rPr lang="en-US" altLang="en-US" sz="2400" dirty="0"/>
              <a:t>After the end of the accounting period, bookkeepers normally have to record an </a:t>
            </a:r>
            <a:r>
              <a:rPr lang="en-US" altLang="en-US" sz="2400" b="1" dirty="0"/>
              <a:t>adjustment</a:t>
            </a:r>
            <a:r>
              <a:rPr lang="en-US" altLang="en-US" sz="2400" dirty="0"/>
              <a:t> to certain account balances to reflect </a:t>
            </a:r>
            <a:r>
              <a:rPr lang="en-US" altLang="en-US" sz="2400" b="1" dirty="0"/>
              <a:t>accrual</a:t>
            </a:r>
            <a:r>
              <a:rPr lang="en-US" altLang="en-US" sz="2400" dirty="0"/>
              <a:t> accounting in the financial statements. </a:t>
            </a:r>
          </a:p>
        </p:txBody>
      </p:sp>
      <p:sp>
        <p:nvSpPr>
          <p:cNvPr id="8" name="Content Placeholder 7"/>
          <p:cNvSpPr>
            <a:spLocks noGrp="1"/>
          </p:cNvSpPr>
          <p:nvPr>
            <p:ph idx="16"/>
          </p:nvPr>
        </p:nvSpPr>
        <p:spPr>
          <a:xfrm>
            <a:off x="457200" y="6096000"/>
            <a:ext cx="76200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108791064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Two Types of Adjusting Entries</a:t>
            </a:r>
            <a:endParaRPr lang="en-US" altLang="en-US" sz="1000" dirty="0"/>
          </a:p>
        </p:txBody>
      </p:sp>
      <p:sp>
        <p:nvSpPr>
          <p:cNvPr id="4" name="Content Placeholder 3"/>
          <p:cNvSpPr>
            <a:spLocks noGrp="1"/>
          </p:cNvSpPr>
          <p:nvPr>
            <p:ph idx="1"/>
          </p:nvPr>
        </p:nvSpPr>
        <p:spPr>
          <a:xfrm>
            <a:off x="609600" y="1708150"/>
            <a:ext cx="3962400" cy="4006850"/>
          </a:xfrm>
        </p:spPr>
        <p:txBody>
          <a:bodyPr/>
          <a:lstStyle/>
          <a:p>
            <a:pPr algn="ctr">
              <a:spcBef>
                <a:spcPts val="600"/>
              </a:spcBef>
              <a:spcAft>
                <a:spcPts val="600"/>
              </a:spcAft>
              <a:buNone/>
              <a:defRPr/>
            </a:pPr>
            <a:r>
              <a:rPr lang="en-US" sz="2800" b="1" dirty="0"/>
              <a:t>Accruals</a:t>
            </a:r>
          </a:p>
          <a:p>
            <a:pPr algn="ctr">
              <a:spcBef>
                <a:spcPts val="600"/>
              </a:spcBef>
              <a:spcAft>
                <a:spcPts val="600"/>
              </a:spcAft>
              <a:buNone/>
              <a:defRPr/>
            </a:pPr>
            <a:r>
              <a:rPr lang="en-US" sz="2400" b="1" dirty="0"/>
              <a:t>Transactions for which cash has NOT yet been received or paid, but the effect of which must be recorded in the accounts in order to accomplish a matching of revenues and expenses and accurate financial statements.</a:t>
            </a:r>
          </a:p>
        </p:txBody>
      </p:sp>
      <p:sp>
        <p:nvSpPr>
          <p:cNvPr id="6" name="Content Placeholder 5"/>
          <p:cNvSpPr>
            <a:spLocks noGrp="1"/>
          </p:cNvSpPr>
          <p:nvPr>
            <p:ph idx="14"/>
          </p:nvPr>
        </p:nvSpPr>
        <p:spPr>
          <a:xfrm>
            <a:off x="4800600" y="1708150"/>
            <a:ext cx="3733800" cy="3625850"/>
          </a:xfrm>
        </p:spPr>
        <p:txBody>
          <a:bodyPr/>
          <a:lstStyle/>
          <a:p>
            <a:pPr algn="ctr">
              <a:spcBef>
                <a:spcPct val="50000"/>
              </a:spcBef>
              <a:spcAft>
                <a:spcPts val="600"/>
              </a:spcAft>
              <a:buFont typeface="Monotype Sorts" pitchFamily="2" charset="2"/>
              <a:buNone/>
              <a:defRPr/>
            </a:pPr>
            <a:r>
              <a:rPr lang="en-US" sz="2800" b="1" dirty="0"/>
              <a:t>Reclassifications</a:t>
            </a:r>
          </a:p>
          <a:p>
            <a:pPr algn="ctr">
              <a:spcBef>
                <a:spcPts val="800"/>
              </a:spcBef>
              <a:spcAft>
                <a:spcPts val="600"/>
              </a:spcAft>
              <a:buFont typeface="Monotype Sorts" pitchFamily="2" charset="2"/>
              <a:buNone/>
              <a:defRPr/>
            </a:pPr>
            <a:r>
              <a:rPr lang="en-US" sz="2400" b="1" dirty="0"/>
              <a:t>The initial recording of a transaction does not result in appropriate assigning of revenues to the period in which they were earned or expenses to the period in which they were incurred.</a:t>
            </a:r>
          </a:p>
        </p:txBody>
      </p:sp>
      <p:sp>
        <p:nvSpPr>
          <p:cNvPr id="16"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239497160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Adjustments/Adjusting Entries </a:t>
            </a:r>
            <a:r>
              <a:rPr lang="en-US" altLang="en-US" sz="1000" b="0" dirty="0"/>
              <a:t>2</a:t>
            </a:r>
          </a:p>
        </p:txBody>
      </p:sp>
      <p:sp>
        <p:nvSpPr>
          <p:cNvPr id="4" name="Content Placeholder 3"/>
          <p:cNvSpPr>
            <a:spLocks noGrp="1"/>
          </p:cNvSpPr>
          <p:nvPr>
            <p:ph idx="1"/>
          </p:nvPr>
        </p:nvSpPr>
        <p:spPr>
          <a:xfrm>
            <a:off x="1371600" y="1631950"/>
            <a:ext cx="6553200" cy="882650"/>
          </a:xfrm>
        </p:spPr>
        <p:txBody>
          <a:bodyPr/>
          <a:lstStyle/>
          <a:p>
            <a:pPr algn="ctr">
              <a:spcBef>
                <a:spcPts val="600"/>
              </a:spcBef>
              <a:spcAft>
                <a:spcPts val="600"/>
              </a:spcAft>
              <a:buNone/>
              <a:defRPr/>
            </a:pPr>
            <a:r>
              <a:rPr lang="en-US" altLang="en-US" sz="2400" b="1" i="1" dirty="0"/>
              <a:t>Adjusting</a:t>
            </a:r>
            <a:r>
              <a:rPr lang="en-US" altLang="en-US" sz="2400" b="1" dirty="0"/>
              <a:t> </a:t>
            </a:r>
            <a:r>
              <a:rPr lang="en-US" altLang="en-US" sz="2400" b="1" i="1" dirty="0"/>
              <a:t>entries</a:t>
            </a:r>
            <a:r>
              <a:rPr lang="en-US" altLang="en-US" sz="2400" b="1" dirty="0"/>
              <a:t> (accruals</a:t>
            </a:r>
            <a:r>
              <a:rPr lang="en-US" altLang="en-US" sz="2400" b="1" dirty="0">
                <a:solidFill>
                  <a:srgbClr val="FFFFFF"/>
                </a:solidFill>
              </a:rPr>
              <a:t> </a:t>
            </a:r>
            <a:r>
              <a:rPr lang="en-US" altLang="en-US" sz="2400" b="1" dirty="0"/>
              <a:t>and reclassifications) occur at the </a:t>
            </a:r>
            <a:r>
              <a:rPr lang="en-US" altLang="en-US" sz="2400" b="1" u="sng" dirty="0"/>
              <a:t>end</a:t>
            </a:r>
            <a:r>
              <a:rPr lang="en-US" altLang="en-US" sz="2400" b="1" dirty="0"/>
              <a:t> of the accounting period.</a:t>
            </a:r>
            <a:endParaRPr lang="en-US" sz="2400" b="1" dirty="0"/>
          </a:p>
        </p:txBody>
      </p:sp>
      <p:sp>
        <p:nvSpPr>
          <p:cNvPr id="6" name="Content Placeholder 5"/>
          <p:cNvSpPr>
            <a:spLocks noGrp="1"/>
          </p:cNvSpPr>
          <p:nvPr>
            <p:ph idx="14"/>
          </p:nvPr>
        </p:nvSpPr>
        <p:spPr>
          <a:xfrm>
            <a:off x="685800" y="3352800"/>
            <a:ext cx="3886200" cy="1981200"/>
          </a:xfrm>
        </p:spPr>
        <p:txBody>
          <a:bodyPr/>
          <a:lstStyle/>
          <a:p>
            <a:pPr algn="ctr">
              <a:lnSpc>
                <a:spcPct val="121000"/>
              </a:lnSpc>
              <a:spcBef>
                <a:spcPct val="50000"/>
              </a:spcBef>
              <a:buFontTx/>
              <a:buNone/>
            </a:pPr>
            <a:r>
              <a:rPr lang="en-US" altLang="en-US" sz="2400" b="1" i="1" dirty="0"/>
              <a:t>Adjusting</a:t>
            </a:r>
            <a:r>
              <a:rPr lang="en-US" altLang="en-US" sz="2400" b="1" dirty="0"/>
              <a:t> entries are needed whenever revenue or expenses affect </a:t>
            </a:r>
            <a:r>
              <a:rPr lang="en-US" altLang="en-US" sz="2400" b="1" u="sng" dirty="0"/>
              <a:t>more than one accounting period.</a:t>
            </a:r>
          </a:p>
        </p:txBody>
      </p:sp>
      <p:sp>
        <p:nvSpPr>
          <p:cNvPr id="2" name="Content Placeholder 1"/>
          <p:cNvSpPr>
            <a:spLocks noGrp="1"/>
          </p:cNvSpPr>
          <p:nvPr>
            <p:ph idx="14"/>
          </p:nvPr>
        </p:nvSpPr>
        <p:spPr>
          <a:xfrm>
            <a:off x="4800600" y="3352800"/>
            <a:ext cx="3886200" cy="1905000"/>
          </a:xfrm>
        </p:spPr>
        <p:txBody>
          <a:bodyPr/>
          <a:lstStyle/>
          <a:p>
            <a:pPr marL="0" indent="0" algn="ctr">
              <a:buNone/>
            </a:pPr>
            <a:r>
              <a:rPr lang="en-US" altLang="en-US" sz="2400" b="1" dirty="0"/>
              <a:t>Every </a:t>
            </a:r>
            <a:r>
              <a:rPr lang="en-US" altLang="en-US" sz="2400" b="1" i="1" dirty="0"/>
              <a:t>adjusting</a:t>
            </a:r>
            <a:r>
              <a:rPr lang="en-US" altLang="en-US" sz="2400" b="1" dirty="0"/>
              <a:t> entry involves a change in either a </a:t>
            </a:r>
            <a:r>
              <a:rPr lang="en-US" altLang="en-US" sz="2400" b="1" u="sng" dirty="0"/>
              <a:t>revenue</a:t>
            </a:r>
            <a:r>
              <a:rPr lang="en-US" altLang="en-US" sz="2400" b="1" dirty="0"/>
              <a:t> or an </a:t>
            </a:r>
            <a:r>
              <a:rPr lang="en-US" altLang="en-US" sz="2400" b="1" u="sng" dirty="0"/>
              <a:t>expense</a:t>
            </a:r>
            <a:r>
              <a:rPr lang="en-US" altLang="en-US" sz="2400" b="1" dirty="0"/>
              <a:t> AND an </a:t>
            </a:r>
            <a:r>
              <a:rPr lang="en-US" altLang="en-US" sz="2400" b="1" u="sng" dirty="0"/>
              <a:t>asset</a:t>
            </a:r>
            <a:r>
              <a:rPr lang="en-US" altLang="en-US" sz="2400" b="1" dirty="0"/>
              <a:t> or a </a:t>
            </a:r>
            <a:r>
              <a:rPr lang="en-US" altLang="en-US" sz="2400" b="1" u="sng" dirty="0"/>
              <a:t>liability</a:t>
            </a:r>
            <a:r>
              <a:rPr lang="en-US" altLang="en-US" sz="2400" b="1" dirty="0"/>
              <a:t>.</a:t>
            </a:r>
            <a:endParaRPr lang="en-IN" sz="2400" dirty="0"/>
          </a:p>
        </p:txBody>
      </p:sp>
      <p:sp>
        <p:nvSpPr>
          <p:cNvPr id="16"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395002704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dirty="0"/>
              <a:t>Adjustments: Accrual of Wages</a:t>
            </a:r>
          </a:p>
        </p:txBody>
      </p:sp>
      <p:sp>
        <p:nvSpPr>
          <p:cNvPr id="14" name="Content Placeholder 2"/>
          <p:cNvSpPr>
            <a:spLocks noGrp="1"/>
          </p:cNvSpPr>
          <p:nvPr>
            <p:ph idx="1"/>
          </p:nvPr>
        </p:nvSpPr>
        <p:spPr>
          <a:xfrm>
            <a:off x="457200" y="1447800"/>
            <a:ext cx="8382000" cy="1524000"/>
          </a:xfrm>
        </p:spPr>
        <p:txBody>
          <a:bodyPr/>
          <a:lstStyle/>
          <a:p>
            <a:pPr marL="291600" indent="-291600">
              <a:defRPr/>
            </a:pPr>
            <a:r>
              <a:rPr lang="en-US" sz="2400" dirty="0"/>
              <a:t>To illustrate accrual of wages, assume that employees earned $60 in March, which will be paid to them in April. Using the horizontal model, the accrued wages adjustment has the following effect on the financial statements:</a:t>
            </a:r>
            <a:endParaRPr lang="en-IN" sz="2800" dirty="0"/>
          </a:p>
        </p:txBody>
      </p:sp>
      <p:graphicFrame>
        <p:nvGraphicFramePr>
          <p:cNvPr id="7" name="Table 6"/>
          <p:cNvGraphicFramePr>
            <a:graphicFrameLocks noGrp="1"/>
          </p:cNvGraphicFramePr>
          <p:nvPr>
            <p:extLst>
              <p:ext uri="{D42A27DB-BD31-4B8C-83A1-F6EECF244321}">
                <p14:modId xmlns:p14="http://schemas.microsoft.com/office/powerpoint/2010/main" val="3826619702"/>
              </p:ext>
            </p:extLst>
          </p:nvPr>
        </p:nvGraphicFramePr>
        <p:xfrm>
          <a:off x="900185" y="3078480"/>
          <a:ext cx="8015215" cy="1645920"/>
        </p:xfrm>
        <a:graphic>
          <a:graphicData uri="http://schemas.openxmlformats.org/drawingml/2006/table">
            <a:tbl>
              <a:tblPr firstRow="1" bandRow="1">
                <a:tableStyleId>{5C22544A-7EE6-4342-B048-85BDC9FD1C3A}</a:tableStyleId>
              </a:tblPr>
              <a:tblGrid>
                <a:gridCol w="4129015">
                  <a:extLst>
                    <a:ext uri="{9D8B030D-6E8A-4147-A177-3AD203B41FA5}">
                      <a16:colId xmlns:a16="http://schemas.microsoft.com/office/drawing/2014/main" val="3099181750"/>
                    </a:ext>
                  </a:extLst>
                </a:gridCol>
                <a:gridCol w="3886200">
                  <a:extLst>
                    <a:ext uri="{9D8B030D-6E8A-4147-A177-3AD203B41FA5}">
                      <a16:colId xmlns:a16="http://schemas.microsoft.com/office/drawing/2014/main" val="50739601"/>
                    </a:ext>
                  </a:extLst>
                </a:gridCol>
              </a:tblGrid>
              <a:tr h="191168">
                <a:tc>
                  <a:txBody>
                    <a:bodyPr/>
                    <a:lstStyle/>
                    <a:p>
                      <a:pPr algn="ctr"/>
                      <a:r>
                        <a:rPr lang="en-IN" sz="1800" dirty="0"/>
                        <a:t>Balance sheet</a:t>
                      </a:r>
                    </a:p>
                  </a:txBody>
                  <a:tcPr/>
                </a:tc>
                <a:tc>
                  <a:txBody>
                    <a:bodyPr/>
                    <a:lstStyle/>
                    <a:p>
                      <a:pPr algn="ctr"/>
                      <a:r>
                        <a:rPr lang="en-IN" sz="1800" dirty="0"/>
                        <a:t>Income</a:t>
                      </a:r>
                      <a:r>
                        <a:rPr lang="en-IN" sz="1800" baseline="0" dirty="0"/>
                        <a:t> Statement</a:t>
                      </a:r>
                      <a:endParaRPr lang="en-IN" sz="1800" dirty="0"/>
                    </a:p>
                  </a:txBody>
                  <a:tcPr/>
                </a:tc>
                <a:extLst>
                  <a:ext uri="{0D108BD9-81ED-4DB2-BD59-A6C34878D82A}">
                    <a16:rowId xmlns:a16="http://schemas.microsoft.com/office/drawing/2014/main" val="1060605608"/>
                  </a:ext>
                </a:extLst>
              </a:tr>
              <a:tr h="191168">
                <a:tc>
                  <a:txBody>
                    <a:bodyPr/>
                    <a:lstStyle/>
                    <a:p>
                      <a:pPr algn="ctr"/>
                      <a:r>
                        <a:rPr lang="en-IN" sz="1800" dirty="0"/>
                        <a:t>Assets = Liabilities</a:t>
                      </a:r>
                      <a:r>
                        <a:rPr lang="en-IN" sz="1800" baseline="0" dirty="0"/>
                        <a:t> + Stockholders’ equity</a:t>
                      </a:r>
                      <a:endParaRPr lang="en-IN" sz="1800" dirty="0"/>
                    </a:p>
                  </a:txBody>
                  <a:tcPr/>
                </a:tc>
                <a:tc>
                  <a:txBody>
                    <a:bodyPr/>
                    <a:lstStyle/>
                    <a:p>
                      <a:pPr algn="ctr"/>
                      <a:r>
                        <a:rPr lang="en-IN" sz="1800" dirty="0"/>
                        <a:t>← Net Income</a:t>
                      </a:r>
                      <a:r>
                        <a:rPr lang="en-IN" sz="1800" baseline="0" dirty="0"/>
                        <a:t> = Revenues − Expenses</a:t>
                      </a:r>
                      <a:endParaRPr lang="en-IN" sz="1800" dirty="0"/>
                    </a:p>
                  </a:txBody>
                  <a:tcPr/>
                </a:tc>
                <a:extLst>
                  <a:ext uri="{0D108BD9-81ED-4DB2-BD59-A6C34878D82A}">
                    <a16:rowId xmlns:a16="http://schemas.microsoft.com/office/drawing/2014/main" val="3752807691"/>
                  </a:ext>
                </a:extLst>
              </a:tr>
              <a:tr h="608263">
                <a:tc>
                  <a:txBody>
                    <a:bodyPr/>
                    <a:lstStyle/>
                    <a:p>
                      <a:pPr marL="534988" indent="-352425" algn="l"/>
                      <a:r>
                        <a:rPr lang="en-IN" sz="1800" baseline="0" dirty="0"/>
                        <a:t>             Wages </a:t>
                      </a:r>
                    </a:p>
                    <a:p>
                      <a:pPr marL="534988" indent="-352425" algn="l"/>
                      <a:r>
                        <a:rPr lang="en-IN" sz="1800" baseline="0" dirty="0"/>
                        <a:t>             Payable</a:t>
                      </a:r>
                    </a:p>
                    <a:p>
                      <a:pPr marL="534988" indent="-352425" algn="l"/>
                      <a:r>
                        <a:rPr lang="en-IN" sz="1800" dirty="0"/>
                        <a:t>             +60</a:t>
                      </a:r>
                    </a:p>
                  </a:txBody>
                  <a:tcPr marL="90000" marR="90000"/>
                </a:tc>
                <a:tc>
                  <a:txBody>
                    <a:bodyPr/>
                    <a:lstStyle/>
                    <a:p>
                      <a:pPr marL="0" indent="0" algn="l"/>
                      <a:r>
                        <a:rPr lang="en-IN" sz="1800" dirty="0"/>
                        <a:t>                                                      Wages </a:t>
                      </a:r>
                    </a:p>
                    <a:p>
                      <a:pPr marL="0" indent="0" algn="l"/>
                      <a:r>
                        <a:rPr lang="en-IN" sz="1800" dirty="0"/>
                        <a:t>                                                      Expense</a:t>
                      </a:r>
                    </a:p>
                    <a:p>
                      <a:pPr marL="0" indent="0" algn="l"/>
                      <a:r>
                        <a:rPr lang="en-IN" sz="1800" dirty="0"/>
                        <a:t>                                                      −60</a:t>
                      </a:r>
                    </a:p>
                  </a:txBody>
                  <a:tcPr/>
                </a:tc>
                <a:extLst>
                  <a:ext uri="{0D108BD9-81ED-4DB2-BD59-A6C34878D82A}">
                    <a16:rowId xmlns:a16="http://schemas.microsoft.com/office/drawing/2014/main" val="3944216527"/>
                  </a:ext>
                </a:extLst>
              </a:tr>
            </a:tbl>
          </a:graphicData>
        </a:graphic>
      </p:graphicFrame>
      <p:sp>
        <p:nvSpPr>
          <p:cNvPr id="2" name="Content Placeholder 1"/>
          <p:cNvSpPr>
            <a:spLocks noGrp="1"/>
          </p:cNvSpPr>
          <p:nvPr>
            <p:ph idx="13"/>
          </p:nvPr>
        </p:nvSpPr>
        <p:spPr>
          <a:xfrm>
            <a:off x="457200" y="4761411"/>
            <a:ext cx="5257800" cy="381000"/>
          </a:xfrm>
        </p:spPr>
        <p:txBody>
          <a:bodyPr/>
          <a:lstStyle/>
          <a:p>
            <a:pPr marL="291600" indent="-291600"/>
            <a:r>
              <a:rPr lang="en-US" sz="2400" dirty="0"/>
              <a:t>The journal entry would be as follows:</a:t>
            </a:r>
            <a:endParaRPr lang="en-IN" sz="2400" dirty="0"/>
          </a:p>
        </p:txBody>
      </p:sp>
      <p:graphicFrame>
        <p:nvGraphicFramePr>
          <p:cNvPr id="10" name="Table 9"/>
          <p:cNvGraphicFramePr>
            <a:graphicFrameLocks noGrp="1"/>
          </p:cNvGraphicFramePr>
          <p:nvPr>
            <p:extLst>
              <p:ext uri="{D42A27DB-BD31-4B8C-83A1-F6EECF244321}">
                <p14:modId xmlns:p14="http://schemas.microsoft.com/office/powerpoint/2010/main" val="1939548864"/>
              </p:ext>
            </p:extLst>
          </p:nvPr>
        </p:nvGraphicFramePr>
        <p:xfrm>
          <a:off x="1143000" y="5257800"/>
          <a:ext cx="6629397" cy="736600"/>
        </p:xfrm>
        <a:graphic>
          <a:graphicData uri="http://schemas.openxmlformats.org/drawingml/2006/table">
            <a:tbl>
              <a:tblPr firstRow="1" bandRow="1">
                <a:tableStyleId>{5C22544A-7EE6-4342-B048-85BDC9FD1C3A}</a:tableStyleId>
              </a:tblPr>
              <a:tblGrid>
                <a:gridCol w="4343397">
                  <a:extLst>
                    <a:ext uri="{9D8B030D-6E8A-4147-A177-3AD203B41FA5}">
                      <a16:colId xmlns:a16="http://schemas.microsoft.com/office/drawing/2014/main" val="310241822"/>
                    </a:ext>
                  </a:extLst>
                </a:gridCol>
                <a:gridCol w="1143000">
                  <a:extLst>
                    <a:ext uri="{9D8B030D-6E8A-4147-A177-3AD203B41FA5}">
                      <a16:colId xmlns:a16="http://schemas.microsoft.com/office/drawing/2014/main" val="2916185177"/>
                    </a:ext>
                  </a:extLst>
                </a:gridCol>
                <a:gridCol w="1143000">
                  <a:extLst>
                    <a:ext uri="{9D8B030D-6E8A-4147-A177-3AD203B41FA5}">
                      <a16:colId xmlns:a16="http://schemas.microsoft.com/office/drawing/2014/main" val="3594988866"/>
                    </a:ext>
                  </a:extLst>
                </a:gridCol>
              </a:tblGrid>
              <a:tr h="284480">
                <a:tc>
                  <a:txBody>
                    <a:bodyPr/>
                    <a:lstStyle/>
                    <a:p>
                      <a:r>
                        <a:rPr lang="en-IN" b="0" dirty="0">
                          <a:solidFill>
                            <a:schemeClr val="tx1"/>
                          </a:solidFill>
                        </a:rPr>
                        <a:t>Dr.  Wages Expense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solidFill>
                            <a:schemeClr val="tx1"/>
                          </a:solidFill>
                        </a:rPr>
                        <a:t>60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370840">
                <a:tc>
                  <a:txBody>
                    <a:bodyPr/>
                    <a:lstStyle/>
                    <a:p>
                      <a:pPr marL="271463" indent="0"/>
                      <a:r>
                        <a:rPr lang="en-IN" dirty="0"/>
                        <a:t>Cr. Wages Payable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solidFill>
                            <a:srgbClr val="FFFFFF"/>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t>60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bl>
          </a:graphicData>
        </a:graphic>
      </p:graphicFrame>
      <p:sp>
        <p:nvSpPr>
          <p:cNvPr id="8" name="Content Placeholder 7"/>
          <p:cNvSpPr>
            <a:spLocks noGrp="1"/>
          </p:cNvSpPr>
          <p:nvPr>
            <p:ph idx="16"/>
          </p:nvPr>
        </p:nvSpPr>
        <p:spPr>
          <a:xfrm>
            <a:off x="457200" y="6096000"/>
            <a:ext cx="74676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402832773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sz="4000" dirty="0"/>
              <a:t>Adjustments: Accrual of Interest Income </a:t>
            </a:r>
            <a:r>
              <a:rPr lang="en-US" altLang="en-US" sz="1000" b="0" dirty="0"/>
              <a:t>1</a:t>
            </a:r>
          </a:p>
        </p:txBody>
      </p:sp>
      <p:sp>
        <p:nvSpPr>
          <p:cNvPr id="14" name="Content Placeholder 2"/>
          <p:cNvSpPr>
            <a:spLocks noGrp="1"/>
          </p:cNvSpPr>
          <p:nvPr>
            <p:ph idx="1"/>
          </p:nvPr>
        </p:nvSpPr>
        <p:spPr>
          <a:xfrm>
            <a:off x="457200" y="1447800"/>
            <a:ext cx="8382000" cy="1219200"/>
          </a:xfrm>
        </p:spPr>
        <p:txBody>
          <a:bodyPr/>
          <a:lstStyle/>
          <a:p>
            <a:pPr marL="291600" indent="-291600">
              <a:defRPr/>
            </a:pPr>
            <a:r>
              <a:rPr lang="en-US" sz="2400" dirty="0"/>
              <a:t>The effect on the financial statements, using the horizontal model, of accruing $50 of interest income that has been earned but not yet received is shown as follows:</a:t>
            </a:r>
            <a:endParaRPr lang="en-IN" sz="2800" dirty="0"/>
          </a:p>
        </p:txBody>
      </p:sp>
      <p:graphicFrame>
        <p:nvGraphicFramePr>
          <p:cNvPr id="7" name="Table 6"/>
          <p:cNvGraphicFramePr>
            <a:graphicFrameLocks noGrp="1"/>
          </p:cNvGraphicFramePr>
          <p:nvPr>
            <p:extLst>
              <p:ext uri="{D42A27DB-BD31-4B8C-83A1-F6EECF244321}">
                <p14:modId xmlns:p14="http://schemas.microsoft.com/office/powerpoint/2010/main" val="3883299513"/>
              </p:ext>
            </p:extLst>
          </p:nvPr>
        </p:nvGraphicFramePr>
        <p:xfrm>
          <a:off x="900185" y="2743200"/>
          <a:ext cx="7696199" cy="1920240"/>
        </p:xfrm>
        <a:graphic>
          <a:graphicData uri="http://schemas.openxmlformats.org/drawingml/2006/table">
            <a:tbl>
              <a:tblPr firstRow="1" bandRow="1">
                <a:tableStyleId>{5C22544A-7EE6-4342-B048-85BDC9FD1C3A}</a:tableStyleId>
              </a:tblPr>
              <a:tblGrid>
                <a:gridCol w="3962399">
                  <a:extLst>
                    <a:ext uri="{9D8B030D-6E8A-4147-A177-3AD203B41FA5}">
                      <a16:colId xmlns:a16="http://schemas.microsoft.com/office/drawing/2014/main" val="3099181750"/>
                    </a:ext>
                  </a:extLst>
                </a:gridCol>
                <a:gridCol w="3733800">
                  <a:extLst>
                    <a:ext uri="{9D8B030D-6E8A-4147-A177-3AD203B41FA5}">
                      <a16:colId xmlns:a16="http://schemas.microsoft.com/office/drawing/2014/main" val="50739601"/>
                    </a:ext>
                  </a:extLst>
                </a:gridCol>
              </a:tblGrid>
              <a:tr h="191168">
                <a:tc>
                  <a:txBody>
                    <a:bodyPr/>
                    <a:lstStyle/>
                    <a:p>
                      <a:pPr algn="ctr"/>
                      <a:r>
                        <a:rPr lang="en-IN" sz="1800" dirty="0"/>
                        <a:t>Balance sheet</a:t>
                      </a:r>
                    </a:p>
                  </a:txBody>
                  <a:tcPr/>
                </a:tc>
                <a:tc>
                  <a:txBody>
                    <a:bodyPr/>
                    <a:lstStyle/>
                    <a:p>
                      <a:pPr algn="ctr"/>
                      <a:r>
                        <a:rPr lang="en-IN" sz="1800" dirty="0"/>
                        <a:t>Income</a:t>
                      </a:r>
                      <a:r>
                        <a:rPr lang="en-IN" sz="1800" baseline="0" dirty="0"/>
                        <a:t> Statement</a:t>
                      </a:r>
                      <a:endParaRPr lang="en-IN" sz="1800" dirty="0"/>
                    </a:p>
                  </a:txBody>
                  <a:tcPr/>
                </a:tc>
                <a:extLst>
                  <a:ext uri="{0D108BD9-81ED-4DB2-BD59-A6C34878D82A}">
                    <a16:rowId xmlns:a16="http://schemas.microsoft.com/office/drawing/2014/main" val="1060605608"/>
                  </a:ext>
                </a:extLst>
              </a:tr>
              <a:tr h="191168">
                <a:tc>
                  <a:txBody>
                    <a:bodyPr/>
                    <a:lstStyle/>
                    <a:p>
                      <a:pPr algn="ctr"/>
                      <a:r>
                        <a:rPr lang="en-IN" sz="1800" dirty="0"/>
                        <a:t>Assets = Liabilities</a:t>
                      </a:r>
                      <a:r>
                        <a:rPr lang="en-IN" sz="1800" baseline="0" dirty="0"/>
                        <a:t> + Stockholders’ equity</a:t>
                      </a:r>
                      <a:endParaRPr lang="en-IN" sz="1800" dirty="0"/>
                    </a:p>
                  </a:txBody>
                  <a:tcPr/>
                </a:tc>
                <a:tc>
                  <a:txBody>
                    <a:bodyPr/>
                    <a:lstStyle/>
                    <a:p>
                      <a:pPr algn="ctr"/>
                      <a:r>
                        <a:rPr lang="en-IN" sz="1800" dirty="0"/>
                        <a:t>← Net Income</a:t>
                      </a:r>
                      <a:r>
                        <a:rPr lang="en-IN" sz="1800" baseline="0" dirty="0"/>
                        <a:t> = Revenues − Expenses</a:t>
                      </a:r>
                      <a:endParaRPr lang="en-IN" sz="1800" dirty="0"/>
                    </a:p>
                  </a:txBody>
                  <a:tcPr/>
                </a:tc>
                <a:extLst>
                  <a:ext uri="{0D108BD9-81ED-4DB2-BD59-A6C34878D82A}">
                    <a16:rowId xmlns:a16="http://schemas.microsoft.com/office/drawing/2014/main" val="3752807691"/>
                  </a:ext>
                </a:extLst>
              </a:tr>
              <a:tr h="608263">
                <a:tc>
                  <a:txBody>
                    <a:bodyPr/>
                    <a:lstStyle/>
                    <a:p>
                      <a:pPr marL="534988" indent="-352425" algn="l"/>
                      <a:r>
                        <a:rPr lang="en-IN" sz="1800" baseline="0" dirty="0"/>
                        <a:t>Interest </a:t>
                      </a:r>
                    </a:p>
                    <a:p>
                      <a:pPr marL="534988" indent="-352425" algn="l"/>
                      <a:r>
                        <a:rPr lang="en-IN" sz="1800" baseline="0" dirty="0"/>
                        <a:t>Receivable</a:t>
                      </a:r>
                    </a:p>
                    <a:p>
                      <a:pPr marL="534988" indent="-352425" algn="l"/>
                      <a:r>
                        <a:rPr lang="en-IN" sz="1800" dirty="0"/>
                        <a:t>+50</a:t>
                      </a:r>
                    </a:p>
                  </a:txBody>
                  <a:tcPr marL="90000" marR="90000"/>
                </a:tc>
                <a:tc>
                  <a:txBody>
                    <a:bodyPr/>
                    <a:lstStyle/>
                    <a:p>
                      <a:pPr marL="0" indent="0" algn="l"/>
                      <a:r>
                        <a:rPr lang="en-IN" sz="1800" dirty="0"/>
                        <a:t>                              Interest </a:t>
                      </a:r>
                    </a:p>
                    <a:p>
                      <a:pPr marL="0" indent="0" algn="l"/>
                      <a:r>
                        <a:rPr lang="en-IN" sz="1800" dirty="0"/>
                        <a:t>                              Income</a:t>
                      </a:r>
                    </a:p>
                    <a:p>
                      <a:pPr marL="0" indent="0" algn="l"/>
                      <a:r>
                        <a:rPr lang="en-IN" sz="1800" dirty="0"/>
                        <a:t>                              +50</a:t>
                      </a:r>
                    </a:p>
                  </a:txBody>
                  <a:tcPr/>
                </a:tc>
                <a:extLst>
                  <a:ext uri="{0D108BD9-81ED-4DB2-BD59-A6C34878D82A}">
                    <a16:rowId xmlns:a16="http://schemas.microsoft.com/office/drawing/2014/main" val="3944216527"/>
                  </a:ext>
                </a:extLst>
              </a:tr>
            </a:tbl>
          </a:graphicData>
        </a:graphic>
      </p:graphicFrame>
      <p:sp>
        <p:nvSpPr>
          <p:cNvPr id="2" name="Content Placeholder 1"/>
          <p:cNvSpPr>
            <a:spLocks noGrp="1"/>
          </p:cNvSpPr>
          <p:nvPr>
            <p:ph idx="13"/>
          </p:nvPr>
        </p:nvSpPr>
        <p:spPr>
          <a:xfrm>
            <a:off x="457200" y="4761411"/>
            <a:ext cx="5257800" cy="381000"/>
          </a:xfrm>
        </p:spPr>
        <p:txBody>
          <a:bodyPr/>
          <a:lstStyle/>
          <a:p>
            <a:pPr marL="291600" indent="-291600"/>
            <a:r>
              <a:rPr lang="en-US" sz="2400" dirty="0"/>
              <a:t>The journal entry would be as follows:</a:t>
            </a:r>
            <a:endParaRPr lang="en-IN" sz="2400" dirty="0"/>
          </a:p>
        </p:txBody>
      </p:sp>
      <p:graphicFrame>
        <p:nvGraphicFramePr>
          <p:cNvPr id="9" name="Table 8"/>
          <p:cNvGraphicFramePr>
            <a:graphicFrameLocks noGrp="1"/>
          </p:cNvGraphicFramePr>
          <p:nvPr>
            <p:extLst>
              <p:ext uri="{D42A27DB-BD31-4B8C-83A1-F6EECF244321}">
                <p14:modId xmlns:p14="http://schemas.microsoft.com/office/powerpoint/2010/main" val="4119485777"/>
              </p:ext>
            </p:extLst>
          </p:nvPr>
        </p:nvGraphicFramePr>
        <p:xfrm>
          <a:off x="1143000" y="5257800"/>
          <a:ext cx="6629397" cy="736600"/>
        </p:xfrm>
        <a:graphic>
          <a:graphicData uri="http://schemas.openxmlformats.org/drawingml/2006/table">
            <a:tbl>
              <a:tblPr firstRow="1" bandRow="1">
                <a:tableStyleId>{5C22544A-7EE6-4342-B048-85BDC9FD1C3A}</a:tableStyleId>
              </a:tblPr>
              <a:tblGrid>
                <a:gridCol w="4343397">
                  <a:extLst>
                    <a:ext uri="{9D8B030D-6E8A-4147-A177-3AD203B41FA5}">
                      <a16:colId xmlns:a16="http://schemas.microsoft.com/office/drawing/2014/main" val="310241822"/>
                    </a:ext>
                  </a:extLst>
                </a:gridCol>
                <a:gridCol w="1143000">
                  <a:extLst>
                    <a:ext uri="{9D8B030D-6E8A-4147-A177-3AD203B41FA5}">
                      <a16:colId xmlns:a16="http://schemas.microsoft.com/office/drawing/2014/main" val="2916185177"/>
                    </a:ext>
                  </a:extLst>
                </a:gridCol>
                <a:gridCol w="1143000">
                  <a:extLst>
                    <a:ext uri="{9D8B030D-6E8A-4147-A177-3AD203B41FA5}">
                      <a16:colId xmlns:a16="http://schemas.microsoft.com/office/drawing/2014/main" val="3594988866"/>
                    </a:ext>
                  </a:extLst>
                </a:gridCol>
              </a:tblGrid>
              <a:tr h="284480">
                <a:tc>
                  <a:txBody>
                    <a:bodyPr/>
                    <a:lstStyle/>
                    <a:p>
                      <a:r>
                        <a:rPr lang="en-IN" b="0" dirty="0">
                          <a:solidFill>
                            <a:schemeClr val="tx1"/>
                          </a:solidFill>
                        </a:rPr>
                        <a:t>Dr.  Interest Receivable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solidFill>
                            <a:schemeClr val="tx1"/>
                          </a:solidFill>
                        </a:rPr>
                        <a:t>50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370840">
                <a:tc>
                  <a:txBody>
                    <a:bodyPr/>
                    <a:lstStyle/>
                    <a:p>
                      <a:pPr marL="271463" indent="0"/>
                      <a:r>
                        <a:rPr lang="en-IN" dirty="0"/>
                        <a:t>Cr. Interest Income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solidFill>
                            <a:srgbClr val="FFFFFF"/>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t>50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bl>
          </a:graphicData>
        </a:graphic>
      </p:graphicFrame>
      <p:sp>
        <p:nvSpPr>
          <p:cNvPr id="8" name="Content Placeholder 7"/>
          <p:cNvSpPr>
            <a:spLocks noGrp="1"/>
          </p:cNvSpPr>
          <p:nvPr>
            <p:ph idx="16"/>
          </p:nvPr>
        </p:nvSpPr>
        <p:spPr>
          <a:xfrm>
            <a:off x="457200" y="6096000"/>
            <a:ext cx="74676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157864935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sz="4000" dirty="0"/>
              <a:t>Adjustments: Accrual of Interest Income </a:t>
            </a:r>
            <a:r>
              <a:rPr lang="en-US" altLang="en-US" sz="1000" b="0" dirty="0"/>
              <a:t>2</a:t>
            </a:r>
          </a:p>
        </p:txBody>
      </p:sp>
      <p:sp>
        <p:nvSpPr>
          <p:cNvPr id="14" name="Content Placeholder 2"/>
          <p:cNvSpPr>
            <a:spLocks noGrp="1"/>
          </p:cNvSpPr>
          <p:nvPr>
            <p:ph idx="1"/>
          </p:nvPr>
        </p:nvSpPr>
        <p:spPr>
          <a:xfrm>
            <a:off x="457200" y="1447800"/>
            <a:ext cx="8382000" cy="1219200"/>
          </a:xfrm>
        </p:spPr>
        <p:txBody>
          <a:bodyPr/>
          <a:lstStyle/>
          <a:p>
            <a:pPr marL="291600" indent="-291600">
              <a:defRPr/>
            </a:pPr>
            <a:r>
              <a:rPr lang="en-US" sz="2400" dirty="0"/>
              <a:t>Assuming that supplies costing $35 were used during February, the reclassification adjustment would be reflected in the horizontal model as follows:</a:t>
            </a:r>
            <a:endParaRPr lang="en-IN" sz="2800" dirty="0"/>
          </a:p>
        </p:txBody>
      </p:sp>
      <p:graphicFrame>
        <p:nvGraphicFramePr>
          <p:cNvPr id="7" name="Table 6"/>
          <p:cNvGraphicFramePr>
            <a:graphicFrameLocks noGrp="1"/>
          </p:cNvGraphicFramePr>
          <p:nvPr>
            <p:extLst>
              <p:ext uri="{D42A27DB-BD31-4B8C-83A1-F6EECF244321}">
                <p14:modId xmlns:p14="http://schemas.microsoft.com/office/powerpoint/2010/main" val="4281787837"/>
              </p:ext>
            </p:extLst>
          </p:nvPr>
        </p:nvGraphicFramePr>
        <p:xfrm>
          <a:off x="900185" y="2743200"/>
          <a:ext cx="7939015" cy="1645920"/>
        </p:xfrm>
        <a:graphic>
          <a:graphicData uri="http://schemas.openxmlformats.org/drawingml/2006/table">
            <a:tbl>
              <a:tblPr firstRow="1" bandRow="1">
                <a:tableStyleId>{5C22544A-7EE6-4342-B048-85BDC9FD1C3A}</a:tableStyleId>
              </a:tblPr>
              <a:tblGrid>
                <a:gridCol w="4052815">
                  <a:extLst>
                    <a:ext uri="{9D8B030D-6E8A-4147-A177-3AD203B41FA5}">
                      <a16:colId xmlns:a16="http://schemas.microsoft.com/office/drawing/2014/main" val="3099181750"/>
                    </a:ext>
                  </a:extLst>
                </a:gridCol>
                <a:gridCol w="3886200">
                  <a:extLst>
                    <a:ext uri="{9D8B030D-6E8A-4147-A177-3AD203B41FA5}">
                      <a16:colId xmlns:a16="http://schemas.microsoft.com/office/drawing/2014/main" val="50739601"/>
                    </a:ext>
                  </a:extLst>
                </a:gridCol>
              </a:tblGrid>
              <a:tr h="191168">
                <a:tc>
                  <a:txBody>
                    <a:bodyPr/>
                    <a:lstStyle/>
                    <a:p>
                      <a:pPr algn="ctr"/>
                      <a:r>
                        <a:rPr lang="en-IN" sz="1800" dirty="0"/>
                        <a:t>Balance sheet</a:t>
                      </a:r>
                    </a:p>
                  </a:txBody>
                  <a:tcPr/>
                </a:tc>
                <a:tc>
                  <a:txBody>
                    <a:bodyPr/>
                    <a:lstStyle/>
                    <a:p>
                      <a:pPr algn="ctr"/>
                      <a:r>
                        <a:rPr lang="en-IN" sz="1800" dirty="0"/>
                        <a:t>Income</a:t>
                      </a:r>
                      <a:r>
                        <a:rPr lang="en-IN" sz="1800" baseline="0" dirty="0"/>
                        <a:t> Statement</a:t>
                      </a:r>
                      <a:endParaRPr lang="en-IN" sz="1800" dirty="0"/>
                    </a:p>
                  </a:txBody>
                  <a:tcPr/>
                </a:tc>
                <a:extLst>
                  <a:ext uri="{0D108BD9-81ED-4DB2-BD59-A6C34878D82A}">
                    <a16:rowId xmlns:a16="http://schemas.microsoft.com/office/drawing/2014/main" val="1060605608"/>
                  </a:ext>
                </a:extLst>
              </a:tr>
              <a:tr h="191168">
                <a:tc>
                  <a:txBody>
                    <a:bodyPr/>
                    <a:lstStyle/>
                    <a:p>
                      <a:pPr algn="ctr"/>
                      <a:r>
                        <a:rPr lang="en-IN" sz="1800" dirty="0"/>
                        <a:t>Assets = Liabilities</a:t>
                      </a:r>
                      <a:r>
                        <a:rPr lang="en-IN" sz="1800" baseline="0" dirty="0"/>
                        <a:t> + Stockholders’ equity</a:t>
                      </a:r>
                      <a:endParaRPr lang="en-IN" sz="1800" dirty="0"/>
                    </a:p>
                  </a:txBody>
                  <a:tcPr/>
                </a:tc>
                <a:tc>
                  <a:txBody>
                    <a:bodyPr/>
                    <a:lstStyle/>
                    <a:p>
                      <a:pPr algn="ctr"/>
                      <a:r>
                        <a:rPr lang="en-IN" sz="1800" dirty="0"/>
                        <a:t>← Net Income</a:t>
                      </a:r>
                      <a:r>
                        <a:rPr lang="en-IN" sz="1800" baseline="0" dirty="0"/>
                        <a:t> = Revenues − Expenses</a:t>
                      </a:r>
                      <a:endParaRPr lang="en-IN" sz="1800" dirty="0"/>
                    </a:p>
                  </a:txBody>
                  <a:tcPr/>
                </a:tc>
                <a:extLst>
                  <a:ext uri="{0D108BD9-81ED-4DB2-BD59-A6C34878D82A}">
                    <a16:rowId xmlns:a16="http://schemas.microsoft.com/office/drawing/2014/main" val="3752807691"/>
                  </a:ext>
                </a:extLst>
              </a:tr>
              <a:tr h="608263">
                <a:tc>
                  <a:txBody>
                    <a:bodyPr/>
                    <a:lstStyle/>
                    <a:p>
                      <a:pPr marL="534988" indent="-352425" algn="l"/>
                      <a:r>
                        <a:rPr lang="en-IN" sz="1800" baseline="0" dirty="0"/>
                        <a:t>Supplies</a:t>
                      </a:r>
                    </a:p>
                    <a:p>
                      <a:pPr marL="534988" indent="-352425" algn="l"/>
                      <a:r>
                        <a:rPr lang="en-IN" sz="1800" dirty="0"/>
                        <a:t>−35</a:t>
                      </a:r>
                    </a:p>
                  </a:txBody>
                  <a:tcPr marL="90000" marR="90000"/>
                </a:tc>
                <a:tc>
                  <a:txBody>
                    <a:bodyPr/>
                    <a:lstStyle/>
                    <a:p>
                      <a:pPr marL="0" indent="0" algn="l"/>
                      <a:r>
                        <a:rPr lang="en-IN" sz="1800" dirty="0"/>
                        <a:t>                                                  Supplies</a:t>
                      </a:r>
                    </a:p>
                    <a:p>
                      <a:pPr marL="0" indent="0" algn="l"/>
                      <a:r>
                        <a:rPr lang="en-IN" sz="1800" dirty="0"/>
                        <a:t>                                                  Expense</a:t>
                      </a:r>
                    </a:p>
                    <a:p>
                      <a:pPr marL="0" indent="0" algn="l"/>
                      <a:r>
                        <a:rPr lang="en-IN" sz="1800" dirty="0"/>
                        <a:t>                                                  −35</a:t>
                      </a:r>
                    </a:p>
                  </a:txBody>
                  <a:tcPr/>
                </a:tc>
                <a:extLst>
                  <a:ext uri="{0D108BD9-81ED-4DB2-BD59-A6C34878D82A}">
                    <a16:rowId xmlns:a16="http://schemas.microsoft.com/office/drawing/2014/main" val="3944216527"/>
                  </a:ext>
                </a:extLst>
              </a:tr>
            </a:tbl>
          </a:graphicData>
        </a:graphic>
      </p:graphicFrame>
      <p:sp>
        <p:nvSpPr>
          <p:cNvPr id="2" name="Content Placeholder 1"/>
          <p:cNvSpPr>
            <a:spLocks noGrp="1"/>
          </p:cNvSpPr>
          <p:nvPr>
            <p:ph idx="13"/>
          </p:nvPr>
        </p:nvSpPr>
        <p:spPr>
          <a:xfrm>
            <a:off x="457200" y="4761411"/>
            <a:ext cx="5257800" cy="381000"/>
          </a:xfrm>
        </p:spPr>
        <p:txBody>
          <a:bodyPr/>
          <a:lstStyle/>
          <a:p>
            <a:pPr marL="291600" indent="-291600"/>
            <a:r>
              <a:rPr lang="en-US" sz="2400" dirty="0"/>
              <a:t>The journal entry would be as follows:</a:t>
            </a:r>
            <a:endParaRPr lang="en-IN" sz="2400" dirty="0"/>
          </a:p>
        </p:txBody>
      </p:sp>
      <p:graphicFrame>
        <p:nvGraphicFramePr>
          <p:cNvPr id="9" name="Table 8"/>
          <p:cNvGraphicFramePr>
            <a:graphicFrameLocks noGrp="1"/>
          </p:cNvGraphicFramePr>
          <p:nvPr>
            <p:extLst>
              <p:ext uri="{D42A27DB-BD31-4B8C-83A1-F6EECF244321}">
                <p14:modId xmlns:p14="http://schemas.microsoft.com/office/powerpoint/2010/main" val="1081437147"/>
              </p:ext>
            </p:extLst>
          </p:nvPr>
        </p:nvGraphicFramePr>
        <p:xfrm>
          <a:off x="1143000" y="5257800"/>
          <a:ext cx="6629397" cy="736600"/>
        </p:xfrm>
        <a:graphic>
          <a:graphicData uri="http://schemas.openxmlformats.org/drawingml/2006/table">
            <a:tbl>
              <a:tblPr firstRow="1" bandRow="1">
                <a:tableStyleId>{5C22544A-7EE6-4342-B048-85BDC9FD1C3A}</a:tableStyleId>
              </a:tblPr>
              <a:tblGrid>
                <a:gridCol w="4343397">
                  <a:extLst>
                    <a:ext uri="{9D8B030D-6E8A-4147-A177-3AD203B41FA5}">
                      <a16:colId xmlns:a16="http://schemas.microsoft.com/office/drawing/2014/main" val="310241822"/>
                    </a:ext>
                  </a:extLst>
                </a:gridCol>
                <a:gridCol w="1143000">
                  <a:extLst>
                    <a:ext uri="{9D8B030D-6E8A-4147-A177-3AD203B41FA5}">
                      <a16:colId xmlns:a16="http://schemas.microsoft.com/office/drawing/2014/main" val="2916185177"/>
                    </a:ext>
                  </a:extLst>
                </a:gridCol>
                <a:gridCol w="1143000">
                  <a:extLst>
                    <a:ext uri="{9D8B030D-6E8A-4147-A177-3AD203B41FA5}">
                      <a16:colId xmlns:a16="http://schemas.microsoft.com/office/drawing/2014/main" val="3594988866"/>
                    </a:ext>
                  </a:extLst>
                </a:gridCol>
              </a:tblGrid>
              <a:tr h="284480">
                <a:tc>
                  <a:txBody>
                    <a:bodyPr/>
                    <a:lstStyle/>
                    <a:p>
                      <a:r>
                        <a:rPr lang="en-IN" b="0" dirty="0">
                          <a:solidFill>
                            <a:schemeClr val="tx1"/>
                          </a:solidFill>
                        </a:rPr>
                        <a:t>Dr.  Supplies</a:t>
                      </a:r>
                      <a:r>
                        <a:rPr lang="en-IN" b="0" baseline="0" dirty="0">
                          <a:solidFill>
                            <a:schemeClr val="tx1"/>
                          </a:solidFill>
                        </a:rPr>
                        <a:t> Expense</a:t>
                      </a:r>
                      <a:endParaRPr lang="en-IN" b="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solidFill>
                            <a:schemeClr val="tx1"/>
                          </a:solidFill>
                        </a:rPr>
                        <a:t>35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370840">
                <a:tc>
                  <a:txBody>
                    <a:bodyPr/>
                    <a:lstStyle/>
                    <a:p>
                      <a:pPr marL="271463" indent="0"/>
                      <a:r>
                        <a:rPr lang="en-IN" dirty="0"/>
                        <a:t>Cr. Supplies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solidFill>
                            <a:srgbClr val="FFFFFF"/>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t>35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bl>
          </a:graphicData>
        </a:graphic>
      </p:graphicFrame>
      <p:sp>
        <p:nvSpPr>
          <p:cNvPr id="8" name="Content Placeholder 7"/>
          <p:cNvSpPr>
            <a:spLocks noGrp="1"/>
          </p:cNvSpPr>
          <p:nvPr>
            <p:ph idx="16"/>
          </p:nvPr>
        </p:nvSpPr>
        <p:spPr>
          <a:xfrm>
            <a:off x="457200" y="6096000"/>
            <a:ext cx="74676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315358692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sz="4000" dirty="0"/>
              <a:t>Adjustments: Accrual of Interest Income </a:t>
            </a:r>
            <a:r>
              <a:rPr lang="en-US" altLang="en-US" sz="1000" b="0" dirty="0"/>
              <a:t>3</a:t>
            </a:r>
          </a:p>
        </p:txBody>
      </p:sp>
      <p:sp>
        <p:nvSpPr>
          <p:cNvPr id="14" name="Content Placeholder 2"/>
          <p:cNvSpPr>
            <a:spLocks noGrp="1"/>
          </p:cNvSpPr>
          <p:nvPr>
            <p:ph idx="1"/>
          </p:nvPr>
        </p:nvSpPr>
        <p:spPr>
          <a:xfrm>
            <a:off x="457200" y="1447800"/>
            <a:ext cx="8382000" cy="3276600"/>
          </a:xfrm>
        </p:spPr>
        <p:txBody>
          <a:bodyPr/>
          <a:lstStyle/>
          <a:p>
            <a:pPr marL="291600" indent="-291600">
              <a:defRPr/>
            </a:pPr>
            <a:r>
              <a:rPr lang="en-US" sz="2800" dirty="0"/>
              <a:t>If the purchase of supplies during February at a cost of $100 was originally recorded as an increase in Supplies Expense for February, the cost of supplies still on hand at the end of February ($65, if supplies costing $35 were used during February) must be removed from the Supplies Expense account and recorded as an asset.</a:t>
            </a:r>
          </a:p>
        </p:txBody>
      </p:sp>
      <p:sp>
        <p:nvSpPr>
          <p:cNvPr id="8" name="Content Placeholder 7"/>
          <p:cNvSpPr>
            <a:spLocks noGrp="1"/>
          </p:cNvSpPr>
          <p:nvPr>
            <p:ph idx="16"/>
          </p:nvPr>
        </p:nvSpPr>
        <p:spPr>
          <a:xfrm>
            <a:off x="457200" y="6096000"/>
            <a:ext cx="74676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368004090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932"/>
            <a:ext cx="8229600" cy="931068"/>
          </a:xfrm>
        </p:spPr>
        <p:txBody>
          <a:bodyPr/>
          <a:lstStyle/>
          <a:p>
            <a:r>
              <a:rPr lang="en-US" altLang="en-US" b="1" dirty="0"/>
              <a:t>Learning Objectives</a:t>
            </a:r>
            <a:endParaRPr lang="en-IN" b="1" dirty="0"/>
          </a:p>
        </p:txBody>
      </p:sp>
      <p:sp>
        <p:nvSpPr>
          <p:cNvPr id="3" name="Content Placeholder 2"/>
          <p:cNvSpPr>
            <a:spLocks noGrp="1"/>
          </p:cNvSpPr>
          <p:nvPr>
            <p:ph idx="1"/>
          </p:nvPr>
        </p:nvSpPr>
        <p:spPr>
          <a:xfrm>
            <a:off x="628650" y="1524000"/>
            <a:ext cx="7886700" cy="4652963"/>
          </a:xfrm>
        </p:spPr>
        <p:txBody>
          <a:bodyPr>
            <a:normAutofit fontScale="47500" lnSpcReduction="20000"/>
          </a:bodyPr>
          <a:lstStyle/>
          <a:p>
            <a:pPr marL="0" indent="0">
              <a:spcBef>
                <a:spcPts val="800"/>
              </a:spcBef>
              <a:spcAft>
                <a:spcPts val="1000"/>
              </a:spcAft>
              <a:buNone/>
              <a:defRPr/>
            </a:pPr>
            <a:r>
              <a:rPr lang="en-US" altLang="en-US" sz="4600" b="1" dirty="0"/>
              <a:t>After studying this chapter, you should understand and be able to:</a:t>
            </a:r>
          </a:p>
          <a:p>
            <a:pPr marL="719138" indent="-719138">
              <a:spcAft>
                <a:spcPts val="600"/>
              </a:spcAft>
              <a:buNone/>
              <a:defRPr/>
            </a:pPr>
            <a:r>
              <a:rPr lang="en-US" altLang="en-US" sz="3800" b="1" dirty="0"/>
              <a:t>L</a:t>
            </a:r>
            <a:r>
              <a:rPr lang="en-US" altLang="en-US" sz="200" b="1" dirty="0"/>
              <a:t> </a:t>
            </a:r>
            <a:r>
              <a:rPr lang="en-US" altLang="en-US" sz="3800" b="1" dirty="0"/>
              <a:t>O 4-1: Illustrate the expansion of the basic accounting equation to include revenues and expenses.</a:t>
            </a:r>
          </a:p>
          <a:p>
            <a:pPr marL="719138" indent="-719138">
              <a:spcAft>
                <a:spcPts val="600"/>
              </a:spcAft>
              <a:buNone/>
              <a:defRPr/>
            </a:pPr>
            <a:r>
              <a:rPr lang="en-US" altLang="en-US" sz="3800" b="1" dirty="0"/>
              <a:t>L</a:t>
            </a:r>
            <a:r>
              <a:rPr lang="en-US" altLang="en-US" sz="200" b="1" dirty="0"/>
              <a:t> </a:t>
            </a:r>
            <a:r>
              <a:rPr lang="en-US" altLang="en-US" sz="3800" b="1" dirty="0"/>
              <a:t>O 4-2: Describe how the expanded accounting equation stays in balance after every transaction.</a:t>
            </a:r>
          </a:p>
          <a:p>
            <a:pPr marL="719138" indent="-719138">
              <a:spcAft>
                <a:spcPts val="600"/>
              </a:spcAft>
              <a:buNone/>
              <a:defRPr/>
            </a:pPr>
            <a:r>
              <a:rPr lang="en-US" altLang="en-US" sz="3800" b="1" dirty="0"/>
              <a:t>L</a:t>
            </a:r>
            <a:r>
              <a:rPr lang="en-US" altLang="en-US" sz="200" b="1" dirty="0"/>
              <a:t> </a:t>
            </a:r>
            <a:r>
              <a:rPr lang="en-US" altLang="en-US" sz="3800" b="1" dirty="0"/>
              <a:t>O 4-3: Describe how the income statement is linked to the balance sheet through stockholders’ equity.</a:t>
            </a:r>
          </a:p>
          <a:p>
            <a:pPr marL="719138" indent="-719138">
              <a:spcAft>
                <a:spcPts val="600"/>
              </a:spcAft>
              <a:buNone/>
              <a:defRPr/>
            </a:pPr>
            <a:r>
              <a:rPr lang="en-US" altLang="en-US" sz="3800" b="1" dirty="0"/>
              <a:t>L</a:t>
            </a:r>
            <a:r>
              <a:rPr lang="en-US" altLang="en-US" sz="200" b="1" dirty="0"/>
              <a:t> </a:t>
            </a:r>
            <a:r>
              <a:rPr lang="en-US" altLang="en-US" sz="3800" b="1" dirty="0"/>
              <a:t>O 4-4: Explain the meaning of the bookkeeping terms </a:t>
            </a:r>
            <a:r>
              <a:rPr lang="en-US" altLang="en-US" sz="3800" b="1" i="1" dirty="0"/>
              <a:t>journal</a:t>
            </a:r>
            <a:r>
              <a:rPr lang="en-US" altLang="en-US" sz="3800" b="1" dirty="0"/>
              <a:t>, </a:t>
            </a:r>
            <a:r>
              <a:rPr lang="en-US" altLang="en-US" sz="3800" b="1" i="1" dirty="0"/>
              <a:t>ledger</a:t>
            </a:r>
            <a:r>
              <a:rPr lang="en-US" altLang="en-US" sz="3800" b="1" dirty="0"/>
              <a:t>, </a:t>
            </a:r>
            <a:r>
              <a:rPr lang="en-US" altLang="en-US" sz="3800" b="1" i="1" dirty="0"/>
              <a:t>T-account</a:t>
            </a:r>
            <a:r>
              <a:rPr lang="en-US" altLang="en-US" sz="3800" b="1" dirty="0"/>
              <a:t>, </a:t>
            </a:r>
            <a:r>
              <a:rPr lang="en-US" altLang="en-US" sz="3800" b="1" i="1" dirty="0"/>
              <a:t>account balance</a:t>
            </a:r>
            <a:r>
              <a:rPr lang="en-US" altLang="en-US" sz="3800" b="1" dirty="0"/>
              <a:t>, </a:t>
            </a:r>
            <a:r>
              <a:rPr lang="en-US" altLang="en-US" sz="3800" b="1" i="1" dirty="0"/>
              <a:t>debit</a:t>
            </a:r>
            <a:r>
              <a:rPr lang="en-US" altLang="en-US" sz="3800" b="1" dirty="0"/>
              <a:t>, </a:t>
            </a:r>
            <a:r>
              <a:rPr lang="en-US" altLang="en-US" sz="3800" b="1" i="1" dirty="0"/>
              <a:t>credit,</a:t>
            </a:r>
            <a:r>
              <a:rPr lang="en-US" altLang="en-US" sz="3800" b="1" dirty="0"/>
              <a:t> and </a:t>
            </a:r>
            <a:r>
              <a:rPr lang="en-US" altLang="en-US" sz="3800" b="1" i="1" dirty="0"/>
              <a:t>closing the books</a:t>
            </a:r>
            <a:r>
              <a:rPr lang="en-US" altLang="en-US" sz="3800" b="1" dirty="0"/>
              <a:t>.</a:t>
            </a:r>
          </a:p>
          <a:p>
            <a:pPr marL="719138" indent="-719138">
              <a:spcAft>
                <a:spcPts val="600"/>
              </a:spcAft>
              <a:buNone/>
              <a:defRPr/>
            </a:pPr>
            <a:r>
              <a:rPr lang="en-US" altLang="en-US" sz="3800" b="1" dirty="0"/>
              <a:t>L</a:t>
            </a:r>
            <a:r>
              <a:rPr lang="en-US" altLang="en-US" sz="200" b="1" dirty="0"/>
              <a:t> </a:t>
            </a:r>
            <a:r>
              <a:rPr lang="en-US" altLang="en-US" sz="3800" b="1" dirty="0"/>
              <a:t>O 4-5: Explain why the bookkeeping system is a mechanical adaptation of the expanded accounting equation.</a:t>
            </a:r>
          </a:p>
          <a:p>
            <a:pPr marL="719138" indent="-719138">
              <a:spcAft>
                <a:spcPts val="600"/>
              </a:spcAft>
              <a:buNone/>
              <a:defRPr/>
            </a:pPr>
            <a:r>
              <a:rPr lang="en-US" altLang="en-US" sz="3800" b="1" dirty="0"/>
              <a:t>L</a:t>
            </a:r>
            <a:r>
              <a:rPr lang="en-US" altLang="en-US" sz="200" b="1" dirty="0"/>
              <a:t> </a:t>
            </a:r>
            <a:r>
              <a:rPr lang="en-US" altLang="en-US" sz="3800" b="1" dirty="0"/>
              <a:t>O 4-6: Analyze a transaction, prepare a journal entry, and determine the effects of the transaction on the financial statements.</a:t>
            </a:r>
          </a:p>
          <a:p>
            <a:pPr marL="0" indent="0">
              <a:spcAft>
                <a:spcPts val="600"/>
              </a:spcAft>
              <a:buNone/>
              <a:defRPr/>
            </a:pPr>
            <a:r>
              <a:rPr lang="en-US" altLang="en-US" sz="3800" b="1" dirty="0"/>
              <a:t>L</a:t>
            </a:r>
            <a:r>
              <a:rPr lang="en-US" altLang="en-US" sz="200" b="1" dirty="0"/>
              <a:t> </a:t>
            </a:r>
            <a:r>
              <a:rPr lang="en-US" altLang="en-US" sz="3800" b="1" dirty="0"/>
              <a:t>O 4-7: Apply the five questions of transaction analysis.</a:t>
            </a:r>
          </a:p>
        </p:txBody>
      </p:sp>
    </p:spTree>
    <p:extLst>
      <p:ext uri="{BB962C8B-B14F-4D97-AF65-F5344CB8AC3E}">
        <p14:creationId xmlns:p14="http://schemas.microsoft.com/office/powerpoint/2010/main" val="4095210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sz="3600" dirty="0"/>
              <a:t>Reclassification Adjustment for Supplies</a:t>
            </a:r>
          </a:p>
        </p:txBody>
      </p:sp>
      <p:sp>
        <p:nvSpPr>
          <p:cNvPr id="14" name="Content Placeholder 2"/>
          <p:cNvSpPr>
            <a:spLocks noGrp="1"/>
          </p:cNvSpPr>
          <p:nvPr>
            <p:ph idx="1"/>
          </p:nvPr>
        </p:nvSpPr>
        <p:spPr>
          <a:xfrm>
            <a:off x="457200" y="1447800"/>
            <a:ext cx="8382000" cy="1295400"/>
          </a:xfrm>
        </p:spPr>
        <p:txBody>
          <a:bodyPr/>
          <a:lstStyle/>
          <a:p>
            <a:pPr marL="291600" indent="-291600">
              <a:defRPr/>
            </a:pPr>
            <a:r>
              <a:rPr lang="en-US" sz="2800" dirty="0"/>
              <a:t>The reclassification adjustment for the $65 of supplies still on hand at the end of February would be reflected in the horizontal model as follows:</a:t>
            </a:r>
            <a:endParaRPr lang="en-IN" sz="2800" dirty="0"/>
          </a:p>
        </p:txBody>
      </p:sp>
      <p:graphicFrame>
        <p:nvGraphicFramePr>
          <p:cNvPr id="7" name="Table 6"/>
          <p:cNvGraphicFramePr>
            <a:graphicFrameLocks noGrp="1"/>
          </p:cNvGraphicFramePr>
          <p:nvPr>
            <p:extLst>
              <p:ext uri="{D42A27DB-BD31-4B8C-83A1-F6EECF244321}">
                <p14:modId xmlns:p14="http://schemas.microsoft.com/office/powerpoint/2010/main" val="3609817809"/>
              </p:ext>
            </p:extLst>
          </p:nvPr>
        </p:nvGraphicFramePr>
        <p:xfrm>
          <a:off x="762000" y="2926080"/>
          <a:ext cx="8077200" cy="164592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3099181750"/>
                    </a:ext>
                  </a:extLst>
                </a:gridCol>
                <a:gridCol w="3810000">
                  <a:extLst>
                    <a:ext uri="{9D8B030D-6E8A-4147-A177-3AD203B41FA5}">
                      <a16:colId xmlns:a16="http://schemas.microsoft.com/office/drawing/2014/main" val="50739601"/>
                    </a:ext>
                  </a:extLst>
                </a:gridCol>
              </a:tblGrid>
              <a:tr h="191168">
                <a:tc>
                  <a:txBody>
                    <a:bodyPr/>
                    <a:lstStyle/>
                    <a:p>
                      <a:pPr algn="ctr"/>
                      <a:r>
                        <a:rPr lang="en-IN" sz="1800" dirty="0"/>
                        <a:t>Balance sheet</a:t>
                      </a:r>
                    </a:p>
                  </a:txBody>
                  <a:tcPr/>
                </a:tc>
                <a:tc>
                  <a:txBody>
                    <a:bodyPr/>
                    <a:lstStyle/>
                    <a:p>
                      <a:pPr algn="ctr"/>
                      <a:r>
                        <a:rPr lang="en-IN" sz="1800" dirty="0"/>
                        <a:t>Income</a:t>
                      </a:r>
                      <a:r>
                        <a:rPr lang="en-IN" sz="1800" baseline="0" dirty="0"/>
                        <a:t> Statement</a:t>
                      </a:r>
                      <a:endParaRPr lang="en-IN" sz="1800" dirty="0"/>
                    </a:p>
                  </a:txBody>
                  <a:tcPr/>
                </a:tc>
                <a:extLst>
                  <a:ext uri="{0D108BD9-81ED-4DB2-BD59-A6C34878D82A}">
                    <a16:rowId xmlns:a16="http://schemas.microsoft.com/office/drawing/2014/main" val="1060605608"/>
                  </a:ext>
                </a:extLst>
              </a:tr>
              <a:tr h="191168">
                <a:tc>
                  <a:txBody>
                    <a:bodyPr/>
                    <a:lstStyle/>
                    <a:p>
                      <a:pPr algn="ctr"/>
                      <a:r>
                        <a:rPr lang="en-IN" sz="1800" dirty="0"/>
                        <a:t>Assets = Liabilities</a:t>
                      </a:r>
                      <a:r>
                        <a:rPr lang="en-IN" sz="1800" baseline="0" dirty="0"/>
                        <a:t> + Stockholders’ equity</a:t>
                      </a:r>
                      <a:endParaRPr lang="en-IN" sz="1800" dirty="0"/>
                    </a:p>
                  </a:txBody>
                  <a:tcPr/>
                </a:tc>
                <a:tc>
                  <a:txBody>
                    <a:bodyPr/>
                    <a:lstStyle/>
                    <a:p>
                      <a:pPr algn="ctr"/>
                      <a:r>
                        <a:rPr lang="en-IN" sz="1800" dirty="0"/>
                        <a:t>← Net Income</a:t>
                      </a:r>
                      <a:r>
                        <a:rPr lang="en-IN" sz="1800" baseline="0" dirty="0"/>
                        <a:t> = Revenues − Expenses</a:t>
                      </a:r>
                      <a:endParaRPr lang="en-IN" sz="1800" dirty="0"/>
                    </a:p>
                  </a:txBody>
                  <a:tcPr/>
                </a:tc>
                <a:extLst>
                  <a:ext uri="{0D108BD9-81ED-4DB2-BD59-A6C34878D82A}">
                    <a16:rowId xmlns:a16="http://schemas.microsoft.com/office/drawing/2014/main" val="3752807691"/>
                  </a:ext>
                </a:extLst>
              </a:tr>
              <a:tr h="608263">
                <a:tc>
                  <a:txBody>
                    <a:bodyPr/>
                    <a:lstStyle/>
                    <a:p>
                      <a:pPr marL="534988" indent="-352425" algn="l"/>
                      <a:r>
                        <a:rPr lang="en-IN" sz="1800" baseline="0" dirty="0"/>
                        <a:t>Supplies</a:t>
                      </a:r>
                    </a:p>
                    <a:p>
                      <a:pPr marL="534988" indent="-352425" algn="l"/>
                      <a:r>
                        <a:rPr lang="en-IN" sz="1800" dirty="0"/>
                        <a:t>+65</a:t>
                      </a:r>
                    </a:p>
                  </a:txBody>
                  <a:tcPr marL="90000" marR="90000"/>
                </a:tc>
                <a:tc>
                  <a:txBody>
                    <a:bodyPr/>
                    <a:lstStyle/>
                    <a:p>
                      <a:pPr marL="0" indent="0" algn="l"/>
                      <a:r>
                        <a:rPr lang="en-IN" sz="1800" dirty="0"/>
                        <a:t>                                                    Supplies</a:t>
                      </a:r>
                      <a:r>
                        <a:rPr lang="en-IN" sz="1800" baseline="0" dirty="0"/>
                        <a:t> </a:t>
                      </a:r>
                    </a:p>
                    <a:p>
                      <a:pPr marL="0" indent="0" algn="l"/>
                      <a:r>
                        <a:rPr lang="en-IN" sz="1800" baseline="0" dirty="0"/>
                        <a:t>                                                    Expense</a:t>
                      </a:r>
                      <a:endParaRPr lang="en-IN" sz="1800" dirty="0"/>
                    </a:p>
                    <a:p>
                      <a:pPr marL="0" indent="0" algn="l"/>
                      <a:r>
                        <a:rPr lang="en-IN" sz="1800" dirty="0"/>
                        <a:t>                                                    +65</a:t>
                      </a:r>
                    </a:p>
                  </a:txBody>
                  <a:tcPr/>
                </a:tc>
                <a:extLst>
                  <a:ext uri="{0D108BD9-81ED-4DB2-BD59-A6C34878D82A}">
                    <a16:rowId xmlns:a16="http://schemas.microsoft.com/office/drawing/2014/main" val="3944216527"/>
                  </a:ext>
                </a:extLst>
              </a:tr>
            </a:tbl>
          </a:graphicData>
        </a:graphic>
      </p:graphicFrame>
      <p:sp>
        <p:nvSpPr>
          <p:cNvPr id="2" name="Content Placeholder 1"/>
          <p:cNvSpPr>
            <a:spLocks noGrp="1"/>
          </p:cNvSpPr>
          <p:nvPr>
            <p:ph idx="13"/>
          </p:nvPr>
        </p:nvSpPr>
        <p:spPr>
          <a:xfrm>
            <a:off x="457200" y="4761411"/>
            <a:ext cx="5257800" cy="381000"/>
          </a:xfrm>
        </p:spPr>
        <p:txBody>
          <a:bodyPr/>
          <a:lstStyle/>
          <a:p>
            <a:pPr marL="291600" indent="-291600"/>
            <a:r>
              <a:rPr lang="en-US" sz="2400" dirty="0"/>
              <a:t>The journal entry would be as follows:</a:t>
            </a:r>
            <a:endParaRPr lang="en-IN" sz="2400" dirty="0"/>
          </a:p>
        </p:txBody>
      </p:sp>
      <p:graphicFrame>
        <p:nvGraphicFramePr>
          <p:cNvPr id="10" name="Table 9"/>
          <p:cNvGraphicFramePr>
            <a:graphicFrameLocks noGrp="1"/>
          </p:cNvGraphicFramePr>
          <p:nvPr>
            <p:extLst>
              <p:ext uri="{D42A27DB-BD31-4B8C-83A1-F6EECF244321}">
                <p14:modId xmlns:p14="http://schemas.microsoft.com/office/powerpoint/2010/main" val="3923592763"/>
              </p:ext>
            </p:extLst>
          </p:nvPr>
        </p:nvGraphicFramePr>
        <p:xfrm>
          <a:off x="1143000" y="5257800"/>
          <a:ext cx="6629397" cy="736600"/>
        </p:xfrm>
        <a:graphic>
          <a:graphicData uri="http://schemas.openxmlformats.org/drawingml/2006/table">
            <a:tbl>
              <a:tblPr firstRow="1" bandRow="1">
                <a:tableStyleId>{5C22544A-7EE6-4342-B048-85BDC9FD1C3A}</a:tableStyleId>
              </a:tblPr>
              <a:tblGrid>
                <a:gridCol w="4343397">
                  <a:extLst>
                    <a:ext uri="{9D8B030D-6E8A-4147-A177-3AD203B41FA5}">
                      <a16:colId xmlns:a16="http://schemas.microsoft.com/office/drawing/2014/main" val="310241822"/>
                    </a:ext>
                  </a:extLst>
                </a:gridCol>
                <a:gridCol w="1143000">
                  <a:extLst>
                    <a:ext uri="{9D8B030D-6E8A-4147-A177-3AD203B41FA5}">
                      <a16:colId xmlns:a16="http://schemas.microsoft.com/office/drawing/2014/main" val="2916185177"/>
                    </a:ext>
                  </a:extLst>
                </a:gridCol>
                <a:gridCol w="1143000">
                  <a:extLst>
                    <a:ext uri="{9D8B030D-6E8A-4147-A177-3AD203B41FA5}">
                      <a16:colId xmlns:a16="http://schemas.microsoft.com/office/drawing/2014/main" val="3594988866"/>
                    </a:ext>
                  </a:extLst>
                </a:gridCol>
              </a:tblGrid>
              <a:tr h="284480">
                <a:tc>
                  <a:txBody>
                    <a:bodyPr/>
                    <a:lstStyle/>
                    <a:p>
                      <a:r>
                        <a:rPr lang="en-IN" b="0" dirty="0">
                          <a:solidFill>
                            <a:schemeClr val="tx1"/>
                          </a:solidFill>
                        </a:rPr>
                        <a:t>Dr.  Supplies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solidFill>
                            <a:schemeClr val="tx1"/>
                          </a:solidFill>
                        </a:rPr>
                        <a:t>65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370840">
                <a:tc>
                  <a:txBody>
                    <a:bodyPr/>
                    <a:lstStyle/>
                    <a:p>
                      <a:pPr marL="271463" indent="0"/>
                      <a:r>
                        <a:rPr lang="en-IN" dirty="0"/>
                        <a:t>Cr. Supplies</a:t>
                      </a:r>
                      <a:r>
                        <a:rPr lang="en-IN" baseline="0" dirty="0"/>
                        <a:t> Expense</a:t>
                      </a:r>
                      <a:endParaRPr lang="en-I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solidFill>
                            <a:srgbClr val="FFFFFF"/>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t>65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bl>
          </a:graphicData>
        </a:graphic>
      </p:graphicFrame>
      <p:sp>
        <p:nvSpPr>
          <p:cNvPr id="8" name="Content Placeholder 7"/>
          <p:cNvSpPr>
            <a:spLocks noGrp="1"/>
          </p:cNvSpPr>
          <p:nvPr>
            <p:ph idx="16"/>
          </p:nvPr>
        </p:nvSpPr>
        <p:spPr>
          <a:xfrm>
            <a:off x="457200" y="6096000"/>
            <a:ext cx="74676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349067713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dirty="0"/>
              <a:t>Reclassifying Assets to Expenses </a:t>
            </a:r>
            <a:r>
              <a:rPr lang="en-US" altLang="en-US" sz="1000" b="0" dirty="0"/>
              <a:t>1</a:t>
            </a:r>
          </a:p>
        </p:txBody>
      </p:sp>
      <p:sp>
        <p:nvSpPr>
          <p:cNvPr id="14" name="Content Placeholder 2"/>
          <p:cNvSpPr>
            <a:spLocks noGrp="1"/>
          </p:cNvSpPr>
          <p:nvPr>
            <p:ph idx="1"/>
          </p:nvPr>
        </p:nvSpPr>
        <p:spPr>
          <a:xfrm>
            <a:off x="457200" y="1484811"/>
            <a:ext cx="8382000" cy="724989"/>
          </a:xfrm>
        </p:spPr>
        <p:txBody>
          <a:bodyPr/>
          <a:lstStyle/>
          <a:p>
            <a:pPr marL="0" indent="0" algn="ctr">
              <a:buNone/>
              <a:defRPr/>
            </a:pPr>
            <a:r>
              <a:rPr lang="en-US" sz="4000" b="1" dirty="0"/>
              <a:t>End of month adjusting entries</a:t>
            </a:r>
          </a:p>
        </p:txBody>
      </p:sp>
      <p:pic>
        <p:nvPicPr>
          <p:cNvPr id="3" name="Picture 2" descr="Diagram showing a box labeled assets pointing to a box labeled expense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2510245"/>
            <a:ext cx="7391400" cy="796117"/>
          </a:xfrm>
          <a:prstGeom prst="rect">
            <a:avLst/>
          </a:prstGeom>
        </p:spPr>
      </p:pic>
      <p:pic>
        <p:nvPicPr>
          <p:cNvPr id="4" name="Picture 3" descr="Diagram titled Adjusting entries with Prepaid insurance and Supplies on the left pointing to Insurance expense and Supplies expense, respectively, on the right."/>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162" y="3737781"/>
            <a:ext cx="8058275" cy="1980345"/>
          </a:xfrm>
          <a:prstGeom prst="rect">
            <a:avLst/>
          </a:prstGeom>
        </p:spPr>
      </p:pic>
      <p:sp>
        <p:nvSpPr>
          <p:cNvPr id="8" name="Content Placeholder 7"/>
          <p:cNvSpPr>
            <a:spLocks noGrp="1"/>
          </p:cNvSpPr>
          <p:nvPr>
            <p:ph idx="16"/>
          </p:nvPr>
        </p:nvSpPr>
        <p:spPr>
          <a:xfrm>
            <a:off x="457200" y="6096000"/>
            <a:ext cx="7467600" cy="381000"/>
          </a:xfrm>
        </p:spPr>
        <p:txBody>
          <a:bodyPr/>
          <a:lstStyle/>
          <a:p>
            <a:pPr marL="0" indent="0">
              <a:buNone/>
              <a:defRPr/>
            </a:pPr>
            <a:r>
              <a:rPr lang="en-US" altLang="en-US" sz="1100" b="1" dirty="0"/>
              <a:t>Learning Objective 4-6: Analyze a transaction, prepare a journal entry, and determine the effects of the transaction on the financial statements.</a:t>
            </a:r>
          </a:p>
        </p:txBody>
      </p:sp>
    </p:spTree>
    <p:extLst>
      <p:ext uri="{BB962C8B-B14F-4D97-AF65-F5344CB8AC3E}">
        <p14:creationId xmlns:p14="http://schemas.microsoft.com/office/powerpoint/2010/main" val="426526589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dirty="0"/>
              <a:t>Reclassifying Assets to Expenses </a:t>
            </a:r>
            <a:r>
              <a:rPr lang="en-US" altLang="en-US" sz="1000" b="0" dirty="0"/>
              <a:t>2</a:t>
            </a:r>
          </a:p>
        </p:txBody>
      </p:sp>
      <p:sp>
        <p:nvSpPr>
          <p:cNvPr id="14" name="Content Placeholder 2"/>
          <p:cNvSpPr>
            <a:spLocks noGrp="1"/>
          </p:cNvSpPr>
          <p:nvPr>
            <p:ph idx="1"/>
          </p:nvPr>
        </p:nvSpPr>
        <p:spPr>
          <a:xfrm>
            <a:off x="838200" y="1447800"/>
            <a:ext cx="7924800" cy="4001589"/>
          </a:xfrm>
        </p:spPr>
        <p:txBody>
          <a:bodyPr/>
          <a:lstStyle/>
          <a:p>
            <a:pPr marL="0" indent="0" algn="ctr" eaLnBrk="1" hangingPunct="1">
              <a:spcBef>
                <a:spcPct val="50000"/>
              </a:spcBef>
              <a:buNone/>
              <a:defRPr/>
            </a:pPr>
            <a:r>
              <a:rPr lang="en-US" sz="2400" b="1" dirty="0"/>
              <a:t>Answer Five Questions:</a:t>
            </a:r>
          </a:p>
          <a:p>
            <a:pPr marL="403200" indent="-403200" eaLnBrk="1" hangingPunct="1">
              <a:spcBef>
                <a:spcPct val="50000"/>
              </a:spcBef>
              <a:buFontTx/>
              <a:buAutoNum type="arabicPeriod"/>
              <a:defRPr/>
            </a:pPr>
            <a:r>
              <a:rPr lang="en-US" sz="2400" b="1" dirty="0"/>
              <a:t>What’s going on?</a:t>
            </a:r>
          </a:p>
          <a:p>
            <a:pPr marL="403200" indent="-403200" eaLnBrk="1" hangingPunct="1">
              <a:spcBef>
                <a:spcPct val="50000"/>
              </a:spcBef>
              <a:buFontTx/>
              <a:buAutoNum type="arabicPeriod"/>
              <a:defRPr/>
            </a:pPr>
            <a:r>
              <a:rPr lang="en-US" sz="2400" b="1" dirty="0"/>
              <a:t>What accounts are affected?</a:t>
            </a:r>
          </a:p>
          <a:p>
            <a:pPr marL="403200" indent="-403200" eaLnBrk="1" hangingPunct="1">
              <a:spcBef>
                <a:spcPct val="50000"/>
              </a:spcBef>
              <a:buFontTx/>
              <a:buAutoNum type="arabicPeriod"/>
              <a:defRPr/>
            </a:pPr>
            <a:r>
              <a:rPr lang="en-US" sz="2400" b="1" dirty="0"/>
              <a:t>How are they affected?</a:t>
            </a:r>
          </a:p>
          <a:p>
            <a:pPr marL="403200" indent="-403200" eaLnBrk="1" hangingPunct="1">
              <a:spcBef>
                <a:spcPct val="50000"/>
              </a:spcBef>
              <a:buFontTx/>
              <a:buAutoNum type="arabicPeriod"/>
              <a:defRPr/>
            </a:pPr>
            <a:r>
              <a:rPr lang="en-US" sz="2400" b="1" dirty="0"/>
              <a:t>Does the balance sheet balance? (Do the debits equal the credits?)</a:t>
            </a:r>
          </a:p>
          <a:p>
            <a:pPr marL="403200" indent="-403200" eaLnBrk="1" hangingPunct="1">
              <a:spcBef>
                <a:spcPct val="50000"/>
              </a:spcBef>
              <a:buFontTx/>
              <a:buAutoNum type="arabicPeriod"/>
              <a:defRPr/>
            </a:pPr>
            <a:r>
              <a:rPr lang="en-US" sz="2400" b="1" dirty="0"/>
              <a:t>Does my analysis make sense?</a:t>
            </a:r>
          </a:p>
        </p:txBody>
      </p:sp>
      <p:sp>
        <p:nvSpPr>
          <p:cNvPr id="8" name="Content Placeholder 7"/>
          <p:cNvSpPr>
            <a:spLocks noGrp="1"/>
          </p:cNvSpPr>
          <p:nvPr>
            <p:ph idx="16"/>
          </p:nvPr>
        </p:nvSpPr>
        <p:spPr>
          <a:xfrm>
            <a:off x="457200" y="6248400"/>
            <a:ext cx="4724400" cy="304800"/>
          </a:xfrm>
        </p:spPr>
        <p:txBody>
          <a:bodyPr/>
          <a:lstStyle/>
          <a:p>
            <a:pPr marL="0" indent="0">
              <a:buNone/>
              <a:defRPr/>
            </a:pPr>
            <a:r>
              <a:rPr lang="en-US" altLang="en-US" sz="1100" b="1" dirty="0"/>
              <a:t>Learning Objective 4-7: </a:t>
            </a:r>
            <a:r>
              <a:rPr lang="en-US" altLang="en-US" sz="1100" b="1" dirty="0">
                <a:solidFill>
                  <a:srgbClr val="000000"/>
                </a:solidFill>
              </a:rPr>
              <a:t>Apply the five questions of transaction analysis. </a:t>
            </a:r>
            <a:endParaRPr lang="en-US" altLang="en-US" sz="1100" b="1" dirty="0"/>
          </a:p>
        </p:txBody>
      </p:sp>
    </p:spTree>
    <p:extLst>
      <p:ext uri="{BB962C8B-B14F-4D97-AF65-F5344CB8AC3E}">
        <p14:creationId xmlns:p14="http://schemas.microsoft.com/office/powerpoint/2010/main" val="225732809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dirty="0"/>
              <a:t>Closing the Books</a:t>
            </a:r>
            <a:endParaRPr lang="en-US" altLang="en-US" sz="1000" b="0" dirty="0"/>
          </a:p>
        </p:txBody>
      </p:sp>
      <p:sp>
        <p:nvSpPr>
          <p:cNvPr id="14" name="Content Placeholder 2"/>
          <p:cNvSpPr>
            <a:spLocks noGrp="1"/>
          </p:cNvSpPr>
          <p:nvPr>
            <p:ph idx="1"/>
          </p:nvPr>
        </p:nvSpPr>
        <p:spPr>
          <a:xfrm>
            <a:off x="838200" y="1371600"/>
            <a:ext cx="7848600" cy="1219200"/>
          </a:xfrm>
        </p:spPr>
        <p:txBody>
          <a:bodyPr/>
          <a:lstStyle/>
          <a:p>
            <a:pPr marL="0" indent="0" algn="ctr">
              <a:buNone/>
              <a:defRPr/>
            </a:pPr>
            <a:r>
              <a:rPr lang="en-US" sz="2400" b="1" dirty="0"/>
              <a:t>The closing process simply transfers the year-end balances of all income statement accounts (e.g., revenues, expenses, gains, and losses) to the Retained Earnings account.</a:t>
            </a:r>
          </a:p>
        </p:txBody>
      </p:sp>
      <p:pic>
        <p:nvPicPr>
          <p:cNvPr id="5" name="Picture 8" descr="Articulation between the income statement for the year and the balance sheet at the end of the year.&#10;">
            <a:extLst>
              <a:ext uri="{FF2B5EF4-FFF2-40B4-BE49-F238E27FC236}">
                <a16:creationId xmlns:a16="http://schemas.microsoft.com/office/drawing/2014/main" id="{93FE5BB7-CEB2-41C1-BB51-F10EB22C99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48171" y="2701436"/>
            <a:ext cx="6053726" cy="318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a:spLocks noGrp="1"/>
          </p:cNvSpPr>
          <p:nvPr>
            <p:ph idx="13"/>
          </p:nvPr>
        </p:nvSpPr>
        <p:spPr>
          <a:xfrm>
            <a:off x="2133600" y="6019800"/>
            <a:ext cx="4724400" cy="2286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248400"/>
            <a:ext cx="4724400" cy="304800"/>
          </a:xfrm>
        </p:spPr>
        <p:txBody>
          <a:bodyPr/>
          <a:lstStyle/>
          <a:p>
            <a:pPr marL="0" indent="0">
              <a:buNone/>
              <a:defRPr/>
            </a:pPr>
            <a:r>
              <a:rPr lang="en-US" altLang="en-US" sz="1100" b="1" dirty="0"/>
              <a:t>Learning Objective 4-7: </a:t>
            </a:r>
            <a:r>
              <a:rPr lang="en-US" altLang="en-US" sz="1100" b="1" dirty="0">
                <a:solidFill>
                  <a:srgbClr val="000000"/>
                </a:solidFill>
              </a:rPr>
              <a:t>Apply the five questions of transaction analysis. </a:t>
            </a:r>
            <a:endParaRPr lang="en-US" altLang="en-US" sz="1100" b="1" dirty="0"/>
          </a:p>
        </p:txBody>
      </p:sp>
    </p:spTree>
    <p:extLst>
      <p:ext uri="{BB962C8B-B14F-4D97-AF65-F5344CB8AC3E}">
        <p14:creationId xmlns:p14="http://schemas.microsoft.com/office/powerpoint/2010/main" val="932393739"/>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dirty="0"/>
              <a:t>Closing Entries</a:t>
            </a:r>
            <a:endParaRPr lang="en-US" altLang="en-US" sz="1000" b="0" dirty="0"/>
          </a:p>
        </p:txBody>
      </p:sp>
      <p:pic>
        <p:nvPicPr>
          <p:cNvPr id="7" name="Picture 6" descr="Closing process is illustrated through three T-accounts.&#10;">
            <a:extLst>
              <a:ext uri="{FF2B5EF4-FFF2-40B4-BE49-F238E27FC236}">
                <a16:creationId xmlns:a16="http://schemas.microsoft.com/office/drawing/2014/main" id="{2CB2DDE3-5A5B-4DB1-8326-896105EB1F0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09625" y="1491178"/>
            <a:ext cx="8029575" cy="2852222"/>
          </a:xfrm>
          <a:prstGeom prst="rect">
            <a:avLst/>
          </a:prstGeom>
          <a:noFill/>
          <a:ln w="9525" cap="flat" cmpd="sng" algn="ctr">
            <a:solidFill>
              <a:schemeClr val="bg1">
                <a:lumMod val="50000"/>
              </a:schemeClr>
            </a:solidFill>
            <a:prstDash val="solid"/>
            <a:miter lim="800000"/>
            <a:headEnd/>
            <a:tailEnd/>
          </a:ln>
        </p:spPr>
      </p:pic>
      <p:sp>
        <p:nvSpPr>
          <p:cNvPr id="14" name="Content Placeholder 2"/>
          <p:cNvSpPr>
            <a:spLocks noGrp="1"/>
          </p:cNvSpPr>
          <p:nvPr>
            <p:ph idx="1"/>
          </p:nvPr>
        </p:nvSpPr>
        <p:spPr>
          <a:xfrm>
            <a:off x="533400" y="4724400"/>
            <a:ext cx="4191000" cy="914400"/>
          </a:xfrm>
        </p:spPr>
        <p:txBody>
          <a:bodyPr/>
          <a:lstStyle/>
          <a:p>
            <a:pPr marL="0" indent="0" algn="ctr" eaLnBrk="1" hangingPunct="1">
              <a:buNone/>
              <a:defRPr/>
            </a:pPr>
            <a:r>
              <a:rPr lang="en-US" sz="2400" b="1" dirty="0"/>
              <a:t>Expenses, losses, and dividends decrease retained earnings.</a:t>
            </a:r>
          </a:p>
        </p:txBody>
      </p:sp>
      <p:sp>
        <p:nvSpPr>
          <p:cNvPr id="6" name="Content Placeholder 4"/>
          <p:cNvSpPr>
            <a:spLocks noGrp="1"/>
          </p:cNvSpPr>
          <p:nvPr>
            <p:ph idx="13"/>
          </p:nvPr>
        </p:nvSpPr>
        <p:spPr>
          <a:xfrm>
            <a:off x="4953000" y="4724400"/>
            <a:ext cx="3886200" cy="728663"/>
          </a:xfrm>
        </p:spPr>
        <p:txBody>
          <a:bodyPr/>
          <a:lstStyle/>
          <a:p>
            <a:pPr marL="0" indent="0" algn="ctr">
              <a:buNone/>
            </a:pPr>
            <a:r>
              <a:rPr lang="en-US" sz="2400" b="1" dirty="0"/>
              <a:t>Revenues and gains increase retained earnings.</a:t>
            </a:r>
          </a:p>
        </p:txBody>
      </p:sp>
      <p:sp>
        <p:nvSpPr>
          <p:cNvPr id="9" name="Content Placeholder 2"/>
          <p:cNvSpPr>
            <a:spLocks noGrp="1"/>
          </p:cNvSpPr>
          <p:nvPr>
            <p:ph idx="13"/>
          </p:nvPr>
        </p:nvSpPr>
        <p:spPr>
          <a:xfrm>
            <a:off x="2133600" y="6019800"/>
            <a:ext cx="4724400" cy="2286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248400"/>
            <a:ext cx="4724400" cy="304800"/>
          </a:xfrm>
        </p:spPr>
        <p:txBody>
          <a:bodyPr/>
          <a:lstStyle/>
          <a:p>
            <a:pPr marL="0" indent="0">
              <a:buNone/>
              <a:defRPr/>
            </a:pPr>
            <a:r>
              <a:rPr lang="en-US" altLang="en-US" sz="1100" b="1" dirty="0"/>
              <a:t>Learning Objective 4-7: </a:t>
            </a:r>
            <a:r>
              <a:rPr lang="en-US" altLang="en-US" sz="1100" b="1" dirty="0">
                <a:solidFill>
                  <a:srgbClr val="000000"/>
                </a:solidFill>
              </a:rPr>
              <a:t>Apply the five questions of transaction analysis. </a:t>
            </a:r>
            <a:endParaRPr lang="en-US" altLang="en-US" sz="1100" b="1" dirty="0"/>
          </a:p>
        </p:txBody>
      </p:sp>
    </p:spTree>
    <p:extLst>
      <p:ext uri="{BB962C8B-B14F-4D97-AF65-F5344CB8AC3E}">
        <p14:creationId xmlns:p14="http://schemas.microsoft.com/office/powerpoint/2010/main" val="353312566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4</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242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11747232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990600"/>
          </a:xfrm>
        </p:spPr>
        <p:txBody>
          <a:bodyPr/>
          <a:lstStyle/>
          <a:p>
            <a:r>
              <a:rPr lang="en-US" altLang="en-US" sz="4000" dirty="0"/>
              <a:t>The Balance Sheet Equation—A Mechanical Key </a:t>
            </a:r>
            <a:r>
              <a:rPr lang="en-US" sz="4000" dirty="0"/>
              <a:t>- Text Alternative</a:t>
            </a:r>
            <a:endParaRPr lang="en-US" altLang="en-US" sz="4000" dirty="0"/>
          </a:p>
        </p:txBody>
      </p:sp>
      <p:sp>
        <p:nvSpPr>
          <p:cNvPr id="2" name="Content Placeholder 1"/>
          <p:cNvSpPr>
            <a:spLocks noGrp="1"/>
          </p:cNvSpPr>
          <p:nvPr>
            <p:ph idx="1"/>
          </p:nvPr>
        </p:nvSpPr>
        <p:spPr>
          <a:xfrm>
            <a:off x="609600" y="1371600"/>
            <a:ext cx="8229600" cy="3962400"/>
          </a:xfrm>
        </p:spPr>
        <p:txBody>
          <a:bodyPr/>
          <a:lstStyle/>
          <a:p>
            <a:pPr marL="0" indent="0">
              <a:buNone/>
              <a:defRPr/>
            </a:pPr>
            <a:r>
              <a:rPr lang="en-IN" sz="2600" dirty="0"/>
              <a:t>Accounting equation expanded reads as A (assets) equals L (liabilities) plus PIC (paid-in capital) plus R</a:t>
            </a:r>
            <a:r>
              <a:rPr lang="en-IN" sz="100" dirty="0"/>
              <a:t> </a:t>
            </a:r>
            <a:r>
              <a:rPr lang="en-IN" sz="2600" dirty="0"/>
              <a:t>E (retained earnings) plus R (revenue) minus E (expenses). Notations pointing to the applicable variables are as follows. The basic accounting equation can be expanded to include the beginning balances of retained earnings, revenues, and expenses. Another principal element of stockholders’ equity is the amount of capital invested by the owners/stockholders—the PIC (paid-in capital).</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973641461"/>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990600"/>
          </a:xfrm>
        </p:spPr>
        <p:txBody>
          <a:bodyPr/>
          <a:lstStyle/>
          <a:p>
            <a:r>
              <a:rPr lang="en-US" altLang="en-US" sz="4000" dirty="0"/>
              <a:t>The Balance Sheet Equation </a:t>
            </a:r>
            <a:r>
              <a:rPr lang="en-US" altLang="en-US" sz="1000" b="0" dirty="0"/>
              <a:t>1</a:t>
            </a:r>
            <a:r>
              <a:rPr lang="en-US" altLang="en-US" sz="4000" dirty="0"/>
              <a:t> </a:t>
            </a:r>
            <a:r>
              <a:rPr lang="en-US" sz="4000" dirty="0"/>
              <a:t>- Text Alternative</a:t>
            </a:r>
            <a:endParaRPr lang="en-US" altLang="en-US" sz="4000" dirty="0"/>
          </a:p>
        </p:txBody>
      </p:sp>
      <p:sp>
        <p:nvSpPr>
          <p:cNvPr id="2" name="Content Placeholder 1"/>
          <p:cNvSpPr>
            <a:spLocks noGrp="1"/>
          </p:cNvSpPr>
          <p:nvPr>
            <p:ph idx="1"/>
          </p:nvPr>
        </p:nvSpPr>
        <p:spPr>
          <a:xfrm>
            <a:off x="609600" y="1371600"/>
            <a:ext cx="8229600" cy="3962400"/>
          </a:xfrm>
        </p:spPr>
        <p:txBody>
          <a:bodyPr/>
          <a:lstStyle/>
          <a:p>
            <a:pPr marL="0" indent="0">
              <a:buNone/>
              <a:defRPr/>
            </a:pPr>
            <a:r>
              <a:rPr lang="en-IN" dirty="0"/>
              <a:t>A series of transactions, expressed in terms of assets, liabilities, and stockholders' equity. Amounts (in thousands) are displayed in their appropriate categories to illustrate the equation A = L + SE.</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13226957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990600"/>
          </a:xfrm>
        </p:spPr>
        <p:txBody>
          <a:bodyPr/>
          <a:lstStyle/>
          <a:p>
            <a:r>
              <a:rPr lang="en-US" altLang="en-US" sz="4000" dirty="0"/>
              <a:t>Debits and Credits </a:t>
            </a:r>
            <a:r>
              <a:rPr lang="en-US" altLang="en-US" sz="1000" b="0" dirty="0"/>
              <a:t>1</a:t>
            </a:r>
            <a:r>
              <a:rPr lang="en-US" altLang="en-US" sz="4000" dirty="0"/>
              <a:t> </a:t>
            </a:r>
            <a:r>
              <a:rPr lang="en-US" sz="4000" dirty="0"/>
              <a:t>- Text Alternative</a:t>
            </a:r>
            <a:endParaRPr lang="en-US" altLang="en-US" sz="4000" dirty="0"/>
          </a:p>
        </p:txBody>
      </p:sp>
      <p:sp>
        <p:nvSpPr>
          <p:cNvPr id="2" name="Content Placeholder 1"/>
          <p:cNvSpPr>
            <a:spLocks noGrp="1"/>
          </p:cNvSpPr>
          <p:nvPr>
            <p:ph idx="1"/>
          </p:nvPr>
        </p:nvSpPr>
        <p:spPr>
          <a:xfrm>
            <a:off x="609600" y="1371600"/>
            <a:ext cx="8229600" cy="3352800"/>
          </a:xfrm>
        </p:spPr>
        <p:txBody>
          <a:bodyPr/>
          <a:lstStyle/>
          <a:p>
            <a:pPr marL="0" indent="0">
              <a:buNone/>
              <a:defRPr/>
            </a:pPr>
            <a:r>
              <a:rPr lang="en-IN" sz="2400" dirty="0"/>
              <a:t>Under Assets is indicated Debit on the left for increases and normal balance while credits, on the right, indicate decreases. </a:t>
            </a:r>
          </a:p>
          <a:p>
            <a:pPr marL="0" indent="0">
              <a:buNone/>
              <a:defRPr/>
            </a:pPr>
            <a:r>
              <a:rPr lang="en-IN" sz="2400" dirty="0"/>
              <a:t>Under Liabilities is indicated Debit on the left for decreases while credits, on the right, indicate increases and normal balance.</a:t>
            </a:r>
          </a:p>
          <a:p>
            <a:pPr marL="0" indent="0">
              <a:buNone/>
              <a:defRPr/>
            </a:pPr>
            <a:r>
              <a:rPr lang="en-IN" sz="2400" dirty="0"/>
              <a:t>Under Stockholders' Equity is indicated Debit on the left for decreases while credits, on the right, indicate increases and normal balance.</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81779701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5574"/>
            <a:ext cx="8458200" cy="1313850"/>
          </a:xfrm>
        </p:spPr>
        <p:txBody>
          <a:bodyPr/>
          <a:lstStyle/>
          <a:p>
            <a:r>
              <a:rPr lang="en-US" altLang="en-US" dirty="0"/>
              <a:t>The Balance Sheet Equation—A Mechanical Key</a:t>
            </a:r>
            <a:endParaRPr lang="en-IN" dirty="0"/>
          </a:p>
        </p:txBody>
      </p:sp>
      <p:sp>
        <p:nvSpPr>
          <p:cNvPr id="4" name="Content Placeholder 3"/>
          <p:cNvSpPr>
            <a:spLocks noGrp="1"/>
          </p:cNvSpPr>
          <p:nvPr>
            <p:ph idx="13"/>
          </p:nvPr>
        </p:nvSpPr>
        <p:spPr>
          <a:xfrm>
            <a:off x="457200" y="1805233"/>
            <a:ext cx="8229600" cy="568189"/>
          </a:xfrm>
        </p:spPr>
        <p:txBody>
          <a:bodyPr/>
          <a:lstStyle/>
          <a:p>
            <a:pPr marL="0" indent="0" algn="ctr">
              <a:buNone/>
            </a:pPr>
            <a:r>
              <a:rPr lang="en-US" sz="3600" b="1" dirty="0"/>
              <a:t>Assets = </a:t>
            </a:r>
            <a:r>
              <a:rPr lang="en-US" sz="3600" b="1" dirty="0">
                <a:solidFill>
                  <a:schemeClr val="accent6">
                    <a:lumMod val="50000"/>
                  </a:schemeClr>
                </a:solidFill>
              </a:rPr>
              <a:t>Liabilities</a:t>
            </a:r>
            <a:r>
              <a:rPr lang="en-US" sz="3600" b="1" dirty="0">
                <a:solidFill>
                  <a:schemeClr val="tx2"/>
                </a:solidFill>
              </a:rPr>
              <a:t> </a:t>
            </a:r>
            <a:r>
              <a:rPr lang="en-US" sz="3600" b="1" dirty="0"/>
              <a:t>+ </a:t>
            </a:r>
            <a:r>
              <a:rPr lang="en-US" sz="3600" b="1" dirty="0">
                <a:solidFill>
                  <a:schemeClr val="tx2">
                    <a:lumMod val="50000"/>
                  </a:schemeClr>
                </a:solidFill>
              </a:rPr>
              <a:t>Stockholders’ Equity</a:t>
            </a:r>
          </a:p>
        </p:txBody>
      </p:sp>
      <p:pic>
        <p:nvPicPr>
          <p:cNvPr id="9" name="Picture 8" descr="Expanded accounting is shown accompanied by notes.&#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5556" y="2523096"/>
            <a:ext cx="7332888" cy="3252244"/>
          </a:xfrm>
          <a:prstGeom prst="rect">
            <a:avLst/>
          </a:prstGeom>
        </p:spPr>
      </p:pic>
      <p:sp>
        <p:nvSpPr>
          <p:cNvPr id="6" name="Content Placeholder 2"/>
          <p:cNvSpPr>
            <a:spLocks noGrp="1"/>
          </p:cNvSpPr>
          <p:nvPr>
            <p:ph idx="13"/>
          </p:nvPr>
        </p:nvSpPr>
        <p:spPr>
          <a:xfrm>
            <a:off x="2133600" y="5893652"/>
            <a:ext cx="4724400" cy="252296"/>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
          </p:nvPr>
        </p:nvSpPr>
        <p:spPr>
          <a:xfrm>
            <a:off x="457200" y="6248400"/>
            <a:ext cx="6934200" cy="271463"/>
          </a:xfrm>
        </p:spPr>
        <p:txBody>
          <a:bodyPr/>
          <a:lstStyle/>
          <a:p>
            <a:pPr marL="0" indent="0">
              <a:buNone/>
              <a:defRPr/>
            </a:pPr>
            <a:r>
              <a:rPr lang="en-US" altLang="en-US" sz="1100" b="1" dirty="0"/>
              <a:t>Learning Objective 4-1: Illustrate the expansion of the basic accounting equation to include revenues and expenses..</a:t>
            </a:r>
          </a:p>
        </p:txBody>
      </p:sp>
    </p:spTree>
    <p:extLst>
      <p:ext uri="{BB962C8B-B14F-4D97-AF65-F5344CB8AC3E}">
        <p14:creationId xmlns:p14="http://schemas.microsoft.com/office/powerpoint/2010/main" val="9956137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990600"/>
          </a:xfrm>
        </p:spPr>
        <p:txBody>
          <a:bodyPr/>
          <a:lstStyle/>
          <a:p>
            <a:r>
              <a:rPr lang="en-US" altLang="en-US" sz="4000" dirty="0"/>
              <a:t>Journal Entry Format </a:t>
            </a:r>
            <a:r>
              <a:rPr lang="en-US" altLang="en-US" sz="1000" b="0" dirty="0"/>
              <a:t>2</a:t>
            </a:r>
            <a:r>
              <a:rPr lang="en-US" altLang="en-US" sz="4000" dirty="0"/>
              <a:t> </a:t>
            </a:r>
            <a:r>
              <a:rPr lang="en-US" sz="4000" dirty="0"/>
              <a:t>- Text Alternative</a:t>
            </a:r>
            <a:endParaRPr lang="en-US" altLang="en-US" sz="4000" dirty="0"/>
          </a:p>
        </p:txBody>
      </p:sp>
      <p:sp>
        <p:nvSpPr>
          <p:cNvPr id="2" name="Content Placeholder 1"/>
          <p:cNvSpPr>
            <a:spLocks noGrp="1"/>
          </p:cNvSpPr>
          <p:nvPr>
            <p:ph idx="1"/>
          </p:nvPr>
        </p:nvSpPr>
        <p:spPr>
          <a:xfrm>
            <a:off x="609600" y="1371600"/>
            <a:ext cx="8229600" cy="4191000"/>
          </a:xfrm>
        </p:spPr>
        <p:txBody>
          <a:bodyPr/>
          <a:lstStyle/>
          <a:p>
            <a:pPr marL="0" indent="0">
              <a:buNone/>
              <a:defRPr/>
            </a:pPr>
            <a:r>
              <a:rPr lang="en-IN" sz="2400" dirty="0"/>
              <a:t>Date is listed as (1) and a notation reads: Provide a reference date for each transaction. Debit account position lists to debit Cash, and the notation: Debits are recorded first. Credit line indicates to credit Paid-In capital, and the notation appears reading Credits are indented and</a:t>
            </a:r>
          </a:p>
          <a:p>
            <a:pPr marL="0" indent="0">
              <a:buNone/>
              <a:defRPr/>
            </a:pPr>
            <a:r>
              <a:rPr lang="en-IN" sz="2400" dirty="0"/>
              <a:t>recorded after debits. Amounts are 30 and appear in the debit column then credit column, accompanied by the note: Total debits must equal total credits. Lastly is the explanation line which reads "To record an investment in the firm by the stockholders." A note reads "A brief description of the transaction to explain the entry."</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936734126"/>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990600"/>
          </a:xfrm>
        </p:spPr>
        <p:txBody>
          <a:bodyPr/>
          <a:lstStyle/>
          <a:p>
            <a:r>
              <a:rPr lang="en-US" altLang="en-US" sz="4000" dirty="0"/>
              <a:t>The Balance Sheet Equation </a:t>
            </a:r>
            <a:r>
              <a:rPr lang="en-US" altLang="en-US" sz="1000" b="0" dirty="0"/>
              <a:t>4</a:t>
            </a:r>
            <a:r>
              <a:rPr lang="en-US" altLang="en-US" sz="4000" dirty="0"/>
              <a:t> </a:t>
            </a:r>
            <a:r>
              <a:rPr lang="en-US" sz="4000" dirty="0"/>
              <a:t>- Text Alternative</a:t>
            </a:r>
            <a:endParaRPr lang="en-US" altLang="en-US" sz="4000" dirty="0"/>
          </a:p>
        </p:txBody>
      </p:sp>
      <p:sp>
        <p:nvSpPr>
          <p:cNvPr id="2" name="Content Placeholder 1"/>
          <p:cNvSpPr>
            <a:spLocks noGrp="1"/>
          </p:cNvSpPr>
          <p:nvPr>
            <p:ph idx="1"/>
          </p:nvPr>
        </p:nvSpPr>
        <p:spPr>
          <a:xfrm>
            <a:off x="609600" y="1371600"/>
            <a:ext cx="8229600" cy="2209800"/>
          </a:xfrm>
        </p:spPr>
        <p:txBody>
          <a:bodyPr/>
          <a:lstStyle/>
          <a:p>
            <a:pPr marL="0" indent="0">
              <a:buNone/>
              <a:defRPr/>
            </a:pPr>
            <a:r>
              <a:rPr lang="en-IN" dirty="0"/>
              <a:t>Income statement for transactions 1 through 8, statement of changes in retained earnings, and balance sheet after transaction 8. Amounts in thousands.</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86469774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990600"/>
          </a:xfrm>
        </p:spPr>
        <p:txBody>
          <a:bodyPr/>
          <a:lstStyle/>
          <a:p>
            <a:r>
              <a:rPr lang="en-US" altLang="en-US" sz="4000" dirty="0"/>
              <a:t>The Bookkeeping Process </a:t>
            </a:r>
            <a:r>
              <a:rPr lang="en-US" sz="4000" dirty="0"/>
              <a:t>- Text Alternative</a:t>
            </a:r>
            <a:endParaRPr lang="en-US" altLang="en-US" sz="4000" dirty="0"/>
          </a:p>
        </p:txBody>
      </p:sp>
      <p:sp>
        <p:nvSpPr>
          <p:cNvPr id="2" name="Content Placeholder 1"/>
          <p:cNvSpPr>
            <a:spLocks noGrp="1"/>
          </p:cNvSpPr>
          <p:nvPr>
            <p:ph idx="1"/>
          </p:nvPr>
        </p:nvSpPr>
        <p:spPr>
          <a:xfrm>
            <a:off x="609600" y="1371600"/>
            <a:ext cx="8229600" cy="2590800"/>
          </a:xfrm>
        </p:spPr>
        <p:txBody>
          <a:bodyPr/>
          <a:lstStyle/>
          <a:p>
            <a:pPr marL="0" indent="0">
              <a:buNone/>
              <a:defRPr/>
            </a:pPr>
            <a:r>
              <a:rPr lang="en-IN" dirty="0"/>
              <a:t>The flowchart illustrates the bookkeeping process as: (1) transactions (supported by source documents) are recorded in (2) the journal using journal entries, which are posted to the (3) ledger as shown by T-accounts. </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17386011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990600"/>
          </a:xfrm>
        </p:spPr>
        <p:txBody>
          <a:bodyPr/>
          <a:lstStyle/>
          <a:p>
            <a:r>
              <a:rPr lang="en-US" altLang="en-US" sz="4000" dirty="0"/>
              <a:t>Closing the Books </a:t>
            </a:r>
            <a:r>
              <a:rPr lang="en-US" sz="4000" dirty="0"/>
              <a:t>- Text Alternative</a:t>
            </a:r>
            <a:endParaRPr lang="en-US" altLang="en-US" sz="4000" dirty="0"/>
          </a:p>
        </p:txBody>
      </p:sp>
      <p:sp>
        <p:nvSpPr>
          <p:cNvPr id="2" name="Content Placeholder 1"/>
          <p:cNvSpPr>
            <a:spLocks noGrp="1"/>
          </p:cNvSpPr>
          <p:nvPr>
            <p:ph idx="1"/>
          </p:nvPr>
        </p:nvSpPr>
        <p:spPr>
          <a:xfrm>
            <a:off x="609600" y="1371600"/>
            <a:ext cx="8229600" cy="3962400"/>
          </a:xfrm>
        </p:spPr>
        <p:txBody>
          <a:bodyPr/>
          <a:lstStyle/>
          <a:p>
            <a:pPr marL="0" indent="0">
              <a:buNone/>
              <a:defRPr/>
            </a:pPr>
            <a:r>
              <a:rPr lang="en-IN" sz="2200" dirty="0"/>
              <a:t>A balance sheet (represented by Assets = Liabilities + Stockholders' Equity) is usually prepared as of the end of the fiscal reporting period, which in this example is 12/31/19 (far left) and 12/31/20 (far right). The 12 months in between these dates (middle) is Fiscal 2020; this is the period of time over which the income statement (Revenues and gains minus Expenses and losses = Net income) is prepared. Beneath the income statement (middle) is the statement of retained earnings (Beginning balance [from Stockholders’ Equity on 12/31/19 balance sheet) + Net income (from income statement above) – Dividends = Retained Earning ending balance, which points to stockholders’ equity on the 12/31/20 balance sheet. </a:t>
            </a:r>
            <a:endParaRPr lang="en-US" sz="22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39894775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990600"/>
          </a:xfrm>
        </p:spPr>
        <p:txBody>
          <a:bodyPr/>
          <a:lstStyle/>
          <a:p>
            <a:r>
              <a:rPr lang="en-US" altLang="en-US" sz="4000" dirty="0"/>
              <a:t>Closing Entries </a:t>
            </a:r>
            <a:r>
              <a:rPr lang="en-US" sz="4000" dirty="0"/>
              <a:t>- Text Alternative</a:t>
            </a:r>
            <a:endParaRPr lang="en-US" altLang="en-US" sz="4000" dirty="0"/>
          </a:p>
        </p:txBody>
      </p:sp>
      <p:sp>
        <p:nvSpPr>
          <p:cNvPr id="2" name="Content Placeholder 1"/>
          <p:cNvSpPr>
            <a:spLocks noGrp="1"/>
          </p:cNvSpPr>
          <p:nvPr>
            <p:ph idx="1"/>
          </p:nvPr>
        </p:nvSpPr>
        <p:spPr>
          <a:xfrm>
            <a:off x="609600" y="1371600"/>
            <a:ext cx="8229600" cy="3962400"/>
          </a:xfrm>
        </p:spPr>
        <p:txBody>
          <a:bodyPr/>
          <a:lstStyle/>
          <a:p>
            <a:pPr marL="0" indent="0">
              <a:buNone/>
              <a:defRPr/>
            </a:pPr>
            <a:r>
              <a:rPr lang="en-IN" sz="2200" dirty="0"/>
              <a:t>On the left, the To close amount under Expenses, Losses, and Dividends is moved to Total expenses, losses and dividends under Retained Earnings (middle column). On the right, the To close amount under Revenues and Gains is moved to Total revenues and gains under Retained Earnings (middle column). These lead to the Ending balance under Retained Earnings.</a:t>
            </a:r>
            <a:endParaRPr lang="en-US" sz="22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96885860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The Balance Sheet Equation </a:t>
            </a:r>
            <a:r>
              <a:rPr lang="en-US" altLang="en-US" sz="1000" b="0" dirty="0"/>
              <a:t>1</a:t>
            </a:r>
          </a:p>
        </p:txBody>
      </p:sp>
      <p:pic>
        <p:nvPicPr>
          <p:cNvPr id="8" name="Picture 4" descr="The operation of the accounting equation and the effect of several transactions.">
            <a:extLst>
              <a:ext uri="{FF2B5EF4-FFF2-40B4-BE49-F238E27FC236}">
                <a16:creationId xmlns:a16="http://schemas.microsoft.com/office/drawing/2014/main" id="{50EA8059-8427-4330-91B9-C136E8A0D3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909" y="2133600"/>
            <a:ext cx="821372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a:spLocks noGrp="1"/>
          </p:cNvSpPr>
          <p:nvPr>
            <p:ph idx="13"/>
          </p:nvPr>
        </p:nvSpPr>
        <p:spPr>
          <a:xfrm>
            <a:off x="2133600" y="589115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1"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4-2: Describe how the expanded accounting equation stays in balance after every transaction.</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The Balance Sheet Equation </a:t>
            </a:r>
            <a:r>
              <a:rPr lang="en-US" altLang="en-US" sz="1000" b="0" dirty="0"/>
              <a:t>2</a:t>
            </a:r>
          </a:p>
        </p:txBody>
      </p:sp>
      <p:sp>
        <p:nvSpPr>
          <p:cNvPr id="5" name="Content Placeholder 4"/>
          <p:cNvSpPr>
            <a:spLocks noGrp="1"/>
          </p:cNvSpPr>
          <p:nvPr>
            <p:ph idx="1"/>
          </p:nvPr>
        </p:nvSpPr>
        <p:spPr>
          <a:xfrm>
            <a:off x="457200" y="1371600"/>
            <a:ext cx="8229600" cy="4768851"/>
          </a:xfrm>
        </p:spPr>
        <p:txBody>
          <a:bodyPr/>
          <a:lstStyle/>
          <a:p>
            <a:pPr algn="ctr" eaLnBrk="1" hangingPunct="1">
              <a:spcBef>
                <a:spcPct val="50000"/>
              </a:spcBef>
              <a:buFontTx/>
              <a:buNone/>
            </a:pPr>
            <a:r>
              <a:rPr lang="en-US" altLang="en-US" sz="1800" b="1" dirty="0">
                <a:solidFill>
                  <a:srgbClr val="000000"/>
                </a:solidFill>
              </a:rPr>
              <a:t>Transactions</a:t>
            </a:r>
          </a:p>
          <a:p>
            <a:pPr marL="403200" indent="-403200" eaLnBrk="1" hangingPunct="1">
              <a:spcBef>
                <a:spcPct val="50000"/>
              </a:spcBef>
              <a:buFont typeface="Calibri" panose="020F0502020204030204" pitchFamily="34" charset="0"/>
              <a:buAutoNum type="arabicPeriod"/>
            </a:pPr>
            <a:r>
              <a:rPr lang="en-US" altLang="en-US" sz="1800" b="1" dirty="0">
                <a:solidFill>
                  <a:srgbClr val="000000"/>
                </a:solidFill>
              </a:rPr>
              <a:t>Investors organized the firm and invested $30, thus becoming the initial group of stockholders.</a:t>
            </a:r>
          </a:p>
          <a:p>
            <a:pPr marL="403200" indent="-403200" eaLnBrk="1" hangingPunct="1">
              <a:spcBef>
                <a:spcPct val="50000"/>
              </a:spcBef>
              <a:buFont typeface="Calibri" panose="020F0502020204030204" pitchFamily="34" charset="0"/>
              <a:buAutoNum type="arabicPeriod"/>
            </a:pPr>
            <a:r>
              <a:rPr lang="en-US" altLang="en-US" sz="1800" b="1" dirty="0">
                <a:solidFill>
                  <a:srgbClr val="000000"/>
                </a:solidFill>
              </a:rPr>
              <a:t>Equipment costing $25 was purchased for cash.</a:t>
            </a:r>
          </a:p>
          <a:p>
            <a:pPr marL="403200" indent="-403200" eaLnBrk="1" hangingPunct="1">
              <a:spcBef>
                <a:spcPct val="50000"/>
              </a:spcBef>
              <a:buFont typeface="Calibri" panose="020F0502020204030204" pitchFamily="34" charset="0"/>
              <a:buAutoNum type="arabicPeriod"/>
            </a:pPr>
            <a:r>
              <a:rPr lang="en-US" altLang="en-US" sz="1800" b="1" dirty="0">
                <a:solidFill>
                  <a:srgbClr val="000000"/>
                </a:solidFill>
              </a:rPr>
              <a:t>The firm borrowed $15 from a bank.</a:t>
            </a:r>
          </a:p>
          <a:p>
            <a:pPr marL="403200" indent="-403200" eaLnBrk="1" hangingPunct="1">
              <a:spcBef>
                <a:spcPct val="50000"/>
              </a:spcBef>
              <a:buFont typeface="Calibri" panose="020F0502020204030204" pitchFamily="34" charset="0"/>
              <a:buAutoNum type="arabicPeriod"/>
            </a:pPr>
            <a:r>
              <a:rPr lang="en-US" altLang="en-US" sz="1800" b="1" dirty="0">
                <a:solidFill>
                  <a:srgbClr val="000000"/>
                </a:solidFill>
              </a:rPr>
              <a:t>Merchandise costing $20 was purchased for inventory; $10 cash was paid, and $10 of the cost was charged on account.</a:t>
            </a:r>
          </a:p>
          <a:p>
            <a:pPr marL="403200" indent="-403200" eaLnBrk="1" hangingPunct="1">
              <a:spcBef>
                <a:spcPct val="50000"/>
              </a:spcBef>
              <a:buFont typeface="Calibri" panose="020F0502020204030204" pitchFamily="34" charset="0"/>
              <a:buAutoNum type="arabicPeriod"/>
            </a:pPr>
            <a:r>
              <a:rPr lang="en-US" altLang="en-US" sz="1800" b="1" dirty="0">
                <a:solidFill>
                  <a:srgbClr val="000000"/>
                </a:solidFill>
              </a:rPr>
              <a:t>Equipment that cost $7 was sold for $7; $2 was received in cash, and $5 will be received later.</a:t>
            </a:r>
          </a:p>
          <a:p>
            <a:pPr marL="403200" indent="-403200" eaLnBrk="1" hangingPunct="1">
              <a:spcBef>
                <a:spcPct val="50000"/>
              </a:spcBef>
              <a:buFont typeface="Calibri" panose="020F0502020204030204" pitchFamily="34" charset="0"/>
              <a:buAutoNum type="arabicPeriod"/>
            </a:pPr>
            <a:r>
              <a:rPr lang="en-US" altLang="en-US" sz="1800" b="1" dirty="0">
                <a:solidFill>
                  <a:srgbClr val="000000"/>
                </a:solidFill>
              </a:rPr>
              <a:t>The $5 account receivable from the sale of equipment was collected.</a:t>
            </a:r>
          </a:p>
          <a:p>
            <a:pPr marL="403200" indent="-403200" eaLnBrk="1" hangingPunct="1">
              <a:spcBef>
                <a:spcPct val="50000"/>
              </a:spcBef>
              <a:buFont typeface="Calibri" panose="020F0502020204030204" pitchFamily="34" charset="0"/>
              <a:buAutoNum type="arabicPeriod"/>
            </a:pPr>
            <a:r>
              <a:rPr lang="en-US" altLang="en-US" sz="1800" b="1" dirty="0">
                <a:solidFill>
                  <a:srgbClr val="000000"/>
                </a:solidFill>
              </a:rPr>
              <a:t>The firm sold merchandise inventory that had cost $12 for a selling price of $20; the sale was made on account (i.e., on credit), and the customer will pay later.</a:t>
            </a:r>
          </a:p>
          <a:p>
            <a:pPr marL="403200" indent="-403200" eaLnBrk="1" hangingPunct="1">
              <a:spcBef>
                <a:spcPct val="50000"/>
              </a:spcBef>
              <a:buFont typeface="Calibri" panose="020F0502020204030204" pitchFamily="34" charset="0"/>
              <a:buAutoNum type="arabicPeriod"/>
            </a:pPr>
            <a:r>
              <a:rPr lang="en-US" altLang="en-US" sz="1800" b="1" dirty="0">
                <a:solidFill>
                  <a:srgbClr val="000000"/>
                </a:solidFill>
              </a:rPr>
              <a:t>Wages of $3 earned by the firm’s employees are accrued.</a:t>
            </a:r>
          </a:p>
        </p:txBody>
      </p:sp>
      <p:sp>
        <p:nvSpPr>
          <p:cNvPr id="17" name="Content Placeholder 7"/>
          <p:cNvSpPr>
            <a:spLocks noGrp="1"/>
          </p:cNvSpPr>
          <p:nvPr>
            <p:ph idx="16"/>
          </p:nvPr>
        </p:nvSpPr>
        <p:spPr>
          <a:xfrm>
            <a:off x="457200" y="6248400"/>
            <a:ext cx="6858000" cy="228600"/>
          </a:xfrm>
        </p:spPr>
        <p:txBody>
          <a:bodyPr/>
          <a:lstStyle/>
          <a:p>
            <a:pPr marL="0" indent="0">
              <a:buNone/>
              <a:defRPr/>
            </a:pPr>
            <a:r>
              <a:rPr lang="en-US" altLang="en-US" sz="1100" b="1" dirty="0"/>
              <a:t>Learning Objective 4-2: Describe how the expanded accounting equation stays in balance after every transaction.</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The Balance Sheet Equation </a:t>
            </a:r>
            <a:r>
              <a:rPr lang="en-US" altLang="en-US" sz="1000" b="0" dirty="0"/>
              <a:t>3</a:t>
            </a:r>
          </a:p>
        </p:txBody>
      </p:sp>
      <p:pic>
        <p:nvPicPr>
          <p:cNvPr id="2" name="Picture 1" descr="Previous balance sheet equation is repeated here with a bracket leading from Revenues minus Expenses to the amount of +5 under Retained Earnings, the total lin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2209800"/>
            <a:ext cx="7696200" cy="2533333"/>
          </a:xfrm>
          <a:prstGeom prst="rect">
            <a:avLst/>
          </a:prstGeom>
        </p:spPr>
      </p:pic>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latin typeface="Arial Narrow" pitchFamily="34" charset="0"/>
              </a:rPr>
              <a:t>Learning Objective 4-3: Describe how the income statement is linked to the balance sheet through stockholders' equity.</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The Balance Sheet Equation </a:t>
            </a:r>
            <a:r>
              <a:rPr lang="en-US" altLang="en-US" sz="1000" b="0" dirty="0"/>
              <a:t>4</a:t>
            </a:r>
          </a:p>
        </p:txBody>
      </p:sp>
      <p:pic>
        <p:nvPicPr>
          <p:cNvPr id="4" name="Picture 3" descr="Simplified financial statements for Exhibit 4-1 data after transaction 8.&#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0739" y="1457276"/>
            <a:ext cx="6955057" cy="4336438"/>
          </a:xfrm>
          <a:prstGeom prst="rect">
            <a:avLst/>
          </a:prstGeom>
        </p:spPr>
      </p:pic>
      <p:sp>
        <p:nvSpPr>
          <p:cNvPr id="5" name="Content Placeholder 2"/>
          <p:cNvSpPr>
            <a:spLocks noGrp="1"/>
          </p:cNvSpPr>
          <p:nvPr>
            <p:ph idx="13"/>
          </p:nvPr>
        </p:nvSpPr>
        <p:spPr>
          <a:xfrm>
            <a:off x="2133600" y="5943600"/>
            <a:ext cx="4724400" cy="2286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4-3: Describe how the income statement is linked to the balance sheet through stockholders' equity. </a:t>
            </a:r>
          </a:p>
        </p:txBody>
      </p:sp>
    </p:spTree>
    <p:extLst>
      <p:ext uri="{BB962C8B-B14F-4D97-AF65-F5344CB8AC3E}">
        <p14:creationId xmlns:p14="http://schemas.microsoft.com/office/powerpoint/2010/main" val="153354125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Bookkeeping Jargon</a:t>
            </a:r>
            <a:endParaRPr lang="en-US" altLang="en-US" sz="1000" dirty="0"/>
          </a:p>
        </p:txBody>
      </p:sp>
      <p:sp>
        <p:nvSpPr>
          <p:cNvPr id="4" name="Content Placeholder 3"/>
          <p:cNvSpPr>
            <a:spLocks noGrp="1"/>
          </p:cNvSpPr>
          <p:nvPr>
            <p:ph idx="1"/>
          </p:nvPr>
        </p:nvSpPr>
        <p:spPr>
          <a:xfrm>
            <a:off x="1219200" y="2166937"/>
            <a:ext cx="6553200" cy="500063"/>
          </a:xfrm>
        </p:spPr>
        <p:txBody>
          <a:bodyPr/>
          <a:lstStyle/>
          <a:p>
            <a:pPr marL="0" indent="0" algn="ctr">
              <a:buNone/>
            </a:pPr>
            <a:r>
              <a:rPr lang="en-US" sz="2400" b="1" dirty="0">
                <a:solidFill>
                  <a:srgbClr val="000000"/>
                </a:solidFill>
              </a:rPr>
              <a:t>Transactions are initially recorded in a </a:t>
            </a:r>
            <a:r>
              <a:rPr lang="en-US" sz="2400" b="1" i="1" dirty="0">
                <a:solidFill>
                  <a:schemeClr val="tx2">
                    <a:lumMod val="50000"/>
                  </a:schemeClr>
                </a:solidFill>
              </a:rPr>
              <a:t>journal</a:t>
            </a:r>
            <a:r>
              <a:rPr lang="en-US" sz="2400" b="1" dirty="0">
                <a:solidFill>
                  <a:srgbClr val="000000"/>
                </a:solidFill>
              </a:rPr>
              <a:t>.</a:t>
            </a:r>
          </a:p>
        </p:txBody>
      </p:sp>
      <p:sp>
        <p:nvSpPr>
          <p:cNvPr id="6" name="Content Placeholder 5"/>
          <p:cNvSpPr>
            <a:spLocks noGrp="1"/>
          </p:cNvSpPr>
          <p:nvPr>
            <p:ph idx="14"/>
          </p:nvPr>
        </p:nvSpPr>
        <p:spPr>
          <a:xfrm>
            <a:off x="1295400" y="3124200"/>
            <a:ext cx="6629400" cy="947737"/>
          </a:xfrm>
        </p:spPr>
        <p:txBody>
          <a:bodyPr/>
          <a:lstStyle/>
          <a:p>
            <a:pPr marL="0" indent="0" algn="ctr" eaLnBrk="1" hangingPunct="1">
              <a:spcBef>
                <a:spcPct val="50000"/>
              </a:spcBef>
              <a:buNone/>
              <a:defRPr/>
            </a:pPr>
            <a:r>
              <a:rPr lang="en-US" sz="2400" b="1" dirty="0">
                <a:solidFill>
                  <a:srgbClr val="000000"/>
                </a:solidFill>
              </a:rPr>
              <a:t>Then, transactions are recorded in or posted to individual accounts in a </a:t>
            </a:r>
            <a:r>
              <a:rPr lang="en-US" sz="2400" b="1" i="1" dirty="0">
                <a:solidFill>
                  <a:schemeClr val="tx2">
                    <a:lumMod val="50000"/>
                  </a:schemeClr>
                </a:solidFill>
              </a:rPr>
              <a:t>ledger</a:t>
            </a:r>
            <a:r>
              <a:rPr lang="en-US" sz="2400" b="1" dirty="0">
                <a:solidFill>
                  <a:srgbClr val="000000"/>
                </a:solidFill>
              </a:rPr>
              <a:t>.</a:t>
            </a:r>
          </a:p>
        </p:txBody>
      </p:sp>
      <p:sp>
        <p:nvSpPr>
          <p:cNvPr id="7" name="Content Placeholder 6"/>
          <p:cNvSpPr>
            <a:spLocks noGrp="1"/>
          </p:cNvSpPr>
          <p:nvPr>
            <p:ph idx="15"/>
          </p:nvPr>
        </p:nvSpPr>
        <p:spPr>
          <a:xfrm>
            <a:off x="1295400" y="4376737"/>
            <a:ext cx="6477000" cy="1262063"/>
          </a:xfrm>
        </p:spPr>
        <p:txBody>
          <a:bodyPr/>
          <a:lstStyle/>
          <a:p>
            <a:pPr marL="0" indent="0" algn="ctr" eaLnBrk="1" hangingPunct="1">
              <a:spcBef>
                <a:spcPct val="50000"/>
              </a:spcBef>
              <a:buNone/>
              <a:defRPr/>
            </a:pPr>
            <a:r>
              <a:rPr lang="en-US" sz="2400" b="1" dirty="0">
                <a:solidFill>
                  <a:srgbClr val="000000"/>
                </a:solidFill>
              </a:rPr>
              <a:t>Accounts are used to organize or to group transactions to facilitate financial statement preparation.</a:t>
            </a:r>
          </a:p>
        </p:txBody>
      </p:sp>
      <p:sp>
        <p:nvSpPr>
          <p:cNvPr id="16"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4-4: Explain the meaning of the bookkeeping terms journal, ledger, T-account, account balance, debit, credit and closing the books.</a:t>
            </a:r>
          </a:p>
        </p:txBody>
      </p:sp>
    </p:spTree>
    <p:extLst>
      <p:ext uri="{BB962C8B-B14F-4D97-AF65-F5344CB8AC3E}">
        <p14:creationId xmlns:p14="http://schemas.microsoft.com/office/powerpoint/2010/main" val="202441437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 name="ISPRING_RESOURCE_PATHS_HASH_2" val="2c57a8bbab39a4e65f6dc9ae5a4a492dd926e244"/>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2.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8469BC-8061-450E-A3E9-B62929EFD076}">
  <ds:schemaRefs>
    <ds:schemaRef ds:uri="http://purl.org/dc/elements/1.1/"/>
    <ds:schemaRef ds:uri="http://purl.org/dc/terms/"/>
    <ds:schemaRef ds:uri="http://schemas.microsoft.com/office/2006/metadata/properties"/>
    <ds:schemaRef ds:uri="http://schemas.microsoft.com/office/2006/documentManagement/types"/>
    <ds:schemaRef ds:uri="http://www.w3.org/XML/1998/namespace"/>
    <ds:schemaRef ds:uri="http://purl.org/dc/dcmitype/"/>
    <ds:schemaRef ds:uri="http://schemas.microsoft.com/office/infopath/2007/PartnerControls"/>
    <ds:schemaRef ds:uri="http://schemas.openxmlformats.org/package/2006/metadata/core-properties"/>
    <ds:schemaRef ds:uri="8f5cc36b-c016-4758-adce-9e0f69c0453c"/>
    <ds:schemaRef ds:uri="dd132adf-85ac-4a18-8a8f-eabd02632a11"/>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5886</Words>
  <Application>Microsoft Office PowerPoint</Application>
  <PresentationFormat>On-screen Show (4:3)</PresentationFormat>
  <Paragraphs>390</Paragraphs>
  <Slides>44</Slides>
  <Notes>43</Notes>
  <HiddenSlides>9</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44</vt:i4>
      </vt:variant>
    </vt:vector>
  </HeadingPairs>
  <TitlesOfParts>
    <vt:vector size="55" baseType="lpstr">
      <vt:lpstr>Arial</vt:lpstr>
      <vt:lpstr>Arial Narrow</vt:lpstr>
      <vt:lpstr>Book Antiqua</vt:lpstr>
      <vt:lpstr>Calibri</vt:lpstr>
      <vt:lpstr>Monotype Sorts</vt:lpstr>
      <vt:lpstr>Palatino Linotype</vt:lpstr>
      <vt:lpstr>Tahoma</vt:lpstr>
      <vt:lpstr>Times New Roman</vt:lpstr>
      <vt:lpstr>Wingdings</vt:lpstr>
      <vt:lpstr>Theme1</vt:lpstr>
      <vt:lpstr>1_Theme1</vt:lpstr>
      <vt:lpstr> </vt:lpstr>
      <vt:lpstr>Accounting: What the Numbers Mean</vt:lpstr>
      <vt:lpstr>Learning Objectives</vt:lpstr>
      <vt:lpstr>The Balance Sheet Equation—A Mechanical Key</vt:lpstr>
      <vt:lpstr>The Balance Sheet Equation 1</vt:lpstr>
      <vt:lpstr>The Balance Sheet Equation 2</vt:lpstr>
      <vt:lpstr>The Balance Sheet Equation 3</vt:lpstr>
      <vt:lpstr>The Balance Sheet Equation 4</vt:lpstr>
      <vt:lpstr>Bookkeeping Jargon</vt:lpstr>
      <vt:lpstr>T-Account 1</vt:lpstr>
      <vt:lpstr>T-Account 2</vt:lpstr>
      <vt:lpstr>Debits and Credits 1</vt:lpstr>
      <vt:lpstr>Debits and Credits 2</vt:lpstr>
      <vt:lpstr>Revenue and Expenses</vt:lpstr>
      <vt:lpstr>Debits and Credits 3</vt:lpstr>
      <vt:lpstr>Journal Entry Format 1</vt:lpstr>
      <vt:lpstr>Journal Entry Format 2</vt:lpstr>
      <vt:lpstr>The Bookkeeping Process</vt:lpstr>
      <vt:lpstr>Understanding the Effects of Transactions on the Financial Statements 1</vt:lpstr>
      <vt:lpstr>Understanding the Effects of Transactions on the Financial Statements 2</vt:lpstr>
      <vt:lpstr>Understanding the Effects of Transactions on the Financial Statements 3</vt:lpstr>
      <vt:lpstr>Understanding the Effects of Transactions on the Financial Statements 4</vt:lpstr>
      <vt:lpstr>Adjustments/Adjusting Entries 1</vt:lpstr>
      <vt:lpstr>Two Types of Adjusting Entries</vt:lpstr>
      <vt:lpstr>Adjustments/Adjusting Entries 2</vt:lpstr>
      <vt:lpstr>Adjustments: Accrual of Wages</vt:lpstr>
      <vt:lpstr>Adjustments: Accrual of Interest Income 1</vt:lpstr>
      <vt:lpstr>Adjustments: Accrual of Interest Income 2</vt:lpstr>
      <vt:lpstr>Adjustments: Accrual of Interest Income 3</vt:lpstr>
      <vt:lpstr>Reclassification Adjustment for Supplies</vt:lpstr>
      <vt:lpstr>Reclassifying Assets to Expenses 1</vt:lpstr>
      <vt:lpstr>Reclassifying Assets to Expenses 2</vt:lpstr>
      <vt:lpstr>Closing the Books</vt:lpstr>
      <vt:lpstr>Closing Entries</vt:lpstr>
      <vt:lpstr>End of Chapter 4</vt:lpstr>
      <vt:lpstr>Accessibility Content: Text Alternatives for Images</vt:lpstr>
      <vt:lpstr>The Balance Sheet Equation—A Mechanical Key - Text Alternative</vt:lpstr>
      <vt:lpstr>The Balance Sheet Equation 1 - Text Alternative</vt:lpstr>
      <vt:lpstr>Debits and Credits 1 - Text Alternative</vt:lpstr>
      <vt:lpstr>Journal Entry Format 2 - Text Alternative</vt:lpstr>
      <vt:lpstr>The Balance Sheet Equation 4 - Text Alternative</vt:lpstr>
      <vt:lpstr>The Bookkeeping Process - Text Alternative</vt:lpstr>
      <vt:lpstr>Closing the Books - Text Alternative</vt:lpstr>
      <vt:lpstr>Closing Entries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2020-06-22T21:54:34Z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