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894" r:id="rId4"/>
  </p:sldMasterIdLst>
  <p:notesMasterIdLst>
    <p:notesMasterId r:id="rId25"/>
  </p:notesMasterIdLst>
  <p:handoutMasterIdLst>
    <p:handoutMasterId r:id="rId26"/>
  </p:handoutMasterIdLst>
  <p:sldIdLst>
    <p:sldId id="353" r:id="rId5"/>
    <p:sldId id="352" r:id="rId6"/>
    <p:sldId id="336" r:id="rId7"/>
    <p:sldId id="357" r:id="rId8"/>
    <p:sldId id="358" r:id="rId9"/>
    <p:sldId id="339" r:id="rId10"/>
    <p:sldId id="340" r:id="rId11"/>
    <p:sldId id="361" r:id="rId12"/>
    <p:sldId id="341" r:id="rId13"/>
    <p:sldId id="342" r:id="rId14"/>
    <p:sldId id="343" r:id="rId15"/>
    <p:sldId id="344" r:id="rId16"/>
    <p:sldId id="345" r:id="rId17"/>
    <p:sldId id="350" r:id="rId18"/>
    <p:sldId id="346" r:id="rId19"/>
    <p:sldId id="354" r:id="rId20"/>
    <p:sldId id="348" r:id="rId21"/>
    <p:sldId id="360" r:id="rId22"/>
    <p:sldId id="359" r:id="rId23"/>
    <p:sldId id="300" r:id="rId24"/>
  </p:sldIdLst>
  <p:sldSz cx="9144000" cy="6858000" type="screen4x3"/>
  <p:notesSz cx="7010400" cy="9296400"/>
  <p:custDataLst>
    <p:tags r:id="rId27"/>
  </p:custDataLst>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5pPr>
    <a:lvl6pPr marL="2286000" algn="l" defTabSz="914400" rtl="0" eaLnBrk="1" latinLnBrk="0" hangingPunct="1">
      <a:defRPr kern="1200">
        <a:solidFill>
          <a:schemeClr val="tx1"/>
        </a:solidFill>
        <a:latin typeface="Tahoma" panose="020B0604030504040204" pitchFamily="34" charset="0"/>
        <a:ea typeface="+mn-ea"/>
        <a:cs typeface="+mn-cs"/>
      </a:defRPr>
    </a:lvl6pPr>
    <a:lvl7pPr marL="2743200" algn="l" defTabSz="914400" rtl="0" eaLnBrk="1" latinLnBrk="0" hangingPunct="1">
      <a:defRPr kern="1200">
        <a:solidFill>
          <a:schemeClr val="tx1"/>
        </a:solidFill>
        <a:latin typeface="Tahoma" panose="020B0604030504040204" pitchFamily="34" charset="0"/>
        <a:ea typeface="+mn-ea"/>
        <a:cs typeface="+mn-cs"/>
      </a:defRPr>
    </a:lvl7pPr>
    <a:lvl8pPr marL="3200400" algn="l" defTabSz="914400" rtl="0" eaLnBrk="1" latinLnBrk="0" hangingPunct="1">
      <a:defRPr kern="1200">
        <a:solidFill>
          <a:schemeClr val="tx1"/>
        </a:solidFill>
        <a:latin typeface="Tahoma" panose="020B0604030504040204" pitchFamily="34" charset="0"/>
        <a:ea typeface="+mn-ea"/>
        <a:cs typeface="+mn-cs"/>
      </a:defRPr>
    </a:lvl8pPr>
    <a:lvl9pPr marL="3657600" algn="l" defTabSz="914400" rtl="0" eaLnBrk="1" latinLnBrk="0" hangingPunct="1">
      <a:defRPr kern="1200">
        <a:solidFill>
          <a:schemeClr val="tx1"/>
        </a:solidFill>
        <a:latin typeface="Tahoma" panose="020B060403050404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4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FFEFBD"/>
    <a:srgbClr val="FFFF8F"/>
    <a:srgbClr val="FFEEB7"/>
    <a:srgbClr val="000000"/>
    <a:srgbClr val="660033"/>
    <a:srgbClr val="990099"/>
    <a:srgbClr val="9933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60" autoAdjust="0"/>
    <p:restoredTop sz="54247" autoAdjust="0"/>
  </p:normalViewPr>
  <p:slideViewPr>
    <p:cSldViewPr>
      <p:cViewPr varScale="1">
        <p:scale>
          <a:sx n="53" d="100"/>
          <a:sy n="53" d="100"/>
        </p:scale>
        <p:origin x="2352" y="78"/>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25" d="100"/>
        <a:sy n="125" d="100"/>
      </p:scale>
      <p:origin x="0" y="0"/>
    </p:cViewPr>
  </p:notesTextViewPr>
  <p:sorterViewPr>
    <p:cViewPr>
      <p:scale>
        <a:sx n="66" d="100"/>
        <a:sy n="66" d="100"/>
      </p:scale>
      <p:origin x="0" y="0"/>
    </p:cViewPr>
  </p:sorterViewPr>
  <p:notesViewPr>
    <p:cSldViewPr>
      <p:cViewPr>
        <p:scale>
          <a:sx n="66" d="100"/>
          <a:sy n="66" d="100"/>
        </p:scale>
        <p:origin x="-3306" y="-16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gs" Target="tags/tag1.xml"/><Relationship Id="rId30" Type="http://schemas.openxmlformats.org/officeDocument/2006/relationships/viewProps" Target="viewProps.xml"/></Relationships>
</file>

<file path=ppt/_rels/viewProps.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6" name="Text Box 6">
            <a:extLst>
              <a:ext uri="{FF2B5EF4-FFF2-40B4-BE49-F238E27FC236}">
                <a16:creationId xmlns:a16="http://schemas.microsoft.com/office/drawing/2014/main" id="{8346078D-5D55-4BE3-80D8-441383DDA9A5}"/>
              </a:ext>
            </a:extLst>
          </p:cNvPr>
          <p:cNvSpPr txBox="1">
            <a:spLocks noChangeArrowheads="1"/>
          </p:cNvSpPr>
          <p:nvPr/>
        </p:nvSpPr>
        <p:spPr bwMode="auto">
          <a:xfrm>
            <a:off x="5842000" y="0"/>
            <a:ext cx="1168400" cy="279400"/>
          </a:xfrm>
          <a:prstGeom prst="rect">
            <a:avLst/>
          </a:prstGeom>
          <a:noFill/>
          <a:ln w="9525">
            <a:noFill/>
            <a:miter lim="800000"/>
            <a:headEnd/>
            <a:tailEnd/>
          </a:ln>
          <a:effectLst/>
        </p:spPr>
        <p:txBody>
          <a:bodyPr lIns="93177" tIns="46589" rIns="93177" bIns="46589">
            <a:spAutoFit/>
          </a:bodyPr>
          <a:lstStyle>
            <a:lvl1pPr defTabSz="931863">
              <a:defRPr>
                <a:solidFill>
                  <a:schemeClr val="tx1"/>
                </a:solidFill>
                <a:latin typeface="Tahoma" panose="020B0604030504040204" pitchFamily="34" charset="0"/>
              </a:defRPr>
            </a:lvl1pPr>
            <a:lvl2pPr marL="742950" indent="-285750" defTabSz="931863">
              <a:defRPr>
                <a:solidFill>
                  <a:schemeClr val="tx1"/>
                </a:solidFill>
                <a:latin typeface="Tahoma" panose="020B0604030504040204" pitchFamily="34" charset="0"/>
              </a:defRPr>
            </a:lvl2pPr>
            <a:lvl3pPr marL="1143000" indent="-228600" defTabSz="931863">
              <a:defRPr>
                <a:solidFill>
                  <a:schemeClr val="tx1"/>
                </a:solidFill>
                <a:latin typeface="Tahoma" panose="020B0604030504040204" pitchFamily="34" charset="0"/>
              </a:defRPr>
            </a:lvl3pPr>
            <a:lvl4pPr marL="1600200" indent="-228600" defTabSz="931863">
              <a:defRPr>
                <a:solidFill>
                  <a:schemeClr val="tx1"/>
                </a:solidFill>
                <a:latin typeface="Tahoma" panose="020B0604030504040204" pitchFamily="34" charset="0"/>
              </a:defRPr>
            </a:lvl4pPr>
            <a:lvl5pPr marL="2057400" indent="-228600" defTabSz="931863">
              <a:defRPr>
                <a:solidFill>
                  <a:schemeClr val="tx1"/>
                </a:solidFill>
                <a:latin typeface="Tahoma" panose="020B0604030504040204" pitchFamily="34" charset="0"/>
              </a:defRPr>
            </a:lvl5pPr>
            <a:lvl6pPr marL="2514600" indent="-228600" defTabSz="931863" eaLnBrk="0" fontAlgn="base" hangingPunct="0">
              <a:spcBef>
                <a:spcPct val="0"/>
              </a:spcBef>
              <a:spcAft>
                <a:spcPct val="0"/>
              </a:spcAft>
              <a:defRPr>
                <a:solidFill>
                  <a:schemeClr val="tx1"/>
                </a:solidFill>
                <a:latin typeface="Tahoma" panose="020B0604030504040204" pitchFamily="34" charset="0"/>
              </a:defRPr>
            </a:lvl6pPr>
            <a:lvl7pPr marL="2971800" indent="-228600" defTabSz="931863" eaLnBrk="0" fontAlgn="base" hangingPunct="0">
              <a:spcBef>
                <a:spcPct val="0"/>
              </a:spcBef>
              <a:spcAft>
                <a:spcPct val="0"/>
              </a:spcAft>
              <a:defRPr>
                <a:solidFill>
                  <a:schemeClr val="tx1"/>
                </a:solidFill>
                <a:latin typeface="Tahoma" panose="020B0604030504040204" pitchFamily="34" charset="0"/>
              </a:defRPr>
            </a:lvl7pPr>
            <a:lvl8pPr marL="3429000" indent="-228600" defTabSz="931863" eaLnBrk="0" fontAlgn="base" hangingPunct="0">
              <a:spcBef>
                <a:spcPct val="0"/>
              </a:spcBef>
              <a:spcAft>
                <a:spcPct val="0"/>
              </a:spcAft>
              <a:defRPr>
                <a:solidFill>
                  <a:schemeClr val="tx1"/>
                </a:solidFill>
                <a:latin typeface="Tahoma" panose="020B0604030504040204" pitchFamily="34" charset="0"/>
              </a:defRPr>
            </a:lvl8pPr>
            <a:lvl9pPr marL="3886200" indent="-228600" defTabSz="931863" eaLnBrk="0" fontAlgn="base" hangingPunct="0">
              <a:spcBef>
                <a:spcPct val="0"/>
              </a:spcBef>
              <a:spcAft>
                <a:spcPct val="0"/>
              </a:spcAft>
              <a:defRPr>
                <a:solidFill>
                  <a:schemeClr val="tx1"/>
                </a:solidFill>
                <a:latin typeface="Tahoma" panose="020B0604030504040204" pitchFamily="34" charset="0"/>
              </a:defRPr>
            </a:lvl9pPr>
          </a:lstStyle>
          <a:p>
            <a:pPr algn="r" eaLnBrk="1" hangingPunct="1">
              <a:spcBef>
                <a:spcPct val="50000"/>
              </a:spcBef>
              <a:defRPr/>
            </a:pPr>
            <a:r>
              <a:rPr lang="en-US" altLang="en-US" sz="1200" dirty="0">
                <a:latin typeface="Arial" panose="020B0604020202020204" pitchFamily="34" charset="0"/>
              </a:rPr>
              <a:t>3-</a:t>
            </a:r>
            <a:fld id="{99FBD1BB-CDA6-4614-8492-5491C9A010BC}" type="slidenum">
              <a:rPr lang="en-US" altLang="en-US" sz="1200" smtClean="0">
                <a:latin typeface="Arial" panose="020B0604020202020204" pitchFamily="34" charset="0"/>
              </a:rPr>
              <a:pPr algn="r" eaLnBrk="1" hangingPunct="1">
                <a:spcBef>
                  <a:spcPct val="50000"/>
                </a:spcBef>
                <a:defRPr/>
              </a:pPr>
              <a:t>‹#›</a:t>
            </a:fld>
            <a:endParaRPr lang="en-US" altLang="en-US" sz="1200" dirty="0">
              <a:latin typeface="Arial" panose="020B060402020202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F1F909A3-73CA-45BC-AD81-81C950797604}"/>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53251" name="Rectangle 4">
            <a:extLst>
              <a:ext uri="{FF2B5EF4-FFF2-40B4-BE49-F238E27FC236}">
                <a16:creationId xmlns:a16="http://schemas.microsoft.com/office/drawing/2014/main" id="{CF11F7F2-BD21-44B5-B1CA-B43CBEF0CE90}"/>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id="{4B77C4C5-9F7B-4731-88D2-CC2E3D243D8F}"/>
              </a:ext>
            </a:extLst>
          </p:cNvPr>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582" name="Rectangle 6">
            <a:extLst>
              <a:ext uri="{FF2B5EF4-FFF2-40B4-BE49-F238E27FC236}">
                <a16:creationId xmlns:a16="http://schemas.microsoft.com/office/drawing/2014/main" id="{03466478-D3A3-4A06-B8BB-0D8DA0F5B1BB}"/>
              </a:ext>
            </a:extLst>
          </p:cNvPr>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9" name="TextBox 8">
            <a:extLst>
              <a:ext uri="{FF2B5EF4-FFF2-40B4-BE49-F238E27FC236}">
                <a16:creationId xmlns:a16="http://schemas.microsoft.com/office/drawing/2014/main" id="{D8B01E42-7FDD-4F15-A7F8-7E335A4C9816}"/>
              </a:ext>
            </a:extLst>
          </p:cNvPr>
          <p:cNvSpPr txBox="1"/>
          <p:nvPr/>
        </p:nvSpPr>
        <p:spPr>
          <a:xfrm>
            <a:off x="5791200" y="0"/>
            <a:ext cx="1219200" cy="246063"/>
          </a:xfrm>
          <a:prstGeom prst="rect">
            <a:avLst/>
          </a:prstGeom>
          <a:no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r">
              <a:defRPr/>
            </a:pPr>
            <a:r>
              <a:rPr lang="en-US" altLang="en-US" sz="1000" dirty="0"/>
              <a:t>3-</a:t>
            </a:r>
            <a:fld id="{6E11C2FC-AD53-41DE-9564-4C7DAB43BAF6}" type="slidenum">
              <a:rPr lang="en-US" altLang="en-US" sz="1000" smtClean="0"/>
              <a:pPr algn="r">
                <a:defRPr/>
              </a:pPr>
              <a:t>‹#›</a:t>
            </a:fld>
            <a:endParaRPr lang="en-US" altLang="en-US" sz="1000"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71CE2AA6-5DD2-4E47-ABCC-524DF0AAD0A8}"/>
              </a:ext>
            </a:extLst>
          </p:cNvPr>
          <p:cNvSpPr>
            <a:spLocks noGrp="1" noRot="1" noChangeAspect="1" noChangeArrowheads="1" noTextEdit="1"/>
          </p:cNvSpPr>
          <p:nvPr>
            <p:ph type="sldImg"/>
          </p:nvPr>
        </p:nvSpPr>
        <p:spPr>
          <a:ln/>
        </p:spPr>
      </p:sp>
      <p:sp>
        <p:nvSpPr>
          <p:cNvPr id="56323" name="Rectangle 3">
            <a:extLst>
              <a:ext uri="{FF2B5EF4-FFF2-40B4-BE49-F238E27FC236}">
                <a16:creationId xmlns:a16="http://schemas.microsoft.com/office/drawing/2014/main" id="{384D5529-07D2-4EBA-97DF-FAA8BE7A733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Accounting: What the Numbers Mean</a:t>
            </a:r>
          </a:p>
          <a:p>
            <a:pPr eaLnBrk="1" hangingPunct="1"/>
            <a:r>
              <a:rPr lang="en-US" altLang="en-US" dirty="0"/>
              <a:t>Twelfth Edition</a:t>
            </a:r>
          </a:p>
          <a:p>
            <a:pPr eaLnBrk="1" hangingPunct="1"/>
            <a:r>
              <a:rPr lang="en-US" altLang="en-US" dirty="0"/>
              <a:t>Marshall, McManus, and Viele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a:extLst>
              <a:ext uri="{FF2B5EF4-FFF2-40B4-BE49-F238E27FC236}">
                <a16:creationId xmlns:a16="http://schemas.microsoft.com/office/drawing/2014/main" id="{490603A6-06C5-48A9-BC13-FE97A2237DC3}"/>
              </a:ext>
            </a:extLst>
          </p:cNvPr>
          <p:cNvSpPr>
            <a:spLocks noGrp="1" noRot="1" noChangeAspect="1" noChangeArrowheads="1" noTextEdit="1"/>
          </p:cNvSpPr>
          <p:nvPr>
            <p:ph type="sldImg"/>
          </p:nvPr>
        </p:nvSpPr>
        <p:spPr>
          <a:solidFill>
            <a:srgbClr val="FFFFFF"/>
          </a:solidFill>
          <a:ln/>
        </p:spPr>
      </p:sp>
      <p:sp>
        <p:nvSpPr>
          <p:cNvPr id="72707" name="Rectangle 3">
            <a:extLst>
              <a:ext uri="{FF2B5EF4-FFF2-40B4-BE49-F238E27FC236}">
                <a16:creationId xmlns:a16="http://schemas.microsoft.com/office/drawing/2014/main" id="{272B58BD-5E6A-4CB0-A4FE-AE303D4CB0D8}"/>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Margin emphasizes that from every dollar of sales revenue, some amount must work its way to net income </a:t>
            </a:r>
            <a:r>
              <a:rPr lang="en-IN" altLang="en-US" dirty="0"/>
              <a:t>if the company is to be profitable</a:t>
            </a:r>
            <a:r>
              <a:rPr lang="en-US" altLang="en-US" dirty="0"/>
              <a:t>. Turnover relates to the efficiency with which the firm's assets are used in the revenue-generating process.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a:extLst>
              <a:ext uri="{FF2B5EF4-FFF2-40B4-BE49-F238E27FC236}">
                <a16:creationId xmlns:a16="http://schemas.microsoft.com/office/drawing/2014/main" id="{322399D3-E12C-411C-9979-9C576324A5DA}"/>
              </a:ext>
            </a:extLst>
          </p:cNvPr>
          <p:cNvSpPr>
            <a:spLocks noGrp="1" noRot="1" noChangeAspect="1" noChangeArrowheads="1" noTextEdit="1"/>
          </p:cNvSpPr>
          <p:nvPr>
            <p:ph type="sldImg"/>
          </p:nvPr>
        </p:nvSpPr>
        <p:spPr>
          <a:solidFill>
            <a:srgbClr val="FFFFFF"/>
          </a:solidFill>
          <a:ln/>
        </p:spPr>
      </p:sp>
      <p:sp>
        <p:nvSpPr>
          <p:cNvPr id="74755" name="Rectangle 3">
            <a:extLst>
              <a:ext uri="{FF2B5EF4-FFF2-40B4-BE49-F238E27FC236}">
                <a16:creationId xmlns:a16="http://schemas.microsoft.com/office/drawing/2014/main" id="{643CD4B3-48DC-41A8-BE4A-EB7759F2DB15}"/>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IN" altLang="en-US" dirty="0"/>
              <a:t>A rule of thumb useful for putting ROI in perspective is that for most American merchandising and manufacturing companies, average ROI based on net income normally ranges between 8 percent and 12 percent during stable economic times.</a:t>
            </a:r>
            <a:endParaRPr lang="en-US"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a:extLst>
              <a:ext uri="{FF2B5EF4-FFF2-40B4-BE49-F238E27FC236}">
                <a16:creationId xmlns:a16="http://schemas.microsoft.com/office/drawing/2014/main" id="{FBE25BFD-9DFE-45C3-8AF7-1B0F4AF9EB6E}"/>
              </a:ext>
            </a:extLst>
          </p:cNvPr>
          <p:cNvSpPr>
            <a:spLocks noGrp="1" noRot="1" noChangeAspect="1" noChangeArrowheads="1" noTextEdit="1"/>
          </p:cNvSpPr>
          <p:nvPr>
            <p:ph type="sldImg"/>
          </p:nvPr>
        </p:nvSpPr>
        <p:spPr>
          <a:solidFill>
            <a:srgbClr val="FFFFFF"/>
          </a:solidFill>
          <a:ln/>
        </p:spPr>
      </p:sp>
      <p:sp>
        <p:nvSpPr>
          <p:cNvPr id="76803" name="Rectangle 3">
            <a:extLst>
              <a:ext uri="{FF2B5EF4-FFF2-40B4-BE49-F238E27FC236}">
                <a16:creationId xmlns:a16="http://schemas.microsoft.com/office/drawing/2014/main" id="{ED1A3398-77F2-4DE6-AF0A-6C574447FA55}"/>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rPr>
              <a:t>LO 3-4: </a:t>
            </a:r>
            <a:r>
              <a:rPr kumimoji="0" lang="en-US" altLang="en-US" dirty="0">
                <a:solidFill>
                  <a:srgbClr val="000000"/>
                </a:solidFill>
              </a:rPr>
              <a:t>Explain the importance and show the calculation of return on equity.</a:t>
            </a:r>
          </a:p>
          <a:p>
            <a:endParaRPr kumimoji="0" lang="en-US" altLang="en-US" dirty="0">
              <a:solidFill>
                <a:srgbClr val="800000"/>
              </a:solidFill>
            </a:endParaRPr>
          </a:p>
          <a:p>
            <a:r>
              <a:rPr lang="en-US" altLang="en-US" dirty="0"/>
              <a:t>To calculate return on equity, net income is divided by average stockholders' equity. Stockholders are interested in expressing the profits of the firm as a rate of return on the amount of stockholders' equity. </a:t>
            </a:r>
            <a:r>
              <a:rPr lang="en-IN" altLang="en-US" dirty="0"/>
              <a:t>A rule of thumb for putting ROE in perspective is that average ROE for most American merchandising and manufacturing companies has historically ranged from 12 percent to 18 percent</a:t>
            </a:r>
            <a:r>
              <a:rPr lang="en-US" altLang="en-US" dirty="0"/>
              <a:t>.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a:extLst>
              <a:ext uri="{FF2B5EF4-FFF2-40B4-BE49-F238E27FC236}">
                <a16:creationId xmlns:a16="http://schemas.microsoft.com/office/drawing/2014/main" id="{150F819C-77F0-4809-ADF2-85705745F80D}"/>
              </a:ext>
            </a:extLst>
          </p:cNvPr>
          <p:cNvSpPr>
            <a:spLocks noGrp="1" noRot="1" noChangeAspect="1" noChangeArrowheads="1" noTextEdit="1"/>
          </p:cNvSpPr>
          <p:nvPr>
            <p:ph type="sldImg"/>
          </p:nvPr>
        </p:nvSpPr>
        <p:spPr>
          <a:ln/>
        </p:spPr>
      </p:sp>
      <p:sp>
        <p:nvSpPr>
          <p:cNvPr id="78851" name="Rectangle 3">
            <a:extLst>
              <a:ext uri="{FF2B5EF4-FFF2-40B4-BE49-F238E27FC236}">
                <a16:creationId xmlns:a16="http://schemas.microsoft.com/office/drawing/2014/main" id="{F7921E94-15C8-4F7D-8EC5-C56EC6BA2A5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rPr>
              <a:t>LO 3-5: </a:t>
            </a:r>
            <a:r>
              <a:rPr kumimoji="0" lang="en-US" altLang="en-US" dirty="0">
                <a:solidFill>
                  <a:srgbClr val="000000"/>
                </a:solidFill>
              </a:rPr>
              <a:t>Explain the meaning of liquidity and discuss why it is important.</a:t>
            </a:r>
          </a:p>
          <a:p>
            <a:endParaRPr kumimoji="0" lang="en-US" altLang="en-US" dirty="0">
              <a:solidFill>
                <a:srgbClr val="000000"/>
              </a:solidFill>
            </a:endParaRPr>
          </a:p>
          <a:p>
            <a:r>
              <a:rPr lang="en-US" altLang="en-US" dirty="0">
                <a:solidFill>
                  <a:srgbClr val="000000"/>
                </a:solidFill>
              </a:rPr>
              <a:t>Liquidity refers to a firm’s ability to meet its current obligations and is measured by relating its current assets and current liabilities as reported on the balance sheet. Liquidity is measured in three principal ways: working capital, current ratio, and acid-test ratio.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a:extLst>
              <a:ext uri="{FF2B5EF4-FFF2-40B4-BE49-F238E27FC236}">
                <a16:creationId xmlns:a16="http://schemas.microsoft.com/office/drawing/2014/main" id="{20F13785-BC52-4101-98E7-C98AA64AE69F}"/>
              </a:ext>
            </a:extLst>
          </p:cNvPr>
          <p:cNvSpPr>
            <a:spLocks noGrp="1" noRot="1" noChangeAspect="1" noChangeArrowheads="1" noTextEdit="1"/>
          </p:cNvSpPr>
          <p:nvPr>
            <p:ph type="sldImg"/>
          </p:nvPr>
        </p:nvSpPr>
        <p:spPr>
          <a:ln/>
        </p:spPr>
      </p:sp>
      <p:sp>
        <p:nvSpPr>
          <p:cNvPr id="80899" name="Rectangle 3">
            <a:extLst>
              <a:ext uri="{FF2B5EF4-FFF2-40B4-BE49-F238E27FC236}">
                <a16:creationId xmlns:a16="http://schemas.microsoft.com/office/drawing/2014/main" id="{5E636BA1-0142-4E9B-BA5D-2CCED3EAAB2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rPr>
              <a:t>LO 3-6: Discuss t</a:t>
            </a:r>
            <a:r>
              <a:rPr kumimoji="0" lang="en-US" altLang="en-US" dirty="0">
                <a:solidFill>
                  <a:srgbClr val="000000"/>
                </a:solidFill>
              </a:rPr>
              <a:t>he significance and calculation of working capital, the current ratio, and the acid-test ratio.</a:t>
            </a:r>
          </a:p>
          <a:p>
            <a:endParaRPr kumimoji="0" lang="en-US" altLang="en-US" dirty="0">
              <a:solidFill>
                <a:srgbClr val="800000"/>
              </a:solidFill>
            </a:endParaRPr>
          </a:p>
          <a:p>
            <a:r>
              <a:rPr lang="en-US" altLang="en-US" dirty="0"/>
              <a:t>Working capital is calculated by subtracting current liabilities from current assets. Working capital is the excess of a firm's current assets over its current liabilities.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a:extLst>
              <a:ext uri="{FF2B5EF4-FFF2-40B4-BE49-F238E27FC236}">
                <a16:creationId xmlns:a16="http://schemas.microsoft.com/office/drawing/2014/main" id="{F6270F4B-3771-436B-9BFE-F69D35C734B6}"/>
              </a:ext>
            </a:extLst>
          </p:cNvPr>
          <p:cNvSpPr>
            <a:spLocks noGrp="1" noRot="1" noChangeAspect="1" noChangeArrowheads="1" noTextEdit="1"/>
          </p:cNvSpPr>
          <p:nvPr>
            <p:ph type="sldImg"/>
          </p:nvPr>
        </p:nvSpPr>
        <p:spPr>
          <a:solidFill>
            <a:srgbClr val="FFFFFF"/>
          </a:solidFill>
          <a:ln/>
        </p:spPr>
      </p:sp>
      <p:sp>
        <p:nvSpPr>
          <p:cNvPr id="82947" name="Rectangle 3">
            <a:extLst>
              <a:ext uri="{FF2B5EF4-FFF2-40B4-BE49-F238E27FC236}">
                <a16:creationId xmlns:a16="http://schemas.microsoft.com/office/drawing/2014/main" id="{438A5001-9F69-435A-83C8-63B352B1088C}"/>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To calculate the current ratio, divide current assets by current liabilities. </a:t>
            </a:r>
            <a:r>
              <a:rPr lang="en-IN" altLang="en-US" dirty="0"/>
              <a:t>The trend of a company’s current ratio </a:t>
            </a:r>
            <a:r>
              <a:rPr lang="en-US" altLang="en-US" dirty="0"/>
              <a:t>is </a:t>
            </a:r>
            <a:r>
              <a:rPr lang="en-IN" altLang="en-US" dirty="0"/>
              <a:t>most useful in judging its current bill-paying ability</a:t>
            </a:r>
            <a:r>
              <a:rPr lang="en-US" altLang="en-US" dirty="0"/>
              <a:t>. As a rule of thumb, a current ratio of two is considered indicative of adequate liquidity.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a:extLst>
              <a:ext uri="{FF2B5EF4-FFF2-40B4-BE49-F238E27FC236}">
                <a16:creationId xmlns:a16="http://schemas.microsoft.com/office/drawing/2014/main" id="{A5231C06-1434-4F03-ABBA-FC7EACBAE061}"/>
              </a:ext>
            </a:extLst>
          </p:cNvPr>
          <p:cNvSpPr>
            <a:spLocks noGrp="1" noRot="1" noChangeAspect="1" noChangeArrowheads="1" noTextEdit="1"/>
          </p:cNvSpPr>
          <p:nvPr>
            <p:ph type="sldImg"/>
          </p:nvPr>
        </p:nvSpPr>
        <p:spPr>
          <a:solidFill>
            <a:srgbClr val="FFFFFF"/>
          </a:solidFill>
          <a:ln/>
        </p:spPr>
      </p:sp>
      <p:sp>
        <p:nvSpPr>
          <p:cNvPr id="84995" name="Rectangle 3">
            <a:extLst>
              <a:ext uri="{FF2B5EF4-FFF2-40B4-BE49-F238E27FC236}">
                <a16:creationId xmlns:a16="http://schemas.microsoft.com/office/drawing/2014/main" id="{447F4BBE-85F8-47F7-AD29-21E85137CEFD}"/>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t>The acid-test ratio, also called quick ratio, is calculated by dividing the sum of Cash (including temporary cash investments) and Accounts Receivable by current liabilities. This ratio provides information about an almost worst-case situation—the firm's ability to meet its current obligations even if none of the inventory can be sold. As a rule of thumb, an acid-test ratio of 1.0 is considered indicative of adequate liquidity.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EACA7A7E-91DB-441C-AF19-9305EA1764F9}"/>
              </a:ext>
            </a:extLst>
          </p:cNvPr>
          <p:cNvSpPr>
            <a:spLocks noGrp="1" noRot="1" noChangeAspect="1" noChangeArrowheads="1" noTextEdit="1"/>
          </p:cNvSpPr>
          <p:nvPr>
            <p:ph type="sldImg"/>
          </p:nvPr>
        </p:nvSpPr>
        <p:spPr>
          <a:solidFill>
            <a:srgbClr val="FFFFFF"/>
          </a:solidFill>
          <a:ln/>
        </p:spPr>
      </p:sp>
      <p:sp>
        <p:nvSpPr>
          <p:cNvPr id="376835" name="Rectangle 3">
            <a:extLst>
              <a:ext uri="{FF2B5EF4-FFF2-40B4-BE49-F238E27FC236}">
                <a16:creationId xmlns:a16="http://schemas.microsoft.com/office/drawing/2014/main" id="{D29C7767-BB39-4B1D-B2BF-A93C14834432}"/>
              </a:ext>
            </a:extLst>
          </p:cNvPr>
          <p:cNvSpPr>
            <a:spLocks noGrp="1" noChangeArrowheads="1"/>
          </p:cNvSpPr>
          <p:nvPr>
            <p:ph type="body" idx="1"/>
          </p:nvPr>
        </p:nvSpPr>
        <p:spPr>
          <a:solidFill>
            <a:srgbClr val="FFFFFF"/>
          </a:solidFill>
          <a:ln/>
        </p:spPr>
        <p:txBody>
          <a:bodyPr/>
          <a:lstStyle/>
          <a:p>
            <a:pPr>
              <a:defRPr/>
            </a:pPr>
            <a:r>
              <a:rPr lang="en-US" dirty="0">
                <a:solidFill>
                  <a:schemeClr val="bg2">
                    <a:lumMod val="50000"/>
                  </a:schemeClr>
                </a:solidFill>
              </a:rPr>
              <a:t>LO 3-7: </a:t>
            </a:r>
            <a:r>
              <a:rPr kumimoji="0" lang="en-US" dirty="0">
                <a:solidFill>
                  <a:schemeClr val="bg2">
                    <a:lumMod val="50000"/>
                  </a:schemeClr>
                </a:solidFill>
              </a:rPr>
              <a:t>Generalize about how trend analysis can be used most effectively.</a:t>
            </a:r>
          </a:p>
          <a:p>
            <a:pPr>
              <a:defRPr/>
            </a:pPr>
            <a:endParaRPr kumimoji="0" lang="en-US" dirty="0">
              <a:solidFill>
                <a:schemeClr val="bg2">
                  <a:lumMod val="50000"/>
                </a:schemeClr>
              </a:solidFill>
            </a:endParaRPr>
          </a:p>
          <a:p>
            <a:pPr>
              <a:defRPr/>
            </a:pPr>
            <a:r>
              <a:rPr lang="en-IN" dirty="0"/>
              <a:t>* Profitability calculations were made from the data presented in the five-year selected financial data. </a:t>
            </a:r>
          </a:p>
          <a:p>
            <a:pPr>
              <a:defRPr/>
            </a:pPr>
            <a:r>
              <a:rPr lang="en-IN" dirty="0"/>
              <a:t>† Liquidity calculations were made from the data presented in the balance sheets of this and prior annual reports. </a:t>
            </a:r>
          </a:p>
          <a:p>
            <a:pPr>
              <a:defRPr/>
            </a:pPr>
            <a:r>
              <a:rPr lang="en-IN" dirty="0"/>
              <a:t>‡ Based on “Net Earnings Attributable to Campbell Soup Company,” which was identical to “Net Earnings” in all years except 2014 and 2013, when these amounts were slightly higher than “Net Earnings.” The slight differences are due to net losses attributed to the noncontrolling (outside) shareholders of Campbell’s subsidiary companies. 	</a:t>
            </a:r>
          </a:p>
          <a:p>
            <a:pPr>
              <a:defRPr/>
            </a:pPr>
            <a:endParaRPr kumimoji="0" lang="en-US" dirty="0">
              <a:solidFill>
                <a:schemeClr val="bg2">
                  <a:lumMod val="50000"/>
                </a:schemeClr>
              </a:solidFill>
            </a:endParaRPr>
          </a:p>
          <a:p>
            <a:pPr>
              <a:defRPr/>
            </a:pPr>
            <a:r>
              <a:rPr lang="en-US" dirty="0">
                <a:solidFill>
                  <a:schemeClr val="bg2">
                    <a:lumMod val="50000"/>
                  </a:schemeClr>
                </a:solidFill>
              </a:rPr>
              <a:t>A trend analysis is an evaluation of selected data over time. </a:t>
            </a:r>
            <a:r>
              <a:rPr lang="en-IN" dirty="0"/>
              <a:t>The data in this table come from the five-year “selected financial data” of Campbell’s 2017 annual report and from balance sheets of prior annual reports. </a:t>
            </a: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a:extLst>
              <a:ext uri="{FF2B5EF4-FFF2-40B4-BE49-F238E27FC236}">
                <a16:creationId xmlns:a16="http://schemas.microsoft.com/office/drawing/2014/main" id="{C46728D0-616E-4E61-B44F-547D52B5C208}"/>
              </a:ext>
            </a:extLst>
          </p:cNvPr>
          <p:cNvSpPr>
            <a:spLocks noGrp="1" noRot="1" noChangeAspect="1" noChangeArrowheads="1" noTextEdit="1"/>
          </p:cNvSpPr>
          <p:nvPr>
            <p:ph type="sldImg"/>
          </p:nvPr>
        </p:nvSpPr>
        <p:spPr>
          <a:ln/>
        </p:spPr>
      </p:sp>
      <p:sp>
        <p:nvSpPr>
          <p:cNvPr id="89091" name="Notes Placeholder 2">
            <a:extLst>
              <a:ext uri="{FF2B5EF4-FFF2-40B4-BE49-F238E27FC236}">
                <a16:creationId xmlns:a16="http://schemas.microsoft.com/office/drawing/2014/main" id="{9A4B0105-8DA1-42F1-92F7-DBCD7A9AF5B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We can also use the trend analysis to construct graphs, so we can see trends over time. </a:t>
            </a:r>
          </a:p>
          <a:p>
            <a:endParaRPr lang="en-US" altLang="en-US" dirty="0"/>
          </a:p>
          <a:p>
            <a:r>
              <a:rPr lang="en-IN" altLang="en-US" dirty="0"/>
              <a:t>Campbell’s ROI and ROE results were generally downward trending during the five-year period presented, although 2017 was certainly an encouraging year. Campbell’s ROI trend was clearly more stable than its ROE trend during the five-year period from 2013 to 2017, as is typically the case for many companies. </a:t>
            </a:r>
            <a:endParaRPr lang="en-US"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a:extLst>
              <a:ext uri="{FF2B5EF4-FFF2-40B4-BE49-F238E27FC236}">
                <a16:creationId xmlns:a16="http://schemas.microsoft.com/office/drawing/2014/main" id="{E605792F-C3E1-4FAD-B8E3-D0CBCE4169A2}"/>
              </a:ext>
            </a:extLst>
          </p:cNvPr>
          <p:cNvSpPr>
            <a:spLocks noGrp="1" noRot="1" noChangeAspect="1" noChangeArrowheads="1" noTextEdit="1"/>
          </p:cNvSpPr>
          <p:nvPr>
            <p:ph type="sldImg"/>
          </p:nvPr>
        </p:nvSpPr>
        <p:spPr>
          <a:solidFill>
            <a:srgbClr val="FFFFFF"/>
          </a:solidFill>
          <a:ln/>
        </p:spPr>
      </p:sp>
      <p:sp>
        <p:nvSpPr>
          <p:cNvPr id="91139" name="Rectangle 3">
            <a:extLst>
              <a:ext uri="{FF2B5EF4-FFF2-40B4-BE49-F238E27FC236}">
                <a16:creationId xmlns:a16="http://schemas.microsoft.com/office/drawing/2014/main" id="{EA56512D-26CD-474D-A10F-62FFAF192E66}"/>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IN" altLang="en-US" dirty="0"/>
              <a:t>Campbell’s turnover has been remarkably stable in recent years, although slightly downward trending; this suggests that the company has had a relatively flat or even falling sales growth trend and that total asset growth has been minimal as well. Note that the range of turnover results during this period, 1.00–1.09, is not significant in absolute terms and is graphically depicted as a virtual flat-line representation. </a:t>
            </a:r>
          </a:p>
          <a:p>
            <a:endParaRPr lang="en-IN" altLang="en-US" dirty="0"/>
          </a:p>
          <a:p>
            <a:r>
              <a:rPr lang="en-IN" altLang="en-US" dirty="0"/>
              <a:t>Campbell’s maintained a highly consistent current ratio in the range of 0.68–0.79 throughout the five-year period, meaning that current liabilities exceeded current assets by substantial amounts in all years presented. Working capital peaked at ($495) million in 2017 after having reached a low point of ($1,061) million in 2013, meaning that current liabilities exceeded current asset by more than $1 billion at that point in time.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a:extLst>
              <a:ext uri="{FF2B5EF4-FFF2-40B4-BE49-F238E27FC236}">
                <a16:creationId xmlns:a16="http://schemas.microsoft.com/office/drawing/2014/main" id="{EEED2C86-FF45-459A-9717-97A6C8609A0D}"/>
              </a:ext>
            </a:extLst>
          </p:cNvPr>
          <p:cNvSpPr txBox="1">
            <a:spLocks noGrp="1" noChangeArrowheads="1"/>
          </p:cNvSpPr>
          <p:nvPr/>
        </p:nvSpPr>
        <p:spPr bwMode="auto">
          <a:xfrm>
            <a:off x="3884613" y="8659813"/>
            <a:ext cx="2971800"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r"/>
            <a:fld id="{9E0A2516-C371-401E-BA6C-8E50E3DFA896}" type="slidenum">
              <a:rPr lang="en-US" altLang="en-US" sz="1200">
                <a:solidFill>
                  <a:srgbClr val="000000"/>
                </a:solidFill>
                <a:latin typeface="Times" panose="02020603050405020304" pitchFamily="18" charset="0"/>
              </a:rPr>
              <a:pPr algn="r"/>
              <a:t>2</a:t>
            </a:fld>
            <a:endParaRPr lang="en-US" altLang="en-US" sz="1200" dirty="0">
              <a:solidFill>
                <a:srgbClr val="000000"/>
              </a:solidFill>
              <a:latin typeface="Times" panose="02020603050405020304" pitchFamily="18" charset="0"/>
            </a:endParaRPr>
          </a:p>
        </p:txBody>
      </p:sp>
      <p:sp>
        <p:nvSpPr>
          <p:cNvPr id="58371" name="Rectangle 2">
            <a:extLst>
              <a:ext uri="{FF2B5EF4-FFF2-40B4-BE49-F238E27FC236}">
                <a16:creationId xmlns:a16="http://schemas.microsoft.com/office/drawing/2014/main" id="{27363007-70B0-4BB4-A5BC-83324DE8BD94}"/>
              </a:ext>
            </a:extLst>
          </p:cNvPr>
          <p:cNvSpPr>
            <a:spLocks noGrp="1" noRot="1" noChangeAspect="1" noChangeArrowheads="1" noTextEdit="1"/>
          </p:cNvSpPr>
          <p:nvPr>
            <p:ph type="sldImg"/>
          </p:nvPr>
        </p:nvSpPr>
        <p:spPr>
          <a:xfrm>
            <a:off x="1152525" y="684213"/>
            <a:ext cx="4557713" cy="3417887"/>
          </a:xfrm>
          <a:ln/>
        </p:spPr>
      </p:sp>
      <p:sp>
        <p:nvSpPr>
          <p:cNvPr id="58372" name="Rectangle 3">
            <a:extLst>
              <a:ext uri="{FF2B5EF4-FFF2-40B4-BE49-F238E27FC236}">
                <a16:creationId xmlns:a16="http://schemas.microsoft.com/office/drawing/2014/main" id="{400012C5-225F-4110-BB38-2E074E15279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lstStyle/>
          <a:p>
            <a:pPr eaLnBrk="1" hangingPunct="1"/>
            <a:r>
              <a:rPr lang="en-US" altLang="en-US" dirty="0">
                <a:ea typeface="MS PGothic" panose="020B0600070205080204" pitchFamily="34" charset="-128"/>
              </a:rPr>
              <a:t>Chapter 3: </a:t>
            </a:r>
            <a:r>
              <a:rPr lang="en-US" altLang="en-US" dirty="0">
                <a:latin typeface="Calibri" panose="020F0502020204030204" pitchFamily="34" charset="0"/>
              </a:rPr>
              <a:t>Fundamental Interpretations Made from Financial Statement Data</a:t>
            </a:r>
            <a:endParaRPr lang="en-US" altLang="en-US" dirty="0"/>
          </a:p>
          <a:p>
            <a:pPr eaLnBrk="1" hangingPunct="1"/>
            <a:endParaRPr lang="en-US"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B9FAEF0E-DE58-4D7A-8F40-40CEC1EFE5F1}"/>
              </a:ext>
            </a:extLst>
          </p:cNvPr>
          <p:cNvSpPr>
            <a:spLocks noGrp="1" noRot="1" noChangeAspect="1" noChangeArrowheads="1" noTextEdit="1"/>
          </p:cNvSpPr>
          <p:nvPr>
            <p:ph type="sldImg"/>
          </p:nvPr>
        </p:nvSpPr>
        <p:spPr>
          <a:ln/>
        </p:spPr>
      </p:sp>
      <p:sp>
        <p:nvSpPr>
          <p:cNvPr id="93187" name="Rectangle 3">
            <a:extLst>
              <a:ext uri="{FF2B5EF4-FFF2-40B4-BE49-F238E27FC236}">
                <a16:creationId xmlns:a16="http://schemas.microsoft.com/office/drawing/2014/main" id="{0F2D8DF2-4BC1-40C6-9625-D4FFD58792B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End of Chapter 3</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a:extLst>
              <a:ext uri="{FF2B5EF4-FFF2-40B4-BE49-F238E27FC236}">
                <a16:creationId xmlns:a16="http://schemas.microsoft.com/office/drawing/2014/main" id="{53FB8346-A6B3-4082-87CF-3088F6F83BDA}"/>
              </a:ext>
            </a:extLst>
          </p:cNvPr>
          <p:cNvSpPr>
            <a:spLocks noGrp="1" noRot="1" noChangeAspect="1" noChangeArrowheads="1" noTextEdit="1"/>
          </p:cNvSpPr>
          <p:nvPr>
            <p:ph type="sldImg"/>
          </p:nvPr>
        </p:nvSpPr>
        <p:spPr>
          <a:ln/>
        </p:spPr>
      </p:sp>
      <p:sp>
        <p:nvSpPr>
          <p:cNvPr id="419843" name="Rectangle 3">
            <a:extLst>
              <a:ext uri="{FF2B5EF4-FFF2-40B4-BE49-F238E27FC236}">
                <a16:creationId xmlns:a16="http://schemas.microsoft.com/office/drawing/2014/main" id="{4F83B207-91C7-4BAB-942C-A67B8772B408}"/>
              </a:ext>
            </a:extLst>
          </p:cNvPr>
          <p:cNvSpPr>
            <a:spLocks noGrp="1" noChangeArrowheads="1"/>
          </p:cNvSpPr>
          <p:nvPr>
            <p:ph type="body" idx="1"/>
          </p:nvPr>
        </p:nvSpPr>
        <p:spPr/>
        <p:txBody>
          <a:bodyPr/>
          <a:lstStyle/>
          <a:p>
            <a:pPr>
              <a:spcBef>
                <a:spcPct val="50000"/>
              </a:spcBef>
              <a:defRPr/>
            </a:pPr>
            <a:r>
              <a:rPr lang="en-US" dirty="0">
                <a:solidFill>
                  <a:srgbClr val="000000"/>
                </a:solidFill>
                <a:cs typeface="Times New Roman" pitchFamily="18" charset="0"/>
              </a:rPr>
              <a:t>After studying this chapter, you should understand and be able to:</a:t>
            </a:r>
          </a:p>
          <a:p>
            <a:pPr marL="342900" indent="-342900">
              <a:spcBef>
                <a:spcPct val="50000"/>
              </a:spcBef>
              <a:defRPr/>
            </a:pPr>
            <a:r>
              <a:rPr lang="en-US" dirty="0">
                <a:latin typeface="Arial Narrow" pitchFamily="34" charset="0"/>
              </a:rPr>
              <a:t>LO3-1: Discuss why financial statement ratios are important.</a:t>
            </a:r>
          </a:p>
          <a:p>
            <a:pPr marL="342900" indent="-342900">
              <a:spcBef>
                <a:spcPct val="50000"/>
              </a:spcBef>
              <a:defRPr/>
            </a:pPr>
            <a:r>
              <a:rPr lang="en-US" dirty="0">
                <a:latin typeface="Arial Narrow" pitchFamily="34" charset="0"/>
              </a:rPr>
              <a:t>LO3-2: Explain the importance and show the calculation of return on investment.</a:t>
            </a:r>
          </a:p>
          <a:p>
            <a:pPr marL="342900" indent="-342900">
              <a:spcBef>
                <a:spcPct val="50000"/>
              </a:spcBef>
              <a:defRPr/>
            </a:pPr>
            <a:r>
              <a:rPr lang="en-US" dirty="0">
                <a:latin typeface="Arial Narrow" pitchFamily="34" charset="0"/>
              </a:rPr>
              <a:t>LO3-3: Illustrate how to calculate and interpret margin and turnover using the DuPont model.</a:t>
            </a:r>
          </a:p>
          <a:p>
            <a:pPr marL="342900" indent="-342900">
              <a:spcBef>
                <a:spcPct val="50000"/>
              </a:spcBef>
              <a:defRPr/>
            </a:pPr>
            <a:r>
              <a:rPr lang="en-US" dirty="0">
                <a:latin typeface="Arial Narrow" pitchFamily="34" charset="0"/>
              </a:rPr>
              <a:t>LO3-4: Explain the importance and show the calculation of return on equity.</a:t>
            </a:r>
          </a:p>
          <a:p>
            <a:pPr marL="342900" indent="-342900">
              <a:spcBef>
                <a:spcPct val="50000"/>
              </a:spcBef>
              <a:defRPr/>
            </a:pPr>
            <a:r>
              <a:rPr lang="en-US" dirty="0">
                <a:latin typeface="Arial Narrow" pitchFamily="34" charset="0"/>
              </a:rPr>
              <a:t>LO3-5: Explain the meaning of liquidity and discuss why it is important.</a:t>
            </a:r>
          </a:p>
          <a:p>
            <a:pPr marL="625475" indent="-625475">
              <a:spcBef>
                <a:spcPct val="50000"/>
              </a:spcBef>
              <a:defRPr/>
            </a:pPr>
            <a:r>
              <a:rPr lang="en-US" dirty="0">
                <a:latin typeface="Arial Narrow" pitchFamily="34" charset="0"/>
              </a:rPr>
              <a:t>LO3-6: Discuss the significance and calculation of working capital, the current ratio, and the acid-test ratio.</a:t>
            </a:r>
          </a:p>
          <a:p>
            <a:pPr marL="342900" indent="-342900">
              <a:spcBef>
                <a:spcPct val="50000"/>
              </a:spcBef>
              <a:defRPr/>
            </a:pPr>
            <a:r>
              <a:rPr lang="en-US" dirty="0">
                <a:latin typeface="Arial Narrow" pitchFamily="34" charset="0"/>
              </a:rPr>
              <a:t>LO3-7: Generalize about how trend analysis can be used most effectively.</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a:extLst>
              <a:ext uri="{FF2B5EF4-FFF2-40B4-BE49-F238E27FC236}">
                <a16:creationId xmlns:a16="http://schemas.microsoft.com/office/drawing/2014/main" id="{47A4A30C-3DB6-475A-8685-647EC0C0457D}"/>
              </a:ext>
            </a:extLst>
          </p:cNvPr>
          <p:cNvSpPr>
            <a:spLocks noGrp="1" noRot="1" noChangeAspect="1" noChangeArrowheads="1" noTextEdit="1"/>
          </p:cNvSpPr>
          <p:nvPr>
            <p:ph type="sldImg"/>
          </p:nvPr>
        </p:nvSpPr>
        <p:spPr>
          <a:solidFill>
            <a:srgbClr val="FFFFFF"/>
          </a:solidFill>
          <a:ln/>
        </p:spPr>
      </p:sp>
      <p:sp>
        <p:nvSpPr>
          <p:cNvPr id="62467" name="Rectangle 3">
            <a:extLst>
              <a:ext uri="{FF2B5EF4-FFF2-40B4-BE49-F238E27FC236}">
                <a16:creationId xmlns:a16="http://schemas.microsoft.com/office/drawing/2014/main" id="{742A29EF-6970-4C79-8EA9-66B84A21697D}"/>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rPr>
              <a:t>LO 3-1: Discuss w</a:t>
            </a:r>
            <a:r>
              <a:rPr kumimoji="0" lang="en-US" altLang="en-US" dirty="0">
                <a:solidFill>
                  <a:srgbClr val="000000"/>
                </a:solidFill>
              </a:rPr>
              <a:t>hy financial statement ratios are important.</a:t>
            </a:r>
          </a:p>
          <a:p>
            <a:endParaRPr kumimoji="0" lang="en-US" altLang="en-US" dirty="0">
              <a:solidFill>
                <a:srgbClr val="800000"/>
              </a:solidFill>
            </a:endParaRPr>
          </a:p>
          <a:p>
            <a:pPr>
              <a:spcBef>
                <a:spcPct val="50000"/>
              </a:spcBef>
            </a:pPr>
            <a:r>
              <a:rPr lang="en-US" altLang="en-US" dirty="0"/>
              <a:t>A ratio is simply the relationship between two numbers. The large dollar amounts reported in the financial statements of many companies, and the varying sizes of companies, make ratio analysis the only sensible method of evaluating various financial characteristics of a company. </a:t>
            </a:r>
            <a:r>
              <a:rPr lang="en-IN" altLang="en-US" dirty="0"/>
              <a:t>Meaningful analysis is accomplished when the trend of a particular ratio over several time periods is examined. Most industry and trade associations publish industry average ratios based on aggregated data compiled by the associations from reports submitted by association members.</a:t>
            </a:r>
            <a:endParaRPr lang="en-US"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Trend analysis can help identify improving or deteriorating conditions. Let’s look at an example that illustrates the trend analysis process. Suppose a student’s grade point average for last semester was 3.5 on a 4.0 scale. That GPA may be interesting, but it says little about the student’s work. However, suppose you learn that this student’s GPA was 1.9 four semesters ago, 2.7 three semesters ago, and 3.0 two semesters ago. The upward trend of grades suggests that the student is working “smarter and harder.”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rPr>
              <a:t>LO 3-2:</a:t>
            </a:r>
            <a:r>
              <a:rPr kumimoji="0" lang="en-US" altLang="en-US" dirty="0">
                <a:solidFill>
                  <a:srgbClr val="000000"/>
                </a:solidFill>
              </a:rPr>
              <a:t> Explain the importance and show the calculation of return on investment.</a:t>
            </a:r>
          </a:p>
          <a:p>
            <a:endParaRPr kumimoji="0" lang="en-US" altLang="en-US" dirty="0">
              <a:solidFill>
                <a:srgbClr val="800000"/>
              </a:solidFill>
            </a:endParaRPr>
          </a:p>
          <a:p>
            <a:r>
              <a:rPr lang="en-US" altLang="en-US" dirty="0"/>
              <a:t>To calculate the rate of return ratio, the amount of return on an investment is divided by the amount of the investment. The rate of return ratio provides the return on a given investment alternative. All other things being equal, the higher the rate of return, the more profitable the alternative. </a:t>
            </a:r>
            <a:r>
              <a:rPr lang="en-IN" altLang="en-US" dirty="0"/>
              <a:t>The rate of return calculation is derived from the interest calculation where interest is the product of principal, rate, and time</a:t>
            </a:r>
            <a:r>
              <a:rPr lang="en-US" altLang="en-US" dirty="0"/>
              <a:t>. Higher rates of return are associated with greater risk.</a:t>
            </a:r>
          </a:p>
          <a:p>
            <a:endParaRPr lang="en-US" altLang="en-US" dirty="0"/>
          </a:p>
          <a:p>
            <a:r>
              <a:rPr lang="en-IN" altLang="en-US" dirty="0"/>
              <a:t>Rate of return is a universally accepted measure of profitability. Because it is a ratio, profitability of unequal investments can be compared, and risk–reward relationships can be evaluated. </a:t>
            </a:r>
            <a:endParaRPr lang="en-US"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To calculate the return on investment (ROI), divide net income by the average total assets. T</a:t>
            </a:r>
            <a:r>
              <a:rPr lang="en-IN" altLang="en-US" dirty="0"/>
              <a:t>his ratio is sometimes referred to as the return on assets (ROA). </a:t>
            </a:r>
            <a:r>
              <a:rPr lang="en-US" altLang="en-US" dirty="0"/>
              <a:t>This ratio describes the rate of return that management was able to earn on the assets it had available to use during the year. An informed judgment about the firm's profitability requires relating net income to the assets used to generate that net income.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IN" altLang="en-US" dirty="0"/>
              <a:t>Some financial analysts prefer to use income from operations (or earnings before interest and income taxes) and average operating assets in the ROI calculation. They believe that excluding interest expense, income taxes, and assets not used in operations provides a better measure of the operating results of the firm.</a:t>
            </a:r>
          </a:p>
        </p:txBody>
      </p:sp>
    </p:spTree>
    <p:extLst>
      <p:ext uri="{BB962C8B-B14F-4D97-AF65-F5344CB8AC3E}">
        <p14:creationId xmlns:p14="http://schemas.microsoft.com/office/powerpoint/2010/main" val="3982736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a:extLst>
              <a:ext uri="{FF2B5EF4-FFF2-40B4-BE49-F238E27FC236}">
                <a16:creationId xmlns:a16="http://schemas.microsoft.com/office/drawing/2014/main" id="{4034329C-6BAA-4BB4-A54A-7DAE421B9753}"/>
              </a:ext>
            </a:extLst>
          </p:cNvPr>
          <p:cNvSpPr>
            <a:spLocks noGrp="1" noRot="1" noChangeAspect="1" noChangeArrowheads="1" noTextEdit="1"/>
          </p:cNvSpPr>
          <p:nvPr>
            <p:ph type="sldImg"/>
          </p:nvPr>
        </p:nvSpPr>
        <p:spPr>
          <a:solidFill>
            <a:srgbClr val="FFFFFF"/>
          </a:solidFill>
          <a:ln/>
        </p:spPr>
      </p:sp>
      <p:sp>
        <p:nvSpPr>
          <p:cNvPr id="70659" name="Rectangle 3">
            <a:extLst>
              <a:ext uri="{FF2B5EF4-FFF2-40B4-BE49-F238E27FC236}">
                <a16:creationId xmlns:a16="http://schemas.microsoft.com/office/drawing/2014/main" id="{1CFD3AEB-17CD-46D8-92D2-7ACAB7EE95C3}"/>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rPr>
              <a:t>LO 3-3: I</a:t>
            </a:r>
            <a:r>
              <a:rPr kumimoji="0" lang="en-US" altLang="en-US" dirty="0">
                <a:solidFill>
                  <a:srgbClr val="000000"/>
                </a:solidFill>
              </a:rPr>
              <a:t>llustrate how to calculate and interpret margin and turnover using the DuPont model.</a:t>
            </a:r>
          </a:p>
          <a:p>
            <a:endParaRPr kumimoji="0" lang="en-US" altLang="en-US" dirty="0">
              <a:solidFill>
                <a:srgbClr val="800000"/>
              </a:solidFill>
            </a:endParaRPr>
          </a:p>
          <a:p>
            <a:r>
              <a:rPr lang="en-US" altLang="en-US" dirty="0"/>
              <a:t>The DuPont model is an expansion of the basic ROI calculation. The margin (net income divided by sales) and turnover (sales divided by average total assets) are calculated separately and then margin is multiplied by turnover to arrive at ROI. The developers of the model reasoned that profitability from sales and utilization of assets to generate sales revenue were both important factors to be considered when evaluating a company’s overall profitability.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5478888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5866085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8644196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2859865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4348358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4015592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5139791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629804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0444477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856260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94291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4795145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383213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001438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4944007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9037199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010714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91633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8928119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23202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4706370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5222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194163972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506409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28310889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6949377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355054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4082692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58160660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3395063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69825301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69995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767144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2621827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67352304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74769543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0296532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7243995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16390930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7501873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2773947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id="{9B7EFEDD-6657-45DD-A427-3BBE0091F394}"/>
              </a:ext>
            </a:extLst>
          </p:cNvPr>
          <p:cNvSpPr>
            <a:spLocks noChangeArrowheads="1"/>
          </p:cNvSpPr>
          <p:nvPr userDrawn="1"/>
        </p:nvSpPr>
        <p:spPr bwMode="auto">
          <a:xfrm>
            <a:off x="0" y="0"/>
            <a:ext cx="9144000" cy="2438400"/>
          </a:xfrm>
          <a:prstGeom prst="rect">
            <a:avLst/>
          </a:prstGeom>
          <a:noFill/>
          <a:ln>
            <a:noFill/>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id="{E9902FDA-C411-46B2-AA73-A20F63D6ECF8}"/>
                  </a:ext>
                </a:extLst>
              </p:cNvPr>
              <p:cNvSpPr>
                <a:spLocks noChangeArrowheads="1"/>
              </p:cNvSpPr>
              <p:nvPr/>
            </p:nvSpPr>
            <p:spPr bwMode="auto">
              <a:xfrm>
                <a:off x="-432" y="4143"/>
                <a:ext cx="1224" cy="172"/>
              </a:xfrm>
              <a:prstGeom prst="rect">
                <a:avLst/>
              </a:prstGeom>
              <a:noFill/>
              <a:ln>
                <a:noFill/>
              </a:ln>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id="{10105C5C-C8DA-4179-B9CF-9CD02ECA05D1}"/>
                  </a:ext>
                </a:extLst>
              </p:cNvPr>
              <p:cNvSpPr txBox="1">
                <a:spLocks noChangeArrowheads="1"/>
              </p:cNvSpPr>
              <p:nvPr/>
            </p:nvSpPr>
            <p:spPr bwMode="auto">
              <a:xfrm>
                <a:off x="2398" y="4170"/>
                <a:ext cx="3362" cy="150"/>
              </a:xfrm>
              <a:prstGeom prst="rect">
                <a:avLst/>
              </a:prstGeom>
              <a:noFill/>
              <a:ln>
                <a:noFill/>
              </a:ln>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id="{0FBA45B4-C46D-4BE7-87F8-AE925A6976FB}"/>
                </a:ext>
              </a:extLst>
            </p:cNvPr>
            <p:cNvSpPr txBox="1">
              <a:spLocks noChangeArrowheads="1"/>
            </p:cNvSpPr>
            <p:nvPr userDrawn="1"/>
          </p:nvSpPr>
          <p:spPr bwMode="auto">
            <a:xfrm>
              <a:off x="720" y="4147"/>
              <a:ext cx="1872" cy="173"/>
            </a:xfrm>
            <a:prstGeom prst="rect">
              <a:avLst/>
            </a:prstGeom>
            <a:noFill/>
            <a:ln>
              <a:noFill/>
            </a:ln>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155332168"/>
      </p:ext>
    </p:extLst>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406739030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67244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356597619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12463893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E04262EE-F5B1-4C7B-B1BF-74E463D6B192}"/>
              </a:ext>
            </a:extLst>
          </p:cNvPr>
          <p:cNvSpPr>
            <a:spLocks noChangeArrowheads="1"/>
          </p:cNvSpPr>
          <p:nvPr userDrawn="1"/>
        </p:nvSpPr>
        <p:spPr bwMode="auto">
          <a:xfrm>
            <a:off x="0" y="0"/>
            <a:ext cx="9144000" cy="2438400"/>
          </a:xfrm>
          <a:prstGeom prst="rect">
            <a:avLst/>
          </a:prstGeom>
          <a:noFill/>
          <a:ln>
            <a:noFill/>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F4BD291C-4904-41D9-916E-3E221FE54C7B}"/>
              </a:ext>
            </a:extLst>
          </p:cNvPr>
          <p:cNvSpPr>
            <a:spLocks noChangeArrowheads="1"/>
          </p:cNvSpPr>
          <p:nvPr/>
        </p:nvSpPr>
        <p:spPr bwMode="auto">
          <a:xfrm>
            <a:off x="-685800" y="6577013"/>
            <a:ext cx="1943100" cy="273050"/>
          </a:xfrm>
          <a:prstGeom prst="rect">
            <a:avLst/>
          </a:prstGeom>
          <a:noFill/>
          <a:ln>
            <a:noFill/>
          </a:ln>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474920991"/>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21508218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32616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977022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8247644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a:extLst>
              <a:ext uri="{FF2B5EF4-FFF2-40B4-BE49-F238E27FC236}">
                <a16:creationId xmlns:a16="http://schemas.microsoft.com/office/drawing/2014/main"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3 -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
        <p:nvSpPr>
          <p:cNvPr id="9" name="Text Box 54">
            <a:extLst>
              <a:ext uri="{FF2B5EF4-FFF2-40B4-BE49-F238E27FC236}">
                <a16:creationId xmlns:a16="http://schemas.microsoft.com/office/drawing/2014/main" id="{BD1E3B12-56DE-4A90-91F4-ED67FF243F75}"/>
              </a:ext>
            </a:extLst>
          </p:cNvPr>
          <p:cNvSpPr txBox="1">
            <a:spLocks noChangeArrowheads="1"/>
          </p:cNvSpPr>
          <p:nvPr userDrawn="1"/>
        </p:nvSpPr>
        <p:spPr bwMode="auto">
          <a:xfrm>
            <a:off x="-533400" y="6559550"/>
            <a:ext cx="8686800" cy="225425"/>
          </a:xfrm>
          <a:prstGeom prst="rect">
            <a:avLst/>
          </a:prstGeom>
          <a:noFill/>
          <a:ln>
            <a:noFill/>
          </a:ln>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sz="1100" i="1" dirty="0">
                <a:solidFill>
                  <a:schemeClr val="tx2">
                    <a:lumMod val="75000"/>
                  </a:schemeClr>
                </a:solidFill>
                <a:latin typeface="Arial Narrow" panose="020B0606020202030204" pitchFamily="34" charset="0"/>
              </a:rPr>
              <a:t>Copyright © 2020 McGraw-Hill Education. All rights reserved. No reproduction or distribution without the prior written consent of McGraw-Hill Education.</a:t>
            </a:r>
            <a:endParaRPr lang="en-US" altLang="en-US" sz="1100" b="1" dirty="0">
              <a:solidFill>
                <a:schemeClr val="tx2">
                  <a:lumMod val="75000"/>
                </a:schemeClr>
              </a:solidFill>
              <a:latin typeface="Arial Narrow" panose="020B0606020202030204" pitchFamily="34" charset="0"/>
            </a:endParaRPr>
          </a:p>
        </p:txBody>
      </p:sp>
    </p:spTree>
  </p:cSld>
  <p:clrMap bg1="lt1" tx1="dk1" bg2="lt2" tx2="dk2" accent1="accent1" accent2="accent2" accent3="accent3" accent4="accent4" accent5="accent5" accent6="accent6" hlink="hlink" folHlink="folHlink"/>
  <p:sldLayoutIdLst>
    <p:sldLayoutId id="2147485106" r:id="rId1"/>
    <p:sldLayoutId id="2147485107" r:id="rId2"/>
    <p:sldLayoutId id="2147485108" r:id="rId3"/>
    <p:sldLayoutId id="2147485109" r:id="rId4"/>
    <p:sldLayoutId id="2147485110" r:id="rId5"/>
    <p:sldLayoutId id="2147485111" r:id="rId6"/>
    <p:sldLayoutId id="2147485112" r:id="rId7"/>
    <p:sldLayoutId id="2147485113" r:id="rId8"/>
    <p:sldLayoutId id="2147485114" r:id="rId9"/>
    <p:sldLayoutId id="2147485115" r:id="rId10"/>
    <p:sldLayoutId id="2147485116" r:id="rId11"/>
    <p:sldLayoutId id="2147485117" r:id="rId12"/>
    <p:sldLayoutId id="2147485118" r:id="rId13"/>
    <p:sldLayoutId id="2147485119" r:id="rId14"/>
    <p:sldLayoutId id="2147485120" r:id="rId15"/>
    <p:sldLayoutId id="2147485121" r:id="rId16"/>
    <p:sldLayoutId id="2147485122" r:id="rId17"/>
    <p:sldLayoutId id="2147485123" r:id="rId18"/>
    <p:sldLayoutId id="2147485124" r:id="rId19"/>
    <p:sldLayoutId id="2147485125" r:id="rId20"/>
    <p:sldLayoutId id="2147485126" r:id="rId21"/>
    <p:sldLayoutId id="2147485127" r:id="rId22"/>
    <p:sldLayoutId id="2147485128" r:id="rId23"/>
    <p:sldLayoutId id="2147485129" r:id="rId24"/>
    <p:sldLayoutId id="2147485130" r:id="rId25"/>
    <p:sldLayoutId id="2147485131" r:id="rId26"/>
    <p:sldLayoutId id="2147485132" r:id="rId27"/>
    <p:sldLayoutId id="2147485133" r:id="rId28"/>
    <p:sldLayoutId id="2147485134" r:id="rId29"/>
    <p:sldLayoutId id="2147485135" r:id="rId30"/>
    <p:sldLayoutId id="2147485136" r:id="rId31"/>
    <p:sldLayoutId id="2147485137" r:id="rId32"/>
    <p:sldLayoutId id="2147485138" r:id="rId33"/>
    <p:sldLayoutId id="2147485139" r:id="rId34"/>
    <p:sldLayoutId id="2147485140" r:id="rId35"/>
    <p:sldLayoutId id="2147485141" r:id="rId36"/>
    <p:sldLayoutId id="2147485142" r:id="rId37"/>
    <p:sldLayoutId id="2147485143" r:id="rId38"/>
    <p:sldLayoutId id="2147485144" r:id="rId39"/>
    <p:sldLayoutId id="2147485145" r:id="rId40"/>
    <p:sldLayoutId id="2147485146" r:id="rId41"/>
    <p:sldLayoutId id="2147485147" r:id="rId42"/>
    <p:sldLayoutId id="2147485148" r:id="rId43"/>
    <p:sldLayoutId id="2147485149" r:id="rId44"/>
    <p:sldLayoutId id="2147485150" r:id="rId45"/>
    <p:sldLayoutId id="2147485151" r:id="rId46"/>
    <p:sldLayoutId id="2147485152" r:id="rId47"/>
    <p:sldLayoutId id="2147485105" r:id="rId48"/>
    <p:sldLayoutId id="2147485153" r:id="rId49"/>
    <p:sldLayoutId id="2147485154" r:id="rId50"/>
    <p:sldLayoutId id="2147485155" r:id="rId5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5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Box 12">
            <a:extLst>
              <a:ext uri="{FF2B5EF4-FFF2-40B4-BE49-F238E27FC236}">
                <a16:creationId xmlns:a16="http://schemas.microsoft.com/office/drawing/2014/main" id="{DA03D079-FDE6-4F2B-9BF9-87B4DC2F35FB}"/>
              </a:ext>
            </a:extLst>
          </p:cNvPr>
          <p:cNvSpPr txBox="1">
            <a:spLocks noChangeArrowheads="1"/>
          </p:cNvSpPr>
          <p:nvPr/>
        </p:nvSpPr>
        <p:spPr bwMode="auto">
          <a:xfrm>
            <a:off x="4648200" y="7620000"/>
            <a:ext cx="3733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endParaRPr lang="en-US" altLang="en-US" sz="1800" dirty="0">
              <a:latin typeface="Tahoma" panose="020B0604030504040204" pitchFamily="34" charset="0"/>
            </a:endParaRPr>
          </a:p>
        </p:txBody>
      </p:sp>
      <p:sp>
        <p:nvSpPr>
          <p:cNvPr id="55299" name="Rectangle 14">
            <a:extLst>
              <a:ext uri="{FF2B5EF4-FFF2-40B4-BE49-F238E27FC236}">
                <a16:creationId xmlns:a16="http://schemas.microsoft.com/office/drawing/2014/main" id="{B3552DCC-E2A3-45C3-BF7B-C571021E8C0E}"/>
              </a:ext>
            </a:extLst>
          </p:cNvPr>
          <p:cNvSpPr>
            <a:spLocks noChangeArrowheads="1"/>
          </p:cNvSpPr>
          <p:nvPr/>
        </p:nvSpPr>
        <p:spPr bwMode="auto">
          <a:xfrm>
            <a:off x="-685800" y="6577013"/>
            <a:ext cx="19431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endParaRPr lang="en-US" altLang="en-US" sz="1200" b="1" i="1" dirty="0">
              <a:latin typeface="Book Antiqua" panose="02040602050305030304" pitchFamily="18" charset="0"/>
            </a:endParaRPr>
          </a:p>
        </p:txBody>
      </p:sp>
      <p:pic>
        <p:nvPicPr>
          <p:cNvPr id="6" name="Picture 5" descr="A display in a store&#10;&#10;Description generated with high confidence">
            <a:extLst>
              <a:ext uri="{FF2B5EF4-FFF2-40B4-BE49-F238E27FC236}">
                <a16:creationId xmlns:a16="http://schemas.microsoft.com/office/drawing/2014/main" id="{D1B6A90D-CFAB-4F98-A90C-2A60F21D4B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1355" y="0"/>
            <a:ext cx="5301290" cy="6858000"/>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25">
            <a:extLst>
              <a:ext uri="{FF2B5EF4-FFF2-40B4-BE49-F238E27FC236}">
                <a16:creationId xmlns:a16="http://schemas.microsoft.com/office/drawing/2014/main" id="{2525A92E-F301-465A-9442-C540BB0B0445}"/>
              </a:ext>
            </a:extLst>
          </p:cNvPr>
          <p:cNvSpPr>
            <a:spLocks noGrp="1"/>
          </p:cNvSpPr>
          <p:nvPr>
            <p:ph type="title"/>
          </p:nvPr>
        </p:nvSpPr>
        <p:spPr>
          <a:xfrm>
            <a:off x="457200" y="0"/>
            <a:ext cx="8229600" cy="1143000"/>
          </a:xfrm>
        </p:spPr>
        <p:txBody>
          <a:bodyPr/>
          <a:lstStyle/>
          <a:p>
            <a:r>
              <a:rPr lang="en-US" altLang="en-US" dirty="0"/>
              <a:t>The DuPont Model</a:t>
            </a:r>
          </a:p>
        </p:txBody>
      </p:sp>
      <p:grpSp>
        <p:nvGrpSpPr>
          <p:cNvPr id="2" name="Group 24">
            <a:extLst>
              <a:ext uri="{FF2B5EF4-FFF2-40B4-BE49-F238E27FC236}">
                <a16:creationId xmlns:a16="http://schemas.microsoft.com/office/drawing/2014/main" id="{9DBFC7F9-63E1-453C-9800-BE39B7A5ADE1}"/>
              </a:ext>
            </a:extLst>
          </p:cNvPr>
          <p:cNvGrpSpPr>
            <a:grpSpLocks/>
          </p:cNvGrpSpPr>
          <p:nvPr/>
        </p:nvGrpSpPr>
        <p:grpSpPr bwMode="auto">
          <a:xfrm>
            <a:off x="2514600" y="3076575"/>
            <a:ext cx="2667000" cy="3019425"/>
            <a:chOff x="1584" y="1878"/>
            <a:chExt cx="1680" cy="1902"/>
          </a:xfrm>
          <a:solidFill>
            <a:schemeClr val="accent1">
              <a:lumMod val="20000"/>
              <a:lumOff val="80000"/>
            </a:schemeClr>
          </a:solidFill>
        </p:grpSpPr>
        <p:sp>
          <p:nvSpPr>
            <p:cNvPr id="357395" name="Text Box 19">
              <a:extLst>
                <a:ext uri="{FF2B5EF4-FFF2-40B4-BE49-F238E27FC236}">
                  <a16:creationId xmlns:a16="http://schemas.microsoft.com/office/drawing/2014/main" id="{E55C0FB3-3DDB-4FE7-BC4F-A0FD39501402}"/>
                </a:ext>
              </a:extLst>
            </p:cNvPr>
            <p:cNvSpPr txBox="1">
              <a:spLocks noChangeArrowheads="1"/>
            </p:cNvSpPr>
            <p:nvPr/>
          </p:nvSpPr>
          <p:spPr bwMode="auto">
            <a:xfrm>
              <a:off x="1584" y="2106"/>
              <a:ext cx="1680" cy="1674"/>
            </a:xfrm>
            <a:prstGeom prst="rect">
              <a:avLst/>
            </a:prstGeom>
            <a:grpFill/>
            <a:ln w="9525">
              <a:solidFill>
                <a:srgbClr val="0070C0"/>
              </a:solidFill>
              <a:miter lim="800000"/>
              <a:headEnd/>
              <a:tailEnd/>
            </a:ln>
            <a:effectLst/>
          </p:spPr>
          <p:txBody>
            <a:bodyPr>
              <a:spAutoFit/>
            </a:bodyPr>
            <a:lstStyle/>
            <a:p>
              <a:pPr algn="ctr" eaLnBrk="1" hangingPunct="1">
                <a:spcBef>
                  <a:spcPct val="50000"/>
                </a:spcBef>
                <a:defRPr/>
              </a:pPr>
              <a:r>
                <a:rPr lang="en-US" sz="2400" b="1" dirty="0">
                  <a:latin typeface="Arial" pitchFamily="34" charset="0"/>
                </a:rPr>
                <a:t>Emphasizes that from every dollar of sales revenue, some amount must work its way to net income</a:t>
              </a:r>
            </a:p>
          </p:txBody>
        </p:sp>
        <p:cxnSp>
          <p:nvCxnSpPr>
            <p:cNvPr id="357397" name="AutoShape 21">
              <a:extLst>
                <a:ext uri="{FF2B5EF4-FFF2-40B4-BE49-F238E27FC236}">
                  <a16:creationId xmlns:a16="http://schemas.microsoft.com/office/drawing/2014/main" id="{BFA96B5C-905B-4F39-926E-CA10CD8B45D4}"/>
                </a:ext>
              </a:extLst>
            </p:cNvPr>
            <p:cNvCxnSpPr>
              <a:cxnSpLocks noChangeShapeType="1"/>
              <a:stCxn id="357395" idx="0"/>
            </p:cNvCxnSpPr>
            <p:nvPr/>
          </p:nvCxnSpPr>
          <p:spPr bwMode="auto">
            <a:xfrm flipV="1">
              <a:off x="2424" y="1878"/>
              <a:ext cx="0" cy="228"/>
            </a:xfrm>
            <a:prstGeom prst="straightConnector1">
              <a:avLst/>
            </a:prstGeom>
            <a:grpFill/>
            <a:ln w="38100">
              <a:solidFill>
                <a:schemeClr val="accent1">
                  <a:lumMod val="50000"/>
                </a:schemeClr>
              </a:solidFill>
              <a:round/>
              <a:headEnd/>
              <a:tailEnd type="triangle" w="med" len="med"/>
            </a:ln>
            <a:effectLst/>
          </p:spPr>
        </p:cxnSp>
      </p:grpSp>
      <p:grpSp>
        <p:nvGrpSpPr>
          <p:cNvPr id="3" name="Group 25">
            <a:extLst>
              <a:ext uri="{FF2B5EF4-FFF2-40B4-BE49-F238E27FC236}">
                <a16:creationId xmlns:a16="http://schemas.microsoft.com/office/drawing/2014/main" id="{9AC497E5-A677-4013-A83B-DFCA513AC0C6}"/>
              </a:ext>
            </a:extLst>
          </p:cNvPr>
          <p:cNvGrpSpPr>
            <a:grpSpLocks/>
          </p:cNvGrpSpPr>
          <p:nvPr/>
        </p:nvGrpSpPr>
        <p:grpSpPr bwMode="auto">
          <a:xfrm>
            <a:off x="5638800" y="3076575"/>
            <a:ext cx="2667000" cy="3033713"/>
            <a:chOff x="3552" y="1878"/>
            <a:chExt cx="1680" cy="1911"/>
          </a:xfrm>
          <a:solidFill>
            <a:schemeClr val="accent4">
              <a:lumMod val="90000"/>
            </a:schemeClr>
          </a:solidFill>
        </p:grpSpPr>
        <p:sp>
          <p:nvSpPr>
            <p:cNvPr id="357396" name="Text Box 20">
              <a:extLst>
                <a:ext uri="{FF2B5EF4-FFF2-40B4-BE49-F238E27FC236}">
                  <a16:creationId xmlns:a16="http://schemas.microsoft.com/office/drawing/2014/main" id="{D37167AF-8ED3-4592-9FE9-78064F9092FA}"/>
                </a:ext>
              </a:extLst>
            </p:cNvPr>
            <p:cNvSpPr txBox="1">
              <a:spLocks noChangeArrowheads="1"/>
            </p:cNvSpPr>
            <p:nvPr/>
          </p:nvSpPr>
          <p:spPr bwMode="auto">
            <a:xfrm>
              <a:off x="3552" y="2102"/>
              <a:ext cx="1680" cy="1687"/>
            </a:xfrm>
            <a:prstGeom prst="rect">
              <a:avLst/>
            </a:prstGeom>
            <a:solidFill>
              <a:srgbClr val="FFEFBD"/>
            </a:solidFill>
            <a:ln w="9525">
              <a:solidFill>
                <a:srgbClr val="0070C0"/>
              </a:solidFill>
              <a:miter lim="800000"/>
              <a:headEnd/>
              <a:tailEnd/>
            </a:ln>
            <a:effectLst/>
          </p:spPr>
          <p:txBody>
            <a:bodyPr>
              <a:spAutoFit/>
            </a:bodyPr>
            <a:lstStyle/>
            <a:p>
              <a:pPr algn="ctr" eaLnBrk="1" hangingPunct="1">
                <a:spcBef>
                  <a:spcPct val="50000"/>
                </a:spcBef>
                <a:defRPr/>
              </a:pPr>
              <a:r>
                <a:rPr lang="en-US" sz="2400" b="1" dirty="0">
                  <a:latin typeface="Arial" pitchFamily="34" charset="0"/>
                </a:rPr>
                <a:t>Relates to the efficiency with which the firm’s assets are used in the revenue-generating process</a:t>
              </a:r>
            </a:p>
          </p:txBody>
        </p:sp>
        <p:cxnSp>
          <p:nvCxnSpPr>
            <p:cNvPr id="357399" name="AutoShape 23">
              <a:extLst>
                <a:ext uri="{FF2B5EF4-FFF2-40B4-BE49-F238E27FC236}">
                  <a16:creationId xmlns:a16="http://schemas.microsoft.com/office/drawing/2014/main" id="{AB183AD0-6D6C-4756-83AF-B2FFAA510C74}"/>
                </a:ext>
              </a:extLst>
            </p:cNvPr>
            <p:cNvCxnSpPr>
              <a:cxnSpLocks noChangeShapeType="1"/>
              <a:stCxn id="357396" idx="0"/>
            </p:cNvCxnSpPr>
            <p:nvPr/>
          </p:nvCxnSpPr>
          <p:spPr bwMode="auto">
            <a:xfrm flipV="1">
              <a:off x="4392" y="1878"/>
              <a:ext cx="0" cy="224"/>
            </a:xfrm>
            <a:prstGeom prst="straightConnector1">
              <a:avLst/>
            </a:prstGeom>
            <a:grpFill/>
            <a:ln w="38100">
              <a:solidFill>
                <a:schemeClr val="accent1">
                  <a:lumMod val="50000"/>
                </a:schemeClr>
              </a:solidFill>
              <a:round/>
              <a:headEnd/>
              <a:tailEnd type="triangle" w="med" len="med"/>
            </a:ln>
            <a:effectLst/>
          </p:spPr>
        </p:cxnSp>
      </p:grpSp>
      <p:grpSp>
        <p:nvGrpSpPr>
          <p:cNvPr id="71685" name="Group 13">
            <a:extLst>
              <a:ext uri="{FF2B5EF4-FFF2-40B4-BE49-F238E27FC236}">
                <a16:creationId xmlns:a16="http://schemas.microsoft.com/office/drawing/2014/main" id="{1624D017-91CB-4E54-8911-3AD43CF4AFE7}"/>
              </a:ext>
            </a:extLst>
          </p:cNvPr>
          <p:cNvGrpSpPr>
            <a:grpSpLocks/>
          </p:cNvGrpSpPr>
          <p:nvPr/>
        </p:nvGrpSpPr>
        <p:grpSpPr bwMode="auto">
          <a:xfrm>
            <a:off x="762000" y="1514475"/>
            <a:ext cx="7723188" cy="828675"/>
            <a:chOff x="0" y="912"/>
            <a:chExt cx="4865" cy="522"/>
          </a:xfrm>
        </p:grpSpPr>
        <p:sp>
          <p:nvSpPr>
            <p:cNvPr id="71697" name="Rectangle 6">
              <a:extLst>
                <a:ext uri="{FF2B5EF4-FFF2-40B4-BE49-F238E27FC236}">
                  <a16:creationId xmlns:a16="http://schemas.microsoft.com/office/drawing/2014/main" id="{1EE2870D-9029-4131-B217-7843C150A897}"/>
                </a:ext>
              </a:extLst>
            </p:cNvPr>
            <p:cNvSpPr>
              <a:spLocks noChangeArrowheads="1"/>
            </p:cNvSpPr>
            <p:nvPr/>
          </p:nvSpPr>
          <p:spPr bwMode="auto">
            <a:xfrm>
              <a:off x="0" y="912"/>
              <a:ext cx="1139"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b="1" dirty="0">
                  <a:latin typeface="Arial" panose="020B0604020202020204" pitchFamily="34" charset="0"/>
                </a:rPr>
                <a:t> Return on </a:t>
              </a:r>
              <a:br>
                <a:rPr lang="en-US" altLang="en-US" sz="2400" b="1" dirty="0">
                  <a:latin typeface="Arial" panose="020B0604020202020204" pitchFamily="34" charset="0"/>
                </a:rPr>
              </a:br>
              <a:r>
                <a:rPr lang="en-US" altLang="en-US" sz="2400" b="1" dirty="0">
                  <a:latin typeface="Arial" panose="020B0604020202020204" pitchFamily="34" charset="0"/>
                </a:rPr>
                <a:t>investment</a:t>
              </a:r>
            </a:p>
          </p:txBody>
        </p:sp>
        <p:sp>
          <p:nvSpPr>
            <p:cNvPr id="71698" name="Rectangle 7">
              <a:extLst>
                <a:ext uri="{FF2B5EF4-FFF2-40B4-BE49-F238E27FC236}">
                  <a16:creationId xmlns:a16="http://schemas.microsoft.com/office/drawing/2014/main" id="{47CDC267-BC14-47DD-BE93-944CADFFAE11}"/>
                </a:ext>
              </a:extLst>
            </p:cNvPr>
            <p:cNvSpPr>
              <a:spLocks noChangeArrowheads="1"/>
            </p:cNvSpPr>
            <p:nvPr/>
          </p:nvSpPr>
          <p:spPr bwMode="auto">
            <a:xfrm>
              <a:off x="1191" y="912"/>
              <a:ext cx="1588"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b="1" dirty="0">
                  <a:latin typeface="Arial" panose="020B0604020202020204" pitchFamily="34" charset="0"/>
                </a:rPr>
                <a:t>    Net income    </a:t>
              </a:r>
            </a:p>
            <a:p>
              <a:pPr algn="ctr">
                <a:spcBef>
                  <a:spcPct val="0"/>
                </a:spcBef>
                <a:buFontTx/>
                <a:buNone/>
              </a:pPr>
              <a:r>
                <a:rPr lang="en-US" altLang="en-US" sz="2400" b="1" dirty="0">
                  <a:latin typeface="Arial" panose="020B0604020202020204" pitchFamily="34" charset="0"/>
                </a:rPr>
                <a:t>Sales</a:t>
              </a:r>
            </a:p>
          </p:txBody>
        </p:sp>
        <p:sp>
          <p:nvSpPr>
            <p:cNvPr id="71699" name="Rectangle 8">
              <a:extLst>
                <a:ext uri="{FF2B5EF4-FFF2-40B4-BE49-F238E27FC236}">
                  <a16:creationId xmlns:a16="http://schemas.microsoft.com/office/drawing/2014/main" id="{5C361BA9-CBD0-4CCA-987D-BB0F9B9DD5C6}"/>
                </a:ext>
              </a:extLst>
            </p:cNvPr>
            <p:cNvSpPr>
              <a:spLocks noChangeArrowheads="1"/>
            </p:cNvSpPr>
            <p:nvPr/>
          </p:nvSpPr>
          <p:spPr bwMode="auto">
            <a:xfrm>
              <a:off x="1139" y="1027"/>
              <a:ext cx="228"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400" b="1" dirty="0">
                  <a:latin typeface="Arial" panose="020B0604020202020204" pitchFamily="34" charset="0"/>
                </a:rPr>
                <a:t>=</a:t>
              </a:r>
            </a:p>
          </p:txBody>
        </p:sp>
        <p:sp>
          <p:nvSpPr>
            <p:cNvPr id="71700" name="Line 9">
              <a:extLst>
                <a:ext uri="{FF2B5EF4-FFF2-40B4-BE49-F238E27FC236}">
                  <a16:creationId xmlns:a16="http://schemas.microsoft.com/office/drawing/2014/main" id="{7D6A4A5E-B8EE-46CB-83A2-06EB7DCAAD84}"/>
                </a:ext>
              </a:extLst>
            </p:cNvPr>
            <p:cNvSpPr>
              <a:spLocks noChangeShapeType="1"/>
            </p:cNvSpPr>
            <p:nvPr/>
          </p:nvSpPr>
          <p:spPr bwMode="auto">
            <a:xfrm>
              <a:off x="1392" y="1165"/>
              <a:ext cx="11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71701" name="Rectangle 10">
              <a:extLst>
                <a:ext uri="{FF2B5EF4-FFF2-40B4-BE49-F238E27FC236}">
                  <a16:creationId xmlns:a16="http://schemas.microsoft.com/office/drawing/2014/main" id="{5D126595-6E61-469B-A85E-1643DB955690}"/>
                </a:ext>
              </a:extLst>
            </p:cNvPr>
            <p:cNvSpPr>
              <a:spLocks noChangeArrowheads="1"/>
            </p:cNvSpPr>
            <p:nvPr/>
          </p:nvSpPr>
          <p:spPr bwMode="auto">
            <a:xfrm>
              <a:off x="2870" y="912"/>
              <a:ext cx="1995"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b="1" dirty="0">
                  <a:latin typeface="Arial" panose="020B0604020202020204" pitchFamily="34" charset="0"/>
                </a:rPr>
                <a:t>    Sales    </a:t>
              </a:r>
            </a:p>
            <a:p>
              <a:pPr algn="ctr">
                <a:spcBef>
                  <a:spcPct val="0"/>
                </a:spcBef>
                <a:buFontTx/>
                <a:buNone/>
              </a:pPr>
              <a:r>
                <a:rPr lang="en-US" altLang="en-US" sz="2400" b="1" dirty="0">
                  <a:latin typeface="Arial" panose="020B0604020202020204" pitchFamily="34" charset="0"/>
                </a:rPr>
                <a:t>Average total assets</a:t>
              </a:r>
            </a:p>
          </p:txBody>
        </p:sp>
        <p:sp>
          <p:nvSpPr>
            <p:cNvPr id="71702" name="Rectangle 11">
              <a:extLst>
                <a:ext uri="{FF2B5EF4-FFF2-40B4-BE49-F238E27FC236}">
                  <a16:creationId xmlns:a16="http://schemas.microsoft.com/office/drawing/2014/main" id="{B6FB9BF2-2926-4B06-B5DC-022924C16C22}"/>
                </a:ext>
              </a:extLst>
            </p:cNvPr>
            <p:cNvSpPr>
              <a:spLocks noChangeArrowheads="1"/>
            </p:cNvSpPr>
            <p:nvPr/>
          </p:nvSpPr>
          <p:spPr bwMode="auto">
            <a:xfrm>
              <a:off x="2592" y="960"/>
              <a:ext cx="267" cy="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b="1" dirty="0">
                  <a:latin typeface="Arial" panose="020B0604020202020204" pitchFamily="34" charset="0"/>
                </a:rPr>
                <a:t>×</a:t>
              </a:r>
            </a:p>
          </p:txBody>
        </p:sp>
        <p:sp>
          <p:nvSpPr>
            <p:cNvPr id="71703" name="Line 12">
              <a:extLst>
                <a:ext uri="{FF2B5EF4-FFF2-40B4-BE49-F238E27FC236}">
                  <a16:creationId xmlns:a16="http://schemas.microsoft.com/office/drawing/2014/main" id="{BE497C8A-BFF8-461B-8755-8D03D87F55E9}"/>
                </a:ext>
              </a:extLst>
            </p:cNvPr>
            <p:cNvSpPr>
              <a:spLocks noChangeShapeType="1"/>
            </p:cNvSpPr>
            <p:nvPr/>
          </p:nvSpPr>
          <p:spPr bwMode="auto">
            <a:xfrm>
              <a:off x="2893" y="1165"/>
              <a:ext cx="195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grpSp>
      <p:grpSp>
        <p:nvGrpSpPr>
          <p:cNvPr id="71686" name="Group 18">
            <a:extLst>
              <a:ext uri="{FF2B5EF4-FFF2-40B4-BE49-F238E27FC236}">
                <a16:creationId xmlns:a16="http://schemas.microsoft.com/office/drawing/2014/main" id="{4D8BB2AE-1291-4EE6-8140-EE4450B9B579}"/>
              </a:ext>
            </a:extLst>
          </p:cNvPr>
          <p:cNvGrpSpPr>
            <a:grpSpLocks/>
          </p:cNvGrpSpPr>
          <p:nvPr/>
        </p:nvGrpSpPr>
        <p:grpSpPr bwMode="auto">
          <a:xfrm>
            <a:off x="2895600" y="2276475"/>
            <a:ext cx="5029200" cy="923925"/>
            <a:chOff x="1824" y="1296"/>
            <a:chExt cx="3168" cy="582"/>
          </a:xfrm>
        </p:grpSpPr>
        <p:sp>
          <p:nvSpPr>
            <p:cNvPr id="19470" name="Line 16">
              <a:extLst>
                <a:ext uri="{FF2B5EF4-FFF2-40B4-BE49-F238E27FC236}">
                  <a16:creationId xmlns:a16="http://schemas.microsoft.com/office/drawing/2014/main" id="{132890DF-3BD9-4E6F-A509-4A866519D5D6}"/>
                </a:ext>
              </a:extLst>
            </p:cNvPr>
            <p:cNvSpPr>
              <a:spLocks noChangeShapeType="1"/>
            </p:cNvSpPr>
            <p:nvPr/>
          </p:nvSpPr>
          <p:spPr bwMode="auto">
            <a:xfrm flipV="1">
              <a:off x="2424" y="1296"/>
              <a:ext cx="0" cy="336"/>
            </a:xfrm>
            <a:prstGeom prst="line">
              <a:avLst/>
            </a:prstGeom>
            <a:noFill/>
            <a:ln w="38100">
              <a:solidFill>
                <a:schemeClr val="accent1">
                  <a:lumMod val="50000"/>
                </a:schemeClr>
              </a:solidFill>
              <a:round/>
              <a:headEnd/>
              <a:tailEnd type="triangle" w="med" len="med"/>
            </a:ln>
          </p:spPr>
          <p:txBody>
            <a:bodyPr wrap="none"/>
            <a:lstStyle/>
            <a:p>
              <a:pPr>
                <a:defRPr/>
              </a:pPr>
              <a:endParaRPr lang="en-US" dirty="0"/>
            </a:p>
          </p:txBody>
        </p:sp>
        <p:sp>
          <p:nvSpPr>
            <p:cNvPr id="37" name="Text Box 14">
              <a:extLst>
                <a:ext uri="{FF2B5EF4-FFF2-40B4-BE49-F238E27FC236}">
                  <a16:creationId xmlns:a16="http://schemas.microsoft.com/office/drawing/2014/main" id="{3AAD896F-5AE2-4BBD-8EEA-864028C58AD8}"/>
                </a:ext>
              </a:extLst>
            </p:cNvPr>
            <p:cNvSpPr txBox="1">
              <a:spLocks noChangeArrowheads="1"/>
            </p:cNvSpPr>
            <p:nvPr/>
          </p:nvSpPr>
          <p:spPr bwMode="auto">
            <a:xfrm>
              <a:off x="1824" y="1584"/>
              <a:ext cx="1200" cy="294"/>
            </a:xfrm>
            <a:prstGeom prst="rect">
              <a:avLst/>
            </a:prstGeom>
            <a:solidFill>
              <a:schemeClr val="accent1">
                <a:lumMod val="20000"/>
                <a:lumOff val="80000"/>
              </a:schemeClr>
            </a:solidFill>
            <a:ln w="9525">
              <a:solidFill>
                <a:schemeClr val="accent1">
                  <a:lumMod val="50000"/>
                </a:schemeClr>
              </a:solidFill>
              <a:miter lim="800000"/>
              <a:headEnd/>
              <a:tailEnd/>
            </a:ln>
            <a:effectLst/>
          </p:spPr>
          <p:txBody>
            <a:bodyPr>
              <a:spAutoFit/>
            </a:bodyPr>
            <a:lstStyle/>
            <a:p>
              <a:pPr algn="ctr" eaLnBrk="1" hangingPunct="1">
                <a:spcBef>
                  <a:spcPct val="50000"/>
                </a:spcBef>
                <a:defRPr/>
              </a:pPr>
              <a:r>
                <a:rPr lang="en-US" sz="2400" b="1" dirty="0">
                  <a:latin typeface="Arial" pitchFamily="34" charset="0"/>
                </a:rPr>
                <a:t>Margin</a:t>
              </a:r>
            </a:p>
          </p:txBody>
        </p:sp>
        <p:sp>
          <p:nvSpPr>
            <p:cNvPr id="19472" name="Line 17">
              <a:extLst>
                <a:ext uri="{FF2B5EF4-FFF2-40B4-BE49-F238E27FC236}">
                  <a16:creationId xmlns:a16="http://schemas.microsoft.com/office/drawing/2014/main" id="{804EAEEE-DCA9-4F4B-B674-4E09C4181B03}"/>
                </a:ext>
              </a:extLst>
            </p:cNvPr>
            <p:cNvSpPr>
              <a:spLocks noChangeShapeType="1"/>
            </p:cNvSpPr>
            <p:nvPr/>
          </p:nvSpPr>
          <p:spPr bwMode="auto">
            <a:xfrm flipV="1">
              <a:off x="4392" y="1296"/>
              <a:ext cx="0" cy="336"/>
            </a:xfrm>
            <a:prstGeom prst="line">
              <a:avLst/>
            </a:prstGeom>
            <a:noFill/>
            <a:ln w="38100">
              <a:solidFill>
                <a:schemeClr val="accent1">
                  <a:lumMod val="50000"/>
                </a:schemeClr>
              </a:solidFill>
              <a:round/>
              <a:headEnd/>
              <a:tailEnd type="triangle" w="med" len="med"/>
            </a:ln>
          </p:spPr>
          <p:txBody>
            <a:bodyPr wrap="none"/>
            <a:lstStyle/>
            <a:p>
              <a:pPr>
                <a:defRPr/>
              </a:pPr>
              <a:endParaRPr lang="en-US" dirty="0"/>
            </a:p>
          </p:txBody>
        </p:sp>
        <p:sp>
          <p:nvSpPr>
            <p:cNvPr id="39" name="Text Box 15">
              <a:extLst>
                <a:ext uri="{FF2B5EF4-FFF2-40B4-BE49-F238E27FC236}">
                  <a16:creationId xmlns:a16="http://schemas.microsoft.com/office/drawing/2014/main" id="{61C6AA2E-AB26-4B80-9363-049D2FC4CABF}"/>
                </a:ext>
              </a:extLst>
            </p:cNvPr>
            <p:cNvSpPr txBox="1">
              <a:spLocks noChangeArrowheads="1"/>
            </p:cNvSpPr>
            <p:nvPr/>
          </p:nvSpPr>
          <p:spPr bwMode="auto">
            <a:xfrm>
              <a:off x="3792" y="1584"/>
              <a:ext cx="1200" cy="294"/>
            </a:xfrm>
            <a:prstGeom prst="rect">
              <a:avLst/>
            </a:prstGeom>
            <a:solidFill>
              <a:srgbClr val="FFEFBD"/>
            </a:solidFill>
            <a:ln w="9525">
              <a:solidFill>
                <a:schemeClr val="accent1">
                  <a:lumMod val="50000"/>
                </a:schemeClr>
              </a:solidFill>
              <a:miter lim="800000"/>
              <a:headEnd/>
              <a:tailEnd/>
            </a:ln>
            <a:effectLst/>
          </p:spPr>
          <p:txBody>
            <a:bodyPr>
              <a:spAutoFit/>
            </a:bodyPr>
            <a:lstStyle/>
            <a:p>
              <a:pPr algn="ctr" eaLnBrk="1" hangingPunct="1">
                <a:spcBef>
                  <a:spcPct val="50000"/>
                </a:spcBef>
                <a:defRPr/>
              </a:pPr>
              <a:r>
                <a:rPr lang="en-US" sz="2400" b="1" dirty="0">
                  <a:latin typeface="Arial" pitchFamily="34" charset="0"/>
                </a:rPr>
                <a:t>Turnover</a:t>
              </a:r>
            </a:p>
          </p:txBody>
        </p:sp>
      </p:grpSp>
      <p:grpSp>
        <p:nvGrpSpPr>
          <p:cNvPr id="71687" name="Group 23">
            <a:extLst>
              <a:ext uri="{FF2B5EF4-FFF2-40B4-BE49-F238E27FC236}">
                <a16:creationId xmlns:a16="http://schemas.microsoft.com/office/drawing/2014/main" id="{4D006F06-CB06-43D6-BACF-7F44388E2AC0}"/>
              </a:ext>
            </a:extLst>
          </p:cNvPr>
          <p:cNvGrpSpPr>
            <a:grpSpLocks/>
          </p:cNvGrpSpPr>
          <p:nvPr/>
        </p:nvGrpSpPr>
        <p:grpSpPr bwMode="auto">
          <a:xfrm>
            <a:off x="762000" y="1514475"/>
            <a:ext cx="7696200" cy="828675"/>
            <a:chOff x="0" y="912"/>
            <a:chExt cx="4848" cy="522"/>
          </a:xfrm>
        </p:grpSpPr>
        <p:sp>
          <p:nvSpPr>
            <p:cNvPr id="71688" name="Rectangle 24">
              <a:extLst>
                <a:ext uri="{FF2B5EF4-FFF2-40B4-BE49-F238E27FC236}">
                  <a16:creationId xmlns:a16="http://schemas.microsoft.com/office/drawing/2014/main" id="{7EC01055-2ECA-4EFD-B5FD-2A0CBDCD2416}"/>
                </a:ext>
              </a:extLst>
            </p:cNvPr>
            <p:cNvSpPr>
              <a:spLocks noChangeArrowheads="1"/>
            </p:cNvSpPr>
            <p:nvPr/>
          </p:nvSpPr>
          <p:spPr bwMode="auto">
            <a:xfrm>
              <a:off x="0" y="912"/>
              <a:ext cx="1139"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b="1" dirty="0">
                  <a:latin typeface="Arial" panose="020B0604020202020204" pitchFamily="34" charset="0"/>
                </a:rPr>
                <a:t> Return on </a:t>
              </a:r>
              <a:br>
                <a:rPr lang="en-US" altLang="en-US" sz="2400" b="1" dirty="0">
                  <a:latin typeface="Arial" panose="020B0604020202020204" pitchFamily="34" charset="0"/>
                </a:rPr>
              </a:br>
              <a:r>
                <a:rPr lang="en-US" altLang="en-US" sz="2400" b="1" dirty="0">
                  <a:latin typeface="Arial" panose="020B0604020202020204" pitchFamily="34" charset="0"/>
                </a:rPr>
                <a:t>investment</a:t>
              </a:r>
            </a:p>
          </p:txBody>
        </p:sp>
        <p:sp>
          <p:nvSpPr>
            <p:cNvPr id="71689" name="Rectangle 26">
              <a:extLst>
                <a:ext uri="{FF2B5EF4-FFF2-40B4-BE49-F238E27FC236}">
                  <a16:creationId xmlns:a16="http://schemas.microsoft.com/office/drawing/2014/main" id="{4C9F1AB7-1202-410F-9189-2F176E559AAE}"/>
                </a:ext>
              </a:extLst>
            </p:cNvPr>
            <p:cNvSpPr>
              <a:spLocks noChangeArrowheads="1"/>
            </p:cNvSpPr>
            <p:nvPr/>
          </p:nvSpPr>
          <p:spPr bwMode="auto">
            <a:xfrm>
              <a:off x="1139" y="1027"/>
              <a:ext cx="228"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400" b="1" dirty="0">
                  <a:latin typeface="Arial" panose="020B0604020202020204" pitchFamily="34" charset="0"/>
                </a:rPr>
                <a:t>=</a:t>
              </a:r>
            </a:p>
          </p:txBody>
        </p:sp>
        <p:sp>
          <p:nvSpPr>
            <p:cNvPr id="71690" name="Line 27">
              <a:extLst>
                <a:ext uri="{FF2B5EF4-FFF2-40B4-BE49-F238E27FC236}">
                  <a16:creationId xmlns:a16="http://schemas.microsoft.com/office/drawing/2014/main" id="{53784F42-03B4-43D1-84A6-6464E07974F4}"/>
                </a:ext>
              </a:extLst>
            </p:cNvPr>
            <p:cNvSpPr>
              <a:spLocks noChangeShapeType="1"/>
            </p:cNvSpPr>
            <p:nvPr/>
          </p:nvSpPr>
          <p:spPr bwMode="auto">
            <a:xfrm>
              <a:off x="1392" y="1165"/>
              <a:ext cx="11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71691" name="Rectangle 29">
              <a:extLst>
                <a:ext uri="{FF2B5EF4-FFF2-40B4-BE49-F238E27FC236}">
                  <a16:creationId xmlns:a16="http://schemas.microsoft.com/office/drawing/2014/main" id="{02551CE2-399E-4D69-84CE-758476236FAD}"/>
                </a:ext>
              </a:extLst>
            </p:cNvPr>
            <p:cNvSpPr>
              <a:spLocks noChangeArrowheads="1"/>
            </p:cNvSpPr>
            <p:nvPr/>
          </p:nvSpPr>
          <p:spPr bwMode="auto">
            <a:xfrm>
              <a:off x="2592" y="960"/>
              <a:ext cx="267" cy="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b="1" dirty="0">
                  <a:latin typeface="Arial" panose="020B0604020202020204" pitchFamily="34" charset="0"/>
                </a:rPr>
                <a:t>×</a:t>
              </a:r>
            </a:p>
          </p:txBody>
        </p:sp>
        <p:sp>
          <p:nvSpPr>
            <p:cNvPr id="71692" name="Line 30">
              <a:extLst>
                <a:ext uri="{FF2B5EF4-FFF2-40B4-BE49-F238E27FC236}">
                  <a16:creationId xmlns:a16="http://schemas.microsoft.com/office/drawing/2014/main" id="{5A027F9D-9FC9-484E-9B6F-B19655B9D8C6}"/>
                </a:ext>
              </a:extLst>
            </p:cNvPr>
            <p:cNvSpPr>
              <a:spLocks noChangeShapeType="1"/>
            </p:cNvSpPr>
            <p:nvPr/>
          </p:nvSpPr>
          <p:spPr bwMode="auto">
            <a:xfrm>
              <a:off x="2893" y="1165"/>
              <a:ext cx="195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grpSp>
      <p:sp>
        <p:nvSpPr>
          <p:cNvPr id="28" name="Rounded Rectangle 22">
            <a:extLst>
              <a:ext uri="{FF2B5EF4-FFF2-40B4-BE49-F238E27FC236}">
                <a16:creationId xmlns:a16="http://schemas.microsoft.com/office/drawing/2014/main" id="{20CB4608-2AA4-4FEF-89A5-B84105D1C396}"/>
              </a:ext>
            </a:extLst>
          </p:cNvPr>
          <p:cNvSpPr/>
          <p:nvPr/>
        </p:nvSpPr>
        <p:spPr>
          <a:xfrm>
            <a:off x="533400" y="6324600"/>
            <a:ext cx="6248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3-3: Illustrate how to calculate and interpret margin and turnover using the DuPont model.</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39">
            <a:extLst>
              <a:ext uri="{FF2B5EF4-FFF2-40B4-BE49-F238E27FC236}">
                <a16:creationId xmlns:a16="http://schemas.microsoft.com/office/drawing/2014/main" id="{26229BDD-FEDF-4F63-82DE-ECE846373372}"/>
              </a:ext>
            </a:extLst>
          </p:cNvPr>
          <p:cNvSpPr>
            <a:spLocks noGrp="1"/>
          </p:cNvSpPr>
          <p:nvPr>
            <p:ph type="title"/>
          </p:nvPr>
        </p:nvSpPr>
        <p:spPr>
          <a:xfrm>
            <a:off x="533400" y="0"/>
            <a:ext cx="8229600" cy="1143000"/>
          </a:xfrm>
        </p:spPr>
        <p:txBody>
          <a:bodyPr/>
          <a:lstStyle/>
          <a:p>
            <a:r>
              <a:rPr lang="en-US" altLang="en-US" dirty="0"/>
              <a:t>The DuPont Model</a:t>
            </a:r>
          </a:p>
        </p:txBody>
      </p:sp>
      <p:sp>
        <p:nvSpPr>
          <p:cNvPr id="359446" name="Text Box 22">
            <a:extLst>
              <a:ext uri="{FF2B5EF4-FFF2-40B4-BE49-F238E27FC236}">
                <a16:creationId xmlns:a16="http://schemas.microsoft.com/office/drawing/2014/main" id="{4FF70F35-E356-449A-881E-841CCE0490FD}"/>
              </a:ext>
            </a:extLst>
          </p:cNvPr>
          <p:cNvSpPr txBox="1">
            <a:spLocks noChangeArrowheads="1"/>
          </p:cNvSpPr>
          <p:nvPr/>
        </p:nvSpPr>
        <p:spPr bwMode="auto">
          <a:xfrm>
            <a:off x="762000" y="3581400"/>
            <a:ext cx="6400800" cy="2308324"/>
          </a:xfrm>
          <a:prstGeom prst="rect">
            <a:avLst/>
          </a:prstGeom>
          <a:solidFill>
            <a:srgbClr val="FFFF8F"/>
          </a:solidFill>
          <a:ln w="9525">
            <a:solidFill>
              <a:schemeClr val="bg1">
                <a:lumMod val="50000"/>
              </a:schemeClr>
            </a:solidFill>
            <a:miter lim="800000"/>
            <a:headEnd/>
            <a:tailEnd/>
          </a:ln>
          <a:effectLst/>
        </p:spPr>
        <p:txBody>
          <a:bodyPr>
            <a:spAutoFit/>
          </a:bodyPr>
          <a:lstStyle/>
          <a:p>
            <a:pPr algn="ctr" eaLnBrk="1" hangingPunct="1">
              <a:spcBef>
                <a:spcPct val="50000"/>
              </a:spcBef>
              <a:defRPr/>
            </a:pPr>
            <a:r>
              <a:rPr lang="en-US" sz="2400" b="1" dirty="0">
                <a:latin typeface="Arial" pitchFamily="34" charset="0"/>
              </a:rPr>
              <a:t>A rule of thumb useful for putting ROI in perspective is that for most American merchandising and manufacturing companies, average ROI based on net income ranges between 8 percent and 12 percent.</a:t>
            </a:r>
          </a:p>
        </p:txBody>
      </p:sp>
      <p:grpSp>
        <p:nvGrpSpPr>
          <p:cNvPr id="73732" name="Group 13">
            <a:extLst>
              <a:ext uri="{FF2B5EF4-FFF2-40B4-BE49-F238E27FC236}">
                <a16:creationId xmlns:a16="http://schemas.microsoft.com/office/drawing/2014/main" id="{86B64B30-05FF-41D2-9192-DE0F758ED280}"/>
              </a:ext>
            </a:extLst>
          </p:cNvPr>
          <p:cNvGrpSpPr>
            <a:grpSpLocks/>
          </p:cNvGrpSpPr>
          <p:nvPr/>
        </p:nvGrpSpPr>
        <p:grpSpPr bwMode="auto">
          <a:xfrm>
            <a:off x="762000" y="1514475"/>
            <a:ext cx="7723188" cy="828675"/>
            <a:chOff x="0" y="912"/>
            <a:chExt cx="4865" cy="522"/>
          </a:xfrm>
        </p:grpSpPr>
        <p:sp>
          <p:nvSpPr>
            <p:cNvPr id="73744" name="Rectangle 6">
              <a:extLst>
                <a:ext uri="{FF2B5EF4-FFF2-40B4-BE49-F238E27FC236}">
                  <a16:creationId xmlns:a16="http://schemas.microsoft.com/office/drawing/2014/main" id="{E2CF6AA4-8189-45CD-9B0F-7059311B8F1A}"/>
                </a:ext>
              </a:extLst>
            </p:cNvPr>
            <p:cNvSpPr>
              <a:spLocks noChangeArrowheads="1"/>
            </p:cNvSpPr>
            <p:nvPr/>
          </p:nvSpPr>
          <p:spPr bwMode="auto">
            <a:xfrm>
              <a:off x="0" y="912"/>
              <a:ext cx="1139"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b="1" dirty="0">
                  <a:solidFill>
                    <a:srgbClr val="0070C0"/>
                  </a:solidFill>
                  <a:latin typeface="Arial" panose="020B0604020202020204" pitchFamily="34" charset="0"/>
                </a:rPr>
                <a:t> Return on </a:t>
              </a:r>
              <a:br>
                <a:rPr lang="en-US" altLang="en-US" sz="2400" b="1" dirty="0">
                  <a:solidFill>
                    <a:srgbClr val="0070C0"/>
                  </a:solidFill>
                  <a:latin typeface="Arial" panose="020B0604020202020204" pitchFamily="34" charset="0"/>
                </a:rPr>
              </a:br>
              <a:r>
                <a:rPr lang="en-US" altLang="en-US" sz="2400" b="1" dirty="0">
                  <a:solidFill>
                    <a:srgbClr val="0070C0"/>
                  </a:solidFill>
                  <a:latin typeface="Arial" panose="020B0604020202020204" pitchFamily="34" charset="0"/>
                </a:rPr>
                <a:t>investment</a:t>
              </a:r>
            </a:p>
          </p:txBody>
        </p:sp>
        <p:sp>
          <p:nvSpPr>
            <p:cNvPr id="73745" name="Rectangle 7">
              <a:extLst>
                <a:ext uri="{FF2B5EF4-FFF2-40B4-BE49-F238E27FC236}">
                  <a16:creationId xmlns:a16="http://schemas.microsoft.com/office/drawing/2014/main" id="{83341142-0A75-4FAF-A8FD-526C82996B53}"/>
                </a:ext>
              </a:extLst>
            </p:cNvPr>
            <p:cNvSpPr>
              <a:spLocks noChangeArrowheads="1"/>
            </p:cNvSpPr>
            <p:nvPr/>
          </p:nvSpPr>
          <p:spPr bwMode="auto">
            <a:xfrm>
              <a:off x="1191" y="912"/>
              <a:ext cx="1588"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b="1" dirty="0">
                  <a:latin typeface="Arial" panose="020B0604020202020204" pitchFamily="34" charset="0"/>
                </a:rPr>
                <a:t>    Net income    </a:t>
              </a:r>
            </a:p>
            <a:p>
              <a:pPr algn="ctr">
                <a:spcBef>
                  <a:spcPct val="0"/>
                </a:spcBef>
                <a:buFontTx/>
                <a:buNone/>
              </a:pPr>
              <a:r>
                <a:rPr lang="en-US" altLang="en-US" sz="2400" b="1" dirty="0">
                  <a:latin typeface="Arial" panose="020B0604020202020204" pitchFamily="34" charset="0"/>
                </a:rPr>
                <a:t>Sales</a:t>
              </a:r>
            </a:p>
          </p:txBody>
        </p:sp>
        <p:sp>
          <p:nvSpPr>
            <p:cNvPr id="73746" name="Rectangle 8">
              <a:extLst>
                <a:ext uri="{FF2B5EF4-FFF2-40B4-BE49-F238E27FC236}">
                  <a16:creationId xmlns:a16="http://schemas.microsoft.com/office/drawing/2014/main" id="{749D4BB4-10D5-4445-B338-2E6280CEDBE9}"/>
                </a:ext>
              </a:extLst>
            </p:cNvPr>
            <p:cNvSpPr>
              <a:spLocks noChangeArrowheads="1"/>
            </p:cNvSpPr>
            <p:nvPr/>
          </p:nvSpPr>
          <p:spPr bwMode="auto">
            <a:xfrm>
              <a:off x="1139" y="1027"/>
              <a:ext cx="228"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400" b="1" dirty="0">
                  <a:solidFill>
                    <a:srgbClr val="0070C0"/>
                  </a:solidFill>
                  <a:latin typeface="Arial" panose="020B0604020202020204" pitchFamily="34" charset="0"/>
                </a:rPr>
                <a:t>=</a:t>
              </a:r>
            </a:p>
          </p:txBody>
        </p:sp>
        <p:sp>
          <p:nvSpPr>
            <p:cNvPr id="73747" name="Line 9">
              <a:extLst>
                <a:ext uri="{FF2B5EF4-FFF2-40B4-BE49-F238E27FC236}">
                  <a16:creationId xmlns:a16="http://schemas.microsoft.com/office/drawing/2014/main" id="{E4CE6FCA-1DA2-4908-8623-59F8E4EF4826}"/>
                </a:ext>
              </a:extLst>
            </p:cNvPr>
            <p:cNvSpPr>
              <a:spLocks noChangeShapeType="1"/>
            </p:cNvSpPr>
            <p:nvPr/>
          </p:nvSpPr>
          <p:spPr bwMode="auto">
            <a:xfrm>
              <a:off x="1392" y="1165"/>
              <a:ext cx="11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73748" name="Rectangle 10">
              <a:extLst>
                <a:ext uri="{FF2B5EF4-FFF2-40B4-BE49-F238E27FC236}">
                  <a16:creationId xmlns:a16="http://schemas.microsoft.com/office/drawing/2014/main" id="{B433B052-8924-4AAE-B633-96A5B1A7AAD6}"/>
                </a:ext>
              </a:extLst>
            </p:cNvPr>
            <p:cNvSpPr>
              <a:spLocks noChangeArrowheads="1"/>
            </p:cNvSpPr>
            <p:nvPr/>
          </p:nvSpPr>
          <p:spPr bwMode="auto">
            <a:xfrm>
              <a:off x="2870" y="912"/>
              <a:ext cx="1995"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b="1" dirty="0">
                  <a:latin typeface="Arial" panose="020B0604020202020204" pitchFamily="34" charset="0"/>
                </a:rPr>
                <a:t>    Sales    </a:t>
              </a:r>
            </a:p>
            <a:p>
              <a:pPr algn="ctr">
                <a:spcBef>
                  <a:spcPct val="0"/>
                </a:spcBef>
                <a:buFontTx/>
                <a:buNone/>
              </a:pPr>
              <a:r>
                <a:rPr lang="en-US" altLang="en-US" sz="2400" b="1" dirty="0">
                  <a:latin typeface="Arial" panose="020B0604020202020204" pitchFamily="34" charset="0"/>
                </a:rPr>
                <a:t>Average total assets</a:t>
              </a:r>
            </a:p>
          </p:txBody>
        </p:sp>
        <p:sp>
          <p:nvSpPr>
            <p:cNvPr id="73749" name="Rectangle 11">
              <a:extLst>
                <a:ext uri="{FF2B5EF4-FFF2-40B4-BE49-F238E27FC236}">
                  <a16:creationId xmlns:a16="http://schemas.microsoft.com/office/drawing/2014/main" id="{656031C7-392E-4543-B4B6-CA4AF576998A}"/>
                </a:ext>
              </a:extLst>
            </p:cNvPr>
            <p:cNvSpPr>
              <a:spLocks noChangeArrowheads="1"/>
            </p:cNvSpPr>
            <p:nvPr/>
          </p:nvSpPr>
          <p:spPr bwMode="auto">
            <a:xfrm>
              <a:off x="2592" y="960"/>
              <a:ext cx="267" cy="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b="1" dirty="0">
                  <a:solidFill>
                    <a:srgbClr val="0070C0"/>
                  </a:solidFill>
                  <a:latin typeface="Arial" panose="020B0604020202020204" pitchFamily="34" charset="0"/>
                </a:rPr>
                <a:t>×</a:t>
              </a:r>
            </a:p>
          </p:txBody>
        </p:sp>
        <p:sp>
          <p:nvSpPr>
            <p:cNvPr id="73750" name="Line 12">
              <a:extLst>
                <a:ext uri="{FF2B5EF4-FFF2-40B4-BE49-F238E27FC236}">
                  <a16:creationId xmlns:a16="http://schemas.microsoft.com/office/drawing/2014/main" id="{C42639EC-0968-4C9D-8EF1-70FCE8D5BD4A}"/>
                </a:ext>
              </a:extLst>
            </p:cNvPr>
            <p:cNvSpPr>
              <a:spLocks noChangeShapeType="1"/>
            </p:cNvSpPr>
            <p:nvPr/>
          </p:nvSpPr>
          <p:spPr bwMode="auto">
            <a:xfrm>
              <a:off x="2893" y="1165"/>
              <a:ext cx="195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grpSp>
      <p:grpSp>
        <p:nvGrpSpPr>
          <p:cNvPr id="73733" name="Group 18">
            <a:extLst>
              <a:ext uri="{FF2B5EF4-FFF2-40B4-BE49-F238E27FC236}">
                <a16:creationId xmlns:a16="http://schemas.microsoft.com/office/drawing/2014/main" id="{BF443B8E-8A60-46EB-839A-22DE762889C7}"/>
              </a:ext>
            </a:extLst>
          </p:cNvPr>
          <p:cNvGrpSpPr>
            <a:grpSpLocks/>
          </p:cNvGrpSpPr>
          <p:nvPr/>
        </p:nvGrpSpPr>
        <p:grpSpPr bwMode="auto">
          <a:xfrm>
            <a:off x="2895600" y="2276475"/>
            <a:ext cx="5029200" cy="923925"/>
            <a:chOff x="1824" y="1296"/>
            <a:chExt cx="3168" cy="582"/>
          </a:xfrm>
        </p:grpSpPr>
        <p:sp>
          <p:nvSpPr>
            <p:cNvPr id="21517" name="Line 16">
              <a:extLst>
                <a:ext uri="{FF2B5EF4-FFF2-40B4-BE49-F238E27FC236}">
                  <a16:creationId xmlns:a16="http://schemas.microsoft.com/office/drawing/2014/main" id="{2220F8ED-8CE3-4752-B2EC-F9800A3F903E}"/>
                </a:ext>
              </a:extLst>
            </p:cNvPr>
            <p:cNvSpPr>
              <a:spLocks noChangeShapeType="1"/>
            </p:cNvSpPr>
            <p:nvPr/>
          </p:nvSpPr>
          <p:spPr bwMode="auto">
            <a:xfrm flipV="1">
              <a:off x="2424" y="1296"/>
              <a:ext cx="0" cy="336"/>
            </a:xfrm>
            <a:prstGeom prst="line">
              <a:avLst/>
            </a:prstGeom>
            <a:noFill/>
            <a:ln w="38100">
              <a:solidFill>
                <a:schemeClr val="tx2">
                  <a:lumMod val="50000"/>
                </a:schemeClr>
              </a:solidFill>
              <a:round/>
              <a:headEnd/>
              <a:tailEnd type="triangle" w="med" len="med"/>
            </a:ln>
          </p:spPr>
          <p:txBody>
            <a:bodyPr wrap="none"/>
            <a:lstStyle/>
            <a:p>
              <a:pPr>
                <a:defRPr/>
              </a:pPr>
              <a:endParaRPr lang="en-US" dirty="0"/>
            </a:p>
          </p:txBody>
        </p:sp>
        <p:sp>
          <p:nvSpPr>
            <p:cNvPr id="31" name="Text Box 14">
              <a:extLst>
                <a:ext uri="{FF2B5EF4-FFF2-40B4-BE49-F238E27FC236}">
                  <a16:creationId xmlns:a16="http://schemas.microsoft.com/office/drawing/2014/main" id="{A028F1B6-E1D6-4F91-B7A1-44BC03BDD37A}"/>
                </a:ext>
              </a:extLst>
            </p:cNvPr>
            <p:cNvSpPr txBox="1">
              <a:spLocks noChangeArrowheads="1"/>
            </p:cNvSpPr>
            <p:nvPr/>
          </p:nvSpPr>
          <p:spPr bwMode="auto">
            <a:xfrm>
              <a:off x="1824" y="1584"/>
              <a:ext cx="1200" cy="294"/>
            </a:xfrm>
            <a:prstGeom prst="rect">
              <a:avLst/>
            </a:prstGeom>
            <a:solidFill>
              <a:schemeClr val="accent1">
                <a:lumMod val="20000"/>
                <a:lumOff val="80000"/>
              </a:schemeClr>
            </a:solidFill>
            <a:ln w="9525">
              <a:solidFill>
                <a:schemeClr val="tx2">
                  <a:lumMod val="50000"/>
                </a:schemeClr>
              </a:solidFill>
              <a:miter lim="800000"/>
              <a:headEnd/>
              <a:tailEnd/>
            </a:ln>
            <a:effectLst/>
          </p:spPr>
          <p:txBody>
            <a:bodyPr>
              <a:spAutoFit/>
            </a:bodyPr>
            <a:lstStyle/>
            <a:p>
              <a:pPr algn="ctr" eaLnBrk="1" hangingPunct="1">
                <a:spcBef>
                  <a:spcPct val="50000"/>
                </a:spcBef>
                <a:defRPr/>
              </a:pPr>
              <a:r>
                <a:rPr lang="en-US" sz="2400" b="1" dirty="0">
                  <a:latin typeface="Arial" pitchFamily="34" charset="0"/>
                </a:rPr>
                <a:t>Margin</a:t>
              </a:r>
            </a:p>
          </p:txBody>
        </p:sp>
        <p:sp>
          <p:nvSpPr>
            <p:cNvPr id="21519" name="Line 17">
              <a:extLst>
                <a:ext uri="{FF2B5EF4-FFF2-40B4-BE49-F238E27FC236}">
                  <a16:creationId xmlns:a16="http://schemas.microsoft.com/office/drawing/2014/main" id="{405772FB-CB1C-4D2D-83E9-14F1D94BF572}"/>
                </a:ext>
              </a:extLst>
            </p:cNvPr>
            <p:cNvSpPr>
              <a:spLocks noChangeShapeType="1"/>
            </p:cNvSpPr>
            <p:nvPr/>
          </p:nvSpPr>
          <p:spPr bwMode="auto">
            <a:xfrm flipV="1">
              <a:off x="4392" y="1296"/>
              <a:ext cx="0" cy="336"/>
            </a:xfrm>
            <a:prstGeom prst="line">
              <a:avLst/>
            </a:prstGeom>
            <a:noFill/>
            <a:ln w="38100">
              <a:solidFill>
                <a:schemeClr val="tx2">
                  <a:lumMod val="50000"/>
                </a:schemeClr>
              </a:solidFill>
              <a:round/>
              <a:headEnd/>
              <a:tailEnd type="triangle" w="med" len="med"/>
            </a:ln>
          </p:spPr>
          <p:txBody>
            <a:bodyPr wrap="none"/>
            <a:lstStyle/>
            <a:p>
              <a:pPr>
                <a:defRPr/>
              </a:pPr>
              <a:endParaRPr lang="en-US" dirty="0"/>
            </a:p>
          </p:txBody>
        </p:sp>
        <p:sp>
          <p:nvSpPr>
            <p:cNvPr id="33" name="Text Box 15">
              <a:extLst>
                <a:ext uri="{FF2B5EF4-FFF2-40B4-BE49-F238E27FC236}">
                  <a16:creationId xmlns:a16="http://schemas.microsoft.com/office/drawing/2014/main" id="{B488B3C1-007C-4D05-98D1-BC659CBAA1B7}"/>
                </a:ext>
              </a:extLst>
            </p:cNvPr>
            <p:cNvSpPr txBox="1">
              <a:spLocks noChangeArrowheads="1"/>
            </p:cNvSpPr>
            <p:nvPr/>
          </p:nvSpPr>
          <p:spPr bwMode="auto">
            <a:xfrm>
              <a:off x="3792" y="1584"/>
              <a:ext cx="1200" cy="294"/>
            </a:xfrm>
            <a:prstGeom prst="rect">
              <a:avLst/>
            </a:prstGeom>
            <a:solidFill>
              <a:srgbClr val="FFEEB7"/>
            </a:solidFill>
            <a:ln w="9525">
              <a:solidFill>
                <a:schemeClr val="tx2">
                  <a:lumMod val="50000"/>
                </a:schemeClr>
              </a:solidFill>
              <a:miter lim="800000"/>
              <a:headEnd/>
              <a:tailEnd/>
            </a:ln>
            <a:effectLst/>
          </p:spPr>
          <p:txBody>
            <a:bodyPr>
              <a:spAutoFit/>
            </a:bodyPr>
            <a:lstStyle/>
            <a:p>
              <a:pPr algn="ctr" eaLnBrk="1" hangingPunct="1">
                <a:spcBef>
                  <a:spcPct val="50000"/>
                </a:spcBef>
                <a:defRPr/>
              </a:pPr>
              <a:r>
                <a:rPr lang="en-US" sz="2400" b="1" dirty="0">
                  <a:latin typeface="Arial" pitchFamily="34" charset="0"/>
                </a:rPr>
                <a:t>Turnover</a:t>
              </a:r>
            </a:p>
          </p:txBody>
        </p:sp>
      </p:grpSp>
      <p:grpSp>
        <p:nvGrpSpPr>
          <p:cNvPr id="73734" name="Group 23">
            <a:extLst>
              <a:ext uri="{FF2B5EF4-FFF2-40B4-BE49-F238E27FC236}">
                <a16:creationId xmlns:a16="http://schemas.microsoft.com/office/drawing/2014/main" id="{3F720C38-1BAB-46A7-9599-D31EDA12A95F}"/>
              </a:ext>
            </a:extLst>
          </p:cNvPr>
          <p:cNvGrpSpPr>
            <a:grpSpLocks/>
          </p:cNvGrpSpPr>
          <p:nvPr/>
        </p:nvGrpSpPr>
        <p:grpSpPr bwMode="auto">
          <a:xfrm>
            <a:off x="762000" y="1514475"/>
            <a:ext cx="7696200" cy="828675"/>
            <a:chOff x="0" y="912"/>
            <a:chExt cx="4848" cy="522"/>
          </a:xfrm>
        </p:grpSpPr>
        <p:sp>
          <p:nvSpPr>
            <p:cNvPr id="73735" name="Rectangle 24">
              <a:extLst>
                <a:ext uri="{FF2B5EF4-FFF2-40B4-BE49-F238E27FC236}">
                  <a16:creationId xmlns:a16="http://schemas.microsoft.com/office/drawing/2014/main" id="{E7D03B2C-CE93-4386-82E5-8A2D24103BA9}"/>
                </a:ext>
              </a:extLst>
            </p:cNvPr>
            <p:cNvSpPr>
              <a:spLocks noChangeArrowheads="1"/>
            </p:cNvSpPr>
            <p:nvPr/>
          </p:nvSpPr>
          <p:spPr bwMode="auto">
            <a:xfrm>
              <a:off x="0" y="912"/>
              <a:ext cx="1139"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b="1" dirty="0">
                  <a:latin typeface="Arial" panose="020B0604020202020204" pitchFamily="34" charset="0"/>
                </a:rPr>
                <a:t> Return on </a:t>
              </a:r>
              <a:br>
                <a:rPr lang="en-US" altLang="en-US" sz="2400" b="1" dirty="0">
                  <a:latin typeface="Arial" panose="020B0604020202020204" pitchFamily="34" charset="0"/>
                </a:rPr>
              </a:br>
              <a:r>
                <a:rPr lang="en-US" altLang="en-US" sz="2400" b="1" dirty="0">
                  <a:latin typeface="Arial" panose="020B0604020202020204" pitchFamily="34" charset="0"/>
                </a:rPr>
                <a:t>investment</a:t>
              </a:r>
            </a:p>
          </p:txBody>
        </p:sp>
        <p:sp>
          <p:nvSpPr>
            <p:cNvPr id="73736" name="Rectangle 26">
              <a:extLst>
                <a:ext uri="{FF2B5EF4-FFF2-40B4-BE49-F238E27FC236}">
                  <a16:creationId xmlns:a16="http://schemas.microsoft.com/office/drawing/2014/main" id="{9D8CFFBE-34CD-43AE-9ACE-7090CD4E9422}"/>
                </a:ext>
              </a:extLst>
            </p:cNvPr>
            <p:cNvSpPr>
              <a:spLocks noChangeArrowheads="1"/>
            </p:cNvSpPr>
            <p:nvPr/>
          </p:nvSpPr>
          <p:spPr bwMode="auto">
            <a:xfrm>
              <a:off x="1139" y="1027"/>
              <a:ext cx="228"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400" b="1" dirty="0">
                  <a:latin typeface="Arial" panose="020B0604020202020204" pitchFamily="34" charset="0"/>
                </a:rPr>
                <a:t>=</a:t>
              </a:r>
            </a:p>
          </p:txBody>
        </p:sp>
        <p:sp>
          <p:nvSpPr>
            <p:cNvPr id="73737" name="Line 27">
              <a:extLst>
                <a:ext uri="{FF2B5EF4-FFF2-40B4-BE49-F238E27FC236}">
                  <a16:creationId xmlns:a16="http://schemas.microsoft.com/office/drawing/2014/main" id="{C7D58DD2-D441-453D-9266-610F51CBFA72}"/>
                </a:ext>
              </a:extLst>
            </p:cNvPr>
            <p:cNvSpPr>
              <a:spLocks noChangeShapeType="1"/>
            </p:cNvSpPr>
            <p:nvPr/>
          </p:nvSpPr>
          <p:spPr bwMode="auto">
            <a:xfrm>
              <a:off x="1392" y="1165"/>
              <a:ext cx="11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73738" name="Rectangle 29">
              <a:extLst>
                <a:ext uri="{FF2B5EF4-FFF2-40B4-BE49-F238E27FC236}">
                  <a16:creationId xmlns:a16="http://schemas.microsoft.com/office/drawing/2014/main" id="{26521B45-7AC9-494B-8972-3DAAEBEA496E}"/>
                </a:ext>
              </a:extLst>
            </p:cNvPr>
            <p:cNvSpPr>
              <a:spLocks noChangeArrowheads="1"/>
            </p:cNvSpPr>
            <p:nvPr/>
          </p:nvSpPr>
          <p:spPr bwMode="auto">
            <a:xfrm>
              <a:off x="2592" y="960"/>
              <a:ext cx="267" cy="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b="1" dirty="0">
                  <a:latin typeface="Arial" panose="020B0604020202020204" pitchFamily="34" charset="0"/>
                </a:rPr>
                <a:t>×</a:t>
              </a:r>
            </a:p>
          </p:txBody>
        </p:sp>
        <p:sp>
          <p:nvSpPr>
            <p:cNvPr id="73739" name="Line 30">
              <a:extLst>
                <a:ext uri="{FF2B5EF4-FFF2-40B4-BE49-F238E27FC236}">
                  <a16:creationId xmlns:a16="http://schemas.microsoft.com/office/drawing/2014/main" id="{452B5568-1E03-45A5-87B3-35177007EF12}"/>
                </a:ext>
              </a:extLst>
            </p:cNvPr>
            <p:cNvSpPr>
              <a:spLocks noChangeShapeType="1"/>
            </p:cNvSpPr>
            <p:nvPr/>
          </p:nvSpPr>
          <p:spPr bwMode="auto">
            <a:xfrm>
              <a:off x="2893" y="1165"/>
              <a:ext cx="195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grpSp>
      <p:sp>
        <p:nvSpPr>
          <p:cNvPr id="23" name="Rounded Rectangle 22">
            <a:extLst>
              <a:ext uri="{FF2B5EF4-FFF2-40B4-BE49-F238E27FC236}">
                <a16:creationId xmlns:a16="http://schemas.microsoft.com/office/drawing/2014/main" id="{72AE0ED7-DBF4-48D5-A76A-35E6E8922C67}"/>
              </a:ext>
            </a:extLst>
          </p:cNvPr>
          <p:cNvSpPr/>
          <p:nvPr/>
        </p:nvSpPr>
        <p:spPr>
          <a:xfrm>
            <a:off x="533400" y="6324600"/>
            <a:ext cx="6248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3-3: Illustrate how to calculate and interpret margin and turnover using the DuPont model.</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4">
            <a:extLst>
              <a:ext uri="{FF2B5EF4-FFF2-40B4-BE49-F238E27FC236}">
                <a16:creationId xmlns:a16="http://schemas.microsoft.com/office/drawing/2014/main" id="{D59AFC80-94AD-411B-8920-13820D84631C}"/>
              </a:ext>
            </a:extLst>
          </p:cNvPr>
          <p:cNvSpPr>
            <a:spLocks noGrp="1"/>
          </p:cNvSpPr>
          <p:nvPr>
            <p:ph type="title"/>
          </p:nvPr>
        </p:nvSpPr>
        <p:spPr>
          <a:xfrm>
            <a:off x="533400" y="228600"/>
            <a:ext cx="8229600" cy="1143000"/>
          </a:xfrm>
        </p:spPr>
        <p:txBody>
          <a:bodyPr/>
          <a:lstStyle/>
          <a:p>
            <a:r>
              <a:rPr lang="en-US" altLang="en-US" dirty="0"/>
              <a:t>Return on Equity (ROE)</a:t>
            </a:r>
          </a:p>
        </p:txBody>
      </p:sp>
      <p:sp>
        <p:nvSpPr>
          <p:cNvPr id="363523" name="Rectangle 3">
            <a:extLst>
              <a:ext uri="{FF2B5EF4-FFF2-40B4-BE49-F238E27FC236}">
                <a16:creationId xmlns:a16="http://schemas.microsoft.com/office/drawing/2014/main" id="{500AB009-1BF4-40AC-A2BB-5BBDB5F27FEC}"/>
              </a:ext>
            </a:extLst>
          </p:cNvPr>
          <p:cNvSpPr>
            <a:spLocks noChangeArrowheads="1"/>
          </p:cNvSpPr>
          <p:nvPr/>
        </p:nvSpPr>
        <p:spPr bwMode="auto">
          <a:xfrm>
            <a:off x="1143000" y="2590800"/>
            <a:ext cx="6588125" cy="1241425"/>
          </a:xfrm>
          <a:prstGeom prst="rect">
            <a:avLst/>
          </a:prstGeom>
          <a:solidFill>
            <a:schemeClr val="accent3">
              <a:lumMod val="20000"/>
              <a:lumOff val="80000"/>
            </a:schemeClr>
          </a:solidFill>
          <a:ln w="19050" cmpd="thinThick">
            <a:solidFill>
              <a:schemeClr val="accent1">
                <a:lumMod val="50000"/>
              </a:schemeClr>
            </a:solidFill>
            <a:miter lim="800000"/>
            <a:headEnd/>
            <a:tailEnd/>
          </a:ln>
          <a:effectLst/>
        </p:spPr>
        <p:txBody>
          <a:bodyPr lIns="90488" tIns="44450" rIns="90488" bIns="44450">
            <a:spAutoFit/>
          </a:bodyPr>
          <a:lstStyle/>
          <a:p>
            <a:pPr algn="ctr">
              <a:defRPr/>
            </a:pPr>
            <a:r>
              <a:rPr lang="en-US" sz="2400" b="1" dirty="0">
                <a:latin typeface="Arial" pitchFamily="34" charset="0"/>
              </a:rPr>
              <a:t>Stockholders are interested in expressing the profits of the firm as a rate of return on the amount of stockholders' equity.</a:t>
            </a:r>
          </a:p>
        </p:txBody>
      </p:sp>
      <p:grpSp>
        <p:nvGrpSpPr>
          <p:cNvPr id="75780" name="Group 5">
            <a:extLst>
              <a:ext uri="{FF2B5EF4-FFF2-40B4-BE49-F238E27FC236}">
                <a16:creationId xmlns:a16="http://schemas.microsoft.com/office/drawing/2014/main" id="{295C0B03-314C-4E21-A153-1AA7315A010F}"/>
              </a:ext>
            </a:extLst>
          </p:cNvPr>
          <p:cNvGrpSpPr>
            <a:grpSpLocks/>
          </p:cNvGrpSpPr>
          <p:nvPr/>
        </p:nvGrpSpPr>
        <p:grpSpPr bwMode="auto">
          <a:xfrm>
            <a:off x="1447800" y="1371600"/>
            <a:ext cx="6823075" cy="828675"/>
            <a:chOff x="1056" y="1187"/>
            <a:chExt cx="4298" cy="522"/>
          </a:xfrm>
        </p:grpSpPr>
        <p:sp>
          <p:nvSpPr>
            <p:cNvPr id="75782" name="Rectangle 6">
              <a:extLst>
                <a:ext uri="{FF2B5EF4-FFF2-40B4-BE49-F238E27FC236}">
                  <a16:creationId xmlns:a16="http://schemas.microsoft.com/office/drawing/2014/main" id="{D214B208-6AB6-4982-BD61-1058C0B2291F}"/>
                </a:ext>
              </a:extLst>
            </p:cNvPr>
            <p:cNvSpPr>
              <a:spLocks noChangeArrowheads="1"/>
            </p:cNvSpPr>
            <p:nvPr/>
          </p:nvSpPr>
          <p:spPr bwMode="auto">
            <a:xfrm>
              <a:off x="1056" y="1187"/>
              <a:ext cx="1137"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b="1" dirty="0">
                  <a:latin typeface="Arial" panose="020B0604020202020204" pitchFamily="34" charset="0"/>
                </a:rPr>
                <a:t> Return on </a:t>
              </a:r>
              <a:br>
                <a:rPr lang="en-US" altLang="en-US" sz="2400" b="1" dirty="0">
                  <a:latin typeface="Arial" panose="020B0604020202020204" pitchFamily="34" charset="0"/>
                </a:rPr>
              </a:br>
              <a:r>
                <a:rPr lang="en-US" altLang="en-US" sz="2400" b="1" dirty="0">
                  <a:latin typeface="Arial" panose="020B0604020202020204" pitchFamily="34" charset="0"/>
                </a:rPr>
                <a:t>equity</a:t>
              </a:r>
            </a:p>
          </p:txBody>
        </p:sp>
        <p:sp>
          <p:nvSpPr>
            <p:cNvPr id="75783" name="Rectangle 7">
              <a:extLst>
                <a:ext uri="{FF2B5EF4-FFF2-40B4-BE49-F238E27FC236}">
                  <a16:creationId xmlns:a16="http://schemas.microsoft.com/office/drawing/2014/main" id="{11B686B7-BEEB-4895-AC22-436F3E9EC749}"/>
                </a:ext>
              </a:extLst>
            </p:cNvPr>
            <p:cNvSpPr>
              <a:spLocks noChangeArrowheads="1"/>
            </p:cNvSpPr>
            <p:nvPr/>
          </p:nvSpPr>
          <p:spPr bwMode="auto">
            <a:xfrm>
              <a:off x="2549" y="1187"/>
              <a:ext cx="2805"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b="1" dirty="0">
                  <a:latin typeface="Arial" panose="020B0604020202020204" pitchFamily="34" charset="0"/>
                </a:rPr>
                <a:t>    Net income    </a:t>
              </a:r>
            </a:p>
            <a:p>
              <a:pPr algn="ctr">
                <a:spcBef>
                  <a:spcPct val="0"/>
                </a:spcBef>
                <a:buFontTx/>
                <a:buNone/>
              </a:pPr>
              <a:r>
                <a:rPr lang="en-US" altLang="en-US" sz="2400" b="1" dirty="0">
                  <a:latin typeface="Arial" panose="020B0604020202020204" pitchFamily="34" charset="0"/>
                </a:rPr>
                <a:t>Average stockholders' equity</a:t>
              </a:r>
            </a:p>
          </p:txBody>
        </p:sp>
        <p:sp>
          <p:nvSpPr>
            <p:cNvPr id="75784" name="Rectangle 8">
              <a:extLst>
                <a:ext uri="{FF2B5EF4-FFF2-40B4-BE49-F238E27FC236}">
                  <a16:creationId xmlns:a16="http://schemas.microsoft.com/office/drawing/2014/main" id="{1381EC50-AA84-473D-BDB2-1953413640B6}"/>
                </a:ext>
              </a:extLst>
            </p:cNvPr>
            <p:cNvSpPr>
              <a:spLocks noChangeArrowheads="1"/>
            </p:cNvSpPr>
            <p:nvPr/>
          </p:nvSpPr>
          <p:spPr bwMode="auto">
            <a:xfrm>
              <a:off x="2195" y="1302"/>
              <a:ext cx="228"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400" b="1" dirty="0">
                  <a:latin typeface="Arial" panose="020B0604020202020204" pitchFamily="34" charset="0"/>
                </a:rPr>
                <a:t>=</a:t>
              </a:r>
            </a:p>
          </p:txBody>
        </p:sp>
        <p:sp>
          <p:nvSpPr>
            <p:cNvPr id="75785" name="Line 9">
              <a:extLst>
                <a:ext uri="{FF2B5EF4-FFF2-40B4-BE49-F238E27FC236}">
                  <a16:creationId xmlns:a16="http://schemas.microsoft.com/office/drawing/2014/main" id="{84554074-96C2-4AAA-8432-660AB124BD17}"/>
                </a:ext>
              </a:extLst>
            </p:cNvPr>
            <p:cNvSpPr>
              <a:spLocks noChangeShapeType="1"/>
            </p:cNvSpPr>
            <p:nvPr/>
          </p:nvSpPr>
          <p:spPr bwMode="auto">
            <a:xfrm>
              <a:off x="2448" y="1440"/>
              <a:ext cx="244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grpSp>
      <p:sp>
        <p:nvSpPr>
          <p:cNvPr id="75781" name="Rectangle 11">
            <a:extLst>
              <a:ext uri="{FF2B5EF4-FFF2-40B4-BE49-F238E27FC236}">
                <a16:creationId xmlns:a16="http://schemas.microsoft.com/office/drawing/2014/main" id="{136D40A1-A62C-42CC-8083-61FD64E3D1D6}"/>
              </a:ext>
            </a:extLst>
          </p:cNvPr>
          <p:cNvSpPr>
            <a:spLocks noChangeArrowheads="1"/>
          </p:cNvSpPr>
          <p:nvPr/>
        </p:nvSpPr>
        <p:spPr bwMode="auto">
          <a:xfrm>
            <a:off x="1143000" y="4038600"/>
            <a:ext cx="6588125" cy="1998663"/>
          </a:xfrm>
          <a:prstGeom prst="rect">
            <a:avLst/>
          </a:prstGeom>
          <a:solidFill>
            <a:srgbClr val="FFFF8F"/>
          </a:solidFill>
          <a:ln w="19050" cmpd="thinThick">
            <a:solidFill>
              <a:srgbClr val="0070C0"/>
            </a:solidFill>
            <a:miter lim="800000"/>
            <a:headEnd/>
            <a:tailEnd/>
          </a:ln>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IN" altLang="en-US" sz="2400" b="1" dirty="0">
                <a:latin typeface="Arial" panose="020B0604020202020204" pitchFamily="34" charset="0"/>
              </a:rPr>
              <a:t>A rule of thumb for putting ROE in perspective is that </a:t>
            </a:r>
            <a:r>
              <a:rPr lang="en-US" altLang="en-US" sz="2400" b="1" dirty="0">
                <a:latin typeface="Arial" panose="020B0604020202020204" pitchFamily="34" charset="0"/>
              </a:rPr>
              <a:t>average ROE for most American merchandising and manufacturing companies has historically ranged from 12 percent to 18 percent.</a:t>
            </a:r>
          </a:p>
        </p:txBody>
      </p:sp>
      <p:sp>
        <p:nvSpPr>
          <p:cNvPr id="11" name="Rounded Rectangle 12">
            <a:extLst>
              <a:ext uri="{FF2B5EF4-FFF2-40B4-BE49-F238E27FC236}">
                <a16:creationId xmlns:a16="http://schemas.microsoft.com/office/drawing/2014/main" id="{9A6B1206-88A2-482F-99BB-EFD1296F34E3}"/>
              </a:ext>
            </a:extLst>
          </p:cNvPr>
          <p:cNvSpPr/>
          <p:nvPr/>
        </p:nvSpPr>
        <p:spPr>
          <a:xfrm>
            <a:off x="533400" y="6248400"/>
            <a:ext cx="55626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3-4: Explain the importance and show the calculation of return on equity.</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9">
            <a:extLst>
              <a:ext uri="{FF2B5EF4-FFF2-40B4-BE49-F238E27FC236}">
                <a16:creationId xmlns:a16="http://schemas.microsoft.com/office/drawing/2014/main" id="{D8E337FE-5C43-44DC-96EE-EB85C4436DDA}"/>
              </a:ext>
            </a:extLst>
          </p:cNvPr>
          <p:cNvSpPr>
            <a:spLocks noGrp="1"/>
          </p:cNvSpPr>
          <p:nvPr>
            <p:ph type="title"/>
          </p:nvPr>
        </p:nvSpPr>
        <p:spPr>
          <a:xfrm>
            <a:off x="457200" y="228600"/>
            <a:ext cx="8229600" cy="1143000"/>
          </a:xfrm>
        </p:spPr>
        <p:txBody>
          <a:bodyPr/>
          <a:lstStyle/>
          <a:p>
            <a:r>
              <a:rPr lang="en-US" altLang="en-US" dirty="0"/>
              <a:t>Measures of Liquidity</a:t>
            </a:r>
          </a:p>
        </p:txBody>
      </p:sp>
      <p:sp>
        <p:nvSpPr>
          <p:cNvPr id="11" name="Rectangle 10">
            <a:extLst>
              <a:ext uri="{FF2B5EF4-FFF2-40B4-BE49-F238E27FC236}">
                <a16:creationId xmlns:a16="http://schemas.microsoft.com/office/drawing/2014/main" id="{20CEDCA2-C8EB-4579-808E-45B46A26CF16}"/>
              </a:ext>
            </a:extLst>
          </p:cNvPr>
          <p:cNvSpPr/>
          <p:nvPr/>
        </p:nvSpPr>
        <p:spPr>
          <a:xfrm>
            <a:off x="838200" y="1371600"/>
            <a:ext cx="7772400" cy="1154113"/>
          </a:xfrm>
          <a:prstGeom prst="rect">
            <a:avLst/>
          </a:prstGeom>
          <a:solidFill>
            <a:schemeClr val="accent1">
              <a:lumMod val="20000"/>
              <a:lumOff val="80000"/>
            </a:schemeClr>
          </a:solidFill>
          <a:ln>
            <a:solidFill>
              <a:schemeClr val="accent1">
                <a:lumMod val="50000"/>
              </a:schemeClr>
            </a:solidFill>
          </a:ln>
        </p:spPr>
        <p:txBody>
          <a:bodyPr>
            <a:spAutoFit/>
          </a:bodyPr>
          <a:lstStyle/>
          <a:p>
            <a:pPr algn="ctr">
              <a:defRPr/>
            </a:pPr>
            <a:r>
              <a:rPr kumimoji="1" lang="en-US" sz="2300" b="1" i="1" dirty="0">
                <a:latin typeface="Arial" pitchFamily="34" charset="0"/>
                <a:cs typeface="Arial" pitchFamily="34" charset="0"/>
              </a:rPr>
              <a:t>Liquidity</a:t>
            </a:r>
            <a:r>
              <a:rPr kumimoji="1" lang="en-US" sz="2300" dirty="0">
                <a:latin typeface="Arial" pitchFamily="34" charset="0"/>
                <a:cs typeface="Arial" pitchFamily="34" charset="0"/>
              </a:rPr>
              <a:t> refers to a firm’s ability to meet its current obligations and is measured by relating its current assets and current liabilities as reported on the balance sheet.</a:t>
            </a:r>
            <a:endParaRPr lang="en-US" sz="2300" dirty="0">
              <a:latin typeface="Arial" pitchFamily="34" charset="0"/>
              <a:cs typeface="Arial" pitchFamily="34" charset="0"/>
            </a:endParaRPr>
          </a:p>
        </p:txBody>
      </p:sp>
      <p:sp>
        <p:nvSpPr>
          <p:cNvPr id="77828" name="TextBox 13">
            <a:extLst>
              <a:ext uri="{FF2B5EF4-FFF2-40B4-BE49-F238E27FC236}">
                <a16:creationId xmlns:a16="http://schemas.microsoft.com/office/drawing/2014/main" id="{88347BCA-116E-4310-975C-FFB096B7505F}"/>
              </a:ext>
            </a:extLst>
          </p:cNvPr>
          <p:cNvSpPr txBox="1">
            <a:spLocks noChangeArrowheads="1"/>
          </p:cNvSpPr>
          <p:nvPr/>
        </p:nvSpPr>
        <p:spPr bwMode="auto">
          <a:xfrm>
            <a:off x="3276600" y="4191000"/>
            <a:ext cx="2895600" cy="1938338"/>
          </a:xfrm>
          <a:prstGeom prst="rect">
            <a:avLst/>
          </a:prstGeom>
          <a:solidFill>
            <a:srgbClr val="FFFF8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pPr>
            <a:r>
              <a:rPr lang="en-US" altLang="en-US" sz="2400" b="1" dirty="0">
                <a:latin typeface="Tahoma" panose="020B0604030504040204" pitchFamily="34" charset="0"/>
              </a:rPr>
              <a:t>Working Capital</a:t>
            </a:r>
            <a:br>
              <a:rPr lang="en-US" altLang="en-US" sz="2400" b="1" dirty="0">
                <a:latin typeface="Tahoma" panose="020B0604030504040204" pitchFamily="34" charset="0"/>
              </a:rPr>
            </a:br>
            <a:endParaRPr lang="en-US" altLang="en-US" sz="2400" b="1" dirty="0">
              <a:latin typeface="Tahoma" panose="020B0604030504040204" pitchFamily="34" charset="0"/>
            </a:endParaRPr>
          </a:p>
          <a:p>
            <a:pPr>
              <a:spcBef>
                <a:spcPct val="0"/>
              </a:spcBef>
            </a:pPr>
            <a:r>
              <a:rPr lang="en-US" altLang="en-US" sz="2400" b="1" dirty="0">
                <a:latin typeface="Tahoma" panose="020B0604030504040204" pitchFamily="34" charset="0"/>
              </a:rPr>
              <a:t>Current Ratio</a:t>
            </a:r>
            <a:br>
              <a:rPr lang="en-US" altLang="en-US" sz="2400" b="1" dirty="0">
                <a:latin typeface="Tahoma" panose="020B0604030504040204" pitchFamily="34" charset="0"/>
              </a:rPr>
            </a:br>
            <a:endParaRPr lang="en-US" altLang="en-US" sz="2400" b="1" dirty="0">
              <a:latin typeface="Tahoma" panose="020B0604030504040204" pitchFamily="34" charset="0"/>
            </a:endParaRPr>
          </a:p>
          <a:p>
            <a:pPr>
              <a:spcBef>
                <a:spcPct val="0"/>
              </a:spcBef>
            </a:pPr>
            <a:r>
              <a:rPr lang="en-US" altLang="en-US" sz="2400" b="1" dirty="0">
                <a:latin typeface="Tahoma" panose="020B0604030504040204" pitchFamily="34" charset="0"/>
              </a:rPr>
              <a:t>Acid-Test Ratio</a:t>
            </a:r>
          </a:p>
        </p:txBody>
      </p:sp>
      <p:sp>
        <p:nvSpPr>
          <p:cNvPr id="77829" name="TextBox 8">
            <a:extLst>
              <a:ext uri="{FF2B5EF4-FFF2-40B4-BE49-F238E27FC236}">
                <a16:creationId xmlns:a16="http://schemas.microsoft.com/office/drawing/2014/main" id="{F3DA8A72-02DB-4582-A5E6-F8B545CCC123}"/>
              </a:ext>
            </a:extLst>
          </p:cNvPr>
          <p:cNvSpPr txBox="1">
            <a:spLocks noChangeArrowheads="1"/>
          </p:cNvSpPr>
          <p:nvPr/>
        </p:nvSpPr>
        <p:spPr bwMode="auto">
          <a:xfrm>
            <a:off x="2857500" y="2881313"/>
            <a:ext cx="3733800" cy="800100"/>
          </a:xfrm>
          <a:prstGeom prst="rect">
            <a:avLst/>
          </a:prstGeom>
          <a:solidFill>
            <a:srgbClr val="FFFF8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300" b="1" i="1" dirty="0">
                <a:latin typeface="Tahoma" panose="020B0604030504040204" pitchFamily="34" charset="0"/>
              </a:rPr>
              <a:t>Liquidity</a:t>
            </a:r>
            <a:r>
              <a:rPr lang="en-US" altLang="en-US" sz="2300" b="1" dirty="0">
                <a:latin typeface="Tahoma" panose="020B0604030504040204" pitchFamily="34" charset="0"/>
              </a:rPr>
              <a:t> is measured in three principal ways:</a:t>
            </a:r>
          </a:p>
        </p:txBody>
      </p:sp>
      <p:sp>
        <p:nvSpPr>
          <p:cNvPr id="6" name="Rounded Rectangle 7">
            <a:extLst>
              <a:ext uri="{FF2B5EF4-FFF2-40B4-BE49-F238E27FC236}">
                <a16:creationId xmlns:a16="http://schemas.microsoft.com/office/drawing/2014/main" id="{FD4F23BF-A7BB-47E3-A248-7881A433717C}"/>
              </a:ext>
            </a:extLst>
          </p:cNvPr>
          <p:cNvSpPr/>
          <p:nvPr/>
        </p:nvSpPr>
        <p:spPr>
          <a:xfrm>
            <a:off x="533400" y="6324600"/>
            <a:ext cx="5486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3-5: Explain the meaning of liquidity and discuss why it is important.</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9">
            <a:extLst>
              <a:ext uri="{FF2B5EF4-FFF2-40B4-BE49-F238E27FC236}">
                <a16:creationId xmlns:a16="http://schemas.microsoft.com/office/drawing/2014/main" id="{499E4897-E597-4469-BFB7-AA46F43BB390}"/>
              </a:ext>
            </a:extLst>
          </p:cNvPr>
          <p:cNvSpPr>
            <a:spLocks noGrp="1"/>
          </p:cNvSpPr>
          <p:nvPr>
            <p:ph type="title"/>
          </p:nvPr>
        </p:nvSpPr>
        <p:spPr>
          <a:xfrm>
            <a:off x="457200" y="152400"/>
            <a:ext cx="8229600" cy="1143000"/>
          </a:xfrm>
        </p:spPr>
        <p:txBody>
          <a:bodyPr/>
          <a:lstStyle/>
          <a:p>
            <a:r>
              <a:rPr lang="en-US" altLang="en-US" dirty="0"/>
              <a:t>Working Capital</a:t>
            </a:r>
          </a:p>
        </p:txBody>
      </p:sp>
      <p:graphicFrame>
        <p:nvGraphicFramePr>
          <p:cNvPr id="79875" name="Object 2">
            <a:extLst>
              <a:ext uri="{FF2B5EF4-FFF2-40B4-BE49-F238E27FC236}">
                <a16:creationId xmlns:a16="http://schemas.microsoft.com/office/drawing/2014/main" id="{7B0CCC31-3AFE-4563-86C7-27AC188499DA}"/>
              </a:ext>
            </a:extLst>
          </p:cNvPr>
          <p:cNvGraphicFramePr>
            <a:graphicFrameLocks/>
          </p:cNvGraphicFramePr>
          <p:nvPr/>
        </p:nvGraphicFramePr>
        <p:xfrm>
          <a:off x="2703513" y="1709738"/>
          <a:ext cx="3736975" cy="2455862"/>
        </p:xfrm>
        <a:graphic>
          <a:graphicData uri="http://schemas.openxmlformats.org/presentationml/2006/ole">
            <mc:AlternateContent xmlns:mc="http://schemas.openxmlformats.org/markup-compatibility/2006">
              <mc:Choice xmlns:v="urn:schemas-microsoft-com:vml" Requires="v">
                <p:oleObj spid="_x0000_s79929" name="Worksheet" r:id="rId4" imgW="1286104" imgH="847623" progId="Excel.Sheet.8">
                  <p:embed/>
                </p:oleObj>
              </mc:Choice>
              <mc:Fallback>
                <p:oleObj name="Worksheet" r:id="rId4" imgW="1286104" imgH="847623" progId="Excel.Sheet.8">
                  <p:embed/>
                  <p:pic>
                    <p:nvPicPr>
                      <p:cNvPr id="0" name="Object 2"/>
                      <p:cNvPicPr>
                        <a:picLocks noChangeArrowheads="1"/>
                      </p:cNvPicPr>
                      <p:nvPr/>
                    </p:nvPicPr>
                    <p:blipFill>
                      <a:blip r:embed="rId5">
                        <a:extLst>
                          <a:ext uri="{28A0092B-C50C-407E-A947-70E740481C1C}">
                            <a14:useLocalDpi xmlns:a14="http://schemas.microsoft.com/office/drawing/2010/main" val="0"/>
                          </a:ext>
                        </a:extLst>
                      </a:blip>
                      <a:srcRect t="6351"/>
                      <a:stretch>
                        <a:fillRect/>
                      </a:stretch>
                    </p:blipFill>
                    <p:spPr bwMode="auto">
                      <a:xfrm>
                        <a:off x="2703513" y="1709738"/>
                        <a:ext cx="3736975" cy="2455862"/>
                      </a:xfrm>
                      <a:prstGeom prst="rect">
                        <a:avLst/>
                      </a:prstGeom>
                      <a:noFill/>
                      <a:ln w="57150" cmpd="thinThick">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9876" name="Text Box 7">
            <a:extLst>
              <a:ext uri="{FF2B5EF4-FFF2-40B4-BE49-F238E27FC236}">
                <a16:creationId xmlns:a16="http://schemas.microsoft.com/office/drawing/2014/main" id="{1A82A75C-6B9D-4DEC-BAFB-57A8C2F9960F}"/>
              </a:ext>
            </a:extLst>
          </p:cNvPr>
          <p:cNvSpPr txBox="1">
            <a:spLocks noChangeArrowheads="1"/>
          </p:cNvSpPr>
          <p:nvPr/>
        </p:nvSpPr>
        <p:spPr bwMode="auto">
          <a:xfrm>
            <a:off x="838200" y="4581525"/>
            <a:ext cx="7467600" cy="955675"/>
          </a:xfrm>
          <a:prstGeom prst="rect">
            <a:avLst/>
          </a:prstGeom>
          <a:solidFill>
            <a:srgbClr val="FFFF8F"/>
          </a:solidFill>
          <a:ln w="9525">
            <a:solidFill>
              <a:srgbClr val="000000"/>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800" b="1" dirty="0">
                <a:latin typeface="Arial" panose="020B0604020202020204" pitchFamily="34" charset="0"/>
              </a:rPr>
              <a:t>Working capital is the excess of a firm’s current assets over its current liabilities.</a:t>
            </a:r>
          </a:p>
        </p:txBody>
      </p:sp>
      <p:sp>
        <p:nvSpPr>
          <p:cNvPr id="5" name="Rounded Rectangle 6">
            <a:extLst>
              <a:ext uri="{FF2B5EF4-FFF2-40B4-BE49-F238E27FC236}">
                <a16:creationId xmlns:a16="http://schemas.microsoft.com/office/drawing/2014/main" id="{507A621F-9EB6-4BEA-8C27-B09AD252CA4C}"/>
              </a:ext>
            </a:extLst>
          </p:cNvPr>
          <p:cNvSpPr/>
          <p:nvPr/>
        </p:nvSpPr>
        <p:spPr>
          <a:xfrm>
            <a:off x="533400" y="6324600"/>
            <a:ext cx="7010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3-6: Discuss the significance and calculation of working capital, the current ratio, and the acid-test ratio.</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5">
            <a:extLst>
              <a:ext uri="{FF2B5EF4-FFF2-40B4-BE49-F238E27FC236}">
                <a16:creationId xmlns:a16="http://schemas.microsoft.com/office/drawing/2014/main" id="{639F90BF-58CC-4FE3-B8FA-8B76D1C6CF34}"/>
              </a:ext>
            </a:extLst>
          </p:cNvPr>
          <p:cNvSpPr>
            <a:spLocks noGrp="1"/>
          </p:cNvSpPr>
          <p:nvPr>
            <p:ph type="title"/>
          </p:nvPr>
        </p:nvSpPr>
        <p:spPr>
          <a:xfrm>
            <a:off x="457200" y="228600"/>
            <a:ext cx="8229600" cy="1143000"/>
          </a:xfrm>
        </p:spPr>
        <p:txBody>
          <a:bodyPr/>
          <a:lstStyle/>
          <a:p>
            <a:r>
              <a:rPr lang="en-US" altLang="en-US" dirty="0"/>
              <a:t>Current Ratio</a:t>
            </a:r>
          </a:p>
        </p:txBody>
      </p:sp>
      <p:sp>
        <p:nvSpPr>
          <p:cNvPr id="81923" name="Rectangle 15">
            <a:extLst>
              <a:ext uri="{FF2B5EF4-FFF2-40B4-BE49-F238E27FC236}">
                <a16:creationId xmlns:a16="http://schemas.microsoft.com/office/drawing/2014/main" id="{C9192A5C-EE0D-45AD-9BAA-42406B088CB6}"/>
              </a:ext>
            </a:extLst>
          </p:cNvPr>
          <p:cNvSpPr>
            <a:spLocks noChangeArrowheads="1"/>
          </p:cNvSpPr>
          <p:nvPr/>
        </p:nvSpPr>
        <p:spPr bwMode="auto">
          <a:xfrm>
            <a:off x="2209800" y="2724150"/>
            <a:ext cx="4953000" cy="1196975"/>
          </a:xfrm>
          <a:prstGeom prst="rect">
            <a:avLst/>
          </a:prstGeom>
          <a:solidFill>
            <a:srgbClr val="FFFF8F"/>
          </a:solidFill>
          <a:ln w="12700" cmpd="thinThick">
            <a:solidFill>
              <a:srgbClr val="0070C0"/>
            </a:solidFill>
            <a:miter lim="800000"/>
            <a:headEnd/>
            <a:tailEnd/>
          </a:ln>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b="1" dirty="0">
                <a:latin typeface="Arial" panose="020B0604020202020204" pitchFamily="34" charset="0"/>
              </a:rPr>
              <a:t>This ratio is most </a:t>
            </a:r>
            <a:r>
              <a:rPr lang="en-IN" altLang="en-US" sz="2400" b="1" dirty="0">
                <a:latin typeface="Arial" panose="020B0604020202020204" pitchFamily="34" charset="0"/>
              </a:rPr>
              <a:t>useful in judging a company’s current bill-paying ability</a:t>
            </a:r>
            <a:r>
              <a:rPr lang="en-US" altLang="en-US" sz="2400" b="1" dirty="0">
                <a:latin typeface="Arial" panose="020B0604020202020204" pitchFamily="34" charset="0"/>
              </a:rPr>
              <a:t>.</a:t>
            </a:r>
          </a:p>
        </p:txBody>
      </p:sp>
      <p:grpSp>
        <p:nvGrpSpPr>
          <p:cNvPr id="81924" name="Group 18">
            <a:extLst>
              <a:ext uri="{FF2B5EF4-FFF2-40B4-BE49-F238E27FC236}">
                <a16:creationId xmlns:a16="http://schemas.microsoft.com/office/drawing/2014/main" id="{48FD52ED-68FC-4342-AFE9-BB7F51718CE8}"/>
              </a:ext>
            </a:extLst>
          </p:cNvPr>
          <p:cNvGrpSpPr>
            <a:grpSpLocks/>
          </p:cNvGrpSpPr>
          <p:nvPr/>
        </p:nvGrpSpPr>
        <p:grpSpPr bwMode="auto">
          <a:xfrm>
            <a:off x="2012950" y="1600200"/>
            <a:ext cx="5121275" cy="828675"/>
            <a:chOff x="1046" y="1187"/>
            <a:chExt cx="3226" cy="522"/>
          </a:xfrm>
        </p:grpSpPr>
        <p:grpSp>
          <p:nvGrpSpPr>
            <p:cNvPr id="81926" name="Group 3">
              <a:extLst>
                <a:ext uri="{FF2B5EF4-FFF2-40B4-BE49-F238E27FC236}">
                  <a16:creationId xmlns:a16="http://schemas.microsoft.com/office/drawing/2014/main" id="{407ABF03-64C6-459B-9EEA-1144F13D56C2}"/>
                </a:ext>
              </a:extLst>
            </p:cNvPr>
            <p:cNvGrpSpPr>
              <a:grpSpLocks/>
            </p:cNvGrpSpPr>
            <p:nvPr/>
          </p:nvGrpSpPr>
          <p:grpSpPr bwMode="auto">
            <a:xfrm>
              <a:off x="1046" y="1187"/>
              <a:ext cx="3226" cy="522"/>
              <a:chOff x="1046" y="1187"/>
              <a:chExt cx="3226" cy="522"/>
            </a:xfrm>
          </p:grpSpPr>
          <p:sp>
            <p:nvSpPr>
              <p:cNvPr id="81928" name="Rectangle 4">
                <a:extLst>
                  <a:ext uri="{FF2B5EF4-FFF2-40B4-BE49-F238E27FC236}">
                    <a16:creationId xmlns:a16="http://schemas.microsoft.com/office/drawing/2014/main" id="{E67429AB-B905-4253-B570-1214EFC8DA39}"/>
                  </a:ext>
                </a:extLst>
              </p:cNvPr>
              <p:cNvSpPr>
                <a:spLocks noChangeArrowheads="1"/>
              </p:cNvSpPr>
              <p:nvPr/>
            </p:nvSpPr>
            <p:spPr bwMode="auto">
              <a:xfrm>
                <a:off x="1046" y="1187"/>
                <a:ext cx="816"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b="1" dirty="0">
                    <a:latin typeface="Arial" panose="020B0604020202020204" pitchFamily="34" charset="0"/>
                  </a:rPr>
                  <a:t>Current</a:t>
                </a:r>
              </a:p>
              <a:p>
                <a:pPr algn="ctr">
                  <a:spcBef>
                    <a:spcPct val="0"/>
                  </a:spcBef>
                  <a:buFontTx/>
                  <a:buNone/>
                </a:pPr>
                <a:r>
                  <a:rPr lang="en-US" altLang="en-US" sz="2400" b="1" dirty="0">
                    <a:latin typeface="Arial" panose="020B0604020202020204" pitchFamily="34" charset="0"/>
                  </a:rPr>
                  <a:t>ratio</a:t>
                </a:r>
              </a:p>
            </p:txBody>
          </p:sp>
          <p:sp>
            <p:nvSpPr>
              <p:cNvPr id="81929" name="Rectangle 5">
                <a:extLst>
                  <a:ext uri="{FF2B5EF4-FFF2-40B4-BE49-F238E27FC236}">
                    <a16:creationId xmlns:a16="http://schemas.microsoft.com/office/drawing/2014/main" id="{E1A13F6B-3A2A-409B-8168-BE95A4FD8262}"/>
                  </a:ext>
                </a:extLst>
              </p:cNvPr>
              <p:cNvSpPr>
                <a:spLocks noChangeArrowheads="1"/>
              </p:cNvSpPr>
              <p:nvPr/>
            </p:nvSpPr>
            <p:spPr bwMode="auto">
              <a:xfrm>
                <a:off x="2370" y="1187"/>
                <a:ext cx="1902"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b="1" dirty="0">
                    <a:latin typeface="Arial" panose="020B0604020202020204" pitchFamily="34" charset="0"/>
                  </a:rPr>
                  <a:t>    Current assets    </a:t>
                </a:r>
              </a:p>
              <a:p>
                <a:pPr algn="ctr">
                  <a:spcBef>
                    <a:spcPct val="0"/>
                  </a:spcBef>
                  <a:buFontTx/>
                  <a:buNone/>
                </a:pPr>
                <a:r>
                  <a:rPr lang="en-US" altLang="en-US" sz="2400" b="1" dirty="0">
                    <a:latin typeface="Arial" panose="020B0604020202020204" pitchFamily="34" charset="0"/>
                  </a:rPr>
                  <a:t>Current liabilities</a:t>
                </a:r>
              </a:p>
            </p:txBody>
          </p:sp>
          <p:sp>
            <p:nvSpPr>
              <p:cNvPr id="81930" name="Rectangle 6">
                <a:extLst>
                  <a:ext uri="{FF2B5EF4-FFF2-40B4-BE49-F238E27FC236}">
                    <a16:creationId xmlns:a16="http://schemas.microsoft.com/office/drawing/2014/main" id="{A31C26B8-FAFC-4043-82A4-190EF96C4914}"/>
                  </a:ext>
                </a:extLst>
              </p:cNvPr>
              <p:cNvSpPr>
                <a:spLocks noChangeArrowheads="1"/>
              </p:cNvSpPr>
              <p:nvPr/>
            </p:nvSpPr>
            <p:spPr bwMode="auto">
              <a:xfrm>
                <a:off x="1955" y="1283"/>
                <a:ext cx="228"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400" b="1" dirty="0">
                    <a:latin typeface="Arial" panose="020B0604020202020204" pitchFamily="34" charset="0"/>
                  </a:rPr>
                  <a:t>=</a:t>
                </a:r>
              </a:p>
            </p:txBody>
          </p:sp>
        </p:grpSp>
        <p:sp>
          <p:nvSpPr>
            <p:cNvPr id="81927" name="Line 16">
              <a:extLst>
                <a:ext uri="{FF2B5EF4-FFF2-40B4-BE49-F238E27FC236}">
                  <a16:creationId xmlns:a16="http://schemas.microsoft.com/office/drawing/2014/main" id="{C1E5F186-C601-4A68-88E6-363BF5236565}"/>
                </a:ext>
              </a:extLst>
            </p:cNvPr>
            <p:cNvSpPr>
              <a:spLocks noChangeShapeType="1"/>
            </p:cNvSpPr>
            <p:nvPr/>
          </p:nvSpPr>
          <p:spPr bwMode="auto">
            <a:xfrm>
              <a:off x="2496" y="1440"/>
              <a:ext cx="163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grpSp>
      <p:sp>
        <p:nvSpPr>
          <p:cNvPr id="367636" name="Rectangle 20">
            <a:extLst>
              <a:ext uri="{FF2B5EF4-FFF2-40B4-BE49-F238E27FC236}">
                <a16:creationId xmlns:a16="http://schemas.microsoft.com/office/drawing/2014/main" id="{2A491A59-AB2A-4129-843C-7B9F0C33F3BD}"/>
              </a:ext>
            </a:extLst>
          </p:cNvPr>
          <p:cNvSpPr>
            <a:spLocks noChangeArrowheads="1"/>
          </p:cNvSpPr>
          <p:nvPr/>
        </p:nvSpPr>
        <p:spPr bwMode="auto">
          <a:xfrm>
            <a:off x="2057400" y="4141788"/>
            <a:ext cx="5486400" cy="1320800"/>
          </a:xfrm>
          <a:prstGeom prst="rect">
            <a:avLst/>
          </a:prstGeom>
          <a:solidFill>
            <a:schemeClr val="accent3">
              <a:lumMod val="20000"/>
              <a:lumOff val="80000"/>
            </a:schemeClr>
          </a:solidFill>
          <a:ln w="12700" cmpd="thinThick">
            <a:solidFill>
              <a:schemeClr val="tx2">
                <a:lumMod val="50000"/>
              </a:schemeClr>
            </a:solidFill>
            <a:miter lim="800000"/>
            <a:headEnd/>
            <a:tailEnd/>
          </a:ln>
          <a:effectLst/>
        </p:spPr>
        <p:txBody>
          <a:bodyPr lIns="90488" tIns="44450" rIns="90488" bIns="44450">
            <a:spAutoFit/>
          </a:bodyPr>
          <a:lstStyle/>
          <a:p>
            <a:pPr algn="ctr">
              <a:defRPr/>
            </a:pPr>
            <a:r>
              <a:rPr lang="en-US" sz="2400" b="1" dirty="0">
                <a:latin typeface="Arial" pitchFamily="34" charset="0"/>
              </a:rPr>
              <a:t>As a rule of thumb, a current ratio of</a:t>
            </a:r>
            <a:r>
              <a:rPr lang="en-US" sz="2800" b="1" dirty="0">
                <a:latin typeface="Arial" pitchFamily="34" charset="0"/>
              </a:rPr>
              <a:t> 2.0 </a:t>
            </a:r>
            <a:r>
              <a:rPr lang="en-US" sz="2400" b="1" dirty="0">
                <a:latin typeface="Arial" pitchFamily="34" charset="0"/>
              </a:rPr>
              <a:t>is considered indicative of adequate liquidity.</a:t>
            </a:r>
          </a:p>
        </p:txBody>
      </p:sp>
      <p:sp>
        <p:nvSpPr>
          <p:cNvPr id="11" name="Rounded Rectangle 6">
            <a:extLst>
              <a:ext uri="{FF2B5EF4-FFF2-40B4-BE49-F238E27FC236}">
                <a16:creationId xmlns:a16="http://schemas.microsoft.com/office/drawing/2014/main" id="{B9227B85-9A57-4078-8493-A86D68F1C678}"/>
              </a:ext>
            </a:extLst>
          </p:cNvPr>
          <p:cNvSpPr/>
          <p:nvPr/>
        </p:nvSpPr>
        <p:spPr>
          <a:xfrm>
            <a:off x="533400" y="6324600"/>
            <a:ext cx="7010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3-6: Discuss the significance and calculation of working capital, the current ratio, and the acid-test ratio.</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5">
            <a:extLst>
              <a:ext uri="{FF2B5EF4-FFF2-40B4-BE49-F238E27FC236}">
                <a16:creationId xmlns:a16="http://schemas.microsoft.com/office/drawing/2014/main" id="{BA43308C-9324-410C-AF1E-7A2C35A23E86}"/>
              </a:ext>
            </a:extLst>
          </p:cNvPr>
          <p:cNvSpPr>
            <a:spLocks noGrp="1"/>
          </p:cNvSpPr>
          <p:nvPr>
            <p:ph type="title"/>
          </p:nvPr>
        </p:nvSpPr>
        <p:spPr>
          <a:xfrm>
            <a:off x="533400" y="228600"/>
            <a:ext cx="8229600" cy="1143000"/>
          </a:xfrm>
        </p:spPr>
        <p:txBody>
          <a:bodyPr/>
          <a:lstStyle/>
          <a:p>
            <a:r>
              <a:rPr lang="en-US" altLang="en-US" dirty="0"/>
              <a:t>Acid-Test Ratio</a:t>
            </a:r>
          </a:p>
        </p:txBody>
      </p:sp>
      <p:grpSp>
        <p:nvGrpSpPr>
          <p:cNvPr id="83971" name="Group 3">
            <a:extLst>
              <a:ext uri="{FF2B5EF4-FFF2-40B4-BE49-F238E27FC236}">
                <a16:creationId xmlns:a16="http://schemas.microsoft.com/office/drawing/2014/main" id="{983F4842-B102-459B-BE69-408AA22F7638}"/>
              </a:ext>
            </a:extLst>
          </p:cNvPr>
          <p:cNvGrpSpPr>
            <a:grpSpLocks/>
          </p:cNvGrpSpPr>
          <p:nvPr/>
        </p:nvGrpSpPr>
        <p:grpSpPr bwMode="auto">
          <a:xfrm>
            <a:off x="1558925" y="2166938"/>
            <a:ext cx="6365875" cy="1566862"/>
            <a:chOff x="947" y="1137"/>
            <a:chExt cx="4010" cy="987"/>
          </a:xfrm>
        </p:grpSpPr>
        <p:sp>
          <p:nvSpPr>
            <p:cNvPr id="83975" name="Rectangle 4">
              <a:extLst>
                <a:ext uri="{FF2B5EF4-FFF2-40B4-BE49-F238E27FC236}">
                  <a16:creationId xmlns:a16="http://schemas.microsoft.com/office/drawing/2014/main" id="{C44C46EB-28F8-4F4A-8244-A13CBC083B71}"/>
                </a:ext>
              </a:extLst>
            </p:cNvPr>
            <p:cNvSpPr>
              <a:spLocks noChangeArrowheads="1"/>
            </p:cNvSpPr>
            <p:nvPr/>
          </p:nvSpPr>
          <p:spPr bwMode="auto">
            <a:xfrm>
              <a:off x="2119" y="1137"/>
              <a:ext cx="2838" cy="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IN" altLang="en-US" sz="2400" b="1" dirty="0">
                  <a:latin typeface="Arial" panose="020B0604020202020204" pitchFamily="34" charset="0"/>
                </a:rPr>
                <a:t>Cash (including temporary cash investments) + Accounts receivable</a:t>
              </a:r>
              <a:r>
                <a:rPr lang="en-US" altLang="en-US" sz="2400" b="1" dirty="0">
                  <a:latin typeface="Arial" panose="020B0604020202020204" pitchFamily="34" charset="0"/>
                </a:rPr>
                <a:t>     </a:t>
              </a:r>
            </a:p>
            <a:p>
              <a:pPr algn="ctr">
                <a:spcBef>
                  <a:spcPct val="0"/>
                </a:spcBef>
                <a:buFontTx/>
                <a:buNone/>
              </a:pPr>
              <a:r>
                <a:rPr lang="en-US" altLang="en-US" sz="2400" b="1" dirty="0">
                  <a:latin typeface="Arial" panose="020B0604020202020204" pitchFamily="34" charset="0"/>
                </a:rPr>
                <a:t>Current liabilities</a:t>
              </a:r>
            </a:p>
          </p:txBody>
        </p:sp>
        <p:sp>
          <p:nvSpPr>
            <p:cNvPr id="83976" name="Rectangle 5">
              <a:extLst>
                <a:ext uri="{FF2B5EF4-FFF2-40B4-BE49-F238E27FC236}">
                  <a16:creationId xmlns:a16="http://schemas.microsoft.com/office/drawing/2014/main" id="{9347861B-F127-4869-9DC1-9D3FE1D536B9}"/>
                </a:ext>
              </a:extLst>
            </p:cNvPr>
            <p:cNvSpPr>
              <a:spLocks noChangeArrowheads="1"/>
            </p:cNvSpPr>
            <p:nvPr/>
          </p:nvSpPr>
          <p:spPr bwMode="auto">
            <a:xfrm>
              <a:off x="1931" y="1254"/>
              <a:ext cx="228"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400" b="1" dirty="0">
                  <a:latin typeface="Arial" panose="020B0604020202020204" pitchFamily="34" charset="0"/>
                </a:rPr>
                <a:t>=</a:t>
              </a:r>
            </a:p>
          </p:txBody>
        </p:sp>
        <p:sp>
          <p:nvSpPr>
            <p:cNvPr id="83977" name="Rectangle 6">
              <a:extLst>
                <a:ext uri="{FF2B5EF4-FFF2-40B4-BE49-F238E27FC236}">
                  <a16:creationId xmlns:a16="http://schemas.microsoft.com/office/drawing/2014/main" id="{82D23433-1900-43EB-A773-3D2B5A10A792}"/>
                </a:ext>
              </a:extLst>
            </p:cNvPr>
            <p:cNvSpPr>
              <a:spLocks noChangeArrowheads="1"/>
            </p:cNvSpPr>
            <p:nvPr/>
          </p:nvSpPr>
          <p:spPr bwMode="auto">
            <a:xfrm>
              <a:off x="947" y="1139"/>
              <a:ext cx="997"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b="1" dirty="0">
                  <a:latin typeface="Arial" panose="020B0604020202020204" pitchFamily="34" charset="0"/>
                </a:rPr>
                <a:t>Acid-test</a:t>
              </a:r>
            </a:p>
            <a:p>
              <a:pPr algn="ctr">
                <a:spcBef>
                  <a:spcPct val="0"/>
                </a:spcBef>
                <a:buFontTx/>
                <a:buNone/>
              </a:pPr>
              <a:r>
                <a:rPr lang="en-US" altLang="en-US" sz="2400" b="1" dirty="0">
                  <a:latin typeface="Arial" panose="020B0604020202020204" pitchFamily="34" charset="0"/>
                </a:rPr>
                <a:t>ratio</a:t>
              </a:r>
            </a:p>
          </p:txBody>
        </p:sp>
      </p:grpSp>
      <p:sp>
        <p:nvSpPr>
          <p:cNvPr id="83972" name="Line 10">
            <a:extLst>
              <a:ext uri="{FF2B5EF4-FFF2-40B4-BE49-F238E27FC236}">
                <a16:creationId xmlns:a16="http://schemas.microsoft.com/office/drawing/2014/main" id="{FC281A3B-669C-4D0D-99EA-8AED206E37B8}"/>
              </a:ext>
            </a:extLst>
          </p:cNvPr>
          <p:cNvSpPr>
            <a:spLocks noChangeShapeType="1"/>
          </p:cNvSpPr>
          <p:nvPr/>
        </p:nvSpPr>
        <p:spPr bwMode="auto">
          <a:xfrm>
            <a:off x="3581400" y="3313113"/>
            <a:ext cx="413226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369675" name="Rectangle 11">
            <a:extLst>
              <a:ext uri="{FF2B5EF4-FFF2-40B4-BE49-F238E27FC236}">
                <a16:creationId xmlns:a16="http://schemas.microsoft.com/office/drawing/2014/main" id="{53DF47BD-4810-4B58-ACB4-E6307170F7CB}"/>
              </a:ext>
            </a:extLst>
          </p:cNvPr>
          <p:cNvSpPr>
            <a:spLocks noRot="1" noChangeAspect="1" noMove="1" noResize="1" noEditPoints="1" noAdjustHandles="1" noChangeArrowheads="1" noChangeShapeType="1" noTextEdit="1"/>
          </p:cNvSpPr>
          <p:nvPr/>
        </p:nvSpPr>
        <p:spPr bwMode="auto">
          <a:xfrm>
            <a:off x="914400" y="4259263"/>
            <a:ext cx="7162800" cy="1751012"/>
          </a:xfrm>
          <a:prstGeom prst="rect">
            <a:avLst/>
          </a:prstGeom>
          <a:blipFill>
            <a:blip r:embed="rId3"/>
            <a:stretch>
              <a:fillRect l="-680" t="-2076" r="-595" b="-3114"/>
            </a:stretch>
          </a:blipFill>
          <a:ln w="12700" cmpd="thinThick">
            <a:solidFill>
              <a:srgbClr val="0070C0"/>
            </a:solidFill>
            <a:miter lim="800000"/>
            <a:headEnd/>
            <a:tailEnd/>
          </a:ln>
          <a:effectLst/>
        </p:spPr>
        <p:txBody>
          <a:bodyPr/>
          <a:lstStyle/>
          <a:p>
            <a:pPr>
              <a:defRPr/>
            </a:pPr>
            <a:r>
              <a:rPr lang="en-US" dirty="0">
                <a:noFill/>
              </a:rPr>
              <a:t> </a:t>
            </a:r>
          </a:p>
        </p:txBody>
      </p:sp>
      <p:sp>
        <p:nvSpPr>
          <p:cNvPr id="31751" name="Text Box 14">
            <a:extLst>
              <a:ext uri="{FF2B5EF4-FFF2-40B4-BE49-F238E27FC236}">
                <a16:creationId xmlns:a16="http://schemas.microsoft.com/office/drawing/2014/main" id="{81CD5391-5A7F-4730-8281-8C3592DB9C9B}"/>
              </a:ext>
            </a:extLst>
          </p:cNvPr>
          <p:cNvSpPr txBox="1">
            <a:spLocks noChangeArrowheads="1"/>
          </p:cNvSpPr>
          <p:nvPr/>
        </p:nvSpPr>
        <p:spPr bwMode="auto">
          <a:xfrm>
            <a:off x="1371600" y="1371600"/>
            <a:ext cx="6781800" cy="427038"/>
          </a:xfrm>
          <a:prstGeom prst="rect">
            <a:avLst/>
          </a:prstGeom>
          <a:solidFill>
            <a:schemeClr val="accent1">
              <a:lumMod val="20000"/>
              <a:lumOff val="80000"/>
            </a:schemeClr>
          </a:solidFill>
          <a:ln w="9525">
            <a:solidFill>
              <a:schemeClr val="tx1"/>
            </a:solidFill>
            <a:miter lim="800000"/>
            <a:headEnd/>
            <a:tailEnd/>
          </a:ln>
        </p:spPr>
        <p:txBody>
          <a:bodyPr>
            <a:spAutoFit/>
          </a:bodyPr>
          <a:lstStyle/>
          <a:p>
            <a:pPr>
              <a:spcBef>
                <a:spcPct val="50000"/>
              </a:spcBef>
              <a:defRPr/>
            </a:pPr>
            <a:r>
              <a:rPr lang="en-US" altLang="en-US" sz="2200" dirty="0"/>
              <a:t>The </a:t>
            </a:r>
            <a:r>
              <a:rPr lang="en-US" altLang="en-US" sz="2200" i="1" dirty="0"/>
              <a:t>acid-test ratio </a:t>
            </a:r>
            <a:r>
              <a:rPr lang="en-US" altLang="en-US" sz="2200" dirty="0"/>
              <a:t>is also known as the </a:t>
            </a:r>
            <a:r>
              <a:rPr lang="en-US" altLang="en-US" sz="2200" i="1" dirty="0"/>
              <a:t>quick ratio</a:t>
            </a:r>
            <a:r>
              <a:rPr lang="en-US" altLang="en-US" sz="2200" dirty="0"/>
              <a:t>.</a:t>
            </a:r>
          </a:p>
        </p:txBody>
      </p:sp>
      <p:sp>
        <p:nvSpPr>
          <p:cNvPr id="10" name="Rounded Rectangle 6">
            <a:extLst>
              <a:ext uri="{FF2B5EF4-FFF2-40B4-BE49-F238E27FC236}">
                <a16:creationId xmlns:a16="http://schemas.microsoft.com/office/drawing/2014/main" id="{71D8C68C-EDFF-4DC3-A6F5-526EF252FEF4}"/>
              </a:ext>
            </a:extLst>
          </p:cNvPr>
          <p:cNvSpPr/>
          <p:nvPr/>
        </p:nvSpPr>
        <p:spPr>
          <a:xfrm>
            <a:off x="533400" y="6324600"/>
            <a:ext cx="7010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3-6: Discuss the significance and calculation of working capital, the current ratio, and the acid-test ratio.</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3">
            <a:extLst>
              <a:ext uri="{FF2B5EF4-FFF2-40B4-BE49-F238E27FC236}">
                <a16:creationId xmlns:a16="http://schemas.microsoft.com/office/drawing/2014/main" id="{E1D39400-CEA4-4710-91D4-C018AB1B0DE5}"/>
              </a:ext>
            </a:extLst>
          </p:cNvPr>
          <p:cNvSpPr>
            <a:spLocks noGrp="1"/>
          </p:cNvSpPr>
          <p:nvPr>
            <p:ph type="title"/>
          </p:nvPr>
        </p:nvSpPr>
        <p:spPr>
          <a:xfrm>
            <a:off x="533400" y="0"/>
            <a:ext cx="8229600" cy="1143000"/>
          </a:xfrm>
        </p:spPr>
        <p:txBody>
          <a:bodyPr/>
          <a:lstStyle/>
          <a:p>
            <a:r>
              <a:rPr lang="en-US" altLang="en-US" dirty="0"/>
              <a:t>Trend Analysis</a:t>
            </a:r>
          </a:p>
        </p:txBody>
      </p:sp>
      <p:sp>
        <p:nvSpPr>
          <p:cNvPr id="86019" name="Text Box 10">
            <a:extLst>
              <a:ext uri="{FF2B5EF4-FFF2-40B4-BE49-F238E27FC236}">
                <a16:creationId xmlns:a16="http://schemas.microsoft.com/office/drawing/2014/main" id="{CCBBFB1B-3807-41C9-86AA-01B56FC0D08A}"/>
              </a:ext>
            </a:extLst>
          </p:cNvPr>
          <p:cNvSpPr txBox="1">
            <a:spLocks noChangeArrowheads="1"/>
          </p:cNvSpPr>
          <p:nvPr/>
        </p:nvSpPr>
        <p:spPr bwMode="auto">
          <a:xfrm>
            <a:off x="533400" y="1676400"/>
            <a:ext cx="7315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endParaRPr lang="en-US" altLang="en-US" sz="1800" dirty="0">
              <a:latin typeface="Tahoma" panose="020B0604030504040204" pitchFamily="34" charset="0"/>
            </a:endParaRPr>
          </a:p>
        </p:txBody>
      </p:sp>
      <p:sp>
        <p:nvSpPr>
          <p:cNvPr id="86020" name="TextBox 7">
            <a:extLst>
              <a:ext uri="{FF2B5EF4-FFF2-40B4-BE49-F238E27FC236}">
                <a16:creationId xmlns:a16="http://schemas.microsoft.com/office/drawing/2014/main" id="{DAE332F1-9E2C-408F-82AB-7F193FD1947D}"/>
              </a:ext>
            </a:extLst>
          </p:cNvPr>
          <p:cNvSpPr txBox="1">
            <a:spLocks noChangeArrowheads="1"/>
          </p:cNvSpPr>
          <p:nvPr/>
        </p:nvSpPr>
        <p:spPr bwMode="auto">
          <a:xfrm>
            <a:off x="914400" y="1447800"/>
            <a:ext cx="7162800" cy="276225"/>
          </a:xfrm>
          <a:prstGeom prst="rect">
            <a:avLst/>
          </a:prstGeom>
          <a:solidFill>
            <a:srgbClr val="FFFF8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800" b="1" dirty="0">
                <a:latin typeface="Arial Narrow" panose="020B0606020202030204" pitchFamily="34" charset="0"/>
              </a:rPr>
              <a:t>Remember our student’s grades example at the beginning of this presentation?</a:t>
            </a:r>
          </a:p>
        </p:txBody>
      </p:sp>
      <p:sp>
        <p:nvSpPr>
          <p:cNvPr id="86021" name="TextBox 8">
            <a:extLst>
              <a:ext uri="{FF2B5EF4-FFF2-40B4-BE49-F238E27FC236}">
                <a16:creationId xmlns:a16="http://schemas.microsoft.com/office/drawing/2014/main" id="{AF5B3F1B-F2A3-4A04-ABAE-6676F6E9D024}"/>
              </a:ext>
            </a:extLst>
          </p:cNvPr>
          <p:cNvSpPr txBox="1">
            <a:spLocks noChangeArrowheads="1"/>
          </p:cNvSpPr>
          <p:nvPr/>
        </p:nvSpPr>
        <p:spPr bwMode="auto">
          <a:xfrm>
            <a:off x="838200" y="914400"/>
            <a:ext cx="7315200" cy="461963"/>
          </a:xfrm>
          <a:prstGeom prst="rect">
            <a:avLst/>
          </a:prstGeom>
          <a:solidFill>
            <a:srgbClr val="FFFF8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400" b="1" dirty="0">
                <a:latin typeface="Arial Narrow" panose="020B0606020202030204" pitchFamily="34" charset="0"/>
                <a:cs typeface="Arial" panose="020B0604020202020204" pitchFamily="34" charset="0"/>
              </a:rPr>
              <a:t>A trend analysis is an evaluation of selected data over time.</a:t>
            </a:r>
          </a:p>
        </p:txBody>
      </p:sp>
      <p:graphicFrame>
        <p:nvGraphicFramePr>
          <p:cNvPr id="10" name="Table 9">
            <a:extLst>
              <a:ext uri="{FF2B5EF4-FFF2-40B4-BE49-F238E27FC236}">
                <a16:creationId xmlns:a16="http://schemas.microsoft.com/office/drawing/2014/main" id="{F1E473B8-5DE6-4E73-8ADF-D06700F5E378}"/>
              </a:ext>
            </a:extLst>
          </p:cNvPr>
          <p:cNvGraphicFramePr>
            <a:graphicFrameLocks noGrp="1"/>
          </p:cNvGraphicFramePr>
          <p:nvPr/>
        </p:nvGraphicFramePr>
        <p:xfrm>
          <a:off x="609600" y="2971800"/>
          <a:ext cx="7696199" cy="3170241"/>
        </p:xfrm>
        <a:graphic>
          <a:graphicData uri="http://schemas.openxmlformats.org/drawingml/2006/table">
            <a:tbl>
              <a:tblPr/>
              <a:tblGrid>
                <a:gridCol w="3733800">
                  <a:extLst>
                    <a:ext uri="{9D8B030D-6E8A-4147-A177-3AD203B41FA5}">
                      <a16:colId xmlns:a16="http://schemas.microsoft.com/office/drawing/2014/main" val="20000"/>
                    </a:ext>
                  </a:extLst>
                </a:gridCol>
                <a:gridCol w="838200">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gridCol w="838200">
                  <a:extLst>
                    <a:ext uri="{9D8B030D-6E8A-4147-A177-3AD203B41FA5}">
                      <a16:colId xmlns:a16="http://schemas.microsoft.com/office/drawing/2014/main" val="20003"/>
                    </a:ext>
                  </a:extLst>
                </a:gridCol>
                <a:gridCol w="762000">
                  <a:extLst>
                    <a:ext uri="{9D8B030D-6E8A-4147-A177-3AD203B41FA5}">
                      <a16:colId xmlns:a16="http://schemas.microsoft.com/office/drawing/2014/main" val="20004"/>
                    </a:ext>
                  </a:extLst>
                </a:gridCol>
                <a:gridCol w="761999">
                  <a:extLst>
                    <a:ext uri="{9D8B030D-6E8A-4147-A177-3AD203B41FA5}">
                      <a16:colId xmlns:a16="http://schemas.microsoft.com/office/drawing/2014/main" val="20005"/>
                    </a:ext>
                  </a:extLst>
                </a:gridCol>
              </a:tblGrid>
              <a:tr h="248266">
                <a:tc gridSpan="6">
                  <a:txBody>
                    <a:bodyPr/>
                    <a:lstStyle/>
                    <a:p>
                      <a:r>
                        <a:rPr lang="en-US" sz="1400" dirty="0"/>
                        <a:t>TABLE 3.1 CAMPBELL SOUP COMPANY (PROFITABILITY* AND LIQUIDITY DATA,† 2013–2017)</a:t>
                      </a:r>
                    </a:p>
                  </a:txBody>
                  <a:tcPr marL="34909" marR="34909" marT="17453" marB="17453" anchor="ctr">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49720">
                <a:tc>
                  <a:txBody>
                    <a:bodyPr/>
                    <a:lstStyle/>
                    <a:p>
                      <a:pPr fontAlgn="b"/>
                      <a:endParaRPr lang="en-US" sz="1400" dirty="0">
                        <a:solidFill>
                          <a:srgbClr val="FFFFFF"/>
                        </a:solidFill>
                        <a:latin typeface="inherit"/>
                      </a:endParaRPr>
                    </a:p>
                  </a:txBody>
                  <a:tcPr marL="25455" marR="25455" marT="18180" marB="18180" anchor="b">
                    <a:lnL>
                      <a:noFill/>
                    </a:lnL>
                    <a:lnR>
                      <a:noFill/>
                    </a:lnR>
                    <a:lnB>
                      <a:noFill/>
                    </a:lnB>
                    <a:solidFill>
                      <a:srgbClr val="948B00"/>
                    </a:solidFill>
                  </a:tcPr>
                </a:tc>
                <a:tc>
                  <a:txBody>
                    <a:bodyPr/>
                    <a:lstStyle/>
                    <a:p>
                      <a:pPr algn="r" fontAlgn="b"/>
                      <a:r>
                        <a:rPr lang="en-US" sz="1400" dirty="0">
                          <a:solidFill>
                            <a:srgbClr val="FFFFFF"/>
                          </a:solidFill>
                          <a:latin typeface="inherit"/>
                        </a:rPr>
                        <a:t>2017</a:t>
                      </a:r>
                    </a:p>
                  </a:txBody>
                  <a:tcPr marL="25455" marR="25455" marT="18180" marB="18180" anchor="b">
                    <a:lnL>
                      <a:noFill/>
                    </a:lnL>
                    <a:lnR>
                      <a:noFill/>
                    </a:lnR>
                    <a:lnT>
                      <a:noFill/>
                    </a:lnT>
                    <a:lnB>
                      <a:noFill/>
                    </a:lnB>
                    <a:solidFill>
                      <a:srgbClr val="948B00"/>
                    </a:solidFill>
                  </a:tcPr>
                </a:tc>
                <a:tc>
                  <a:txBody>
                    <a:bodyPr/>
                    <a:lstStyle/>
                    <a:p>
                      <a:pPr algn="r" fontAlgn="b"/>
                      <a:r>
                        <a:rPr lang="en-US" sz="1400" dirty="0">
                          <a:solidFill>
                            <a:srgbClr val="FFFFFF"/>
                          </a:solidFill>
                          <a:latin typeface="inherit"/>
                        </a:rPr>
                        <a:t>2016</a:t>
                      </a:r>
                    </a:p>
                  </a:txBody>
                  <a:tcPr marL="25455" marR="25455" marT="18180" marB="18180" anchor="b">
                    <a:lnL>
                      <a:noFill/>
                    </a:lnL>
                    <a:lnR>
                      <a:noFill/>
                    </a:lnR>
                    <a:lnT>
                      <a:noFill/>
                    </a:lnT>
                    <a:lnB>
                      <a:noFill/>
                    </a:lnB>
                    <a:solidFill>
                      <a:srgbClr val="948B00"/>
                    </a:solidFill>
                  </a:tcPr>
                </a:tc>
                <a:tc>
                  <a:txBody>
                    <a:bodyPr/>
                    <a:lstStyle/>
                    <a:p>
                      <a:pPr algn="r" fontAlgn="b"/>
                      <a:r>
                        <a:rPr lang="en-US" sz="1400" dirty="0">
                          <a:solidFill>
                            <a:srgbClr val="FFFFFF"/>
                          </a:solidFill>
                          <a:latin typeface="inherit"/>
                        </a:rPr>
                        <a:t>2015</a:t>
                      </a:r>
                    </a:p>
                  </a:txBody>
                  <a:tcPr marL="25455" marR="25455" marT="18180" marB="18180" anchor="b">
                    <a:lnL>
                      <a:noFill/>
                    </a:lnL>
                    <a:lnR>
                      <a:noFill/>
                    </a:lnR>
                    <a:lnT>
                      <a:noFill/>
                    </a:lnT>
                    <a:lnB>
                      <a:noFill/>
                    </a:lnB>
                    <a:solidFill>
                      <a:srgbClr val="948B00"/>
                    </a:solidFill>
                  </a:tcPr>
                </a:tc>
                <a:tc>
                  <a:txBody>
                    <a:bodyPr/>
                    <a:lstStyle/>
                    <a:p>
                      <a:pPr algn="r" fontAlgn="b"/>
                      <a:r>
                        <a:rPr lang="en-US" sz="1400" dirty="0">
                          <a:solidFill>
                            <a:srgbClr val="FFFFFF"/>
                          </a:solidFill>
                          <a:latin typeface="inherit"/>
                        </a:rPr>
                        <a:t>2014</a:t>
                      </a:r>
                    </a:p>
                  </a:txBody>
                  <a:tcPr marL="25455" marR="25455" marT="18180" marB="18180" anchor="b">
                    <a:lnL>
                      <a:noFill/>
                    </a:lnL>
                    <a:lnR>
                      <a:noFill/>
                    </a:lnR>
                    <a:lnT>
                      <a:noFill/>
                    </a:lnT>
                    <a:lnB>
                      <a:noFill/>
                    </a:lnB>
                    <a:solidFill>
                      <a:srgbClr val="948B00"/>
                    </a:solidFill>
                  </a:tcPr>
                </a:tc>
                <a:tc>
                  <a:txBody>
                    <a:bodyPr/>
                    <a:lstStyle/>
                    <a:p>
                      <a:pPr algn="r" fontAlgn="b"/>
                      <a:r>
                        <a:rPr lang="en-US" sz="1400" dirty="0">
                          <a:solidFill>
                            <a:srgbClr val="FFFFFF"/>
                          </a:solidFill>
                          <a:latin typeface="inherit"/>
                        </a:rPr>
                        <a:t>2013</a:t>
                      </a:r>
                    </a:p>
                  </a:txBody>
                  <a:tcPr marL="25455" marR="25455" marT="18180" marB="18180" anchor="b">
                    <a:lnL>
                      <a:noFill/>
                    </a:lnL>
                    <a:lnR>
                      <a:noFill/>
                    </a:lnR>
                    <a:lnT>
                      <a:noFill/>
                    </a:lnT>
                    <a:lnB>
                      <a:noFill/>
                    </a:lnB>
                    <a:solidFill>
                      <a:srgbClr val="948B00"/>
                    </a:solidFill>
                  </a:tcPr>
                </a:tc>
                <a:extLst>
                  <a:ext uri="{0D108BD9-81ED-4DB2-BD59-A6C34878D82A}">
                    <a16:rowId xmlns:a16="http://schemas.microsoft.com/office/drawing/2014/main" val="10001"/>
                  </a:ext>
                </a:extLst>
              </a:tr>
              <a:tr h="311391">
                <a:tc>
                  <a:txBody>
                    <a:bodyPr/>
                    <a:lstStyle/>
                    <a:p>
                      <a:pPr fontAlgn="b"/>
                      <a:r>
                        <a:rPr lang="en-US" sz="1400" dirty="0">
                          <a:latin typeface="inherit"/>
                        </a:rPr>
                        <a:t>Margin (net earnings</a:t>
                      </a:r>
                      <a:r>
                        <a:rPr lang="en-US" sz="1400" baseline="30000" dirty="0">
                          <a:latin typeface="inherit"/>
                        </a:rPr>
                        <a:t>‡</a:t>
                      </a:r>
                      <a:r>
                        <a:rPr lang="en-US" sz="1400" dirty="0">
                          <a:latin typeface="inherit"/>
                        </a:rPr>
                        <a:t>/net sales)</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11.2</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7.1</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8.2</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10.5</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8.8</a:t>
                      </a:r>
                    </a:p>
                  </a:txBody>
                  <a:tcPr marL="25455" marR="25455" marT="18180" marB="18180" anchor="b">
                    <a:lnL>
                      <a:noFill/>
                    </a:lnL>
                    <a:lnR>
                      <a:noFill/>
                    </a:lnR>
                    <a:lnT>
                      <a:noFill/>
                    </a:lnT>
                    <a:lnB>
                      <a:noFill/>
                    </a:lnB>
                    <a:solidFill>
                      <a:srgbClr val="FFFFFF"/>
                    </a:solidFill>
                  </a:tcPr>
                </a:tc>
                <a:extLst>
                  <a:ext uri="{0D108BD9-81ED-4DB2-BD59-A6C34878D82A}">
                    <a16:rowId xmlns:a16="http://schemas.microsoft.com/office/drawing/2014/main" val="10002"/>
                  </a:ext>
                </a:extLst>
              </a:tr>
              <a:tr h="425636">
                <a:tc>
                  <a:txBody>
                    <a:bodyPr/>
                    <a:lstStyle/>
                    <a:p>
                      <a:pPr fontAlgn="b"/>
                      <a:r>
                        <a:rPr lang="en-US" sz="1400" dirty="0">
                          <a:latin typeface="inherit"/>
                        </a:rPr>
                        <a:t>Turnover (net sales/average total assets)</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1.01</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1.00</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1.00</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1.01</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1.09</a:t>
                      </a:r>
                    </a:p>
                  </a:txBody>
                  <a:tcPr marL="25455" marR="25455" marT="18180" marB="18180" anchor="b">
                    <a:lnL>
                      <a:noFill/>
                    </a:lnL>
                    <a:lnR>
                      <a:noFill/>
                    </a:lnR>
                    <a:lnT>
                      <a:noFill/>
                    </a:lnT>
                    <a:lnB>
                      <a:noFill/>
                    </a:lnB>
                    <a:solidFill>
                      <a:srgbClr val="FFFFFF"/>
                    </a:solidFill>
                  </a:tcPr>
                </a:tc>
                <a:extLst>
                  <a:ext uri="{0D108BD9-81ED-4DB2-BD59-A6C34878D82A}">
                    <a16:rowId xmlns:a16="http://schemas.microsoft.com/office/drawing/2014/main" val="10003"/>
                  </a:ext>
                </a:extLst>
              </a:tr>
              <a:tr h="343314">
                <a:tc>
                  <a:txBody>
                    <a:bodyPr/>
                    <a:lstStyle/>
                    <a:p>
                      <a:pPr fontAlgn="b"/>
                      <a:r>
                        <a:rPr lang="en-US" sz="1400" dirty="0">
                          <a:latin typeface="inherit"/>
                        </a:rPr>
                        <a:t>ROI (net earnings/average total assets)</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11.4</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7.1</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8.2</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10.6</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9.6</a:t>
                      </a:r>
                    </a:p>
                  </a:txBody>
                  <a:tcPr marL="25455" marR="25455" marT="18180" marB="18180" anchor="b">
                    <a:lnL>
                      <a:noFill/>
                    </a:lnL>
                    <a:lnR>
                      <a:noFill/>
                    </a:lnR>
                    <a:lnT>
                      <a:noFill/>
                    </a:lnT>
                    <a:lnB>
                      <a:noFill/>
                    </a:lnB>
                    <a:solidFill>
                      <a:srgbClr val="FFFFFF"/>
                    </a:solidFill>
                  </a:tcPr>
                </a:tc>
                <a:extLst>
                  <a:ext uri="{0D108BD9-81ED-4DB2-BD59-A6C34878D82A}">
                    <a16:rowId xmlns:a16="http://schemas.microsoft.com/office/drawing/2014/main" val="10004"/>
                  </a:ext>
                </a:extLst>
              </a:tr>
              <a:tr h="343314">
                <a:tc>
                  <a:txBody>
                    <a:bodyPr/>
                    <a:lstStyle/>
                    <a:p>
                      <a:pPr fontAlgn="b"/>
                      <a:r>
                        <a:rPr lang="en-US" sz="1400" dirty="0">
                          <a:latin typeface="inherit"/>
                        </a:rPr>
                        <a:t>ROE (net earnings/average total equity)</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55.8</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38.7</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44.7</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62.0</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67.8</a:t>
                      </a:r>
                    </a:p>
                  </a:txBody>
                  <a:tcPr marL="25455" marR="25455" marT="18180" marB="18180" anchor="b">
                    <a:lnL>
                      <a:noFill/>
                    </a:lnL>
                    <a:lnR>
                      <a:noFill/>
                    </a:lnR>
                    <a:lnT>
                      <a:noFill/>
                    </a:lnT>
                    <a:lnB>
                      <a:noFill/>
                    </a:lnB>
                    <a:solidFill>
                      <a:srgbClr val="FFFFFF"/>
                    </a:solidFill>
                  </a:tcPr>
                </a:tc>
                <a:extLst>
                  <a:ext uri="{0D108BD9-81ED-4DB2-BD59-A6C34878D82A}">
                    <a16:rowId xmlns:a16="http://schemas.microsoft.com/office/drawing/2014/main" val="10005"/>
                  </a:ext>
                </a:extLst>
              </a:tr>
              <a:tr h="249720">
                <a:tc gridSpan="6">
                  <a:txBody>
                    <a:bodyPr/>
                    <a:lstStyle/>
                    <a:p>
                      <a:pPr fontAlgn="b"/>
                      <a:r>
                        <a:rPr lang="en-US" sz="1400" dirty="0">
                          <a:latin typeface="inherit"/>
                        </a:rPr>
                        <a:t>Year-end position (in millions):</a:t>
                      </a:r>
                    </a:p>
                  </a:txBody>
                  <a:tcPr marL="25455" marR="25455" marT="18180" marB="18180" anchor="b">
                    <a:lnL>
                      <a:noFill/>
                    </a:lnL>
                    <a:lnR>
                      <a:noFill/>
                    </a:lnR>
                    <a:lnT>
                      <a:noFill/>
                    </a:lnT>
                    <a:lnB>
                      <a:noFill/>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
                  </a:ext>
                </a:extLst>
              </a:tr>
              <a:tr h="249720">
                <a:tc>
                  <a:txBody>
                    <a:bodyPr/>
                    <a:lstStyle/>
                    <a:p>
                      <a:pPr fontAlgn="b"/>
                      <a:r>
                        <a:rPr lang="en-US" sz="1400" dirty="0">
                          <a:latin typeface="inherit"/>
                        </a:rPr>
                        <a:t>Current assets</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$1,900</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$1,908</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$2,093</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$2,100</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$2,221</a:t>
                      </a:r>
                    </a:p>
                  </a:txBody>
                  <a:tcPr marL="25455" marR="25455" marT="18180" marB="18180" anchor="b">
                    <a:lnL>
                      <a:noFill/>
                    </a:lnL>
                    <a:lnR>
                      <a:noFill/>
                    </a:lnR>
                    <a:lnT>
                      <a:noFill/>
                    </a:lnT>
                    <a:lnB>
                      <a:noFill/>
                    </a:lnB>
                    <a:solidFill>
                      <a:srgbClr val="FFFFFF"/>
                    </a:solidFill>
                  </a:tcPr>
                </a:tc>
                <a:extLst>
                  <a:ext uri="{0D108BD9-81ED-4DB2-BD59-A6C34878D82A}">
                    <a16:rowId xmlns:a16="http://schemas.microsoft.com/office/drawing/2014/main" val="10007"/>
                  </a:ext>
                </a:extLst>
              </a:tr>
              <a:tr h="249720">
                <a:tc>
                  <a:txBody>
                    <a:bodyPr/>
                    <a:lstStyle/>
                    <a:p>
                      <a:pPr fontAlgn="b"/>
                      <a:r>
                        <a:rPr lang="en-US" sz="1400" dirty="0">
                          <a:latin typeface="inherit"/>
                        </a:rPr>
                        <a:t>Current liabilities  </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2,395</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2,555</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2,806</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2,989</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3,282</a:t>
                      </a:r>
                    </a:p>
                  </a:txBody>
                  <a:tcPr marL="25455" marR="25455" marT="18180" marB="18180" anchor="b">
                    <a:lnL>
                      <a:noFill/>
                    </a:lnL>
                    <a:lnR>
                      <a:noFill/>
                    </a:lnR>
                    <a:lnT>
                      <a:noFill/>
                    </a:lnT>
                    <a:lnB>
                      <a:noFill/>
                    </a:lnB>
                    <a:solidFill>
                      <a:srgbClr val="FFFFFF"/>
                    </a:solidFill>
                  </a:tcPr>
                </a:tc>
                <a:extLst>
                  <a:ext uri="{0D108BD9-81ED-4DB2-BD59-A6C34878D82A}">
                    <a16:rowId xmlns:a16="http://schemas.microsoft.com/office/drawing/2014/main" val="10008"/>
                  </a:ext>
                </a:extLst>
              </a:tr>
              <a:tr h="249720">
                <a:tc>
                  <a:txBody>
                    <a:bodyPr/>
                    <a:lstStyle/>
                    <a:p>
                      <a:pPr fontAlgn="b"/>
                      <a:r>
                        <a:rPr lang="en-US" sz="1400" dirty="0">
                          <a:latin typeface="inherit"/>
                        </a:rPr>
                        <a:t>Working capital</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(495)</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(647)</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(713)</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(889)</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(1,061)</a:t>
                      </a:r>
                    </a:p>
                  </a:txBody>
                  <a:tcPr marL="25455" marR="25455" marT="18180" marB="18180" anchor="b">
                    <a:lnL>
                      <a:noFill/>
                    </a:lnL>
                    <a:lnR>
                      <a:noFill/>
                    </a:lnR>
                    <a:lnT>
                      <a:noFill/>
                    </a:lnT>
                    <a:lnB>
                      <a:noFill/>
                    </a:lnB>
                    <a:solidFill>
                      <a:srgbClr val="FFFFFF"/>
                    </a:solidFill>
                  </a:tcPr>
                </a:tc>
                <a:extLst>
                  <a:ext uri="{0D108BD9-81ED-4DB2-BD59-A6C34878D82A}">
                    <a16:rowId xmlns:a16="http://schemas.microsoft.com/office/drawing/2014/main" val="10009"/>
                  </a:ext>
                </a:extLst>
              </a:tr>
              <a:tr h="249720">
                <a:tc>
                  <a:txBody>
                    <a:bodyPr/>
                    <a:lstStyle/>
                    <a:p>
                      <a:pPr fontAlgn="b"/>
                      <a:r>
                        <a:rPr lang="en-US" sz="1400" dirty="0">
                          <a:latin typeface="inherit"/>
                        </a:rPr>
                        <a:t>Current ratio</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0.79</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0.75</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0.75</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0.70</a:t>
                      </a:r>
                    </a:p>
                  </a:txBody>
                  <a:tcPr marL="25455" marR="25455" marT="18180" marB="18180" anchor="b">
                    <a:lnL>
                      <a:noFill/>
                    </a:lnL>
                    <a:lnR>
                      <a:noFill/>
                    </a:lnR>
                    <a:lnT>
                      <a:noFill/>
                    </a:lnT>
                    <a:lnB>
                      <a:noFill/>
                    </a:lnB>
                    <a:solidFill>
                      <a:srgbClr val="FFFFFF"/>
                    </a:solidFill>
                  </a:tcPr>
                </a:tc>
                <a:tc>
                  <a:txBody>
                    <a:bodyPr/>
                    <a:lstStyle/>
                    <a:p>
                      <a:pPr algn="r" fontAlgn="b"/>
                      <a:r>
                        <a:rPr lang="en-US" sz="1400" dirty="0">
                          <a:latin typeface="inherit"/>
                        </a:rPr>
                        <a:t>0.68</a:t>
                      </a:r>
                    </a:p>
                  </a:txBody>
                  <a:tcPr marL="25455" marR="25455" marT="18180" marB="18180" anchor="b">
                    <a:lnL>
                      <a:noFill/>
                    </a:lnL>
                    <a:lnR>
                      <a:noFill/>
                    </a:lnR>
                    <a:lnT>
                      <a:noFill/>
                    </a:lnT>
                    <a:lnB>
                      <a:noFill/>
                    </a:lnB>
                    <a:solidFill>
                      <a:srgbClr val="FFFFFF"/>
                    </a:solidFill>
                  </a:tcPr>
                </a:tc>
                <a:extLst>
                  <a:ext uri="{0D108BD9-81ED-4DB2-BD59-A6C34878D82A}">
                    <a16:rowId xmlns:a16="http://schemas.microsoft.com/office/drawing/2014/main" val="10010"/>
                  </a:ext>
                </a:extLst>
              </a:tr>
            </a:tbl>
          </a:graphicData>
        </a:graphic>
      </p:graphicFrame>
      <p:sp>
        <p:nvSpPr>
          <p:cNvPr id="11" name="TextBox 10">
            <a:extLst>
              <a:ext uri="{FF2B5EF4-FFF2-40B4-BE49-F238E27FC236}">
                <a16:creationId xmlns:a16="http://schemas.microsoft.com/office/drawing/2014/main" id="{73F6FFFF-1015-4A3D-AAA6-066A4D9E281F}"/>
              </a:ext>
            </a:extLst>
          </p:cNvPr>
          <p:cNvSpPr txBox="1"/>
          <p:nvPr/>
        </p:nvSpPr>
        <p:spPr>
          <a:xfrm rot="10800000" flipV="1">
            <a:off x="1600200" y="1905000"/>
            <a:ext cx="5638800" cy="923925"/>
          </a:xfrm>
          <a:prstGeom prst="rect">
            <a:avLst/>
          </a:prstGeom>
          <a:solidFill>
            <a:schemeClr val="accent3">
              <a:lumMod val="20000"/>
              <a:lumOff val="80000"/>
            </a:schemeClr>
          </a:solidFill>
        </p:spPr>
        <p:txBody>
          <a:bodyPr>
            <a:spAutoFit/>
          </a:bodyPr>
          <a:lstStyle/>
          <a:p>
            <a:pPr>
              <a:defRPr/>
            </a:pPr>
            <a:r>
              <a:rPr lang="en-US" dirty="0"/>
              <a:t>This table illustrates the trend analysis of return on investment, return on equity, and working capital for </a:t>
            </a:r>
            <a:r>
              <a:rPr lang="en-US" i="1" dirty="0"/>
              <a:t>Campbell Soup </a:t>
            </a:r>
            <a:r>
              <a:rPr lang="en-US" dirty="0"/>
              <a:t>over a five-year period. </a:t>
            </a:r>
          </a:p>
        </p:txBody>
      </p:sp>
      <p:sp>
        <p:nvSpPr>
          <p:cNvPr id="8" name="Rounded Rectangle 11">
            <a:extLst>
              <a:ext uri="{FF2B5EF4-FFF2-40B4-BE49-F238E27FC236}">
                <a16:creationId xmlns:a16="http://schemas.microsoft.com/office/drawing/2014/main" id="{68498B55-EE44-4461-84CB-7B5A91EA9647}"/>
              </a:ext>
            </a:extLst>
          </p:cNvPr>
          <p:cNvSpPr/>
          <p:nvPr/>
        </p:nvSpPr>
        <p:spPr>
          <a:xfrm>
            <a:off x="533400" y="6324600"/>
            <a:ext cx="52578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3-7:</a:t>
            </a:r>
            <a:r>
              <a:rPr lang="en-US" sz="1100" dirty="0">
                <a:solidFill>
                  <a:schemeClr val="bg2">
                    <a:lumMod val="50000"/>
                  </a:schemeClr>
                </a:solidFill>
              </a:rPr>
              <a:t> </a:t>
            </a:r>
            <a:r>
              <a:rPr lang="en-US" altLang="en-US" sz="1100" b="1" dirty="0">
                <a:solidFill>
                  <a:schemeClr val="tx1"/>
                </a:solidFill>
                <a:latin typeface="Arial Narrow" pitchFamily="34" charset="0"/>
              </a:rPr>
              <a:t>Generalize about how trend analysis can be used most effectively.</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a:extLst>
              <a:ext uri="{FF2B5EF4-FFF2-40B4-BE49-F238E27FC236}">
                <a16:creationId xmlns:a16="http://schemas.microsoft.com/office/drawing/2014/main" id="{1D2E41D7-5A37-4DDA-AD66-83CE96139DF7}"/>
              </a:ext>
            </a:extLst>
          </p:cNvPr>
          <p:cNvSpPr>
            <a:spLocks noGrp="1"/>
          </p:cNvSpPr>
          <p:nvPr>
            <p:ph type="title"/>
          </p:nvPr>
        </p:nvSpPr>
        <p:spPr>
          <a:xfrm>
            <a:off x="492125" y="304800"/>
            <a:ext cx="8229600" cy="1143000"/>
          </a:xfrm>
        </p:spPr>
        <p:txBody>
          <a:bodyPr/>
          <a:lstStyle/>
          <a:p>
            <a:r>
              <a:rPr lang="en-US" altLang="en-US" dirty="0"/>
              <a:t>Trend Analysis</a:t>
            </a:r>
          </a:p>
        </p:txBody>
      </p:sp>
      <p:sp>
        <p:nvSpPr>
          <p:cNvPr id="4" name="Rectangle 3">
            <a:extLst>
              <a:ext uri="{FF2B5EF4-FFF2-40B4-BE49-F238E27FC236}">
                <a16:creationId xmlns:a16="http://schemas.microsoft.com/office/drawing/2014/main" id="{8A580798-66E5-4641-9F44-03058EF0B5DF}"/>
              </a:ext>
            </a:extLst>
          </p:cNvPr>
          <p:cNvSpPr/>
          <p:nvPr/>
        </p:nvSpPr>
        <p:spPr>
          <a:xfrm>
            <a:off x="6369464" y="2404786"/>
            <a:ext cx="2590800" cy="2308225"/>
          </a:xfrm>
          <a:prstGeom prst="rect">
            <a:avLst/>
          </a:prstGeom>
          <a:solidFill>
            <a:srgbClr val="FFFF8F"/>
          </a:solidFill>
          <a:ln>
            <a:solidFill>
              <a:schemeClr val="bg1">
                <a:lumMod val="50000"/>
              </a:schemeClr>
            </a:solidFill>
          </a:ln>
        </p:spPr>
        <p:txBody>
          <a:bodyPr>
            <a:spAutoFit/>
          </a:bodyPr>
          <a:lstStyle/>
          <a:p>
            <a:pPr algn="ctr">
              <a:defRPr/>
            </a:pPr>
            <a:r>
              <a:rPr lang="en-US" sz="2400" dirty="0">
                <a:solidFill>
                  <a:srgbClr val="006600"/>
                </a:solidFill>
                <a:latin typeface="Arial" pitchFamily="34" charset="0"/>
                <a:cs typeface="Arial" pitchFamily="34" charset="0"/>
              </a:rPr>
              <a:t>Trend analysis can be used to construct graphs so that trends over time can be seen. </a:t>
            </a:r>
          </a:p>
        </p:txBody>
      </p:sp>
      <p:pic>
        <p:nvPicPr>
          <p:cNvPr id="88069" name="Picture 5">
            <a:extLst>
              <a:ext uri="{FF2B5EF4-FFF2-40B4-BE49-F238E27FC236}">
                <a16:creationId xmlns:a16="http://schemas.microsoft.com/office/drawing/2014/main" id="{6E60167E-1AA6-483D-A291-883E304999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125" y="2487612"/>
            <a:ext cx="5867400" cy="282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ounded Rectangle 11">
            <a:extLst>
              <a:ext uri="{FF2B5EF4-FFF2-40B4-BE49-F238E27FC236}">
                <a16:creationId xmlns:a16="http://schemas.microsoft.com/office/drawing/2014/main" id="{6920FA01-FA15-4AE0-A983-5455C92EE510}"/>
              </a:ext>
            </a:extLst>
          </p:cNvPr>
          <p:cNvSpPr/>
          <p:nvPr/>
        </p:nvSpPr>
        <p:spPr>
          <a:xfrm>
            <a:off x="533400" y="6324600"/>
            <a:ext cx="52578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3-7:</a:t>
            </a:r>
            <a:r>
              <a:rPr lang="en-US" sz="1100" dirty="0">
                <a:solidFill>
                  <a:schemeClr val="bg2">
                    <a:lumMod val="50000"/>
                  </a:schemeClr>
                </a:solidFill>
              </a:rPr>
              <a:t> </a:t>
            </a:r>
            <a:r>
              <a:rPr lang="en-US" altLang="en-US" sz="1100" b="1" dirty="0">
                <a:solidFill>
                  <a:schemeClr val="tx1"/>
                </a:solidFill>
                <a:latin typeface="Arial Narrow" pitchFamily="34" charset="0"/>
              </a:rPr>
              <a:t>Generalize about how trend analysis can be used most effectively.</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2">
            <a:extLst>
              <a:ext uri="{FF2B5EF4-FFF2-40B4-BE49-F238E27FC236}">
                <a16:creationId xmlns:a16="http://schemas.microsoft.com/office/drawing/2014/main" id="{DB760ED2-8C65-49AB-AF46-338468922D40}"/>
              </a:ext>
            </a:extLst>
          </p:cNvPr>
          <p:cNvSpPr>
            <a:spLocks noGrp="1"/>
          </p:cNvSpPr>
          <p:nvPr>
            <p:ph type="title"/>
          </p:nvPr>
        </p:nvSpPr>
        <p:spPr>
          <a:xfrm>
            <a:off x="492125" y="304800"/>
            <a:ext cx="8229600" cy="1143000"/>
          </a:xfrm>
        </p:spPr>
        <p:txBody>
          <a:bodyPr/>
          <a:lstStyle/>
          <a:p>
            <a:r>
              <a:rPr lang="en-US" altLang="en-US" dirty="0"/>
              <a:t>Trend Analysis</a:t>
            </a:r>
          </a:p>
        </p:txBody>
      </p:sp>
      <p:sp>
        <p:nvSpPr>
          <p:cNvPr id="90115" name="AutoShape 8" descr="https://media.inkling.com/img?s=content%3A%2F%2F%2Fstable%2Fsn_0858%2Ftrunk%2Fhead%2Fimg%2Fchapter003%2Fmar35312_ex0303.png&amp;o=r&amp;w=1000&amp;f=auto&amp;e=true">
            <a:extLst>
              <a:ext uri="{FF2B5EF4-FFF2-40B4-BE49-F238E27FC236}">
                <a16:creationId xmlns:a16="http://schemas.microsoft.com/office/drawing/2014/main" id="{EED4E683-6FE8-4B6A-98CE-2526C3ACEAA5}"/>
              </a:ext>
            </a:extLst>
          </p:cNvPr>
          <p:cNvSpPr>
            <a:spLocks noChangeAspect="1" noChangeArrowheads="1"/>
          </p:cNvSpPr>
          <p:nvPr/>
        </p:nvSpPr>
        <p:spPr bwMode="auto">
          <a:xfrm>
            <a:off x="4533900"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US" altLang="en-US" sz="1800" dirty="0">
              <a:latin typeface="Tahoma" panose="020B0604030504040204" pitchFamily="34" charset="0"/>
            </a:endParaRPr>
          </a:p>
        </p:txBody>
      </p:sp>
      <p:sp>
        <p:nvSpPr>
          <p:cNvPr id="90116" name="AutoShape 10" descr="https://media.inkling.com/img?s=content%3A%2F%2F%2Fstable%2Fsn_0858%2Ftrunk%2Fhead%2Fimg%2Fchapter003%2Fmar35312_ex0303.png&amp;o=r&amp;w=1000&amp;f=auto&amp;e=true">
            <a:extLst>
              <a:ext uri="{FF2B5EF4-FFF2-40B4-BE49-F238E27FC236}">
                <a16:creationId xmlns:a16="http://schemas.microsoft.com/office/drawing/2014/main" id="{C2CB8748-73C2-49B9-B319-42B06005E563}"/>
              </a:ext>
            </a:extLst>
          </p:cNvPr>
          <p:cNvSpPr>
            <a:spLocks noChangeAspect="1" noChangeArrowheads="1"/>
          </p:cNvSpPr>
          <p:nvPr/>
        </p:nvSpPr>
        <p:spPr bwMode="auto">
          <a:xfrm>
            <a:off x="4533900"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US" altLang="en-US" sz="1800" dirty="0">
              <a:latin typeface="Tahoma" panose="020B0604030504040204" pitchFamily="34" charset="0"/>
            </a:endParaRPr>
          </a:p>
        </p:txBody>
      </p:sp>
      <p:pic>
        <p:nvPicPr>
          <p:cNvPr id="90117" name="Picture 4">
            <a:extLst>
              <a:ext uri="{FF2B5EF4-FFF2-40B4-BE49-F238E27FC236}">
                <a16:creationId xmlns:a16="http://schemas.microsoft.com/office/drawing/2014/main" id="{59596C26-0880-4C7C-965D-7695805EDB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409700"/>
            <a:ext cx="5105400" cy="240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18" name="Picture 4">
            <a:extLst>
              <a:ext uri="{FF2B5EF4-FFF2-40B4-BE49-F238E27FC236}">
                <a16:creationId xmlns:a16="http://schemas.microsoft.com/office/drawing/2014/main" id="{2F4C583D-EC5B-43E7-A0B3-2E07FB12B4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95600" y="4038600"/>
            <a:ext cx="5557838" cy="221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ounded Rectangle 11">
            <a:extLst>
              <a:ext uri="{FF2B5EF4-FFF2-40B4-BE49-F238E27FC236}">
                <a16:creationId xmlns:a16="http://schemas.microsoft.com/office/drawing/2014/main" id="{59BC5374-9D42-41C5-8FB1-49DC28976A06}"/>
              </a:ext>
            </a:extLst>
          </p:cNvPr>
          <p:cNvSpPr/>
          <p:nvPr/>
        </p:nvSpPr>
        <p:spPr>
          <a:xfrm>
            <a:off x="533400" y="6324600"/>
            <a:ext cx="52578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3-7:</a:t>
            </a:r>
            <a:r>
              <a:rPr lang="en-US" sz="1100" dirty="0">
                <a:solidFill>
                  <a:schemeClr val="bg2">
                    <a:lumMod val="50000"/>
                  </a:schemeClr>
                </a:solidFill>
              </a:rPr>
              <a:t> </a:t>
            </a:r>
            <a:r>
              <a:rPr lang="en-US" altLang="en-US" sz="1100" b="1" dirty="0">
                <a:solidFill>
                  <a:schemeClr val="tx1"/>
                </a:solidFill>
                <a:latin typeface="Arial Narrow" pitchFamily="34" charset="0"/>
              </a:rPr>
              <a:t>Generalize about how trend analysis can be used most effectively.</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a:extLst>
              <a:ext uri="{FF2B5EF4-FFF2-40B4-BE49-F238E27FC236}">
                <a16:creationId xmlns:a16="http://schemas.microsoft.com/office/drawing/2014/main" id="{715AD481-6802-4F41-B865-188282678359}"/>
              </a:ext>
            </a:extLst>
          </p:cNvPr>
          <p:cNvSpPr>
            <a:spLocks noGrp="1"/>
          </p:cNvSpPr>
          <p:nvPr>
            <p:ph type="subTitle" idx="1"/>
          </p:nvPr>
        </p:nvSpPr>
        <p:spPr>
          <a:xfrm>
            <a:off x="1905000" y="4217988"/>
            <a:ext cx="5105400" cy="1336675"/>
          </a:xfrm>
          <a:effectLst>
            <a:outerShdw dist="17961" dir="2700000" algn="ctr" rotWithShape="0">
              <a:schemeClr val="bg2"/>
            </a:outerShdw>
          </a:effectLst>
        </p:spPr>
        <p:txBody>
          <a:bodyPr/>
          <a:lstStyle/>
          <a:p>
            <a:pPr algn="ctr" eaLnBrk="1" hangingPunct="1"/>
            <a:r>
              <a:rPr lang="en-US" altLang="en-US" sz="2800" b="1" dirty="0">
                <a:solidFill>
                  <a:srgbClr val="002060"/>
                </a:solidFill>
              </a:rPr>
              <a:t>Marshall, McManus, and Viele</a:t>
            </a:r>
          </a:p>
          <a:p>
            <a:pPr algn="ctr" eaLnBrk="1" hangingPunct="1"/>
            <a:r>
              <a:rPr lang="en-US" altLang="en-US" sz="2800" b="1" dirty="0">
                <a:solidFill>
                  <a:srgbClr val="002060"/>
                </a:solidFill>
              </a:rPr>
              <a:t>12th Edition</a:t>
            </a:r>
          </a:p>
          <a:p>
            <a:pPr eaLnBrk="1" hangingPunct="1"/>
            <a:r>
              <a:rPr lang="en-US" altLang="en-US" sz="3900" b="1" dirty="0">
                <a:solidFill>
                  <a:srgbClr val="002060"/>
                </a:solidFill>
              </a:rPr>
              <a:t> 	</a:t>
            </a:r>
            <a:endParaRPr lang="en-US" altLang="en-US" b="1" dirty="0">
              <a:solidFill>
                <a:srgbClr val="002060"/>
              </a:solidFill>
            </a:endParaRPr>
          </a:p>
        </p:txBody>
      </p:sp>
      <p:sp>
        <p:nvSpPr>
          <p:cNvPr id="57347" name="Rectangle 2">
            <a:extLst>
              <a:ext uri="{FF2B5EF4-FFF2-40B4-BE49-F238E27FC236}">
                <a16:creationId xmlns:a16="http://schemas.microsoft.com/office/drawing/2014/main" id="{5654F9B9-3216-4C04-8E7B-41C54DFD9AE0}"/>
              </a:ext>
            </a:extLst>
          </p:cNvPr>
          <p:cNvSpPr>
            <a:spLocks noGrp="1"/>
          </p:cNvSpPr>
          <p:nvPr>
            <p:ph type="title" idx="4294967295"/>
          </p:nvPr>
        </p:nvSpPr>
        <p:spPr>
          <a:xfrm>
            <a:off x="1406525" y="685800"/>
            <a:ext cx="6440488" cy="1219200"/>
          </a:xfrm>
        </p:spPr>
        <p:txBody>
          <a:bodyPr/>
          <a:lstStyle/>
          <a:p>
            <a:pPr eaLnBrk="1" hangingPunct="1"/>
            <a:r>
              <a:rPr lang="en-US" altLang="en-US" b="1" dirty="0"/>
              <a:t>Accounting</a:t>
            </a:r>
            <a:br>
              <a:rPr lang="en-US" altLang="en-US" b="1" dirty="0"/>
            </a:br>
            <a:r>
              <a:rPr lang="en-US" altLang="en-US" b="1" dirty="0"/>
              <a:t>What the Numbers Mean</a:t>
            </a:r>
          </a:p>
        </p:txBody>
      </p:sp>
      <p:sp>
        <p:nvSpPr>
          <p:cNvPr id="57348" name="Text Box 5">
            <a:extLst>
              <a:ext uri="{FF2B5EF4-FFF2-40B4-BE49-F238E27FC236}">
                <a16:creationId xmlns:a16="http://schemas.microsoft.com/office/drawing/2014/main" id="{4CBD1B8B-5145-4EAE-AE40-5386E322A597}"/>
              </a:ext>
            </a:extLst>
          </p:cNvPr>
          <p:cNvSpPr txBox="1">
            <a:spLocks noChangeArrowheads="1"/>
          </p:cNvSpPr>
          <p:nvPr/>
        </p:nvSpPr>
        <p:spPr bwMode="auto">
          <a:xfrm>
            <a:off x="685800" y="4191000"/>
            <a:ext cx="1371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endParaRPr lang="en-US" altLang="en-US" sz="2400" dirty="0">
              <a:solidFill>
                <a:srgbClr val="000000"/>
              </a:solidFill>
              <a:latin typeface="Times New Roman" panose="02020603050405020304" pitchFamily="18" charset="0"/>
            </a:endParaRPr>
          </a:p>
        </p:txBody>
      </p:sp>
      <p:sp>
        <p:nvSpPr>
          <p:cNvPr id="57349" name="Rectangle 2">
            <a:extLst>
              <a:ext uri="{FF2B5EF4-FFF2-40B4-BE49-F238E27FC236}">
                <a16:creationId xmlns:a16="http://schemas.microsoft.com/office/drawing/2014/main" id="{70FB7336-8295-459D-861F-C4A646B067A4}"/>
              </a:ext>
            </a:extLst>
          </p:cNvPr>
          <p:cNvSpPr txBox="1">
            <a:spLocks noChangeArrowheads="1"/>
          </p:cNvSpPr>
          <p:nvPr/>
        </p:nvSpPr>
        <p:spPr bwMode="auto">
          <a:xfrm>
            <a:off x="1219200" y="2590800"/>
            <a:ext cx="70104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lnSpc>
                <a:spcPct val="90000"/>
              </a:lnSpc>
              <a:spcBef>
                <a:spcPct val="50000"/>
              </a:spcBef>
              <a:buFontTx/>
              <a:buNone/>
            </a:pPr>
            <a:endParaRPr lang="en-US" altLang="en-US" sz="3600" b="1" dirty="0"/>
          </a:p>
          <a:p>
            <a:pPr algn="ctr" eaLnBrk="1" hangingPunct="1">
              <a:lnSpc>
                <a:spcPct val="90000"/>
              </a:lnSpc>
              <a:spcBef>
                <a:spcPct val="50000"/>
              </a:spcBef>
              <a:buFontTx/>
              <a:buNone/>
            </a:pPr>
            <a:r>
              <a:rPr lang="en-US" altLang="en-US" sz="3600" b="1" dirty="0"/>
              <a:t>CHAPTER 3: </a:t>
            </a:r>
            <a:r>
              <a:rPr lang="en-US" altLang="en-US" sz="3600" b="1" i="1" dirty="0"/>
              <a:t>Fundamental Interpretations Made from Financial Statement Data</a:t>
            </a:r>
          </a:p>
          <a:p>
            <a:pPr algn="ctr" eaLnBrk="1" hangingPunct="1">
              <a:lnSpc>
                <a:spcPct val="90000"/>
              </a:lnSpc>
              <a:spcBef>
                <a:spcPct val="50000"/>
              </a:spcBef>
              <a:buFontTx/>
              <a:buNone/>
            </a:pPr>
            <a:endParaRPr lang="en-US" altLang="en-US" sz="3600" b="1" i="1"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4">
            <a:extLst>
              <a:ext uri="{FF2B5EF4-FFF2-40B4-BE49-F238E27FC236}">
                <a16:creationId xmlns:a16="http://schemas.microsoft.com/office/drawing/2014/main" id="{26803A4F-0DAC-4681-8700-D08EE74FF3C2}"/>
              </a:ext>
            </a:extLst>
          </p:cNvPr>
          <p:cNvSpPr>
            <a:spLocks noGrp="1"/>
          </p:cNvSpPr>
          <p:nvPr>
            <p:ph type="title"/>
          </p:nvPr>
        </p:nvSpPr>
        <p:spPr>
          <a:xfrm>
            <a:off x="762000" y="2857500"/>
            <a:ext cx="8229600" cy="1143000"/>
          </a:xfrm>
        </p:spPr>
        <p:txBody>
          <a:bodyPr/>
          <a:lstStyle/>
          <a:p>
            <a:r>
              <a:rPr lang="en-US" altLang="en-US" dirty="0"/>
              <a:t>End of Chapter 3</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 Box 2">
            <a:extLst>
              <a:ext uri="{FF2B5EF4-FFF2-40B4-BE49-F238E27FC236}">
                <a16:creationId xmlns:a16="http://schemas.microsoft.com/office/drawing/2014/main" id="{8B275AA3-65EB-48CE-9CE6-DE7FEFBE3485}"/>
              </a:ext>
            </a:extLst>
          </p:cNvPr>
          <p:cNvSpPr txBox="1">
            <a:spLocks noChangeArrowheads="1"/>
          </p:cNvSpPr>
          <p:nvPr/>
        </p:nvSpPr>
        <p:spPr bwMode="auto">
          <a:xfrm>
            <a:off x="0" y="152400"/>
            <a:ext cx="1295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en-US" altLang="en-US" sz="2400" dirty="0">
              <a:latin typeface="Arial" panose="020B0604020202020204" pitchFamily="34" charset="0"/>
            </a:endParaRPr>
          </a:p>
        </p:txBody>
      </p:sp>
      <p:sp>
        <p:nvSpPr>
          <p:cNvPr id="59395" name="Rectangle 7">
            <a:extLst>
              <a:ext uri="{FF2B5EF4-FFF2-40B4-BE49-F238E27FC236}">
                <a16:creationId xmlns:a16="http://schemas.microsoft.com/office/drawing/2014/main" id="{4923AF77-5CE3-4458-87B1-56FC76C67934}"/>
              </a:ext>
            </a:extLst>
          </p:cNvPr>
          <p:cNvSpPr>
            <a:spLocks noChangeArrowheads="1"/>
          </p:cNvSpPr>
          <p:nvPr/>
        </p:nvSpPr>
        <p:spPr bwMode="auto">
          <a:xfrm>
            <a:off x="685800" y="3200400"/>
            <a:ext cx="76962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buClr>
                <a:schemeClr val="bg2"/>
              </a:buClr>
              <a:buSzPct val="65000"/>
              <a:buFont typeface="Wingdings" panose="05000000000000000000" pitchFamily="2" charset="2"/>
              <a:buNone/>
            </a:pPr>
            <a:endParaRPr lang="en-US" altLang="en-US" sz="4000" dirty="0">
              <a:solidFill>
                <a:srgbClr val="990000"/>
              </a:solidFill>
              <a:latin typeface="Hypatia Sans Pro" charset="0"/>
            </a:endParaRPr>
          </a:p>
        </p:txBody>
      </p:sp>
      <p:sp>
        <p:nvSpPr>
          <p:cNvPr id="418826" name="Rectangle 10">
            <a:extLst>
              <a:ext uri="{FF2B5EF4-FFF2-40B4-BE49-F238E27FC236}">
                <a16:creationId xmlns:a16="http://schemas.microsoft.com/office/drawing/2014/main" id="{903634A8-72FF-41ED-A01F-4E223402D8B9}"/>
              </a:ext>
            </a:extLst>
          </p:cNvPr>
          <p:cNvSpPr>
            <a:spLocks noChangeArrowheads="1"/>
          </p:cNvSpPr>
          <p:nvPr/>
        </p:nvSpPr>
        <p:spPr bwMode="auto">
          <a:xfrm>
            <a:off x="609600" y="1447800"/>
            <a:ext cx="8534400" cy="4062413"/>
          </a:xfrm>
          <a:prstGeom prst="rect">
            <a:avLst/>
          </a:prstGeom>
          <a:noFill/>
          <a:ln w="9525" algn="ctr">
            <a:noFill/>
            <a:miter lim="800000"/>
            <a:headEnd/>
            <a:tailEnd/>
          </a:ln>
          <a:effectLst/>
        </p:spPr>
        <p:txBody>
          <a:bodyPr>
            <a:spAutoFit/>
          </a:bodyPr>
          <a:lstStyle/>
          <a:p>
            <a:pPr>
              <a:spcBef>
                <a:spcPct val="50000"/>
              </a:spcBef>
              <a:defRPr/>
            </a:pPr>
            <a:r>
              <a:rPr lang="en-US" sz="2200" b="1" dirty="0">
                <a:latin typeface="Arial Narrow" pitchFamily="34" charset="0"/>
              </a:rPr>
              <a:t>After studying this chapter, you should understand and be able to:</a:t>
            </a:r>
          </a:p>
          <a:p>
            <a:pPr marL="342900" indent="-342900">
              <a:spcBef>
                <a:spcPct val="50000"/>
              </a:spcBef>
              <a:defRPr/>
            </a:pPr>
            <a:r>
              <a:rPr lang="en-US" b="1" dirty="0">
                <a:latin typeface="Arial Narrow" pitchFamily="34" charset="0"/>
              </a:rPr>
              <a:t>LO3-1: Discuss why financial statement ratios are important.</a:t>
            </a:r>
          </a:p>
          <a:p>
            <a:pPr marL="342900" indent="-342900">
              <a:spcBef>
                <a:spcPct val="50000"/>
              </a:spcBef>
              <a:defRPr/>
            </a:pPr>
            <a:r>
              <a:rPr lang="en-US" b="1" dirty="0">
                <a:latin typeface="Arial Narrow" pitchFamily="34" charset="0"/>
              </a:rPr>
              <a:t>LO3-2: Explain the importance and show the calculation of return on investment.</a:t>
            </a:r>
          </a:p>
          <a:p>
            <a:pPr marL="342900" indent="-342900">
              <a:spcBef>
                <a:spcPct val="50000"/>
              </a:spcBef>
              <a:defRPr/>
            </a:pPr>
            <a:r>
              <a:rPr lang="en-US" b="1" dirty="0">
                <a:latin typeface="Arial Narrow" pitchFamily="34" charset="0"/>
              </a:rPr>
              <a:t>LO3-3: Illustrate how to calculate and interpret margin and turnover using the DuPont model.</a:t>
            </a:r>
          </a:p>
          <a:p>
            <a:pPr marL="342900" indent="-342900">
              <a:spcBef>
                <a:spcPct val="50000"/>
              </a:spcBef>
              <a:defRPr/>
            </a:pPr>
            <a:r>
              <a:rPr lang="en-US" b="1" dirty="0">
                <a:latin typeface="Arial Narrow" pitchFamily="34" charset="0"/>
              </a:rPr>
              <a:t>LO3-4: Explain the importance and show the calculation of return on equity.</a:t>
            </a:r>
          </a:p>
          <a:p>
            <a:pPr marL="342900" indent="-342900">
              <a:spcBef>
                <a:spcPct val="50000"/>
              </a:spcBef>
              <a:defRPr/>
            </a:pPr>
            <a:r>
              <a:rPr lang="en-US" b="1" dirty="0">
                <a:latin typeface="Arial Narrow" pitchFamily="34" charset="0"/>
              </a:rPr>
              <a:t>LO3-5: Explain the meaning of liquidity and discuss why it is important.</a:t>
            </a:r>
          </a:p>
          <a:p>
            <a:pPr marL="625475" indent="-625475">
              <a:spcBef>
                <a:spcPct val="50000"/>
              </a:spcBef>
              <a:defRPr/>
            </a:pPr>
            <a:r>
              <a:rPr lang="en-US" b="1" dirty="0">
                <a:latin typeface="Arial Narrow" pitchFamily="34" charset="0"/>
              </a:rPr>
              <a:t>LO3-6: Discuss the significance and calculation of working capital, the current ratio, and the acid-test ratio.</a:t>
            </a:r>
          </a:p>
          <a:p>
            <a:pPr marL="342900" indent="-342900">
              <a:spcBef>
                <a:spcPct val="50000"/>
              </a:spcBef>
              <a:defRPr/>
            </a:pPr>
            <a:r>
              <a:rPr lang="en-US" b="1" dirty="0">
                <a:latin typeface="Arial Narrow" pitchFamily="34" charset="0"/>
              </a:rPr>
              <a:t>LO3-7: Generalize about how trend analysis can be used most effectively.</a:t>
            </a:r>
          </a:p>
          <a:p>
            <a:pPr>
              <a:spcBef>
                <a:spcPct val="50000"/>
              </a:spcBef>
              <a:defRPr/>
            </a:pPr>
            <a:endParaRPr lang="en-US" sz="2000" b="1" dirty="0">
              <a:solidFill>
                <a:srgbClr val="800000"/>
              </a:solidFill>
              <a:latin typeface="Arial" pitchFamily="34" charset="0"/>
            </a:endParaRPr>
          </a:p>
        </p:txBody>
      </p:sp>
      <p:sp>
        <p:nvSpPr>
          <p:cNvPr id="59397" name="Title 7">
            <a:extLst>
              <a:ext uri="{FF2B5EF4-FFF2-40B4-BE49-F238E27FC236}">
                <a16:creationId xmlns:a16="http://schemas.microsoft.com/office/drawing/2014/main" id="{6C258B3F-3574-49E3-B225-3CFAE4C27318}"/>
              </a:ext>
            </a:extLst>
          </p:cNvPr>
          <p:cNvSpPr>
            <a:spLocks noGrp="1"/>
          </p:cNvSpPr>
          <p:nvPr>
            <p:ph type="title"/>
          </p:nvPr>
        </p:nvSpPr>
        <p:spPr>
          <a:xfrm>
            <a:off x="492125" y="304800"/>
            <a:ext cx="8229600" cy="1143000"/>
          </a:xfrm>
        </p:spPr>
        <p:txBody>
          <a:bodyPr/>
          <a:lstStyle/>
          <a:p>
            <a:r>
              <a:rPr lang="en-US" altLang="en-US" dirty="0"/>
              <a:t>Learning Objectives</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9">
            <a:extLst>
              <a:ext uri="{FF2B5EF4-FFF2-40B4-BE49-F238E27FC236}">
                <a16:creationId xmlns:a16="http://schemas.microsoft.com/office/drawing/2014/main" id="{D1132606-E730-4AF3-AA86-FBA1854ADD2A}"/>
              </a:ext>
            </a:extLst>
          </p:cNvPr>
          <p:cNvSpPr>
            <a:spLocks noGrp="1"/>
          </p:cNvSpPr>
          <p:nvPr>
            <p:ph type="title"/>
          </p:nvPr>
        </p:nvSpPr>
        <p:spPr/>
        <p:txBody>
          <a:bodyPr/>
          <a:lstStyle/>
          <a:p>
            <a:r>
              <a:rPr lang="en-US" altLang="en-US" sz="4000" dirty="0"/>
              <a:t>Financial Ratios and Trend Analysis</a:t>
            </a:r>
          </a:p>
        </p:txBody>
      </p:sp>
      <p:sp>
        <p:nvSpPr>
          <p:cNvPr id="61443" name="Content Placeholder 1">
            <a:extLst>
              <a:ext uri="{FF2B5EF4-FFF2-40B4-BE49-F238E27FC236}">
                <a16:creationId xmlns:a16="http://schemas.microsoft.com/office/drawing/2014/main" id="{58E9C72F-4E84-43F3-A8F5-60BF3C261FEC}"/>
              </a:ext>
            </a:extLst>
          </p:cNvPr>
          <p:cNvSpPr>
            <a:spLocks noGrp="1"/>
          </p:cNvSpPr>
          <p:nvPr>
            <p:ph idx="1"/>
          </p:nvPr>
        </p:nvSpPr>
        <p:spPr>
          <a:solidFill>
            <a:srgbClr val="FFEFBD"/>
          </a:solidFill>
        </p:spPr>
        <p:txBody>
          <a:bodyPr/>
          <a:lstStyle/>
          <a:p>
            <a:r>
              <a:rPr lang="en-US" altLang="en-US" sz="2800" b="1" dirty="0">
                <a:latin typeface="Arial" panose="020B0604020202020204" pitchFamily="34" charset="0"/>
              </a:rPr>
              <a:t>A ratio is simply the relationship between two numbers.</a:t>
            </a:r>
          </a:p>
          <a:p>
            <a:endParaRPr lang="en-IN" altLang="en-US" b="1" dirty="0">
              <a:latin typeface="Arial" panose="020B0604020202020204" pitchFamily="34" charset="0"/>
            </a:endParaRPr>
          </a:p>
          <a:p>
            <a:r>
              <a:rPr lang="en-IN" altLang="en-US" sz="2800" dirty="0">
                <a:latin typeface="Arial" panose="020B0604020202020204" pitchFamily="34" charset="0"/>
              </a:rPr>
              <a:t>The large dollar amounts reported in the financial statements of many companies, and the varying sizes of companies, make ratio analysis the only sensible method of evaluating various financial characteristics of a company.</a:t>
            </a:r>
            <a:endParaRPr lang="en-US" altLang="en-US" dirty="0"/>
          </a:p>
        </p:txBody>
      </p:sp>
      <p:sp>
        <p:nvSpPr>
          <p:cNvPr id="4" name="Rounded Rectangle 8">
            <a:extLst>
              <a:ext uri="{FF2B5EF4-FFF2-40B4-BE49-F238E27FC236}">
                <a16:creationId xmlns:a16="http://schemas.microsoft.com/office/drawing/2014/main" id="{F47EAD8A-ABF8-4665-9C15-0E2E796CA4A0}"/>
              </a:ext>
            </a:extLst>
          </p:cNvPr>
          <p:cNvSpPr/>
          <p:nvPr/>
        </p:nvSpPr>
        <p:spPr>
          <a:xfrm>
            <a:off x="533400" y="6324600"/>
            <a:ext cx="46482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3-1: Discuss why financial statement ratios are important</a:t>
            </a:r>
            <a:r>
              <a:rPr lang="en-US" altLang="en-US" sz="1100" dirty="0">
                <a:solidFill>
                  <a:srgbClr val="000000"/>
                </a:solidFill>
              </a:rPr>
              <a:t>.</a:t>
            </a:r>
            <a:endParaRPr lang="en-US" sz="1100" b="1" dirty="0">
              <a:solidFill>
                <a:schemeClr val="tx1"/>
              </a:solidFill>
              <a:latin typeface="Arial Narrow" pitchFamily="34" charset="0"/>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a:xfrm>
            <a:off x="457200" y="228600"/>
            <a:ext cx="8229600" cy="1143000"/>
          </a:xfrm>
        </p:spPr>
        <p:txBody>
          <a:bodyPr/>
          <a:lstStyle/>
          <a:p>
            <a:r>
              <a:rPr lang="en-US" altLang="en-US" dirty="0"/>
              <a:t>Trend Analysis</a:t>
            </a:r>
          </a:p>
        </p:txBody>
      </p:sp>
      <p:sp>
        <p:nvSpPr>
          <p:cNvPr id="129027" name="Rectangle 3">
            <a:extLst>
              <a:ext uri="{FF2B5EF4-FFF2-40B4-BE49-F238E27FC236}">
                <a16:creationId xmlns:a16="http://schemas.microsoft.com/office/drawing/2014/main" id="{1DE14ADF-43BF-4127-918D-C3C05565CC98}"/>
              </a:ext>
            </a:extLst>
          </p:cNvPr>
          <p:cNvSpPr>
            <a:spLocks noChangeArrowheads="1"/>
          </p:cNvSpPr>
          <p:nvPr/>
        </p:nvSpPr>
        <p:spPr bwMode="auto">
          <a:xfrm>
            <a:off x="935038" y="1681163"/>
            <a:ext cx="7543800" cy="1219200"/>
          </a:xfrm>
          <a:prstGeom prst="rect">
            <a:avLst/>
          </a:prstGeom>
          <a:solidFill>
            <a:schemeClr val="accent1">
              <a:lumMod val="20000"/>
              <a:lumOff val="80000"/>
            </a:schemeClr>
          </a:solidFill>
          <a:ln w="38100" cmpd="dbl">
            <a:solidFill>
              <a:srgbClr val="002060"/>
            </a:solidFill>
            <a:miter lim="800000"/>
            <a:headEnd/>
            <a:tailEnd/>
          </a:ln>
          <a:effectLst/>
        </p:spPr>
        <p:txBody>
          <a:bodyPr lIns="90488" tIns="44450" rIns="90488" bIns="44450"/>
          <a:lstStyle/>
          <a:p>
            <a:pPr marL="342900" indent="-342900" algn="ctr">
              <a:spcBef>
                <a:spcPct val="20000"/>
              </a:spcBef>
              <a:defRPr/>
            </a:pPr>
            <a:r>
              <a:rPr lang="en-US" sz="3200" b="1" dirty="0">
                <a:latin typeface="Arial" pitchFamily="34" charset="0"/>
              </a:rPr>
              <a:t> Trend analysis compares a </a:t>
            </a:r>
            <a:r>
              <a:rPr lang="en-US" sz="3200" b="1" u="sng" dirty="0">
                <a:latin typeface="Arial" pitchFamily="34" charset="0"/>
              </a:rPr>
              <a:t>single</a:t>
            </a:r>
            <a:r>
              <a:rPr lang="en-US" sz="3200" b="1" dirty="0">
                <a:latin typeface="Arial" pitchFamily="34" charset="0"/>
              </a:rPr>
              <a:t> observation </a:t>
            </a:r>
            <a:r>
              <a:rPr lang="en-US" sz="3200" b="1" u="sng" dirty="0">
                <a:latin typeface="Arial" pitchFamily="34" charset="0"/>
              </a:rPr>
              <a:t>over several years</a:t>
            </a:r>
            <a:r>
              <a:rPr lang="en-US" sz="3200" b="1" dirty="0">
                <a:latin typeface="Arial" pitchFamily="34" charset="0"/>
              </a:rPr>
              <a:t>.</a:t>
            </a:r>
          </a:p>
        </p:txBody>
      </p:sp>
      <p:sp>
        <p:nvSpPr>
          <p:cNvPr id="63492" name="TextBox 8">
            <a:extLst>
              <a:ext uri="{FF2B5EF4-FFF2-40B4-BE49-F238E27FC236}">
                <a16:creationId xmlns:a16="http://schemas.microsoft.com/office/drawing/2014/main" id="{2C1BA588-EF18-4865-93D1-A3BBB2087F2F}"/>
              </a:ext>
            </a:extLst>
          </p:cNvPr>
          <p:cNvSpPr txBox="1">
            <a:spLocks noChangeArrowheads="1"/>
          </p:cNvSpPr>
          <p:nvPr/>
        </p:nvSpPr>
        <p:spPr bwMode="auto">
          <a:xfrm>
            <a:off x="914400" y="3276600"/>
            <a:ext cx="7543800" cy="2678113"/>
          </a:xfrm>
          <a:prstGeom prst="rect">
            <a:avLst/>
          </a:prstGeom>
          <a:solidFill>
            <a:srgbClr val="FFEFBD"/>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100" b="1" dirty="0">
                <a:latin typeface="Arial" panose="020B0604020202020204" pitchFamily="34" charset="0"/>
                <a:cs typeface="Arial" panose="020B0604020202020204" pitchFamily="34" charset="0"/>
              </a:rPr>
              <a:t>Trend analysis example: Suppose a student’s grade point average for last semester was 3.5 on a 4.0 scale. That GPA may be interesting, but it says little about the student’s work. However, suppose you learn that this student’s GPA was 1.9 four semesters ago, 2.7 three semesters ago, and 3.0 two semesters ago. The upward trend of grades suggests that the student is working “smarter and harder.” </a:t>
            </a:r>
          </a:p>
        </p:txBody>
      </p:sp>
      <p:sp>
        <p:nvSpPr>
          <p:cNvPr id="6" name="Rounded Rectangle 8">
            <a:extLst>
              <a:ext uri="{FF2B5EF4-FFF2-40B4-BE49-F238E27FC236}">
                <a16:creationId xmlns:a16="http://schemas.microsoft.com/office/drawing/2014/main" id="{FBC306AA-0051-42A5-9E15-5B416AB78DF1}"/>
              </a:ext>
            </a:extLst>
          </p:cNvPr>
          <p:cNvSpPr/>
          <p:nvPr/>
        </p:nvSpPr>
        <p:spPr>
          <a:xfrm>
            <a:off x="533400" y="6324600"/>
            <a:ext cx="46482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3-1: Discuss why financial statement ratios are important</a:t>
            </a:r>
            <a:r>
              <a:rPr lang="en-US" altLang="en-US" sz="1100" dirty="0">
                <a:solidFill>
                  <a:srgbClr val="000000"/>
                </a:solidFill>
              </a:rPr>
              <a:t>.</a:t>
            </a:r>
            <a:endParaRPr lang="en-US" sz="1100" b="1" dirty="0">
              <a:solidFill>
                <a:schemeClr val="tx1"/>
              </a:solidFill>
              <a:latin typeface="Arial Narrow" pitchFamily="34" charset="0"/>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a:xfrm>
            <a:off x="457200" y="152400"/>
            <a:ext cx="8229600" cy="1143000"/>
          </a:xfrm>
        </p:spPr>
        <p:txBody>
          <a:bodyPr/>
          <a:lstStyle/>
          <a:p>
            <a:r>
              <a:rPr lang="en-US" altLang="en-US" dirty="0"/>
              <a:t>Rate of Return</a:t>
            </a:r>
          </a:p>
        </p:txBody>
      </p:sp>
      <p:sp>
        <p:nvSpPr>
          <p:cNvPr id="349187" name="Rectangle 3">
            <a:extLst>
              <a:ext uri="{FF2B5EF4-FFF2-40B4-BE49-F238E27FC236}">
                <a16:creationId xmlns:a16="http://schemas.microsoft.com/office/drawing/2014/main" id="{230E1B9A-F640-4C12-809D-516EAE69A24F}"/>
              </a:ext>
            </a:extLst>
          </p:cNvPr>
          <p:cNvSpPr>
            <a:spLocks noChangeArrowheads="1"/>
          </p:cNvSpPr>
          <p:nvPr/>
        </p:nvSpPr>
        <p:spPr bwMode="auto">
          <a:xfrm>
            <a:off x="1219200" y="2057400"/>
            <a:ext cx="7391400" cy="1606550"/>
          </a:xfrm>
          <a:prstGeom prst="rect">
            <a:avLst/>
          </a:prstGeom>
          <a:solidFill>
            <a:schemeClr val="accent1">
              <a:lumMod val="20000"/>
              <a:lumOff val="80000"/>
            </a:schemeClr>
          </a:solidFill>
          <a:ln w="19050" cmpd="sng">
            <a:solidFill>
              <a:schemeClr val="tx2"/>
            </a:solidFill>
            <a:miter lim="800000"/>
            <a:headEnd/>
            <a:tailEnd/>
          </a:ln>
          <a:effectLst/>
        </p:spPr>
        <p:txBody>
          <a:bodyPr lIns="90488" tIns="44450" rIns="90488" bIns="44450">
            <a:spAutoFit/>
          </a:bodyPr>
          <a:lstStyle/>
          <a:p>
            <a:pPr algn="ctr">
              <a:defRPr/>
            </a:pPr>
            <a:r>
              <a:rPr lang="en-US" sz="2400" b="1" dirty="0">
                <a:latin typeface="Arial" pitchFamily="34" charset="0"/>
              </a:rPr>
              <a:t>This ratio provides the return on a given investment alternative. All other things being equal, the </a:t>
            </a:r>
            <a:r>
              <a:rPr lang="en-US" sz="2400" b="1" u="sng" dirty="0">
                <a:latin typeface="Arial" pitchFamily="34" charset="0"/>
              </a:rPr>
              <a:t>higher the rate of return</a:t>
            </a:r>
            <a:r>
              <a:rPr lang="en-US" sz="2400" b="1" dirty="0">
                <a:latin typeface="Arial" pitchFamily="34" charset="0"/>
              </a:rPr>
              <a:t>, the </a:t>
            </a:r>
            <a:r>
              <a:rPr lang="en-US" sz="2400" b="1" u="sng" dirty="0">
                <a:latin typeface="Arial" pitchFamily="34" charset="0"/>
              </a:rPr>
              <a:t>more profitable the alternative.</a:t>
            </a:r>
          </a:p>
        </p:txBody>
      </p:sp>
      <p:grpSp>
        <p:nvGrpSpPr>
          <p:cNvPr id="65540" name="Group 5">
            <a:extLst>
              <a:ext uri="{FF2B5EF4-FFF2-40B4-BE49-F238E27FC236}">
                <a16:creationId xmlns:a16="http://schemas.microsoft.com/office/drawing/2014/main" id="{6676C6BE-EC8D-4844-8ACF-9CCB2150371A}"/>
              </a:ext>
            </a:extLst>
          </p:cNvPr>
          <p:cNvGrpSpPr>
            <a:grpSpLocks/>
          </p:cNvGrpSpPr>
          <p:nvPr/>
        </p:nvGrpSpPr>
        <p:grpSpPr bwMode="auto">
          <a:xfrm>
            <a:off x="2057400" y="1143000"/>
            <a:ext cx="5249863" cy="828675"/>
            <a:chOff x="1460" y="1187"/>
            <a:chExt cx="3307" cy="522"/>
          </a:xfrm>
        </p:grpSpPr>
        <p:sp>
          <p:nvSpPr>
            <p:cNvPr id="65543" name="Rectangle 6">
              <a:extLst>
                <a:ext uri="{FF2B5EF4-FFF2-40B4-BE49-F238E27FC236}">
                  <a16:creationId xmlns:a16="http://schemas.microsoft.com/office/drawing/2014/main" id="{582FE141-ACA8-4918-89E8-397ED07683A2}"/>
                </a:ext>
              </a:extLst>
            </p:cNvPr>
            <p:cNvSpPr>
              <a:spLocks noChangeArrowheads="1"/>
            </p:cNvSpPr>
            <p:nvPr/>
          </p:nvSpPr>
          <p:spPr bwMode="auto">
            <a:xfrm>
              <a:off x="1460" y="1187"/>
              <a:ext cx="880"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b="1" dirty="0">
                  <a:latin typeface="Arial" panose="020B0604020202020204" pitchFamily="34" charset="0"/>
                </a:rPr>
                <a:t> Rate of </a:t>
              </a:r>
              <a:br>
                <a:rPr lang="en-US" altLang="en-US" sz="2400" b="1" dirty="0">
                  <a:latin typeface="Arial" panose="020B0604020202020204" pitchFamily="34" charset="0"/>
                </a:rPr>
              </a:br>
              <a:r>
                <a:rPr lang="en-US" altLang="en-US" sz="2400" b="1" dirty="0">
                  <a:latin typeface="Arial" panose="020B0604020202020204" pitchFamily="34" charset="0"/>
                </a:rPr>
                <a:t>return</a:t>
              </a:r>
            </a:p>
          </p:txBody>
        </p:sp>
        <p:sp>
          <p:nvSpPr>
            <p:cNvPr id="65544" name="Rectangle 7">
              <a:extLst>
                <a:ext uri="{FF2B5EF4-FFF2-40B4-BE49-F238E27FC236}">
                  <a16:creationId xmlns:a16="http://schemas.microsoft.com/office/drawing/2014/main" id="{35CBC710-9193-43E1-BFC2-05CA36BB2EC0}"/>
                </a:ext>
              </a:extLst>
            </p:cNvPr>
            <p:cNvSpPr>
              <a:spLocks noChangeArrowheads="1"/>
            </p:cNvSpPr>
            <p:nvPr/>
          </p:nvSpPr>
          <p:spPr bwMode="auto">
            <a:xfrm>
              <a:off x="2606" y="1187"/>
              <a:ext cx="2161"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b="1" dirty="0">
                  <a:latin typeface="Arial" panose="020B0604020202020204" pitchFamily="34" charset="0"/>
                </a:rPr>
                <a:t>    Amount of return    </a:t>
              </a:r>
            </a:p>
            <a:p>
              <a:pPr algn="ctr">
                <a:spcBef>
                  <a:spcPct val="0"/>
                </a:spcBef>
                <a:buFontTx/>
                <a:buNone/>
              </a:pPr>
              <a:r>
                <a:rPr lang="en-US" altLang="en-US" sz="2400" b="1" dirty="0">
                  <a:latin typeface="Arial" panose="020B0604020202020204" pitchFamily="34" charset="0"/>
                </a:rPr>
                <a:t>Amount invested</a:t>
              </a:r>
            </a:p>
          </p:txBody>
        </p:sp>
        <p:sp>
          <p:nvSpPr>
            <p:cNvPr id="65545" name="Rectangle 8">
              <a:extLst>
                <a:ext uri="{FF2B5EF4-FFF2-40B4-BE49-F238E27FC236}">
                  <a16:creationId xmlns:a16="http://schemas.microsoft.com/office/drawing/2014/main" id="{2989AA9B-B2BD-4C81-8F3C-D48A0634D984}"/>
                </a:ext>
              </a:extLst>
            </p:cNvPr>
            <p:cNvSpPr>
              <a:spLocks noChangeArrowheads="1"/>
            </p:cNvSpPr>
            <p:nvPr/>
          </p:nvSpPr>
          <p:spPr bwMode="auto">
            <a:xfrm>
              <a:off x="2291" y="1302"/>
              <a:ext cx="228"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400" b="1" dirty="0">
                  <a:latin typeface="Arial" panose="020B0604020202020204" pitchFamily="34" charset="0"/>
                </a:rPr>
                <a:t>=</a:t>
              </a:r>
            </a:p>
          </p:txBody>
        </p:sp>
        <p:sp>
          <p:nvSpPr>
            <p:cNvPr id="65546" name="Line 9">
              <a:extLst>
                <a:ext uri="{FF2B5EF4-FFF2-40B4-BE49-F238E27FC236}">
                  <a16:creationId xmlns:a16="http://schemas.microsoft.com/office/drawing/2014/main" id="{05548251-2994-4C9F-ACB6-7B57F07DCC92}"/>
                </a:ext>
              </a:extLst>
            </p:cNvPr>
            <p:cNvSpPr>
              <a:spLocks noChangeShapeType="1"/>
            </p:cNvSpPr>
            <p:nvPr/>
          </p:nvSpPr>
          <p:spPr bwMode="auto">
            <a:xfrm>
              <a:off x="2667" y="1440"/>
              <a:ext cx="201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grpSp>
      <p:sp>
        <p:nvSpPr>
          <p:cNvPr id="349195" name="Rectangle 11">
            <a:extLst>
              <a:ext uri="{FF2B5EF4-FFF2-40B4-BE49-F238E27FC236}">
                <a16:creationId xmlns:a16="http://schemas.microsoft.com/office/drawing/2014/main" id="{44715FF6-6DF0-4388-B46D-1F3F46F2C587}"/>
              </a:ext>
            </a:extLst>
          </p:cNvPr>
          <p:cNvSpPr>
            <a:spLocks noChangeArrowheads="1"/>
          </p:cNvSpPr>
          <p:nvPr/>
        </p:nvSpPr>
        <p:spPr bwMode="auto">
          <a:xfrm>
            <a:off x="2590800" y="3733800"/>
            <a:ext cx="6019800" cy="1423988"/>
          </a:xfrm>
          <a:prstGeom prst="rect">
            <a:avLst/>
          </a:prstGeom>
          <a:solidFill>
            <a:schemeClr val="accent3">
              <a:lumMod val="20000"/>
              <a:lumOff val="80000"/>
            </a:schemeClr>
          </a:solidFill>
          <a:ln w="19050" cmpd="sng">
            <a:solidFill>
              <a:srgbClr val="002060"/>
            </a:solidFill>
            <a:miter lim="800000"/>
            <a:headEnd/>
            <a:tailEnd/>
          </a:ln>
          <a:effectLst/>
        </p:spPr>
        <p:txBody>
          <a:bodyPr lIns="90488" tIns="44450" rIns="90488" bIns="44450">
            <a:spAutoFit/>
          </a:bodyPr>
          <a:lstStyle/>
          <a:p>
            <a:pPr algn="ctr">
              <a:defRPr/>
            </a:pPr>
            <a:r>
              <a:rPr lang="en-US" sz="2400" b="1" dirty="0">
                <a:latin typeface="Arial" pitchFamily="34" charset="0"/>
              </a:rPr>
              <a:t>The rate of return calculation is derived from the interest calculation.</a:t>
            </a:r>
          </a:p>
          <a:p>
            <a:pPr algn="ctr">
              <a:defRPr/>
            </a:pPr>
            <a:endParaRPr lang="en-US" sz="1200" b="1" dirty="0">
              <a:latin typeface="Arial" pitchFamily="34" charset="0"/>
            </a:endParaRPr>
          </a:p>
          <a:p>
            <a:pPr algn="ctr">
              <a:defRPr/>
            </a:pPr>
            <a:r>
              <a:rPr lang="en-US" sz="2600" b="1" dirty="0">
                <a:solidFill>
                  <a:schemeClr val="tx2">
                    <a:lumMod val="50000"/>
                  </a:schemeClr>
                </a:solidFill>
                <a:latin typeface="Arial" pitchFamily="34" charset="0"/>
              </a:rPr>
              <a:t>Interest = Principal × Rate × Time</a:t>
            </a:r>
          </a:p>
        </p:txBody>
      </p:sp>
      <p:sp>
        <p:nvSpPr>
          <p:cNvPr id="349196" name="Rectangle 12">
            <a:extLst>
              <a:ext uri="{FF2B5EF4-FFF2-40B4-BE49-F238E27FC236}">
                <a16:creationId xmlns:a16="http://schemas.microsoft.com/office/drawing/2014/main" id="{D802DA02-8E98-4137-800D-596EBAEFABA9}"/>
              </a:ext>
            </a:extLst>
          </p:cNvPr>
          <p:cNvSpPr>
            <a:spLocks noChangeArrowheads="1"/>
          </p:cNvSpPr>
          <p:nvPr/>
        </p:nvSpPr>
        <p:spPr bwMode="auto">
          <a:xfrm>
            <a:off x="2590800" y="5257800"/>
            <a:ext cx="6019800" cy="950913"/>
          </a:xfrm>
          <a:prstGeom prst="rect">
            <a:avLst/>
          </a:prstGeom>
          <a:solidFill>
            <a:schemeClr val="accent1">
              <a:lumMod val="20000"/>
              <a:lumOff val="80000"/>
            </a:schemeClr>
          </a:solidFill>
          <a:ln w="38100" cmpd="sng">
            <a:solidFill>
              <a:srgbClr val="FFC000"/>
            </a:solidFill>
            <a:miter lim="800000"/>
            <a:headEnd/>
            <a:tailEnd/>
          </a:ln>
          <a:effectLst/>
        </p:spPr>
        <p:txBody>
          <a:bodyPr lIns="90488" tIns="44450" rIns="90488" bIns="44450">
            <a:spAutoFit/>
          </a:bodyPr>
          <a:lstStyle/>
          <a:p>
            <a:pPr algn="ctr">
              <a:defRPr/>
            </a:pPr>
            <a:r>
              <a:rPr lang="en-US" sz="2800" b="1" dirty="0">
                <a:latin typeface="Arial Narrow" pitchFamily="34" charset="0"/>
              </a:rPr>
              <a:t>Higher rates of return are associated </a:t>
            </a:r>
            <a:br>
              <a:rPr lang="en-US" sz="2800" b="1" dirty="0">
                <a:latin typeface="Arial Narrow" pitchFamily="34" charset="0"/>
              </a:rPr>
            </a:br>
            <a:r>
              <a:rPr lang="en-US" sz="2800" b="1" dirty="0">
                <a:latin typeface="Arial Narrow" pitchFamily="34" charset="0"/>
              </a:rPr>
              <a:t>with greater risk.</a:t>
            </a:r>
          </a:p>
        </p:txBody>
      </p:sp>
      <p:sp>
        <p:nvSpPr>
          <p:cNvPr id="11" name="Rounded Rectangle 12">
            <a:extLst>
              <a:ext uri="{FF2B5EF4-FFF2-40B4-BE49-F238E27FC236}">
                <a16:creationId xmlns:a16="http://schemas.microsoft.com/office/drawing/2014/main" id="{50856F81-F930-4B5B-8073-1679F05C98C1}"/>
              </a:ext>
            </a:extLst>
          </p:cNvPr>
          <p:cNvSpPr/>
          <p:nvPr/>
        </p:nvSpPr>
        <p:spPr>
          <a:xfrm>
            <a:off x="533400" y="6324600"/>
            <a:ext cx="5486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3-2: Explain the importance and show the calculation of return on investment</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0"/>
            <a:ext cx="8229600" cy="1143000"/>
          </a:xfrm>
        </p:spPr>
        <p:txBody>
          <a:bodyPr/>
          <a:lstStyle/>
          <a:p>
            <a:r>
              <a:rPr lang="en-US" altLang="en-US" dirty="0"/>
              <a:t>Return on Investment (ROI)</a:t>
            </a:r>
          </a:p>
        </p:txBody>
      </p:sp>
      <p:sp>
        <p:nvSpPr>
          <p:cNvPr id="351235" name="Rectangle 3">
            <a:extLst>
              <a:ext uri="{FF2B5EF4-FFF2-40B4-BE49-F238E27FC236}">
                <a16:creationId xmlns:a16="http://schemas.microsoft.com/office/drawing/2014/main" id="{414F3F69-3BD4-42C5-886C-7C3DCD631A38}"/>
              </a:ext>
            </a:extLst>
          </p:cNvPr>
          <p:cNvSpPr>
            <a:spLocks noChangeArrowheads="1"/>
          </p:cNvSpPr>
          <p:nvPr/>
        </p:nvSpPr>
        <p:spPr bwMode="auto">
          <a:xfrm>
            <a:off x="1295400" y="2667000"/>
            <a:ext cx="6629400" cy="1566863"/>
          </a:xfrm>
          <a:prstGeom prst="rect">
            <a:avLst/>
          </a:prstGeom>
          <a:solidFill>
            <a:schemeClr val="accent1">
              <a:lumMod val="20000"/>
              <a:lumOff val="80000"/>
            </a:schemeClr>
          </a:solidFill>
          <a:ln w="19050" cmpd="thinThick">
            <a:solidFill>
              <a:schemeClr val="tx1"/>
            </a:solidFill>
            <a:miter lim="800000"/>
            <a:headEnd/>
            <a:tailEnd/>
          </a:ln>
          <a:effectLst/>
        </p:spPr>
        <p:txBody>
          <a:bodyPr lIns="90488" tIns="44450" rIns="90488" bIns="44450">
            <a:spAutoFit/>
          </a:bodyPr>
          <a:lstStyle/>
          <a:p>
            <a:pPr algn="ctr">
              <a:defRPr/>
            </a:pPr>
            <a:r>
              <a:rPr lang="en-US" sz="2400" b="1" dirty="0">
                <a:latin typeface="Arial" pitchFamily="34" charset="0"/>
              </a:rPr>
              <a:t>The ROI of a firm describes the rate of return that management was able to earn on the assets it had available to use during the year. </a:t>
            </a:r>
          </a:p>
        </p:txBody>
      </p:sp>
      <p:grpSp>
        <p:nvGrpSpPr>
          <p:cNvPr id="67588" name="Group 10">
            <a:extLst>
              <a:ext uri="{FF2B5EF4-FFF2-40B4-BE49-F238E27FC236}">
                <a16:creationId xmlns:a16="http://schemas.microsoft.com/office/drawing/2014/main" id="{BB409493-D9F5-4C41-90F9-0D872F8A215F}"/>
              </a:ext>
            </a:extLst>
          </p:cNvPr>
          <p:cNvGrpSpPr>
            <a:grpSpLocks/>
          </p:cNvGrpSpPr>
          <p:nvPr/>
        </p:nvGrpSpPr>
        <p:grpSpPr bwMode="auto">
          <a:xfrm>
            <a:off x="1524000" y="1143000"/>
            <a:ext cx="6096000" cy="828675"/>
            <a:chOff x="1056" y="1187"/>
            <a:chExt cx="3840" cy="522"/>
          </a:xfrm>
        </p:grpSpPr>
        <p:sp>
          <p:nvSpPr>
            <p:cNvPr id="15367" name="Rectangle 6">
              <a:extLst>
                <a:ext uri="{FF2B5EF4-FFF2-40B4-BE49-F238E27FC236}">
                  <a16:creationId xmlns:a16="http://schemas.microsoft.com/office/drawing/2014/main" id="{54F3A39B-824A-4B59-9686-6086A9516256}"/>
                </a:ext>
              </a:extLst>
            </p:cNvPr>
            <p:cNvSpPr>
              <a:spLocks noChangeArrowheads="1"/>
            </p:cNvSpPr>
            <p:nvPr/>
          </p:nvSpPr>
          <p:spPr bwMode="auto">
            <a:xfrm>
              <a:off x="1056" y="1187"/>
              <a:ext cx="1139" cy="522"/>
            </a:xfrm>
            <a:prstGeom prst="rect">
              <a:avLst/>
            </a:prstGeom>
            <a:noFill/>
            <a:ln w="12700">
              <a:noFill/>
              <a:miter lim="800000"/>
              <a:headEnd/>
              <a:tailEnd/>
            </a:ln>
          </p:spPr>
          <p:txBody>
            <a:bodyPr wrap="none" lIns="90488" tIns="44450" rIns="90488" bIns="44450">
              <a:spAutoFit/>
            </a:bodyPr>
            <a:lstStyle/>
            <a:p>
              <a:pPr algn="ctr">
                <a:defRPr/>
              </a:pPr>
              <a:r>
                <a:rPr lang="en-US" altLang="en-US" sz="2400" b="1" dirty="0">
                  <a:solidFill>
                    <a:schemeClr val="tx2">
                      <a:lumMod val="50000"/>
                    </a:schemeClr>
                  </a:solidFill>
                  <a:latin typeface="Arial" pitchFamily="34" charset="0"/>
                </a:rPr>
                <a:t> Return on </a:t>
              </a:r>
            </a:p>
            <a:p>
              <a:pPr algn="ctr">
                <a:defRPr/>
              </a:pPr>
              <a:r>
                <a:rPr lang="en-US" altLang="en-US" sz="2400" b="1" dirty="0">
                  <a:solidFill>
                    <a:schemeClr val="tx2">
                      <a:lumMod val="50000"/>
                    </a:schemeClr>
                  </a:solidFill>
                  <a:latin typeface="Arial" pitchFamily="34" charset="0"/>
                </a:rPr>
                <a:t>investment</a:t>
              </a:r>
            </a:p>
          </p:txBody>
        </p:sp>
        <p:sp>
          <p:nvSpPr>
            <p:cNvPr id="15368" name="Rectangle 7">
              <a:extLst>
                <a:ext uri="{FF2B5EF4-FFF2-40B4-BE49-F238E27FC236}">
                  <a16:creationId xmlns:a16="http://schemas.microsoft.com/office/drawing/2014/main" id="{F2FF8857-D5E9-4FC4-A85D-D5698C77366C}"/>
                </a:ext>
              </a:extLst>
            </p:cNvPr>
            <p:cNvSpPr>
              <a:spLocks noChangeArrowheads="1"/>
            </p:cNvSpPr>
            <p:nvPr/>
          </p:nvSpPr>
          <p:spPr bwMode="auto">
            <a:xfrm>
              <a:off x="2686" y="1187"/>
              <a:ext cx="1995" cy="522"/>
            </a:xfrm>
            <a:prstGeom prst="rect">
              <a:avLst/>
            </a:prstGeom>
            <a:noFill/>
            <a:ln w="12700">
              <a:noFill/>
              <a:miter lim="800000"/>
              <a:headEnd/>
              <a:tailEnd/>
            </a:ln>
          </p:spPr>
          <p:txBody>
            <a:bodyPr wrap="none" lIns="90488" tIns="44450" rIns="90488" bIns="44450">
              <a:spAutoFit/>
            </a:bodyPr>
            <a:lstStyle/>
            <a:p>
              <a:pPr algn="ctr">
                <a:defRPr/>
              </a:pPr>
              <a:r>
                <a:rPr lang="en-US" altLang="en-US" sz="2400" b="1" dirty="0">
                  <a:solidFill>
                    <a:schemeClr val="tx2">
                      <a:lumMod val="50000"/>
                    </a:schemeClr>
                  </a:solidFill>
                  <a:latin typeface="Arial" pitchFamily="34" charset="0"/>
                </a:rPr>
                <a:t>    Net income    </a:t>
              </a:r>
            </a:p>
            <a:p>
              <a:pPr algn="ctr">
                <a:defRPr/>
              </a:pPr>
              <a:r>
                <a:rPr lang="en-US" altLang="en-US" sz="2400" b="1" dirty="0">
                  <a:solidFill>
                    <a:schemeClr val="tx2">
                      <a:lumMod val="50000"/>
                    </a:schemeClr>
                  </a:solidFill>
                  <a:latin typeface="Arial" pitchFamily="34" charset="0"/>
                </a:rPr>
                <a:t>Average total assets</a:t>
              </a:r>
            </a:p>
          </p:txBody>
        </p:sp>
        <p:sp>
          <p:nvSpPr>
            <p:cNvPr id="15369" name="Rectangle 8">
              <a:extLst>
                <a:ext uri="{FF2B5EF4-FFF2-40B4-BE49-F238E27FC236}">
                  <a16:creationId xmlns:a16="http://schemas.microsoft.com/office/drawing/2014/main" id="{3504205B-9E85-4824-BE96-A8DBD02CE9A2}"/>
                </a:ext>
              </a:extLst>
            </p:cNvPr>
            <p:cNvSpPr>
              <a:spLocks noChangeArrowheads="1"/>
            </p:cNvSpPr>
            <p:nvPr/>
          </p:nvSpPr>
          <p:spPr bwMode="auto">
            <a:xfrm>
              <a:off x="2195" y="1302"/>
              <a:ext cx="228" cy="289"/>
            </a:xfrm>
            <a:prstGeom prst="rect">
              <a:avLst/>
            </a:prstGeom>
            <a:noFill/>
            <a:ln w="12700">
              <a:noFill/>
              <a:miter lim="800000"/>
              <a:headEnd/>
              <a:tailEnd/>
            </a:ln>
          </p:spPr>
          <p:txBody>
            <a:bodyPr wrap="none" lIns="90488" tIns="44450" rIns="90488" bIns="44450">
              <a:spAutoFit/>
            </a:bodyPr>
            <a:lstStyle/>
            <a:p>
              <a:pPr>
                <a:defRPr/>
              </a:pPr>
              <a:r>
                <a:rPr lang="en-US" altLang="en-US" sz="2400" b="1" dirty="0">
                  <a:solidFill>
                    <a:schemeClr val="tx2">
                      <a:lumMod val="50000"/>
                    </a:schemeClr>
                  </a:solidFill>
                  <a:latin typeface="Arial" pitchFamily="34" charset="0"/>
                </a:rPr>
                <a:t>=</a:t>
              </a:r>
            </a:p>
          </p:txBody>
        </p:sp>
        <p:sp>
          <p:nvSpPr>
            <p:cNvPr id="15370" name="Line 9">
              <a:extLst>
                <a:ext uri="{FF2B5EF4-FFF2-40B4-BE49-F238E27FC236}">
                  <a16:creationId xmlns:a16="http://schemas.microsoft.com/office/drawing/2014/main" id="{6AEE5194-27A7-4F7C-8576-D5E484F45907}"/>
                </a:ext>
              </a:extLst>
            </p:cNvPr>
            <p:cNvSpPr>
              <a:spLocks noChangeShapeType="1"/>
            </p:cNvSpPr>
            <p:nvPr/>
          </p:nvSpPr>
          <p:spPr bwMode="auto">
            <a:xfrm>
              <a:off x="2448" y="1440"/>
              <a:ext cx="2448" cy="0"/>
            </a:xfrm>
            <a:prstGeom prst="line">
              <a:avLst/>
            </a:prstGeom>
            <a:noFill/>
            <a:ln w="38100">
              <a:solidFill>
                <a:schemeClr val="tx1"/>
              </a:solidFill>
              <a:round/>
              <a:headEnd/>
              <a:tailEnd/>
            </a:ln>
          </p:spPr>
          <p:txBody>
            <a:bodyPr wrap="none"/>
            <a:lstStyle/>
            <a:p>
              <a:pPr>
                <a:defRPr/>
              </a:pPr>
              <a:endParaRPr lang="en-US" dirty="0">
                <a:solidFill>
                  <a:schemeClr val="tx2">
                    <a:lumMod val="50000"/>
                  </a:schemeClr>
                </a:solidFill>
              </a:endParaRPr>
            </a:p>
          </p:txBody>
        </p:sp>
      </p:grpSp>
      <p:sp>
        <p:nvSpPr>
          <p:cNvPr id="351246" name="Rectangle 14">
            <a:extLst>
              <a:ext uri="{FF2B5EF4-FFF2-40B4-BE49-F238E27FC236}">
                <a16:creationId xmlns:a16="http://schemas.microsoft.com/office/drawing/2014/main" id="{92B8860D-1739-4474-93BB-910499737527}"/>
              </a:ext>
            </a:extLst>
          </p:cNvPr>
          <p:cNvSpPr>
            <a:spLocks noChangeArrowheads="1"/>
          </p:cNvSpPr>
          <p:nvPr/>
        </p:nvSpPr>
        <p:spPr bwMode="auto">
          <a:xfrm>
            <a:off x="1257300" y="4335462"/>
            <a:ext cx="6629400" cy="1196975"/>
          </a:xfrm>
          <a:prstGeom prst="rect">
            <a:avLst/>
          </a:prstGeom>
          <a:solidFill>
            <a:srgbClr val="FFEEB7"/>
          </a:solidFill>
          <a:ln w="19050" cmpd="thinThick">
            <a:solidFill>
              <a:schemeClr val="accent1">
                <a:lumMod val="50000"/>
              </a:schemeClr>
            </a:solidFill>
            <a:miter lim="800000"/>
            <a:headEnd/>
            <a:tailEnd/>
          </a:ln>
          <a:effectLst/>
        </p:spPr>
        <p:txBody>
          <a:bodyPr lIns="90488" tIns="44450" rIns="90488" bIns="44450">
            <a:spAutoFit/>
          </a:bodyPr>
          <a:lstStyle/>
          <a:p>
            <a:pPr algn="ctr">
              <a:defRPr/>
            </a:pPr>
            <a:r>
              <a:rPr lang="en-US" sz="2400" b="1" dirty="0">
                <a:latin typeface="Arial" pitchFamily="34" charset="0"/>
              </a:rPr>
              <a:t>An informed judgment about the firm’s profitability requires relating net income to the assets used to generate that net income.</a:t>
            </a:r>
          </a:p>
        </p:txBody>
      </p:sp>
      <p:sp>
        <p:nvSpPr>
          <p:cNvPr id="10" name="Rounded Rectangle 12">
            <a:extLst>
              <a:ext uri="{FF2B5EF4-FFF2-40B4-BE49-F238E27FC236}">
                <a16:creationId xmlns:a16="http://schemas.microsoft.com/office/drawing/2014/main" id="{F845B814-D8BE-4F8D-9346-A249F149CC20}"/>
              </a:ext>
            </a:extLst>
          </p:cNvPr>
          <p:cNvSpPr/>
          <p:nvPr/>
        </p:nvSpPr>
        <p:spPr>
          <a:xfrm>
            <a:off x="533400" y="6324600"/>
            <a:ext cx="5486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3-2: Explain the importance and show the calculation of return on investment</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0"/>
            <a:ext cx="8229600" cy="1143000"/>
          </a:xfrm>
        </p:spPr>
        <p:txBody>
          <a:bodyPr/>
          <a:lstStyle/>
          <a:p>
            <a:r>
              <a:rPr lang="en-US" altLang="en-US" dirty="0"/>
              <a:t>Return on Investment (ROI)</a:t>
            </a:r>
          </a:p>
        </p:txBody>
      </p:sp>
      <p:sp>
        <p:nvSpPr>
          <p:cNvPr id="351235" name="Rectangle 3">
            <a:extLst>
              <a:ext uri="{FF2B5EF4-FFF2-40B4-BE49-F238E27FC236}">
                <a16:creationId xmlns:a16="http://schemas.microsoft.com/office/drawing/2014/main" id="{414F3F69-3BD4-42C5-886C-7C3DCD631A38}"/>
              </a:ext>
            </a:extLst>
          </p:cNvPr>
          <p:cNvSpPr>
            <a:spLocks noChangeArrowheads="1"/>
          </p:cNvSpPr>
          <p:nvPr/>
        </p:nvSpPr>
        <p:spPr bwMode="auto">
          <a:xfrm>
            <a:off x="838200" y="3244033"/>
            <a:ext cx="7848600" cy="1567096"/>
          </a:xfrm>
          <a:prstGeom prst="rect">
            <a:avLst/>
          </a:prstGeom>
          <a:solidFill>
            <a:schemeClr val="accent1">
              <a:lumMod val="20000"/>
              <a:lumOff val="80000"/>
            </a:schemeClr>
          </a:solidFill>
          <a:ln w="19050" cmpd="thinThick">
            <a:solidFill>
              <a:schemeClr val="tx1"/>
            </a:solidFill>
            <a:miter lim="800000"/>
            <a:headEnd/>
            <a:tailEnd/>
          </a:ln>
          <a:effectLst/>
        </p:spPr>
        <p:txBody>
          <a:bodyPr wrap="square" lIns="90488" tIns="44450" rIns="90488" bIns="44450">
            <a:spAutoFit/>
          </a:bodyPr>
          <a:lstStyle/>
          <a:p>
            <a:pPr algn="ctr">
              <a:defRPr/>
            </a:pPr>
            <a:r>
              <a:rPr lang="en-IN" sz="2400" b="1" dirty="0">
                <a:latin typeface="Arial" pitchFamily="34" charset="0"/>
              </a:rPr>
              <a:t>Some financial analysts prefer to use income from operations (or earnings before interest and income taxes) and average operating assets in the ROI calculation. </a:t>
            </a:r>
            <a:endParaRPr lang="en-US" sz="2400" b="1" dirty="0">
              <a:latin typeface="Arial" pitchFamily="34" charset="0"/>
            </a:endParaRPr>
          </a:p>
        </p:txBody>
      </p:sp>
      <p:grpSp>
        <p:nvGrpSpPr>
          <p:cNvPr id="67588" name="Group 10">
            <a:extLst>
              <a:ext uri="{FF2B5EF4-FFF2-40B4-BE49-F238E27FC236}">
                <a16:creationId xmlns:a16="http://schemas.microsoft.com/office/drawing/2014/main" id="{BB409493-D9F5-4C41-90F9-0D872F8A215F}"/>
              </a:ext>
            </a:extLst>
          </p:cNvPr>
          <p:cNvGrpSpPr>
            <a:grpSpLocks/>
          </p:cNvGrpSpPr>
          <p:nvPr/>
        </p:nvGrpSpPr>
        <p:grpSpPr bwMode="auto">
          <a:xfrm>
            <a:off x="1697037" y="1794051"/>
            <a:ext cx="6130925" cy="828675"/>
            <a:chOff x="1056" y="1187"/>
            <a:chExt cx="3862" cy="522"/>
          </a:xfrm>
        </p:grpSpPr>
        <p:sp>
          <p:nvSpPr>
            <p:cNvPr id="15367" name="Rectangle 6">
              <a:extLst>
                <a:ext uri="{FF2B5EF4-FFF2-40B4-BE49-F238E27FC236}">
                  <a16:creationId xmlns:a16="http://schemas.microsoft.com/office/drawing/2014/main" id="{54F3A39B-824A-4B59-9686-6086A9516256}"/>
                </a:ext>
              </a:extLst>
            </p:cNvPr>
            <p:cNvSpPr>
              <a:spLocks noChangeArrowheads="1"/>
            </p:cNvSpPr>
            <p:nvPr/>
          </p:nvSpPr>
          <p:spPr bwMode="auto">
            <a:xfrm>
              <a:off x="1056" y="1187"/>
              <a:ext cx="1139" cy="522"/>
            </a:xfrm>
            <a:prstGeom prst="rect">
              <a:avLst/>
            </a:prstGeom>
            <a:noFill/>
            <a:ln w="12700">
              <a:noFill/>
              <a:miter lim="800000"/>
              <a:headEnd/>
              <a:tailEnd/>
            </a:ln>
          </p:spPr>
          <p:txBody>
            <a:bodyPr wrap="none" lIns="90488" tIns="44450" rIns="90488" bIns="44450">
              <a:spAutoFit/>
            </a:bodyPr>
            <a:lstStyle/>
            <a:p>
              <a:pPr algn="ctr">
                <a:defRPr/>
              </a:pPr>
              <a:r>
                <a:rPr lang="en-US" altLang="en-US" sz="2400" b="1" dirty="0">
                  <a:solidFill>
                    <a:schemeClr val="tx2">
                      <a:lumMod val="50000"/>
                    </a:schemeClr>
                  </a:solidFill>
                  <a:latin typeface="Arial" pitchFamily="34" charset="0"/>
                </a:rPr>
                <a:t> Return on </a:t>
              </a:r>
            </a:p>
            <a:p>
              <a:pPr algn="ctr">
                <a:defRPr/>
              </a:pPr>
              <a:r>
                <a:rPr lang="en-US" altLang="en-US" sz="2400" b="1" dirty="0">
                  <a:solidFill>
                    <a:schemeClr val="tx2">
                      <a:lumMod val="50000"/>
                    </a:schemeClr>
                  </a:solidFill>
                  <a:latin typeface="Arial" pitchFamily="34" charset="0"/>
                </a:rPr>
                <a:t>investment</a:t>
              </a:r>
            </a:p>
          </p:txBody>
        </p:sp>
        <p:sp>
          <p:nvSpPr>
            <p:cNvPr id="15368" name="Rectangle 7">
              <a:extLst>
                <a:ext uri="{FF2B5EF4-FFF2-40B4-BE49-F238E27FC236}">
                  <a16:creationId xmlns:a16="http://schemas.microsoft.com/office/drawing/2014/main" id="{F2FF8857-D5E9-4FC4-A85D-D5698C77366C}"/>
                </a:ext>
              </a:extLst>
            </p:cNvPr>
            <p:cNvSpPr>
              <a:spLocks noChangeArrowheads="1"/>
            </p:cNvSpPr>
            <p:nvPr/>
          </p:nvSpPr>
          <p:spPr bwMode="auto">
            <a:xfrm>
              <a:off x="2449" y="1187"/>
              <a:ext cx="2469" cy="522"/>
            </a:xfrm>
            <a:prstGeom prst="rect">
              <a:avLst/>
            </a:prstGeom>
            <a:noFill/>
            <a:ln w="12700">
              <a:noFill/>
              <a:miter lim="800000"/>
              <a:headEnd/>
              <a:tailEnd/>
            </a:ln>
          </p:spPr>
          <p:txBody>
            <a:bodyPr wrap="none" lIns="90488" tIns="44450" rIns="90488" bIns="44450">
              <a:spAutoFit/>
            </a:bodyPr>
            <a:lstStyle/>
            <a:p>
              <a:pPr algn="ctr">
                <a:defRPr/>
              </a:pPr>
              <a:r>
                <a:rPr lang="en-US" altLang="en-US" sz="2400" b="1" dirty="0">
                  <a:solidFill>
                    <a:schemeClr val="tx2">
                      <a:lumMod val="50000"/>
                    </a:schemeClr>
                  </a:solidFill>
                  <a:latin typeface="Arial" pitchFamily="34" charset="0"/>
                </a:rPr>
                <a:t>    Operating income</a:t>
              </a:r>
            </a:p>
            <a:p>
              <a:pPr algn="ctr">
                <a:defRPr/>
              </a:pPr>
              <a:r>
                <a:rPr lang="en-US" altLang="en-US" sz="2400" b="1" dirty="0">
                  <a:solidFill>
                    <a:schemeClr val="tx2">
                      <a:lumMod val="50000"/>
                    </a:schemeClr>
                  </a:solidFill>
                  <a:latin typeface="Arial" pitchFamily="34" charset="0"/>
                </a:rPr>
                <a:t>Average operating assets</a:t>
              </a:r>
            </a:p>
          </p:txBody>
        </p:sp>
        <p:sp>
          <p:nvSpPr>
            <p:cNvPr id="15369" name="Rectangle 8">
              <a:extLst>
                <a:ext uri="{FF2B5EF4-FFF2-40B4-BE49-F238E27FC236}">
                  <a16:creationId xmlns:a16="http://schemas.microsoft.com/office/drawing/2014/main" id="{3504205B-9E85-4824-BE96-A8DBD02CE9A2}"/>
                </a:ext>
              </a:extLst>
            </p:cNvPr>
            <p:cNvSpPr>
              <a:spLocks noChangeArrowheads="1"/>
            </p:cNvSpPr>
            <p:nvPr/>
          </p:nvSpPr>
          <p:spPr bwMode="auto">
            <a:xfrm>
              <a:off x="2195" y="1302"/>
              <a:ext cx="228" cy="289"/>
            </a:xfrm>
            <a:prstGeom prst="rect">
              <a:avLst/>
            </a:prstGeom>
            <a:noFill/>
            <a:ln w="12700">
              <a:noFill/>
              <a:miter lim="800000"/>
              <a:headEnd/>
              <a:tailEnd/>
            </a:ln>
          </p:spPr>
          <p:txBody>
            <a:bodyPr wrap="none" lIns="90488" tIns="44450" rIns="90488" bIns="44450">
              <a:spAutoFit/>
            </a:bodyPr>
            <a:lstStyle/>
            <a:p>
              <a:pPr>
                <a:defRPr/>
              </a:pPr>
              <a:r>
                <a:rPr lang="en-US" altLang="en-US" sz="2400" b="1" dirty="0">
                  <a:solidFill>
                    <a:schemeClr val="tx2">
                      <a:lumMod val="50000"/>
                    </a:schemeClr>
                  </a:solidFill>
                  <a:latin typeface="Arial" pitchFamily="34" charset="0"/>
                </a:rPr>
                <a:t>=</a:t>
              </a:r>
            </a:p>
          </p:txBody>
        </p:sp>
        <p:sp>
          <p:nvSpPr>
            <p:cNvPr id="15370" name="Line 9">
              <a:extLst>
                <a:ext uri="{FF2B5EF4-FFF2-40B4-BE49-F238E27FC236}">
                  <a16:creationId xmlns:a16="http://schemas.microsoft.com/office/drawing/2014/main" id="{6AEE5194-27A7-4F7C-8576-D5E484F45907}"/>
                </a:ext>
              </a:extLst>
            </p:cNvPr>
            <p:cNvSpPr>
              <a:spLocks noChangeShapeType="1"/>
            </p:cNvSpPr>
            <p:nvPr/>
          </p:nvSpPr>
          <p:spPr bwMode="auto">
            <a:xfrm>
              <a:off x="2448" y="1440"/>
              <a:ext cx="2448" cy="0"/>
            </a:xfrm>
            <a:prstGeom prst="line">
              <a:avLst/>
            </a:prstGeom>
            <a:noFill/>
            <a:ln w="38100">
              <a:solidFill>
                <a:schemeClr val="tx1"/>
              </a:solidFill>
              <a:round/>
              <a:headEnd/>
              <a:tailEnd/>
            </a:ln>
          </p:spPr>
          <p:txBody>
            <a:bodyPr wrap="none"/>
            <a:lstStyle/>
            <a:p>
              <a:pPr>
                <a:defRPr/>
              </a:pPr>
              <a:endParaRPr lang="en-US" dirty="0">
                <a:solidFill>
                  <a:schemeClr val="tx2">
                    <a:lumMod val="50000"/>
                  </a:schemeClr>
                </a:solidFill>
              </a:endParaRPr>
            </a:p>
          </p:txBody>
        </p:sp>
      </p:grpSp>
      <p:sp>
        <p:nvSpPr>
          <p:cNvPr id="10" name="Rounded Rectangle 12">
            <a:extLst>
              <a:ext uri="{FF2B5EF4-FFF2-40B4-BE49-F238E27FC236}">
                <a16:creationId xmlns:a16="http://schemas.microsoft.com/office/drawing/2014/main" id="{F845B814-D8BE-4F8D-9346-A249F149CC20}"/>
              </a:ext>
            </a:extLst>
          </p:cNvPr>
          <p:cNvSpPr/>
          <p:nvPr/>
        </p:nvSpPr>
        <p:spPr>
          <a:xfrm>
            <a:off x="533400" y="6324600"/>
            <a:ext cx="5486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3-2: Explain the importance and show the calculation of return on investment</a:t>
            </a:r>
          </a:p>
        </p:txBody>
      </p:sp>
    </p:spTree>
    <p:extLst>
      <p:ext uri="{BB962C8B-B14F-4D97-AF65-F5344CB8AC3E}">
        <p14:creationId xmlns:p14="http://schemas.microsoft.com/office/powerpoint/2010/main" val="3933751161"/>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29">
            <a:extLst>
              <a:ext uri="{FF2B5EF4-FFF2-40B4-BE49-F238E27FC236}">
                <a16:creationId xmlns:a16="http://schemas.microsoft.com/office/drawing/2014/main" id="{A362D4AC-D435-4B58-8535-BE13B3074886}"/>
              </a:ext>
            </a:extLst>
          </p:cNvPr>
          <p:cNvSpPr>
            <a:spLocks noGrp="1"/>
          </p:cNvSpPr>
          <p:nvPr>
            <p:ph type="title"/>
          </p:nvPr>
        </p:nvSpPr>
        <p:spPr>
          <a:xfrm>
            <a:off x="457200" y="0"/>
            <a:ext cx="8229600" cy="1143000"/>
          </a:xfrm>
        </p:spPr>
        <p:txBody>
          <a:bodyPr/>
          <a:lstStyle/>
          <a:p>
            <a:r>
              <a:rPr lang="en-US" altLang="en-US" dirty="0"/>
              <a:t>The DuPont Model</a:t>
            </a:r>
          </a:p>
        </p:txBody>
      </p:sp>
      <p:sp>
        <p:nvSpPr>
          <p:cNvPr id="355331" name="Rectangle 3">
            <a:extLst>
              <a:ext uri="{FF2B5EF4-FFF2-40B4-BE49-F238E27FC236}">
                <a16:creationId xmlns:a16="http://schemas.microsoft.com/office/drawing/2014/main" id="{9D8799AF-9499-4C8F-A442-C5B78FE0BF61}"/>
              </a:ext>
            </a:extLst>
          </p:cNvPr>
          <p:cNvSpPr>
            <a:spLocks noChangeArrowheads="1"/>
          </p:cNvSpPr>
          <p:nvPr/>
        </p:nvSpPr>
        <p:spPr bwMode="auto">
          <a:xfrm>
            <a:off x="1371600" y="3124200"/>
            <a:ext cx="6934200" cy="2828925"/>
          </a:xfrm>
          <a:prstGeom prst="rect">
            <a:avLst/>
          </a:prstGeom>
          <a:solidFill>
            <a:schemeClr val="accent1">
              <a:lumMod val="20000"/>
              <a:lumOff val="80000"/>
            </a:schemeClr>
          </a:solidFill>
          <a:ln w="38100" cmpd="thinThick">
            <a:solidFill>
              <a:schemeClr val="tx2"/>
            </a:solidFill>
            <a:miter lim="800000"/>
            <a:headEnd/>
            <a:tailEnd/>
          </a:ln>
          <a:effectLst/>
        </p:spPr>
        <p:txBody>
          <a:bodyPr lIns="90488" tIns="44450" rIns="90488" bIns="44450">
            <a:spAutoFit/>
          </a:bodyPr>
          <a:lstStyle/>
          <a:p>
            <a:pPr algn="ctr">
              <a:defRPr/>
            </a:pPr>
            <a:r>
              <a:rPr lang="en-US" sz="2400" b="1" dirty="0">
                <a:latin typeface="Arial" pitchFamily="34" charset="0"/>
              </a:rPr>
              <a:t>The DuPont model is an expansion of the basic ROI calculation.</a:t>
            </a:r>
          </a:p>
          <a:p>
            <a:pPr algn="ctr">
              <a:defRPr/>
            </a:pPr>
            <a:endParaRPr lang="en-US" sz="1000" b="1" dirty="0">
              <a:latin typeface="Arial" pitchFamily="34" charset="0"/>
            </a:endParaRPr>
          </a:p>
          <a:p>
            <a:pPr algn="ctr">
              <a:defRPr/>
            </a:pPr>
            <a:r>
              <a:rPr lang="en-US" sz="2400" b="1" dirty="0">
                <a:latin typeface="Arial" pitchFamily="34" charset="0"/>
              </a:rPr>
              <a:t>The developers of the model reasoned that </a:t>
            </a:r>
            <a:r>
              <a:rPr lang="en-US" sz="2400" b="1" u="sng" dirty="0">
                <a:latin typeface="Arial" pitchFamily="34" charset="0"/>
              </a:rPr>
              <a:t>profitability from sales </a:t>
            </a:r>
            <a:r>
              <a:rPr lang="en-US" sz="2400" b="1" dirty="0">
                <a:latin typeface="Arial" pitchFamily="34" charset="0"/>
              </a:rPr>
              <a:t>and </a:t>
            </a:r>
            <a:r>
              <a:rPr lang="en-US" sz="2400" b="1" u="sng" dirty="0">
                <a:latin typeface="Arial" pitchFamily="34" charset="0"/>
              </a:rPr>
              <a:t>utilization of assets</a:t>
            </a:r>
            <a:r>
              <a:rPr lang="en-US" sz="2400" b="1" dirty="0">
                <a:latin typeface="Arial" pitchFamily="34" charset="0"/>
              </a:rPr>
              <a:t> to generate sales revenue were both important factors to be considered when evaluating a company’s overall profitability.</a:t>
            </a:r>
          </a:p>
        </p:txBody>
      </p:sp>
      <p:grpSp>
        <p:nvGrpSpPr>
          <p:cNvPr id="69636" name="Group 13">
            <a:extLst>
              <a:ext uri="{FF2B5EF4-FFF2-40B4-BE49-F238E27FC236}">
                <a16:creationId xmlns:a16="http://schemas.microsoft.com/office/drawing/2014/main" id="{9A63C5D3-6A0C-4AC3-91AE-C58ABC016D65}"/>
              </a:ext>
            </a:extLst>
          </p:cNvPr>
          <p:cNvGrpSpPr>
            <a:grpSpLocks/>
          </p:cNvGrpSpPr>
          <p:nvPr/>
        </p:nvGrpSpPr>
        <p:grpSpPr bwMode="auto">
          <a:xfrm>
            <a:off x="762000" y="1219200"/>
            <a:ext cx="7723188" cy="828675"/>
            <a:chOff x="0" y="912"/>
            <a:chExt cx="4865" cy="522"/>
          </a:xfrm>
        </p:grpSpPr>
        <p:sp>
          <p:nvSpPr>
            <p:cNvPr id="69647" name="Rectangle 6">
              <a:extLst>
                <a:ext uri="{FF2B5EF4-FFF2-40B4-BE49-F238E27FC236}">
                  <a16:creationId xmlns:a16="http://schemas.microsoft.com/office/drawing/2014/main" id="{1204B65C-F383-48BB-8AD5-D63D0FA0863C}"/>
                </a:ext>
              </a:extLst>
            </p:cNvPr>
            <p:cNvSpPr>
              <a:spLocks noChangeArrowheads="1"/>
            </p:cNvSpPr>
            <p:nvPr/>
          </p:nvSpPr>
          <p:spPr bwMode="auto">
            <a:xfrm>
              <a:off x="0" y="912"/>
              <a:ext cx="1139"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b="1" dirty="0">
                  <a:latin typeface="Arial" panose="020B0604020202020204" pitchFamily="34" charset="0"/>
                </a:rPr>
                <a:t> Return on </a:t>
              </a:r>
              <a:br>
                <a:rPr lang="en-US" altLang="en-US" sz="2400" b="1" dirty="0">
                  <a:latin typeface="Arial" panose="020B0604020202020204" pitchFamily="34" charset="0"/>
                </a:rPr>
              </a:br>
              <a:r>
                <a:rPr lang="en-US" altLang="en-US" sz="2400" b="1" dirty="0">
                  <a:latin typeface="Arial" panose="020B0604020202020204" pitchFamily="34" charset="0"/>
                </a:rPr>
                <a:t>investment</a:t>
              </a:r>
            </a:p>
          </p:txBody>
        </p:sp>
        <p:sp>
          <p:nvSpPr>
            <p:cNvPr id="69648" name="Rectangle 7">
              <a:extLst>
                <a:ext uri="{FF2B5EF4-FFF2-40B4-BE49-F238E27FC236}">
                  <a16:creationId xmlns:a16="http://schemas.microsoft.com/office/drawing/2014/main" id="{056E8FC2-70F4-4BBE-B180-D420D158DFB1}"/>
                </a:ext>
              </a:extLst>
            </p:cNvPr>
            <p:cNvSpPr>
              <a:spLocks noChangeArrowheads="1"/>
            </p:cNvSpPr>
            <p:nvPr/>
          </p:nvSpPr>
          <p:spPr bwMode="auto">
            <a:xfrm>
              <a:off x="1191" y="912"/>
              <a:ext cx="1588"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b="1" dirty="0">
                  <a:latin typeface="Arial" panose="020B0604020202020204" pitchFamily="34" charset="0"/>
                </a:rPr>
                <a:t>    Net income    </a:t>
              </a:r>
            </a:p>
            <a:p>
              <a:pPr algn="ctr">
                <a:spcBef>
                  <a:spcPct val="0"/>
                </a:spcBef>
                <a:buFontTx/>
                <a:buNone/>
              </a:pPr>
              <a:r>
                <a:rPr lang="en-US" altLang="en-US" sz="2400" b="1" dirty="0">
                  <a:latin typeface="Arial" panose="020B0604020202020204" pitchFamily="34" charset="0"/>
                </a:rPr>
                <a:t>Sales</a:t>
              </a:r>
            </a:p>
          </p:txBody>
        </p:sp>
        <p:sp>
          <p:nvSpPr>
            <p:cNvPr id="69649" name="Rectangle 8">
              <a:extLst>
                <a:ext uri="{FF2B5EF4-FFF2-40B4-BE49-F238E27FC236}">
                  <a16:creationId xmlns:a16="http://schemas.microsoft.com/office/drawing/2014/main" id="{CA72A11C-1761-485F-85BC-04617472992F}"/>
                </a:ext>
              </a:extLst>
            </p:cNvPr>
            <p:cNvSpPr>
              <a:spLocks noChangeArrowheads="1"/>
            </p:cNvSpPr>
            <p:nvPr/>
          </p:nvSpPr>
          <p:spPr bwMode="auto">
            <a:xfrm>
              <a:off x="1139" y="1027"/>
              <a:ext cx="228"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400" b="1" dirty="0">
                  <a:latin typeface="Arial" panose="020B0604020202020204" pitchFamily="34" charset="0"/>
                </a:rPr>
                <a:t>=</a:t>
              </a:r>
            </a:p>
          </p:txBody>
        </p:sp>
        <p:sp>
          <p:nvSpPr>
            <p:cNvPr id="69650" name="Line 9">
              <a:extLst>
                <a:ext uri="{FF2B5EF4-FFF2-40B4-BE49-F238E27FC236}">
                  <a16:creationId xmlns:a16="http://schemas.microsoft.com/office/drawing/2014/main" id="{194DAC8C-FD81-4937-A157-9A1E72BECEF8}"/>
                </a:ext>
              </a:extLst>
            </p:cNvPr>
            <p:cNvSpPr>
              <a:spLocks noChangeShapeType="1"/>
            </p:cNvSpPr>
            <p:nvPr/>
          </p:nvSpPr>
          <p:spPr bwMode="auto">
            <a:xfrm>
              <a:off x="1392" y="1165"/>
              <a:ext cx="11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9651" name="Rectangle 10">
              <a:extLst>
                <a:ext uri="{FF2B5EF4-FFF2-40B4-BE49-F238E27FC236}">
                  <a16:creationId xmlns:a16="http://schemas.microsoft.com/office/drawing/2014/main" id="{B1C6E857-70DD-47F3-8997-557494B49B45}"/>
                </a:ext>
              </a:extLst>
            </p:cNvPr>
            <p:cNvSpPr>
              <a:spLocks noChangeArrowheads="1"/>
            </p:cNvSpPr>
            <p:nvPr/>
          </p:nvSpPr>
          <p:spPr bwMode="auto">
            <a:xfrm>
              <a:off x="2870" y="912"/>
              <a:ext cx="1995"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b="1" dirty="0">
                  <a:latin typeface="Arial" panose="020B0604020202020204" pitchFamily="34" charset="0"/>
                </a:rPr>
                <a:t>    Sales    </a:t>
              </a:r>
            </a:p>
            <a:p>
              <a:pPr algn="ctr">
                <a:spcBef>
                  <a:spcPct val="0"/>
                </a:spcBef>
                <a:buFontTx/>
                <a:buNone/>
              </a:pPr>
              <a:r>
                <a:rPr lang="en-US" altLang="en-US" sz="2400" b="1" dirty="0">
                  <a:latin typeface="Arial" panose="020B0604020202020204" pitchFamily="34" charset="0"/>
                </a:rPr>
                <a:t>Average total assets</a:t>
              </a:r>
            </a:p>
          </p:txBody>
        </p:sp>
        <p:sp>
          <p:nvSpPr>
            <p:cNvPr id="69652" name="Rectangle 11">
              <a:extLst>
                <a:ext uri="{FF2B5EF4-FFF2-40B4-BE49-F238E27FC236}">
                  <a16:creationId xmlns:a16="http://schemas.microsoft.com/office/drawing/2014/main" id="{9EF2404E-D477-494E-A1D7-DC2A6058C80C}"/>
                </a:ext>
              </a:extLst>
            </p:cNvPr>
            <p:cNvSpPr>
              <a:spLocks noChangeArrowheads="1"/>
            </p:cNvSpPr>
            <p:nvPr/>
          </p:nvSpPr>
          <p:spPr bwMode="auto">
            <a:xfrm>
              <a:off x="2592" y="960"/>
              <a:ext cx="267" cy="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b="1" dirty="0">
                  <a:latin typeface="Arial" panose="020B0604020202020204" pitchFamily="34" charset="0"/>
                </a:rPr>
                <a:t>×</a:t>
              </a:r>
            </a:p>
          </p:txBody>
        </p:sp>
        <p:sp>
          <p:nvSpPr>
            <p:cNvPr id="69653" name="Line 12">
              <a:extLst>
                <a:ext uri="{FF2B5EF4-FFF2-40B4-BE49-F238E27FC236}">
                  <a16:creationId xmlns:a16="http://schemas.microsoft.com/office/drawing/2014/main" id="{3ADBDB69-9A22-4043-9201-626A93012739}"/>
                </a:ext>
              </a:extLst>
            </p:cNvPr>
            <p:cNvSpPr>
              <a:spLocks noChangeShapeType="1"/>
            </p:cNvSpPr>
            <p:nvPr/>
          </p:nvSpPr>
          <p:spPr bwMode="auto">
            <a:xfrm>
              <a:off x="2893" y="1165"/>
              <a:ext cx="195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grpSp>
      <p:sp>
        <p:nvSpPr>
          <p:cNvPr id="69637" name="Line 16">
            <a:extLst>
              <a:ext uri="{FF2B5EF4-FFF2-40B4-BE49-F238E27FC236}">
                <a16:creationId xmlns:a16="http://schemas.microsoft.com/office/drawing/2014/main" id="{13F6B23D-791C-47B5-9AC4-EC20BBF596A8}"/>
              </a:ext>
            </a:extLst>
          </p:cNvPr>
          <p:cNvSpPr>
            <a:spLocks noChangeShapeType="1"/>
          </p:cNvSpPr>
          <p:nvPr/>
        </p:nvSpPr>
        <p:spPr bwMode="auto">
          <a:xfrm flipV="1">
            <a:off x="3848100" y="1981200"/>
            <a:ext cx="0" cy="533400"/>
          </a:xfrm>
          <a:prstGeom prst="line">
            <a:avLst/>
          </a:prstGeom>
          <a:noFill/>
          <a:ln w="381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dirty="0"/>
          </a:p>
        </p:txBody>
      </p:sp>
      <p:sp>
        <p:nvSpPr>
          <p:cNvPr id="355342" name="Text Box 14">
            <a:extLst>
              <a:ext uri="{FF2B5EF4-FFF2-40B4-BE49-F238E27FC236}">
                <a16:creationId xmlns:a16="http://schemas.microsoft.com/office/drawing/2014/main" id="{12DA6BC8-EDAD-4493-9B34-E623F2DA1E18}"/>
              </a:ext>
            </a:extLst>
          </p:cNvPr>
          <p:cNvSpPr txBox="1">
            <a:spLocks noChangeArrowheads="1"/>
          </p:cNvSpPr>
          <p:nvPr/>
        </p:nvSpPr>
        <p:spPr bwMode="auto">
          <a:xfrm>
            <a:off x="2895600" y="2438400"/>
            <a:ext cx="1905000" cy="466725"/>
          </a:xfrm>
          <a:prstGeom prst="rect">
            <a:avLst/>
          </a:prstGeom>
          <a:solidFill>
            <a:schemeClr val="accent1">
              <a:lumMod val="20000"/>
              <a:lumOff val="80000"/>
            </a:schemeClr>
          </a:solidFill>
          <a:ln w="9525">
            <a:solidFill>
              <a:schemeClr val="tx2"/>
            </a:solidFill>
            <a:miter lim="800000"/>
            <a:headEnd/>
            <a:tailEnd/>
          </a:ln>
          <a:effectLst/>
        </p:spPr>
        <p:txBody>
          <a:bodyPr>
            <a:spAutoFit/>
          </a:bodyPr>
          <a:lstStyle/>
          <a:p>
            <a:pPr algn="ctr" eaLnBrk="1" hangingPunct="1">
              <a:spcBef>
                <a:spcPct val="50000"/>
              </a:spcBef>
              <a:defRPr/>
            </a:pPr>
            <a:r>
              <a:rPr lang="en-US" sz="2400" b="1" dirty="0">
                <a:latin typeface="Arial" pitchFamily="34" charset="0"/>
              </a:rPr>
              <a:t>Margin</a:t>
            </a:r>
          </a:p>
        </p:txBody>
      </p:sp>
      <p:sp>
        <p:nvSpPr>
          <p:cNvPr id="69639" name="Line 17">
            <a:extLst>
              <a:ext uri="{FF2B5EF4-FFF2-40B4-BE49-F238E27FC236}">
                <a16:creationId xmlns:a16="http://schemas.microsoft.com/office/drawing/2014/main" id="{13243044-8779-4002-A5DF-82E9C6F8A72A}"/>
              </a:ext>
            </a:extLst>
          </p:cNvPr>
          <p:cNvSpPr>
            <a:spLocks noChangeShapeType="1"/>
          </p:cNvSpPr>
          <p:nvPr/>
        </p:nvSpPr>
        <p:spPr bwMode="auto">
          <a:xfrm flipV="1">
            <a:off x="6972300" y="1981200"/>
            <a:ext cx="0" cy="533400"/>
          </a:xfrm>
          <a:prstGeom prst="line">
            <a:avLst/>
          </a:prstGeom>
          <a:noFill/>
          <a:ln w="381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dirty="0"/>
          </a:p>
        </p:txBody>
      </p:sp>
      <p:sp>
        <p:nvSpPr>
          <p:cNvPr id="69640" name="Text Box 15">
            <a:extLst>
              <a:ext uri="{FF2B5EF4-FFF2-40B4-BE49-F238E27FC236}">
                <a16:creationId xmlns:a16="http://schemas.microsoft.com/office/drawing/2014/main" id="{CAF38D30-C0FC-4D4F-A07C-C29A4DF2446D}"/>
              </a:ext>
            </a:extLst>
          </p:cNvPr>
          <p:cNvSpPr txBox="1">
            <a:spLocks noChangeArrowheads="1"/>
          </p:cNvSpPr>
          <p:nvPr/>
        </p:nvSpPr>
        <p:spPr bwMode="auto">
          <a:xfrm>
            <a:off x="6019800" y="2438400"/>
            <a:ext cx="1905000" cy="466725"/>
          </a:xfrm>
          <a:prstGeom prst="rect">
            <a:avLst/>
          </a:prstGeom>
          <a:solidFill>
            <a:srgbClr val="FFEEB7"/>
          </a:solidFill>
          <a:ln w="9525">
            <a:solidFill>
              <a:schemeClr val="tx2"/>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b="1" dirty="0">
                <a:latin typeface="Arial" panose="020B0604020202020204" pitchFamily="34" charset="0"/>
              </a:rPr>
              <a:t>Turnover</a:t>
            </a:r>
          </a:p>
        </p:txBody>
      </p:sp>
      <p:grpSp>
        <p:nvGrpSpPr>
          <p:cNvPr id="69641" name="Group 23">
            <a:extLst>
              <a:ext uri="{FF2B5EF4-FFF2-40B4-BE49-F238E27FC236}">
                <a16:creationId xmlns:a16="http://schemas.microsoft.com/office/drawing/2014/main" id="{B682341B-095B-4574-99BD-5CF236CCDDBA}"/>
              </a:ext>
            </a:extLst>
          </p:cNvPr>
          <p:cNvGrpSpPr>
            <a:grpSpLocks/>
          </p:cNvGrpSpPr>
          <p:nvPr/>
        </p:nvGrpSpPr>
        <p:grpSpPr bwMode="auto">
          <a:xfrm>
            <a:off x="762000" y="1219200"/>
            <a:ext cx="7696200" cy="828675"/>
            <a:chOff x="0" y="912"/>
            <a:chExt cx="4848" cy="522"/>
          </a:xfrm>
        </p:grpSpPr>
        <p:sp>
          <p:nvSpPr>
            <p:cNvPr id="69642" name="Rectangle 24">
              <a:extLst>
                <a:ext uri="{FF2B5EF4-FFF2-40B4-BE49-F238E27FC236}">
                  <a16:creationId xmlns:a16="http://schemas.microsoft.com/office/drawing/2014/main" id="{42046C50-19F1-4E2C-9F16-A4C53D0FC7FB}"/>
                </a:ext>
              </a:extLst>
            </p:cNvPr>
            <p:cNvSpPr>
              <a:spLocks noChangeArrowheads="1"/>
            </p:cNvSpPr>
            <p:nvPr/>
          </p:nvSpPr>
          <p:spPr bwMode="auto">
            <a:xfrm>
              <a:off x="0" y="912"/>
              <a:ext cx="1139"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b="1" dirty="0">
                  <a:latin typeface="Arial" panose="020B0604020202020204" pitchFamily="34" charset="0"/>
                </a:rPr>
                <a:t> Return on </a:t>
              </a:r>
              <a:br>
                <a:rPr lang="en-US" altLang="en-US" sz="2400" b="1" dirty="0">
                  <a:latin typeface="Arial" panose="020B0604020202020204" pitchFamily="34" charset="0"/>
                </a:rPr>
              </a:br>
              <a:r>
                <a:rPr lang="en-US" altLang="en-US" sz="2400" b="1" dirty="0">
                  <a:latin typeface="Arial" panose="020B0604020202020204" pitchFamily="34" charset="0"/>
                </a:rPr>
                <a:t>investment</a:t>
              </a:r>
            </a:p>
          </p:txBody>
        </p:sp>
        <p:sp>
          <p:nvSpPr>
            <p:cNvPr id="69643" name="Rectangle 26">
              <a:extLst>
                <a:ext uri="{FF2B5EF4-FFF2-40B4-BE49-F238E27FC236}">
                  <a16:creationId xmlns:a16="http://schemas.microsoft.com/office/drawing/2014/main" id="{1C34BF4E-AD92-481C-A45B-D4AD99E4A7B7}"/>
                </a:ext>
              </a:extLst>
            </p:cNvPr>
            <p:cNvSpPr>
              <a:spLocks noChangeArrowheads="1"/>
            </p:cNvSpPr>
            <p:nvPr/>
          </p:nvSpPr>
          <p:spPr bwMode="auto">
            <a:xfrm>
              <a:off x="1139" y="1027"/>
              <a:ext cx="228"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400" b="1" dirty="0">
                  <a:latin typeface="Arial" panose="020B0604020202020204" pitchFamily="34" charset="0"/>
                </a:rPr>
                <a:t>=</a:t>
              </a:r>
            </a:p>
          </p:txBody>
        </p:sp>
        <p:sp>
          <p:nvSpPr>
            <p:cNvPr id="69644" name="Line 27">
              <a:extLst>
                <a:ext uri="{FF2B5EF4-FFF2-40B4-BE49-F238E27FC236}">
                  <a16:creationId xmlns:a16="http://schemas.microsoft.com/office/drawing/2014/main" id="{D1CF3565-F0DB-4E9B-9552-35613D8BD413}"/>
                </a:ext>
              </a:extLst>
            </p:cNvPr>
            <p:cNvSpPr>
              <a:spLocks noChangeShapeType="1"/>
            </p:cNvSpPr>
            <p:nvPr/>
          </p:nvSpPr>
          <p:spPr bwMode="auto">
            <a:xfrm>
              <a:off x="1392" y="1165"/>
              <a:ext cx="11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9645" name="Rectangle 29">
              <a:extLst>
                <a:ext uri="{FF2B5EF4-FFF2-40B4-BE49-F238E27FC236}">
                  <a16:creationId xmlns:a16="http://schemas.microsoft.com/office/drawing/2014/main" id="{F4E2EF48-0B75-45BB-BEEC-E348FCDBF4E6}"/>
                </a:ext>
              </a:extLst>
            </p:cNvPr>
            <p:cNvSpPr>
              <a:spLocks noChangeArrowheads="1"/>
            </p:cNvSpPr>
            <p:nvPr/>
          </p:nvSpPr>
          <p:spPr bwMode="auto">
            <a:xfrm>
              <a:off x="2592" y="960"/>
              <a:ext cx="267" cy="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b="1" dirty="0">
                  <a:latin typeface="Arial" panose="020B0604020202020204" pitchFamily="34" charset="0"/>
                </a:rPr>
                <a:t>×</a:t>
              </a:r>
            </a:p>
          </p:txBody>
        </p:sp>
        <p:sp>
          <p:nvSpPr>
            <p:cNvPr id="69646" name="Line 30">
              <a:extLst>
                <a:ext uri="{FF2B5EF4-FFF2-40B4-BE49-F238E27FC236}">
                  <a16:creationId xmlns:a16="http://schemas.microsoft.com/office/drawing/2014/main" id="{24A10E31-E7D9-4D30-B3DA-2B14CDB265DE}"/>
                </a:ext>
              </a:extLst>
            </p:cNvPr>
            <p:cNvSpPr>
              <a:spLocks noChangeShapeType="1"/>
            </p:cNvSpPr>
            <p:nvPr/>
          </p:nvSpPr>
          <p:spPr bwMode="auto">
            <a:xfrm>
              <a:off x="2893" y="1165"/>
              <a:ext cx="195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grpSp>
      <p:sp>
        <p:nvSpPr>
          <p:cNvPr id="22" name="Rounded Rectangle 22">
            <a:extLst>
              <a:ext uri="{FF2B5EF4-FFF2-40B4-BE49-F238E27FC236}">
                <a16:creationId xmlns:a16="http://schemas.microsoft.com/office/drawing/2014/main" id="{D8FA3973-E18E-467D-8B5D-61DBBF5D48F3}"/>
              </a:ext>
            </a:extLst>
          </p:cNvPr>
          <p:cNvSpPr/>
          <p:nvPr/>
        </p:nvSpPr>
        <p:spPr>
          <a:xfrm>
            <a:off x="533400" y="6324600"/>
            <a:ext cx="6248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3-3: Illustrate how to calculate and interpret margin and turnover using the DuPont model.</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328&quot;/&gt;&lt;/object&gt;&lt;object type=&quot;3&quot; unique_id=&quot;10005&quot;&gt;&lt;property id=&quot;20148&quot; value=&quot;5&quot;/&gt;&lt;property id=&quot;20300&quot; value=&quot;Slide 2&quot;/&gt;&lt;property id=&quot;20307&quot; value=&quot;329&quot;/&gt;&lt;/object&gt;&lt;object type=&quot;3&quot; unique_id=&quot;10006&quot;&gt;&lt;property id=&quot;20148&quot; value=&quot;5&quot;/&gt;&lt;property id=&quot;20300&quot; value=&quot;Slide 3 - &amp;quot;What is Accounting?&amp;quot;&quot;/&gt;&lt;property id=&quot;20307&quot; value=&quot;283&quot;/&gt;&lt;/object&gt;&lt;object type=&quot;3&quot; unique_id=&quot;10007&quot;&gt;&lt;property id=&quot;20148&quot; value=&quot;5&quot;/&gt;&lt;property id=&quot;20300&quot; value=&quot;Slide 4 - &amp;quot;Users and Uses of Accounting Information&amp;quot;&quot;/&gt;&lt;property id=&quot;20307&quot; value=&quot;330&quot;/&gt;&lt;/object&gt;&lt;object type=&quot;3&quot; unique_id=&quot;10008&quot;&gt;&lt;property id=&quot;20148&quot; value=&quot;5&quot;/&gt;&lt;property id=&quot;20300&quot; value=&quot;Slide 5 - &amp;quot;Financial Accounting&amp;quot;&quot;/&gt;&lt;property id=&quot;20307&quot; value=&quot;303&quot;/&gt;&lt;/object&gt;&lt;object type=&quot;3&quot; unique_id=&quot;10009&quot;&gt;&lt;property id=&quot;20148&quot; value=&quot;5&quot;/&gt;&lt;property id=&quot;20300&quot; value=&quot;Slide 6 - &amp;quot;Managerial Accounting/Cost Accounting&amp;quot;&quot;/&gt;&lt;property id=&quot;20307&quot; value=&quot;304&quot;/&gt;&lt;/object&gt;&lt;object type=&quot;3&quot; unique_id=&quot;10010&quot;&gt;&lt;property id=&quot;20148&quot; value=&quot;5&quot;/&gt;&lt;property id=&quot;20300&quot; value=&quot;Slide 7 - &amp;quot;Auditing—Public Accounting&amp;quot;&quot;/&gt;&lt;property id=&quot;20307&quot; value=&quot;305&quot;/&gt;&lt;/object&gt;&lt;object type=&quot;3&quot; unique_id=&quot;10011&quot;&gt;&lt;property id=&quot;20148&quot; value=&quot;5&quot;/&gt;&lt;property id=&quot;20300&quot; value=&quot;Slide 8 - &amp;quot; Internal Auditing&amp;quot;&quot;/&gt;&lt;property id=&quot;20307&quot; value=&quot;306&quot;/&gt;&lt;/object&gt;&lt;object type=&quot;3&quot; unique_id=&quot;10012&quot;&gt;&lt;property id=&quot;20148&quot; value=&quot;5&quot;/&gt;&lt;property id=&quot;20300&quot; value=&quot;Slide 9 - &amp;quot;Governmental and Not-for-Profit Accounting&amp;quot;&quot;/&gt;&lt;property id=&quot;20307&quot; value=&quot;307&quot;/&gt;&lt;/object&gt;&lt;object type=&quot;3&quot; unique_id=&quot;10013&quot;&gt;&lt;property id=&quot;20148&quot; value=&quot;5&quot;/&gt;&lt;property id=&quot;20300&quot; value=&quot;Slide 10 - &amp;quot;Income Tax Accounting&amp;quot;&quot;/&gt;&lt;property id=&quot;20307&quot; value=&quot;308&quot;/&gt;&lt;/object&gt;&lt;object type=&quot;3&quot; unique_id=&quot;10014&quot;&gt;&lt;property id=&quot;20148&quot; value=&quot;5&quot;/&gt;&lt;property id=&quot;20300&quot; value=&quot;Slide 11 - &amp;quot;How Has Accounting Developed?&amp;quot;&quot;/&gt;&lt;property id=&quot;20307&quot; value=&quot;309&quot;/&gt;&lt;/object&gt;&lt;object type=&quot;3&quot; unique_id=&quot;10015&quot;&gt;&lt;property id=&quot;20148&quot; value=&quot;5&quot;/&gt;&lt;property id=&quot;20300&quot; value=&quot;Slide 12 - &amp;quot;How Has Accounting Developed?&amp;quot;&quot;/&gt;&lt;property id=&quot;20307&quot; value=&quot;310&quot;/&gt;&lt;/object&gt;&lt;object type=&quot;3&quot; unique_id=&quot;10016&quot;&gt;&lt;property id=&quot;20148&quot; value=&quot;5&quot;/&gt;&lt;property id=&quot;20300&quot; value=&quot;Slide 13 - &amp;quot;How Has Accounting Developed?&amp;quot;&quot;/&gt;&lt;property id=&quot;20307&quot; value=&quot;311&quot;/&gt;&lt;/object&gt;&lt;object type=&quot;3&quot; unique_id=&quot;10017&quot;&gt;&lt;property id=&quot;20148&quot; value=&quot;5&quot;/&gt;&lt;property id=&quot;20300&quot; value=&quot;Slide 14 - &amp;quot;How Has Accounting Developed?&amp;quot;&quot;/&gt;&lt;property id=&quot;20307&quot; value=&quot;312&quot;/&gt;&lt;/object&gt;&lt;object type=&quot;3&quot; unique_id=&quot;10018&quot;&gt;&lt;property id=&quot;20148&quot; value=&quot;5&quot;/&gt;&lt;property id=&quot;20300&quot; value=&quot;Slide 15 - &amp;quot;How Has Accounting Developed?&amp;quot;&quot;/&gt;&lt;property id=&quot;20307&quot; value=&quot;314&quot;/&gt;&lt;/object&gt;&lt;object type=&quot;3&quot; unique_id=&quot;10019&quot;&gt;&lt;property id=&quot;20148&quot; value=&quot;5&quot;/&gt;&lt;property id=&quot;20300&quot; value=&quot;Slide 16 - &amp;quot;How Has Accounting Developed?&amp;quot;&quot;/&gt;&lt;property id=&quot;20307&quot; value=&quot;315&quot;/&gt;&lt;/object&gt;&lt;object type=&quot;3&quot; unique_id=&quot;10020&quot;&gt;&lt;property id=&quot;20148&quot; value=&quot;5&quot;/&gt;&lt;property id=&quot;20300&quot; value=&quot;Slide 17 - &amp;quot;How Has Accounting Developed?&amp;quot;&quot;/&gt;&lt;property id=&quot;20307&quot; value=&quot;317&quot;/&gt;&lt;/object&gt;&lt;object type=&quot;3&quot; unique_id=&quot;10021&quot;&gt;&lt;property id=&quot;20148&quot; value=&quot;5&quot;/&gt;&lt;property id=&quot;20300&quot; value=&quot;Slide 18 - &amp;quot;How Has Accounting Developed?&amp;quot;&quot;/&gt;&lt;property id=&quot;20307&quot; value=&quot;319&quot;/&gt;&lt;/object&gt;&lt;object type=&quot;3&quot; unique_id=&quot;10022&quot;&gt;&lt;property id=&quot;20148&quot; value=&quot;5&quot;/&gt;&lt;property id=&quot;20300&quot; value=&quot;Slide 19&quot;/&gt;&lt;property id=&quot;20307&quot; value=&quot;318&quot;/&gt;&lt;/object&gt;&lt;object type=&quot;3&quot; unique_id=&quot;10023&quot;&gt;&lt;property id=&quot;20148&quot; value=&quot;5&quot;/&gt;&lt;property id=&quot;20300&quot; value=&quot;Slide 20 - &amp;quot;International Accounting Standards&amp;quot;&quot;/&gt;&lt;property id=&quot;20307&quot; value=&quot;320&quot;/&gt;&lt;/object&gt;&lt;object type=&quot;3&quot; unique_id=&quot;10024&quot;&gt;&lt;property id=&quot;20148&quot; value=&quot;5&quot;/&gt;&lt;property id=&quot;20300&quot; value=&quot;Slide 21 - &amp;quot;Ethics and the Accounting Profession&amp;quot;&quot;/&gt;&lt;property id=&quot;20307&quot; value=&quot;321&quot;/&gt;&lt;/object&gt;&lt;object type=&quot;3&quot; unique_id=&quot;10025&quot;&gt;&lt;property id=&quot;20148&quot; value=&quot;5&quot;/&gt;&lt;property id=&quot;20300&quot; value=&quot;Slide 22 - &amp;quot;The Conceptual Framework&amp;quot;&quot;/&gt;&lt;property id=&quot;20307&quot; value=&quot;322&quot;/&gt;&lt;/object&gt;&lt;object type=&quot;3&quot; unique_id=&quot;10026&quot;&gt;&lt;property id=&quot;20148&quot; value=&quot;5&quot;/&gt;&lt;property id=&quot;20300&quot; value=&quot;Slide 23 - &amp;quot;Concepts Statement No. 1&amp;quot;&quot;/&gt;&lt;property id=&quot;20307&quot; value=&quot;325&quot;/&gt;&lt;/object&gt;&lt;object type=&quot;3&quot; unique_id=&quot;10027&quot;&gt;&lt;property id=&quot;20148&quot; value=&quot;5&quot;/&gt;&lt;property id=&quot;20300&quot; value=&quot;Slide 24 - &amp;quot;End of Chapter 1&amp;quot;&quot;/&gt;&lt;property id=&quot;20307&quot; value=&quot;300&quot;/&gt;&lt;/object&gt;&lt;/object&gt;&lt;/object&gt;&lt;/database&gt;"/>
  <p:tag name="SECTOMILLISECCONVERTED" val="1"/>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5938457-A6E6-4EBF-8982-6D89ECA22E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132adf-85ac-4a18-8a8f-eabd02632a11"/>
    <ds:schemaRef ds:uri="8f5cc36b-c016-4758-adce-9e0f69c045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2B173D3-82C2-472E-A788-621A50B8FCA1}">
  <ds:schemaRefs>
    <ds:schemaRef ds:uri="http://schemas.microsoft.com/sharepoint/v3/contenttype/forms"/>
  </ds:schemaRefs>
</ds:datastoreItem>
</file>

<file path=customXml/itemProps3.xml><?xml version="1.0" encoding="utf-8"?>
<ds:datastoreItem xmlns:ds="http://schemas.openxmlformats.org/officeDocument/2006/customXml" ds:itemID="{418469BC-8061-450E-A3E9-B62929EFD076}">
  <ds:schemaRefs>
    <ds:schemaRef ds:uri="http://purl.org/dc/elements/1.1/"/>
    <ds:schemaRef ds:uri="http://purl.org/dc/dcmitype/"/>
    <ds:schemaRef ds:uri="http://schemas.microsoft.com/office/2006/documentManagement/types"/>
    <ds:schemaRef ds:uri="http://purl.org/dc/terms/"/>
    <ds:schemaRef ds:uri="2cdc3de2-46a5-45a2-bc6c-3b74ae1e8cf2"/>
    <ds:schemaRef ds:uri="http://www.w3.org/XML/1998/namespace"/>
    <ds:schemaRef ds:uri="http://schemas.microsoft.com/office/infopath/2007/PartnerControls"/>
    <ds:schemaRef ds:uri="http://schemas.openxmlformats.org/package/2006/metadata/core-properties"/>
    <ds:schemaRef ds:uri="3b891efd-a537-4e57-a9a6-7bde74ae8a20"/>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Balance</Template>
  <TotalTime>0</TotalTime>
  <Words>2724</Words>
  <Application>Microsoft Office PowerPoint</Application>
  <PresentationFormat>On-screen Show (4:3)</PresentationFormat>
  <Paragraphs>256</Paragraphs>
  <Slides>20</Slides>
  <Notes>20</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33" baseType="lpstr">
      <vt:lpstr>Arial</vt:lpstr>
      <vt:lpstr>Arial Narrow</vt:lpstr>
      <vt:lpstr>Book Antiqua</vt:lpstr>
      <vt:lpstr>Calibri</vt:lpstr>
      <vt:lpstr>Hypatia Sans Pro</vt:lpstr>
      <vt:lpstr>inherit</vt:lpstr>
      <vt:lpstr>Palatino Linotype</vt:lpstr>
      <vt:lpstr>Tahoma</vt:lpstr>
      <vt:lpstr>Times</vt:lpstr>
      <vt:lpstr>Times New Roman</vt:lpstr>
      <vt:lpstr>Wingdings</vt:lpstr>
      <vt:lpstr>Theme1</vt:lpstr>
      <vt:lpstr>Worksheet</vt:lpstr>
      <vt:lpstr>PowerPoint Presentation</vt:lpstr>
      <vt:lpstr>Accounting What the Numbers Mean</vt:lpstr>
      <vt:lpstr>Learning Objectives</vt:lpstr>
      <vt:lpstr>Financial Ratios and Trend Analysis</vt:lpstr>
      <vt:lpstr>Trend Analysis</vt:lpstr>
      <vt:lpstr>Rate of Return</vt:lpstr>
      <vt:lpstr>Return on Investment (ROI)</vt:lpstr>
      <vt:lpstr>Return on Investment (ROI)</vt:lpstr>
      <vt:lpstr>The DuPont Model</vt:lpstr>
      <vt:lpstr>The DuPont Model</vt:lpstr>
      <vt:lpstr>The DuPont Model</vt:lpstr>
      <vt:lpstr>Return on Equity (ROE)</vt:lpstr>
      <vt:lpstr>Measures of Liquidity</vt:lpstr>
      <vt:lpstr>Working Capital</vt:lpstr>
      <vt:lpstr>Current Ratio</vt:lpstr>
      <vt:lpstr>Acid-Test Ratio</vt:lpstr>
      <vt:lpstr>Trend Analysis</vt:lpstr>
      <vt:lpstr>Trend Analysis</vt:lpstr>
      <vt:lpstr>Trend Analysis</vt:lpstr>
      <vt:lpstr>End of Chapter 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lastModifiedBy/>
  <cp:revision>162</cp:revision>
  <cp:lastPrinted>1601-01-01T00:00:00Z</cp:lastPrinted>
  <dcterms:created xsi:type="dcterms:W3CDTF">2001-12-18T21:21:13Z</dcterms:created>
  <dcterms:modified xsi:type="dcterms:W3CDTF">2020-06-22T21:38:05Z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