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29"/>
  </p:notesMasterIdLst>
  <p:handoutMasterIdLst>
    <p:handoutMasterId r:id="rId30"/>
  </p:handoutMasterIdLst>
  <p:sldIdLst>
    <p:sldId id="353" r:id="rId6"/>
    <p:sldId id="376" r:id="rId7"/>
    <p:sldId id="362" r:id="rId8"/>
    <p:sldId id="363" r:id="rId9"/>
    <p:sldId id="358" r:id="rId10"/>
    <p:sldId id="339" r:id="rId11"/>
    <p:sldId id="340" r:id="rId12"/>
    <p:sldId id="364" r:id="rId13"/>
    <p:sldId id="365" r:id="rId14"/>
    <p:sldId id="366" r:id="rId15"/>
    <p:sldId id="367" r:id="rId16"/>
    <p:sldId id="368" r:id="rId17"/>
    <p:sldId id="369" r:id="rId18"/>
    <p:sldId id="370" r:id="rId19"/>
    <p:sldId id="371" r:id="rId20"/>
    <p:sldId id="372" r:id="rId21"/>
    <p:sldId id="373" r:id="rId22"/>
    <p:sldId id="374" r:id="rId23"/>
    <p:sldId id="375" r:id="rId24"/>
    <p:sldId id="300" r:id="rId25"/>
    <p:sldId id="377" r:id="rId26"/>
    <p:sldId id="378" r:id="rId27"/>
    <p:sldId id="379" r:id="rId28"/>
  </p:sldIdLst>
  <p:sldSz cx="9144000" cy="6858000" type="screen4x3"/>
  <p:notesSz cx="7010400" cy="9296400"/>
  <p:custDataLst>
    <p:tags r:id="rId31"/>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58"/>
            <p14:sldId id="339"/>
            <p14:sldId id="340"/>
            <p14:sldId id="364"/>
            <p14:sldId id="365"/>
            <p14:sldId id="366"/>
            <p14:sldId id="367"/>
            <p14:sldId id="368"/>
            <p14:sldId id="369"/>
            <p14:sldId id="370"/>
            <p14:sldId id="371"/>
            <p14:sldId id="372"/>
            <p14:sldId id="373"/>
            <p14:sldId id="374"/>
            <p14:sldId id="375"/>
            <p14:sldId id="300"/>
          </p14:sldIdLst>
        </p14:section>
        <p14:section name="Appendix: Image Descriptions for Unsighted Students" id="{4DC16525-F101-4040-8B09-A7FBE7C9C607}">
          <p14:sldIdLst>
            <p14:sldId id="377"/>
            <p14:sldId id="378"/>
            <p14:sldId id="37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4F81BD"/>
    <a:srgbClr val="D0D8E8"/>
    <a:srgbClr val="006600"/>
    <a:srgbClr val="FFEFBD"/>
    <a:srgbClr val="FFFF8F"/>
    <a:srgbClr val="FFEEB7"/>
    <a:srgbClr val="000000"/>
    <a:srgbClr val="660033"/>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02" autoAdjust="0"/>
    <p:restoredTop sz="67344" autoAdjust="0"/>
  </p:normalViewPr>
  <p:slideViewPr>
    <p:cSldViewPr>
      <p:cViewPr varScale="1">
        <p:scale>
          <a:sx n="66" d="100"/>
          <a:sy n="66" d="100"/>
        </p:scale>
        <p:origin x="1962" y="7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Margin emphasizes that from every dollar of sales revenue, some amount must work its way to net income </a:t>
            </a:r>
            <a:r>
              <a:rPr lang="en-IN" altLang="en-US" dirty="0"/>
              <a:t>if the company is to be profitable</a:t>
            </a:r>
            <a:r>
              <a:rPr lang="en-US" altLang="en-US" dirty="0"/>
              <a:t>. Turnover relates to the efficiency with which the firm's assets are used in the revenue-generating process. </a:t>
            </a:r>
          </a:p>
        </p:txBody>
      </p:sp>
    </p:spTree>
    <p:extLst>
      <p:ext uri="{BB962C8B-B14F-4D97-AF65-F5344CB8AC3E}">
        <p14:creationId xmlns:p14="http://schemas.microsoft.com/office/powerpoint/2010/main" val="3807095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A rule of thumb useful for putting ROI in perspective is that for most American merchandising and manufacturing companies, average ROI based on net income normally ranges between 8 percent and 12 percent during stable economic times.</a:t>
            </a:r>
            <a:endParaRPr lang="en-US" altLang="en-US" dirty="0"/>
          </a:p>
        </p:txBody>
      </p:sp>
    </p:spTree>
    <p:extLst>
      <p:ext uri="{BB962C8B-B14F-4D97-AF65-F5344CB8AC3E}">
        <p14:creationId xmlns:p14="http://schemas.microsoft.com/office/powerpoint/2010/main" val="30010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3-4: </a:t>
            </a:r>
            <a:r>
              <a:rPr kumimoji="0" lang="en-US" altLang="en-US" dirty="0">
                <a:solidFill>
                  <a:srgbClr val="000000"/>
                </a:solidFill>
              </a:rPr>
              <a:t>Explain the importance and show the calculation of return on equity.</a:t>
            </a:r>
          </a:p>
          <a:p>
            <a:endParaRPr kumimoji="0" lang="en-US" altLang="en-US" dirty="0">
              <a:solidFill>
                <a:srgbClr val="800000"/>
              </a:solidFill>
            </a:endParaRPr>
          </a:p>
          <a:p>
            <a:r>
              <a:rPr lang="en-US" altLang="en-US" dirty="0"/>
              <a:t>To calculate return on equity, net income is divided by average stockholders' equity. Stockholders are interested in expressing the profits of the firm as a rate of return on the amount of stockholders' equity. </a:t>
            </a:r>
            <a:r>
              <a:rPr lang="en-IN" altLang="en-US" dirty="0"/>
              <a:t>A rule of thumb for putting ROE in perspective is that average ROE for most American merchandising and manufacturing companies has historically ranged from 12 percent to 18 percent</a:t>
            </a:r>
            <a:r>
              <a:rPr lang="en-US" altLang="en-US" dirty="0"/>
              <a:t>. </a:t>
            </a:r>
          </a:p>
        </p:txBody>
      </p:sp>
    </p:spTree>
    <p:extLst>
      <p:ext uri="{BB962C8B-B14F-4D97-AF65-F5344CB8AC3E}">
        <p14:creationId xmlns:p14="http://schemas.microsoft.com/office/powerpoint/2010/main" val="3287568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3-5: </a:t>
            </a:r>
            <a:r>
              <a:rPr kumimoji="0" lang="en-US" altLang="en-US" dirty="0">
                <a:solidFill>
                  <a:srgbClr val="000000"/>
                </a:solidFill>
              </a:rPr>
              <a:t>Explain the meaning of liquidity and discuss why it is important.</a:t>
            </a:r>
          </a:p>
          <a:p>
            <a:endParaRPr kumimoji="0" lang="en-US" altLang="en-US" dirty="0">
              <a:solidFill>
                <a:srgbClr val="000000"/>
              </a:solidFill>
            </a:endParaRPr>
          </a:p>
          <a:p>
            <a:r>
              <a:rPr lang="en-US" altLang="en-US" dirty="0">
                <a:solidFill>
                  <a:srgbClr val="000000"/>
                </a:solidFill>
              </a:rPr>
              <a:t>Liquidity refers to a firm’s ability to meet its current obligations and is measured by relating its current assets and current liabilities as reported on the balance sheet. Liquidity is measured in three principal ways: working capital, current ratio, and acid-test ratio. </a:t>
            </a:r>
          </a:p>
        </p:txBody>
      </p:sp>
    </p:spTree>
    <p:extLst>
      <p:ext uri="{BB962C8B-B14F-4D97-AF65-F5344CB8AC3E}">
        <p14:creationId xmlns:p14="http://schemas.microsoft.com/office/powerpoint/2010/main" val="3014018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3-6: Discuss t</a:t>
            </a:r>
            <a:r>
              <a:rPr kumimoji="0" lang="en-US" altLang="en-US" dirty="0">
                <a:solidFill>
                  <a:srgbClr val="000000"/>
                </a:solidFill>
              </a:rPr>
              <a:t>he significance and calculation of working capital, the current ratio, and the acid-test ratio.</a:t>
            </a:r>
          </a:p>
          <a:p>
            <a:endParaRPr kumimoji="0" lang="en-US" altLang="en-US" dirty="0">
              <a:solidFill>
                <a:srgbClr val="800000"/>
              </a:solidFill>
            </a:endParaRPr>
          </a:p>
          <a:p>
            <a:r>
              <a:rPr lang="en-US" altLang="en-US" dirty="0"/>
              <a:t>Working capital is calculated by subtracting current liabilities from current assets. Working capital is the excess of a firm's current assets over its current liabilities. </a:t>
            </a:r>
          </a:p>
        </p:txBody>
      </p:sp>
    </p:spTree>
    <p:extLst>
      <p:ext uri="{BB962C8B-B14F-4D97-AF65-F5344CB8AC3E}">
        <p14:creationId xmlns:p14="http://schemas.microsoft.com/office/powerpoint/2010/main" val="10019680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To calculate the current ratio, divide current assets by current liabilities. </a:t>
            </a:r>
            <a:r>
              <a:rPr lang="en-IN" altLang="en-US" dirty="0"/>
              <a:t>The trend of a company’s current ratio </a:t>
            </a:r>
            <a:r>
              <a:rPr lang="en-US" altLang="en-US" dirty="0"/>
              <a:t>is </a:t>
            </a:r>
            <a:r>
              <a:rPr lang="en-IN" altLang="en-US" dirty="0"/>
              <a:t>most useful in judging its current bill-paying ability</a:t>
            </a:r>
            <a:r>
              <a:rPr lang="en-US" altLang="en-US" dirty="0"/>
              <a:t>. As a rule of thumb, a current ratio of two is considered indicative of adequate liquidity. </a:t>
            </a:r>
          </a:p>
        </p:txBody>
      </p:sp>
    </p:spTree>
    <p:extLst>
      <p:ext uri="{BB962C8B-B14F-4D97-AF65-F5344CB8AC3E}">
        <p14:creationId xmlns:p14="http://schemas.microsoft.com/office/powerpoint/2010/main" val="543912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The acid-test ratio, also called quick ratio, is calculated by dividing the sum of Cash (including temporary cash investments) and Accounts Receivable by current liabilities. This ratio provides information about an almost worst-case situation—the firm's ability to meet its current obligations even if none of the inventory can be sold. As a rule of thumb, an acid-test ratio of 1.0 is considered indicative of adequate liquidity. </a:t>
            </a:r>
          </a:p>
        </p:txBody>
      </p:sp>
    </p:spTree>
    <p:extLst>
      <p:ext uri="{BB962C8B-B14F-4D97-AF65-F5344CB8AC3E}">
        <p14:creationId xmlns:p14="http://schemas.microsoft.com/office/powerpoint/2010/main" val="4159241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solidFill>
                  <a:schemeClr val="bg2">
                    <a:lumMod val="50000"/>
                  </a:schemeClr>
                </a:solidFill>
              </a:rPr>
              <a:t>LO 3-7: </a:t>
            </a:r>
            <a:r>
              <a:rPr kumimoji="0" lang="en-US" dirty="0">
                <a:solidFill>
                  <a:schemeClr val="bg2">
                    <a:lumMod val="50000"/>
                  </a:schemeClr>
                </a:solidFill>
              </a:rPr>
              <a:t>Generalize about how trend analysis can be used most effectively.</a:t>
            </a:r>
          </a:p>
          <a:p>
            <a:pPr>
              <a:defRPr/>
            </a:pPr>
            <a:endParaRPr kumimoji="0" lang="en-US" dirty="0">
              <a:solidFill>
                <a:schemeClr val="bg2">
                  <a:lumMod val="50000"/>
                </a:schemeClr>
              </a:solidFill>
            </a:endParaRPr>
          </a:p>
          <a:p>
            <a:pPr>
              <a:defRPr/>
            </a:pPr>
            <a:r>
              <a:rPr lang="en-IN" dirty="0"/>
              <a:t>* Profitability calculations were made from the data presented in the five-year selected financial data. </a:t>
            </a:r>
          </a:p>
          <a:p>
            <a:pPr>
              <a:defRPr/>
            </a:pPr>
            <a:r>
              <a:rPr lang="en-IN" dirty="0"/>
              <a:t>† Liquidity calculations were made from the data presented in the balance sheets of this and prior annual reports. </a:t>
            </a:r>
          </a:p>
          <a:p>
            <a:pPr>
              <a:defRPr/>
            </a:pPr>
            <a:r>
              <a:rPr lang="en-IN" dirty="0"/>
              <a:t>‡ Based on “Net Earnings Attributable to Campbell Soup Company,” which was identical to “Net Earnings” in all years except 2014 and 2013, when these amounts were slightly higher than “Net Earnings.” The slight differences are due to net losses attributed to the </a:t>
            </a:r>
            <a:r>
              <a:rPr lang="en-IN" dirty="0" err="1"/>
              <a:t>noncontrolling</a:t>
            </a:r>
            <a:r>
              <a:rPr lang="en-IN" dirty="0"/>
              <a:t> (outside) shareholders of Campbell’s subsidiary companies. 	</a:t>
            </a:r>
          </a:p>
          <a:p>
            <a:pPr>
              <a:defRPr/>
            </a:pPr>
            <a:endParaRPr kumimoji="0" lang="en-US" dirty="0">
              <a:solidFill>
                <a:schemeClr val="bg2">
                  <a:lumMod val="50000"/>
                </a:schemeClr>
              </a:solidFill>
            </a:endParaRPr>
          </a:p>
          <a:p>
            <a:pPr>
              <a:defRPr/>
            </a:pPr>
            <a:r>
              <a:rPr lang="en-US" dirty="0">
                <a:solidFill>
                  <a:schemeClr val="bg2">
                    <a:lumMod val="50000"/>
                  </a:schemeClr>
                </a:solidFill>
              </a:rPr>
              <a:t>A trend analysis is an evaluation of selected data over time. </a:t>
            </a:r>
            <a:r>
              <a:rPr lang="en-IN" dirty="0"/>
              <a:t>The data in this table come from the five-year “selected financial data” of Campbell’s 2017 annual report and from balance sheets of prior annual reports. </a:t>
            </a:r>
            <a:endParaRPr lang="en-US" dirty="0"/>
          </a:p>
        </p:txBody>
      </p:sp>
    </p:spTree>
    <p:extLst>
      <p:ext uri="{BB962C8B-B14F-4D97-AF65-F5344CB8AC3E}">
        <p14:creationId xmlns:p14="http://schemas.microsoft.com/office/powerpoint/2010/main" val="2209669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We can also use the trend analysis to construct graphs, so we can see trends over time. </a:t>
            </a:r>
          </a:p>
          <a:p>
            <a:endParaRPr lang="en-US" altLang="en-US" dirty="0"/>
          </a:p>
          <a:p>
            <a:r>
              <a:rPr lang="en-IN" altLang="en-US" dirty="0"/>
              <a:t>Campbell’s ROI and ROE results were generally downward trending during the five-year period presented, although 2017 was certainly an encouraging year. Campbell’s ROI trend was clearly more stable than its ROE trend during the five-year period from 2013 to 2017, as is typically the case for many companies. </a:t>
            </a:r>
            <a:endParaRPr lang="en-US" altLang="en-US" dirty="0"/>
          </a:p>
        </p:txBody>
      </p:sp>
    </p:spTree>
    <p:extLst>
      <p:ext uri="{BB962C8B-B14F-4D97-AF65-F5344CB8AC3E}">
        <p14:creationId xmlns:p14="http://schemas.microsoft.com/office/powerpoint/2010/main" val="3621759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Campbell’s turnover has been remarkably stable in recent years, although slightly downward trending; this suggests that the company has had a relatively flat or even falling sales growth trend and that total asset growth has been minimal as well. Note that the range of turnover results during this period, 1.00–1.09, is not significant in absolute terms and is graphically depicted as a virtual flat-line representation. </a:t>
            </a:r>
          </a:p>
          <a:p>
            <a:endParaRPr lang="en-IN" altLang="en-US" dirty="0"/>
          </a:p>
          <a:p>
            <a:r>
              <a:rPr lang="en-IN" altLang="en-US" dirty="0"/>
              <a:t>Campbell’s maintained a highly consistent current ratio in the range of 0.68–0.79 throughout the five-year period, meaning that current liabilities exceeded current assets by substantial amounts in all years presented. Working capital peaked at ($495) million in 2017 after having reached a low point of ($1,061) million in 2013, meaning that current liabilities exceeded current asset by more than $1 billion at that point in time. </a:t>
            </a:r>
          </a:p>
        </p:txBody>
      </p:sp>
    </p:spTree>
    <p:extLst>
      <p:ext uri="{BB962C8B-B14F-4D97-AF65-F5344CB8AC3E}">
        <p14:creationId xmlns:p14="http://schemas.microsoft.com/office/powerpoint/2010/main" val="1760265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ea typeface="MS PGothic" panose="020B0600070205080204" pitchFamily="34" charset="-128"/>
              </a:rPr>
              <a:t>Chapter 3: </a:t>
            </a:r>
            <a:r>
              <a:rPr lang="en-US" altLang="en-US" dirty="0">
                <a:latin typeface="Calibri" panose="020F0502020204030204" pitchFamily="34" charset="0"/>
              </a:rPr>
              <a:t>Fundamental Interpretations Made from Financial Statement Data</a:t>
            </a:r>
            <a:endParaRPr lang="en-US" altLang="en-US" dirty="0"/>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3</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274141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893027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defRPr/>
            </a:pPr>
            <a:r>
              <a:rPr lang="en-US" dirty="0">
                <a:solidFill>
                  <a:srgbClr val="000000"/>
                </a:solidFill>
                <a:cs typeface="Times New Roman" pitchFamily="18" charset="0"/>
              </a:rPr>
              <a:t>After studying this chapter, you should understand and be able to:</a:t>
            </a:r>
          </a:p>
          <a:p>
            <a:pPr marL="342900" indent="-342900">
              <a:spcBef>
                <a:spcPct val="50000"/>
              </a:spcBef>
              <a:defRPr/>
            </a:pPr>
            <a:r>
              <a:rPr lang="en-US" dirty="0">
                <a:latin typeface="Arial Narrow" pitchFamily="34" charset="0"/>
              </a:rPr>
              <a:t>LO3-1: Discuss why financial statement ratios are important.</a:t>
            </a:r>
          </a:p>
          <a:p>
            <a:pPr marL="342900" indent="-342900">
              <a:spcBef>
                <a:spcPct val="50000"/>
              </a:spcBef>
              <a:defRPr/>
            </a:pPr>
            <a:r>
              <a:rPr lang="en-US" dirty="0">
                <a:latin typeface="Arial Narrow" pitchFamily="34" charset="0"/>
              </a:rPr>
              <a:t>LO3-2: Explain the importance and show the calculation of return on investment.</a:t>
            </a:r>
          </a:p>
          <a:p>
            <a:pPr marL="342900" indent="-342900">
              <a:spcBef>
                <a:spcPct val="50000"/>
              </a:spcBef>
              <a:defRPr/>
            </a:pPr>
            <a:r>
              <a:rPr lang="en-US" dirty="0">
                <a:latin typeface="Arial Narrow" pitchFamily="34" charset="0"/>
              </a:rPr>
              <a:t>LO3-3: Illustrate how to calculate and interpret margin and turnover using the DuPont model.</a:t>
            </a:r>
          </a:p>
          <a:p>
            <a:pPr marL="342900" indent="-342900">
              <a:spcBef>
                <a:spcPct val="50000"/>
              </a:spcBef>
              <a:defRPr/>
            </a:pPr>
            <a:r>
              <a:rPr lang="en-US" dirty="0">
                <a:latin typeface="Arial Narrow" pitchFamily="34" charset="0"/>
              </a:rPr>
              <a:t>LO3-4: Explain the importance and show the calculation of return on equity.</a:t>
            </a:r>
          </a:p>
          <a:p>
            <a:pPr marL="342900" indent="-342900">
              <a:spcBef>
                <a:spcPct val="50000"/>
              </a:spcBef>
              <a:defRPr/>
            </a:pPr>
            <a:r>
              <a:rPr lang="en-US" dirty="0">
                <a:latin typeface="Arial Narrow" pitchFamily="34" charset="0"/>
              </a:rPr>
              <a:t>LO3-5: Explain the meaning of liquidity and discuss why it is important.</a:t>
            </a:r>
          </a:p>
          <a:p>
            <a:pPr marL="625475" indent="-625475">
              <a:spcBef>
                <a:spcPct val="50000"/>
              </a:spcBef>
              <a:defRPr/>
            </a:pPr>
            <a:r>
              <a:rPr lang="en-US" dirty="0">
                <a:latin typeface="Arial Narrow" pitchFamily="34" charset="0"/>
              </a:rPr>
              <a:t>LO3-6: Discuss the significance and calculation of working capital, the current ratio, and the acid-test ratio.</a:t>
            </a:r>
          </a:p>
          <a:p>
            <a:pPr marL="342900" indent="-342900">
              <a:spcBef>
                <a:spcPct val="50000"/>
              </a:spcBef>
              <a:defRPr/>
            </a:pPr>
            <a:r>
              <a:rPr lang="en-US" dirty="0">
                <a:latin typeface="Arial Narrow" pitchFamily="34" charset="0"/>
              </a:rPr>
              <a:t>LO3-7: Generalize about how trend analysis can be used most effectively.</a:t>
            </a:r>
          </a:p>
        </p:txBody>
      </p:sp>
    </p:spTree>
    <p:extLst>
      <p:ext uri="{BB962C8B-B14F-4D97-AF65-F5344CB8AC3E}">
        <p14:creationId xmlns:p14="http://schemas.microsoft.com/office/powerpoint/2010/main" val="3913818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rPr>
              <a:t>LO 3-1: Discuss w</a:t>
            </a:r>
            <a:r>
              <a:rPr kumimoji="0" lang="en-US" altLang="en-US" dirty="0">
                <a:solidFill>
                  <a:srgbClr val="000000"/>
                </a:solidFill>
              </a:rPr>
              <a:t>hy financial statement ratios are important.</a:t>
            </a:r>
          </a:p>
          <a:p>
            <a:endParaRPr kumimoji="0" lang="en-US" altLang="en-US" dirty="0">
              <a:solidFill>
                <a:srgbClr val="800000"/>
              </a:solidFill>
            </a:endParaRPr>
          </a:p>
          <a:p>
            <a:pPr>
              <a:spcBef>
                <a:spcPct val="50000"/>
              </a:spcBef>
            </a:pPr>
            <a:r>
              <a:rPr lang="en-US" altLang="en-US" dirty="0"/>
              <a:t>A ratio is simply the relationship between two numbers. The large dollar amounts reported in the financial statements of many companies, and the varying sizes of companies, make ratio analysis the only sensible method of evaluating various financial characteristics of a company. </a:t>
            </a:r>
            <a:r>
              <a:rPr lang="en-IN" altLang="en-US" dirty="0"/>
              <a:t>Meaningful analysis is accomplished when the trend of a particular ratio over several time periods is examined. Most industry and trade associations publish industry average ratios based on aggregated data compiled by the associations from reports submitted by association members.</a:t>
            </a:r>
            <a:endParaRPr lang="en-US" altLang="en-US" dirty="0"/>
          </a:p>
        </p:txBody>
      </p:sp>
    </p:spTree>
    <p:extLst>
      <p:ext uri="{BB962C8B-B14F-4D97-AF65-F5344CB8AC3E}">
        <p14:creationId xmlns:p14="http://schemas.microsoft.com/office/powerpoint/2010/main" val="878942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Trend analysis can help identify improving or deteriorating conditions. Let’s look at an example that illustrates the trend analysis process. Suppose a student’s grade point average for last semester was 3.5 on a 4.0 scale. That GPA may be interesting, but it says little about the student’s work. However, suppose you learn that this student’s GPA was 1.9 four semesters ago, 2.7 three semesters ago, and 3.0 two semesters ago. The upward trend of grades suggests that the student is working “smarter and harder.”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3-2:</a:t>
            </a:r>
            <a:r>
              <a:rPr kumimoji="0" lang="en-US" altLang="en-US" dirty="0">
                <a:solidFill>
                  <a:srgbClr val="000000"/>
                </a:solidFill>
              </a:rPr>
              <a:t> Explain the importance and show the calculation of return on investment.</a:t>
            </a:r>
          </a:p>
          <a:p>
            <a:endParaRPr kumimoji="0" lang="en-US" altLang="en-US" dirty="0">
              <a:solidFill>
                <a:srgbClr val="800000"/>
              </a:solidFill>
            </a:endParaRPr>
          </a:p>
          <a:p>
            <a:r>
              <a:rPr lang="en-US" altLang="en-US" dirty="0"/>
              <a:t>To calculate the rate of return ratio, the amount of return on an investment is divided by the amount of the investment. The rate of return ratio provides the return on a given investment alternative. All other things being equal, the higher the rate of return, the more profitable the alternative. </a:t>
            </a:r>
            <a:r>
              <a:rPr lang="en-IN" altLang="en-US" dirty="0"/>
              <a:t>The rate of return calculation is derived from the interest calculation where interest is the product of principal, rate, and time</a:t>
            </a:r>
            <a:r>
              <a:rPr lang="en-US" altLang="en-US" dirty="0"/>
              <a:t>. Higher rates of return are associated with greater risk.</a:t>
            </a:r>
          </a:p>
          <a:p>
            <a:endParaRPr lang="en-US" altLang="en-US" dirty="0"/>
          </a:p>
          <a:p>
            <a:r>
              <a:rPr lang="en-IN" altLang="en-US" dirty="0"/>
              <a:t>Rate of return is a universally accepted measure of profitability. Because it is a ratio, profitability of unequal investments can be compared, and risk–reward relationships can be evaluated. </a:t>
            </a:r>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To calculate the return on investment (ROI), divide net income by the average total assets. T</a:t>
            </a:r>
            <a:r>
              <a:rPr lang="en-IN" altLang="en-US" dirty="0"/>
              <a:t>his ratio is sometimes referred to as the return on assets (ROA). </a:t>
            </a:r>
            <a:r>
              <a:rPr lang="en-US" altLang="en-US" dirty="0"/>
              <a:t>This ratio describes the rate of return that management was able to earn on the assets it had available to use during the year. An informed judgment about the firm's profitability requires relating net income to the assets used to generate that net income.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Some financial analysts prefer to use income from operations (or earnings before interest and income taxes) and average operating assets in the ROI calculation. They believe that excluding interest expense, income taxes, and assets not used in operations provides a better measure of the operating results of the firm.</a:t>
            </a:r>
          </a:p>
        </p:txBody>
      </p:sp>
    </p:spTree>
    <p:extLst>
      <p:ext uri="{BB962C8B-B14F-4D97-AF65-F5344CB8AC3E}">
        <p14:creationId xmlns:p14="http://schemas.microsoft.com/office/powerpoint/2010/main" val="1733792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3-3: I</a:t>
            </a:r>
            <a:r>
              <a:rPr kumimoji="0" lang="en-US" altLang="en-US" dirty="0">
                <a:solidFill>
                  <a:srgbClr val="000000"/>
                </a:solidFill>
              </a:rPr>
              <a:t>llustrate how to calculate and interpret margin and turnover using the DuPont model.</a:t>
            </a:r>
          </a:p>
          <a:p>
            <a:endParaRPr kumimoji="0" lang="en-US" altLang="en-US" dirty="0">
              <a:solidFill>
                <a:srgbClr val="800000"/>
              </a:solidFill>
            </a:endParaRPr>
          </a:p>
          <a:p>
            <a:r>
              <a:rPr lang="en-US" altLang="en-US" dirty="0"/>
              <a:t>The DuPont model is an expansion of the basic ROI calculation. The margin (net income divided by sales) and turnover (sales divided by average total assets) are calculated separately and then margin is multiplied by turnover to arrive at ROI. The developers of the model reasoned that profitability from sales and utilization of assets to generate sales revenue were both important factors to be considered when evaluating a company’s overall profitability. </a:t>
            </a:r>
          </a:p>
        </p:txBody>
      </p:sp>
    </p:spTree>
    <p:extLst>
      <p:ext uri="{BB962C8B-B14F-4D97-AF65-F5344CB8AC3E}">
        <p14:creationId xmlns:p14="http://schemas.microsoft.com/office/powerpoint/2010/main" val="1234471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99930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9" Type="http://schemas.openxmlformats.org/officeDocument/2006/relationships/slideLayout" Target="../slideLayouts/slideLayout79.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38" Type="http://schemas.openxmlformats.org/officeDocument/2006/relationships/slideLayout" Target="../slideLayouts/slideLayout78.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41" Type="http://schemas.openxmlformats.org/officeDocument/2006/relationships/theme" Target="../theme/theme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37" Type="http://schemas.openxmlformats.org/officeDocument/2006/relationships/slideLayout" Target="../slideLayouts/slideLayout77.xml"/><Relationship Id="rId40" Type="http://schemas.openxmlformats.org/officeDocument/2006/relationships/slideLayout" Target="../slideLayouts/slideLayout80.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slideLayout" Target="../slideLayouts/slideLayout7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3 -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08" r:id="rId3"/>
    <p:sldLayoutId id="2147485108" r:id="rId4"/>
    <p:sldLayoutId id="2147485109" r:id="rId5"/>
    <p:sldLayoutId id="2147485110" r:id="rId6"/>
    <p:sldLayoutId id="2147485111" r:id="rId7"/>
    <p:sldLayoutId id="2147485112" r:id="rId8"/>
    <p:sldLayoutId id="2147485113" r:id="rId9"/>
    <p:sldLayoutId id="2147485114" r:id="rId10"/>
    <p:sldLayoutId id="2147485115" r:id="rId11"/>
    <p:sldLayoutId id="2147485116" r:id="rId12"/>
    <p:sldLayoutId id="2147485117" r:id="rId13"/>
    <p:sldLayoutId id="2147485118" r:id="rId14"/>
    <p:sldLayoutId id="2147485119" r:id="rId15"/>
    <p:sldLayoutId id="2147485121" r:id="rId16"/>
    <p:sldLayoutId id="2147485123" r:id="rId17"/>
    <p:sldLayoutId id="2147485124" r:id="rId18"/>
    <p:sldLayoutId id="2147485125" r:id="rId19"/>
    <p:sldLayoutId id="2147485128" r:id="rId20"/>
    <p:sldLayoutId id="2147485129" r:id="rId21"/>
    <p:sldLayoutId id="2147485130" r:id="rId22"/>
    <p:sldLayoutId id="2147485131" r:id="rId23"/>
    <p:sldLayoutId id="2147485132" r:id="rId24"/>
    <p:sldLayoutId id="2147485133" r:id="rId25"/>
    <p:sldLayoutId id="2147485134" r:id="rId26"/>
    <p:sldLayoutId id="2147485137" r:id="rId27"/>
    <p:sldLayoutId id="2147485138" r:id="rId28"/>
    <p:sldLayoutId id="2147485140" r:id="rId29"/>
    <p:sldLayoutId id="2147485143" r:id="rId30"/>
    <p:sldLayoutId id="2147485144" r:id="rId31"/>
    <p:sldLayoutId id="2147485145" r:id="rId32"/>
    <p:sldLayoutId id="2147485146" r:id="rId33"/>
    <p:sldLayoutId id="2147485148" r:id="rId34"/>
    <p:sldLayoutId id="2147485150" r:id="rId35"/>
    <p:sldLayoutId id="2147485151" r:id="rId36"/>
    <p:sldLayoutId id="2147485152" r:id="rId37"/>
    <p:sldLayoutId id="2147485105" r:id="rId38"/>
    <p:sldLayoutId id="2147485154" r:id="rId39"/>
    <p:sldLayoutId id="2147485155"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3 -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8.wmf"/><Relationship Id="rId4" Type="http://schemas.openxmlformats.org/officeDocument/2006/relationships/oleObject" Target="../embeddings/oleObject4.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image" Target="../media/image10.wmf"/><Relationship Id="rId4" Type="http://schemas.openxmlformats.org/officeDocument/2006/relationships/oleObject" Target="../embeddings/oleObject5.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image" Target="../media/image11.wmf"/><Relationship Id="rId4" Type="http://schemas.openxmlformats.org/officeDocument/2006/relationships/oleObject" Target="../embeddings/oleObject6.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slide" Target="slide23.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4.w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5.w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The DuPont Model </a:t>
            </a:r>
            <a:r>
              <a:rPr lang="en-US" altLang="en-US" sz="1000" dirty="0"/>
              <a:t>2</a:t>
            </a:r>
          </a:p>
        </p:txBody>
      </p:sp>
      <p:pic>
        <p:nvPicPr>
          <p:cNvPr id="5" name="Picture 4" descr="Same as previous equation but now under margin is the explanation: Emphasizes that from every dollar of sales revenue, some amount must work its way to net income. Under the Turnover label is: Relates to the efficiency with which the firm’s assets are used in the revenue-generating process.&#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9668" y="1600200"/>
            <a:ext cx="7302500" cy="4013200"/>
          </a:xfrm>
          <a:prstGeom prst="rect">
            <a:avLst/>
          </a:prstGeom>
        </p:spPr>
      </p:pic>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3-3: Illustrate how to calculate and interpret margin and turnover using the DuPont model.</a:t>
            </a:r>
          </a:p>
        </p:txBody>
      </p:sp>
    </p:spTree>
    <p:extLst>
      <p:ext uri="{BB962C8B-B14F-4D97-AF65-F5344CB8AC3E}">
        <p14:creationId xmlns:p14="http://schemas.microsoft.com/office/powerpoint/2010/main" val="281020794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The DuPont Model </a:t>
            </a:r>
            <a:r>
              <a:rPr lang="en-US" altLang="en-US" sz="1000" dirty="0"/>
              <a:t>3</a:t>
            </a:r>
          </a:p>
        </p:txBody>
      </p:sp>
      <p:pic>
        <p:nvPicPr>
          <p:cNvPr id="3" name="Picture 2" descr="Repeat of equation from slid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6838" y="1644070"/>
            <a:ext cx="6035124" cy="1259505"/>
          </a:xfrm>
          <a:prstGeom prst="rect">
            <a:avLst/>
          </a:prstGeom>
        </p:spPr>
      </p:pic>
      <p:sp>
        <p:nvSpPr>
          <p:cNvPr id="2" name="Content Placeholder 1"/>
          <p:cNvSpPr>
            <a:spLocks noGrp="1"/>
          </p:cNvSpPr>
          <p:nvPr>
            <p:ph idx="1"/>
          </p:nvPr>
        </p:nvSpPr>
        <p:spPr>
          <a:xfrm>
            <a:off x="457200" y="3276600"/>
            <a:ext cx="8534400" cy="2209800"/>
          </a:xfrm>
        </p:spPr>
        <p:txBody>
          <a:bodyPr/>
          <a:lstStyle/>
          <a:p>
            <a:pPr marL="0" indent="0">
              <a:buNone/>
              <a:defRPr/>
            </a:pPr>
            <a:r>
              <a:rPr lang="en-US" sz="2400" b="1" dirty="0"/>
              <a:t>A rule of thumb useful for putting ROI in perspective is that for most American merchandising and manufacturing companies, average ROI based on net income ranges between 8 percent and 12 percent.</a:t>
            </a:r>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3-3: Illustrate how to calculate and interpret margin and turnover using the DuPont model.</a:t>
            </a:r>
          </a:p>
        </p:txBody>
      </p:sp>
    </p:spTree>
    <p:extLst>
      <p:ext uri="{BB962C8B-B14F-4D97-AF65-F5344CB8AC3E}">
        <p14:creationId xmlns:p14="http://schemas.microsoft.com/office/powerpoint/2010/main" val="306606856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Return on Equity (R</a:t>
            </a:r>
            <a:r>
              <a:rPr lang="en-US" altLang="en-US" sz="100" dirty="0"/>
              <a:t> </a:t>
            </a:r>
            <a:r>
              <a:rPr lang="en-US" altLang="en-US" dirty="0"/>
              <a:t>O</a:t>
            </a:r>
            <a:r>
              <a:rPr lang="en-US" altLang="en-US" sz="100" dirty="0"/>
              <a:t> </a:t>
            </a:r>
            <a:r>
              <a:rPr lang="en-US" altLang="en-US" dirty="0"/>
              <a:t>E)</a:t>
            </a:r>
          </a:p>
        </p:txBody>
      </p:sp>
      <p:graphicFrame>
        <p:nvGraphicFramePr>
          <p:cNvPr id="17" name="Object 16"/>
          <p:cNvGraphicFramePr>
            <a:graphicFrameLocks noChangeAspect="1"/>
          </p:cNvGraphicFramePr>
          <p:nvPr>
            <p:extLst>
              <p:ext uri="{D42A27DB-BD31-4B8C-83A1-F6EECF244321}">
                <p14:modId xmlns:p14="http://schemas.microsoft.com/office/powerpoint/2010/main" val="4175647376"/>
              </p:ext>
            </p:extLst>
          </p:nvPr>
        </p:nvGraphicFramePr>
        <p:xfrm>
          <a:off x="1036638" y="1517650"/>
          <a:ext cx="6726237" cy="981075"/>
        </p:xfrm>
        <a:graphic>
          <a:graphicData uri="http://schemas.openxmlformats.org/presentationml/2006/ole">
            <mc:AlternateContent xmlns:mc="http://schemas.openxmlformats.org/markup-compatibility/2006">
              <mc:Choice xmlns:v="urn:schemas-microsoft-com:vml" Requires="v">
                <p:oleObj spid="_x0000_s84015" name="Equation" r:id="rId4" imgW="3136680" imgH="457200" progId="Equation.DSMT4">
                  <p:embed/>
                </p:oleObj>
              </mc:Choice>
              <mc:Fallback>
                <p:oleObj name="Equation" r:id="rId4" imgW="3136680" imgH="457200" progId="Equation.DSMT4">
                  <p:embed/>
                  <p:pic>
                    <p:nvPicPr>
                      <p:cNvPr id="17" name="Object 16"/>
                      <p:cNvPicPr/>
                      <p:nvPr/>
                    </p:nvPicPr>
                    <p:blipFill>
                      <a:blip r:embed="rId5"/>
                      <a:stretch>
                        <a:fillRect/>
                      </a:stretch>
                    </p:blipFill>
                    <p:spPr>
                      <a:xfrm>
                        <a:off x="1036638" y="1517650"/>
                        <a:ext cx="6726237" cy="981075"/>
                      </a:xfrm>
                      <a:prstGeom prst="rect">
                        <a:avLst/>
                      </a:prstGeom>
                    </p:spPr>
                  </p:pic>
                </p:oleObj>
              </mc:Fallback>
            </mc:AlternateContent>
          </a:graphicData>
        </a:graphic>
      </p:graphicFrame>
      <p:sp>
        <p:nvSpPr>
          <p:cNvPr id="2" name="Content Placeholder 1"/>
          <p:cNvSpPr>
            <a:spLocks noGrp="1"/>
          </p:cNvSpPr>
          <p:nvPr>
            <p:ph idx="1"/>
          </p:nvPr>
        </p:nvSpPr>
        <p:spPr>
          <a:xfrm>
            <a:off x="457200" y="2657475"/>
            <a:ext cx="8229600" cy="923925"/>
          </a:xfrm>
        </p:spPr>
        <p:txBody>
          <a:bodyPr/>
          <a:lstStyle/>
          <a:p>
            <a:pPr marL="0" indent="0">
              <a:buNone/>
            </a:pPr>
            <a:r>
              <a:rPr lang="en-US" sz="2400" b="1" dirty="0"/>
              <a:t>Stockholders are interested in expressing the profits of the firm as a rate of return on the amount of stockholders' equity.</a:t>
            </a:r>
          </a:p>
        </p:txBody>
      </p:sp>
      <p:sp>
        <p:nvSpPr>
          <p:cNvPr id="3" name="Content Placeholder 2"/>
          <p:cNvSpPr>
            <a:spLocks noGrp="1"/>
          </p:cNvSpPr>
          <p:nvPr>
            <p:ph idx="13"/>
          </p:nvPr>
        </p:nvSpPr>
        <p:spPr>
          <a:xfrm>
            <a:off x="457200" y="3733800"/>
            <a:ext cx="8077200" cy="1739902"/>
          </a:xfrm>
        </p:spPr>
        <p:txBody>
          <a:bodyPr/>
          <a:lstStyle/>
          <a:p>
            <a:pPr marL="0" indent="0">
              <a:buNone/>
            </a:pPr>
            <a:r>
              <a:rPr lang="en-IN" altLang="en-US" sz="2400" b="1" dirty="0"/>
              <a:t>A rule of thumb for putting R</a:t>
            </a:r>
            <a:r>
              <a:rPr lang="en-IN" altLang="en-US" sz="100" b="1" dirty="0"/>
              <a:t> </a:t>
            </a:r>
            <a:r>
              <a:rPr lang="en-IN" altLang="en-US" sz="2400" b="1" dirty="0"/>
              <a:t>O</a:t>
            </a:r>
            <a:r>
              <a:rPr lang="en-IN" altLang="en-US" sz="100" b="1" dirty="0"/>
              <a:t> </a:t>
            </a:r>
            <a:r>
              <a:rPr lang="en-IN" altLang="en-US" sz="2400" b="1" dirty="0"/>
              <a:t>E in perspective is that </a:t>
            </a:r>
            <a:r>
              <a:rPr lang="en-US" altLang="en-US" sz="2400" b="1" dirty="0"/>
              <a:t>average R</a:t>
            </a:r>
            <a:r>
              <a:rPr lang="en-US" altLang="en-US" sz="100" b="1" dirty="0"/>
              <a:t> </a:t>
            </a:r>
            <a:r>
              <a:rPr lang="en-US" altLang="en-US" sz="2400" b="1" dirty="0"/>
              <a:t>O</a:t>
            </a:r>
            <a:r>
              <a:rPr lang="en-US" altLang="en-US" sz="100" b="1" dirty="0"/>
              <a:t> </a:t>
            </a:r>
            <a:r>
              <a:rPr lang="en-US" altLang="en-US" sz="2400" b="1" dirty="0"/>
              <a:t>E for most American merchandising and manufacturing companies has historically ranged from 12 percent to 18 percent.</a:t>
            </a:r>
            <a:endParaRPr lang="en-US" sz="2400" b="1" dirty="0"/>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3-4: Explain the importance and show the calculation of return on equity.</a:t>
            </a:r>
          </a:p>
        </p:txBody>
      </p:sp>
    </p:spTree>
    <p:extLst>
      <p:ext uri="{BB962C8B-B14F-4D97-AF65-F5344CB8AC3E}">
        <p14:creationId xmlns:p14="http://schemas.microsoft.com/office/powerpoint/2010/main" val="65980728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Measures of Liquidity</a:t>
            </a:r>
          </a:p>
        </p:txBody>
      </p:sp>
      <p:sp>
        <p:nvSpPr>
          <p:cNvPr id="2" name="Content Placeholder 1"/>
          <p:cNvSpPr>
            <a:spLocks noGrp="1"/>
          </p:cNvSpPr>
          <p:nvPr>
            <p:ph idx="1"/>
          </p:nvPr>
        </p:nvSpPr>
        <p:spPr>
          <a:xfrm>
            <a:off x="457200" y="1600201"/>
            <a:ext cx="8229600" cy="1142999"/>
          </a:xfrm>
        </p:spPr>
        <p:txBody>
          <a:bodyPr/>
          <a:lstStyle/>
          <a:p>
            <a:pPr marL="0" indent="0">
              <a:buNone/>
            </a:pPr>
            <a:r>
              <a:rPr kumimoji="1" lang="en-US" sz="2400" b="1" i="1" dirty="0">
                <a:cs typeface="Arial" pitchFamily="34" charset="0"/>
              </a:rPr>
              <a:t>Liquidity</a:t>
            </a:r>
            <a:r>
              <a:rPr kumimoji="1" lang="en-US" sz="2400" dirty="0">
                <a:cs typeface="Arial" pitchFamily="34" charset="0"/>
              </a:rPr>
              <a:t> refers to a firm’s ability to meet its current obligations and is measured by relating its current assets and current liabilities as reported on the balance sheet.</a:t>
            </a:r>
            <a:endParaRPr lang="en-US" sz="2400" b="1" dirty="0"/>
          </a:p>
        </p:txBody>
      </p:sp>
      <p:sp>
        <p:nvSpPr>
          <p:cNvPr id="3" name="Content Placeholder 2"/>
          <p:cNvSpPr>
            <a:spLocks noGrp="1"/>
          </p:cNvSpPr>
          <p:nvPr>
            <p:ph idx="13"/>
          </p:nvPr>
        </p:nvSpPr>
        <p:spPr>
          <a:xfrm>
            <a:off x="457200" y="2895600"/>
            <a:ext cx="8077200" cy="1739902"/>
          </a:xfrm>
        </p:spPr>
        <p:txBody>
          <a:bodyPr/>
          <a:lstStyle/>
          <a:p>
            <a:pPr>
              <a:spcBef>
                <a:spcPct val="0"/>
              </a:spcBef>
              <a:buFontTx/>
              <a:buNone/>
            </a:pPr>
            <a:r>
              <a:rPr lang="en-US" altLang="en-US" sz="2400" b="1" i="1" dirty="0"/>
              <a:t>Liquidity</a:t>
            </a:r>
            <a:r>
              <a:rPr lang="en-US" altLang="en-US" sz="2400" b="1" dirty="0"/>
              <a:t> is measured in three principal ways:</a:t>
            </a:r>
          </a:p>
          <a:p>
            <a:pPr marL="291600" indent="-291600">
              <a:spcBef>
                <a:spcPct val="0"/>
              </a:spcBef>
            </a:pPr>
            <a:r>
              <a:rPr lang="en-US" altLang="en-US" sz="2400" b="1" dirty="0"/>
              <a:t>Working Capital.</a:t>
            </a:r>
          </a:p>
          <a:p>
            <a:pPr marL="291600" indent="-291600">
              <a:spcBef>
                <a:spcPct val="0"/>
              </a:spcBef>
            </a:pPr>
            <a:r>
              <a:rPr lang="en-US" altLang="en-US" sz="2400" b="1" dirty="0"/>
              <a:t>Current Ratio.</a:t>
            </a:r>
          </a:p>
          <a:p>
            <a:pPr marL="291600" indent="-291600">
              <a:spcBef>
                <a:spcPct val="0"/>
              </a:spcBef>
            </a:pPr>
            <a:r>
              <a:rPr lang="en-US" altLang="en-US" sz="2400" b="1" dirty="0"/>
              <a:t>Acid-Test Ratio.</a:t>
            </a:r>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3-5: Explain the meaning of liquidity and discuss why it is important.</a:t>
            </a:r>
          </a:p>
        </p:txBody>
      </p:sp>
    </p:spTree>
    <p:extLst>
      <p:ext uri="{BB962C8B-B14F-4D97-AF65-F5344CB8AC3E}">
        <p14:creationId xmlns:p14="http://schemas.microsoft.com/office/powerpoint/2010/main" val="399602755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Working Capital</a:t>
            </a:r>
          </a:p>
        </p:txBody>
      </p:sp>
      <p:pic>
        <p:nvPicPr>
          <p:cNvPr id="5" name="Picture 4" descr="Calculation that Current assets minus Current liabilities equals Working capital.&#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9118" y="1713346"/>
            <a:ext cx="3394364" cy="2262909"/>
          </a:xfrm>
          <a:prstGeom prst="rect">
            <a:avLst/>
          </a:prstGeom>
        </p:spPr>
      </p:pic>
      <p:sp>
        <p:nvSpPr>
          <p:cNvPr id="2" name="Content Placeholder 1"/>
          <p:cNvSpPr>
            <a:spLocks noGrp="1"/>
          </p:cNvSpPr>
          <p:nvPr>
            <p:ph idx="1"/>
          </p:nvPr>
        </p:nvSpPr>
        <p:spPr>
          <a:xfrm>
            <a:off x="457200" y="4648200"/>
            <a:ext cx="8229600" cy="990600"/>
          </a:xfrm>
        </p:spPr>
        <p:txBody>
          <a:bodyPr/>
          <a:lstStyle/>
          <a:p>
            <a:pPr marL="0" indent="0" eaLnBrk="1" hangingPunct="1">
              <a:spcBef>
                <a:spcPct val="50000"/>
              </a:spcBef>
              <a:buFontTx/>
              <a:buNone/>
            </a:pPr>
            <a:r>
              <a:rPr lang="en-US" altLang="en-US" sz="2800" b="1" dirty="0"/>
              <a:t>Working capital is the excess of a firm’s current assets over its current liabilities.</a:t>
            </a:r>
          </a:p>
        </p:txBody>
      </p:sp>
      <p:sp>
        <p:nvSpPr>
          <p:cNvPr id="16" name="Content Placeholder 7"/>
          <p:cNvSpPr>
            <a:spLocks noGrp="1"/>
          </p:cNvSpPr>
          <p:nvPr>
            <p:ph idx="16"/>
          </p:nvPr>
        </p:nvSpPr>
        <p:spPr>
          <a:xfrm>
            <a:off x="457200" y="6248400"/>
            <a:ext cx="7467600" cy="228600"/>
          </a:xfrm>
        </p:spPr>
        <p:txBody>
          <a:bodyPr/>
          <a:lstStyle/>
          <a:p>
            <a:pPr marL="0" indent="0">
              <a:buNone/>
              <a:defRPr/>
            </a:pPr>
            <a:r>
              <a:rPr lang="en-US" altLang="en-US" sz="1100" b="1" dirty="0"/>
              <a:t>Learning Objective 3-6: Discuss the significance and calculation of working capital, the current ratio, and the acid-test ratio.</a:t>
            </a:r>
          </a:p>
        </p:txBody>
      </p:sp>
    </p:spTree>
    <p:extLst>
      <p:ext uri="{BB962C8B-B14F-4D97-AF65-F5344CB8AC3E}">
        <p14:creationId xmlns:p14="http://schemas.microsoft.com/office/powerpoint/2010/main" val="5346815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Current Ratio</a:t>
            </a:r>
          </a:p>
        </p:txBody>
      </p:sp>
      <p:graphicFrame>
        <p:nvGraphicFramePr>
          <p:cNvPr id="17" name="Object 16"/>
          <p:cNvGraphicFramePr>
            <a:graphicFrameLocks noChangeAspect="1"/>
          </p:cNvGraphicFramePr>
          <p:nvPr>
            <p:extLst>
              <p:ext uri="{D42A27DB-BD31-4B8C-83A1-F6EECF244321}">
                <p14:modId xmlns:p14="http://schemas.microsoft.com/office/powerpoint/2010/main" val="1768904414"/>
              </p:ext>
            </p:extLst>
          </p:nvPr>
        </p:nvGraphicFramePr>
        <p:xfrm>
          <a:off x="2003425" y="1544638"/>
          <a:ext cx="4792663" cy="927100"/>
        </p:xfrm>
        <a:graphic>
          <a:graphicData uri="http://schemas.openxmlformats.org/presentationml/2006/ole">
            <mc:AlternateContent xmlns:mc="http://schemas.openxmlformats.org/markup-compatibility/2006">
              <mc:Choice xmlns:v="urn:schemas-microsoft-com:vml" Requires="v">
                <p:oleObj spid="_x0000_s85035" name="Equation" r:id="rId4" imgW="2234880" imgH="431640" progId="Equation.DSMT4">
                  <p:embed/>
                </p:oleObj>
              </mc:Choice>
              <mc:Fallback>
                <p:oleObj name="Equation" r:id="rId4" imgW="2234880" imgH="431640" progId="Equation.DSMT4">
                  <p:embed/>
                  <p:pic>
                    <p:nvPicPr>
                      <p:cNvPr id="17" name="Object 16"/>
                      <p:cNvPicPr/>
                      <p:nvPr/>
                    </p:nvPicPr>
                    <p:blipFill>
                      <a:blip r:embed="rId5"/>
                      <a:stretch>
                        <a:fillRect/>
                      </a:stretch>
                    </p:blipFill>
                    <p:spPr>
                      <a:xfrm>
                        <a:off x="2003425" y="1544638"/>
                        <a:ext cx="4792663" cy="927100"/>
                      </a:xfrm>
                      <a:prstGeom prst="rect">
                        <a:avLst/>
                      </a:prstGeom>
                    </p:spPr>
                  </p:pic>
                </p:oleObj>
              </mc:Fallback>
            </mc:AlternateContent>
          </a:graphicData>
        </a:graphic>
      </p:graphicFrame>
      <p:sp>
        <p:nvSpPr>
          <p:cNvPr id="2" name="Content Placeholder 1"/>
          <p:cNvSpPr>
            <a:spLocks noGrp="1"/>
          </p:cNvSpPr>
          <p:nvPr>
            <p:ph idx="1"/>
          </p:nvPr>
        </p:nvSpPr>
        <p:spPr>
          <a:xfrm>
            <a:off x="457200" y="2809875"/>
            <a:ext cx="8534400" cy="923925"/>
          </a:xfrm>
        </p:spPr>
        <p:txBody>
          <a:bodyPr/>
          <a:lstStyle/>
          <a:p>
            <a:pPr marL="0" indent="0">
              <a:buNone/>
            </a:pPr>
            <a:r>
              <a:rPr lang="en-US" altLang="en-US" sz="2400" b="1" dirty="0"/>
              <a:t>This ratio is most </a:t>
            </a:r>
            <a:r>
              <a:rPr lang="en-IN" altLang="en-US" sz="2400" b="1" dirty="0"/>
              <a:t>useful in judging a company’s current bill-paying ability</a:t>
            </a:r>
            <a:r>
              <a:rPr lang="en-US" altLang="en-US" sz="2400" b="1" dirty="0"/>
              <a:t>.</a:t>
            </a:r>
            <a:endParaRPr lang="en-US" sz="2400" b="1" dirty="0"/>
          </a:p>
        </p:txBody>
      </p:sp>
      <p:sp>
        <p:nvSpPr>
          <p:cNvPr id="3" name="Content Placeholder 2"/>
          <p:cNvSpPr>
            <a:spLocks noGrp="1"/>
          </p:cNvSpPr>
          <p:nvPr>
            <p:ph idx="13"/>
          </p:nvPr>
        </p:nvSpPr>
        <p:spPr>
          <a:xfrm>
            <a:off x="457200" y="3886200"/>
            <a:ext cx="8077200" cy="990600"/>
          </a:xfrm>
        </p:spPr>
        <p:txBody>
          <a:bodyPr/>
          <a:lstStyle/>
          <a:p>
            <a:pPr marL="0" indent="0">
              <a:buNone/>
              <a:defRPr/>
            </a:pPr>
            <a:r>
              <a:rPr lang="en-US" sz="2400" b="1" dirty="0"/>
              <a:t>As a rule of thumb, a current ratio of</a:t>
            </a:r>
            <a:r>
              <a:rPr lang="en-US" sz="2800" b="1" dirty="0"/>
              <a:t> 2.0 </a:t>
            </a:r>
            <a:r>
              <a:rPr lang="en-US" sz="2400" b="1" dirty="0"/>
              <a:t>is considered indicative of adequate liquidity.</a:t>
            </a:r>
          </a:p>
        </p:txBody>
      </p:sp>
      <p:sp>
        <p:nvSpPr>
          <p:cNvPr id="8" name="Content Placeholder 7"/>
          <p:cNvSpPr>
            <a:spLocks noGrp="1"/>
          </p:cNvSpPr>
          <p:nvPr>
            <p:ph idx="16"/>
          </p:nvPr>
        </p:nvSpPr>
        <p:spPr>
          <a:xfrm>
            <a:off x="457200" y="6248400"/>
            <a:ext cx="7467600" cy="228600"/>
          </a:xfrm>
        </p:spPr>
        <p:txBody>
          <a:bodyPr/>
          <a:lstStyle/>
          <a:p>
            <a:pPr marL="0" indent="0">
              <a:buNone/>
              <a:defRPr/>
            </a:pPr>
            <a:r>
              <a:rPr lang="en-US" altLang="en-US" sz="1100" b="1" dirty="0"/>
              <a:t>Learning Objective 3-6: Discuss the significance and calculation of working capital, the current ratio, and the acid-test ratio.</a:t>
            </a:r>
          </a:p>
        </p:txBody>
      </p:sp>
    </p:spTree>
    <p:extLst>
      <p:ext uri="{BB962C8B-B14F-4D97-AF65-F5344CB8AC3E}">
        <p14:creationId xmlns:p14="http://schemas.microsoft.com/office/powerpoint/2010/main" val="74551867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Acid-Test Ratio</a:t>
            </a:r>
          </a:p>
        </p:txBody>
      </p:sp>
      <p:sp>
        <p:nvSpPr>
          <p:cNvPr id="2" name="Content Placeholder 1"/>
          <p:cNvSpPr>
            <a:spLocks noGrp="1"/>
          </p:cNvSpPr>
          <p:nvPr>
            <p:ph idx="1"/>
          </p:nvPr>
        </p:nvSpPr>
        <p:spPr>
          <a:xfrm>
            <a:off x="457200" y="1524000"/>
            <a:ext cx="8229600" cy="466725"/>
          </a:xfrm>
        </p:spPr>
        <p:txBody>
          <a:bodyPr/>
          <a:lstStyle/>
          <a:p>
            <a:pPr marL="0" indent="0">
              <a:spcBef>
                <a:spcPct val="50000"/>
              </a:spcBef>
              <a:buNone/>
              <a:defRPr/>
            </a:pPr>
            <a:r>
              <a:rPr lang="en-US" altLang="en-US" sz="2200" dirty="0"/>
              <a:t>The </a:t>
            </a:r>
            <a:r>
              <a:rPr lang="en-US" altLang="en-US" sz="2200" i="1" dirty="0"/>
              <a:t>acid-test ratio </a:t>
            </a:r>
            <a:r>
              <a:rPr lang="en-US" altLang="en-US" sz="2200" dirty="0"/>
              <a:t>is also known as the </a:t>
            </a:r>
            <a:r>
              <a:rPr lang="en-US" altLang="en-US" sz="2200" i="1" dirty="0"/>
              <a:t>quick ratio</a:t>
            </a:r>
            <a:r>
              <a:rPr lang="en-US" altLang="en-US" sz="2200" dirty="0"/>
              <a:t>.</a:t>
            </a:r>
          </a:p>
        </p:txBody>
      </p:sp>
      <p:graphicFrame>
        <p:nvGraphicFramePr>
          <p:cNvPr id="17" name="Object 16"/>
          <p:cNvGraphicFramePr>
            <a:graphicFrameLocks noChangeAspect="1"/>
          </p:cNvGraphicFramePr>
          <p:nvPr>
            <p:extLst>
              <p:ext uri="{D42A27DB-BD31-4B8C-83A1-F6EECF244321}">
                <p14:modId xmlns:p14="http://schemas.microsoft.com/office/powerpoint/2010/main" val="3827001577"/>
              </p:ext>
            </p:extLst>
          </p:nvPr>
        </p:nvGraphicFramePr>
        <p:xfrm>
          <a:off x="525463" y="2209800"/>
          <a:ext cx="8367712" cy="633413"/>
        </p:xfrm>
        <a:graphic>
          <a:graphicData uri="http://schemas.openxmlformats.org/presentationml/2006/ole">
            <mc:AlternateContent xmlns:mc="http://schemas.openxmlformats.org/markup-compatibility/2006">
              <mc:Choice xmlns:v="urn:schemas-microsoft-com:vml" Requires="v">
                <p:oleObj spid="_x0000_s86058" name="Equation" r:id="rId4" imgW="5715000" imgH="431640" progId="Equation.DSMT4">
                  <p:embed/>
                </p:oleObj>
              </mc:Choice>
              <mc:Fallback>
                <p:oleObj name="Equation" r:id="rId4" imgW="5715000" imgH="431640" progId="Equation.DSMT4">
                  <p:embed/>
                  <p:pic>
                    <p:nvPicPr>
                      <p:cNvPr id="17" name="Object 16"/>
                      <p:cNvPicPr/>
                      <p:nvPr/>
                    </p:nvPicPr>
                    <p:blipFill>
                      <a:blip r:embed="rId5"/>
                      <a:stretch>
                        <a:fillRect/>
                      </a:stretch>
                    </p:blipFill>
                    <p:spPr>
                      <a:xfrm>
                        <a:off x="525463" y="2209800"/>
                        <a:ext cx="8367712" cy="633413"/>
                      </a:xfrm>
                      <a:prstGeom prst="rect">
                        <a:avLst/>
                      </a:prstGeom>
                    </p:spPr>
                  </p:pic>
                </p:oleObj>
              </mc:Fallback>
            </mc:AlternateContent>
          </a:graphicData>
        </a:graphic>
      </p:graphicFrame>
      <p:sp>
        <p:nvSpPr>
          <p:cNvPr id="3" name="Content Placeholder 2"/>
          <p:cNvSpPr>
            <a:spLocks noGrp="1"/>
          </p:cNvSpPr>
          <p:nvPr>
            <p:ph idx="13"/>
          </p:nvPr>
        </p:nvSpPr>
        <p:spPr>
          <a:xfrm>
            <a:off x="457200" y="3362326"/>
            <a:ext cx="8229600" cy="2146300"/>
          </a:xfrm>
        </p:spPr>
        <p:txBody>
          <a:bodyPr/>
          <a:lstStyle/>
          <a:p>
            <a:pPr marL="0" indent="0">
              <a:buNone/>
              <a:defRPr/>
            </a:pPr>
            <a:r>
              <a:rPr lang="en-US" sz="2400" b="1" dirty="0"/>
              <a:t>This ratio provides information about an almost worst-case situation–the firm’s ability to meet its current obligations even if none of the inventory can be sold. As a rule of thumb, an acid-test ratio of 1.0 is considered indicative of adequate liquidity.</a:t>
            </a:r>
          </a:p>
        </p:txBody>
      </p:sp>
      <p:sp>
        <p:nvSpPr>
          <p:cNvPr id="8" name="Content Placeholder 7"/>
          <p:cNvSpPr>
            <a:spLocks noGrp="1"/>
          </p:cNvSpPr>
          <p:nvPr>
            <p:ph idx="16"/>
          </p:nvPr>
        </p:nvSpPr>
        <p:spPr>
          <a:xfrm>
            <a:off x="457200" y="6248400"/>
            <a:ext cx="7467600" cy="228600"/>
          </a:xfrm>
        </p:spPr>
        <p:txBody>
          <a:bodyPr/>
          <a:lstStyle/>
          <a:p>
            <a:pPr marL="0" indent="0">
              <a:buNone/>
              <a:defRPr/>
            </a:pPr>
            <a:r>
              <a:rPr lang="en-US" altLang="en-US" sz="1100" b="1" dirty="0"/>
              <a:t>Learning Objective 3-6: Discuss the significance and calculation of working capital, the current ratio, and the acid-test ratio.</a:t>
            </a:r>
          </a:p>
        </p:txBody>
      </p:sp>
    </p:spTree>
    <p:extLst>
      <p:ext uri="{BB962C8B-B14F-4D97-AF65-F5344CB8AC3E}">
        <p14:creationId xmlns:p14="http://schemas.microsoft.com/office/powerpoint/2010/main" val="86433640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t>Trend Analysis </a:t>
            </a:r>
            <a:r>
              <a:rPr lang="en-US" altLang="en-US" sz="1000" dirty="0"/>
              <a:t>1</a:t>
            </a:r>
          </a:p>
        </p:txBody>
      </p:sp>
      <p:sp>
        <p:nvSpPr>
          <p:cNvPr id="2" name="Content Placeholder 1"/>
          <p:cNvSpPr>
            <a:spLocks noGrp="1"/>
          </p:cNvSpPr>
          <p:nvPr>
            <p:ph idx="1"/>
          </p:nvPr>
        </p:nvSpPr>
        <p:spPr>
          <a:xfrm>
            <a:off x="457200" y="1143000"/>
            <a:ext cx="8229600" cy="466725"/>
          </a:xfrm>
        </p:spPr>
        <p:txBody>
          <a:bodyPr/>
          <a:lstStyle/>
          <a:p>
            <a:pPr>
              <a:spcBef>
                <a:spcPct val="0"/>
              </a:spcBef>
              <a:buFontTx/>
              <a:buNone/>
            </a:pPr>
            <a:r>
              <a:rPr lang="en-US" altLang="en-US" sz="2400" b="1" dirty="0">
                <a:cs typeface="Arial" panose="020B0604020202020204" pitchFamily="34" charset="0"/>
              </a:rPr>
              <a:t>A trend analysis is an evaluation of selected data over time.</a:t>
            </a:r>
          </a:p>
        </p:txBody>
      </p:sp>
      <p:sp>
        <p:nvSpPr>
          <p:cNvPr id="3" name="Content Placeholder 2"/>
          <p:cNvSpPr>
            <a:spLocks noGrp="1"/>
          </p:cNvSpPr>
          <p:nvPr>
            <p:ph idx="13"/>
          </p:nvPr>
        </p:nvSpPr>
        <p:spPr>
          <a:xfrm>
            <a:off x="457200" y="1600200"/>
            <a:ext cx="8077200" cy="304800"/>
          </a:xfrm>
        </p:spPr>
        <p:txBody>
          <a:bodyPr/>
          <a:lstStyle/>
          <a:p>
            <a:pPr marL="0" indent="0">
              <a:spcBef>
                <a:spcPct val="0"/>
              </a:spcBef>
              <a:buFontTx/>
              <a:buNone/>
            </a:pPr>
            <a:r>
              <a:rPr lang="en-US" altLang="en-US" sz="1800" b="1" dirty="0"/>
              <a:t>Remember our student’s grades example at the beginning of this presentation?</a:t>
            </a:r>
          </a:p>
        </p:txBody>
      </p:sp>
      <p:sp>
        <p:nvSpPr>
          <p:cNvPr id="7" name="Content Placeholder 2"/>
          <p:cNvSpPr>
            <a:spLocks noGrp="1"/>
          </p:cNvSpPr>
          <p:nvPr>
            <p:ph idx="13"/>
          </p:nvPr>
        </p:nvSpPr>
        <p:spPr>
          <a:xfrm>
            <a:off x="457200" y="2044700"/>
            <a:ext cx="8077200" cy="562660"/>
          </a:xfrm>
        </p:spPr>
        <p:txBody>
          <a:bodyPr/>
          <a:lstStyle/>
          <a:p>
            <a:pPr marL="0" indent="0">
              <a:buNone/>
              <a:defRPr/>
            </a:pPr>
            <a:r>
              <a:rPr lang="en-US" sz="1800" dirty="0"/>
              <a:t>This table illustrates the trend analysis of return on investment, return on equity, and working capital for </a:t>
            </a:r>
            <a:r>
              <a:rPr lang="en-US" sz="1800" i="1" dirty="0"/>
              <a:t>Campbell Soup </a:t>
            </a:r>
            <a:r>
              <a:rPr lang="en-US" sz="1800" dirty="0"/>
              <a:t>over a five-year period. </a:t>
            </a:r>
          </a:p>
        </p:txBody>
      </p:sp>
      <p:sp>
        <p:nvSpPr>
          <p:cNvPr id="9" name="Content Placeholder 2"/>
          <p:cNvSpPr>
            <a:spLocks noGrp="1"/>
          </p:cNvSpPr>
          <p:nvPr>
            <p:ph idx="13"/>
          </p:nvPr>
        </p:nvSpPr>
        <p:spPr>
          <a:xfrm>
            <a:off x="457200" y="2743200"/>
            <a:ext cx="8077200" cy="304800"/>
          </a:xfrm>
        </p:spPr>
        <p:txBody>
          <a:bodyPr/>
          <a:lstStyle/>
          <a:p>
            <a:pPr marL="0" indent="0">
              <a:buNone/>
            </a:pPr>
            <a:r>
              <a:rPr lang="en-US" sz="1400" dirty="0"/>
              <a:t>TABLE 3.1 CAMPBELL SOUP COMPANY (PROFITABILITY* AND LIQUIDITY DATA, † 2013 to 2017)</a:t>
            </a:r>
          </a:p>
        </p:txBody>
      </p:sp>
      <p:graphicFrame>
        <p:nvGraphicFramePr>
          <p:cNvPr id="4" name="Table 3"/>
          <p:cNvGraphicFramePr>
            <a:graphicFrameLocks noGrp="1"/>
          </p:cNvGraphicFramePr>
          <p:nvPr>
            <p:extLst>
              <p:ext uri="{D42A27DB-BD31-4B8C-83A1-F6EECF244321}">
                <p14:modId xmlns:p14="http://schemas.microsoft.com/office/powerpoint/2010/main" val="2938198998"/>
              </p:ext>
            </p:extLst>
          </p:nvPr>
        </p:nvGraphicFramePr>
        <p:xfrm>
          <a:off x="762000" y="3200400"/>
          <a:ext cx="7620000" cy="2607360"/>
        </p:xfrm>
        <a:graphic>
          <a:graphicData uri="http://schemas.openxmlformats.org/drawingml/2006/table">
            <a:tbl>
              <a:tblPr firstRow="1" bandRow="1">
                <a:tableStyleId>{5C22544A-7EE6-4342-B048-85BDC9FD1C3A}</a:tableStyleId>
              </a:tblPr>
              <a:tblGrid>
                <a:gridCol w="3733800">
                  <a:extLst>
                    <a:ext uri="{9D8B030D-6E8A-4147-A177-3AD203B41FA5}">
                      <a16:colId xmlns:a16="http://schemas.microsoft.com/office/drawing/2014/main" val="1050549330"/>
                    </a:ext>
                  </a:extLst>
                </a:gridCol>
                <a:gridCol w="838200">
                  <a:extLst>
                    <a:ext uri="{9D8B030D-6E8A-4147-A177-3AD203B41FA5}">
                      <a16:colId xmlns:a16="http://schemas.microsoft.com/office/drawing/2014/main" val="1970979923"/>
                    </a:ext>
                  </a:extLst>
                </a:gridCol>
                <a:gridCol w="762000">
                  <a:extLst>
                    <a:ext uri="{9D8B030D-6E8A-4147-A177-3AD203B41FA5}">
                      <a16:colId xmlns:a16="http://schemas.microsoft.com/office/drawing/2014/main" val="2985806713"/>
                    </a:ext>
                  </a:extLst>
                </a:gridCol>
                <a:gridCol w="685800">
                  <a:extLst>
                    <a:ext uri="{9D8B030D-6E8A-4147-A177-3AD203B41FA5}">
                      <a16:colId xmlns:a16="http://schemas.microsoft.com/office/drawing/2014/main" val="531306693"/>
                    </a:ext>
                  </a:extLst>
                </a:gridCol>
                <a:gridCol w="838200">
                  <a:extLst>
                    <a:ext uri="{9D8B030D-6E8A-4147-A177-3AD203B41FA5}">
                      <a16:colId xmlns:a16="http://schemas.microsoft.com/office/drawing/2014/main" val="341755336"/>
                    </a:ext>
                  </a:extLst>
                </a:gridCol>
                <a:gridCol w="762000">
                  <a:extLst>
                    <a:ext uri="{9D8B030D-6E8A-4147-A177-3AD203B41FA5}">
                      <a16:colId xmlns:a16="http://schemas.microsoft.com/office/drawing/2014/main" val="4003048182"/>
                    </a:ext>
                  </a:extLst>
                </a:gridCol>
              </a:tblGrid>
              <a:tr h="228600">
                <a:tc>
                  <a:txBody>
                    <a:bodyPr/>
                    <a:lstStyle/>
                    <a:p>
                      <a:r>
                        <a:rPr lang="en-IN" sz="1400" dirty="0">
                          <a:solidFill>
                            <a:srgbClr val="4F81BD"/>
                          </a:solidFill>
                          <a:latin typeface="+mn-lt"/>
                        </a:rPr>
                        <a:t>Blank</a:t>
                      </a:r>
                    </a:p>
                  </a:txBody>
                  <a:tcPr/>
                </a:tc>
                <a:tc>
                  <a:txBody>
                    <a:bodyPr/>
                    <a:lstStyle/>
                    <a:p>
                      <a:pPr algn="r" fontAlgn="b"/>
                      <a:r>
                        <a:rPr lang="en-US" sz="1400" dirty="0">
                          <a:solidFill>
                            <a:srgbClr val="FFFFFF"/>
                          </a:solidFill>
                          <a:latin typeface="+mn-lt"/>
                        </a:rPr>
                        <a:t>2017</a:t>
                      </a:r>
                    </a:p>
                  </a:txBody>
                  <a:tcPr marL="25455" marR="25455" marT="18180" marB="18180" anchor="b"/>
                </a:tc>
                <a:tc>
                  <a:txBody>
                    <a:bodyPr/>
                    <a:lstStyle/>
                    <a:p>
                      <a:pPr algn="r" fontAlgn="b"/>
                      <a:r>
                        <a:rPr lang="en-US" sz="1400" dirty="0">
                          <a:solidFill>
                            <a:srgbClr val="FFFFFF"/>
                          </a:solidFill>
                          <a:latin typeface="+mn-lt"/>
                        </a:rPr>
                        <a:t>2016</a:t>
                      </a:r>
                    </a:p>
                  </a:txBody>
                  <a:tcPr marL="25455" marR="25455" marT="18180" marB="18180" anchor="b"/>
                </a:tc>
                <a:tc>
                  <a:txBody>
                    <a:bodyPr/>
                    <a:lstStyle/>
                    <a:p>
                      <a:pPr algn="r" fontAlgn="b"/>
                      <a:r>
                        <a:rPr lang="en-US" sz="1400" dirty="0">
                          <a:solidFill>
                            <a:srgbClr val="FFFFFF"/>
                          </a:solidFill>
                          <a:latin typeface="+mn-lt"/>
                        </a:rPr>
                        <a:t>2015</a:t>
                      </a:r>
                    </a:p>
                  </a:txBody>
                  <a:tcPr marL="25455" marR="25455" marT="18180" marB="18180" anchor="b"/>
                </a:tc>
                <a:tc>
                  <a:txBody>
                    <a:bodyPr/>
                    <a:lstStyle/>
                    <a:p>
                      <a:pPr algn="r" fontAlgn="b"/>
                      <a:r>
                        <a:rPr lang="en-US" sz="1400" dirty="0">
                          <a:solidFill>
                            <a:srgbClr val="FFFFFF"/>
                          </a:solidFill>
                          <a:latin typeface="+mn-lt"/>
                        </a:rPr>
                        <a:t>2014</a:t>
                      </a:r>
                    </a:p>
                  </a:txBody>
                  <a:tcPr marL="25455" marR="25455" marT="18180" marB="18180" anchor="b"/>
                </a:tc>
                <a:tc>
                  <a:txBody>
                    <a:bodyPr/>
                    <a:lstStyle/>
                    <a:p>
                      <a:pPr algn="r" fontAlgn="b"/>
                      <a:r>
                        <a:rPr lang="en-US" sz="1400" dirty="0">
                          <a:solidFill>
                            <a:srgbClr val="FFFFFF"/>
                          </a:solidFill>
                          <a:latin typeface="+mn-lt"/>
                        </a:rPr>
                        <a:t>2013</a:t>
                      </a:r>
                    </a:p>
                  </a:txBody>
                  <a:tcPr marL="25455" marR="25455" marT="18180" marB="18180" anchor="b"/>
                </a:tc>
                <a:extLst>
                  <a:ext uri="{0D108BD9-81ED-4DB2-BD59-A6C34878D82A}">
                    <a16:rowId xmlns:a16="http://schemas.microsoft.com/office/drawing/2014/main" val="1001794684"/>
                  </a:ext>
                </a:extLst>
              </a:tr>
              <a:tr h="76200">
                <a:tc>
                  <a:txBody>
                    <a:bodyPr/>
                    <a:lstStyle/>
                    <a:p>
                      <a:pPr fontAlgn="b"/>
                      <a:r>
                        <a:rPr lang="en-US" sz="1400" dirty="0">
                          <a:latin typeface="+mn-lt"/>
                        </a:rPr>
                        <a:t>Margin (net earnings</a:t>
                      </a:r>
                      <a:r>
                        <a:rPr lang="en-US" sz="1400" baseline="30000" dirty="0">
                          <a:latin typeface="+mn-lt"/>
                        </a:rPr>
                        <a:t>‡</a:t>
                      </a:r>
                      <a:r>
                        <a:rPr lang="en-US" sz="1400" dirty="0">
                          <a:latin typeface="+mn-lt"/>
                        </a:rPr>
                        <a:t>/net sales)</a:t>
                      </a:r>
                    </a:p>
                  </a:txBody>
                  <a:tcPr marL="25455" marR="25455" marT="18180" marB="18180" anchor="b"/>
                </a:tc>
                <a:tc>
                  <a:txBody>
                    <a:bodyPr/>
                    <a:lstStyle/>
                    <a:p>
                      <a:pPr algn="r" fontAlgn="b"/>
                      <a:r>
                        <a:rPr lang="en-US" sz="1400" dirty="0">
                          <a:latin typeface="+mn-lt"/>
                        </a:rPr>
                        <a:t>11.2</a:t>
                      </a:r>
                    </a:p>
                  </a:txBody>
                  <a:tcPr marL="25455" marR="25455" marT="18180" marB="18180" anchor="b"/>
                </a:tc>
                <a:tc>
                  <a:txBody>
                    <a:bodyPr/>
                    <a:lstStyle/>
                    <a:p>
                      <a:pPr algn="r" fontAlgn="b"/>
                      <a:r>
                        <a:rPr lang="en-US" sz="1400" dirty="0">
                          <a:latin typeface="+mn-lt"/>
                        </a:rPr>
                        <a:t>7.1</a:t>
                      </a:r>
                    </a:p>
                  </a:txBody>
                  <a:tcPr marL="25455" marR="25455" marT="18180" marB="18180" anchor="b"/>
                </a:tc>
                <a:tc>
                  <a:txBody>
                    <a:bodyPr/>
                    <a:lstStyle/>
                    <a:p>
                      <a:pPr algn="r" fontAlgn="b"/>
                      <a:r>
                        <a:rPr lang="en-US" sz="1400" dirty="0">
                          <a:latin typeface="+mn-lt"/>
                        </a:rPr>
                        <a:t>8.2</a:t>
                      </a:r>
                    </a:p>
                  </a:txBody>
                  <a:tcPr marL="25455" marR="25455" marT="18180" marB="18180" anchor="b"/>
                </a:tc>
                <a:tc>
                  <a:txBody>
                    <a:bodyPr/>
                    <a:lstStyle/>
                    <a:p>
                      <a:pPr algn="r" fontAlgn="b"/>
                      <a:r>
                        <a:rPr lang="en-US" sz="1400" dirty="0">
                          <a:latin typeface="+mn-lt"/>
                        </a:rPr>
                        <a:t>10.5</a:t>
                      </a:r>
                    </a:p>
                  </a:txBody>
                  <a:tcPr marL="25455" marR="25455" marT="18180" marB="18180" anchor="b"/>
                </a:tc>
                <a:tc>
                  <a:txBody>
                    <a:bodyPr/>
                    <a:lstStyle/>
                    <a:p>
                      <a:pPr algn="r" fontAlgn="b"/>
                      <a:r>
                        <a:rPr lang="en-US" sz="1400" dirty="0">
                          <a:latin typeface="+mn-lt"/>
                        </a:rPr>
                        <a:t>8.8</a:t>
                      </a:r>
                    </a:p>
                  </a:txBody>
                  <a:tcPr marL="25455" marR="25455" marT="18180" marB="18180" anchor="b"/>
                </a:tc>
                <a:extLst>
                  <a:ext uri="{0D108BD9-81ED-4DB2-BD59-A6C34878D82A}">
                    <a16:rowId xmlns:a16="http://schemas.microsoft.com/office/drawing/2014/main" val="3627467351"/>
                  </a:ext>
                </a:extLst>
              </a:tr>
              <a:tr h="0">
                <a:tc>
                  <a:txBody>
                    <a:bodyPr/>
                    <a:lstStyle/>
                    <a:p>
                      <a:pPr fontAlgn="b"/>
                      <a:r>
                        <a:rPr lang="en-US" sz="1400" dirty="0">
                          <a:latin typeface="+mn-lt"/>
                        </a:rPr>
                        <a:t>Turnover (net sales/average total assets)</a:t>
                      </a:r>
                    </a:p>
                  </a:txBody>
                  <a:tcPr marL="25455" marR="25455" marT="18180" marB="18180" anchor="b"/>
                </a:tc>
                <a:tc>
                  <a:txBody>
                    <a:bodyPr/>
                    <a:lstStyle/>
                    <a:p>
                      <a:pPr algn="r" fontAlgn="b"/>
                      <a:r>
                        <a:rPr lang="en-US" sz="1400" dirty="0">
                          <a:latin typeface="+mn-lt"/>
                        </a:rPr>
                        <a:t>1.01</a:t>
                      </a:r>
                    </a:p>
                  </a:txBody>
                  <a:tcPr marL="25455" marR="25455" marT="18180" marB="18180" anchor="b"/>
                </a:tc>
                <a:tc>
                  <a:txBody>
                    <a:bodyPr/>
                    <a:lstStyle/>
                    <a:p>
                      <a:pPr algn="r" fontAlgn="b"/>
                      <a:r>
                        <a:rPr lang="en-US" sz="1400" dirty="0">
                          <a:latin typeface="+mn-lt"/>
                        </a:rPr>
                        <a:t>1.00</a:t>
                      </a:r>
                    </a:p>
                  </a:txBody>
                  <a:tcPr marL="25455" marR="25455" marT="18180" marB="18180" anchor="b"/>
                </a:tc>
                <a:tc>
                  <a:txBody>
                    <a:bodyPr/>
                    <a:lstStyle/>
                    <a:p>
                      <a:pPr algn="r" fontAlgn="b"/>
                      <a:r>
                        <a:rPr lang="en-US" sz="1400" dirty="0">
                          <a:latin typeface="+mn-lt"/>
                        </a:rPr>
                        <a:t>1.00</a:t>
                      </a:r>
                    </a:p>
                  </a:txBody>
                  <a:tcPr marL="25455" marR="25455" marT="18180" marB="18180" anchor="b"/>
                </a:tc>
                <a:tc>
                  <a:txBody>
                    <a:bodyPr/>
                    <a:lstStyle/>
                    <a:p>
                      <a:pPr algn="r" fontAlgn="b"/>
                      <a:r>
                        <a:rPr lang="en-US" sz="1400" dirty="0">
                          <a:latin typeface="+mn-lt"/>
                        </a:rPr>
                        <a:t>1.01</a:t>
                      </a:r>
                    </a:p>
                  </a:txBody>
                  <a:tcPr marL="25455" marR="25455" marT="18180" marB="18180" anchor="b"/>
                </a:tc>
                <a:tc>
                  <a:txBody>
                    <a:bodyPr/>
                    <a:lstStyle/>
                    <a:p>
                      <a:pPr algn="r" fontAlgn="b"/>
                      <a:r>
                        <a:rPr lang="en-US" sz="1400" dirty="0">
                          <a:latin typeface="+mn-lt"/>
                        </a:rPr>
                        <a:t>1.09</a:t>
                      </a:r>
                    </a:p>
                  </a:txBody>
                  <a:tcPr marL="25455" marR="25455" marT="18180" marB="18180" anchor="b"/>
                </a:tc>
                <a:extLst>
                  <a:ext uri="{0D108BD9-81ED-4DB2-BD59-A6C34878D82A}">
                    <a16:rowId xmlns:a16="http://schemas.microsoft.com/office/drawing/2014/main" val="3962785320"/>
                  </a:ext>
                </a:extLst>
              </a:tr>
              <a:tr h="0">
                <a:tc>
                  <a:txBody>
                    <a:bodyPr/>
                    <a:lstStyle/>
                    <a:p>
                      <a:pPr fontAlgn="b"/>
                      <a:r>
                        <a:rPr lang="en-US" sz="1400" dirty="0">
                          <a:latin typeface="+mn-lt"/>
                        </a:rPr>
                        <a:t>ROI (net earnings/average total assets)</a:t>
                      </a:r>
                    </a:p>
                  </a:txBody>
                  <a:tcPr marL="25455" marR="25455" marT="18180" marB="18180" anchor="b"/>
                </a:tc>
                <a:tc>
                  <a:txBody>
                    <a:bodyPr/>
                    <a:lstStyle/>
                    <a:p>
                      <a:pPr algn="r" fontAlgn="b"/>
                      <a:r>
                        <a:rPr lang="en-US" sz="1400" dirty="0">
                          <a:latin typeface="+mn-lt"/>
                        </a:rPr>
                        <a:t>11.4</a:t>
                      </a:r>
                    </a:p>
                  </a:txBody>
                  <a:tcPr marL="25455" marR="25455" marT="18180" marB="18180" anchor="b"/>
                </a:tc>
                <a:tc>
                  <a:txBody>
                    <a:bodyPr/>
                    <a:lstStyle/>
                    <a:p>
                      <a:pPr algn="r" fontAlgn="b"/>
                      <a:r>
                        <a:rPr lang="en-US" sz="1400" dirty="0">
                          <a:latin typeface="+mn-lt"/>
                        </a:rPr>
                        <a:t>7.1</a:t>
                      </a:r>
                    </a:p>
                  </a:txBody>
                  <a:tcPr marL="25455" marR="25455" marT="18180" marB="18180" anchor="b"/>
                </a:tc>
                <a:tc>
                  <a:txBody>
                    <a:bodyPr/>
                    <a:lstStyle/>
                    <a:p>
                      <a:pPr algn="r" fontAlgn="b"/>
                      <a:r>
                        <a:rPr lang="en-US" sz="1400" dirty="0">
                          <a:latin typeface="+mn-lt"/>
                        </a:rPr>
                        <a:t>8.2</a:t>
                      </a:r>
                    </a:p>
                  </a:txBody>
                  <a:tcPr marL="25455" marR="25455" marT="18180" marB="18180" anchor="b"/>
                </a:tc>
                <a:tc>
                  <a:txBody>
                    <a:bodyPr/>
                    <a:lstStyle/>
                    <a:p>
                      <a:pPr algn="r" fontAlgn="b"/>
                      <a:r>
                        <a:rPr lang="en-US" sz="1400" dirty="0">
                          <a:latin typeface="+mn-lt"/>
                        </a:rPr>
                        <a:t>10.6</a:t>
                      </a:r>
                    </a:p>
                  </a:txBody>
                  <a:tcPr marL="25455" marR="25455" marT="18180" marB="18180" anchor="b"/>
                </a:tc>
                <a:tc>
                  <a:txBody>
                    <a:bodyPr/>
                    <a:lstStyle/>
                    <a:p>
                      <a:pPr algn="r" fontAlgn="b"/>
                      <a:r>
                        <a:rPr lang="en-US" sz="1400" dirty="0">
                          <a:latin typeface="+mn-lt"/>
                        </a:rPr>
                        <a:t>9.6</a:t>
                      </a:r>
                    </a:p>
                  </a:txBody>
                  <a:tcPr marL="25455" marR="25455" marT="18180" marB="18180" anchor="b"/>
                </a:tc>
                <a:extLst>
                  <a:ext uri="{0D108BD9-81ED-4DB2-BD59-A6C34878D82A}">
                    <a16:rowId xmlns:a16="http://schemas.microsoft.com/office/drawing/2014/main" val="314235981"/>
                  </a:ext>
                </a:extLst>
              </a:tr>
              <a:tr h="89040">
                <a:tc>
                  <a:txBody>
                    <a:bodyPr/>
                    <a:lstStyle/>
                    <a:p>
                      <a:pPr fontAlgn="b"/>
                      <a:r>
                        <a:rPr lang="en-US" sz="1400" dirty="0">
                          <a:latin typeface="+mn-lt"/>
                        </a:rPr>
                        <a:t>ROE (net earnings/average total equity)</a:t>
                      </a:r>
                    </a:p>
                  </a:txBody>
                  <a:tcPr marL="25455" marR="25455" marT="18180" marB="18180" anchor="b"/>
                </a:tc>
                <a:tc>
                  <a:txBody>
                    <a:bodyPr/>
                    <a:lstStyle/>
                    <a:p>
                      <a:pPr algn="r" fontAlgn="b"/>
                      <a:r>
                        <a:rPr lang="en-US" sz="1400" dirty="0">
                          <a:latin typeface="+mn-lt"/>
                        </a:rPr>
                        <a:t>55.8</a:t>
                      </a:r>
                    </a:p>
                  </a:txBody>
                  <a:tcPr marL="25455" marR="25455" marT="18180" marB="18180" anchor="b"/>
                </a:tc>
                <a:tc>
                  <a:txBody>
                    <a:bodyPr/>
                    <a:lstStyle/>
                    <a:p>
                      <a:pPr algn="r" fontAlgn="b"/>
                      <a:r>
                        <a:rPr lang="en-US" sz="1400" dirty="0">
                          <a:latin typeface="+mn-lt"/>
                        </a:rPr>
                        <a:t>38.7</a:t>
                      </a:r>
                    </a:p>
                  </a:txBody>
                  <a:tcPr marL="25455" marR="25455" marT="18180" marB="18180" anchor="b"/>
                </a:tc>
                <a:tc>
                  <a:txBody>
                    <a:bodyPr/>
                    <a:lstStyle/>
                    <a:p>
                      <a:pPr algn="r" fontAlgn="b"/>
                      <a:r>
                        <a:rPr lang="en-US" sz="1400" dirty="0">
                          <a:latin typeface="+mn-lt"/>
                        </a:rPr>
                        <a:t>44.7</a:t>
                      </a:r>
                    </a:p>
                  </a:txBody>
                  <a:tcPr marL="25455" marR="25455" marT="18180" marB="18180" anchor="b"/>
                </a:tc>
                <a:tc>
                  <a:txBody>
                    <a:bodyPr/>
                    <a:lstStyle/>
                    <a:p>
                      <a:pPr algn="r" fontAlgn="b"/>
                      <a:r>
                        <a:rPr lang="en-US" sz="1400" dirty="0">
                          <a:latin typeface="+mn-lt"/>
                        </a:rPr>
                        <a:t>62.0</a:t>
                      </a:r>
                    </a:p>
                  </a:txBody>
                  <a:tcPr marL="25455" marR="25455" marT="18180" marB="18180" anchor="b"/>
                </a:tc>
                <a:tc>
                  <a:txBody>
                    <a:bodyPr/>
                    <a:lstStyle/>
                    <a:p>
                      <a:pPr algn="r" fontAlgn="b"/>
                      <a:r>
                        <a:rPr lang="en-US" sz="1400" dirty="0">
                          <a:latin typeface="+mn-lt"/>
                        </a:rPr>
                        <a:t>67.8</a:t>
                      </a:r>
                    </a:p>
                  </a:txBody>
                  <a:tcPr marL="25455" marR="25455" marT="18180" marB="18180" anchor="b"/>
                </a:tc>
                <a:extLst>
                  <a:ext uri="{0D108BD9-81ED-4DB2-BD59-A6C34878D82A}">
                    <a16:rowId xmlns:a16="http://schemas.microsoft.com/office/drawing/2014/main" val="3512143576"/>
                  </a:ext>
                </a:extLst>
              </a:tr>
              <a:tr h="1441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mn-lt"/>
                        </a:rPr>
                        <a:t>Year-end position (in millions):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a:ln>
                            <a:noFill/>
                          </a:ln>
                          <a:solidFill>
                            <a:srgbClr val="D0D8E8"/>
                          </a:solidFill>
                          <a:effectLst/>
                          <a:uLnTx/>
                          <a:uFillTx/>
                          <a:latin typeface="Calibri"/>
                          <a:ea typeface="+mn-ea"/>
                          <a:cs typeface="+mn-cs"/>
                        </a:rPr>
                        <a:t>Blank</a:t>
                      </a:r>
                      <a:endParaRPr kumimoji="0" lang="en-IN" sz="1400" b="0" i="0" u="none" strike="noStrike" kern="1200" cap="none" spc="0" normalizeH="0" baseline="0" noProof="0" dirty="0">
                        <a:ln>
                          <a:noFill/>
                        </a:ln>
                        <a:solidFill>
                          <a:srgbClr val="D0D8E8"/>
                        </a:solidFill>
                        <a:effectLst/>
                        <a:uLnTx/>
                        <a:uFillTx/>
                        <a:latin typeface="Calibri"/>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a:ln>
                            <a:noFill/>
                          </a:ln>
                          <a:solidFill>
                            <a:srgbClr val="D0D8E8"/>
                          </a:solidFill>
                          <a:effectLst/>
                          <a:uLnTx/>
                          <a:uFillTx/>
                          <a:latin typeface="Calibri"/>
                          <a:ea typeface="+mn-ea"/>
                          <a:cs typeface="+mn-cs"/>
                        </a:rPr>
                        <a:t>Blank</a:t>
                      </a:r>
                      <a:endParaRPr kumimoji="0" lang="en-IN" sz="1400" b="0" i="0" u="none" strike="noStrike" kern="1200" cap="none" spc="0" normalizeH="0" baseline="0" noProof="0" dirty="0">
                        <a:ln>
                          <a:noFill/>
                        </a:ln>
                        <a:solidFill>
                          <a:srgbClr val="D0D8E8"/>
                        </a:solidFill>
                        <a:effectLst/>
                        <a:uLnTx/>
                        <a:uFillTx/>
                        <a:latin typeface="Calibri"/>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a:ln>
                            <a:noFill/>
                          </a:ln>
                          <a:solidFill>
                            <a:srgbClr val="D0D8E8"/>
                          </a:solidFill>
                          <a:effectLst/>
                          <a:uLnTx/>
                          <a:uFillTx/>
                          <a:latin typeface="Calibri"/>
                          <a:ea typeface="+mn-ea"/>
                          <a:cs typeface="+mn-cs"/>
                        </a:rPr>
                        <a:t>Blank</a:t>
                      </a:r>
                      <a:endParaRPr kumimoji="0" lang="en-IN" sz="1400" b="0" i="0" u="none" strike="noStrike" kern="1200" cap="none" spc="0" normalizeH="0" baseline="0" noProof="0" dirty="0">
                        <a:ln>
                          <a:noFill/>
                        </a:ln>
                        <a:solidFill>
                          <a:srgbClr val="D0D8E8"/>
                        </a:solidFill>
                        <a:effectLst/>
                        <a:uLnTx/>
                        <a:uFillTx/>
                        <a:latin typeface="Calibri"/>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a:ln>
                            <a:noFill/>
                          </a:ln>
                          <a:solidFill>
                            <a:srgbClr val="D0D8E8"/>
                          </a:solidFill>
                          <a:effectLst/>
                          <a:uLnTx/>
                          <a:uFillTx/>
                          <a:latin typeface="Calibri"/>
                          <a:ea typeface="+mn-ea"/>
                          <a:cs typeface="+mn-cs"/>
                        </a:rPr>
                        <a:t>Blank</a:t>
                      </a:r>
                      <a:endParaRPr kumimoji="0" lang="en-IN" sz="1400" b="0" i="0" u="none" strike="noStrike" kern="1200" cap="none" spc="0" normalizeH="0" baseline="0" noProof="0" dirty="0">
                        <a:ln>
                          <a:noFill/>
                        </a:ln>
                        <a:solidFill>
                          <a:srgbClr val="D0D8E8"/>
                        </a:solidFill>
                        <a:effectLst/>
                        <a:uLnTx/>
                        <a:uFillTx/>
                        <a:latin typeface="Calibri"/>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srgbClr val="D0D8E8"/>
                          </a:solidFill>
                          <a:effectLst/>
                          <a:uLnTx/>
                          <a:uFillTx/>
                          <a:latin typeface="Calibri"/>
                          <a:ea typeface="+mn-ea"/>
                          <a:cs typeface="+mn-cs"/>
                        </a:rPr>
                        <a:t>Blank</a:t>
                      </a:r>
                    </a:p>
                  </a:txBody>
                  <a:tcPr/>
                </a:tc>
                <a:extLst>
                  <a:ext uri="{0D108BD9-81ED-4DB2-BD59-A6C34878D82A}">
                    <a16:rowId xmlns:a16="http://schemas.microsoft.com/office/drawing/2014/main" val="1623047291"/>
                  </a:ext>
                </a:extLst>
              </a:tr>
              <a:tr h="67920">
                <a:tc>
                  <a:txBody>
                    <a:bodyPr/>
                    <a:lstStyle/>
                    <a:p>
                      <a:pPr fontAlgn="b"/>
                      <a:r>
                        <a:rPr lang="en-US" sz="1400" dirty="0">
                          <a:latin typeface="+mn-lt"/>
                        </a:rPr>
                        <a:t>Current assets</a:t>
                      </a:r>
                    </a:p>
                  </a:txBody>
                  <a:tcPr marL="25455" marR="25455" marT="18180" marB="18180" anchor="b"/>
                </a:tc>
                <a:tc>
                  <a:txBody>
                    <a:bodyPr/>
                    <a:lstStyle/>
                    <a:p>
                      <a:pPr algn="r" fontAlgn="b"/>
                      <a:r>
                        <a:rPr lang="en-US" sz="1400" dirty="0">
                          <a:latin typeface="+mn-lt"/>
                        </a:rPr>
                        <a:t>$1,900</a:t>
                      </a:r>
                    </a:p>
                  </a:txBody>
                  <a:tcPr marL="25455" marR="25455" marT="18180" marB="18180" anchor="b"/>
                </a:tc>
                <a:tc>
                  <a:txBody>
                    <a:bodyPr/>
                    <a:lstStyle/>
                    <a:p>
                      <a:pPr algn="r" fontAlgn="b"/>
                      <a:r>
                        <a:rPr lang="en-US" sz="1400" dirty="0">
                          <a:latin typeface="+mn-lt"/>
                        </a:rPr>
                        <a:t>$1,908</a:t>
                      </a:r>
                    </a:p>
                  </a:txBody>
                  <a:tcPr marL="25455" marR="25455" marT="18180" marB="18180" anchor="b"/>
                </a:tc>
                <a:tc>
                  <a:txBody>
                    <a:bodyPr/>
                    <a:lstStyle/>
                    <a:p>
                      <a:pPr algn="r" fontAlgn="b"/>
                      <a:r>
                        <a:rPr lang="en-US" sz="1400" dirty="0">
                          <a:latin typeface="+mn-lt"/>
                        </a:rPr>
                        <a:t>$2,093</a:t>
                      </a:r>
                    </a:p>
                  </a:txBody>
                  <a:tcPr marL="25455" marR="25455" marT="18180" marB="18180" anchor="b"/>
                </a:tc>
                <a:tc>
                  <a:txBody>
                    <a:bodyPr/>
                    <a:lstStyle/>
                    <a:p>
                      <a:pPr algn="r" fontAlgn="b"/>
                      <a:r>
                        <a:rPr lang="en-US" sz="1400" dirty="0">
                          <a:latin typeface="+mn-lt"/>
                        </a:rPr>
                        <a:t>$2,100</a:t>
                      </a:r>
                    </a:p>
                  </a:txBody>
                  <a:tcPr marL="25455" marR="25455" marT="18180" marB="18180" anchor="b"/>
                </a:tc>
                <a:tc>
                  <a:txBody>
                    <a:bodyPr/>
                    <a:lstStyle/>
                    <a:p>
                      <a:pPr algn="r" fontAlgn="b"/>
                      <a:r>
                        <a:rPr lang="en-US" sz="1400" dirty="0">
                          <a:latin typeface="+mn-lt"/>
                        </a:rPr>
                        <a:t>$2,221</a:t>
                      </a:r>
                    </a:p>
                  </a:txBody>
                  <a:tcPr marL="25455" marR="25455" marT="18180" marB="18180" anchor="b"/>
                </a:tc>
                <a:extLst>
                  <a:ext uri="{0D108BD9-81ED-4DB2-BD59-A6C34878D82A}">
                    <a16:rowId xmlns:a16="http://schemas.microsoft.com/office/drawing/2014/main" val="544098704"/>
                  </a:ext>
                </a:extLst>
              </a:tr>
              <a:tr h="0">
                <a:tc>
                  <a:txBody>
                    <a:bodyPr/>
                    <a:lstStyle/>
                    <a:p>
                      <a:pPr fontAlgn="b"/>
                      <a:r>
                        <a:rPr lang="en-US" sz="1400" dirty="0">
                          <a:latin typeface="+mn-lt"/>
                        </a:rPr>
                        <a:t>Current liabilities  </a:t>
                      </a:r>
                    </a:p>
                  </a:txBody>
                  <a:tcPr marL="25455" marR="25455" marT="18180" marB="18180" anchor="b"/>
                </a:tc>
                <a:tc>
                  <a:txBody>
                    <a:bodyPr/>
                    <a:lstStyle/>
                    <a:p>
                      <a:pPr algn="r" fontAlgn="b"/>
                      <a:r>
                        <a:rPr lang="en-US" sz="1400" dirty="0">
                          <a:latin typeface="+mn-lt"/>
                        </a:rPr>
                        <a:t>2,395</a:t>
                      </a:r>
                    </a:p>
                  </a:txBody>
                  <a:tcPr marL="25455" marR="25455" marT="18180" marB="18180" anchor="b"/>
                </a:tc>
                <a:tc>
                  <a:txBody>
                    <a:bodyPr/>
                    <a:lstStyle/>
                    <a:p>
                      <a:pPr algn="r" fontAlgn="b"/>
                      <a:r>
                        <a:rPr lang="en-US" sz="1400" dirty="0">
                          <a:latin typeface="+mn-lt"/>
                        </a:rPr>
                        <a:t>2,555</a:t>
                      </a:r>
                    </a:p>
                  </a:txBody>
                  <a:tcPr marL="25455" marR="25455" marT="18180" marB="18180" anchor="b"/>
                </a:tc>
                <a:tc>
                  <a:txBody>
                    <a:bodyPr/>
                    <a:lstStyle/>
                    <a:p>
                      <a:pPr algn="r" fontAlgn="b"/>
                      <a:r>
                        <a:rPr lang="en-US" sz="1400" dirty="0">
                          <a:latin typeface="+mn-lt"/>
                        </a:rPr>
                        <a:t>2,806</a:t>
                      </a:r>
                    </a:p>
                  </a:txBody>
                  <a:tcPr marL="25455" marR="25455" marT="18180" marB="18180" anchor="b"/>
                </a:tc>
                <a:tc>
                  <a:txBody>
                    <a:bodyPr/>
                    <a:lstStyle/>
                    <a:p>
                      <a:pPr algn="r" fontAlgn="b"/>
                      <a:r>
                        <a:rPr lang="en-US" sz="1400" dirty="0">
                          <a:latin typeface="+mn-lt"/>
                        </a:rPr>
                        <a:t>2,989</a:t>
                      </a:r>
                    </a:p>
                  </a:txBody>
                  <a:tcPr marL="25455" marR="25455" marT="18180" marB="18180" anchor="b"/>
                </a:tc>
                <a:tc>
                  <a:txBody>
                    <a:bodyPr/>
                    <a:lstStyle/>
                    <a:p>
                      <a:pPr algn="r" fontAlgn="b"/>
                      <a:r>
                        <a:rPr lang="en-US" sz="1400" dirty="0">
                          <a:latin typeface="+mn-lt"/>
                        </a:rPr>
                        <a:t>3,282</a:t>
                      </a:r>
                    </a:p>
                  </a:txBody>
                  <a:tcPr marL="25455" marR="25455" marT="18180" marB="18180" anchor="b"/>
                </a:tc>
                <a:extLst>
                  <a:ext uri="{0D108BD9-81ED-4DB2-BD59-A6C34878D82A}">
                    <a16:rowId xmlns:a16="http://schemas.microsoft.com/office/drawing/2014/main" val="3766668672"/>
                  </a:ext>
                </a:extLst>
              </a:tr>
              <a:tr h="0">
                <a:tc>
                  <a:txBody>
                    <a:bodyPr/>
                    <a:lstStyle/>
                    <a:p>
                      <a:pPr fontAlgn="b"/>
                      <a:r>
                        <a:rPr lang="en-US" sz="1400" dirty="0">
                          <a:latin typeface="+mn-lt"/>
                        </a:rPr>
                        <a:t>Working capital</a:t>
                      </a:r>
                    </a:p>
                  </a:txBody>
                  <a:tcPr marL="25455" marR="25455" marT="18180" marB="18180" anchor="b"/>
                </a:tc>
                <a:tc>
                  <a:txBody>
                    <a:bodyPr/>
                    <a:lstStyle/>
                    <a:p>
                      <a:pPr algn="r" fontAlgn="b"/>
                      <a:r>
                        <a:rPr lang="en-US" sz="1400" dirty="0">
                          <a:latin typeface="+mn-lt"/>
                        </a:rPr>
                        <a:t>(495)</a:t>
                      </a:r>
                    </a:p>
                  </a:txBody>
                  <a:tcPr marL="25455" marR="25455" marT="18180" marB="18180" anchor="b"/>
                </a:tc>
                <a:tc>
                  <a:txBody>
                    <a:bodyPr/>
                    <a:lstStyle/>
                    <a:p>
                      <a:pPr algn="r" fontAlgn="b"/>
                      <a:r>
                        <a:rPr lang="en-US" sz="1400" dirty="0">
                          <a:latin typeface="+mn-lt"/>
                        </a:rPr>
                        <a:t>(647)</a:t>
                      </a:r>
                    </a:p>
                  </a:txBody>
                  <a:tcPr marL="25455" marR="25455" marT="18180" marB="18180" anchor="b"/>
                </a:tc>
                <a:tc>
                  <a:txBody>
                    <a:bodyPr/>
                    <a:lstStyle/>
                    <a:p>
                      <a:pPr algn="r" fontAlgn="b"/>
                      <a:r>
                        <a:rPr lang="en-US" sz="1400" dirty="0">
                          <a:latin typeface="+mn-lt"/>
                        </a:rPr>
                        <a:t>(713)</a:t>
                      </a:r>
                    </a:p>
                  </a:txBody>
                  <a:tcPr marL="25455" marR="25455" marT="18180" marB="18180" anchor="b"/>
                </a:tc>
                <a:tc>
                  <a:txBody>
                    <a:bodyPr/>
                    <a:lstStyle/>
                    <a:p>
                      <a:pPr algn="r" fontAlgn="b"/>
                      <a:r>
                        <a:rPr lang="en-US" sz="1400" dirty="0">
                          <a:latin typeface="+mn-lt"/>
                        </a:rPr>
                        <a:t>(889)</a:t>
                      </a:r>
                    </a:p>
                  </a:txBody>
                  <a:tcPr marL="25455" marR="25455" marT="18180" marB="18180" anchor="b"/>
                </a:tc>
                <a:tc>
                  <a:txBody>
                    <a:bodyPr/>
                    <a:lstStyle/>
                    <a:p>
                      <a:pPr algn="r" fontAlgn="b"/>
                      <a:r>
                        <a:rPr lang="en-US" sz="1400" dirty="0">
                          <a:latin typeface="+mn-lt"/>
                        </a:rPr>
                        <a:t>(1,061)</a:t>
                      </a:r>
                    </a:p>
                  </a:txBody>
                  <a:tcPr marL="25455" marR="25455" marT="18180" marB="18180" anchor="b"/>
                </a:tc>
                <a:extLst>
                  <a:ext uri="{0D108BD9-81ED-4DB2-BD59-A6C34878D82A}">
                    <a16:rowId xmlns:a16="http://schemas.microsoft.com/office/drawing/2014/main" val="3430744215"/>
                  </a:ext>
                </a:extLst>
              </a:tr>
              <a:tr h="233160">
                <a:tc>
                  <a:txBody>
                    <a:bodyPr/>
                    <a:lstStyle/>
                    <a:p>
                      <a:pPr fontAlgn="b"/>
                      <a:r>
                        <a:rPr lang="en-US" sz="1400" dirty="0">
                          <a:latin typeface="+mn-lt"/>
                        </a:rPr>
                        <a:t>Current ratio</a:t>
                      </a:r>
                    </a:p>
                  </a:txBody>
                  <a:tcPr marL="25455" marR="25455" marT="18180" marB="18180" anchor="b"/>
                </a:tc>
                <a:tc>
                  <a:txBody>
                    <a:bodyPr/>
                    <a:lstStyle/>
                    <a:p>
                      <a:pPr algn="r" fontAlgn="b"/>
                      <a:r>
                        <a:rPr lang="en-US" sz="1400" dirty="0">
                          <a:latin typeface="+mn-lt"/>
                        </a:rPr>
                        <a:t>0.79</a:t>
                      </a:r>
                    </a:p>
                  </a:txBody>
                  <a:tcPr marL="25455" marR="25455" marT="18180" marB="18180" anchor="b"/>
                </a:tc>
                <a:tc>
                  <a:txBody>
                    <a:bodyPr/>
                    <a:lstStyle/>
                    <a:p>
                      <a:pPr algn="r" fontAlgn="b"/>
                      <a:r>
                        <a:rPr lang="en-US" sz="1400" dirty="0">
                          <a:latin typeface="+mn-lt"/>
                        </a:rPr>
                        <a:t>0.75</a:t>
                      </a:r>
                    </a:p>
                  </a:txBody>
                  <a:tcPr marL="25455" marR="25455" marT="18180" marB="18180" anchor="b"/>
                </a:tc>
                <a:tc>
                  <a:txBody>
                    <a:bodyPr/>
                    <a:lstStyle/>
                    <a:p>
                      <a:pPr algn="r" fontAlgn="b"/>
                      <a:r>
                        <a:rPr lang="en-US" sz="1400" dirty="0">
                          <a:latin typeface="+mn-lt"/>
                        </a:rPr>
                        <a:t>0.75</a:t>
                      </a:r>
                    </a:p>
                  </a:txBody>
                  <a:tcPr marL="25455" marR="25455" marT="18180" marB="18180" anchor="b"/>
                </a:tc>
                <a:tc>
                  <a:txBody>
                    <a:bodyPr/>
                    <a:lstStyle/>
                    <a:p>
                      <a:pPr algn="r" fontAlgn="b"/>
                      <a:r>
                        <a:rPr lang="en-US" sz="1400" dirty="0">
                          <a:latin typeface="+mn-lt"/>
                        </a:rPr>
                        <a:t>0.70</a:t>
                      </a:r>
                    </a:p>
                  </a:txBody>
                  <a:tcPr marL="25455" marR="25455" marT="18180" marB="18180" anchor="b"/>
                </a:tc>
                <a:tc>
                  <a:txBody>
                    <a:bodyPr/>
                    <a:lstStyle/>
                    <a:p>
                      <a:pPr algn="r" fontAlgn="b"/>
                      <a:r>
                        <a:rPr lang="en-US" sz="1400" dirty="0">
                          <a:latin typeface="+mn-lt"/>
                        </a:rPr>
                        <a:t>0.68</a:t>
                      </a:r>
                    </a:p>
                  </a:txBody>
                  <a:tcPr marL="25455" marR="25455" marT="18180" marB="18180" anchor="b"/>
                </a:tc>
                <a:extLst>
                  <a:ext uri="{0D108BD9-81ED-4DB2-BD59-A6C34878D82A}">
                    <a16:rowId xmlns:a16="http://schemas.microsoft.com/office/drawing/2014/main" val="3546557470"/>
                  </a:ext>
                </a:extLst>
              </a:tr>
            </a:tbl>
          </a:graphicData>
        </a:graphic>
      </p:graphicFrame>
      <p:sp>
        <p:nvSpPr>
          <p:cNvPr id="8" name="Content Placeholder 7"/>
          <p:cNvSpPr>
            <a:spLocks noGrp="1"/>
          </p:cNvSpPr>
          <p:nvPr>
            <p:ph idx="16"/>
          </p:nvPr>
        </p:nvSpPr>
        <p:spPr>
          <a:xfrm>
            <a:off x="457200" y="6248400"/>
            <a:ext cx="7467600" cy="228600"/>
          </a:xfrm>
        </p:spPr>
        <p:txBody>
          <a:bodyPr/>
          <a:lstStyle/>
          <a:p>
            <a:pPr marL="0" indent="0">
              <a:buNone/>
              <a:defRPr/>
            </a:pPr>
            <a:r>
              <a:rPr lang="en-US" altLang="en-US" sz="1100" b="1" dirty="0"/>
              <a:t>Learning Objective 3-7:</a:t>
            </a:r>
            <a:r>
              <a:rPr lang="en-US" sz="1100" dirty="0">
                <a:solidFill>
                  <a:schemeClr val="bg2">
                    <a:lumMod val="50000"/>
                  </a:schemeClr>
                </a:solidFill>
              </a:rPr>
              <a:t> </a:t>
            </a:r>
            <a:r>
              <a:rPr lang="en-US" altLang="en-US" sz="1100" b="1" dirty="0"/>
              <a:t>Generalize about how trend analysis can be used most effectively.</a:t>
            </a:r>
          </a:p>
        </p:txBody>
      </p:sp>
    </p:spTree>
    <p:extLst>
      <p:ext uri="{BB962C8B-B14F-4D97-AF65-F5344CB8AC3E}">
        <p14:creationId xmlns:p14="http://schemas.microsoft.com/office/powerpoint/2010/main" val="378585269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t>Trend Analysis </a:t>
            </a:r>
            <a:r>
              <a:rPr lang="en-US" altLang="en-US" sz="1000" dirty="0"/>
              <a:t>2</a:t>
            </a:r>
          </a:p>
        </p:txBody>
      </p:sp>
      <p:pic>
        <p:nvPicPr>
          <p:cNvPr id="11" name="Picture 5" descr="Line graphs for R O I  and R O E  for Campbell Soup Company of R O E  and R O I  for fiscal years 2013 to 2017. ">
            <a:extLst>
              <a:ext uri="{FF2B5EF4-FFF2-40B4-BE49-F238E27FC236}">
                <a16:creationId xmlns:a16="http://schemas.microsoft.com/office/drawing/2014/main" id="{6E60167E-1AA6-483D-A291-883E304999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867126"/>
            <a:ext cx="5867400"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1"/>
          <p:cNvSpPr>
            <a:spLocks noGrp="1"/>
          </p:cNvSpPr>
          <p:nvPr>
            <p:ph idx="1"/>
          </p:nvPr>
        </p:nvSpPr>
        <p:spPr>
          <a:xfrm>
            <a:off x="6629400" y="1828800"/>
            <a:ext cx="2209800" cy="2895600"/>
          </a:xfrm>
        </p:spPr>
        <p:txBody>
          <a:bodyPr/>
          <a:lstStyle/>
          <a:p>
            <a:pPr marL="0" indent="0">
              <a:buNone/>
              <a:defRPr/>
            </a:pPr>
            <a:r>
              <a:rPr lang="en-US" sz="2400" dirty="0">
                <a:solidFill>
                  <a:srgbClr val="003300"/>
                </a:solidFill>
                <a:cs typeface="Arial" pitchFamily="34" charset="0"/>
              </a:rPr>
              <a:t>Trend analysis can be used to construct graphs so that trends over time can be seen. </a:t>
            </a:r>
          </a:p>
        </p:txBody>
      </p:sp>
      <p:sp>
        <p:nvSpPr>
          <p:cNvPr id="9" name="Content Placeholder 2"/>
          <p:cNvSpPr>
            <a:spLocks noGrp="1"/>
          </p:cNvSpPr>
          <p:nvPr>
            <p:ph idx="13"/>
          </p:nvPr>
        </p:nvSpPr>
        <p:spPr>
          <a:xfrm>
            <a:off x="2133600" y="58674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248400"/>
            <a:ext cx="7467600" cy="228600"/>
          </a:xfrm>
        </p:spPr>
        <p:txBody>
          <a:bodyPr/>
          <a:lstStyle/>
          <a:p>
            <a:pPr marL="0" indent="0">
              <a:buNone/>
              <a:defRPr/>
            </a:pPr>
            <a:r>
              <a:rPr lang="en-US" altLang="en-US" sz="1100" b="1" dirty="0"/>
              <a:t>Learning Objective 3-7:</a:t>
            </a:r>
            <a:r>
              <a:rPr lang="en-US" sz="1100" dirty="0">
                <a:solidFill>
                  <a:schemeClr val="bg2">
                    <a:lumMod val="50000"/>
                  </a:schemeClr>
                </a:solidFill>
              </a:rPr>
              <a:t> </a:t>
            </a:r>
            <a:r>
              <a:rPr lang="en-US" altLang="en-US" sz="1100" b="1" dirty="0"/>
              <a:t>Generalize about how trend analysis can be used most effectively.</a:t>
            </a:r>
          </a:p>
        </p:txBody>
      </p:sp>
    </p:spTree>
    <p:extLst>
      <p:ext uri="{BB962C8B-B14F-4D97-AF65-F5344CB8AC3E}">
        <p14:creationId xmlns:p14="http://schemas.microsoft.com/office/powerpoint/2010/main" val="109105664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t>Trend Analysis </a:t>
            </a:r>
            <a:r>
              <a:rPr lang="en-US" altLang="en-US" sz="1000" dirty="0"/>
              <a:t>3</a:t>
            </a:r>
          </a:p>
        </p:txBody>
      </p:sp>
      <p:pic>
        <p:nvPicPr>
          <p:cNvPr id="10" name="Picture 4" descr="Line graphs for Margin and Turnover for the Campbell Soup Company of Margin and Turnover for Years 2013 to 2017.">
            <a:extLst>
              <a:ext uri="{FF2B5EF4-FFF2-40B4-BE49-F238E27FC236}">
                <a16:creationId xmlns:a16="http://schemas.microsoft.com/office/drawing/2014/main" id="{59596C26-0880-4C7C-965D-7695805EDB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244058"/>
            <a:ext cx="4641273" cy="2183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Line graphs for Working Capital and Current Ratio for the Campbell Soup Company for fiscal years 2013 to 2017.">
            <a:extLst>
              <a:ext uri="{FF2B5EF4-FFF2-40B4-BE49-F238E27FC236}">
                <a16:creationId xmlns:a16="http://schemas.microsoft.com/office/drawing/2014/main" id="{2F4C583D-EC5B-43E7-A0B3-2E07FB12B4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3638365"/>
            <a:ext cx="5052580" cy="2013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Content Placeholder 2"/>
          <p:cNvSpPr>
            <a:spLocks noGrp="1"/>
          </p:cNvSpPr>
          <p:nvPr>
            <p:ph idx="13"/>
          </p:nvPr>
        </p:nvSpPr>
        <p:spPr>
          <a:xfrm>
            <a:off x="2133600" y="5867400"/>
            <a:ext cx="4724400" cy="304800"/>
          </a:xfrm>
        </p:spPr>
        <p:txBody>
          <a:bodyPr/>
          <a:lstStyle/>
          <a:p>
            <a:pPr marL="0" indent="0" algn="ctr">
              <a:buNone/>
            </a:pPr>
            <a:r>
              <a:rPr lang="en-US" sz="900" dirty="0">
                <a:hlinkClick r:id="rId5" action="ppaction://hlinksldjump"/>
              </a:rPr>
              <a:t>Access the text alternative for slide images.</a:t>
            </a:r>
            <a:endParaRPr lang="en-IN" sz="900" dirty="0"/>
          </a:p>
        </p:txBody>
      </p:sp>
      <p:sp>
        <p:nvSpPr>
          <p:cNvPr id="8" name="Content Placeholder 7"/>
          <p:cNvSpPr>
            <a:spLocks noGrp="1"/>
          </p:cNvSpPr>
          <p:nvPr>
            <p:ph idx="16"/>
          </p:nvPr>
        </p:nvSpPr>
        <p:spPr>
          <a:xfrm>
            <a:off x="457200" y="6248400"/>
            <a:ext cx="7467600" cy="228600"/>
          </a:xfrm>
        </p:spPr>
        <p:txBody>
          <a:bodyPr/>
          <a:lstStyle/>
          <a:p>
            <a:pPr marL="0" indent="0">
              <a:buNone/>
              <a:defRPr/>
            </a:pPr>
            <a:r>
              <a:rPr lang="en-US" altLang="en-US" sz="1100" b="1" dirty="0"/>
              <a:t>Learning Objective 3-7:</a:t>
            </a:r>
            <a:r>
              <a:rPr lang="en-US" sz="1100" dirty="0">
                <a:solidFill>
                  <a:schemeClr val="bg2">
                    <a:lumMod val="50000"/>
                  </a:schemeClr>
                </a:solidFill>
              </a:rPr>
              <a:t> </a:t>
            </a:r>
            <a:r>
              <a:rPr lang="en-US" altLang="en-US" sz="1100" b="1" dirty="0"/>
              <a:t>Generalize about how trend analysis can be used most effectively.</a:t>
            </a:r>
          </a:p>
        </p:txBody>
      </p:sp>
    </p:spTree>
    <p:extLst>
      <p:ext uri="{BB962C8B-B14F-4D97-AF65-F5344CB8AC3E}">
        <p14:creationId xmlns:p14="http://schemas.microsoft.com/office/powerpoint/2010/main" val="357335797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3"/>
            <a:ext cx="6400800" cy="1749427"/>
          </a:xfrm>
        </p:spPr>
        <p:txBody>
          <a:bodyPr/>
          <a:lstStyle/>
          <a:p>
            <a:r>
              <a:rPr lang="en-US" altLang="en-US" sz="3600" b="1" dirty="0">
                <a:solidFill>
                  <a:schemeClr val="tx1"/>
                </a:solidFill>
              </a:rPr>
              <a:t>CHAPTER 3: </a:t>
            </a:r>
            <a:r>
              <a:rPr lang="en-US" altLang="en-US" sz="3600" b="1" i="1" dirty="0">
                <a:solidFill>
                  <a:schemeClr val="tx1"/>
                </a:solidFill>
              </a:rPr>
              <a:t>Fundamental Interpretations Made from Financial Statement Data</a:t>
            </a:r>
            <a:endParaRPr lang="en-IN" sz="3600" dirty="0">
              <a:solidFill>
                <a:schemeClr val="tx1"/>
              </a:solidFill>
            </a:endParaRPr>
          </a:p>
        </p:txBody>
      </p:sp>
      <p:sp>
        <p:nvSpPr>
          <p:cNvPr id="8" name="Content Placeholder 7"/>
          <p:cNvSpPr>
            <a:spLocks noGrp="1"/>
          </p:cNvSpPr>
          <p:nvPr>
            <p:ph sz="quarter" idx="11"/>
          </p:nvPr>
        </p:nvSpPr>
        <p:spPr>
          <a:xfrm>
            <a:off x="1066800" y="4422775"/>
            <a:ext cx="7391400" cy="987425"/>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3</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242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11747232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t>Trend Analysis </a:t>
            </a:r>
            <a:r>
              <a:rPr lang="en-US" altLang="en-US" sz="1000" dirty="0"/>
              <a:t>2</a:t>
            </a:r>
            <a:r>
              <a:rPr lang="en-US" altLang="en-US" dirty="0"/>
              <a:t> </a:t>
            </a:r>
            <a:r>
              <a:rPr lang="en-US" dirty="0"/>
              <a:t>- Text Alternative</a:t>
            </a:r>
            <a:endParaRPr lang="en-US" altLang="en-US" dirty="0"/>
          </a:p>
        </p:txBody>
      </p:sp>
      <p:sp>
        <p:nvSpPr>
          <p:cNvPr id="2" name="Content Placeholder 1"/>
          <p:cNvSpPr>
            <a:spLocks noGrp="1"/>
          </p:cNvSpPr>
          <p:nvPr>
            <p:ph idx="1"/>
          </p:nvPr>
        </p:nvSpPr>
        <p:spPr>
          <a:xfrm>
            <a:off x="609600" y="1371600"/>
            <a:ext cx="8229600" cy="3962400"/>
          </a:xfrm>
        </p:spPr>
        <p:txBody>
          <a:bodyPr/>
          <a:lstStyle/>
          <a:p>
            <a:pPr marL="0" indent="0">
              <a:buNone/>
              <a:defRPr/>
            </a:pPr>
            <a:r>
              <a:rPr lang="en-IN" sz="2400" dirty="0">
                <a:cs typeface="Arial" pitchFamily="34" charset="0"/>
              </a:rPr>
              <a:t>Line graphs for R</a:t>
            </a:r>
            <a:r>
              <a:rPr lang="en-IN" sz="100" dirty="0">
                <a:cs typeface="Arial" pitchFamily="34" charset="0"/>
              </a:rPr>
              <a:t> </a:t>
            </a:r>
            <a:r>
              <a:rPr lang="en-IN" sz="2400" dirty="0">
                <a:cs typeface="Arial" pitchFamily="34" charset="0"/>
              </a:rPr>
              <a:t>O</a:t>
            </a:r>
            <a:r>
              <a:rPr lang="en-IN" sz="100" dirty="0">
                <a:cs typeface="Arial" pitchFamily="34" charset="0"/>
              </a:rPr>
              <a:t> </a:t>
            </a:r>
            <a:r>
              <a:rPr lang="en-IN" sz="2400" dirty="0">
                <a:cs typeface="Arial" pitchFamily="34" charset="0"/>
              </a:rPr>
              <a:t>I and R</a:t>
            </a:r>
            <a:r>
              <a:rPr lang="en-IN" sz="100" dirty="0">
                <a:cs typeface="Arial" pitchFamily="34" charset="0"/>
              </a:rPr>
              <a:t> </a:t>
            </a:r>
            <a:r>
              <a:rPr lang="en-IN" sz="2400" dirty="0">
                <a:cs typeface="Arial" pitchFamily="34" charset="0"/>
              </a:rPr>
              <a:t>O</a:t>
            </a:r>
            <a:r>
              <a:rPr lang="en-IN" sz="100" dirty="0">
                <a:cs typeface="Arial" pitchFamily="34" charset="0"/>
              </a:rPr>
              <a:t> </a:t>
            </a:r>
            <a:r>
              <a:rPr lang="en-IN" sz="2400" dirty="0">
                <a:cs typeface="Arial" pitchFamily="34" charset="0"/>
              </a:rPr>
              <a:t>E for the Campbell Soup Company of R</a:t>
            </a:r>
            <a:r>
              <a:rPr lang="en-IN" sz="100" dirty="0">
                <a:cs typeface="Arial" pitchFamily="34" charset="0"/>
              </a:rPr>
              <a:t> </a:t>
            </a:r>
            <a:r>
              <a:rPr lang="en-IN" sz="2400" dirty="0">
                <a:cs typeface="Arial" pitchFamily="34" charset="0"/>
              </a:rPr>
              <a:t>O</a:t>
            </a:r>
            <a:r>
              <a:rPr lang="en-IN" sz="100" dirty="0">
                <a:cs typeface="Arial" pitchFamily="34" charset="0"/>
              </a:rPr>
              <a:t> </a:t>
            </a:r>
            <a:r>
              <a:rPr lang="en-IN" sz="2400" dirty="0">
                <a:cs typeface="Arial" pitchFamily="34" charset="0"/>
              </a:rPr>
              <a:t>E and R</a:t>
            </a:r>
            <a:r>
              <a:rPr lang="en-IN" sz="100" dirty="0">
                <a:cs typeface="Arial" pitchFamily="34" charset="0"/>
              </a:rPr>
              <a:t> </a:t>
            </a:r>
            <a:r>
              <a:rPr lang="en-IN" sz="2400" dirty="0">
                <a:cs typeface="Arial" pitchFamily="34" charset="0"/>
              </a:rPr>
              <a:t>O</a:t>
            </a:r>
            <a:r>
              <a:rPr lang="en-IN" sz="100" dirty="0">
                <a:cs typeface="Arial" pitchFamily="34" charset="0"/>
              </a:rPr>
              <a:t> </a:t>
            </a:r>
            <a:r>
              <a:rPr lang="en-IN" sz="2400" dirty="0">
                <a:cs typeface="Arial" pitchFamily="34" charset="0"/>
              </a:rPr>
              <a:t>I, with fiscal years 2013 to 2017 on the </a:t>
            </a:r>
            <a:r>
              <a:rPr lang="en-IN" sz="2400" i="1" dirty="0">
                <a:cs typeface="Arial" pitchFamily="34" charset="0"/>
              </a:rPr>
              <a:t>x</a:t>
            </a:r>
            <a:r>
              <a:rPr lang="en-IN" sz="2400" dirty="0">
                <a:cs typeface="Arial" pitchFamily="34" charset="0"/>
              </a:rPr>
              <a:t>-axis and return in percent on the y-axis. R</a:t>
            </a:r>
            <a:r>
              <a:rPr lang="en-IN" sz="100" dirty="0">
                <a:cs typeface="Arial" pitchFamily="34" charset="0"/>
              </a:rPr>
              <a:t> </a:t>
            </a:r>
            <a:r>
              <a:rPr lang="en-IN" sz="2400" dirty="0">
                <a:cs typeface="Arial" pitchFamily="34" charset="0"/>
              </a:rPr>
              <a:t>O</a:t>
            </a:r>
            <a:r>
              <a:rPr lang="en-IN" sz="100" dirty="0">
                <a:cs typeface="Arial" pitchFamily="34" charset="0"/>
              </a:rPr>
              <a:t> </a:t>
            </a:r>
            <a:r>
              <a:rPr lang="en-IN" sz="2400" dirty="0">
                <a:cs typeface="Arial" pitchFamily="34" charset="0"/>
              </a:rPr>
              <a:t>E for 2013 is almost 68%, then dips to 62% in 2014, drops to around 45% for 2015, decreases further to below 40% in 2016 and then increases to almost 56% in 2017. During the same period, R</a:t>
            </a:r>
            <a:r>
              <a:rPr lang="en-IN" sz="100" dirty="0">
                <a:cs typeface="Arial" pitchFamily="34" charset="0"/>
              </a:rPr>
              <a:t> </a:t>
            </a:r>
            <a:r>
              <a:rPr lang="en-IN" sz="2400" dirty="0">
                <a:cs typeface="Arial" pitchFamily="34" charset="0"/>
              </a:rPr>
              <a:t>O</a:t>
            </a:r>
            <a:r>
              <a:rPr lang="en-IN" sz="100" dirty="0">
                <a:cs typeface="Arial" pitchFamily="34" charset="0"/>
              </a:rPr>
              <a:t> </a:t>
            </a:r>
            <a:r>
              <a:rPr lang="en-IN" sz="2400" dirty="0">
                <a:cs typeface="Arial" pitchFamily="34" charset="0"/>
              </a:rPr>
              <a:t>I is relatively stable near 10% for 2013 to 2014. In 2015 to 2016, R</a:t>
            </a:r>
            <a:r>
              <a:rPr lang="en-IN" sz="100" dirty="0">
                <a:cs typeface="Arial" pitchFamily="34" charset="0"/>
              </a:rPr>
              <a:t> </a:t>
            </a:r>
            <a:r>
              <a:rPr lang="en-IN" sz="2400" dirty="0">
                <a:cs typeface="Arial" pitchFamily="34" charset="0"/>
              </a:rPr>
              <a:t>O</a:t>
            </a:r>
            <a:r>
              <a:rPr lang="en-IN" sz="100" dirty="0">
                <a:cs typeface="Arial" pitchFamily="34" charset="0"/>
              </a:rPr>
              <a:t> </a:t>
            </a:r>
            <a:r>
              <a:rPr lang="en-IN" sz="2400" dirty="0">
                <a:cs typeface="Arial" pitchFamily="34" charset="0"/>
              </a:rPr>
              <a:t>I dips slightly to near 8% and 7% respectively. R</a:t>
            </a:r>
            <a:r>
              <a:rPr lang="en-IN" sz="100" dirty="0">
                <a:cs typeface="Arial" pitchFamily="34" charset="0"/>
              </a:rPr>
              <a:t> </a:t>
            </a:r>
            <a:r>
              <a:rPr lang="en-IN" sz="2400" dirty="0">
                <a:cs typeface="Arial" pitchFamily="34" charset="0"/>
              </a:rPr>
              <a:t>O</a:t>
            </a:r>
            <a:r>
              <a:rPr lang="en-IN" sz="100" dirty="0">
                <a:cs typeface="Arial" pitchFamily="34" charset="0"/>
              </a:rPr>
              <a:t> </a:t>
            </a:r>
            <a:r>
              <a:rPr lang="en-IN" sz="2400" dirty="0">
                <a:cs typeface="Arial" pitchFamily="34" charset="0"/>
              </a:rPr>
              <a:t>I for 2017 rebounds to over 11%. At no point do the two graph lines cross.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13226957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t>Trend Analysis </a:t>
            </a:r>
            <a:r>
              <a:rPr lang="en-US" altLang="en-US" sz="1000" dirty="0"/>
              <a:t>3</a:t>
            </a:r>
            <a:r>
              <a:rPr lang="en-US" altLang="en-US" dirty="0"/>
              <a:t> </a:t>
            </a:r>
            <a:r>
              <a:rPr lang="en-US" dirty="0"/>
              <a:t>- Text Alternative</a:t>
            </a:r>
            <a:endParaRPr lang="en-US" altLang="en-US" dirty="0"/>
          </a:p>
        </p:txBody>
      </p:sp>
      <p:sp>
        <p:nvSpPr>
          <p:cNvPr id="2" name="Content Placeholder 1"/>
          <p:cNvSpPr>
            <a:spLocks noGrp="1"/>
          </p:cNvSpPr>
          <p:nvPr>
            <p:ph idx="1"/>
          </p:nvPr>
        </p:nvSpPr>
        <p:spPr>
          <a:xfrm>
            <a:off x="609600" y="1371600"/>
            <a:ext cx="8229600" cy="4800600"/>
          </a:xfrm>
        </p:spPr>
        <p:txBody>
          <a:bodyPr/>
          <a:lstStyle/>
          <a:p>
            <a:pPr marL="0" indent="0">
              <a:buNone/>
              <a:defRPr/>
            </a:pPr>
            <a:r>
              <a:rPr lang="en-IN" sz="2000" dirty="0">
                <a:cs typeface="Arial" pitchFamily="34" charset="0"/>
              </a:rPr>
              <a:t>Line graphs for Margin and Turnover for the Campbell Soup Company for fiscal years 2013 to 2017 on the </a:t>
            </a:r>
            <a:r>
              <a:rPr lang="en-IN" sz="2000" i="1" dirty="0">
                <a:cs typeface="Arial" pitchFamily="34" charset="0"/>
              </a:rPr>
              <a:t>x</a:t>
            </a:r>
            <a:r>
              <a:rPr lang="en-IN" sz="2000" dirty="0">
                <a:cs typeface="Arial" pitchFamily="34" charset="0"/>
              </a:rPr>
              <a:t>-axis, margin in percent on the left vertical axis, and turnover on the right vertical axis. Margin for 2013 is near 9%, rises to over 10% in 2014, drops to near 8% in 2015 and 7% in 2016, finally rising to over 11% in 2017. Turnover starts in 2013 at approximately 1.1 and then declines to near 1.0 in 2014 to 2017. The two lines cross during 2013, 2014, and 2016. </a:t>
            </a:r>
          </a:p>
          <a:p>
            <a:pPr marL="0" indent="0">
              <a:buNone/>
              <a:defRPr/>
            </a:pPr>
            <a:r>
              <a:rPr lang="en-IN" sz="2000" dirty="0">
                <a:cs typeface="Arial" pitchFamily="34" charset="0"/>
              </a:rPr>
              <a:t>Line graphs for Working Capital and Current Ratio for the Campbell Soup Company with fiscal years 2013 to 2017 on the </a:t>
            </a:r>
            <a:r>
              <a:rPr lang="en-IN" sz="2000" i="1" dirty="0">
                <a:cs typeface="Arial" pitchFamily="34" charset="0"/>
              </a:rPr>
              <a:t>x</a:t>
            </a:r>
            <a:r>
              <a:rPr lang="en-IN" sz="2000" dirty="0">
                <a:cs typeface="Arial" pitchFamily="34" charset="0"/>
              </a:rPr>
              <a:t>-axis, working capital in billions of dollars on the left vertical axis, and current ratio on the right vertical axis. Working capital begins in 2013 at near minus $1.1 billion, then rising to minus $0.889 billion ($889 million) in 2014, minus $713 million in 2015, minus $647 million in 2016, and minus $495 million in 2017. The current ratio was approximately 0.7 in 2013 to 2014, rising to 0.75 in 2015 to 2016 and almost 0.8 in 2017. The two lines did not cross at any point. </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81779701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932"/>
            <a:ext cx="8229600" cy="931068"/>
          </a:xfrm>
        </p:spPr>
        <p:txBody>
          <a:bodyPr/>
          <a:lstStyle/>
          <a:p>
            <a:r>
              <a:rPr lang="en-US" altLang="en-US" b="1" dirty="0"/>
              <a:t>Learning Objectives</a:t>
            </a:r>
            <a:endParaRPr lang="en-IN" b="1" dirty="0"/>
          </a:p>
        </p:txBody>
      </p:sp>
      <p:sp>
        <p:nvSpPr>
          <p:cNvPr id="3" name="Content Placeholder 2"/>
          <p:cNvSpPr>
            <a:spLocks noGrp="1"/>
          </p:cNvSpPr>
          <p:nvPr>
            <p:ph idx="1"/>
          </p:nvPr>
        </p:nvSpPr>
        <p:spPr>
          <a:xfrm>
            <a:off x="628650" y="1524000"/>
            <a:ext cx="7886700" cy="4652963"/>
          </a:xfrm>
        </p:spPr>
        <p:txBody>
          <a:bodyPr>
            <a:normAutofit fontScale="55000" lnSpcReduction="20000"/>
          </a:bodyPr>
          <a:lstStyle/>
          <a:p>
            <a:pPr marL="0" indent="0">
              <a:spcBef>
                <a:spcPct val="50000"/>
              </a:spcBef>
              <a:buNone/>
              <a:defRPr/>
            </a:pPr>
            <a:r>
              <a:rPr lang="en-US" sz="4000" b="1" dirty="0"/>
              <a:t>After studying this chapter, you should understand and be able to:</a:t>
            </a:r>
          </a:p>
          <a:p>
            <a:pPr marL="0" indent="0">
              <a:spcBef>
                <a:spcPct val="50000"/>
              </a:spcBef>
              <a:buNone/>
              <a:defRPr/>
            </a:pPr>
            <a:r>
              <a:rPr lang="en-US" b="1" dirty="0"/>
              <a:t>L</a:t>
            </a:r>
            <a:r>
              <a:rPr lang="en-US" sz="200" b="1" dirty="0"/>
              <a:t> </a:t>
            </a:r>
            <a:r>
              <a:rPr lang="en-US" b="1" dirty="0"/>
              <a:t>O 3-1: Discuss why financial statement ratios are important.</a:t>
            </a:r>
          </a:p>
          <a:p>
            <a:pPr marL="0" indent="0">
              <a:spcBef>
                <a:spcPct val="50000"/>
              </a:spcBef>
              <a:buNone/>
              <a:defRPr/>
            </a:pPr>
            <a:r>
              <a:rPr lang="en-US" b="1" dirty="0"/>
              <a:t>L</a:t>
            </a:r>
            <a:r>
              <a:rPr lang="en-US" sz="200" b="1" dirty="0"/>
              <a:t> </a:t>
            </a:r>
            <a:r>
              <a:rPr lang="en-US" b="1" dirty="0"/>
              <a:t>O 3-2: Explain the importance and show the calculation of return on investment.</a:t>
            </a:r>
          </a:p>
          <a:p>
            <a:pPr marL="712788" indent="-712788">
              <a:spcBef>
                <a:spcPct val="50000"/>
              </a:spcBef>
              <a:buNone/>
              <a:defRPr/>
            </a:pPr>
            <a:r>
              <a:rPr lang="en-US" b="1" dirty="0"/>
              <a:t>L</a:t>
            </a:r>
            <a:r>
              <a:rPr lang="en-US" sz="200" b="1" dirty="0"/>
              <a:t> </a:t>
            </a:r>
            <a:r>
              <a:rPr lang="en-US" b="1" dirty="0"/>
              <a:t>O 3-3: Illustrate how to calculate and interpret margin and turnover using the DuPont model.</a:t>
            </a:r>
          </a:p>
          <a:p>
            <a:pPr marL="0" indent="0">
              <a:spcBef>
                <a:spcPct val="50000"/>
              </a:spcBef>
              <a:buNone/>
              <a:defRPr/>
            </a:pPr>
            <a:r>
              <a:rPr lang="en-US" b="1" dirty="0"/>
              <a:t>L</a:t>
            </a:r>
            <a:r>
              <a:rPr lang="en-US" sz="200" b="1" dirty="0"/>
              <a:t> </a:t>
            </a:r>
            <a:r>
              <a:rPr lang="en-US" b="1" dirty="0"/>
              <a:t>O 3-4: Explain the importance and show the calculation of return on equity.</a:t>
            </a:r>
          </a:p>
          <a:p>
            <a:pPr marL="0" indent="0">
              <a:spcBef>
                <a:spcPct val="50000"/>
              </a:spcBef>
              <a:buNone/>
              <a:defRPr/>
            </a:pPr>
            <a:r>
              <a:rPr lang="en-US" b="1" dirty="0"/>
              <a:t>L</a:t>
            </a:r>
            <a:r>
              <a:rPr lang="en-US" sz="200" b="1" dirty="0"/>
              <a:t> </a:t>
            </a:r>
            <a:r>
              <a:rPr lang="en-US" b="1" dirty="0"/>
              <a:t>O 3-5: Explain the meaning of liquidity and discuss why it is important.</a:t>
            </a:r>
          </a:p>
          <a:p>
            <a:pPr marL="712788" indent="-712788">
              <a:spcBef>
                <a:spcPct val="50000"/>
              </a:spcBef>
              <a:buNone/>
              <a:defRPr/>
            </a:pPr>
            <a:r>
              <a:rPr lang="en-US" b="1" dirty="0"/>
              <a:t>L</a:t>
            </a:r>
            <a:r>
              <a:rPr lang="en-US" sz="200" b="1" dirty="0"/>
              <a:t> </a:t>
            </a:r>
            <a:r>
              <a:rPr lang="en-US" b="1" dirty="0"/>
              <a:t>O 3-6: Discuss the significance and calculation of working capital, the current ratio, and the acid-test ratio.</a:t>
            </a:r>
          </a:p>
          <a:p>
            <a:pPr marL="0" indent="0">
              <a:spcBef>
                <a:spcPct val="50000"/>
              </a:spcBef>
              <a:buNone/>
              <a:defRPr/>
            </a:pPr>
            <a:r>
              <a:rPr lang="en-US" b="1" dirty="0"/>
              <a:t>L</a:t>
            </a:r>
            <a:r>
              <a:rPr lang="en-US" sz="200" b="1" dirty="0"/>
              <a:t> </a:t>
            </a:r>
            <a:r>
              <a:rPr lang="en-US" b="1" dirty="0"/>
              <a:t>O 3-7: Generalize about how trend analysis can be used most effectively.</a:t>
            </a:r>
          </a:p>
        </p:txBody>
      </p:sp>
    </p:spTree>
    <p:extLst>
      <p:ext uri="{BB962C8B-B14F-4D97-AF65-F5344CB8AC3E}">
        <p14:creationId xmlns:p14="http://schemas.microsoft.com/office/powerpoint/2010/main" val="4095210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869950"/>
          </a:xfrm>
        </p:spPr>
        <p:txBody>
          <a:bodyPr/>
          <a:lstStyle/>
          <a:p>
            <a:r>
              <a:rPr lang="en-US" altLang="en-US" dirty="0"/>
              <a:t>Financial Ratios and Trend Analysis</a:t>
            </a:r>
            <a:endParaRPr lang="en-IN" dirty="0"/>
          </a:p>
        </p:txBody>
      </p:sp>
      <p:sp>
        <p:nvSpPr>
          <p:cNvPr id="3" name="Content Placeholder 2"/>
          <p:cNvSpPr>
            <a:spLocks noGrp="1"/>
          </p:cNvSpPr>
          <p:nvPr>
            <p:ph idx="1"/>
          </p:nvPr>
        </p:nvSpPr>
        <p:spPr>
          <a:xfrm>
            <a:off x="457200" y="1481137"/>
            <a:ext cx="8229600" cy="3395663"/>
          </a:xfrm>
        </p:spPr>
        <p:txBody>
          <a:bodyPr/>
          <a:lstStyle/>
          <a:p>
            <a:pPr marL="291600" indent="-291600"/>
            <a:r>
              <a:rPr lang="en-US" altLang="en-US" sz="2800" b="1" dirty="0"/>
              <a:t>A ratio is simply the relationship between two numbers.</a:t>
            </a:r>
          </a:p>
          <a:p>
            <a:pPr marL="291600" indent="-291600"/>
            <a:r>
              <a:rPr lang="en-IN" altLang="en-US" sz="2800" dirty="0"/>
              <a:t>The large dollar amounts reported in the financial statements of many companies, and the varying sizes of companies, make ratio analysis the only sensible method of evaluating various financial characteristics of a company.</a:t>
            </a:r>
            <a:endParaRPr lang="en-US" altLang="en-US" sz="2800" dirty="0"/>
          </a:p>
        </p:txBody>
      </p:sp>
      <p:sp>
        <p:nvSpPr>
          <p:cNvPr id="8" name="Content Placeholder 7"/>
          <p:cNvSpPr>
            <a:spLocks noGrp="1"/>
          </p:cNvSpPr>
          <p:nvPr>
            <p:ph idx="16"/>
          </p:nvPr>
        </p:nvSpPr>
        <p:spPr>
          <a:xfrm>
            <a:off x="457200" y="6248400"/>
            <a:ext cx="4724400" cy="228600"/>
          </a:xfrm>
        </p:spPr>
        <p:txBody>
          <a:bodyPr/>
          <a:lstStyle/>
          <a:p>
            <a:pPr marL="0" indent="0">
              <a:buNone/>
            </a:pPr>
            <a:r>
              <a:rPr lang="en-US" altLang="en-US" sz="1100" b="1" dirty="0"/>
              <a:t>Learning Objective 3-1: Discuss why financial statement ratios are important</a:t>
            </a:r>
            <a:r>
              <a:rPr lang="en-US" altLang="en-US" sz="1100" dirty="0">
                <a:solidFill>
                  <a:srgbClr val="000000"/>
                </a:solidFill>
              </a:rPr>
              <a:t>.</a:t>
            </a:r>
            <a:endParaRPr lang="en-US" sz="1100" b="1" dirty="0"/>
          </a:p>
        </p:txBody>
      </p:sp>
    </p:spTree>
    <p:extLst>
      <p:ext uri="{BB962C8B-B14F-4D97-AF65-F5344CB8AC3E}">
        <p14:creationId xmlns:p14="http://schemas.microsoft.com/office/powerpoint/2010/main" val="995613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Trend Analysis</a:t>
            </a:r>
          </a:p>
        </p:txBody>
      </p:sp>
      <p:sp>
        <p:nvSpPr>
          <p:cNvPr id="2" name="Content Placeholder 1"/>
          <p:cNvSpPr>
            <a:spLocks noGrp="1"/>
          </p:cNvSpPr>
          <p:nvPr>
            <p:ph idx="1"/>
          </p:nvPr>
        </p:nvSpPr>
        <p:spPr>
          <a:xfrm>
            <a:off x="457200" y="1481137"/>
            <a:ext cx="8229600" cy="1185863"/>
          </a:xfrm>
        </p:spPr>
        <p:txBody>
          <a:bodyPr/>
          <a:lstStyle/>
          <a:p>
            <a:pPr marL="0" indent="0">
              <a:buNone/>
            </a:pPr>
            <a:r>
              <a:rPr lang="en-US" b="1" dirty="0"/>
              <a:t>Trend analysis compares a</a:t>
            </a:r>
            <a:r>
              <a:rPr lang="en-US" sz="100" b="1" dirty="0">
                <a:solidFill>
                  <a:schemeClr val="bg1"/>
                </a:solidFill>
              </a:rPr>
              <a:t> begin underline </a:t>
            </a:r>
            <a:r>
              <a:rPr lang="en-US" b="1" u="sng" dirty="0"/>
              <a:t>single</a:t>
            </a:r>
            <a:r>
              <a:rPr lang="en-US" sz="100" b="1" dirty="0">
                <a:solidFill>
                  <a:schemeClr val="bg1"/>
                </a:solidFill>
              </a:rPr>
              <a:t> end underline </a:t>
            </a:r>
            <a:r>
              <a:rPr lang="en-US" b="1" dirty="0"/>
              <a:t>observation</a:t>
            </a:r>
            <a:r>
              <a:rPr lang="en-US" sz="100" b="1" dirty="0">
                <a:solidFill>
                  <a:schemeClr val="bg1"/>
                </a:solidFill>
              </a:rPr>
              <a:t> begin underline </a:t>
            </a:r>
            <a:r>
              <a:rPr lang="en-US" b="1" u="sng" dirty="0"/>
              <a:t>over several years</a:t>
            </a:r>
            <a:r>
              <a:rPr lang="en-US" b="1" dirty="0"/>
              <a:t>.</a:t>
            </a:r>
            <a:r>
              <a:rPr lang="en-US" sz="100" b="1" dirty="0">
                <a:solidFill>
                  <a:schemeClr val="bg1"/>
                </a:solidFill>
              </a:rPr>
              <a:t> end underline</a:t>
            </a:r>
          </a:p>
        </p:txBody>
      </p:sp>
      <p:sp>
        <p:nvSpPr>
          <p:cNvPr id="3" name="Content Placeholder 2"/>
          <p:cNvSpPr>
            <a:spLocks noGrp="1"/>
          </p:cNvSpPr>
          <p:nvPr>
            <p:ph idx="13"/>
          </p:nvPr>
        </p:nvSpPr>
        <p:spPr>
          <a:xfrm>
            <a:off x="457200" y="2895601"/>
            <a:ext cx="8229600" cy="2667000"/>
          </a:xfrm>
        </p:spPr>
        <p:txBody>
          <a:bodyPr/>
          <a:lstStyle/>
          <a:p>
            <a:pPr marL="0" indent="0">
              <a:buNone/>
            </a:pPr>
            <a:r>
              <a:rPr lang="en-US" altLang="en-US" sz="2100" b="1" dirty="0">
                <a:cs typeface="Arial" panose="020B0604020202020204" pitchFamily="34" charset="0"/>
              </a:rPr>
              <a:t>Trend analysis example: Suppose a student’s grade point average for last semester was 3.5 on a 4.0 scale. That GPA may be interesting, but it says little about the student’s work. However, suppose you learn that this student’s GPA was 1.9 four semesters ago, 2.7 three semesters ago, and 3.0 two semesters ago. The upward trend of grades suggests that the student is working “smarter and harder.” </a:t>
            </a:r>
          </a:p>
        </p:txBody>
      </p:sp>
      <p:sp>
        <p:nvSpPr>
          <p:cNvPr id="11" name="Content Placeholder 7"/>
          <p:cNvSpPr>
            <a:spLocks noGrp="1"/>
          </p:cNvSpPr>
          <p:nvPr>
            <p:ph idx="16"/>
          </p:nvPr>
        </p:nvSpPr>
        <p:spPr>
          <a:xfrm>
            <a:off x="457200" y="6248400"/>
            <a:ext cx="7315200" cy="228600"/>
          </a:xfrm>
        </p:spPr>
        <p:txBody>
          <a:bodyPr/>
          <a:lstStyle/>
          <a:p>
            <a:pPr marL="0" indent="0">
              <a:buNone/>
            </a:pPr>
            <a:r>
              <a:rPr lang="en-US" altLang="en-US" sz="1100" b="1" dirty="0"/>
              <a:t>Learning Objective 3-1: Discuss why financial statement ratios are important</a:t>
            </a:r>
            <a:r>
              <a:rPr lang="en-US" altLang="en-US" sz="1100" dirty="0">
                <a:solidFill>
                  <a:srgbClr val="000000"/>
                </a:solidFill>
              </a:rPr>
              <a:t>.</a:t>
            </a:r>
            <a:endParaRPr lang="en-US" sz="1100" b="1"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Rate of Return</a:t>
            </a:r>
          </a:p>
        </p:txBody>
      </p:sp>
      <p:graphicFrame>
        <p:nvGraphicFramePr>
          <p:cNvPr id="7" name="Object 6"/>
          <p:cNvGraphicFramePr>
            <a:graphicFrameLocks noChangeAspect="1"/>
          </p:cNvGraphicFramePr>
          <p:nvPr>
            <p:extLst>
              <p:ext uri="{D42A27DB-BD31-4B8C-83A1-F6EECF244321}">
                <p14:modId xmlns:p14="http://schemas.microsoft.com/office/powerpoint/2010/main" val="2361492461"/>
              </p:ext>
            </p:extLst>
          </p:nvPr>
        </p:nvGraphicFramePr>
        <p:xfrm>
          <a:off x="1981200" y="1437121"/>
          <a:ext cx="4953000" cy="925079"/>
        </p:xfrm>
        <a:graphic>
          <a:graphicData uri="http://schemas.openxmlformats.org/presentationml/2006/ole">
            <mc:AlternateContent xmlns:mc="http://schemas.openxmlformats.org/markup-compatibility/2006">
              <mc:Choice xmlns:v="urn:schemas-microsoft-com:vml" Requires="v">
                <p:oleObj spid="_x0000_s80952" name="Equation" r:id="rId4" imgW="2311200" imgH="431640" progId="Equation.DSMT4">
                  <p:embed/>
                </p:oleObj>
              </mc:Choice>
              <mc:Fallback>
                <p:oleObj name="Equation" r:id="rId4" imgW="2311200" imgH="431640" progId="Equation.DSMT4">
                  <p:embed/>
                  <p:pic>
                    <p:nvPicPr>
                      <p:cNvPr id="0" name=""/>
                      <p:cNvPicPr/>
                      <p:nvPr/>
                    </p:nvPicPr>
                    <p:blipFill>
                      <a:blip r:embed="rId5"/>
                      <a:stretch>
                        <a:fillRect/>
                      </a:stretch>
                    </p:blipFill>
                    <p:spPr>
                      <a:xfrm>
                        <a:off x="1981200" y="1437121"/>
                        <a:ext cx="4953000" cy="925079"/>
                      </a:xfrm>
                      <a:prstGeom prst="rect">
                        <a:avLst/>
                      </a:prstGeom>
                    </p:spPr>
                  </p:pic>
                </p:oleObj>
              </mc:Fallback>
            </mc:AlternateContent>
          </a:graphicData>
        </a:graphic>
      </p:graphicFrame>
      <p:sp>
        <p:nvSpPr>
          <p:cNvPr id="2" name="Content Placeholder 1"/>
          <p:cNvSpPr>
            <a:spLocks noGrp="1"/>
          </p:cNvSpPr>
          <p:nvPr>
            <p:ph idx="1"/>
          </p:nvPr>
        </p:nvSpPr>
        <p:spPr>
          <a:xfrm>
            <a:off x="457200" y="2514600"/>
            <a:ext cx="8229600" cy="1252538"/>
          </a:xfrm>
        </p:spPr>
        <p:txBody>
          <a:bodyPr/>
          <a:lstStyle/>
          <a:p>
            <a:pPr marL="0" indent="0">
              <a:buNone/>
            </a:pPr>
            <a:r>
              <a:rPr lang="en-US" sz="2400" b="1" dirty="0"/>
              <a:t>This ratio provides the return on a given investment alternative. All other things being equal, the</a:t>
            </a:r>
            <a:r>
              <a:rPr lang="en-US" sz="100" b="1" dirty="0">
                <a:solidFill>
                  <a:schemeClr val="bg1"/>
                </a:solidFill>
              </a:rPr>
              <a:t> begin underline </a:t>
            </a:r>
            <a:r>
              <a:rPr lang="en-US" sz="2400" b="1" u="sng" dirty="0"/>
              <a:t>higher the rate of return</a:t>
            </a:r>
            <a:r>
              <a:rPr lang="en-US" sz="2400" b="1" dirty="0"/>
              <a:t>,</a:t>
            </a:r>
            <a:r>
              <a:rPr lang="en-US" sz="100" b="1" dirty="0">
                <a:solidFill>
                  <a:schemeClr val="bg1"/>
                </a:solidFill>
              </a:rPr>
              <a:t> end underline </a:t>
            </a:r>
            <a:r>
              <a:rPr lang="en-US" sz="2400" b="1" dirty="0"/>
              <a:t>the</a:t>
            </a:r>
            <a:r>
              <a:rPr lang="en-US" sz="100" b="1" dirty="0">
                <a:solidFill>
                  <a:schemeClr val="bg1"/>
                </a:solidFill>
              </a:rPr>
              <a:t> begin underline </a:t>
            </a:r>
            <a:r>
              <a:rPr lang="en-US" sz="2400" b="1" u="sng" dirty="0"/>
              <a:t>more profitable the alternative.</a:t>
            </a:r>
            <a:r>
              <a:rPr lang="en-US" sz="100" b="1" dirty="0">
                <a:solidFill>
                  <a:schemeClr val="bg1"/>
                </a:solidFill>
              </a:rPr>
              <a:t> end underline</a:t>
            </a:r>
            <a:endParaRPr lang="en-IN" sz="100" dirty="0">
              <a:solidFill>
                <a:schemeClr val="bg1"/>
              </a:solidFill>
            </a:endParaRPr>
          </a:p>
        </p:txBody>
      </p:sp>
      <p:sp>
        <p:nvSpPr>
          <p:cNvPr id="3" name="Content Placeholder 2"/>
          <p:cNvSpPr>
            <a:spLocks noGrp="1"/>
          </p:cNvSpPr>
          <p:nvPr>
            <p:ph idx="13"/>
          </p:nvPr>
        </p:nvSpPr>
        <p:spPr>
          <a:xfrm>
            <a:off x="457200" y="3995737"/>
            <a:ext cx="8229600" cy="1338263"/>
          </a:xfrm>
        </p:spPr>
        <p:txBody>
          <a:bodyPr/>
          <a:lstStyle/>
          <a:p>
            <a:pPr marL="0" indent="0" algn="ctr">
              <a:buNone/>
              <a:defRPr/>
            </a:pPr>
            <a:r>
              <a:rPr lang="en-US" sz="2400" b="1" dirty="0"/>
              <a:t>The rate of return calculation is derived from the interest calculation.</a:t>
            </a:r>
            <a:endParaRPr lang="en-US" sz="1600" b="1" dirty="0"/>
          </a:p>
          <a:p>
            <a:pPr marL="0" indent="0" algn="ctr">
              <a:buNone/>
              <a:defRPr/>
            </a:pPr>
            <a:r>
              <a:rPr lang="en-US" sz="2600" b="1" dirty="0">
                <a:solidFill>
                  <a:schemeClr val="tx2">
                    <a:lumMod val="50000"/>
                  </a:schemeClr>
                </a:solidFill>
              </a:rPr>
              <a:t>Interest = Principal </a:t>
            </a:r>
            <a:r>
              <a:rPr lang="en-US" sz="2600" b="1" dirty="0">
                <a:solidFill>
                  <a:schemeClr val="tx2">
                    <a:lumMod val="50000"/>
                  </a:schemeClr>
                </a:solidFill>
                <a:latin typeface="Arial" panose="020B0604020202020204" pitchFamily="34" charset="0"/>
                <a:cs typeface="Arial" panose="020B0604020202020204" pitchFamily="34" charset="0"/>
              </a:rPr>
              <a:t>×</a:t>
            </a:r>
            <a:r>
              <a:rPr lang="en-US" sz="2600" b="1" dirty="0">
                <a:solidFill>
                  <a:schemeClr val="tx2">
                    <a:lumMod val="50000"/>
                  </a:schemeClr>
                </a:solidFill>
              </a:rPr>
              <a:t> Rate </a:t>
            </a:r>
            <a:r>
              <a:rPr lang="en-US" sz="2600" b="1" dirty="0">
                <a:solidFill>
                  <a:schemeClr val="tx2">
                    <a:lumMod val="50000"/>
                  </a:schemeClr>
                </a:solidFill>
                <a:latin typeface="Arial" panose="020B0604020202020204" pitchFamily="34" charset="0"/>
                <a:cs typeface="Arial" panose="020B0604020202020204" pitchFamily="34" charset="0"/>
              </a:rPr>
              <a:t>×</a:t>
            </a:r>
            <a:r>
              <a:rPr lang="en-US" sz="2600" b="1" dirty="0">
                <a:solidFill>
                  <a:schemeClr val="tx2">
                    <a:lumMod val="50000"/>
                  </a:schemeClr>
                </a:solidFill>
              </a:rPr>
              <a:t> Time</a:t>
            </a:r>
            <a:endParaRPr lang="en-IN" sz="2600" dirty="0"/>
          </a:p>
        </p:txBody>
      </p:sp>
      <p:sp>
        <p:nvSpPr>
          <p:cNvPr id="4" name="Content Placeholder 3"/>
          <p:cNvSpPr>
            <a:spLocks noGrp="1"/>
          </p:cNvSpPr>
          <p:nvPr>
            <p:ph idx="14"/>
          </p:nvPr>
        </p:nvSpPr>
        <p:spPr>
          <a:xfrm>
            <a:off x="457200" y="5486400"/>
            <a:ext cx="8229600" cy="533400"/>
          </a:xfrm>
        </p:spPr>
        <p:txBody>
          <a:bodyPr/>
          <a:lstStyle/>
          <a:p>
            <a:pPr marL="0" indent="0">
              <a:buNone/>
            </a:pPr>
            <a:r>
              <a:rPr lang="en-US" sz="2800" b="1" dirty="0"/>
              <a:t>Higher rates of return are associated with greater risk.</a:t>
            </a:r>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3-2: Explain the importance and show the calculation of return on investment.</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Return on Investment (R</a:t>
            </a:r>
            <a:r>
              <a:rPr lang="en-US" altLang="en-US" sz="100" dirty="0"/>
              <a:t> </a:t>
            </a:r>
            <a:r>
              <a:rPr lang="en-US" altLang="en-US" dirty="0"/>
              <a:t>O</a:t>
            </a:r>
            <a:r>
              <a:rPr lang="en-US" altLang="en-US" sz="100" dirty="0"/>
              <a:t> </a:t>
            </a:r>
            <a:r>
              <a:rPr lang="en-US" altLang="en-US" dirty="0"/>
              <a:t>I) </a:t>
            </a:r>
            <a:r>
              <a:rPr lang="en-US" altLang="en-US" sz="1000" dirty="0"/>
              <a:t>1</a:t>
            </a:r>
          </a:p>
        </p:txBody>
      </p:sp>
      <p:graphicFrame>
        <p:nvGraphicFramePr>
          <p:cNvPr id="17" name="Object 16"/>
          <p:cNvGraphicFramePr>
            <a:graphicFrameLocks noChangeAspect="1"/>
          </p:cNvGraphicFramePr>
          <p:nvPr>
            <p:extLst>
              <p:ext uri="{D42A27DB-BD31-4B8C-83A1-F6EECF244321}">
                <p14:modId xmlns:p14="http://schemas.microsoft.com/office/powerpoint/2010/main" val="237409967"/>
              </p:ext>
            </p:extLst>
          </p:nvPr>
        </p:nvGraphicFramePr>
        <p:xfrm>
          <a:off x="1602149" y="1562244"/>
          <a:ext cx="5595215" cy="891886"/>
        </p:xfrm>
        <a:graphic>
          <a:graphicData uri="http://schemas.openxmlformats.org/presentationml/2006/ole">
            <mc:AlternateContent xmlns:mc="http://schemas.openxmlformats.org/markup-compatibility/2006">
              <mc:Choice xmlns:v="urn:schemas-microsoft-com:vml" Requires="v">
                <p:oleObj spid="_x0000_s81973" name="Equation" r:id="rId4" imgW="2869920" imgH="457200" progId="Equation.DSMT4">
                  <p:embed/>
                </p:oleObj>
              </mc:Choice>
              <mc:Fallback>
                <p:oleObj name="Equation" r:id="rId4" imgW="2869920" imgH="457200" progId="Equation.DSMT4">
                  <p:embed/>
                  <p:pic>
                    <p:nvPicPr>
                      <p:cNvPr id="7" name="Object 6"/>
                      <p:cNvPicPr/>
                      <p:nvPr/>
                    </p:nvPicPr>
                    <p:blipFill>
                      <a:blip r:embed="rId5"/>
                      <a:stretch>
                        <a:fillRect/>
                      </a:stretch>
                    </p:blipFill>
                    <p:spPr>
                      <a:xfrm>
                        <a:off x="1602149" y="1562244"/>
                        <a:ext cx="5595215" cy="891886"/>
                      </a:xfrm>
                      <a:prstGeom prst="rect">
                        <a:avLst/>
                      </a:prstGeom>
                    </p:spPr>
                  </p:pic>
                </p:oleObj>
              </mc:Fallback>
            </mc:AlternateContent>
          </a:graphicData>
        </a:graphic>
      </p:graphicFrame>
      <p:sp>
        <p:nvSpPr>
          <p:cNvPr id="2" name="Content Placeholder 1"/>
          <p:cNvSpPr>
            <a:spLocks noGrp="1"/>
          </p:cNvSpPr>
          <p:nvPr>
            <p:ph idx="1"/>
          </p:nvPr>
        </p:nvSpPr>
        <p:spPr>
          <a:xfrm>
            <a:off x="457200" y="2657475"/>
            <a:ext cx="8229600" cy="1304925"/>
          </a:xfrm>
        </p:spPr>
        <p:txBody>
          <a:bodyPr/>
          <a:lstStyle/>
          <a:p>
            <a:pPr marL="0" indent="0">
              <a:buNone/>
            </a:pPr>
            <a:r>
              <a:rPr lang="en-US" sz="2400" b="1" dirty="0"/>
              <a:t>The R</a:t>
            </a:r>
            <a:r>
              <a:rPr lang="en-US" sz="100" b="1" dirty="0"/>
              <a:t> </a:t>
            </a:r>
            <a:r>
              <a:rPr lang="en-US" sz="2400" b="1" dirty="0"/>
              <a:t>O</a:t>
            </a:r>
            <a:r>
              <a:rPr lang="en-US" sz="100" b="1" dirty="0"/>
              <a:t> </a:t>
            </a:r>
            <a:r>
              <a:rPr lang="en-US" sz="2400" b="1" dirty="0"/>
              <a:t>I of a firm describes the rate of return that management was able to earn on the assets it had available to use during the year. </a:t>
            </a:r>
          </a:p>
        </p:txBody>
      </p:sp>
      <p:sp>
        <p:nvSpPr>
          <p:cNvPr id="3" name="Content Placeholder 2"/>
          <p:cNvSpPr>
            <a:spLocks noGrp="1"/>
          </p:cNvSpPr>
          <p:nvPr>
            <p:ph idx="13"/>
          </p:nvPr>
        </p:nvSpPr>
        <p:spPr>
          <a:xfrm>
            <a:off x="457200" y="4127498"/>
            <a:ext cx="8229600" cy="1358902"/>
          </a:xfrm>
        </p:spPr>
        <p:txBody>
          <a:bodyPr/>
          <a:lstStyle/>
          <a:p>
            <a:pPr marL="0" indent="0">
              <a:buNone/>
            </a:pPr>
            <a:r>
              <a:rPr lang="en-US" sz="2400" b="1" dirty="0"/>
              <a:t>An informed judgment about the firm’s profitability requires relating net income to the assets used to generate that net income.</a:t>
            </a:r>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3-2: Explain the importance and show the calculation of return on investment.</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Return on Investment (R</a:t>
            </a:r>
            <a:r>
              <a:rPr lang="en-US" altLang="en-US" sz="100" dirty="0"/>
              <a:t> </a:t>
            </a:r>
            <a:r>
              <a:rPr lang="en-US" altLang="en-US" dirty="0"/>
              <a:t>O</a:t>
            </a:r>
            <a:r>
              <a:rPr lang="en-US" altLang="en-US" sz="100" dirty="0"/>
              <a:t> </a:t>
            </a:r>
            <a:r>
              <a:rPr lang="en-US" altLang="en-US" dirty="0"/>
              <a:t>I) </a:t>
            </a:r>
            <a:r>
              <a:rPr lang="en-US" altLang="en-US" sz="1000" dirty="0"/>
              <a:t>2</a:t>
            </a:r>
          </a:p>
        </p:txBody>
      </p:sp>
      <p:graphicFrame>
        <p:nvGraphicFramePr>
          <p:cNvPr id="17" name="Object 16"/>
          <p:cNvGraphicFramePr>
            <a:graphicFrameLocks noChangeAspect="1"/>
          </p:cNvGraphicFramePr>
          <p:nvPr>
            <p:extLst>
              <p:ext uri="{D42A27DB-BD31-4B8C-83A1-F6EECF244321}">
                <p14:modId xmlns:p14="http://schemas.microsoft.com/office/powerpoint/2010/main" val="3391578140"/>
              </p:ext>
            </p:extLst>
          </p:nvPr>
        </p:nvGraphicFramePr>
        <p:xfrm>
          <a:off x="955675" y="1517650"/>
          <a:ext cx="6889750" cy="981075"/>
        </p:xfrm>
        <a:graphic>
          <a:graphicData uri="http://schemas.openxmlformats.org/presentationml/2006/ole">
            <mc:AlternateContent xmlns:mc="http://schemas.openxmlformats.org/markup-compatibility/2006">
              <mc:Choice xmlns:v="urn:schemas-microsoft-com:vml" Requires="v">
                <p:oleObj spid="_x0000_s82996" name="Equation" r:id="rId4" imgW="3213000" imgH="457200" progId="Equation.DSMT4">
                  <p:embed/>
                </p:oleObj>
              </mc:Choice>
              <mc:Fallback>
                <p:oleObj name="Equation" r:id="rId4" imgW="3213000" imgH="457200" progId="Equation.DSMT4">
                  <p:embed/>
                  <p:pic>
                    <p:nvPicPr>
                      <p:cNvPr id="17" name="Object 16"/>
                      <p:cNvPicPr/>
                      <p:nvPr/>
                    </p:nvPicPr>
                    <p:blipFill>
                      <a:blip r:embed="rId5"/>
                      <a:stretch>
                        <a:fillRect/>
                      </a:stretch>
                    </p:blipFill>
                    <p:spPr>
                      <a:xfrm>
                        <a:off x="955675" y="1517650"/>
                        <a:ext cx="6889750" cy="981075"/>
                      </a:xfrm>
                      <a:prstGeom prst="rect">
                        <a:avLst/>
                      </a:prstGeom>
                    </p:spPr>
                  </p:pic>
                </p:oleObj>
              </mc:Fallback>
            </mc:AlternateContent>
          </a:graphicData>
        </a:graphic>
      </p:graphicFrame>
      <p:sp>
        <p:nvSpPr>
          <p:cNvPr id="2" name="Content Placeholder 1"/>
          <p:cNvSpPr>
            <a:spLocks noGrp="1"/>
          </p:cNvSpPr>
          <p:nvPr>
            <p:ph idx="1"/>
          </p:nvPr>
        </p:nvSpPr>
        <p:spPr>
          <a:xfrm>
            <a:off x="457200" y="2895600"/>
            <a:ext cx="8534400" cy="1600200"/>
          </a:xfrm>
        </p:spPr>
        <p:txBody>
          <a:bodyPr/>
          <a:lstStyle/>
          <a:p>
            <a:pPr marL="0" indent="0">
              <a:buNone/>
              <a:defRPr/>
            </a:pPr>
            <a:r>
              <a:rPr lang="en-IN" sz="2400" b="1" dirty="0"/>
              <a:t>Some financial analysts prefer to use income from operations (or earnings before interest and income taxes) and average operating assets in the R</a:t>
            </a:r>
            <a:r>
              <a:rPr lang="en-IN" sz="100" b="1" dirty="0"/>
              <a:t> </a:t>
            </a:r>
            <a:r>
              <a:rPr lang="en-IN" sz="2400" b="1" dirty="0"/>
              <a:t>O</a:t>
            </a:r>
            <a:r>
              <a:rPr lang="en-IN" sz="100" b="1" dirty="0"/>
              <a:t> </a:t>
            </a:r>
            <a:r>
              <a:rPr lang="en-IN" sz="2400" b="1" dirty="0"/>
              <a:t>I calculation. </a:t>
            </a:r>
            <a:endParaRPr lang="en-US" sz="2400" b="1" dirty="0"/>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3-2: Explain the importance and show the calculation of return on investment.</a:t>
            </a:r>
          </a:p>
        </p:txBody>
      </p:sp>
    </p:spTree>
    <p:extLst>
      <p:ext uri="{BB962C8B-B14F-4D97-AF65-F5344CB8AC3E}">
        <p14:creationId xmlns:p14="http://schemas.microsoft.com/office/powerpoint/2010/main" val="153354125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The DuPont Model </a:t>
            </a:r>
            <a:r>
              <a:rPr lang="en-US" altLang="en-US" sz="1000" dirty="0"/>
              <a:t>1</a:t>
            </a:r>
          </a:p>
        </p:txBody>
      </p:sp>
      <p:pic>
        <p:nvPicPr>
          <p:cNvPr id="3" name="Picture 2" descr="Return on investment equation which is net income divided by sales times the factor of sales divided by average total assets. First variable is labeled margin and the second is turnov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6838" y="1644070"/>
            <a:ext cx="6035124" cy="1259505"/>
          </a:xfrm>
          <a:prstGeom prst="rect">
            <a:avLst/>
          </a:prstGeom>
        </p:spPr>
      </p:pic>
      <p:sp>
        <p:nvSpPr>
          <p:cNvPr id="2" name="Content Placeholder 1"/>
          <p:cNvSpPr>
            <a:spLocks noGrp="1"/>
          </p:cNvSpPr>
          <p:nvPr>
            <p:ph idx="1"/>
          </p:nvPr>
        </p:nvSpPr>
        <p:spPr>
          <a:xfrm>
            <a:off x="457200" y="3276600"/>
            <a:ext cx="8534400" cy="2209800"/>
          </a:xfrm>
        </p:spPr>
        <p:txBody>
          <a:bodyPr/>
          <a:lstStyle/>
          <a:p>
            <a:pPr marL="0" indent="0">
              <a:buNone/>
              <a:defRPr/>
            </a:pPr>
            <a:r>
              <a:rPr lang="en-US" sz="2400" b="1" dirty="0"/>
              <a:t>The DuPont model is an expansion of the basic R</a:t>
            </a:r>
            <a:r>
              <a:rPr lang="en-US" sz="100" b="1" dirty="0"/>
              <a:t> </a:t>
            </a:r>
            <a:r>
              <a:rPr lang="en-US" sz="2400" b="1" dirty="0"/>
              <a:t>O</a:t>
            </a:r>
            <a:r>
              <a:rPr lang="en-US" sz="100" b="1" dirty="0"/>
              <a:t> </a:t>
            </a:r>
            <a:r>
              <a:rPr lang="en-US" sz="2400" b="1" dirty="0"/>
              <a:t>I calculation.</a:t>
            </a:r>
          </a:p>
          <a:p>
            <a:pPr marL="0" indent="0">
              <a:spcBef>
                <a:spcPts val="1000"/>
              </a:spcBef>
              <a:buNone/>
              <a:defRPr/>
            </a:pPr>
            <a:r>
              <a:rPr lang="en-US" sz="2400" b="1" dirty="0"/>
              <a:t>The developers of the model reasoned that</a:t>
            </a:r>
            <a:r>
              <a:rPr lang="en-US" sz="100" b="1" dirty="0">
                <a:solidFill>
                  <a:schemeClr val="bg1"/>
                </a:solidFill>
              </a:rPr>
              <a:t> begin underline </a:t>
            </a:r>
            <a:r>
              <a:rPr lang="en-US" sz="2400" b="1" u="sng" dirty="0"/>
              <a:t>profitability from sales</a:t>
            </a:r>
            <a:r>
              <a:rPr lang="en-US" sz="100" b="1" dirty="0">
                <a:solidFill>
                  <a:schemeClr val="bg1"/>
                </a:solidFill>
              </a:rPr>
              <a:t> end underline </a:t>
            </a:r>
            <a:r>
              <a:rPr lang="en-US" sz="2400" b="1" dirty="0"/>
              <a:t>and</a:t>
            </a:r>
            <a:r>
              <a:rPr lang="en-US" sz="100" b="1" dirty="0">
                <a:solidFill>
                  <a:schemeClr val="bg1"/>
                </a:solidFill>
              </a:rPr>
              <a:t> begin underline </a:t>
            </a:r>
            <a:r>
              <a:rPr lang="en-US" sz="2400" b="1" u="sng" dirty="0"/>
              <a:t>utilization of assets</a:t>
            </a:r>
            <a:r>
              <a:rPr lang="en-US" sz="100" b="1" dirty="0">
                <a:solidFill>
                  <a:schemeClr val="bg1"/>
                </a:solidFill>
              </a:rPr>
              <a:t> end underline </a:t>
            </a:r>
            <a:r>
              <a:rPr lang="en-US" sz="2400" b="1" dirty="0"/>
              <a:t>to generate sales revenue were both important factors to be considered when evaluating a company’s overall profitability.</a:t>
            </a:r>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3-3: Illustrate how to calculate and interpret margin and turnover using the DuPont model.</a:t>
            </a:r>
          </a:p>
        </p:txBody>
      </p:sp>
    </p:spTree>
    <p:extLst>
      <p:ext uri="{BB962C8B-B14F-4D97-AF65-F5344CB8AC3E}">
        <p14:creationId xmlns:p14="http://schemas.microsoft.com/office/powerpoint/2010/main" val="202441437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2.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8469BC-8061-450E-A3E9-B62929EFD076}">
  <ds:schemaRefs>
    <ds:schemaRef ds:uri="http://www.w3.org/XML/1998/namespace"/>
    <ds:schemaRef ds:uri="http://schemas.openxmlformats.org/package/2006/metadata/core-properties"/>
    <ds:schemaRef ds:uri="http://purl.org/dc/dcmitype/"/>
    <ds:schemaRef ds:uri="http://schemas.microsoft.com/office/2006/documentManagement/types"/>
    <ds:schemaRef ds:uri="http://purl.org/dc/terms/"/>
    <ds:schemaRef ds:uri="http://schemas.microsoft.com/office/infopath/2007/PartnerControls"/>
    <ds:schemaRef ds:uri="http://purl.org/dc/elements/1.1/"/>
    <ds:schemaRef ds:uri="8f5cc36b-c016-4758-adce-9e0f69c0453c"/>
    <ds:schemaRef ds:uri="dd132adf-85ac-4a18-8a8f-eabd02632a1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3146</Words>
  <Application>Microsoft Office PowerPoint</Application>
  <PresentationFormat>On-screen Show (4:3)</PresentationFormat>
  <Paragraphs>202</Paragraphs>
  <Slides>23</Slides>
  <Notes>22</Notes>
  <HiddenSlides>3</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34" baseType="lpstr">
      <vt:lpstr>Arial</vt:lpstr>
      <vt:lpstr>Arial Narrow</vt:lpstr>
      <vt:lpstr>Book Antiqua</vt:lpstr>
      <vt:lpstr>Calibri</vt:lpstr>
      <vt:lpstr>Palatino Linotype</vt:lpstr>
      <vt:lpstr>Tahoma</vt:lpstr>
      <vt:lpstr>Times New Roman</vt:lpstr>
      <vt:lpstr>Wingdings</vt:lpstr>
      <vt:lpstr>Theme1</vt:lpstr>
      <vt:lpstr>1_Theme1</vt:lpstr>
      <vt:lpstr>Equation</vt:lpstr>
      <vt:lpstr> </vt:lpstr>
      <vt:lpstr>Accounting: What the Numbers Mean</vt:lpstr>
      <vt:lpstr>Learning Objectives</vt:lpstr>
      <vt:lpstr>Financial Ratios and Trend Analysis</vt:lpstr>
      <vt:lpstr>Trend Analysis</vt:lpstr>
      <vt:lpstr>Rate of Return</vt:lpstr>
      <vt:lpstr>Return on Investment (R O I) 1</vt:lpstr>
      <vt:lpstr>Return on Investment (R O I) 2</vt:lpstr>
      <vt:lpstr>The DuPont Model 1</vt:lpstr>
      <vt:lpstr>The DuPont Model 2</vt:lpstr>
      <vt:lpstr>The DuPont Model 3</vt:lpstr>
      <vt:lpstr>Return on Equity (R O E)</vt:lpstr>
      <vt:lpstr>Measures of Liquidity</vt:lpstr>
      <vt:lpstr>Working Capital</vt:lpstr>
      <vt:lpstr>Current Ratio</vt:lpstr>
      <vt:lpstr>Acid-Test Ratio</vt:lpstr>
      <vt:lpstr>Trend Analysis 1</vt:lpstr>
      <vt:lpstr>Trend Analysis 2</vt:lpstr>
      <vt:lpstr>Trend Analysis 3</vt:lpstr>
      <vt:lpstr>End of Chapter 3</vt:lpstr>
      <vt:lpstr>Accessibility Content: Text Alternatives for Images</vt:lpstr>
      <vt:lpstr>Trend Analysis 2 - Text Alternative</vt:lpstr>
      <vt:lpstr>Trend Analysis 3 -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2020-06-22T21:53:45Z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