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25" r:id="rId4"/>
  </p:sldMasterIdLst>
  <p:notesMasterIdLst>
    <p:notesMasterId r:id="rId41"/>
  </p:notesMasterIdLst>
  <p:handoutMasterIdLst>
    <p:handoutMasterId r:id="rId42"/>
  </p:handoutMasterIdLst>
  <p:sldIdLst>
    <p:sldId id="367" r:id="rId5"/>
    <p:sldId id="365" r:id="rId6"/>
    <p:sldId id="333" r:id="rId7"/>
    <p:sldId id="334" r:id="rId8"/>
    <p:sldId id="335" r:id="rId9"/>
    <p:sldId id="336" r:id="rId10"/>
    <p:sldId id="337" r:id="rId11"/>
    <p:sldId id="338" r:id="rId12"/>
    <p:sldId id="340" r:id="rId13"/>
    <p:sldId id="351" r:id="rId14"/>
    <p:sldId id="362" r:id="rId15"/>
    <p:sldId id="339" r:id="rId16"/>
    <p:sldId id="372" r:id="rId17"/>
    <p:sldId id="342" r:id="rId18"/>
    <p:sldId id="352" r:id="rId19"/>
    <p:sldId id="343" r:id="rId20"/>
    <p:sldId id="353" r:id="rId21"/>
    <p:sldId id="344" r:id="rId22"/>
    <p:sldId id="354" r:id="rId23"/>
    <p:sldId id="345" r:id="rId24"/>
    <p:sldId id="346" r:id="rId25"/>
    <p:sldId id="363" r:id="rId26"/>
    <p:sldId id="347" r:id="rId27"/>
    <p:sldId id="348" r:id="rId28"/>
    <p:sldId id="349" r:id="rId29"/>
    <p:sldId id="350" r:id="rId30"/>
    <p:sldId id="374" r:id="rId31"/>
    <p:sldId id="375" r:id="rId32"/>
    <p:sldId id="355" r:id="rId33"/>
    <p:sldId id="356" r:id="rId34"/>
    <p:sldId id="357" r:id="rId35"/>
    <p:sldId id="358" r:id="rId36"/>
    <p:sldId id="359" r:id="rId37"/>
    <p:sldId id="360" r:id="rId38"/>
    <p:sldId id="361" r:id="rId39"/>
    <p:sldId id="300" r:id="rId40"/>
  </p:sldIdLst>
  <p:sldSz cx="9144000" cy="6858000" type="screen4x3"/>
  <p:notesSz cx="7010400" cy="9296400"/>
  <p:custDataLst>
    <p:tags r:id="rId43"/>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8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CC"/>
    <a:srgbClr val="FFE1FF"/>
    <a:srgbClr val="CCFFCC"/>
    <a:srgbClr val="CCECFF"/>
    <a:srgbClr val="CCFFFF"/>
    <a:srgbClr val="000000"/>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347" autoAdjust="0"/>
  </p:normalViewPr>
  <p:slideViewPr>
    <p:cSldViewPr>
      <p:cViewPr varScale="1">
        <p:scale>
          <a:sx n="66" d="100"/>
          <a:sy n="66" d="100"/>
        </p:scale>
        <p:origin x="1968" y="5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Lst>
  </p:outlin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33.xml"/><Relationship Id="rId3" Type="http://schemas.openxmlformats.org/officeDocument/2006/relationships/slide" Target="slides/slide9.xml"/><Relationship Id="rId7" Type="http://schemas.openxmlformats.org/officeDocument/2006/relationships/slide" Target="slides/slide32.xml"/><Relationship Id="rId2" Type="http://schemas.openxmlformats.org/officeDocument/2006/relationships/slide" Target="slides/slide8.xml"/><Relationship Id="rId1" Type="http://schemas.openxmlformats.org/officeDocument/2006/relationships/slide" Target="slides/slide4.xml"/><Relationship Id="rId6" Type="http://schemas.openxmlformats.org/officeDocument/2006/relationships/slide" Target="slides/slide12.xml"/><Relationship Id="rId5" Type="http://schemas.openxmlformats.org/officeDocument/2006/relationships/slide" Target="slides/slide11.xml"/><Relationship Id="rId10" Type="http://schemas.openxmlformats.org/officeDocument/2006/relationships/slide" Target="slides/slide35.xml"/><Relationship Id="rId4" Type="http://schemas.openxmlformats.org/officeDocument/2006/relationships/slide" Target="slides/slide10.xml"/><Relationship Id="rId9"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C1C5F9B5-975F-4B38-9FF6-86906E3F7B69}"/>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ea typeface="ＭＳ Ｐゴシック" panose="020B0600070205080204" pitchFamily="34" charset="-128"/>
              </a:defRPr>
            </a:lvl1pPr>
            <a:lvl2pPr marL="742950" indent="-285750" defTabSz="931863">
              <a:defRPr>
                <a:solidFill>
                  <a:schemeClr val="tx1"/>
                </a:solidFill>
                <a:latin typeface="Tahoma" panose="020B0604030504040204" pitchFamily="34" charset="0"/>
                <a:ea typeface="ＭＳ Ｐゴシック" panose="020B0600070205080204" pitchFamily="34" charset="-128"/>
              </a:defRPr>
            </a:lvl2pPr>
            <a:lvl3pPr marL="1143000" indent="-228600" defTabSz="931863">
              <a:defRPr>
                <a:solidFill>
                  <a:schemeClr val="tx1"/>
                </a:solidFill>
                <a:latin typeface="Tahoma" panose="020B0604030504040204" pitchFamily="34" charset="0"/>
                <a:ea typeface="ＭＳ Ｐゴシック" panose="020B0600070205080204" pitchFamily="34" charset="-128"/>
              </a:defRPr>
            </a:lvl3pPr>
            <a:lvl4pPr marL="1600200" indent="-228600" defTabSz="931863">
              <a:defRPr>
                <a:solidFill>
                  <a:schemeClr val="tx1"/>
                </a:solidFill>
                <a:latin typeface="Tahoma" panose="020B0604030504040204" pitchFamily="34" charset="0"/>
                <a:ea typeface="ＭＳ Ｐゴシック" panose="020B0600070205080204" pitchFamily="34" charset="-128"/>
              </a:defRPr>
            </a:lvl4pPr>
            <a:lvl5pPr marL="2057400" indent="-228600" defTabSz="931863">
              <a:defRPr>
                <a:solidFill>
                  <a:schemeClr val="tx1"/>
                </a:solidFill>
                <a:latin typeface="Tahoma" panose="020B0604030504040204" pitchFamily="34" charset="0"/>
                <a:ea typeface="ＭＳ Ｐゴシック" panose="020B0600070205080204" pitchFamily="34" charset="-128"/>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50000"/>
              </a:spcBef>
              <a:defRPr/>
            </a:pPr>
            <a:r>
              <a:rPr lang="en-US" altLang="en-US" sz="1200">
                <a:latin typeface="Arial" panose="020B0604020202020204" pitchFamily="34" charset="0"/>
              </a:rPr>
              <a:t>2-</a:t>
            </a:r>
            <a:fld id="{132E71C3-452B-4953-A183-E784D2713D1A}" type="slidenum">
              <a:rPr lang="en-US" altLang="en-US" sz="1200" smtClean="0">
                <a:latin typeface="Arial" panose="020B0604020202020204" pitchFamily="34" charset="0"/>
              </a:rPr>
              <a:pPr algn="r" eaLnBrk="1" hangingPunct="1">
                <a:spcBef>
                  <a:spcPct val="50000"/>
                </a:spcBef>
                <a:defRPr/>
              </a:pPr>
              <a:t>‹#›</a:t>
            </a:fld>
            <a:endParaRPr lang="en-US" altLang="en-US" sz="120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AE3C0DF-446E-4205-B8CF-E739D3AC4BCB}"/>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ea typeface="ＭＳ Ｐゴシック" panose="020B0600070205080204" pitchFamily="34" charset="-128"/>
              </a:defRPr>
            </a:lvl1pPr>
          </a:lstStyle>
          <a:p>
            <a:pPr>
              <a:defRPr/>
            </a:pPr>
            <a:endParaRPr lang="en-US"/>
          </a:p>
        </p:txBody>
      </p:sp>
      <p:sp>
        <p:nvSpPr>
          <p:cNvPr id="53251" name="Rectangle 4">
            <a:extLst>
              <a:ext uri="{FF2B5EF4-FFF2-40B4-BE49-F238E27FC236}">
                <a16:creationId xmlns:a16="http://schemas.microsoft.com/office/drawing/2014/main" id="{2A8E750A-3715-4762-A244-658027CD0623}"/>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887A711E-1EAB-42ED-B108-FC941BC15E82}"/>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95699AAF-AE44-4C63-A71A-F502B4B1D2FC}"/>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ea typeface="ＭＳ Ｐゴシック" panose="020B0600070205080204" pitchFamily="34" charset="-128"/>
              </a:defRPr>
            </a:lvl1pPr>
          </a:lstStyle>
          <a:p>
            <a:pPr>
              <a:defRPr/>
            </a:pPr>
            <a:endParaRPr lang="en-US"/>
          </a:p>
        </p:txBody>
      </p:sp>
      <p:sp>
        <p:nvSpPr>
          <p:cNvPr id="9" name="TextBox 8">
            <a:extLst>
              <a:ext uri="{FF2B5EF4-FFF2-40B4-BE49-F238E27FC236}">
                <a16:creationId xmlns:a16="http://schemas.microsoft.com/office/drawing/2014/main" id="{7D3B9F7F-54C5-400F-84A4-10997796ED04}"/>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defRPr/>
            </a:pPr>
            <a:r>
              <a:rPr lang="en-US" altLang="en-US" sz="1000"/>
              <a:t>2-</a:t>
            </a:r>
            <a:fld id="{AA1A75FC-4BE8-4D4C-A7CA-D6463A2E2D6F}" type="slidenum">
              <a:rPr lang="en-US" altLang="en-US" sz="1000" smtClean="0"/>
              <a:pPr algn="r">
                <a:defRPr/>
              </a:pPr>
              <a:t>‹#›</a:t>
            </a:fld>
            <a:endParaRPr lang="en-US" altLang="en-US" sz="100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S PGothic" panose="020B0600070205080204" pitchFamily="34" charset="-128"/>
        <a:cs typeface="ＭＳ Ｐゴシック" pitchFamily="-84" charset="-128"/>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S PGothic" panose="020B0600070205080204" pitchFamily="34"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S PGothic" panose="020B0600070205080204" pitchFamily="34"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S PGothic" panose="020B0600070205080204" pitchFamily="34"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0894EB0A-CBF4-4FAA-88A2-2145623DDDA5}"/>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8E96CBCF-CFE2-43C0-8C9F-65B1AC01B06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a:t>
            </a:r>
            <a:r>
              <a:rPr lang="en-US" altLang="en-US" dirty="0" err="1"/>
              <a:t>Viele</a:t>
            </a:r>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4CA128D6-6F5D-4F50-9718-6DCB92263C3D}"/>
              </a:ext>
            </a:extLst>
          </p:cNvPr>
          <p:cNvSpPr>
            <a:spLocks noGrp="1" noRot="1" noChangeAspect="1" noChangeArrowheads="1" noTextEdit="1"/>
          </p:cNvSpPr>
          <p:nvPr>
            <p:ph type="sldImg"/>
          </p:nvPr>
        </p:nvSpPr>
        <p:spPr>
          <a:ln/>
        </p:spPr>
      </p:sp>
      <p:sp>
        <p:nvSpPr>
          <p:cNvPr id="74755" name="Rectangle 3">
            <a:extLst>
              <a:ext uri="{FF2B5EF4-FFF2-40B4-BE49-F238E27FC236}">
                <a16:creationId xmlns:a16="http://schemas.microsoft.com/office/drawing/2014/main" id="{E5E3D89F-A654-4409-B112-61E3EFC217F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LO 2-4: Explain the meaning of each of the captions on the financial statements illustrated in this chapter.</a:t>
            </a:r>
          </a:p>
          <a:p>
            <a:endParaRPr lang="en-US" altLang="en-US" dirty="0"/>
          </a:p>
          <a:p>
            <a:r>
              <a:rPr lang="en-US" altLang="en-US" dirty="0"/>
              <a:t>The balance sheet presents the balances in an entity's accounts at a given point in time. The current asset accounts on the balance sheet include cash, accounts receivable, and merchandise inventory. Non-current asset accounts on the balance sheet include equipment and the contra account to equipment, accumulated depreciation. The liabilities on the balance sheet include current and long-term liabilities. The current liabilities on a balance sheet include short-term debt, accounts payable, and other accrued liabilities; long-term liabilities include long-term debt. Stockholders' equity accounts on the balance sheet report the residual claims of the owners to the assets, which is also represented as assets minus liabilities. </a:t>
            </a:r>
          </a:p>
          <a:p>
            <a:endParaRPr lang="en-US" altLang="en-US" dirty="0"/>
          </a:p>
          <a:p>
            <a:r>
              <a:rPr lang="en-US" altLang="en-US" dirty="0"/>
              <a:t>The balance sheet is one of the four reports that are typically generated by an accounting information system. The balance sheet reports the ending balances of all assets, liabilities, and stockholders' equity at a specific point in time. At a minimum, an organization will produce a balance sheet at the end of its accounting year. However, some organizations will report these results at other intervals throughout the year—typically quarterly. Internally, an organization may decide to produce this report monthly depending on its information requirements.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00160672-5427-4AD4-A062-36D73FBDA164}"/>
              </a:ext>
            </a:extLst>
          </p:cNvPr>
          <p:cNvSpPr>
            <a:spLocks noGrp="1" noRot="1" noChangeAspect="1" noChangeArrowheads="1" noTextEdit="1"/>
          </p:cNvSpPr>
          <p:nvPr>
            <p:ph type="sldImg"/>
          </p:nvPr>
        </p:nvSpPr>
        <p:spPr>
          <a:ln/>
        </p:spPr>
      </p:sp>
      <p:sp>
        <p:nvSpPr>
          <p:cNvPr id="76803" name="Rectangle 3">
            <a:extLst>
              <a:ext uri="{FF2B5EF4-FFF2-40B4-BE49-F238E27FC236}">
                <a16:creationId xmlns:a16="http://schemas.microsoft.com/office/drawing/2014/main" id="{D84A90F9-6180-4356-B71E-7D0E109CAA6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Current assets are those assets that are likely to be converted into cash or used to benefit the entity within one year. Current assets include cash, accounts receivable, and merchandise inventory. </a:t>
            </a:r>
          </a:p>
          <a:p>
            <a:endParaRPr lang="en-US" altLang="en-US" dirty="0"/>
          </a:p>
          <a:p>
            <a:r>
              <a:rPr lang="en-US" altLang="en-US" dirty="0"/>
              <a:t>Plant and equipment includes long-term assets that will benefit the entity over several years. Accumulated depreciation represents the portion of the cost of the equipment that is estimated to have been used up in the process of operating the business. Depreciation in accounting is the process of spreading the cost of an asset over its useful life to the entity—it is not an attempt to recognize the economic loss in value of an asset because of its age or use.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517F083C-4379-4799-98D8-AF898138C2E5}"/>
              </a:ext>
            </a:extLst>
          </p:cNvPr>
          <p:cNvSpPr>
            <a:spLocks noGrp="1" noRot="1" noChangeAspect="1" noChangeArrowheads="1" noTextEdit="1"/>
          </p:cNvSpPr>
          <p:nvPr>
            <p:ph type="sldImg"/>
          </p:nvPr>
        </p:nvSpPr>
        <p:spPr>
          <a:ln/>
        </p:spPr>
      </p:sp>
      <p:sp>
        <p:nvSpPr>
          <p:cNvPr id="78851" name="Rectangle 3">
            <a:extLst>
              <a:ext uri="{FF2B5EF4-FFF2-40B4-BE49-F238E27FC236}">
                <a16:creationId xmlns:a16="http://schemas.microsoft.com/office/drawing/2014/main" id="{BC1E8645-6959-4252-AF58-522F4A4D4C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Current liabilities represent amounts borrowed that will be repaid within one year of the balance sheet date. Current liabilities include short-term debt, accounts payable, and other accrued liabilities. </a:t>
            </a:r>
          </a:p>
          <a:p>
            <a:endParaRPr lang="en-US" altLang="en-US" dirty="0"/>
          </a:p>
          <a:p>
            <a:r>
              <a:rPr lang="en-US" altLang="en-US" dirty="0"/>
              <a:t>Long-term liabilities are those liabilities that will not be repaid within one year of the balance sheet date.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7D02890A-63AA-47ED-9C41-D0B0F6DDB1E2}"/>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0899" name="Rectangle 4">
            <a:extLst>
              <a:ext uri="{FF2B5EF4-FFF2-40B4-BE49-F238E27FC236}">
                <a16:creationId xmlns:a16="http://schemas.microsoft.com/office/drawing/2014/main" id="{BA01F643-5644-4649-8038-CF82A9A811B0}"/>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0900" name="Rectangle 5">
            <a:extLst>
              <a:ext uri="{FF2B5EF4-FFF2-40B4-BE49-F238E27FC236}">
                <a16:creationId xmlns:a16="http://schemas.microsoft.com/office/drawing/2014/main" id="{578C0D02-24A6-4EE3-9B27-2A8314896EE9}"/>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0901" name="Rectangle 6">
            <a:extLst>
              <a:ext uri="{FF2B5EF4-FFF2-40B4-BE49-F238E27FC236}">
                <a16:creationId xmlns:a16="http://schemas.microsoft.com/office/drawing/2014/main" id="{8951D988-0C74-4198-9DE1-C81355E129CE}"/>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80902" name="Rectangle 7">
            <a:extLst>
              <a:ext uri="{FF2B5EF4-FFF2-40B4-BE49-F238E27FC236}">
                <a16:creationId xmlns:a16="http://schemas.microsoft.com/office/drawing/2014/main" id="{5079F809-AD33-4544-8377-ED324FB7EEA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b="0" dirty="0"/>
              <a:t>The income statement shows the net income (or net loss) for the period of time under consideration. The income statement may be called the statement of earnings, profit and loss statement, or statement of operations. The income statement reports the revenues that result from the entity's operating activities and deducts the expenses incurred in generating the revenues to arrive at net income or loss for the period. </a:t>
            </a:r>
            <a:r>
              <a:rPr lang="en-US" altLang="en-US" b="0" dirty="0">
                <a:latin typeface="Arial Narrow" panose="020B0606020202030204" pitchFamily="34" charset="0"/>
              </a:rPr>
              <a:t>Notice that the statement starts with net sales (which are revenues) and that the various expenses are subtracted to arrive at net income.</a:t>
            </a:r>
          </a:p>
          <a:p>
            <a:endParaRPr lang="en-US" altLang="en-US" b="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D7E3FF75-135D-4FC4-BB80-CD85945A9599}"/>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2947" name="Rectangle 4">
            <a:extLst>
              <a:ext uri="{FF2B5EF4-FFF2-40B4-BE49-F238E27FC236}">
                <a16:creationId xmlns:a16="http://schemas.microsoft.com/office/drawing/2014/main" id="{316BC289-0013-4219-968F-8459663E7C78}"/>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2948" name="Rectangle 5">
            <a:extLst>
              <a:ext uri="{FF2B5EF4-FFF2-40B4-BE49-F238E27FC236}">
                <a16:creationId xmlns:a16="http://schemas.microsoft.com/office/drawing/2014/main" id="{59ADD999-96FB-463A-9A2F-67F3AF547B88}"/>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2949" name="Rectangle 6">
            <a:extLst>
              <a:ext uri="{FF2B5EF4-FFF2-40B4-BE49-F238E27FC236}">
                <a16:creationId xmlns:a16="http://schemas.microsoft.com/office/drawing/2014/main" id="{EBF0C7DB-2173-4C2E-A225-CF34782DA7DC}"/>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82950" name="Rectangle 7">
            <a:extLst>
              <a:ext uri="{FF2B5EF4-FFF2-40B4-BE49-F238E27FC236}">
                <a16:creationId xmlns:a16="http://schemas.microsoft.com/office/drawing/2014/main" id="{F725B085-D752-4919-B3AA-0AFE2A44852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b="0" i="1" dirty="0"/>
              <a:t>Income taxes</a:t>
            </a:r>
            <a:r>
              <a:rPr lang="en-US" altLang="en-US" b="0" dirty="0"/>
              <a:t> are shown after all the other income statement items have been reported because income taxes (often captioned as </a:t>
            </a:r>
            <a:r>
              <a:rPr lang="en-US" altLang="en-US" b="0" i="1" dirty="0"/>
              <a:t>income tax expense</a:t>
            </a:r>
            <a:r>
              <a:rPr lang="en-US" altLang="en-US" b="0" dirty="0"/>
              <a:t> or </a:t>
            </a:r>
            <a:r>
              <a:rPr lang="en-US" altLang="en-US" b="0" i="1" dirty="0"/>
              <a:t>provision for income taxes</a:t>
            </a:r>
            <a:r>
              <a:rPr lang="en-US" altLang="en-US" b="0" dirty="0"/>
              <a:t>) are a function of the firm’s income before taxes.</a:t>
            </a:r>
          </a:p>
          <a:p>
            <a:r>
              <a:rPr lang="en-US" altLang="en-US" b="0" dirty="0"/>
              <a:t>Earnings per share of common stock outstanding is reported as a separate item at the bottom of the income statement because of its significance in evaluating the market value of a share of common stock.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802D5AE0-0893-48C1-BFBD-00CCF58455EA}"/>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4995" name="Rectangle 4">
            <a:extLst>
              <a:ext uri="{FF2B5EF4-FFF2-40B4-BE49-F238E27FC236}">
                <a16:creationId xmlns:a16="http://schemas.microsoft.com/office/drawing/2014/main" id="{20EBB59E-81B1-4EB3-BF18-4A4BFB488749}"/>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4996" name="Rectangle 5">
            <a:extLst>
              <a:ext uri="{FF2B5EF4-FFF2-40B4-BE49-F238E27FC236}">
                <a16:creationId xmlns:a16="http://schemas.microsoft.com/office/drawing/2014/main" id="{40D3CD65-C4CB-47AA-81B4-3D9D1FF14A11}"/>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4997" name="Rectangle 6">
            <a:extLst>
              <a:ext uri="{FF2B5EF4-FFF2-40B4-BE49-F238E27FC236}">
                <a16:creationId xmlns:a16="http://schemas.microsoft.com/office/drawing/2014/main" id="{1BF478F6-C6FE-4E77-AF3C-EABC838874C9}"/>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84998" name="Rectangle 7">
            <a:extLst>
              <a:ext uri="{FF2B5EF4-FFF2-40B4-BE49-F238E27FC236}">
                <a16:creationId xmlns:a16="http://schemas.microsoft.com/office/drawing/2014/main" id="{C455C9CB-25E3-4772-AF20-FD3EBE7A594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The income statement captions include net sales (sales minus returns), cost of goods sold (the cost of merchandise removed from inventory and sold to customers), and gross profit (net sales minus cost of goods sold). Selling, general, and administrative expenses (also known as operating expenses) are deducted from gross profit to arrive at income from operations (an important measure of the firm's activities). Interest expense (the cost of borrowing funds) and income tax expense (which is calculated after all other items have been reported) are deducted from income from operations to arrive at net income. Earnings per share of common stock outstanding (which is net income earned divided by the average number of shares of the entity's common stock outstanding) is often referred to as EPS. </a:t>
            </a:r>
          </a:p>
          <a:p>
            <a:endParaRPr lang="en-US" altLang="en-US" dirty="0"/>
          </a:p>
          <a:p>
            <a:r>
              <a:rPr lang="en-US" altLang="en-US" dirty="0"/>
              <a:t>The income statement captures revenue and related expenses in generating revenue. It typically measures profit or loss over a period of time not exceeding one year. Some organizations will generate this statement monthly or quarterly to assess how the organization is performing and/or meeting its objectives.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F405079B-C284-490B-B26D-BFF3A218F87B}"/>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7043" name="Rectangle 4">
            <a:extLst>
              <a:ext uri="{FF2B5EF4-FFF2-40B4-BE49-F238E27FC236}">
                <a16:creationId xmlns:a16="http://schemas.microsoft.com/office/drawing/2014/main" id="{BEC5CF67-2EB1-4C4B-B60F-6C259276A215}"/>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7044" name="Rectangle 5">
            <a:extLst>
              <a:ext uri="{FF2B5EF4-FFF2-40B4-BE49-F238E27FC236}">
                <a16:creationId xmlns:a16="http://schemas.microsoft.com/office/drawing/2014/main" id="{DAA4ECBA-3817-4085-B780-01440CB143EF}"/>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7045" name="Rectangle 6">
            <a:extLst>
              <a:ext uri="{FF2B5EF4-FFF2-40B4-BE49-F238E27FC236}">
                <a16:creationId xmlns:a16="http://schemas.microsoft.com/office/drawing/2014/main" id="{B6046D9E-F489-4231-B7B2-06F2831E7824}"/>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87046" name="Rectangle 7">
            <a:extLst>
              <a:ext uri="{FF2B5EF4-FFF2-40B4-BE49-F238E27FC236}">
                <a16:creationId xmlns:a16="http://schemas.microsoft.com/office/drawing/2014/main" id="{9C4D174D-F36E-4446-A99D-54AE1BEBDFD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The statement of changes in stockholders' equity reports the details of stockholders' equity and explains the changes that occurred in paid-in capital and retained earnings during the year. Paid-in capital includes common stock at par value and additional paid-in capital. Retained earnings include the net income or loss reported by the entity since its inception less any dividends that have been distributed to owners. This statement provides the details of the balances reported in the stockholders' equity section of the balance sheet.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3629AE44-93B8-4052-A37B-F8BF302BDE2A}"/>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9091" name="Rectangle 4">
            <a:extLst>
              <a:ext uri="{FF2B5EF4-FFF2-40B4-BE49-F238E27FC236}">
                <a16:creationId xmlns:a16="http://schemas.microsoft.com/office/drawing/2014/main" id="{21165BCE-9853-4CB8-BCA9-CEC8229C29B5}"/>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9092" name="Rectangle 5">
            <a:extLst>
              <a:ext uri="{FF2B5EF4-FFF2-40B4-BE49-F238E27FC236}">
                <a16:creationId xmlns:a16="http://schemas.microsoft.com/office/drawing/2014/main" id="{258A1B8E-D50A-41D3-B2FA-37E09422E7AF}"/>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89093" name="Rectangle 6">
            <a:extLst>
              <a:ext uri="{FF2B5EF4-FFF2-40B4-BE49-F238E27FC236}">
                <a16:creationId xmlns:a16="http://schemas.microsoft.com/office/drawing/2014/main" id="{47840865-EE87-475E-9E4E-777B11B41C79}"/>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89094" name="Rectangle 7">
            <a:extLst>
              <a:ext uri="{FF2B5EF4-FFF2-40B4-BE49-F238E27FC236}">
                <a16:creationId xmlns:a16="http://schemas.microsoft.com/office/drawing/2014/main" id="{95894A38-93E9-4BFB-9EB1-6814C89D622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The statement of changes in stockholders' equity reports paid-in capital, the total amount owners have invested in the entity, which includes common stock and the number of shares of authorized, issued, and outstanding (outstanding means the shares still held by the stockholders). The retained earnings account reports the cumulative net income of the entity that has been retained for use in the business minus the dividends, which are distributions of earnings to owners. This statement reflects the changes that have occurred in stockholders' equity over a period of time. </a:t>
            </a:r>
            <a:endParaRPr lang="en-US" altLang="en-US" u="sng" dirty="0"/>
          </a:p>
          <a:p>
            <a:endParaRPr lang="en-US" altLang="en-US" u="sng" dirty="0"/>
          </a:p>
          <a:p>
            <a:r>
              <a:rPr lang="en-US" altLang="en-US" dirty="0"/>
              <a:t>The statement of changes in stockholders' equity is considered a supplemental statement to the balance sheet. The balance sheet reports the equity section at a “point in time,” while the statement of changes in stockholders' equity details the changes that occurred throughout the accounting period affecting this portion of the balance sheet.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31CFDDFE-DD74-40CD-8230-FEE02F428A86}"/>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1139" name="Rectangle 4">
            <a:extLst>
              <a:ext uri="{FF2B5EF4-FFF2-40B4-BE49-F238E27FC236}">
                <a16:creationId xmlns:a16="http://schemas.microsoft.com/office/drawing/2014/main" id="{05265B0E-D8AC-4C6F-8FA5-504B794CA906}"/>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1140" name="Rectangle 5">
            <a:extLst>
              <a:ext uri="{FF2B5EF4-FFF2-40B4-BE49-F238E27FC236}">
                <a16:creationId xmlns:a16="http://schemas.microsoft.com/office/drawing/2014/main" id="{78A26573-8F9E-44A1-AFCB-40593043609C}"/>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1141" name="Rectangle 6">
            <a:extLst>
              <a:ext uri="{FF2B5EF4-FFF2-40B4-BE49-F238E27FC236}">
                <a16:creationId xmlns:a16="http://schemas.microsoft.com/office/drawing/2014/main" id="{1A51A627-995C-4E93-B09F-6E9431D6398F}"/>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91142" name="Rectangle 7">
            <a:extLst>
              <a:ext uri="{FF2B5EF4-FFF2-40B4-BE49-F238E27FC236}">
                <a16:creationId xmlns:a16="http://schemas.microsoft.com/office/drawing/2014/main" id="{F2BDA9BF-17B8-4FD1-AAFD-8AADA185A17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The statement of cash flows details the inflows and outflows of cash during a period of time, which is typically one year. The inflows and outflows of cash are separated into three distinct categories: 1) operating activities; 2) investing activities; and 3) financing activities. </a:t>
            </a:r>
          </a:p>
          <a:p>
            <a:endParaRPr lang="en-US" altLang="en-US" dirty="0"/>
          </a:p>
          <a:p>
            <a:r>
              <a:rPr lang="en-US" altLang="en-US" dirty="0"/>
              <a:t>Cash flows from operating activities consist of inflows and outflows of cash required to operate the business on a day-to-day basis. Inflows result from selling products or services. Outflows result from paying expenses required to generate revenue such as wages, rent, utilities, etc.</a:t>
            </a:r>
          </a:p>
          <a:p>
            <a:endParaRPr lang="en-US" altLang="en-US" dirty="0"/>
          </a:p>
          <a:p>
            <a:r>
              <a:rPr lang="en-US" altLang="en-US" dirty="0"/>
              <a:t>Cash flows from investing activities result from the organization using cash to purchase long-term assets such as equipment, building factories, or purchasing land. Long-term assets are acquired with the intention of increasing revenue. Inflows typically result from the sale of long-term operational assets.</a:t>
            </a:r>
          </a:p>
          <a:p>
            <a:endParaRPr lang="en-US" altLang="en-US" dirty="0"/>
          </a:p>
          <a:p>
            <a:r>
              <a:rPr lang="en-US" altLang="en-US" dirty="0"/>
              <a:t>Cash flows from financing activities typically include the borrowing or repayment of </a:t>
            </a:r>
            <a:r>
              <a:rPr lang="en-US" altLang="en-US" u="none" dirty="0"/>
              <a:t>funds</a:t>
            </a:r>
            <a:r>
              <a:rPr lang="en-US" altLang="en-US" dirty="0"/>
              <a:t>. Cash inflows from financing activities may come from investments from stockholders or the borrowing of funds from bondholders or a financial institution such as a bank. Outflows from financing activities may result from the repayment of previously borrowed funds or the payment of cash dividends.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F10FAF71-1B7E-4D0D-8EBD-F3855E48BB30}"/>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3187" name="Rectangle 4">
            <a:extLst>
              <a:ext uri="{FF2B5EF4-FFF2-40B4-BE49-F238E27FC236}">
                <a16:creationId xmlns:a16="http://schemas.microsoft.com/office/drawing/2014/main" id="{550BB09A-DA22-4C7C-B080-6141F22FB784}"/>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3188" name="Rectangle 5">
            <a:extLst>
              <a:ext uri="{FF2B5EF4-FFF2-40B4-BE49-F238E27FC236}">
                <a16:creationId xmlns:a16="http://schemas.microsoft.com/office/drawing/2014/main" id="{E60D142C-1C5E-4375-8024-A1A6A2582F4E}"/>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3189" name="Rectangle 6">
            <a:extLst>
              <a:ext uri="{FF2B5EF4-FFF2-40B4-BE49-F238E27FC236}">
                <a16:creationId xmlns:a16="http://schemas.microsoft.com/office/drawing/2014/main" id="{6DD57A74-7E75-4C4B-B304-F966ACBE66A2}"/>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93190" name="Rectangle 7">
            <a:extLst>
              <a:ext uri="{FF2B5EF4-FFF2-40B4-BE49-F238E27FC236}">
                <a16:creationId xmlns:a16="http://schemas.microsoft.com/office/drawing/2014/main" id="{F241EE0A-731C-4404-9417-52432CB975F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The statement of cash flows includes three captions (referred to as activities). The first caption, cash flows from operating activities, begins with net income from the income statement, then 1) adds back depreciation expense because it is subtracted to arrive at net income but does not require the use of cash, 2) deducts the increase in accounts receivable because it reflects sales revenues that are included in net income but not yet received in cash, 3) deducts the increase in merchandise inventory because cash was spent to acquire the increase in inventory, and 4) adds the increase in current liabilities because cash has not yet been paid for the products and services that have been received during the current fiscal period. The second caption, cash flows from investing activities, shows the cash sources and uses related to long-lived assets. The third caption, cash flows from financing activities, shows the cash sources and uses related to transactions with creditors and stockholders. </a:t>
            </a:r>
          </a:p>
          <a:p>
            <a:endParaRPr lang="en-US" altLang="en-US" dirty="0"/>
          </a:p>
          <a:p>
            <a:r>
              <a:rPr lang="en-US" altLang="en-US" dirty="0"/>
              <a:t>The statement of cash flows is another supplementary statement. As an asset, the ending cash balance is reported on the balance sheet. This statement recaps the sources of cash and how cash was used throughout a period of time—typically one year. One key number to watch on this statement is whether the cash flows from operating activities are generating positive or negative results. Over time, an organization should have a positive cash inflow from operating activities. If an organization consistently generates a negative cash inflow from operating activities, it is an indicator of trouble. Cash is mandatory to continue operations. When cash flow from operating activities is consistently negative, it translates to financing activities. Consistent borrowing to fund day-to-day operations will ultimately cause an organization to go bankrupt.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18EFF74A-C473-42C4-8841-BDB197DA03EC}"/>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r"/>
            <a:fld id="{843CB5EC-5C4F-42C5-9553-C388FA95AFDF}" type="slidenum">
              <a:rPr lang="en-US" altLang="en-US" sz="1200">
                <a:solidFill>
                  <a:srgbClr val="000000"/>
                </a:solidFill>
                <a:latin typeface="Times" panose="02020603050405020304" pitchFamily="18" charset="0"/>
              </a:rPr>
              <a:pPr algn="r"/>
              <a:t>2</a:t>
            </a:fld>
            <a:endParaRPr lang="en-US" altLang="en-US" sz="1200">
              <a:solidFill>
                <a:srgbClr val="000000"/>
              </a:solidFill>
              <a:latin typeface="Times" panose="02020603050405020304" pitchFamily="18" charset="0"/>
            </a:endParaRPr>
          </a:p>
        </p:txBody>
      </p:sp>
      <p:sp>
        <p:nvSpPr>
          <p:cNvPr id="58371" name="Rectangle 2">
            <a:extLst>
              <a:ext uri="{FF2B5EF4-FFF2-40B4-BE49-F238E27FC236}">
                <a16:creationId xmlns:a16="http://schemas.microsoft.com/office/drawing/2014/main" id="{92CAC201-4712-4057-9A76-DF822A0C70BB}"/>
              </a:ext>
            </a:extLst>
          </p:cNvPr>
          <p:cNvSpPr>
            <a:spLocks noGrp="1" noRot="1" noChangeAspect="1" noChangeArrowheads="1" noTextEdit="1"/>
          </p:cNvSpPr>
          <p:nvPr>
            <p:ph type="sldImg"/>
          </p:nvPr>
        </p:nvSpPr>
        <p:spPr>
          <a:xfrm>
            <a:off x="1152525" y="684213"/>
            <a:ext cx="4557713" cy="3417887"/>
          </a:xfrm>
          <a:ln/>
        </p:spPr>
      </p:sp>
      <p:sp>
        <p:nvSpPr>
          <p:cNvPr id="58372" name="Rectangle 3">
            <a:extLst>
              <a:ext uri="{FF2B5EF4-FFF2-40B4-BE49-F238E27FC236}">
                <a16:creationId xmlns:a16="http://schemas.microsoft.com/office/drawing/2014/main" id="{C03F61B0-1E15-43DD-8E7F-DD288F80655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r>
              <a:rPr lang="en-US" altLang="en-US" dirty="0"/>
              <a:t>Chapter 2: Financial Statements and Accounting Concepts/Principles</a:t>
            </a:r>
          </a:p>
          <a:p>
            <a:pPr eaLnBrk="1" hangingPunct="1"/>
            <a:endParaRPr lang="en-US" altLang="en-US" dirty="0"/>
          </a:p>
          <a:p>
            <a:pPr eaLnBrk="1" hangingPunct="1"/>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817D1015-2D19-4653-B70B-E7952A183414}"/>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5235" name="Rectangle 4">
            <a:extLst>
              <a:ext uri="{FF2B5EF4-FFF2-40B4-BE49-F238E27FC236}">
                <a16:creationId xmlns:a16="http://schemas.microsoft.com/office/drawing/2014/main" id="{1452C950-6C5A-4F90-B2A1-804EEE72E482}"/>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5236" name="Rectangle 5">
            <a:extLst>
              <a:ext uri="{FF2B5EF4-FFF2-40B4-BE49-F238E27FC236}">
                <a16:creationId xmlns:a16="http://schemas.microsoft.com/office/drawing/2014/main" id="{E7338F58-BD0E-4468-83ED-D74672CDB49C}"/>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5237" name="Rectangle 6">
            <a:extLst>
              <a:ext uri="{FF2B5EF4-FFF2-40B4-BE49-F238E27FC236}">
                <a16:creationId xmlns:a16="http://schemas.microsoft.com/office/drawing/2014/main" id="{8FBD62DD-171F-4E5E-BEB6-3DDA919787BD}"/>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95238" name="Rectangle 7">
            <a:extLst>
              <a:ext uri="{FF2B5EF4-FFF2-40B4-BE49-F238E27FC236}">
                <a16:creationId xmlns:a16="http://schemas.microsoft.com/office/drawing/2014/main" id="{47A18141-C76D-4434-8F97-E3675288170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The beginning balance sheet reports the assets, liabilities, and stockholders' equity account balances as the accounting period begins. The income statement reports the revenue earned and expenses incurred during the year. The net income is calculated and reported in the beginning balances in the statement of changes in stockholders' equity under retained earnings changes. Dividends are deducted at this time as well. The ending balance in stockholders' equity is reported on the end-of-year balance sheet. In addition, the statement of cash flows shows the increase or decrease in the cash account, which is combined with the beginning balance; then, the calculated balance is reported in an asset account, cash, in the ending balance sheet. </a:t>
            </a:r>
          </a:p>
          <a:p>
            <a:endParaRPr lang="en-US" altLang="en-US" sz="1000" dirty="0"/>
          </a:p>
          <a:p>
            <a:r>
              <a:rPr lang="en-US" altLang="en-US" dirty="0"/>
              <a:t>Earning revenue always increases stockholders’ equity. </a:t>
            </a:r>
          </a:p>
          <a:p>
            <a:endParaRPr lang="en-US" altLang="en-US" sz="1000" dirty="0"/>
          </a:p>
          <a:p>
            <a:r>
              <a:rPr lang="en-US" altLang="en-US" dirty="0"/>
              <a:t>Incurring expenses will always decrease stockholders’ equity. Expenses are necessary in order to generate revenue.</a:t>
            </a:r>
          </a:p>
          <a:p>
            <a:endParaRPr lang="en-US" altLang="en-US" sz="1000" dirty="0"/>
          </a:p>
          <a:p>
            <a:r>
              <a:rPr lang="en-US" altLang="en-US" dirty="0"/>
              <a:t>Dividends will also decrease stockholders’ equity; however, they are never treated as an expense. Expenses are defined as costs associated with generating revenue. </a:t>
            </a:r>
          </a:p>
          <a:p>
            <a:endParaRPr lang="en-US" altLang="en-US" sz="1000" dirty="0"/>
          </a:p>
          <a:p>
            <a:r>
              <a:rPr lang="en-US" altLang="en-US" dirty="0"/>
              <a:t>Dividends are never considered an expense because they reflect a distribution of profits from the organization to the investors. The payment of dividends to investors has no correlation to the generation of revenue. This is a golden rule of accounting discussed in the conceptual framework that should never be ignored.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48467136-0A72-40C0-B1E2-F2896E22E77B}"/>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7283" name="Rectangle 4">
            <a:extLst>
              <a:ext uri="{FF2B5EF4-FFF2-40B4-BE49-F238E27FC236}">
                <a16:creationId xmlns:a16="http://schemas.microsoft.com/office/drawing/2014/main" id="{3DF21242-8C20-457B-A150-929BEF1DDEB0}"/>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7284" name="Rectangle 5">
            <a:extLst>
              <a:ext uri="{FF2B5EF4-FFF2-40B4-BE49-F238E27FC236}">
                <a16:creationId xmlns:a16="http://schemas.microsoft.com/office/drawing/2014/main" id="{F2B1300F-7056-4314-9F0B-3983A878A0D2}"/>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7285" name="Rectangle 6">
            <a:extLst>
              <a:ext uri="{FF2B5EF4-FFF2-40B4-BE49-F238E27FC236}">
                <a16:creationId xmlns:a16="http://schemas.microsoft.com/office/drawing/2014/main" id="{46CAFAB2-8FA4-495A-A971-B8C2E66A5F1C}"/>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97286" name="Rectangle 7">
            <a:extLst>
              <a:ext uri="{FF2B5EF4-FFF2-40B4-BE49-F238E27FC236}">
                <a16:creationId xmlns:a16="http://schemas.microsoft.com/office/drawing/2014/main" id="{7C1618F6-6025-48AC-97D8-C9D6EA4290B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a:t>The income statement reports net income, and net income affects retained earnings, which is one component of stockholders' equity.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EA27B111-B102-4C4C-A4A0-72E284D83D1F}"/>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9331" name="Rectangle 4">
            <a:extLst>
              <a:ext uri="{FF2B5EF4-FFF2-40B4-BE49-F238E27FC236}">
                <a16:creationId xmlns:a16="http://schemas.microsoft.com/office/drawing/2014/main" id="{D9F5064D-232C-4F38-88BC-402F3D039920}"/>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9332" name="Rectangle 5">
            <a:extLst>
              <a:ext uri="{FF2B5EF4-FFF2-40B4-BE49-F238E27FC236}">
                <a16:creationId xmlns:a16="http://schemas.microsoft.com/office/drawing/2014/main" id="{405F1158-BA31-4DED-A83E-EE33416D7657}"/>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99333" name="Rectangle 6">
            <a:extLst>
              <a:ext uri="{FF2B5EF4-FFF2-40B4-BE49-F238E27FC236}">
                <a16:creationId xmlns:a16="http://schemas.microsoft.com/office/drawing/2014/main" id="{FD83CB10-5D81-4B72-8738-C1AD0C68C2C0}"/>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99334" name="Rectangle 7">
            <a:extLst>
              <a:ext uri="{FF2B5EF4-FFF2-40B4-BE49-F238E27FC236}">
                <a16:creationId xmlns:a16="http://schemas.microsoft.com/office/drawing/2014/main" id="{2D7E9BD8-697C-45D6-B83F-F2368FF4692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a:t>This exhibit illustrates the financial statement relationships. Take a few minutes to review these relationships. As you study this, note that net income for the year was an increase in retained earnings and is one of the reasons retained earnings changed during the year.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00BE783C-10A3-4C40-A993-417E47453B5A}"/>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1379" name="Rectangle 4">
            <a:extLst>
              <a:ext uri="{FF2B5EF4-FFF2-40B4-BE49-F238E27FC236}">
                <a16:creationId xmlns:a16="http://schemas.microsoft.com/office/drawing/2014/main" id="{C7B34124-4BC4-414B-B7F7-8E8784EE0E86}"/>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1380" name="Rectangle 5">
            <a:extLst>
              <a:ext uri="{FF2B5EF4-FFF2-40B4-BE49-F238E27FC236}">
                <a16:creationId xmlns:a16="http://schemas.microsoft.com/office/drawing/2014/main" id="{2B5F7C8D-177E-4748-892D-5CAAEC0B4FB3}"/>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1381" name="Rectangle 6">
            <a:extLst>
              <a:ext uri="{FF2B5EF4-FFF2-40B4-BE49-F238E27FC236}">
                <a16:creationId xmlns:a16="http://schemas.microsoft.com/office/drawing/2014/main" id="{BA5DF2E6-2923-486A-8176-BEB1955CC8F3}"/>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01382" name="Rectangle 7">
            <a:extLst>
              <a:ext uri="{FF2B5EF4-FFF2-40B4-BE49-F238E27FC236}">
                <a16:creationId xmlns:a16="http://schemas.microsoft.com/office/drawing/2014/main" id="{BAE1BD3F-F60C-48E0-93FA-B0F18A426F1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a:t>If assets equal liabilities plus stockholders' equity, when assets equal $320,000 and liabilities equal $117,000, what is the amount of stockholders' equity?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0551AF16-42AB-4565-A063-7F0F6AE94D0E}"/>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3427" name="Rectangle 4">
            <a:extLst>
              <a:ext uri="{FF2B5EF4-FFF2-40B4-BE49-F238E27FC236}">
                <a16:creationId xmlns:a16="http://schemas.microsoft.com/office/drawing/2014/main" id="{BB891A1C-729F-4176-BCD9-62E754968225}"/>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3428" name="Rectangle 5">
            <a:extLst>
              <a:ext uri="{FF2B5EF4-FFF2-40B4-BE49-F238E27FC236}">
                <a16:creationId xmlns:a16="http://schemas.microsoft.com/office/drawing/2014/main" id="{877D7397-7802-46AC-8C3A-9812C28B94B7}"/>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3429" name="Rectangle 6">
            <a:extLst>
              <a:ext uri="{FF2B5EF4-FFF2-40B4-BE49-F238E27FC236}">
                <a16:creationId xmlns:a16="http://schemas.microsoft.com/office/drawing/2014/main" id="{51245A11-89FC-4DB8-B642-F3CFE141E9EC}"/>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03430" name="Rectangle 7">
            <a:extLst>
              <a:ext uri="{FF2B5EF4-FFF2-40B4-BE49-F238E27FC236}">
                <a16:creationId xmlns:a16="http://schemas.microsoft.com/office/drawing/2014/main" id="{8743EA13-B5F0-4BDE-8F58-854D6323924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a:t>Stockholders' equity equals $203,000 ($320,000 - $117,000).</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C999478E-412D-41BE-A412-A87ADCFA5EEA}"/>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5475" name="Rectangle 4">
            <a:extLst>
              <a:ext uri="{FF2B5EF4-FFF2-40B4-BE49-F238E27FC236}">
                <a16:creationId xmlns:a16="http://schemas.microsoft.com/office/drawing/2014/main" id="{B69E934D-6519-4147-95E3-5ABC51F33208}"/>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5476" name="Rectangle 5">
            <a:extLst>
              <a:ext uri="{FF2B5EF4-FFF2-40B4-BE49-F238E27FC236}">
                <a16:creationId xmlns:a16="http://schemas.microsoft.com/office/drawing/2014/main" id="{D3D88E69-D579-40D9-A1B1-DE7CC698859F}"/>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5477" name="Rectangle 6">
            <a:extLst>
              <a:ext uri="{FF2B5EF4-FFF2-40B4-BE49-F238E27FC236}">
                <a16:creationId xmlns:a16="http://schemas.microsoft.com/office/drawing/2014/main" id="{7285BEB8-FC1D-4B3E-8E3C-59EC709F0256}"/>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05478" name="Rectangle 7">
            <a:extLst>
              <a:ext uri="{FF2B5EF4-FFF2-40B4-BE49-F238E27FC236}">
                <a16:creationId xmlns:a16="http://schemas.microsoft.com/office/drawing/2014/main" id="{5190F0D0-30F0-4F29-8658-4F81E8E1224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a:t>Given that assets equal liabilities plus stockholders' equity, suppose that total assets increase by $10,000 and total liabilities decrease by $3,000 during the year, what is the amount of stockholders' equity at the end of the year?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1C128564-F68C-440D-89F6-CFCB78022605}"/>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7523" name="Rectangle 4">
            <a:extLst>
              <a:ext uri="{FF2B5EF4-FFF2-40B4-BE49-F238E27FC236}">
                <a16:creationId xmlns:a16="http://schemas.microsoft.com/office/drawing/2014/main" id="{6546D846-9D07-4F29-95FF-CDBB2562A18F}"/>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7524" name="Rectangle 5">
            <a:extLst>
              <a:ext uri="{FF2B5EF4-FFF2-40B4-BE49-F238E27FC236}">
                <a16:creationId xmlns:a16="http://schemas.microsoft.com/office/drawing/2014/main" id="{D254BC23-0FEC-4049-B92B-C9CFE334E28C}"/>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MS PGothic" panose="020B0600070205080204" pitchFamily="34" charset="-128"/>
              </a:defRPr>
            </a:lvl1pPr>
            <a:lvl2pPr marL="742950" indent="-285750">
              <a:defRPr>
                <a:solidFill>
                  <a:schemeClr val="tx1"/>
                </a:solidFill>
                <a:latin typeface="Tahoma" panose="020B0604030504040204" pitchFamily="34" charset="0"/>
                <a:ea typeface="MS PGothic" panose="020B0600070205080204" pitchFamily="34" charset="-128"/>
              </a:defRPr>
            </a:lvl2pPr>
            <a:lvl3pPr marL="1143000" indent="-228600">
              <a:defRPr>
                <a:solidFill>
                  <a:schemeClr val="tx1"/>
                </a:solidFill>
                <a:latin typeface="Tahoma" panose="020B0604030504040204" pitchFamily="34" charset="0"/>
                <a:ea typeface="MS PGothic" panose="020B0600070205080204" pitchFamily="34" charset="-128"/>
              </a:defRPr>
            </a:lvl3pPr>
            <a:lvl4pPr marL="1600200" indent="-228600">
              <a:defRPr>
                <a:solidFill>
                  <a:schemeClr val="tx1"/>
                </a:solidFill>
                <a:latin typeface="Tahoma" panose="020B0604030504040204" pitchFamily="34" charset="0"/>
                <a:ea typeface="MS PGothic" panose="020B0600070205080204" pitchFamily="34" charset="-128"/>
              </a:defRPr>
            </a:lvl4pPr>
            <a:lvl5pPr marL="2057400" indent="-228600">
              <a:defRPr>
                <a:solidFill>
                  <a:schemeClr val="tx1"/>
                </a:solidFill>
                <a:latin typeface="Tahom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MS PGothic" panose="020B0600070205080204" pitchFamily="34" charset="-128"/>
              </a:defRPr>
            </a:lvl9pPr>
          </a:lstStyle>
          <a:p>
            <a:pPr algn="ctr"/>
            <a:endParaRPr lang="en-US" altLang="en-US"/>
          </a:p>
        </p:txBody>
      </p:sp>
      <p:sp>
        <p:nvSpPr>
          <p:cNvPr id="107525" name="Rectangle 6">
            <a:extLst>
              <a:ext uri="{FF2B5EF4-FFF2-40B4-BE49-F238E27FC236}">
                <a16:creationId xmlns:a16="http://schemas.microsoft.com/office/drawing/2014/main" id="{49A9E1EF-F231-4113-9707-08DB9B1DC980}"/>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107526" name="Rectangle 7">
            <a:extLst>
              <a:ext uri="{FF2B5EF4-FFF2-40B4-BE49-F238E27FC236}">
                <a16:creationId xmlns:a16="http://schemas.microsoft.com/office/drawing/2014/main" id="{DA77B25F-1F87-4E96-9314-CD25AF0BF6E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dirty="0"/>
              <a:t>First, solve for the change in stockholders' equity during the year. If assets increased by $10,000 and liabilities decreased by $3,000, then stockholders' equity must have increased by $13,000 ($10,000 + $3,000). Next, (1) combine the assets, $320,000 plus the $10,000 increase for a total of $330,000, (2) combine the liabilities, $117,000 less the $3,000 decrease for a total of $114,000, and (3) combine the stockholders' equity, $203,000 plus $13,000 for a total of $216,000.</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rPr>
              <a:t>LO 2-5: Identify and explain t</a:t>
            </a:r>
            <a:r>
              <a:rPr kumimoji="0" lang="en-US" altLang="en-US" dirty="0">
                <a:solidFill>
                  <a:srgbClr val="000000"/>
                </a:solidFill>
              </a:rPr>
              <a:t>he broad, generally accepted concepts and principles that apply to the accounting process.</a:t>
            </a:r>
          </a:p>
          <a:p>
            <a:endParaRPr lang="en-US" b="1" dirty="0"/>
          </a:p>
        </p:txBody>
      </p:sp>
    </p:spTree>
    <p:extLst>
      <p:ext uri="{BB962C8B-B14F-4D97-AF65-F5344CB8AC3E}">
        <p14:creationId xmlns:p14="http://schemas.microsoft.com/office/powerpoint/2010/main" val="6827766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Broad concepts and principles of accounting that have become generally accepted for financial accounting and reporting purposes include 1) the accounting entity concept, a term that refers to an entity for which financial statements are prepared—every economic entity can be separately identified and accounted for; 2) going concern concept, a presumption that the entity will continue to operate in the future—that it is not being liquidated.</a:t>
            </a:r>
            <a:endParaRPr lang="en-US" dirty="0"/>
          </a:p>
        </p:txBody>
      </p:sp>
    </p:spTree>
    <p:extLst>
      <p:ext uri="{BB962C8B-B14F-4D97-AF65-F5344CB8AC3E}">
        <p14:creationId xmlns:p14="http://schemas.microsoft.com/office/powerpoint/2010/main" val="152605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C097CD90-AB52-4674-80E9-F6B1F56C9985}"/>
              </a:ext>
            </a:extLst>
          </p:cNvPr>
          <p:cNvSpPr>
            <a:spLocks noGrp="1" noRot="1" noChangeAspect="1" noChangeArrowheads="1" noTextEdit="1"/>
          </p:cNvSpPr>
          <p:nvPr>
            <p:ph type="sldImg"/>
          </p:nvPr>
        </p:nvSpPr>
        <p:spPr>
          <a:ln/>
        </p:spPr>
      </p:sp>
      <p:sp>
        <p:nvSpPr>
          <p:cNvPr id="109571" name="Rectangle 3">
            <a:extLst>
              <a:ext uri="{FF2B5EF4-FFF2-40B4-BE49-F238E27FC236}">
                <a16:creationId xmlns:a16="http://schemas.microsoft.com/office/drawing/2014/main" id="{D4654DD5-799C-4FD6-860E-1031F092C4C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1) Unit of measurement principle, a requirement that only transactions denominated in dollars are recorded in the accounting records; 2) the cost principle, which requires transactions to be recorded at their original cost to the entity as measured in dollars; 3) objectivity, a concept that refers to the accountant’s desire to have a given transaction recorded in the same way in all situations.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CB4497D1-8F77-45BC-BB6C-B2741A7EDB09}"/>
              </a:ext>
            </a:extLst>
          </p:cNvPr>
          <p:cNvSpPr>
            <a:spLocks noGrp="1" noRot="1" noChangeAspect="1" noChangeArrowheads="1" noTextEdit="1"/>
          </p:cNvSpPr>
          <p:nvPr>
            <p:ph type="sldImg"/>
          </p:nvPr>
        </p:nvSpPr>
        <p:spPr>
          <a:ln/>
        </p:spPr>
      </p:sp>
      <p:sp>
        <p:nvSpPr>
          <p:cNvPr id="91139" name="Rectangle 3">
            <a:extLst>
              <a:ext uri="{FF2B5EF4-FFF2-40B4-BE49-F238E27FC236}">
                <a16:creationId xmlns:a16="http://schemas.microsoft.com/office/drawing/2014/main" id="{97F0C281-63EB-4879-B7C0-88A0AC23D234}"/>
              </a:ext>
            </a:extLst>
          </p:cNvPr>
          <p:cNvSpPr>
            <a:spLocks noGrp="1" noChangeArrowheads="1"/>
          </p:cNvSpPr>
          <p:nvPr>
            <p:ph type="body" idx="1"/>
          </p:nvPr>
        </p:nvSpPr>
        <p:spPr>
          <a:ln/>
        </p:spPr>
        <p:txBody>
          <a:bodyPr/>
          <a:lstStyle/>
          <a:p>
            <a:pPr>
              <a:spcBef>
                <a:spcPct val="50000"/>
              </a:spcBef>
              <a:defRPr/>
            </a:pPr>
            <a:r>
              <a:rPr lang="en-US" altLang="en-US" dirty="0">
                <a:solidFill>
                  <a:srgbClr val="000000"/>
                </a:solidFill>
                <a:ea typeface="ＭＳ Ｐゴシック" pitchFamily="34" charset="-128"/>
                <a:cs typeface="Times New Roman" pitchFamily="18" charset="0"/>
              </a:rPr>
              <a:t>After studying this chapter, you should understand and be able to:</a:t>
            </a:r>
          </a:p>
          <a:p>
            <a:pPr marL="342900" indent="-342900">
              <a:spcBef>
                <a:spcPct val="50000"/>
              </a:spcBef>
              <a:defRPr/>
            </a:pPr>
            <a:r>
              <a:rPr lang="en-US" dirty="0">
                <a:latin typeface="Arial Narrow" pitchFamily="34" charset="0"/>
                <a:ea typeface="ＭＳ Ｐゴシック" pitchFamily="-84" charset="-128"/>
              </a:rPr>
              <a:t>LO 2-1: Explain what transactions are. </a:t>
            </a:r>
          </a:p>
          <a:p>
            <a:pPr marL="682625" indent="-682625" algn="l" rtl="0" eaLnBrk="0" fontAlgn="base" hangingPunct="0">
              <a:spcBef>
                <a:spcPct val="50000"/>
              </a:spcBef>
              <a:spcAft>
                <a:spcPct val="0"/>
              </a:spcAft>
              <a:defRPr/>
            </a:pPr>
            <a:r>
              <a:rPr kumimoji="1" lang="en-US" sz="1200" kern="1200" dirty="0">
                <a:solidFill>
                  <a:srgbClr val="000000"/>
                </a:solidFill>
                <a:latin typeface="Times New Roman" pitchFamily="18" charset="0"/>
                <a:ea typeface="ＭＳ Ｐゴシック" pitchFamily="34" charset="-128"/>
                <a:cs typeface="Times New Roman" pitchFamily="18" charset="0"/>
              </a:rPr>
              <a:t>LO 2-2: Identify and explain the kind of information reported in each financial statement and describe how financial statements are related to each other.</a:t>
            </a:r>
          </a:p>
          <a:p>
            <a:pPr marL="682625" indent="-682625">
              <a:spcBef>
                <a:spcPct val="50000"/>
              </a:spcBef>
              <a:defRPr/>
            </a:pPr>
            <a:r>
              <a:rPr lang="en-US" dirty="0">
                <a:latin typeface="Arial Narrow" pitchFamily="34" charset="0"/>
                <a:ea typeface="ＭＳ Ｐゴシック" pitchFamily="-84" charset="-128"/>
              </a:rPr>
              <a:t>LO 2-3: Explain the meaning and usefulness of the accounting equation.</a:t>
            </a:r>
          </a:p>
          <a:p>
            <a:pPr marL="682625" indent="-682625">
              <a:spcBef>
                <a:spcPct val="50000"/>
              </a:spcBef>
              <a:defRPr/>
            </a:pPr>
            <a:r>
              <a:rPr lang="en-US" dirty="0">
                <a:latin typeface="Arial Narrow" pitchFamily="34" charset="0"/>
                <a:ea typeface="ＭＳ Ｐゴシック" pitchFamily="-84" charset="-128"/>
              </a:rPr>
              <a:t>LO 2-4: Explain the meaning of each of the captions on the financial statements illustrated in this chapter.</a:t>
            </a:r>
          </a:p>
          <a:p>
            <a:pPr marL="682625" indent="-682625">
              <a:spcBef>
                <a:spcPct val="50000"/>
              </a:spcBef>
              <a:defRPr/>
            </a:pPr>
            <a:r>
              <a:rPr lang="en-US" dirty="0">
                <a:latin typeface="Arial Narrow" pitchFamily="34" charset="0"/>
                <a:ea typeface="ＭＳ Ｐゴシック" pitchFamily="-84" charset="-128"/>
              </a:rPr>
              <a:t>LO 2-5: Identify and explain the broad, generally accepted concepts and principles that apply to the accounting process.</a:t>
            </a:r>
          </a:p>
          <a:p>
            <a:pPr marL="682625" indent="-682625">
              <a:spcBef>
                <a:spcPct val="50000"/>
              </a:spcBef>
              <a:defRPr/>
            </a:pPr>
            <a:r>
              <a:rPr lang="en-US" dirty="0">
                <a:latin typeface="Arial Narrow" pitchFamily="34" charset="0"/>
                <a:ea typeface="ＭＳ Ｐゴシック" pitchFamily="-84" charset="-128"/>
              </a:rPr>
              <a:t>LO 2-6: Discuss why investors must carefully consider cash flow information in conjunction with accrual accounting results.</a:t>
            </a:r>
          </a:p>
          <a:p>
            <a:pPr marL="682625" indent="-682625">
              <a:spcBef>
                <a:spcPct val="50000"/>
              </a:spcBef>
              <a:defRPr/>
            </a:pPr>
            <a:r>
              <a:rPr lang="en-US" dirty="0">
                <a:latin typeface="Arial Narrow" pitchFamily="34" charset="0"/>
                <a:ea typeface="ＭＳ Ｐゴシック" pitchFamily="-84" charset="-128"/>
              </a:rPr>
              <a:t>LO 2-7: Identify and explain several limitations of financial statements.</a:t>
            </a:r>
          </a:p>
          <a:p>
            <a:pPr marL="682625" indent="-682625">
              <a:spcBef>
                <a:spcPct val="50000"/>
              </a:spcBef>
              <a:defRPr/>
            </a:pPr>
            <a:r>
              <a:rPr lang="en-US" dirty="0">
                <a:latin typeface="Arial Narrow" pitchFamily="34" charset="0"/>
                <a:ea typeface="ＭＳ Ｐゴシック" pitchFamily="-84" charset="-128"/>
              </a:rPr>
              <a:t>LO 2-8: Describe what a corporation’s annual report is and why it is issued.</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DBFDE816-5567-49B7-9CCB-27C21AF6CB4C}"/>
              </a:ext>
            </a:extLst>
          </p:cNvPr>
          <p:cNvSpPr>
            <a:spLocks noGrp="1" noRot="1" noChangeAspect="1" noChangeArrowheads="1" noTextEdit="1"/>
          </p:cNvSpPr>
          <p:nvPr>
            <p:ph type="sldImg"/>
          </p:nvPr>
        </p:nvSpPr>
        <p:spPr>
          <a:ln/>
        </p:spPr>
      </p:sp>
      <p:sp>
        <p:nvSpPr>
          <p:cNvPr id="111619" name="Rectangle 3">
            <a:extLst>
              <a:ext uri="{FF2B5EF4-FFF2-40B4-BE49-F238E27FC236}">
                <a16:creationId xmlns:a16="http://schemas.microsoft.com/office/drawing/2014/main" id="{10C20065-2F40-49C0-A23D-3F88F83B21E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Other concepts and principles</a:t>
            </a:r>
          </a:p>
          <a:p>
            <a:pPr marL="228600" indent="-228600">
              <a:buAutoNum type="arabicParenR"/>
            </a:pPr>
            <a:r>
              <a:rPr lang="en-US" altLang="en-US" dirty="0"/>
              <a:t>Accounting period, a concept that relates to the period of time selected for reporting results of operations and changes in financial position.</a:t>
            </a:r>
          </a:p>
          <a:p>
            <a:pPr marL="228600" indent="-228600">
              <a:buAutoNum type="arabicParenR"/>
            </a:pPr>
            <a:r>
              <a:rPr lang="en-US" altLang="en-US" dirty="0"/>
              <a:t>Matching revenue and expense, a concept that requires all expenses incurred to generate an accounting period's revenues be deducted from revenues earned in that accounting period.</a:t>
            </a:r>
          </a:p>
          <a:p>
            <a:pPr marL="228600" indent="-228600">
              <a:buAutoNum type="arabicParenR"/>
            </a:pPr>
            <a:r>
              <a:rPr lang="en-US" altLang="en-US" dirty="0"/>
              <a:t>Revenue is recognized at the time of sale, which is when title to the product being sold passes from the seller to the buyer or when the services involved in the transaction have been performed.</a:t>
            </a:r>
          </a:p>
          <a:p>
            <a:pPr marL="228600" indent="-228600">
              <a:buAutoNum type="arabicParenR"/>
            </a:pPr>
            <a:r>
              <a:rPr lang="en-US" altLang="en-US" dirty="0"/>
              <a:t>Accrual accounting, a concept that recognizes revenue at the point of sale and recognizes expenses as they are incurred even though the cash receipt or payment may occur at another time or in another accounting period.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8F7362CF-3FF5-4C13-926F-A1D3828D491E}"/>
              </a:ext>
            </a:extLst>
          </p:cNvPr>
          <p:cNvSpPr>
            <a:spLocks noGrp="1" noRot="1" noChangeAspect="1" noChangeArrowheads="1" noTextEdit="1"/>
          </p:cNvSpPr>
          <p:nvPr>
            <p:ph type="sldImg"/>
          </p:nvPr>
        </p:nvSpPr>
        <p:spPr>
          <a:ln/>
        </p:spPr>
      </p:sp>
      <p:sp>
        <p:nvSpPr>
          <p:cNvPr id="113667" name="Rectangle 3">
            <a:extLst>
              <a:ext uri="{FF2B5EF4-FFF2-40B4-BE49-F238E27FC236}">
                <a16:creationId xmlns:a16="http://schemas.microsoft.com/office/drawing/2014/main" id="{4D4AE02F-3C15-4314-A275-71EFD8D0ED1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Other concepts and principles include the following: 1) consistency, which assures meaningful trend comparisons over several years. (Consistency is the concept that makes it inappropriate to change from one generally accepted alternative method of accounting for a transaction to another method without explicitly describing the change in methods and its effect on the financial statements in the notes to the financial statements); 2) full disclosure, which requires that circumstances and events that make a difference to financial statement users be disclosed; 3) materiality (cost–benefit relationship), which means that the benefit of increased accuracy should outweigh the cost of achieving the increased accuracy; and 4) conservatism, a principle that requires accountants, when in doubt, to make judgments and estimates that result in lower profits and asset valuations instead of </a:t>
            </a:r>
            <a:r>
              <a:rPr kumimoji="1" lang="en-US" sz="1200" b="0" i="0" u="none" strike="noStrike" kern="1200" baseline="0" dirty="0">
                <a:solidFill>
                  <a:schemeClr val="tx1"/>
                </a:solidFill>
                <a:latin typeface="Times New Roman" pitchFamily="18" charset="0"/>
                <a:ea typeface="MS PGothic" panose="020B0600070205080204" pitchFamily="34" charset="-128"/>
                <a:cs typeface="ＭＳ Ｐゴシック" pitchFamily="-84" charset="-128"/>
              </a:rPr>
              <a:t>higher profits and asset valuation estimates</a:t>
            </a:r>
            <a:r>
              <a:rPr lang="en-US" altLang="en-US" dirty="0"/>
              <a:t>.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4D32028F-AED5-4203-BFEA-F32EBABC3CED}"/>
              </a:ext>
            </a:extLst>
          </p:cNvPr>
          <p:cNvSpPr>
            <a:spLocks noGrp="1" noRot="1" noChangeAspect="1" noChangeArrowheads="1" noTextEdit="1"/>
          </p:cNvSpPr>
          <p:nvPr>
            <p:ph type="sldImg"/>
          </p:nvPr>
        </p:nvSpPr>
        <p:spPr>
          <a:ln/>
        </p:spPr>
      </p:sp>
      <p:sp>
        <p:nvSpPr>
          <p:cNvPr id="115715" name="Rectangle 3">
            <a:extLst>
              <a:ext uri="{FF2B5EF4-FFF2-40B4-BE49-F238E27FC236}">
                <a16:creationId xmlns:a16="http://schemas.microsoft.com/office/drawing/2014/main" id="{DFDEE85C-1365-4C40-A61A-51E59A80858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r>
              <a:rPr lang="en-US" altLang="en-US" dirty="0">
                <a:solidFill>
                  <a:srgbClr val="000000"/>
                </a:solidFill>
              </a:rPr>
              <a:t>LO 2-6: </a:t>
            </a:r>
            <a:r>
              <a:rPr kumimoji="0" lang="en-US" altLang="en-US" dirty="0">
                <a:solidFill>
                  <a:srgbClr val="000000"/>
                </a:solidFill>
              </a:rPr>
              <a:t>Discuss why investors must carefully consider cash flow information in conjunction with accrual accounting results.</a:t>
            </a:r>
          </a:p>
          <a:p>
            <a:pPr marL="228600" indent="-228600"/>
            <a:endParaRPr lang="en-US" altLang="en-US" sz="900" dirty="0"/>
          </a:p>
          <a:p>
            <a:pPr marL="228600" indent="-228600"/>
            <a:r>
              <a:rPr lang="en-US" altLang="en-US" dirty="0"/>
              <a:t>Differences between accrual accounting and cash flow—the matching concept</a:t>
            </a:r>
          </a:p>
          <a:p>
            <a:pPr marL="228600" indent="-228600"/>
            <a:endParaRPr lang="en-US" altLang="en-US" sz="900" dirty="0"/>
          </a:p>
          <a:p>
            <a:pPr marL="228600" indent="-228600"/>
            <a:r>
              <a:rPr lang="en-US" altLang="en-US" dirty="0"/>
              <a:t>The rules of accrual accounting state the following:</a:t>
            </a:r>
          </a:p>
          <a:p>
            <a:pPr marL="228600" indent="-228600">
              <a:buFontTx/>
              <a:buAutoNum type="arabicParenR"/>
            </a:pPr>
            <a:r>
              <a:rPr lang="en-US" altLang="en-US" dirty="0"/>
              <a:t>Revenue is recognized at the point in time at which a service or product is delivered to another entity; in other words, when an “economic exchange” of value occurs between two entities.</a:t>
            </a:r>
          </a:p>
          <a:p>
            <a:pPr marL="228600" indent="-228600">
              <a:buFontTx/>
              <a:buAutoNum type="arabicParenR"/>
            </a:pPr>
            <a:r>
              <a:rPr lang="en-US" altLang="en-US" dirty="0"/>
              <a:t>The exchange of cash is not required to recognize revenue. If the product or service has been delivered to the customer, revenue must be recognized.</a:t>
            </a:r>
          </a:p>
          <a:p>
            <a:pPr marL="228600" indent="-228600">
              <a:buFontTx/>
              <a:buAutoNum type="arabicParenR"/>
            </a:pPr>
            <a:r>
              <a:rPr lang="en-US" altLang="en-US" dirty="0"/>
              <a:t>Expenses are recognized at the point in time at which they incurred. Cash does not need to be disbursed in order for an expense to be recognized.  For example, your electric bill for the month of May is not received from the electric company until June and will be paid in June. The cost of the electricity for May is directly related to revenue for that month and needs to be reflected as an expense for the month of May.</a:t>
            </a:r>
          </a:p>
          <a:p>
            <a:pPr marL="228600" indent="-228600">
              <a:buFontTx/>
              <a:buAutoNum type="arabicParenR"/>
            </a:pPr>
            <a:r>
              <a:rPr lang="en-US" altLang="en-US" dirty="0"/>
              <a:t>The matching principle of accounting dictates that all expenses related to generating revenue for a given accounting period be matched to the same accounting period regardless of when cash changes hands. </a:t>
            </a:r>
          </a:p>
          <a:p>
            <a:pPr marL="228600" indent="-228600"/>
            <a:endParaRPr lang="en-US" altLang="en-US" sz="900" dirty="0"/>
          </a:p>
          <a:p>
            <a:pPr marL="228600" indent="-228600"/>
            <a:r>
              <a:rPr lang="en-US" altLang="en-US" dirty="0"/>
              <a:t>	Cash flow recognizes revenue when payment is received for services rendered or products sold and recognizes expenses when they are paid.</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6DD9DBEE-7DCD-4EAF-8D7E-02C1EA0A2648}"/>
              </a:ext>
            </a:extLst>
          </p:cNvPr>
          <p:cNvSpPr>
            <a:spLocks noGrp="1" noRot="1" noChangeAspect="1" noChangeArrowheads="1" noTextEdit="1"/>
          </p:cNvSpPr>
          <p:nvPr>
            <p:ph type="sldImg"/>
          </p:nvPr>
        </p:nvSpPr>
        <p:spPr>
          <a:ln/>
        </p:spPr>
      </p:sp>
      <p:sp>
        <p:nvSpPr>
          <p:cNvPr id="117763" name="Rectangle 3">
            <a:extLst>
              <a:ext uri="{FF2B5EF4-FFF2-40B4-BE49-F238E27FC236}">
                <a16:creationId xmlns:a16="http://schemas.microsoft.com/office/drawing/2014/main" id="{EFDACBAF-E2EA-470C-9E06-1B0D0CEC270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0" lang="en-US" altLang="en-US" dirty="0">
                <a:solidFill>
                  <a:srgbClr val="000000"/>
                </a:solidFill>
              </a:rPr>
              <a:t>LO 2-7: Identify and explain several limitations of financial statements.</a:t>
            </a:r>
          </a:p>
          <a:p>
            <a:endParaRPr kumimoji="0" lang="en-US" altLang="en-US" dirty="0">
              <a:solidFill>
                <a:srgbClr val="000000"/>
              </a:solidFill>
            </a:endParaRPr>
          </a:p>
          <a:p>
            <a:r>
              <a:rPr kumimoji="0" lang="en-US" altLang="en-US" dirty="0">
                <a:solidFill>
                  <a:srgbClr val="000000"/>
                </a:solidFill>
              </a:rPr>
              <a:t>Financial statements have limitations. These limitations include the following: 1) they report only quantitative economic data, and 2) they do not reflect qualitative economic variables, such as the value of the management team or the employees' morale. </a:t>
            </a:r>
          </a:p>
          <a:p>
            <a:endParaRPr kumimoji="0" lang="en-US" altLang="en-US" dirty="0">
              <a:solidFill>
                <a:srgbClr val="000000"/>
              </a:solidFill>
            </a:endParaRPr>
          </a:p>
          <a:p>
            <a:r>
              <a:rPr kumimoji="0" lang="en-US" altLang="en-US" dirty="0">
                <a:solidFill>
                  <a:srgbClr val="000000"/>
                </a:solidFill>
              </a:rPr>
              <a:t>Qualitative economic variables are usually subjective in value and cannot be quantified in terms of dollars and cents that can be verified.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7D272293-03F3-4251-AA15-945969B50354}"/>
              </a:ext>
            </a:extLst>
          </p:cNvPr>
          <p:cNvSpPr>
            <a:spLocks noGrp="1" noRot="1" noChangeAspect="1" noChangeArrowheads="1" noTextEdit="1"/>
          </p:cNvSpPr>
          <p:nvPr>
            <p:ph type="sldImg"/>
          </p:nvPr>
        </p:nvSpPr>
        <p:spPr>
          <a:ln/>
        </p:spPr>
      </p:sp>
      <p:sp>
        <p:nvSpPr>
          <p:cNvPr id="119811" name="Rectangle 3">
            <a:extLst>
              <a:ext uri="{FF2B5EF4-FFF2-40B4-BE49-F238E27FC236}">
                <a16:creationId xmlns:a16="http://schemas.microsoft.com/office/drawing/2014/main" id="{37B8BE75-9B78-474B-9257-874EA2433EB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Assets are usually valued at historical cost. One good example of the “cost concept” relates to land. Suppose an organization purchases land today at a value of $100,000, with the intent of building a factory on this land. In most cases, land always increases in value. Assuming that the factory is not built at the end of the year, how should the land be valued, given that over the year other properties in the area are now selling for $200,000? The answer to this question is that value is determined when a buyer and seller agree upon a price for the item at time of sale. Organizations cannot “revalue” their assets on the balance sheet. </a:t>
            </a:r>
          </a:p>
          <a:p>
            <a:br>
              <a:rPr lang="en-US" altLang="en-US" dirty="0"/>
            </a:br>
            <a:r>
              <a:rPr lang="en-US" altLang="en-US" dirty="0"/>
              <a:t>Estimates can be incorporated into financial statements as long as a solid verifiable basis exists. As an example, an automobile manufacturer could warrant a vehicle to be free from manufacturing defects for one year from the time of sale. Reviewing prior warranty claims might reveal that one percent of all auto sales during a given year resulted in warranty claims. Based on the matching principle, it is reasonable to record an expense and corresponding liability for the anticipated cost of vehicle repairs covered under the warranty.</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BCDC090B-D884-483D-80D7-62759B58EFEC}"/>
              </a:ext>
            </a:extLst>
          </p:cNvPr>
          <p:cNvSpPr>
            <a:spLocks noGrp="1" noRot="1" noChangeAspect="1" noChangeArrowheads="1" noTextEdit="1"/>
          </p:cNvSpPr>
          <p:nvPr>
            <p:ph type="sldImg"/>
          </p:nvPr>
        </p:nvSpPr>
        <p:spPr>
          <a:ln/>
        </p:spPr>
      </p:sp>
      <p:sp>
        <p:nvSpPr>
          <p:cNvPr id="69636" name="Rectangle 3">
            <a:extLst>
              <a:ext uri="{FF2B5EF4-FFF2-40B4-BE49-F238E27FC236}">
                <a16:creationId xmlns:a16="http://schemas.microsoft.com/office/drawing/2014/main" id="{0FDFFD22-1ACE-43D7-9AC2-AFF2AB27C3E7}"/>
              </a:ext>
            </a:extLst>
          </p:cNvPr>
          <p:cNvSpPr>
            <a:spLocks noGrp="1" noChangeArrowheads="1"/>
          </p:cNvSpPr>
          <p:nvPr>
            <p:ph type="body" idx="1"/>
          </p:nvPr>
        </p:nvSpPr>
        <p:spPr>
          <a:ln/>
        </p:spPr>
        <p:txBody>
          <a:bodyPr/>
          <a:lstStyle/>
          <a:p>
            <a:pPr marL="228600" indent="-228600">
              <a:defRPr/>
            </a:pPr>
            <a:r>
              <a:rPr lang="en-US" dirty="0">
                <a:solidFill>
                  <a:srgbClr val="000000"/>
                </a:solidFill>
                <a:ea typeface="ＭＳ Ｐゴシック" pitchFamily="34" charset="-128"/>
              </a:rPr>
              <a:t>LO 2-8: </a:t>
            </a:r>
            <a:r>
              <a:rPr kumimoji="0" lang="en-US" dirty="0">
                <a:solidFill>
                  <a:srgbClr val="000000"/>
                </a:solidFill>
                <a:ea typeface="ＭＳ Ｐゴシック" pitchFamily="34" charset="-128"/>
              </a:rPr>
              <a:t>Describe what a corporation’s annual report is and why it is issued.</a:t>
            </a:r>
          </a:p>
          <a:p>
            <a:pPr marL="228600" indent="-228600">
              <a:defRPr/>
            </a:pPr>
            <a:endParaRPr kumimoji="0" lang="en-US" dirty="0">
              <a:solidFill>
                <a:srgbClr val="800000"/>
              </a:solidFill>
              <a:ea typeface="ＭＳ Ｐゴシック" pitchFamily="34" charset="-128"/>
            </a:endParaRPr>
          </a:p>
          <a:p>
            <a:pPr>
              <a:defRPr/>
            </a:pPr>
            <a:r>
              <a:rPr lang="en-US" dirty="0">
                <a:ea typeface="ＭＳ Ｐゴシック" pitchFamily="34" charset="-128"/>
              </a:rPr>
              <a:t>A corporation distributes an annual report to its shareholders. The annual report contains the financial statements together with the report of the external auditor's examination of the financial statements. </a:t>
            </a:r>
            <a:r>
              <a:rPr lang="en-US" u="none" dirty="0">
                <a:ea typeface="ＭＳ Ｐゴシック" pitchFamily="34" charset="-128"/>
              </a:rPr>
              <a:t>Highlights for the year, including net revenues, diluted earnings per share, and return on average stockholders’ equity, often appear inside the front cover or elsewhere toward the front of the report. Most firms also include a historical summary of certain financial data for at least the past five years. This summary usually is located near the back of the annual report.</a:t>
            </a:r>
          </a:p>
          <a:p>
            <a:pPr marL="228600" indent="-228600">
              <a:defRPr/>
            </a:pPr>
            <a:endParaRPr lang="en-US" dirty="0">
              <a:ea typeface="ＭＳ Ｐゴシック"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8C614A9F-9327-4803-9D06-9EF00F31F919}"/>
              </a:ext>
            </a:extLst>
          </p:cNvPr>
          <p:cNvSpPr>
            <a:spLocks noGrp="1" noRot="1" noChangeAspect="1" noChangeArrowheads="1" noTextEdit="1"/>
          </p:cNvSpPr>
          <p:nvPr>
            <p:ph type="sldImg"/>
          </p:nvPr>
        </p:nvSpPr>
        <p:spPr>
          <a:ln/>
        </p:spPr>
      </p:sp>
      <p:sp>
        <p:nvSpPr>
          <p:cNvPr id="123907" name="Rectangle 3">
            <a:extLst>
              <a:ext uri="{FF2B5EF4-FFF2-40B4-BE49-F238E27FC236}">
                <a16:creationId xmlns:a16="http://schemas.microsoft.com/office/drawing/2014/main" id="{B9385991-E8CC-47E9-8569-CD057B24143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End of Chapter 2</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BFE37996-0DB8-4047-B442-700B2934D7A7}"/>
              </a:ext>
            </a:extLst>
          </p:cNvPr>
          <p:cNvSpPr>
            <a:spLocks noGrp="1" noRot="1" noChangeAspect="1" noChangeArrowheads="1" noTextEdit="1"/>
          </p:cNvSpPr>
          <p:nvPr>
            <p:ph type="sldImg"/>
          </p:nvPr>
        </p:nvSpPr>
        <p:spPr>
          <a:ln/>
        </p:spPr>
      </p:sp>
      <p:sp>
        <p:nvSpPr>
          <p:cNvPr id="62467" name="Rectangle 3">
            <a:extLst>
              <a:ext uri="{FF2B5EF4-FFF2-40B4-BE49-F238E27FC236}">
                <a16:creationId xmlns:a16="http://schemas.microsoft.com/office/drawing/2014/main" id="{BC005EF5-D3D7-4474-9AEC-D2B4F3BA11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2-1: </a:t>
            </a:r>
            <a:r>
              <a:rPr kumimoji="0" lang="en-US" altLang="en-US" dirty="0">
                <a:solidFill>
                  <a:srgbClr val="000000"/>
                </a:solidFill>
              </a:rPr>
              <a:t>Explain what transactions are.</a:t>
            </a:r>
          </a:p>
          <a:p>
            <a:endParaRPr kumimoji="0" lang="en-US" altLang="en-US" dirty="0">
              <a:solidFill>
                <a:srgbClr val="800000"/>
              </a:solidFill>
            </a:endParaRPr>
          </a:p>
          <a:p>
            <a:pPr>
              <a:spcBef>
                <a:spcPct val="50000"/>
              </a:spcBef>
            </a:pPr>
            <a:r>
              <a:rPr lang="en-US" altLang="en-US" dirty="0"/>
              <a:t>An entity’s financial statements are the end product of a process that starts with </a:t>
            </a:r>
            <a:r>
              <a:rPr lang="en-US" altLang="en-US" b="0" dirty="0"/>
              <a:t>transactions</a:t>
            </a:r>
            <a:r>
              <a:rPr lang="en-US" altLang="en-US" dirty="0"/>
              <a:t> between the entity and other organizations and individuals. Transactions are economic interchanges between entities: for example, a sale/purchase, or a receipt of cash by a borrower and the payment of cash by a lender.</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B7509E58-FBF2-4F7B-99E9-860E814B5F58}"/>
              </a:ext>
            </a:extLst>
          </p:cNvPr>
          <p:cNvSpPr>
            <a:spLocks noGrp="1" noRot="1" noChangeAspect="1" noChangeArrowheads="1" noTextEdit="1"/>
          </p:cNvSpPr>
          <p:nvPr>
            <p:ph type="sldImg"/>
          </p:nvPr>
        </p:nvSpPr>
        <p:spPr>
          <a:ln/>
        </p:spPr>
      </p:sp>
      <p:sp>
        <p:nvSpPr>
          <p:cNvPr id="64515" name="Rectangle 3">
            <a:extLst>
              <a:ext uri="{FF2B5EF4-FFF2-40B4-BE49-F238E27FC236}">
                <a16:creationId xmlns:a16="http://schemas.microsoft.com/office/drawing/2014/main" id="{2DCB8F08-AD58-4F3C-A131-B37D04CA9B0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Recording transactions, the economic interchanges between an entity and other organizations and/or individuals, requires both bookkeeping and accounting functions. The flow begins with the bookkeeping function, procedures for sorting, classifying, and presenting the transactions, and continues with the accounting function of selecting among alternative methods of reflecting the effects of those transactions. The entity's financial statements are the end product of these processes.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DE2EDEFD-057B-43FA-A521-74DD42A5C65C}"/>
              </a:ext>
            </a:extLst>
          </p:cNvPr>
          <p:cNvSpPr>
            <a:spLocks noGrp="1" noRot="1" noChangeAspect="1" noChangeArrowheads="1" noTextEdit="1"/>
          </p:cNvSpPr>
          <p:nvPr>
            <p:ph type="sldImg"/>
          </p:nvPr>
        </p:nvSpPr>
        <p:spPr>
          <a:ln/>
        </p:spPr>
      </p:sp>
      <p:sp>
        <p:nvSpPr>
          <p:cNvPr id="66563" name="Rectangle 3">
            <a:extLst>
              <a:ext uri="{FF2B5EF4-FFF2-40B4-BE49-F238E27FC236}">
                <a16:creationId xmlns:a16="http://schemas.microsoft.com/office/drawing/2014/main" id="{2944F75B-F232-44CA-8A3D-6D3A7551A9E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Transactions are summarized in </a:t>
            </a:r>
            <a:r>
              <a:rPr lang="en-US" altLang="en-US" b="0" dirty="0"/>
              <a:t>accounts</a:t>
            </a:r>
            <a:r>
              <a:rPr lang="en-US" altLang="en-US" dirty="0"/>
              <a:t>. </a:t>
            </a:r>
          </a:p>
          <a:p>
            <a:endParaRPr lang="en-US" altLang="en-US" dirty="0"/>
          </a:p>
          <a:p>
            <a:r>
              <a:rPr lang="en-US" altLang="en-US" dirty="0"/>
              <a:t>Accounts are used to organize transactions, just like files are used to organize information stored in a file cabinet.</a:t>
            </a:r>
          </a:p>
          <a:p>
            <a:endParaRPr lang="en-US" altLang="en-US" dirty="0"/>
          </a:p>
          <a:p>
            <a:r>
              <a:rPr lang="en-US" altLang="en-US" dirty="0"/>
              <a:t>Account balances are then used in the preparation of financial statements.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ABFAC2E4-F92D-446B-AF6A-459D9D0AA6A7}"/>
              </a:ext>
            </a:extLst>
          </p:cNvPr>
          <p:cNvSpPr>
            <a:spLocks noGrp="1" noRot="1" noChangeAspect="1" noChangeArrowheads="1" noTextEdit="1"/>
          </p:cNvSpPr>
          <p:nvPr>
            <p:ph type="sldImg"/>
          </p:nvPr>
        </p:nvSpPr>
        <p:spPr>
          <a:ln/>
        </p:spPr>
      </p:sp>
      <p:sp>
        <p:nvSpPr>
          <p:cNvPr id="68611" name="Rectangle 3">
            <a:extLst>
              <a:ext uri="{FF2B5EF4-FFF2-40B4-BE49-F238E27FC236}">
                <a16:creationId xmlns:a16="http://schemas.microsoft.com/office/drawing/2014/main" id="{B84E00F9-9692-4983-BE33-A01E5524E0D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2-2: </a:t>
            </a:r>
            <a:r>
              <a:rPr kumimoji="0" lang="en-US" altLang="en-US" dirty="0">
                <a:solidFill>
                  <a:srgbClr val="000000"/>
                </a:solidFill>
              </a:rPr>
              <a:t>Identify and explain the kind of information reported in each financial statement and describe how financial statements are related to each other.</a:t>
            </a:r>
          </a:p>
          <a:p>
            <a:endParaRPr kumimoji="0" lang="en-US" altLang="en-US" dirty="0">
              <a:solidFill>
                <a:srgbClr val="000000"/>
              </a:solidFill>
            </a:endParaRPr>
          </a:p>
          <a:p>
            <a:r>
              <a:rPr lang="en-US" altLang="en-US" dirty="0">
                <a:solidFill>
                  <a:srgbClr val="000000"/>
                </a:solidFill>
              </a:rPr>
              <a:t>The four finan</a:t>
            </a:r>
            <a:r>
              <a:rPr lang="en-US" altLang="en-US" dirty="0"/>
              <a:t>cial statements are 1) the balance sheet, which presents the financial position of an entity at the end of an accounting period; 2) the income statement, which reports the earnings of an entity for the accounting period; 3) the statement of cash flows, which shows the cash inflows and outflows during the period; and 4) the statement of changes in stockholders' equity, which reports the investments and distributions to owners during the period. These financial statements are contained in an annual report that will probably include several notes or explanations of the accounting policies used and detailed information about the amounts and captions shown in the financial statements.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80D0DBA5-56BB-4328-B11C-13234BA63335}"/>
              </a:ext>
            </a:extLst>
          </p:cNvPr>
          <p:cNvSpPr>
            <a:spLocks noGrp="1" noRot="1" noChangeAspect="1" noChangeArrowheads="1" noTextEdit="1"/>
          </p:cNvSpPr>
          <p:nvPr>
            <p:ph type="sldImg"/>
          </p:nvPr>
        </p:nvSpPr>
        <p:spPr>
          <a:ln/>
        </p:spPr>
      </p:sp>
      <p:sp>
        <p:nvSpPr>
          <p:cNvPr id="70659" name="Rectangle 3">
            <a:extLst>
              <a:ext uri="{FF2B5EF4-FFF2-40B4-BE49-F238E27FC236}">
                <a16:creationId xmlns:a16="http://schemas.microsoft.com/office/drawing/2014/main" id="{F923CB3C-73B5-458B-AB76-310BF3A00ED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2-3: </a:t>
            </a:r>
            <a:r>
              <a:rPr kumimoji="0" lang="en-US" altLang="en-US" dirty="0">
                <a:solidFill>
                  <a:srgbClr val="000000"/>
                </a:solidFill>
              </a:rPr>
              <a:t>Explain the meaning and usefulness of the accounting equation.</a:t>
            </a:r>
          </a:p>
          <a:p>
            <a:endParaRPr kumimoji="0" lang="en-US" altLang="en-US" dirty="0">
              <a:solidFill>
                <a:srgbClr val="800000"/>
              </a:solidFill>
            </a:endParaRPr>
          </a:p>
          <a:p>
            <a:r>
              <a:rPr lang="en-US" altLang="en-US" dirty="0"/>
              <a:t>The </a:t>
            </a:r>
            <a:r>
              <a:rPr lang="en-US" altLang="en-US" b="0" dirty="0"/>
              <a:t>balance</a:t>
            </a:r>
            <a:r>
              <a:rPr lang="en-US" altLang="en-US" dirty="0"/>
              <a:t> </a:t>
            </a:r>
            <a:r>
              <a:rPr lang="en-US" altLang="en-US" b="0" dirty="0"/>
              <a:t>sheet</a:t>
            </a:r>
            <a:r>
              <a:rPr lang="en-US" altLang="en-US" dirty="0"/>
              <a:t> is a listing of an organization's assets, liabilities, and stockholder’s equity at a point in time. The balance sheet is sometimes called the </a:t>
            </a:r>
            <a:r>
              <a:rPr lang="en-US" altLang="en-US" b="0" dirty="0"/>
              <a:t>statement</a:t>
            </a:r>
            <a:r>
              <a:rPr lang="en-US" altLang="en-US" dirty="0"/>
              <a:t> </a:t>
            </a:r>
            <a:r>
              <a:rPr lang="en-US" altLang="en-US" b="0" dirty="0"/>
              <a:t>of</a:t>
            </a:r>
            <a:r>
              <a:rPr lang="en-US" altLang="en-US" dirty="0"/>
              <a:t> </a:t>
            </a:r>
            <a:r>
              <a:rPr lang="en-US" altLang="en-US" b="0" dirty="0"/>
              <a:t>financial</a:t>
            </a:r>
            <a:r>
              <a:rPr lang="en-US" altLang="en-US" dirty="0"/>
              <a:t> </a:t>
            </a:r>
            <a:r>
              <a:rPr lang="en-US" altLang="en-US" b="0" dirty="0"/>
              <a:t>position</a:t>
            </a:r>
            <a:r>
              <a:rPr lang="en-US" altLang="en-US" dirty="0"/>
              <a:t> because it summarizes the entity’s resources (assets), obligations (liabilities), and owners’ claims (stockholders’ equity). </a:t>
            </a:r>
            <a:r>
              <a:rPr lang="en-US" altLang="en-US" b="0" dirty="0"/>
              <a:t>Assets</a:t>
            </a:r>
            <a:r>
              <a:rPr lang="en-US" altLang="en-US" dirty="0"/>
              <a:t> represent </a:t>
            </a:r>
            <a:r>
              <a:rPr lang="en-US" altLang="en-US" u="none" dirty="0"/>
              <a:t>the amount of resources owned by an entity, the probable future economic benefits obtained or controlled by the entity as a result of past transactions or events</a:t>
            </a:r>
            <a:r>
              <a:rPr lang="en-US" altLang="en-US" dirty="0"/>
              <a:t>. </a:t>
            </a:r>
            <a:r>
              <a:rPr lang="en-US" altLang="en-US" b="0" dirty="0"/>
              <a:t>Liabilities</a:t>
            </a:r>
            <a:r>
              <a:rPr lang="en-US" altLang="en-US" dirty="0"/>
              <a:t> are those amounts owed to other entities, the probable future sacrifices of the entity's economic benefits arising from present obligations to transfer assets or provide services to other entities in the future as a result of past transactions or events. </a:t>
            </a:r>
            <a:r>
              <a:rPr lang="en-US" altLang="en-US" b="0" dirty="0"/>
              <a:t>Stockholders</a:t>
            </a:r>
            <a:r>
              <a:rPr lang="en-US" altLang="en-US" dirty="0"/>
              <a:t>' </a:t>
            </a:r>
            <a:r>
              <a:rPr lang="en-US" altLang="en-US" b="0" dirty="0"/>
              <a:t>equity</a:t>
            </a:r>
            <a:r>
              <a:rPr lang="en-US" altLang="en-US" dirty="0"/>
              <a:t> is the stockholders' ownership in the assets of an entity that remain after deducting the liabilities. Stockholders' equity is often referred to as </a:t>
            </a:r>
            <a:r>
              <a:rPr lang="en-US" altLang="en-US" b="0" dirty="0"/>
              <a:t>net</a:t>
            </a:r>
            <a:r>
              <a:rPr lang="en-US" altLang="en-US" b="1" dirty="0"/>
              <a:t> </a:t>
            </a:r>
            <a:r>
              <a:rPr lang="en-US" altLang="en-US" b="0" dirty="0"/>
              <a:t>assets</a:t>
            </a:r>
            <a:r>
              <a:rPr lang="en-US" altLang="en-US" b="1" dirty="0"/>
              <a:t> </a:t>
            </a:r>
            <a:r>
              <a:rPr lang="en-US" altLang="en-US" dirty="0"/>
              <a:t>or </a:t>
            </a:r>
            <a:r>
              <a:rPr lang="en-US" altLang="en-US" b="0" dirty="0"/>
              <a:t>net</a:t>
            </a:r>
            <a:r>
              <a:rPr lang="en-US" altLang="en-US" b="1" dirty="0"/>
              <a:t> </a:t>
            </a:r>
            <a:r>
              <a:rPr lang="en-US" altLang="en-US" b="0" dirty="0"/>
              <a:t>worth</a:t>
            </a:r>
            <a:r>
              <a:rPr lang="en-US" altLang="en-US" dirty="0"/>
              <a:t>. Assets minus liabilities equal stockholders' equity.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500DF8C3-8C25-441C-8AEE-1D87DEF79478}"/>
              </a:ext>
            </a:extLst>
          </p:cNvPr>
          <p:cNvSpPr>
            <a:spLocks noGrp="1" noRot="1" noChangeAspect="1" noChangeArrowheads="1" noTextEdit="1"/>
          </p:cNvSpPr>
          <p:nvPr>
            <p:ph type="sldImg"/>
          </p:nvPr>
        </p:nvSpPr>
        <p:spPr>
          <a:ln/>
        </p:spPr>
      </p:sp>
      <p:sp>
        <p:nvSpPr>
          <p:cNvPr id="72707" name="Rectangle 3">
            <a:extLst>
              <a:ext uri="{FF2B5EF4-FFF2-40B4-BE49-F238E27FC236}">
                <a16:creationId xmlns:a16="http://schemas.microsoft.com/office/drawing/2014/main" id="{19AA513F-F99E-4667-AB68-CCD82D93468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balance sheet presents the balances in an entity's accounts at a given point in time. Assets = Liabilities + Stockholders' Equity. The balance sheet equation must balance. Total assets include current and long-lived assets. Total liabilities include both current and long-term liabilities. Total liabilities combined with stockholders' equity must equal total assets.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363702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3D8F98B3-B28E-4334-BFB6-557761C48759}"/>
              </a:ext>
            </a:extLst>
          </p:cNvPr>
          <p:cNvSpPr>
            <a:spLocks noGrp="1" noChangeArrowheads="1"/>
          </p:cNvSpPr>
          <p:nvPr>
            <p:ph type="ftr" sz="quarter" idx="10"/>
          </p:nvPr>
        </p:nvSpPr>
        <p:spPr>
          <a:xfrm>
            <a:off x="228600" y="6477000"/>
            <a:ext cx="8534400" cy="228600"/>
          </a:xfrm>
          <a:prstGeom prst="rect">
            <a:avLst/>
          </a:prstGeom>
        </p:spPr>
        <p:txBody>
          <a:bodyPr/>
          <a:lstStyle>
            <a:lvl1pPr algn="ctr" eaLnBrk="1" hangingPunct="1">
              <a:defRPr sz="800">
                <a:solidFill>
                  <a:prstClr val="black"/>
                </a:solidFill>
                <a:latin typeface="+mn-lt"/>
                <a:ea typeface="ＭＳ Ｐゴシック" panose="020B0600070205080204" pitchFamily="34" charset="-128"/>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041609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17436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55BC9B-FC55-4308-B380-6BD4E20C2A81}"/>
              </a:ext>
            </a:extLst>
          </p:cNvPr>
          <p:cNvSpPr>
            <a:spLocks noGrp="1" noChangeArrowheads="1"/>
          </p:cNvSpPr>
          <p:nvPr>
            <p:ph type="ftr" sz="quarter" idx="10"/>
          </p:nvPr>
        </p:nvSpPr>
        <p:spPr>
          <a:xfrm>
            <a:off x="228600" y="6477000"/>
            <a:ext cx="8534400" cy="228600"/>
          </a:xfrm>
          <a:prstGeom prst="rect">
            <a:avLst/>
          </a:prstGeom>
        </p:spPr>
        <p:txBody>
          <a:bodyPr/>
          <a:lstStyle>
            <a:lvl1pPr algn="ctr" eaLnBrk="1" hangingPunct="1">
              <a:defRPr sz="800">
                <a:solidFill>
                  <a:prstClr val="black"/>
                </a:solidFill>
                <a:latin typeface="+mn-lt"/>
                <a:ea typeface="ＭＳ Ｐゴシック" panose="020B0600070205080204" pitchFamily="34" charset="-128"/>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3317884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78950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6C54187C-3463-4CF3-BA2A-58FDD5377235}"/>
              </a:ext>
            </a:extLst>
          </p:cNvPr>
          <p:cNvSpPr>
            <a:spLocks noGrp="1" noChangeArrowheads="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Tree>
    <p:extLst>
      <p:ext uri="{BB962C8B-B14F-4D97-AF65-F5344CB8AC3E}">
        <p14:creationId xmlns:p14="http://schemas.microsoft.com/office/powerpoint/2010/main" val="3912705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07653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307699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486583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86323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93672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0E14F5-A218-4176-A2CC-B447E1AE2AD6}"/>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Footer Placeholder 4">
            <a:extLst>
              <a:ext uri="{FF2B5EF4-FFF2-40B4-BE49-F238E27FC236}">
                <a16:creationId xmlns:a16="http://schemas.microsoft.com/office/drawing/2014/main" id="{19711C57-BA0A-4236-98B0-F2371E907C21}"/>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36AFD3E7-3F22-45FC-A02E-3254D3670CA9}"/>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3390B849-8018-4E22-BD0D-4941C1C5391D}" type="slidenum">
              <a:rPr lang="en-US" altLang="en-US"/>
              <a:pPr>
                <a:defRPr/>
              </a:pPr>
              <a:t>‹#›</a:t>
            </a:fld>
            <a:endParaRPr lang="en-US" altLang="en-US"/>
          </a:p>
        </p:txBody>
      </p:sp>
    </p:spTree>
    <p:extLst>
      <p:ext uri="{BB962C8B-B14F-4D97-AF65-F5344CB8AC3E}">
        <p14:creationId xmlns:p14="http://schemas.microsoft.com/office/powerpoint/2010/main" val="3845607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53795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525176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610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884848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071043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302888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544684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97705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94373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2910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6549417-D78D-4B09-A248-9C41012C7231}"/>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Footer Placeholder 4">
            <a:extLst>
              <a:ext uri="{FF2B5EF4-FFF2-40B4-BE49-F238E27FC236}">
                <a16:creationId xmlns:a16="http://schemas.microsoft.com/office/drawing/2014/main" id="{5BA16AD8-5071-407A-9CFD-8CC642841015}"/>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6" name="Slide Number Placeholder 5">
            <a:extLst>
              <a:ext uri="{FF2B5EF4-FFF2-40B4-BE49-F238E27FC236}">
                <a16:creationId xmlns:a16="http://schemas.microsoft.com/office/drawing/2014/main" id="{00927E8D-0FFC-4865-BB50-9392DC860638}"/>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12086750-FB75-47A2-B603-0F3F2339C52A}" type="slidenum">
              <a:rPr lang="en-US" altLang="en-US"/>
              <a:pPr>
                <a:defRPr/>
              </a:pPr>
              <a:t>‹#›</a:t>
            </a:fld>
            <a:endParaRPr lang="en-US" altLang="en-US"/>
          </a:p>
        </p:txBody>
      </p:sp>
    </p:spTree>
    <p:extLst>
      <p:ext uri="{BB962C8B-B14F-4D97-AF65-F5344CB8AC3E}">
        <p14:creationId xmlns:p14="http://schemas.microsoft.com/office/powerpoint/2010/main" val="13055915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53727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380863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27442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5097011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027453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77234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507245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72548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294481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8976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34099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628689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2EBA3E-B8DF-44C8-8575-D79D83C640EF}"/>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Footer Placeholder 3">
            <a:extLst>
              <a:ext uri="{FF2B5EF4-FFF2-40B4-BE49-F238E27FC236}">
                <a16:creationId xmlns:a16="http://schemas.microsoft.com/office/drawing/2014/main" id="{47903E81-98E0-42D5-A815-BBF286ADCB89}"/>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lide Number Placeholder 4">
            <a:extLst>
              <a:ext uri="{FF2B5EF4-FFF2-40B4-BE49-F238E27FC236}">
                <a16:creationId xmlns:a16="http://schemas.microsoft.com/office/drawing/2014/main" id="{E2689EE8-A591-44F4-B5FD-580B521029A1}"/>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33F680C-0218-4F4E-A72C-E8AF86A18235}" type="slidenum">
              <a:rPr lang="en-US" altLang="en-US"/>
              <a:pPr>
                <a:defRPr/>
              </a:pPr>
              <a:t>‹#›</a:t>
            </a:fld>
            <a:endParaRPr lang="en-US" altLang="en-US"/>
          </a:p>
        </p:txBody>
      </p:sp>
    </p:spTree>
    <p:extLst>
      <p:ext uri="{BB962C8B-B14F-4D97-AF65-F5344CB8AC3E}">
        <p14:creationId xmlns:p14="http://schemas.microsoft.com/office/powerpoint/2010/main" val="22821081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823873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605546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184047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380731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210855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B52D60C7-C3E1-434A-A56B-AB13D773B8BD}"/>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 name="Rectangle 49">
            <a:extLst>
              <a:ext uri="{FF2B5EF4-FFF2-40B4-BE49-F238E27FC236}">
                <a16:creationId xmlns:a16="http://schemas.microsoft.com/office/drawing/2014/main" id="{D22F7CB7-195F-4D16-B52D-4AA8D3CB85BC}"/>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a:ea typeface="ＭＳ Ｐゴシック" panose="020B0600070205080204" pitchFamily="34" charset="-128"/>
            </a:endParaRPr>
          </a:p>
        </p:txBody>
      </p:sp>
      <p:sp>
        <p:nvSpPr>
          <p:cNvPr id="5" name="Rectangle 51">
            <a:extLst>
              <a:ext uri="{FF2B5EF4-FFF2-40B4-BE49-F238E27FC236}">
                <a16:creationId xmlns:a16="http://schemas.microsoft.com/office/drawing/2014/main" id="{0A092F31-B82E-4CE4-A399-F9E20371E64D}"/>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a:ea typeface="ＭＳ Ｐゴシック" panose="020B0600070205080204" pitchFamily="34" charset="-128"/>
            </a:endParaRPr>
          </a:p>
        </p:txBody>
      </p:sp>
      <p:grpSp>
        <p:nvGrpSpPr>
          <p:cNvPr id="6" name="Group 57">
            <a:extLst>
              <a:ext uri="{FF2B5EF4-FFF2-40B4-BE49-F238E27FC236}">
                <a16:creationId xmlns:a16="http://schemas.microsoft.com/office/drawing/2014/main" id="{D230E8F0-0B20-4E69-AAB1-0F01ED03876B}"/>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401A3631-E301-420B-9541-74C6E7CD2726}"/>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F061F916-409A-4836-86BE-18502279C01B}"/>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a:latin typeface="Book Antiqua" panose="02040602050305030304" pitchFamily="18" charset="0"/>
                  <a:ea typeface="ＭＳ Ｐゴシック" panose="020B0600070205080204" pitchFamily="34" charset="-128"/>
                </a:endParaRPr>
              </a:p>
            </p:txBody>
          </p:sp>
          <p:sp>
            <p:nvSpPr>
              <p:cNvPr id="10" name="Text Box 54">
                <a:extLst>
                  <a:ext uri="{FF2B5EF4-FFF2-40B4-BE49-F238E27FC236}">
                    <a16:creationId xmlns:a16="http://schemas.microsoft.com/office/drawing/2014/main" id="{E6D298C3-BE4D-42D4-BCAB-5D40DD58D0A8}"/>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ea typeface="ＭＳ Ｐゴシック" panose="020B0600070205080204" pitchFamily="34" charset="-128"/>
                  </a:rPr>
                  <a:t>© 2017 The McGraw-Hill Companies, Inc., All Rights Reserved.</a:t>
                </a:r>
                <a:endParaRPr lang="en-US" altLang="en-US" sz="1200" b="1" dirty="0">
                  <a:solidFill>
                    <a:schemeClr val="tx2">
                      <a:lumMod val="60000"/>
                      <a:lumOff val="40000"/>
                    </a:schemeClr>
                  </a:solidFill>
                  <a:ea typeface="ＭＳ Ｐゴシック" panose="020B0600070205080204" pitchFamily="34" charset="-128"/>
                </a:endParaRPr>
              </a:p>
            </p:txBody>
          </p:sp>
        </p:grpSp>
        <p:sp>
          <p:nvSpPr>
            <p:cNvPr id="8" name="Text Box 55">
              <a:extLst>
                <a:ext uri="{FF2B5EF4-FFF2-40B4-BE49-F238E27FC236}">
                  <a16:creationId xmlns:a16="http://schemas.microsoft.com/office/drawing/2014/main" id="{3D741818-8D19-4FAD-B306-E8783ACA8D99}"/>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ea typeface="ＭＳ Ｐゴシック" panose="020B0600070205080204" pitchFamily="34" charset="-128"/>
                </a:rPr>
                <a:t>McGraw-Hill/Irwin</a:t>
              </a:r>
            </a:p>
          </p:txBody>
        </p:sp>
      </p:grpSp>
      <p:sp>
        <p:nvSpPr>
          <p:cNvPr id="11" name="TextBox 10">
            <a:extLst>
              <a:ext uri="{FF2B5EF4-FFF2-40B4-BE49-F238E27FC236}">
                <a16:creationId xmlns:a16="http://schemas.microsoft.com/office/drawing/2014/main" id="{8385D0B5-BA16-44F7-8E31-794056384ADB}"/>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eaLnBrk="1" hangingPunct="1">
              <a:defRPr/>
            </a:pPr>
            <a:r>
              <a:rPr lang="en-US" altLang="en-US" sz="1000">
                <a:solidFill>
                  <a:srgbClr val="FFFFFF"/>
                </a:solidFill>
                <a:latin typeface="Calibri" panose="020F0502020204030204" pitchFamily="34" charset="0"/>
                <a:cs typeface="Arial" panose="020B0604020202020204" pitchFamily="34" charset="0"/>
              </a:rPr>
              <a:t>1 - </a:t>
            </a:r>
            <a:fld id="{A9FD614C-6C9C-4EE1-AEC9-66F14692ACB2}"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2133268027"/>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371A97EF-E7F9-4236-BED5-23B2BE2CEB00}"/>
              </a:ext>
            </a:extLst>
          </p:cNvPr>
          <p:cNvSpPr>
            <a:spLocks noGrp="1"/>
          </p:cNvSpPr>
          <p:nvPr>
            <p:ph type="sldNum" sz="quarter" idx="10"/>
          </p:nvPr>
        </p:nvSpPr>
        <p:spPr/>
        <p:txBody>
          <a:bodyPr/>
          <a:lstStyle>
            <a:lvl1pPr>
              <a:defRPr/>
            </a:lvl1pPr>
          </a:lstStyle>
          <a:p>
            <a:pPr>
              <a:defRPr/>
            </a:pPr>
            <a:fld id="{DE0D632B-A919-4CA4-8C2F-958ABF42EDD7}" type="slidenum">
              <a:rPr lang="en-US" altLang="en-US"/>
              <a:pPr>
                <a:defRPr/>
              </a:pPr>
              <a:t>‹#›</a:t>
            </a:fld>
            <a:endParaRPr lang="en-US" altLang="en-US"/>
          </a:p>
        </p:txBody>
      </p:sp>
    </p:spTree>
    <p:extLst>
      <p:ext uri="{BB962C8B-B14F-4D97-AF65-F5344CB8AC3E}">
        <p14:creationId xmlns:p14="http://schemas.microsoft.com/office/powerpoint/2010/main" val="26038543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67812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D1BC3D95-0D61-46C9-9CC8-4DDB3BBAA456}"/>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8" name="Footer Placeholder 4">
            <a:extLst>
              <a:ext uri="{FF2B5EF4-FFF2-40B4-BE49-F238E27FC236}">
                <a16:creationId xmlns:a16="http://schemas.microsoft.com/office/drawing/2014/main" id="{950F8A9A-5BC0-4585-B6EE-C7786663E941}"/>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9" name="Slide Number Placeholder 5">
            <a:extLst>
              <a:ext uri="{FF2B5EF4-FFF2-40B4-BE49-F238E27FC236}">
                <a16:creationId xmlns:a16="http://schemas.microsoft.com/office/drawing/2014/main" id="{88144F47-13F1-4D65-8A28-A493B9A3FC5E}"/>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E10D9258-946A-4219-9D5D-7A8950057254}" type="slidenum">
              <a:rPr lang="en-US" altLang="en-US"/>
              <a:pPr>
                <a:defRPr/>
              </a:pPr>
              <a:t>‹#›</a:t>
            </a:fld>
            <a:endParaRPr lang="en-US" altLang="en-US"/>
          </a:p>
        </p:txBody>
      </p:sp>
    </p:spTree>
    <p:extLst>
      <p:ext uri="{BB962C8B-B14F-4D97-AF65-F5344CB8AC3E}">
        <p14:creationId xmlns:p14="http://schemas.microsoft.com/office/powerpoint/2010/main" val="8394808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97847A1-1D83-4383-916E-02F79E27A237}"/>
              </a:ext>
            </a:extLst>
          </p:cNvPr>
          <p:cNvSpPr>
            <a:spLocks noGrp="1" noChangeArrowheads="1"/>
          </p:cNvSpPr>
          <p:nvPr>
            <p:ph type="dt" sz="half" idx="10"/>
          </p:nvPr>
        </p:nvSpPr>
        <p:spPr>
          <a:xfrm>
            <a:off x="457200" y="6278563"/>
            <a:ext cx="2133600" cy="457200"/>
          </a:xfrm>
          <a:prstGeom prst="rect">
            <a:avLst/>
          </a:prstGeom>
        </p:spPr>
        <p:txBody>
          <a:bodyPr/>
          <a:lstStyle>
            <a:lvl1pPr algn="ctr">
              <a:defRPr>
                <a:ea typeface="ＭＳ Ｐゴシック" panose="020B0600070205080204" pitchFamily="34" charset="-128"/>
              </a:defRPr>
            </a:lvl1pPr>
          </a:lstStyle>
          <a:p>
            <a:pPr>
              <a:defRPr/>
            </a:pPr>
            <a:endParaRPr lang="en-US"/>
          </a:p>
        </p:txBody>
      </p:sp>
      <p:sp>
        <p:nvSpPr>
          <p:cNvPr id="6" name="Rectangle 40">
            <a:extLst>
              <a:ext uri="{FF2B5EF4-FFF2-40B4-BE49-F238E27FC236}">
                <a16:creationId xmlns:a16="http://schemas.microsoft.com/office/drawing/2014/main" id="{E42DB513-895B-4455-9A34-4F215A78FDAF}"/>
              </a:ext>
            </a:extLst>
          </p:cNvPr>
          <p:cNvSpPr>
            <a:spLocks noGrp="1" noChangeArrowheads="1"/>
          </p:cNvSpPr>
          <p:nvPr>
            <p:ph type="ftr" sz="quarter" idx="11"/>
          </p:nvPr>
        </p:nvSpPr>
        <p:spPr>
          <a:xfrm>
            <a:off x="3124200" y="6278563"/>
            <a:ext cx="2895600" cy="457200"/>
          </a:xfrm>
          <a:prstGeom prst="rect">
            <a:avLst/>
          </a:prstGeom>
        </p:spPr>
        <p:txBody>
          <a:bodyPr/>
          <a:lstStyle>
            <a:lvl1pPr algn="ctr">
              <a:defRPr>
                <a:ea typeface="ＭＳ Ｐゴシック" panose="020B0600070205080204" pitchFamily="34" charset="-128"/>
              </a:defRPr>
            </a:lvl1pPr>
          </a:lstStyle>
          <a:p>
            <a:pPr>
              <a:defRPr/>
            </a:pPr>
            <a:endParaRPr lang="en-US"/>
          </a:p>
        </p:txBody>
      </p:sp>
      <p:sp>
        <p:nvSpPr>
          <p:cNvPr id="7" name="Rectangle 41">
            <a:extLst>
              <a:ext uri="{FF2B5EF4-FFF2-40B4-BE49-F238E27FC236}">
                <a16:creationId xmlns:a16="http://schemas.microsoft.com/office/drawing/2014/main" id="{D771A1A9-5B74-49DF-B177-1FF43F1EA587}"/>
              </a:ext>
            </a:extLst>
          </p:cNvPr>
          <p:cNvSpPr>
            <a:spLocks noGrp="1" noChangeArrowheads="1"/>
          </p:cNvSpPr>
          <p:nvPr>
            <p:ph type="sldNum" sz="quarter" idx="12"/>
          </p:nvPr>
        </p:nvSpPr>
        <p:spPr/>
        <p:txBody>
          <a:bodyPr/>
          <a:lstStyle>
            <a:lvl1pPr>
              <a:defRPr/>
            </a:lvl1pPr>
          </a:lstStyle>
          <a:p>
            <a:pPr>
              <a:defRPr/>
            </a:pPr>
            <a:fld id="{9F309E23-3303-4050-AF4A-22223BFA9D39}" type="slidenum">
              <a:rPr lang="en-US" altLang="en-US"/>
              <a:pPr>
                <a:defRPr/>
              </a:pPr>
              <a:t>‹#›</a:t>
            </a:fld>
            <a:endParaRPr lang="en-US" altLang="en-US"/>
          </a:p>
        </p:txBody>
      </p:sp>
    </p:spTree>
    <p:extLst>
      <p:ext uri="{BB962C8B-B14F-4D97-AF65-F5344CB8AC3E}">
        <p14:creationId xmlns:p14="http://schemas.microsoft.com/office/powerpoint/2010/main" val="21167970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9E7D744A-C8B0-4BF7-AC4A-4D322B7344C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 name="Rectangle 49">
            <a:extLst>
              <a:ext uri="{FF2B5EF4-FFF2-40B4-BE49-F238E27FC236}">
                <a16:creationId xmlns:a16="http://schemas.microsoft.com/office/drawing/2014/main" id="{9DA74A16-950D-494C-A437-86436A21769D}"/>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a:ea typeface="ＭＳ Ｐゴシック" panose="020B0600070205080204" pitchFamily="34" charset="-128"/>
            </a:endParaRPr>
          </a:p>
        </p:txBody>
      </p:sp>
      <p:sp>
        <p:nvSpPr>
          <p:cNvPr id="4" name="Rectangle 53">
            <a:extLst>
              <a:ext uri="{FF2B5EF4-FFF2-40B4-BE49-F238E27FC236}">
                <a16:creationId xmlns:a16="http://schemas.microsoft.com/office/drawing/2014/main" id="{E407B8C0-74B1-49ED-B58F-28EA904FDEF5}"/>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a:latin typeface="Book Antiqua" panose="02040602050305030304" pitchFamily="18" charset="0"/>
              <a:ea typeface="ＭＳ Ｐゴシック" panose="020B0600070205080204" pitchFamily="34" charset="-128"/>
            </a:endParaRPr>
          </a:p>
        </p:txBody>
      </p:sp>
    </p:spTree>
    <p:extLst>
      <p:ext uri="{BB962C8B-B14F-4D97-AF65-F5344CB8AC3E}">
        <p14:creationId xmlns:p14="http://schemas.microsoft.com/office/powerpoint/2010/main" val="4045758096"/>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23EA2CD-BB17-4F39-B388-CCA5CBCA70F4}"/>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Footer Placeholder 4">
            <a:extLst>
              <a:ext uri="{FF2B5EF4-FFF2-40B4-BE49-F238E27FC236}">
                <a16:creationId xmlns:a16="http://schemas.microsoft.com/office/drawing/2014/main" id="{C6311CAE-D5E9-471A-856C-E1516A9E2D91}"/>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lide Number Placeholder 5">
            <a:extLst>
              <a:ext uri="{FF2B5EF4-FFF2-40B4-BE49-F238E27FC236}">
                <a16:creationId xmlns:a16="http://schemas.microsoft.com/office/drawing/2014/main" id="{2C77808A-1E59-46E7-81FF-3E2F2AA043E3}"/>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8B2BC89-4E74-4EA5-B6DB-7576B4E6E0A1}" type="slidenum">
              <a:rPr lang="en-US" altLang="en-US"/>
              <a:pPr>
                <a:defRPr/>
              </a:pPr>
              <a:t>‹#›</a:t>
            </a:fld>
            <a:endParaRPr lang="en-US" altLang="en-US"/>
          </a:p>
        </p:txBody>
      </p:sp>
    </p:spTree>
    <p:extLst>
      <p:ext uri="{BB962C8B-B14F-4D97-AF65-F5344CB8AC3E}">
        <p14:creationId xmlns:p14="http://schemas.microsoft.com/office/powerpoint/2010/main" val="867525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3700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9089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812AE7D3-4A9D-40D4-997C-F335D15C3F02}"/>
              </a:ext>
            </a:extLst>
          </p:cNvPr>
          <p:cNvSpPr>
            <a:spLocks noGrp="1" noChangeArrowheads="1"/>
          </p:cNvSpPr>
          <p:nvPr>
            <p:ph type="ftr" sz="quarter" idx="10"/>
          </p:nvPr>
        </p:nvSpPr>
        <p:spPr>
          <a:xfrm>
            <a:off x="304800" y="6248400"/>
            <a:ext cx="8534400" cy="228600"/>
          </a:xfrm>
          <a:prstGeom prst="rect">
            <a:avLst/>
          </a:prstGeom>
        </p:spPr>
        <p:txBody>
          <a:bodyPr/>
          <a:lstStyle>
            <a:lvl1pPr algn="ctr" eaLnBrk="1" hangingPunct="1">
              <a:defRPr sz="800">
                <a:solidFill>
                  <a:prstClr val="black"/>
                </a:solidFill>
                <a:latin typeface="+mn-lt"/>
                <a:ea typeface="ＭＳ Ｐゴシック" panose="020B0600070205080204" pitchFamily="34" charset="-128"/>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78089051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3A31A4E-5182-480D-8E12-C0DA5174026F}"/>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3F2471F5-0FB9-41C1-B8A2-7C9A98C6C920}"/>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B676739A-37E5-41C6-B810-C608A20903AF}"/>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eaLnBrk="1" hangingPunct="1">
              <a:defRPr/>
            </a:pPr>
            <a:r>
              <a:rPr lang="en-US" altLang="en-US" sz="1000">
                <a:solidFill>
                  <a:srgbClr val="FFFFFF"/>
                </a:solidFill>
                <a:latin typeface="Calibri" panose="020F0502020204030204" pitchFamily="34" charset="0"/>
                <a:cs typeface="Arial" panose="020B0604020202020204" pitchFamily="34" charset="0"/>
              </a:rPr>
              <a:t>2 - </a:t>
            </a:r>
            <a:fld id="{C67112A6-E484-48D1-B8D4-08CA7D36AA30}"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8381BC13-AA7F-43D1-ABD2-9B36275348C3}"/>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solidFill>
                <a:srgbClr val="FFFFFF"/>
              </a:solidFill>
              <a:latin typeface="Palatino Linotype" panose="02040502050505030304" pitchFamily="18" charset="0"/>
              <a:ea typeface="ＭＳ Ｐゴシック" panose="020B0600070205080204" pitchFamily="34" charset="-128"/>
              <a:cs typeface="Arial" panose="020B0604020202020204" pitchFamily="34" charset="0"/>
            </a:endParaRPr>
          </a:p>
        </p:txBody>
      </p:sp>
      <p:sp>
        <p:nvSpPr>
          <p:cNvPr id="2" name="Slide Number Placeholder 1">
            <a:extLst>
              <a:ext uri="{FF2B5EF4-FFF2-40B4-BE49-F238E27FC236}">
                <a16:creationId xmlns:a16="http://schemas.microsoft.com/office/drawing/2014/main" id="{F1036794-2F0E-4A44-ABA5-8C7ADD31D980}"/>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ea typeface="ＭＳ Ｐゴシック" panose="020B0600070205080204" pitchFamily="34" charset="-128"/>
              </a:defRPr>
            </a:lvl1pPr>
          </a:lstStyle>
          <a:p>
            <a:pPr>
              <a:defRPr/>
            </a:pPr>
            <a:fld id="{F7492FD7-09A2-4453-B9BE-180D42F04C3A}" type="slidenum">
              <a:rPr lang="en-US" altLang="en-US"/>
              <a:pPr>
                <a:defRPr/>
              </a:pPr>
              <a:t>‹#›</a:t>
            </a:fld>
            <a:endParaRPr lang="en-US" altLang="en-US"/>
          </a:p>
        </p:txBody>
      </p:sp>
      <p:sp>
        <p:nvSpPr>
          <p:cNvPr id="9" name="Text Box 54">
            <a:extLst>
              <a:ext uri="{FF2B5EF4-FFF2-40B4-BE49-F238E27FC236}">
                <a16:creationId xmlns:a16="http://schemas.microsoft.com/office/drawing/2014/main" id="{263ABE10-A415-46EC-847A-CBB3B311F8BA}"/>
              </a:ext>
            </a:extLst>
          </p:cNvPr>
          <p:cNvSpPr txBox="1">
            <a:spLocks noChangeArrowheads="1"/>
          </p:cNvSpPr>
          <p:nvPr userDrawn="1"/>
        </p:nvSpPr>
        <p:spPr bwMode="auto">
          <a:xfrm>
            <a:off x="-533400" y="6559550"/>
            <a:ext cx="8686800" cy="225425"/>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ea typeface="ＭＳ Ｐゴシック" panose="020B0600070205080204" pitchFamily="34" charset="-128"/>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a typeface="ＭＳ Ｐゴシック" panose="020B0600070205080204" pitchFamily="34" charset="-128"/>
            </a:endParaRPr>
          </a:p>
        </p:txBody>
      </p:sp>
    </p:spTree>
  </p:cSld>
  <p:clrMap bg1="lt1" tx1="dk1" bg2="lt2" tx2="dk2" accent1="accent1" accent2="accent2" accent3="accent3" accent4="accent4" accent5="accent5" accent6="accent6" hlink="hlink" folHlink="folHlink"/>
  <p:sldLayoutIdLst>
    <p:sldLayoutId id="2147484734" r:id="rId1"/>
    <p:sldLayoutId id="2147484735" r:id="rId2"/>
    <p:sldLayoutId id="2147484736" r:id="rId3"/>
    <p:sldLayoutId id="2147484737" r:id="rId4"/>
    <p:sldLayoutId id="2147484738" r:id="rId5"/>
    <p:sldLayoutId id="2147484739" r:id="rId6"/>
    <p:sldLayoutId id="2147484740" r:id="rId7"/>
    <p:sldLayoutId id="2147484741" r:id="rId8"/>
    <p:sldLayoutId id="2147484742" r:id="rId9"/>
    <p:sldLayoutId id="2147484743" r:id="rId10"/>
    <p:sldLayoutId id="2147484744" r:id="rId11"/>
    <p:sldLayoutId id="2147484745" r:id="rId12"/>
    <p:sldLayoutId id="2147484746" r:id="rId13"/>
    <p:sldLayoutId id="2147484747" r:id="rId14"/>
    <p:sldLayoutId id="2147484748" r:id="rId15"/>
    <p:sldLayoutId id="2147484749" r:id="rId16"/>
    <p:sldLayoutId id="2147484750" r:id="rId17"/>
    <p:sldLayoutId id="2147484751" r:id="rId18"/>
    <p:sldLayoutId id="2147484752" r:id="rId19"/>
    <p:sldLayoutId id="2147484753" r:id="rId20"/>
    <p:sldLayoutId id="2147484754" r:id="rId21"/>
    <p:sldLayoutId id="2147484755" r:id="rId22"/>
    <p:sldLayoutId id="2147484756" r:id="rId23"/>
    <p:sldLayoutId id="2147484757" r:id="rId24"/>
    <p:sldLayoutId id="2147484758" r:id="rId25"/>
    <p:sldLayoutId id="2147484759" r:id="rId26"/>
    <p:sldLayoutId id="2147484760" r:id="rId27"/>
    <p:sldLayoutId id="2147484761" r:id="rId28"/>
    <p:sldLayoutId id="2147484762" r:id="rId29"/>
    <p:sldLayoutId id="2147484763" r:id="rId30"/>
    <p:sldLayoutId id="2147484764" r:id="rId31"/>
    <p:sldLayoutId id="2147484765" r:id="rId32"/>
    <p:sldLayoutId id="2147484766" r:id="rId33"/>
    <p:sldLayoutId id="2147484767" r:id="rId34"/>
    <p:sldLayoutId id="2147484768" r:id="rId35"/>
    <p:sldLayoutId id="2147484769" r:id="rId36"/>
    <p:sldLayoutId id="2147484770" r:id="rId37"/>
    <p:sldLayoutId id="2147484771" r:id="rId38"/>
    <p:sldLayoutId id="2147484772" r:id="rId39"/>
    <p:sldLayoutId id="2147484773" r:id="rId40"/>
    <p:sldLayoutId id="2147484774" r:id="rId41"/>
    <p:sldLayoutId id="2147484775" r:id="rId42"/>
    <p:sldLayoutId id="2147484776" r:id="rId43"/>
    <p:sldLayoutId id="2147484777" r:id="rId44"/>
    <p:sldLayoutId id="2147484778" r:id="rId45"/>
    <p:sldLayoutId id="2147484779" r:id="rId46"/>
    <p:sldLayoutId id="2147484780" r:id="rId47"/>
    <p:sldLayoutId id="2147484733" r:id="rId48"/>
    <p:sldLayoutId id="2147484781" r:id="rId49"/>
    <p:sldLayoutId id="2147484782" r:id="rId50"/>
    <p:sldLayoutId id="2147484783" r:id="rId5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9.emf"/><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image" Target="../media/image10.emf"/><Relationship Id="rId4"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image" Target="../media/image14.emf"/><Relationship Id="rId4" Type="http://schemas.openxmlformats.org/officeDocument/2006/relationships/oleObject" Target="../embeddings/oleObject6.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image" Target="../media/image15.emf"/><Relationship Id="rId4" Type="http://schemas.openxmlformats.org/officeDocument/2006/relationships/oleObject" Target="../embeddings/oleObject7.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image" Target="../media/image16.emf"/><Relationship Id="rId4" Type="http://schemas.openxmlformats.org/officeDocument/2006/relationships/oleObject" Target="../embeddings/oleObject8.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vmlDrawing" Target="../drawings/vmlDrawing9.vml"/><Relationship Id="rId5" Type="http://schemas.openxmlformats.org/officeDocument/2006/relationships/image" Target="../media/image17.emf"/><Relationship Id="rId4" Type="http://schemas.openxmlformats.org/officeDocument/2006/relationships/oleObject" Target="../embeddings/oleObject9.bin"/></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12">
            <a:extLst>
              <a:ext uri="{FF2B5EF4-FFF2-40B4-BE49-F238E27FC236}">
                <a16:creationId xmlns:a16="http://schemas.microsoft.com/office/drawing/2014/main" id="{A2F0712B-BD3B-43E2-9931-19D0364C043D}"/>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800">
              <a:latin typeface="Tahoma" panose="020B0604030504040204" pitchFamily="34" charset="0"/>
            </a:endParaRPr>
          </a:p>
        </p:txBody>
      </p:sp>
      <p:sp>
        <p:nvSpPr>
          <p:cNvPr id="55299" name="Rectangle 14">
            <a:extLst>
              <a:ext uri="{FF2B5EF4-FFF2-40B4-BE49-F238E27FC236}">
                <a16:creationId xmlns:a16="http://schemas.microsoft.com/office/drawing/2014/main" id="{6A8E8E0A-3861-46B6-A70D-1DB5785D71E9}"/>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endParaRPr lang="en-US" altLang="en-US" sz="1200" b="1" i="1">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AAC3D3C6-6D6C-4B5D-9C33-B98CABBE69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7">
            <a:extLst>
              <a:ext uri="{FF2B5EF4-FFF2-40B4-BE49-F238E27FC236}">
                <a16:creationId xmlns:a16="http://schemas.microsoft.com/office/drawing/2014/main" id="{4D4FE929-8023-458A-A87F-5AA8F6FAF98C}"/>
              </a:ext>
            </a:extLst>
          </p:cNvPr>
          <p:cNvSpPr>
            <a:spLocks noGrp="1"/>
          </p:cNvSpPr>
          <p:nvPr>
            <p:ph type="title"/>
          </p:nvPr>
        </p:nvSpPr>
        <p:spPr>
          <a:xfrm>
            <a:off x="457200" y="0"/>
            <a:ext cx="8229600" cy="1143000"/>
          </a:xfrm>
        </p:spPr>
        <p:txBody>
          <a:bodyPr/>
          <a:lstStyle/>
          <a:p>
            <a:r>
              <a:rPr lang="en-US" altLang="en-US">
                <a:ea typeface="MS PGothic" panose="020B0600070205080204" pitchFamily="34" charset="-128"/>
              </a:rPr>
              <a:t>Balance Sheet</a:t>
            </a:r>
          </a:p>
        </p:txBody>
      </p:sp>
      <p:graphicFrame>
        <p:nvGraphicFramePr>
          <p:cNvPr id="73731" name="Object 2">
            <a:extLst>
              <a:ext uri="{FF2B5EF4-FFF2-40B4-BE49-F238E27FC236}">
                <a16:creationId xmlns:a16="http://schemas.microsoft.com/office/drawing/2014/main" id="{7C109C82-5B08-4BE4-8C41-605CD8F64AC3}"/>
              </a:ext>
            </a:extLst>
          </p:cNvPr>
          <p:cNvGraphicFramePr>
            <a:graphicFrameLocks noChangeAspect="1"/>
          </p:cNvGraphicFramePr>
          <p:nvPr>
            <p:extLst>
              <p:ext uri="{D42A27DB-BD31-4B8C-83A1-F6EECF244321}">
                <p14:modId xmlns:p14="http://schemas.microsoft.com/office/powerpoint/2010/main" val="2638232307"/>
              </p:ext>
            </p:extLst>
          </p:nvPr>
        </p:nvGraphicFramePr>
        <p:xfrm>
          <a:off x="635000" y="1323181"/>
          <a:ext cx="8262938" cy="4618038"/>
        </p:xfrm>
        <a:graphic>
          <a:graphicData uri="http://schemas.openxmlformats.org/presentationml/2006/ole">
            <mc:AlternateContent xmlns:mc="http://schemas.openxmlformats.org/markup-compatibility/2006">
              <mc:Choice xmlns:v="urn:schemas-microsoft-com:vml" Requires="v">
                <p:oleObj spid="_x0000_s73778" name="Worksheet" r:id="rId4" imgW="4876885" imgH="2838298" progId="Excel.Sheet.8">
                  <p:embed/>
                </p:oleObj>
              </mc:Choice>
              <mc:Fallback>
                <p:oleObj name="Worksheet" r:id="rId4" imgW="4876885" imgH="2838298" progId="Excel.Sheet.8">
                  <p:embed/>
                  <p:pic>
                    <p:nvPicPr>
                      <p:cNvPr id="0" name="Object 2"/>
                      <p:cNvPicPr>
                        <a:picLocks noChangeAspect="1" noChangeArrowheads="1"/>
                      </p:cNvPicPr>
                      <p:nvPr/>
                    </p:nvPicPr>
                    <p:blipFill>
                      <a:blip r:embed="rId5"/>
                      <a:srcRect/>
                      <a:stretch>
                        <a:fillRect/>
                      </a:stretch>
                    </p:blipFill>
                    <p:spPr bwMode="auto">
                      <a:xfrm>
                        <a:off x="635000" y="1323181"/>
                        <a:ext cx="8262938" cy="4618038"/>
                      </a:xfrm>
                      <a:prstGeom prst="rect">
                        <a:avLst/>
                      </a:prstGeom>
                      <a:noFill/>
                      <a:ln w="9525">
                        <a:solidFill>
                          <a:srgbClr val="00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Rounded Rectangle 14">
            <a:extLst>
              <a:ext uri="{FF2B5EF4-FFF2-40B4-BE49-F238E27FC236}">
                <a16:creationId xmlns:a16="http://schemas.microsoft.com/office/drawing/2014/main" id="{1F614B50-4CE0-4144-BE6D-7D423F8F567C}"/>
              </a:ext>
            </a:extLst>
          </p:cNvPr>
          <p:cNvSpPr/>
          <p:nvPr/>
        </p:nvSpPr>
        <p:spPr>
          <a:xfrm>
            <a:off x="609600" y="6324600"/>
            <a:ext cx="5257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2-3: Explain the meaning and usefulness of the accounting equation.</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4">
            <a:extLst>
              <a:ext uri="{FF2B5EF4-FFF2-40B4-BE49-F238E27FC236}">
                <a16:creationId xmlns:a16="http://schemas.microsoft.com/office/drawing/2014/main" id="{430542CD-F01E-402A-99A6-23E38C2DC3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895600"/>
            <a:ext cx="6210300"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AutoShape 22">
            <a:extLst>
              <a:ext uri="{FF2B5EF4-FFF2-40B4-BE49-F238E27FC236}">
                <a16:creationId xmlns:a16="http://schemas.microsoft.com/office/drawing/2014/main" id="{C210E9B7-FD85-495C-BD98-1D8F31EA2522}"/>
              </a:ext>
            </a:extLst>
          </p:cNvPr>
          <p:cNvSpPr>
            <a:spLocks noChangeArrowheads="1"/>
          </p:cNvSpPr>
          <p:nvPr/>
        </p:nvSpPr>
        <p:spPr bwMode="auto">
          <a:xfrm>
            <a:off x="590550" y="3856038"/>
            <a:ext cx="3124200" cy="820737"/>
          </a:xfrm>
          <a:prstGeom prst="roundRect">
            <a:avLst>
              <a:gd name="adj" fmla="val 16667"/>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75780" name="Line 23">
            <a:extLst>
              <a:ext uri="{FF2B5EF4-FFF2-40B4-BE49-F238E27FC236}">
                <a16:creationId xmlns:a16="http://schemas.microsoft.com/office/drawing/2014/main" id="{E6DC7B50-5D01-45CF-9996-3B98BF77FDC7}"/>
              </a:ext>
            </a:extLst>
          </p:cNvPr>
          <p:cNvSpPr>
            <a:spLocks noChangeShapeType="1"/>
          </p:cNvSpPr>
          <p:nvPr/>
        </p:nvSpPr>
        <p:spPr bwMode="auto">
          <a:xfrm>
            <a:off x="2438400" y="2209800"/>
            <a:ext cx="0" cy="16002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57042" name="AutoShape 18">
            <a:extLst>
              <a:ext uri="{FF2B5EF4-FFF2-40B4-BE49-F238E27FC236}">
                <a16:creationId xmlns:a16="http://schemas.microsoft.com/office/drawing/2014/main" id="{2883F940-0F09-4E96-9FEA-AF438703B8D9}"/>
              </a:ext>
            </a:extLst>
          </p:cNvPr>
          <p:cNvSpPr>
            <a:spLocks noChangeArrowheads="1"/>
          </p:cNvSpPr>
          <p:nvPr/>
        </p:nvSpPr>
        <p:spPr bwMode="auto">
          <a:xfrm>
            <a:off x="609600" y="1219200"/>
            <a:ext cx="8305800" cy="1219200"/>
          </a:xfrm>
          <a:prstGeom prst="roundRect">
            <a:avLst>
              <a:gd name="adj" fmla="val 16667"/>
            </a:avLst>
          </a:prstGeom>
          <a:solidFill>
            <a:schemeClr val="accent1">
              <a:lumMod val="20000"/>
              <a:lumOff val="80000"/>
            </a:schemeClr>
          </a:solidFill>
          <a:ln w="9525">
            <a:solidFill>
              <a:srgbClr val="000000"/>
            </a:solidFill>
            <a:round/>
            <a:headEnd/>
            <a:tailEnd/>
          </a:ln>
          <a:effectLst/>
        </p:spPr>
        <p:txBody>
          <a:bodyPr/>
          <a:lstStyle/>
          <a:p>
            <a:pPr algn="ctr" eaLnBrk="1" hangingPunct="1">
              <a:defRPr/>
            </a:pPr>
            <a:r>
              <a:rPr lang="en-US" sz="2400" b="1" dirty="0">
                <a:latin typeface="Arial" pitchFamily="34" charset="0"/>
                <a:ea typeface="ＭＳ Ｐゴシック" panose="020B0600070205080204" pitchFamily="34" charset="-128"/>
                <a:cs typeface="Arial" pitchFamily="34" charset="0"/>
              </a:rPr>
              <a:t>Current assets are those assets that are likely to be converted into cash or used to benefit the entity within one year. </a:t>
            </a:r>
          </a:p>
        </p:txBody>
      </p:sp>
      <p:sp>
        <p:nvSpPr>
          <p:cNvPr id="75782" name="Title 16">
            <a:extLst>
              <a:ext uri="{FF2B5EF4-FFF2-40B4-BE49-F238E27FC236}">
                <a16:creationId xmlns:a16="http://schemas.microsoft.com/office/drawing/2014/main" id="{34B03EFD-CC4A-4E72-BCD7-4DD07C8753A4}"/>
              </a:ext>
            </a:extLst>
          </p:cNvPr>
          <p:cNvSpPr>
            <a:spLocks noGrp="1"/>
          </p:cNvSpPr>
          <p:nvPr>
            <p:ph type="title"/>
          </p:nvPr>
        </p:nvSpPr>
        <p:spPr>
          <a:xfrm>
            <a:off x="533400" y="152400"/>
            <a:ext cx="8229600" cy="1143000"/>
          </a:xfrm>
        </p:spPr>
        <p:txBody>
          <a:bodyPr/>
          <a:lstStyle/>
          <a:p>
            <a:r>
              <a:rPr lang="en-US" altLang="en-US">
                <a:ea typeface="MS PGothic" panose="020B0600070205080204" pitchFamily="34" charset="-128"/>
              </a:rPr>
              <a:t>Balance Sheet</a:t>
            </a:r>
          </a:p>
        </p:txBody>
      </p:sp>
      <p:sp>
        <p:nvSpPr>
          <p:cNvPr id="75783" name="AutoShape 22">
            <a:extLst>
              <a:ext uri="{FF2B5EF4-FFF2-40B4-BE49-F238E27FC236}">
                <a16:creationId xmlns:a16="http://schemas.microsoft.com/office/drawing/2014/main" id="{92D450FA-4C62-41E4-911C-C8CA63851F84}"/>
              </a:ext>
            </a:extLst>
          </p:cNvPr>
          <p:cNvSpPr>
            <a:spLocks noChangeArrowheads="1"/>
          </p:cNvSpPr>
          <p:nvPr/>
        </p:nvSpPr>
        <p:spPr bwMode="auto">
          <a:xfrm>
            <a:off x="555625" y="4976813"/>
            <a:ext cx="3124200" cy="762000"/>
          </a:xfrm>
          <a:prstGeom prst="roundRect">
            <a:avLst>
              <a:gd name="adj" fmla="val 16667"/>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22536" name="Line 23">
            <a:extLst>
              <a:ext uri="{FF2B5EF4-FFF2-40B4-BE49-F238E27FC236}">
                <a16:creationId xmlns:a16="http://schemas.microsoft.com/office/drawing/2014/main" id="{6FED4FAB-3C69-4538-A24C-CF01ED1A7BA7}"/>
              </a:ext>
            </a:extLst>
          </p:cNvPr>
          <p:cNvSpPr>
            <a:spLocks noChangeShapeType="1"/>
          </p:cNvSpPr>
          <p:nvPr/>
        </p:nvSpPr>
        <p:spPr bwMode="auto">
          <a:xfrm flipH="1">
            <a:off x="4038600" y="4495800"/>
            <a:ext cx="2514600" cy="533400"/>
          </a:xfrm>
          <a:prstGeom prst="line">
            <a:avLst/>
          </a:prstGeom>
          <a:solidFill>
            <a:schemeClr val="accent1">
              <a:lumMod val="20000"/>
              <a:lumOff val="80000"/>
            </a:schemeClr>
          </a:solidFill>
          <a:ln w="50800">
            <a:solidFill>
              <a:schemeClr val="tx2"/>
            </a:solidFill>
            <a:round/>
            <a:headEnd/>
            <a:tailEnd type="triangle" w="med" len="med"/>
          </a:ln>
        </p:spPr>
        <p:txBody>
          <a:bodyPr wrap="none"/>
          <a:lstStyle/>
          <a:p>
            <a:pPr algn="ctr">
              <a:defRPr/>
            </a:pPr>
            <a:endParaRPr lang="en-US">
              <a:ea typeface="ＭＳ Ｐゴシック" panose="020B0600070205080204" pitchFamily="34" charset="-128"/>
            </a:endParaRPr>
          </a:p>
        </p:txBody>
      </p:sp>
      <p:sp>
        <p:nvSpPr>
          <p:cNvPr id="19" name="AutoShape 18">
            <a:extLst>
              <a:ext uri="{FF2B5EF4-FFF2-40B4-BE49-F238E27FC236}">
                <a16:creationId xmlns:a16="http://schemas.microsoft.com/office/drawing/2014/main" id="{7640A292-194C-450E-B22F-8C64CB1594AF}"/>
              </a:ext>
            </a:extLst>
          </p:cNvPr>
          <p:cNvSpPr>
            <a:spLocks noChangeArrowheads="1"/>
          </p:cNvSpPr>
          <p:nvPr/>
        </p:nvSpPr>
        <p:spPr bwMode="auto">
          <a:xfrm>
            <a:off x="6934200" y="2895600"/>
            <a:ext cx="1905000" cy="2971800"/>
          </a:xfrm>
          <a:prstGeom prst="roundRect">
            <a:avLst>
              <a:gd name="adj" fmla="val 16667"/>
            </a:avLst>
          </a:prstGeom>
          <a:solidFill>
            <a:schemeClr val="accent1">
              <a:lumMod val="20000"/>
              <a:lumOff val="80000"/>
            </a:schemeClr>
          </a:solidFill>
          <a:ln w="9525">
            <a:solidFill>
              <a:srgbClr val="000000"/>
            </a:solidFill>
            <a:round/>
            <a:headEnd/>
            <a:tailEnd/>
          </a:ln>
          <a:effectLst/>
        </p:spPr>
        <p:txBody>
          <a:bodyPr lIns="0" tIns="0" rIns="0" bIns="0"/>
          <a:lstStyle/>
          <a:p>
            <a:pPr algn="ctr" eaLnBrk="1" hangingPunct="1">
              <a:defRPr/>
            </a:pPr>
            <a:r>
              <a:rPr lang="en-US" sz="2200" b="1" dirty="0">
                <a:latin typeface="Arial Narrow" pitchFamily="34" charset="0"/>
                <a:ea typeface="ＭＳ Ｐゴシック" panose="020B0600070205080204" pitchFamily="34" charset="-128"/>
                <a:cs typeface="Arial" pitchFamily="34" charset="0"/>
              </a:rPr>
              <a:t>Plant and equipment includes long-term assets that will benefit the entity over several years. </a:t>
            </a:r>
          </a:p>
        </p:txBody>
      </p:sp>
      <p:sp>
        <p:nvSpPr>
          <p:cNvPr id="10" name="Rounded Rectangle 14">
            <a:extLst>
              <a:ext uri="{FF2B5EF4-FFF2-40B4-BE49-F238E27FC236}">
                <a16:creationId xmlns:a16="http://schemas.microsoft.com/office/drawing/2014/main" id="{97FB91EE-1ECD-4651-869A-83C85C1076A9}"/>
              </a:ext>
            </a:extLst>
          </p:cNvPr>
          <p:cNvSpPr/>
          <p:nvPr/>
        </p:nvSpPr>
        <p:spPr>
          <a:xfrm>
            <a:off x="609600" y="6324600"/>
            <a:ext cx="5257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2-3: Explain the meaning and usefulness of the accounting equation.</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14">
            <a:extLst>
              <a:ext uri="{FF2B5EF4-FFF2-40B4-BE49-F238E27FC236}">
                <a16:creationId xmlns:a16="http://schemas.microsoft.com/office/drawing/2014/main" id="{44654D4A-B1AA-45D3-9D88-D9B44E4437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486025"/>
            <a:ext cx="6442075"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Title 16">
            <a:extLst>
              <a:ext uri="{FF2B5EF4-FFF2-40B4-BE49-F238E27FC236}">
                <a16:creationId xmlns:a16="http://schemas.microsoft.com/office/drawing/2014/main" id="{51CBE140-CE14-4BAC-9265-338B0F23EFDB}"/>
              </a:ext>
            </a:extLst>
          </p:cNvPr>
          <p:cNvSpPr>
            <a:spLocks noGrp="1"/>
          </p:cNvSpPr>
          <p:nvPr>
            <p:ph type="title"/>
          </p:nvPr>
        </p:nvSpPr>
        <p:spPr>
          <a:xfrm>
            <a:off x="533400" y="152400"/>
            <a:ext cx="8229600" cy="1143000"/>
          </a:xfrm>
        </p:spPr>
        <p:txBody>
          <a:bodyPr/>
          <a:lstStyle/>
          <a:p>
            <a:r>
              <a:rPr lang="en-US" altLang="en-US">
                <a:ea typeface="MS PGothic" panose="020B0600070205080204" pitchFamily="34" charset="-128"/>
              </a:rPr>
              <a:t>Balance Sheet</a:t>
            </a:r>
          </a:p>
        </p:txBody>
      </p:sp>
      <p:sp>
        <p:nvSpPr>
          <p:cNvPr id="77828" name="AutoShape 22">
            <a:extLst>
              <a:ext uri="{FF2B5EF4-FFF2-40B4-BE49-F238E27FC236}">
                <a16:creationId xmlns:a16="http://schemas.microsoft.com/office/drawing/2014/main" id="{CDE7E89C-FA31-480B-B62E-7FDABC3F4B13}"/>
              </a:ext>
            </a:extLst>
          </p:cNvPr>
          <p:cNvSpPr>
            <a:spLocks noChangeArrowheads="1"/>
          </p:cNvSpPr>
          <p:nvPr/>
        </p:nvSpPr>
        <p:spPr bwMode="auto">
          <a:xfrm>
            <a:off x="3790950" y="4591050"/>
            <a:ext cx="3143250" cy="190500"/>
          </a:xfrm>
          <a:prstGeom prst="roundRect">
            <a:avLst>
              <a:gd name="adj" fmla="val 16667"/>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77829" name="Line 23">
            <a:extLst>
              <a:ext uri="{FF2B5EF4-FFF2-40B4-BE49-F238E27FC236}">
                <a16:creationId xmlns:a16="http://schemas.microsoft.com/office/drawing/2014/main" id="{A634DB71-C309-4C78-BE92-F80AE8F56041}"/>
              </a:ext>
            </a:extLst>
          </p:cNvPr>
          <p:cNvSpPr>
            <a:spLocks noChangeShapeType="1"/>
          </p:cNvSpPr>
          <p:nvPr/>
        </p:nvSpPr>
        <p:spPr bwMode="auto">
          <a:xfrm>
            <a:off x="2209800" y="1600200"/>
            <a:ext cx="1676400" cy="29718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57042" name="AutoShape 18">
            <a:extLst>
              <a:ext uri="{FF2B5EF4-FFF2-40B4-BE49-F238E27FC236}">
                <a16:creationId xmlns:a16="http://schemas.microsoft.com/office/drawing/2014/main" id="{7DBE56D0-37B2-46AB-963B-E230817D2C05}"/>
              </a:ext>
            </a:extLst>
          </p:cNvPr>
          <p:cNvSpPr>
            <a:spLocks noChangeArrowheads="1"/>
          </p:cNvSpPr>
          <p:nvPr/>
        </p:nvSpPr>
        <p:spPr bwMode="auto">
          <a:xfrm>
            <a:off x="381000" y="1066800"/>
            <a:ext cx="8534400" cy="914400"/>
          </a:xfrm>
          <a:prstGeom prst="roundRect">
            <a:avLst>
              <a:gd name="adj" fmla="val 16667"/>
            </a:avLst>
          </a:prstGeom>
          <a:solidFill>
            <a:schemeClr val="accent1">
              <a:lumMod val="20000"/>
              <a:lumOff val="80000"/>
            </a:schemeClr>
          </a:solidFill>
          <a:ln w="9525">
            <a:solidFill>
              <a:srgbClr val="000000"/>
            </a:solidFill>
            <a:round/>
            <a:headEnd/>
            <a:tailEnd/>
          </a:ln>
          <a:effectLst/>
        </p:spPr>
        <p:txBody>
          <a:bodyPr/>
          <a:lstStyle/>
          <a:p>
            <a:pPr algn="ctr" eaLnBrk="1" hangingPunct="1">
              <a:defRPr/>
            </a:pPr>
            <a:r>
              <a:rPr lang="en-US" sz="2400" b="1" dirty="0">
                <a:latin typeface="Arial" pitchFamily="34" charset="0"/>
                <a:ea typeface="ＭＳ Ｐゴシック" panose="020B0600070205080204" pitchFamily="34" charset="-128"/>
                <a:cs typeface="Arial" pitchFamily="34" charset="0"/>
              </a:rPr>
              <a:t>Long-term debts are those debts that will not be repaid within one year of the balance sheet date. </a:t>
            </a:r>
          </a:p>
        </p:txBody>
      </p:sp>
      <p:sp>
        <p:nvSpPr>
          <p:cNvPr id="77831" name="AutoShape 24">
            <a:extLst>
              <a:ext uri="{FF2B5EF4-FFF2-40B4-BE49-F238E27FC236}">
                <a16:creationId xmlns:a16="http://schemas.microsoft.com/office/drawing/2014/main" id="{E8C78D30-66B8-472B-92D8-E01E0FCC21F2}"/>
              </a:ext>
            </a:extLst>
          </p:cNvPr>
          <p:cNvSpPr>
            <a:spLocks noChangeArrowheads="1"/>
          </p:cNvSpPr>
          <p:nvPr/>
        </p:nvSpPr>
        <p:spPr bwMode="auto">
          <a:xfrm>
            <a:off x="3829050" y="3409950"/>
            <a:ext cx="3124200" cy="990600"/>
          </a:xfrm>
          <a:prstGeom prst="roundRect">
            <a:avLst>
              <a:gd name="adj" fmla="val 16667"/>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US" altLang="en-US" sz="1800">
              <a:latin typeface="Tahoma" panose="020B0604030504040204" pitchFamily="34" charset="0"/>
            </a:endParaRPr>
          </a:p>
        </p:txBody>
      </p:sp>
      <p:sp>
        <p:nvSpPr>
          <p:cNvPr id="77832" name="Line 25">
            <a:extLst>
              <a:ext uri="{FF2B5EF4-FFF2-40B4-BE49-F238E27FC236}">
                <a16:creationId xmlns:a16="http://schemas.microsoft.com/office/drawing/2014/main" id="{C25974F0-C286-4F6A-BA3D-7AACF026CBB1}"/>
              </a:ext>
            </a:extLst>
          </p:cNvPr>
          <p:cNvSpPr>
            <a:spLocks noChangeShapeType="1"/>
          </p:cNvSpPr>
          <p:nvPr/>
        </p:nvSpPr>
        <p:spPr bwMode="auto">
          <a:xfrm rot="5400000">
            <a:off x="7162800" y="3581400"/>
            <a:ext cx="0" cy="4572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57043" name="AutoShape 19">
            <a:extLst>
              <a:ext uri="{FF2B5EF4-FFF2-40B4-BE49-F238E27FC236}">
                <a16:creationId xmlns:a16="http://schemas.microsoft.com/office/drawing/2014/main" id="{53E65A94-034E-4285-AB03-02CD1CB9954D}"/>
              </a:ext>
            </a:extLst>
          </p:cNvPr>
          <p:cNvSpPr>
            <a:spLocks noChangeArrowheads="1"/>
          </p:cNvSpPr>
          <p:nvPr/>
        </p:nvSpPr>
        <p:spPr bwMode="auto">
          <a:xfrm>
            <a:off x="7239000" y="2286000"/>
            <a:ext cx="1676400" cy="3048000"/>
          </a:xfrm>
          <a:prstGeom prst="roundRect">
            <a:avLst>
              <a:gd name="adj" fmla="val 16667"/>
            </a:avLst>
          </a:prstGeom>
          <a:solidFill>
            <a:schemeClr val="accent1">
              <a:lumMod val="20000"/>
              <a:lumOff val="80000"/>
            </a:schemeClr>
          </a:solidFill>
          <a:ln w="9525">
            <a:solidFill>
              <a:srgbClr val="000000"/>
            </a:solidFill>
            <a:round/>
            <a:headEnd/>
            <a:tailEnd/>
          </a:ln>
          <a:effectLst/>
        </p:spPr>
        <p:txBody>
          <a:bodyPr/>
          <a:lstStyle/>
          <a:p>
            <a:pPr eaLnBrk="1" hangingPunct="1">
              <a:defRPr/>
            </a:pPr>
            <a:r>
              <a:rPr lang="en-US" sz="2200" b="1">
                <a:latin typeface="Arial" pitchFamily="34" charset="0"/>
                <a:ea typeface="ＭＳ Ｐゴシック" panose="020B0600070205080204" pitchFamily="34" charset="-128"/>
                <a:cs typeface="Arial" pitchFamily="34" charset="0"/>
              </a:rPr>
              <a:t>Current liabilities are those</a:t>
            </a:r>
          </a:p>
          <a:p>
            <a:pPr eaLnBrk="1" hangingPunct="1">
              <a:defRPr/>
            </a:pPr>
            <a:r>
              <a:rPr lang="en-US" sz="2200" b="1">
                <a:latin typeface="Arial" pitchFamily="34" charset="0"/>
                <a:ea typeface="ＭＳ Ｐゴシック" panose="020B0600070205080204" pitchFamily="34" charset="-128"/>
                <a:cs typeface="Arial" pitchFamily="34" charset="0"/>
              </a:rPr>
              <a:t>liabilities that are to be paid within one year.</a:t>
            </a:r>
          </a:p>
        </p:txBody>
      </p:sp>
      <p:sp>
        <p:nvSpPr>
          <p:cNvPr id="10" name="Rounded Rectangle 14">
            <a:extLst>
              <a:ext uri="{FF2B5EF4-FFF2-40B4-BE49-F238E27FC236}">
                <a16:creationId xmlns:a16="http://schemas.microsoft.com/office/drawing/2014/main" id="{5D9037BD-2A00-48F5-BD33-A4DD8708EFEF}"/>
              </a:ext>
            </a:extLst>
          </p:cNvPr>
          <p:cNvSpPr/>
          <p:nvPr/>
        </p:nvSpPr>
        <p:spPr>
          <a:xfrm>
            <a:off x="609600" y="6324600"/>
            <a:ext cx="5257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2-3: Explain the meaning and usefulness of the accounting equation.</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9">
            <a:extLst>
              <a:ext uri="{FF2B5EF4-FFF2-40B4-BE49-F238E27FC236}">
                <a16:creationId xmlns:a16="http://schemas.microsoft.com/office/drawing/2014/main" id="{B8B88BD5-CC34-478C-A447-25B72D7E2B49}"/>
              </a:ext>
            </a:extLst>
          </p:cNvPr>
          <p:cNvSpPr>
            <a:spLocks noGrp="1"/>
          </p:cNvSpPr>
          <p:nvPr>
            <p:ph type="title"/>
          </p:nvPr>
        </p:nvSpPr>
        <p:spPr>
          <a:xfrm>
            <a:off x="533400" y="0"/>
            <a:ext cx="8229600" cy="1143000"/>
          </a:xfrm>
        </p:spPr>
        <p:txBody>
          <a:bodyPr/>
          <a:lstStyle/>
          <a:p>
            <a:r>
              <a:rPr lang="en-US" altLang="en-US">
                <a:ea typeface="MS PGothic" panose="020B0600070205080204" pitchFamily="34" charset="-128"/>
              </a:rPr>
              <a:t>Income Statement</a:t>
            </a:r>
          </a:p>
        </p:txBody>
      </p:sp>
      <p:sp>
        <p:nvSpPr>
          <p:cNvPr id="248846" name="Rectangle 14">
            <a:extLst>
              <a:ext uri="{FF2B5EF4-FFF2-40B4-BE49-F238E27FC236}">
                <a16:creationId xmlns:a16="http://schemas.microsoft.com/office/drawing/2014/main" id="{0FD81C0B-A072-451C-817B-2BA373D77944}"/>
              </a:ext>
            </a:extLst>
          </p:cNvPr>
          <p:cNvSpPr>
            <a:spLocks noChangeArrowheads="1"/>
          </p:cNvSpPr>
          <p:nvPr/>
        </p:nvSpPr>
        <p:spPr bwMode="auto">
          <a:xfrm>
            <a:off x="457200" y="914400"/>
            <a:ext cx="8458200" cy="762000"/>
          </a:xfrm>
          <a:prstGeom prst="rect">
            <a:avLst/>
          </a:prstGeom>
          <a:solidFill>
            <a:schemeClr val="accent1">
              <a:lumMod val="20000"/>
              <a:lumOff val="80000"/>
            </a:schemeClr>
          </a:solidFill>
          <a:ln w="12700">
            <a:solidFill>
              <a:srgbClr val="000000"/>
            </a:solidFill>
            <a:miter lim="800000"/>
            <a:headEnd/>
            <a:tailEnd/>
          </a:ln>
          <a:effectLst>
            <a:outerShdw dist="107763" dir="2700000" algn="ctr" rotWithShape="0">
              <a:schemeClr val="bg2"/>
            </a:outerShdw>
          </a:effectLst>
        </p:spPr>
        <p:txBody>
          <a:bodyPr lIns="90488" tIns="44450" rIns="90488" bIns="44450" anchor="ctr"/>
          <a:lstStyle/>
          <a:p>
            <a:pPr algn="ctr">
              <a:defRPr/>
            </a:pPr>
            <a:r>
              <a:rPr lang="en-US" sz="2400" b="1" dirty="0">
                <a:latin typeface="Arial" pitchFamily="34" charset="0"/>
                <a:ea typeface="ＭＳ Ｐゴシック" panose="020B0600070205080204" pitchFamily="34" charset="-128"/>
              </a:rPr>
              <a:t>The income statement shows the net income (or net loss) for the period of time under consideration.</a:t>
            </a:r>
          </a:p>
        </p:txBody>
      </p:sp>
      <p:pic>
        <p:nvPicPr>
          <p:cNvPr id="79876" name="Picture 8">
            <a:extLst>
              <a:ext uri="{FF2B5EF4-FFF2-40B4-BE49-F238E27FC236}">
                <a16:creationId xmlns:a16="http://schemas.microsoft.com/office/drawing/2014/main" id="{E96911DA-2973-43B0-8D98-AE065479180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32038" y="2819400"/>
            <a:ext cx="6459537"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Line 23">
            <a:extLst>
              <a:ext uri="{FF2B5EF4-FFF2-40B4-BE49-F238E27FC236}">
                <a16:creationId xmlns:a16="http://schemas.microsoft.com/office/drawing/2014/main" id="{90A143D4-22E7-4649-A6BC-6666048BDF66}"/>
              </a:ext>
            </a:extLst>
          </p:cNvPr>
          <p:cNvSpPr>
            <a:spLocks noChangeShapeType="1"/>
          </p:cNvSpPr>
          <p:nvPr/>
        </p:nvSpPr>
        <p:spPr bwMode="auto">
          <a:xfrm>
            <a:off x="1143000" y="2667000"/>
            <a:ext cx="762000" cy="9144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79878" name="AutoShape 22">
            <a:extLst>
              <a:ext uri="{FF2B5EF4-FFF2-40B4-BE49-F238E27FC236}">
                <a16:creationId xmlns:a16="http://schemas.microsoft.com/office/drawing/2014/main" id="{5939F88A-F3CF-4835-B86D-098A609E6AD7}"/>
              </a:ext>
            </a:extLst>
          </p:cNvPr>
          <p:cNvSpPr>
            <a:spLocks noChangeArrowheads="1"/>
          </p:cNvSpPr>
          <p:nvPr/>
        </p:nvSpPr>
        <p:spPr bwMode="auto">
          <a:xfrm>
            <a:off x="2209800" y="3581400"/>
            <a:ext cx="6553200" cy="228600"/>
          </a:xfrm>
          <a:prstGeom prst="roundRect">
            <a:avLst>
              <a:gd name="adj" fmla="val 16667"/>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79879" name="Rectangle 12">
            <a:extLst>
              <a:ext uri="{FF2B5EF4-FFF2-40B4-BE49-F238E27FC236}">
                <a16:creationId xmlns:a16="http://schemas.microsoft.com/office/drawing/2014/main" id="{D009FD1F-116E-4D89-AB84-667AFEA5BB17}"/>
              </a:ext>
            </a:extLst>
          </p:cNvPr>
          <p:cNvSpPr>
            <a:spLocks noChangeArrowheads="1"/>
          </p:cNvSpPr>
          <p:nvPr/>
        </p:nvSpPr>
        <p:spPr bwMode="auto">
          <a:xfrm>
            <a:off x="685800" y="1828800"/>
            <a:ext cx="3476625" cy="914400"/>
          </a:xfrm>
          <a:prstGeom prst="rect">
            <a:avLst/>
          </a:prstGeom>
          <a:solidFill>
            <a:srgbClr val="FFFF99"/>
          </a:solidFill>
          <a:ln w="12700">
            <a:solidFill>
              <a:srgbClr val="000000"/>
            </a:solidFill>
            <a:miter lim="800000"/>
            <a:headEnd/>
            <a:tailEnd/>
          </a:ln>
          <a:effectLst>
            <a:outerShdw dist="107763" dir="2700000" algn="ctr" rotWithShape="0">
              <a:schemeClr val="bg2"/>
            </a:outerShdw>
          </a:effectLst>
        </p:spPr>
        <p:txBody>
          <a:bodyPr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000" b="1">
                <a:latin typeface="Arial Narrow" panose="020B0606020202030204" pitchFamily="34" charset="0"/>
              </a:rPr>
              <a:t>Revenues result from the entity’s operating activities (e.g., selling merchandise).</a:t>
            </a:r>
          </a:p>
        </p:txBody>
      </p:sp>
      <p:sp>
        <p:nvSpPr>
          <p:cNvPr id="248845" name="Rectangle 13">
            <a:extLst>
              <a:ext uri="{FF2B5EF4-FFF2-40B4-BE49-F238E27FC236}">
                <a16:creationId xmlns:a16="http://schemas.microsoft.com/office/drawing/2014/main" id="{FEC4E3F4-E577-4606-A2F3-51AFEB0A1347}"/>
              </a:ext>
            </a:extLst>
          </p:cNvPr>
          <p:cNvSpPr>
            <a:spLocks noChangeArrowheads="1"/>
          </p:cNvSpPr>
          <p:nvPr/>
        </p:nvSpPr>
        <p:spPr bwMode="auto">
          <a:xfrm>
            <a:off x="4343400" y="1828800"/>
            <a:ext cx="4419600" cy="838200"/>
          </a:xfrm>
          <a:prstGeom prst="rect">
            <a:avLst/>
          </a:prstGeom>
          <a:solidFill>
            <a:schemeClr val="accent1">
              <a:lumMod val="20000"/>
              <a:lumOff val="80000"/>
            </a:schemeClr>
          </a:solidFill>
          <a:ln w="15875">
            <a:solidFill>
              <a:srgbClr val="000000"/>
            </a:solidFill>
            <a:miter lim="800000"/>
            <a:headEnd/>
            <a:tailEnd/>
          </a:ln>
          <a:effectLst>
            <a:outerShdw dist="107763" dir="2700000" algn="ctr" rotWithShape="0">
              <a:schemeClr val="bg2"/>
            </a:outerShdw>
          </a:effectLst>
        </p:spPr>
        <p:txBody>
          <a:bodyPr lIns="0" tIns="0" rIns="0" bIns="0" anchor="ctr"/>
          <a:lstStyle/>
          <a:p>
            <a:pPr algn="ctr">
              <a:defRPr/>
            </a:pPr>
            <a:r>
              <a:rPr lang="en-US" sz="2000" b="1" dirty="0">
                <a:latin typeface="Arial Narrow" pitchFamily="34" charset="0"/>
                <a:ea typeface="ＭＳ Ｐゴシック" panose="020B0600070205080204" pitchFamily="34" charset="-128"/>
              </a:rPr>
              <a:t>Expenses are incurred in generating revenues and operating the entity.</a:t>
            </a:r>
          </a:p>
        </p:txBody>
      </p:sp>
      <p:sp>
        <p:nvSpPr>
          <p:cNvPr id="36" name="Rectangle 35">
            <a:extLst>
              <a:ext uri="{FF2B5EF4-FFF2-40B4-BE49-F238E27FC236}">
                <a16:creationId xmlns:a16="http://schemas.microsoft.com/office/drawing/2014/main" id="{BB10A7A4-0A45-4C9D-8C8F-A32E572DC3AD}"/>
              </a:ext>
            </a:extLst>
          </p:cNvPr>
          <p:cNvSpPr/>
          <p:nvPr/>
        </p:nvSpPr>
        <p:spPr>
          <a:xfrm>
            <a:off x="381000" y="3886200"/>
            <a:ext cx="1676400" cy="1938338"/>
          </a:xfrm>
          <a:prstGeom prst="rect">
            <a:avLst/>
          </a:prstGeom>
          <a:solidFill>
            <a:schemeClr val="accent3">
              <a:lumMod val="20000"/>
              <a:lumOff val="80000"/>
            </a:schemeClr>
          </a:solidFill>
          <a:ln>
            <a:solidFill>
              <a:srgbClr val="002060"/>
            </a:solidFill>
          </a:ln>
        </p:spPr>
        <p:txBody>
          <a:bodyPr lIns="0" tIns="0" rIns="0" bIns="0">
            <a:spAutoFit/>
          </a:bodyPr>
          <a:lstStyle/>
          <a:p>
            <a:pPr algn="ctr">
              <a:defRPr/>
            </a:pPr>
            <a:r>
              <a:rPr lang="en-US" dirty="0">
                <a:latin typeface="Arial Narrow" pitchFamily="34" charset="0"/>
                <a:ea typeface="ＭＳ Ｐゴシック" panose="020B0600070205080204" pitchFamily="34" charset="-128"/>
              </a:rPr>
              <a:t>Notice that the statement starts with </a:t>
            </a:r>
            <a:r>
              <a:rPr lang="en-US" b="1" dirty="0">
                <a:latin typeface="Arial Narrow" pitchFamily="34" charset="0"/>
                <a:ea typeface="ＭＳ Ｐゴシック" panose="020B0600070205080204" pitchFamily="34" charset="-128"/>
              </a:rPr>
              <a:t>net sales</a:t>
            </a:r>
            <a:r>
              <a:rPr lang="en-US" dirty="0">
                <a:latin typeface="Arial Narrow" pitchFamily="34" charset="0"/>
                <a:ea typeface="ＭＳ Ｐゴシック" panose="020B0600070205080204" pitchFamily="34" charset="-128"/>
              </a:rPr>
              <a:t> and that the various expenses are subtracted to arrive at </a:t>
            </a:r>
            <a:r>
              <a:rPr lang="en-US" b="1" dirty="0">
                <a:latin typeface="Arial Narrow" pitchFamily="34" charset="0"/>
                <a:ea typeface="ＭＳ Ｐゴシック" panose="020B0600070205080204" pitchFamily="34" charset="-128"/>
              </a:rPr>
              <a:t>net income.</a:t>
            </a:r>
            <a:endParaRPr lang="en-US" dirty="0">
              <a:latin typeface="Arial Narrow" pitchFamily="34" charset="0"/>
              <a:ea typeface="ＭＳ Ｐゴシック" panose="020B0600070205080204" pitchFamily="34" charset="-128"/>
            </a:endParaRPr>
          </a:p>
        </p:txBody>
      </p:sp>
      <p:sp>
        <p:nvSpPr>
          <p:cNvPr id="79882" name="AutoShape 22">
            <a:extLst>
              <a:ext uri="{FF2B5EF4-FFF2-40B4-BE49-F238E27FC236}">
                <a16:creationId xmlns:a16="http://schemas.microsoft.com/office/drawing/2014/main" id="{91AF3C43-3648-4A5E-86F4-24071217A01F}"/>
              </a:ext>
            </a:extLst>
          </p:cNvPr>
          <p:cNvSpPr>
            <a:spLocks noChangeArrowheads="1"/>
          </p:cNvSpPr>
          <p:nvPr/>
        </p:nvSpPr>
        <p:spPr bwMode="auto">
          <a:xfrm>
            <a:off x="2362200" y="5295900"/>
            <a:ext cx="6400800" cy="304800"/>
          </a:xfrm>
          <a:prstGeom prst="roundRect">
            <a:avLst>
              <a:gd name="adj" fmla="val 16667"/>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79883" name="AutoShape 22">
            <a:extLst>
              <a:ext uri="{FF2B5EF4-FFF2-40B4-BE49-F238E27FC236}">
                <a16:creationId xmlns:a16="http://schemas.microsoft.com/office/drawing/2014/main" id="{204DA846-60A3-4657-AFA8-F30F2116BAB8}"/>
              </a:ext>
            </a:extLst>
          </p:cNvPr>
          <p:cNvSpPr>
            <a:spLocks noChangeArrowheads="1"/>
          </p:cNvSpPr>
          <p:nvPr/>
        </p:nvSpPr>
        <p:spPr bwMode="auto">
          <a:xfrm>
            <a:off x="2209800" y="3829050"/>
            <a:ext cx="6553200" cy="609600"/>
          </a:xfrm>
          <a:prstGeom prst="roundRect">
            <a:avLst>
              <a:gd name="adj" fmla="val 16667"/>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79884" name="Line 23">
            <a:extLst>
              <a:ext uri="{FF2B5EF4-FFF2-40B4-BE49-F238E27FC236}">
                <a16:creationId xmlns:a16="http://schemas.microsoft.com/office/drawing/2014/main" id="{FD6052E5-54B3-4141-B4A8-D8E8873BEF1D}"/>
              </a:ext>
            </a:extLst>
          </p:cNvPr>
          <p:cNvSpPr>
            <a:spLocks noChangeShapeType="1"/>
          </p:cNvSpPr>
          <p:nvPr/>
        </p:nvSpPr>
        <p:spPr bwMode="auto">
          <a:xfrm>
            <a:off x="6858000" y="2743200"/>
            <a:ext cx="762000" cy="9144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4" name="Rounded Rectangle 13">
            <a:extLst>
              <a:ext uri="{FF2B5EF4-FFF2-40B4-BE49-F238E27FC236}">
                <a16:creationId xmlns:a16="http://schemas.microsoft.com/office/drawing/2014/main" id="{DFB8940D-69DE-4928-A5E3-B11828752BCD}"/>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3">
            <a:extLst>
              <a:ext uri="{FF2B5EF4-FFF2-40B4-BE49-F238E27FC236}">
                <a16:creationId xmlns:a16="http://schemas.microsoft.com/office/drawing/2014/main" id="{1EB61821-DA36-4A0A-B508-D8DA24C337BE}"/>
              </a:ext>
            </a:extLst>
          </p:cNvPr>
          <p:cNvSpPr>
            <a:spLocks noGrp="1"/>
          </p:cNvSpPr>
          <p:nvPr>
            <p:ph type="title"/>
          </p:nvPr>
        </p:nvSpPr>
        <p:spPr>
          <a:xfrm>
            <a:off x="533400" y="0"/>
            <a:ext cx="8229600" cy="1143000"/>
          </a:xfrm>
        </p:spPr>
        <p:txBody>
          <a:bodyPr/>
          <a:lstStyle/>
          <a:p>
            <a:r>
              <a:rPr lang="en-US" altLang="en-US">
                <a:ea typeface="MS PGothic" panose="020B0600070205080204" pitchFamily="34" charset="-128"/>
              </a:rPr>
              <a:t>Income Statement</a:t>
            </a:r>
          </a:p>
        </p:txBody>
      </p:sp>
      <p:sp>
        <p:nvSpPr>
          <p:cNvPr id="81923" name="Rectangle 3">
            <a:extLst>
              <a:ext uri="{FF2B5EF4-FFF2-40B4-BE49-F238E27FC236}">
                <a16:creationId xmlns:a16="http://schemas.microsoft.com/office/drawing/2014/main" id="{70D602C1-2A1E-4800-9E88-DF50F0E8677F}"/>
              </a:ext>
            </a:extLst>
          </p:cNvPr>
          <p:cNvSpPr>
            <a:spLocks noChangeArrowheads="1"/>
          </p:cNvSpPr>
          <p:nvPr/>
        </p:nvSpPr>
        <p:spPr bwMode="auto">
          <a:xfrm>
            <a:off x="3581400" y="2690813"/>
            <a:ext cx="5334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81924" name="Rectangle 5">
            <a:extLst>
              <a:ext uri="{FF2B5EF4-FFF2-40B4-BE49-F238E27FC236}">
                <a16:creationId xmlns:a16="http://schemas.microsoft.com/office/drawing/2014/main" id="{EFE594C3-8E6F-41E0-A19E-7CAA9CBE57D1}"/>
              </a:ext>
            </a:extLst>
          </p:cNvPr>
          <p:cNvSpPr>
            <a:spLocks noChangeArrowheads="1"/>
          </p:cNvSpPr>
          <p:nvPr/>
        </p:nvSpPr>
        <p:spPr bwMode="auto">
          <a:xfrm>
            <a:off x="3657600" y="4162425"/>
            <a:ext cx="5334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pic>
        <p:nvPicPr>
          <p:cNvPr id="81925" name="Picture 11">
            <a:extLst>
              <a:ext uri="{FF2B5EF4-FFF2-40B4-BE49-F238E27FC236}">
                <a16:creationId xmlns:a16="http://schemas.microsoft.com/office/drawing/2014/main" id="{BC71D726-FACD-48D0-8A8E-CEAF633822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22400" y="2833688"/>
            <a:ext cx="6654800"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6" name="Line 23">
            <a:extLst>
              <a:ext uri="{FF2B5EF4-FFF2-40B4-BE49-F238E27FC236}">
                <a16:creationId xmlns:a16="http://schemas.microsoft.com/office/drawing/2014/main" id="{CA879868-2BA5-4106-9BE9-715D3F37FDFF}"/>
              </a:ext>
            </a:extLst>
          </p:cNvPr>
          <p:cNvSpPr>
            <a:spLocks noChangeShapeType="1"/>
          </p:cNvSpPr>
          <p:nvPr/>
        </p:nvSpPr>
        <p:spPr bwMode="auto">
          <a:xfrm>
            <a:off x="838200" y="2286000"/>
            <a:ext cx="457200" cy="27432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81927" name="AutoShape 22">
            <a:extLst>
              <a:ext uri="{FF2B5EF4-FFF2-40B4-BE49-F238E27FC236}">
                <a16:creationId xmlns:a16="http://schemas.microsoft.com/office/drawing/2014/main" id="{C3253DAA-035E-408D-9C4B-EF6843EA0437}"/>
              </a:ext>
            </a:extLst>
          </p:cNvPr>
          <p:cNvSpPr>
            <a:spLocks noChangeArrowheads="1"/>
          </p:cNvSpPr>
          <p:nvPr/>
        </p:nvSpPr>
        <p:spPr bwMode="auto">
          <a:xfrm>
            <a:off x="1352550" y="5143500"/>
            <a:ext cx="6781800" cy="304800"/>
          </a:xfrm>
          <a:prstGeom prst="roundRect">
            <a:avLst>
              <a:gd name="adj" fmla="val 16667"/>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81928" name="Line 23">
            <a:extLst>
              <a:ext uri="{FF2B5EF4-FFF2-40B4-BE49-F238E27FC236}">
                <a16:creationId xmlns:a16="http://schemas.microsoft.com/office/drawing/2014/main" id="{5163C52C-2489-44B5-ABC0-218C9E09E665}"/>
              </a:ext>
            </a:extLst>
          </p:cNvPr>
          <p:cNvSpPr>
            <a:spLocks noChangeShapeType="1"/>
          </p:cNvSpPr>
          <p:nvPr/>
        </p:nvSpPr>
        <p:spPr bwMode="auto">
          <a:xfrm>
            <a:off x="5791200" y="2667000"/>
            <a:ext cx="1066800" cy="304800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7" name="TextBox 16">
            <a:extLst>
              <a:ext uri="{FF2B5EF4-FFF2-40B4-BE49-F238E27FC236}">
                <a16:creationId xmlns:a16="http://schemas.microsoft.com/office/drawing/2014/main" id="{CD9F12F6-D2F3-4569-8084-1FE09C41649D}"/>
              </a:ext>
            </a:extLst>
          </p:cNvPr>
          <p:cNvSpPr txBox="1"/>
          <p:nvPr/>
        </p:nvSpPr>
        <p:spPr>
          <a:xfrm>
            <a:off x="533400" y="1295400"/>
            <a:ext cx="3733800" cy="1200150"/>
          </a:xfrm>
          <a:prstGeom prst="rect">
            <a:avLst/>
          </a:prstGeom>
          <a:solidFill>
            <a:schemeClr val="accent3">
              <a:lumMod val="20000"/>
              <a:lumOff val="80000"/>
            </a:schemeClr>
          </a:solidFill>
          <a:ln>
            <a:solidFill>
              <a:schemeClr val="tx2"/>
            </a:solidFill>
          </a:ln>
        </p:spPr>
        <p:txBody>
          <a:bodyPr>
            <a:spAutoFit/>
          </a:bodyPr>
          <a:lstStyle/>
          <a:p>
            <a:pPr algn="ctr">
              <a:defRPr/>
            </a:pPr>
            <a:r>
              <a:rPr lang="en-US" sz="2400" b="1" i="1" dirty="0">
                <a:latin typeface="Arial Narrow" pitchFamily="34" charset="0"/>
                <a:ea typeface="ＭＳ Ｐゴシック" panose="020B0600070205080204" pitchFamily="34" charset="-128"/>
              </a:rPr>
              <a:t>Income taxes</a:t>
            </a:r>
            <a:r>
              <a:rPr lang="en-US" sz="2400" dirty="0">
                <a:latin typeface="Arial Narrow" pitchFamily="34" charset="0"/>
                <a:ea typeface="ＭＳ Ｐゴシック" panose="020B0600070205080204" pitchFamily="34" charset="-128"/>
              </a:rPr>
              <a:t> are shown after all the other income statement items have been reported.</a:t>
            </a:r>
          </a:p>
        </p:txBody>
      </p:sp>
      <p:sp>
        <p:nvSpPr>
          <p:cNvPr id="81930" name="AutoShape 22">
            <a:extLst>
              <a:ext uri="{FF2B5EF4-FFF2-40B4-BE49-F238E27FC236}">
                <a16:creationId xmlns:a16="http://schemas.microsoft.com/office/drawing/2014/main" id="{76B68369-F8C7-4F68-98FE-87C07FE8E8FF}"/>
              </a:ext>
            </a:extLst>
          </p:cNvPr>
          <p:cNvSpPr>
            <a:spLocks noChangeArrowheads="1"/>
          </p:cNvSpPr>
          <p:nvPr/>
        </p:nvSpPr>
        <p:spPr bwMode="auto">
          <a:xfrm>
            <a:off x="7010400" y="5638800"/>
            <a:ext cx="1066800" cy="381000"/>
          </a:xfrm>
          <a:prstGeom prst="roundRect">
            <a:avLst>
              <a:gd name="adj" fmla="val 5241"/>
            </a:avLst>
          </a:prstGeom>
          <a:noFill/>
          <a:ln w="5715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81931" name="Rectangle 18">
            <a:extLst>
              <a:ext uri="{FF2B5EF4-FFF2-40B4-BE49-F238E27FC236}">
                <a16:creationId xmlns:a16="http://schemas.microsoft.com/office/drawing/2014/main" id="{C8C61300-BAF2-4A46-899F-1DFB738E7DFB}"/>
              </a:ext>
            </a:extLst>
          </p:cNvPr>
          <p:cNvSpPr>
            <a:spLocks noChangeArrowheads="1"/>
          </p:cNvSpPr>
          <p:nvPr/>
        </p:nvSpPr>
        <p:spPr bwMode="auto">
          <a:xfrm>
            <a:off x="4419600" y="990600"/>
            <a:ext cx="4191000" cy="1754188"/>
          </a:xfrm>
          <a:prstGeom prst="rect">
            <a:avLst/>
          </a:prstGeom>
          <a:solidFill>
            <a:srgbClr val="FFFF99"/>
          </a:solidFill>
          <a:ln w="9525">
            <a:solidFill>
              <a:schemeClr val="tx2"/>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dirty="0">
                <a:latin typeface="Tahoma" panose="020B0604030504040204" pitchFamily="34" charset="0"/>
              </a:rPr>
              <a:t>Earnings per share of common stock outstanding</a:t>
            </a:r>
            <a:r>
              <a:rPr lang="en-US" altLang="en-US" sz="1800" dirty="0">
                <a:latin typeface="Tahoma" panose="020B0604030504040204" pitchFamily="34" charset="0"/>
              </a:rPr>
              <a:t> is reported as a separate item at the bottom of the income statement because of its significance in evaluating the market value of a share of common stock. </a:t>
            </a:r>
          </a:p>
        </p:txBody>
      </p:sp>
      <p:sp>
        <p:nvSpPr>
          <p:cNvPr id="12" name="Rounded Rectangle 13">
            <a:extLst>
              <a:ext uri="{FF2B5EF4-FFF2-40B4-BE49-F238E27FC236}">
                <a16:creationId xmlns:a16="http://schemas.microsoft.com/office/drawing/2014/main" id="{EDD37AD7-3297-4271-9180-C64F95600E4C}"/>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7">
            <a:extLst>
              <a:ext uri="{FF2B5EF4-FFF2-40B4-BE49-F238E27FC236}">
                <a16:creationId xmlns:a16="http://schemas.microsoft.com/office/drawing/2014/main" id="{1CA8B5E3-2E96-44E3-8552-BE8D3A719FB1}"/>
              </a:ext>
            </a:extLst>
          </p:cNvPr>
          <p:cNvSpPr>
            <a:spLocks noGrp="1"/>
          </p:cNvSpPr>
          <p:nvPr>
            <p:ph type="title"/>
          </p:nvPr>
        </p:nvSpPr>
        <p:spPr>
          <a:xfrm>
            <a:off x="533400" y="0"/>
            <a:ext cx="8229600" cy="1143000"/>
          </a:xfrm>
        </p:spPr>
        <p:txBody>
          <a:bodyPr/>
          <a:lstStyle/>
          <a:p>
            <a:r>
              <a:rPr lang="en-US" altLang="en-US">
                <a:ea typeface="MS PGothic" panose="020B0600070205080204" pitchFamily="34" charset="-128"/>
              </a:rPr>
              <a:t>Income Statement</a:t>
            </a:r>
          </a:p>
        </p:txBody>
      </p:sp>
      <p:graphicFrame>
        <p:nvGraphicFramePr>
          <p:cNvPr id="83971" name="Object 2">
            <a:extLst>
              <a:ext uri="{FF2B5EF4-FFF2-40B4-BE49-F238E27FC236}">
                <a16:creationId xmlns:a16="http://schemas.microsoft.com/office/drawing/2014/main" id="{08F8190A-9B7C-4E84-8286-BD80B7BE5324}"/>
              </a:ext>
            </a:extLst>
          </p:cNvPr>
          <p:cNvGraphicFramePr>
            <a:graphicFrameLocks noChangeAspect="1"/>
          </p:cNvGraphicFramePr>
          <p:nvPr>
            <p:extLst>
              <p:ext uri="{D42A27DB-BD31-4B8C-83A1-F6EECF244321}">
                <p14:modId xmlns:p14="http://schemas.microsoft.com/office/powerpoint/2010/main" val="2279677305"/>
              </p:ext>
            </p:extLst>
          </p:nvPr>
        </p:nvGraphicFramePr>
        <p:xfrm>
          <a:off x="914400" y="1117600"/>
          <a:ext cx="7467600" cy="5045075"/>
        </p:xfrm>
        <a:graphic>
          <a:graphicData uri="http://schemas.openxmlformats.org/presentationml/2006/ole">
            <mc:AlternateContent xmlns:mc="http://schemas.openxmlformats.org/markup-compatibility/2006">
              <mc:Choice xmlns:v="urn:schemas-microsoft-com:vml" Requires="v">
                <p:oleObj spid="_x0000_s84016" name="Worksheet" r:id="rId4" imgW="4800732" imgH="3410038" progId="Excel.Sheet.8">
                  <p:embed/>
                </p:oleObj>
              </mc:Choice>
              <mc:Fallback>
                <p:oleObj name="Worksheet" r:id="rId4" imgW="4800732" imgH="3410038" progId="Excel.Sheet.8">
                  <p:embed/>
                  <p:pic>
                    <p:nvPicPr>
                      <p:cNvPr id="0" name="Object 2"/>
                      <p:cNvPicPr>
                        <a:picLocks noChangeAspect="1" noChangeArrowheads="1"/>
                      </p:cNvPicPr>
                      <p:nvPr/>
                    </p:nvPicPr>
                    <p:blipFill>
                      <a:blip r:embed="rId5"/>
                      <a:srcRect/>
                      <a:stretch>
                        <a:fillRect/>
                      </a:stretch>
                    </p:blipFill>
                    <p:spPr bwMode="auto">
                      <a:xfrm>
                        <a:off x="914400" y="1117600"/>
                        <a:ext cx="7467600" cy="5045075"/>
                      </a:xfrm>
                      <a:prstGeom prst="rect">
                        <a:avLst/>
                      </a:prstGeom>
                      <a:noFill/>
                      <a:ln w="9525">
                        <a:solidFill>
                          <a:srgbClr val="00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Rounded Rectangle 13">
            <a:extLst>
              <a:ext uri="{FF2B5EF4-FFF2-40B4-BE49-F238E27FC236}">
                <a16:creationId xmlns:a16="http://schemas.microsoft.com/office/drawing/2014/main" id="{DD9EF8CA-466D-490D-80A3-1E2C7FF948D6}"/>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8">
            <a:extLst>
              <a:ext uri="{FF2B5EF4-FFF2-40B4-BE49-F238E27FC236}">
                <a16:creationId xmlns:a16="http://schemas.microsoft.com/office/drawing/2014/main" id="{3F802803-2A0E-41B2-8C31-93A5C5AE3132}"/>
              </a:ext>
            </a:extLst>
          </p:cNvPr>
          <p:cNvSpPr>
            <a:spLocks noGrp="1"/>
          </p:cNvSpPr>
          <p:nvPr>
            <p:ph type="title"/>
          </p:nvPr>
        </p:nvSpPr>
        <p:spPr>
          <a:xfrm>
            <a:off x="457200" y="152400"/>
            <a:ext cx="8347075" cy="990600"/>
          </a:xfrm>
        </p:spPr>
        <p:txBody>
          <a:bodyPr/>
          <a:lstStyle/>
          <a:p>
            <a:r>
              <a:rPr lang="en-US" altLang="en-US" sz="3600" dirty="0">
                <a:ea typeface="MS PGothic" panose="020B0600070205080204" pitchFamily="34" charset="-128"/>
              </a:rPr>
              <a:t>Statement of Changes</a:t>
            </a:r>
            <a:br>
              <a:rPr lang="en-US" altLang="en-US" sz="3600" dirty="0">
                <a:ea typeface="MS PGothic" panose="020B0600070205080204" pitchFamily="34" charset="-128"/>
              </a:rPr>
            </a:br>
            <a:r>
              <a:rPr lang="en-US" altLang="en-US" sz="3600" dirty="0">
                <a:ea typeface="MS PGothic" panose="020B0600070205080204" pitchFamily="34" charset="-128"/>
              </a:rPr>
              <a:t>in Stockholders' Equity</a:t>
            </a:r>
          </a:p>
        </p:txBody>
      </p:sp>
      <p:sp>
        <p:nvSpPr>
          <p:cNvPr id="86019" name="Text Box 7">
            <a:extLst>
              <a:ext uri="{FF2B5EF4-FFF2-40B4-BE49-F238E27FC236}">
                <a16:creationId xmlns:a16="http://schemas.microsoft.com/office/drawing/2014/main" id="{60A0B726-1C32-402A-8286-7CE053DEC473}"/>
              </a:ext>
            </a:extLst>
          </p:cNvPr>
          <p:cNvSpPr txBox="1">
            <a:spLocks noChangeArrowheads="1"/>
          </p:cNvSpPr>
          <p:nvPr/>
        </p:nvSpPr>
        <p:spPr bwMode="auto">
          <a:xfrm>
            <a:off x="533400" y="5273675"/>
            <a:ext cx="8347075" cy="1108075"/>
          </a:xfrm>
          <a:prstGeom prst="rect">
            <a:avLst/>
          </a:prstGeom>
          <a:solidFill>
            <a:srgbClr val="FFFFCC"/>
          </a:solidFill>
          <a:ln w="9525">
            <a:solidFill>
              <a:srgbClr val="0033CC"/>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200" b="1" dirty="0">
                <a:latin typeface="Arial Narrow" panose="020B0606020202030204" pitchFamily="34" charset="0"/>
              </a:rPr>
              <a:t>This financial statement shows the details of stockholders' equity and explains the changes that occurred in the components of stockholders' equity during the year.</a:t>
            </a:r>
          </a:p>
        </p:txBody>
      </p:sp>
      <p:graphicFrame>
        <p:nvGraphicFramePr>
          <p:cNvPr id="8" name="Table 7">
            <a:extLst>
              <a:ext uri="{FF2B5EF4-FFF2-40B4-BE49-F238E27FC236}">
                <a16:creationId xmlns:a16="http://schemas.microsoft.com/office/drawing/2014/main" id="{AA1F4D1B-11C6-42FD-AC0D-83951B149CCC}"/>
              </a:ext>
            </a:extLst>
          </p:cNvPr>
          <p:cNvGraphicFramePr>
            <a:graphicFrameLocks noGrp="1"/>
          </p:cNvGraphicFramePr>
          <p:nvPr/>
        </p:nvGraphicFramePr>
        <p:xfrm>
          <a:off x="1143000" y="1219200"/>
          <a:ext cx="7162800" cy="4016372"/>
        </p:xfrm>
        <a:graphic>
          <a:graphicData uri="http://schemas.openxmlformats.org/drawingml/2006/table">
            <a:tbl>
              <a:tblPr/>
              <a:tblGrid>
                <a:gridCol w="5489249">
                  <a:extLst>
                    <a:ext uri="{9D8B030D-6E8A-4147-A177-3AD203B41FA5}">
                      <a16:colId xmlns:a16="http://schemas.microsoft.com/office/drawing/2014/main" val="20000"/>
                    </a:ext>
                  </a:extLst>
                </a:gridCol>
                <a:gridCol w="1673551">
                  <a:extLst>
                    <a:ext uri="{9D8B030D-6E8A-4147-A177-3AD203B41FA5}">
                      <a16:colId xmlns:a16="http://schemas.microsoft.com/office/drawing/2014/main" val="20001"/>
                    </a:ext>
                  </a:extLst>
                </a:gridCol>
              </a:tblGrid>
              <a:tr h="664487">
                <a:tc gridSpan="2">
                  <a:txBody>
                    <a:bodyPr/>
                    <a:lstStyle/>
                    <a:p>
                      <a:pPr algn="ctr" fontAlgn="b"/>
                      <a:r>
                        <a:rPr lang="en-US" sz="1300" b="1" dirty="0">
                          <a:solidFill>
                            <a:srgbClr val="FFFFFF"/>
                          </a:solidFill>
                          <a:latin typeface="stix"/>
                        </a:rPr>
                        <a:t>MAIN STREET STORE, INC.</a:t>
                      </a:r>
                      <a:br>
                        <a:rPr lang="en-US" sz="1300" b="1" dirty="0">
                          <a:solidFill>
                            <a:srgbClr val="FFFFFF"/>
                          </a:solidFill>
                          <a:latin typeface="stix"/>
                        </a:rPr>
                      </a:br>
                      <a:r>
                        <a:rPr lang="en-US" sz="1300" b="1" dirty="0">
                          <a:solidFill>
                            <a:srgbClr val="FFFFFF"/>
                          </a:solidFill>
                          <a:latin typeface="stix"/>
                        </a:rPr>
                        <a:t>Statement of Changes in Stockholders’ Equity</a:t>
                      </a:r>
                      <a:br>
                        <a:rPr lang="en-US" sz="1300" b="1" dirty="0">
                          <a:solidFill>
                            <a:srgbClr val="FFFFFF"/>
                          </a:solidFill>
                          <a:latin typeface="stix"/>
                        </a:rPr>
                      </a:br>
                      <a:r>
                        <a:rPr lang="en-US" sz="1300" b="1" dirty="0">
                          <a:solidFill>
                            <a:srgbClr val="FFFFFF"/>
                          </a:solidFill>
                          <a:latin typeface="stix"/>
                        </a:rPr>
                        <a:t>For the Year Ended August 31, 2020</a:t>
                      </a:r>
                    </a:p>
                  </a:txBody>
                  <a:tcPr marL="48981" marR="48981" marT="34995" marB="34995" anchor="b">
                    <a:lnL>
                      <a:noFill/>
                    </a:lnL>
                    <a:lnR>
                      <a:noFill/>
                    </a:lnR>
                    <a:lnT>
                      <a:noFill/>
                    </a:lnT>
                    <a:lnB>
                      <a:noFill/>
                    </a:lnB>
                    <a:solidFill>
                      <a:srgbClr val="006988"/>
                    </a:solidFill>
                  </a:tcPr>
                </a:tc>
                <a:tc hMerge="1">
                  <a:txBody>
                    <a:bodyPr/>
                    <a:lstStyle/>
                    <a:p>
                      <a:endParaRPr lang="en-US"/>
                    </a:p>
                  </a:txBody>
                  <a:tcPr/>
                </a:tc>
                <a:extLst>
                  <a:ext uri="{0D108BD9-81ED-4DB2-BD59-A6C34878D82A}">
                    <a16:rowId xmlns:a16="http://schemas.microsoft.com/office/drawing/2014/main" val="10000"/>
                  </a:ext>
                </a:extLst>
              </a:tr>
              <a:tr h="283365">
                <a:tc gridSpan="2">
                  <a:txBody>
                    <a:bodyPr/>
                    <a:lstStyle/>
                    <a:p>
                      <a:pPr fontAlgn="b"/>
                      <a:r>
                        <a:rPr lang="en-US" sz="1400" b="1" dirty="0">
                          <a:latin typeface="inherit"/>
                        </a:rPr>
                        <a:t>Paid-In Capital:</a:t>
                      </a:r>
                      <a:endParaRPr lang="en-US" sz="1400" dirty="0">
                        <a:latin typeface="inherit"/>
                      </a:endParaRPr>
                    </a:p>
                  </a:txBody>
                  <a:tcPr marL="48981" marR="48981" marT="34995" marB="34995" anchor="b">
                    <a:lnL>
                      <a:noFill/>
                    </a:lnL>
                    <a:lnR>
                      <a:noFill/>
                    </a:lnR>
                    <a:lnT>
                      <a:noFill/>
                    </a:lnT>
                    <a:lnB>
                      <a:noFill/>
                    </a:lnB>
                    <a:solidFill>
                      <a:srgbClr val="EDE9C3"/>
                    </a:solidFill>
                  </a:tcPr>
                </a:tc>
                <a:tc hMerge="1">
                  <a:txBody>
                    <a:bodyPr/>
                    <a:lstStyle/>
                    <a:p>
                      <a:endParaRPr lang="en-US"/>
                    </a:p>
                  </a:txBody>
                  <a:tcPr/>
                </a:tc>
                <a:extLst>
                  <a:ext uri="{0D108BD9-81ED-4DB2-BD59-A6C34878D82A}">
                    <a16:rowId xmlns:a16="http://schemas.microsoft.com/office/drawing/2014/main" val="10001"/>
                  </a:ext>
                </a:extLst>
              </a:tr>
              <a:tr h="283365">
                <a:tc>
                  <a:txBody>
                    <a:bodyPr/>
                    <a:lstStyle/>
                    <a:p>
                      <a:pPr fontAlgn="b"/>
                      <a:r>
                        <a:rPr lang="en-US" sz="1400" dirty="0">
                          <a:latin typeface="inherit"/>
                        </a:rPr>
                        <a:t>Beginning balance</a:t>
                      </a:r>
                    </a:p>
                  </a:txBody>
                  <a:tcPr marL="67174" marR="48981" marT="34995" marB="34995" anchor="b">
                    <a:lnL>
                      <a:noFill/>
                    </a:lnL>
                    <a:lnR>
                      <a:noFill/>
                    </a:lnR>
                    <a:lnT>
                      <a:noFill/>
                    </a:lnT>
                    <a:lnB>
                      <a:noFill/>
                    </a:lnB>
                    <a:solidFill>
                      <a:srgbClr val="EDE9C3"/>
                    </a:solidFill>
                  </a:tcPr>
                </a:tc>
                <a:tc>
                  <a:txBody>
                    <a:bodyPr/>
                    <a:lstStyle/>
                    <a:p>
                      <a:pPr algn="r" fontAlgn="b"/>
                      <a:r>
                        <a:rPr lang="en-US" sz="1400" dirty="0">
                          <a:latin typeface="inherit"/>
                        </a:rPr>
                        <a:t>$       –0–</a:t>
                      </a:r>
                    </a:p>
                  </a:txBody>
                  <a:tcPr marL="48981" marR="48981" marT="34995" marB="34995" anchor="b">
                    <a:lnL>
                      <a:noFill/>
                    </a:lnL>
                    <a:lnR>
                      <a:noFill/>
                    </a:lnR>
                    <a:lnT>
                      <a:noFill/>
                    </a:lnT>
                    <a:lnB>
                      <a:noFill/>
                    </a:lnB>
                    <a:solidFill>
                      <a:srgbClr val="EDE9C3"/>
                    </a:solidFill>
                  </a:tcPr>
                </a:tc>
                <a:extLst>
                  <a:ext uri="{0D108BD9-81ED-4DB2-BD59-A6C34878D82A}">
                    <a16:rowId xmlns:a16="http://schemas.microsoft.com/office/drawing/2014/main" val="10002"/>
                  </a:ext>
                </a:extLst>
              </a:tr>
              <a:tr h="518235">
                <a:tc>
                  <a:txBody>
                    <a:bodyPr/>
                    <a:lstStyle/>
                    <a:p>
                      <a:pPr fontAlgn="base">
                        <a:buFont typeface="+mj-lt"/>
                        <a:buNone/>
                      </a:pPr>
                      <a:r>
                        <a:rPr lang="en-US" sz="1400" i="0" dirty="0">
                          <a:solidFill>
                            <a:srgbClr val="333333"/>
                          </a:solidFill>
                          <a:latin typeface="stix"/>
                        </a:rPr>
                        <a:t>Common stock, par value, $10; 50,000 shares authorized, </a:t>
                      </a:r>
                      <a:br>
                        <a:rPr lang="en-US" sz="1400" i="0" dirty="0">
                          <a:solidFill>
                            <a:srgbClr val="333333"/>
                          </a:solidFill>
                          <a:latin typeface="stix"/>
                        </a:rPr>
                      </a:br>
                      <a:r>
                        <a:rPr lang="en-US" sz="1400" i="0" dirty="0">
                          <a:solidFill>
                            <a:srgbClr val="333333"/>
                          </a:solidFill>
                          <a:latin typeface="stix"/>
                        </a:rPr>
                        <a:t>10,000 shares issued and outstanding</a:t>
                      </a:r>
                    </a:p>
                  </a:txBody>
                  <a:tcPr marL="67174" marR="48981" marT="34995" marB="34995" anchor="b">
                    <a:lnL>
                      <a:noFill/>
                    </a:lnL>
                    <a:lnR>
                      <a:noFill/>
                    </a:lnR>
                    <a:lnT>
                      <a:noFill/>
                    </a:lnT>
                    <a:lnB>
                      <a:noFill/>
                    </a:lnB>
                    <a:solidFill>
                      <a:srgbClr val="EDE9C3"/>
                    </a:solidFill>
                  </a:tcPr>
                </a:tc>
                <a:tc>
                  <a:txBody>
                    <a:bodyPr/>
                    <a:lstStyle/>
                    <a:p>
                      <a:pPr algn="r" fontAlgn="b"/>
                      <a:r>
                        <a:rPr lang="en-US" sz="1400">
                          <a:latin typeface="inherit"/>
                        </a:rPr>
                        <a:t>100,000</a:t>
                      </a:r>
                    </a:p>
                  </a:txBody>
                  <a:tcPr marL="48981" marR="48981" marT="34995" marB="34995" anchor="b">
                    <a:lnL>
                      <a:noFill/>
                    </a:lnL>
                    <a:lnR>
                      <a:noFill/>
                    </a:lnR>
                    <a:lnT>
                      <a:noFill/>
                    </a:lnT>
                    <a:lnB>
                      <a:noFill/>
                    </a:lnB>
                    <a:solidFill>
                      <a:srgbClr val="EDE9C3"/>
                    </a:solidFill>
                  </a:tcPr>
                </a:tc>
                <a:extLst>
                  <a:ext uri="{0D108BD9-81ED-4DB2-BD59-A6C34878D82A}">
                    <a16:rowId xmlns:a16="http://schemas.microsoft.com/office/drawing/2014/main" val="10003"/>
                  </a:ext>
                </a:extLst>
              </a:tr>
              <a:tr h="283365">
                <a:tc>
                  <a:txBody>
                    <a:bodyPr/>
                    <a:lstStyle/>
                    <a:p>
                      <a:pPr fontAlgn="b"/>
                      <a:r>
                        <a:rPr lang="en-US" sz="1400" dirty="0">
                          <a:latin typeface="inherit"/>
                        </a:rPr>
                        <a:t>Additional paid-in capital</a:t>
                      </a:r>
                    </a:p>
                  </a:txBody>
                  <a:tcPr marL="67174" marR="48981" marT="34995" marB="34995" anchor="b">
                    <a:lnL>
                      <a:noFill/>
                    </a:lnL>
                    <a:lnR>
                      <a:noFill/>
                    </a:lnR>
                    <a:lnT>
                      <a:noFill/>
                    </a:lnT>
                    <a:lnB>
                      <a:noFill/>
                    </a:lnB>
                    <a:solidFill>
                      <a:srgbClr val="EDE9C3"/>
                    </a:solidFill>
                  </a:tcPr>
                </a:tc>
                <a:tc>
                  <a:txBody>
                    <a:bodyPr/>
                    <a:lstStyle/>
                    <a:p>
                      <a:pPr algn="r" fontAlgn="b"/>
                      <a:r>
                        <a:rPr lang="en-US" sz="1400" u="sng" dirty="0">
                          <a:latin typeface="inherit"/>
                        </a:rPr>
                        <a:t>    90,000</a:t>
                      </a:r>
                      <a:endParaRPr lang="en-US" sz="1400" dirty="0">
                        <a:latin typeface="inherit"/>
                      </a:endParaRPr>
                    </a:p>
                  </a:txBody>
                  <a:tcPr marL="48981" marR="48981" marT="34995" marB="34995" anchor="b">
                    <a:lnL>
                      <a:noFill/>
                    </a:lnL>
                    <a:lnR>
                      <a:noFill/>
                    </a:lnR>
                    <a:lnT>
                      <a:noFill/>
                    </a:lnT>
                    <a:lnB>
                      <a:noFill/>
                    </a:lnB>
                    <a:solidFill>
                      <a:srgbClr val="EDE9C3"/>
                    </a:solidFill>
                  </a:tcPr>
                </a:tc>
                <a:extLst>
                  <a:ext uri="{0D108BD9-81ED-4DB2-BD59-A6C34878D82A}">
                    <a16:rowId xmlns:a16="http://schemas.microsoft.com/office/drawing/2014/main" val="10004"/>
                  </a:ext>
                </a:extLst>
              </a:tr>
              <a:tr h="283365">
                <a:tc>
                  <a:txBody>
                    <a:bodyPr/>
                    <a:lstStyle/>
                    <a:p>
                      <a:pPr fontAlgn="b"/>
                      <a:r>
                        <a:rPr lang="en-US" sz="1400" dirty="0">
                          <a:latin typeface="inherit"/>
                        </a:rPr>
                        <a:t>Balance, August 31, 2020</a:t>
                      </a:r>
                    </a:p>
                  </a:txBody>
                  <a:tcPr marL="314876" marR="48981" marT="34995" marB="34995" anchor="b">
                    <a:lnL>
                      <a:noFill/>
                    </a:lnL>
                    <a:lnR>
                      <a:noFill/>
                    </a:lnR>
                    <a:lnT>
                      <a:noFill/>
                    </a:lnT>
                    <a:lnB>
                      <a:noFill/>
                    </a:lnB>
                    <a:solidFill>
                      <a:srgbClr val="EDE9C3"/>
                    </a:solidFill>
                  </a:tcPr>
                </a:tc>
                <a:tc>
                  <a:txBody>
                    <a:bodyPr/>
                    <a:lstStyle/>
                    <a:p>
                      <a:pPr algn="r" fontAlgn="b"/>
                      <a:r>
                        <a:rPr lang="en-US" sz="1400" u="sng">
                          <a:latin typeface="inherit"/>
                        </a:rPr>
                        <a:t>$190,000</a:t>
                      </a:r>
                      <a:endParaRPr lang="en-US" sz="1400">
                        <a:latin typeface="inherit"/>
                      </a:endParaRPr>
                    </a:p>
                  </a:txBody>
                  <a:tcPr marL="48981" marR="48981" marT="34995" marB="34995" anchor="b">
                    <a:lnL>
                      <a:noFill/>
                    </a:lnL>
                    <a:lnR>
                      <a:noFill/>
                    </a:lnR>
                    <a:lnT>
                      <a:noFill/>
                    </a:lnT>
                    <a:lnB>
                      <a:noFill/>
                    </a:lnB>
                    <a:solidFill>
                      <a:srgbClr val="EDE9C3"/>
                    </a:solidFill>
                  </a:tcPr>
                </a:tc>
                <a:extLst>
                  <a:ext uri="{0D108BD9-81ED-4DB2-BD59-A6C34878D82A}">
                    <a16:rowId xmlns:a16="http://schemas.microsoft.com/office/drawing/2014/main" val="10005"/>
                  </a:ext>
                </a:extLst>
              </a:tr>
              <a:tr h="283365">
                <a:tc gridSpan="2">
                  <a:txBody>
                    <a:bodyPr/>
                    <a:lstStyle/>
                    <a:p>
                      <a:pPr fontAlgn="b"/>
                      <a:r>
                        <a:rPr lang="en-US" sz="1400" b="1" dirty="0">
                          <a:latin typeface="inherit"/>
                        </a:rPr>
                        <a:t>Retained Earnings:</a:t>
                      </a:r>
                      <a:endParaRPr lang="en-US" sz="1400" dirty="0">
                        <a:latin typeface="inherit"/>
                      </a:endParaRPr>
                    </a:p>
                  </a:txBody>
                  <a:tcPr marL="48981" marR="48981" marT="34995" marB="34995" anchor="b">
                    <a:lnL>
                      <a:noFill/>
                    </a:lnL>
                    <a:lnR>
                      <a:noFill/>
                    </a:lnR>
                    <a:lnT>
                      <a:noFill/>
                    </a:lnT>
                    <a:lnB>
                      <a:noFill/>
                    </a:lnB>
                    <a:solidFill>
                      <a:srgbClr val="EDE9C3"/>
                    </a:solidFill>
                  </a:tcPr>
                </a:tc>
                <a:tc hMerge="1">
                  <a:txBody>
                    <a:bodyPr/>
                    <a:lstStyle/>
                    <a:p>
                      <a:endParaRPr lang="en-US"/>
                    </a:p>
                  </a:txBody>
                  <a:tcPr/>
                </a:tc>
                <a:extLst>
                  <a:ext uri="{0D108BD9-81ED-4DB2-BD59-A6C34878D82A}">
                    <a16:rowId xmlns:a16="http://schemas.microsoft.com/office/drawing/2014/main" val="10006"/>
                  </a:ext>
                </a:extLst>
              </a:tr>
              <a:tr h="283365">
                <a:tc>
                  <a:txBody>
                    <a:bodyPr/>
                    <a:lstStyle/>
                    <a:p>
                      <a:pPr fontAlgn="b"/>
                      <a:r>
                        <a:rPr lang="en-US" sz="1400" dirty="0">
                          <a:latin typeface="inherit"/>
                        </a:rPr>
                        <a:t>Beginning balance</a:t>
                      </a:r>
                    </a:p>
                  </a:txBody>
                  <a:tcPr marL="67174" marR="48981" marT="34995" marB="34995" anchor="b">
                    <a:lnL>
                      <a:noFill/>
                    </a:lnL>
                    <a:lnR>
                      <a:noFill/>
                    </a:lnR>
                    <a:lnT>
                      <a:noFill/>
                    </a:lnT>
                    <a:lnB>
                      <a:noFill/>
                    </a:lnB>
                    <a:solidFill>
                      <a:srgbClr val="EDE9C3"/>
                    </a:solidFill>
                  </a:tcPr>
                </a:tc>
                <a:tc>
                  <a:txBody>
                    <a:bodyPr/>
                    <a:lstStyle/>
                    <a:p>
                      <a:pPr algn="r" fontAlgn="b"/>
                      <a:r>
                        <a:rPr lang="en-US" sz="1400" dirty="0">
                          <a:latin typeface="inherit"/>
                        </a:rPr>
                        <a:t>$       –0–</a:t>
                      </a:r>
                    </a:p>
                  </a:txBody>
                  <a:tcPr marL="48981" marR="48981" marT="34995" marB="34995" anchor="b">
                    <a:lnL>
                      <a:noFill/>
                    </a:lnL>
                    <a:lnR>
                      <a:noFill/>
                    </a:lnR>
                    <a:lnT>
                      <a:noFill/>
                    </a:lnT>
                    <a:lnB>
                      <a:noFill/>
                    </a:lnB>
                    <a:solidFill>
                      <a:srgbClr val="EDE9C3"/>
                    </a:solidFill>
                  </a:tcPr>
                </a:tc>
                <a:extLst>
                  <a:ext uri="{0D108BD9-81ED-4DB2-BD59-A6C34878D82A}">
                    <a16:rowId xmlns:a16="http://schemas.microsoft.com/office/drawing/2014/main" val="10007"/>
                  </a:ext>
                </a:extLst>
              </a:tr>
              <a:tr h="283365">
                <a:tc>
                  <a:txBody>
                    <a:bodyPr/>
                    <a:lstStyle/>
                    <a:p>
                      <a:pPr fontAlgn="b"/>
                      <a:r>
                        <a:rPr lang="en-US" sz="1400" dirty="0">
                          <a:latin typeface="inherit"/>
                        </a:rPr>
                        <a:t>Net income for the year</a:t>
                      </a:r>
                    </a:p>
                  </a:txBody>
                  <a:tcPr marL="67174" marR="48981" marT="34995" marB="34995" anchor="b">
                    <a:lnL>
                      <a:noFill/>
                    </a:lnL>
                    <a:lnR>
                      <a:noFill/>
                    </a:lnR>
                    <a:lnT>
                      <a:noFill/>
                    </a:lnT>
                    <a:lnB>
                      <a:noFill/>
                    </a:lnB>
                    <a:solidFill>
                      <a:srgbClr val="EDE9C3"/>
                    </a:solidFill>
                  </a:tcPr>
                </a:tc>
                <a:tc>
                  <a:txBody>
                    <a:bodyPr/>
                    <a:lstStyle/>
                    <a:p>
                      <a:pPr algn="r" fontAlgn="b"/>
                      <a:r>
                        <a:rPr lang="en-US" sz="1400" dirty="0">
                          <a:latin typeface="inherit"/>
                        </a:rPr>
                        <a:t>18,000</a:t>
                      </a:r>
                    </a:p>
                  </a:txBody>
                  <a:tcPr marL="48981" marR="48981" marT="34995" marB="34995" anchor="b">
                    <a:lnL>
                      <a:noFill/>
                    </a:lnL>
                    <a:lnR>
                      <a:noFill/>
                    </a:lnR>
                    <a:lnT>
                      <a:noFill/>
                    </a:lnT>
                    <a:lnB>
                      <a:noFill/>
                    </a:lnB>
                    <a:solidFill>
                      <a:srgbClr val="EDE9C3"/>
                    </a:solidFill>
                  </a:tcPr>
                </a:tc>
                <a:extLst>
                  <a:ext uri="{0D108BD9-81ED-4DB2-BD59-A6C34878D82A}">
                    <a16:rowId xmlns:a16="http://schemas.microsoft.com/office/drawing/2014/main" val="10008"/>
                  </a:ext>
                </a:extLst>
              </a:tr>
              <a:tr h="283365">
                <a:tc>
                  <a:txBody>
                    <a:bodyPr/>
                    <a:lstStyle/>
                    <a:p>
                      <a:pPr fontAlgn="b"/>
                      <a:r>
                        <a:rPr lang="en-US" sz="1400" dirty="0">
                          <a:latin typeface="inherit"/>
                        </a:rPr>
                        <a:t>Less: Cash dividends of $.50 per share</a:t>
                      </a:r>
                    </a:p>
                  </a:txBody>
                  <a:tcPr marL="67174" marR="48981" marT="34995" marB="34995" anchor="b">
                    <a:lnL>
                      <a:noFill/>
                    </a:lnL>
                    <a:lnR>
                      <a:noFill/>
                    </a:lnR>
                    <a:lnT>
                      <a:noFill/>
                    </a:lnT>
                    <a:lnB>
                      <a:noFill/>
                    </a:lnB>
                    <a:solidFill>
                      <a:srgbClr val="EDE9C3"/>
                    </a:solidFill>
                  </a:tcPr>
                </a:tc>
                <a:tc>
                  <a:txBody>
                    <a:bodyPr/>
                    <a:lstStyle/>
                    <a:p>
                      <a:pPr algn="r" fontAlgn="b"/>
                      <a:r>
                        <a:rPr lang="en-US" sz="1400" u="sng" dirty="0">
                          <a:latin typeface="inherit"/>
                        </a:rPr>
                        <a:t>   (5,000)</a:t>
                      </a:r>
                      <a:endParaRPr lang="en-US" sz="1400" dirty="0">
                        <a:latin typeface="inherit"/>
                      </a:endParaRPr>
                    </a:p>
                  </a:txBody>
                  <a:tcPr marL="48981" marR="48981" marT="34995" marB="34995" anchor="b">
                    <a:lnL>
                      <a:noFill/>
                    </a:lnL>
                    <a:lnR>
                      <a:noFill/>
                    </a:lnR>
                    <a:lnT>
                      <a:noFill/>
                    </a:lnT>
                    <a:lnB>
                      <a:noFill/>
                    </a:lnB>
                    <a:solidFill>
                      <a:srgbClr val="EDE9C3"/>
                    </a:solidFill>
                  </a:tcPr>
                </a:tc>
                <a:extLst>
                  <a:ext uri="{0D108BD9-81ED-4DB2-BD59-A6C34878D82A}">
                    <a16:rowId xmlns:a16="http://schemas.microsoft.com/office/drawing/2014/main" val="10009"/>
                  </a:ext>
                </a:extLst>
              </a:tr>
              <a:tr h="283365">
                <a:tc>
                  <a:txBody>
                    <a:bodyPr/>
                    <a:lstStyle/>
                    <a:p>
                      <a:pPr fontAlgn="b"/>
                      <a:r>
                        <a:rPr lang="en-US" sz="1400" dirty="0">
                          <a:latin typeface="inherit"/>
                        </a:rPr>
                        <a:t>Balance, August 31, 2020</a:t>
                      </a:r>
                    </a:p>
                  </a:txBody>
                  <a:tcPr marL="314876" marR="48981" marT="34995" marB="34995" anchor="b">
                    <a:lnL>
                      <a:noFill/>
                    </a:lnL>
                    <a:lnR>
                      <a:noFill/>
                    </a:lnR>
                    <a:lnT>
                      <a:noFill/>
                    </a:lnT>
                    <a:lnB>
                      <a:noFill/>
                    </a:lnB>
                    <a:solidFill>
                      <a:srgbClr val="EDE9C3"/>
                    </a:solidFill>
                  </a:tcPr>
                </a:tc>
                <a:tc>
                  <a:txBody>
                    <a:bodyPr/>
                    <a:lstStyle/>
                    <a:p>
                      <a:pPr algn="r" fontAlgn="b"/>
                      <a:r>
                        <a:rPr lang="en-US" sz="1400" u="sng" dirty="0">
                          <a:latin typeface="inherit"/>
                        </a:rPr>
                        <a:t>$  13,000</a:t>
                      </a:r>
                      <a:endParaRPr lang="en-US" sz="1400" dirty="0">
                        <a:latin typeface="inherit"/>
                      </a:endParaRPr>
                    </a:p>
                  </a:txBody>
                  <a:tcPr marL="48981" marR="48981" marT="34995" marB="34995" anchor="b">
                    <a:lnL>
                      <a:noFill/>
                    </a:lnL>
                    <a:lnR>
                      <a:noFill/>
                    </a:lnR>
                    <a:lnT>
                      <a:noFill/>
                    </a:lnT>
                    <a:lnB>
                      <a:noFill/>
                    </a:lnB>
                    <a:solidFill>
                      <a:srgbClr val="EDE9C3"/>
                    </a:solidFill>
                  </a:tcPr>
                </a:tc>
                <a:extLst>
                  <a:ext uri="{0D108BD9-81ED-4DB2-BD59-A6C34878D82A}">
                    <a16:rowId xmlns:a16="http://schemas.microsoft.com/office/drawing/2014/main" val="10010"/>
                  </a:ext>
                </a:extLst>
              </a:tr>
              <a:tr h="283365">
                <a:tc>
                  <a:txBody>
                    <a:bodyPr/>
                    <a:lstStyle/>
                    <a:p>
                      <a:pPr fontAlgn="b"/>
                      <a:r>
                        <a:rPr lang="en-US" sz="1400" dirty="0">
                          <a:latin typeface="inherit"/>
                        </a:rPr>
                        <a:t>Total stockholders’ equity</a:t>
                      </a:r>
                    </a:p>
                  </a:txBody>
                  <a:tcPr marL="67174" marR="48981" marT="34995" marB="34995" anchor="b">
                    <a:lnL>
                      <a:noFill/>
                    </a:lnL>
                    <a:lnR>
                      <a:noFill/>
                    </a:lnR>
                    <a:lnT>
                      <a:noFill/>
                    </a:lnT>
                    <a:lnB>
                      <a:noFill/>
                    </a:lnB>
                    <a:solidFill>
                      <a:srgbClr val="EDE9C3"/>
                    </a:solidFill>
                  </a:tcPr>
                </a:tc>
                <a:tc>
                  <a:txBody>
                    <a:bodyPr/>
                    <a:lstStyle/>
                    <a:p>
                      <a:pPr algn="r" fontAlgn="b"/>
                      <a:r>
                        <a:rPr lang="en-US" sz="1400" u="none" strike="noStrike" dirty="0">
                          <a:latin typeface="inherit"/>
                        </a:rPr>
                        <a:t>$203,000</a:t>
                      </a:r>
                      <a:endParaRPr lang="en-US" sz="1400" dirty="0">
                        <a:latin typeface="inherit"/>
                      </a:endParaRPr>
                    </a:p>
                  </a:txBody>
                  <a:tcPr marL="48981" marR="48981" marT="34995" marB="34995" anchor="b">
                    <a:lnL>
                      <a:noFill/>
                    </a:lnL>
                    <a:lnR>
                      <a:noFill/>
                    </a:lnR>
                    <a:lnT>
                      <a:noFill/>
                    </a:lnT>
                    <a:lnB>
                      <a:noFill/>
                    </a:lnB>
                    <a:solidFill>
                      <a:srgbClr val="EDE9C3"/>
                    </a:solidFill>
                  </a:tcPr>
                </a:tc>
                <a:extLst>
                  <a:ext uri="{0D108BD9-81ED-4DB2-BD59-A6C34878D82A}">
                    <a16:rowId xmlns:a16="http://schemas.microsoft.com/office/drawing/2014/main" val="10011"/>
                  </a:ext>
                </a:extLst>
              </a:tr>
            </a:tbl>
          </a:graphicData>
        </a:graphic>
      </p:graphicFrame>
      <p:sp>
        <p:nvSpPr>
          <p:cNvPr id="5" name="Rounded Rectangle 6">
            <a:extLst>
              <a:ext uri="{FF2B5EF4-FFF2-40B4-BE49-F238E27FC236}">
                <a16:creationId xmlns:a16="http://schemas.microsoft.com/office/drawing/2014/main" id="{262477F1-4496-4C32-A6CD-59C5F57C0C5A}"/>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8">
            <a:extLst>
              <a:ext uri="{FF2B5EF4-FFF2-40B4-BE49-F238E27FC236}">
                <a16:creationId xmlns:a16="http://schemas.microsoft.com/office/drawing/2014/main" id="{01F845A9-6FF6-4B63-B8C9-CDFA1DADF45E}"/>
              </a:ext>
            </a:extLst>
          </p:cNvPr>
          <p:cNvSpPr>
            <a:spLocks noGrp="1"/>
          </p:cNvSpPr>
          <p:nvPr>
            <p:ph type="title"/>
          </p:nvPr>
        </p:nvSpPr>
        <p:spPr>
          <a:xfrm>
            <a:off x="492125" y="304800"/>
            <a:ext cx="8229600" cy="1143000"/>
          </a:xfrm>
        </p:spPr>
        <p:txBody>
          <a:bodyPr/>
          <a:lstStyle/>
          <a:p>
            <a:r>
              <a:rPr lang="en-US" altLang="en-US">
                <a:ea typeface="MS PGothic" panose="020B0600070205080204" pitchFamily="34" charset="-128"/>
              </a:rPr>
              <a:t>Statement of Changes</a:t>
            </a:r>
            <a:br>
              <a:rPr lang="en-US" altLang="en-US">
                <a:ea typeface="MS PGothic" panose="020B0600070205080204" pitchFamily="34" charset="-128"/>
              </a:rPr>
            </a:br>
            <a:r>
              <a:rPr lang="en-US" altLang="en-US">
                <a:ea typeface="MS PGothic" panose="020B0600070205080204" pitchFamily="34" charset="-128"/>
              </a:rPr>
              <a:t>in Stockholders' Equity</a:t>
            </a:r>
          </a:p>
        </p:txBody>
      </p:sp>
      <p:graphicFrame>
        <p:nvGraphicFramePr>
          <p:cNvPr id="88067" name="Object 2">
            <a:extLst>
              <a:ext uri="{FF2B5EF4-FFF2-40B4-BE49-F238E27FC236}">
                <a16:creationId xmlns:a16="http://schemas.microsoft.com/office/drawing/2014/main" id="{E5B7E56D-6F82-49C5-9897-66345EE5514F}"/>
              </a:ext>
            </a:extLst>
          </p:cNvPr>
          <p:cNvGraphicFramePr>
            <a:graphicFrameLocks noChangeAspect="1"/>
          </p:cNvGraphicFramePr>
          <p:nvPr>
            <p:extLst>
              <p:ext uri="{D42A27DB-BD31-4B8C-83A1-F6EECF244321}">
                <p14:modId xmlns:p14="http://schemas.microsoft.com/office/powerpoint/2010/main" val="2520590539"/>
              </p:ext>
            </p:extLst>
          </p:nvPr>
        </p:nvGraphicFramePr>
        <p:xfrm>
          <a:off x="685800" y="2133600"/>
          <a:ext cx="8210550" cy="3825875"/>
        </p:xfrm>
        <a:graphic>
          <a:graphicData uri="http://schemas.openxmlformats.org/presentationml/2006/ole">
            <mc:AlternateContent xmlns:mc="http://schemas.openxmlformats.org/markup-compatibility/2006">
              <mc:Choice xmlns:v="urn:schemas-microsoft-com:vml" Requires="v">
                <p:oleObj spid="_x0000_s88114" name="Worksheet" r:id="rId4" imgW="5057893" imgH="2390915" progId="Excel.Sheet.8">
                  <p:embed/>
                </p:oleObj>
              </mc:Choice>
              <mc:Fallback>
                <p:oleObj name="Worksheet" r:id="rId4" imgW="5057893" imgH="2390915" progId="Excel.Sheet.8">
                  <p:embed/>
                  <p:pic>
                    <p:nvPicPr>
                      <p:cNvPr id="0" name="Object 2"/>
                      <p:cNvPicPr>
                        <a:picLocks noChangeAspect="1" noChangeArrowheads="1"/>
                      </p:cNvPicPr>
                      <p:nvPr/>
                    </p:nvPicPr>
                    <p:blipFill>
                      <a:blip r:embed="rId5"/>
                      <a:srcRect/>
                      <a:stretch>
                        <a:fillRect/>
                      </a:stretch>
                    </p:blipFill>
                    <p:spPr bwMode="auto">
                      <a:xfrm>
                        <a:off x="685800" y="2133600"/>
                        <a:ext cx="8210550" cy="3825875"/>
                      </a:xfrm>
                      <a:prstGeom prst="rect">
                        <a:avLst/>
                      </a:prstGeom>
                      <a:noFill/>
                      <a:ln w="9525">
                        <a:solidFill>
                          <a:srgbClr val="00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Rounded Rectangle 6">
            <a:extLst>
              <a:ext uri="{FF2B5EF4-FFF2-40B4-BE49-F238E27FC236}">
                <a16:creationId xmlns:a16="http://schemas.microsoft.com/office/drawing/2014/main" id="{24A6E6BC-C379-451F-9756-A970E636FB35}"/>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8">
            <a:extLst>
              <a:ext uri="{FF2B5EF4-FFF2-40B4-BE49-F238E27FC236}">
                <a16:creationId xmlns:a16="http://schemas.microsoft.com/office/drawing/2014/main" id="{F87D3277-5A57-4A72-8B43-AC19B828F0FF}"/>
              </a:ext>
            </a:extLst>
          </p:cNvPr>
          <p:cNvSpPr>
            <a:spLocks noGrp="1"/>
          </p:cNvSpPr>
          <p:nvPr>
            <p:ph type="title"/>
          </p:nvPr>
        </p:nvSpPr>
        <p:spPr>
          <a:xfrm>
            <a:off x="457200" y="0"/>
            <a:ext cx="8229600" cy="1143000"/>
          </a:xfrm>
        </p:spPr>
        <p:txBody>
          <a:bodyPr/>
          <a:lstStyle/>
          <a:p>
            <a:r>
              <a:rPr lang="en-US" altLang="en-US">
                <a:ea typeface="MS PGothic" panose="020B0600070205080204" pitchFamily="34" charset="-128"/>
              </a:rPr>
              <a:t>Statement of Cash Flows</a:t>
            </a:r>
          </a:p>
        </p:txBody>
      </p:sp>
      <p:sp>
        <p:nvSpPr>
          <p:cNvPr id="90115" name="Text Box 4">
            <a:extLst>
              <a:ext uri="{FF2B5EF4-FFF2-40B4-BE49-F238E27FC236}">
                <a16:creationId xmlns:a16="http://schemas.microsoft.com/office/drawing/2014/main" id="{C54AE595-A494-4F30-A562-3572D24F3AF9}"/>
              </a:ext>
            </a:extLst>
          </p:cNvPr>
          <p:cNvSpPr txBox="1">
            <a:spLocks noChangeArrowheads="1"/>
          </p:cNvSpPr>
          <p:nvPr/>
        </p:nvSpPr>
        <p:spPr bwMode="auto">
          <a:xfrm>
            <a:off x="533400" y="914400"/>
            <a:ext cx="8382000" cy="830263"/>
          </a:xfrm>
          <a:prstGeom prst="rect">
            <a:avLst/>
          </a:prstGeom>
          <a:solidFill>
            <a:srgbClr val="CCECFF"/>
          </a:solidFill>
          <a:ln w="9525">
            <a:solidFill>
              <a:srgbClr val="0000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a:latin typeface="Arial" panose="020B0604020202020204" pitchFamily="34" charset="0"/>
              </a:rPr>
              <a:t>The purpose of this financial statement is to identify the sources and uses of cash during the year.</a:t>
            </a:r>
          </a:p>
        </p:txBody>
      </p:sp>
      <p:graphicFrame>
        <p:nvGraphicFramePr>
          <p:cNvPr id="8" name="Table 7">
            <a:extLst>
              <a:ext uri="{FF2B5EF4-FFF2-40B4-BE49-F238E27FC236}">
                <a16:creationId xmlns:a16="http://schemas.microsoft.com/office/drawing/2014/main" id="{E8076291-4650-4A30-8672-1A38E18D902A}"/>
              </a:ext>
            </a:extLst>
          </p:cNvPr>
          <p:cNvGraphicFramePr>
            <a:graphicFrameLocks noGrp="1"/>
          </p:cNvGraphicFramePr>
          <p:nvPr/>
        </p:nvGraphicFramePr>
        <p:xfrm>
          <a:off x="1676400" y="1828800"/>
          <a:ext cx="5715000" cy="4503745"/>
        </p:xfrm>
        <a:graphic>
          <a:graphicData uri="http://schemas.openxmlformats.org/drawingml/2006/table">
            <a:tbl>
              <a:tblPr/>
              <a:tblGrid>
                <a:gridCol w="4739980">
                  <a:extLst>
                    <a:ext uri="{9D8B030D-6E8A-4147-A177-3AD203B41FA5}">
                      <a16:colId xmlns:a16="http://schemas.microsoft.com/office/drawing/2014/main" val="20000"/>
                    </a:ext>
                  </a:extLst>
                </a:gridCol>
                <a:gridCol w="975020">
                  <a:extLst>
                    <a:ext uri="{9D8B030D-6E8A-4147-A177-3AD203B41FA5}">
                      <a16:colId xmlns:a16="http://schemas.microsoft.com/office/drawing/2014/main" val="20001"/>
                    </a:ext>
                  </a:extLst>
                </a:gridCol>
              </a:tblGrid>
              <a:tr h="601929">
                <a:tc gridSpan="2">
                  <a:txBody>
                    <a:bodyPr/>
                    <a:lstStyle/>
                    <a:p>
                      <a:pPr algn="ctr" fontAlgn="b"/>
                      <a:r>
                        <a:rPr lang="en-US" sz="1200" b="1" dirty="0">
                          <a:solidFill>
                            <a:srgbClr val="FFFFFF"/>
                          </a:solidFill>
                          <a:latin typeface="stix"/>
                        </a:rPr>
                        <a:t>MAIN STREET STORE, INC.</a:t>
                      </a:r>
                      <a:br>
                        <a:rPr lang="en-US" sz="1200" b="1" dirty="0">
                          <a:solidFill>
                            <a:srgbClr val="FFFFFF"/>
                          </a:solidFill>
                          <a:latin typeface="stix"/>
                        </a:rPr>
                      </a:br>
                      <a:r>
                        <a:rPr lang="en-US" sz="1200" b="1" dirty="0">
                          <a:solidFill>
                            <a:srgbClr val="FFFFFF"/>
                          </a:solidFill>
                          <a:latin typeface="stix"/>
                        </a:rPr>
                        <a:t>Statement of Cash Flows</a:t>
                      </a:r>
                      <a:br>
                        <a:rPr lang="en-US" sz="1200" b="1" dirty="0">
                          <a:solidFill>
                            <a:srgbClr val="FFFFFF"/>
                          </a:solidFill>
                          <a:latin typeface="stix"/>
                        </a:rPr>
                      </a:br>
                      <a:r>
                        <a:rPr lang="en-US" sz="1200" b="1" dirty="0">
                          <a:solidFill>
                            <a:srgbClr val="FFFFFF"/>
                          </a:solidFill>
                          <a:latin typeface="stix"/>
                        </a:rPr>
                        <a:t>For the Year Ended August 31, 2020</a:t>
                      </a:r>
                    </a:p>
                  </a:txBody>
                  <a:tcPr marL="30021" marR="30021" marT="21444" marB="21444" anchor="b">
                    <a:lnL>
                      <a:noFill/>
                    </a:lnL>
                    <a:lnR>
                      <a:noFill/>
                    </a:lnR>
                    <a:lnT>
                      <a:noFill/>
                    </a:lnT>
                    <a:lnB>
                      <a:noFill/>
                    </a:lnB>
                    <a:solidFill>
                      <a:srgbClr val="006988"/>
                    </a:solidFill>
                  </a:tcPr>
                </a:tc>
                <a:tc hMerge="1">
                  <a:txBody>
                    <a:bodyPr/>
                    <a:lstStyle/>
                    <a:p>
                      <a:endParaRPr lang="en-US"/>
                    </a:p>
                  </a:txBody>
                  <a:tcPr/>
                </a:tc>
                <a:extLst>
                  <a:ext uri="{0D108BD9-81ED-4DB2-BD59-A6C34878D82A}">
                    <a16:rowId xmlns:a16="http://schemas.microsoft.com/office/drawing/2014/main" val="10000"/>
                  </a:ext>
                </a:extLst>
              </a:tr>
              <a:tr h="225768">
                <a:tc gridSpan="2">
                  <a:txBody>
                    <a:bodyPr/>
                    <a:lstStyle/>
                    <a:p>
                      <a:pPr fontAlgn="b"/>
                      <a:r>
                        <a:rPr lang="en-US" sz="1200" b="1" dirty="0">
                          <a:latin typeface="inherit"/>
                        </a:rPr>
                        <a:t>Cash Flows from Operating Activities:</a:t>
                      </a:r>
                      <a:endParaRPr lang="en-US" sz="1200" dirty="0">
                        <a:latin typeface="inherit"/>
                      </a:endParaRPr>
                    </a:p>
                  </a:txBody>
                  <a:tcPr marL="30021" marR="30021" marT="21444" marB="21444" anchor="b">
                    <a:lnL>
                      <a:noFill/>
                    </a:lnL>
                    <a:lnR>
                      <a:noFill/>
                    </a:lnR>
                    <a:lnT>
                      <a:noFill/>
                    </a:lnT>
                    <a:lnB>
                      <a:noFill/>
                    </a:lnB>
                    <a:solidFill>
                      <a:srgbClr val="EDE9C3"/>
                    </a:solidFill>
                  </a:tcPr>
                </a:tc>
                <a:tc hMerge="1">
                  <a:txBody>
                    <a:bodyPr/>
                    <a:lstStyle/>
                    <a:p>
                      <a:endParaRPr lang="en-US"/>
                    </a:p>
                  </a:txBody>
                  <a:tcPr/>
                </a:tc>
                <a:extLst>
                  <a:ext uri="{0D108BD9-81ED-4DB2-BD59-A6C34878D82A}">
                    <a16:rowId xmlns:a16="http://schemas.microsoft.com/office/drawing/2014/main" val="10001"/>
                  </a:ext>
                </a:extLst>
              </a:tr>
              <a:tr h="261959">
                <a:tc>
                  <a:txBody>
                    <a:bodyPr/>
                    <a:lstStyle/>
                    <a:p>
                      <a:pPr fontAlgn="b"/>
                      <a:r>
                        <a:rPr lang="en-US" sz="1200" dirty="0">
                          <a:latin typeface="inherit"/>
                        </a:rPr>
                        <a:t>Net income</a:t>
                      </a:r>
                    </a:p>
                  </a:txBody>
                  <a:tcPr marL="192993" marR="30021" marT="21444" marB="21444" anchor="b">
                    <a:lnL>
                      <a:noFill/>
                    </a:lnL>
                    <a:lnR>
                      <a:noFill/>
                    </a:lnR>
                    <a:lnT>
                      <a:noFill/>
                    </a:lnT>
                    <a:lnB>
                      <a:noFill/>
                    </a:lnB>
                    <a:solidFill>
                      <a:srgbClr val="EDE9C3"/>
                    </a:solidFill>
                  </a:tcPr>
                </a:tc>
                <a:tc>
                  <a:txBody>
                    <a:bodyPr/>
                    <a:lstStyle/>
                    <a:p>
                      <a:pPr algn="r" fontAlgn="b"/>
                      <a:r>
                        <a:rPr lang="en-US" sz="1200" dirty="0">
                          <a:latin typeface="inherit"/>
                        </a:rPr>
                        <a:t>$     18,000</a:t>
                      </a: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02"/>
                  </a:ext>
                </a:extLst>
              </a:tr>
              <a:tr h="225768">
                <a:tc gridSpan="2">
                  <a:txBody>
                    <a:bodyPr/>
                    <a:lstStyle/>
                    <a:p>
                      <a:pPr fontAlgn="b"/>
                      <a:r>
                        <a:rPr lang="en-US" sz="1200" dirty="0">
                          <a:latin typeface="inherit"/>
                        </a:rPr>
                        <a:t>Add (deduct) items not affecting cash:</a:t>
                      </a:r>
                    </a:p>
                  </a:txBody>
                  <a:tcPr marL="192993" marR="30021" marT="21444" marB="21444" anchor="b">
                    <a:lnL>
                      <a:noFill/>
                    </a:lnL>
                    <a:lnR>
                      <a:noFill/>
                    </a:lnR>
                    <a:lnT>
                      <a:noFill/>
                    </a:lnT>
                    <a:lnB>
                      <a:noFill/>
                    </a:lnB>
                    <a:solidFill>
                      <a:srgbClr val="EDE9C3"/>
                    </a:solidFill>
                  </a:tcPr>
                </a:tc>
                <a:tc hMerge="1">
                  <a:txBody>
                    <a:bodyPr/>
                    <a:lstStyle/>
                    <a:p>
                      <a:endParaRPr lang="en-US"/>
                    </a:p>
                  </a:txBody>
                  <a:tcPr/>
                </a:tc>
                <a:extLst>
                  <a:ext uri="{0D108BD9-81ED-4DB2-BD59-A6C34878D82A}">
                    <a16:rowId xmlns:a16="http://schemas.microsoft.com/office/drawing/2014/main" val="10003"/>
                  </a:ext>
                </a:extLst>
              </a:tr>
              <a:tr h="225768">
                <a:tc>
                  <a:txBody>
                    <a:bodyPr/>
                    <a:lstStyle/>
                    <a:p>
                      <a:pPr fontAlgn="b"/>
                      <a:r>
                        <a:rPr lang="en-US" sz="1200" dirty="0">
                          <a:latin typeface="inherit"/>
                        </a:rPr>
                        <a:t>Depreciation expense</a:t>
                      </a:r>
                    </a:p>
                  </a:txBody>
                  <a:tcPr marL="300211" marR="30021" marT="21444" marB="21444" anchor="b">
                    <a:lnL>
                      <a:noFill/>
                    </a:lnL>
                    <a:lnR>
                      <a:noFill/>
                    </a:lnR>
                    <a:lnT>
                      <a:noFill/>
                    </a:lnT>
                    <a:lnB>
                      <a:noFill/>
                    </a:lnB>
                    <a:solidFill>
                      <a:srgbClr val="EDE9C3"/>
                    </a:solidFill>
                  </a:tcPr>
                </a:tc>
                <a:tc>
                  <a:txBody>
                    <a:bodyPr/>
                    <a:lstStyle/>
                    <a:p>
                      <a:pPr algn="r" fontAlgn="b"/>
                      <a:r>
                        <a:rPr lang="en-US" sz="1200">
                          <a:latin typeface="inherit"/>
                        </a:rPr>
                        <a:t>4,000</a:t>
                      </a: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04"/>
                  </a:ext>
                </a:extLst>
              </a:tr>
              <a:tr h="225768">
                <a:tc>
                  <a:txBody>
                    <a:bodyPr/>
                    <a:lstStyle/>
                    <a:p>
                      <a:pPr fontAlgn="b"/>
                      <a:r>
                        <a:rPr lang="en-US" sz="1200" dirty="0">
                          <a:latin typeface="inherit"/>
                        </a:rPr>
                        <a:t>Increase in accounts receivable</a:t>
                      </a:r>
                    </a:p>
                  </a:txBody>
                  <a:tcPr marL="300211" marR="30021" marT="21444" marB="21444" anchor="b">
                    <a:lnL>
                      <a:noFill/>
                    </a:lnL>
                    <a:lnR>
                      <a:noFill/>
                    </a:lnR>
                    <a:lnT>
                      <a:noFill/>
                    </a:lnT>
                    <a:lnB>
                      <a:noFill/>
                    </a:lnB>
                    <a:solidFill>
                      <a:srgbClr val="EDE9C3"/>
                    </a:solidFill>
                  </a:tcPr>
                </a:tc>
                <a:tc>
                  <a:txBody>
                    <a:bodyPr/>
                    <a:lstStyle/>
                    <a:p>
                      <a:pPr algn="r" fontAlgn="b"/>
                      <a:r>
                        <a:rPr lang="en-US" sz="1200">
                          <a:latin typeface="inherit"/>
                        </a:rPr>
                        <a:t>(80,000)</a:t>
                      </a: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05"/>
                  </a:ext>
                </a:extLst>
              </a:tr>
              <a:tr h="261959">
                <a:tc>
                  <a:txBody>
                    <a:bodyPr/>
                    <a:lstStyle/>
                    <a:p>
                      <a:pPr fontAlgn="b"/>
                      <a:r>
                        <a:rPr lang="en-US" sz="1200" dirty="0">
                          <a:latin typeface="inherit"/>
                        </a:rPr>
                        <a:t>Increase in merchandise inventory</a:t>
                      </a:r>
                    </a:p>
                  </a:txBody>
                  <a:tcPr marL="300211" marR="30021" marT="21444" marB="21444" anchor="b">
                    <a:lnL>
                      <a:noFill/>
                    </a:lnL>
                    <a:lnR>
                      <a:noFill/>
                    </a:lnR>
                    <a:lnT>
                      <a:noFill/>
                    </a:lnT>
                    <a:lnB>
                      <a:noFill/>
                    </a:lnB>
                    <a:solidFill>
                      <a:srgbClr val="EDE9C3"/>
                    </a:solidFill>
                  </a:tcPr>
                </a:tc>
                <a:tc>
                  <a:txBody>
                    <a:bodyPr/>
                    <a:lstStyle/>
                    <a:p>
                      <a:pPr algn="r" fontAlgn="b"/>
                      <a:r>
                        <a:rPr lang="en-US" sz="1200">
                          <a:latin typeface="inherit"/>
                        </a:rPr>
                        <a:t>(170,000)</a:t>
                      </a: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06"/>
                  </a:ext>
                </a:extLst>
              </a:tr>
              <a:tr h="261959">
                <a:tc>
                  <a:txBody>
                    <a:bodyPr/>
                    <a:lstStyle/>
                    <a:p>
                      <a:pPr fontAlgn="b"/>
                      <a:r>
                        <a:rPr lang="en-US" sz="1200" dirty="0">
                          <a:latin typeface="inherit"/>
                        </a:rPr>
                        <a:t>Increase in current liabilities</a:t>
                      </a:r>
                    </a:p>
                  </a:txBody>
                  <a:tcPr marL="300211" marR="30021" marT="21444" marB="21444" anchor="b">
                    <a:lnL>
                      <a:noFill/>
                    </a:lnL>
                    <a:lnR>
                      <a:noFill/>
                    </a:lnR>
                    <a:lnT>
                      <a:noFill/>
                    </a:lnT>
                    <a:lnB>
                      <a:noFill/>
                    </a:lnB>
                    <a:solidFill>
                      <a:srgbClr val="EDE9C3"/>
                    </a:solidFill>
                  </a:tcPr>
                </a:tc>
                <a:tc>
                  <a:txBody>
                    <a:bodyPr/>
                    <a:lstStyle/>
                    <a:p>
                      <a:pPr algn="r" fontAlgn="b"/>
                      <a:r>
                        <a:rPr lang="en-US" sz="1200" u="sng" dirty="0">
                          <a:latin typeface="inherit"/>
                        </a:rPr>
                        <a:t>      67,000</a:t>
                      </a:r>
                      <a:endParaRPr lang="en-US" sz="1200" dirty="0">
                        <a:latin typeface="inherit"/>
                      </a:endParaRP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07"/>
                  </a:ext>
                </a:extLst>
              </a:tr>
              <a:tr h="261959">
                <a:tc>
                  <a:txBody>
                    <a:bodyPr/>
                    <a:lstStyle/>
                    <a:p>
                      <a:pPr fontAlgn="b"/>
                      <a:r>
                        <a:rPr lang="en-US" sz="1200">
                          <a:latin typeface="inherit"/>
                        </a:rPr>
                        <a:t>Net cash used by operating activities</a:t>
                      </a:r>
                    </a:p>
                  </a:txBody>
                  <a:tcPr marL="300211" marR="30021" marT="21444" marB="21444" anchor="b">
                    <a:lnL>
                      <a:noFill/>
                    </a:lnL>
                    <a:lnR>
                      <a:noFill/>
                    </a:lnR>
                    <a:lnT>
                      <a:noFill/>
                    </a:lnT>
                    <a:lnB>
                      <a:noFill/>
                    </a:lnB>
                    <a:solidFill>
                      <a:srgbClr val="EDE9C3"/>
                    </a:solidFill>
                  </a:tcPr>
                </a:tc>
                <a:tc>
                  <a:txBody>
                    <a:bodyPr/>
                    <a:lstStyle/>
                    <a:p>
                      <a:pPr algn="r" fontAlgn="b"/>
                      <a:r>
                        <a:rPr lang="en-US" sz="1200" u="sng">
                          <a:latin typeface="inherit"/>
                        </a:rPr>
                        <a:t>$(161,000)</a:t>
                      </a:r>
                      <a:endParaRPr lang="en-US" sz="1200">
                        <a:latin typeface="inherit"/>
                      </a:endParaRP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08"/>
                  </a:ext>
                </a:extLst>
              </a:tr>
              <a:tr h="225768">
                <a:tc gridSpan="2">
                  <a:txBody>
                    <a:bodyPr/>
                    <a:lstStyle/>
                    <a:p>
                      <a:pPr fontAlgn="b"/>
                      <a:r>
                        <a:rPr lang="en-US" sz="1200" b="1" dirty="0">
                          <a:latin typeface="inherit"/>
                        </a:rPr>
                        <a:t>Cash Flows from Investing Activities:</a:t>
                      </a:r>
                      <a:endParaRPr lang="en-US" sz="1200" dirty="0">
                        <a:latin typeface="inherit"/>
                      </a:endParaRPr>
                    </a:p>
                  </a:txBody>
                  <a:tcPr marL="30021" marR="30021" marT="21444" marB="21444" anchor="b">
                    <a:lnL>
                      <a:noFill/>
                    </a:lnL>
                    <a:lnR>
                      <a:noFill/>
                    </a:lnR>
                    <a:lnT>
                      <a:noFill/>
                    </a:lnT>
                    <a:lnB>
                      <a:noFill/>
                    </a:lnB>
                    <a:solidFill>
                      <a:srgbClr val="EDE9C3"/>
                    </a:solidFill>
                  </a:tcPr>
                </a:tc>
                <a:tc hMerge="1">
                  <a:txBody>
                    <a:bodyPr/>
                    <a:lstStyle/>
                    <a:p>
                      <a:endParaRPr lang="en-US"/>
                    </a:p>
                  </a:txBody>
                  <a:tcPr/>
                </a:tc>
                <a:extLst>
                  <a:ext uri="{0D108BD9-81ED-4DB2-BD59-A6C34878D82A}">
                    <a16:rowId xmlns:a16="http://schemas.microsoft.com/office/drawing/2014/main" val="10009"/>
                  </a:ext>
                </a:extLst>
              </a:tr>
              <a:tr h="261959">
                <a:tc>
                  <a:txBody>
                    <a:bodyPr/>
                    <a:lstStyle/>
                    <a:p>
                      <a:pPr fontAlgn="b"/>
                      <a:r>
                        <a:rPr lang="en-US" sz="1200" dirty="0">
                          <a:latin typeface="inherit"/>
                        </a:rPr>
                        <a:t>Cash paid for equipment</a:t>
                      </a:r>
                    </a:p>
                  </a:txBody>
                  <a:tcPr marL="192993" marR="30021" marT="21444" marB="21444" anchor="b">
                    <a:lnL>
                      <a:noFill/>
                    </a:lnL>
                    <a:lnR>
                      <a:noFill/>
                    </a:lnR>
                    <a:lnT>
                      <a:noFill/>
                    </a:lnT>
                    <a:lnB>
                      <a:noFill/>
                    </a:lnB>
                    <a:solidFill>
                      <a:srgbClr val="EDE9C3"/>
                    </a:solidFill>
                  </a:tcPr>
                </a:tc>
                <a:tc>
                  <a:txBody>
                    <a:bodyPr/>
                    <a:lstStyle/>
                    <a:p>
                      <a:pPr algn="r" fontAlgn="b"/>
                      <a:r>
                        <a:rPr lang="en-US" sz="1200" u="sng" dirty="0">
                          <a:latin typeface="inherit"/>
                        </a:rPr>
                        <a:t>$  (40,000)</a:t>
                      </a:r>
                      <a:endParaRPr lang="en-US" sz="1200" dirty="0">
                        <a:latin typeface="inherit"/>
                      </a:endParaRP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10"/>
                  </a:ext>
                </a:extLst>
              </a:tr>
              <a:tr h="225768">
                <a:tc gridSpan="2">
                  <a:txBody>
                    <a:bodyPr/>
                    <a:lstStyle/>
                    <a:p>
                      <a:pPr fontAlgn="b"/>
                      <a:r>
                        <a:rPr lang="en-US" sz="1200" b="1" dirty="0">
                          <a:latin typeface="inherit"/>
                        </a:rPr>
                        <a:t>Cash Flows from Financing Activities:</a:t>
                      </a:r>
                      <a:endParaRPr lang="en-US" sz="1200" dirty="0">
                        <a:latin typeface="inherit"/>
                      </a:endParaRPr>
                    </a:p>
                  </a:txBody>
                  <a:tcPr marL="30021" marR="30021" marT="21444" marB="21444" anchor="b">
                    <a:lnL>
                      <a:noFill/>
                    </a:lnL>
                    <a:lnR>
                      <a:noFill/>
                    </a:lnR>
                    <a:lnT>
                      <a:noFill/>
                    </a:lnT>
                    <a:lnB>
                      <a:noFill/>
                    </a:lnB>
                    <a:solidFill>
                      <a:srgbClr val="EDE9C3"/>
                    </a:solidFill>
                  </a:tcPr>
                </a:tc>
                <a:tc hMerge="1">
                  <a:txBody>
                    <a:bodyPr/>
                    <a:lstStyle/>
                    <a:p>
                      <a:endParaRPr lang="en-US"/>
                    </a:p>
                  </a:txBody>
                  <a:tcPr/>
                </a:tc>
                <a:extLst>
                  <a:ext uri="{0D108BD9-81ED-4DB2-BD59-A6C34878D82A}">
                    <a16:rowId xmlns:a16="http://schemas.microsoft.com/office/drawing/2014/main" val="10011"/>
                  </a:ext>
                </a:extLst>
              </a:tr>
              <a:tr h="261959">
                <a:tc>
                  <a:txBody>
                    <a:bodyPr/>
                    <a:lstStyle/>
                    <a:p>
                      <a:pPr fontAlgn="b"/>
                      <a:r>
                        <a:rPr lang="en-US" sz="1200" dirty="0">
                          <a:latin typeface="inherit"/>
                        </a:rPr>
                        <a:t>Cash received from issue of long-term debt</a:t>
                      </a:r>
                    </a:p>
                  </a:txBody>
                  <a:tcPr marL="192993" marR="30021" marT="21444" marB="21444" anchor="b">
                    <a:lnL>
                      <a:noFill/>
                    </a:lnL>
                    <a:lnR>
                      <a:noFill/>
                    </a:lnR>
                    <a:lnT>
                      <a:noFill/>
                    </a:lnT>
                    <a:lnB>
                      <a:noFill/>
                    </a:lnB>
                    <a:solidFill>
                      <a:srgbClr val="EDE9C3"/>
                    </a:solidFill>
                  </a:tcPr>
                </a:tc>
                <a:tc>
                  <a:txBody>
                    <a:bodyPr/>
                    <a:lstStyle/>
                    <a:p>
                      <a:pPr algn="r" fontAlgn="b"/>
                      <a:r>
                        <a:rPr lang="en-US" sz="1200" dirty="0">
                          <a:latin typeface="inherit"/>
                        </a:rPr>
                        <a:t>$     50,000</a:t>
                      </a: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12"/>
                  </a:ext>
                </a:extLst>
              </a:tr>
              <a:tr h="225768">
                <a:tc>
                  <a:txBody>
                    <a:bodyPr/>
                    <a:lstStyle/>
                    <a:p>
                      <a:pPr fontAlgn="b"/>
                      <a:r>
                        <a:rPr lang="en-US" sz="1200" dirty="0">
                          <a:latin typeface="inherit"/>
                        </a:rPr>
                        <a:t>Cash received from sale of common stock</a:t>
                      </a:r>
                    </a:p>
                  </a:txBody>
                  <a:tcPr marL="192993" marR="30021" marT="21444" marB="21444" anchor="b">
                    <a:lnL>
                      <a:noFill/>
                    </a:lnL>
                    <a:lnR>
                      <a:noFill/>
                    </a:lnR>
                    <a:lnT>
                      <a:noFill/>
                    </a:lnT>
                    <a:lnB>
                      <a:noFill/>
                    </a:lnB>
                    <a:solidFill>
                      <a:srgbClr val="EDE9C3"/>
                    </a:solidFill>
                  </a:tcPr>
                </a:tc>
                <a:tc>
                  <a:txBody>
                    <a:bodyPr/>
                    <a:lstStyle/>
                    <a:p>
                      <a:pPr algn="r" fontAlgn="b"/>
                      <a:r>
                        <a:rPr lang="en-US" sz="1200">
                          <a:latin typeface="inherit"/>
                        </a:rPr>
                        <a:t>190,000</a:t>
                      </a: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13"/>
                  </a:ext>
                </a:extLst>
              </a:tr>
              <a:tr h="225768">
                <a:tc>
                  <a:txBody>
                    <a:bodyPr/>
                    <a:lstStyle/>
                    <a:p>
                      <a:pPr fontAlgn="b"/>
                      <a:r>
                        <a:rPr lang="en-US" sz="1200" dirty="0">
                          <a:latin typeface="inherit"/>
                        </a:rPr>
                        <a:t>Payment of cash dividend on common stock</a:t>
                      </a:r>
                    </a:p>
                  </a:txBody>
                  <a:tcPr marL="192993" marR="30021" marT="21444" marB="21444" anchor="b">
                    <a:lnL>
                      <a:noFill/>
                    </a:lnL>
                    <a:lnR>
                      <a:noFill/>
                    </a:lnR>
                    <a:lnT>
                      <a:noFill/>
                    </a:lnT>
                    <a:lnB>
                      <a:noFill/>
                    </a:lnB>
                    <a:solidFill>
                      <a:srgbClr val="EDE9C3"/>
                    </a:solidFill>
                  </a:tcPr>
                </a:tc>
                <a:tc>
                  <a:txBody>
                    <a:bodyPr/>
                    <a:lstStyle/>
                    <a:p>
                      <a:pPr algn="r" fontAlgn="b"/>
                      <a:r>
                        <a:rPr lang="en-US" sz="1200" u="sng">
                          <a:latin typeface="inherit"/>
                        </a:rPr>
                        <a:t>(5,000)</a:t>
                      </a:r>
                      <a:endParaRPr lang="en-US" sz="1200">
                        <a:latin typeface="inherit"/>
                      </a:endParaRP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14"/>
                  </a:ext>
                </a:extLst>
              </a:tr>
              <a:tr h="261959">
                <a:tc>
                  <a:txBody>
                    <a:bodyPr/>
                    <a:lstStyle/>
                    <a:p>
                      <a:pPr fontAlgn="b"/>
                      <a:r>
                        <a:rPr lang="en-US" sz="1200" dirty="0">
                          <a:latin typeface="inherit"/>
                        </a:rPr>
                        <a:t>Net cash provided by financing activities</a:t>
                      </a:r>
                    </a:p>
                  </a:txBody>
                  <a:tcPr marL="300211" marR="30021" marT="21444" marB="21444" anchor="b">
                    <a:lnL>
                      <a:noFill/>
                    </a:lnL>
                    <a:lnR>
                      <a:noFill/>
                    </a:lnR>
                    <a:lnT>
                      <a:noFill/>
                    </a:lnT>
                    <a:lnB>
                      <a:noFill/>
                    </a:lnB>
                    <a:solidFill>
                      <a:srgbClr val="EDE9C3"/>
                    </a:solidFill>
                  </a:tcPr>
                </a:tc>
                <a:tc>
                  <a:txBody>
                    <a:bodyPr/>
                    <a:lstStyle/>
                    <a:p>
                      <a:pPr algn="r" fontAlgn="b"/>
                      <a:r>
                        <a:rPr lang="en-US" sz="1200" u="sng" dirty="0">
                          <a:latin typeface="inherit"/>
                        </a:rPr>
                        <a:t>$   235,000</a:t>
                      </a:r>
                      <a:endParaRPr lang="en-US" sz="1200" dirty="0">
                        <a:latin typeface="inherit"/>
                      </a:endParaRP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15"/>
                  </a:ext>
                </a:extLst>
              </a:tr>
              <a:tr h="261959">
                <a:tc>
                  <a:txBody>
                    <a:bodyPr/>
                    <a:lstStyle/>
                    <a:p>
                      <a:pPr fontAlgn="b"/>
                      <a:r>
                        <a:rPr lang="en-US" sz="1200" dirty="0">
                          <a:latin typeface="inherit"/>
                        </a:rPr>
                        <a:t>Net increase in cash for the year</a:t>
                      </a:r>
                    </a:p>
                  </a:txBody>
                  <a:tcPr marL="30021" marR="30021" marT="21444" marB="21444" anchor="b">
                    <a:lnL>
                      <a:noFill/>
                    </a:lnL>
                    <a:lnR>
                      <a:noFill/>
                    </a:lnR>
                    <a:lnT>
                      <a:noFill/>
                    </a:lnT>
                    <a:lnB>
                      <a:noFill/>
                    </a:lnB>
                    <a:solidFill>
                      <a:srgbClr val="EDE9C3"/>
                    </a:solidFill>
                  </a:tcPr>
                </a:tc>
                <a:tc>
                  <a:txBody>
                    <a:bodyPr/>
                    <a:lstStyle/>
                    <a:p>
                      <a:pPr algn="r" fontAlgn="b"/>
                      <a:r>
                        <a:rPr lang="en-US" sz="1200" u="none" strike="noStrike" dirty="0">
                          <a:latin typeface="inherit"/>
                        </a:rPr>
                        <a:t>$     34,000</a:t>
                      </a:r>
                      <a:endParaRPr lang="en-US" sz="1200" dirty="0">
                        <a:latin typeface="inherit"/>
                      </a:endParaRPr>
                    </a:p>
                  </a:txBody>
                  <a:tcPr marL="30021" marR="30021" marT="21444" marB="21444" anchor="b">
                    <a:lnL>
                      <a:noFill/>
                    </a:lnL>
                    <a:lnR>
                      <a:noFill/>
                    </a:lnR>
                    <a:lnT>
                      <a:noFill/>
                    </a:lnT>
                    <a:lnB>
                      <a:noFill/>
                    </a:lnB>
                    <a:solidFill>
                      <a:srgbClr val="EDE9C3"/>
                    </a:solidFill>
                  </a:tcPr>
                </a:tc>
                <a:extLst>
                  <a:ext uri="{0D108BD9-81ED-4DB2-BD59-A6C34878D82A}">
                    <a16:rowId xmlns:a16="http://schemas.microsoft.com/office/drawing/2014/main" val="10016"/>
                  </a:ext>
                </a:extLst>
              </a:tr>
            </a:tbl>
          </a:graphicData>
        </a:graphic>
      </p:graphicFrame>
      <p:sp>
        <p:nvSpPr>
          <p:cNvPr id="5" name="Rounded Rectangle 6">
            <a:extLst>
              <a:ext uri="{FF2B5EF4-FFF2-40B4-BE49-F238E27FC236}">
                <a16:creationId xmlns:a16="http://schemas.microsoft.com/office/drawing/2014/main" id="{531CEDE8-5FEA-4D27-9333-2C47EBFD61A6}"/>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2" name="Object 2">
            <a:extLst>
              <a:ext uri="{FF2B5EF4-FFF2-40B4-BE49-F238E27FC236}">
                <a16:creationId xmlns:a16="http://schemas.microsoft.com/office/drawing/2014/main" id="{E9BE6582-5514-4E46-8DF7-E88DC04C8CC5}"/>
              </a:ext>
            </a:extLst>
          </p:cNvPr>
          <p:cNvGraphicFramePr>
            <a:graphicFrameLocks noChangeAspect="1"/>
          </p:cNvGraphicFramePr>
          <p:nvPr>
            <p:extLst>
              <p:ext uri="{D42A27DB-BD31-4B8C-83A1-F6EECF244321}">
                <p14:modId xmlns:p14="http://schemas.microsoft.com/office/powerpoint/2010/main" val="464883997"/>
              </p:ext>
            </p:extLst>
          </p:nvPr>
        </p:nvGraphicFramePr>
        <p:xfrm>
          <a:off x="477838" y="1371600"/>
          <a:ext cx="8343900" cy="4895850"/>
        </p:xfrm>
        <a:graphic>
          <a:graphicData uri="http://schemas.openxmlformats.org/presentationml/2006/ole">
            <mc:AlternateContent xmlns:mc="http://schemas.openxmlformats.org/markup-compatibility/2006">
              <mc:Choice xmlns:v="urn:schemas-microsoft-com:vml" Requires="v">
                <p:oleObj spid="_x0000_s92211" name="Worksheet" r:id="rId4" imgW="4800732" imgH="2628852" progId="Excel.Sheet.8">
                  <p:embed/>
                </p:oleObj>
              </mc:Choice>
              <mc:Fallback>
                <p:oleObj name="Worksheet" r:id="rId4" imgW="4800732" imgH="2628852" progId="Excel.Sheet.8">
                  <p:embed/>
                  <p:pic>
                    <p:nvPicPr>
                      <p:cNvPr id="0" name="Object 2"/>
                      <p:cNvPicPr>
                        <a:picLocks noChangeAspect="1" noChangeArrowheads="1"/>
                      </p:cNvPicPr>
                      <p:nvPr/>
                    </p:nvPicPr>
                    <p:blipFill>
                      <a:blip r:embed="rId5"/>
                      <a:srcRect/>
                      <a:stretch>
                        <a:fillRect/>
                      </a:stretch>
                    </p:blipFill>
                    <p:spPr bwMode="auto">
                      <a:xfrm>
                        <a:off x="477838" y="1371600"/>
                        <a:ext cx="8343900" cy="4895850"/>
                      </a:xfrm>
                      <a:prstGeom prst="rect">
                        <a:avLst/>
                      </a:prstGeom>
                      <a:noFill/>
                      <a:ln w="9525">
                        <a:solidFill>
                          <a:srgbClr val="00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163" name="Title 7">
            <a:extLst>
              <a:ext uri="{FF2B5EF4-FFF2-40B4-BE49-F238E27FC236}">
                <a16:creationId xmlns:a16="http://schemas.microsoft.com/office/drawing/2014/main" id="{06EC73C1-92B2-414F-BACC-EA92F687EA75}"/>
              </a:ext>
            </a:extLst>
          </p:cNvPr>
          <p:cNvSpPr>
            <a:spLocks noGrp="1"/>
          </p:cNvSpPr>
          <p:nvPr>
            <p:ph type="title"/>
          </p:nvPr>
        </p:nvSpPr>
        <p:spPr>
          <a:xfrm>
            <a:off x="457200" y="0"/>
            <a:ext cx="8229600" cy="1143000"/>
          </a:xfrm>
        </p:spPr>
        <p:txBody>
          <a:bodyPr/>
          <a:lstStyle/>
          <a:p>
            <a:r>
              <a:rPr lang="en-US" altLang="en-US">
                <a:ea typeface="MS PGothic" panose="020B0600070205080204" pitchFamily="34" charset="-128"/>
              </a:rPr>
              <a:t>Statement of Cash Flows</a:t>
            </a:r>
          </a:p>
        </p:txBody>
      </p:sp>
      <p:sp>
        <p:nvSpPr>
          <p:cNvPr id="4" name="Rounded Rectangle 6">
            <a:extLst>
              <a:ext uri="{FF2B5EF4-FFF2-40B4-BE49-F238E27FC236}">
                <a16:creationId xmlns:a16="http://schemas.microsoft.com/office/drawing/2014/main" id="{FF81E97B-1785-4DED-A922-1A7555135391}"/>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a:extLst>
              <a:ext uri="{FF2B5EF4-FFF2-40B4-BE49-F238E27FC236}">
                <a16:creationId xmlns:a16="http://schemas.microsoft.com/office/drawing/2014/main" id="{557827DF-A434-4F1F-BD21-984150997B2A}"/>
              </a:ext>
            </a:extLst>
          </p:cNvPr>
          <p:cNvSpPr>
            <a:spLocks noGrp="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r>
              <a:rPr lang="en-US" altLang="en-US" sz="2800" b="1">
                <a:solidFill>
                  <a:srgbClr val="002060"/>
                </a:solidFill>
              </a:rPr>
              <a:t>Marshall, McManus, and Viele</a:t>
            </a:r>
          </a:p>
          <a:p>
            <a:pPr algn="ctr" eaLnBrk="1" hangingPunct="1"/>
            <a:r>
              <a:rPr lang="en-US" altLang="en-US" sz="2800" b="1">
                <a:solidFill>
                  <a:srgbClr val="002060"/>
                </a:solidFill>
              </a:rPr>
              <a:t>12th Edition</a:t>
            </a:r>
          </a:p>
          <a:p>
            <a:pPr eaLnBrk="1" hangingPunct="1"/>
            <a:r>
              <a:rPr lang="en-US" altLang="en-US" sz="3900" b="1">
                <a:solidFill>
                  <a:srgbClr val="002060"/>
                </a:solidFill>
              </a:rPr>
              <a:t> 	</a:t>
            </a:r>
            <a:endParaRPr lang="en-US" altLang="en-US" b="1">
              <a:solidFill>
                <a:srgbClr val="002060"/>
              </a:solidFill>
            </a:endParaRPr>
          </a:p>
        </p:txBody>
      </p:sp>
      <p:sp>
        <p:nvSpPr>
          <p:cNvPr id="57347" name="Rectangle 2">
            <a:extLst>
              <a:ext uri="{FF2B5EF4-FFF2-40B4-BE49-F238E27FC236}">
                <a16:creationId xmlns:a16="http://schemas.microsoft.com/office/drawing/2014/main" id="{A37D43E1-047E-43BC-85FD-D7CD23824996}"/>
              </a:ext>
            </a:extLst>
          </p:cNvPr>
          <p:cNvSpPr>
            <a:spLocks noGrp="1"/>
          </p:cNvSpPr>
          <p:nvPr>
            <p:ph type="title" idx="4294967295"/>
          </p:nvPr>
        </p:nvSpPr>
        <p:spPr>
          <a:xfrm>
            <a:off x="1406525" y="685800"/>
            <a:ext cx="6440488" cy="1219200"/>
          </a:xfrm>
        </p:spPr>
        <p:txBody>
          <a:bodyPr/>
          <a:lstStyle/>
          <a:p>
            <a:pPr eaLnBrk="1" hangingPunct="1"/>
            <a:r>
              <a:rPr lang="en-US" altLang="en-US" b="1"/>
              <a:t>Accounting</a:t>
            </a:r>
            <a:br>
              <a:rPr lang="en-US" altLang="en-US" b="1"/>
            </a:br>
            <a:r>
              <a:rPr lang="en-US" altLang="en-US" b="1"/>
              <a:t>What the Numbers Mean</a:t>
            </a:r>
          </a:p>
        </p:txBody>
      </p:sp>
      <p:sp>
        <p:nvSpPr>
          <p:cNvPr id="57348" name="Text Box 5">
            <a:extLst>
              <a:ext uri="{FF2B5EF4-FFF2-40B4-BE49-F238E27FC236}">
                <a16:creationId xmlns:a16="http://schemas.microsoft.com/office/drawing/2014/main" id="{8632B441-15A2-4686-A6FA-5380AD70939D}"/>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2400">
              <a:solidFill>
                <a:srgbClr val="000000"/>
              </a:solidFill>
              <a:latin typeface="Times New Roman" panose="02020603050405020304" pitchFamily="18" charset="0"/>
            </a:endParaRPr>
          </a:p>
        </p:txBody>
      </p:sp>
      <p:sp>
        <p:nvSpPr>
          <p:cNvPr id="56325" name="Rectangle 2">
            <a:extLst>
              <a:ext uri="{FF2B5EF4-FFF2-40B4-BE49-F238E27FC236}">
                <a16:creationId xmlns:a16="http://schemas.microsoft.com/office/drawing/2014/main" id="{B84D76B4-81B2-4C67-A870-E9A918F02670}"/>
              </a:ext>
            </a:extLst>
          </p:cNvPr>
          <p:cNvSpPr txBox="1">
            <a:spLocks noChangeArrowheads="1"/>
          </p:cNvSpPr>
          <p:nvPr/>
        </p:nvSpPr>
        <p:spPr bwMode="auto">
          <a:xfrm>
            <a:off x="838200" y="2743200"/>
            <a:ext cx="7543800" cy="1219200"/>
          </a:xfrm>
          <a:prstGeom prst="rect">
            <a:avLst/>
          </a:prstGeom>
          <a:noFill/>
          <a:ln w="9525">
            <a:noFill/>
            <a:miter lim="800000"/>
            <a:headEnd/>
            <a:tailEnd/>
          </a:ln>
        </p:spPr>
        <p:txBody>
          <a:bodyPr anchor="ctr"/>
          <a:lstStyle/>
          <a:p>
            <a:pPr algn="ctr" eaLnBrk="1" hangingPunct="1">
              <a:lnSpc>
                <a:spcPct val="90000"/>
              </a:lnSpc>
              <a:spcBef>
                <a:spcPct val="50000"/>
              </a:spcBef>
              <a:defRPr/>
            </a:pPr>
            <a:r>
              <a:rPr lang="en-US" altLang="en-US" sz="3600" b="1" dirty="0">
                <a:latin typeface="Calibri" pitchFamily="34" charset="0"/>
                <a:ea typeface="ＭＳ Ｐゴシック" panose="020B0600070205080204" pitchFamily="34" charset="-128"/>
              </a:rPr>
              <a:t>CHAPTER 2: </a:t>
            </a:r>
            <a:r>
              <a:rPr lang="en-US" altLang="en-US" sz="3600" b="1" i="1" dirty="0">
                <a:latin typeface="Calibri" pitchFamily="34" charset="0"/>
                <a:ea typeface="+mn-ea"/>
              </a:rPr>
              <a:t>Financial Statements and Accounting Concepts/Principles</a:t>
            </a:r>
          </a:p>
          <a:p>
            <a:pPr algn="ctr" eaLnBrk="1" hangingPunct="1">
              <a:lnSpc>
                <a:spcPct val="90000"/>
              </a:lnSpc>
              <a:spcBef>
                <a:spcPct val="50000"/>
              </a:spcBef>
              <a:defRPr/>
            </a:pPr>
            <a:endParaRPr lang="en-US" altLang="en-US" sz="3600" b="1" i="1" dirty="0">
              <a:latin typeface="Calibri" pitchFamily="34" charset="0"/>
              <a:ea typeface="ＭＳ Ｐゴシック" panose="020B0600070205080204" pitchFamily="34" charset="-128"/>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41">
            <a:extLst>
              <a:ext uri="{FF2B5EF4-FFF2-40B4-BE49-F238E27FC236}">
                <a16:creationId xmlns:a16="http://schemas.microsoft.com/office/drawing/2014/main" id="{7CD4B6A4-ED5D-4EE6-BD00-00F9F46B12BC}"/>
              </a:ext>
            </a:extLst>
          </p:cNvPr>
          <p:cNvSpPr>
            <a:spLocks noGrp="1"/>
          </p:cNvSpPr>
          <p:nvPr>
            <p:ph type="title"/>
          </p:nvPr>
        </p:nvSpPr>
        <p:spPr>
          <a:xfrm>
            <a:off x="457200" y="0"/>
            <a:ext cx="8229600" cy="1143000"/>
          </a:xfrm>
        </p:spPr>
        <p:txBody>
          <a:bodyPr/>
          <a:lstStyle/>
          <a:p>
            <a:r>
              <a:rPr lang="en-US" altLang="en-US" dirty="0">
                <a:ea typeface="MS PGothic" panose="020B0600070205080204" pitchFamily="34" charset="-128"/>
              </a:rPr>
              <a:t>Time-Line Model</a:t>
            </a:r>
          </a:p>
        </p:txBody>
      </p:sp>
      <p:pic>
        <p:nvPicPr>
          <p:cNvPr id="94211" name="Picture 5">
            <a:extLst>
              <a:ext uri="{FF2B5EF4-FFF2-40B4-BE49-F238E27FC236}">
                <a16:creationId xmlns:a16="http://schemas.microsoft.com/office/drawing/2014/main" id="{F0EA18C6-0EA2-4DFD-A318-FFE7E40F60B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95488" y="990600"/>
            <a:ext cx="5308600" cy="510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5">
            <a:extLst>
              <a:ext uri="{FF2B5EF4-FFF2-40B4-BE49-F238E27FC236}">
                <a16:creationId xmlns:a16="http://schemas.microsoft.com/office/drawing/2014/main" id="{7A6885C2-AE41-4666-8414-7A3FD3124250}"/>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0">
            <a:extLst>
              <a:ext uri="{FF2B5EF4-FFF2-40B4-BE49-F238E27FC236}">
                <a16:creationId xmlns:a16="http://schemas.microsoft.com/office/drawing/2014/main" id="{A635055E-CA68-4AEA-BC4C-260F036B44F2}"/>
              </a:ext>
            </a:extLst>
          </p:cNvPr>
          <p:cNvSpPr>
            <a:spLocks noGrp="1"/>
          </p:cNvSpPr>
          <p:nvPr>
            <p:ph type="title"/>
          </p:nvPr>
        </p:nvSpPr>
        <p:spPr>
          <a:xfrm>
            <a:off x="492125" y="304800"/>
            <a:ext cx="8229600" cy="1143000"/>
          </a:xfrm>
        </p:spPr>
        <p:txBody>
          <a:bodyPr/>
          <a:lstStyle/>
          <a:p>
            <a:r>
              <a:rPr lang="en-US" altLang="en-US">
                <a:ea typeface="MS PGothic" panose="020B0600070205080204" pitchFamily="34" charset="-128"/>
              </a:rPr>
              <a:t>Financial Statement Relationships </a:t>
            </a:r>
          </a:p>
        </p:txBody>
      </p:sp>
      <p:sp>
        <p:nvSpPr>
          <p:cNvPr id="273445" name="Text Box 37">
            <a:extLst>
              <a:ext uri="{FF2B5EF4-FFF2-40B4-BE49-F238E27FC236}">
                <a16:creationId xmlns:a16="http://schemas.microsoft.com/office/drawing/2014/main" id="{58BC3A57-70A6-4AE7-AE80-B8EB8BC8248A}"/>
              </a:ext>
            </a:extLst>
          </p:cNvPr>
          <p:cNvSpPr txBox="1">
            <a:spLocks noChangeArrowheads="1"/>
          </p:cNvSpPr>
          <p:nvPr/>
        </p:nvSpPr>
        <p:spPr bwMode="auto">
          <a:xfrm>
            <a:off x="914400" y="3465513"/>
            <a:ext cx="7696200" cy="1563687"/>
          </a:xfrm>
          <a:prstGeom prst="rect">
            <a:avLst/>
          </a:prstGeom>
          <a:solidFill>
            <a:schemeClr val="accent1">
              <a:lumMod val="20000"/>
              <a:lumOff val="80000"/>
            </a:schemeClr>
          </a:solidFill>
          <a:ln w="9525">
            <a:solidFill>
              <a:srgbClr val="000000"/>
            </a:solidFill>
            <a:miter lim="800000"/>
            <a:headEnd/>
            <a:tailEnd/>
          </a:ln>
          <a:effectLst/>
        </p:spPr>
        <p:txBody>
          <a:bodyPr>
            <a:spAutoFit/>
          </a:bodyPr>
          <a:lstStyle/>
          <a:p>
            <a:pPr algn="ctr" eaLnBrk="1" hangingPunct="1">
              <a:spcBef>
                <a:spcPct val="50000"/>
              </a:spcBef>
              <a:defRPr/>
            </a:pPr>
            <a:r>
              <a:rPr lang="en-US" sz="3200" b="1">
                <a:latin typeface="Arial" pitchFamily="34" charset="0"/>
                <a:ea typeface="ＭＳ Ｐゴシック" panose="020B0600070205080204" pitchFamily="34" charset="-128"/>
              </a:rPr>
              <a:t>The arrow indicates that net income affects retained earnings, which is a component of stockholders' equity.</a:t>
            </a:r>
          </a:p>
        </p:txBody>
      </p:sp>
      <p:pic>
        <p:nvPicPr>
          <p:cNvPr id="96260" name="Picture 3">
            <a:extLst>
              <a:ext uri="{FF2B5EF4-FFF2-40B4-BE49-F238E27FC236}">
                <a16:creationId xmlns:a16="http://schemas.microsoft.com/office/drawing/2014/main" id="{D7A726CB-EAA6-4D2A-A1B8-1456E38665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981200"/>
            <a:ext cx="8369300" cy="838200"/>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96261" name="Oval 11">
            <a:extLst>
              <a:ext uri="{FF2B5EF4-FFF2-40B4-BE49-F238E27FC236}">
                <a16:creationId xmlns:a16="http://schemas.microsoft.com/office/drawing/2014/main" id="{CA229B0D-48AA-45AD-83C0-E03D52B2502D}"/>
              </a:ext>
            </a:extLst>
          </p:cNvPr>
          <p:cNvSpPr>
            <a:spLocks noChangeArrowheads="1"/>
          </p:cNvSpPr>
          <p:nvPr/>
        </p:nvSpPr>
        <p:spPr bwMode="auto">
          <a:xfrm>
            <a:off x="5105400" y="2362200"/>
            <a:ext cx="457200" cy="457200"/>
          </a:xfrm>
          <a:prstGeom prst="ellipse">
            <a:avLst/>
          </a:prstGeom>
          <a:noFill/>
          <a:ln w="57150" algn="ctr">
            <a:solidFill>
              <a:schemeClr val="tx2">
                <a:alpha val="50195"/>
              </a:scheme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6" name="Rounded Rectangle 5">
            <a:extLst>
              <a:ext uri="{FF2B5EF4-FFF2-40B4-BE49-F238E27FC236}">
                <a16:creationId xmlns:a16="http://schemas.microsoft.com/office/drawing/2014/main" id="{3801096F-9E67-4675-8A74-2A578F26D723}"/>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0">
            <a:extLst>
              <a:ext uri="{FF2B5EF4-FFF2-40B4-BE49-F238E27FC236}">
                <a16:creationId xmlns:a16="http://schemas.microsoft.com/office/drawing/2014/main" id="{2EBAD7DD-FD97-40F4-AD7B-339A1E9D4A5F}"/>
              </a:ext>
            </a:extLst>
          </p:cNvPr>
          <p:cNvSpPr>
            <a:spLocks noGrp="1"/>
          </p:cNvSpPr>
          <p:nvPr>
            <p:ph type="title"/>
          </p:nvPr>
        </p:nvSpPr>
        <p:spPr>
          <a:xfrm>
            <a:off x="457200" y="152400"/>
            <a:ext cx="8229600" cy="1143000"/>
          </a:xfrm>
        </p:spPr>
        <p:txBody>
          <a:bodyPr/>
          <a:lstStyle/>
          <a:p>
            <a:r>
              <a:rPr lang="en-US" altLang="en-US">
                <a:ea typeface="MS PGothic" panose="020B0600070205080204" pitchFamily="34" charset="-128"/>
              </a:rPr>
              <a:t>Financial Statement Relationships </a:t>
            </a:r>
          </a:p>
        </p:txBody>
      </p:sp>
      <p:pic>
        <p:nvPicPr>
          <p:cNvPr id="98307" name="Picture 6">
            <a:extLst>
              <a:ext uri="{FF2B5EF4-FFF2-40B4-BE49-F238E27FC236}">
                <a16:creationId xmlns:a16="http://schemas.microsoft.com/office/drawing/2014/main" id="{CE7BC0D1-9C43-430F-9696-0402354391CF}"/>
              </a:ext>
            </a:extLst>
          </p:cNvPr>
          <p:cNvPicPr>
            <a:picLocks noChangeAspect="1"/>
          </p:cNvPicPr>
          <p:nvPr/>
        </p:nvPicPr>
        <p:blipFill>
          <a:blip r:embed="rId3">
            <a:extLst>
              <a:ext uri="{28A0092B-C50C-407E-A947-70E740481C1C}">
                <a14:useLocalDpi xmlns:a14="http://schemas.microsoft.com/office/drawing/2010/main" val="0"/>
              </a:ext>
            </a:extLst>
          </a:blip>
          <a:srcRect t="6483"/>
          <a:stretch>
            <a:fillRect/>
          </a:stretch>
        </p:blipFill>
        <p:spPr bwMode="auto">
          <a:xfrm>
            <a:off x="560388" y="1377950"/>
            <a:ext cx="8299450" cy="485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5">
            <a:extLst>
              <a:ext uri="{FF2B5EF4-FFF2-40B4-BE49-F238E27FC236}">
                <a16:creationId xmlns:a16="http://schemas.microsoft.com/office/drawing/2014/main" id="{4A1343B8-D56B-4D50-8AC7-AAD4A9A8EACF}"/>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9">
            <a:extLst>
              <a:ext uri="{FF2B5EF4-FFF2-40B4-BE49-F238E27FC236}">
                <a16:creationId xmlns:a16="http://schemas.microsoft.com/office/drawing/2014/main" id="{2AE6053B-6E37-40C3-A134-00ECBB676EBF}"/>
              </a:ext>
            </a:extLst>
          </p:cNvPr>
          <p:cNvSpPr>
            <a:spLocks noGrp="1"/>
          </p:cNvSpPr>
          <p:nvPr>
            <p:ph type="title"/>
          </p:nvPr>
        </p:nvSpPr>
        <p:spPr>
          <a:xfrm>
            <a:off x="457200" y="228600"/>
            <a:ext cx="8229600" cy="1143000"/>
          </a:xfrm>
        </p:spPr>
        <p:txBody>
          <a:bodyPr/>
          <a:lstStyle/>
          <a:p>
            <a:r>
              <a:rPr lang="en-US" altLang="en-US">
                <a:ea typeface="MS PGothic" panose="020B0600070205080204" pitchFamily="34" charset="-128"/>
              </a:rPr>
              <a:t>Financial Statement Relationships</a:t>
            </a:r>
          </a:p>
        </p:txBody>
      </p:sp>
      <p:sp>
        <p:nvSpPr>
          <p:cNvPr id="4100" name="Text Box 7">
            <a:extLst>
              <a:ext uri="{FF2B5EF4-FFF2-40B4-BE49-F238E27FC236}">
                <a16:creationId xmlns:a16="http://schemas.microsoft.com/office/drawing/2014/main" id="{EF9555E8-5254-4358-A4FA-B033E78F7087}"/>
              </a:ext>
            </a:extLst>
          </p:cNvPr>
          <p:cNvSpPr txBox="1">
            <a:spLocks noChangeArrowheads="1"/>
          </p:cNvSpPr>
          <p:nvPr/>
        </p:nvSpPr>
        <p:spPr bwMode="auto">
          <a:xfrm>
            <a:off x="609600" y="2362200"/>
            <a:ext cx="8229600" cy="830263"/>
          </a:xfrm>
          <a:prstGeom prst="rect">
            <a:avLst/>
          </a:prstGeom>
          <a:solidFill>
            <a:schemeClr val="accent1">
              <a:lumMod val="20000"/>
              <a:lumOff val="80000"/>
            </a:schemeClr>
          </a:solidFill>
          <a:ln w="9525">
            <a:noFill/>
            <a:miter lim="800000"/>
            <a:headEnd/>
            <a:tailEnd/>
          </a:ln>
        </p:spPr>
        <p:txBody>
          <a:bodyPr>
            <a:spAutoFit/>
          </a:bodyPr>
          <a:lstStyle/>
          <a:p>
            <a:pPr algn="ctr" eaLnBrk="1" hangingPunct="1">
              <a:spcBef>
                <a:spcPct val="50000"/>
              </a:spcBef>
              <a:defRPr/>
            </a:pPr>
            <a:r>
              <a:rPr lang="en-US" sz="2400" b="1" dirty="0">
                <a:latin typeface="Arial" pitchFamily="34" charset="0"/>
                <a:ea typeface="ＭＳ Ｐゴシック" panose="020B0600070205080204" pitchFamily="34" charset="-128"/>
              </a:rPr>
              <a:t>If assets equal $320,000 and liabilities equal $117,000, what is stockholders' equity? </a:t>
            </a:r>
          </a:p>
        </p:txBody>
      </p:sp>
      <p:graphicFrame>
        <p:nvGraphicFramePr>
          <p:cNvPr id="100356" name="Object 2">
            <a:extLst>
              <a:ext uri="{FF2B5EF4-FFF2-40B4-BE49-F238E27FC236}">
                <a16:creationId xmlns:a16="http://schemas.microsoft.com/office/drawing/2014/main" id="{D7AE26F9-3D4F-4A74-B1D9-374C9FAC770B}"/>
              </a:ext>
            </a:extLst>
          </p:cNvPr>
          <p:cNvGraphicFramePr>
            <a:graphicFrameLocks noChangeAspect="1"/>
          </p:cNvGraphicFramePr>
          <p:nvPr>
            <p:extLst>
              <p:ext uri="{D42A27DB-BD31-4B8C-83A1-F6EECF244321}">
                <p14:modId xmlns:p14="http://schemas.microsoft.com/office/powerpoint/2010/main" val="3622037461"/>
              </p:ext>
            </p:extLst>
          </p:nvPr>
        </p:nvGraphicFramePr>
        <p:xfrm>
          <a:off x="914400" y="3571875"/>
          <a:ext cx="7627938" cy="1855788"/>
        </p:xfrm>
        <a:graphic>
          <a:graphicData uri="http://schemas.openxmlformats.org/presentationml/2006/ole">
            <mc:AlternateContent xmlns:mc="http://schemas.openxmlformats.org/markup-compatibility/2006">
              <mc:Choice xmlns:v="urn:schemas-microsoft-com:vml" Requires="v">
                <p:oleObj spid="_x0000_s100402" name="Worksheet" r:id="rId4" imgW="2971900" imgH="723820" progId="Excel.Sheet.8">
                  <p:embed/>
                </p:oleObj>
              </mc:Choice>
              <mc:Fallback>
                <p:oleObj name="Worksheet" r:id="rId4" imgW="2971900" imgH="723820" progId="Excel.Sheet.8">
                  <p:embed/>
                  <p:pic>
                    <p:nvPicPr>
                      <p:cNvPr id="0" name="Object 2"/>
                      <p:cNvPicPr>
                        <a:picLocks noChangeAspect="1" noChangeArrowheads="1"/>
                      </p:cNvPicPr>
                      <p:nvPr/>
                    </p:nvPicPr>
                    <p:blipFill>
                      <a:blip r:embed="rId5"/>
                      <a:srcRect/>
                      <a:stretch>
                        <a:fillRect/>
                      </a:stretch>
                    </p:blipFill>
                    <p:spPr bwMode="auto">
                      <a:xfrm>
                        <a:off x="914400" y="3571875"/>
                        <a:ext cx="7627938" cy="185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ounded Rectangle 5">
            <a:extLst>
              <a:ext uri="{FF2B5EF4-FFF2-40B4-BE49-F238E27FC236}">
                <a16:creationId xmlns:a16="http://schemas.microsoft.com/office/drawing/2014/main" id="{CB995A0F-C890-430A-8644-64E112CEB73A}"/>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02" name="Object 2">
            <a:extLst>
              <a:ext uri="{FF2B5EF4-FFF2-40B4-BE49-F238E27FC236}">
                <a16:creationId xmlns:a16="http://schemas.microsoft.com/office/drawing/2014/main" id="{426A472B-BE5B-4C25-9A93-781AD78AC4FC}"/>
              </a:ext>
            </a:extLst>
          </p:cNvPr>
          <p:cNvGraphicFramePr>
            <a:graphicFrameLocks noChangeAspect="1"/>
          </p:cNvGraphicFramePr>
          <p:nvPr>
            <p:extLst>
              <p:ext uri="{D42A27DB-BD31-4B8C-83A1-F6EECF244321}">
                <p14:modId xmlns:p14="http://schemas.microsoft.com/office/powerpoint/2010/main" val="3154956548"/>
              </p:ext>
            </p:extLst>
          </p:nvPr>
        </p:nvGraphicFramePr>
        <p:xfrm>
          <a:off x="781050" y="2932113"/>
          <a:ext cx="7627938" cy="1855787"/>
        </p:xfrm>
        <a:graphic>
          <a:graphicData uri="http://schemas.openxmlformats.org/presentationml/2006/ole">
            <mc:AlternateContent xmlns:mc="http://schemas.openxmlformats.org/markup-compatibility/2006">
              <mc:Choice xmlns:v="urn:schemas-microsoft-com:vml" Requires="v">
                <p:oleObj spid="_x0000_s102448" name="Worksheet" r:id="rId4" imgW="2971900" imgH="723820" progId="Excel.Sheet.8">
                  <p:embed/>
                </p:oleObj>
              </mc:Choice>
              <mc:Fallback>
                <p:oleObj name="Worksheet" r:id="rId4" imgW="2971900" imgH="723820" progId="Excel.Sheet.8">
                  <p:embed/>
                  <p:pic>
                    <p:nvPicPr>
                      <p:cNvPr id="0" name="Object 2"/>
                      <p:cNvPicPr>
                        <a:picLocks noChangeAspect="1" noChangeArrowheads="1"/>
                      </p:cNvPicPr>
                      <p:nvPr/>
                    </p:nvPicPr>
                    <p:blipFill>
                      <a:blip r:embed="rId5"/>
                      <a:srcRect/>
                      <a:stretch>
                        <a:fillRect/>
                      </a:stretch>
                    </p:blipFill>
                    <p:spPr bwMode="auto">
                      <a:xfrm>
                        <a:off x="781050" y="2932113"/>
                        <a:ext cx="7627938" cy="185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1605" name="Text Box 1029">
            <a:extLst>
              <a:ext uri="{FF2B5EF4-FFF2-40B4-BE49-F238E27FC236}">
                <a16:creationId xmlns:a16="http://schemas.microsoft.com/office/drawing/2014/main" id="{3BDE4244-4E93-4B05-9A29-3ED9DA689AE2}"/>
              </a:ext>
            </a:extLst>
          </p:cNvPr>
          <p:cNvSpPr txBox="1">
            <a:spLocks noChangeArrowheads="1"/>
          </p:cNvSpPr>
          <p:nvPr/>
        </p:nvSpPr>
        <p:spPr bwMode="auto">
          <a:xfrm>
            <a:off x="400050" y="4999038"/>
            <a:ext cx="8534400" cy="1016000"/>
          </a:xfrm>
          <a:prstGeom prst="rect">
            <a:avLst/>
          </a:prstGeom>
          <a:solidFill>
            <a:schemeClr val="accent1">
              <a:lumMod val="20000"/>
              <a:lumOff val="80000"/>
            </a:schemeClr>
          </a:solidFill>
          <a:ln w="9525">
            <a:solidFill>
              <a:schemeClr val="accent2">
                <a:lumMod val="75000"/>
              </a:schemeClr>
            </a:solidFill>
            <a:miter lim="800000"/>
            <a:headEnd/>
            <a:tailEnd/>
          </a:ln>
          <a:effectLst/>
        </p:spPr>
        <p:txBody>
          <a:bodyPr>
            <a:spAutoFit/>
          </a:bodyPr>
          <a:lstStyle/>
          <a:p>
            <a:pPr algn="ctr" eaLnBrk="1" hangingPunct="1">
              <a:spcBef>
                <a:spcPct val="50000"/>
              </a:spcBef>
              <a:defRPr/>
            </a:pPr>
            <a:r>
              <a:rPr lang="en-US" sz="2400" b="1" dirty="0">
                <a:latin typeface="Arial" pitchFamily="34" charset="0"/>
                <a:ea typeface="ＭＳ Ｐゴシック" panose="020B0600070205080204" pitchFamily="34" charset="-128"/>
              </a:rPr>
              <a:t>Stockholders' equity equals $203,000. </a:t>
            </a:r>
          </a:p>
          <a:p>
            <a:pPr algn="ctr" eaLnBrk="1" hangingPunct="1">
              <a:spcBef>
                <a:spcPct val="50000"/>
              </a:spcBef>
              <a:defRPr/>
            </a:pPr>
            <a:r>
              <a:rPr lang="en-US" sz="2400" b="1" dirty="0">
                <a:latin typeface="Arial" pitchFamily="34" charset="0"/>
                <a:ea typeface="ＭＳ Ｐゴシック" panose="020B0600070205080204" pitchFamily="34" charset="-128"/>
              </a:rPr>
              <a:t>($320,000 - $117,000)</a:t>
            </a:r>
          </a:p>
        </p:txBody>
      </p:sp>
      <p:sp>
        <p:nvSpPr>
          <p:cNvPr id="102404" name="Title 9">
            <a:extLst>
              <a:ext uri="{FF2B5EF4-FFF2-40B4-BE49-F238E27FC236}">
                <a16:creationId xmlns:a16="http://schemas.microsoft.com/office/drawing/2014/main" id="{0E41F3AB-89F9-423A-A75C-88379370F5A9}"/>
              </a:ext>
            </a:extLst>
          </p:cNvPr>
          <p:cNvSpPr>
            <a:spLocks noGrp="1"/>
          </p:cNvSpPr>
          <p:nvPr>
            <p:ph type="title"/>
          </p:nvPr>
        </p:nvSpPr>
        <p:spPr>
          <a:xfrm>
            <a:off x="533400" y="228600"/>
            <a:ext cx="8229600" cy="1143000"/>
          </a:xfrm>
        </p:spPr>
        <p:txBody>
          <a:bodyPr/>
          <a:lstStyle/>
          <a:p>
            <a:r>
              <a:rPr lang="en-US" altLang="en-US">
                <a:ea typeface="MS PGothic" panose="020B0600070205080204" pitchFamily="34" charset="-128"/>
              </a:rPr>
              <a:t>Financial Statement Relationships</a:t>
            </a:r>
          </a:p>
        </p:txBody>
      </p:sp>
      <p:sp>
        <p:nvSpPr>
          <p:cNvPr id="7" name="Text Box 1027">
            <a:extLst>
              <a:ext uri="{FF2B5EF4-FFF2-40B4-BE49-F238E27FC236}">
                <a16:creationId xmlns:a16="http://schemas.microsoft.com/office/drawing/2014/main" id="{965F6FED-E8EE-40D6-BB50-5028CE16DFE1}"/>
              </a:ext>
            </a:extLst>
          </p:cNvPr>
          <p:cNvSpPr txBox="1">
            <a:spLocks noChangeArrowheads="1"/>
          </p:cNvSpPr>
          <p:nvPr/>
        </p:nvSpPr>
        <p:spPr bwMode="auto">
          <a:xfrm>
            <a:off x="552450" y="1920875"/>
            <a:ext cx="8229600" cy="830263"/>
          </a:xfrm>
          <a:prstGeom prst="rect">
            <a:avLst/>
          </a:prstGeom>
          <a:solidFill>
            <a:schemeClr val="accent1">
              <a:lumMod val="20000"/>
              <a:lumOff val="80000"/>
            </a:schemeClr>
          </a:solidFill>
          <a:ln w="9525">
            <a:noFill/>
            <a:miter lim="800000"/>
            <a:headEnd/>
            <a:tailEnd/>
          </a:ln>
        </p:spPr>
        <p:txBody>
          <a:bodyPr>
            <a:spAutoFit/>
          </a:bodyPr>
          <a:lstStyle/>
          <a:p>
            <a:pPr algn="ctr" eaLnBrk="1" hangingPunct="1">
              <a:spcBef>
                <a:spcPct val="50000"/>
              </a:spcBef>
              <a:defRPr/>
            </a:pPr>
            <a:r>
              <a:rPr lang="en-US" sz="2400" b="1" dirty="0">
                <a:latin typeface="Arial" pitchFamily="34" charset="0"/>
                <a:ea typeface="ＭＳ Ｐゴシック" panose="020B0600070205080204" pitchFamily="34" charset="-128"/>
              </a:rPr>
              <a:t>If assets equal $320,000 and liabilities equal $117,000, what is stockholders' equity? </a:t>
            </a:r>
          </a:p>
        </p:txBody>
      </p:sp>
      <p:sp>
        <p:nvSpPr>
          <p:cNvPr id="6" name="Rounded Rectangle 5">
            <a:extLst>
              <a:ext uri="{FF2B5EF4-FFF2-40B4-BE49-F238E27FC236}">
                <a16:creationId xmlns:a16="http://schemas.microsoft.com/office/drawing/2014/main" id="{86F32477-22A6-4BC1-86C9-0D2B7995F7F8}"/>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a:extLst>
              <a:ext uri="{FF2B5EF4-FFF2-40B4-BE49-F238E27FC236}">
                <a16:creationId xmlns:a16="http://schemas.microsoft.com/office/drawing/2014/main" id="{46B7E215-2423-41C9-975F-57635271F627}"/>
              </a:ext>
            </a:extLst>
          </p:cNvPr>
          <p:cNvSpPr txBox="1">
            <a:spLocks noChangeArrowheads="1"/>
          </p:cNvSpPr>
          <p:nvPr/>
        </p:nvSpPr>
        <p:spPr bwMode="auto">
          <a:xfrm>
            <a:off x="533400" y="1600200"/>
            <a:ext cx="8458200" cy="1154162"/>
          </a:xfrm>
          <a:prstGeom prst="rect">
            <a:avLst/>
          </a:prstGeom>
          <a:solidFill>
            <a:schemeClr val="accent1">
              <a:lumMod val="20000"/>
              <a:lumOff val="80000"/>
            </a:schemeClr>
          </a:solidFill>
          <a:ln w="9525">
            <a:noFill/>
            <a:miter lim="800000"/>
            <a:headEnd/>
            <a:tailEnd/>
          </a:ln>
        </p:spPr>
        <p:txBody>
          <a:bodyPr>
            <a:spAutoFit/>
          </a:bodyPr>
          <a:lstStyle/>
          <a:p>
            <a:pPr algn="ctr" eaLnBrk="1" hangingPunct="1">
              <a:spcBef>
                <a:spcPct val="50000"/>
              </a:spcBef>
              <a:defRPr/>
            </a:pPr>
            <a:r>
              <a:rPr lang="en-US" sz="2300" b="1" dirty="0">
                <a:latin typeface="Arial" pitchFamily="34" charset="0"/>
                <a:ea typeface="ＭＳ Ｐゴシック" panose="020B0600070205080204" pitchFamily="34" charset="-128"/>
              </a:rPr>
              <a:t>Now, suppose that total assets increase by $10,000 during the year and total liabilities decrease by $3,000 during the year.</a:t>
            </a:r>
          </a:p>
        </p:txBody>
      </p:sp>
      <p:sp>
        <p:nvSpPr>
          <p:cNvPr id="277509" name="Text Box 5">
            <a:extLst>
              <a:ext uri="{FF2B5EF4-FFF2-40B4-BE49-F238E27FC236}">
                <a16:creationId xmlns:a16="http://schemas.microsoft.com/office/drawing/2014/main" id="{9AB10519-5FC2-4D68-94E1-915EAE057437}"/>
              </a:ext>
            </a:extLst>
          </p:cNvPr>
          <p:cNvSpPr txBox="1">
            <a:spLocks noChangeArrowheads="1"/>
          </p:cNvSpPr>
          <p:nvPr/>
        </p:nvSpPr>
        <p:spPr bwMode="auto">
          <a:xfrm>
            <a:off x="381000" y="5715000"/>
            <a:ext cx="8534400" cy="457200"/>
          </a:xfrm>
          <a:prstGeom prst="rect">
            <a:avLst/>
          </a:prstGeom>
          <a:solidFill>
            <a:schemeClr val="accent1">
              <a:lumMod val="20000"/>
              <a:lumOff val="80000"/>
            </a:schemeClr>
          </a:solidFill>
          <a:ln w="9525">
            <a:solidFill>
              <a:schemeClr val="accent2">
                <a:lumMod val="75000"/>
              </a:schemeClr>
            </a:solidFill>
            <a:miter lim="800000"/>
            <a:headEnd/>
            <a:tailEnd/>
          </a:ln>
          <a:effectLst/>
        </p:spPr>
        <p:txBody>
          <a:bodyPr>
            <a:spAutoFit/>
          </a:bodyPr>
          <a:lstStyle/>
          <a:p>
            <a:pPr algn="ctr" eaLnBrk="1" hangingPunct="1">
              <a:spcBef>
                <a:spcPct val="50000"/>
              </a:spcBef>
              <a:defRPr/>
            </a:pPr>
            <a:r>
              <a:rPr lang="en-US" sz="2400" b="1">
                <a:latin typeface="Arial" pitchFamily="34" charset="0"/>
                <a:ea typeface="ＭＳ Ｐゴシック" panose="020B0600070205080204" pitchFamily="34" charset="-128"/>
              </a:rPr>
              <a:t>What is stockholders' equity at the end of the year?</a:t>
            </a:r>
          </a:p>
        </p:txBody>
      </p:sp>
      <p:sp>
        <p:nvSpPr>
          <p:cNvPr id="104452" name="Title 9">
            <a:extLst>
              <a:ext uri="{FF2B5EF4-FFF2-40B4-BE49-F238E27FC236}">
                <a16:creationId xmlns:a16="http://schemas.microsoft.com/office/drawing/2014/main" id="{7DCE0DDC-5AF5-4950-98A9-B535A324BECB}"/>
              </a:ext>
            </a:extLst>
          </p:cNvPr>
          <p:cNvSpPr>
            <a:spLocks noGrp="1"/>
          </p:cNvSpPr>
          <p:nvPr>
            <p:ph type="title"/>
          </p:nvPr>
        </p:nvSpPr>
        <p:spPr>
          <a:xfrm>
            <a:off x="492125" y="304800"/>
            <a:ext cx="8229600" cy="1143000"/>
          </a:xfrm>
        </p:spPr>
        <p:txBody>
          <a:bodyPr/>
          <a:lstStyle/>
          <a:p>
            <a:r>
              <a:rPr lang="en-US" altLang="en-US">
                <a:ea typeface="MS PGothic" panose="020B0600070205080204" pitchFamily="34" charset="-128"/>
              </a:rPr>
              <a:t>Financial Statement Relationships</a:t>
            </a:r>
          </a:p>
        </p:txBody>
      </p:sp>
      <p:graphicFrame>
        <p:nvGraphicFramePr>
          <p:cNvPr id="104453" name="Object 3">
            <a:extLst>
              <a:ext uri="{FF2B5EF4-FFF2-40B4-BE49-F238E27FC236}">
                <a16:creationId xmlns:a16="http://schemas.microsoft.com/office/drawing/2014/main" id="{A07C0FEC-9C3A-462F-B307-A187F363CF4D}"/>
              </a:ext>
            </a:extLst>
          </p:cNvPr>
          <p:cNvGraphicFramePr>
            <a:graphicFrameLocks noChangeAspect="1"/>
          </p:cNvGraphicFramePr>
          <p:nvPr>
            <p:extLst>
              <p:ext uri="{D42A27DB-BD31-4B8C-83A1-F6EECF244321}">
                <p14:modId xmlns:p14="http://schemas.microsoft.com/office/powerpoint/2010/main" val="1116156617"/>
              </p:ext>
            </p:extLst>
          </p:nvPr>
        </p:nvGraphicFramePr>
        <p:xfrm>
          <a:off x="1419225" y="3044056"/>
          <a:ext cx="6457950" cy="2381250"/>
        </p:xfrm>
        <a:graphic>
          <a:graphicData uri="http://schemas.openxmlformats.org/presentationml/2006/ole">
            <mc:AlternateContent xmlns:mc="http://schemas.openxmlformats.org/markup-compatibility/2006">
              <mc:Choice xmlns:v="urn:schemas-microsoft-com:vml" Requires="v">
                <p:oleObj spid="_x0000_s104496" name="Worksheet" r:id="rId4" imgW="2971900" imgH="1095355" progId="Excel.Sheet.8">
                  <p:embed/>
                </p:oleObj>
              </mc:Choice>
              <mc:Fallback>
                <p:oleObj name="Worksheet" r:id="rId4" imgW="2971900" imgH="1095355" progId="Excel.Sheet.8">
                  <p:embed/>
                  <p:pic>
                    <p:nvPicPr>
                      <p:cNvPr id="0" name="Object 3"/>
                      <p:cNvPicPr>
                        <a:picLocks noChangeAspect="1" noChangeArrowheads="1"/>
                      </p:cNvPicPr>
                      <p:nvPr/>
                    </p:nvPicPr>
                    <p:blipFill>
                      <a:blip r:embed="rId5"/>
                      <a:srcRect/>
                      <a:stretch>
                        <a:fillRect/>
                      </a:stretch>
                    </p:blipFill>
                    <p:spPr bwMode="auto">
                      <a:xfrm>
                        <a:off x="1419225" y="3044056"/>
                        <a:ext cx="6457950"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ounded Rectangle 5">
            <a:extLst>
              <a:ext uri="{FF2B5EF4-FFF2-40B4-BE49-F238E27FC236}">
                <a16:creationId xmlns:a16="http://schemas.microsoft.com/office/drawing/2014/main" id="{63EEF8A9-2560-4929-9C16-B15F1614EA88}"/>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6" name="Text Box 4">
            <a:extLst>
              <a:ext uri="{FF2B5EF4-FFF2-40B4-BE49-F238E27FC236}">
                <a16:creationId xmlns:a16="http://schemas.microsoft.com/office/drawing/2014/main" id="{68BD9838-2FDC-4F7D-8592-3A79B436306D}"/>
              </a:ext>
            </a:extLst>
          </p:cNvPr>
          <p:cNvSpPr txBox="1">
            <a:spLocks noChangeArrowheads="1"/>
          </p:cNvSpPr>
          <p:nvPr/>
        </p:nvSpPr>
        <p:spPr bwMode="auto">
          <a:xfrm>
            <a:off x="457200" y="1676400"/>
            <a:ext cx="8458200" cy="1196975"/>
          </a:xfrm>
          <a:prstGeom prst="rect">
            <a:avLst/>
          </a:prstGeom>
          <a:solidFill>
            <a:schemeClr val="accent1">
              <a:lumMod val="20000"/>
              <a:lumOff val="80000"/>
            </a:schemeClr>
          </a:solidFill>
          <a:ln w="9525">
            <a:solidFill>
              <a:schemeClr val="accent2">
                <a:lumMod val="75000"/>
              </a:schemeClr>
            </a:solidFill>
            <a:miter lim="800000"/>
            <a:headEnd/>
            <a:tailEnd/>
          </a:ln>
          <a:effectLst/>
        </p:spPr>
        <p:txBody>
          <a:bodyPr>
            <a:spAutoFit/>
          </a:bodyPr>
          <a:lstStyle/>
          <a:p>
            <a:pPr algn="ctr" eaLnBrk="1" hangingPunct="1">
              <a:spcBef>
                <a:spcPct val="50000"/>
              </a:spcBef>
              <a:defRPr/>
            </a:pPr>
            <a:r>
              <a:rPr lang="en-US" sz="2300" b="1" dirty="0">
                <a:latin typeface="Arial" pitchFamily="34" charset="0"/>
                <a:ea typeface="ＭＳ Ｐゴシック" panose="020B0600070205080204" pitchFamily="34" charset="-128"/>
              </a:rPr>
              <a:t>Stockholders' equity must have increased by $13,000. Since stockholders' equity was $203,000 at the beginning of the year, it must be $216,000 at the end of the year.</a:t>
            </a:r>
          </a:p>
        </p:txBody>
      </p:sp>
      <p:sp>
        <p:nvSpPr>
          <p:cNvPr id="106499" name="Title 9">
            <a:extLst>
              <a:ext uri="{FF2B5EF4-FFF2-40B4-BE49-F238E27FC236}">
                <a16:creationId xmlns:a16="http://schemas.microsoft.com/office/drawing/2014/main" id="{E8254A4F-AA79-44BF-99A7-F49F63E7D05E}"/>
              </a:ext>
            </a:extLst>
          </p:cNvPr>
          <p:cNvSpPr>
            <a:spLocks noGrp="1"/>
          </p:cNvSpPr>
          <p:nvPr>
            <p:ph type="title"/>
          </p:nvPr>
        </p:nvSpPr>
        <p:spPr>
          <a:xfrm>
            <a:off x="492125" y="304800"/>
            <a:ext cx="8229600" cy="1143000"/>
          </a:xfrm>
        </p:spPr>
        <p:txBody>
          <a:bodyPr/>
          <a:lstStyle/>
          <a:p>
            <a:r>
              <a:rPr lang="en-US" altLang="en-US">
                <a:ea typeface="MS PGothic" panose="020B0600070205080204" pitchFamily="34" charset="-128"/>
              </a:rPr>
              <a:t>Financial Statement Relationships</a:t>
            </a:r>
          </a:p>
        </p:txBody>
      </p:sp>
      <p:graphicFrame>
        <p:nvGraphicFramePr>
          <p:cNvPr id="106500" name="Object 3">
            <a:extLst>
              <a:ext uri="{FF2B5EF4-FFF2-40B4-BE49-F238E27FC236}">
                <a16:creationId xmlns:a16="http://schemas.microsoft.com/office/drawing/2014/main" id="{E7E378DE-080B-4234-A829-64F84F98E029}"/>
              </a:ext>
            </a:extLst>
          </p:cNvPr>
          <p:cNvGraphicFramePr>
            <a:graphicFrameLocks noChangeAspect="1"/>
          </p:cNvGraphicFramePr>
          <p:nvPr>
            <p:extLst>
              <p:ext uri="{D42A27DB-BD31-4B8C-83A1-F6EECF244321}">
                <p14:modId xmlns:p14="http://schemas.microsoft.com/office/powerpoint/2010/main" val="1207559495"/>
              </p:ext>
            </p:extLst>
          </p:nvPr>
        </p:nvGraphicFramePr>
        <p:xfrm>
          <a:off x="1219200" y="3124200"/>
          <a:ext cx="7234238" cy="2667000"/>
        </p:xfrm>
        <a:graphic>
          <a:graphicData uri="http://schemas.openxmlformats.org/presentationml/2006/ole">
            <mc:AlternateContent xmlns:mc="http://schemas.openxmlformats.org/markup-compatibility/2006">
              <mc:Choice xmlns:v="urn:schemas-microsoft-com:vml" Requires="v">
                <p:oleObj spid="_x0000_s106543" name="Worksheet" r:id="rId4" imgW="2971900" imgH="1095355" progId="Excel.Sheet.8">
                  <p:embed/>
                </p:oleObj>
              </mc:Choice>
              <mc:Fallback>
                <p:oleObj name="Worksheet" r:id="rId4" imgW="2971900" imgH="1095355" progId="Excel.Sheet.8">
                  <p:embed/>
                  <p:pic>
                    <p:nvPicPr>
                      <p:cNvPr id="0" name="Object 3"/>
                      <p:cNvPicPr>
                        <a:picLocks noChangeAspect="1" noChangeArrowheads="1"/>
                      </p:cNvPicPr>
                      <p:nvPr/>
                    </p:nvPicPr>
                    <p:blipFill>
                      <a:blip r:embed="rId5"/>
                      <a:srcRect/>
                      <a:stretch>
                        <a:fillRect/>
                      </a:stretch>
                    </p:blipFill>
                    <p:spPr bwMode="auto">
                      <a:xfrm>
                        <a:off x="1219200" y="3124200"/>
                        <a:ext cx="7234238"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ounded Rectangle 5">
            <a:extLst>
              <a:ext uri="{FF2B5EF4-FFF2-40B4-BE49-F238E27FC236}">
                <a16:creationId xmlns:a16="http://schemas.microsoft.com/office/drawing/2014/main" id="{A5A8FE05-1B34-40D7-9AA1-1F33CD8BEE2C}"/>
              </a:ext>
            </a:extLst>
          </p:cNvPr>
          <p:cNvSpPr/>
          <p:nvPr/>
        </p:nvSpPr>
        <p:spPr>
          <a:xfrm>
            <a:off x="609600" y="6324600"/>
            <a:ext cx="6858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2-4:  Explain the meaning of each of the captions on the financial statements illustrated in this chapter.</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AEA14-750A-48FA-A3B0-3C5C5A0DCAE1}"/>
              </a:ext>
            </a:extLst>
          </p:cNvPr>
          <p:cNvSpPr>
            <a:spLocks noGrp="1"/>
          </p:cNvSpPr>
          <p:nvPr>
            <p:ph type="title"/>
          </p:nvPr>
        </p:nvSpPr>
        <p:spPr/>
        <p:txBody>
          <a:bodyPr/>
          <a:lstStyle/>
          <a:p>
            <a:r>
              <a:rPr lang="en-US" dirty="0"/>
              <a:t>Accounting Concepts and Principles </a:t>
            </a:r>
          </a:p>
        </p:txBody>
      </p:sp>
      <p:pic>
        <p:nvPicPr>
          <p:cNvPr id="5" name="Picture 4" descr="A screenshot of a cell phone&#10;&#10;Description generated with high confidence">
            <a:extLst>
              <a:ext uri="{FF2B5EF4-FFF2-40B4-BE49-F238E27FC236}">
                <a16:creationId xmlns:a16="http://schemas.microsoft.com/office/drawing/2014/main" id="{B4DFF70A-B1DE-453E-B2F9-4BDA6A38C0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089" y="1765957"/>
            <a:ext cx="7155093" cy="4221436"/>
          </a:xfrm>
          <a:prstGeom prst="rect">
            <a:avLst/>
          </a:prstGeom>
        </p:spPr>
      </p:pic>
      <p:sp>
        <p:nvSpPr>
          <p:cNvPr id="6" name="Rounded Rectangle 21">
            <a:extLst>
              <a:ext uri="{FF2B5EF4-FFF2-40B4-BE49-F238E27FC236}">
                <a16:creationId xmlns:a16="http://schemas.microsoft.com/office/drawing/2014/main" id="{9A7F13F7-554A-4626-A969-FFBB65F8B1E4}"/>
              </a:ext>
            </a:extLst>
          </p:cNvPr>
          <p:cNvSpPr/>
          <p:nvPr/>
        </p:nvSpPr>
        <p:spPr>
          <a:xfrm>
            <a:off x="609600" y="6324600"/>
            <a:ext cx="7620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2-5: Identify and explain the broad, generally accepted concepts and principles that apply to the accounting process.</a:t>
            </a:r>
          </a:p>
        </p:txBody>
      </p:sp>
    </p:spTree>
    <p:extLst>
      <p:ext uri="{BB962C8B-B14F-4D97-AF65-F5344CB8AC3E}">
        <p14:creationId xmlns:p14="http://schemas.microsoft.com/office/powerpoint/2010/main" val="26155653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4B647-A468-45D7-BDE7-6FA8C0BFFC5D}"/>
              </a:ext>
            </a:extLst>
          </p:cNvPr>
          <p:cNvSpPr>
            <a:spLocks noGrp="1"/>
          </p:cNvSpPr>
          <p:nvPr>
            <p:ph type="title"/>
          </p:nvPr>
        </p:nvSpPr>
        <p:spPr/>
        <p:txBody>
          <a:bodyPr/>
          <a:lstStyle/>
          <a:p>
            <a:r>
              <a:rPr lang="en-US" dirty="0"/>
              <a:t>Concepts/Principles Related to the Entire Model </a:t>
            </a:r>
          </a:p>
        </p:txBody>
      </p:sp>
      <p:grpSp>
        <p:nvGrpSpPr>
          <p:cNvPr id="4" name="Group 31">
            <a:extLst>
              <a:ext uri="{FF2B5EF4-FFF2-40B4-BE49-F238E27FC236}">
                <a16:creationId xmlns:a16="http://schemas.microsoft.com/office/drawing/2014/main" id="{0452E0C5-9A3C-4D64-B983-72DC6A7B6A44}"/>
              </a:ext>
            </a:extLst>
          </p:cNvPr>
          <p:cNvGrpSpPr>
            <a:grpSpLocks/>
          </p:cNvGrpSpPr>
          <p:nvPr/>
        </p:nvGrpSpPr>
        <p:grpSpPr bwMode="auto">
          <a:xfrm>
            <a:off x="406927" y="3762375"/>
            <a:ext cx="4191000" cy="2362200"/>
            <a:chOff x="146" y="848"/>
            <a:chExt cx="2738" cy="1584"/>
          </a:xfrm>
        </p:grpSpPr>
        <p:sp>
          <p:nvSpPr>
            <p:cNvPr id="5" name="Rectangle 4">
              <a:extLst>
                <a:ext uri="{FF2B5EF4-FFF2-40B4-BE49-F238E27FC236}">
                  <a16:creationId xmlns:a16="http://schemas.microsoft.com/office/drawing/2014/main" id="{78E80C28-C730-4BCD-890A-2714DB577951}"/>
                </a:ext>
              </a:extLst>
            </p:cNvPr>
            <p:cNvSpPr>
              <a:spLocks noChangeArrowheads="1"/>
            </p:cNvSpPr>
            <p:nvPr/>
          </p:nvSpPr>
          <p:spPr bwMode="auto">
            <a:xfrm>
              <a:off x="196" y="848"/>
              <a:ext cx="2688" cy="1584"/>
            </a:xfrm>
            <a:prstGeom prst="rect">
              <a:avLst/>
            </a:prstGeom>
            <a:solidFill>
              <a:srgbClr val="FFFFCC"/>
            </a:solidFill>
            <a:ln w="9525">
              <a:solidFill>
                <a:srgbClr val="0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6" name="Text Box 7">
              <a:extLst>
                <a:ext uri="{FF2B5EF4-FFF2-40B4-BE49-F238E27FC236}">
                  <a16:creationId xmlns:a16="http://schemas.microsoft.com/office/drawing/2014/main" id="{FACA3D4C-1BD4-40C8-9916-C3EDDD03EBDC}"/>
                </a:ext>
              </a:extLst>
            </p:cNvPr>
            <p:cNvSpPr txBox="1">
              <a:spLocks noChangeArrowheads="1"/>
            </p:cNvSpPr>
            <p:nvPr/>
          </p:nvSpPr>
          <p:spPr bwMode="auto">
            <a:xfrm>
              <a:off x="146" y="1242"/>
              <a:ext cx="2688" cy="918"/>
            </a:xfrm>
            <a:prstGeom prst="rect">
              <a:avLst/>
            </a:prstGeom>
            <a:no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Accounting Entity</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Every economic entity can be separately identified and accounted for.</a:t>
              </a:r>
            </a:p>
          </p:txBody>
        </p:sp>
      </p:grpSp>
      <p:grpSp>
        <p:nvGrpSpPr>
          <p:cNvPr id="7" name="Group 29">
            <a:extLst>
              <a:ext uri="{FF2B5EF4-FFF2-40B4-BE49-F238E27FC236}">
                <a16:creationId xmlns:a16="http://schemas.microsoft.com/office/drawing/2014/main" id="{845FF4D5-110E-43A9-9C88-F2944FD00780}"/>
              </a:ext>
            </a:extLst>
          </p:cNvPr>
          <p:cNvGrpSpPr>
            <a:grpSpLocks/>
          </p:cNvGrpSpPr>
          <p:nvPr/>
        </p:nvGrpSpPr>
        <p:grpSpPr bwMode="auto">
          <a:xfrm>
            <a:off x="4778494" y="3730625"/>
            <a:ext cx="4125913" cy="2425700"/>
            <a:chOff x="3024" y="864"/>
            <a:chExt cx="2587" cy="1584"/>
          </a:xfrm>
        </p:grpSpPr>
        <p:sp>
          <p:nvSpPr>
            <p:cNvPr id="8" name="Rectangle 18">
              <a:extLst>
                <a:ext uri="{FF2B5EF4-FFF2-40B4-BE49-F238E27FC236}">
                  <a16:creationId xmlns:a16="http://schemas.microsoft.com/office/drawing/2014/main" id="{234BEEB7-B6D9-42E4-90E4-BF5297EA6C06}"/>
                </a:ext>
              </a:extLst>
            </p:cNvPr>
            <p:cNvSpPr>
              <a:spLocks noChangeArrowheads="1"/>
            </p:cNvSpPr>
            <p:nvPr/>
          </p:nvSpPr>
          <p:spPr bwMode="auto">
            <a:xfrm>
              <a:off x="3024" y="864"/>
              <a:ext cx="2587" cy="1584"/>
            </a:xfrm>
            <a:prstGeom prst="rect">
              <a:avLst/>
            </a:prstGeom>
            <a:solidFill>
              <a:srgbClr val="CCFFFF"/>
            </a:solidFill>
            <a:ln w="9525">
              <a:solidFill>
                <a:srgbClr val="0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9" name="Text Box 22">
              <a:extLst>
                <a:ext uri="{FF2B5EF4-FFF2-40B4-BE49-F238E27FC236}">
                  <a16:creationId xmlns:a16="http://schemas.microsoft.com/office/drawing/2014/main" id="{ED941005-0DF8-4E96-A36E-1E81D9E04581}"/>
                </a:ext>
              </a:extLst>
            </p:cNvPr>
            <p:cNvSpPr txBox="1">
              <a:spLocks noChangeArrowheads="1"/>
            </p:cNvSpPr>
            <p:nvPr/>
          </p:nvSpPr>
          <p:spPr bwMode="auto">
            <a:xfrm>
              <a:off x="3106" y="1284"/>
              <a:ext cx="2485" cy="896"/>
            </a:xfrm>
            <a:prstGeom prst="rect">
              <a:avLst/>
            </a:prstGeom>
            <a:no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Going Concern Concept</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The presumption that the entity will continue to operate in the future—that it is not being liquidated.</a:t>
              </a:r>
            </a:p>
          </p:txBody>
        </p:sp>
      </p:grpSp>
      <p:sp>
        <p:nvSpPr>
          <p:cNvPr id="10" name="Rounded Rectangle 21">
            <a:extLst>
              <a:ext uri="{FF2B5EF4-FFF2-40B4-BE49-F238E27FC236}">
                <a16:creationId xmlns:a16="http://schemas.microsoft.com/office/drawing/2014/main" id="{698327DB-D79C-4308-9043-BACF410B6171}"/>
              </a:ext>
            </a:extLst>
          </p:cNvPr>
          <p:cNvSpPr/>
          <p:nvPr/>
        </p:nvSpPr>
        <p:spPr>
          <a:xfrm>
            <a:off x="609600" y="6324600"/>
            <a:ext cx="7620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2-5: Identify and explain the broad, generally accepted concepts and principles that apply to the accounting process.</a:t>
            </a:r>
          </a:p>
        </p:txBody>
      </p:sp>
      <p:grpSp>
        <p:nvGrpSpPr>
          <p:cNvPr id="11" name="Group 31">
            <a:extLst>
              <a:ext uri="{FF2B5EF4-FFF2-40B4-BE49-F238E27FC236}">
                <a16:creationId xmlns:a16="http://schemas.microsoft.com/office/drawing/2014/main" id="{71EE83FF-F5F9-42ED-BF3B-DC295F01B565}"/>
              </a:ext>
            </a:extLst>
          </p:cNvPr>
          <p:cNvGrpSpPr>
            <a:grpSpLocks/>
          </p:cNvGrpSpPr>
          <p:nvPr/>
        </p:nvGrpSpPr>
        <p:grpSpPr bwMode="auto">
          <a:xfrm>
            <a:off x="2488641" y="1636310"/>
            <a:ext cx="4191000" cy="1812733"/>
            <a:chOff x="146" y="848"/>
            <a:chExt cx="2738" cy="1584"/>
          </a:xfrm>
        </p:grpSpPr>
        <p:sp>
          <p:nvSpPr>
            <p:cNvPr id="12" name="Rectangle 11">
              <a:extLst>
                <a:ext uri="{FF2B5EF4-FFF2-40B4-BE49-F238E27FC236}">
                  <a16:creationId xmlns:a16="http://schemas.microsoft.com/office/drawing/2014/main" id="{86C538AF-4D61-4AFA-A379-9AB3B956BA57}"/>
                </a:ext>
              </a:extLst>
            </p:cNvPr>
            <p:cNvSpPr>
              <a:spLocks noChangeArrowheads="1"/>
            </p:cNvSpPr>
            <p:nvPr/>
          </p:nvSpPr>
          <p:spPr bwMode="auto">
            <a:xfrm>
              <a:off x="196" y="848"/>
              <a:ext cx="2688" cy="1584"/>
            </a:xfrm>
            <a:prstGeom prst="rect">
              <a:avLst/>
            </a:prstGeom>
            <a:solidFill>
              <a:srgbClr val="FFFFCC"/>
            </a:solidFill>
            <a:ln w="9525">
              <a:solidFill>
                <a:srgbClr val="0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13" name="Text Box 7">
              <a:extLst>
                <a:ext uri="{FF2B5EF4-FFF2-40B4-BE49-F238E27FC236}">
                  <a16:creationId xmlns:a16="http://schemas.microsoft.com/office/drawing/2014/main" id="{2156624F-B9F8-4C91-9BA3-D830DE07C193}"/>
                </a:ext>
              </a:extLst>
            </p:cNvPr>
            <p:cNvSpPr txBox="1">
              <a:spLocks noChangeArrowheads="1"/>
            </p:cNvSpPr>
            <p:nvPr/>
          </p:nvSpPr>
          <p:spPr bwMode="auto">
            <a:xfrm>
              <a:off x="146" y="1242"/>
              <a:ext cx="2688" cy="810"/>
            </a:xfrm>
            <a:prstGeom prst="rect">
              <a:avLst/>
            </a:prstGeom>
            <a:no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Accounting equation</a:t>
              </a:r>
            </a:p>
            <a:p>
              <a:pPr algn="ctr" eaLnBrk="1" hangingPunct="1">
                <a:spcBef>
                  <a:spcPct val="50000"/>
                </a:spcBef>
                <a:defRPr/>
              </a:pPr>
              <a:r>
                <a:rPr lang="en-US" sz="2100" b="1" dirty="0">
                  <a:solidFill>
                    <a:schemeClr val="tx2">
                      <a:lumMod val="50000"/>
                    </a:schemeClr>
                  </a:solidFill>
                  <a:latin typeface="Arial Narrow" pitchFamily="34" charset="0"/>
                  <a:ea typeface="ＭＳ Ｐゴシック" panose="020B0600070205080204" pitchFamily="34" charset="-128"/>
                </a:rPr>
                <a:t>Assets = Liabilities + Stockholders’ equity</a:t>
              </a:r>
            </a:p>
          </p:txBody>
        </p:sp>
      </p:grpSp>
    </p:spTree>
    <p:extLst>
      <p:ext uri="{BB962C8B-B14F-4D97-AF65-F5344CB8AC3E}">
        <p14:creationId xmlns:p14="http://schemas.microsoft.com/office/powerpoint/2010/main" val="38791671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26">
            <a:extLst>
              <a:ext uri="{FF2B5EF4-FFF2-40B4-BE49-F238E27FC236}">
                <a16:creationId xmlns:a16="http://schemas.microsoft.com/office/drawing/2014/main" id="{A745FC00-5FAD-4745-B80C-24BE65860F0B}"/>
              </a:ext>
            </a:extLst>
          </p:cNvPr>
          <p:cNvSpPr>
            <a:spLocks noGrp="1"/>
          </p:cNvSpPr>
          <p:nvPr>
            <p:ph type="title"/>
          </p:nvPr>
        </p:nvSpPr>
        <p:spPr>
          <a:xfrm>
            <a:off x="457200" y="152400"/>
            <a:ext cx="8416925" cy="1143000"/>
          </a:xfrm>
        </p:spPr>
        <p:txBody>
          <a:bodyPr/>
          <a:lstStyle/>
          <a:p>
            <a:r>
              <a:rPr lang="en-US" dirty="0"/>
              <a:t>Concepts/Principles Related to Transactions </a:t>
            </a:r>
            <a:endParaRPr lang="en-US" altLang="en-US" dirty="0">
              <a:ea typeface="MS PGothic" panose="020B0600070205080204" pitchFamily="34" charset="-128"/>
            </a:endParaRPr>
          </a:p>
        </p:txBody>
      </p:sp>
      <p:grpSp>
        <p:nvGrpSpPr>
          <p:cNvPr id="5" name="Group 25">
            <a:extLst>
              <a:ext uri="{FF2B5EF4-FFF2-40B4-BE49-F238E27FC236}">
                <a16:creationId xmlns:a16="http://schemas.microsoft.com/office/drawing/2014/main" id="{058B3048-8FC1-498C-9989-D4E159E816E8}"/>
              </a:ext>
            </a:extLst>
          </p:cNvPr>
          <p:cNvGrpSpPr>
            <a:grpSpLocks/>
          </p:cNvGrpSpPr>
          <p:nvPr/>
        </p:nvGrpSpPr>
        <p:grpSpPr bwMode="auto">
          <a:xfrm>
            <a:off x="448491" y="3653197"/>
            <a:ext cx="3959225" cy="2514600"/>
            <a:chOff x="3312" y="2496"/>
            <a:chExt cx="2448" cy="1488"/>
          </a:xfrm>
          <a:solidFill>
            <a:srgbClr val="FFFF99"/>
          </a:solidFill>
        </p:grpSpPr>
        <p:sp>
          <p:nvSpPr>
            <p:cNvPr id="12298" name="Rectangle 26">
              <a:extLst>
                <a:ext uri="{FF2B5EF4-FFF2-40B4-BE49-F238E27FC236}">
                  <a16:creationId xmlns:a16="http://schemas.microsoft.com/office/drawing/2014/main" id="{6D04E8AA-4156-4077-9CE0-4791611E9DBA}"/>
                </a:ext>
              </a:extLst>
            </p:cNvPr>
            <p:cNvSpPr>
              <a:spLocks noChangeArrowheads="1"/>
            </p:cNvSpPr>
            <p:nvPr/>
          </p:nvSpPr>
          <p:spPr bwMode="auto">
            <a:xfrm>
              <a:off x="3312" y="2496"/>
              <a:ext cx="2448" cy="1488"/>
            </a:xfrm>
            <a:prstGeom prst="rect">
              <a:avLst/>
            </a:prstGeom>
            <a:grpFill/>
            <a:ln w="9525">
              <a:solidFill>
                <a:srgbClr val="000000"/>
              </a:solidFill>
              <a:miter lim="800000"/>
              <a:headEnd/>
              <a:tailEnd/>
            </a:ln>
          </p:spPr>
          <p:txBody>
            <a:bodyPr wrap="none" anchor="ctr"/>
            <a:lstStyle/>
            <a:p>
              <a:pPr algn="ctr">
                <a:defRPr/>
              </a:pPr>
              <a:endParaRPr lang="en-US">
                <a:ea typeface="ＭＳ Ｐゴシック" panose="020B0600070205080204" pitchFamily="34" charset="-128"/>
              </a:endParaRPr>
            </a:p>
          </p:txBody>
        </p:sp>
        <p:sp>
          <p:nvSpPr>
            <p:cNvPr id="12299" name="Text Box 28">
              <a:extLst>
                <a:ext uri="{FF2B5EF4-FFF2-40B4-BE49-F238E27FC236}">
                  <a16:creationId xmlns:a16="http://schemas.microsoft.com/office/drawing/2014/main" id="{019B12FC-DCBF-49C6-88D9-1A31AEC154E0}"/>
                </a:ext>
              </a:extLst>
            </p:cNvPr>
            <p:cNvSpPr txBox="1">
              <a:spLocks noChangeArrowheads="1"/>
            </p:cNvSpPr>
            <p:nvPr/>
          </p:nvSpPr>
          <p:spPr bwMode="auto">
            <a:xfrm>
              <a:off x="3358" y="2894"/>
              <a:ext cx="2356" cy="838"/>
            </a:xfrm>
            <a:prstGeom prst="rect">
              <a:avLst/>
            </a:prstGeom>
            <a:grp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Cost Principle</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Transactions are recorded at their original cost to the entity as measured in dollars.</a:t>
              </a:r>
            </a:p>
          </p:txBody>
        </p:sp>
      </p:grpSp>
      <p:sp>
        <p:nvSpPr>
          <p:cNvPr id="16" name="Rounded Rectangle 21">
            <a:extLst>
              <a:ext uri="{FF2B5EF4-FFF2-40B4-BE49-F238E27FC236}">
                <a16:creationId xmlns:a16="http://schemas.microsoft.com/office/drawing/2014/main" id="{8255CB3E-EFC4-4F72-9C67-ED62782A9D66}"/>
              </a:ext>
            </a:extLst>
          </p:cNvPr>
          <p:cNvSpPr/>
          <p:nvPr/>
        </p:nvSpPr>
        <p:spPr>
          <a:xfrm>
            <a:off x="609600" y="6324600"/>
            <a:ext cx="7620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2-5: Identify and explain the broad, generally accepted concepts and principles that apply to the accounting process.</a:t>
            </a:r>
          </a:p>
        </p:txBody>
      </p:sp>
      <p:grpSp>
        <p:nvGrpSpPr>
          <p:cNvPr id="17" name="Group 30">
            <a:extLst>
              <a:ext uri="{FF2B5EF4-FFF2-40B4-BE49-F238E27FC236}">
                <a16:creationId xmlns:a16="http://schemas.microsoft.com/office/drawing/2014/main" id="{AA77D429-911A-43BF-BA47-606BD115A811}"/>
              </a:ext>
            </a:extLst>
          </p:cNvPr>
          <p:cNvGrpSpPr>
            <a:grpSpLocks/>
          </p:cNvGrpSpPr>
          <p:nvPr/>
        </p:nvGrpSpPr>
        <p:grpSpPr bwMode="auto">
          <a:xfrm>
            <a:off x="4654776" y="3758970"/>
            <a:ext cx="4343400" cy="2362200"/>
            <a:chOff x="59" y="672"/>
            <a:chExt cx="2736" cy="1776"/>
          </a:xfrm>
        </p:grpSpPr>
        <p:sp>
          <p:nvSpPr>
            <p:cNvPr id="18" name="Rectangle 19">
              <a:extLst>
                <a:ext uri="{FF2B5EF4-FFF2-40B4-BE49-F238E27FC236}">
                  <a16:creationId xmlns:a16="http://schemas.microsoft.com/office/drawing/2014/main" id="{1DA47417-3782-4B30-B665-651A2FADA776}"/>
                </a:ext>
              </a:extLst>
            </p:cNvPr>
            <p:cNvSpPr>
              <a:spLocks noChangeArrowheads="1"/>
            </p:cNvSpPr>
            <p:nvPr/>
          </p:nvSpPr>
          <p:spPr bwMode="auto">
            <a:xfrm>
              <a:off x="96" y="672"/>
              <a:ext cx="2640" cy="1776"/>
            </a:xfrm>
            <a:prstGeom prst="rect">
              <a:avLst/>
            </a:prstGeom>
            <a:solidFill>
              <a:srgbClr val="CCFFFF"/>
            </a:solidFill>
            <a:ln w="9525">
              <a:solidFill>
                <a:srgbClr val="0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19" name="Text Box 20">
              <a:extLst>
                <a:ext uri="{FF2B5EF4-FFF2-40B4-BE49-F238E27FC236}">
                  <a16:creationId xmlns:a16="http://schemas.microsoft.com/office/drawing/2014/main" id="{ABBE1993-C115-4765-BBE0-E4CA91857F90}"/>
                </a:ext>
              </a:extLst>
            </p:cNvPr>
            <p:cNvSpPr txBox="1">
              <a:spLocks noChangeArrowheads="1"/>
            </p:cNvSpPr>
            <p:nvPr/>
          </p:nvSpPr>
          <p:spPr bwMode="auto">
            <a:xfrm>
              <a:off x="59" y="1146"/>
              <a:ext cx="2736" cy="1065"/>
            </a:xfrm>
            <a:prstGeom prst="rect">
              <a:avLst/>
            </a:prstGeom>
            <a:no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Objectivity</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The accountant’s desire to have a given transaction recorded in the same way in all situations</a:t>
              </a:r>
            </a:p>
          </p:txBody>
        </p:sp>
      </p:grpSp>
      <p:grpSp>
        <p:nvGrpSpPr>
          <p:cNvPr id="20" name="Group 30">
            <a:extLst>
              <a:ext uri="{FF2B5EF4-FFF2-40B4-BE49-F238E27FC236}">
                <a16:creationId xmlns:a16="http://schemas.microsoft.com/office/drawing/2014/main" id="{B3DE856F-FFA0-4D2F-9669-F97ADE34FD62}"/>
              </a:ext>
            </a:extLst>
          </p:cNvPr>
          <p:cNvGrpSpPr>
            <a:grpSpLocks/>
          </p:cNvGrpSpPr>
          <p:nvPr/>
        </p:nvGrpSpPr>
        <p:grpSpPr bwMode="auto">
          <a:xfrm>
            <a:off x="2400300" y="1475474"/>
            <a:ext cx="4343400" cy="2020920"/>
            <a:chOff x="51" y="2496"/>
            <a:chExt cx="2586" cy="1584"/>
          </a:xfrm>
          <a:solidFill>
            <a:schemeClr val="accent3">
              <a:lumMod val="20000"/>
              <a:lumOff val="80000"/>
            </a:schemeClr>
          </a:solidFill>
        </p:grpSpPr>
        <p:sp>
          <p:nvSpPr>
            <p:cNvPr id="21" name="Rectangle 9">
              <a:extLst>
                <a:ext uri="{FF2B5EF4-FFF2-40B4-BE49-F238E27FC236}">
                  <a16:creationId xmlns:a16="http://schemas.microsoft.com/office/drawing/2014/main" id="{89EF3ED4-5AB3-471F-9ACE-CAEADB5814DC}"/>
                </a:ext>
              </a:extLst>
            </p:cNvPr>
            <p:cNvSpPr>
              <a:spLocks noChangeArrowheads="1"/>
            </p:cNvSpPr>
            <p:nvPr/>
          </p:nvSpPr>
          <p:spPr bwMode="auto">
            <a:xfrm>
              <a:off x="51" y="2496"/>
              <a:ext cx="2586" cy="1584"/>
            </a:xfrm>
            <a:prstGeom prst="rect">
              <a:avLst/>
            </a:prstGeom>
            <a:grpFill/>
            <a:ln w="9525">
              <a:solidFill>
                <a:srgbClr val="000000"/>
              </a:solidFill>
              <a:miter lim="800000"/>
              <a:headEnd/>
              <a:tailEnd/>
            </a:ln>
          </p:spPr>
          <p:txBody>
            <a:bodyPr wrap="none" anchor="ctr"/>
            <a:lstStyle/>
            <a:p>
              <a:pPr algn="ctr">
                <a:defRPr/>
              </a:pPr>
              <a:endParaRPr lang="en-US">
                <a:ea typeface="ＭＳ Ｐゴシック" panose="020B0600070205080204" pitchFamily="34" charset="-128"/>
              </a:endParaRPr>
            </a:p>
          </p:txBody>
        </p:sp>
        <p:sp>
          <p:nvSpPr>
            <p:cNvPr id="22" name="Text Box 10">
              <a:extLst>
                <a:ext uri="{FF2B5EF4-FFF2-40B4-BE49-F238E27FC236}">
                  <a16:creationId xmlns:a16="http://schemas.microsoft.com/office/drawing/2014/main" id="{27A53EC4-5126-49DB-B512-B43FD8AF5E06}"/>
                </a:ext>
              </a:extLst>
            </p:cNvPr>
            <p:cNvSpPr txBox="1">
              <a:spLocks noChangeArrowheads="1"/>
            </p:cNvSpPr>
            <p:nvPr/>
          </p:nvSpPr>
          <p:spPr bwMode="auto">
            <a:xfrm>
              <a:off x="93" y="2920"/>
              <a:ext cx="2544" cy="892"/>
            </a:xfrm>
            <a:prstGeom prst="rect">
              <a:avLst/>
            </a:prstGeom>
            <a:grp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Unit of Measurement</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Only transactions denominated in dollars (currency) are recorded in the accounting records.</a:t>
              </a:r>
            </a:p>
          </p:txBody>
        </p:sp>
      </p:gr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7">
            <a:extLst>
              <a:ext uri="{FF2B5EF4-FFF2-40B4-BE49-F238E27FC236}">
                <a16:creationId xmlns:a16="http://schemas.microsoft.com/office/drawing/2014/main" id="{52A894FA-8C76-4185-A23F-73AD1B98FB95}"/>
              </a:ext>
            </a:extLst>
          </p:cNvPr>
          <p:cNvSpPr>
            <a:spLocks noGrp="1"/>
          </p:cNvSpPr>
          <p:nvPr>
            <p:ph type="title"/>
          </p:nvPr>
        </p:nvSpPr>
        <p:spPr>
          <a:xfrm>
            <a:off x="457200" y="0"/>
            <a:ext cx="8229600" cy="1143000"/>
          </a:xfrm>
        </p:spPr>
        <p:txBody>
          <a:bodyPr/>
          <a:lstStyle/>
          <a:p>
            <a:r>
              <a:rPr lang="en-US" altLang="en-US">
                <a:ea typeface="MS PGothic" panose="020B0600070205080204" pitchFamily="34" charset="-128"/>
              </a:rPr>
              <a:t>Learning Objectives</a:t>
            </a:r>
          </a:p>
        </p:txBody>
      </p:sp>
      <p:sp>
        <p:nvSpPr>
          <p:cNvPr id="59395" name="Text Box 4">
            <a:extLst>
              <a:ext uri="{FF2B5EF4-FFF2-40B4-BE49-F238E27FC236}">
                <a16:creationId xmlns:a16="http://schemas.microsoft.com/office/drawing/2014/main" id="{FA31AAB1-075D-4E15-8FA2-452E85E314C1}"/>
              </a:ext>
            </a:extLst>
          </p:cNvPr>
          <p:cNvSpPr txBox="1">
            <a:spLocks noChangeArrowheads="1"/>
          </p:cNvSpPr>
          <p:nvPr/>
        </p:nvSpPr>
        <p:spPr bwMode="auto">
          <a:xfrm>
            <a:off x="0" y="1524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400">
              <a:latin typeface="Arial" panose="020B0604020202020204" pitchFamily="34" charset="0"/>
            </a:endParaRPr>
          </a:p>
        </p:txBody>
      </p:sp>
      <p:sp>
        <p:nvSpPr>
          <p:cNvPr id="59396" name="Rectangle 3">
            <a:extLst>
              <a:ext uri="{FF2B5EF4-FFF2-40B4-BE49-F238E27FC236}">
                <a16:creationId xmlns:a16="http://schemas.microsoft.com/office/drawing/2014/main" id="{384757AC-448F-46AD-8415-5B26469D195B}"/>
              </a:ext>
            </a:extLst>
          </p:cNvPr>
          <p:cNvSpPr>
            <a:spLocks noChangeArrowheads="1"/>
          </p:cNvSpPr>
          <p:nvPr/>
        </p:nvSpPr>
        <p:spPr bwMode="auto">
          <a:xfrm>
            <a:off x="685800" y="3200400"/>
            <a:ext cx="7696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Clr>
                <a:schemeClr val="bg2"/>
              </a:buClr>
              <a:buSzPct val="65000"/>
              <a:buFont typeface="Wingdings" panose="05000000000000000000" pitchFamily="2" charset="2"/>
              <a:buNone/>
            </a:pPr>
            <a:endParaRPr lang="en-US" altLang="en-US" sz="4000">
              <a:solidFill>
                <a:srgbClr val="990000"/>
              </a:solidFill>
              <a:latin typeface="Hypatia Sans Pro" charset="0"/>
            </a:endParaRPr>
          </a:p>
        </p:txBody>
      </p:sp>
      <p:sp>
        <p:nvSpPr>
          <p:cNvPr id="19461" name="Rectangle 16">
            <a:extLst>
              <a:ext uri="{FF2B5EF4-FFF2-40B4-BE49-F238E27FC236}">
                <a16:creationId xmlns:a16="http://schemas.microsoft.com/office/drawing/2014/main" id="{D3A68591-A878-4D69-9F31-EAD051BC6EF1}"/>
              </a:ext>
            </a:extLst>
          </p:cNvPr>
          <p:cNvSpPr>
            <a:spLocks noChangeArrowheads="1"/>
          </p:cNvSpPr>
          <p:nvPr/>
        </p:nvSpPr>
        <p:spPr bwMode="auto">
          <a:xfrm>
            <a:off x="533400" y="1143000"/>
            <a:ext cx="8305800" cy="4832350"/>
          </a:xfrm>
          <a:prstGeom prst="rect">
            <a:avLst/>
          </a:prstGeom>
          <a:noFill/>
          <a:ln w="9525">
            <a:noFill/>
            <a:miter lim="800000"/>
            <a:headEnd/>
            <a:tailEnd/>
          </a:ln>
        </p:spPr>
        <p:txBody>
          <a:bodyPr>
            <a:spAutoFit/>
          </a:bodyPr>
          <a:lstStyle/>
          <a:p>
            <a:pPr>
              <a:spcBef>
                <a:spcPct val="50000"/>
              </a:spcBef>
              <a:defRPr/>
            </a:pPr>
            <a:r>
              <a:rPr lang="en-US" sz="2000" b="1" dirty="0">
                <a:latin typeface="Arial" pitchFamily="34" charset="0"/>
                <a:ea typeface="ＭＳ Ｐゴシック" panose="020B0600070205080204" pitchFamily="34" charset="-128"/>
              </a:rPr>
              <a:t>After studying this chapter, you should understand and be able to:</a:t>
            </a:r>
          </a:p>
          <a:p>
            <a:pPr marL="342900" indent="-342900">
              <a:spcBef>
                <a:spcPct val="50000"/>
              </a:spcBef>
              <a:defRPr/>
            </a:pPr>
            <a:r>
              <a:rPr lang="en-US" b="1" dirty="0">
                <a:latin typeface="Arial Narrow" pitchFamily="34" charset="0"/>
                <a:ea typeface="ＭＳ Ｐゴシック" panose="020B0600070205080204" pitchFamily="34" charset="-128"/>
              </a:rPr>
              <a:t>LO 2-1: Explain what transactions are. </a:t>
            </a:r>
          </a:p>
          <a:p>
            <a:pPr marL="682625" indent="-682625">
              <a:spcBef>
                <a:spcPct val="50000"/>
              </a:spcBef>
              <a:defRPr/>
            </a:pPr>
            <a:r>
              <a:rPr lang="en-US" b="1" dirty="0">
                <a:latin typeface="Arial Narrow" pitchFamily="34" charset="0"/>
                <a:ea typeface="ＭＳ Ｐゴシック" panose="020B0600070205080204" pitchFamily="34" charset="-128"/>
              </a:rPr>
              <a:t>LO 2-2: Identify and explain the kind of information reported in each financial statement and describe how financial statements are related to each other.</a:t>
            </a:r>
          </a:p>
          <a:p>
            <a:pPr marL="682625" indent="-682625">
              <a:spcBef>
                <a:spcPct val="50000"/>
              </a:spcBef>
              <a:defRPr/>
            </a:pPr>
            <a:r>
              <a:rPr lang="en-US" b="1" dirty="0">
                <a:latin typeface="Arial Narrow" pitchFamily="34" charset="0"/>
                <a:ea typeface="ＭＳ Ｐゴシック" panose="020B0600070205080204" pitchFamily="34" charset="-128"/>
              </a:rPr>
              <a:t>LO 2-3: Explain the meaning and usefulness of the accounting equation.</a:t>
            </a:r>
          </a:p>
          <a:p>
            <a:pPr marL="682625" indent="-682625">
              <a:spcBef>
                <a:spcPct val="50000"/>
              </a:spcBef>
              <a:defRPr/>
            </a:pPr>
            <a:r>
              <a:rPr lang="en-US" b="1" dirty="0">
                <a:latin typeface="Arial Narrow" pitchFamily="34" charset="0"/>
                <a:ea typeface="ＭＳ Ｐゴシック" panose="020B0600070205080204" pitchFamily="34" charset="-128"/>
              </a:rPr>
              <a:t>LO 2-4: Explain the meaning of each of the captions on the financial statements illustrated in this chapter.</a:t>
            </a:r>
          </a:p>
          <a:p>
            <a:pPr marL="682625" indent="-682625">
              <a:spcBef>
                <a:spcPct val="50000"/>
              </a:spcBef>
              <a:defRPr/>
            </a:pPr>
            <a:r>
              <a:rPr lang="en-US" b="1" dirty="0">
                <a:latin typeface="Arial Narrow" pitchFamily="34" charset="0"/>
                <a:ea typeface="ＭＳ Ｐゴシック" panose="020B0600070205080204" pitchFamily="34" charset="-128"/>
              </a:rPr>
              <a:t>LO 2-5: Identify and explain the broad, generally accepted concepts and principles that apply to the accounting process.</a:t>
            </a:r>
          </a:p>
          <a:p>
            <a:pPr marL="682625" indent="-682625">
              <a:spcBef>
                <a:spcPct val="50000"/>
              </a:spcBef>
              <a:defRPr/>
            </a:pPr>
            <a:r>
              <a:rPr lang="en-US" b="1" dirty="0">
                <a:latin typeface="Arial Narrow" pitchFamily="34" charset="0"/>
                <a:ea typeface="ＭＳ Ｐゴシック" panose="020B0600070205080204" pitchFamily="34" charset="-128"/>
              </a:rPr>
              <a:t>LO 2-6: Discuss why investors must carefully consider cash flow information in conjunction with accrual accounting results.</a:t>
            </a:r>
          </a:p>
          <a:p>
            <a:pPr marL="682625" indent="-682625">
              <a:spcBef>
                <a:spcPct val="50000"/>
              </a:spcBef>
              <a:defRPr/>
            </a:pPr>
            <a:r>
              <a:rPr lang="en-US" b="1" dirty="0">
                <a:latin typeface="Arial Narrow" pitchFamily="34" charset="0"/>
                <a:ea typeface="ＭＳ Ｐゴシック" panose="020B0600070205080204" pitchFamily="34" charset="-128"/>
              </a:rPr>
              <a:t>LO 2-7: Identify and explain several limitations of financial statements.</a:t>
            </a:r>
          </a:p>
          <a:p>
            <a:pPr marL="682625" indent="-682625">
              <a:spcBef>
                <a:spcPct val="50000"/>
              </a:spcBef>
              <a:defRPr/>
            </a:pPr>
            <a:r>
              <a:rPr lang="en-US" b="1" dirty="0">
                <a:latin typeface="Arial Narrow" pitchFamily="34" charset="0"/>
                <a:ea typeface="ＭＳ Ｐゴシック" panose="020B0600070205080204" pitchFamily="34" charset="-128"/>
              </a:rPr>
              <a:t>LO 2-8: Describe what a corporation’s annual report is and why it is issued.</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22">
            <a:extLst>
              <a:ext uri="{FF2B5EF4-FFF2-40B4-BE49-F238E27FC236}">
                <a16:creationId xmlns:a16="http://schemas.microsoft.com/office/drawing/2014/main" id="{42DF2435-BBC1-440B-89FA-A64B4000EA8D}"/>
              </a:ext>
            </a:extLst>
          </p:cNvPr>
          <p:cNvSpPr>
            <a:spLocks noGrp="1"/>
          </p:cNvSpPr>
          <p:nvPr>
            <p:ph type="title"/>
          </p:nvPr>
        </p:nvSpPr>
        <p:spPr>
          <a:xfrm>
            <a:off x="457200" y="0"/>
            <a:ext cx="8416925" cy="1143000"/>
          </a:xfrm>
        </p:spPr>
        <p:txBody>
          <a:bodyPr/>
          <a:lstStyle/>
          <a:p>
            <a:r>
              <a:rPr lang="en-US" sz="3200" dirty="0"/>
              <a:t>Concepts/Principles Related to Bookkeeping Procedures and the Accounting Process </a:t>
            </a:r>
            <a:endParaRPr lang="en-US" altLang="en-US" sz="3200" dirty="0">
              <a:ea typeface="MS PGothic" panose="020B0600070205080204" pitchFamily="34" charset="-128"/>
            </a:endParaRPr>
          </a:p>
        </p:txBody>
      </p:sp>
      <p:grpSp>
        <p:nvGrpSpPr>
          <p:cNvPr id="2" name="Group 32">
            <a:extLst>
              <a:ext uri="{FF2B5EF4-FFF2-40B4-BE49-F238E27FC236}">
                <a16:creationId xmlns:a16="http://schemas.microsoft.com/office/drawing/2014/main" id="{F2D6F2CC-098D-41B7-883F-FD627E0BDB19}"/>
              </a:ext>
            </a:extLst>
          </p:cNvPr>
          <p:cNvGrpSpPr>
            <a:grpSpLocks/>
          </p:cNvGrpSpPr>
          <p:nvPr/>
        </p:nvGrpSpPr>
        <p:grpSpPr bwMode="auto">
          <a:xfrm>
            <a:off x="4559300" y="1134290"/>
            <a:ext cx="4432299" cy="2183372"/>
            <a:chOff x="283" y="2544"/>
            <a:chExt cx="2448" cy="1734"/>
          </a:xfrm>
          <a:solidFill>
            <a:schemeClr val="accent1">
              <a:lumMod val="20000"/>
              <a:lumOff val="80000"/>
            </a:schemeClr>
          </a:solidFill>
        </p:grpSpPr>
        <p:sp>
          <p:nvSpPr>
            <p:cNvPr id="13330" name="Rectangle 8">
              <a:extLst>
                <a:ext uri="{FF2B5EF4-FFF2-40B4-BE49-F238E27FC236}">
                  <a16:creationId xmlns:a16="http://schemas.microsoft.com/office/drawing/2014/main" id="{5CA16F23-BB09-44C6-A110-ED5A559983C1}"/>
                </a:ext>
              </a:extLst>
            </p:cNvPr>
            <p:cNvSpPr>
              <a:spLocks noChangeArrowheads="1"/>
            </p:cNvSpPr>
            <p:nvPr/>
          </p:nvSpPr>
          <p:spPr bwMode="auto">
            <a:xfrm>
              <a:off x="283" y="2544"/>
              <a:ext cx="2448" cy="1728"/>
            </a:xfrm>
            <a:prstGeom prst="rect">
              <a:avLst/>
            </a:prstGeom>
            <a:grpFill/>
            <a:ln w="9525">
              <a:solidFill>
                <a:srgbClr val="000000"/>
              </a:solidFill>
              <a:miter lim="800000"/>
              <a:headEnd/>
              <a:tailEnd/>
            </a:ln>
          </p:spPr>
          <p:txBody>
            <a:bodyPr wrap="none" anchor="ctr"/>
            <a:lstStyle/>
            <a:p>
              <a:pPr algn="ctr">
                <a:defRPr/>
              </a:pPr>
              <a:endParaRPr lang="en-US">
                <a:ea typeface="ＭＳ Ｐゴシック" panose="020B0600070205080204" pitchFamily="34" charset="-128"/>
              </a:endParaRPr>
            </a:p>
          </p:txBody>
        </p:sp>
        <p:sp>
          <p:nvSpPr>
            <p:cNvPr id="13331" name="Text Box 9">
              <a:extLst>
                <a:ext uri="{FF2B5EF4-FFF2-40B4-BE49-F238E27FC236}">
                  <a16:creationId xmlns:a16="http://schemas.microsoft.com/office/drawing/2014/main" id="{5B091E94-56D6-419B-B8C1-AB5379DEFB78}"/>
                </a:ext>
              </a:extLst>
            </p:cNvPr>
            <p:cNvSpPr txBox="1">
              <a:spLocks noChangeArrowheads="1"/>
            </p:cNvSpPr>
            <p:nvPr/>
          </p:nvSpPr>
          <p:spPr bwMode="auto">
            <a:xfrm>
              <a:off x="402" y="2792"/>
              <a:ext cx="2274" cy="1486"/>
            </a:xfrm>
            <a:prstGeom prst="rect">
              <a:avLst/>
            </a:prstGeom>
            <a:grp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Matching revenue and expense</a:t>
              </a:r>
            </a:p>
            <a:p>
              <a:pPr algn="ctr" eaLnBrk="1" hangingPunct="1">
                <a:spcBef>
                  <a:spcPct val="50000"/>
                </a:spcBef>
                <a:defRPr/>
              </a:pPr>
              <a:r>
                <a:rPr lang="en-US" sz="2100" b="1" dirty="0">
                  <a:solidFill>
                    <a:schemeClr val="tx2">
                      <a:lumMod val="50000"/>
                    </a:schemeClr>
                  </a:solidFill>
                  <a:latin typeface="Arial Narrow" pitchFamily="34" charset="0"/>
                  <a:ea typeface="ＭＳ Ｐゴシック" panose="020B0600070205080204" pitchFamily="34" charset="-128"/>
                </a:rPr>
                <a:t>All expenses incurred to generate that period’s revenues are to be deducted from the revenues earned.</a:t>
              </a:r>
            </a:p>
          </p:txBody>
        </p:sp>
      </p:grpSp>
      <p:grpSp>
        <p:nvGrpSpPr>
          <p:cNvPr id="110596" name="Group 31">
            <a:extLst>
              <a:ext uri="{FF2B5EF4-FFF2-40B4-BE49-F238E27FC236}">
                <a16:creationId xmlns:a16="http://schemas.microsoft.com/office/drawing/2014/main" id="{CECBAA09-EC34-487A-B7B5-0ECD7032EA18}"/>
              </a:ext>
            </a:extLst>
          </p:cNvPr>
          <p:cNvGrpSpPr>
            <a:grpSpLocks/>
          </p:cNvGrpSpPr>
          <p:nvPr/>
        </p:nvGrpSpPr>
        <p:grpSpPr bwMode="auto">
          <a:xfrm>
            <a:off x="356820" y="1118744"/>
            <a:ext cx="4099105" cy="2198918"/>
            <a:chOff x="2957" y="672"/>
            <a:chExt cx="2736" cy="1776"/>
          </a:xfrm>
        </p:grpSpPr>
        <p:sp>
          <p:nvSpPr>
            <p:cNvPr id="110601" name="Rectangle 13">
              <a:extLst>
                <a:ext uri="{FF2B5EF4-FFF2-40B4-BE49-F238E27FC236}">
                  <a16:creationId xmlns:a16="http://schemas.microsoft.com/office/drawing/2014/main" id="{080333BC-8E21-4210-A9AE-0E7F89180857}"/>
                </a:ext>
              </a:extLst>
            </p:cNvPr>
            <p:cNvSpPr>
              <a:spLocks noChangeArrowheads="1"/>
            </p:cNvSpPr>
            <p:nvPr/>
          </p:nvSpPr>
          <p:spPr bwMode="auto">
            <a:xfrm>
              <a:off x="3024" y="672"/>
              <a:ext cx="2640" cy="1776"/>
            </a:xfrm>
            <a:prstGeom prst="rect">
              <a:avLst/>
            </a:prstGeom>
            <a:solidFill>
              <a:srgbClr val="CCFFCC"/>
            </a:solidFill>
            <a:ln w="9525">
              <a:solidFill>
                <a:srgbClr val="0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13329" name="Text Box 14">
              <a:extLst>
                <a:ext uri="{FF2B5EF4-FFF2-40B4-BE49-F238E27FC236}">
                  <a16:creationId xmlns:a16="http://schemas.microsoft.com/office/drawing/2014/main" id="{D7182143-0727-4F55-90DE-5FC9FFFE1730}"/>
                </a:ext>
              </a:extLst>
            </p:cNvPr>
            <p:cNvSpPr txBox="1">
              <a:spLocks noChangeArrowheads="1"/>
            </p:cNvSpPr>
            <p:nvPr/>
          </p:nvSpPr>
          <p:spPr bwMode="auto">
            <a:xfrm>
              <a:off x="2957" y="924"/>
              <a:ext cx="2736" cy="1061"/>
            </a:xfrm>
            <a:prstGeom prst="rect">
              <a:avLst/>
            </a:prstGeom>
            <a:no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Accounting Period</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The period of time selected for reporting results of operations and changes in financial position</a:t>
              </a:r>
            </a:p>
          </p:txBody>
        </p:sp>
      </p:grpSp>
      <p:grpSp>
        <p:nvGrpSpPr>
          <p:cNvPr id="5" name="Group 33">
            <a:extLst>
              <a:ext uri="{FF2B5EF4-FFF2-40B4-BE49-F238E27FC236}">
                <a16:creationId xmlns:a16="http://schemas.microsoft.com/office/drawing/2014/main" id="{E03C66AF-71FB-4764-A37B-F1A0D8EE9E1F}"/>
              </a:ext>
            </a:extLst>
          </p:cNvPr>
          <p:cNvGrpSpPr>
            <a:grpSpLocks/>
          </p:cNvGrpSpPr>
          <p:nvPr/>
        </p:nvGrpSpPr>
        <p:grpSpPr bwMode="auto">
          <a:xfrm>
            <a:off x="4774759" y="3634976"/>
            <a:ext cx="4117259" cy="2452044"/>
            <a:chOff x="3120" y="2544"/>
            <a:chExt cx="2496" cy="1728"/>
          </a:xfrm>
          <a:solidFill>
            <a:srgbClr val="FFFFCC"/>
          </a:solidFill>
        </p:grpSpPr>
        <p:sp>
          <p:nvSpPr>
            <p:cNvPr id="13324" name="Rectangle 26">
              <a:extLst>
                <a:ext uri="{FF2B5EF4-FFF2-40B4-BE49-F238E27FC236}">
                  <a16:creationId xmlns:a16="http://schemas.microsoft.com/office/drawing/2014/main" id="{993ED6A4-EE1F-4737-904D-3C174AECBB10}"/>
                </a:ext>
              </a:extLst>
            </p:cNvPr>
            <p:cNvSpPr>
              <a:spLocks noChangeArrowheads="1"/>
            </p:cNvSpPr>
            <p:nvPr/>
          </p:nvSpPr>
          <p:spPr bwMode="auto">
            <a:xfrm>
              <a:off x="3120" y="2544"/>
              <a:ext cx="2496" cy="1728"/>
            </a:xfrm>
            <a:prstGeom prst="rect">
              <a:avLst/>
            </a:prstGeom>
            <a:grpFill/>
            <a:ln w="9525">
              <a:solidFill>
                <a:srgbClr val="000000"/>
              </a:solidFill>
              <a:miter lim="800000"/>
              <a:headEnd/>
              <a:tailEnd/>
            </a:ln>
          </p:spPr>
          <p:txBody>
            <a:bodyPr wrap="none" tIns="0" bIns="0" anchor="ctr"/>
            <a:lstStyle/>
            <a:p>
              <a:pPr algn="ctr">
                <a:defRPr/>
              </a:pPr>
              <a:endParaRPr lang="en-US">
                <a:ea typeface="ＭＳ Ｐゴシック" panose="020B0600070205080204" pitchFamily="34" charset="-128"/>
              </a:endParaRPr>
            </a:p>
          </p:txBody>
        </p:sp>
        <p:sp>
          <p:nvSpPr>
            <p:cNvPr id="13325" name="Text Box 27">
              <a:extLst>
                <a:ext uri="{FF2B5EF4-FFF2-40B4-BE49-F238E27FC236}">
                  <a16:creationId xmlns:a16="http://schemas.microsoft.com/office/drawing/2014/main" id="{4C44829B-D5D6-47B6-A20B-1BBEB3C64EBB}"/>
                </a:ext>
              </a:extLst>
            </p:cNvPr>
            <p:cNvSpPr txBox="1">
              <a:spLocks noChangeArrowheads="1"/>
            </p:cNvSpPr>
            <p:nvPr/>
          </p:nvSpPr>
          <p:spPr bwMode="auto">
            <a:xfrm>
              <a:off x="3219" y="2832"/>
              <a:ext cx="2352" cy="1356"/>
            </a:xfrm>
            <a:prstGeom prst="rect">
              <a:avLst/>
            </a:prstGeom>
            <a:grpFill/>
            <a:ln w="9525">
              <a:noFill/>
              <a:miter lim="800000"/>
              <a:headEnd/>
              <a:tailEnd/>
            </a:ln>
          </p:spPr>
          <p:txBody>
            <a:bodyPr tIns="0" bIns="0">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Accrual Accounting</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Recognize revenue at the point of sale and recognize expenses when incurred, even though the cash receipt or payment may occur at another time.</a:t>
              </a:r>
            </a:p>
          </p:txBody>
        </p:sp>
      </p:grpSp>
      <p:sp>
        <p:nvSpPr>
          <p:cNvPr id="15" name="Rounded Rectangle 21">
            <a:extLst>
              <a:ext uri="{FF2B5EF4-FFF2-40B4-BE49-F238E27FC236}">
                <a16:creationId xmlns:a16="http://schemas.microsoft.com/office/drawing/2014/main" id="{CF86D86E-28BE-40A3-A010-02F0A36639DC}"/>
              </a:ext>
            </a:extLst>
          </p:cNvPr>
          <p:cNvSpPr/>
          <p:nvPr/>
        </p:nvSpPr>
        <p:spPr>
          <a:xfrm>
            <a:off x="609600" y="6324600"/>
            <a:ext cx="7620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2-5: Identify and explain the broad, generally accepted concepts and principles that apply to the accounting process.</a:t>
            </a:r>
          </a:p>
        </p:txBody>
      </p:sp>
      <p:grpSp>
        <p:nvGrpSpPr>
          <p:cNvPr id="19" name="Group 31">
            <a:extLst>
              <a:ext uri="{FF2B5EF4-FFF2-40B4-BE49-F238E27FC236}">
                <a16:creationId xmlns:a16="http://schemas.microsoft.com/office/drawing/2014/main" id="{C5D28906-08E4-46A5-B407-9EB990C5B6CA}"/>
              </a:ext>
            </a:extLst>
          </p:cNvPr>
          <p:cNvGrpSpPr>
            <a:grpSpLocks/>
          </p:cNvGrpSpPr>
          <p:nvPr/>
        </p:nvGrpSpPr>
        <p:grpSpPr bwMode="auto">
          <a:xfrm>
            <a:off x="360077" y="3719899"/>
            <a:ext cx="4310354" cy="2452045"/>
            <a:chOff x="2974" y="624"/>
            <a:chExt cx="2877" cy="1885"/>
          </a:xfrm>
          <a:solidFill>
            <a:schemeClr val="bg2"/>
          </a:solidFill>
        </p:grpSpPr>
        <p:sp>
          <p:nvSpPr>
            <p:cNvPr id="20" name="Rectangle 13">
              <a:extLst>
                <a:ext uri="{FF2B5EF4-FFF2-40B4-BE49-F238E27FC236}">
                  <a16:creationId xmlns:a16="http://schemas.microsoft.com/office/drawing/2014/main" id="{53BFB438-9B0F-4A9B-8E01-6310B57DF75C}"/>
                </a:ext>
              </a:extLst>
            </p:cNvPr>
            <p:cNvSpPr>
              <a:spLocks noChangeArrowheads="1"/>
            </p:cNvSpPr>
            <p:nvPr/>
          </p:nvSpPr>
          <p:spPr bwMode="auto">
            <a:xfrm>
              <a:off x="2974" y="624"/>
              <a:ext cx="2877" cy="1885"/>
            </a:xfrm>
            <a:prstGeom prst="rect">
              <a:avLst/>
            </a:prstGeom>
            <a:grpFill/>
            <a:ln w="9525">
              <a:solidFill>
                <a:srgbClr val="0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21" name="Text Box 14">
              <a:extLst>
                <a:ext uri="{FF2B5EF4-FFF2-40B4-BE49-F238E27FC236}">
                  <a16:creationId xmlns:a16="http://schemas.microsoft.com/office/drawing/2014/main" id="{7C3CAABD-EB34-453D-B077-630545D97903}"/>
                </a:ext>
              </a:extLst>
            </p:cNvPr>
            <p:cNvSpPr txBox="1">
              <a:spLocks noChangeArrowheads="1"/>
            </p:cNvSpPr>
            <p:nvPr/>
          </p:nvSpPr>
          <p:spPr bwMode="auto">
            <a:xfrm>
              <a:off x="2999" y="724"/>
              <a:ext cx="2819" cy="1673"/>
            </a:xfrm>
            <a:prstGeom prst="rect">
              <a:avLst/>
            </a:prstGeom>
            <a:grpFill/>
            <a:ln w="9525">
              <a:noFill/>
              <a:miter lim="800000"/>
              <a:headEnd/>
              <a:tailEnd/>
            </a:ln>
          </p:spPr>
          <p:txBody>
            <a:bodyPr wrap="square">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Revenue is recognized at the time of sale.</a:t>
              </a:r>
            </a:p>
            <a:p>
              <a:pPr algn="ctr" eaLnBrk="1" hangingPunct="1">
                <a:spcBef>
                  <a:spcPct val="50000"/>
                </a:spcBef>
                <a:defRPr/>
              </a:pPr>
              <a:r>
                <a:rPr lang="en-US" sz="2100" b="1" dirty="0">
                  <a:solidFill>
                    <a:schemeClr val="tx2">
                      <a:lumMod val="50000"/>
                    </a:schemeClr>
                  </a:solidFill>
                  <a:latin typeface="Arial Narrow" pitchFamily="34" charset="0"/>
                  <a:ea typeface="ＭＳ Ｐゴシック" panose="020B0600070205080204" pitchFamily="34" charset="-128"/>
                </a:rPr>
                <a:t>When the title to the product being sold passes from the seller to the buyer or when the services involved in the transaction have been performed</a:t>
              </a:r>
            </a:p>
          </p:txBody>
        </p:sp>
      </p:gr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42" name="Group 22">
            <a:extLst>
              <a:ext uri="{FF2B5EF4-FFF2-40B4-BE49-F238E27FC236}">
                <a16:creationId xmlns:a16="http://schemas.microsoft.com/office/drawing/2014/main" id="{BBE2DA40-906F-4CF5-9BC3-2162C2B6B8F3}"/>
              </a:ext>
            </a:extLst>
          </p:cNvPr>
          <p:cNvGrpSpPr>
            <a:grpSpLocks/>
          </p:cNvGrpSpPr>
          <p:nvPr/>
        </p:nvGrpSpPr>
        <p:grpSpPr bwMode="auto">
          <a:xfrm>
            <a:off x="4648200" y="1321840"/>
            <a:ext cx="4343400" cy="2156920"/>
            <a:chOff x="2928" y="768"/>
            <a:chExt cx="2736" cy="1624"/>
          </a:xfrm>
        </p:grpSpPr>
        <p:sp>
          <p:nvSpPr>
            <p:cNvPr id="112649" name="Rectangle 4">
              <a:extLst>
                <a:ext uri="{FF2B5EF4-FFF2-40B4-BE49-F238E27FC236}">
                  <a16:creationId xmlns:a16="http://schemas.microsoft.com/office/drawing/2014/main" id="{9D6ACE84-2E60-4962-9916-2166CC4020DE}"/>
                </a:ext>
              </a:extLst>
            </p:cNvPr>
            <p:cNvSpPr>
              <a:spLocks noChangeArrowheads="1"/>
            </p:cNvSpPr>
            <p:nvPr/>
          </p:nvSpPr>
          <p:spPr bwMode="auto">
            <a:xfrm>
              <a:off x="2976" y="768"/>
              <a:ext cx="2640" cy="1624"/>
            </a:xfrm>
            <a:prstGeom prst="rect">
              <a:avLst/>
            </a:prstGeom>
            <a:solidFill>
              <a:srgbClr val="FFFF99"/>
            </a:solidFill>
            <a:ln w="9525">
              <a:solidFill>
                <a:srgbClr val="0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14355" name="Text Box 5">
              <a:extLst>
                <a:ext uri="{FF2B5EF4-FFF2-40B4-BE49-F238E27FC236}">
                  <a16:creationId xmlns:a16="http://schemas.microsoft.com/office/drawing/2014/main" id="{F1692A9B-0714-43A9-9A32-D70E0D977E67}"/>
                </a:ext>
              </a:extLst>
            </p:cNvPr>
            <p:cNvSpPr txBox="1">
              <a:spLocks noChangeArrowheads="1"/>
            </p:cNvSpPr>
            <p:nvPr/>
          </p:nvSpPr>
          <p:spPr bwMode="auto">
            <a:xfrm>
              <a:off x="2928" y="1276"/>
              <a:ext cx="2736" cy="1031"/>
            </a:xfrm>
            <a:prstGeom prst="rect">
              <a:avLst/>
            </a:prstGeom>
            <a:no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Full Disclosure</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Circumstances and events that make a difference to financial statement users should be disclosed.</a:t>
              </a:r>
            </a:p>
          </p:txBody>
        </p:sp>
      </p:grpSp>
      <p:grpSp>
        <p:nvGrpSpPr>
          <p:cNvPr id="3" name="Group 23">
            <a:extLst>
              <a:ext uri="{FF2B5EF4-FFF2-40B4-BE49-F238E27FC236}">
                <a16:creationId xmlns:a16="http://schemas.microsoft.com/office/drawing/2014/main" id="{AB377095-DC74-45FA-9735-36AD0F653215}"/>
              </a:ext>
            </a:extLst>
          </p:cNvPr>
          <p:cNvGrpSpPr>
            <a:grpSpLocks/>
          </p:cNvGrpSpPr>
          <p:nvPr/>
        </p:nvGrpSpPr>
        <p:grpSpPr bwMode="auto">
          <a:xfrm>
            <a:off x="419100" y="1321840"/>
            <a:ext cx="4191000" cy="2156920"/>
            <a:chOff x="144" y="768"/>
            <a:chExt cx="2640" cy="1624"/>
          </a:xfrm>
          <a:solidFill>
            <a:srgbClr val="CCECFF"/>
          </a:solidFill>
        </p:grpSpPr>
        <p:sp>
          <p:nvSpPr>
            <p:cNvPr id="14351" name="Rectangle 12">
              <a:extLst>
                <a:ext uri="{FF2B5EF4-FFF2-40B4-BE49-F238E27FC236}">
                  <a16:creationId xmlns:a16="http://schemas.microsoft.com/office/drawing/2014/main" id="{A925E195-6B33-4E4C-9DB3-AA4632099F7C}"/>
                </a:ext>
              </a:extLst>
            </p:cNvPr>
            <p:cNvSpPr>
              <a:spLocks noChangeArrowheads="1"/>
            </p:cNvSpPr>
            <p:nvPr/>
          </p:nvSpPr>
          <p:spPr bwMode="auto">
            <a:xfrm>
              <a:off x="144" y="768"/>
              <a:ext cx="2640" cy="1624"/>
            </a:xfrm>
            <a:prstGeom prst="rect">
              <a:avLst/>
            </a:prstGeom>
            <a:grpFill/>
            <a:ln w="9525">
              <a:solidFill>
                <a:srgbClr val="000000"/>
              </a:solidFill>
              <a:miter lim="800000"/>
              <a:headEnd/>
              <a:tailEnd/>
            </a:ln>
          </p:spPr>
          <p:txBody>
            <a:bodyPr wrap="none" anchor="ctr"/>
            <a:lstStyle/>
            <a:p>
              <a:pPr algn="ctr">
                <a:defRPr/>
              </a:pPr>
              <a:endParaRPr lang="en-US">
                <a:ea typeface="ＭＳ Ｐゴシック" panose="020B0600070205080204" pitchFamily="34" charset="-128"/>
              </a:endParaRPr>
            </a:p>
          </p:txBody>
        </p:sp>
        <p:sp>
          <p:nvSpPr>
            <p:cNvPr id="14352" name="Text Box 13">
              <a:extLst>
                <a:ext uri="{FF2B5EF4-FFF2-40B4-BE49-F238E27FC236}">
                  <a16:creationId xmlns:a16="http://schemas.microsoft.com/office/drawing/2014/main" id="{1BE5C540-4DE6-4D58-8490-9BDB2C5F0E85}"/>
                </a:ext>
              </a:extLst>
            </p:cNvPr>
            <p:cNvSpPr txBox="1">
              <a:spLocks noChangeArrowheads="1"/>
            </p:cNvSpPr>
            <p:nvPr/>
          </p:nvSpPr>
          <p:spPr bwMode="auto">
            <a:xfrm>
              <a:off x="192" y="1310"/>
              <a:ext cx="2544" cy="696"/>
            </a:xfrm>
            <a:prstGeom prst="rect">
              <a:avLst/>
            </a:prstGeom>
            <a:grp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Consistency</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Provides meaningful trend comparisons over several years</a:t>
              </a:r>
            </a:p>
          </p:txBody>
        </p:sp>
      </p:grpSp>
      <p:grpSp>
        <p:nvGrpSpPr>
          <p:cNvPr id="4" name="Group 24">
            <a:extLst>
              <a:ext uri="{FF2B5EF4-FFF2-40B4-BE49-F238E27FC236}">
                <a16:creationId xmlns:a16="http://schemas.microsoft.com/office/drawing/2014/main" id="{C06103DA-F9E3-40C6-A4D8-4B8626E9C1C6}"/>
              </a:ext>
            </a:extLst>
          </p:cNvPr>
          <p:cNvGrpSpPr>
            <a:grpSpLocks/>
          </p:cNvGrpSpPr>
          <p:nvPr/>
        </p:nvGrpSpPr>
        <p:grpSpPr bwMode="auto">
          <a:xfrm>
            <a:off x="382588" y="3810000"/>
            <a:ext cx="4265612" cy="2362200"/>
            <a:chOff x="144" y="2496"/>
            <a:chExt cx="2640" cy="1680"/>
          </a:xfrm>
          <a:solidFill>
            <a:schemeClr val="accent1">
              <a:lumMod val="20000"/>
              <a:lumOff val="80000"/>
            </a:schemeClr>
          </a:solidFill>
        </p:grpSpPr>
        <p:sp>
          <p:nvSpPr>
            <p:cNvPr id="14349" name="Rectangle 9">
              <a:extLst>
                <a:ext uri="{FF2B5EF4-FFF2-40B4-BE49-F238E27FC236}">
                  <a16:creationId xmlns:a16="http://schemas.microsoft.com/office/drawing/2014/main" id="{5FAF222A-4162-4DF1-BDE8-B33EF9AFE9FF}"/>
                </a:ext>
              </a:extLst>
            </p:cNvPr>
            <p:cNvSpPr>
              <a:spLocks noChangeArrowheads="1"/>
            </p:cNvSpPr>
            <p:nvPr/>
          </p:nvSpPr>
          <p:spPr bwMode="auto">
            <a:xfrm>
              <a:off x="144" y="2496"/>
              <a:ext cx="2640" cy="1680"/>
            </a:xfrm>
            <a:prstGeom prst="rect">
              <a:avLst/>
            </a:prstGeom>
            <a:grpFill/>
            <a:ln w="9525">
              <a:solidFill>
                <a:srgbClr val="000000"/>
              </a:solidFill>
              <a:miter lim="800000"/>
              <a:headEnd/>
              <a:tailEnd/>
            </a:ln>
          </p:spPr>
          <p:txBody>
            <a:bodyPr wrap="none" anchor="ctr"/>
            <a:lstStyle/>
            <a:p>
              <a:pPr algn="ctr">
                <a:defRPr/>
              </a:pPr>
              <a:endParaRPr lang="en-US">
                <a:ea typeface="ＭＳ Ｐゴシック" panose="020B0600070205080204" pitchFamily="34" charset="-128"/>
              </a:endParaRPr>
            </a:p>
          </p:txBody>
        </p:sp>
        <p:sp>
          <p:nvSpPr>
            <p:cNvPr id="14350" name="Text Box 10">
              <a:extLst>
                <a:ext uri="{FF2B5EF4-FFF2-40B4-BE49-F238E27FC236}">
                  <a16:creationId xmlns:a16="http://schemas.microsoft.com/office/drawing/2014/main" id="{82F29E08-53D4-4321-820A-4E3BC47B10E3}"/>
                </a:ext>
              </a:extLst>
            </p:cNvPr>
            <p:cNvSpPr txBox="1">
              <a:spLocks noChangeArrowheads="1"/>
            </p:cNvSpPr>
            <p:nvPr/>
          </p:nvSpPr>
          <p:spPr bwMode="auto">
            <a:xfrm>
              <a:off x="208" y="2879"/>
              <a:ext cx="2541" cy="1007"/>
            </a:xfrm>
            <a:prstGeom prst="rect">
              <a:avLst/>
            </a:prstGeom>
            <a:grp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Materiality</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The benefit of increased accuracy should outweigh the cost of achieving the increased accuracy.</a:t>
              </a:r>
            </a:p>
          </p:txBody>
        </p:sp>
      </p:grpSp>
      <p:grpSp>
        <p:nvGrpSpPr>
          <p:cNvPr id="112645" name="Group 26">
            <a:extLst>
              <a:ext uri="{FF2B5EF4-FFF2-40B4-BE49-F238E27FC236}">
                <a16:creationId xmlns:a16="http://schemas.microsoft.com/office/drawing/2014/main" id="{2BC7C5FF-A235-4E3D-B38E-A37644C5C5D6}"/>
              </a:ext>
            </a:extLst>
          </p:cNvPr>
          <p:cNvGrpSpPr>
            <a:grpSpLocks/>
          </p:cNvGrpSpPr>
          <p:nvPr/>
        </p:nvGrpSpPr>
        <p:grpSpPr bwMode="auto">
          <a:xfrm>
            <a:off x="4648200" y="3810000"/>
            <a:ext cx="4343400" cy="2362200"/>
            <a:chOff x="2928" y="2496"/>
            <a:chExt cx="2736" cy="1680"/>
          </a:xfrm>
        </p:grpSpPr>
        <p:sp>
          <p:nvSpPr>
            <p:cNvPr id="112647" name="Rectangle 16">
              <a:extLst>
                <a:ext uri="{FF2B5EF4-FFF2-40B4-BE49-F238E27FC236}">
                  <a16:creationId xmlns:a16="http://schemas.microsoft.com/office/drawing/2014/main" id="{1C868018-6967-4545-9AFE-2E4EC12C4495}"/>
                </a:ext>
              </a:extLst>
            </p:cNvPr>
            <p:cNvSpPr>
              <a:spLocks noChangeArrowheads="1"/>
            </p:cNvSpPr>
            <p:nvPr/>
          </p:nvSpPr>
          <p:spPr bwMode="auto">
            <a:xfrm>
              <a:off x="2976" y="2496"/>
              <a:ext cx="2640" cy="1680"/>
            </a:xfrm>
            <a:prstGeom prst="rect">
              <a:avLst/>
            </a:prstGeom>
            <a:solidFill>
              <a:srgbClr val="FFE1FF"/>
            </a:solidFill>
            <a:ln w="9525">
              <a:solidFill>
                <a:srgbClr val="0000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14348" name="Text Box 17">
              <a:extLst>
                <a:ext uri="{FF2B5EF4-FFF2-40B4-BE49-F238E27FC236}">
                  <a16:creationId xmlns:a16="http://schemas.microsoft.com/office/drawing/2014/main" id="{D71B1CDC-D452-445F-9A48-27926C4C02F4}"/>
                </a:ext>
              </a:extLst>
            </p:cNvPr>
            <p:cNvSpPr txBox="1">
              <a:spLocks noChangeArrowheads="1"/>
            </p:cNvSpPr>
            <p:nvPr/>
          </p:nvSpPr>
          <p:spPr bwMode="auto">
            <a:xfrm>
              <a:off x="2928" y="2879"/>
              <a:ext cx="2736" cy="1007"/>
            </a:xfrm>
            <a:prstGeom prst="rect">
              <a:avLst/>
            </a:prstGeom>
            <a:noFill/>
            <a:ln w="9525">
              <a:noFill/>
              <a:miter lim="800000"/>
              <a:headEnd/>
              <a:tailEnd/>
            </a:ln>
          </p:spPr>
          <p:txBody>
            <a:bodyPr>
              <a:spAutoFit/>
            </a:bodyPr>
            <a:lstStyle/>
            <a:p>
              <a:pPr algn="ctr" eaLnBrk="1" hangingPunct="1">
                <a:spcBef>
                  <a:spcPct val="50000"/>
                </a:spcBef>
                <a:defRPr/>
              </a:pPr>
              <a:r>
                <a:rPr lang="en-US" sz="2000" b="1" i="1" u="sng" dirty="0">
                  <a:latin typeface="Arial" pitchFamily="34" charset="0"/>
                  <a:ea typeface="ＭＳ Ｐゴシック" panose="020B0600070205080204" pitchFamily="34" charset="-128"/>
                </a:rPr>
                <a:t>Conservatism</a:t>
              </a:r>
            </a:p>
            <a:p>
              <a:pPr algn="ctr" eaLnBrk="1" hangingPunct="1">
                <a:defRPr/>
              </a:pPr>
              <a:r>
                <a:rPr lang="en-US" sz="2100" b="1" dirty="0">
                  <a:solidFill>
                    <a:schemeClr val="tx2">
                      <a:lumMod val="50000"/>
                    </a:schemeClr>
                  </a:solidFill>
                  <a:latin typeface="Arial Narrow" pitchFamily="34" charset="0"/>
                  <a:ea typeface="ＭＳ Ｐゴシック" panose="020B0600070205080204" pitchFamily="34" charset="-128"/>
                </a:rPr>
                <a:t>When in doubt, make judgments and estimates that result in lower profits and asset valuations. </a:t>
              </a:r>
            </a:p>
          </p:txBody>
        </p:sp>
      </p:grpSp>
      <p:sp>
        <p:nvSpPr>
          <p:cNvPr id="112646" name="Title 22">
            <a:extLst>
              <a:ext uri="{FF2B5EF4-FFF2-40B4-BE49-F238E27FC236}">
                <a16:creationId xmlns:a16="http://schemas.microsoft.com/office/drawing/2014/main" id="{E597A5FB-48CB-4E14-B570-F7F3D697F37F}"/>
              </a:ext>
            </a:extLst>
          </p:cNvPr>
          <p:cNvSpPr>
            <a:spLocks noGrp="1"/>
          </p:cNvSpPr>
          <p:nvPr>
            <p:ph type="title"/>
          </p:nvPr>
        </p:nvSpPr>
        <p:spPr>
          <a:xfrm>
            <a:off x="346166" y="47198"/>
            <a:ext cx="8493125" cy="1143000"/>
          </a:xfrm>
        </p:spPr>
        <p:txBody>
          <a:bodyPr/>
          <a:lstStyle/>
          <a:p>
            <a:r>
              <a:rPr lang="en-US" dirty="0"/>
              <a:t>Concepts/Principles Related to Financial Statements </a:t>
            </a:r>
            <a:endParaRPr lang="en-US" altLang="en-US" dirty="0">
              <a:ea typeface="MS PGothic" panose="020B0600070205080204" pitchFamily="34" charset="-128"/>
            </a:endParaRPr>
          </a:p>
        </p:txBody>
      </p:sp>
      <p:sp>
        <p:nvSpPr>
          <p:cNvPr id="15" name="Rounded Rectangle 21">
            <a:extLst>
              <a:ext uri="{FF2B5EF4-FFF2-40B4-BE49-F238E27FC236}">
                <a16:creationId xmlns:a16="http://schemas.microsoft.com/office/drawing/2014/main" id="{324D298B-FEB6-4D64-A35F-25BFCD89EC5E}"/>
              </a:ext>
            </a:extLst>
          </p:cNvPr>
          <p:cNvSpPr/>
          <p:nvPr/>
        </p:nvSpPr>
        <p:spPr>
          <a:xfrm>
            <a:off x="609600" y="6324600"/>
            <a:ext cx="7620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2-5: Identify and explain the broad, generally accepted concepts and principles that apply to the accounting process.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690" name="Title 13">
            <a:extLst>
              <a:ext uri="{FF2B5EF4-FFF2-40B4-BE49-F238E27FC236}">
                <a16:creationId xmlns:a16="http://schemas.microsoft.com/office/drawing/2014/main" id="{0378120E-E0ED-45CC-9DBD-D08C72AD74C0}"/>
              </a:ext>
            </a:extLst>
          </p:cNvPr>
          <p:cNvSpPr>
            <a:spLocks noGrp="1"/>
          </p:cNvSpPr>
          <p:nvPr>
            <p:ph type="title"/>
          </p:nvPr>
        </p:nvSpPr>
        <p:spPr>
          <a:xfrm>
            <a:off x="457200" y="0"/>
            <a:ext cx="8229600" cy="1143000"/>
          </a:xfrm>
        </p:spPr>
        <p:txBody>
          <a:bodyPr/>
          <a:lstStyle/>
          <a:p>
            <a:r>
              <a:rPr lang="en-US" altLang="en-US">
                <a:ea typeface="MS PGothic" panose="020B0600070205080204" pitchFamily="34" charset="-128"/>
              </a:rPr>
              <a:t>Accrual Accounting Vs. Cash Flows</a:t>
            </a:r>
          </a:p>
        </p:txBody>
      </p:sp>
      <p:sp>
        <p:nvSpPr>
          <p:cNvPr id="292870" name="AutoShape 6">
            <a:extLst>
              <a:ext uri="{FF2B5EF4-FFF2-40B4-BE49-F238E27FC236}">
                <a16:creationId xmlns:a16="http://schemas.microsoft.com/office/drawing/2014/main" id="{FF37BB44-747C-45E2-BE8E-354519A9B049}"/>
              </a:ext>
            </a:extLst>
          </p:cNvPr>
          <p:cNvSpPr>
            <a:spLocks noChangeArrowheads="1"/>
          </p:cNvSpPr>
          <p:nvPr/>
        </p:nvSpPr>
        <p:spPr bwMode="auto">
          <a:xfrm>
            <a:off x="457200" y="1143000"/>
            <a:ext cx="8229600" cy="685800"/>
          </a:xfrm>
          <a:prstGeom prst="roundRect">
            <a:avLst>
              <a:gd name="adj" fmla="val 16667"/>
            </a:avLst>
          </a:prstGeom>
          <a:solidFill>
            <a:schemeClr val="tx2">
              <a:lumMod val="75000"/>
            </a:schemeClr>
          </a:solidFill>
          <a:ln w="9525">
            <a:solidFill>
              <a:srgbClr val="000000"/>
            </a:solidFill>
            <a:round/>
            <a:headEnd/>
            <a:tailEnd/>
          </a:ln>
          <a:effectLst>
            <a:prstShdw prst="shdw17" dist="17961" dir="13500000">
              <a:srgbClr val="00007A"/>
            </a:prstShdw>
          </a:effectLst>
        </p:spPr>
        <p:txBody>
          <a:bodyPr wrap="none" anchor="ctr"/>
          <a:lstStyle/>
          <a:p>
            <a:pPr algn="ctr" eaLnBrk="1" hangingPunct="1">
              <a:defRPr/>
            </a:pPr>
            <a:r>
              <a:rPr lang="en-US" sz="3200" b="1" dirty="0">
                <a:solidFill>
                  <a:srgbClr val="FFE7B8"/>
                </a:solidFill>
                <a:latin typeface="Arial" pitchFamily="34" charset="0"/>
                <a:ea typeface="ＭＳ Ｐゴシック" panose="020B0600070205080204" pitchFamily="34" charset="-128"/>
                <a:cs typeface="Arial" pitchFamily="34" charset="0"/>
              </a:rPr>
              <a:t>Revenue Recognition -</a:t>
            </a:r>
            <a:r>
              <a:rPr lang="en-US" sz="3200" b="1" i="1" dirty="0">
                <a:solidFill>
                  <a:srgbClr val="FFE7B8"/>
                </a:solidFill>
                <a:latin typeface="Arial" pitchFamily="34" charset="0"/>
                <a:ea typeface="ＭＳ Ｐゴシック" panose="020B0600070205080204" pitchFamily="34" charset="-128"/>
                <a:cs typeface="Arial" pitchFamily="34" charset="0"/>
              </a:rPr>
              <a:t>Timing</a:t>
            </a:r>
            <a:r>
              <a:rPr lang="en-US" sz="3200" b="1" dirty="0">
                <a:solidFill>
                  <a:srgbClr val="FFE7B8"/>
                </a:solidFill>
                <a:latin typeface="Arial" pitchFamily="34" charset="0"/>
                <a:ea typeface="ＭＳ Ｐゴシック" panose="020B0600070205080204" pitchFamily="34" charset="-128"/>
                <a:cs typeface="Arial" pitchFamily="34" charset="0"/>
              </a:rPr>
              <a:t> Is the Key</a:t>
            </a:r>
          </a:p>
        </p:txBody>
      </p:sp>
      <p:sp>
        <p:nvSpPr>
          <p:cNvPr id="292871" name="AutoShape 7">
            <a:extLst>
              <a:ext uri="{FF2B5EF4-FFF2-40B4-BE49-F238E27FC236}">
                <a16:creationId xmlns:a16="http://schemas.microsoft.com/office/drawing/2014/main" id="{40781484-281B-4D0A-8592-363B60380676}"/>
              </a:ext>
            </a:extLst>
          </p:cNvPr>
          <p:cNvSpPr>
            <a:spLocks noChangeArrowheads="1"/>
          </p:cNvSpPr>
          <p:nvPr/>
        </p:nvSpPr>
        <p:spPr bwMode="auto">
          <a:xfrm>
            <a:off x="5257800" y="2057400"/>
            <a:ext cx="3429000" cy="914400"/>
          </a:xfrm>
          <a:prstGeom prst="roundRect">
            <a:avLst>
              <a:gd name="adj" fmla="val 16667"/>
            </a:avLst>
          </a:prstGeom>
          <a:solidFill>
            <a:schemeClr val="accent3">
              <a:lumMod val="20000"/>
              <a:lumOff val="80000"/>
            </a:schemeClr>
          </a:solidFill>
          <a:ln w="38100">
            <a:solidFill>
              <a:srgbClr val="000000"/>
            </a:solidFill>
            <a:round/>
            <a:headEnd/>
            <a:tailEnd/>
          </a:ln>
          <a:effectLst>
            <a:prstShdw prst="shdw17" dist="17961" dir="13500000">
              <a:srgbClr val="00007A"/>
            </a:prstShdw>
          </a:effectLst>
        </p:spPr>
        <p:txBody>
          <a:bodyPr wrap="none" anchor="ctr"/>
          <a:lstStyle/>
          <a:p>
            <a:pPr algn="ctr" eaLnBrk="1" hangingPunct="1">
              <a:defRPr/>
            </a:pPr>
            <a:r>
              <a:rPr lang="en-US" sz="2400" b="1" i="1" dirty="0">
                <a:solidFill>
                  <a:schemeClr val="tx2">
                    <a:lumMod val="50000"/>
                  </a:schemeClr>
                </a:solidFill>
                <a:latin typeface="Arial" pitchFamily="34" charset="0"/>
                <a:ea typeface="ＭＳ Ｐゴシック" panose="020B0600070205080204" pitchFamily="34" charset="-128"/>
                <a:cs typeface="Arial" pitchFamily="34" charset="0"/>
              </a:rPr>
              <a:t>Cash flow</a:t>
            </a:r>
          </a:p>
          <a:p>
            <a:pPr algn="ctr" eaLnBrk="1" hangingPunct="1">
              <a:defRPr/>
            </a:pPr>
            <a:r>
              <a:rPr lang="en-US" sz="2400" dirty="0">
                <a:solidFill>
                  <a:schemeClr val="tx2">
                    <a:lumMod val="50000"/>
                  </a:schemeClr>
                </a:solidFill>
                <a:latin typeface="Arial" pitchFamily="34" charset="0"/>
                <a:ea typeface="ＭＳ Ｐゴシック" panose="020B0600070205080204" pitchFamily="34" charset="-128"/>
                <a:cs typeface="Arial" pitchFamily="34" charset="0"/>
              </a:rPr>
              <a:t>recognizes:</a:t>
            </a:r>
          </a:p>
        </p:txBody>
      </p:sp>
      <p:sp>
        <p:nvSpPr>
          <p:cNvPr id="292872" name="AutoShape 8">
            <a:extLst>
              <a:ext uri="{FF2B5EF4-FFF2-40B4-BE49-F238E27FC236}">
                <a16:creationId xmlns:a16="http://schemas.microsoft.com/office/drawing/2014/main" id="{D3463D0E-9510-470E-B324-5018685637AB}"/>
              </a:ext>
            </a:extLst>
          </p:cNvPr>
          <p:cNvSpPr>
            <a:spLocks noChangeArrowheads="1"/>
          </p:cNvSpPr>
          <p:nvPr/>
        </p:nvSpPr>
        <p:spPr bwMode="auto">
          <a:xfrm>
            <a:off x="685800" y="1981200"/>
            <a:ext cx="3429000" cy="914400"/>
          </a:xfrm>
          <a:prstGeom prst="roundRect">
            <a:avLst>
              <a:gd name="adj" fmla="val 16667"/>
            </a:avLst>
          </a:prstGeom>
          <a:solidFill>
            <a:schemeClr val="accent1">
              <a:lumMod val="20000"/>
              <a:lumOff val="80000"/>
            </a:schemeClr>
          </a:solidFill>
          <a:ln w="38100">
            <a:solidFill>
              <a:srgbClr val="000000"/>
            </a:solidFill>
            <a:round/>
            <a:headEnd/>
            <a:tailEnd/>
          </a:ln>
          <a:effectLst>
            <a:prstShdw prst="shdw17" dist="17961" dir="13500000">
              <a:srgbClr val="00007A"/>
            </a:prstShdw>
          </a:effectLst>
        </p:spPr>
        <p:txBody>
          <a:bodyPr wrap="none" anchor="ctr"/>
          <a:lstStyle/>
          <a:p>
            <a:pPr algn="ctr" eaLnBrk="1" hangingPunct="1">
              <a:defRPr/>
            </a:pPr>
            <a:r>
              <a:rPr lang="en-US" sz="2400" b="1" dirty="0">
                <a:solidFill>
                  <a:schemeClr val="tx2">
                    <a:lumMod val="50000"/>
                  </a:schemeClr>
                </a:solidFill>
                <a:latin typeface="Arial" pitchFamily="34" charset="0"/>
                <a:ea typeface="ＭＳ Ｐゴシック" panose="020B0600070205080204" pitchFamily="34" charset="-128"/>
                <a:cs typeface="Arial" pitchFamily="34" charset="0"/>
              </a:rPr>
              <a:t>Accrual</a:t>
            </a:r>
            <a:r>
              <a:rPr lang="en-US" sz="2400" dirty="0">
                <a:solidFill>
                  <a:schemeClr val="tx2">
                    <a:lumMod val="50000"/>
                  </a:schemeClr>
                </a:solidFill>
                <a:latin typeface="Arial" pitchFamily="34" charset="0"/>
                <a:ea typeface="ＭＳ Ｐゴシック" panose="020B0600070205080204" pitchFamily="34" charset="-128"/>
                <a:cs typeface="Arial" pitchFamily="34" charset="0"/>
              </a:rPr>
              <a:t> accounting</a:t>
            </a:r>
          </a:p>
          <a:p>
            <a:pPr algn="ctr" eaLnBrk="1" hangingPunct="1">
              <a:defRPr/>
            </a:pPr>
            <a:r>
              <a:rPr lang="en-US" sz="2400" dirty="0">
                <a:solidFill>
                  <a:schemeClr val="tx2">
                    <a:lumMod val="50000"/>
                  </a:schemeClr>
                </a:solidFill>
                <a:latin typeface="Arial" pitchFamily="34" charset="0"/>
                <a:ea typeface="ＭＳ Ｐゴシック" panose="020B0600070205080204" pitchFamily="34" charset="-128"/>
                <a:cs typeface="Arial" pitchFamily="34" charset="0"/>
              </a:rPr>
              <a:t> recognizes:</a:t>
            </a:r>
          </a:p>
        </p:txBody>
      </p:sp>
      <p:sp>
        <p:nvSpPr>
          <p:cNvPr id="292873" name="Rectangle 9">
            <a:extLst>
              <a:ext uri="{FF2B5EF4-FFF2-40B4-BE49-F238E27FC236}">
                <a16:creationId xmlns:a16="http://schemas.microsoft.com/office/drawing/2014/main" id="{C6C3C3D7-EBBD-4C96-9377-B765F76A7B9F}"/>
              </a:ext>
            </a:extLst>
          </p:cNvPr>
          <p:cNvSpPr>
            <a:spLocks noChangeArrowheads="1"/>
          </p:cNvSpPr>
          <p:nvPr/>
        </p:nvSpPr>
        <p:spPr bwMode="auto">
          <a:xfrm>
            <a:off x="4800600" y="3124200"/>
            <a:ext cx="4114800" cy="1828800"/>
          </a:xfrm>
          <a:prstGeom prst="rect">
            <a:avLst/>
          </a:prstGeom>
          <a:solidFill>
            <a:schemeClr val="accent3">
              <a:lumMod val="20000"/>
              <a:lumOff val="80000"/>
            </a:schemeClr>
          </a:solidFill>
          <a:ln w="38100">
            <a:solidFill>
              <a:srgbClr val="000000"/>
            </a:solidFill>
            <a:miter lim="800000"/>
            <a:headEnd/>
            <a:tailEnd/>
          </a:ln>
          <a:effectLst>
            <a:outerShdw blurRad="63500" dist="38100" dir="2700000" algn="tl" rotWithShape="0">
              <a:srgbClr val="000000">
                <a:alpha val="39999"/>
              </a:srgbClr>
            </a:outerShdw>
          </a:effectLst>
        </p:spPr>
        <p:txBody>
          <a:bodyPr wrap="none" anchor="ctr"/>
          <a:lstStyle/>
          <a:p>
            <a:pPr algn="ctr" eaLnBrk="1" hangingPunct="1">
              <a:buClr>
                <a:srgbClr val="990000"/>
              </a:buClr>
              <a:buSzPct val="65000"/>
              <a:buFont typeface="Wingdings" pitchFamily="2" charset="2"/>
              <a:buNone/>
              <a:defRPr/>
            </a:pPr>
            <a:r>
              <a:rPr lang="en-US" sz="3200" dirty="0">
                <a:solidFill>
                  <a:srgbClr val="006600"/>
                </a:solidFill>
                <a:latin typeface="Arial" pitchFamily="34" charset="0"/>
                <a:ea typeface="ＭＳ Ｐゴシック" panose="020B0600070205080204" pitchFamily="34" charset="-128"/>
              </a:rPr>
              <a:t>Revenue</a:t>
            </a:r>
          </a:p>
          <a:p>
            <a:pPr algn="ctr" eaLnBrk="1" hangingPunct="1">
              <a:buClr>
                <a:srgbClr val="990000"/>
              </a:buClr>
              <a:buSzPct val="65000"/>
              <a:buFont typeface="Wingdings" pitchFamily="2" charset="2"/>
              <a:buNone/>
              <a:defRPr/>
            </a:pPr>
            <a:r>
              <a:rPr lang="en-US" sz="2400" dirty="0">
                <a:solidFill>
                  <a:srgbClr val="006600"/>
                </a:solidFill>
                <a:latin typeface="Arial" pitchFamily="34" charset="0"/>
                <a:ea typeface="ＭＳ Ｐゴシック" panose="020B0600070205080204" pitchFamily="34" charset="-128"/>
              </a:rPr>
              <a:t> </a:t>
            </a:r>
            <a:r>
              <a:rPr lang="en-US" sz="2400" i="1" dirty="0">
                <a:solidFill>
                  <a:srgbClr val="006600"/>
                </a:solidFill>
                <a:latin typeface="Arial" pitchFamily="34" charset="0"/>
                <a:ea typeface="ＭＳ Ｐゴシック" panose="020B0600070205080204" pitchFamily="34" charset="-128"/>
              </a:rPr>
              <a:t>when payment is received</a:t>
            </a:r>
          </a:p>
          <a:p>
            <a:pPr algn="ctr" eaLnBrk="1" hangingPunct="1">
              <a:buClr>
                <a:srgbClr val="990000"/>
              </a:buClr>
              <a:buSzPct val="65000"/>
              <a:buFont typeface="Wingdings" pitchFamily="2" charset="2"/>
              <a:buNone/>
              <a:defRPr/>
            </a:pPr>
            <a:r>
              <a:rPr lang="en-US" sz="2400" dirty="0">
                <a:solidFill>
                  <a:srgbClr val="006600"/>
                </a:solidFill>
                <a:latin typeface="Arial" pitchFamily="34" charset="0"/>
                <a:ea typeface="ＭＳ Ｐゴシック" panose="020B0600070205080204" pitchFamily="34" charset="-128"/>
              </a:rPr>
              <a:t>for services rendered</a:t>
            </a:r>
          </a:p>
          <a:p>
            <a:pPr algn="ctr" eaLnBrk="1" hangingPunct="1">
              <a:buClr>
                <a:srgbClr val="990000"/>
              </a:buClr>
              <a:buSzPct val="65000"/>
              <a:buFont typeface="Wingdings" pitchFamily="2" charset="2"/>
              <a:buNone/>
              <a:defRPr/>
            </a:pPr>
            <a:r>
              <a:rPr lang="en-US" sz="2400" dirty="0">
                <a:solidFill>
                  <a:srgbClr val="006600"/>
                </a:solidFill>
                <a:latin typeface="Arial" pitchFamily="34" charset="0"/>
                <a:ea typeface="ＭＳ Ｐゴシック" panose="020B0600070205080204" pitchFamily="34" charset="-128"/>
              </a:rPr>
              <a:t>or products sold</a:t>
            </a:r>
          </a:p>
          <a:p>
            <a:pPr algn="ctr" eaLnBrk="1" hangingPunct="1">
              <a:defRPr/>
            </a:pPr>
            <a:endParaRPr lang="en-US" sz="2400" dirty="0">
              <a:solidFill>
                <a:srgbClr val="006699"/>
              </a:solidFill>
              <a:latin typeface="Arial" pitchFamily="34" charset="0"/>
              <a:ea typeface="ＭＳ Ｐゴシック" panose="020B0600070205080204" pitchFamily="34" charset="-128"/>
            </a:endParaRPr>
          </a:p>
        </p:txBody>
      </p:sp>
      <p:sp>
        <p:nvSpPr>
          <p:cNvPr id="292874" name="Rectangle 10">
            <a:extLst>
              <a:ext uri="{FF2B5EF4-FFF2-40B4-BE49-F238E27FC236}">
                <a16:creationId xmlns:a16="http://schemas.microsoft.com/office/drawing/2014/main" id="{20B9BE9D-E605-49A5-83A3-400B333924E9}"/>
              </a:ext>
            </a:extLst>
          </p:cNvPr>
          <p:cNvSpPr>
            <a:spLocks noChangeArrowheads="1"/>
          </p:cNvSpPr>
          <p:nvPr/>
        </p:nvSpPr>
        <p:spPr bwMode="auto">
          <a:xfrm>
            <a:off x="457200" y="3124200"/>
            <a:ext cx="4114800" cy="1828800"/>
          </a:xfrm>
          <a:prstGeom prst="rect">
            <a:avLst/>
          </a:prstGeom>
          <a:solidFill>
            <a:schemeClr val="accent1">
              <a:lumMod val="20000"/>
              <a:lumOff val="80000"/>
            </a:schemeClr>
          </a:solidFill>
          <a:ln w="38100">
            <a:solidFill>
              <a:srgbClr val="000000"/>
            </a:solidFill>
            <a:miter lim="800000"/>
            <a:headEnd/>
            <a:tailEnd/>
          </a:ln>
          <a:effectLst>
            <a:outerShdw blurRad="63500" dist="38100" dir="2700000" algn="tl" rotWithShape="0">
              <a:srgbClr val="000000">
                <a:alpha val="39999"/>
              </a:srgbClr>
            </a:outerShdw>
          </a:effectLst>
        </p:spPr>
        <p:txBody>
          <a:bodyPr wrap="none" anchor="ctr"/>
          <a:lstStyle/>
          <a:p>
            <a:pPr algn="ctr" eaLnBrk="1" hangingPunct="1">
              <a:buClr>
                <a:srgbClr val="990000"/>
              </a:buClr>
              <a:buSzPct val="65000"/>
              <a:buFont typeface="Wingdings" pitchFamily="2" charset="2"/>
              <a:buNone/>
              <a:defRPr/>
            </a:pPr>
            <a:endParaRPr lang="en-US" sz="3200" dirty="0">
              <a:solidFill>
                <a:srgbClr val="006699"/>
              </a:solidFill>
              <a:latin typeface="Arial" pitchFamily="34" charset="0"/>
              <a:ea typeface="ＭＳ Ｐゴシック" panose="020B0600070205080204" pitchFamily="34" charset="-128"/>
            </a:endParaRPr>
          </a:p>
          <a:p>
            <a:pPr algn="ctr" eaLnBrk="1" hangingPunct="1">
              <a:buClr>
                <a:srgbClr val="990000"/>
              </a:buClr>
              <a:buSzPct val="65000"/>
              <a:buFont typeface="Wingdings" pitchFamily="2" charset="2"/>
              <a:buNone/>
              <a:defRPr/>
            </a:pPr>
            <a:r>
              <a:rPr lang="en-US" sz="3200" dirty="0">
                <a:solidFill>
                  <a:srgbClr val="006600"/>
                </a:solidFill>
                <a:latin typeface="Arial" pitchFamily="34" charset="0"/>
                <a:ea typeface="ＭＳ Ｐゴシック" panose="020B0600070205080204" pitchFamily="34" charset="-128"/>
              </a:rPr>
              <a:t>Revenue</a:t>
            </a:r>
          </a:p>
          <a:p>
            <a:pPr algn="ctr" eaLnBrk="1" hangingPunct="1">
              <a:buClr>
                <a:srgbClr val="990000"/>
              </a:buClr>
              <a:buSzPct val="65000"/>
              <a:buFont typeface="Wingdings" pitchFamily="2" charset="2"/>
              <a:buNone/>
              <a:defRPr/>
            </a:pPr>
            <a:r>
              <a:rPr lang="en-US" sz="2400" i="1" dirty="0">
                <a:solidFill>
                  <a:srgbClr val="006600"/>
                </a:solidFill>
                <a:latin typeface="Arial" pitchFamily="34" charset="0"/>
                <a:ea typeface="ＭＳ Ｐゴシック" panose="020B0600070205080204" pitchFamily="34" charset="-128"/>
              </a:rPr>
              <a:t>when revenue is earned,</a:t>
            </a:r>
            <a:r>
              <a:rPr lang="en-US" sz="2400" dirty="0">
                <a:solidFill>
                  <a:srgbClr val="006600"/>
                </a:solidFill>
                <a:latin typeface="Arial" pitchFamily="34" charset="0"/>
                <a:ea typeface="ＭＳ Ｐゴシック" panose="020B0600070205080204" pitchFamily="34" charset="-128"/>
              </a:rPr>
              <a:t> </a:t>
            </a:r>
          </a:p>
          <a:p>
            <a:pPr algn="ctr" eaLnBrk="1" hangingPunct="1">
              <a:buClr>
                <a:srgbClr val="990000"/>
              </a:buClr>
              <a:buSzPct val="65000"/>
              <a:buFont typeface="Wingdings" pitchFamily="2" charset="2"/>
              <a:buNone/>
              <a:defRPr/>
            </a:pPr>
            <a:r>
              <a:rPr lang="en-US" sz="2400" dirty="0">
                <a:solidFill>
                  <a:srgbClr val="006600"/>
                </a:solidFill>
                <a:latin typeface="Arial" pitchFamily="34" charset="0"/>
                <a:ea typeface="ＭＳ Ｐゴシック" panose="020B0600070205080204" pitchFamily="34" charset="-128"/>
              </a:rPr>
              <a:t>at the point of sale of</a:t>
            </a:r>
          </a:p>
          <a:p>
            <a:pPr algn="ctr" eaLnBrk="1" hangingPunct="1">
              <a:buClr>
                <a:srgbClr val="990000"/>
              </a:buClr>
              <a:buSzPct val="65000"/>
              <a:buFont typeface="Wingdings" pitchFamily="2" charset="2"/>
              <a:buNone/>
              <a:defRPr/>
            </a:pPr>
            <a:r>
              <a:rPr lang="en-US" sz="2400" dirty="0">
                <a:solidFill>
                  <a:srgbClr val="006600"/>
                </a:solidFill>
                <a:latin typeface="Arial" pitchFamily="34" charset="0"/>
                <a:ea typeface="ＭＳ Ｐゴシック" panose="020B0600070205080204" pitchFamily="34" charset="-128"/>
              </a:rPr>
              <a:t> services or products</a:t>
            </a:r>
          </a:p>
          <a:p>
            <a:pPr algn="ctr" eaLnBrk="1" hangingPunct="1">
              <a:spcBef>
                <a:spcPct val="20000"/>
              </a:spcBef>
              <a:buClr>
                <a:srgbClr val="990000"/>
              </a:buClr>
              <a:buSzPct val="65000"/>
              <a:buFont typeface="Wingdings" pitchFamily="2" charset="2"/>
              <a:buNone/>
              <a:defRPr/>
            </a:pPr>
            <a:r>
              <a:rPr lang="en-US" sz="2400" dirty="0">
                <a:solidFill>
                  <a:srgbClr val="006699"/>
                </a:solidFill>
                <a:latin typeface="Arial" pitchFamily="34" charset="0"/>
                <a:ea typeface="ＭＳ Ｐゴシック" panose="020B0600070205080204" pitchFamily="34" charset="-128"/>
              </a:rPr>
              <a:t> </a:t>
            </a:r>
          </a:p>
          <a:p>
            <a:pPr algn="ctr" eaLnBrk="1" hangingPunct="1">
              <a:defRPr/>
            </a:pPr>
            <a:endParaRPr lang="en-US" sz="2400" dirty="0">
              <a:solidFill>
                <a:srgbClr val="006699"/>
              </a:solidFill>
              <a:latin typeface="Times New Roman" pitchFamily="18" charset="0"/>
              <a:ea typeface="ＭＳ Ｐゴシック" panose="020B0600070205080204" pitchFamily="34" charset="-128"/>
            </a:endParaRPr>
          </a:p>
        </p:txBody>
      </p:sp>
      <p:sp>
        <p:nvSpPr>
          <p:cNvPr id="292875" name="Rectangle 11">
            <a:extLst>
              <a:ext uri="{FF2B5EF4-FFF2-40B4-BE49-F238E27FC236}">
                <a16:creationId xmlns:a16="http://schemas.microsoft.com/office/drawing/2014/main" id="{9A0681FF-7479-46C6-B986-D6D44C007A40}"/>
              </a:ext>
            </a:extLst>
          </p:cNvPr>
          <p:cNvSpPr>
            <a:spLocks noChangeArrowheads="1"/>
          </p:cNvSpPr>
          <p:nvPr/>
        </p:nvSpPr>
        <p:spPr bwMode="auto">
          <a:xfrm>
            <a:off x="4800600" y="5105400"/>
            <a:ext cx="4114800" cy="1143000"/>
          </a:xfrm>
          <a:prstGeom prst="rect">
            <a:avLst/>
          </a:prstGeom>
          <a:solidFill>
            <a:schemeClr val="accent3">
              <a:lumMod val="20000"/>
              <a:lumOff val="80000"/>
            </a:schemeClr>
          </a:solidFill>
          <a:ln w="38100">
            <a:solidFill>
              <a:srgbClr val="000000"/>
            </a:solidFill>
            <a:miter lim="800000"/>
            <a:headEnd/>
            <a:tailEnd/>
          </a:ln>
          <a:effectLst>
            <a:outerShdw blurRad="63500" dist="38100" dir="2700000" algn="tl" rotWithShape="0">
              <a:srgbClr val="000000">
                <a:alpha val="39999"/>
              </a:srgbClr>
            </a:outerShdw>
          </a:effectLst>
        </p:spPr>
        <p:txBody>
          <a:bodyPr wrap="none" anchor="ctr"/>
          <a:lstStyle/>
          <a:p>
            <a:pPr algn="ctr" eaLnBrk="1" hangingPunct="1">
              <a:buClr>
                <a:srgbClr val="990000"/>
              </a:buClr>
              <a:buSzPct val="65000"/>
              <a:buFont typeface="Wingdings" pitchFamily="2" charset="2"/>
              <a:buNone/>
              <a:defRPr/>
            </a:pPr>
            <a:r>
              <a:rPr lang="en-US" sz="3200" dirty="0">
                <a:solidFill>
                  <a:srgbClr val="FF3300"/>
                </a:solidFill>
                <a:latin typeface="Arial" pitchFamily="34" charset="0"/>
                <a:ea typeface="ＭＳ Ｐゴシック" panose="020B0600070205080204" pitchFamily="34" charset="-128"/>
              </a:rPr>
              <a:t>Expenses</a:t>
            </a:r>
          </a:p>
          <a:p>
            <a:pPr algn="ctr" eaLnBrk="1" hangingPunct="1">
              <a:buClr>
                <a:srgbClr val="990000"/>
              </a:buClr>
              <a:buSzPct val="65000"/>
              <a:buFont typeface="Wingdings" pitchFamily="2" charset="2"/>
              <a:buNone/>
              <a:defRPr/>
            </a:pPr>
            <a:r>
              <a:rPr lang="en-US" sz="2400" dirty="0">
                <a:solidFill>
                  <a:srgbClr val="FF3300"/>
                </a:solidFill>
                <a:latin typeface="Arial" pitchFamily="34" charset="0"/>
                <a:ea typeface="ＭＳ Ｐゴシック" panose="020B0600070205080204" pitchFamily="34" charset="-128"/>
              </a:rPr>
              <a:t> </a:t>
            </a:r>
            <a:r>
              <a:rPr lang="en-US" sz="2400" i="1" dirty="0">
                <a:solidFill>
                  <a:srgbClr val="FF3300"/>
                </a:solidFill>
                <a:latin typeface="Arial" pitchFamily="34" charset="0"/>
                <a:ea typeface="ＭＳ Ｐゴシック" panose="020B0600070205080204" pitchFamily="34" charset="-128"/>
              </a:rPr>
              <a:t>when they are paid</a:t>
            </a:r>
          </a:p>
          <a:p>
            <a:pPr algn="ctr" eaLnBrk="1" hangingPunct="1">
              <a:defRPr/>
            </a:pPr>
            <a:endParaRPr lang="en-US" sz="2400" i="1" dirty="0">
              <a:solidFill>
                <a:srgbClr val="006699"/>
              </a:solidFill>
              <a:latin typeface="Arial" pitchFamily="34" charset="0"/>
              <a:ea typeface="ＭＳ Ｐゴシック" panose="020B0600070205080204" pitchFamily="34" charset="-128"/>
            </a:endParaRPr>
          </a:p>
        </p:txBody>
      </p:sp>
      <p:sp>
        <p:nvSpPr>
          <p:cNvPr id="292876" name="Rectangle 12">
            <a:extLst>
              <a:ext uri="{FF2B5EF4-FFF2-40B4-BE49-F238E27FC236}">
                <a16:creationId xmlns:a16="http://schemas.microsoft.com/office/drawing/2014/main" id="{6B3EAB2E-BEE0-4EDD-B58B-6B368B10100C}"/>
              </a:ext>
            </a:extLst>
          </p:cNvPr>
          <p:cNvSpPr>
            <a:spLocks noChangeArrowheads="1"/>
          </p:cNvSpPr>
          <p:nvPr/>
        </p:nvSpPr>
        <p:spPr bwMode="auto">
          <a:xfrm>
            <a:off x="457200" y="5105400"/>
            <a:ext cx="4114800" cy="1143000"/>
          </a:xfrm>
          <a:prstGeom prst="rect">
            <a:avLst/>
          </a:prstGeom>
          <a:solidFill>
            <a:schemeClr val="accent1">
              <a:lumMod val="20000"/>
              <a:lumOff val="80000"/>
            </a:schemeClr>
          </a:solidFill>
          <a:ln w="38100">
            <a:solidFill>
              <a:srgbClr val="000000"/>
            </a:solidFill>
            <a:miter lim="800000"/>
            <a:headEnd/>
            <a:tailEnd/>
          </a:ln>
          <a:effectLst>
            <a:outerShdw blurRad="63500" dist="38100" dir="2700000" algn="tl" rotWithShape="0">
              <a:srgbClr val="000000">
                <a:alpha val="39999"/>
              </a:srgbClr>
            </a:outerShdw>
          </a:effectLst>
        </p:spPr>
        <p:txBody>
          <a:bodyPr wrap="none" anchor="ctr"/>
          <a:lstStyle/>
          <a:p>
            <a:pPr algn="ctr" eaLnBrk="1" hangingPunct="1">
              <a:buClr>
                <a:srgbClr val="990000"/>
              </a:buClr>
              <a:buSzPct val="65000"/>
              <a:buFont typeface="Wingdings" pitchFamily="2" charset="2"/>
              <a:buNone/>
              <a:defRPr/>
            </a:pPr>
            <a:r>
              <a:rPr lang="en-US" sz="3200" dirty="0">
                <a:solidFill>
                  <a:srgbClr val="FF3300"/>
                </a:solidFill>
                <a:latin typeface="Arial" pitchFamily="34" charset="0"/>
                <a:ea typeface="ＭＳ Ｐゴシック" panose="020B0600070205080204" pitchFamily="34" charset="-128"/>
              </a:rPr>
              <a:t>Expenses</a:t>
            </a:r>
          </a:p>
          <a:p>
            <a:pPr algn="ctr" eaLnBrk="1" hangingPunct="1">
              <a:buClr>
                <a:srgbClr val="990000"/>
              </a:buClr>
              <a:buSzPct val="65000"/>
              <a:buFont typeface="Wingdings" pitchFamily="2" charset="2"/>
              <a:buNone/>
              <a:defRPr/>
            </a:pPr>
            <a:r>
              <a:rPr lang="en-US" sz="2400" dirty="0">
                <a:solidFill>
                  <a:srgbClr val="FF3300"/>
                </a:solidFill>
                <a:latin typeface="Arial" pitchFamily="34" charset="0"/>
                <a:ea typeface="ＭＳ Ｐゴシック" panose="020B0600070205080204" pitchFamily="34" charset="-128"/>
              </a:rPr>
              <a:t> </a:t>
            </a:r>
            <a:r>
              <a:rPr lang="en-US" sz="2400" i="1" dirty="0">
                <a:solidFill>
                  <a:srgbClr val="FF3300"/>
                </a:solidFill>
                <a:latin typeface="Arial" pitchFamily="34" charset="0"/>
                <a:ea typeface="ＭＳ Ｐゴシック" panose="020B0600070205080204" pitchFamily="34" charset="-128"/>
              </a:rPr>
              <a:t>when they are incurred</a:t>
            </a:r>
          </a:p>
          <a:p>
            <a:pPr algn="ctr" eaLnBrk="1" hangingPunct="1">
              <a:defRPr/>
            </a:pPr>
            <a:endParaRPr lang="en-US" sz="2400" i="1" dirty="0">
              <a:solidFill>
                <a:srgbClr val="006699"/>
              </a:solidFill>
              <a:latin typeface="Times New Roman" pitchFamily="18" charset="0"/>
              <a:ea typeface="ＭＳ Ｐゴシック" panose="020B0600070205080204" pitchFamily="34" charset="-128"/>
            </a:endParaRPr>
          </a:p>
        </p:txBody>
      </p:sp>
      <p:sp>
        <p:nvSpPr>
          <p:cNvPr id="10" name="Rounded Rectangle 11">
            <a:extLst>
              <a:ext uri="{FF2B5EF4-FFF2-40B4-BE49-F238E27FC236}">
                <a16:creationId xmlns:a16="http://schemas.microsoft.com/office/drawing/2014/main" id="{08A1E4A3-5C0B-4E80-A93F-72DA39097B87}"/>
              </a:ext>
            </a:extLst>
          </p:cNvPr>
          <p:cNvSpPr/>
          <p:nvPr/>
        </p:nvSpPr>
        <p:spPr>
          <a:xfrm>
            <a:off x="609600" y="6324600"/>
            <a:ext cx="7772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100" b="1" dirty="0">
                <a:solidFill>
                  <a:schemeClr val="tx1"/>
                </a:solidFill>
                <a:latin typeface="Arial Narrow" pitchFamily="34" charset="0"/>
              </a:rPr>
              <a:t>  Learning Objective 2-6: Describe why investors must carefully consider cash flow information in conjunction with accrual accounting results.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9">
            <a:extLst>
              <a:ext uri="{FF2B5EF4-FFF2-40B4-BE49-F238E27FC236}">
                <a16:creationId xmlns:a16="http://schemas.microsoft.com/office/drawing/2014/main" id="{3616A28C-FB25-4A32-99FD-F04EB238FCAF}"/>
              </a:ext>
            </a:extLst>
          </p:cNvPr>
          <p:cNvSpPr>
            <a:spLocks noGrp="1"/>
          </p:cNvSpPr>
          <p:nvPr>
            <p:ph type="title"/>
          </p:nvPr>
        </p:nvSpPr>
        <p:spPr>
          <a:xfrm>
            <a:off x="533400" y="228600"/>
            <a:ext cx="8229600" cy="1143000"/>
          </a:xfrm>
        </p:spPr>
        <p:txBody>
          <a:bodyPr/>
          <a:lstStyle/>
          <a:p>
            <a:r>
              <a:rPr lang="en-US" altLang="en-US" dirty="0">
                <a:ea typeface="MS PGothic" panose="020B0600070205080204" pitchFamily="34" charset="-128"/>
              </a:rPr>
              <a:t>Limitations of Financial Statements</a:t>
            </a:r>
          </a:p>
        </p:txBody>
      </p:sp>
      <p:sp>
        <p:nvSpPr>
          <p:cNvPr id="71688" name="Text Box 8">
            <a:extLst>
              <a:ext uri="{FF2B5EF4-FFF2-40B4-BE49-F238E27FC236}">
                <a16:creationId xmlns:a16="http://schemas.microsoft.com/office/drawing/2014/main" id="{39B1EF71-7AA0-4779-B334-CA99BEFDD9B8}"/>
              </a:ext>
            </a:extLst>
          </p:cNvPr>
          <p:cNvSpPr txBox="1">
            <a:spLocks noChangeArrowheads="1"/>
          </p:cNvSpPr>
          <p:nvPr/>
        </p:nvSpPr>
        <p:spPr bwMode="auto">
          <a:xfrm>
            <a:off x="4557713" y="1812925"/>
            <a:ext cx="3810000" cy="3570288"/>
          </a:xfrm>
          <a:prstGeom prst="rect">
            <a:avLst/>
          </a:prstGeom>
          <a:solidFill>
            <a:schemeClr val="accent1">
              <a:lumMod val="20000"/>
              <a:lumOff val="80000"/>
            </a:schemeClr>
          </a:solidFill>
          <a:ln w="9525">
            <a:solidFill>
              <a:schemeClr val="accent1"/>
            </a:solidFill>
            <a:miter lim="800000"/>
            <a:headEnd/>
            <a:tailEnd/>
          </a:ln>
        </p:spPr>
        <p:txBody>
          <a:bodyPr>
            <a:spAutoFit/>
          </a:bodyPr>
          <a:lstStyle/>
          <a:p>
            <a:pPr algn="ctr" eaLnBrk="1" hangingPunct="1">
              <a:spcBef>
                <a:spcPct val="50000"/>
              </a:spcBef>
              <a:defRPr/>
            </a:pPr>
            <a:r>
              <a:rPr lang="en-US" sz="2400" b="1" dirty="0">
                <a:latin typeface="Arial" pitchFamily="34" charset="0"/>
                <a:ea typeface="ＭＳ Ｐゴシック" panose="020B0600070205080204" pitchFamily="34" charset="-128"/>
              </a:rPr>
              <a:t>Financial statements report only </a:t>
            </a:r>
            <a:r>
              <a:rPr lang="en-US" sz="2400" b="1" u="sng" dirty="0">
                <a:latin typeface="Arial" pitchFamily="34" charset="0"/>
                <a:ea typeface="ＭＳ Ｐゴシック" panose="020B0600070205080204" pitchFamily="34" charset="-128"/>
              </a:rPr>
              <a:t>quantitative</a:t>
            </a:r>
            <a:r>
              <a:rPr lang="en-US" sz="2400" b="1" dirty="0">
                <a:latin typeface="Arial" pitchFamily="34" charset="0"/>
                <a:ea typeface="ＭＳ Ｐゴシック" panose="020B0600070205080204" pitchFamily="34" charset="-128"/>
              </a:rPr>
              <a:t> economic data.</a:t>
            </a:r>
          </a:p>
          <a:p>
            <a:pPr algn="ctr" eaLnBrk="1" hangingPunct="1">
              <a:spcBef>
                <a:spcPct val="50000"/>
              </a:spcBef>
              <a:defRPr/>
            </a:pPr>
            <a:r>
              <a:rPr lang="en-US" sz="2400" b="1" dirty="0">
                <a:latin typeface="Arial" pitchFamily="34" charset="0"/>
                <a:ea typeface="ＭＳ Ｐゴシック" panose="020B0600070205080204" pitchFamily="34" charset="-128"/>
              </a:rPr>
              <a:t>They do </a:t>
            </a:r>
            <a:r>
              <a:rPr lang="en-US" sz="2400" b="1" u="sng" dirty="0">
                <a:latin typeface="Arial" pitchFamily="34" charset="0"/>
                <a:ea typeface="ＭＳ Ｐゴシック" panose="020B0600070205080204" pitchFamily="34" charset="-128"/>
              </a:rPr>
              <a:t>not</a:t>
            </a:r>
            <a:r>
              <a:rPr lang="en-US" sz="2400" b="1" dirty="0">
                <a:latin typeface="Arial" pitchFamily="34" charset="0"/>
                <a:ea typeface="ＭＳ Ｐゴシック" panose="020B0600070205080204" pitchFamily="34" charset="-128"/>
              </a:rPr>
              <a:t> reflect </a:t>
            </a:r>
            <a:r>
              <a:rPr lang="en-US" sz="2400" b="1" u="sng" dirty="0">
                <a:latin typeface="Arial" pitchFamily="34" charset="0"/>
                <a:ea typeface="ＭＳ Ｐゴシック" panose="020B0600070205080204" pitchFamily="34" charset="-128"/>
              </a:rPr>
              <a:t>qualitative</a:t>
            </a:r>
            <a:r>
              <a:rPr lang="en-US" sz="2400" b="1" dirty="0">
                <a:latin typeface="Arial" pitchFamily="34" charset="0"/>
                <a:ea typeface="ＭＳ Ｐゴシック" panose="020B0600070205080204" pitchFamily="34" charset="-128"/>
              </a:rPr>
              <a:t> economic variables, such as the value of the management team or the employees’ morale.</a:t>
            </a:r>
          </a:p>
        </p:txBody>
      </p:sp>
      <p:sp>
        <p:nvSpPr>
          <p:cNvPr id="116740" name="Text Box 10">
            <a:extLst>
              <a:ext uri="{FF2B5EF4-FFF2-40B4-BE49-F238E27FC236}">
                <a16:creationId xmlns:a16="http://schemas.microsoft.com/office/drawing/2014/main" id="{E48E5D95-6847-4473-9270-F75DF63B2196}"/>
              </a:ext>
            </a:extLst>
          </p:cNvPr>
          <p:cNvSpPr txBox="1">
            <a:spLocks noChangeArrowheads="1"/>
          </p:cNvSpPr>
          <p:nvPr/>
        </p:nvSpPr>
        <p:spPr bwMode="auto">
          <a:xfrm>
            <a:off x="381000" y="5808663"/>
            <a:ext cx="8534400" cy="461962"/>
          </a:xfrm>
          <a:prstGeom prst="rect">
            <a:avLst/>
          </a:prstGeom>
          <a:solidFill>
            <a:srgbClr val="9933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a:solidFill>
                  <a:srgbClr val="FFE7B8"/>
                </a:solidFill>
                <a:latin typeface="Arial" panose="020B0604020202020204" pitchFamily="34" charset="0"/>
                <a:cs typeface="Arial" panose="020B0604020202020204" pitchFamily="34" charset="0"/>
              </a:rPr>
              <a:t>How do the terms “quantitative” and “qualitative” differ?</a:t>
            </a:r>
          </a:p>
        </p:txBody>
      </p:sp>
      <p:sp>
        <p:nvSpPr>
          <p:cNvPr id="116741" name="TextBox 8">
            <a:extLst>
              <a:ext uri="{FF2B5EF4-FFF2-40B4-BE49-F238E27FC236}">
                <a16:creationId xmlns:a16="http://schemas.microsoft.com/office/drawing/2014/main" id="{F03CDF83-F3BA-4773-8154-511996A18D31}"/>
              </a:ext>
            </a:extLst>
          </p:cNvPr>
          <p:cNvSpPr txBox="1">
            <a:spLocks noChangeArrowheads="1"/>
          </p:cNvSpPr>
          <p:nvPr/>
        </p:nvSpPr>
        <p:spPr bwMode="auto">
          <a:xfrm>
            <a:off x="1295400" y="2443163"/>
            <a:ext cx="2590800" cy="23082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b="1" dirty="0">
                <a:solidFill>
                  <a:srgbClr val="000000"/>
                </a:solidFill>
                <a:latin typeface="Tahoma" panose="020B0604030504040204" pitchFamily="34" charset="0"/>
              </a:rPr>
              <a:t>Qualitative economic variables are usually subjective in value and cannot be quantified in terms of dollars and cents that can be verified.</a:t>
            </a:r>
          </a:p>
        </p:txBody>
      </p:sp>
      <p:sp>
        <p:nvSpPr>
          <p:cNvPr id="6" name="Rounded Rectangle 7">
            <a:extLst>
              <a:ext uri="{FF2B5EF4-FFF2-40B4-BE49-F238E27FC236}">
                <a16:creationId xmlns:a16="http://schemas.microsoft.com/office/drawing/2014/main" id="{3FEBB48D-6846-45BE-B90E-53B0BCC13D4E}"/>
              </a:ext>
            </a:extLst>
          </p:cNvPr>
          <p:cNvSpPr/>
          <p:nvPr/>
        </p:nvSpPr>
        <p:spPr>
          <a:xfrm>
            <a:off x="6096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100" b="1" dirty="0">
                <a:solidFill>
                  <a:schemeClr val="tx1"/>
                </a:solidFill>
                <a:latin typeface="Arial Narrow" pitchFamily="34" charset="0"/>
              </a:rPr>
              <a:t>  Learning Objective 2-7: Identify and explain several limitations of financial statements.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3">
            <a:extLst>
              <a:ext uri="{FF2B5EF4-FFF2-40B4-BE49-F238E27FC236}">
                <a16:creationId xmlns:a16="http://schemas.microsoft.com/office/drawing/2014/main" id="{3EB17FDC-1446-44C7-9B06-97C0198B0A9C}"/>
              </a:ext>
            </a:extLst>
          </p:cNvPr>
          <p:cNvSpPr>
            <a:spLocks noGrp="1"/>
          </p:cNvSpPr>
          <p:nvPr>
            <p:ph type="title"/>
          </p:nvPr>
        </p:nvSpPr>
        <p:spPr>
          <a:xfrm>
            <a:off x="492125" y="304800"/>
            <a:ext cx="8229600" cy="1143000"/>
          </a:xfrm>
        </p:spPr>
        <p:txBody>
          <a:bodyPr/>
          <a:lstStyle/>
          <a:p>
            <a:r>
              <a:rPr lang="en-US" altLang="en-US" dirty="0">
                <a:ea typeface="MS PGothic" panose="020B0600070205080204" pitchFamily="34" charset="-128"/>
              </a:rPr>
              <a:t>Limitations of Financial Statements</a:t>
            </a:r>
          </a:p>
        </p:txBody>
      </p:sp>
      <p:sp>
        <p:nvSpPr>
          <p:cNvPr id="288780" name="Text Box 12">
            <a:extLst>
              <a:ext uri="{FF2B5EF4-FFF2-40B4-BE49-F238E27FC236}">
                <a16:creationId xmlns:a16="http://schemas.microsoft.com/office/drawing/2014/main" id="{6E507C67-5F7D-4781-9941-AD2779F6CFAF}"/>
              </a:ext>
            </a:extLst>
          </p:cNvPr>
          <p:cNvSpPr txBox="1">
            <a:spLocks noChangeArrowheads="1"/>
          </p:cNvSpPr>
          <p:nvPr/>
        </p:nvSpPr>
        <p:spPr bwMode="auto">
          <a:xfrm>
            <a:off x="5029200" y="1981200"/>
            <a:ext cx="3657600" cy="1754188"/>
          </a:xfrm>
          <a:prstGeom prst="rect">
            <a:avLst/>
          </a:prstGeom>
          <a:solidFill>
            <a:schemeClr val="accent3">
              <a:lumMod val="20000"/>
              <a:lumOff val="80000"/>
            </a:schemeClr>
          </a:solidFill>
          <a:ln w="9525" algn="ctr">
            <a:solidFill>
              <a:schemeClr val="tx2"/>
            </a:solidFill>
            <a:miter lim="800000"/>
            <a:headEnd/>
            <a:tailEnd/>
          </a:ln>
          <a:effectLst/>
        </p:spPr>
        <p:txBody>
          <a:bodyPr>
            <a:spAutoFit/>
          </a:bodyPr>
          <a:lstStyle/>
          <a:p>
            <a:pPr algn="ctr" eaLnBrk="1" hangingPunct="1">
              <a:spcBef>
                <a:spcPct val="50000"/>
              </a:spcBef>
              <a:defRPr/>
            </a:pPr>
            <a:r>
              <a:rPr lang="en-US" sz="2400" b="1" i="1" u="sng" dirty="0">
                <a:latin typeface="Arial" pitchFamily="34" charset="0"/>
                <a:ea typeface="ＭＳ Ｐゴシック" panose="020B0600070205080204" pitchFamily="34" charset="-128"/>
                <a:cs typeface="Arial" pitchFamily="34" charset="0"/>
              </a:rPr>
              <a:t>Matching Concept</a:t>
            </a:r>
          </a:p>
          <a:p>
            <a:pPr algn="ctr" eaLnBrk="1" hangingPunct="1">
              <a:spcBef>
                <a:spcPct val="50000"/>
              </a:spcBef>
              <a:defRPr/>
            </a:pPr>
            <a:r>
              <a:rPr lang="en-US" sz="2400" dirty="0">
                <a:latin typeface="Arial" pitchFamily="34" charset="0"/>
                <a:ea typeface="ＭＳ Ｐゴシック" panose="020B0600070205080204" pitchFamily="34" charset="-128"/>
                <a:cs typeface="Arial" pitchFamily="34" charset="0"/>
              </a:rPr>
              <a:t>Estimates are acceptable, provided there is a basis for them.</a:t>
            </a:r>
          </a:p>
        </p:txBody>
      </p:sp>
      <p:sp>
        <p:nvSpPr>
          <p:cNvPr id="288773" name="Text Box 5">
            <a:extLst>
              <a:ext uri="{FF2B5EF4-FFF2-40B4-BE49-F238E27FC236}">
                <a16:creationId xmlns:a16="http://schemas.microsoft.com/office/drawing/2014/main" id="{60106B0B-DFAD-4D9C-B8DF-320F28642E42}"/>
              </a:ext>
            </a:extLst>
          </p:cNvPr>
          <p:cNvSpPr txBox="1">
            <a:spLocks noChangeArrowheads="1"/>
          </p:cNvSpPr>
          <p:nvPr/>
        </p:nvSpPr>
        <p:spPr bwMode="auto">
          <a:xfrm>
            <a:off x="5029200" y="4533900"/>
            <a:ext cx="3657600" cy="1562100"/>
          </a:xfrm>
          <a:prstGeom prst="rect">
            <a:avLst/>
          </a:prstGeom>
          <a:solidFill>
            <a:schemeClr val="accent3">
              <a:lumMod val="20000"/>
              <a:lumOff val="80000"/>
            </a:schemeClr>
          </a:solidFill>
          <a:ln w="9525">
            <a:solidFill>
              <a:schemeClr val="tx2"/>
            </a:solidFill>
            <a:miter lim="800000"/>
            <a:headEnd/>
            <a:tailEnd/>
          </a:ln>
          <a:effectLst/>
        </p:spPr>
        <p:txBody>
          <a:bodyPr>
            <a:spAutoFit/>
          </a:bodyPr>
          <a:lstStyle/>
          <a:p>
            <a:pPr algn="ctr" eaLnBrk="1" hangingPunct="1">
              <a:spcBef>
                <a:spcPct val="50000"/>
              </a:spcBef>
              <a:defRPr/>
            </a:pPr>
            <a:r>
              <a:rPr lang="en-US" sz="2400" dirty="0">
                <a:latin typeface="Arial" pitchFamily="34" charset="0"/>
                <a:ea typeface="ＭＳ Ｐゴシック" panose="020B0600070205080204" pitchFamily="34" charset="-128"/>
              </a:rPr>
              <a:t>Many estimates are used, such as warranty costs, depreciation, and pension expense.</a:t>
            </a:r>
          </a:p>
        </p:txBody>
      </p:sp>
      <p:sp>
        <p:nvSpPr>
          <p:cNvPr id="118789" name="Text Box 9">
            <a:extLst>
              <a:ext uri="{FF2B5EF4-FFF2-40B4-BE49-F238E27FC236}">
                <a16:creationId xmlns:a16="http://schemas.microsoft.com/office/drawing/2014/main" id="{D1C44640-5D04-4F96-97E6-1F6D03F13893}"/>
              </a:ext>
            </a:extLst>
          </p:cNvPr>
          <p:cNvSpPr txBox="1">
            <a:spLocks noChangeArrowheads="1"/>
          </p:cNvSpPr>
          <p:nvPr/>
        </p:nvSpPr>
        <p:spPr bwMode="auto">
          <a:xfrm>
            <a:off x="800100" y="1981200"/>
            <a:ext cx="3657600" cy="1754188"/>
          </a:xfrm>
          <a:prstGeom prst="rect">
            <a:avLst/>
          </a:prstGeom>
          <a:solidFill>
            <a:srgbClr val="FFFF99"/>
          </a:solidFill>
          <a:ln w="9525" algn="ctr">
            <a:solidFill>
              <a:srgbClr val="00206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i="1" u="sng" dirty="0">
                <a:latin typeface="Arial" panose="020B0604020202020204" pitchFamily="34" charset="0"/>
                <a:cs typeface="Arial" panose="020B0604020202020204" pitchFamily="34" charset="0"/>
              </a:rPr>
              <a:t>Cost Concept</a:t>
            </a:r>
          </a:p>
          <a:p>
            <a:pPr algn="ctr" eaLnBrk="1" hangingPunct="1">
              <a:spcBef>
                <a:spcPct val="50000"/>
              </a:spcBef>
              <a:buFontTx/>
              <a:buNone/>
            </a:pPr>
            <a:r>
              <a:rPr lang="en-US" altLang="en-US" sz="2400" dirty="0">
                <a:latin typeface="Arial" panose="020B0604020202020204" pitchFamily="34" charset="0"/>
                <a:cs typeface="Arial" panose="020B0604020202020204" pitchFamily="34" charset="0"/>
              </a:rPr>
              <a:t>Assets are usually valued at the cost of the asset when acquired.</a:t>
            </a:r>
          </a:p>
        </p:txBody>
      </p:sp>
      <p:sp>
        <p:nvSpPr>
          <p:cNvPr id="118790" name="Text Box 4">
            <a:extLst>
              <a:ext uri="{FF2B5EF4-FFF2-40B4-BE49-F238E27FC236}">
                <a16:creationId xmlns:a16="http://schemas.microsoft.com/office/drawing/2014/main" id="{FF3EF452-ED70-4C01-8A7D-D3E5D5AB2763}"/>
              </a:ext>
            </a:extLst>
          </p:cNvPr>
          <p:cNvSpPr txBox="1">
            <a:spLocks noChangeArrowheads="1"/>
          </p:cNvSpPr>
          <p:nvPr/>
        </p:nvSpPr>
        <p:spPr bwMode="auto">
          <a:xfrm>
            <a:off x="762000" y="4457700"/>
            <a:ext cx="3733800" cy="1562100"/>
          </a:xfrm>
          <a:prstGeom prst="rect">
            <a:avLst/>
          </a:prstGeom>
          <a:solidFill>
            <a:srgbClr val="FFFF99"/>
          </a:solidFill>
          <a:ln w="9525">
            <a:solidFill>
              <a:srgbClr val="00206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dirty="0">
                <a:latin typeface="Arial" panose="020B0604020202020204" pitchFamily="34" charset="0"/>
              </a:rPr>
              <a:t>The balance sheet does </a:t>
            </a:r>
            <a:r>
              <a:rPr lang="en-US" altLang="en-US" sz="2400" u="sng" dirty="0">
                <a:latin typeface="Arial" panose="020B0604020202020204" pitchFamily="34" charset="0"/>
              </a:rPr>
              <a:t>not</a:t>
            </a:r>
            <a:r>
              <a:rPr lang="en-US" altLang="en-US" sz="2400" dirty="0">
                <a:latin typeface="Arial" panose="020B0604020202020204" pitchFamily="34" charset="0"/>
              </a:rPr>
              <a:t> report market values or replacement costs of the assets.</a:t>
            </a:r>
          </a:p>
        </p:txBody>
      </p:sp>
      <p:cxnSp>
        <p:nvCxnSpPr>
          <p:cNvPr id="118791" name="Straight Connector 15">
            <a:extLst>
              <a:ext uri="{FF2B5EF4-FFF2-40B4-BE49-F238E27FC236}">
                <a16:creationId xmlns:a16="http://schemas.microsoft.com/office/drawing/2014/main" id="{A6F5D1F6-035A-4EEA-BCA2-4E785E5E2A6D}"/>
              </a:ext>
            </a:extLst>
          </p:cNvPr>
          <p:cNvCxnSpPr>
            <a:cxnSpLocks noChangeShapeType="1"/>
            <a:stCxn id="118789" idx="2"/>
            <a:endCxn id="118790" idx="0"/>
          </p:cNvCxnSpPr>
          <p:nvPr/>
        </p:nvCxnSpPr>
        <p:spPr bwMode="auto">
          <a:xfrm rot="5400000">
            <a:off x="2267744" y="4096544"/>
            <a:ext cx="722312" cy="0"/>
          </a:xfrm>
          <a:prstGeom prst="line">
            <a:avLst/>
          </a:prstGeom>
          <a:noFill/>
          <a:ln w="57150">
            <a:solidFill>
              <a:schemeClr val="tx2">
                <a:alpha val="50195"/>
              </a:schemeClr>
            </a:solidFill>
            <a:round/>
            <a:headEnd/>
            <a:tailEnd/>
          </a:ln>
          <a:extLst>
            <a:ext uri="{909E8E84-426E-40DD-AFC4-6F175D3DCCD1}">
              <a14:hiddenFill xmlns:a14="http://schemas.microsoft.com/office/drawing/2010/main">
                <a:noFill/>
              </a14:hiddenFill>
            </a:ext>
          </a:extLst>
        </p:spPr>
      </p:cxnSp>
      <p:cxnSp>
        <p:nvCxnSpPr>
          <p:cNvPr id="118792" name="Straight Connector 17">
            <a:extLst>
              <a:ext uri="{FF2B5EF4-FFF2-40B4-BE49-F238E27FC236}">
                <a16:creationId xmlns:a16="http://schemas.microsoft.com/office/drawing/2014/main" id="{4D0908D1-A899-4CA9-8538-5FFBB66D9835}"/>
              </a:ext>
            </a:extLst>
          </p:cNvPr>
          <p:cNvCxnSpPr>
            <a:cxnSpLocks noChangeShapeType="1"/>
            <a:stCxn id="288780" idx="2"/>
            <a:endCxn id="288773" idx="0"/>
          </p:cNvCxnSpPr>
          <p:nvPr/>
        </p:nvCxnSpPr>
        <p:spPr bwMode="auto">
          <a:xfrm rot="5400000">
            <a:off x="6458744" y="4134644"/>
            <a:ext cx="798513" cy="3175"/>
          </a:xfrm>
          <a:prstGeom prst="line">
            <a:avLst/>
          </a:prstGeom>
          <a:noFill/>
          <a:ln w="57150">
            <a:solidFill>
              <a:srgbClr val="002060">
                <a:alpha val="50195"/>
              </a:srgbClr>
            </a:solidFill>
            <a:round/>
            <a:headEnd/>
            <a:tailEnd/>
          </a:ln>
          <a:extLst>
            <a:ext uri="{909E8E84-426E-40DD-AFC4-6F175D3DCCD1}">
              <a14:hiddenFill xmlns:a14="http://schemas.microsoft.com/office/drawing/2010/main">
                <a:noFill/>
              </a14:hiddenFill>
            </a:ext>
          </a:extLst>
        </p:spPr>
      </p:cxnSp>
      <p:sp>
        <p:nvSpPr>
          <p:cNvPr id="11" name="Rounded Rectangle 7">
            <a:extLst>
              <a:ext uri="{FF2B5EF4-FFF2-40B4-BE49-F238E27FC236}">
                <a16:creationId xmlns:a16="http://schemas.microsoft.com/office/drawing/2014/main" id="{83204890-BB67-4EDA-ABB4-8D4B1CB157E4}"/>
              </a:ext>
            </a:extLst>
          </p:cNvPr>
          <p:cNvSpPr/>
          <p:nvPr/>
        </p:nvSpPr>
        <p:spPr>
          <a:xfrm>
            <a:off x="6096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100" b="1" dirty="0">
                <a:solidFill>
                  <a:schemeClr val="tx1"/>
                </a:solidFill>
                <a:latin typeface="Arial Narrow" pitchFamily="34" charset="0"/>
              </a:rPr>
              <a:t>  Learning Objective 2-7: Identify and explain several limitations of financial statements.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8">
            <a:extLst>
              <a:ext uri="{FF2B5EF4-FFF2-40B4-BE49-F238E27FC236}">
                <a16:creationId xmlns:a16="http://schemas.microsoft.com/office/drawing/2014/main" id="{0F2F0EBF-99EE-42FD-A8F0-A49506AFAFE2}"/>
              </a:ext>
            </a:extLst>
          </p:cNvPr>
          <p:cNvSpPr>
            <a:spLocks noGrp="1"/>
          </p:cNvSpPr>
          <p:nvPr>
            <p:ph type="title"/>
          </p:nvPr>
        </p:nvSpPr>
        <p:spPr>
          <a:xfrm>
            <a:off x="492125" y="304800"/>
            <a:ext cx="8229600" cy="1143000"/>
          </a:xfrm>
        </p:spPr>
        <p:txBody>
          <a:bodyPr/>
          <a:lstStyle/>
          <a:p>
            <a:r>
              <a:rPr lang="en-US" altLang="en-US">
                <a:ea typeface="MS PGothic" panose="020B0600070205080204" pitchFamily="34" charset="-128"/>
              </a:rPr>
              <a:t>The Corporation’s Annual Report</a:t>
            </a:r>
          </a:p>
        </p:txBody>
      </p:sp>
      <p:sp>
        <p:nvSpPr>
          <p:cNvPr id="289801" name="Text Box 2057">
            <a:extLst>
              <a:ext uri="{FF2B5EF4-FFF2-40B4-BE49-F238E27FC236}">
                <a16:creationId xmlns:a16="http://schemas.microsoft.com/office/drawing/2014/main" id="{6920DA1E-2590-481B-AB92-5970CC80715C}"/>
              </a:ext>
            </a:extLst>
          </p:cNvPr>
          <p:cNvSpPr txBox="1">
            <a:spLocks noChangeArrowheads="1"/>
          </p:cNvSpPr>
          <p:nvPr/>
        </p:nvSpPr>
        <p:spPr bwMode="auto">
          <a:xfrm>
            <a:off x="2514600" y="2248602"/>
            <a:ext cx="4114800" cy="3231654"/>
          </a:xfrm>
          <a:prstGeom prst="rect">
            <a:avLst/>
          </a:prstGeom>
          <a:solidFill>
            <a:schemeClr val="accent1">
              <a:lumMod val="20000"/>
              <a:lumOff val="80000"/>
            </a:schemeClr>
          </a:solidFill>
          <a:ln w="9525">
            <a:solidFill>
              <a:srgbClr val="000000"/>
            </a:solidFill>
            <a:miter lim="800000"/>
            <a:headEnd/>
            <a:tailEnd/>
          </a:ln>
          <a:effectLst/>
        </p:spPr>
        <p:txBody>
          <a:bodyPr>
            <a:spAutoFit/>
          </a:bodyPr>
          <a:lstStyle/>
          <a:p>
            <a:pPr algn="ctr" eaLnBrk="1" hangingPunct="1">
              <a:spcBef>
                <a:spcPct val="50000"/>
              </a:spcBef>
              <a:defRPr/>
            </a:pPr>
            <a:r>
              <a:rPr lang="en-US" sz="2400" b="1" dirty="0">
                <a:latin typeface="Arial" pitchFamily="34" charset="0"/>
                <a:ea typeface="ＭＳ Ｐゴシック" panose="020B0600070205080204" pitchFamily="34" charset="-128"/>
              </a:rPr>
              <a:t>The annual report is distributed to shareholders (and others). </a:t>
            </a:r>
          </a:p>
          <a:p>
            <a:pPr algn="ctr" eaLnBrk="1" hangingPunct="1">
              <a:spcBef>
                <a:spcPct val="50000"/>
              </a:spcBef>
              <a:defRPr/>
            </a:pPr>
            <a:r>
              <a:rPr lang="en-US" sz="2400" b="1" dirty="0">
                <a:latin typeface="Arial" pitchFamily="34" charset="0"/>
                <a:ea typeface="ＭＳ Ｐゴシック" panose="020B0600070205080204" pitchFamily="34" charset="-128"/>
              </a:rPr>
              <a:t>It contains the financial statements, together with the report of the external auditor’s examination of the financial statements.</a:t>
            </a:r>
          </a:p>
        </p:txBody>
      </p:sp>
      <p:sp>
        <p:nvSpPr>
          <p:cNvPr id="4" name="Rounded Rectangle 6">
            <a:extLst>
              <a:ext uri="{FF2B5EF4-FFF2-40B4-BE49-F238E27FC236}">
                <a16:creationId xmlns:a16="http://schemas.microsoft.com/office/drawing/2014/main" id="{21CF2D2E-F552-49C8-A172-083321F54D5C}"/>
              </a:ext>
            </a:extLst>
          </p:cNvPr>
          <p:cNvSpPr/>
          <p:nvPr/>
        </p:nvSpPr>
        <p:spPr>
          <a:xfrm>
            <a:off x="609600" y="6324600"/>
            <a:ext cx="5181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100" b="1" dirty="0">
                <a:solidFill>
                  <a:schemeClr val="tx1"/>
                </a:solidFill>
                <a:latin typeface="Arial Narrow" pitchFamily="34" charset="0"/>
              </a:rPr>
              <a:t>  Learning Objective  2-8: Describe what a corporation’s annual report is and why it is issued.</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4">
            <a:extLst>
              <a:ext uri="{FF2B5EF4-FFF2-40B4-BE49-F238E27FC236}">
                <a16:creationId xmlns:a16="http://schemas.microsoft.com/office/drawing/2014/main" id="{6C2B4549-4516-4B90-A8ED-F355A384DB74}"/>
              </a:ext>
            </a:extLst>
          </p:cNvPr>
          <p:cNvSpPr>
            <a:spLocks noGrp="1"/>
          </p:cNvSpPr>
          <p:nvPr>
            <p:ph type="title"/>
          </p:nvPr>
        </p:nvSpPr>
        <p:spPr>
          <a:xfrm>
            <a:off x="457200" y="2857500"/>
            <a:ext cx="8229600" cy="1143000"/>
          </a:xfrm>
        </p:spPr>
        <p:txBody>
          <a:bodyPr/>
          <a:lstStyle/>
          <a:p>
            <a:r>
              <a:rPr lang="en-US" altLang="en-US">
                <a:ea typeface="MS PGothic" panose="020B0600070205080204" pitchFamily="34" charset="-128"/>
              </a:rPr>
              <a:t>End of Chapter 2</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1">
            <a:extLst>
              <a:ext uri="{FF2B5EF4-FFF2-40B4-BE49-F238E27FC236}">
                <a16:creationId xmlns:a16="http://schemas.microsoft.com/office/drawing/2014/main" id="{043C51FD-8F20-41D5-8830-A4ED9B8C3355}"/>
              </a:ext>
            </a:extLst>
          </p:cNvPr>
          <p:cNvSpPr>
            <a:spLocks noGrp="1"/>
          </p:cNvSpPr>
          <p:nvPr>
            <p:ph type="title"/>
          </p:nvPr>
        </p:nvSpPr>
        <p:spPr>
          <a:xfrm>
            <a:off x="533400" y="228600"/>
            <a:ext cx="8229600" cy="1143000"/>
          </a:xfrm>
        </p:spPr>
        <p:txBody>
          <a:bodyPr/>
          <a:lstStyle/>
          <a:p>
            <a:r>
              <a:rPr lang="en-US" altLang="en-US">
                <a:ea typeface="MS PGothic" panose="020B0600070205080204" pitchFamily="34" charset="-128"/>
              </a:rPr>
              <a:t>Financial Statements</a:t>
            </a:r>
          </a:p>
        </p:txBody>
      </p:sp>
      <p:sp>
        <p:nvSpPr>
          <p:cNvPr id="291855" name="Rectangle 2063">
            <a:extLst>
              <a:ext uri="{FF2B5EF4-FFF2-40B4-BE49-F238E27FC236}">
                <a16:creationId xmlns:a16="http://schemas.microsoft.com/office/drawing/2014/main" id="{20F96A65-D0BE-4328-A1BC-2B8812F41082}"/>
              </a:ext>
            </a:extLst>
          </p:cNvPr>
          <p:cNvSpPr>
            <a:spLocks noGrp="1" noChangeArrowheads="1"/>
          </p:cNvSpPr>
          <p:nvPr>
            <p:ph type="body" idx="4294967295"/>
          </p:nvPr>
        </p:nvSpPr>
        <p:spPr>
          <a:xfrm>
            <a:off x="762000" y="2590800"/>
            <a:ext cx="7772400" cy="2209800"/>
          </a:xfrm>
          <a:solidFill>
            <a:schemeClr val="accent1">
              <a:lumMod val="20000"/>
              <a:lumOff val="80000"/>
            </a:schemeClr>
          </a:solidFill>
          <a:ln w="57150" cmpd="thinThick">
            <a:solidFill>
              <a:schemeClr val="tx2"/>
            </a:solidFill>
          </a:ln>
        </p:spPr>
        <p:txBody>
          <a:bodyPr/>
          <a:lstStyle/>
          <a:p>
            <a:pPr algn="ctr">
              <a:spcBef>
                <a:spcPct val="0"/>
              </a:spcBef>
              <a:buFontTx/>
              <a:buNone/>
              <a:defRPr/>
            </a:pPr>
            <a:r>
              <a:rPr lang="en-US" sz="3400" b="1" dirty="0">
                <a:ea typeface="ＭＳ Ｐゴシック" pitchFamily="34" charset="-128"/>
              </a:rPr>
              <a:t>Transactions are economic </a:t>
            </a:r>
          </a:p>
          <a:p>
            <a:pPr algn="ctr">
              <a:spcBef>
                <a:spcPct val="0"/>
              </a:spcBef>
              <a:buFontTx/>
              <a:buNone/>
              <a:defRPr/>
            </a:pPr>
            <a:r>
              <a:rPr lang="en-US" sz="3400" b="1" dirty="0">
                <a:ea typeface="ＭＳ Ｐゴシック" pitchFamily="34" charset="-128"/>
              </a:rPr>
              <a:t>interchanges between entities that are accounted for and reflected in financial statements.</a:t>
            </a:r>
            <a:endParaRPr lang="en-US" sz="3400" dirty="0">
              <a:ea typeface="ＭＳ Ｐゴシック" pitchFamily="34" charset="-128"/>
            </a:endParaRPr>
          </a:p>
        </p:txBody>
      </p:sp>
      <p:sp>
        <p:nvSpPr>
          <p:cNvPr id="4" name="Rounded Rectangle 10">
            <a:extLst>
              <a:ext uri="{FF2B5EF4-FFF2-40B4-BE49-F238E27FC236}">
                <a16:creationId xmlns:a16="http://schemas.microsoft.com/office/drawing/2014/main" id="{30A579DD-372A-4A76-AFF7-0C59AAEBD506}"/>
              </a:ext>
            </a:extLst>
          </p:cNvPr>
          <p:cNvSpPr/>
          <p:nvPr/>
        </p:nvSpPr>
        <p:spPr>
          <a:xfrm>
            <a:off x="609600" y="6324600"/>
            <a:ext cx="3276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2-1:  Explain what transactions are. </a:t>
            </a:r>
            <a:endParaRPr lang="en-US" sz="1100" b="1" dirty="0">
              <a:solidFill>
                <a:schemeClr val="tx1"/>
              </a:solidFill>
              <a:latin typeface="Arial Narrow" pitchFamily="34"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6" name="Title 13">
            <a:extLst>
              <a:ext uri="{FF2B5EF4-FFF2-40B4-BE49-F238E27FC236}">
                <a16:creationId xmlns:a16="http://schemas.microsoft.com/office/drawing/2014/main" id="{81C8B82B-5E75-4EC9-BE68-58C9F9781152}"/>
              </a:ext>
            </a:extLst>
          </p:cNvPr>
          <p:cNvSpPr>
            <a:spLocks noGrp="1"/>
          </p:cNvSpPr>
          <p:nvPr>
            <p:ph type="title"/>
          </p:nvPr>
        </p:nvSpPr>
        <p:spPr>
          <a:xfrm>
            <a:off x="533400" y="152400"/>
            <a:ext cx="8229600" cy="1143000"/>
          </a:xfrm>
        </p:spPr>
        <p:txBody>
          <a:bodyPr/>
          <a:lstStyle/>
          <a:p>
            <a:r>
              <a:rPr lang="en-US" altLang="en-US">
                <a:ea typeface="MS PGothic" panose="020B0600070205080204" pitchFamily="34" charset="-128"/>
              </a:rPr>
              <a:t>Financial Statements</a:t>
            </a:r>
          </a:p>
        </p:txBody>
      </p:sp>
      <p:sp>
        <p:nvSpPr>
          <p:cNvPr id="10" name="Rounded Rectangle 10">
            <a:extLst>
              <a:ext uri="{FF2B5EF4-FFF2-40B4-BE49-F238E27FC236}">
                <a16:creationId xmlns:a16="http://schemas.microsoft.com/office/drawing/2014/main" id="{19EE752A-F07E-424B-ADBB-B0F3491C19F8}"/>
              </a:ext>
            </a:extLst>
          </p:cNvPr>
          <p:cNvSpPr/>
          <p:nvPr/>
        </p:nvSpPr>
        <p:spPr>
          <a:xfrm>
            <a:off x="609600" y="6324600"/>
            <a:ext cx="3276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2-1:  Explain what transactions are. </a:t>
            </a:r>
            <a:endParaRPr lang="en-US" sz="1100" b="1" dirty="0">
              <a:solidFill>
                <a:schemeClr val="tx1"/>
              </a:solidFill>
              <a:latin typeface="Arial Narrow" pitchFamily="34" charset="0"/>
            </a:endParaRPr>
          </a:p>
        </p:txBody>
      </p:sp>
      <p:pic>
        <p:nvPicPr>
          <p:cNvPr id="3" name="Picture 2">
            <a:extLst>
              <a:ext uri="{FF2B5EF4-FFF2-40B4-BE49-F238E27FC236}">
                <a16:creationId xmlns:a16="http://schemas.microsoft.com/office/drawing/2014/main" id="{66CB36D8-CACB-47E9-A874-206E844C30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2642334"/>
            <a:ext cx="8001000" cy="1801021"/>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93" name="Rectangle 9">
            <a:extLst>
              <a:ext uri="{FF2B5EF4-FFF2-40B4-BE49-F238E27FC236}">
                <a16:creationId xmlns:a16="http://schemas.microsoft.com/office/drawing/2014/main" id="{8A778D4E-733E-43D0-BDE3-AFCFD849BD46}"/>
              </a:ext>
            </a:extLst>
          </p:cNvPr>
          <p:cNvSpPr>
            <a:spLocks noChangeArrowheads="1"/>
          </p:cNvSpPr>
          <p:nvPr/>
        </p:nvSpPr>
        <p:spPr bwMode="auto">
          <a:xfrm>
            <a:off x="2133600" y="4600575"/>
            <a:ext cx="5029200" cy="1382713"/>
          </a:xfrm>
          <a:prstGeom prst="rect">
            <a:avLst/>
          </a:prstGeom>
          <a:solidFill>
            <a:schemeClr val="accent3">
              <a:lumMod val="20000"/>
              <a:lumOff val="80000"/>
            </a:schemeClr>
          </a:solidFill>
          <a:ln w="12700">
            <a:solidFill>
              <a:schemeClr val="tx1"/>
            </a:solidFill>
            <a:miter lim="800000"/>
            <a:headEnd/>
            <a:tailEnd/>
          </a:ln>
          <a:effectLst>
            <a:outerShdw dist="107763" dir="2700000" algn="ctr" rotWithShape="0">
              <a:schemeClr val="tx1"/>
            </a:outerShdw>
          </a:effectLst>
        </p:spPr>
        <p:txBody>
          <a:bodyPr lIns="90488" tIns="44450" rIns="90488" bIns="44450">
            <a:spAutoFit/>
          </a:bodyPr>
          <a:lstStyle/>
          <a:p>
            <a:pPr algn="ctr">
              <a:spcBef>
                <a:spcPct val="50000"/>
              </a:spcBef>
              <a:defRPr/>
            </a:pPr>
            <a:r>
              <a:rPr lang="en-US" sz="2800" b="1" u="sng" dirty="0">
                <a:latin typeface="Arial" pitchFamily="34" charset="0"/>
                <a:ea typeface="ＭＳ Ｐゴシック" panose="020B0600070205080204" pitchFamily="34" charset="-128"/>
              </a:rPr>
              <a:t>Accounts</a:t>
            </a:r>
            <a:r>
              <a:rPr lang="en-US" sz="2800" b="1" dirty="0">
                <a:latin typeface="Arial" pitchFamily="34" charset="0"/>
                <a:ea typeface="ＭＳ Ｐゴシック" panose="020B0600070205080204" pitchFamily="34" charset="-128"/>
              </a:rPr>
              <a:t> are further summarized in the financial statements.</a:t>
            </a:r>
          </a:p>
        </p:txBody>
      </p:sp>
      <p:sp>
        <p:nvSpPr>
          <p:cNvPr id="65539" name="Rectangle 16">
            <a:extLst>
              <a:ext uri="{FF2B5EF4-FFF2-40B4-BE49-F238E27FC236}">
                <a16:creationId xmlns:a16="http://schemas.microsoft.com/office/drawing/2014/main" id="{56897EA7-2F1A-4821-85FF-BC89CE44A744}"/>
              </a:ext>
            </a:extLst>
          </p:cNvPr>
          <p:cNvSpPr>
            <a:spLocks noChangeArrowheads="1"/>
          </p:cNvSpPr>
          <p:nvPr/>
        </p:nvSpPr>
        <p:spPr bwMode="auto">
          <a:xfrm>
            <a:off x="2133600" y="1143000"/>
            <a:ext cx="4876800" cy="955675"/>
          </a:xfrm>
          <a:prstGeom prst="rect">
            <a:avLst/>
          </a:prstGeom>
          <a:solidFill>
            <a:srgbClr val="FFFF99"/>
          </a:solidFill>
          <a:ln w="12700">
            <a:solidFill>
              <a:schemeClr val="tx1"/>
            </a:solidFill>
            <a:miter lim="800000"/>
            <a:headEnd/>
            <a:tailEnd/>
          </a:ln>
          <a:effectLst>
            <a:outerShdw dist="107763" dir="2700000" algn="ctr" rotWithShape="0">
              <a:schemeClr val="tx1"/>
            </a:outerShdw>
          </a:effec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800" b="1" dirty="0">
                <a:latin typeface="Arial" panose="020B0604020202020204" pitchFamily="34" charset="0"/>
              </a:rPr>
              <a:t>Transactions are summarized in </a:t>
            </a:r>
            <a:r>
              <a:rPr lang="en-US" altLang="en-US" sz="2800" b="1" u="sng" dirty="0">
                <a:latin typeface="Arial" panose="020B0604020202020204" pitchFamily="34" charset="0"/>
              </a:rPr>
              <a:t>accounts</a:t>
            </a:r>
            <a:r>
              <a:rPr lang="en-US" altLang="en-US" sz="2800" b="1" dirty="0">
                <a:latin typeface="Arial" panose="020B0604020202020204" pitchFamily="34" charset="0"/>
              </a:rPr>
              <a:t>.</a:t>
            </a:r>
          </a:p>
        </p:txBody>
      </p:sp>
      <p:sp>
        <p:nvSpPr>
          <p:cNvPr id="246802" name="Rectangle 18">
            <a:extLst>
              <a:ext uri="{FF2B5EF4-FFF2-40B4-BE49-F238E27FC236}">
                <a16:creationId xmlns:a16="http://schemas.microsoft.com/office/drawing/2014/main" id="{7A464FF9-9D4F-4915-92EB-FA8764B4EA4C}"/>
              </a:ext>
            </a:extLst>
          </p:cNvPr>
          <p:cNvSpPr>
            <a:spLocks noChangeArrowheads="1"/>
          </p:cNvSpPr>
          <p:nvPr/>
        </p:nvSpPr>
        <p:spPr bwMode="auto">
          <a:xfrm>
            <a:off x="914400" y="2443163"/>
            <a:ext cx="7467600" cy="1812925"/>
          </a:xfrm>
          <a:prstGeom prst="rect">
            <a:avLst/>
          </a:prstGeom>
          <a:solidFill>
            <a:schemeClr val="accent1">
              <a:lumMod val="20000"/>
              <a:lumOff val="80000"/>
            </a:schemeClr>
          </a:solidFill>
          <a:ln w="12700">
            <a:solidFill>
              <a:schemeClr val="tx1"/>
            </a:solidFill>
            <a:miter lim="800000"/>
            <a:headEnd/>
            <a:tailEnd/>
          </a:ln>
          <a:effectLst>
            <a:outerShdw dist="107763" dir="2700000" algn="ctr" rotWithShape="0">
              <a:schemeClr val="tx1"/>
            </a:outerShdw>
          </a:effectLst>
        </p:spPr>
        <p:txBody>
          <a:bodyPr lIns="90488" tIns="44450" rIns="90488" bIns="44450">
            <a:spAutoFit/>
          </a:bodyPr>
          <a:lstStyle/>
          <a:p>
            <a:pPr algn="ctr">
              <a:spcBef>
                <a:spcPct val="50000"/>
              </a:spcBef>
              <a:defRPr/>
            </a:pPr>
            <a:r>
              <a:rPr lang="en-US" sz="2800" b="1" dirty="0">
                <a:latin typeface="Arial" pitchFamily="34" charset="0"/>
                <a:ea typeface="ＭＳ Ｐゴシック" panose="020B0600070205080204" pitchFamily="34" charset="-128"/>
              </a:rPr>
              <a:t>An </a:t>
            </a:r>
            <a:r>
              <a:rPr lang="en-US" sz="2800" b="1" u="sng" dirty="0">
                <a:latin typeface="Arial" pitchFamily="34" charset="0"/>
                <a:ea typeface="ＭＳ Ｐゴシック" panose="020B0600070205080204" pitchFamily="34" charset="-128"/>
              </a:rPr>
              <a:t>account</a:t>
            </a:r>
            <a:r>
              <a:rPr lang="en-US" sz="2800" b="1" dirty="0">
                <a:latin typeface="Arial" pitchFamily="34" charset="0"/>
                <a:ea typeface="ＭＳ Ｐゴシック" panose="020B0600070205080204" pitchFamily="34" charset="-128"/>
              </a:rPr>
              <a:t> is a record in which transactions affecting individual assets, liabilities, stockholders’ equity, revenues, and expenses are recorded.</a:t>
            </a:r>
          </a:p>
        </p:txBody>
      </p:sp>
      <p:sp>
        <p:nvSpPr>
          <p:cNvPr id="65541" name="Title 15">
            <a:extLst>
              <a:ext uri="{FF2B5EF4-FFF2-40B4-BE49-F238E27FC236}">
                <a16:creationId xmlns:a16="http://schemas.microsoft.com/office/drawing/2014/main" id="{B9EA2FCD-0B04-4742-B58C-0ADE88C37817}"/>
              </a:ext>
            </a:extLst>
          </p:cNvPr>
          <p:cNvSpPr>
            <a:spLocks noGrp="1"/>
          </p:cNvSpPr>
          <p:nvPr>
            <p:ph type="title"/>
          </p:nvPr>
        </p:nvSpPr>
        <p:spPr>
          <a:xfrm>
            <a:off x="457200" y="0"/>
            <a:ext cx="8229600" cy="1143000"/>
          </a:xfrm>
        </p:spPr>
        <p:txBody>
          <a:bodyPr/>
          <a:lstStyle/>
          <a:p>
            <a:r>
              <a:rPr lang="en-US" altLang="en-US" dirty="0">
                <a:ea typeface="MS PGothic" panose="020B0600070205080204" pitchFamily="34" charset="-128"/>
              </a:rPr>
              <a:t>Accounts</a:t>
            </a:r>
          </a:p>
        </p:txBody>
      </p:sp>
      <p:sp>
        <p:nvSpPr>
          <p:cNvPr id="6" name="Rounded Rectangle 10">
            <a:extLst>
              <a:ext uri="{FF2B5EF4-FFF2-40B4-BE49-F238E27FC236}">
                <a16:creationId xmlns:a16="http://schemas.microsoft.com/office/drawing/2014/main" id="{8889D587-FFC6-4876-96BB-70AA668B6F1F}"/>
              </a:ext>
            </a:extLst>
          </p:cNvPr>
          <p:cNvSpPr/>
          <p:nvPr/>
        </p:nvSpPr>
        <p:spPr>
          <a:xfrm>
            <a:off x="609600" y="6324600"/>
            <a:ext cx="3276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2-1:  Explain what transactions are. </a:t>
            </a:r>
            <a:endParaRPr lang="en-US" sz="1100" b="1" dirty="0">
              <a:solidFill>
                <a:schemeClr val="tx1"/>
              </a:solidFill>
              <a:latin typeface="Arial Narrow"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46" name="Text Box 14">
            <a:extLst>
              <a:ext uri="{FF2B5EF4-FFF2-40B4-BE49-F238E27FC236}">
                <a16:creationId xmlns:a16="http://schemas.microsoft.com/office/drawing/2014/main" id="{54963252-B2E1-4859-9045-1782FF43C782}"/>
              </a:ext>
            </a:extLst>
          </p:cNvPr>
          <p:cNvSpPr txBox="1">
            <a:spLocks noChangeArrowheads="1"/>
          </p:cNvSpPr>
          <p:nvPr/>
        </p:nvSpPr>
        <p:spPr bwMode="auto">
          <a:xfrm>
            <a:off x="487363" y="4495800"/>
            <a:ext cx="8305800" cy="1784350"/>
          </a:xfrm>
          <a:prstGeom prst="rect">
            <a:avLst/>
          </a:prstGeom>
          <a:solidFill>
            <a:schemeClr val="accent3">
              <a:lumMod val="20000"/>
              <a:lumOff val="80000"/>
            </a:schemeClr>
          </a:solidFill>
          <a:ln w="9525">
            <a:solidFill>
              <a:srgbClr val="0033CC"/>
            </a:solidFill>
            <a:miter lim="800000"/>
            <a:headEnd/>
            <a:tailEnd/>
          </a:ln>
          <a:effectLst/>
        </p:spPr>
        <p:txBody>
          <a:bodyPr>
            <a:spAutoFit/>
          </a:bodyPr>
          <a:lstStyle/>
          <a:p>
            <a:pPr algn="ctr" eaLnBrk="1" hangingPunct="1">
              <a:spcBef>
                <a:spcPct val="50000"/>
              </a:spcBef>
              <a:defRPr/>
            </a:pPr>
            <a:r>
              <a:rPr lang="en-US" sz="2200" b="1" dirty="0">
                <a:latin typeface="Arial" pitchFamily="34" charset="0"/>
                <a:ea typeface="ＭＳ Ｐゴシック" panose="020B0600070205080204" pitchFamily="34" charset="-128"/>
              </a:rPr>
              <a:t>In addition to the financial statements, the annual report will probably include several accompanying notes that include explanations of the accounting policies used and detailed information about many of the amounts and captions shown on the financial statements.</a:t>
            </a:r>
          </a:p>
        </p:txBody>
      </p:sp>
      <p:graphicFrame>
        <p:nvGraphicFramePr>
          <p:cNvPr id="67587" name="Object 3">
            <a:extLst>
              <a:ext uri="{FF2B5EF4-FFF2-40B4-BE49-F238E27FC236}">
                <a16:creationId xmlns:a16="http://schemas.microsoft.com/office/drawing/2014/main" id="{F9343C45-8AB4-4791-A68E-1072ED4C6DC2}"/>
              </a:ext>
            </a:extLst>
          </p:cNvPr>
          <p:cNvGraphicFramePr>
            <a:graphicFrameLocks noChangeAspect="1"/>
          </p:cNvGraphicFramePr>
          <p:nvPr>
            <p:extLst>
              <p:ext uri="{D42A27DB-BD31-4B8C-83A1-F6EECF244321}">
                <p14:modId xmlns:p14="http://schemas.microsoft.com/office/powerpoint/2010/main" val="1415445873"/>
              </p:ext>
            </p:extLst>
          </p:nvPr>
        </p:nvGraphicFramePr>
        <p:xfrm>
          <a:off x="762000" y="914400"/>
          <a:ext cx="7924800" cy="3432175"/>
        </p:xfrm>
        <a:graphic>
          <a:graphicData uri="http://schemas.openxmlformats.org/presentationml/2006/ole">
            <mc:AlternateContent xmlns:mc="http://schemas.openxmlformats.org/markup-compatibility/2006">
              <mc:Choice xmlns:v="urn:schemas-microsoft-com:vml" Requires="v">
                <p:oleObj spid="_x0000_s67634" name="Worksheet" r:id="rId4" imgW="3914692" imgH="2257531" progId="Excel.Sheet.8">
                  <p:embed/>
                </p:oleObj>
              </mc:Choice>
              <mc:Fallback>
                <p:oleObj name="Worksheet" r:id="rId4" imgW="3914692" imgH="2257531" progId="Excel.Sheet.8">
                  <p:embed/>
                  <p:pic>
                    <p:nvPicPr>
                      <p:cNvPr id="0" name="Object 3"/>
                      <p:cNvPicPr>
                        <a:picLocks noChangeAspect="1" noChangeArrowheads="1"/>
                      </p:cNvPicPr>
                      <p:nvPr/>
                    </p:nvPicPr>
                    <p:blipFill>
                      <a:blip r:embed="rId5"/>
                      <a:srcRect/>
                      <a:stretch>
                        <a:fillRect/>
                      </a:stretch>
                    </p:blipFill>
                    <p:spPr bwMode="auto">
                      <a:xfrm>
                        <a:off x="762000" y="914400"/>
                        <a:ext cx="7924800" cy="343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7588" name="Title 9">
            <a:extLst>
              <a:ext uri="{FF2B5EF4-FFF2-40B4-BE49-F238E27FC236}">
                <a16:creationId xmlns:a16="http://schemas.microsoft.com/office/drawing/2014/main" id="{DF28F2DC-7291-4026-98E5-74933798DEA1}"/>
              </a:ext>
            </a:extLst>
          </p:cNvPr>
          <p:cNvSpPr>
            <a:spLocks noGrp="1"/>
          </p:cNvSpPr>
          <p:nvPr>
            <p:ph type="title"/>
          </p:nvPr>
        </p:nvSpPr>
        <p:spPr>
          <a:xfrm>
            <a:off x="533400" y="0"/>
            <a:ext cx="8229600" cy="1143000"/>
          </a:xfrm>
        </p:spPr>
        <p:txBody>
          <a:bodyPr/>
          <a:lstStyle/>
          <a:p>
            <a:r>
              <a:rPr lang="en-US" altLang="en-US">
                <a:ea typeface="MS PGothic" panose="020B0600070205080204" pitchFamily="34" charset="-128"/>
              </a:rPr>
              <a:t>Financial Statements</a:t>
            </a:r>
          </a:p>
        </p:txBody>
      </p:sp>
      <p:sp>
        <p:nvSpPr>
          <p:cNvPr id="5" name="Rounded Rectangle 6">
            <a:extLst>
              <a:ext uri="{FF2B5EF4-FFF2-40B4-BE49-F238E27FC236}">
                <a16:creationId xmlns:a16="http://schemas.microsoft.com/office/drawing/2014/main" id="{9B2DCDBF-95F1-4A92-A3DC-41EFB9CBEB73}"/>
              </a:ext>
            </a:extLst>
          </p:cNvPr>
          <p:cNvSpPr/>
          <p:nvPr/>
        </p:nvSpPr>
        <p:spPr>
          <a:xfrm>
            <a:off x="457200" y="6248400"/>
            <a:ext cx="7239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en-US" altLang="en-US" sz="1000" b="1" dirty="0">
                <a:solidFill>
                  <a:schemeClr val="tx1"/>
                </a:solidFill>
                <a:latin typeface="Arial Narrow" pitchFamily="34" charset="0"/>
              </a:rPr>
              <a:t>Learning Objective 2-2: Identify and explain the kind of information reported in each financial statement and describe how financial statements are related to each other.</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6">
            <a:extLst>
              <a:ext uri="{FF2B5EF4-FFF2-40B4-BE49-F238E27FC236}">
                <a16:creationId xmlns:a16="http://schemas.microsoft.com/office/drawing/2014/main" id="{6E2161F6-95FE-4AA3-8439-AE9DC21BADCF}"/>
              </a:ext>
            </a:extLst>
          </p:cNvPr>
          <p:cNvSpPr>
            <a:spLocks noGrp="1"/>
          </p:cNvSpPr>
          <p:nvPr>
            <p:ph type="title"/>
          </p:nvPr>
        </p:nvSpPr>
        <p:spPr>
          <a:xfrm>
            <a:off x="492125" y="304800"/>
            <a:ext cx="8229600" cy="1143000"/>
          </a:xfrm>
        </p:spPr>
        <p:txBody>
          <a:bodyPr/>
          <a:lstStyle/>
          <a:p>
            <a:r>
              <a:rPr lang="en-US" altLang="en-US">
                <a:ea typeface="MS PGothic" panose="020B0600070205080204" pitchFamily="34" charset="-128"/>
              </a:rPr>
              <a:t>Balance Sheet—Elements</a:t>
            </a:r>
          </a:p>
        </p:txBody>
      </p:sp>
      <p:pic>
        <p:nvPicPr>
          <p:cNvPr id="69635" name="Picture 15">
            <a:extLst>
              <a:ext uri="{FF2B5EF4-FFF2-40B4-BE49-F238E27FC236}">
                <a16:creationId xmlns:a16="http://schemas.microsoft.com/office/drawing/2014/main" id="{89F23728-19CD-4689-BC21-CE9711DA318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6763" y="2438400"/>
            <a:ext cx="5822950" cy="31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9636" name="Group 34">
            <a:extLst>
              <a:ext uri="{FF2B5EF4-FFF2-40B4-BE49-F238E27FC236}">
                <a16:creationId xmlns:a16="http://schemas.microsoft.com/office/drawing/2014/main" id="{D7CEE819-755F-46BE-A873-2E3892795F18}"/>
              </a:ext>
            </a:extLst>
          </p:cNvPr>
          <p:cNvGrpSpPr>
            <a:grpSpLocks/>
          </p:cNvGrpSpPr>
          <p:nvPr/>
        </p:nvGrpSpPr>
        <p:grpSpPr bwMode="auto">
          <a:xfrm>
            <a:off x="5029200" y="1371600"/>
            <a:ext cx="3886200" cy="2133600"/>
            <a:chOff x="2946" y="720"/>
            <a:chExt cx="2596" cy="2184"/>
          </a:xfrm>
        </p:grpSpPr>
        <p:sp>
          <p:nvSpPr>
            <p:cNvPr id="69639" name="Line 29">
              <a:extLst>
                <a:ext uri="{FF2B5EF4-FFF2-40B4-BE49-F238E27FC236}">
                  <a16:creationId xmlns:a16="http://schemas.microsoft.com/office/drawing/2014/main" id="{D75D5A1E-3A52-4BE9-8ED8-C70A6E7C93D7}"/>
                </a:ext>
              </a:extLst>
            </p:cNvPr>
            <p:cNvSpPr>
              <a:spLocks noChangeShapeType="1"/>
            </p:cNvSpPr>
            <p:nvPr/>
          </p:nvSpPr>
          <p:spPr bwMode="auto">
            <a:xfrm flipH="1">
              <a:off x="2946" y="1296"/>
              <a:ext cx="1278" cy="1608"/>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69640" name="AutoShape 21">
              <a:extLst>
                <a:ext uri="{FF2B5EF4-FFF2-40B4-BE49-F238E27FC236}">
                  <a16:creationId xmlns:a16="http://schemas.microsoft.com/office/drawing/2014/main" id="{FBBBCCD7-F67B-44F0-928F-74CEB5729427}"/>
                </a:ext>
              </a:extLst>
            </p:cNvPr>
            <p:cNvSpPr>
              <a:spLocks noChangeArrowheads="1"/>
            </p:cNvSpPr>
            <p:nvPr/>
          </p:nvSpPr>
          <p:spPr bwMode="auto">
            <a:xfrm>
              <a:off x="3963" y="720"/>
              <a:ext cx="1579" cy="1528"/>
            </a:xfrm>
            <a:prstGeom prst="roundRect">
              <a:avLst>
                <a:gd name="adj" fmla="val 12495"/>
              </a:avLst>
            </a:prstGeom>
            <a:solidFill>
              <a:srgbClr val="F1E5C6"/>
            </a:solidFill>
            <a:ln w="12700">
              <a:solidFill>
                <a:srgbClr val="000000"/>
              </a:solidFill>
              <a:round/>
              <a:headEnd/>
              <a:tailEnd/>
            </a:ln>
            <a:effectLst>
              <a:outerShdw dist="107763" dir="2700000" algn="ctr" rotWithShape="0">
                <a:schemeClr val="bg2"/>
              </a:outerShdw>
            </a:effectLst>
          </p:spPr>
          <p:txBody>
            <a:bodyPr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000" b="1" i="1">
                  <a:latin typeface="Arial" panose="020B0604020202020204" pitchFamily="34" charset="0"/>
                </a:rPr>
                <a:t>Liabilities</a:t>
              </a:r>
              <a:r>
                <a:rPr lang="en-US" altLang="en-US" sz="2000" b="1">
                  <a:latin typeface="Arial" panose="020B0604020202020204" pitchFamily="34" charset="0"/>
                </a:rPr>
                <a:t> are amounts owed to other entities.</a:t>
              </a:r>
            </a:p>
          </p:txBody>
        </p:sp>
      </p:grpSp>
      <p:grpSp>
        <p:nvGrpSpPr>
          <p:cNvPr id="3" name="Group 33">
            <a:extLst>
              <a:ext uri="{FF2B5EF4-FFF2-40B4-BE49-F238E27FC236}">
                <a16:creationId xmlns:a16="http://schemas.microsoft.com/office/drawing/2014/main" id="{4EF6C0E0-C16A-49AD-821E-C3FFF0DD5B16}"/>
              </a:ext>
            </a:extLst>
          </p:cNvPr>
          <p:cNvGrpSpPr>
            <a:grpSpLocks/>
          </p:cNvGrpSpPr>
          <p:nvPr/>
        </p:nvGrpSpPr>
        <p:grpSpPr bwMode="auto">
          <a:xfrm>
            <a:off x="457200" y="1371600"/>
            <a:ext cx="5514975" cy="1829029"/>
            <a:chOff x="126" y="765"/>
            <a:chExt cx="3588" cy="1597"/>
          </a:xfrm>
          <a:solidFill>
            <a:schemeClr val="accent1">
              <a:lumMod val="20000"/>
              <a:lumOff val="80000"/>
            </a:schemeClr>
          </a:solidFill>
        </p:grpSpPr>
        <p:sp>
          <p:nvSpPr>
            <p:cNvPr id="20488" name="Line 31">
              <a:extLst>
                <a:ext uri="{FF2B5EF4-FFF2-40B4-BE49-F238E27FC236}">
                  <a16:creationId xmlns:a16="http://schemas.microsoft.com/office/drawing/2014/main" id="{E764B8F1-D05E-4503-9BEA-116AD0CFDDFE}"/>
                </a:ext>
              </a:extLst>
            </p:cNvPr>
            <p:cNvSpPr>
              <a:spLocks noChangeShapeType="1"/>
            </p:cNvSpPr>
            <p:nvPr/>
          </p:nvSpPr>
          <p:spPr bwMode="auto">
            <a:xfrm>
              <a:off x="1008" y="1200"/>
              <a:ext cx="110" cy="1162"/>
            </a:xfrm>
            <a:prstGeom prst="line">
              <a:avLst/>
            </a:prstGeom>
            <a:grpFill/>
            <a:ln w="57150">
              <a:solidFill>
                <a:srgbClr val="000000"/>
              </a:solidFill>
              <a:round/>
              <a:headEnd/>
              <a:tailEnd type="triangle" w="med" len="med"/>
            </a:ln>
          </p:spPr>
          <p:txBody>
            <a:bodyPr wrap="none"/>
            <a:lstStyle/>
            <a:p>
              <a:pPr algn="ctr">
                <a:defRPr/>
              </a:pPr>
              <a:endParaRPr lang="en-US">
                <a:ea typeface="ＭＳ Ｐゴシック" panose="020B0600070205080204" pitchFamily="34" charset="-128"/>
              </a:endParaRPr>
            </a:p>
          </p:txBody>
        </p:sp>
        <p:sp>
          <p:nvSpPr>
            <p:cNvPr id="199700" name="AutoShape 20">
              <a:extLst>
                <a:ext uri="{FF2B5EF4-FFF2-40B4-BE49-F238E27FC236}">
                  <a16:creationId xmlns:a16="http://schemas.microsoft.com/office/drawing/2014/main" id="{3DB3062E-F6EB-48CF-8B6E-00935E603F75}"/>
                </a:ext>
              </a:extLst>
            </p:cNvPr>
            <p:cNvSpPr>
              <a:spLocks noChangeArrowheads="1"/>
            </p:cNvSpPr>
            <p:nvPr/>
          </p:nvSpPr>
          <p:spPr bwMode="auto">
            <a:xfrm>
              <a:off x="126" y="765"/>
              <a:ext cx="3588" cy="627"/>
            </a:xfrm>
            <a:prstGeom prst="roundRect">
              <a:avLst>
                <a:gd name="adj" fmla="val 12495"/>
              </a:avLst>
            </a:prstGeom>
            <a:grpFill/>
            <a:ln w="12700">
              <a:solidFill>
                <a:srgbClr val="000000"/>
              </a:solidFill>
              <a:round/>
              <a:headEnd/>
              <a:tailEnd/>
            </a:ln>
            <a:effectLst>
              <a:outerShdw dist="107763" dir="2700000" algn="ctr" rotWithShape="0">
                <a:schemeClr val="bg2"/>
              </a:outerShdw>
            </a:effectLst>
          </p:spPr>
          <p:txBody>
            <a:bodyPr lIns="90488" tIns="44450" rIns="90488" bIns="44450" anchor="ctr"/>
            <a:lstStyle/>
            <a:p>
              <a:pPr algn="ctr">
                <a:defRPr/>
              </a:pPr>
              <a:r>
                <a:rPr lang="en-US" sz="2000" b="1" i="1" dirty="0">
                  <a:latin typeface="Arial" pitchFamily="34" charset="0"/>
                  <a:ea typeface="ＭＳ Ｐゴシック" panose="020B0600070205080204" pitchFamily="34" charset="-128"/>
                </a:rPr>
                <a:t>Assets</a:t>
              </a:r>
              <a:r>
                <a:rPr lang="en-US" sz="2000" b="1" dirty="0">
                  <a:latin typeface="Arial" pitchFamily="34" charset="0"/>
                  <a:ea typeface="ＭＳ Ｐゴシック" panose="020B0600070205080204" pitchFamily="34" charset="-128"/>
                </a:rPr>
                <a:t> represent the amount of resources owned by the entity.</a:t>
              </a:r>
            </a:p>
          </p:txBody>
        </p:sp>
      </p:grpSp>
      <p:grpSp>
        <p:nvGrpSpPr>
          <p:cNvPr id="4" name="Group 35">
            <a:extLst>
              <a:ext uri="{FF2B5EF4-FFF2-40B4-BE49-F238E27FC236}">
                <a16:creationId xmlns:a16="http://schemas.microsoft.com/office/drawing/2014/main" id="{B5BD1A3C-F938-42D6-BA1F-78D0EFEF90B2}"/>
              </a:ext>
            </a:extLst>
          </p:cNvPr>
          <p:cNvGrpSpPr>
            <a:grpSpLocks/>
          </p:cNvGrpSpPr>
          <p:nvPr/>
        </p:nvGrpSpPr>
        <p:grpSpPr bwMode="auto">
          <a:xfrm>
            <a:off x="5486959" y="3203207"/>
            <a:ext cx="3541940" cy="2971574"/>
            <a:chOff x="3276" y="1876"/>
            <a:chExt cx="2469" cy="2051"/>
          </a:xfrm>
          <a:solidFill>
            <a:schemeClr val="tx2">
              <a:lumMod val="40000"/>
              <a:lumOff val="60000"/>
            </a:schemeClr>
          </a:solidFill>
        </p:grpSpPr>
        <p:sp>
          <p:nvSpPr>
            <p:cNvPr id="199712" name="Line 32">
              <a:extLst>
                <a:ext uri="{FF2B5EF4-FFF2-40B4-BE49-F238E27FC236}">
                  <a16:creationId xmlns:a16="http://schemas.microsoft.com/office/drawing/2014/main" id="{D8B867C9-D282-451B-8857-0F99D379C494}"/>
                </a:ext>
              </a:extLst>
            </p:cNvPr>
            <p:cNvSpPr>
              <a:spLocks noChangeShapeType="1"/>
            </p:cNvSpPr>
            <p:nvPr/>
          </p:nvSpPr>
          <p:spPr bwMode="auto">
            <a:xfrm flipH="1" flipV="1">
              <a:off x="3276" y="3031"/>
              <a:ext cx="1062" cy="158"/>
            </a:xfrm>
            <a:prstGeom prst="line">
              <a:avLst/>
            </a:prstGeom>
            <a:grpFill/>
            <a:ln w="57150">
              <a:solidFill>
                <a:srgbClr val="000000"/>
              </a:solidFill>
              <a:round/>
              <a:headEnd/>
              <a:tailEnd type="triangle" w="med" len="med"/>
            </a:ln>
            <a:effectLst/>
          </p:spPr>
          <p:txBody>
            <a:bodyPr wrap="none"/>
            <a:lstStyle/>
            <a:p>
              <a:pPr algn="ctr">
                <a:defRPr/>
              </a:pPr>
              <a:endParaRPr lang="en-US" dirty="0">
                <a:solidFill>
                  <a:srgbClr val="009999"/>
                </a:solidFill>
                <a:ea typeface="+mn-ea"/>
              </a:endParaRPr>
            </a:p>
          </p:txBody>
        </p:sp>
        <p:sp>
          <p:nvSpPr>
            <p:cNvPr id="199702" name="AutoShape 22">
              <a:extLst>
                <a:ext uri="{FF2B5EF4-FFF2-40B4-BE49-F238E27FC236}">
                  <a16:creationId xmlns:a16="http://schemas.microsoft.com/office/drawing/2014/main" id="{ECB47BF0-F39D-471C-B4EE-C07C140FCA88}"/>
                </a:ext>
              </a:extLst>
            </p:cNvPr>
            <p:cNvSpPr>
              <a:spLocks noChangeArrowheads="1"/>
            </p:cNvSpPr>
            <p:nvPr/>
          </p:nvSpPr>
          <p:spPr bwMode="auto">
            <a:xfrm>
              <a:off x="4151" y="1876"/>
              <a:ext cx="1594" cy="2051"/>
            </a:xfrm>
            <a:prstGeom prst="roundRect">
              <a:avLst>
                <a:gd name="adj" fmla="val 12495"/>
              </a:avLst>
            </a:prstGeom>
            <a:solidFill>
              <a:srgbClr val="FFFF99"/>
            </a:solidFill>
            <a:ln w="12700">
              <a:solidFill>
                <a:srgbClr val="414141"/>
              </a:solidFill>
              <a:round/>
              <a:headEnd/>
              <a:tailEnd/>
            </a:ln>
            <a:effectLst>
              <a:outerShdw dist="107763" dir="2700000" algn="ctr" rotWithShape="0">
                <a:schemeClr val="bg2"/>
              </a:outerShdw>
            </a:effectLst>
          </p:spPr>
          <p:txBody>
            <a:bodyPr lIns="90488" tIns="44450" rIns="90488" bIns="44450" anchor="ctr"/>
            <a:lstStyle/>
            <a:p>
              <a:pPr algn="ctr">
                <a:defRPr/>
              </a:pPr>
              <a:r>
                <a:rPr lang="en-US" sz="2000" b="1" i="1" dirty="0">
                  <a:latin typeface="Arial Narrow" pitchFamily="34" charset="0"/>
                  <a:ea typeface="+mn-ea"/>
                </a:rPr>
                <a:t>Stockholders’ equity</a:t>
              </a:r>
              <a:r>
                <a:rPr lang="en-US" sz="2000" b="1" dirty="0">
                  <a:latin typeface="Arial Narrow" pitchFamily="34" charset="0"/>
                  <a:ea typeface="+mn-ea"/>
                </a:rPr>
                <a:t> is the ownership right of the stockholder(s) of the entity in the assets that remain after deducting the liabilities.</a:t>
              </a:r>
            </a:p>
          </p:txBody>
        </p:sp>
      </p:grpSp>
      <p:sp>
        <p:nvSpPr>
          <p:cNvPr id="13" name="Rounded Rectangle 14">
            <a:extLst>
              <a:ext uri="{FF2B5EF4-FFF2-40B4-BE49-F238E27FC236}">
                <a16:creationId xmlns:a16="http://schemas.microsoft.com/office/drawing/2014/main" id="{C5287705-5E09-41BE-BABE-155ED8A6E4F8}"/>
              </a:ext>
            </a:extLst>
          </p:cNvPr>
          <p:cNvSpPr/>
          <p:nvPr/>
        </p:nvSpPr>
        <p:spPr>
          <a:xfrm>
            <a:off x="609600" y="6324600"/>
            <a:ext cx="5257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2-3: Explain the meaning and usefulness of the accounting equation.</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3">
            <a:extLst>
              <a:ext uri="{FF2B5EF4-FFF2-40B4-BE49-F238E27FC236}">
                <a16:creationId xmlns:a16="http://schemas.microsoft.com/office/drawing/2014/main" id="{6E0BC0FB-CC9A-4061-AC59-5CA3F5BD333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0138" y="2311400"/>
            <a:ext cx="7559675" cy="408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Title 25">
            <a:extLst>
              <a:ext uri="{FF2B5EF4-FFF2-40B4-BE49-F238E27FC236}">
                <a16:creationId xmlns:a16="http://schemas.microsoft.com/office/drawing/2014/main" id="{136F13A0-09E2-4E84-BA7A-A90D9D25DF48}"/>
              </a:ext>
            </a:extLst>
          </p:cNvPr>
          <p:cNvSpPr>
            <a:spLocks noGrp="1"/>
          </p:cNvSpPr>
          <p:nvPr>
            <p:ph type="title"/>
          </p:nvPr>
        </p:nvSpPr>
        <p:spPr>
          <a:xfrm>
            <a:off x="533400" y="0"/>
            <a:ext cx="8229600" cy="1143000"/>
          </a:xfrm>
        </p:spPr>
        <p:txBody>
          <a:bodyPr/>
          <a:lstStyle/>
          <a:p>
            <a:r>
              <a:rPr lang="en-US" altLang="en-US">
                <a:ea typeface="MS PGothic" panose="020B0600070205080204" pitchFamily="34" charset="-128"/>
              </a:rPr>
              <a:t>Balance Sheet </a:t>
            </a:r>
            <a:br>
              <a:rPr lang="en-US" altLang="en-US">
                <a:ea typeface="MS PGothic" panose="020B0600070205080204" pitchFamily="34" charset="-128"/>
              </a:rPr>
            </a:br>
            <a:r>
              <a:rPr lang="en-US" altLang="en-US" sz="2300">
                <a:latin typeface="Arial Narrow" panose="020B0606020202030204" pitchFamily="34" charset="0"/>
                <a:ea typeface="MS PGothic" panose="020B0600070205080204" pitchFamily="34" charset="-128"/>
              </a:rPr>
              <a:t>Presents the balances in an entity's accounts at a given point in time</a:t>
            </a:r>
          </a:p>
        </p:txBody>
      </p:sp>
      <p:grpSp>
        <p:nvGrpSpPr>
          <p:cNvPr id="71684" name="Group 7">
            <a:extLst>
              <a:ext uri="{FF2B5EF4-FFF2-40B4-BE49-F238E27FC236}">
                <a16:creationId xmlns:a16="http://schemas.microsoft.com/office/drawing/2014/main" id="{F36B1636-A375-43EE-976D-60B1926174CE}"/>
              </a:ext>
            </a:extLst>
          </p:cNvPr>
          <p:cNvGrpSpPr>
            <a:grpSpLocks/>
          </p:cNvGrpSpPr>
          <p:nvPr/>
        </p:nvGrpSpPr>
        <p:grpSpPr bwMode="auto">
          <a:xfrm>
            <a:off x="714375" y="1255713"/>
            <a:ext cx="8331200" cy="939800"/>
            <a:chOff x="272" y="768"/>
            <a:chExt cx="5344" cy="736"/>
          </a:xfrm>
        </p:grpSpPr>
        <p:sp>
          <p:nvSpPr>
            <p:cNvPr id="21517" name="Rectangle 8">
              <a:extLst>
                <a:ext uri="{FF2B5EF4-FFF2-40B4-BE49-F238E27FC236}">
                  <a16:creationId xmlns:a16="http://schemas.microsoft.com/office/drawing/2014/main" id="{931EE29D-F153-4E2C-980C-1524DA038C72}"/>
                </a:ext>
              </a:extLst>
            </p:cNvPr>
            <p:cNvSpPr>
              <a:spLocks noChangeArrowheads="1"/>
            </p:cNvSpPr>
            <p:nvPr/>
          </p:nvSpPr>
          <p:spPr bwMode="auto">
            <a:xfrm>
              <a:off x="272" y="768"/>
              <a:ext cx="5344" cy="736"/>
            </a:xfrm>
            <a:prstGeom prst="rect">
              <a:avLst/>
            </a:prstGeom>
            <a:solidFill>
              <a:schemeClr val="accent1">
                <a:lumMod val="20000"/>
                <a:lumOff val="80000"/>
              </a:schemeClr>
            </a:solidFill>
            <a:ln w="12700">
              <a:solidFill>
                <a:srgbClr val="414141"/>
              </a:solidFill>
              <a:miter lim="800000"/>
              <a:headEnd/>
              <a:tailEnd/>
            </a:ln>
          </p:spPr>
          <p:txBody>
            <a:bodyPr wrap="none" anchor="ctr"/>
            <a:lstStyle/>
            <a:p>
              <a:pPr algn="ctr">
                <a:defRPr/>
              </a:pPr>
              <a:endParaRPr lang="en-US">
                <a:ea typeface="ＭＳ Ｐゴシック" panose="020B0600070205080204" pitchFamily="34" charset="-128"/>
              </a:endParaRPr>
            </a:p>
          </p:txBody>
        </p:sp>
        <p:grpSp>
          <p:nvGrpSpPr>
            <p:cNvPr id="71693" name="Group 9">
              <a:extLst>
                <a:ext uri="{FF2B5EF4-FFF2-40B4-BE49-F238E27FC236}">
                  <a16:creationId xmlns:a16="http://schemas.microsoft.com/office/drawing/2014/main" id="{0BEF08EC-36A9-481A-A920-C7E8FE3CEFFA}"/>
                </a:ext>
              </a:extLst>
            </p:cNvPr>
            <p:cNvGrpSpPr>
              <a:grpSpLocks/>
            </p:cNvGrpSpPr>
            <p:nvPr/>
          </p:nvGrpSpPr>
          <p:grpSpPr bwMode="auto">
            <a:xfrm>
              <a:off x="370" y="816"/>
              <a:ext cx="5066" cy="585"/>
              <a:chOff x="402" y="2896"/>
              <a:chExt cx="5066" cy="585"/>
            </a:xfrm>
          </p:grpSpPr>
          <p:sp>
            <p:nvSpPr>
              <p:cNvPr id="71694" name="Rectangle 10">
                <a:extLst>
                  <a:ext uri="{FF2B5EF4-FFF2-40B4-BE49-F238E27FC236}">
                    <a16:creationId xmlns:a16="http://schemas.microsoft.com/office/drawing/2014/main" id="{38C967CE-8561-4559-A178-A27E5B93977D}"/>
                  </a:ext>
                </a:extLst>
              </p:cNvPr>
              <p:cNvSpPr>
                <a:spLocks noChangeArrowheads="1"/>
              </p:cNvSpPr>
              <p:nvPr/>
            </p:nvSpPr>
            <p:spPr bwMode="auto">
              <a:xfrm>
                <a:off x="2116" y="3028"/>
                <a:ext cx="1480" cy="376"/>
              </a:xfrm>
              <a:prstGeom prst="rect">
                <a:avLst/>
              </a:prstGeom>
              <a:solidFill>
                <a:srgbClr val="FFE1FF"/>
              </a:solidFill>
              <a:ln w="12700">
                <a:solidFill>
                  <a:schemeClr val="tx2"/>
                </a:solidFill>
                <a:miter lim="800000"/>
                <a:headEnd/>
                <a:tailEnd/>
              </a:ln>
            </p:spPr>
            <p:txBody>
              <a:bodyPr wrap="none"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3600" b="1">
                    <a:latin typeface="Times New Roman" panose="02020603050405020304" pitchFamily="18" charset="0"/>
                  </a:rPr>
                  <a:t>Liabilities</a:t>
                </a:r>
              </a:p>
            </p:txBody>
          </p:sp>
          <p:sp>
            <p:nvSpPr>
              <p:cNvPr id="71695" name="Rectangle 11">
                <a:extLst>
                  <a:ext uri="{FF2B5EF4-FFF2-40B4-BE49-F238E27FC236}">
                    <a16:creationId xmlns:a16="http://schemas.microsoft.com/office/drawing/2014/main" id="{5ECA091E-523A-4119-B5B8-FA96101423B1}"/>
                  </a:ext>
                </a:extLst>
              </p:cNvPr>
              <p:cNvSpPr>
                <a:spLocks noChangeArrowheads="1"/>
              </p:cNvSpPr>
              <p:nvPr/>
            </p:nvSpPr>
            <p:spPr bwMode="auto">
              <a:xfrm>
                <a:off x="4228" y="3028"/>
                <a:ext cx="1240" cy="376"/>
              </a:xfrm>
              <a:prstGeom prst="rect">
                <a:avLst/>
              </a:prstGeom>
              <a:solidFill>
                <a:srgbClr val="FFFF99"/>
              </a:solidFill>
              <a:ln w="12700">
                <a:solidFill>
                  <a:schemeClr val="tx2"/>
                </a:solidFill>
                <a:miter lim="800000"/>
                <a:headEnd/>
                <a:tailEnd/>
              </a:ln>
            </p:spPr>
            <p:txBody>
              <a:bodyPr wrap="none"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3600" b="1">
                    <a:latin typeface="Times New Roman" panose="02020603050405020304" pitchFamily="18" charset="0"/>
                  </a:rPr>
                  <a:t>Equity</a:t>
                </a:r>
              </a:p>
            </p:txBody>
          </p:sp>
          <p:sp>
            <p:nvSpPr>
              <p:cNvPr id="21521" name="Rectangle 12">
                <a:extLst>
                  <a:ext uri="{FF2B5EF4-FFF2-40B4-BE49-F238E27FC236}">
                    <a16:creationId xmlns:a16="http://schemas.microsoft.com/office/drawing/2014/main" id="{D28CA244-472A-46A5-899E-669BF3FB83B2}"/>
                  </a:ext>
                </a:extLst>
              </p:cNvPr>
              <p:cNvSpPr>
                <a:spLocks noChangeArrowheads="1"/>
              </p:cNvSpPr>
              <p:nvPr/>
            </p:nvSpPr>
            <p:spPr bwMode="auto">
              <a:xfrm>
                <a:off x="402" y="3041"/>
                <a:ext cx="1286" cy="375"/>
              </a:xfrm>
              <a:prstGeom prst="rect">
                <a:avLst/>
              </a:prstGeom>
              <a:solidFill>
                <a:schemeClr val="accent3">
                  <a:lumMod val="20000"/>
                  <a:lumOff val="80000"/>
                </a:schemeClr>
              </a:solidFill>
              <a:ln w="12700">
                <a:solidFill>
                  <a:schemeClr val="tx2"/>
                </a:solidFill>
                <a:miter lim="800000"/>
                <a:headEnd/>
                <a:tailEnd/>
              </a:ln>
            </p:spPr>
            <p:txBody>
              <a:bodyPr wrap="none" lIns="90488" tIns="44450" rIns="90488" bIns="44450" anchor="ctr"/>
              <a:lstStyle/>
              <a:p>
                <a:pPr algn="ctr">
                  <a:defRPr/>
                </a:pPr>
                <a:r>
                  <a:rPr lang="en-US" sz="3600" b="1" dirty="0">
                    <a:latin typeface="Times New Roman" pitchFamily="18" charset="0"/>
                    <a:ea typeface="ＭＳ Ｐゴシック" panose="020B0600070205080204" pitchFamily="34" charset="-128"/>
                  </a:rPr>
                  <a:t>Assets</a:t>
                </a:r>
              </a:p>
            </p:txBody>
          </p:sp>
          <p:grpSp>
            <p:nvGrpSpPr>
              <p:cNvPr id="71697" name="Group 13">
                <a:extLst>
                  <a:ext uri="{FF2B5EF4-FFF2-40B4-BE49-F238E27FC236}">
                    <a16:creationId xmlns:a16="http://schemas.microsoft.com/office/drawing/2014/main" id="{14F811E2-55D5-4130-AC26-3BD4D834AD40}"/>
                  </a:ext>
                </a:extLst>
              </p:cNvPr>
              <p:cNvGrpSpPr>
                <a:grpSpLocks/>
              </p:cNvGrpSpPr>
              <p:nvPr/>
            </p:nvGrpSpPr>
            <p:grpSpPr bwMode="auto">
              <a:xfrm>
                <a:off x="1744" y="2896"/>
                <a:ext cx="2387" cy="585"/>
                <a:chOff x="1744" y="2896"/>
                <a:chExt cx="2387" cy="585"/>
              </a:xfrm>
            </p:grpSpPr>
            <p:sp>
              <p:nvSpPr>
                <p:cNvPr id="71698" name="Rectangle 14">
                  <a:extLst>
                    <a:ext uri="{FF2B5EF4-FFF2-40B4-BE49-F238E27FC236}">
                      <a16:creationId xmlns:a16="http://schemas.microsoft.com/office/drawing/2014/main" id="{E8F89F53-5798-4512-9D0F-DD78B2EC44A2}"/>
                    </a:ext>
                  </a:extLst>
                </p:cNvPr>
                <p:cNvSpPr>
                  <a:spLocks noChangeArrowheads="1"/>
                </p:cNvSpPr>
                <p:nvPr/>
              </p:nvSpPr>
              <p:spPr bwMode="auto">
                <a:xfrm>
                  <a:off x="1744" y="2896"/>
                  <a:ext cx="39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5400" b="1">
                      <a:latin typeface="Times New Roman" panose="02020603050405020304" pitchFamily="18" charset="0"/>
                    </a:rPr>
                    <a:t>=</a:t>
                  </a:r>
                </a:p>
              </p:txBody>
            </p:sp>
            <p:sp>
              <p:nvSpPr>
                <p:cNvPr id="71699" name="Rectangle 15">
                  <a:extLst>
                    <a:ext uri="{FF2B5EF4-FFF2-40B4-BE49-F238E27FC236}">
                      <a16:creationId xmlns:a16="http://schemas.microsoft.com/office/drawing/2014/main" id="{6241167B-5696-4416-9D97-0B5361814A2B}"/>
                    </a:ext>
                  </a:extLst>
                </p:cNvPr>
                <p:cNvSpPr>
                  <a:spLocks noChangeArrowheads="1"/>
                </p:cNvSpPr>
                <p:nvPr/>
              </p:nvSpPr>
              <p:spPr bwMode="auto">
                <a:xfrm>
                  <a:off x="3741" y="2901"/>
                  <a:ext cx="390"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5400" b="1">
                      <a:latin typeface="Times New Roman" panose="02020603050405020304" pitchFamily="18" charset="0"/>
                    </a:rPr>
                    <a:t>+</a:t>
                  </a:r>
                </a:p>
              </p:txBody>
            </p:sp>
          </p:grpSp>
        </p:grpSp>
      </p:grpSp>
      <p:grpSp>
        <p:nvGrpSpPr>
          <p:cNvPr id="71685" name="Group 32">
            <a:extLst>
              <a:ext uri="{FF2B5EF4-FFF2-40B4-BE49-F238E27FC236}">
                <a16:creationId xmlns:a16="http://schemas.microsoft.com/office/drawing/2014/main" id="{8ED06E83-4BE8-4D53-ABD8-2C6273E0230F}"/>
              </a:ext>
            </a:extLst>
          </p:cNvPr>
          <p:cNvGrpSpPr>
            <a:grpSpLocks/>
          </p:cNvGrpSpPr>
          <p:nvPr/>
        </p:nvGrpSpPr>
        <p:grpSpPr bwMode="auto">
          <a:xfrm>
            <a:off x="2022475" y="1965325"/>
            <a:ext cx="2974975" cy="4203700"/>
            <a:chOff x="1876022" y="2272918"/>
            <a:chExt cx="2975378" cy="4204082"/>
          </a:xfrm>
        </p:grpSpPr>
        <p:sp>
          <p:nvSpPr>
            <p:cNvPr id="71690" name="Oval 16">
              <a:extLst>
                <a:ext uri="{FF2B5EF4-FFF2-40B4-BE49-F238E27FC236}">
                  <a16:creationId xmlns:a16="http://schemas.microsoft.com/office/drawing/2014/main" id="{987ECECF-A287-4A53-82F1-A534DABDD81D}"/>
                </a:ext>
              </a:extLst>
            </p:cNvPr>
            <p:cNvSpPr>
              <a:spLocks noChangeArrowheads="1"/>
            </p:cNvSpPr>
            <p:nvPr/>
          </p:nvSpPr>
          <p:spPr bwMode="auto">
            <a:xfrm>
              <a:off x="3251200" y="6019800"/>
              <a:ext cx="1600200" cy="457200"/>
            </a:xfrm>
            <a:prstGeom prst="ellipse">
              <a:avLst/>
            </a:prstGeom>
            <a:noFill/>
            <a:ln w="762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cxnSp>
          <p:nvCxnSpPr>
            <p:cNvPr id="71691" name="Straight Arrow Connector 29">
              <a:extLst>
                <a:ext uri="{FF2B5EF4-FFF2-40B4-BE49-F238E27FC236}">
                  <a16:creationId xmlns:a16="http://schemas.microsoft.com/office/drawing/2014/main" id="{0536E2B5-0685-48D2-9D40-C7AB308F374A}"/>
                </a:ext>
              </a:extLst>
            </p:cNvPr>
            <p:cNvCxnSpPr>
              <a:cxnSpLocks noChangeShapeType="1"/>
              <a:stCxn id="21521" idx="2"/>
            </p:cNvCxnSpPr>
            <p:nvPr/>
          </p:nvCxnSpPr>
          <p:spPr bwMode="auto">
            <a:xfrm>
              <a:off x="1876022" y="2272918"/>
              <a:ext cx="2121582" cy="3618120"/>
            </a:xfrm>
            <a:prstGeom prst="straightConnector1">
              <a:avLst/>
            </a:prstGeom>
            <a:noFill/>
            <a:ln w="57150">
              <a:solidFill>
                <a:schemeClr val="tx2">
                  <a:alpha val="50195"/>
                </a:schemeClr>
              </a:solidFill>
              <a:round/>
              <a:headEnd/>
              <a:tailEnd type="arrow" w="med" len="med"/>
            </a:ln>
            <a:extLst>
              <a:ext uri="{909E8E84-426E-40DD-AFC4-6F175D3DCCD1}">
                <a14:hiddenFill xmlns:a14="http://schemas.microsoft.com/office/drawing/2010/main">
                  <a:noFill/>
                </a14:hiddenFill>
              </a:ext>
            </a:extLst>
          </p:spPr>
        </p:cxnSp>
      </p:grpSp>
      <p:grpSp>
        <p:nvGrpSpPr>
          <p:cNvPr id="71686" name="Group 33">
            <a:extLst>
              <a:ext uri="{FF2B5EF4-FFF2-40B4-BE49-F238E27FC236}">
                <a16:creationId xmlns:a16="http://schemas.microsoft.com/office/drawing/2014/main" id="{9E8A25E5-8EFB-4F1A-BE67-E8DCAEE9D07B}"/>
              </a:ext>
            </a:extLst>
          </p:cNvPr>
          <p:cNvGrpSpPr>
            <a:grpSpLocks/>
          </p:cNvGrpSpPr>
          <p:nvPr/>
        </p:nvGrpSpPr>
        <p:grpSpPr bwMode="auto">
          <a:xfrm>
            <a:off x="3367088" y="2054225"/>
            <a:ext cx="5395912" cy="4308475"/>
            <a:chOff x="3276600" y="2209800"/>
            <a:chExt cx="5689600" cy="4229100"/>
          </a:xfrm>
        </p:grpSpPr>
        <p:sp>
          <p:nvSpPr>
            <p:cNvPr id="71687" name="Oval 17">
              <a:extLst>
                <a:ext uri="{FF2B5EF4-FFF2-40B4-BE49-F238E27FC236}">
                  <a16:creationId xmlns:a16="http://schemas.microsoft.com/office/drawing/2014/main" id="{0BDFEEE7-105C-4FE1-95CE-FB0127ED1F61}"/>
                </a:ext>
              </a:extLst>
            </p:cNvPr>
            <p:cNvSpPr>
              <a:spLocks noChangeArrowheads="1"/>
            </p:cNvSpPr>
            <p:nvPr/>
          </p:nvSpPr>
          <p:spPr bwMode="auto">
            <a:xfrm>
              <a:off x="7366000" y="5981700"/>
              <a:ext cx="1600200" cy="457200"/>
            </a:xfrm>
            <a:prstGeom prst="ellipse">
              <a:avLst/>
            </a:prstGeom>
            <a:noFill/>
            <a:ln w="762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71688" name="AutoShape 30">
              <a:extLst>
                <a:ext uri="{FF2B5EF4-FFF2-40B4-BE49-F238E27FC236}">
                  <a16:creationId xmlns:a16="http://schemas.microsoft.com/office/drawing/2014/main" id="{A343CCFF-CC71-4CB2-95B1-B2A919B2529A}"/>
                </a:ext>
              </a:extLst>
            </p:cNvPr>
            <p:cNvSpPr>
              <a:spLocks/>
            </p:cNvSpPr>
            <p:nvPr/>
          </p:nvSpPr>
          <p:spPr bwMode="auto">
            <a:xfrm rot="5400000" flipH="1" flipV="1">
              <a:off x="5676900" y="-190500"/>
              <a:ext cx="685800" cy="5486400"/>
            </a:xfrm>
            <a:prstGeom prst="leftBrace">
              <a:avLst>
                <a:gd name="adj1" fmla="val 66667"/>
                <a:gd name="adj2" fmla="val 50000"/>
              </a:avLst>
            </a:prstGeom>
            <a:noFill/>
            <a:ln w="889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cxnSp>
          <p:nvCxnSpPr>
            <p:cNvPr id="71689" name="Straight Arrow Connector 31">
              <a:extLst>
                <a:ext uri="{FF2B5EF4-FFF2-40B4-BE49-F238E27FC236}">
                  <a16:creationId xmlns:a16="http://schemas.microsoft.com/office/drawing/2014/main" id="{999F000A-D962-41E3-AD67-492A5A37CDE6}"/>
                </a:ext>
              </a:extLst>
            </p:cNvPr>
            <p:cNvCxnSpPr>
              <a:cxnSpLocks noChangeShapeType="1"/>
              <a:stCxn id="71688" idx="1"/>
            </p:cNvCxnSpPr>
            <p:nvPr/>
          </p:nvCxnSpPr>
          <p:spPr bwMode="auto">
            <a:xfrm>
              <a:off x="6019800" y="2895600"/>
              <a:ext cx="1651000" cy="3048000"/>
            </a:xfrm>
            <a:prstGeom prst="straightConnector1">
              <a:avLst/>
            </a:prstGeom>
            <a:noFill/>
            <a:ln w="57150">
              <a:solidFill>
                <a:schemeClr val="tx2">
                  <a:alpha val="50195"/>
                </a:schemeClr>
              </a:solidFill>
              <a:round/>
              <a:headEnd/>
              <a:tailEnd type="arrow" w="med" len="med"/>
            </a:ln>
            <a:extLst>
              <a:ext uri="{909E8E84-426E-40DD-AFC4-6F175D3DCCD1}">
                <a14:hiddenFill xmlns:a14="http://schemas.microsoft.com/office/drawing/2010/main">
                  <a:noFill/>
                </a14:hiddenFill>
              </a:ext>
            </a:extLst>
          </p:spPr>
        </p:cxnSp>
      </p:grpSp>
      <p:sp>
        <p:nvSpPr>
          <p:cNvPr id="20" name="Rounded Rectangle 14">
            <a:extLst>
              <a:ext uri="{FF2B5EF4-FFF2-40B4-BE49-F238E27FC236}">
                <a16:creationId xmlns:a16="http://schemas.microsoft.com/office/drawing/2014/main" id="{5DFC96E8-E63B-483C-8E9C-7C088CC4FE68}"/>
              </a:ext>
            </a:extLst>
          </p:cNvPr>
          <p:cNvSpPr/>
          <p:nvPr/>
        </p:nvSpPr>
        <p:spPr>
          <a:xfrm>
            <a:off x="609600" y="6324600"/>
            <a:ext cx="5257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2-3: Explain the meaning and usefulness of the accounting equation.</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B3C5A52-F4C9-4B79-9591-797F19CC46E0}">
  <ds:schemaRefs>
    <ds:schemaRef ds:uri="http://schemas.microsoft.com/sharepoint/v3/contenttype/forms"/>
  </ds:schemaRefs>
</ds:datastoreItem>
</file>

<file path=customXml/itemProps2.xml><?xml version="1.0" encoding="utf-8"?>
<ds:datastoreItem xmlns:ds="http://schemas.openxmlformats.org/officeDocument/2006/customXml" ds:itemID="{76F905DE-912C-47F4-9BCB-03096B5FC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B32391B-9A62-4D42-A8EC-5E96A00F748B}">
  <ds:schemaRefs>
    <ds:schemaRef ds:uri="http://schemas.microsoft.com/office/2006/metadata/properties"/>
    <ds:schemaRef ds:uri="http://schemas.microsoft.com/office/infopath/2007/PartnerControls"/>
    <ds:schemaRef ds:uri="2cdc3de2-46a5-45a2-bc6c-3b74ae1e8cf2"/>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5718</Words>
  <Application>Microsoft Office PowerPoint</Application>
  <PresentationFormat>On-screen Show (4:3)</PresentationFormat>
  <Paragraphs>331</Paragraphs>
  <Slides>36</Slides>
  <Notes>36</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50" baseType="lpstr">
      <vt:lpstr>Arial</vt:lpstr>
      <vt:lpstr>Arial Narrow</vt:lpstr>
      <vt:lpstr>Book Antiqua</vt:lpstr>
      <vt:lpstr>Calibri</vt:lpstr>
      <vt:lpstr>Hypatia Sans Pro</vt:lpstr>
      <vt:lpstr>inherit</vt:lpstr>
      <vt:lpstr>Palatino Linotype</vt:lpstr>
      <vt:lpstr>stix</vt:lpstr>
      <vt:lpstr>Tahoma</vt:lpstr>
      <vt:lpstr>Times</vt:lpstr>
      <vt:lpstr>Times New Roman</vt:lpstr>
      <vt:lpstr>Wingdings</vt:lpstr>
      <vt:lpstr>Theme1</vt:lpstr>
      <vt:lpstr>Worksheet</vt:lpstr>
      <vt:lpstr>PowerPoint Presentation</vt:lpstr>
      <vt:lpstr>Accounting What the Numbers Mean</vt:lpstr>
      <vt:lpstr>Learning Objectives</vt:lpstr>
      <vt:lpstr>Financial Statements</vt:lpstr>
      <vt:lpstr>Financial Statements</vt:lpstr>
      <vt:lpstr>Accounts</vt:lpstr>
      <vt:lpstr>Financial Statements</vt:lpstr>
      <vt:lpstr>Balance Sheet—Elements</vt:lpstr>
      <vt:lpstr>Balance Sheet  Presents the balances in an entity's accounts at a given point in time</vt:lpstr>
      <vt:lpstr>Balance Sheet</vt:lpstr>
      <vt:lpstr>Balance Sheet</vt:lpstr>
      <vt:lpstr>Balance Sheet</vt:lpstr>
      <vt:lpstr>Income Statement</vt:lpstr>
      <vt:lpstr>Income Statement</vt:lpstr>
      <vt:lpstr>Income Statement</vt:lpstr>
      <vt:lpstr>Statement of Changes in Stockholders' Equity</vt:lpstr>
      <vt:lpstr>Statement of Changes in Stockholders' Equity</vt:lpstr>
      <vt:lpstr>Statement of Cash Flows</vt:lpstr>
      <vt:lpstr>Statement of Cash Flows</vt:lpstr>
      <vt:lpstr>Time-Line Model</vt:lpstr>
      <vt:lpstr>Financial Statement Relationships </vt:lpstr>
      <vt:lpstr>Financial Statement Relationships </vt:lpstr>
      <vt:lpstr>Financial Statement Relationships</vt:lpstr>
      <vt:lpstr>Financial Statement Relationships</vt:lpstr>
      <vt:lpstr>Financial Statement Relationships</vt:lpstr>
      <vt:lpstr>Financial Statement Relationships</vt:lpstr>
      <vt:lpstr>Accounting Concepts and Principles </vt:lpstr>
      <vt:lpstr>Concepts/Principles Related to the Entire Model </vt:lpstr>
      <vt:lpstr>Concepts/Principles Related to Transactions </vt:lpstr>
      <vt:lpstr>Concepts/Principles Related to Bookkeeping Procedures and the Accounting Process </vt:lpstr>
      <vt:lpstr>Concepts/Principles Related to Financial Statements </vt:lpstr>
      <vt:lpstr>Accrual Accounting Vs. Cash Flows</vt:lpstr>
      <vt:lpstr>Limitations of Financial Statements</vt:lpstr>
      <vt:lpstr>Limitations of Financial Statements</vt:lpstr>
      <vt:lpstr>The Corporation’s Annual Report</vt:lpstr>
      <vt:lpstr>End of Chapter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2012-08-29T17:37:21Z</dcterms:created>
  <dcterms:modified xsi:type="dcterms:W3CDTF">2020-06-22T21:37:00Z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