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53"/>
  </p:notesMasterIdLst>
  <p:handoutMasterIdLst>
    <p:handoutMasterId r:id="rId54"/>
  </p:handoutMasterIdLst>
  <p:sldIdLst>
    <p:sldId id="353" r:id="rId6"/>
    <p:sldId id="376" r:id="rId7"/>
    <p:sldId id="362" r:id="rId8"/>
    <p:sldId id="363" r:id="rId9"/>
    <p:sldId id="380" r:id="rId10"/>
    <p:sldId id="381" r:id="rId11"/>
    <p:sldId id="382" r:id="rId12"/>
    <p:sldId id="383" r:id="rId13"/>
    <p:sldId id="384" r:id="rId14"/>
    <p:sldId id="385" r:id="rId15"/>
    <p:sldId id="386" r:id="rId16"/>
    <p:sldId id="387" r:id="rId17"/>
    <p:sldId id="388" r:id="rId18"/>
    <p:sldId id="413" r:id="rId19"/>
    <p:sldId id="389" r:id="rId20"/>
    <p:sldId id="390" r:id="rId21"/>
    <p:sldId id="391" r:id="rId22"/>
    <p:sldId id="392" r:id="rId23"/>
    <p:sldId id="393" r:id="rId24"/>
    <p:sldId id="394" r:id="rId25"/>
    <p:sldId id="395" r:id="rId26"/>
    <p:sldId id="396" r:id="rId27"/>
    <p:sldId id="397" r:id="rId28"/>
    <p:sldId id="398" r:id="rId29"/>
    <p:sldId id="399" r:id="rId30"/>
    <p:sldId id="400" r:id="rId31"/>
    <p:sldId id="401" r:id="rId32"/>
    <p:sldId id="402" r:id="rId33"/>
    <p:sldId id="403" r:id="rId34"/>
    <p:sldId id="404" r:id="rId35"/>
    <p:sldId id="414" r:id="rId36"/>
    <p:sldId id="405" r:id="rId37"/>
    <p:sldId id="406" r:id="rId38"/>
    <p:sldId id="407" r:id="rId39"/>
    <p:sldId id="409" r:id="rId40"/>
    <p:sldId id="300" r:id="rId41"/>
    <p:sldId id="415" r:id="rId42"/>
    <p:sldId id="418" r:id="rId43"/>
    <p:sldId id="423" r:id="rId44"/>
    <p:sldId id="424" r:id="rId45"/>
    <p:sldId id="425" r:id="rId46"/>
    <p:sldId id="426" r:id="rId47"/>
    <p:sldId id="427" r:id="rId48"/>
    <p:sldId id="419" r:id="rId49"/>
    <p:sldId id="420" r:id="rId50"/>
    <p:sldId id="421" r:id="rId51"/>
    <p:sldId id="422" r:id="rId52"/>
  </p:sldIdLst>
  <p:sldSz cx="9144000" cy="6858000" type="screen4x3"/>
  <p:notesSz cx="7010400" cy="92964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80"/>
            <p14:sldId id="381"/>
            <p14:sldId id="382"/>
            <p14:sldId id="383"/>
            <p14:sldId id="384"/>
            <p14:sldId id="385"/>
            <p14:sldId id="386"/>
            <p14:sldId id="387"/>
            <p14:sldId id="388"/>
            <p14:sldId id="413"/>
            <p14:sldId id="389"/>
            <p14:sldId id="390"/>
            <p14:sldId id="391"/>
            <p14:sldId id="392"/>
            <p14:sldId id="393"/>
            <p14:sldId id="394"/>
            <p14:sldId id="395"/>
            <p14:sldId id="396"/>
            <p14:sldId id="397"/>
            <p14:sldId id="398"/>
            <p14:sldId id="399"/>
            <p14:sldId id="400"/>
            <p14:sldId id="401"/>
            <p14:sldId id="402"/>
            <p14:sldId id="403"/>
            <p14:sldId id="404"/>
            <p14:sldId id="414"/>
            <p14:sldId id="405"/>
            <p14:sldId id="406"/>
            <p14:sldId id="407"/>
            <p14:sldId id="409"/>
            <p14:sldId id="300"/>
          </p14:sldIdLst>
        </p14:section>
        <p14:section name="Appendix: Image Descriptions for Unsighted Students" id="{4DC16525-F101-4040-8B09-A7FBE7C9C607}">
          <p14:sldIdLst>
            <p14:sldId id="415"/>
            <p14:sldId id="418"/>
            <p14:sldId id="423"/>
            <p14:sldId id="424"/>
            <p14:sldId id="425"/>
            <p14:sldId id="426"/>
            <p14:sldId id="427"/>
            <p14:sldId id="419"/>
            <p14:sldId id="420"/>
            <p14:sldId id="421"/>
            <p14:sldId id="42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8900"/>
    <a:srgbClr val="FFEEB7"/>
    <a:srgbClr val="003300"/>
    <a:srgbClr val="4F81BD"/>
    <a:srgbClr val="D0D8E8"/>
    <a:srgbClr val="006600"/>
    <a:srgbClr val="FFEFBD"/>
    <a:srgbClr val="FFFF8F"/>
    <a:srgbClr val="0000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70461" autoAdjust="0"/>
  </p:normalViewPr>
  <p:slideViewPr>
    <p:cSldViewPr>
      <p:cViewPr varScale="1">
        <p:scale>
          <a:sx n="69" d="100"/>
          <a:sy n="69" d="100"/>
        </p:scale>
        <p:origin x="1554" y="78"/>
      </p:cViewPr>
      <p:guideLst>
        <p:guide orient="horz" pos="2160"/>
        <p:guide pos="2880"/>
      </p:guideLst>
    </p:cSldViewPr>
  </p:slideViewPr>
  <p:outlineViewPr>
    <p:cViewPr>
      <p:scale>
        <a:sx n="66" d="100"/>
        <a:sy n="66" d="100"/>
      </p:scale>
      <p:origin x="0" y="-244014"/>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2-4: Explain the meaning of each of the captions on the financial statements illustrated in this chapter.</a:t>
            </a:r>
          </a:p>
          <a:p>
            <a:endParaRPr lang="en-US" altLang="en-US" dirty="0"/>
          </a:p>
          <a:p>
            <a:r>
              <a:rPr lang="en-US" altLang="en-US" dirty="0"/>
              <a:t>The balance sheet presents the balances in an entity's accounts at a given point in time. The current asset accounts on the balance sheet include cash, accounts receivable, and merchandise inventory. Non-current asset accounts on the balance sheet include equipment and the contra account to equipment, accumulated depreciation. The liabilities on the balance sheet include current and long-term liabilities. The current liabilities on a balance sheet include short-term debt, accounts payable, and other accrued liabilities; long-term liabilities include long-term debt. Stockholders' equity accounts on the balance sheet report the residual claims of the owners to the assets, which is also represented as assets minus liabilities. </a:t>
            </a:r>
          </a:p>
          <a:p>
            <a:endParaRPr lang="en-US" altLang="en-US" dirty="0"/>
          </a:p>
          <a:p>
            <a:r>
              <a:rPr lang="en-US" altLang="en-US" dirty="0"/>
              <a:t>The balance sheet is one of the four reports that are typically generated by an accounting information system. The balance sheet reports the ending balances of all assets, liabilities, and stockholders' equity at a specific point in time. At a minimum, an organization will produce a balance sheet at the end of its accounting year. However, some organizations will report these results at other intervals throughout the year—typically quarterly. Internally, an organization may decide to produce this report monthly depending on its information requirements.</a:t>
            </a:r>
          </a:p>
          <a:p>
            <a:endParaRPr lang="en-IN" dirty="0"/>
          </a:p>
        </p:txBody>
      </p:sp>
    </p:spTree>
    <p:extLst>
      <p:ext uri="{BB962C8B-B14F-4D97-AF65-F5344CB8AC3E}">
        <p14:creationId xmlns:p14="http://schemas.microsoft.com/office/powerpoint/2010/main" val="3832177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Current assets are those assets that are likely to be converted into cash or used to benefit the entity within one year. Current assets include cash, accounts receivable, and merchandise inventory. </a:t>
            </a:r>
          </a:p>
          <a:p>
            <a:endParaRPr lang="en-US" altLang="en-US" dirty="0"/>
          </a:p>
          <a:p>
            <a:r>
              <a:rPr lang="en-US" altLang="en-US" dirty="0"/>
              <a:t>Plant and equipment includes long-term assets that will benefit the entity over several years. Accumulated depreciation represents the portion of the cost of the equipment that is estimated to have been used up in the process of operating the business. Depreciation in accounting is the process of spreading the cost of an asset over its useful life to the entity—it is not an attempt to recognize the economic loss in value of an asset because of its age or use. </a:t>
            </a:r>
          </a:p>
          <a:p>
            <a:endParaRPr lang="en-IN" dirty="0"/>
          </a:p>
        </p:txBody>
      </p:sp>
    </p:spTree>
    <p:extLst>
      <p:ext uri="{BB962C8B-B14F-4D97-AF65-F5344CB8AC3E}">
        <p14:creationId xmlns:p14="http://schemas.microsoft.com/office/powerpoint/2010/main" val="3268934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Current liabilities represent amounts borrowed that will be repaid within one year of the balance sheet date. Current liabilities include short-term debt, accounts payable, and other accrued liabilities. </a:t>
            </a:r>
          </a:p>
          <a:p>
            <a:endParaRPr lang="en-US" altLang="en-US" dirty="0"/>
          </a:p>
          <a:p>
            <a:r>
              <a:rPr lang="en-US" altLang="en-US" dirty="0"/>
              <a:t>Long-term liabilities are those liabilities that will not be repaid within one year of the balance sheet date. </a:t>
            </a:r>
          </a:p>
          <a:p>
            <a:endParaRPr lang="en-IN" dirty="0"/>
          </a:p>
        </p:txBody>
      </p:sp>
    </p:spTree>
    <p:extLst>
      <p:ext uri="{BB962C8B-B14F-4D97-AF65-F5344CB8AC3E}">
        <p14:creationId xmlns:p14="http://schemas.microsoft.com/office/powerpoint/2010/main" val="3334852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t>The income statement shows the net income (or net loss) for the period of time under consideration. The income statement may be called the statement of earnings, profit and loss statement, or statement of operations. The income statement reports the revenues that result from the entity's operating activities and deducts the expenses incurred in generating the revenues to arrive at net income or loss for the period. </a:t>
            </a:r>
            <a:r>
              <a:rPr lang="en-US" altLang="en-US" b="0" dirty="0">
                <a:latin typeface="Arial Narrow" panose="020B0606020202030204" pitchFamily="34" charset="0"/>
              </a:rPr>
              <a:t>Notice that the statement starts with net sales (which are revenues) and that the various expenses are subtracted to arrive at net income.</a:t>
            </a:r>
          </a:p>
          <a:p>
            <a:endParaRPr lang="en-US" altLang="en-US" b="0" dirty="0"/>
          </a:p>
          <a:p>
            <a:endParaRPr lang="en-IN" dirty="0"/>
          </a:p>
        </p:txBody>
      </p:sp>
    </p:spTree>
    <p:extLst>
      <p:ext uri="{BB962C8B-B14F-4D97-AF65-F5344CB8AC3E}">
        <p14:creationId xmlns:p14="http://schemas.microsoft.com/office/powerpoint/2010/main" val="640950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i="1" dirty="0"/>
              <a:t>Income taxes</a:t>
            </a:r>
            <a:r>
              <a:rPr lang="en-US" altLang="en-US" b="0" dirty="0"/>
              <a:t> are shown after all the other income statement items have been reported because income taxes (often captioned as </a:t>
            </a:r>
            <a:r>
              <a:rPr lang="en-US" altLang="en-US" b="0" i="1" dirty="0"/>
              <a:t>income tax expense</a:t>
            </a:r>
            <a:r>
              <a:rPr lang="en-US" altLang="en-US" b="0" dirty="0"/>
              <a:t> or </a:t>
            </a:r>
            <a:r>
              <a:rPr lang="en-US" altLang="en-US" b="0" i="1" dirty="0"/>
              <a:t>provision for income taxes</a:t>
            </a:r>
            <a:r>
              <a:rPr lang="en-US" altLang="en-US" b="0" dirty="0"/>
              <a:t>) are a function of the firm’s income before taxes.</a:t>
            </a:r>
          </a:p>
          <a:p>
            <a:r>
              <a:rPr lang="en-US" altLang="en-US" b="0" dirty="0"/>
              <a:t>Earnings per share of common stock outstanding is reported as a separate item at the bottom of the income statement because of its significance in evaluating the market value of a share of common stock. </a:t>
            </a:r>
          </a:p>
        </p:txBody>
      </p:sp>
    </p:spTree>
    <p:extLst>
      <p:ext uri="{BB962C8B-B14F-4D97-AF65-F5344CB8AC3E}">
        <p14:creationId xmlns:p14="http://schemas.microsoft.com/office/powerpoint/2010/main" val="1968242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income statement captions include net sales (sales minus returns), cost of goods sold (the cost of merchandise removed from inventory and sold to customers), and gross profit (net sales minus cost of goods sold). Selling, general, and administrative expenses (also known as operating expenses) are deducted from gross profit to arrive at income from operations (an important measure of the firm's activities). Interest expense (the cost of borrowing funds) and income tax expense (which is calculated after all other items have been reported) are deducted from income from operations to arrive at net income. Earnings per share of common stock outstanding (which is net income earned divided by the average number of shares of the entity's common stock outstanding) is often referred to as EPS. </a:t>
            </a:r>
          </a:p>
          <a:p>
            <a:endParaRPr lang="en-US" altLang="en-US" dirty="0"/>
          </a:p>
          <a:p>
            <a:r>
              <a:rPr lang="en-US" altLang="en-US" dirty="0"/>
              <a:t>The income statement captures revenue and related expenses in generating revenue. It typically measures profit or loss over a period of time not exceeding one year. Some organizations will generate this statement monthly or quarterly to assess how the organization is performing and/or meeting its objectives.</a:t>
            </a:r>
          </a:p>
          <a:p>
            <a:endParaRPr lang="en-IN" dirty="0"/>
          </a:p>
        </p:txBody>
      </p:sp>
    </p:spTree>
    <p:extLst>
      <p:ext uri="{BB962C8B-B14F-4D97-AF65-F5344CB8AC3E}">
        <p14:creationId xmlns:p14="http://schemas.microsoft.com/office/powerpoint/2010/main" val="3786196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statement of changes in stockholders' equity reports the details of stockholders' equity and explains the changes that occurred in paid-in capital and retained earnings during the year. Paid-in capital includes common stock at par value and additional paid-in capital. Retained earnings include the net income or loss reported by the entity since its inception less any dividends that have been distributed to owners. This statement provides the details of the balances reported in the stockholders' equity section of the balance sheet.</a:t>
            </a:r>
          </a:p>
          <a:p>
            <a:endParaRPr lang="en-IN" dirty="0"/>
          </a:p>
        </p:txBody>
      </p:sp>
    </p:spTree>
    <p:extLst>
      <p:ext uri="{BB962C8B-B14F-4D97-AF65-F5344CB8AC3E}">
        <p14:creationId xmlns:p14="http://schemas.microsoft.com/office/powerpoint/2010/main" val="3966400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statement of changes in stockholders' equity reports paid-in capital, the total amount owners have invested in the entity, which includes common stock and the number of shares of authorized, issued, and outstanding (outstanding means the shares still held by the stockholders). The retained earnings account reports the cumulative net income of the entity that has been retained for use in the business minus the dividends, which are distributions of earnings to owners. This statement reflects the changes that have occurred in stockholders' equity over a period of time. </a:t>
            </a:r>
            <a:endParaRPr lang="en-US" altLang="en-US" u="sng" dirty="0"/>
          </a:p>
          <a:p>
            <a:endParaRPr lang="en-US" altLang="en-US" u="sng" dirty="0"/>
          </a:p>
          <a:p>
            <a:r>
              <a:rPr lang="en-US" altLang="en-US" dirty="0"/>
              <a:t>The statement of changes in stockholders' equity is considered a supplemental statement to the balance sheet. The balance sheet reports the equity section at a “point in time,” while the statement of changes in stockholders' equity details the changes that occurred throughout the accounting period affecting this portion of the balance sheet.</a:t>
            </a:r>
          </a:p>
          <a:p>
            <a:endParaRPr lang="en-IN" dirty="0"/>
          </a:p>
        </p:txBody>
      </p:sp>
    </p:spTree>
    <p:extLst>
      <p:ext uri="{BB962C8B-B14F-4D97-AF65-F5344CB8AC3E}">
        <p14:creationId xmlns:p14="http://schemas.microsoft.com/office/powerpoint/2010/main" val="16052596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statement of cash flows details the inflows and outflows of cash during a period of time, which is typically one year. The inflows and outflows of cash are separated into three distinct categories: 1) operating activities; 2) investing activities; and 3) financing activities. </a:t>
            </a:r>
          </a:p>
          <a:p>
            <a:endParaRPr lang="en-US" altLang="en-US" dirty="0"/>
          </a:p>
          <a:p>
            <a:r>
              <a:rPr lang="en-US" altLang="en-US" dirty="0"/>
              <a:t>Cash flows from operating activities consist of inflows and outflows of cash required to operate the business on a day-to-day basis. Inflows result from selling products or services. Outflows result from paying expenses required to generate revenue such as wages, rent, utilities, etc.</a:t>
            </a:r>
          </a:p>
          <a:p>
            <a:endParaRPr lang="en-US" altLang="en-US" dirty="0"/>
          </a:p>
          <a:p>
            <a:r>
              <a:rPr lang="en-US" altLang="en-US" dirty="0"/>
              <a:t>Cash flows from investing activities result from the organization using cash to purchase long-term assets such as equipment, building factories, or purchasing land. Long-term assets are acquired with the intention of increasing revenue. Inflows typically result from the sale of long-term operational assets.</a:t>
            </a:r>
          </a:p>
          <a:p>
            <a:endParaRPr lang="en-US" altLang="en-US" dirty="0"/>
          </a:p>
          <a:p>
            <a:r>
              <a:rPr lang="en-US" altLang="en-US" dirty="0"/>
              <a:t>Cash flows from financing activities typically include the borrowing or repayment of </a:t>
            </a:r>
            <a:r>
              <a:rPr lang="en-US" altLang="en-US" u="none" dirty="0"/>
              <a:t>funds</a:t>
            </a:r>
            <a:r>
              <a:rPr lang="en-US" altLang="en-US" dirty="0"/>
              <a:t>. Cash inflows from financing activities may come from investments from stockholders or the borrowing of funds from bondholders or a financial institution such as a bank. Outflows from financing activities may result from the repayment of previously borrowed funds or the payment of cash dividends.</a:t>
            </a:r>
          </a:p>
          <a:p>
            <a:endParaRPr lang="en-IN" dirty="0"/>
          </a:p>
        </p:txBody>
      </p:sp>
    </p:spTree>
    <p:extLst>
      <p:ext uri="{BB962C8B-B14F-4D97-AF65-F5344CB8AC3E}">
        <p14:creationId xmlns:p14="http://schemas.microsoft.com/office/powerpoint/2010/main" val="3440623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statement of cash flows includes three captions (referred to as activities). The first caption, cash flows from operating activities, begins with net income from the income statement, then 1) adds back depreciation expense because it is subtracted to arrive at net income but does not require the use of cash, 2) deducts the increase in accounts receivable because it reflects sales revenues that are included in net income but not yet received in cash, 3) deducts the increase in merchandise inventory because cash was spent to acquire the increase in inventory, and 4) adds the increase in current liabilities because cash has not yet been paid for the products and services that have been received during the current fiscal period. The second caption, cash flows from investing activities, shows the cash sources and uses related to long-lived assets. The third caption, cash flows from financing activities, shows the cash sources and uses related to transactions with creditors and stockholders. </a:t>
            </a:r>
          </a:p>
          <a:p>
            <a:endParaRPr lang="en-US" altLang="en-US" dirty="0"/>
          </a:p>
          <a:p>
            <a:r>
              <a:rPr lang="en-US" altLang="en-US" dirty="0"/>
              <a:t>The statement of cash flows is another supplementary statement. As an asset, the ending cash balance is reported on the balance sheet. This statement recaps the sources of cash and how cash was used throughout a period of time—typically one year. One key number to watch on this statement is whether the cash flows from operating activities are generating positive or negative results. Over time, an organization should have a positive cash inflow from operating activities. If an organization consistently generates a negative cash inflow from operating activities, it is an indicator of trouble. Cash is mandatory to continue operations. When cash flow from operating activities is consistently negative, it translates to financing activities. Consistent borrowing to fund day-to-day operations will ultimately cause an organization to go bankrupt. </a:t>
            </a:r>
          </a:p>
          <a:p>
            <a:endParaRPr lang="en-IN" dirty="0"/>
          </a:p>
        </p:txBody>
      </p:sp>
    </p:spTree>
    <p:extLst>
      <p:ext uri="{BB962C8B-B14F-4D97-AF65-F5344CB8AC3E}">
        <p14:creationId xmlns:p14="http://schemas.microsoft.com/office/powerpoint/2010/main" val="3528052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Chapter 2: Financial Statements and Accounting Concepts/Principles</a:t>
            </a:r>
          </a:p>
          <a:p>
            <a:pPr eaLnBrk="1" hangingPunct="1"/>
            <a:endParaRPr lang="en-US" altLang="en-US" dirty="0"/>
          </a:p>
          <a:p>
            <a:pPr eaLnBrk="1" hangingPunct="1"/>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beginning balance sheet reports the assets, liabilities, and stockholders' equity account balances as the accounting period begins. The income statement reports the revenue earned and expenses incurred during the year. The net income is calculated and reported in the beginning balances in the statement of changes in stockholders' equity under retained earnings changes. Dividends are deducted at this time as well. The ending balance in stockholders' equity is reported on the end-of-year balance sheet. In addition, the statement of cash flows shows the increase or decrease in the cash account, which is combined with the beginning balance; then, the calculated balance is reported in an asset account, cash, in the ending balance sheet. </a:t>
            </a:r>
          </a:p>
          <a:p>
            <a:endParaRPr lang="en-US" altLang="en-US" sz="1000" dirty="0"/>
          </a:p>
          <a:p>
            <a:r>
              <a:rPr lang="en-US" altLang="en-US" dirty="0"/>
              <a:t>Earning revenue always increases stockholders’ equity. </a:t>
            </a:r>
          </a:p>
          <a:p>
            <a:endParaRPr lang="en-US" altLang="en-US" sz="1000" dirty="0"/>
          </a:p>
          <a:p>
            <a:r>
              <a:rPr lang="en-US" altLang="en-US" dirty="0"/>
              <a:t>Incurring expenses will always decrease stockholders’ equity. Expenses are necessary in order to generate revenue.</a:t>
            </a:r>
          </a:p>
          <a:p>
            <a:endParaRPr lang="en-US" altLang="en-US" sz="1000" dirty="0"/>
          </a:p>
          <a:p>
            <a:r>
              <a:rPr lang="en-US" altLang="en-US" dirty="0"/>
              <a:t>Dividends will also decrease stockholders’ equity; however, they are never treated as an expense. Expenses are defined as costs associated with generating revenue. </a:t>
            </a:r>
          </a:p>
          <a:p>
            <a:endParaRPr lang="en-US" altLang="en-US" sz="1000" dirty="0"/>
          </a:p>
          <a:p>
            <a:r>
              <a:rPr lang="en-US" altLang="en-US" dirty="0"/>
              <a:t>Dividends are never considered an expense because they reflect a distribution of profits from the organization to the investors. The payment of dividends to investors has no correlation to the generation of revenue. This is a golden rule of accounting discussed in the conceptual framework that should never be ignored.</a:t>
            </a:r>
          </a:p>
          <a:p>
            <a:endParaRPr lang="en-IN" dirty="0"/>
          </a:p>
        </p:txBody>
      </p:sp>
    </p:spTree>
    <p:extLst>
      <p:ext uri="{BB962C8B-B14F-4D97-AF65-F5344CB8AC3E}">
        <p14:creationId xmlns:p14="http://schemas.microsoft.com/office/powerpoint/2010/main" val="3356134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income statement reports net income, and net income affects retained earnings, which is one component of stockholders' equity. </a:t>
            </a:r>
          </a:p>
          <a:p>
            <a:endParaRPr lang="en-IN" dirty="0"/>
          </a:p>
        </p:txBody>
      </p:sp>
    </p:spTree>
    <p:extLst>
      <p:ext uri="{BB962C8B-B14F-4D97-AF65-F5344CB8AC3E}">
        <p14:creationId xmlns:p14="http://schemas.microsoft.com/office/powerpoint/2010/main" val="775752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This exhibit illustrates the financial statement relationships. Take a few minutes to review these relationships. As you study this, note that net income for the year was an increase in retained earnings and is one of the reasons retained earnings changed during the year. </a:t>
            </a:r>
          </a:p>
          <a:p>
            <a:endParaRPr lang="en-IN" dirty="0"/>
          </a:p>
        </p:txBody>
      </p:sp>
    </p:spTree>
    <p:extLst>
      <p:ext uri="{BB962C8B-B14F-4D97-AF65-F5344CB8AC3E}">
        <p14:creationId xmlns:p14="http://schemas.microsoft.com/office/powerpoint/2010/main" val="847765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assets equal liabilities plus stockholders' equity, when assets equal $320,000 and liabilities equal $117,000, what is the amount of stockholders' equity? </a:t>
            </a:r>
          </a:p>
          <a:p>
            <a:endParaRPr lang="en-IN" dirty="0"/>
          </a:p>
        </p:txBody>
      </p:sp>
    </p:spTree>
    <p:extLst>
      <p:ext uri="{BB962C8B-B14F-4D97-AF65-F5344CB8AC3E}">
        <p14:creationId xmlns:p14="http://schemas.microsoft.com/office/powerpoint/2010/main" val="2226094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Stockholders' equity equals $203,000 ($320,000 - $117,000).</a:t>
            </a:r>
          </a:p>
          <a:p>
            <a:endParaRPr lang="en-IN" dirty="0"/>
          </a:p>
        </p:txBody>
      </p:sp>
    </p:spTree>
    <p:extLst>
      <p:ext uri="{BB962C8B-B14F-4D97-AF65-F5344CB8AC3E}">
        <p14:creationId xmlns:p14="http://schemas.microsoft.com/office/powerpoint/2010/main" val="2090216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Given that assets equal liabilities plus stockholders' equity, suppose that total assets increase by $10,000 and total liabilities decrease by $3,000 during the year, what is the amount of stockholders' equity at the end of the year? </a:t>
            </a:r>
          </a:p>
          <a:p>
            <a:endParaRPr lang="en-IN" dirty="0"/>
          </a:p>
        </p:txBody>
      </p:sp>
    </p:spTree>
    <p:extLst>
      <p:ext uri="{BB962C8B-B14F-4D97-AF65-F5344CB8AC3E}">
        <p14:creationId xmlns:p14="http://schemas.microsoft.com/office/powerpoint/2010/main" val="256129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First, solve for the change in stockholders' equity during the year. If assets increased by $10,000 and liabilities decreased by $3,000, then stockholders' equity must have increased by $13,000 ($10,000 + $3,000). Next, (1) combine the assets, $320,000 plus the $10,000 increase for a total of $330,000, (2) combine the liabilities, $117,000 less the $3,000 decrease for a total of $114,000, and (3) combine the stockholders' equity, $203,000 plus $13,000 for a total of $216,000.</a:t>
            </a:r>
          </a:p>
          <a:p>
            <a:endParaRPr lang="en-IN" dirty="0"/>
          </a:p>
        </p:txBody>
      </p:sp>
    </p:spTree>
    <p:extLst>
      <p:ext uri="{BB962C8B-B14F-4D97-AF65-F5344CB8AC3E}">
        <p14:creationId xmlns:p14="http://schemas.microsoft.com/office/powerpoint/2010/main" val="30075458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rPr>
              <a:t>LO 2-5: Identify and explain t</a:t>
            </a:r>
            <a:r>
              <a:rPr kumimoji="0" lang="en-US" altLang="en-US" dirty="0">
                <a:solidFill>
                  <a:srgbClr val="000000"/>
                </a:solidFill>
              </a:rPr>
              <a:t>he broad, generally accepted concepts and principles that apply to the accounting process.</a:t>
            </a:r>
          </a:p>
          <a:p>
            <a:endParaRPr lang="en-US" b="1" dirty="0"/>
          </a:p>
          <a:p>
            <a:endParaRPr lang="en-IN" dirty="0"/>
          </a:p>
        </p:txBody>
      </p:sp>
    </p:spTree>
    <p:extLst>
      <p:ext uri="{BB962C8B-B14F-4D97-AF65-F5344CB8AC3E}">
        <p14:creationId xmlns:p14="http://schemas.microsoft.com/office/powerpoint/2010/main" val="4107928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Broad concepts and principles of accounting that have become generally accepted for financial accounting and reporting purposes include 1) the accounting entity concept, a term that refers to an entity for which financial statements are prepared—every economic entity can be separately identified and accounted for; 2) going concern concept, a presumption that the entity will continue to operate in the future—that it is not being liquidated.</a:t>
            </a:r>
            <a:endParaRPr lang="en-US" dirty="0"/>
          </a:p>
          <a:p>
            <a:endParaRPr lang="en-IN" dirty="0"/>
          </a:p>
        </p:txBody>
      </p:sp>
    </p:spTree>
    <p:extLst>
      <p:ext uri="{BB962C8B-B14F-4D97-AF65-F5344CB8AC3E}">
        <p14:creationId xmlns:p14="http://schemas.microsoft.com/office/powerpoint/2010/main" val="23952403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1) Unit of measurement principle, a requirement that only transactions denominated in dollars are recorded in the accounting records; 2) the cost principle, which requires transactions to be recorded at their original cost to the entity as measured in dollars; 3) objectivity, a concept that refers to the accountant’s desire to have a given transaction recorded in the same way in all situations.</a:t>
            </a:r>
          </a:p>
          <a:p>
            <a:endParaRPr lang="en-IN" dirty="0"/>
          </a:p>
        </p:txBody>
      </p:sp>
    </p:spTree>
    <p:extLst>
      <p:ext uri="{BB962C8B-B14F-4D97-AF65-F5344CB8AC3E}">
        <p14:creationId xmlns:p14="http://schemas.microsoft.com/office/powerpoint/2010/main" val="590071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altLang="en-US" dirty="0">
                <a:solidFill>
                  <a:srgbClr val="000000"/>
                </a:solidFill>
                <a:ea typeface="ＭＳ Ｐゴシック" pitchFamily="34" charset="-128"/>
                <a:cs typeface="Times New Roman" pitchFamily="18" charset="0"/>
              </a:rPr>
              <a:t>After studying this chapter, you should understand and be able to:</a:t>
            </a:r>
          </a:p>
          <a:p>
            <a:pPr marL="342900" indent="-342900">
              <a:spcBef>
                <a:spcPct val="50000"/>
              </a:spcBef>
              <a:defRPr/>
            </a:pPr>
            <a:r>
              <a:rPr lang="en-US" dirty="0">
                <a:latin typeface="Arial Narrow" pitchFamily="34" charset="0"/>
                <a:ea typeface="ＭＳ Ｐゴシック" pitchFamily="-84" charset="-128"/>
              </a:rPr>
              <a:t>LO 2-1: Explain what transactions are. </a:t>
            </a:r>
          </a:p>
          <a:p>
            <a:pPr marL="682625" indent="-682625" algn="l" rtl="0" eaLnBrk="0" fontAlgn="base" hangingPunct="0">
              <a:spcBef>
                <a:spcPct val="50000"/>
              </a:spcBef>
              <a:spcAft>
                <a:spcPct val="0"/>
              </a:spcAft>
              <a:defRPr/>
            </a:pPr>
            <a:r>
              <a:rPr kumimoji="1" lang="en-US" sz="1200" kern="1200" dirty="0">
                <a:solidFill>
                  <a:srgbClr val="000000"/>
                </a:solidFill>
                <a:latin typeface="Times New Roman" pitchFamily="18" charset="0"/>
                <a:ea typeface="ＭＳ Ｐゴシック" pitchFamily="34" charset="-128"/>
                <a:cs typeface="Times New Roman" pitchFamily="18" charset="0"/>
              </a:rPr>
              <a:t>LO 2-2: Identify and explain the kind of information reported in each financial statement and describe how financial statements are related to each other.</a:t>
            </a:r>
          </a:p>
          <a:p>
            <a:pPr marL="682625" indent="-682625">
              <a:spcBef>
                <a:spcPct val="50000"/>
              </a:spcBef>
              <a:defRPr/>
            </a:pPr>
            <a:r>
              <a:rPr lang="en-US" dirty="0">
                <a:latin typeface="Arial Narrow" pitchFamily="34" charset="0"/>
                <a:ea typeface="ＭＳ Ｐゴシック" pitchFamily="-84" charset="-128"/>
              </a:rPr>
              <a:t>LO 2-3: Explain the meaning and usefulness of the accounting equation.</a:t>
            </a:r>
          </a:p>
          <a:p>
            <a:pPr marL="682625" indent="-682625">
              <a:spcBef>
                <a:spcPct val="50000"/>
              </a:spcBef>
              <a:defRPr/>
            </a:pPr>
            <a:r>
              <a:rPr lang="en-US" dirty="0">
                <a:latin typeface="Arial Narrow" pitchFamily="34" charset="0"/>
                <a:ea typeface="ＭＳ Ｐゴシック" pitchFamily="-84" charset="-128"/>
              </a:rPr>
              <a:t>LO 2-4: Explain the meaning of each of the captions on the financial statements illustrated in this chapter.</a:t>
            </a:r>
          </a:p>
          <a:p>
            <a:pPr marL="682625" indent="-682625">
              <a:spcBef>
                <a:spcPct val="50000"/>
              </a:spcBef>
              <a:defRPr/>
            </a:pPr>
            <a:r>
              <a:rPr lang="en-US" dirty="0">
                <a:latin typeface="Arial Narrow" pitchFamily="34" charset="0"/>
                <a:ea typeface="ＭＳ Ｐゴシック" pitchFamily="-84" charset="-128"/>
              </a:rPr>
              <a:t>LO 2-5: Identify and explain the broad, generally accepted concepts and principles that apply to the accounting process.</a:t>
            </a:r>
          </a:p>
          <a:p>
            <a:pPr marL="682625" indent="-682625">
              <a:spcBef>
                <a:spcPct val="50000"/>
              </a:spcBef>
              <a:defRPr/>
            </a:pPr>
            <a:r>
              <a:rPr lang="en-US" dirty="0">
                <a:latin typeface="Arial Narrow" pitchFamily="34" charset="0"/>
                <a:ea typeface="ＭＳ Ｐゴシック" pitchFamily="-84" charset="-128"/>
              </a:rPr>
              <a:t>LO 2-6: Discuss why investors must carefully consider cash flow information in conjunction with accrual accounting results.</a:t>
            </a:r>
          </a:p>
          <a:p>
            <a:pPr marL="682625" indent="-682625">
              <a:spcBef>
                <a:spcPct val="50000"/>
              </a:spcBef>
              <a:defRPr/>
            </a:pPr>
            <a:r>
              <a:rPr lang="en-US" dirty="0">
                <a:latin typeface="Arial Narrow" pitchFamily="34" charset="0"/>
                <a:ea typeface="ＭＳ Ｐゴシック" pitchFamily="-84" charset="-128"/>
              </a:rPr>
              <a:t>LO 2-7: Identify and explain several limitations of financial statements.</a:t>
            </a:r>
          </a:p>
          <a:p>
            <a:pPr marL="682625" indent="-682625">
              <a:spcBef>
                <a:spcPct val="50000"/>
              </a:spcBef>
              <a:defRPr/>
            </a:pPr>
            <a:r>
              <a:rPr lang="en-US" dirty="0">
                <a:latin typeface="Arial Narrow" pitchFamily="34" charset="0"/>
                <a:ea typeface="ＭＳ Ｐゴシック" pitchFamily="-84" charset="-128"/>
              </a:rPr>
              <a:t>LO 2-8: Describe what a corporation’s annual report is and why it is issued.</a:t>
            </a: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Other concepts and principles</a:t>
            </a:r>
          </a:p>
          <a:p>
            <a:pPr marL="228600" indent="-228600">
              <a:buAutoNum type="arabicParenR"/>
            </a:pPr>
            <a:r>
              <a:rPr lang="en-US" altLang="en-US" dirty="0"/>
              <a:t>Accounting period, a concept that relates to the period of time selected for reporting results of operations and changes in financial position.</a:t>
            </a:r>
          </a:p>
          <a:p>
            <a:pPr marL="228600" indent="-228600">
              <a:buAutoNum type="arabicParenR"/>
            </a:pPr>
            <a:r>
              <a:rPr lang="en-US" altLang="en-US" dirty="0"/>
              <a:t>Matching revenue and expense, a concept that requires all expenses incurred to generate an accounting period's revenues be deducted from revenues earned in that accounting period.</a:t>
            </a:r>
          </a:p>
          <a:p>
            <a:pPr marL="228600" indent="-228600">
              <a:buAutoNum type="arabicParenR"/>
            </a:pPr>
            <a:r>
              <a:rPr lang="en-US" altLang="en-US" dirty="0"/>
              <a:t>Revenue is recognized at the time of sale, which is when title to the product being sold passes from the seller to the buyer or when the services involved in the transaction have been performed.</a:t>
            </a:r>
          </a:p>
          <a:p>
            <a:pPr marL="228600" indent="-228600">
              <a:buAutoNum type="arabicParenR"/>
            </a:pPr>
            <a:r>
              <a:rPr lang="en-US" altLang="en-US" dirty="0"/>
              <a:t>Accrual accounting, a concept that recognizes revenue at the point of sale and recognizes expenses as they are incurred even though the cash receipt or payment may occur at another time or in another accounting period. </a:t>
            </a:r>
          </a:p>
          <a:p>
            <a:endParaRPr lang="en-IN" dirty="0"/>
          </a:p>
        </p:txBody>
      </p:sp>
    </p:spTree>
    <p:extLst>
      <p:ext uri="{BB962C8B-B14F-4D97-AF65-F5344CB8AC3E}">
        <p14:creationId xmlns:p14="http://schemas.microsoft.com/office/powerpoint/2010/main" val="3486782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Other concepts and principles include the following: 1) consistency, which assures meaningful trend comparisons over several years. (Consistency is the concept that makes it inappropriate to change from one generally accepted alternative method of accounting for a transaction to another method without explicitly describing the change in methods and its effect on the financial statements in the notes to the financial statements); 2) full disclosure, which requires that circumstances and events that make a difference to financial statement users be disclosed; 3) materiality (cost–benefit relationship), which means that the benefit of increased accuracy should outweigh the cost of achieving the increased accuracy; and 4) conservatism, a principle that requires accountants, when in doubt, to make judgments and estimates that result in lower profits and asset valuations instead of </a:t>
            </a:r>
            <a:r>
              <a:rPr kumimoji="1" lang="en-US" sz="1200" b="0" i="0" u="none" strike="noStrike" kern="1200" baseline="0" dirty="0">
                <a:solidFill>
                  <a:schemeClr val="tx1"/>
                </a:solidFill>
                <a:latin typeface="Times New Roman" pitchFamily="18" charset="0"/>
                <a:ea typeface="MS PGothic" panose="020B0600070205080204" pitchFamily="34" charset="-128"/>
                <a:cs typeface="ＭＳ Ｐゴシック" pitchFamily="-84" charset="-128"/>
              </a:rPr>
              <a:t>higher profits and asset valuation estimates</a:t>
            </a:r>
            <a:r>
              <a:rPr lang="en-US" altLang="en-US" dirty="0"/>
              <a:t>. </a:t>
            </a:r>
          </a:p>
        </p:txBody>
      </p:sp>
    </p:spTree>
    <p:extLst>
      <p:ext uri="{BB962C8B-B14F-4D97-AF65-F5344CB8AC3E}">
        <p14:creationId xmlns:p14="http://schemas.microsoft.com/office/powerpoint/2010/main" val="5839364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altLang="en-US" dirty="0">
                <a:solidFill>
                  <a:srgbClr val="000000"/>
                </a:solidFill>
              </a:rPr>
              <a:t>LO 2-6: </a:t>
            </a:r>
            <a:r>
              <a:rPr kumimoji="0" lang="en-US" altLang="en-US" dirty="0">
                <a:solidFill>
                  <a:srgbClr val="000000"/>
                </a:solidFill>
              </a:rPr>
              <a:t>Discuss why investors must carefully consider cash flow information in conjunction with accrual accounting results.</a:t>
            </a:r>
          </a:p>
          <a:p>
            <a:pPr marL="228600" indent="-228600"/>
            <a:endParaRPr lang="en-US" altLang="en-US" sz="900" dirty="0"/>
          </a:p>
          <a:p>
            <a:pPr marL="228600" indent="-228600"/>
            <a:r>
              <a:rPr lang="en-US" altLang="en-US" dirty="0"/>
              <a:t>Differences between accrual accounting and cash flow—the matching concept</a:t>
            </a:r>
          </a:p>
          <a:p>
            <a:pPr marL="228600" indent="-228600"/>
            <a:endParaRPr lang="en-US" altLang="en-US" sz="900" dirty="0"/>
          </a:p>
          <a:p>
            <a:pPr marL="228600" indent="-228600"/>
            <a:r>
              <a:rPr lang="en-US" altLang="en-US" dirty="0"/>
              <a:t>The rules of accrual accounting state the following:</a:t>
            </a:r>
          </a:p>
          <a:p>
            <a:pPr marL="228600" indent="-228600">
              <a:buFontTx/>
              <a:buAutoNum type="arabicParenR"/>
            </a:pPr>
            <a:r>
              <a:rPr lang="en-US" altLang="en-US" dirty="0"/>
              <a:t>Revenue is recognized at the point in time at which a service or product is delivered to another entity; in other words, when an “economic exchange” of value occurs between two entities.</a:t>
            </a:r>
          </a:p>
          <a:p>
            <a:pPr marL="228600" indent="-228600">
              <a:buFontTx/>
              <a:buAutoNum type="arabicParenR"/>
            </a:pPr>
            <a:r>
              <a:rPr lang="en-US" altLang="en-US" dirty="0"/>
              <a:t>The exchange of cash is not required to recognize revenue. If the product or service has been delivered to the customer, revenue must be recognized.</a:t>
            </a:r>
          </a:p>
          <a:p>
            <a:pPr marL="228600" indent="-228600">
              <a:buFontTx/>
              <a:buAutoNum type="arabicParenR"/>
            </a:pPr>
            <a:r>
              <a:rPr lang="en-US" altLang="en-US" dirty="0"/>
              <a:t>Expenses are recognized at the point in time at which they incurred. Cash does not need to be disbursed in order for an expense to be recognized.  For example, your electric bill for the month of May is not received from the electric company until June and will be paid in June. The cost of the electricity for May is directly related to revenue for that month and needs to be reflected as an expense for the month of May.</a:t>
            </a:r>
          </a:p>
          <a:p>
            <a:pPr marL="228600" indent="-228600">
              <a:buFontTx/>
              <a:buAutoNum type="arabicParenR"/>
            </a:pPr>
            <a:r>
              <a:rPr lang="en-US" altLang="en-US" dirty="0"/>
              <a:t>The matching principle of accounting dictates that all expenses related to generating revenue for a given accounting period be matched to the same accounting period regardless of when cash changes hands. </a:t>
            </a:r>
          </a:p>
          <a:p>
            <a:pPr marL="228600" indent="-228600"/>
            <a:endParaRPr lang="en-US" altLang="en-US" sz="900" dirty="0"/>
          </a:p>
          <a:p>
            <a:pPr marL="228600" indent="-228600"/>
            <a:r>
              <a:rPr lang="en-US" altLang="en-US" dirty="0"/>
              <a:t>	Cash flow recognizes revenue when payment is received for services rendered or products sold and recognizes expenses when they are paid.</a:t>
            </a:r>
          </a:p>
          <a:p>
            <a:endParaRPr lang="en-IN" dirty="0"/>
          </a:p>
        </p:txBody>
      </p:sp>
    </p:spTree>
    <p:extLst>
      <p:ext uri="{BB962C8B-B14F-4D97-AF65-F5344CB8AC3E}">
        <p14:creationId xmlns:p14="http://schemas.microsoft.com/office/powerpoint/2010/main" val="1278806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altLang="en-US" dirty="0">
                <a:solidFill>
                  <a:srgbClr val="000000"/>
                </a:solidFill>
              </a:rPr>
              <a:t>LO 2-7: Identify and explain several limitations of financial statements.</a:t>
            </a:r>
          </a:p>
          <a:p>
            <a:endParaRPr kumimoji="0" lang="en-US" altLang="en-US" dirty="0">
              <a:solidFill>
                <a:srgbClr val="000000"/>
              </a:solidFill>
            </a:endParaRPr>
          </a:p>
          <a:p>
            <a:r>
              <a:rPr kumimoji="0" lang="en-US" altLang="en-US" dirty="0">
                <a:solidFill>
                  <a:srgbClr val="000000"/>
                </a:solidFill>
              </a:rPr>
              <a:t>Financial statements have limitations. These limitations include the following: 1) they report only quantitative economic data, and 2) they do not reflect qualitative economic variables, such as the value of the management team or the employees' morale. </a:t>
            </a:r>
          </a:p>
          <a:p>
            <a:endParaRPr kumimoji="0" lang="en-US" altLang="en-US" dirty="0">
              <a:solidFill>
                <a:srgbClr val="000000"/>
              </a:solidFill>
            </a:endParaRPr>
          </a:p>
          <a:p>
            <a:r>
              <a:rPr kumimoji="0" lang="en-US" altLang="en-US" dirty="0">
                <a:solidFill>
                  <a:srgbClr val="000000"/>
                </a:solidFill>
              </a:rPr>
              <a:t>Qualitative economic variables are usually subjective in value and cannot be quantified in terms of dollars and cents that can be verified.</a:t>
            </a:r>
          </a:p>
          <a:p>
            <a:endParaRPr lang="en-IN" dirty="0"/>
          </a:p>
        </p:txBody>
      </p:sp>
    </p:spTree>
    <p:extLst>
      <p:ext uri="{BB962C8B-B14F-4D97-AF65-F5344CB8AC3E}">
        <p14:creationId xmlns:p14="http://schemas.microsoft.com/office/powerpoint/2010/main" val="10239250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Assets are usually valued at historical cost. One good example of the “cost concept” relates to land. Suppose an organization purchases land today at a value of $100,000, with the intent of building a factory on this land. In most cases, land always increases in value. Assuming that the factory is not built at the end of the year, how should the land be valued, given that over the year other properties in the area are now selling for $200,000? The answer to this question is that value is determined when a buyer and seller agree upon a price for the item at time of sale. Organizations cannot “revalue” their assets on the balance sheet. </a:t>
            </a:r>
          </a:p>
          <a:p>
            <a:br>
              <a:rPr lang="en-US" altLang="en-US" dirty="0"/>
            </a:br>
            <a:r>
              <a:rPr lang="en-US" altLang="en-US" dirty="0"/>
              <a:t>Estimates can be incorporated into financial statements as long as a solid verifiable basis exists. As an example, an automobile manufacturer could warrant a vehicle to be free from manufacturing defects for one year from the time of sale. Reviewing prior warranty claims might reveal that one percent of all auto sales during a given year resulted in warranty claims. Based on the matching principle, it is reasonable to record an expense and corresponding liability for the anticipated cost of vehicle repairs covered under the warranty.</a:t>
            </a:r>
          </a:p>
          <a:p>
            <a:endParaRPr lang="en-IN" dirty="0"/>
          </a:p>
        </p:txBody>
      </p:sp>
    </p:spTree>
    <p:extLst>
      <p:ext uri="{BB962C8B-B14F-4D97-AF65-F5344CB8AC3E}">
        <p14:creationId xmlns:p14="http://schemas.microsoft.com/office/powerpoint/2010/main" val="42402936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defRPr/>
            </a:pPr>
            <a:r>
              <a:rPr lang="en-US" dirty="0">
                <a:solidFill>
                  <a:srgbClr val="000000"/>
                </a:solidFill>
                <a:ea typeface="ＭＳ Ｐゴシック" pitchFamily="34" charset="-128"/>
              </a:rPr>
              <a:t>LO 2-8: </a:t>
            </a:r>
            <a:r>
              <a:rPr kumimoji="0" lang="en-US" dirty="0">
                <a:solidFill>
                  <a:srgbClr val="000000"/>
                </a:solidFill>
                <a:ea typeface="ＭＳ Ｐゴシック" pitchFamily="34" charset="-128"/>
              </a:rPr>
              <a:t>Describe what a corporation’s annual report is and why it is issued.</a:t>
            </a:r>
          </a:p>
          <a:p>
            <a:pPr marL="228600" indent="-228600">
              <a:defRPr/>
            </a:pPr>
            <a:endParaRPr kumimoji="0" lang="en-US" dirty="0">
              <a:solidFill>
                <a:srgbClr val="800000"/>
              </a:solidFill>
              <a:ea typeface="ＭＳ Ｐゴシック" pitchFamily="34" charset="-128"/>
            </a:endParaRPr>
          </a:p>
          <a:p>
            <a:pPr>
              <a:defRPr/>
            </a:pPr>
            <a:r>
              <a:rPr lang="en-US" dirty="0">
                <a:ea typeface="ＭＳ Ｐゴシック" pitchFamily="34" charset="-128"/>
              </a:rPr>
              <a:t>A corporation distributes an annual report to its shareholders. The annual report contains the financial statements together with the report of the external auditor's examination of the financial statements. </a:t>
            </a:r>
            <a:r>
              <a:rPr lang="en-US" u="none" dirty="0">
                <a:ea typeface="ＭＳ Ｐゴシック" pitchFamily="34" charset="-128"/>
              </a:rPr>
              <a:t>Highlights for the year, including net revenues, diluted earnings per share, and return on average stockholders’ equity, often appear inside the front cover or elsewhere toward the front of the report. Most firms also include a historical summary of certain financial data for at least the past five years. This summary usually is located near the back of the annual report.</a:t>
            </a:r>
          </a:p>
          <a:p>
            <a:pPr marL="228600" indent="-228600">
              <a:defRPr/>
            </a:pPr>
            <a:endParaRPr lang="en-US" dirty="0">
              <a:ea typeface="ＭＳ Ｐゴシック" pitchFamily="34" charset="-128"/>
            </a:endParaRPr>
          </a:p>
          <a:p>
            <a:endParaRPr lang="en-IN" dirty="0"/>
          </a:p>
        </p:txBody>
      </p:sp>
    </p:spTree>
    <p:extLst>
      <p:ext uri="{BB962C8B-B14F-4D97-AF65-F5344CB8AC3E}">
        <p14:creationId xmlns:p14="http://schemas.microsoft.com/office/powerpoint/2010/main" val="26341299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a:t>
            </a:r>
            <a:r>
              <a:rPr lang="en-US" altLang="en-US"/>
              <a:t>Chapter 2</a:t>
            </a:r>
            <a:endParaRPr lang="en-US"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314765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5848246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46286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2-1: </a:t>
            </a:r>
            <a:r>
              <a:rPr kumimoji="0" lang="en-US" altLang="en-US" dirty="0">
                <a:solidFill>
                  <a:srgbClr val="000000"/>
                </a:solidFill>
              </a:rPr>
              <a:t>Explain what transactions are.</a:t>
            </a:r>
          </a:p>
          <a:p>
            <a:endParaRPr kumimoji="0" lang="en-US" altLang="en-US" dirty="0">
              <a:solidFill>
                <a:srgbClr val="800000"/>
              </a:solidFill>
            </a:endParaRPr>
          </a:p>
          <a:p>
            <a:pPr>
              <a:spcBef>
                <a:spcPct val="50000"/>
              </a:spcBef>
            </a:pPr>
            <a:r>
              <a:rPr lang="en-US" altLang="en-US" dirty="0"/>
              <a:t>An entity’s financial statements are the end product of a process that starts with </a:t>
            </a:r>
            <a:r>
              <a:rPr lang="en-US" altLang="en-US" b="0" dirty="0"/>
              <a:t>transactions</a:t>
            </a:r>
            <a:r>
              <a:rPr lang="en-US" altLang="en-US" dirty="0"/>
              <a:t> between the entity and other organizations and individuals. Transactions are economic interchanges between entities: for example, a sale/purchase, or a receipt of cash by a borrower and the payment of cash by a lender.</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266500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9360177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6837810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281042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881345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9111156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04834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Recording transactions, the economic interchanges between an entity and other organizations and/or individuals, requires both bookkeeping and accounting functions. The flow begins with the bookkeeping function, procedures for sorting, classifying, and presenting the transactions, and continues with the accounting function of selecting among alternative methods of reflecting the effects of those transactions. The entity's financial statements are the end product of these processes. </a:t>
            </a:r>
          </a:p>
        </p:txBody>
      </p:sp>
    </p:spTree>
    <p:extLst>
      <p:ext uri="{BB962C8B-B14F-4D97-AF65-F5344CB8AC3E}">
        <p14:creationId xmlns:p14="http://schemas.microsoft.com/office/powerpoint/2010/main" val="20000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Transactions are summarized in </a:t>
            </a:r>
            <a:r>
              <a:rPr lang="en-US" altLang="en-US" b="0" dirty="0"/>
              <a:t>accounts</a:t>
            </a:r>
            <a:r>
              <a:rPr lang="en-US" altLang="en-US" dirty="0"/>
              <a:t>. </a:t>
            </a:r>
          </a:p>
          <a:p>
            <a:endParaRPr lang="en-US" altLang="en-US" dirty="0"/>
          </a:p>
          <a:p>
            <a:r>
              <a:rPr lang="en-US" altLang="en-US" dirty="0"/>
              <a:t>Accounts are used to organize transactions, just like files are used to organize information stored in a file cabinet.</a:t>
            </a:r>
          </a:p>
          <a:p>
            <a:endParaRPr lang="en-US" altLang="en-US" dirty="0"/>
          </a:p>
          <a:p>
            <a:r>
              <a:rPr lang="en-US" altLang="en-US" dirty="0"/>
              <a:t>Account balances are then used in the preparation of financial statements.</a:t>
            </a:r>
          </a:p>
        </p:txBody>
      </p:sp>
    </p:spTree>
    <p:extLst>
      <p:ext uri="{BB962C8B-B14F-4D97-AF65-F5344CB8AC3E}">
        <p14:creationId xmlns:p14="http://schemas.microsoft.com/office/powerpoint/2010/main" val="2426465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2-2: </a:t>
            </a:r>
            <a:r>
              <a:rPr kumimoji="0" lang="en-US" altLang="en-US" dirty="0">
                <a:solidFill>
                  <a:srgbClr val="000000"/>
                </a:solidFill>
              </a:rPr>
              <a:t>Identify and explain the kind of information reported in each financial statement and describe how financial statements are related to each other.</a:t>
            </a:r>
          </a:p>
          <a:p>
            <a:endParaRPr kumimoji="0" lang="en-US" altLang="en-US" dirty="0">
              <a:solidFill>
                <a:srgbClr val="000000"/>
              </a:solidFill>
            </a:endParaRPr>
          </a:p>
          <a:p>
            <a:r>
              <a:rPr lang="en-US" altLang="en-US" dirty="0">
                <a:solidFill>
                  <a:srgbClr val="000000"/>
                </a:solidFill>
              </a:rPr>
              <a:t>The four finan</a:t>
            </a:r>
            <a:r>
              <a:rPr lang="en-US" altLang="en-US" dirty="0"/>
              <a:t>cial statements are 1) the balance sheet, which presents the financial position of an entity at the end of an accounting period; 2) the income statement, which reports the earnings of an entity for the accounting period; 3) the statement of cash flows, which shows the cash inflows and outflows during the period; and 4) the statement of changes in stockholders' equity, which reports the investments and distributions to owners during the period. These financial statements are contained in an annual report that will probably include several notes or explanations of the accounting policies used and detailed information about the amounts and captions shown in the financial statements. </a:t>
            </a:r>
          </a:p>
          <a:p>
            <a:endParaRPr lang="en-IN" dirty="0"/>
          </a:p>
        </p:txBody>
      </p:sp>
    </p:spTree>
    <p:extLst>
      <p:ext uri="{BB962C8B-B14F-4D97-AF65-F5344CB8AC3E}">
        <p14:creationId xmlns:p14="http://schemas.microsoft.com/office/powerpoint/2010/main" val="1321405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2-3: </a:t>
            </a:r>
            <a:r>
              <a:rPr kumimoji="0" lang="en-US" altLang="en-US" dirty="0">
                <a:solidFill>
                  <a:srgbClr val="000000"/>
                </a:solidFill>
              </a:rPr>
              <a:t>Explain the meaning and usefulness of the accounting equation.</a:t>
            </a:r>
          </a:p>
          <a:p>
            <a:endParaRPr kumimoji="0" lang="en-US" altLang="en-US" dirty="0">
              <a:solidFill>
                <a:srgbClr val="800000"/>
              </a:solidFill>
            </a:endParaRPr>
          </a:p>
          <a:p>
            <a:r>
              <a:rPr lang="en-US" altLang="en-US" dirty="0"/>
              <a:t>The </a:t>
            </a:r>
            <a:r>
              <a:rPr lang="en-US" altLang="en-US" b="0" dirty="0"/>
              <a:t>balance</a:t>
            </a:r>
            <a:r>
              <a:rPr lang="en-US" altLang="en-US" dirty="0"/>
              <a:t> </a:t>
            </a:r>
            <a:r>
              <a:rPr lang="en-US" altLang="en-US" b="0" dirty="0"/>
              <a:t>sheet</a:t>
            </a:r>
            <a:r>
              <a:rPr lang="en-US" altLang="en-US" dirty="0"/>
              <a:t> is a listing of an organization's assets, liabilities, and stockholder’s equity at a point in time. The balance sheet is sometimes called the </a:t>
            </a:r>
            <a:r>
              <a:rPr lang="en-US" altLang="en-US" b="0" dirty="0"/>
              <a:t>statement</a:t>
            </a:r>
            <a:r>
              <a:rPr lang="en-US" altLang="en-US" dirty="0"/>
              <a:t> </a:t>
            </a:r>
            <a:r>
              <a:rPr lang="en-US" altLang="en-US" b="0" dirty="0"/>
              <a:t>of</a:t>
            </a:r>
            <a:r>
              <a:rPr lang="en-US" altLang="en-US" dirty="0"/>
              <a:t> </a:t>
            </a:r>
            <a:r>
              <a:rPr lang="en-US" altLang="en-US" b="0" dirty="0"/>
              <a:t>financial</a:t>
            </a:r>
            <a:r>
              <a:rPr lang="en-US" altLang="en-US" dirty="0"/>
              <a:t> </a:t>
            </a:r>
            <a:r>
              <a:rPr lang="en-US" altLang="en-US" b="0" dirty="0"/>
              <a:t>position</a:t>
            </a:r>
            <a:r>
              <a:rPr lang="en-US" altLang="en-US" dirty="0"/>
              <a:t> because it summarizes the entity’s resources (assets), obligations (liabilities), and owners’ claims (stockholders’ equity). </a:t>
            </a:r>
            <a:r>
              <a:rPr lang="en-US" altLang="en-US" b="0" dirty="0"/>
              <a:t>Assets</a:t>
            </a:r>
            <a:r>
              <a:rPr lang="en-US" altLang="en-US" dirty="0"/>
              <a:t> represent </a:t>
            </a:r>
            <a:r>
              <a:rPr lang="en-US" altLang="en-US" u="none" dirty="0"/>
              <a:t>the amount of resources owned by an entity, the probable future economic benefits obtained or controlled by the entity as a result of past transactions or events</a:t>
            </a:r>
            <a:r>
              <a:rPr lang="en-US" altLang="en-US" dirty="0"/>
              <a:t>. </a:t>
            </a:r>
            <a:r>
              <a:rPr lang="en-US" altLang="en-US" b="0" dirty="0"/>
              <a:t>Liabilities</a:t>
            </a:r>
            <a:r>
              <a:rPr lang="en-US" altLang="en-US" dirty="0"/>
              <a:t> are those amounts owed to other entities, the probable future sacrifices of the entity's economic benefits arising from present obligations to transfer assets or provide services to other entities in the future as a result of past transactions or events. </a:t>
            </a:r>
            <a:r>
              <a:rPr lang="en-US" altLang="en-US" b="0" dirty="0"/>
              <a:t>Stockholders</a:t>
            </a:r>
            <a:r>
              <a:rPr lang="en-US" altLang="en-US" dirty="0"/>
              <a:t>' </a:t>
            </a:r>
            <a:r>
              <a:rPr lang="en-US" altLang="en-US" b="0" dirty="0"/>
              <a:t>equity</a:t>
            </a:r>
            <a:r>
              <a:rPr lang="en-US" altLang="en-US" dirty="0"/>
              <a:t> is the stockholders' ownership in the assets of an entity that remain after deducting the liabilities. Stockholders' equity is often referred to as </a:t>
            </a:r>
            <a:r>
              <a:rPr lang="en-US" altLang="en-US" b="0" dirty="0"/>
              <a:t>net</a:t>
            </a:r>
            <a:r>
              <a:rPr lang="en-US" altLang="en-US" b="1" dirty="0"/>
              <a:t> </a:t>
            </a:r>
            <a:r>
              <a:rPr lang="en-US" altLang="en-US" b="0" dirty="0"/>
              <a:t>assets</a:t>
            </a:r>
            <a:r>
              <a:rPr lang="en-US" altLang="en-US" b="1" dirty="0"/>
              <a:t> </a:t>
            </a:r>
            <a:r>
              <a:rPr lang="en-US" altLang="en-US" dirty="0"/>
              <a:t>or </a:t>
            </a:r>
            <a:r>
              <a:rPr lang="en-US" altLang="en-US" b="0" dirty="0"/>
              <a:t>net</a:t>
            </a:r>
            <a:r>
              <a:rPr lang="en-US" altLang="en-US" b="1" dirty="0"/>
              <a:t> </a:t>
            </a:r>
            <a:r>
              <a:rPr lang="en-US" altLang="en-US" b="0" dirty="0"/>
              <a:t>worth</a:t>
            </a:r>
            <a:r>
              <a:rPr lang="en-US" altLang="en-US" dirty="0"/>
              <a:t>. Assets minus liabilities equal stockholders' equity. </a:t>
            </a:r>
          </a:p>
          <a:p>
            <a:endParaRPr lang="en-IN" dirty="0"/>
          </a:p>
        </p:txBody>
      </p:sp>
    </p:spTree>
    <p:extLst>
      <p:ext uri="{BB962C8B-B14F-4D97-AF65-F5344CB8AC3E}">
        <p14:creationId xmlns:p14="http://schemas.microsoft.com/office/powerpoint/2010/main" val="2145401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balance sheet presents the balances in an entity's accounts at a given point in time. Assets = Liabilities + Stockholders' Equity. The balance sheet equation must balance. Total assets include current and long-lived assets. Total liabilities include both current and long-term liabilities. Total liabilities combined with stockholders' equity must equal total assets. </a:t>
            </a:r>
          </a:p>
        </p:txBody>
      </p:sp>
    </p:spTree>
    <p:extLst>
      <p:ext uri="{BB962C8B-B14F-4D97-AF65-F5344CB8AC3E}">
        <p14:creationId xmlns:p14="http://schemas.microsoft.com/office/powerpoint/2010/main" val="1937338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3852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39201675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2481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
        <p:nvSpPr>
          <p:cNvPr id="9" name="Content Placeholder 8"/>
          <p:cNvSpPr>
            <a:spLocks noGrp="1"/>
          </p:cNvSpPr>
          <p:nvPr>
            <p:ph sz="quarter" idx="14"/>
          </p:nvPr>
        </p:nvSpPr>
        <p:spPr>
          <a:xfrm>
            <a:off x="457200" y="4191000"/>
            <a:ext cx="8229600" cy="1295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686071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86284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p:cNvSpPr>
            <a:spLocks noGrp="1"/>
          </p:cNvSpPr>
          <p:nvPr>
            <p:ph sz="quarter" idx="17"/>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29299930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theme" Target="../theme/theme2.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2 -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10" r:id="rId3"/>
    <p:sldLayoutId id="2147485211" r:id="rId4"/>
    <p:sldLayoutId id="2147485208" r:id="rId5"/>
    <p:sldLayoutId id="2147485108" r:id="rId6"/>
    <p:sldLayoutId id="2147485109" r:id="rId7"/>
    <p:sldLayoutId id="2147485110" r:id="rId8"/>
    <p:sldLayoutId id="2147485111" r:id="rId9"/>
    <p:sldLayoutId id="2147485112" r:id="rId10"/>
    <p:sldLayoutId id="2147485113" r:id="rId11"/>
    <p:sldLayoutId id="2147485114" r:id="rId12"/>
    <p:sldLayoutId id="2147485115" r:id="rId13"/>
    <p:sldLayoutId id="2147485116" r:id="rId14"/>
    <p:sldLayoutId id="2147485117" r:id="rId15"/>
    <p:sldLayoutId id="2147485118" r:id="rId16"/>
    <p:sldLayoutId id="2147485119" r:id="rId17"/>
    <p:sldLayoutId id="2147485121" r:id="rId18"/>
    <p:sldLayoutId id="2147485123" r:id="rId19"/>
    <p:sldLayoutId id="2147485124" r:id="rId20"/>
    <p:sldLayoutId id="2147485125" r:id="rId21"/>
    <p:sldLayoutId id="2147485128" r:id="rId22"/>
    <p:sldLayoutId id="2147485129" r:id="rId23"/>
    <p:sldLayoutId id="2147485130" r:id="rId24"/>
    <p:sldLayoutId id="2147485131" r:id="rId25"/>
    <p:sldLayoutId id="2147485132" r:id="rId26"/>
    <p:sldLayoutId id="2147485133" r:id="rId27"/>
    <p:sldLayoutId id="2147485134" r:id="rId28"/>
    <p:sldLayoutId id="2147485137" r:id="rId29"/>
    <p:sldLayoutId id="2147485138" r:id="rId30"/>
    <p:sldLayoutId id="2147485140" r:id="rId31"/>
    <p:sldLayoutId id="2147485143" r:id="rId32"/>
    <p:sldLayoutId id="2147485144" r:id="rId33"/>
    <p:sldLayoutId id="2147485145" r:id="rId34"/>
    <p:sldLayoutId id="2147485146" r:id="rId35"/>
    <p:sldLayoutId id="2147485148" r:id="rId36"/>
    <p:sldLayoutId id="2147485150" r:id="rId37"/>
    <p:sldLayoutId id="2147485151" r:id="rId38"/>
    <p:sldLayoutId id="2147485152" r:id="rId39"/>
    <p:sldLayoutId id="2147485105" r:id="rId40"/>
    <p:sldLayoutId id="2147485154" r:id="rId41"/>
    <p:sldLayoutId id="2147485155" r:id="rId42"/>
    <p:sldLayoutId id="2147485212" r:id="rId43"/>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2 -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40.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4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slide" Target="slide38.xml"/><Relationship Id="rId4" Type="http://schemas.openxmlformats.org/officeDocument/2006/relationships/slide" Target="slide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slide" Target="slide45.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slide" Target="slide4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7.xml"/><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8.xml"/><Relationship Id="rId1" Type="http://schemas.openxmlformats.org/officeDocument/2006/relationships/slideLayout" Target="../slideLayouts/slideLayout43.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9.xml"/><Relationship Id="rId1" Type="http://schemas.openxmlformats.org/officeDocument/2006/relationships/slideLayout" Target="../slideLayouts/slideLayout43.xml"/><Relationship Id="rId4" Type="http://schemas.openxmlformats.org/officeDocument/2006/relationships/slide" Target="slide5.xml"/></Relationships>
</file>

<file path=ppt/slides/_rels/slide4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0.xml"/><Relationship Id="rId1" Type="http://schemas.openxmlformats.org/officeDocument/2006/relationships/slideLayout" Target="../slideLayouts/slideLayout43.xml"/><Relationship Id="rId4" Type="http://schemas.openxmlformats.org/officeDocument/2006/relationships/slide" Target="slide5.xml"/></Relationships>
</file>

<file path=ppt/slides/_rels/slide4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1.xml"/><Relationship Id="rId1" Type="http://schemas.openxmlformats.org/officeDocument/2006/relationships/slideLayout" Target="../slideLayouts/slideLayout43.xml"/><Relationship Id="rId4" Type="http://schemas.openxmlformats.org/officeDocument/2006/relationships/slide" Target="slide5.xml"/></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42.xml"/><Relationship Id="rId1" Type="http://schemas.openxmlformats.org/officeDocument/2006/relationships/slideLayout" Target="../slideLayouts/slideLayout43.xml"/><Relationship Id="rId4" Type="http://schemas.openxmlformats.org/officeDocument/2006/relationships/slide" Target="slide5.xml"/></Relationships>
</file>

<file path=ppt/slides/_rels/slide4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43.xml"/><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44.xml"/><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45.xml"/><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46.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slide" Target="slide38.xml"/><Relationship Id="rId4" Type="http://schemas.openxmlformats.org/officeDocument/2006/relationships/slide" Target="slide39.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Balance Sheet </a:t>
            </a:r>
            <a:r>
              <a:rPr lang="en-US" altLang="en-US" sz="1000" b="0" dirty="0">
                <a:ea typeface="MS PGothic" panose="020B0600070205080204" pitchFamily="34" charset="-128"/>
              </a:rPr>
              <a:t>2</a:t>
            </a:r>
            <a:endParaRPr lang="en-IN" sz="1000" b="0" dirty="0"/>
          </a:p>
        </p:txBody>
      </p:sp>
      <p:graphicFrame>
        <p:nvGraphicFramePr>
          <p:cNvPr id="4" name="Table 3"/>
          <p:cNvGraphicFramePr>
            <a:graphicFrameLocks noGrp="1"/>
          </p:cNvGraphicFramePr>
          <p:nvPr>
            <p:extLst>
              <p:ext uri="{D42A27DB-BD31-4B8C-83A1-F6EECF244321}">
                <p14:modId xmlns:p14="http://schemas.microsoft.com/office/powerpoint/2010/main" val="4238383536"/>
              </p:ext>
            </p:extLst>
          </p:nvPr>
        </p:nvGraphicFramePr>
        <p:xfrm>
          <a:off x="609600" y="1397000"/>
          <a:ext cx="8077200" cy="472948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853846019"/>
                    </a:ext>
                  </a:extLst>
                </a:gridCol>
                <a:gridCol w="5791200">
                  <a:extLst>
                    <a:ext uri="{9D8B030D-6E8A-4147-A177-3AD203B41FA5}">
                      <a16:colId xmlns:a16="http://schemas.microsoft.com/office/drawing/2014/main" val="369379638"/>
                    </a:ext>
                  </a:extLst>
                </a:gridCol>
              </a:tblGrid>
              <a:tr h="279400">
                <a:tc>
                  <a:txBody>
                    <a:bodyPr/>
                    <a:lstStyle/>
                    <a:p>
                      <a:pPr algn="ctr"/>
                      <a:r>
                        <a:rPr lang="en-US" sz="1800" b="1" kern="1200" dirty="0">
                          <a:solidFill>
                            <a:schemeClr val="tx1"/>
                          </a:solidFill>
                          <a:effectLst/>
                          <a:latin typeface="+mn-lt"/>
                          <a:ea typeface="+mn-ea"/>
                          <a:cs typeface="+mn-cs"/>
                        </a:rPr>
                        <a:t>Caption</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1" kern="1200" dirty="0">
                          <a:solidFill>
                            <a:schemeClr val="tx1"/>
                          </a:solidFill>
                          <a:effectLst/>
                          <a:latin typeface="+mn-lt"/>
                          <a:ea typeface="+mn-ea"/>
                          <a:cs typeface="+mn-cs"/>
                        </a:rPr>
                        <a:t>Explanation</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4308559"/>
                  </a:ext>
                </a:extLst>
              </a:tr>
              <a:tr h="142240">
                <a:tc>
                  <a:txBody>
                    <a:bodyPr/>
                    <a:lstStyle/>
                    <a:p>
                      <a:r>
                        <a:rPr lang="en-IN" sz="1600" dirty="0">
                          <a:solidFill>
                            <a:schemeClr val="tx1"/>
                          </a:solidFill>
                        </a:rPr>
                        <a:t>Accounts receivable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solidFill>
                            <a:schemeClr val="tx1"/>
                          </a:solidFill>
                        </a:rPr>
                        <a:t>Amounts due from customers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5469131"/>
                  </a:ext>
                </a:extLst>
              </a:tr>
              <a:tr h="0">
                <a:tc>
                  <a:txBody>
                    <a:bodyPr/>
                    <a:lstStyle/>
                    <a:p>
                      <a:r>
                        <a:rPr lang="en-IN" sz="1600" dirty="0"/>
                        <a:t>Merchandise inventory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Cost of merchandise acquired but not yet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210548"/>
                  </a:ext>
                </a:extLst>
              </a:tr>
              <a:tr h="157480">
                <a:tc>
                  <a:txBody>
                    <a:bodyPr/>
                    <a:lstStyle/>
                    <a:p>
                      <a:r>
                        <a:rPr lang="en-IN" sz="1600" dirty="0"/>
                        <a:t>Equipment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Cost of equipment</a:t>
                      </a:r>
                      <a:r>
                        <a:rPr lang="en-IN" sz="1600" baseline="0" dirty="0"/>
                        <a:t> purchased and used in business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1772737"/>
                  </a:ext>
                </a:extLst>
              </a:tr>
              <a:tr h="279400">
                <a:tc>
                  <a:txBody>
                    <a:bodyPr/>
                    <a:lstStyle/>
                    <a:p>
                      <a:r>
                        <a:rPr lang="en-IN" sz="1600" dirty="0"/>
                        <a:t>Accumulated depreciation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Portion of the cost of equipment</a:t>
                      </a:r>
                      <a:r>
                        <a:rPr lang="en-IN" sz="1600" baseline="0" dirty="0"/>
                        <a:t> that is estimated to have been used up in the process of operating the business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7853659"/>
                  </a:ext>
                </a:extLst>
              </a:tr>
              <a:tr h="386080">
                <a:tc>
                  <a:txBody>
                    <a:bodyPr/>
                    <a:lstStyle/>
                    <a:p>
                      <a:r>
                        <a:rPr lang="en-IN" sz="1600" dirty="0"/>
                        <a:t>Depreciation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Process of spreading the cost of an asset</a:t>
                      </a:r>
                      <a:r>
                        <a:rPr lang="en-IN" sz="1600" baseline="0" dirty="0"/>
                        <a:t> over its useful life to the entity</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870084"/>
                  </a:ext>
                </a:extLst>
              </a:tr>
              <a:tr h="340360">
                <a:tc>
                  <a:txBody>
                    <a:bodyPr/>
                    <a:lstStyle/>
                    <a:p>
                      <a:r>
                        <a:rPr lang="en-IN" sz="1600" dirty="0"/>
                        <a:t>Short-term debt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Amounts borrowed that will be repaid within one year</a:t>
                      </a:r>
                      <a:r>
                        <a:rPr lang="en-IN" sz="1600" baseline="0" dirty="0"/>
                        <a:t> of the balance sheet date</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4783643"/>
                  </a:ext>
                </a:extLst>
              </a:tr>
              <a:tr h="142240">
                <a:tc>
                  <a:txBody>
                    <a:bodyPr/>
                    <a:lstStyle/>
                    <a:p>
                      <a:r>
                        <a:rPr lang="en-IN" sz="1600" dirty="0"/>
                        <a:t>Accounts payable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Amounts due to</a:t>
                      </a:r>
                      <a:r>
                        <a:rPr lang="en-IN" sz="1600" baseline="0" dirty="0"/>
                        <a:t> suppliers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6976178"/>
                  </a:ext>
                </a:extLst>
              </a:tr>
              <a:tr h="187960">
                <a:tc>
                  <a:txBody>
                    <a:bodyPr/>
                    <a:lstStyle/>
                    <a:p>
                      <a:r>
                        <a:rPr lang="en-IN" sz="1600" dirty="0"/>
                        <a:t>Other</a:t>
                      </a:r>
                      <a:r>
                        <a:rPr lang="en-IN" sz="1600" baseline="0" dirty="0"/>
                        <a:t> accrued liabilities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Amounts owed to</a:t>
                      </a:r>
                      <a:r>
                        <a:rPr lang="en-IN" sz="1600" baseline="0" dirty="0"/>
                        <a:t> various creditors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2323105"/>
                  </a:ext>
                </a:extLst>
              </a:tr>
              <a:tr h="370840">
                <a:tc>
                  <a:txBody>
                    <a:bodyPr/>
                    <a:lstStyle/>
                    <a:p>
                      <a:r>
                        <a:rPr lang="en-IN" sz="1600" dirty="0"/>
                        <a:t>Long-term debt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Amounts borrowed from banks or other creditors that will not be repaid within one year from</a:t>
                      </a:r>
                      <a:r>
                        <a:rPr lang="en-IN" sz="1600" baseline="0" dirty="0"/>
                        <a:t> the balance sheet date</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0979476"/>
                  </a:ext>
                </a:extLst>
              </a:tr>
              <a:tr h="370840">
                <a:tc>
                  <a:txBody>
                    <a:bodyPr/>
                    <a:lstStyle/>
                    <a:p>
                      <a:r>
                        <a:rPr lang="en-IN" sz="1600" dirty="0"/>
                        <a:t>Stockholders’</a:t>
                      </a:r>
                      <a:r>
                        <a:rPr lang="en-IN" sz="1600" baseline="0" dirty="0"/>
                        <a:t> equity</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Residual claim</a:t>
                      </a:r>
                      <a:r>
                        <a:rPr lang="en-IN" sz="1600" baseline="0" dirty="0"/>
                        <a:t> of owners, computed as “assets minus liabilities”</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338761"/>
                  </a:ext>
                </a:extLst>
              </a:tr>
            </a:tbl>
          </a:graphicData>
        </a:graphic>
      </p:graphicFrame>
      <p:sp>
        <p:nvSpPr>
          <p:cNvPr id="3" name="Content Placeholder 2"/>
          <p:cNvSpPr>
            <a:spLocks noGrp="1"/>
          </p:cNvSpPr>
          <p:nvPr>
            <p:ph sz="quarter" idx="13"/>
          </p:nvPr>
        </p:nvSpPr>
        <p:spPr>
          <a:xfrm>
            <a:off x="457200" y="6216772"/>
            <a:ext cx="7086600" cy="260228"/>
          </a:xfrm>
        </p:spPr>
        <p:txBody>
          <a:bodyPr/>
          <a:lstStyle/>
          <a:p>
            <a:r>
              <a:rPr lang="en-US" altLang="en-US" b="1" dirty="0"/>
              <a:t>Learning Objective 2-3: Explain the meaning and usefulness of the accounting equation.</a:t>
            </a:r>
          </a:p>
        </p:txBody>
      </p:sp>
    </p:spTree>
    <p:extLst>
      <p:ext uri="{BB962C8B-B14F-4D97-AF65-F5344CB8AC3E}">
        <p14:creationId xmlns:p14="http://schemas.microsoft.com/office/powerpoint/2010/main" val="800784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MS PGothic" panose="020B0600070205080204" pitchFamily="34" charset="-128"/>
              </a:rPr>
              <a:t>Balance Sheet </a:t>
            </a:r>
            <a:r>
              <a:rPr lang="en-US" altLang="en-US" sz="1000" b="0" dirty="0">
                <a:ea typeface="MS PGothic" panose="020B0600070205080204" pitchFamily="34" charset="-128"/>
              </a:rPr>
              <a:t>3</a:t>
            </a:r>
            <a:endParaRPr lang="en-IN" dirty="0"/>
          </a:p>
        </p:txBody>
      </p:sp>
      <p:pic>
        <p:nvPicPr>
          <p:cNvPr id="6" name="Picture 5" descr="The Main Street Store balance sheet from previous slides is repeated here with the current assets section and the plant and equipment sections circled. Accompanying callouts are &quot;Current assets are those assets that are likely to be converted into cash or used to benefit the entity within one year.&quot; and &quot;Plant and equipment includes long-term assets that will benefit the entity over several years.&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41" y="1480561"/>
            <a:ext cx="7439251" cy="4471435"/>
          </a:xfrm>
          <a:prstGeom prst="rect">
            <a:avLst/>
          </a:prstGeom>
        </p:spPr>
      </p:pic>
      <p:sp>
        <p:nvSpPr>
          <p:cNvPr id="7" name="Content Placeholder 6"/>
          <p:cNvSpPr>
            <a:spLocks noGrp="1"/>
          </p:cNvSpPr>
          <p:nvPr>
            <p:ph sz="quarter" idx="13"/>
          </p:nvPr>
        </p:nvSpPr>
        <p:spPr/>
        <p:txBody>
          <a:bodyPr/>
          <a:lstStyle/>
          <a:p>
            <a:r>
              <a:rPr lang="en-US" altLang="en-US" b="1" dirty="0"/>
              <a:t>Learning Objective 2-3: Explain the meaning and usefulness of the accounting equation.</a:t>
            </a:r>
          </a:p>
        </p:txBody>
      </p:sp>
    </p:spTree>
    <p:extLst>
      <p:ext uri="{BB962C8B-B14F-4D97-AF65-F5344CB8AC3E}">
        <p14:creationId xmlns:p14="http://schemas.microsoft.com/office/powerpoint/2010/main" val="103936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Balance Sheet </a:t>
            </a:r>
            <a:r>
              <a:rPr lang="en-US" altLang="en-US" sz="1000" b="0" dirty="0">
                <a:ea typeface="MS PGothic" panose="020B0600070205080204" pitchFamily="34" charset="-128"/>
              </a:rPr>
              <a:t>4</a:t>
            </a:r>
            <a:endParaRPr lang="en-IN" dirty="0"/>
          </a:p>
        </p:txBody>
      </p:sp>
      <p:pic>
        <p:nvPicPr>
          <p:cNvPr id="9" name="Picture 8" descr="Previous balance sheet repeated but with two callouts that point to their applicable sections, reading as follows. &quot;Long term debts are those debts that will not be repaid within one year of the balance sheet date.&quot; and &quot;Current liabilities are those liabilities that are to be paid within one year.&quo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790" y="1454948"/>
            <a:ext cx="7786010" cy="4477245"/>
          </a:xfrm>
          <a:prstGeom prst="rect">
            <a:avLst/>
          </a:prstGeom>
        </p:spPr>
      </p:pic>
      <p:sp>
        <p:nvSpPr>
          <p:cNvPr id="5" name="Content Placeholder 4"/>
          <p:cNvSpPr>
            <a:spLocks noGrp="1"/>
          </p:cNvSpPr>
          <p:nvPr>
            <p:ph sz="quarter" idx="13"/>
          </p:nvPr>
        </p:nvSpPr>
        <p:spPr/>
        <p:txBody>
          <a:bodyPr/>
          <a:lstStyle/>
          <a:p>
            <a:r>
              <a:rPr lang="en-US" altLang="en-US" b="1" dirty="0"/>
              <a:t>Learning Objective 2-3: Explain the meaning and usefulness of the accounting equation.</a:t>
            </a:r>
          </a:p>
        </p:txBody>
      </p:sp>
    </p:spTree>
    <p:extLst>
      <p:ext uri="{BB962C8B-B14F-4D97-AF65-F5344CB8AC3E}">
        <p14:creationId xmlns:p14="http://schemas.microsoft.com/office/powerpoint/2010/main" val="38919950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MS PGothic" panose="020B0600070205080204" pitchFamily="34" charset="-128"/>
              </a:rPr>
              <a:t>Income Statement </a:t>
            </a:r>
            <a:r>
              <a:rPr lang="en-US" altLang="en-US" sz="1000" b="0" dirty="0">
                <a:ea typeface="MS PGothic" panose="020B0600070205080204" pitchFamily="34" charset="-128"/>
              </a:rPr>
              <a:t>1</a:t>
            </a:r>
            <a:endParaRPr lang="en-IN" sz="1000" b="0" dirty="0"/>
          </a:p>
        </p:txBody>
      </p:sp>
      <p:sp>
        <p:nvSpPr>
          <p:cNvPr id="5" name="Content Placeholder 4"/>
          <p:cNvSpPr>
            <a:spLocks noGrp="1"/>
          </p:cNvSpPr>
          <p:nvPr>
            <p:ph idx="1"/>
          </p:nvPr>
        </p:nvSpPr>
        <p:spPr/>
        <p:txBody>
          <a:bodyPr/>
          <a:lstStyle/>
          <a:p>
            <a:pPr marL="0" indent="0">
              <a:buNone/>
            </a:pPr>
            <a:r>
              <a:rPr lang="en-US" sz="2400" b="1" dirty="0">
                <a:ea typeface="ＭＳ Ｐゴシック" panose="020B0600070205080204" pitchFamily="34" charset="-128"/>
              </a:rPr>
              <a:t>The income statement shows the net income (or net loss) for the period of time under consideration.</a:t>
            </a:r>
          </a:p>
        </p:txBody>
      </p:sp>
      <p:pic>
        <p:nvPicPr>
          <p:cNvPr id="10" name="Picture 9" descr="Shown is an example income statement for Main Street Store, Inc, for the year ended August 31, 202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550" y="2377577"/>
            <a:ext cx="6870023" cy="3473607"/>
          </a:xfrm>
          <a:prstGeom prst="rect">
            <a:avLst/>
          </a:prstGeom>
        </p:spPr>
      </p:pic>
      <p:sp>
        <p:nvSpPr>
          <p:cNvPr id="11" name="Content Placeholder 10"/>
          <p:cNvSpPr>
            <a:spLocks noGrp="1"/>
          </p:cNvSpPr>
          <p:nvPr>
            <p:ph sz="quarter" idx="17"/>
          </p:nvPr>
        </p:nvSpPr>
        <p:spPr>
          <a:xfrm>
            <a:off x="457200" y="6136192"/>
            <a:ext cx="7391400" cy="260228"/>
          </a:xfrm>
        </p:spPr>
        <p:txBody>
          <a:bodyPr/>
          <a:lstStyle/>
          <a:p>
            <a:r>
              <a:rPr lang="en-US" altLang="en-US" b="1" dirty="0"/>
              <a:t>Learning Objective 2-4: Explain the meaning of each of the captions on the financial statements illustrated in this chapter.</a:t>
            </a:r>
          </a:p>
        </p:txBody>
      </p:sp>
      <p:sp>
        <p:nvSpPr>
          <p:cNvPr id="6" name="Content Placeholder 2"/>
          <p:cNvSpPr>
            <a:spLocks noGrp="1"/>
          </p:cNvSpPr>
          <p:nvPr>
            <p:ph idx="1"/>
          </p:nvPr>
        </p:nvSpPr>
        <p:spPr>
          <a:xfrm>
            <a:off x="2985567" y="5925927"/>
            <a:ext cx="3172867" cy="213269"/>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Tree>
    <p:extLst>
      <p:ext uri="{BB962C8B-B14F-4D97-AF65-F5344CB8AC3E}">
        <p14:creationId xmlns:p14="http://schemas.microsoft.com/office/powerpoint/2010/main" val="1666557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MS PGothic" panose="020B0600070205080204" pitchFamily="34" charset="-128"/>
              </a:rPr>
              <a:t>Income Statement </a:t>
            </a:r>
            <a:r>
              <a:rPr lang="en-US" altLang="en-US" sz="1000" b="0" dirty="0">
                <a:ea typeface="MS PGothic" panose="020B0600070205080204" pitchFamily="34" charset="-128"/>
              </a:rPr>
              <a:t>2</a:t>
            </a:r>
            <a:endParaRPr lang="en-IN" dirty="0"/>
          </a:p>
        </p:txBody>
      </p:sp>
      <p:pic>
        <p:nvPicPr>
          <p:cNvPr id="5" name="Picture 4" descr="Previous income statement is shown and with callouts pointing to income taxes line and earnings per share lin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3550" y="1353605"/>
            <a:ext cx="6841275" cy="4285195"/>
          </a:xfrm>
          <a:prstGeom prst="rect">
            <a:avLst/>
          </a:prstGeom>
        </p:spPr>
      </p:pic>
      <p:sp>
        <p:nvSpPr>
          <p:cNvPr id="11" name="Content Placeholder 10"/>
          <p:cNvSpPr>
            <a:spLocks noGrp="1"/>
          </p:cNvSpPr>
          <p:nvPr>
            <p:ph sz="quarter" idx="17"/>
          </p:nvPr>
        </p:nvSpPr>
        <p:spPr>
          <a:xfrm>
            <a:off x="457200" y="6136192"/>
            <a:ext cx="7391400" cy="260228"/>
          </a:xfrm>
        </p:spPr>
        <p:txBody>
          <a:bodyPr/>
          <a:lstStyle/>
          <a:p>
            <a:r>
              <a:rPr lang="en-US" altLang="en-US" b="1" dirty="0"/>
              <a:t>Learning Objective 2-4: Explain the meaning of each of the captions on the financial statements illustrated in this chapter.</a:t>
            </a:r>
          </a:p>
        </p:txBody>
      </p:sp>
      <p:sp>
        <p:nvSpPr>
          <p:cNvPr id="6" name="Content Placeholder 2"/>
          <p:cNvSpPr>
            <a:spLocks noGrp="1"/>
          </p:cNvSpPr>
          <p:nvPr>
            <p:ph idx="1"/>
          </p:nvPr>
        </p:nvSpPr>
        <p:spPr>
          <a:xfrm>
            <a:off x="2985567" y="5926983"/>
            <a:ext cx="3172867" cy="211157"/>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Tree>
    <p:extLst>
      <p:ext uri="{BB962C8B-B14F-4D97-AF65-F5344CB8AC3E}">
        <p14:creationId xmlns:p14="http://schemas.microsoft.com/office/powerpoint/2010/main" val="3862500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0543"/>
            <a:ext cx="8229600" cy="790864"/>
          </a:xfrm>
        </p:spPr>
        <p:txBody>
          <a:bodyPr/>
          <a:lstStyle/>
          <a:p>
            <a:r>
              <a:rPr lang="en-US" altLang="en-US" dirty="0">
                <a:ea typeface="MS PGothic" panose="020B0600070205080204" pitchFamily="34" charset="-128"/>
              </a:rPr>
              <a:t>Income Statement </a:t>
            </a:r>
            <a:r>
              <a:rPr lang="en-US" altLang="en-US" sz="1000" b="0" dirty="0">
                <a:ea typeface="MS PGothic" panose="020B0600070205080204" pitchFamily="34" charset="-128"/>
              </a:rPr>
              <a:t>3</a:t>
            </a:r>
            <a:endParaRPr lang="en-IN" dirty="0"/>
          </a:p>
        </p:txBody>
      </p:sp>
      <p:graphicFrame>
        <p:nvGraphicFramePr>
          <p:cNvPr id="5" name="Table 4"/>
          <p:cNvGraphicFramePr>
            <a:graphicFrameLocks noGrp="1"/>
          </p:cNvGraphicFramePr>
          <p:nvPr>
            <p:extLst>
              <p:ext uri="{D42A27DB-BD31-4B8C-83A1-F6EECF244321}">
                <p14:modId xmlns:p14="http://schemas.microsoft.com/office/powerpoint/2010/main" val="2515142195"/>
              </p:ext>
            </p:extLst>
          </p:nvPr>
        </p:nvGraphicFramePr>
        <p:xfrm>
          <a:off x="762000" y="1609660"/>
          <a:ext cx="8077200" cy="4236720"/>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759369669"/>
                    </a:ext>
                  </a:extLst>
                </a:gridCol>
                <a:gridCol w="5791200">
                  <a:extLst>
                    <a:ext uri="{9D8B030D-6E8A-4147-A177-3AD203B41FA5}">
                      <a16:colId xmlns:a16="http://schemas.microsoft.com/office/drawing/2014/main" val="286763568"/>
                    </a:ext>
                  </a:extLst>
                </a:gridCol>
              </a:tblGrid>
              <a:tr h="261124">
                <a:tc>
                  <a:txBody>
                    <a:bodyPr/>
                    <a:lstStyle/>
                    <a:p>
                      <a:pPr algn="ctr"/>
                      <a:r>
                        <a:rPr lang="en-IN" sz="1400" dirty="0">
                          <a:solidFill>
                            <a:schemeClr val="tx1"/>
                          </a:solidFill>
                        </a:rPr>
                        <a:t>Captions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rPr>
                        <a:t>Explanation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833496"/>
                  </a:ext>
                </a:extLst>
              </a:tr>
              <a:tr h="443911">
                <a:tc>
                  <a:txBody>
                    <a:bodyPr/>
                    <a:lstStyle/>
                    <a:p>
                      <a:r>
                        <a:rPr lang="en-IN" sz="1400" b="1" dirty="0"/>
                        <a:t>Net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Amount of sales of merchandise to customers, less the amount of customer returns</a:t>
                      </a:r>
                      <a:r>
                        <a:rPr lang="en-IN" sz="1400" baseline="0" dirty="0"/>
                        <a:t> of merchandise</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9819118"/>
                  </a:ext>
                </a:extLst>
              </a:tr>
              <a:tr h="443911">
                <a:tc>
                  <a:txBody>
                    <a:bodyPr/>
                    <a:lstStyle/>
                    <a:p>
                      <a:r>
                        <a:rPr lang="en-IN" sz="1400" b="1" dirty="0"/>
                        <a:t>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Represents the total cost of merchandise removed from</a:t>
                      </a:r>
                      <a:r>
                        <a:rPr lang="en-IN" sz="1400" baseline="0" dirty="0"/>
                        <a:t> inventory and delivered to customers as a result of sales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1259045"/>
                  </a:ext>
                </a:extLst>
              </a:tr>
              <a:tr h="626698">
                <a:tc>
                  <a:txBody>
                    <a:bodyPr/>
                    <a:lstStyle/>
                    <a:p>
                      <a:r>
                        <a:rPr lang="en-IN" sz="1400" b="1" dirty="0"/>
                        <a:t>Gross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Difference between net sales and cost of goods</a:t>
                      </a:r>
                      <a:r>
                        <a:rPr lang="en-IN" sz="1400" baseline="0" dirty="0"/>
                        <a:t> sold and represents the seller’s maximum amount of “cushion” from which all other expenses of the business must be deducted before it is possible to have net income</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2315647"/>
                  </a:ext>
                </a:extLst>
              </a:tr>
              <a:tr h="443911">
                <a:tc>
                  <a:txBody>
                    <a:bodyPr/>
                    <a:lstStyle/>
                    <a:p>
                      <a:r>
                        <a:rPr lang="en-IN" sz="1400" b="1" dirty="0"/>
                        <a:t>Selling, general, and administrative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Represents</a:t>
                      </a:r>
                      <a:r>
                        <a:rPr lang="en-IN" sz="1400" baseline="0" dirty="0"/>
                        <a:t> the operating expenses of the entity</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627070"/>
                  </a:ext>
                </a:extLst>
              </a:tr>
              <a:tr h="292908">
                <a:tc>
                  <a:txBody>
                    <a:bodyPr/>
                    <a:lstStyle/>
                    <a:p>
                      <a:r>
                        <a:rPr lang="en-IN" sz="1400" b="1" dirty="0"/>
                        <a:t>Income from operations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Represents one</a:t>
                      </a:r>
                      <a:r>
                        <a:rPr lang="en-IN" sz="1400" baseline="0" dirty="0"/>
                        <a:t> of the most important measures of the firm’s activities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735497"/>
                  </a:ext>
                </a:extLst>
              </a:tr>
              <a:tr h="261124">
                <a:tc>
                  <a:txBody>
                    <a:bodyPr/>
                    <a:lstStyle/>
                    <a:p>
                      <a:r>
                        <a:rPr lang="en-IN" sz="1400" b="1" dirty="0"/>
                        <a:t>Interest expense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Represents the cost of using borrowed funds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0584674"/>
                  </a:ext>
                </a:extLst>
              </a:tr>
              <a:tr h="443911">
                <a:tc>
                  <a:txBody>
                    <a:bodyPr/>
                    <a:lstStyle/>
                    <a:p>
                      <a:r>
                        <a:rPr lang="en-IN" sz="1400" b="1" dirty="0"/>
                        <a:t>Income taxes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Shown after</a:t>
                      </a:r>
                      <a:r>
                        <a:rPr lang="en-IN" sz="1400" baseline="0" dirty="0"/>
                        <a:t> all of the other income statement items have been reported, because income taxes are a function of the firm’s income before taxes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628032"/>
                  </a:ext>
                </a:extLst>
              </a:tr>
              <a:tr h="443911">
                <a:tc>
                  <a:txBody>
                    <a:bodyPr/>
                    <a:lstStyle/>
                    <a:p>
                      <a:r>
                        <a:rPr lang="en-IN" sz="1400" b="1" dirty="0"/>
                        <a:t>Earnings per share of common stock outstanding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A significant item in evaluating the market value</a:t>
                      </a:r>
                      <a:r>
                        <a:rPr lang="en-IN" sz="1400" baseline="0" dirty="0"/>
                        <a:t> of a share of common stock; often referred to as EPS</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6294716"/>
                  </a:ext>
                </a:extLst>
              </a:tr>
            </a:tbl>
          </a:graphicData>
        </a:graphic>
      </p:graphicFrame>
      <p:sp>
        <p:nvSpPr>
          <p:cNvPr id="3" name="Content Placeholder 2"/>
          <p:cNvSpPr>
            <a:spLocks noGrp="1"/>
          </p:cNvSpPr>
          <p:nvPr>
            <p:ph sz="quarter" idx="13"/>
          </p:nvPr>
        </p:nvSpPr>
        <p:spPr>
          <a:xfrm>
            <a:off x="457200" y="6136192"/>
            <a:ext cx="73152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3981108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3830"/>
            <a:ext cx="8229600" cy="1184291"/>
          </a:xfrm>
        </p:spPr>
        <p:txBody>
          <a:bodyPr/>
          <a:lstStyle/>
          <a:p>
            <a:r>
              <a:rPr lang="en-US" altLang="en-US" sz="4000" dirty="0">
                <a:ea typeface="MS PGothic" panose="020B0600070205080204" pitchFamily="34" charset="-128"/>
              </a:rPr>
              <a:t>Statement of Changes in Stockholders' Equity </a:t>
            </a:r>
            <a:r>
              <a:rPr lang="en-US" altLang="en-US" sz="1000" b="0" dirty="0">
                <a:ea typeface="MS PGothic" panose="020B0600070205080204" pitchFamily="34" charset="-128"/>
              </a:rPr>
              <a:t>1</a:t>
            </a:r>
            <a:endParaRPr lang="en-IN" sz="1000" b="0" dirty="0"/>
          </a:p>
        </p:txBody>
      </p:sp>
      <p:pic>
        <p:nvPicPr>
          <p:cNvPr id="5" name="Picture 4" descr="Example Statement of Changes in Stockholders' Equity&#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9253" y="1524000"/>
            <a:ext cx="5870747" cy="3289284"/>
          </a:xfrm>
          <a:prstGeom prst="rect">
            <a:avLst/>
          </a:prstGeom>
        </p:spPr>
      </p:pic>
      <p:sp>
        <p:nvSpPr>
          <p:cNvPr id="6" name="Content Placeholder 5"/>
          <p:cNvSpPr>
            <a:spLocks noGrp="1"/>
          </p:cNvSpPr>
          <p:nvPr>
            <p:ph idx="1"/>
          </p:nvPr>
        </p:nvSpPr>
        <p:spPr>
          <a:xfrm>
            <a:off x="457200" y="4845060"/>
            <a:ext cx="8229600" cy="1009109"/>
          </a:xfrm>
        </p:spPr>
        <p:txBody>
          <a:bodyPr/>
          <a:lstStyle/>
          <a:p>
            <a:pPr marL="0" indent="0">
              <a:buNone/>
            </a:pPr>
            <a:r>
              <a:rPr lang="en-US" altLang="en-US" sz="2200" b="1" dirty="0"/>
              <a:t>This financial statement shows the details of stockholders' equity and explains the changes that occurred in the components of stockholders' equity during the year.</a:t>
            </a:r>
          </a:p>
        </p:txBody>
      </p:sp>
      <p:sp>
        <p:nvSpPr>
          <p:cNvPr id="10" name="Content Placeholder 2"/>
          <p:cNvSpPr>
            <a:spLocks noGrp="1"/>
          </p:cNvSpPr>
          <p:nvPr>
            <p:ph idx="1"/>
          </p:nvPr>
        </p:nvSpPr>
        <p:spPr>
          <a:xfrm>
            <a:off x="2985567" y="5926983"/>
            <a:ext cx="3172867" cy="211157"/>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9" name="Content Placeholder 8"/>
          <p:cNvSpPr>
            <a:spLocks noGrp="1"/>
          </p:cNvSpPr>
          <p:nvPr>
            <p:ph sz="quarter" idx="17"/>
          </p:nvPr>
        </p:nvSpPr>
        <p:spPr>
          <a:xfrm>
            <a:off x="457200" y="6136192"/>
            <a:ext cx="73152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1947688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128"/>
            <a:ext cx="8229600" cy="1273694"/>
          </a:xfrm>
        </p:spPr>
        <p:txBody>
          <a:bodyPr/>
          <a:lstStyle/>
          <a:p>
            <a:r>
              <a:rPr lang="en-US" altLang="en-US" sz="4000" dirty="0">
                <a:ea typeface="MS PGothic" panose="020B0600070205080204" pitchFamily="34" charset="-128"/>
              </a:rPr>
              <a:t>Statement of Changes in Stockholders' Equity </a:t>
            </a:r>
            <a:r>
              <a:rPr lang="en-US" altLang="en-US" sz="1000" b="0" dirty="0">
                <a:ea typeface="MS PGothic" panose="020B0600070205080204" pitchFamily="34" charset="-128"/>
              </a:rPr>
              <a:t>2</a:t>
            </a:r>
            <a:endParaRPr lang="en-IN" sz="1000" b="0" dirty="0"/>
          </a:p>
        </p:txBody>
      </p:sp>
      <p:graphicFrame>
        <p:nvGraphicFramePr>
          <p:cNvPr id="5" name="Table 4"/>
          <p:cNvGraphicFramePr>
            <a:graphicFrameLocks noGrp="1"/>
          </p:cNvGraphicFramePr>
          <p:nvPr>
            <p:extLst>
              <p:ext uri="{D42A27DB-BD31-4B8C-83A1-F6EECF244321}">
                <p14:modId xmlns:p14="http://schemas.microsoft.com/office/powerpoint/2010/main" val="1308951926"/>
              </p:ext>
            </p:extLst>
          </p:nvPr>
        </p:nvGraphicFramePr>
        <p:xfrm>
          <a:off x="685800" y="1828800"/>
          <a:ext cx="8077200" cy="3283662"/>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759369669"/>
                    </a:ext>
                  </a:extLst>
                </a:gridCol>
                <a:gridCol w="5791200">
                  <a:extLst>
                    <a:ext uri="{9D8B030D-6E8A-4147-A177-3AD203B41FA5}">
                      <a16:colId xmlns:a16="http://schemas.microsoft.com/office/drawing/2014/main" val="286763568"/>
                    </a:ext>
                  </a:extLst>
                </a:gridCol>
              </a:tblGrid>
              <a:tr h="357632">
                <a:tc>
                  <a:txBody>
                    <a:bodyPr/>
                    <a:lstStyle/>
                    <a:p>
                      <a:pPr algn="ctr"/>
                      <a:r>
                        <a:rPr lang="en-IN" sz="1600" dirty="0">
                          <a:solidFill>
                            <a:schemeClr val="tx1"/>
                          </a:solidFill>
                        </a:rPr>
                        <a:t>Captions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rPr>
                        <a:t>Explanation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833496"/>
                  </a:ext>
                </a:extLst>
              </a:tr>
              <a:tr h="404368">
                <a:tc>
                  <a:txBody>
                    <a:bodyPr/>
                    <a:lstStyle/>
                    <a:p>
                      <a:r>
                        <a:rPr lang="en-IN" sz="1600" b="1" dirty="0"/>
                        <a:t>Paid-in 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Represents the total amount invested in the entity by the owners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9819118"/>
                  </a:ext>
                </a:extLst>
              </a:tr>
              <a:tr h="877824">
                <a:tc>
                  <a:txBody>
                    <a:bodyPr/>
                    <a:lstStyle/>
                    <a:p>
                      <a:r>
                        <a:rPr lang="en-IN" sz="1600" b="1" dirty="0"/>
                        <a:t>Common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Reflects the number of shares authorized by the corporation's charter, the number of shares issued to stockholders, and the number of shares still held by the stockholders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1259045"/>
                  </a:ext>
                </a:extLst>
              </a:tr>
              <a:tr h="668478">
                <a:tc>
                  <a:txBody>
                    <a:bodyPr/>
                    <a:lstStyle/>
                    <a:p>
                      <a:r>
                        <a:rPr lang="en-IN" sz="1600" b="1" dirty="0"/>
                        <a:t>Additional paid-in 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Difference between the total amount invested by the stockholders and the par value or stated value of the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2315647"/>
                  </a:ext>
                </a:extLst>
              </a:tr>
              <a:tr h="617728">
                <a:tc>
                  <a:txBody>
                    <a:bodyPr/>
                    <a:lstStyle/>
                    <a:p>
                      <a:r>
                        <a:rPr lang="en-IN" sz="1600" b="1" dirty="0"/>
                        <a:t>Retained earnings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Represents the cumulative net income of the entity that has been retained for use in the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627070"/>
                  </a:ext>
                </a:extLst>
              </a:tr>
              <a:tr h="357632">
                <a:tc>
                  <a:txBody>
                    <a:bodyPr/>
                    <a:lstStyle/>
                    <a:p>
                      <a:r>
                        <a:rPr lang="en-IN" sz="1600" b="1" dirty="0"/>
                        <a:t>Dividends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600" dirty="0"/>
                        <a:t>Distributions of earnings to the stockholders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735497"/>
                  </a:ext>
                </a:extLst>
              </a:tr>
            </a:tbl>
          </a:graphicData>
        </a:graphic>
      </p:graphicFrame>
      <p:sp>
        <p:nvSpPr>
          <p:cNvPr id="3" name="Content Placeholder 2"/>
          <p:cNvSpPr>
            <a:spLocks noGrp="1"/>
          </p:cNvSpPr>
          <p:nvPr>
            <p:ph sz="quarter" idx="13"/>
          </p:nvPr>
        </p:nvSpPr>
        <p:spPr>
          <a:xfrm>
            <a:off x="457200" y="6136192"/>
            <a:ext cx="75438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2323140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Statement of Cash Flows </a:t>
            </a:r>
            <a:r>
              <a:rPr lang="en-US" altLang="en-US" sz="1000" b="0" dirty="0">
                <a:ea typeface="MS PGothic" panose="020B0600070205080204" pitchFamily="34" charset="-128"/>
              </a:rPr>
              <a:t>1</a:t>
            </a:r>
            <a:endParaRPr lang="en-IN" sz="1000" b="0" dirty="0"/>
          </a:p>
        </p:txBody>
      </p:sp>
      <p:sp>
        <p:nvSpPr>
          <p:cNvPr id="6" name="Content Placeholder 5"/>
          <p:cNvSpPr>
            <a:spLocks noGrp="1"/>
          </p:cNvSpPr>
          <p:nvPr>
            <p:ph idx="1"/>
          </p:nvPr>
        </p:nvSpPr>
        <p:spPr>
          <a:xfrm>
            <a:off x="457200" y="1481137"/>
            <a:ext cx="8229600" cy="804863"/>
          </a:xfrm>
        </p:spPr>
        <p:txBody>
          <a:bodyPr/>
          <a:lstStyle/>
          <a:p>
            <a:pPr marL="0" indent="0">
              <a:buNone/>
            </a:pPr>
            <a:r>
              <a:rPr lang="en-US" altLang="en-US" sz="2400" b="1" dirty="0"/>
              <a:t>The purpose of this financial statement is to identify the sources and uses of cash during the year.</a:t>
            </a:r>
          </a:p>
        </p:txBody>
      </p:sp>
      <p:pic>
        <p:nvPicPr>
          <p:cNvPr id="4" name="Picture 3" descr="Example statement of cash flows&#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1269" y="2337960"/>
            <a:ext cx="4431182" cy="3490788"/>
          </a:xfrm>
          <a:prstGeom prst="rect">
            <a:avLst/>
          </a:prstGeom>
        </p:spPr>
      </p:pic>
      <p:sp>
        <p:nvSpPr>
          <p:cNvPr id="7" name="Content Placeholder 2"/>
          <p:cNvSpPr txBox="1">
            <a:spLocks/>
          </p:cNvSpPr>
          <p:nvPr/>
        </p:nvSpPr>
        <p:spPr bwMode="auto">
          <a:xfrm>
            <a:off x="2985567" y="5926983"/>
            <a:ext cx="3172867" cy="211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900" dirty="0">
                <a:hlinkClick r:id="rId4" action="ppaction://hlinksldjump"/>
              </a:rPr>
              <a:t>Access the text alternative for slide images.</a:t>
            </a:r>
            <a:endParaRPr lang="en-IN" sz="900" dirty="0">
              <a:hlinkClick r:id="rId5" action="ppaction://hlinksldjump"/>
            </a:endParaRPr>
          </a:p>
        </p:txBody>
      </p:sp>
      <p:sp>
        <p:nvSpPr>
          <p:cNvPr id="3" name="Content Placeholder 2"/>
          <p:cNvSpPr>
            <a:spLocks noGrp="1"/>
          </p:cNvSpPr>
          <p:nvPr>
            <p:ph sz="quarter" idx="13"/>
          </p:nvPr>
        </p:nvSpPr>
        <p:spPr>
          <a:xfrm>
            <a:off x="457200" y="6136192"/>
            <a:ext cx="74676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2979448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Statement of Cash Flows </a:t>
            </a:r>
            <a:r>
              <a:rPr lang="en-US" altLang="en-US" sz="1000" b="0" dirty="0">
                <a:ea typeface="MS PGothic" panose="020B0600070205080204" pitchFamily="34" charset="-128"/>
              </a:rPr>
              <a:t>2</a:t>
            </a:r>
            <a:endParaRPr lang="en-IN" dirty="0"/>
          </a:p>
        </p:txBody>
      </p:sp>
      <p:graphicFrame>
        <p:nvGraphicFramePr>
          <p:cNvPr id="5" name="Table 4"/>
          <p:cNvGraphicFramePr>
            <a:graphicFrameLocks noGrp="1"/>
          </p:cNvGraphicFramePr>
          <p:nvPr>
            <p:extLst>
              <p:ext uri="{D42A27DB-BD31-4B8C-83A1-F6EECF244321}">
                <p14:modId xmlns:p14="http://schemas.microsoft.com/office/powerpoint/2010/main" val="2848501953"/>
              </p:ext>
            </p:extLst>
          </p:nvPr>
        </p:nvGraphicFramePr>
        <p:xfrm>
          <a:off x="762000" y="1609660"/>
          <a:ext cx="8077200" cy="4040458"/>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2759369669"/>
                    </a:ext>
                  </a:extLst>
                </a:gridCol>
                <a:gridCol w="5791200">
                  <a:extLst>
                    <a:ext uri="{9D8B030D-6E8A-4147-A177-3AD203B41FA5}">
                      <a16:colId xmlns:a16="http://schemas.microsoft.com/office/drawing/2014/main" val="286763568"/>
                    </a:ext>
                  </a:extLst>
                </a:gridCol>
              </a:tblGrid>
              <a:tr h="261124">
                <a:tc>
                  <a:txBody>
                    <a:bodyPr/>
                    <a:lstStyle/>
                    <a:p>
                      <a:pPr algn="ctr"/>
                      <a:r>
                        <a:rPr lang="en-IN" sz="1400" dirty="0">
                          <a:solidFill>
                            <a:schemeClr val="tx1"/>
                          </a:solidFill>
                        </a:rPr>
                        <a:t>Captions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a:solidFill>
                            <a:schemeClr val="tx1"/>
                          </a:solidFill>
                        </a:rPr>
                        <a:t>Explanation</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833496"/>
                  </a:ext>
                </a:extLst>
              </a:tr>
              <a:tr h="443911">
                <a:tc>
                  <a:txBody>
                    <a:bodyPr/>
                    <a:lstStyle/>
                    <a:p>
                      <a:r>
                        <a:rPr lang="en-IN" sz="1400" b="1" dirty="0"/>
                        <a:t>Cash flows from operating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a:t>Shown first; net income is the starting point for this measure of cash flow</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9819118"/>
                  </a:ext>
                </a:extLst>
              </a:tr>
              <a:tr h="443911">
                <a:tc>
                  <a:txBody>
                    <a:bodyPr/>
                    <a:lstStyle/>
                    <a:p>
                      <a:r>
                        <a:rPr lang="en-IN" sz="1400" b="1"/>
                        <a:t>Depreciation expense</a:t>
                      </a:r>
                      <a:endParaRPr lang="en-IN"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a:t>Added back to net income because it is subtracted to arrive at net income, but does not require the use of cash</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1259045"/>
                  </a:ext>
                </a:extLst>
              </a:tr>
              <a:tr h="626698">
                <a:tc>
                  <a:txBody>
                    <a:bodyPr/>
                    <a:lstStyle/>
                    <a:p>
                      <a:r>
                        <a:rPr lang="en-IN" sz="1400" b="1"/>
                        <a:t>Increase in accounts receivable</a:t>
                      </a:r>
                      <a:endParaRPr lang="en-IN"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a:t>Deducted because it reflects sales revenues included in net income, but not yet received in cash</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2315647"/>
                  </a:ext>
                </a:extLst>
              </a:tr>
              <a:tr h="443911">
                <a:tc>
                  <a:txBody>
                    <a:bodyPr/>
                    <a:lstStyle/>
                    <a:p>
                      <a:r>
                        <a:rPr lang="en-IN" sz="1400" b="1"/>
                        <a:t>Increase in merchandise inventory</a:t>
                      </a:r>
                      <a:endParaRPr lang="en-IN"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a:t>Deducted because cash was spent to acquire the increase in inentory</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627070"/>
                  </a:ext>
                </a:extLst>
              </a:tr>
              <a:tr h="292908">
                <a:tc>
                  <a:txBody>
                    <a:bodyPr/>
                    <a:lstStyle/>
                    <a:p>
                      <a:r>
                        <a:rPr lang="en-IN" sz="1400" b="1"/>
                        <a:t>Increase in current liabilities</a:t>
                      </a:r>
                      <a:endParaRPr lang="en-IN"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a:t>Added because cash has not yet been paid for the products and services that have been received during the current fiscal period</a:t>
                      </a:r>
                      <a:endParaRPr lang="en-IN"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735497"/>
                  </a:ext>
                </a:extLst>
              </a:tr>
              <a:tr h="261124">
                <a:tc>
                  <a:txBody>
                    <a:bodyPr/>
                    <a:lstStyle/>
                    <a:p>
                      <a:r>
                        <a:rPr lang="en-IN" sz="1400" b="1"/>
                        <a:t>Cash flows from investing activities</a:t>
                      </a:r>
                      <a:endParaRPr lang="en-IN"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Show the cash sources and uses related to long-lived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0584674"/>
                  </a:ext>
                </a:extLst>
              </a:tr>
              <a:tr h="443911">
                <a:tc>
                  <a:txBody>
                    <a:bodyPr/>
                    <a:lstStyle/>
                    <a:p>
                      <a:r>
                        <a:rPr lang="en-IN" sz="1400" b="1" dirty="0"/>
                        <a:t>Cash flows from financing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t>Show the cash sources and uses related to transactions with creditors and stockholders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628032"/>
                  </a:ext>
                </a:extLst>
              </a:tr>
            </a:tbl>
          </a:graphicData>
        </a:graphic>
      </p:graphicFrame>
      <p:sp>
        <p:nvSpPr>
          <p:cNvPr id="3" name="Content Placeholder 2"/>
          <p:cNvSpPr>
            <a:spLocks noGrp="1"/>
          </p:cNvSpPr>
          <p:nvPr>
            <p:ph sz="quarter" idx="13"/>
          </p:nvPr>
        </p:nvSpPr>
        <p:spPr>
          <a:xfrm>
            <a:off x="457200" y="6136192"/>
            <a:ext cx="73152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1851906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051560" y="2441573"/>
            <a:ext cx="7040880" cy="1139827"/>
          </a:xfrm>
        </p:spPr>
        <p:txBody>
          <a:bodyPr/>
          <a:lstStyle/>
          <a:p>
            <a:pPr eaLnBrk="1" hangingPunct="1">
              <a:lnSpc>
                <a:spcPct val="90000"/>
              </a:lnSpc>
              <a:spcBef>
                <a:spcPct val="50000"/>
              </a:spcBef>
              <a:defRPr/>
            </a:pPr>
            <a:r>
              <a:rPr lang="en-US" altLang="en-US" sz="3600" b="1" dirty="0">
                <a:solidFill>
                  <a:schemeClr val="tx1"/>
                </a:solidFill>
                <a:latin typeface="Calibri" pitchFamily="34" charset="0"/>
                <a:ea typeface="ＭＳ Ｐゴシック" panose="020B0600070205080204" pitchFamily="34" charset="-128"/>
              </a:rPr>
              <a:t>CHAPTER 2: </a:t>
            </a:r>
            <a:r>
              <a:rPr lang="en-US" altLang="en-US" sz="3600" b="1" i="1" dirty="0">
                <a:solidFill>
                  <a:schemeClr val="tx1"/>
                </a:solidFill>
                <a:latin typeface="Calibri" pitchFamily="34" charset="0"/>
              </a:rPr>
              <a:t>Financial Statements and Accounting Concepts/Principles</a:t>
            </a:r>
          </a:p>
        </p:txBody>
      </p:sp>
      <p:sp>
        <p:nvSpPr>
          <p:cNvPr id="8" name="Content Placeholder 7"/>
          <p:cNvSpPr>
            <a:spLocks noGrp="1"/>
          </p:cNvSpPr>
          <p:nvPr>
            <p:ph sz="quarter" idx="11"/>
          </p:nvPr>
        </p:nvSpPr>
        <p:spPr>
          <a:xfrm>
            <a:off x="1066800" y="3867149"/>
            <a:ext cx="7391400" cy="1108076"/>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Time-Line Model</a:t>
            </a:r>
            <a:endParaRPr lang="en-IN" dirty="0"/>
          </a:p>
        </p:txBody>
      </p:sp>
      <p:pic>
        <p:nvPicPr>
          <p:cNvPr id="5" name="Picture 5" descr="The statement of cash flows results in a further expansion and modification of the timeline model.&#10;">
            <a:extLst>
              <a:ext uri="{FF2B5EF4-FFF2-40B4-BE49-F238E27FC236}">
                <a16:creationId xmlns:a16="http://schemas.microsoft.com/office/drawing/2014/main" id="{F0EA18C6-0EA2-4DFD-A318-FFE7E40F60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0666" y="1447800"/>
            <a:ext cx="4258244" cy="4092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3380089" y="5790799"/>
            <a:ext cx="2383823" cy="229001"/>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
        <p:nvSpPr>
          <p:cNvPr id="4" name="Content Placeholder 3"/>
          <p:cNvSpPr>
            <a:spLocks noGrp="1"/>
          </p:cNvSpPr>
          <p:nvPr>
            <p:ph sz="quarter" idx="13"/>
          </p:nvPr>
        </p:nvSpPr>
        <p:spPr>
          <a:xfrm>
            <a:off x="457200" y="6096000"/>
            <a:ext cx="7086600" cy="381000"/>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3548901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 Relationships </a:t>
            </a:r>
            <a:r>
              <a:rPr lang="en-US" altLang="en-US" sz="1000" b="0" dirty="0">
                <a:ea typeface="MS PGothic" panose="020B0600070205080204" pitchFamily="34" charset="-128"/>
              </a:rPr>
              <a:t>1</a:t>
            </a:r>
            <a:endParaRPr lang="en-IN" sz="1000" b="0" dirty="0"/>
          </a:p>
        </p:txBody>
      </p:sp>
      <p:graphicFrame>
        <p:nvGraphicFramePr>
          <p:cNvPr id="4" name="Table 3"/>
          <p:cNvGraphicFramePr>
            <a:graphicFrameLocks noGrp="1"/>
          </p:cNvGraphicFramePr>
          <p:nvPr>
            <p:extLst>
              <p:ext uri="{D42A27DB-BD31-4B8C-83A1-F6EECF244321}">
                <p14:modId xmlns:p14="http://schemas.microsoft.com/office/powerpoint/2010/main" val="3024202207"/>
              </p:ext>
            </p:extLst>
          </p:nvPr>
        </p:nvGraphicFramePr>
        <p:xfrm>
          <a:off x="762000" y="1752600"/>
          <a:ext cx="7924800" cy="731520"/>
        </p:xfrm>
        <a:graphic>
          <a:graphicData uri="http://schemas.openxmlformats.org/drawingml/2006/table">
            <a:tbl>
              <a:tblPr firstRow="1" bandRow="1">
                <a:tableStyleId>{5C22544A-7EE6-4342-B048-85BDC9FD1C3A}</a:tableStyleId>
              </a:tblPr>
              <a:tblGrid>
                <a:gridCol w="3962400">
                  <a:extLst>
                    <a:ext uri="{9D8B030D-6E8A-4147-A177-3AD203B41FA5}">
                      <a16:colId xmlns:a16="http://schemas.microsoft.com/office/drawing/2014/main" val="239821772"/>
                    </a:ext>
                  </a:extLst>
                </a:gridCol>
                <a:gridCol w="3962400">
                  <a:extLst>
                    <a:ext uri="{9D8B030D-6E8A-4147-A177-3AD203B41FA5}">
                      <a16:colId xmlns:a16="http://schemas.microsoft.com/office/drawing/2014/main" val="33375908"/>
                    </a:ext>
                  </a:extLst>
                </a:gridCol>
              </a:tblGrid>
              <a:tr h="190500">
                <a:tc>
                  <a:txBody>
                    <a:bodyPr/>
                    <a:lstStyle/>
                    <a:p>
                      <a:pPr algn="ctr"/>
                      <a:r>
                        <a:rPr lang="en-IN" b="1" dirty="0">
                          <a:solidFill>
                            <a:schemeClr val="tx1"/>
                          </a:solidFill>
                        </a:rPr>
                        <a:t>Balance sheet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b="1" dirty="0">
                          <a:solidFill>
                            <a:schemeClr val="tx1"/>
                          </a:solidFill>
                        </a:rPr>
                        <a:t>Income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6799092"/>
                  </a:ext>
                </a:extLst>
              </a:tr>
              <a:tr h="190500">
                <a:tc>
                  <a:txBody>
                    <a:bodyPr/>
                    <a:lstStyle/>
                    <a:p>
                      <a:r>
                        <a:rPr lang="en-IN" dirty="0"/>
                        <a:t>Assets = Liabilities + Stockholders' equity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dirty="0"/>
                        <a:t>← Net Income = Revenues – Expenses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5634941"/>
                  </a:ext>
                </a:extLst>
              </a:tr>
            </a:tbl>
          </a:graphicData>
        </a:graphic>
      </p:graphicFrame>
      <p:sp>
        <p:nvSpPr>
          <p:cNvPr id="5" name="Oval 4"/>
          <p:cNvSpPr/>
          <p:nvPr/>
        </p:nvSpPr>
        <p:spPr>
          <a:xfrm>
            <a:off x="4800600" y="2209800"/>
            <a:ext cx="228600" cy="22860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Content Placeholder 5"/>
          <p:cNvSpPr>
            <a:spLocks noGrp="1"/>
          </p:cNvSpPr>
          <p:nvPr>
            <p:ph idx="1"/>
          </p:nvPr>
        </p:nvSpPr>
        <p:spPr>
          <a:xfrm>
            <a:off x="457200" y="2959494"/>
            <a:ext cx="8229600" cy="1537760"/>
          </a:xfrm>
        </p:spPr>
        <p:txBody>
          <a:bodyPr/>
          <a:lstStyle/>
          <a:p>
            <a:pPr marL="0" indent="0">
              <a:buNone/>
            </a:pPr>
            <a:r>
              <a:rPr lang="en-US" b="1" dirty="0">
                <a:ea typeface="ＭＳ Ｐゴシック" panose="020B0600070205080204" pitchFamily="34" charset="-128"/>
              </a:rPr>
              <a:t>The arrow indicates that net income affects retained earnings, which is a component of stockholders' equity.</a:t>
            </a:r>
          </a:p>
        </p:txBody>
      </p:sp>
      <p:sp>
        <p:nvSpPr>
          <p:cNvPr id="3" name="Content Placeholder 2"/>
          <p:cNvSpPr>
            <a:spLocks noGrp="1"/>
          </p:cNvSpPr>
          <p:nvPr>
            <p:ph sz="quarter" idx="13"/>
          </p:nvPr>
        </p:nvSpPr>
        <p:spPr>
          <a:xfrm>
            <a:off x="457200" y="6136192"/>
            <a:ext cx="73914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1659982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 Relationships </a:t>
            </a:r>
            <a:r>
              <a:rPr lang="en-US" altLang="en-US" sz="1000" b="0" dirty="0">
                <a:ea typeface="MS PGothic" panose="020B0600070205080204" pitchFamily="34" charset="-128"/>
              </a:rPr>
              <a:t>2</a:t>
            </a:r>
            <a:endParaRPr lang="en-IN" dirty="0"/>
          </a:p>
        </p:txBody>
      </p:sp>
      <p:pic>
        <p:nvPicPr>
          <p:cNvPr id="8" name="Picture 6" descr="Relationships between various financial statements over a fiscal year is illustrated through a flowchart and time line.&#10;">
            <a:extLst>
              <a:ext uri="{FF2B5EF4-FFF2-40B4-BE49-F238E27FC236}">
                <a16:creationId xmlns:a16="http://schemas.microsoft.com/office/drawing/2014/main" id="{CE7BC0D1-9C43-430F-9696-0402354391CF}"/>
              </a:ext>
            </a:extLst>
          </p:cNvPr>
          <p:cNvPicPr>
            <a:picLocks noChangeAspect="1"/>
          </p:cNvPicPr>
          <p:nvPr/>
        </p:nvPicPr>
        <p:blipFill>
          <a:blip r:embed="rId3">
            <a:extLst>
              <a:ext uri="{28A0092B-C50C-407E-A947-70E740481C1C}">
                <a14:useLocalDpi xmlns:a14="http://schemas.microsoft.com/office/drawing/2010/main" val="0"/>
              </a:ext>
            </a:extLst>
          </a:blip>
          <a:srcRect t="6483"/>
          <a:stretch>
            <a:fillRect/>
          </a:stretch>
        </p:blipFill>
        <p:spPr bwMode="auto">
          <a:xfrm>
            <a:off x="967534" y="1470134"/>
            <a:ext cx="7208931" cy="42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6"/>
          <p:cNvSpPr>
            <a:spLocks noGrp="1"/>
          </p:cNvSpPr>
          <p:nvPr>
            <p:ph sz="quarter" idx="14"/>
          </p:nvPr>
        </p:nvSpPr>
        <p:spPr>
          <a:xfrm>
            <a:off x="3129788" y="5867400"/>
            <a:ext cx="2884425" cy="229001"/>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
        <p:nvSpPr>
          <p:cNvPr id="5" name="Content Placeholder 4"/>
          <p:cNvSpPr>
            <a:spLocks noGrp="1"/>
          </p:cNvSpPr>
          <p:nvPr>
            <p:ph sz="quarter" idx="13"/>
          </p:nvPr>
        </p:nvSpPr>
        <p:spPr>
          <a:xfrm>
            <a:off x="457200" y="6136192"/>
            <a:ext cx="73152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3714946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 Relationships </a:t>
            </a:r>
            <a:r>
              <a:rPr lang="en-US" altLang="en-US" sz="1000" b="0" dirty="0">
                <a:ea typeface="MS PGothic" panose="020B0600070205080204" pitchFamily="34" charset="-128"/>
              </a:rPr>
              <a:t>3</a:t>
            </a:r>
            <a:endParaRPr lang="en-IN" dirty="0"/>
          </a:p>
        </p:txBody>
      </p:sp>
      <p:sp>
        <p:nvSpPr>
          <p:cNvPr id="6" name="Content Placeholder 5"/>
          <p:cNvSpPr>
            <a:spLocks noGrp="1"/>
          </p:cNvSpPr>
          <p:nvPr>
            <p:ph idx="1"/>
          </p:nvPr>
        </p:nvSpPr>
        <p:spPr>
          <a:xfrm>
            <a:off x="457200" y="1481137"/>
            <a:ext cx="8229600" cy="881063"/>
          </a:xfrm>
        </p:spPr>
        <p:txBody>
          <a:bodyPr/>
          <a:lstStyle/>
          <a:p>
            <a:pPr marL="0" indent="0">
              <a:buNone/>
            </a:pPr>
            <a:r>
              <a:rPr lang="en-US" sz="2400" b="1" dirty="0">
                <a:ea typeface="ＭＳ Ｐゴシック" panose="020B0600070205080204" pitchFamily="34" charset="-128"/>
              </a:rPr>
              <a:t>If assets equal $320,000 and liabilities equal $117,000, what is stockholders' equity?</a:t>
            </a:r>
          </a:p>
        </p:txBody>
      </p:sp>
      <p:pic>
        <p:nvPicPr>
          <p:cNvPr id="5" name="Picture 4" descr="Table shows an abbreviated balance sheet. Assets ($320k) = Liabilities ($117k) + Stockholders' Equity (?).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900" y="2971800"/>
            <a:ext cx="7188200" cy="1752600"/>
          </a:xfrm>
          <a:prstGeom prst="rect">
            <a:avLst/>
          </a:prstGeom>
        </p:spPr>
      </p:pic>
      <p:sp>
        <p:nvSpPr>
          <p:cNvPr id="3" name="Content Placeholder 2"/>
          <p:cNvSpPr>
            <a:spLocks noGrp="1"/>
          </p:cNvSpPr>
          <p:nvPr>
            <p:ph sz="quarter" idx="13"/>
          </p:nvPr>
        </p:nvSpPr>
        <p:spPr>
          <a:xfrm>
            <a:off x="457200" y="6136192"/>
            <a:ext cx="74676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1559855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MS PGothic" panose="020B0600070205080204" pitchFamily="34" charset="-128"/>
              </a:rPr>
              <a:t>Financial Statement Relationships </a:t>
            </a:r>
            <a:r>
              <a:rPr lang="en-US" altLang="en-US" sz="1000" b="0" dirty="0">
                <a:ea typeface="MS PGothic" panose="020B0600070205080204" pitchFamily="34" charset="-128"/>
              </a:rPr>
              <a:t>4</a:t>
            </a:r>
            <a:endParaRPr lang="en-IN" dirty="0"/>
          </a:p>
        </p:txBody>
      </p:sp>
      <p:sp>
        <p:nvSpPr>
          <p:cNvPr id="5" name="Content Placeholder 4"/>
          <p:cNvSpPr>
            <a:spLocks noGrp="1"/>
          </p:cNvSpPr>
          <p:nvPr>
            <p:ph idx="1"/>
          </p:nvPr>
        </p:nvSpPr>
        <p:spPr>
          <a:xfrm>
            <a:off x="457200" y="1481137"/>
            <a:ext cx="8229600" cy="881063"/>
          </a:xfrm>
        </p:spPr>
        <p:txBody>
          <a:bodyPr/>
          <a:lstStyle/>
          <a:p>
            <a:pPr marL="0" indent="0">
              <a:buNone/>
            </a:pPr>
            <a:r>
              <a:rPr lang="en-US" sz="2400" b="1" dirty="0">
                <a:ea typeface="ＭＳ Ｐゴシック" panose="020B0600070205080204" pitchFamily="34" charset="-128"/>
              </a:rPr>
              <a:t>If assets equal $320,000 and liabilities equal $117,000, what is stockholders' equity?</a:t>
            </a:r>
          </a:p>
        </p:txBody>
      </p:sp>
      <p:pic>
        <p:nvPicPr>
          <p:cNvPr id="9" name="Picture 8" descr="Previous balance sheet information is shown but now the question mark under Stockholders' Equity is replaced with the amount 203,0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488" y="2567150"/>
            <a:ext cx="7557025" cy="1831053"/>
          </a:xfrm>
          <a:prstGeom prst="rect">
            <a:avLst/>
          </a:prstGeom>
        </p:spPr>
      </p:pic>
      <p:sp>
        <p:nvSpPr>
          <p:cNvPr id="8" name="Content Placeholder 7"/>
          <p:cNvSpPr>
            <a:spLocks noGrp="1"/>
          </p:cNvSpPr>
          <p:nvPr>
            <p:ph sz="quarter" idx="14"/>
          </p:nvPr>
        </p:nvSpPr>
        <p:spPr>
          <a:xfrm>
            <a:off x="425669" y="4724400"/>
            <a:ext cx="8229600" cy="533400"/>
          </a:xfrm>
        </p:spPr>
        <p:txBody>
          <a:bodyPr/>
          <a:lstStyle/>
          <a:p>
            <a:pPr marL="0" indent="0" eaLnBrk="1" hangingPunct="1">
              <a:spcBef>
                <a:spcPct val="50000"/>
              </a:spcBef>
              <a:buNone/>
              <a:defRPr/>
            </a:pPr>
            <a:r>
              <a:rPr lang="en-US" sz="2400" b="1" dirty="0">
                <a:ea typeface="ＭＳ Ｐゴシック" panose="020B0600070205080204" pitchFamily="34" charset="-128"/>
              </a:rPr>
              <a:t>Stockholders' equity equals $203,000. ($320,000 − $117,000)</a:t>
            </a:r>
          </a:p>
        </p:txBody>
      </p:sp>
      <p:sp>
        <p:nvSpPr>
          <p:cNvPr id="7" name="Content Placeholder 6"/>
          <p:cNvSpPr>
            <a:spLocks noGrp="1"/>
          </p:cNvSpPr>
          <p:nvPr>
            <p:ph sz="quarter" idx="13"/>
          </p:nvPr>
        </p:nvSpPr>
        <p:spPr>
          <a:xfrm>
            <a:off x="457200" y="6136192"/>
            <a:ext cx="73914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983517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 Relationships </a:t>
            </a:r>
            <a:r>
              <a:rPr lang="en-US" altLang="en-US" sz="1000" b="0" dirty="0">
                <a:ea typeface="MS PGothic" panose="020B0600070205080204" pitchFamily="34" charset="-128"/>
              </a:rPr>
              <a:t>5</a:t>
            </a:r>
            <a:endParaRPr lang="en-IN" dirty="0"/>
          </a:p>
        </p:txBody>
      </p:sp>
      <p:sp>
        <p:nvSpPr>
          <p:cNvPr id="6" name="Content Placeholder 5"/>
          <p:cNvSpPr>
            <a:spLocks noGrp="1"/>
          </p:cNvSpPr>
          <p:nvPr>
            <p:ph idx="1"/>
          </p:nvPr>
        </p:nvSpPr>
        <p:spPr>
          <a:xfrm>
            <a:off x="457200" y="1481137"/>
            <a:ext cx="8229600" cy="782385"/>
          </a:xfrm>
        </p:spPr>
        <p:txBody>
          <a:bodyPr/>
          <a:lstStyle/>
          <a:p>
            <a:pPr marL="0" indent="0">
              <a:buNone/>
            </a:pPr>
            <a:r>
              <a:rPr lang="en-US" sz="2300" b="1" dirty="0">
                <a:ea typeface="ＭＳ Ｐゴシック" panose="020B0600070205080204" pitchFamily="34" charset="-128"/>
              </a:rPr>
              <a:t>Now, suppose that total assets increase by $10,000 during the year and total liabilities decrease by $3,000 during the year.</a:t>
            </a:r>
          </a:p>
        </p:txBody>
      </p:sp>
      <p:pic>
        <p:nvPicPr>
          <p:cNvPr id="4" name="Picture 3" descr="Building on previous balance sheet shows two additional rows. Below Assets is $320k + $10k = $330k; below Liabilities is $117k – $3k = $114k; and below Stockholders' Equity is $203k ? =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040" y="2592387"/>
            <a:ext cx="6975284" cy="2565148"/>
          </a:xfrm>
          <a:prstGeom prst="rect">
            <a:avLst/>
          </a:prstGeom>
        </p:spPr>
      </p:pic>
      <p:sp>
        <p:nvSpPr>
          <p:cNvPr id="5" name="Content Placeholder 4"/>
          <p:cNvSpPr>
            <a:spLocks noGrp="1"/>
          </p:cNvSpPr>
          <p:nvPr>
            <p:ph sz="quarter" idx="14"/>
          </p:nvPr>
        </p:nvSpPr>
        <p:spPr>
          <a:xfrm>
            <a:off x="438807" y="5486400"/>
            <a:ext cx="8229600" cy="440826"/>
          </a:xfrm>
        </p:spPr>
        <p:txBody>
          <a:bodyPr/>
          <a:lstStyle/>
          <a:p>
            <a:pPr marL="0" indent="0">
              <a:buNone/>
            </a:pPr>
            <a:r>
              <a:rPr lang="en-US" sz="2400" b="1" dirty="0">
                <a:ea typeface="ＭＳ Ｐゴシック" panose="020B0600070205080204" pitchFamily="34" charset="-128"/>
              </a:rPr>
              <a:t>What is stockholders' equity at the end of the year?</a:t>
            </a:r>
          </a:p>
        </p:txBody>
      </p:sp>
      <p:sp>
        <p:nvSpPr>
          <p:cNvPr id="3" name="Content Placeholder 2"/>
          <p:cNvSpPr>
            <a:spLocks noGrp="1"/>
          </p:cNvSpPr>
          <p:nvPr>
            <p:ph sz="quarter" idx="13"/>
          </p:nvPr>
        </p:nvSpPr>
        <p:spPr>
          <a:xfrm>
            <a:off x="457200" y="6136192"/>
            <a:ext cx="74676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3729342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 Relationships </a:t>
            </a:r>
            <a:r>
              <a:rPr lang="en-US" altLang="en-US" sz="1000" b="0" dirty="0">
                <a:ea typeface="MS PGothic" panose="020B0600070205080204" pitchFamily="34" charset="-128"/>
              </a:rPr>
              <a:t>6</a:t>
            </a:r>
            <a:endParaRPr lang="en-IN" dirty="0"/>
          </a:p>
        </p:txBody>
      </p:sp>
      <p:sp>
        <p:nvSpPr>
          <p:cNvPr id="6" name="Content Placeholder 5"/>
          <p:cNvSpPr>
            <a:spLocks noGrp="1"/>
          </p:cNvSpPr>
          <p:nvPr>
            <p:ph idx="1"/>
          </p:nvPr>
        </p:nvSpPr>
        <p:spPr>
          <a:xfrm>
            <a:off x="457200" y="1481137"/>
            <a:ext cx="8229600" cy="1185863"/>
          </a:xfrm>
        </p:spPr>
        <p:txBody>
          <a:bodyPr/>
          <a:lstStyle/>
          <a:p>
            <a:pPr marL="0" indent="0" eaLnBrk="1" hangingPunct="1">
              <a:spcBef>
                <a:spcPct val="50000"/>
              </a:spcBef>
              <a:buNone/>
              <a:defRPr/>
            </a:pPr>
            <a:r>
              <a:rPr lang="en-US" sz="2300" b="1" dirty="0">
                <a:ea typeface="ＭＳ Ｐゴシック" panose="020B0600070205080204" pitchFamily="34" charset="-128"/>
              </a:rPr>
              <a:t>Stockholders' equity must have increased by $13,000. Since stockholders' equity was $203,000 at the beginning of the year, it must be $216,000 at the end of the year.</a:t>
            </a:r>
          </a:p>
        </p:txBody>
      </p:sp>
      <p:pic>
        <p:nvPicPr>
          <p:cNvPr id="4" name="Picture 3" descr="The question marks under Stockholders' Equity in previous diagram are now replaced with 13,000 and 216,0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724" y="2885090"/>
            <a:ext cx="7172876" cy="2638661"/>
          </a:xfrm>
          <a:prstGeom prst="rect">
            <a:avLst/>
          </a:prstGeom>
        </p:spPr>
      </p:pic>
      <p:sp>
        <p:nvSpPr>
          <p:cNvPr id="3" name="Content Placeholder 2"/>
          <p:cNvSpPr>
            <a:spLocks noGrp="1"/>
          </p:cNvSpPr>
          <p:nvPr>
            <p:ph sz="quarter" idx="13"/>
          </p:nvPr>
        </p:nvSpPr>
        <p:spPr>
          <a:xfrm>
            <a:off x="457200" y="6136192"/>
            <a:ext cx="7467600" cy="260228"/>
          </a:xfrm>
        </p:spPr>
        <p:txBody>
          <a:bodyPr/>
          <a:lstStyle/>
          <a:p>
            <a:r>
              <a:rPr lang="en-US" altLang="en-US" b="1" dirty="0"/>
              <a:t>Learning Objective 2-4: Explain the meaning of each of the captions on the financial statements illustrated in this chapter.</a:t>
            </a:r>
          </a:p>
        </p:txBody>
      </p:sp>
    </p:spTree>
    <p:extLst>
      <p:ext uri="{BB962C8B-B14F-4D97-AF65-F5344CB8AC3E}">
        <p14:creationId xmlns:p14="http://schemas.microsoft.com/office/powerpoint/2010/main" val="384623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Accounting Concepts and Principles</a:t>
            </a:r>
            <a:endParaRPr lang="en-IN" sz="4000" dirty="0"/>
          </a:p>
        </p:txBody>
      </p:sp>
      <p:pic>
        <p:nvPicPr>
          <p:cNvPr id="5" name="Picture 4" descr="Concepts and principles related to the basic model of the flow of data from transactions to financial statements.&#10;">
            <a:extLst>
              <a:ext uri="{FF2B5EF4-FFF2-40B4-BE49-F238E27FC236}">
                <a16:creationId xmlns:a16="http://schemas.microsoft.com/office/drawing/2014/main" id="{B4DFF70A-B1DE-453E-B2F9-4BDA6A38C0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725" y="1524000"/>
            <a:ext cx="6944662" cy="4097284"/>
          </a:xfrm>
          <a:prstGeom prst="rect">
            <a:avLst/>
          </a:prstGeom>
        </p:spPr>
      </p:pic>
      <p:sp>
        <p:nvSpPr>
          <p:cNvPr id="3" name="Content Placeholder 2"/>
          <p:cNvSpPr>
            <a:spLocks noGrp="1"/>
          </p:cNvSpPr>
          <p:nvPr>
            <p:ph idx="1"/>
          </p:nvPr>
        </p:nvSpPr>
        <p:spPr>
          <a:xfrm>
            <a:off x="3380089" y="5847450"/>
            <a:ext cx="2383823" cy="203880"/>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
        <p:nvSpPr>
          <p:cNvPr id="4" name="Content Placeholder 3"/>
          <p:cNvSpPr>
            <a:spLocks noGrp="1"/>
          </p:cNvSpPr>
          <p:nvPr>
            <p:ph sz="quarter" idx="13"/>
          </p:nvPr>
        </p:nvSpPr>
        <p:spPr>
          <a:xfrm>
            <a:off x="457200" y="6136192"/>
            <a:ext cx="8229600" cy="260228"/>
          </a:xfrm>
        </p:spPr>
        <p:txBody>
          <a:bodyPr/>
          <a:lstStyle/>
          <a:p>
            <a:r>
              <a:rPr lang="en-US" altLang="en-US" b="1" dirty="0"/>
              <a:t>Learning Objective 2-5: Identify and explain the broad, generally accepted concepts and principles that apply to the accounting process.</a:t>
            </a:r>
          </a:p>
        </p:txBody>
      </p:sp>
    </p:spTree>
    <p:extLst>
      <p:ext uri="{BB962C8B-B14F-4D97-AF65-F5344CB8AC3E}">
        <p14:creationId xmlns:p14="http://schemas.microsoft.com/office/powerpoint/2010/main" val="1172137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sz="4000" dirty="0"/>
              <a:t>Concepts/Principles Related to the Entire Model</a:t>
            </a:r>
            <a:endParaRPr lang="en-IN" sz="4000" dirty="0"/>
          </a:p>
        </p:txBody>
      </p:sp>
      <p:sp>
        <p:nvSpPr>
          <p:cNvPr id="6" name="Content Placeholder 5"/>
          <p:cNvSpPr>
            <a:spLocks noGrp="1"/>
          </p:cNvSpPr>
          <p:nvPr>
            <p:ph idx="1"/>
          </p:nvPr>
        </p:nvSpPr>
        <p:spPr>
          <a:xfrm>
            <a:off x="457200" y="1785937"/>
            <a:ext cx="8077200" cy="2938463"/>
          </a:xfrm>
        </p:spPr>
        <p:txBody>
          <a:bodyPr/>
          <a:lstStyle/>
          <a:p>
            <a:pPr marL="0" indent="0" eaLnBrk="1" hangingPunct="1">
              <a:spcBef>
                <a:spcPct val="50000"/>
              </a:spcBef>
              <a:buNone/>
              <a:defRPr/>
            </a:pPr>
            <a:r>
              <a:rPr lang="en-US" sz="2000" b="1" i="1" u="sng" dirty="0">
                <a:ea typeface="ＭＳ Ｐゴシック" panose="020B0600070205080204" pitchFamily="34" charset="-128"/>
              </a:rPr>
              <a:t>Accounting equation</a:t>
            </a:r>
          </a:p>
          <a:p>
            <a:pPr marL="0" indent="0" eaLnBrk="1" hangingPunct="1">
              <a:spcBef>
                <a:spcPct val="50000"/>
              </a:spcBef>
              <a:buNone/>
              <a:defRPr/>
            </a:pPr>
            <a:r>
              <a:rPr lang="en-US" sz="2100" b="1" dirty="0">
                <a:solidFill>
                  <a:schemeClr val="tx2">
                    <a:lumMod val="50000"/>
                  </a:schemeClr>
                </a:solidFill>
                <a:ea typeface="ＭＳ Ｐゴシック" panose="020B0600070205080204" pitchFamily="34" charset="-128"/>
              </a:rPr>
              <a:t>Assets = Liabilities + Stockholders’ equity</a:t>
            </a:r>
          </a:p>
          <a:p>
            <a:pPr marL="0" indent="0" eaLnBrk="1" hangingPunct="1">
              <a:spcBef>
                <a:spcPct val="50000"/>
              </a:spcBef>
              <a:buNone/>
              <a:defRPr/>
            </a:pPr>
            <a:r>
              <a:rPr lang="en-US" sz="2000" b="1" i="1" u="sng" dirty="0">
                <a:ea typeface="ＭＳ Ｐゴシック" panose="020B0600070205080204" pitchFamily="34" charset="-128"/>
              </a:rPr>
              <a:t>Accounting Entity</a:t>
            </a:r>
          </a:p>
          <a:p>
            <a:pPr marL="0" indent="0" eaLnBrk="1" hangingPunct="1">
              <a:buNone/>
              <a:defRPr/>
            </a:pPr>
            <a:r>
              <a:rPr lang="en-US" sz="2100" b="1" dirty="0">
                <a:solidFill>
                  <a:schemeClr val="tx2">
                    <a:lumMod val="50000"/>
                  </a:schemeClr>
                </a:solidFill>
                <a:ea typeface="ＭＳ Ｐゴシック" panose="020B0600070205080204" pitchFamily="34" charset="-128"/>
              </a:rPr>
              <a:t>Every economic entity can be separately identified and accounted for.</a:t>
            </a:r>
          </a:p>
          <a:p>
            <a:pPr marL="0" indent="0" eaLnBrk="1" hangingPunct="1">
              <a:spcBef>
                <a:spcPct val="50000"/>
              </a:spcBef>
              <a:buNone/>
              <a:defRPr/>
            </a:pPr>
            <a:r>
              <a:rPr lang="en-US" sz="2000" b="1" i="1" u="sng" dirty="0">
                <a:ea typeface="ＭＳ Ｐゴシック" panose="020B0600070205080204" pitchFamily="34" charset="-128"/>
              </a:rPr>
              <a:t>Going Concern Concept</a:t>
            </a:r>
          </a:p>
          <a:p>
            <a:pPr marL="0" indent="0" eaLnBrk="1" hangingPunct="1">
              <a:buNone/>
              <a:defRPr/>
            </a:pPr>
            <a:r>
              <a:rPr lang="en-US" sz="2100" b="1" dirty="0">
                <a:solidFill>
                  <a:schemeClr val="tx2">
                    <a:lumMod val="50000"/>
                  </a:schemeClr>
                </a:solidFill>
                <a:ea typeface="ＭＳ Ｐゴシック" panose="020B0600070205080204" pitchFamily="34" charset="-128"/>
              </a:rPr>
              <a:t>The presumption that the entity will continue to operate in the future—that it is not being liquidated.</a:t>
            </a:r>
          </a:p>
        </p:txBody>
      </p:sp>
      <p:sp>
        <p:nvSpPr>
          <p:cNvPr id="3" name="Content Placeholder 2"/>
          <p:cNvSpPr>
            <a:spLocks noGrp="1"/>
          </p:cNvSpPr>
          <p:nvPr>
            <p:ph sz="quarter" idx="13"/>
          </p:nvPr>
        </p:nvSpPr>
        <p:spPr>
          <a:xfrm>
            <a:off x="457200" y="6136192"/>
            <a:ext cx="8077200" cy="260228"/>
          </a:xfrm>
        </p:spPr>
        <p:txBody>
          <a:bodyPr/>
          <a:lstStyle/>
          <a:p>
            <a:r>
              <a:rPr lang="en-US" altLang="en-US" b="1" dirty="0"/>
              <a:t>Learning Objective 2-5: Identify and explain the broad, generally accepted concepts and principles that apply to the accounting process.</a:t>
            </a:r>
          </a:p>
        </p:txBody>
      </p:sp>
    </p:spTree>
    <p:extLst>
      <p:ext uri="{BB962C8B-B14F-4D97-AF65-F5344CB8AC3E}">
        <p14:creationId xmlns:p14="http://schemas.microsoft.com/office/powerpoint/2010/main" val="4003199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sz="4000" dirty="0"/>
              <a:t>Concepts/Principles Related to Transactions</a:t>
            </a:r>
            <a:endParaRPr lang="en-IN" sz="4000" dirty="0"/>
          </a:p>
        </p:txBody>
      </p:sp>
      <p:sp>
        <p:nvSpPr>
          <p:cNvPr id="6" name="Content Placeholder 5"/>
          <p:cNvSpPr>
            <a:spLocks noGrp="1"/>
          </p:cNvSpPr>
          <p:nvPr>
            <p:ph idx="1"/>
          </p:nvPr>
        </p:nvSpPr>
        <p:spPr>
          <a:xfrm>
            <a:off x="457200" y="1481137"/>
            <a:ext cx="8229600" cy="3624263"/>
          </a:xfrm>
        </p:spPr>
        <p:txBody>
          <a:bodyPr/>
          <a:lstStyle/>
          <a:p>
            <a:pPr marL="0" indent="0" eaLnBrk="1" hangingPunct="1">
              <a:spcBef>
                <a:spcPct val="50000"/>
              </a:spcBef>
              <a:buNone/>
              <a:defRPr/>
            </a:pPr>
            <a:r>
              <a:rPr lang="en-US" sz="2000" b="1" i="1" u="sng" dirty="0">
                <a:ea typeface="ＭＳ Ｐゴシック" panose="020B0600070205080204" pitchFamily="34" charset="-128"/>
              </a:rPr>
              <a:t>Unit of Measurement</a:t>
            </a:r>
          </a:p>
          <a:p>
            <a:pPr marL="0" indent="0" eaLnBrk="1" hangingPunct="1">
              <a:buNone/>
              <a:defRPr/>
            </a:pPr>
            <a:r>
              <a:rPr lang="en-US" sz="2100" b="1" dirty="0">
                <a:solidFill>
                  <a:schemeClr val="tx2">
                    <a:lumMod val="50000"/>
                  </a:schemeClr>
                </a:solidFill>
                <a:ea typeface="ＭＳ Ｐゴシック" panose="020B0600070205080204" pitchFamily="34" charset="-128"/>
              </a:rPr>
              <a:t>Only transactions denominated in dollars (currency) are recorded in the accounting records.</a:t>
            </a:r>
            <a:endParaRPr lang="en-US" sz="2100" b="1" dirty="0"/>
          </a:p>
          <a:p>
            <a:pPr marL="0" indent="0" eaLnBrk="1" hangingPunct="1">
              <a:spcBef>
                <a:spcPct val="50000"/>
              </a:spcBef>
              <a:buNone/>
              <a:defRPr/>
            </a:pPr>
            <a:r>
              <a:rPr lang="en-US" sz="2000" b="1" i="1" u="sng" dirty="0">
                <a:ea typeface="ＭＳ Ｐゴシック" panose="020B0600070205080204" pitchFamily="34" charset="-128"/>
              </a:rPr>
              <a:t>Cost Principle</a:t>
            </a:r>
          </a:p>
          <a:p>
            <a:pPr marL="0" indent="0" eaLnBrk="1" hangingPunct="1">
              <a:buNone/>
              <a:defRPr/>
            </a:pPr>
            <a:r>
              <a:rPr lang="en-US" sz="2100" b="1" dirty="0">
                <a:solidFill>
                  <a:schemeClr val="tx2">
                    <a:lumMod val="50000"/>
                  </a:schemeClr>
                </a:solidFill>
                <a:ea typeface="ＭＳ Ｐゴシック" panose="020B0600070205080204" pitchFamily="34" charset="-128"/>
              </a:rPr>
              <a:t>Transactions are recorded at their original cost to the entity as measured in dollars.</a:t>
            </a:r>
          </a:p>
          <a:p>
            <a:pPr marL="0" indent="0" eaLnBrk="1" hangingPunct="1">
              <a:spcBef>
                <a:spcPct val="50000"/>
              </a:spcBef>
              <a:buNone/>
              <a:defRPr/>
            </a:pPr>
            <a:r>
              <a:rPr lang="en-US" sz="2000" b="1" i="1" u="sng" dirty="0">
                <a:ea typeface="ＭＳ Ｐゴシック" panose="020B0600070205080204" pitchFamily="34" charset="-128"/>
              </a:rPr>
              <a:t>Objectivity</a:t>
            </a:r>
          </a:p>
          <a:p>
            <a:pPr marL="0" indent="0" eaLnBrk="1" hangingPunct="1">
              <a:buNone/>
              <a:defRPr/>
            </a:pPr>
            <a:r>
              <a:rPr lang="en-US" sz="2100" b="1" dirty="0">
                <a:solidFill>
                  <a:schemeClr val="tx2">
                    <a:lumMod val="50000"/>
                  </a:schemeClr>
                </a:solidFill>
                <a:ea typeface="ＭＳ Ｐゴシック" panose="020B0600070205080204" pitchFamily="34" charset="-128"/>
              </a:rPr>
              <a:t>The accountant’s desire to have a given transaction recorded in the same way in all situations</a:t>
            </a:r>
          </a:p>
        </p:txBody>
      </p:sp>
      <p:sp>
        <p:nvSpPr>
          <p:cNvPr id="3" name="Content Placeholder 2"/>
          <p:cNvSpPr>
            <a:spLocks noGrp="1"/>
          </p:cNvSpPr>
          <p:nvPr>
            <p:ph sz="quarter" idx="13"/>
          </p:nvPr>
        </p:nvSpPr>
        <p:spPr>
          <a:xfrm>
            <a:off x="457200" y="6136192"/>
            <a:ext cx="8229600" cy="260228"/>
          </a:xfrm>
        </p:spPr>
        <p:txBody>
          <a:bodyPr/>
          <a:lstStyle/>
          <a:p>
            <a:r>
              <a:rPr lang="en-US" altLang="en-US" b="1" dirty="0"/>
              <a:t>Learning Objective 2-5: Identify and explain the broad, generally accepted concepts and principles that apply to the accounting process.</a:t>
            </a:r>
          </a:p>
        </p:txBody>
      </p:sp>
    </p:spTree>
    <p:extLst>
      <p:ext uri="{BB962C8B-B14F-4D97-AF65-F5344CB8AC3E}">
        <p14:creationId xmlns:p14="http://schemas.microsoft.com/office/powerpoint/2010/main" val="1589109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Learning Objectives</a:t>
            </a:r>
            <a:endParaRPr lang="en-IN" b="1" dirty="0"/>
          </a:p>
        </p:txBody>
      </p:sp>
      <p:sp>
        <p:nvSpPr>
          <p:cNvPr id="3" name="Content Placeholder 2"/>
          <p:cNvSpPr>
            <a:spLocks noGrp="1"/>
          </p:cNvSpPr>
          <p:nvPr>
            <p:ph idx="1"/>
          </p:nvPr>
        </p:nvSpPr>
        <p:spPr>
          <a:xfrm>
            <a:off x="457200" y="1481136"/>
            <a:ext cx="8229600" cy="4691063"/>
          </a:xfrm>
        </p:spPr>
        <p:txBody>
          <a:bodyPr>
            <a:normAutofit fontScale="25000" lnSpcReduction="20000"/>
          </a:bodyPr>
          <a:lstStyle/>
          <a:p>
            <a:pPr marL="0" indent="0">
              <a:spcBef>
                <a:spcPct val="50000"/>
              </a:spcBef>
              <a:buNone/>
              <a:defRPr/>
            </a:pPr>
            <a:r>
              <a:rPr lang="en-US" sz="8000" b="1" dirty="0">
                <a:ea typeface="ＭＳ Ｐゴシック" panose="020B0600070205080204" pitchFamily="34" charset="-128"/>
              </a:rPr>
              <a:t>After studying this chapter, you should understand and be able to:</a:t>
            </a:r>
          </a:p>
          <a:p>
            <a:pPr marL="0" indent="0">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2-1: Explain what transactions are.</a:t>
            </a:r>
          </a:p>
          <a:p>
            <a:pPr marL="714375" indent="-714375">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2-2: Identify and explain the kind of information reported in each financial statement and describe how financial statements are related to each other.</a:t>
            </a:r>
          </a:p>
          <a:p>
            <a:pPr marL="0" indent="0">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2-3: Explain the meaning and usefulness of the accounting equation.</a:t>
            </a:r>
          </a:p>
          <a:p>
            <a:pPr marL="714375" indent="-714375">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2-4: Explain the meaning of each of the captions on the financial statements illustrated in this chapter.</a:t>
            </a:r>
          </a:p>
          <a:p>
            <a:pPr marL="714375" indent="-714375">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2-5: Identify and explain the broad, generally accepted concepts and principles that apply to the accounting process.</a:t>
            </a:r>
          </a:p>
          <a:p>
            <a:pPr marL="714375" indent="-714375">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2-6: Discuss why investors must carefully consider cash flow information in conjunction with accrual accounting results.</a:t>
            </a:r>
          </a:p>
          <a:p>
            <a:pPr marL="0" indent="0">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2-7: Identify and explain several limitations of financial statements.</a:t>
            </a:r>
          </a:p>
          <a:p>
            <a:pPr marL="0" indent="0">
              <a:lnSpc>
                <a:spcPct val="120000"/>
              </a:lnSpc>
              <a:spcBef>
                <a:spcPts val="1000"/>
              </a:spcBef>
              <a:buNone/>
              <a:defRPr/>
            </a:pPr>
            <a:r>
              <a:rPr lang="en-US" sz="7200" b="1" dirty="0">
                <a:ea typeface="ＭＳ Ｐゴシック" panose="020B0600070205080204" pitchFamily="34" charset="-128"/>
              </a:rPr>
              <a:t>L</a:t>
            </a:r>
            <a:r>
              <a:rPr lang="en-US" sz="400" b="1" dirty="0">
                <a:ea typeface="ＭＳ Ｐゴシック" panose="020B0600070205080204" pitchFamily="34" charset="-128"/>
              </a:rPr>
              <a:t> </a:t>
            </a:r>
            <a:r>
              <a:rPr lang="en-US" sz="7200" b="1" dirty="0">
                <a:ea typeface="ＭＳ Ｐゴシック" panose="020B0600070205080204" pitchFamily="34" charset="-128"/>
              </a:rPr>
              <a:t>O 2-8: Describe what a corporation’s annual report is and why it is issued.</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US" sz="3200" dirty="0"/>
              <a:t>Concepts/Principles Related to Bookkeeping Procedures and the Accounting Process</a:t>
            </a:r>
            <a:endParaRPr lang="en-IN" sz="3200" dirty="0"/>
          </a:p>
        </p:txBody>
      </p:sp>
      <p:sp>
        <p:nvSpPr>
          <p:cNvPr id="6" name="Content Placeholder 5"/>
          <p:cNvSpPr>
            <a:spLocks noGrp="1"/>
          </p:cNvSpPr>
          <p:nvPr>
            <p:ph idx="1"/>
          </p:nvPr>
        </p:nvSpPr>
        <p:spPr>
          <a:xfrm>
            <a:off x="457200" y="1398945"/>
            <a:ext cx="8610600" cy="4655055"/>
          </a:xfrm>
        </p:spPr>
        <p:txBody>
          <a:bodyPr/>
          <a:lstStyle/>
          <a:p>
            <a:pPr marL="0" indent="0" eaLnBrk="1" hangingPunct="1">
              <a:lnSpc>
                <a:spcPct val="90000"/>
              </a:lnSpc>
              <a:spcBef>
                <a:spcPct val="50000"/>
              </a:spcBef>
              <a:buNone/>
              <a:defRPr/>
            </a:pPr>
            <a:r>
              <a:rPr lang="en-US" sz="2000" b="1" i="1" u="sng" dirty="0">
                <a:ea typeface="ＭＳ Ｐゴシック" panose="020B0600070205080204" pitchFamily="34" charset="-128"/>
              </a:rPr>
              <a:t>Accounting Period</a:t>
            </a:r>
          </a:p>
          <a:p>
            <a:pPr marL="0" indent="0" eaLnBrk="1" hangingPunct="1">
              <a:lnSpc>
                <a:spcPct val="90000"/>
              </a:lnSpc>
              <a:buNone/>
              <a:defRPr/>
            </a:pPr>
            <a:r>
              <a:rPr lang="en-US" sz="2100" b="1" dirty="0">
                <a:solidFill>
                  <a:schemeClr val="tx2">
                    <a:lumMod val="50000"/>
                  </a:schemeClr>
                </a:solidFill>
                <a:ea typeface="ＭＳ Ｐゴシック" panose="020B0600070205080204" pitchFamily="34" charset="-128"/>
              </a:rPr>
              <a:t>The period of time selected for reporting results of operations and changes in financial position.</a:t>
            </a:r>
          </a:p>
          <a:p>
            <a:pPr marL="0" indent="0" eaLnBrk="1" hangingPunct="1">
              <a:lnSpc>
                <a:spcPct val="90000"/>
              </a:lnSpc>
              <a:spcBef>
                <a:spcPct val="50000"/>
              </a:spcBef>
              <a:buNone/>
              <a:defRPr/>
            </a:pPr>
            <a:r>
              <a:rPr lang="en-US" sz="2000" b="1" i="1" u="sng" dirty="0">
                <a:ea typeface="ＭＳ Ｐゴシック" panose="020B0600070205080204" pitchFamily="34" charset="-128"/>
              </a:rPr>
              <a:t>Matching revenue and expense</a:t>
            </a:r>
          </a:p>
          <a:p>
            <a:pPr marL="0" indent="0" eaLnBrk="1" hangingPunct="1">
              <a:lnSpc>
                <a:spcPct val="90000"/>
              </a:lnSpc>
              <a:spcBef>
                <a:spcPct val="50000"/>
              </a:spcBef>
              <a:buNone/>
              <a:defRPr/>
            </a:pPr>
            <a:r>
              <a:rPr lang="en-US" sz="2100" b="1" dirty="0">
                <a:solidFill>
                  <a:schemeClr val="tx2">
                    <a:lumMod val="50000"/>
                  </a:schemeClr>
                </a:solidFill>
                <a:ea typeface="ＭＳ Ｐゴシック" panose="020B0600070205080204" pitchFamily="34" charset="-128"/>
              </a:rPr>
              <a:t>All expenses incurred to generate that period’s revenues are to be deducted from the revenues earned.</a:t>
            </a:r>
          </a:p>
          <a:p>
            <a:pPr marL="0" indent="0" eaLnBrk="1" hangingPunct="1">
              <a:lnSpc>
                <a:spcPct val="90000"/>
              </a:lnSpc>
              <a:spcBef>
                <a:spcPct val="50000"/>
              </a:spcBef>
              <a:buNone/>
              <a:defRPr/>
            </a:pPr>
            <a:r>
              <a:rPr lang="en-US" sz="2000" b="1" i="1" u="sng" dirty="0">
                <a:ea typeface="ＭＳ Ｐゴシック" panose="020B0600070205080204" pitchFamily="34" charset="-128"/>
              </a:rPr>
              <a:t>Revenue is recognized at the time of sale.</a:t>
            </a:r>
          </a:p>
          <a:p>
            <a:pPr marL="0" indent="0" eaLnBrk="1" hangingPunct="1">
              <a:lnSpc>
                <a:spcPct val="90000"/>
              </a:lnSpc>
              <a:spcBef>
                <a:spcPct val="50000"/>
              </a:spcBef>
              <a:buNone/>
              <a:defRPr/>
            </a:pPr>
            <a:r>
              <a:rPr lang="en-US" sz="2100" b="1" dirty="0">
                <a:solidFill>
                  <a:schemeClr val="tx2">
                    <a:lumMod val="50000"/>
                  </a:schemeClr>
                </a:solidFill>
                <a:ea typeface="ＭＳ Ｐゴシック" panose="020B0600070205080204" pitchFamily="34" charset="-128"/>
              </a:rPr>
              <a:t>When the title to the product being sold passes from the seller to the buyer or when the services involved in the transaction have been performed.</a:t>
            </a:r>
          </a:p>
          <a:p>
            <a:pPr marL="0" indent="0" eaLnBrk="1" hangingPunct="1">
              <a:lnSpc>
                <a:spcPct val="90000"/>
              </a:lnSpc>
              <a:spcBef>
                <a:spcPct val="50000"/>
              </a:spcBef>
              <a:buNone/>
              <a:defRPr/>
            </a:pPr>
            <a:r>
              <a:rPr lang="en-US" sz="2000" b="1" i="1" u="sng" dirty="0">
                <a:ea typeface="ＭＳ Ｐゴシック" panose="020B0600070205080204" pitchFamily="34" charset="-128"/>
              </a:rPr>
              <a:t>Accrual Accounting</a:t>
            </a:r>
          </a:p>
          <a:p>
            <a:pPr marL="0" indent="0" eaLnBrk="1" hangingPunct="1">
              <a:lnSpc>
                <a:spcPct val="90000"/>
              </a:lnSpc>
              <a:buNone/>
              <a:defRPr/>
            </a:pPr>
            <a:r>
              <a:rPr lang="en-US" sz="2100" b="1" dirty="0">
                <a:solidFill>
                  <a:schemeClr val="tx2">
                    <a:lumMod val="50000"/>
                  </a:schemeClr>
                </a:solidFill>
                <a:ea typeface="ＭＳ Ｐゴシック" panose="020B0600070205080204" pitchFamily="34" charset="-128"/>
              </a:rPr>
              <a:t>Recognize revenue at the point of sale and recognize expenses when incurred, even though the cash receipt or payment may occur at another time.</a:t>
            </a:r>
          </a:p>
        </p:txBody>
      </p:sp>
      <p:sp>
        <p:nvSpPr>
          <p:cNvPr id="3" name="Content Placeholder 2"/>
          <p:cNvSpPr>
            <a:spLocks noGrp="1"/>
          </p:cNvSpPr>
          <p:nvPr>
            <p:ph sz="quarter" idx="13"/>
          </p:nvPr>
        </p:nvSpPr>
        <p:spPr>
          <a:xfrm>
            <a:off x="457200" y="6136192"/>
            <a:ext cx="8077200" cy="260228"/>
          </a:xfrm>
        </p:spPr>
        <p:txBody>
          <a:bodyPr/>
          <a:lstStyle/>
          <a:p>
            <a:r>
              <a:rPr lang="en-US" altLang="en-US" b="1" dirty="0"/>
              <a:t>Learning Objective 2-5: Identify and explain the broad, generally accepted concepts and principles that apply to the accounting process.</a:t>
            </a:r>
          </a:p>
        </p:txBody>
      </p:sp>
    </p:spTree>
    <p:extLst>
      <p:ext uri="{BB962C8B-B14F-4D97-AF65-F5344CB8AC3E}">
        <p14:creationId xmlns:p14="http://schemas.microsoft.com/office/powerpoint/2010/main" val="116918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US" sz="3400" dirty="0"/>
              <a:t>Concepts/Principles Related to Financial Statements</a:t>
            </a:r>
            <a:endParaRPr lang="en-IN" sz="3400" dirty="0"/>
          </a:p>
        </p:txBody>
      </p:sp>
      <p:sp>
        <p:nvSpPr>
          <p:cNvPr id="6" name="Content Placeholder 5"/>
          <p:cNvSpPr>
            <a:spLocks noGrp="1"/>
          </p:cNvSpPr>
          <p:nvPr>
            <p:ph idx="1"/>
          </p:nvPr>
        </p:nvSpPr>
        <p:spPr>
          <a:xfrm>
            <a:off x="457200" y="1398945"/>
            <a:ext cx="8229600" cy="4316055"/>
          </a:xfrm>
        </p:spPr>
        <p:txBody>
          <a:bodyPr/>
          <a:lstStyle/>
          <a:p>
            <a:pPr marL="0" indent="0" eaLnBrk="1" hangingPunct="1">
              <a:spcBef>
                <a:spcPct val="50000"/>
              </a:spcBef>
              <a:buNone/>
              <a:defRPr/>
            </a:pPr>
            <a:r>
              <a:rPr lang="en-US" sz="2000" b="1" i="1" u="sng" dirty="0">
                <a:ea typeface="ＭＳ Ｐゴシック" panose="020B0600070205080204" pitchFamily="34" charset="-128"/>
              </a:rPr>
              <a:t>Consistency</a:t>
            </a:r>
          </a:p>
          <a:p>
            <a:pPr marL="0" indent="0" eaLnBrk="1" hangingPunct="1">
              <a:buNone/>
              <a:defRPr/>
            </a:pPr>
            <a:r>
              <a:rPr lang="en-US" sz="2100" b="1" dirty="0">
                <a:solidFill>
                  <a:schemeClr val="tx2">
                    <a:lumMod val="50000"/>
                  </a:schemeClr>
                </a:solidFill>
                <a:ea typeface="ＭＳ Ｐゴシック" panose="020B0600070205080204" pitchFamily="34" charset="-128"/>
              </a:rPr>
              <a:t>Provides meaningful trend comparisons over several years.</a:t>
            </a:r>
          </a:p>
          <a:p>
            <a:pPr marL="0" indent="0" eaLnBrk="1" hangingPunct="1">
              <a:spcBef>
                <a:spcPct val="50000"/>
              </a:spcBef>
              <a:buNone/>
              <a:defRPr/>
            </a:pPr>
            <a:r>
              <a:rPr lang="en-US" sz="2000" b="1" i="1" u="sng" dirty="0">
                <a:ea typeface="ＭＳ Ｐゴシック" panose="020B0600070205080204" pitchFamily="34" charset="-128"/>
              </a:rPr>
              <a:t>Full Disclosure</a:t>
            </a:r>
          </a:p>
          <a:p>
            <a:pPr marL="0" indent="0" eaLnBrk="1" hangingPunct="1">
              <a:buNone/>
              <a:defRPr/>
            </a:pPr>
            <a:r>
              <a:rPr lang="en-US" sz="2100" b="1" dirty="0">
                <a:solidFill>
                  <a:schemeClr val="tx2">
                    <a:lumMod val="50000"/>
                  </a:schemeClr>
                </a:solidFill>
                <a:ea typeface="ＭＳ Ｐゴシック" panose="020B0600070205080204" pitchFamily="34" charset="-128"/>
              </a:rPr>
              <a:t>Circumstances and events that make a difference to financial statement users should be disclosed.</a:t>
            </a:r>
          </a:p>
          <a:p>
            <a:pPr marL="0" indent="0" eaLnBrk="1" hangingPunct="1">
              <a:spcBef>
                <a:spcPct val="50000"/>
              </a:spcBef>
              <a:buNone/>
              <a:defRPr/>
            </a:pPr>
            <a:r>
              <a:rPr lang="en-US" sz="2000" b="1" i="1" u="sng" dirty="0">
                <a:ea typeface="ＭＳ Ｐゴシック" panose="020B0600070205080204" pitchFamily="34" charset="-128"/>
              </a:rPr>
              <a:t>Materiality</a:t>
            </a:r>
          </a:p>
          <a:p>
            <a:pPr marL="0" indent="0" eaLnBrk="1" hangingPunct="1">
              <a:buNone/>
              <a:defRPr/>
            </a:pPr>
            <a:r>
              <a:rPr lang="en-US" sz="2100" b="1" dirty="0">
                <a:solidFill>
                  <a:schemeClr val="tx2">
                    <a:lumMod val="50000"/>
                  </a:schemeClr>
                </a:solidFill>
                <a:ea typeface="ＭＳ Ｐゴシック" panose="020B0600070205080204" pitchFamily="34" charset="-128"/>
              </a:rPr>
              <a:t>The benefit of increased accuracy should outweigh the cost of achieving the increased accuracy.</a:t>
            </a:r>
          </a:p>
          <a:p>
            <a:pPr marL="0" indent="0" eaLnBrk="1" hangingPunct="1">
              <a:spcBef>
                <a:spcPct val="50000"/>
              </a:spcBef>
              <a:buNone/>
              <a:defRPr/>
            </a:pPr>
            <a:r>
              <a:rPr lang="en-US" sz="2000" b="1" i="1" u="sng" dirty="0">
                <a:ea typeface="ＭＳ Ｐゴシック" panose="020B0600070205080204" pitchFamily="34" charset="-128"/>
              </a:rPr>
              <a:t>Conservatism</a:t>
            </a:r>
          </a:p>
          <a:p>
            <a:pPr marL="0" indent="0" eaLnBrk="1" hangingPunct="1">
              <a:buNone/>
              <a:defRPr/>
            </a:pPr>
            <a:r>
              <a:rPr lang="en-US" sz="2100" b="1" dirty="0">
                <a:solidFill>
                  <a:schemeClr val="tx2">
                    <a:lumMod val="50000"/>
                  </a:schemeClr>
                </a:solidFill>
                <a:ea typeface="ＭＳ Ｐゴシック" panose="020B0600070205080204" pitchFamily="34" charset="-128"/>
              </a:rPr>
              <a:t>When in doubt, make judgments and estimates that result in lower profits and asset valuations.</a:t>
            </a:r>
          </a:p>
        </p:txBody>
      </p:sp>
      <p:sp>
        <p:nvSpPr>
          <p:cNvPr id="3" name="Content Placeholder 2"/>
          <p:cNvSpPr>
            <a:spLocks noGrp="1"/>
          </p:cNvSpPr>
          <p:nvPr>
            <p:ph sz="quarter" idx="13"/>
          </p:nvPr>
        </p:nvSpPr>
        <p:spPr>
          <a:xfrm>
            <a:off x="457200" y="6136192"/>
            <a:ext cx="8077200" cy="260228"/>
          </a:xfrm>
        </p:spPr>
        <p:txBody>
          <a:bodyPr/>
          <a:lstStyle/>
          <a:p>
            <a:r>
              <a:rPr lang="en-US" altLang="en-US" b="1" dirty="0"/>
              <a:t>Learning Objective 2-5: Identify and explain the broad, generally accepted concepts and principles that apply to the accounting process.</a:t>
            </a:r>
          </a:p>
        </p:txBody>
      </p:sp>
    </p:spTree>
    <p:extLst>
      <p:ext uri="{BB962C8B-B14F-4D97-AF65-F5344CB8AC3E}">
        <p14:creationId xmlns:p14="http://schemas.microsoft.com/office/powerpoint/2010/main" val="6081770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0999"/>
            <a:ext cx="8229600" cy="1082941"/>
          </a:xfrm>
        </p:spPr>
        <p:txBody>
          <a:bodyPr/>
          <a:lstStyle/>
          <a:p>
            <a:pPr>
              <a:tabLst>
                <a:tab pos="1973263" algn="l"/>
              </a:tabLst>
            </a:pPr>
            <a:r>
              <a:rPr lang="en-US" altLang="en-US" dirty="0">
                <a:ea typeface="MS PGothic" panose="020B0600070205080204" pitchFamily="34" charset="-128"/>
              </a:rPr>
              <a:t>Accrual Accounting Versus Cash Flows</a:t>
            </a:r>
            <a:endParaRPr lang="en-IN" dirty="0"/>
          </a:p>
        </p:txBody>
      </p:sp>
      <p:sp>
        <p:nvSpPr>
          <p:cNvPr id="4" name="Content Placeholder 3"/>
          <p:cNvSpPr>
            <a:spLocks noGrp="1"/>
          </p:cNvSpPr>
          <p:nvPr>
            <p:ph idx="1"/>
          </p:nvPr>
        </p:nvSpPr>
        <p:spPr>
          <a:xfrm>
            <a:off x="457200" y="1678914"/>
            <a:ext cx="8229600" cy="576263"/>
          </a:xfrm>
        </p:spPr>
        <p:txBody>
          <a:bodyPr/>
          <a:lstStyle/>
          <a:p>
            <a:pPr marL="0" indent="0">
              <a:buNone/>
            </a:pPr>
            <a:r>
              <a:rPr lang="en-US" b="1" dirty="0">
                <a:solidFill>
                  <a:schemeClr val="accent6">
                    <a:lumMod val="50000"/>
                  </a:schemeClr>
                </a:solidFill>
                <a:ea typeface="ＭＳ Ｐゴシック" panose="020B0600070205080204" pitchFamily="34" charset="-128"/>
                <a:cs typeface="Arial" pitchFamily="34" charset="0"/>
              </a:rPr>
              <a:t>Revenue Recognition -</a:t>
            </a:r>
            <a:r>
              <a:rPr lang="en-US" b="1" i="1" dirty="0">
                <a:solidFill>
                  <a:schemeClr val="accent6">
                    <a:lumMod val="50000"/>
                  </a:schemeClr>
                </a:solidFill>
                <a:ea typeface="ＭＳ Ｐゴシック" panose="020B0600070205080204" pitchFamily="34" charset="-128"/>
                <a:cs typeface="Arial" pitchFamily="34" charset="0"/>
              </a:rPr>
              <a:t>Timing</a:t>
            </a:r>
            <a:r>
              <a:rPr lang="en-US" b="1" dirty="0">
                <a:solidFill>
                  <a:schemeClr val="accent6">
                    <a:lumMod val="50000"/>
                  </a:schemeClr>
                </a:solidFill>
                <a:ea typeface="ＭＳ Ｐゴシック" panose="020B0600070205080204" pitchFamily="34" charset="-128"/>
                <a:cs typeface="Arial" pitchFamily="34" charset="0"/>
              </a:rPr>
              <a:t> Is the Key</a:t>
            </a:r>
          </a:p>
        </p:txBody>
      </p:sp>
      <p:sp>
        <p:nvSpPr>
          <p:cNvPr id="5" name="Content Placeholder 4"/>
          <p:cNvSpPr>
            <a:spLocks noGrp="1"/>
          </p:cNvSpPr>
          <p:nvPr>
            <p:ph idx="13"/>
          </p:nvPr>
        </p:nvSpPr>
        <p:spPr>
          <a:xfrm>
            <a:off x="457200" y="2470150"/>
            <a:ext cx="4114800" cy="3168650"/>
          </a:xfrm>
        </p:spPr>
        <p:txBody>
          <a:bodyPr/>
          <a:lstStyle/>
          <a:p>
            <a:pPr marL="0" indent="0" eaLnBrk="1" hangingPunct="1">
              <a:spcBef>
                <a:spcPts val="800"/>
              </a:spcBef>
              <a:buNone/>
              <a:defRPr/>
            </a:pPr>
            <a:r>
              <a:rPr lang="en-US" sz="2400" b="1" dirty="0">
                <a:solidFill>
                  <a:schemeClr val="tx2">
                    <a:lumMod val="50000"/>
                  </a:schemeClr>
                </a:solidFill>
                <a:ea typeface="ＭＳ Ｐゴシック" panose="020B0600070205080204" pitchFamily="34" charset="-128"/>
                <a:cs typeface="Arial" pitchFamily="34" charset="0"/>
              </a:rPr>
              <a:t>Accrual</a:t>
            </a:r>
            <a:r>
              <a:rPr lang="en-US" sz="2400" dirty="0">
                <a:solidFill>
                  <a:schemeClr val="tx2">
                    <a:lumMod val="50000"/>
                  </a:schemeClr>
                </a:solidFill>
                <a:ea typeface="ＭＳ Ｐゴシック" panose="020B0600070205080204" pitchFamily="34" charset="-128"/>
                <a:cs typeface="Arial" pitchFamily="34" charset="0"/>
              </a:rPr>
              <a:t> accounting recognizes:</a:t>
            </a:r>
          </a:p>
          <a:p>
            <a:pPr marL="0" indent="0" eaLnBrk="1" hangingPunct="1">
              <a:spcBef>
                <a:spcPts val="800"/>
              </a:spcBef>
              <a:buClr>
                <a:srgbClr val="990000"/>
              </a:buClr>
              <a:buSzPct val="65000"/>
              <a:buNone/>
              <a:defRPr/>
            </a:pPr>
            <a:r>
              <a:rPr lang="en-US" dirty="0">
                <a:solidFill>
                  <a:srgbClr val="006600"/>
                </a:solidFill>
                <a:ea typeface="ＭＳ Ｐゴシック" panose="020B0600070205080204" pitchFamily="34" charset="-128"/>
              </a:rPr>
              <a:t>Revenue:</a:t>
            </a:r>
            <a:br>
              <a:rPr lang="en-US" dirty="0">
                <a:solidFill>
                  <a:srgbClr val="006600"/>
                </a:solidFill>
                <a:ea typeface="ＭＳ Ｐゴシック" panose="020B0600070205080204" pitchFamily="34" charset="-128"/>
              </a:rPr>
            </a:br>
            <a:r>
              <a:rPr lang="en-US" sz="2400" i="1" dirty="0">
                <a:solidFill>
                  <a:srgbClr val="006600"/>
                </a:solidFill>
                <a:ea typeface="ＭＳ Ｐゴシック" panose="020B0600070205080204" pitchFamily="34" charset="-128"/>
              </a:rPr>
              <a:t>when revenue is earned,</a:t>
            </a:r>
            <a:r>
              <a:rPr lang="en-US" sz="2400" dirty="0">
                <a:solidFill>
                  <a:srgbClr val="006600"/>
                </a:solidFill>
                <a:ea typeface="ＭＳ Ｐゴシック" panose="020B0600070205080204" pitchFamily="34" charset="-128"/>
              </a:rPr>
              <a:t> at the point of sale of services or products.</a:t>
            </a:r>
          </a:p>
          <a:p>
            <a:pPr marL="0" indent="0" eaLnBrk="1" hangingPunct="1">
              <a:spcBef>
                <a:spcPts val="800"/>
              </a:spcBef>
              <a:buClr>
                <a:srgbClr val="990000"/>
              </a:buClr>
              <a:buSzPct val="65000"/>
              <a:buNone/>
              <a:defRPr/>
            </a:pPr>
            <a:r>
              <a:rPr lang="en-US" dirty="0">
                <a:solidFill>
                  <a:srgbClr val="C00000"/>
                </a:solidFill>
                <a:ea typeface="ＭＳ Ｐゴシック" panose="020B0600070205080204" pitchFamily="34" charset="-128"/>
              </a:rPr>
              <a:t>Expenses:</a:t>
            </a:r>
            <a:br>
              <a:rPr lang="en-US" dirty="0">
                <a:solidFill>
                  <a:srgbClr val="C00000"/>
                </a:solidFill>
                <a:ea typeface="ＭＳ Ｐゴシック" panose="020B0600070205080204" pitchFamily="34" charset="-128"/>
              </a:rPr>
            </a:br>
            <a:r>
              <a:rPr lang="en-US" sz="2400" i="1" dirty="0">
                <a:solidFill>
                  <a:srgbClr val="C00000"/>
                </a:solidFill>
                <a:ea typeface="ＭＳ Ｐゴシック" panose="020B0600070205080204" pitchFamily="34" charset="-128"/>
              </a:rPr>
              <a:t>when they are incurred.</a:t>
            </a:r>
          </a:p>
        </p:txBody>
      </p:sp>
      <p:sp>
        <p:nvSpPr>
          <p:cNvPr id="8" name="Content Placeholder 7"/>
          <p:cNvSpPr>
            <a:spLocks noGrp="1"/>
          </p:cNvSpPr>
          <p:nvPr>
            <p:ph idx="15"/>
          </p:nvPr>
        </p:nvSpPr>
        <p:spPr>
          <a:xfrm>
            <a:off x="5029200" y="2470150"/>
            <a:ext cx="3657600" cy="3168649"/>
          </a:xfrm>
        </p:spPr>
        <p:txBody>
          <a:bodyPr/>
          <a:lstStyle/>
          <a:p>
            <a:pPr marL="0" indent="0" eaLnBrk="1" hangingPunct="1">
              <a:spcBef>
                <a:spcPts val="800"/>
              </a:spcBef>
              <a:buNone/>
              <a:defRPr/>
            </a:pPr>
            <a:r>
              <a:rPr lang="en-US" sz="2400" b="1" i="1" dirty="0">
                <a:solidFill>
                  <a:schemeClr val="tx2">
                    <a:lumMod val="50000"/>
                  </a:schemeClr>
                </a:solidFill>
                <a:ea typeface="ＭＳ Ｐゴシック" panose="020B0600070205080204" pitchFamily="34" charset="-128"/>
                <a:cs typeface="Arial" pitchFamily="34" charset="0"/>
              </a:rPr>
              <a:t>Cash flow </a:t>
            </a:r>
            <a:r>
              <a:rPr lang="en-US" sz="2400" dirty="0">
                <a:solidFill>
                  <a:schemeClr val="tx2">
                    <a:lumMod val="50000"/>
                  </a:schemeClr>
                </a:solidFill>
                <a:ea typeface="ＭＳ Ｐゴシック" panose="020B0600070205080204" pitchFamily="34" charset="-128"/>
                <a:cs typeface="Arial" pitchFamily="34" charset="0"/>
              </a:rPr>
              <a:t>recognizes:</a:t>
            </a:r>
          </a:p>
          <a:p>
            <a:pPr marL="0" indent="0" eaLnBrk="1" hangingPunct="1">
              <a:spcBef>
                <a:spcPts val="800"/>
              </a:spcBef>
              <a:buClr>
                <a:srgbClr val="990000"/>
              </a:buClr>
              <a:buSzPct val="65000"/>
              <a:buNone/>
              <a:defRPr/>
            </a:pPr>
            <a:r>
              <a:rPr lang="en-US" dirty="0">
                <a:solidFill>
                  <a:srgbClr val="006600"/>
                </a:solidFill>
                <a:ea typeface="ＭＳ Ｐゴシック" panose="020B0600070205080204" pitchFamily="34" charset="-128"/>
              </a:rPr>
              <a:t>Revenue:</a:t>
            </a:r>
            <a:br>
              <a:rPr lang="en-US" dirty="0">
                <a:solidFill>
                  <a:srgbClr val="006600"/>
                </a:solidFill>
                <a:ea typeface="ＭＳ Ｐゴシック" panose="020B0600070205080204" pitchFamily="34" charset="-128"/>
              </a:rPr>
            </a:br>
            <a:r>
              <a:rPr lang="en-US" sz="2400" i="1" dirty="0">
                <a:solidFill>
                  <a:srgbClr val="006600"/>
                </a:solidFill>
                <a:ea typeface="ＭＳ Ｐゴシック" panose="020B0600070205080204" pitchFamily="34" charset="-128"/>
              </a:rPr>
              <a:t>when payment is received</a:t>
            </a:r>
            <a:br>
              <a:rPr lang="en-US" sz="2400" i="1" dirty="0">
                <a:solidFill>
                  <a:srgbClr val="006600"/>
                </a:solidFill>
                <a:ea typeface="ＭＳ Ｐゴシック" panose="020B0600070205080204" pitchFamily="34" charset="-128"/>
              </a:rPr>
            </a:br>
            <a:r>
              <a:rPr lang="en-US" sz="2400" dirty="0">
                <a:solidFill>
                  <a:srgbClr val="006600"/>
                </a:solidFill>
                <a:ea typeface="ＭＳ Ｐゴシック" panose="020B0600070205080204" pitchFamily="34" charset="-128"/>
              </a:rPr>
              <a:t>for services rendered or products sold.</a:t>
            </a:r>
          </a:p>
          <a:p>
            <a:pPr marL="0" indent="0" eaLnBrk="1" hangingPunct="1">
              <a:spcBef>
                <a:spcPts val="800"/>
              </a:spcBef>
              <a:buClr>
                <a:srgbClr val="990000"/>
              </a:buClr>
              <a:buSzPct val="65000"/>
              <a:buNone/>
              <a:defRPr/>
            </a:pPr>
            <a:r>
              <a:rPr lang="en-US" dirty="0">
                <a:solidFill>
                  <a:srgbClr val="C00000"/>
                </a:solidFill>
                <a:ea typeface="ＭＳ Ｐゴシック" panose="020B0600070205080204" pitchFamily="34" charset="-128"/>
              </a:rPr>
              <a:t>Expenses:</a:t>
            </a:r>
            <a:br>
              <a:rPr lang="en-US" sz="2400" dirty="0">
                <a:solidFill>
                  <a:srgbClr val="C00000"/>
                </a:solidFill>
                <a:ea typeface="ＭＳ Ｐゴシック" panose="020B0600070205080204" pitchFamily="34" charset="-128"/>
              </a:rPr>
            </a:br>
            <a:r>
              <a:rPr lang="en-US" sz="2400" i="1" dirty="0">
                <a:solidFill>
                  <a:srgbClr val="C00000"/>
                </a:solidFill>
                <a:ea typeface="ＭＳ Ｐゴシック" panose="020B0600070205080204" pitchFamily="34" charset="-128"/>
              </a:rPr>
              <a:t>when they are paid.</a:t>
            </a:r>
          </a:p>
        </p:txBody>
      </p:sp>
      <p:sp>
        <p:nvSpPr>
          <p:cNvPr id="10" name="Content Placeholder 9"/>
          <p:cNvSpPr>
            <a:spLocks noGrp="1"/>
          </p:cNvSpPr>
          <p:nvPr>
            <p:ph sz="quarter" idx="17"/>
          </p:nvPr>
        </p:nvSpPr>
        <p:spPr>
          <a:xfrm>
            <a:off x="457200" y="6106274"/>
            <a:ext cx="8458200" cy="260228"/>
          </a:xfrm>
        </p:spPr>
        <p:txBody>
          <a:bodyPr/>
          <a:lstStyle/>
          <a:p>
            <a:r>
              <a:rPr lang="en-US" altLang="en-US" b="1" dirty="0"/>
              <a:t>Learning Objective 2-6: Describe why investors must carefully consider cash flow information in conjunction with accrual accounting results.</a:t>
            </a:r>
            <a:endParaRPr lang="en-IN" dirty="0"/>
          </a:p>
        </p:txBody>
      </p:sp>
    </p:spTree>
    <p:extLst>
      <p:ext uri="{BB962C8B-B14F-4D97-AF65-F5344CB8AC3E}">
        <p14:creationId xmlns:p14="http://schemas.microsoft.com/office/powerpoint/2010/main" val="10266859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169" y="179128"/>
            <a:ext cx="8610600" cy="1273694"/>
          </a:xfrm>
        </p:spPr>
        <p:txBody>
          <a:bodyPr/>
          <a:lstStyle/>
          <a:p>
            <a:r>
              <a:rPr lang="en-US" altLang="en-US" dirty="0">
                <a:ea typeface="MS PGothic" panose="020B0600070205080204" pitchFamily="34" charset="-128"/>
              </a:rPr>
              <a:t>Limitations of Financial Statements </a:t>
            </a:r>
            <a:r>
              <a:rPr lang="en-US" altLang="en-US" sz="1000" b="0" dirty="0">
                <a:ea typeface="MS PGothic" panose="020B0600070205080204" pitchFamily="34" charset="-128"/>
              </a:rPr>
              <a:t>1</a:t>
            </a:r>
            <a:endParaRPr lang="en-IN" sz="1000" b="0" dirty="0"/>
          </a:p>
        </p:txBody>
      </p:sp>
      <p:sp>
        <p:nvSpPr>
          <p:cNvPr id="6" name="Content Placeholder 5"/>
          <p:cNvSpPr>
            <a:spLocks noGrp="1"/>
          </p:cNvSpPr>
          <p:nvPr>
            <p:ph idx="1"/>
          </p:nvPr>
        </p:nvSpPr>
        <p:spPr>
          <a:xfrm>
            <a:off x="457200" y="1676400"/>
            <a:ext cx="8229600" cy="2328863"/>
          </a:xfrm>
        </p:spPr>
        <p:txBody>
          <a:bodyPr/>
          <a:lstStyle/>
          <a:p>
            <a:pPr marL="0" indent="0">
              <a:spcAft>
                <a:spcPts val="1000"/>
              </a:spcAft>
              <a:buNone/>
            </a:pPr>
            <a:r>
              <a:rPr lang="en-US" altLang="en-US" sz="1800" b="1" dirty="0">
                <a:solidFill>
                  <a:srgbClr val="000000"/>
                </a:solidFill>
              </a:rPr>
              <a:t>Qualitative economic variables are usually subjective in value and cannot be quantified in terms of dollars and cents that can be verified.</a:t>
            </a:r>
          </a:p>
          <a:p>
            <a:pPr marL="0" indent="0" eaLnBrk="1" hangingPunct="1">
              <a:spcBef>
                <a:spcPct val="50000"/>
              </a:spcBef>
              <a:buNone/>
              <a:defRPr/>
            </a:pPr>
            <a:r>
              <a:rPr lang="en-US" sz="2400" b="1" dirty="0">
                <a:ea typeface="ＭＳ Ｐゴシック" panose="020B0600070205080204" pitchFamily="34" charset="-128"/>
              </a:rPr>
              <a:t>Financial statements report only</a:t>
            </a:r>
            <a:r>
              <a:rPr lang="en-US" sz="100" b="1" dirty="0">
                <a:solidFill>
                  <a:schemeClr val="bg1"/>
                </a:solidFill>
                <a:ea typeface="ＭＳ Ｐゴシック" panose="020B0600070205080204" pitchFamily="34" charset="-128"/>
              </a:rPr>
              <a:t> begin underline </a:t>
            </a:r>
            <a:r>
              <a:rPr lang="en-US" sz="2400" b="1" u="sng" dirty="0">
                <a:ea typeface="ＭＳ Ｐゴシック" panose="020B0600070205080204" pitchFamily="34" charset="-128"/>
              </a:rPr>
              <a:t>quantitative</a:t>
            </a:r>
            <a:r>
              <a:rPr lang="en-US" sz="100" b="1" dirty="0">
                <a:solidFill>
                  <a:schemeClr val="bg1"/>
                </a:solidFill>
                <a:ea typeface="ＭＳ Ｐゴシック" panose="020B0600070205080204" pitchFamily="34" charset="-128"/>
              </a:rPr>
              <a:t> end underline </a:t>
            </a:r>
            <a:r>
              <a:rPr lang="en-US" sz="2400" b="1" dirty="0">
                <a:ea typeface="ＭＳ Ｐゴシック" panose="020B0600070205080204" pitchFamily="34" charset="-128"/>
              </a:rPr>
              <a:t>economic data.</a:t>
            </a:r>
          </a:p>
          <a:p>
            <a:pPr marL="0" indent="0" eaLnBrk="1" hangingPunct="1">
              <a:spcBef>
                <a:spcPct val="50000"/>
              </a:spcBef>
              <a:buNone/>
              <a:defRPr/>
            </a:pPr>
            <a:r>
              <a:rPr lang="en-US" sz="2400" b="1" dirty="0">
                <a:ea typeface="ＭＳ Ｐゴシック" panose="020B0600070205080204" pitchFamily="34" charset="-128"/>
              </a:rPr>
              <a:t>They do</a:t>
            </a:r>
            <a:r>
              <a:rPr lang="en-US" sz="100" b="1" dirty="0">
                <a:solidFill>
                  <a:schemeClr val="bg1"/>
                </a:solidFill>
                <a:ea typeface="ＭＳ Ｐゴシック" panose="020B0600070205080204" pitchFamily="34" charset="-128"/>
              </a:rPr>
              <a:t> begin underline </a:t>
            </a:r>
            <a:r>
              <a:rPr lang="en-US" sz="2400" b="1" u="sng" dirty="0">
                <a:ea typeface="ＭＳ Ｐゴシック" panose="020B0600070205080204" pitchFamily="34" charset="-128"/>
              </a:rPr>
              <a:t>not</a:t>
            </a:r>
            <a:r>
              <a:rPr lang="en-US" sz="100" b="1" dirty="0">
                <a:solidFill>
                  <a:schemeClr val="bg1"/>
                </a:solidFill>
                <a:ea typeface="ＭＳ Ｐゴシック" panose="020B0600070205080204" pitchFamily="34" charset="-128"/>
              </a:rPr>
              <a:t> end underline </a:t>
            </a:r>
            <a:r>
              <a:rPr lang="en-US" sz="2400" b="1" dirty="0">
                <a:ea typeface="ＭＳ Ｐゴシック" panose="020B0600070205080204" pitchFamily="34" charset="-128"/>
              </a:rPr>
              <a:t>reflect</a:t>
            </a:r>
            <a:r>
              <a:rPr lang="en-US" sz="100" b="1" dirty="0">
                <a:solidFill>
                  <a:schemeClr val="bg1"/>
                </a:solidFill>
                <a:ea typeface="ＭＳ Ｐゴシック" panose="020B0600070205080204" pitchFamily="34" charset="-128"/>
              </a:rPr>
              <a:t> begin underline </a:t>
            </a:r>
            <a:r>
              <a:rPr lang="en-US" sz="2400" b="1" u="sng" dirty="0">
                <a:ea typeface="ＭＳ Ｐゴシック" panose="020B0600070205080204" pitchFamily="34" charset="-128"/>
              </a:rPr>
              <a:t>qualitative</a:t>
            </a:r>
            <a:r>
              <a:rPr lang="en-US" sz="100" b="1" dirty="0">
                <a:solidFill>
                  <a:schemeClr val="bg1"/>
                </a:solidFill>
                <a:ea typeface="ＭＳ Ｐゴシック" panose="020B0600070205080204" pitchFamily="34" charset="-128"/>
              </a:rPr>
              <a:t> end underline </a:t>
            </a:r>
            <a:r>
              <a:rPr lang="en-US" sz="2400" b="1" dirty="0">
                <a:ea typeface="ＭＳ Ｐゴシック" panose="020B0600070205080204" pitchFamily="34" charset="-128"/>
              </a:rPr>
              <a:t>economic variables, such as the value of the management team or the employees’ morale.</a:t>
            </a:r>
          </a:p>
        </p:txBody>
      </p:sp>
      <p:sp>
        <p:nvSpPr>
          <p:cNvPr id="5" name="Content Placeholder 4"/>
          <p:cNvSpPr>
            <a:spLocks noGrp="1"/>
          </p:cNvSpPr>
          <p:nvPr>
            <p:ph sz="quarter" idx="14"/>
          </p:nvPr>
        </p:nvSpPr>
        <p:spPr>
          <a:xfrm>
            <a:off x="457200" y="5334000"/>
            <a:ext cx="8229600" cy="457200"/>
          </a:xfrm>
        </p:spPr>
        <p:txBody>
          <a:bodyPr/>
          <a:lstStyle/>
          <a:p>
            <a:pPr marL="0" indent="0">
              <a:buNone/>
            </a:pPr>
            <a:r>
              <a:rPr lang="en-US" altLang="en-US" sz="2400" b="1" dirty="0">
                <a:solidFill>
                  <a:schemeClr val="accent6">
                    <a:lumMod val="50000"/>
                  </a:schemeClr>
                </a:solidFill>
                <a:cs typeface="Arial" panose="020B0604020202020204" pitchFamily="34" charset="0"/>
              </a:rPr>
              <a:t>How do the terms “quantitative” and “qualitative” differ?</a:t>
            </a:r>
          </a:p>
        </p:txBody>
      </p:sp>
      <p:sp>
        <p:nvSpPr>
          <p:cNvPr id="4" name="Content Placeholder 3"/>
          <p:cNvSpPr>
            <a:spLocks noGrp="1"/>
          </p:cNvSpPr>
          <p:nvPr>
            <p:ph sz="quarter" idx="13"/>
          </p:nvPr>
        </p:nvSpPr>
        <p:spPr/>
        <p:txBody>
          <a:bodyPr/>
          <a:lstStyle/>
          <a:p>
            <a:r>
              <a:rPr lang="en-US" altLang="en-US" b="1" dirty="0"/>
              <a:t>Learning Objective 2-7: Identify and explain several limitations of financial statements.</a:t>
            </a:r>
            <a:endParaRPr lang="en-IN" dirty="0"/>
          </a:p>
        </p:txBody>
      </p:sp>
    </p:spTree>
    <p:extLst>
      <p:ext uri="{BB962C8B-B14F-4D97-AF65-F5344CB8AC3E}">
        <p14:creationId xmlns:p14="http://schemas.microsoft.com/office/powerpoint/2010/main" val="15333347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534400" cy="718967"/>
          </a:xfrm>
        </p:spPr>
        <p:txBody>
          <a:bodyPr/>
          <a:lstStyle/>
          <a:p>
            <a:r>
              <a:rPr lang="en-US" altLang="en-US" dirty="0">
                <a:ea typeface="MS PGothic" panose="020B0600070205080204" pitchFamily="34" charset="-128"/>
              </a:rPr>
              <a:t>Limitations of Financial Statements </a:t>
            </a:r>
            <a:r>
              <a:rPr lang="en-US" altLang="en-US" sz="1000" b="0" dirty="0">
                <a:ea typeface="MS PGothic" panose="020B0600070205080204" pitchFamily="34" charset="-128"/>
              </a:rPr>
              <a:t>2</a:t>
            </a:r>
            <a:endParaRPr lang="en-IN" sz="1000" b="0" dirty="0"/>
          </a:p>
        </p:txBody>
      </p:sp>
      <p:sp>
        <p:nvSpPr>
          <p:cNvPr id="4" name="Content Placeholder 3"/>
          <p:cNvSpPr>
            <a:spLocks noGrp="1"/>
          </p:cNvSpPr>
          <p:nvPr>
            <p:ph idx="1"/>
          </p:nvPr>
        </p:nvSpPr>
        <p:spPr>
          <a:xfrm>
            <a:off x="457200" y="1524001"/>
            <a:ext cx="3886200" cy="3505199"/>
          </a:xfrm>
        </p:spPr>
        <p:txBody>
          <a:bodyPr/>
          <a:lstStyle/>
          <a:p>
            <a:pPr marL="0" indent="0" eaLnBrk="1" hangingPunct="1">
              <a:spcBef>
                <a:spcPct val="50000"/>
              </a:spcBef>
              <a:buNone/>
            </a:pPr>
            <a:r>
              <a:rPr lang="en-US" altLang="en-US" sz="2400" b="1" i="1" u="sng" dirty="0">
                <a:cs typeface="Arial" panose="020B0604020202020204" pitchFamily="34" charset="0"/>
              </a:rPr>
              <a:t>Cost Concept</a:t>
            </a:r>
          </a:p>
          <a:p>
            <a:pPr marL="0" indent="0" eaLnBrk="1" hangingPunct="1">
              <a:spcBef>
                <a:spcPct val="50000"/>
              </a:spcBef>
              <a:spcAft>
                <a:spcPts val="500"/>
              </a:spcAft>
              <a:buNone/>
            </a:pPr>
            <a:r>
              <a:rPr lang="en-US" altLang="en-US" sz="2400" dirty="0">
                <a:cs typeface="Arial" panose="020B0604020202020204" pitchFamily="34" charset="0"/>
              </a:rPr>
              <a:t>Assets are usually valued at the cost of the asset when acquired.</a:t>
            </a:r>
          </a:p>
          <a:p>
            <a:pPr marL="0" indent="0">
              <a:buNone/>
            </a:pPr>
            <a:r>
              <a:rPr lang="en-US" altLang="en-US" sz="2400" dirty="0"/>
              <a:t>The balance sheet does</a:t>
            </a:r>
            <a:r>
              <a:rPr lang="en-US" altLang="en-US" sz="100" dirty="0">
                <a:solidFill>
                  <a:schemeClr val="bg1"/>
                </a:solidFill>
              </a:rPr>
              <a:t> begin underline </a:t>
            </a:r>
            <a:r>
              <a:rPr lang="en-US" altLang="en-US" sz="2400" u="sng" dirty="0"/>
              <a:t>not</a:t>
            </a:r>
            <a:r>
              <a:rPr lang="en-US" altLang="en-US" sz="100" dirty="0">
                <a:solidFill>
                  <a:schemeClr val="bg1"/>
                </a:solidFill>
              </a:rPr>
              <a:t> end underline </a:t>
            </a:r>
            <a:r>
              <a:rPr lang="en-US" altLang="en-US" sz="2400" dirty="0"/>
              <a:t>report market values or replacement costs of the assets.</a:t>
            </a:r>
          </a:p>
        </p:txBody>
      </p:sp>
      <p:sp>
        <p:nvSpPr>
          <p:cNvPr id="7" name="Content Placeholder 6"/>
          <p:cNvSpPr>
            <a:spLocks noGrp="1"/>
          </p:cNvSpPr>
          <p:nvPr>
            <p:ph sz="quarter" idx="14"/>
          </p:nvPr>
        </p:nvSpPr>
        <p:spPr>
          <a:xfrm>
            <a:off x="4876800" y="1524001"/>
            <a:ext cx="3810000" cy="3505199"/>
          </a:xfrm>
        </p:spPr>
        <p:txBody>
          <a:bodyPr/>
          <a:lstStyle/>
          <a:p>
            <a:pPr marL="0" indent="0" eaLnBrk="1" hangingPunct="1">
              <a:spcBef>
                <a:spcPct val="50000"/>
              </a:spcBef>
              <a:buNone/>
              <a:defRPr/>
            </a:pPr>
            <a:r>
              <a:rPr lang="en-US" sz="2400" b="1" i="1" u="sng" dirty="0">
                <a:ea typeface="ＭＳ Ｐゴシック" panose="020B0600070205080204" pitchFamily="34" charset="-128"/>
                <a:cs typeface="Arial" pitchFamily="34" charset="0"/>
              </a:rPr>
              <a:t>Matching Concept</a:t>
            </a:r>
          </a:p>
          <a:p>
            <a:pPr marL="0" indent="0" eaLnBrk="1" hangingPunct="1">
              <a:spcBef>
                <a:spcPct val="50000"/>
              </a:spcBef>
              <a:spcAft>
                <a:spcPts val="500"/>
              </a:spcAft>
              <a:buNone/>
              <a:defRPr/>
            </a:pPr>
            <a:r>
              <a:rPr lang="en-US" sz="2400" dirty="0">
                <a:ea typeface="ＭＳ Ｐゴシック" panose="020B0600070205080204" pitchFamily="34" charset="-128"/>
                <a:cs typeface="Arial" pitchFamily="34" charset="0"/>
              </a:rPr>
              <a:t>Estimates are acceptable, provided there is a basis for them.</a:t>
            </a:r>
          </a:p>
          <a:p>
            <a:pPr marL="0" indent="0">
              <a:buNone/>
            </a:pPr>
            <a:r>
              <a:rPr lang="en-US" sz="2400" dirty="0">
                <a:ea typeface="ＭＳ Ｐゴシック" panose="020B0600070205080204" pitchFamily="34" charset="-128"/>
              </a:rPr>
              <a:t>Many estimates are used, such as warranty costs, depreciation, and pension expense.</a:t>
            </a:r>
          </a:p>
        </p:txBody>
      </p:sp>
      <p:sp>
        <p:nvSpPr>
          <p:cNvPr id="5" name="Content Placeholder 4"/>
          <p:cNvSpPr>
            <a:spLocks noGrp="1"/>
          </p:cNvSpPr>
          <p:nvPr>
            <p:ph sz="quarter" idx="13"/>
          </p:nvPr>
        </p:nvSpPr>
        <p:spPr/>
        <p:txBody>
          <a:bodyPr/>
          <a:lstStyle/>
          <a:p>
            <a:r>
              <a:rPr lang="en-US" altLang="en-US" b="1" dirty="0"/>
              <a:t>Learning Objective 2-7: Identify and explain several limitations of financial statements.</a:t>
            </a:r>
            <a:endParaRPr lang="en-IN" dirty="0"/>
          </a:p>
        </p:txBody>
      </p:sp>
    </p:spTree>
    <p:extLst>
      <p:ext uri="{BB962C8B-B14F-4D97-AF65-F5344CB8AC3E}">
        <p14:creationId xmlns:p14="http://schemas.microsoft.com/office/powerpoint/2010/main" val="25277663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The Corporation’s Annual Report</a:t>
            </a:r>
            <a:endParaRPr lang="en-IN" dirty="0"/>
          </a:p>
        </p:txBody>
      </p:sp>
      <p:sp>
        <p:nvSpPr>
          <p:cNvPr id="6" name="Content Placeholder 5"/>
          <p:cNvSpPr>
            <a:spLocks noGrp="1"/>
          </p:cNvSpPr>
          <p:nvPr>
            <p:ph idx="1"/>
          </p:nvPr>
        </p:nvSpPr>
        <p:spPr>
          <a:xfrm>
            <a:off x="457200" y="1481137"/>
            <a:ext cx="8229600" cy="1719263"/>
          </a:xfrm>
        </p:spPr>
        <p:txBody>
          <a:bodyPr/>
          <a:lstStyle/>
          <a:p>
            <a:pPr marL="0" indent="0" eaLnBrk="1" hangingPunct="1">
              <a:spcBef>
                <a:spcPct val="50000"/>
              </a:spcBef>
              <a:buNone/>
              <a:defRPr/>
            </a:pPr>
            <a:r>
              <a:rPr lang="en-US" sz="2400" b="1" dirty="0">
                <a:ea typeface="ＭＳ Ｐゴシック" panose="020B0600070205080204" pitchFamily="34" charset="-128"/>
              </a:rPr>
              <a:t>The annual report is distributed to shareholders (and others).</a:t>
            </a:r>
          </a:p>
          <a:p>
            <a:pPr marL="0" indent="0" eaLnBrk="1" hangingPunct="1">
              <a:spcBef>
                <a:spcPct val="50000"/>
              </a:spcBef>
              <a:buNone/>
              <a:defRPr/>
            </a:pPr>
            <a:r>
              <a:rPr lang="en-US" sz="2400" b="1" dirty="0">
                <a:ea typeface="ＭＳ Ｐゴシック" panose="020B0600070205080204" pitchFamily="34" charset="-128"/>
              </a:rPr>
              <a:t>It contains the financial statements, together with the report of the external auditor’s examination of the financial statements.</a:t>
            </a:r>
          </a:p>
        </p:txBody>
      </p:sp>
      <p:sp>
        <p:nvSpPr>
          <p:cNvPr id="3" name="Content Placeholder 2"/>
          <p:cNvSpPr>
            <a:spLocks noGrp="1"/>
          </p:cNvSpPr>
          <p:nvPr>
            <p:ph sz="quarter" idx="13"/>
          </p:nvPr>
        </p:nvSpPr>
        <p:spPr/>
        <p:txBody>
          <a:bodyPr/>
          <a:lstStyle/>
          <a:p>
            <a:r>
              <a:rPr lang="en-US" altLang="en-US" b="1" dirty="0"/>
              <a:t>Learning Objective 2-8: Describe what a corporation’s annual report is and why it is issued.</a:t>
            </a:r>
            <a:endParaRPr lang="en-IN" dirty="0"/>
          </a:p>
        </p:txBody>
      </p:sp>
    </p:spTree>
    <p:extLst>
      <p:ext uri="{BB962C8B-B14F-4D97-AF65-F5344CB8AC3E}">
        <p14:creationId xmlns:p14="http://schemas.microsoft.com/office/powerpoint/2010/main" val="28379445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2</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7670711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1066800"/>
          </a:xfrm>
        </p:spPr>
        <p:txBody>
          <a:bodyPr/>
          <a:lstStyle/>
          <a:p>
            <a:r>
              <a:rPr lang="en-US" altLang="en-US" sz="4000" dirty="0">
                <a:ea typeface="MS PGothic" panose="020B0600070205080204" pitchFamily="34" charset="-128"/>
              </a:rPr>
              <a:t>Financial Statements </a:t>
            </a:r>
            <a:r>
              <a:rPr lang="en-US" altLang="en-US" sz="1000" dirty="0">
                <a:ea typeface="MS PGothic" panose="020B0600070205080204" pitchFamily="34" charset="-128"/>
              </a:rPr>
              <a:t>2</a:t>
            </a:r>
            <a:r>
              <a:rPr lang="en-US" altLang="en-US" sz="4000" dirty="0">
                <a:ea typeface="MS PGothic" panose="020B0600070205080204" pitchFamily="34" charset="-128"/>
              </a:rPr>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2895600"/>
          </a:xfrm>
        </p:spPr>
        <p:txBody>
          <a:bodyPr/>
          <a:lstStyle/>
          <a:p>
            <a:pPr marL="0" indent="0">
              <a:buNone/>
              <a:defRPr/>
            </a:pPr>
            <a:r>
              <a:rPr lang="en-IN" sz="2600" dirty="0"/>
              <a:t>The flow of data from transactions to financial statements begins with transactions, which build results through: (1) procedures for sorting, classifying, and presenting (bookkeeping); and (2) selection of alternative methods of reflecting the effects of certain transactions (accounting). These results are then presented in the financial statements.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41726028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1066800"/>
          </a:xfrm>
        </p:spPr>
        <p:txBody>
          <a:bodyPr/>
          <a:lstStyle/>
          <a:p>
            <a:r>
              <a:rPr lang="en-US" altLang="en-US" sz="4000" dirty="0">
                <a:ea typeface="MS PGothic" panose="020B0600070205080204" pitchFamily="34" charset="-128"/>
              </a:rPr>
              <a:t>Balance Sheet—Elements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3733800"/>
          </a:xfrm>
        </p:spPr>
        <p:txBody>
          <a:bodyPr/>
          <a:lstStyle/>
          <a:p>
            <a:pPr marL="0" indent="0">
              <a:buNone/>
              <a:defRPr/>
            </a:pPr>
            <a:r>
              <a:rPr lang="en-IN" sz="1800" dirty="0"/>
              <a:t>Assets are tabulated on the left, liabilities and stockholders' equity on the right. Current assets are as follows: cash ($34k) + accounts receivable ($80k) + merchandise inventory ($170k), total $284k. To this is added equipment ($40k) minus accumulated depreciation ($4k), for a total assets of $320k. A callout reads "Assets represent the amount of resources owned by the entity."</a:t>
            </a:r>
          </a:p>
          <a:p>
            <a:pPr marL="0" indent="0">
              <a:buNone/>
              <a:defRPr/>
            </a:pPr>
            <a:r>
              <a:rPr lang="en-IN" sz="1800" dirty="0"/>
              <a:t>Current liabilities are as follows: accounts payable ($35k) + other accrued liabilities ($12k) + short-term debt ($20k), intermediate total $67k. To this is added long-term debt ($50k) for total liabilities of $117k. To this is added stockholders' equity ($203k), for total liabilities and stockholders' equity of $320k. Two callouts appear pointing to the liabilities and stockholders' equity items respectively as follows. "Liabilities are amounts owed to other entities." "Stockholders' equity is the ownership right of the stockholder(s) of the entity in the assets that remain after deducting the liabilities."</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381682121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Statements </a:t>
            </a:r>
            <a:r>
              <a:rPr lang="en-US" altLang="en-US" sz="1000" b="0" dirty="0">
                <a:ea typeface="MS PGothic" panose="020B0600070205080204" pitchFamily="34" charset="-128"/>
              </a:rPr>
              <a:t>1</a:t>
            </a:r>
            <a:endParaRPr lang="en-IN" sz="1000" b="0" dirty="0"/>
          </a:p>
        </p:txBody>
      </p:sp>
      <p:sp>
        <p:nvSpPr>
          <p:cNvPr id="3" name="Content Placeholder 2"/>
          <p:cNvSpPr>
            <a:spLocks noGrp="1"/>
          </p:cNvSpPr>
          <p:nvPr>
            <p:ph idx="1"/>
          </p:nvPr>
        </p:nvSpPr>
        <p:spPr>
          <a:xfrm>
            <a:off x="457200" y="1481137"/>
            <a:ext cx="8229600" cy="1719263"/>
          </a:xfrm>
        </p:spPr>
        <p:txBody>
          <a:bodyPr/>
          <a:lstStyle/>
          <a:p>
            <a:pPr marL="0" indent="0">
              <a:spcBef>
                <a:spcPct val="0"/>
              </a:spcBef>
              <a:buFontTx/>
              <a:buNone/>
              <a:defRPr/>
            </a:pPr>
            <a:r>
              <a:rPr lang="en-US" sz="3400" b="1" dirty="0">
                <a:ea typeface="ＭＳ Ｐゴシック" pitchFamily="34" charset="-128"/>
              </a:rPr>
              <a:t>Transactions are economic interchanges between entities that are accounted for and reflected in financial statements.</a:t>
            </a:r>
            <a:endParaRPr lang="en-US" sz="3400" dirty="0">
              <a:ea typeface="ＭＳ Ｐゴシック" pitchFamily="34" charset="-128"/>
            </a:endParaRPr>
          </a:p>
        </p:txBody>
      </p:sp>
      <p:sp>
        <p:nvSpPr>
          <p:cNvPr id="17" name="Content Placeholder 16"/>
          <p:cNvSpPr>
            <a:spLocks noGrp="1"/>
          </p:cNvSpPr>
          <p:nvPr>
            <p:ph sz="quarter" idx="13"/>
          </p:nvPr>
        </p:nvSpPr>
        <p:spPr/>
        <p:txBody>
          <a:bodyPr/>
          <a:lstStyle/>
          <a:p>
            <a:pPr>
              <a:defRPr/>
            </a:pPr>
            <a:r>
              <a:rPr lang="en-US" altLang="en-US" b="1" dirty="0"/>
              <a:t>Learning Objective 2-1: Explain what transactions are.</a:t>
            </a:r>
            <a:endParaRPr lang="en-US" b="1" dirty="0"/>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1066800"/>
          </a:xfrm>
        </p:spPr>
        <p:txBody>
          <a:bodyPr/>
          <a:lstStyle/>
          <a:p>
            <a:r>
              <a:rPr lang="en-US" altLang="en-US" sz="4000" dirty="0">
                <a:ea typeface="MS PGothic" panose="020B0600070205080204" pitchFamily="34" charset="-128"/>
              </a:rPr>
              <a:t>Income Statement </a:t>
            </a:r>
            <a:r>
              <a:rPr lang="en-US" altLang="en-US" sz="1000" b="0" dirty="0">
                <a:ea typeface="MS PGothic" panose="020B0600070205080204" pitchFamily="34" charset="-128"/>
              </a:rPr>
              <a:t>1</a:t>
            </a:r>
            <a:r>
              <a:rPr lang="en-US" altLang="en-US" sz="4000" dirty="0">
                <a:ea typeface="MS PGothic" panose="020B0600070205080204" pitchFamily="34" charset="-128"/>
              </a:rPr>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3733800"/>
          </a:xfrm>
        </p:spPr>
        <p:txBody>
          <a:bodyPr/>
          <a:lstStyle/>
          <a:p>
            <a:pPr marL="0" indent="0">
              <a:buNone/>
              <a:defRPr/>
            </a:pPr>
            <a:r>
              <a:rPr lang="en-IN" sz="1800" dirty="0"/>
              <a:t>Income is calculated as follows: Net sales ($1,200k) less cost of goods sold ($850k) for gross profit of $350k. From this is subtracted selling, general, and administrative expenses ($311k) for operational income of $39k. From this is subtracted interest expense ($9k) for pre-tax income of $30k. From this is subtracted income taxes ($12k) for net income of $18k. Also, the earnings per share of outstanding common stock are $1.80. Three callouts appear that point to the various applicable sections, which read as follows. Revenues result from the entity’s operating activities (e.g., selling merchandise).</a:t>
            </a:r>
          </a:p>
          <a:p>
            <a:pPr marL="0" indent="0">
              <a:buNone/>
              <a:defRPr/>
            </a:pPr>
            <a:r>
              <a:rPr lang="en-IN" sz="1800" dirty="0"/>
              <a:t>Expenses are incurred in generating revenues and operating the entity.</a:t>
            </a:r>
          </a:p>
          <a:p>
            <a:pPr marL="0" indent="0">
              <a:buNone/>
              <a:defRPr/>
            </a:pPr>
            <a:r>
              <a:rPr lang="en-IN" sz="1800" dirty="0"/>
              <a:t>Notice that the statement starts with net sales and that the various expenses are subtracted to arrive at net income.</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1336151441"/>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1066800"/>
          </a:xfrm>
        </p:spPr>
        <p:txBody>
          <a:bodyPr/>
          <a:lstStyle/>
          <a:p>
            <a:r>
              <a:rPr lang="en-US" altLang="en-US" sz="4000" dirty="0">
                <a:ea typeface="MS PGothic" panose="020B0600070205080204" pitchFamily="34" charset="-128"/>
              </a:rPr>
              <a:t>Income Statement </a:t>
            </a:r>
            <a:r>
              <a:rPr lang="en-US" altLang="en-US" sz="1000" b="0" dirty="0">
                <a:ea typeface="MS PGothic" panose="020B0600070205080204" pitchFamily="34" charset="-128"/>
              </a:rPr>
              <a:t>2</a:t>
            </a:r>
            <a:r>
              <a:rPr lang="en-US" altLang="en-US" sz="4000" dirty="0">
                <a:ea typeface="MS PGothic" panose="020B0600070205080204" pitchFamily="34" charset="-128"/>
              </a:rPr>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3733800"/>
          </a:xfrm>
        </p:spPr>
        <p:txBody>
          <a:bodyPr/>
          <a:lstStyle/>
          <a:p>
            <a:pPr marL="0" indent="0">
              <a:buNone/>
              <a:defRPr/>
            </a:pPr>
            <a:r>
              <a:rPr lang="en-IN" sz="1800" dirty="0"/>
              <a:t>Callouts read as follows:</a:t>
            </a:r>
          </a:p>
          <a:p>
            <a:pPr marL="0" indent="0">
              <a:buNone/>
              <a:defRPr/>
            </a:pPr>
            <a:r>
              <a:rPr lang="en-IN" sz="1800" dirty="0"/>
              <a:t>Income taxes are shown after all the other income statement items have been reported.</a:t>
            </a:r>
          </a:p>
          <a:p>
            <a:pPr marL="0" indent="0">
              <a:buNone/>
              <a:defRPr/>
            </a:pPr>
            <a:r>
              <a:rPr lang="en-IN" sz="1800" dirty="0"/>
              <a:t>Earnings per share of common stock outstanding is reported as a separate item at the bottom of the income statement because of its significance in evaluating the market value of a share of common stock.</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238989332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1066800"/>
          </a:xfrm>
        </p:spPr>
        <p:txBody>
          <a:bodyPr/>
          <a:lstStyle/>
          <a:p>
            <a:r>
              <a:rPr lang="en-US" altLang="en-US" sz="4000" dirty="0">
                <a:ea typeface="MS PGothic" panose="020B0600070205080204" pitchFamily="34" charset="-128"/>
              </a:rPr>
              <a:t>Statement of Changes in Stockholders' Equity </a:t>
            </a:r>
            <a:r>
              <a:rPr lang="en-US" altLang="en-US" sz="1000" b="0" dirty="0">
                <a:ea typeface="MS PGothic" panose="020B0600070205080204" pitchFamily="34" charset="-128"/>
              </a:rPr>
              <a:t>1</a:t>
            </a:r>
            <a:r>
              <a:rPr lang="en-US" altLang="en-US" sz="4000" dirty="0">
                <a:ea typeface="MS PGothic" panose="020B0600070205080204" pitchFamily="34" charset="-128"/>
              </a:rPr>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4419600"/>
          </a:xfrm>
        </p:spPr>
        <p:txBody>
          <a:bodyPr/>
          <a:lstStyle/>
          <a:p>
            <a:pPr marL="0" indent="0">
              <a:lnSpc>
                <a:spcPct val="90000"/>
              </a:lnSpc>
              <a:spcBef>
                <a:spcPts val="600"/>
              </a:spcBef>
              <a:spcAft>
                <a:spcPts val="600"/>
              </a:spcAft>
              <a:buNone/>
              <a:defRPr/>
            </a:pPr>
            <a:r>
              <a:rPr lang="en-IN" sz="1800" dirty="0"/>
              <a:t>The example shown is for Main Street Store, Inc, for the year ended August 31, 2020. There are two sections, paid-in capital and retained earnings.</a:t>
            </a:r>
          </a:p>
          <a:p>
            <a:pPr marL="0" indent="0">
              <a:lnSpc>
                <a:spcPct val="90000"/>
              </a:lnSpc>
              <a:spcBef>
                <a:spcPts val="600"/>
              </a:spcBef>
              <a:spcAft>
                <a:spcPts val="600"/>
              </a:spcAft>
              <a:buNone/>
              <a:defRPr/>
            </a:pPr>
            <a:r>
              <a:rPr lang="en-IN" sz="1800" dirty="0"/>
              <a:t>Paid-in capital is calculated as follows: The beginning balance is $0. To this is added common stock, par value, $10, with 50k shares authorized and $10 shares issued and outstanding ($100k) and additional paid-in capital ($90k) for an August 31, 2020 balance of $190k.</a:t>
            </a:r>
          </a:p>
          <a:p>
            <a:pPr marL="0" indent="0">
              <a:lnSpc>
                <a:spcPct val="90000"/>
              </a:lnSpc>
              <a:spcBef>
                <a:spcPts val="600"/>
              </a:spcBef>
              <a:spcAft>
                <a:spcPts val="600"/>
              </a:spcAft>
              <a:buNone/>
              <a:defRPr/>
            </a:pPr>
            <a:r>
              <a:rPr lang="en-IN" sz="1800" dirty="0"/>
              <a:t>Retained earnings are calculated as follows: The beginning balance is $0. To this is added net income for the year ($18k) less cash dividends of $0.50 per share ($5k) for an August 31, 2020 balance of $13k.</a:t>
            </a:r>
          </a:p>
          <a:p>
            <a:pPr marL="0" indent="0">
              <a:buNone/>
              <a:defRPr/>
            </a:pPr>
            <a:r>
              <a:rPr lang="en-IN" sz="1800" dirty="0"/>
              <a:t>Pain-in capital ($190k) + retained earnings ($13k) = total stockholders' equity ($203k).</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197840796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1066800"/>
          </a:xfrm>
        </p:spPr>
        <p:txBody>
          <a:bodyPr/>
          <a:lstStyle/>
          <a:p>
            <a:r>
              <a:rPr lang="en-US" altLang="en-US" sz="4000" dirty="0">
                <a:ea typeface="MS PGothic" panose="020B0600070205080204" pitchFamily="34" charset="-128"/>
              </a:rPr>
              <a:t>Statement of Cash Flows </a:t>
            </a:r>
            <a:r>
              <a:rPr lang="en-US" altLang="en-US" sz="900" b="0" dirty="0">
                <a:ea typeface="MS PGothic" panose="020B0600070205080204" pitchFamily="34" charset="-128"/>
              </a:rPr>
              <a:t>1</a:t>
            </a:r>
            <a:r>
              <a:rPr lang="en-US" altLang="en-US" sz="4000" dirty="0">
                <a:ea typeface="MS PGothic" panose="020B0600070205080204" pitchFamily="34" charset="-128"/>
              </a:rPr>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4419600"/>
          </a:xfrm>
        </p:spPr>
        <p:txBody>
          <a:bodyPr/>
          <a:lstStyle/>
          <a:p>
            <a:pPr marL="0" indent="0">
              <a:lnSpc>
                <a:spcPct val="90000"/>
              </a:lnSpc>
              <a:spcBef>
                <a:spcPts val="600"/>
              </a:spcBef>
              <a:spcAft>
                <a:spcPts val="600"/>
              </a:spcAft>
              <a:buNone/>
              <a:defRPr/>
            </a:pPr>
            <a:r>
              <a:rPr lang="en-IN" sz="1800" dirty="0"/>
              <a:t>This example is for Main Street Store, Inc, for the year ended August 31, 2020. There are three types of cash flows: operating activities, investing activities, and financing activities.</a:t>
            </a:r>
          </a:p>
          <a:p>
            <a:pPr marL="0" indent="0">
              <a:lnSpc>
                <a:spcPct val="90000"/>
              </a:lnSpc>
              <a:spcBef>
                <a:spcPts val="600"/>
              </a:spcBef>
              <a:spcAft>
                <a:spcPts val="600"/>
              </a:spcAft>
              <a:buNone/>
              <a:defRPr/>
            </a:pPr>
            <a:r>
              <a:rPr lang="en-IN" sz="1800" dirty="0"/>
              <a:t>Operating activity cash flow is computed as follows: net income ($18k) + depreciation expense ($4k) – increase in accounts receivable ($80k) – increase in merchandise inventory ($170k) + increase in current liabilities ($67k) for a net cash used of $161k.</a:t>
            </a:r>
          </a:p>
          <a:p>
            <a:pPr marL="0" indent="0">
              <a:lnSpc>
                <a:spcPct val="90000"/>
              </a:lnSpc>
              <a:spcBef>
                <a:spcPts val="600"/>
              </a:spcBef>
              <a:spcAft>
                <a:spcPts val="600"/>
              </a:spcAft>
              <a:buNone/>
              <a:defRPr/>
            </a:pPr>
            <a:r>
              <a:rPr lang="en-IN" sz="1800" dirty="0"/>
              <a:t>Investing activities consist of cash paid for equipment, $40k.</a:t>
            </a:r>
          </a:p>
          <a:p>
            <a:pPr marL="0" indent="0">
              <a:lnSpc>
                <a:spcPct val="90000"/>
              </a:lnSpc>
              <a:spcBef>
                <a:spcPts val="600"/>
              </a:spcBef>
              <a:spcAft>
                <a:spcPts val="600"/>
              </a:spcAft>
              <a:buNone/>
              <a:defRPr/>
            </a:pPr>
            <a:r>
              <a:rPr lang="en-IN" sz="1800" dirty="0"/>
              <a:t>Financing activities are computed as follows: cash received from issue of long-term debt ($50k) + cash received from sale of common stock ($190k) – payment of cash dividend on common stock ($5k) for net cash provided by financing of $235k.</a:t>
            </a:r>
          </a:p>
          <a:p>
            <a:pPr marL="0" indent="0">
              <a:lnSpc>
                <a:spcPct val="90000"/>
              </a:lnSpc>
              <a:spcBef>
                <a:spcPts val="600"/>
              </a:spcBef>
              <a:spcAft>
                <a:spcPts val="600"/>
              </a:spcAft>
              <a:buNone/>
              <a:defRPr/>
            </a:pPr>
            <a:r>
              <a:rPr lang="en-IN" sz="1800" dirty="0"/>
              <a:t>Net increase in cash for the year is the sum of the above totals: financing activities ($235k) – investing activities ($40k) – operating activities ($161k) = $34k.</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74170441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ea typeface="MS PGothic" panose="020B0600070205080204" pitchFamily="34" charset="-128"/>
              </a:rPr>
              <a:t>Time-Line Model </a:t>
            </a:r>
            <a:r>
              <a:rPr lang="en-US" dirty="0"/>
              <a:t>- Text Alternative</a:t>
            </a:r>
            <a:endParaRPr lang="en-US" altLang="en-US" dirty="0"/>
          </a:p>
        </p:txBody>
      </p:sp>
      <p:sp>
        <p:nvSpPr>
          <p:cNvPr id="2" name="Content Placeholder 1"/>
          <p:cNvSpPr>
            <a:spLocks noGrp="1"/>
          </p:cNvSpPr>
          <p:nvPr>
            <p:ph idx="1"/>
          </p:nvPr>
        </p:nvSpPr>
        <p:spPr>
          <a:xfrm>
            <a:off x="457200" y="1219200"/>
            <a:ext cx="8382000" cy="4876800"/>
          </a:xfrm>
        </p:spPr>
        <p:txBody>
          <a:bodyPr/>
          <a:lstStyle/>
          <a:p>
            <a:pPr marL="0" indent="0">
              <a:spcBef>
                <a:spcPts val="300"/>
              </a:spcBef>
              <a:spcAft>
                <a:spcPts val="300"/>
              </a:spcAft>
              <a:buNone/>
              <a:defRPr/>
            </a:pPr>
            <a:r>
              <a:rPr lang="en-IN" sz="1600" dirty="0"/>
              <a:t>As this timeline shows, a Balance sheet (represented by Assets = Liabilities + Stockholders' Equity) is usually prepared as of the end of the fiscal reporting period, which in this example is 8/31/19 (far left) and 8/31/20 (far right).</a:t>
            </a:r>
          </a:p>
          <a:p>
            <a:pPr marL="0" indent="0">
              <a:spcBef>
                <a:spcPts val="300"/>
              </a:spcBef>
              <a:spcAft>
                <a:spcPts val="300"/>
              </a:spcAft>
              <a:buNone/>
              <a:defRPr/>
            </a:pPr>
            <a:r>
              <a:rPr lang="en-IN" sz="1600" dirty="0"/>
              <a:t>The 12 months in between these dates (middle) is Fiscal 2020; this is the period of time over which the Income statement (Revenues minus Expenses = Net income) is prepared.</a:t>
            </a:r>
          </a:p>
          <a:p>
            <a:pPr marL="0" indent="0">
              <a:spcBef>
                <a:spcPts val="300"/>
              </a:spcBef>
              <a:spcAft>
                <a:spcPts val="300"/>
              </a:spcAft>
              <a:buNone/>
              <a:defRPr/>
            </a:pPr>
            <a:r>
              <a:rPr lang="en-IN" sz="1600" dirty="0"/>
              <a:t>Beneath the income statement (middle) is the Statement of changes in stockholders' equity in calculation format, where Beginning balances + Paid-in capital changes + Retained earnings changes (Net income minus Dividends) - Ending balances.</a:t>
            </a:r>
          </a:p>
          <a:p>
            <a:pPr marL="0" indent="0">
              <a:spcBef>
                <a:spcPts val="300"/>
              </a:spcBef>
              <a:spcAft>
                <a:spcPts val="300"/>
              </a:spcAft>
              <a:buNone/>
              <a:defRPr/>
            </a:pPr>
            <a:r>
              <a:rPr lang="en-IN" sz="1600" dirty="0"/>
              <a:t>The Stockholders' Equity in accounting equation from 8/31/19 has an arrow that points to the first entry (Beginning balances); an arrow from Net income in the Income statement points to the Net income in Retained earnings changes; and an arrow from the Ending balances points to the Stockholders' Equity in the accounting equation for 8/31/20.</a:t>
            </a:r>
          </a:p>
          <a:p>
            <a:pPr marL="0" indent="0">
              <a:spcBef>
                <a:spcPts val="300"/>
              </a:spcBef>
              <a:spcAft>
                <a:spcPts val="300"/>
              </a:spcAft>
              <a:buNone/>
              <a:defRPr/>
            </a:pPr>
            <a:r>
              <a:rPr lang="en-IN" sz="1600" dirty="0"/>
              <a:t>Beneath the Statement of changes in stockholders' equity (middle) is the Statement of cash flows, presented by the calculation: Cash provided (used) by: Operating activities + Investing activities + Financing activities + Beginning cash balance = Ending balance.</a:t>
            </a:r>
          </a:p>
          <a:p>
            <a:pPr marL="0" indent="0">
              <a:spcBef>
                <a:spcPts val="300"/>
              </a:spcBef>
              <a:spcAft>
                <a:spcPts val="300"/>
              </a:spcAft>
              <a:buNone/>
              <a:defRPr/>
            </a:pPr>
            <a:r>
              <a:rPr lang="en-IN" sz="1600" dirty="0"/>
              <a:t>An arrow from the accounting equation for 8/31/19 points from Assets to the Beginning cash balance in the calculation, and an arrow from the Ending balance points to the Assets in the accounting equation for 8/31/20.</a:t>
            </a:r>
            <a:endParaRPr lang="en-US" sz="1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52395538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24433"/>
            <a:ext cx="8229600" cy="1157904"/>
          </a:xfrm>
        </p:spPr>
        <p:txBody>
          <a:bodyPr/>
          <a:lstStyle/>
          <a:p>
            <a:r>
              <a:rPr lang="en-US" altLang="en-US" sz="4000" dirty="0">
                <a:ea typeface="MS PGothic" panose="020B0600070205080204" pitchFamily="34" charset="-128"/>
              </a:rPr>
              <a:t>Financial Statement Relationships </a:t>
            </a:r>
            <a:r>
              <a:rPr lang="en-US" altLang="en-US" sz="1000" dirty="0">
                <a:ea typeface="MS PGothic" panose="020B0600070205080204" pitchFamily="34" charset="-128"/>
              </a:rPr>
              <a:t>2</a:t>
            </a:r>
            <a:r>
              <a:rPr lang="en-US" altLang="en-US" sz="4000" dirty="0">
                <a:ea typeface="MS PGothic" panose="020B0600070205080204" pitchFamily="34" charset="-128"/>
              </a:rPr>
              <a:t> </a:t>
            </a:r>
            <a:r>
              <a:rPr lang="en-US" sz="4000" dirty="0"/>
              <a:t>- Text Alternative </a:t>
            </a:r>
            <a:r>
              <a:rPr lang="en-US" sz="1000" b="0" dirty="0"/>
              <a:t>1</a:t>
            </a:r>
            <a:endParaRPr lang="en-US" altLang="en-US" sz="1000" b="0" dirty="0"/>
          </a:p>
        </p:txBody>
      </p:sp>
      <p:sp>
        <p:nvSpPr>
          <p:cNvPr id="2" name="Content Placeholder 1"/>
          <p:cNvSpPr>
            <a:spLocks noGrp="1"/>
          </p:cNvSpPr>
          <p:nvPr>
            <p:ph idx="1"/>
          </p:nvPr>
        </p:nvSpPr>
        <p:spPr>
          <a:xfrm>
            <a:off x="457200" y="1447800"/>
            <a:ext cx="8382000" cy="4572000"/>
          </a:xfrm>
        </p:spPr>
        <p:txBody>
          <a:bodyPr/>
          <a:lstStyle/>
          <a:p>
            <a:pPr marL="0" indent="0">
              <a:buNone/>
              <a:defRPr/>
            </a:pPr>
            <a:r>
              <a:rPr lang="en-IN" sz="1700" dirty="0"/>
              <a:t>This exhibit uses the five financial statements to illustrate the relationships that link them. At the top of the exhibit is the timeline with 8/31/19 on the left, Fiscal 2020 in the middle, and 8/31/20 on the right. Beneath the 8/31/19 date is a beginning balance sheet; beneath Fiscal 2020 is the statement of cash flows, income statement, and statement of changes in stockholders' equity; and beneath 8/31/20 is the ending balance sheet prepared on 8/31/20.</a:t>
            </a:r>
          </a:p>
          <a:p>
            <a:pPr marL="0" indent="0">
              <a:buNone/>
              <a:defRPr/>
            </a:pPr>
            <a:r>
              <a:rPr lang="en-IN" sz="1700" dirty="0"/>
              <a:t>Since Main Street Store, Inc., started business in September 2019, there are no amounts on the 8/31/19 balance sheet. These beginning balances (or zero balances, in this case) transfer to the financial statements as follows:</a:t>
            </a:r>
          </a:p>
          <a:p>
            <a:pPr marL="291600" indent="-291600">
              <a:spcBef>
                <a:spcPts val="300"/>
              </a:spcBef>
              <a:defRPr/>
            </a:pPr>
            <a:r>
              <a:rPr lang="en-IN" sz="1700" dirty="0"/>
              <a:t>Balance sheet 8/31/19 cash shows an arrow pointing to the computation on the statement of cash flows for the Net change in cash.</a:t>
            </a:r>
          </a:p>
          <a:p>
            <a:pPr marL="291600" indent="-291600">
              <a:spcBef>
                <a:spcPts val="300"/>
              </a:spcBef>
              <a:defRPr/>
            </a:pPr>
            <a:r>
              <a:rPr lang="en-IN" sz="1700" dirty="0"/>
              <a:t>Balance sheet 8/31/19 paid-in capital shows an arrow pointing to the paid-in capital change on the statement of changes in stockholders’ equity.</a:t>
            </a:r>
          </a:p>
          <a:p>
            <a:pPr marL="291600" indent="-291600">
              <a:spcBef>
                <a:spcPts val="300"/>
              </a:spcBef>
              <a:defRPr/>
            </a:pPr>
            <a:r>
              <a:rPr lang="en-IN" sz="1700" dirty="0"/>
              <a:t>Balance sheet 8/31/19 retained earnings shows an arrow pointing to the retained earnings beginning balance on the statement of changes in stockholders’ equity.</a:t>
            </a:r>
          </a:p>
          <a:p>
            <a:pPr marL="291600" indent="-291600">
              <a:spcBef>
                <a:spcPts val="300"/>
              </a:spcBef>
              <a:defRPr/>
            </a:pPr>
            <a:r>
              <a:rPr lang="en-IN" sz="1700" dirty="0"/>
              <a:t>Balance sheet 8/31/19 total stockholders’ equity shows an arrow pointing to the total change in stockholders’ equity on the statement of changes in stockholders’ equity.</a:t>
            </a:r>
            <a:endParaRPr lang="en-US" sz="17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u="sng" dirty="0">
                <a:hlinkClick r:id="rId3" action="ppaction://hlinksldjump"/>
              </a:rPr>
              <a:t>Advance to rest of text alternative.</a:t>
            </a:r>
            <a:endParaRPr lang="en-IN" sz="900" u="sng" dirty="0">
              <a:hlinkClick r:id="rId3" action="ppaction://hlinksldjump"/>
            </a:endParaRPr>
          </a:p>
        </p:txBody>
      </p:sp>
    </p:spTree>
    <p:extLst>
      <p:ext uri="{BB962C8B-B14F-4D97-AF65-F5344CB8AC3E}">
        <p14:creationId xmlns:p14="http://schemas.microsoft.com/office/powerpoint/2010/main" val="182395098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26611"/>
            <a:ext cx="8229600" cy="1157904"/>
          </a:xfrm>
        </p:spPr>
        <p:txBody>
          <a:bodyPr/>
          <a:lstStyle/>
          <a:p>
            <a:r>
              <a:rPr lang="en-US" altLang="en-US" sz="4000" dirty="0">
                <a:ea typeface="MS PGothic" panose="020B0600070205080204" pitchFamily="34" charset="-128"/>
              </a:rPr>
              <a:t>Financial Statement Relationships </a:t>
            </a:r>
            <a:r>
              <a:rPr lang="en-US" altLang="en-US" sz="1000" dirty="0">
                <a:ea typeface="MS PGothic" panose="020B0600070205080204" pitchFamily="34" charset="-128"/>
              </a:rPr>
              <a:t>2</a:t>
            </a:r>
            <a:r>
              <a:rPr lang="en-US" altLang="en-US" sz="4000" dirty="0">
                <a:ea typeface="MS PGothic" panose="020B0600070205080204" pitchFamily="34" charset="-128"/>
              </a:rPr>
              <a:t> </a:t>
            </a:r>
            <a:r>
              <a:rPr lang="en-US" sz="4000" dirty="0"/>
              <a:t>- Text Alternative </a:t>
            </a:r>
            <a:r>
              <a:rPr lang="en-US" sz="1000" b="0" dirty="0"/>
              <a:t>2</a:t>
            </a:r>
            <a:endParaRPr lang="en-US" altLang="en-US" sz="1000" dirty="0"/>
          </a:p>
        </p:txBody>
      </p:sp>
      <p:sp>
        <p:nvSpPr>
          <p:cNvPr id="2" name="Content Placeholder 1"/>
          <p:cNvSpPr>
            <a:spLocks noGrp="1"/>
          </p:cNvSpPr>
          <p:nvPr>
            <p:ph idx="1"/>
          </p:nvPr>
        </p:nvSpPr>
        <p:spPr>
          <a:xfrm>
            <a:off x="457200" y="1371600"/>
            <a:ext cx="8382000" cy="4267200"/>
          </a:xfrm>
        </p:spPr>
        <p:txBody>
          <a:bodyPr/>
          <a:lstStyle/>
          <a:p>
            <a:pPr marL="0" indent="0">
              <a:buNone/>
              <a:defRPr/>
            </a:pPr>
            <a:r>
              <a:rPr lang="en-IN" sz="1800" dirty="0"/>
              <a:t>Remaining financial statement relationships from Fiscal 2020 statements include:</a:t>
            </a:r>
          </a:p>
          <a:p>
            <a:pPr marL="291600" indent="-291600">
              <a:spcBef>
                <a:spcPts val="500"/>
              </a:spcBef>
              <a:defRPr/>
            </a:pPr>
            <a:r>
              <a:rPr lang="en-IN" sz="1800" dirty="0"/>
              <a:t>The Main Street Store income statement shows an arrow from its Net income to the net income used to calculate retained earnings on the statement of changes in stockholders’ equity.</a:t>
            </a:r>
          </a:p>
          <a:p>
            <a:pPr marL="291600" indent="-291600">
              <a:spcBef>
                <a:spcPts val="500"/>
              </a:spcBef>
              <a:defRPr/>
            </a:pPr>
            <a:r>
              <a:rPr lang="en-IN" sz="1800" dirty="0"/>
              <a:t>The Statement of cash flows shows an arrow from its Net Change in Cash pointing to the Cash balance on the 8/31/20 balance sheet.</a:t>
            </a:r>
          </a:p>
          <a:p>
            <a:pPr marL="291600" indent="-291600">
              <a:spcBef>
                <a:spcPts val="500"/>
              </a:spcBef>
              <a:defRPr/>
            </a:pPr>
            <a:r>
              <a:rPr lang="en-IN" sz="1800" dirty="0"/>
              <a:t>The paid-in capital from the statement of changes in stockholders’ equity shows an arrow that points to the paid-in capital on the 8/31/20 balance sheet.</a:t>
            </a:r>
          </a:p>
          <a:p>
            <a:pPr marL="291600" indent="-291600">
              <a:spcBef>
                <a:spcPts val="500"/>
              </a:spcBef>
              <a:defRPr/>
            </a:pPr>
            <a:r>
              <a:rPr lang="en-IN" sz="1800" dirty="0"/>
              <a:t>The ending balance of retained earnings on the statement of changes in stockholders’ equity shows an arrow pointing to Retained earnings on the 8/31/20 balance sheet.</a:t>
            </a:r>
          </a:p>
          <a:p>
            <a:pPr marL="291600" indent="-291600">
              <a:spcBef>
                <a:spcPts val="500"/>
              </a:spcBef>
              <a:defRPr/>
            </a:pPr>
            <a:r>
              <a:rPr lang="en-IN" sz="1800" dirty="0"/>
              <a:t>The total change in stockholders’ equity from the statement of changes in stockholders’ equity points to the Total stockholders' equity on the 8/31/20 balance sheet.</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37107788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13548"/>
            <a:ext cx="8229600" cy="1157904"/>
          </a:xfrm>
        </p:spPr>
        <p:txBody>
          <a:bodyPr/>
          <a:lstStyle/>
          <a:p>
            <a:r>
              <a:rPr lang="en-US" sz="4000" dirty="0"/>
              <a:t>Accounting Concepts and Principles</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4343400"/>
          </a:xfrm>
        </p:spPr>
        <p:txBody>
          <a:bodyPr/>
          <a:lstStyle/>
          <a:p>
            <a:pPr marL="0" indent="0">
              <a:buNone/>
              <a:defRPr/>
            </a:pPr>
            <a:r>
              <a:rPr lang="en-IN" sz="1800" dirty="0"/>
              <a:t>The flow of data from transactions to financial statements begins with transactions, which build results through: (1) procedures for sorting, classifying, and presenting (bookkeeping); and (2) selection of alternative methods of reflecting the effects of certain transactions (accounting). These results are then presented in the financial statements. The Accounting entity is the overarching concept that covers the entire process, from the accounting equation (Assets = Liabilities + Stockholders' equity) on the transaction side of the model to going concern or continuity of the entity on the financial statement side of the model.</a:t>
            </a:r>
          </a:p>
          <a:p>
            <a:pPr marL="0" indent="0">
              <a:buNone/>
              <a:defRPr/>
            </a:pPr>
            <a:r>
              <a:rPr lang="en-IN" sz="1800" dirty="0"/>
              <a:t>Broad concepts and principles of accounting related to transactions (far left of the model) include: unit of measurement, cost principle, and objectivity. Concepts and principles related to the bookkeeping and accounting items (middle part of the model) include: accounting period, matching revenue and expense, revenue recognized at time of sale, and accrual concept. On the financial statement side of the model (far right), concepts and principles include: consistency, full disclosure, materiality, and conservatism.</a:t>
            </a:r>
            <a:endParaRPr lang="en-US" sz="1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420822721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Statements </a:t>
            </a:r>
            <a:r>
              <a:rPr lang="en-US" altLang="en-US" sz="1000" b="0" dirty="0">
                <a:ea typeface="MS PGothic" panose="020B0600070205080204" pitchFamily="34" charset="-128"/>
              </a:rPr>
              <a:t>2</a:t>
            </a:r>
            <a:endParaRPr lang="en-IN" dirty="0"/>
          </a:p>
        </p:txBody>
      </p:sp>
      <p:pic>
        <p:nvPicPr>
          <p:cNvPr id="8" name="Picture 7" descr="The flow of data from transactions to financial statements.&#10;">
            <a:extLst>
              <a:ext uri="{FF2B5EF4-FFF2-40B4-BE49-F238E27FC236}">
                <a16:creationId xmlns:a16="http://schemas.microsoft.com/office/drawing/2014/main" id="{66CB36D8-CACB-47E9-A874-206E844C30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407811"/>
            <a:ext cx="7921782" cy="1783189"/>
          </a:xfrm>
          <a:prstGeom prst="rect">
            <a:avLst/>
          </a:prstGeom>
        </p:spPr>
      </p:pic>
      <p:sp>
        <p:nvSpPr>
          <p:cNvPr id="3" name="Content Placeholder 2"/>
          <p:cNvSpPr>
            <a:spLocks noGrp="1"/>
          </p:cNvSpPr>
          <p:nvPr>
            <p:ph idx="1"/>
          </p:nvPr>
        </p:nvSpPr>
        <p:spPr>
          <a:xfrm>
            <a:off x="2985567" y="5734172"/>
            <a:ext cx="3172867" cy="260228"/>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
        <p:nvSpPr>
          <p:cNvPr id="4" name="Content Placeholder 3"/>
          <p:cNvSpPr>
            <a:spLocks noGrp="1"/>
          </p:cNvSpPr>
          <p:nvPr>
            <p:ph sz="quarter" idx="13"/>
          </p:nvPr>
        </p:nvSpPr>
        <p:spPr/>
        <p:txBody>
          <a:bodyPr/>
          <a:lstStyle/>
          <a:p>
            <a:r>
              <a:rPr lang="en-US" altLang="en-US" b="1" dirty="0"/>
              <a:t>Learning Objective 2-1: Explain what transactions are.</a:t>
            </a:r>
            <a:endParaRPr lang="en-US" b="1" dirty="0"/>
          </a:p>
        </p:txBody>
      </p:sp>
    </p:spTree>
    <p:extLst>
      <p:ext uri="{BB962C8B-B14F-4D97-AF65-F5344CB8AC3E}">
        <p14:creationId xmlns:p14="http://schemas.microsoft.com/office/powerpoint/2010/main" val="188021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Accounts</a:t>
            </a:r>
            <a:endParaRPr lang="en-IN" dirty="0"/>
          </a:p>
        </p:txBody>
      </p:sp>
      <p:sp>
        <p:nvSpPr>
          <p:cNvPr id="6" name="Content Placeholder 5"/>
          <p:cNvSpPr>
            <a:spLocks noGrp="1"/>
          </p:cNvSpPr>
          <p:nvPr>
            <p:ph idx="1"/>
          </p:nvPr>
        </p:nvSpPr>
        <p:spPr>
          <a:xfrm>
            <a:off x="457200" y="1481137"/>
            <a:ext cx="8229600" cy="3243263"/>
          </a:xfrm>
        </p:spPr>
        <p:txBody>
          <a:bodyPr/>
          <a:lstStyle/>
          <a:p>
            <a:pPr marL="0" indent="0">
              <a:spcBef>
                <a:spcPct val="50000"/>
              </a:spcBef>
              <a:buFontTx/>
              <a:buNone/>
            </a:pPr>
            <a:r>
              <a:rPr lang="en-US" altLang="en-US" sz="2800" b="1" dirty="0"/>
              <a:t>Transactions are summarized in</a:t>
            </a:r>
            <a:r>
              <a:rPr lang="en-US" altLang="en-US" sz="100" b="1" dirty="0">
                <a:solidFill>
                  <a:schemeClr val="bg1"/>
                </a:solidFill>
              </a:rPr>
              <a:t> begin underline </a:t>
            </a:r>
            <a:r>
              <a:rPr lang="en-US" altLang="en-US" sz="2800" b="1" u="sng" dirty="0"/>
              <a:t>accounts</a:t>
            </a:r>
            <a:r>
              <a:rPr lang="en-US" altLang="en-US" sz="2800" b="1" dirty="0"/>
              <a:t>.</a:t>
            </a:r>
            <a:r>
              <a:rPr lang="en-US" altLang="en-US" sz="100" b="1" dirty="0">
                <a:solidFill>
                  <a:schemeClr val="bg1"/>
                </a:solidFill>
              </a:rPr>
              <a:t> end underline</a:t>
            </a:r>
          </a:p>
          <a:p>
            <a:pPr marL="0" indent="0">
              <a:spcBef>
                <a:spcPct val="50000"/>
              </a:spcBef>
              <a:buNone/>
            </a:pPr>
            <a:r>
              <a:rPr lang="en-US" sz="2800" b="1" dirty="0">
                <a:ea typeface="ＭＳ Ｐゴシック" panose="020B0600070205080204" pitchFamily="34" charset="-128"/>
              </a:rPr>
              <a:t>An</a:t>
            </a:r>
            <a:r>
              <a:rPr lang="en-US" sz="100" b="1" dirty="0">
                <a:solidFill>
                  <a:schemeClr val="bg1"/>
                </a:solidFill>
                <a:ea typeface="ＭＳ Ｐゴシック" panose="020B0600070205080204" pitchFamily="34" charset="-128"/>
              </a:rPr>
              <a:t> </a:t>
            </a:r>
            <a:r>
              <a:rPr lang="en-US" altLang="en-US" sz="100" b="1" dirty="0">
                <a:solidFill>
                  <a:schemeClr val="bg1"/>
                </a:solidFill>
              </a:rPr>
              <a:t>begin underline</a:t>
            </a:r>
            <a:r>
              <a:rPr lang="en-US" sz="100" b="1" dirty="0">
                <a:solidFill>
                  <a:schemeClr val="bg1"/>
                </a:solidFill>
                <a:ea typeface="ＭＳ Ｐゴシック" panose="020B0600070205080204" pitchFamily="34" charset="-128"/>
              </a:rPr>
              <a:t> </a:t>
            </a:r>
            <a:r>
              <a:rPr lang="en-US" sz="2800" b="1" u="sng" dirty="0">
                <a:ea typeface="ＭＳ Ｐゴシック" panose="020B0600070205080204" pitchFamily="34" charset="-128"/>
              </a:rPr>
              <a:t>account</a:t>
            </a:r>
            <a:r>
              <a:rPr lang="en-US" sz="100" b="1" dirty="0">
                <a:solidFill>
                  <a:schemeClr val="bg1"/>
                </a:solidFill>
                <a:ea typeface="ＭＳ Ｐゴシック" panose="020B0600070205080204" pitchFamily="34" charset="-128"/>
              </a:rPr>
              <a:t> </a:t>
            </a:r>
            <a:r>
              <a:rPr lang="en-US" altLang="en-US" sz="100" b="1" dirty="0">
                <a:solidFill>
                  <a:schemeClr val="bg1"/>
                </a:solidFill>
              </a:rPr>
              <a:t>end underline</a:t>
            </a:r>
            <a:r>
              <a:rPr lang="en-US" sz="100" b="1" dirty="0">
                <a:solidFill>
                  <a:schemeClr val="bg1"/>
                </a:solidFill>
                <a:ea typeface="ＭＳ Ｐゴシック" panose="020B0600070205080204" pitchFamily="34" charset="-128"/>
              </a:rPr>
              <a:t> </a:t>
            </a:r>
            <a:r>
              <a:rPr lang="en-US" sz="2800" b="1" dirty="0">
                <a:ea typeface="ＭＳ Ｐゴシック" panose="020B0600070205080204" pitchFamily="34" charset="-128"/>
              </a:rPr>
              <a:t>is a record in which transactions affecting individual assets, liabilities, stockholders’ equity, revenues, and expenses are recorded.</a:t>
            </a:r>
          </a:p>
          <a:p>
            <a:pPr marL="0" indent="0">
              <a:spcBef>
                <a:spcPct val="50000"/>
              </a:spcBef>
              <a:buNone/>
            </a:pPr>
            <a:r>
              <a:rPr lang="en-US" sz="2800" b="1" u="sng" dirty="0">
                <a:ea typeface="ＭＳ Ｐゴシック" panose="020B0600070205080204" pitchFamily="34" charset="-128"/>
              </a:rPr>
              <a:t>Accounts</a:t>
            </a:r>
            <a:r>
              <a:rPr lang="en-US" sz="2800" b="1" dirty="0">
                <a:ea typeface="ＭＳ Ｐゴシック" panose="020B0600070205080204" pitchFamily="34" charset="-128"/>
              </a:rPr>
              <a:t> are further summarized in the financial statements.</a:t>
            </a:r>
          </a:p>
        </p:txBody>
      </p:sp>
      <p:sp>
        <p:nvSpPr>
          <p:cNvPr id="3" name="Content Placeholder 2"/>
          <p:cNvSpPr>
            <a:spLocks noGrp="1"/>
          </p:cNvSpPr>
          <p:nvPr>
            <p:ph sz="quarter" idx="13"/>
          </p:nvPr>
        </p:nvSpPr>
        <p:spPr/>
        <p:txBody>
          <a:bodyPr/>
          <a:lstStyle/>
          <a:p>
            <a:r>
              <a:rPr lang="en-US" altLang="en-US" b="1" dirty="0"/>
              <a:t>Learning Objective 2-1: Explain what transactions are.</a:t>
            </a:r>
            <a:endParaRPr lang="en-US" b="1" dirty="0"/>
          </a:p>
        </p:txBody>
      </p:sp>
    </p:spTree>
    <p:extLst>
      <p:ext uri="{BB962C8B-B14F-4D97-AF65-F5344CB8AC3E}">
        <p14:creationId xmlns:p14="http://schemas.microsoft.com/office/powerpoint/2010/main" val="2046847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S PGothic" panose="020B0600070205080204" pitchFamily="34" charset="-128"/>
              </a:rPr>
              <a:t>Financial Statements </a:t>
            </a:r>
            <a:r>
              <a:rPr lang="en-US" altLang="en-US" sz="1000" b="0" dirty="0">
                <a:ea typeface="MS PGothic" panose="020B0600070205080204" pitchFamily="34" charset="-128"/>
              </a:rPr>
              <a:t>3</a:t>
            </a:r>
            <a:endParaRPr lang="en-IN" dirty="0"/>
          </a:p>
        </p:txBody>
      </p:sp>
      <p:graphicFrame>
        <p:nvGraphicFramePr>
          <p:cNvPr id="4" name="Table 3"/>
          <p:cNvGraphicFramePr>
            <a:graphicFrameLocks noGrp="1"/>
          </p:cNvGraphicFramePr>
          <p:nvPr>
            <p:extLst>
              <p:ext uri="{D42A27DB-BD31-4B8C-83A1-F6EECF244321}">
                <p14:modId xmlns:p14="http://schemas.microsoft.com/office/powerpoint/2010/main" val="3745555738"/>
              </p:ext>
            </p:extLst>
          </p:nvPr>
        </p:nvGraphicFramePr>
        <p:xfrm>
          <a:off x="685800" y="1600200"/>
          <a:ext cx="7620000" cy="2651760"/>
        </p:xfrm>
        <a:graphic>
          <a:graphicData uri="http://schemas.openxmlformats.org/drawingml/2006/table">
            <a:tbl>
              <a:tblPr firstRow="1" bandRow="1">
                <a:tableStyleId>{5C22544A-7EE6-4342-B048-85BDC9FD1C3A}</a:tableStyleId>
              </a:tblPr>
              <a:tblGrid>
                <a:gridCol w="3306792">
                  <a:extLst>
                    <a:ext uri="{9D8B030D-6E8A-4147-A177-3AD203B41FA5}">
                      <a16:colId xmlns:a16="http://schemas.microsoft.com/office/drawing/2014/main" val="1084814091"/>
                    </a:ext>
                  </a:extLst>
                </a:gridCol>
                <a:gridCol w="4313208">
                  <a:extLst>
                    <a:ext uri="{9D8B030D-6E8A-4147-A177-3AD203B41FA5}">
                      <a16:colId xmlns:a16="http://schemas.microsoft.com/office/drawing/2014/main" val="4034406319"/>
                    </a:ext>
                  </a:extLst>
                </a:gridCol>
              </a:tblGrid>
              <a:tr h="366420">
                <a:tc>
                  <a:txBody>
                    <a:bodyPr/>
                    <a:lstStyle/>
                    <a:p>
                      <a:r>
                        <a:rPr lang="en-IN" dirty="0">
                          <a:solidFill>
                            <a:schemeClr val="tx1"/>
                          </a:solidFill>
                        </a:rPr>
                        <a:t>Required Disclosure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dirty="0">
                          <a:solidFill>
                            <a:schemeClr val="tx1"/>
                          </a:solidFill>
                        </a:rPr>
                        <a:t>Financial</a:t>
                      </a:r>
                      <a:r>
                        <a:rPr lang="en-IN" baseline="0" dirty="0">
                          <a:solidFill>
                            <a:schemeClr val="tx1"/>
                          </a:solidFill>
                        </a:rPr>
                        <a:t> Statements that Satisfy Requirement</a:t>
                      </a:r>
                      <a:endParaRPr lang="en-IN"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8950867"/>
                  </a:ext>
                </a:extLst>
              </a:tr>
              <a:tr h="562284">
                <a:tc>
                  <a:txBody>
                    <a:bodyPr/>
                    <a:lstStyle/>
                    <a:p>
                      <a:r>
                        <a:rPr lang="en-IN" dirty="0"/>
                        <a:t>Financial position at the end of the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dirty="0"/>
                        <a:t>Balance Sheet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4607343"/>
                  </a:ext>
                </a:extLst>
              </a:tr>
              <a:tr h="321305">
                <a:tc>
                  <a:txBody>
                    <a:bodyPr/>
                    <a:lstStyle/>
                    <a:p>
                      <a:r>
                        <a:rPr lang="en-IN" dirty="0"/>
                        <a:t>Earnings for the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dirty="0"/>
                        <a:t>Income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737161"/>
                  </a:ext>
                </a:extLst>
              </a:tr>
              <a:tr h="321305">
                <a:tc>
                  <a:txBody>
                    <a:bodyPr/>
                    <a:lstStyle/>
                    <a:p>
                      <a:r>
                        <a:rPr lang="en-IN" dirty="0"/>
                        <a:t>Cash flows during the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dirty="0"/>
                        <a:t>Statement of Cash 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826168"/>
                  </a:ext>
                </a:extLst>
              </a:tr>
              <a:tr h="562284">
                <a:tc>
                  <a:txBody>
                    <a:bodyPr/>
                    <a:lstStyle/>
                    <a:p>
                      <a:r>
                        <a:rPr lang="en-IN" dirty="0"/>
                        <a:t>Investments by and distributions to owners during the period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dirty="0"/>
                        <a:t>Statement of Changes in Stockholders’ Equity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3195157"/>
                  </a:ext>
                </a:extLst>
              </a:tr>
            </a:tbl>
          </a:graphicData>
        </a:graphic>
      </p:graphicFrame>
      <p:sp>
        <p:nvSpPr>
          <p:cNvPr id="6" name="Content Placeholder 5"/>
          <p:cNvSpPr>
            <a:spLocks noGrp="1"/>
          </p:cNvSpPr>
          <p:nvPr>
            <p:ph idx="1"/>
          </p:nvPr>
        </p:nvSpPr>
        <p:spPr>
          <a:xfrm>
            <a:off x="457200" y="4495170"/>
            <a:ext cx="8458200" cy="1448430"/>
          </a:xfrm>
        </p:spPr>
        <p:txBody>
          <a:bodyPr/>
          <a:lstStyle/>
          <a:p>
            <a:pPr marL="0" indent="0">
              <a:buNone/>
            </a:pPr>
            <a:r>
              <a:rPr lang="en-US" sz="2200" b="1" dirty="0">
                <a:ea typeface="ＭＳ Ｐゴシック" panose="020B0600070205080204" pitchFamily="34" charset="-128"/>
              </a:rPr>
              <a:t>In addition to the financial statements, the annual report will probably include several accompanying notes that include explanations of the accounting policies used and detailed information about many of the amounts and captions shown on the financial statements.</a:t>
            </a:r>
          </a:p>
        </p:txBody>
      </p:sp>
      <p:sp>
        <p:nvSpPr>
          <p:cNvPr id="3" name="Content Placeholder 2"/>
          <p:cNvSpPr>
            <a:spLocks noGrp="1"/>
          </p:cNvSpPr>
          <p:nvPr>
            <p:ph sz="quarter" idx="13"/>
          </p:nvPr>
        </p:nvSpPr>
        <p:spPr>
          <a:xfrm>
            <a:off x="457200" y="6073901"/>
            <a:ext cx="7086600" cy="384810"/>
          </a:xfrm>
        </p:spPr>
        <p:txBody>
          <a:bodyPr/>
          <a:lstStyle/>
          <a:p>
            <a:r>
              <a:rPr lang="en-US" altLang="en-US" b="1" dirty="0"/>
              <a:t>Learning Objective 2-2: Identify and explain the kind of information reported in each financial statement and describe how financial statements are related to each other.</a:t>
            </a:r>
          </a:p>
        </p:txBody>
      </p:sp>
    </p:spTree>
    <p:extLst>
      <p:ext uri="{BB962C8B-B14F-4D97-AF65-F5344CB8AC3E}">
        <p14:creationId xmlns:p14="http://schemas.microsoft.com/office/powerpoint/2010/main" val="771497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ea typeface="MS PGothic" panose="020B0600070205080204" pitchFamily="34" charset="-128"/>
              </a:rPr>
              <a:t>Balance Sheet—Elements</a:t>
            </a:r>
            <a:endParaRPr lang="en-IN" dirty="0"/>
          </a:p>
        </p:txBody>
      </p:sp>
      <p:pic>
        <p:nvPicPr>
          <p:cNvPr id="15" name="Picture 14" descr="An example balance sheet for Main Street Store, Inc, dated August 31, 2020. Callouts with arrows accompany the balance shee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554822"/>
            <a:ext cx="7557025" cy="4266062"/>
          </a:xfrm>
          <a:prstGeom prst="rect">
            <a:avLst/>
          </a:prstGeom>
        </p:spPr>
      </p:pic>
      <p:sp>
        <p:nvSpPr>
          <p:cNvPr id="5" name="Content Placeholder 2"/>
          <p:cNvSpPr>
            <a:spLocks noGrp="1"/>
          </p:cNvSpPr>
          <p:nvPr>
            <p:ph idx="1"/>
          </p:nvPr>
        </p:nvSpPr>
        <p:spPr>
          <a:xfrm>
            <a:off x="2985567" y="5835772"/>
            <a:ext cx="3172867" cy="260228"/>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11" name="Content Placeholder 10"/>
          <p:cNvSpPr>
            <a:spLocks noGrp="1"/>
          </p:cNvSpPr>
          <p:nvPr>
            <p:ph sz="quarter" idx="17"/>
          </p:nvPr>
        </p:nvSpPr>
        <p:spPr/>
        <p:txBody>
          <a:bodyPr/>
          <a:lstStyle/>
          <a:p>
            <a:r>
              <a:rPr lang="en-US" altLang="en-US" b="1" dirty="0"/>
              <a:t>Learning Objective 2-3: Explain the meaning and usefulness of the accounting equation.</a:t>
            </a:r>
          </a:p>
        </p:txBody>
      </p:sp>
    </p:spTree>
    <p:extLst>
      <p:ext uri="{BB962C8B-B14F-4D97-AF65-F5344CB8AC3E}">
        <p14:creationId xmlns:p14="http://schemas.microsoft.com/office/powerpoint/2010/main" val="2399780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9950"/>
          </a:xfrm>
        </p:spPr>
        <p:txBody>
          <a:bodyPr/>
          <a:lstStyle/>
          <a:p>
            <a:r>
              <a:rPr lang="en-US" altLang="en-US" dirty="0">
                <a:ea typeface="MS PGothic" panose="020B0600070205080204" pitchFamily="34" charset="-128"/>
              </a:rPr>
              <a:t>Balance Sheet </a:t>
            </a:r>
            <a:r>
              <a:rPr lang="en-US" altLang="en-US" sz="1000" dirty="0">
                <a:ea typeface="MS PGothic" panose="020B0600070205080204" pitchFamily="34" charset="-128"/>
              </a:rPr>
              <a:t>1</a:t>
            </a:r>
            <a:endParaRPr lang="en-IN" sz="1000" dirty="0"/>
          </a:p>
        </p:txBody>
      </p:sp>
      <p:sp>
        <p:nvSpPr>
          <p:cNvPr id="3" name="Content Placeholder 2"/>
          <p:cNvSpPr>
            <a:spLocks noGrp="1"/>
          </p:cNvSpPr>
          <p:nvPr>
            <p:ph idx="1"/>
          </p:nvPr>
        </p:nvSpPr>
        <p:spPr>
          <a:xfrm>
            <a:off x="457200" y="1219200"/>
            <a:ext cx="8229600" cy="804863"/>
          </a:xfrm>
        </p:spPr>
        <p:txBody>
          <a:bodyPr/>
          <a:lstStyle/>
          <a:p>
            <a:pPr marL="0" indent="0">
              <a:buNone/>
            </a:pPr>
            <a:r>
              <a:rPr lang="en-US" altLang="en-US" sz="2300" dirty="0">
                <a:ea typeface="MS PGothic" panose="020B0600070205080204" pitchFamily="34" charset="-128"/>
              </a:rPr>
              <a:t>Presents the balances in an entity's accounts at a given point in time.</a:t>
            </a:r>
            <a:endParaRPr lang="en-US" altLang="en-US" sz="2300" b="1" dirty="0"/>
          </a:p>
        </p:txBody>
      </p:sp>
      <p:pic>
        <p:nvPicPr>
          <p:cNvPr id="4" name="Picture 3" descr="Same balance sheet as on previous slide but with the two totals circled and pointing to the accounting equation: Assets equal Liabilities plus Equit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9815" y="2270494"/>
            <a:ext cx="6074706" cy="3749306"/>
          </a:xfrm>
          <a:prstGeom prst="rect">
            <a:avLst/>
          </a:prstGeom>
        </p:spPr>
      </p:pic>
      <p:sp>
        <p:nvSpPr>
          <p:cNvPr id="5" name="Content Placeholder 4"/>
          <p:cNvSpPr>
            <a:spLocks noGrp="1"/>
          </p:cNvSpPr>
          <p:nvPr>
            <p:ph sz="quarter" idx="13"/>
          </p:nvPr>
        </p:nvSpPr>
        <p:spPr/>
        <p:txBody>
          <a:bodyPr/>
          <a:lstStyle/>
          <a:p>
            <a:r>
              <a:rPr lang="en-US" altLang="en-US" b="1" dirty="0"/>
              <a:t>Learning Objective 2-3: Explain the meaning and usefulness of the accounting equation.</a:t>
            </a:r>
          </a:p>
        </p:txBody>
      </p:sp>
    </p:spTree>
    <p:extLst>
      <p:ext uri="{BB962C8B-B14F-4D97-AF65-F5344CB8AC3E}">
        <p14:creationId xmlns:p14="http://schemas.microsoft.com/office/powerpoint/2010/main" val="3081892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27ffd1562057be96288fd277526ed05745ac0e8"/>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8469BC-8061-450E-A3E9-B62929EFD076}">
  <ds:schemaRefs>
    <ds:schemaRef ds:uri="8f5cc36b-c016-4758-adce-9e0f69c0453c"/>
    <ds:schemaRef ds:uri="http://purl.org/dc/dcmitype/"/>
    <ds:schemaRef ds:uri="http://schemas.microsoft.com/office/2006/documentManagement/types"/>
    <ds:schemaRef ds:uri="http://purl.org/dc/terms/"/>
    <ds:schemaRef ds:uri="http://www.w3.org/XML/1998/namespace"/>
    <ds:schemaRef ds:uri="http://purl.org/dc/elements/1.1/"/>
    <ds:schemaRef ds:uri="http://schemas.microsoft.com/office/infopath/2007/PartnerControls"/>
    <ds:schemaRef ds:uri="http://schemas.openxmlformats.org/package/2006/metadata/core-properties"/>
    <ds:schemaRef ds:uri="dd132adf-85ac-4a18-8a8f-eabd02632a11"/>
    <ds:schemaRef ds:uri="http://schemas.microsoft.com/office/2006/metadata/properties"/>
  </ds:schemaRefs>
</ds:datastoreItem>
</file>

<file path=customXml/itemProps2.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3.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7873</Words>
  <Application>Microsoft Office PowerPoint</Application>
  <PresentationFormat>On-screen Show (4:3)</PresentationFormat>
  <Paragraphs>400</Paragraphs>
  <Slides>47</Slides>
  <Notes>46</Notes>
  <HiddenSlides>11</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47</vt:i4>
      </vt:variant>
    </vt:vector>
  </HeadingPairs>
  <TitlesOfParts>
    <vt:vector size="57" baseType="lpstr">
      <vt:lpstr>Arial</vt:lpstr>
      <vt:lpstr>Arial Narrow</vt:lpstr>
      <vt:lpstr>Book Antiqua</vt:lpstr>
      <vt:lpstr>Calibri</vt:lpstr>
      <vt:lpstr>Palatino Linotype</vt:lpstr>
      <vt:lpstr>Tahoma</vt:lpstr>
      <vt:lpstr>Times New Roman</vt:lpstr>
      <vt:lpstr>Wingdings</vt:lpstr>
      <vt:lpstr>Theme1</vt:lpstr>
      <vt:lpstr>1_Theme1</vt:lpstr>
      <vt:lpstr> </vt:lpstr>
      <vt:lpstr>Accounting: What the Numbers Mean</vt:lpstr>
      <vt:lpstr>Learning Objectives</vt:lpstr>
      <vt:lpstr>Financial Statements 1</vt:lpstr>
      <vt:lpstr>Financial Statements 2</vt:lpstr>
      <vt:lpstr>Accounts</vt:lpstr>
      <vt:lpstr>Financial Statements 3</vt:lpstr>
      <vt:lpstr>Balance Sheet—Elements</vt:lpstr>
      <vt:lpstr>Balance Sheet 1</vt:lpstr>
      <vt:lpstr>Balance Sheet 2</vt:lpstr>
      <vt:lpstr>Balance Sheet 3</vt:lpstr>
      <vt:lpstr>Balance Sheet 4</vt:lpstr>
      <vt:lpstr>Income Statement 1</vt:lpstr>
      <vt:lpstr>Income Statement 2</vt:lpstr>
      <vt:lpstr>Income Statement 3</vt:lpstr>
      <vt:lpstr>Statement of Changes in Stockholders' Equity 1</vt:lpstr>
      <vt:lpstr>Statement of Changes in Stockholders' Equity 2</vt:lpstr>
      <vt:lpstr>Statement of Cash Flows 1</vt:lpstr>
      <vt:lpstr>Statement of Cash Flows 2</vt:lpstr>
      <vt:lpstr>Time-Line Model</vt:lpstr>
      <vt:lpstr>Financial Statement Relationships 1</vt:lpstr>
      <vt:lpstr>Financial Statement Relationships 2</vt:lpstr>
      <vt:lpstr>Financial Statement Relationships 3</vt:lpstr>
      <vt:lpstr>Financial Statement Relationships 4</vt:lpstr>
      <vt:lpstr>Financial Statement Relationships 5</vt:lpstr>
      <vt:lpstr>Financial Statement Relationships 6</vt:lpstr>
      <vt:lpstr>Accounting Concepts and Principles</vt:lpstr>
      <vt:lpstr>Concepts/Principles Related to the Entire Model</vt:lpstr>
      <vt:lpstr>Concepts/Principles Related to Transactions</vt:lpstr>
      <vt:lpstr>Concepts/Principles Related to Bookkeeping Procedures and the Accounting Process</vt:lpstr>
      <vt:lpstr>Concepts/Principles Related to Financial Statements</vt:lpstr>
      <vt:lpstr>Accrual Accounting Versus Cash Flows</vt:lpstr>
      <vt:lpstr>Limitations of Financial Statements 1</vt:lpstr>
      <vt:lpstr>Limitations of Financial Statements 2</vt:lpstr>
      <vt:lpstr>The Corporation’s Annual Report</vt:lpstr>
      <vt:lpstr>End of Chapter 2</vt:lpstr>
      <vt:lpstr>Accessibility Content: Text Alternatives for Images</vt:lpstr>
      <vt:lpstr>Financial Statements 2 - Text Alternative</vt:lpstr>
      <vt:lpstr>Balance Sheet—Elements - Text Alternative</vt:lpstr>
      <vt:lpstr>Income Statement 1 - Text Alternative</vt:lpstr>
      <vt:lpstr>Income Statement 2 - Text Alternative</vt:lpstr>
      <vt:lpstr>Statement of Changes in Stockholders' Equity 1 - Text Alternative</vt:lpstr>
      <vt:lpstr>Statement of Cash Flows 1 - Text Alternative</vt:lpstr>
      <vt:lpstr>Time-Line Model - Text Alternative</vt:lpstr>
      <vt:lpstr>Financial Statement Relationships 2 - Text Alternative 1</vt:lpstr>
      <vt:lpstr>Financial Statement Relationships 2 - Text Alternative 2</vt:lpstr>
      <vt:lpstr>Accounting Concepts and Principles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