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14" r:id="rId4"/>
  </p:sldMasterIdLst>
  <p:notesMasterIdLst>
    <p:notesMasterId r:id="rId33"/>
  </p:notesMasterIdLst>
  <p:handoutMasterIdLst>
    <p:handoutMasterId r:id="rId34"/>
  </p:handoutMasterIdLst>
  <p:sldIdLst>
    <p:sldId id="328" r:id="rId5"/>
    <p:sldId id="333" r:id="rId6"/>
    <p:sldId id="329" r:id="rId7"/>
    <p:sldId id="283" r:id="rId8"/>
    <p:sldId id="330" r:id="rId9"/>
    <p:sldId id="303" r:id="rId10"/>
    <p:sldId id="340" r:id="rId11"/>
    <p:sldId id="304" r:id="rId12"/>
    <p:sldId id="305" r:id="rId13"/>
    <p:sldId id="306" r:id="rId14"/>
    <p:sldId id="307" r:id="rId15"/>
    <p:sldId id="308" r:id="rId16"/>
    <p:sldId id="309" r:id="rId17"/>
    <p:sldId id="310" r:id="rId18"/>
    <p:sldId id="311" r:id="rId19"/>
    <p:sldId id="312" r:id="rId20"/>
    <p:sldId id="314" r:id="rId21"/>
    <p:sldId id="315" r:id="rId22"/>
    <p:sldId id="336" r:id="rId23"/>
    <p:sldId id="337" r:id="rId24"/>
    <p:sldId id="332" r:id="rId25"/>
    <p:sldId id="318" r:id="rId26"/>
    <p:sldId id="320" r:id="rId27"/>
    <p:sldId id="321" r:id="rId28"/>
    <p:sldId id="322" r:id="rId29"/>
    <p:sldId id="325" r:id="rId30"/>
    <p:sldId id="338" r:id="rId31"/>
    <p:sldId id="300" r:id="rId32"/>
  </p:sldIdLst>
  <p:sldSz cx="9144000" cy="6858000" type="screen4x3"/>
  <p:notesSz cx="7010400" cy="9296400"/>
  <p:custDataLst>
    <p:tags r:id="rId35"/>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7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5FA"/>
    <a:srgbClr val="FFFFCC"/>
    <a:srgbClr val="993366"/>
    <a:srgbClr val="FEF4EC"/>
    <a:srgbClr val="996633"/>
    <a:srgbClr val="E9F4FB"/>
    <a:srgbClr val="0800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8" autoAdjust="0"/>
    <p:restoredTop sz="69001" autoAdjust="0"/>
  </p:normalViewPr>
  <p:slideViewPr>
    <p:cSldViewPr>
      <p:cViewPr varScale="1">
        <p:scale>
          <a:sx n="68" d="100"/>
          <a:sy n="68" d="100"/>
        </p:scale>
        <p:origin x="1878" y="6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2742" y="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s>
</file>

<file path=ppt/_rels/viewProps.xml.rels><?xml version="1.0" encoding="UTF-8" standalone="yes"?>
<Relationships xmlns="http://schemas.openxmlformats.org/package/2006/relationships"><Relationship Id="rId8" Type="http://schemas.openxmlformats.org/officeDocument/2006/relationships/slide" Target="slides/slide23.xml"/><Relationship Id="rId3" Type="http://schemas.openxmlformats.org/officeDocument/2006/relationships/slide" Target="slides/slide8.xml"/><Relationship Id="rId7" Type="http://schemas.openxmlformats.org/officeDocument/2006/relationships/slide" Target="slides/slide12.xml"/><Relationship Id="rId2" Type="http://schemas.openxmlformats.org/officeDocument/2006/relationships/slide" Target="slides/slide7.xml"/><Relationship Id="rId1" Type="http://schemas.openxmlformats.org/officeDocument/2006/relationships/slide" Target="slides/slide6.xml"/><Relationship Id="rId6" Type="http://schemas.openxmlformats.org/officeDocument/2006/relationships/slide" Target="slides/slide11.xml"/><Relationship Id="rId5" Type="http://schemas.openxmlformats.org/officeDocument/2006/relationships/slide" Target="slides/slide10.xml"/><Relationship Id="rId4" Type="http://schemas.openxmlformats.org/officeDocument/2006/relationships/slide" Target="slides/slide9.xml"/><Relationship Id="rId9" Type="http://schemas.openxmlformats.org/officeDocument/2006/relationships/slide" Target="slides/slide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4056833-7325-4881-B6AC-095B52F0FAF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1-</a:t>
            </a:r>
            <a:fld id="{5850E668-AD1B-460F-9588-CF0573E65AFE}"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23CFD48-5198-49A1-B823-2C568DAAD525}"/>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2227" name="Rectangle 4">
            <a:extLst>
              <a:ext uri="{FF2B5EF4-FFF2-40B4-BE49-F238E27FC236}">
                <a16:creationId xmlns:a16="http://schemas.microsoft.com/office/drawing/2014/main" id="{F6D4CA39-2717-49DE-96E6-301964CA9236}"/>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028C1288-A5FB-4FCB-B25B-4DD323E8FCAB}"/>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C67A7F26-C916-4D73-8174-21D13361113A}"/>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5F43424D-9D4F-4A3A-AE05-FC58A81DAFEB}"/>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1-</a:t>
            </a:r>
            <a:fld id="{78462CC0-E152-49C9-80CA-C36D8FBDC907}"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D189B885-23EE-4D9A-B095-31F87F12D4C2}"/>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C84A24C3-5B45-489A-8DEE-D6D492D1880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DC93173A-B43F-4CB1-BB13-40C839F7C7B4}"/>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BF077C52-CA8E-4EDC-9841-B2474174159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t>Organizations with many plant locations or activities involving many financial transactions employ professional accountants to do internal auditing. </a:t>
            </a:r>
          </a:p>
          <a:p>
            <a:pPr eaLnBrk="1" hangingPunct="1"/>
            <a:r>
              <a:rPr lang="en-IN" altLang="en-US" dirty="0"/>
              <a:t>An internal auditor possesses qualifications similar to other accountants but has also passed an examination to become a Certified Internal Auditor (CIA).</a:t>
            </a:r>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F4B117AE-20F6-4EA7-8634-363E5945D9CB}"/>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B7096902-60E1-47FE-8C86-2246F50048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noProof="0" dirty="0"/>
              <a:t>Governmental units at the municipal, state, and federal levels and not-for-profit entities, such as colleges and universities, hospitals, and voluntary health and welfare organizations, require the same accounting functions to be performed as do other accounting entities. Religious organizations, labor unions, trade associations, performing arts organizations, political parties, libraries, museums, country clubs, and many other not-for-profit organizations employ accountants with similar educational qualifications as those employed in business and public accounting.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9A6BE257-CDCB-4F1B-B7B4-C2824200A246}"/>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77D4FA03-9A46-4541-A554-D74C6DEA05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U.S. Internal Revenue Code and related regulations coupled with state and local tax laws specify rules and procedures to be followed to determine an entity’s tax liability. Accountants use their judgment and expertise to design transactions so that the entity’s overall income tax liability is minimized. Accountants also prepare tax returns and represent clients whose tax returns are being reviewed or challenged by tax authorities.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71A63AB8-6FAD-42A6-BEA9-339AFFF935B3}"/>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D8669458-F004-412A-A449-5E77DAB8EAF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solidFill>
                  <a:srgbClr val="000000"/>
                </a:solidFill>
              </a:rPr>
              <a:t>LO 1-4: </a:t>
            </a:r>
            <a:r>
              <a:rPr kumimoji="0" lang="en-US" altLang="en-US" dirty="0">
                <a:solidFill>
                  <a:srgbClr val="000000"/>
                </a:solidFill>
              </a:rPr>
              <a:t>Summarize the development of accounting from a broad historical perspective.</a:t>
            </a:r>
          </a:p>
          <a:p>
            <a:pPr eaLnBrk="1" hangingPunct="1"/>
            <a:endParaRPr kumimoji="0" lang="en-US" altLang="en-US" dirty="0">
              <a:solidFill>
                <a:srgbClr val="800000"/>
              </a:solidFill>
            </a:endParaRPr>
          </a:p>
          <a:p>
            <a:pPr eaLnBrk="1" hangingPunct="1"/>
            <a:r>
              <a:rPr lang="en-US" altLang="en-US" dirty="0"/>
              <a:t>Evidence of record keeping dates back to the clay tablets of the earliest civilizations in about 3000 B.C. Clay tablets were used by the Mesopotamians to record tax receipts. </a:t>
            </a:r>
          </a:p>
          <a:p>
            <a:pPr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F0BFEAF3-0C25-4F3E-B7E1-56BA24BA66E5}"/>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id="{72CBE243-707A-484E-8561-5D93E48196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In 1494, Luca Pacioli, a Franciscan monk and mathematics professor published the “method of Venice” system, the first known text that fully described a comprehensive double-entry bookkeeping system. Today’s modern bookkeeping systems have evolved directly from Pacioli’s system.</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FEF580E9-3EC0-4E7B-A37A-50AB59433C02}"/>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FC30F59C-5AB9-4951-A637-41FA13388B0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In the mid-19</a:t>
            </a:r>
            <a:r>
              <a:rPr lang="en-US" altLang="en-US" baseline="0" dirty="0"/>
              <a:t>th</a:t>
            </a:r>
            <a:r>
              <a:rPr lang="en-US" altLang="en-US" dirty="0"/>
              <a:t> century, absentee owners and investors trusted managers with the operations of their companies. These owners and investors required reports from the managers showing the company’s financial position and results of operations. This created a need for the independent audit function to add credence to those reports.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A843A197-49BD-4763-BAEF-417EA361ACF1}"/>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455FAA4C-E8F5-44CC-8E18-B7FA07584AF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u="none" dirty="0"/>
              <a:t>Accounting professionals in the United States organized themselves in the early 1900s and worked hard to establish certification laws, standardized audit procedures, and other attributes of a profession.</a:t>
            </a:r>
          </a:p>
          <a:p>
            <a:pPr eaLnBrk="1" hangingPunct="1"/>
            <a:endParaRPr lang="en-US" altLang="en-US" u="none"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874CB84E-3867-4AE0-924B-1AA3B2BB1BE3}"/>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3710047E-539C-44BF-A8AD-51E8DC96EBE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Between 1932 and 1934, the American Institute of Accountants and the New York Stock Exchange agreed upon five broad principles of accounting, which was the first formal accounting standard-setting activity. The accounting, financial reporting, and auditing weaknesses related to the 1929 stock market crash gave impetus to this effort.</a:t>
            </a:r>
          </a:p>
          <a:p>
            <a:pPr eaLnBrk="1" hangingPunct="1"/>
            <a:endParaRPr lang="en-US" altLang="en-US" dirty="0"/>
          </a:p>
          <a:p>
            <a:pPr eaLnBrk="1" hangingPunct="1"/>
            <a:r>
              <a:rPr kumimoji="1" lang="en-IN" sz="1200" b="0" i="0" u="none" strike="noStrike" kern="1200" baseline="0" dirty="0">
                <a:solidFill>
                  <a:schemeClr val="tx1"/>
                </a:solidFill>
                <a:latin typeface="Times New Roman" pitchFamily="18" charset="0"/>
                <a:ea typeface="+mn-ea"/>
                <a:cs typeface="+mn-cs"/>
              </a:rPr>
              <a:t>The Securities Act of 1933 and the Securities Exchange Act of 1934 apply to securities offered for sale in interstate commerce. These laws had a significant effect on the standard-setting process because they gave the Securities and Exchange Commission (SEC) the authority to establish accounting principles to be followed by companies whose securities had to be registered with the SEC. </a:t>
            </a:r>
            <a:r>
              <a:rPr lang="en-IN" altLang="en-US" dirty="0"/>
              <a:t>Although the SEC has the authority to establish accounting principles, the standard-setting process has been delegated to other organizations over the years.</a:t>
            </a:r>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260A6E99-7E1C-4575-AB2D-E464859A1910}"/>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F04790DB-2C94-455A-AB75-833A0CED27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t>Between 1939 and 1959, the Committee on Accounting Procedure of the American Institute of Accountants issued 51 Accounting Research Bulletins that dealt with accounting principles. This work was done without a common conceptual framework for financial reporting. Each bulletin dealt with a specific issue in a relatively narrow context, and alternative methods of reporting the results of similar transactions remained.</a:t>
            </a:r>
          </a:p>
          <a:p>
            <a:pPr eaLnBrk="1" hangingPunct="1"/>
            <a:r>
              <a:rPr lang="en-IN" altLang="en-US" dirty="0"/>
              <a:t>In 1959, the Accounting Principles Board (APB) replaced the Committee on Accounting Procedure as the standard-setting body.</a:t>
            </a:r>
          </a:p>
          <a:p>
            <a:pPr eaLnBrk="1" hangingPunct="1"/>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77794AB1-8603-49CC-BF23-450B666A7002}"/>
              </a:ext>
            </a:extLst>
          </p:cNvPr>
          <p:cNvSpPr>
            <a:spLocks noGrp="1" noRot="1" noChangeAspect="1" noChangeArrowheads="1" noTextEdit="1"/>
          </p:cNvSpPr>
          <p:nvPr>
            <p:ph type="sldImg"/>
          </p:nvPr>
        </p:nvSpPr>
        <p:spPr>
          <a:ln/>
        </p:spPr>
      </p:sp>
      <p:sp>
        <p:nvSpPr>
          <p:cNvPr id="38915" name="Rectangle 3">
            <a:extLst>
              <a:ext uri="{FF2B5EF4-FFF2-40B4-BE49-F238E27FC236}">
                <a16:creationId xmlns:a16="http://schemas.microsoft.com/office/drawing/2014/main" id="{3C8F8371-ECE8-49E6-ABEE-FD39C3F82AFE}"/>
              </a:ext>
            </a:extLst>
          </p:cNvPr>
          <p:cNvSpPr>
            <a:spLocks noGrp="1" noChangeArrowheads="1"/>
          </p:cNvSpPr>
          <p:nvPr>
            <p:ph type="body" idx="1"/>
          </p:nvPr>
        </p:nvSpPr>
        <p:spPr>
          <a:ln/>
        </p:spPr>
        <p:txBody>
          <a:bodyPr/>
          <a:lstStyle/>
          <a:p>
            <a:pPr>
              <a:defRPr/>
            </a:pPr>
            <a:r>
              <a:rPr lang="en-US" cap="all" dirty="0"/>
              <a:t>LO 1-5: </a:t>
            </a:r>
            <a:r>
              <a:rPr lang="en-US" dirty="0"/>
              <a:t>Explain the role that the FASB plays in the development of financial accounting standards.</a:t>
            </a:r>
          </a:p>
          <a:p>
            <a:pPr>
              <a:defRPr/>
            </a:pPr>
            <a:endParaRPr lang="en-US" dirty="0"/>
          </a:p>
          <a:p>
            <a:pPr>
              <a:defRPr/>
            </a:pPr>
            <a:r>
              <a:rPr lang="en-IN" dirty="0"/>
              <a:t>The Financial Accounting Foundation (FAF) was created, which established the Financial Accounting Standards Board (FASB) as the authoritative standard-setting body within the accounting profession. The FASB issued 168 Statements of Financial Accounting Standards that established standards of accounting and reporting for particular issues.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5E96A045-5978-4920-9445-BC2D152CB661}"/>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192C2229-91C9-44BB-ACBD-54C3D294A63C}"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57347" name="Rectangle 2">
            <a:extLst>
              <a:ext uri="{FF2B5EF4-FFF2-40B4-BE49-F238E27FC236}">
                <a16:creationId xmlns:a16="http://schemas.microsoft.com/office/drawing/2014/main" id="{98DF12EF-B750-46ED-91E1-15EACD3FA20A}"/>
              </a:ext>
            </a:extLst>
          </p:cNvPr>
          <p:cNvSpPr>
            <a:spLocks noGrp="1" noRot="1" noChangeAspect="1" noChangeArrowheads="1" noTextEdit="1"/>
          </p:cNvSpPr>
          <p:nvPr>
            <p:ph type="sldImg"/>
          </p:nvPr>
        </p:nvSpPr>
        <p:spPr>
          <a:xfrm>
            <a:off x="1152525" y="684213"/>
            <a:ext cx="4557713" cy="3417887"/>
          </a:xfrm>
          <a:ln/>
        </p:spPr>
      </p:sp>
      <p:sp>
        <p:nvSpPr>
          <p:cNvPr id="57348" name="Rectangle 3">
            <a:extLst>
              <a:ext uri="{FF2B5EF4-FFF2-40B4-BE49-F238E27FC236}">
                <a16:creationId xmlns:a16="http://schemas.microsoft.com/office/drawing/2014/main" id="{BE35903A-F493-44EC-BF08-479A563497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r>
              <a:rPr lang="en-US" altLang="en-US" dirty="0">
                <a:ea typeface="ＭＳ Ｐゴシック" panose="020B0600070205080204" pitchFamily="34" charset="-128"/>
              </a:rPr>
              <a:t>Chapter 1: </a:t>
            </a:r>
            <a:r>
              <a:rPr lang="en-US" altLang="en-US" dirty="0"/>
              <a:t>Accounting—Present and Past</a:t>
            </a:r>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C7FC8297-2432-46A6-A918-5424713CD86D}"/>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id="{B87FF330-FEED-4ABB-B47C-0A064104CB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t>The Sarbanes</a:t>
            </a:r>
            <a:r>
              <a:rPr lang="en-US" sz="1200" b="1" i="1" u="sng" dirty="0">
                <a:latin typeface="Arial" charset="0"/>
              </a:rPr>
              <a:t>–</a:t>
            </a:r>
            <a:r>
              <a:rPr lang="en-IN" altLang="en-US" dirty="0"/>
              <a:t>Oxley Act of 2002 created the five-member Public Company Accounting Oversight Board (PCAOB), which has the authority to set and enforce auditing, attestation, quality control, and ethics standards for public companies.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1B414B0D-B040-4C27-8528-A65872990464}"/>
              </a:ext>
            </a:extLst>
          </p:cNvPr>
          <p:cNvSpPr>
            <a:spLocks noGrp="1" noRot="1" noChangeAspect="1" noChangeArrowheads="1" noTextEdit="1"/>
          </p:cNvSpPr>
          <p:nvPr>
            <p:ph type="sldImg"/>
          </p:nvPr>
        </p:nvSpPr>
        <p:spPr>
          <a:ln/>
        </p:spPr>
      </p:sp>
      <p:sp>
        <p:nvSpPr>
          <p:cNvPr id="96259" name="Rectangle 3">
            <a:extLst>
              <a:ext uri="{FF2B5EF4-FFF2-40B4-BE49-F238E27FC236}">
                <a16:creationId xmlns:a16="http://schemas.microsoft.com/office/drawing/2014/main" id="{28DC1AD2-5E33-4B97-9832-01AE31704B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t>Effective in July 2009, all FASB standards, such as the Statements of Financial Accounting Standards (SFAS), were superseded by </a:t>
            </a:r>
            <a:r>
              <a:rPr lang="en-US" altLang="en-US" dirty="0"/>
              <a:t>the FASB Accounting Standards Codification (FASB Codification). Essentially, the FASB Codification reorganized divergent sources of U.S. GAAP in a more accessible and researchable format. The FASB Codification now represents a single source of U.S. GAAP. Changes to the Codification are communicated through an Accounting Standards Update (Update or ASU), regardless of the form in which such guidance may have been issued prior to the release of the FASB Codification. Although such Updates do in fact amend the FASB Codification, the FASB does not consider ASUs as authoritative in their own right. A total of 148 ASUs had been </a:t>
            </a:r>
            <a:r>
              <a:rPr kumimoji="1" lang="en-US" sz="1200" b="0" i="0" u="none" strike="noStrike" kern="1200" baseline="0" dirty="0">
                <a:solidFill>
                  <a:schemeClr val="tx1"/>
                </a:solidFill>
                <a:latin typeface="Times New Roman" pitchFamily="18" charset="0"/>
                <a:ea typeface="+mn-ea"/>
                <a:cs typeface="+mn-cs"/>
              </a:rPr>
              <a:t>issued by February 2018</a:t>
            </a:r>
            <a:r>
              <a:rPr lang="en-US" altLang="en-US" dirty="0"/>
              <a: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5A50E0C1-5332-43B0-9DD7-7E4E6CEDC716}"/>
              </a:ext>
            </a:extLst>
          </p:cNvPr>
          <p:cNvSpPr>
            <a:spLocks noGrp="1" noRot="1" noChangeAspect="1" noChangeArrowheads="1" noTextEdit="1"/>
          </p:cNvSpPr>
          <p:nvPr>
            <p:ph type="sldImg"/>
          </p:nvPr>
        </p:nvSpPr>
        <p:spPr>
          <a:ln/>
        </p:spPr>
      </p:sp>
      <p:sp>
        <p:nvSpPr>
          <p:cNvPr id="47107" name="Rectangle 3">
            <a:extLst>
              <a:ext uri="{FF2B5EF4-FFF2-40B4-BE49-F238E27FC236}">
                <a16:creationId xmlns:a16="http://schemas.microsoft.com/office/drawing/2014/main" id="{DADD9B9E-90E7-46B0-8C47-3C00423EBA07}"/>
              </a:ext>
            </a:extLst>
          </p:cNvPr>
          <p:cNvSpPr>
            <a:spLocks noGrp="1" noChangeArrowheads="1"/>
          </p:cNvSpPr>
          <p:nvPr>
            <p:ph type="body" idx="1"/>
          </p:nvPr>
        </p:nvSpPr>
        <p:spPr>
          <a:ln/>
        </p:spPr>
        <p:txBody>
          <a:bodyPr/>
          <a:lstStyle/>
          <a:p>
            <a:pPr>
              <a:defRPr/>
            </a:pPr>
            <a:r>
              <a:rPr lang="en-US" cap="all" dirty="0"/>
              <a:t>LO 1-6: </a:t>
            </a:r>
            <a:r>
              <a:rPr lang="en-US" dirty="0"/>
              <a:t>Generalize about how financial reporting standards evolve. </a:t>
            </a:r>
            <a:endParaRPr lang="en-US" altLang="en-US" dirty="0"/>
          </a:p>
          <a:p>
            <a:pPr eaLnBrk="1" hangingPunct="1">
              <a:defRPr/>
            </a:pPr>
            <a:r>
              <a:rPr lang="en-US" altLang="en-US" dirty="0"/>
              <a:t>The Cost Accounting Standards Board (CASB) has the authority to establish cost accounting standards for certain government contracts and colleges and universities that are recipients of major federal research funds. </a:t>
            </a:r>
          </a:p>
          <a:p>
            <a:pPr eaLnBrk="1" hangingPunct="1">
              <a:defRPr/>
            </a:pPr>
            <a:endParaRPr lang="en-US" altLang="en-US" u="sng" dirty="0"/>
          </a:p>
          <a:p>
            <a:pPr eaLnBrk="1" hangingPunct="1">
              <a:defRPr/>
            </a:pPr>
            <a:r>
              <a:rPr lang="en-IN" altLang="en-US" u="none" dirty="0"/>
              <a:t>In the auditing/public accounting area, auditing, attestation, and quality control standards are established by the Auditing Standards Board, a technical committee of the AICPA, unless superseded or amended by the PCAOB. The SEC has had input into this process, and over the years a number of auditing standards and procedures have been issued.</a:t>
            </a:r>
          </a:p>
          <a:p>
            <a:pPr eaLnBrk="1" hangingPunct="1">
              <a:defRPr/>
            </a:pPr>
            <a:endParaRPr lang="en-US" altLang="en-US" dirty="0"/>
          </a:p>
          <a:p>
            <a:pPr eaLnBrk="1" hangingPunct="1">
              <a:defRPr/>
            </a:pPr>
            <a:r>
              <a:rPr lang="en-US" altLang="en-US" dirty="0"/>
              <a:t>The Governmental Accounting Standards Board (GASB) w</a:t>
            </a:r>
            <a:r>
              <a:rPr kumimoji="1" lang="en-IN" sz="1200" b="0" i="0" u="none" strike="noStrike" kern="1200" baseline="0" dirty="0">
                <a:solidFill>
                  <a:schemeClr val="tx1"/>
                </a:solidFill>
                <a:latin typeface="Times New Roman" pitchFamily="18" charset="0"/>
                <a:ea typeface="+mn-ea"/>
                <a:cs typeface="+mn-cs"/>
              </a:rPr>
              <a:t>as established to develop guidelines for financial accounting and reporting by state and local governmental units. The GASB operates under the auspices of the Financial Accounting Foundation, which is also the parent organization of the </a:t>
            </a:r>
            <a:r>
              <a:rPr lang="en-US" altLang="en-US" dirty="0"/>
              <a:t>Financial Accounting Standards Board (FASB).</a:t>
            </a:r>
          </a:p>
          <a:p>
            <a:pPr eaLnBrk="1" hangingPunct="1">
              <a:defRPr/>
            </a:pPr>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864C4F8B-592D-43EC-9F48-2F073D7B5673}"/>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9AB1C3C1-2B56-40E1-AD0B-15D4075831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1" lang="en-IN" sz="1000" b="0" i="0" u="none" strike="noStrike" kern="1200" baseline="0" dirty="0">
                <a:solidFill>
                  <a:schemeClr val="tx1"/>
                </a:solidFill>
                <a:latin typeface="Times New Roman" pitchFamily="18" charset="0"/>
                <a:ea typeface="+mn-ea"/>
                <a:cs typeface="+mn-cs"/>
              </a:rPr>
              <a:t>Despite the development of a global marketplace, accounting standards in one country may differ significantly from those in another country. In 1973, the International Accounting Standards Committee (IASC) was formed by accountancy bodies in Australia, Canada, France, Germany, Japan, Mexico, the Netherlands, the United Kingdom and Ireland, and the United States to create and promote worldwide acceptance and observation of accounting and financial reporting standards. In 2001, the International Accounting Standards Board (IASB) was formed in a restructuring effort and has since assumed all responsibilities previously carried out by the IASC, which was disbanded at that time.</a:t>
            </a:r>
          </a:p>
          <a:p>
            <a:pPr eaLnBrk="1" hangingPunct="1"/>
            <a:endParaRPr kumimoji="1" lang="en-IN" altLang="en-US" sz="1000" b="0" i="0" u="none" strike="noStrike" kern="1200" baseline="0" dirty="0">
              <a:solidFill>
                <a:schemeClr val="tx1"/>
              </a:solidFill>
              <a:latin typeface="Times New Roman" pitchFamily="18" charset="0"/>
              <a:ea typeface="+mn-ea"/>
              <a:cs typeface="+mn-cs"/>
            </a:endParaRPr>
          </a:p>
          <a:p>
            <a:pPr eaLnBrk="1" hangingPunct="1"/>
            <a:r>
              <a:rPr lang="en-US" altLang="en-US" sz="1000" dirty="0">
                <a:solidFill>
                  <a:srgbClr val="000000"/>
                </a:solidFill>
                <a:cs typeface="Times New Roman" panose="02020603050405020304" pitchFamily="18" charset="0"/>
              </a:rPr>
              <a:t>The goal of the International Accounting Standards Board (IASB) is to develop a single set of high-quality, understandable, enforceable, and globally accepted financial reporting standards based on clearly articulated principles.</a:t>
            </a:r>
          </a:p>
          <a:p>
            <a:pPr eaLnBrk="1" hangingPunct="1"/>
            <a:endParaRPr lang="en-US" altLang="en-US" sz="1000" dirty="0"/>
          </a:p>
          <a:p>
            <a:pPr eaLnBrk="1" hangingPunct="1"/>
            <a:r>
              <a:rPr lang="en-US" altLang="en-US" sz="1000" dirty="0"/>
              <a:t>The IASB and its predecessor organization, </a:t>
            </a:r>
            <a:r>
              <a:rPr lang="en-IN" altLang="en-US" sz="1000" dirty="0"/>
              <a:t>the International Accounting Standards Committee (IASC), </a:t>
            </a:r>
            <a:r>
              <a:rPr lang="en-US" altLang="en-US" sz="1000" dirty="0"/>
              <a:t>had issued 41 International Accounting Standards (IAS) and 17 International Financial Reporting Standards (IFRS) </a:t>
            </a:r>
            <a:r>
              <a:rPr kumimoji="1" lang="en-US" sz="1000" b="0" i="0" u="none" strike="noStrike" kern="1200" baseline="0" dirty="0">
                <a:solidFill>
                  <a:schemeClr val="tx1"/>
                </a:solidFill>
                <a:latin typeface="Times New Roman" pitchFamily="18" charset="0"/>
                <a:ea typeface="+mn-ea"/>
                <a:cs typeface="+mn-cs"/>
              </a:rPr>
              <a:t>by February 2018</a:t>
            </a:r>
            <a:r>
              <a:rPr lang="en-US" altLang="en-US" sz="1000" dirty="0"/>
              <a:t>, with much of this progress coming in recent years. </a:t>
            </a:r>
            <a:r>
              <a:rPr kumimoji="1" lang="en-IN" sz="1000" b="0" i="0" u="none" strike="noStrike" kern="1200" baseline="0" dirty="0">
                <a:solidFill>
                  <a:schemeClr val="tx1"/>
                </a:solidFill>
                <a:latin typeface="Times New Roman" pitchFamily="18" charset="0"/>
                <a:ea typeface="+mn-ea"/>
                <a:cs typeface="+mn-cs"/>
              </a:rPr>
              <a:t>As a result, all major nations except the United States have now established time-lines to converge with or adopt IFRS standards in the near future.</a:t>
            </a:r>
          </a:p>
          <a:p>
            <a:pPr eaLnBrk="1" hangingPunct="1"/>
            <a:endParaRPr kumimoji="1" lang="en-IN" altLang="en-US" sz="1000" b="0" i="0" u="none" strike="noStrike" kern="1200" baseline="0" dirty="0">
              <a:solidFill>
                <a:schemeClr val="tx1"/>
              </a:solidFill>
              <a:latin typeface="Times New Roman" pitchFamily="18" charset="0"/>
              <a:ea typeface="+mn-ea"/>
              <a:cs typeface="+mn-cs"/>
            </a:endParaRPr>
          </a:p>
          <a:p>
            <a:pPr eaLnBrk="1" hangingPunct="1"/>
            <a:r>
              <a:rPr kumimoji="1" lang="en-IN" sz="1200" b="0" i="0" u="none" strike="noStrike" kern="1200" baseline="0" dirty="0">
                <a:solidFill>
                  <a:schemeClr val="tx1"/>
                </a:solidFill>
                <a:latin typeface="Times New Roman" pitchFamily="18" charset="0"/>
                <a:ea typeface="+mn-ea"/>
                <a:cs typeface="+mn-cs"/>
              </a:rPr>
              <a:t>The IASB and the FASB have been working together since 2002 to achieve convergence of IFRS and U.S. GAAP. The principal difference between IFRS and U.S. GAAP is that U.S. financial reporting standards have been increasingly based on detailed rules, whereas IFRS standards require companies to follow broad principles, which can result in “situational” accounting that can lead to financial reporting differences between companies having similar transactions. </a:t>
            </a:r>
            <a:endParaRPr lang="en-US" altLang="en-US" sz="10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CFEAC3A4-5553-4903-9CE3-801F1F1E0D19}"/>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48300E19-56F7-470D-9497-3F075647B1B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noProof="0" dirty="0">
                <a:solidFill>
                  <a:srgbClr val="000000"/>
                </a:solidFill>
              </a:rPr>
              <a:t>LO 1-7: </a:t>
            </a:r>
            <a:r>
              <a:rPr kumimoji="0" lang="en-US" altLang="en-US" noProof="0" dirty="0">
                <a:solidFill>
                  <a:srgbClr val="000000"/>
                </a:solidFill>
              </a:rPr>
              <a:t>Identify the key elements of ethical behavior for a professional accountant. </a:t>
            </a:r>
          </a:p>
          <a:p>
            <a:pPr eaLnBrk="1" hangingPunct="1"/>
            <a:endParaRPr kumimoji="0" lang="en-US" altLang="en-US" noProof="0" dirty="0">
              <a:solidFill>
                <a:srgbClr val="800000"/>
              </a:solidFill>
            </a:endParaRPr>
          </a:p>
          <a:p>
            <a:pPr eaLnBrk="1" hangingPunct="1"/>
            <a:r>
              <a:rPr kumimoji="1" lang="en-US" sz="1200" b="0" i="0" u="none" strike="noStrike" kern="1200" baseline="0" noProof="0" dirty="0">
                <a:solidFill>
                  <a:schemeClr val="tx1"/>
                </a:solidFill>
                <a:latin typeface="Times New Roman" pitchFamily="18" charset="0"/>
                <a:ea typeface="+mn-ea"/>
                <a:cs typeface="+mn-cs"/>
              </a:rPr>
              <a:t>The American Institute of Certified Public Accountants (AICPA) and the Institute of Management Accountants (IMA) both have published ethics codes. Both codes of conduct identify integrity and objectivity as two key elements of ethical behavior for a professional accountant. Having integrity means being honest and forthright in dealings and communications with others; objectivity means impartiality and freedom from conflict of interest. </a:t>
            </a:r>
          </a:p>
          <a:p>
            <a:pPr eaLnBrk="1" hangingPunct="1"/>
            <a:r>
              <a:rPr kumimoji="1" lang="en-US" sz="1200" b="0" i="0" u="none" strike="noStrike" kern="1200" baseline="0" noProof="0" dirty="0">
                <a:solidFill>
                  <a:schemeClr val="tx1"/>
                </a:solidFill>
                <a:latin typeface="Times New Roman" pitchFamily="18" charset="0"/>
                <a:ea typeface="+mn-ea"/>
                <a:cs typeface="+mn-cs"/>
              </a:rPr>
              <a:t>Other elements of ethical behavior include independence, competence, and acceptance of an obligation to serve the best interests of the employer, the client, and the public. Independence is related to objectivity and is especially important to the auditor, who must be independent both in appearance and in fact. Having competence means having the knowledge and professional skills to adequately perform the work assigned.</a:t>
            </a:r>
            <a:endParaRPr lang="en-US" altLang="en-US" noProof="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445175F2-5AEF-4353-9184-BB0D12E86615}"/>
              </a:ext>
            </a:extLst>
          </p:cNvPr>
          <p:cNvSpPr>
            <a:spLocks noGrp="1" noRot="1" noChangeAspect="1" noChangeArrowheads="1" noTextEdit="1"/>
          </p:cNvSpPr>
          <p:nvPr>
            <p:ph type="sldImg"/>
          </p:nvPr>
        </p:nvSpPr>
        <p:spPr>
          <a:ln/>
        </p:spPr>
      </p:sp>
      <p:sp>
        <p:nvSpPr>
          <p:cNvPr id="104451" name="Rectangle 3">
            <a:extLst>
              <a:ext uri="{FF2B5EF4-FFF2-40B4-BE49-F238E27FC236}">
                <a16:creationId xmlns:a16="http://schemas.microsoft.com/office/drawing/2014/main" id="{00678398-5572-4C43-96DE-E63C01157D2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i="0" dirty="0">
                <a:solidFill>
                  <a:srgbClr val="000000"/>
                </a:solidFill>
              </a:rPr>
              <a:t>LO 1-8: Summarize the reasons for t</a:t>
            </a:r>
            <a:r>
              <a:rPr kumimoji="0" lang="en-US" altLang="en-US" i="0" dirty="0">
                <a:solidFill>
                  <a:srgbClr val="000000"/>
                </a:solidFill>
              </a:rPr>
              <a:t>he FASB’s Conceptual Framework project.</a:t>
            </a:r>
          </a:p>
          <a:p>
            <a:pPr eaLnBrk="1" hangingPunct="1"/>
            <a:endParaRPr kumimoji="0" lang="en-US" altLang="en-US" i="0" dirty="0">
              <a:solidFill>
                <a:srgbClr val="800000"/>
              </a:solidFill>
            </a:endParaRPr>
          </a:p>
          <a:p>
            <a:pPr eaLnBrk="1" hangingPunct="1"/>
            <a:r>
              <a:rPr kumimoji="1" lang="en-IN" sz="1200" b="0" i="0" u="none" strike="noStrike" kern="1200" baseline="0" dirty="0">
                <a:solidFill>
                  <a:schemeClr val="tx1"/>
                </a:solidFill>
                <a:latin typeface="Times New Roman" pitchFamily="18" charset="0"/>
                <a:ea typeface="+mn-ea"/>
                <a:cs typeface="+mn-cs"/>
              </a:rPr>
              <a:t>Various accounting standards have existed for many years. But it wasn’t until </a:t>
            </a:r>
            <a:r>
              <a:rPr kumimoji="1" lang="en-IN" sz="1200" b="0" i="0" u="none" strike="noStrike" kern="1200" baseline="0">
                <a:solidFill>
                  <a:schemeClr val="tx1"/>
                </a:solidFill>
                <a:latin typeface="Times New Roman" pitchFamily="18" charset="0"/>
                <a:ea typeface="+mn-ea"/>
                <a:cs typeface="+mn-cs"/>
              </a:rPr>
              <a:t>the mid-1970s </a:t>
            </a:r>
            <a:r>
              <a:rPr kumimoji="1" lang="en-IN" sz="1200" b="0" i="0" u="none" strike="noStrike" kern="1200" baseline="0" dirty="0">
                <a:solidFill>
                  <a:schemeClr val="tx1"/>
                </a:solidFill>
                <a:latin typeface="Times New Roman" pitchFamily="18" charset="0"/>
                <a:ea typeface="+mn-ea"/>
                <a:cs typeface="+mn-cs"/>
              </a:rPr>
              <a:t>that the FASB began the process of identifying a structure or framework of financial accounting concepts. The FASB issued eight Statements of Financial Accounting Concepts through February 2018, the first six of which were issued between 1978 and 1985. These statements represented a great deal of effort by the FASB, and progress made on this project did not come easily. </a:t>
            </a:r>
          </a:p>
          <a:p>
            <a:pPr eaLnBrk="1" hangingPunct="1"/>
            <a:endParaRPr kumimoji="1" lang="en-IN" altLang="en-US" sz="1200" b="0" i="0" u="none" strike="noStrike" kern="1200" baseline="0" dirty="0">
              <a:solidFill>
                <a:schemeClr val="tx1"/>
              </a:solidFill>
              <a:latin typeface="Times New Roman" pitchFamily="18" charset="0"/>
              <a:ea typeface="+mn-ea"/>
              <a:cs typeface="+mn-cs"/>
            </a:endParaRPr>
          </a:p>
          <a:p>
            <a:pPr eaLnBrk="1" hangingPunct="1"/>
            <a:r>
              <a:rPr lang="en-US" altLang="en-US" i="0" dirty="0"/>
              <a:t>In concert with their efforts to converge U.S. and international accounting standards, the FASB and IASB have undertaken a project to improve and converge their respective Conceptual Frameworks as well.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72EC50AC-2581-4733-950D-2D1228ECEE9B}"/>
              </a:ext>
            </a:extLst>
          </p:cNvPr>
          <p:cNvSpPr>
            <a:spLocks noGrp="1" noRot="1" noChangeAspect="1" noChangeArrowheads="1" noTextEdit="1"/>
          </p:cNvSpPr>
          <p:nvPr>
            <p:ph type="sldImg"/>
          </p:nvPr>
        </p:nvSpPr>
        <p:spPr>
          <a:ln/>
        </p:spPr>
      </p:sp>
      <p:sp>
        <p:nvSpPr>
          <p:cNvPr id="106499" name="Rectangle 3">
            <a:extLst>
              <a:ext uri="{FF2B5EF4-FFF2-40B4-BE49-F238E27FC236}">
                <a16:creationId xmlns:a16="http://schemas.microsoft.com/office/drawing/2014/main" id="{D523E130-7A27-4D22-9E45-48CC9AC79D31}"/>
              </a:ext>
            </a:extLst>
          </p:cNvPr>
          <p:cNvSpPr>
            <a:spLocks noGrp="1" noChangeArrowheads="1"/>
          </p:cNvSpPr>
          <p:nvPr>
            <p:ph type="body" idx="1"/>
          </p:nvPr>
        </p:nvSpPr>
        <p:spPr>
          <a:xfrm>
            <a:off x="533400" y="4416425"/>
            <a:ext cx="6019800"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i="0" dirty="0">
                <a:solidFill>
                  <a:srgbClr val="000000"/>
                </a:solidFill>
              </a:rPr>
              <a:t>LO 1-9: </a:t>
            </a:r>
            <a:r>
              <a:rPr kumimoji="1" lang="en-IN" sz="1200" b="0" i="0" u="none" strike="noStrike" kern="1200" baseline="0" dirty="0">
                <a:solidFill>
                  <a:schemeClr val="tx1"/>
                </a:solidFill>
                <a:latin typeface="Times New Roman" pitchFamily="18" charset="0"/>
                <a:ea typeface="+mn-ea"/>
                <a:cs typeface="+mn-cs"/>
              </a:rPr>
              <a:t>Summarize the objective of general-purpose financial reporting</a:t>
            </a:r>
            <a:r>
              <a:rPr kumimoji="0" lang="en-US" altLang="en-US" i="0" dirty="0">
                <a:solidFill>
                  <a:srgbClr val="000000"/>
                </a:solidFill>
              </a:rPr>
              <a:t>.</a:t>
            </a:r>
          </a:p>
          <a:p>
            <a:pPr eaLnBrk="1" hangingPunct="1"/>
            <a:endParaRPr kumimoji="0" lang="en-US" altLang="en-US" i="0" dirty="0">
              <a:solidFill>
                <a:srgbClr val="800000"/>
              </a:solidFill>
            </a:endParaRPr>
          </a:p>
          <a:p>
            <a:pPr eaLnBrk="1" hangingPunct="1"/>
            <a:r>
              <a:rPr lang="en-US" altLang="en-US" i="0" dirty="0"/>
              <a:t>To set the stage more completely for your study of financial accounting, it is appropriate to have an overview of the foundational building blocks of financial reporting, as expressed </a:t>
            </a:r>
            <a:r>
              <a:rPr kumimoji="1" lang="en-IN" sz="1200" b="0" i="0" u="none" strike="noStrike" kern="1200" baseline="0" dirty="0">
                <a:solidFill>
                  <a:schemeClr val="tx1"/>
                </a:solidFill>
                <a:latin typeface="Times New Roman" pitchFamily="18" charset="0"/>
                <a:ea typeface="+mn-ea"/>
                <a:cs typeface="+mn-cs"/>
              </a:rPr>
              <a:t>in Chapter 1 of Concepts Statement No. 8. (To gain a comprehensive understanding of the author summary that follows, you may want to download the full text of Concepts Statement No. 8 from the FASB’s website.)</a:t>
            </a:r>
          </a:p>
          <a:p>
            <a:pPr eaLnBrk="1" hangingPunct="1"/>
            <a:endParaRPr lang="en-US" altLang="en-US" dirty="0"/>
          </a:p>
          <a:p>
            <a:pPr eaLnBrk="1" hangingPunct="1"/>
            <a:r>
              <a:rPr lang="en-US" altLang="en-US" dirty="0"/>
              <a:t>Financial reporting is done for individual firms, or entities, rather than for industries or the economy as a whole. It is aimed primarily at meeting the needs of external users of accounting information who would not otherwise have access to the firm’s records. Financial accounting is historical scorekeeping; it is not future oriented. </a:t>
            </a:r>
            <a:r>
              <a:rPr kumimoji="1" lang="en-IN" sz="1200" b="0" i="0" u="none" strike="noStrike" kern="1200" baseline="0" dirty="0">
                <a:solidFill>
                  <a:schemeClr val="tx1"/>
                </a:solidFill>
                <a:latin typeface="Times New Roman" pitchFamily="18" charset="0"/>
                <a:ea typeface="+mn-ea"/>
                <a:cs typeface="+mn-cs"/>
              </a:rPr>
              <a:t>Financial accounting information is developed and used at a cost, and the benefit to the user of accounting information should exceed the cost of providing it</a:t>
            </a:r>
            <a:r>
              <a:rPr lang="en-US" altLang="en-US" dirty="0"/>
              <a:t>. A primary objective of financial reporting is to provide timely information about a firm’s earnings and cash flow. Financial reporting includes detailed notes and other disclosures. Accrual accounting involves accounting for the effect of an economic activity, or transaction, on an entity when the activity has occurred, rather than when the cash receipt or payment takes place. Financial accounting does not attempt to directly measure the value of a firm, although it can be used to facilitate the efforts of those attempting to achieve such an objective. Financial accounting standards are still evolving; with each new update to the FASB Codification, accounting procedures are modified to mirror new developments in the business world as well as current views and theories of financial reporting.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75F573DE-8F47-4985-A195-C750B2705ACB}"/>
              </a:ext>
            </a:extLst>
          </p:cNvPr>
          <p:cNvSpPr>
            <a:spLocks noGrp="1" noRot="1" noChangeAspect="1" noChangeArrowheads="1" noTextEdit="1"/>
          </p:cNvSpPr>
          <p:nvPr>
            <p:ph type="sldImg"/>
          </p:nvPr>
        </p:nvSpPr>
        <p:spPr>
          <a:ln/>
        </p:spPr>
      </p:sp>
      <p:sp>
        <p:nvSpPr>
          <p:cNvPr id="108547" name="Notes Placeholder 2">
            <a:extLst>
              <a:ext uri="{FF2B5EF4-FFF2-40B4-BE49-F238E27FC236}">
                <a16:creationId xmlns:a16="http://schemas.microsoft.com/office/drawing/2014/main" id="{6D69185C-FAA9-415F-8A02-50344A0B9C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1-10: </a:t>
            </a:r>
            <a:r>
              <a:rPr kumimoji="1" lang="en-IN" sz="1200" b="0" i="0" u="none" strike="noStrike" kern="1200" baseline="0" dirty="0">
                <a:solidFill>
                  <a:schemeClr val="tx1"/>
                </a:solidFill>
                <a:latin typeface="Times New Roman" pitchFamily="18" charset="0"/>
                <a:ea typeface="+mn-ea"/>
                <a:cs typeface="+mn-cs"/>
              </a:rPr>
              <a:t>Describe the plan of the book.</a:t>
            </a:r>
            <a:endParaRPr kumimoji="0" lang="en-US" altLang="en-US" dirty="0">
              <a:solidFill>
                <a:srgbClr val="000000"/>
              </a:solidFill>
            </a:endParaRPr>
          </a:p>
          <a:p>
            <a:r>
              <a:rPr lang="en-US" altLang="en-US" dirty="0"/>
              <a:t>This text is divided into two main parts. </a:t>
            </a:r>
            <a:r>
              <a:rPr kumimoji="1" lang="en-IN" sz="1200" b="0" i="0" u="none" strike="noStrike" kern="1200" baseline="0" dirty="0">
                <a:solidFill>
                  <a:schemeClr val="tx1"/>
                </a:solidFill>
                <a:latin typeface="Times New Roman" pitchFamily="18" charset="0"/>
                <a:ea typeface="+mn-ea"/>
                <a:cs typeface="+mn-cs"/>
              </a:rPr>
              <a:t>Chapters 2, 3, 4, 5, 6, 7, 8, 9, 10, 11, which compose the first part of the book, are devoted to financial accounting topics. The remaining chapters, Chapters 12 through 16, provide an in-depth look at managerial accounting. </a:t>
            </a:r>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BC94A5DB-66A9-45DB-ABBF-31051C763DA2}"/>
              </a:ext>
            </a:extLst>
          </p:cNvPr>
          <p:cNvSpPr>
            <a:spLocks noGrp="1" noRot="1" noChangeAspect="1" noChangeArrowheads="1" noTextEdit="1"/>
          </p:cNvSpPr>
          <p:nvPr>
            <p:ph type="sldImg"/>
          </p:nvPr>
        </p:nvSpPr>
        <p:spPr>
          <a:ln/>
        </p:spPr>
      </p:sp>
      <p:sp>
        <p:nvSpPr>
          <p:cNvPr id="110595" name="Rectangle 3">
            <a:extLst>
              <a:ext uri="{FF2B5EF4-FFF2-40B4-BE49-F238E27FC236}">
                <a16:creationId xmlns:a16="http://schemas.microsoft.com/office/drawing/2014/main" id="{7522DB4D-4AE6-4193-85A5-82E93AE15F2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8F8D1030-C916-4D4B-A4E4-F681EF309093}"/>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49B0870C-4FC2-4294-BA92-94296F22FA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pPr>
            <a:r>
              <a:rPr lang="en-US" altLang="en-US" dirty="0">
                <a:solidFill>
                  <a:srgbClr val="000000"/>
                </a:solidFill>
                <a:cs typeface="Times New Roman" panose="02020603050405020304" pitchFamily="18" charset="0"/>
              </a:rPr>
              <a:t>After studying this chapter, you should understand and be able to:</a:t>
            </a:r>
          </a:p>
          <a:p>
            <a:pPr>
              <a:spcBef>
                <a:spcPct val="50000"/>
              </a:spcBef>
            </a:pPr>
            <a:r>
              <a:rPr lang="en-US" altLang="en-US" dirty="0">
                <a:latin typeface="Arial Narrow" panose="020B0606020202030204" pitchFamily="34" charset="0"/>
              </a:rPr>
              <a:t>LO 1-1: Explain the definition of accounting.</a:t>
            </a:r>
          </a:p>
          <a:p>
            <a:pPr>
              <a:spcBef>
                <a:spcPct val="50000"/>
              </a:spcBef>
            </a:pPr>
            <a:r>
              <a:rPr lang="en-US" altLang="en-US" dirty="0">
                <a:latin typeface="Arial Narrow" panose="020B0606020202030204" pitchFamily="34" charset="0"/>
              </a:rPr>
              <a:t>LO 1-2: Identify who the users of accounting information are and explain why they find accounting information useful.</a:t>
            </a:r>
          </a:p>
          <a:p>
            <a:pPr>
              <a:spcBef>
                <a:spcPct val="50000"/>
              </a:spcBef>
            </a:pPr>
            <a:r>
              <a:rPr lang="en-US" altLang="en-US" dirty="0">
                <a:latin typeface="Arial Narrow" panose="020B0606020202030204" pitchFamily="34" charset="0"/>
              </a:rPr>
              <a:t>LO 1-3: Identify the variety of professional services that accountants provide.</a:t>
            </a:r>
          </a:p>
          <a:p>
            <a:pPr>
              <a:spcBef>
                <a:spcPct val="50000"/>
              </a:spcBef>
            </a:pPr>
            <a:r>
              <a:rPr lang="en-US" altLang="en-US" dirty="0">
                <a:latin typeface="Arial Narrow" panose="020B0606020202030204" pitchFamily="34" charset="0"/>
              </a:rPr>
              <a:t>LO 1-4: Summarize the development of accounting from a broad historical perspective.</a:t>
            </a:r>
          </a:p>
          <a:p>
            <a:pPr>
              <a:spcBef>
                <a:spcPct val="50000"/>
              </a:spcBef>
            </a:pPr>
            <a:r>
              <a:rPr lang="en-US" altLang="en-US" dirty="0">
                <a:latin typeface="Arial Narrow" panose="020B0606020202030204" pitchFamily="34" charset="0"/>
              </a:rPr>
              <a:t>LO 1-5: Explain the role that the FASB plays in the development of financial accounting standards.</a:t>
            </a:r>
          </a:p>
          <a:p>
            <a:pPr>
              <a:spcBef>
                <a:spcPct val="50000"/>
              </a:spcBef>
            </a:pPr>
            <a:r>
              <a:rPr lang="en-US" altLang="en-US" dirty="0">
                <a:latin typeface="Arial Narrow" panose="020B0606020202030204" pitchFamily="34" charset="0"/>
              </a:rPr>
              <a:t>LO 1-6: Generalize about how financial reporting standards evolve.</a:t>
            </a:r>
          </a:p>
          <a:p>
            <a:pPr>
              <a:spcBef>
                <a:spcPct val="50000"/>
              </a:spcBef>
            </a:pPr>
            <a:r>
              <a:rPr lang="en-US" altLang="en-US" dirty="0">
                <a:latin typeface="Arial Narrow" panose="020B0606020202030204" pitchFamily="34" charset="0"/>
              </a:rPr>
              <a:t>LO 1-7: Identify the key elements of ethical behavior for a professional accountant. </a:t>
            </a:r>
          </a:p>
          <a:p>
            <a:pPr>
              <a:spcBef>
                <a:spcPct val="50000"/>
              </a:spcBef>
            </a:pPr>
            <a:r>
              <a:rPr lang="en-US" altLang="en-US" dirty="0">
                <a:latin typeface="Arial Narrow" panose="020B0606020202030204" pitchFamily="34" charset="0"/>
              </a:rPr>
              <a:t>LO 1-8: Summarize the reasons for the FASB’s Conceptual Framework project.</a:t>
            </a:r>
          </a:p>
          <a:p>
            <a:pPr>
              <a:spcBef>
                <a:spcPct val="50000"/>
              </a:spcBef>
            </a:pPr>
            <a:r>
              <a:rPr lang="en-US" altLang="en-US" dirty="0">
                <a:latin typeface="Arial Narrow" panose="020B0606020202030204" pitchFamily="34" charset="0"/>
              </a:rPr>
              <a:t>LO 1-9: Summarize the objective of general-purpose financial reporting.</a:t>
            </a:r>
          </a:p>
          <a:p>
            <a:pPr>
              <a:spcBef>
                <a:spcPct val="50000"/>
              </a:spcBef>
            </a:pPr>
            <a:r>
              <a:rPr lang="en-US" altLang="en-US" dirty="0">
                <a:latin typeface="Arial Narrow" panose="020B0606020202030204" pitchFamily="34" charset="0"/>
              </a:rPr>
              <a:t>LO 1-10: Describe the plan of the book.</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45650861-D9C6-4A30-8876-5F236D014950}"/>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BC930BDF-193D-4EB3-854C-493F7E2D408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solidFill>
                  <a:srgbClr val="000000"/>
                </a:solidFill>
              </a:rPr>
              <a:t>LO 1-1: </a:t>
            </a:r>
            <a:r>
              <a:rPr kumimoji="0" lang="en-US" altLang="en-US" dirty="0">
                <a:solidFill>
                  <a:srgbClr val="000000"/>
                </a:solidFill>
              </a:rPr>
              <a:t>Explain the definition of accounting.</a:t>
            </a:r>
          </a:p>
          <a:p>
            <a:pPr eaLnBrk="1" hangingPunct="1"/>
            <a:endParaRPr kumimoji="0" lang="en-US" altLang="en-US" dirty="0">
              <a:solidFill>
                <a:srgbClr val="000000"/>
              </a:solidFill>
            </a:endParaRPr>
          </a:p>
          <a:p>
            <a:pPr eaLnBrk="1" hangingPunct="1"/>
            <a:r>
              <a:rPr lang="en-US" altLang="en-US" dirty="0">
                <a:solidFill>
                  <a:srgbClr val="000000"/>
                </a:solidFill>
              </a:rPr>
              <a:t>Accounting is the process of identifying, measuring, and communicating economic information about an organization for the purpose of making decisions and informed judgments.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AA1621A4-33FF-4B57-948F-A947C0B08F03}"/>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E4D71DCE-E9AE-4B6D-92DD-694A7D2F66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0" dirty="0">
                <a:solidFill>
                  <a:srgbClr val="000000"/>
                </a:solidFill>
              </a:rPr>
              <a:t>LO 1-2: Identify who the users of </a:t>
            </a:r>
            <a:r>
              <a:rPr kumimoji="0" lang="en-US" altLang="en-US" b="0" dirty="0">
                <a:solidFill>
                  <a:srgbClr val="000000"/>
                </a:solidFill>
              </a:rPr>
              <a:t>accounting information are and explain why they find accounting information useful.</a:t>
            </a:r>
          </a:p>
          <a:p>
            <a:pPr eaLnBrk="1" hangingPunct="1"/>
            <a:endParaRPr kumimoji="0" lang="en-US" altLang="en-US" b="0" dirty="0">
              <a:solidFill>
                <a:srgbClr val="000000"/>
              </a:solidFill>
            </a:endParaRPr>
          </a:p>
          <a:p>
            <a:pPr eaLnBrk="1" hangingPunct="1"/>
            <a:r>
              <a:rPr lang="en-IN" altLang="en-US" b="0" dirty="0"/>
              <a:t>When performing its functions of planning, directing, and controlling, management makes many decisions and informed judgments.</a:t>
            </a:r>
          </a:p>
          <a:p>
            <a:pPr eaLnBrk="1" hangingPunct="1"/>
            <a:endParaRPr kumimoji="0" lang="en-US" altLang="en-US" b="0" dirty="0">
              <a:solidFill>
                <a:srgbClr val="000000"/>
              </a:solidFill>
            </a:endParaRPr>
          </a:p>
          <a:p>
            <a:pPr eaLnBrk="1" hangingPunct="1"/>
            <a:r>
              <a:rPr lang="en-IN" altLang="en-US" b="0" dirty="0"/>
              <a:t>When considering whether to invest in the common stock of a company, investors use accounting information to help assess the amounts, timing, and uncertainty of future cash returns on their investment. </a:t>
            </a:r>
          </a:p>
          <a:p>
            <a:pPr eaLnBrk="1" hangingPunct="1"/>
            <a:endParaRPr lang="en-IN" altLang="en-US" b="0" dirty="0"/>
          </a:p>
          <a:p>
            <a:pPr eaLnBrk="1" hangingPunct="1"/>
            <a:r>
              <a:rPr lang="en-IN" altLang="en-US" b="0" dirty="0"/>
              <a:t>When determining how much merchandise to ship to a customer before receiving payment, creditors assess the probability of collection and the risks of late (or non-) payment. Banks also become creditors when they make loans and thus have similar needs for accounting information. </a:t>
            </a:r>
          </a:p>
          <a:p>
            <a:pPr eaLnBrk="1" hangingPunct="1"/>
            <a:endParaRPr lang="en-IN" altLang="en-US" b="0" dirty="0"/>
          </a:p>
          <a:p>
            <a:pPr eaLnBrk="1" hangingPunct="1"/>
            <a:r>
              <a:rPr lang="en-IN" altLang="en-US" b="0" dirty="0"/>
              <a:t>When planning for retirement, employees assess the company’s ability to offer long-term job prospects and an attractive retirement benefits package. </a:t>
            </a:r>
          </a:p>
          <a:p>
            <a:pPr eaLnBrk="1" hangingPunct="1"/>
            <a:r>
              <a:rPr lang="en-IN" altLang="en-US" b="0" dirty="0"/>
              <a:t>	</a:t>
            </a:r>
          </a:p>
          <a:p>
            <a:pPr eaLnBrk="1" hangingPunct="1"/>
            <a:r>
              <a:rPr lang="en-IN" altLang="en-US" b="0" dirty="0"/>
              <a:t>When reviewing for compliance with SEC regulations, analysts determine whether financial statements issued to investors fully disclose all required information.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a:extLst>
              <a:ext uri="{FF2B5EF4-FFF2-40B4-BE49-F238E27FC236}">
                <a16:creationId xmlns:a16="http://schemas.microsoft.com/office/drawing/2014/main" id="{3AD93269-25D1-4B43-847E-96C1E3B04F27}"/>
              </a:ext>
            </a:extLst>
          </p:cNvPr>
          <p:cNvSpPr>
            <a:spLocks noGrp="1" noRot="1" noChangeAspect="1" noChangeArrowheads="1" noTextEdit="1"/>
          </p:cNvSpPr>
          <p:nvPr>
            <p:ph type="sldImg"/>
          </p:nvPr>
        </p:nvSpPr>
        <p:spPr>
          <a:ln/>
        </p:spPr>
      </p:sp>
      <p:sp>
        <p:nvSpPr>
          <p:cNvPr id="65539" name="Rectangle 1027">
            <a:extLst>
              <a:ext uri="{FF2B5EF4-FFF2-40B4-BE49-F238E27FC236}">
                <a16:creationId xmlns:a16="http://schemas.microsoft.com/office/drawing/2014/main" id="{B706829E-3596-43FA-9AE0-6687A86ACD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solidFill>
                  <a:srgbClr val="000000"/>
                </a:solidFill>
              </a:rPr>
              <a:t>LO 1-3: </a:t>
            </a:r>
            <a:r>
              <a:rPr kumimoji="0" lang="en-US" altLang="en-US" dirty="0">
                <a:solidFill>
                  <a:srgbClr val="000000"/>
                </a:solidFill>
              </a:rPr>
              <a:t>Identify the variety of professional services that accountants provide.</a:t>
            </a:r>
          </a:p>
          <a:p>
            <a:pPr eaLnBrk="1" hangingPunct="1"/>
            <a:endParaRPr kumimoji="0" lang="en-US" altLang="en-US" dirty="0">
              <a:solidFill>
                <a:srgbClr val="800000"/>
              </a:solidFill>
            </a:endParaRPr>
          </a:p>
          <a:p>
            <a:pPr eaLnBrk="1" hangingPunct="1"/>
            <a:r>
              <a:rPr lang="en-IN" altLang="en-US" dirty="0"/>
              <a:t>Financial statements present the financial position of an entity at a point in time, the results of the entity’s operations for some period of time, the cash flow activities for the same period, and other information about the entity’s financial resources, obligations, owners’/stockholders’ interests, and operations.</a:t>
            </a:r>
          </a:p>
          <a:p>
            <a:pPr eaLnBrk="1" hangingPunct="1"/>
            <a:endParaRPr lang="en-IN" altLang="en-US" dirty="0"/>
          </a:p>
          <a:p>
            <a:pPr eaLnBrk="1" hangingPunct="1"/>
            <a:r>
              <a:rPr lang="en-IN" altLang="en-US" dirty="0"/>
              <a:t>Financial accounting is primarily oriented toward the external user</a:t>
            </a:r>
            <a:r>
              <a:rPr lang="en-US" altLang="en-US" dirty="0"/>
              <a:t>. </a:t>
            </a:r>
            <a:r>
              <a:rPr lang="en-IN" altLang="en-US" dirty="0"/>
              <a:t>The financial statements are directed toward individuals who are not in a position to be aware of the day-to-day financial and operating activities of the entity. Financial accounting is also primarily concerned with the historical results of an entity’s performance. </a:t>
            </a:r>
            <a:endParaRPr lang="en-US" altLang="en-US" dirty="0"/>
          </a:p>
          <a:p>
            <a:pPr eaLnBrk="1" hangingPunct="1"/>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26">
            <a:extLst>
              <a:ext uri="{FF2B5EF4-FFF2-40B4-BE49-F238E27FC236}">
                <a16:creationId xmlns:a16="http://schemas.microsoft.com/office/drawing/2014/main" id="{6DCFC875-5BFE-4FC3-96E0-1789FF48CF57}"/>
              </a:ext>
            </a:extLst>
          </p:cNvPr>
          <p:cNvSpPr>
            <a:spLocks noGrp="1" noRot="1" noChangeAspect="1" noChangeArrowheads="1" noTextEdit="1"/>
          </p:cNvSpPr>
          <p:nvPr>
            <p:ph type="sldImg"/>
          </p:nvPr>
        </p:nvSpPr>
        <p:spPr>
          <a:ln/>
        </p:spPr>
      </p:sp>
      <p:sp>
        <p:nvSpPr>
          <p:cNvPr id="67587" name="Rectangle 1027">
            <a:extLst>
              <a:ext uri="{FF2B5EF4-FFF2-40B4-BE49-F238E27FC236}">
                <a16:creationId xmlns:a16="http://schemas.microsoft.com/office/drawing/2014/main" id="{359D387D-F51D-4B04-8712-043062EC28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solidFill>
                  <a:srgbClr val="000000"/>
                </a:solidFill>
              </a:rPr>
              <a:t>Bookkeeping procedures are used to accumulate the financial results of many of an entity’s activities, and these procedures are part of the financial accounting and process. They have been systematized using manual, mechanical, and computer techniques. </a:t>
            </a:r>
          </a:p>
          <a:p>
            <a:pPr eaLnBrk="1" hangingPunct="1"/>
            <a:r>
              <a:rPr lang="en-IN" altLang="en-US" dirty="0">
                <a:solidFill>
                  <a:srgbClr val="000000"/>
                </a:solidFill>
              </a:rPr>
              <a:t>A financial accountant is employed by an entity to use her or his expertise, analytical skills, and judgment in the many activities that are necessary for the preparation of financial statements.</a:t>
            </a:r>
          </a:p>
          <a:p>
            <a:pPr eaLnBrk="1" hangingPunct="1"/>
            <a:r>
              <a:rPr lang="en-IN" altLang="en-US" dirty="0">
                <a:solidFill>
                  <a:srgbClr val="000000"/>
                </a:solidFill>
              </a:rPr>
              <a:t>The title controller is used to designate the chief accounting officer of a corporation.</a:t>
            </a:r>
          </a:p>
          <a:p>
            <a:pPr eaLnBrk="1" hangingPunct="1"/>
            <a:r>
              <a:rPr lang="en-IN" altLang="en-US" dirty="0">
                <a:solidFill>
                  <a:srgbClr val="000000"/>
                </a:solidFill>
              </a:rPr>
              <a:t>An individual earns the Certified Public Accountant (CPA) professional designation by fulfilling certain education and experience requirements and passing a comprehensive four-part examination.</a:t>
            </a:r>
          </a:p>
          <a:p>
            <a:pPr eaLnBrk="1" hangingPunct="1"/>
            <a:endParaRPr lang="en-IN" altLang="en-US"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065E093C-4912-429A-8AEF-7DE82D131296}"/>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DD3F8B21-B839-4EFF-A775-B294D14DE53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IN" altLang="en-US" dirty="0"/>
              <a:t>Managerial accounting is concerned with the use of economic and financial information to plan and control many activities of the entity and to support the management decision-making process. Cost accounting is a subset of managerial accounting that relates to the determination and accumulation of product, process, or service costs. Managerial accounting and cost accounting have primarily an internal orientation.</a:t>
            </a:r>
          </a:p>
          <a:p>
            <a:pPr eaLnBrk="1" hangingPunct="1"/>
            <a:r>
              <a:rPr lang="en-IN" altLang="en-US" dirty="0"/>
              <a:t>The work of managerial accountants involves close coordination with the production, marketing, and finance functions of the entity. The Certified Management Accountant (CMA) designation can be earned by a management accountant or cost accountant by passing a broad two-part examination.</a:t>
            </a:r>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8A59D20B-B74A-474A-867C-A792A4239599}"/>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8CC5ED3E-1A82-4D17-BE2B-90514DD7559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work done by public accounting firms varies depending on the size and classification of the firm. Small local firms primarily provide bookkeeping, accounting, tax preparation, and financial planning services to individuals and small businesses. Larger regional firms concentrate on auditing services, corporate tax returns, and management advisory services. </a:t>
            </a:r>
            <a:r>
              <a:rPr lang="en-IN" altLang="en-US" u="none" dirty="0"/>
              <a:t>The large, international CPA firms also provide auditing, tax, and consulting services</a:t>
            </a:r>
            <a:r>
              <a:rPr lang="en-US" altLang="en-US" u="none" dirty="0"/>
              <a:t>,</a:t>
            </a:r>
            <a:r>
              <a:rPr lang="en-US" altLang="en-US" dirty="0"/>
              <a:t> but their clients are large domestic and international corporations.</a:t>
            </a:r>
          </a:p>
          <a:p>
            <a:pPr eaLnBrk="1" hangingPunct="1"/>
            <a:endParaRPr lang="en-US" altLang="en-US" dirty="0"/>
          </a:p>
          <a:p>
            <a:pPr eaLnBrk="1" hangingPunct="1"/>
            <a:r>
              <a:rPr lang="en-IN" altLang="en-US" dirty="0"/>
              <a:t>The result of an audit is the independent auditor’s report. The report usually has four brief paragraphs. The first paragraph identifies the financial statements that were audited, explains that the statements are the responsibility of the company’s management, and states that the auditor’s responsibility is to express an opinion about the financial statements. The second paragraph explains that the audit was conducted “in accordance with the standards of the Public Company Accounting Oversight Board (United States)” and describes briefly what those standards require and what work is involved in performing an audit. (In effect, they require the application of generally accepted auditing standards, or GAAS.) The third paragraph contains the auditor’s opinion, which can be an unqualified, or "clean" opinion. Occasionally, the opinion will be qualified with respect to fair presentation, departure from generally accepted accounting principles (GAAP), </a:t>
            </a:r>
            <a:r>
              <a:rPr kumimoji="1" lang="en-US" sz="1200" b="0" i="0" u="none" strike="noStrike" kern="1200" baseline="0" dirty="0">
                <a:solidFill>
                  <a:schemeClr val="tx1"/>
                </a:solidFill>
                <a:latin typeface="Times New Roman" pitchFamily="18" charset="0"/>
                <a:ea typeface="+mn-ea"/>
                <a:cs typeface="+mn-cs"/>
              </a:rPr>
              <a:t>or the auditor’s inability to perform certain auditing procedures</a:t>
            </a:r>
            <a:r>
              <a:rPr lang="en-IN" altLang="en-US" dirty="0"/>
              <a:t>. A final paragraph makes reference to the auditors’ opinion about the effectiveness of the company’s internal control over financial reporting."</a:t>
            </a:r>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585991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4FC293C6-1200-410C-8AEB-6A52E84107B7}"/>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370893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2378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E2D9145E-AD7C-4099-9528-63D2F2C5807D}"/>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28655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38926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F42C6A99-7DAF-457E-86AB-DC27F3D2B0F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3204982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54585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4273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5792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64633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65179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D2B35F-CCB5-484B-852E-A5263E4A9FD1}"/>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6A9B4BDE-8C8A-4A7E-AA80-FEA6C6D0BAB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6CDC1A08-7967-4401-AAB7-C211B7A9A74F}"/>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14CABD5-6A47-4D89-90F4-20A7ADB80122}" type="slidenum">
              <a:rPr lang="en-US" altLang="en-US"/>
              <a:pPr>
                <a:defRPr/>
              </a:pPr>
              <a:t>‹#›</a:t>
            </a:fld>
            <a:endParaRPr lang="en-US" altLang="en-US" dirty="0"/>
          </a:p>
        </p:txBody>
      </p:sp>
    </p:spTree>
    <p:extLst>
      <p:ext uri="{BB962C8B-B14F-4D97-AF65-F5344CB8AC3E}">
        <p14:creationId xmlns:p14="http://schemas.microsoft.com/office/powerpoint/2010/main" val="1356786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28297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313759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466147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118198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4007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970913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776923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16097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97521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33611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9DC1C8-E79E-4476-B344-22F1F109938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635E9CA7-A02C-4BAD-8F5D-53D556591EA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F556EA1-60F9-4FE0-AD29-E15CAA089857}"/>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9D86CF5-EE10-457C-87F5-5D6CD94A49C6}" type="slidenum">
              <a:rPr lang="en-US" altLang="en-US"/>
              <a:pPr>
                <a:defRPr/>
              </a:pPr>
              <a:t>‹#›</a:t>
            </a:fld>
            <a:endParaRPr lang="en-US" altLang="en-US" dirty="0"/>
          </a:p>
        </p:txBody>
      </p:sp>
    </p:spTree>
    <p:extLst>
      <p:ext uri="{BB962C8B-B14F-4D97-AF65-F5344CB8AC3E}">
        <p14:creationId xmlns:p14="http://schemas.microsoft.com/office/powerpoint/2010/main" val="31659901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4981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425115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661731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894450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35517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189434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721560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0548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11920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22895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08149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744117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62913B-8E09-429F-BA3C-E3D3D5C460DC}"/>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A438E934-95A8-4928-B515-F5216D3B656E}"/>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CCD9B976-B192-41EE-90AD-E5E0E7D6D0DE}"/>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31651813-5B54-4BFA-B0D8-530937A7A166}" type="slidenum">
              <a:rPr lang="en-US" altLang="en-US"/>
              <a:pPr>
                <a:defRPr/>
              </a:pPr>
              <a:t>‹#›</a:t>
            </a:fld>
            <a:endParaRPr lang="en-US" altLang="en-US" dirty="0"/>
          </a:p>
        </p:txBody>
      </p:sp>
    </p:spTree>
    <p:extLst>
      <p:ext uri="{BB962C8B-B14F-4D97-AF65-F5344CB8AC3E}">
        <p14:creationId xmlns:p14="http://schemas.microsoft.com/office/powerpoint/2010/main" val="33707870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120943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53697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447161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800908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237808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297DA75E-B22D-4AAE-BEF6-C9D369FA0E56}"/>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0A16E813-C1C2-4976-AFEF-088D47013523}"/>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643E9045-AAA1-4B65-982A-1E6200EAAEDE}"/>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1924664606"/>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0BEECEAF-CB9F-4FB2-9642-76768D6BFEBB}"/>
              </a:ext>
            </a:extLst>
          </p:cNvPr>
          <p:cNvSpPr>
            <a:spLocks noGrp="1"/>
          </p:cNvSpPr>
          <p:nvPr>
            <p:ph type="sldNum" sz="quarter" idx="10"/>
          </p:nvPr>
        </p:nvSpPr>
        <p:spPr/>
        <p:txBody>
          <a:bodyPr/>
          <a:lstStyle>
            <a:lvl1pPr>
              <a:defRPr/>
            </a:lvl1pPr>
          </a:lstStyle>
          <a:p>
            <a:pPr>
              <a:defRPr/>
            </a:pPr>
            <a:fld id="{18592316-ECFE-48D5-87C6-B3CB1BF8BDF7}" type="slidenum">
              <a:rPr lang="en-US" altLang="en-US"/>
              <a:pPr>
                <a:defRPr/>
              </a:pPr>
              <a:t>‹#›</a:t>
            </a:fld>
            <a:endParaRPr lang="en-US" altLang="en-US" dirty="0"/>
          </a:p>
        </p:txBody>
      </p:sp>
    </p:spTree>
    <p:extLst>
      <p:ext uri="{BB962C8B-B14F-4D97-AF65-F5344CB8AC3E}">
        <p14:creationId xmlns:p14="http://schemas.microsoft.com/office/powerpoint/2010/main" val="27442611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01655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3B7AF2D-87D7-4868-98FA-9E6CD879080A}"/>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A60C7EF1-F819-48C2-BFF2-6E3FBE7CAD1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1B13F891-CB03-4E9D-9386-1E1681B4EC1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2E49467-3919-492A-A980-346F69386AA1}" type="slidenum">
              <a:rPr lang="en-US" altLang="en-US"/>
              <a:pPr>
                <a:defRPr/>
              </a:pPr>
              <a:t>‹#›</a:t>
            </a:fld>
            <a:endParaRPr lang="en-US" altLang="en-US" dirty="0"/>
          </a:p>
        </p:txBody>
      </p:sp>
    </p:spTree>
    <p:extLst>
      <p:ext uri="{BB962C8B-B14F-4D97-AF65-F5344CB8AC3E}">
        <p14:creationId xmlns:p14="http://schemas.microsoft.com/office/powerpoint/2010/main" val="37262604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64B3093B-BFA9-4F4C-AAA2-8C73712F0191}"/>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31E15CB-B0DB-4F6F-A598-12A67CCF40BF}"/>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625EA323-D7A0-443F-A3A9-5597D7D84C47}"/>
              </a:ext>
            </a:extLst>
          </p:cNvPr>
          <p:cNvSpPr>
            <a:spLocks noGrp="1" noChangeArrowheads="1"/>
          </p:cNvSpPr>
          <p:nvPr>
            <p:ph type="sldNum" sz="quarter" idx="12"/>
          </p:nvPr>
        </p:nvSpPr>
        <p:spPr/>
        <p:txBody>
          <a:bodyPr/>
          <a:lstStyle>
            <a:lvl1pPr>
              <a:defRPr/>
            </a:lvl1pPr>
          </a:lstStyle>
          <a:p>
            <a:pPr>
              <a:defRPr/>
            </a:pPr>
            <a:fld id="{E6FE7FC0-BACF-49F2-9FF2-7E0FF803B97B}" type="slidenum">
              <a:rPr lang="en-US" altLang="en-US"/>
              <a:pPr>
                <a:defRPr/>
              </a:pPr>
              <a:t>‹#›</a:t>
            </a:fld>
            <a:endParaRPr lang="en-US" altLang="en-US" dirty="0"/>
          </a:p>
        </p:txBody>
      </p:sp>
    </p:spTree>
    <p:extLst>
      <p:ext uri="{BB962C8B-B14F-4D97-AF65-F5344CB8AC3E}">
        <p14:creationId xmlns:p14="http://schemas.microsoft.com/office/powerpoint/2010/main" val="1237975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73F2BB0C-005D-4978-B08D-D47BF0759357}"/>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D293315C-7EC6-4453-91B5-26692D46149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F986155B-FD7E-4DE9-B9E5-D10E7E79E103}"/>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0D870F28-DD07-4B11-AAA8-E9147B9C93F4}" type="slidenum">
              <a:rPr lang="en-US" altLang="en-US"/>
              <a:pPr>
                <a:defRPr/>
              </a:pPr>
              <a:t>‹#›</a:t>
            </a:fld>
            <a:endParaRPr lang="en-US" altLang="en-US" dirty="0"/>
          </a:p>
        </p:txBody>
      </p:sp>
    </p:spTree>
    <p:extLst>
      <p:ext uri="{BB962C8B-B14F-4D97-AF65-F5344CB8AC3E}">
        <p14:creationId xmlns:p14="http://schemas.microsoft.com/office/powerpoint/2010/main" val="2801779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323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0695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19355523-4334-45D1-B2FF-3775CA1850A2}"/>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93788443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37F454F-1176-44AA-9026-F3627BA7CDF1}"/>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300DD40-E7E2-496A-B26D-1230C5DBEA88}"/>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960E34E8-A98D-4915-9726-59666F578377}"/>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D5B63FDE-936B-4900-87A7-9A27A317CD6B}"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6CC8C326-E9C5-404D-9245-4442392C9D1A}"/>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0773ACB2-2682-4971-BABC-5B2FB4B3AE25}"/>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296FAD05-0FFE-42DE-8652-82300EB4EAA4}"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6C3F3F27-A25E-42EC-B8D4-3F50B1D9F1EB}"/>
              </a:ext>
            </a:extLst>
          </p:cNvPr>
          <p:cNvSpPr txBox="1">
            <a:spLocks noChangeArrowheads="1"/>
          </p:cNvSpPr>
          <p:nvPr userDrawn="1"/>
        </p:nvSpPr>
        <p:spPr bwMode="auto">
          <a:xfrm>
            <a:off x="-533400" y="6559550"/>
            <a:ext cx="8686800" cy="225425"/>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 id="2147484822" r:id="rId12"/>
    <p:sldLayoutId id="2147484823" r:id="rId13"/>
    <p:sldLayoutId id="2147484824" r:id="rId14"/>
    <p:sldLayoutId id="2147484825" r:id="rId15"/>
    <p:sldLayoutId id="2147484826" r:id="rId16"/>
    <p:sldLayoutId id="2147484827" r:id="rId17"/>
    <p:sldLayoutId id="2147484828" r:id="rId18"/>
    <p:sldLayoutId id="2147484829" r:id="rId19"/>
    <p:sldLayoutId id="2147484830" r:id="rId20"/>
    <p:sldLayoutId id="2147484831" r:id="rId21"/>
    <p:sldLayoutId id="2147484832" r:id="rId22"/>
    <p:sldLayoutId id="2147484833" r:id="rId23"/>
    <p:sldLayoutId id="2147484834" r:id="rId24"/>
    <p:sldLayoutId id="2147484835" r:id="rId25"/>
    <p:sldLayoutId id="2147484836" r:id="rId26"/>
    <p:sldLayoutId id="2147484837" r:id="rId27"/>
    <p:sldLayoutId id="2147484838" r:id="rId28"/>
    <p:sldLayoutId id="2147484839" r:id="rId29"/>
    <p:sldLayoutId id="2147484840" r:id="rId30"/>
    <p:sldLayoutId id="2147484841" r:id="rId31"/>
    <p:sldLayoutId id="2147484842" r:id="rId32"/>
    <p:sldLayoutId id="2147484843" r:id="rId33"/>
    <p:sldLayoutId id="2147484844" r:id="rId34"/>
    <p:sldLayoutId id="2147484845" r:id="rId35"/>
    <p:sldLayoutId id="2147484846" r:id="rId36"/>
    <p:sldLayoutId id="2147484847" r:id="rId37"/>
    <p:sldLayoutId id="2147484848" r:id="rId38"/>
    <p:sldLayoutId id="2147484849" r:id="rId39"/>
    <p:sldLayoutId id="2147484850" r:id="rId40"/>
    <p:sldLayoutId id="2147484851" r:id="rId41"/>
    <p:sldLayoutId id="2147484852" r:id="rId42"/>
    <p:sldLayoutId id="2147484853" r:id="rId43"/>
    <p:sldLayoutId id="2147484854" r:id="rId44"/>
    <p:sldLayoutId id="2147484855" r:id="rId45"/>
    <p:sldLayoutId id="2147484856" r:id="rId46"/>
    <p:sldLayoutId id="2147484857" r:id="rId47"/>
    <p:sldLayoutId id="2147484810" r:id="rId48"/>
    <p:sldLayoutId id="2147484858" r:id="rId49"/>
    <p:sldLayoutId id="2147484859" r:id="rId5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hyperlink" Target="https://habitat.inkling.com/api/files/sn_0858/trunk/head/s9ml/chapter001/%5bchapter:12%5d"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2">
            <a:extLst>
              <a:ext uri="{FF2B5EF4-FFF2-40B4-BE49-F238E27FC236}">
                <a16:creationId xmlns:a16="http://schemas.microsoft.com/office/drawing/2014/main" id="{B177A6A6-E13B-4578-A41F-1BFE0C6D1737}"/>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dirty="0">
              <a:latin typeface="Tahoma" panose="020B0604030504040204" pitchFamily="34" charset="0"/>
            </a:endParaRPr>
          </a:p>
        </p:txBody>
      </p:sp>
      <p:sp>
        <p:nvSpPr>
          <p:cNvPr id="54275" name="Rectangle 14">
            <a:extLst>
              <a:ext uri="{FF2B5EF4-FFF2-40B4-BE49-F238E27FC236}">
                <a16:creationId xmlns:a16="http://schemas.microsoft.com/office/drawing/2014/main" id="{6F7CD595-0A09-4803-A535-A8B9821F96BC}"/>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4FAD634E-B005-4401-9543-A279926DC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1">
            <a:extLst>
              <a:ext uri="{FF2B5EF4-FFF2-40B4-BE49-F238E27FC236}">
                <a16:creationId xmlns:a16="http://schemas.microsoft.com/office/drawing/2014/main" id="{5CA12925-7167-430F-9595-5EC951C37D43}"/>
              </a:ext>
            </a:extLst>
          </p:cNvPr>
          <p:cNvSpPr>
            <a:spLocks noGrp="1"/>
          </p:cNvSpPr>
          <p:nvPr>
            <p:ph type="title"/>
          </p:nvPr>
        </p:nvSpPr>
        <p:spPr>
          <a:xfrm>
            <a:off x="503238" y="522288"/>
            <a:ext cx="8229600" cy="1143000"/>
          </a:xfrm>
        </p:spPr>
        <p:txBody>
          <a:bodyPr/>
          <a:lstStyle/>
          <a:p>
            <a:r>
              <a:rPr lang="en-US" altLang="en-US" dirty="0"/>
              <a:t> Internal Auditing</a:t>
            </a:r>
          </a:p>
        </p:txBody>
      </p:sp>
      <p:sp>
        <p:nvSpPr>
          <p:cNvPr id="72707" name="Text Box 3">
            <a:extLst>
              <a:ext uri="{FF2B5EF4-FFF2-40B4-BE49-F238E27FC236}">
                <a16:creationId xmlns:a16="http://schemas.microsoft.com/office/drawing/2014/main" id="{DC25E463-7123-4532-A739-5E114DF5F88B}"/>
              </a:ext>
            </a:extLst>
          </p:cNvPr>
          <p:cNvSpPr txBox="1">
            <a:spLocks noChangeArrowheads="1"/>
          </p:cNvSpPr>
          <p:nvPr/>
        </p:nvSpPr>
        <p:spPr bwMode="auto">
          <a:xfrm>
            <a:off x="720725" y="2305050"/>
            <a:ext cx="7796213" cy="3539430"/>
          </a:xfrm>
          <a:prstGeom prst="rect">
            <a:avLst/>
          </a:prstGeom>
          <a:solidFill>
            <a:srgbClr val="E9F4FB"/>
          </a:solid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dirty="0">
                <a:latin typeface="Arial" panose="020B0604020202020204" pitchFamily="34" charset="0"/>
              </a:rPr>
              <a:t>Internal auditors are professional accountants who perform functions much like those of </a:t>
            </a:r>
            <a:r>
              <a:rPr lang="en-IN" altLang="en-US" sz="2800" b="1" dirty="0">
                <a:latin typeface="Arial" panose="020B0604020202020204" pitchFamily="34" charset="0"/>
              </a:rPr>
              <a:t>the external auditor/public accountant, but on a smaller scale</a:t>
            </a:r>
            <a:r>
              <a:rPr lang="en-US" altLang="en-US" sz="2800" b="1" dirty="0">
                <a:latin typeface="Arial" panose="020B0604020202020204" pitchFamily="34" charset="0"/>
              </a:rPr>
              <a:t>. </a:t>
            </a:r>
            <a:r>
              <a:rPr lang="en-IN" altLang="en-US" sz="2800" b="1" dirty="0">
                <a:latin typeface="Arial" panose="020B0604020202020204" pitchFamily="34" charset="0"/>
              </a:rPr>
              <a:t>In addition to having the CPA and the CMA designation, the internal auditor may have also passed the examination to become a Certified Internal Auditor (CIA).</a:t>
            </a:r>
            <a:endParaRPr lang="en-US" altLang="en-US" sz="2800" b="1" dirty="0">
              <a:latin typeface="Arial" panose="020B0604020202020204" pitchFamily="34" charset="0"/>
            </a:endParaRPr>
          </a:p>
        </p:txBody>
      </p:sp>
      <p:sp>
        <p:nvSpPr>
          <p:cNvPr id="72708" name="TextBox 8">
            <a:extLst>
              <a:ext uri="{FF2B5EF4-FFF2-40B4-BE49-F238E27FC236}">
                <a16:creationId xmlns:a16="http://schemas.microsoft.com/office/drawing/2014/main" id="{24BE6FC6-4701-42F2-BE58-D71A385C53CF}"/>
              </a:ext>
            </a:extLst>
          </p:cNvPr>
          <p:cNvSpPr txBox="1">
            <a:spLocks noChangeArrowheads="1"/>
          </p:cNvSpPr>
          <p:nvPr/>
        </p:nvSpPr>
        <p:spPr bwMode="auto">
          <a:xfrm>
            <a:off x="1042988" y="420688"/>
            <a:ext cx="7710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5" name="Rounded Rectangle 8">
            <a:extLst>
              <a:ext uri="{FF2B5EF4-FFF2-40B4-BE49-F238E27FC236}">
                <a16:creationId xmlns:a16="http://schemas.microsoft.com/office/drawing/2014/main" id="{91CDCAB4-562B-477D-9DDB-3B84CA3CEC01}"/>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7">
            <a:extLst>
              <a:ext uri="{FF2B5EF4-FFF2-40B4-BE49-F238E27FC236}">
                <a16:creationId xmlns:a16="http://schemas.microsoft.com/office/drawing/2014/main" id="{01791AB3-DBC3-4470-9CE8-9017057F9D87}"/>
              </a:ext>
            </a:extLst>
          </p:cNvPr>
          <p:cNvSpPr>
            <a:spLocks noGrp="1"/>
          </p:cNvSpPr>
          <p:nvPr>
            <p:ph type="title"/>
          </p:nvPr>
        </p:nvSpPr>
        <p:spPr>
          <a:xfrm>
            <a:off x="784225" y="787400"/>
            <a:ext cx="8229600" cy="1143000"/>
          </a:xfrm>
        </p:spPr>
        <p:txBody>
          <a:bodyPr/>
          <a:lstStyle/>
          <a:p>
            <a:r>
              <a:rPr lang="en-US" altLang="en-US" dirty="0"/>
              <a:t>Governmental and Not-for-Profit Accounting</a:t>
            </a:r>
          </a:p>
        </p:txBody>
      </p:sp>
      <p:sp>
        <p:nvSpPr>
          <p:cNvPr id="74755" name="Text Box 3">
            <a:extLst>
              <a:ext uri="{FF2B5EF4-FFF2-40B4-BE49-F238E27FC236}">
                <a16:creationId xmlns:a16="http://schemas.microsoft.com/office/drawing/2014/main" id="{5A5498B3-AB79-4F2A-8201-CBFFD1EE9F6F}"/>
              </a:ext>
            </a:extLst>
          </p:cNvPr>
          <p:cNvSpPr txBox="1">
            <a:spLocks noChangeArrowheads="1"/>
          </p:cNvSpPr>
          <p:nvPr/>
        </p:nvSpPr>
        <p:spPr bwMode="auto">
          <a:xfrm>
            <a:off x="1133475" y="2743200"/>
            <a:ext cx="7620000" cy="1938338"/>
          </a:xfrm>
          <a:prstGeom prst="rect">
            <a:avLst/>
          </a:prstGeom>
          <a:solidFill>
            <a:srgbClr val="FFFFCC"/>
          </a:solidFill>
          <a:ln w="9525">
            <a:solidFill>
              <a:schemeClr val="accent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solidFill>
                  <a:schemeClr val="tx2"/>
                </a:solidFill>
                <a:latin typeface="Arial" panose="020B0604020202020204" pitchFamily="34" charset="0"/>
              </a:rPr>
              <a:t>Governmental units </a:t>
            </a:r>
            <a:r>
              <a:rPr lang="en-US" altLang="en-US" sz="2400" b="1" dirty="0">
                <a:latin typeface="Arial" panose="020B0604020202020204" pitchFamily="34" charset="0"/>
              </a:rPr>
              <a:t>(e.g., municipal, state, and federal agencies) and </a:t>
            </a:r>
            <a:r>
              <a:rPr lang="en-US" altLang="en-US" sz="2400" b="1" dirty="0">
                <a:solidFill>
                  <a:schemeClr val="tx2"/>
                </a:solidFill>
                <a:latin typeface="Arial" panose="020B0604020202020204" pitchFamily="34" charset="0"/>
              </a:rPr>
              <a:t>not-for-profit entities </a:t>
            </a:r>
            <a:r>
              <a:rPr lang="en-US" altLang="en-US" sz="2400" b="1" dirty="0">
                <a:latin typeface="Arial" panose="020B0604020202020204" pitchFamily="34" charset="0"/>
              </a:rPr>
              <a:t>(e.g., universities, hospitals, and religious organizations) </a:t>
            </a:r>
            <a:r>
              <a:rPr lang="en-IN" altLang="en-US" sz="2400" b="1" dirty="0">
                <a:latin typeface="Arial" panose="020B0604020202020204" pitchFamily="34" charset="0"/>
              </a:rPr>
              <a:t>require the same accounting functions to be performed as do other accounting entities</a:t>
            </a:r>
            <a:r>
              <a:rPr lang="en-US" altLang="en-US" sz="2400" b="1" dirty="0">
                <a:latin typeface="Arial" panose="020B0604020202020204" pitchFamily="34" charset="0"/>
              </a:rPr>
              <a:t>.</a:t>
            </a:r>
          </a:p>
        </p:txBody>
      </p:sp>
      <p:sp>
        <p:nvSpPr>
          <p:cNvPr id="74756" name="TextBox 8">
            <a:extLst>
              <a:ext uri="{FF2B5EF4-FFF2-40B4-BE49-F238E27FC236}">
                <a16:creationId xmlns:a16="http://schemas.microsoft.com/office/drawing/2014/main" id="{5ADC189D-B1AA-4766-8BB3-F429F40AF268}"/>
              </a:ext>
            </a:extLst>
          </p:cNvPr>
          <p:cNvSpPr txBox="1">
            <a:spLocks noChangeArrowheads="1"/>
          </p:cNvSpPr>
          <p:nvPr/>
        </p:nvSpPr>
        <p:spPr bwMode="auto">
          <a:xfrm>
            <a:off x="1042988" y="306388"/>
            <a:ext cx="7710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5" name="Rounded Rectangle 8">
            <a:extLst>
              <a:ext uri="{FF2B5EF4-FFF2-40B4-BE49-F238E27FC236}">
                <a16:creationId xmlns:a16="http://schemas.microsoft.com/office/drawing/2014/main" id="{CD45670A-0036-4F5F-A0DF-DDCD9037D507}"/>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0">
            <a:extLst>
              <a:ext uri="{FF2B5EF4-FFF2-40B4-BE49-F238E27FC236}">
                <a16:creationId xmlns:a16="http://schemas.microsoft.com/office/drawing/2014/main" id="{E421AB12-6ED8-4975-B16D-3C5068EAE41B}"/>
              </a:ext>
            </a:extLst>
          </p:cNvPr>
          <p:cNvSpPr>
            <a:spLocks noGrp="1"/>
          </p:cNvSpPr>
          <p:nvPr>
            <p:ph type="title"/>
          </p:nvPr>
        </p:nvSpPr>
        <p:spPr>
          <a:xfrm>
            <a:off x="500063" y="490538"/>
            <a:ext cx="8229600" cy="1143000"/>
          </a:xfrm>
        </p:spPr>
        <p:txBody>
          <a:bodyPr/>
          <a:lstStyle/>
          <a:p>
            <a:r>
              <a:rPr lang="en-US" altLang="en-US" dirty="0"/>
              <a:t>Income Tax Accounting</a:t>
            </a:r>
          </a:p>
        </p:txBody>
      </p:sp>
      <p:sp>
        <p:nvSpPr>
          <p:cNvPr id="76803" name="Text Box 3">
            <a:extLst>
              <a:ext uri="{FF2B5EF4-FFF2-40B4-BE49-F238E27FC236}">
                <a16:creationId xmlns:a16="http://schemas.microsoft.com/office/drawing/2014/main" id="{D3012A6A-178B-4A85-A678-94597425E87D}"/>
              </a:ext>
            </a:extLst>
          </p:cNvPr>
          <p:cNvSpPr txBox="1">
            <a:spLocks noChangeArrowheads="1"/>
          </p:cNvSpPr>
          <p:nvPr/>
        </p:nvSpPr>
        <p:spPr bwMode="auto">
          <a:xfrm>
            <a:off x="1147763" y="2305050"/>
            <a:ext cx="6934200" cy="2247900"/>
          </a:xfrm>
          <a:prstGeom prst="rect">
            <a:avLst/>
          </a:prstGeom>
          <a:solidFill>
            <a:srgbClr val="E9F4FB"/>
          </a:solidFill>
          <a:ln w="9525">
            <a:solidFill>
              <a:srgbClr val="0033CC"/>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dirty="0">
                <a:solidFill>
                  <a:schemeClr val="tx2"/>
                </a:solidFill>
                <a:latin typeface="Arial" panose="020B0604020202020204" pitchFamily="34" charset="0"/>
              </a:rPr>
              <a:t>Tax practitioners </a:t>
            </a:r>
            <a:r>
              <a:rPr lang="en-US" altLang="en-US" sz="2800" b="1" dirty="0">
                <a:solidFill>
                  <a:srgbClr val="000000"/>
                </a:solidFill>
                <a:latin typeface="Arial" panose="020B0604020202020204" pitchFamily="34" charset="0"/>
              </a:rPr>
              <a:t>often develop specialties in the taxation of individuals, partnerships, corporations, trusts and estates, or in international tax law issues. </a:t>
            </a:r>
          </a:p>
        </p:txBody>
      </p:sp>
      <p:sp>
        <p:nvSpPr>
          <p:cNvPr id="76804" name="TextBox 7">
            <a:extLst>
              <a:ext uri="{FF2B5EF4-FFF2-40B4-BE49-F238E27FC236}">
                <a16:creationId xmlns:a16="http://schemas.microsoft.com/office/drawing/2014/main" id="{9FFEDC68-4788-4FDD-99B9-B66A03E8B721}"/>
              </a:ext>
            </a:extLst>
          </p:cNvPr>
          <p:cNvSpPr txBox="1">
            <a:spLocks noChangeArrowheads="1"/>
          </p:cNvSpPr>
          <p:nvPr/>
        </p:nvSpPr>
        <p:spPr bwMode="auto">
          <a:xfrm>
            <a:off x="1042988" y="420688"/>
            <a:ext cx="7710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5" name="Rounded Rectangle 8">
            <a:extLst>
              <a:ext uri="{FF2B5EF4-FFF2-40B4-BE49-F238E27FC236}">
                <a16:creationId xmlns:a16="http://schemas.microsoft.com/office/drawing/2014/main" id="{EF801BAD-59E7-47AE-9DBA-47112A2427CF}"/>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0">
            <a:extLst>
              <a:ext uri="{FF2B5EF4-FFF2-40B4-BE49-F238E27FC236}">
                <a16:creationId xmlns:a16="http://schemas.microsoft.com/office/drawing/2014/main" id="{3B755B97-97AC-4A40-B04A-AE214390F1B5}"/>
              </a:ext>
            </a:extLst>
          </p:cNvPr>
          <p:cNvSpPr>
            <a:spLocks noGrp="1"/>
          </p:cNvSpPr>
          <p:nvPr>
            <p:ph type="title"/>
          </p:nvPr>
        </p:nvSpPr>
        <p:spPr>
          <a:xfrm>
            <a:off x="492125" y="304800"/>
            <a:ext cx="8229600" cy="1143000"/>
          </a:xfrm>
        </p:spPr>
        <p:txBody>
          <a:bodyPr/>
          <a:lstStyle/>
          <a:p>
            <a:r>
              <a:rPr lang="en-US" altLang="en-US" dirty="0"/>
              <a:t>How Has Accounting Developed?</a:t>
            </a:r>
          </a:p>
        </p:txBody>
      </p:sp>
      <p:sp>
        <p:nvSpPr>
          <p:cNvPr id="78851" name="Text Box 9">
            <a:extLst>
              <a:ext uri="{FF2B5EF4-FFF2-40B4-BE49-F238E27FC236}">
                <a16:creationId xmlns:a16="http://schemas.microsoft.com/office/drawing/2014/main" id="{08D24E07-8DB6-4A7E-8C39-2212F7283B04}"/>
              </a:ext>
            </a:extLst>
          </p:cNvPr>
          <p:cNvSpPr txBox="1">
            <a:spLocks noChangeArrowheads="1"/>
          </p:cNvSpPr>
          <p:nvPr/>
        </p:nvSpPr>
        <p:spPr bwMode="auto">
          <a:xfrm>
            <a:off x="304800" y="1905000"/>
            <a:ext cx="2743200" cy="1196975"/>
          </a:xfrm>
          <a:prstGeom prst="rect">
            <a:avLst/>
          </a:prstGeom>
          <a:solidFill>
            <a:srgbClr val="E9F4FB"/>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latin typeface="Arial" panose="020B0604020202020204" pitchFamily="34" charset="0"/>
              </a:rPr>
              <a:t>Mesopotamians record tax receipts on clay tablets.</a:t>
            </a:r>
          </a:p>
        </p:txBody>
      </p:sp>
      <p:sp>
        <p:nvSpPr>
          <p:cNvPr id="78852" name="Line 24">
            <a:extLst>
              <a:ext uri="{FF2B5EF4-FFF2-40B4-BE49-F238E27FC236}">
                <a16:creationId xmlns:a16="http://schemas.microsoft.com/office/drawing/2014/main" id="{A10CB854-95F7-4241-96A3-F0BC4189F5CE}"/>
              </a:ext>
            </a:extLst>
          </p:cNvPr>
          <p:cNvSpPr>
            <a:spLocks noChangeShapeType="1"/>
          </p:cNvSpPr>
          <p:nvPr/>
        </p:nvSpPr>
        <p:spPr bwMode="auto">
          <a:xfrm>
            <a:off x="76200" y="3429000"/>
            <a:ext cx="904081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78853" name="Line 25">
            <a:extLst>
              <a:ext uri="{FF2B5EF4-FFF2-40B4-BE49-F238E27FC236}">
                <a16:creationId xmlns:a16="http://schemas.microsoft.com/office/drawing/2014/main" id="{320708E7-5DCF-4D2E-9DD8-6CFAE411059D}"/>
              </a:ext>
            </a:extLst>
          </p:cNvPr>
          <p:cNvSpPr>
            <a:spLocks noChangeShapeType="1"/>
          </p:cNvSpPr>
          <p:nvPr/>
        </p:nvSpPr>
        <p:spPr bwMode="auto">
          <a:xfrm>
            <a:off x="457200" y="3159125"/>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8854" name="Text Box 26">
            <a:extLst>
              <a:ext uri="{FF2B5EF4-FFF2-40B4-BE49-F238E27FC236}">
                <a16:creationId xmlns:a16="http://schemas.microsoft.com/office/drawing/2014/main" id="{2078FC2B-D0A1-4029-9738-67FBF31B7F53}"/>
              </a:ext>
            </a:extLst>
          </p:cNvPr>
          <p:cNvSpPr txBox="1">
            <a:spLocks noChangeArrowheads="1"/>
          </p:cNvSpPr>
          <p:nvPr/>
        </p:nvSpPr>
        <p:spPr bwMode="auto">
          <a:xfrm>
            <a:off x="179388" y="3733800"/>
            <a:ext cx="1447800"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3000 </a:t>
            </a:r>
            <a:r>
              <a:rPr lang="en-US" altLang="en-US" sz="2400" b="1" baseline="-25000" dirty="0">
                <a:latin typeface="Arial" panose="020B0604020202020204" pitchFamily="34" charset="0"/>
              </a:rPr>
              <a:t>B.C.</a:t>
            </a:r>
          </a:p>
        </p:txBody>
      </p:sp>
      <p:sp>
        <p:nvSpPr>
          <p:cNvPr id="8" name="Rounded Rectangle 9">
            <a:extLst>
              <a:ext uri="{FF2B5EF4-FFF2-40B4-BE49-F238E27FC236}">
                <a16:creationId xmlns:a16="http://schemas.microsoft.com/office/drawing/2014/main" id="{761EC1C9-5C9F-4697-AEBF-EFC4BB1B1194}"/>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9">
            <a:extLst>
              <a:ext uri="{FF2B5EF4-FFF2-40B4-BE49-F238E27FC236}">
                <a16:creationId xmlns:a16="http://schemas.microsoft.com/office/drawing/2014/main" id="{A571BDBD-EBFD-42FC-9A11-D3406F8FE53B}"/>
              </a:ext>
            </a:extLst>
          </p:cNvPr>
          <p:cNvSpPr txBox="1">
            <a:spLocks noChangeArrowheads="1"/>
          </p:cNvSpPr>
          <p:nvPr/>
        </p:nvSpPr>
        <p:spPr bwMode="auto">
          <a:xfrm>
            <a:off x="1905000" y="1752600"/>
            <a:ext cx="5562600" cy="1196975"/>
          </a:xfrm>
          <a:prstGeom prst="rect">
            <a:avLst/>
          </a:prstGeom>
          <a:solidFill>
            <a:srgbClr val="FFFFCC"/>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latin typeface="Arial" panose="020B0604020202020204" pitchFamily="34" charset="0"/>
              </a:rPr>
              <a:t>Luca Pacioli published the </a:t>
            </a:r>
            <a:r>
              <a:rPr lang="en-IN" altLang="en-US" sz="2400" dirty="0">
                <a:latin typeface="Arial" panose="020B0604020202020204" pitchFamily="34" charset="0"/>
              </a:rPr>
              <a:t>first known text to describe</a:t>
            </a:r>
            <a:r>
              <a:rPr lang="en-US" altLang="en-US" sz="2400" dirty="0">
                <a:latin typeface="Arial" panose="020B0604020202020204" pitchFamily="34" charset="0"/>
              </a:rPr>
              <a:t> a comprehensive double-entry bookkeeping system.</a:t>
            </a:r>
          </a:p>
        </p:txBody>
      </p:sp>
      <p:sp>
        <p:nvSpPr>
          <p:cNvPr id="80899" name="Title 10">
            <a:extLst>
              <a:ext uri="{FF2B5EF4-FFF2-40B4-BE49-F238E27FC236}">
                <a16:creationId xmlns:a16="http://schemas.microsoft.com/office/drawing/2014/main" id="{CA9A6E38-3AD9-4CB2-8968-BED8DDBF0F41}"/>
              </a:ext>
            </a:extLst>
          </p:cNvPr>
          <p:cNvSpPr>
            <a:spLocks noGrp="1"/>
          </p:cNvSpPr>
          <p:nvPr>
            <p:ph type="title"/>
          </p:nvPr>
        </p:nvSpPr>
        <p:spPr>
          <a:xfrm>
            <a:off x="492125" y="304800"/>
            <a:ext cx="8229600" cy="1143000"/>
          </a:xfrm>
        </p:spPr>
        <p:txBody>
          <a:bodyPr/>
          <a:lstStyle/>
          <a:p>
            <a:r>
              <a:rPr lang="en-US" altLang="en-US" dirty="0"/>
              <a:t>How Has Accounting Developed?</a:t>
            </a:r>
          </a:p>
        </p:txBody>
      </p:sp>
      <p:sp>
        <p:nvSpPr>
          <p:cNvPr id="12" name="Title 10">
            <a:extLst>
              <a:ext uri="{FF2B5EF4-FFF2-40B4-BE49-F238E27FC236}">
                <a16:creationId xmlns:a16="http://schemas.microsoft.com/office/drawing/2014/main" id="{BD67542F-8E1B-43DF-B42C-E04EFCCCB656}"/>
              </a:ext>
            </a:extLst>
          </p:cNvPr>
          <p:cNvSpPr txBox="1">
            <a:spLocks/>
          </p:cNvSpPr>
          <p:nvPr/>
        </p:nvSpPr>
        <p:spPr bwMode="auto">
          <a:xfrm>
            <a:off x="1828800" y="277813"/>
            <a:ext cx="6858000" cy="1143000"/>
          </a:xfrm>
          <a:prstGeom prst="rect">
            <a:avLst/>
          </a:prstGeom>
          <a:noFill/>
          <a:ln w="9525">
            <a:noFill/>
            <a:miter lim="800000"/>
            <a:headEnd/>
            <a:tailEnd/>
          </a:ln>
          <a:effectLst/>
        </p:spPr>
        <p:txBody>
          <a:bodyPr anchor="ctr"/>
          <a:lstStyle/>
          <a:p>
            <a:pPr algn="ctr">
              <a:defRPr/>
            </a:pPr>
            <a:endParaRPr lang="en-US" sz="4400" kern="0" dirty="0">
              <a:solidFill>
                <a:schemeClr val="tx2"/>
              </a:solidFill>
              <a:effectLst>
                <a:outerShdw blurRad="38100" dist="38100" dir="2700000" algn="tl">
                  <a:srgbClr val="000000"/>
                </a:outerShdw>
              </a:effectLst>
              <a:latin typeface="+mj-lt"/>
              <a:ea typeface="+mj-ea"/>
              <a:cs typeface="+mj-cs"/>
            </a:endParaRPr>
          </a:p>
        </p:txBody>
      </p:sp>
      <p:sp>
        <p:nvSpPr>
          <p:cNvPr id="80901" name="Line 24">
            <a:extLst>
              <a:ext uri="{FF2B5EF4-FFF2-40B4-BE49-F238E27FC236}">
                <a16:creationId xmlns:a16="http://schemas.microsoft.com/office/drawing/2014/main" id="{089F4341-A32B-4B22-8744-B81760380FF2}"/>
              </a:ext>
            </a:extLst>
          </p:cNvPr>
          <p:cNvSpPr>
            <a:spLocks noChangeShapeType="1"/>
          </p:cNvSpPr>
          <p:nvPr/>
        </p:nvSpPr>
        <p:spPr bwMode="auto">
          <a:xfrm>
            <a:off x="76200" y="3429000"/>
            <a:ext cx="904081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80902" name="Line 25">
            <a:extLst>
              <a:ext uri="{FF2B5EF4-FFF2-40B4-BE49-F238E27FC236}">
                <a16:creationId xmlns:a16="http://schemas.microsoft.com/office/drawing/2014/main" id="{198AB9F6-4D81-49E8-A3C6-AE7A4293E687}"/>
              </a:ext>
            </a:extLst>
          </p:cNvPr>
          <p:cNvSpPr>
            <a:spLocks noChangeShapeType="1"/>
          </p:cNvSpPr>
          <p:nvPr/>
        </p:nvSpPr>
        <p:spPr bwMode="auto">
          <a:xfrm>
            <a:off x="762000" y="3175000"/>
            <a:ext cx="0" cy="533400"/>
          </a:xfrm>
          <a:prstGeom prst="line">
            <a:avLst/>
          </a:prstGeom>
          <a:noFill/>
          <a:ln w="38100">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0903" name="Text Box 26">
            <a:extLst>
              <a:ext uri="{FF2B5EF4-FFF2-40B4-BE49-F238E27FC236}">
                <a16:creationId xmlns:a16="http://schemas.microsoft.com/office/drawing/2014/main" id="{9A0D633D-E377-47F7-B5CF-989FE458C4C9}"/>
              </a:ext>
            </a:extLst>
          </p:cNvPr>
          <p:cNvSpPr txBox="1">
            <a:spLocks noChangeArrowheads="1"/>
          </p:cNvSpPr>
          <p:nvPr/>
        </p:nvSpPr>
        <p:spPr bwMode="auto">
          <a:xfrm>
            <a:off x="339725" y="3733800"/>
            <a:ext cx="1447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3000 B.C</a:t>
            </a:r>
            <a:r>
              <a:rPr lang="en-US" altLang="en-US" sz="2400" baseline="-25000" dirty="0">
                <a:solidFill>
                  <a:srgbClr val="C00000"/>
                </a:solidFill>
                <a:latin typeface="Arial" panose="020B0604020202020204" pitchFamily="34" charset="0"/>
              </a:rPr>
              <a:t>.</a:t>
            </a:r>
          </a:p>
        </p:txBody>
      </p:sp>
      <p:sp>
        <p:nvSpPr>
          <p:cNvPr id="80904" name="Line 27">
            <a:extLst>
              <a:ext uri="{FF2B5EF4-FFF2-40B4-BE49-F238E27FC236}">
                <a16:creationId xmlns:a16="http://schemas.microsoft.com/office/drawing/2014/main" id="{D1909F07-797C-465E-9D25-7032FEF859CF}"/>
              </a:ext>
            </a:extLst>
          </p:cNvPr>
          <p:cNvSpPr>
            <a:spLocks noChangeShapeType="1"/>
          </p:cNvSpPr>
          <p:nvPr/>
        </p:nvSpPr>
        <p:spPr bwMode="auto">
          <a:xfrm>
            <a:off x="1911350" y="3159125"/>
            <a:ext cx="0" cy="533400"/>
          </a:xfrm>
          <a:prstGeom prst="line">
            <a:avLst/>
          </a:prstGeom>
          <a:noFill/>
          <a:ln w="38100">
            <a:solidFill>
              <a:srgbClr val="080000"/>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0905" name="Text Box 28">
            <a:extLst>
              <a:ext uri="{FF2B5EF4-FFF2-40B4-BE49-F238E27FC236}">
                <a16:creationId xmlns:a16="http://schemas.microsoft.com/office/drawing/2014/main" id="{53EBCD17-3706-4236-85EF-2A1389C506A5}"/>
              </a:ext>
            </a:extLst>
          </p:cNvPr>
          <p:cNvSpPr txBox="1">
            <a:spLocks noChangeArrowheads="1"/>
          </p:cNvSpPr>
          <p:nvPr/>
        </p:nvSpPr>
        <p:spPr bwMode="auto">
          <a:xfrm>
            <a:off x="1676400" y="3708400"/>
            <a:ext cx="914400" cy="463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1494</a:t>
            </a:r>
            <a:endParaRPr lang="en-US" altLang="en-US" sz="2400" b="1" baseline="-25000" dirty="0">
              <a:latin typeface="Arial" panose="020B0604020202020204" pitchFamily="34" charset="0"/>
            </a:endParaRPr>
          </a:p>
        </p:txBody>
      </p:sp>
      <p:sp>
        <p:nvSpPr>
          <p:cNvPr id="11" name="Rounded Rectangle 9">
            <a:extLst>
              <a:ext uri="{FF2B5EF4-FFF2-40B4-BE49-F238E27FC236}">
                <a16:creationId xmlns:a16="http://schemas.microsoft.com/office/drawing/2014/main" id="{E6CC9F27-72A8-467D-8B39-CBC7D8F32BA2}"/>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8">
            <a:extLst>
              <a:ext uri="{FF2B5EF4-FFF2-40B4-BE49-F238E27FC236}">
                <a16:creationId xmlns:a16="http://schemas.microsoft.com/office/drawing/2014/main" id="{94FD026D-DF82-4363-B1C1-6D2CF4D7EBBA}"/>
              </a:ext>
            </a:extLst>
          </p:cNvPr>
          <p:cNvSpPr txBox="1">
            <a:spLocks noChangeArrowheads="1"/>
          </p:cNvSpPr>
          <p:nvPr/>
        </p:nvSpPr>
        <p:spPr bwMode="auto">
          <a:xfrm>
            <a:off x="609600" y="1676400"/>
            <a:ext cx="8077200" cy="1196975"/>
          </a:xfrm>
          <a:prstGeom prst="rect">
            <a:avLst/>
          </a:prstGeom>
          <a:solidFill>
            <a:srgbClr val="FFFFCC"/>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latin typeface="Arial" panose="020B0604020202020204" pitchFamily="34" charset="0"/>
              </a:rPr>
              <a:t>The Industrial Revolution of the 19th century generated the need for large amounts of capital to finance the enterprises that supplanted individual craftsmen.</a:t>
            </a:r>
          </a:p>
        </p:txBody>
      </p:sp>
      <p:sp>
        <p:nvSpPr>
          <p:cNvPr id="82947" name="Text Box 11">
            <a:extLst>
              <a:ext uri="{FF2B5EF4-FFF2-40B4-BE49-F238E27FC236}">
                <a16:creationId xmlns:a16="http://schemas.microsoft.com/office/drawing/2014/main" id="{088F263A-DAF2-461D-9161-BC63CC8AF88C}"/>
              </a:ext>
            </a:extLst>
          </p:cNvPr>
          <p:cNvSpPr txBox="1">
            <a:spLocks noChangeArrowheads="1"/>
          </p:cNvSpPr>
          <p:nvPr/>
        </p:nvSpPr>
        <p:spPr bwMode="auto">
          <a:xfrm>
            <a:off x="557213" y="4660900"/>
            <a:ext cx="8077200" cy="1108075"/>
          </a:xfrm>
          <a:prstGeom prst="rect">
            <a:avLst/>
          </a:prstGeom>
          <a:solidFill>
            <a:srgbClr val="E9F4FB"/>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b="1" dirty="0">
                <a:latin typeface="Arial" panose="020B0604020202020204" pitchFamily="34" charset="0"/>
              </a:rPr>
              <a:t>This need resulted in the corporate form of organization and the need to provide investors with reports showing the entity’s financial position and the results of operations.</a:t>
            </a:r>
          </a:p>
        </p:txBody>
      </p:sp>
      <p:sp>
        <p:nvSpPr>
          <p:cNvPr id="82948" name="Title 13">
            <a:extLst>
              <a:ext uri="{FF2B5EF4-FFF2-40B4-BE49-F238E27FC236}">
                <a16:creationId xmlns:a16="http://schemas.microsoft.com/office/drawing/2014/main" id="{8FC84B69-3ED5-4395-9719-A6DF92B5B410}"/>
              </a:ext>
            </a:extLst>
          </p:cNvPr>
          <p:cNvSpPr>
            <a:spLocks noGrp="1"/>
          </p:cNvSpPr>
          <p:nvPr>
            <p:ph type="title"/>
          </p:nvPr>
        </p:nvSpPr>
        <p:spPr>
          <a:xfrm>
            <a:off x="492125" y="304800"/>
            <a:ext cx="8229600" cy="1143000"/>
          </a:xfrm>
        </p:spPr>
        <p:txBody>
          <a:bodyPr/>
          <a:lstStyle/>
          <a:p>
            <a:r>
              <a:rPr lang="en-US" altLang="en-US" dirty="0"/>
              <a:t>How Has Accounting Developed?</a:t>
            </a:r>
          </a:p>
        </p:txBody>
      </p:sp>
      <p:sp>
        <p:nvSpPr>
          <p:cNvPr id="82949" name="Line 24">
            <a:extLst>
              <a:ext uri="{FF2B5EF4-FFF2-40B4-BE49-F238E27FC236}">
                <a16:creationId xmlns:a16="http://schemas.microsoft.com/office/drawing/2014/main" id="{B009557F-08C8-4D24-AC18-D9CA8E671B29}"/>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82950" name="Line 25">
            <a:extLst>
              <a:ext uri="{FF2B5EF4-FFF2-40B4-BE49-F238E27FC236}">
                <a16:creationId xmlns:a16="http://schemas.microsoft.com/office/drawing/2014/main" id="{97476FC5-FEB1-494F-B043-BFACBC5EAD43}"/>
              </a:ext>
            </a:extLst>
          </p:cNvPr>
          <p:cNvSpPr>
            <a:spLocks noChangeShapeType="1"/>
          </p:cNvSpPr>
          <p:nvPr/>
        </p:nvSpPr>
        <p:spPr bwMode="auto">
          <a:xfrm>
            <a:off x="817563" y="3128963"/>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2951" name="Text Box 26">
            <a:extLst>
              <a:ext uri="{FF2B5EF4-FFF2-40B4-BE49-F238E27FC236}">
                <a16:creationId xmlns:a16="http://schemas.microsoft.com/office/drawing/2014/main" id="{5FEDAEFC-0BFB-4475-8DED-CFAFECD5F826}"/>
              </a:ext>
            </a:extLst>
          </p:cNvPr>
          <p:cNvSpPr txBox="1">
            <a:spLocks noChangeArrowheads="1"/>
          </p:cNvSpPr>
          <p:nvPr/>
        </p:nvSpPr>
        <p:spPr bwMode="auto">
          <a:xfrm>
            <a:off x="360363" y="3703638"/>
            <a:ext cx="1447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3000 B.C</a:t>
            </a:r>
            <a:r>
              <a:rPr lang="en-US" altLang="en-US" sz="2400" dirty="0">
                <a:latin typeface="Arial" panose="020B0604020202020204" pitchFamily="34" charset="0"/>
              </a:rPr>
              <a:t>.</a:t>
            </a:r>
          </a:p>
        </p:txBody>
      </p:sp>
      <p:sp>
        <p:nvSpPr>
          <p:cNvPr id="82952" name="Line 27">
            <a:extLst>
              <a:ext uri="{FF2B5EF4-FFF2-40B4-BE49-F238E27FC236}">
                <a16:creationId xmlns:a16="http://schemas.microsoft.com/office/drawing/2014/main" id="{9A2BD796-961C-4364-8F69-4D766BD0EFD0}"/>
              </a:ext>
            </a:extLst>
          </p:cNvPr>
          <p:cNvSpPr>
            <a:spLocks noChangeShapeType="1"/>
          </p:cNvSpPr>
          <p:nvPr/>
        </p:nvSpPr>
        <p:spPr bwMode="auto">
          <a:xfrm>
            <a:off x="2112963" y="3128963"/>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2953" name="Text Box 28">
            <a:extLst>
              <a:ext uri="{FF2B5EF4-FFF2-40B4-BE49-F238E27FC236}">
                <a16:creationId xmlns:a16="http://schemas.microsoft.com/office/drawing/2014/main" id="{E30591DB-8356-4C9E-8A27-3ED15DFB8ABE}"/>
              </a:ext>
            </a:extLst>
          </p:cNvPr>
          <p:cNvSpPr txBox="1">
            <a:spLocks noChangeArrowheads="1"/>
          </p:cNvSpPr>
          <p:nvPr/>
        </p:nvSpPr>
        <p:spPr bwMode="auto">
          <a:xfrm>
            <a:off x="1389063" y="3703638"/>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1494</a:t>
            </a:r>
            <a:endParaRPr lang="en-US" altLang="en-US" sz="2400" baseline="-25000" dirty="0">
              <a:solidFill>
                <a:srgbClr val="993366"/>
              </a:solidFill>
              <a:latin typeface="Arial" panose="020B0604020202020204" pitchFamily="34" charset="0"/>
            </a:endParaRPr>
          </a:p>
        </p:txBody>
      </p:sp>
      <p:sp>
        <p:nvSpPr>
          <p:cNvPr id="82954" name="Line 29">
            <a:extLst>
              <a:ext uri="{FF2B5EF4-FFF2-40B4-BE49-F238E27FC236}">
                <a16:creationId xmlns:a16="http://schemas.microsoft.com/office/drawing/2014/main" id="{6BEF46DC-6D59-4EA6-9203-B6B32121BB63}"/>
              </a:ext>
            </a:extLst>
          </p:cNvPr>
          <p:cNvSpPr>
            <a:spLocks noChangeShapeType="1"/>
          </p:cNvSpPr>
          <p:nvPr/>
        </p:nvSpPr>
        <p:spPr bwMode="auto">
          <a:xfrm>
            <a:off x="3179763" y="3128963"/>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2955" name="Text Box 30">
            <a:extLst>
              <a:ext uri="{FF2B5EF4-FFF2-40B4-BE49-F238E27FC236}">
                <a16:creationId xmlns:a16="http://schemas.microsoft.com/office/drawing/2014/main" id="{5E6ED994-EF94-40EF-8370-300329A507B9}"/>
              </a:ext>
            </a:extLst>
          </p:cNvPr>
          <p:cNvSpPr txBox="1">
            <a:spLocks noChangeArrowheads="1"/>
          </p:cNvSpPr>
          <p:nvPr/>
        </p:nvSpPr>
        <p:spPr bwMode="auto">
          <a:xfrm>
            <a:off x="2570163" y="3703638"/>
            <a:ext cx="1295400"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1800s</a:t>
            </a:r>
            <a:endParaRPr lang="en-US" altLang="en-US" sz="2400" b="1" baseline="-25000" dirty="0">
              <a:latin typeface="Arial" panose="020B0604020202020204" pitchFamily="34" charset="0"/>
            </a:endParaRPr>
          </a:p>
        </p:txBody>
      </p:sp>
      <p:sp>
        <p:nvSpPr>
          <p:cNvPr id="12" name="Rounded Rectangle 9">
            <a:extLst>
              <a:ext uri="{FF2B5EF4-FFF2-40B4-BE49-F238E27FC236}">
                <a16:creationId xmlns:a16="http://schemas.microsoft.com/office/drawing/2014/main" id="{6BFF5638-1A96-4046-943F-65F38FD9CE22}"/>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8">
            <a:extLst>
              <a:ext uri="{FF2B5EF4-FFF2-40B4-BE49-F238E27FC236}">
                <a16:creationId xmlns:a16="http://schemas.microsoft.com/office/drawing/2014/main" id="{D75B3491-9BB8-4165-9745-9D3343D80BB2}"/>
              </a:ext>
            </a:extLst>
          </p:cNvPr>
          <p:cNvSpPr txBox="1">
            <a:spLocks noChangeArrowheads="1"/>
          </p:cNvSpPr>
          <p:nvPr/>
        </p:nvSpPr>
        <p:spPr bwMode="auto">
          <a:xfrm>
            <a:off x="1514475" y="4324350"/>
            <a:ext cx="7010400" cy="1785104"/>
          </a:xfrm>
          <a:prstGeom prst="rect">
            <a:avLst/>
          </a:prstGeom>
          <a:solidFill>
            <a:srgbClr val="E9F4FB"/>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b="1" dirty="0">
                <a:latin typeface="Arial" panose="020B0604020202020204" pitchFamily="34" charset="0"/>
              </a:rPr>
              <a:t>Accounting professionals in the United States</a:t>
            </a:r>
            <a:r>
              <a:rPr lang="en-US" altLang="en-US" sz="2200" b="1" u="sng" dirty="0">
                <a:latin typeface="Arial" panose="020B0604020202020204" pitchFamily="34" charset="0"/>
              </a:rPr>
              <a:t> </a:t>
            </a:r>
            <a:r>
              <a:rPr lang="en-US" altLang="en-US" sz="2200" b="1" dirty="0">
                <a:latin typeface="Arial" panose="020B0604020202020204" pitchFamily="34" charset="0"/>
              </a:rPr>
              <a:t>organized themselves in the early 1900s and worked hard to establish certification laws, standardized audit procedures, and other attributes of a profession.</a:t>
            </a:r>
          </a:p>
        </p:txBody>
      </p:sp>
      <p:sp>
        <p:nvSpPr>
          <p:cNvPr id="84995" name="Title 14">
            <a:extLst>
              <a:ext uri="{FF2B5EF4-FFF2-40B4-BE49-F238E27FC236}">
                <a16:creationId xmlns:a16="http://schemas.microsoft.com/office/drawing/2014/main" id="{E1256495-A07B-489C-BB57-36CB27160082}"/>
              </a:ext>
            </a:extLst>
          </p:cNvPr>
          <p:cNvSpPr>
            <a:spLocks noGrp="1"/>
          </p:cNvSpPr>
          <p:nvPr>
            <p:ph type="title"/>
          </p:nvPr>
        </p:nvSpPr>
        <p:spPr>
          <a:xfrm>
            <a:off x="492125" y="304800"/>
            <a:ext cx="8229600" cy="1143000"/>
          </a:xfrm>
        </p:spPr>
        <p:txBody>
          <a:bodyPr/>
          <a:lstStyle/>
          <a:p>
            <a:r>
              <a:rPr lang="en-US" altLang="en-US" dirty="0"/>
              <a:t>How Has Accounting Developed?</a:t>
            </a:r>
          </a:p>
        </p:txBody>
      </p:sp>
      <p:sp>
        <p:nvSpPr>
          <p:cNvPr id="84996" name="Line 24">
            <a:extLst>
              <a:ext uri="{FF2B5EF4-FFF2-40B4-BE49-F238E27FC236}">
                <a16:creationId xmlns:a16="http://schemas.microsoft.com/office/drawing/2014/main" id="{1816298C-DBCD-4BF8-9372-CC218CEBE42E}"/>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84997" name="Line 25">
            <a:extLst>
              <a:ext uri="{FF2B5EF4-FFF2-40B4-BE49-F238E27FC236}">
                <a16:creationId xmlns:a16="http://schemas.microsoft.com/office/drawing/2014/main" id="{56A92015-D812-4447-890F-24612034562E}"/>
              </a:ext>
            </a:extLst>
          </p:cNvPr>
          <p:cNvSpPr>
            <a:spLocks noChangeShapeType="1"/>
          </p:cNvSpPr>
          <p:nvPr/>
        </p:nvSpPr>
        <p:spPr bwMode="auto">
          <a:xfrm>
            <a:off x="817563" y="304800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4998" name="Text Box 26">
            <a:extLst>
              <a:ext uri="{FF2B5EF4-FFF2-40B4-BE49-F238E27FC236}">
                <a16:creationId xmlns:a16="http://schemas.microsoft.com/office/drawing/2014/main" id="{2A8E0D7D-1320-467A-B3B9-61A30B374DE8}"/>
              </a:ext>
            </a:extLst>
          </p:cNvPr>
          <p:cNvSpPr txBox="1">
            <a:spLocks noChangeArrowheads="1"/>
          </p:cNvSpPr>
          <p:nvPr/>
        </p:nvSpPr>
        <p:spPr bwMode="auto">
          <a:xfrm>
            <a:off x="360363" y="3622675"/>
            <a:ext cx="1447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3000 B.C</a:t>
            </a:r>
            <a:r>
              <a:rPr lang="en-US" altLang="en-US" sz="2400" dirty="0">
                <a:latin typeface="Arial" panose="020B0604020202020204" pitchFamily="34" charset="0"/>
              </a:rPr>
              <a:t>.</a:t>
            </a:r>
          </a:p>
        </p:txBody>
      </p:sp>
      <p:sp>
        <p:nvSpPr>
          <p:cNvPr id="84999" name="Line 27">
            <a:extLst>
              <a:ext uri="{FF2B5EF4-FFF2-40B4-BE49-F238E27FC236}">
                <a16:creationId xmlns:a16="http://schemas.microsoft.com/office/drawing/2014/main" id="{C1751B30-2A04-4A23-81A1-8B6D7624B5EC}"/>
              </a:ext>
            </a:extLst>
          </p:cNvPr>
          <p:cNvSpPr>
            <a:spLocks noChangeShapeType="1"/>
          </p:cNvSpPr>
          <p:nvPr/>
        </p:nvSpPr>
        <p:spPr bwMode="auto">
          <a:xfrm>
            <a:off x="2112963" y="304800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5000" name="Text Box 28">
            <a:extLst>
              <a:ext uri="{FF2B5EF4-FFF2-40B4-BE49-F238E27FC236}">
                <a16:creationId xmlns:a16="http://schemas.microsoft.com/office/drawing/2014/main" id="{BF5965A5-EBD6-434D-A41C-F09DF19030D2}"/>
              </a:ext>
            </a:extLst>
          </p:cNvPr>
          <p:cNvSpPr txBox="1">
            <a:spLocks noChangeArrowheads="1"/>
          </p:cNvSpPr>
          <p:nvPr/>
        </p:nvSpPr>
        <p:spPr bwMode="auto">
          <a:xfrm>
            <a:off x="1427163" y="36226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1494</a:t>
            </a:r>
            <a:endParaRPr lang="en-US" altLang="en-US" sz="2400" baseline="-25000" dirty="0">
              <a:solidFill>
                <a:srgbClr val="993366"/>
              </a:solidFill>
              <a:latin typeface="Arial" panose="020B0604020202020204" pitchFamily="34" charset="0"/>
            </a:endParaRPr>
          </a:p>
        </p:txBody>
      </p:sp>
      <p:sp>
        <p:nvSpPr>
          <p:cNvPr id="85001" name="Line 29">
            <a:extLst>
              <a:ext uri="{FF2B5EF4-FFF2-40B4-BE49-F238E27FC236}">
                <a16:creationId xmlns:a16="http://schemas.microsoft.com/office/drawing/2014/main" id="{84DF71CF-F6A9-4AAA-A1A4-891E1070DFA7}"/>
              </a:ext>
            </a:extLst>
          </p:cNvPr>
          <p:cNvSpPr>
            <a:spLocks noChangeShapeType="1"/>
          </p:cNvSpPr>
          <p:nvPr/>
        </p:nvSpPr>
        <p:spPr bwMode="auto">
          <a:xfrm>
            <a:off x="3179763" y="304800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5002" name="Text Box 30">
            <a:extLst>
              <a:ext uri="{FF2B5EF4-FFF2-40B4-BE49-F238E27FC236}">
                <a16:creationId xmlns:a16="http://schemas.microsoft.com/office/drawing/2014/main" id="{734F0F44-B712-4218-8E01-5002764522FC}"/>
              </a:ext>
            </a:extLst>
          </p:cNvPr>
          <p:cNvSpPr txBox="1">
            <a:spLocks noChangeArrowheads="1"/>
          </p:cNvSpPr>
          <p:nvPr/>
        </p:nvSpPr>
        <p:spPr bwMode="auto">
          <a:xfrm>
            <a:off x="2493963" y="362267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1800s</a:t>
            </a:r>
            <a:endParaRPr lang="en-US" altLang="en-US" sz="2400" baseline="-25000" dirty="0">
              <a:solidFill>
                <a:srgbClr val="993366"/>
              </a:solidFill>
              <a:latin typeface="Arial" panose="020B0604020202020204" pitchFamily="34" charset="0"/>
            </a:endParaRPr>
          </a:p>
        </p:txBody>
      </p:sp>
      <p:sp>
        <p:nvSpPr>
          <p:cNvPr id="85003" name="Line 31">
            <a:extLst>
              <a:ext uri="{FF2B5EF4-FFF2-40B4-BE49-F238E27FC236}">
                <a16:creationId xmlns:a16="http://schemas.microsoft.com/office/drawing/2014/main" id="{89AADA4A-4679-4770-A68C-AE8A694D4CEE}"/>
              </a:ext>
            </a:extLst>
          </p:cNvPr>
          <p:cNvSpPr>
            <a:spLocks noChangeShapeType="1"/>
          </p:cNvSpPr>
          <p:nvPr/>
        </p:nvSpPr>
        <p:spPr bwMode="auto">
          <a:xfrm>
            <a:off x="4398963" y="3048000"/>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5004" name="Text Box 32">
            <a:extLst>
              <a:ext uri="{FF2B5EF4-FFF2-40B4-BE49-F238E27FC236}">
                <a16:creationId xmlns:a16="http://schemas.microsoft.com/office/drawing/2014/main" id="{C13B2257-B0AE-4CD4-A112-6A0590F31898}"/>
              </a:ext>
            </a:extLst>
          </p:cNvPr>
          <p:cNvSpPr txBox="1">
            <a:spLocks noChangeArrowheads="1"/>
          </p:cNvSpPr>
          <p:nvPr/>
        </p:nvSpPr>
        <p:spPr bwMode="auto">
          <a:xfrm>
            <a:off x="3713163" y="3622675"/>
            <a:ext cx="1447800"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1900s</a:t>
            </a:r>
            <a:endParaRPr lang="en-US" altLang="en-US" sz="2400" b="1" baseline="-25000" dirty="0">
              <a:latin typeface="Arial" panose="020B0604020202020204" pitchFamily="34" charset="0"/>
            </a:endParaRPr>
          </a:p>
        </p:txBody>
      </p:sp>
      <p:sp>
        <p:nvSpPr>
          <p:cNvPr id="13" name="Rounded Rectangle 9">
            <a:extLst>
              <a:ext uri="{FF2B5EF4-FFF2-40B4-BE49-F238E27FC236}">
                <a16:creationId xmlns:a16="http://schemas.microsoft.com/office/drawing/2014/main" id="{AF8FB0EC-1486-4FB3-B9D6-072BE19F4D10}"/>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8">
            <a:extLst>
              <a:ext uri="{FF2B5EF4-FFF2-40B4-BE49-F238E27FC236}">
                <a16:creationId xmlns:a16="http://schemas.microsoft.com/office/drawing/2014/main" id="{7C8305E0-0873-45E0-A1B8-AEADF029862B}"/>
              </a:ext>
            </a:extLst>
          </p:cNvPr>
          <p:cNvSpPr txBox="1">
            <a:spLocks noChangeArrowheads="1"/>
          </p:cNvSpPr>
          <p:nvPr/>
        </p:nvSpPr>
        <p:spPr bwMode="auto">
          <a:xfrm>
            <a:off x="431800" y="4856163"/>
            <a:ext cx="8610600" cy="1323975"/>
          </a:xfrm>
          <a:prstGeom prst="rect">
            <a:avLst/>
          </a:prstGeom>
          <a:solidFill>
            <a:srgbClr val="E9F4FB"/>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b="1" dirty="0">
                <a:latin typeface="Arial" panose="020B0604020202020204" pitchFamily="34" charset="0"/>
              </a:rPr>
              <a:t>The Securities Act of 1933 and the </a:t>
            </a:r>
            <a:r>
              <a:rPr lang="en-US" altLang="en-US" sz="2000" b="1" i="1" dirty="0">
                <a:latin typeface="Arial" panose="020B0604020202020204" pitchFamily="34" charset="0"/>
              </a:rPr>
              <a:t>Securities Exchange Act of 1934</a:t>
            </a:r>
            <a:r>
              <a:rPr lang="en-US" altLang="en-US" sz="2000" b="1" dirty="0">
                <a:latin typeface="Arial" panose="020B0604020202020204" pitchFamily="34" charset="0"/>
              </a:rPr>
              <a:t> gave the Securities and Exchange Commission (SEC) the authority to establish accounting principles to be followed by companies whose securities had to be registered with the SEC.</a:t>
            </a:r>
          </a:p>
        </p:txBody>
      </p:sp>
      <p:sp>
        <p:nvSpPr>
          <p:cNvPr id="87043" name="Text Box 17">
            <a:extLst>
              <a:ext uri="{FF2B5EF4-FFF2-40B4-BE49-F238E27FC236}">
                <a16:creationId xmlns:a16="http://schemas.microsoft.com/office/drawing/2014/main" id="{D5587BAB-621B-4621-A123-F432C43887AC}"/>
              </a:ext>
            </a:extLst>
          </p:cNvPr>
          <p:cNvSpPr txBox="1">
            <a:spLocks noChangeArrowheads="1"/>
          </p:cNvSpPr>
          <p:nvPr/>
        </p:nvSpPr>
        <p:spPr bwMode="auto">
          <a:xfrm>
            <a:off x="427038" y="1549400"/>
            <a:ext cx="8610600" cy="1196975"/>
          </a:xfrm>
          <a:prstGeom prst="rect">
            <a:avLst/>
          </a:prstGeom>
          <a:solidFill>
            <a:srgbClr val="FFFFCC"/>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Between 1932 and 1934, the American Institute of Accountants and the New York Stock Exchange agreed on five broad principles of accounting.</a:t>
            </a:r>
          </a:p>
        </p:txBody>
      </p:sp>
      <p:sp>
        <p:nvSpPr>
          <p:cNvPr id="87044" name="Title 19">
            <a:extLst>
              <a:ext uri="{FF2B5EF4-FFF2-40B4-BE49-F238E27FC236}">
                <a16:creationId xmlns:a16="http://schemas.microsoft.com/office/drawing/2014/main" id="{C323EFD0-F18A-45FA-95F5-B4C23AD84C7A}"/>
              </a:ext>
            </a:extLst>
          </p:cNvPr>
          <p:cNvSpPr>
            <a:spLocks noGrp="1"/>
          </p:cNvSpPr>
          <p:nvPr>
            <p:ph type="title"/>
          </p:nvPr>
        </p:nvSpPr>
        <p:spPr>
          <a:xfrm>
            <a:off x="492125" y="304800"/>
            <a:ext cx="8229600" cy="1143000"/>
          </a:xfrm>
        </p:spPr>
        <p:txBody>
          <a:bodyPr/>
          <a:lstStyle/>
          <a:p>
            <a:r>
              <a:rPr lang="en-US" altLang="en-US" dirty="0"/>
              <a:t>How Has Accounting Developed?</a:t>
            </a:r>
          </a:p>
        </p:txBody>
      </p:sp>
      <p:sp>
        <p:nvSpPr>
          <p:cNvPr id="87045" name="Line 24">
            <a:extLst>
              <a:ext uri="{FF2B5EF4-FFF2-40B4-BE49-F238E27FC236}">
                <a16:creationId xmlns:a16="http://schemas.microsoft.com/office/drawing/2014/main" id="{650BB03C-A63D-4591-8F39-E190B0EBFE07}"/>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87046" name="Line 25">
            <a:extLst>
              <a:ext uri="{FF2B5EF4-FFF2-40B4-BE49-F238E27FC236}">
                <a16:creationId xmlns:a16="http://schemas.microsoft.com/office/drawing/2014/main" id="{26AA7C4D-E1EC-4F72-A8D2-F6F598253E54}"/>
              </a:ext>
            </a:extLst>
          </p:cNvPr>
          <p:cNvSpPr>
            <a:spLocks noChangeShapeType="1"/>
          </p:cNvSpPr>
          <p:nvPr/>
        </p:nvSpPr>
        <p:spPr bwMode="auto">
          <a:xfrm>
            <a:off x="457200" y="315912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7047" name="Line 27">
            <a:extLst>
              <a:ext uri="{FF2B5EF4-FFF2-40B4-BE49-F238E27FC236}">
                <a16:creationId xmlns:a16="http://schemas.microsoft.com/office/drawing/2014/main" id="{0BD58EEE-63E7-457A-B462-B46B58C4AAEF}"/>
              </a:ext>
            </a:extLst>
          </p:cNvPr>
          <p:cNvSpPr>
            <a:spLocks noChangeShapeType="1"/>
          </p:cNvSpPr>
          <p:nvPr/>
        </p:nvSpPr>
        <p:spPr bwMode="auto">
          <a:xfrm>
            <a:off x="1752600" y="315912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7048" name="Line 29">
            <a:extLst>
              <a:ext uri="{FF2B5EF4-FFF2-40B4-BE49-F238E27FC236}">
                <a16:creationId xmlns:a16="http://schemas.microsoft.com/office/drawing/2014/main" id="{D0199AE1-820D-4C2C-B217-A7B26DAD8484}"/>
              </a:ext>
            </a:extLst>
          </p:cNvPr>
          <p:cNvSpPr>
            <a:spLocks noChangeShapeType="1"/>
          </p:cNvSpPr>
          <p:nvPr/>
        </p:nvSpPr>
        <p:spPr bwMode="auto">
          <a:xfrm>
            <a:off x="2819400" y="315912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7049" name="Line 31">
            <a:extLst>
              <a:ext uri="{FF2B5EF4-FFF2-40B4-BE49-F238E27FC236}">
                <a16:creationId xmlns:a16="http://schemas.microsoft.com/office/drawing/2014/main" id="{D0F391C1-485A-4028-8BE5-74D37C1795D7}"/>
              </a:ext>
            </a:extLst>
          </p:cNvPr>
          <p:cNvSpPr>
            <a:spLocks noChangeShapeType="1"/>
          </p:cNvSpPr>
          <p:nvPr/>
        </p:nvSpPr>
        <p:spPr bwMode="auto">
          <a:xfrm>
            <a:off x="4038600" y="315912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nvGrpSpPr>
          <p:cNvPr id="87050" name="Group 1">
            <a:extLst>
              <a:ext uri="{FF2B5EF4-FFF2-40B4-BE49-F238E27FC236}">
                <a16:creationId xmlns:a16="http://schemas.microsoft.com/office/drawing/2014/main" id="{C39FDC7D-19AC-4F18-94B6-A93AEFFA047E}"/>
              </a:ext>
            </a:extLst>
          </p:cNvPr>
          <p:cNvGrpSpPr>
            <a:grpSpLocks/>
          </p:cNvGrpSpPr>
          <p:nvPr/>
        </p:nvGrpSpPr>
        <p:grpSpPr bwMode="auto">
          <a:xfrm>
            <a:off x="214313" y="3665538"/>
            <a:ext cx="4800600" cy="457200"/>
            <a:chOff x="0" y="3733800"/>
            <a:chExt cx="4800600" cy="457200"/>
          </a:xfrm>
        </p:grpSpPr>
        <p:sp>
          <p:nvSpPr>
            <p:cNvPr id="87055" name="Text Box 26">
              <a:extLst>
                <a:ext uri="{FF2B5EF4-FFF2-40B4-BE49-F238E27FC236}">
                  <a16:creationId xmlns:a16="http://schemas.microsoft.com/office/drawing/2014/main" id="{42ACAC20-E5FB-4E10-9659-043A929053D9}"/>
                </a:ext>
              </a:extLst>
            </p:cNvPr>
            <p:cNvSpPr txBox="1">
              <a:spLocks noChangeArrowheads="1"/>
            </p:cNvSpPr>
            <p:nvPr/>
          </p:nvSpPr>
          <p:spPr bwMode="auto">
            <a:xfrm>
              <a:off x="0" y="37338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3000 </a:t>
              </a:r>
              <a:r>
                <a:rPr lang="en-US" altLang="en-US" sz="2400" baseline="-25000" dirty="0">
                  <a:solidFill>
                    <a:srgbClr val="993366"/>
                  </a:solidFill>
                  <a:latin typeface="Arial" panose="020B0604020202020204" pitchFamily="34" charset="0"/>
                </a:rPr>
                <a:t>B.C</a:t>
              </a:r>
              <a:r>
                <a:rPr lang="en-US" altLang="en-US" sz="2400" baseline="-25000" dirty="0">
                  <a:latin typeface="Arial" panose="020B0604020202020204" pitchFamily="34" charset="0"/>
                </a:rPr>
                <a:t>.</a:t>
              </a:r>
            </a:p>
          </p:txBody>
        </p:sp>
        <p:sp>
          <p:nvSpPr>
            <p:cNvPr id="87056" name="Text Box 28">
              <a:extLst>
                <a:ext uri="{FF2B5EF4-FFF2-40B4-BE49-F238E27FC236}">
                  <a16:creationId xmlns:a16="http://schemas.microsoft.com/office/drawing/2014/main" id="{7DCF1373-1398-47BA-B02D-475178B8B487}"/>
                </a:ext>
              </a:extLst>
            </p:cNvPr>
            <p:cNvSpPr txBox="1">
              <a:spLocks noChangeArrowheads="1"/>
            </p:cNvSpPr>
            <p:nvPr/>
          </p:nvSpPr>
          <p:spPr bwMode="auto">
            <a:xfrm>
              <a:off x="1066800" y="37338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1494</a:t>
              </a:r>
              <a:endParaRPr lang="en-US" altLang="en-US" sz="2400" baseline="-25000" dirty="0">
                <a:solidFill>
                  <a:srgbClr val="993366"/>
                </a:solidFill>
                <a:latin typeface="Arial" panose="020B0604020202020204" pitchFamily="34" charset="0"/>
              </a:endParaRPr>
            </a:p>
          </p:txBody>
        </p:sp>
        <p:sp>
          <p:nvSpPr>
            <p:cNvPr id="87057" name="Text Box 30">
              <a:extLst>
                <a:ext uri="{FF2B5EF4-FFF2-40B4-BE49-F238E27FC236}">
                  <a16:creationId xmlns:a16="http://schemas.microsoft.com/office/drawing/2014/main" id="{4FCDBF47-B95B-4855-8A4A-D4F3EE9DBCF0}"/>
                </a:ext>
              </a:extLst>
            </p:cNvPr>
            <p:cNvSpPr txBox="1">
              <a:spLocks noChangeArrowheads="1"/>
            </p:cNvSpPr>
            <p:nvPr/>
          </p:nvSpPr>
          <p:spPr bwMode="auto">
            <a:xfrm>
              <a:off x="2133600" y="37338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1800s</a:t>
              </a:r>
              <a:endParaRPr lang="en-US" altLang="en-US" sz="2400" baseline="-25000" dirty="0">
                <a:solidFill>
                  <a:srgbClr val="993366"/>
                </a:solidFill>
                <a:latin typeface="Arial" panose="020B0604020202020204" pitchFamily="34" charset="0"/>
              </a:endParaRPr>
            </a:p>
          </p:txBody>
        </p:sp>
        <p:sp>
          <p:nvSpPr>
            <p:cNvPr id="87058" name="Text Box 32">
              <a:extLst>
                <a:ext uri="{FF2B5EF4-FFF2-40B4-BE49-F238E27FC236}">
                  <a16:creationId xmlns:a16="http://schemas.microsoft.com/office/drawing/2014/main" id="{FC538322-A3F7-4079-A134-410B4FA5CC98}"/>
                </a:ext>
              </a:extLst>
            </p:cNvPr>
            <p:cNvSpPr txBox="1">
              <a:spLocks noChangeArrowheads="1"/>
            </p:cNvSpPr>
            <p:nvPr/>
          </p:nvSpPr>
          <p:spPr bwMode="auto">
            <a:xfrm>
              <a:off x="3352800" y="37338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1900s</a:t>
              </a:r>
              <a:endParaRPr lang="en-US" altLang="en-US" sz="2400" baseline="-25000" dirty="0">
                <a:solidFill>
                  <a:srgbClr val="993366"/>
                </a:solidFill>
                <a:latin typeface="Arial" panose="020B0604020202020204" pitchFamily="34" charset="0"/>
              </a:endParaRPr>
            </a:p>
          </p:txBody>
        </p:sp>
      </p:grpSp>
      <p:sp>
        <p:nvSpPr>
          <p:cNvPr id="87051" name="Line 33">
            <a:extLst>
              <a:ext uri="{FF2B5EF4-FFF2-40B4-BE49-F238E27FC236}">
                <a16:creationId xmlns:a16="http://schemas.microsoft.com/office/drawing/2014/main" id="{E146DD88-40A9-4D03-8897-740AD69F8626}"/>
              </a:ext>
            </a:extLst>
          </p:cNvPr>
          <p:cNvSpPr>
            <a:spLocks noChangeShapeType="1"/>
          </p:cNvSpPr>
          <p:nvPr/>
        </p:nvSpPr>
        <p:spPr bwMode="auto">
          <a:xfrm>
            <a:off x="5410200" y="3162300"/>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7052" name="Text Box 34">
            <a:extLst>
              <a:ext uri="{FF2B5EF4-FFF2-40B4-BE49-F238E27FC236}">
                <a16:creationId xmlns:a16="http://schemas.microsoft.com/office/drawing/2014/main" id="{04766A9C-C8D7-452B-8108-F4BE1DF307B0}"/>
              </a:ext>
            </a:extLst>
          </p:cNvPr>
          <p:cNvSpPr txBox="1">
            <a:spLocks noChangeArrowheads="1"/>
          </p:cNvSpPr>
          <p:nvPr/>
        </p:nvSpPr>
        <p:spPr bwMode="auto">
          <a:xfrm>
            <a:off x="5014913" y="3752850"/>
            <a:ext cx="838200" cy="10160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b="1" dirty="0">
                <a:latin typeface="Arial" panose="020B0604020202020204" pitchFamily="34" charset="0"/>
              </a:rPr>
              <a:t>1932</a:t>
            </a:r>
            <a:br>
              <a:rPr lang="en-US" altLang="en-US" sz="2000" b="1" dirty="0">
                <a:latin typeface="Arial" panose="020B0604020202020204" pitchFamily="34" charset="0"/>
              </a:rPr>
            </a:br>
            <a:r>
              <a:rPr lang="en-US" altLang="en-US" sz="2000" b="1" dirty="0">
                <a:latin typeface="Arial" panose="020B0604020202020204" pitchFamily="34" charset="0"/>
              </a:rPr>
              <a:t>to</a:t>
            </a:r>
            <a:br>
              <a:rPr lang="en-US" altLang="en-US" sz="2000" b="1" dirty="0">
                <a:latin typeface="Arial" panose="020B0604020202020204" pitchFamily="34" charset="0"/>
              </a:rPr>
            </a:br>
            <a:r>
              <a:rPr lang="en-US" altLang="en-US" sz="2000" b="1" dirty="0">
                <a:latin typeface="Arial" panose="020B0604020202020204" pitchFamily="34" charset="0"/>
              </a:rPr>
              <a:t>1934</a:t>
            </a:r>
            <a:endParaRPr lang="en-US" altLang="en-US" sz="2000" b="1" baseline="-25000" dirty="0">
              <a:latin typeface="Arial" panose="020B0604020202020204" pitchFamily="34" charset="0"/>
            </a:endParaRPr>
          </a:p>
        </p:txBody>
      </p:sp>
      <p:sp>
        <p:nvSpPr>
          <p:cNvPr id="87053" name="Line 35">
            <a:extLst>
              <a:ext uri="{FF2B5EF4-FFF2-40B4-BE49-F238E27FC236}">
                <a16:creationId xmlns:a16="http://schemas.microsoft.com/office/drawing/2014/main" id="{88E15D69-A2AA-4828-8EE8-444DCBF5F79E}"/>
              </a:ext>
            </a:extLst>
          </p:cNvPr>
          <p:cNvSpPr>
            <a:spLocks noChangeShapeType="1"/>
          </p:cNvSpPr>
          <p:nvPr/>
        </p:nvSpPr>
        <p:spPr bwMode="auto">
          <a:xfrm>
            <a:off x="6172200" y="3162300"/>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7054" name="Text Box 36">
            <a:extLst>
              <a:ext uri="{FF2B5EF4-FFF2-40B4-BE49-F238E27FC236}">
                <a16:creationId xmlns:a16="http://schemas.microsoft.com/office/drawing/2014/main" id="{DE7A73B3-BB14-4C91-984B-5AFC54797604}"/>
              </a:ext>
            </a:extLst>
          </p:cNvPr>
          <p:cNvSpPr txBox="1">
            <a:spLocks noChangeArrowheads="1"/>
          </p:cNvSpPr>
          <p:nvPr/>
        </p:nvSpPr>
        <p:spPr bwMode="auto">
          <a:xfrm>
            <a:off x="5853113" y="3752850"/>
            <a:ext cx="852487" cy="1016000"/>
          </a:xfrm>
          <a:prstGeom prst="rect">
            <a:avLst/>
          </a:prstGeom>
          <a:solidFill>
            <a:srgbClr val="E9F4FB"/>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b="1" dirty="0">
                <a:latin typeface="Arial" panose="020B0604020202020204" pitchFamily="34" charset="0"/>
              </a:rPr>
              <a:t>1933</a:t>
            </a:r>
            <a:br>
              <a:rPr lang="en-US" altLang="en-US" sz="2000" b="1" dirty="0">
                <a:latin typeface="Arial" panose="020B0604020202020204" pitchFamily="34" charset="0"/>
              </a:rPr>
            </a:br>
            <a:r>
              <a:rPr lang="en-US" altLang="en-US" sz="2000" b="1" dirty="0">
                <a:latin typeface="Arial" panose="020B0604020202020204" pitchFamily="34" charset="0"/>
              </a:rPr>
              <a:t>&amp;</a:t>
            </a:r>
            <a:br>
              <a:rPr lang="en-US" altLang="en-US" sz="2000" b="1" dirty="0">
                <a:latin typeface="Arial" panose="020B0604020202020204" pitchFamily="34" charset="0"/>
              </a:rPr>
            </a:br>
            <a:r>
              <a:rPr lang="en-US" altLang="en-US" sz="2000" b="1" dirty="0">
                <a:latin typeface="Arial" panose="020B0604020202020204" pitchFamily="34" charset="0"/>
              </a:rPr>
              <a:t>1934</a:t>
            </a:r>
            <a:endParaRPr lang="en-US" altLang="en-US" sz="2000" b="1" baseline="-25000" dirty="0">
              <a:latin typeface="Arial" panose="020B0604020202020204" pitchFamily="34" charset="0"/>
            </a:endParaRPr>
          </a:p>
        </p:txBody>
      </p:sp>
      <p:sp>
        <p:nvSpPr>
          <p:cNvPr id="19" name="Rounded Rectangle 9">
            <a:extLst>
              <a:ext uri="{FF2B5EF4-FFF2-40B4-BE49-F238E27FC236}">
                <a16:creationId xmlns:a16="http://schemas.microsoft.com/office/drawing/2014/main" id="{2AA9908F-F331-45C4-BFE3-227433CDEFEA}"/>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8">
            <a:extLst>
              <a:ext uri="{FF2B5EF4-FFF2-40B4-BE49-F238E27FC236}">
                <a16:creationId xmlns:a16="http://schemas.microsoft.com/office/drawing/2014/main" id="{261F31F7-4362-4B0B-8657-BDFD3D06C3FD}"/>
              </a:ext>
            </a:extLst>
          </p:cNvPr>
          <p:cNvSpPr txBox="1">
            <a:spLocks noChangeArrowheads="1"/>
          </p:cNvSpPr>
          <p:nvPr/>
        </p:nvSpPr>
        <p:spPr bwMode="auto">
          <a:xfrm>
            <a:off x="228600" y="4876800"/>
            <a:ext cx="8610600" cy="1200329"/>
          </a:xfrm>
          <a:prstGeom prst="rect">
            <a:avLst/>
          </a:prstGeom>
          <a:solidFill>
            <a:srgbClr val="E9F4FB"/>
          </a:solidFill>
          <a:ln w="9525">
            <a:solidFill>
              <a:srgbClr val="FF505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IN" altLang="en-US" sz="2400" b="1" dirty="0">
                <a:latin typeface="Arial" panose="020B0604020202020204" pitchFamily="34" charset="0"/>
              </a:rPr>
              <a:t>In 1959, the Accounting Principles Board (APB) replaced the Committee on Accounting Procedure as the standard-setting body</a:t>
            </a:r>
            <a:r>
              <a:rPr lang="en-US" altLang="en-US" sz="2400" b="1" dirty="0">
                <a:latin typeface="Arial" panose="020B0604020202020204" pitchFamily="34" charset="0"/>
              </a:rPr>
              <a:t>.</a:t>
            </a:r>
          </a:p>
        </p:txBody>
      </p:sp>
      <p:sp>
        <p:nvSpPr>
          <p:cNvPr id="89091" name="Text Box 17">
            <a:extLst>
              <a:ext uri="{FF2B5EF4-FFF2-40B4-BE49-F238E27FC236}">
                <a16:creationId xmlns:a16="http://schemas.microsoft.com/office/drawing/2014/main" id="{7907CB31-E604-41F0-9D98-0CEB2DF42C42}"/>
              </a:ext>
            </a:extLst>
          </p:cNvPr>
          <p:cNvSpPr txBox="1">
            <a:spLocks noChangeArrowheads="1"/>
          </p:cNvSpPr>
          <p:nvPr/>
        </p:nvSpPr>
        <p:spPr bwMode="auto">
          <a:xfrm>
            <a:off x="255588" y="1622425"/>
            <a:ext cx="8610600" cy="1200329"/>
          </a:xfrm>
          <a:prstGeom prst="rect">
            <a:avLst/>
          </a:prstGeom>
          <a:solidFill>
            <a:srgbClr val="FFFFCC"/>
          </a:solidFill>
          <a:ln w="9525">
            <a:solidFill>
              <a:srgbClr val="FF505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IN" altLang="en-US" sz="2400" b="1" i="1" dirty="0">
                <a:latin typeface="Arial" panose="020B0604020202020204" pitchFamily="34" charset="0"/>
              </a:rPr>
              <a:t>The Committee on Accounting Procedure </a:t>
            </a:r>
            <a:r>
              <a:rPr lang="en-IN" altLang="en-US" sz="2400" b="1" dirty="0">
                <a:latin typeface="Arial" panose="020B0604020202020204" pitchFamily="34" charset="0"/>
              </a:rPr>
              <a:t>of the American Institute of Accountants issued 51 </a:t>
            </a:r>
            <a:r>
              <a:rPr lang="en-IN" altLang="en-US" sz="2400" b="1" i="1" dirty="0">
                <a:latin typeface="Arial" panose="020B0604020202020204" pitchFamily="34" charset="0"/>
              </a:rPr>
              <a:t>Accounting Research Bulletins</a:t>
            </a:r>
            <a:r>
              <a:rPr lang="en-IN" altLang="en-US" sz="2400" b="1" dirty="0">
                <a:latin typeface="Arial" panose="020B0604020202020204" pitchFamily="34" charset="0"/>
              </a:rPr>
              <a:t> that dealt with accounting principles</a:t>
            </a:r>
            <a:r>
              <a:rPr lang="en-US" altLang="en-US" sz="2400" b="1" dirty="0">
                <a:latin typeface="Arial" panose="020B0604020202020204" pitchFamily="34" charset="0"/>
              </a:rPr>
              <a:t>.</a:t>
            </a:r>
          </a:p>
        </p:txBody>
      </p:sp>
      <p:sp>
        <p:nvSpPr>
          <p:cNvPr id="89092" name="Title 21">
            <a:extLst>
              <a:ext uri="{FF2B5EF4-FFF2-40B4-BE49-F238E27FC236}">
                <a16:creationId xmlns:a16="http://schemas.microsoft.com/office/drawing/2014/main" id="{894B8E0F-4CAE-4506-83B5-9C306BD5AF3C}"/>
              </a:ext>
            </a:extLst>
          </p:cNvPr>
          <p:cNvSpPr>
            <a:spLocks noGrp="1"/>
          </p:cNvSpPr>
          <p:nvPr>
            <p:ph type="title"/>
          </p:nvPr>
        </p:nvSpPr>
        <p:spPr>
          <a:xfrm>
            <a:off x="481013" y="211138"/>
            <a:ext cx="8229600" cy="1143000"/>
          </a:xfrm>
        </p:spPr>
        <p:txBody>
          <a:bodyPr/>
          <a:lstStyle/>
          <a:p>
            <a:r>
              <a:rPr lang="en-US" altLang="en-US" dirty="0"/>
              <a:t>How Has Accounting Developed?</a:t>
            </a:r>
          </a:p>
        </p:txBody>
      </p:sp>
      <p:sp>
        <p:nvSpPr>
          <p:cNvPr id="89093" name="Line 24">
            <a:extLst>
              <a:ext uri="{FF2B5EF4-FFF2-40B4-BE49-F238E27FC236}">
                <a16:creationId xmlns:a16="http://schemas.microsoft.com/office/drawing/2014/main" id="{1B7142C9-1F86-4D63-87B4-D20F048260C2}"/>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89094" name="Line 25">
            <a:extLst>
              <a:ext uri="{FF2B5EF4-FFF2-40B4-BE49-F238E27FC236}">
                <a16:creationId xmlns:a16="http://schemas.microsoft.com/office/drawing/2014/main" id="{9E7978CF-6BD6-4839-9C5C-6D31068D0150}"/>
              </a:ext>
            </a:extLst>
          </p:cNvPr>
          <p:cNvSpPr>
            <a:spLocks noChangeShapeType="1"/>
          </p:cNvSpPr>
          <p:nvPr/>
        </p:nvSpPr>
        <p:spPr bwMode="auto">
          <a:xfrm>
            <a:off x="588963"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095" name="Text Box 26">
            <a:extLst>
              <a:ext uri="{FF2B5EF4-FFF2-40B4-BE49-F238E27FC236}">
                <a16:creationId xmlns:a16="http://schemas.microsoft.com/office/drawing/2014/main" id="{B33D4AD6-12B3-47FB-9E13-A90011784E56}"/>
              </a:ext>
            </a:extLst>
          </p:cNvPr>
          <p:cNvSpPr txBox="1">
            <a:spLocks noChangeArrowheads="1"/>
          </p:cNvSpPr>
          <p:nvPr/>
        </p:nvSpPr>
        <p:spPr bwMode="auto">
          <a:xfrm>
            <a:off x="131763" y="3738563"/>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3000 </a:t>
            </a:r>
            <a:r>
              <a:rPr lang="en-US" altLang="en-US" sz="1800" b="1" baseline="-25000" dirty="0">
                <a:solidFill>
                  <a:srgbClr val="993366"/>
                </a:solidFill>
                <a:latin typeface="Arial" panose="020B0604020202020204" pitchFamily="34" charset="0"/>
              </a:rPr>
              <a:t>B.C</a:t>
            </a:r>
            <a:r>
              <a:rPr lang="en-US" altLang="en-US" sz="1800" b="1" baseline="-25000" dirty="0">
                <a:latin typeface="Arial" panose="020B0604020202020204" pitchFamily="34" charset="0"/>
              </a:rPr>
              <a:t>.</a:t>
            </a:r>
          </a:p>
        </p:txBody>
      </p:sp>
      <p:sp>
        <p:nvSpPr>
          <p:cNvPr id="89096" name="Line 27">
            <a:extLst>
              <a:ext uri="{FF2B5EF4-FFF2-40B4-BE49-F238E27FC236}">
                <a16:creationId xmlns:a16="http://schemas.microsoft.com/office/drawing/2014/main" id="{24F44015-9492-4A71-B189-B5F1367C01C6}"/>
              </a:ext>
            </a:extLst>
          </p:cNvPr>
          <p:cNvSpPr>
            <a:spLocks noChangeShapeType="1"/>
          </p:cNvSpPr>
          <p:nvPr/>
        </p:nvSpPr>
        <p:spPr bwMode="auto">
          <a:xfrm>
            <a:off x="1714500"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097" name="Line 29">
            <a:extLst>
              <a:ext uri="{FF2B5EF4-FFF2-40B4-BE49-F238E27FC236}">
                <a16:creationId xmlns:a16="http://schemas.microsoft.com/office/drawing/2014/main" id="{864FB1FC-537D-4BFC-9979-5DD04E27B9EE}"/>
              </a:ext>
            </a:extLst>
          </p:cNvPr>
          <p:cNvSpPr>
            <a:spLocks noChangeShapeType="1"/>
          </p:cNvSpPr>
          <p:nvPr/>
        </p:nvSpPr>
        <p:spPr bwMode="auto">
          <a:xfrm>
            <a:off x="2705100" y="32035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098" name="Line 31">
            <a:extLst>
              <a:ext uri="{FF2B5EF4-FFF2-40B4-BE49-F238E27FC236}">
                <a16:creationId xmlns:a16="http://schemas.microsoft.com/office/drawing/2014/main" id="{7B8866F3-B67C-4FFB-B951-3D20221D1D59}"/>
              </a:ext>
            </a:extLst>
          </p:cNvPr>
          <p:cNvSpPr>
            <a:spLocks noChangeShapeType="1"/>
          </p:cNvSpPr>
          <p:nvPr/>
        </p:nvSpPr>
        <p:spPr bwMode="auto">
          <a:xfrm>
            <a:off x="3494088" y="31781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nvGrpSpPr>
          <p:cNvPr id="89099" name="Group 1">
            <a:extLst>
              <a:ext uri="{FF2B5EF4-FFF2-40B4-BE49-F238E27FC236}">
                <a16:creationId xmlns:a16="http://schemas.microsoft.com/office/drawing/2014/main" id="{3981CE19-FDBB-4BBE-9A5B-DB5111984FFB}"/>
              </a:ext>
            </a:extLst>
          </p:cNvPr>
          <p:cNvGrpSpPr>
            <a:grpSpLocks/>
          </p:cNvGrpSpPr>
          <p:nvPr/>
        </p:nvGrpSpPr>
        <p:grpSpPr bwMode="auto">
          <a:xfrm>
            <a:off x="998538" y="3727450"/>
            <a:ext cx="3314700" cy="381000"/>
            <a:chOff x="865982" y="3722973"/>
            <a:chExt cx="3314701" cy="380159"/>
          </a:xfrm>
        </p:grpSpPr>
        <p:sp>
          <p:nvSpPr>
            <p:cNvPr id="89106" name="Text Box 28">
              <a:extLst>
                <a:ext uri="{FF2B5EF4-FFF2-40B4-BE49-F238E27FC236}">
                  <a16:creationId xmlns:a16="http://schemas.microsoft.com/office/drawing/2014/main" id="{D00E895E-16DF-4DF6-92B2-93ED90DEDCD3}"/>
                </a:ext>
              </a:extLst>
            </p:cNvPr>
            <p:cNvSpPr txBox="1">
              <a:spLocks noChangeArrowheads="1"/>
            </p:cNvSpPr>
            <p:nvPr/>
          </p:nvSpPr>
          <p:spPr bwMode="auto">
            <a:xfrm>
              <a:off x="865982" y="373380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1494</a:t>
              </a:r>
              <a:endParaRPr lang="en-US" altLang="en-US" sz="1800" b="1" baseline="-25000" dirty="0">
                <a:solidFill>
                  <a:srgbClr val="993366"/>
                </a:solidFill>
                <a:latin typeface="Arial" panose="020B0604020202020204" pitchFamily="34" charset="0"/>
              </a:endParaRPr>
            </a:p>
          </p:txBody>
        </p:sp>
        <p:sp>
          <p:nvSpPr>
            <p:cNvPr id="89107" name="Text Box 30">
              <a:extLst>
                <a:ext uri="{FF2B5EF4-FFF2-40B4-BE49-F238E27FC236}">
                  <a16:creationId xmlns:a16="http://schemas.microsoft.com/office/drawing/2014/main" id="{2001D105-F13D-4B48-8CC9-2D67790258B6}"/>
                </a:ext>
              </a:extLst>
            </p:cNvPr>
            <p:cNvSpPr txBox="1">
              <a:spLocks noChangeArrowheads="1"/>
            </p:cNvSpPr>
            <p:nvPr/>
          </p:nvSpPr>
          <p:spPr bwMode="auto">
            <a:xfrm>
              <a:off x="1866901" y="372338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1800s</a:t>
              </a:r>
              <a:endParaRPr lang="en-US" altLang="en-US" sz="1800" b="1" baseline="-25000" dirty="0">
                <a:solidFill>
                  <a:srgbClr val="993366"/>
                </a:solidFill>
                <a:latin typeface="Arial" panose="020B0604020202020204" pitchFamily="34" charset="0"/>
              </a:endParaRPr>
            </a:p>
          </p:txBody>
        </p:sp>
        <p:sp>
          <p:nvSpPr>
            <p:cNvPr id="89108" name="Text Box 32">
              <a:extLst>
                <a:ext uri="{FF2B5EF4-FFF2-40B4-BE49-F238E27FC236}">
                  <a16:creationId xmlns:a16="http://schemas.microsoft.com/office/drawing/2014/main" id="{A32C1FDB-7524-4650-B632-342196D7E679}"/>
                </a:ext>
              </a:extLst>
            </p:cNvPr>
            <p:cNvSpPr txBox="1">
              <a:spLocks noChangeArrowheads="1"/>
            </p:cNvSpPr>
            <p:nvPr/>
          </p:nvSpPr>
          <p:spPr bwMode="auto">
            <a:xfrm>
              <a:off x="2732883" y="3722973"/>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1900s</a:t>
              </a:r>
              <a:endParaRPr lang="en-US" altLang="en-US" sz="1800" b="1" baseline="-25000" dirty="0">
                <a:solidFill>
                  <a:srgbClr val="993366"/>
                </a:solidFill>
                <a:latin typeface="Arial" panose="020B0604020202020204" pitchFamily="34" charset="0"/>
              </a:endParaRPr>
            </a:p>
          </p:txBody>
        </p:sp>
      </p:grpSp>
      <p:sp>
        <p:nvSpPr>
          <p:cNvPr id="89100" name="Line 33">
            <a:extLst>
              <a:ext uri="{FF2B5EF4-FFF2-40B4-BE49-F238E27FC236}">
                <a16:creationId xmlns:a16="http://schemas.microsoft.com/office/drawing/2014/main" id="{2DBC19A2-9ACB-4354-AEF7-9F36E8D469C9}"/>
              </a:ext>
            </a:extLst>
          </p:cNvPr>
          <p:cNvSpPr>
            <a:spLocks noChangeShapeType="1"/>
          </p:cNvSpPr>
          <p:nvPr/>
        </p:nvSpPr>
        <p:spPr bwMode="auto">
          <a:xfrm>
            <a:off x="45593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101" name="Text Box 34">
            <a:extLst>
              <a:ext uri="{FF2B5EF4-FFF2-40B4-BE49-F238E27FC236}">
                <a16:creationId xmlns:a16="http://schemas.microsoft.com/office/drawing/2014/main" id="{B95B5A69-F330-47BD-96DC-27DD5C38F008}"/>
              </a:ext>
            </a:extLst>
          </p:cNvPr>
          <p:cNvSpPr txBox="1">
            <a:spLocks noChangeArrowheads="1"/>
          </p:cNvSpPr>
          <p:nvPr/>
        </p:nvSpPr>
        <p:spPr bwMode="auto">
          <a:xfrm>
            <a:off x="3821113"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1932</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to</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89102" name="Line 35">
            <a:extLst>
              <a:ext uri="{FF2B5EF4-FFF2-40B4-BE49-F238E27FC236}">
                <a16:creationId xmlns:a16="http://schemas.microsoft.com/office/drawing/2014/main" id="{54FAD05F-6A9D-44DB-BC52-0FF62FF48039}"/>
              </a:ext>
            </a:extLst>
          </p:cNvPr>
          <p:cNvSpPr>
            <a:spLocks noChangeShapeType="1"/>
          </p:cNvSpPr>
          <p:nvPr/>
        </p:nvSpPr>
        <p:spPr bwMode="auto">
          <a:xfrm>
            <a:off x="52832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103" name="Text Box 36">
            <a:extLst>
              <a:ext uri="{FF2B5EF4-FFF2-40B4-BE49-F238E27FC236}">
                <a16:creationId xmlns:a16="http://schemas.microsoft.com/office/drawing/2014/main" id="{6D48EA6F-A62E-44AA-BB3B-181807662D4E}"/>
              </a:ext>
            </a:extLst>
          </p:cNvPr>
          <p:cNvSpPr txBox="1">
            <a:spLocks noChangeArrowheads="1"/>
          </p:cNvSpPr>
          <p:nvPr/>
        </p:nvSpPr>
        <p:spPr bwMode="auto">
          <a:xfrm>
            <a:off x="4568825"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1933</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&amp;</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89104" name="Line 37">
            <a:extLst>
              <a:ext uri="{FF2B5EF4-FFF2-40B4-BE49-F238E27FC236}">
                <a16:creationId xmlns:a16="http://schemas.microsoft.com/office/drawing/2014/main" id="{F17FA282-00DE-4A03-859F-4944A8435688}"/>
              </a:ext>
            </a:extLst>
          </p:cNvPr>
          <p:cNvSpPr>
            <a:spLocks noChangeShapeType="1"/>
          </p:cNvSpPr>
          <p:nvPr/>
        </p:nvSpPr>
        <p:spPr bwMode="auto">
          <a:xfrm>
            <a:off x="6240463" y="3159125"/>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9105" name="Text Box 38">
            <a:extLst>
              <a:ext uri="{FF2B5EF4-FFF2-40B4-BE49-F238E27FC236}">
                <a16:creationId xmlns:a16="http://schemas.microsoft.com/office/drawing/2014/main" id="{BD899B65-D6C8-4BE5-8BBF-5CF7312BADFD}"/>
              </a:ext>
            </a:extLst>
          </p:cNvPr>
          <p:cNvSpPr txBox="1">
            <a:spLocks noChangeArrowheads="1"/>
          </p:cNvSpPr>
          <p:nvPr/>
        </p:nvSpPr>
        <p:spPr bwMode="auto">
          <a:xfrm>
            <a:off x="5783263" y="3692525"/>
            <a:ext cx="914400" cy="110807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b="1" dirty="0">
                <a:latin typeface="Arial" panose="020B0604020202020204" pitchFamily="34" charset="0"/>
              </a:rPr>
              <a:t>1939</a:t>
            </a:r>
            <a:br>
              <a:rPr lang="en-US" altLang="en-US" sz="2200" b="1" dirty="0">
                <a:latin typeface="Arial" panose="020B0604020202020204" pitchFamily="34" charset="0"/>
              </a:rPr>
            </a:br>
            <a:r>
              <a:rPr lang="en-US" altLang="en-US" sz="2200" b="1" dirty="0">
                <a:latin typeface="Arial" panose="020B0604020202020204" pitchFamily="34" charset="0"/>
              </a:rPr>
              <a:t>to</a:t>
            </a:r>
            <a:br>
              <a:rPr lang="en-US" altLang="en-US" sz="2200" b="1" dirty="0">
                <a:latin typeface="Arial" panose="020B0604020202020204" pitchFamily="34" charset="0"/>
              </a:rPr>
            </a:br>
            <a:r>
              <a:rPr lang="en-US" altLang="en-US" sz="2200" b="1" dirty="0">
                <a:latin typeface="Arial" panose="020B0604020202020204" pitchFamily="34" charset="0"/>
              </a:rPr>
              <a:t>1959</a:t>
            </a:r>
            <a:endParaRPr lang="en-US" altLang="en-US" sz="2200" b="1" baseline="-25000" dirty="0">
              <a:latin typeface="Arial" panose="020B0604020202020204" pitchFamily="34" charset="0"/>
            </a:endParaRPr>
          </a:p>
        </p:txBody>
      </p:sp>
      <p:sp>
        <p:nvSpPr>
          <p:cNvPr id="21" name="Rounded Rectangle 9">
            <a:extLst>
              <a:ext uri="{FF2B5EF4-FFF2-40B4-BE49-F238E27FC236}">
                <a16:creationId xmlns:a16="http://schemas.microsoft.com/office/drawing/2014/main" id="{18CE1CD5-AEA0-4E66-9478-DDDB085A4800}"/>
              </a:ext>
            </a:extLst>
          </p:cNvPr>
          <p:cNvSpPr/>
          <p:nvPr/>
        </p:nvSpPr>
        <p:spPr>
          <a:xfrm>
            <a:off x="533400" y="6324600"/>
            <a:ext cx="5867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1-4: Summarize the development of accounting from a broad historical perspective.</a:t>
            </a:r>
            <a:endParaRPr lang="en-US" sz="1100" b="1" dirty="0">
              <a:solidFill>
                <a:schemeClr val="tx1"/>
              </a:solidFill>
              <a:latin typeface="Arial Narrow"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21">
            <a:extLst>
              <a:ext uri="{FF2B5EF4-FFF2-40B4-BE49-F238E27FC236}">
                <a16:creationId xmlns:a16="http://schemas.microsoft.com/office/drawing/2014/main" id="{CFA30236-994F-463F-805C-BD821DC3905F}"/>
              </a:ext>
            </a:extLst>
          </p:cNvPr>
          <p:cNvSpPr>
            <a:spLocks noGrp="1"/>
          </p:cNvSpPr>
          <p:nvPr>
            <p:ph type="title"/>
          </p:nvPr>
        </p:nvSpPr>
        <p:spPr>
          <a:xfrm>
            <a:off x="496888" y="96838"/>
            <a:ext cx="8229600" cy="1143000"/>
          </a:xfrm>
        </p:spPr>
        <p:txBody>
          <a:bodyPr/>
          <a:lstStyle/>
          <a:p>
            <a:r>
              <a:rPr lang="en-US" altLang="en-US" dirty="0"/>
              <a:t>How Has Accounting Developed?</a:t>
            </a:r>
          </a:p>
        </p:txBody>
      </p:sp>
      <p:sp>
        <p:nvSpPr>
          <p:cNvPr id="91139" name="Line 24">
            <a:extLst>
              <a:ext uri="{FF2B5EF4-FFF2-40B4-BE49-F238E27FC236}">
                <a16:creationId xmlns:a16="http://schemas.microsoft.com/office/drawing/2014/main" id="{A144202E-154D-4E4B-ABD5-3F53FE223AF4}"/>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91140" name="Line 25">
            <a:extLst>
              <a:ext uri="{FF2B5EF4-FFF2-40B4-BE49-F238E27FC236}">
                <a16:creationId xmlns:a16="http://schemas.microsoft.com/office/drawing/2014/main" id="{51A82871-BA43-464F-8577-8D7DB3673FCA}"/>
              </a:ext>
            </a:extLst>
          </p:cNvPr>
          <p:cNvSpPr>
            <a:spLocks noChangeShapeType="1"/>
          </p:cNvSpPr>
          <p:nvPr/>
        </p:nvSpPr>
        <p:spPr bwMode="auto">
          <a:xfrm>
            <a:off x="588963"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41" name="Text Box 26">
            <a:extLst>
              <a:ext uri="{FF2B5EF4-FFF2-40B4-BE49-F238E27FC236}">
                <a16:creationId xmlns:a16="http://schemas.microsoft.com/office/drawing/2014/main" id="{40F96C70-218F-472C-81C4-FB61A3865234}"/>
              </a:ext>
            </a:extLst>
          </p:cNvPr>
          <p:cNvSpPr txBox="1">
            <a:spLocks noChangeArrowheads="1"/>
          </p:cNvSpPr>
          <p:nvPr/>
        </p:nvSpPr>
        <p:spPr bwMode="auto">
          <a:xfrm>
            <a:off x="131763" y="3738563"/>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3000 </a:t>
            </a:r>
            <a:r>
              <a:rPr lang="en-US" altLang="en-US" sz="1800" b="1" baseline="-25000" dirty="0">
                <a:solidFill>
                  <a:srgbClr val="993366"/>
                </a:solidFill>
                <a:latin typeface="Arial" panose="020B0604020202020204" pitchFamily="34" charset="0"/>
              </a:rPr>
              <a:t>B.C</a:t>
            </a:r>
            <a:r>
              <a:rPr lang="en-US" altLang="en-US" sz="1800" b="1" baseline="-25000" dirty="0">
                <a:latin typeface="Arial" panose="020B0604020202020204" pitchFamily="34" charset="0"/>
              </a:rPr>
              <a:t>.</a:t>
            </a:r>
          </a:p>
        </p:txBody>
      </p:sp>
      <p:sp>
        <p:nvSpPr>
          <p:cNvPr id="91142" name="Line 27">
            <a:extLst>
              <a:ext uri="{FF2B5EF4-FFF2-40B4-BE49-F238E27FC236}">
                <a16:creationId xmlns:a16="http://schemas.microsoft.com/office/drawing/2014/main" id="{D78DB543-7307-46AB-BFA9-12C812FC484F}"/>
              </a:ext>
            </a:extLst>
          </p:cNvPr>
          <p:cNvSpPr>
            <a:spLocks noChangeShapeType="1"/>
          </p:cNvSpPr>
          <p:nvPr/>
        </p:nvSpPr>
        <p:spPr bwMode="auto">
          <a:xfrm>
            <a:off x="1714500"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43" name="Line 29">
            <a:extLst>
              <a:ext uri="{FF2B5EF4-FFF2-40B4-BE49-F238E27FC236}">
                <a16:creationId xmlns:a16="http://schemas.microsoft.com/office/drawing/2014/main" id="{8D24B083-F67C-4821-99AC-956F0F121C55}"/>
              </a:ext>
            </a:extLst>
          </p:cNvPr>
          <p:cNvSpPr>
            <a:spLocks noChangeShapeType="1"/>
          </p:cNvSpPr>
          <p:nvPr/>
        </p:nvSpPr>
        <p:spPr bwMode="auto">
          <a:xfrm>
            <a:off x="2705100" y="32035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44" name="Line 31">
            <a:extLst>
              <a:ext uri="{FF2B5EF4-FFF2-40B4-BE49-F238E27FC236}">
                <a16:creationId xmlns:a16="http://schemas.microsoft.com/office/drawing/2014/main" id="{4730DECC-B67B-458F-AE47-D2BFEF8E7872}"/>
              </a:ext>
            </a:extLst>
          </p:cNvPr>
          <p:cNvSpPr>
            <a:spLocks noChangeShapeType="1"/>
          </p:cNvSpPr>
          <p:nvPr/>
        </p:nvSpPr>
        <p:spPr bwMode="auto">
          <a:xfrm>
            <a:off x="3494088" y="31781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nvGrpSpPr>
          <p:cNvPr id="91145" name="Group 1">
            <a:extLst>
              <a:ext uri="{FF2B5EF4-FFF2-40B4-BE49-F238E27FC236}">
                <a16:creationId xmlns:a16="http://schemas.microsoft.com/office/drawing/2014/main" id="{90EC3986-C31D-4F5A-B341-504E28177992}"/>
              </a:ext>
            </a:extLst>
          </p:cNvPr>
          <p:cNvGrpSpPr>
            <a:grpSpLocks/>
          </p:cNvGrpSpPr>
          <p:nvPr/>
        </p:nvGrpSpPr>
        <p:grpSpPr bwMode="auto">
          <a:xfrm>
            <a:off x="998538" y="3727450"/>
            <a:ext cx="3314700" cy="381000"/>
            <a:chOff x="865982" y="3722973"/>
            <a:chExt cx="3314701" cy="380159"/>
          </a:xfrm>
        </p:grpSpPr>
        <p:sp>
          <p:nvSpPr>
            <p:cNvPr id="91156" name="Text Box 28">
              <a:extLst>
                <a:ext uri="{FF2B5EF4-FFF2-40B4-BE49-F238E27FC236}">
                  <a16:creationId xmlns:a16="http://schemas.microsoft.com/office/drawing/2014/main" id="{366301A4-789A-4915-BD17-2B88E51DE666}"/>
                </a:ext>
              </a:extLst>
            </p:cNvPr>
            <p:cNvSpPr txBox="1">
              <a:spLocks noChangeArrowheads="1"/>
            </p:cNvSpPr>
            <p:nvPr/>
          </p:nvSpPr>
          <p:spPr bwMode="auto">
            <a:xfrm>
              <a:off x="865982" y="373380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1494</a:t>
              </a:r>
              <a:endParaRPr lang="en-US" altLang="en-US" sz="1800" b="1" baseline="-25000" dirty="0">
                <a:solidFill>
                  <a:srgbClr val="993366"/>
                </a:solidFill>
                <a:latin typeface="Arial" panose="020B0604020202020204" pitchFamily="34" charset="0"/>
              </a:endParaRPr>
            </a:p>
          </p:txBody>
        </p:sp>
        <p:sp>
          <p:nvSpPr>
            <p:cNvPr id="91157" name="Text Box 30">
              <a:extLst>
                <a:ext uri="{FF2B5EF4-FFF2-40B4-BE49-F238E27FC236}">
                  <a16:creationId xmlns:a16="http://schemas.microsoft.com/office/drawing/2014/main" id="{2B6D101D-E457-4424-8DA6-63CA563E4C51}"/>
                </a:ext>
              </a:extLst>
            </p:cNvPr>
            <p:cNvSpPr txBox="1">
              <a:spLocks noChangeArrowheads="1"/>
            </p:cNvSpPr>
            <p:nvPr/>
          </p:nvSpPr>
          <p:spPr bwMode="auto">
            <a:xfrm>
              <a:off x="1866901" y="372338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1800s</a:t>
              </a:r>
              <a:endParaRPr lang="en-US" altLang="en-US" sz="1800" b="1" baseline="-25000" dirty="0">
                <a:solidFill>
                  <a:srgbClr val="993366"/>
                </a:solidFill>
                <a:latin typeface="Arial" panose="020B0604020202020204" pitchFamily="34" charset="0"/>
              </a:endParaRPr>
            </a:p>
          </p:txBody>
        </p:sp>
        <p:sp>
          <p:nvSpPr>
            <p:cNvPr id="91158" name="Text Box 32">
              <a:extLst>
                <a:ext uri="{FF2B5EF4-FFF2-40B4-BE49-F238E27FC236}">
                  <a16:creationId xmlns:a16="http://schemas.microsoft.com/office/drawing/2014/main" id="{0F44419E-C948-45CB-B4DA-06968481F13F}"/>
                </a:ext>
              </a:extLst>
            </p:cNvPr>
            <p:cNvSpPr txBox="1">
              <a:spLocks noChangeArrowheads="1"/>
            </p:cNvSpPr>
            <p:nvPr/>
          </p:nvSpPr>
          <p:spPr bwMode="auto">
            <a:xfrm>
              <a:off x="2732883" y="3722973"/>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1900s</a:t>
              </a:r>
              <a:endParaRPr lang="en-US" altLang="en-US" sz="1800" b="1" baseline="-25000" dirty="0">
                <a:solidFill>
                  <a:srgbClr val="993366"/>
                </a:solidFill>
                <a:latin typeface="Arial" panose="020B0604020202020204" pitchFamily="34" charset="0"/>
              </a:endParaRPr>
            </a:p>
          </p:txBody>
        </p:sp>
      </p:grpSp>
      <p:sp>
        <p:nvSpPr>
          <p:cNvPr id="91146" name="Line 33">
            <a:extLst>
              <a:ext uri="{FF2B5EF4-FFF2-40B4-BE49-F238E27FC236}">
                <a16:creationId xmlns:a16="http://schemas.microsoft.com/office/drawing/2014/main" id="{1F8CDFF7-A6B7-4558-9497-AF4D1630A3D4}"/>
              </a:ext>
            </a:extLst>
          </p:cNvPr>
          <p:cNvSpPr>
            <a:spLocks noChangeShapeType="1"/>
          </p:cNvSpPr>
          <p:nvPr/>
        </p:nvSpPr>
        <p:spPr bwMode="auto">
          <a:xfrm>
            <a:off x="45593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47" name="Text Box 34">
            <a:extLst>
              <a:ext uri="{FF2B5EF4-FFF2-40B4-BE49-F238E27FC236}">
                <a16:creationId xmlns:a16="http://schemas.microsoft.com/office/drawing/2014/main" id="{AB19DE96-10BC-423A-A5C5-78C345A3C92E}"/>
              </a:ext>
            </a:extLst>
          </p:cNvPr>
          <p:cNvSpPr txBox="1">
            <a:spLocks noChangeArrowheads="1"/>
          </p:cNvSpPr>
          <p:nvPr/>
        </p:nvSpPr>
        <p:spPr bwMode="auto">
          <a:xfrm>
            <a:off x="3821113"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1932</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to</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91148" name="Line 35">
            <a:extLst>
              <a:ext uri="{FF2B5EF4-FFF2-40B4-BE49-F238E27FC236}">
                <a16:creationId xmlns:a16="http://schemas.microsoft.com/office/drawing/2014/main" id="{0227B15E-A9DD-4F25-8733-B3C5733E535B}"/>
              </a:ext>
            </a:extLst>
          </p:cNvPr>
          <p:cNvSpPr>
            <a:spLocks noChangeShapeType="1"/>
          </p:cNvSpPr>
          <p:nvPr/>
        </p:nvSpPr>
        <p:spPr bwMode="auto">
          <a:xfrm>
            <a:off x="52832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49" name="Text Box 36">
            <a:extLst>
              <a:ext uri="{FF2B5EF4-FFF2-40B4-BE49-F238E27FC236}">
                <a16:creationId xmlns:a16="http://schemas.microsoft.com/office/drawing/2014/main" id="{69C62479-39F4-43FF-9091-E89BF415D2A5}"/>
              </a:ext>
            </a:extLst>
          </p:cNvPr>
          <p:cNvSpPr txBox="1">
            <a:spLocks noChangeArrowheads="1"/>
          </p:cNvSpPr>
          <p:nvPr/>
        </p:nvSpPr>
        <p:spPr bwMode="auto">
          <a:xfrm>
            <a:off x="4568825"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1933</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&amp;</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91150" name="Line 37">
            <a:extLst>
              <a:ext uri="{FF2B5EF4-FFF2-40B4-BE49-F238E27FC236}">
                <a16:creationId xmlns:a16="http://schemas.microsoft.com/office/drawing/2014/main" id="{5A6E4D12-D12A-4F59-9B21-FBA674FD00C4}"/>
              </a:ext>
            </a:extLst>
          </p:cNvPr>
          <p:cNvSpPr>
            <a:spLocks noChangeShapeType="1"/>
          </p:cNvSpPr>
          <p:nvPr/>
        </p:nvSpPr>
        <p:spPr bwMode="auto">
          <a:xfrm>
            <a:off x="6240463" y="3159125"/>
            <a:ext cx="0" cy="533400"/>
          </a:xfrm>
          <a:prstGeom prst="line">
            <a:avLst/>
          </a:prstGeom>
          <a:noFill/>
          <a:ln w="12700">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1151" name="Text Box 38">
            <a:extLst>
              <a:ext uri="{FF2B5EF4-FFF2-40B4-BE49-F238E27FC236}">
                <a16:creationId xmlns:a16="http://schemas.microsoft.com/office/drawing/2014/main" id="{962F7B34-022A-4F05-9630-31CFB64B123E}"/>
              </a:ext>
            </a:extLst>
          </p:cNvPr>
          <p:cNvSpPr txBox="1">
            <a:spLocks noChangeArrowheads="1"/>
          </p:cNvSpPr>
          <p:nvPr/>
        </p:nvSpPr>
        <p:spPr bwMode="auto">
          <a:xfrm>
            <a:off x="5783263" y="3692525"/>
            <a:ext cx="914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dirty="0">
                <a:solidFill>
                  <a:srgbClr val="993366"/>
                </a:solidFill>
                <a:latin typeface="Arial" panose="020B0604020202020204" pitchFamily="34" charset="0"/>
              </a:rPr>
              <a:t>1939</a:t>
            </a:r>
            <a:br>
              <a:rPr lang="en-US" altLang="en-US" sz="2200" dirty="0">
                <a:solidFill>
                  <a:srgbClr val="993366"/>
                </a:solidFill>
                <a:latin typeface="Arial" panose="020B0604020202020204" pitchFamily="34" charset="0"/>
              </a:rPr>
            </a:br>
            <a:r>
              <a:rPr lang="en-US" altLang="en-US" sz="2200" dirty="0">
                <a:solidFill>
                  <a:srgbClr val="993366"/>
                </a:solidFill>
                <a:latin typeface="Arial" panose="020B0604020202020204" pitchFamily="34" charset="0"/>
              </a:rPr>
              <a:t>to</a:t>
            </a:r>
            <a:br>
              <a:rPr lang="en-US" altLang="en-US" sz="2200" dirty="0">
                <a:solidFill>
                  <a:srgbClr val="993366"/>
                </a:solidFill>
                <a:latin typeface="Arial" panose="020B0604020202020204" pitchFamily="34" charset="0"/>
              </a:rPr>
            </a:br>
            <a:r>
              <a:rPr lang="en-US" altLang="en-US" sz="2200" dirty="0">
                <a:solidFill>
                  <a:srgbClr val="993366"/>
                </a:solidFill>
                <a:latin typeface="Arial" panose="020B0604020202020204" pitchFamily="34" charset="0"/>
              </a:rPr>
              <a:t>1959</a:t>
            </a:r>
            <a:endParaRPr lang="en-US" altLang="en-US" sz="2200" baseline="-25000" dirty="0">
              <a:solidFill>
                <a:srgbClr val="993366"/>
              </a:solidFill>
              <a:latin typeface="Arial" panose="020B0604020202020204" pitchFamily="34" charset="0"/>
            </a:endParaRPr>
          </a:p>
        </p:txBody>
      </p:sp>
      <p:sp>
        <p:nvSpPr>
          <p:cNvPr id="91152" name="Text Box 17">
            <a:extLst>
              <a:ext uri="{FF2B5EF4-FFF2-40B4-BE49-F238E27FC236}">
                <a16:creationId xmlns:a16="http://schemas.microsoft.com/office/drawing/2014/main" id="{3F62D115-1C9C-4186-90D0-6AF081D161E8}"/>
              </a:ext>
            </a:extLst>
          </p:cNvPr>
          <p:cNvSpPr txBox="1">
            <a:spLocks noChangeArrowheads="1"/>
          </p:cNvSpPr>
          <p:nvPr/>
        </p:nvSpPr>
        <p:spPr bwMode="auto">
          <a:xfrm>
            <a:off x="228600" y="1600200"/>
            <a:ext cx="8686800" cy="1562100"/>
          </a:xfrm>
          <a:prstGeom prst="rect">
            <a:avLst/>
          </a:prstGeom>
          <a:solidFill>
            <a:srgbClr val="FEF4EC"/>
          </a:solidFill>
          <a:ln w="9525">
            <a:solidFill>
              <a:schemeClr val="hlink"/>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The </a:t>
            </a:r>
            <a:r>
              <a:rPr lang="en-US" altLang="en-US" sz="2400" b="1" i="1" dirty="0">
                <a:latin typeface="Arial" panose="020B0604020202020204" pitchFamily="34" charset="0"/>
              </a:rPr>
              <a:t>Financial Accounting Foundation (FAF) </a:t>
            </a:r>
            <a:r>
              <a:rPr lang="en-US" altLang="en-US" sz="2400" b="1" dirty="0">
                <a:latin typeface="Arial" panose="020B0604020202020204" pitchFamily="34" charset="0"/>
              </a:rPr>
              <a:t>was created, which established the </a:t>
            </a:r>
            <a:r>
              <a:rPr lang="en-US" altLang="en-US" sz="2400" b="1" i="1" u="sng" dirty="0">
                <a:latin typeface="Arial" panose="020B0604020202020204" pitchFamily="34" charset="0"/>
              </a:rPr>
              <a:t>Financial Accounting Standards Board (FASB) </a:t>
            </a:r>
            <a:r>
              <a:rPr lang="en-US" altLang="en-US" sz="2400" b="1" dirty="0">
                <a:latin typeface="Arial" panose="020B0604020202020204" pitchFamily="34" charset="0"/>
              </a:rPr>
              <a:t>as the authoritative standard-setting body within the accounting profession. </a:t>
            </a:r>
          </a:p>
        </p:txBody>
      </p:sp>
      <p:sp>
        <p:nvSpPr>
          <p:cNvPr id="23" name="Text Box 22">
            <a:extLst>
              <a:ext uri="{FF2B5EF4-FFF2-40B4-BE49-F238E27FC236}">
                <a16:creationId xmlns:a16="http://schemas.microsoft.com/office/drawing/2014/main" id="{68DD59A8-36A4-4188-BC10-8BBFF26DD941}"/>
              </a:ext>
            </a:extLst>
          </p:cNvPr>
          <p:cNvSpPr txBox="1">
            <a:spLocks noChangeArrowheads="1"/>
          </p:cNvSpPr>
          <p:nvPr/>
        </p:nvSpPr>
        <p:spPr bwMode="auto">
          <a:xfrm>
            <a:off x="228600" y="4991100"/>
            <a:ext cx="8610600" cy="1196975"/>
          </a:xfrm>
          <a:prstGeom prst="rect">
            <a:avLst/>
          </a:prstGeom>
          <a:solidFill>
            <a:schemeClr val="accent3">
              <a:lumMod val="20000"/>
              <a:lumOff val="80000"/>
            </a:schemeClr>
          </a:solidFill>
          <a:ln w="9525">
            <a:solidFill>
              <a:schemeClr val="hlink"/>
            </a:solidFill>
            <a:miter lim="800000"/>
            <a:headEnd/>
            <a:tailEnd/>
          </a:ln>
        </p:spPr>
        <p:txBody>
          <a:bodyPr>
            <a:spAutoFit/>
          </a:bodyPr>
          <a:lstStyle/>
          <a:p>
            <a:pPr algn="ctr" eaLnBrk="1" hangingPunct="1">
              <a:spcBef>
                <a:spcPct val="50000"/>
              </a:spcBef>
              <a:defRPr/>
            </a:pPr>
            <a:r>
              <a:rPr lang="en-US" sz="2400" dirty="0">
                <a:latin typeface="Arial" charset="0"/>
              </a:rPr>
              <a:t>The </a:t>
            </a:r>
            <a:r>
              <a:rPr lang="en-US" sz="2400" i="1" dirty="0">
                <a:latin typeface="Arial" charset="0"/>
              </a:rPr>
              <a:t>FASB</a:t>
            </a:r>
            <a:r>
              <a:rPr lang="en-US" sz="2400" dirty="0">
                <a:latin typeface="Arial" charset="0"/>
              </a:rPr>
              <a:t> issued 168 </a:t>
            </a:r>
            <a:r>
              <a:rPr lang="en-US" sz="2400" b="1" i="1" u="sng" dirty="0">
                <a:latin typeface="Arial" charset="0"/>
              </a:rPr>
              <a:t>Statements of Financial Accounting Standards</a:t>
            </a:r>
            <a:r>
              <a:rPr lang="en-US" sz="2400" dirty="0">
                <a:latin typeface="Arial" charset="0"/>
              </a:rPr>
              <a:t> that established standards of accounting and reporting for particular issues. </a:t>
            </a:r>
          </a:p>
        </p:txBody>
      </p:sp>
      <p:sp>
        <p:nvSpPr>
          <p:cNvPr id="91154" name="Text Box 40">
            <a:extLst>
              <a:ext uri="{FF2B5EF4-FFF2-40B4-BE49-F238E27FC236}">
                <a16:creationId xmlns:a16="http://schemas.microsoft.com/office/drawing/2014/main" id="{E685B031-0AA1-4CA6-8AF9-086886892774}"/>
              </a:ext>
            </a:extLst>
          </p:cNvPr>
          <p:cNvSpPr txBox="1">
            <a:spLocks noChangeArrowheads="1"/>
          </p:cNvSpPr>
          <p:nvPr/>
        </p:nvSpPr>
        <p:spPr bwMode="auto">
          <a:xfrm>
            <a:off x="6740525" y="3708400"/>
            <a:ext cx="879475" cy="4572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1973</a:t>
            </a:r>
            <a:endParaRPr lang="en-US" altLang="en-US" sz="2400" b="1" baseline="-25000" dirty="0">
              <a:latin typeface="Arial" panose="020B0604020202020204" pitchFamily="34" charset="0"/>
            </a:endParaRPr>
          </a:p>
        </p:txBody>
      </p:sp>
      <p:sp>
        <p:nvSpPr>
          <p:cNvPr id="91155" name="Line 39">
            <a:extLst>
              <a:ext uri="{FF2B5EF4-FFF2-40B4-BE49-F238E27FC236}">
                <a16:creationId xmlns:a16="http://schemas.microsoft.com/office/drawing/2014/main" id="{83C8E525-B3E0-4967-A4DC-2C69A7095829}"/>
              </a:ext>
            </a:extLst>
          </p:cNvPr>
          <p:cNvSpPr>
            <a:spLocks noChangeShapeType="1"/>
          </p:cNvSpPr>
          <p:nvPr/>
        </p:nvSpPr>
        <p:spPr bwMode="auto">
          <a:xfrm>
            <a:off x="7162800" y="3203575"/>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25" name="Rounded Rectangle 25">
            <a:extLst>
              <a:ext uri="{FF2B5EF4-FFF2-40B4-BE49-F238E27FC236}">
                <a16:creationId xmlns:a16="http://schemas.microsoft.com/office/drawing/2014/main" id="{9A2274E0-442B-4342-9051-8721E752CB7D}"/>
              </a:ext>
            </a:extLst>
          </p:cNvPr>
          <p:cNvSpPr/>
          <p:nvPr/>
        </p:nvSpPr>
        <p:spPr>
          <a:xfrm>
            <a:off x="533400" y="6324600"/>
            <a:ext cx="7848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000" b="1" dirty="0">
                <a:solidFill>
                  <a:schemeClr val="tx1"/>
                </a:solidFill>
                <a:latin typeface="Arial Narrow" pitchFamily="34" charset="0"/>
              </a:rPr>
              <a:t> Learning Objective 1-5: Explain the role that the FASB plays in the development of financial accounting standards.</a:t>
            </a:r>
            <a:endParaRPr lang="en-US" sz="1000" b="1" dirty="0">
              <a:solidFill>
                <a:schemeClr val="tx1"/>
              </a:solidFill>
              <a:latin typeface="Arial Narrow"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51B80D80-0FE8-4BE5-B4A2-B146E1984E17}"/>
              </a:ext>
            </a:extLst>
          </p:cNvPr>
          <p:cNvSpPr>
            <a:spLocks noGrp="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Viele</a:t>
            </a: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56323" name="Rectangle 2">
            <a:extLst>
              <a:ext uri="{FF2B5EF4-FFF2-40B4-BE49-F238E27FC236}">
                <a16:creationId xmlns:a16="http://schemas.microsoft.com/office/drawing/2014/main" id="{7A37904C-2659-4AD1-B7A9-377B9E8F6862}"/>
              </a:ext>
            </a:extLst>
          </p:cNvPr>
          <p:cNvSpPr>
            <a:spLocks noGrp="1"/>
          </p:cNvSpPr>
          <p:nvPr>
            <p:ph type="title" idx="4294967295"/>
          </p:nvPr>
        </p:nvSpPr>
        <p:spPr>
          <a:xfrm>
            <a:off x="1406525" y="6858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56324" name="Text Box 5">
            <a:extLst>
              <a:ext uri="{FF2B5EF4-FFF2-40B4-BE49-F238E27FC236}">
                <a16:creationId xmlns:a16="http://schemas.microsoft.com/office/drawing/2014/main" id="{13FA3A75-B9AF-45AE-81CB-4CC17CF61EF4}"/>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dirty="0">
              <a:solidFill>
                <a:srgbClr val="000000"/>
              </a:solidFill>
              <a:latin typeface="Times New Roman" panose="02020603050405020304" pitchFamily="18" charset="0"/>
            </a:endParaRPr>
          </a:p>
        </p:txBody>
      </p:sp>
      <p:sp>
        <p:nvSpPr>
          <p:cNvPr id="56325" name="Rectangle 2">
            <a:extLst>
              <a:ext uri="{FF2B5EF4-FFF2-40B4-BE49-F238E27FC236}">
                <a16:creationId xmlns:a16="http://schemas.microsoft.com/office/drawing/2014/main" id="{6483A894-E1EB-4D0C-B6A3-E8B20FF6FD14}"/>
              </a:ext>
            </a:extLst>
          </p:cNvPr>
          <p:cNvSpPr txBox="1">
            <a:spLocks noChangeArrowheads="1"/>
          </p:cNvSpPr>
          <p:nvPr/>
        </p:nvSpPr>
        <p:spPr bwMode="auto">
          <a:xfrm>
            <a:off x="1409700" y="23749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r>
              <a:rPr lang="en-US" altLang="en-US" sz="3600" b="1" dirty="0"/>
              <a:t>CHAPTER 1: </a:t>
            </a:r>
            <a:r>
              <a:rPr lang="en-US" altLang="en-US" sz="3600" b="1" i="1" dirty="0"/>
              <a:t>Accounting—Present and Past</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21">
            <a:extLst>
              <a:ext uri="{FF2B5EF4-FFF2-40B4-BE49-F238E27FC236}">
                <a16:creationId xmlns:a16="http://schemas.microsoft.com/office/drawing/2014/main" id="{C23E5CD6-BD6B-4BDC-8D5C-964610DD848A}"/>
              </a:ext>
            </a:extLst>
          </p:cNvPr>
          <p:cNvSpPr>
            <a:spLocks noGrp="1"/>
          </p:cNvSpPr>
          <p:nvPr>
            <p:ph type="title"/>
          </p:nvPr>
        </p:nvSpPr>
        <p:spPr>
          <a:xfrm>
            <a:off x="492125" y="209550"/>
            <a:ext cx="8229600" cy="1143000"/>
          </a:xfrm>
        </p:spPr>
        <p:txBody>
          <a:bodyPr/>
          <a:lstStyle/>
          <a:p>
            <a:r>
              <a:rPr lang="en-US" altLang="en-US" dirty="0"/>
              <a:t>How Has Accounting Developed?</a:t>
            </a:r>
          </a:p>
        </p:txBody>
      </p:sp>
      <p:sp>
        <p:nvSpPr>
          <p:cNvPr id="93187" name="Text Box 38">
            <a:extLst>
              <a:ext uri="{FF2B5EF4-FFF2-40B4-BE49-F238E27FC236}">
                <a16:creationId xmlns:a16="http://schemas.microsoft.com/office/drawing/2014/main" id="{CCBED84E-682A-4E96-A15D-54A4CDA8FA0A}"/>
              </a:ext>
            </a:extLst>
          </p:cNvPr>
          <p:cNvSpPr txBox="1">
            <a:spLocks noChangeArrowheads="1"/>
          </p:cNvSpPr>
          <p:nvPr/>
        </p:nvSpPr>
        <p:spPr bwMode="auto">
          <a:xfrm>
            <a:off x="5783263" y="3692525"/>
            <a:ext cx="914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dirty="0">
                <a:solidFill>
                  <a:srgbClr val="993366"/>
                </a:solidFill>
                <a:latin typeface="Arial" panose="020B0604020202020204" pitchFamily="34" charset="0"/>
              </a:rPr>
              <a:t>1939</a:t>
            </a:r>
            <a:br>
              <a:rPr lang="en-US" altLang="en-US" sz="2200" dirty="0">
                <a:solidFill>
                  <a:srgbClr val="993366"/>
                </a:solidFill>
                <a:latin typeface="Arial" panose="020B0604020202020204" pitchFamily="34" charset="0"/>
              </a:rPr>
            </a:br>
            <a:r>
              <a:rPr lang="en-US" altLang="en-US" sz="2200" dirty="0">
                <a:solidFill>
                  <a:srgbClr val="993366"/>
                </a:solidFill>
                <a:latin typeface="Arial" panose="020B0604020202020204" pitchFamily="34" charset="0"/>
              </a:rPr>
              <a:t>to</a:t>
            </a:r>
            <a:br>
              <a:rPr lang="en-US" altLang="en-US" sz="2200" dirty="0">
                <a:solidFill>
                  <a:srgbClr val="993366"/>
                </a:solidFill>
                <a:latin typeface="Arial" panose="020B0604020202020204" pitchFamily="34" charset="0"/>
              </a:rPr>
            </a:br>
            <a:r>
              <a:rPr lang="en-US" altLang="en-US" sz="2200" dirty="0">
                <a:solidFill>
                  <a:srgbClr val="993366"/>
                </a:solidFill>
                <a:latin typeface="Arial" panose="020B0604020202020204" pitchFamily="34" charset="0"/>
              </a:rPr>
              <a:t>1959</a:t>
            </a:r>
            <a:endParaRPr lang="en-US" altLang="en-US" sz="2200" baseline="-25000" dirty="0">
              <a:solidFill>
                <a:srgbClr val="993366"/>
              </a:solidFill>
              <a:latin typeface="Arial" panose="020B0604020202020204" pitchFamily="34" charset="0"/>
            </a:endParaRPr>
          </a:p>
        </p:txBody>
      </p:sp>
      <p:sp>
        <p:nvSpPr>
          <p:cNvPr id="26" name="Text Box 16">
            <a:extLst>
              <a:ext uri="{FF2B5EF4-FFF2-40B4-BE49-F238E27FC236}">
                <a16:creationId xmlns:a16="http://schemas.microsoft.com/office/drawing/2014/main" id="{29318EB6-D2EE-4729-9D4B-AC0AC82D0C82}"/>
              </a:ext>
            </a:extLst>
          </p:cNvPr>
          <p:cNvSpPr txBox="1">
            <a:spLocks noChangeArrowheads="1"/>
          </p:cNvSpPr>
          <p:nvPr/>
        </p:nvSpPr>
        <p:spPr bwMode="auto">
          <a:xfrm>
            <a:off x="301625" y="4727575"/>
            <a:ext cx="8610600" cy="1446213"/>
          </a:xfrm>
          <a:prstGeom prst="rect">
            <a:avLst/>
          </a:prstGeom>
          <a:solidFill>
            <a:schemeClr val="accent3">
              <a:lumMod val="20000"/>
              <a:lumOff val="80000"/>
            </a:schemeClr>
          </a:solidFill>
          <a:ln w="9525">
            <a:solidFill>
              <a:schemeClr val="hlink"/>
            </a:solidFill>
            <a:miter lim="800000"/>
            <a:headEnd/>
            <a:tailEnd/>
          </a:ln>
        </p:spPr>
        <p:txBody>
          <a:bodyPr>
            <a:spAutoFit/>
          </a:bodyPr>
          <a:lstStyle/>
          <a:p>
            <a:pPr algn="ctr" eaLnBrk="1" hangingPunct="1">
              <a:spcBef>
                <a:spcPct val="50000"/>
              </a:spcBef>
              <a:defRPr/>
            </a:pPr>
            <a:r>
              <a:rPr lang="en-US" sz="2200" b="1" i="1" u="sng" dirty="0">
                <a:latin typeface="Arial" charset="0"/>
              </a:rPr>
              <a:t>The Sarbanes–Oxley Act of 2002 </a:t>
            </a:r>
            <a:r>
              <a:rPr lang="en-US" sz="2200" b="1" dirty="0">
                <a:latin typeface="Arial" charset="0"/>
              </a:rPr>
              <a:t>created the five-member Public Company Accounting Oversight Board (PCAOB), which has the authority to set and enforce auditing, attestation, quality control, and ethics standards for public companies. </a:t>
            </a:r>
          </a:p>
        </p:txBody>
      </p:sp>
      <p:grpSp>
        <p:nvGrpSpPr>
          <p:cNvPr id="93189" name="Group 1">
            <a:extLst>
              <a:ext uri="{FF2B5EF4-FFF2-40B4-BE49-F238E27FC236}">
                <a16:creationId xmlns:a16="http://schemas.microsoft.com/office/drawing/2014/main" id="{8830BBE0-3E9F-4321-86E5-C7D2C58CB939}"/>
              </a:ext>
            </a:extLst>
          </p:cNvPr>
          <p:cNvGrpSpPr>
            <a:grpSpLocks/>
          </p:cNvGrpSpPr>
          <p:nvPr/>
        </p:nvGrpSpPr>
        <p:grpSpPr bwMode="auto">
          <a:xfrm>
            <a:off x="76200" y="3159125"/>
            <a:ext cx="9040813" cy="1577975"/>
            <a:chOff x="76200" y="3159125"/>
            <a:chExt cx="9040813" cy="1577975"/>
          </a:xfrm>
        </p:grpSpPr>
        <p:sp>
          <p:nvSpPr>
            <p:cNvPr id="93190" name="Line 24">
              <a:extLst>
                <a:ext uri="{FF2B5EF4-FFF2-40B4-BE49-F238E27FC236}">
                  <a16:creationId xmlns:a16="http://schemas.microsoft.com/office/drawing/2014/main" id="{D829E315-6E15-491B-8557-5F3A953F56A7}"/>
                </a:ext>
              </a:extLst>
            </p:cNvPr>
            <p:cNvSpPr>
              <a:spLocks noChangeShapeType="1"/>
            </p:cNvSpPr>
            <p:nvPr/>
          </p:nvSpPr>
          <p:spPr bwMode="auto">
            <a:xfrm>
              <a:off x="76200" y="3429000"/>
              <a:ext cx="9040813" cy="0"/>
            </a:xfrm>
            <a:prstGeom prst="line">
              <a:avLst/>
            </a:prstGeom>
            <a:noFill/>
            <a:ln w="38100">
              <a:solidFill>
                <a:srgbClr val="993366"/>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93191" name="Line 25">
              <a:extLst>
                <a:ext uri="{FF2B5EF4-FFF2-40B4-BE49-F238E27FC236}">
                  <a16:creationId xmlns:a16="http://schemas.microsoft.com/office/drawing/2014/main" id="{160B52BA-2A72-4812-B126-7C9066475A05}"/>
                </a:ext>
              </a:extLst>
            </p:cNvPr>
            <p:cNvSpPr>
              <a:spLocks noChangeShapeType="1"/>
            </p:cNvSpPr>
            <p:nvPr/>
          </p:nvSpPr>
          <p:spPr bwMode="auto">
            <a:xfrm>
              <a:off x="588963"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192" name="Text Box 26">
              <a:extLst>
                <a:ext uri="{FF2B5EF4-FFF2-40B4-BE49-F238E27FC236}">
                  <a16:creationId xmlns:a16="http://schemas.microsoft.com/office/drawing/2014/main" id="{EA934744-FBCD-4ACA-B3C1-632791C7C338}"/>
                </a:ext>
              </a:extLst>
            </p:cNvPr>
            <p:cNvSpPr txBox="1">
              <a:spLocks noChangeArrowheads="1"/>
            </p:cNvSpPr>
            <p:nvPr/>
          </p:nvSpPr>
          <p:spPr bwMode="auto">
            <a:xfrm>
              <a:off x="131763" y="3738563"/>
              <a:ext cx="1447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3000 </a:t>
              </a:r>
              <a:r>
                <a:rPr lang="en-US" altLang="en-US" sz="1800" b="1" baseline="-25000" dirty="0">
                  <a:solidFill>
                    <a:srgbClr val="993366"/>
                  </a:solidFill>
                  <a:latin typeface="Arial" panose="020B0604020202020204" pitchFamily="34" charset="0"/>
                </a:rPr>
                <a:t>B.C</a:t>
              </a:r>
              <a:r>
                <a:rPr lang="en-US" altLang="en-US" sz="1800" b="1" baseline="-25000" dirty="0">
                  <a:latin typeface="Arial" panose="020B0604020202020204" pitchFamily="34" charset="0"/>
                </a:rPr>
                <a:t>.</a:t>
              </a:r>
            </a:p>
          </p:txBody>
        </p:sp>
        <p:sp>
          <p:nvSpPr>
            <p:cNvPr id="93193" name="Line 27">
              <a:extLst>
                <a:ext uri="{FF2B5EF4-FFF2-40B4-BE49-F238E27FC236}">
                  <a16:creationId xmlns:a16="http://schemas.microsoft.com/office/drawing/2014/main" id="{6E1C41F5-CCD7-4C03-8603-9E8E5D093843}"/>
                </a:ext>
              </a:extLst>
            </p:cNvPr>
            <p:cNvSpPr>
              <a:spLocks noChangeShapeType="1"/>
            </p:cNvSpPr>
            <p:nvPr/>
          </p:nvSpPr>
          <p:spPr bwMode="auto">
            <a:xfrm>
              <a:off x="1714500" y="3163888"/>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194" name="Line 29">
              <a:extLst>
                <a:ext uri="{FF2B5EF4-FFF2-40B4-BE49-F238E27FC236}">
                  <a16:creationId xmlns:a16="http://schemas.microsoft.com/office/drawing/2014/main" id="{E007B659-18DE-4A32-8EA4-4BCCCB0E4859}"/>
                </a:ext>
              </a:extLst>
            </p:cNvPr>
            <p:cNvSpPr>
              <a:spLocks noChangeShapeType="1"/>
            </p:cNvSpPr>
            <p:nvPr/>
          </p:nvSpPr>
          <p:spPr bwMode="auto">
            <a:xfrm>
              <a:off x="2705100" y="32035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195" name="Line 31">
              <a:extLst>
                <a:ext uri="{FF2B5EF4-FFF2-40B4-BE49-F238E27FC236}">
                  <a16:creationId xmlns:a16="http://schemas.microsoft.com/office/drawing/2014/main" id="{E9BA797C-325C-401F-9C2C-74590BCF942E}"/>
                </a:ext>
              </a:extLst>
            </p:cNvPr>
            <p:cNvSpPr>
              <a:spLocks noChangeShapeType="1"/>
            </p:cNvSpPr>
            <p:nvPr/>
          </p:nvSpPr>
          <p:spPr bwMode="auto">
            <a:xfrm>
              <a:off x="3494088" y="3178175"/>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nvGrpSpPr>
            <p:cNvPr id="93196" name="Group 1">
              <a:extLst>
                <a:ext uri="{FF2B5EF4-FFF2-40B4-BE49-F238E27FC236}">
                  <a16:creationId xmlns:a16="http://schemas.microsoft.com/office/drawing/2014/main" id="{495C0A18-CF4D-41CF-B180-08FDB423624B}"/>
                </a:ext>
              </a:extLst>
            </p:cNvPr>
            <p:cNvGrpSpPr>
              <a:grpSpLocks/>
            </p:cNvGrpSpPr>
            <p:nvPr/>
          </p:nvGrpSpPr>
          <p:grpSpPr bwMode="auto">
            <a:xfrm>
              <a:off x="998538" y="3727450"/>
              <a:ext cx="3314700" cy="381000"/>
              <a:chOff x="865982" y="3722973"/>
              <a:chExt cx="3314701" cy="380159"/>
            </a:xfrm>
          </p:grpSpPr>
          <p:sp>
            <p:nvSpPr>
              <p:cNvPr id="93206" name="Text Box 28">
                <a:extLst>
                  <a:ext uri="{FF2B5EF4-FFF2-40B4-BE49-F238E27FC236}">
                    <a16:creationId xmlns:a16="http://schemas.microsoft.com/office/drawing/2014/main" id="{D668CBA2-E32C-4A08-9768-5F03129BF500}"/>
                  </a:ext>
                </a:extLst>
              </p:cNvPr>
              <p:cNvSpPr txBox="1">
                <a:spLocks noChangeArrowheads="1"/>
              </p:cNvSpPr>
              <p:nvPr/>
            </p:nvSpPr>
            <p:spPr bwMode="auto">
              <a:xfrm>
                <a:off x="865982" y="373380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1494</a:t>
                </a:r>
                <a:endParaRPr lang="en-US" altLang="en-US" sz="1800" b="1" baseline="-25000" dirty="0">
                  <a:solidFill>
                    <a:srgbClr val="993366"/>
                  </a:solidFill>
                  <a:latin typeface="Arial" panose="020B0604020202020204" pitchFamily="34" charset="0"/>
                </a:endParaRPr>
              </a:p>
            </p:txBody>
          </p:sp>
          <p:sp>
            <p:nvSpPr>
              <p:cNvPr id="93207" name="Text Box 30">
                <a:extLst>
                  <a:ext uri="{FF2B5EF4-FFF2-40B4-BE49-F238E27FC236}">
                    <a16:creationId xmlns:a16="http://schemas.microsoft.com/office/drawing/2014/main" id="{929C93D9-03F3-4998-A289-E8956181DC43}"/>
                  </a:ext>
                </a:extLst>
              </p:cNvPr>
              <p:cNvSpPr txBox="1">
                <a:spLocks noChangeArrowheads="1"/>
              </p:cNvSpPr>
              <p:nvPr/>
            </p:nvSpPr>
            <p:spPr bwMode="auto">
              <a:xfrm>
                <a:off x="1866901" y="3723380"/>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1800s</a:t>
                </a:r>
                <a:endParaRPr lang="en-US" altLang="en-US" sz="1800" b="1" baseline="-25000" dirty="0">
                  <a:solidFill>
                    <a:srgbClr val="993366"/>
                  </a:solidFill>
                  <a:latin typeface="Arial" panose="020B0604020202020204" pitchFamily="34" charset="0"/>
                </a:endParaRPr>
              </a:p>
            </p:txBody>
          </p:sp>
          <p:sp>
            <p:nvSpPr>
              <p:cNvPr id="93208" name="Text Box 32">
                <a:extLst>
                  <a:ext uri="{FF2B5EF4-FFF2-40B4-BE49-F238E27FC236}">
                    <a16:creationId xmlns:a16="http://schemas.microsoft.com/office/drawing/2014/main" id="{9EB8A185-9F05-4021-AFB1-A45D38167025}"/>
                  </a:ext>
                </a:extLst>
              </p:cNvPr>
              <p:cNvSpPr txBox="1">
                <a:spLocks noChangeArrowheads="1"/>
              </p:cNvSpPr>
              <p:nvPr/>
            </p:nvSpPr>
            <p:spPr bwMode="auto">
              <a:xfrm>
                <a:off x="2732883" y="3722973"/>
                <a:ext cx="144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solidFill>
                      <a:srgbClr val="993366"/>
                    </a:solidFill>
                    <a:latin typeface="Arial" panose="020B0604020202020204" pitchFamily="34" charset="0"/>
                  </a:rPr>
                  <a:t>1900s</a:t>
                </a:r>
                <a:endParaRPr lang="en-US" altLang="en-US" sz="1800" b="1" baseline="-25000" dirty="0">
                  <a:solidFill>
                    <a:srgbClr val="993366"/>
                  </a:solidFill>
                  <a:latin typeface="Arial" panose="020B0604020202020204" pitchFamily="34" charset="0"/>
                </a:endParaRPr>
              </a:p>
            </p:txBody>
          </p:sp>
        </p:grpSp>
        <p:sp>
          <p:nvSpPr>
            <p:cNvPr id="93197" name="Line 33">
              <a:extLst>
                <a:ext uri="{FF2B5EF4-FFF2-40B4-BE49-F238E27FC236}">
                  <a16:creationId xmlns:a16="http://schemas.microsoft.com/office/drawing/2014/main" id="{3EE82E00-2CC2-40D0-AC66-3F186A48215B}"/>
                </a:ext>
              </a:extLst>
            </p:cNvPr>
            <p:cNvSpPr>
              <a:spLocks noChangeShapeType="1"/>
            </p:cNvSpPr>
            <p:nvPr/>
          </p:nvSpPr>
          <p:spPr bwMode="auto">
            <a:xfrm>
              <a:off x="45593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198" name="Text Box 34">
              <a:extLst>
                <a:ext uri="{FF2B5EF4-FFF2-40B4-BE49-F238E27FC236}">
                  <a16:creationId xmlns:a16="http://schemas.microsoft.com/office/drawing/2014/main" id="{4E0B92DB-813E-45AD-AB18-6EAD2B487860}"/>
                </a:ext>
              </a:extLst>
            </p:cNvPr>
            <p:cNvSpPr txBox="1">
              <a:spLocks noChangeArrowheads="1"/>
            </p:cNvSpPr>
            <p:nvPr/>
          </p:nvSpPr>
          <p:spPr bwMode="auto">
            <a:xfrm>
              <a:off x="3821113"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1932</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to</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93199" name="Line 35">
              <a:extLst>
                <a:ext uri="{FF2B5EF4-FFF2-40B4-BE49-F238E27FC236}">
                  <a16:creationId xmlns:a16="http://schemas.microsoft.com/office/drawing/2014/main" id="{6A0D96ED-2648-48C1-8A82-2F0F0BABD251}"/>
                </a:ext>
              </a:extLst>
            </p:cNvPr>
            <p:cNvSpPr>
              <a:spLocks noChangeShapeType="1"/>
            </p:cNvSpPr>
            <p:nvPr/>
          </p:nvSpPr>
          <p:spPr bwMode="auto">
            <a:xfrm>
              <a:off x="5283200" y="3194050"/>
              <a:ext cx="0" cy="533400"/>
            </a:xfrm>
            <a:prstGeom prst="line">
              <a:avLst/>
            </a:prstGeom>
            <a:noFill/>
            <a:ln w="9525">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200" name="Text Box 36">
              <a:extLst>
                <a:ext uri="{FF2B5EF4-FFF2-40B4-BE49-F238E27FC236}">
                  <a16:creationId xmlns:a16="http://schemas.microsoft.com/office/drawing/2014/main" id="{A6EBC6FA-3C5D-4240-8733-F80BB454F207}"/>
                </a:ext>
              </a:extLst>
            </p:cNvPr>
            <p:cNvSpPr txBox="1">
              <a:spLocks noChangeArrowheads="1"/>
            </p:cNvSpPr>
            <p:nvPr/>
          </p:nvSpPr>
          <p:spPr bwMode="auto">
            <a:xfrm>
              <a:off x="4568825" y="3721100"/>
              <a:ext cx="1447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000" dirty="0">
                  <a:solidFill>
                    <a:srgbClr val="993366"/>
                  </a:solidFill>
                  <a:latin typeface="Arial" panose="020B0604020202020204" pitchFamily="34" charset="0"/>
                </a:rPr>
                <a:t>1933</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&amp;</a:t>
              </a:r>
              <a:br>
                <a:rPr lang="en-US" altLang="en-US" sz="2000" dirty="0">
                  <a:solidFill>
                    <a:srgbClr val="993366"/>
                  </a:solidFill>
                  <a:latin typeface="Arial" panose="020B0604020202020204" pitchFamily="34" charset="0"/>
                </a:rPr>
              </a:br>
              <a:r>
                <a:rPr lang="en-US" altLang="en-US" sz="2000" dirty="0">
                  <a:solidFill>
                    <a:srgbClr val="993366"/>
                  </a:solidFill>
                  <a:latin typeface="Arial" panose="020B0604020202020204" pitchFamily="34" charset="0"/>
                </a:rPr>
                <a:t>1934</a:t>
              </a:r>
              <a:endParaRPr lang="en-US" altLang="en-US" sz="2000" baseline="-25000" dirty="0">
                <a:solidFill>
                  <a:srgbClr val="993366"/>
                </a:solidFill>
                <a:latin typeface="Arial" panose="020B0604020202020204" pitchFamily="34" charset="0"/>
              </a:endParaRPr>
            </a:p>
          </p:txBody>
        </p:sp>
        <p:sp>
          <p:nvSpPr>
            <p:cNvPr id="93201" name="Line 37">
              <a:extLst>
                <a:ext uri="{FF2B5EF4-FFF2-40B4-BE49-F238E27FC236}">
                  <a16:creationId xmlns:a16="http://schemas.microsoft.com/office/drawing/2014/main" id="{0C28E879-B37A-4C06-BA1D-83E5CCE666D0}"/>
                </a:ext>
              </a:extLst>
            </p:cNvPr>
            <p:cNvSpPr>
              <a:spLocks noChangeShapeType="1"/>
            </p:cNvSpPr>
            <p:nvPr/>
          </p:nvSpPr>
          <p:spPr bwMode="auto">
            <a:xfrm>
              <a:off x="6240463" y="3159125"/>
              <a:ext cx="0" cy="533400"/>
            </a:xfrm>
            <a:prstGeom prst="line">
              <a:avLst/>
            </a:prstGeom>
            <a:noFill/>
            <a:ln w="12700">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93202" name="Text Box 40">
              <a:extLst>
                <a:ext uri="{FF2B5EF4-FFF2-40B4-BE49-F238E27FC236}">
                  <a16:creationId xmlns:a16="http://schemas.microsoft.com/office/drawing/2014/main" id="{02F28F22-E2A2-4924-8951-530F343E9786}"/>
                </a:ext>
              </a:extLst>
            </p:cNvPr>
            <p:cNvSpPr txBox="1">
              <a:spLocks noChangeArrowheads="1"/>
            </p:cNvSpPr>
            <p:nvPr/>
          </p:nvSpPr>
          <p:spPr bwMode="auto">
            <a:xfrm>
              <a:off x="6740525" y="3708400"/>
              <a:ext cx="879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solidFill>
                    <a:srgbClr val="993366"/>
                  </a:solidFill>
                  <a:latin typeface="Arial" panose="020B0604020202020204" pitchFamily="34" charset="0"/>
                </a:rPr>
                <a:t>1973</a:t>
              </a:r>
              <a:endParaRPr lang="en-US" altLang="en-US" sz="2400" baseline="-25000" dirty="0">
                <a:solidFill>
                  <a:srgbClr val="993366"/>
                </a:solidFill>
                <a:latin typeface="Arial" panose="020B0604020202020204" pitchFamily="34" charset="0"/>
              </a:endParaRPr>
            </a:p>
          </p:txBody>
        </p:sp>
        <p:sp>
          <p:nvSpPr>
            <p:cNvPr id="93203" name="Line 39">
              <a:extLst>
                <a:ext uri="{FF2B5EF4-FFF2-40B4-BE49-F238E27FC236}">
                  <a16:creationId xmlns:a16="http://schemas.microsoft.com/office/drawing/2014/main" id="{BE16A02A-30DA-4CAD-9F23-2F2E8E0B1BF3}"/>
                </a:ext>
              </a:extLst>
            </p:cNvPr>
            <p:cNvSpPr>
              <a:spLocks noChangeShapeType="1"/>
            </p:cNvSpPr>
            <p:nvPr/>
          </p:nvSpPr>
          <p:spPr bwMode="auto">
            <a:xfrm>
              <a:off x="7162800" y="3203575"/>
              <a:ext cx="0" cy="533400"/>
            </a:xfrm>
            <a:prstGeom prst="line">
              <a:avLst/>
            </a:prstGeom>
            <a:noFill/>
            <a:ln w="12700">
              <a:solidFill>
                <a:srgbClr val="993366"/>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27" name="Text Box 42">
              <a:extLst>
                <a:ext uri="{FF2B5EF4-FFF2-40B4-BE49-F238E27FC236}">
                  <a16:creationId xmlns:a16="http://schemas.microsoft.com/office/drawing/2014/main" id="{384FE768-E0AE-4BD2-9B5C-09BF6FCDE5FD}"/>
                </a:ext>
              </a:extLst>
            </p:cNvPr>
            <p:cNvSpPr txBox="1">
              <a:spLocks noChangeArrowheads="1"/>
            </p:cNvSpPr>
            <p:nvPr/>
          </p:nvSpPr>
          <p:spPr bwMode="auto">
            <a:xfrm>
              <a:off x="7620000" y="3686175"/>
              <a:ext cx="1447800" cy="457200"/>
            </a:xfrm>
            <a:prstGeom prst="rect">
              <a:avLst/>
            </a:prstGeom>
            <a:solidFill>
              <a:schemeClr val="accent3">
                <a:lumMod val="20000"/>
                <a:lumOff val="80000"/>
              </a:schemeClr>
            </a:solidFill>
            <a:ln>
              <a:noFill/>
            </a:ln>
          </p:spPr>
          <p:txBody>
            <a:bodyPr>
              <a:spAutoFit/>
            </a:bodyPr>
            <a:lstStyle>
              <a:lvl1pPr>
                <a:spcBef>
                  <a:spcPct val="20000"/>
                </a:spcBef>
                <a:buClr>
                  <a:srgbClr val="0000CC"/>
                </a:buClr>
                <a:buSzPct val="65000"/>
                <a:buFont typeface="Wingdings" panose="05000000000000000000" pitchFamily="2" charset="2"/>
                <a:buChar char="n"/>
                <a:defRPr sz="3200" b="1">
                  <a:solidFill>
                    <a:srgbClr val="331900"/>
                  </a:solidFill>
                  <a:latin typeface="Tahoma" panose="020B0604030504040204" pitchFamily="34" charset="0"/>
                </a:defRPr>
              </a:lvl1pPr>
              <a:lvl2pPr marL="742950" indent="-285750">
                <a:spcBef>
                  <a:spcPct val="20000"/>
                </a:spcBef>
                <a:buClr>
                  <a:srgbClr val="0000CC"/>
                </a:buClr>
                <a:buSzPct val="65000"/>
                <a:buFont typeface="Wingdings" panose="05000000000000000000" pitchFamily="2" charset="2"/>
                <a:buChar char="n"/>
                <a:defRPr sz="2800" b="1">
                  <a:solidFill>
                    <a:srgbClr val="331900"/>
                  </a:solidFill>
                  <a:latin typeface="Tahoma" panose="020B0604030504040204" pitchFamily="34" charset="0"/>
                </a:defRPr>
              </a:lvl2pPr>
              <a:lvl3pPr marL="1143000" indent="-228600">
                <a:spcBef>
                  <a:spcPct val="20000"/>
                </a:spcBef>
                <a:buClr>
                  <a:srgbClr val="0000CC"/>
                </a:buClr>
                <a:buSzPct val="65000"/>
                <a:buFont typeface="Wingdings" panose="05000000000000000000" pitchFamily="2" charset="2"/>
                <a:buChar char="n"/>
                <a:defRPr sz="2400" b="1">
                  <a:solidFill>
                    <a:srgbClr val="331900"/>
                  </a:solidFill>
                  <a:latin typeface="Tahoma" panose="020B0604030504040204" pitchFamily="34" charset="0"/>
                </a:defRPr>
              </a:lvl3pPr>
              <a:lvl4pPr marL="1600200" indent="-228600">
                <a:spcBef>
                  <a:spcPct val="20000"/>
                </a:spcBef>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4pPr>
              <a:lvl5pPr marL="2057400" indent="-228600">
                <a:spcBef>
                  <a:spcPct val="20000"/>
                </a:spcBef>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5pPr>
              <a:lvl6pPr marL="2514600" indent="-228600" eaLnBrk="0" fontAlgn="base" hangingPunct="0">
                <a:spcBef>
                  <a:spcPct val="20000"/>
                </a:spcBef>
                <a:spcAft>
                  <a:spcPct val="0"/>
                </a:spcAft>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6pPr>
              <a:lvl7pPr marL="2971800" indent="-228600" eaLnBrk="0" fontAlgn="base" hangingPunct="0">
                <a:spcBef>
                  <a:spcPct val="20000"/>
                </a:spcBef>
                <a:spcAft>
                  <a:spcPct val="0"/>
                </a:spcAft>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7pPr>
              <a:lvl8pPr marL="3429000" indent="-228600" eaLnBrk="0" fontAlgn="base" hangingPunct="0">
                <a:spcBef>
                  <a:spcPct val="20000"/>
                </a:spcBef>
                <a:spcAft>
                  <a:spcPct val="0"/>
                </a:spcAft>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8pPr>
              <a:lvl9pPr marL="3886200" indent="-228600" eaLnBrk="0" fontAlgn="base" hangingPunct="0">
                <a:spcBef>
                  <a:spcPct val="20000"/>
                </a:spcBef>
                <a:spcAft>
                  <a:spcPct val="0"/>
                </a:spcAft>
                <a:buClr>
                  <a:srgbClr val="0000CC"/>
                </a:buClr>
                <a:buSzPct val="65000"/>
                <a:buFont typeface="Wingdings" panose="05000000000000000000" pitchFamily="2" charset="2"/>
                <a:buChar char="n"/>
                <a:defRPr sz="2000" b="1">
                  <a:solidFill>
                    <a:srgbClr val="331900"/>
                  </a:solidFill>
                  <a:latin typeface="Tahoma" panose="020B0604030504040204" pitchFamily="34" charset="0"/>
                </a:defRPr>
              </a:lvl9pPr>
            </a:lstStyle>
            <a:p>
              <a:pPr algn="ctr" eaLnBrk="1" hangingPunct="1">
                <a:spcBef>
                  <a:spcPct val="50000"/>
                </a:spcBef>
                <a:buClrTx/>
                <a:buSzTx/>
                <a:buFontTx/>
                <a:buNone/>
                <a:defRPr/>
              </a:pPr>
              <a:r>
                <a:rPr lang="en-US" altLang="en-US" sz="2400" dirty="0">
                  <a:solidFill>
                    <a:schemeClr val="tx1"/>
                  </a:solidFill>
                  <a:latin typeface="Arial" panose="020B0604020202020204" pitchFamily="34" charset="0"/>
                </a:rPr>
                <a:t>2002</a:t>
              </a:r>
              <a:endParaRPr lang="en-US" altLang="en-US" sz="2400" baseline="-25000" dirty="0">
                <a:solidFill>
                  <a:schemeClr val="tx1"/>
                </a:solidFill>
                <a:latin typeface="Arial" panose="020B0604020202020204" pitchFamily="34" charset="0"/>
              </a:endParaRPr>
            </a:p>
          </p:txBody>
        </p:sp>
        <p:sp>
          <p:nvSpPr>
            <p:cNvPr id="93205" name="Line 41">
              <a:extLst>
                <a:ext uri="{FF2B5EF4-FFF2-40B4-BE49-F238E27FC236}">
                  <a16:creationId xmlns:a16="http://schemas.microsoft.com/office/drawing/2014/main" id="{A5B4E458-0EE3-4FAB-921C-FC27F376E40A}"/>
                </a:ext>
              </a:extLst>
            </p:cNvPr>
            <p:cNvSpPr>
              <a:spLocks noChangeShapeType="1"/>
            </p:cNvSpPr>
            <p:nvPr/>
          </p:nvSpPr>
          <p:spPr bwMode="auto">
            <a:xfrm>
              <a:off x="8339138" y="3178175"/>
              <a:ext cx="0" cy="533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25" name="Rounded Rectangle 25">
            <a:extLst>
              <a:ext uri="{FF2B5EF4-FFF2-40B4-BE49-F238E27FC236}">
                <a16:creationId xmlns:a16="http://schemas.microsoft.com/office/drawing/2014/main" id="{E0F16070-E4F9-45A3-A789-22B7E84C168C}"/>
              </a:ext>
            </a:extLst>
          </p:cNvPr>
          <p:cNvSpPr/>
          <p:nvPr/>
        </p:nvSpPr>
        <p:spPr>
          <a:xfrm>
            <a:off x="533400" y="6324600"/>
            <a:ext cx="7848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000" b="1" dirty="0">
                <a:solidFill>
                  <a:schemeClr val="tx1"/>
                </a:solidFill>
                <a:latin typeface="Arial Narrow" pitchFamily="34" charset="0"/>
              </a:rPr>
              <a:t> Learning Objective 1-5: Explain the role that the FASB plays in the development of financial accounting standards.</a:t>
            </a:r>
            <a:endParaRPr lang="en-US" sz="1000" b="1" dirty="0">
              <a:solidFill>
                <a:schemeClr val="tx1"/>
              </a:solidFill>
              <a:latin typeface="Arial Narrow"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24">
            <a:extLst>
              <a:ext uri="{FF2B5EF4-FFF2-40B4-BE49-F238E27FC236}">
                <a16:creationId xmlns:a16="http://schemas.microsoft.com/office/drawing/2014/main" id="{695392C4-3C68-4024-9DD3-04C05E116AB4}"/>
              </a:ext>
            </a:extLst>
          </p:cNvPr>
          <p:cNvSpPr>
            <a:spLocks noGrp="1"/>
          </p:cNvSpPr>
          <p:nvPr>
            <p:ph type="title"/>
          </p:nvPr>
        </p:nvSpPr>
        <p:spPr>
          <a:xfrm>
            <a:off x="508000" y="201613"/>
            <a:ext cx="8229600" cy="1143000"/>
          </a:xfrm>
        </p:spPr>
        <p:txBody>
          <a:bodyPr/>
          <a:lstStyle/>
          <a:p>
            <a:r>
              <a:rPr lang="en-US" altLang="en-US" dirty="0"/>
              <a:t>How Has Accounting Developed?</a:t>
            </a:r>
          </a:p>
        </p:txBody>
      </p:sp>
      <p:sp>
        <p:nvSpPr>
          <p:cNvPr id="27" name="Rectangle 26">
            <a:extLst>
              <a:ext uri="{FF2B5EF4-FFF2-40B4-BE49-F238E27FC236}">
                <a16:creationId xmlns:a16="http://schemas.microsoft.com/office/drawing/2014/main" id="{6CDDDEEC-55CD-434F-AA14-C10C454D4718}"/>
              </a:ext>
            </a:extLst>
          </p:cNvPr>
          <p:cNvSpPr/>
          <p:nvPr/>
        </p:nvSpPr>
        <p:spPr>
          <a:xfrm>
            <a:off x="149225" y="1682750"/>
            <a:ext cx="8915400" cy="3539430"/>
          </a:xfrm>
          <a:prstGeom prst="rect">
            <a:avLst/>
          </a:prstGeom>
          <a:solidFill>
            <a:schemeClr val="accent3">
              <a:lumMod val="20000"/>
              <a:lumOff val="80000"/>
            </a:schemeClr>
          </a:solidFill>
          <a:ln>
            <a:solidFill>
              <a:srgbClr val="000000"/>
            </a:solidFill>
          </a:ln>
        </p:spPr>
        <p:txBody>
          <a:bodyPr>
            <a:spAutoFit/>
          </a:bodyPr>
          <a:lstStyle/>
          <a:p>
            <a:pPr algn="ctr">
              <a:defRPr/>
            </a:pPr>
            <a:r>
              <a:rPr lang="en-IN" sz="2800" dirty="0"/>
              <a:t>Effective in July 2009, all FASB standards, such as the Statements of Financial Accounting Standards (SFAS), were superseded by </a:t>
            </a:r>
            <a:r>
              <a:rPr lang="en-US" sz="2800" dirty="0"/>
              <a:t>the </a:t>
            </a:r>
            <a:r>
              <a:rPr lang="en-US" sz="2800" b="1" i="1" u="sng" dirty="0"/>
              <a:t>FASB Accounting Standards Codification (FASB Codification).</a:t>
            </a:r>
            <a:r>
              <a:rPr lang="en-US" sz="2800" b="1" i="1" dirty="0"/>
              <a:t> </a:t>
            </a:r>
            <a:r>
              <a:rPr lang="en-US" sz="2800" dirty="0"/>
              <a:t>Essentially, the FASB Codification reorganized divergent sources of U.S. GAAP in a more accessible and researchable format. The FASB Codification now represents a single source of U.S. GAAP. </a:t>
            </a:r>
          </a:p>
        </p:txBody>
      </p:sp>
      <p:sp>
        <p:nvSpPr>
          <p:cNvPr id="4" name="Rounded Rectangle 25">
            <a:extLst>
              <a:ext uri="{FF2B5EF4-FFF2-40B4-BE49-F238E27FC236}">
                <a16:creationId xmlns:a16="http://schemas.microsoft.com/office/drawing/2014/main" id="{8420F248-ABCD-41A1-AF34-063F0A501A84}"/>
              </a:ext>
            </a:extLst>
          </p:cNvPr>
          <p:cNvSpPr/>
          <p:nvPr/>
        </p:nvSpPr>
        <p:spPr>
          <a:xfrm>
            <a:off x="533400" y="6324600"/>
            <a:ext cx="7848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000" b="1" dirty="0">
                <a:solidFill>
                  <a:schemeClr val="tx1"/>
                </a:solidFill>
                <a:latin typeface="Arial Narrow" pitchFamily="34" charset="0"/>
              </a:rPr>
              <a:t> Learning Objective 1-5: Explain the role that the FASB plays in the development of financial accounting standards.</a:t>
            </a:r>
            <a:endParaRPr lang="en-US" sz="1000" b="1" dirty="0">
              <a:solidFill>
                <a:schemeClr val="tx1"/>
              </a:solidFill>
              <a:latin typeface="Arial Narrow"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7">
            <a:extLst>
              <a:ext uri="{FF2B5EF4-FFF2-40B4-BE49-F238E27FC236}">
                <a16:creationId xmlns:a16="http://schemas.microsoft.com/office/drawing/2014/main" id="{F013ECD0-9186-4653-B691-615EA04E67C4}"/>
              </a:ext>
            </a:extLst>
          </p:cNvPr>
          <p:cNvSpPr>
            <a:spLocks noGrp="1"/>
          </p:cNvSpPr>
          <p:nvPr>
            <p:ph type="title"/>
          </p:nvPr>
        </p:nvSpPr>
        <p:spPr>
          <a:xfrm>
            <a:off x="492125" y="573088"/>
            <a:ext cx="8229600" cy="1143000"/>
          </a:xfrm>
        </p:spPr>
        <p:txBody>
          <a:bodyPr/>
          <a:lstStyle/>
          <a:p>
            <a:r>
              <a:rPr lang="en-US" altLang="en-US" sz="3600" dirty="0"/>
              <a:t>Standards for Other Types of Accounting:</a:t>
            </a:r>
          </a:p>
        </p:txBody>
      </p:sp>
      <p:grpSp>
        <p:nvGrpSpPr>
          <p:cNvPr id="2" name="Group 31">
            <a:extLst>
              <a:ext uri="{FF2B5EF4-FFF2-40B4-BE49-F238E27FC236}">
                <a16:creationId xmlns:a16="http://schemas.microsoft.com/office/drawing/2014/main" id="{AC6C52C2-AE78-47E7-9DAE-62B12BAFB125}"/>
              </a:ext>
            </a:extLst>
          </p:cNvPr>
          <p:cNvGrpSpPr>
            <a:grpSpLocks/>
          </p:cNvGrpSpPr>
          <p:nvPr/>
        </p:nvGrpSpPr>
        <p:grpSpPr bwMode="auto">
          <a:xfrm>
            <a:off x="304800" y="1905000"/>
            <a:ext cx="8686800" cy="1196975"/>
            <a:chOff x="192" y="1210"/>
            <a:chExt cx="5472" cy="754"/>
          </a:xfrm>
          <a:solidFill>
            <a:schemeClr val="accent3">
              <a:lumMod val="20000"/>
              <a:lumOff val="80000"/>
            </a:schemeClr>
          </a:solidFill>
        </p:grpSpPr>
        <p:sp>
          <p:nvSpPr>
            <p:cNvPr id="21518" name="Text Box 22">
              <a:extLst>
                <a:ext uri="{FF2B5EF4-FFF2-40B4-BE49-F238E27FC236}">
                  <a16:creationId xmlns:a16="http://schemas.microsoft.com/office/drawing/2014/main" id="{71777AE0-6700-45E0-B3C5-B02F7B574393}"/>
                </a:ext>
              </a:extLst>
            </p:cNvPr>
            <p:cNvSpPr txBox="1">
              <a:spLocks noChangeArrowheads="1"/>
            </p:cNvSpPr>
            <p:nvPr/>
          </p:nvSpPr>
          <p:spPr bwMode="auto">
            <a:xfrm>
              <a:off x="192" y="1325"/>
              <a:ext cx="1968" cy="524"/>
            </a:xfrm>
            <a:prstGeom prst="rect">
              <a:avLst/>
            </a:prstGeom>
            <a:grpFill/>
            <a:ln w="9525">
              <a:solidFill>
                <a:schemeClr val="accent1">
                  <a:lumMod val="50000"/>
                </a:schemeClr>
              </a:solidFill>
              <a:miter lim="800000"/>
              <a:headEnd/>
              <a:tailEnd/>
            </a:ln>
          </p:spPr>
          <p:txBody>
            <a:bodyPr>
              <a:spAutoFit/>
            </a:bodyPr>
            <a:lstStyle/>
            <a:p>
              <a:pPr algn="ctr" eaLnBrk="1" hangingPunct="1">
                <a:spcBef>
                  <a:spcPct val="50000"/>
                </a:spcBef>
                <a:defRPr/>
              </a:pPr>
              <a:r>
                <a:rPr lang="en-US" sz="2400" b="1" dirty="0">
                  <a:latin typeface="Arial" charset="0"/>
                </a:rPr>
                <a:t>Managerial/Cost Accounting</a:t>
              </a:r>
            </a:p>
          </p:txBody>
        </p:sp>
        <p:sp>
          <p:nvSpPr>
            <p:cNvPr id="21519" name="Text Box 23">
              <a:extLst>
                <a:ext uri="{FF2B5EF4-FFF2-40B4-BE49-F238E27FC236}">
                  <a16:creationId xmlns:a16="http://schemas.microsoft.com/office/drawing/2014/main" id="{864EE7B3-0484-44F1-B2EF-3A19346F2D3C}"/>
                </a:ext>
              </a:extLst>
            </p:cNvPr>
            <p:cNvSpPr txBox="1">
              <a:spLocks noChangeArrowheads="1"/>
            </p:cNvSpPr>
            <p:nvPr/>
          </p:nvSpPr>
          <p:spPr bwMode="auto">
            <a:xfrm>
              <a:off x="3216" y="1210"/>
              <a:ext cx="2448" cy="754"/>
            </a:xfrm>
            <a:prstGeom prst="rect">
              <a:avLst/>
            </a:prstGeom>
            <a:grpFill/>
            <a:ln w="9525">
              <a:solidFill>
                <a:schemeClr val="accent1">
                  <a:lumMod val="50000"/>
                </a:schemeClr>
              </a:solidFill>
              <a:miter lim="800000"/>
              <a:headEnd/>
              <a:tailEnd/>
            </a:ln>
          </p:spPr>
          <p:txBody>
            <a:bodyPr>
              <a:spAutoFit/>
            </a:bodyPr>
            <a:lstStyle/>
            <a:p>
              <a:pPr algn="ctr" eaLnBrk="1" hangingPunct="1">
                <a:spcBef>
                  <a:spcPct val="50000"/>
                </a:spcBef>
                <a:defRPr/>
              </a:pPr>
              <a:r>
                <a:rPr lang="en-US" sz="2400" b="1" dirty="0">
                  <a:latin typeface="Arial" charset="0"/>
                </a:rPr>
                <a:t>Cost Accounting Standards Board (CASB) for government contracts</a:t>
              </a:r>
            </a:p>
          </p:txBody>
        </p:sp>
        <p:cxnSp>
          <p:nvCxnSpPr>
            <p:cNvPr id="21520" name="AutoShape 24">
              <a:extLst>
                <a:ext uri="{FF2B5EF4-FFF2-40B4-BE49-F238E27FC236}">
                  <a16:creationId xmlns:a16="http://schemas.microsoft.com/office/drawing/2014/main" id="{F717129A-F4DC-4307-BB6A-335D0FF521EF}"/>
                </a:ext>
              </a:extLst>
            </p:cNvPr>
            <p:cNvCxnSpPr>
              <a:cxnSpLocks noChangeShapeType="1"/>
            </p:cNvCxnSpPr>
            <p:nvPr/>
          </p:nvCxnSpPr>
          <p:spPr bwMode="auto">
            <a:xfrm>
              <a:off x="2160" y="1587"/>
              <a:ext cx="1056" cy="0"/>
            </a:xfrm>
            <a:prstGeom prst="straightConnector1">
              <a:avLst/>
            </a:prstGeom>
            <a:grpFill/>
            <a:ln w="38100">
              <a:solidFill>
                <a:schemeClr val="accent1">
                  <a:lumMod val="50000"/>
                </a:schemeClr>
              </a:solidFill>
              <a:round/>
              <a:headEnd/>
              <a:tailEnd type="triangle" w="med" len="med"/>
            </a:ln>
          </p:spPr>
        </p:cxnSp>
      </p:grpSp>
      <p:grpSp>
        <p:nvGrpSpPr>
          <p:cNvPr id="3" name="Group 32">
            <a:extLst>
              <a:ext uri="{FF2B5EF4-FFF2-40B4-BE49-F238E27FC236}">
                <a16:creationId xmlns:a16="http://schemas.microsoft.com/office/drawing/2014/main" id="{DFE2D588-397D-4920-8B23-FDF482E8E136}"/>
              </a:ext>
            </a:extLst>
          </p:cNvPr>
          <p:cNvGrpSpPr>
            <a:grpSpLocks/>
          </p:cNvGrpSpPr>
          <p:nvPr/>
        </p:nvGrpSpPr>
        <p:grpSpPr bwMode="auto">
          <a:xfrm>
            <a:off x="304800" y="3587750"/>
            <a:ext cx="8686800" cy="831850"/>
            <a:chOff x="192" y="1982"/>
            <a:chExt cx="5472" cy="524"/>
          </a:xfrm>
          <a:solidFill>
            <a:srgbClr val="FEF4EC"/>
          </a:solidFill>
        </p:grpSpPr>
        <p:sp>
          <p:nvSpPr>
            <p:cNvPr id="21515" name="Text Box 25">
              <a:extLst>
                <a:ext uri="{FF2B5EF4-FFF2-40B4-BE49-F238E27FC236}">
                  <a16:creationId xmlns:a16="http://schemas.microsoft.com/office/drawing/2014/main" id="{49DD2C2B-B673-4BE6-AAA5-6D6FCD9616CB}"/>
                </a:ext>
              </a:extLst>
            </p:cNvPr>
            <p:cNvSpPr txBox="1">
              <a:spLocks noChangeArrowheads="1"/>
            </p:cNvSpPr>
            <p:nvPr/>
          </p:nvSpPr>
          <p:spPr bwMode="auto">
            <a:xfrm>
              <a:off x="192" y="1982"/>
              <a:ext cx="1968" cy="524"/>
            </a:xfrm>
            <a:prstGeom prst="rect">
              <a:avLst/>
            </a:prstGeom>
            <a:grpFill/>
            <a:ln w="9525">
              <a:solidFill>
                <a:srgbClr val="000000"/>
              </a:solidFill>
              <a:miter lim="800000"/>
              <a:headEnd/>
              <a:tailEnd/>
            </a:ln>
          </p:spPr>
          <p:txBody>
            <a:bodyPr>
              <a:spAutoFit/>
            </a:bodyPr>
            <a:lstStyle/>
            <a:p>
              <a:pPr algn="ctr" eaLnBrk="1" hangingPunct="1">
                <a:spcBef>
                  <a:spcPct val="50000"/>
                </a:spcBef>
                <a:defRPr/>
              </a:pPr>
              <a:r>
                <a:rPr lang="en-US" sz="2400" b="1" dirty="0">
                  <a:latin typeface="Arial" charset="0"/>
                </a:rPr>
                <a:t>Auditing/Public Accounting</a:t>
              </a:r>
            </a:p>
          </p:txBody>
        </p:sp>
        <p:sp>
          <p:nvSpPr>
            <p:cNvPr id="21516" name="Text Box 26">
              <a:extLst>
                <a:ext uri="{FF2B5EF4-FFF2-40B4-BE49-F238E27FC236}">
                  <a16:creationId xmlns:a16="http://schemas.microsoft.com/office/drawing/2014/main" id="{80377E72-AA4C-47E6-8450-82677B43491D}"/>
                </a:ext>
              </a:extLst>
            </p:cNvPr>
            <p:cNvSpPr txBox="1">
              <a:spLocks noChangeArrowheads="1"/>
            </p:cNvSpPr>
            <p:nvPr/>
          </p:nvSpPr>
          <p:spPr bwMode="auto">
            <a:xfrm>
              <a:off x="3216" y="1982"/>
              <a:ext cx="2448" cy="524"/>
            </a:xfrm>
            <a:prstGeom prst="rect">
              <a:avLst/>
            </a:prstGeom>
            <a:grpFill/>
            <a:ln w="9525">
              <a:solidFill>
                <a:srgbClr val="000000"/>
              </a:solidFill>
              <a:miter lim="800000"/>
              <a:headEnd/>
              <a:tailEnd/>
            </a:ln>
          </p:spPr>
          <p:txBody>
            <a:bodyPr>
              <a:spAutoFit/>
            </a:bodyPr>
            <a:lstStyle/>
            <a:p>
              <a:pPr algn="ctr" eaLnBrk="1" hangingPunct="1">
                <a:spcBef>
                  <a:spcPct val="50000"/>
                </a:spcBef>
                <a:defRPr/>
              </a:pPr>
              <a:r>
                <a:rPr lang="en-US" sz="2400" b="1" dirty="0">
                  <a:latin typeface="Arial" charset="0"/>
                </a:rPr>
                <a:t>Auditing Standards Board (part of AICPA)</a:t>
              </a:r>
            </a:p>
          </p:txBody>
        </p:sp>
        <p:cxnSp>
          <p:nvCxnSpPr>
            <p:cNvPr id="21517" name="AutoShape 27">
              <a:extLst>
                <a:ext uri="{FF2B5EF4-FFF2-40B4-BE49-F238E27FC236}">
                  <a16:creationId xmlns:a16="http://schemas.microsoft.com/office/drawing/2014/main" id="{FA2AD230-DBF2-416E-954A-2498DEB95396}"/>
                </a:ext>
              </a:extLst>
            </p:cNvPr>
            <p:cNvCxnSpPr>
              <a:cxnSpLocks noChangeShapeType="1"/>
              <a:stCxn id="21515" idx="3"/>
              <a:endCxn id="21516" idx="1"/>
            </p:cNvCxnSpPr>
            <p:nvPr/>
          </p:nvCxnSpPr>
          <p:spPr bwMode="auto">
            <a:xfrm>
              <a:off x="2160" y="2244"/>
              <a:ext cx="1056" cy="0"/>
            </a:xfrm>
            <a:prstGeom prst="straightConnector1">
              <a:avLst/>
            </a:prstGeom>
            <a:grpFill/>
            <a:ln w="38100">
              <a:solidFill>
                <a:srgbClr val="000000"/>
              </a:solidFill>
              <a:round/>
              <a:headEnd/>
              <a:tailEnd type="triangle" w="med" len="med"/>
            </a:ln>
          </p:spPr>
        </p:cxnSp>
      </p:grpSp>
      <p:grpSp>
        <p:nvGrpSpPr>
          <p:cNvPr id="4" name="Group 33">
            <a:extLst>
              <a:ext uri="{FF2B5EF4-FFF2-40B4-BE49-F238E27FC236}">
                <a16:creationId xmlns:a16="http://schemas.microsoft.com/office/drawing/2014/main" id="{CC7AE6F1-B74B-41F7-8A9F-BCE18DC620D6}"/>
              </a:ext>
            </a:extLst>
          </p:cNvPr>
          <p:cNvGrpSpPr>
            <a:grpSpLocks/>
          </p:cNvGrpSpPr>
          <p:nvPr/>
        </p:nvGrpSpPr>
        <p:grpSpPr bwMode="auto">
          <a:xfrm>
            <a:off x="304800" y="4899025"/>
            <a:ext cx="8686800" cy="1196975"/>
            <a:chOff x="192" y="2846"/>
            <a:chExt cx="5472" cy="754"/>
          </a:xfrm>
          <a:solidFill>
            <a:schemeClr val="bg2"/>
          </a:solidFill>
        </p:grpSpPr>
        <p:sp>
          <p:nvSpPr>
            <p:cNvPr id="21512" name="Text Box 28">
              <a:extLst>
                <a:ext uri="{FF2B5EF4-FFF2-40B4-BE49-F238E27FC236}">
                  <a16:creationId xmlns:a16="http://schemas.microsoft.com/office/drawing/2014/main" id="{77173EA3-064D-454F-9D46-7520BC4E27E2}"/>
                </a:ext>
              </a:extLst>
            </p:cNvPr>
            <p:cNvSpPr txBox="1">
              <a:spLocks noChangeArrowheads="1"/>
            </p:cNvSpPr>
            <p:nvPr/>
          </p:nvSpPr>
          <p:spPr bwMode="auto">
            <a:xfrm>
              <a:off x="192" y="2977"/>
              <a:ext cx="1968" cy="524"/>
            </a:xfrm>
            <a:prstGeom prst="rect">
              <a:avLst/>
            </a:prstGeom>
            <a:grpFill/>
            <a:ln w="9525">
              <a:solidFill>
                <a:schemeClr val="accent1">
                  <a:lumMod val="50000"/>
                </a:schemeClr>
              </a:solidFill>
              <a:miter lim="800000"/>
              <a:headEnd/>
              <a:tailEnd/>
            </a:ln>
          </p:spPr>
          <p:txBody>
            <a:bodyPr>
              <a:spAutoFit/>
            </a:bodyPr>
            <a:lstStyle/>
            <a:p>
              <a:pPr algn="ctr" eaLnBrk="1" hangingPunct="1">
                <a:spcBef>
                  <a:spcPct val="50000"/>
                </a:spcBef>
                <a:defRPr/>
              </a:pPr>
              <a:r>
                <a:rPr lang="en-US" sz="2400" b="1" dirty="0">
                  <a:latin typeface="Arial" charset="0"/>
                </a:rPr>
                <a:t>State and Local Governments</a:t>
              </a:r>
            </a:p>
          </p:txBody>
        </p:sp>
        <p:sp>
          <p:nvSpPr>
            <p:cNvPr id="21513" name="Text Box 29">
              <a:extLst>
                <a:ext uri="{FF2B5EF4-FFF2-40B4-BE49-F238E27FC236}">
                  <a16:creationId xmlns:a16="http://schemas.microsoft.com/office/drawing/2014/main" id="{DB4B233C-22BC-4743-8D04-7B60BAA6DEE6}"/>
                </a:ext>
              </a:extLst>
            </p:cNvPr>
            <p:cNvSpPr txBox="1">
              <a:spLocks noChangeArrowheads="1"/>
            </p:cNvSpPr>
            <p:nvPr/>
          </p:nvSpPr>
          <p:spPr bwMode="auto">
            <a:xfrm>
              <a:off x="3216" y="2846"/>
              <a:ext cx="2448" cy="754"/>
            </a:xfrm>
            <a:prstGeom prst="rect">
              <a:avLst/>
            </a:prstGeom>
            <a:grpFill/>
            <a:ln w="9525">
              <a:solidFill>
                <a:schemeClr val="accent1">
                  <a:lumMod val="50000"/>
                </a:schemeClr>
              </a:solidFill>
              <a:miter lim="800000"/>
              <a:headEnd/>
              <a:tailEnd/>
            </a:ln>
          </p:spPr>
          <p:txBody>
            <a:bodyPr>
              <a:spAutoFit/>
            </a:bodyPr>
            <a:lstStyle/>
            <a:p>
              <a:pPr algn="ctr" eaLnBrk="1" hangingPunct="1">
                <a:spcBef>
                  <a:spcPct val="50000"/>
                </a:spcBef>
                <a:defRPr/>
              </a:pPr>
              <a:r>
                <a:rPr lang="en-US" sz="2400" b="1" dirty="0">
                  <a:latin typeface="Arial" charset="0"/>
                </a:rPr>
                <a:t>Governmental Accounting Standards Board (GASB)</a:t>
              </a:r>
            </a:p>
          </p:txBody>
        </p:sp>
        <p:cxnSp>
          <p:nvCxnSpPr>
            <p:cNvPr id="21514" name="AutoShape 30">
              <a:extLst>
                <a:ext uri="{FF2B5EF4-FFF2-40B4-BE49-F238E27FC236}">
                  <a16:creationId xmlns:a16="http://schemas.microsoft.com/office/drawing/2014/main" id="{7E8B1132-9342-49A0-B067-67DBA60FC8E5}"/>
                </a:ext>
              </a:extLst>
            </p:cNvPr>
            <p:cNvCxnSpPr>
              <a:cxnSpLocks noChangeShapeType="1"/>
              <a:stCxn id="21512" idx="3"/>
              <a:endCxn id="21513" idx="1"/>
            </p:cNvCxnSpPr>
            <p:nvPr/>
          </p:nvCxnSpPr>
          <p:spPr bwMode="auto">
            <a:xfrm flipV="1">
              <a:off x="2160" y="3223"/>
              <a:ext cx="1056" cy="16"/>
            </a:xfrm>
            <a:prstGeom prst="straightConnector1">
              <a:avLst/>
            </a:prstGeom>
            <a:grpFill/>
            <a:ln w="38100">
              <a:solidFill>
                <a:schemeClr val="accent1">
                  <a:lumMod val="50000"/>
                </a:schemeClr>
              </a:solidFill>
              <a:round/>
              <a:headEnd/>
              <a:tailEnd type="triangle" w="med" len="med"/>
            </a:ln>
          </p:spPr>
        </p:cxnSp>
      </p:grpSp>
      <p:sp>
        <p:nvSpPr>
          <p:cNvPr id="97286" name="TextBox 4">
            <a:extLst>
              <a:ext uri="{FF2B5EF4-FFF2-40B4-BE49-F238E27FC236}">
                <a16:creationId xmlns:a16="http://schemas.microsoft.com/office/drawing/2014/main" id="{95D2758F-FFBE-4E60-9E0F-403FCC352E18}"/>
              </a:ext>
            </a:extLst>
          </p:cNvPr>
          <p:cNvSpPr txBox="1">
            <a:spLocks noChangeArrowheads="1"/>
          </p:cNvSpPr>
          <p:nvPr/>
        </p:nvSpPr>
        <p:spPr bwMode="auto">
          <a:xfrm>
            <a:off x="1155700" y="349250"/>
            <a:ext cx="74183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Tahoma" panose="020B0604030504040204" pitchFamily="34" charset="0"/>
              </a:rPr>
              <a:t>How do financial reporting standards evolve?</a:t>
            </a:r>
            <a:br>
              <a:rPr lang="en-US" altLang="en-US" sz="2400" b="1" dirty="0">
                <a:latin typeface="Tahoma" panose="020B0604030504040204" pitchFamily="34" charset="0"/>
              </a:rPr>
            </a:br>
            <a:endParaRPr lang="en-US" altLang="en-US" sz="2400" b="1" dirty="0">
              <a:latin typeface="Tahoma" panose="020B0604030504040204" pitchFamily="34" charset="0"/>
            </a:endParaRPr>
          </a:p>
        </p:txBody>
      </p:sp>
      <p:sp>
        <p:nvSpPr>
          <p:cNvPr id="17" name="Rounded Rectangle 17">
            <a:extLst>
              <a:ext uri="{FF2B5EF4-FFF2-40B4-BE49-F238E27FC236}">
                <a16:creationId xmlns:a16="http://schemas.microsoft.com/office/drawing/2014/main" id="{8796BDD6-AF43-49D1-BB63-54428E180659}"/>
              </a:ext>
            </a:extLst>
          </p:cNvPr>
          <p:cNvSpPr/>
          <p:nvPr/>
        </p:nvSpPr>
        <p:spPr>
          <a:xfrm>
            <a:off x="533400" y="6324600"/>
            <a:ext cx="4724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1-6: Generalize about how financial reporting standards evolve.</a:t>
            </a:r>
            <a:endParaRPr lang="en-US" sz="1100" b="1" dirty="0">
              <a:solidFill>
                <a:schemeClr val="tx1"/>
              </a:solidFill>
              <a:latin typeface="Arial Narrow"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7">
            <a:extLst>
              <a:ext uri="{FF2B5EF4-FFF2-40B4-BE49-F238E27FC236}">
                <a16:creationId xmlns:a16="http://schemas.microsoft.com/office/drawing/2014/main" id="{F59AC396-4A03-44ED-BF64-98ED723E4C28}"/>
              </a:ext>
            </a:extLst>
          </p:cNvPr>
          <p:cNvSpPr>
            <a:spLocks noGrp="1"/>
          </p:cNvSpPr>
          <p:nvPr>
            <p:ph type="title"/>
          </p:nvPr>
        </p:nvSpPr>
        <p:spPr>
          <a:xfrm>
            <a:off x="571500" y="542925"/>
            <a:ext cx="8229600" cy="1143000"/>
          </a:xfrm>
        </p:spPr>
        <p:txBody>
          <a:bodyPr/>
          <a:lstStyle/>
          <a:p>
            <a:r>
              <a:rPr lang="en-US" altLang="en-US" sz="4000" i="1" dirty="0"/>
              <a:t>International Accounting Standards</a:t>
            </a:r>
          </a:p>
        </p:txBody>
      </p:sp>
      <p:sp>
        <p:nvSpPr>
          <p:cNvPr id="22533" name="Text Box 26">
            <a:extLst>
              <a:ext uri="{FF2B5EF4-FFF2-40B4-BE49-F238E27FC236}">
                <a16:creationId xmlns:a16="http://schemas.microsoft.com/office/drawing/2014/main" id="{46A5E96A-6232-4856-B0F9-DE21DE6D7F0A}"/>
              </a:ext>
            </a:extLst>
          </p:cNvPr>
          <p:cNvSpPr txBox="1">
            <a:spLocks noChangeArrowheads="1"/>
          </p:cNvSpPr>
          <p:nvPr/>
        </p:nvSpPr>
        <p:spPr bwMode="auto">
          <a:xfrm>
            <a:off x="419100" y="1573213"/>
            <a:ext cx="8458200" cy="2676525"/>
          </a:xfrm>
          <a:prstGeom prst="rect">
            <a:avLst/>
          </a:prstGeom>
          <a:solidFill>
            <a:schemeClr val="accent3">
              <a:lumMod val="20000"/>
              <a:lumOff val="80000"/>
            </a:schemeClr>
          </a:solidFill>
          <a:ln w="9525">
            <a:solidFill>
              <a:srgbClr val="000000"/>
            </a:solidFill>
            <a:miter lim="800000"/>
            <a:headEnd/>
            <a:tailEnd/>
          </a:ln>
        </p:spPr>
        <p:txBody>
          <a:bodyPr>
            <a:spAutoFit/>
          </a:bodyPr>
          <a:lstStyle/>
          <a:p>
            <a:pPr algn="ctr" eaLnBrk="1" hangingPunct="1">
              <a:spcBef>
                <a:spcPct val="50000"/>
              </a:spcBef>
              <a:defRPr/>
            </a:pPr>
            <a:r>
              <a:rPr lang="en-US" sz="2800" b="1" dirty="0">
                <a:solidFill>
                  <a:srgbClr val="000000"/>
                </a:solidFill>
                <a:latin typeface="Arial" charset="0"/>
              </a:rPr>
              <a:t>The goal of the </a:t>
            </a:r>
            <a:r>
              <a:rPr lang="en-US" sz="2800" b="1" i="1" dirty="0">
                <a:solidFill>
                  <a:schemeClr val="accent1">
                    <a:lumMod val="50000"/>
                  </a:schemeClr>
                </a:solidFill>
                <a:latin typeface="Arial" charset="0"/>
              </a:rPr>
              <a:t>International Accounting Standards Board (IASB) </a:t>
            </a:r>
            <a:r>
              <a:rPr lang="en-US" sz="2800" b="1" dirty="0">
                <a:solidFill>
                  <a:srgbClr val="000000"/>
                </a:solidFill>
                <a:latin typeface="Arial" charset="0"/>
              </a:rPr>
              <a:t>is to develop a single set of high-quality, understandable, enforceable, and globally accepted financial reporting standards based on clearly articulated principles.</a:t>
            </a:r>
          </a:p>
        </p:txBody>
      </p:sp>
      <p:sp>
        <p:nvSpPr>
          <p:cNvPr id="99333" name="TextBox 14">
            <a:extLst>
              <a:ext uri="{FF2B5EF4-FFF2-40B4-BE49-F238E27FC236}">
                <a16:creationId xmlns:a16="http://schemas.microsoft.com/office/drawing/2014/main" id="{D6B23B02-BD96-4E6A-B73E-862A7A568013}"/>
              </a:ext>
            </a:extLst>
          </p:cNvPr>
          <p:cNvSpPr txBox="1">
            <a:spLocks noChangeArrowheads="1"/>
          </p:cNvSpPr>
          <p:nvPr/>
        </p:nvSpPr>
        <p:spPr bwMode="auto">
          <a:xfrm>
            <a:off x="603250" y="4419600"/>
            <a:ext cx="7959725" cy="1384995"/>
          </a:xfrm>
          <a:prstGeom prst="rect">
            <a:avLst/>
          </a:prstGeom>
          <a:solidFill>
            <a:srgbClr val="FFFFCC"/>
          </a:solidFill>
          <a:ln w="9525">
            <a:solidFill>
              <a:srgbClr val="00000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dirty="0">
                <a:solidFill>
                  <a:srgbClr val="000000"/>
                </a:solidFill>
                <a:latin typeface="Arial" panose="020B0604020202020204" pitchFamily="34" charset="0"/>
                <a:cs typeface="Arial" panose="020B0604020202020204" pitchFamily="34" charset="0"/>
              </a:rPr>
              <a:t>The </a:t>
            </a:r>
            <a:r>
              <a:rPr lang="en-IN" altLang="en-US" sz="2800" b="1" dirty="0">
                <a:solidFill>
                  <a:srgbClr val="000000"/>
                </a:solidFill>
                <a:latin typeface="Arial" panose="020B0604020202020204" pitchFamily="34" charset="0"/>
                <a:cs typeface="Arial" panose="020B0604020202020204" pitchFamily="34" charset="0"/>
              </a:rPr>
              <a:t>IASB and its predecessor organization, the International Accounting Standards Committee (IASC), issued 41 IAS and 17 IFRS</a:t>
            </a:r>
            <a:r>
              <a:rPr lang="en-US" altLang="en-US" sz="2800" b="1" dirty="0">
                <a:solidFill>
                  <a:srgbClr val="000000"/>
                </a:solidFill>
                <a:latin typeface="Arial" panose="020B0604020202020204" pitchFamily="34" charset="0"/>
                <a:cs typeface="Arial" panose="020B0604020202020204" pitchFamily="34" charset="0"/>
              </a:rPr>
              <a:t>.</a:t>
            </a:r>
          </a:p>
        </p:txBody>
      </p:sp>
      <p:sp>
        <p:nvSpPr>
          <p:cNvPr id="99334" name="TextBox 8">
            <a:extLst>
              <a:ext uri="{FF2B5EF4-FFF2-40B4-BE49-F238E27FC236}">
                <a16:creationId xmlns:a16="http://schemas.microsoft.com/office/drawing/2014/main" id="{352102F7-F305-4887-BE07-1B4AC16C1B68}"/>
              </a:ext>
            </a:extLst>
          </p:cNvPr>
          <p:cNvSpPr txBox="1">
            <a:spLocks noChangeArrowheads="1"/>
          </p:cNvSpPr>
          <p:nvPr/>
        </p:nvSpPr>
        <p:spPr bwMode="auto">
          <a:xfrm>
            <a:off x="1143000" y="195263"/>
            <a:ext cx="74199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Tahoma" panose="020B0604030504040204" pitchFamily="34" charset="0"/>
              </a:rPr>
              <a:t>How do financial reporting standards evolve?</a:t>
            </a:r>
            <a:br>
              <a:rPr lang="en-US" altLang="en-US" sz="2400" b="1" dirty="0">
                <a:latin typeface="Tahoma" panose="020B0604030504040204" pitchFamily="34" charset="0"/>
              </a:rPr>
            </a:br>
            <a:endParaRPr lang="en-US" altLang="en-US" sz="2400" b="1" dirty="0">
              <a:latin typeface="Tahoma" panose="020B0604030504040204" pitchFamily="34" charset="0"/>
            </a:endParaRPr>
          </a:p>
        </p:txBody>
      </p:sp>
      <p:sp>
        <p:nvSpPr>
          <p:cNvPr id="6" name="Rounded Rectangle 17">
            <a:extLst>
              <a:ext uri="{FF2B5EF4-FFF2-40B4-BE49-F238E27FC236}">
                <a16:creationId xmlns:a16="http://schemas.microsoft.com/office/drawing/2014/main" id="{C235CD67-5EEF-4767-8DB8-D1DEAEAFC999}"/>
              </a:ext>
            </a:extLst>
          </p:cNvPr>
          <p:cNvSpPr/>
          <p:nvPr/>
        </p:nvSpPr>
        <p:spPr>
          <a:xfrm>
            <a:off x="533400" y="6324600"/>
            <a:ext cx="4724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1-6: Generalize about how financial reporting standards evolve.</a:t>
            </a:r>
            <a:endParaRPr lang="en-US" sz="1100" b="1" dirty="0">
              <a:solidFill>
                <a:schemeClr val="tx1"/>
              </a:solidFill>
              <a:latin typeface="Arial Narrow" pitchFamily="34"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1">
            <a:extLst>
              <a:ext uri="{FF2B5EF4-FFF2-40B4-BE49-F238E27FC236}">
                <a16:creationId xmlns:a16="http://schemas.microsoft.com/office/drawing/2014/main" id="{3A998BEA-A6DF-4DCD-BA5A-26D99F94F474}"/>
              </a:ext>
            </a:extLst>
          </p:cNvPr>
          <p:cNvSpPr>
            <a:spLocks noGrp="1"/>
          </p:cNvSpPr>
          <p:nvPr>
            <p:ph type="title"/>
          </p:nvPr>
        </p:nvSpPr>
        <p:spPr>
          <a:xfrm>
            <a:off x="492125" y="304800"/>
            <a:ext cx="8229600" cy="1143000"/>
          </a:xfrm>
        </p:spPr>
        <p:txBody>
          <a:bodyPr/>
          <a:lstStyle/>
          <a:p>
            <a:r>
              <a:rPr lang="en-US" altLang="en-US" dirty="0"/>
              <a:t>Ethics and the Accounting Profession</a:t>
            </a:r>
          </a:p>
        </p:txBody>
      </p:sp>
      <p:sp>
        <p:nvSpPr>
          <p:cNvPr id="241670" name="Text Box 6">
            <a:extLst>
              <a:ext uri="{FF2B5EF4-FFF2-40B4-BE49-F238E27FC236}">
                <a16:creationId xmlns:a16="http://schemas.microsoft.com/office/drawing/2014/main" id="{32AFFBF8-2BBC-4A1B-B1DB-1D19EBEE611B}"/>
              </a:ext>
            </a:extLst>
          </p:cNvPr>
          <p:cNvSpPr txBox="1">
            <a:spLocks noChangeArrowheads="1"/>
          </p:cNvSpPr>
          <p:nvPr/>
        </p:nvSpPr>
        <p:spPr bwMode="auto">
          <a:xfrm>
            <a:off x="4648200" y="1905000"/>
            <a:ext cx="4191000" cy="588963"/>
          </a:xfrm>
          <a:prstGeom prst="rect">
            <a:avLst/>
          </a:prstGeom>
          <a:solidFill>
            <a:schemeClr val="accent6">
              <a:lumMod val="20000"/>
              <a:lumOff val="80000"/>
            </a:schemeClr>
          </a:solidFill>
          <a:ln w="9525">
            <a:solidFill>
              <a:schemeClr val="tx1"/>
            </a:solidFill>
            <a:miter lim="800000"/>
            <a:headEnd/>
            <a:tailEnd/>
          </a:ln>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Objectivity</a:t>
            </a:r>
          </a:p>
        </p:txBody>
      </p:sp>
      <p:sp>
        <p:nvSpPr>
          <p:cNvPr id="241671" name="Text Box 7">
            <a:extLst>
              <a:ext uri="{FF2B5EF4-FFF2-40B4-BE49-F238E27FC236}">
                <a16:creationId xmlns:a16="http://schemas.microsoft.com/office/drawing/2014/main" id="{4D41654E-F688-401E-90D1-2EC9E1282C91}"/>
              </a:ext>
            </a:extLst>
          </p:cNvPr>
          <p:cNvSpPr txBox="1">
            <a:spLocks noChangeArrowheads="1"/>
          </p:cNvSpPr>
          <p:nvPr/>
        </p:nvSpPr>
        <p:spPr bwMode="auto">
          <a:xfrm>
            <a:off x="304800" y="1905000"/>
            <a:ext cx="4191000" cy="588963"/>
          </a:xfrm>
          <a:prstGeom prst="rect">
            <a:avLst/>
          </a:prstGeom>
          <a:solidFill>
            <a:schemeClr val="accent1">
              <a:lumMod val="20000"/>
              <a:lumOff val="80000"/>
            </a:schemeClr>
          </a:solidFill>
          <a:ln w="9525">
            <a:solidFill>
              <a:schemeClr val="tx1"/>
            </a:solidFill>
            <a:miter lim="800000"/>
            <a:headEnd/>
            <a:tailEnd/>
          </a:ln>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Integrity</a:t>
            </a:r>
          </a:p>
        </p:txBody>
      </p:sp>
      <p:sp>
        <p:nvSpPr>
          <p:cNvPr id="101381" name="Text Box 8">
            <a:extLst>
              <a:ext uri="{FF2B5EF4-FFF2-40B4-BE49-F238E27FC236}">
                <a16:creationId xmlns:a16="http://schemas.microsoft.com/office/drawing/2014/main" id="{58696F39-D44D-44F1-BD5A-A00E2FEB308A}"/>
              </a:ext>
            </a:extLst>
          </p:cNvPr>
          <p:cNvSpPr txBox="1">
            <a:spLocks noChangeArrowheads="1"/>
          </p:cNvSpPr>
          <p:nvPr/>
        </p:nvSpPr>
        <p:spPr bwMode="auto">
          <a:xfrm>
            <a:off x="304800" y="2819400"/>
            <a:ext cx="4191000" cy="588963"/>
          </a:xfrm>
          <a:prstGeom prst="rect">
            <a:avLst/>
          </a:prstGeom>
          <a:solidFill>
            <a:srgbClr val="996633"/>
          </a:solidFill>
          <a:ln w="952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b="1" dirty="0">
                <a:solidFill>
                  <a:srgbClr val="FFFFFF"/>
                </a:solidFill>
                <a:latin typeface="Arial" panose="020B0604020202020204" pitchFamily="34" charset="0"/>
              </a:rPr>
              <a:t>Independence</a:t>
            </a:r>
          </a:p>
        </p:txBody>
      </p:sp>
      <p:sp>
        <p:nvSpPr>
          <p:cNvPr id="241673" name="Text Box 9">
            <a:extLst>
              <a:ext uri="{FF2B5EF4-FFF2-40B4-BE49-F238E27FC236}">
                <a16:creationId xmlns:a16="http://schemas.microsoft.com/office/drawing/2014/main" id="{94458ABF-BCA0-4F5B-9BAA-EB1A1AFE170D}"/>
              </a:ext>
            </a:extLst>
          </p:cNvPr>
          <p:cNvSpPr txBox="1">
            <a:spLocks noChangeArrowheads="1"/>
          </p:cNvSpPr>
          <p:nvPr/>
        </p:nvSpPr>
        <p:spPr bwMode="auto">
          <a:xfrm>
            <a:off x="4648200" y="2819400"/>
            <a:ext cx="4191000" cy="588963"/>
          </a:xfrm>
          <a:prstGeom prst="rect">
            <a:avLst/>
          </a:prstGeom>
          <a:solidFill>
            <a:schemeClr val="accent3">
              <a:lumMod val="50000"/>
            </a:schemeClr>
          </a:solidFill>
          <a:ln w="9525">
            <a:solidFill>
              <a:schemeClr val="tx1"/>
            </a:solidFill>
            <a:miter lim="800000"/>
            <a:headEnd/>
            <a:tailEnd/>
          </a:ln>
        </p:spPr>
        <p:txBody>
          <a:bodyPr>
            <a:spAutoFit/>
          </a:bodyPr>
          <a:lstStyle/>
          <a:p>
            <a:pPr algn="ctr" eaLnBrk="1" hangingPunct="1">
              <a:spcBef>
                <a:spcPct val="50000"/>
              </a:spcBef>
              <a:defRPr/>
            </a:pPr>
            <a:r>
              <a:rPr lang="en-US" sz="3200" b="1" dirty="0">
                <a:solidFill>
                  <a:srgbClr val="FFFFFF"/>
                </a:solidFill>
                <a:latin typeface="Arial" charset="0"/>
              </a:rPr>
              <a:t>Competence</a:t>
            </a:r>
          </a:p>
        </p:txBody>
      </p:sp>
      <p:sp>
        <p:nvSpPr>
          <p:cNvPr id="7" name="Text Box 8">
            <a:extLst>
              <a:ext uri="{FF2B5EF4-FFF2-40B4-BE49-F238E27FC236}">
                <a16:creationId xmlns:a16="http://schemas.microsoft.com/office/drawing/2014/main" id="{069F5627-9B1D-4545-A182-13769DAB5E30}"/>
              </a:ext>
            </a:extLst>
          </p:cNvPr>
          <p:cNvSpPr txBox="1">
            <a:spLocks noChangeArrowheads="1"/>
          </p:cNvSpPr>
          <p:nvPr/>
        </p:nvSpPr>
        <p:spPr bwMode="auto">
          <a:xfrm>
            <a:off x="2511425" y="3783542"/>
            <a:ext cx="4191000" cy="588963"/>
          </a:xfrm>
          <a:prstGeom prst="rect">
            <a:avLst/>
          </a:prstGeom>
          <a:solidFill>
            <a:schemeClr val="accent5">
              <a:lumMod val="75000"/>
            </a:schemeClr>
          </a:solidFill>
          <a:ln w="952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b="1" dirty="0">
                <a:solidFill>
                  <a:srgbClr val="FFFFFF"/>
                </a:solidFill>
                <a:latin typeface="Arial" panose="020B0604020202020204" pitchFamily="34" charset="0"/>
              </a:rPr>
              <a:t>Acceptance</a:t>
            </a:r>
          </a:p>
        </p:txBody>
      </p:sp>
      <p:sp>
        <p:nvSpPr>
          <p:cNvPr id="9" name="Rounded Rectangle 8">
            <a:extLst>
              <a:ext uri="{FF2B5EF4-FFF2-40B4-BE49-F238E27FC236}">
                <a16:creationId xmlns:a16="http://schemas.microsoft.com/office/drawing/2014/main" id="{70B9E138-250C-41AE-8C9B-797EB983A976}"/>
              </a:ext>
            </a:extLst>
          </p:cNvPr>
          <p:cNvSpPr/>
          <p:nvPr/>
        </p:nvSpPr>
        <p:spPr>
          <a:xfrm>
            <a:off x="533400" y="6324600"/>
            <a:ext cx="5638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1-7: Identify the key elements of ethical behavior for a professional accountant. </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7">
            <a:extLst>
              <a:ext uri="{FF2B5EF4-FFF2-40B4-BE49-F238E27FC236}">
                <a16:creationId xmlns:a16="http://schemas.microsoft.com/office/drawing/2014/main" id="{F305B7B1-B99B-4DE4-98A9-C751C2FF58A4}"/>
              </a:ext>
            </a:extLst>
          </p:cNvPr>
          <p:cNvSpPr>
            <a:spLocks noGrp="1"/>
          </p:cNvSpPr>
          <p:nvPr>
            <p:ph type="title"/>
          </p:nvPr>
        </p:nvSpPr>
        <p:spPr>
          <a:xfrm>
            <a:off x="488950" y="85725"/>
            <a:ext cx="8229600" cy="1143000"/>
          </a:xfrm>
        </p:spPr>
        <p:txBody>
          <a:bodyPr/>
          <a:lstStyle/>
          <a:p>
            <a:r>
              <a:rPr lang="en-US" altLang="en-US" dirty="0"/>
              <a:t>The Conceptual Framework</a:t>
            </a:r>
          </a:p>
        </p:txBody>
      </p:sp>
      <p:sp>
        <p:nvSpPr>
          <p:cNvPr id="24580" name="Text Box 9">
            <a:extLst>
              <a:ext uri="{FF2B5EF4-FFF2-40B4-BE49-F238E27FC236}">
                <a16:creationId xmlns:a16="http://schemas.microsoft.com/office/drawing/2014/main" id="{2F78048F-8726-44BC-96A9-D5325D165DF0}"/>
              </a:ext>
            </a:extLst>
          </p:cNvPr>
          <p:cNvSpPr txBox="1">
            <a:spLocks noChangeArrowheads="1"/>
          </p:cNvSpPr>
          <p:nvPr/>
        </p:nvSpPr>
        <p:spPr bwMode="auto">
          <a:xfrm>
            <a:off x="990600" y="3886200"/>
            <a:ext cx="6858000" cy="1938992"/>
          </a:xfrm>
          <a:prstGeom prst="rect">
            <a:avLst/>
          </a:prstGeom>
          <a:solidFill>
            <a:schemeClr val="accent3">
              <a:lumMod val="20000"/>
              <a:lumOff val="80000"/>
            </a:schemeClr>
          </a:solidFill>
          <a:ln w="9525">
            <a:solidFill>
              <a:srgbClr val="000000"/>
            </a:solidFill>
            <a:miter lim="800000"/>
            <a:headEnd/>
            <a:tailEnd/>
          </a:ln>
        </p:spPr>
        <p:txBody>
          <a:bodyPr wrap="square">
            <a:spAutoFit/>
          </a:bodyPr>
          <a:lstStyle/>
          <a:p>
            <a:pPr algn="ctr" eaLnBrk="1" hangingPunct="1">
              <a:spcBef>
                <a:spcPct val="50000"/>
              </a:spcBef>
              <a:defRPr/>
            </a:pPr>
            <a:r>
              <a:rPr lang="en-US" sz="2400" i="1" dirty="0">
                <a:solidFill>
                  <a:srgbClr val="000000"/>
                </a:solidFill>
                <a:latin typeface="Arial" pitchFamily="34" charset="0"/>
                <a:cs typeface="Arial" pitchFamily="34" charset="0"/>
              </a:rPr>
              <a:t>Statements of Financial Accounting Concepts</a:t>
            </a:r>
            <a:r>
              <a:rPr lang="en-US" sz="2400" dirty="0">
                <a:solidFill>
                  <a:srgbClr val="000000"/>
                </a:solidFill>
                <a:latin typeface="Arial" pitchFamily="34" charset="0"/>
                <a:cs typeface="Arial" pitchFamily="34" charset="0"/>
              </a:rPr>
              <a:t> (SFACs) </a:t>
            </a:r>
            <a:r>
              <a:rPr lang="en-IN" sz="2400" dirty="0">
                <a:solidFill>
                  <a:srgbClr val="000000"/>
                </a:solidFill>
                <a:latin typeface="Arial" pitchFamily="34" charset="0"/>
                <a:cs typeface="Arial" pitchFamily="34" charset="0"/>
              </a:rPr>
              <a:t>describe concepts and relationships that underlie financial accounting standards and practices and will in due course serve as a basis for evaluating existing standards and practices.</a:t>
            </a:r>
            <a:endParaRPr lang="en-US" sz="2400" dirty="0">
              <a:solidFill>
                <a:srgbClr val="000000"/>
              </a:solidFill>
              <a:latin typeface="Arial" pitchFamily="34" charset="0"/>
              <a:cs typeface="Arial" pitchFamily="34" charset="0"/>
            </a:endParaRPr>
          </a:p>
        </p:txBody>
      </p:sp>
      <p:sp>
        <p:nvSpPr>
          <p:cNvPr id="103428" name="Text Box 9">
            <a:extLst>
              <a:ext uri="{FF2B5EF4-FFF2-40B4-BE49-F238E27FC236}">
                <a16:creationId xmlns:a16="http://schemas.microsoft.com/office/drawing/2014/main" id="{F7247A76-C48F-4A0D-9F4B-8F863DE591C1}"/>
              </a:ext>
            </a:extLst>
          </p:cNvPr>
          <p:cNvSpPr txBox="1">
            <a:spLocks noChangeArrowheads="1"/>
          </p:cNvSpPr>
          <p:nvPr/>
        </p:nvSpPr>
        <p:spPr bwMode="auto">
          <a:xfrm>
            <a:off x="228600" y="1295400"/>
            <a:ext cx="8915400" cy="2246313"/>
          </a:xfrm>
          <a:prstGeom prst="rect">
            <a:avLst/>
          </a:prstGeom>
          <a:solidFill>
            <a:srgbClr val="FFFFCC"/>
          </a:solidFill>
          <a:ln w="9525">
            <a:solidFill>
              <a:srgbClr val="000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dirty="0">
                <a:solidFill>
                  <a:srgbClr val="000000"/>
                </a:solidFill>
                <a:latin typeface="Arial" panose="020B0604020202020204" pitchFamily="34" charset="0"/>
                <a:cs typeface="Arial" panose="020B0604020202020204" pitchFamily="34" charset="0"/>
              </a:rPr>
              <a:t>In the mid-1970s, the Financial Accounting Standards Board (FASB) began creating the Statements of Financial Accounting Concepts in an effort to define the underlying concepts of accounting principles and financial reporting practices.</a:t>
            </a:r>
          </a:p>
        </p:txBody>
      </p:sp>
      <p:sp>
        <p:nvSpPr>
          <p:cNvPr id="5" name="Rounded Rectangle 7">
            <a:extLst>
              <a:ext uri="{FF2B5EF4-FFF2-40B4-BE49-F238E27FC236}">
                <a16:creationId xmlns:a16="http://schemas.microsoft.com/office/drawing/2014/main" id="{88D67E41-B72C-4CF9-BF81-43996F3315D3}"/>
              </a:ext>
            </a:extLst>
          </p:cNvPr>
          <p:cNvSpPr/>
          <p:nvPr/>
        </p:nvSpPr>
        <p:spPr>
          <a:xfrm>
            <a:off x="533400" y="6324600"/>
            <a:ext cx="5410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1-8: Summarize the reasons for the FASB’s Conceptual Framework project.</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9">
            <a:extLst>
              <a:ext uri="{FF2B5EF4-FFF2-40B4-BE49-F238E27FC236}">
                <a16:creationId xmlns:a16="http://schemas.microsoft.com/office/drawing/2014/main" id="{C7D5238D-61B4-45EC-A39E-68B90C736B10}"/>
              </a:ext>
            </a:extLst>
          </p:cNvPr>
          <p:cNvSpPr>
            <a:spLocks noGrp="1"/>
          </p:cNvSpPr>
          <p:nvPr>
            <p:ph type="title"/>
          </p:nvPr>
        </p:nvSpPr>
        <p:spPr>
          <a:xfrm>
            <a:off x="496888" y="55563"/>
            <a:ext cx="8229600" cy="1143000"/>
          </a:xfrm>
        </p:spPr>
        <p:txBody>
          <a:bodyPr/>
          <a:lstStyle/>
          <a:p>
            <a:r>
              <a:rPr lang="en-US" altLang="en-US" i="1" dirty="0"/>
              <a:t>Concepts Statement No. 8</a:t>
            </a:r>
          </a:p>
        </p:txBody>
      </p:sp>
      <p:sp>
        <p:nvSpPr>
          <p:cNvPr id="105475" name="TextBox 12">
            <a:extLst>
              <a:ext uri="{FF2B5EF4-FFF2-40B4-BE49-F238E27FC236}">
                <a16:creationId xmlns:a16="http://schemas.microsoft.com/office/drawing/2014/main" id="{85464C3B-FC8F-43CE-9494-57231290073B}"/>
              </a:ext>
            </a:extLst>
          </p:cNvPr>
          <p:cNvSpPr txBox="1">
            <a:spLocks noChangeArrowheads="1"/>
          </p:cNvSpPr>
          <p:nvPr/>
        </p:nvSpPr>
        <p:spPr bwMode="auto">
          <a:xfrm>
            <a:off x="360363" y="1133475"/>
            <a:ext cx="8502650" cy="107791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b="1" dirty="0">
                <a:latin typeface="Tahoma" panose="020B0604030504040204" pitchFamily="34" charset="0"/>
              </a:rPr>
              <a:t>“The Objective of General Purpose Financial Statements”</a:t>
            </a:r>
          </a:p>
        </p:txBody>
      </p:sp>
      <p:sp>
        <p:nvSpPr>
          <p:cNvPr id="14" name="Rectangle 13">
            <a:extLst>
              <a:ext uri="{FF2B5EF4-FFF2-40B4-BE49-F238E27FC236}">
                <a16:creationId xmlns:a16="http://schemas.microsoft.com/office/drawing/2014/main" id="{631CEF2F-7148-44BF-B99C-394457AE0DEA}"/>
              </a:ext>
            </a:extLst>
          </p:cNvPr>
          <p:cNvSpPr/>
          <p:nvPr/>
        </p:nvSpPr>
        <p:spPr bwMode="auto">
          <a:xfrm>
            <a:off x="533400" y="2316163"/>
            <a:ext cx="2730500" cy="1235075"/>
          </a:xfrm>
          <a:prstGeom prst="rect">
            <a:avLst/>
          </a:prstGeom>
          <a:solidFill>
            <a:schemeClr val="accent3">
              <a:lumMod val="20000"/>
              <a:lumOff val="80000"/>
            </a:schemeClr>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b="1" dirty="0">
                <a:solidFill>
                  <a:schemeClr val="accent1">
                    <a:lumMod val="50000"/>
                  </a:schemeClr>
                </a:solidFill>
              </a:rPr>
              <a:t>Individual firms or entities</a:t>
            </a:r>
          </a:p>
        </p:txBody>
      </p:sp>
      <p:sp>
        <p:nvSpPr>
          <p:cNvPr id="105477" name="Rectangle 14">
            <a:extLst>
              <a:ext uri="{FF2B5EF4-FFF2-40B4-BE49-F238E27FC236}">
                <a16:creationId xmlns:a16="http://schemas.microsoft.com/office/drawing/2014/main" id="{E15D13B8-7E85-43E8-9C08-E3C9014C2D40}"/>
              </a:ext>
            </a:extLst>
          </p:cNvPr>
          <p:cNvSpPr>
            <a:spLocks noChangeArrowheads="1"/>
          </p:cNvSpPr>
          <p:nvPr/>
        </p:nvSpPr>
        <p:spPr bwMode="auto">
          <a:xfrm>
            <a:off x="3333750" y="2316163"/>
            <a:ext cx="2728913" cy="1235075"/>
          </a:xfrm>
          <a:prstGeom prst="rect">
            <a:avLst/>
          </a:prstGeom>
          <a:solidFill>
            <a:schemeClr val="tx2"/>
          </a:solidFill>
          <a:ln w="9525" algn="ctr">
            <a:solidFill>
              <a:srgbClr val="FFFF66">
                <a:alpha val="50195"/>
              </a:srgbClr>
            </a:solidFill>
            <a:round/>
            <a:headEnd/>
            <a:tailEnd/>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solidFill>
                  <a:schemeClr val="bg1"/>
                </a:solidFill>
                <a:latin typeface="Tahoma" panose="020B0604030504040204" pitchFamily="34" charset="0"/>
              </a:rPr>
              <a:t>External users</a:t>
            </a:r>
          </a:p>
        </p:txBody>
      </p:sp>
      <p:sp>
        <p:nvSpPr>
          <p:cNvPr id="16" name="Rectangle 15">
            <a:extLst>
              <a:ext uri="{FF2B5EF4-FFF2-40B4-BE49-F238E27FC236}">
                <a16:creationId xmlns:a16="http://schemas.microsoft.com/office/drawing/2014/main" id="{C48CC6C9-0A93-4206-A341-F62055B6DF19}"/>
              </a:ext>
            </a:extLst>
          </p:cNvPr>
          <p:cNvSpPr/>
          <p:nvPr/>
        </p:nvSpPr>
        <p:spPr bwMode="auto">
          <a:xfrm>
            <a:off x="6132513" y="2316163"/>
            <a:ext cx="2730500" cy="1235075"/>
          </a:xfrm>
          <a:prstGeom prst="rect">
            <a:avLst/>
          </a:prstGeom>
          <a:solidFill>
            <a:schemeClr val="accent3">
              <a:lumMod val="20000"/>
              <a:lumOff val="80000"/>
            </a:schemeClr>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b="1" dirty="0">
                <a:solidFill>
                  <a:schemeClr val="accent1">
                    <a:lumMod val="50000"/>
                  </a:schemeClr>
                </a:solidFill>
              </a:rPr>
              <a:t>Historical cost</a:t>
            </a:r>
          </a:p>
        </p:txBody>
      </p:sp>
      <p:sp>
        <p:nvSpPr>
          <p:cNvPr id="17" name="Rectangle 16">
            <a:extLst>
              <a:ext uri="{FF2B5EF4-FFF2-40B4-BE49-F238E27FC236}">
                <a16:creationId xmlns:a16="http://schemas.microsoft.com/office/drawing/2014/main" id="{BBD1F5E2-12C9-4908-9BA6-7D25EBBA8C85}"/>
              </a:ext>
            </a:extLst>
          </p:cNvPr>
          <p:cNvSpPr/>
          <p:nvPr/>
        </p:nvSpPr>
        <p:spPr bwMode="auto">
          <a:xfrm>
            <a:off x="3333750" y="3695700"/>
            <a:ext cx="2728913" cy="1233488"/>
          </a:xfrm>
          <a:prstGeom prst="rect">
            <a:avLst/>
          </a:prstGeom>
          <a:solidFill>
            <a:schemeClr val="accent3">
              <a:lumMod val="20000"/>
              <a:lumOff val="80000"/>
            </a:schemeClr>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b="1" dirty="0">
                <a:solidFill>
                  <a:schemeClr val="accent1">
                    <a:lumMod val="50000"/>
                  </a:schemeClr>
                </a:solidFill>
              </a:rPr>
              <a:t>Timely information</a:t>
            </a:r>
          </a:p>
        </p:txBody>
      </p:sp>
      <p:sp>
        <p:nvSpPr>
          <p:cNvPr id="18" name="Rectangle 17">
            <a:extLst>
              <a:ext uri="{FF2B5EF4-FFF2-40B4-BE49-F238E27FC236}">
                <a16:creationId xmlns:a16="http://schemas.microsoft.com/office/drawing/2014/main" id="{D5865C31-4FFC-4407-AFF3-9D45A4EFB0EE}"/>
              </a:ext>
            </a:extLst>
          </p:cNvPr>
          <p:cNvSpPr/>
          <p:nvPr/>
        </p:nvSpPr>
        <p:spPr bwMode="auto">
          <a:xfrm>
            <a:off x="6132513" y="3695700"/>
            <a:ext cx="2730500" cy="1233488"/>
          </a:xfrm>
          <a:prstGeom prst="rect">
            <a:avLst/>
          </a:prstGeom>
          <a:solidFill>
            <a:schemeClr val="tx2"/>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dirty="0">
                <a:solidFill>
                  <a:schemeClr val="bg1">
                    <a:lumMod val="20000"/>
                    <a:lumOff val="80000"/>
                  </a:schemeClr>
                </a:solidFill>
                <a:effectLst>
                  <a:outerShdw blurRad="38100" dist="38100" dir="2700000" algn="tl">
                    <a:srgbClr val="000000">
                      <a:alpha val="43137"/>
                    </a:srgbClr>
                  </a:outerShdw>
                </a:effectLst>
              </a:rPr>
              <a:t>Notes and disclosures</a:t>
            </a:r>
          </a:p>
        </p:txBody>
      </p:sp>
      <p:sp>
        <p:nvSpPr>
          <p:cNvPr id="19" name="Rectangle 18">
            <a:extLst>
              <a:ext uri="{FF2B5EF4-FFF2-40B4-BE49-F238E27FC236}">
                <a16:creationId xmlns:a16="http://schemas.microsoft.com/office/drawing/2014/main" id="{C8F40718-C351-4858-9264-2CB9EAA6BB1B}"/>
              </a:ext>
            </a:extLst>
          </p:cNvPr>
          <p:cNvSpPr/>
          <p:nvPr/>
        </p:nvSpPr>
        <p:spPr bwMode="auto">
          <a:xfrm>
            <a:off x="533400" y="5038725"/>
            <a:ext cx="2730500" cy="1233488"/>
          </a:xfrm>
          <a:prstGeom prst="rect">
            <a:avLst/>
          </a:prstGeom>
          <a:solidFill>
            <a:schemeClr val="accent3">
              <a:lumMod val="20000"/>
              <a:lumOff val="80000"/>
            </a:schemeClr>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b="1" dirty="0">
                <a:solidFill>
                  <a:schemeClr val="accent1">
                    <a:lumMod val="50000"/>
                  </a:schemeClr>
                </a:solidFill>
              </a:rPr>
              <a:t>Accrual accounting</a:t>
            </a:r>
          </a:p>
        </p:txBody>
      </p:sp>
      <p:sp>
        <p:nvSpPr>
          <p:cNvPr id="20" name="Rectangle 19">
            <a:extLst>
              <a:ext uri="{FF2B5EF4-FFF2-40B4-BE49-F238E27FC236}">
                <a16:creationId xmlns:a16="http://schemas.microsoft.com/office/drawing/2014/main" id="{6191C063-4F93-46FD-AB83-8B04C98C01E1}"/>
              </a:ext>
            </a:extLst>
          </p:cNvPr>
          <p:cNvSpPr/>
          <p:nvPr/>
        </p:nvSpPr>
        <p:spPr bwMode="auto">
          <a:xfrm>
            <a:off x="533400" y="3695700"/>
            <a:ext cx="2730500" cy="1233488"/>
          </a:xfrm>
          <a:prstGeom prst="rect">
            <a:avLst/>
          </a:prstGeom>
          <a:solidFill>
            <a:schemeClr val="tx2"/>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dirty="0">
                <a:solidFill>
                  <a:schemeClr val="bg1">
                    <a:lumMod val="20000"/>
                    <a:lumOff val="80000"/>
                  </a:schemeClr>
                </a:solidFill>
                <a:effectLst>
                  <a:outerShdw blurRad="38100" dist="38100" dir="2700000" algn="tl">
                    <a:srgbClr val="000000">
                      <a:alpha val="43137"/>
                    </a:srgbClr>
                  </a:outerShdw>
                </a:effectLst>
              </a:rPr>
              <a:t>Benefits exceed costs</a:t>
            </a:r>
          </a:p>
        </p:txBody>
      </p:sp>
      <p:sp>
        <p:nvSpPr>
          <p:cNvPr id="21" name="Rectangle 20">
            <a:extLst>
              <a:ext uri="{FF2B5EF4-FFF2-40B4-BE49-F238E27FC236}">
                <a16:creationId xmlns:a16="http://schemas.microsoft.com/office/drawing/2014/main" id="{06CBBBCB-271C-4D87-8405-43056F45E2FE}"/>
              </a:ext>
            </a:extLst>
          </p:cNvPr>
          <p:cNvSpPr/>
          <p:nvPr/>
        </p:nvSpPr>
        <p:spPr bwMode="auto">
          <a:xfrm>
            <a:off x="3333750" y="5038725"/>
            <a:ext cx="2728913" cy="1233488"/>
          </a:xfrm>
          <a:prstGeom prst="rect">
            <a:avLst/>
          </a:prstGeom>
          <a:solidFill>
            <a:schemeClr val="tx2"/>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dirty="0">
                <a:solidFill>
                  <a:schemeClr val="bg1">
                    <a:lumMod val="20000"/>
                    <a:lumOff val="80000"/>
                  </a:schemeClr>
                </a:solidFill>
                <a:effectLst>
                  <a:outerShdw blurRad="38100" dist="38100" dir="2700000" algn="tl">
                    <a:srgbClr val="000000">
                      <a:alpha val="43137"/>
                    </a:srgbClr>
                  </a:outerShdw>
                </a:effectLst>
              </a:rPr>
              <a:t>Does not measure value of the firm</a:t>
            </a:r>
          </a:p>
        </p:txBody>
      </p:sp>
      <p:sp>
        <p:nvSpPr>
          <p:cNvPr id="22" name="Rectangle 21">
            <a:extLst>
              <a:ext uri="{FF2B5EF4-FFF2-40B4-BE49-F238E27FC236}">
                <a16:creationId xmlns:a16="http://schemas.microsoft.com/office/drawing/2014/main" id="{9FE8D5C8-A370-45E5-A5D8-C93D8539CC81}"/>
              </a:ext>
            </a:extLst>
          </p:cNvPr>
          <p:cNvSpPr/>
          <p:nvPr/>
        </p:nvSpPr>
        <p:spPr bwMode="auto">
          <a:xfrm>
            <a:off x="6132513" y="5038725"/>
            <a:ext cx="2730500" cy="1233488"/>
          </a:xfrm>
          <a:prstGeom prst="rect">
            <a:avLst/>
          </a:prstGeom>
          <a:solidFill>
            <a:schemeClr val="accent3">
              <a:lumMod val="20000"/>
              <a:lumOff val="80000"/>
            </a:schemeClr>
          </a:solidFill>
          <a:ln w="9525" cap="flat" cmpd="sng" algn="ctr">
            <a:solidFill>
              <a:srgbClr val="FFFF66">
                <a:alpha val="50000"/>
              </a:srgbClr>
            </a:solidFill>
            <a:prstDash val="solid"/>
            <a:round/>
            <a:headEnd type="none" w="med" len="med"/>
            <a:tailEnd type="none" w="med" len="med"/>
          </a:ln>
          <a:effectLst/>
        </p:spPr>
        <p:txBody>
          <a:bodyPr anchor="ctr"/>
          <a:lstStyle/>
          <a:p>
            <a:pPr algn="ctr">
              <a:defRPr/>
            </a:pPr>
            <a:r>
              <a:rPr lang="en-US" sz="2400" b="1" dirty="0">
                <a:solidFill>
                  <a:schemeClr val="accent1">
                    <a:lumMod val="50000"/>
                  </a:schemeClr>
                </a:solidFill>
              </a:rPr>
              <a:t>Evolving</a:t>
            </a:r>
          </a:p>
        </p:txBody>
      </p:sp>
      <p:sp>
        <p:nvSpPr>
          <p:cNvPr id="13" name="Rounded Rectangle 22">
            <a:extLst>
              <a:ext uri="{FF2B5EF4-FFF2-40B4-BE49-F238E27FC236}">
                <a16:creationId xmlns:a16="http://schemas.microsoft.com/office/drawing/2014/main" id="{BC143DC0-9067-4BED-9522-22EDC01E945F}"/>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eaLnBrk="1" hangingPunct="1">
              <a:defRPr/>
            </a:pPr>
            <a:r>
              <a:rPr lang="en-US" altLang="en-US" sz="1100" b="1" dirty="0">
                <a:solidFill>
                  <a:schemeClr val="tx1"/>
                </a:solidFill>
                <a:latin typeface="Arial Narrow" pitchFamily="34" charset="0"/>
              </a:rPr>
              <a:t> Learning Objective 1-9: Summarize the objective of general-purpose financial reporting.</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a:extLst>
              <a:ext uri="{FF2B5EF4-FFF2-40B4-BE49-F238E27FC236}">
                <a16:creationId xmlns:a16="http://schemas.microsoft.com/office/drawing/2014/main" id="{6A2F91B6-8455-4F9F-A4C9-9135E7D720A3}"/>
              </a:ext>
            </a:extLst>
          </p:cNvPr>
          <p:cNvSpPr>
            <a:spLocks noGrp="1"/>
          </p:cNvSpPr>
          <p:nvPr>
            <p:ph type="title"/>
          </p:nvPr>
        </p:nvSpPr>
        <p:spPr>
          <a:xfrm>
            <a:off x="492125" y="304800"/>
            <a:ext cx="8229600" cy="1143000"/>
          </a:xfrm>
        </p:spPr>
        <p:txBody>
          <a:bodyPr/>
          <a:lstStyle/>
          <a:p>
            <a:r>
              <a:rPr lang="en-US" altLang="en-US" dirty="0"/>
              <a:t>The Plan of </a:t>
            </a:r>
            <a:r>
              <a:rPr lang="en-US" altLang="en-US"/>
              <a:t>this Book</a:t>
            </a:r>
            <a:endParaRPr lang="en-US" altLang="en-US" dirty="0"/>
          </a:p>
        </p:txBody>
      </p:sp>
      <p:sp>
        <p:nvSpPr>
          <p:cNvPr id="107523" name="Slide Number Placeholder 2">
            <a:extLst>
              <a:ext uri="{FF2B5EF4-FFF2-40B4-BE49-F238E27FC236}">
                <a16:creationId xmlns:a16="http://schemas.microsoft.com/office/drawing/2014/main" id="{5F3BFE3E-FFF1-4120-9759-7710DD119F9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86C1D41-154F-4966-A35A-074EC38B1748}" type="slidenum">
              <a:rPr lang="en-US" altLang="en-US" sz="1200" smtClean="0">
                <a:solidFill>
                  <a:srgbClr val="000000"/>
                </a:solidFill>
                <a:latin typeface="Arial" panose="020B0604020202020204" pitchFamily="34" charset="0"/>
              </a:rPr>
              <a:pPr>
                <a:spcBef>
                  <a:spcPct val="0"/>
                </a:spcBef>
                <a:buFontTx/>
                <a:buNone/>
              </a:pPr>
              <a:t>27</a:t>
            </a:fld>
            <a:endParaRPr lang="en-US" altLang="en-US" sz="1200" dirty="0">
              <a:solidFill>
                <a:srgbClr val="000000"/>
              </a:solidFill>
              <a:latin typeface="Arial" panose="020B0604020202020204" pitchFamily="34" charset="0"/>
            </a:endParaRPr>
          </a:p>
        </p:txBody>
      </p:sp>
      <p:sp>
        <p:nvSpPr>
          <p:cNvPr id="4" name="TextBox 3">
            <a:extLst>
              <a:ext uri="{FF2B5EF4-FFF2-40B4-BE49-F238E27FC236}">
                <a16:creationId xmlns:a16="http://schemas.microsoft.com/office/drawing/2014/main" id="{53C5E1EC-4ECE-477D-8662-A282633713CC}"/>
              </a:ext>
            </a:extLst>
          </p:cNvPr>
          <p:cNvSpPr txBox="1"/>
          <p:nvPr/>
        </p:nvSpPr>
        <p:spPr>
          <a:xfrm>
            <a:off x="914400" y="1828800"/>
            <a:ext cx="7924800" cy="2677656"/>
          </a:xfrm>
          <a:prstGeom prst="rect">
            <a:avLst/>
          </a:prstGeom>
          <a:noFill/>
        </p:spPr>
        <p:txBody>
          <a:bodyPr>
            <a:spAutoFit/>
          </a:bodyPr>
          <a:lstStyle/>
          <a:p>
            <a:pPr>
              <a:defRPr/>
            </a:pPr>
            <a:r>
              <a:rPr lang="en-US" sz="2800" b="1" dirty="0"/>
              <a:t>This text is divided into two main parts </a:t>
            </a:r>
          </a:p>
          <a:p>
            <a:pPr>
              <a:defRPr/>
            </a:pPr>
            <a:endParaRPr lang="en-US" sz="2800" b="1" dirty="0">
              <a:solidFill>
                <a:schemeClr val="tx2">
                  <a:lumMod val="50000"/>
                </a:schemeClr>
              </a:solidFill>
            </a:endParaRPr>
          </a:p>
          <a:p>
            <a:pPr marL="457200" indent="-457200">
              <a:buFont typeface="Arial" panose="020B0604020202020204" pitchFamily="34" charset="0"/>
              <a:buChar char="•"/>
              <a:defRPr/>
            </a:pPr>
            <a:r>
              <a:rPr lang="en-US" sz="2800" b="1" dirty="0">
                <a:solidFill>
                  <a:schemeClr val="tx2">
                    <a:lumMod val="50000"/>
                  </a:schemeClr>
                </a:solidFill>
              </a:rPr>
              <a:t>Chapters 2 through 11</a:t>
            </a:r>
            <a:r>
              <a:rPr lang="en-US" sz="2800" b="1" dirty="0"/>
              <a:t>, which compose the first part of the book, are devoted to financial accounting topics. </a:t>
            </a:r>
          </a:p>
          <a:p>
            <a:pPr>
              <a:defRPr/>
            </a:pPr>
            <a:endParaRPr lang="en-US" sz="2800" b="1" dirty="0"/>
          </a:p>
        </p:txBody>
      </p:sp>
      <p:sp>
        <p:nvSpPr>
          <p:cNvPr id="6" name="TextBox 5">
            <a:extLst>
              <a:ext uri="{FF2B5EF4-FFF2-40B4-BE49-F238E27FC236}">
                <a16:creationId xmlns:a16="http://schemas.microsoft.com/office/drawing/2014/main" id="{29ACAD56-9E4A-4F74-840F-0F4885C15802}"/>
              </a:ext>
            </a:extLst>
          </p:cNvPr>
          <p:cNvSpPr txBox="1"/>
          <p:nvPr/>
        </p:nvSpPr>
        <p:spPr>
          <a:xfrm>
            <a:off x="990600" y="4114800"/>
            <a:ext cx="7543800" cy="1384300"/>
          </a:xfrm>
          <a:prstGeom prst="rect">
            <a:avLst/>
          </a:prstGeom>
          <a:noFill/>
        </p:spPr>
        <p:txBody>
          <a:bodyPr>
            <a:spAutoFit/>
          </a:bodyPr>
          <a:lstStyle/>
          <a:p>
            <a:pPr marL="457200" indent="-457200">
              <a:buFont typeface="Arial" panose="020B0604020202020204" pitchFamily="34" charset="0"/>
              <a:buChar char="•"/>
              <a:defRPr/>
            </a:pPr>
            <a:r>
              <a:rPr lang="en-US" sz="2800" b="1" dirty="0"/>
              <a:t>The remaining chapters, </a:t>
            </a:r>
            <a:r>
              <a:rPr lang="en-US" sz="2800" b="1" dirty="0">
                <a:solidFill>
                  <a:schemeClr val="tx2">
                    <a:lumMod val="50000"/>
                  </a:schemeClr>
                </a:solidFill>
              </a:rPr>
              <a:t>Chapters</a:t>
            </a:r>
            <a:r>
              <a:rPr lang="en-US" sz="2800" b="1" dirty="0">
                <a:solidFill>
                  <a:schemeClr val="tx2">
                    <a:lumMod val="50000"/>
                  </a:schemeClr>
                </a:solidFill>
                <a:hlinkClick r:id="rId3"/>
              </a:rPr>
              <a:t> </a:t>
            </a:r>
            <a:r>
              <a:rPr lang="en-US" sz="2800" b="1" dirty="0">
                <a:solidFill>
                  <a:schemeClr val="tx2">
                    <a:lumMod val="50000"/>
                  </a:schemeClr>
                </a:solidFill>
              </a:rPr>
              <a:t>12 through 16</a:t>
            </a:r>
            <a:r>
              <a:rPr lang="en-US" sz="2800" b="1" dirty="0"/>
              <a:t>, provide an in-depth look at managerial accounting.</a:t>
            </a:r>
          </a:p>
        </p:txBody>
      </p:sp>
      <p:sp>
        <p:nvSpPr>
          <p:cNvPr id="7" name="Rounded Rectangle 6">
            <a:extLst>
              <a:ext uri="{FF2B5EF4-FFF2-40B4-BE49-F238E27FC236}">
                <a16:creationId xmlns:a16="http://schemas.microsoft.com/office/drawing/2014/main" id="{0287BD5C-FEDA-4451-B5E7-BFAACA4D7E28}"/>
              </a:ext>
            </a:extLst>
          </p:cNvPr>
          <p:cNvSpPr/>
          <p:nvPr/>
        </p:nvSpPr>
        <p:spPr>
          <a:xfrm>
            <a:off x="533400" y="6324600"/>
            <a:ext cx="3124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eaLnBrk="1" hangingPunct="1">
              <a:defRPr/>
            </a:pPr>
            <a:r>
              <a:rPr lang="en-US" altLang="en-US" sz="1100" b="1" dirty="0">
                <a:solidFill>
                  <a:schemeClr val="tx1"/>
                </a:solidFill>
                <a:latin typeface="Arial Narrow" pitchFamily="34" charset="0"/>
              </a:rPr>
              <a:t> Learning Objective 1-10: </a:t>
            </a:r>
            <a:r>
              <a:rPr lang="en-IN" altLang="en-US" sz="1100" b="1" dirty="0">
                <a:solidFill>
                  <a:schemeClr val="tx1"/>
                </a:solidFill>
                <a:latin typeface="Arial Narrow" pitchFamily="34" charset="0"/>
              </a:rPr>
              <a:t>Describe the plan of the book.</a:t>
            </a:r>
            <a:endParaRPr lang="en-US" altLang="en-US" sz="1100" b="1" dirty="0">
              <a:solidFill>
                <a:schemeClr val="tx1"/>
              </a:solidFill>
              <a:latin typeface="Arial Narrow"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4">
            <a:extLst>
              <a:ext uri="{FF2B5EF4-FFF2-40B4-BE49-F238E27FC236}">
                <a16:creationId xmlns:a16="http://schemas.microsoft.com/office/drawing/2014/main" id="{45343197-CF39-4024-9588-42879D00A660}"/>
              </a:ext>
            </a:extLst>
          </p:cNvPr>
          <p:cNvSpPr>
            <a:spLocks noGrp="1"/>
          </p:cNvSpPr>
          <p:nvPr>
            <p:ph type="title"/>
          </p:nvPr>
        </p:nvSpPr>
        <p:spPr>
          <a:xfrm>
            <a:off x="457200" y="2857500"/>
            <a:ext cx="8229600" cy="1143000"/>
          </a:xfrm>
        </p:spPr>
        <p:txBody>
          <a:bodyPr/>
          <a:lstStyle/>
          <a:p>
            <a:r>
              <a:rPr lang="en-US" altLang="en-US" dirty="0"/>
              <a:t>End of Chapter 1</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7">
            <a:extLst>
              <a:ext uri="{FF2B5EF4-FFF2-40B4-BE49-F238E27FC236}">
                <a16:creationId xmlns:a16="http://schemas.microsoft.com/office/drawing/2014/main" id="{B0F47B02-7C74-49EA-881D-5D6A0F31A40E}"/>
              </a:ext>
            </a:extLst>
          </p:cNvPr>
          <p:cNvSpPr>
            <a:spLocks noGrp="1"/>
          </p:cNvSpPr>
          <p:nvPr>
            <p:ph type="title"/>
          </p:nvPr>
        </p:nvSpPr>
        <p:spPr>
          <a:xfrm>
            <a:off x="495300" y="174625"/>
            <a:ext cx="8229600" cy="869950"/>
          </a:xfrm>
        </p:spPr>
        <p:txBody>
          <a:bodyPr/>
          <a:lstStyle/>
          <a:p>
            <a:r>
              <a:rPr lang="en-US" altLang="en-US" dirty="0">
                <a:solidFill>
                  <a:srgbClr val="331900"/>
                </a:solidFill>
              </a:rPr>
              <a:t>Learning Objectives</a:t>
            </a:r>
          </a:p>
        </p:txBody>
      </p:sp>
      <p:sp>
        <p:nvSpPr>
          <p:cNvPr id="58371" name="Text Box 4">
            <a:extLst>
              <a:ext uri="{FF2B5EF4-FFF2-40B4-BE49-F238E27FC236}">
                <a16:creationId xmlns:a16="http://schemas.microsoft.com/office/drawing/2014/main" id="{67264DA6-13C3-4AE9-A2E3-16485AEF82AB}"/>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dirty="0">
              <a:latin typeface="Arial" panose="020B0604020202020204" pitchFamily="34" charset="0"/>
            </a:endParaRPr>
          </a:p>
        </p:txBody>
      </p:sp>
      <p:sp>
        <p:nvSpPr>
          <p:cNvPr id="58372" name="Text Box 12">
            <a:extLst>
              <a:ext uri="{FF2B5EF4-FFF2-40B4-BE49-F238E27FC236}">
                <a16:creationId xmlns:a16="http://schemas.microsoft.com/office/drawing/2014/main" id="{818D44A5-2B12-4D30-86A3-A5AC45E25C62}"/>
              </a:ext>
            </a:extLst>
          </p:cNvPr>
          <p:cNvSpPr txBox="1">
            <a:spLocks noChangeArrowheads="1"/>
          </p:cNvSpPr>
          <p:nvPr/>
        </p:nvSpPr>
        <p:spPr bwMode="auto">
          <a:xfrm>
            <a:off x="495300" y="1250950"/>
            <a:ext cx="84963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200" b="1" dirty="0">
                <a:latin typeface="Arial Narrow" panose="020B0606020202030204" pitchFamily="34" charset="0"/>
              </a:rPr>
              <a:t>After studying this chapter, you should understand and be able to:</a:t>
            </a:r>
          </a:p>
          <a:p>
            <a:pPr>
              <a:spcBef>
                <a:spcPct val="50000"/>
              </a:spcBef>
              <a:buFontTx/>
              <a:buNone/>
            </a:pPr>
            <a:r>
              <a:rPr lang="en-US" altLang="en-US" sz="1800" b="1" dirty="0">
                <a:latin typeface="Arial Narrow" panose="020B0606020202030204" pitchFamily="34" charset="0"/>
              </a:rPr>
              <a:t>LO 1-1: Explain the definition of accounting.</a:t>
            </a:r>
          </a:p>
          <a:p>
            <a:pPr defTabSz="717550">
              <a:spcBef>
                <a:spcPct val="50000"/>
              </a:spcBef>
              <a:buFontTx/>
              <a:buNone/>
            </a:pPr>
            <a:r>
              <a:rPr lang="en-US" altLang="en-US" sz="1800" b="1" dirty="0">
                <a:latin typeface="Arial Narrow" panose="020B0606020202030204" pitchFamily="34" charset="0"/>
              </a:rPr>
              <a:t>LO 1-2: Identify who the users of accounting information are and explain why they find 	accounting information useful.</a:t>
            </a:r>
          </a:p>
          <a:p>
            <a:pPr>
              <a:spcBef>
                <a:spcPct val="50000"/>
              </a:spcBef>
              <a:buFontTx/>
              <a:buNone/>
            </a:pPr>
            <a:r>
              <a:rPr lang="en-US" altLang="en-US" sz="1800" b="1" dirty="0">
                <a:latin typeface="Arial Narrow" panose="020B0606020202030204" pitchFamily="34" charset="0"/>
              </a:rPr>
              <a:t>LO 1-3: Identify the variety of professional services that accountants provide.</a:t>
            </a:r>
          </a:p>
          <a:p>
            <a:pPr>
              <a:spcBef>
                <a:spcPct val="50000"/>
              </a:spcBef>
              <a:buFontTx/>
              <a:buNone/>
            </a:pPr>
            <a:r>
              <a:rPr lang="en-US" altLang="en-US" sz="1800" b="1" dirty="0">
                <a:latin typeface="Arial Narrow" panose="020B0606020202030204" pitchFamily="34" charset="0"/>
              </a:rPr>
              <a:t>LO 1-4: Summarize the development of accounting from a broad historical perspective.</a:t>
            </a:r>
          </a:p>
          <a:p>
            <a:pPr defTabSz="717550">
              <a:spcBef>
                <a:spcPct val="50000"/>
              </a:spcBef>
              <a:buFontTx/>
              <a:buNone/>
            </a:pPr>
            <a:r>
              <a:rPr lang="en-US" altLang="en-US" sz="1800" b="1" dirty="0">
                <a:latin typeface="Arial Narrow" panose="020B0606020202030204" pitchFamily="34" charset="0"/>
              </a:rPr>
              <a:t>LO 1-5: Explain the role that the FASB plays in the development of financial accounting 	standards.</a:t>
            </a:r>
          </a:p>
          <a:p>
            <a:pPr>
              <a:spcBef>
                <a:spcPct val="50000"/>
              </a:spcBef>
              <a:buFontTx/>
              <a:buNone/>
            </a:pPr>
            <a:r>
              <a:rPr lang="en-US" altLang="en-US" sz="1800" b="1" dirty="0">
                <a:latin typeface="Arial Narrow" panose="020B0606020202030204" pitchFamily="34" charset="0"/>
              </a:rPr>
              <a:t>LO 1-6: Generalize about how financial reporting standards evolve.</a:t>
            </a:r>
          </a:p>
          <a:p>
            <a:pPr>
              <a:spcBef>
                <a:spcPct val="50000"/>
              </a:spcBef>
              <a:buFontTx/>
              <a:buNone/>
            </a:pPr>
            <a:r>
              <a:rPr lang="en-US" altLang="en-US" sz="1800" b="1" dirty="0">
                <a:latin typeface="Arial Narrow" panose="020B0606020202030204" pitchFamily="34" charset="0"/>
              </a:rPr>
              <a:t>LO 1-7: Identify the key elements of ethical behavior for a professional accountant. </a:t>
            </a:r>
          </a:p>
          <a:p>
            <a:pPr>
              <a:spcBef>
                <a:spcPct val="50000"/>
              </a:spcBef>
              <a:buFontTx/>
              <a:buNone/>
            </a:pPr>
            <a:r>
              <a:rPr lang="en-US" altLang="en-US" sz="1800" b="1" dirty="0">
                <a:latin typeface="Arial Narrow" panose="020B0606020202030204" pitchFamily="34" charset="0"/>
              </a:rPr>
              <a:t>LO 1-8: Summarize the reasons for the FASB’s Conceptual Framework project.</a:t>
            </a:r>
          </a:p>
          <a:p>
            <a:pPr>
              <a:spcBef>
                <a:spcPct val="50000"/>
              </a:spcBef>
              <a:buFontTx/>
              <a:buNone/>
            </a:pPr>
            <a:r>
              <a:rPr lang="en-US" altLang="en-US" sz="1800" b="1" dirty="0">
                <a:latin typeface="Arial Narrow" panose="020B0606020202030204" pitchFamily="34" charset="0"/>
              </a:rPr>
              <a:t>LO 1-9: Summarize the objective of general-purpose financial reporting.</a:t>
            </a:r>
          </a:p>
          <a:p>
            <a:pPr>
              <a:spcBef>
                <a:spcPct val="50000"/>
              </a:spcBef>
              <a:buFontTx/>
              <a:buNone/>
            </a:pPr>
            <a:r>
              <a:rPr lang="en-US" altLang="en-US" sz="1800" b="1" dirty="0">
                <a:latin typeface="Arial Narrow" panose="020B0606020202030204" pitchFamily="34" charset="0"/>
              </a:rPr>
              <a:t>LO 1-10: Describe the plan of the book.</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3">
            <a:extLst>
              <a:ext uri="{FF2B5EF4-FFF2-40B4-BE49-F238E27FC236}">
                <a16:creationId xmlns:a16="http://schemas.microsoft.com/office/drawing/2014/main" id="{4739CA7A-5096-4757-BE49-735577D4F911}"/>
              </a:ext>
            </a:extLst>
          </p:cNvPr>
          <p:cNvSpPr>
            <a:spLocks noGrp="1"/>
          </p:cNvSpPr>
          <p:nvPr>
            <p:ph type="title"/>
          </p:nvPr>
        </p:nvSpPr>
        <p:spPr>
          <a:xfrm>
            <a:off x="495300" y="92075"/>
            <a:ext cx="8229600" cy="1143000"/>
          </a:xfrm>
        </p:spPr>
        <p:txBody>
          <a:bodyPr/>
          <a:lstStyle/>
          <a:p>
            <a:r>
              <a:rPr lang="en-US" altLang="en-US" dirty="0"/>
              <a:t>What is Accounting?</a:t>
            </a:r>
          </a:p>
        </p:txBody>
      </p:sp>
      <p:sp>
        <p:nvSpPr>
          <p:cNvPr id="6148" name="Text Box 56">
            <a:extLst>
              <a:ext uri="{FF2B5EF4-FFF2-40B4-BE49-F238E27FC236}">
                <a16:creationId xmlns:a16="http://schemas.microsoft.com/office/drawing/2014/main" id="{54409D58-ED1A-4342-B97B-B51F7F312BFB}"/>
              </a:ext>
            </a:extLst>
          </p:cNvPr>
          <p:cNvSpPr txBox="1">
            <a:spLocks noChangeArrowheads="1"/>
          </p:cNvSpPr>
          <p:nvPr/>
        </p:nvSpPr>
        <p:spPr bwMode="auto">
          <a:xfrm>
            <a:off x="360363" y="2133600"/>
            <a:ext cx="8610600" cy="2554288"/>
          </a:xfrm>
          <a:prstGeom prst="rect">
            <a:avLst/>
          </a:prstGeom>
          <a:solidFill>
            <a:schemeClr val="accent1">
              <a:lumMod val="40000"/>
              <a:lumOff val="60000"/>
            </a:schemeClr>
          </a:solidFill>
          <a:ln w="12700">
            <a:solidFill>
              <a:schemeClr val="accent1"/>
            </a:solidFill>
            <a:miter lim="800000"/>
            <a:headEnd/>
            <a:tailEnd/>
          </a:ln>
        </p:spPr>
        <p:txBody>
          <a:bodyPr>
            <a:spAutoFit/>
          </a:bodyPr>
          <a:lstStyle/>
          <a:p>
            <a:pPr algn="ctr">
              <a:spcBef>
                <a:spcPct val="50000"/>
              </a:spcBef>
              <a:defRPr/>
            </a:pPr>
            <a:r>
              <a:rPr lang="en-US" sz="4000" b="1" dirty="0">
                <a:solidFill>
                  <a:srgbClr val="0070C0"/>
                </a:solidFill>
                <a:latin typeface="Arial" charset="0"/>
              </a:rPr>
              <a:t>Accounting is the process of:</a:t>
            </a:r>
          </a:p>
          <a:p>
            <a:pPr algn="ctr">
              <a:spcBef>
                <a:spcPct val="50000"/>
              </a:spcBef>
              <a:defRPr/>
            </a:pPr>
            <a:endParaRPr lang="en-US" sz="4000" b="1" dirty="0">
              <a:solidFill>
                <a:srgbClr val="0070C0"/>
              </a:solidFill>
              <a:latin typeface="Arial" charset="0"/>
            </a:endParaRPr>
          </a:p>
          <a:p>
            <a:pPr algn="ctr">
              <a:spcBef>
                <a:spcPct val="50000"/>
              </a:spcBef>
              <a:defRPr/>
            </a:pPr>
            <a:endParaRPr lang="en-US" sz="4000" dirty="0">
              <a:solidFill>
                <a:srgbClr val="0070C0"/>
              </a:solidFill>
              <a:latin typeface="Arial" charset="0"/>
            </a:endParaRPr>
          </a:p>
        </p:txBody>
      </p:sp>
      <p:pic>
        <p:nvPicPr>
          <p:cNvPr id="60420" name="Picture 14">
            <a:extLst>
              <a:ext uri="{FF2B5EF4-FFF2-40B4-BE49-F238E27FC236}">
                <a16:creationId xmlns:a16="http://schemas.microsoft.com/office/drawing/2014/main" id="{805A5EE7-532F-4183-B9A2-E44FF20B47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583"/>
          <a:stretch>
            <a:fillRect/>
          </a:stretch>
        </p:blipFill>
        <p:spPr bwMode="auto">
          <a:xfrm>
            <a:off x="381000" y="2886075"/>
            <a:ext cx="8458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 name="Rounded Rectangle 6">
            <a:extLst>
              <a:ext uri="{FF2B5EF4-FFF2-40B4-BE49-F238E27FC236}">
                <a16:creationId xmlns:a16="http://schemas.microsoft.com/office/drawing/2014/main" id="{7DA6CF23-CCDE-484D-ADD2-477448542D05}"/>
              </a:ext>
            </a:extLst>
          </p:cNvPr>
          <p:cNvSpPr/>
          <p:nvPr/>
        </p:nvSpPr>
        <p:spPr>
          <a:xfrm>
            <a:off x="496888" y="6324600"/>
            <a:ext cx="3541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 Explain the definition of accounting.</a:t>
            </a:r>
            <a:endParaRPr lang="en-US" sz="1100" b="1" dirty="0">
              <a:solidFill>
                <a:schemeClr val="tx1"/>
              </a:solidFill>
              <a:latin typeface="Arial Narrow"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6">
            <a:extLst>
              <a:ext uri="{FF2B5EF4-FFF2-40B4-BE49-F238E27FC236}">
                <a16:creationId xmlns:a16="http://schemas.microsoft.com/office/drawing/2014/main" id="{853CCFF6-58C2-48C9-BC12-B67943EA6D8C}"/>
              </a:ext>
            </a:extLst>
          </p:cNvPr>
          <p:cNvSpPr>
            <a:spLocks noGrp="1"/>
          </p:cNvSpPr>
          <p:nvPr>
            <p:ph type="title"/>
          </p:nvPr>
        </p:nvSpPr>
        <p:spPr>
          <a:xfrm>
            <a:off x="476250" y="304800"/>
            <a:ext cx="8229600" cy="655638"/>
          </a:xfrm>
        </p:spPr>
        <p:txBody>
          <a:bodyPr/>
          <a:lstStyle/>
          <a:p>
            <a:r>
              <a:rPr lang="en-US" altLang="en-US" dirty="0"/>
              <a:t>Users and Uses of Accounting Information</a:t>
            </a:r>
          </a:p>
        </p:txBody>
      </p:sp>
      <p:graphicFrame>
        <p:nvGraphicFramePr>
          <p:cNvPr id="62467" name="Object 3">
            <a:extLst>
              <a:ext uri="{FF2B5EF4-FFF2-40B4-BE49-F238E27FC236}">
                <a16:creationId xmlns:a16="http://schemas.microsoft.com/office/drawing/2014/main" id="{A3F7E9B9-BFB4-4D87-A6BC-90A5C984ECB8}"/>
              </a:ext>
            </a:extLst>
          </p:cNvPr>
          <p:cNvGraphicFramePr>
            <a:graphicFrameLocks noChangeAspect="1"/>
          </p:cNvGraphicFramePr>
          <p:nvPr>
            <p:extLst>
              <p:ext uri="{D42A27DB-BD31-4B8C-83A1-F6EECF244321}">
                <p14:modId xmlns:p14="http://schemas.microsoft.com/office/powerpoint/2010/main" val="3212442701"/>
              </p:ext>
            </p:extLst>
          </p:nvPr>
        </p:nvGraphicFramePr>
        <p:xfrm>
          <a:off x="439738" y="1233170"/>
          <a:ext cx="8302625" cy="4959350"/>
        </p:xfrm>
        <a:graphic>
          <a:graphicData uri="http://schemas.openxmlformats.org/presentationml/2006/ole">
            <mc:AlternateContent xmlns:mc="http://schemas.openxmlformats.org/markup-compatibility/2006">
              <mc:Choice xmlns:v="urn:schemas-microsoft-com:vml" Requires="v">
                <p:oleObj spid="_x0000_s62698" name="Worksheet" r:id="rId4" imgW="4200635" imgH="2504982" progId="Excel.Sheet.8">
                  <p:embed/>
                </p:oleObj>
              </mc:Choice>
              <mc:Fallback>
                <p:oleObj name="Worksheet" r:id="rId4" imgW="4200635" imgH="2504982" progId="Excel.Sheet.8">
                  <p:embed/>
                  <p:pic>
                    <p:nvPicPr>
                      <p:cNvPr id="0" name="Object 3"/>
                      <p:cNvPicPr>
                        <a:picLocks noChangeAspect="1" noChangeArrowheads="1"/>
                      </p:cNvPicPr>
                      <p:nvPr/>
                    </p:nvPicPr>
                    <p:blipFill>
                      <a:blip r:embed="rId5"/>
                      <a:srcRect/>
                      <a:stretch>
                        <a:fillRect/>
                      </a:stretch>
                    </p:blipFill>
                    <p:spPr bwMode="auto">
                      <a:xfrm>
                        <a:off x="439738" y="1233170"/>
                        <a:ext cx="83026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ounded Rectangle 7">
            <a:extLst>
              <a:ext uri="{FF2B5EF4-FFF2-40B4-BE49-F238E27FC236}">
                <a16:creationId xmlns:a16="http://schemas.microsoft.com/office/drawing/2014/main" id="{4F8774D0-3676-4BB5-87DC-3D93F3A46714}"/>
              </a:ext>
            </a:extLst>
          </p:cNvPr>
          <p:cNvSpPr/>
          <p:nvPr/>
        </p:nvSpPr>
        <p:spPr>
          <a:xfrm>
            <a:off x="5334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1-2: Identify who the users of accounting information are and explain why they find accounting information useful.</a:t>
            </a:r>
            <a:endParaRPr lang="en-US" sz="1100" b="1" dirty="0">
              <a:solidFill>
                <a:schemeClr val="tx1"/>
              </a:solidFill>
              <a:latin typeface="Arial Narrow"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7">
            <a:extLst>
              <a:ext uri="{FF2B5EF4-FFF2-40B4-BE49-F238E27FC236}">
                <a16:creationId xmlns:a16="http://schemas.microsoft.com/office/drawing/2014/main" id="{996C8B3D-4FD6-4263-BD84-F1FA0FA83F44}"/>
              </a:ext>
            </a:extLst>
          </p:cNvPr>
          <p:cNvSpPr>
            <a:spLocks noGrp="1"/>
          </p:cNvSpPr>
          <p:nvPr>
            <p:ph type="title"/>
          </p:nvPr>
        </p:nvSpPr>
        <p:spPr>
          <a:xfrm>
            <a:off x="498475" y="590550"/>
            <a:ext cx="8229600" cy="1143000"/>
          </a:xfrm>
        </p:spPr>
        <p:txBody>
          <a:bodyPr/>
          <a:lstStyle/>
          <a:p>
            <a:r>
              <a:rPr lang="en-US" altLang="en-US" dirty="0"/>
              <a:t>Financial Accounting</a:t>
            </a:r>
          </a:p>
        </p:txBody>
      </p:sp>
      <p:sp>
        <p:nvSpPr>
          <p:cNvPr id="8195" name="Text Box 14">
            <a:extLst>
              <a:ext uri="{FF2B5EF4-FFF2-40B4-BE49-F238E27FC236}">
                <a16:creationId xmlns:a16="http://schemas.microsoft.com/office/drawing/2014/main" id="{FEB3E061-4332-4B28-9DD7-DB3F615AD34C}"/>
              </a:ext>
            </a:extLst>
          </p:cNvPr>
          <p:cNvSpPr txBox="1">
            <a:spLocks noChangeArrowheads="1"/>
          </p:cNvSpPr>
          <p:nvPr/>
        </p:nvSpPr>
        <p:spPr bwMode="auto">
          <a:xfrm>
            <a:off x="533400" y="1754188"/>
            <a:ext cx="8305800" cy="2062162"/>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sz="3200" b="1" dirty="0">
                <a:solidFill>
                  <a:schemeClr val="tx2"/>
                </a:solidFill>
                <a:latin typeface="Arial" charset="0"/>
              </a:rPr>
              <a:t>Financial accounting </a:t>
            </a:r>
            <a:r>
              <a:rPr lang="en-US" sz="3200" b="1" dirty="0">
                <a:latin typeface="Arial" charset="0"/>
              </a:rPr>
              <a:t>generally refers to the process that results in the preparation and reporting of financial statements for an entity.</a:t>
            </a:r>
          </a:p>
        </p:txBody>
      </p:sp>
      <p:sp>
        <p:nvSpPr>
          <p:cNvPr id="199695" name="Text Box 15">
            <a:extLst>
              <a:ext uri="{FF2B5EF4-FFF2-40B4-BE49-F238E27FC236}">
                <a16:creationId xmlns:a16="http://schemas.microsoft.com/office/drawing/2014/main" id="{24FA4AC9-D8CA-4C78-A163-A9E3AD3DA277}"/>
              </a:ext>
            </a:extLst>
          </p:cNvPr>
          <p:cNvSpPr txBox="1">
            <a:spLocks noChangeArrowheads="1"/>
          </p:cNvSpPr>
          <p:nvPr/>
        </p:nvSpPr>
        <p:spPr bwMode="auto">
          <a:xfrm>
            <a:off x="547688" y="4122738"/>
            <a:ext cx="8305800" cy="2062162"/>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sz="3200" b="1" dirty="0">
                <a:latin typeface="Arial" charset="0"/>
              </a:rPr>
              <a:t>Financial accounting is primarily </a:t>
            </a:r>
            <a:r>
              <a:rPr lang="en-US" sz="3200" b="1" dirty="0">
                <a:solidFill>
                  <a:schemeClr val="tx2"/>
                </a:solidFill>
                <a:latin typeface="Arial" charset="0"/>
              </a:rPr>
              <a:t>externally oriented </a:t>
            </a:r>
            <a:r>
              <a:rPr lang="en-US" sz="3200" b="1" dirty="0">
                <a:latin typeface="Arial" charset="0"/>
              </a:rPr>
              <a:t>and concerned with the</a:t>
            </a:r>
            <a:r>
              <a:rPr lang="en-US" sz="3200" b="1" dirty="0">
                <a:solidFill>
                  <a:schemeClr val="accent1"/>
                </a:solidFill>
                <a:latin typeface="Arial" charset="0"/>
              </a:rPr>
              <a:t> </a:t>
            </a:r>
            <a:r>
              <a:rPr lang="en-US" sz="3200" b="1" dirty="0">
                <a:solidFill>
                  <a:schemeClr val="tx2"/>
                </a:solidFill>
                <a:latin typeface="Arial" charset="0"/>
              </a:rPr>
              <a:t>historical </a:t>
            </a:r>
            <a:r>
              <a:rPr lang="en-US" sz="3200" b="1" dirty="0">
                <a:latin typeface="Arial" charset="0"/>
              </a:rPr>
              <a:t>results of an entity’s performance.</a:t>
            </a:r>
          </a:p>
        </p:txBody>
      </p:sp>
      <p:sp>
        <p:nvSpPr>
          <p:cNvPr id="64517" name="TextBox 1">
            <a:extLst>
              <a:ext uri="{FF2B5EF4-FFF2-40B4-BE49-F238E27FC236}">
                <a16:creationId xmlns:a16="http://schemas.microsoft.com/office/drawing/2014/main" id="{68100F18-DB14-49F8-8A29-AF13549FABDD}"/>
              </a:ext>
            </a:extLst>
          </p:cNvPr>
          <p:cNvSpPr txBox="1">
            <a:spLocks noChangeArrowheads="1"/>
          </p:cNvSpPr>
          <p:nvPr/>
        </p:nvSpPr>
        <p:spPr bwMode="auto">
          <a:xfrm>
            <a:off x="1030288" y="457200"/>
            <a:ext cx="7708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6" name="Rounded Rectangle 8">
            <a:extLst>
              <a:ext uri="{FF2B5EF4-FFF2-40B4-BE49-F238E27FC236}">
                <a16:creationId xmlns:a16="http://schemas.microsoft.com/office/drawing/2014/main" id="{C7EECEBE-DF0C-45DF-A6FB-73733252782F}"/>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7">
            <a:extLst>
              <a:ext uri="{FF2B5EF4-FFF2-40B4-BE49-F238E27FC236}">
                <a16:creationId xmlns:a16="http://schemas.microsoft.com/office/drawing/2014/main" id="{06E5A84F-5AE9-47A7-845A-C2E4B4D37173}"/>
              </a:ext>
            </a:extLst>
          </p:cNvPr>
          <p:cNvSpPr>
            <a:spLocks noGrp="1"/>
          </p:cNvSpPr>
          <p:nvPr>
            <p:ph type="title"/>
          </p:nvPr>
        </p:nvSpPr>
        <p:spPr>
          <a:xfrm>
            <a:off x="498475" y="590550"/>
            <a:ext cx="8229600" cy="1143000"/>
          </a:xfrm>
        </p:spPr>
        <p:txBody>
          <a:bodyPr/>
          <a:lstStyle/>
          <a:p>
            <a:r>
              <a:rPr lang="en-US" altLang="en-US" dirty="0"/>
              <a:t>Financial Accounting</a:t>
            </a:r>
          </a:p>
        </p:txBody>
      </p:sp>
      <p:sp>
        <p:nvSpPr>
          <p:cNvPr id="8195" name="Text Box 14">
            <a:extLst>
              <a:ext uri="{FF2B5EF4-FFF2-40B4-BE49-F238E27FC236}">
                <a16:creationId xmlns:a16="http://schemas.microsoft.com/office/drawing/2014/main" id="{FEB3E061-4332-4B28-9DD7-DB3F615AD34C}"/>
              </a:ext>
            </a:extLst>
          </p:cNvPr>
          <p:cNvSpPr txBox="1">
            <a:spLocks noChangeArrowheads="1"/>
          </p:cNvSpPr>
          <p:nvPr/>
        </p:nvSpPr>
        <p:spPr bwMode="auto">
          <a:xfrm>
            <a:off x="533400" y="1754188"/>
            <a:ext cx="8305800" cy="1938337"/>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sz="2400" b="1" dirty="0">
                <a:solidFill>
                  <a:schemeClr val="tx2"/>
                </a:solidFill>
                <a:latin typeface="Arial" charset="0"/>
              </a:rPr>
              <a:t>Bookkeeping procedures </a:t>
            </a:r>
            <a:r>
              <a:rPr lang="en-US" sz="2400" b="1" dirty="0">
                <a:latin typeface="Arial" charset="0"/>
              </a:rPr>
              <a:t>are </a:t>
            </a:r>
            <a:r>
              <a:rPr lang="en-IN" sz="2400" b="1" dirty="0">
                <a:latin typeface="Arial" charset="0"/>
              </a:rPr>
              <a:t>used to accumulate the financial results of many of an entity’s activities, and these procedures are part of the financial accounting and process</a:t>
            </a:r>
            <a:r>
              <a:rPr lang="en-US" sz="2400" b="1" dirty="0">
                <a:latin typeface="Arial" charset="0"/>
              </a:rPr>
              <a:t>. They </a:t>
            </a:r>
            <a:r>
              <a:rPr lang="en-IN" sz="2400" b="1" dirty="0">
                <a:latin typeface="Arial" charset="0"/>
              </a:rPr>
              <a:t>have been systematized using manual, mechanical, and computer techniques</a:t>
            </a:r>
            <a:r>
              <a:rPr lang="en-US" sz="2400" b="1" dirty="0">
                <a:latin typeface="Arial" charset="0"/>
              </a:rPr>
              <a:t>.</a:t>
            </a:r>
          </a:p>
        </p:txBody>
      </p:sp>
      <p:sp>
        <p:nvSpPr>
          <p:cNvPr id="199695" name="Text Box 15">
            <a:extLst>
              <a:ext uri="{FF2B5EF4-FFF2-40B4-BE49-F238E27FC236}">
                <a16:creationId xmlns:a16="http://schemas.microsoft.com/office/drawing/2014/main" id="{24FA4AC9-D8CA-4C78-A163-A9E3AD3DA277}"/>
              </a:ext>
            </a:extLst>
          </p:cNvPr>
          <p:cNvSpPr txBox="1">
            <a:spLocks noChangeArrowheads="1"/>
          </p:cNvSpPr>
          <p:nvPr/>
        </p:nvSpPr>
        <p:spPr bwMode="auto">
          <a:xfrm>
            <a:off x="523875" y="3810000"/>
            <a:ext cx="8305800" cy="830263"/>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IN" sz="2400" b="1" dirty="0">
                <a:latin typeface="Arial" charset="0"/>
              </a:rPr>
              <a:t>The title </a:t>
            </a:r>
            <a:r>
              <a:rPr lang="en-IN" sz="2400" b="1" dirty="0">
                <a:solidFill>
                  <a:schemeClr val="tx2"/>
                </a:solidFill>
                <a:latin typeface="Arial" charset="0"/>
              </a:rPr>
              <a:t>controller</a:t>
            </a:r>
            <a:r>
              <a:rPr lang="en-IN" sz="2400" b="1" dirty="0">
                <a:latin typeface="Arial" charset="0"/>
              </a:rPr>
              <a:t> is used to designate the chief accounting officer of a corporation</a:t>
            </a:r>
            <a:r>
              <a:rPr lang="en-US" sz="2400" b="1" dirty="0">
                <a:latin typeface="Arial" charset="0"/>
              </a:rPr>
              <a:t>.</a:t>
            </a:r>
          </a:p>
        </p:txBody>
      </p:sp>
      <p:sp>
        <p:nvSpPr>
          <p:cNvPr id="66565" name="TextBox 1">
            <a:extLst>
              <a:ext uri="{FF2B5EF4-FFF2-40B4-BE49-F238E27FC236}">
                <a16:creationId xmlns:a16="http://schemas.microsoft.com/office/drawing/2014/main" id="{B797784D-C0CE-4038-9CE7-50C31CBF6700}"/>
              </a:ext>
            </a:extLst>
          </p:cNvPr>
          <p:cNvSpPr txBox="1">
            <a:spLocks noChangeArrowheads="1"/>
          </p:cNvSpPr>
          <p:nvPr/>
        </p:nvSpPr>
        <p:spPr bwMode="auto">
          <a:xfrm>
            <a:off x="1030288" y="457200"/>
            <a:ext cx="7708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6" name="Text Box 15">
            <a:extLst>
              <a:ext uri="{FF2B5EF4-FFF2-40B4-BE49-F238E27FC236}">
                <a16:creationId xmlns:a16="http://schemas.microsoft.com/office/drawing/2014/main" id="{D7A6103B-94CF-4720-8C23-42DF0DC40953}"/>
              </a:ext>
            </a:extLst>
          </p:cNvPr>
          <p:cNvSpPr txBox="1">
            <a:spLocks noChangeArrowheads="1"/>
          </p:cNvSpPr>
          <p:nvPr/>
        </p:nvSpPr>
        <p:spPr bwMode="auto">
          <a:xfrm>
            <a:off x="498475" y="4724400"/>
            <a:ext cx="8305800" cy="1570038"/>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IN" sz="2400" b="1" dirty="0">
                <a:latin typeface="Arial" charset="0"/>
              </a:rPr>
              <a:t>An individual earns the </a:t>
            </a:r>
            <a:r>
              <a:rPr lang="en-IN" sz="2400" b="1" dirty="0">
                <a:solidFill>
                  <a:schemeClr val="tx2"/>
                </a:solidFill>
                <a:latin typeface="Arial" charset="0"/>
              </a:rPr>
              <a:t>Certified Public Accountant </a:t>
            </a:r>
            <a:r>
              <a:rPr lang="en-IN" sz="2400" b="1" dirty="0">
                <a:latin typeface="Arial" charset="0"/>
              </a:rPr>
              <a:t>(CPA) professional designation by fulfilling certain education and experience requirements and passing a comprehensive four-part examination.</a:t>
            </a:r>
            <a:endParaRPr lang="en-US" sz="2400" b="1" dirty="0">
              <a:latin typeface="Arial" charset="0"/>
            </a:endParaRPr>
          </a:p>
        </p:txBody>
      </p:sp>
      <p:sp>
        <p:nvSpPr>
          <p:cNvPr id="7" name="Rounded Rectangle 8">
            <a:extLst>
              <a:ext uri="{FF2B5EF4-FFF2-40B4-BE49-F238E27FC236}">
                <a16:creationId xmlns:a16="http://schemas.microsoft.com/office/drawing/2014/main" id="{51B695F1-AA94-4A1C-AF04-287630D2349D}"/>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8">
            <a:extLst>
              <a:ext uri="{FF2B5EF4-FFF2-40B4-BE49-F238E27FC236}">
                <a16:creationId xmlns:a16="http://schemas.microsoft.com/office/drawing/2014/main" id="{D01DC2D4-6AF2-41B4-9E3F-29E1B3464731}"/>
              </a:ext>
            </a:extLst>
          </p:cNvPr>
          <p:cNvSpPr>
            <a:spLocks noGrp="1"/>
          </p:cNvSpPr>
          <p:nvPr>
            <p:ph type="title"/>
          </p:nvPr>
        </p:nvSpPr>
        <p:spPr>
          <a:xfrm>
            <a:off x="474663" y="776288"/>
            <a:ext cx="8229600" cy="1143000"/>
          </a:xfrm>
        </p:spPr>
        <p:txBody>
          <a:bodyPr/>
          <a:lstStyle/>
          <a:p>
            <a:r>
              <a:rPr lang="en-US" altLang="en-US" dirty="0"/>
              <a:t>Managerial Accounting/Cost Accounting</a:t>
            </a:r>
          </a:p>
        </p:txBody>
      </p:sp>
      <p:sp>
        <p:nvSpPr>
          <p:cNvPr id="68611" name="Text Box 4">
            <a:extLst>
              <a:ext uri="{FF2B5EF4-FFF2-40B4-BE49-F238E27FC236}">
                <a16:creationId xmlns:a16="http://schemas.microsoft.com/office/drawing/2014/main" id="{EE4ACD5E-00B7-440C-BF8E-8B5E9B13FECE}"/>
              </a:ext>
            </a:extLst>
          </p:cNvPr>
          <p:cNvSpPr txBox="1">
            <a:spLocks noChangeArrowheads="1"/>
          </p:cNvSpPr>
          <p:nvPr/>
        </p:nvSpPr>
        <p:spPr bwMode="auto">
          <a:xfrm>
            <a:off x="381000" y="2178050"/>
            <a:ext cx="8534400" cy="1631950"/>
          </a:xfrm>
          <a:prstGeom prst="rect">
            <a:avLst/>
          </a:prstGeom>
          <a:solidFill>
            <a:srgbClr val="FEF4EC"/>
          </a:solidFill>
          <a:ln w="9525">
            <a:solidFill>
              <a:schemeClr val="accent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solidFill>
                  <a:schemeClr val="tx2"/>
                </a:solidFill>
                <a:latin typeface="Arial" panose="020B0604020202020204" pitchFamily="34" charset="0"/>
              </a:rPr>
              <a:t>Managerial accounting </a:t>
            </a:r>
            <a:r>
              <a:rPr lang="en-US" altLang="en-US" sz="2400" b="1" dirty="0">
                <a:latin typeface="Arial" panose="020B0604020202020204" pitchFamily="34" charset="0"/>
              </a:rPr>
              <a:t>is concerned with the use of economic and financial information to plan and control many activities of the entity and to support the management decision-making process.</a:t>
            </a:r>
          </a:p>
        </p:txBody>
      </p:sp>
      <p:sp>
        <p:nvSpPr>
          <p:cNvPr id="68612" name="Text Box 5">
            <a:extLst>
              <a:ext uri="{FF2B5EF4-FFF2-40B4-BE49-F238E27FC236}">
                <a16:creationId xmlns:a16="http://schemas.microsoft.com/office/drawing/2014/main" id="{87F4F0EB-FF45-4B8C-90F8-753F608DAD38}"/>
              </a:ext>
            </a:extLst>
          </p:cNvPr>
          <p:cNvSpPr txBox="1">
            <a:spLocks noChangeArrowheads="1"/>
          </p:cNvSpPr>
          <p:nvPr/>
        </p:nvSpPr>
        <p:spPr bwMode="auto">
          <a:xfrm>
            <a:off x="381000" y="4157663"/>
            <a:ext cx="8534400" cy="1938337"/>
          </a:xfrm>
          <a:prstGeom prst="rect">
            <a:avLst/>
          </a:prstGeom>
          <a:solidFill>
            <a:srgbClr val="E9F4FB"/>
          </a:solidFill>
          <a:ln w="9525">
            <a:solidFill>
              <a:schemeClr val="accent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solidFill>
                  <a:schemeClr val="tx2"/>
                </a:solidFill>
                <a:latin typeface="Arial" panose="020B0604020202020204" pitchFamily="34" charset="0"/>
              </a:rPr>
              <a:t>Cost accounting </a:t>
            </a:r>
            <a:r>
              <a:rPr lang="en-US" altLang="en-US" sz="2400" b="1" dirty="0">
                <a:latin typeface="Arial" panose="020B0604020202020204" pitchFamily="34" charset="0"/>
              </a:rPr>
              <a:t>relates to the determination and accumulation of product, process, or service costs. </a:t>
            </a:r>
            <a:r>
              <a:rPr lang="en-IN" altLang="en-US" sz="2400" b="1" dirty="0">
                <a:latin typeface="Arial" panose="020B0604020202020204" pitchFamily="34" charset="0"/>
              </a:rPr>
              <a:t>The </a:t>
            </a:r>
            <a:r>
              <a:rPr lang="en-IN" altLang="en-US" sz="2400" b="1" dirty="0">
                <a:solidFill>
                  <a:schemeClr val="tx2"/>
                </a:solidFill>
                <a:latin typeface="Arial" panose="020B0604020202020204" pitchFamily="34" charset="0"/>
              </a:rPr>
              <a:t>Certified Management Accountant </a:t>
            </a:r>
            <a:r>
              <a:rPr lang="en-IN" altLang="en-US" sz="2400" b="1" dirty="0">
                <a:latin typeface="Arial" panose="020B0604020202020204" pitchFamily="34" charset="0"/>
              </a:rPr>
              <a:t>(CMA) designation can be earned by a management accountant or cost accountant by passing a broad two-part examination.</a:t>
            </a:r>
            <a:endParaRPr lang="en-US" altLang="en-US" sz="2400" b="1" dirty="0">
              <a:latin typeface="Arial" panose="020B0604020202020204" pitchFamily="34" charset="0"/>
            </a:endParaRPr>
          </a:p>
        </p:txBody>
      </p:sp>
      <p:sp>
        <p:nvSpPr>
          <p:cNvPr id="68613" name="TextBox 9">
            <a:extLst>
              <a:ext uri="{FF2B5EF4-FFF2-40B4-BE49-F238E27FC236}">
                <a16:creationId xmlns:a16="http://schemas.microsoft.com/office/drawing/2014/main" id="{C1896DD7-E167-4EC0-9505-89E11C771572}"/>
              </a:ext>
            </a:extLst>
          </p:cNvPr>
          <p:cNvSpPr txBox="1">
            <a:spLocks noChangeArrowheads="1"/>
          </p:cNvSpPr>
          <p:nvPr/>
        </p:nvSpPr>
        <p:spPr bwMode="auto">
          <a:xfrm>
            <a:off x="993775" y="320675"/>
            <a:ext cx="7710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6" name="Rounded Rectangle 8">
            <a:extLst>
              <a:ext uri="{FF2B5EF4-FFF2-40B4-BE49-F238E27FC236}">
                <a16:creationId xmlns:a16="http://schemas.microsoft.com/office/drawing/2014/main" id="{E2D73BF0-C5C1-47B0-B9C8-E851103D1813}"/>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0">
            <a:extLst>
              <a:ext uri="{FF2B5EF4-FFF2-40B4-BE49-F238E27FC236}">
                <a16:creationId xmlns:a16="http://schemas.microsoft.com/office/drawing/2014/main" id="{76EE5A50-90D9-4853-9CFA-AA2E24AA7E10}"/>
              </a:ext>
            </a:extLst>
          </p:cNvPr>
          <p:cNvSpPr>
            <a:spLocks noGrp="1"/>
          </p:cNvSpPr>
          <p:nvPr>
            <p:ph type="title"/>
          </p:nvPr>
        </p:nvSpPr>
        <p:spPr>
          <a:xfrm>
            <a:off x="1143000" y="420688"/>
            <a:ext cx="6858000" cy="1143000"/>
          </a:xfrm>
        </p:spPr>
        <p:txBody>
          <a:bodyPr/>
          <a:lstStyle/>
          <a:p>
            <a:r>
              <a:rPr lang="en-US" altLang="en-US" b="1" dirty="0"/>
              <a:t>Auditing—Public Accounting</a:t>
            </a:r>
          </a:p>
        </p:txBody>
      </p:sp>
      <p:sp>
        <p:nvSpPr>
          <p:cNvPr id="70659" name="Text Box 1027">
            <a:extLst>
              <a:ext uri="{FF2B5EF4-FFF2-40B4-BE49-F238E27FC236}">
                <a16:creationId xmlns:a16="http://schemas.microsoft.com/office/drawing/2014/main" id="{9EA3ADD4-C45A-4E98-A9EE-7B0073A11167}"/>
              </a:ext>
            </a:extLst>
          </p:cNvPr>
          <p:cNvSpPr txBox="1">
            <a:spLocks noChangeArrowheads="1"/>
          </p:cNvSpPr>
          <p:nvPr/>
        </p:nvSpPr>
        <p:spPr bwMode="auto">
          <a:xfrm>
            <a:off x="1152525" y="1770063"/>
            <a:ext cx="7218363" cy="1570037"/>
          </a:xfrm>
          <a:prstGeom prst="rect">
            <a:avLst/>
          </a:prstGeom>
          <a:solidFill>
            <a:srgbClr val="F0F5FA"/>
          </a:solidFill>
          <a:ln w="9525">
            <a:solidFill>
              <a:srgbClr val="0033CC"/>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solidFill>
                  <a:schemeClr val="tx2"/>
                </a:solidFill>
                <a:latin typeface="Arial" panose="020B0604020202020204" pitchFamily="34" charset="0"/>
              </a:rPr>
              <a:t>Public accounting firms </a:t>
            </a:r>
            <a:r>
              <a:rPr lang="en-US" altLang="en-US" sz="2400" b="1" dirty="0">
                <a:latin typeface="Arial" panose="020B0604020202020204" pitchFamily="34" charset="0"/>
              </a:rPr>
              <a:t>and individual </a:t>
            </a:r>
            <a:r>
              <a:rPr lang="en-US" altLang="en-US" sz="2400" b="1" dirty="0">
                <a:solidFill>
                  <a:schemeClr val="tx2"/>
                </a:solidFill>
                <a:latin typeface="Arial" panose="020B0604020202020204" pitchFamily="34" charset="0"/>
              </a:rPr>
              <a:t>Certified Public Accountants (CPAs) </a:t>
            </a:r>
            <a:r>
              <a:rPr lang="en-US" altLang="en-US" sz="2400" b="1" dirty="0">
                <a:latin typeface="Arial" panose="020B0604020202020204" pitchFamily="34" charset="0"/>
              </a:rPr>
              <a:t>provide auditing services and issue </a:t>
            </a:r>
            <a:r>
              <a:rPr lang="en-US" altLang="en-US" sz="2400" b="1" dirty="0">
                <a:solidFill>
                  <a:schemeClr val="tx2"/>
                </a:solidFill>
                <a:latin typeface="Arial" panose="020B0604020202020204" pitchFamily="34" charset="0"/>
              </a:rPr>
              <a:t>an independent auditor’s report. </a:t>
            </a:r>
          </a:p>
        </p:txBody>
      </p:sp>
      <p:sp>
        <p:nvSpPr>
          <p:cNvPr id="70660" name="Text Box 1035">
            <a:extLst>
              <a:ext uri="{FF2B5EF4-FFF2-40B4-BE49-F238E27FC236}">
                <a16:creationId xmlns:a16="http://schemas.microsoft.com/office/drawing/2014/main" id="{94392CE2-AA83-4A3A-B8E7-600706F3B703}"/>
              </a:ext>
            </a:extLst>
          </p:cNvPr>
          <p:cNvSpPr txBox="1">
            <a:spLocks noChangeArrowheads="1"/>
          </p:cNvSpPr>
          <p:nvPr/>
        </p:nvSpPr>
        <p:spPr bwMode="auto">
          <a:xfrm>
            <a:off x="484188" y="3810000"/>
            <a:ext cx="8555037" cy="830997"/>
          </a:xfrm>
          <a:prstGeom prst="rect">
            <a:avLst/>
          </a:prstGeom>
          <a:solidFill>
            <a:srgbClr val="FFFFCC"/>
          </a:solidFill>
          <a:ln w="9525">
            <a:solidFill>
              <a:srgbClr val="0033CC"/>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An independent auditor’s report usually contains four brief paragraphs.</a:t>
            </a:r>
          </a:p>
        </p:txBody>
      </p:sp>
      <p:sp>
        <p:nvSpPr>
          <p:cNvPr id="70661" name="TextBox 9">
            <a:extLst>
              <a:ext uri="{FF2B5EF4-FFF2-40B4-BE49-F238E27FC236}">
                <a16:creationId xmlns:a16="http://schemas.microsoft.com/office/drawing/2014/main" id="{A2CFF724-E62E-43A1-B69C-9ACACEF144E5}"/>
              </a:ext>
            </a:extLst>
          </p:cNvPr>
          <p:cNvSpPr txBox="1">
            <a:spLocks noChangeArrowheads="1"/>
          </p:cNvSpPr>
          <p:nvPr/>
        </p:nvSpPr>
        <p:spPr bwMode="auto">
          <a:xfrm>
            <a:off x="990600" y="319088"/>
            <a:ext cx="7710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000" b="1" dirty="0">
                <a:latin typeface="Tahoma" panose="020B0604030504040204" pitchFamily="34" charset="0"/>
              </a:rPr>
              <a:t>Professional services that accountants provide include:</a:t>
            </a:r>
          </a:p>
        </p:txBody>
      </p:sp>
      <p:sp>
        <p:nvSpPr>
          <p:cNvPr id="6" name="Rounded Rectangle 8">
            <a:extLst>
              <a:ext uri="{FF2B5EF4-FFF2-40B4-BE49-F238E27FC236}">
                <a16:creationId xmlns:a16="http://schemas.microsoft.com/office/drawing/2014/main" id="{84D1AA66-48F8-4D9F-A5F1-368F4D79D91F}"/>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 Identify the variety of professional services that accountants provide.</a:t>
            </a:r>
            <a:endParaRPr lang="en-US" sz="1100" b="1" dirty="0">
              <a:solidFill>
                <a:schemeClr val="tx1"/>
              </a:solidFill>
              <a:latin typeface="Arial Narrow" pitchFamily="34"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10ACB1-5E78-46B6-8545-3C9FDD2EE594}">
  <ds:schemaRefs>
    <ds:schemaRef ds:uri="http://schemas.microsoft.com/sharepoint/v3/contenttype/forms"/>
  </ds:schemaRefs>
</ds:datastoreItem>
</file>

<file path=customXml/itemProps2.xml><?xml version="1.0" encoding="utf-8"?>
<ds:datastoreItem xmlns:ds="http://schemas.openxmlformats.org/officeDocument/2006/customXml" ds:itemID="{BF5DF32C-42D9-4142-A583-2674CBD6992F}">
  <ds:schemaRefs>
    <ds:schemaRef ds:uri="http://schemas.microsoft.com/office/infopath/2007/PartnerControls"/>
    <ds:schemaRef ds:uri="http://purl.org/dc/elements/1.1/"/>
    <ds:schemaRef ds:uri="http://schemas.microsoft.com/office/2006/metadata/properties"/>
    <ds:schemaRef ds:uri="8f5cc36b-c016-4758-adce-9e0f69c0453c"/>
    <ds:schemaRef ds:uri="http://purl.org/dc/terms/"/>
    <ds:schemaRef ds:uri="http://schemas.openxmlformats.org/package/2006/metadata/core-properties"/>
    <ds:schemaRef ds:uri="http://schemas.microsoft.com/office/2006/documentManagement/types"/>
    <ds:schemaRef ds:uri="dd132adf-85ac-4a18-8a8f-eabd02632a11"/>
    <ds:schemaRef ds:uri="http://www.w3.org/XML/1998/namespace"/>
    <ds:schemaRef ds:uri="http://purl.org/dc/dcmitype/"/>
  </ds:schemaRefs>
</ds:datastoreItem>
</file>

<file path=customXml/itemProps3.xml><?xml version="1.0" encoding="utf-8"?>
<ds:datastoreItem xmlns:ds="http://schemas.openxmlformats.org/officeDocument/2006/customXml" ds:itemID="{B57C2EE3-130E-48E0-9F22-24C0B48DF3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4519</Words>
  <Application>Microsoft Office PowerPoint</Application>
  <PresentationFormat>On-screen Show (4:3)</PresentationFormat>
  <Paragraphs>265</Paragraphs>
  <Slides>28</Slides>
  <Notes>28</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9" baseType="lpstr">
      <vt:lpstr>Arial</vt:lpstr>
      <vt:lpstr>Arial Narrow</vt:lpstr>
      <vt:lpstr>Book Antiqua</vt:lpstr>
      <vt:lpstr>Calibri</vt:lpstr>
      <vt:lpstr>Palatino Linotype</vt:lpstr>
      <vt:lpstr>Tahoma</vt:lpstr>
      <vt:lpstr>Times</vt:lpstr>
      <vt:lpstr>Times New Roman</vt:lpstr>
      <vt:lpstr>Wingdings</vt:lpstr>
      <vt:lpstr>Theme1</vt:lpstr>
      <vt:lpstr>Worksheet</vt:lpstr>
      <vt:lpstr>PowerPoint Presentation</vt:lpstr>
      <vt:lpstr>Accounting What the Numbers Mean</vt:lpstr>
      <vt:lpstr>Learning Objectives</vt:lpstr>
      <vt:lpstr>What is Accounting?</vt:lpstr>
      <vt:lpstr>Users and Uses of Accounting Information</vt:lpstr>
      <vt:lpstr>Financial Accounting</vt:lpstr>
      <vt:lpstr>Financial Accounting</vt:lpstr>
      <vt:lpstr>Managerial Accounting/Cost Accounting</vt:lpstr>
      <vt:lpstr>Auditing—Public Accounting</vt:lpstr>
      <vt:lpstr> Internal Auditing</vt:lpstr>
      <vt:lpstr>Governmental and Not-for-Profit Accounting</vt:lpstr>
      <vt:lpstr>Income Tax Accounting</vt:lpstr>
      <vt:lpstr>How Has Accounting Developed?</vt:lpstr>
      <vt:lpstr>How Has Accounting Developed?</vt:lpstr>
      <vt:lpstr>How Has Accounting Developed?</vt:lpstr>
      <vt:lpstr>How Has Accounting Developed?</vt:lpstr>
      <vt:lpstr>How Has Accounting Developed?</vt:lpstr>
      <vt:lpstr>How Has Accounting Developed?</vt:lpstr>
      <vt:lpstr>How Has Accounting Developed?</vt:lpstr>
      <vt:lpstr>How Has Accounting Developed?</vt:lpstr>
      <vt:lpstr>How Has Accounting Developed?</vt:lpstr>
      <vt:lpstr>Standards for Other Types of Accounting:</vt:lpstr>
      <vt:lpstr>International Accounting Standards</vt:lpstr>
      <vt:lpstr>Ethics and the Accounting Profession</vt:lpstr>
      <vt:lpstr>The Conceptual Framework</vt:lpstr>
      <vt:lpstr>Concepts Statement No. 8</vt:lpstr>
      <vt:lpstr>The Plan of this Book</vt:lpstr>
      <vt:lpstr>End of Chapter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