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34"/>
  </p:notesMasterIdLst>
  <p:handoutMasterIdLst>
    <p:handoutMasterId r:id="rId35"/>
  </p:handoutMasterIdLst>
  <p:sldIdLst>
    <p:sldId id="353" r:id="rId6"/>
    <p:sldId id="376" r:id="rId7"/>
    <p:sldId id="362" r:id="rId8"/>
    <p:sldId id="363" r:id="rId9"/>
    <p:sldId id="380" r:id="rId10"/>
    <p:sldId id="381" r:id="rId11"/>
    <p:sldId id="382" r:id="rId12"/>
    <p:sldId id="383" r:id="rId13"/>
    <p:sldId id="384" r:id="rId14"/>
    <p:sldId id="385" r:id="rId15"/>
    <p:sldId id="386" r:id="rId16"/>
    <p:sldId id="387" r:id="rId17"/>
    <p:sldId id="388" r:id="rId18"/>
    <p:sldId id="402" r:id="rId19"/>
    <p:sldId id="403" r:id="rId20"/>
    <p:sldId id="389" r:id="rId21"/>
    <p:sldId id="390" r:id="rId22"/>
    <p:sldId id="404" r:id="rId23"/>
    <p:sldId id="391" r:id="rId24"/>
    <p:sldId id="392" r:id="rId25"/>
    <p:sldId id="393" r:id="rId26"/>
    <p:sldId id="394" r:id="rId27"/>
    <p:sldId id="395" r:id="rId28"/>
    <p:sldId id="396" r:id="rId29"/>
    <p:sldId id="397" r:id="rId30"/>
    <p:sldId id="398" r:id="rId31"/>
    <p:sldId id="399" r:id="rId32"/>
    <p:sldId id="300" r:id="rId33"/>
  </p:sldIdLst>
  <p:sldSz cx="9144000" cy="6858000" type="screen4x3"/>
  <p:notesSz cx="7010400" cy="9296400"/>
  <p:custDataLst>
    <p:tags r:id="rId36"/>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80"/>
            <p14:sldId id="381"/>
            <p14:sldId id="382"/>
            <p14:sldId id="383"/>
            <p14:sldId id="384"/>
            <p14:sldId id="385"/>
            <p14:sldId id="386"/>
            <p14:sldId id="387"/>
            <p14:sldId id="388"/>
            <p14:sldId id="402"/>
            <p14:sldId id="403"/>
            <p14:sldId id="389"/>
            <p14:sldId id="390"/>
            <p14:sldId id="404"/>
            <p14:sldId id="391"/>
            <p14:sldId id="392"/>
            <p14:sldId id="393"/>
            <p14:sldId id="394"/>
            <p14:sldId id="395"/>
            <p14:sldId id="396"/>
            <p14:sldId id="397"/>
            <p14:sldId id="398"/>
            <p14:sldId id="399"/>
            <p14:sldId id="30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73" autoAdjust="0"/>
    <p:restoredTop sz="66667" autoAdjust="0"/>
  </p:normalViewPr>
  <p:slideViewPr>
    <p:cSldViewPr>
      <p:cViewPr varScale="1">
        <p:scale>
          <a:sx n="66" d="100"/>
          <a:sy n="66" d="100"/>
        </p:scale>
        <p:origin x="1698" y="60"/>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dirty="0"/>
              <a:t>Organizations with many plant locations or activities involving many financial transactions employ professional accountants to do internal auditing. </a:t>
            </a:r>
          </a:p>
          <a:p>
            <a:pPr eaLnBrk="1" hangingPunct="1"/>
            <a:r>
              <a:rPr lang="en-IN" altLang="en-US" dirty="0"/>
              <a:t>An internal auditor possesses qualifications similar to other accountants but has also passed an examination to become a Certified Internal Auditor (CIA).</a:t>
            </a:r>
            <a:endParaRPr lang="en-US" altLang="en-US" dirty="0"/>
          </a:p>
          <a:p>
            <a:endParaRPr lang="en-IN" dirty="0"/>
          </a:p>
        </p:txBody>
      </p:sp>
    </p:spTree>
    <p:extLst>
      <p:ext uri="{BB962C8B-B14F-4D97-AF65-F5344CB8AC3E}">
        <p14:creationId xmlns:p14="http://schemas.microsoft.com/office/powerpoint/2010/main" val="2863309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t>Governmental units at the municipal, state, and federal levels and not-for-profit entities, such as colleges and universities, hospitals, and voluntary health and welfare organizations, require the same accounting functions to be performed as do other accounting entities. Religious organizations, labor unions, trade associations, performing arts organizations, political parties, libraries, museums, country clubs, and many other not-for-profit organizations employ accountants with similar educational qualifications as those employed in business and public accounting.</a:t>
            </a:r>
          </a:p>
          <a:p>
            <a:endParaRPr lang="en-IN" dirty="0"/>
          </a:p>
        </p:txBody>
      </p:sp>
    </p:spTree>
    <p:extLst>
      <p:ext uri="{BB962C8B-B14F-4D97-AF65-F5344CB8AC3E}">
        <p14:creationId xmlns:p14="http://schemas.microsoft.com/office/powerpoint/2010/main" val="3322578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U.S. Internal Revenue Code and related regulations coupled with state and local tax laws specify rules and procedures to be followed to determine an entity’s tax liability. Accountants use their judgment and expertise to design transactions so that the entity’s overall income tax liability is minimized. Accountants also prepare tax returns and represent clients whose tax returns are being reviewed or challenged by tax authorities. </a:t>
            </a:r>
          </a:p>
          <a:p>
            <a:endParaRPr lang="en-IN" dirty="0"/>
          </a:p>
        </p:txBody>
      </p:sp>
    </p:spTree>
    <p:extLst>
      <p:ext uri="{BB962C8B-B14F-4D97-AF65-F5344CB8AC3E}">
        <p14:creationId xmlns:p14="http://schemas.microsoft.com/office/powerpoint/2010/main" val="1250200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solidFill>
                  <a:srgbClr val="000000"/>
                </a:solidFill>
              </a:rPr>
              <a:t>LO 1-4: </a:t>
            </a:r>
            <a:r>
              <a:rPr kumimoji="0" lang="en-US" altLang="en-US" dirty="0">
                <a:solidFill>
                  <a:srgbClr val="000000"/>
                </a:solidFill>
              </a:rPr>
              <a:t>Summarize the development of accounting from a broad historical perspective.</a:t>
            </a:r>
          </a:p>
          <a:p>
            <a:pPr eaLnBrk="1" hangingPunct="1"/>
            <a:endParaRPr kumimoji="0" lang="en-US" altLang="en-US" dirty="0">
              <a:solidFill>
                <a:srgbClr val="800000"/>
              </a:solidFill>
            </a:endParaRPr>
          </a:p>
          <a:p>
            <a:pPr eaLnBrk="1" hangingPunct="1"/>
            <a:r>
              <a:rPr lang="en-US" altLang="en-US" dirty="0"/>
              <a:t>Evidence of record keeping dates back to the clay tablets of the earliest civilizations in about 3000 B.C. Clay tablets were used by the Mesopotamians to record tax receipts. </a:t>
            </a:r>
          </a:p>
          <a:p>
            <a:pPr eaLnBrk="1" hangingPunct="1"/>
            <a:endParaRPr lang="en-US" altLang="en-US" dirty="0"/>
          </a:p>
          <a:p>
            <a:endParaRPr lang="en-IN" dirty="0"/>
          </a:p>
        </p:txBody>
      </p:sp>
    </p:spTree>
    <p:extLst>
      <p:ext uri="{BB962C8B-B14F-4D97-AF65-F5344CB8AC3E}">
        <p14:creationId xmlns:p14="http://schemas.microsoft.com/office/powerpoint/2010/main" val="1421494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In 1494, Luca Pacioli, a Franciscan monk and mathematics professor published the “method of Venice” system, the first known text that fully described a comprehensive double-entry bookkeeping system. Today’s modern bookkeeping systems have evolved directly from </a:t>
            </a:r>
            <a:r>
              <a:rPr lang="en-US" altLang="en-US" dirty="0" err="1"/>
              <a:t>Pacioli’s</a:t>
            </a:r>
            <a:r>
              <a:rPr lang="en-US" altLang="en-US" dirty="0"/>
              <a:t> system.</a:t>
            </a:r>
          </a:p>
        </p:txBody>
      </p:sp>
    </p:spTree>
    <p:extLst>
      <p:ext uri="{BB962C8B-B14F-4D97-AF65-F5344CB8AC3E}">
        <p14:creationId xmlns:p14="http://schemas.microsoft.com/office/powerpoint/2010/main" val="2188795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In the mid-19</a:t>
            </a:r>
            <a:r>
              <a:rPr lang="en-US" altLang="en-US" baseline="0" dirty="0"/>
              <a:t>th</a:t>
            </a:r>
            <a:r>
              <a:rPr lang="en-US" altLang="en-US" dirty="0"/>
              <a:t> century, absentee owners and investors trusted managers with the operations of their companies. These owners and investors required reports from the managers showing the company’s financial position and results of operations. This created a need for the independent audit function to add credence to those reports. </a:t>
            </a:r>
          </a:p>
        </p:txBody>
      </p:sp>
    </p:spTree>
    <p:extLst>
      <p:ext uri="{BB962C8B-B14F-4D97-AF65-F5344CB8AC3E}">
        <p14:creationId xmlns:p14="http://schemas.microsoft.com/office/powerpoint/2010/main" val="31571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u="none" dirty="0"/>
              <a:t>Accounting professionals in the United States organized themselves in the early 1900s and worked hard to establish certification laws, standardized audit procedures, and other attributes of a profession.</a:t>
            </a:r>
          </a:p>
          <a:p>
            <a:pPr eaLnBrk="1" hangingPunct="1"/>
            <a:endParaRPr lang="en-US" altLang="en-US" u="none" dirty="0"/>
          </a:p>
          <a:p>
            <a:endParaRPr lang="en-IN" dirty="0"/>
          </a:p>
        </p:txBody>
      </p:sp>
    </p:spTree>
    <p:extLst>
      <p:ext uri="{BB962C8B-B14F-4D97-AF65-F5344CB8AC3E}">
        <p14:creationId xmlns:p14="http://schemas.microsoft.com/office/powerpoint/2010/main" val="3015204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Between 1932 and 1934, the American Institute of Accountants and the New York Stock Exchange agreed upon five broad principles of accounting, which was the first formal accounting standard-setting activity. The accounting, financial reporting, and auditing weaknesses related to the 1929 stock market crash gave impetus to this effort.</a:t>
            </a:r>
          </a:p>
          <a:p>
            <a:pPr eaLnBrk="1" hangingPunct="1"/>
            <a:endParaRPr lang="en-US" altLang="en-US" dirty="0"/>
          </a:p>
          <a:p>
            <a:pPr eaLnBrk="1" hangingPunct="1"/>
            <a:r>
              <a:rPr kumimoji="1" lang="en-IN" sz="1200" b="0" i="0" u="none" strike="noStrike" kern="1200" baseline="0" dirty="0">
                <a:solidFill>
                  <a:schemeClr val="tx1"/>
                </a:solidFill>
                <a:latin typeface="Times New Roman" pitchFamily="18" charset="0"/>
                <a:ea typeface="+mn-ea"/>
                <a:cs typeface="+mn-cs"/>
              </a:rPr>
              <a:t>The Securities Act of 1933 and the Securities Exchange Act of 1934 apply to securities offered for sale in interstate commerce. These laws had a significant effect on the standard-setting process because they gave the Securities and Exchange Commission (SEC) the authority to establish accounting principles to be followed by companies whose securities had to be registered with the SEC. </a:t>
            </a:r>
            <a:r>
              <a:rPr lang="en-IN" altLang="en-US" dirty="0"/>
              <a:t>Although the SEC has the authority to establish accounting principles, the standard-setting process has been delegated to other organizations over the years.</a:t>
            </a:r>
            <a:endParaRPr lang="en-US" altLang="en-US" dirty="0"/>
          </a:p>
          <a:p>
            <a:endParaRPr lang="en-IN" dirty="0"/>
          </a:p>
        </p:txBody>
      </p:sp>
    </p:spTree>
    <p:extLst>
      <p:ext uri="{BB962C8B-B14F-4D97-AF65-F5344CB8AC3E}">
        <p14:creationId xmlns:p14="http://schemas.microsoft.com/office/powerpoint/2010/main" val="319143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dirty="0"/>
              <a:t>Between 1939 and 1959, the Committee on Accounting Procedure of the American Institute of Accountants issued 51 Accounting Research Bulletins that dealt with accounting principles. This work was done without a common conceptual framework for financial reporting. Each bulletin dealt with a specific issue in a relatively narrow context, and alternative methods of reporting the results of similar transactions remained.</a:t>
            </a:r>
          </a:p>
          <a:p>
            <a:pPr eaLnBrk="1" hangingPunct="1"/>
            <a:r>
              <a:rPr lang="en-IN" altLang="en-US" dirty="0"/>
              <a:t>In 1959, the Accounting Principles Board (APB) replaced the Committee on Accounting Procedure as the standard-setting body.</a:t>
            </a:r>
          </a:p>
          <a:p>
            <a:pPr eaLnBrk="1" hangingPunct="1"/>
            <a:endParaRPr lang="en-US" altLang="en-US" dirty="0"/>
          </a:p>
        </p:txBody>
      </p:sp>
    </p:spTree>
    <p:extLst>
      <p:ext uri="{BB962C8B-B14F-4D97-AF65-F5344CB8AC3E}">
        <p14:creationId xmlns:p14="http://schemas.microsoft.com/office/powerpoint/2010/main" val="2332177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cap="all" dirty="0"/>
              <a:t>LO 1-5: </a:t>
            </a:r>
            <a:r>
              <a:rPr lang="en-US" dirty="0"/>
              <a:t>Explain the role that the FASB plays in the development of financial accounting standards.</a:t>
            </a:r>
          </a:p>
          <a:p>
            <a:pPr>
              <a:defRPr/>
            </a:pPr>
            <a:endParaRPr lang="en-US" dirty="0"/>
          </a:p>
          <a:p>
            <a:pPr>
              <a:defRPr/>
            </a:pPr>
            <a:r>
              <a:rPr lang="en-IN" dirty="0"/>
              <a:t>The Financial Accounting Foundation (FAF) was created, which established the Financial Accounting Standards Board (FASB) as the authoritative standard-setting body within the accounting profession. The FASB issued 168 Statements of Financial Accounting Standards that established standards of accounting and reporting for particular issues.</a:t>
            </a:r>
            <a:endParaRPr lang="en-US" dirty="0"/>
          </a:p>
          <a:p>
            <a:endParaRPr lang="en-IN" dirty="0"/>
          </a:p>
        </p:txBody>
      </p:sp>
    </p:spTree>
    <p:extLst>
      <p:ext uri="{BB962C8B-B14F-4D97-AF65-F5344CB8AC3E}">
        <p14:creationId xmlns:p14="http://schemas.microsoft.com/office/powerpoint/2010/main" val="242046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ea typeface="ＭＳ Ｐゴシック" panose="020B0600070205080204" pitchFamily="34" charset="-128"/>
              </a:rPr>
              <a:t>Chapter 1: </a:t>
            </a:r>
            <a:r>
              <a:rPr lang="en-US" altLang="en-US" dirty="0"/>
              <a:t>Accounting—Present and Past</a:t>
            </a:r>
          </a:p>
          <a:p>
            <a:pPr eaLnBrk="1" hangingPunct="1"/>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The Sarbanes</a:t>
            </a:r>
            <a:r>
              <a:rPr lang="en-US" sz="1200" b="1" i="1" u="sng" dirty="0">
                <a:latin typeface="Arial" charset="0"/>
              </a:rPr>
              <a:t>–</a:t>
            </a:r>
            <a:r>
              <a:rPr lang="en-IN" altLang="en-US" dirty="0"/>
              <a:t>Oxley Act of 2002 created the five-member Public Company Accounting Oversight Board (PCAOB), which has the authority to set and enforce auditing, attestation, quality control, and ethics standards for public companies. </a:t>
            </a:r>
          </a:p>
          <a:p>
            <a:endParaRPr lang="en-IN" dirty="0"/>
          </a:p>
        </p:txBody>
      </p:sp>
    </p:spTree>
    <p:extLst>
      <p:ext uri="{BB962C8B-B14F-4D97-AF65-F5344CB8AC3E}">
        <p14:creationId xmlns:p14="http://schemas.microsoft.com/office/powerpoint/2010/main" val="3865729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Effective in July 2009, all FASB standards, such as the Statements of Financial Accounting Standards (SFAS), were superseded by </a:t>
            </a:r>
            <a:r>
              <a:rPr lang="en-US" altLang="en-US" dirty="0"/>
              <a:t>the FASB Accounting Standards Codification (FASB Codification). Essentially, the FASB Codification reorganized divergent sources of U.S. GAAP in a more accessible and researchable format. The FASB Codification now represents a single source of U.S. GAAP. Changes to the Codification are communicated through an Accounting Standards Update (Update or ASU), regardless of the form in which such guidance may have been issued prior to the release of the FASB Codification. Although such Updates do in fact amend the FASB Codification, the FASB does not consider ASUs as authoritative in their own right. A total of 148 ASUs had been </a:t>
            </a:r>
            <a:r>
              <a:rPr kumimoji="1" lang="en-US" sz="1200" b="0" i="0" u="none" strike="noStrike" kern="1200" baseline="0" dirty="0">
                <a:solidFill>
                  <a:schemeClr val="tx1"/>
                </a:solidFill>
                <a:latin typeface="Times New Roman" pitchFamily="18" charset="0"/>
                <a:ea typeface="+mn-ea"/>
                <a:cs typeface="+mn-cs"/>
              </a:rPr>
              <a:t>issued by February 2018</a:t>
            </a:r>
            <a:r>
              <a:rPr lang="en-US" altLang="en-US" dirty="0"/>
              <a:t>. </a:t>
            </a:r>
          </a:p>
          <a:p>
            <a:endParaRPr lang="en-IN" dirty="0"/>
          </a:p>
        </p:txBody>
      </p:sp>
    </p:spTree>
    <p:extLst>
      <p:ext uri="{BB962C8B-B14F-4D97-AF65-F5344CB8AC3E}">
        <p14:creationId xmlns:p14="http://schemas.microsoft.com/office/powerpoint/2010/main" val="144395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cap="all" dirty="0"/>
              <a:t>LO 1-6: </a:t>
            </a:r>
            <a:r>
              <a:rPr lang="en-US" dirty="0"/>
              <a:t>Generalize about how financial reporting standards evolve. </a:t>
            </a:r>
            <a:endParaRPr lang="en-US" altLang="en-US" dirty="0"/>
          </a:p>
          <a:p>
            <a:pPr eaLnBrk="1" hangingPunct="1">
              <a:defRPr/>
            </a:pPr>
            <a:r>
              <a:rPr lang="en-US" altLang="en-US" dirty="0"/>
              <a:t>The Cost Accounting Standards Board (CASB) has the authority to establish cost accounting standards for certain government contracts and colleges and universities that are recipients of major federal research funds. </a:t>
            </a:r>
          </a:p>
          <a:p>
            <a:pPr eaLnBrk="1" hangingPunct="1">
              <a:defRPr/>
            </a:pPr>
            <a:endParaRPr lang="en-US" altLang="en-US" u="sng" dirty="0"/>
          </a:p>
          <a:p>
            <a:pPr eaLnBrk="1" hangingPunct="1">
              <a:defRPr/>
            </a:pPr>
            <a:r>
              <a:rPr lang="en-IN" altLang="en-US" u="none" dirty="0"/>
              <a:t>In the auditing/public accounting area, auditing, attestation, and quality control standards are established by the Auditing Standards Board, a technical committee of the AICPA, unless superseded or amended by the PCAOB. The SEC has had input into this process, and over the years a number of auditing standards and procedures have been issued.</a:t>
            </a:r>
          </a:p>
          <a:p>
            <a:pPr eaLnBrk="1" hangingPunct="1">
              <a:defRPr/>
            </a:pPr>
            <a:endParaRPr lang="en-US" altLang="en-US" dirty="0"/>
          </a:p>
          <a:p>
            <a:pPr eaLnBrk="1" hangingPunct="1">
              <a:defRPr/>
            </a:pPr>
            <a:r>
              <a:rPr lang="en-US" altLang="en-US" dirty="0"/>
              <a:t>The Governmental Accounting Standards Board (GASB) w</a:t>
            </a:r>
            <a:r>
              <a:rPr kumimoji="1" lang="en-IN" sz="1200" b="0" i="0" u="none" strike="noStrike" kern="1200" baseline="0" dirty="0">
                <a:solidFill>
                  <a:schemeClr val="tx1"/>
                </a:solidFill>
                <a:latin typeface="Times New Roman" pitchFamily="18" charset="0"/>
                <a:ea typeface="+mn-ea"/>
                <a:cs typeface="+mn-cs"/>
              </a:rPr>
              <a:t>as established to develop guidelines for financial accounting and reporting by state and local governmental units. The GASB operates under the auspices of the Financial Accounting Foundation, which is also the parent organization of the </a:t>
            </a:r>
            <a:r>
              <a:rPr lang="en-US" altLang="en-US" dirty="0"/>
              <a:t>Financial Accounting Standards Board (FASB).</a:t>
            </a:r>
          </a:p>
          <a:p>
            <a:pPr eaLnBrk="1" hangingPunct="1">
              <a:defRPr/>
            </a:pPr>
            <a:endParaRPr lang="en-US" altLang="en-US" dirty="0"/>
          </a:p>
          <a:p>
            <a:endParaRPr lang="en-IN" dirty="0"/>
          </a:p>
        </p:txBody>
      </p:sp>
    </p:spTree>
    <p:extLst>
      <p:ext uri="{BB962C8B-B14F-4D97-AF65-F5344CB8AC3E}">
        <p14:creationId xmlns:p14="http://schemas.microsoft.com/office/powerpoint/2010/main" val="2870404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kumimoji="1" lang="en-IN" sz="1200" b="0" i="0" u="none" strike="noStrike" kern="1200" baseline="0" dirty="0">
                <a:solidFill>
                  <a:schemeClr val="tx1"/>
                </a:solidFill>
                <a:latin typeface="Times New Roman" pitchFamily="18" charset="0"/>
                <a:ea typeface="+mn-ea"/>
                <a:cs typeface="+mn-cs"/>
              </a:rPr>
              <a:t>Despite the development of a global marketplace, accounting standards in one country may differ significantly from those in another country. In 1973, the International Accounting Standards Committee (IASC) was formed by accountancy bodies in Australia, Canada, France, Germany, Japan, Mexico, the Netherlands, the United Kingdom and Ireland, and the United States to create and promote worldwide acceptance and observation of accounting and financial reporting standards. In 2001, the International Accounting Standards Board (IASB) was formed in a restructuring effort and has since assumed all responsibilities previously carried out by the IASC, which was disbanded at that time.</a:t>
            </a:r>
          </a:p>
          <a:p>
            <a:pPr eaLnBrk="1" hangingPunct="1"/>
            <a:endParaRPr kumimoji="1" lang="en-IN" altLang="en-US" sz="1200" b="0" i="0" u="none" strike="noStrike" kern="1200" baseline="0" dirty="0">
              <a:solidFill>
                <a:schemeClr val="tx1"/>
              </a:solidFill>
              <a:latin typeface="Times New Roman" pitchFamily="18" charset="0"/>
              <a:ea typeface="+mn-ea"/>
              <a:cs typeface="+mn-cs"/>
            </a:endParaRPr>
          </a:p>
          <a:p>
            <a:pPr eaLnBrk="1" hangingPunct="1"/>
            <a:r>
              <a:rPr lang="en-US" altLang="en-US" sz="1200" dirty="0">
                <a:solidFill>
                  <a:srgbClr val="000000"/>
                </a:solidFill>
                <a:cs typeface="Times New Roman" panose="02020603050405020304" pitchFamily="18" charset="0"/>
              </a:rPr>
              <a:t>The goal of the International Accounting Standards Board (IASB) is to develop a single set of high-quality, understandable, enforceable, and globally accepted financial reporting standards based on clearly articulated principles.</a:t>
            </a:r>
          </a:p>
          <a:p>
            <a:pPr eaLnBrk="1" hangingPunct="1"/>
            <a:endParaRPr lang="en-US" altLang="en-US" sz="1200" dirty="0"/>
          </a:p>
          <a:p>
            <a:pPr eaLnBrk="1" hangingPunct="1"/>
            <a:r>
              <a:rPr lang="en-US" altLang="en-US" sz="1200" dirty="0"/>
              <a:t>The IASB and its predecessor organization, </a:t>
            </a:r>
            <a:r>
              <a:rPr lang="en-IN" altLang="en-US" sz="1200" dirty="0"/>
              <a:t>the International Accounting Standards Committee (IASC), </a:t>
            </a:r>
            <a:r>
              <a:rPr lang="en-US" altLang="en-US" sz="1200" dirty="0"/>
              <a:t>had issued 41 International Accounting Standards (IAS) and 17 International Financial Reporting Standards (IFRS) </a:t>
            </a:r>
            <a:r>
              <a:rPr kumimoji="1" lang="en-US" sz="1200" b="0" i="0" u="none" strike="noStrike" kern="1200" baseline="0" dirty="0">
                <a:solidFill>
                  <a:schemeClr val="tx1"/>
                </a:solidFill>
                <a:latin typeface="Times New Roman" pitchFamily="18" charset="0"/>
                <a:ea typeface="+mn-ea"/>
                <a:cs typeface="+mn-cs"/>
              </a:rPr>
              <a:t>by February 2018</a:t>
            </a:r>
            <a:r>
              <a:rPr lang="en-US" altLang="en-US" sz="1200" dirty="0"/>
              <a:t>, with much of this progress coming in recent years. </a:t>
            </a:r>
            <a:r>
              <a:rPr kumimoji="1" lang="en-IN" sz="1200" b="0" i="0" u="none" strike="noStrike" kern="1200" baseline="0" dirty="0">
                <a:solidFill>
                  <a:schemeClr val="tx1"/>
                </a:solidFill>
                <a:latin typeface="Times New Roman" pitchFamily="18" charset="0"/>
                <a:ea typeface="+mn-ea"/>
                <a:cs typeface="+mn-cs"/>
              </a:rPr>
              <a:t>As a result, all major nations except the United States have now established time-lines to converge with or adopt IFRS standards in the near future.</a:t>
            </a:r>
          </a:p>
          <a:p>
            <a:pPr eaLnBrk="1" hangingPunct="1"/>
            <a:endParaRPr kumimoji="1" lang="en-IN" altLang="en-US" sz="1200" b="0" i="0" u="none" strike="noStrike" kern="1200" baseline="0" dirty="0">
              <a:solidFill>
                <a:schemeClr val="tx1"/>
              </a:solidFill>
              <a:latin typeface="Times New Roman" pitchFamily="18" charset="0"/>
              <a:ea typeface="+mn-ea"/>
              <a:cs typeface="+mn-cs"/>
            </a:endParaRPr>
          </a:p>
          <a:p>
            <a:pPr eaLnBrk="1" hangingPunct="1"/>
            <a:r>
              <a:rPr kumimoji="1" lang="en-IN" sz="1800" b="0" i="0" u="none" strike="noStrike" kern="1200" baseline="0" dirty="0">
                <a:solidFill>
                  <a:schemeClr val="tx1"/>
                </a:solidFill>
                <a:latin typeface="Times New Roman" pitchFamily="18" charset="0"/>
                <a:ea typeface="+mn-ea"/>
                <a:cs typeface="+mn-cs"/>
              </a:rPr>
              <a:t>The IASB and the FASB have been working together since 2002 to achieve convergence of IFRS and U.S. GAAP. The principal difference between IFRS and U.S. GAAP is that U.S. financial reporting standards have been increasingly based on detailed rules, whereas IFRS standards require companies to follow broad principles, which can result in “situational” accounting that can lead to financial reporting differences between companies having similar transactions. </a:t>
            </a:r>
            <a:endParaRPr lang="en-US" altLang="en-US" sz="1200" dirty="0"/>
          </a:p>
          <a:p>
            <a:endParaRPr lang="en-IN" dirty="0"/>
          </a:p>
        </p:txBody>
      </p:sp>
    </p:spTree>
    <p:extLst>
      <p:ext uri="{BB962C8B-B14F-4D97-AF65-F5344CB8AC3E}">
        <p14:creationId xmlns:p14="http://schemas.microsoft.com/office/powerpoint/2010/main" val="1357418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noProof="0" dirty="0">
                <a:solidFill>
                  <a:srgbClr val="000000"/>
                </a:solidFill>
              </a:rPr>
              <a:t>LO 1-7: </a:t>
            </a:r>
            <a:r>
              <a:rPr kumimoji="0" lang="en-US" altLang="en-US" noProof="0" dirty="0">
                <a:solidFill>
                  <a:srgbClr val="000000"/>
                </a:solidFill>
              </a:rPr>
              <a:t>Identify the key elements of ethical behavior for a professional accountant. </a:t>
            </a:r>
          </a:p>
          <a:p>
            <a:pPr eaLnBrk="1" hangingPunct="1"/>
            <a:endParaRPr kumimoji="0" lang="en-US" altLang="en-US" noProof="0" dirty="0">
              <a:solidFill>
                <a:srgbClr val="800000"/>
              </a:solidFill>
            </a:endParaRPr>
          </a:p>
          <a:p>
            <a:pPr eaLnBrk="1" hangingPunct="1"/>
            <a:r>
              <a:rPr kumimoji="1" lang="en-US" sz="1200" b="0" i="0" u="none" strike="noStrike" kern="1200" baseline="0" noProof="0" dirty="0">
                <a:solidFill>
                  <a:schemeClr val="tx1"/>
                </a:solidFill>
                <a:latin typeface="Times New Roman" pitchFamily="18" charset="0"/>
                <a:ea typeface="+mn-ea"/>
                <a:cs typeface="+mn-cs"/>
              </a:rPr>
              <a:t>The American Institute of Certified Public Accountants (AICPA) and the Institute of Management Accountants (IMA) both have published ethics codes. Both codes of conduct identify integrity and objectivity as two key elements of ethical behavior for a professional accountant. Having integrity means being honest and forthright in dealings and communications with others; objectivity means impartiality and freedom from conflict of interest. </a:t>
            </a:r>
          </a:p>
          <a:p>
            <a:pPr eaLnBrk="1" hangingPunct="1"/>
            <a:r>
              <a:rPr kumimoji="1" lang="en-US" sz="1200" b="0" i="0" u="none" strike="noStrike" kern="1200" baseline="0" noProof="0" dirty="0">
                <a:solidFill>
                  <a:schemeClr val="tx1"/>
                </a:solidFill>
                <a:latin typeface="Times New Roman" pitchFamily="18" charset="0"/>
                <a:ea typeface="+mn-ea"/>
                <a:cs typeface="+mn-cs"/>
              </a:rPr>
              <a:t>Other elements of ethical behavior include independence, competence, and acceptance of an obligation to serve the best interests of the employer, the client, and the public. Independence is related to objectivity and is especially important to the auditor, who must be independent both in appearance and in fact. Having competence means having the knowledge and professional skills to adequately perform the work assigned.</a:t>
            </a:r>
            <a:endParaRPr lang="en-US" altLang="en-US" noProof="0" dirty="0"/>
          </a:p>
          <a:p>
            <a:endParaRPr lang="en-IN" dirty="0"/>
          </a:p>
        </p:txBody>
      </p:sp>
    </p:spTree>
    <p:extLst>
      <p:ext uri="{BB962C8B-B14F-4D97-AF65-F5344CB8AC3E}">
        <p14:creationId xmlns:p14="http://schemas.microsoft.com/office/powerpoint/2010/main" val="3656511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i="0" dirty="0">
                <a:solidFill>
                  <a:srgbClr val="000000"/>
                </a:solidFill>
              </a:rPr>
              <a:t>LO 1-8: Summarize the reasons for t</a:t>
            </a:r>
            <a:r>
              <a:rPr kumimoji="0" lang="en-US" altLang="en-US" i="0" dirty="0">
                <a:solidFill>
                  <a:srgbClr val="000000"/>
                </a:solidFill>
              </a:rPr>
              <a:t>he FASB’s Conceptual Framework project.</a:t>
            </a:r>
          </a:p>
          <a:p>
            <a:pPr eaLnBrk="1" hangingPunct="1"/>
            <a:endParaRPr kumimoji="0" lang="en-US" altLang="en-US" i="0" dirty="0">
              <a:solidFill>
                <a:srgbClr val="800000"/>
              </a:solidFill>
            </a:endParaRPr>
          </a:p>
          <a:p>
            <a:pPr eaLnBrk="1" hangingPunct="1"/>
            <a:r>
              <a:rPr kumimoji="1" lang="en-IN" sz="1200" b="0" i="0" u="none" strike="noStrike" kern="1200" baseline="0" dirty="0">
                <a:solidFill>
                  <a:schemeClr val="tx1"/>
                </a:solidFill>
                <a:latin typeface="Times New Roman" pitchFamily="18" charset="0"/>
                <a:ea typeface="+mn-ea"/>
                <a:cs typeface="+mn-cs"/>
              </a:rPr>
              <a:t>Various accounting standards have existed for many years. But it wasn’t until the mid-1970s that the FASB began the process of identifying a structure or framework of financial accounting concepts. The FASB issued eight Statements of Financial Accounting Concepts through February 2018, the first six of which were issued between 1978 and 1985. These statements represented a great deal of effort by the FASB, and progress made on this project did not come easily. </a:t>
            </a:r>
          </a:p>
          <a:p>
            <a:pPr eaLnBrk="1" hangingPunct="1"/>
            <a:endParaRPr kumimoji="1" lang="en-IN" altLang="en-US" sz="1200" b="0" i="0" u="none" strike="noStrike" kern="1200" baseline="0" dirty="0">
              <a:solidFill>
                <a:schemeClr val="tx1"/>
              </a:solidFill>
              <a:latin typeface="Times New Roman" pitchFamily="18" charset="0"/>
              <a:ea typeface="+mn-ea"/>
              <a:cs typeface="+mn-cs"/>
            </a:endParaRPr>
          </a:p>
          <a:p>
            <a:pPr eaLnBrk="1" hangingPunct="1"/>
            <a:r>
              <a:rPr lang="en-US" altLang="en-US" i="0" dirty="0"/>
              <a:t>In concert with their efforts to converge U.S. and international accounting standards, the FASB and IASB have undertaken a project to improve and converge their respective Conceptual Frameworks as well. </a:t>
            </a:r>
          </a:p>
          <a:p>
            <a:endParaRPr lang="en-IN" dirty="0"/>
          </a:p>
        </p:txBody>
      </p:sp>
    </p:spTree>
    <p:extLst>
      <p:ext uri="{BB962C8B-B14F-4D97-AF65-F5344CB8AC3E}">
        <p14:creationId xmlns:p14="http://schemas.microsoft.com/office/powerpoint/2010/main" val="27539039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i="0" dirty="0">
                <a:solidFill>
                  <a:srgbClr val="000000"/>
                </a:solidFill>
              </a:rPr>
              <a:t>LO 1-9: </a:t>
            </a:r>
            <a:r>
              <a:rPr kumimoji="1" lang="en-IN" sz="1200" b="0" i="0" u="none" strike="noStrike" kern="1200" baseline="0" dirty="0">
                <a:solidFill>
                  <a:schemeClr val="tx1"/>
                </a:solidFill>
                <a:latin typeface="Times New Roman" pitchFamily="18" charset="0"/>
                <a:ea typeface="+mn-ea"/>
                <a:cs typeface="+mn-cs"/>
              </a:rPr>
              <a:t>Summarize the objective of general-purpose financial reporting</a:t>
            </a:r>
            <a:r>
              <a:rPr kumimoji="0" lang="en-US" altLang="en-US" i="0" dirty="0">
                <a:solidFill>
                  <a:srgbClr val="000000"/>
                </a:solidFill>
              </a:rPr>
              <a:t>.</a:t>
            </a:r>
          </a:p>
          <a:p>
            <a:pPr eaLnBrk="1" hangingPunct="1"/>
            <a:endParaRPr kumimoji="0" lang="en-US" altLang="en-US" i="0" dirty="0">
              <a:solidFill>
                <a:srgbClr val="800000"/>
              </a:solidFill>
            </a:endParaRPr>
          </a:p>
          <a:p>
            <a:pPr eaLnBrk="1" hangingPunct="1"/>
            <a:r>
              <a:rPr lang="en-US" altLang="en-US" i="0" dirty="0"/>
              <a:t>To set the stage more completely for your study of financial accounting, it is appropriate to have an overview of the foundational building blocks of financial reporting, as expressed </a:t>
            </a:r>
            <a:r>
              <a:rPr kumimoji="1" lang="en-IN" sz="1200" b="0" i="0" u="none" strike="noStrike" kern="1200" baseline="0" dirty="0">
                <a:solidFill>
                  <a:schemeClr val="tx1"/>
                </a:solidFill>
                <a:latin typeface="Times New Roman" pitchFamily="18" charset="0"/>
                <a:ea typeface="+mn-ea"/>
                <a:cs typeface="+mn-cs"/>
              </a:rPr>
              <a:t>in Chapter 1 of Concepts Statement No. 8. (To gain a comprehensive understanding of the author summary that follows, you may want to download the full text of Concepts Statement No. 8 from the FASB’s website.)</a:t>
            </a:r>
          </a:p>
          <a:p>
            <a:pPr eaLnBrk="1" hangingPunct="1"/>
            <a:endParaRPr lang="en-US" altLang="en-US" dirty="0"/>
          </a:p>
          <a:p>
            <a:pPr eaLnBrk="1" hangingPunct="1"/>
            <a:r>
              <a:rPr lang="en-US" altLang="en-US" dirty="0"/>
              <a:t>Financial reporting is done for individual firms, or entities, rather than for industries or the economy as a whole. It is aimed primarily at meeting the needs of external users of accounting information who would not otherwise have access to the firm’s records. Financial accounting is historical scorekeeping; it is not future oriented. </a:t>
            </a:r>
            <a:r>
              <a:rPr kumimoji="1" lang="en-IN" sz="1200" b="0" i="0" u="none" strike="noStrike" kern="1200" baseline="0" dirty="0">
                <a:solidFill>
                  <a:schemeClr val="tx1"/>
                </a:solidFill>
                <a:latin typeface="Times New Roman" pitchFamily="18" charset="0"/>
                <a:ea typeface="+mn-ea"/>
                <a:cs typeface="+mn-cs"/>
              </a:rPr>
              <a:t>Financial accounting information is developed and used at a cost, and the benefit to the user of accounting information should exceed the cost of providing it</a:t>
            </a:r>
            <a:r>
              <a:rPr lang="en-US" altLang="en-US" dirty="0"/>
              <a:t>. A primary objective of financial reporting is to provide timely information about a firm’s earnings and cash flow. Financial reporting includes detailed notes and other disclosures. Accrual accounting involves accounting for the effect of an economic activity, or transaction, on an entity when the activity has occurred, rather than when the cash receipt or payment takes place. Financial accounting does not attempt to directly measure the value of a firm, although it can be used to facilitate the efforts of those attempting to achieve such an objective. Financial accounting standards are still evolving; with each new update to the FASB Codification, accounting procedures are modified to mirror new developments in the business world as well as current views and theories of financial reporting. </a:t>
            </a:r>
          </a:p>
          <a:p>
            <a:endParaRPr lang="en-IN" dirty="0"/>
          </a:p>
        </p:txBody>
      </p:sp>
    </p:spTree>
    <p:extLst>
      <p:ext uri="{BB962C8B-B14F-4D97-AF65-F5344CB8AC3E}">
        <p14:creationId xmlns:p14="http://schemas.microsoft.com/office/powerpoint/2010/main" val="2665286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1-10: </a:t>
            </a:r>
            <a:r>
              <a:rPr kumimoji="1" lang="en-IN" sz="1200" b="0" i="0" u="none" strike="noStrike" kern="1200" baseline="0" dirty="0">
                <a:solidFill>
                  <a:schemeClr val="tx1"/>
                </a:solidFill>
                <a:latin typeface="Times New Roman" pitchFamily="18" charset="0"/>
                <a:ea typeface="+mn-ea"/>
                <a:cs typeface="+mn-cs"/>
              </a:rPr>
              <a:t>Describe the plan of the book.</a:t>
            </a:r>
            <a:endParaRPr kumimoji="0" lang="en-US" altLang="en-US" dirty="0">
              <a:solidFill>
                <a:srgbClr val="000000"/>
              </a:solidFill>
            </a:endParaRPr>
          </a:p>
          <a:p>
            <a:r>
              <a:rPr lang="en-US" altLang="en-US" dirty="0"/>
              <a:t>This text is divided into two main parts. </a:t>
            </a:r>
            <a:r>
              <a:rPr kumimoji="1" lang="en-IN" sz="1200" b="0" i="0" u="none" strike="noStrike" kern="1200" baseline="0" dirty="0">
                <a:solidFill>
                  <a:schemeClr val="tx1"/>
                </a:solidFill>
                <a:latin typeface="Times New Roman" pitchFamily="18" charset="0"/>
                <a:ea typeface="+mn-ea"/>
                <a:cs typeface="+mn-cs"/>
              </a:rPr>
              <a:t>Chapters 2, 3, 4, 5, 6, 7, 8, 9, 10, 11, which compose the first part of the book, are devoted to financial accounting topics. The remaining chapters, Chapters 12 through 16, provide an in-depth look at managerial accounting. </a:t>
            </a:r>
            <a:endParaRPr lang="en-US" altLang="en-US" dirty="0"/>
          </a:p>
          <a:p>
            <a:endParaRPr lang="en-IN" dirty="0"/>
          </a:p>
        </p:txBody>
      </p:sp>
    </p:spTree>
    <p:extLst>
      <p:ext uri="{BB962C8B-B14F-4D97-AF65-F5344CB8AC3E}">
        <p14:creationId xmlns:p14="http://schemas.microsoft.com/office/powerpoint/2010/main" val="3956643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US" altLang="en-US" dirty="0">
                <a:solidFill>
                  <a:srgbClr val="000000"/>
                </a:solidFill>
                <a:cs typeface="Times New Roman" panose="02020603050405020304" pitchFamily="18" charset="0"/>
              </a:rPr>
              <a:t>After studying this chapter, you should understand and be able to:</a:t>
            </a:r>
          </a:p>
          <a:p>
            <a:pPr>
              <a:spcBef>
                <a:spcPct val="50000"/>
              </a:spcBef>
            </a:pPr>
            <a:r>
              <a:rPr lang="en-US" altLang="en-US" dirty="0">
                <a:latin typeface="Arial Narrow" panose="020B0606020202030204" pitchFamily="34" charset="0"/>
              </a:rPr>
              <a:t>LO 1-1: Explain the definition of accounting.</a:t>
            </a:r>
          </a:p>
          <a:p>
            <a:pPr>
              <a:spcBef>
                <a:spcPct val="50000"/>
              </a:spcBef>
            </a:pPr>
            <a:r>
              <a:rPr lang="en-US" altLang="en-US" dirty="0">
                <a:latin typeface="Arial Narrow" panose="020B0606020202030204" pitchFamily="34" charset="0"/>
              </a:rPr>
              <a:t>LO 1-2: Identify who the users of accounting information are and explain why they find accounting information useful.</a:t>
            </a:r>
          </a:p>
          <a:p>
            <a:pPr>
              <a:spcBef>
                <a:spcPct val="50000"/>
              </a:spcBef>
            </a:pPr>
            <a:r>
              <a:rPr lang="en-US" altLang="en-US" dirty="0">
                <a:latin typeface="Arial Narrow" panose="020B0606020202030204" pitchFamily="34" charset="0"/>
              </a:rPr>
              <a:t>LO 1-3: Identify the variety of professional services that accountants provide.</a:t>
            </a:r>
          </a:p>
          <a:p>
            <a:pPr>
              <a:spcBef>
                <a:spcPct val="50000"/>
              </a:spcBef>
            </a:pPr>
            <a:r>
              <a:rPr lang="en-US" altLang="en-US" dirty="0">
                <a:latin typeface="Arial Narrow" panose="020B0606020202030204" pitchFamily="34" charset="0"/>
              </a:rPr>
              <a:t>LO 1-4: Summarize the development of accounting from a broad historical perspective.</a:t>
            </a:r>
          </a:p>
          <a:p>
            <a:pPr>
              <a:spcBef>
                <a:spcPct val="50000"/>
              </a:spcBef>
            </a:pPr>
            <a:r>
              <a:rPr lang="en-US" altLang="en-US" dirty="0">
                <a:latin typeface="Arial Narrow" panose="020B0606020202030204" pitchFamily="34" charset="0"/>
              </a:rPr>
              <a:t>LO 1-5: Explain the role that the FASB plays in the development of financial accounting standards.</a:t>
            </a:r>
          </a:p>
          <a:p>
            <a:pPr>
              <a:spcBef>
                <a:spcPct val="50000"/>
              </a:spcBef>
            </a:pPr>
            <a:r>
              <a:rPr lang="en-US" altLang="en-US" dirty="0">
                <a:latin typeface="Arial Narrow" panose="020B0606020202030204" pitchFamily="34" charset="0"/>
              </a:rPr>
              <a:t>LO 1-6: Generalize about how financial reporting standards evolve.</a:t>
            </a:r>
          </a:p>
          <a:p>
            <a:pPr>
              <a:spcBef>
                <a:spcPct val="50000"/>
              </a:spcBef>
            </a:pPr>
            <a:r>
              <a:rPr lang="en-US" altLang="en-US" dirty="0">
                <a:latin typeface="Arial Narrow" panose="020B0606020202030204" pitchFamily="34" charset="0"/>
              </a:rPr>
              <a:t>LO 1-7: Identify the key elements of ethical behavior for a professional accountant. </a:t>
            </a:r>
          </a:p>
          <a:p>
            <a:pPr>
              <a:spcBef>
                <a:spcPct val="50000"/>
              </a:spcBef>
            </a:pPr>
            <a:r>
              <a:rPr lang="en-US" altLang="en-US" dirty="0">
                <a:latin typeface="Arial Narrow" panose="020B0606020202030204" pitchFamily="34" charset="0"/>
              </a:rPr>
              <a:t>LO 1-8: Summarize the reasons for the FASB’s Conceptual Framework project.</a:t>
            </a:r>
          </a:p>
          <a:p>
            <a:pPr>
              <a:spcBef>
                <a:spcPct val="50000"/>
              </a:spcBef>
            </a:pPr>
            <a:r>
              <a:rPr lang="en-US" altLang="en-US" dirty="0">
                <a:latin typeface="Arial Narrow" panose="020B0606020202030204" pitchFamily="34" charset="0"/>
              </a:rPr>
              <a:t>LO 1-9: Summarize the objective of general-purpose financial reporting.</a:t>
            </a:r>
          </a:p>
          <a:p>
            <a:pPr>
              <a:spcBef>
                <a:spcPct val="50000"/>
              </a:spcBef>
            </a:pPr>
            <a:r>
              <a:rPr lang="en-US" altLang="en-US" dirty="0">
                <a:latin typeface="Arial Narrow" panose="020B0606020202030204" pitchFamily="34" charset="0"/>
              </a:rPr>
              <a:t>LO 1-10: Describe the plan of the book.</a:t>
            </a:r>
          </a:p>
        </p:txBody>
      </p:sp>
    </p:spTree>
    <p:extLst>
      <p:ext uri="{BB962C8B-B14F-4D97-AF65-F5344CB8AC3E}">
        <p14:creationId xmlns:p14="http://schemas.microsoft.com/office/powerpoint/2010/main" val="3913818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solidFill>
                  <a:srgbClr val="000000"/>
                </a:solidFill>
              </a:rPr>
              <a:t>LO 1-1: </a:t>
            </a:r>
            <a:r>
              <a:rPr kumimoji="0" lang="en-US" altLang="en-US" dirty="0">
                <a:solidFill>
                  <a:srgbClr val="000000"/>
                </a:solidFill>
              </a:rPr>
              <a:t>Explain the definition of accounting.</a:t>
            </a:r>
          </a:p>
          <a:p>
            <a:pPr eaLnBrk="1" hangingPunct="1"/>
            <a:endParaRPr kumimoji="0" lang="en-US" altLang="en-US" dirty="0">
              <a:solidFill>
                <a:srgbClr val="000000"/>
              </a:solidFill>
            </a:endParaRPr>
          </a:p>
          <a:p>
            <a:pPr eaLnBrk="1" hangingPunct="1"/>
            <a:r>
              <a:rPr lang="en-US" altLang="en-US" dirty="0">
                <a:solidFill>
                  <a:srgbClr val="000000"/>
                </a:solidFill>
              </a:rPr>
              <a:t>Accounting is the process of identifying, measuring, and communicating economic information about an organization for the purpose of making decisions and informed judgments. </a:t>
            </a:r>
          </a:p>
        </p:txBody>
      </p:sp>
    </p:spTree>
    <p:extLst>
      <p:ext uri="{BB962C8B-B14F-4D97-AF65-F5344CB8AC3E}">
        <p14:creationId xmlns:p14="http://schemas.microsoft.com/office/powerpoint/2010/main" val="878942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0" dirty="0">
                <a:solidFill>
                  <a:srgbClr val="000000"/>
                </a:solidFill>
              </a:rPr>
              <a:t>LO 1-2: Identify who the users of </a:t>
            </a:r>
            <a:r>
              <a:rPr kumimoji="0" lang="en-US" altLang="en-US" b="0" dirty="0">
                <a:solidFill>
                  <a:srgbClr val="000000"/>
                </a:solidFill>
              </a:rPr>
              <a:t>accounting information are and explain why they find accounting information useful.</a:t>
            </a:r>
          </a:p>
          <a:p>
            <a:pPr eaLnBrk="1" hangingPunct="1"/>
            <a:endParaRPr kumimoji="0" lang="en-US" altLang="en-US" b="0" dirty="0">
              <a:solidFill>
                <a:srgbClr val="000000"/>
              </a:solidFill>
            </a:endParaRPr>
          </a:p>
          <a:p>
            <a:pPr eaLnBrk="1" hangingPunct="1"/>
            <a:r>
              <a:rPr lang="en-IN" altLang="en-US" b="0" dirty="0"/>
              <a:t>When performing its functions of planning, directing, and controlling, management makes many decisions and informed judgments.</a:t>
            </a:r>
          </a:p>
          <a:p>
            <a:pPr eaLnBrk="1" hangingPunct="1"/>
            <a:endParaRPr kumimoji="0" lang="en-US" altLang="en-US" b="0" dirty="0">
              <a:solidFill>
                <a:srgbClr val="000000"/>
              </a:solidFill>
            </a:endParaRPr>
          </a:p>
          <a:p>
            <a:pPr eaLnBrk="1" hangingPunct="1"/>
            <a:r>
              <a:rPr lang="en-IN" altLang="en-US" b="0" dirty="0"/>
              <a:t>When considering whether to invest in the common stock of a company, investors use accounting information to help assess the amounts, timing, and uncertainty of future cash returns on their investment. </a:t>
            </a:r>
          </a:p>
          <a:p>
            <a:pPr eaLnBrk="1" hangingPunct="1"/>
            <a:endParaRPr lang="en-IN" altLang="en-US" b="0" dirty="0"/>
          </a:p>
          <a:p>
            <a:pPr eaLnBrk="1" hangingPunct="1"/>
            <a:r>
              <a:rPr lang="en-IN" altLang="en-US" b="0" dirty="0"/>
              <a:t>When determining how much merchandise to ship to a customer before receiving payment, creditors assess the probability of collection and the risks of late (or non-) payment. Banks also become creditors when they make loans and thus have similar needs for accounting information. </a:t>
            </a:r>
          </a:p>
          <a:p>
            <a:pPr eaLnBrk="1" hangingPunct="1"/>
            <a:endParaRPr lang="en-IN" altLang="en-US" b="0" dirty="0"/>
          </a:p>
          <a:p>
            <a:pPr eaLnBrk="1" hangingPunct="1"/>
            <a:r>
              <a:rPr lang="en-IN" altLang="en-US" b="0" dirty="0"/>
              <a:t>When planning for retirement, employees assess the company’s ability to offer long-term job prospects and an attractive retirement benefits package. </a:t>
            </a:r>
          </a:p>
          <a:p>
            <a:pPr eaLnBrk="1" hangingPunct="1"/>
            <a:r>
              <a:rPr lang="en-IN" altLang="en-US" b="0" dirty="0"/>
              <a:t>	</a:t>
            </a:r>
          </a:p>
          <a:p>
            <a:pPr eaLnBrk="1" hangingPunct="1"/>
            <a:r>
              <a:rPr lang="en-IN" altLang="en-US" b="0" dirty="0"/>
              <a:t>When reviewing for compliance with SEC regulations, analysts determine whether financial statements issued to investors fully disclose all required information. </a:t>
            </a:r>
          </a:p>
          <a:p>
            <a:endParaRPr lang="en-IN" dirty="0"/>
          </a:p>
        </p:txBody>
      </p:sp>
    </p:spTree>
    <p:extLst>
      <p:ext uri="{BB962C8B-B14F-4D97-AF65-F5344CB8AC3E}">
        <p14:creationId xmlns:p14="http://schemas.microsoft.com/office/powerpoint/2010/main" val="20000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solidFill>
                  <a:srgbClr val="000000"/>
                </a:solidFill>
              </a:rPr>
              <a:t>LO 1-3: </a:t>
            </a:r>
            <a:r>
              <a:rPr kumimoji="0" lang="en-US" altLang="en-US" dirty="0">
                <a:solidFill>
                  <a:srgbClr val="000000"/>
                </a:solidFill>
              </a:rPr>
              <a:t>Identify the variety of professional services that accountants provide.</a:t>
            </a:r>
          </a:p>
          <a:p>
            <a:pPr eaLnBrk="1" hangingPunct="1"/>
            <a:endParaRPr kumimoji="0" lang="en-US" altLang="en-US" dirty="0">
              <a:solidFill>
                <a:srgbClr val="800000"/>
              </a:solidFill>
            </a:endParaRPr>
          </a:p>
          <a:p>
            <a:pPr eaLnBrk="1" hangingPunct="1"/>
            <a:r>
              <a:rPr lang="en-IN" altLang="en-US" dirty="0"/>
              <a:t>Financial statements present the financial position of an entity at a point in time, the results of the entity’s operations for some period of time, the cash flow activities for the same period, and other information about the entity’s financial resources, obligations, owners’/stockholders’ interests, and operations.</a:t>
            </a:r>
          </a:p>
          <a:p>
            <a:pPr eaLnBrk="1" hangingPunct="1"/>
            <a:endParaRPr lang="en-IN" altLang="en-US" dirty="0"/>
          </a:p>
          <a:p>
            <a:pPr eaLnBrk="1" hangingPunct="1"/>
            <a:r>
              <a:rPr lang="en-IN" altLang="en-US" dirty="0"/>
              <a:t>Financial accounting is primarily oriented toward the external user</a:t>
            </a:r>
            <a:r>
              <a:rPr lang="en-US" altLang="en-US" dirty="0"/>
              <a:t>. </a:t>
            </a:r>
            <a:r>
              <a:rPr lang="en-IN" altLang="en-US" dirty="0"/>
              <a:t>The financial statements are directed toward individuals who are not in a position to be aware of the day-to-day financial and operating activities of the entity. Financial accounting is also primarily concerned with the historical results of an entity’s performance. </a:t>
            </a:r>
            <a:endParaRPr lang="en-US" altLang="en-US" dirty="0"/>
          </a:p>
          <a:p>
            <a:pPr eaLnBrk="1" hangingPunct="1"/>
            <a:endParaRPr lang="en-US" altLang="en-US" dirty="0"/>
          </a:p>
          <a:p>
            <a:endParaRPr lang="en-IN" dirty="0"/>
          </a:p>
        </p:txBody>
      </p:sp>
    </p:spTree>
    <p:extLst>
      <p:ext uri="{BB962C8B-B14F-4D97-AF65-F5344CB8AC3E}">
        <p14:creationId xmlns:p14="http://schemas.microsoft.com/office/powerpoint/2010/main" val="1656485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dirty="0">
                <a:solidFill>
                  <a:srgbClr val="000000"/>
                </a:solidFill>
              </a:rPr>
              <a:t>Bookkeeping procedures are used to accumulate the financial results of many of an entity’s activities, and these procedures are part of the financial accounting and process. They have been systematized using manual, mechanical, and computer techniques. </a:t>
            </a:r>
          </a:p>
          <a:p>
            <a:pPr eaLnBrk="1" hangingPunct="1"/>
            <a:r>
              <a:rPr lang="en-IN" altLang="en-US" dirty="0">
                <a:solidFill>
                  <a:srgbClr val="000000"/>
                </a:solidFill>
              </a:rPr>
              <a:t>A financial accountant is employed by an entity to use her or his expertise, analytical skills, and judgment in the many activities that are necessary for the preparation of financial statements.</a:t>
            </a:r>
          </a:p>
          <a:p>
            <a:pPr eaLnBrk="1" hangingPunct="1"/>
            <a:r>
              <a:rPr lang="en-IN" altLang="en-US" dirty="0">
                <a:solidFill>
                  <a:srgbClr val="000000"/>
                </a:solidFill>
              </a:rPr>
              <a:t>The title controller is used to designate the chief accounting officer of a corporation.</a:t>
            </a:r>
          </a:p>
          <a:p>
            <a:pPr eaLnBrk="1" hangingPunct="1"/>
            <a:r>
              <a:rPr lang="en-IN" altLang="en-US" dirty="0">
                <a:solidFill>
                  <a:srgbClr val="000000"/>
                </a:solidFill>
              </a:rPr>
              <a:t>An individual earns the Certified Public Accountant (CPA) professional designation by fulfilling certain education and experience requirements and passing a comprehensive four-part examination.</a:t>
            </a:r>
          </a:p>
          <a:p>
            <a:pPr eaLnBrk="1" hangingPunct="1"/>
            <a:endParaRPr lang="en-IN" altLang="en-US" dirty="0">
              <a:solidFill>
                <a:srgbClr val="000000"/>
              </a:solidFill>
            </a:endParaRPr>
          </a:p>
          <a:p>
            <a:endParaRPr lang="en-IN" dirty="0"/>
          </a:p>
        </p:txBody>
      </p:sp>
    </p:spTree>
    <p:extLst>
      <p:ext uri="{BB962C8B-B14F-4D97-AF65-F5344CB8AC3E}">
        <p14:creationId xmlns:p14="http://schemas.microsoft.com/office/powerpoint/2010/main" val="4188790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dirty="0"/>
              <a:t>Managerial accounting is concerned with the use of economic and financial information to plan and control many activities of the entity and to support the management decision-making process. Cost accounting is a subset of managerial accounting that relates to the determination and accumulation of product, process, or service costs. Managerial accounting and cost accounting have primarily an internal orientation.</a:t>
            </a:r>
          </a:p>
          <a:p>
            <a:pPr eaLnBrk="1" hangingPunct="1"/>
            <a:r>
              <a:rPr lang="en-IN" altLang="en-US" dirty="0"/>
              <a:t>The work of managerial accountants involves close coordination with the production, marketing, and finance functions of the entity. The Certified Management Accountant (CMA) designation can be earned by a management accountant or cost accountant by passing a broad two-part examination.</a:t>
            </a:r>
            <a:endParaRPr lang="en-US" altLang="en-US" dirty="0"/>
          </a:p>
          <a:p>
            <a:endParaRPr lang="en-IN" dirty="0"/>
          </a:p>
        </p:txBody>
      </p:sp>
    </p:spTree>
    <p:extLst>
      <p:ext uri="{BB962C8B-B14F-4D97-AF65-F5344CB8AC3E}">
        <p14:creationId xmlns:p14="http://schemas.microsoft.com/office/powerpoint/2010/main" val="4032688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work done by public accounting firms varies depending on the size and classification of the firm. Small local firms primarily provide bookkeeping, accounting, tax preparation, and financial planning services to individuals and small businesses. Larger regional firms concentrate on auditing services, corporate tax returns, and management advisory services. </a:t>
            </a:r>
            <a:r>
              <a:rPr lang="en-IN" altLang="en-US" u="none" dirty="0"/>
              <a:t>The large, international CPA firms also provide auditing, tax, and consulting services</a:t>
            </a:r>
            <a:r>
              <a:rPr lang="en-US" altLang="en-US" u="none" dirty="0"/>
              <a:t>,</a:t>
            </a:r>
            <a:r>
              <a:rPr lang="en-US" altLang="en-US" dirty="0"/>
              <a:t> but their clients are large domestic and international corporations.</a:t>
            </a:r>
          </a:p>
          <a:p>
            <a:pPr eaLnBrk="1" hangingPunct="1"/>
            <a:endParaRPr lang="en-US" altLang="en-US" dirty="0"/>
          </a:p>
          <a:p>
            <a:pPr eaLnBrk="1" hangingPunct="1"/>
            <a:r>
              <a:rPr lang="en-IN" altLang="en-US" dirty="0"/>
              <a:t>The result of an audit is the independent auditor’s report. The report usually has four brief paragraphs. The first paragraph identifies the financial statements that were audited, explains that the statements are the responsibility of the company’s management, and states that the auditor’s responsibility is to express an opinion about the financial statements. The second paragraph explains that the audit was conducted “in accordance with the standards of the Public Company Accounting Oversight Board (United States)” and describes briefly what those standards require and what work is involved in performing an audit. (In effect, they require the application of generally accepted auditing standards, or GAAS.) The third paragraph contains the auditor’s opinion, which can be an unqualified, or "clean" opinion. Occasionally, the opinion will be qualified with respect to fair presentation, departure from generally accepted accounting principles (GAAP), </a:t>
            </a:r>
            <a:r>
              <a:rPr kumimoji="1" lang="en-US" sz="1200" b="0" i="0" u="none" strike="noStrike" kern="1200" baseline="0" dirty="0">
                <a:solidFill>
                  <a:schemeClr val="tx1"/>
                </a:solidFill>
                <a:latin typeface="Times New Roman" pitchFamily="18" charset="0"/>
                <a:ea typeface="+mn-ea"/>
                <a:cs typeface="+mn-cs"/>
              </a:rPr>
              <a:t>or the auditor’s inability to perform certain auditing procedures</a:t>
            </a:r>
            <a:r>
              <a:rPr lang="en-IN" altLang="en-US" dirty="0"/>
              <a:t>. A final paragraph makes reference to the auditors’ opinion about the effectiveness of the company’s internal control over financial reporting."</a:t>
            </a:r>
            <a:endParaRPr lang="en-US" altLang="en-US" dirty="0"/>
          </a:p>
          <a:p>
            <a:endParaRPr lang="en-IN" dirty="0"/>
          </a:p>
        </p:txBody>
      </p:sp>
    </p:spTree>
    <p:extLst>
      <p:ext uri="{BB962C8B-B14F-4D97-AF65-F5344CB8AC3E}">
        <p14:creationId xmlns:p14="http://schemas.microsoft.com/office/powerpoint/2010/main" val="3972521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3852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39201675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2481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
        <p:nvSpPr>
          <p:cNvPr id="9" name="Content Placeholder 8"/>
          <p:cNvSpPr>
            <a:spLocks noGrp="1"/>
          </p:cNvSpPr>
          <p:nvPr>
            <p:ph sz="quarter" idx="14"/>
          </p:nvPr>
        </p:nvSpPr>
        <p:spPr>
          <a:xfrm>
            <a:off x="457200" y="4191000"/>
            <a:ext cx="8229600" cy="1295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686071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p:cNvSpPr>
            <a:spLocks noGrp="1"/>
          </p:cNvSpPr>
          <p:nvPr>
            <p:ph sz="quarter" idx="17"/>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29299930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slideLayout" Target="../slideLayouts/slideLayout71.xml"/><Relationship Id="rId41"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10" r:id="rId3"/>
    <p:sldLayoutId id="2147485211" r:id="rId4"/>
    <p:sldLayoutId id="2147485208" r:id="rId5"/>
    <p:sldLayoutId id="2147485108" r:id="rId6"/>
    <p:sldLayoutId id="2147485109" r:id="rId7"/>
    <p:sldLayoutId id="2147485110" r:id="rId8"/>
    <p:sldLayoutId id="2147485111" r:id="rId9"/>
    <p:sldLayoutId id="2147485112" r:id="rId10"/>
    <p:sldLayoutId id="2147485113" r:id="rId11"/>
    <p:sldLayoutId id="2147485114" r:id="rId12"/>
    <p:sldLayoutId id="2147485115" r:id="rId13"/>
    <p:sldLayoutId id="2147485116" r:id="rId14"/>
    <p:sldLayoutId id="2147485117" r:id="rId15"/>
    <p:sldLayoutId id="2147485118" r:id="rId16"/>
    <p:sldLayoutId id="2147485119" r:id="rId17"/>
    <p:sldLayoutId id="2147485121" r:id="rId18"/>
    <p:sldLayoutId id="2147485123" r:id="rId19"/>
    <p:sldLayoutId id="2147485124" r:id="rId20"/>
    <p:sldLayoutId id="2147485125" r:id="rId21"/>
    <p:sldLayoutId id="2147485128" r:id="rId22"/>
    <p:sldLayoutId id="2147485129" r:id="rId23"/>
    <p:sldLayoutId id="2147485130" r:id="rId24"/>
    <p:sldLayoutId id="2147485131" r:id="rId25"/>
    <p:sldLayoutId id="2147485132" r:id="rId26"/>
    <p:sldLayoutId id="2147485133" r:id="rId27"/>
    <p:sldLayoutId id="2147485134" r:id="rId28"/>
    <p:sldLayoutId id="2147485137" r:id="rId29"/>
    <p:sldLayoutId id="2147485138" r:id="rId30"/>
    <p:sldLayoutId id="2147485140" r:id="rId31"/>
    <p:sldLayoutId id="2147485143" r:id="rId32"/>
    <p:sldLayoutId id="2147485144" r:id="rId33"/>
    <p:sldLayoutId id="2147485145" r:id="rId34"/>
    <p:sldLayoutId id="2147485146" r:id="rId35"/>
    <p:sldLayoutId id="2147485148" r:id="rId36"/>
    <p:sldLayoutId id="2147485150" r:id="rId37"/>
    <p:sldLayoutId id="2147485151" r:id="rId38"/>
    <p:sldLayoutId id="2147485152" r:id="rId39"/>
    <p:sldLayoutId id="2147485105" r:id="rId40"/>
    <p:sldLayoutId id="2147485154" r:id="rId41"/>
    <p:sldLayoutId id="2147485155" r:id="rId4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89655"/>
            <a:ext cx="8229600" cy="1052640"/>
          </a:xfrm>
        </p:spPr>
        <p:txBody>
          <a:bodyPr/>
          <a:lstStyle/>
          <a:p>
            <a:r>
              <a:rPr lang="en-US" altLang="en-US" sz="2000" dirty="0"/>
              <a:t>Professional services that accountants provide include:</a:t>
            </a:r>
            <a:br>
              <a:rPr lang="en-US" altLang="en-US" sz="2000" dirty="0"/>
            </a:br>
            <a:r>
              <a:rPr lang="en-US" altLang="en-US" dirty="0"/>
              <a:t> Internal Auditing</a:t>
            </a:r>
            <a:endParaRPr lang="en-IN" dirty="0"/>
          </a:p>
        </p:txBody>
      </p:sp>
      <p:sp>
        <p:nvSpPr>
          <p:cNvPr id="6" name="Content Placeholder 5"/>
          <p:cNvSpPr>
            <a:spLocks noGrp="1"/>
          </p:cNvSpPr>
          <p:nvPr>
            <p:ph idx="1"/>
          </p:nvPr>
        </p:nvSpPr>
        <p:spPr>
          <a:xfrm>
            <a:off x="457200" y="1481137"/>
            <a:ext cx="8077200" cy="3090863"/>
          </a:xfrm>
        </p:spPr>
        <p:txBody>
          <a:bodyPr/>
          <a:lstStyle/>
          <a:p>
            <a:pPr marL="0" indent="0">
              <a:buNone/>
            </a:pPr>
            <a:r>
              <a:rPr lang="en-US" altLang="en-US" sz="2800" b="1" dirty="0"/>
              <a:t>Internal auditors are professional accountants who perform functions much like those of </a:t>
            </a:r>
            <a:r>
              <a:rPr lang="en-IN" altLang="en-US" sz="2800" b="1" dirty="0"/>
              <a:t>the external auditor/public accountant, but on a smaller scale</a:t>
            </a:r>
            <a:r>
              <a:rPr lang="en-US" altLang="en-US" sz="2800" b="1" dirty="0"/>
              <a:t>. </a:t>
            </a:r>
            <a:r>
              <a:rPr lang="en-IN" altLang="en-US" sz="2800" b="1" dirty="0"/>
              <a:t>In addition to having the C</a:t>
            </a:r>
            <a:r>
              <a:rPr lang="en-IN" altLang="en-US" sz="100" b="1" dirty="0"/>
              <a:t> </a:t>
            </a:r>
            <a:r>
              <a:rPr lang="en-IN" altLang="en-US" sz="2800" b="1" dirty="0"/>
              <a:t>P</a:t>
            </a:r>
            <a:r>
              <a:rPr lang="en-IN" altLang="en-US" sz="100" b="1" dirty="0"/>
              <a:t> </a:t>
            </a:r>
            <a:r>
              <a:rPr lang="en-IN" altLang="en-US" sz="2800" b="1" dirty="0"/>
              <a:t>A and the C</a:t>
            </a:r>
            <a:r>
              <a:rPr lang="en-IN" altLang="en-US" sz="100" b="1" dirty="0"/>
              <a:t> </a:t>
            </a:r>
            <a:r>
              <a:rPr lang="en-IN" altLang="en-US" sz="2800" b="1" dirty="0"/>
              <a:t>M</a:t>
            </a:r>
            <a:r>
              <a:rPr lang="en-IN" altLang="en-US" sz="100" b="1" dirty="0"/>
              <a:t> </a:t>
            </a:r>
            <a:r>
              <a:rPr lang="en-IN" altLang="en-US" sz="2800" b="1" dirty="0"/>
              <a:t>A designation, the internal auditor may have also passed the examination to become a Certified Internal Auditor (C</a:t>
            </a:r>
            <a:r>
              <a:rPr lang="en-IN" altLang="en-US" sz="100" b="1" dirty="0"/>
              <a:t> </a:t>
            </a:r>
            <a:r>
              <a:rPr lang="en-IN" altLang="en-US" sz="2800" b="1" dirty="0"/>
              <a:t>I</a:t>
            </a:r>
            <a:r>
              <a:rPr lang="en-IN" altLang="en-US" sz="100" b="1" dirty="0"/>
              <a:t> </a:t>
            </a:r>
            <a:r>
              <a:rPr lang="en-IN" altLang="en-US" sz="2800" b="1" dirty="0"/>
              <a:t>A).</a:t>
            </a:r>
            <a:endParaRPr lang="en-US" altLang="en-US" sz="2800" b="1" dirty="0"/>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2899315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20158"/>
            <a:ext cx="8229600" cy="1661042"/>
          </a:xfrm>
        </p:spPr>
        <p:txBody>
          <a:bodyPr/>
          <a:lstStyle/>
          <a:p>
            <a:r>
              <a:rPr lang="en-US" altLang="en-US" sz="2000" dirty="0"/>
              <a:t>Professional services that accountants provide include:</a:t>
            </a:r>
            <a:br>
              <a:rPr lang="en-US" altLang="en-US" sz="2000" dirty="0"/>
            </a:br>
            <a:r>
              <a:rPr lang="en-US" altLang="en-US" dirty="0"/>
              <a:t>Governmental and Not-for-Profit Accounting</a:t>
            </a:r>
            <a:endParaRPr lang="en-IN" dirty="0"/>
          </a:p>
        </p:txBody>
      </p:sp>
      <p:sp>
        <p:nvSpPr>
          <p:cNvPr id="6" name="Content Placeholder 5"/>
          <p:cNvSpPr>
            <a:spLocks noGrp="1"/>
          </p:cNvSpPr>
          <p:nvPr>
            <p:ph idx="1"/>
          </p:nvPr>
        </p:nvSpPr>
        <p:spPr>
          <a:xfrm>
            <a:off x="457200" y="2319337"/>
            <a:ext cx="8229600" cy="2100263"/>
          </a:xfrm>
        </p:spPr>
        <p:txBody>
          <a:bodyPr/>
          <a:lstStyle/>
          <a:p>
            <a:pPr marL="0" indent="0">
              <a:buNone/>
            </a:pPr>
            <a:r>
              <a:rPr lang="en-US" altLang="en-US" sz="2400" b="1" dirty="0">
                <a:solidFill>
                  <a:schemeClr val="tx2"/>
                </a:solidFill>
              </a:rPr>
              <a:t>Governmental units </a:t>
            </a:r>
            <a:r>
              <a:rPr lang="en-US" altLang="en-US" sz="2400" b="1" dirty="0"/>
              <a:t>(e.g., municipal, state, and federal agencies) and </a:t>
            </a:r>
            <a:r>
              <a:rPr lang="en-US" altLang="en-US" sz="2400" b="1" dirty="0">
                <a:solidFill>
                  <a:schemeClr val="tx2"/>
                </a:solidFill>
              </a:rPr>
              <a:t>not-for-profit entities </a:t>
            </a:r>
            <a:r>
              <a:rPr lang="en-US" altLang="en-US" sz="2400" b="1" dirty="0"/>
              <a:t>(e.g., universities, hospitals, and religious organizations) </a:t>
            </a:r>
            <a:r>
              <a:rPr lang="en-IN" altLang="en-US" sz="2400" b="1" dirty="0"/>
              <a:t>require the same accounting functions to be performed as do other accounting entities</a:t>
            </a:r>
            <a:r>
              <a:rPr lang="en-US" altLang="en-US" sz="2400" b="1" dirty="0"/>
              <a:t>.</a:t>
            </a:r>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2612497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89655"/>
            <a:ext cx="8229600" cy="1052640"/>
          </a:xfrm>
        </p:spPr>
        <p:txBody>
          <a:bodyPr/>
          <a:lstStyle/>
          <a:p>
            <a:r>
              <a:rPr lang="en-US" altLang="en-US" sz="2000" dirty="0"/>
              <a:t>Professional services that accountants provide include:</a:t>
            </a:r>
            <a:br>
              <a:rPr lang="en-US" altLang="en-US" sz="2000" dirty="0"/>
            </a:br>
            <a:r>
              <a:rPr lang="en-US" altLang="en-US" dirty="0"/>
              <a:t>Income Tax Accounting</a:t>
            </a:r>
            <a:endParaRPr lang="en-IN" dirty="0"/>
          </a:p>
        </p:txBody>
      </p:sp>
      <p:sp>
        <p:nvSpPr>
          <p:cNvPr id="6" name="Content Placeholder 5"/>
          <p:cNvSpPr>
            <a:spLocks noGrp="1"/>
          </p:cNvSpPr>
          <p:nvPr>
            <p:ph idx="1"/>
          </p:nvPr>
        </p:nvSpPr>
        <p:spPr>
          <a:xfrm>
            <a:off x="457200" y="1481137"/>
            <a:ext cx="8229600" cy="1566863"/>
          </a:xfrm>
        </p:spPr>
        <p:txBody>
          <a:bodyPr/>
          <a:lstStyle/>
          <a:p>
            <a:pPr marL="0" indent="0">
              <a:buNone/>
            </a:pPr>
            <a:r>
              <a:rPr lang="en-US" altLang="en-US" sz="2800" b="1" dirty="0">
                <a:solidFill>
                  <a:schemeClr val="tx2"/>
                </a:solidFill>
              </a:rPr>
              <a:t>Tax practitioners </a:t>
            </a:r>
            <a:r>
              <a:rPr lang="en-US" altLang="en-US" sz="2800" b="1" dirty="0">
                <a:solidFill>
                  <a:srgbClr val="000000"/>
                </a:solidFill>
              </a:rPr>
              <a:t>often develop specialties in the taxation of individuals, partnerships, corporations, trusts and estates, or in international tax law issues.</a:t>
            </a:r>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2111759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1</a:t>
            </a:r>
            <a:endParaRPr lang="en-IN" sz="1000" b="0" dirty="0"/>
          </a:p>
        </p:txBody>
      </p:sp>
      <p:sp>
        <p:nvSpPr>
          <p:cNvPr id="6" name="Content Placeholder 5"/>
          <p:cNvSpPr>
            <a:spLocks noGrp="1"/>
          </p:cNvSpPr>
          <p:nvPr>
            <p:ph idx="1"/>
          </p:nvPr>
        </p:nvSpPr>
        <p:spPr>
          <a:xfrm>
            <a:off x="457200" y="1481137"/>
            <a:ext cx="8229600" cy="576263"/>
          </a:xfrm>
        </p:spPr>
        <p:txBody>
          <a:bodyPr/>
          <a:lstStyle/>
          <a:p>
            <a:pPr marL="0" indent="0">
              <a:buNone/>
            </a:pPr>
            <a:r>
              <a:rPr lang="en-US" altLang="en-US" sz="2400" dirty="0"/>
              <a:t>Mesopotamians record tax receipts on clay tablets.</a:t>
            </a:r>
          </a:p>
        </p:txBody>
      </p:sp>
      <p:pic>
        <p:nvPicPr>
          <p:cNvPr id="2" name="Picture 1" descr="Timeline with only one date, 3000 B.C., at far lef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48" y="2201734"/>
            <a:ext cx="8068252" cy="917876"/>
          </a:xfrm>
          <a:prstGeom prst="rect">
            <a:avLst/>
          </a:prstGeom>
        </p:spPr>
      </p:pic>
      <p:sp>
        <p:nvSpPr>
          <p:cNvPr id="7" name="Content Placeholder 6"/>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3724225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2</a:t>
            </a:r>
            <a:endParaRPr lang="en-IN" dirty="0"/>
          </a:p>
        </p:txBody>
      </p:sp>
      <p:sp>
        <p:nvSpPr>
          <p:cNvPr id="6" name="Content Placeholder 5"/>
          <p:cNvSpPr>
            <a:spLocks noGrp="1"/>
          </p:cNvSpPr>
          <p:nvPr>
            <p:ph idx="1"/>
          </p:nvPr>
        </p:nvSpPr>
        <p:spPr>
          <a:xfrm>
            <a:off x="457200" y="1481137"/>
            <a:ext cx="8229600" cy="957263"/>
          </a:xfrm>
        </p:spPr>
        <p:txBody>
          <a:bodyPr/>
          <a:lstStyle/>
          <a:p>
            <a:pPr marL="0" indent="0" eaLnBrk="1" hangingPunct="1">
              <a:spcBef>
                <a:spcPct val="50000"/>
              </a:spcBef>
              <a:buFontTx/>
              <a:buNone/>
            </a:pPr>
            <a:r>
              <a:rPr lang="en-US" altLang="en-US" sz="2400" dirty="0"/>
              <a:t>Luca Pacioli published the </a:t>
            </a:r>
            <a:r>
              <a:rPr lang="en-IN" altLang="en-US" sz="2400" dirty="0"/>
              <a:t>first known text to describe</a:t>
            </a:r>
            <a:r>
              <a:rPr lang="en-US" altLang="en-US" sz="2400" dirty="0"/>
              <a:t> a comprehensive double-entry bookkeeping system.</a:t>
            </a:r>
          </a:p>
        </p:txBody>
      </p:sp>
      <p:pic>
        <p:nvPicPr>
          <p:cNvPr id="3" name="Picture 2" descr="Building on previous time line with date of 1494 to the righ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692" y="2534696"/>
            <a:ext cx="7830964" cy="874383"/>
          </a:xfrm>
          <a:prstGeom prst="rect">
            <a:avLst/>
          </a:prstGeom>
        </p:spPr>
      </p:pic>
      <p:sp>
        <p:nvSpPr>
          <p:cNvPr id="7" name="Content Placeholder 6"/>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3221818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3</a:t>
            </a:r>
            <a:endParaRPr lang="en-IN" dirty="0"/>
          </a:p>
        </p:txBody>
      </p:sp>
      <p:sp>
        <p:nvSpPr>
          <p:cNvPr id="6" name="Content Placeholder 5"/>
          <p:cNvSpPr>
            <a:spLocks noGrp="1"/>
          </p:cNvSpPr>
          <p:nvPr>
            <p:ph idx="1"/>
          </p:nvPr>
        </p:nvSpPr>
        <p:spPr>
          <a:xfrm>
            <a:off x="457200" y="1481137"/>
            <a:ext cx="8229600" cy="1185863"/>
          </a:xfrm>
        </p:spPr>
        <p:txBody>
          <a:bodyPr/>
          <a:lstStyle/>
          <a:p>
            <a:pPr marL="0" indent="0" eaLnBrk="1" hangingPunct="1">
              <a:spcBef>
                <a:spcPct val="50000"/>
              </a:spcBef>
              <a:buFontTx/>
              <a:buNone/>
            </a:pPr>
            <a:r>
              <a:rPr lang="en-US" altLang="en-US" sz="2400" dirty="0"/>
              <a:t>The Industrial Revolution of the 19th century generated the need for large amounts of capital to finance the enterprises that supplanted individual craftsmen.</a:t>
            </a:r>
          </a:p>
        </p:txBody>
      </p:sp>
      <p:pic>
        <p:nvPicPr>
          <p:cNvPr id="8" name="Picture 7" descr="Building on previous time line with date of 1800s to the right of the 1494.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805" y="2923147"/>
            <a:ext cx="7632595" cy="1071994"/>
          </a:xfrm>
          <a:prstGeom prst="rect">
            <a:avLst/>
          </a:prstGeom>
        </p:spPr>
      </p:pic>
      <p:sp>
        <p:nvSpPr>
          <p:cNvPr id="2" name="Content Placeholder 1"/>
          <p:cNvSpPr>
            <a:spLocks noGrp="1"/>
          </p:cNvSpPr>
          <p:nvPr>
            <p:ph sz="quarter" idx="14"/>
          </p:nvPr>
        </p:nvSpPr>
        <p:spPr>
          <a:xfrm>
            <a:off x="457200" y="4323304"/>
            <a:ext cx="8229600" cy="1143000"/>
          </a:xfrm>
        </p:spPr>
        <p:txBody>
          <a:bodyPr/>
          <a:lstStyle/>
          <a:p>
            <a:pPr marL="0" indent="0">
              <a:buNone/>
            </a:pPr>
            <a:r>
              <a:rPr lang="en-US" altLang="en-US" sz="2200" b="1" dirty="0"/>
              <a:t>This need resulted in the corporate form of organization and the need to provide investors with reports showing the entity’s financial position and the results of operations.</a:t>
            </a:r>
          </a:p>
        </p:txBody>
      </p:sp>
      <p:sp>
        <p:nvSpPr>
          <p:cNvPr id="7" name="Content Placeholder 6"/>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982248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4</a:t>
            </a:r>
            <a:endParaRPr lang="en-IN" dirty="0"/>
          </a:p>
        </p:txBody>
      </p:sp>
      <p:pic>
        <p:nvPicPr>
          <p:cNvPr id="2" name="Picture 1" descr="Building on previous time line with date of 1900s to the right of 1800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590" y="2036981"/>
            <a:ext cx="7786010" cy="1099008"/>
          </a:xfrm>
          <a:prstGeom prst="rect">
            <a:avLst/>
          </a:prstGeom>
        </p:spPr>
      </p:pic>
      <p:sp>
        <p:nvSpPr>
          <p:cNvPr id="6" name="Content Placeholder 5"/>
          <p:cNvSpPr>
            <a:spLocks noGrp="1"/>
          </p:cNvSpPr>
          <p:nvPr>
            <p:ph idx="1"/>
          </p:nvPr>
        </p:nvSpPr>
        <p:spPr>
          <a:xfrm>
            <a:off x="494881" y="3543414"/>
            <a:ext cx="8229600" cy="1447800"/>
          </a:xfrm>
        </p:spPr>
        <p:txBody>
          <a:bodyPr/>
          <a:lstStyle/>
          <a:p>
            <a:pPr marL="0" indent="0">
              <a:buNone/>
            </a:pPr>
            <a:r>
              <a:rPr lang="en-US" altLang="en-US" sz="2200" b="1" dirty="0">
                <a:latin typeface="Arial" panose="020B0604020202020204" pitchFamily="34" charset="0"/>
              </a:rPr>
              <a:t>Accounting professionals in the United States organized themselves in the early 1900s and worked hard to establish certification laws, standardized audit procedures, and other attributes of a profession.</a:t>
            </a:r>
          </a:p>
        </p:txBody>
      </p:sp>
      <p:sp>
        <p:nvSpPr>
          <p:cNvPr id="7" name="Content Placeholder 6"/>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2322132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5</a:t>
            </a:r>
            <a:endParaRPr lang="en-IN" dirty="0"/>
          </a:p>
        </p:txBody>
      </p:sp>
      <p:sp>
        <p:nvSpPr>
          <p:cNvPr id="2" name="Content Placeholder 1"/>
          <p:cNvSpPr>
            <a:spLocks noGrp="1"/>
          </p:cNvSpPr>
          <p:nvPr>
            <p:ph idx="1"/>
          </p:nvPr>
        </p:nvSpPr>
        <p:spPr>
          <a:xfrm>
            <a:off x="457200" y="1481138"/>
            <a:ext cx="8229600" cy="1244366"/>
          </a:xfrm>
        </p:spPr>
        <p:txBody>
          <a:bodyPr/>
          <a:lstStyle/>
          <a:p>
            <a:pPr marL="0" indent="0">
              <a:buNone/>
            </a:pPr>
            <a:r>
              <a:rPr lang="en-US" altLang="en-US" sz="2400" b="1" dirty="0"/>
              <a:t>Between 19</a:t>
            </a:r>
            <a:r>
              <a:rPr lang="en-US" altLang="en-US" sz="100" b="1" dirty="0"/>
              <a:t> </a:t>
            </a:r>
            <a:r>
              <a:rPr lang="en-US" altLang="en-US" sz="2400" b="1" dirty="0"/>
              <a:t>32 and 19</a:t>
            </a:r>
            <a:r>
              <a:rPr lang="en-US" altLang="en-US" sz="100" b="1" dirty="0"/>
              <a:t> </a:t>
            </a:r>
            <a:r>
              <a:rPr lang="en-US" altLang="en-US" sz="2400" b="1" dirty="0"/>
              <a:t>34, the American Institute of Accountants and the New York Stock Exchange agreed on five broad principles of accounting.</a:t>
            </a:r>
          </a:p>
        </p:txBody>
      </p:sp>
      <p:pic>
        <p:nvPicPr>
          <p:cNvPr id="9" name="Picture 8" descr="Building on previous time line with dates of 1932 to 1934 and 1933 &amp; 1934 to the right of 1900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91" y="2943042"/>
            <a:ext cx="7942509" cy="1411133"/>
          </a:xfrm>
          <a:prstGeom prst="rect">
            <a:avLst/>
          </a:prstGeom>
        </p:spPr>
      </p:pic>
      <p:sp>
        <p:nvSpPr>
          <p:cNvPr id="8" name="Content Placeholder 7"/>
          <p:cNvSpPr>
            <a:spLocks noGrp="1"/>
          </p:cNvSpPr>
          <p:nvPr>
            <p:ph sz="quarter" idx="14"/>
          </p:nvPr>
        </p:nvSpPr>
        <p:spPr>
          <a:xfrm>
            <a:off x="457200" y="4605609"/>
            <a:ext cx="8229600" cy="1344574"/>
          </a:xfrm>
        </p:spPr>
        <p:txBody>
          <a:bodyPr/>
          <a:lstStyle/>
          <a:p>
            <a:pPr marL="0" indent="0">
              <a:buNone/>
            </a:pPr>
            <a:r>
              <a:rPr lang="en-US" altLang="en-US" sz="2000" b="1" dirty="0"/>
              <a:t>The Securities Act of 19</a:t>
            </a:r>
            <a:r>
              <a:rPr lang="en-US" altLang="en-US" sz="100" b="1" dirty="0"/>
              <a:t> </a:t>
            </a:r>
            <a:r>
              <a:rPr lang="en-US" altLang="en-US" sz="2000" b="1" dirty="0"/>
              <a:t>33 and the </a:t>
            </a:r>
            <a:r>
              <a:rPr lang="en-US" altLang="en-US" sz="2000" b="1" i="1" dirty="0"/>
              <a:t>Securities Exchange Act of 19</a:t>
            </a:r>
            <a:r>
              <a:rPr lang="en-US" altLang="en-US" sz="100" b="1" i="1" dirty="0"/>
              <a:t> </a:t>
            </a:r>
            <a:r>
              <a:rPr lang="en-US" altLang="en-US" sz="2000" b="1" i="1" dirty="0"/>
              <a:t>34</a:t>
            </a:r>
            <a:r>
              <a:rPr lang="en-US" altLang="en-US" sz="2000" b="1" dirty="0"/>
              <a:t> gave the Securities and Exchange Commission (S</a:t>
            </a:r>
            <a:r>
              <a:rPr lang="en-US" altLang="en-US" sz="100" b="1" dirty="0"/>
              <a:t> </a:t>
            </a:r>
            <a:r>
              <a:rPr lang="en-US" altLang="en-US" sz="2000" b="1" dirty="0"/>
              <a:t>E</a:t>
            </a:r>
            <a:r>
              <a:rPr lang="en-US" altLang="en-US" sz="100" b="1" dirty="0"/>
              <a:t> </a:t>
            </a:r>
            <a:r>
              <a:rPr lang="en-US" altLang="en-US" sz="2000" b="1" dirty="0"/>
              <a:t>C) the authority to establish accounting principles to be followed by companies whose securities had to be registered with the S</a:t>
            </a:r>
            <a:r>
              <a:rPr lang="en-US" altLang="en-US" sz="100" b="1" dirty="0"/>
              <a:t> </a:t>
            </a:r>
            <a:r>
              <a:rPr lang="en-US" altLang="en-US" sz="2000" b="1" dirty="0"/>
              <a:t>E</a:t>
            </a:r>
            <a:r>
              <a:rPr lang="en-US" altLang="en-US" sz="100" b="1" dirty="0"/>
              <a:t> </a:t>
            </a:r>
            <a:r>
              <a:rPr lang="en-US" altLang="en-US" sz="2000" b="1" dirty="0"/>
              <a:t>C.</a:t>
            </a:r>
          </a:p>
        </p:txBody>
      </p:sp>
      <p:sp>
        <p:nvSpPr>
          <p:cNvPr id="3" name="Content Placeholder 2"/>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1443563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6</a:t>
            </a:r>
            <a:endParaRPr lang="en-IN" dirty="0"/>
          </a:p>
        </p:txBody>
      </p:sp>
      <p:sp>
        <p:nvSpPr>
          <p:cNvPr id="2" name="Content Placeholder 1"/>
          <p:cNvSpPr>
            <a:spLocks noGrp="1"/>
          </p:cNvSpPr>
          <p:nvPr>
            <p:ph idx="1"/>
          </p:nvPr>
        </p:nvSpPr>
        <p:spPr>
          <a:xfrm>
            <a:off x="457200" y="1481137"/>
            <a:ext cx="8229600" cy="1185863"/>
          </a:xfrm>
        </p:spPr>
        <p:txBody>
          <a:bodyPr/>
          <a:lstStyle/>
          <a:p>
            <a:pPr marL="0" indent="0" eaLnBrk="1" hangingPunct="1">
              <a:spcBef>
                <a:spcPct val="50000"/>
              </a:spcBef>
              <a:buFontTx/>
              <a:buNone/>
            </a:pPr>
            <a:r>
              <a:rPr lang="en-IN" altLang="en-US" sz="2400" b="1" i="1" dirty="0"/>
              <a:t>The Committee on Accounting Procedure </a:t>
            </a:r>
            <a:r>
              <a:rPr lang="en-IN" altLang="en-US" sz="2400" b="1" dirty="0"/>
              <a:t>of the American Institute of Accountants issued 51 </a:t>
            </a:r>
            <a:r>
              <a:rPr lang="en-IN" altLang="en-US" sz="2400" b="1" i="1" dirty="0"/>
              <a:t>Accounting Research Bulletins</a:t>
            </a:r>
            <a:r>
              <a:rPr lang="en-IN" altLang="en-US" sz="2400" b="1" dirty="0"/>
              <a:t> that dealt with accounting principles</a:t>
            </a:r>
            <a:r>
              <a:rPr lang="en-US" altLang="en-US" sz="2400" b="1" dirty="0"/>
              <a:t>.</a:t>
            </a:r>
          </a:p>
        </p:txBody>
      </p:sp>
      <p:pic>
        <p:nvPicPr>
          <p:cNvPr id="7" name="Picture 6" descr="Building on previous time line with dates of 1939 to 1959 to the righ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840" y="2979863"/>
            <a:ext cx="7830964" cy="1418813"/>
          </a:xfrm>
          <a:prstGeom prst="rect">
            <a:avLst/>
          </a:prstGeom>
        </p:spPr>
      </p:pic>
      <p:sp>
        <p:nvSpPr>
          <p:cNvPr id="8" name="Content Placeholder 7"/>
          <p:cNvSpPr>
            <a:spLocks noGrp="1"/>
          </p:cNvSpPr>
          <p:nvPr>
            <p:ph sz="quarter" idx="14"/>
          </p:nvPr>
        </p:nvSpPr>
        <p:spPr>
          <a:xfrm>
            <a:off x="457200" y="4700199"/>
            <a:ext cx="8229600" cy="1205528"/>
          </a:xfrm>
        </p:spPr>
        <p:txBody>
          <a:bodyPr/>
          <a:lstStyle/>
          <a:p>
            <a:pPr marL="0" indent="0" eaLnBrk="1" hangingPunct="1">
              <a:spcBef>
                <a:spcPct val="50000"/>
              </a:spcBef>
              <a:buFontTx/>
              <a:buNone/>
            </a:pPr>
            <a:r>
              <a:rPr lang="en-IN" altLang="en-US" sz="2400" b="1" dirty="0"/>
              <a:t>In 19</a:t>
            </a:r>
            <a:r>
              <a:rPr lang="en-IN" altLang="en-US" sz="100" b="1" dirty="0"/>
              <a:t> </a:t>
            </a:r>
            <a:r>
              <a:rPr lang="en-IN" altLang="en-US" sz="2400" b="1" dirty="0"/>
              <a:t>59, the Accounting Principles Board (A</a:t>
            </a:r>
            <a:r>
              <a:rPr lang="en-IN" altLang="en-US" sz="100" b="1" dirty="0"/>
              <a:t> </a:t>
            </a:r>
            <a:r>
              <a:rPr lang="en-IN" altLang="en-US" sz="2400" b="1" dirty="0"/>
              <a:t>P</a:t>
            </a:r>
            <a:r>
              <a:rPr lang="en-IN" altLang="en-US" sz="100" b="1" dirty="0"/>
              <a:t> </a:t>
            </a:r>
            <a:r>
              <a:rPr lang="en-IN" altLang="en-US" sz="2400" b="1" dirty="0"/>
              <a:t>B) replaced the Committee on Accounting Procedure as the standard-setting body</a:t>
            </a:r>
            <a:r>
              <a:rPr lang="en-US" altLang="en-US" sz="2400" b="1" dirty="0"/>
              <a:t>.</a:t>
            </a:r>
          </a:p>
        </p:txBody>
      </p:sp>
      <p:sp>
        <p:nvSpPr>
          <p:cNvPr id="3" name="Content Placeholder 2"/>
          <p:cNvSpPr>
            <a:spLocks noGrp="1"/>
          </p:cNvSpPr>
          <p:nvPr>
            <p:ph sz="quarter" idx="13"/>
          </p:nvPr>
        </p:nvSpPr>
        <p:spPr/>
        <p:txBody>
          <a:bodyPr/>
          <a:lstStyle/>
          <a:p>
            <a:r>
              <a:rPr lang="en-US" altLang="en-US" b="1" dirty="0"/>
              <a:t>Learning Objective 1-4: Summarize the development of accounting from a broad historical perspective.</a:t>
            </a:r>
            <a:endParaRPr lang="en-US" b="1" dirty="0"/>
          </a:p>
        </p:txBody>
      </p:sp>
    </p:spTree>
    <p:extLst>
      <p:ext uri="{BB962C8B-B14F-4D97-AF65-F5344CB8AC3E}">
        <p14:creationId xmlns:p14="http://schemas.microsoft.com/office/powerpoint/2010/main" val="90730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7</a:t>
            </a:r>
            <a:endParaRPr lang="en-IN" dirty="0"/>
          </a:p>
        </p:txBody>
      </p:sp>
      <p:sp>
        <p:nvSpPr>
          <p:cNvPr id="2" name="Content Placeholder 1"/>
          <p:cNvSpPr>
            <a:spLocks noGrp="1"/>
          </p:cNvSpPr>
          <p:nvPr>
            <p:ph idx="1"/>
          </p:nvPr>
        </p:nvSpPr>
        <p:spPr>
          <a:xfrm>
            <a:off x="457200" y="1481137"/>
            <a:ext cx="8229600" cy="1566863"/>
          </a:xfrm>
        </p:spPr>
        <p:txBody>
          <a:bodyPr/>
          <a:lstStyle/>
          <a:p>
            <a:pPr marL="0" indent="0">
              <a:buNone/>
            </a:pPr>
            <a:r>
              <a:rPr lang="en-US" altLang="en-US" sz="2400" b="1" dirty="0"/>
              <a:t>The </a:t>
            </a:r>
            <a:r>
              <a:rPr lang="en-US" altLang="en-US" sz="2400" b="1" i="1" dirty="0"/>
              <a:t>Financial Accounting Foundation (F</a:t>
            </a:r>
            <a:r>
              <a:rPr lang="en-US" altLang="en-US" sz="100" b="1" i="1" dirty="0"/>
              <a:t> </a:t>
            </a:r>
            <a:r>
              <a:rPr lang="en-US" altLang="en-US" sz="2400" b="1" i="1" dirty="0"/>
              <a:t>A</a:t>
            </a:r>
            <a:r>
              <a:rPr lang="en-US" altLang="en-US" sz="100" b="1" i="1" dirty="0"/>
              <a:t> </a:t>
            </a:r>
            <a:r>
              <a:rPr lang="en-US" altLang="en-US" sz="2400" b="1" i="1" dirty="0"/>
              <a:t>F) </a:t>
            </a:r>
            <a:r>
              <a:rPr lang="en-US" altLang="en-US" sz="2400" b="1" dirty="0"/>
              <a:t>was created, which established the</a:t>
            </a:r>
            <a:r>
              <a:rPr lang="en-US" altLang="en-US" sz="100" b="1" dirty="0">
                <a:solidFill>
                  <a:schemeClr val="bg1"/>
                </a:solidFill>
              </a:rPr>
              <a:t> begin underline </a:t>
            </a:r>
            <a:r>
              <a:rPr lang="en-US" altLang="en-US" sz="2400" b="1" i="1" u="sng" dirty="0"/>
              <a:t>Financial Accounting Standards Board (F</a:t>
            </a:r>
            <a:r>
              <a:rPr lang="en-US" altLang="en-US" sz="100" b="1" i="1" u="sng" dirty="0"/>
              <a:t> </a:t>
            </a:r>
            <a:r>
              <a:rPr lang="en-US" altLang="en-US" sz="2400" b="1" i="1" u="sng" dirty="0"/>
              <a:t>A</a:t>
            </a:r>
            <a:r>
              <a:rPr lang="en-US" altLang="en-US" sz="100" b="1" i="1" u="sng" dirty="0"/>
              <a:t> </a:t>
            </a:r>
            <a:r>
              <a:rPr lang="en-US" altLang="en-US" sz="2400" b="1" i="1" u="sng" dirty="0"/>
              <a:t>S</a:t>
            </a:r>
            <a:r>
              <a:rPr lang="en-US" altLang="en-US" sz="100" b="1" i="1" u="sng" dirty="0"/>
              <a:t> </a:t>
            </a:r>
            <a:r>
              <a:rPr lang="en-US" altLang="en-US" sz="2400" b="1" i="1" u="sng" dirty="0"/>
              <a:t>B)</a:t>
            </a:r>
            <a:r>
              <a:rPr lang="en-US" altLang="en-US" sz="100" b="1" dirty="0">
                <a:solidFill>
                  <a:schemeClr val="bg1"/>
                </a:solidFill>
              </a:rPr>
              <a:t> end underline </a:t>
            </a:r>
            <a:r>
              <a:rPr lang="en-US" altLang="en-US" sz="2400" b="1" dirty="0"/>
              <a:t>as the authoritative standard-setting body within the accounting profession.</a:t>
            </a:r>
          </a:p>
        </p:txBody>
      </p:sp>
      <p:pic>
        <p:nvPicPr>
          <p:cNvPr id="9" name="Picture 8" descr="Building on previous time line with date of 1973 added.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450" y="3236605"/>
            <a:ext cx="7786010" cy="1290378"/>
          </a:xfrm>
          <a:prstGeom prst="rect">
            <a:avLst/>
          </a:prstGeom>
        </p:spPr>
      </p:pic>
      <p:sp>
        <p:nvSpPr>
          <p:cNvPr id="8" name="Content Placeholder 7"/>
          <p:cNvSpPr>
            <a:spLocks noGrp="1"/>
          </p:cNvSpPr>
          <p:nvPr>
            <p:ph sz="quarter" idx="14"/>
          </p:nvPr>
        </p:nvSpPr>
        <p:spPr>
          <a:xfrm>
            <a:off x="457200" y="4769443"/>
            <a:ext cx="8229600" cy="1195177"/>
          </a:xfrm>
        </p:spPr>
        <p:txBody>
          <a:bodyPr/>
          <a:lstStyle/>
          <a:p>
            <a:pPr marL="0" indent="0">
              <a:buNone/>
            </a:pPr>
            <a:r>
              <a:rPr lang="en-US" sz="2400" dirty="0"/>
              <a:t>The </a:t>
            </a:r>
            <a:r>
              <a:rPr lang="en-US" sz="2400" i="1" dirty="0"/>
              <a:t>F</a:t>
            </a:r>
            <a:r>
              <a:rPr lang="en-US" sz="100" i="1" dirty="0"/>
              <a:t> </a:t>
            </a:r>
            <a:r>
              <a:rPr lang="en-US" sz="2400" i="1" dirty="0"/>
              <a:t>A</a:t>
            </a:r>
            <a:r>
              <a:rPr lang="en-US" sz="100" i="1" dirty="0"/>
              <a:t> </a:t>
            </a:r>
            <a:r>
              <a:rPr lang="en-US" sz="2400" i="1" dirty="0"/>
              <a:t>S</a:t>
            </a:r>
            <a:r>
              <a:rPr lang="en-US" sz="100" i="1" dirty="0"/>
              <a:t> </a:t>
            </a:r>
            <a:r>
              <a:rPr lang="en-US" sz="2400" i="1" dirty="0"/>
              <a:t>B</a:t>
            </a:r>
            <a:r>
              <a:rPr lang="en-US" sz="2400" dirty="0"/>
              <a:t> issued 168</a:t>
            </a:r>
            <a:r>
              <a:rPr lang="en-US" sz="100" dirty="0">
                <a:solidFill>
                  <a:schemeClr val="bg1"/>
                </a:solidFill>
              </a:rPr>
              <a:t> </a:t>
            </a:r>
            <a:r>
              <a:rPr lang="en-US" altLang="en-US" sz="100" dirty="0">
                <a:solidFill>
                  <a:schemeClr val="bg1"/>
                </a:solidFill>
              </a:rPr>
              <a:t>begin underline</a:t>
            </a:r>
            <a:r>
              <a:rPr lang="en-US" sz="100" dirty="0">
                <a:solidFill>
                  <a:schemeClr val="bg1"/>
                </a:solidFill>
              </a:rPr>
              <a:t> </a:t>
            </a:r>
            <a:r>
              <a:rPr lang="en-US" sz="2400" b="1" i="1" u="sng" dirty="0"/>
              <a:t>Statements of Financial Accounting Standards</a:t>
            </a:r>
            <a:r>
              <a:rPr lang="en-US" sz="100" dirty="0">
                <a:solidFill>
                  <a:schemeClr val="bg1"/>
                </a:solidFill>
              </a:rPr>
              <a:t> </a:t>
            </a:r>
            <a:r>
              <a:rPr lang="en-US" altLang="en-US" sz="100" dirty="0">
                <a:solidFill>
                  <a:schemeClr val="bg1"/>
                </a:solidFill>
              </a:rPr>
              <a:t>end underline</a:t>
            </a:r>
            <a:r>
              <a:rPr lang="en-US" sz="100" dirty="0">
                <a:solidFill>
                  <a:schemeClr val="bg1"/>
                </a:solidFill>
              </a:rPr>
              <a:t> </a:t>
            </a:r>
            <a:r>
              <a:rPr lang="en-US" sz="2400" dirty="0"/>
              <a:t>that established standards of accounting and reporting for particular issues.</a:t>
            </a:r>
          </a:p>
        </p:txBody>
      </p:sp>
      <p:sp>
        <p:nvSpPr>
          <p:cNvPr id="3" name="Content Placeholder 2"/>
          <p:cNvSpPr>
            <a:spLocks noGrp="1"/>
          </p:cNvSpPr>
          <p:nvPr>
            <p:ph sz="quarter" idx="13"/>
          </p:nvPr>
        </p:nvSpPr>
        <p:spPr/>
        <p:txBody>
          <a:bodyPr/>
          <a:lstStyle/>
          <a:p>
            <a:r>
              <a:rPr lang="en-US" altLang="en-US" b="1" dirty="0"/>
              <a:t>Learning Objective 1-5: Explain the role that the FASB plays in the development of financial accounting standards.</a:t>
            </a:r>
            <a:endParaRPr lang="en-US" b="1" dirty="0"/>
          </a:p>
        </p:txBody>
      </p:sp>
    </p:spTree>
    <p:extLst>
      <p:ext uri="{BB962C8B-B14F-4D97-AF65-F5344CB8AC3E}">
        <p14:creationId xmlns:p14="http://schemas.microsoft.com/office/powerpoint/2010/main" val="535467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858000" cy="1139827"/>
          </a:xfrm>
        </p:spPr>
        <p:txBody>
          <a:bodyPr/>
          <a:lstStyle/>
          <a:p>
            <a:pPr eaLnBrk="1" hangingPunct="1">
              <a:lnSpc>
                <a:spcPct val="90000"/>
              </a:lnSpc>
              <a:spcBef>
                <a:spcPct val="50000"/>
              </a:spcBef>
            </a:pPr>
            <a:r>
              <a:rPr lang="en-US" altLang="en-US" sz="3600" b="1" dirty="0">
                <a:solidFill>
                  <a:schemeClr val="tx1"/>
                </a:solidFill>
              </a:rPr>
              <a:t>CHAPTER 1: </a:t>
            </a:r>
            <a:r>
              <a:rPr lang="en-US" altLang="en-US" sz="3600" b="1" i="1" dirty="0">
                <a:solidFill>
                  <a:schemeClr val="tx1"/>
                </a:solidFill>
              </a:rPr>
              <a:t>Accounting—Present and Past</a:t>
            </a:r>
          </a:p>
        </p:txBody>
      </p:sp>
      <p:sp>
        <p:nvSpPr>
          <p:cNvPr id="8" name="Content Placeholder 7"/>
          <p:cNvSpPr>
            <a:spLocks noGrp="1"/>
          </p:cNvSpPr>
          <p:nvPr>
            <p:ph sz="quarter" idx="11"/>
          </p:nvPr>
        </p:nvSpPr>
        <p:spPr>
          <a:xfrm>
            <a:off x="1066800" y="3867149"/>
            <a:ext cx="7391400" cy="1108076"/>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8</a:t>
            </a:r>
            <a:endParaRPr lang="en-IN" dirty="0"/>
          </a:p>
        </p:txBody>
      </p:sp>
      <p:pic>
        <p:nvPicPr>
          <p:cNvPr id="2" name="Picture 1" descr="Building on previous time line with date of 2002 added at far right, end of this time lin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240" y="1828800"/>
            <a:ext cx="7863870" cy="1314326"/>
          </a:xfrm>
          <a:prstGeom prst="rect">
            <a:avLst/>
          </a:prstGeom>
        </p:spPr>
      </p:pic>
      <p:sp>
        <p:nvSpPr>
          <p:cNvPr id="6" name="Content Placeholder 5"/>
          <p:cNvSpPr>
            <a:spLocks noGrp="1"/>
          </p:cNvSpPr>
          <p:nvPr>
            <p:ph idx="1"/>
          </p:nvPr>
        </p:nvSpPr>
        <p:spPr>
          <a:xfrm>
            <a:off x="457200" y="3405350"/>
            <a:ext cx="8229600" cy="1524000"/>
          </a:xfrm>
        </p:spPr>
        <p:txBody>
          <a:bodyPr/>
          <a:lstStyle/>
          <a:p>
            <a:pPr marL="0" indent="0">
              <a:buNone/>
            </a:pPr>
            <a:r>
              <a:rPr lang="en-US" sz="2200" b="1" i="1" u="sng" dirty="0"/>
              <a:t>The Sarbanes–Oxley Act of 2002 </a:t>
            </a:r>
            <a:r>
              <a:rPr lang="en-US" sz="2200" b="1" dirty="0"/>
              <a:t>created the five-member Public Company Accounting Oversight Board (P</a:t>
            </a:r>
            <a:r>
              <a:rPr lang="en-US" sz="100" b="1" dirty="0"/>
              <a:t> </a:t>
            </a:r>
            <a:r>
              <a:rPr lang="en-US" sz="2200" b="1" dirty="0"/>
              <a:t>C</a:t>
            </a:r>
            <a:r>
              <a:rPr lang="en-US" sz="100" b="1" dirty="0"/>
              <a:t> </a:t>
            </a:r>
            <a:r>
              <a:rPr lang="en-US" sz="2200" b="1" dirty="0"/>
              <a:t>A</a:t>
            </a:r>
            <a:r>
              <a:rPr lang="en-US" sz="100" b="1" dirty="0"/>
              <a:t> </a:t>
            </a:r>
            <a:r>
              <a:rPr lang="en-US" sz="2200" b="1" dirty="0"/>
              <a:t>O</a:t>
            </a:r>
            <a:r>
              <a:rPr lang="en-US" sz="100" b="1" dirty="0"/>
              <a:t> </a:t>
            </a:r>
            <a:r>
              <a:rPr lang="en-US" sz="2200" b="1" dirty="0"/>
              <a:t>B), which has the authority to set and enforce auditing, attestation, quality control, and ethics standards for public companies.</a:t>
            </a:r>
          </a:p>
        </p:txBody>
      </p:sp>
      <p:sp>
        <p:nvSpPr>
          <p:cNvPr id="7" name="Content Placeholder 6"/>
          <p:cNvSpPr>
            <a:spLocks noGrp="1"/>
          </p:cNvSpPr>
          <p:nvPr>
            <p:ph sz="quarter" idx="13"/>
          </p:nvPr>
        </p:nvSpPr>
        <p:spPr/>
        <p:txBody>
          <a:bodyPr/>
          <a:lstStyle/>
          <a:p>
            <a:r>
              <a:rPr lang="en-US" altLang="en-US" b="1" dirty="0"/>
              <a:t>Learning Objective 1-5: Explain the role that the FASB plays in the development of financial accounting standards.</a:t>
            </a:r>
            <a:endParaRPr lang="en-US" b="1" dirty="0"/>
          </a:p>
        </p:txBody>
      </p:sp>
    </p:spTree>
    <p:extLst>
      <p:ext uri="{BB962C8B-B14F-4D97-AF65-F5344CB8AC3E}">
        <p14:creationId xmlns:p14="http://schemas.microsoft.com/office/powerpoint/2010/main" val="18656827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How Has Accounting Developed? </a:t>
            </a:r>
            <a:r>
              <a:rPr lang="en-US" altLang="en-US" sz="1000" b="0" dirty="0"/>
              <a:t>9</a:t>
            </a:r>
            <a:endParaRPr lang="en-IN" dirty="0"/>
          </a:p>
        </p:txBody>
      </p:sp>
      <p:sp>
        <p:nvSpPr>
          <p:cNvPr id="6" name="Content Placeholder 5"/>
          <p:cNvSpPr>
            <a:spLocks noGrp="1"/>
          </p:cNvSpPr>
          <p:nvPr>
            <p:ph idx="1"/>
          </p:nvPr>
        </p:nvSpPr>
        <p:spPr>
          <a:xfrm>
            <a:off x="457200" y="1481137"/>
            <a:ext cx="7620000" cy="3929063"/>
          </a:xfrm>
        </p:spPr>
        <p:txBody>
          <a:bodyPr/>
          <a:lstStyle/>
          <a:p>
            <a:pPr marL="0" indent="0">
              <a:buNone/>
            </a:pPr>
            <a:r>
              <a:rPr lang="en-IN" sz="2800" dirty="0"/>
              <a:t>Effective in July 2009, all F</a:t>
            </a:r>
            <a:r>
              <a:rPr lang="en-IN" sz="100" dirty="0"/>
              <a:t> </a:t>
            </a:r>
            <a:r>
              <a:rPr lang="en-IN" sz="2800" dirty="0"/>
              <a:t>A</a:t>
            </a:r>
            <a:r>
              <a:rPr lang="en-IN" sz="100" dirty="0"/>
              <a:t> </a:t>
            </a:r>
            <a:r>
              <a:rPr lang="en-IN" sz="2800" dirty="0"/>
              <a:t>S</a:t>
            </a:r>
            <a:r>
              <a:rPr lang="en-IN" sz="100" dirty="0"/>
              <a:t> </a:t>
            </a:r>
            <a:r>
              <a:rPr lang="en-IN" sz="2800" dirty="0"/>
              <a:t>B standards, such as the Statements of Financial Accounting Standards (S</a:t>
            </a:r>
            <a:r>
              <a:rPr lang="en-IN" sz="100" dirty="0"/>
              <a:t> </a:t>
            </a:r>
            <a:r>
              <a:rPr lang="en-IN" sz="2800" dirty="0"/>
              <a:t>F</a:t>
            </a:r>
            <a:r>
              <a:rPr lang="en-IN" sz="100" dirty="0"/>
              <a:t> </a:t>
            </a:r>
            <a:r>
              <a:rPr lang="en-IN" sz="2800" dirty="0"/>
              <a:t>A</a:t>
            </a:r>
            <a:r>
              <a:rPr lang="en-IN" sz="100" dirty="0"/>
              <a:t> </a:t>
            </a:r>
            <a:r>
              <a:rPr lang="en-IN" sz="2800" dirty="0"/>
              <a:t>S), were superseded by </a:t>
            </a:r>
            <a:r>
              <a:rPr lang="en-US" sz="2800" dirty="0"/>
              <a:t>the </a:t>
            </a:r>
            <a:r>
              <a:rPr lang="en-US" sz="2800" b="1" i="1" u="sng" dirty="0"/>
              <a:t>FASB Accounting Standards Codification (FASB Codification).</a:t>
            </a:r>
            <a:r>
              <a:rPr lang="en-US" sz="2800" b="1" i="1" dirty="0"/>
              <a:t> </a:t>
            </a:r>
            <a:r>
              <a:rPr lang="en-US" sz="2800" dirty="0"/>
              <a:t>Essentially, the F</a:t>
            </a:r>
            <a:r>
              <a:rPr lang="en-US" sz="100" dirty="0"/>
              <a:t> </a:t>
            </a:r>
            <a:r>
              <a:rPr lang="en-US" sz="2800" dirty="0"/>
              <a:t>A</a:t>
            </a:r>
            <a:r>
              <a:rPr lang="en-US" sz="100" dirty="0"/>
              <a:t> </a:t>
            </a:r>
            <a:r>
              <a:rPr lang="en-US" sz="2800" dirty="0"/>
              <a:t>S</a:t>
            </a:r>
            <a:r>
              <a:rPr lang="en-US" sz="100" dirty="0"/>
              <a:t> </a:t>
            </a:r>
            <a:r>
              <a:rPr lang="en-US" sz="2800" dirty="0"/>
              <a:t>B Codification reorganized divergent sources of U.S. G</a:t>
            </a:r>
            <a:r>
              <a:rPr lang="en-US" sz="100" dirty="0"/>
              <a:t> </a:t>
            </a:r>
            <a:r>
              <a:rPr lang="en-US" sz="2800" dirty="0"/>
              <a:t>A</a:t>
            </a:r>
            <a:r>
              <a:rPr lang="en-US" sz="100" dirty="0"/>
              <a:t> </a:t>
            </a:r>
            <a:r>
              <a:rPr lang="en-US" sz="2800" dirty="0"/>
              <a:t>A</a:t>
            </a:r>
            <a:r>
              <a:rPr lang="en-US" sz="100" dirty="0"/>
              <a:t> </a:t>
            </a:r>
            <a:r>
              <a:rPr lang="en-US" sz="2800" dirty="0"/>
              <a:t>P in a more accessible and researchable format. The FASB Codification now represents a single source of U.S. G</a:t>
            </a:r>
            <a:r>
              <a:rPr lang="en-US" sz="100" dirty="0"/>
              <a:t> </a:t>
            </a:r>
            <a:r>
              <a:rPr lang="en-US" sz="2800" dirty="0"/>
              <a:t>A</a:t>
            </a:r>
            <a:r>
              <a:rPr lang="en-US" sz="100" dirty="0"/>
              <a:t> </a:t>
            </a:r>
            <a:r>
              <a:rPr lang="en-US" sz="2800" dirty="0"/>
              <a:t>A</a:t>
            </a:r>
            <a:r>
              <a:rPr lang="en-US" sz="100" dirty="0"/>
              <a:t> </a:t>
            </a:r>
            <a:r>
              <a:rPr lang="en-US" sz="2800" dirty="0"/>
              <a:t>P.</a:t>
            </a:r>
          </a:p>
        </p:txBody>
      </p:sp>
      <p:sp>
        <p:nvSpPr>
          <p:cNvPr id="7" name="Content Placeholder 6"/>
          <p:cNvSpPr>
            <a:spLocks noGrp="1"/>
          </p:cNvSpPr>
          <p:nvPr>
            <p:ph sz="quarter" idx="13"/>
          </p:nvPr>
        </p:nvSpPr>
        <p:spPr/>
        <p:txBody>
          <a:bodyPr/>
          <a:lstStyle/>
          <a:p>
            <a:r>
              <a:rPr lang="en-US" altLang="en-US" b="1" dirty="0"/>
              <a:t>Learning Objective 1-5: Explain the role that the FASB plays in the development of financial accounting standards.</a:t>
            </a:r>
            <a:endParaRPr lang="en-US" b="1" dirty="0"/>
          </a:p>
        </p:txBody>
      </p:sp>
    </p:spTree>
    <p:extLst>
      <p:ext uri="{BB962C8B-B14F-4D97-AF65-F5344CB8AC3E}">
        <p14:creationId xmlns:p14="http://schemas.microsoft.com/office/powerpoint/2010/main" val="556291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sz="2000" dirty="0"/>
              <a:t>How do financial reporting standards evolve?</a:t>
            </a:r>
            <a:br>
              <a:rPr lang="en-US" altLang="en-US" sz="2000" dirty="0"/>
            </a:br>
            <a:r>
              <a:rPr lang="en-US" altLang="en-US" sz="3600" dirty="0"/>
              <a:t>Standards for Other Types of Accounting:</a:t>
            </a:r>
            <a:endParaRPr lang="en-IN" sz="3600" dirty="0"/>
          </a:p>
        </p:txBody>
      </p:sp>
      <p:sp>
        <p:nvSpPr>
          <p:cNvPr id="6" name="Content Placeholder 5"/>
          <p:cNvSpPr>
            <a:spLocks noGrp="1"/>
          </p:cNvSpPr>
          <p:nvPr>
            <p:ph idx="1"/>
          </p:nvPr>
        </p:nvSpPr>
        <p:spPr>
          <a:xfrm>
            <a:off x="457200" y="1481137"/>
            <a:ext cx="8229600" cy="3471863"/>
          </a:xfrm>
        </p:spPr>
        <p:txBody>
          <a:bodyPr/>
          <a:lstStyle/>
          <a:p>
            <a:pPr marL="0" indent="0">
              <a:buNone/>
            </a:pPr>
            <a:r>
              <a:rPr lang="en-US" sz="2400" b="1" dirty="0"/>
              <a:t>Managerial/Cost Accounting:</a:t>
            </a:r>
          </a:p>
          <a:p>
            <a:pPr marL="0" indent="0">
              <a:spcAft>
                <a:spcPts val="1300"/>
              </a:spcAft>
              <a:buNone/>
            </a:pPr>
            <a:r>
              <a:rPr lang="en-US" sz="2400" b="1" dirty="0"/>
              <a:t>Cost Accounting Standards Board (C</a:t>
            </a:r>
            <a:r>
              <a:rPr lang="en-US" sz="100" b="1" dirty="0"/>
              <a:t> </a:t>
            </a:r>
            <a:r>
              <a:rPr lang="en-US" sz="2400" b="1" dirty="0"/>
              <a:t>A</a:t>
            </a:r>
            <a:r>
              <a:rPr lang="en-US" sz="100" b="1" dirty="0"/>
              <a:t> </a:t>
            </a:r>
            <a:r>
              <a:rPr lang="en-US" sz="2400" b="1" dirty="0"/>
              <a:t>S</a:t>
            </a:r>
            <a:r>
              <a:rPr lang="en-US" sz="100" b="1" dirty="0"/>
              <a:t> </a:t>
            </a:r>
            <a:r>
              <a:rPr lang="en-US" sz="2400" b="1" dirty="0"/>
              <a:t>B) for government contracts.</a:t>
            </a:r>
          </a:p>
          <a:p>
            <a:pPr marL="0" indent="0">
              <a:buNone/>
            </a:pPr>
            <a:r>
              <a:rPr lang="en-US" sz="2400" b="1" dirty="0"/>
              <a:t>Auditing/Public Accounting:</a:t>
            </a:r>
          </a:p>
          <a:p>
            <a:pPr marL="0" indent="0">
              <a:spcAft>
                <a:spcPts val="1300"/>
              </a:spcAft>
              <a:buNone/>
            </a:pPr>
            <a:r>
              <a:rPr lang="en-US" sz="2400" b="1" dirty="0"/>
              <a:t>Auditing Standards Board (part of A</a:t>
            </a:r>
            <a:r>
              <a:rPr lang="en-US" sz="100" b="1" dirty="0"/>
              <a:t> </a:t>
            </a:r>
            <a:r>
              <a:rPr lang="en-US" sz="2400" b="1" dirty="0"/>
              <a:t>I</a:t>
            </a:r>
            <a:r>
              <a:rPr lang="en-US" sz="100" b="1" dirty="0"/>
              <a:t> </a:t>
            </a:r>
            <a:r>
              <a:rPr lang="en-US" sz="2400" b="1" dirty="0"/>
              <a:t>C</a:t>
            </a:r>
            <a:r>
              <a:rPr lang="en-US" sz="100" b="1" dirty="0"/>
              <a:t> </a:t>
            </a:r>
            <a:r>
              <a:rPr lang="en-US" sz="2400" b="1" dirty="0"/>
              <a:t>P</a:t>
            </a:r>
            <a:r>
              <a:rPr lang="en-US" sz="100" b="1" dirty="0"/>
              <a:t> </a:t>
            </a:r>
            <a:r>
              <a:rPr lang="en-US" sz="2400" b="1" dirty="0"/>
              <a:t>A).</a:t>
            </a:r>
          </a:p>
          <a:p>
            <a:pPr marL="0" indent="0">
              <a:buNone/>
            </a:pPr>
            <a:r>
              <a:rPr lang="en-US" sz="2400" b="1" dirty="0"/>
              <a:t>State and Local Governments:</a:t>
            </a:r>
          </a:p>
          <a:p>
            <a:pPr marL="0" indent="0">
              <a:buNone/>
            </a:pPr>
            <a:r>
              <a:rPr lang="en-US" sz="2400" b="1" dirty="0"/>
              <a:t>Governmental Accounting Standards Board (G</a:t>
            </a:r>
            <a:r>
              <a:rPr lang="en-US" sz="100" b="1" dirty="0"/>
              <a:t> </a:t>
            </a:r>
            <a:r>
              <a:rPr lang="en-US" sz="2400" b="1" dirty="0"/>
              <a:t>A</a:t>
            </a:r>
            <a:r>
              <a:rPr lang="en-US" sz="100" b="1" dirty="0"/>
              <a:t> </a:t>
            </a:r>
            <a:r>
              <a:rPr lang="en-US" sz="2400" b="1" dirty="0"/>
              <a:t>S</a:t>
            </a:r>
            <a:r>
              <a:rPr lang="en-US" sz="100" b="1" dirty="0"/>
              <a:t> </a:t>
            </a:r>
            <a:r>
              <a:rPr lang="en-US" sz="2400" b="1" dirty="0"/>
              <a:t>B).</a:t>
            </a:r>
          </a:p>
        </p:txBody>
      </p:sp>
      <p:sp>
        <p:nvSpPr>
          <p:cNvPr id="7" name="Content Placeholder 6"/>
          <p:cNvSpPr>
            <a:spLocks noGrp="1"/>
          </p:cNvSpPr>
          <p:nvPr>
            <p:ph sz="quarter" idx="13"/>
          </p:nvPr>
        </p:nvSpPr>
        <p:spPr/>
        <p:txBody>
          <a:bodyPr/>
          <a:lstStyle/>
          <a:p>
            <a:r>
              <a:rPr lang="en-US" altLang="en-US" b="1" dirty="0"/>
              <a:t>Learning Objective 1-6: Generalize about how financial reporting standards evolve.</a:t>
            </a:r>
            <a:endParaRPr lang="en-US" b="1" dirty="0"/>
          </a:p>
        </p:txBody>
      </p:sp>
    </p:spTree>
    <p:extLst>
      <p:ext uri="{BB962C8B-B14F-4D97-AF65-F5344CB8AC3E}">
        <p14:creationId xmlns:p14="http://schemas.microsoft.com/office/powerpoint/2010/main" val="1677741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sz="2000" dirty="0"/>
              <a:t>How do financial reporting standards evolve?</a:t>
            </a:r>
            <a:br>
              <a:rPr lang="en-US" altLang="en-US" sz="2000" dirty="0"/>
            </a:br>
            <a:r>
              <a:rPr lang="en-US" altLang="en-US" sz="4000" i="1" dirty="0"/>
              <a:t>International Accounting Standards</a:t>
            </a:r>
            <a:endParaRPr lang="en-IN" sz="4000" i="1" dirty="0"/>
          </a:p>
        </p:txBody>
      </p:sp>
      <p:sp>
        <p:nvSpPr>
          <p:cNvPr id="6" name="Content Placeholder 5"/>
          <p:cNvSpPr>
            <a:spLocks noGrp="1"/>
          </p:cNvSpPr>
          <p:nvPr>
            <p:ph idx="1"/>
          </p:nvPr>
        </p:nvSpPr>
        <p:spPr/>
        <p:txBody>
          <a:bodyPr/>
          <a:lstStyle/>
          <a:p>
            <a:pPr marL="0" indent="0">
              <a:spcAft>
                <a:spcPts val="1300"/>
              </a:spcAft>
              <a:buNone/>
            </a:pPr>
            <a:r>
              <a:rPr lang="en-US" sz="2800" b="1" dirty="0">
                <a:solidFill>
                  <a:srgbClr val="000000"/>
                </a:solidFill>
              </a:rPr>
              <a:t>The goal of the </a:t>
            </a:r>
            <a:r>
              <a:rPr lang="en-US" sz="2800" b="1" i="1" dirty="0">
                <a:solidFill>
                  <a:schemeClr val="accent1">
                    <a:lumMod val="50000"/>
                  </a:schemeClr>
                </a:solidFill>
              </a:rPr>
              <a:t>International Accounting Standards Board (I</a:t>
            </a:r>
            <a:r>
              <a:rPr lang="en-US" sz="100" b="1" i="1" dirty="0">
                <a:solidFill>
                  <a:schemeClr val="accent1">
                    <a:lumMod val="50000"/>
                  </a:schemeClr>
                </a:solidFill>
              </a:rPr>
              <a:t> </a:t>
            </a:r>
            <a:r>
              <a:rPr lang="en-US" sz="2800" b="1" i="1" dirty="0">
                <a:solidFill>
                  <a:schemeClr val="accent1">
                    <a:lumMod val="50000"/>
                  </a:schemeClr>
                </a:solidFill>
              </a:rPr>
              <a:t>A</a:t>
            </a:r>
            <a:r>
              <a:rPr lang="en-US" sz="100" b="1" i="1" dirty="0">
                <a:solidFill>
                  <a:schemeClr val="accent1">
                    <a:lumMod val="50000"/>
                  </a:schemeClr>
                </a:solidFill>
              </a:rPr>
              <a:t> </a:t>
            </a:r>
            <a:r>
              <a:rPr lang="en-US" sz="2800" b="1" i="1" dirty="0">
                <a:solidFill>
                  <a:schemeClr val="accent1">
                    <a:lumMod val="50000"/>
                  </a:schemeClr>
                </a:solidFill>
              </a:rPr>
              <a:t>S</a:t>
            </a:r>
            <a:r>
              <a:rPr lang="en-US" sz="100" b="1" i="1" dirty="0">
                <a:solidFill>
                  <a:schemeClr val="accent1">
                    <a:lumMod val="50000"/>
                  </a:schemeClr>
                </a:solidFill>
              </a:rPr>
              <a:t> </a:t>
            </a:r>
            <a:r>
              <a:rPr lang="en-US" sz="2800" b="1" i="1" dirty="0">
                <a:solidFill>
                  <a:schemeClr val="accent1">
                    <a:lumMod val="50000"/>
                  </a:schemeClr>
                </a:solidFill>
              </a:rPr>
              <a:t>B) </a:t>
            </a:r>
            <a:r>
              <a:rPr lang="en-US" sz="2800" b="1" dirty="0">
                <a:solidFill>
                  <a:srgbClr val="000000"/>
                </a:solidFill>
              </a:rPr>
              <a:t>is to develop a single set of high-quality, understandable, enforceable, and globally accepted financial reporting standards based on clearly articulated principles.</a:t>
            </a:r>
          </a:p>
          <a:p>
            <a:pPr marL="0" indent="0">
              <a:buNone/>
            </a:pPr>
            <a:r>
              <a:rPr lang="en-US" altLang="en-US" sz="2800" b="1" dirty="0">
                <a:solidFill>
                  <a:srgbClr val="000000"/>
                </a:solidFill>
                <a:cs typeface="Arial" panose="020B0604020202020204" pitchFamily="34" charset="0"/>
              </a:rPr>
              <a:t>The </a:t>
            </a:r>
            <a:r>
              <a:rPr lang="en-IN" altLang="en-US" sz="2800" b="1" dirty="0">
                <a:solidFill>
                  <a:srgbClr val="000000"/>
                </a:solidFill>
                <a:cs typeface="Arial" panose="020B0604020202020204" pitchFamily="34" charset="0"/>
              </a:rPr>
              <a:t>I</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A</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S</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B and its predecessor organization, the International Accounting Standards Committee (I</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A</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S</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C), issued 41 I</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A</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S and 17 I</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F</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R</a:t>
            </a:r>
            <a:r>
              <a:rPr lang="en-IN" altLang="en-US" sz="100" b="1" dirty="0">
                <a:solidFill>
                  <a:srgbClr val="000000"/>
                </a:solidFill>
                <a:cs typeface="Arial" panose="020B0604020202020204" pitchFamily="34" charset="0"/>
              </a:rPr>
              <a:t> </a:t>
            </a:r>
            <a:r>
              <a:rPr lang="en-IN" altLang="en-US" sz="2800" b="1" dirty="0">
                <a:solidFill>
                  <a:srgbClr val="000000"/>
                </a:solidFill>
                <a:cs typeface="Arial" panose="020B0604020202020204" pitchFamily="34" charset="0"/>
              </a:rPr>
              <a:t>S</a:t>
            </a:r>
            <a:r>
              <a:rPr lang="en-US" altLang="en-US" sz="2800" b="1" dirty="0">
                <a:solidFill>
                  <a:srgbClr val="000000"/>
                </a:solidFill>
                <a:cs typeface="Arial" panose="020B0604020202020204" pitchFamily="34" charset="0"/>
              </a:rPr>
              <a:t>.</a:t>
            </a:r>
          </a:p>
        </p:txBody>
      </p:sp>
      <p:sp>
        <p:nvSpPr>
          <p:cNvPr id="7" name="Content Placeholder 6"/>
          <p:cNvSpPr>
            <a:spLocks noGrp="1"/>
          </p:cNvSpPr>
          <p:nvPr>
            <p:ph sz="quarter" idx="13"/>
          </p:nvPr>
        </p:nvSpPr>
        <p:spPr/>
        <p:txBody>
          <a:bodyPr/>
          <a:lstStyle/>
          <a:p>
            <a:r>
              <a:rPr lang="en-US" altLang="en-US" b="1" dirty="0"/>
              <a:t>Learning Objective 1-6: Generalize about how financial reporting standards evolve.</a:t>
            </a:r>
            <a:endParaRPr lang="en-US" b="1" dirty="0"/>
          </a:p>
        </p:txBody>
      </p:sp>
    </p:spTree>
    <p:extLst>
      <p:ext uri="{BB962C8B-B14F-4D97-AF65-F5344CB8AC3E}">
        <p14:creationId xmlns:p14="http://schemas.microsoft.com/office/powerpoint/2010/main" val="177986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166328"/>
            <a:ext cx="8229600" cy="1299295"/>
          </a:xfrm>
        </p:spPr>
        <p:txBody>
          <a:bodyPr/>
          <a:lstStyle/>
          <a:p>
            <a:r>
              <a:rPr lang="en-US" altLang="en-US" dirty="0"/>
              <a:t>Ethics and the Accounting Profession</a:t>
            </a:r>
            <a:endParaRPr lang="en-IN" dirty="0"/>
          </a:p>
        </p:txBody>
      </p:sp>
      <p:sp>
        <p:nvSpPr>
          <p:cNvPr id="14" name="Content Placeholder 13"/>
          <p:cNvSpPr>
            <a:spLocks noGrp="1"/>
          </p:cNvSpPr>
          <p:nvPr>
            <p:ph idx="1"/>
          </p:nvPr>
        </p:nvSpPr>
        <p:spPr>
          <a:xfrm>
            <a:off x="1600200" y="1694561"/>
            <a:ext cx="1752600" cy="604578"/>
          </a:xfrm>
        </p:spPr>
        <p:txBody>
          <a:bodyPr/>
          <a:lstStyle/>
          <a:p>
            <a:pPr marL="0" indent="0">
              <a:buNone/>
            </a:pPr>
            <a:r>
              <a:rPr lang="en-US" b="1" dirty="0">
                <a:solidFill>
                  <a:schemeClr val="accent1">
                    <a:lumMod val="50000"/>
                  </a:schemeClr>
                </a:solidFill>
              </a:rPr>
              <a:t>Integrity</a:t>
            </a:r>
            <a:endParaRPr lang="en-IN" dirty="0"/>
          </a:p>
        </p:txBody>
      </p:sp>
      <p:sp>
        <p:nvSpPr>
          <p:cNvPr id="15" name="Content Placeholder 14"/>
          <p:cNvSpPr>
            <a:spLocks noGrp="1"/>
          </p:cNvSpPr>
          <p:nvPr>
            <p:ph idx="13"/>
          </p:nvPr>
        </p:nvSpPr>
        <p:spPr>
          <a:xfrm>
            <a:off x="4900450" y="1694562"/>
            <a:ext cx="2057400" cy="604578"/>
          </a:xfrm>
        </p:spPr>
        <p:txBody>
          <a:bodyPr/>
          <a:lstStyle/>
          <a:p>
            <a:pPr marL="0" indent="0">
              <a:buNone/>
            </a:pPr>
            <a:r>
              <a:rPr lang="en-US" b="1" dirty="0">
                <a:solidFill>
                  <a:schemeClr val="accent1">
                    <a:lumMod val="50000"/>
                  </a:schemeClr>
                </a:solidFill>
              </a:rPr>
              <a:t>Objectivity</a:t>
            </a:r>
          </a:p>
        </p:txBody>
      </p:sp>
      <p:sp>
        <p:nvSpPr>
          <p:cNvPr id="16" name="Content Placeholder 15"/>
          <p:cNvSpPr>
            <a:spLocks noGrp="1"/>
          </p:cNvSpPr>
          <p:nvPr>
            <p:ph idx="14"/>
          </p:nvPr>
        </p:nvSpPr>
        <p:spPr>
          <a:xfrm>
            <a:off x="1098333" y="2429958"/>
            <a:ext cx="2590800" cy="533400"/>
          </a:xfrm>
        </p:spPr>
        <p:txBody>
          <a:bodyPr/>
          <a:lstStyle/>
          <a:p>
            <a:pPr marL="0" indent="0">
              <a:buNone/>
            </a:pPr>
            <a:r>
              <a:rPr lang="en-US" altLang="en-US" b="1" dirty="0"/>
              <a:t>Independence</a:t>
            </a:r>
          </a:p>
        </p:txBody>
      </p:sp>
      <p:sp>
        <p:nvSpPr>
          <p:cNvPr id="17" name="Content Placeholder 16"/>
          <p:cNvSpPr>
            <a:spLocks noGrp="1"/>
          </p:cNvSpPr>
          <p:nvPr>
            <p:ph idx="15"/>
          </p:nvPr>
        </p:nvSpPr>
        <p:spPr>
          <a:xfrm>
            <a:off x="4846583" y="2429958"/>
            <a:ext cx="2392417" cy="533400"/>
          </a:xfrm>
        </p:spPr>
        <p:txBody>
          <a:bodyPr/>
          <a:lstStyle/>
          <a:p>
            <a:pPr marL="0" indent="0">
              <a:buNone/>
            </a:pPr>
            <a:r>
              <a:rPr lang="en-US" b="1" dirty="0"/>
              <a:t>Competence</a:t>
            </a:r>
          </a:p>
        </p:txBody>
      </p:sp>
      <p:sp>
        <p:nvSpPr>
          <p:cNvPr id="18" name="Content Placeholder 17"/>
          <p:cNvSpPr>
            <a:spLocks noGrp="1"/>
          </p:cNvSpPr>
          <p:nvPr>
            <p:ph idx="16"/>
          </p:nvPr>
        </p:nvSpPr>
        <p:spPr>
          <a:xfrm>
            <a:off x="3200400" y="3276600"/>
            <a:ext cx="2144810" cy="563124"/>
          </a:xfrm>
        </p:spPr>
        <p:txBody>
          <a:bodyPr/>
          <a:lstStyle/>
          <a:p>
            <a:pPr marL="0" indent="0">
              <a:buNone/>
            </a:pPr>
            <a:r>
              <a:rPr lang="en-US" altLang="en-US" b="1" dirty="0"/>
              <a:t>Acceptance</a:t>
            </a:r>
          </a:p>
        </p:txBody>
      </p:sp>
      <p:sp>
        <p:nvSpPr>
          <p:cNvPr id="19" name="Content Placeholder 18"/>
          <p:cNvSpPr>
            <a:spLocks noGrp="1"/>
          </p:cNvSpPr>
          <p:nvPr>
            <p:ph sz="quarter" idx="17"/>
          </p:nvPr>
        </p:nvSpPr>
        <p:spPr/>
        <p:txBody>
          <a:bodyPr/>
          <a:lstStyle/>
          <a:p>
            <a:r>
              <a:rPr lang="en-US" altLang="en-US" b="1" dirty="0"/>
              <a:t>Learning Objective 1-7: Identify the key elements of ethical behavior for a professional accountant.</a:t>
            </a:r>
          </a:p>
        </p:txBody>
      </p:sp>
    </p:spTree>
    <p:extLst>
      <p:ext uri="{BB962C8B-B14F-4D97-AF65-F5344CB8AC3E}">
        <p14:creationId xmlns:p14="http://schemas.microsoft.com/office/powerpoint/2010/main" val="3185202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The Conceptual Framework</a:t>
            </a:r>
            <a:endParaRPr lang="en-IN" dirty="0"/>
          </a:p>
        </p:txBody>
      </p:sp>
      <p:sp>
        <p:nvSpPr>
          <p:cNvPr id="6" name="Content Placeholder 5"/>
          <p:cNvSpPr>
            <a:spLocks noGrp="1"/>
          </p:cNvSpPr>
          <p:nvPr>
            <p:ph idx="1"/>
          </p:nvPr>
        </p:nvSpPr>
        <p:spPr>
          <a:xfrm>
            <a:off x="457200" y="1481137"/>
            <a:ext cx="8229600" cy="4005263"/>
          </a:xfrm>
        </p:spPr>
        <p:txBody>
          <a:bodyPr/>
          <a:lstStyle/>
          <a:p>
            <a:pPr marL="0" indent="0">
              <a:spcAft>
                <a:spcPts val="1200"/>
              </a:spcAft>
              <a:buNone/>
            </a:pPr>
            <a:r>
              <a:rPr lang="en-US" altLang="en-US" sz="2800" dirty="0">
                <a:solidFill>
                  <a:srgbClr val="000000"/>
                </a:solidFill>
                <a:cs typeface="Arial" panose="020B0604020202020204" pitchFamily="34" charset="0"/>
              </a:rPr>
              <a:t>In the mid-19</a:t>
            </a:r>
            <a:r>
              <a:rPr lang="en-US" altLang="en-US" sz="100" dirty="0">
                <a:solidFill>
                  <a:srgbClr val="000000"/>
                </a:solidFill>
                <a:cs typeface="Arial" panose="020B0604020202020204" pitchFamily="34" charset="0"/>
              </a:rPr>
              <a:t> </a:t>
            </a:r>
            <a:r>
              <a:rPr lang="en-US" altLang="en-US" sz="2800" dirty="0">
                <a:solidFill>
                  <a:srgbClr val="000000"/>
                </a:solidFill>
                <a:cs typeface="Arial" panose="020B0604020202020204" pitchFamily="34" charset="0"/>
              </a:rPr>
              <a:t>70s, the Financial Accounting Standards Board (F</a:t>
            </a:r>
            <a:r>
              <a:rPr lang="en-US" altLang="en-US" sz="100" dirty="0">
                <a:solidFill>
                  <a:srgbClr val="000000"/>
                </a:solidFill>
                <a:cs typeface="Arial" panose="020B0604020202020204" pitchFamily="34" charset="0"/>
              </a:rPr>
              <a:t> </a:t>
            </a:r>
            <a:r>
              <a:rPr lang="en-US" altLang="en-US" sz="2800" dirty="0">
                <a:solidFill>
                  <a:srgbClr val="000000"/>
                </a:solidFill>
                <a:cs typeface="Arial" panose="020B0604020202020204" pitchFamily="34" charset="0"/>
              </a:rPr>
              <a:t>A</a:t>
            </a:r>
            <a:r>
              <a:rPr lang="en-US" altLang="en-US" sz="100" dirty="0">
                <a:solidFill>
                  <a:srgbClr val="000000"/>
                </a:solidFill>
                <a:cs typeface="Arial" panose="020B0604020202020204" pitchFamily="34" charset="0"/>
              </a:rPr>
              <a:t> </a:t>
            </a:r>
            <a:r>
              <a:rPr lang="en-US" altLang="en-US" sz="2800" dirty="0">
                <a:solidFill>
                  <a:srgbClr val="000000"/>
                </a:solidFill>
                <a:cs typeface="Arial" panose="020B0604020202020204" pitchFamily="34" charset="0"/>
              </a:rPr>
              <a:t>S</a:t>
            </a:r>
            <a:r>
              <a:rPr lang="en-US" altLang="en-US" sz="100" dirty="0">
                <a:solidFill>
                  <a:srgbClr val="000000"/>
                </a:solidFill>
                <a:cs typeface="Arial" panose="020B0604020202020204" pitchFamily="34" charset="0"/>
              </a:rPr>
              <a:t> </a:t>
            </a:r>
            <a:r>
              <a:rPr lang="en-US" altLang="en-US" sz="2800" dirty="0">
                <a:solidFill>
                  <a:srgbClr val="000000"/>
                </a:solidFill>
                <a:cs typeface="Arial" panose="020B0604020202020204" pitchFamily="34" charset="0"/>
              </a:rPr>
              <a:t>B) began creating the Statements of Financial Accounting Concepts in an effort to define the underlying concepts of accounting principles and financial reporting practices.</a:t>
            </a:r>
          </a:p>
          <a:p>
            <a:pPr marL="0" indent="0">
              <a:buNone/>
            </a:pPr>
            <a:r>
              <a:rPr lang="en-US" sz="2400" i="1" dirty="0">
                <a:solidFill>
                  <a:srgbClr val="000000"/>
                </a:solidFill>
                <a:cs typeface="Arial" pitchFamily="34" charset="0"/>
              </a:rPr>
              <a:t>Statements of Financial Accounting Concepts</a:t>
            </a:r>
            <a:r>
              <a:rPr lang="en-US" sz="2400" dirty="0">
                <a:solidFill>
                  <a:srgbClr val="000000"/>
                </a:solidFill>
                <a:cs typeface="Arial" pitchFamily="34" charset="0"/>
              </a:rPr>
              <a:t> (S</a:t>
            </a:r>
            <a:r>
              <a:rPr lang="en-US" sz="100" dirty="0">
                <a:solidFill>
                  <a:srgbClr val="000000"/>
                </a:solidFill>
                <a:cs typeface="Arial" pitchFamily="34" charset="0"/>
              </a:rPr>
              <a:t> </a:t>
            </a:r>
            <a:r>
              <a:rPr lang="en-US" sz="2400" dirty="0">
                <a:solidFill>
                  <a:srgbClr val="000000"/>
                </a:solidFill>
                <a:cs typeface="Arial" pitchFamily="34" charset="0"/>
              </a:rPr>
              <a:t>F</a:t>
            </a:r>
            <a:r>
              <a:rPr lang="en-US" sz="100" dirty="0">
                <a:solidFill>
                  <a:srgbClr val="000000"/>
                </a:solidFill>
                <a:cs typeface="Arial" pitchFamily="34" charset="0"/>
              </a:rPr>
              <a:t> </a:t>
            </a:r>
            <a:r>
              <a:rPr lang="en-US" sz="2400" dirty="0">
                <a:solidFill>
                  <a:srgbClr val="000000"/>
                </a:solidFill>
                <a:cs typeface="Arial" pitchFamily="34" charset="0"/>
              </a:rPr>
              <a:t>A</a:t>
            </a:r>
            <a:r>
              <a:rPr lang="en-US" sz="100" dirty="0">
                <a:solidFill>
                  <a:srgbClr val="000000"/>
                </a:solidFill>
                <a:cs typeface="Arial" pitchFamily="34" charset="0"/>
              </a:rPr>
              <a:t> </a:t>
            </a:r>
            <a:r>
              <a:rPr lang="en-US" sz="2400" dirty="0">
                <a:solidFill>
                  <a:srgbClr val="000000"/>
                </a:solidFill>
                <a:cs typeface="Arial" pitchFamily="34" charset="0"/>
              </a:rPr>
              <a:t>Cs) </a:t>
            </a:r>
            <a:r>
              <a:rPr lang="en-IN" sz="2400" dirty="0">
                <a:solidFill>
                  <a:srgbClr val="000000"/>
                </a:solidFill>
                <a:cs typeface="Arial" pitchFamily="34" charset="0"/>
              </a:rPr>
              <a:t>describe concepts and relationships that underlie financial accounting standards and practices and will in due course serve as a basis for evaluating existing standards and practices.</a:t>
            </a:r>
            <a:endParaRPr lang="en-US" sz="2400" dirty="0">
              <a:solidFill>
                <a:srgbClr val="000000"/>
              </a:solidFill>
              <a:cs typeface="Arial" pitchFamily="34" charset="0"/>
            </a:endParaRPr>
          </a:p>
        </p:txBody>
      </p:sp>
      <p:sp>
        <p:nvSpPr>
          <p:cNvPr id="7" name="Content Placeholder 6"/>
          <p:cNvSpPr>
            <a:spLocks noGrp="1"/>
          </p:cNvSpPr>
          <p:nvPr>
            <p:ph sz="quarter" idx="13"/>
          </p:nvPr>
        </p:nvSpPr>
        <p:spPr/>
        <p:txBody>
          <a:bodyPr/>
          <a:lstStyle/>
          <a:p>
            <a:r>
              <a:rPr lang="en-US" altLang="en-US" b="1" dirty="0"/>
              <a:t>Learning Objective 1-8: Summarize the reasons for the FASB’s Conceptual Framework project.</a:t>
            </a:r>
          </a:p>
        </p:txBody>
      </p:sp>
    </p:spTree>
    <p:extLst>
      <p:ext uri="{BB962C8B-B14F-4D97-AF65-F5344CB8AC3E}">
        <p14:creationId xmlns:p14="http://schemas.microsoft.com/office/powerpoint/2010/main" val="289299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Concepts Statement No. 8</a:t>
            </a:r>
            <a:endParaRPr lang="en-IN" dirty="0"/>
          </a:p>
        </p:txBody>
      </p:sp>
      <p:sp>
        <p:nvSpPr>
          <p:cNvPr id="6" name="Content Placeholder 5"/>
          <p:cNvSpPr>
            <a:spLocks noGrp="1"/>
          </p:cNvSpPr>
          <p:nvPr>
            <p:ph idx="1"/>
          </p:nvPr>
        </p:nvSpPr>
        <p:spPr>
          <a:xfrm>
            <a:off x="457200" y="1481137"/>
            <a:ext cx="8229600" cy="1033463"/>
          </a:xfrm>
        </p:spPr>
        <p:txBody>
          <a:bodyPr/>
          <a:lstStyle/>
          <a:p>
            <a:pPr marL="0" indent="0">
              <a:buNone/>
            </a:pPr>
            <a:r>
              <a:rPr lang="en-US" altLang="en-US" b="1" dirty="0"/>
              <a:t>“The Objective of General Purpose Financial Statements.”</a:t>
            </a:r>
          </a:p>
        </p:txBody>
      </p:sp>
      <p:pic>
        <p:nvPicPr>
          <p:cNvPr id="2" name="Picture 1" descr="A grid-like box with labels as follows: Individual firms or entities, External Users, Historical cost, Benefits exceed cost, Timely information, Notes and disclosures, Accrual accounting, Does not measure value of the firm, and Evolv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430" y="2698530"/>
            <a:ext cx="6667976" cy="3171602"/>
          </a:xfrm>
          <a:prstGeom prst="rect">
            <a:avLst/>
          </a:prstGeom>
        </p:spPr>
      </p:pic>
      <p:sp>
        <p:nvSpPr>
          <p:cNvPr id="7" name="Content Placeholder 6"/>
          <p:cNvSpPr>
            <a:spLocks noGrp="1"/>
          </p:cNvSpPr>
          <p:nvPr>
            <p:ph sz="quarter" idx="13"/>
          </p:nvPr>
        </p:nvSpPr>
        <p:spPr/>
        <p:txBody>
          <a:bodyPr/>
          <a:lstStyle/>
          <a:p>
            <a:r>
              <a:rPr lang="en-US" altLang="en-US" b="1" dirty="0"/>
              <a:t>Learning Objective 1-9: Summarize the objective of general-purpose financial reporting.</a:t>
            </a:r>
          </a:p>
        </p:txBody>
      </p:sp>
    </p:spTree>
    <p:extLst>
      <p:ext uri="{BB962C8B-B14F-4D97-AF65-F5344CB8AC3E}">
        <p14:creationId xmlns:p14="http://schemas.microsoft.com/office/powerpoint/2010/main" val="409082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The Plan of this Book</a:t>
            </a:r>
            <a:endParaRPr lang="en-IN" dirty="0"/>
          </a:p>
        </p:txBody>
      </p:sp>
      <p:sp>
        <p:nvSpPr>
          <p:cNvPr id="6" name="Content Placeholder 5"/>
          <p:cNvSpPr>
            <a:spLocks noGrp="1"/>
          </p:cNvSpPr>
          <p:nvPr>
            <p:ph idx="1"/>
          </p:nvPr>
        </p:nvSpPr>
        <p:spPr>
          <a:xfrm>
            <a:off x="457200" y="1481137"/>
            <a:ext cx="8229600" cy="3014663"/>
          </a:xfrm>
        </p:spPr>
        <p:txBody>
          <a:bodyPr/>
          <a:lstStyle/>
          <a:p>
            <a:pPr marL="0" indent="0">
              <a:buNone/>
              <a:defRPr/>
            </a:pPr>
            <a:r>
              <a:rPr lang="en-US" sz="2800" b="1" dirty="0"/>
              <a:t>This text is divided into two main parts:</a:t>
            </a:r>
            <a:endParaRPr lang="en-US" sz="2800" b="1" dirty="0">
              <a:solidFill>
                <a:schemeClr val="tx2">
                  <a:lumMod val="50000"/>
                </a:schemeClr>
              </a:solidFill>
            </a:endParaRPr>
          </a:p>
          <a:p>
            <a:pPr marL="291600" indent="-291600">
              <a:spcBef>
                <a:spcPts val="1000"/>
              </a:spcBef>
              <a:defRPr/>
            </a:pPr>
            <a:r>
              <a:rPr lang="en-US" sz="2800" b="1" dirty="0">
                <a:solidFill>
                  <a:schemeClr val="tx2">
                    <a:lumMod val="50000"/>
                  </a:schemeClr>
                </a:solidFill>
              </a:rPr>
              <a:t>Chapters 2 through 11</a:t>
            </a:r>
            <a:r>
              <a:rPr lang="en-US" sz="2800" b="1" dirty="0"/>
              <a:t>, which compose the first part of the book, are devoted to financial accounting topics.</a:t>
            </a:r>
          </a:p>
          <a:p>
            <a:pPr marL="291600" indent="-291600">
              <a:spcBef>
                <a:spcPts val="1000"/>
              </a:spcBef>
              <a:defRPr/>
            </a:pPr>
            <a:r>
              <a:rPr lang="en-US" sz="2800" b="1" dirty="0"/>
              <a:t>The remaining chapters, </a:t>
            </a:r>
            <a:r>
              <a:rPr lang="en-US" sz="2800" b="1" dirty="0">
                <a:solidFill>
                  <a:schemeClr val="tx2">
                    <a:lumMod val="50000"/>
                  </a:schemeClr>
                </a:solidFill>
              </a:rPr>
              <a:t>Chapters 12 through 16</a:t>
            </a:r>
            <a:r>
              <a:rPr lang="en-US" sz="2800" b="1" dirty="0"/>
              <a:t>, provide an in-depth look at managerial accounting.</a:t>
            </a:r>
          </a:p>
        </p:txBody>
      </p:sp>
      <p:sp>
        <p:nvSpPr>
          <p:cNvPr id="7" name="Content Placeholder 6"/>
          <p:cNvSpPr>
            <a:spLocks noGrp="1"/>
          </p:cNvSpPr>
          <p:nvPr>
            <p:ph sz="quarter" idx="13"/>
          </p:nvPr>
        </p:nvSpPr>
        <p:spPr/>
        <p:txBody>
          <a:bodyPr/>
          <a:lstStyle/>
          <a:p>
            <a:r>
              <a:rPr lang="en-US" altLang="en-US" b="1" dirty="0"/>
              <a:t>Learning Objective 1-10: </a:t>
            </a:r>
            <a:r>
              <a:rPr lang="en-IN" altLang="en-US" b="1" dirty="0"/>
              <a:t>Describe the plan of the book.</a:t>
            </a:r>
            <a:endParaRPr lang="en-US" altLang="en-US" b="1" dirty="0"/>
          </a:p>
        </p:txBody>
      </p:sp>
    </p:spTree>
    <p:extLst>
      <p:ext uri="{BB962C8B-B14F-4D97-AF65-F5344CB8AC3E}">
        <p14:creationId xmlns:p14="http://schemas.microsoft.com/office/powerpoint/2010/main" val="914889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Learning Objectives</a:t>
            </a:r>
            <a:endParaRPr lang="en-IN" b="1" dirty="0"/>
          </a:p>
        </p:txBody>
      </p:sp>
      <p:sp>
        <p:nvSpPr>
          <p:cNvPr id="3" name="Content Placeholder 2"/>
          <p:cNvSpPr>
            <a:spLocks noGrp="1"/>
          </p:cNvSpPr>
          <p:nvPr>
            <p:ph idx="1"/>
          </p:nvPr>
        </p:nvSpPr>
        <p:spPr>
          <a:xfrm>
            <a:off x="457200" y="1481137"/>
            <a:ext cx="8229600" cy="4614864"/>
          </a:xfrm>
        </p:spPr>
        <p:txBody>
          <a:bodyPr>
            <a:normAutofit fontScale="32500" lnSpcReduction="20000"/>
          </a:bodyPr>
          <a:lstStyle/>
          <a:p>
            <a:pPr>
              <a:spcBef>
                <a:spcPct val="50000"/>
              </a:spcBef>
              <a:spcAft>
                <a:spcPts val="500"/>
              </a:spcAft>
              <a:buFontTx/>
              <a:buNone/>
            </a:pPr>
            <a:r>
              <a:rPr lang="en-US" altLang="en-US" sz="6800" b="1" dirty="0"/>
              <a:t>After studying this chapter, you should understand and be able to:</a:t>
            </a:r>
          </a:p>
          <a:p>
            <a:pPr>
              <a:spcBef>
                <a:spcPts val="600"/>
              </a:spcBef>
              <a:buFontTx/>
              <a:buNone/>
            </a:pPr>
            <a:r>
              <a:rPr lang="en-US" altLang="en-US" sz="5500" b="1" dirty="0"/>
              <a:t>L</a:t>
            </a:r>
            <a:r>
              <a:rPr lang="en-US" altLang="en-US" sz="300" b="1" dirty="0"/>
              <a:t> </a:t>
            </a:r>
            <a:r>
              <a:rPr lang="en-US" altLang="en-US" sz="5500" b="1" dirty="0"/>
              <a:t>O 1-1: Explain the definition of accounting.</a:t>
            </a:r>
          </a:p>
          <a:p>
            <a:pPr marL="712788" indent="-712788" defTabSz="717550">
              <a:lnSpc>
                <a:spcPct val="120000"/>
              </a:lnSpc>
              <a:spcBef>
                <a:spcPts val="600"/>
              </a:spcBef>
              <a:buFontTx/>
              <a:buNone/>
            </a:pPr>
            <a:r>
              <a:rPr lang="en-US" altLang="en-US" sz="5500" b="1" dirty="0"/>
              <a:t>L</a:t>
            </a:r>
            <a:r>
              <a:rPr lang="en-US" altLang="en-US" sz="300" b="1" dirty="0"/>
              <a:t> </a:t>
            </a:r>
            <a:r>
              <a:rPr lang="en-US" altLang="en-US" sz="5500" b="1" dirty="0"/>
              <a:t>O 1-2: Identify who the users of accounting information are and explain why they find accounting information useful.</a:t>
            </a:r>
          </a:p>
          <a:p>
            <a:pPr>
              <a:lnSpc>
                <a:spcPct val="120000"/>
              </a:lnSpc>
              <a:spcBef>
                <a:spcPts val="600"/>
              </a:spcBef>
              <a:buFontTx/>
              <a:buNone/>
            </a:pPr>
            <a:r>
              <a:rPr lang="en-US" altLang="en-US" sz="5500" b="1" dirty="0"/>
              <a:t>L</a:t>
            </a:r>
            <a:r>
              <a:rPr lang="en-US" altLang="en-US" sz="300" b="1" dirty="0"/>
              <a:t> </a:t>
            </a:r>
            <a:r>
              <a:rPr lang="en-US" altLang="en-US" sz="5500" b="1" dirty="0"/>
              <a:t>O 1-3: Identify the variety of professional services that accountants provide.</a:t>
            </a:r>
          </a:p>
          <a:p>
            <a:pPr marL="712788" indent="-712788">
              <a:lnSpc>
                <a:spcPct val="120000"/>
              </a:lnSpc>
              <a:spcBef>
                <a:spcPts val="600"/>
              </a:spcBef>
              <a:buFontTx/>
              <a:buNone/>
            </a:pPr>
            <a:r>
              <a:rPr lang="en-US" altLang="en-US" sz="5500" b="1" dirty="0"/>
              <a:t>L</a:t>
            </a:r>
            <a:r>
              <a:rPr lang="en-US" altLang="en-US" sz="300" b="1" dirty="0"/>
              <a:t> </a:t>
            </a:r>
            <a:r>
              <a:rPr lang="en-US" altLang="en-US" sz="5500" b="1" dirty="0"/>
              <a:t>O 1-4: Summarize the development of accounting from a broad historical perspective.</a:t>
            </a:r>
          </a:p>
          <a:p>
            <a:pPr marL="712788" indent="-712788" defTabSz="717550">
              <a:lnSpc>
                <a:spcPct val="120000"/>
              </a:lnSpc>
              <a:spcBef>
                <a:spcPts val="600"/>
              </a:spcBef>
              <a:buFontTx/>
              <a:buNone/>
            </a:pPr>
            <a:r>
              <a:rPr lang="en-US" altLang="en-US" sz="5500" b="1" dirty="0"/>
              <a:t>L</a:t>
            </a:r>
            <a:r>
              <a:rPr lang="en-US" altLang="en-US" sz="300" b="1" dirty="0"/>
              <a:t> </a:t>
            </a:r>
            <a:r>
              <a:rPr lang="en-US" altLang="en-US" sz="5500" b="1" dirty="0"/>
              <a:t>O 1-5: Explain the role that the FASB plays in the development of financial accounting standards.</a:t>
            </a:r>
          </a:p>
          <a:p>
            <a:pPr>
              <a:spcBef>
                <a:spcPts val="600"/>
              </a:spcBef>
              <a:buFontTx/>
              <a:buNone/>
            </a:pPr>
            <a:r>
              <a:rPr lang="en-US" altLang="en-US" sz="5500" b="1" dirty="0"/>
              <a:t>L</a:t>
            </a:r>
            <a:r>
              <a:rPr lang="en-US" altLang="en-US" sz="300" b="1" dirty="0"/>
              <a:t> </a:t>
            </a:r>
            <a:r>
              <a:rPr lang="en-US" altLang="en-US" sz="5500" b="1" dirty="0"/>
              <a:t>O 1-6: Generalize about how financial reporting standards evolve.</a:t>
            </a:r>
          </a:p>
          <a:p>
            <a:pPr>
              <a:spcBef>
                <a:spcPts val="600"/>
              </a:spcBef>
              <a:buFontTx/>
              <a:buNone/>
            </a:pPr>
            <a:r>
              <a:rPr lang="en-US" altLang="en-US" sz="5500" b="1" dirty="0"/>
              <a:t>L</a:t>
            </a:r>
            <a:r>
              <a:rPr lang="en-US" altLang="en-US" sz="300" b="1" dirty="0"/>
              <a:t> </a:t>
            </a:r>
            <a:r>
              <a:rPr lang="en-US" altLang="en-US" sz="5500" b="1" dirty="0"/>
              <a:t>O 1-7: Identify the key elements of ethical behavior for a professional accountant.</a:t>
            </a:r>
          </a:p>
          <a:p>
            <a:pPr>
              <a:spcBef>
                <a:spcPts val="600"/>
              </a:spcBef>
              <a:buFontTx/>
              <a:buNone/>
            </a:pPr>
            <a:r>
              <a:rPr lang="en-US" altLang="en-US" sz="5500" b="1" dirty="0"/>
              <a:t>L</a:t>
            </a:r>
            <a:r>
              <a:rPr lang="en-US" altLang="en-US" sz="300" b="1" dirty="0"/>
              <a:t> </a:t>
            </a:r>
            <a:r>
              <a:rPr lang="en-US" altLang="en-US" sz="5500" b="1" dirty="0"/>
              <a:t>O 1-8: Summarize the reasons for the FASB’s Conceptual Framework project.</a:t>
            </a:r>
          </a:p>
          <a:p>
            <a:pPr>
              <a:spcBef>
                <a:spcPts val="600"/>
              </a:spcBef>
              <a:buFontTx/>
              <a:buNone/>
            </a:pPr>
            <a:r>
              <a:rPr lang="en-US" altLang="en-US" sz="5500" b="1" dirty="0"/>
              <a:t>L</a:t>
            </a:r>
            <a:r>
              <a:rPr lang="en-US" altLang="en-US" sz="300" b="1" dirty="0"/>
              <a:t> </a:t>
            </a:r>
            <a:r>
              <a:rPr lang="en-US" altLang="en-US" sz="5500" b="1" dirty="0"/>
              <a:t>O 1-9: Summarize the objective of general-purpose financial reporting.</a:t>
            </a:r>
          </a:p>
          <a:p>
            <a:pPr>
              <a:spcBef>
                <a:spcPts val="600"/>
              </a:spcBef>
              <a:buFontTx/>
              <a:buNone/>
            </a:pPr>
            <a:r>
              <a:rPr lang="en-US" altLang="en-US" sz="5500" b="1" dirty="0"/>
              <a:t>L</a:t>
            </a:r>
            <a:r>
              <a:rPr lang="en-US" altLang="en-US" sz="300" b="1" dirty="0"/>
              <a:t> </a:t>
            </a:r>
            <a:r>
              <a:rPr lang="en-US" altLang="en-US" sz="5500" b="1" dirty="0"/>
              <a:t>O 1-10: Describe the plan of the book.</a:t>
            </a:r>
          </a:p>
        </p:txBody>
      </p:sp>
    </p:spTree>
    <p:extLst>
      <p:ext uri="{BB962C8B-B14F-4D97-AF65-F5344CB8AC3E}">
        <p14:creationId xmlns:p14="http://schemas.microsoft.com/office/powerpoint/2010/main" val="4095210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What is Accounting?</a:t>
            </a:r>
            <a:endParaRPr lang="en-IN" dirty="0"/>
          </a:p>
        </p:txBody>
      </p:sp>
      <p:sp>
        <p:nvSpPr>
          <p:cNvPr id="3" name="Content Placeholder 2"/>
          <p:cNvSpPr>
            <a:spLocks noGrp="1"/>
          </p:cNvSpPr>
          <p:nvPr>
            <p:ph idx="1"/>
          </p:nvPr>
        </p:nvSpPr>
        <p:spPr>
          <a:xfrm>
            <a:off x="457200" y="1481137"/>
            <a:ext cx="8229600" cy="728663"/>
          </a:xfrm>
        </p:spPr>
        <p:txBody>
          <a:bodyPr/>
          <a:lstStyle/>
          <a:p>
            <a:pPr marL="0" indent="0">
              <a:spcBef>
                <a:spcPct val="50000"/>
              </a:spcBef>
              <a:buNone/>
              <a:defRPr/>
            </a:pPr>
            <a:r>
              <a:rPr lang="en-US" sz="4000" b="1" dirty="0">
                <a:solidFill>
                  <a:schemeClr val="tx2">
                    <a:lumMod val="75000"/>
                  </a:schemeClr>
                </a:solidFill>
              </a:rPr>
              <a:t>Accounting is the process of:</a:t>
            </a:r>
          </a:p>
        </p:txBody>
      </p:sp>
      <p:graphicFrame>
        <p:nvGraphicFramePr>
          <p:cNvPr id="15" name="Object 14"/>
          <p:cNvGraphicFramePr>
            <a:graphicFrameLocks noChangeAspect="1"/>
          </p:cNvGraphicFramePr>
          <p:nvPr>
            <p:extLst>
              <p:ext uri="{D42A27DB-BD31-4B8C-83A1-F6EECF244321}">
                <p14:modId xmlns:p14="http://schemas.microsoft.com/office/powerpoint/2010/main" val="192284118"/>
              </p:ext>
            </p:extLst>
          </p:nvPr>
        </p:nvGraphicFramePr>
        <p:xfrm>
          <a:off x="646113" y="2368550"/>
          <a:ext cx="8005762" cy="1311275"/>
        </p:xfrm>
        <a:graphic>
          <a:graphicData uri="http://schemas.openxmlformats.org/presentationml/2006/ole">
            <mc:AlternateContent xmlns:mc="http://schemas.openxmlformats.org/markup-compatibility/2006">
              <mc:Choice xmlns:v="urn:schemas-microsoft-com:vml" Requires="v">
                <p:oleObj spid="_x0000_s87066" name="Equation" r:id="rId4" imgW="4343400" imgH="711000" progId="Equation.DSMT4">
                  <p:embed/>
                </p:oleObj>
              </mc:Choice>
              <mc:Fallback>
                <p:oleObj name="Equation" r:id="rId4" imgW="4343400" imgH="711000" progId="Equation.DSMT4">
                  <p:embed/>
                  <p:pic>
                    <p:nvPicPr>
                      <p:cNvPr id="0" name=""/>
                      <p:cNvPicPr/>
                      <p:nvPr/>
                    </p:nvPicPr>
                    <p:blipFill>
                      <a:blip r:embed="rId5"/>
                      <a:stretch>
                        <a:fillRect/>
                      </a:stretch>
                    </p:blipFill>
                    <p:spPr>
                      <a:xfrm>
                        <a:off x="646113" y="2368550"/>
                        <a:ext cx="8005762" cy="1311275"/>
                      </a:xfrm>
                      <a:prstGeom prst="rect">
                        <a:avLst/>
                      </a:prstGeom>
                    </p:spPr>
                  </p:pic>
                </p:oleObj>
              </mc:Fallback>
            </mc:AlternateContent>
          </a:graphicData>
        </a:graphic>
      </p:graphicFrame>
      <p:sp>
        <p:nvSpPr>
          <p:cNvPr id="17" name="Content Placeholder 16"/>
          <p:cNvSpPr>
            <a:spLocks noGrp="1"/>
          </p:cNvSpPr>
          <p:nvPr>
            <p:ph sz="quarter" idx="13"/>
          </p:nvPr>
        </p:nvSpPr>
        <p:spPr/>
        <p:txBody>
          <a:bodyPr/>
          <a:lstStyle/>
          <a:p>
            <a:r>
              <a:rPr lang="en-US" altLang="en-US" sz="1100" b="1" dirty="0"/>
              <a:t>Learning Objective 1-1: Explain the definition of accounting.</a:t>
            </a:r>
            <a:endParaRPr lang="en-US" sz="1100" b="1" dirty="0"/>
          </a:p>
        </p:txBody>
      </p:sp>
    </p:spTree>
    <p:extLst>
      <p:ext uri="{BB962C8B-B14F-4D97-AF65-F5344CB8AC3E}">
        <p14:creationId xmlns:p14="http://schemas.microsoft.com/office/powerpoint/2010/main" val="995613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altLang="en-US" sz="4000" dirty="0"/>
              <a:t>Users and Uses of Accounting Information</a:t>
            </a:r>
            <a:endParaRPr lang="en-IN" sz="4000" dirty="0"/>
          </a:p>
        </p:txBody>
      </p:sp>
      <p:graphicFrame>
        <p:nvGraphicFramePr>
          <p:cNvPr id="7" name="Table 6"/>
          <p:cNvGraphicFramePr>
            <a:graphicFrameLocks noGrp="1"/>
          </p:cNvGraphicFramePr>
          <p:nvPr>
            <p:extLst>
              <p:ext uri="{D42A27DB-BD31-4B8C-83A1-F6EECF244321}">
                <p14:modId xmlns:p14="http://schemas.microsoft.com/office/powerpoint/2010/main" val="1836142427"/>
              </p:ext>
            </p:extLst>
          </p:nvPr>
        </p:nvGraphicFramePr>
        <p:xfrm>
          <a:off x="725992" y="1676400"/>
          <a:ext cx="7884608" cy="4206240"/>
        </p:xfrm>
        <a:graphic>
          <a:graphicData uri="http://schemas.openxmlformats.org/drawingml/2006/table">
            <a:tbl>
              <a:tblPr firstRow="1" bandRow="1">
                <a:tableStyleId>{5C22544A-7EE6-4342-B048-85BDC9FD1C3A}</a:tableStyleId>
              </a:tblPr>
              <a:tblGrid>
                <a:gridCol w="2971800">
                  <a:extLst>
                    <a:ext uri="{9D8B030D-6E8A-4147-A177-3AD203B41FA5}">
                      <a16:colId xmlns:a16="http://schemas.microsoft.com/office/drawing/2014/main" val="3758807016"/>
                    </a:ext>
                  </a:extLst>
                </a:gridCol>
                <a:gridCol w="4912808">
                  <a:extLst>
                    <a:ext uri="{9D8B030D-6E8A-4147-A177-3AD203B41FA5}">
                      <a16:colId xmlns:a16="http://schemas.microsoft.com/office/drawing/2014/main" val="1126163826"/>
                    </a:ext>
                  </a:extLst>
                </a:gridCol>
              </a:tblGrid>
              <a:tr h="294309">
                <a:tc>
                  <a:txBody>
                    <a:bodyPr/>
                    <a:lstStyle/>
                    <a:p>
                      <a:r>
                        <a:rPr lang="en-IN" sz="2000" dirty="0">
                          <a:solidFill>
                            <a:schemeClr val="tx1"/>
                          </a:solidFill>
                        </a:rPr>
                        <a:t>User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solidFill>
                            <a:schemeClr val="tx1"/>
                          </a:solidFill>
                        </a:rPr>
                        <a:t>Decision/Informed Judgment Made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0095680"/>
                  </a:ext>
                </a:extLst>
              </a:tr>
              <a:tr h="294309">
                <a:tc>
                  <a:txBody>
                    <a:bodyPr/>
                    <a:lstStyle/>
                    <a:p>
                      <a:r>
                        <a:rPr lang="en-IN" sz="2000" dirty="0"/>
                        <a:t>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t>Planning, directing, and controlling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1115364"/>
                  </a:ext>
                </a:extLst>
              </a:tr>
              <a:tr h="747091">
                <a:tc>
                  <a:txBody>
                    <a:bodyPr/>
                    <a:lstStyle/>
                    <a:p>
                      <a:r>
                        <a:rPr lang="en-IN" sz="2000" dirty="0"/>
                        <a:t>Investors/Shareholders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t>Assessing the amounts,</a:t>
                      </a:r>
                      <a:r>
                        <a:rPr lang="en-IN" sz="2000" baseline="0" dirty="0"/>
                        <a:t> timing, and uncertainty of future cash returns on their investment</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888195"/>
                  </a:ext>
                </a:extLst>
              </a:tr>
              <a:tr h="520700">
                <a:tc>
                  <a:txBody>
                    <a:bodyPr/>
                    <a:lstStyle/>
                    <a:p>
                      <a:r>
                        <a:rPr lang="en-IN" sz="2000" dirty="0"/>
                        <a:t>Creditors/Suppliers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t>Assessing the probability of collection and the risk of late (or non-) payment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2530666"/>
                  </a:ext>
                </a:extLst>
              </a:tr>
              <a:tr h="747091">
                <a:tc>
                  <a:txBody>
                    <a:bodyPr/>
                    <a:lstStyle/>
                    <a:p>
                      <a:r>
                        <a:rPr lang="en-IN" sz="2000" dirty="0"/>
                        <a:t>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t>Assessing a company’s ability to offer long-term job prospects</a:t>
                      </a:r>
                      <a:r>
                        <a:rPr lang="en-IN" sz="2000" baseline="0" dirty="0"/>
                        <a:t> and an attractive retirement benefits package</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2120202"/>
                  </a:ext>
                </a:extLst>
              </a:tr>
              <a:tr h="520700">
                <a:tc>
                  <a:txBody>
                    <a:bodyPr/>
                    <a:lstStyle/>
                    <a:p>
                      <a:r>
                        <a:rPr lang="en-IN" sz="2000" dirty="0"/>
                        <a:t>Securities and Exchange</a:t>
                      </a:r>
                      <a:r>
                        <a:rPr lang="en-IN" sz="2000" baseline="0" dirty="0"/>
                        <a:t> Commission</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dirty="0"/>
                        <a:t>Reviewing for compliance of all required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8310113"/>
                  </a:ext>
                </a:extLst>
              </a:tr>
            </a:tbl>
          </a:graphicData>
        </a:graphic>
      </p:graphicFrame>
      <p:sp>
        <p:nvSpPr>
          <p:cNvPr id="6" name="Content Placeholder 5"/>
          <p:cNvSpPr>
            <a:spLocks noGrp="1"/>
          </p:cNvSpPr>
          <p:nvPr>
            <p:ph sz="quarter" idx="13"/>
          </p:nvPr>
        </p:nvSpPr>
        <p:spPr>
          <a:xfrm>
            <a:off x="457200" y="6136192"/>
            <a:ext cx="8153400" cy="260228"/>
          </a:xfrm>
        </p:spPr>
        <p:txBody>
          <a:bodyPr/>
          <a:lstStyle/>
          <a:p>
            <a:r>
              <a:rPr lang="en-US" altLang="en-US" b="1" dirty="0"/>
              <a:t>Learning Objective 1-2: Identify who the users of accounting information are and explain why they find accounting information useful.</a:t>
            </a:r>
            <a:endParaRPr lang="en-US" b="1" dirty="0"/>
          </a:p>
        </p:txBody>
      </p:sp>
    </p:spTree>
    <p:extLst>
      <p:ext uri="{BB962C8B-B14F-4D97-AF65-F5344CB8AC3E}">
        <p14:creationId xmlns:p14="http://schemas.microsoft.com/office/powerpoint/2010/main" val="188021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89655"/>
            <a:ext cx="8229600" cy="1052640"/>
          </a:xfrm>
        </p:spPr>
        <p:txBody>
          <a:bodyPr/>
          <a:lstStyle/>
          <a:p>
            <a:r>
              <a:rPr lang="en-US" altLang="en-US" sz="2000" dirty="0"/>
              <a:t>Professional services that accountants provide include:</a:t>
            </a:r>
            <a:br>
              <a:rPr lang="en-US" altLang="en-US" sz="2000" dirty="0"/>
            </a:br>
            <a:r>
              <a:rPr lang="en-US" altLang="en-US" dirty="0"/>
              <a:t>Financial Accounting </a:t>
            </a:r>
            <a:r>
              <a:rPr lang="en-US" altLang="en-US" sz="1000" b="0" dirty="0"/>
              <a:t>1</a:t>
            </a:r>
            <a:endParaRPr lang="en-IN" sz="1000" b="0" dirty="0"/>
          </a:p>
        </p:txBody>
      </p:sp>
      <p:sp>
        <p:nvSpPr>
          <p:cNvPr id="6" name="Content Placeholder 5"/>
          <p:cNvSpPr>
            <a:spLocks noGrp="1"/>
          </p:cNvSpPr>
          <p:nvPr>
            <p:ph idx="1"/>
          </p:nvPr>
        </p:nvSpPr>
        <p:spPr/>
        <p:txBody>
          <a:bodyPr/>
          <a:lstStyle/>
          <a:p>
            <a:pPr marL="0" indent="0">
              <a:spcBef>
                <a:spcPts val="500"/>
              </a:spcBef>
              <a:spcAft>
                <a:spcPts val="1300"/>
              </a:spcAft>
              <a:buNone/>
            </a:pPr>
            <a:r>
              <a:rPr lang="en-US" b="1" dirty="0">
                <a:solidFill>
                  <a:schemeClr val="tx2"/>
                </a:solidFill>
              </a:rPr>
              <a:t>Financial accounting </a:t>
            </a:r>
            <a:r>
              <a:rPr lang="en-US" b="1" dirty="0"/>
              <a:t>generally refers to the process that results in the preparation and reporting of financial statements for an entity.</a:t>
            </a:r>
          </a:p>
          <a:p>
            <a:pPr marL="0" indent="0">
              <a:buNone/>
            </a:pPr>
            <a:r>
              <a:rPr lang="en-US" b="1" dirty="0"/>
              <a:t>Financial accounting is primarily </a:t>
            </a:r>
            <a:r>
              <a:rPr lang="en-US" b="1" dirty="0">
                <a:solidFill>
                  <a:schemeClr val="tx2"/>
                </a:solidFill>
              </a:rPr>
              <a:t>externally oriented </a:t>
            </a:r>
            <a:r>
              <a:rPr lang="en-US" b="1" dirty="0"/>
              <a:t>and concerned with the</a:t>
            </a:r>
            <a:r>
              <a:rPr lang="en-US" b="1" dirty="0">
                <a:solidFill>
                  <a:schemeClr val="accent1"/>
                </a:solidFill>
              </a:rPr>
              <a:t> </a:t>
            </a:r>
            <a:r>
              <a:rPr lang="en-US" b="1" dirty="0">
                <a:solidFill>
                  <a:schemeClr val="tx2"/>
                </a:solidFill>
              </a:rPr>
              <a:t>historical </a:t>
            </a:r>
            <a:r>
              <a:rPr lang="en-US" b="1" dirty="0"/>
              <a:t>results of an entity’s performance.</a:t>
            </a:r>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3636166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54240"/>
            <a:ext cx="8229600" cy="923470"/>
          </a:xfrm>
        </p:spPr>
        <p:txBody>
          <a:bodyPr/>
          <a:lstStyle/>
          <a:p>
            <a:r>
              <a:rPr lang="en-US" altLang="en-US" sz="2000" dirty="0"/>
              <a:t>Professional services that accountants provide include:</a:t>
            </a:r>
            <a:br>
              <a:rPr lang="en-US" altLang="en-US" dirty="0"/>
            </a:br>
            <a:r>
              <a:rPr lang="en-US" altLang="en-US" dirty="0"/>
              <a:t>Financial Accounting </a:t>
            </a:r>
            <a:r>
              <a:rPr lang="en-US" altLang="en-US" sz="1000" b="0" dirty="0"/>
              <a:t>2</a:t>
            </a:r>
            <a:endParaRPr lang="en-IN" sz="1000" b="0" dirty="0"/>
          </a:p>
        </p:txBody>
      </p:sp>
      <p:sp>
        <p:nvSpPr>
          <p:cNvPr id="6" name="Content Placeholder 5"/>
          <p:cNvSpPr>
            <a:spLocks noGrp="1"/>
          </p:cNvSpPr>
          <p:nvPr>
            <p:ph idx="1"/>
          </p:nvPr>
        </p:nvSpPr>
        <p:spPr>
          <a:xfrm>
            <a:off x="457200" y="1481137"/>
            <a:ext cx="8229600" cy="4462463"/>
          </a:xfrm>
        </p:spPr>
        <p:txBody>
          <a:bodyPr/>
          <a:lstStyle/>
          <a:p>
            <a:pPr marL="0" indent="0">
              <a:spcAft>
                <a:spcPts val="500"/>
              </a:spcAft>
              <a:buNone/>
            </a:pPr>
            <a:r>
              <a:rPr lang="en-US" sz="2400" b="1" dirty="0">
                <a:solidFill>
                  <a:schemeClr val="tx2"/>
                </a:solidFill>
              </a:rPr>
              <a:t>Bookkeeping procedures </a:t>
            </a:r>
            <a:r>
              <a:rPr lang="en-US" sz="2400" b="1" dirty="0"/>
              <a:t>are </a:t>
            </a:r>
            <a:r>
              <a:rPr lang="en-IN" sz="2400" b="1" dirty="0"/>
              <a:t>used to accumulate the financial results of many of an entity’s activities, and these procedures are part of the financial accounting and process</a:t>
            </a:r>
            <a:r>
              <a:rPr lang="en-US" sz="2400" b="1" dirty="0"/>
              <a:t>. They </a:t>
            </a:r>
            <a:r>
              <a:rPr lang="en-IN" sz="2400" b="1" dirty="0"/>
              <a:t>have been systematized using manual, mechanical, and computer techniques</a:t>
            </a:r>
            <a:r>
              <a:rPr lang="en-US" sz="2400" b="1" dirty="0"/>
              <a:t>.</a:t>
            </a:r>
          </a:p>
          <a:p>
            <a:pPr marL="0" indent="0">
              <a:spcAft>
                <a:spcPts val="500"/>
              </a:spcAft>
              <a:buNone/>
            </a:pPr>
            <a:r>
              <a:rPr lang="en-IN" sz="2400" b="1" dirty="0"/>
              <a:t>The title </a:t>
            </a:r>
            <a:r>
              <a:rPr lang="en-IN" sz="2400" b="1" dirty="0">
                <a:solidFill>
                  <a:schemeClr val="tx2"/>
                </a:solidFill>
              </a:rPr>
              <a:t>controller</a:t>
            </a:r>
            <a:r>
              <a:rPr lang="en-IN" sz="2400" b="1" dirty="0"/>
              <a:t> is used to designate the chief accounting officer of a corporation</a:t>
            </a:r>
            <a:r>
              <a:rPr lang="en-US" sz="2400" b="1" dirty="0"/>
              <a:t>.</a:t>
            </a:r>
          </a:p>
          <a:p>
            <a:pPr marL="0" indent="0">
              <a:buNone/>
            </a:pPr>
            <a:r>
              <a:rPr lang="en-IN" sz="2400" b="1" dirty="0"/>
              <a:t>An individual earns the </a:t>
            </a:r>
            <a:r>
              <a:rPr lang="en-IN" sz="2400" b="1" dirty="0">
                <a:solidFill>
                  <a:schemeClr val="tx2"/>
                </a:solidFill>
              </a:rPr>
              <a:t>Certified Public Accountant </a:t>
            </a:r>
            <a:r>
              <a:rPr lang="en-IN" sz="2400" b="1" dirty="0"/>
              <a:t>(C</a:t>
            </a:r>
            <a:r>
              <a:rPr lang="en-IN" sz="100" b="1" dirty="0"/>
              <a:t> </a:t>
            </a:r>
            <a:r>
              <a:rPr lang="en-IN" sz="2400" b="1" dirty="0"/>
              <a:t>P</a:t>
            </a:r>
            <a:r>
              <a:rPr lang="en-IN" sz="100" b="1" dirty="0"/>
              <a:t> </a:t>
            </a:r>
            <a:r>
              <a:rPr lang="en-IN" sz="2400" b="1" dirty="0"/>
              <a:t>A) professional designation by fulfilling certain education and experience requirements and passing a comprehensive four-part examination.</a:t>
            </a:r>
            <a:endParaRPr lang="en-US" sz="2400" b="1" dirty="0"/>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2415145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37503"/>
            <a:ext cx="8458200" cy="956945"/>
          </a:xfrm>
        </p:spPr>
        <p:txBody>
          <a:bodyPr/>
          <a:lstStyle/>
          <a:p>
            <a:r>
              <a:rPr lang="en-US" altLang="en-US" sz="2000" dirty="0"/>
              <a:t>Professional services that accountants provide include:</a:t>
            </a:r>
            <a:br>
              <a:rPr lang="en-US" altLang="en-US" dirty="0"/>
            </a:br>
            <a:r>
              <a:rPr lang="en-US" altLang="en-US" sz="3800" dirty="0"/>
              <a:t>Managerial Accounting/Cost Accounting</a:t>
            </a:r>
            <a:endParaRPr lang="en-IN" sz="3800" dirty="0"/>
          </a:p>
        </p:txBody>
      </p:sp>
      <p:sp>
        <p:nvSpPr>
          <p:cNvPr id="6" name="Content Placeholder 5"/>
          <p:cNvSpPr>
            <a:spLocks noGrp="1"/>
          </p:cNvSpPr>
          <p:nvPr>
            <p:ph idx="1"/>
          </p:nvPr>
        </p:nvSpPr>
        <p:spPr>
          <a:xfrm>
            <a:off x="457200" y="1481137"/>
            <a:ext cx="8229600" cy="3700463"/>
          </a:xfrm>
        </p:spPr>
        <p:txBody>
          <a:bodyPr/>
          <a:lstStyle/>
          <a:p>
            <a:pPr marL="0" indent="0">
              <a:spcAft>
                <a:spcPts val="1300"/>
              </a:spcAft>
              <a:buNone/>
            </a:pPr>
            <a:r>
              <a:rPr lang="en-US" altLang="en-US" sz="2400" b="1" dirty="0">
                <a:solidFill>
                  <a:schemeClr val="tx2"/>
                </a:solidFill>
              </a:rPr>
              <a:t>Managerial accounting </a:t>
            </a:r>
            <a:r>
              <a:rPr lang="en-US" altLang="en-US" sz="2400" b="1" dirty="0"/>
              <a:t>is concerned with the use of economic and financial information to plan and control many activities of the entity and to support the management decision-making process.</a:t>
            </a:r>
          </a:p>
          <a:p>
            <a:pPr marL="0" indent="0">
              <a:buNone/>
            </a:pPr>
            <a:r>
              <a:rPr lang="en-US" altLang="en-US" sz="2400" b="1" dirty="0">
                <a:solidFill>
                  <a:schemeClr val="tx2"/>
                </a:solidFill>
              </a:rPr>
              <a:t>Cost accounting </a:t>
            </a:r>
            <a:r>
              <a:rPr lang="en-US" altLang="en-US" sz="2400" b="1" dirty="0"/>
              <a:t>relates to the determination and accumulation of product, process, or service costs. </a:t>
            </a:r>
            <a:r>
              <a:rPr lang="en-IN" altLang="en-US" sz="2400" b="1" dirty="0"/>
              <a:t>The </a:t>
            </a:r>
            <a:r>
              <a:rPr lang="en-IN" altLang="en-US" sz="2400" b="1" dirty="0">
                <a:solidFill>
                  <a:schemeClr val="tx2"/>
                </a:solidFill>
              </a:rPr>
              <a:t>Certified Management Accountant </a:t>
            </a:r>
            <a:r>
              <a:rPr lang="en-IN" altLang="en-US" sz="2400" b="1" dirty="0"/>
              <a:t>(C</a:t>
            </a:r>
            <a:r>
              <a:rPr lang="en-IN" altLang="en-US" sz="100" b="1" dirty="0"/>
              <a:t> </a:t>
            </a:r>
            <a:r>
              <a:rPr lang="en-IN" altLang="en-US" sz="2400" b="1" dirty="0"/>
              <a:t>M</a:t>
            </a:r>
            <a:r>
              <a:rPr lang="en-IN" altLang="en-US" sz="100" b="1" dirty="0"/>
              <a:t> </a:t>
            </a:r>
            <a:r>
              <a:rPr lang="en-IN" altLang="en-US" sz="2400" b="1" dirty="0"/>
              <a:t>A) designation can be earned by a management accountant or cost accountant by passing a broad two-part examination.</a:t>
            </a:r>
            <a:endParaRPr lang="en-US" altLang="en-US" sz="2400" b="1" dirty="0"/>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1659451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89655"/>
            <a:ext cx="8229600" cy="1052640"/>
          </a:xfrm>
        </p:spPr>
        <p:txBody>
          <a:bodyPr/>
          <a:lstStyle/>
          <a:p>
            <a:r>
              <a:rPr lang="en-US" altLang="en-US" sz="2000" dirty="0"/>
              <a:t>Professional services that accountants provide include:</a:t>
            </a:r>
            <a:br>
              <a:rPr lang="en-US" altLang="en-US" sz="2000" dirty="0"/>
            </a:br>
            <a:r>
              <a:rPr lang="en-US" altLang="en-US" dirty="0"/>
              <a:t>Auditing—Public Accounting</a:t>
            </a:r>
            <a:endParaRPr lang="en-IN" dirty="0"/>
          </a:p>
        </p:txBody>
      </p:sp>
      <p:sp>
        <p:nvSpPr>
          <p:cNvPr id="6" name="Content Placeholder 5"/>
          <p:cNvSpPr>
            <a:spLocks noGrp="1"/>
          </p:cNvSpPr>
          <p:nvPr>
            <p:ph idx="1"/>
          </p:nvPr>
        </p:nvSpPr>
        <p:spPr>
          <a:xfrm>
            <a:off x="457200" y="1481137"/>
            <a:ext cx="8229600" cy="2252663"/>
          </a:xfrm>
        </p:spPr>
        <p:txBody>
          <a:bodyPr/>
          <a:lstStyle/>
          <a:p>
            <a:pPr marL="0" indent="0">
              <a:spcAft>
                <a:spcPts val="1300"/>
              </a:spcAft>
              <a:buNone/>
            </a:pPr>
            <a:r>
              <a:rPr lang="en-US" altLang="en-US" sz="2400" b="1" dirty="0">
                <a:solidFill>
                  <a:schemeClr val="tx2"/>
                </a:solidFill>
              </a:rPr>
              <a:t>Public accounting firms </a:t>
            </a:r>
            <a:r>
              <a:rPr lang="en-US" altLang="en-US" sz="2400" b="1" dirty="0"/>
              <a:t>and individual </a:t>
            </a:r>
            <a:r>
              <a:rPr lang="en-US" altLang="en-US" sz="2400" b="1" dirty="0">
                <a:solidFill>
                  <a:schemeClr val="tx2"/>
                </a:solidFill>
              </a:rPr>
              <a:t>Certified Public Accountants (C</a:t>
            </a:r>
            <a:r>
              <a:rPr lang="en-US" altLang="en-US" sz="100" b="1" dirty="0">
                <a:solidFill>
                  <a:schemeClr val="tx2"/>
                </a:solidFill>
              </a:rPr>
              <a:t> </a:t>
            </a:r>
            <a:r>
              <a:rPr lang="en-US" altLang="en-US" sz="2400" b="1" dirty="0">
                <a:solidFill>
                  <a:schemeClr val="tx2"/>
                </a:solidFill>
              </a:rPr>
              <a:t>P</a:t>
            </a:r>
            <a:r>
              <a:rPr lang="en-US" altLang="en-US" sz="100" b="1" dirty="0">
                <a:solidFill>
                  <a:schemeClr val="tx2"/>
                </a:solidFill>
              </a:rPr>
              <a:t> </a:t>
            </a:r>
            <a:r>
              <a:rPr lang="en-US" altLang="en-US" sz="2400" b="1" dirty="0">
                <a:solidFill>
                  <a:schemeClr val="tx2"/>
                </a:solidFill>
              </a:rPr>
              <a:t>A</a:t>
            </a:r>
            <a:r>
              <a:rPr lang="en-US" altLang="en-US" sz="100" b="1" dirty="0">
                <a:solidFill>
                  <a:schemeClr val="tx2"/>
                </a:solidFill>
              </a:rPr>
              <a:t> </a:t>
            </a:r>
            <a:r>
              <a:rPr lang="en-US" altLang="en-US" sz="2400" b="1" dirty="0">
                <a:solidFill>
                  <a:schemeClr val="tx2"/>
                </a:solidFill>
              </a:rPr>
              <a:t>s) </a:t>
            </a:r>
            <a:r>
              <a:rPr lang="en-US" altLang="en-US" sz="2400" b="1" dirty="0"/>
              <a:t>provide auditing services and issue </a:t>
            </a:r>
            <a:r>
              <a:rPr lang="en-US" altLang="en-US" sz="2400" b="1" dirty="0">
                <a:solidFill>
                  <a:schemeClr val="tx2"/>
                </a:solidFill>
              </a:rPr>
              <a:t>an independent auditor’s report.</a:t>
            </a:r>
          </a:p>
          <a:p>
            <a:pPr marL="0" indent="0">
              <a:buNone/>
            </a:pPr>
            <a:r>
              <a:rPr lang="en-US" altLang="en-US" sz="2400" b="1" dirty="0"/>
              <a:t>An independent auditor’s report usually contains four brief paragraphs.</a:t>
            </a:r>
          </a:p>
        </p:txBody>
      </p:sp>
      <p:sp>
        <p:nvSpPr>
          <p:cNvPr id="7" name="Content Placeholder 6"/>
          <p:cNvSpPr>
            <a:spLocks noGrp="1"/>
          </p:cNvSpPr>
          <p:nvPr>
            <p:ph sz="quarter" idx="13"/>
          </p:nvPr>
        </p:nvSpPr>
        <p:spPr/>
        <p:txBody>
          <a:bodyPr/>
          <a:lstStyle/>
          <a:p>
            <a:r>
              <a:rPr lang="en-US" altLang="en-US" b="1" dirty="0"/>
              <a:t>Learning Objective 1-3: Identify the variety of professional services that accountants provide.</a:t>
            </a:r>
            <a:endParaRPr lang="en-US" b="1" dirty="0"/>
          </a:p>
        </p:txBody>
      </p:sp>
    </p:spTree>
    <p:extLst>
      <p:ext uri="{BB962C8B-B14F-4D97-AF65-F5344CB8AC3E}">
        <p14:creationId xmlns:p14="http://schemas.microsoft.com/office/powerpoint/2010/main" val="970076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microsoft.com/office/2006/metadata/properties"/>
    <ds:schemaRef ds:uri="http://schemas.openxmlformats.org/package/2006/metadata/core-properties"/>
    <ds:schemaRef ds:uri="8f5cc36b-c016-4758-adce-9e0f69c0453c"/>
    <ds:schemaRef ds:uri="dd132adf-85ac-4a18-8a8f-eabd02632a11"/>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4712</Words>
  <Application>Microsoft Office PowerPoint</Application>
  <PresentationFormat>On-screen Show (4:3)</PresentationFormat>
  <Paragraphs>217</Paragraphs>
  <Slides>28</Slides>
  <Notes>28</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9" baseType="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What is Accounting?</vt:lpstr>
      <vt:lpstr>Users and Uses of Accounting Information</vt:lpstr>
      <vt:lpstr>Professional services that accountants provide include: Financial Accounting 1</vt:lpstr>
      <vt:lpstr>Professional services that accountants provide include: Financial Accounting 2</vt:lpstr>
      <vt:lpstr>Professional services that accountants provide include: Managerial Accounting/Cost Accounting</vt:lpstr>
      <vt:lpstr>Professional services that accountants provide include: Auditing—Public Accounting</vt:lpstr>
      <vt:lpstr>Professional services that accountants provide include:  Internal Auditing</vt:lpstr>
      <vt:lpstr>Professional services that accountants provide include: Governmental and Not-for-Profit Accounting</vt:lpstr>
      <vt:lpstr>Professional services that accountants provide include: Income Tax Accounting</vt:lpstr>
      <vt:lpstr>How Has Accounting Developed? 1</vt:lpstr>
      <vt:lpstr>How Has Accounting Developed? 2</vt:lpstr>
      <vt:lpstr>How Has Accounting Developed? 3</vt:lpstr>
      <vt:lpstr>How Has Accounting Developed? 4</vt:lpstr>
      <vt:lpstr>How Has Accounting Developed? 5</vt:lpstr>
      <vt:lpstr>How Has Accounting Developed? 6</vt:lpstr>
      <vt:lpstr>How Has Accounting Developed? 7</vt:lpstr>
      <vt:lpstr>How Has Accounting Developed? 8</vt:lpstr>
      <vt:lpstr>How Has Accounting Developed? 9</vt:lpstr>
      <vt:lpstr>How do financial reporting standards evolve? Standards for Other Types of Accounting:</vt:lpstr>
      <vt:lpstr>How do financial reporting standards evolve? International Accounting Standards</vt:lpstr>
      <vt:lpstr>Ethics and the Accounting Profession</vt:lpstr>
      <vt:lpstr>The Conceptual Framework</vt:lpstr>
      <vt:lpstr>Concepts Statement No. 8</vt:lpstr>
      <vt:lpstr>The Plan of this Book</vt:lpstr>
      <vt:lpstr>End of Chapter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