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5.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6.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7.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8.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859" r:id="rId2"/>
    <p:sldMasterId id="2147483744" r:id="rId3"/>
    <p:sldMasterId id="2147483780" r:id="rId4"/>
    <p:sldMasterId id="2147483838" r:id="rId5"/>
    <p:sldMasterId id="2147483713" r:id="rId6"/>
    <p:sldMasterId id="2147483674" r:id="rId7"/>
    <p:sldMasterId id="2147483897" r:id="rId8"/>
    <p:sldMasterId id="2147483960" r:id="rId9"/>
  </p:sldMasterIdLst>
  <p:notesMasterIdLst>
    <p:notesMasterId r:id="rId61"/>
  </p:notesMasterIdLst>
  <p:handoutMasterIdLst>
    <p:handoutMasterId r:id="rId62"/>
  </p:handoutMasterIdLst>
  <p:sldIdLst>
    <p:sldId id="273" r:id="rId10"/>
    <p:sldId id="276" r:id="rId11"/>
    <p:sldId id="275" r:id="rId12"/>
    <p:sldId id="277" r:id="rId13"/>
    <p:sldId id="503" r:id="rId14"/>
    <p:sldId id="494" r:id="rId15"/>
    <p:sldId id="281" r:id="rId16"/>
    <p:sldId id="280" r:id="rId17"/>
    <p:sldId id="557" r:id="rId18"/>
    <p:sldId id="558" r:id="rId19"/>
    <p:sldId id="559" r:id="rId20"/>
    <p:sldId id="560" r:id="rId21"/>
    <p:sldId id="561" r:id="rId22"/>
    <p:sldId id="562" r:id="rId23"/>
    <p:sldId id="563" r:id="rId24"/>
    <p:sldId id="564" r:id="rId25"/>
    <p:sldId id="565" r:id="rId26"/>
    <p:sldId id="566" r:id="rId27"/>
    <p:sldId id="567" r:id="rId28"/>
    <p:sldId id="568" r:id="rId29"/>
    <p:sldId id="570" r:id="rId30"/>
    <p:sldId id="571" r:id="rId31"/>
    <p:sldId id="498" r:id="rId32"/>
    <p:sldId id="416" r:id="rId33"/>
    <p:sldId id="572" r:id="rId34"/>
    <p:sldId id="414" r:id="rId35"/>
    <p:sldId id="573" r:id="rId36"/>
    <p:sldId id="574" r:id="rId37"/>
    <p:sldId id="575" r:id="rId38"/>
    <p:sldId id="576" r:id="rId39"/>
    <p:sldId id="577" r:id="rId40"/>
    <p:sldId id="578" r:id="rId41"/>
    <p:sldId id="497" r:id="rId42"/>
    <p:sldId id="496" r:id="rId43"/>
    <p:sldId id="579" r:id="rId44"/>
    <p:sldId id="580" r:id="rId45"/>
    <p:sldId id="581" r:id="rId46"/>
    <p:sldId id="582" r:id="rId47"/>
    <p:sldId id="299" r:id="rId48"/>
    <p:sldId id="583" r:id="rId49"/>
    <p:sldId id="584" r:id="rId50"/>
    <p:sldId id="585" r:id="rId51"/>
    <p:sldId id="586" r:id="rId52"/>
    <p:sldId id="587" r:id="rId53"/>
    <p:sldId id="499" r:id="rId54"/>
    <p:sldId id="415" r:id="rId55"/>
    <p:sldId id="588" r:id="rId56"/>
    <p:sldId id="589" r:id="rId57"/>
    <p:sldId id="590" r:id="rId58"/>
    <p:sldId id="591" r:id="rId59"/>
    <p:sldId id="484" r:id="rId6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3408">
          <p15:clr>
            <a:srgbClr val="A4A3A4"/>
          </p15:clr>
        </p15:guide>
        <p15:guide id="2" orient="horz" pos="3600">
          <p15:clr>
            <a:srgbClr val="A4A3A4"/>
          </p15:clr>
        </p15:guide>
        <p15:guide id="3" orient="horz" pos="912" userDrawn="1">
          <p15:clr>
            <a:srgbClr val="A4A3A4"/>
          </p15:clr>
        </p15:guide>
        <p15:guide id="4" orient="horz" pos="3360">
          <p15:clr>
            <a:srgbClr val="A4A3A4"/>
          </p15:clr>
        </p15:guide>
        <p15:guide id="5" pos="5616">
          <p15:clr>
            <a:srgbClr val="A4A3A4"/>
          </p15:clr>
        </p15:guide>
        <p15:guide id="6" pos="4320" userDrawn="1">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0CCB0"/>
    <a:srgbClr val="D40555"/>
    <a:srgbClr val="0A5D00"/>
    <a:srgbClr val="185C8E"/>
    <a:srgbClr val="214E91"/>
    <a:srgbClr val="B60000"/>
    <a:srgbClr val="C0D6C2"/>
    <a:srgbClr val="335E6F"/>
    <a:srgbClr val="820082"/>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227" autoAdjust="0"/>
    <p:restoredTop sz="95540" autoAdjust="0"/>
  </p:normalViewPr>
  <p:slideViewPr>
    <p:cSldViewPr>
      <p:cViewPr>
        <p:scale>
          <a:sx n="75" d="100"/>
          <a:sy n="75" d="100"/>
        </p:scale>
        <p:origin x="-1308" y="-372"/>
      </p:cViewPr>
      <p:guideLst>
        <p:guide orient="horz" pos="3408"/>
        <p:guide orient="horz" pos="3600"/>
        <p:guide orient="horz" pos="912"/>
        <p:guide orient="horz" pos="3360"/>
        <p:guide pos="5616"/>
        <p:guide pos="4320"/>
      </p:guideLst>
    </p:cSldViewPr>
  </p:slideViewPr>
  <p:outlineViewPr>
    <p:cViewPr>
      <p:scale>
        <a:sx n="33" d="100"/>
        <a:sy n="33" d="100"/>
      </p:scale>
      <p:origin x="0" y="3204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3" d="100"/>
          <a:sy n="83" d="100"/>
        </p:scale>
        <p:origin x="-199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slide" Target="slides/slide46.xml"/><Relationship Id="rId63" Type="http://schemas.openxmlformats.org/officeDocument/2006/relationships/presProps" Target="pres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66"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61" Type="http://schemas.openxmlformats.org/officeDocument/2006/relationships/notesMaster" Target="notesMasters/notesMaster1.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viewProps" Target="viewProps.xml"/><Relationship Id="rId8" Type="http://schemas.openxmlformats.org/officeDocument/2006/relationships/slideMaster" Target="slideMasters/slideMaster8.xml"/><Relationship Id="rId51" Type="http://schemas.openxmlformats.org/officeDocument/2006/relationships/slide" Target="slides/slide42.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724CCBF-31CF-4FCA-A5B4-50142834420A}" type="datetimeFigureOut">
              <a:rPr lang="en-US" smtClean="0"/>
              <a:t>4/23/2018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6895618-5249-4F12-80E4-2F3A0FD18481}" type="slidenum">
              <a:rPr lang="en-US" smtClean="0"/>
              <a:t>‹#›</a:t>
            </a:fld>
            <a:endParaRPr lang="en-US"/>
          </a:p>
        </p:txBody>
      </p:sp>
    </p:spTree>
    <p:extLst>
      <p:ext uri="{BB962C8B-B14F-4D97-AF65-F5344CB8AC3E}">
        <p14:creationId xmlns:p14="http://schemas.microsoft.com/office/powerpoint/2010/main" val="4721105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84B720-C9F6-4BFC-BC5C-B1B8D70204DA}" type="datetimeFigureOut">
              <a:rPr lang="en-US" smtClean="0"/>
              <a:t>4/23/2018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003D02-7E89-4EBF-B123-9C334E1BFEF7}" type="slidenum">
              <a:rPr lang="en-US" smtClean="0"/>
              <a:t>‹#›</a:t>
            </a:fld>
            <a:endParaRPr lang="en-US"/>
          </a:p>
        </p:txBody>
      </p:sp>
    </p:spTree>
    <p:extLst>
      <p:ext uri="{BB962C8B-B14F-4D97-AF65-F5344CB8AC3E}">
        <p14:creationId xmlns:p14="http://schemas.microsoft.com/office/powerpoint/2010/main" val="618904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Spatial joins may be performed on any two spatial data layers.  Spatial joins always create a new, permanent data layer, rather than being temporary like attribute joins.  You can join points to points, polygons to polygons, lines to points, and nearly any combination of the three types of data.  The output layer will always have the same feature type as the destination layer.</a:t>
            </a:r>
          </a:p>
        </p:txBody>
      </p:sp>
      <p:sp>
        <p:nvSpPr>
          <p:cNvPr id="4" name="Slide Number Placeholder 3"/>
          <p:cNvSpPr>
            <a:spLocks noGrp="1"/>
          </p:cNvSpPr>
          <p:nvPr>
            <p:ph type="sldNum" sz="quarter" idx="10"/>
          </p:nvPr>
        </p:nvSpPr>
        <p:spPr/>
        <p:txBody>
          <a:bodyPr/>
          <a:lstStyle/>
          <a:p>
            <a:fld id="{5D003D02-7E89-4EBF-B123-9C334E1BFEF7}" type="slidenum">
              <a:rPr lang="en-US" smtClean="0"/>
              <a:t>7</a:t>
            </a:fld>
            <a:endParaRPr lang="en-US"/>
          </a:p>
        </p:txBody>
      </p:sp>
    </p:spTree>
    <p:extLst>
      <p:ext uri="{BB962C8B-B14F-4D97-AF65-F5344CB8AC3E}">
        <p14:creationId xmlns:p14="http://schemas.microsoft.com/office/powerpoint/2010/main" val="4573635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30</a:t>
            </a:fld>
            <a:endParaRPr lang="en-US"/>
          </a:p>
        </p:txBody>
      </p:sp>
    </p:spTree>
    <p:extLst>
      <p:ext uri="{BB962C8B-B14F-4D97-AF65-F5344CB8AC3E}">
        <p14:creationId xmlns:p14="http://schemas.microsoft.com/office/powerpoint/2010/main" val="19415590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31</a:t>
            </a:fld>
            <a:endParaRPr lang="en-US"/>
          </a:p>
        </p:txBody>
      </p:sp>
    </p:spTree>
    <p:extLst>
      <p:ext uri="{BB962C8B-B14F-4D97-AF65-F5344CB8AC3E}">
        <p14:creationId xmlns:p14="http://schemas.microsoft.com/office/powerpoint/2010/main" val="19415590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32</a:t>
            </a:fld>
            <a:endParaRPr lang="en-US"/>
          </a:p>
        </p:txBody>
      </p:sp>
    </p:spTree>
    <p:extLst>
      <p:ext uri="{BB962C8B-B14F-4D97-AF65-F5344CB8AC3E}">
        <p14:creationId xmlns:p14="http://schemas.microsoft.com/office/powerpoint/2010/main" val="19415590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This slide shows an example in which the distance join is the most appropriate choice.  Most counties in South Dakota do not have a hospital, and we wish to know the hospital closest to each county, and how far it is.  The hospitals (points) have been joined to the counties (polygons) with the counties as the destination table.   A distance join is chosen. The output </a:t>
            </a:r>
            <a:r>
              <a:rPr lang="en-US" dirty="0" err="1" smtClean="0"/>
              <a:t>shapefile</a:t>
            </a:r>
            <a:r>
              <a:rPr lang="en-US" dirty="0" smtClean="0"/>
              <a:t> always has the same feature type as the destination table, polygons in this case.   After the join, each county has a field indicating the name of the closest hospital, as well as the distance from the county to the hospital (in decimal degrees, in this case).  </a:t>
            </a:r>
          </a:p>
          <a:p>
            <a:pPr eaLnBrk="1" hangingPunct="1"/>
            <a:r>
              <a:rPr lang="en-US" dirty="0" smtClean="0"/>
              <a:t>A unique values map was created based on the hospital name.  In the northeast part of the state, it is easy to see that the pink counties are closest to the hospital in the pink area, the yellow counties to the yellow hospital, and so on.  The long hatchet-shaped county in western South Dakota (Pennington County) has several hospitals.  Since all three lie inside Pennington, they technically have a distance of zero, and Pennington’s closest hospital was arbitrarily assigned based on which hospital was found in the table first.  The blue counties in the central part of the state were assigned to a different hospital in Pennington County.  </a:t>
            </a:r>
          </a:p>
          <a:p>
            <a:pPr eaLnBrk="1" hangingPunct="1"/>
            <a:r>
              <a:rPr lang="en-US" dirty="0" smtClean="0"/>
              <a:t>When a join based on distance is performed, a distance field is automatically appended to the output data set, indicating the distance between the joined features.  The distance is reported in the map units of the destination feature class.   The input layers in this example have a coordinate system of GCS_North_American_NAD1983, so the map units are in decimal degrees.  The small map shows each county displayed according to its distance to the closest hospital—notice that the counties with hospitals inside them have the smallest distance, zero, and the central counties of South Dakota are furthest from any hospital.</a:t>
            </a:r>
          </a:p>
        </p:txBody>
      </p:sp>
      <p:sp>
        <p:nvSpPr>
          <p:cNvPr id="4" name="Slide Number Placeholder 3"/>
          <p:cNvSpPr>
            <a:spLocks noGrp="1"/>
          </p:cNvSpPr>
          <p:nvPr>
            <p:ph type="sldNum" sz="quarter" idx="10"/>
          </p:nvPr>
        </p:nvSpPr>
        <p:spPr/>
        <p:txBody>
          <a:bodyPr/>
          <a:lstStyle/>
          <a:p>
            <a:fld id="{5D003D02-7E89-4EBF-B123-9C334E1BFEF7}" type="slidenum">
              <a:rPr lang="en-US" smtClean="0"/>
              <a:t>35</a:t>
            </a:fld>
            <a:endParaRPr lang="en-US"/>
          </a:p>
        </p:txBody>
      </p:sp>
    </p:spTree>
    <p:extLst>
      <p:ext uri="{BB962C8B-B14F-4D97-AF65-F5344CB8AC3E}">
        <p14:creationId xmlns:p14="http://schemas.microsoft.com/office/powerpoint/2010/main" val="19415590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90500" indent="-190500" eaLnBrk="1" hangingPunct="1"/>
            <a:r>
              <a:rPr lang="en-US" dirty="0" smtClean="0"/>
              <a:t>In a spatial join, the attributes of features in the source layer are appended to the features in the destination table.  The output layer always contains the same features as the destination table.  When choosing the join , keep in mind the cardinality of the join to pick the most appropriate option.</a:t>
            </a:r>
          </a:p>
          <a:p>
            <a:pPr marL="190500" indent="-190500" eaLnBrk="1" hangingPunct="1"/>
            <a:r>
              <a:rPr lang="en-US" dirty="0" smtClean="0"/>
              <a:t>The types of joins available will depend on the feature classes being combined together (e.g. point to point versus point to line, etc.), and the cardinality of the relationship between the two.  The join menu automatically determines the type of options available based on the feature types being combined and asks you to choose between two options.  </a:t>
            </a:r>
          </a:p>
          <a:p>
            <a:pPr marL="190500" indent="-190500" eaLnBrk="1" hangingPunct="1"/>
            <a:r>
              <a:rPr lang="en-US" dirty="0" smtClean="0"/>
              <a:t>Right-click the destination layer in the table of contents and choose Joins &amp; Relates &gt; Join. </a:t>
            </a:r>
          </a:p>
          <a:p>
            <a:pPr marL="190500" indent="-190500" eaLnBrk="1" hangingPunct="1"/>
            <a:r>
              <a:rPr lang="en-US" dirty="0" smtClean="0"/>
              <a:t>Choose to join to another layer based on spatial location.</a:t>
            </a:r>
          </a:p>
          <a:p>
            <a:pPr marL="190500" indent="-190500" eaLnBrk="1" hangingPunct="1"/>
            <a:r>
              <a:rPr lang="en-US" dirty="0" smtClean="0"/>
              <a:t>Choose the source table from the dropdown box, or click the Browse button to choose one on disk.</a:t>
            </a:r>
          </a:p>
          <a:p>
            <a:pPr marL="190500" indent="-190500" eaLnBrk="1" hangingPunct="1"/>
            <a:r>
              <a:rPr lang="en-US" dirty="0" smtClean="0"/>
              <a:t>Choose one of the two join options and specify any summary statistics you want, if applicable.</a:t>
            </a:r>
          </a:p>
          <a:p>
            <a:pPr marL="190500" indent="-190500" eaLnBrk="1" hangingPunct="1"/>
            <a:r>
              <a:rPr lang="en-US" dirty="0" smtClean="0"/>
              <a:t>Specify the </a:t>
            </a:r>
            <a:r>
              <a:rPr lang="en-US" dirty="0" err="1" smtClean="0"/>
              <a:t>shapefile</a:t>
            </a:r>
            <a:r>
              <a:rPr lang="en-US" dirty="0" smtClean="0"/>
              <a:t> or feature class file to contain the new output layer.</a:t>
            </a:r>
          </a:p>
          <a:p>
            <a:pPr marL="190500" indent="-190500" eaLnBrk="1" hangingPunct="1"/>
            <a:r>
              <a:rPr lang="en-US" dirty="0" smtClean="0"/>
              <a:t>For more information on joins, click the About Joining Data button.</a:t>
            </a:r>
          </a:p>
          <a:p>
            <a:pPr marL="190500" indent="-190500" eaLnBrk="1" hangingPunct="1"/>
            <a:r>
              <a:rPr lang="en-US" dirty="0" smtClean="0"/>
              <a:t>Click OK to execute the join.</a:t>
            </a:r>
          </a:p>
        </p:txBody>
      </p:sp>
      <p:sp>
        <p:nvSpPr>
          <p:cNvPr id="4" name="Slide Number Placeholder 3"/>
          <p:cNvSpPr>
            <a:spLocks noGrp="1"/>
          </p:cNvSpPr>
          <p:nvPr>
            <p:ph type="sldNum" sz="quarter" idx="10"/>
          </p:nvPr>
        </p:nvSpPr>
        <p:spPr/>
        <p:txBody>
          <a:bodyPr/>
          <a:lstStyle/>
          <a:p>
            <a:fld id="{5D003D02-7E89-4EBF-B123-9C334E1BFEF7}" type="slidenum">
              <a:rPr lang="en-US" smtClean="0"/>
              <a:t>41</a:t>
            </a:fld>
            <a:endParaRPr lang="en-US"/>
          </a:p>
        </p:txBody>
      </p:sp>
    </p:spTree>
    <p:extLst>
      <p:ext uri="{BB962C8B-B14F-4D97-AF65-F5344CB8AC3E}">
        <p14:creationId xmlns:p14="http://schemas.microsoft.com/office/powerpoint/2010/main" val="41700505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Imagine that you work as a staffer for one of the congressional districts in California.  Your representative is sponsoring legislation to provide earthquake emergency planning funds, and is looking for support for the bill.  She is planning to throw a big party and invite all of the reps from districts with a significant number of earthquake deaths.  She asks you to draft a list of names for the invitation list.</a:t>
            </a:r>
          </a:p>
          <a:p>
            <a:pPr eaLnBrk="1" hangingPunct="1"/>
            <a:r>
              <a:rPr lang="en-US" dirty="0" smtClean="0"/>
              <a:t>The earthquake table in </a:t>
            </a:r>
            <a:r>
              <a:rPr lang="en-US" dirty="0" err="1" smtClean="0"/>
              <a:t>quakehis.shp</a:t>
            </a:r>
            <a:r>
              <a:rPr lang="en-US" dirty="0" smtClean="0"/>
              <a:t> has a state attribute, but none for congressional district.  The only way to associate the number of earthquakes with districts is to perform a spatial join.</a:t>
            </a:r>
          </a:p>
        </p:txBody>
      </p:sp>
      <p:sp>
        <p:nvSpPr>
          <p:cNvPr id="4" name="Slide Number Placeholder 3"/>
          <p:cNvSpPr>
            <a:spLocks noGrp="1"/>
          </p:cNvSpPr>
          <p:nvPr>
            <p:ph type="sldNum" sz="quarter" idx="10"/>
          </p:nvPr>
        </p:nvSpPr>
        <p:spPr/>
        <p:txBody>
          <a:bodyPr/>
          <a:lstStyle/>
          <a:p>
            <a:fld id="{5D003D02-7E89-4EBF-B123-9C334E1BFEF7}" type="slidenum">
              <a:rPr lang="en-US" smtClean="0"/>
              <a:t>46</a:t>
            </a:fld>
            <a:endParaRPr lang="en-US"/>
          </a:p>
        </p:txBody>
      </p:sp>
    </p:spTree>
    <p:extLst>
      <p:ext uri="{BB962C8B-B14F-4D97-AF65-F5344CB8AC3E}">
        <p14:creationId xmlns:p14="http://schemas.microsoft.com/office/powerpoint/2010/main" val="31917451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The goal is a table of districts with the number of earthquake deaths.  Thus the districts will be the destination layer.  The relationship between districts and earthquakes is potentially one to many, so a simple join is out of the question.  Since you want to know the total deaths from each earthquake, the summarize option will be the best.  The statistic you will choose is Sum.  Figure ?a shows the join options window filled out for this problem.</a:t>
            </a:r>
          </a:p>
          <a:p>
            <a:pPr eaLnBrk="1" hangingPunct="1"/>
            <a:r>
              <a:rPr lang="en-US" dirty="0" smtClean="0"/>
              <a:t>After performing the join, you  use an attribute query to select all of the districts that have had 10 or more earthquake-related deaths.</a:t>
            </a:r>
          </a:p>
        </p:txBody>
      </p:sp>
      <p:sp>
        <p:nvSpPr>
          <p:cNvPr id="4" name="Slide Number Placeholder 3"/>
          <p:cNvSpPr>
            <a:spLocks noGrp="1"/>
          </p:cNvSpPr>
          <p:nvPr>
            <p:ph type="sldNum" sz="quarter" idx="10"/>
          </p:nvPr>
        </p:nvSpPr>
        <p:spPr/>
        <p:txBody>
          <a:bodyPr/>
          <a:lstStyle/>
          <a:p>
            <a:fld id="{5D003D02-7E89-4EBF-B123-9C334E1BFEF7}" type="slidenum">
              <a:rPr lang="en-US" smtClean="0"/>
              <a:t>47</a:t>
            </a:fld>
            <a:endParaRPr lang="en-US"/>
          </a:p>
        </p:txBody>
      </p:sp>
    </p:spTree>
    <p:extLst>
      <p:ext uri="{BB962C8B-B14F-4D97-AF65-F5344CB8AC3E}">
        <p14:creationId xmlns:p14="http://schemas.microsoft.com/office/powerpoint/2010/main" val="23905435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 this final example, imagine that you work for a professor who specializes in volcanoes, and who has built a web site about volcanoes.  He would like to publish a list on his web site, so that schoolchildren all over the USA can enter the city they live in and then get an information page about the volcano that is closest to them, and how far away it is.  Since the professor knows nothing about GIS, you get to make the list.</a:t>
            </a:r>
          </a:p>
        </p:txBody>
      </p:sp>
      <p:sp>
        <p:nvSpPr>
          <p:cNvPr id="4" name="Slide Number Placeholder 3"/>
          <p:cNvSpPr>
            <a:spLocks noGrp="1"/>
          </p:cNvSpPr>
          <p:nvPr>
            <p:ph type="sldNum" sz="quarter" idx="10"/>
          </p:nvPr>
        </p:nvSpPr>
        <p:spPr/>
        <p:txBody>
          <a:bodyPr/>
          <a:lstStyle/>
          <a:p>
            <a:fld id="{5D003D02-7E89-4EBF-B123-9C334E1BFEF7}" type="slidenum">
              <a:rPr lang="en-US" smtClean="0"/>
              <a:t>50</a:t>
            </a:fld>
            <a:endParaRPr lang="en-US"/>
          </a:p>
        </p:txBody>
      </p:sp>
    </p:spTree>
    <p:extLst>
      <p:ext uri="{BB962C8B-B14F-4D97-AF65-F5344CB8AC3E}">
        <p14:creationId xmlns:p14="http://schemas.microsoft.com/office/powerpoint/2010/main" val="11810403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The final goal is a table containing cities, plus a field indicating the closest volcano and the distance to it.  Thus cities is the destination table, and you realize that a distance join to the volcanoes field is just what is needed.</a:t>
            </a:r>
          </a:p>
          <a:p>
            <a:pPr eaLnBrk="1" hangingPunct="1"/>
            <a:r>
              <a:rPr lang="en-US" dirty="0" smtClean="0"/>
              <a:t>The slide shows the result of the spatial join (after making many of the fields non-visible to highlight the important ones).  The table shows the city name (sorted alphabetically), the state name, the state of the volcano, the volcano name and type, and the distance to the volcano.</a:t>
            </a:r>
          </a:p>
          <a:p>
            <a:pPr eaLnBrk="1" hangingPunct="1"/>
            <a:r>
              <a:rPr lang="en-US" dirty="0" smtClean="0"/>
              <a:t>Notice that the distance units are given as decimal degrees.  Because the original cities and volcanos map data have GCS coordinate systems, the map units are decimal degrees and distances are calculated in degrees during the join.  Even if the data frame has a projected coordinate system, the distance units will be based on the stored map units.  Thus, it would have been better to project the cities and volcanoes layers into a projected coordinate system such as Equidistant Conic </a:t>
            </a:r>
            <a:r>
              <a:rPr lang="en-US" u="sng" dirty="0" smtClean="0"/>
              <a:t>before</a:t>
            </a:r>
            <a:r>
              <a:rPr lang="en-US" dirty="0" smtClean="0"/>
              <a:t> performing the spatial join.  Then the distance units would have been given as meters, and the actual miles or kilometers could be easily calculated.</a:t>
            </a:r>
          </a:p>
        </p:txBody>
      </p:sp>
      <p:sp>
        <p:nvSpPr>
          <p:cNvPr id="4" name="Slide Number Placeholder 3"/>
          <p:cNvSpPr>
            <a:spLocks noGrp="1"/>
          </p:cNvSpPr>
          <p:nvPr>
            <p:ph type="sldNum" sz="quarter" idx="10"/>
          </p:nvPr>
        </p:nvSpPr>
        <p:spPr/>
        <p:txBody>
          <a:bodyPr/>
          <a:lstStyle/>
          <a:p>
            <a:fld id="{5D003D02-7E89-4EBF-B123-9C334E1BFEF7}" type="slidenum">
              <a:rPr lang="en-US" smtClean="0"/>
              <a:t>51</a:t>
            </a:fld>
            <a:endParaRPr lang="en-US"/>
          </a:p>
        </p:txBody>
      </p:sp>
    </p:spTree>
    <p:extLst>
      <p:ext uri="{BB962C8B-B14F-4D97-AF65-F5344CB8AC3E}">
        <p14:creationId xmlns:p14="http://schemas.microsoft.com/office/powerpoint/2010/main" val="42394955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Spatial joins fall into three main categories according to the cardinality of the relationship between the joined layers.  In a one-to-one or many-to-one join, the Rule of Joining is followed and a single record in the source layer can be assigned to a single record in the destination layer.   This case may be termed a </a:t>
            </a:r>
            <a:r>
              <a:rPr lang="en-US" b="1" dirty="0" smtClean="0"/>
              <a:t>simple join</a:t>
            </a:r>
            <a:r>
              <a:rPr lang="en-US" dirty="0" smtClean="0"/>
              <a:t>. </a:t>
            </a:r>
          </a:p>
          <a:p>
            <a:pPr eaLnBrk="1" hangingPunct="1"/>
            <a:r>
              <a:rPr lang="en-US" dirty="0" smtClean="0"/>
              <a:t> In other cases, a one-to-many relationship exists, and the source features cannot be unambiguously assigned to the destination table.  In the case of ambiguous joins, the join operation offers two ways to decide how to match the fields.  One choice is to summarize the points occurring in each polygon in some way: a </a:t>
            </a:r>
            <a:r>
              <a:rPr lang="en-US" b="1" dirty="0" smtClean="0"/>
              <a:t>summarized join</a:t>
            </a:r>
            <a:r>
              <a:rPr lang="en-US" dirty="0" smtClean="0"/>
              <a:t> is performed.  The join groups all the records matching a record in the destination table, and calculates statistics for the group, such as an average.  The average is then assigned to the destination table record.  Alternatively, a </a:t>
            </a:r>
            <a:r>
              <a:rPr lang="en-US" b="1" dirty="0" smtClean="0"/>
              <a:t>distance join</a:t>
            </a:r>
            <a:r>
              <a:rPr lang="en-US" dirty="0" smtClean="0"/>
              <a:t> could be implemented, in which the destination record is assigned, out of the many matching records, the record it is closest to.</a:t>
            </a:r>
          </a:p>
        </p:txBody>
      </p:sp>
      <p:sp>
        <p:nvSpPr>
          <p:cNvPr id="4" name="Slide Number Placeholder 3"/>
          <p:cNvSpPr>
            <a:spLocks noGrp="1"/>
          </p:cNvSpPr>
          <p:nvPr>
            <p:ph type="sldNum" sz="quarter" idx="10"/>
          </p:nvPr>
        </p:nvSpPr>
        <p:spPr/>
        <p:txBody>
          <a:bodyPr/>
          <a:lstStyle/>
          <a:p>
            <a:fld id="{5D003D02-7E89-4EBF-B123-9C334E1BFEF7}" type="slidenum">
              <a:rPr lang="en-US" smtClean="0"/>
              <a:t>14</a:t>
            </a:fld>
            <a:endParaRPr lang="en-US"/>
          </a:p>
        </p:txBody>
      </p:sp>
    </p:spTree>
    <p:extLst>
      <p:ext uri="{BB962C8B-B14F-4D97-AF65-F5344CB8AC3E}">
        <p14:creationId xmlns:p14="http://schemas.microsoft.com/office/powerpoint/2010/main" val="7413321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One to one and many to one relationships are unambiguous.  Either an inside join or a distance join may be requested.  This example shows an inside join.</a:t>
            </a:r>
          </a:p>
        </p:txBody>
      </p:sp>
      <p:sp>
        <p:nvSpPr>
          <p:cNvPr id="4" name="Slide Number Placeholder 3"/>
          <p:cNvSpPr>
            <a:spLocks noGrp="1"/>
          </p:cNvSpPr>
          <p:nvPr>
            <p:ph type="sldNum" sz="quarter" idx="10"/>
          </p:nvPr>
        </p:nvSpPr>
        <p:spPr/>
        <p:txBody>
          <a:bodyPr/>
          <a:lstStyle/>
          <a:p>
            <a:fld id="{5D003D02-7E89-4EBF-B123-9C334E1BFEF7}" type="slidenum">
              <a:rPr lang="en-US" smtClean="0"/>
              <a:t>15</a:t>
            </a:fld>
            <a:endParaRPr lang="en-US"/>
          </a:p>
        </p:txBody>
      </p:sp>
    </p:spTree>
    <p:extLst>
      <p:ext uri="{BB962C8B-B14F-4D97-AF65-F5344CB8AC3E}">
        <p14:creationId xmlns:p14="http://schemas.microsoft.com/office/powerpoint/2010/main" val="20495853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The user has requested to join schools to counties, a one-to-many join.  Counties is the destination table, and each county can have more than one school.    Based on the destination and source layer, the software determines the appropriate join type and gives the user two options.  Option #1 is the summarized join:  each county feature will receive the summed attributes of all the matching records.    Option #2 allows the county to receive the attributes of the school it is closest to.  In this example, the second option is nonsensical.  All of the schools are in the county, so it avails little to assign the “closest” one.  In this case the summarized join is the appropriate choice.</a:t>
            </a:r>
          </a:p>
          <a:p>
            <a:pPr eaLnBrk="1" hangingPunct="1"/>
            <a:r>
              <a:rPr lang="en-US" dirty="0" smtClean="0"/>
              <a:t> The slide shows the result of the spatial join between the schools and counties, with counties as the destination table.  The resulting layer is a map of counties with the original county attributes, plus a field called Count_ containing the number of schools in the county.  From this field, the graduated color map was created, showing the number of schools in each county.  When summarizing, you can choose from several statistics, such as minimum, maximum, average, and so on.  All numeric attributes in the source table are summarized using the statistics you choose and placed in the output table.  String fields cannot be summed or averaged, of course, so they are not included in the output table.</a:t>
            </a:r>
          </a:p>
        </p:txBody>
      </p:sp>
      <p:sp>
        <p:nvSpPr>
          <p:cNvPr id="4" name="Slide Number Placeholder 3"/>
          <p:cNvSpPr>
            <a:spLocks noGrp="1"/>
          </p:cNvSpPr>
          <p:nvPr>
            <p:ph type="sldNum" sz="quarter" idx="10"/>
          </p:nvPr>
        </p:nvSpPr>
        <p:spPr/>
        <p:txBody>
          <a:bodyPr/>
          <a:lstStyle/>
          <a:p>
            <a:fld id="{5D003D02-7E89-4EBF-B123-9C334E1BFEF7}" type="slidenum">
              <a:rPr lang="en-US" smtClean="0"/>
              <a:t>16</a:t>
            </a:fld>
            <a:endParaRPr lang="en-US"/>
          </a:p>
        </p:txBody>
      </p:sp>
    </p:spTree>
    <p:extLst>
      <p:ext uri="{BB962C8B-B14F-4D97-AF65-F5344CB8AC3E}">
        <p14:creationId xmlns:p14="http://schemas.microsoft.com/office/powerpoint/2010/main" val="25667367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This slide shows an example in which the distance join is the most appropriate choice.  Most counties in South Dakota do not have a hospital, and we wish to know the hospital closest to each county, and how far it is.  The hospitals (points) have been joined to the counties (polygons) with the counties as the destination table.   A distance join is chosen. The output </a:t>
            </a:r>
            <a:r>
              <a:rPr lang="en-US" dirty="0" err="1" smtClean="0"/>
              <a:t>shapefile</a:t>
            </a:r>
            <a:r>
              <a:rPr lang="en-US" dirty="0" smtClean="0"/>
              <a:t> always has the same feature type as the destination table, polygons in this case.   After the join, each county has a field indicating the name of the closest hospital, as well as the distance from the county to the hospital (in decimal degrees, in this case).  </a:t>
            </a:r>
          </a:p>
          <a:p>
            <a:pPr eaLnBrk="1" hangingPunct="1"/>
            <a:r>
              <a:rPr lang="en-US" dirty="0" smtClean="0"/>
              <a:t>A unique values map was created based on the hospital name.  In the northeast part of the state, it is easy to see that the pink counties are closest to the hospital in the pink area, the yellow counties to the yellow hospital, and so on.  The long hatchet-shaped county in western South Dakota (Pennington County) has several hospitals.  Since all three lie inside Pennington, they technically have a distance of zero, and Pennington’s closest hospital was arbitrarily assigned based on which hospital was found in the table first.  The blue counties in the central part of the state were assigned to a different hospital in Pennington County.  </a:t>
            </a:r>
          </a:p>
          <a:p>
            <a:pPr eaLnBrk="1" hangingPunct="1"/>
            <a:r>
              <a:rPr lang="en-US" dirty="0" smtClean="0"/>
              <a:t>When a join based on distance is performed, a distance field is automatically appended to the output data set, indicating the distance between the joined features.  The distance is reported in the map units of the destination feature class.   The input layers in this example have a coordinate system of GCS_North_American_NAD1983, so the map units are in decimal degrees.  The small map shows each county displayed according to its distance to the closest hospital—notice that the counties with hospitals inside them have the smallest distance, zero, and the central counties of South Dakota are furthest from any hospital.</a:t>
            </a:r>
          </a:p>
        </p:txBody>
      </p:sp>
      <p:sp>
        <p:nvSpPr>
          <p:cNvPr id="4" name="Slide Number Placeholder 3"/>
          <p:cNvSpPr>
            <a:spLocks noGrp="1"/>
          </p:cNvSpPr>
          <p:nvPr>
            <p:ph type="sldNum" sz="quarter" idx="10"/>
          </p:nvPr>
        </p:nvSpPr>
        <p:spPr/>
        <p:txBody>
          <a:bodyPr/>
          <a:lstStyle/>
          <a:p>
            <a:fld id="{5D003D02-7E89-4EBF-B123-9C334E1BFEF7}" type="slidenum">
              <a:rPr lang="en-US" smtClean="0"/>
              <a:t>21</a:t>
            </a:fld>
            <a:endParaRPr lang="en-US"/>
          </a:p>
        </p:txBody>
      </p:sp>
    </p:spTree>
    <p:extLst>
      <p:ext uri="{BB962C8B-B14F-4D97-AF65-F5344CB8AC3E}">
        <p14:creationId xmlns:p14="http://schemas.microsoft.com/office/powerpoint/2010/main" val="19415590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This slide shows an example in which the distance join is the most appropriate choice.  Most counties in South Dakota do not have a hospital, and we wish to know the hospital closest to each county, and how far it is.  The hospitals (points) have been joined to the counties (polygons) with the counties as the destination table.   A distance join is chosen. The output </a:t>
            </a:r>
            <a:r>
              <a:rPr lang="en-US" dirty="0" err="1" smtClean="0"/>
              <a:t>shapefile</a:t>
            </a:r>
            <a:r>
              <a:rPr lang="en-US" dirty="0" smtClean="0"/>
              <a:t> always has the same feature type as the destination table, polygons in this case.   After the join, each county has a field indicating the name of the closest hospital, as well as the distance from the county to the hospital (in decimal degrees, in this case).  </a:t>
            </a:r>
          </a:p>
          <a:p>
            <a:pPr eaLnBrk="1" hangingPunct="1"/>
            <a:r>
              <a:rPr lang="en-US" dirty="0" smtClean="0"/>
              <a:t>A unique values map was created based on the hospital name.  In the northeast part of the state, it is easy to see that the pink counties are closest to the hospital in the pink area, the yellow counties to the yellow hospital, and so on.  The long hatchet-shaped county in western South Dakota (Pennington County) has several hospitals.  Since all three lie inside Pennington, they technically have a distance of zero, and Pennington’s closest hospital was arbitrarily assigned based on which hospital was found in the table first.  The blue counties in the central part of the state were assigned to a different hospital in Pennington County.  </a:t>
            </a:r>
          </a:p>
          <a:p>
            <a:pPr eaLnBrk="1" hangingPunct="1"/>
            <a:r>
              <a:rPr lang="en-US" dirty="0" smtClean="0"/>
              <a:t>When a join based on distance is performed, a distance field is automatically appended to the output data set, indicating the distance between the joined features.  The distance is reported in the map units of the destination feature class.   The input layers in this example have a coordinate system of GCS_North_American_NAD1983, so the map units are in decimal degrees.  The small map shows each county displayed according to its distance to the closest hospital—notice that the counties with hospitals inside them have the smallest distance, zero, and the central counties of South Dakota are furthest from any hospital.</a:t>
            </a:r>
          </a:p>
        </p:txBody>
      </p:sp>
      <p:sp>
        <p:nvSpPr>
          <p:cNvPr id="4" name="Slide Number Placeholder 3"/>
          <p:cNvSpPr>
            <a:spLocks noGrp="1"/>
          </p:cNvSpPr>
          <p:nvPr>
            <p:ph type="sldNum" sz="quarter" idx="10"/>
          </p:nvPr>
        </p:nvSpPr>
        <p:spPr/>
        <p:txBody>
          <a:bodyPr/>
          <a:lstStyle/>
          <a:p>
            <a:fld id="{5D003D02-7E89-4EBF-B123-9C334E1BFEF7}" type="slidenum">
              <a:rPr lang="en-US" smtClean="0"/>
              <a:t>22</a:t>
            </a:fld>
            <a:endParaRPr lang="en-US"/>
          </a:p>
        </p:txBody>
      </p:sp>
    </p:spTree>
    <p:extLst>
      <p:ext uri="{BB962C8B-B14F-4D97-AF65-F5344CB8AC3E}">
        <p14:creationId xmlns:p14="http://schemas.microsoft.com/office/powerpoint/2010/main" val="19415590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27</a:t>
            </a:fld>
            <a:endParaRPr lang="en-US"/>
          </a:p>
        </p:txBody>
      </p:sp>
    </p:spTree>
    <p:extLst>
      <p:ext uri="{BB962C8B-B14F-4D97-AF65-F5344CB8AC3E}">
        <p14:creationId xmlns:p14="http://schemas.microsoft.com/office/powerpoint/2010/main" val="19415590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28</a:t>
            </a:fld>
            <a:endParaRPr lang="en-US"/>
          </a:p>
        </p:txBody>
      </p:sp>
    </p:spTree>
    <p:extLst>
      <p:ext uri="{BB962C8B-B14F-4D97-AF65-F5344CB8AC3E}">
        <p14:creationId xmlns:p14="http://schemas.microsoft.com/office/powerpoint/2010/main" val="19415590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29</a:t>
            </a:fld>
            <a:endParaRPr lang="en-US"/>
          </a:p>
        </p:txBody>
      </p:sp>
    </p:spTree>
    <p:extLst>
      <p:ext uri="{BB962C8B-B14F-4D97-AF65-F5344CB8AC3E}">
        <p14:creationId xmlns:p14="http://schemas.microsoft.com/office/powerpoint/2010/main" val="19415590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49530" y="3429000"/>
            <a:ext cx="561594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49530" y="4114800"/>
            <a:ext cx="5615940" cy="685800"/>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156028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49530" y="3581400"/>
            <a:ext cx="561594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0691689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436620" y="3581400"/>
            <a:ext cx="569976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4076172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42355271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2294791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6955695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7" hasCustomPrompt="1"/>
          </p:nvPr>
        </p:nvSpPr>
        <p:spPr>
          <a:xfrm>
            <a:off x="3465912" y="660565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801041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Jump Link"/>
          <p:cNvSpPr>
            <a:spLocks noGrp="1"/>
          </p:cNvSpPr>
          <p:nvPr>
            <p:ph type="body" sz="quarter" idx="17" hasCustomPrompt="1"/>
          </p:nvPr>
        </p:nvSpPr>
        <p:spPr>
          <a:xfrm>
            <a:off x="3465912" y="652945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11" name="Photo Credit"/>
          <p:cNvSpPr>
            <a:spLocks noGrp="1"/>
          </p:cNvSpPr>
          <p:nvPr>
            <p:ph type="body" sz="quarter" idx="16"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5620235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NoBar-12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159416" y="1066800"/>
            <a:ext cx="4114800" cy="82296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159416" y="1981200"/>
            <a:ext cx="4114800" cy="82296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159416" y="2895600"/>
            <a:ext cx="4114800" cy="82296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159416" y="3810000"/>
            <a:ext cx="4114800" cy="82296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159416" y="4724400"/>
            <a:ext cx="4114800" cy="82296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159416" y="5638800"/>
            <a:ext cx="4114800" cy="82296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7"/>
          <p:cNvSpPr>
            <a:spLocks noGrp="1"/>
          </p:cNvSpPr>
          <p:nvPr>
            <p:ph sz="quarter" idx="18"/>
          </p:nvPr>
        </p:nvSpPr>
        <p:spPr>
          <a:xfrm>
            <a:off x="4800600" y="1066800"/>
            <a:ext cx="4114800" cy="822960"/>
          </a:xfrm>
          <a:prstGeom prst="rect">
            <a:avLst/>
          </a:prstGeom>
        </p:spPr>
        <p:txBody>
          <a:bodyPr/>
          <a:lstStyle>
            <a:lvl1pPr>
              <a:defRPr lang="en-US" sz="2400" smtClean="0"/>
            </a:lvl1pPr>
            <a:lvl2pPr>
              <a:defRPr lang="en-US" sz="2000" smtClean="0"/>
            </a:lvl2pPr>
            <a:lvl3pPr>
              <a:defRPr lang="en-US" sz="1800" smtClean="0"/>
            </a:lvl3pPr>
            <a:lvl4pPr>
              <a:defRPr lang="en-US" sz="1600" smtClean="0"/>
            </a:lvl4pPr>
            <a:lvl5pPr>
              <a:defRPr lang="en-US" sz="1600"/>
            </a:lvl5pPr>
          </a:lstStyle>
          <a:p>
            <a:pPr marL="0" lvl="0" indent="0">
              <a:spcAft>
                <a:spcPts val="800"/>
              </a:spcAft>
              <a:buFont typeface="Arial" panose="020B0604020202020204" pitchFamily="34" charset="0"/>
              <a:buNone/>
            </a:pPr>
            <a:r>
              <a:rPr lang="en-US" dirty="0"/>
              <a:t>Click to edit Master text styles</a:t>
            </a:r>
          </a:p>
          <a:p>
            <a:pPr marL="800100" lvl="1" indent="-342900">
              <a:spcAft>
                <a:spcPts val="800"/>
              </a:spcAft>
              <a:buFont typeface="Arial" panose="020B0604020202020204" pitchFamily="34" charset="0"/>
              <a:buChar char="•"/>
            </a:pPr>
            <a:r>
              <a:rPr lang="en-US" dirty="0"/>
              <a:t>Second level</a:t>
            </a:r>
          </a:p>
          <a:p>
            <a:pPr marL="1200150" lvl="2" indent="-285750">
              <a:spcAft>
                <a:spcPts val="800"/>
              </a:spcAft>
              <a:buFont typeface="Arial" panose="020B0604020202020204" pitchFamily="34" charset="0"/>
            </a:pPr>
            <a:r>
              <a:rPr lang="en-US" dirty="0"/>
              <a:t>Third level</a:t>
            </a:r>
          </a:p>
          <a:p>
            <a:pPr marL="1657350" lvl="3" indent="-285750">
              <a:spcAft>
                <a:spcPts val="800"/>
              </a:spcAft>
              <a:buFont typeface="Arial" panose="020B0604020202020204" pitchFamily="34" charset="0"/>
              <a:buChar char="•"/>
            </a:pPr>
            <a:r>
              <a:rPr lang="en-US" dirty="0"/>
              <a:t>Fourth level</a:t>
            </a:r>
          </a:p>
          <a:p>
            <a:pPr marL="2114550" lvl="4" indent="-285750">
              <a:spcAft>
                <a:spcPts val="800"/>
              </a:spcAft>
              <a:buFont typeface="Arial" panose="020B0604020202020204" pitchFamily="34" charset="0"/>
              <a:buChar char="•"/>
            </a:pPr>
            <a:r>
              <a:rPr lang="en-US" dirty="0"/>
              <a:t>Fifth level</a:t>
            </a:r>
          </a:p>
        </p:txBody>
      </p:sp>
      <p:sp>
        <p:nvSpPr>
          <p:cNvPr id="19" name="Content Placeholder 8"/>
          <p:cNvSpPr>
            <a:spLocks noGrp="1"/>
          </p:cNvSpPr>
          <p:nvPr>
            <p:ph sz="quarter" idx="19"/>
          </p:nvPr>
        </p:nvSpPr>
        <p:spPr>
          <a:xfrm>
            <a:off x="4800600" y="1981200"/>
            <a:ext cx="4114800" cy="822960"/>
          </a:xfrm>
          <a:prstGeom prst="rect">
            <a:avLst/>
          </a:prstGeom>
        </p:spPr>
        <p:txBody>
          <a:bodyPr/>
          <a:lstStyle>
            <a:lvl1pPr>
              <a:defRPr lang="en-US" sz="2400" smtClean="0"/>
            </a:lvl1pPr>
            <a:lvl2pPr>
              <a:defRPr lang="en-US" sz="2000" smtClean="0"/>
            </a:lvl2pPr>
            <a:lvl3pPr>
              <a:defRPr lang="en-US" sz="1800" smtClean="0"/>
            </a:lvl3pPr>
            <a:lvl4pPr>
              <a:defRPr lang="en-US" sz="1600" smtClean="0"/>
            </a:lvl4pPr>
            <a:lvl5pPr>
              <a:defRPr lang="en-US" sz="1600"/>
            </a:lvl5pPr>
          </a:lstStyle>
          <a:p>
            <a:pPr marL="0" lvl="0" indent="0">
              <a:spcAft>
                <a:spcPts val="800"/>
              </a:spcAft>
              <a:buFont typeface="Arial" panose="020B0604020202020204" pitchFamily="34" charset="0"/>
              <a:buNone/>
            </a:pPr>
            <a:r>
              <a:rPr lang="en-US"/>
              <a:t>Click to edit Master text styles</a:t>
            </a:r>
          </a:p>
          <a:p>
            <a:pPr marL="800100" lvl="1" indent="-342900">
              <a:spcAft>
                <a:spcPts val="800"/>
              </a:spcAft>
              <a:buFont typeface="Arial" panose="020B0604020202020204" pitchFamily="34" charset="0"/>
              <a:buChar char="•"/>
            </a:pPr>
            <a:r>
              <a:rPr lang="en-US"/>
              <a:t>Second level</a:t>
            </a:r>
          </a:p>
          <a:p>
            <a:pPr marL="1200150" lvl="2" indent="-285750">
              <a:spcAft>
                <a:spcPts val="800"/>
              </a:spcAft>
              <a:buFont typeface="Arial" panose="020B0604020202020204" pitchFamily="34" charset="0"/>
            </a:pPr>
            <a:r>
              <a:rPr lang="en-US"/>
              <a:t>Third level</a:t>
            </a:r>
          </a:p>
          <a:p>
            <a:pPr marL="1657350" lvl="3" indent="-285750">
              <a:spcAft>
                <a:spcPts val="800"/>
              </a:spcAft>
              <a:buFont typeface="Arial" panose="020B0604020202020204" pitchFamily="34" charset="0"/>
              <a:buChar char="•"/>
            </a:pPr>
            <a:r>
              <a:rPr lang="en-US"/>
              <a:t>Fourth level</a:t>
            </a:r>
          </a:p>
          <a:p>
            <a:pPr marL="2114550" lvl="4" indent="-285750">
              <a:spcAft>
                <a:spcPts val="800"/>
              </a:spcAft>
              <a:buFont typeface="Arial" panose="020B0604020202020204" pitchFamily="34" charset="0"/>
              <a:buChar char="•"/>
            </a:pPr>
            <a:r>
              <a:rPr lang="en-US"/>
              <a:t>Fifth level</a:t>
            </a:r>
          </a:p>
        </p:txBody>
      </p:sp>
      <p:sp>
        <p:nvSpPr>
          <p:cNvPr id="21" name="Content Placeholder 9"/>
          <p:cNvSpPr>
            <a:spLocks noGrp="1"/>
          </p:cNvSpPr>
          <p:nvPr>
            <p:ph sz="quarter" idx="20"/>
          </p:nvPr>
        </p:nvSpPr>
        <p:spPr>
          <a:xfrm>
            <a:off x="4800600" y="2895600"/>
            <a:ext cx="4114800" cy="822960"/>
          </a:xfrm>
          <a:prstGeom prst="rect">
            <a:avLst/>
          </a:prstGeom>
        </p:spPr>
        <p:txBody>
          <a:bodyPr/>
          <a:lstStyle>
            <a:lvl1pPr>
              <a:defRPr lang="en-US" sz="2400" smtClean="0"/>
            </a:lvl1pPr>
            <a:lvl2pPr>
              <a:defRPr lang="en-US" sz="2000" smtClean="0"/>
            </a:lvl2pPr>
            <a:lvl3pPr>
              <a:defRPr lang="en-US" sz="1800" smtClean="0"/>
            </a:lvl3pPr>
            <a:lvl4pPr>
              <a:defRPr lang="en-US" sz="1600" smtClean="0"/>
            </a:lvl4pPr>
            <a:lvl5pPr>
              <a:defRPr lang="en-US" sz="1600"/>
            </a:lvl5pPr>
          </a:lstStyle>
          <a:p>
            <a:pPr marL="0" lvl="0" indent="0">
              <a:spcAft>
                <a:spcPts val="800"/>
              </a:spcAft>
              <a:buFont typeface="Arial" panose="020B0604020202020204" pitchFamily="34" charset="0"/>
              <a:buNone/>
            </a:pPr>
            <a:r>
              <a:rPr lang="en-US"/>
              <a:t>Click to edit Master text styles</a:t>
            </a:r>
          </a:p>
          <a:p>
            <a:pPr marL="800100" lvl="1" indent="-342900">
              <a:spcAft>
                <a:spcPts val="800"/>
              </a:spcAft>
              <a:buFont typeface="Arial" panose="020B0604020202020204" pitchFamily="34" charset="0"/>
              <a:buChar char="•"/>
            </a:pPr>
            <a:r>
              <a:rPr lang="en-US"/>
              <a:t>Second level</a:t>
            </a:r>
          </a:p>
          <a:p>
            <a:pPr marL="1200150" lvl="2" indent="-285750">
              <a:spcAft>
                <a:spcPts val="800"/>
              </a:spcAft>
              <a:buFont typeface="Arial" panose="020B0604020202020204" pitchFamily="34" charset="0"/>
            </a:pPr>
            <a:r>
              <a:rPr lang="en-US"/>
              <a:t>Third level</a:t>
            </a:r>
          </a:p>
          <a:p>
            <a:pPr marL="1657350" lvl="3" indent="-285750">
              <a:spcAft>
                <a:spcPts val="800"/>
              </a:spcAft>
              <a:buFont typeface="Arial" panose="020B0604020202020204" pitchFamily="34" charset="0"/>
              <a:buChar char="•"/>
            </a:pPr>
            <a:r>
              <a:rPr lang="en-US"/>
              <a:t>Fourth level</a:t>
            </a:r>
          </a:p>
          <a:p>
            <a:pPr marL="2114550" lvl="4" indent="-285750">
              <a:spcAft>
                <a:spcPts val="800"/>
              </a:spcAft>
              <a:buFont typeface="Arial" panose="020B0604020202020204" pitchFamily="34" charset="0"/>
              <a:buChar char="•"/>
            </a:pPr>
            <a:r>
              <a:rPr lang="en-US"/>
              <a:t>Fifth level</a:t>
            </a:r>
          </a:p>
        </p:txBody>
      </p:sp>
      <p:sp>
        <p:nvSpPr>
          <p:cNvPr id="23" name="Content Placeholder 10"/>
          <p:cNvSpPr>
            <a:spLocks noGrp="1"/>
          </p:cNvSpPr>
          <p:nvPr>
            <p:ph sz="quarter" idx="21"/>
          </p:nvPr>
        </p:nvSpPr>
        <p:spPr>
          <a:xfrm>
            <a:off x="4800600" y="3810000"/>
            <a:ext cx="4114800" cy="822960"/>
          </a:xfrm>
          <a:prstGeom prst="rect">
            <a:avLst/>
          </a:prstGeom>
        </p:spPr>
        <p:txBody>
          <a:bodyPr/>
          <a:lstStyle>
            <a:lvl1pPr>
              <a:defRPr lang="en-US" sz="2400" smtClean="0"/>
            </a:lvl1pPr>
            <a:lvl2pPr>
              <a:defRPr lang="en-US" sz="2000" smtClean="0"/>
            </a:lvl2pPr>
            <a:lvl3pPr>
              <a:defRPr lang="en-US" sz="1800" smtClean="0"/>
            </a:lvl3pPr>
            <a:lvl4pPr>
              <a:defRPr lang="en-US" sz="1600" smtClean="0"/>
            </a:lvl4pPr>
            <a:lvl5pPr>
              <a:defRPr lang="en-US" sz="1600"/>
            </a:lvl5pPr>
          </a:lstStyle>
          <a:p>
            <a:pPr marL="0" lvl="0" indent="0">
              <a:spcAft>
                <a:spcPts val="800"/>
              </a:spcAft>
              <a:buFont typeface="Arial" panose="020B0604020202020204" pitchFamily="34" charset="0"/>
              <a:buNone/>
            </a:pPr>
            <a:r>
              <a:rPr lang="en-US"/>
              <a:t>Click to edit Master text styles</a:t>
            </a:r>
          </a:p>
          <a:p>
            <a:pPr marL="800100" lvl="1" indent="-342900">
              <a:spcAft>
                <a:spcPts val="800"/>
              </a:spcAft>
              <a:buFont typeface="Arial" panose="020B0604020202020204" pitchFamily="34" charset="0"/>
              <a:buChar char="•"/>
            </a:pPr>
            <a:r>
              <a:rPr lang="en-US"/>
              <a:t>Second level</a:t>
            </a:r>
          </a:p>
          <a:p>
            <a:pPr marL="1200150" lvl="2" indent="-285750">
              <a:spcAft>
                <a:spcPts val="800"/>
              </a:spcAft>
              <a:buFont typeface="Arial" panose="020B0604020202020204" pitchFamily="34" charset="0"/>
            </a:pPr>
            <a:r>
              <a:rPr lang="en-US"/>
              <a:t>Third level</a:t>
            </a:r>
          </a:p>
          <a:p>
            <a:pPr marL="1657350" lvl="3" indent="-285750">
              <a:spcAft>
                <a:spcPts val="800"/>
              </a:spcAft>
              <a:buFont typeface="Arial" panose="020B0604020202020204" pitchFamily="34" charset="0"/>
              <a:buChar char="•"/>
            </a:pPr>
            <a:r>
              <a:rPr lang="en-US"/>
              <a:t>Fourth level</a:t>
            </a:r>
          </a:p>
          <a:p>
            <a:pPr marL="2114550" lvl="4" indent="-285750">
              <a:spcAft>
                <a:spcPts val="800"/>
              </a:spcAft>
              <a:buFont typeface="Arial" panose="020B0604020202020204" pitchFamily="34" charset="0"/>
              <a:buChar char="•"/>
            </a:pPr>
            <a:r>
              <a:rPr lang="en-US"/>
              <a:t>Fifth level</a:t>
            </a:r>
          </a:p>
        </p:txBody>
      </p:sp>
      <p:sp>
        <p:nvSpPr>
          <p:cNvPr id="25" name="Content Placeholder 11"/>
          <p:cNvSpPr>
            <a:spLocks noGrp="1"/>
          </p:cNvSpPr>
          <p:nvPr>
            <p:ph sz="quarter" idx="22"/>
          </p:nvPr>
        </p:nvSpPr>
        <p:spPr>
          <a:xfrm>
            <a:off x="4800600" y="4724400"/>
            <a:ext cx="4114800" cy="822960"/>
          </a:xfrm>
          <a:prstGeom prst="rect">
            <a:avLst/>
          </a:prstGeom>
        </p:spPr>
        <p:txBody>
          <a:bodyPr/>
          <a:lstStyle>
            <a:lvl1pPr>
              <a:defRPr lang="en-US" sz="2400" smtClean="0"/>
            </a:lvl1pPr>
            <a:lvl2pPr>
              <a:defRPr lang="en-US" sz="2000" smtClean="0"/>
            </a:lvl2pPr>
            <a:lvl3pPr>
              <a:defRPr lang="en-US" sz="1800" smtClean="0"/>
            </a:lvl3pPr>
            <a:lvl4pPr>
              <a:defRPr lang="en-US" sz="1600" smtClean="0"/>
            </a:lvl4pPr>
            <a:lvl5pPr>
              <a:defRPr lang="en-US" sz="1600"/>
            </a:lvl5pPr>
          </a:lstStyle>
          <a:p>
            <a:pPr marL="0" lvl="0" indent="0">
              <a:spcAft>
                <a:spcPts val="800"/>
              </a:spcAft>
              <a:buFont typeface="Arial" panose="020B0604020202020204" pitchFamily="34" charset="0"/>
              <a:buNone/>
            </a:pPr>
            <a:r>
              <a:rPr lang="en-US"/>
              <a:t>Click to edit Master text styles</a:t>
            </a:r>
          </a:p>
          <a:p>
            <a:pPr marL="800100" lvl="1" indent="-342900">
              <a:spcAft>
                <a:spcPts val="800"/>
              </a:spcAft>
              <a:buFont typeface="Arial" panose="020B0604020202020204" pitchFamily="34" charset="0"/>
              <a:buChar char="•"/>
            </a:pPr>
            <a:r>
              <a:rPr lang="en-US"/>
              <a:t>Second level</a:t>
            </a:r>
          </a:p>
          <a:p>
            <a:pPr marL="1200150" lvl="2" indent="-285750">
              <a:spcAft>
                <a:spcPts val="800"/>
              </a:spcAft>
              <a:buFont typeface="Arial" panose="020B0604020202020204" pitchFamily="34" charset="0"/>
            </a:pPr>
            <a:r>
              <a:rPr lang="en-US"/>
              <a:t>Third level</a:t>
            </a:r>
          </a:p>
          <a:p>
            <a:pPr marL="1657350" lvl="3" indent="-285750">
              <a:spcAft>
                <a:spcPts val="800"/>
              </a:spcAft>
              <a:buFont typeface="Arial" panose="020B0604020202020204" pitchFamily="34" charset="0"/>
              <a:buChar char="•"/>
            </a:pPr>
            <a:r>
              <a:rPr lang="en-US"/>
              <a:t>Fourth level</a:t>
            </a:r>
          </a:p>
          <a:p>
            <a:pPr marL="2114550" lvl="4" indent="-285750">
              <a:spcAft>
                <a:spcPts val="800"/>
              </a:spcAft>
              <a:buFont typeface="Arial" panose="020B0604020202020204" pitchFamily="34" charset="0"/>
              <a:buChar char="•"/>
            </a:pPr>
            <a:r>
              <a:rPr lang="en-US"/>
              <a:t>Fifth level</a:t>
            </a:r>
          </a:p>
        </p:txBody>
      </p:sp>
      <p:sp>
        <p:nvSpPr>
          <p:cNvPr id="27" name="Content Placeholder 12"/>
          <p:cNvSpPr>
            <a:spLocks noGrp="1"/>
          </p:cNvSpPr>
          <p:nvPr>
            <p:ph sz="quarter" idx="23"/>
          </p:nvPr>
        </p:nvSpPr>
        <p:spPr>
          <a:xfrm>
            <a:off x="4800600" y="5638800"/>
            <a:ext cx="4114800" cy="822960"/>
          </a:xfrm>
          <a:prstGeom prst="rect">
            <a:avLst/>
          </a:prstGeom>
        </p:spPr>
        <p:txBody>
          <a:bodyPr/>
          <a:lstStyle>
            <a:lvl1pPr>
              <a:defRPr lang="en-US" sz="2400" smtClean="0"/>
            </a:lvl1pPr>
            <a:lvl2pPr>
              <a:defRPr lang="en-US" sz="2000" smtClean="0"/>
            </a:lvl2pPr>
            <a:lvl3pPr>
              <a:defRPr lang="en-US" sz="1800" smtClean="0"/>
            </a:lvl3pPr>
            <a:lvl4pPr>
              <a:defRPr lang="en-US" sz="1600" smtClean="0"/>
            </a:lvl4pPr>
            <a:lvl5pPr>
              <a:defRPr lang="en-US" sz="1600"/>
            </a:lvl5pPr>
          </a:lstStyle>
          <a:p>
            <a:pPr marL="0" lvl="0" indent="0">
              <a:spcAft>
                <a:spcPts val="800"/>
              </a:spcAft>
              <a:buFont typeface="Arial" panose="020B0604020202020204" pitchFamily="34" charset="0"/>
              <a:buNone/>
            </a:pPr>
            <a:r>
              <a:rPr lang="en-US"/>
              <a:t>Click to edit Master text styles</a:t>
            </a:r>
          </a:p>
          <a:p>
            <a:pPr marL="800100" lvl="1" indent="-342900">
              <a:spcAft>
                <a:spcPts val="800"/>
              </a:spcAft>
              <a:buFont typeface="Arial" panose="020B0604020202020204" pitchFamily="34" charset="0"/>
              <a:buChar char="•"/>
            </a:pPr>
            <a:r>
              <a:rPr lang="en-US"/>
              <a:t>Second level</a:t>
            </a:r>
          </a:p>
          <a:p>
            <a:pPr marL="1200150" lvl="2" indent="-285750">
              <a:spcAft>
                <a:spcPts val="800"/>
              </a:spcAft>
              <a:buFont typeface="Arial" panose="020B0604020202020204" pitchFamily="34" charset="0"/>
            </a:pPr>
            <a:r>
              <a:rPr lang="en-US"/>
              <a:t>Third level</a:t>
            </a:r>
          </a:p>
          <a:p>
            <a:pPr marL="1657350" lvl="3" indent="-285750">
              <a:spcAft>
                <a:spcPts val="800"/>
              </a:spcAft>
              <a:buFont typeface="Arial" panose="020B0604020202020204" pitchFamily="34" charset="0"/>
              <a:buChar char="•"/>
            </a:pPr>
            <a:r>
              <a:rPr lang="en-US"/>
              <a:t>Fourth level</a:t>
            </a:r>
          </a:p>
          <a:p>
            <a:pPr marL="2114550" lvl="4" indent="-285750">
              <a:spcAft>
                <a:spcPts val="800"/>
              </a:spcAft>
              <a:buFont typeface="Arial" panose="020B0604020202020204" pitchFamily="34" charset="0"/>
              <a:buChar char="•"/>
            </a:pPr>
            <a:r>
              <a:rPr lang="en-US"/>
              <a:t>Fifth level</a:t>
            </a:r>
          </a:p>
        </p:txBody>
      </p:sp>
      <p:sp>
        <p:nvSpPr>
          <p:cNvPr id="13" name="Jump Link"/>
          <p:cNvSpPr>
            <a:spLocks noGrp="1"/>
          </p:cNvSpPr>
          <p:nvPr>
            <p:ph type="body" sz="quarter" idx="17" hasCustomPrompt="1"/>
          </p:nvPr>
        </p:nvSpPr>
        <p:spPr>
          <a:xfrm>
            <a:off x="3467512" y="652945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11" name="Photo Credit"/>
          <p:cNvSpPr>
            <a:spLocks noGrp="1"/>
          </p:cNvSpPr>
          <p:nvPr>
            <p:ph type="body" sz="quarter" idx="16"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9805406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Jump Link"/>
          <p:cNvSpPr>
            <a:spLocks noGrp="1"/>
          </p:cNvSpPr>
          <p:nvPr>
            <p:ph type="body" sz="quarter" idx="17" hasCustomPrompt="1"/>
          </p:nvPr>
        </p:nvSpPr>
        <p:spPr>
          <a:xfrm>
            <a:off x="3465912" y="655320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1187976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5612"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Jump Link"/>
          <p:cNvSpPr>
            <a:spLocks noGrp="1"/>
          </p:cNvSpPr>
          <p:nvPr>
            <p:ph type="body" sz="quarter" idx="17" hasCustomPrompt="1"/>
          </p:nvPr>
        </p:nvSpPr>
        <p:spPr>
          <a:xfrm>
            <a:off x="3465912" y="655320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12"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8740734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436620" y="3581400"/>
            <a:ext cx="569976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3436620" y="4260273"/>
            <a:ext cx="569976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4806866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200150" indent="-285750">
              <a:spcAft>
                <a:spcPts val="800"/>
              </a:spcAft>
              <a:buFont typeface="Arial" panose="020B0604020202020204" pitchFamily="34" charset="0"/>
              <a:buChar char="•"/>
              <a:defRPr sz="1600"/>
            </a:lvl3pPr>
            <a:lvl4pPr marL="1657350" indent="-285750">
              <a:spcAft>
                <a:spcPts val="800"/>
              </a:spcAft>
              <a:buFont typeface="Arial" panose="020B0604020202020204" pitchFamily="34" charset="0"/>
              <a:buChar char="•"/>
              <a:defRPr sz="1400"/>
            </a:lvl4pPr>
            <a:lvl5pPr marL="2114550" indent="-28575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200150" indent="-285750">
              <a:spcAft>
                <a:spcPts val="800"/>
              </a:spcAft>
              <a:buFont typeface="Arial" panose="020B0604020202020204" pitchFamily="34" charset="0"/>
              <a:buChar char="•"/>
              <a:defRPr sz="1600"/>
            </a:lvl3pPr>
            <a:lvl4pPr marL="1657350" indent="-285750">
              <a:spcAft>
                <a:spcPts val="800"/>
              </a:spcAft>
              <a:buFont typeface="Arial" panose="020B0604020202020204" pitchFamily="34" charset="0"/>
              <a:buChar char="•"/>
              <a:defRPr sz="1400"/>
            </a:lvl4pPr>
            <a:lvl5pPr marL="2114550" indent="-28575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200150" indent="-285750">
              <a:spcAft>
                <a:spcPts val="800"/>
              </a:spcAft>
              <a:buFont typeface="Arial" panose="020B0604020202020204" pitchFamily="34" charset="0"/>
              <a:buChar char="•"/>
              <a:defRPr sz="1600"/>
            </a:lvl3pPr>
            <a:lvl4pPr marL="1657350" indent="-285750">
              <a:spcAft>
                <a:spcPts val="800"/>
              </a:spcAft>
              <a:buFont typeface="Arial" panose="020B0604020202020204" pitchFamily="34" charset="0"/>
              <a:buChar char="•"/>
              <a:defRPr sz="1400"/>
            </a:lvl4pPr>
            <a:lvl5pPr marL="2114550" indent="-28575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200150" indent="-285750">
              <a:spcAft>
                <a:spcPts val="800"/>
              </a:spcAft>
              <a:buFont typeface="Arial" panose="020B0604020202020204" pitchFamily="34" charset="0"/>
              <a:buChar char="•"/>
              <a:defRPr sz="1600"/>
            </a:lvl3pPr>
            <a:lvl4pPr marL="1657350" indent="-285750">
              <a:spcAft>
                <a:spcPts val="800"/>
              </a:spcAft>
              <a:buFont typeface="Arial" panose="020B0604020202020204" pitchFamily="34" charset="0"/>
              <a:buChar char="•"/>
              <a:defRPr sz="1400"/>
            </a:lvl4pPr>
            <a:lvl5pPr marL="2114550" indent="-28575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Jump Link"/>
          <p:cNvSpPr>
            <a:spLocks noGrp="1"/>
          </p:cNvSpPr>
          <p:nvPr>
            <p:ph type="body" sz="quarter" idx="17" hasCustomPrompt="1"/>
          </p:nvPr>
        </p:nvSpPr>
        <p:spPr>
          <a:xfrm>
            <a:off x="3465912" y="601980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1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5873770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Jump Link"/>
          <p:cNvSpPr>
            <a:spLocks noGrp="1"/>
          </p:cNvSpPr>
          <p:nvPr>
            <p:ph type="body" sz="quarter" idx="13" hasCustomPrompt="1"/>
          </p:nvPr>
        </p:nvSpPr>
        <p:spPr>
          <a:xfrm>
            <a:off x="4999894" y="6488875"/>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8"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97504958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1908587" y="6488875"/>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4910042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8" name="Jump Link"/>
          <p:cNvSpPr>
            <a:spLocks noGrp="1"/>
          </p:cNvSpPr>
          <p:nvPr>
            <p:ph type="body" sz="quarter" idx="12" hasCustomPrompt="1"/>
          </p:nvPr>
        </p:nvSpPr>
        <p:spPr>
          <a:xfrm>
            <a:off x="3357063" y="5105400"/>
            <a:ext cx="2429874"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3266110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9144000" cy="5315957"/>
          </a:xfrm>
          <a:prstGeom prst="rect">
            <a:avLst/>
          </a:prstGeom>
        </p:spPr>
        <p:txBody>
          <a:bodyPr/>
          <a:lstStyle>
            <a:lvl1pPr marL="0" indent="0">
              <a:buNone/>
              <a:defRPr/>
            </a:lvl1pPr>
          </a:lstStyle>
          <a:p>
            <a:endParaRPr lang="en-US" dirty="0"/>
          </a:p>
        </p:txBody>
      </p:sp>
      <p:sp>
        <p:nvSpPr>
          <p:cNvPr id="5" name="Video Credit"/>
          <p:cNvSpPr>
            <a:spLocks noGrp="1"/>
          </p:cNvSpPr>
          <p:nvPr>
            <p:ph type="body" sz="quarter" idx="12"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Video Credit Here</a:t>
            </a:r>
          </a:p>
        </p:txBody>
      </p:sp>
    </p:spTree>
    <p:extLst>
      <p:ext uri="{BB962C8B-B14F-4D97-AF65-F5344CB8AC3E}">
        <p14:creationId xmlns:p14="http://schemas.microsoft.com/office/powerpoint/2010/main" val="1987417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0"/>
            <a:ext cx="9144000" cy="1188720"/>
          </a:xfrm>
          <a:prstGeom prst="rect">
            <a:avLst/>
          </a:prstGeom>
        </p:spPr>
        <p:txBody>
          <a:bodyPr anchor="ctr"/>
          <a:lstStyle>
            <a:lvl1pPr>
              <a:defRPr sz="4400" b="1">
                <a:solidFill>
                  <a:srgbClr val="185C8E"/>
                </a:solidFill>
                <a:latin typeface="+mj-lt"/>
                <a:cs typeface="Arial" panose="020B0604020202020204" pitchFamily="34" charset="0"/>
              </a:defRPr>
            </a:lvl1pPr>
          </a:lstStyle>
          <a:p>
            <a:r>
              <a:rPr lang="en-US" dirty="0"/>
              <a:t>Click to edit Master </a:t>
            </a:r>
            <a:r>
              <a:rPr lang="en-US" dirty="0" smtClean="0"/>
              <a:t>title </a:t>
            </a:r>
            <a:r>
              <a:rPr lang="en-US" dirty="0"/>
              <a:t>style</a:t>
            </a:r>
          </a:p>
        </p:txBody>
      </p:sp>
      <p:sp>
        <p:nvSpPr>
          <p:cNvPr id="3" name="Content Placeholder 1"/>
          <p:cNvSpPr>
            <a:spLocks noGrp="1"/>
          </p:cNvSpPr>
          <p:nvPr>
            <p:ph idx="1"/>
          </p:nvPr>
        </p:nvSpPr>
        <p:spPr>
          <a:xfrm>
            <a:off x="457200" y="1295400"/>
            <a:ext cx="8229600" cy="52578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hasCustomPrompt="1"/>
          </p:nvPr>
        </p:nvSpPr>
        <p:spPr>
          <a:xfrm>
            <a:off x="3467512" y="655320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7" name="Text Placeholder 3"/>
          <p:cNvSpPr>
            <a:spLocks noGrp="1"/>
          </p:cNvSpPr>
          <p:nvPr>
            <p:ph type="body" sz="quarter" idx="13"/>
          </p:nvPr>
        </p:nvSpPr>
        <p:spPr>
          <a:xfrm>
            <a:off x="7498080" y="0"/>
            <a:ext cx="1645920" cy="338328"/>
          </a:xfrm>
          <a:prstGeom prst="rect">
            <a:avLst/>
          </a:prstGeom>
        </p:spPr>
        <p:txBody>
          <a:bodyPr/>
          <a:lstStyle>
            <a:lvl1pPr marL="0" indent="0" algn="ctr">
              <a:buNone/>
              <a:defRPr sz="1600">
                <a:solidFill>
                  <a:srgbClr val="B60000"/>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38626553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0"/>
            <a:ext cx="9144000" cy="1188720"/>
          </a:xfrm>
          <a:prstGeom prst="rect">
            <a:avLst/>
          </a:prstGeom>
        </p:spPr>
        <p:txBody>
          <a:bodyPr anchor="ctr"/>
          <a:lstStyle>
            <a:lvl1pPr>
              <a:defRPr sz="4400" b="1">
                <a:solidFill>
                  <a:srgbClr val="185C8E"/>
                </a:solidFill>
                <a:latin typeface="+mj-lt"/>
                <a:cs typeface="Arial" panose="020B0604020202020204" pitchFamily="34" charset="0"/>
              </a:defRPr>
            </a:lvl1pPr>
          </a:lstStyle>
          <a:p>
            <a:r>
              <a:rPr lang="en-US" dirty="0"/>
              <a:t>Click to edit Master </a:t>
            </a:r>
            <a:r>
              <a:rPr lang="en-US" dirty="0" smtClean="0"/>
              <a:t>title </a:t>
            </a:r>
            <a:r>
              <a:rPr lang="en-US" dirty="0"/>
              <a:t>style</a:t>
            </a:r>
          </a:p>
        </p:txBody>
      </p:sp>
      <p:sp>
        <p:nvSpPr>
          <p:cNvPr id="3" name="Content Placeholder 1"/>
          <p:cNvSpPr>
            <a:spLocks noGrp="1"/>
          </p:cNvSpPr>
          <p:nvPr>
            <p:ph idx="1"/>
          </p:nvPr>
        </p:nvSpPr>
        <p:spPr>
          <a:xfrm>
            <a:off x="457200" y="1295400"/>
            <a:ext cx="8229600" cy="23622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1"/>
          <p:cNvSpPr>
            <a:spLocks noGrp="1"/>
          </p:cNvSpPr>
          <p:nvPr>
            <p:ph idx="13"/>
          </p:nvPr>
        </p:nvSpPr>
        <p:spPr>
          <a:xfrm>
            <a:off x="457200" y="3810000"/>
            <a:ext cx="8229600" cy="23622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Jump Link"/>
          <p:cNvSpPr>
            <a:spLocks noGrp="1"/>
          </p:cNvSpPr>
          <p:nvPr>
            <p:ph type="body" sz="quarter" idx="14" hasCustomPrompt="1"/>
          </p:nvPr>
        </p:nvSpPr>
        <p:spPr>
          <a:xfrm>
            <a:off x="3465576" y="6553200"/>
            <a:ext cx="2212848" cy="100584"/>
          </a:xfrm>
          <a:prstGeom prst="rect">
            <a:avLst/>
          </a:prstGeom>
        </p:spPr>
        <p:txBody>
          <a:bodyPr lIns="0" tIns="0" rIns="0" bIns="0"/>
          <a:lstStyle>
            <a:lvl1pPr marL="0" indent="0" algn="ctr">
              <a:buNone/>
              <a:defRPr sz="800"/>
            </a:lvl1pPr>
            <a:lvl2pPr marL="457200" indent="0">
              <a:buNone/>
              <a:defRPr sz="800"/>
            </a:lvl2pPr>
            <a:lvl3pPr marL="914400" indent="0">
              <a:buNone/>
              <a:defRPr sz="800"/>
            </a:lvl3pPr>
            <a:lvl4pPr marL="1371600" indent="0">
              <a:buNone/>
              <a:defRPr sz="800"/>
            </a:lvl4pPr>
            <a:lvl5pPr marL="1828800" indent="0">
              <a:buNone/>
              <a:defRPr sz="800"/>
            </a:lvl5pPr>
          </a:lstStyle>
          <a:p>
            <a:pPr lvl="0"/>
            <a:r>
              <a:rPr lang="en-US" dirty="0" smtClean="0"/>
              <a:t>Add “Access the text alternative for slide images.”</a:t>
            </a:r>
            <a:endParaRPr lang="en-US" dirty="0"/>
          </a:p>
        </p:txBody>
      </p:sp>
      <p:sp>
        <p:nvSpPr>
          <p:cNvPr id="13" name="Photo Credit"/>
          <p:cNvSpPr>
            <a:spLocks noGrp="1"/>
          </p:cNvSpPr>
          <p:nvPr>
            <p:ph type="body" sz="quarter" idx="15" hasCustomPrompt="1"/>
          </p:nvPr>
        </p:nvSpPr>
        <p:spPr>
          <a:xfrm>
            <a:off x="6473952" y="6705599"/>
            <a:ext cx="2670048" cy="155448"/>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defRPr>
            </a:lvl1pPr>
            <a:lvl2pPr marL="457200" indent="0">
              <a:buNone/>
              <a:defRPr sz="800"/>
            </a:lvl2pPr>
            <a:lvl3pPr marL="914400" indent="0">
              <a:buNone/>
              <a:defRPr sz="800"/>
            </a:lvl3pPr>
            <a:lvl4pPr marL="1371600" indent="0">
              <a:buNone/>
              <a:defRPr sz="800"/>
            </a:lvl4pPr>
            <a:lvl5pPr marL="1828800" indent="0">
              <a:buNone/>
              <a:defRPr sz="800"/>
            </a:lvl5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endParaRPr kumimoji="0" lang="en-US" sz="800" b="0" i="0" u="none" strike="noStrike" kern="1200" cap="none" spc="0" normalizeH="0" baseline="0" noProof="0" dirty="0">
              <a:ln>
                <a:noFill/>
              </a:ln>
              <a:solidFill>
                <a:prstClr val="white"/>
              </a:solidFill>
              <a:effectLst/>
              <a:uLnTx/>
              <a:uFillTx/>
              <a:latin typeface="+mn-lt"/>
              <a:ea typeface="+mn-ea"/>
              <a:cs typeface="+mn-cs"/>
            </a:endParaRPr>
          </a:p>
        </p:txBody>
      </p:sp>
      <p:sp>
        <p:nvSpPr>
          <p:cNvPr id="8" name="Text Placeholder 3"/>
          <p:cNvSpPr>
            <a:spLocks noGrp="1"/>
          </p:cNvSpPr>
          <p:nvPr>
            <p:ph type="body" sz="quarter" idx="16"/>
          </p:nvPr>
        </p:nvSpPr>
        <p:spPr>
          <a:xfrm>
            <a:off x="7498080" y="0"/>
            <a:ext cx="1645920" cy="338328"/>
          </a:xfrm>
          <a:prstGeom prst="rect">
            <a:avLst/>
          </a:prstGeom>
        </p:spPr>
        <p:txBody>
          <a:bodyPr/>
          <a:lstStyle>
            <a:lvl1pPr marL="0" indent="0" algn="ctr">
              <a:buNone/>
              <a:defRPr sz="1600">
                <a:solidFill>
                  <a:srgbClr val="B60000"/>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2704760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0"/>
            <a:ext cx="9144000" cy="1188720"/>
          </a:xfrm>
          <a:prstGeom prst="rect">
            <a:avLst/>
          </a:prstGeom>
        </p:spPr>
        <p:txBody>
          <a:bodyPr anchor="ctr"/>
          <a:lstStyle>
            <a:lvl1pPr>
              <a:defRPr sz="4400" b="1">
                <a:solidFill>
                  <a:srgbClr val="185C8E"/>
                </a:solidFill>
                <a:latin typeface="+mj-lt"/>
                <a:cs typeface="Arial" panose="020B0604020202020204" pitchFamily="34" charset="0"/>
              </a:defRPr>
            </a:lvl1pPr>
          </a:lstStyle>
          <a:p>
            <a:r>
              <a:rPr lang="en-US" dirty="0"/>
              <a:t>Click to edit Master </a:t>
            </a:r>
            <a:r>
              <a:rPr lang="en-US" dirty="0" smtClean="0"/>
              <a:t>title </a:t>
            </a:r>
            <a:r>
              <a:rPr lang="en-US" dirty="0"/>
              <a:t>style</a:t>
            </a:r>
          </a:p>
        </p:txBody>
      </p:sp>
      <p:sp>
        <p:nvSpPr>
          <p:cNvPr id="3" name="Content Placeholder 1"/>
          <p:cNvSpPr>
            <a:spLocks noGrp="1"/>
          </p:cNvSpPr>
          <p:nvPr>
            <p:ph idx="1"/>
          </p:nvPr>
        </p:nvSpPr>
        <p:spPr>
          <a:xfrm>
            <a:off x="457200" y="1295400"/>
            <a:ext cx="8229600" cy="15240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1"/>
          <p:cNvSpPr>
            <a:spLocks noGrp="1"/>
          </p:cNvSpPr>
          <p:nvPr>
            <p:ph idx="13"/>
          </p:nvPr>
        </p:nvSpPr>
        <p:spPr>
          <a:xfrm>
            <a:off x="457200" y="3048000"/>
            <a:ext cx="8229600" cy="16002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1"/>
          <p:cNvSpPr>
            <a:spLocks noGrp="1"/>
          </p:cNvSpPr>
          <p:nvPr>
            <p:ph idx="14"/>
          </p:nvPr>
        </p:nvSpPr>
        <p:spPr>
          <a:xfrm>
            <a:off x="457200" y="4800600"/>
            <a:ext cx="8229600" cy="16002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Jump Link"/>
          <p:cNvSpPr>
            <a:spLocks noGrp="1"/>
          </p:cNvSpPr>
          <p:nvPr>
            <p:ph type="body" sz="quarter" idx="15" hasCustomPrompt="1"/>
          </p:nvPr>
        </p:nvSpPr>
        <p:spPr>
          <a:xfrm>
            <a:off x="3465576" y="6553200"/>
            <a:ext cx="2212848" cy="100584"/>
          </a:xfrm>
          <a:prstGeom prst="rect">
            <a:avLst/>
          </a:prstGeom>
        </p:spPr>
        <p:txBody>
          <a:bodyPr lIns="0" tIns="0" rIns="0" bIns="0"/>
          <a:lstStyle>
            <a:lvl1pPr marL="0" indent="0" algn="ctr">
              <a:buNone/>
              <a:defRPr sz="800"/>
            </a:lvl1pPr>
            <a:lvl2pPr>
              <a:defRPr sz="800"/>
            </a:lvl2pPr>
            <a:lvl3pPr>
              <a:defRPr sz="800"/>
            </a:lvl3pPr>
            <a:lvl4pPr>
              <a:defRPr sz="800"/>
            </a:lvl4pPr>
            <a:lvl5pPr>
              <a:defRPr sz="800"/>
            </a:lvl5pPr>
          </a:lstStyle>
          <a:p>
            <a:pPr lvl="0"/>
            <a:r>
              <a:rPr lang="en-US" dirty="0" smtClean="0"/>
              <a:t>Add “Access the text alternative for slide images.”</a:t>
            </a:r>
            <a:endParaRPr lang="en-US" dirty="0"/>
          </a:p>
        </p:txBody>
      </p:sp>
      <p:sp>
        <p:nvSpPr>
          <p:cNvPr id="14" name="Photo Credit"/>
          <p:cNvSpPr>
            <a:spLocks noGrp="1"/>
          </p:cNvSpPr>
          <p:nvPr>
            <p:ph type="body" sz="quarter" idx="16" hasCustomPrompt="1"/>
          </p:nvPr>
        </p:nvSpPr>
        <p:spPr>
          <a:xfrm>
            <a:off x="6473952" y="6705600"/>
            <a:ext cx="2670048" cy="155448"/>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defRPr>
            </a:lvl1pPr>
            <a:lvl2pPr>
              <a:defRPr sz="800"/>
            </a:lvl2pPr>
            <a:lvl3pPr>
              <a:defRPr sz="800"/>
            </a:lvl3pPr>
            <a:lvl4pPr>
              <a:defRPr sz="800"/>
            </a:lvl4pPr>
            <a:lvl5pPr>
              <a:defRPr sz="800"/>
            </a:lvl5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endParaRPr kumimoji="0" lang="en-US" sz="800" b="0" i="0" u="none" strike="noStrike" kern="1200" cap="none" spc="0" normalizeH="0" baseline="0" noProof="0" dirty="0">
              <a:ln>
                <a:noFill/>
              </a:ln>
              <a:solidFill>
                <a:prstClr val="white"/>
              </a:solidFill>
              <a:effectLst/>
              <a:uLnTx/>
              <a:uFillTx/>
              <a:latin typeface="+mn-lt"/>
              <a:ea typeface="+mn-ea"/>
              <a:cs typeface="+mn-cs"/>
            </a:endParaRPr>
          </a:p>
        </p:txBody>
      </p:sp>
      <p:sp>
        <p:nvSpPr>
          <p:cNvPr id="8" name="Text Placeholder 3"/>
          <p:cNvSpPr>
            <a:spLocks noGrp="1"/>
          </p:cNvSpPr>
          <p:nvPr>
            <p:ph type="body" sz="quarter" idx="17"/>
          </p:nvPr>
        </p:nvSpPr>
        <p:spPr>
          <a:xfrm>
            <a:off x="7498080" y="0"/>
            <a:ext cx="1645920" cy="338328"/>
          </a:xfrm>
          <a:prstGeom prst="rect">
            <a:avLst/>
          </a:prstGeom>
        </p:spPr>
        <p:txBody>
          <a:bodyPr/>
          <a:lstStyle>
            <a:lvl1pPr marL="0" indent="0" algn="ctr">
              <a:buNone/>
              <a:defRPr sz="1600">
                <a:solidFill>
                  <a:srgbClr val="B60000"/>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31028062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0"/>
            <a:ext cx="9144000" cy="1188720"/>
          </a:xfrm>
          <a:prstGeom prst="rect">
            <a:avLst/>
          </a:prstGeom>
        </p:spPr>
        <p:txBody>
          <a:bodyPr anchor="ctr"/>
          <a:lstStyle>
            <a:lvl1pPr>
              <a:defRPr sz="4400" b="1">
                <a:solidFill>
                  <a:srgbClr val="185C8E"/>
                </a:solidFill>
                <a:latin typeface="+mj-lt"/>
                <a:cs typeface="Arial" panose="020B0604020202020204" pitchFamily="34" charset="0"/>
              </a:defRPr>
            </a:lvl1pPr>
          </a:lstStyle>
          <a:p>
            <a:r>
              <a:rPr lang="en-US" dirty="0"/>
              <a:t>Click to edit Master </a:t>
            </a:r>
            <a:r>
              <a:rPr lang="en-US" dirty="0" smtClean="0"/>
              <a:t>title </a:t>
            </a:r>
            <a:r>
              <a:rPr lang="en-US" dirty="0"/>
              <a:t>style</a:t>
            </a:r>
          </a:p>
        </p:txBody>
      </p:sp>
      <p:sp>
        <p:nvSpPr>
          <p:cNvPr id="3" name="Content Placeholder 1"/>
          <p:cNvSpPr>
            <a:spLocks noGrp="1"/>
          </p:cNvSpPr>
          <p:nvPr>
            <p:ph idx="1"/>
          </p:nvPr>
        </p:nvSpPr>
        <p:spPr>
          <a:xfrm>
            <a:off x="457200" y="1295400"/>
            <a:ext cx="8229600" cy="10668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1"/>
          <p:cNvSpPr>
            <a:spLocks noGrp="1"/>
          </p:cNvSpPr>
          <p:nvPr>
            <p:ph idx="13"/>
          </p:nvPr>
        </p:nvSpPr>
        <p:spPr>
          <a:xfrm>
            <a:off x="457200" y="2514600"/>
            <a:ext cx="8229600" cy="10668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1"/>
          <p:cNvSpPr>
            <a:spLocks noGrp="1"/>
          </p:cNvSpPr>
          <p:nvPr>
            <p:ph idx="14"/>
          </p:nvPr>
        </p:nvSpPr>
        <p:spPr>
          <a:xfrm>
            <a:off x="457200" y="3810000"/>
            <a:ext cx="8229600" cy="10668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1"/>
          <p:cNvSpPr>
            <a:spLocks noGrp="1"/>
          </p:cNvSpPr>
          <p:nvPr>
            <p:ph idx="15"/>
          </p:nvPr>
        </p:nvSpPr>
        <p:spPr>
          <a:xfrm>
            <a:off x="457200" y="5029200"/>
            <a:ext cx="8229600" cy="10668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Jump Link"/>
          <p:cNvSpPr>
            <a:spLocks noGrp="1"/>
          </p:cNvSpPr>
          <p:nvPr>
            <p:ph type="body" sz="quarter" idx="16" hasCustomPrompt="1"/>
          </p:nvPr>
        </p:nvSpPr>
        <p:spPr>
          <a:xfrm>
            <a:off x="3465576" y="6553200"/>
            <a:ext cx="2212848" cy="100584"/>
          </a:xfrm>
          <a:prstGeom prst="rect">
            <a:avLst/>
          </a:prstGeom>
        </p:spPr>
        <p:txBody>
          <a:bodyPr lIns="0" tIns="0" rIns="0" bIns="0"/>
          <a:lstStyle>
            <a:lvl1pPr marL="0" indent="0" algn="ctr">
              <a:buNone/>
              <a:defRPr sz="800"/>
            </a:lvl1pPr>
            <a:lvl2pPr marL="457200" indent="0">
              <a:buNone/>
              <a:defRPr sz="800"/>
            </a:lvl2pPr>
            <a:lvl3pPr marL="914400" indent="0">
              <a:buNone/>
              <a:defRPr sz="800"/>
            </a:lvl3pPr>
            <a:lvl4pPr marL="1371600" indent="0">
              <a:buNone/>
              <a:defRPr sz="800"/>
            </a:lvl4pPr>
            <a:lvl5pPr marL="1828800" indent="0">
              <a:buNone/>
              <a:defRPr sz="800"/>
            </a:lvl5pPr>
          </a:lstStyle>
          <a:p>
            <a:pPr lvl="0"/>
            <a:r>
              <a:rPr lang="en-US" dirty="0" smtClean="0"/>
              <a:t>Add “Access the text alternative for slide images.”</a:t>
            </a:r>
            <a:endParaRPr lang="en-US" dirty="0"/>
          </a:p>
        </p:txBody>
      </p:sp>
      <p:sp>
        <p:nvSpPr>
          <p:cNvPr id="14" name="Photo Credit"/>
          <p:cNvSpPr>
            <a:spLocks noGrp="1"/>
          </p:cNvSpPr>
          <p:nvPr>
            <p:ph type="body" sz="quarter" idx="17" hasCustomPrompt="1"/>
          </p:nvPr>
        </p:nvSpPr>
        <p:spPr>
          <a:xfrm>
            <a:off x="6473952" y="6705600"/>
            <a:ext cx="2670048" cy="155448"/>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defRPr>
            </a:lvl1pPr>
            <a:lvl2pPr marL="457200" indent="0">
              <a:buNone/>
              <a:defRPr sz="800"/>
            </a:lvl2pPr>
            <a:lvl3pPr marL="914400" indent="0">
              <a:buNone/>
              <a:defRPr sz="800"/>
            </a:lvl3pPr>
            <a:lvl4pPr marL="1371600" indent="0">
              <a:buNone/>
              <a:defRPr sz="800"/>
            </a:lvl4pPr>
            <a:lvl5pPr marL="1828800" indent="0">
              <a:buNone/>
              <a:defRPr sz="800"/>
            </a:lvl5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endParaRPr kumimoji="0" lang="en-US" sz="800" b="0" i="0" u="none" strike="noStrike" kern="1200" cap="none" spc="0" normalizeH="0" baseline="0" noProof="0" dirty="0">
              <a:ln>
                <a:noFill/>
              </a:ln>
              <a:solidFill>
                <a:prstClr val="white"/>
              </a:solidFill>
              <a:effectLst/>
              <a:uLnTx/>
              <a:uFillTx/>
              <a:latin typeface="+mn-lt"/>
              <a:ea typeface="+mn-ea"/>
              <a:cs typeface="+mn-cs"/>
            </a:endParaRPr>
          </a:p>
        </p:txBody>
      </p:sp>
      <p:sp>
        <p:nvSpPr>
          <p:cNvPr id="9" name="Text Placeholder 3"/>
          <p:cNvSpPr>
            <a:spLocks noGrp="1"/>
          </p:cNvSpPr>
          <p:nvPr>
            <p:ph type="body" sz="quarter" idx="18"/>
          </p:nvPr>
        </p:nvSpPr>
        <p:spPr>
          <a:xfrm>
            <a:off x="7498080" y="0"/>
            <a:ext cx="1645920" cy="338328"/>
          </a:xfrm>
          <a:prstGeom prst="rect">
            <a:avLst/>
          </a:prstGeom>
        </p:spPr>
        <p:txBody>
          <a:bodyPr/>
          <a:lstStyle>
            <a:lvl1pPr marL="0" indent="0" algn="ctr">
              <a:buNone/>
              <a:defRPr sz="1600">
                <a:solidFill>
                  <a:srgbClr val="B60000"/>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25884515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_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0"/>
            <a:ext cx="9144000" cy="1188720"/>
          </a:xfrm>
          <a:prstGeom prst="rect">
            <a:avLst/>
          </a:prstGeom>
        </p:spPr>
        <p:txBody>
          <a:bodyPr anchor="ctr"/>
          <a:lstStyle>
            <a:lvl1pPr>
              <a:defRPr sz="4400" b="1">
                <a:solidFill>
                  <a:srgbClr val="185C8E"/>
                </a:solidFill>
                <a:latin typeface="+mj-lt"/>
                <a:cs typeface="Arial" panose="020B0604020202020204" pitchFamily="34" charset="0"/>
              </a:defRPr>
            </a:lvl1pPr>
          </a:lstStyle>
          <a:p>
            <a:r>
              <a:rPr lang="en-US" dirty="0"/>
              <a:t>Click to edit Master </a:t>
            </a:r>
            <a:r>
              <a:rPr lang="en-US" dirty="0" smtClean="0"/>
              <a:t>title </a:t>
            </a:r>
            <a:r>
              <a:rPr lang="en-US" dirty="0"/>
              <a:t>style</a:t>
            </a:r>
          </a:p>
        </p:txBody>
      </p:sp>
      <p:sp>
        <p:nvSpPr>
          <p:cNvPr id="3" name="Content Placeholder 1"/>
          <p:cNvSpPr>
            <a:spLocks noGrp="1"/>
          </p:cNvSpPr>
          <p:nvPr>
            <p:ph idx="1"/>
          </p:nvPr>
        </p:nvSpPr>
        <p:spPr>
          <a:xfrm>
            <a:off x="457200" y="1295400"/>
            <a:ext cx="822960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1"/>
          <p:cNvSpPr>
            <a:spLocks noGrp="1"/>
          </p:cNvSpPr>
          <p:nvPr>
            <p:ph idx="13"/>
          </p:nvPr>
        </p:nvSpPr>
        <p:spPr>
          <a:xfrm>
            <a:off x="457200" y="2179320"/>
            <a:ext cx="822960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1"/>
          <p:cNvSpPr>
            <a:spLocks noGrp="1"/>
          </p:cNvSpPr>
          <p:nvPr>
            <p:ph idx="14"/>
          </p:nvPr>
        </p:nvSpPr>
        <p:spPr>
          <a:xfrm>
            <a:off x="457200" y="3063240"/>
            <a:ext cx="822960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1"/>
          <p:cNvSpPr>
            <a:spLocks noGrp="1"/>
          </p:cNvSpPr>
          <p:nvPr>
            <p:ph idx="15"/>
          </p:nvPr>
        </p:nvSpPr>
        <p:spPr>
          <a:xfrm>
            <a:off x="457200" y="3947160"/>
            <a:ext cx="822960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
          <p:cNvSpPr>
            <a:spLocks noGrp="1"/>
          </p:cNvSpPr>
          <p:nvPr>
            <p:ph idx="16"/>
          </p:nvPr>
        </p:nvSpPr>
        <p:spPr>
          <a:xfrm>
            <a:off x="457200" y="4831080"/>
            <a:ext cx="822960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
          <p:cNvSpPr>
            <a:spLocks noGrp="1"/>
          </p:cNvSpPr>
          <p:nvPr>
            <p:ph idx="17"/>
          </p:nvPr>
        </p:nvSpPr>
        <p:spPr>
          <a:xfrm>
            <a:off x="457200" y="5715000"/>
            <a:ext cx="822960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Jump Link"/>
          <p:cNvSpPr>
            <a:spLocks noGrp="1"/>
          </p:cNvSpPr>
          <p:nvPr>
            <p:ph type="body" sz="quarter" idx="18" hasCustomPrompt="1"/>
          </p:nvPr>
        </p:nvSpPr>
        <p:spPr>
          <a:xfrm>
            <a:off x="3465576" y="6553200"/>
            <a:ext cx="2212848" cy="100584"/>
          </a:xfrm>
          <a:prstGeom prst="rect">
            <a:avLst/>
          </a:prstGeom>
        </p:spPr>
        <p:txBody>
          <a:bodyPr lIns="0" tIns="0" rIns="0" bIns="0"/>
          <a:lstStyle>
            <a:lvl1pPr marL="0" indent="0" algn="ctr">
              <a:buNone/>
              <a:defRPr sz="800"/>
            </a:lvl1pPr>
            <a:lvl2pPr marL="457200" indent="0">
              <a:buNone/>
              <a:defRPr sz="800"/>
            </a:lvl2pPr>
            <a:lvl3pPr marL="914400" indent="0">
              <a:buNone/>
              <a:defRPr sz="800"/>
            </a:lvl3pPr>
            <a:lvl4pPr marL="1371600" indent="0">
              <a:buNone/>
              <a:defRPr sz="800"/>
            </a:lvl4pPr>
            <a:lvl5pPr marL="1828800" indent="0">
              <a:buNone/>
              <a:defRPr sz="800"/>
            </a:lvl5pPr>
          </a:lstStyle>
          <a:p>
            <a:pPr lvl="0"/>
            <a:r>
              <a:rPr lang="en-US" dirty="0" smtClean="0"/>
              <a:t>Add “Access the text alternative for slide images.”</a:t>
            </a:r>
            <a:endParaRPr lang="en-US" dirty="0"/>
          </a:p>
        </p:txBody>
      </p:sp>
      <p:sp>
        <p:nvSpPr>
          <p:cNvPr id="16" name="Photo Credit"/>
          <p:cNvSpPr>
            <a:spLocks noGrp="1"/>
          </p:cNvSpPr>
          <p:nvPr>
            <p:ph type="body" sz="quarter" idx="19" hasCustomPrompt="1"/>
          </p:nvPr>
        </p:nvSpPr>
        <p:spPr>
          <a:xfrm>
            <a:off x="6473952" y="6705600"/>
            <a:ext cx="2670048" cy="155448"/>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defRPr>
            </a:lvl1pPr>
            <a:lvl2pPr marL="457200" indent="0">
              <a:buNone/>
              <a:defRPr sz="800"/>
            </a:lvl2pPr>
            <a:lvl3pPr marL="914400" indent="0">
              <a:buNone/>
              <a:defRPr sz="800"/>
            </a:lvl3pPr>
            <a:lvl4pPr marL="1371600" indent="0">
              <a:buNone/>
              <a:defRPr sz="800"/>
            </a:lvl4pPr>
            <a:lvl5pPr marL="1828800" indent="0">
              <a:buNone/>
              <a:defRPr sz="800"/>
            </a:lvl5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endParaRPr kumimoji="0" lang="en-US" sz="800" b="0" i="0" u="none" strike="noStrike" kern="1200" cap="none" spc="0" normalizeH="0" baseline="0" noProof="0" dirty="0">
              <a:ln>
                <a:noFill/>
              </a:ln>
              <a:solidFill>
                <a:prstClr val="white"/>
              </a:solidFill>
              <a:effectLst/>
              <a:uLnTx/>
              <a:uFillTx/>
              <a:latin typeface="+mn-lt"/>
              <a:ea typeface="+mn-ea"/>
              <a:cs typeface="+mn-cs"/>
            </a:endParaRPr>
          </a:p>
        </p:txBody>
      </p:sp>
      <p:sp>
        <p:nvSpPr>
          <p:cNvPr id="14" name="Text Placeholder 3"/>
          <p:cNvSpPr>
            <a:spLocks noGrp="1"/>
          </p:cNvSpPr>
          <p:nvPr>
            <p:ph type="body" sz="quarter" idx="20"/>
          </p:nvPr>
        </p:nvSpPr>
        <p:spPr>
          <a:xfrm>
            <a:off x="7498080" y="0"/>
            <a:ext cx="1645920" cy="338328"/>
          </a:xfrm>
          <a:prstGeom prst="rect">
            <a:avLst/>
          </a:prstGeom>
        </p:spPr>
        <p:txBody>
          <a:bodyPr/>
          <a:lstStyle>
            <a:lvl1pPr marL="0" indent="0" algn="ctr">
              <a:buNone/>
              <a:defRPr sz="1600">
                <a:solidFill>
                  <a:srgbClr val="B60000"/>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35107265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49530" y="3581400"/>
            <a:ext cx="561594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368280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5_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0"/>
            <a:ext cx="9144000" cy="1188720"/>
          </a:xfrm>
          <a:prstGeom prst="rect">
            <a:avLst/>
          </a:prstGeom>
        </p:spPr>
        <p:txBody>
          <a:bodyPr anchor="ctr"/>
          <a:lstStyle>
            <a:lvl1pPr>
              <a:defRPr sz="4400" b="1">
                <a:solidFill>
                  <a:srgbClr val="185C8E"/>
                </a:solidFill>
                <a:latin typeface="+mj-lt"/>
                <a:cs typeface="Arial" panose="020B0604020202020204" pitchFamily="34" charset="0"/>
              </a:defRPr>
            </a:lvl1pPr>
          </a:lstStyle>
          <a:p>
            <a:r>
              <a:rPr lang="en-US" dirty="0"/>
              <a:t>Click to edit Master </a:t>
            </a:r>
            <a:r>
              <a:rPr lang="en-US" dirty="0" smtClean="0"/>
              <a:t>title </a:t>
            </a:r>
            <a:r>
              <a:rPr lang="en-US" dirty="0"/>
              <a:t>style</a:t>
            </a:r>
          </a:p>
        </p:txBody>
      </p:sp>
      <p:sp>
        <p:nvSpPr>
          <p:cNvPr id="3" name="Content Placeholder 1"/>
          <p:cNvSpPr>
            <a:spLocks noGrp="1"/>
          </p:cNvSpPr>
          <p:nvPr>
            <p:ph idx="1"/>
          </p:nvPr>
        </p:nvSpPr>
        <p:spPr>
          <a:xfrm>
            <a:off x="457200" y="129540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1"/>
          <p:cNvSpPr>
            <a:spLocks noGrp="1"/>
          </p:cNvSpPr>
          <p:nvPr>
            <p:ph idx="13"/>
          </p:nvPr>
        </p:nvSpPr>
        <p:spPr>
          <a:xfrm>
            <a:off x="4663440" y="129540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1"/>
          <p:cNvSpPr>
            <a:spLocks noGrp="1"/>
          </p:cNvSpPr>
          <p:nvPr>
            <p:ph idx="14"/>
          </p:nvPr>
        </p:nvSpPr>
        <p:spPr>
          <a:xfrm>
            <a:off x="457200" y="214884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1"/>
          <p:cNvSpPr>
            <a:spLocks noGrp="1"/>
          </p:cNvSpPr>
          <p:nvPr>
            <p:ph idx="15"/>
          </p:nvPr>
        </p:nvSpPr>
        <p:spPr>
          <a:xfrm>
            <a:off x="4663440" y="214884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
          <p:cNvSpPr>
            <a:spLocks noGrp="1"/>
          </p:cNvSpPr>
          <p:nvPr>
            <p:ph idx="16"/>
          </p:nvPr>
        </p:nvSpPr>
        <p:spPr>
          <a:xfrm>
            <a:off x="457200" y="300228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
          <p:cNvSpPr>
            <a:spLocks noGrp="1"/>
          </p:cNvSpPr>
          <p:nvPr>
            <p:ph idx="17"/>
          </p:nvPr>
        </p:nvSpPr>
        <p:spPr>
          <a:xfrm>
            <a:off x="4663440" y="300228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Jump Link"/>
          <p:cNvSpPr>
            <a:spLocks noGrp="1"/>
          </p:cNvSpPr>
          <p:nvPr>
            <p:ph type="body" sz="quarter" idx="18" hasCustomPrompt="1"/>
          </p:nvPr>
        </p:nvSpPr>
        <p:spPr>
          <a:xfrm>
            <a:off x="3465576" y="6553200"/>
            <a:ext cx="2212848" cy="100584"/>
          </a:xfrm>
          <a:prstGeom prst="rect">
            <a:avLst/>
          </a:prstGeom>
        </p:spPr>
        <p:txBody>
          <a:bodyPr lIns="0" tIns="0" rIns="0" bIns="0"/>
          <a:lstStyle>
            <a:lvl1pPr marL="0" indent="0" algn="ctr">
              <a:buNone/>
              <a:defRPr sz="800"/>
            </a:lvl1pPr>
            <a:lvl2pPr marL="457200" indent="0">
              <a:buNone/>
              <a:defRPr sz="800"/>
            </a:lvl2pPr>
            <a:lvl3pPr marL="914400" indent="0">
              <a:buNone/>
              <a:defRPr sz="800"/>
            </a:lvl3pPr>
            <a:lvl4pPr marL="1371600" indent="0">
              <a:buNone/>
              <a:defRPr sz="800"/>
            </a:lvl4pPr>
            <a:lvl5pPr marL="1828800" indent="0">
              <a:buNone/>
              <a:defRPr sz="800"/>
            </a:lvl5pPr>
          </a:lstStyle>
          <a:p>
            <a:pPr lvl="0"/>
            <a:r>
              <a:rPr lang="en-US" dirty="0" smtClean="0"/>
              <a:t>Add “Access the text alternative for slide images.”</a:t>
            </a:r>
            <a:endParaRPr lang="en-US" dirty="0"/>
          </a:p>
        </p:txBody>
      </p:sp>
      <p:sp>
        <p:nvSpPr>
          <p:cNvPr id="14" name="Content Placeholder 1"/>
          <p:cNvSpPr>
            <a:spLocks noGrp="1"/>
          </p:cNvSpPr>
          <p:nvPr>
            <p:ph idx="20"/>
          </p:nvPr>
        </p:nvSpPr>
        <p:spPr>
          <a:xfrm>
            <a:off x="457200" y="385572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1"/>
          <p:cNvSpPr>
            <a:spLocks noGrp="1"/>
          </p:cNvSpPr>
          <p:nvPr>
            <p:ph idx="21"/>
          </p:nvPr>
        </p:nvSpPr>
        <p:spPr>
          <a:xfrm>
            <a:off x="4663440" y="385572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1"/>
          <p:cNvSpPr>
            <a:spLocks noGrp="1"/>
          </p:cNvSpPr>
          <p:nvPr>
            <p:ph idx="22"/>
          </p:nvPr>
        </p:nvSpPr>
        <p:spPr>
          <a:xfrm>
            <a:off x="457200" y="470916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hoto Credit"/>
          <p:cNvSpPr>
            <a:spLocks noGrp="1"/>
          </p:cNvSpPr>
          <p:nvPr>
            <p:ph type="body" sz="quarter" idx="26" hasCustomPrompt="1"/>
          </p:nvPr>
        </p:nvSpPr>
        <p:spPr>
          <a:xfrm>
            <a:off x="6473952" y="6705600"/>
            <a:ext cx="2670048" cy="155448"/>
          </a:xfrm>
          <a:prstGeom prst="rect">
            <a:avLst/>
          </a:prstGeom>
        </p:spPr>
        <p:txBody>
          <a:bodyPr lIns="0" tIns="0" rIns="45720" bIns="0"/>
          <a:lstStyle>
            <a:lvl1pPr marL="0" indent="0" algn="r">
              <a:buNone/>
              <a:defRPr sz="800">
                <a:solidFill>
                  <a:schemeClr val="bg1"/>
                </a:solidFill>
              </a:defRPr>
            </a:lvl1pPr>
          </a:lstStyle>
          <a:p>
            <a:pPr lvl="0"/>
            <a:r>
              <a:rPr lang="en-US" dirty="0" smtClean="0"/>
              <a:t>Insert Photo Credit Here</a:t>
            </a:r>
          </a:p>
        </p:txBody>
      </p:sp>
      <p:sp>
        <p:nvSpPr>
          <p:cNvPr id="16" name="Text Placeholder 3"/>
          <p:cNvSpPr>
            <a:spLocks noGrp="1"/>
          </p:cNvSpPr>
          <p:nvPr>
            <p:ph type="body" sz="quarter" idx="27"/>
          </p:nvPr>
        </p:nvSpPr>
        <p:spPr>
          <a:xfrm>
            <a:off x="7498080" y="0"/>
            <a:ext cx="1645920" cy="338328"/>
          </a:xfrm>
          <a:prstGeom prst="rect">
            <a:avLst/>
          </a:prstGeom>
        </p:spPr>
        <p:txBody>
          <a:bodyPr/>
          <a:lstStyle>
            <a:lvl1pPr marL="0" indent="0" algn="ctr">
              <a:buNone/>
              <a:defRPr sz="1600">
                <a:solidFill>
                  <a:srgbClr val="B60000"/>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4381643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6_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0"/>
            <a:ext cx="9144000" cy="1188720"/>
          </a:xfrm>
          <a:prstGeom prst="rect">
            <a:avLst/>
          </a:prstGeom>
        </p:spPr>
        <p:txBody>
          <a:bodyPr anchor="ctr"/>
          <a:lstStyle>
            <a:lvl1pPr>
              <a:defRPr sz="4400" b="1">
                <a:solidFill>
                  <a:srgbClr val="185C8E"/>
                </a:solidFill>
                <a:latin typeface="+mj-lt"/>
                <a:cs typeface="Arial" panose="020B0604020202020204" pitchFamily="34" charset="0"/>
              </a:defRPr>
            </a:lvl1pPr>
          </a:lstStyle>
          <a:p>
            <a:r>
              <a:rPr lang="en-US" dirty="0"/>
              <a:t>Click to edit Master </a:t>
            </a:r>
            <a:r>
              <a:rPr lang="en-US" dirty="0" smtClean="0"/>
              <a:t>title </a:t>
            </a:r>
            <a:r>
              <a:rPr lang="en-US" dirty="0"/>
              <a:t>style</a:t>
            </a:r>
          </a:p>
        </p:txBody>
      </p:sp>
      <p:sp>
        <p:nvSpPr>
          <p:cNvPr id="3" name="Content Placeholder 1"/>
          <p:cNvSpPr>
            <a:spLocks noGrp="1"/>
          </p:cNvSpPr>
          <p:nvPr>
            <p:ph idx="1"/>
          </p:nvPr>
        </p:nvSpPr>
        <p:spPr>
          <a:xfrm>
            <a:off x="457200" y="129540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1"/>
          <p:cNvSpPr>
            <a:spLocks noGrp="1"/>
          </p:cNvSpPr>
          <p:nvPr>
            <p:ph idx="13"/>
          </p:nvPr>
        </p:nvSpPr>
        <p:spPr>
          <a:xfrm>
            <a:off x="4663440" y="129540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1"/>
          <p:cNvSpPr>
            <a:spLocks noGrp="1"/>
          </p:cNvSpPr>
          <p:nvPr>
            <p:ph idx="14"/>
          </p:nvPr>
        </p:nvSpPr>
        <p:spPr>
          <a:xfrm>
            <a:off x="457200" y="214884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1"/>
          <p:cNvSpPr>
            <a:spLocks noGrp="1"/>
          </p:cNvSpPr>
          <p:nvPr>
            <p:ph idx="15"/>
          </p:nvPr>
        </p:nvSpPr>
        <p:spPr>
          <a:xfrm>
            <a:off x="4663440" y="214884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
          <p:cNvSpPr>
            <a:spLocks noGrp="1"/>
          </p:cNvSpPr>
          <p:nvPr>
            <p:ph idx="16"/>
          </p:nvPr>
        </p:nvSpPr>
        <p:spPr>
          <a:xfrm>
            <a:off x="457200" y="300228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
          <p:cNvSpPr>
            <a:spLocks noGrp="1"/>
          </p:cNvSpPr>
          <p:nvPr>
            <p:ph idx="17"/>
          </p:nvPr>
        </p:nvSpPr>
        <p:spPr>
          <a:xfrm>
            <a:off x="4663440" y="300228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Jump Link"/>
          <p:cNvSpPr>
            <a:spLocks noGrp="1"/>
          </p:cNvSpPr>
          <p:nvPr>
            <p:ph type="body" sz="quarter" idx="18" hasCustomPrompt="1"/>
          </p:nvPr>
        </p:nvSpPr>
        <p:spPr>
          <a:xfrm>
            <a:off x="3465576" y="6553200"/>
            <a:ext cx="2212848" cy="100584"/>
          </a:xfrm>
          <a:prstGeom prst="rect">
            <a:avLst/>
          </a:prstGeom>
        </p:spPr>
        <p:txBody>
          <a:bodyPr lIns="0" tIns="0" rIns="0" bIns="0"/>
          <a:lstStyle>
            <a:lvl1pPr marL="0" indent="0" algn="ctr">
              <a:buNone/>
              <a:defRPr sz="800"/>
            </a:lvl1pPr>
            <a:lvl2pPr marL="457200" indent="0">
              <a:buNone/>
              <a:defRPr sz="800"/>
            </a:lvl2pPr>
            <a:lvl3pPr marL="914400" indent="0">
              <a:buNone/>
              <a:defRPr sz="800"/>
            </a:lvl3pPr>
            <a:lvl4pPr marL="1371600" indent="0">
              <a:buNone/>
              <a:defRPr sz="800"/>
            </a:lvl4pPr>
            <a:lvl5pPr marL="1828800" indent="0">
              <a:buNone/>
              <a:defRPr sz="800"/>
            </a:lvl5pPr>
          </a:lstStyle>
          <a:p>
            <a:pPr lvl="0"/>
            <a:r>
              <a:rPr lang="en-US" dirty="0" smtClean="0"/>
              <a:t>Add “Access the text alternative for slide images.”</a:t>
            </a:r>
            <a:endParaRPr lang="en-US" dirty="0"/>
          </a:p>
        </p:txBody>
      </p:sp>
      <p:sp>
        <p:nvSpPr>
          <p:cNvPr id="14" name="Content Placeholder 1"/>
          <p:cNvSpPr>
            <a:spLocks noGrp="1"/>
          </p:cNvSpPr>
          <p:nvPr>
            <p:ph idx="20"/>
          </p:nvPr>
        </p:nvSpPr>
        <p:spPr>
          <a:xfrm>
            <a:off x="457200" y="385572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1"/>
          <p:cNvSpPr>
            <a:spLocks noGrp="1"/>
          </p:cNvSpPr>
          <p:nvPr>
            <p:ph idx="21"/>
          </p:nvPr>
        </p:nvSpPr>
        <p:spPr>
          <a:xfrm>
            <a:off x="4663440" y="385572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1"/>
          <p:cNvSpPr>
            <a:spLocks noGrp="1"/>
          </p:cNvSpPr>
          <p:nvPr>
            <p:ph idx="22"/>
          </p:nvPr>
        </p:nvSpPr>
        <p:spPr>
          <a:xfrm>
            <a:off x="457200" y="470916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1"/>
          <p:cNvSpPr>
            <a:spLocks noGrp="1"/>
          </p:cNvSpPr>
          <p:nvPr>
            <p:ph idx="23"/>
          </p:nvPr>
        </p:nvSpPr>
        <p:spPr>
          <a:xfrm>
            <a:off x="4663440" y="470916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Content Placeholder 1"/>
          <p:cNvSpPr>
            <a:spLocks noGrp="1"/>
          </p:cNvSpPr>
          <p:nvPr>
            <p:ph idx="24"/>
          </p:nvPr>
        </p:nvSpPr>
        <p:spPr>
          <a:xfrm>
            <a:off x="457200" y="556260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Content Placeholder 1"/>
          <p:cNvSpPr>
            <a:spLocks noGrp="1"/>
          </p:cNvSpPr>
          <p:nvPr>
            <p:ph idx="25"/>
          </p:nvPr>
        </p:nvSpPr>
        <p:spPr>
          <a:xfrm>
            <a:off x="4663440" y="556260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hoto Credit"/>
          <p:cNvSpPr>
            <a:spLocks noGrp="1"/>
          </p:cNvSpPr>
          <p:nvPr>
            <p:ph type="body" sz="quarter" idx="26" hasCustomPrompt="1"/>
          </p:nvPr>
        </p:nvSpPr>
        <p:spPr>
          <a:xfrm>
            <a:off x="6473952" y="6705600"/>
            <a:ext cx="2670048" cy="155448"/>
          </a:xfrm>
          <a:prstGeom prst="rect">
            <a:avLst/>
          </a:prstGeom>
        </p:spPr>
        <p:txBody>
          <a:bodyPr lIns="0" tIns="0" rIns="45720" bIns="0"/>
          <a:lstStyle>
            <a:lvl1pPr marL="0" indent="0" algn="r">
              <a:buNone/>
              <a:defRPr sz="800">
                <a:solidFill>
                  <a:schemeClr val="bg1"/>
                </a:solidFill>
              </a:defRPr>
            </a:lvl1pPr>
          </a:lstStyle>
          <a:p>
            <a:pPr lvl="0"/>
            <a:r>
              <a:rPr lang="en-US" dirty="0" smtClean="0"/>
              <a:t>Insert Photo Credit Here</a:t>
            </a:r>
          </a:p>
        </p:txBody>
      </p:sp>
      <p:sp>
        <p:nvSpPr>
          <p:cNvPr id="21" name="Text Placeholder 3"/>
          <p:cNvSpPr>
            <a:spLocks noGrp="1"/>
          </p:cNvSpPr>
          <p:nvPr>
            <p:ph type="body" sz="quarter" idx="27"/>
          </p:nvPr>
        </p:nvSpPr>
        <p:spPr>
          <a:xfrm>
            <a:off x="7498080" y="0"/>
            <a:ext cx="1645920" cy="338328"/>
          </a:xfrm>
          <a:prstGeom prst="rect">
            <a:avLst/>
          </a:prstGeom>
        </p:spPr>
        <p:txBody>
          <a:bodyPr/>
          <a:lstStyle>
            <a:lvl1pPr marL="0" indent="0" algn="ctr">
              <a:buNone/>
              <a:defRPr sz="1600">
                <a:solidFill>
                  <a:srgbClr val="B60000"/>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37808194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hasCustomPrompt="1"/>
          </p:nvPr>
        </p:nvSpPr>
        <p:spPr>
          <a:xfrm>
            <a:off x="3357063" y="6529450"/>
            <a:ext cx="2429874"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194019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hasCustomPrompt="1"/>
          </p:nvPr>
        </p:nvSpPr>
        <p:spPr>
          <a:xfrm>
            <a:off x="3273243" y="6529450"/>
            <a:ext cx="2429874"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505567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200150" indent="-285750">
              <a:spcAft>
                <a:spcPts val="800"/>
              </a:spcAft>
              <a:buFont typeface="Arial" panose="020B0604020202020204" pitchFamily="34" charset="0"/>
              <a:buChar char="•"/>
              <a:defRPr sz="1600"/>
            </a:lvl3pPr>
            <a:lvl4pPr marL="1657350" indent="-285750">
              <a:spcAft>
                <a:spcPts val="800"/>
              </a:spcAft>
              <a:buFont typeface="Arial" panose="020B0604020202020204" pitchFamily="34" charset="0"/>
              <a:buChar char="•"/>
              <a:defRPr sz="1400"/>
            </a:lvl4pPr>
            <a:lvl5pPr marL="2114550" indent="-28575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200150" indent="-285750">
              <a:spcAft>
                <a:spcPts val="800"/>
              </a:spcAft>
              <a:buFont typeface="Arial" panose="020B0604020202020204" pitchFamily="34" charset="0"/>
              <a:buChar char="•"/>
              <a:defRPr sz="1600"/>
            </a:lvl3pPr>
            <a:lvl4pPr marL="1657350" indent="-285750">
              <a:spcAft>
                <a:spcPts val="800"/>
              </a:spcAft>
              <a:buFont typeface="Arial" panose="020B0604020202020204" pitchFamily="34" charset="0"/>
              <a:buChar char="•"/>
              <a:defRPr sz="1400"/>
            </a:lvl4pPr>
            <a:lvl5pPr marL="2114550" indent="-28575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200150" indent="-285750">
              <a:spcAft>
                <a:spcPts val="800"/>
              </a:spcAft>
              <a:buFont typeface="Arial" panose="020B0604020202020204" pitchFamily="34" charset="0"/>
              <a:buChar char="•"/>
              <a:defRPr sz="1600"/>
            </a:lvl3pPr>
            <a:lvl4pPr marL="1657350" indent="-285750">
              <a:spcAft>
                <a:spcPts val="800"/>
              </a:spcAft>
              <a:buFont typeface="Arial" panose="020B0604020202020204" pitchFamily="34" charset="0"/>
              <a:buChar char="•"/>
              <a:defRPr sz="1400"/>
            </a:lvl4pPr>
            <a:lvl5pPr marL="2114550" indent="-28575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200150" indent="-285750">
              <a:spcAft>
                <a:spcPts val="800"/>
              </a:spcAft>
              <a:buFont typeface="Arial" panose="020B0604020202020204" pitchFamily="34" charset="0"/>
              <a:buChar char="•"/>
              <a:defRPr sz="1600"/>
            </a:lvl3pPr>
            <a:lvl4pPr marL="1657350" indent="-285750">
              <a:spcAft>
                <a:spcPts val="800"/>
              </a:spcAft>
              <a:buFont typeface="Arial" panose="020B0604020202020204" pitchFamily="34" charset="0"/>
              <a:buChar char="•"/>
              <a:defRPr sz="1400"/>
            </a:lvl4pPr>
            <a:lvl5pPr marL="2114550" indent="-28575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357063" y="5996050"/>
            <a:ext cx="2429874"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207924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5026437" y="652945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4853900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1908587" y="652945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164351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Jump Link"/>
          <p:cNvSpPr>
            <a:spLocks noGrp="1"/>
          </p:cNvSpPr>
          <p:nvPr>
            <p:ph type="body" sz="quarter" idx="16" hasCustomPrompt="1"/>
          </p:nvPr>
        </p:nvSpPr>
        <p:spPr>
          <a:xfrm>
            <a:off x="3467512" y="508165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1579501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lvl1pPr marL="0" indent="0">
              <a:buNone/>
              <a:defRPr/>
            </a:lvl1pPr>
          </a:lstStyle>
          <a:p>
            <a:endParaRPr lang="en-US"/>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2469297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extLst mod="1">
    <p:ext uri="{DCECCB84-F9BA-43D5-87BE-67443E8EF086}">
      <p15:sldGuideLst xmlns=""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40049732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436620" y="3581400"/>
            <a:ext cx="569976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83350321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238481487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106916897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40761728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423552719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7"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222947916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13"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369556950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0497328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38481487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6916897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76172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883920" y="0"/>
            <a:ext cx="7955280" cy="1188720"/>
          </a:xfrm>
          <a:prstGeom prst="rect">
            <a:avLst/>
          </a:prstGeom>
        </p:spPr>
        <p:txBody>
          <a:bodyPr/>
          <a:lstStyle>
            <a:lvl1pPr algn="r">
              <a:defRPr sz="4800">
                <a:solidFill>
                  <a:schemeClr val="bg2"/>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Subtitle 2"/>
          <p:cNvSpPr>
            <a:spLocks noGrp="1"/>
          </p:cNvSpPr>
          <p:nvPr>
            <p:ph type="subTitle" idx="1"/>
          </p:nvPr>
        </p:nvSpPr>
        <p:spPr>
          <a:xfrm>
            <a:off x="2438400" y="1264920"/>
            <a:ext cx="6400800" cy="640080"/>
          </a:xfrm>
          <a:prstGeom prst="rect">
            <a:avLst/>
          </a:prstGeom>
        </p:spPr>
        <p:txBody>
          <a:bodyPr/>
          <a:lstStyle>
            <a:lvl1pPr marL="0" indent="0" algn="r">
              <a:buNone/>
              <a:defRPr b="1">
                <a:solidFill>
                  <a:srgbClr val="6A6A6A"/>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ntent Placeholder 5"/>
          <p:cNvSpPr>
            <a:spLocks noGrp="1"/>
          </p:cNvSpPr>
          <p:nvPr>
            <p:ph sz="quarter" idx="12"/>
          </p:nvPr>
        </p:nvSpPr>
        <p:spPr>
          <a:xfrm>
            <a:off x="1371600" y="3581400"/>
            <a:ext cx="6400800" cy="2438400"/>
          </a:xfrm>
          <a:prstGeom prst="rect">
            <a:avLst/>
          </a:prstGeom>
        </p:spPr>
        <p:txBody>
          <a:bodyPr/>
          <a:lstStyle>
            <a:lvl1pPr algn="ctr">
              <a:defRPr sz="4000" b="0">
                <a:latin typeface="Arial" panose="020B0604020202020204" pitchFamily="34" charset="0"/>
                <a:cs typeface="Arial" panose="020B0604020202020204" pitchFamily="34" charset="0"/>
              </a:defRPr>
            </a:lvl1pPr>
          </a:lstStyle>
          <a:p>
            <a:pPr lvl="0"/>
            <a:r>
              <a:rPr lang="en-US" dirty="0" smtClean="0"/>
              <a:t>Click to edit Master text styles</a:t>
            </a:r>
            <a:endParaRPr lang="en-US" dirty="0"/>
          </a:p>
        </p:txBody>
      </p:sp>
      <p:sp>
        <p:nvSpPr>
          <p:cNvPr id="8" name="Content Placeholder 7"/>
          <p:cNvSpPr>
            <a:spLocks noGrp="1"/>
          </p:cNvSpPr>
          <p:nvPr>
            <p:ph sz="quarter" idx="13"/>
          </p:nvPr>
        </p:nvSpPr>
        <p:spPr>
          <a:xfrm>
            <a:off x="0" y="6771640"/>
            <a:ext cx="9144000" cy="91440"/>
          </a:xfrm>
          <a:prstGeom prst="rect">
            <a:avLst/>
          </a:prstGeom>
        </p:spPr>
        <p:txBody>
          <a:bodyPr lIns="45720" rIns="45720" anchor="ctr"/>
          <a:lstStyle>
            <a:lvl1pPr algn="l">
              <a:defRPr sz="800">
                <a:solidFill>
                  <a:srgbClr val="6A6A6A"/>
                </a:solidFill>
              </a:defRPr>
            </a:lvl1pPr>
          </a:lstStyle>
          <a:p>
            <a:pPr lvl="0"/>
            <a:r>
              <a:rPr lang="en-US" dirty="0" smtClean="0"/>
              <a:t>Click to edit Master text styles</a:t>
            </a:r>
            <a:endParaRPr lang="en-US" dirty="0"/>
          </a:p>
        </p:txBody>
      </p:sp>
      <p:cxnSp>
        <p:nvCxnSpPr>
          <p:cNvPr id="7" name="Straight Connector 6"/>
          <p:cNvCxnSpPr/>
          <p:nvPr userDrawn="1"/>
        </p:nvCxnSpPr>
        <p:spPr>
          <a:xfrm>
            <a:off x="857250" y="1231900"/>
            <a:ext cx="8001000" cy="0"/>
          </a:xfrm>
          <a:prstGeom prst="line">
            <a:avLst/>
          </a:prstGeom>
          <a:ln>
            <a:solidFill>
              <a:srgbClr val="00518B"/>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599204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23552719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22947916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9556950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Slide Title"/>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1"/>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38872374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a:t>Click to edit Master title style</a:t>
            </a:r>
          </a:p>
        </p:txBody>
      </p:sp>
      <p:sp>
        <p:nvSpPr>
          <p:cNvPr id="3" name="Text Placeholder 1"/>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270531504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Plain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8" name="Text Placeholder 1"/>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
        <p:nvSpPr>
          <p:cNvPr id="7" name="Jump Link"/>
          <p:cNvSpPr>
            <a:spLocks noGrp="1"/>
          </p:cNvSpPr>
          <p:nvPr>
            <p:ph type="body" sz="quarter" idx="11" hasCustomPrompt="1"/>
          </p:nvPr>
        </p:nvSpPr>
        <p:spPr>
          <a:xfrm>
            <a:off x="3356610" y="6629400"/>
            <a:ext cx="2430780" cy="152400"/>
          </a:xfrm>
          <a:prstGeom prst="rect">
            <a:avLst/>
          </a:prstGeom>
        </p:spPr>
        <p:txBody>
          <a:bodyPr/>
          <a:lstStyle>
            <a:lvl1pPr marL="0" indent="0" algn="ctr">
              <a:buNone/>
              <a:defRPr sz="800" baseline="0">
                <a:solidFill>
                  <a:srgbClr val="6A6A6A"/>
                </a:solidFill>
              </a:defRPr>
            </a:lvl1pPr>
          </a:lstStyle>
          <a:p>
            <a:pPr lvl="0"/>
            <a:r>
              <a:rPr lang="en-US" dirty="0"/>
              <a:t>Add “Return to previous slide.”</a:t>
            </a:r>
          </a:p>
        </p:txBody>
      </p:sp>
    </p:spTree>
    <p:extLst>
      <p:ext uri="{BB962C8B-B14F-4D97-AF65-F5344CB8AC3E}">
        <p14:creationId xmlns:p14="http://schemas.microsoft.com/office/powerpoint/2010/main" val="701755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Plain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8" name="Jump Link"/>
          <p:cNvSpPr>
            <a:spLocks noGrp="1"/>
          </p:cNvSpPr>
          <p:nvPr>
            <p:ph type="body" sz="quarter" idx="11" hasCustomPrompt="1"/>
          </p:nvPr>
        </p:nvSpPr>
        <p:spPr>
          <a:xfrm>
            <a:off x="3356610" y="6477000"/>
            <a:ext cx="2430780" cy="152400"/>
          </a:xfrm>
          <a:prstGeom prst="rect">
            <a:avLst/>
          </a:prstGeom>
        </p:spPr>
        <p:txBody>
          <a:bodyPr/>
          <a:lstStyle>
            <a:lvl1pPr marL="0" indent="0" algn="ctr">
              <a:buNone/>
              <a:defRPr sz="800" baseline="0">
                <a:solidFill>
                  <a:srgbClr val="6A6A6A"/>
                </a:solidFill>
              </a:defRPr>
            </a:lvl1pPr>
          </a:lstStyle>
          <a:p>
            <a:pPr lvl="0"/>
            <a:r>
              <a:rPr lang="en-US" dirty="0"/>
              <a:t>Add “Return to previous slide.”</a:t>
            </a:r>
          </a:p>
        </p:txBody>
      </p:sp>
    </p:spTree>
    <p:extLst>
      <p:ext uri="{BB962C8B-B14F-4D97-AF65-F5344CB8AC3E}">
        <p14:creationId xmlns:p14="http://schemas.microsoft.com/office/powerpoint/2010/main" val="394921454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Plain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2" name="Jump Link"/>
          <p:cNvSpPr>
            <a:spLocks noGrp="1"/>
          </p:cNvSpPr>
          <p:nvPr>
            <p:ph type="body" sz="quarter" idx="11" hasCustomPrompt="1"/>
          </p:nvPr>
        </p:nvSpPr>
        <p:spPr>
          <a:xfrm>
            <a:off x="3356610" y="6477000"/>
            <a:ext cx="2430780" cy="152400"/>
          </a:xfrm>
          <a:prstGeom prst="rect">
            <a:avLst/>
          </a:prstGeom>
        </p:spPr>
        <p:txBody>
          <a:bodyPr/>
          <a:lstStyle>
            <a:lvl1pPr marL="0" indent="0" algn="ctr">
              <a:buNone/>
              <a:defRPr sz="800" baseline="0">
                <a:solidFill>
                  <a:srgbClr val="6A6A6A"/>
                </a:solidFill>
              </a:defRPr>
            </a:lvl1pPr>
          </a:lstStyle>
          <a:p>
            <a:pPr lvl="0"/>
            <a:r>
              <a:rPr lang="en-US" dirty="0"/>
              <a:t>Add “Return to previous slide.”</a:t>
            </a:r>
          </a:p>
        </p:txBody>
      </p:sp>
    </p:spTree>
    <p:extLst>
      <p:ext uri="{BB962C8B-B14F-4D97-AF65-F5344CB8AC3E}">
        <p14:creationId xmlns:p14="http://schemas.microsoft.com/office/powerpoint/2010/main" val="365626086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Jump Link"/>
          <p:cNvSpPr>
            <a:spLocks noGrp="1"/>
          </p:cNvSpPr>
          <p:nvPr>
            <p:ph type="body" sz="quarter" idx="11" hasCustomPrompt="1"/>
          </p:nvPr>
        </p:nvSpPr>
        <p:spPr>
          <a:xfrm>
            <a:off x="3356610" y="6477000"/>
            <a:ext cx="2430780" cy="152400"/>
          </a:xfrm>
          <a:prstGeom prst="rect">
            <a:avLst/>
          </a:prstGeom>
        </p:spPr>
        <p:txBody>
          <a:bodyPr/>
          <a:lstStyle>
            <a:lvl1pPr marL="0" indent="0" algn="ctr">
              <a:buNone/>
              <a:defRPr sz="800" baseline="0">
                <a:solidFill>
                  <a:srgbClr val="6A6A6A"/>
                </a:solidFill>
              </a:defRPr>
            </a:lvl1pPr>
          </a:lstStyle>
          <a:p>
            <a:pPr lvl="0"/>
            <a:r>
              <a:rPr lang="en-US" dirty="0"/>
              <a:t>Add “Return to previous slide.”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2678369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Jump link"/>
          <p:cNvSpPr>
            <a:spLocks noGrp="1"/>
          </p:cNvSpPr>
          <p:nvPr>
            <p:ph type="body" sz="quarter" idx="13" hasCustomPrompt="1"/>
          </p:nvPr>
        </p:nvSpPr>
        <p:spPr>
          <a:xfrm>
            <a:off x="3356610" y="6477000"/>
            <a:ext cx="2430780" cy="152400"/>
          </a:xfrm>
          <a:prstGeom prst="rect">
            <a:avLst/>
          </a:prstGeom>
        </p:spPr>
        <p:txBody>
          <a:bodyPr/>
          <a:lstStyle>
            <a:lvl1pPr marL="0" indent="0" algn="ctr">
              <a:buNone/>
              <a:defRPr sz="800" baseline="0">
                <a:solidFill>
                  <a:srgbClr val="6A6A6A"/>
                </a:solidFill>
              </a:defRPr>
            </a:lvl1pPr>
          </a:lstStyle>
          <a:p>
            <a:pPr lvl="0"/>
            <a:r>
              <a:rPr lang="en-US" dirty="0"/>
              <a:t>Add “Return to previous slide.”</a:t>
            </a:r>
          </a:p>
        </p:txBody>
      </p:sp>
    </p:spTree>
    <p:extLst>
      <p:ext uri="{BB962C8B-B14F-4D97-AF65-F5344CB8AC3E}">
        <p14:creationId xmlns:p14="http://schemas.microsoft.com/office/powerpoint/2010/main" val="10997478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7556411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8" name="Jump Link"/>
          <p:cNvSpPr>
            <a:spLocks noGrp="1"/>
          </p:cNvSpPr>
          <p:nvPr>
            <p:ph type="body" sz="quarter" idx="11" hasCustomPrompt="1"/>
          </p:nvPr>
        </p:nvSpPr>
        <p:spPr>
          <a:xfrm>
            <a:off x="3356610" y="6477000"/>
            <a:ext cx="2430780" cy="152400"/>
          </a:xfrm>
          <a:prstGeom prst="rect">
            <a:avLst/>
          </a:prstGeom>
        </p:spPr>
        <p:txBody>
          <a:bodyPr/>
          <a:lstStyle>
            <a:lvl1pPr marL="0" indent="0" algn="ctr">
              <a:buNone/>
              <a:defRPr sz="800" baseline="0">
                <a:solidFill>
                  <a:srgbClr val="6A6A6A"/>
                </a:solidFill>
              </a:defRPr>
            </a:lvl1pPr>
          </a:lstStyle>
          <a:p>
            <a:pPr lvl="0"/>
            <a:r>
              <a:rPr lang="en-US" dirty="0"/>
              <a:t>Add “Return to previous slide.”</a:t>
            </a:r>
          </a:p>
        </p:txBody>
      </p:sp>
    </p:spTree>
    <p:extLst>
      <p:ext uri="{BB962C8B-B14F-4D97-AF65-F5344CB8AC3E}">
        <p14:creationId xmlns:p14="http://schemas.microsoft.com/office/powerpoint/2010/main" val="31123782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074104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49530" y="3429000"/>
            <a:ext cx="561594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49530" y="4114800"/>
            <a:ext cx="561594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40049732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436620" y="3581400"/>
            <a:ext cx="569976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436620" y="4260273"/>
            <a:ext cx="569976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3848148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image" Target="../media/image3.gif"/><Relationship Id="rId4" Type="http://schemas.openxmlformats.org/officeDocument/2006/relationships/slideLayout" Target="../slideLayouts/slideLayout11.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theme" Target="../theme/theme3.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theme" Target="../theme/theme4.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41.xml"/><Relationship Id="rId7" Type="http://schemas.openxmlformats.org/officeDocument/2006/relationships/slideLayout" Target="../slideLayouts/slideLayout45.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5" Type="http://schemas.openxmlformats.org/officeDocument/2006/relationships/slideLayout" Target="../slideLayouts/slideLayout43.xml"/><Relationship Id="rId4" Type="http://schemas.openxmlformats.org/officeDocument/2006/relationships/slideLayout" Target="../slideLayouts/slideLayout42.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48.xml"/><Relationship Id="rId7" Type="http://schemas.openxmlformats.org/officeDocument/2006/relationships/slideLayout" Target="../slideLayouts/slideLayout52.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5" Type="http://schemas.openxmlformats.org/officeDocument/2006/relationships/slideLayout" Target="../slideLayouts/slideLayout50.xml"/><Relationship Id="rId4" Type="http://schemas.openxmlformats.org/officeDocument/2006/relationships/slideLayout" Target="../slideLayouts/slideLayout49.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54.xml"/><Relationship Id="rId1" Type="http://schemas.openxmlformats.org/officeDocument/2006/relationships/slideLayout" Target="../slideLayouts/slideLayout53.xml"/><Relationship Id="rId4" Type="http://schemas.openxmlformats.org/officeDocument/2006/relationships/image" Target="../media/image4.png"/></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57.xml"/><Relationship Id="rId2" Type="http://schemas.openxmlformats.org/officeDocument/2006/relationships/slideLayout" Target="../slideLayouts/slideLayout56.xml"/><Relationship Id="rId1" Type="http://schemas.openxmlformats.org/officeDocument/2006/relationships/slideLayout" Target="../slideLayouts/slideLayout55.xml"/><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60.xml"/><Relationship Id="rId2" Type="http://schemas.openxmlformats.org/officeDocument/2006/relationships/slideLayout" Target="../slideLayouts/slideLayout59.xml"/><Relationship Id="rId1" Type="http://schemas.openxmlformats.org/officeDocument/2006/relationships/slideLayout" Target="../slideLayouts/slideLayout58.xml"/><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066235593"/>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33" r:id="rId5"/>
    <p:sldLayoutId id="2147483734" r:id="rId6"/>
    <p:sldLayoutId id="2147483914"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MH Tagline" descr="Tag line: Because learning changes everything™"/>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Tree>
    <p:extLst>
      <p:ext uri="{BB962C8B-B14F-4D97-AF65-F5344CB8AC3E}">
        <p14:creationId xmlns:p14="http://schemas.microsoft.com/office/powerpoint/2010/main" val="1460950632"/>
      </p:ext>
    </p:extLst>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1192571768"/>
      </p:ext>
    </p:extLst>
  </p:cSld>
  <p:clrMap bg1="lt1" tx1="dk1" bg2="lt2" tx2="dk2" accent1="accent1" accent2="accent2" accent3="accent3" accent4="accent4" accent5="accent5" accent6="accent6" hlink="hlink" folHlink="folHlink"/>
  <p:sldLayoutIdLst>
    <p:sldLayoutId id="2147483751" r:id="rId1"/>
    <p:sldLayoutId id="2147483896" r:id="rId2"/>
    <p:sldLayoutId id="2147483965" r:id="rId3"/>
    <p:sldLayoutId id="2147483753" r:id="rId4"/>
    <p:sldLayoutId id="2147483908" r:id="rId5"/>
    <p:sldLayoutId id="2147483950" r:id="rId6"/>
    <p:sldLayoutId id="2147483757" r:id="rId7"/>
    <p:sldLayoutId id="2147483877" r:id="rId8"/>
    <p:sldLayoutId id="2147483761" r:id="rId9"/>
    <p:sldLayoutId id="2147483800" r:id="rId10"/>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Copyright" descr="©McGraw-Hill Education&#10;"/>
          <p:cNvSpPr txBox="1">
            <a:spLocks/>
          </p:cNvSpPr>
          <p:nvPr userDrawn="1"/>
        </p:nvSpPr>
        <p:spPr>
          <a:xfrm>
            <a:off x="0" y="6705600"/>
            <a:ext cx="155448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chemeClr val="bg1"/>
                </a:solidFill>
                <a:effectLst/>
                <a:latin typeface="+mn-lt"/>
                <a:ea typeface="+mn-ea"/>
                <a:cs typeface="+mn-cs"/>
              </a:rPr>
              <a:t>© 2019 McGraw-Hill Education</a:t>
            </a:r>
            <a:endParaRPr lang="en-US" sz="3200" kern="1200" dirty="0">
              <a:solidFill>
                <a:schemeClr val="bg1"/>
              </a:solidFill>
              <a:effectLst/>
              <a:latin typeface="+mn-lt"/>
              <a:ea typeface="+mn-ea"/>
              <a:cs typeface="+mn-cs"/>
            </a:endParaRPr>
          </a:p>
        </p:txBody>
      </p:sp>
    </p:spTree>
    <p:extLst>
      <p:ext uri="{BB962C8B-B14F-4D97-AF65-F5344CB8AC3E}">
        <p14:creationId xmlns:p14="http://schemas.microsoft.com/office/powerpoint/2010/main" val="1283304046"/>
      </p:ext>
    </p:extLst>
  </p:cSld>
  <p:clrMap bg1="lt1" tx1="dk1" bg2="lt2" tx2="dk2" accent1="accent1" accent2="accent2" accent3="accent3" accent4="accent4" accent5="accent5" accent6="accent6" hlink="hlink" folHlink="folHlink"/>
  <p:sldLayoutIdLst>
    <p:sldLayoutId id="2147483951" r:id="rId1"/>
    <p:sldLayoutId id="2147483966" r:id="rId2"/>
    <p:sldLayoutId id="2147483967" r:id="rId3"/>
    <p:sldLayoutId id="2147483968" r:id="rId4"/>
    <p:sldLayoutId id="2147483969" r:id="rId5"/>
    <p:sldLayoutId id="2147483970" r:id="rId6"/>
    <p:sldLayoutId id="2147483971" r:id="rId7"/>
    <p:sldLayoutId id="2147483953" r:id="rId8"/>
    <p:sldLayoutId id="2147483954" r:id="rId9"/>
    <p:sldLayoutId id="2147483955" r:id="rId10"/>
    <p:sldLayoutId id="2147483956" r:id="rId11"/>
    <p:sldLayoutId id="2147483957" r:id="rId12"/>
    <p:sldLayoutId id="2147483958" r:id="rId13"/>
    <p:sldLayoutId id="2147483959" r:id="rId14"/>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Copyright" descr="©McGraw-Hill Education&#10;"/>
          <p:cNvSpPr txBox="1"/>
          <p:nvPr userDrawn="1"/>
        </p:nvSpPr>
        <p:spPr>
          <a:xfrm>
            <a:off x="0" y="6642556"/>
            <a:ext cx="1295400" cy="215444"/>
          </a:xfrm>
          <a:prstGeom prst="rect">
            <a:avLst/>
          </a:prstGeom>
          <a:noFill/>
        </p:spPr>
        <p:txBody>
          <a:bodyPr wrap="square" rtlCol="0">
            <a:spAutoFit/>
          </a:bodyPr>
          <a:lstStyle/>
          <a:p>
            <a:r>
              <a:rPr lang="en-US" sz="800" dirty="0">
                <a:solidFill>
                  <a:srgbClr val="6A6A6A"/>
                </a:solidFill>
              </a:rPr>
              <a:t>©McGraw-Hill Education</a:t>
            </a:r>
          </a:p>
        </p:txBody>
      </p:sp>
    </p:spTree>
    <p:extLst>
      <p:ext uri="{BB962C8B-B14F-4D97-AF65-F5344CB8AC3E}">
        <p14:creationId xmlns:p14="http://schemas.microsoft.com/office/powerpoint/2010/main" val="857642538"/>
      </p:ext>
    </p:extLst>
  </p:cSld>
  <p:clrMap bg1="lt1" tx1="dk1" bg2="lt2" tx2="dk2" accent1="accent1" accent2="accent2" accent3="accent3" accent4="accent4" accent5="accent5" accent6="accent6" hlink="hlink" folHlink="folHlink"/>
  <p:sldLayoutIdLst>
    <p:sldLayoutId id="2147483936" r:id="rId1"/>
    <p:sldLayoutId id="2147483937" r:id="rId2"/>
    <p:sldLayoutId id="2147483938" r:id="rId3"/>
    <p:sldLayoutId id="2147483939" r:id="rId4"/>
    <p:sldLayoutId id="2147483940" r:id="rId5"/>
    <p:sldLayoutId id="2147483941" r:id="rId6"/>
    <p:sldLayoutId id="2147483942"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520106136"/>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Background"/>
          <p:cNvSpPr/>
          <p:nvPr userDrawn="1"/>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MH BG Image"/>
          <p:cNvPicPr>
            <a:picLocks noChangeAspect="1"/>
          </p:cNvPicPr>
          <p:nvPr userDrawn="1"/>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263611861"/>
      </p:ext>
    </p:extLst>
  </p:cSld>
  <p:clrMap bg1="lt1" tx1="dk1" bg2="lt2" tx2="dk2" accent1="accent1" accent2="accent2" accent3="accent3" accent4="accent4" accent5="accent5" accent6="accent6" hlink="hlink" folHlink="folHlink"/>
  <p:sldLayoutIdLst>
    <p:sldLayoutId id="2147483677" r:id="rId1"/>
    <p:sldLayoutId id="2147483769" r:id="rId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782738187"/>
      </p:ext>
    </p:extLst>
  </p:cSld>
  <p:clrMap bg1="lt1" tx1="dk1" bg2="lt2" tx2="dk2" accent1="accent1" accent2="accent2" accent3="accent3" accent4="accent4" accent5="accent5" accent6="accent6" hlink="hlink" folHlink="folHlink"/>
  <p:sldLayoutIdLst>
    <p:sldLayoutId id="2147483902" r:id="rId1"/>
    <p:sldLayoutId id="2147483906" r:id="rId2"/>
    <p:sldLayoutId id="2147483755"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2366522392"/>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29.xml"/><Relationship Id="rId4" Type="http://schemas.openxmlformats.org/officeDocument/2006/relationships/slide" Target="slide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29.xml"/><Relationship Id="rId4" Type="http://schemas.openxmlformats.org/officeDocument/2006/relationships/slide" Target="slide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9.xml"/><Relationship Id="rId4" Type="http://schemas.openxmlformats.org/officeDocument/2006/relationships/slide" Target="slide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27.xml"/><Relationship Id="rId5" Type="http://schemas.openxmlformats.org/officeDocument/2006/relationships/slide" Target="slide2.xml"/><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1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0.png"/><Relationship Id="rId1" Type="http://schemas.openxmlformats.org/officeDocument/2006/relationships/slideLayout" Target="../slideLayouts/slideLayout30.xml"/></Relationships>
</file>

<file path=ppt/slides/_rels/slide1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1.png"/><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8" Type="http://schemas.openxmlformats.org/officeDocument/2006/relationships/slide" Target="slide39.xml"/><Relationship Id="rId3" Type="http://schemas.openxmlformats.org/officeDocument/2006/relationships/slide" Target="slide4.xml"/><Relationship Id="rId7" Type="http://schemas.openxmlformats.org/officeDocument/2006/relationships/slide" Target="slide34.xml"/><Relationship Id="rId2" Type="http://schemas.openxmlformats.org/officeDocument/2006/relationships/slide" Target="slide3.xml"/><Relationship Id="rId1" Type="http://schemas.openxmlformats.org/officeDocument/2006/relationships/slideLayout" Target="../slideLayouts/slideLayout25.xml"/><Relationship Id="rId6" Type="http://schemas.openxmlformats.org/officeDocument/2006/relationships/slide" Target="slide20.xml"/><Relationship Id="rId5" Type="http://schemas.openxmlformats.org/officeDocument/2006/relationships/slide" Target="slide18.xml"/><Relationship Id="rId10" Type="http://schemas.openxmlformats.org/officeDocument/2006/relationships/slide" Target="slide44.xml"/><Relationship Id="rId4" Type="http://schemas.openxmlformats.org/officeDocument/2006/relationships/slide" Target="slide10.xml"/><Relationship Id="rId9" Type="http://schemas.openxmlformats.org/officeDocument/2006/relationships/slide" Target="slide40.xml"/></Relationships>
</file>

<file path=ppt/slides/_rels/slide2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28.xml"/><Relationship Id="rId6" Type="http://schemas.openxmlformats.org/officeDocument/2006/relationships/slide" Target="slide2.xml"/><Relationship Id="rId5" Type="http://schemas.openxmlformats.org/officeDocument/2006/relationships/image" Target="../media/image24.png"/><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28.xml"/><Relationship Id="rId5" Type="http://schemas.openxmlformats.org/officeDocument/2006/relationships/slide" Target="slide2.xml"/><Relationship Id="rId4" Type="http://schemas.openxmlformats.org/officeDocument/2006/relationships/image" Target="../media/image25.png"/></Relationships>
</file>

<file path=ppt/slides/_rels/slide2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6.png"/><Relationship Id="rId1" Type="http://schemas.openxmlformats.org/officeDocument/2006/relationships/slideLayout" Target="../slideLayouts/slideLayout27.xml"/></Relationships>
</file>

<file path=ppt/slides/_rels/slide2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28.xml"/><Relationship Id="rId4" Type="http://schemas.openxmlformats.org/officeDocument/2006/relationships/slide" Target="slide2.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28.xml"/><Relationship Id="rId4" Type="http://schemas.openxmlformats.org/officeDocument/2006/relationships/slide" Target="slide2.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28.xml"/><Relationship Id="rId5" Type="http://schemas.openxmlformats.org/officeDocument/2006/relationships/slide" Target="slide2.xml"/><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28.xml"/><Relationship Id="rId4" Type="http://schemas.openxmlformats.org/officeDocument/2006/relationships/slide" Target="slide2.xml"/></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28.xml"/><Relationship Id="rId4" Type="http://schemas.openxmlformats.org/officeDocument/2006/relationships/slide" Target="slide2.xml"/></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28.xml"/><Relationship Id="rId4" Type="http://schemas.openxmlformats.org/officeDocument/2006/relationships/slide" Target="slide2.xml"/></Relationships>
</file>

<file path=ppt/slides/_rels/slide3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3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28.xml"/><Relationship Id="rId6" Type="http://schemas.openxmlformats.org/officeDocument/2006/relationships/slide" Target="slide2.xml"/><Relationship Id="rId5" Type="http://schemas.openxmlformats.org/officeDocument/2006/relationships/image" Target="../media/image35.png"/><Relationship Id="rId4" Type="http://schemas.openxmlformats.org/officeDocument/2006/relationships/image" Target="../media/image34.png"/></Relationships>
</file>

<file path=ppt/slides/_rels/slide3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6.png"/><Relationship Id="rId1" Type="http://schemas.openxmlformats.org/officeDocument/2006/relationships/slideLayout" Target="../slideLayouts/slideLayout27.xml"/></Relationships>
</file>

<file path=ppt/slides/_rels/slide3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9.xml"/><Relationship Id="rId4" Type="http://schemas.openxmlformats.org/officeDocument/2006/relationships/slide" Target="slide2.xml"/></Relationships>
</file>

<file path=ppt/slides/_rels/slide3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9.png"/><Relationship Id="rId1" Type="http://schemas.openxmlformats.org/officeDocument/2006/relationships/slideLayout" Target="../slideLayouts/slideLayout27.xml"/></Relationships>
</file>

<file path=ppt/slides/_rels/slide3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4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4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4.xml"/><Relationship Id="rId1" Type="http://schemas.openxmlformats.org/officeDocument/2006/relationships/slideLayout" Target="../slideLayouts/slideLayout27.xml"/><Relationship Id="rId5" Type="http://schemas.openxmlformats.org/officeDocument/2006/relationships/slide" Target="slide2.xml"/><Relationship Id="rId4" Type="http://schemas.openxmlformats.org/officeDocument/2006/relationships/image" Target="../media/image41.png"/></Relationships>
</file>

<file path=ppt/slides/_rels/slide4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42.png"/><Relationship Id="rId1" Type="http://schemas.openxmlformats.org/officeDocument/2006/relationships/slideLayout" Target="../slideLayouts/slideLayout27.xml"/></Relationships>
</file>

<file path=ppt/slides/_rels/slide4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43.png"/><Relationship Id="rId1" Type="http://schemas.openxmlformats.org/officeDocument/2006/relationships/slideLayout" Target="../slideLayouts/slideLayout27.xml"/></Relationships>
</file>

<file path=ppt/slides/_rels/slide4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4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4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5.xml"/><Relationship Id="rId1" Type="http://schemas.openxmlformats.org/officeDocument/2006/relationships/slideLayout" Target="../slideLayouts/slideLayout26.xml"/><Relationship Id="rId4" Type="http://schemas.openxmlformats.org/officeDocument/2006/relationships/slide" Target="slide2.xml"/></Relationships>
</file>

<file path=ppt/slides/_rels/slide4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6.xml"/><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4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46.png"/><Relationship Id="rId1" Type="http://schemas.openxmlformats.org/officeDocument/2006/relationships/slideLayout" Target="../slideLayouts/slideLayout26.xml"/></Relationships>
</file>

<file path=ppt/slides/_rels/slide4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47.png"/><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png"/><Relationship Id="rId1" Type="http://schemas.openxmlformats.org/officeDocument/2006/relationships/slideLayout" Target="../slideLayouts/slideLayout27.xml"/></Relationships>
</file>

<file path=ppt/slides/_rels/slide5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7.xml"/><Relationship Id="rId1" Type="http://schemas.openxmlformats.org/officeDocument/2006/relationships/slideLayout" Target="../slideLayouts/slideLayout26.xml"/><Relationship Id="rId4" Type="http://schemas.openxmlformats.org/officeDocument/2006/relationships/slide" Target="slide2.xml"/></Relationships>
</file>

<file path=ppt/slides/_rels/slide5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8.xml"/><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6.png"/><Relationship Id="rId1" Type="http://schemas.openxmlformats.org/officeDocument/2006/relationships/slideLayout" Target="../slideLayouts/slideLayout28.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7.png"/><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8.xml"/><Relationship Id="rId4" Type="http://schemas.openxmlformats.org/officeDocument/2006/relationships/slide" Target="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ctrTitle"/>
          </p:nvPr>
        </p:nvSpPr>
        <p:spPr/>
        <p:txBody>
          <a:bodyPr/>
          <a:lstStyle/>
          <a:p>
            <a:pPr algn="l"/>
            <a:r>
              <a:rPr lang="en-US" b="1" dirty="0">
                <a:solidFill>
                  <a:srgbClr val="214E91"/>
                </a:solidFill>
              </a:rPr>
              <a:t>Mastering </a:t>
            </a:r>
            <a:r>
              <a:rPr lang="en-US" b="1" dirty="0" smtClean="0">
                <a:solidFill>
                  <a:srgbClr val="214E91"/>
                </a:solidFill>
              </a:rPr>
              <a:t>ArcGIS</a:t>
            </a:r>
            <a:br>
              <a:rPr lang="en-US" b="1" dirty="0" smtClean="0">
                <a:solidFill>
                  <a:srgbClr val="214E91"/>
                </a:solidFill>
              </a:rPr>
            </a:br>
            <a:r>
              <a:rPr lang="en-US" sz="2500" dirty="0">
                <a:solidFill>
                  <a:srgbClr val="214E91"/>
                </a:solidFill>
              </a:rPr>
              <a:t>Eighth Edition</a:t>
            </a:r>
          </a:p>
        </p:txBody>
      </p:sp>
      <p:sp>
        <p:nvSpPr>
          <p:cNvPr id="9" name="Subtitle 2"/>
          <p:cNvSpPr>
            <a:spLocks noGrp="1"/>
          </p:cNvSpPr>
          <p:nvPr>
            <p:ph type="subTitle" idx="1"/>
          </p:nvPr>
        </p:nvSpPr>
        <p:spPr/>
        <p:txBody>
          <a:bodyPr/>
          <a:lstStyle/>
          <a:p>
            <a:r>
              <a:rPr lang="en-US" dirty="0">
                <a:solidFill>
                  <a:srgbClr val="820082"/>
                </a:solidFill>
              </a:rPr>
              <a:t>Maribeth </a:t>
            </a:r>
            <a:r>
              <a:rPr lang="en-US" dirty="0" smtClean="0">
                <a:solidFill>
                  <a:srgbClr val="820082"/>
                </a:solidFill>
              </a:rPr>
              <a:t>Price</a:t>
            </a:r>
          </a:p>
          <a:p>
            <a:r>
              <a:rPr lang="en-US" sz="2000" b="0" i="1" dirty="0">
                <a:solidFill>
                  <a:srgbClr val="820082"/>
                </a:solidFill>
              </a:rPr>
              <a:t>South Dakota School of Mines and Technology</a:t>
            </a:r>
            <a:endParaRPr lang="en-US" sz="2000" dirty="0">
              <a:solidFill>
                <a:srgbClr val="820082"/>
              </a:solidFill>
            </a:endParaRPr>
          </a:p>
        </p:txBody>
      </p:sp>
      <p:sp>
        <p:nvSpPr>
          <p:cNvPr id="7" name="Content Placeholder 3"/>
          <p:cNvSpPr>
            <a:spLocks noGrp="1"/>
          </p:cNvSpPr>
          <p:nvPr>
            <p:ph sz="quarter" idx="12"/>
          </p:nvPr>
        </p:nvSpPr>
        <p:spPr/>
        <p:txBody>
          <a:bodyPr/>
          <a:lstStyle/>
          <a:p>
            <a:pPr>
              <a:spcAft>
                <a:spcPts val="2400"/>
              </a:spcAft>
            </a:pPr>
            <a:r>
              <a:rPr lang="en-US" b="1" dirty="0">
                <a:solidFill>
                  <a:srgbClr val="185C8E"/>
                </a:solidFill>
                <a:latin typeface="+mj-lt"/>
              </a:rPr>
              <a:t>Chapter </a:t>
            </a:r>
            <a:r>
              <a:rPr lang="en-US" b="1" dirty="0" smtClean="0">
                <a:solidFill>
                  <a:srgbClr val="185C8E"/>
                </a:solidFill>
                <a:latin typeface="+mj-lt"/>
              </a:rPr>
              <a:t>9</a:t>
            </a:r>
          </a:p>
          <a:p>
            <a:r>
              <a:rPr lang="en-US" dirty="0"/>
              <a:t>Spatial Joins</a:t>
            </a:r>
          </a:p>
        </p:txBody>
      </p:sp>
      <p:sp>
        <p:nvSpPr>
          <p:cNvPr id="6" name="Content Placeholder 4"/>
          <p:cNvSpPr>
            <a:spLocks noGrp="1"/>
          </p:cNvSpPr>
          <p:nvPr>
            <p:ph sz="quarter" idx="13"/>
          </p:nvPr>
        </p:nvSpPr>
        <p:spPr/>
        <p:txBody>
          <a:bodyPr/>
          <a:lstStyle/>
          <a:p>
            <a:pPr lvl="0"/>
            <a:r>
              <a:rPr lang="en-US" dirty="0"/>
              <a:t>© 2019 McGraw-Hill Education. All rights reserved. Authorized only for instructor use in the classroom.  No reproduction or further distribution permitted without the prior written consent of McGraw-Hill Education</a:t>
            </a:r>
            <a:r>
              <a:rPr lang="en-US" dirty="0" smtClean="0"/>
              <a:t>.</a:t>
            </a:r>
            <a:endParaRPr lang="en-US" dirty="0"/>
          </a:p>
        </p:txBody>
      </p:sp>
    </p:spTree>
    <p:extLst>
      <p:ext uri="{BB962C8B-B14F-4D97-AF65-F5344CB8AC3E}">
        <p14:creationId xmlns:p14="http://schemas.microsoft.com/office/powerpoint/2010/main" val="34147683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2834640"/>
            <a:ext cx="9144000" cy="1188720"/>
          </a:xfrm>
        </p:spPr>
        <p:txBody>
          <a:bodyPr/>
          <a:lstStyle/>
          <a:p>
            <a:r>
              <a:rPr lang="en-US" dirty="0"/>
              <a:t>Cardinality</a:t>
            </a:r>
            <a:endParaRPr lang="en-US" sz="1500" dirty="0"/>
          </a:p>
        </p:txBody>
      </p:sp>
      <p:sp>
        <p:nvSpPr>
          <p:cNvPr id="3" name="Text Placeholder 2"/>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5339210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57200" y="1295400"/>
            <a:ext cx="4937760" cy="1600200"/>
          </a:xfrm>
        </p:spPr>
        <p:txBody>
          <a:bodyPr/>
          <a:lstStyle/>
          <a:p>
            <a:pPr>
              <a:spcBef>
                <a:spcPct val="50000"/>
              </a:spcBef>
            </a:pPr>
            <a:r>
              <a:rPr lang="en-US" sz="2000" dirty="0">
                <a:latin typeface="Calibri" pitchFamily="34" charset="0"/>
                <a:cs typeface="Calibri" pitchFamily="34" charset="0"/>
              </a:rPr>
              <a:t>What if you switch the destination to airports and the source to cities?  Each airport is serving many cities and the cardinality is now one to many.  The Rule of Joining is violated and no join is possible.</a:t>
            </a:r>
          </a:p>
        </p:txBody>
      </p:sp>
      <p:pic>
        <p:nvPicPr>
          <p:cNvPr id="4098"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559690" y="3200400"/>
            <a:ext cx="3878952" cy="3274441"/>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4"/>
          <p:cNvPicPr>
            <a:picLocks noGrp="1" noChangeAspect="1" noChangeArrowheads="1"/>
          </p:cNvPicPr>
          <p:nvPr>
            <p:ph idx="14"/>
          </p:nvPr>
        </p:nvPicPr>
        <p:blipFill>
          <a:blip r:embed="rId3">
            <a:extLst>
              <a:ext uri="{28A0092B-C50C-407E-A947-70E740481C1C}">
                <a14:useLocalDpi xmlns:a14="http://schemas.microsoft.com/office/drawing/2010/main" val="0"/>
              </a:ext>
            </a:extLst>
          </a:blip>
          <a:srcRect/>
          <a:stretch>
            <a:fillRect/>
          </a:stretch>
        </p:blipFill>
        <p:spPr bwMode="auto">
          <a:xfrm>
            <a:off x="5500858" y="1447800"/>
            <a:ext cx="3457074" cy="2901142"/>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5"/>
          <p:cNvSpPr>
            <a:spLocks noGrp="1"/>
          </p:cNvSpPr>
          <p:nvPr>
            <p:ph idx="15"/>
          </p:nvPr>
        </p:nvSpPr>
        <p:spPr>
          <a:xfrm>
            <a:off x="5562600" y="1605742"/>
            <a:ext cx="3017520" cy="365760"/>
          </a:xfrm>
          <a:solidFill>
            <a:srgbClr val="B0CCB0"/>
          </a:solidFill>
        </p:spPr>
        <p:txBody>
          <a:bodyPr/>
          <a:lstStyle/>
          <a:p>
            <a:r>
              <a:rPr lang="en-US" sz="1800" dirty="0">
                <a:latin typeface="Calibri" pitchFamily="34" charset="0"/>
                <a:cs typeface="Calibri" pitchFamily="34" charset="0"/>
              </a:rPr>
              <a:t>Unique values map by </a:t>
            </a:r>
            <a:r>
              <a:rPr lang="en-US" sz="1800" dirty="0" smtClean="0">
                <a:latin typeface="Calibri" pitchFamily="34" charset="0"/>
                <a:cs typeface="Calibri" pitchFamily="34" charset="0"/>
              </a:rPr>
              <a:t>airport</a:t>
            </a:r>
            <a:endParaRPr lang="en-US" sz="1800" dirty="0">
              <a:latin typeface="Calibri" pitchFamily="34" charset="0"/>
              <a:cs typeface="Calibri" pitchFamily="34" charset="0"/>
            </a:endParaRPr>
          </a:p>
        </p:txBody>
      </p:sp>
      <p:sp>
        <p:nvSpPr>
          <p:cNvPr id="7" name="Content Placeholder 6"/>
          <p:cNvSpPr>
            <a:spLocks noGrp="1"/>
          </p:cNvSpPr>
          <p:nvPr>
            <p:ph idx="16"/>
          </p:nvPr>
        </p:nvSpPr>
        <p:spPr>
          <a:xfrm>
            <a:off x="4419600" y="4495800"/>
            <a:ext cx="4572000" cy="2103120"/>
          </a:xfrm>
        </p:spPr>
        <p:txBody>
          <a:bodyPr/>
          <a:lstStyle/>
          <a:p>
            <a:pPr>
              <a:spcBef>
                <a:spcPct val="50000"/>
              </a:spcBef>
            </a:pPr>
            <a:r>
              <a:rPr lang="en-US" sz="2000" dirty="0">
                <a:latin typeface="Calibri" pitchFamily="34" charset="0"/>
                <a:cs typeface="Calibri" pitchFamily="34" charset="0"/>
              </a:rPr>
              <a:t>If you could instead use </a:t>
            </a:r>
            <a:r>
              <a:rPr lang="en-US" sz="2000" b="1" dirty="0">
                <a:latin typeface="Calibri" pitchFamily="34" charset="0"/>
                <a:cs typeface="Calibri" pitchFamily="34" charset="0"/>
              </a:rPr>
              <a:t>Summarize</a:t>
            </a:r>
            <a:r>
              <a:rPr lang="en-US" sz="2000" dirty="0">
                <a:latin typeface="Calibri" pitchFamily="34" charset="0"/>
                <a:cs typeface="Calibri" pitchFamily="34" charset="0"/>
              </a:rPr>
              <a:t> to group the cities according to the airport they served, and summed the population, you would get a table like this.  Now every airport has one record.</a:t>
            </a:r>
          </a:p>
          <a:p>
            <a:pPr>
              <a:spcBef>
                <a:spcPct val="50000"/>
              </a:spcBef>
            </a:pPr>
            <a:r>
              <a:rPr lang="en-US" sz="2000" dirty="0">
                <a:latin typeface="Calibri" pitchFamily="34" charset="0"/>
                <a:cs typeface="Calibri" pitchFamily="34" charset="0"/>
              </a:rPr>
              <a:t>You can do this with a </a:t>
            </a:r>
            <a:r>
              <a:rPr lang="en-US" sz="2000" b="1" dirty="0">
                <a:latin typeface="Calibri" pitchFamily="34" charset="0"/>
                <a:cs typeface="Calibri" pitchFamily="34" charset="0"/>
              </a:rPr>
              <a:t>summarized join</a:t>
            </a:r>
            <a:r>
              <a:rPr lang="en-US" sz="2000" dirty="0">
                <a:latin typeface="Calibri" pitchFamily="34" charset="0"/>
                <a:cs typeface="Calibri" pitchFamily="34" charset="0"/>
              </a:rPr>
              <a:t>.</a:t>
            </a:r>
          </a:p>
        </p:txBody>
      </p:sp>
      <p:sp>
        <p:nvSpPr>
          <p:cNvPr id="11" name="Text Placeholder 7"/>
          <p:cNvSpPr>
            <a:spLocks noGrp="1"/>
          </p:cNvSpPr>
          <p:nvPr>
            <p:ph type="body" sz="quarter" idx="20"/>
          </p:nvPr>
        </p:nvSpPr>
        <p:spPr/>
        <p:txBody>
          <a:bodyPr/>
          <a:lstStyle/>
          <a:p>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12428752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04800" y="1343555"/>
            <a:ext cx="7772400" cy="3228445"/>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3"/>
          <p:cNvSpPr>
            <a:spLocks noGrp="1"/>
          </p:cNvSpPr>
          <p:nvPr>
            <p:ph idx="13"/>
          </p:nvPr>
        </p:nvSpPr>
        <p:spPr>
          <a:xfrm>
            <a:off x="457200" y="4587240"/>
            <a:ext cx="1920240" cy="822960"/>
          </a:xfrm>
        </p:spPr>
        <p:txBody>
          <a:bodyPr/>
          <a:lstStyle/>
          <a:p>
            <a:pPr>
              <a:spcBef>
                <a:spcPts val="300"/>
              </a:spcBef>
            </a:pPr>
            <a:r>
              <a:rPr lang="en-US" sz="2000" dirty="0">
                <a:latin typeface="Calibri" pitchFamily="34" charset="0"/>
                <a:cs typeface="Calibri" pitchFamily="34" charset="0"/>
              </a:rPr>
              <a:t>Airports to cities</a:t>
            </a:r>
          </a:p>
          <a:p>
            <a:pPr>
              <a:spcBef>
                <a:spcPts val="300"/>
              </a:spcBef>
            </a:pPr>
            <a:r>
              <a:rPr lang="en-US" sz="2000" dirty="0">
                <a:latin typeface="Calibri" pitchFamily="34" charset="0"/>
                <a:cs typeface="Calibri" pitchFamily="34" charset="0"/>
              </a:rPr>
              <a:t>One to </a:t>
            </a:r>
            <a:r>
              <a:rPr lang="en-US" sz="2000" dirty="0" smtClean="0">
                <a:latin typeface="Calibri" pitchFamily="34" charset="0"/>
                <a:cs typeface="Calibri" pitchFamily="34" charset="0"/>
              </a:rPr>
              <a:t>many</a:t>
            </a:r>
            <a:endParaRPr lang="en-US" sz="2000" dirty="0">
              <a:latin typeface="Calibri" pitchFamily="34" charset="0"/>
              <a:cs typeface="Calibri" pitchFamily="34" charset="0"/>
            </a:endParaRPr>
          </a:p>
        </p:txBody>
      </p:sp>
      <p:sp>
        <p:nvSpPr>
          <p:cNvPr id="8" name="Content Placeholder 4"/>
          <p:cNvSpPr>
            <a:spLocks noGrp="1"/>
          </p:cNvSpPr>
          <p:nvPr>
            <p:ph idx="14"/>
          </p:nvPr>
        </p:nvSpPr>
        <p:spPr>
          <a:xfrm>
            <a:off x="4191000" y="3280857"/>
            <a:ext cx="4572000" cy="1005840"/>
          </a:xfrm>
        </p:spPr>
        <p:txBody>
          <a:bodyPr/>
          <a:lstStyle/>
          <a:p>
            <a:r>
              <a:rPr lang="en-US" sz="2000" dirty="0">
                <a:latin typeface="Calibri" pitchFamily="34" charset="0"/>
                <a:cs typeface="Calibri" pitchFamily="34" charset="0"/>
              </a:rPr>
              <a:t>Many city records become a single record containing some statistics, which can then be joined to the airport</a:t>
            </a:r>
            <a:r>
              <a:rPr lang="en-US" sz="2000" dirty="0" smtClean="0">
                <a:latin typeface="Calibri" pitchFamily="34" charset="0"/>
                <a:cs typeface="Calibri" pitchFamily="34" charset="0"/>
              </a:rPr>
              <a:t>.</a:t>
            </a:r>
            <a:endParaRPr lang="en-US" sz="2000" dirty="0">
              <a:latin typeface="Calibri" pitchFamily="34" charset="0"/>
              <a:cs typeface="Calibri" pitchFamily="34" charset="0"/>
            </a:endParaRPr>
          </a:p>
        </p:txBody>
      </p:sp>
      <p:sp>
        <p:nvSpPr>
          <p:cNvPr id="9" name="Content Placeholder 5"/>
          <p:cNvSpPr>
            <a:spLocks noGrp="1"/>
          </p:cNvSpPr>
          <p:nvPr>
            <p:ph idx="15"/>
          </p:nvPr>
        </p:nvSpPr>
        <p:spPr>
          <a:xfrm>
            <a:off x="2834640" y="5318760"/>
            <a:ext cx="2651760" cy="1005840"/>
          </a:xfrm>
        </p:spPr>
        <p:txBody>
          <a:bodyPr/>
          <a:lstStyle/>
          <a:p>
            <a:r>
              <a:rPr lang="en-US" sz="2000" dirty="0">
                <a:latin typeface="Calibri" pitchFamily="34" charset="0"/>
                <a:cs typeface="Calibri" pitchFamily="34" charset="0"/>
              </a:rPr>
              <a:t>And you could map the airports based on population served</a:t>
            </a:r>
            <a:r>
              <a:rPr lang="en-US" sz="2000" dirty="0" smtClean="0">
                <a:latin typeface="Calibri" pitchFamily="34" charset="0"/>
                <a:cs typeface="Calibri" pitchFamily="34" charset="0"/>
              </a:rPr>
              <a:t>.</a:t>
            </a:r>
            <a:endParaRPr lang="en-US" sz="2000" dirty="0">
              <a:latin typeface="Calibri" pitchFamily="34" charset="0"/>
              <a:cs typeface="Calibri" pitchFamily="34" charset="0"/>
            </a:endParaRPr>
          </a:p>
        </p:txBody>
      </p:sp>
      <p:pic>
        <p:nvPicPr>
          <p:cNvPr id="5123" name="Picture 6"/>
          <p:cNvPicPr>
            <a:picLocks noGrp="1" noChangeAspect="1" noChangeArrowheads="1"/>
          </p:cNvPicPr>
          <p:nvPr>
            <p:ph idx="16"/>
          </p:nvPr>
        </p:nvPicPr>
        <p:blipFill>
          <a:blip r:embed="rId3">
            <a:extLst>
              <a:ext uri="{28A0092B-C50C-407E-A947-70E740481C1C}">
                <a14:useLocalDpi xmlns:a14="http://schemas.microsoft.com/office/drawing/2010/main" val="0"/>
              </a:ext>
            </a:extLst>
          </a:blip>
          <a:srcRect/>
          <a:stretch>
            <a:fillRect/>
          </a:stretch>
        </p:blipFill>
        <p:spPr bwMode="auto">
          <a:xfrm>
            <a:off x="5623560" y="4351971"/>
            <a:ext cx="2377440" cy="2254394"/>
          </a:xfrm>
          <a:prstGeom prst="rect">
            <a:avLst/>
          </a:prstGeom>
          <a:noFill/>
          <a:extLst>
            <a:ext uri="{909E8E84-426E-40DD-AFC4-6F175D3DCCD1}">
              <a14:hiddenFill xmlns:a14="http://schemas.microsoft.com/office/drawing/2010/main">
                <a:solidFill>
                  <a:srgbClr val="FFFFFF"/>
                </a:solidFill>
              </a14:hiddenFill>
            </a:ext>
          </a:extLst>
        </p:spPr>
      </p:pic>
      <p:sp>
        <p:nvSpPr>
          <p:cNvPr id="11" name="Text Placeholder 7"/>
          <p:cNvSpPr>
            <a:spLocks noGrp="1"/>
          </p:cNvSpPr>
          <p:nvPr>
            <p:ph type="body" sz="quarter" idx="20"/>
          </p:nvPr>
        </p:nvSpPr>
        <p:spPr/>
        <p:txBody>
          <a:bodyPr/>
          <a:lstStyle/>
          <a:p>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24640280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Summarized joins</a:t>
            </a:r>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94167" y="1066800"/>
            <a:ext cx="3023976" cy="2905968"/>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3"/>
          <p:cNvSpPr>
            <a:spLocks noGrp="1"/>
          </p:cNvSpPr>
          <p:nvPr>
            <p:ph idx="13"/>
          </p:nvPr>
        </p:nvSpPr>
        <p:spPr>
          <a:xfrm>
            <a:off x="370367" y="3547732"/>
            <a:ext cx="1920240" cy="274320"/>
          </a:xfrm>
          <a:solidFill>
            <a:srgbClr val="B0CCB0"/>
          </a:solidFill>
        </p:spPr>
        <p:txBody>
          <a:bodyPr anchor="ctr"/>
          <a:lstStyle/>
          <a:p>
            <a:r>
              <a:rPr lang="en-US" sz="1800" dirty="0">
                <a:latin typeface="Calibri" pitchFamily="34" charset="0"/>
                <a:cs typeface="Calibri" pitchFamily="34" charset="0"/>
              </a:rPr>
              <a:t>Airports and cities</a:t>
            </a:r>
          </a:p>
        </p:txBody>
      </p:sp>
      <p:pic>
        <p:nvPicPr>
          <p:cNvPr id="1027" name="Picture 4"/>
          <p:cNvPicPr>
            <a:picLocks noGrp="1" noChangeAspect="1" noChangeArrowheads="1"/>
          </p:cNvPicPr>
          <p:nvPr>
            <p:ph idx="14"/>
          </p:nvPr>
        </p:nvPicPr>
        <p:blipFill>
          <a:blip r:embed="rId3">
            <a:extLst>
              <a:ext uri="{28A0092B-C50C-407E-A947-70E740481C1C}">
                <a14:useLocalDpi xmlns:a14="http://schemas.microsoft.com/office/drawing/2010/main" val="0"/>
              </a:ext>
            </a:extLst>
          </a:blip>
          <a:srcRect/>
          <a:stretch>
            <a:fillRect/>
          </a:stretch>
        </p:blipFill>
        <p:spPr bwMode="auto">
          <a:xfrm>
            <a:off x="294167" y="4114800"/>
            <a:ext cx="3711420" cy="2386569"/>
          </a:xfrm>
          <a:prstGeom prst="rect">
            <a:avLst/>
          </a:prstGeom>
          <a:noFill/>
          <a:extLst>
            <a:ext uri="{909E8E84-426E-40DD-AFC4-6F175D3DCCD1}">
              <a14:hiddenFill xmlns:a14="http://schemas.microsoft.com/office/drawing/2010/main">
                <a:solidFill>
                  <a:srgbClr val="FFFFFF"/>
                </a:solidFill>
              </a14:hiddenFill>
            </a:ext>
          </a:extLst>
        </p:spPr>
      </p:pic>
      <p:sp>
        <p:nvSpPr>
          <p:cNvPr id="9" name="Content Placeholder 5"/>
          <p:cNvSpPr>
            <a:spLocks noGrp="1"/>
          </p:cNvSpPr>
          <p:nvPr>
            <p:ph idx="15"/>
          </p:nvPr>
        </p:nvSpPr>
        <p:spPr>
          <a:xfrm>
            <a:off x="370367" y="6169012"/>
            <a:ext cx="2194560" cy="274320"/>
          </a:xfrm>
          <a:solidFill>
            <a:srgbClr val="B0CCB0"/>
          </a:solidFill>
        </p:spPr>
        <p:txBody>
          <a:bodyPr anchor="ctr"/>
          <a:lstStyle/>
          <a:p>
            <a:r>
              <a:rPr lang="en-US" sz="1800" dirty="0">
                <a:latin typeface="Calibri" pitchFamily="34" charset="0"/>
                <a:cs typeface="Calibri" pitchFamily="34" charset="0"/>
              </a:rPr>
              <a:t>Counties and schools</a:t>
            </a:r>
          </a:p>
        </p:txBody>
      </p:sp>
      <p:sp>
        <p:nvSpPr>
          <p:cNvPr id="6" name="Content Placeholder 6"/>
          <p:cNvSpPr>
            <a:spLocks noGrp="1"/>
          </p:cNvSpPr>
          <p:nvPr>
            <p:ph idx="16"/>
          </p:nvPr>
        </p:nvSpPr>
        <p:spPr>
          <a:xfrm>
            <a:off x="4256567" y="1371600"/>
            <a:ext cx="4663440" cy="5120640"/>
          </a:xfrm>
        </p:spPr>
        <p:txBody>
          <a:bodyPr/>
          <a:lstStyle/>
          <a:p>
            <a:pPr>
              <a:lnSpc>
                <a:spcPct val="90000"/>
              </a:lnSpc>
            </a:pPr>
            <a:r>
              <a:rPr lang="en-US" dirty="0"/>
              <a:t>Summarized joins are used to handle one-to-many relationships.</a:t>
            </a:r>
          </a:p>
          <a:p>
            <a:pPr>
              <a:lnSpc>
                <a:spcPct val="90000"/>
              </a:lnSpc>
            </a:pPr>
            <a:r>
              <a:rPr lang="en-US" dirty="0"/>
              <a:t>They determine the spatial relationship, summarize the source features that match each destination feature, and then append the summarized statistics record to the destination feature</a:t>
            </a:r>
            <a:r>
              <a:rPr lang="en-US" dirty="0" smtClean="0"/>
              <a:t>.</a:t>
            </a:r>
            <a:endParaRPr lang="en-US" dirty="0"/>
          </a:p>
        </p:txBody>
      </p:sp>
      <p:sp>
        <p:nvSpPr>
          <p:cNvPr id="11" name="Text Placeholder 7"/>
          <p:cNvSpPr>
            <a:spLocks noGrp="1"/>
          </p:cNvSpPr>
          <p:nvPr>
            <p:ph type="body" sz="quarter" idx="20"/>
          </p:nvPr>
        </p:nvSpPr>
        <p:spPr/>
        <p:txBody>
          <a:bodyPr/>
          <a:lstStyle/>
          <a:p>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41843573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Spatial Join Cardinality</a:t>
            </a:r>
          </a:p>
        </p:txBody>
      </p:sp>
      <p:sp>
        <p:nvSpPr>
          <p:cNvPr id="3" name="Content Placeholder 2"/>
          <p:cNvSpPr>
            <a:spLocks noGrp="1"/>
          </p:cNvSpPr>
          <p:nvPr>
            <p:ph idx="1"/>
          </p:nvPr>
        </p:nvSpPr>
        <p:spPr>
          <a:xfrm>
            <a:off x="457200" y="1295400"/>
            <a:ext cx="6309360" cy="2377440"/>
          </a:xfrm>
        </p:spPr>
        <p:txBody>
          <a:bodyPr/>
          <a:lstStyle/>
          <a:p>
            <a:pPr>
              <a:spcBef>
                <a:spcPts val="600"/>
              </a:spcBef>
            </a:pPr>
            <a:r>
              <a:rPr lang="en-US" dirty="0"/>
              <a:t>Simple joins</a:t>
            </a:r>
          </a:p>
          <a:p>
            <a:pPr lvl="1">
              <a:spcBef>
                <a:spcPts val="600"/>
              </a:spcBef>
            </a:pPr>
            <a:r>
              <a:rPr lang="en-US" dirty="0"/>
              <a:t>One-to-one or many-to-one cardinality</a:t>
            </a:r>
          </a:p>
          <a:p>
            <a:pPr>
              <a:spcBef>
                <a:spcPts val="600"/>
              </a:spcBef>
            </a:pPr>
            <a:r>
              <a:rPr lang="en-US" dirty="0"/>
              <a:t>Summarized joins</a:t>
            </a:r>
          </a:p>
          <a:p>
            <a:pPr lvl="1">
              <a:spcBef>
                <a:spcPts val="600"/>
              </a:spcBef>
            </a:pPr>
            <a:r>
              <a:rPr lang="en-US" dirty="0"/>
              <a:t>One-to-many or </a:t>
            </a:r>
            <a:r>
              <a:rPr lang="en-US" dirty="0" smtClean="0"/>
              <a:t>many-to-many</a:t>
            </a:r>
            <a:endParaRPr lang="en-US" dirty="0"/>
          </a:p>
        </p:txBody>
      </p:sp>
      <p:sp>
        <p:nvSpPr>
          <p:cNvPr id="4" name="Content Placeholder 3"/>
          <p:cNvSpPr>
            <a:spLocks noGrp="1"/>
          </p:cNvSpPr>
          <p:nvPr>
            <p:ph idx="13"/>
          </p:nvPr>
        </p:nvSpPr>
        <p:spPr>
          <a:xfrm>
            <a:off x="5059680" y="1173480"/>
            <a:ext cx="3017520" cy="731520"/>
          </a:xfrm>
          <a:solidFill>
            <a:srgbClr val="B0CCB0"/>
          </a:solidFill>
        </p:spPr>
        <p:txBody>
          <a:bodyPr/>
          <a:lstStyle/>
          <a:p>
            <a:r>
              <a:rPr lang="en-US" sz="2000" dirty="0">
                <a:latin typeface="Calibri" pitchFamily="34" charset="0"/>
                <a:cs typeface="Calibri" pitchFamily="34" charset="0"/>
              </a:rPr>
              <a:t>The Rule of Joining applies to spatial joins also</a:t>
            </a:r>
            <a:r>
              <a:rPr lang="en-US" sz="2000" dirty="0" smtClean="0">
                <a:latin typeface="Calibri" pitchFamily="34" charset="0"/>
                <a:cs typeface="Calibri" pitchFamily="34" charset="0"/>
              </a:rPr>
              <a:t>!</a:t>
            </a:r>
            <a:endParaRPr lang="en-US" sz="2000" dirty="0">
              <a:latin typeface="Calibri" pitchFamily="34" charset="0"/>
              <a:cs typeface="Calibri" pitchFamily="34" charset="0"/>
            </a:endParaRPr>
          </a:p>
        </p:txBody>
      </p:sp>
      <p:pic>
        <p:nvPicPr>
          <p:cNvPr id="2050" name="Picture 4"/>
          <p:cNvPicPr>
            <a:picLocks noGrp="1" noChangeAspect="1" noChangeArrowheads="1"/>
          </p:cNvPicPr>
          <p:nvPr>
            <p:ph idx="14"/>
          </p:nvPr>
        </p:nvPicPr>
        <p:blipFill>
          <a:blip r:embed="rId3">
            <a:extLst>
              <a:ext uri="{28A0092B-C50C-407E-A947-70E740481C1C}">
                <a14:useLocalDpi xmlns:a14="http://schemas.microsoft.com/office/drawing/2010/main" val="0"/>
              </a:ext>
            </a:extLst>
          </a:blip>
          <a:srcRect/>
          <a:stretch>
            <a:fillRect/>
          </a:stretch>
        </p:blipFill>
        <p:spPr bwMode="auto">
          <a:xfrm>
            <a:off x="457200" y="3874358"/>
            <a:ext cx="8229600" cy="2675258"/>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5"/>
          <p:cNvSpPr>
            <a:spLocks noGrp="1"/>
          </p:cNvSpPr>
          <p:nvPr>
            <p:ph type="body" sz="quarter" idx="17"/>
          </p:nvPr>
        </p:nvSpPr>
        <p:spPr/>
        <p:txBody>
          <a:bodyPr/>
          <a:lstStyle/>
          <a:p>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17902614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Simple spatial join</a:t>
            </a:r>
          </a:p>
        </p:txBody>
      </p:sp>
      <p:pic>
        <p:nvPicPr>
          <p:cNvPr id="3074"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85800" y="990600"/>
            <a:ext cx="3619048" cy="2685714"/>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p:cNvPicPr>
            <a:picLocks noGrp="1" noChangeAspect="1" noChangeArrowheads="1"/>
          </p:cNvPicPr>
          <p:nvPr>
            <p:ph idx="13"/>
          </p:nvPr>
        </p:nvPicPr>
        <p:blipFill>
          <a:blip r:embed="rId4">
            <a:extLst>
              <a:ext uri="{28A0092B-C50C-407E-A947-70E740481C1C}">
                <a14:useLocalDpi xmlns:a14="http://schemas.microsoft.com/office/drawing/2010/main" val="0"/>
              </a:ext>
            </a:extLst>
          </a:blip>
          <a:srcRect/>
          <a:stretch>
            <a:fillRect/>
          </a:stretch>
        </p:blipFill>
        <p:spPr bwMode="auto">
          <a:xfrm>
            <a:off x="609600" y="4343400"/>
            <a:ext cx="5863868" cy="1493397"/>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4"/>
          <p:cNvSpPr>
            <a:spLocks noGrp="1"/>
          </p:cNvSpPr>
          <p:nvPr>
            <p:ph idx="14"/>
          </p:nvPr>
        </p:nvSpPr>
        <p:spPr>
          <a:xfrm>
            <a:off x="4572000" y="1295400"/>
            <a:ext cx="2377440" cy="1600200"/>
          </a:xfrm>
        </p:spPr>
        <p:txBody>
          <a:bodyPr/>
          <a:lstStyle/>
          <a:p>
            <a:r>
              <a:rPr lang="en-US" sz="2400" dirty="0">
                <a:latin typeface="Calibri" pitchFamily="34" charset="0"/>
                <a:cs typeface="Calibri" pitchFamily="34" charset="0"/>
              </a:rPr>
              <a:t>One-to-one or many-to-one.  No ambiguity in assigning fields</a:t>
            </a:r>
            <a:r>
              <a:rPr lang="en-US" sz="2400" dirty="0" smtClean="0">
                <a:latin typeface="Calibri" pitchFamily="34" charset="0"/>
                <a:cs typeface="Calibri" pitchFamily="34" charset="0"/>
              </a:rPr>
              <a:t>.</a:t>
            </a:r>
            <a:endParaRPr lang="en-US" sz="2400" dirty="0">
              <a:latin typeface="Calibri" pitchFamily="34" charset="0"/>
              <a:cs typeface="Calibri" pitchFamily="34" charset="0"/>
            </a:endParaRPr>
          </a:p>
        </p:txBody>
      </p:sp>
      <p:sp>
        <p:nvSpPr>
          <p:cNvPr id="8" name="Text Placeholder 5"/>
          <p:cNvSpPr>
            <a:spLocks noGrp="1"/>
          </p:cNvSpPr>
          <p:nvPr>
            <p:ph type="body" sz="quarter" idx="17"/>
          </p:nvPr>
        </p:nvSpPr>
        <p:spPr/>
        <p:txBody>
          <a:bodyPr/>
          <a:lstStyle/>
          <a:p>
            <a:r>
              <a:rPr lang="en-US" dirty="0">
                <a:hlinkClick r:id="rId5" action="ppaction://hlinksldjump"/>
              </a:rPr>
              <a:t>Return to </a:t>
            </a:r>
            <a:r>
              <a:rPr lang="en-US" dirty="0" smtClean="0">
                <a:hlinkClick r:id="rId5" action="ppaction://hlinksldjump"/>
              </a:rPr>
              <a:t>Outline</a:t>
            </a:r>
            <a:endParaRPr lang="en-US" dirty="0"/>
          </a:p>
        </p:txBody>
      </p:sp>
    </p:spTree>
    <p:extLst>
      <p:ext uri="{BB962C8B-B14F-4D97-AF65-F5344CB8AC3E}">
        <p14:creationId xmlns:p14="http://schemas.microsoft.com/office/powerpoint/2010/main" val="38140183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Summarized join</a:t>
            </a:r>
          </a:p>
        </p:txBody>
      </p:sp>
      <p:pic>
        <p:nvPicPr>
          <p:cNvPr id="102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09600" y="1143000"/>
            <a:ext cx="5522520" cy="4931257"/>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3"/>
          <p:cNvSpPr>
            <a:spLocks noGrp="1"/>
          </p:cNvSpPr>
          <p:nvPr>
            <p:ph idx="13"/>
          </p:nvPr>
        </p:nvSpPr>
        <p:spPr>
          <a:xfrm>
            <a:off x="228600" y="3749040"/>
            <a:ext cx="2651760" cy="2743200"/>
          </a:xfrm>
        </p:spPr>
        <p:txBody>
          <a:bodyPr/>
          <a:lstStyle/>
          <a:p>
            <a:r>
              <a:rPr lang="en-US" sz="2400" dirty="0">
                <a:latin typeface="Calibri" pitchFamily="34" charset="0"/>
                <a:cs typeface="Calibri" pitchFamily="34" charset="0"/>
              </a:rPr>
              <a:t>User can optionally choose a statistic to calculate, for example, to sum the total number of students in each county</a:t>
            </a:r>
            <a:r>
              <a:rPr lang="en-US" sz="2400" dirty="0" smtClean="0">
                <a:latin typeface="Calibri" pitchFamily="34" charset="0"/>
                <a:cs typeface="Calibri" pitchFamily="34" charset="0"/>
              </a:rPr>
              <a:t>.</a:t>
            </a:r>
            <a:endParaRPr lang="en-US" sz="2400" dirty="0">
              <a:latin typeface="Calibri" pitchFamily="34" charset="0"/>
              <a:cs typeface="Calibri" pitchFamily="34" charset="0"/>
            </a:endParaRPr>
          </a:p>
        </p:txBody>
      </p:sp>
      <p:sp>
        <p:nvSpPr>
          <p:cNvPr id="5" name="Content Placeholder 4"/>
          <p:cNvSpPr>
            <a:spLocks noGrp="1"/>
          </p:cNvSpPr>
          <p:nvPr>
            <p:ph idx="14"/>
          </p:nvPr>
        </p:nvSpPr>
        <p:spPr>
          <a:xfrm>
            <a:off x="6248400" y="1295400"/>
            <a:ext cx="2743200" cy="4389120"/>
          </a:xfrm>
        </p:spPr>
        <p:txBody>
          <a:bodyPr/>
          <a:lstStyle/>
          <a:p>
            <a:pPr>
              <a:spcBef>
                <a:spcPts val="600"/>
              </a:spcBef>
            </a:pPr>
            <a:r>
              <a:rPr lang="en-US" sz="2400" dirty="0">
                <a:latin typeface="Calibri" pitchFamily="34" charset="0"/>
                <a:cs typeface="Calibri" pitchFamily="34" charset="0"/>
              </a:rPr>
              <a:t>Destination table is counties.</a:t>
            </a:r>
          </a:p>
          <a:p>
            <a:pPr>
              <a:spcBef>
                <a:spcPts val="600"/>
              </a:spcBef>
            </a:pPr>
            <a:r>
              <a:rPr lang="en-US" sz="2400" dirty="0">
                <a:latin typeface="Calibri" pitchFamily="34" charset="0"/>
                <a:cs typeface="Calibri" pitchFamily="34" charset="0"/>
              </a:rPr>
              <a:t>Source table is schools.</a:t>
            </a:r>
          </a:p>
          <a:p>
            <a:pPr>
              <a:spcBef>
                <a:spcPts val="600"/>
              </a:spcBef>
            </a:pPr>
            <a:r>
              <a:rPr lang="en-US" sz="2400" dirty="0">
                <a:latin typeface="Calibri" pitchFamily="34" charset="0"/>
                <a:cs typeface="Calibri" pitchFamily="34" charset="0"/>
              </a:rPr>
              <a:t>Output table gives total schools located in each county.</a:t>
            </a:r>
          </a:p>
          <a:p>
            <a:pPr>
              <a:spcBef>
                <a:spcPts val="600"/>
              </a:spcBef>
            </a:pPr>
            <a:r>
              <a:rPr lang="en-US" sz="2400" dirty="0">
                <a:latin typeface="Calibri" pitchFamily="34" charset="0"/>
                <a:cs typeface="Calibri" pitchFamily="34" charset="0"/>
              </a:rPr>
              <a:t>Count field is always generated automatically.</a:t>
            </a:r>
          </a:p>
        </p:txBody>
      </p:sp>
      <p:sp>
        <p:nvSpPr>
          <p:cNvPr id="8" name="Text Placeholder 5"/>
          <p:cNvSpPr>
            <a:spLocks noGrp="1"/>
          </p:cNvSpPr>
          <p:nvPr>
            <p:ph type="body" sz="quarter" idx="17"/>
          </p:nvPr>
        </p:nvSpPr>
        <p:spPr/>
        <p:txBody>
          <a:bodyPr/>
          <a:lstStyle/>
          <a:p>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35154046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Point to point joins</a:t>
            </a:r>
            <a:br>
              <a:rPr lang="en-US" dirty="0"/>
            </a:br>
            <a:endParaRPr lang="en-US" dirty="0"/>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33400" y="882690"/>
            <a:ext cx="5486400" cy="3765510"/>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idx="13"/>
          </p:nvPr>
        </p:nvSpPr>
        <p:spPr>
          <a:xfrm>
            <a:off x="457200" y="4724400"/>
            <a:ext cx="8229600" cy="457200"/>
          </a:xfrm>
        </p:spPr>
        <p:txBody>
          <a:bodyPr/>
          <a:lstStyle/>
          <a:p>
            <a:r>
              <a:rPr lang="en-US" sz="2400" b="1" dirty="0">
                <a:latin typeface="Calibri" pitchFamily="34" charset="0"/>
                <a:cs typeface="Calibri" pitchFamily="34" charset="0"/>
              </a:rPr>
              <a:t>Which attraction  is closest to each hotel</a:t>
            </a:r>
            <a:r>
              <a:rPr lang="en-US" sz="2400" b="1" dirty="0" smtClean="0">
                <a:latin typeface="Calibri" pitchFamily="34" charset="0"/>
                <a:cs typeface="Calibri" pitchFamily="34" charset="0"/>
              </a:rPr>
              <a:t>?</a:t>
            </a:r>
            <a:endParaRPr lang="en-US" sz="2400" b="1" dirty="0">
              <a:latin typeface="Calibri" pitchFamily="34" charset="0"/>
              <a:cs typeface="Calibri" pitchFamily="34" charset="0"/>
            </a:endParaRPr>
          </a:p>
        </p:txBody>
      </p:sp>
      <p:sp>
        <p:nvSpPr>
          <p:cNvPr id="5" name="Content Placeholder 4"/>
          <p:cNvSpPr>
            <a:spLocks noGrp="1"/>
          </p:cNvSpPr>
          <p:nvPr>
            <p:ph idx="14"/>
          </p:nvPr>
        </p:nvSpPr>
        <p:spPr>
          <a:xfrm>
            <a:off x="457200" y="5207000"/>
            <a:ext cx="8229600" cy="457200"/>
          </a:xfrm>
        </p:spPr>
        <p:txBody>
          <a:bodyPr/>
          <a:lstStyle/>
          <a:p>
            <a:r>
              <a:rPr lang="en-US" sz="2400" dirty="0">
                <a:latin typeface="Calibri" pitchFamily="34" charset="0"/>
                <a:cs typeface="Calibri" pitchFamily="34" charset="0"/>
              </a:rPr>
              <a:t>Enforces a one to one  cardinality</a:t>
            </a:r>
            <a:r>
              <a:rPr lang="en-US" sz="2400" dirty="0" smtClean="0">
                <a:latin typeface="Calibri" pitchFamily="34" charset="0"/>
                <a:cs typeface="Calibri" pitchFamily="34" charset="0"/>
              </a:rPr>
              <a:t>…</a:t>
            </a:r>
            <a:endParaRPr lang="en-US" sz="2400" dirty="0">
              <a:latin typeface="Calibri" pitchFamily="34" charset="0"/>
              <a:cs typeface="Calibri" pitchFamily="34" charset="0"/>
            </a:endParaRPr>
          </a:p>
        </p:txBody>
      </p:sp>
      <p:sp>
        <p:nvSpPr>
          <p:cNvPr id="6" name="Content Placeholder 5"/>
          <p:cNvSpPr>
            <a:spLocks noGrp="1"/>
          </p:cNvSpPr>
          <p:nvPr>
            <p:ph idx="15"/>
          </p:nvPr>
        </p:nvSpPr>
        <p:spPr>
          <a:xfrm>
            <a:off x="457200" y="5689600"/>
            <a:ext cx="8229600" cy="457200"/>
          </a:xfrm>
        </p:spPr>
        <p:txBody>
          <a:bodyPr/>
          <a:lstStyle/>
          <a:p>
            <a:r>
              <a:rPr lang="en-US" sz="2400" b="1" dirty="0">
                <a:latin typeface="Calibri" pitchFamily="34" charset="0"/>
                <a:cs typeface="Calibri" pitchFamily="34" charset="0"/>
              </a:rPr>
              <a:t>How many attractions are closer to one hotel than another</a:t>
            </a:r>
            <a:r>
              <a:rPr lang="en-US" sz="2400" b="1" dirty="0" smtClean="0">
                <a:latin typeface="Calibri" pitchFamily="34" charset="0"/>
                <a:cs typeface="Calibri" pitchFamily="34" charset="0"/>
              </a:rPr>
              <a:t>?</a:t>
            </a:r>
            <a:endParaRPr lang="en-US" sz="2400" b="1" dirty="0">
              <a:latin typeface="Calibri" pitchFamily="34" charset="0"/>
              <a:cs typeface="Calibri" pitchFamily="34" charset="0"/>
            </a:endParaRPr>
          </a:p>
        </p:txBody>
      </p:sp>
      <p:sp>
        <p:nvSpPr>
          <p:cNvPr id="7" name="Content Placeholder 6"/>
          <p:cNvSpPr>
            <a:spLocks noGrp="1"/>
          </p:cNvSpPr>
          <p:nvPr>
            <p:ph idx="16"/>
          </p:nvPr>
        </p:nvSpPr>
        <p:spPr>
          <a:xfrm>
            <a:off x="457200" y="6172200"/>
            <a:ext cx="8229600" cy="457200"/>
          </a:xfrm>
        </p:spPr>
        <p:txBody>
          <a:bodyPr/>
          <a:lstStyle/>
          <a:p>
            <a:r>
              <a:rPr lang="en-US" sz="2400" dirty="0">
                <a:latin typeface="Calibri" pitchFamily="34" charset="0"/>
                <a:cs typeface="Calibri" pitchFamily="34" charset="0"/>
              </a:rPr>
              <a:t>One to many cardinality…must use </a:t>
            </a:r>
            <a:r>
              <a:rPr lang="en-US" sz="2400" dirty="0" smtClean="0">
                <a:latin typeface="Calibri" pitchFamily="34" charset="0"/>
                <a:cs typeface="Calibri" pitchFamily="34" charset="0"/>
              </a:rPr>
              <a:t>summarize</a:t>
            </a:r>
            <a:endParaRPr lang="en-US" sz="2400" dirty="0">
              <a:latin typeface="Calibri" pitchFamily="34" charset="0"/>
              <a:cs typeface="Calibri" pitchFamily="34" charset="0"/>
            </a:endParaRPr>
          </a:p>
        </p:txBody>
      </p:sp>
      <p:sp>
        <p:nvSpPr>
          <p:cNvPr id="8" name="Content Placeholder 7"/>
          <p:cNvSpPr>
            <a:spLocks noGrp="1"/>
          </p:cNvSpPr>
          <p:nvPr>
            <p:ph idx="17"/>
          </p:nvPr>
        </p:nvSpPr>
        <p:spPr>
          <a:xfrm>
            <a:off x="6324600" y="914400"/>
            <a:ext cx="1920240" cy="2377440"/>
          </a:xfrm>
        </p:spPr>
        <p:txBody>
          <a:bodyPr/>
          <a:lstStyle/>
          <a:p>
            <a:pPr>
              <a:spcBef>
                <a:spcPts val="300"/>
              </a:spcBef>
            </a:pPr>
            <a:r>
              <a:rPr lang="en-US" sz="2400" dirty="0">
                <a:latin typeface="Calibri" pitchFamily="34" charset="0"/>
                <a:cs typeface="Calibri" pitchFamily="34" charset="0"/>
              </a:rPr>
              <a:t>Distance joins </a:t>
            </a:r>
            <a:r>
              <a:rPr lang="en-US" sz="2400" dirty="0" smtClean="0">
                <a:latin typeface="Calibri" pitchFamily="34" charset="0"/>
                <a:cs typeface="Calibri" pitchFamily="34" charset="0"/>
              </a:rPr>
              <a:t>only</a:t>
            </a:r>
            <a:endParaRPr lang="en-US" sz="2400" dirty="0">
              <a:latin typeface="Calibri" pitchFamily="34" charset="0"/>
              <a:cs typeface="Calibri" pitchFamily="34" charset="0"/>
            </a:endParaRPr>
          </a:p>
          <a:p>
            <a:pPr>
              <a:spcBef>
                <a:spcPts val="1800"/>
              </a:spcBef>
            </a:pPr>
            <a:r>
              <a:rPr lang="en-US" sz="2400" dirty="0">
                <a:latin typeface="Calibri" pitchFamily="34" charset="0"/>
                <a:cs typeface="Calibri" pitchFamily="34" charset="0"/>
              </a:rPr>
              <a:t>Simple?</a:t>
            </a:r>
          </a:p>
          <a:p>
            <a:pPr>
              <a:spcBef>
                <a:spcPts val="300"/>
              </a:spcBef>
            </a:pPr>
            <a:r>
              <a:rPr lang="en-US" sz="2400" dirty="0">
                <a:latin typeface="Calibri" pitchFamily="34" charset="0"/>
                <a:cs typeface="Calibri" pitchFamily="34" charset="0"/>
              </a:rPr>
              <a:t>or</a:t>
            </a:r>
          </a:p>
          <a:p>
            <a:pPr>
              <a:spcBef>
                <a:spcPts val="300"/>
              </a:spcBef>
            </a:pPr>
            <a:r>
              <a:rPr lang="en-US" sz="2400" dirty="0">
                <a:latin typeface="Calibri" pitchFamily="34" charset="0"/>
                <a:cs typeface="Calibri" pitchFamily="34" charset="0"/>
              </a:rPr>
              <a:t>Summarized</a:t>
            </a:r>
            <a:r>
              <a:rPr lang="en-US" sz="2400" dirty="0" smtClean="0">
                <a:latin typeface="Calibri" pitchFamily="34" charset="0"/>
                <a:cs typeface="Calibri" pitchFamily="34" charset="0"/>
              </a:rPr>
              <a:t>?</a:t>
            </a:r>
            <a:endParaRPr lang="en-US" sz="2400" dirty="0">
              <a:latin typeface="Calibri" pitchFamily="34" charset="0"/>
              <a:cs typeface="Calibri" pitchFamily="34" charset="0"/>
            </a:endParaRPr>
          </a:p>
        </p:txBody>
      </p:sp>
      <p:sp>
        <p:nvSpPr>
          <p:cNvPr id="10" name="Content Placeholder 8"/>
          <p:cNvSpPr>
            <a:spLocks noGrp="1"/>
          </p:cNvSpPr>
          <p:nvPr>
            <p:ph idx="20"/>
          </p:nvPr>
        </p:nvSpPr>
        <p:spPr>
          <a:xfrm>
            <a:off x="6324600" y="3489960"/>
            <a:ext cx="1828800" cy="1005840"/>
          </a:xfrm>
        </p:spPr>
        <p:txBody>
          <a:bodyPr/>
          <a:lstStyle/>
          <a:p>
            <a:r>
              <a:rPr lang="en-US" sz="2000" dirty="0">
                <a:latin typeface="Calibri" pitchFamily="34" charset="0"/>
                <a:cs typeface="Calibri" pitchFamily="34" charset="0"/>
              </a:rPr>
              <a:t>Depends on the question being asked</a:t>
            </a:r>
            <a:r>
              <a:rPr lang="en-US" sz="2000" dirty="0" smtClean="0">
                <a:latin typeface="Calibri" pitchFamily="34" charset="0"/>
                <a:cs typeface="Calibri" pitchFamily="34" charset="0"/>
              </a:rPr>
              <a:t>…</a:t>
            </a:r>
            <a:endParaRPr lang="en-US" sz="2000" dirty="0">
              <a:latin typeface="Calibri" pitchFamily="34" charset="0"/>
              <a:cs typeface="Calibri" pitchFamily="34" charset="0"/>
            </a:endParaRPr>
          </a:p>
        </p:txBody>
      </p:sp>
      <p:sp>
        <p:nvSpPr>
          <p:cNvPr id="14" name="Text Placeholder 9"/>
          <p:cNvSpPr>
            <a:spLocks noGrp="1"/>
          </p:cNvSpPr>
          <p:nvPr>
            <p:ph type="body" sz="quarter" idx="27"/>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42860100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2834640"/>
            <a:ext cx="9144000" cy="1188720"/>
          </a:xfrm>
        </p:spPr>
        <p:txBody>
          <a:bodyPr/>
          <a:lstStyle/>
          <a:p>
            <a:r>
              <a:rPr lang="en-US" dirty="0"/>
              <a:t>Types of spatial joins</a:t>
            </a:r>
            <a:endParaRPr lang="en-US" sz="1500" dirty="0"/>
          </a:p>
        </p:txBody>
      </p:sp>
      <p:sp>
        <p:nvSpPr>
          <p:cNvPr id="3" name="Text Placeholder 2"/>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15625569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2697480" y="1295400"/>
            <a:ext cx="1188720" cy="457200"/>
          </a:xfrm>
        </p:spPr>
        <p:txBody>
          <a:bodyPr/>
          <a:lstStyle/>
          <a:p>
            <a:r>
              <a:rPr lang="en-US" sz="2800" b="1" dirty="0" smtClean="0">
                <a:latin typeface="Calibri" pitchFamily="34" charset="0"/>
                <a:cs typeface="Calibri" pitchFamily="34" charset="0"/>
              </a:rPr>
              <a:t>Simple</a:t>
            </a:r>
            <a:endParaRPr lang="en-US" sz="2800" b="1" dirty="0">
              <a:latin typeface="Calibri" pitchFamily="34" charset="0"/>
              <a:cs typeface="Calibri" pitchFamily="34" charset="0"/>
            </a:endParaRPr>
          </a:p>
        </p:txBody>
      </p:sp>
      <p:sp>
        <p:nvSpPr>
          <p:cNvPr id="4" name="Content Placeholder 3"/>
          <p:cNvSpPr>
            <a:spLocks noGrp="1"/>
          </p:cNvSpPr>
          <p:nvPr>
            <p:ph idx="13"/>
          </p:nvPr>
        </p:nvSpPr>
        <p:spPr>
          <a:xfrm>
            <a:off x="5105400" y="1295400"/>
            <a:ext cx="2103120" cy="457200"/>
          </a:xfrm>
        </p:spPr>
        <p:txBody>
          <a:bodyPr/>
          <a:lstStyle/>
          <a:p>
            <a:r>
              <a:rPr lang="en-US" sz="2800" b="1" dirty="0" smtClean="0">
                <a:latin typeface="Calibri" pitchFamily="34" charset="0"/>
                <a:cs typeface="Calibri" pitchFamily="34" charset="0"/>
              </a:rPr>
              <a:t>Summarized</a:t>
            </a:r>
            <a:endParaRPr lang="en-US" sz="2800" b="1" dirty="0">
              <a:latin typeface="Calibri" pitchFamily="34" charset="0"/>
              <a:cs typeface="Calibri" pitchFamily="34" charset="0"/>
            </a:endParaRPr>
          </a:p>
        </p:txBody>
      </p:sp>
      <p:sp>
        <p:nvSpPr>
          <p:cNvPr id="5" name="Content Placeholder 4"/>
          <p:cNvSpPr>
            <a:spLocks noGrp="1"/>
          </p:cNvSpPr>
          <p:nvPr>
            <p:ph idx="14"/>
          </p:nvPr>
        </p:nvSpPr>
        <p:spPr>
          <a:xfrm>
            <a:off x="807720" y="2819400"/>
            <a:ext cx="1097280" cy="457200"/>
          </a:xfrm>
        </p:spPr>
        <p:txBody>
          <a:bodyPr/>
          <a:lstStyle/>
          <a:p>
            <a:r>
              <a:rPr lang="en-US" sz="2800" b="1" dirty="0" smtClean="0">
                <a:latin typeface="Calibri" pitchFamily="34" charset="0"/>
                <a:cs typeface="Calibri" pitchFamily="34" charset="0"/>
              </a:rPr>
              <a:t>Inside</a:t>
            </a:r>
            <a:endParaRPr lang="en-US" sz="2800" b="1" dirty="0">
              <a:latin typeface="Calibri" pitchFamily="34" charset="0"/>
              <a:cs typeface="Calibri" pitchFamily="34" charset="0"/>
            </a:endParaRPr>
          </a:p>
        </p:txBody>
      </p:sp>
      <p:sp>
        <p:nvSpPr>
          <p:cNvPr id="6" name="Content Placeholder 5"/>
          <p:cNvSpPr>
            <a:spLocks noGrp="1"/>
          </p:cNvSpPr>
          <p:nvPr>
            <p:ph idx="15"/>
          </p:nvPr>
        </p:nvSpPr>
        <p:spPr>
          <a:xfrm>
            <a:off x="441960" y="4648200"/>
            <a:ext cx="1463040" cy="457200"/>
          </a:xfrm>
        </p:spPr>
        <p:txBody>
          <a:bodyPr/>
          <a:lstStyle/>
          <a:p>
            <a:r>
              <a:rPr lang="en-US" sz="2800" b="1" dirty="0" smtClean="0">
                <a:latin typeface="Calibri" pitchFamily="34" charset="0"/>
                <a:cs typeface="Calibri" pitchFamily="34" charset="0"/>
              </a:rPr>
              <a:t>Distance</a:t>
            </a:r>
            <a:endParaRPr lang="en-US" sz="2800" b="1" dirty="0">
              <a:latin typeface="Calibri" pitchFamily="34" charset="0"/>
              <a:cs typeface="Calibri" pitchFamily="34" charset="0"/>
            </a:endParaRPr>
          </a:p>
        </p:txBody>
      </p:sp>
      <p:pic>
        <p:nvPicPr>
          <p:cNvPr id="3074" name="Picture 6"/>
          <p:cNvPicPr>
            <a:picLocks noGrp="1" noChangeAspect="1" noChangeArrowheads="1"/>
          </p:cNvPicPr>
          <p:nvPr>
            <p:ph idx="16"/>
          </p:nvPr>
        </p:nvPicPr>
        <p:blipFill>
          <a:blip r:embed="rId2">
            <a:extLst>
              <a:ext uri="{28A0092B-C50C-407E-A947-70E740481C1C}">
                <a14:useLocalDpi xmlns:a14="http://schemas.microsoft.com/office/drawing/2010/main" val="0"/>
              </a:ext>
            </a:extLst>
          </a:blip>
          <a:srcRect/>
          <a:stretch>
            <a:fillRect/>
          </a:stretch>
        </p:blipFill>
        <p:spPr bwMode="auto">
          <a:xfrm>
            <a:off x="2057400" y="1828668"/>
            <a:ext cx="5852776" cy="4648332"/>
          </a:xfrm>
          <a:prstGeom prst="rect">
            <a:avLst/>
          </a:prstGeom>
          <a:noFill/>
          <a:extLst>
            <a:ext uri="{909E8E84-426E-40DD-AFC4-6F175D3DCCD1}">
              <a14:hiddenFill xmlns:a14="http://schemas.microsoft.com/office/drawing/2010/main">
                <a:solidFill>
                  <a:srgbClr val="FFFFFF"/>
                </a:solidFill>
              </a14:hiddenFill>
            </a:ext>
          </a:extLst>
        </p:spPr>
      </p:pic>
      <p:sp>
        <p:nvSpPr>
          <p:cNvPr id="11" name="Text Placeholder 7"/>
          <p:cNvSpPr>
            <a:spLocks noGrp="1"/>
          </p:cNvSpPr>
          <p:nvPr>
            <p:ph type="body" sz="quarter" idx="20"/>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8461498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14400"/>
          </a:xfrm>
        </p:spPr>
        <p:txBody>
          <a:bodyPr/>
          <a:lstStyle/>
          <a:p>
            <a:r>
              <a:rPr lang="en-US" dirty="0"/>
              <a:t>Outline</a:t>
            </a:r>
          </a:p>
        </p:txBody>
      </p:sp>
      <p:sp>
        <p:nvSpPr>
          <p:cNvPr id="4" name="Content Placeholder 2"/>
          <p:cNvSpPr>
            <a:spLocks noGrp="1"/>
          </p:cNvSpPr>
          <p:nvPr>
            <p:ph idx="1"/>
          </p:nvPr>
        </p:nvSpPr>
        <p:spPr>
          <a:xfrm>
            <a:off x="457200" y="838200"/>
            <a:ext cx="8229600" cy="5760720"/>
          </a:xfrm>
        </p:spPr>
        <p:txBody>
          <a:bodyPr/>
          <a:lstStyle/>
          <a:p>
            <a:pPr>
              <a:lnSpc>
                <a:spcPct val="90000"/>
              </a:lnSpc>
            </a:pPr>
            <a:r>
              <a:rPr lang="en-US" dirty="0">
                <a:hlinkClick r:id="rId2" action="ppaction://hlinksldjump"/>
              </a:rPr>
              <a:t>GIS Concepts</a:t>
            </a:r>
            <a:endParaRPr lang="en-US" dirty="0"/>
          </a:p>
          <a:p>
            <a:pPr lvl="1">
              <a:lnSpc>
                <a:spcPct val="90000"/>
              </a:lnSpc>
            </a:pPr>
            <a:r>
              <a:rPr lang="en-US" dirty="0">
                <a:hlinkClick r:id="rId3" action="ppaction://hlinksldjump"/>
              </a:rPr>
              <a:t>What is a spatial join?</a:t>
            </a:r>
            <a:endParaRPr lang="en-US" dirty="0"/>
          </a:p>
          <a:p>
            <a:pPr lvl="1">
              <a:lnSpc>
                <a:spcPct val="90000"/>
              </a:lnSpc>
            </a:pPr>
            <a:r>
              <a:rPr lang="en-US" dirty="0">
                <a:hlinkClick r:id="rId4" action="ppaction://hlinksldjump"/>
              </a:rPr>
              <a:t>Cardinality</a:t>
            </a:r>
            <a:endParaRPr lang="en-US" dirty="0"/>
          </a:p>
          <a:p>
            <a:pPr lvl="1">
              <a:lnSpc>
                <a:spcPct val="90000"/>
              </a:lnSpc>
            </a:pPr>
            <a:r>
              <a:rPr lang="en-US" dirty="0">
                <a:hlinkClick r:id="rId5" action="ppaction://hlinksldjump"/>
              </a:rPr>
              <a:t>Types of spatial joins</a:t>
            </a:r>
            <a:endParaRPr lang="en-US" dirty="0"/>
          </a:p>
          <a:p>
            <a:pPr lvl="1">
              <a:lnSpc>
                <a:spcPct val="90000"/>
              </a:lnSpc>
            </a:pPr>
            <a:r>
              <a:rPr lang="en-US" dirty="0">
                <a:hlinkClick r:id="rId6" action="ppaction://hlinksldjump"/>
              </a:rPr>
              <a:t>Feature geometry and spatial joins</a:t>
            </a:r>
            <a:endParaRPr lang="en-US" dirty="0"/>
          </a:p>
          <a:p>
            <a:pPr lvl="1">
              <a:lnSpc>
                <a:spcPct val="90000"/>
              </a:lnSpc>
            </a:pPr>
            <a:r>
              <a:rPr lang="en-US" dirty="0">
                <a:hlinkClick r:id="rId7" action="ppaction://hlinksldjump"/>
              </a:rPr>
              <a:t>Coordinate systems and distance joins</a:t>
            </a:r>
            <a:endParaRPr lang="en-US" dirty="0"/>
          </a:p>
          <a:p>
            <a:pPr>
              <a:lnSpc>
                <a:spcPct val="90000"/>
              </a:lnSpc>
            </a:pPr>
            <a:r>
              <a:rPr lang="en-US" dirty="0">
                <a:hlinkClick r:id="rId8" action="ppaction://hlinksldjump"/>
              </a:rPr>
              <a:t>About ArcGIS</a:t>
            </a:r>
            <a:endParaRPr lang="en-US" dirty="0"/>
          </a:p>
          <a:p>
            <a:pPr lvl="1">
              <a:lnSpc>
                <a:spcPct val="90000"/>
              </a:lnSpc>
            </a:pPr>
            <a:r>
              <a:rPr lang="en-US" dirty="0">
                <a:hlinkClick r:id="rId9" action="ppaction://hlinksldjump"/>
              </a:rPr>
              <a:t>Choosing the join type</a:t>
            </a:r>
            <a:endParaRPr lang="en-US" dirty="0"/>
          </a:p>
          <a:p>
            <a:pPr lvl="1">
              <a:lnSpc>
                <a:spcPct val="90000"/>
              </a:lnSpc>
            </a:pPr>
            <a:r>
              <a:rPr lang="en-US" dirty="0">
                <a:hlinkClick r:id="rId10" action="ppaction://hlinksldjump"/>
              </a:rPr>
              <a:t>Setting up spatial joins</a:t>
            </a:r>
            <a:endParaRPr lang="en-US" dirty="0"/>
          </a:p>
        </p:txBody>
      </p:sp>
    </p:spTree>
    <p:extLst>
      <p:ext uri="{BB962C8B-B14F-4D97-AF65-F5344CB8AC3E}">
        <p14:creationId xmlns:p14="http://schemas.microsoft.com/office/powerpoint/2010/main" val="7668816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2834640"/>
            <a:ext cx="9144000" cy="1188720"/>
          </a:xfrm>
        </p:spPr>
        <p:txBody>
          <a:bodyPr/>
          <a:lstStyle/>
          <a:p>
            <a:r>
              <a:rPr lang="en-US" dirty="0"/>
              <a:t>Feature geometry and spatial joins</a:t>
            </a:r>
            <a:endParaRPr lang="en-US" sz="1500" dirty="0"/>
          </a:p>
        </p:txBody>
      </p:sp>
      <p:sp>
        <p:nvSpPr>
          <p:cNvPr id="3" name="Text Placeholder 2"/>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13688347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Distance: Points to Polygons</a:t>
            </a:r>
          </a:p>
        </p:txBody>
      </p:sp>
      <p:pic>
        <p:nvPicPr>
          <p:cNvPr id="1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533400" y="1187176"/>
            <a:ext cx="3889389" cy="254662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p:cNvPicPr>
            <a:picLocks noGrp="1" noChangeAspect="1" noChangeArrowheads="1"/>
          </p:cNvPicPr>
          <p:nvPr>
            <p:ph idx="13"/>
          </p:nvPr>
        </p:nvPicPr>
        <p:blipFill>
          <a:blip r:embed="rId4">
            <a:extLst>
              <a:ext uri="{28A0092B-C50C-407E-A947-70E740481C1C}">
                <a14:useLocalDpi xmlns:a14="http://schemas.microsoft.com/office/drawing/2010/main" val="0"/>
              </a:ext>
            </a:extLst>
          </a:blip>
          <a:srcRect/>
          <a:stretch>
            <a:fillRect/>
          </a:stretch>
        </p:blipFill>
        <p:spPr bwMode="auto">
          <a:xfrm>
            <a:off x="304800" y="4038600"/>
            <a:ext cx="4561339" cy="2024883"/>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4"/>
          <p:cNvSpPr>
            <a:spLocks noGrp="1"/>
          </p:cNvSpPr>
          <p:nvPr>
            <p:ph idx="14"/>
          </p:nvPr>
        </p:nvSpPr>
        <p:spPr>
          <a:xfrm>
            <a:off x="4648200" y="1295400"/>
            <a:ext cx="4023360" cy="2468880"/>
          </a:xfrm>
        </p:spPr>
        <p:txBody>
          <a:bodyPr/>
          <a:lstStyle/>
          <a:p>
            <a:pPr>
              <a:spcBef>
                <a:spcPct val="50000"/>
              </a:spcBef>
            </a:pPr>
            <a:r>
              <a:rPr lang="en-US" sz="2800" dirty="0">
                <a:latin typeface="Calibri" pitchFamily="34" charset="0"/>
                <a:cs typeface="Calibri" pitchFamily="34" charset="0"/>
              </a:rPr>
              <a:t>Join each county to the hospital that is nearest it.</a:t>
            </a:r>
          </a:p>
          <a:p>
            <a:pPr>
              <a:spcBef>
                <a:spcPct val="50000"/>
              </a:spcBef>
            </a:pPr>
            <a:r>
              <a:rPr lang="en-US" sz="2800" dirty="0">
                <a:latin typeface="Calibri" pitchFamily="34" charset="0"/>
                <a:cs typeface="Calibri" pitchFamily="34" charset="0"/>
              </a:rPr>
              <a:t>Each county features gets name of closest hospital and the distance</a:t>
            </a:r>
            <a:r>
              <a:rPr lang="en-US" sz="2800" dirty="0" smtClean="0">
                <a:latin typeface="Calibri" pitchFamily="34" charset="0"/>
                <a:cs typeface="Calibri" pitchFamily="34" charset="0"/>
              </a:rPr>
              <a:t>.</a:t>
            </a:r>
            <a:endParaRPr lang="en-US" sz="2800" dirty="0">
              <a:latin typeface="Calibri" pitchFamily="34" charset="0"/>
              <a:cs typeface="Calibri" pitchFamily="34" charset="0"/>
            </a:endParaRPr>
          </a:p>
        </p:txBody>
      </p:sp>
      <p:pic>
        <p:nvPicPr>
          <p:cNvPr id="12" name="Picture 5"/>
          <p:cNvPicPr>
            <a:picLocks noGrp="1" noChangeAspect="1" noChangeArrowheads="1"/>
          </p:cNvPicPr>
          <p:nvPr>
            <p:ph idx="15"/>
          </p:nvPr>
        </p:nvPicPr>
        <p:blipFill>
          <a:blip r:embed="rId5">
            <a:extLst>
              <a:ext uri="{28A0092B-C50C-407E-A947-70E740481C1C}">
                <a14:useLocalDpi xmlns:a14="http://schemas.microsoft.com/office/drawing/2010/main" val="0"/>
              </a:ext>
            </a:extLst>
          </a:blip>
          <a:srcRect/>
          <a:stretch>
            <a:fillRect/>
          </a:stretch>
        </p:blipFill>
        <p:spPr bwMode="auto">
          <a:xfrm>
            <a:off x="5181600" y="4253623"/>
            <a:ext cx="3421233" cy="2223377"/>
          </a:xfrm>
          <a:prstGeom prst="rect">
            <a:avLst/>
          </a:prstGeom>
          <a:noFill/>
          <a:extLst>
            <a:ext uri="{909E8E84-426E-40DD-AFC4-6F175D3DCCD1}">
              <a14:hiddenFill xmlns:a14="http://schemas.microsoft.com/office/drawing/2010/main">
                <a:solidFill>
                  <a:srgbClr val="FFFFFF"/>
                </a:solidFill>
              </a14:hiddenFill>
            </a:ext>
          </a:extLst>
        </p:spPr>
      </p:pic>
      <p:sp>
        <p:nvSpPr>
          <p:cNvPr id="9" name="Text Placeholder 6"/>
          <p:cNvSpPr>
            <a:spLocks noGrp="1"/>
          </p:cNvSpPr>
          <p:nvPr>
            <p:ph type="body" sz="quarter" idx="18"/>
          </p:nvPr>
        </p:nvSpPr>
        <p:spPr/>
        <p:txBody>
          <a:bodyPr/>
          <a:lstStyle/>
          <a:p>
            <a:r>
              <a:rPr lang="en-US" dirty="0">
                <a:hlinkClick r:id="rId6" action="ppaction://hlinksldjump"/>
              </a:rPr>
              <a:t>Return to </a:t>
            </a:r>
            <a:r>
              <a:rPr lang="en-US" dirty="0" smtClean="0">
                <a:hlinkClick r:id="rId6" action="ppaction://hlinksldjump"/>
              </a:rPr>
              <a:t>Outline</a:t>
            </a:r>
            <a:endParaRPr lang="en-US" dirty="0"/>
          </a:p>
        </p:txBody>
      </p:sp>
    </p:spTree>
    <p:extLst>
      <p:ext uri="{BB962C8B-B14F-4D97-AF65-F5344CB8AC3E}">
        <p14:creationId xmlns:p14="http://schemas.microsoft.com/office/powerpoint/2010/main" val="18241090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Note on polygon distances</a:t>
            </a:r>
          </a:p>
        </p:txBody>
      </p:sp>
      <p:pic>
        <p:nvPicPr>
          <p:cNvPr id="5122"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09600" y="1295400"/>
            <a:ext cx="4114800" cy="2694214"/>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idx="13"/>
          </p:nvPr>
        </p:nvSpPr>
        <p:spPr>
          <a:xfrm>
            <a:off x="457200" y="4084320"/>
            <a:ext cx="5212080" cy="2468880"/>
          </a:xfrm>
        </p:spPr>
        <p:txBody>
          <a:bodyPr/>
          <a:lstStyle/>
          <a:p>
            <a:pPr>
              <a:spcBef>
                <a:spcPts val="600"/>
              </a:spcBef>
            </a:pPr>
            <a:r>
              <a:rPr lang="en-US" sz="2400" dirty="0">
                <a:latin typeface="Calibri" pitchFamily="34" charset="0"/>
                <a:cs typeface="Calibri" pitchFamily="34" charset="0"/>
              </a:rPr>
              <a:t>In measuring distances for polygons, the centroid of the polygon is used.  For each of the counties, the centroid of the county is closest to the hospital.  </a:t>
            </a:r>
          </a:p>
          <a:p>
            <a:pPr>
              <a:spcBef>
                <a:spcPts val="600"/>
              </a:spcBef>
            </a:pPr>
            <a:r>
              <a:rPr lang="en-US" sz="2400" dirty="0">
                <a:latin typeface="Calibri" pitchFamily="34" charset="0"/>
                <a:cs typeface="Calibri" pitchFamily="34" charset="0"/>
              </a:rPr>
              <a:t>If the county contains a hospital, the distance is zero</a:t>
            </a:r>
            <a:r>
              <a:rPr lang="en-US" sz="2400" dirty="0" smtClean="0">
                <a:latin typeface="Calibri" pitchFamily="34" charset="0"/>
                <a:cs typeface="Calibri" pitchFamily="34" charset="0"/>
              </a:rPr>
              <a:t>.</a:t>
            </a:r>
            <a:endParaRPr lang="en-US" sz="2400" dirty="0">
              <a:latin typeface="Calibri" pitchFamily="34" charset="0"/>
              <a:cs typeface="Calibri" pitchFamily="34" charset="0"/>
            </a:endParaRPr>
          </a:p>
        </p:txBody>
      </p:sp>
      <p:pic>
        <p:nvPicPr>
          <p:cNvPr id="13" name="Picture 4"/>
          <p:cNvPicPr>
            <a:picLocks noGrp="1" noChangeAspect="1" noChangeArrowheads="1"/>
          </p:cNvPicPr>
          <p:nvPr>
            <p:ph idx="14"/>
          </p:nvPr>
        </p:nvPicPr>
        <p:blipFill>
          <a:blip r:embed="rId4" cstate="print"/>
          <a:srcRect l="587" t="32158" r="76965" b="30363"/>
          <a:stretch>
            <a:fillRect/>
          </a:stretch>
        </p:blipFill>
        <p:spPr bwMode="auto">
          <a:xfrm>
            <a:off x="5499898" y="1152982"/>
            <a:ext cx="3263102" cy="2761000"/>
          </a:xfrm>
          <a:prstGeom prst="rect">
            <a:avLst/>
          </a:prstGeom>
          <a:noFill/>
          <a:ln w="12700">
            <a:solidFill>
              <a:srgbClr val="000000"/>
            </a:solidFill>
            <a:miter lim="800000"/>
            <a:headEnd/>
            <a:tailEnd/>
          </a:ln>
        </p:spPr>
      </p:pic>
      <p:sp>
        <p:nvSpPr>
          <p:cNvPr id="7" name="Content Placeholder 5"/>
          <p:cNvSpPr>
            <a:spLocks noGrp="1"/>
          </p:cNvSpPr>
          <p:nvPr>
            <p:ph idx="15"/>
          </p:nvPr>
        </p:nvSpPr>
        <p:spPr>
          <a:xfrm>
            <a:off x="5806440" y="4084320"/>
            <a:ext cx="3108960" cy="1981200"/>
          </a:xfrm>
        </p:spPr>
        <p:txBody>
          <a:bodyPr/>
          <a:lstStyle/>
          <a:p>
            <a:r>
              <a:rPr lang="en-US" sz="2400" dirty="0">
                <a:latin typeface="Calibri" pitchFamily="34" charset="0"/>
                <a:cs typeface="Calibri" pitchFamily="34" charset="0"/>
              </a:rPr>
              <a:t>Pennington County has three hospitals all with a distance of zero, so one is randomly chosen to match</a:t>
            </a:r>
            <a:r>
              <a:rPr lang="en-US" sz="2400" dirty="0" smtClean="0">
                <a:latin typeface="Calibri" pitchFamily="34" charset="0"/>
                <a:cs typeface="Calibri" pitchFamily="34" charset="0"/>
              </a:rPr>
              <a:t>.</a:t>
            </a:r>
            <a:endParaRPr lang="en-US" sz="2400" dirty="0">
              <a:latin typeface="Calibri" pitchFamily="34" charset="0"/>
              <a:cs typeface="Calibri" pitchFamily="34" charset="0"/>
            </a:endParaRPr>
          </a:p>
        </p:txBody>
      </p:sp>
      <p:sp>
        <p:nvSpPr>
          <p:cNvPr id="9" name="Text Placeholder 6"/>
          <p:cNvSpPr>
            <a:spLocks noGrp="1"/>
          </p:cNvSpPr>
          <p:nvPr>
            <p:ph type="body" sz="quarter" idx="18"/>
          </p:nvPr>
        </p:nvSpPr>
        <p:spPr/>
        <p:txBody>
          <a:bodyPr/>
          <a:lstStyle/>
          <a:p>
            <a:r>
              <a:rPr lang="en-US" dirty="0">
                <a:hlinkClick r:id="rId5" action="ppaction://hlinksldjump"/>
              </a:rPr>
              <a:t>Return to </a:t>
            </a:r>
            <a:r>
              <a:rPr lang="en-US" dirty="0" smtClean="0">
                <a:hlinkClick r:id="rId5" action="ppaction://hlinksldjump"/>
              </a:rPr>
              <a:t>Outline</a:t>
            </a:r>
            <a:endParaRPr lang="en-US" dirty="0"/>
          </a:p>
        </p:txBody>
      </p:sp>
    </p:spTree>
    <p:extLst>
      <p:ext uri="{BB962C8B-B14F-4D97-AF65-F5344CB8AC3E}">
        <p14:creationId xmlns:p14="http://schemas.microsoft.com/office/powerpoint/2010/main" val="14930886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Distance: Points to Lines</a:t>
            </a:r>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81000" y="1295400"/>
            <a:ext cx="3749040" cy="5160194"/>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idx="13"/>
          </p:nvPr>
        </p:nvSpPr>
        <p:spPr>
          <a:xfrm>
            <a:off x="4267200" y="1295400"/>
            <a:ext cx="4663440" cy="4480560"/>
          </a:xfrm>
        </p:spPr>
        <p:txBody>
          <a:bodyPr/>
          <a:lstStyle/>
          <a:p>
            <a:pPr>
              <a:spcBef>
                <a:spcPct val="50000"/>
              </a:spcBef>
            </a:pPr>
            <a:r>
              <a:rPr lang="en-US" sz="2400" dirty="0">
                <a:latin typeface="Calibri" pitchFamily="34" charset="0"/>
                <a:cs typeface="Calibri" pitchFamily="34" charset="0"/>
              </a:rPr>
              <a:t>In this example we wish to evaluate impact of septic systems on various streams based on distance.</a:t>
            </a:r>
          </a:p>
          <a:p>
            <a:pPr>
              <a:spcBef>
                <a:spcPct val="50000"/>
              </a:spcBef>
            </a:pPr>
            <a:r>
              <a:rPr lang="en-US" sz="2400" b="1" dirty="0">
                <a:latin typeface="Calibri" pitchFamily="34" charset="0"/>
                <a:cs typeface="Calibri" pitchFamily="34" charset="0"/>
              </a:rPr>
              <a:t>Streams</a:t>
            </a:r>
            <a:r>
              <a:rPr lang="en-US" sz="2400" dirty="0">
                <a:latin typeface="Calibri" pitchFamily="34" charset="0"/>
                <a:cs typeface="Calibri" pitchFamily="34" charset="0"/>
              </a:rPr>
              <a:t> is the destination.  Each point represents one or more septic systems.  We find the number of septic points closest to each stream segment, and summarize the totals.</a:t>
            </a:r>
          </a:p>
          <a:p>
            <a:pPr>
              <a:spcBef>
                <a:spcPct val="50000"/>
              </a:spcBef>
            </a:pPr>
            <a:r>
              <a:rPr lang="en-US" sz="2400" dirty="0">
                <a:latin typeface="Calibri" pitchFamily="34" charset="0"/>
                <a:cs typeface="Calibri" pitchFamily="34" charset="0"/>
              </a:rPr>
              <a:t>What assumption is made here?  How valid is it</a:t>
            </a:r>
            <a:r>
              <a:rPr lang="en-US" sz="2400" dirty="0" smtClean="0">
                <a:latin typeface="Calibri" pitchFamily="34" charset="0"/>
                <a:cs typeface="Calibri" pitchFamily="34" charset="0"/>
              </a:rPr>
              <a:t>?</a:t>
            </a:r>
            <a:endParaRPr lang="en-US" sz="2400" dirty="0">
              <a:latin typeface="Calibri" pitchFamily="34" charset="0"/>
              <a:cs typeface="Calibri" pitchFamily="34" charset="0"/>
            </a:endParaRPr>
          </a:p>
        </p:txBody>
      </p:sp>
      <p:sp>
        <p:nvSpPr>
          <p:cNvPr id="8" name="Text Placeholder 4"/>
          <p:cNvSpPr>
            <a:spLocks noGrp="1"/>
          </p:cNvSpPr>
          <p:nvPr>
            <p:ph type="body" sz="quarter" idx="17"/>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1225798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Feature types</a:t>
            </a:r>
          </a:p>
        </p:txBody>
      </p:sp>
      <p:sp>
        <p:nvSpPr>
          <p:cNvPr id="8" name="Content Placeholder 2"/>
          <p:cNvSpPr>
            <a:spLocks noGrp="1"/>
          </p:cNvSpPr>
          <p:nvPr>
            <p:ph idx="1"/>
          </p:nvPr>
        </p:nvSpPr>
        <p:spPr/>
        <p:txBody>
          <a:bodyPr/>
          <a:lstStyle/>
          <a:p>
            <a:r>
              <a:rPr lang="en-US" dirty="0"/>
              <a:t>Every join involves two geometry types</a:t>
            </a:r>
          </a:p>
          <a:p>
            <a:pPr lvl="1"/>
            <a:r>
              <a:rPr lang="en-US" dirty="0"/>
              <a:t>Points to points</a:t>
            </a:r>
          </a:p>
          <a:p>
            <a:pPr lvl="1"/>
            <a:r>
              <a:rPr lang="en-US" dirty="0"/>
              <a:t>Polygons to lines</a:t>
            </a:r>
          </a:p>
          <a:p>
            <a:pPr lvl="1"/>
            <a:r>
              <a:rPr lang="en-US" dirty="0"/>
              <a:t>Lines to points, etc.</a:t>
            </a:r>
          </a:p>
          <a:p>
            <a:r>
              <a:rPr lang="en-US" dirty="0"/>
              <a:t>Each combination offers two possible join types.</a:t>
            </a:r>
          </a:p>
          <a:p>
            <a:pPr lvl="1"/>
            <a:r>
              <a:rPr lang="en-US" dirty="0"/>
              <a:t>One is usually a simple join, the other is summarized.</a:t>
            </a:r>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9668491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Note</a:t>
            </a:r>
          </a:p>
        </p:txBody>
      </p:sp>
      <p:sp>
        <p:nvSpPr>
          <p:cNvPr id="8" name="Content Placeholder 2"/>
          <p:cNvSpPr>
            <a:spLocks noGrp="1"/>
          </p:cNvSpPr>
          <p:nvPr>
            <p:ph idx="1"/>
          </p:nvPr>
        </p:nvSpPr>
        <p:spPr/>
        <p:txBody>
          <a:bodyPr/>
          <a:lstStyle/>
          <a:p>
            <a:r>
              <a:rPr lang="en-US" dirty="0"/>
              <a:t>In the next examples, we break with our usual convention and put the destination layer on the right.</a:t>
            </a:r>
          </a:p>
          <a:p>
            <a:r>
              <a:rPr lang="en-US" dirty="0"/>
              <a:t>This is done to match the convention used in the ArcGIS join menu.</a:t>
            </a:r>
          </a:p>
          <a:p>
            <a:r>
              <a:rPr lang="en-US" dirty="0"/>
              <a:t>The destination table is shown in boldface.</a:t>
            </a:r>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21274059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Several possible combinations</a:t>
            </a:r>
          </a:p>
        </p:txBody>
      </p:sp>
      <p:graphicFrame>
        <p:nvGraphicFramePr>
          <p:cNvPr id="5" name="Table 2"/>
          <p:cNvGraphicFramePr>
            <a:graphicFrameLocks noGrp="1"/>
          </p:cNvGraphicFramePr>
          <p:nvPr>
            <p:extLst>
              <p:ext uri="{D42A27DB-BD31-4B8C-83A1-F6EECF244321}">
                <p14:modId xmlns:p14="http://schemas.microsoft.com/office/powerpoint/2010/main" val="2851757574"/>
              </p:ext>
            </p:extLst>
          </p:nvPr>
        </p:nvGraphicFramePr>
        <p:xfrm>
          <a:off x="382815" y="1676400"/>
          <a:ext cx="8378370" cy="4297680"/>
        </p:xfrm>
        <a:graphic>
          <a:graphicData uri="http://schemas.openxmlformats.org/drawingml/2006/table">
            <a:tbl>
              <a:tblPr firstRow="1" bandRow="1">
                <a:tableStyleId>{5C22544A-7EE6-4342-B048-85BDC9FD1C3A}</a:tableStyleId>
              </a:tblPr>
              <a:tblGrid>
                <a:gridCol w="2131785"/>
                <a:gridCol w="2131785"/>
                <a:gridCol w="4114800"/>
              </a:tblGrid>
              <a:tr h="370840">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defRPr/>
                      </a:pPr>
                      <a:r>
                        <a:rPr kumimoji="0" lang="en-US" sz="2000" b="1" i="0" u="none" strike="noStrike" cap="none" normalizeH="0" baseline="0" dirty="0" smtClean="0">
                          <a:ln>
                            <a:noFill/>
                          </a:ln>
                          <a:solidFill>
                            <a:schemeClr val="tx1"/>
                          </a:solidFill>
                          <a:effectLst/>
                          <a:latin typeface="Times New Roman" pitchFamily="18" charset="0"/>
                          <a:cs typeface="Times New Roman" pitchFamily="18" charset="0"/>
                        </a:rPr>
                        <a:t>Geometry Type</a:t>
                      </a:r>
                      <a:endParaRPr kumimoji="0" lang="en-US" sz="20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0CCB0"/>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Times New Roman" pitchFamily="18" charset="0"/>
                          <a:cs typeface="Times New Roman" pitchFamily="18" charset="0"/>
                        </a:rPr>
                        <a:t>Join Type</a:t>
                      </a:r>
                      <a:endParaRPr kumimoji="0" lang="en-US" sz="20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0CCB0"/>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cs typeface="Times New Roman" pitchFamily="18" charset="0"/>
                        </a:rPr>
                        <a:t>Example</a:t>
                      </a:r>
                      <a:endParaRPr kumimoji="0" lang="en-US" sz="20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0CCB0"/>
                    </a:solidFill>
                  </a:tcPr>
                </a:tc>
              </a:tr>
              <a:tr h="370840">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pitchFamily="18" charset="0"/>
                          <a:cs typeface="Times New Roman" pitchFamily="18" charset="0"/>
                        </a:rPr>
                        <a:t>Points to Points</a:t>
                      </a:r>
                      <a:endParaRPr kumimoji="0" lang="en-US" sz="20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rgbClr val="B0CCB0"/>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pitchFamily="18" charset="0"/>
                          <a:cs typeface="Times New Roman" pitchFamily="18" charset="0"/>
                        </a:rPr>
                        <a:t>Simple distance</a:t>
                      </a:r>
                      <a:endParaRPr kumimoji="0" lang="en-US" sz="2000" b="0" i="0" u="none" strike="noStrike" cap="none" normalizeH="0" baseline="0" dirty="0" smtClean="0">
                        <a:ln>
                          <a:noFill/>
                        </a:ln>
                        <a:solidFill>
                          <a:schemeClr val="tx1"/>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0CCB0"/>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pitchFamily="18" charset="0"/>
                          <a:cs typeface="Times New Roman" pitchFamily="18" charset="0"/>
                        </a:rPr>
                        <a:t>Find the hospital closest to each town.</a:t>
                      </a:r>
                      <a:endParaRPr kumimoji="0" lang="en-US" sz="2000" b="0" i="0" u="none" strike="noStrike" cap="none" normalizeH="0" baseline="0" dirty="0" smtClean="0">
                        <a:ln>
                          <a:noFill/>
                        </a:ln>
                        <a:solidFill>
                          <a:schemeClr val="tx1"/>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0CCB0"/>
                    </a:solidFill>
                  </a:tcPr>
                </a:tc>
              </a:tr>
              <a:tr h="370840">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0CCB0"/>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pitchFamily="18" charset="0"/>
                          <a:cs typeface="Times New Roman" pitchFamily="18" charset="0"/>
                        </a:rPr>
                        <a:t>Summarized distance</a:t>
                      </a:r>
                      <a:endParaRPr kumimoji="0" lang="en-US" sz="2000" b="0" i="0" u="none" strike="noStrike" cap="none" normalizeH="0" baseline="0" dirty="0" smtClean="0">
                        <a:ln>
                          <a:noFill/>
                        </a:ln>
                        <a:solidFill>
                          <a:schemeClr val="tx1"/>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0CCB0"/>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pitchFamily="18" charset="0"/>
                          <a:cs typeface="Times New Roman" pitchFamily="18" charset="0"/>
                        </a:rPr>
                        <a:t>Find all the towns closer to one hospital than to any other hospital.</a:t>
                      </a:r>
                      <a:endParaRPr kumimoji="0" lang="en-US" sz="2000" b="0" i="0" u="none" strike="noStrike" cap="none" normalizeH="0" baseline="0" dirty="0" smtClean="0">
                        <a:ln>
                          <a:noFill/>
                        </a:ln>
                        <a:solidFill>
                          <a:schemeClr val="tx1"/>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0CCB0"/>
                    </a:solidFill>
                  </a:tcPr>
                </a:tc>
              </a:tr>
              <a:tr h="370840">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pitchFamily="18" charset="0"/>
                          <a:cs typeface="Times New Roman" pitchFamily="18" charset="0"/>
                        </a:rPr>
                        <a:t>Lines to Points</a:t>
                      </a:r>
                      <a:endParaRPr kumimoji="0" lang="en-US" sz="20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rgbClr val="B0CCB0"/>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pitchFamily="18" charset="0"/>
                          <a:cs typeface="Times New Roman" pitchFamily="18" charset="0"/>
                        </a:rPr>
                        <a:t>Simple distance</a:t>
                      </a:r>
                      <a:endParaRPr kumimoji="0" lang="en-US" sz="2000" b="0" i="0" u="none" strike="noStrike" cap="none" normalizeH="0" baseline="0" dirty="0" smtClean="0">
                        <a:ln>
                          <a:noFill/>
                        </a:ln>
                        <a:solidFill>
                          <a:schemeClr val="tx1"/>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0CCB0"/>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pitchFamily="18" charset="0"/>
                          <a:cs typeface="Times New Roman" pitchFamily="18" charset="0"/>
                        </a:rPr>
                        <a:t>Find the water main closest to the proposed building site.</a:t>
                      </a:r>
                      <a:endParaRPr kumimoji="0" lang="en-US" sz="2000" b="0" i="0" u="none" strike="noStrike" cap="none" normalizeH="0" baseline="0" dirty="0" smtClean="0">
                        <a:ln>
                          <a:noFill/>
                        </a:ln>
                        <a:solidFill>
                          <a:schemeClr val="tx1"/>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0CCB0"/>
                    </a:solidFill>
                  </a:tcPr>
                </a:tc>
              </a:tr>
              <a:tr h="370840">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0CCB0"/>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pitchFamily="18" charset="0"/>
                          <a:cs typeface="Times New Roman" pitchFamily="18" charset="0"/>
                        </a:rPr>
                        <a:t>Summarized inside</a:t>
                      </a:r>
                      <a:endParaRPr kumimoji="0" lang="en-US" sz="2000" b="0" i="0" u="none" strike="noStrike" cap="none" normalizeH="0" baseline="0" dirty="0" smtClean="0">
                        <a:ln>
                          <a:noFill/>
                        </a:ln>
                        <a:solidFill>
                          <a:schemeClr val="tx1"/>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0CCB0"/>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pitchFamily="18" charset="0"/>
                          <a:cs typeface="Times New Roman" pitchFamily="18" charset="0"/>
                        </a:rPr>
                        <a:t>Find the total voltage of all electric lines meeting at a substation.</a:t>
                      </a:r>
                      <a:endParaRPr kumimoji="0" lang="en-US" sz="2000" b="0" i="0" u="none" strike="noStrike" cap="none" normalizeH="0" baseline="0" dirty="0" smtClean="0">
                        <a:ln>
                          <a:noFill/>
                        </a:ln>
                        <a:solidFill>
                          <a:schemeClr val="tx1"/>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0CCB0"/>
                    </a:solidFill>
                  </a:tcPr>
                </a:tc>
              </a:tr>
              <a:tr h="370840">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pitchFamily="18" charset="0"/>
                          <a:cs typeface="Times New Roman" pitchFamily="18" charset="0"/>
                        </a:rPr>
                        <a:t>Polygons to Points</a:t>
                      </a:r>
                      <a:endParaRPr kumimoji="0" lang="en-US" sz="20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rgbClr val="B0CCB0"/>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pitchFamily="18" charset="0"/>
                          <a:cs typeface="Times New Roman" pitchFamily="18" charset="0"/>
                        </a:rPr>
                        <a:t>Simple inside</a:t>
                      </a:r>
                      <a:endParaRPr kumimoji="0" lang="en-US" sz="2000" b="0" i="0" u="none" strike="noStrike" cap="none" normalizeH="0" baseline="0" dirty="0" smtClean="0">
                        <a:ln>
                          <a:noFill/>
                        </a:ln>
                        <a:solidFill>
                          <a:schemeClr val="tx1"/>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0CCB0"/>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pitchFamily="18" charset="0"/>
                          <a:cs typeface="Times New Roman" pitchFamily="18" charset="0"/>
                        </a:rPr>
                        <a:t>Find the soil type that underlies each gas station.</a:t>
                      </a:r>
                      <a:endParaRPr kumimoji="0" lang="en-US" sz="2000" b="0" i="0" u="none" strike="noStrike" cap="none" normalizeH="0" baseline="0" dirty="0" smtClean="0">
                        <a:ln>
                          <a:noFill/>
                        </a:ln>
                        <a:solidFill>
                          <a:schemeClr val="tx1"/>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0CCB0"/>
                    </a:solidFill>
                  </a:tcPr>
                </a:tc>
              </a:tr>
              <a:tr h="370840">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0CCB0"/>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pitchFamily="18" charset="0"/>
                          <a:cs typeface="Times New Roman" pitchFamily="18" charset="0"/>
                        </a:rPr>
                        <a:t>Simple distance</a:t>
                      </a:r>
                      <a:endParaRPr kumimoji="0" lang="en-US" sz="2000" b="0" i="0" u="none" strike="noStrike" cap="none" normalizeH="0" baseline="0" dirty="0" smtClean="0">
                        <a:ln>
                          <a:noFill/>
                        </a:ln>
                        <a:solidFill>
                          <a:schemeClr val="tx1"/>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0CCB0"/>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pitchFamily="18" charset="0"/>
                          <a:cs typeface="Times New Roman" pitchFamily="18" charset="0"/>
                        </a:rPr>
                        <a:t>Find the lake that is closest to each campground.</a:t>
                      </a:r>
                      <a:endParaRPr kumimoji="0" lang="en-US" sz="2000" b="0" i="0" u="none" strike="noStrike" cap="none" normalizeH="0" baseline="0" dirty="0" smtClean="0">
                        <a:ln>
                          <a:noFill/>
                        </a:ln>
                        <a:solidFill>
                          <a:schemeClr val="tx1"/>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0CCB0"/>
                    </a:solidFill>
                  </a:tcPr>
                </a:tc>
              </a:tr>
            </a:tbl>
          </a:graphicData>
        </a:graphic>
      </p:graphicFrame>
      <p:sp>
        <p:nvSpPr>
          <p:cNvPr id="6" name="Text Placeholder 3"/>
          <p:cNvSpPr>
            <a:spLocks noGrp="1"/>
          </p:cNvSpPr>
          <p:nvPr>
            <p:ph type="body" sz="quarter" idx="13"/>
          </p:nvPr>
        </p:nvSpPr>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10278067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Points to Points</a:t>
            </a:r>
          </a:p>
        </p:txBody>
      </p:sp>
      <p:sp>
        <p:nvSpPr>
          <p:cNvPr id="3" name="Content Placeholder 2"/>
          <p:cNvSpPr>
            <a:spLocks noGrp="1"/>
          </p:cNvSpPr>
          <p:nvPr>
            <p:ph idx="1"/>
          </p:nvPr>
        </p:nvSpPr>
        <p:spPr>
          <a:xfrm>
            <a:off x="457200" y="1295400"/>
            <a:ext cx="8229600" cy="548640"/>
          </a:xfrm>
        </p:spPr>
        <p:txBody>
          <a:bodyPr/>
          <a:lstStyle/>
          <a:p>
            <a:pPr algn="ctr"/>
            <a:r>
              <a:rPr lang="en-US" sz="2800" dirty="0"/>
              <a:t>Destination: </a:t>
            </a:r>
            <a:r>
              <a:rPr lang="en-US" sz="2800" dirty="0" smtClean="0"/>
              <a:t>hospitals</a:t>
            </a:r>
            <a:endParaRPr lang="en-US" sz="2800" dirty="0"/>
          </a:p>
        </p:txBody>
      </p:sp>
      <p:sp>
        <p:nvSpPr>
          <p:cNvPr id="5" name="Content Placeholder 3"/>
          <p:cNvSpPr>
            <a:spLocks noGrp="1"/>
          </p:cNvSpPr>
          <p:nvPr>
            <p:ph idx="13"/>
          </p:nvPr>
        </p:nvSpPr>
        <p:spPr>
          <a:xfrm>
            <a:off x="457200" y="1881250"/>
            <a:ext cx="3657600" cy="2651760"/>
          </a:xfrm>
        </p:spPr>
        <p:txBody>
          <a:bodyPr/>
          <a:lstStyle/>
          <a:p>
            <a:pPr>
              <a:spcBef>
                <a:spcPts val="600"/>
              </a:spcBef>
            </a:pPr>
            <a:r>
              <a:rPr lang="en-US" sz="2800" dirty="0"/>
              <a:t>Simple distance  </a:t>
            </a:r>
          </a:p>
          <a:p>
            <a:pPr lvl="1">
              <a:spcBef>
                <a:spcPts val="600"/>
              </a:spcBef>
            </a:pPr>
            <a:r>
              <a:rPr lang="en-US" sz="2400" dirty="0" smtClean="0"/>
              <a:t>Find </a:t>
            </a:r>
            <a:r>
              <a:rPr lang="en-US" sz="2400" dirty="0"/>
              <a:t>the source feature that is the closest to the destination feature.</a:t>
            </a:r>
          </a:p>
          <a:p>
            <a:pPr lvl="1">
              <a:spcBef>
                <a:spcPts val="600"/>
              </a:spcBef>
            </a:pPr>
            <a:r>
              <a:rPr lang="en-US" sz="2400" dirty="0"/>
              <a:t>Find the hospital closest to each town</a:t>
            </a:r>
            <a:r>
              <a:rPr lang="en-US" sz="2400" dirty="0" smtClean="0"/>
              <a:t>.</a:t>
            </a:r>
            <a:endParaRPr lang="en-US" sz="2400" dirty="0"/>
          </a:p>
        </p:txBody>
      </p:sp>
      <p:pic>
        <p:nvPicPr>
          <p:cNvPr id="11" name="Picture 4"/>
          <p:cNvPicPr>
            <a:picLocks noGrp="1" noChangeAspect="1" noChangeArrowheads="1"/>
          </p:cNvPicPr>
          <p:nvPr>
            <p:ph idx="14"/>
          </p:nvPr>
        </p:nvPicPr>
        <p:blipFill>
          <a:blip r:embed="rId3" cstate="print"/>
          <a:srcRect/>
          <a:stretch>
            <a:fillRect/>
          </a:stretch>
        </p:blipFill>
        <p:spPr bwMode="auto">
          <a:xfrm>
            <a:off x="1295400" y="4646655"/>
            <a:ext cx="3108960" cy="1982745"/>
          </a:xfrm>
          <a:prstGeom prst="rect">
            <a:avLst/>
          </a:prstGeom>
          <a:noFill/>
          <a:ln w="12700">
            <a:solidFill>
              <a:srgbClr val="000000"/>
            </a:solidFill>
            <a:miter lim="800000"/>
            <a:headEnd/>
            <a:tailEnd/>
          </a:ln>
        </p:spPr>
      </p:pic>
      <p:sp>
        <p:nvSpPr>
          <p:cNvPr id="7" name="Content Placeholder 5"/>
          <p:cNvSpPr>
            <a:spLocks noGrp="1"/>
          </p:cNvSpPr>
          <p:nvPr>
            <p:ph idx="15"/>
          </p:nvPr>
        </p:nvSpPr>
        <p:spPr>
          <a:xfrm>
            <a:off x="4800600" y="1881250"/>
            <a:ext cx="4114800" cy="4138550"/>
          </a:xfrm>
        </p:spPr>
        <p:txBody>
          <a:bodyPr/>
          <a:lstStyle/>
          <a:p>
            <a:r>
              <a:rPr lang="en-US" sz="2800" dirty="0"/>
              <a:t>Summarized distance </a:t>
            </a:r>
          </a:p>
          <a:p>
            <a:pPr lvl="1"/>
            <a:r>
              <a:rPr lang="en-US" sz="2400" dirty="0"/>
              <a:t>Summarize the attributes of all the source features that are closer to the destination feature than to any other.</a:t>
            </a:r>
          </a:p>
          <a:p>
            <a:pPr lvl="1"/>
            <a:r>
              <a:rPr lang="en-US" sz="2400" dirty="0"/>
              <a:t>Find all the towns closer to one hospital than to any other hospital.</a:t>
            </a:r>
          </a:p>
        </p:txBody>
      </p:sp>
      <p:sp>
        <p:nvSpPr>
          <p:cNvPr id="9" name="Text Placeholder 6"/>
          <p:cNvSpPr>
            <a:spLocks noGrp="1"/>
          </p:cNvSpPr>
          <p:nvPr>
            <p:ph type="body" sz="quarter" idx="18"/>
          </p:nvPr>
        </p:nvSpPr>
        <p:spPr/>
        <p:txBody>
          <a:bodyPr/>
          <a:lstStyle/>
          <a:p>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18745017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Polygons to Points</a:t>
            </a:r>
          </a:p>
        </p:txBody>
      </p:sp>
      <p:sp>
        <p:nvSpPr>
          <p:cNvPr id="3" name="Content Placeholder 2"/>
          <p:cNvSpPr>
            <a:spLocks noGrp="1"/>
          </p:cNvSpPr>
          <p:nvPr>
            <p:ph idx="1"/>
          </p:nvPr>
        </p:nvSpPr>
        <p:spPr>
          <a:xfrm>
            <a:off x="457200" y="1295400"/>
            <a:ext cx="8229600" cy="548640"/>
          </a:xfrm>
        </p:spPr>
        <p:txBody>
          <a:bodyPr/>
          <a:lstStyle/>
          <a:p>
            <a:pPr algn="ctr"/>
            <a:r>
              <a:rPr lang="en-US" sz="2800" dirty="0"/>
              <a:t>Destination: </a:t>
            </a:r>
            <a:r>
              <a:rPr lang="en-US" sz="2800" dirty="0" smtClean="0"/>
              <a:t>hospitals</a:t>
            </a:r>
            <a:endParaRPr lang="en-US" sz="2800" dirty="0"/>
          </a:p>
        </p:txBody>
      </p:sp>
      <p:sp>
        <p:nvSpPr>
          <p:cNvPr id="5" name="Content Placeholder 3"/>
          <p:cNvSpPr>
            <a:spLocks noGrp="1"/>
          </p:cNvSpPr>
          <p:nvPr>
            <p:ph idx="13"/>
          </p:nvPr>
        </p:nvSpPr>
        <p:spPr>
          <a:xfrm>
            <a:off x="457200" y="1881250"/>
            <a:ext cx="4023360" cy="2468880"/>
          </a:xfrm>
        </p:spPr>
        <p:txBody>
          <a:bodyPr/>
          <a:lstStyle/>
          <a:p>
            <a:r>
              <a:rPr lang="en-US" dirty="0"/>
              <a:t>Simple distance  </a:t>
            </a:r>
          </a:p>
          <a:p>
            <a:pPr lvl="1"/>
            <a:r>
              <a:rPr lang="en-US" dirty="0"/>
              <a:t>Find the county that is closest to each hospital and give the hospital the county attributes.</a:t>
            </a:r>
          </a:p>
        </p:txBody>
      </p:sp>
      <p:pic>
        <p:nvPicPr>
          <p:cNvPr id="10" name="Picture 4"/>
          <p:cNvPicPr>
            <a:picLocks noGrp="1" noChangeAspect="1" noChangeArrowheads="1"/>
          </p:cNvPicPr>
          <p:nvPr>
            <p:ph idx="14"/>
          </p:nvPr>
        </p:nvPicPr>
        <p:blipFill>
          <a:blip r:embed="rId3" cstate="print"/>
          <a:srcRect/>
          <a:stretch>
            <a:fillRect/>
          </a:stretch>
        </p:blipFill>
        <p:spPr bwMode="auto">
          <a:xfrm>
            <a:off x="2872775" y="4458693"/>
            <a:ext cx="3398450" cy="2118257"/>
          </a:xfrm>
          <a:prstGeom prst="rect">
            <a:avLst/>
          </a:prstGeom>
          <a:noFill/>
          <a:ln w="12700">
            <a:solidFill>
              <a:srgbClr val="000000"/>
            </a:solidFill>
            <a:miter lim="800000"/>
            <a:headEnd/>
            <a:tailEnd/>
          </a:ln>
        </p:spPr>
      </p:pic>
      <p:sp>
        <p:nvSpPr>
          <p:cNvPr id="7" name="Content Placeholder 5"/>
          <p:cNvSpPr>
            <a:spLocks noGrp="1"/>
          </p:cNvSpPr>
          <p:nvPr>
            <p:ph idx="15"/>
          </p:nvPr>
        </p:nvSpPr>
        <p:spPr>
          <a:xfrm>
            <a:off x="4800600" y="1881250"/>
            <a:ext cx="4114800" cy="2560320"/>
          </a:xfrm>
        </p:spPr>
        <p:txBody>
          <a:bodyPr/>
          <a:lstStyle/>
          <a:p>
            <a:r>
              <a:rPr lang="en-US" dirty="0"/>
              <a:t>Simple inside </a:t>
            </a:r>
          </a:p>
          <a:p>
            <a:pPr lvl="1"/>
            <a:r>
              <a:rPr lang="en-US" dirty="0"/>
              <a:t>Find the county that each hospital is inside and give the hospital that county’s attributes.</a:t>
            </a:r>
          </a:p>
        </p:txBody>
      </p:sp>
      <p:sp>
        <p:nvSpPr>
          <p:cNvPr id="9" name="Text Placeholder 6"/>
          <p:cNvSpPr>
            <a:spLocks noGrp="1"/>
          </p:cNvSpPr>
          <p:nvPr>
            <p:ph type="body" sz="quarter" idx="18"/>
          </p:nvPr>
        </p:nvSpPr>
        <p:spPr/>
        <p:txBody>
          <a:bodyPr/>
          <a:lstStyle/>
          <a:p>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19650624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Polygons to Lines</a:t>
            </a:r>
          </a:p>
        </p:txBody>
      </p:sp>
      <p:sp>
        <p:nvSpPr>
          <p:cNvPr id="4" name="Content Placeholder 2"/>
          <p:cNvSpPr>
            <a:spLocks noGrp="1"/>
          </p:cNvSpPr>
          <p:nvPr>
            <p:ph idx="1"/>
          </p:nvPr>
        </p:nvSpPr>
        <p:spPr>
          <a:xfrm>
            <a:off x="457200" y="1295400"/>
            <a:ext cx="3657600" cy="2194560"/>
          </a:xfrm>
        </p:spPr>
        <p:txBody>
          <a:bodyPr/>
          <a:lstStyle/>
          <a:p>
            <a:r>
              <a:rPr lang="en-US" sz="2800" dirty="0"/>
              <a:t>Simple distance  </a:t>
            </a:r>
          </a:p>
          <a:p>
            <a:pPr lvl="1"/>
            <a:r>
              <a:rPr lang="en-US" sz="2400" dirty="0"/>
              <a:t>Find the park that is closest to each road and give the road the park attributes</a:t>
            </a:r>
            <a:r>
              <a:rPr lang="en-US" sz="2400" dirty="0" smtClean="0"/>
              <a:t>.</a:t>
            </a:r>
            <a:endParaRPr lang="en-US" sz="2400" dirty="0"/>
          </a:p>
        </p:txBody>
      </p:sp>
      <p:pic>
        <p:nvPicPr>
          <p:cNvPr id="7170" name="Picture 3"/>
          <p:cNvPicPr>
            <a:picLocks noGrp="1" noChangeAspect="1" noChangeArrowheads="1"/>
          </p:cNvPicPr>
          <p:nvPr>
            <p:ph idx="13"/>
          </p:nvPr>
        </p:nvPicPr>
        <p:blipFill>
          <a:blip r:embed="rId3">
            <a:extLst>
              <a:ext uri="{28A0092B-C50C-407E-A947-70E740481C1C}">
                <a14:useLocalDpi xmlns:a14="http://schemas.microsoft.com/office/drawing/2010/main" val="0"/>
              </a:ext>
            </a:extLst>
          </a:blip>
          <a:srcRect/>
          <a:stretch>
            <a:fillRect/>
          </a:stretch>
        </p:blipFill>
        <p:spPr bwMode="auto">
          <a:xfrm>
            <a:off x="459362" y="3851462"/>
            <a:ext cx="4036438" cy="2541212"/>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4"/>
          <p:cNvSpPr>
            <a:spLocks noGrp="1"/>
          </p:cNvSpPr>
          <p:nvPr>
            <p:ph idx="14"/>
          </p:nvPr>
        </p:nvSpPr>
        <p:spPr>
          <a:xfrm>
            <a:off x="4678680" y="1295400"/>
            <a:ext cx="3474720" cy="2194560"/>
          </a:xfrm>
        </p:spPr>
        <p:txBody>
          <a:bodyPr/>
          <a:lstStyle/>
          <a:p>
            <a:r>
              <a:rPr lang="en-US" sz="2800" dirty="0"/>
              <a:t>Summarized inside </a:t>
            </a:r>
          </a:p>
          <a:p>
            <a:pPr lvl="1"/>
            <a:r>
              <a:rPr lang="en-US" sz="2400" dirty="0"/>
              <a:t>Give the interstate the total population of all the counties that it crosses</a:t>
            </a:r>
            <a:r>
              <a:rPr lang="en-US" sz="2400" dirty="0" smtClean="0"/>
              <a:t>.</a:t>
            </a:r>
            <a:endParaRPr lang="en-US" sz="2400" dirty="0"/>
          </a:p>
        </p:txBody>
      </p:sp>
      <p:pic>
        <p:nvPicPr>
          <p:cNvPr id="7171" name="Picture 5"/>
          <p:cNvPicPr>
            <a:picLocks noGrp="1" noChangeAspect="1" noChangeArrowheads="1"/>
          </p:cNvPicPr>
          <p:nvPr>
            <p:ph idx="15"/>
          </p:nvPr>
        </p:nvPicPr>
        <p:blipFill>
          <a:blip r:embed="rId4">
            <a:extLst>
              <a:ext uri="{28A0092B-C50C-407E-A947-70E740481C1C}">
                <a14:useLocalDpi xmlns:a14="http://schemas.microsoft.com/office/drawing/2010/main" val="0"/>
              </a:ext>
            </a:extLst>
          </a:blip>
          <a:srcRect/>
          <a:stretch>
            <a:fillRect/>
          </a:stretch>
        </p:blipFill>
        <p:spPr bwMode="auto">
          <a:xfrm>
            <a:off x="5010622" y="3851462"/>
            <a:ext cx="3761531" cy="2440637"/>
          </a:xfrm>
          <a:prstGeom prst="rect">
            <a:avLst/>
          </a:prstGeom>
          <a:noFill/>
          <a:extLst>
            <a:ext uri="{909E8E84-426E-40DD-AFC4-6F175D3DCCD1}">
              <a14:hiddenFill xmlns:a14="http://schemas.microsoft.com/office/drawing/2010/main">
                <a:solidFill>
                  <a:srgbClr val="FFFFFF"/>
                </a:solidFill>
              </a14:hiddenFill>
            </a:ext>
          </a:extLst>
        </p:spPr>
      </p:pic>
      <p:sp>
        <p:nvSpPr>
          <p:cNvPr id="9" name="Text Placeholder 6"/>
          <p:cNvSpPr>
            <a:spLocks noGrp="1"/>
          </p:cNvSpPr>
          <p:nvPr>
            <p:ph type="body" sz="quarter" idx="18"/>
          </p:nvPr>
        </p:nvSpPr>
        <p:spPr/>
        <p:txBody>
          <a:bodyPr/>
          <a:lstStyle/>
          <a:p>
            <a:r>
              <a:rPr lang="en-US" dirty="0">
                <a:hlinkClick r:id="rId5" action="ppaction://hlinksldjump"/>
              </a:rPr>
              <a:t>Return to </a:t>
            </a:r>
            <a:r>
              <a:rPr lang="en-US" dirty="0" smtClean="0">
                <a:hlinkClick r:id="rId5" action="ppaction://hlinksldjump"/>
              </a:rPr>
              <a:t>Outline</a:t>
            </a:r>
            <a:endParaRPr lang="en-US" dirty="0"/>
          </a:p>
        </p:txBody>
      </p:sp>
    </p:spTree>
    <p:extLst>
      <p:ext uri="{BB962C8B-B14F-4D97-AF65-F5344CB8AC3E}">
        <p14:creationId xmlns:p14="http://schemas.microsoft.com/office/powerpoint/2010/main" val="41249220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2133600"/>
            <a:ext cx="9144000" cy="1188720"/>
          </a:xfrm>
        </p:spPr>
        <p:txBody>
          <a:bodyPr/>
          <a:lstStyle/>
          <a:p>
            <a:r>
              <a:rPr lang="en-US" dirty="0"/>
              <a:t>GIS Concepts</a:t>
            </a:r>
            <a:endParaRPr lang="en-US" sz="1500" dirty="0"/>
          </a:p>
        </p:txBody>
      </p:sp>
      <p:sp>
        <p:nvSpPr>
          <p:cNvPr id="8" name="Content Placeholder 2"/>
          <p:cNvSpPr>
            <a:spLocks noGrp="1"/>
          </p:cNvSpPr>
          <p:nvPr>
            <p:ph idx="1"/>
          </p:nvPr>
        </p:nvSpPr>
        <p:spPr>
          <a:xfrm>
            <a:off x="457200" y="3657600"/>
            <a:ext cx="8229600" cy="1447800"/>
          </a:xfrm>
        </p:spPr>
        <p:txBody>
          <a:bodyPr/>
          <a:lstStyle/>
          <a:p>
            <a:pPr algn="ctr"/>
            <a:r>
              <a:rPr lang="en-US" dirty="0"/>
              <a:t>Chapter </a:t>
            </a:r>
            <a:r>
              <a:rPr lang="en-US" dirty="0" smtClean="0"/>
              <a:t>9.</a:t>
            </a:r>
            <a:endParaRPr lang="en-US" dirty="0"/>
          </a:p>
          <a:p>
            <a:pPr algn="ctr"/>
            <a:r>
              <a:rPr lang="en-US" dirty="0"/>
              <a:t>Spatial Joins</a:t>
            </a:r>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34784338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Beware and think…</a:t>
            </a:r>
          </a:p>
        </p:txBody>
      </p:sp>
      <p:sp>
        <p:nvSpPr>
          <p:cNvPr id="4" name="Content Placeholder 2"/>
          <p:cNvSpPr>
            <a:spLocks noGrp="1"/>
          </p:cNvSpPr>
          <p:nvPr>
            <p:ph idx="1"/>
          </p:nvPr>
        </p:nvSpPr>
        <p:spPr>
          <a:xfrm>
            <a:off x="457200" y="1295400"/>
            <a:ext cx="4206240" cy="914400"/>
          </a:xfrm>
        </p:spPr>
        <p:txBody>
          <a:bodyPr/>
          <a:lstStyle/>
          <a:p>
            <a:pPr>
              <a:spcBef>
                <a:spcPct val="50000"/>
              </a:spcBef>
            </a:pPr>
            <a:r>
              <a:rPr lang="en-US" sz="2800" dirty="0">
                <a:latin typeface="Calibri" pitchFamily="34" charset="0"/>
                <a:cs typeface="Calibri" pitchFamily="34" charset="0"/>
              </a:rPr>
              <a:t>Some choices don’t make sense for particular layers.</a:t>
            </a:r>
          </a:p>
        </p:txBody>
      </p:sp>
      <p:pic>
        <p:nvPicPr>
          <p:cNvPr id="8194" name="Picture 3"/>
          <p:cNvPicPr>
            <a:picLocks noGrp="1" noChangeAspect="1" noChangeArrowheads="1"/>
          </p:cNvPicPr>
          <p:nvPr>
            <p:ph idx="13"/>
          </p:nvPr>
        </p:nvPicPr>
        <p:blipFill>
          <a:blip r:embed="rId3">
            <a:extLst>
              <a:ext uri="{28A0092B-C50C-407E-A947-70E740481C1C}">
                <a14:useLocalDpi xmlns:a14="http://schemas.microsoft.com/office/drawing/2010/main" val="0"/>
              </a:ext>
            </a:extLst>
          </a:blip>
          <a:srcRect/>
          <a:stretch>
            <a:fillRect/>
          </a:stretch>
        </p:blipFill>
        <p:spPr bwMode="auto">
          <a:xfrm>
            <a:off x="381000" y="2530832"/>
            <a:ext cx="4575827" cy="3107968"/>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4"/>
          <p:cNvSpPr>
            <a:spLocks noGrp="1"/>
          </p:cNvSpPr>
          <p:nvPr>
            <p:ph idx="14"/>
          </p:nvPr>
        </p:nvSpPr>
        <p:spPr>
          <a:xfrm>
            <a:off x="457200" y="5943600"/>
            <a:ext cx="3749040" cy="457200"/>
          </a:xfrm>
        </p:spPr>
        <p:txBody>
          <a:bodyPr/>
          <a:lstStyle/>
          <a:p>
            <a:r>
              <a:rPr lang="en-US" sz="2800" dirty="0">
                <a:latin typeface="Calibri" pitchFamily="34" charset="0"/>
                <a:cs typeface="Calibri" pitchFamily="34" charset="0"/>
              </a:rPr>
              <a:t>Destination layer:  </a:t>
            </a:r>
            <a:r>
              <a:rPr lang="en-US" sz="2800" dirty="0" smtClean="0">
                <a:latin typeface="Calibri" pitchFamily="34" charset="0"/>
                <a:cs typeface="Calibri" pitchFamily="34" charset="0"/>
              </a:rPr>
              <a:t>rivers</a:t>
            </a:r>
            <a:endParaRPr lang="en-US" sz="2800" dirty="0">
              <a:latin typeface="Calibri" pitchFamily="34" charset="0"/>
              <a:cs typeface="Calibri" pitchFamily="34" charset="0"/>
            </a:endParaRPr>
          </a:p>
        </p:txBody>
      </p:sp>
      <p:sp>
        <p:nvSpPr>
          <p:cNvPr id="6" name="Content Placeholder 5"/>
          <p:cNvSpPr>
            <a:spLocks noGrp="1"/>
          </p:cNvSpPr>
          <p:nvPr>
            <p:ph idx="15"/>
          </p:nvPr>
        </p:nvSpPr>
        <p:spPr>
          <a:xfrm>
            <a:off x="5181600" y="1295400"/>
            <a:ext cx="3733800" cy="5029200"/>
          </a:xfrm>
        </p:spPr>
        <p:txBody>
          <a:bodyPr/>
          <a:lstStyle/>
          <a:p>
            <a:pPr>
              <a:spcBef>
                <a:spcPts val="600"/>
              </a:spcBef>
            </a:pPr>
            <a:r>
              <a:rPr lang="en-US" sz="2800" dirty="0">
                <a:latin typeface="Calibri" pitchFamily="34" charset="0"/>
                <a:cs typeface="Calibri" pitchFamily="34" charset="0"/>
              </a:rPr>
              <a:t>Finding the closest county to each river has no meaning here.</a:t>
            </a:r>
          </a:p>
          <a:p>
            <a:pPr>
              <a:spcBef>
                <a:spcPts val="600"/>
              </a:spcBef>
            </a:pPr>
            <a:r>
              <a:rPr lang="en-US" sz="2800" dirty="0">
                <a:latin typeface="Calibri" pitchFamily="34" charset="0"/>
                <a:cs typeface="Calibri" pitchFamily="34" charset="0"/>
              </a:rPr>
              <a:t>Finding the county a river is inside does have meaning…BUT</a:t>
            </a:r>
          </a:p>
          <a:p>
            <a:pPr>
              <a:spcBef>
                <a:spcPts val="600"/>
              </a:spcBef>
            </a:pPr>
            <a:r>
              <a:rPr lang="en-US" sz="2800" dirty="0">
                <a:latin typeface="Calibri" pitchFamily="34" charset="0"/>
                <a:cs typeface="Calibri" pitchFamily="34" charset="0"/>
              </a:rPr>
              <a:t>…some rivers cross county lines.</a:t>
            </a:r>
          </a:p>
          <a:p>
            <a:pPr>
              <a:spcBef>
                <a:spcPts val="600"/>
              </a:spcBef>
            </a:pPr>
            <a:r>
              <a:rPr lang="en-US" sz="2800" dirty="0">
                <a:latin typeface="Calibri" pitchFamily="34" charset="0"/>
                <a:cs typeface="Calibri" pitchFamily="34" charset="0"/>
              </a:rPr>
              <a:t>We’ll return to this issue in the next chapter</a:t>
            </a:r>
            <a:r>
              <a:rPr lang="en-US" sz="2800" dirty="0" smtClean="0">
                <a:latin typeface="Calibri" pitchFamily="34" charset="0"/>
                <a:cs typeface="Calibri" pitchFamily="34" charset="0"/>
              </a:rPr>
              <a:t>.</a:t>
            </a:r>
            <a:endParaRPr lang="en-US" sz="2800" dirty="0">
              <a:latin typeface="Calibri" pitchFamily="34" charset="0"/>
              <a:cs typeface="Calibri" pitchFamily="34" charset="0"/>
            </a:endParaRPr>
          </a:p>
        </p:txBody>
      </p:sp>
      <p:sp>
        <p:nvSpPr>
          <p:cNvPr id="9" name="Text Placeholder 6"/>
          <p:cNvSpPr>
            <a:spLocks noGrp="1"/>
          </p:cNvSpPr>
          <p:nvPr>
            <p:ph type="body" sz="quarter" idx="18"/>
          </p:nvPr>
        </p:nvSpPr>
        <p:spPr/>
        <p:txBody>
          <a:bodyPr/>
          <a:lstStyle/>
          <a:p>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24076661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Polygons to </a:t>
            </a:r>
            <a:r>
              <a:rPr lang="en-US" dirty="0" smtClean="0"/>
              <a:t>Polygons</a:t>
            </a:r>
            <a:r>
              <a:rPr lang="en-US" sz="1500" dirty="0" smtClean="0"/>
              <a:t> 1</a:t>
            </a:r>
            <a:endParaRPr lang="en-US" sz="1500" dirty="0"/>
          </a:p>
        </p:txBody>
      </p:sp>
      <p:sp>
        <p:nvSpPr>
          <p:cNvPr id="4" name="Content Placeholder 2"/>
          <p:cNvSpPr>
            <a:spLocks noGrp="1"/>
          </p:cNvSpPr>
          <p:nvPr>
            <p:ph idx="1"/>
          </p:nvPr>
        </p:nvSpPr>
        <p:spPr>
          <a:xfrm>
            <a:off x="457200" y="1295400"/>
            <a:ext cx="4206240" cy="1737360"/>
          </a:xfrm>
        </p:spPr>
        <p:txBody>
          <a:bodyPr/>
          <a:lstStyle/>
          <a:p>
            <a:pPr>
              <a:spcBef>
                <a:spcPts val="600"/>
              </a:spcBef>
            </a:pPr>
            <a:r>
              <a:rPr lang="en-US" sz="2800" dirty="0"/>
              <a:t>Simple inside  </a:t>
            </a:r>
          </a:p>
          <a:p>
            <a:pPr lvl="1">
              <a:spcBef>
                <a:spcPts val="600"/>
              </a:spcBef>
            </a:pPr>
            <a:r>
              <a:rPr lang="en-US" sz="2400" dirty="0"/>
              <a:t>Give each </a:t>
            </a:r>
            <a:r>
              <a:rPr lang="en-US" sz="2400" b="1" dirty="0"/>
              <a:t>urban area</a:t>
            </a:r>
            <a:r>
              <a:rPr lang="en-US" sz="2400" dirty="0"/>
              <a:t> the attributes of the county that it falls inside.</a:t>
            </a:r>
          </a:p>
        </p:txBody>
      </p:sp>
      <p:pic>
        <p:nvPicPr>
          <p:cNvPr id="9218" name="Picture 3"/>
          <p:cNvPicPr>
            <a:picLocks noGrp="1" noChangeAspect="1" noChangeArrowheads="1"/>
          </p:cNvPicPr>
          <p:nvPr>
            <p:ph idx="13"/>
          </p:nvPr>
        </p:nvPicPr>
        <p:blipFill>
          <a:blip r:embed="rId3">
            <a:extLst>
              <a:ext uri="{28A0092B-C50C-407E-A947-70E740481C1C}">
                <a14:useLocalDpi xmlns:a14="http://schemas.microsoft.com/office/drawing/2010/main" val="0"/>
              </a:ext>
            </a:extLst>
          </a:blip>
          <a:srcRect/>
          <a:stretch>
            <a:fillRect/>
          </a:stretch>
        </p:blipFill>
        <p:spPr bwMode="auto">
          <a:xfrm>
            <a:off x="641711" y="3457808"/>
            <a:ext cx="4006489" cy="2942992"/>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4"/>
          <p:cNvSpPr>
            <a:spLocks noGrp="1"/>
          </p:cNvSpPr>
          <p:nvPr>
            <p:ph idx="14"/>
          </p:nvPr>
        </p:nvSpPr>
        <p:spPr>
          <a:xfrm>
            <a:off x="5516880" y="1295400"/>
            <a:ext cx="3474720" cy="2194560"/>
          </a:xfrm>
        </p:spPr>
        <p:txBody>
          <a:bodyPr/>
          <a:lstStyle/>
          <a:p>
            <a:r>
              <a:rPr lang="en-US" sz="2800" dirty="0"/>
              <a:t>Summarized inside </a:t>
            </a:r>
          </a:p>
          <a:p>
            <a:pPr lvl="1"/>
            <a:r>
              <a:rPr lang="en-US" sz="2400" dirty="0"/>
              <a:t>Give each </a:t>
            </a:r>
            <a:r>
              <a:rPr lang="en-US" sz="2400" b="1" dirty="0"/>
              <a:t>county</a:t>
            </a:r>
            <a:r>
              <a:rPr lang="en-US" sz="2400" dirty="0"/>
              <a:t> the summarized attributes of the urban areas that fall inside it</a:t>
            </a:r>
            <a:r>
              <a:rPr lang="en-US" sz="2400" dirty="0" smtClean="0"/>
              <a:t>.</a:t>
            </a:r>
            <a:endParaRPr lang="en-US" sz="2400" dirty="0"/>
          </a:p>
        </p:txBody>
      </p:sp>
      <p:sp>
        <p:nvSpPr>
          <p:cNvPr id="8" name="Content Placeholder 5"/>
          <p:cNvSpPr>
            <a:spLocks noGrp="1"/>
          </p:cNvSpPr>
          <p:nvPr>
            <p:ph idx="15"/>
          </p:nvPr>
        </p:nvSpPr>
        <p:spPr>
          <a:xfrm>
            <a:off x="5074920" y="4404360"/>
            <a:ext cx="3840480" cy="1005840"/>
          </a:xfrm>
        </p:spPr>
        <p:txBody>
          <a:bodyPr/>
          <a:lstStyle/>
          <a:p>
            <a:pPr>
              <a:spcBef>
                <a:spcPct val="50000"/>
              </a:spcBef>
            </a:pPr>
            <a:r>
              <a:rPr lang="en-US" sz="2000" dirty="0">
                <a:latin typeface="Calibri" pitchFamily="34" charset="0"/>
                <a:cs typeface="Calibri" pitchFamily="34" charset="0"/>
              </a:rPr>
              <a:t>Notice that in this case we need to switch the destination layer for the join to make sense.</a:t>
            </a:r>
          </a:p>
        </p:txBody>
      </p:sp>
      <p:sp>
        <p:nvSpPr>
          <p:cNvPr id="9" name="Text Placeholder 6"/>
          <p:cNvSpPr>
            <a:spLocks noGrp="1"/>
          </p:cNvSpPr>
          <p:nvPr>
            <p:ph type="body" sz="quarter" idx="18"/>
          </p:nvPr>
        </p:nvSpPr>
        <p:spPr/>
        <p:txBody>
          <a:bodyPr/>
          <a:lstStyle/>
          <a:p>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16808065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Polygons to </a:t>
            </a:r>
            <a:r>
              <a:rPr lang="en-US" dirty="0" smtClean="0"/>
              <a:t>Polygons</a:t>
            </a:r>
            <a:r>
              <a:rPr lang="en-US" sz="1500" dirty="0" smtClean="0"/>
              <a:t> 2</a:t>
            </a:r>
            <a:endParaRPr lang="en-US" sz="1500" dirty="0"/>
          </a:p>
        </p:txBody>
      </p:sp>
      <p:sp>
        <p:nvSpPr>
          <p:cNvPr id="4" name="Content Placeholder 2"/>
          <p:cNvSpPr>
            <a:spLocks noGrp="1"/>
          </p:cNvSpPr>
          <p:nvPr>
            <p:ph idx="1"/>
          </p:nvPr>
        </p:nvSpPr>
        <p:spPr>
          <a:xfrm>
            <a:off x="457200" y="1295400"/>
            <a:ext cx="4206240" cy="1828800"/>
          </a:xfrm>
        </p:spPr>
        <p:txBody>
          <a:bodyPr/>
          <a:lstStyle/>
          <a:p>
            <a:r>
              <a:rPr lang="en-US" sz="2800" dirty="0"/>
              <a:t>Simple inside  </a:t>
            </a:r>
          </a:p>
          <a:p>
            <a:pPr lvl="1"/>
            <a:r>
              <a:rPr lang="en-US" sz="2400" dirty="0"/>
              <a:t>Find the park that each lake is inside and give the </a:t>
            </a:r>
            <a:r>
              <a:rPr lang="en-US" sz="2400" b="1" dirty="0"/>
              <a:t>lake</a:t>
            </a:r>
            <a:r>
              <a:rPr lang="en-US" sz="2400" dirty="0"/>
              <a:t> the attributes of the park.</a:t>
            </a:r>
          </a:p>
        </p:txBody>
      </p:sp>
      <p:pic>
        <p:nvPicPr>
          <p:cNvPr id="10" name="Picture 3"/>
          <p:cNvPicPr>
            <a:picLocks noGrp="1" noChangeAspect="1" noChangeArrowheads="1"/>
          </p:cNvPicPr>
          <p:nvPr>
            <p:ph idx="13"/>
          </p:nvPr>
        </p:nvPicPr>
        <p:blipFill>
          <a:blip r:embed="rId3" cstate="print"/>
          <a:srcRect/>
          <a:stretch>
            <a:fillRect/>
          </a:stretch>
        </p:blipFill>
        <p:spPr bwMode="auto">
          <a:xfrm>
            <a:off x="685800" y="3352800"/>
            <a:ext cx="4114800" cy="3160415"/>
          </a:xfrm>
          <a:prstGeom prst="rect">
            <a:avLst/>
          </a:prstGeom>
          <a:noFill/>
          <a:ln w="12700">
            <a:solidFill>
              <a:srgbClr val="000000"/>
            </a:solidFill>
            <a:miter lim="800000"/>
            <a:headEnd/>
            <a:tailEnd/>
          </a:ln>
        </p:spPr>
      </p:pic>
      <p:sp>
        <p:nvSpPr>
          <p:cNvPr id="7" name="Content Placeholder 4"/>
          <p:cNvSpPr>
            <a:spLocks noGrp="1"/>
          </p:cNvSpPr>
          <p:nvPr>
            <p:ph idx="14"/>
          </p:nvPr>
        </p:nvSpPr>
        <p:spPr>
          <a:xfrm>
            <a:off x="5516880" y="1295400"/>
            <a:ext cx="3474720" cy="1828800"/>
          </a:xfrm>
        </p:spPr>
        <p:txBody>
          <a:bodyPr/>
          <a:lstStyle/>
          <a:p>
            <a:r>
              <a:rPr lang="en-US" sz="2800" dirty="0"/>
              <a:t>Summarized inside </a:t>
            </a:r>
          </a:p>
          <a:p>
            <a:pPr lvl="1"/>
            <a:r>
              <a:rPr lang="en-US" sz="2400" dirty="0"/>
              <a:t>Give the </a:t>
            </a:r>
            <a:r>
              <a:rPr lang="en-US" sz="2400" b="1" dirty="0"/>
              <a:t>park</a:t>
            </a:r>
            <a:r>
              <a:rPr lang="en-US" sz="2400" dirty="0"/>
              <a:t> the total area of all the lakes that fall inside it.</a:t>
            </a:r>
          </a:p>
        </p:txBody>
      </p:sp>
      <p:sp>
        <p:nvSpPr>
          <p:cNvPr id="8" name="Content Placeholder 5"/>
          <p:cNvSpPr>
            <a:spLocks noGrp="1"/>
          </p:cNvSpPr>
          <p:nvPr>
            <p:ph idx="15"/>
          </p:nvPr>
        </p:nvSpPr>
        <p:spPr>
          <a:xfrm>
            <a:off x="5074920" y="3657600"/>
            <a:ext cx="3840480" cy="2453640"/>
          </a:xfrm>
        </p:spPr>
        <p:txBody>
          <a:bodyPr/>
          <a:lstStyle/>
          <a:p>
            <a:pPr>
              <a:spcBef>
                <a:spcPct val="50000"/>
              </a:spcBef>
            </a:pPr>
            <a:r>
              <a:rPr lang="en-US" sz="2000" dirty="0">
                <a:latin typeface="Calibri" pitchFamily="34" charset="0"/>
                <a:cs typeface="Calibri" pitchFamily="34" charset="0"/>
              </a:rPr>
              <a:t>Notice that in this case we need to switch the destination layer for the join to make sense.</a:t>
            </a:r>
          </a:p>
          <a:p>
            <a:pPr>
              <a:spcBef>
                <a:spcPct val="50000"/>
              </a:spcBef>
            </a:pPr>
            <a:r>
              <a:rPr lang="en-US" sz="2000" dirty="0">
                <a:latin typeface="Calibri" pitchFamily="34" charset="0"/>
                <a:cs typeface="Calibri" pitchFamily="34" charset="0"/>
              </a:rPr>
              <a:t>Also notice that some lakes do not fall cleanly inside one park or another.  Not all joins are capable of giving valid results.  Think!</a:t>
            </a:r>
          </a:p>
        </p:txBody>
      </p:sp>
      <p:sp>
        <p:nvSpPr>
          <p:cNvPr id="9" name="Text Placeholder 6"/>
          <p:cNvSpPr>
            <a:spLocks noGrp="1"/>
          </p:cNvSpPr>
          <p:nvPr>
            <p:ph type="body" sz="quarter" idx="18"/>
          </p:nvPr>
        </p:nvSpPr>
        <p:spPr/>
        <p:txBody>
          <a:bodyPr/>
          <a:lstStyle/>
          <a:p>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17242229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More options</a:t>
            </a:r>
          </a:p>
        </p:txBody>
      </p:sp>
      <p:sp>
        <p:nvSpPr>
          <p:cNvPr id="8" name="Content Placeholder 2"/>
          <p:cNvSpPr>
            <a:spLocks noGrp="1"/>
          </p:cNvSpPr>
          <p:nvPr>
            <p:ph idx="1"/>
          </p:nvPr>
        </p:nvSpPr>
        <p:spPr/>
        <p:txBody>
          <a:bodyPr/>
          <a:lstStyle/>
          <a:p>
            <a:r>
              <a:rPr lang="en-US" dirty="0"/>
              <a:t>These examples are only a few of the possible combinations—the rest are shown in your text.</a:t>
            </a:r>
          </a:p>
          <a:p>
            <a:r>
              <a:rPr lang="en-US" dirty="0"/>
              <a:t>If this seems complicated, don’t worry.  ArcGIS figures out the two possibilities and presents you with a choice…one usually makes sense after a little thought.</a:t>
            </a:r>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6488270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2834640"/>
            <a:ext cx="9144000" cy="1188720"/>
          </a:xfrm>
        </p:spPr>
        <p:txBody>
          <a:bodyPr/>
          <a:lstStyle/>
          <a:p>
            <a:r>
              <a:rPr lang="en-US" dirty="0"/>
              <a:t>Coordinate systems and distance joins</a:t>
            </a:r>
            <a:endParaRPr lang="en-US" sz="1500" dirty="0"/>
          </a:p>
        </p:txBody>
      </p:sp>
      <p:sp>
        <p:nvSpPr>
          <p:cNvPr id="3" name="Text Placeholder 2"/>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29759244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Source coordinate system</a:t>
            </a:r>
          </a:p>
        </p:txBody>
      </p:sp>
      <p:pic>
        <p:nvPicPr>
          <p:cNvPr id="11" name="Picture 2"/>
          <p:cNvPicPr>
            <a:picLocks noGrp="1" noChangeAspect="1" noChangeArrowheads="1"/>
          </p:cNvPicPr>
          <p:nvPr>
            <p:ph idx="1"/>
          </p:nvPr>
        </p:nvPicPr>
        <p:blipFill>
          <a:blip r:embed="rId3" cstate="print"/>
          <a:srcRect/>
          <a:stretch>
            <a:fillRect/>
          </a:stretch>
        </p:blipFill>
        <p:spPr bwMode="auto">
          <a:xfrm>
            <a:off x="685800" y="1371302"/>
            <a:ext cx="4210638" cy="2133898"/>
          </a:xfrm>
          <a:prstGeom prst="rect">
            <a:avLst/>
          </a:prstGeom>
          <a:noFill/>
          <a:ln w="12700">
            <a:solidFill>
              <a:srgbClr val="000000"/>
            </a:solidFill>
            <a:miter lim="800000"/>
            <a:headEnd/>
            <a:tailEnd/>
          </a:ln>
        </p:spPr>
      </p:pic>
      <p:pic>
        <p:nvPicPr>
          <p:cNvPr id="10242" name="Picture 3"/>
          <p:cNvPicPr>
            <a:picLocks noGrp="1" noChangeAspect="1" noChangeArrowheads="1"/>
          </p:cNvPicPr>
          <p:nvPr>
            <p:ph idx="13"/>
          </p:nvPr>
        </p:nvPicPr>
        <p:blipFill>
          <a:blip r:embed="rId4">
            <a:extLst>
              <a:ext uri="{28A0092B-C50C-407E-A947-70E740481C1C}">
                <a14:useLocalDpi xmlns:a14="http://schemas.microsoft.com/office/drawing/2010/main" val="0"/>
              </a:ext>
            </a:extLst>
          </a:blip>
          <a:srcRect/>
          <a:stretch>
            <a:fillRect/>
          </a:stretch>
        </p:blipFill>
        <p:spPr bwMode="auto">
          <a:xfrm>
            <a:off x="304800" y="3733800"/>
            <a:ext cx="5510329" cy="2383339"/>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4"/>
          <p:cNvSpPr>
            <a:spLocks noGrp="1"/>
          </p:cNvSpPr>
          <p:nvPr>
            <p:ph idx="14"/>
          </p:nvPr>
        </p:nvSpPr>
        <p:spPr>
          <a:xfrm>
            <a:off x="5257800" y="1295400"/>
            <a:ext cx="3566160" cy="1554480"/>
          </a:xfrm>
        </p:spPr>
        <p:txBody>
          <a:bodyPr/>
          <a:lstStyle/>
          <a:p>
            <a:pPr>
              <a:spcBef>
                <a:spcPct val="50000"/>
              </a:spcBef>
            </a:pPr>
            <a:r>
              <a:rPr lang="en-US" sz="2400" dirty="0">
                <a:latin typeface="Calibri" pitchFamily="34" charset="0"/>
                <a:cs typeface="Calibri" pitchFamily="34" charset="0"/>
              </a:rPr>
              <a:t>Look again at the join of hospitals to counties.  What happens if the source layers are in a GCS?</a:t>
            </a:r>
          </a:p>
        </p:txBody>
      </p:sp>
      <p:pic>
        <p:nvPicPr>
          <p:cNvPr id="13" name="Picture 5"/>
          <p:cNvPicPr>
            <a:picLocks noGrp="1" noChangeAspect="1" noChangeArrowheads="1"/>
          </p:cNvPicPr>
          <p:nvPr>
            <p:ph idx="15"/>
          </p:nvPr>
        </p:nvPicPr>
        <p:blipFill>
          <a:blip r:embed="rId5" cstate="print"/>
          <a:srcRect/>
          <a:stretch>
            <a:fillRect/>
          </a:stretch>
        </p:blipFill>
        <p:spPr bwMode="auto">
          <a:xfrm>
            <a:off x="6019800" y="4243027"/>
            <a:ext cx="2998163" cy="1401879"/>
          </a:xfrm>
          <a:prstGeom prst="rect">
            <a:avLst/>
          </a:prstGeom>
          <a:noFill/>
          <a:ln w="12700">
            <a:solidFill>
              <a:srgbClr val="000000"/>
            </a:solidFill>
            <a:miter lim="800000"/>
            <a:headEnd/>
            <a:tailEnd/>
          </a:ln>
        </p:spPr>
      </p:pic>
      <p:sp>
        <p:nvSpPr>
          <p:cNvPr id="9" name="Text Placeholder 6"/>
          <p:cNvSpPr>
            <a:spLocks noGrp="1"/>
          </p:cNvSpPr>
          <p:nvPr>
            <p:ph type="body" sz="quarter" idx="18"/>
          </p:nvPr>
        </p:nvSpPr>
        <p:spPr/>
        <p:txBody>
          <a:bodyPr/>
          <a:lstStyle/>
          <a:p>
            <a:r>
              <a:rPr lang="en-US" dirty="0">
                <a:hlinkClick r:id="rId6" action="ppaction://hlinksldjump"/>
              </a:rPr>
              <a:t>Return to </a:t>
            </a:r>
            <a:r>
              <a:rPr lang="en-US" dirty="0" smtClean="0">
                <a:hlinkClick r:id="rId6" action="ppaction://hlinksldjump"/>
              </a:rPr>
              <a:t>Outline</a:t>
            </a:r>
            <a:endParaRPr lang="en-US" dirty="0"/>
          </a:p>
        </p:txBody>
      </p:sp>
    </p:spTree>
    <p:extLst>
      <p:ext uri="{BB962C8B-B14F-4D97-AF65-F5344CB8AC3E}">
        <p14:creationId xmlns:p14="http://schemas.microsoft.com/office/powerpoint/2010/main" val="30813641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Distance join units</a:t>
            </a:r>
          </a:p>
        </p:txBody>
      </p:sp>
      <p:pic>
        <p:nvPicPr>
          <p:cNvPr id="1126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60707" y="1383992"/>
            <a:ext cx="5559093" cy="2426008"/>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idx="13"/>
          </p:nvPr>
        </p:nvSpPr>
        <p:spPr>
          <a:xfrm>
            <a:off x="457200" y="4404360"/>
            <a:ext cx="8229600" cy="1920240"/>
          </a:xfrm>
        </p:spPr>
        <p:txBody>
          <a:bodyPr/>
          <a:lstStyle/>
          <a:p>
            <a:pPr>
              <a:lnSpc>
                <a:spcPct val="80000"/>
              </a:lnSpc>
            </a:pPr>
            <a:r>
              <a:rPr lang="en-US" sz="2800" dirty="0"/>
              <a:t>Distances are given in stored units</a:t>
            </a:r>
          </a:p>
          <a:p>
            <a:pPr>
              <a:lnSpc>
                <a:spcPct val="80000"/>
              </a:lnSpc>
            </a:pPr>
            <a:r>
              <a:rPr lang="en-US" sz="2800" dirty="0"/>
              <a:t>Decimal degrees cannot be easily converted to miles or km because the conversion factor varies with latitude</a:t>
            </a:r>
          </a:p>
          <a:p>
            <a:pPr>
              <a:lnSpc>
                <a:spcPct val="80000"/>
              </a:lnSpc>
            </a:pPr>
            <a:r>
              <a:rPr lang="en-US" sz="2800" dirty="0"/>
              <a:t>Better to use a projected coordinate system</a:t>
            </a:r>
            <a:r>
              <a:rPr lang="en-US" sz="2800" dirty="0" smtClean="0"/>
              <a:t>…</a:t>
            </a:r>
            <a:endParaRPr lang="en-US" sz="2800" dirty="0"/>
          </a:p>
        </p:txBody>
      </p:sp>
      <p:sp>
        <p:nvSpPr>
          <p:cNvPr id="5" name="Content Placeholder 4"/>
          <p:cNvSpPr>
            <a:spLocks noGrp="1"/>
          </p:cNvSpPr>
          <p:nvPr>
            <p:ph idx="14"/>
          </p:nvPr>
        </p:nvSpPr>
        <p:spPr>
          <a:xfrm>
            <a:off x="6385560" y="1295400"/>
            <a:ext cx="2377440" cy="1600200"/>
          </a:xfrm>
        </p:spPr>
        <p:txBody>
          <a:bodyPr/>
          <a:lstStyle/>
          <a:p>
            <a:pPr>
              <a:spcBef>
                <a:spcPct val="50000"/>
              </a:spcBef>
            </a:pPr>
            <a:r>
              <a:rPr lang="en-US" sz="2400" dirty="0">
                <a:latin typeface="Calibri" pitchFamily="34" charset="0"/>
                <a:cs typeface="Calibri" pitchFamily="34" charset="0"/>
              </a:rPr>
              <a:t>The source data were in a GCS with units of decimal degrees.</a:t>
            </a:r>
          </a:p>
        </p:txBody>
      </p:sp>
      <p:sp>
        <p:nvSpPr>
          <p:cNvPr id="8" name="Text Placeholder 5"/>
          <p:cNvSpPr>
            <a:spLocks noGrp="1"/>
          </p:cNvSpPr>
          <p:nvPr>
            <p:ph type="body" sz="quarter" idx="17"/>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1641734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Distance joins and the CS</a:t>
            </a:r>
          </a:p>
        </p:txBody>
      </p:sp>
      <p:pic>
        <p:nvPicPr>
          <p:cNvPr id="1229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33727" y="1219200"/>
            <a:ext cx="3986455" cy="2621063"/>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idx="13"/>
          </p:nvPr>
        </p:nvSpPr>
        <p:spPr>
          <a:xfrm>
            <a:off x="457200" y="4114800"/>
            <a:ext cx="3931920" cy="457200"/>
          </a:xfrm>
        </p:spPr>
        <p:txBody>
          <a:bodyPr/>
          <a:lstStyle/>
          <a:p>
            <a:r>
              <a:rPr lang="en-US" sz="2400" dirty="0">
                <a:latin typeface="Calibri" pitchFamily="34" charset="0"/>
                <a:cs typeface="Calibri" pitchFamily="34" charset="0"/>
              </a:rPr>
              <a:t>Distance join with GCS </a:t>
            </a:r>
            <a:r>
              <a:rPr lang="en-US" sz="2400" dirty="0" smtClean="0">
                <a:latin typeface="Calibri" pitchFamily="34" charset="0"/>
                <a:cs typeface="Calibri" pitchFamily="34" charset="0"/>
              </a:rPr>
              <a:t>source</a:t>
            </a:r>
            <a:endParaRPr lang="en-US" sz="2400" dirty="0">
              <a:latin typeface="Calibri" pitchFamily="34" charset="0"/>
              <a:cs typeface="Calibri" pitchFamily="34" charset="0"/>
            </a:endParaRPr>
          </a:p>
        </p:txBody>
      </p:sp>
      <p:pic>
        <p:nvPicPr>
          <p:cNvPr id="12291" name="Picture 4"/>
          <p:cNvPicPr>
            <a:picLocks noGrp="1" noChangeAspect="1" noChangeArrowheads="1"/>
          </p:cNvPicPr>
          <p:nvPr>
            <p:ph idx="14"/>
          </p:nvPr>
        </p:nvPicPr>
        <p:blipFill>
          <a:blip r:embed="rId3">
            <a:extLst>
              <a:ext uri="{28A0092B-C50C-407E-A947-70E740481C1C}">
                <a14:useLocalDpi xmlns:a14="http://schemas.microsoft.com/office/drawing/2010/main" val="0"/>
              </a:ext>
            </a:extLst>
          </a:blip>
          <a:srcRect/>
          <a:stretch>
            <a:fillRect/>
          </a:stretch>
        </p:blipFill>
        <p:spPr bwMode="auto">
          <a:xfrm>
            <a:off x="4876800" y="1225295"/>
            <a:ext cx="3962073" cy="2614968"/>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5"/>
          <p:cNvSpPr>
            <a:spLocks noGrp="1"/>
          </p:cNvSpPr>
          <p:nvPr>
            <p:ph idx="15"/>
          </p:nvPr>
        </p:nvSpPr>
        <p:spPr>
          <a:xfrm>
            <a:off x="4953000" y="4114800"/>
            <a:ext cx="4023360" cy="457200"/>
          </a:xfrm>
        </p:spPr>
        <p:txBody>
          <a:bodyPr/>
          <a:lstStyle/>
          <a:p>
            <a:r>
              <a:rPr lang="en-US" sz="2400" dirty="0">
                <a:latin typeface="Calibri" pitchFamily="34" charset="0"/>
                <a:cs typeface="Calibri" pitchFamily="34" charset="0"/>
              </a:rPr>
              <a:t>Distance join with UTM </a:t>
            </a:r>
            <a:r>
              <a:rPr lang="en-US" sz="2400" dirty="0" smtClean="0">
                <a:latin typeface="Calibri" pitchFamily="34" charset="0"/>
                <a:cs typeface="Calibri" pitchFamily="34" charset="0"/>
              </a:rPr>
              <a:t>source</a:t>
            </a:r>
            <a:endParaRPr lang="en-US" sz="2400" dirty="0">
              <a:latin typeface="Calibri" pitchFamily="34" charset="0"/>
              <a:cs typeface="Calibri" pitchFamily="34" charset="0"/>
            </a:endParaRPr>
          </a:p>
        </p:txBody>
      </p:sp>
      <p:sp>
        <p:nvSpPr>
          <p:cNvPr id="7" name="Content Placeholder 6"/>
          <p:cNvSpPr>
            <a:spLocks noGrp="1"/>
          </p:cNvSpPr>
          <p:nvPr>
            <p:ph idx="16"/>
          </p:nvPr>
        </p:nvSpPr>
        <p:spPr>
          <a:xfrm>
            <a:off x="457200" y="4953000"/>
            <a:ext cx="8229600" cy="457200"/>
          </a:xfrm>
          <a:solidFill>
            <a:srgbClr val="B0CCB0"/>
          </a:solidFill>
        </p:spPr>
        <p:txBody>
          <a:bodyPr/>
          <a:lstStyle/>
          <a:p>
            <a:pPr algn="ctr"/>
            <a:r>
              <a:rPr lang="en-US" sz="2400" dirty="0">
                <a:latin typeface="Calibri" pitchFamily="34" charset="0"/>
                <a:cs typeface="Calibri" pitchFamily="34" charset="0"/>
              </a:rPr>
              <a:t>Use source data with a projection that conserves distance!</a:t>
            </a:r>
          </a:p>
        </p:txBody>
      </p:sp>
      <p:sp>
        <p:nvSpPr>
          <p:cNvPr id="8" name="Content Placeholder 7"/>
          <p:cNvSpPr>
            <a:spLocks noGrp="1"/>
          </p:cNvSpPr>
          <p:nvPr>
            <p:ph idx="17"/>
          </p:nvPr>
        </p:nvSpPr>
        <p:spPr>
          <a:xfrm>
            <a:off x="457200" y="5775960"/>
            <a:ext cx="8412480" cy="548640"/>
          </a:xfrm>
        </p:spPr>
        <p:txBody>
          <a:bodyPr/>
          <a:lstStyle/>
          <a:p>
            <a:r>
              <a:rPr lang="en-US" sz="2800" dirty="0"/>
              <a:t>A GCS or distorted projection may yield incorrect results</a:t>
            </a:r>
            <a:r>
              <a:rPr lang="en-US" sz="2800" dirty="0" smtClean="0"/>
              <a:t>.</a:t>
            </a:r>
            <a:endParaRPr lang="en-US" sz="2800" dirty="0"/>
          </a:p>
        </p:txBody>
      </p:sp>
      <p:sp>
        <p:nvSpPr>
          <p:cNvPr id="11" name="Text Placeholder 8"/>
          <p:cNvSpPr>
            <a:spLocks noGrp="1"/>
          </p:cNvSpPr>
          <p:nvPr>
            <p:ph type="body" sz="quarter" idx="20"/>
          </p:nvPr>
        </p:nvSpPr>
        <p:spPr/>
        <p:txBody>
          <a:bodyPr/>
          <a:lstStyle/>
          <a:p>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16638353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Beware</a:t>
            </a:r>
          </a:p>
        </p:txBody>
      </p:sp>
      <p:pic>
        <p:nvPicPr>
          <p:cNvPr id="1331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82972" y="1203960"/>
            <a:ext cx="4417628" cy="5196840"/>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idx="13"/>
          </p:nvPr>
        </p:nvSpPr>
        <p:spPr>
          <a:xfrm>
            <a:off x="5029200" y="1295400"/>
            <a:ext cx="3749040" cy="4663440"/>
          </a:xfrm>
        </p:spPr>
        <p:txBody>
          <a:bodyPr/>
          <a:lstStyle/>
          <a:p>
            <a:pPr>
              <a:spcBef>
                <a:spcPct val="50000"/>
              </a:spcBef>
            </a:pPr>
            <a:r>
              <a:rPr lang="en-US" sz="2400" dirty="0">
                <a:latin typeface="Calibri" pitchFamily="34" charset="0"/>
                <a:cs typeface="Calibri" pitchFamily="34" charset="0"/>
              </a:rPr>
              <a:t>The data frame coordinate system may be different from the source data coordinate system.</a:t>
            </a:r>
          </a:p>
          <a:p>
            <a:pPr>
              <a:spcBef>
                <a:spcPct val="50000"/>
              </a:spcBef>
            </a:pPr>
            <a:r>
              <a:rPr lang="en-US" sz="2400" dirty="0">
                <a:latin typeface="Calibri" pitchFamily="34" charset="0"/>
                <a:cs typeface="Calibri" pitchFamily="34" charset="0"/>
              </a:rPr>
              <a:t>Setting the data frame CS is not enough to fix the problem.</a:t>
            </a:r>
          </a:p>
          <a:p>
            <a:pPr>
              <a:spcBef>
                <a:spcPct val="50000"/>
              </a:spcBef>
            </a:pPr>
            <a:r>
              <a:rPr lang="en-US" sz="2400" dirty="0">
                <a:latin typeface="Calibri" pitchFamily="34" charset="0"/>
                <a:cs typeface="Calibri" pitchFamily="34" charset="0"/>
              </a:rPr>
              <a:t>You must project the source data using the Project tool (Chapter 11) and do the join again.</a:t>
            </a:r>
          </a:p>
        </p:txBody>
      </p:sp>
      <p:sp>
        <p:nvSpPr>
          <p:cNvPr id="8" name="Text Placeholder 4"/>
          <p:cNvSpPr>
            <a:spLocks noGrp="1"/>
          </p:cNvSpPr>
          <p:nvPr>
            <p:ph type="body" sz="quarter" idx="17"/>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40857078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2133600"/>
            <a:ext cx="9144000" cy="1188720"/>
          </a:xfrm>
        </p:spPr>
        <p:txBody>
          <a:bodyPr/>
          <a:lstStyle/>
          <a:p>
            <a:r>
              <a:rPr lang="en-US" dirty="0"/>
              <a:t>About ArcGIS</a:t>
            </a:r>
            <a:endParaRPr lang="en-US" sz="1500" dirty="0"/>
          </a:p>
        </p:txBody>
      </p:sp>
      <p:sp>
        <p:nvSpPr>
          <p:cNvPr id="8" name="Content Placeholder 2"/>
          <p:cNvSpPr>
            <a:spLocks noGrp="1"/>
          </p:cNvSpPr>
          <p:nvPr>
            <p:ph idx="1"/>
          </p:nvPr>
        </p:nvSpPr>
        <p:spPr>
          <a:xfrm>
            <a:off x="457200" y="3657600"/>
            <a:ext cx="8229600" cy="1447800"/>
          </a:xfrm>
        </p:spPr>
        <p:txBody>
          <a:bodyPr/>
          <a:lstStyle/>
          <a:p>
            <a:pPr algn="ctr"/>
            <a:r>
              <a:rPr lang="nb-NO" dirty="0"/>
              <a:t>Chapter </a:t>
            </a:r>
            <a:r>
              <a:rPr lang="nb-NO" dirty="0" smtClean="0"/>
              <a:t>9.</a:t>
            </a:r>
            <a:endParaRPr lang="nb-NO" dirty="0"/>
          </a:p>
          <a:p>
            <a:pPr algn="ctr"/>
            <a:r>
              <a:rPr lang="nb-NO" dirty="0"/>
              <a:t>Spatial Joins</a:t>
            </a:r>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3486368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2834640"/>
            <a:ext cx="9144000" cy="1188720"/>
          </a:xfrm>
        </p:spPr>
        <p:txBody>
          <a:bodyPr/>
          <a:lstStyle/>
          <a:p>
            <a:r>
              <a:rPr lang="en-US" dirty="0"/>
              <a:t>What is a spatial join?</a:t>
            </a:r>
            <a:endParaRPr lang="en-US" sz="1500" dirty="0"/>
          </a:p>
        </p:txBody>
      </p:sp>
      <p:sp>
        <p:nvSpPr>
          <p:cNvPr id="3" name="Text Placeholder 2"/>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13773958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2834640"/>
            <a:ext cx="9144000" cy="1188720"/>
          </a:xfrm>
        </p:spPr>
        <p:txBody>
          <a:bodyPr/>
          <a:lstStyle/>
          <a:p>
            <a:r>
              <a:rPr lang="en-US" dirty="0"/>
              <a:t>Choosing the join type</a:t>
            </a:r>
            <a:endParaRPr lang="en-US" sz="1500" dirty="0"/>
          </a:p>
        </p:txBody>
      </p:sp>
      <p:sp>
        <p:nvSpPr>
          <p:cNvPr id="3" name="Text Placeholder 2"/>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34532070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to join</a:t>
            </a:r>
          </a:p>
        </p:txBody>
      </p:sp>
      <p:pic>
        <p:nvPicPr>
          <p:cNvPr id="9" name="Picture 2"/>
          <p:cNvPicPr>
            <a:picLocks noGrp="1" noChangeAspect="1" noChangeArrowheads="1"/>
          </p:cNvPicPr>
          <p:nvPr>
            <p:ph idx="1"/>
          </p:nvPr>
        </p:nvPicPr>
        <p:blipFill>
          <a:blip r:embed="rId3" cstate="print"/>
          <a:srcRect/>
          <a:stretch>
            <a:fillRect/>
          </a:stretch>
        </p:blipFill>
        <p:spPr bwMode="auto">
          <a:xfrm>
            <a:off x="228600" y="1160897"/>
            <a:ext cx="4437222" cy="2307356"/>
          </a:xfrm>
          <a:prstGeom prst="rect">
            <a:avLst/>
          </a:prstGeom>
          <a:noFill/>
          <a:ln w="12700">
            <a:solidFill>
              <a:schemeClr val="tx1"/>
            </a:solidFill>
            <a:miter lim="800000"/>
            <a:headEnd/>
            <a:tailEnd/>
          </a:ln>
        </p:spPr>
      </p:pic>
      <p:sp>
        <p:nvSpPr>
          <p:cNvPr id="4" name="Content Placeholder 3"/>
          <p:cNvSpPr>
            <a:spLocks noGrp="1"/>
          </p:cNvSpPr>
          <p:nvPr>
            <p:ph idx="13"/>
          </p:nvPr>
        </p:nvSpPr>
        <p:spPr>
          <a:xfrm>
            <a:off x="457200" y="3698175"/>
            <a:ext cx="4206240" cy="2834640"/>
          </a:xfrm>
        </p:spPr>
        <p:txBody>
          <a:bodyPr/>
          <a:lstStyle/>
          <a:p>
            <a:pPr>
              <a:spcBef>
                <a:spcPts val="600"/>
              </a:spcBef>
            </a:pPr>
            <a:r>
              <a:rPr lang="en-US" sz="2800" dirty="0">
                <a:latin typeface="Calibri" pitchFamily="34" charset="0"/>
                <a:cs typeface="Calibri" pitchFamily="34" charset="0"/>
              </a:rPr>
              <a:t>Right-click destination table </a:t>
            </a:r>
          </a:p>
          <a:p>
            <a:pPr>
              <a:spcBef>
                <a:spcPts val="600"/>
              </a:spcBef>
            </a:pPr>
            <a:r>
              <a:rPr lang="en-US" sz="2800" dirty="0">
                <a:latin typeface="Calibri" pitchFamily="34" charset="0"/>
                <a:cs typeface="Calibri" pitchFamily="34" charset="0"/>
              </a:rPr>
              <a:t>Set Join type to spatial</a:t>
            </a:r>
          </a:p>
          <a:p>
            <a:pPr>
              <a:spcBef>
                <a:spcPts val="600"/>
              </a:spcBef>
            </a:pPr>
            <a:r>
              <a:rPr lang="en-US" sz="2800" dirty="0">
                <a:latin typeface="Calibri" pitchFamily="34" charset="0"/>
                <a:cs typeface="Calibri" pitchFamily="34" charset="0"/>
              </a:rPr>
              <a:t>Choose source table</a:t>
            </a:r>
          </a:p>
          <a:p>
            <a:pPr>
              <a:spcBef>
                <a:spcPts val="600"/>
              </a:spcBef>
            </a:pPr>
            <a:r>
              <a:rPr lang="en-US" sz="2800" dirty="0">
                <a:latin typeface="Calibri" pitchFamily="34" charset="0"/>
                <a:cs typeface="Calibri" pitchFamily="34" charset="0"/>
              </a:rPr>
              <a:t>Choose join type</a:t>
            </a:r>
          </a:p>
          <a:p>
            <a:pPr>
              <a:spcBef>
                <a:spcPts val="600"/>
              </a:spcBef>
            </a:pPr>
            <a:r>
              <a:rPr lang="en-US" sz="2800" dirty="0">
                <a:latin typeface="Calibri" pitchFamily="34" charset="0"/>
                <a:cs typeface="Calibri" pitchFamily="34" charset="0"/>
              </a:rPr>
              <a:t>Specify output file</a:t>
            </a:r>
          </a:p>
        </p:txBody>
      </p:sp>
      <p:pic>
        <p:nvPicPr>
          <p:cNvPr id="14338" name="Picture 4"/>
          <p:cNvPicPr>
            <a:picLocks noGrp="1" noChangeAspect="1" noChangeArrowheads="1"/>
          </p:cNvPicPr>
          <p:nvPr>
            <p:ph idx="14"/>
          </p:nvPr>
        </p:nvPicPr>
        <p:blipFill>
          <a:blip r:embed="rId4">
            <a:extLst>
              <a:ext uri="{28A0092B-C50C-407E-A947-70E740481C1C}">
                <a14:useLocalDpi xmlns:a14="http://schemas.microsoft.com/office/drawing/2010/main" val="0"/>
              </a:ext>
            </a:extLst>
          </a:blip>
          <a:srcRect/>
          <a:stretch>
            <a:fillRect/>
          </a:stretch>
        </p:blipFill>
        <p:spPr bwMode="auto">
          <a:xfrm>
            <a:off x="4976836" y="1219200"/>
            <a:ext cx="3862364" cy="5257800"/>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5"/>
          <p:cNvSpPr>
            <a:spLocks noGrp="1"/>
          </p:cNvSpPr>
          <p:nvPr>
            <p:ph type="body" sz="quarter" idx="17"/>
          </p:nvPr>
        </p:nvSpPr>
        <p:spPr/>
        <p:txBody>
          <a:bodyPr/>
          <a:lstStyle/>
          <a:p>
            <a:r>
              <a:rPr lang="en-US" dirty="0">
                <a:hlinkClick r:id="rId5" action="ppaction://hlinksldjump"/>
              </a:rPr>
              <a:t>Return to </a:t>
            </a:r>
            <a:r>
              <a:rPr lang="en-US" dirty="0" smtClean="0">
                <a:hlinkClick r:id="rId5" action="ppaction://hlinksldjump"/>
              </a:rPr>
              <a:t>Outline</a:t>
            </a:r>
            <a:endParaRPr lang="en-US" dirty="0"/>
          </a:p>
        </p:txBody>
      </p:sp>
    </p:spTree>
    <p:extLst>
      <p:ext uri="{BB962C8B-B14F-4D97-AF65-F5344CB8AC3E}">
        <p14:creationId xmlns:p14="http://schemas.microsoft.com/office/powerpoint/2010/main" val="5909225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Two choices</a:t>
            </a:r>
          </a:p>
        </p:txBody>
      </p:sp>
      <p:pic>
        <p:nvPicPr>
          <p:cNvPr id="1536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81000" y="1447800"/>
            <a:ext cx="4407044" cy="4797156"/>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idx="13"/>
          </p:nvPr>
        </p:nvSpPr>
        <p:spPr>
          <a:xfrm>
            <a:off x="5029200" y="1295400"/>
            <a:ext cx="3749040" cy="4663440"/>
          </a:xfrm>
        </p:spPr>
        <p:txBody>
          <a:bodyPr/>
          <a:lstStyle/>
          <a:p>
            <a:pPr>
              <a:spcBef>
                <a:spcPct val="50000"/>
              </a:spcBef>
            </a:pPr>
            <a:r>
              <a:rPr lang="en-US" sz="2800" dirty="0">
                <a:latin typeface="Calibri" pitchFamily="34" charset="0"/>
                <a:cs typeface="Calibri" pitchFamily="34" charset="0"/>
              </a:rPr>
              <a:t>Based on the two geometries and the destination, </a:t>
            </a:r>
            <a:r>
              <a:rPr lang="en-US" sz="2800" dirty="0" err="1">
                <a:latin typeface="Calibri" pitchFamily="34" charset="0"/>
                <a:cs typeface="Calibri" pitchFamily="34" charset="0"/>
              </a:rPr>
              <a:t>ArcMap</a:t>
            </a:r>
            <a:r>
              <a:rPr lang="en-US" sz="2800" dirty="0">
                <a:latin typeface="Calibri" pitchFamily="34" charset="0"/>
                <a:cs typeface="Calibri" pitchFamily="34" charset="0"/>
              </a:rPr>
              <a:t> picks the possible two join types.</a:t>
            </a:r>
          </a:p>
          <a:p>
            <a:pPr>
              <a:spcBef>
                <a:spcPct val="50000"/>
              </a:spcBef>
            </a:pPr>
            <a:r>
              <a:rPr lang="en-US" sz="2800" dirty="0">
                <a:latin typeface="Calibri" pitchFamily="34" charset="0"/>
                <a:cs typeface="Calibri" pitchFamily="34" charset="0"/>
              </a:rPr>
              <a:t>You just need to pick the right one.</a:t>
            </a:r>
          </a:p>
          <a:p>
            <a:pPr>
              <a:spcBef>
                <a:spcPct val="50000"/>
              </a:spcBef>
            </a:pPr>
            <a:r>
              <a:rPr lang="en-US" sz="2800" dirty="0">
                <a:latin typeface="Calibri" pitchFamily="34" charset="0"/>
                <a:cs typeface="Calibri" pitchFamily="34" charset="0"/>
              </a:rPr>
              <a:t>Usually one is simple and one is summarized.</a:t>
            </a:r>
          </a:p>
        </p:txBody>
      </p:sp>
      <p:sp>
        <p:nvSpPr>
          <p:cNvPr id="8" name="Text Placeholder 4"/>
          <p:cNvSpPr>
            <a:spLocks noGrp="1"/>
          </p:cNvSpPr>
          <p:nvPr>
            <p:ph type="body" sz="quarter" idx="17"/>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7774996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Choosing summary statistics</a:t>
            </a:r>
          </a:p>
        </p:txBody>
      </p:sp>
      <p:pic>
        <p:nvPicPr>
          <p:cNvPr id="1638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399363"/>
            <a:ext cx="4407044" cy="4010837"/>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3"/>
          <p:cNvSpPr>
            <a:spLocks noGrp="1"/>
          </p:cNvSpPr>
          <p:nvPr>
            <p:ph idx="13"/>
          </p:nvPr>
        </p:nvSpPr>
        <p:spPr>
          <a:xfrm>
            <a:off x="457200" y="5791200"/>
            <a:ext cx="8229600" cy="457200"/>
          </a:xfrm>
          <a:solidFill>
            <a:srgbClr val="B0CCB0"/>
          </a:solidFill>
        </p:spPr>
        <p:txBody>
          <a:bodyPr/>
          <a:lstStyle/>
          <a:p>
            <a:r>
              <a:rPr lang="en-US" sz="2000" dirty="0">
                <a:latin typeface="Calibri" pitchFamily="34" charset="0"/>
                <a:cs typeface="Calibri" pitchFamily="34" charset="0"/>
              </a:rPr>
              <a:t>Choose only what you need—or your output may have too many fields</a:t>
            </a:r>
            <a:r>
              <a:rPr lang="en-US" sz="2000" dirty="0" smtClean="0">
                <a:latin typeface="Calibri" pitchFamily="34" charset="0"/>
                <a:cs typeface="Calibri" pitchFamily="34" charset="0"/>
              </a:rPr>
              <a:t>!</a:t>
            </a:r>
            <a:endParaRPr lang="en-US" sz="2000" dirty="0">
              <a:latin typeface="Calibri" pitchFamily="34" charset="0"/>
              <a:cs typeface="Calibri" pitchFamily="34" charset="0"/>
            </a:endParaRPr>
          </a:p>
        </p:txBody>
      </p:sp>
      <p:sp>
        <p:nvSpPr>
          <p:cNvPr id="6" name="Content Placeholder 4"/>
          <p:cNvSpPr>
            <a:spLocks noGrp="1"/>
          </p:cNvSpPr>
          <p:nvPr>
            <p:ph idx="14"/>
          </p:nvPr>
        </p:nvSpPr>
        <p:spPr>
          <a:xfrm>
            <a:off x="5105400" y="1371600"/>
            <a:ext cx="3749040" cy="4206240"/>
          </a:xfrm>
        </p:spPr>
        <p:txBody>
          <a:bodyPr/>
          <a:lstStyle/>
          <a:p>
            <a:pPr>
              <a:spcBef>
                <a:spcPct val="50000"/>
              </a:spcBef>
            </a:pPr>
            <a:r>
              <a:rPr lang="en-US" sz="2800" dirty="0">
                <a:latin typeface="Calibri" pitchFamily="34" charset="0"/>
                <a:cs typeface="Calibri" pitchFamily="34" charset="0"/>
              </a:rPr>
              <a:t>Unlike the Summarize command that pairs stats with specific fields, in joins you only pick the type(s) of statistics.</a:t>
            </a:r>
          </a:p>
          <a:p>
            <a:pPr>
              <a:spcBef>
                <a:spcPct val="50000"/>
              </a:spcBef>
            </a:pPr>
            <a:r>
              <a:rPr lang="en-US" sz="2800" dirty="0">
                <a:latin typeface="Calibri" pitchFamily="34" charset="0"/>
                <a:cs typeface="Calibri" pitchFamily="34" charset="0"/>
              </a:rPr>
              <a:t>A new stats field will be generated for </a:t>
            </a:r>
            <a:r>
              <a:rPr lang="en-US" sz="2800" b="1" dirty="0">
                <a:latin typeface="Calibri" pitchFamily="34" charset="0"/>
                <a:cs typeface="Calibri" pitchFamily="34" charset="0"/>
              </a:rPr>
              <a:t>every</a:t>
            </a:r>
            <a:r>
              <a:rPr lang="en-US" sz="2800" dirty="0">
                <a:latin typeface="Calibri" pitchFamily="34" charset="0"/>
                <a:cs typeface="Calibri" pitchFamily="34" charset="0"/>
              </a:rPr>
              <a:t> numeric field in the table</a:t>
            </a:r>
            <a:r>
              <a:rPr lang="en-US" sz="2800" dirty="0" smtClean="0">
                <a:latin typeface="Calibri" pitchFamily="34" charset="0"/>
                <a:cs typeface="Calibri" pitchFamily="34" charset="0"/>
              </a:rPr>
              <a:t>.</a:t>
            </a:r>
            <a:endParaRPr lang="en-US" sz="2800" dirty="0">
              <a:latin typeface="Calibri" pitchFamily="34" charset="0"/>
              <a:cs typeface="Calibri" pitchFamily="34" charset="0"/>
            </a:endParaRPr>
          </a:p>
        </p:txBody>
      </p:sp>
      <p:sp>
        <p:nvSpPr>
          <p:cNvPr id="8" name="Text Placeholder 5"/>
          <p:cNvSpPr>
            <a:spLocks noGrp="1"/>
          </p:cNvSpPr>
          <p:nvPr>
            <p:ph type="body" sz="quarter" idx="17"/>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1456621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2834640"/>
            <a:ext cx="9144000" cy="1188720"/>
          </a:xfrm>
        </p:spPr>
        <p:txBody>
          <a:bodyPr/>
          <a:lstStyle/>
          <a:p>
            <a:r>
              <a:rPr lang="en-US" dirty="0"/>
              <a:t>Setting up spatial joins</a:t>
            </a:r>
            <a:endParaRPr lang="en-US" sz="1500" dirty="0"/>
          </a:p>
        </p:txBody>
      </p:sp>
      <p:sp>
        <p:nvSpPr>
          <p:cNvPr id="3" name="Text Placeholder 2"/>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36331608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Setting up a join</a:t>
            </a:r>
          </a:p>
        </p:txBody>
      </p:sp>
      <p:sp>
        <p:nvSpPr>
          <p:cNvPr id="8" name="Content Placeholder 2"/>
          <p:cNvSpPr>
            <a:spLocks noGrp="1"/>
          </p:cNvSpPr>
          <p:nvPr>
            <p:ph idx="1"/>
          </p:nvPr>
        </p:nvSpPr>
        <p:spPr/>
        <p:txBody>
          <a:bodyPr/>
          <a:lstStyle/>
          <a:p>
            <a:r>
              <a:rPr lang="en-US" dirty="0"/>
              <a:t>Sketch the layers</a:t>
            </a:r>
          </a:p>
          <a:p>
            <a:r>
              <a:rPr lang="en-US" dirty="0"/>
              <a:t>How do I want the output layer/table to look?</a:t>
            </a:r>
          </a:p>
          <a:p>
            <a:r>
              <a:rPr lang="en-US" dirty="0"/>
              <a:t>Which is the destination layer?</a:t>
            </a:r>
          </a:p>
          <a:p>
            <a:r>
              <a:rPr lang="en-US" dirty="0"/>
              <a:t>Is this a distance join or an inside join?</a:t>
            </a:r>
          </a:p>
          <a:p>
            <a:r>
              <a:rPr lang="en-US" dirty="0"/>
              <a:t>What is the cardinality?</a:t>
            </a:r>
          </a:p>
          <a:p>
            <a:r>
              <a:rPr lang="en-US" dirty="0"/>
              <a:t>Do I need a simple join or a summarized join</a:t>
            </a:r>
            <a:r>
              <a:rPr lang="en-US" dirty="0" smtClean="0"/>
              <a:t>?</a:t>
            </a:r>
            <a:endParaRPr lang="en-US" dirty="0"/>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36823324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#1</a:t>
            </a:r>
          </a:p>
        </p:txBody>
      </p:sp>
      <p:sp>
        <p:nvSpPr>
          <p:cNvPr id="3" name="Content Placeholder 2"/>
          <p:cNvSpPr>
            <a:spLocks noGrp="1"/>
          </p:cNvSpPr>
          <p:nvPr>
            <p:ph idx="1"/>
          </p:nvPr>
        </p:nvSpPr>
        <p:spPr>
          <a:xfrm>
            <a:off x="457200" y="1295400"/>
            <a:ext cx="8229600" cy="1143000"/>
          </a:xfrm>
        </p:spPr>
        <p:txBody>
          <a:bodyPr/>
          <a:lstStyle/>
          <a:p>
            <a:r>
              <a:rPr lang="en-US" dirty="0"/>
              <a:t>Find all congressional districts that have had more than 10 earthquake deaths.</a:t>
            </a:r>
          </a:p>
        </p:txBody>
      </p:sp>
      <p:pic>
        <p:nvPicPr>
          <p:cNvPr id="7" name="Picture 3"/>
          <p:cNvPicPr>
            <a:picLocks noGrp="1" noChangeAspect="1" noChangeArrowheads="1"/>
          </p:cNvPicPr>
          <p:nvPr>
            <p:ph idx="13"/>
          </p:nvPr>
        </p:nvPicPr>
        <p:blipFill>
          <a:blip r:embed="rId3" cstate="print"/>
          <a:srcRect/>
          <a:stretch>
            <a:fillRect/>
          </a:stretch>
        </p:blipFill>
        <p:spPr bwMode="auto">
          <a:xfrm>
            <a:off x="1371600" y="2514600"/>
            <a:ext cx="6400800" cy="3999214"/>
          </a:xfrm>
          <a:prstGeom prst="rect">
            <a:avLst/>
          </a:prstGeom>
          <a:noFill/>
          <a:ln w="12700">
            <a:solidFill>
              <a:srgbClr val="000000"/>
            </a:solidFill>
            <a:miter lim="800000"/>
            <a:headEnd/>
            <a:tailEnd/>
          </a:ln>
        </p:spPr>
      </p:pic>
      <p:sp>
        <p:nvSpPr>
          <p:cNvPr id="5" name="Text Placeholder 4"/>
          <p:cNvSpPr>
            <a:spLocks noGrp="1"/>
          </p:cNvSpPr>
          <p:nvPr>
            <p:ph type="body" sz="quarter" idx="16"/>
          </p:nvPr>
        </p:nvSpPr>
        <p:spPr>
          <a:xfrm>
            <a:off x="7498080" y="0"/>
            <a:ext cx="1645920" cy="338328"/>
          </a:xfrm>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18537599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1741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04800" y="1236023"/>
            <a:ext cx="8229600" cy="5371862"/>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idx="13"/>
          </p:nvPr>
        </p:nvSpPr>
        <p:spPr>
          <a:xfrm>
            <a:off x="4953000" y="975360"/>
            <a:ext cx="4023360" cy="1463040"/>
          </a:xfrm>
        </p:spPr>
        <p:txBody>
          <a:bodyPr anchor="ctr"/>
          <a:lstStyle/>
          <a:p>
            <a:pPr>
              <a:spcBef>
                <a:spcPts val="0"/>
              </a:spcBef>
              <a:spcAft>
                <a:spcPts val="300"/>
              </a:spcAft>
            </a:pPr>
            <a:r>
              <a:rPr lang="en-US" sz="1600" dirty="0">
                <a:latin typeface="Calibri" pitchFamily="34" charset="0"/>
                <a:cs typeface="Calibri" pitchFamily="34" charset="0"/>
              </a:rPr>
              <a:t>How do I want the output to look?</a:t>
            </a:r>
          </a:p>
          <a:p>
            <a:pPr>
              <a:spcBef>
                <a:spcPts val="0"/>
              </a:spcBef>
              <a:spcAft>
                <a:spcPts val="300"/>
              </a:spcAft>
            </a:pPr>
            <a:r>
              <a:rPr lang="en-US" sz="1600" dirty="0">
                <a:latin typeface="Calibri" pitchFamily="34" charset="0"/>
                <a:cs typeface="Calibri" pitchFamily="34" charset="0"/>
              </a:rPr>
              <a:t>Which is the destination layer?</a:t>
            </a:r>
          </a:p>
          <a:p>
            <a:pPr>
              <a:spcBef>
                <a:spcPts val="0"/>
              </a:spcBef>
              <a:spcAft>
                <a:spcPts val="300"/>
              </a:spcAft>
            </a:pPr>
            <a:r>
              <a:rPr lang="en-US" sz="1600" dirty="0">
                <a:latin typeface="Calibri" pitchFamily="34" charset="0"/>
                <a:cs typeface="Calibri" pitchFamily="34" charset="0"/>
              </a:rPr>
              <a:t>Is this a distance join or an inside join?</a:t>
            </a:r>
          </a:p>
          <a:p>
            <a:pPr>
              <a:spcBef>
                <a:spcPts val="0"/>
              </a:spcBef>
              <a:spcAft>
                <a:spcPts val="300"/>
              </a:spcAft>
            </a:pPr>
            <a:r>
              <a:rPr lang="en-US" sz="1600" dirty="0">
                <a:latin typeface="Calibri" pitchFamily="34" charset="0"/>
                <a:cs typeface="Calibri" pitchFamily="34" charset="0"/>
              </a:rPr>
              <a:t>What is the cardinality?</a:t>
            </a:r>
          </a:p>
          <a:p>
            <a:pPr>
              <a:spcBef>
                <a:spcPts val="0"/>
              </a:spcBef>
              <a:spcAft>
                <a:spcPts val="300"/>
              </a:spcAft>
            </a:pPr>
            <a:r>
              <a:rPr lang="en-US" sz="1600" dirty="0">
                <a:latin typeface="Calibri" pitchFamily="34" charset="0"/>
                <a:cs typeface="Calibri" pitchFamily="34" charset="0"/>
              </a:rPr>
              <a:t>Do I need a simple join or a summarized join</a:t>
            </a:r>
            <a:r>
              <a:rPr lang="en-US" sz="1600" dirty="0" smtClean="0">
                <a:latin typeface="Calibri" pitchFamily="34" charset="0"/>
                <a:cs typeface="Calibri" pitchFamily="34" charset="0"/>
              </a:rPr>
              <a:t>?</a:t>
            </a:r>
            <a:endParaRPr lang="en-US" sz="1600" dirty="0">
              <a:latin typeface="Calibri" pitchFamily="34" charset="0"/>
              <a:cs typeface="Calibri" pitchFamily="34" charset="0"/>
            </a:endParaRPr>
          </a:p>
        </p:txBody>
      </p:sp>
      <p:sp>
        <p:nvSpPr>
          <p:cNvPr id="8" name="Text Placeholder 4"/>
          <p:cNvSpPr>
            <a:spLocks noGrp="1"/>
          </p:cNvSpPr>
          <p:nvPr>
            <p:ph type="body" sz="quarter" idx="17"/>
          </p:nvPr>
        </p:nvSpPr>
        <p:spPr/>
        <p:txBody>
          <a:bodyPr/>
          <a:lstStyle/>
          <a:p>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24005770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#2</a:t>
            </a:r>
          </a:p>
        </p:txBody>
      </p:sp>
      <p:sp>
        <p:nvSpPr>
          <p:cNvPr id="3" name="Content Placeholder 2"/>
          <p:cNvSpPr>
            <a:spLocks noGrp="1"/>
          </p:cNvSpPr>
          <p:nvPr>
            <p:ph idx="1"/>
          </p:nvPr>
        </p:nvSpPr>
        <p:spPr>
          <a:xfrm>
            <a:off x="457200" y="1295400"/>
            <a:ext cx="8229600" cy="1463040"/>
          </a:xfrm>
        </p:spPr>
        <p:txBody>
          <a:bodyPr/>
          <a:lstStyle/>
          <a:p>
            <a:pPr>
              <a:spcBef>
                <a:spcPct val="50000"/>
              </a:spcBef>
            </a:pPr>
            <a:r>
              <a:rPr lang="en-US" dirty="0"/>
              <a:t>Develop a pollution risk index for rivers based on the total number of people in the adjacent counties</a:t>
            </a:r>
            <a:r>
              <a:rPr lang="en-US" dirty="0" smtClean="0"/>
              <a:t>.</a:t>
            </a:r>
            <a:endParaRPr lang="en-US" dirty="0"/>
          </a:p>
        </p:txBody>
      </p:sp>
      <p:pic>
        <p:nvPicPr>
          <p:cNvPr id="8" name="Picture 3"/>
          <p:cNvPicPr>
            <a:picLocks noGrp="1" noChangeAspect="1" noChangeArrowheads="1"/>
          </p:cNvPicPr>
          <p:nvPr>
            <p:ph idx="13"/>
          </p:nvPr>
        </p:nvPicPr>
        <p:blipFill>
          <a:blip r:embed="rId2" cstate="print"/>
          <a:srcRect/>
          <a:stretch>
            <a:fillRect/>
          </a:stretch>
        </p:blipFill>
        <p:spPr bwMode="auto">
          <a:xfrm>
            <a:off x="2054579" y="3005925"/>
            <a:ext cx="5053129" cy="3471075"/>
          </a:xfrm>
          <a:prstGeom prst="rect">
            <a:avLst/>
          </a:prstGeom>
          <a:noFill/>
          <a:ln w="12700">
            <a:solidFill>
              <a:srgbClr val="000000"/>
            </a:solidFill>
            <a:miter lim="800000"/>
            <a:headEnd/>
            <a:tailEnd/>
          </a:ln>
        </p:spPr>
      </p:pic>
      <p:sp>
        <p:nvSpPr>
          <p:cNvPr id="5" name="Text Placeholder 4"/>
          <p:cNvSpPr>
            <a:spLocks noGrp="1"/>
          </p:cNvSpPr>
          <p:nvPr>
            <p:ph type="body" sz="quarter" idx="16"/>
          </p:nvPr>
        </p:nvSpPr>
        <p:spPr>
          <a:xfrm>
            <a:off x="7498080" y="0"/>
            <a:ext cx="1645920" cy="338328"/>
          </a:xfrm>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1368938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1843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85800" y="1319151"/>
            <a:ext cx="7772400" cy="5268391"/>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idx="13"/>
          </p:nvPr>
        </p:nvSpPr>
        <p:spPr>
          <a:xfrm>
            <a:off x="4953000" y="975360"/>
            <a:ext cx="4023360" cy="1463040"/>
          </a:xfrm>
        </p:spPr>
        <p:txBody>
          <a:bodyPr anchor="ctr"/>
          <a:lstStyle/>
          <a:p>
            <a:pPr>
              <a:spcBef>
                <a:spcPts val="0"/>
              </a:spcBef>
              <a:spcAft>
                <a:spcPts val="300"/>
              </a:spcAft>
            </a:pPr>
            <a:r>
              <a:rPr lang="en-US" sz="1600" dirty="0">
                <a:latin typeface="Calibri" pitchFamily="34" charset="0"/>
                <a:cs typeface="Calibri" pitchFamily="34" charset="0"/>
              </a:rPr>
              <a:t>How do I want the output to look?</a:t>
            </a:r>
          </a:p>
          <a:p>
            <a:pPr>
              <a:spcBef>
                <a:spcPts val="0"/>
              </a:spcBef>
              <a:spcAft>
                <a:spcPts val="300"/>
              </a:spcAft>
            </a:pPr>
            <a:r>
              <a:rPr lang="en-US" sz="1600" dirty="0">
                <a:latin typeface="Calibri" pitchFamily="34" charset="0"/>
                <a:cs typeface="Calibri" pitchFamily="34" charset="0"/>
              </a:rPr>
              <a:t>Which is the destination layer?</a:t>
            </a:r>
          </a:p>
          <a:p>
            <a:pPr>
              <a:spcBef>
                <a:spcPts val="0"/>
              </a:spcBef>
              <a:spcAft>
                <a:spcPts val="300"/>
              </a:spcAft>
            </a:pPr>
            <a:r>
              <a:rPr lang="en-US" sz="1600" dirty="0">
                <a:latin typeface="Calibri" pitchFamily="34" charset="0"/>
                <a:cs typeface="Calibri" pitchFamily="34" charset="0"/>
              </a:rPr>
              <a:t>Is this a distance join or an inside join?</a:t>
            </a:r>
          </a:p>
          <a:p>
            <a:pPr>
              <a:spcBef>
                <a:spcPts val="0"/>
              </a:spcBef>
              <a:spcAft>
                <a:spcPts val="300"/>
              </a:spcAft>
            </a:pPr>
            <a:r>
              <a:rPr lang="en-US" sz="1600" dirty="0">
                <a:latin typeface="Calibri" pitchFamily="34" charset="0"/>
                <a:cs typeface="Calibri" pitchFamily="34" charset="0"/>
              </a:rPr>
              <a:t>What is the cardinality?</a:t>
            </a:r>
          </a:p>
          <a:p>
            <a:pPr>
              <a:spcBef>
                <a:spcPts val="0"/>
              </a:spcBef>
              <a:spcAft>
                <a:spcPts val="300"/>
              </a:spcAft>
            </a:pPr>
            <a:r>
              <a:rPr lang="en-US" sz="1600" dirty="0">
                <a:latin typeface="Calibri" pitchFamily="34" charset="0"/>
                <a:cs typeface="Calibri" pitchFamily="34" charset="0"/>
              </a:rPr>
              <a:t>Do I need a simple join or a summarized join</a:t>
            </a:r>
            <a:r>
              <a:rPr lang="en-US" sz="1600" dirty="0" smtClean="0">
                <a:latin typeface="Calibri" pitchFamily="34" charset="0"/>
                <a:cs typeface="Calibri" pitchFamily="34" charset="0"/>
              </a:rPr>
              <a:t>?</a:t>
            </a:r>
            <a:endParaRPr lang="en-US" sz="1600" dirty="0">
              <a:latin typeface="Calibri" pitchFamily="34" charset="0"/>
              <a:cs typeface="Calibri" pitchFamily="34" charset="0"/>
            </a:endParaRPr>
          </a:p>
        </p:txBody>
      </p:sp>
      <p:sp>
        <p:nvSpPr>
          <p:cNvPr id="8" name="Text Placeholder 4"/>
          <p:cNvSpPr>
            <a:spLocks noGrp="1"/>
          </p:cNvSpPr>
          <p:nvPr>
            <p:ph type="body" sz="quarter" idx="17"/>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126489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Attribute joins</a:t>
            </a:r>
          </a:p>
        </p:txBody>
      </p:sp>
      <p:sp>
        <p:nvSpPr>
          <p:cNvPr id="3" name="Content Placeholder 2"/>
          <p:cNvSpPr>
            <a:spLocks noGrp="1"/>
          </p:cNvSpPr>
          <p:nvPr>
            <p:ph idx="1"/>
          </p:nvPr>
        </p:nvSpPr>
        <p:spPr>
          <a:xfrm>
            <a:off x="457200" y="1295400"/>
            <a:ext cx="2743200" cy="457200"/>
          </a:xfrm>
        </p:spPr>
        <p:txBody>
          <a:bodyPr/>
          <a:lstStyle/>
          <a:p>
            <a:r>
              <a:rPr lang="en-US" sz="2800" b="1" dirty="0">
                <a:latin typeface="Calibri" pitchFamily="34" charset="0"/>
                <a:cs typeface="Calibri" pitchFamily="34" charset="0"/>
              </a:rPr>
              <a:t>Destination </a:t>
            </a:r>
            <a:r>
              <a:rPr lang="en-US" sz="2800" b="1" dirty="0" smtClean="0">
                <a:latin typeface="Calibri" pitchFamily="34" charset="0"/>
                <a:cs typeface="Calibri" pitchFamily="34" charset="0"/>
              </a:rPr>
              <a:t>table</a:t>
            </a:r>
            <a:endParaRPr lang="en-US" sz="2800" dirty="0">
              <a:latin typeface="Calibri" pitchFamily="34" charset="0"/>
              <a:cs typeface="Calibri" pitchFamily="34" charset="0"/>
            </a:endParaRPr>
          </a:p>
        </p:txBody>
      </p:sp>
      <p:sp>
        <p:nvSpPr>
          <p:cNvPr id="10" name="Content Placeholder 3"/>
          <p:cNvSpPr>
            <a:spLocks noGrp="1"/>
          </p:cNvSpPr>
          <p:nvPr>
            <p:ph idx="13"/>
          </p:nvPr>
        </p:nvSpPr>
        <p:spPr>
          <a:xfrm>
            <a:off x="6355080" y="1295400"/>
            <a:ext cx="2103120" cy="457200"/>
          </a:xfrm>
        </p:spPr>
        <p:txBody>
          <a:bodyPr/>
          <a:lstStyle/>
          <a:p>
            <a:pPr lvl="0"/>
            <a:r>
              <a:rPr lang="en-US" sz="2800" b="1" dirty="0">
                <a:solidFill>
                  <a:prstClr val="black"/>
                </a:solidFill>
                <a:latin typeface="Calibri" pitchFamily="34" charset="0"/>
                <a:cs typeface="Calibri" pitchFamily="34" charset="0"/>
              </a:rPr>
              <a:t>Source </a:t>
            </a:r>
            <a:r>
              <a:rPr lang="en-US" sz="2800" b="1" dirty="0" smtClean="0">
                <a:solidFill>
                  <a:prstClr val="black"/>
                </a:solidFill>
                <a:latin typeface="Calibri" pitchFamily="34" charset="0"/>
                <a:cs typeface="Calibri" pitchFamily="34" charset="0"/>
              </a:rPr>
              <a:t>table</a:t>
            </a:r>
            <a:endParaRPr lang="en-US" sz="2800" dirty="0">
              <a:solidFill>
                <a:prstClr val="black"/>
              </a:solidFill>
              <a:latin typeface="Calibri" pitchFamily="34" charset="0"/>
              <a:cs typeface="Calibri" pitchFamily="34" charset="0"/>
            </a:endParaRPr>
          </a:p>
        </p:txBody>
      </p:sp>
      <p:pic>
        <p:nvPicPr>
          <p:cNvPr id="13" name="Picture 4"/>
          <p:cNvPicPr>
            <a:picLocks noGrp="1" noChangeAspect="1" noChangeArrowheads="1"/>
          </p:cNvPicPr>
          <p:nvPr>
            <p:ph idx="14"/>
          </p:nvPr>
        </p:nvPicPr>
        <p:blipFill>
          <a:blip r:embed="rId2">
            <a:extLst>
              <a:ext uri="{28A0092B-C50C-407E-A947-70E740481C1C}">
                <a14:useLocalDpi xmlns:a14="http://schemas.microsoft.com/office/drawing/2010/main" val="0"/>
              </a:ext>
            </a:extLst>
          </a:blip>
          <a:srcRect/>
          <a:stretch>
            <a:fillRect/>
          </a:stretch>
        </p:blipFill>
        <p:spPr bwMode="auto">
          <a:xfrm>
            <a:off x="457200" y="1276350"/>
            <a:ext cx="8229600" cy="4972050"/>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5"/>
          <p:cNvSpPr>
            <a:spLocks noGrp="1"/>
          </p:cNvSpPr>
          <p:nvPr>
            <p:ph type="body" sz="quarter" idx="17"/>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3795941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a:t>
            </a:r>
            <a:r>
              <a:rPr lang="en-US" dirty="0" smtClean="0"/>
              <a:t>#3</a:t>
            </a:r>
            <a:endParaRPr lang="en-US" dirty="0"/>
          </a:p>
        </p:txBody>
      </p:sp>
      <p:sp>
        <p:nvSpPr>
          <p:cNvPr id="3" name="Content Placeholder 2"/>
          <p:cNvSpPr>
            <a:spLocks noGrp="1"/>
          </p:cNvSpPr>
          <p:nvPr>
            <p:ph idx="1"/>
          </p:nvPr>
        </p:nvSpPr>
        <p:spPr>
          <a:xfrm>
            <a:off x="457200" y="1295400"/>
            <a:ext cx="8229600" cy="1463040"/>
          </a:xfrm>
        </p:spPr>
        <p:txBody>
          <a:bodyPr/>
          <a:lstStyle/>
          <a:p>
            <a:r>
              <a:rPr lang="en-US" dirty="0"/>
              <a:t>Create a table showing the volcano closest to each city in the US</a:t>
            </a:r>
          </a:p>
        </p:txBody>
      </p:sp>
      <p:pic>
        <p:nvPicPr>
          <p:cNvPr id="7" name="Picture 3"/>
          <p:cNvPicPr>
            <a:picLocks noGrp="1" noChangeAspect="1" noChangeArrowheads="1"/>
          </p:cNvPicPr>
          <p:nvPr>
            <p:ph idx="13"/>
          </p:nvPr>
        </p:nvPicPr>
        <p:blipFill>
          <a:blip r:embed="rId3" cstate="print"/>
          <a:srcRect/>
          <a:stretch>
            <a:fillRect/>
          </a:stretch>
        </p:blipFill>
        <p:spPr bwMode="auto">
          <a:xfrm>
            <a:off x="1668000" y="2584430"/>
            <a:ext cx="5808000" cy="3838445"/>
          </a:xfrm>
          <a:prstGeom prst="rect">
            <a:avLst/>
          </a:prstGeom>
          <a:noFill/>
          <a:ln w="12700">
            <a:solidFill>
              <a:srgbClr val="000000"/>
            </a:solidFill>
            <a:miter lim="800000"/>
            <a:headEnd/>
            <a:tailEnd/>
          </a:ln>
        </p:spPr>
      </p:pic>
      <p:sp>
        <p:nvSpPr>
          <p:cNvPr id="5" name="Text Placeholder 4"/>
          <p:cNvSpPr>
            <a:spLocks noGrp="1"/>
          </p:cNvSpPr>
          <p:nvPr>
            <p:ph type="body" sz="quarter" idx="16"/>
          </p:nvPr>
        </p:nvSpPr>
        <p:spPr>
          <a:xfrm>
            <a:off x="7498080" y="0"/>
            <a:ext cx="1645920" cy="338328"/>
          </a:xfrm>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33955204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Managing multiple tables</a:t>
            </a:r>
          </a:p>
        </p:txBody>
      </p:sp>
      <p:pic>
        <p:nvPicPr>
          <p:cNvPr id="19458"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85800" y="1295400"/>
            <a:ext cx="7772400" cy="5216120"/>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idx="13"/>
          </p:nvPr>
        </p:nvSpPr>
        <p:spPr>
          <a:xfrm>
            <a:off x="5227320" y="1143000"/>
            <a:ext cx="3383280" cy="1737360"/>
          </a:xfrm>
        </p:spPr>
        <p:txBody>
          <a:bodyPr/>
          <a:lstStyle/>
          <a:p>
            <a:pPr>
              <a:spcBef>
                <a:spcPts val="0"/>
              </a:spcBef>
              <a:spcAft>
                <a:spcPts val="300"/>
              </a:spcAft>
            </a:pPr>
            <a:r>
              <a:rPr lang="en-US" sz="1600" dirty="0">
                <a:latin typeface="Calibri" pitchFamily="34" charset="0"/>
                <a:cs typeface="Calibri" pitchFamily="34" charset="0"/>
              </a:rPr>
              <a:t>How do I want the output to look?</a:t>
            </a:r>
          </a:p>
          <a:p>
            <a:pPr>
              <a:spcBef>
                <a:spcPts val="0"/>
              </a:spcBef>
              <a:spcAft>
                <a:spcPts val="300"/>
              </a:spcAft>
            </a:pPr>
            <a:r>
              <a:rPr lang="en-US" sz="1600" dirty="0">
                <a:latin typeface="Calibri" pitchFamily="34" charset="0"/>
                <a:cs typeface="Calibri" pitchFamily="34" charset="0"/>
              </a:rPr>
              <a:t>Which is the destination layer?</a:t>
            </a:r>
          </a:p>
          <a:p>
            <a:pPr>
              <a:spcBef>
                <a:spcPts val="0"/>
              </a:spcBef>
              <a:spcAft>
                <a:spcPts val="300"/>
              </a:spcAft>
            </a:pPr>
            <a:r>
              <a:rPr lang="en-US" sz="1600" dirty="0">
                <a:latin typeface="Calibri" pitchFamily="34" charset="0"/>
                <a:cs typeface="Calibri" pitchFamily="34" charset="0"/>
              </a:rPr>
              <a:t>Is this a distance join or an inside join?</a:t>
            </a:r>
          </a:p>
          <a:p>
            <a:pPr>
              <a:spcBef>
                <a:spcPts val="0"/>
              </a:spcBef>
              <a:spcAft>
                <a:spcPts val="300"/>
              </a:spcAft>
            </a:pPr>
            <a:r>
              <a:rPr lang="en-US" sz="1600" dirty="0">
                <a:latin typeface="Calibri" pitchFamily="34" charset="0"/>
                <a:cs typeface="Calibri" pitchFamily="34" charset="0"/>
              </a:rPr>
              <a:t>What is the cardinality?</a:t>
            </a:r>
          </a:p>
          <a:p>
            <a:pPr>
              <a:spcBef>
                <a:spcPts val="0"/>
              </a:spcBef>
              <a:spcAft>
                <a:spcPts val="300"/>
              </a:spcAft>
            </a:pPr>
            <a:r>
              <a:rPr lang="en-US" sz="1600" dirty="0">
                <a:latin typeface="Calibri" pitchFamily="34" charset="0"/>
                <a:cs typeface="Calibri" pitchFamily="34" charset="0"/>
              </a:rPr>
              <a:t>Do I need a simple join or a summarized join?</a:t>
            </a:r>
          </a:p>
          <a:p>
            <a:pPr>
              <a:spcBef>
                <a:spcPts val="0"/>
              </a:spcBef>
              <a:spcAft>
                <a:spcPts val="300"/>
              </a:spcAft>
            </a:pPr>
            <a:endParaRPr lang="en-US" sz="1600" dirty="0">
              <a:latin typeface="Calibri" pitchFamily="34" charset="0"/>
              <a:cs typeface="Calibri" pitchFamily="34" charset="0"/>
            </a:endParaRPr>
          </a:p>
        </p:txBody>
      </p:sp>
      <p:sp>
        <p:nvSpPr>
          <p:cNvPr id="5" name="Content Placeholder 4"/>
          <p:cNvSpPr>
            <a:spLocks noGrp="1"/>
          </p:cNvSpPr>
          <p:nvPr>
            <p:ph idx="14"/>
          </p:nvPr>
        </p:nvSpPr>
        <p:spPr>
          <a:xfrm>
            <a:off x="152400" y="4907280"/>
            <a:ext cx="2468880" cy="1188720"/>
          </a:xfrm>
        </p:spPr>
        <p:txBody>
          <a:bodyPr/>
          <a:lstStyle/>
          <a:p>
            <a:pPr>
              <a:spcBef>
                <a:spcPct val="50000"/>
              </a:spcBef>
            </a:pPr>
            <a:r>
              <a:rPr lang="en-US" sz="2400" dirty="0">
                <a:latin typeface="Calibri" pitchFamily="34" charset="0"/>
                <a:cs typeface="Calibri" pitchFamily="34" charset="0"/>
              </a:rPr>
              <a:t>Students can find volcano closest to their city.</a:t>
            </a:r>
          </a:p>
        </p:txBody>
      </p:sp>
      <p:sp>
        <p:nvSpPr>
          <p:cNvPr id="8" name="Text Placeholder 5"/>
          <p:cNvSpPr>
            <a:spLocks noGrp="1"/>
          </p:cNvSpPr>
          <p:nvPr>
            <p:ph type="body" sz="quarter" idx="17"/>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18719091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Spatial joins</a:t>
            </a:r>
          </a:p>
        </p:txBody>
      </p:sp>
      <p:sp>
        <p:nvSpPr>
          <p:cNvPr id="3" name="Content Placeholder 2"/>
          <p:cNvSpPr>
            <a:spLocks noGrp="1"/>
          </p:cNvSpPr>
          <p:nvPr>
            <p:ph idx="1"/>
          </p:nvPr>
        </p:nvSpPr>
        <p:spPr>
          <a:xfrm>
            <a:off x="457200" y="1295400"/>
            <a:ext cx="3749040" cy="457200"/>
          </a:xfrm>
        </p:spPr>
        <p:txBody>
          <a:bodyPr/>
          <a:lstStyle/>
          <a:p>
            <a:r>
              <a:rPr lang="en-US" sz="2800" dirty="0"/>
              <a:t>Destination feature class</a:t>
            </a:r>
          </a:p>
        </p:txBody>
      </p:sp>
      <p:sp>
        <p:nvSpPr>
          <p:cNvPr id="4" name="Content Placeholder 3"/>
          <p:cNvSpPr>
            <a:spLocks noGrp="1"/>
          </p:cNvSpPr>
          <p:nvPr>
            <p:ph idx="13"/>
          </p:nvPr>
        </p:nvSpPr>
        <p:spPr>
          <a:xfrm>
            <a:off x="5334000" y="1295400"/>
            <a:ext cx="3108960" cy="457200"/>
          </a:xfrm>
        </p:spPr>
        <p:txBody>
          <a:bodyPr/>
          <a:lstStyle/>
          <a:p>
            <a:r>
              <a:rPr lang="en-US" sz="2800" dirty="0"/>
              <a:t>Source feature </a:t>
            </a:r>
            <a:r>
              <a:rPr lang="en-US" sz="2800" dirty="0" smtClean="0"/>
              <a:t>class</a:t>
            </a:r>
            <a:endParaRPr lang="en-US" sz="2800" dirty="0"/>
          </a:p>
        </p:txBody>
      </p:sp>
      <p:pic>
        <p:nvPicPr>
          <p:cNvPr id="1026" name="Picture 4"/>
          <p:cNvPicPr>
            <a:picLocks noGrp="1" noChangeAspect="1" noChangeArrowheads="1"/>
          </p:cNvPicPr>
          <p:nvPr>
            <p:ph idx="14"/>
          </p:nvPr>
        </p:nvPicPr>
        <p:blipFill>
          <a:blip r:embed="rId2">
            <a:extLst>
              <a:ext uri="{28A0092B-C50C-407E-A947-70E740481C1C}">
                <a14:useLocalDpi xmlns:a14="http://schemas.microsoft.com/office/drawing/2010/main" val="0"/>
              </a:ext>
            </a:extLst>
          </a:blip>
          <a:srcRect/>
          <a:stretch>
            <a:fillRect/>
          </a:stretch>
        </p:blipFill>
        <p:spPr bwMode="auto">
          <a:xfrm>
            <a:off x="625500" y="2057400"/>
            <a:ext cx="7985100" cy="3998646"/>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5"/>
          <p:cNvSpPr>
            <a:spLocks noGrp="1"/>
          </p:cNvSpPr>
          <p:nvPr>
            <p:ph idx="15"/>
          </p:nvPr>
        </p:nvSpPr>
        <p:spPr>
          <a:xfrm>
            <a:off x="366090" y="4572000"/>
            <a:ext cx="1280160" cy="1371600"/>
          </a:xfrm>
        </p:spPr>
        <p:txBody>
          <a:bodyPr/>
          <a:lstStyle/>
          <a:p>
            <a:r>
              <a:rPr lang="en-US" sz="2800" dirty="0">
                <a:latin typeface="Calibri" pitchFamily="34" charset="0"/>
                <a:cs typeface="Calibri" pitchFamily="34" charset="0"/>
              </a:rPr>
              <a:t>Output feature </a:t>
            </a:r>
            <a:r>
              <a:rPr lang="en-US" sz="2800" dirty="0" smtClean="0">
                <a:latin typeface="Calibri" pitchFamily="34" charset="0"/>
                <a:cs typeface="Calibri" pitchFamily="34" charset="0"/>
              </a:rPr>
              <a:t>class</a:t>
            </a:r>
            <a:endParaRPr lang="en-US" sz="2800" dirty="0">
              <a:latin typeface="Calibri" pitchFamily="34" charset="0"/>
              <a:cs typeface="Calibri" pitchFamily="34" charset="0"/>
            </a:endParaRPr>
          </a:p>
        </p:txBody>
      </p:sp>
      <p:sp>
        <p:nvSpPr>
          <p:cNvPr id="9" name="Text Placeholder 6"/>
          <p:cNvSpPr>
            <a:spLocks noGrp="1"/>
          </p:cNvSpPr>
          <p:nvPr>
            <p:ph type="body" sz="quarter" idx="18"/>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524941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Spatial Join Conditions</a:t>
            </a:r>
          </a:p>
        </p:txBody>
      </p:sp>
      <p:sp>
        <p:nvSpPr>
          <p:cNvPr id="8" name="Content Placeholder 2"/>
          <p:cNvSpPr>
            <a:spLocks noGrp="1"/>
          </p:cNvSpPr>
          <p:nvPr>
            <p:ph idx="1"/>
          </p:nvPr>
        </p:nvSpPr>
        <p:spPr/>
        <p:txBody>
          <a:bodyPr/>
          <a:lstStyle/>
          <a:p>
            <a:r>
              <a:rPr lang="en-US" dirty="0"/>
              <a:t>Join two tables based on a common spatial relationship</a:t>
            </a:r>
          </a:p>
          <a:p>
            <a:pPr lvl="1"/>
            <a:r>
              <a:rPr lang="en-US" dirty="0"/>
              <a:t>One feature inside another</a:t>
            </a:r>
          </a:p>
          <a:p>
            <a:pPr lvl="1"/>
            <a:r>
              <a:rPr lang="en-US" dirty="0"/>
              <a:t>One feature closest to another</a:t>
            </a:r>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2023654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Distance </a:t>
            </a:r>
            <a:r>
              <a:rPr lang="en-US" dirty="0"/>
              <a:t>spatial join</a:t>
            </a:r>
          </a:p>
        </p:txBody>
      </p:sp>
      <p:sp>
        <p:nvSpPr>
          <p:cNvPr id="4" name="Content Placeholder 2"/>
          <p:cNvSpPr>
            <a:spLocks noGrp="1"/>
          </p:cNvSpPr>
          <p:nvPr>
            <p:ph idx="1"/>
          </p:nvPr>
        </p:nvSpPr>
        <p:spPr>
          <a:xfrm>
            <a:off x="457200" y="1143000"/>
            <a:ext cx="4754880" cy="1554480"/>
          </a:xfrm>
        </p:spPr>
        <p:txBody>
          <a:bodyPr/>
          <a:lstStyle/>
          <a:p>
            <a:pPr>
              <a:spcBef>
                <a:spcPts val="600"/>
              </a:spcBef>
            </a:pPr>
            <a:r>
              <a:rPr lang="en-US" sz="2400" dirty="0">
                <a:latin typeface="Calibri" pitchFamily="34" charset="0"/>
                <a:cs typeface="Calibri" pitchFamily="34" charset="0"/>
              </a:rPr>
              <a:t>A </a:t>
            </a:r>
            <a:r>
              <a:rPr lang="en-US" sz="2400" b="1" dirty="0">
                <a:latin typeface="Calibri" pitchFamily="34" charset="0"/>
                <a:cs typeface="Calibri" pitchFamily="34" charset="0"/>
              </a:rPr>
              <a:t>distance spatial join</a:t>
            </a:r>
            <a:r>
              <a:rPr lang="en-US" sz="2400" dirty="0">
                <a:latin typeface="Calibri" pitchFamily="34" charset="0"/>
                <a:cs typeface="Calibri" pitchFamily="34" charset="0"/>
              </a:rPr>
              <a:t> appends records based on which source feature (airport) is closest to the destination feature (city.)</a:t>
            </a:r>
          </a:p>
        </p:txBody>
      </p:sp>
      <p:pic>
        <p:nvPicPr>
          <p:cNvPr id="2050"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777240" y="1273020"/>
            <a:ext cx="7589520" cy="5356380"/>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4"/>
          <p:cNvSpPr>
            <a:spLocks noGrp="1"/>
          </p:cNvSpPr>
          <p:nvPr>
            <p:ph type="body" sz="quarter" idx="16"/>
          </p:nvPr>
        </p:nvSpPr>
        <p:spPr>
          <a:xfrm>
            <a:off x="7498080" y="0"/>
            <a:ext cx="1645920" cy="338328"/>
          </a:xfrm>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3428290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inside join</a:t>
            </a:r>
          </a:p>
        </p:txBody>
      </p:sp>
      <p:sp>
        <p:nvSpPr>
          <p:cNvPr id="3" name="Content Placeholder 2"/>
          <p:cNvSpPr>
            <a:spLocks noGrp="1"/>
          </p:cNvSpPr>
          <p:nvPr>
            <p:ph idx="1"/>
          </p:nvPr>
        </p:nvSpPr>
        <p:spPr>
          <a:xfrm>
            <a:off x="457200" y="1143000"/>
            <a:ext cx="3749040" cy="2011680"/>
          </a:xfrm>
        </p:spPr>
        <p:txBody>
          <a:bodyPr/>
          <a:lstStyle/>
          <a:p>
            <a:pPr>
              <a:spcBef>
                <a:spcPct val="50000"/>
              </a:spcBef>
            </a:pPr>
            <a:r>
              <a:rPr lang="en-US" sz="2400" dirty="0">
                <a:latin typeface="Calibri" pitchFamily="34" charset="0"/>
                <a:cs typeface="Calibri" pitchFamily="34" charset="0"/>
              </a:rPr>
              <a:t>An </a:t>
            </a:r>
            <a:r>
              <a:rPr lang="en-US" sz="2400" b="1" dirty="0">
                <a:latin typeface="Calibri" pitchFamily="34" charset="0"/>
                <a:cs typeface="Calibri" pitchFamily="34" charset="0"/>
              </a:rPr>
              <a:t>inside join</a:t>
            </a:r>
            <a:r>
              <a:rPr lang="en-US" sz="2400" dirty="0">
                <a:latin typeface="Calibri" pitchFamily="34" charset="0"/>
                <a:cs typeface="Calibri" pitchFamily="34" charset="0"/>
              </a:rPr>
              <a:t> appends the record of the source feature (geology) to the destination feature (well) that falls inside.</a:t>
            </a:r>
          </a:p>
        </p:txBody>
      </p:sp>
      <p:sp>
        <p:nvSpPr>
          <p:cNvPr id="4" name="Content Placeholder 3"/>
          <p:cNvSpPr>
            <a:spLocks noGrp="1"/>
          </p:cNvSpPr>
          <p:nvPr>
            <p:ph idx="13"/>
          </p:nvPr>
        </p:nvSpPr>
        <p:spPr>
          <a:xfrm>
            <a:off x="1295400" y="3124200"/>
            <a:ext cx="2651760" cy="365760"/>
          </a:xfrm>
        </p:spPr>
        <p:txBody>
          <a:bodyPr/>
          <a:lstStyle/>
          <a:p>
            <a:r>
              <a:rPr lang="en-US" sz="2000" dirty="0">
                <a:latin typeface="Calibri" pitchFamily="34" charset="0"/>
                <a:cs typeface="Calibri" pitchFamily="34" charset="0"/>
              </a:rPr>
              <a:t>What is the cardinality?</a:t>
            </a:r>
          </a:p>
        </p:txBody>
      </p:sp>
      <p:pic>
        <p:nvPicPr>
          <p:cNvPr id="3074" name="Picture 4"/>
          <p:cNvPicPr>
            <a:picLocks noGrp="1" noChangeAspect="1" noChangeArrowheads="1"/>
          </p:cNvPicPr>
          <p:nvPr>
            <p:ph idx="14"/>
          </p:nvPr>
        </p:nvPicPr>
        <p:blipFill>
          <a:blip r:embed="rId2">
            <a:extLst>
              <a:ext uri="{28A0092B-C50C-407E-A947-70E740481C1C}">
                <a14:useLocalDpi xmlns:a14="http://schemas.microsoft.com/office/drawing/2010/main" val="0"/>
              </a:ext>
            </a:extLst>
          </a:blip>
          <a:srcRect/>
          <a:stretch>
            <a:fillRect/>
          </a:stretch>
        </p:blipFill>
        <p:spPr bwMode="auto">
          <a:xfrm>
            <a:off x="5029200" y="1143000"/>
            <a:ext cx="3200400" cy="2358189"/>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5"/>
          <p:cNvPicPr>
            <a:picLocks noGrp="1" noChangeAspect="1" noChangeArrowheads="1"/>
          </p:cNvPicPr>
          <p:nvPr>
            <p:ph idx="15"/>
          </p:nvPr>
        </p:nvPicPr>
        <p:blipFill>
          <a:blip r:embed="rId3">
            <a:extLst>
              <a:ext uri="{28A0092B-C50C-407E-A947-70E740481C1C}">
                <a14:useLocalDpi xmlns:a14="http://schemas.microsoft.com/office/drawing/2010/main" val="0"/>
              </a:ext>
            </a:extLst>
          </a:blip>
          <a:srcRect/>
          <a:stretch>
            <a:fillRect/>
          </a:stretch>
        </p:blipFill>
        <p:spPr bwMode="auto">
          <a:xfrm>
            <a:off x="1149378" y="3625701"/>
            <a:ext cx="5943600" cy="2926812"/>
          </a:xfrm>
          <a:prstGeom prst="rect">
            <a:avLst/>
          </a:prstGeom>
          <a:noFill/>
          <a:extLst>
            <a:ext uri="{909E8E84-426E-40DD-AFC4-6F175D3DCCD1}">
              <a14:hiddenFill xmlns:a14="http://schemas.microsoft.com/office/drawing/2010/main">
                <a:solidFill>
                  <a:srgbClr val="FFFFFF"/>
                </a:solidFill>
              </a14:hiddenFill>
            </a:ext>
          </a:extLst>
        </p:spPr>
      </p:pic>
      <p:sp>
        <p:nvSpPr>
          <p:cNvPr id="9" name="Text Placeholder 6"/>
          <p:cNvSpPr>
            <a:spLocks noGrp="1"/>
          </p:cNvSpPr>
          <p:nvPr>
            <p:ph type="body" sz="quarter" idx="18"/>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24327911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Custom 50">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B60000"/>
      </a:hlink>
      <a:folHlink>
        <a:srgbClr val="B6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MHHE_Accessible_PPT_Template-v4</Template>
  <TotalTime>4559</TotalTime>
  <Words>4302</Words>
  <Application>Microsoft Office PowerPoint</Application>
  <PresentationFormat>On-screen Show (4:3)</PresentationFormat>
  <Paragraphs>328</Paragraphs>
  <Slides>51</Slides>
  <Notes>18</Notes>
  <HiddenSlides>0</HiddenSlides>
  <MMClips>0</MMClips>
  <ScaleCrop>false</ScaleCrop>
  <HeadingPairs>
    <vt:vector size="4" baseType="variant">
      <vt:variant>
        <vt:lpstr>Theme</vt:lpstr>
      </vt:variant>
      <vt:variant>
        <vt:i4>9</vt:i4>
      </vt:variant>
      <vt:variant>
        <vt:lpstr>Slide Titles</vt:lpstr>
      </vt:variant>
      <vt:variant>
        <vt:i4>51</vt:i4>
      </vt:variant>
    </vt:vector>
  </HeadingPairs>
  <TitlesOfParts>
    <vt:vector size="60" baseType="lpstr">
      <vt:lpstr>FIRST, BREAK, LAST slides </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Plain_APPENDIX</vt:lpstr>
      <vt:lpstr>Red Bar Footer_APPENDIX</vt:lpstr>
      <vt:lpstr>Mastering ArcGIS Eighth Edition</vt:lpstr>
      <vt:lpstr>Outline</vt:lpstr>
      <vt:lpstr>GIS Concepts</vt:lpstr>
      <vt:lpstr>What is a spatial join?</vt:lpstr>
      <vt:lpstr>Attribute joins</vt:lpstr>
      <vt:lpstr>Spatial joins</vt:lpstr>
      <vt:lpstr>Spatial Join Conditions</vt:lpstr>
      <vt:lpstr>Distance spatial join</vt:lpstr>
      <vt:lpstr>inside join</vt:lpstr>
      <vt:lpstr>Cardinality</vt:lpstr>
      <vt:lpstr>PowerPoint Presentation</vt:lpstr>
      <vt:lpstr>PowerPoint Presentation</vt:lpstr>
      <vt:lpstr>Summarized joins</vt:lpstr>
      <vt:lpstr>Spatial Join Cardinality</vt:lpstr>
      <vt:lpstr>Simple spatial join</vt:lpstr>
      <vt:lpstr>Summarized join</vt:lpstr>
      <vt:lpstr>Point to point joins </vt:lpstr>
      <vt:lpstr>Types of spatial joins</vt:lpstr>
      <vt:lpstr>PowerPoint Presentation</vt:lpstr>
      <vt:lpstr>Feature geometry and spatial joins</vt:lpstr>
      <vt:lpstr>Distance: Points to Polygons</vt:lpstr>
      <vt:lpstr>Note on polygon distances</vt:lpstr>
      <vt:lpstr>Distance: Points to Lines</vt:lpstr>
      <vt:lpstr>Feature types</vt:lpstr>
      <vt:lpstr>Note</vt:lpstr>
      <vt:lpstr>Several possible combinations</vt:lpstr>
      <vt:lpstr>Points to Points</vt:lpstr>
      <vt:lpstr>Polygons to Points</vt:lpstr>
      <vt:lpstr>Polygons to Lines</vt:lpstr>
      <vt:lpstr>Beware and think…</vt:lpstr>
      <vt:lpstr>Polygons to Polygons 1</vt:lpstr>
      <vt:lpstr>Polygons to Polygons 2</vt:lpstr>
      <vt:lpstr>More options</vt:lpstr>
      <vt:lpstr>Coordinate systems and distance joins</vt:lpstr>
      <vt:lpstr>Source coordinate system</vt:lpstr>
      <vt:lpstr>Distance join units</vt:lpstr>
      <vt:lpstr>Distance joins and the CS</vt:lpstr>
      <vt:lpstr>Beware</vt:lpstr>
      <vt:lpstr>About ArcGIS</vt:lpstr>
      <vt:lpstr>Choosing the join type</vt:lpstr>
      <vt:lpstr>How to join</vt:lpstr>
      <vt:lpstr>Two choices</vt:lpstr>
      <vt:lpstr>Choosing summary statistics</vt:lpstr>
      <vt:lpstr>Setting up spatial joins</vt:lpstr>
      <vt:lpstr>Setting up a join</vt:lpstr>
      <vt:lpstr>Example #1</vt:lpstr>
      <vt:lpstr>PowerPoint Presentation</vt:lpstr>
      <vt:lpstr>Example #2</vt:lpstr>
      <vt:lpstr>PowerPoint Presentation</vt:lpstr>
      <vt:lpstr>Example #3</vt:lpstr>
      <vt:lpstr>Managing multiple tables</vt:lpstr>
    </vt:vector>
  </TitlesOfParts>
  <Company>The McGraw-Hill Companies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Start With 1 of These Slides</dc:title>
  <dc:creator>Hahn, Sandra</dc:creator>
  <cp:lastModifiedBy>Prasanna kumar. Tripathy</cp:lastModifiedBy>
  <cp:revision>995</cp:revision>
  <dcterms:created xsi:type="dcterms:W3CDTF">2017-12-05T17:18:18Z</dcterms:created>
  <dcterms:modified xsi:type="dcterms:W3CDTF">2018-04-23T12:37:18Z</dcterms:modified>
</cp:coreProperties>
</file>