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93"/>
  </p:notesMasterIdLst>
  <p:handoutMasterIdLst>
    <p:handoutMasterId r:id="rId94"/>
  </p:handoutMasterIdLst>
  <p:sldIdLst>
    <p:sldId id="273" r:id="rId10"/>
    <p:sldId id="276" r:id="rId11"/>
    <p:sldId id="275" r:id="rId12"/>
    <p:sldId id="277" r:id="rId13"/>
    <p:sldId id="294" r:id="rId14"/>
    <p:sldId id="335" r:id="rId15"/>
    <p:sldId id="336" r:id="rId16"/>
    <p:sldId id="444" r:id="rId17"/>
    <p:sldId id="417" r:id="rId18"/>
    <p:sldId id="422" r:id="rId19"/>
    <p:sldId id="445" r:id="rId20"/>
    <p:sldId id="423" r:id="rId21"/>
    <p:sldId id="394" r:id="rId22"/>
    <p:sldId id="446" r:id="rId23"/>
    <p:sldId id="447" r:id="rId24"/>
    <p:sldId id="395" r:id="rId25"/>
    <p:sldId id="449" r:id="rId26"/>
    <p:sldId id="397" r:id="rId27"/>
    <p:sldId id="437" r:id="rId28"/>
    <p:sldId id="448" r:id="rId29"/>
    <p:sldId id="450" r:id="rId30"/>
    <p:sldId id="451" r:id="rId31"/>
    <p:sldId id="440" r:id="rId32"/>
    <p:sldId id="452" r:id="rId33"/>
    <p:sldId id="441" r:id="rId34"/>
    <p:sldId id="453" r:id="rId35"/>
    <p:sldId id="454" r:id="rId36"/>
    <p:sldId id="455" r:id="rId37"/>
    <p:sldId id="443" r:id="rId38"/>
    <p:sldId id="456" r:id="rId39"/>
    <p:sldId id="457" r:id="rId40"/>
    <p:sldId id="458" r:id="rId41"/>
    <p:sldId id="459" r:id="rId42"/>
    <p:sldId id="460" r:id="rId43"/>
    <p:sldId id="461" r:id="rId44"/>
    <p:sldId id="462" r:id="rId45"/>
    <p:sldId id="463" r:id="rId46"/>
    <p:sldId id="464" r:id="rId47"/>
    <p:sldId id="465" r:id="rId48"/>
    <p:sldId id="466" r:id="rId49"/>
    <p:sldId id="467" r:id="rId50"/>
    <p:sldId id="468" r:id="rId51"/>
    <p:sldId id="469" r:id="rId52"/>
    <p:sldId id="470" r:id="rId53"/>
    <p:sldId id="471" r:id="rId54"/>
    <p:sldId id="472" r:id="rId55"/>
    <p:sldId id="473" r:id="rId56"/>
    <p:sldId id="474" r:id="rId57"/>
    <p:sldId id="475" r:id="rId58"/>
    <p:sldId id="476" r:id="rId59"/>
    <p:sldId id="477" r:id="rId60"/>
    <p:sldId id="478" r:id="rId61"/>
    <p:sldId id="479" r:id="rId62"/>
    <p:sldId id="480" r:id="rId63"/>
    <p:sldId id="481" r:id="rId64"/>
    <p:sldId id="482" r:id="rId65"/>
    <p:sldId id="483" r:id="rId66"/>
    <p:sldId id="484" r:id="rId67"/>
    <p:sldId id="485" r:id="rId68"/>
    <p:sldId id="486" r:id="rId69"/>
    <p:sldId id="487" r:id="rId70"/>
    <p:sldId id="488" r:id="rId71"/>
    <p:sldId id="489" r:id="rId72"/>
    <p:sldId id="490" r:id="rId73"/>
    <p:sldId id="491" r:id="rId74"/>
    <p:sldId id="492" r:id="rId75"/>
    <p:sldId id="493" r:id="rId76"/>
    <p:sldId id="494" r:id="rId77"/>
    <p:sldId id="495" r:id="rId78"/>
    <p:sldId id="496" r:id="rId79"/>
    <p:sldId id="497" r:id="rId80"/>
    <p:sldId id="498" r:id="rId81"/>
    <p:sldId id="499" r:id="rId82"/>
    <p:sldId id="500" r:id="rId83"/>
    <p:sldId id="501" r:id="rId84"/>
    <p:sldId id="502" r:id="rId85"/>
    <p:sldId id="503" r:id="rId86"/>
    <p:sldId id="504" r:id="rId87"/>
    <p:sldId id="505" r:id="rId88"/>
    <p:sldId id="506" r:id="rId89"/>
    <p:sldId id="507" r:id="rId90"/>
    <p:sldId id="508" r:id="rId91"/>
    <p:sldId id="509" r:id="rId9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D00"/>
    <a:srgbClr val="D40555"/>
    <a:srgbClr val="B60000"/>
    <a:srgbClr val="B0CCB0"/>
    <a:srgbClr val="B1A35A"/>
    <a:srgbClr val="CC4D00"/>
    <a:srgbClr val="7E00B4"/>
    <a:srgbClr val="FFFFCC"/>
    <a:srgbClr val="185C8E"/>
    <a:srgbClr val="335E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3" autoAdjust="0"/>
    <p:restoredTop sz="86475" autoAdjust="0"/>
  </p:normalViewPr>
  <p:slideViewPr>
    <p:cSldViewPr>
      <p:cViewPr>
        <p:scale>
          <a:sx n="75" d="100"/>
          <a:sy n="75" d="100"/>
        </p:scale>
        <p:origin x="-888" y="-9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5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slide" Target="slides/slide67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9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presProps" Target="presProps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2.xml"/><Relationship Id="rId3" Type="http://schemas.openxmlformats.org/officeDocument/2006/relationships/slide" Target="slide4.xml"/><Relationship Id="rId7" Type="http://schemas.openxmlformats.org/officeDocument/2006/relationships/slide" Target="slide5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53.xml"/><Relationship Id="rId11" Type="http://schemas.openxmlformats.org/officeDocument/2006/relationships/slide" Target="slide80.xml"/><Relationship Id="rId5" Type="http://schemas.openxmlformats.org/officeDocument/2006/relationships/slide" Target="slide32.xml"/><Relationship Id="rId10" Type="http://schemas.openxmlformats.org/officeDocument/2006/relationships/slide" Target="slide73.xml"/><Relationship Id="rId4" Type="http://schemas.openxmlformats.org/officeDocument/2006/relationships/slide" Target="slide11.xml"/><Relationship Id="rId9" Type="http://schemas.openxmlformats.org/officeDocument/2006/relationships/slide" Target="slide6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8</a:t>
            </a:r>
          </a:p>
          <a:p>
            <a:r>
              <a:rPr lang="en-US" dirty="0" smtClean="0"/>
              <a:t>Queries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Queries involving surfaces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95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Over what range of elevations do aspen occur?</a:t>
            </a:r>
          </a:p>
          <a:p>
            <a:r>
              <a:rPr lang="en-US" dirty="0">
                <a:latin typeface="Calibri" pitchFamily="34" charset="0"/>
                <a:cs typeface="Calibri" pitchFamily="34" charset="0"/>
              </a:rPr>
              <a:t>Do aspen occur above 1500m elevation?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2895599"/>
            <a:ext cx="8077200" cy="364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01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Attribute queries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5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dirty="0"/>
              <a:t>Many databases use a special query language called Structured Query Language</a:t>
            </a:r>
          </a:p>
          <a:p>
            <a:r>
              <a:rPr lang="en-US" dirty="0"/>
              <a:t>Can write queries that work in multiple DBMS environments</a:t>
            </a:r>
          </a:p>
          <a:p>
            <a:r>
              <a:rPr lang="en-US" dirty="0"/>
              <a:t>Queries can be saved and reused</a:t>
            </a:r>
          </a:p>
          <a:p>
            <a:r>
              <a:rPr lang="en-US" dirty="0"/>
              <a:t>Nearly always case-sensitive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6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Query Examples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371600"/>
            <a:ext cx="3841300" cy="5029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4343400" y="1295400"/>
            <a:ext cx="4663440" cy="5105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Some Valid Queries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*FROM cities WHERE 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"POP1990" &gt;= 500000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*FROM counties WHERE “BEEFCOW_92” &lt; “BEEFCOW_87”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*FROM parcels WHERE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 “LU-CODE” = 42 AND “VALUE” &gt; 50000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*FROM rentals WHERE 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“RENT” &gt; 700 AND “RENT” &lt;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1500</a:t>
            </a:r>
          </a:p>
          <a:p>
            <a:pPr>
              <a:spcBef>
                <a:spcPts val="18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In most databases, SQL expressions are case-sensitive “Smith”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≠ “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SMITH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18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Queries as sets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447800"/>
            <a:ext cx="3841300" cy="44754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4419600" y="1295400"/>
            <a:ext cx="4495800" cy="5105400"/>
          </a:xfrm>
        </p:spPr>
        <p:txBody>
          <a:bodyPr/>
          <a:lstStyle/>
          <a:p>
            <a:r>
              <a:rPr lang="en-US" sz="2400" dirty="0"/>
              <a:t>Let T = [all students in University]</a:t>
            </a:r>
          </a:p>
          <a:p>
            <a:r>
              <a:rPr lang="en-US" sz="2400" dirty="0"/>
              <a:t>Let A = [students from New York]</a:t>
            </a:r>
          </a:p>
          <a:p>
            <a:r>
              <a:rPr lang="en-US" sz="2400" dirty="0"/>
              <a:t>Let B = [Geography majors]</a:t>
            </a:r>
          </a:p>
          <a:p>
            <a:r>
              <a:rPr lang="en-US" sz="2400" dirty="0"/>
              <a:t>Let C = [English majors</a:t>
            </a:r>
            <a:r>
              <a:rPr lang="en-US" sz="2400" dirty="0" smtClean="0"/>
              <a:t>]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Queries are used to extract subsets (records) of interest from a set (table).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Multiple criteria may be used (such as Geography majors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from</a:t>
            </a:r>
            <a:br>
              <a:rPr lang="en-US" sz="2400" dirty="0" smtClean="0">
                <a:latin typeface="Calibri" pitchFamily="34" charset="0"/>
                <a:cs typeface="Calibri" pitchFamily="34" charset="0"/>
              </a:rPr>
            </a:br>
            <a:r>
              <a:rPr lang="en-US" sz="2400" dirty="0" smtClean="0">
                <a:latin typeface="Calibri" pitchFamily="34" charset="0"/>
                <a:cs typeface="Calibri" pitchFamily="34" charset="0"/>
              </a:rPr>
              <a:t>New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York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8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criteria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447800"/>
            <a:ext cx="3400953" cy="3962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3886200" y="1295400"/>
            <a:ext cx="5120640" cy="4876800"/>
          </a:xfrm>
        </p:spPr>
        <p:txBody>
          <a:bodyPr/>
          <a:lstStyle/>
          <a:p>
            <a:r>
              <a:rPr lang="en-US" sz="2800" dirty="0"/>
              <a:t>Let T = [all students in University]</a:t>
            </a:r>
          </a:p>
          <a:p>
            <a:r>
              <a:rPr lang="en-US" sz="2800" dirty="0"/>
              <a:t>Let A = [students from New York]</a:t>
            </a:r>
          </a:p>
          <a:p>
            <a:r>
              <a:rPr lang="en-US" sz="2800" dirty="0"/>
              <a:t>Let B = [Geography majors]</a:t>
            </a:r>
          </a:p>
          <a:p>
            <a:r>
              <a:rPr lang="en-US" sz="2800" dirty="0"/>
              <a:t>Let C = [English majors</a:t>
            </a:r>
            <a:r>
              <a:rPr lang="en-US" sz="2800" dirty="0" smtClean="0"/>
              <a:t>]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 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“NY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 [Major] = “Geography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0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Double criteria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71600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581400" y="1447800"/>
            <a:ext cx="5181600" cy="2514600"/>
          </a:xfrm>
        </p:spPr>
        <p:txBody>
          <a:bodyPr/>
          <a:lstStyle/>
          <a:p>
            <a:r>
              <a:rPr lang="en-US" sz="2800" dirty="0"/>
              <a:t>Let T = [all students in University]</a:t>
            </a:r>
          </a:p>
          <a:p>
            <a:r>
              <a:rPr lang="en-US" sz="2800" dirty="0"/>
              <a:t>Let A = [students from New York]</a:t>
            </a:r>
          </a:p>
          <a:p>
            <a:r>
              <a:rPr lang="en-US" sz="2800" dirty="0"/>
              <a:t>Let B = [Geography majors]</a:t>
            </a:r>
          </a:p>
          <a:p>
            <a:r>
              <a:rPr lang="en-US" sz="2800" dirty="0"/>
              <a:t>Let C = [English majors]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57200" y="4724400"/>
            <a:ext cx="8138160" cy="1828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latin typeface="Calibri" pitchFamily="34" charset="0"/>
                <a:cs typeface="Calibri" pitchFamily="34" charset="0"/>
              </a:rPr>
              <a:t> 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“NY” OR 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“NJ”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latin typeface="Calibri" pitchFamily="34" charset="0"/>
                <a:cs typeface="Calibri" pitchFamily="34" charset="0"/>
              </a:rPr>
              <a:t>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“NY” AND [Major] = “Geography”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36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</a:t>
            </a:r>
            <a:r>
              <a:rPr lang="en-US" dirty="0" err="1"/>
              <a:t>vs</a:t>
            </a:r>
            <a:r>
              <a:rPr lang="en-US" dirty="0"/>
              <a:t> OR</a:t>
            </a:r>
            <a:r>
              <a:rPr lang="en-US" dirty="0" smtClean="0"/>
              <a:t>?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71600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581400" y="1447800"/>
            <a:ext cx="5486400" cy="3886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200" dirty="0"/>
              <a:t>Let T = [all students in University]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Let A = [students from New York]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Let B = [Geography majors]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Let C = [English majors</a:t>
            </a:r>
            <a:r>
              <a:rPr lang="en-US" sz="2200" dirty="0" smtClean="0"/>
              <a:t>]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 [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] = “NY” OR [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] = “NJ”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[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] = “NY” AND [Major] = “Geography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57200" y="5486400"/>
            <a:ext cx="8138160" cy="89916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Each condition is tested separately.  If AND is used, then BOTH must be true.  If OR is used, then either may be true.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3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Boolean expressions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AND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and</a:t>
            </a:r>
            <a:r>
              <a:rPr lang="en-US" dirty="0">
                <a:latin typeface="Calibri" pitchFamily="34" charset="0"/>
                <a:cs typeface="Calibri" pitchFamily="34" charset="0"/>
              </a:rPr>
              <a:t> OR are known as Boolean operators.  Boolean operators are used to evaluate pairs of conditions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3056434"/>
            <a:ext cx="8077202" cy="342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84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</a:t>
            </a:r>
            <a:r>
              <a:rPr lang="en-US" dirty="0" err="1"/>
              <a:t>vs</a:t>
            </a:r>
            <a:r>
              <a:rPr lang="en-US" dirty="0"/>
              <a:t> OR</a:t>
            </a:r>
            <a:r>
              <a:rPr lang="en-US" dirty="0" smtClean="0"/>
              <a:t>?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362765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3810000" y="1371600"/>
            <a:ext cx="5029200" cy="20116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T = [all students in University]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A = [students from New York]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B = [Geography majors]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C = [English majors</a:t>
            </a:r>
            <a:r>
              <a:rPr lang="en-US" sz="2800" dirty="0" smtClean="0"/>
              <a:t>]</a:t>
            </a:r>
            <a:endParaRPr lang="en-US" sz="2800" dirty="0"/>
          </a:p>
        </p:txBody>
      </p:sp>
      <p:pic>
        <p:nvPicPr>
          <p:cNvPr id="205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05199"/>
            <a:ext cx="3429000" cy="251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/>
          <p:cNvSpPr>
            <a:spLocks noGrp="1"/>
          </p:cNvSpPr>
          <p:nvPr>
            <p:ph idx="15"/>
          </p:nvPr>
        </p:nvSpPr>
        <p:spPr>
          <a:xfrm>
            <a:off x="457200" y="5638800"/>
            <a:ext cx="84582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latin typeface="Calibri" pitchFamily="34" charset="0"/>
                <a:cs typeface="Calibri" pitchFamily="34" charset="0"/>
              </a:rPr>
              <a:t>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“NY” AND [Major] = “Geography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13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B60000"/>
                </a:solidFill>
                <a:hlinkClick r:id="rId2" action="ppaction://hlinksldjump"/>
              </a:rPr>
              <a:t>GIS Concepts</a:t>
            </a:r>
            <a:endParaRPr lang="en-US" sz="28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3" action="ppaction://hlinksldjump"/>
              </a:rPr>
              <a:t>About queries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4" action="ppaction://hlinksldjump"/>
              </a:rPr>
              <a:t>Attribute queries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5" action="ppaction://hlinksldjump"/>
              </a:rPr>
              <a:t>Spatial queries</a:t>
            </a:r>
            <a:endParaRPr lang="en-US" sz="2400" dirty="0">
              <a:solidFill>
                <a:srgbClr val="B6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B60000"/>
                </a:solidFill>
                <a:hlinkClick r:id="rId6" action="ppaction://hlinksldjump"/>
              </a:rPr>
              <a:t>About ArcGIS</a:t>
            </a:r>
            <a:endParaRPr lang="en-US" sz="28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7" action="ppaction://hlinksldjump"/>
              </a:rPr>
              <a:t>General information about queries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8" action="ppaction://hlinksldjump"/>
              </a:rPr>
              <a:t>Interactive selection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9" action="ppaction://hlinksldjump"/>
              </a:rPr>
              <a:t>Select By Attributes and Select By Location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10" action="ppaction://hlinksldjump"/>
              </a:rPr>
              <a:t>Selection methods</a:t>
            </a:r>
            <a:endParaRPr lang="en-US" sz="2400" dirty="0">
              <a:solidFill>
                <a:srgbClr val="B6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B60000"/>
                </a:solidFill>
                <a:hlinkClick r:id="rId11" action="ppaction://hlinksldjump"/>
              </a:rPr>
              <a:t>Creating subsets from queries</a:t>
            </a:r>
            <a:endParaRPr lang="en-US" sz="2400" dirty="0">
              <a:solidFill>
                <a:srgbClr val="B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</a:t>
            </a:r>
            <a:r>
              <a:rPr lang="en-US" dirty="0" err="1"/>
              <a:t>vs</a:t>
            </a:r>
            <a:r>
              <a:rPr lang="en-US" dirty="0"/>
              <a:t> OR</a:t>
            </a:r>
            <a:r>
              <a:rPr lang="en-US" dirty="0" smtClean="0"/>
              <a:t>?</a:t>
            </a:r>
            <a:r>
              <a:rPr lang="en-US" sz="1200" dirty="0" smtClean="0"/>
              <a:t> 3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362765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3810000" y="1371600"/>
            <a:ext cx="5029200" cy="20116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T = [all students in University]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A = [students from New York]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B = [Geography majors]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/>
              <a:t>Let C = [English majors]</a:t>
            </a:r>
          </a:p>
        </p:txBody>
      </p:sp>
      <p:pic>
        <p:nvPicPr>
          <p:cNvPr id="205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8660" y="3505199"/>
            <a:ext cx="3290080" cy="251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/>
          <p:cNvSpPr>
            <a:spLocks noGrp="1"/>
          </p:cNvSpPr>
          <p:nvPr>
            <p:ph idx="15"/>
          </p:nvPr>
        </p:nvSpPr>
        <p:spPr>
          <a:xfrm>
            <a:off x="457200" y="5638800"/>
            <a:ext cx="84582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800" dirty="0">
                <a:latin typeface="Calibri" pitchFamily="34" charset="0"/>
                <a:cs typeface="Calibri" pitchFamily="34" charset="0"/>
              </a:rPr>
            </a:br>
            <a:r>
              <a:rPr lang="en-US" sz="2800" dirty="0">
                <a:latin typeface="Calibri" pitchFamily="34" charset="0"/>
                <a:cs typeface="Calibri" pitchFamily="34" charset="0"/>
              </a:rPr>
              <a:t>[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Home_State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] = “NY” OR  [Major] = “Geography”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68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get</a:t>
            </a:r>
            <a:r>
              <a:rPr lang="en-US" dirty="0" smtClean="0"/>
              <a:t>?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71600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4"/>
          </p:nvPr>
        </p:nvSpPr>
        <p:spPr>
          <a:xfrm>
            <a:off x="304800" y="4724400"/>
            <a:ext cx="4023360" cy="1752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200" dirty="0"/>
              <a:t>Let T = [all students in University]</a:t>
            </a:r>
          </a:p>
          <a:p>
            <a:pPr>
              <a:spcBef>
                <a:spcPts val="0"/>
              </a:spcBef>
            </a:pPr>
            <a:r>
              <a:rPr lang="en-US" sz="2200" dirty="0"/>
              <a:t>Let A = [students from New York]</a:t>
            </a:r>
          </a:p>
          <a:p>
            <a:pPr>
              <a:spcBef>
                <a:spcPts val="0"/>
              </a:spcBef>
            </a:pPr>
            <a:r>
              <a:rPr lang="en-US" sz="2200" dirty="0"/>
              <a:t>Let B = [Geography majors]</a:t>
            </a:r>
          </a:p>
          <a:p>
            <a:pPr>
              <a:spcBef>
                <a:spcPts val="0"/>
              </a:spcBef>
            </a:pPr>
            <a:r>
              <a:rPr lang="en-US" sz="2200" dirty="0"/>
              <a:t>Let C = [English majors]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3"/>
          </p:nvPr>
        </p:nvSpPr>
        <p:spPr>
          <a:xfrm>
            <a:off x="4343400" y="1447800"/>
            <a:ext cx="4648200" cy="495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[Major] = “Geography” AND [Major] = English”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b="1" dirty="0">
                <a:latin typeface="Calibri" pitchFamily="34" charset="0"/>
                <a:cs typeface="Calibri" pitchFamily="34" charset="0"/>
              </a:rPr>
              <a:t>B AND C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[Major] = “Geography” OR [Major] = “English”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b="1" dirty="0">
                <a:latin typeface="Calibri" pitchFamily="34" charset="0"/>
                <a:cs typeface="Calibri" pitchFamily="34" charset="0"/>
              </a:rPr>
              <a:t>B OR C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[State] = “NY” AND [Major] = “English”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b="1" dirty="0">
                <a:latin typeface="Calibri" pitchFamily="34" charset="0"/>
                <a:cs typeface="Calibri" pitchFamily="34" charset="0"/>
              </a:rPr>
              <a:t>A AND C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dirty="0">
                <a:latin typeface="Calibri" pitchFamily="34" charset="0"/>
                <a:cs typeface="Calibri" pitchFamily="34" charset="0"/>
              </a:rPr>
              <a:t>[State = “NY” OR [Major] = “English”</a:t>
            </a:r>
            <a:br>
              <a:rPr lang="en-US" sz="2200" dirty="0">
                <a:latin typeface="Calibri" pitchFamily="34" charset="0"/>
                <a:cs typeface="Calibri" pitchFamily="34" charset="0"/>
              </a:rPr>
            </a:br>
            <a:r>
              <a:rPr lang="en-US" sz="2200" b="1" dirty="0">
                <a:latin typeface="Calibri" pitchFamily="34" charset="0"/>
                <a:cs typeface="Calibri" pitchFamily="34" charset="0"/>
              </a:rPr>
              <a:t>A OR C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56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get</a:t>
            </a:r>
            <a:r>
              <a:rPr lang="en-US" dirty="0" smtClean="0"/>
              <a:t>?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71600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4"/>
          </p:nvPr>
        </p:nvSpPr>
        <p:spPr>
          <a:xfrm>
            <a:off x="304800" y="4724400"/>
            <a:ext cx="4023360" cy="1752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200" dirty="0"/>
              <a:t>Let T = [all students in University]</a:t>
            </a:r>
          </a:p>
          <a:p>
            <a:pPr>
              <a:spcBef>
                <a:spcPts val="0"/>
              </a:spcBef>
            </a:pPr>
            <a:r>
              <a:rPr lang="en-US" sz="2200" dirty="0"/>
              <a:t>Let A = [students from New York]</a:t>
            </a: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0A5D00"/>
                </a:solidFill>
              </a:rPr>
              <a:t>Let B = [GPA &gt; 3.0]</a:t>
            </a: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0A5D00"/>
                </a:solidFill>
              </a:rPr>
              <a:t>Let C = [GPA &lt; 2.0]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3"/>
          </p:nvPr>
        </p:nvSpPr>
        <p:spPr>
          <a:xfrm>
            <a:off x="4343400" y="1447800"/>
            <a:ext cx="4648200" cy="495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students from T where 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[State] = “NY” AND [GPA] &gt; 3.0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A AND B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[State] = “NY” OR [GPA] &gt; 3.0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A OR B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[GPA] &gt; 2.0 AND [GPA] &lt; 3.0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? AND ?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students from T where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[GPA] &gt; 2.0 OR [GPA] &lt; 3.0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b="1" dirty="0">
                <a:latin typeface="Calibri" pitchFamily="34" charset="0"/>
                <a:cs typeface="Calibri" pitchFamily="34" charset="0"/>
              </a:rPr>
              <a:t>? OR ?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58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Boolean operators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1905000" cy="4648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/>
              <a:t>Some databases use additional operators besides AND </a:t>
            </a:r>
            <a:r>
              <a:rPr lang="en-US" dirty="0" err="1"/>
              <a:t>and</a:t>
            </a:r>
            <a:r>
              <a:rPr lang="en-US" dirty="0"/>
              <a:t> OR.</a:t>
            </a:r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8400" y="1411688"/>
            <a:ext cx="6505078" cy="514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32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get</a:t>
            </a:r>
            <a:r>
              <a:rPr lang="en-US" dirty="0" smtClean="0"/>
              <a:t>?</a:t>
            </a:r>
            <a:r>
              <a:rPr lang="en-US" sz="1200" dirty="0" smtClean="0"/>
              <a:t> 3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362765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3"/>
          <p:cNvSpPr>
            <a:spLocks noGrp="1"/>
          </p:cNvSpPr>
          <p:nvPr>
            <p:ph idx="13"/>
          </p:nvPr>
        </p:nvSpPr>
        <p:spPr>
          <a:xfrm>
            <a:off x="457200" y="4800600"/>
            <a:ext cx="4297680" cy="1752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T = [all students in University]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A = [students from New York]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B = [Geography majors]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C = [English majors</a:t>
            </a:r>
            <a:r>
              <a:rPr lang="en-US" sz="2400" dirty="0" smtClean="0"/>
              <a:t>]</a:t>
            </a:r>
            <a:endParaRPr lang="en-US" sz="2400" dirty="0"/>
          </a:p>
        </p:txBody>
      </p:sp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3886200" y="1371600"/>
            <a:ext cx="5105400" cy="1066800"/>
          </a:xfrm>
        </p:spPr>
        <p:txBody>
          <a:bodyPr numCol="2"/>
          <a:lstStyle/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 AND B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 OR B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 XOR B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XOR C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 NOT B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NOT C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AND A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OR A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XOR A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XOR C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 NOT A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C NOT </a:t>
            </a: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</a:t>
            </a:r>
            <a:endParaRPr lang="en-US" sz="24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4852" y="4070850"/>
            <a:ext cx="3798148" cy="250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5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Commutation of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AND, OR and XOR are commutative</a:t>
            </a:r>
          </a:p>
          <a:p>
            <a:pPr lvl="1"/>
            <a:r>
              <a:rPr lang="en-US" dirty="0"/>
              <a:t> A AND B  == B AND A</a:t>
            </a:r>
          </a:p>
          <a:p>
            <a:pPr lvl="1"/>
            <a:r>
              <a:rPr lang="en-US" dirty="0"/>
              <a:t> A OR B  == B OR A</a:t>
            </a:r>
          </a:p>
          <a:p>
            <a:pPr lvl="1"/>
            <a:r>
              <a:rPr lang="en-US" dirty="0"/>
              <a:t> A XOR B  == B XOR A</a:t>
            </a:r>
          </a:p>
          <a:p>
            <a:r>
              <a:rPr lang="en-US" dirty="0"/>
              <a:t>NOT is not commutative</a:t>
            </a:r>
          </a:p>
          <a:p>
            <a:pPr lvl="1"/>
            <a:r>
              <a:rPr lang="en-US" dirty="0"/>
              <a:t>A NOT B </a:t>
            </a:r>
            <a:r>
              <a:rPr lang="en-US" dirty="0">
                <a:cs typeface="Arial" charset="0"/>
              </a:rPr>
              <a:t>≠≠ B NOT </a:t>
            </a:r>
            <a:r>
              <a:rPr lang="en-US" dirty="0" smtClean="0">
                <a:cs typeface="Arial" charset="0"/>
              </a:rPr>
              <a:t>A</a:t>
            </a:r>
            <a:endParaRPr lang="en-US" dirty="0">
              <a:cs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12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of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Boolean operators have equal order or precedence</a:t>
            </a:r>
          </a:p>
          <a:p>
            <a:r>
              <a:rPr lang="en-US" dirty="0"/>
              <a:t>Evaluation occurs from left to right</a:t>
            </a:r>
          </a:p>
          <a:p>
            <a:r>
              <a:rPr lang="en-US" dirty="0"/>
              <a:t>Parentheses must be used to change </a:t>
            </a:r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36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get?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362765"/>
            <a:ext cx="2895600" cy="337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3"/>
          <p:cNvSpPr>
            <a:spLocks noGrp="1"/>
          </p:cNvSpPr>
          <p:nvPr>
            <p:ph idx="13"/>
          </p:nvPr>
        </p:nvSpPr>
        <p:spPr>
          <a:xfrm>
            <a:off x="457200" y="4800600"/>
            <a:ext cx="4297680" cy="1752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T = [all students in University]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A = [students from New York]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B = [Geography majors]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/>
              <a:t>Let C = [English majors]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5029200" y="1447800"/>
            <a:ext cx="2438400" cy="2438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A AND B OR C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( A AND B ) OR C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 A AND (B OR C)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(A OR B ) AND C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itchFamily="34" charset="0"/>
                <a:cs typeface="Calibri" pitchFamily="34" charset="0"/>
              </a:rPr>
              <a:t>A OR (B AND C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4852" y="4070850"/>
            <a:ext cx="3798148" cy="250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83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</a:t>
            </a:r>
            <a:r>
              <a:rPr lang="en-US" dirty="0" smtClean="0"/>
              <a:t>: </a:t>
            </a:r>
            <a:r>
              <a:rPr lang="en-US" dirty="0"/>
              <a:t>AND </a:t>
            </a:r>
            <a:r>
              <a:rPr lang="en-US" dirty="0" err="1"/>
              <a:t>vs</a:t>
            </a:r>
            <a:r>
              <a:rPr lang="en-US" dirty="0"/>
              <a:t> 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09600"/>
          </a:xfrm>
        </p:spPr>
        <p:txBody>
          <a:bodyPr/>
          <a:lstStyle/>
          <a:p>
            <a:r>
              <a:rPr lang="en-US" dirty="0"/>
              <a:t>Remember—you test each feature separately</a:t>
            </a:r>
          </a:p>
        </p:txBody>
      </p:sp>
      <p:graphicFrame>
        <p:nvGraphicFramePr>
          <p:cNvPr id="5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056317"/>
              </p:ext>
            </p:extLst>
          </p:nvPr>
        </p:nvGraphicFramePr>
        <p:xfrm>
          <a:off x="1097280" y="2209800"/>
          <a:ext cx="694944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4720"/>
                <a:gridCol w="3474720"/>
              </a:tblGrid>
              <a:tr h="62083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dirty="0" smtClean="0">
                          <a:solidFill>
                            <a:srgbClr val="0A5D00"/>
                          </a:solidFill>
                        </a:rPr>
                        <a:t>Wrong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b="1" dirty="0" smtClean="0">
                          <a:solidFill>
                            <a:srgbClr val="0A5D00"/>
                          </a:solidFill>
                        </a:rPr>
                        <a:t>Right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554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“Land-use” = ‘RES’ AND </a:t>
                      </a:r>
                    </a:p>
                    <a:p>
                      <a:pPr algn="ctr"/>
                      <a:r>
                        <a:rPr lang="en-US" sz="3000" dirty="0" smtClean="0"/>
                        <a:t>“Land-use” = ‘COM’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“Land-use” = ‘RES’ OR </a:t>
                      </a:r>
                    </a:p>
                    <a:p>
                      <a:pPr algn="ctr"/>
                      <a:r>
                        <a:rPr lang="en-US" sz="3000" dirty="0" smtClean="0"/>
                        <a:t>“Land-use” = ‘COM’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5554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“Pop2000” </a:t>
                      </a:r>
                      <a:r>
                        <a:rPr lang="en-US" sz="3000" dirty="0" smtClean="0">
                          <a:cs typeface="Arial" charset="0"/>
                        </a:rPr>
                        <a:t>≥</a:t>
                      </a:r>
                      <a:r>
                        <a:rPr lang="en-US" sz="3000" dirty="0" smtClean="0"/>
                        <a:t> 5000 OR </a:t>
                      </a:r>
                    </a:p>
                    <a:p>
                      <a:pPr algn="ctr"/>
                      <a:r>
                        <a:rPr lang="en-US" sz="3000" dirty="0" smtClean="0"/>
                        <a:t>“Pop2000” &lt; 9000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“Pop2000” </a:t>
                      </a:r>
                      <a:r>
                        <a:rPr lang="en-US" sz="3000" dirty="0" smtClean="0">
                          <a:cs typeface="Arial" charset="0"/>
                        </a:rPr>
                        <a:t>≥</a:t>
                      </a:r>
                      <a:r>
                        <a:rPr lang="en-US" sz="3000" dirty="0" smtClean="0"/>
                        <a:t> 5000 AND </a:t>
                      </a:r>
                    </a:p>
                    <a:p>
                      <a:pPr algn="ctr"/>
                      <a:r>
                        <a:rPr lang="en-US" sz="3000" dirty="0" smtClean="0"/>
                        <a:t>“Pop2000” &lt; 9000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27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conditions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1981200"/>
          </a:xfrm>
        </p:spPr>
        <p:txBody>
          <a:bodyPr/>
          <a:lstStyle/>
          <a:p>
            <a:r>
              <a:rPr lang="en-US" sz="3000" dirty="0"/>
              <a:t>Test using these </a:t>
            </a:r>
            <a:r>
              <a:rPr lang="en-US" sz="3000" dirty="0" smtClean="0"/>
              <a:t>parcels</a:t>
            </a:r>
          </a:p>
          <a:p>
            <a:r>
              <a:rPr lang="en-US" sz="3000" b="1" dirty="0">
                <a:solidFill>
                  <a:srgbClr val="D40555"/>
                </a:solidFill>
              </a:rPr>
              <a:t>(</a:t>
            </a:r>
            <a:r>
              <a:rPr lang="en-US" sz="3000" dirty="0"/>
              <a:t>“LU” = ‘RES’ or “LU” = ‘COM’</a:t>
            </a:r>
            <a:r>
              <a:rPr lang="en-US" sz="3000" b="1" dirty="0">
                <a:solidFill>
                  <a:srgbClr val="D40555"/>
                </a:solidFill>
              </a:rPr>
              <a:t>)</a:t>
            </a:r>
            <a:r>
              <a:rPr lang="en-US" sz="3000" dirty="0"/>
              <a:t> and “Value” &gt; 100000</a:t>
            </a:r>
          </a:p>
          <a:p>
            <a:r>
              <a:rPr lang="en-US" sz="3000" dirty="0"/>
              <a:t>“LU” = ‘RES’ or </a:t>
            </a:r>
            <a:r>
              <a:rPr lang="en-US" sz="3000" b="1" dirty="0">
                <a:solidFill>
                  <a:srgbClr val="D40555"/>
                </a:solidFill>
              </a:rPr>
              <a:t>(</a:t>
            </a:r>
            <a:r>
              <a:rPr lang="en-US" sz="3000" dirty="0"/>
              <a:t>“LU” = ‘COM’ and “Value” &gt; 100000</a:t>
            </a:r>
            <a:r>
              <a:rPr lang="en-US" sz="3000" b="1" dirty="0" smtClean="0">
                <a:solidFill>
                  <a:srgbClr val="D40555"/>
                </a:solidFill>
              </a:rPr>
              <a:t>)</a:t>
            </a:r>
            <a:endParaRPr lang="en-US" sz="3000" b="1" dirty="0">
              <a:solidFill>
                <a:srgbClr val="D40555"/>
              </a:solidFill>
            </a:endParaRP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62273"/>
            <a:ext cx="8077200" cy="245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8.</a:t>
            </a:r>
          </a:p>
          <a:p>
            <a:pPr algn="ctr"/>
            <a:r>
              <a:rPr lang="en-US" dirty="0"/>
              <a:t>Queries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Searching for partial matches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Sometimes you need to find one string within another rather than an exact match</a:t>
            </a:r>
          </a:p>
          <a:p>
            <a:pPr lvl="1"/>
            <a:r>
              <a:rPr lang="en-US" dirty="0"/>
              <a:t>  Find all customer names beginning with “Mac” or “</a:t>
            </a:r>
            <a:r>
              <a:rPr lang="en-US" dirty="0" err="1"/>
              <a:t>Mc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 Find all zip codes beginning with 0</a:t>
            </a:r>
          </a:p>
          <a:p>
            <a:r>
              <a:rPr lang="en-US" dirty="0"/>
              <a:t>Typically uses a “wildcard” character</a:t>
            </a:r>
          </a:p>
          <a:p>
            <a:pPr lvl="1"/>
            <a:r>
              <a:rPr lang="en-US" dirty="0"/>
              <a:t>  *Mac*  or *</a:t>
            </a:r>
            <a:r>
              <a:rPr lang="en-US" dirty="0" err="1"/>
              <a:t>Mc</a:t>
            </a:r>
            <a:r>
              <a:rPr lang="en-US" dirty="0"/>
              <a:t>*</a:t>
            </a:r>
          </a:p>
          <a:p>
            <a:pPr lvl="1"/>
            <a:r>
              <a:rPr lang="en-US" dirty="0"/>
              <a:t>  0*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66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Like Operator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“NAME”  LIKE ‘%(D)%’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Finds all of the </a:t>
            </a:r>
            <a:r>
              <a:rPr lang="en-US" dirty="0">
                <a:solidFill>
                  <a:srgbClr val="D40555"/>
                </a:solidFill>
              </a:rPr>
              <a:t>(D)</a:t>
            </a:r>
            <a:r>
              <a:rPr lang="en-US" dirty="0"/>
              <a:t>  Democrats</a:t>
            </a:r>
          </a:p>
          <a:p>
            <a:pPr>
              <a:lnSpc>
                <a:spcPct val="90000"/>
              </a:lnSpc>
            </a:pPr>
            <a:r>
              <a:rPr lang="en-US" dirty="0"/>
              <a:t>% is wildcard</a:t>
            </a:r>
          </a:p>
          <a:p>
            <a:pPr>
              <a:lnSpc>
                <a:spcPct val="90000"/>
              </a:lnSpc>
            </a:pPr>
            <a:r>
              <a:rPr lang="en-US" dirty="0"/>
              <a:t>Ignores </a:t>
            </a:r>
            <a:r>
              <a:rPr lang="en-US" dirty="0">
                <a:solidFill>
                  <a:srgbClr val="D40555"/>
                </a:solidFill>
              </a:rPr>
              <a:t>D</a:t>
            </a:r>
            <a:r>
              <a:rPr lang="en-US" dirty="0"/>
              <a:t>on or </a:t>
            </a:r>
            <a:r>
              <a:rPr lang="en-US" dirty="0" smtClean="0">
                <a:solidFill>
                  <a:srgbClr val="D40555"/>
                </a:solidFill>
              </a:rPr>
              <a:t>D</a:t>
            </a:r>
            <a:r>
              <a:rPr lang="en-US" dirty="0" smtClean="0"/>
              <a:t>anforth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“NAME”  LIKE ‘%New %’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Would find </a:t>
            </a:r>
            <a:r>
              <a:rPr lang="en-US" u="sng" dirty="0"/>
              <a:t>New</a:t>
            </a:r>
            <a:r>
              <a:rPr lang="en-US" dirty="0"/>
              <a:t> Hampshire and </a:t>
            </a:r>
            <a:r>
              <a:rPr lang="en-US" u="sng" dirty="0"/>
              <a:t>New</a:t>
            </a:r>
            <a:r>
              <a:rPr lang="en-US" dirty="0"/>
              <a:t> York, but not </a:t>
            </a:r>
            <a:r>
              <a:rPr lang="en-US" u="sng" dirty="0"/>
              <a:t>New</a:t>
            </a:r>
            <a:r>
              <a:rPr lang="en-US" dirty="0"/>
              <a:t>castle or </a:t>
            </a:r>
            <a:r>
              <a:rPr lang="en-US" dirty="0" smtClean="0"/>
              <a:t>Ken</a:t>
            </a:r>
            <a:r>
              <a:rPr lang="en-US" u="sng" dirty="0" smtClean="0"/>
              <a:t>new</a:t>
            </a:r>
            <a:r>
              <a:rPr lang="en-US" dirty="0" smtClean="0"/>
              <a:t>ick</a:t>
            </a:r>
            <a:endParaRPr lang="en-US" dirty="0"/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1371600"/>
            <a:ext cx="3489158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0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Spatial queries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8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spatial relationships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2200602"/>
            <a:ext cx="4680160" cy="35905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5105400" y="1524000"/>
            <a:ext cx="3886200" cy="4724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Intersection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Does the road cross the aspen?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Do two polygons share areas or boundaries?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Containment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Is the aspen inside a geology unit?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Is a road inside a </a:t>
            </a:r>
            <a:r>
              <a:rPr lang="en-US" sz="2000" dirty="0" err="1"/>
              <a:t>geolgoy</a:t>
            </a:r>
            <a:r>
              <a:rPr lang="en-US" sz="2000" dirty="0"/>
              <a:t> unit?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Proximity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How many aspen stands within 200 meters of a road?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32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operators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524000"/>
            <a:ext cx="3581400" cy="48397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" name="Content Placeholder 3"/>
          <p:cNvSpPr>
            <a:spLocks noGrp="1"/>
          </p:cNvSpPr>
          <p:nvPr>
            <p:ph idx="13"/>
          </p:nvPr>
        </p:nvSpPr>
        <p:spPr>
          <a:xfrm>
            <a:off x="4419600" y="1524000"/>
            <a:ext cx="4419600" cy="2438400"/>
          </a:xfrm>
        </p:spPr>
        <p:txBody>
          <a:bodyPr/>
          <a:lstStyle/>
          <a:p>
            <a:r>
              <a:rPr lang="en-US" sz="3000" dirty="0"/>
              <a:t>Spatial queries can employ a number of operators to test the basic conditions of intersection, containment, and proximity.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Relationships </a:t>
            </a:r>
            <a:r>
              <a:rPr lang="en-US" dirty="0"/>
              <a:t>between two layers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5181600"/>
          </a:xfrm>
        </p:spPr>
        <p:txBody>
          <a:bodyPr/>
          <a:lstStyle/>
          <a:p>
            <a:r>
              <a:rPr lang="en-US" sz="3000" dirty="0"/>
              <a:t>The operators test relationships between two layers at a time.</a:t>
            </a:r>
          </a:p>
          <a:p>
            <a:pPr lvl="1"/>
            <a:r>
              <a:rPr lang="en-US" sz="2600" dirty="0"/>
              <a:t>The </a:t>
            </a:r>
            <a:r>
              <a:rPr lang="en-US" sz="2600" dirty="0">
                <a:solidFill>
                  <a:srgbClr val="D40555"/>
                </a:solidFill>
              </a:rPr>
              <a:t>target</a:t>
            </a:r>
            <a:r>
              <a:rPr lang="en-US" sz="2600" dirty="0"/>
              <a:t> layer is the one containing the features to be selected</a:t>
            </a:r>
          </a:p>
          <a:p>
            <a:pPr lvl="1"/>
            <a:r>
              <a:rPr lang="en-US" sz="2600" dirty="0"/>
              <a:t>The </a:t>
            </a:r>
            <a:r>
              <a:rPr lang="en-US" sz="2600" dirty="0">
                <a:solidFill>
                  <a:srgbClr val="0A5D00"/>
                </a:solidFill>
              </a:rPr>
              <a:t>source</a:t>
            </a:r>
            <a:r>
              <a:rPr lang="en-US" sz="2600" dirty="0"/>
              <a:t> layer is the one containing the features being compared to</a:t>
            </a:r>
            <a:r>
              <a:rPr lang="en-US" sz="2600" dirty="0" smtClean="0"/>
              <a:t>.</a:t>
            </a:r>
            <a:endParaRPr lang="en-US" sz="2600" dirty="0"/>
          </a:p>
        </p:txBody>
      </p:sp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4572000" y="1295400"/>
            <a:ext cx="4419600" cy="82296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Select the </a:t>
            </a:r>
            <a:r>
              <a:rPr lang="en-US" sz="26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aspen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stands that are intersected by </a:t>
            </a:r>
            <a:r>
              <a:rPr lang="en-US" sz="26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roads</a:t>
            </a:r>
            <a:r>
              <a:rPr lang="en-US" sz="2600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solidFill>
                <a:srgbClr val="0A5D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399" y="2209800"/>
            <a:ext cx="3048002" cy="16985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5"/>
          <p:cNvSpPr>
            <a:spLocks noGrp="1"/>
          </p:cNvSpPr>
          <p:nvPr>
            <p:ph idx="15"/>
          </p:nvPr>
        </p:nvSpPr>
        <p:spPr>
          <a:xfrm>
            <a:off x="4572000" y="3886200"/>
            <a:ext cx="4419600" cy="82296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Select the </a:t>
            </a:r>
            <a:r>
              <a:rPr lang="en-US" sz="2600" dirty="0">
                <a:solidFill>
                  <a:srgbClr val="D40555"/>
                </a:solidFill>
                <a:latin typeface="Calibri" pitchFamily="34" charset="0"/>
                <a:cs typeface="Calibri" pitchFamily="34" charset="0"/>
              </a:rPr>
              <a:t>roads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that are intersected by </a:t>
            </a:r>
            <a:r>
              <a:rPr lang="en-US" sz="2600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aspen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 stands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4638" y="4817260"/>
            <a:ext cx="3044952" cy="18121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3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Intersection operators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62765"/>
            <a:ext cx="3908943" cy="465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" y="6019800"/>
            <a:ext cx="8534400" cy="45720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The lower set includes “special cases” of intersecting features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4572000" y="1371600"/>
            <a:ext cx="4419600" cy="1600200"/>
          </a:xfrm>
        </p:spPr>
        <p:txBody>
          <a:bodyPr/>
          <a:lstStyle/>
          <a:p>
            <a:r>
              <a:rPr lang="en-US" sz="2600" dirty="0"/>
              <a:t>Features intersect when any part of one feature touches, crosses, or overlaps another feature</a:t>
            </a:r>
            <a:r>
              <a:rPr lang="en-US" sz="2600" dirty="0" smtClean="0"/>
              <a:t>.</a:t>
            </a:r>
            <a:endParaRPr lang="en-US" sz="2600" dirty="0"/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400" y="3048000"/>
            <a:ext cx="4275049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04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Containment operators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676400"/>
            <a:ext cx="4164285" cy="472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4114800" y="1371600"/>
            <a:ext cx="4800600" cy="1447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Features that enclose all of another feature contain it.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Within is the inverse of </a:t>
            </a:r>
            <a:r>
              <a:rPr lang="en-US" sz="2800" dirty="0" smtClean="0"/>
              <a:t>contain</a:t>
            </a:r>
            <a:endParaRPr lang="en-US" sz="2800" dirty="0"/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00400"/>
            <a:ext cx="4280993" cy="2895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81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containment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1" y="1295400"/>
            <a:ext cx="443664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4800" y="5181600"/>
            <a:ext cx="4572000" cy="13716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Within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is the inverse of </a:t>
            </a:r>
            <a:r>
              <a:rPr lang="en-US" sz="2200" b="1" dirty="0">
                <a:latin typeface="Calibri" pitchFamily="34" charset="0"/>
                <a:cs typeface="Calibri" pitchFamily="34" charset="0"/>
              </a:rPr>
              <a:t>contains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.  Columbia county is within Oregon.  Jefferson county is completely within Oregon.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800600" y="1371600"/>
            <a:ext cx="4191000" cy="51054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600" dirty="0"/>
              <a:t>Contains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One feature lies inside another and may share a boundary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Oregon contains Columbia county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600" dirty="0"/>
              <a:t>Completely contains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One feature lies inside another without touching the boundary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Oregon does not completely contain Columbia county, but does completely contain Jefferson </a:t>
            </a:r>
            <a:r>
              <a:rPr lang="en-US" sz="2200" dirty="0" smtClean="0"/>
              <a:t>county</a:t>
            </a:r>
            <a:endParaRPr lang="en-US" sz="2200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27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Clementini</a:t>
            </a:r>
            <a:r>
              <a:rPr lang="en-US" dirty="0"/>
              <a:t> operators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810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 err="1"/>
              <a:t>Eliseo</a:t>
            </a:r>
            <a:r>
              <a:rPr lang="en-US" sz="2800" dirty="0"/>
              <a:t> </a:t>
            </a:r>
            <a:r>
              <a:rPr lang="en-US" sz="2800" dirty="0" err="1"/>
              <a:t>Clementini</a:t>
            </a:r>
            <a:r>
              <a:rPr lang="en-US" sz="2800" dirty="0"/>
              <a:t> and his coauthors defined a special set of topological relationships concerning containment*.</a:t>
            </a:r>
          </a:p>
          <a:p>
            <a:pPr>
              <a:spcBef>
                <a:spcPts val="600"/>
              </a:spcBef>
            </a:pPr>
            <a:r>
              <a:rPr lang="en-US" sz="2800" dirty="0" err="1"/>
              <a:t>Clementini</a:t>
            </a:r>
            <a:r>
              <a:rPr lang="en-US" sz="2800" dirty="0"/>
              <a:t> considers the boundary of a polygon to be separate from its inside or outside.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The </a:t>
            </a:r>
            <a:r>
              <a:rPr lang="en-US" sz="2800" dirty="0" err="1"/>
              <a:t>Clementini</a:t>
            </a:r>
            <a:r>
              <a:rPr lang="en-US" sz="2800" dirty="0"/>
              <a:t> operator is equivalent to the standard operator except when the source feature lies only on the boundary of the target feature.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" y="5257800"/>
            <a:ext cx="8229600" cy="129540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*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Eliseo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Clementini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Paolino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Di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Felice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and Peter van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Oosterom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A Small Set of Formal Topological Relationships Suitable for End-User Interaction. Proceedings of the Third International Symposium on Advances in Spatial Databases, pp. 277-295, June 23-25, 1993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98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About queries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Clementini</a:t>
            </a:r>
            <a:r>
              <a:rPr lang="en-US" dirty="0"/>
              <a:t> example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447800"/>
            <a:ext cx="4184173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4800" y="5791200"/>
            <a:ext cx="8610600" cy="762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Conversely, the Rio Grande is within Texas using the standard operator, but is not within Texas using the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Clementini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operator.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800600" y="1371600"/>
            <a:ext cx="4191000" cy="3886200"/>
          </a:xfrm>
        </p:spPr>
        <p:txBody>
          <a:bodyPr/>
          <a:lstStyle/>
          <a:p>
            <a:r>
              <a:rPr lang="en-US" sz="2800" dirty="0"/>
              <a:t>The Rio Grande River lies on the border of Texas</a:t>
            </a:r>
          </a:p>
          <a:p>
            <a:pPr lvl="1"/>
            <a:r>
              <a:rPr lang="en-US" sz="2400" dirty="0"/>
              <a:t>The Contains operator would select the Rio Grande</a:t>
            </a:r>
          </a:p>
          <a:p>
            <a:pPr lvl="1"/>
            <a:r>
              <a:rPr lang="en-US" sz="2400" dirty="0"/>
              <a:t>The </a:t>
            </a:r>
            <a:r>
              <a:rPr lang="en-US" sz="2400" dirty="0" err="1"/>
              <a:t>Clementini</a:t>
            </a:r>
            <a:r>
              <a:rPr lang="en-US" sz="2400" dirty="0"/>
              <a:t> Contains operator would NOT select the Rio Grande because the state boundary is not considered part of Texas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6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Proximity operators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1" y="1427046"/>
            <a:ext cx="3657600" cy="423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4495800" y="1371600"/>
            <a:ext cx="4495800" cy="167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000" dirty="0"/>
              <a:t>This operator tests whether the target features are within a specified distance of the source features</a:t>
            </a:r>
            <a:r>
              <a:rPr lang="en-US" sz="3000" dirty="0" smtClean="0"/>
              <a:t>.</a:t>
            </a:r>
            <a:endParaRPr lang="en-US" sz="3000" dirty="0"/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t="13084" b="6541"/>
          <a:stretch>
            <a:fillRect/>
          </a:stretch>
        </p:blipFill>
        <p:spPr bwMode="auto">
          <a:xfrm>
            <a:off x="5486400" y="3202081"/>
            <a:ext cx="3429000" cy="335111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idx="15"/>
          </p:nvPr>
        </p:nvSpPr>
        <p:spPr>
          <a:xfrm>
            <a:off x="1524000" y="5791200"/>
            <a:ext cx="3886200" cy="762000"/>
          </a:xfrm>
        </p:spPr>
        <p:txBody>
          <a:bodyPr anchor="ctr"/>
          <a:lstStyle/>
          <a:p>
            <a:pPr algn="r"/>
            <a:r>
              <a:rPr lang="en-US" sz="2800" dirty="0">
                <a:latin typeface="Calibri" pitchFamily="34" charset="0"/>
                <a:cs typeface="Calibri" pitchFamily="34" charset="0"/>
              </a:rPr>
              <a:t>Volcanoes within 100 km of an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interstate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88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</a:t>
            </a:r>
            <a:r>
              <a:rPr lang="en-US" dirty="0" smtClean="0"/>
              <a:t>examples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4249355" cy="304781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5181600"/>
            <a:ext cx="37338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counties that contain state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capitals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600199"/>
            <a:ext cx="3689202" cy="358140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4876800" y="5257800"/>
            <a:ext cx="4114800" cy="838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counties that are within 200 miles of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Denver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52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</a:t>
            </a:r>
            <a:r>
              <a:rPr lang="en-US" dirty="0" smtClean="0"/>
              <a:t>examples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2031083"/>
            <a:ext cx="4249355" cy="279564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4876800"/>
            <a:ext cx="37338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counties that intersect rivers</a:t>
            </a:r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399" y="1981200"/>
            <a:ext cx="4250525" cy="2819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4876800" y="4876800"/>
            <a:ext cx="4114800" cy="838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rivers that intersect Texas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99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</a:t>
            </a:r>
            <a:r>
              <a:rPr lang="en-US" dirty="0" smtClean="0"/>
              <a:t>examples</a:t>
            </a:r>
            <a:r>
              <a:rPr lang="en-US" sz="1200" dirty="0" smtClean="0"/>
              <a:t> 3</a:t>
            </a:r>
            <a:endParaRPr lang="en-US" sz="1200" dirty="0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879" y="2031083"/>
            <a:ext cx="3810796" cy="27956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4876800"/>
            <a:ext cx="3733800" cy="1413164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cities that are within 20 miles of an interstate highway</a:t>
            </a:r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9114" y="1981200"/>
            <a:ext cx="4041094" cy="281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4876800" y="4876800"/>
            <a:ext cx="4114800" cy="13716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Select cities that are within counties named Washington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94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and accuracy issues</a:t>
            </a:r>
            <a:endParaRPr lang="en-US" sz="1200" b="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4495800" cy="1143000"/>
          </a:xfrm>
        </p:spPr>
        <p:txBody>
          <a:bodyPr/>
          <a:lstStyle/>
          <a:p>
            <a:r>
              <a:rPr lang="en-US" sz="2400" dirty="0"/>
              <a:t>When testing spatial relationships, consider that features are often generalized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295400"/>
            <a:ext cx="2374788" cy="2133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2895600"/>
            <a:ext cx="3932165" cy="3657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Content Placeholder 5"/>
          <p:cNvSpPr>
            <a:spLocks noGrp="1"/>
          </p:cNvSpPr>
          <p:nvPr>
            <p:ph idx="15"/>
          </p:nvPr>
        </p:nvSpPr>
        <p:spPr>
          <a:xfrm>
            <a:off x="4495800" y="3505200"/>
            <a:ext cx="4495800" cy="310896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Consider selecting cities that lie on (intersect) rivers.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single point or line cannot adequately represent location at this scale.  Selection becomes a hit or miss affair.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One can use buffers to allow a little room for error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12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issues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600200"/>
            <a:ext cx="4495800" cy="385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4800" y="5486400"/>
            <a:ext cx="4648200" cy="10668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Here, Shannon County should contain the Pine Ridge Reservation, but it does not.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5029200" y="1371600"/>
            <a:ext cx="3962400" cy="5181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/>
              <a:t>In the real world, certain boundaries coincide.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This condition won’t hold true for many feature classes unless they have been specifically checked and corrected for logical consistency.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Keep in mind that your data sets may contain topological inconsistencies that may affect your results.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35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Extraction </a:t>
            </a:r>
            <a:r>
              <a:rPr lang="en-US" dirty="0" smtClean="0"/>
              <a:t>functions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to Select By Location except that they can split features that cross the boundaries.</a:t>
            </a:r>
          </a:p>
          <a:p>
            <a:pPr lvl="1"/>
            <a:r>
              <a:rPr lang="en-US" dirty="0"/>
              <a:t>Clip extracts features within the boundary</a:t>
            </a:r>
          </a:p>
          <a:p>
            <a:pPr lvl="1"/>
            <a:r>
              <a:rPr lang="en-US" dirty="0"/>
              <a:t>Erase keeps features outside the </a:t>
            </a:r>
            <a:r>
              <a:rPr lang="en-US" dirty="0" smtClean="0"/>
              <a:t>boundary</a:t>
            </a:r>
            <a:endParaRPr lang="en-US" dirty="0"/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272" y="3733800"/>
            <a:ext cx="6433457" cy="281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62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Extraction </a:t>
            </a:r>
            <a:r>
              <a:rPr lang="en-US" dirty="0" smtClean="0"/>
              <a:t>functions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743958"/>
            <a:ext cx="4714887" cy="374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4800" y="5943600"/>
            <a:ext cx="8534400" cy="6096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Roads are the 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input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layer, land use is the 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clip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layer.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5334000" y="1371600"/>
            <a:ext cx="3657600" cy="44196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Extracts portions of features based on an overlay layer.</a:t>
            </a:r>
          </a:p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Clip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keeps the features inside the feature boundary.</a:t>
            </a:r>
          </a:p>
          <a:p>
            <a:r>
              <a:rPr lang="en-US" sz="2800" b="1" dirty="0">
                <a:latin typeface="Calibri" pitchFamily="34" charset="0"/>
                <a:cs typeface="Calibri" pitchFamily="34" charset="0"/>
              </a:rPr>
              <a:t>Erase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keeps the features outside the feature boundary.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10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clip layer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1" y="1524001"/>
            <a:ext cx="3682507" cy="244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3657600" cy="253155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343400" y="1371600"/>
            <a:ext cx="4648200" cy="44958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clip and erase functions ignore internal boundaries and attributes in the clip layer.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entire region is used like a simple cookie cutter to extract features from the input layer.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attributes of the input layer are simply brought through unchanged.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73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queries?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 certain records from a map or table</a:t>
            </a:r>
          </a:p>
          <a:p>
            <a:r>
              <a:rPr lang="en-US" dirty="0"/>
              <a:t>Records meet certain criteria</a:t>
            </a:r>
          </a:p>
          <a:p>
            <a:pPr lvl="1"/>
            <a:r>
              <a:rPr lang="en-US" dirty="0" err="1"/>
              <a:t>Aspatial</a:t>
            </a:r>
            <a:r>
              <a:rPr lang="en-US" dirty="0"/>
              <a:t> queries</a:t>
            </a:r>
          </a:p>
          <a:p>
            <a:pPr lvl="2"/>
            <a:r>
              <a:rPr lang="en-US" dirty="0"/>
              <a:t>All parcels with value greater than $100,000.</a:t>
            </a:r>
          </a:p>
          <a:p>
            <a:pPr lvl="1"/>
            <a:r>
              <a:rPr lang="en-US" dirty="0"/>
              <a:t>Spatial queries</a:t>
            </a:r>
          </a:p>
          <a:p>
            <a:pPr lvl="2"/>
            <a:r>
              <a:rPr lang="en-US" dirty="0"/>
              <a:t>All parcels that lie completely within the flood plain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5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Length/area changes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448" y="1524000"/>
            <a:ext cx="4302152" cy="329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457200" y="4876800"/>
            <a:ext cx="4038600" cy="1295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A user-defined MILES field would contain incorrect lengths after the clip.</a:t>
            </a:r>
          </a:p>
        </p:txBody>
      </p:sp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876800" y="1371600"/>
            <a:ext cx="4114800" cy="4648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Clip/erase can change the lengths or areas of features on the boundary.</a:t>
            </a:r>
          </a:p>
          <a:p>
            <a:pPr>
              <a:spcBef>
                <a:spcPts val="600"/>
              </a:spcBef>
            </a:pPr>
            <a:r>
              <a:rPr lang="en-US" sz="2800" dirty="0" err="1">
                <a:latin typeface="Calibri" pitchFamily="34" charset="0"/>
                <a:cs typeface="Calibri" pitchFamily="34" charset="0"/>
              </a:rPr>
              <a:t>Geodatabase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feature classes have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Shape_Length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and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Shape_Area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fields that are automatically updated.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All other length or area-based fields are NOT updated.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13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clipping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105400"/>
          </a:xfrm>
        </p:spPr>
        <p:txBody>
          <a:bodyPr/>
          <a:lstStyle/>
          <a:p>
            <a:r>
              <a:rPr lang="en-US" dirty="0"/>
              <a:t>Temporary clip applied to a map layout</a:t>
            </a:r>
          </a:p>
          <a:p>
            <a:r>
              <a:rPr lang="en-US" dirty="0"/>
              <a:t>Does not create new layers or affect lengths or areas of the source layers</a:t>
            </a:r>
          </a:p>
          <a:p>
            <a:r>
              <a:rPr lang="en-US" dirty="0"/>
              <a:t>Can be performed on many layers simultaneously</a:t>
            </a:r>
          </a:p>
          <a:p>
            <a:r>
              <a:rPr lang="en-US" dirty="0"/>
              <a:t>Can be removed when no longer needed</a:t>
            </a:r>
          </a:p>
          <a:p>
            <a:r>
              <a:rPr lang="en-US" dirty="0"/>
              <a:t>Set as a data frame property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36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Clipping data frame layers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55991"/>
            <a:ext cx="8229600" cy="493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5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8.</a:t>
            </a:r>
          </a:p>
          <a:p>
            <a:pPr algn="ctr"/>
            <a:r>
              <a:rPr lang="en-US" dirty="0"/>
              <a:t>Queries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2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General information about queries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76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Queries in </a:t>
            </a:r>
            <a:r>
              <a:rPr lang="en-US" dirty="0" err="1"/>
              <a:t>ArcMap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Interactive selection</a:t>
            </a:r>
          </a:p>
          <a:p>
            <a:pPr lvl="1"/>
            <a:r>
              <a:rPr lang="en-US" dirty="0"/>
              <a:t>Choose features by pointing to them on the screen</a:t>
            </a:r>
          </a:p>
          <a:p>
            <a:r>
              <a:rPr lang="en-US" dirty="0"/>
              <a:t>Select By Attribute</a:t>
            </a:r>
          </a:p>
          <a:p>
            <a:pPr lvl="1"/>
            <a:r>
              <a:rPr lang="en-US" dirty="0"/>
              <a:t>Select features based on attribute criteria</a:t>
            </a:r>
          </a:p>
          <a:p>
            <a:r>
              <a:rPr lang="en-US" dirty="0"/>
              <a:t>Select By Location</a:t>
            </a:r>
          </a:p>
          <a:p>
            <a:pPr lvl="1"/>
            <a:r>
              <a:rPr lang="en-US" dirty="0"/>
              <a:t>Select features based on their spatial relationships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54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tools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990600" y="1752600"/>
            <a:ext cx="2819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Selection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menu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14600"/>
            <a:ext cx="3437830" cy="3657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3"/>
          </p:nvPr>
        </p:nvSpPr>
        <p:spPr>
          <a:xfrm>
            <a:off x="5105400" y="1295400"/>
            <a:ext cx="3200400" cy="114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alibri" pitchFamily="34" charset="0"/>
                <a:cs typeface="Calibri" pitchFamily="34" charset="0"/>
              </a:rPr>
              <a:t>Table of Contents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alibri" pitchFamily="34" charset="0"/>
                <a:cs typeface="Calibri" pitchFamily="34" charset="0"/>
              </a:rPr>
              <a:t>List By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Selection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 b="43186"/>
          <a:stretch>
            <a:fillRect/>
          </a:stretch>
        </p:blipFill>
        <p:spPr bwMode="auto">
          <a:xfrm>
            <a:off x="5410200" y="2514600"/>
            <a:ext cx="2633268" cy="4038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48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by Selection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32476"/>
            <a:ext cx="8229600" cy="458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1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options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2138880"/>
            <a:ext cx="3429000" cy="334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4003509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73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Viewing selected features</a:t>
            </a:r>
            <a:endParaRPr lang="en-US" sz="12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248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States for which POP2000 &gt; 8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million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654331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4"/>
          <p:cNvSpPr>
            <a:spLocks noGrp="1"/>
          </p:cNvSpPr>
          <p:nvPr>
            <p:ph idx="14"/>
          </p:nvPr>
        </p:nvSpPr>
        <p:spPr>
          <a:xfrm>
            <a:off x="457200" y="5105400"/>
            <a:ext cx="3429000" cy="114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alibri" pitchFamily="34" charset="0"/>
                <a:cs typeface="Calibri" pitchFamily="34" charset="0"/>
              </a:rPr>
              <a:t>Highlighted in table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latin typeface="Calibri" pitchFamily="34" charset="0"/>
                <a:cs typeface="Calibri" pitchFamily="34" charset="0"/>
              </a:rPr>
              <a:t>Highlighted in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map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4790" y="3581400"/>
            <a:ext cx="3507019" cy="2362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86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 features of interest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752600"/>
            <a:ext cx="3946519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457200" y="5638800"/>
            <a:ext cx="3581400" cy="609600"/>
          </a:xfrm>
        </p:spPr>
        <p:txBody>
          <a:bodyPr/>
          <a:lstStyle/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[COV_TYPE] = “TAA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4419600" y="1524000"/>
            <a:ext cx="4495800" cy="2895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Selecting aspen stands from a forest vegetation layer.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Using statistics on areas (m</a:t>
            </a:r>
            <a:r>
              <a:rPr lang="en-US" sz="2800" baseline="30000" dirty="0">
                <a:latin typeface="Calibri" pitchFamily="34" charset="0"/>
                <a:cs typeface="Calibri" pitchFamily="34" charset="0"/>
              </a:rPr>
              <a:t>2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latin typeface="Calibri" pitchFamily="34" charset="0"/>
                <a:cs typeface="Calibri" pitchFamily="34" charset="0"/>
              </a:rPr>
              <a:t>Minimum:	12,900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latin typeface="Calibri" pitchFamily="34" charset="0"/>
                <a:cs typeface="Calibri" pitchFamily="34" charset="0"/>
              </a:rPr>
              <a:t>Maximum:	750,500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latin typeface="Calibri" pitchFamily="34" charset="0"/>
                <a:cs typeface="Calibri" pitchFamily="34" charset="0"/>
              </a:rPr>
              <a:t>Sum:		</a:t>
            </a:r>
            <a:r>
              <a:rPr lang="pt-BR" sz="2800" dirty="0" smtClean="0">
                <a:latin typeface="Calibri" pitchFamily="34" charset="0"/>
                <a:cs typeface="Calibri" pitchFamily="34" charset="0"/>
              </a:rPr>
              <a:t>	10,529,000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572000"/>
            <a:ext cx="3810000" cy="20325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3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Selected features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083" y="1295400"/>
            <a:ext cx="3445317" cy="35571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953000"/>
            <a:ext cx="3750587" cy="1600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4419600" y="1295400"/>
            <a:ext cx="4572000" cy="5029200"/>
          </a:xfrm>
        </p:spPr>
        <p:txBody>
          <a:bodyPr/>
          <a:lstStyle/>
          <a:p>
            <a:r>
              <a:rPr lang="en-US" sz="2800" dirty="0"/>
              <a:t>Once a layer has a query placed upon it, all subsequent operations on that layer use ONLY the selected features.</a:t>
            </a:r>
          </a:p>
          <a:p>
            <a:r>
              <a:rPr lang="en-US" sz="2800" dirty="0">
                <a:cs typeface="Calibri" pitchFamily="34" charset="0"/>
              </a:rPr>
              <a:t>Volcanos selected, then buffered</a:t>
            </a:r>
          </a:p>
          <a:p>
            <a:r>
              <a:rPr lang="en-US" sz="2800" dirty="0">
                <a:cs typeface="Calibri" pitchFamily="34" charset="0"/>
              </a:rPr>
              <a:t>Buffer uses only selected volcanoes</a:t>
            </a:r>
          </a:p>
          <a:p>
            <a:r>
              <a:rPr lang="en-US" sz="2800" dirty="0">
                <a:cs typeface="Calibri" pitchFamily="34" charset="0"/>
              </a:rPr>
              <a:t>Statistics only include selected </a:t>
            </a:r>
            <a:r>
              <a:rPr lang="en-US" sz="2800" dirty="0" smtClean="0">
                <a:cs typeface="Calibri" pitchFamily="34" charset="0"/>
              </a:rPr>
              <a:t>volcanoes</a:t>
            </a:r>
            <a:endParaRPr lang="en-US" sz="2800" dirty="0"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67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Clear Selection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830688" y="1295400"/>
            <a:ext cx="2819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One layer/table</a:t>
            </a:r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776" y="1904999"/>
            <a:ext cx="3139224" cy="461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3"/>
          </p:nvPr>
        </p:nvSpPr>
        <p:spPr>
          <a:xfrm>
            <a:off x="5385231" y="1295400"/>
            <a:ext cx="32004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All layers/tables</a:t>
            </a:r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1904999"/>
            <a:ext cx="3455263" cy="46177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77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Interactive </a:t>
            </a:r>
            <a:r>
              <a:rPr lang="en-US" dirty="0" smtClean="0"/>
              <a:t>selection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19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Selection</a:t>
            </a:r>
            <a:endParaRPr lang="en-US" sz="1500" dirty="0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2306171" cy="213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048000" y="1524000"/>
            <a:ext cx="5638800" cy="1981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Click on feature to select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Hold down shift key to select more than one feature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Draw a rectangle that passes through features to be selected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0"/>
            <a:ext cx="4191000" cy="274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2538765" cy="209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6"/>
          <p:cNvSpPr>
            <a:spLocks noGrp="1"/>
          </p:cNvSpPr>
          <p:nvPr>
            <p:ph idx="16"/>
          </p:nvPr>
        </p:nvSpPr>
        <p:spPr>
          <a:xfrm>
            <a:off x="6248400" y="3733800"/>
            <a:ext cx="2743200" cy="762000"/>
          </a:xfrm>
        </p:spPr>
        <p:txBody>
          <a:bodyPr anchor="ctr"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Draw a circle with a specified radius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Selectable Layers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72404"/>
            <a:ext cx="8229600" cy="450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83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by Graphics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3505200" cy="1371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Use Drawing toolbar to create graphic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Then Select by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Graphics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799" y="1551524"/>
            <a:ext cx="8161145" cy="492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46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33600" y="2834640"/>
            <a:ext cx="4876800" cy="1188720"/>
          </a:xfrm>
        </p:spPr>
        <p:txBody>
          <a:bodyPr/>
          <a:lstStyle/>
          <a:p>
            <a:r>
              <a:rPr lang="en-US" dirty="0"/>
              <a:t>Select by </a:t>
            </a:r>
            <a:r>
              <a:rPr lang="en-US" dirty="0" smtClean="0"/>
              <a:t>Attributes Select </a:t>
            </a:r>
            <a:r>
              <a:rPr lang="en-US" dirty="0"/>
              <a:t>by Location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By Attributes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371600"/>
            <a:ext cx="4648200" cy="483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3962400" y="1828800"/>
            <a:ext cx="5029200" cy="3962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Some Valid Queries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*FROM cities WHERE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 "POP1990" &gt;= 500000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*FROM counties WHERE “BEEFCOW_92” &lt; “BEEFCOW_87”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*FROM parcels WHERE 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“LU-CODE” = 42 AND “VALUE” &gt; 50000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SELECT *FROM rentals WHERE </a:t>
            </a:r>
            <a:br>
              <a:rPr lang="en-US" sz="2400" dirty="0">
                <a:latin typeface="Calibri" pitchFamily="34" charset="0"/>
                <a:cs typeface="Calibri" pitchFamily="34" charset="0"/>
              </a:rPr>
            </a:br>
            <a:r>
              <a:rPr lang="en-US" sz="2400" dirty="0">
                <a:latin typeface="Calibri" pitchFamily="34" charset="0"/>
                <a:cs typeface="Calibri" pitchFamily="34" charset="0"/>
              </a:rPr>
              <a:t>“RENT” &gt; 700 AND “RENT” &lt; 1500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3962400" y="5943600"/>
            <a:ext cx="4572000" cy="640080"/>
          </a:xfrm>
        </p:spPr>
        <p:txBody>
          <a:bodyPr anchor="ctr"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Note: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Shapefile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tables use quotes for field names;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geodatabase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tables use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brackets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89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By Location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799" y="1354202"/>
            <a:ext cx="7772402" cy="514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86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334878"/>
            <a:ext cx="8534400" cy="517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42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Exploring patterns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524000"/>
            <a:ext cx="4873752" cy="477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5410200" y="1402080"/>
            <a:ext cx="3474720" cy="4846320"/>
          </a:xfrm>
        </p:spPr>
        <p:txBody>
          <a:bodyPr/>
          <a:lstStyle/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Are aspen stands randomly scattered or clustered?</a:t>
            </a:r>
          </a:p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Do they occur in particular portions of the forest?</a:t>
            </a:r>
          </a:p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What are the distributions of stand densities?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94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Within distance of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627" y="1334878"/>
            <a:ext cx="8264745" cy="517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65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 selected set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295400"/>
            <a:ext cx="3810000" cy="518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2073" y="1295400"/>
            <a:ext cx="366816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63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Within the same layer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295400"/>
            <a:ext cx="3810000" cy="518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2511" y="1295400"/>
            <a:ext cx="3607286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62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Selection </a:t>
            </a:r>
            <a:r>
              <a:rPr lang="en-US" dirty="0" smtClean="0"/>
              <a:t>methods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89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methods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927" y="1905000"/>
            <a:ext cx="8166146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1600200" y="5715000"/>
            <a:ext cx="5943600" cy="533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Available for all three types of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selection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51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Boolean Two-Step</a:t>
            </a:r>
            <a:endParaRPr lang="en-US" sz="1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2" y="1575982"/>
            <a:ext cx="4888588" cy="200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4"/>
          </p:nvPr>
        </p:nvSpPr>
        <p:spPr>
          <a:xfrm>
            <a:off x="457200" y="3657600"/>
            <a:ext cx="4953000" cy="11430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Applying selection methods facilitates using multiple steps to apply multiple criteria—like using Boolean operators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idx="15"/>
          </p:nvPr>
        </p:nvSpPr>
        <p:spPr>
          <a:xfrm>
            <a:off x="457200" y="5029200"/>
            <a:ext cx="8595360" cy="1447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OR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	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Create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new selection A; Add B to current  selection 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AND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Create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new selection A; Select B from current selection 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NOT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Create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new selection A; Remove B from current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selection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5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1600"/>
            <a:ext cx="270565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11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selection methods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327457"/>
            <a:ext cx="1295400" cy="5149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4200" y="1295400"/>
            <a:ext cx="2988325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2209800" y="2971800"/>
            <a:ext cx="6629400" cy="3581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Create new selection: hearts = yellow</a:t>
            </a:r>
          </a:p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Add to current selection: hearts = red</a:t>
            </a:r>
          </a:p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Add to current selection: hearts = blue</a:t>
            </a:r>
          </a:p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Remove from selection: hearts = red</a:t>
            </a:r>
          </a:p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Select from selection: hearts = blue</a:t>
            </a:r>
          </a:p>
          <a:p>
            <a:pPr>
              <a:spcBef>
                <a:spcPts val="6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Select from selection: hearts = orange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7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Combining queries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648200" cy="5257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FEMA problem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Distribute funding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to</a:t>
            </a:r>
            <a:br>
              <a:rPr lang="en-US" sz="2600" dirty="0" smtClean="0">
                <a:latin typeface="Calibri" pitchFamily="34" charset="0"/>
                <a:cs typeface="Calibri" pitchFamily="34" charset="0"/>
              </a:rPr>
            </a:br>
            <a:r>
              <a:rPr lang="en-US" sz="2600" dirty="0" smtClean="0">
                <a:latin typeface="Calibri" pitchFamily="34" charset="0"/>
                <a:cs typeface="Calibri" pitchFamily="34" charset="0"/>
              </a:rPr>
              <a:t>quake-prone </a:t>
            </a:r>
            <a:r>
              <a:rPr lang="en-US" sz="2600" dirty="0">
                <a:latin typeface="Calibri" pitchFamily="34" charset="0"/>
                <a:cs typeface="Calibri" pitchFamily="34" charset="0"/>
              </a:rPr>
              <a:t>cities with large populations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Both a spatial condition and an attribute condition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Must be performed in sequence, although order doesn’t matter</a:t>
            </a:r>
          </a:p>
          <a:p>
            <a:pPr>
              <a:spcBef>
                <a:spcPts val="600"/>
              </a:spcBef>
            </a:pPr>
            <a:r>
              <a:rPr lang="en-US" sz="2600" b="1" dirty="0">
                <a:latin typeface="Calibri" pitchFamily="34" charset="0"/>
                <a:cs typeface="Calibri" pitchFamily="34" charset="0"/>
              </a:rPr>
              <a:t>Cities within 50 mi of earthquakes</a:t>
            </a:r>
          </a:p>
          <a:p>
            <a:pPr>
              <a:spcBef>
                <a:spcPts val="600"/>
              </a:spcBef>
            </a:pPr>
            <a:r>
              <a:rPr lang="en-US" sz="2600" b="1" dirty="0">
                <a:latin typeface="Calibri" pitchFamily="34" charset="0"/>
                <a:cs typeface="Calibri" pitchFamily="34" charset="0"/>
              </a:rPr>
              <a:t>Cities with population &gt; </a:t>
            </a:r>
            <a:r>
              <a:rPr lang="en-US" sz="2600" b="1" dirty="0" smtClean="0">
                <a:latin typeface="Calibri" pitchFamily="34" charset="0"/>
                <a:cs typeface="Calibri" pitchFamily="34" charset="0"/>
              </a:rPr>
              <a:t>500,000</a:t>
            </a:r>
            <a:endParaRPr lang="en-US" sz="26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906" y="1447801"/>
            <a:ext cx="3708694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5410200" y="5181600"/>
            <a:ext cx="3566160" cy="457200"/>
          </a:xfrm>
        </p:spPr>
        <p:txBody>
          <a:bodyPr anchor="ctr"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This is an AND operation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17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query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3863258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400" y="1794002"/>
            <a:ext cx="4191000" cy="274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5105400" y="4800600"/>
            <a:ext cx="3276600" cy="822960"/>
          </a:xfrm>
        </p:spPr>
        <p:txBody>
          <a:bodyPr anchor="ctr"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Cities within 50 mi 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of</a:t>
            </a:r>
            <a:br>
              <a:rPr lang="en-US" sz="2600" dirty="0" smtClean="0">
                <a:latin typeface="Calibri" pitchFamily="34" charset="0"/>
                <a:cs typeface="Calibri" pitchFamily="34" charset="0"/>
              </a:rPr>
            </a:br>
            <a:r>
              <a:rPr lang="en-US" sz="2600" dirty="0" smtClean="0">
                <a:latin typeface="Calibri" pitchFamily="34" charset="0"/>
                <a:cs typeface="Calibri" pitchFamily="34" charset="0"/>
              </a:rPr>
              <a:t>earthquakes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1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 query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827908"/>
            <a:ext cx="7128937" cy="442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3962400" y="1447800"/>
            <a:ext cx="5029200" cy="53340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Cities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within 50mi of earthquakes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4800600" y="6019800"/>
            <a:ext cx="3810000" cy="457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Having &gt; 500,000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people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21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Isolating for more analysis</a:t>
            </a: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524000"/>
            <a:ext cx="48752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3"/>
          <p:cNvSpPr>
            <a:spLocks noGrp="1"/>
          </p:cNvSpPr>
          <p:nvPr>
            <p:ph idx="13"/>
          </p:nvPr>
        </p:nvSpPr>
        <p:spPr>
          <a:xfrm>
            <a:off x="5334000" y="1371600"/>
            <a:ext cx="3657600" cy="48463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Are there any mature stands with large trees and open crowns?  Where are they?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[TREE_SZ96] = 'L' AND [DENSITY96] = 'A' 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72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Creating subsets from queries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55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layers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638800" cy="1524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Common operation following a query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Creates a new layer with only the selected </a:t>
            </a:r>
            <a:r>
              <a:rPr lang="en-US" sz="2800" dirty="0" smtClean="0"/>
              <a:t>features</a:t>
            </a:r>
            <a:endParaRPr lang="en-US" sz="2800" dirty="0"/>
          </a:p>
        </p:txBody>
      </p:sp>
      <p:pic>
        <p:nvPicPr>
          <p:cNvPr id="307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295400"/>
            <a:ext cx="2614968" cy="172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0400"/>
            <a:ext cx="659553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/>
          <p:cNvSpPr>
            <a:spLocks noGrp="1"/>
          </p:cNvSpPr>
          <p:nvPr>
            <p:ph idx="15"/>
          </p:nvPr>
        </p:nvSpPr>
        <p:spPr>
          <a:xfrm>
            <a:off x="7010400" y="3200400"/>
            <a:ext cx="1981200" cy="3048000"/>
          </a:xfrm>
        </p:spPr>
        <p:txBody>
          <a:bodyPr/>
          <a:lstStyle/>
          <a:p>
            <a:r>
              <a:rPr lang="en-US" sz="2000" dirty="0"/>
              <a:t>Note that the new layer still refers to the original feature class with all the features.  But it appears to contain only the selected features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74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Exporting selections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600200"/>
            <a:ext cx="7924800" cy="495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0" y="5715000"/>
            <a:ext cx="4419600" cy="5334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Creates new feature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class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07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definition query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1524000"/>
            <a:ext cx="5439104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867400" y="1371600"/>
            <a:ext cx="3048000" cy="5105400"/>
          </a:xfrm>
        </p:spPr>
        <p:txBody>
          <a:bodyPr/>
          <a:lstStyle/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500" kern="0" dirty="0">
                <a:latin typeface="Calibri" pitchFamily="34" charset="0"/>
                <a:cs typeface="Calibri" pitchFamily="34" charset="0"/>
              </a:rPr>
              <a:t>Redefine a layer to include a subset of the actual features</a:t>
            </a:r>
          </a:p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500" kern="0" dirty="0">
                <a:latin typeface="Calibri" pitchFamily="34" charset="0"/>
                <a:cs typeface="Calibri" pitchFamily="34" charset="0"/>
              </a:rPr>
              <a:t>Only selected features appear on map and in table</a:t>
            </a:r>
          </a:p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500" kern="0" dirty="0">
                <a:latin typeface="Calibri" pitchFamily="34" charset="0"/>
                <a:cs typeface="Calibri" pitchFamily="34" charset="0"/>
              </a:rPr>
              <a:t>Has no effect on data stored on disk</a:t>
            </a:r>
          </a:p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500" kern="0" dirty="0">
                <a:latin typeface="Calibri" pitchFamily="34" charset="0"/>
                <a:cs typeface="Calibri" pitchFamily="34" charset="0"/>
              </a:rPr>
              <a:t>Temporarily treats a layer as being smaller than it actually is</a:t>
            </a:r>
          </a:p>
          <a:p>
            <a:pPr lvl="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2500" kern="0" dirty="0">
                <a:latin typeface="Calibri" pitchFamily="34" charset="0"/>
                <a:cs typeface="Calibri" pitchFamily="34" charset="0"/>
              </a:rPr>
              <a:t>Does not require an additional data set to be stored</a:t>
            </a:r>
            <a:r>
              <a:rPr lang="en-US" sz="2500" kern="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500" kern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03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Exploring spatial relationships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447800"/>
            <a:ext cx="4331972" cy="19078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600" y="4070126"/>
            <a:ext cx="4225911" cy="237534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5029200" y="1295400"/>
            <a:ext cx="3886200" cy="3124200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What fraction of stands are intersected by roads?</a:t>
            </a:r>
          </a:p>
          <a:p>
            <a:r>
              <a:rPr lang="en-US" dirty="0">
                <a:latin typeface="Calibri" pitchFamily="34" charset="0"/>
                <a:cs typeface="Calibri" pitchFamily="34" charset="0"/>
              </a:rPr>
              <a:t>What types of trees are adjacent to aspen stands?</a:t>
            </a:r>
          </a:p>
        </p:txBody>
      </p:sp>
      <p:pic>
        <p:nvPicPr>
          <p:cNvPr id="1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 t="15676"/>
          <a:stretch>
            <a:fillRect/>
          </a:stretch>
        </p:blipFill>
        <p:spPr bwMode="auto">
          <a:xfrm>
            <a:off x="5105400" y="4572000"/>
            <a:ext cx="3810000" cy="193892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99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4537</TotalTime>
  <Words>2661</Words>
  <Application>Microsoft Office PowerPoint</Application>
  <PresentationFormat>On-screen Show (4:3)</PresentationFormat>
  <Paragraphs>455</Paragraphs>
  <Slides>83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83</vt:i4>
      </vt:variant>
    </vt:vector>
  </HeadingPairs>
  <TitlesOfParts>
    <vt:vector size="92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About queries</vt:lpstr>
      <vt:lpstr>What are queries?</vt:lpstr>
      <vt:lpstr>Selecting features of interest</vt:lpstr>
      <vt:lpstr>Exploring patterns</vt:lpstr>
      <vt:lpstr>Isolating for more analysis</vt:lpstr>
      <vt:lpstr>Exploring spatial relationships</vt:lpstr>
      <vt:lpstr>Queries involving surfaces</vt:lpstr>
      <vt:lpstr>Attribute queries</vt:lpstr>
      <vt:lpstr>SQL</vt:lpstr>
      <vt:lpstr>SQL Query Examples</vt:lpstr>
      <vt:lpstr>Queries as sets</vt:lpstr>
      <vt:lpstr>Single criteria</vt:lpstr>
      <vt:lpstr>Double criteria</vt:lpstr>
      <vt:lpstr>AND vs OR? 1</vt:lpstr>
      <vt:lpstr>Boolean expressions</vt:lpstr>
      <vt:lpstr>AND vs OR? 2</vt:lpstr>
      <vt:lpstr>AND vs OR? 3</vt:lpstr>
      <vt:lpstr>What do you get? 1</vt:lpstr>
      <vt:lpstr>What do you get? 2</vt:lpstr>
      <vt:lpstr>Other Boolean operators</vt:lpstr>
      <vt:lpstr>What do you get? 3</vt:lpstr>
      <vt:lpstr>Commutation of operators</vt:lpstr>
      <vt:lpstr>Order of operations</vt:lpstr>
      <vt:lpstr>What do you get?</vt:lpstr>
      <vt:lpstr>Test: AND vs OR</vt:lpstr>
      <vt:lpstr>Multiple conditions</vt:lpstr>
      <vt:lpstr>Searching for partial matches</vt:lpstr>
      <vt:lpstr>The Like Operator</vt:lpstr>
      <vt:lpstr>Spatial queries</vt:lpstr>
      <vt:lpstr>Basic spatial relationships</vt:lpstr>
      <vt:lpstr>Spatial operators</vt:lpstr>
      <vt:lpstr>Relationships between two layers</vt:lpstr>
      <vt:lpstr>Intersection operators</vt:lpstr>
      <vt:lpstr>Containment operators</vt:lpstr>
      <vt:lpstr>Types of containment</vt:lpstr>
      <vt:lpstr>Clementini operators</vt:lpstr>
      <vt:lpstr>Clementini example</vt:lpstr>
      <vt:lpstr>Proximity operators</vt:lpstr>
      <vt:lpstr>More examples 1</vt:lpstr>
      <vt:lpstr>More examples 2</vt:lpstr>
      <vt:lpstr>More examples 3</vt:lpstr>
      <vt:lpstr>Scale and accuracy issues</vt:lpstr>
      <vt:lpstr>Topology issues</vt:lpstr>
      <vt:lpstr>Extraction functions 1</vt:lpstr>
      <vt:lpstr>Extraction functions 2</vt:lpstr>
      <vt:lpstr>The clip layer</vt:lpstr>
      <vt:lpstr>Length/area changes</vt:lpstr>
      <vt:lpstr>On-the-fly clipping</vt:lpstr>
      <vt:lpstr>Clipping data frame layers</vt:lpstr>
      <vt:lpstr>About ArcGIS</vt:lpstr>
      <vt:lpstr>General information about queries</vt:lpstr>
      <vt:lpstr>Queries in ArcMap</vt:lpstr>
      <vt:lpstr>Selection tools</vt:lpstr>
      <vt:lpstr>View by Selection</vt:lpstr>
      <vt:lpstr>Selection options</vt:lpstr>
      <vt:lpstr>Viewing selected features</vt:lpstr>
      <vt:lpstr>Using Selected features</vt:lpstr>
      <vt:lpstr>Clear Selection</vt:lpstr>
      <vt:lpstr>Interactive selection </vt:lpstr>
      <vt:lpstr>Interactive Selection</vt:lpstr>
      <vt:lpstr>Selectable Layers</vt:lpstr>
      <vt:lpstr>Select by Graphics</vt:lpstr>
      <vt:lpstr>Select by Attributes Select by Location</vt:lpstr>
      <vt:lpstr>Select By Attributes</vt:lpstr>
      <vt:lpstr>Select By Location</vt:lpstr>
      <vt:lpstr>Intersect</vt:lpstr>
      <vt:lpstr>Within distance of</vt:lpstr>
      <vt:lpstr>Using a selected set</vt:lpstr>
      <vt:lpstr>Within the same layer</vt:lpstr>
      <vt:lpstr>Selection methods </vt:lpstr>
      <vt:lpstr>Selection methods</vt:lpstr>
      <vt:lpstr>The Boolean Two-Step</vt:lpstr>
      <vt:lpstr>Applying selection methods</vt:lpstr>
      <vt:lpstr>Combining queries</vt:lpstr>
      <vt:lpstr>Spatial query</vt:lpstr>
      <vt:lpstr>Attribute query</vt:lpstr>
      <vt:lpstr>Creating subsets from queries</vt:lpstr>
      <vt:lpstr>Creating layers</vt:lpstr>
      <vt:lpstr>Exporting selections</vt:lpstr>
      <vt:lpstr>Creating a definition query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mac003878</cp:lastModifiedBy>
  <cp:revision>714</cp:revision>
  <dcterms:created xsi:type="dcterms:W3CDTF">2017-12-05T17:18:18Z</dcterms:created>
  <dcterms:modified xsi:type="dcterms:W3CDTF">2018-04-23T12:48:46Z</dcterms:modified>
</cp:coreProperties>
</file>