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6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8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63"/>
  </p:notesMasterIdLst>
  <p:handoutMasterIdLst>
    <p:handoutMasterId r:id="rId64"/>
  </p:handoutMasterIdLst>
  <p:sldIdLst>
    <p:sldId id="273" r:id="rId10"/>
    <p:sldId id="276" r:id="rId11"/>
    <p:sldId id="275" r:id="rId12"/>
    <p:sldId id="294" r:id="rId13"/>
    <p:sldId id="277" r:id="rId14"/>
    <p:sldId id="416" r:id="rId15"/>
    <p:sldId id="335" r:id="rId16"/>
    <p:sldId id="336" r:id="rId17"/>
    <p:sldId id="338" r:id="rId18"/>
    <p:sldId id="341" r:id="rId19"/>
    <p:sldId id="417" r:id="rId20"/>
    <p:sldId id="418" r:id="rId21"/>
    <p:sldId id="419" r:id="rId22"/>
    <p:sldId id="420" r:id="rId23"/>
    <p:sldId id="343" r:id="rId24"/>
    <p:sldId id="421" r:id="rId25"/>
    <p:sldId id="344" r:id="rId26"/>
    <p:sldId id="422" r:id="rId27"/>
    <p:sldId id="423" r:id="rId28"/>
    <p:sldId id="355" r:id="rId29"/>
    <p:sldId id="346" r:id="rId30"/>
    <p:sldId id="362" r:id="rId31"/>
    <p:sldId id="424" r:id="rId32"/>
    <p:sldId id="349" r:id="rId33"/>
    <p:sldId id="425" r:id="rId34"/>
    <p:sldId id="347" r:id="rId35"/>
    <p:sldId id="426" r:id="rId36"/>
    <p:sldId id="348" r:id="rId37"/>
    <p:sldId id="350" r:id="rId38"/>
    <p:sldId id="427" r:id="rId39"/>
    <p:sldId id="351" r:id="rId40"/>
    <p:sldId id="428" r:id="rId41"/>
    <p:sldId id="429" r:id="rId42"/>
    <p:sldId id="430" r:id="rId43"/>
    <p:sldId id="431" r:id="rId44"/>
    <p:sldId id="352" r:id="rId45"/>
    <p:sldId id="389" r:id="rId46"/>
    <p:sldId id="394" r:id="rId47"/>
    <p:sldId id="432" r:id="rId48"/>
    <p:sldId id="433" r:id="rId49"/>
    <p:sldId id="395" r:id="rId50"/>
    <p:sldId id="390" r:id="rId51"/>
    <p:sldId id="397" r:id="rId52"/>
    <p:sldId id="434" r:id="rId53"/>
    <p:sldId id="435" r:id="rId54"/>
    <p:sldId id="436" r:id="rId55"/>
    <p:sldId id="437" r:id="rId56"/>
    <p:sldId id="438" r:id="rId57"/>
    <p:sldId id="439" r:id="rId58"/>
    <p:sldId id="440" r:id="rId59"/>
    <p:sldId id="441" r:id="rId60"/>
    <p:sldId id="442" r:id="rId61"/>
    <p:sldId id="443" r:id="rId6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CCB0"/>
    <a:srgbClr val="B60000"/>
    <a:srgbClr val="0A5D00"/>
    <a:srgbClr val="D40555"/>
    <a:srgbClr val="B1A35A"/>
    <a:srgbClr val="CC4D00"/>
    <a:srgbClr val="7E00B4"/>
    <a:srgbClr val="FFFFCC"/>
    <a:srgbClr val="185C8E"/>
    <a:srgbClr val="335E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3" autoAdjust="0"/>
    <p:restoredTop sz="86475" autoAdjust="0"/>
  </p:normalViewPr>
  <p:slideViewPr>
    <p:cSldViewPr>
      <p:cViewPr>
        <p:scale>
          <a:sx n="75" d="100"/>
          <a:sy n="75" d="100"/>
        </p:scale>
        <p:origin x="-888" y="-95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504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61" Type="http://schemas.openxmlformats.org/officeDocument/2006/relationships/slide" Target="slides/slide52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handoutMaster" Target="handoutMasters/handout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theme" Target="theme/theme1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6056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12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159416" y="10668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159416" y="19812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159416" y="28956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159416" y="38100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159416" y="47244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159416" y="56388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7"/>
          <p:cNvSpPr>
            <a:spLocks noGrp="1"/>
          </p:cNvSpPr>
          <p:nvPr>
            <p:ph sz="quarter" idx="18"/>
          </p:nvPr>
        </p:nvSpPr>
        <p:spPr>
          <a:xfrm>
            <a:off x="4800600" y="10668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dirty="0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 dirty="0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19" name="Content Placeholder 8"/>
          <p:cNvSpPr>
            <a:spLocks noGrp="1"/>
          </p:cNvSpPr>
          <p:nvPr>
            <p:ph sz="quarter" idx="19"/>
          </p:nvPr>
        </p:nvSpPr>
        <p:spPr>
          <a:xfrm>
            <a:off x="4800600" y="19812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1" name="Content Placeholder 9"/>
          <p:cNvSpPr>
            <a:spLocks noGrp="1"/>
          </p:cNvSpPr>
          <p:nvPr>
            <p:ph sz="quarter" idx="20"/>
          </p:nvPr>
        </p:nvSpPr>
        <p:spPr>
          <a:xfrm>
            <a:off x="4800600" y="28956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3" name="Content Placeholder 10"/>
          <p:cNvSpPr>
            <a:spLocks noGrp="1"/>
          </p:cNvSpPr>
          <p:nvPr>
            <p:ph sz="quarter" idx="21"/>
          </p:nvPr>
        </p:nvSpPr>
        <p:spPr>
          <a:xfrm>
            <a:off x="4800600" y="38100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5" name="Content Placeholder 11"/>
          <p:cNvSpPr>
            <a:spLocks noGrp="1"/>
          </p:cNvSpPr>
          <p:nvPr>
            <p:ph sz="quarter" idx="22"/>
          </p:nvPr>
        </p:nvSpPr>
        <p:spPr>
          <a:xfrm>
            <a:off x="4800600" y="47244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7" name="Content Placeholder 12"/>
          <p:cNvSpPr>
            <a:spLocks noGrp="1"/>
          </p:cNvSpPr>
          <p:nvPr>
            <p:ph sz="quarter" idx="23"/>
          </p:nvPr>
        </p:nvSpPr>
        <p:spPr>
          <a:xfrm>
            <a:off x="4800600" y="56388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7512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805406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5532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5612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5532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436620" y="4260273"/>
            <a:ext cx="569976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0198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4999894" y="6488875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1908587" y="6488875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357063" y="510540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467512" y="65532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362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3810000"/>
            <a:ext cx="8229600" cy="2362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4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5" hasCustomPrompt="1"/>
          </p:nvPr>
        </p:nvSpPr>
        <p:spPr>
          <a:xfrm>
            <a:off x="6473952" y="6705599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7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524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3048000"/>
            <a:ext cx="8229600" cy="1600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4800600"/>
            <a:ext cx="8229600" cy="1600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5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80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25146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38100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57200" y="50292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Photo Credit"/>
          <p:cNvSpPr>
            <a:spLocks noGrp="1"/>
          </p:cNvSpPr>
          <p:nvPr>
            <p:ph type="body" sz="quarter" idx="17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45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217932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306324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57200" y="394716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"/>
          <p:cNvSpPr>
            <a:spLocks noGrp="1"/>
          </p:cNvSpPr>
          <p:nvPr>
            <p:ph idx="16"/>
          </p:nvPr>
        </p:nvSpPr>
        <p:spPr>
          <a:xfrm>
            <a:off x="457200" y="483108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"/>
          <p:cNvSpPr>
            <a:spLocks noGrp="1"/>
          </p:cNvSpPr>
          <p:nvPr>
            <p:ph idx="17"/>
          </p:nvPr>
        </p:nvSpPr>
        <p:spPr>
          <a:xfrm>
            <a:off x="457200" y="571500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8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9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72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66344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66344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"/>
          <p:cNvSpPr>
            <a:spLocks noGrp="1"/>
          </p:cNvSpPr>
          <p:nvPr>
            <p:ph idx="16"/>
          </p:nvPr>
        </p:nvSpPr>
        <p:spPr>
          <a:xfrm>
            <a:off x="45720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"/>
          <p:cNvSpPr>
            <a:spLocks noGrp="1"/>
          </p:cNvSpPr>
          <p:nvPr>
            <p:ph idx="17"/>
          </p:nvPr>
        </p:nvSpPr>
        <p:spPr>
          <a:xfrm>
            <a:off x="466344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8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0"/>
          </p:nvPr>
        </p:nvSpPr>
        <p:spPr>
          <a:xfrm>
            <a:off x="45720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"/>
          <p:cNvSpPr>
            <a:spLocks noGrp="1"/>
          </p:cNvSpPr>
          <p:nvPr>
            <p:ph idx="21"/>
          </p:nvPr>
        </p:nvSpPr>
        <p:spPr>
          <a:xfrm>
            <a:off x="466344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1"/>
          <p:cNvSpPr>
            <a:spLocks noGrp="1"/>
          </p:cNvSpPr>
          <p:nvPr>
            <p:ph idx="22"/>
          </p:nvPr>
        </p:nvSpPr>
        <p:spPr>
          <a:xfrm>
            <a:off x="457200" y="470916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26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7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16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66344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66344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"/>
          <p:cNvSpPr>
            <a:spLocks noGrp="1"/>
          </p:cNvSpPr>
          <p:nvPr>
            <p:ph idx="16"/>
          </p:nvPr>
        </p:nvSpPr>
        <p:spPr>
          <a:xfrm>
            <a:off x="45720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"/>
          <p:cNvSpPr>
            <a:spLocks noGrp="1"/>
          </p:cNvSpPr>
          <p:nvPr>
            <p:ph idx="17"/>
          </p:nvPr>
        </p:nvSpPr>
        <p:spPr>
          <a:xfrm>
            <a:off x="466344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8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0"/>
          </p:nvPr>
        </p:nvSpPr>
        <p:spPr>
          <a:xfrm>
            <a:off x="45720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"/>
          <p:cNvSpPr>
            <a:spLocks noGrp="1"/>
          </p:cNvSpPr>
          <p:nvPr>
            <p:ph idx="21"/>
          </p:nvPr>
        </p:nvSpPr>
        <p:spPr>
          <a:xfrm>
            <a:off x="466344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1"/>
          <p:cNvSpPr>
            <a:spLocks noGrp="1"/>
          </p:cNvSpPr>
          <p:nvPr>
            <p:ph idx="22"/>
          </p:nvPr>
        </p:nvSpPr>
        <p:spPr>
          <a:xfrm>
            <a:off x="457200" y="470916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"/>
          <p:cNvSpPr>
            <a:spLocks noGrp="1"/>
          </p:cNvSpPr>
          <p:nvPr>
            <p:ph idx="23"/>
          </p:nvPr>
        </p:nvSpPr>
        <p:spPr>
          <a:xfrm>
            <a:off x="4663440" y="470916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"/>
          <p:cNvSpPr>
            <a:spLocks noGrp="1"/>
          </p:cNvSpPr>
          <p:nvPr>
            <p:ph idx="24"/>
          </p:nvPr>
        </p:nvSpPr>
        <p:spPr>
          <a:xfrm>
            <a:off x="457200" y="55626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"/>
          <p:cNvSpPr>
            <a:spLocks noGrp="1"/>
          </p:cNvSpPr>
          <p:nvPr>
            <p:ph idx="25"/>
          </p:nvPr>
        </p:nvSpPr>
        <p:spPr>
          <a:xfrm>
            <a:off x="4663440" y="55626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26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27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81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357063" y="652945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273243" y="652945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357063" y="599605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2079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026437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1908587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467512" y="50816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883920" y="0"/>
            <a:ext cx="7955280" cy="1188720"/>
          </a:xfrm>
          <a:prstGeom prst="rect">
            <a:avLst/>
          </a:prstGeom>
        </p:spPr>
        <p:txBody>
          <a:bodyPr/>
          <a:lstStyle>
            <a:lvl1pPr algn="r">
              <a:defRPr sz="48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1264920"/>
            <a:ext cx="6400800" cy="64008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b="1">
                <a:solidFill>
                  <a:srgbClr val="6A6A6A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1371600" y="3581400"/>
            <a:ext cx="6400800" cy="2438400"/>
          </a:xfrm>
          <a:prstGeom prst="rect">
            <a:avLst/>
          </a:prstGeom>
        </p:spPr>
        <p:txBody>
          <a:bodyPr/>
          <a:lstStyle>
            <a:lvl1pPr algn="ctr">
              <a:defRPr sz="4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57250" y="1231900"/>
            <a:ext cx="8001000" cy="0"/>
          </a:xfrm>
          <a:prstGeom prst="line">
            <a:avLst/>
          </a:prstGeom>
          <a:ln>
            <a:solidFill>
              <a:srgbClr val="00518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6294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436620" y="4260273"/>
            <a:ext cx="569976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965" r:id="rId3"/>
    <p:sldLayoutId id="2147483753" r:id="rId4"/>
    <p:sldLayoutId id="2147483908" r:id="rId5"/>
    <p:sldLayoutId id="2147483950" r:id="rId6"/>
    <p:sldLayoutId id="2147483757" r:id="rId7"/>
    <p:sldLayoutId id="2147483877" r:id="rId8"/>
    <p:sldLayoutId id="2147483761" r:id="rId9"/>
    <p:sldLayoutId id="2147483800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55448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 2019 McGraw-Hill Education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53" r:id="rId8"/>
    <p:sldLayoutId id="2147483954" r:id="rId9"/>
    <p:sldLayoutId id="2147483955" r:id="rId10"/>
    <p:sldLayoutId id="2147483956" r:id="rId11"/>
    <p:sldLayoutId id="2147483957" r:id="rId12"/>
    <p:sldLayoutId id="2147483958" r:id="rId13"/>
    <p:sldLayoutId id="2147483959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9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4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5.x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0.xml"/><Relationship Id="rId5" Type="http://schemas.openxmlformats.org/officeDocument/2006/relationships/slide" Target="slide2.xml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0.xml"/><Relationship Id="rId6" Type="http://schemas.openxmlformats.org/officeDocument/2006/relationships/slide" Target="slide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0.xml"/><Relationship Id="rId5" Type="http://schemas.openxmlformats.org/officeDocument/2006/relationships/slide" Target="slide2.xml"/><Relationship Id="rId4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0.xml"/><Relationship Id="rId6" Type="http://schemas.openxmlformats.org/officeDocument/2006/relationships/slide" Target="slide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0.xml"/><Relationship Id="rId6" Type="http://schemas.openxmlformats.org/officeDocument/2006/relationships/slide" Target="slide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9.xml"/><Relationship Id="rId4" Type="http://schemas.openxmlformats.org/officeDocument/2006/relationships/slide" Target="slide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0.xml"/><Relationship Id="rId6" Type="http://schemas.openxmlformats.org/officeDocument/2006/relationships/slide" Target="slide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0.xml"/><Relationship Id="rId6" Type="http://schemas.openxmlformats.org/officeDocument/2006/relationships/slide" Target="slide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9.xml"/><Relationship Id="rId5" Type="http://schemas.openxmlformats.org/officeDocument/2006/relationships/slide" Target="slide2.xml"/><Relationship Id="rId4" Type="http://schemas.openxmlformats.org/officeDocument/2006/relationships/image" Target="../media/image6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9.xml"/><Relationship Id="rId5" Type="http://schemas.openxmlformats.org/officeDocument/2006/relationships/slide" Target="slide2.xml"/><Relationship Id="rId4" Type="http://schemas.openxmlformats.org/officeDocument/2006/relationships/image" Target="../media/image6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0.xml"/><Relationship Id="rId6" Type="http://schemas.openxmlformats.org/officeDocument/2006/relationships/slide" Target="slide2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b="1" dirty="0">
                <a:solidFill>
                  <a:srgbClr val="214E91"/>
                </a:solidFill>
              </a:rPr>
              <a:t>Mastering </a:t>
            </a:r>
            <a:r>
              <a:rPr lang="en-US" b="1" dirty="0" smtClean="0">
                <a:solidFill>
                  <a:srgbClr val="214E91"/>
                </a:solidFill>
              </a:rPr>
              <a:t>ArcGIS</a:t>
            </a:r>
            <a:br>
              <a:rPr lang="en-US" b="1" dirty="0" smtClean="0">
                <a:solidFill>
                  <a:srgbClr val="214E91"/>
                </a:solidFill>
              </a:rPr>
            </a:br>
            <a:r>
              <a:rPr lang="en-US" sz="2500" dirty="0">
                <a:solidFill>
                  <a:srgbClr val="214E91"/>
                </a:solidFill>
              </a:rPr>
              <a:t>Eighth Edition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820082"/>
                </a:solidFill>
              </a:rPr>
              <a:t>Maribeth </a:t>
            </a:r>
            <a:r>
              <a:rPr lang="en-US" dirty="0" smtClean="0">
                <a:solidFill>
                  <a:srgbClr val="820082"/>
                </a:solidFill>
              </a:rPr>
              <a:t>Price</a:t>
            </a:r>
          </a:p>
          <a:p>
            <a:r>
              <a:rPr lang="en-US" sz="2000" b="0" i="1" dirty="0">
                <a:solidFill>
                  <a:srgbClr val="820082"/>
                </a:solidFill>
              </a:rPr>
              <a:t>South Dakota School of Mines and Technology</a:t>
            </a:r>
            <a:endParaRPr lang="en-US" sz="2000" dirty="0">
              <a:solidFill>
                <a:srgbClr val="820082"/>
              </a:solidFill>
            </a:endParaRPr>
          </a:p>
        </p:txBody>
      </p:sp>
      <p:sp>
        <p:nvSpPr>
          <p:cNvPr id="7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spcAft>
                <a:spcPts val="2400"/>
              </a:spcAft>
            </a:pPr>
            <a:r>
              <a:rPr lang="en-US" b="1" dirty="0">
                <a:solidFill>
                  <a:srgbClr val="185C8E"/>
                </a:solidFill>
                <a:latin typeface="+mj-lt"/>
              </a:rPr>
              <a:t>Chapter </a:t>
            </a:r>
            <a:r>
              <a:rPr lang="en-US" b="1" dirty="0" smtClean="0">
                <a:solidFill>
                  <a:srgbClr val="185C8E"/>
                </a:solidFill>
                <a:latin typeface="+mj-lt"/>
              </a:rPr>
              <a:t>7</a:t>
            </a:r>
          </a:p>
          <a:p>
            <a:r>
              <a:rPr lang="en-US" dirty="0"/>
              <a:t>Basic Editing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dirty="0"/>
              <a:t>© 2019 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76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snapping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31" y="1295400"/>
            <a:ext cx="7608538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8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Snapping for points</a:t>
            </a:r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385814"/>
            <a:ext cx="4331972" cy="237341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3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600" y="4038600"/>
            <a:ext cx="4225911" cy="24384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5257800" y="1295400"/>
            <a:ext cx="3352800" cy="3810000"/>
          </a:xfrm>
        </p:spPr>
        <p:txBody>
          <a:bodyPr/>
          <a:lstStyle/>
          <a:p>
            <a:r>
              <a:rPr lang="en-US" dirty="0"/>
              <a:t>Make sure that sewer connections fall exactly on the house edge.</a:t>
            </a:r>
          </a:p>
          <a:p>
            <a:r>
              <a:rPr lang="en-US" dirty="0"/>
              <a:t>Ensure that stream gauges fall exactly on the stream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idx="15"/>
          </p:nvPr>
        </p:nvSpPr>
        <p:spPr>
          <a:xfrm>
            <a:off x="4953000" y="5791200"/>
            <a:ext cx="3657600" cy="6096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What kind of snapping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?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99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Snapping for lines</a:t>
            </a:r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371600"/>
            <a:ext cx="4191000" cy="235420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4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4010324"/>
            <a:ext cx="4142857" cy="2390476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5257800" y="1295400"/>
            <a:ext cx="3352800" cy="3810000"/>
          </a:xfrm>
        </p:spPr>
        <p:txBody>
          <a:bodyPr/>
          <a:lstStyle/>
          <a:p>
            <a:r>
              <a:rPr lang="en-US" dirty="0"/>
              <a:t>Make sure that road ends meet at other roads.</a:t>
            </a:r>
          </a:p>
          <a:p>
            <a:r>
              <a:rPr lang="en-US" dirty="0"/>
              <a:t>Ensure that stream segments connect to each other.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idx="15"/>
          </p:nvPr>
        </p:nvSpPr>
        <p:spPr>
          <a:xfrm>
            <a:off x="4953000" y="5791200"/>
            <a:ext cx="3657600" cy="6096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What kind of snapping?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66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Snapping for polygons</a:t>
            </a:r>
          </a:p>
        </p:txBody>
      </p:sp>
      <p:pic>
        <p:nvPicPr>
          <p:cNvPr id="1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3124200" cy="2342531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074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038600"/>
            <a:ext cx="4191000" cy="1870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4"/>
          <p:cNvSpPr>
            <a:spLocks noGrp="1"/>
          </p:cNvSpPr>
          <p:nvPr>
            <p:ph idx="14"/>
          </p:nvPr>
        </p:nvSpPr>
        <p:spPr>
          <a:xfrm>
            <a:off x="457200" y="5961749"/>
            <a:ext cx="5852160" cy="45720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Should have been snapped to existing corner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Content Placeholder 5"/>
          <p:cNvSpPr>
            <a:spLocks noGrp="1"/>
          </p:cNvSpPr>
          <p:nvPr>
            <p:ph idx="15"/>
          </p:nvPr>
        </p:nvSpPr>
        <p:spPr>
          <a:xfrm>
            <a:off x="4800600" y="1371600"/>
            <a:ext cx="4114800" cy="2758440"/>
          </a:xfrm>
        </p:spPr>
        <p:txBody>
          <a:bodyPr/>
          <a:lstStyle/>
          <a:p>
            <a:r>
              <a:rPr lang="en-US" dirty="0"/>
              <a:t>Make sure that parcels corners match.</a:t>
            </a:r>
          </a:p>
          <a:p>
            <a:r>
              <a:rPr lang="en-US" dirty="0"/>
              <a:t>Avoid creating spurious nooks and kinks between polygons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" name="Content Placeholder 6"/>
          <p:cNvSpPr>
            <a:spLocks noGrp="1"/>
          </p:cNvSpPr>
          <p:nvPr>
            <p:ph idx="16"/>
          </p:nvPr>
        </p:nvSpPr>
        <p:spPr>
          <a:xfrm>
            <a:off x="5105400" y="4876800"/>
            <a:ext cx="3657600" cy="5334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What kind of snapping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?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768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Adjacent polygons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371600"/>
          </a:xfrm>
        </p:spPr>
        <p:txBody>
          <a:bodyPr/>
          <a:lstStyle/>
          <a:p>
            <a:r>
              <a:rPr lang="en-US" sz="3000" dirty="0"/>
              <a:t>It is important to maintain logical consistency of adjacent polygons.  It’s much easier to create than to fix later</a:t>
            </a:r>
            <a:r>
              <a:rPr lang="en-US" sz="3000" dirty="0" smtClean="0"/>
              <a:t>.</a:t>
            </a:r>
            <a:endParaRPr lang="en-US" sz="3000" dirty="0"/>
          </a:p>
        </p:txBody>
      </p:sp>
      <p:pic>
        <p:nvPicPr>
          <p:cNvPr id="409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925" y="2743200"/>
            <a:ext cx="5754149" cy="2742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4"/>
          <p:cNvSpPr>
            <a:spLocks noGrp="1"/>
          </p:cNvSpPr>
          <p:nvPr>
            <p:ph idx="14"/>
          </p:nvPr>
        </p:nvSpPr>
        <p:spPr>
          <a:xfrm>
            <a:off x="457200" y="5547360"/>
            <a:ext cx="4038600" cy="1005840"/>
          </a:xfrm>
        </p:spPr>
        <p:txBody>
          <a:bodyPr/>
          <a:lstStyle/>
          <a:p>
            <a:r>
              <a:rPr lang="en-US" sz="3000" dirty="0">
                <a:cs typeface="Calibri" pitchFamily="34" charset="0"/>
              </a:rPr>
              <a:t>Topological errors between two </a:t>
            </a:r>
            <a:r>
              <a:rPr lang="en-US" sz="3000" dirty="0" smtClean="0">
                <a:cs typeface="Calibri" pitchFamily="34" charset="0"/>
              </a:rPr>
              <a:t>polygons</a:t>
            </a:r>
            <a:endParaRPr lang="en-US" sz="3000" dirty="0">
              <a:cs typeface="Calibri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5"/>
          </p:nvPr>
        </p:nvSpPr>
        <p:spPr>
          <a:xfrm>
            <a:off x="4876800" y="5547360"/>
            <a:ext cx="4038600" cy="1005840"/>
          </a:xfrm>
        </p:spPr>
        <p:txBody>
          <a:bodyPr/>
          <a:lstStyle/>
          <a:p>
            <a:r>
              <a:rPr lang="en-US" sz="3000" dirty="0">
                <a:cs typeface="Calibri" pitchFamily="34" charset="0"/>
              </a:rPr>
              <a:t>Coincident boundary between two </a:t>
            </a:r>
            <a:r>
              <a:rPr lang="en-US" sz="3000" dirty="0" smtClean="0">
                <a:cs typeface="Calibri" pitchFamily="34" charset="0"/>
              </a:rPr>
              <a:t>polygons</a:t>
            </a:r>
            <a:endParaRPr lang="en-US" sz="3000" dirty="0">
              <a:cs typeface="Calibri" pitchFamily="34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74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adjacent </a:t>
            </a:r>
            <a:r>
              <a:rPr lang="en-US" dirty="0" smtClean="0"/>
              <a:t>polygons</a:t>
            </a:r>
            <a:r>
              <a:rPr lang="en-US" sz="1200" dirty="0" smtClean="0"/>
              <a:t> 1</a:t>
            </a:r>
            <a:endParaRPr lang="en-US" sz="12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800" y="1600200"/>
            <a:ext cx="412149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5105400" y="1600200"/>
            <a:ext cx="3733800" cy="3657600"/>
          </a:xfrm>
        </p:spPr>
        <p:txBody>
          <a:bodyPr/>
          <a:lstStyle/>
          <a:p>
            <a:r>
              <a:rPr lang="en-US" dirty="0"/>
              <a:t>Two methods</a:t>
            </a:r>
          </a:p>
          <a:p>
            <a:pPr lvl="1"/>
            <a:r>
              <a:rPr lang="en-US" dirty="0"/>
              <a:t>Use special tool to construct adjacent polygon</a:t>
            </a:r>
          </a:p>
          <a:p>
            <a:pPr lvl="1"/>
            <a:r>
              <a:rPr lang="en-US" dirty="0"/>
              <a:t>Create a polygon and then cut it into pieces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11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1188720"/>
          </a:xfrm>
        </p:spPr>
        <p:txBody>
          <a:bodyPr/>
          <a:lstStyle/>
          <a:p>
            <a:r>
              <a:rPr lang="en-US" dirty="0"/>
              <a:t>About ArcGIS</a:t>
            </a:r>
            <a:endParaRPr lang="en-US" sz="15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3657600"/>
            <a:ext cx="8229600" cy="1447800"/>
          </a:xfrm>
        </p:spPr>
        <p:txBody>
          <a:bodyPr/>
          <a:lstStyle/>
          <a:p>
            <a:pPr algn="ctr"/>
            <a:r>
              <a:rPr lang="en-US" dirty="0"/>
              <a:t>Chapter 7.</a:t>
            </a:r>
          </a:p>
          <a:p>
            <a:pPr algn="ctr"/>
            <a:r>
              <a:rPr lang="en-US" dirty="0"/>
              <a:t>Basic Editing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24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can you edit?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3733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ArcGIS Basic</a:t>
            </a:r>
          </a:p>
          <a:p>
            <a:pPr lvl="1">
              <a:lnSpc>
                <a:spcPct val="90000"/>
              </a:lnSpc>
            </a:pPr>
            <a:r>
              <a:rPr lang="en-US" dirty="0" err="1"/>
              <a:t>Shapefiles</a:t>
            </a:r>
            <a:r>
              <a:rPr lang="en-US" dirty="0"/>
              <a:t> and </a:t>
            </a:r>
            <a:r>
              <a:rPr lang="en-US" dirty="0" err="1"/>
              <a:t>geodatabase</a:t>
            </a:r>
            <a:r>
              <a:rPr lang="en-US" dirty="0"/>
              <a:t> feature classes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Map topology</a:t>
            </a:r>
          </a:p>
          <a:p>
            <a:pPr>
              <a:lnSpc>
                <a:spcPct val="90000"/>
              </a:lnSpc>
            </a:pPr>
            <a:r>
              <a:rPr lang="en-US" dirty="0"/>
              <a:t>ArcGIS Standard or Advanced</a:t>
            </a:r>
          </a:p>
          <a:p>
            <a:pPr lvl="1">
              <a:lnSpc>
                <a:spcPct val="90000"/>
              </a:lnSpc>
            </a:pPr>
            <a:r>
              <a:rPr lang="en-US" dirty="0" err="1"/>
              <a:t>Geodatabase</a:t>
            </a:r>
            <a:r>
              <a:rPr lang="en-US" dirty="0"/>
              <a:t> networks </a:t>
            </a:r>
          </a:p>
          <a:p>
            <a:pPr lvl="1">
              <a:lnSpc>
                <a:spcPct val="90000"/>
              </a:lnSpc>
            </a:pPr>
            <a:r>
              <a:rPr lang="en-US" dirty="0" err="1"/>
              <a:t>Geodatabase</a:t>
            </a:r>
            <a:r>
              <a:rPr lang="en-US" dirty="0"/>
              <a:t> planar </a:t>
            </a:r>
            <a:r>
              <a:rPr lang="en-US" dirty="0" smtClean="0"/>
              <a:t>topology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57200" y="5334000"/>
            <a:ext cx="8229600" cy="990600"/>
          </a:xfrm>
        </p:spPr>
        <p:txBody>
          <a:bodyPr/>
          <a:lstStyle/>
          <a:p>
            <a:r>
              <a:rPr lang="en-US" sz="3000" dirty="0" err="1">
                <a:latin typeface="Calibri" pitchFamily="34" charset="0"/>
                <a:cs typeface="Calibri" pitchFamily="34" charset="0"/>
              </a:rPr>
              <a:t>Coverages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cannot be edited in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ArcMap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.  Convert them to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shapefiles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or </a:t>
            </a:r>
            <a:r>
              <a:rPr lang="en-US" sz="3000" dirty="0" err="1">
                <a:latin typeface="Calibri" pitchFamily="34" charset="0"/>
                <a:cs typeface="Calibri" pitchFamily="34" charset="0"/>
              </a:rPr>
              <a:t>geodatabase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 feature classes</a:t>
            </a:r>
            <a:r>
              <a:rPr lang="en-US" sz="30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3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10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Coordinate systems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362200"/>
          </a:xfrm>
        </p:spPr>
        <p:txBody>
          <a:bodyPr/>
          <a:lstStyle/>
          <a:p>
            <a:r>
              <a:rPr lang="en-US" dirty="0" err="1"/>
              <a:t>ArcMap</a:t>
            </a:r>
            <a:r>
              <a:rPr lang="en-US" dirty="0"/>
              <a:t> can edit across coordinate systems</a:t>
            </a:r>
          </a:p>
          <a:p>
            <a:pPr lvl="1"/>
            <a:r>
              <a:rPr lang="en-US" dirty="0"/>
              <a:t>Editing is performed in the data frame CS</a:t>
            </a:r>
          </a:p>
          <a:p>
            <a:pPr lvl="1"/>
            <a:r>
              <a:rPr lang="en-US" dirty="0"/>
              <a:t>Edited coordinates always saved to source file CS regardless of data frame CS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12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8" y="3733800"/>
            <a:ext cx="8229602" cy="267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301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tips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/>
          <a:lstStyle/>
          <a:p>
            <a:r>
              <a:rPr lang="en-US" dirty="0"/>
              <a:t>Always have a backup copy</a:t>
            </a:r>
          </a:p>
          <a:p>
            <a:r>
              <a:rPr lang="en-US" dirty="0"/>
              <a:t>Open new map documents for editing and add only the layers you need.</a:t>
            </a:r>
          </a:p>
          <a:p>
            <a:r>
              <a:rPr lang="en-US" dirty="0"/>
              <a:t>Keep number of open files down</a:t>
            </a:r>
          </a:p>
          <a:p>
            <a:r>
              <a:rPr lang="en-US" dirty="0"/>
              <a:t>Try to keep layers in same coordinate system to avoid confusion</a:t>
            </a:r>
          </a:p>
          <a:p>
            <a:r>
              <a:rPr lang="en-US" dirty="0"/>
              <a:t>Save frequently!!!!!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66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60720"/>
          </a:xfrm>
        </p:spPr>
        <p:txBody>
          <a:bodyPr/>
          <a:lstStyle/>
          <a:p>
            <a:r>
              <a:rPr lang="en-US" dirty="0">
                <a:solidFill>
                  <a:srgbClr val="B60000"/>
                </a:solidFill>
                <a:hlinkClick r:id="rId2" action="ppaction://hlinksldjump"/>
              </a:rPr>
              <a:t>GIS Concepts</a:t>
            </a:r>
            <a:endParaRPr lang="en-US" dirty="0">
              <a:solidFill>
                <a:srgbClr val="B60000"/>
              </a:solidFill>
            </a:endParaRPr>
          </a:p>
          <a:p>
            <a:pPr lvl="1"/>
            <a:r>
              <a:rPr lang="en-US" dirty="0">
                <a:solidFill>
                  <a:srgbClr val="B60000"/>
                </a:solidFill>
                <a:hlinkClick r:id="rId3" action="ppaction://hlinksldjump"/>
              </a:rPr>
              <a:t>Maintaining logical consistency</a:t>
            </a:r>
            <a:endParaRPr lang="en-US" dirty="0">
              <a:solidFill>
                <a:srgbClr val="B60000"/>
              </a:solidFill>
            </a:endParaRPr>
          </a:p>
          <a:p>
            <a:r>
              <a:rPr lang="en-US" dirty="0">
                <a:solidFill>
                  <a:srgbClr val="B60000"/>
                </a:solidFill>
                <a:hlinkClick r:id="rId4" action="ppaction://hlinksldjump"/>
              </a:rPr>
              <a:t>About ArcGIS</a:t>
            </a:r>
            <a:endParaRPr lang="en-US" dirty="0">
              <a:solidFill>
                <a:srgbClr val="B60000"/>
              </a:solidFill>
            </a:endParaRPr>
          </a:p>
          <a:p>
            <a:pPr lvl="1"/>
            <a:r>
              <a:rPr lang="en-US" dirty="0">
                <a:solidFill>
                  <a:srgbClr val="B60000"/>
                </a:solidFill>
                <a:hlinkClick r:id="rId5" action="ppaction://hlinksldjump"/>
              </a:rPr>
              <a:t>The Editor toolbar</a:t>
            </a:r>
            <a:endParaRPr lang="en-US" dirty="0">
              <a:solidFill>
                <a:srgbClr val="B60000"/>
              </a:solidFill>
            </a:endParaRPr>
          </a:p>
          <a:p>
            <a:pPr lvl="1"/>
            <a:r>
              <a:rPr lang="en-US" dirty="0">
                <a:solidFill>
                  <a:srgbClr val="B60000"/>
                </a:solidFill>
                <a:hlinkClick r:id="rId6" action="ppaction://hlinksldjump"/>
              </a:rPr>
              <a:t>How editing works</a:t>
            </a:r>
            <a:endParaRPr lang="en-US" dirty="0">
              <a:solidFill>
                <a:srgbClr val="B60000"/>
              </a:solidFill>
            </a:endParaRPr>
          </a:p>
          <a:p>
            <a:pPr lvl="1"/>
            <a:r>
              <a:rPr lang="en-US" dirty="0">
                <a:solidFill>
                  <a:srgbClr val="B60000"/>
                </a:solidFill>
                <a:hlinkClick r:id="rId7" action="ppaction://hlinksldjump"/>
              </a:rPr>
              <a:t>Creating new feature classes</a:t>
            </a:r>
            <a:endParaRPr lang="en-US" dirty="0">
              <a:solidFill>
                <a:srgbClr val="B6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88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Author’s tip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876800" cy="52578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900" dirty="0"/>
              <a:t>Editing seems to occasionally corrupt map documents.</a:t>
            </a:r>
          </a:p>
          <a:p>
            <a:pPr>
              <a:spcBef>
                <a:spcPts val="600"/>
              </a:spcBef>
            </a:pPr>
            <a:r>
              <a:rPr lang="en-US" sz="2900" dirty="0"/>
              <a:t>It is recommended to do your editing in documents specifically opened for that purpose, containing the minimal number of files needed.</a:t>
            </a:r>
          </a:p>
          <a:p>
            <a:pPr>
              <a:spcBef>
                <a:spcPts val="600"/>
              </a:spcBef>
            </a:pPr>
            <a:r>
              <a:rPr lang="en-US" sz="2900" dirty="0"/>
              <a:t>Try not to edit in your gorgeous map layout documents that took days to develop</a:t>
            </a:r>
            <a:r>
              <a:rPr lang="en-US" sz="2900" dirty="0" smtClean="0"/>
              <a:t>.</a:t>
            </a:r>
            <a:endParaRPr lang="en-US" sz="2900" dirty="0"/>
          </a:p>
        </p:txBody>
      </p:sp>
      <p:pic>
        <p:nvPicPr>
          <p:cNvPr id="11" name="Picture 3"/>
          <p:cNvPicPr>
            <a:picLocks noGrp="1" noChangeAspect="1" noChangeArrowheads="1"/>
          </p:cNvPicPr>
          <p:nvPr>
            <p:ph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3865216"/>
            <a:ext cx="3505200" cy="268798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3" name="Picture 4"/>
          <p:cNvPicPr>
            <a:picLocks noGrp="1" noChangeAspect="1" noChangeArrowheads="1"/>
          </p:cNvPicPr>
          <p:nvPr>
            <p:ph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32185" y="1295399"/>
            <a:ext cx="3383215" cy="2384691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033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The Editor </a:t>
            </a:r>
            <a:r>
              <a:rPr lang="en-US" dirty="0" smtClean="0"/>
              <a:t>toolbar 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84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Editor toolbar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799" y="1499143"/>
            <a:ext cx="8534402" cy="485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90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snapping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0600" y="1335509"/>
            <a:ext cx="7162800" cy="5177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66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Saving work</a:t>
            </a:r>
          </a:p>
        </p:txBody>
      </p:sp>
      <p:pic>
        <p:nvPicPr>
          <p:cNvPr id="10" name="Content Placeholder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828800"/>
            <a:ext cx="4400550" cy="2514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5410200" y="1752600"/>
            <a:ext cx="3276600" cy="2819400"/>
          </a:xfrm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Stops editing and asks to save any unsaved edits</a:t>
            </a:r>
          </a:p>
          <a:p>
            <a:r>
              <a:rPr lang="en-US" dirty="0">
                <a:latin typeface="Calibri" pitchFamily="34" charset="0"/>
                <a:cs typeface="Calibri" pitchFamily="34" charset="0"/>
              </a:rPr>
              <a:t>Saves and continues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editing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Content Placeholder 4"/>
          <p:cNvSpPr>
            <a:spLocks noGrp="1"/>
          </p:cNvSpPr>
          <p:nvPr>
            <p:ph idx="14"/>
          </p:nvPr>
        </p:nvSpPr>
        <p:spPr>
          <a:xfrm>
            <a:off x="2438400" y="5334000"/>
            <a:ext cx="4267200" cy="609600"/>
          </a:xfrm>
        </p:spPr>
        <p:txBody>
          <a:bodyPr/>
          <a:lstStyle/>
          <a:p>
            <a:r>
              <a:rPr lang="en-US" b="1" dirty="0">
                <a:solidFill>
                  <a:srgbClr val="B60000"/>
                </a:solidFill>
                <a:latin typeface="Calibri" pitchFamily="34" charset="0"/>
                <a:cs typeface="Calibri" pitchFamily="34" charset="0"/>
              </a:rPr>
              <a:t>Save early, save often</a:t>
            </a:r>
            <a:r>
              <a:rPr lang="en-US" b="1" dirty="0" smtClean="0">
                <a:solidFill>
                  <a:srgbClr val="B60000"/>
                </a:solidFill>
                <a:latin typeface="Calibri" pitchFamily="34" charset="0"/>
                <a:cs typeface="Calibri" pitchFamily="34" charset="0"/>
              </a:rPr>
              <a:t>!!!</a:t>
            </a:r>
            <a:endParaRPr lang="en-US" b="1" dirty="0">
              <a:solidFill>
                <a:srgbClr val="B6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48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How editing works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62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 templates</a:t>
            </a:r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447800"/>
            <a:ext cx="1532440" cy="5105400"/>
          </a:xfrm>
          <a:prstGeom prst="rect">
            <a:avLst/>
          </a:prstGeom>
          <a:noFill/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2209800" y="1371600"/>
            <a:ext cx="6766560" cy="20574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3000" dirty="0" smtClean="0"/>
              <a:t>Feature </a:t>
            </a:r>
            <a:r>
              <a:rPr lang="en-US" sz="3000" dirty="0"/>
              <a:t>templates store all info needed to add a feature to a feature class.</a:t>
            </a:r>
          </a:p>
          <a:p>
            <a:pPr>
              <a:spcBef>
                <a:spcPts val="600"/>
              </a:spcBef>
            </a:pPr>
            <a:r>
              <a:rPr lang="en-US" sz="3000" dirty="0" smtClean="0"/>
              <a:t>They </a:t>
            </a:r>
            <a:r>
              <a:rPr lang="en-US" sz="3000" dirty="0"/>
              <a:t>also have different construction tools that can be used to create new features</a:t>
            </a:r>
            <a:r>
              <a:rPr lang="en-US" sz="3000" dirty="0" smtClean="0"/>
              <a:t>.</a:t>
            </a:r>
            <a:endParaRPr lang="en-US" sz="3000" dirty="0"/>
          </a:p>
        </p:txBody>
      </p:sp>
      <p:pic>
        <p:nvPicPr>
          <p:cNvPr id="12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3657600"/>
            <a:ext cx="3334801" cy="2487384"/>
          </a:xfrm>
          <a:prstGeom prst="rect">
            <a:avLst/>
          </a:prstGeom>
          <a:noFill/>
        </p:spPr>
      </p:pic>
      <p:sp>
        <p:nvSpPr>
          <p:cNvPr id="7" name="Content Placeholder 5"/>
          <p:cNvSpPr>
            <a:spLocks noGrp="1"/>
          </p:cNvSpPr>
          <p:nvPr>
            <p:ph idx="15"/>
          </p:nvPr>
        </p:nvSpPr>
        <p:spPr>
          <a:xfrm>
            <a:off x="5105400" y="3657600"/>
            <a:ext cx="3810000" cy="28956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Created 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automatically or manually</a:t>
            </a:r>
          </a:p>
          <a:p>
            <a:pPr>
              <a:spcBef>
                <a:spcPts val="600"/>
              </a:spcBef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Can 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have multiple templates for each layer</a:t>
            </a:r>
          </a:p>
          <a:p>
            <a:pPr>
              <a:spcBef>
                <a:spcPts val="600"/>
              </a:spcBef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Can 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also enter values in attribute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fields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35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Adding features</a:t>
            </a:r>
          </a:p>
        </p:txBody>
      </p:sp>
      <p:pic>
        <p:nvPicPr>
          <p:cNvPr id="61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1600"/>
            <a:ext cx="1828800" cy="5197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2667000" y="1371600"/>
            <a:ext cx="6248400" cy="1905000"/>
          </a:xfrm>
        </p:spPr>
        <p:txBody>
          <a:bodyPr/>
          <a:lstStyle/>
          <a:p>
            <a:r>
              <a:rPr lang="en-US" sz="3000" dirty="0"/>
              <a:t>Choose template and construction tool</a:t>
            </a:r>
          </a:p>
          <a:p>
            <a:r>
              <a:rPr lang="en-US" sz="3000" dirty="0"/>
              <a:t>Click to enter vertices of a “sketch”</a:t>
            </a:r>
          </a:p>
          <a:p>
            <a:r>
              <a:rPr lang="en-US" sz="3000" dirty="0"/>
              <a:t>Double-click to “finish the sketch.”</a:t>
            </a:r>
          </a:p>
        </p:txBody>
      </p:sp>
      <p:pic>
        <p:nvPicPr>
          <p:cNvPr id="6146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581400"/>
            <a:ext cx="4919066" cy="279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931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Edit tool</a:t>
            </a:r>
            <a:endParaRPr lang="en-US" sz="1200" dirty="0"/>
          </a:p>
        </p:txBody>
      </p:sp>
      <p:pic>
        <p:nvPicPr>
          <p:cNvPr id="2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0025" y="1447800"/>
            <a:ext cx="967789" cy="967789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6" name="Content Placeholder 3"/>
          <p:cNvSpPr>
            <a:spLocks noGrp="1"/>
          </p:cNvSpPr>
          <p:nvPr>
            <p:ph idx="13"/>
          </p:nvPr>
        </p:nvSpPr>
        <p:spPr>
          <a:xfrm>
            <a:off x="457200" y="2438400"/>
            <a:ext cx="1424989" cy="5334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Edit tool</a:t>
            </a:r>
          </a:p>
        </p:txBody>
      </p:sp>
      <p:pic>
        <p:nvPicPr>
          <p:cNvPr id="21" name="Picture 4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0025" y="3124200"/>
            <a:ext cx="969264" cy="100516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" name="Content Placeholder 5"/>
          <p:cNvSpPr>
            <a:spLocks noGrp="1"/>
          </p:cNvSpPr>
          <p:nvPr>
            <p:ph idx="16"/>
          </p:nvPr>
        </p:nvSpPr>
        <p:spPr>
          <a:xfrm>
            <a:off x="457200" y="4190999"/>
            <a:ext cx="2606089" cy="469557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Select Features</a:t>
            </a:r>
          </a:p>
        </p:txBody>
      </p:sp>
      <p:pic>
        <p:nvPicPr>
          <p:cNvPr id="22" name="Picture 6"/>
          <p:cNvPicPr>
            <a:picLocks noGrp="1" noChangeAspect="1" noChangeArrowheads="1"/>
          </p:cNvPicPr>
          <p:nvPr>
            <p:ph idx="2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0025" y="4953000"/>
            <a:ext cx="969264" cy="900031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" name="Content Placeholder 7"/>
          <p:cNvSpPr>
            <a:spLocks noGrp="1"/>
          </p:cNvSpPr>
          <p:nvPr>
            <p:ph idx="21"/>
          </p:nvPr>
        </p:nvSpPr>
        <p:spPr>
          <a:xfrm>
            <a:off x="457200" y="5943600"/>
            <a:ext cx="2447544" cy="4572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Clear Selection</a:t>
            </a:r>
          </a:p>
        </p:txBody>
      </p:sp>
      <p:sp>
        <p:nvSpPr>
          <p:cNvPr id="7" name="Content Placeholder 8"/>
          <p:cNvSpPr>
            <a:spLocks noGrp="1"/>
          </p:cNvSpPr>
          <p:nvPr>
            <p:ph idx="14"/>
          </p:nvPr>
        </p:nvSpPr>
        <p:spPr>
          <a:xfrm>
            <a:off x="2819400" y="1447800"/>
            <a:ext cx="6096000" cy="50292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The Edit tool is used to select features so they can be moved, deleted, or edited.</a:t>
            </a:r>
          </a:p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Uses the same techniques as the Select Features tool.</a:t>
            </a:r>
          </a:p>
          <a:p>
            <a:pPr marL="914400"/>
            <a:r>
              <a:rPr lang="en-US" sz="2400" dirty="0" smtClean="0">
                <a:latin typeface="Calibri" pitchFamily="34" charset="0"/>
                <a:cs typeface="Calibri" pitchFamily="34" charset="0"/>
              </a:rPr>
              <a:t>Click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on feature to select</a:t>
            </a:r>
          </a:p>
          <a:p>
            <a:pPr marL="914400"/>
            <a:r>
              <a:rPr lang="en-US" sz="2400" dirty="0" smtClean="0">
                <a:latin typeface="Calibri" pitchFamily="34" charset="0"/>
                <a:cs typeface="Calibri" pitchFamily="34" charset="0"/>
              </a:rPr>
              <a:t>Shift-click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to add another feature</a:t>
            </a:r>
          </a:p>
          <a:p>
            <a:pPr marL="914400"/>
            <a:r>
              <a:rPr lang="en-US" sz="2400" dirty="0" smtClean="0">
                <a:latin typeface="Calibri" pitchFamily="34" charset="0"/>
                <a:cs typeface="Calibri" pitchFamily="34" charset="0"/>
              </a:rPr>
              <a:t>Drag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a box around several features</a:t>
            </a:r>
          </a:p>
          <a:p>
            <a:pPr marL="914400"/>
            <a:r>
              <a:rPr lang="en-US" sz="2400" dirty="0" smtClean="0">
                <a:latin typeface="Calibri" pitchFamily="34" charset="0"/>
                <a:cs typeface="Calibri" pitchFamily="34" charset="0"/>
              </a:rPr>
              <a:t>Click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on empty space to clear selection</a:t>
            </a:r>
          </a:p>
          <a:p>
            <a:pPr marL="914400"/>
            <a:r>
              <a:rPr lang="en-US" sz="2400" dirty="0" smtClean="0">
                <a:latin typeface="Calibri" pitchFamily="34" charset="0"/>
                <a:cs typeface="Calibri" pitchFamily="34" charset="0"/>
              </a:rPr>
              <a:t>Use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Clear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Selection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68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adjacent </a:t>
            </a:r>
            <a:r>
              <a:rPr lang="en-US" dirty="0" smtClean="0"/>
              <a:t>polygons</a:t>
            </a:r>
            <a:r>
              <a:rPr lang="en-US" sz="1200" dirty="0" smtClean="0"/>
              <a:t> 2</a:t>
            </a:r>
            <a:endParaRPr lang="en-US" sz="1200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657600" cy="530352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Select the feature template.</a:t>
            </a:r>
          </a:p>
          <a:p>
            <a:pPr marL="457200" indent="-457200">
              <a:spcBef>
                <a:spcPts val="6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Select the Polygon construction tool.</a:t>
            </a:r>
          </a:p>
          <a:p>
            <a:pPr marL="457200" indent="-457200">
              <a:spcBef>
                <a:spcPts val="6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Enter the first polygon.</a:t>
            </a:r>
          </a:p>
          <a:p>
            <a:pPr marL="457200" indent="-457200">
              <a:spcBef>
                <a:spcPts val="6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Switch to Auto Complete Polygon tool.</a:t>
            </a:r>
          </a:p>
          <a:p>
            <a:pPr marL="457200" indent="-457200">
              <a:spcBef>
                <a:spcPts val="6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Construct the second polygon, starting and stopping inside the first.</a:t>
            </a:r>
          </a:p>
          <a:p>
            <a:pPr marL="457200" indent="-457200">
              <a:spcBef>
                <a:spcPts val="6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New polygon will use the existing boundary of the old one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17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896" y="1447800"/>
            <a:ext cx="4904704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76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1188720"/>
          </a:xfrm>
        </p:spPr>
        <p:txBody>
          <a:bodyPr/>
          <a:lstStyle/>
          <a:p>
            <a:r>
              <a:rPr lang="en-US" dirty="0"/>
              <a:t>GIS Concepts</a:t>
            </a:r>
            <a:endParaRPr lang="en-US" sz="15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3657600"/>
            <a:ext cx="8229600" cy="1447800"/>
          </a:xfrm>
        </p:spPr>
        <p:txBody>
          <a:bodyPr/>
          <a:lstStyle/>
          <a:p>
            <a:pPr algn="ctr"/>
            <a:r>
              <a:rPr lang="en-US" dirty="0"/>
              <a:t>Chapter 7.</a:t>
            </a:r>
          </a:p>
          <a:p>
            <a:pPr algn="ctr"/>
            <a:r>
              <a:rPr lang="en-US" dirty="0"/>
              <a:t>Basic Editing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43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Splitting polygons</a:t>
            </a:r>
            <a:endParaRPr lang="en-US" sz="12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962400" cy="8382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Use Edit tool to select the feature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3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286000"/>
            <a:ext cx="1066800" cy="1066800"/>
          </a:xfrm>
          <a:prstGeom prst="rect">
            <a:avLst/>
          </a:prstGeom>
          <a:noFill/>
        </p:spPr>
      </p:pic>
      <p:sp>
        <p:nvSpPr>
          <p:cNvPr id="11" name="Content Placeholder 4"/>
          <p:cNvSpPr>
            <a:spLocks noGrp="1"/>
          </p:cNvSpPr>
          <p:nvPr>
            <p:ph idx="14"/>
          </p:nvPr>
        </p:nvSpPr>
        <p:spPr>
          <a:xfrm>
            <a:off x="4648200" y="1295400"/>
            <a:ext cx="4343400" cy="528320"/>
          </a:xfrm>
        </p:spPr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Click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the Cut Polygons tool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194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69457"/>
            <a:ext cx="4389120" cy="754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ontent Placeholder 6"/>
          <p:cNvSpPr>
            <a:spLocks noGrp="1"/>
          </p:cNvSpPr>
          <p:nvPr>
            <p:ph idx="16"/>
          </p:nvPr>
        </p:nvSpPr>
        <p:spPr>
          <a:xfrm>
            <a:off x="457200" y="3429000"/>
            <a:ext cx="4114800" cy="914400"/>
          </a:xfrm>
        </p:spPr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Use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the Cut Polygons tool to sketch the cutting line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" name="Picture 7"/>
          <p:cNvPicPr>
            <a:picLocks noGrp="1" noChangeAspect="1" noChangeArrowheads="1"/>
          </p:cNvPicPr>
          <p:nvPr>
            <p:ph idx="17"/>
          </p:nvPr>
        </p:nvPicPr>
        <p:blipFill>
          <a:blip r:embed="rId4" cstate="print"/>
          <a:srcRect t="8081"/>
          <a:stretch>
            <a:fillRect/>
          </a:stretch>
        </p:blipFill>
        <p:spPr bwMode="auto">
          <a:xfrm>
            <a:off x="1292352" y="4442101"/>
            <a:ext cx="2670048" cy="2111099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7" name="Content Placeholder 8"/>
          <p:cNvSpPr>
            <a:spLocks noGrp="1"/>
          </p:cNvSpPr>
          <p:nvPr>
            <p:ph idx="20"/>
          </p:nvPr>
        </p:nvSpPr>
        <p:spPr>
          <a:xfrm>
            <a:off x="4724400" y="3429000"/>
            <a:ext cx="4297680" cy="914400"/>
          </a:xfrm>
        </p:spPr>
        <p:txBody>
          <a:bodyPr/>
          <a:lstStyle/>
          <a:p>
            <a:pPr marL="457200" indent="-457200">
              <a:buFont typeface="+mj-lt"/>
              <a:buAutoNum type="arabicPeriod" startAt="4"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Double-click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to finish the line and split the polygons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6" name="Picture 9"/>
          <p:cNvPicPr>
            <a:picLocks noGrp="1" noChangeAspect="1" noChangeArrowheads="1"/>
          </p:cNvPicPr>
          <p:nvPr>
            <p:ph idx="2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600" y="4474307"/>
            <a:ext cx="2895600" cy="207889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8" name="Text Placeholder 10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n-US" dirty="0">
                <a:hlinkClick r:id="rId6" action="ppaction://hlinksldjump"/>
              </a:rPr>
              <a:t>Return to </a:t>
            </a:r>
            <a:r>
              <a:rPr lang="en-US" dirty="0" smtClean="0">
                <a:hlinkClick r:id="rId6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08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Move a feature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6096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Calibri" pitchFamily="34" charset="0"/>
                <a:cs typeface="Calibri" pitchFamily="34" charset="0"/>
              </a:rPr>
              <a:t>Select the feature(s) with the Edit tool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981200"/>
            <a:ext cx="4876800" cy="1752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4"/>
          <p:cNvSpPr>
            <a:spLocks noGrp="1"/>
          </p:cNvSpPr>
          <p:nvPr>
            <p:ph idx="14"/>
          </p:nvPr>
        </p:nvSpPr>
        <p:spPr>
          <a:xfrm>
            <a:off x="457200" y="3810000"/>
            <a:ext cx="8229600" cy="609600"/>
          </a:xfrm>
        </p:spPr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en-US" dirty="0">
                <a:latin typeface="Calibri" pitchFamily="34" charset="0"/>
                <a:cs typeface="Calibri" pitchFamily="34" charset="0"/>
              </a:rPr>
              <a:t>Click and drag feature(s) to new location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3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1" y="4539979"/>
            <a:ext cx="3048000" cy="197209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17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Delete a feature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6096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3000" dirty="0" smtClean="0">
                <a:latin typeface="Calibri" pitchFamily="34" charset="0"/>
                <a:cs typeface="Calibri" pitchFamily="34" charset="0"/>
              </a:rPr>
              <a:t>Click 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the feature(s) with the Edit tool to select it.</a:t>
            </a:r>
          </a:p>
        </p:txBody>
      </p:sp>
      <p:pic>
        <p:nvPicPr>
          <p:cNvPr id="102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3600" y="1989520"/>
            <a:ext cx="4876800" cy="1736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4"/>
          <p:cNvSpPr>
            <a:spLocks noGrp="1"/>
          </p:cNvSpPr>
          <p:nvPr>
            <p:ph idx="14"/>
          </p:nvPr>
        </p:nvSpPr>
        <p:spPr>
          <a:xfrm>
            <a:off x="457200" y="3810000"/>
            <a:ext cx="8229600" cy="609600"/>
          </a:xfrm>
        </p:spPr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en-US" sz="3000" dirty="0" smtClean="0">
                <a:latin typeface="Calibri" pitchFamily="34" charset="0"/>
                <a:cs typeface="Calibri" pitchFamily="34" charset="0"/>
              </a:rPr>
              <a:t>Press 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the Delete key on the keyboard.</a:t>
            </a:r>
          </a:p>
        </p:txBody>
      </p:sp>
      <p:pic>
        <p:nvPicPr>
          <p:cNvPr id="13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95600" y="4572000"/>
            <a:ext cx="3962398" cy="2003558"/>
          </a:xfrm>
          <a:prstGeom prst="rect">
            <a:avLst/>
          </a:prstGeom>
          <a:noFill/>
          <a:ln w="31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12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Vertices</a:t>
            </a:r>
            <a:endParaRPr lang="en-US" sz="12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733800" cy="8382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Use Edit tool to select the feature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3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6800" y="2358564"/>
            <a:ext cx="2895600" cy="1240972"/>
          </a:xfrm>
          <a:prstGeom prst="rect">
            <a:avLst/>
          </a:prstGeom>
          <a:noFill/>
        </p:spPr>
      </p:pic>
      <p:sp>
        <p:nvSpPr>
          <p:cNvPr id="11" name="Content Placeholder 4"/>
          <p:cNvSpPr>
            <a:spLocks noGrp="1"/>
          </p:cNvSpPr>
          <p:nvPr>
            <p:ph idx="14"/>
          </p:nvPr>
        </p:nvSpPr>
        <p:spPr>
          <a:xfrm>
            <a:off x="4876800" y="1295400"/>
            <a:ext cx="4038600" cy="914400"/>
          </a:xfrm>
        </p:spPr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Select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the Edit Vertices tool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.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The sketch appears.</a:t>
            </a:r>
          </a:p>
        </p:txBody>
      </p:sp>
      <p:pic>
        <p:nvPicPr>
          <p:cNvPr id="8194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93920" y="2445657"/>
            <a:ext cx="4297680" cy="739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ontent Placeholder 6"/>
          <p:cNvSpPr>
            <a:spLocks noGrp="1"/>
          </p:cNvSpPr>
          <p:nvPr>
            <p:ph idx="16"/>
          </p:nvPr>
        </p:nvSpPr>
        <p:spPr>
          <a:xfrm>
            <a:off x="457200" y="3733800"/>
            <a:ext cx="5181600" cy="2667000"/>
          </a:xfrm>
        </p:spPr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Click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and drag to move vertices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Right-click to open Sketch menu to add or delete vertices.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Double-click or Finish Sketch when done.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6" name="Picture 7"/>
          <p:cNvPicPr>
            <a:picLocks noGrp="1" noChangeAspect="1" noChangeArrowheads="1"/>
          </p:cNvPicPr>
          <p:nvPr>
            <p:ph idx="17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3886200"/>
            <a:ext cx="3200400" cy="200283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8" name="Text Placeholder 8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2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Rotating features</a:t>
            </a:r>
            <a:endParaRPr lang="en-US" sz="12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962400" cy="8382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Select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feature with the edit tool.</a:t>
            </a:r>
          </a:p>
        </p:txBody>
      </p:sp>
      <p:pic>
        <p:nvPicPr>
          <p:cNvPr id="23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6800" y="2269451"/>
            <a:ext cx="2057400" cy="1060616"/>
          </a:xfrm>
          <a:prstGeom prst="rect">
            <a:avLst/>
          </a:prstGeom>
          <a:noFill/>
        </p:spPr>
      </p:pic>
      <p:sp>
        <p:nvSpPr>
          <p:cNvPr id="11" name="Content Placeholder 4"/>
          <p:cNvSpPr>
            <a:spLocks noGrp="1"/>
          </p:cNvSpPr>
          <p:nvPr>
            <p:ph idx="14"/>
          </p:nvPr>
        </p:nvSpPr>
        <p:spPr>
          <a:xfrm>
            <a:off x="4648200" y="1295400"/>
            <a:ext cx="4343400" cy="528320"/>
          </a:xfrm>
        </p:spPr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Click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the Rotate tool.</a:t>
            </a:r>
          </a:p>
        </p:txBody>
      </p:sp>
      <p:pic>
        <p:nvPicPr>
          <p:cNvPr id="8194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2209800"/>
            <a:ext cx="4389120" cy="59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ontent Placeholder 6"/>
          <p:cNvSpPr>
            <a:spLocks noGrp="1"/>
          </p:cNvSpPr>
          <p:nvPr>
            <p:ph idx="16"/>
          </p:nvPr>
        </p:nvSpPr>
        <p:spPr>
          <a:xfrm>
            <a:off x="457200" y="3429000"/>
            <a:ext cx="4114800" cy="914400"/>
          </a:xfrm>
        </p:spPr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Click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and drag feature around rotation point.</a:t>
            </a:r>
          </a:p>
        </p:txBody>
      </p:sp>
      <p:pic>
        <p:nvPicPr>
          <p:cNvPr id="25" name="Picture 7"/>
          <p:cNvPicPr>
            <a:picLocks noGrp="1" noChangeAspect="1" noChangeArrowheads="1"/>
          </p:cNvPicPr>
          <p:nvPr>
            <p:ph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92352" y="4470152"/>
            <a:ext cx="2670048" cy="2054996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7" name="Content Placeholder 8"/>
          <p:cNvSpPr>
            <a:spLocks noGrp="1"/>
          </p:cNvSpPr>
          <p:nvPr>
            <p:ph idx="20"/>
          </p:nvPr>
        </p:nvSpPr>
        <p:spPr>
          <a:xfrm>
            <a:off x="4648200" y="3429000"/>
            <a:ext cx="4343400" cy="9144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(optional) Click and drag the x to move the rotation point.</a:t>
            </a:r>
          </a:p>
        </p:txBody>
      </p:sp>
      <p:pic>
        <p:nvPicPr>
          <p:cNvPr id="26" name="Picture 9"/>
          <p:cNvPicPr>
            <a:picLocks noGrp="1" noChangeAspect="1" noChangeArrowheads="1"/>
          </p:cNvPicPr>
          <p:nvPr>
            <p:ph idx="2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71839" y="4474307"/>
            <a:ext cx="2477122" cy="207889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8" name="Text Placeholder 10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n-US" dirty="0">
                <a:hlinkClick r:id="rId6" action="ppaction://hlinksldjump"/>
              </a:rPr>
              <a:t>Return to </a:t>
            </a:r>
            <a:r>
              <a:rPr lang="en-US" dirty="0" smtClean="0">
                <a:hlinkClick r:id="rId6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830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Splitting lines</a:t>
            </a:r>
            <a:endParaRPr lang="en-US" sz="12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962400" cy="8382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Select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feature with the edit tool.</a:t>
            </a:r>
          </a:p>
        </p:txBody>
      </p:sp>
      <p:pic>
        <p:nvPicPr>
          <p:cNvPr id="23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6800" y="2306294"/>
            <a:ext cx="2895600" cy="970306"/>
          </a:xfrm>
          <a:prstGeom prst="rect">
            <a:avLst/>
          </a:prstGeom>
          <a:noFill/>
        </p:spPr>
      </p:pic>
      <p:sp>
        <p:nvSpPr>
          <p:cNvPr id="11" name="Content Placeholder 4"/>
          <p:cNvSpPr>
            <a:spLocks noGrp="1"/>
          </p:cNvSpPr>
          <p:nvPr>
            <p:ph idx="14"/>
          </p:nvPr>
        </p:nvSpPr>
        <p:spPr>
          <a:xfrm>
            <a:off x="4648200" y="1295400"/>
            <a:ext cx="4343400" cy="528320"/>
          </a:xfrm>
        </p:spPr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Click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the Split tool.</a:t>
            </a:r>
          </a:p>
        </p:txBody>
      </p:sp>
      <p:pic>
        <p:nvPicPr>
          <p:cNvPr id="8194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2221411"/>
            <a:ext cx="4389120" cy="574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ontent Placeholder 6"/>
          <p:cNvSpPr>
            <a:spLocks noGrp="1"/>
          </p:cNvSpPr>
          <p:nvPr>
            <p:ph idx="16"/>
          </p:nvPr>
        </p:nvSpPr>
        <p:spPr>
          <a:xfrm>
            <a:off x="457200" y="3429000"/>
            <a:ext cx="4114800" cy="914400"/>
          </a:xfrm>
        </p:spPr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Click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on the point where the line is to be split.</a:t>
            </a:r>
          </a:p>
        </p:txBody>
      </p:sp>
      <p:pic>
        <p:nvPicPr>
          <p:cNvPr id="25" name="Picture 7"/>
          <p:cNvPicPr>
            <a:picLocks noGrp="1" noChangeAspect="1" noChangeArrowheads="1"/>
          </p:cNvPicPr>
          <p:nvPr>
            <p:ph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8200" y="4648200"/>
            <a:ext cx="3454522" cy="165390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4" name="Picture 8"/>
          <p:cNvPicPr>
            <a:picLocks noGrp="1" noChangeAspect="1" noChangeArrowheads="1"/>
          </p:cNvPicPr>
          <p:nvPr>
            <p:ph idx="20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13325" y="3657600"/>
            <a:ext cx="3749676" cy="188842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8" name="Text Placeholder 9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n-US" dirty="0">
                <a:hlinkClick r:id="rId6" action="ppaction://hlinksldjump"/>
              </a:rPr>
              <a:t>Return to </a:t>
            </a:r>
            <a:r>
              <a:rPr lang="en-US" dirty="0" smtClean="0">
                <a:hlinkClick r:id="rId6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46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context menus</a:t>
            </a:r>
            <a:endParaRPr lang="en-US" sz="1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371600"/>
            <a:ext cx="7296309" cy="468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3"/>
          <p:cNvSpPr>
            <a:spLocks noGrp="1"/>
          </p:cNvSpPr>
          <p:nvPr>
            <p:ph idx="13"/>
          </p:nvPr>
        </p:nvSpPr>
        <p:spPr>
          <a:xfrm>
            <a:off x="853831" y="5867400"/>
            <a:ext cx="2422769" cy="533400"/>
          </a:xfrm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Vertex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menu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4"/>
          <p:cNvSpPr>
            <a:spLocks noGrp="1"/>
          </p:cNvSpPr>
          <p:nvPr>
            <p:ph idx="14"/>
          </p:nvPr>
        </p:nvSpPr>
        <p:spPr>
          <a:xfrm>
            <a:off x="6019800" y="6019800"/>
            <a:ext cx="2362200" cy="533400"/>
          </a:xfrm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Sketch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menu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87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Vertex menu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495800" cy="838200"/>
          </a:xfrm>
        </p:spPr>
        <p:txBody>
          <a:bodyPr/>
          <a:lstStyle/>
          <a:p>
            <a:r>
              <a:rPr lang="en-US" sz="2600" dirty="0">
                <a:latin typeface="Calibri" pitchFamily="34" charset="0"/>
                <a:cs typeface="Calibri" pitchFamily="34" charset="0"/>
              </a:rPr>
              <a:t>Open the menu 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by right-clicking somewhere </a:t>
            </a:r>
            <a:r>
              <a:rPr lang="en-US" sz="2600" b="1" dirty="0" smtClean="0">
                <a:latin typeface="Calibri" pitchFamily="34" charset="0"/>
                <a:cs typeface="Calibri" pitchFamily="34" charset="0"/>
              </a:rPr>
              <a:t>on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the Sketch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1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09800"/>
            <a:ext cx="2590800" cy="394307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Content Placeholder 4"/>
          <p:cNvSpPr>
            <a:spLocks noGrp="1"/>
          </p:cNvSpPr>
          <p:nvPr>
            <p:ph idx="14"/>
          </p:nvPr>
        </p:nvSpPr>
        <p:spPr>
          <a:xfrm>
            <a:off x="457200" y="6172200"/>
            <a:ext cx="2362200" cy="365760"/>
          </a:xfrm>
        </p:spPr>
        <p:txBody>
          <a:bodyPr anchor="ctr"/>
          <a:lstStyle/>
          <a:p>
            <a:r>
              <a:rPr lang="en-US" sz="2600" dirty="0">
                <a:latin typeface="Calibri" pitchFamily="34" charset="0"/>
                <a:cs typeface="Calibri" pitchFamily="34" charset="0"/>
              </a:rPr>
              <a:t>Vertex 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menu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4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939" y="1447800"/>
            <a:ext cx="5654964" cy="4510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6"/>
          <p:cNvSpPr>
            <a:spLocks noGrp="1"/>
          </p:cNvSpPr>
          <p:nvPr>
            <p:ph idx="16"/>
          </p:nvPr>
        </p:nvSpPr>
        <p:spPr>
          <a:xfrm>
            <a:off x="6019800" y="3276600"/>
            <a:ext cx="2819400" cy="731520"/>
          </a:xfrm>
        </p:spPr>
        <p:txBody>
          <a:bodyPr anchor="ctr"/>
          <a:lstStyle/>
          <a:p>
            <a:r>
              <a:rPr lang="en-US" sz="2200" dirty="0">
                <a:latin typeface="Calibri" pitchFamily="34" charset="0"/>
                <a:cs typeface="Calibri" pitchFamily="34" charset="0"/>
              </a:rPr>
              <a:t>Click on a segment to insert vertex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Content Placeholder 7"/>
          <p:cNvSpPr>
            <a:spLocks noGrp="1"/>
          </p:cNvSpPr>
          <p:nvPr>
            <p:ph idx="17"/>
          </p:nvPr>
        </p:nvSpPr>
        <p:spPr>
          <a:xfrm>
            <a:off x="4474845" y="5943600"/>
            <a:ext cx="4440555" cy="457200"/>
          </a:xfrm>
        </p:spPr>
        <p:txBody>
          <a:bodyPr/>
          <a:lstStyle/>
          <a:p>
            <a:r>
              <a:rPr lang="en-US" sz="2200" dirty="0">
                <a:latin typeface="Calibri" pitchFamily="34" charset="0"/>
                <a:cs typeface="Calibri" pitchFamily="34" charset="0"/>
              </a:rPr>
              <a:t>Click on a vertex to delete or move it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2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Sketch menu</a:t>
            </a:r>
          </a:p>
        </p:txBody>
      </p:sp>
      <p:pic>
        <p:nvPicPr>
          <p:cNvPr id="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3400" y="1295400"/>
            <a:ext cx="2386686" cy="5257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Content Placeholder 3"/>
          <p:cNvSpPr>
            <a:spLocks noGrp="1"/>
          </p:cNvSpPr>
          <p:nvPr>
            <p:ph idx="13"/>
          </p:nvPr>
        </p:nvSpPr>
        <p:spPr>
          <a:xfrm>
            <a:off x="3124200" y="1295400"/>
            <a:ext cx="5867400" cy="51054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3000" dirty="0">
                <a:latin typeface="Calibri" pitchFamily="34" charset="0"/>
                <a:cs typeface="Calibri" pitchFamily="34" charset="0"/>
              </a:rPr>
              <a:t>Contains functions for adding the next vertex:</a:t>
            </a:r>
          </a:p>
          <a:p>
            <a:pPr marL="548640">
              <a:spcBef>
                <a:spcPts val="600"/>
              </a:spcBef>
            </a:pPr>
            <a:r>
              <a:rPr lang="en-US" sz="3000" dirty="0">
                <a:latin typeface="Calibri" pitchFamily="34" charset="0"/>
                <a:cs typeface="Calibri" pitchFamily="34" charset="0"/>
              </a:rPr>
              <a:t>in a particular direction,</a:t>
            </a:r>
          </a:p>
          <a:p>
            <a:pPr marL="548640">
              <a:spcBef>
                <a:spcPts val="600"/>
              </a:spcBef>
            </a:pPr>
            <a:r>
              <a:rPr lang="en-US" sz="3000" dirty="0" smtClean="0">
                <a:latin typeface="Calibri" pitchFamily="34" charset="0"/>
                <a:cs typeface="Calibri" pitchFamily="34" charset="0"/>
              </a:rPr>
              <a:t>with 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a particular length,</a:t>
            </a:r>
          </a:p>
          <a:p>
            <a:pPr marL="548640">
              <a:spcBef>
                <a:spcPts val="600"/>
              </a:spcBef>
            </a:pPr>
            <a:r>
              <a:rPr lang="en-US" sz="3000" dirty="0" smtClean="0">
                <a:latin typeface="Calibri" pitchFamily="34" charset="0"/>
                <a:cs typeface="Calibri" pitchFamily="34" charset="0"/>
              </a:rPr>
              <a:t>parallel 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or perpendicular to a feature,</a:t>
            </a:r>
          </a:p>
          <a:p>
            <a:pPr marL="548640">
              <a:spcBef>
                <a:spcPts val="600"/>
              </a:spcBef>
            </a:pPr>
            <a:r>
              <a:rPr lang="en-US" sz="3000" dirty="0" smtClean="0">
                <a:latin typeface="Calibri" pitchFamily="34" charset="0"/>
                <a:cs typeface="Calibri" pitchFamily="34" charset="0"/>
              </a:rPr>
              <a:t>at 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an angle to a feature, </a:t>
            </a:r>
          </a:p>
          <a:p>
            <a:pPr marL="548640">
              <a:spcBef>
                <a:spcPts val="600"/>
              </a:spcBef>
            </a:pPr>
            <a:r>
              <a:rPr lang="en-US" sz="3000" dirty="0" smtClean="0">
                <a:latin typeface="Calibri" pitchFamily="34" charset="0"/>
                <a:cs typeface="Calibri" pitchFamily="34" charset="0"/>
              </a:rPr>
              <a:t>at 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an angle to a sketch segment,</a:t>
            </a:r>
          </a:p>
          <a:p>
            <a:pPr marL="548640">
              <a:spcBef>
                <a:spcPts val="600"/>
              </a:spcBef>
            </a:pPr>
            <a:r>
              <a:rPr lang="en-US" sz="3000" dirty="0" smtClean="0">
                <a:latin typeface="Calibri" pitchFamily="34" charset="0"/>
                <a:cs typeface="Calibri" pitchFamily="34" charset="0"/>
              </a:rPr>
              <a:t>at 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a specific x-y location</a:t>
            </a:r>
            <a:r>
              <a:rPr lang="en-US" sz="30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3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18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Sketch menu </a:t>
            </a:r>
            <a:r>
              <a:rPr lang="en-US" dirty="0" smtClean="0"/>
              <a:t>options</a:t>
            </a:r>
            <a:r>
              <a:rPr lang="en-US" sz="1200" dirty="0" smtClean="0"/>
              <a:t> 1</a:t>
            </a:r>
            <a:endParaRPr lang="en-US" sz="1200" dirty="0"/>
          </a:p>
        </p:txBody>
      </p:sp>
      <p:pic>
        <p:nvPicPr>
          <p:cNvPr id="2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447800"/>
            <a:ext cx="3508202" cy="996156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" name="Content Placeholder 3"/>
          <p:cNvSpPr>
            <a:spLocks noGrp="1"/>
          </p:cNvSpPr>
          <p:nvPr>
            <p:ph idx="13"/>
          </p:nvPr>
        </p:nvSpPr>
        <p:spPr>
          <a:xfrm>
            <a:off x="701040" y="2514600"/>
            <a:ext cx="3566160" cy="533400"/>
          </a:xfrm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Enter absolute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point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1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447800"/>
            <a:ext cx="3511296" cy="18899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Content Placeholder 5"/>
          <p:cNvSpPr>
            <a:spLocks noGrp="1"/>
          </p:cNvSpPr>
          <p:nvPr>
            <p:ph idx="15"/>
          </p:nvPr>
        </p:nvSpPr>
        <p:spPr>
          <a:xfrm>
            <a:off x="5227320" y="3352800"/>
            <a:ext cx="3383280" cy="518160"/>
          </a:xfrm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Constrain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direction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2" name="Picture 6"/>
          <p:cNvPicPr>
            <a:picLocks noGrp="1" noChangeAspect="1" noChangeArrowheads="1"/>
          </p:cNvPicPr>
          <p:nvPr>
            <p:ph idx="16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4648200"/>
            <a:ext cx="3511296" cy="99703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2" name="Content Placeholder 7"/>
          <p:cNvSpPr>
            <a:spLocks noGrp="1"/>
          </p:cNvSpPr>
          <p:nvPr>
            <p:ph idx="17"/>
          </p:nvPr>
        </p:nvSpPr>
        <p:spPr>
          <a:xfrm>
            <a:off x="685800" y="5638800"/>
            <a:ext cx="3200400" cy="533400"/>
          </a:xfrm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Enter change in </a:t>
            </a:r>
            <a:r>
              <a:rPr lang="en-US" dirty="0" err="1">
                <a:latin typeface="Calibri" pitchFamily="34" charset="0"/>
                <a:cs typeface="Calibri" pitchFamily="34" charset="0"/>
              </a:rPr>
              <a:t>xy</a:t>
            </a:r>
            <a:r>
              <a:rPr lang="en-US" dirty="0">
                <a:latin typeface="Calibri" pitchFamily="34" charset="0"/>
                <a:cs typeface="Calibri" pitchFamily="34" charset="0"/>
              </a:rPr>
              <a:t> </a:t>
            </a:r>
          </a:p>
        </p:txBody>
      </p:sp>
      <p:pic>
        <p:nvPicPr>
          <p:cNvPr id="4098" name="Picture 8"/>
          <p:cNvPicPr>
            <a:picLocks noGrp="1" noChangeAspect="1" noChangeArrowheads="1"/>
          </p:cNvPicPr>
          <p:nvPr>
            <p:ph idx="2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962400"/>
            <a:ext cx="3511296" cy="1861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9"/>
          <p:cNvSpPr>
            <a:spLocks noGrp="1"/>
          </p:cNvSpPr>
          <p:nvPr>
            <p:ph idx="21"/>
          </p:nvPr>
        </p:nvSpPr>
        <p:spPr>
          <a:xfrm>
            <a:off x="5562600" y="5867400"/>
            <a:ext cx="2926080" cy="533400"/>
          </a:xfrm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Constrain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length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n-US" dirty="0">
                <a:hlinkClick r:id="rId6" action="ppaction://hlinksldjump"/>
              </a:rPr>
              <a:t>Return to </a:t>
            </a:r>
            <a:r>
              <a:rPr lang="en-US" dirty="0" smtClean="0">
                <a:hlinkClick r:id="rId6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84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editing tasks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Digitize new features from a paper map or scanned map.</a:t>
            </a:r>
          </a:p>
          <a:p>
            <a:pPr>
              <a:lnSpc>
                <a:spcPct val="90000"/>
              </a:lnSpc>
            </a:pPr>
            <a:r>
              <a:rPr lang="en-US" dirty="0"/>
              <a:t>Construct new features from survey descriptions.</a:t>
            </a:r>
          </a:p>
          <a:p>
            <a:pPr>
              <a:lnSpc>
                <a:spcPct val="90000"/>
              </a:lnSpc>
            </a:pPr>
            <a:r>
              <a:rPr lang="en-US" dirty="0"/>
              <a:t>Map areas or objects based on air photos or satellite imagery.</a:t>
            </a:r>
          </a:p>
          <a:p>
            <a:pPr>
              <a:lnSpc>
                <a:spcPct val="90000"/>
              </a:lnSpc>
            </a:pPr>
            <a:r>
              <a:rPr lang="en-US" dirty="0"/>
              <a:t>Update features that have changed since they were created, or fix errors.</a:t>
            </a:r>
          </a:p>
          <a:p>
            <a:pPr>
              <a:lnSpc>
                <a:spcPct val="90000"/>
              </a:lnSpc>
            </a:pPr>
            <a:r>
              <a:rPr lang="en-US" dirty="0"/>
              <a:t>Update or correct attributes of features.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56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Sketch menu </a:t>
            </a:r>
            <a:r>
              <a:rPr lang="en-US" dirty="0" smtClean="0"/>
              <a:t>options</a:t>
            </a:r>
            <a:r>
              <a:rPr lang="en-US" sz="1200" dirty="0" smtClean="0"/>
              <a:t> 2</a:t>
            </a:r>
            <a:endParaRPr lang="en-US" sz="1200" dirty="0"/>
          </a:p>
        </p:txBody>
      </p:sp>
      <p:pic>
        <p:nvPicPr>
          <p:cNvPr id="2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1040" y="1447799"/>
            <a:ext cx="3412853" cy="1889259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" name="Content Placeholder 3"/>
          <p:cNvSpPr>
            <a:spLocks noGrp="1"/>
          </p:cNvSpPr>
          <p:nvPr>
            <p:ph idx="13"/>
          </p:nvPr>
        </p:nvSpPr>
        <p:spPr>
          <a:xfrm>
            <a:off x="701040" y="3352800"/>
            <a:ext cx="3566160" cy="533400"/>
          </a:xfrm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Deflect from sketch</a:t>
            </a:r>
          </a:p>
        </p:txBody>
      </p:sp>
      <p:pic>
        <p:nvPicPr>
          <p:cNvPr id="21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7045" y="1447800"/>
            <a:ext cx="2860406" cy="18899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Content Placeholder 5"/>
          <p:cNvSpPr>
            <a:spLocks noGrp="1"/>
          </p:cNvSpPr>
          <p:nvPr>
            <p:ph idx="15"/>
          </p:nvPr>
        </p:nvSpPr>
        <p:spPr>
          <a:xfrm>
            <a:off x="5227320" y="3352800"/>
            <a:ext cx="3383280" cy="518160"/>
          </a:xfrm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Constrain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direction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2" name="Picture 6"/>
          <p:cNvPicPr>
            <a:picLocks noGrp="1" noChangeAspect="1" noChangeArrowheads="1"/>
          </p:cNvPicPr>
          <p:nvPr>
            <p:ph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0" y="4191000"/>
            <a:ext cx="2590800" cy="1853369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2" name="Content Placeholder 7"/>
          <p:cNvSpPr>
            <a:spLocks noGrp="1"/>
          </p:cNvSpPr>
          <p:nvPr>
            <p:ph idx="17"/>
          </p:nvPr>
        </p:nvSpPr>
        <p:spPr>
          <a:xfrm>
            <a:off x="685800" y="6019800"/>
            <a:ext cx="3200400" cy="533400"/>
          </a:xfrm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Enter change in </a:t>
            </a:r>
            <a:r>
              <a:rPr lang="en-US" dirty="0" err="1">
                <a:latin typeface="Calibri" pitchFamily="34" charset="0"/>
                <a:cs typeface="Calibri" pitchFamily="34" charset="0"/>
              </a:rPr>
              <a:t>xy</a:t>
            </a:r>
            <a:r>
              <a:rPr lang="en-US" dirty="0">
                <a:latin typeface="Calibri" pitchFamily="34" charset="0"/>
                <a:cs typeface="Calibri" pitchFamily="34" charset="0"/>
              </a:rPr>
              <a:t> </a:t>
            </a:r>
          </a:p>
        </p:txBody>
      </p:sp>
      <p:pic>
        <p:nvPicPr>
          <p:cNvPr id="4098" name="Picture 8"/>
          <p:cNvPicPr>
            <a:picLocks noGrp="1" noChangeAspect="1" noChangeArrowheads="1"/>
          </p:cNvPicPr>
          <p:nvPr>
            <p:ph idx="2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81599" y="5029200"/>
            <a:ext cx="3691951" cy="986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9"/>
          <p:cNvSpPr>
            <a:spLocks noGrp="1"/>
          </p:cNvSpPr>
          <p:nvPr>
            <p:ph idx="21"/>
          </p:nvPr>
        </p:nvSpPr>
        <p:spPr>
          <a:xfrm>
            <a:off x="5562600" y="5990836"/>
            <a:ext cx="2926080" cy="533400"/>
          </a:xfrm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Constrain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length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n-US" dirty="0">
                <a:hlinkClick r:id="rId6" action="ppaction://hlinksldjump"/>
              </a:rPr>
              <a:t>Return to </a:t>
            </a:r>
            <a:r>
              <a:rPr lang="en-US" dirty="0" smtClean="0">
                <a:hlinkClick r:id="rId6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419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Multipart features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47800"/>
            <a:ext cx="4130500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3"/>
          <p:cNvSpPr>
            <a:spLocks noGrp="1"/>
          </p:cNvSpPr>
          <p:nvPr>
            <p:ph idx="13"/>
          </p:nvPr>
        </p:nvSpPr>
        <p:spPr>
          <a:xfrm>
            <a:off x="2286000" y="2286000"/>
            <a:ext cx="2362200" cy="190500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Hawaii is seven islands, but a single feature with a single attribute row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4"/>
          <p:cNvSpPr>
            <a:spLocks noGrp="1"/>
          </p:cNvSpPr>
          <p:nvPr>
            <p:ph idx="14"/>
          </p:nvPr>
        </p:nvSpPr>
        <p:spPr>
          <a:xfrm>
            <a:off x="4953000" y="1371600"/>
            <a:ext cx="4038600" cy="5105400"/>
          </a:xfrm>
        </p:spPr>
        <p:txBody>
          <a:bodyPr/>
          <a:lstStyle/>
          <a:p>
            <a:r>
              <a:rPr lang="en-US" dirty="0"/>
              <a:t>Multipart features are formed from several simple features that may be disjoint.</a:t>
            </a:r>
          </a:p>
          <a:p>
            <a:r>
              <a:rPr lang="en-US" dirty="0"/>
              <a:t>Right-click and use Finish Part to go to next island.</a:t>
            </a:r>
          </a:p>
          <a:p>
            <a:r>
              <a:rPr lang="en-US" dirty="0"/>
              <a:t>Use Finish Sketch after all the parts are done. 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36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Sketch Properties</a:t>
            </a:r>
            <a:endParaRPr lang="en-US" sz="12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127" y="1335210"/>
            <a:ext cx="5217745" cy="652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133599"/>
            <a:ext cx="2514600" cy="392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4"/>
          <p:cNvSpPr>
            <a:spLocks noGrp="1"/>
          </p:cNvSpPr>
          <p:nvPr>
            <p:ph idx="14"/>
          </p:nvPr>
        </p:nvSpPr>
        <p:spPr>
          <a:xfrm>
            <a:off x="533400" y="6035040"/>
            <a:ext cx="2377440" cy="4572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Vertex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menu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5"/>
          </p:nvPr>
        </p:nvSpPr>
        <p:spPr>
          <a:xfrm>
            <a:off x="4343400" y="2286000"/>
            <a:ext cx="3657600" cy="822960"/>
          </a:xfrm>
        </p:spPr>
        <p:txBody>
          <a:bodyPr anchor="ctr"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Use to view and/or edit vertex coordinates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8" name="Picture 6"/>
          <p:cNvPicPr>
            <a:picLocks noGrp="1" noChangeAspect="1" noChangeArrowheads="1"/>
          </p:cNvPicPr>
          <p:nvPr>
            <p:ph idx="16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3218155"/>
            <a:ext cx="3733800" cy="3335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248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Sketching tools</a:t>
            </a: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5416" y="1676400"/>
            <a:ext cx="4417584" cy="4109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3"/>
          <p:cNvSpPr>
            <a:spLocks noGrp="1"/>
          </p:cNvSpPr>
          <p:nvPr>
            <p:ph idx="13"/>
          </p:nvPr>
        </p:nvSpPr>
        <p:spPr>
          <a:xfrm>
            <a:off x="5029200" y="1447800"/>
            <a:ext cx="3886200" cy="51054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Control the type of edge connecting the vertices</a:t>
            </a:r>
          </a:p>
          <a:p>
            <a:pPr>
              <a:spcBef>
                <a:spcPts val="600"/>
              </a:spcBef>
            </a:pPr>
            <a:r>
              <a:rPr lang="en-US" dirty="0"/>
              <a:t>Provide different ways to add the next vertex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Straight segments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Right angles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Midpoints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Curves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84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Right Angle sketch tool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495800" cy="5334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Choose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the feature template</a:t>
            </a:r>
          </a:p>
        </p:txBody>
      </p:sp>
      <p:pic>
        <p:nvPicPr>
          <p:cNvPr id="1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927058"/>
            <a:ext cx="3276600" cy="112094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Content Placeholder 4"/>
          <p:cNvSpPr>
            <a:spLocks noGrp="1"/>
          </p:cNvSpPr>
          <p:nvPr>
            <p:ph idx="14"/>
          </p:nvPr>
        </p:nvSpPr>
        <p:spPr>
          <a:xfrm>
            <a:off x="457200" y="3276600"/>
            <a:ext cx="4343400" cy="762000"/>
          </a:xfrm>
        </p:spPr>
        <p:txBody>
          <a:bodyPr anchor="ctr"/>
          <a:lstStyle/>
          <a:p>
            <a:pPr marL="457200" indent="-457200">
              <a:buFont typeface="+mj-lt"/>
              <a:buAutoNum type="arabicPeriod" startAt="2"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Select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the Right Angle sketch tool</a:t>
            </a:r>
          </a:p>
        </p:txBody>
      </p:sp>
      <p:pic>
        <p:nvPicPr>
          <p:cNvPr id="7170" name="Picture 5"/>
          <p:cNvPicPr>
            <a:picLocks noGrp="1" noChangeAspect="1" noChangeArrowheads="1"/>
          </p:cNvPicPr>
          <p:nvPr>
            <p:ph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151574"/>
            <a:ext cx="3206231" cy="240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6"/>
          <p:cNvSpPr>
            <a:spLocks noGrp="1"/>
          </p:cNvSpPr>
          <p:nvPr>
            <p:ph idx="15"/>
          </p:nvPr>
        </p:nvSpPr>
        <p:spPr>
          <a:xfrm>
            <a:off x="5257800" y="1295400"/>
            <a:ext cx="3657600" cy="17526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0"/>
              </a:spcAft>
              <a:buFont typeface="+mj-lt"/>
              <a:buAutoNum type="arabicPeriod" startAt="3"/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Click to enter corners.</a:t>
            </a:r>
          </a:p>
          <a:p>
            <a:pPr marL="457200" indent="-457200">
              <a:spcBef>
                <a:spcPts val="600"/>
              </a:spcBef>
              <a:spcAft>
                <a:spcPts val="0"/>
              </a:spcAft>
              <a:buFont typeface="+mj-lt"/>
              <a:buAutoNum type="arabicPeriod" startAt="3"/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To enter last corner, right-click and choose Square and Finish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171" name="Picture 7"/>
          <p:cNvPicPr>
            <a:picLocks noGrp="1" noChangeAspect="1" noChangeArrowheads="1"/>
          </p:cNvPicPr>
          <p:nvPr>
            <p:ph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138" y="3124200"/>
            <a:ext cx="3273862" cy="3284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113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 Segment sketch tool</a:t>
            </a:r>
            <a:endParaRPr lang="en-US" sz="12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505200" cy="8382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Choose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the feature template</a:t>
            </a:r>
          </a:p>
        </p:txBody>
      </p:sp>
      <p:pic>
        <p:nvPicPr>
          <p:cNvPr id="23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" y="2209800"/>
            <a:ext cx="3218180" cy="1066800"/>
          </a:xfrm>
          <a:prstGeom prst="rect">
            <a:avLst/>
          </a:prstGeom>
          <a:noFill/>
        </p:spPr>
      </p:pic>
      <p:sp>
        <p:nvSpPr>
          <p:cNvPr id="11" name="Content Placeholder 4"/>
          <p:cNvSpPr>
            <a:spLocks noGrp="1"/>
          </p:cNvSpPr>
          <p:nvPr>
            <p:ph idx="14"/>
          </p:nvPr>
        </p:nvSpPr>
        <p:spPr>
          <a:xfrm>
            <a:off x="457200" y="3429000"/>
            <a:ext cx="3733800" cy="838200"/>
          </a:xfrm>
        </p:spPr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en-US" sz="2600" dirty="0" smtClean="0">
                <a:latin typeface="Calibri" pitchFamily="34" charset="0"/>
                <a:cs typeface="Calibri" pitchFamily="34" charset="0"/>
              </a:rPr>
              <a:t>Select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the Arc Segment sketch tool</a:t>
            </a:r>
          </a:p>
        </p:txBody>
      </p:sp>
      <p:pic>
        <p:nvPicPr>
          <p:cNvPr id="8194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400" y="4343400"/>
            <a:ext cx="2743200" cy="222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ontent Placeholder 6"/>
          <p:cNvSpPr>
            <a:spLocks noGrp="1"/>
          </p:cNvSpPr>
          <p:nvPr>
            <p:ph idx="16"/>
          </p:nvPr>
        </p:nvSpPr>
        <p:spPr>
          <a:xfrm>
            <a:off x="4191000" y="1295400"/>
            <a:ext cx="4800600" cy="838200"/>
          </a:xfrm>
        </p:spPr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Enter vertices along street. Sections will curve in between.</a:t>
            </a:r>
          </a:p>
        </p:txBody>
      </p:sp>
      <p:pic>
        <p:nvPicPr>
          <p:cNvPr id="25" name="Picture 7"/>
          <p:cNvPicPr>
            <a:picLocks noGrp="1" noChangeAspect="1" noChangeArrowheads="1"/>
          </p:cNvPicPr>
          <p:nvPr>
            <p:ph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00600" y="2209800"/>
            <a:ext cx="3886200" cy="118862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7" name="Content Placeholder 8"/>
          <p:cNvSpPr>
            <a:spLocks noGrp="1"/>
          </p:cNvSpPr>
          <p:nvPr>
            <p:ph idx="20"/>
          </p:nvPr>
        </p:nvSpPr>
        <p:spPr>
          <a:xfrm>
            <a:off x="4648200" y="3581400"/>
            <a:ext cx="4343400" cy="1295400"/>
          </a:xfrm>
        </p:spPr>
        <p:txBody>
          <a:bodyPr/>
          <a:lstStyle/>
          <a:p>
            <a:pPr marL="457200" indent="-457200">
              <a:buFont typeface="+mj-lt"/>
              <a:buAutoNum type="arabicPeriod" startAt="4"/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Enter 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last vertex and double-click to finish the sketch.</a:t>
            </a:r>
          </a:p>
        </p:txBody>
      </p:sp>
      <p:pic>
        <p:nvPicPr>
          <p:cNvPr id="26" name="Picture 9"/>
          <p:cNvPicPr>
            <a:picLocks noGrp="1" noChangeAspect="1" noChangeArrowheads="1"/>
          </p:cNvPicPr>
          <p:nvPr>
            <p:ph idx="2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29200" y="5029200"/>
            <a:ext cx="3935706" cy="12954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8" name="Text Placeholder 10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n-US" dirty="0">
                <a:hlinkClick r:id="rId6" action="ppaction://hlinksldjump"/>
              </a:rPr>
              <a:t>Return to </a:t>
            </a:r>
            <a:r>
              <a:rPr lang="en-US" dirty="0" smtClean="0">
                <a:hlinkClick r:id="rId6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46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Attributes window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1371600"/>
            <a:ext cx="6096000" cy="78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57200" y="2209800"/>
            <a:ext cx="8534400" cy="8382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Useful window for editing the attributes of selected features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194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105" y="3200400"/>
            <a:ext cx="6929790" cy="336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09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attributes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505200" cy="609600"/>
          </a:xfrm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Edit a single feature</a:t>
            </a:r>
          </a:p>
        </p:txBody>
      </p:sp>
      <p:pic>
        <p:nvPicPr>
          <p:cNvPr id="102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800" y="1981199"/>
            <a:ext cx="3595611" cy="381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4"/>
          <p:cNvSpPr>
            <a:spLocks noGrp="1"/>
          </p:cNvSpPr>
          <p:nvPr>
            <p:ph idx="14"/>
          </p:nvPr>
        </p:nvSpPr>
        <p:spPr>
          <a:xfrm>
            <a:off x="4953000" y="1295400"/>
            <a:ext cx="3810000" cy="609600"/>
          </a:xfrm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Edit multiple features</a:t>
            </a:r>
          </a:p>
        </p:txBody>
      </p:sp>
      <p:pic>
        <p:nvPicPr>
          <p:cNvPr id="13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29200" y="1981200"/>
            <a:ext cx="3797748" cy="3810000"/>
          </a:xfrm>
          <a:prstGeom prst="rect">
            <a:avLst/>
          </a:prstGeom>
          <a:noFill/>
          <a:ln w="31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138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Creating new feature classes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1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new feature </a:t>
            </a:r>
            <a:r>
              <a:rPr lang="en-US" dirty="0" smtClean="0"/>
              <a:t>classes</a:t>
            </a:r>
            <a:r>
              <a:rPr lang="en-US" sz="1200" dirty="0" smtClean="0"/>
              <a:t> 1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/>
          <a:lstStyle/>
          <a:p>
            <a:r>
              <a:rPr lang="en-US" dirty="0"/>
              <a:t>Sometimes when editing you need a blank, empty feature class into which you will place all new features.</a:t>
            </a:r>
          </a:p>
          <a:p>
            <a:r>
              <a:rPr lang="en-US" dirty="0"/>
              <a:t>The feature class must be created in the Catalog tab or </a:t>
            </a:r>
            <a:r>
              <a:rPr lang="en-US" dirty="0" err="1"/>
              <a:t>ArcToolbox</a:t>
            </a:r>
            <a:r>
              <a:rPr lang="en-US" dirty="0"/>
              <a:t> before you can start editing it.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110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Maintaining logical consistency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39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new feature </a:t>
            </a:r>
            <a:r>
              <a:rPr lang="en-US" dirty="0" smtClean="0"/>
              <a:t>classes</a:t>
            </a:r>
            <a:r>
              <a:rPr lang="en-US" sz="1200" dirty="0" smtClean="0"/>
              <a:t> 2</a:t>
            </a:r>
            <a:endParaRPr lang="en-US" sz="1200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505200" cy="4648200"/>
          </a:xfrm>
        </p:spPr>
        <p:txBody>
          <a:bodyPr/>
          <a:lstStyle/>
          <a:p>
            <a:r>
              <a:rPr lang="en-US" dirty="0"/>
              <a:t>Need to create three new empty feature classes for the tutorial</a:t>
            </a:r>
          </a:p>
          <a:p>
            <a:r>
              <a:rPr lang="en-US" dirty="0"/>
              <a:t>Edwards </a:t>
            </a:r>
            <a:r>
              <a:rPr lang="en-US" dirty="0" err="1"/>
              <a:t>geodatabase</a:t>
            </a:r>
            <a:endParaRPr lang="en-US" dirty="0"/>
          </a:p>
          <a:p>
            <a:r>
              <a:rPr lang="en-US" dirty="0"/>
              <a:t>NAD 1983 Texas State Plane Central</a:t>
            </a:r>
          </a:p>
        </p:txBody>
      </p:sp>
      <p:pic>
        <p:nvPicPr>
          <p:cNvPr id="512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67200" y="1524000"/>
            <a:ext cx="4650404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32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Feature Class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27460" y="1335509"/>
            <a:ext cx="6689079" cy="5177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12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Ready to edit!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609600"/>
          </a:xfrm>
        </p:spPr>
        <p:txBody>
          <a:bodyPr/>
          <a:lstStyle/>
          <a:p>
            <a:r>
              <a:rPr lang="en-US" dirty="0"/>
              <a:t>New feature classes ready for editing</a:t>
            </a:r>
            <a:r>
              <a:rPr lang="en-US" dirty="0" smtClean="0"/>
              <a:t>!</a:t>
            </a:r>
            <a:endParaRPr lang="en-US" dirty="0"/>
          </a:p>
        </p:txBody>
      </p:sp>
      <p:pic>
        <p:nvPicPr>
          <p:cNvPr id="921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09800"/>
            <a:ext cx="2590476" cy="145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9" y="2209800"/>
            <a:ext cx="5378365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41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 editing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076" y="1339803"/>
            <a:ext cx="7939724" cy="520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5562600" y="3733800"/>
            <a:ext cx="2667000" cy="990600"/>
          </a:xfrm>
          <a:solidFill>
            <a:srgbClr val="B0CCB0"/>
          </a:solidFill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Select one if this window appears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Content Placeholder 4"/>
          <p:cNvSpPr>
            <a:spLocks noGrp="1"/>
          </p:cNvSpPr>
          <p:nvPr>
            <p:ph idx="14"/>
          </p:nvPr>
        </p:nvSpPr>
        <p:spPr>
          <a:xfrm>
            <a:off x="685800" y="4572000"/>
            <a:ext cx="2667000" cy="1600200"/>
          </a:xfrm>
          <a:solidFill>
            <a:srgbClr val="B0CCB0"/>
          </a:solidFill>
        </p:spPr>
        <p:txBody>
          <a:bodyPr/>
          <a:lstStyle/>
          <a:p>
            <a:r>
              <a:rPr lang="en-US" sz="2600" dirty="0">
                <a:latin typeface="Calibri" pitchFamily="34" charset="0"/>
                <a:cs typeface="Calibri" pitchFamily="34" charset="0"/>
              </a:rPr>
              <a:t>You can only edit in one folder or </a:t>
            </a:r>
            <a:r>
              <a:rPr lang="en-US" sz="2600" dirty="0" err="1">
                <a:latin typeface="Calibri" pitchFamily="34" charset="0"/>
                <a:cs typeface="Calibri" pitchFamily="34" charset="0"/>
              </a:rPr>
              <a:t>geodatabase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 at a time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96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Logical consistency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Logical consistency measures how well features in the data set mimic the relationships of features in the real world.</a:t>
            </a:r>
          </a:p>
          <a:p>
            <a:r>
              <a:rPr lang="en-US" dirty="0"/>
              <a:t>Basic editing is concerned with two aspects of logical consistency.</a:t>
            </a:r>
          </a:p>
          <a:p>
            <a:pPr lvl="1"/>
            <a:r>
              <a:rPr lang="en-US" dirty="0"/>
              <a:t>Make sure that ends and corners meet at a common vertex.</a:t>
            </a:r>
          </a:p>
          <a:p>
            <a:pPr lvl="1"/>
            <a:r>
              <a:rPr lang="en-US" dirty="0"/>
              <a:t>Make sure that adjacent polygons share an identical boundary.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5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Avoiding dangles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16" y="1371602"/>
            <a:ext cx="3151384" cy="4060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3"/>
          <p:cNvSpPr>
            <a:spLocks noGrp="1"/>
          </p:cNvSpPr>
          <p:nvPr>
            <p:ph idx="13"/>
          </p:nvPr>
        </p:nvSpPr>
        <p:spPr>
          <a:xfrm>
            <a:off x="838200" y="2514600"/>
            <a:ext cx="2971800" cy="838200"/>
          </a:xfrm>
        </p:spPr>
        <p:txBody>
          <a:bodyPr/>
          <a:lstStyle/>
          <a:p>
            <a:r>
              <a:rPr lang="en-US" sz="2600" b="1" dirty="0">
                <a:latin typeface="Calibri" pitchFamily="34" charset="0"/>
                <a:cs typeface="Calibri" pitchFamily="34" charset="0"/>
              </a:rPr>
              <a:t>A dangle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—the two lines fail to 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connect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Content Placeholder 4"/>
          <p:cNvSpPr>
            <a:spLocks noGrp="1"/>
          </p:cNvSpPr>
          <p:nvPr>
            <p:ph idx="14"/>
          </p:nvPr>
        </p:nvSpPr>
        <p:spPr>
          <a:xfrm>
            <a:off x="838200" y="4876800"/>
            <a:ext cx="3505200" cy="1676400"/>
          </a:xfrm>
        </p:spPr>
        <p:txBody>
          <a:bodyPr/>
          <a:lstStyle/>
          <a:p>
            <a:r>
              <a:rPr lang="en-US" sz="2600" b="1" dirty="0">
                <a:latin typeface="Calibri" pitchFamily="34" charset="0"/>
                <a:cs typeface="Calibri" pitchFamily="34" charset="0"/>
              </a:rPr>
              <a:t>Correct topology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—the horizontal line intersects the vertical one, creating three lines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5"/>
          <p:cNvSpPr>
            <a:spLocks noGrp="1"/>
          </p:cNvSpPr>
          <p:nvPr>
            <p:ph idx="15"/>
          </p:nvPr>
        </p:nvSpPr>
        <p:spPr>
          <a:xfrm>
            <a:off x="4800600" y="1447800"/>
            <a:ext cx="3962400" cy="4876800"/>
          </a:xfrm>
        </p:spPr>
        <p:txBody>
          <a:bodyPr/>
          <a:lstStyle/>
          <a:p>
            <a:r>
              <a:rPr lang="en-US" sz="3000" dirty="0">
                <a:latin typeface="Calibri" pitchFamily="34" charset="0"/>
                <a:cs typeface="Calibri" pitchFamily="34" charset="0"/>
              </a:rPr>
              <a:t>Automatically connects features and ensures logical consistency.  Two approaches are used.</a:t>
            </a:r>
          </a:p>
          <a:p>
            <a:pPr marL="457200" indent="-342900">
              <a:buFontTx/>
              <a:buAutoNum type="arabicPeriod"/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Let the vertex be placed anywhere and correct it afterwards.</a:t>
            </a:r>
          </a:p>
          <a:p>
            <a:pPr marL="457200" indent="-342900">
              <a:buFontTx/>
              <a:buAutoNum type="arabicPeriod"/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Ensure that vertex is created in the right location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38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Snapping tolerance</a:t>
            </a:r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1295400"/>
            <a:ext cx="6172200" cy="30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3"/>
          <p:cNvSpPr>
            <a:spLocks noGrp="1"/>
          </p:cNvSpPr>
          <p:nvPr>
            <p:ph idx="13"/>
          </p:nvPr>
        </p:nvSpPr>
        <p:spPr>
          <a:xfrm>
            <a:off x="457200" y="4419600"/>
            <a:ext cx="8534400" cy="19812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The snapping tolerance is the minimum distance between two vertices at which they are considered to be identical.</a:t>
            </a:r>
          </a:p>
          <a:p>
            <a:pPr>
              <a:spcBef>
                <a:spcPts val="6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If the cursor gets within the tolerance of a vertex, the next mouse click will be snapped to that vertex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94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Tolerance units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038600" cy="45720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Screen units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User sets the tolerance as the number of pixels on the screen.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Remains consistent regardless of the zoom level.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Easy to work with at all scales</a:t>
            </a:r>
          </a:p>
        </p:txBody>
      </p:sp>
      <p:sp>
        <p:nvSpPr>
          <p:cNvPr id="2" name="Content Placeholder 3"/>
          <p:cNvSpPr>
            <a:spLocks noGrp="1"/>
          </p:cNvSpPr>
          <p:nvPr>
            <p:ph idx="13"/>
          </p:nvPr>
        </p:nvSpPr>
        <p:spPr>
          <a:xfrm>
            <a:off x="4800600" y="1295399"/>
            <a:ext cx="4038600" cy="5257801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Map units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User sets the tolerance in map units (meters, feet, degrees)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Ensures consistent precision at all scales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May become difficult to work with when zoomed far in or far out from normal editing </a:t>
            </a:r>
            <a:r>
              <a:rPr lang="en-US" dirty="0" smtClean="0"/>
              <a:t>scale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49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Custom 50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B60000"/>
      </a:hlink>
      <a:folHlink>
        <a:srgbClr val="B6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MHHE_Accessible_PPT_Template-v4</Template>
  <TotalTime>4069</TotalTime>
  <Words>1617</Words>
  <Application>Microsoft Office PowerPoint</Application>
  <PresentationFormat>On-screen Show (4:3)</PresentationFormat>
  <Paragraphs>276</Paragraphs>
  <Slides>53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53</vt:i4>
      </vt:variant>
    </vt:vector>
  </HeadingPairs>
  <TitlesOfParts>
    <vt:vector size="62" baseType="lpstr">
      <vt:lpstr>FIRST, BREAK, LAST slides 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Mastering ArcGIS Eighth Edition</vt:lpstr>
      <vt:lpstr>Outline</vt:lpstr>
      <vt:lpstr>GIS Concepts</vt:lpstr>
      <vt:lpstr>Basic editing tasks</vt:lpstr>
      <vt:lpstr>Maintaining logical consistency</vt:lpstr>
      <vt:lpstr>Logical consistency</vt:lpstr>
      <vt:lpstr>Avoiding dangles</vt:lpstr>
      <vt:lpstr>Snapping tolerance</vt:lpstr>
      <vt:lpstr>Tolerance units</vt:lpstr>
      <vt:lpstr>Types of snapping</vt:lpstr>
      <vt:lpstr>Snapping for points</vt:lpstr>
      <vt:lpstr>Snapping for lines</vt:lpstr>
      <vt:lpstr>Snapping for polygons</vt:lpstr>
      <vt:lpstr>Adjacent polygons</vt:lpstr>
      <vt:lpstr>Creating adjacent polygons 1</vt:lpstr>
      <vt:lpstr>About ArcGIS</vt:lpstr>
      <vt:lpstr>What can you edit?</vt:lpstr>
      <vt:lpstr>Coordinate systems</vt:lpstr>
      <vt:lpstr>Editing tips</vt:lpstr>
      <vt:lpstr>Author’s tip</vt:lpstr>
      <vt:lpstr>The Editor toolbar </vt:lpstr>
      <vt:lpstr>The Editor toolbar</vt:lpstr>
      <vt:lpstr>Setting snapping</vt:lpstr>
      <vt:lpstr>Saving work</vt:lpstr>
      <vt:lpstr>How editing works</vt:lpstr>
      <vt:lpstr>Feature templates</vt:lpstr>
      <vt:lpstr>Adding features</vt:lpstr>
      <vt:lpstr>The Edit tool</vt:lpstr>
      <vt:lpstr>Creating adjacent polygons 2</vt:lpstr>
      <vt:lpstr>Splitting polygons</vt:lpstr>
      <vt:lpstr>Move a feature</vt:lpstr>
      <vt:lpstr>Delete a feature</vt:lpstr>
      <vt:lpstr>Edit Vertices</vt:lpstr>
      <vt:lpstr>Rotating features</vt:lpstr>
      <vt:lpstr>Splitting lines</vt:lpstr>
      <vt:lpstr>Editing context menus</vt:lpstr>
      <vt:lpstr>The Vertex menu</vt:lpstr>
      <vt:lpstr>The Sketch menu</vt:lpstr>
      <vt:lpstr>Sketch menu options 1</vt:lpstr>
      <vt:lpstr>Sketch menu options 2</vt:lpstr>
      <vt:lpstr>Multipart features</vt:lpstr>
      <vt:lpstr>Edit Sketch Properties</vt:lpstr>
      <vt:lpstr>Sketching tools</vt:lpstr>
      <vt:lpstr>Right Angle sketch tool</vt:lpstr>
      <vt:lpstr>Arc Segment sketch tool</vt:lpstr>
      <vt:lpstr>Attributes window</vt:lpstr>
      <vt:lpstr>Editing attributes</vt:lpstr>
      <vt:lpstr>Creating new feature classes</vt:lpstr>
      <vt:lpstr>Creating new feature classes 1</vt:lpstr>
      <vt:lpstr>Creating new feature classes 2</vt:lpstr>
      <vt:lpstr>New Feature Class</vt:lpstr>
      <vt:lpstr>Ready to edit!</vt:lpstr>
      <vt:lpstr>Start editing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 With 1 of These Slides</dc:title>
  <dc:creator>Hahn, Sandra</dc:creator>
  <cp:lastModifiedBy>mac003878</cp:lastModifiedBy>
  <cp:revision>599</cp:revision>
  <dcterms:created xsi:type="dcterms:W3CDTF">2017-12-05T17:18:18Z</dcterms:created>
  <dcterms:modified xsi:type="dcterms:W3CDTF">2018-04-23T12:42:36Z</dcterms:modified>
</cp:coreProperties>
</file>