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98"/>
  </p:notesMasterIdLst>
  <p:handoutMasterIdLst>
    <p:handoutMasterId r:id="rId99"/>
  </p:handoutMasterIdLst>
  <p:sldIdLst>
    <p:sldId id="273" r:id="rId10"/>
    <p:sldId id="276" r:id="rId11"/>
    <p:sldId id="275" r:id="rId12"/>
    <p:sldId id="277" r:id="rId13"/>
    <p:sldId id="414" r:id="rId14"/>
    <p:sldId id="494" r:id="rId15"/>
    <p:sldId id="281" r:id="rId16"/>
    <p:sldId id="280" r:id="rId17"/>
    <p:sldId id="415" r:id="rId18"/>
    <p:sldId id="495" r:id="rId19"/>
    <p:sldId id="496" r:id="rId20"/>
    <p:sldId id="416" r:id="rId21"/>
    <p:sldId id="497" r:id="rId22"/>
    <p:sldId id="498" r:id="rId23"/>
    <p:sldId id="499" r:id="rId24"/>
    <p:sldId id="500" r:id="rId25"/>
    <p:sldId id="397" r:id="rId26"/>
    <p:sldId id="501" r:id="rId27"/>
    <p:sldId id="502" r:id="rId28"/>
    <p:sldId id="503" r:id="rId29"/>
    <p:sldId id="512" r:id="rId30"/>
    <p:sldId id="504" r:id="rId31"/>
    <p:sldId id="505" r:id="rId32"/>
    <p:sldId id="506" r:id="rId33"/>
    <p:sldId id="507" r:id="rId34"/>
    <p:sldId id="508" r:id="rId35"/>
    <p:sldId id="509" r:id="rId36"/>
    <p:sldId id="419" r:id="rId37"/>
    <p:sldId id="510" r:id="rId38"/>
    <p:sldId id="511" r:id="rId39"/>
    <p:sldId id="278" r:id="rId40"/>
    <p:sldId id="513" r:id="rId41"/>
    <p:sldId id="427" r:id="rId42"/>
    <p:sldId id="514" r:id="rId43"/>
    <p:sldId id="418" r:id="rId44"/>
    <p:sldId id="515" r:id="rId45"/>
    <p:sldId id="516" r:id="rId46"/>
    <p:sldId id="517" r:id="rId47"/>
    <p:sldId id="420" r:id="rId48"/>
    <p:sldId id="518" r:id="rId49"/>
    <p:sldId id="519" r:id="rId50"/>
    <p:sldId id="520" r:id="rId51"/>
    <p:sldId id="521" r:id="rId52"/>
    <p:sldId id="522" r:id="rId53"/>
    <p:sldId id="431" r:id="rId54"/>
    <p:sldId id="523" r:id="rId55"/>
    <p:sldId id="422" r:id="rId56"/>
    <p:sldId id="524" r:id="rId57"/>
    <p:sldId id="299" r:id="rId58"/>
    <p:sldId id="525" r:id="rId59"/>
    <p:sldId id="526" r:id="rId60"/>
    <p:sldId id="527" r:id="rId61"/>
    <p:sldId id="528" r:id="rId62"/>
    <p:sldId id="484" r:id="rId63"/>
    <p:sldId id="529" r:id="rId64"/>
    <p:sldId id="530" r:id="rId65"/>
    <p:sldId id="531" r:id="rId66"/>
    <p:sldId id="532" r:id="rId67"/>
    <p:sldId id="533" r:id="rId68"/>
    <p:sldId id="429" r:id="rId69"/>
    <p:sldId id="534" r:id="rId70"/>
    <p:sldId id="434" r:id="rId71"/>
    <p:sldId id="535" r:id="rId72"/>
    <p:sldId id="536" r:id="rId73"/>
    <p:sldId id="537" r:id="rId74"/>
    <p:sldId id="538" r:id="rId75"/>
    <p:sldId id="437" r:id="rId76"/>
    <p:sldId id="539" r:id="rId77"/>
    <p:sldId id="540" r:id="rId78"/>
    <p:sldId id="541" r:id="rId79"/>
    <p:sldId id="542" r:id="rId80"/>
    <p:sldId id="543" r:id="rId81"/>
    <p:sldId id="544" r:id="rId82"/>
    <p:sldId id="545" r:id="rId83"/>
    <p:sldId id="546" r:id="rId84"/>
    <p:sldId id="440" r:id="rId85"/>
    <p:sldId id="547" r:id="rId86"/>
    <p:sldId id="548" r:id="rId87"/>
    <p:sldId id="453" r:id="rId88"/>
    <p:sldId id="549" r:id="rId89"/>
    <p:sldId id="550" r:id="rId90"/>
    <p:sldId id="551" r:id="rId91"/>
    <p:sldId id="552" r:id="rId92"/>
    <p:sldId id="553" r:id="rId93"/>
    <p:sldId id="554" r:id="rId94"/>
    <p:sldId id="478" r:id="rId95"/>
    <p:sldId id="555" r:id="rId96"/>
    <p:sldId id="556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CCB0"/>
    <a:srgbClr val="D40555"/>
    <a:srgbClr val="0A5D00"/>
    <a:srgbClr val="185C8E"/>
    <a:srgbClr val="214E91"/>
    <a:srgbClr val="B60000"/>
    <a:srgbClr val="C0D6C2"/>
    <a:srgbClr val="335E6F"/>
    <a:srgbClr val="82008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7" autoAdjust="0"/>
    <p:restoredTop sz="92662" autoAdjust="0"/>
  </p:normalViewPr>
  <p:slideViewPr>
    <p:cSldViewPr>
      <p:cViewPr>
        <p:scale>
          <a:sx n="75" d="100"/>
          <a:sy n="75" d="100"/>
        </p:scale>
        <p:origin x="-1308" y="-312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32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Queries are performed using SQL, or Standard Query Language.  SQL is a common query format used by many database programs.  A full treatment of SQL is beyond the scope of this course, however, </a:t>
            </a:r>
            <a:r>
              <a:rPr lang="en-US" dirty="0" err="1" smtClean="0"/>
              <a:t>ArcMap</a:t>
            </a:r>
            <a:r>
              <a:rPr lang="en-US" smtClean="0"/>
              <a:t> provides tool that make it easy to construct valid queries for selecting records.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26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slide" Target="slide4.xml"/><Relationship Id="rId7" Type="http://schemas.openxmlformats.org/officeDocument/2006/relationships/slide" Target="slide3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30.xml"/><Relationship Id="rId11" Type="http://schemas.openxmlformats.org/officeDocument/2006/relationships/slide" Target="slide78.xml"/><Relationship Id="rId5" Type="http://schemas.openxmlformats.org/officeDocument/2006/relationships/slide" Target="slide19.xml"/><Relationship Id="rId10" Type="http://schemas.openxmlformats.org/officeDocument/2006/relationships/slide" Target="slide68.xml"/><Relationship Id="rId4" Type="http://schemas.openxmlformats.org/officeDocument/2006/relationships/slide" Target="slide11.xml"/><Relationship Id="rId9" Type="http://schemas.openxmlformats.org/officeDocument/2006/relationships/slide" Target="slide5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4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7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6</a:t>
            </a:r>
          </a:p>
          <a:p>
            <a:r>
              <a:rPr lang="en-US" dirty="0"/>
              <a:t>Attribute Data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Relational DBMS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389120" cy="5212080"/>
          </a:xfrm>
        </p:spPr>
        <p:txBody>
          <a:bodyPr/>
          <a:lstStyle/>
          <a:p>
            <a:r>
              <a:rPr lang="en-US" sz="2800" dirty="0"/>
              <a:t>Stores data in multiple tables</a:t>
            </a:r>
          </a:p>
          <a:p>
            <a:r>
              <a:rPr lang="en-US" sz="2800" dirty="0"/>
              <a:t>Table relationships are defined as needed</a:t>
            </a:r>
          </a:p>
          <a:p>
            <a:r>
              <a:rPr lang="en-US" sz="2800" dirty="0"/>
              <a:t>Very flexible</a:t>
            </a:r>
          </a:p>
          <a:p>
            <a:r>
              <a:rPr lang="en-US" sz="2800" dirty="0"/>
              <a:t>Ideal for open-ended applications when queries not known beforehand</a:t>
            </a:r>
          </a:p>
          <a:p>
            <a:r>
              <a:rPr lang="en-US" sz="2800" dirty="0"/>
              <a:t>Most common type used in GIS applications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511" y="1512187"/>
            <a:ext cx="3669489" cy="458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0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Queries on tables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92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query?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query extracts certain records from a table based on a specified condition</a:t>
            </a:r>
          </a:p>
          <a:p>
            <a:pPr lvl="1"/>
            <a:r>
              <a:rPr lang="en-US" dirty="0"/>
              <a:t>How many students have GPA &gt; 3.5?</a:t>
            </a:r>
          </a:p>
          <a:p>
            <a:pPr lvl="1"/>
            <a:r>
              <a:rPr lang="en-US" dirty="0"/>
              <a:t>How many states have population &gt; 1 million?</a:t>
            </a:r>
          </a:p>
          <a:p>
            <a:pPr lvl="1"/>
            <a:r>
              <a:rPr lang="en-US" dirty="0"/>
              <a:t>How many counties had greater population in 1990 than in 2000?</a:t>
            </a:r>
          </a:p>
          <a:p>
            <a:pPr lvl="1"/>
            <a:r>
              <a:rPr lang="en-US" dirty="0"/>
              <a:t>How many customers have last names beginning with “Mac”  or “</a:t>
            </a:r>
            <a:r>
              <a:rPr lang="en-US" dirty="0" err="1"/>
              <a:t>Mc</a:t>
            </a:r>
            <a:r>
              <a:rPr lang="en-US" dirty="0"/>
              <a:t>”?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84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databases use a special query language called Structured Query Language</a:t>
            </a:r>
          </a:p>
          <a:p>
            <a:r>
              <a:rPr lang="en-US" dirty="0"/>
              <a:t>Can write queries that work in multiple DBMS environments</a:t>
            </a:r>
          </a:p>
          <a:p>
            <a:r>
              <a:rPr lang="en-US" dirty="0"/>
              <a:t>Queries can be saved and reused</a:t>
            </a:r>
          </a:p>
          <a:p>
            <a:r>
              <a:rPr lang="en-US" dirty="0"/>
              <a:t>Nearly always case-sensitive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2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Query Examples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21504"/>
            <a:ext cx="3626820" cy="474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267200" y="1295400"/>
            <a:ext cx="3886200" cy="35814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Some Valid Queries</a:t>
            </a:r>
          </a:p>
          <a:p>
            <a:pPr>
              <a:spcBef>
                <a:spcPts val="3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SELECT *FROM cities WHERE </a:t>
            </a:r>
            <a:br>
              <a:rPr lang="en-US" sz="2000" dirty="0"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latin typeface="Calibri" pitchFamily="34" charset="0"/>
                <a:cs typeface="Calibri" pitchFamily="34" charset="0"/>
              </a:rPr>
              <a:t>"POP1990" &gt;= 500000</a:t>
            </a:r>
          </a:p>
          <a:p>
            <a:pPr>
              <a:spcBef>
                <a:spcPts val="3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SELECT *FROM counties WHERE “BEEFCOW_92” &lt; “BEEFCOW_87”</a:t>
            </a:r>
          </a:p>
          <a:p>
            <a:pPr>
              <a:spcBef>
                <a:spcPts val="3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SELECT *FROM parcels WHERE</a:t>
            </a:r>
            <a:br>
              <a:rPr lang="en-US" sz="2000" dirty="0"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latin typeface="Calibri" pitchFamily="34" charset="0"/>
                <a:cs typeface="Calibri" pitchFamily="34" charset="0"/>
              </a:rPr>
              <a:t> “LU-CODE” = 42 AND “VALUE” &gt; 50000</a:t>
            </a:r>
          </a:p>
          <a:p>
            <a:pPr>
              <a:spcBef>
                <a:spcPts val="3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SELECT *FROM rentals WHERE </a:t>
            </a:r>
            <a:br>
              <a:rPr lang="en-US" sz="2000" dirty="0">
                <a:latin typeface="Calibri" pitchFamily="34" charset="0"/>
                <a:cs typeface="Calibri" pitchFamily="34" charset="0"/>
              </a:rPr>
            </a:br>
            <a:r>
              <a:rPr lang="en-US" sz="2000" dirty="0">
                <a:latin typeface="Calibri" pitchFamily="34" charset="0"/>
                <a:cs typeface="Calibri" pitchFamily="34" charset="0"/>
              </a:rPr>
              <a:t>“RENT” &gt; 700 AND “RENT” &lt; 1500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267200" y="5151120"/>
            <a:ext cx="4297680" cy="640080"/>
          </a:xfrm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In most databases, SQL expressions are case-sensitive “Smith” ≠ “SMITH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57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Criteria Queries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70000"/>
              </a:spcBef>
            </a:pPr>
            <a:r>
              <a:rPr lang="en-US" dirty="0"/>
              <a:t>Multiple criteria queries using AND or </a:t>
            </a:r>
            <a:r>
              <a:rPr lang="en-US" dirty="0" err="1"/>
              <a:t>OR</a:t>
            </a:r>
            <a:endParaRPr lang="en-US" dirty="0"/>
          </a:p>
          <a:p>
            <a:pPr lvl="1">
              <a:spcBef>
                <a:spcPct val="70000"/>
              </a:spcBef>
              <a:buNone/>
            </a:pPr>
            <a:r>
              <a:rPr lang="en-US" dirty="0"/>
              <a:t>“STATE” = ‘Alabama’ OR “STATE” = ‘Texas’</a:t>
            </a:r>
          </a:p>
          <a:p>
            <a:pPr lvl="1">
              <a:spcBef>
                <a:spcPct val="70000"/>
              </a:spcBef>
              <a:buNone/>
            </a:pPr>
            <a:r>
              <a:rPr lang="en-US" dirty="0"/>
              <a:t>[Value] &gt; 5000 AND [Value] &lt; </a:t>
            </a:r>
            <a:r>
              <a:rPr lang="en-US" dirty="0" smtClean="0"/>
              <a:t>10000</a:t>
            </a:r>
            <a:endParaRPr lang="en-US" dirty="0"/>
          </a:p>
          <a:p>
            <a:pPr lvl="1">
              <a:spcBef>
                <a:spcPts val="3000"/>
              </a:spcBef>
            </a:pPr>
            <a:r>
              <a:rPr lang="en-US" dirty="0"/>
              <a:t>Note that the field name must be repeated for each </a:t>
            </a:r>
            <a:r>
              <a:rPr lang="en-US" dirty="0" smtClean="0"/>
              <a:t>condition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33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Searching for partial matches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Sometimes you need to find one string within another rather than an exact match</a:t>
            </a:r>
          </a:p>
          <a:p>
            <a:pPr lvl="1"/>
            <a:r>
              <a:rPr lang="en-US" dirty="0"/>
              <a:t>  Find all customer names beginning with “Mac” or “</a:t>
            </a:r>
            <a:r>
              <a:rPr lang="en-US" dirty="0" err="1"/>
              <a:t>Mc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 Find all zip codes beginning with 0</a:t>
            </a:r>
          </a:p>
          <a:p>
            <a:r>
              <a:rPr lang="en-US" dirty="0"/>
              <a:t>Typically uses a “wildcard” character</a:t>
            </a:r>
          </a:p>
          <a:p>
            <a:pPr lvl="1"/>
            <a:r>
              <a:rPr lang="en-US" dirty="0"/>
              <a:t>  *Mac*  or *</a:t>
            </a:r>
            <a:r>
              <a:rPr lang="en-US" dirty="0" err="1"/>
              <a:t>Mc</a:t>
            </a:r>
            <a:r>
              <a:rPr lang="en-US" dirty="0"/>
              <a:t>*</a:t>
            </a:r>
          </a:p>
          <a:p>
            <a:pPr lvl="1"/>
            <a:r>
              <a:rPr lang="en-US" dirty="0"/>
              <a:t>  0*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73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Like Operator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66344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“NAME”  LIKE ‘%(D)%’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Finds all of the </a:t>
            </a:r>
            <a:r>
              <a:rPr lang="en-US" dirty="0">
                <a:solidFill>
                  <a:srgbClr val="D40555"/>
                </a:solidFill>
              </a:rPr>
              <a:t>(D)</a:t>
            </a:r>
            <a:r>
              <a:rPr lang="en-US" dirty="0"/>
              <a:t>  Democrats</a:t>
            </a:r>
          </a:p>
          <a:p>
            <a:pPr>
              <a:lnSpc>
                <a:spcPct val="90000"/>
              </a:lnSpc>
            </a:pPr>
            <a:r>
              <a:rPr lang="en-US" dirty="0"/>
              <a:t>% is wildcard</a:t>
            </a:r>
          </a:p>
          <a:p>
            <a:pPr>
              <a:lnSpc>
                <a:spcPct val="90000"/>
              </a:lnSpc>
            </a:pPr>
            <a:r>
              <a:rPr lang="en-US" dirty="0"/>
              <a:t>Ignores </a:t>
            </a:r>
            <a:r>
              <a:rPr lang="en-US" dirty="0">
                <a:solidFill>
                  <a:srgbClr val="D40555"/>
                </a:solidFill>
              </a:rPr>
              <a:t>D</a:t>
            </a:r>
            <a:r>
              <a:rPr lang="en-US" dirty="0"/>
              <a:t>on or </a:t>
            </a:r>
            <a:r>
              <a:rPr lang="en-US" dirty="0" smtClean="0">
                <a:solidFill>
                  <a:srgbClr val="D40555"/>
                </a:solidFill>
              </a:rPr>
              <a:t>D</a:t>
            </a:r>
            <a:r>
              <a:rPr lang="en-US" dirty="0" smtClean="0"/>
              <a:t>anforth</a:t>
            </a:r>
            <a:endParaRPr lang="en-US" dirty="0"/>
          </a:p>
          <a:p>
            <a:pPr>
              <a:lnSpc>
                <a:spcPct val="90000"/>
              </a:lnSpc>
              <a:spcBef>
                <a:spcPts val="2400"/>
              </a:spcBef>
            </a:pPr>
            <a:r>
              <a:rPr lang="en-US" dirty="0"/>
              <a:t>“NAME”  LIKE ‘%New %’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Would find </a:t>
            </a:r>
            <a:r>
              <a:rPr lang="en-US" u="sng" dirty="0"/>
              <a:t>New</a:t>
            </a:r>
            <a:r>
              <a:rPr lang="en-US" dirty="0"/>
              <a:t> Hampshire and </a:t>
            </a:r>
            <a:r>
              <a:rPr lang="en-US" u="sng" dirty="0"/>
              <a:t>New</a:t>
            </a:r>
            <a:r>
              <a:rPr lang="en-US" dirty="0"/>
              <a:t> York, but not </a:t>
            </a:r>
            <a:r>
              <a:rPr lang="en-US" u="sng" dirty="0"/>
              <a:t>New</a:t>
            </a:r>
            <a:r>
              <a:rPr lang="en-US" dirty="0"/>
              <a:t>castle or </a:t>
            </a:r>
            <a:r>
              <a:rPr lang="en-US" dirty="0" smtClean="0"/>
              <a:t>Ken</a:t>
            </a:r>
            <a:r>
              <a:rPr lang="en-US" u="sng" dirty="0" smtClean="0"/>
              <a:t>new</a:t>
            </a:r>
            <a:r>
              <a:rPr lang="en-US" dirty="0" smtClean="0"/>
              <a:t>ick</a:t>
            </a:r>
            <a:endParaRPr lang="en-US" dirty="0"/>
          </a:p>
        </p:txBody>
      </p:sp>
      <p:pic>
        <p:nvPicPr>
          <p:cNvPr id="717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371600"/>
            <a:ext cx="2867827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1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result of a query is a set of selected records that meet the criteria</a:t>
            </a:r>
          </a:p>
          <a:p>
            <a:pPr>
              <a:lnSpc>
                <a:spcPct val="90000"/>
              </a:lnSpc>
            </a:pPr>
            <a:r>
              <a:rPr lang="en-US" dirty="0"/>
              <a:t>Subsequent operations on the table will use only the selected records and ignore the others.  A user might…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Export the selected records to a new table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Calculate statistics on the selected records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Calculate new values for the selected records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Produce a report based on the selected </a:t>
            </a:r>
            <a:r>
              <a:rPr lang="en-US" dirty="0" smtClean="0"/>
              <a:t>records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00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Joining and relating tables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50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sz="2800" dirty="0">
                <a:hlinkClick r:id="rId2" action="ppaction://hlinksldjump"/>
              </a:rPr>
              <a:t>GIS Concepts</a:t>
            </a:r>
            <a:endParaRPr lang="en-US" sz="28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3" action="ppaction://hlinksldjump"/>
              </a:rPr>
              <a:t>What is a table?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4" action="ppaction://hlinksldjump"/>
              </a:rPr>
              <a:t>Queries on tables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5" action="ppaction://hlinksldjump"/>
              </a:rPr>
              <a:t>Joining and relating tables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6" action="ppaction://hlinksldjump"/>
              </a:rPr>
              <a:t>Summary statistics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7" action="ppaction://hlinksldjump"/>
              </a:rPr>
              <a:t>Database storage concepts</a:t>
            </a:r>
            <a:endParaRPr lang="en-US" sz="2400" dirty="0"/>
          </a:p>
          <a:p>
            <a:pPr>
              <a:spcBef>
                <a:spcPts val="1000"/>
              </a:spcBef>
            </a:pPr>
            <a:r>
              <a:rPr lang="en-US" sz="2800" dirty="0">
                <a:hlinkClick r:id="rId8" action="ppaction://hlinksldjump"/>
              </a:rPr>
              <a:t>About ArcGIS</a:t>
            </a:r>
            <a:endParaRPr lang="en-US" sz="28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9" action="ppaction://hlinksldjump"/>
              </a:rPr>
              <a:t>Working with tables in ArcGIS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10" action="ppaction://hlinksldjump"/>
              </a:rPr>
              <a:t>Editing and calculating fields </a:t>
            </a:r>
            <a:endParaRPr lang="en-US" sz="2400" dirty="0"/>
          </a:p>
          <a:p>
            <a:pPr lvl="1">
              <a:spcBef>
                <a:spcPts val="1000"/>
              </a:spcBef>
            </a:pPr>
            <a:r>
              <a:rPr lang="en-US" sz="2400" dirty="0">
                <a:hlinkClick r:id="rId11" action="ppaction://hlinksldjump"/>
              </a:rPr>
              <a:t>Importing </a:t>
            </a:r>
            <a:r>
              <a:rPr lang="en-US" sz="2400" dirty="0" smtClean="0">
                <a:hlinkClick r:id="rId11" action="ppaction://hlinksldjump"/>
              </a:rPr>
              <a:t>tables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Joining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743200" cy="457200"/>
          </a:xfrm>
        </p:spPr>
        <p:txBody>
          <a:bodyPr/>
          <a:lstStyle/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Destination </a:t>
            </a:r>
            <a:r>
              <a:rPr lang="en-US" sz="2800" b="1" dirty="0" smtClean="0">
                <a:latin typeface="Calibri" pitchFamily="34" charset="0"/>
                <a:cs typeface="Calibri" pitchFamily="34" charset="0"/>
              </a:rPr>
              <a:t>table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6355080" y="1295400"/>
            <a:ext cx="2103120" cy="457200"/>
          </a:xfrm>
        </p:spPr>
        <p:txBody>
          <a:bodyPr/>
          <a:lstStyle/>
          <a:p>
            <a:pPr lvl="0"/>
            <a:r>
              <a:rPr lang="en-US" sz="28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Source </a:t>
            </a:r>
            <a:r>
              <a:rPr lang="en-US" sz="28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table</a:t>
            </a:r>
            <a:endParaRPr lang="en-US" sz="28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76350"/>
            <a:ext cx="822960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9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facts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Joins are temporary relationships between tables used by a relational DBMS</a:t>
            </a:r>
          </a:p>
          <a:p>
            <a:r>
              <a:rPr lang="en-US" dirty="0"/>
              <a:t>Tables must share a common field (key)</a:t>
            </a:r>
          </a:p>
          <a:p>
            <a:r>
              <a:rPr lang="en-US" dirty="0"/>
              <a:t>Treats the two tables as a single table</a:t>
            </a:r>
          </a:p>
          <a:p>
            <a:r>
              <a:rPr lang="en-US" dirty="0"/>
              <a:t>Original stored data is not affected</a:t>
            </a:r>
          </a:p>
          <a:p>
            <a:r>
              <a:rPr lang="en-US" dirty="0"/>
              <a:t>Can be removed when no longer needed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28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One-to-one joins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124200" cy="9144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Destination table </a:t>
            </a:r>
          </a:p>
          <a:p>
            <a:pPr>
              <a:spcBef>
                <a:spcPts val="3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(always imagine on the left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029200" y="1295400"/>
            <a:ext cx="3291840" cy="9144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Source table</a:t>
            </a:r>
          </a:p>
          <a:p>
            <a:pPr>
              <a:spcBef>
                <a:spcPts val="3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(always imagine on the right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4616"/>
            <a:ext cx="8229600" cy="268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7200" y="5334000"/>
            <a:ext cx="8229600" cy="82296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When each record in the destination table matches exactly one record in the source table, we call it a cardinality of one-to-one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07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Cardinality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97680" cy="14630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One-to-one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States to Governors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Countries to </a:t>
            </a:r>
            <a:r>
              <a:rPr lang="en-US" sz="2400" dirty="0" smtClean="0"/>
              <a:t>capitals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3276600"/>
            <a:ext cx="8229600" cy="548640"/>
          </a:xfrm>
        </p:spPr>
        <p:txBody>
          <a:bodyPr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(Destination on the left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7200" y="4175760"/>
            <a:ext cx="3017520" cy="14630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Many to one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Cities to states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Schools to </a:t>
            </a:r>
            <a:r>
              <a:rPr lang="en-US" sz="2400" dirty="0" smtClean="0"/>
              <a:t>districts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7200" y="5943600"/>
            <a:ext cx="8412480" cy="457200"/>
          </a:xfrm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In evaluating cardinality, always put the destination first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5212080" y="1295400"/>
            <a:ext cx="3017520" cy="14630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One-to-many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States to cities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Districts to </a:t>
            </a:r>
            <a:r>
              <a:rPr lang="en-US" sz="2400" dirty="0" smtClean="0"/>
              <a:t>schools</a:t>
            </a:r>
            <a:endParaRPr lang="en-US" sz="2400" dirty="0"/>
          </a:p>
        </p:txBody>
      </p:sp>
      <p:sp>
        <p:nvSpPr>
          <p:cNvPr id="8" name="Content Placeholder 7"/>
          <p:cNvSpPr>
            <a:spLocks noGrp="1"/>
          </p:cNvSpPr>
          <p:nvPr>
            <p:ph idx="17"/>
          </p:nvPr>
        </p:nvSpPr>
        <p:spPr>
          <a:xfrm>
            <a:off x="5212080" y="4175760"/>
            <a:ext cx="3108960" cy="14630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Many-to-many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Students to classes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Stores to </a:t>
            </a:r>
            <a:r>
              <a:rPr lang="en-US" sz="2400" dirty="0" smtClean="0"/>
              <a:t>customers</a:t>
            </a:r>
            <a:endParaRPr lang="en-US" sz="2400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48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 of Joining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</p:spPr>
        <p:txBody>
          <a:bodyPr/>
          <a:lstStyle/>
          <a:p>
            <a:r>
              <a:rPr lang="en-US" sz="2400" dirty="0"/>
              <a:t>Each record in the destination table must match one and only one record in the source table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024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22967"/>
            <a:ext cx="6802574" cy="194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7559040" y="2362200"/>
            <a:ext cx="731520" cy="1097280"/>
          </a:xfrm>
        </p:spPr>
        <p:txBody>
          <a:bodyPr/>
          <a:lstStyle/>
          <a:p>
            <a:r>
              <a:rPr lang="en-US" sz="2400" dirty="0"/>
              <a:t>One to </a:t>
            </a:r>
            <a:r>
              <a:rPr lang="en-US" sz="2400" dirty="0" smtClean="0"/>
              <a:t>one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7200" y="4206240"/>
            <a:ext cx="2011680" cy="365760"/>
          </a:xfrm>
        </p:spPr>
        <p:txBody>
          <a:bodyPr/>
          <a:lstStyle/>
          <a:p>
            <a:r>
              <a:rPr lang="en-US" sz="2000" b="1" dirty="0"/>
              <a:t>Destination </a:t>
            </a:r>
            <a:r>
              <a:rPr lang="en-US" sz="2000" b="1" dirty="0" smtClean="0"/>
              <a:t>table</a:t>
            </a:r>
            <a:endParaRPr lang="en-US" sz="2000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5760720" y="4206240"/>
            <a:ext cx="1554480" cy="365760"/>
          </a:xfrm>
        </p:spPr>
        <p:txBody>
          <a:bodyPr/>
          <a:lstStyle/>
          <a:p>
            <a:r>
              <a:rPr lang="en-US" sz="2000" b="1" dirty="0"/>
              <a:t>Source </a:t>
            </a:r>
            <a:r>
              <a:rPr lang="en-US" sz="2000" b="1" dirty="0" smtClean="0"/>
              <a:t>table</a:t>
            </a:r>
            <a:endParaRPr lang="en-US" sz="2000" b="1" dirty="0"/>
          </a:p>
        </p:txBody>
      </p:sp>
      <p:pic>
        <p:nvPicPr>
          <p:cNvPr id="10243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0"/>
            <a:ext cx="6796479" cy="197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8"/>
          <p:cNvSpPr>
            <a:spLocks noGrp="1"/>
          </p:cNvSpPr>
          <p:nvPr>
            <p:ph idx="20"/>
          </p:nvPr>
        </p:nvSpPr>
        <p:spPr>
          <a:xfrm>
            <a:off x="7559040" y="4831080"/>
            <a:ext cx="822960" cy="1188720"/>
          </a:xfrm>
        </p:spPr>
        <p:txBody>
          <a:bodyPr/>
          <a:lstStyle/>
          <a:p>
            <a:r>
              <a:rPr lang="en-US" sz="2400" dirty="0"/>
              <a:t>Many to </a:t>
            </a:r>
            <a:r>
              <a:rPr lang="en-US" sz="2400" dirty="0" smtClean="0"/>
              <a:t>on</a:t>
            </a:r>
            <a:endParaRPr lang="en-US" sz="2400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3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to many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09826"/>
            <a:ext cx="8229600" cy="232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idx="13"/>
          </p:nvPr>
        </p:nvSpPr>
        <p:spPr>
          <a:xfrm>
            <a:off x="609600" y="3962400"/>
            <a:ext cx="237744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Destination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table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6629400" y="3962400"/>
            <a:ext cx="173736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Source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table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457200" y="4907280"/>
            <a:ext cx="8229600" cy="16459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Violates the Rule of Joining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Record to join to destination is ambiguous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Must use a relate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instead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61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matches?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914400"/>
          </a:xfrm>
        </p:spPr>
        <p:txBody>
          <a:bodyPr/>
          <a:lstStyle/>
          <a:p>
            <a:r>
              <a:rPr lang="en-US" sz="2800" dirty="0"/>
              <a:t>Join still occurs, but &lt;Null&gt; values are given to records with no </a:t>
            </a:r>
            <a:r>
              <a:rPr lang="en-US" sz="2800" dirty="0" smtClean="0"/>
              <a:t>match</a:t>
            </a:r>
            <a:endParaRPr lang="en-US" sz="2800" dirty="0"/>
          </a:p>
        </p:txBody>
      </p:sp>
      <p:sp>
        <p:nvSpPr>
          <p:cNvPr id="8" name="Content Placeholder 3"/>
          <p:cNvSpPr>
            <a:spLocks noGrp="1"/>
          </p:cNvSpPr>
          <p:nvPr>
            <p:ph idx="13"/>
          </p:nvPr>
        </p:nvSpPr>
        <p:spPr>
          <a:xfrm>
            <a:off x="1213174" y="2514600"/>
            <a:ext cx="3108960" cy="7315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Earthquakes table has records for Puerto Rico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4953000" y="2514600"/>
            <a:ext cx="3474720" cy="7315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States table does not have records for Puerto Rico</a:t>
            </a:r>
          </a:p>
        </p:txBody>
      </p:sp>
      <p:pic>
        <p:nvPicPr>
          <p:cNvPr id="12290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75835"/>
            <a:ext cx="6858000" cy="305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9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joins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You can add multiple joins to a destination table using different keys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You cannot join to a joined source </a:t>
            </a:r>
            <a:r>
              <a:rPr lang="en-US" sz="2800" dirty="0" smtClean="0"/>
              <a:t>table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716280" y="3368040"/>
            <a:ext cx="1645920" cy="365760"/>
          </a:xfrm>
        </p:spPr>
        <p:txBody>
          <a:bodyPr anchor="ctr"/>
          <a:lstStyle/>
          <a:p>
            <a:r>
              <a:rPr lang="en-US" sz="2400" dirty="0"/>
              <a:t>Destination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3863340" y="3368040"/>
            <a:ext cx="1280160" cy="365760"/>
          </a:xfrm>
        </p:spPr>
        <p:txBody>
          <a:bodyPr anchor="ctr"/>
          <a:lstStyle/>
          <a:p>
            <a:r>
              <a:rPr lang="en-US" sz="2400" dirty="0"/>
              <a:t>Source </a:t>
            </a:r>
            <a:r>
              <a:rPr lang="en-US" sz="2400" dirty="0" smtClean="0"/>
              <a:t>1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6644640" y="3368040"/>
            <a:ext cx="1280160" cy="365760"/>
          </a:xfrm>
        </p:spPr>
        <p:txBody>
          <a:bodyPr anchor="ctr"/>
          <a:lstStyle/>
          <a:p>
            <a:r>
              <a:rPr lang="en-US" sz="2400" dirty="0"/>
              <a:t>Source </a:t>
            </a:r>
            <a:r>
              <a:rPr lang="en-US" sz="2400" dirty="0" smtClean="0"/>
              <a:t>2</a:t>
            </a:r>
            <a:endParaRPr lang="en-US" sz="2400" dirty="0"/>
          </a:p>
        </p:txBody>
      </p:sp>
      <p:pic>
        <p:nvPicPr>
          <p:cNvPr id="13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44931"/>
            <a:ext cx="8229600" cy="2427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9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to a join except that</a:t>
            </a:r>
          </a:p>
          <a:p>
            <a:pPr lvl="1"/>
            <a:r>
              <a:rPr lang="en-US" dirty="0"/>
              <a:t>The tables remain separate</a:t>
            </a:r>
          </a:p>
          <a:p>
            <a:pPr lvl="1"/>
            <a:r>
              <a:rPr lang="en-US" dirty="0"/>
              <a:t>Items selected in one table may be highlighted in the related table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90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572000" cy="457200"/>
          </a:xfrm>
          <a:solidFill>
            <a:srgbClr val="B0CCB0"/>
          </a:solidFill>
        </p:spPr>
        <p:txBody>
          <a:bodyPr anchor="ctr"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Select the New England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states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3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05000"/>
            <a:ext cx="7655944" cy="384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3611880" y="5943600"/>
            <a:ext cx="4846320" cy="457200"/>
          </a:xfrm>
          <a:solidFill>
            <a:srgbClr val="B0CCB0"/>
          </a:solidFill>
        </p:spPr>
        <p:txBody>
          <a:bodyPr anchor="ctr"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Find reps of New England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states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64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</a:t>
            </a:r>
            <a:r>
              <a:rPr lang="en-US" dirty="0" smtClean="0"/>
              <a:t>6.</a:t>
            </a:r>
            <a:endParaRPr lang="en-US" dirty="0"/>
          </a:p>
          <a:p>
            <a:pPr algn="ctr"/>
            <a:r>
              <a:rPr lang="en-US" dirty="0"/>
              <a:t>Attribute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Summary statistics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8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statistics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103120"/>
          </a:xfrm>
        </p:spPr>
        <p:txBody>
          <a:bodyPr/>
          <a:lstStyle/>
          <a:p>
            <a:r>
              <a:rPr lang="en-US" dirty="0"/>
              <a:t>Often a first step in data analysis</a:t>
            </a:r>
          </a:p>
          <a:p>
            <a:r>
              <a:rPr lang="en-US" dirty="0"/>
              <a:t>Opportunity to think critically about data</a:t>
            </a:r>
          </a:p>
          <a:p>
            <a:r>
              <a:rPr lang="en-US" dirty="0"/>
              <a:t>Returns statistics only for selected </a:t>
            </a:r>
            <a:r>
              <a:rPr lang="en-US" dirty="0" smtClean="0"/>
              <a:t>set</a:t>
            </a:r>
            <a:endParaRPr lang="en-US" dirty="0"/>
          </a:p>
        </p:txBody>
      </p:sp>
      <p:pic>
        <p:nvPicPr>
          <p:cNvPr id="1536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98581"/>
            <a:ext cx="8229600" cy="257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73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critically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07035"/>
            <a:ext cx="7772400" cy="296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idx="13"/>
          </p:nvPr>
        </p:nvSpPr>
        <p:spPr>
          <a:xfrm>
            <a:off x="457200" y="4572000"/>
            <a:ext cx="8229600" cy="1828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Why are there so many zero magnitude quakes?</a:t>
            </a:r>
          </a:p>
          <a:p>
            <a:pPr>
              <a:spcBef>
                <a:spcPts val="600"/>
              </a:spcBef>
            </a:pPr>
            <a:r>
              <a:rPr lang="en-US" dirty="0"/>
              <a:t>Why so few small earthquakes?</a:t>
            </a:r>
          </a:p>
          <a:p>
            <a:pPr>
              <a:spcBef>
                <a:spcPts val="600"/>
              </a:spcBef>
            </a:pPr>
            <a:r>
              <a:rPr lang="en-US" dirty="0"/>
              <a:t>What are the implications for data analysis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7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Summarizing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192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Calculate statistics for </a:t>
            </a:r>
            <a:r>
              <a:rPr lang="en-US" sz="2400" b="1" dirty="0"/>
              <a:t>groups</a:t>
            </a:r>
            <a:r>
              <a:rPr lang="en-US" sz="2400" dirty="0"/>
              <a:t> of features in a table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Groups by unique values in the one field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User chooses statistics to calculate for other fields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400" dirty="0"/>
              <a:t>Produces another table as output with groups and stats</a:t>
            </a:r>
          </a:p>
        </p:txBody>
      </p:sp>
      <p:pic>
        <p:nvPicPr>
          <p:cNvPr id="174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28" y="3505199"/>
            <a:ext cx="5212080" cy="295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6019800" y="3733800"/>
            <a:ext cx="2468880" cy="246888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How many people live in each </a:t>
            </a:r>
            <a:r>
              <a:rPr lang="en-US" sz="2400" dirty="0" err="1"/>
              <a:t>subregion</a:t>
            </a:r>
            <a:r>
              <a:rPr lang="en-US" sz="2400" dirty="0"/>
              <a:t>?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What is the total area of each </a:t>
            </a:r>
            <a:r>
              <a:rPr lang="en-US" sz="2400" dirty="0" err="1"/>
              <a:t>subregion</a:t>
            </a:r>
            <a:r>
              <a:rPr lang="en-US" sz="2400" dirty="0"/>
              <a:t>?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summarize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2007"/>
            <a:ext cx="3194040" cy="3663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520" y="1798097"/>
            <a:ext cx="4754880" cy="467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2194560" y="5455695"/>
            <a:ext cx="1920240" cy="10058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Sum Pop2010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Sum SQMI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Output Table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61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76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914400"/>
          </a:xfrm>
        </p:spPr>
        <p:txBody>
          <a:bodyPr/>
          <a:lstStyle/>
          <a:p>
            <a:r>
              <a:rPr lang="en-US" sz="2800" dirty="0"/>
              <a:t>Could we now create a map of population in </a:t>
            </a:r>
            <a:r>
              <a:rPr lang="en-US" sz="2800" dirty="0" err="1"/>
              <a:t>subregions</a:t>
            </a:r>
            <a:r>
              <a:rPr lang="en-US" sz="2800" dirty="0"/>
              <a:t>?  No, there are no features.</a:t>
            </a: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1800"/>
            <a:ext cx="8229600" cy="33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6553200" y="2743200"/>
            <a:ext cx="2286000" cy="45720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Standalone table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Joining the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1920240" cy="457200"/>
          </a:xfrm>
          <a:solidFill>
            <a:srgbClr val="B0CCB0"/>
          </a:solidFill>
        </p:spPr>
        <p:txBody>
          <a:bodyPr anchor="ctr"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States layer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6080760" y="1524000"/>
            <a:ext cx="2834640" cy="457200"/>
          </a:xfrm>
          <a:solidFill>
            <a:srgbClr val="B0CCB0"/>
          </a:solidFill>
        </p:spPr>
        <p:txBody>
          <a:bodyPr anchor="ctr"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Summarized table</a:t>
            </a:r>
          </a:p>
        </p:txBody>
      </p:sp>
      <p:pic>
        <p:nvPicPr>
          <p:cNvPr id="2150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4330"/>
            <a:ext cx="8229600" cy="478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61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Database storage concepts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92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Fields have specific types available</a:t>
            </a:r>
          </a:p>
          <a:p>
            <a:r>
              <a:rPr lang="en-US" dirty="0"/>
              <a:t>Must be defined before use</a:t>
            </a:r>
          </a:p>
          <a:p>
            <a:r>
              <a:rPr lang="en-US" dirty="0"/>
              <a:t>Once defined, cannot be changed</a:t>
            </a:r>
          </a:p>
          <a:p>
            <a:r>
              <a:rPr lang="en-US" dirty="0"/>
              <a:t>Naming rules</a:t>
            </a:r>
          </a:p>
          <a:p>
            <a:pPr lvl="1"/>
            <a:r>
              <a:rPr lang="en-US" dirty="0"/>
              <a:t>No more than 13 characters</a:t>
            </a:r>
          </a:p>
          <a:p>
            <a:pPr lvl="1"/>
            <a:r>
              <a:rPr lang="en-US" dirty="0"/>
              <a:t>Use only letters and numbers</a:t>
            </a:r>
          </a:p>
          <a:p>
            <a:pPr lvl="1"/>
            <a:r>
              <a:rPr lang="en-US" dirty="0"/>
              <a:t>Must start with a letter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07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What is a table?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126480" cy="2743200"/>
          </a:xfrm>
        </p:spPr>
        <p:txBody>
          <a:bodyPr/>
          <a:lstStyle/>
          <a:p>
            <a:r>
              <a:rPr lang="en-US" sz="2800" dirty="0"/>
              <a:t>Fundamental mode of computer storage</a:t>
            </a:r>
          </a:p>
          <a:p>
            <a:r>
              <a:rPr lang="en-US" sz="2800" dirty="0"/>
              <a:t>Data are stored as a series of 0’s and 1’s representing numbers in base 2 (</a:t>
            </a:r>
            <a:r>
              <a:rPr lang="en-US" sz="2800" b="1" dirty="0"/>
              <a:t>bits</a:t>
            </a:r>
            <a:r>
              <a:rPr lang="en-US" sz="2800" dirty="0"/>
              <a:t>)</a:t>
            </a:r>
          </a:p>
          <a:p>
            <a:r>
              <a:rPr lang="en-US" sz="2800" dirty="0"/>
              <a:t>Bits are grouped by eight to form 1 </a:t>
            </a:r>
            <a:r>
              <a:rPr lang="en-US" sz="2800" b="1" dirty="0"/>
              <a:t>byte</a:t>
            </a:r>
            <a:r>
              <a:rPr lang="en-US" sz="2800" dirty="0"/>
              <a:t>.  A megabyte (MB) is 1 million bytes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2253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19600"/>
            <a:ext cx="1590925" cy="1974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1766847" y="4617720"/>
            <a:ext cx="2194560" cy="2011680"/>
          </a:xfrm>
        </p:spPr>
        <p:txBody>
          <a:bodyPr/>
          <a:lstStyle/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In base 2: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00000000  = 0 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11111111 = 255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2</a:t>
            </a:r>
            <a:r>
              <a:rPr lang="en-US" sz="2400" baseline="30000" dirty="0">
                <a:latin typeface="Calibri" pitchFamily="34" charset="0"/>
                <a:cs typeface="Calibri" pitchFamily="34" charset="0"/>
              </a:rPr>
              <a:t>8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=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256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53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129" y="5068940"/>
            <a:ext cx="3992550" cy="140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8153400" y="975360"/>
            <a:ext cx="822960" cy="5577840"/>
          </a:xfrm>
        </p:spPr>
        <p:txBody>
          <a:bodyPr/>
          <a:lstStyle/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0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11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100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101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110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111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1000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1001</a:t>
            </a:r>
          </a:p>
          <a:p>
            <a:pPr algn="r">
              <a:spcBef>
                <a:spcPts val="2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1010</a:t>
            </a:r>
          </a:p>
          <a:p>
            <a:pPr algn="r">
              <a:spcBef>
                <a:spcPts val="200"/>
              </a:spcBef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1011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00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ASCII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209800"/>
          </a:xfrm>
        </p:spPr>
        <p:txBody>
          <a:bodyPr/>
          <a:lstStyle/>
          <a:p>
            <a:r>
              <a:rPr lang="en-US" dirty="0"/>
              <a:t>American Standard Code for Information Interchange (ASCII)</a:t>
            </a:r>
          </a:p>
          <a:p>
            <a:r>
              <a:rPr lang="en-US" dirty="0"/>
              <a:t>Stores letters, characters, and symbols as single 7-bit binary </a:t>
            </a:r>
            <a:r>
              <a:rPr lang="en-US" dirty="0" smtClean="0"/>
              <a:t>codes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3733800"/>
            <a:ext cx="822960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CAT  = {</a:t>
            </a:r>
            <a:r>
              <a:rPr lang="en-US" sz="2800" dirty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67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65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84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} decimal =  </a:t>
            </a:r>
            <a:r>
              <a:rPr lang="en-US" sz="2800" dirty="0" smtClean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1000011</a:t>
            </a:r>
            <a:r>
              <a:rPr lang="en-US" sz="2800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1000001</a:t>
            </a:r>
            <a:r>
              <a:rPr lang="en-US" sz="2800" dirty="0" smtClean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1010100</a:t>
            </a:r>
            <a:endParaRPr lang="en-US" sz="2800" dirty="0">
              <a:solidFill>
                <a:srgbClr val="D4055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7200" y="4724400"/>
            <a:ext cx="822960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cat  = {</a:t>
            </a:r>
            <a:r>
              <a:rPr lang="en-US" sz="2800" dirty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99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97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116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} decimal =  </a:t>
            </a:r>
            <a:r>
              <a:rPr lang="en-US" sz="2800" dirty="0" smtClean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1100011</a:t>
            </a:r>
            <a:r>
              <a:rPr lang="en-US" sz="2800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1100001</a:t>
            </a:r>
            <a:r>
              <a:rPr lang="en-US" sz="2800" dirty="0" smtClean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1110100</a:t>
            </a:r>
            <a:endParaRPr lang="en-US" sz="2800" dirty="0">
              <a:solidFill>
                <a:srgbClr val="D4055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7200" y="5867400"/>
            <a:ext cx="822960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148  = {</a:t>
            </a:r>
            <a:r>
              <a:rPr lang="en-US" sz="2800" dirty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49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52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56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} decimal =  </a:t>
            </a:r>
            <a:r>
              <a:rPr lang="en-US" sz="2800" dirty="0" smtClean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0110001</a:t>
            </a:r>
            <a:r>
              <a:rPr lang="en-US" sz="2800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0110100</a:t>
            </a:r>
            <a:r>
              <a:rPr lang="en-US" sz="2800" dirty="0" smtClean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0111000</a:t>
            </a:r>
            <a:endParaRPr lang="en-US" sz="2800" dirty="0">
              <a:solidFill>
                <a:srgbClr val="D4055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2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21040" cy="23774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Text data always stored in ASCII format</a:t>
            </a:r>
          </a:p>
          <a:p>
            <a:pPr>
              <a:spcBef>
                <a:spcPts val="600"/>
              </a:spcBef>
            </a:pPr>
            <a:r>
              <a:rPr lang="en-US" dirty="0"/>
              <a:t>Numeric data may be stored in ASCII or binary format</a:t>
            </a:r>
          </a:p>
          <a:p>
            <a:pPr>
              <a:spcBef>
                <a:spcPts val="600"/>
              </a:spcBef>
            </a:pPr>
            <a:r>
              <a:rPr lang="en-US" dirty="0"/>
              <a:t>Binary is generally more efficient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4114800"/>
            <a:ext cx="822960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ASCII stores three letter codes of 1 byte each = 3 bytes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7200" y="4572000"/>
            <a:ext cx="8229600" cy="457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106  = {</a:t>
            </a:r>
            <a:r>
              <a:rPr lang="en-US" sz="2800" dirty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49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48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54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} decimal =  </a:t>
            </a:r>
            <a:r>
              <a:rPr lang="en-US" sz="2800" dirty="0">
                <a:solidFill>
                  <a:srgbClr val="185C8E"/>
                </a:solidFill>
                <a:latin typeface="Calibri" pitchFamily="34" charset="0"/>
                <a:cs typeface="Calibri" pitchFamily="34" charset="0"/>
              </a:rPr>
              <a:t>0110001</a:t>
            </a:r>
            <a:r>
              <a:rPr lang="en-US" sz="28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0110000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0110110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7200" y="5486400"/>
            <a:ext cx="82296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Binary stores 106 as a single 1-byte binary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number</a:t>
            </a:r>
            <a:br>
              <a:rPr lang="en-US" sz="2800" dirty="0" smtClean="0">
                <a:latin typeface="Calibri" pitchFamily="34" charset="0"/>
                <a:cs typeface="Calibri" pitchFamily="34" charset="0"/>
              </a:rPr>
            </a:br>
            <a:r>
              <a:rPr lang="en-US" sz="2800" dirty="0" smtClean="0">
                <a:latin typeface="Calibri" pitchFamily="34" charset="0"/>
                <a:cs typeface="Calibri" pitchFamily="34" charset="0"/>
              </a:rPr>
              <a:t>106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= 01101010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2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Byte storage limits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1208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A single byte can store a value from 0 to 2</a:t>
            </a:r>
            <a:r>
              <a:rPr lang="en-US" sz="2800" baseline="30000" dirty="0"/>
              <a:t>8</a:t>
            </a:r>
            <a:r>
              <a:rPr lang="en-US" sz="2800" dirty="0"/>
              <a:t>-1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Larger numbers require more bytes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 1-byte 	 2</a:t>
            </a:r>
            <a:r>
              <a:rPr lang="en-US" sz="2400" baseline="30000" dirty="0"/>
              <a:t>8</a:t>
            </a:r>
            <a:r>
              <a:rPr lang="en-US" sz="2400" dirty="0"/>
              <a:t>-1 = 255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2-bytes 	 2</a:t>
            </a:r>
            <a:r>
              <a:rPr lang="en-US" sz="2400" baseline="30000" dirty="0"/>
              <a:t>16</a:t>
            </a:r>
            <a:r>
              <a:rPr lang="en-US" sz="2400" dirty="0"/>
              <a:t>-1 = 65,535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3-bytes 	 2</a:t>
            </a:r>
            <a:r>
              <a:rPr lang="en-US" sz="2400" baseline="30000" dirty="0"/>
              <a:t>26-</a:t>
            </a:r>
            <a:r>
              <a:rPr lang="en-US" sz="2400" dirty="0"/>
              <a:t>1 = 16,777,215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6-bytes	 2</a:t>
            </a:r>
            <a:r>
              <a:rPr lang="en-US" sz="2400" baseline="30000" dirty="0"/>
              <a:t>32</a:t>
            </a:r>
            <a:r>
              <a:rPr lang="en-US" sz="2400" dirty="0"/>
              <a:t>-1 = 4,294,967,295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Signed numbers require a bit to store positive or negative, so storage limits are smaller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2 bytes  2</a:t>
            </a:r>
            <a:r>
              <a:rPr lang="en-US" sz="2400" baseline="30000" dirty="0"/>
              <a:t>15 </a:t>
            </a:r>
            <a:r>
              <a:rPr lang="en-US" sz="2400" dirty="0"/>
              <a:t>-1 =  </a:t>
            </a:r>
            <a:r>
              <a:rPr lang="en-US" sz="2400" dirty="0">
                <a:cs typeface="Arial" charset="0"/>
              </a:rPr>
              <a:t>-</a:t>
            </a:r>
            <a:r>
              <a:rPr lang="en-US" sz="2400" dirty="0"/>
              <a:t>32,767  to  +32,767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4 bytes  2</a:t>
            </a:r>
            <a:r>
              <a:rPr lang="en-US" sz="2400" baseline="30000" dirty="0"/>
              <a:t>31</a:t>
            </a:r>
            <a:r>
              <a:rPr lang="en-US" sz="2400" dirty="0"/>
              <a:t>-1 =  </a:t>
            </a:r>
            <a:r>
              <a:rPr lang="en-US" sz="2400" dirty="0">
                <a:cs typeface="Arial" charset="0"/>
              </a:rPr>
              <a:t>-</a:t>
            </a:r>
            <a:r>
              <a:rPr lang="en-US" sz="2400" dirty="0"/>
              <a:t>2,147,483,647  to  +</a:t>
            </a:r>
            <a:r>
              <a:rPr lang="en-US" sz="2400" dirty="0" smtClean="0"/>
              <a:t>2,147,483,647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385560" y="2270760"/>
            <a:ext cx="2377440" cy="1920240"/>
          </a:xfrm>
          <a:ln w="12700">
            <a:solidFill>
              <a:schemeClr val="tx1"/>
            </a:solidFill>
          </a:ln>
        </p:spPr>
        <p:txBody>
          <a:bodyPr/>
          <a:lstStyle/>
          <a:p>
            <a:pPr algn="ctr"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In base 2:</a:t>
            </a:r>
          </a:p>
          <a:p>
            <a:pPr algn="ctr"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00000000  = 0 </a:t>
            </a:r>
          </a:p>
          <a:p>
            <a:pPr algn="ctr"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11111111 = 255</a:t>
            </a:r>
          </a:p>
          <a:p>
            <a:pPr algn="ctr"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2</a:t>
            </a:r>
            <a:r>
              <a:rPr lang="en-US" sz="2400" baseline="30000" dirty="0">
                <a:latin typeface="Calibri" pitchFamily="34" charset="0"/>
                <a:cs typeface="Calibri" pitchFamily="34" charset="0"/>
              </a:rPr>
              <a:t>8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=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256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8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Integer </a:t>
            </a:r>
            <a:r>
              <a:rPr lang="en-US" dirty="0" err="1"/>
              <a:t>vs</a:t>
            </a:r>
            <a:r>
              <a:rPr lang="en-US" dirty="0"/>
              <a:t> float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7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Scientific notation  </a:t>
            </a:r>
            <a:r>
              <a:rPr lang="en-US" sz="28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3.2957239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x 10</a:t>
            </a:r>
            <a:r>
              <a:rPr lang="en-US" sz="2800" baseline="300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4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2270760"/>
            <a:ext cx="8229600" cy="3977640"/>
          </a:xfrm>
          <a:ln w="12700">
            <a:noFill/>
          </a:ln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Binary stores whole numbers (integers)</a:t>
            </a:r>
          </a:p>
          <a:p>
            <a:pPr>
              <a:spcBef>
                <a:spcPts val="600"/>
              </a:spcBef>
            </a:pPr>
            <a:r>
              <a:rPr lang="en-US" dirty="0"/>
              <a:t>To store decimal values, the computer stores a form of scientific notation with a </a:t>
            </a:r>
            <a:r>
              <a:rPr lang="en-US" dirty="0">
                <a:solidFill>
                  <a:srgbClr val="D40555"/>
                </a:solidFill>
              </a:rPr>
              <a:t>mantissa</a:t>
            </a:r>
            <a:r>
              <a:rPr lang="en-US" dirty="0"/>
              <a:t> and an </a:t>
            </a:r>
            <a:r>
              <a:rPr lang="en-US" dirty="0">
                <a:solidFill>
                  <a:srgbClr val="0A5D00"/>
                </a:solidFill>
              </a:rPr>
              <a:t>exponent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  </a:t>
            </a:r>
            <a:r>
              <a:rPr lang="en-US" dirty="0">
                <a:solidFill>
                  <a:srgbClr val="D40555"/>
                </a:solidFill>
              </a:rPr>
              <a:t>3.2957239</a:t>
            </a:r>
            <a:r>
              <a:rPr lang="en-US" dirty="0">
                <a:solidFill>
                  <a:srgbClr val="0A5D00"/>
                </a:solidFill>
              </a:rPr>
              <a:t>e04</a:t>
            </a:r>
            <a:r>
              <a:rPr lang="en-US" dirty="0"/>
              <a:t>  = 32957.239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  -3.2957239e04  = -32957.239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  3.2957239e-04 = 0.00032957239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Float precision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 numbers start to lose precision because the number of significant digits in the mantissa is limited.</a:t>
            </a:r>
          </a:p>
          <a:p>
            <a:pPr lvl="1"/>
            <a:r>
              <a:rPr lang="en-US" dirty="0"/>
              <a:t> 3.2957239e12 = 3295723900000</a:t>
            </a:r>
          </a:p>
          <a:p>
            <a:r>
              <a:rPr lang="en-US" dirty="0"/>
              <a:t>A double-precision floating point allots more storage to the mantissa value</a:t>
            </a:r>
          </a:p>
          <a:p>
            <a:pPr lvl="1"/>
            <a:r>
              <a:rPr lang="en-US" dirty="0"/>
              <a:t> 3.295723956249723e12 = </a:t>
            </a:r>
            <a:r>
              <a:rPr lang="en-US" dirty="0" smtClean="0"/>
              <a:t>3295723956249.723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1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47472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Database fields typically are defined by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2400" dirty="0"/>
              <a:t>ASCII </a:t>
            </a:r>
            <a:r>
              <a:rPr lang="en-US" sz="2400" dirty="0" err="1"/>
              <a:t>vs</a:t>
            </a:r>
            <a:r>
              <a:rPr lang="en-US" sz="2400" dirty="0"/>
              <a:t> binary type storage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2400" dirty="0"/>
              <a:t>Bytes of storage allocated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2400" dirty="0"/>
              <a:t>Integer </a:t>
            </a:r>
            <a:r>
              <a:rPr lang="en-US" sz="2400" dirty="0" err="1"/>
              <a:t>vs</a:t>
            </a:r>
            <a:r>
              <a:rPr lang="en-US" sz="2400" dirty="0"/>
              <a:t> floating point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Definition limits the values that can be stored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2400" dirty="0"/>
              <a:t>Important to match type to storage requirements</a:t>
            </a:r>
          </a:p>
          <a:p>
            <a:pPr lvl="1">
              <a:lnSpc>
                <a:spcPct val="90000"/>
              </a:lnSpc>
              <a:spcBef>
                <a:spcPts val="300"/>
              </a:spcBef>
            </a:pPr>
            <a:r>
              <a:rPr lang="en-US" sz="2400" dirty="0"/>
              <a:t>Try to minimize storage space while making sure all potential values will fit in the field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105400"/>
            <a:ext cx="8229600" cy="1463040"/>
          </a:xfrm>
          <a:ln w="12700">
            <a:noFill/>
          </a:ln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Text (ASCII) field with 10 bytes    “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Mississipp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”</a:t>
            </a:r>
          </a:p>
          <a:p>
            <a:pPr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Binary 2-byte signed integer:	 -32,767  to  +32,767</a:t>
            </a:r>
          </a:p>
          <a:p>
            <a:pPr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Single-precision floating point	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x.xxxxxxxeyy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field data </a:t>
            </a:r>
            <a:r>
              <a:rPr lang="en-US" dirty="0" smtClean="0"/>
              <a:t>types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8229600" cy="381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0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to think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What kind of storage would be used to store the following kinds of data?  How many bytes are needed for each field?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Last name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Number of children in household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Student grade point average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Year of birth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County population</a:t>
            </a: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2599372"/>
            <a:ext cx="1383030" cy="357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97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nb-NO" dirty="0"/>
              <a:t>Chapter </a:t>
            </a:r>
            <a:r>
              <a:rPr lang="nb-NO" dirty="0" smtClean="0"/>
              <a:t>6.</a:t>
            </a:r>
            <a:endParaRPr lang="nb-NO" dirty="0"/>
          </a:p>
          <a:p>
            <a:pPr algn="ctr"/>
            <a:r>
              <a:rPr lang="nb-NO" dirty="0"/>
              <a:t>Attribute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terminology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79" y="1550104"/>
            <a:ext cx="7930241" cy="474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80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Working with tables in ArcGIS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07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 in ArcGIS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447800"/>
          </a:xfrm>
        </p:spPr>
        <p:txBody>
          <a:bodyPr/>
          <a:lstStyle/>
          <a:p>
            <a:r>
              <a:rPr lang="en-US" dirty="0"/>
              <a:t>Tables contain attribute data</a:t>
            </a:r>
          </a:p>
          <a:p>
            <a:r>
              <a:rPr lang="en-US" dirty="0"/>
              <a:t>Many formats, one interface</a:t>
            </a: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696310"/>
            <a:ext cx="6400800" cy="385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8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tables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Dbase files</a:t>
            </a:r>
          </a:p>
          <a:p>
            <a:r>
              <a:rPr lang="en-US" dirty="0"/>
              <a:t>INFO files</a:t>
            </a:r>
          </a:p>
          <a:p>
            <a:r>
              <a:rPr lang="en-US" dirty="0"/>
              <a:t>ASCII Text files (tab or comma delimited)</a:t>
            </a:r>
          </a:p>
          <a:p>
            <a:r>
              <a:rPr lang="en-US" dirty="0"/>
              <a:t>Records from SQL database systems</a:t>
            </a:r>
          </a:p>
          <a:p>
            <a:r>
              <a:rPr lang="en-US" dirty="0"/>
              <a:t>Excel worksheets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14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ArcMap</a:t>
            </a:r>
            <a:r>
              <a:rPr lang="en-US" dirty="0"/>
              <a:t> table interface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46161"/>
            <a:ext cx="8229600" cy="455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11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multiple tables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97482"/>
            <a:ext cx="8229600" cy="490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858000" y="2667000"/>
            <a:ext cx="1554480" cy="82296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Arrange in tabs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929640" y="4343400"/>
            <a:ext cx="1280160" cy="82296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Switch between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90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Options menu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600200"/>
            <a:ext cx="2060324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600200"/>
            <a:ext cx="61436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2727960" y="4648200"/>
            <a:ext cx="557784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Commands affect the currently active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table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32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Adjusting field width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r>
              <a:rPr lang="en-US" dirty="0"/>
              <a:t>Temporary, does not affect stored </a:t>
            </a:r>
            <a:r>
              <a:rPr lang="en-US" dirty="0" smtClean="0"/>
              <a:t>file</a:t>
            </a:r>
            <a:endParaRPr lang="en-US" dirty="0"/>
          </a:p>
        </p:txBody>
      </p:sp>
      <p:pic>
        <p:nvPicPr>
          <p:cNvPr id="2560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24558"/>
            <a:ext cx="6138165" cy="27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6858000" y="2895600"/>
            <a:ext cx="1920240" cy="192024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Hover over field break to get double arrow, then drag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82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properties tab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02" y="1297141"/>
            <a:ext cx="7991196" cy="525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6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Shortcut to field properties</a:t>
            </a: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2547"/>
            <a:ext cx="8229600" cy="440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27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 field display</a:t>
            </a: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8229600" cy="379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94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3429000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/>
              <a:t>Attribute table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Stores attributes of map features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Associated with a spatial data layer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Has special fields for spatial </a:t>
            </a:r>
            <a:r>
              <a:rPr lang="en-US" dirty="0" smtClean="0"/>
              <a:t>information</a:t>
            </a:r>
            <a:endParaRPr lang="en-US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" y="4817397"/>
            <a:ext cx="3749040" cy="169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11040" y="1295400"/>
            <a:ext cx="4023360" cy="2651760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/>
              <a:t>Standalone table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Stores any tabular data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Not associated with spatial data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OID instead of </a:t>
            </a:r>
            <a:r>
              <a:rPr lang="en-US" dirty="0" smtClean="0"/>
              <a:t>FID</a:t>
            </a:r>
            <a:endParaRPr lang="en-US" dirty="0"/>
          </a:p>
        </p:txBody>
      </p:sp>
      <p:pic>
        <p:nvPicPr>
          <p:cNvPr id="205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808188"/>
            <a:ext cx="4389120" cy="170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9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appearance</a:t>
            </a:r>
            <a:endParaRPr lang="en-US" sz="1500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576" y="1290637"/>
            <a:ext cx="2504123" cy="51863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752600"/>
            <a:ext cx="5220939" cy="394163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66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Sorting tables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"/>
          </a:xfrm>
        </p:spPr>
        <p:txBody>
          <a:bodyPr/>
          <a:lstStyle/>
          <a:p>
            <a:r>
              <a:rPr lang="en-US" dirty="0"/>
              <a:t>Has no effect on original </a:t>
            </a:r>
            <a:r>
              <a:rPr lang="en-US" dirty="0" smtClean="0"/>
              <a:t>data</a:t>
            </a:r>
            <a:endParaRPr lang="en-US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57400"/>
            <a:ext cx="7315200" cy="440082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by Attributes</a:t>
            </a: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71" y="1066800"/>
            <a:ext cx="2371429" cy="159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57200" y="2798134"/>
            <a:ext cx="3749040" cy="21031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Some valid queries</a:t>
            </a:r>
          </a:p>
          <a:p>
            <a:pPr lvl="1">
              <a:spcBef>
                <a:spcPts val="600"/>
              </a:spcBef>
              <a:buNone/>
            </a:pPr>
            <a:r>
              <a:rPr lang="en-US" sz="2400" dirty="0"/>
              <a:t>[POP1990] &gt; 1000000</a:t>
            </a:r>
          </a:p>
          <a:p>
            <a:pPr lvl="1">
              <a:spcBef>
                <a:spcPts val="600"/>
              </a:spcBef>
              <a:buNone/>
            </a:pPr>
            <a:r>
              <a:rPr lang="en-US" sz="2400" dirty="0"/>
              <a:t>“STATE_NAME” = ‘Alabama’</a:t>
            </a:r>
          </a:p>
          <a:p>
            <a:pPr lvl="1">
              <a:spcBef>
                <a:spcPts val="600"/>
              </a:spcBef>
              <a:buNone/>
            </a:pPr>
            <a:r>
              <a:rPr lang="en-US" sz="2400" dirty="0"/>
              <a:t>[POP2000] &gt;= [POP1990</a:t>
            </a:r>
            <a:r>
              <a:rPr lang="en-US" sz="2400" dirty="0" smtClean="0"/>
              <a:t>]</a:t>
            </a:r>
            <a:endParaRPr lang="en-US" sz="2400" dirty="0"/>
          </a:p>
        </p:txBody>
      </p:sp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57200" y="4983480"/>
            <a:ext cx="3931920" cy="164592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DBF tables have field names enclosed in quotes</a:t>
            </a:r>
          </a:p>
          <a:p>
            <a:pPr>
              <a:spcBef>
                <a:spcPts val="3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Geodatabase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tables have field names enclosed in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brackets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7272" y="1172527"/>
            <a:ext cx="3991928" cy="522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34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Show selected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06324"/>
            <a:ext cx="8229600" cy="523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23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Clear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2560320" cy="457200"/>
          </a:xfrm>
          <a:noFill/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In Table window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5257800" y="1447800"/>
            <a:ext cx="2743200" cy="457200"/>
          </a:xfrm>
          <a:noFill/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From main menu</a:t>
            </a:r>
          </a:p>
        </p:txBody>
      </p:sp>
      <p:pic>
        <p:nvPicPr>
          <p:cNvPr id="3174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8229600" cy="387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8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field data </a:t>
            </a:r>
            <a:r>
              <a:rPr lang="en-US" dirty="0" smtClean="0"/>
              <a:t>types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8229600" cy="381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67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a field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1905000" cy="457200"/>
          </a:xfrm>
        </p:spPr>
        <p:txBody>
          <a:bodyPr anchor="ctr"/>
          <a:lstStyle/>
          <a:p>
            <a:r>
              <a:rPr lang="en-US" sz="2800" dirty="0"/>
              <a:t>In </a:t>
            </a:r>
            <a:r>
              <a:rPr lang="en-US" sz="2800" dirty="0" err="1" smtClean="0"/>
              <a:t>ArcMap</a:t>
            </a:r>
            <a:endParaRPr lang="en-US" sz="2800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423" y="1956745"/>
            <a:ext cx="3093377" cy="297927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7200" y="5334000"/>
            <a:ext cx="3931920" cy="914400"/>
          </a:xfrm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Think about the field type before you add the field!</a:t>
            </a:r>
          </a:p>
        </p:txBody>
      </p:sp>
      <p:pic>
        <p:nvPicPr>
          <p:cNvPr id="1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4970" y="1548927"/>
            <a:ext cx="4141830" cy="416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12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multiple fields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41148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/>
              <a:t>Easier in the Catalog properties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Type name in empty row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Set field type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Set field properties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Click Apply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Add  next…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4"/>
          </p:nvPr>
        </p:nvSpPr>
        <p:spPr>
          <a:xfrm>
            <a:off x="457200" y="5562600"/>
            <a:ext cx="3383280" cy="82296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Think about the field type before you add the field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!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770" name="Picture 4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142" y="1363980"/>
            <a:ext cx="4228858" cy="511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>
                <a:hlinkClick r:id="rId3" action="ppaction://hlinksldjump"/>
              </a:rPr>
              <a:t>Return to </a:t>
            </a:r>
            <a:r>
              <a:rPr lang="en-US" smtClean="0">
                <a:hlinkClick r:id="rId3" action="ppaction://hlinksldjump"/>
              </a:rPr>
              <a:t>Outline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8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Editing and calculating fields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51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fields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65176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Open Editor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toolbar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663440" y="1295400"/>
            <a:ext cx="173736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Start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editing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729" y="1900515"/>
            <a:ext cx="1829471" cy="129988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412" y="1743808"/>
            <a:ext cx="3136901" cy="183759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57200" y="4046690"/>
            <a:ext cx="256032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Type edits in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fields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7"/>
          </p:nvPr>
        </p:nvSpPr>
        <p:spPr>
          <a:xfrm>
            <a:off x="4663440" y="4046690"/>
            <a:ext cx="310896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Save edits, stop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editing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4" cstate="print"/>
          <a:srcRect t="15107"/>
          <a:stretch>
            <a:fillRect/>
          </a:stretch>
        </p:blipFill>
        <p:spPr bwMode="auto">
          <a:xfrm>
            <a:off x="539390" y="4588948"/>
            <a:ext cx="3221020" cy="188805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0412" y="4588948"/>
            <a:ext cx="3450591" cy="18784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83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Management Systems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Dedicated systems for managing tables of data</a:t>
            </a:r>
          </a:p>
          <a:p>
            <a:r>
              <a:rPr lang="en-US" dirty="0"/>
              <a:t>Provide data management for agencies, universities, companies, etc.</a:t>
            </a:r>
          </a:p>
          <a:p>
            <a:r>
              <a:rPr lang="en-US" dirty="0"/>
              <a:t>Designed for multi-user environments with enhanced security needs</a:t>
            </a:r>
          </a:p>
          <a:p>
            <a:r>
              <a:rPr lang="en-US" dirty="0"/>
              <a:t>Focus on data tables with tools for queries, reporting, graphing, etc.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36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fields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51" y="1524000"/>
            <a:ext cx="7315200" cy="360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257800"/>
            <a:ext cx="8229600" cy="1143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Add a new field if necessary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Consider whether you need decimal places</a:t>
            </a:r>
            <a:r>
              <a:rPr lang="en-US" sz="2800" dirty="0" smtClean="0"/>
              <a:t>!</a:t>
            </a:r>
            <a:endParaRPr lang="en-US" sz="2800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18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942975"/>
            <a:ext cx="2600325" cy="26384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3733800"/>
            <a:ext cx="4206240" cy="28346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Right-click field to calculate</a:t>
            </a:r>
          </a:p>
          <a:p>
            <a:pPr>
              <a:spcBef>
                <a:spcPts val="3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Usually field should be EMPTY</a:t>
            </a:r>
          </a:p>
          <a:p>
            <a:pPr>
              <a:spcBef>
                <a:spcPts val="3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Be careful! Calculations can’t be undone unless you are in an edit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session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940" y="1329133"/>
            <a:ext cx="4114460" cy="496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23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Geodatabase</a:t>
            </a:r>
            <a:r>
              <a:rPr lang="en-US" dirty="0"/>
              <a:t> geometry measures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819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Automatically created and maintained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Usually appear at end of table</a:t>
            </a:r>
          </a:p>
          <a:p>
            <a:pPr lvl="2">
              <a:spcBef>
                <a:spcPts val="600"/>
              </a:spcBef>
            </a:pPr>
            <a:r>
              <a:rPr lang="en-US" dirty="0" err="1"/>
              <a:t>Shape_Area</a:t>
            </a:r>
            <a:r>
              <a:rPr lang="en-US" dirty="0"/>
              <a:t> field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 </a:t>
            </a:r>
            <a:r>
              <a:rPr lang="en-US" dirty="0" err="1"/>
              <a:t>Shape_Length</a:t>
            </a:r>
            <a:r>
              <a:rPr lang="en-US" dirty="0"/>
              <a:t> field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Units will match units of the coordinate system</a:t>
            </a: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 t="16783" b="10490"/>
          <a:stretch>
            <a:fillRect/>
          </a:stretch>
        </p:blipFill>
        <p:spPr bwMode="auto">
          <a:xfrm>
            <a:off x="1371600" y="4191000"/>
            <a:ext cx="6400800" cy="234394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74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Shapefile</a:t>
            </a:r>
            <a:r>
              <a:rPr lang="en-US" dirty="0"/>
              <a:t> geometry measures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5052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err="1"/>
              <a:t>Shapefiles</a:t>
            </a:r>
            <a:r>
              <a:rPr lang="en-US" dirty="0"/>
              <a:t> DO NOT create or maintain area/length fields automatically!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Must be created and updated manually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Some functions and operations can change the lengths and areas of features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If you find an AREA field there is no guarantee that it is </a:t>
            </a:r>
            <a:r>
              <a:rPr lang="en-US" dirty="0" smtClean="0"/>
              <a:t>correct</a:t>
            </a:r>
            <a:endParaRPr lang="en-US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0666" y="4631012"/>
            <a:ext cx="5943600" cy="185662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29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 careful!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26054"/>
            <a:ext cx="57912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589" y="4297854"/>
            <a:ext cx="5924823" cy="210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5935805" y="2209974"/>
            <a:ext cx="3108960" cy="1554480"/>
          </a:xfrm>
          <a:solidFill>
            <a:srgbClr val="B0CCB0"/>
          </a:solidFill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AREA/LENGTH/PERIMETER fields in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shapefiles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are NOT updated when features change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56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geometry calculations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2194560" cy="1463040"/>
          </a:xfrm>
          <a:solidFill>
            <a:srgbClr val="B0CCB0"/>
          </a:solidFill>
        </p:spPr>
        <p:txBody>
          <a:bodyPr anchor="ctr"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Right-click empty or incorrect field to update</a:t>
            </a: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189247"/>
            <a:ext cx="3200400" cy="260195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6202680" y="1493520"/>
            <a:ext cx="2560320" cy="1097280"/>
          </a:xfrm>
          <a:solidFill>
            <a:srgbClr val="B0CCB0"/>
          </a:solidFill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Choose type, coordinate system, and units</a:t>
            </a:r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619441"/>
            <a:ext cx="4572000" cy="317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3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yourself:  True or False?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 field named AREA in a </a:t>
            </a:r>
            <a:r>
              <a:rPr lang="en-US" sz="2800" dirty="0" err="1"/>
              <a:t>shapefile</a:t>
            </a:r>
            <a:r>
              <a:rPr lang="en-US" sz="2800" dirty="0"/>
              <a:t> will always have the correct area?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olidFill>
                  <a:srgbClr val="D40555"/>
                </a:solidFill>
              </a:rPr>
              <a:t>False</a:t>
            </a:r>
            <a:r>
              <a:rPr lang="en-US" sz="2400" dirty="0">
                <a:solidFill>
                  <a:srgbClr val="D40555"/>
                </a:solidFill>
              </a:rPr>
              <a:t>.  </a:t>
            </a:r>
            <a:r>
              <a:rPr lang="en-US" sz="2400" dirty="0" err="1">
                <a:solidFill>
                  <a:srgbClr val="D40555"/>
                </a:solidFill>
              </a:rPr>
              <a:t>Shapefile</a:t>
            </a:r>
            <a:r>
              <a:rPr lang="en-US" sz="2400" dirty="0">
                <a:solidFill>
                  <a:srgbClr val="D40555"/>
                </a:solidFill>
              </a:rPr>
              <a:t> area fields are not automatically maintained.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 field named AREA in a </a:t>
            </a:r>
            <a:r>
              <a:rPr lang="en-US" sz="2800" dirty="0" err="1"/>
              <a:t>geodatabase</a:t>
            </a:r>
            <a:r>
              <a:rPr lang="en-US" sz="2800" dirty="0"/>
              <a:t> will always have the correct area?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olidFill>
                  <a:srgbClr val="D40555"/>
                </a:solidFill>
              </a:rPr>
              <a:t>False</a:t>
            </a:r>
            <a:r>
              <a:rPr lang="en-US" sz="2400" dirty="0">
                <a:solidFill>
                  <a:srgbClr val="D40555"/>
                </a:solidFill>
              </a:rPr>
              <a:t>.  Automatically updated fields in a </a:t>
            </a:r>
            <a:r>
              <a:rPr lang="en-US" sz="2400" dirty="0" err="1">
                <a:solidFill>
                  <a:srgbClr val="D40555"/>
                </a:solidFill>
              </a:rPr>
              <a:t>geodatabase</a:t>
            </a:r>
            <a:r>
              <a:rPr lang="en-US" sz="2400" dirty="0">
                <a:solidFill>
                  <a:srgbClr val="D40555"/>
                </a:solidFill>
              </a:rPr>
              <a:t> are called </a:t>
            </a:r>
            <a:r>
              <a:rPr lang="en-US" sz="2400" dirty="0" err="1">
                <a:solidFill>
                  <a:srgbClr val="D40555"/>
                </a:solidFill>
              </a:rPr>
              <a:t>Shape_Area</a:t>
            </a:r>
            <a:r>
              <a:rPr lang="en-US" sz="2400" dirty="0">
                <a:solidFill>
                  <a:srgbClr val="D40555"/>
                </a:solidFill>
              </a:rPr>
              <a:t>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0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join or relate tables</a:t>
            </a:r>
            <a:endParaRPr lang="en-US" sz="15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89150"/>
            <a:ext cx="3657600" cy="536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320" y="1207770"/>
            <a:ext cx="3840480" cy="528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40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Importing tables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72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text (</a:t>
            </a:r>
            <a:r>
              <a:rPr lang="en-US" dirty="0" err="1"/>
              <a:t>ascii</a:t>
            </a:r>
            <a:r>
              <a:rPr lang="en-US" dirty="0"/>
              <a:t>) 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23360" cy="5120640"/>
          </a:xfrm>
        </p:spPr>
        <p:txBody>
          <a:bodyPr/>
          <a:lstStyle/>
          <a:p>
            <a:pPr marL="514350" indent="-514350"/>
            <a:r>
              <a:rPr lang="en-US" sz="2800" dirty="0"/>
              <a:t>Allowed in ArcGIS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/>
              <a:t>Tab-delimited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/>
              <a:t>Comma-delimited</a:t>
            </a:r>
          </a:p>
          <a:p>
            <a:pPr marL="514350" indent="-514350"/>
            <a:r>
              <a:rPr lang="en-US" sz="2800" dirty="0"/>
              <a:t>Not allowed</a:t>
            </a:r>
          </a:p>
          <a:p>
            <a:pPr marL="514350" indent="-514350">
              <a:buFont typeface="+mj-lt"/>
              <a:buAutoNum type="alphaLcParenR" startAt="3"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Fixed-column</a:t>
            </a: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175657"/>
            <a:ext cx="3474720" cy="5377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5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Flat file DBMS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Flat file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Stores data as rows of information in files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Simple and robust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Inefficient for search and </a:t>
            </a:r>
            <a:r>
              <a:rPr lang="en-US" dirty="0" smtClean="0"/>
              <a:t>query</a:t>
            </a:r>
            <a:endParaRPr lang="en-US" dirty="0"/>
          </a:p>
        </p:txBody>
      </p:sp>
      <p:pic>
        <p:nvPicPr>
          <p:cNvPr id="307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19600"/>
            <a:ext cx="8229600" cy="133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files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Excel worksheets with suitable layout can be opened as tables in ArcGIS</a:t>
            </a:r>
          </a:p>
          <a:p>
            <a:r>
              <a:rPr lang="en-US" dirty="0"/>
              <a:t>Most functions that do not involve changing the file will work (sort, query)</a:t>
            </a:r>
          </a:p>
          <a:p>
            <a:r>
              <a:rPr lang="en-US" dirty="0"/>
              <a:t>Tables cannot be changed or edited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17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file requirements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First row must contain field headings with legal field names as defined earlier</a:t>
            </a:r>
          </a:p>
          <a:p>
            <a:pPr>
              <a:lnSpc>
                <a:spcPct val="90000"/>
              </a:lnSpc>
            </a:pPr>
            <a:r>
              <a:rPr lang="en-US" dirty="0"/>
              <a:t>No blank rows or formulas should be used</a:t>
            </a:r>
          </a:p>
          <a:p>
            <a:pPr>
              <a:lnSpc>
                <a:spcPct val="90000"/>
              </a:lnSpc>
            </a:pPr>
            <a:r>
              <a:rPr lang="en-US" dirty="0"/>
              <a:t>Each column should contain only text or only numbers.</a:t>
            </a:r>
          </a:p>
          <a:p>
            <a:pPr>
              <a:lnSpc>
                <a:spcPct val="90000"/>
              </a:lnSpc>
            </a:pPr>
            <a:r>
              <a:rPr lang="en-US" dirty="0"/>
              <a:t>It is helpful for each column to be formatted as text, numeric, etc.</a:t>
            </a:r>
          </a:p>
          <a:p>
            <a:pPr>
              <a:lnSpc>
                <a:spcPct val="90000"/>
              </a:lnSpc>
            </a:pPr>
            <a:r>
              <a:rPr lang="en-US" dirty="0" err="1"/>
              <a:t>ArcMap</a:t>
            </a:r>
            <a:r>
              <a:rPr lang="en-US" dirty="0"/>
              <a:t> cannot open files that are already open in Excel—they must be closed first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Acceptable Worksheet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54" y="1324545"/>
            <a:ext cx="7997291" cy="458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6111240"/>
            <a:ext cx="8229600" cy="365760"/>
          </a:xfrm>
          <a:solidFill>
            <a:srgbClr val="B0CCB0"/>
          </a:solidFill>
        </p:spPr>
        <p:txBody>
          <a:bodyPr anchor="ctr"/>
          <a:lstStyle/>
          <a:p>
            <a:pPr algn="ctr"/>
            <a:r>
              <a:rPr lang="en-US" sz="2400" dirty="0">
                <a:latin typeface="Calibri" pitchFamily="34" charset="0"/>
                <a:cs typeface="Calibri" pitchFamily="34" charset="0"/>
              </a:rPr>
              <a:t>Decimal degrees  =  degrees + minutes/60 + seconds/3600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2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Workbooks and worksheets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75488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An Excel workbook file (.</a:t>
            </a:r>
            <a:r>
              <a:rPr lang="en-US" sz="2800" dirty="0" err="1"/>
              <a:t>xls</a:t>
            </a:r>
            <a:r>
              <a:rPr lang="en-US" sz="2800" dirty="0"/>
              <a:t>) may contain more than one worksheet.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By default there are three named Sheet1, Sheet2, Sheet3.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There may be one or more named worksheets.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 err="1"/>
              <a:t>ArcMap</a:t>
            </a:r>
            <a:r>
              <a:rPr lang="en-US" sz="2800" dirty="0"/>
              <a:t> can only open one worksheet at a time.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800" dirty="0"/>
              <a:t>You will open the workbook like a folder and select a single worksheet</a:t>
            </a:r>
          </a:p>
        </p:txBody>
      </p:sp>
      <p:pic>
        <p:nvPicPr>
          <p:cNvPr id="717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864" y="1284767"/>
            <a:ext cx="3657600" cy="521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9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a worksheet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30680"/>
            <a:ext cx="1535791" cy="142987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3124200"/>
            <a:ext cx="2651760" cy="457200"/>
          </a:xfrm>
          <a:solidFill>
            <a:srgbClr val="B0CCB0"/>
          </a:solidFill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1.  Add data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button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74134"/>
            <a:ext cx="3657600" cy="275590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6324600" y="2737174"/>
            <a:ext cx="2468880" cy="822960"/>
          </a:xfrm>
          <a:solidFill>
            <a:srgbClr val="B0CCB0"/>
          </a:solidFill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2. Open workbook file like a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folder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457200" y="4284639"/>
            <a:ext cx="8229600" cy="457200"/>
          </a:xfrm>
          <a:solidFill>
            <a:srgbClr val="B0CCB0"/>
          </a:solidFill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3.  Add named worksheet, or the first unnamed worksheet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4261"/>
            <a:ext cx="8229600" cy="171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91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file in </a:t>
            </a:r>
            <a:r>
              <a:rPr lang="en-US" dirty="0" err="1"/>
              <a:t>ArcMap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29600" cy="488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04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Displaying x-y values from a table</a:t>
            </a:r>
            <a:endParaRPr lang="en-US" sz="15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" y="1858112"/>
            <a:ext cx="3931920" cy="311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35280" y="5105400"/>
            <a:ext cx="7315200" cy="731520"/>
          </a:xfrm>
        </p:spPr>
        <p:txBody>
          <a:bodyPr anchor="ctr"/>
          <a:lstStyle/>
          <a:p>
            <a:pPr algn="ctr">
              <a:spcBef>
                <a:spcPts val="600"/>
              </a:spcBef>
            </a:pPr>
            <a:r>
              <a:rPr lang="en-US" sz="2400" dirty="0"/>
              <a:t>A table with x-y values can be displayed as </a:t>
            </a:r>
            <a:r>
              <a:rPr lang="en-US" sz="2400" dirty="0" smtClean="0"/>
              <a:t>points.</a:t>
            </a:r>
            <a:br>
              <a:rPr lang="en-US" sz="2400" dirty="0" smtClean="0"/>
            </a:br>
            <a:r>
              <a:rPr lang="en-US" sz="2400" dirty="0" smtClean="0"/>
              <a:t>Use </a:t>
            </a:r>
            <a:r>
              <a:rPr lang="en-US" sz="2400" dirty="0"/>
              <a:t>any coordinate system, but you must know what it is.</a:t>
            </a:r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81" y="2016284"/>
            <a:ext cx="4483019" cy="191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511040" y="3942903"/>
            <a:ext cx="4023360" cy="365760"/>
          </a:xfrm>
        </p:spPr>
        <p:txBody>
          <a:bodyPr anchor="ctr"/>
          <a:lstStyle/>
          <a:p>
            <a:r>
              <a:rPr lang="en-US" sz="2000" dirty="0"/>
              <a:t>Geographic coordinate system (GCS)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11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XY Data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1282787"/>
            <a:ext cx="2560320" cy="25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3810000"/>
            <a:ext cx="4114800" cy="2651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Degrees indicate a geographic coordinate system (GCS).  NAD83 is the most common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24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Other tables might have units in UTM meters, State Plane feet, etc.  You must know the coordinate system to create correctly located points.</a:t>
            </a:r>
          </a:p>
        </p:txBody>
      </p:sp>
      <p:pic>
        <p:nvPicPr>
          <p:cNvPr id="1126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732" y="1231831"/>
            <a:ext cx="4254657" cy="532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 smtClean="0">
                <a:hlinkClick r:id="rId4" action="ppaction://hlinksldjump"/>
              </a:rPr>
              <a:t>Return to 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78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Oregon climate stations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09" y="1314115"/>
            <a:ext cx="4720353" cy="516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486400" y="1295400"/>
            <a:ext cx="3383280" cy="3886200"/>
          </a:xfrm>
        </p:spPr>
        <p:txBody>
          <a:bodyPr/>
          <a:lstStyle/>
          <a:p>
            <a:r>
              <a:rPr lang="en-US" dirty="0"/>
              <a:t>Stations appear as points on the map, an “event layer”</a:t>
            </a:r>
          </a:p>
          <a:p>
            <a:r>
              <a:rPr lang="en-US" dirty="0"/>
              <a:t>Export to </a:t>
            </a:r>
            <a:r>
              <a:rPr lang="en-US" dirty="0" err="1"/>
              <a:t>shapefile</a:t>
            </a:r>
            <a:r>
              <a:rPr lang="en-US" dirty="0"/>
              <a:t> or feature class to keep permanently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1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DBMS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389120" cy="5212080"/>
          </a:xfrm>
        </p:spPr>
        <p:txBody>
          <a:bodyPr/>
          <a:lstStyle/>
          <a:p>
            <a:r>
              <a:rPr lang="en-US" sz="2800" dirty="0"/>
              <a:t>Stores data in multiple tables</a:t>
            </a:r>
          </a:p>
          <a:p>
            <a:r>
              <a:rPr lang="en-US" sz="2800" dirty="0"/>
              <a:t>Tables have defined parent-child relationships</a:t>
            </a:r>
          </a:p>
          <a:p>
            <a:r>
              <a:rPr lang="en-US" sz="2800" dirty="0"/>
              <a:t>Pre-set hierarchy of table relationships designed for specific queries</a:t>
            </a:r>
          </a:p>
          <a:p>
            <a:r>
              <a:rPr lang="en-US" sz="2800" dirty="0"/>
              <a:t>Very efficient for specific queries</a:t>
            </a:r>
          </a:p>
          <a:p>
            <a:r>
              <a:rPr lang="en-US" sz="2800" dirty="0"/>
              <a:t>Range of queries limited by structure</a:t>
            </a:r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88374"/>
            <a:ext cx="3815781" cy="443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4294</TotalTime>
  <Words>2531</Words>
  <Application>Microsoft Office PowerPoint</Application>
  <PresentationFormat>On-screen Show (4:3)</PresentationFormat>
  <Paragraphs>484</Paragraphs>
  <Slides>88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88</vt:i4>
      </vt:variant>
    </vt:vector>
  </HeadingPairs>
  <TitlesOfParts>
    <vt:vector size="97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What is a table?</vt:lpstr>
      <vt:lpstr>Table terminology</vt:lpstr>
      <vt:lpstr>Types of tables</vt:lpstr>
      <vt:lpstr>Database Management Systems</vt:lpstr>
      <vt:lpstr>Flat file DBMS</vt:lpstr>
      <vt:lpstr>Hierarchical DBMS</vt:lpstr>
      <vt:lpstr>Relational DBMS</vt:lpstr>
      <vt:lpstr>Queries on tables</vt:lpstr>
      <vt:lpstr>What is a query?</vt:lpstr>
      <vt:lpstr>SQL</vt:lpstr>
      <vt:lpstr>SQL Query Examples</vt:lpstr>
      <vt:lpstr>Multiple Criteria Queries</vt:lpstr>
      <vt:lpstr>Searching for partial matches</vt:lpstr>
      <vt:lpstr>The Like Operator</vt:lpstr>
      <vt:lpstr>Query results</vt:lpstr>
      <vt:lpstr>Joining and relating tables</vt:lpstr>
      <vt:lpstr>Joining tables</vt:lpstr>
      <vt:lpstr>Join facts</vt:lpstr>
      <vt:lpstr>One-to-one joins</vt:lpstr>
      <vt:lpstr>Types of Cardinality</vt:lpstr>
      <vt:lpstr>Rule of Joining</vt:lpstr>
      <vt:lpstr>One to many</vt:lpstr>
      <vt:lpstr>No matches?</vt:lpstr>
      <vt:lpstr>Multiple joins</vt:lpstr>
      <vt:lpstr>Relates</vt:lpstr>
      <vt:lpstr>Related tables</vt:lpstr>
      <vt:lpstr>Summary statistics</vt:lpstr>
      <vt:lpstr>Table statistics</vt:lpstr>
      <vt:lpstr>Thinking critically</vt:lpstr>
      <vt:lpstr>Summarizing tables</vt:lpstr>
      <vt:lpstr>How to summarize</vt:lpstr>
      <vt:lpstr>Summarize Output Table</vt:lpstr>
      <vt:lpstr>Create map</vt:lpstr>
      <vt:lpstr>Joining the table</vt:lpstr>
      <vt:lpstr>Database storage concepts</vt:lpstr>
      <vt:lpstr>Fields</vt:lpstr>
      <vt:lpstr>Binary data</vt:lpstr>
      <vt:lpstr>ASCII storage</vt:lpstr>
      <vt:lpstr>Storing data</vt:lpstr>
      <vt:lpstr>Byte storage limits</vt:lpstr>
      <vt:lpstr>Integer vs float storage</vt:lpstr>
      <vt:lpstr>Float precision</vt:lpstr>
      <vt:lpstr>Database storage</vt:lpstr>
      <vt:lpstr>ArcGIS field data types 1</vt:lpstr>
      <vt:lpstr>Time to think</vt:lpstr>
      <vt:lpstr>About ArcGIS</vt:lpstr>
      <vt:lpstr>Working with tables in ArcGIS</vt:lpstr>
      <vt:lpstr>Tables in ArcGIS</vt:lpstr>
      <vt:lpstr>Sources of tables</vt:lpstr>
      <vt:lpstr>ArcMap table interface</vt:lpstr>
      <vt:lpstr>Managing multiple tables</vt:lpstr>
      <vt:lpstr>Table Options menu</vt:lpstr>
      <vt:lpstr>Adjusting field width</vt:lpstr>
      <vt:lpstr>Field properties tab</vt:lpstr>
      <vt:lpstr>Shortcut to field properties</vt:lpstr>
      <vt:lpstr>Formatting field display</vt:lpstr>
      <vt:lpstr>Table appearance</vt:lpstr>
      <vt:lpstr>Sorting tables</vt:lpstr>
      <vt:lpstr>Select by Attributes</vt:lpstr>
      <vt:lpstr>Show selected</vt:lpstr>
      <vt:lpstr>Clear Selection</vt:lpstr>
      <vt:lpstr>ArcGIS field data types 2</vt:lpstr>
      <vt:lpstr>Adding a field</vt:lpstr>
      <vt:lpstr>Adding multiple fields</vt:lpstr>
      <vt:lpstr>Editing and calculating fields</vt:lpstr>
      <vt:lpstr>Editing fields</vt:lpstr>
      <vt:lpstr>Calculating fields</vt:lpstr>
      <vt:lpstr>Calculate</vt:lpstr>
      <vt:lpstr>Geodatabase geometry measures</vt:lpstr>
      <vt:lpstr>Shapefile geometry measures</vt:lpstr>
      <vt:lpstr>Be careful!</vt:lpstr>
      <vt:lpstr>User geometry calculations</vt:lpstr>
      <vt:lpstr>Test yourself:  True or False?</vt:lpstr>
      <vt:lpstr>How to join or relate tables</vt:lpstr>
      <vt:lpstr>Importing tables</vt:lpstr>
      <vt:lpstr>Importing text (ascii) tables</vt:lpstr>
      <vt:lpstr>Excel files</vt:lpstr>
      <vt:lpstr>Excel file requirements</vt:lpstr>
      <vt:lpstr>Acceptable Worksheet</vt:lpstr>
      <vt:lpstr>Workbooks and worksheets</vt:lpstr>
      <vt:lpstr>Adding a worksheet</vt:lpstr>
      <vt:lpstr>Excel file in ArcMap</vt:lpstr>
      <vt:lpstr>Displaying x-y values from a table</vt:lpstr>
      <vt:lpstr>Display XY Data</vt:lpstr>
      <vt:lpstr>Oregon climate stations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Prasanna kumar. Tripathy</cp:lastModifiedBy>
  <cp:revision>893</cp:revision>
  <dcterms:created xsi:type="dcterms:W3CDTF">2017-12-05T17:18:18Z</dcterms:created>
  <dcterms:modified xsi:type="dcterms:W3CDTF">2018-04-23T12:33:32Z</dcterms:modified>
</cp:coreProperties>
</file>