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97"/>
  </p:notesMasterIdLst>
  <p:handoutMasterIdLst>
    <p:handoutMasterId r:id="rId98"/>
  </p:handoutMasterIdLst>
  <p:sldIdLst>
    <p:sldId id="273" r:id="rId10"/>
    <p:sldId id="276" r:id="rId11"/>
    <p:sldId id="275" r:id="rId12"/>
    <p:sldId id="277" r:id="rId13"/>
    <p:sldId id="279" r:id="rId14"/>
    <p:sldId id="283" r:id="rId15"/>
    <p:sldId id="278" r:id="rId16"/>
    <p:sldId id="348" r:id="rId17"/>
    <p:sldId id="281" r:id="rId18"/>
    <p:sldId id="349" r:id="rId19"/>
    <p:sldId id="350" r:id="rId20"/>
    <p:sldId id="284" r:id="rId21"/>
    <p:sldId id="351" r:id="rId22"/>
    <p:sldId id="280" r:id="rId23"/>
    <p:sldId id="352" r:id="rId24"/>
    <p:sldId id="353" r:id="rId25"/>
    <p:sldId id="354" r:id="rId26"/>
    <p:sldId id="355" r:id="rId27"/>
    <p:sldId id="282" r:id="rId28"/>
    <p:sldId id="356" r:id="rId29"/>
    <p:sldId id="357" r:id="rId30"/>
    <p:sldId id="358" r:id="rId31"/>
    <p:sldId id="359" r:id="rId32"/>
    <p:sldId id="360" r:id="rId33"/>
    <p:sldId id="361" r:id="rId34"/>
    <p:sldId id="300" r:id="rId35"/>
    <p:sldId id="362" r:id="rId36"/>
    <p:sldId id="363" r:id="rId37"/>
    <p:sldId id="364" r:id="rId38"/>
    <p:sldId id="365" r:id="rId39"/>
    <p:sldId id="366" r:id="rId40"/>
    <p:sldId id="297" r:id="rId41"/>
    <p:sldId id="310" r:id="rId42"/>
    <p:sldId id="367" r:id="rId43"/>
    <p:sldId id="368" r:id="rId44"/>
    <p:sldId id="291" r:id="rId45"/>
    <p:sldId id="369" r:id="rId46"/>
    <p:sldId id="370" r:id="rId47"/>
    <p:sldId id="371" r:id="rId48"/>
    <p:sldId id="372" r:id="rId49"/>
    <p:sldId id="373" r:id="rId50"/>
    <p:sldId id="374" r:id="rId51"/>
    <p:sldId id="375" r:id="rId52"/>
    <p:sldId id="376" r:id="rId53"/>
    <p:sldId id="377" r:id="rId54"/>
    <p:sldId id="378" r:id="rId55"/>
    <p:sldId id="379" r:id="rId56"/>
    <p:sldId id="325" r:id="rId57"/>
    <p:sldId id="380" r:id="rId58"/>
    <p:sldId id="381" r:id="rId59"/>
    <p:sldId id="382" r:id="rId60"/>
    <p:sldId id="383" r:id="rId61"/>
    <p:sldId id="384" r:id="rId62"/>
    <p:sldId id="385" r:id="rId63"/>
    <p:sldId id="386" r:id="rId64"/>
    <p:sldId id="387" r:id="rId65"/>
    <p:sldId id="299" r:id="rId66"/>
    <p:sldId id="339" r:id="rId67"/>
    <p:sldId id="285" r:id="rId68"/>
    <p:sldId id="286" r:id="rId69"/>
    <p:sldId id="388" r:id="rId70"/>
    <p:sldId id="389" r:id="rId71"/>
    <p:sldId id="390" r:id="rId72"/>
    <p:sldId id="391" r:id="rId73"/>
    <p:sldId id="392" r:id="rId74"/>
    <p:sldId id="393" r:id="rId75"/>
    <p:sldId id="394" r:id="rId76"/>
    <p:sldId id="395" r:id="rId77"/>
    <p:sldId id="396" r:id="rId78"/>
    <p:sldId id="397" r:id="rId79"/>
    <p:sldId id="319" r:id="rId80"/>
    <p:sldId id="398" r:id="rId81"/>
    <p:sldId id="399" r:id="rId82"/>
    <p:sldId id="400" r:id="rId83"/>
    <p:sldId id="401" r:id="rId84"/>
    <p:sldId id="402" r:id="rId85"/>
    <p:sldId id="403" r:id="rId86"/>
    <p:sldId id="404" r:id="rId87"/>
    <p:sldId id="405" r:id="rId88"/>
    <p:sldId id="406" r:id="rId89"/>
    <p:sldId id="407" r:id="rId90"/>
    <p:sldId id="408" r:id="rId91"/>
    <p:sldId id="409" r:id="rId92"/>
    <p:sldId id="410" r:id="rId93"/>
    <p:sldId id="411" r:id="rId94"/>
    <p:sldId id="412" r:id="rId95"/>
    <p:sldId id="413"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0000"/>
    <a:srgbClr val="0A5D00"/>
    <a:srgbClr val="C0D6C2"/>
    <a:srgbClr val="185C8E"/>
    <a:srgbClr val="335E6F"/>
    <a:srgbClr val="820082"/>
    <a:srgbClr val="214E91"/>
    <a:srgbClr val="0000FF"/>
    <a:srgbClr val="420747"/>
    <a:srgbClr val="D405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95" autoAdjust="0"/>
    <p:restoredTop sz="81471" autoAdjust="0"/>
  </p:normalViewPr>
  <p:slideViewPr>
    <p:cSldViewPr>
      <p:cViewPr>
        <p:scale>
          <a:sx n="66" d="100"/>
          <a:sy n="66" d="100"/>
        </p:scale>
        <p:origin x="-1590" y="-282"/>
      </p:cViewPr>
      <p:guideLst>
        <p:guide orient="horz" pos="3408"/>
        <p:guide orient="horz" pos="3600"/>
        <p:guide orient="horz" pos="912"/>
        <p:guide orient="horz" pos="3360"/>
        <p:guide pos="5616"/>
        <p:guide pos="4320"/>
      </p:guideLst>
    </p:cSldViewPr>
  </p:slideViewPr>
  <p:outlineViewPr>
    <p:cViewPr>
      <p:scale>
        <a:sx n="33" d="100"/>
        <a:sy n="33" d="100"/>
      </p:scale>
      <p:origin x="0" y="3204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slide" Target="slides/slide80.xml"/><Relationship Id="rId97"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90" Type="http://schemas.openxmlformats.org/officeDocument/2006/relationships/slide" Target="slides/slide81.xml"/><Relationship Id="rId95" Type="http://schemas.openxmlformats.org/officeDocument/2006/relationships/slide" Target="slides/slide86.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100"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slide" Target="slides/slide84.xml"/><Relationship Id="rId98"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slide" Target="slides/slide8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4/23/2018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MGIS/clips/chap4/ch4ex_55.wmv"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Images may have one band or multiple bands.  Each band usually contains values from 0-255.</a:t>
            </a:r>
          </a:p>
          <a:p>
            <a:pPr eaLnBrk="1" hangingPunct="1"/>
            <a:r>
              <a:rPr lang="en-US" dirty="0" smtClean="0"/>
              <a:t>Often the bands represent different colors.  For example, a 3-band color image contains bands for red, green, and blue.  A Landsat TM satellite image contains 7 bands, each one corresponding to a different range of wavelengths measured by the instrument.  The first three bands correspond to blue, green, and red.  There are also near-infrared, mid-infrared, and thermal bands. </a:t>
            </a:r>
          </a:p>
        </p:txBody>
      </p:sp>
      <p:sp>
        <p:nvSpPr>
          <p:cNvPr id="4" name="Slide Number Placeholder 3"/>
          <p:cNvSpPr>
            <a:spLocks noGrp="1"/>
          </p:cNvSpPr>
          <p:nvPr>
            <p:ph type="sldNum" sz="quarter" idx="10"/>
          </p:nvPr>
        </p:nvSpPr>
        <p:spPr/>
        <p:txBody>
          <a:bodyPr/>
          <a:lstStyle/>
          <a:p>
            <a:fld id="{5D003D02-7E89-4EBF-B123-9C334E1BFEF7}" type="slidenum">
              <a:rPr lang="en-US" smtClean="0"/>
              <a:t>40</a:t>
            </a:fld>
            <a:endParaRPr lang="en-US"/>
          </a:p>
        </p:txBody>
      </p:sp>
    </p:spTree>
    <p:extLst>
      <p:ext uri="{BB962C8B-B14F-4D97-AF65-F5344CB8AC3E}">
        <p14:creationId xmlns:p14="http://schemas.microsoft.com/office/powerpoint/2010/main" val="4173726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Images and grids often contain areas where the values are unknown.  Usually these are stored as a special data value called </a:t>
            </a:r>
            <a:r>
              <a:rPr lang="en-US" dirty="0" err="1" smtClean="0"/>
              <a:t>Nodata</a:t>
            </a:r>
            <a:r>
              <a:rPr lang="en-US" dirty="0" smtClean="0"/>
              <a:t>.  The upper left corner of this DEM has no data, because that area is outside the quadrangle boundaries.  However, because a grid must be perfectly rectangular, the cells must be present, and have some value.  Setting them to </a:t>
            </a:r>
            <a:r>
              <a:rPr lang="en-US" dirty="0" err="1" smtClean="0"/>
              <a:t>Nodata</a:t>
            </a:r>
            <a:r>
              <a:rPr lang="en-US" dirty="0" smtClean="0"/>
              <a:t> allows the program to ignore the cells when doing calculations or displaying the grid.  Images can also have unknown values, but usually do not have the special </a:t>
            </a:r>
            <a:r>
              <a:rPr lang="en-US" dirty="0" err="1" smtClean="0"/>
              <a:t>Nodata</a:t>
            </a:r>
            <a:r>
              <a:rPr lang="en-US" dirty="0" smtClean="0"/>
              <a:t> value.  Instead, another value, typically 0, is used.  You can also set this 0 value to display in a contrasting or clear color using the check box provided.</a:t>
            </a:r>
          </a:p>
        </p:txBody>
      </p:sp>
      <p:sp>
        <p:nvSpPr>
          <p:cNvPr id="4" name="Slide Number Placeholder 3"/>
          <p:cNvSpPr>
            <a:spLocks noGrp="1"/>
          </p:cNvSpPr>
          <p:nvPr>
            <p:ph type="sldNum" sz="quarter" idx="10"/>
          </p:nvPr>
        </p:nvSpPr>
        <p:spPr/>
        <p:txBody>
          <a:bodyPr/>
          <a:lstStyle/>
          <a:p>
            <a:fld id="{5D003D02-7E89-4EBF-B123-9C334E1BFEF7}" type="slidenum">
              <a:rPr lang="en-US" smtClean="0"/>
              <a:t>46</a:t>
            </a:fld>
            <a:endParaRPr lang="en-US"/>
          </a:p>
        </p:txBody>
      </p:sp>
    </p:spTree>
    <p:extLst>
      <p:ext uri="{BB962C8B-B14F-4D97-AF65-F5344CB8AC3E}">
        <p14:creationId xmlns:p14="http://schemas.microsoft.com/office/powerpoint/2010/main" val="139476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A </a:t>
            </a:r>
            <a:r>
              <a:rPr lang="en-US" dirty="0" err="1" smtClean="0"/>
              <a:t>hillshade</a:t>
            </a:r>
            <a:r>
              <a:rPr lang="en-US" dirty="0" smtClean="0"/>
              <a:t> map is created from an elevation map by calculating the brightness and shadows on the surface that would be present from an illuminating source.  What you see looks somewhat like what the land surface would appear like if you flew over it in a plane on a sunny day.  You can use a special display feature called Transparency along with a </a:t>
            </a:r>
            <a:r>
              <a:rPr lang="en-US" dirty="0" err="1" smtClean="0"/>
              <a:t>hillshade</a:t>
            </a:r>
            <a:r>
              <a:rPr lang="en-US" dirty="0" smtClean="0"/>
              <a:t> map to produce very informative backgrounds for maps.</a:t>
            </a:r>
            <a:endParaRPr lang="en-US" dirty="0" smtClean="0">
              <a:hlinkClick r:id="rId3" action="ppaction://hlinkfile"/>
            </a:endParaRPr>
          </a:p>
          <a:p>
            <a:pPr eaLnBrk="1" hangingPunct="1"/>
            <a:r>
              <a:rPr lang="en-US" dirty="0" smtClean="0"/>
              <a:t>Using this display technique, you can see both the land surface shape AND the geology at the same time.  Transparencies can be applied to either </a:t>
            </a:r>
            <a:r>
              <a:rPr lang="en-US" dirty="0" err="1" smtClean="0"/>
              <a:t>rasters</a:t>
            </a:r>
            <a:r>
              <a:rPr lang="en-US" dirty="0" smtClean="0"/>
              <a:t> or vector features to enhance your mapmaking capabilities.</a:t>
            </a:r>
          </a:p>
        </p:txBody>
      </p:sp>
      <p:sp>
        <p:nvSpPr>
          <p:cNvPr id="4" name="Slide Number Placeholder 3"/>
          <p:cNvSpPr>
            <a:spLocks noGrp="1"/>
          </p:cNvSpPr>
          <p:nvPr>
            <p:ph type="sldNum" sz="quarter" idx="10"/>
          </p:nvPr>
        </p:nvSpPr>
        <p:spPr/>
        <p:txBody>
          <a:bodyPr/>
          <a:lstStyle/>
          <a:p>
            <a:fld id="{5D003D02-7E89-4EBF-B123-9C334E1BFEF7}" type="slidenum">
              <a:rPr lang="en-US" smtClean="0"/>
              <a:t>47</a:t>
            </a:fld>
            <a:endParaRPr lang="en-US"/>
          </a:p>
        </p:txBody>
      </p:sp>
    </p:spTree>
    <p:extLst>
      <p:ext uri="{BB962C8B-B14F-4D97-AF65-F5344CB8AC3E}">
        <p14:creationId xmlns:p14="http://schemas.microsoft.com/office/powerpoint/2010/main" val="2084422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70000"/>
              </a:spcBef>
            </a:pPr>
            <a:r>
              <a:rPr lang="en-US" sz="1200" dirty="0" smtClean="0"/>
              <a:t>The </a:t>
            </a:r>
            <a:r>
              <a:rPr lang="en-US" sz="1200" b="1" dirty="0" smtClean="0"/>
              <a:t>Label Placement Options</a:t>
            </a:r>
            <a:r>
              <a:rPr lang="en-US" sz="1200" dirty="0" smtClean="0"/>
              <a:t> help to manage the overlap and optimization of the labels to give you the best possible result.  Points, lines, and polygons have different placement options.</a:t>
            </a:r>
          </a:p>
          <a:p>
            <a:pPr eaLnBrk="1" hangingPunct="1">
              <a:spcBef>
                <a:spcPct val="70000"/>
              </a:spcBef>
            </a:pPr>
            <a:r>
              <a:rPr lang="en-US" sz="1200" b="1" dirty="0" smtClean="0"/>
              <a:t>Point</a:t>
            </a:r>
            <a:r>
              <a:rPr lang="en-US" sz="1200" dirty="0" smtClean="0"/>
              <a:t> label overlaps are resolved by trying to offset the label from the point, while putting as many labels as possible in the preferred location.  The matrix represents a set of rules for placing the labels.  The white space in the center represents the point itself.  The most preferred label location is the upper right, designated with a 1.  The boxes labeled 2 are second in priority, and the threes show the least desirable location.  A zero in a box would indicate that labels must never be placed there.  When choosing label placement options, you can choose a matrix such as this to specify the priority of the different placement directions. </a:t>
            </a:r>
          </a:p>
          <a:p>
            <a:pPr eaLnBrk="1" hangingPunct="1">
              <a:spcBef>
                <a:spcPct val="70000"/>
              </a:spcBef>
            </a:pPr>
            <a:r>
              <a:rPr lang="en-US" sz="1200" b="1" dirty="0" smtClean="0"/>
              <a:t>Polygons</a:t>
            </a:r>
            <a:r>
              <a:rPr lang="en-US" sz="1200" dirty="0" smtClean="0"/>
              <a:t> have no special placement options.  The labels are simply placed inside the polygon.</a:t>
            </a:r>
            <a:endParaRPr lang="en-US" sz="1200" b="1" dirty="0" smtClean="0"/>
          </a:p>
          <a:p>
            <a:pPr eaLnBrk="1" hangingPunct="1">
              <a:spcBef>
                <a:spcPct val="70000"/>
              </a:spcBef>
            </a:pPr>
            <a:r>
              <a:rPr lang="en-US" sz="1200" b="1" dirty="0" smtClean="0"/>
              <a:t>Duplicate label</a:t>
            </a:r>
            <a:r>
              <a:rPr lang="en-US" sz="1200" dirty="0" smtClean="0"/>
              <a:t> options are used in situations such as one street composed of many blocks.  You can control whether a label is placed for every block, or only one per street. </a:t>
            </a:r>
          </a:p>
        </p:txBody>
      </p:sp>
      <p:sp>
        <p:nvSpPr>
          <p:cNvPr id="4" name="Slide Number Placeholder 3"/>
          <p:cNvSpPr>
            <a:spLocks noGrp="1"/>
          </p:cNvSpPr>
          <p:nvPr>
            <p:ph type="sldNum" sz="quarter" idx="10"/>
          </p:nvPr>
        </p:nvSpPr>
        <p:spPr/>
        <p:txBody>
          <a:bodyPr/>
          <a:lstStyle/>
          <a:p>
            <a:fld id="{5D003D02-7E89-4EBF-B123-9C334E1BFEF7}" type="slidenum">
              <a:rPr lang="en-US" smtClean="0"/>
              <a:t>61</a:t>
            </a:fld>
            <a:endParaRPr lang="en-US"/>
          </a:p>
        </p:txBody>
      </p:sp>
    </p:spTree>
    <p:extLst>
      <p:ext uri="{BB962C8B-B14F-4D97-AF65-F5344CB8AC3E}">
        <p14:creationId xmlns:p14="http://schemas.microsoft.com/office/powerpoint/2010/main" val="3349602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a:t>
            </a:r>
            <a:r>
              <a:rPr lang="en-US" dirty="0" err="1" smtClean="0"/>
              <a:t>Symbology</a:t>
            </a:r>
            <a:r>
              <a:rPr lang="en-US" dirty="0" smtClean="0"/>
              <a:t> tab for </a:t>
            </a:r>
            <a:r>
              <a:rPr lang="en-US" dirty="0" err="1" smtClean="0"/>
              <a:t>mult</a:t>
            </a:r>
            <a:r>
              <a:rPr lang="en-US" smtClean="0"/>
              <a:t>-band display looks like this.</a:t>
            </a:r>
          </a:p>
        </p:txBody>
      </p:sp>
      <p:sp>
        <p:nvSpPr>
          <p:cNvPr id="4" name="Slide Number Placeholder 3"/>
          <p:cNvSpPr>
            <a:spLocks noGrp="1"/>
          </p:cNvSpPr>
          <p:nvPr>
            <p:ph type="sldNum" sz="quarter" idx="10"/>
          </p:nvPr>
        </p:nvSpPr>
        <p:spPr/>
        <p:txBody>
          <a:bodyPr/>
          <a:lstStyle/>
          <a:p>
            <a:fld id="{5D003D02-7E89-4EBF-B123-9C334E1BFEF7}" type="slidenum">
              <a:rPr lang="en-US" smtClean="0"/>
              <a:t>87</a:t>
            </a:fld>
            <a:endParaRPr lang="en-US"/>
          </a:p>
        </p:txBody>
      </p:sp>
    </p:spTree>
    <p:extLst>
      <p:ext uri="{BB962C8B-B14F-4D97-AF65-F5344CB8AC3E}">
        <p14:creationId xmlns:p14="http://schemas.microsoft.com/office/powerpoint/2010/main" val="3519588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7" hasCustomPrompt="1"/>
          </p:nvPr>
        </p:nvSpPr>
        <p:spPr>
          <a:xfrm>
            <a:off x="3465912" y="6605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12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159416" y="1066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159416" y="19812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159416" y="28956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159416" y="38100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159416" y="47244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159416" y="5638800"/>
            <a:ext cx="4114800" cy="82296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7"/>
          <p:cNvSpPr>
            <a:spLocks noGrp="1"/>
          </p:cNvSpPr>
          <p:nvPr>
            <p:ph sz="quarter" idx="18"/>
          </p:nvPr>
        </p:nvSpPr>
        <p:spPr>
          <a:xfrm>
            <a:off x="4800600" y="1066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dirty="0"/>
              <a:t>Click to edit Master text styles</a:t>
            </a:r>
          </a:p>
          <a:p>
            <a:pPr marL="800100" lvl="1" indent="-342900">
              <a:spcAft>
                <a:spcPts val="800"/>
              </a:spcAft>
              <a:buFont typeface="Arial" panose="020B0604020202020204" pitchFamily="34" charset="0"/>
              <a:buChar char="•"/>
            </a:pPr>
            <a:r>
              <a:rPr lang="en-US" dirty="0"/>
              <a:t>Second level</a:t>
            </a:r>
          </a:p>
          <a:p>
            <a:pPr marL="1200150" lvl="2" indent="-285750">
              <a:spcAft>
                <a:spcPts val="800"/>
              </a:spcAft>
              <a:buFont typeface="Arial" panose="020B0604020202020204" pitchFamily="34" charset="0"/>
            </a:pPr>
            <a:r>
              <a:rPr lang="en-US" dirty="0"/>
              <a:t>Third level</a:t>
            </a:r>
          </a:p>
          <a:p>
            <a:pPr marL="1657350" lvl="3" indent="-285750">
              <a:spcAft>
                <a:spcPts val="800"/>
              </a:spcAft>
              <a:buFont typeface="Arial" panose="020B0604020202020204" pitchFamily="34" charset="0"/>
              <a:buChar char="•"/>
            </a:pPr>
            <a:r>
              <a:rPr lang="en-US" dirty="0"/>
              <a:t>Fourth level</a:t>
            </a:r>
          </a:p>
          <a:p>
            <a:pPr marL="2114550" lvl="4" indent="-285750">
              <a:spcAft>
                <a:spcPts val="800"/>
              </a:spcAft>
              <a:buFont typeface="Arial" panose="020B0604020202020204" pitchFamily="34" charset="0"/>
              <a:buChar char="•"/>
            </a:pPr>
            <a:r>
              <a:rPr lang="en-US" dirty="0"/>
              <a:t>Fifth level</a:t>
            </a:r>
          </a:p>
        </p:txBody>
      </p:sp>
      <p:sp>
        <p:nvSpPr>
          <p:cNvPr id="19" name="Content Placeholder 8"/>
          <p:cNvSpPr>
            <a:spLocks noGrp="1"/>
          </p:cNvSpPr>
          <p:nvPr>
            <p:ph sz="quarter" idx="19"/>
          </p:nvPr>
        </p:nvSpPr>
        <p:spPr>
          <a:xfrm>
            <a:off x="4800600" y="19812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1" name="Content Placeholder 9"/>
          <p:cNvSpPr>
            <a:spLocks noGrp="1"/>
          </p:cNvSpPr>
          <p:nvPr>
            <p:ph sz="quarter" idx="20"/>
          </p:nvPr>
        </p:nvSpPr>
        <p:spPr>
          <a:xfrm>
            <a:off x="4800600" y="28956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3" name="Content Placeholder 10"/>
          <p:cNvSpPr>
            <a:spLocks noGrp="1"/>
          </p:cNvSpPr>
          <p:nvPr>
            <p:ph sz="quarter" idx="21"/>
          </p:nvPr>
        </p:nvSpPr>
        <p:spPr>
          <a:xfrm>
            <a:off x="4800600" y="38100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5" name="Content Placeholder 11"/>
          <p:cNvSpPr>
            <a:spLocks noGrp="1"/>
          </p:cNvSpPr>
          <p:nvPr>
            <p:ph sz="quarter" idx="22"/>
          </p:nvPr>
        </p:nvSpPr>
        <p:spPr>
          <a:xfrm>
            <a:off x="4800600" y="47244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27" name="Content Placeholder 12"/>
          <p:cNvSpPr>
            <a:spLocks noGrp="1"/>
          </p:cNvSpPr>
          <p:nvPr>
            <p:ph sz="quarter" idx="23"/>
          </p:nvPr>
        </p:nvSpPr>
        <p:spPr>
          <a:xfrm>
            <a:off x="4800600" y="5638800"/>
            <a:ext cx="4114800" cy="822960"/>
          </a:xfrm>
          <a:prstGeom prst="rect">
            <a:avLst/>
          </a:prstGeom>
        </p:spPr>
        <p:txBody>
          <a:bodyPr/>
          <a:lstStyle>
            <a:lvl1pPr>
              <a:defRPr lang="en-US" sz="2400" smtClean="0"/>
            </a:lvl1pPr>
            <a:lvl2pPr>
              <a:defRPr lang="en-US" sz="2000" smtClean="0"/>
            </a:lvl2pPr>
            <a:lvl3pPr>
              <a:defRPr lang="en-US" sz="1800" smtClean="0"/>
            </a:lvl3pPr>
            <a:lvl4pPr>
              <a:defRPr lang="en-US" sz="1600" smtClean="0"/>
            </a:lvl4pPr>
            <a:lvl5pPr>
              <a:defRPr lang="en-US" sz="1600"/>
            </a:lvl5pPr>
          </a:lstStyle>
          <a:p>
            <a:pPr marL="0" lvl="0" indent="0">
              <a:spcAft>
                <a:spcPts val="800"/>
              </a:spcAft>
              <a:buFont typeface="Arial" panose="020B0604020202020204" pitchFamily="34" charset="0"/>
              <a:buNone/>
            </a:pPr>
            <a:r>
              <a:rPr lang="en-US"/>
              <a:t>Click to edit Master text styles</a:t>
            </a:r>
          </a:p>
          <a:p>
            <a:pPr marL="800100" lvl="1" indent="-342900">
              <a:spcAft>
                <a:spcPts val="800"/>
              </a:spcAft>
              <a:buFont typeface="Arial" panose="020B0604020202020204" pitchFamily="34" charset="0"/>
              <a:buChar char="•"/>
            </a:pPr>
            <a:r>
              <a:rPr lang="en-US"/>
              <a:t>Second level</a:t>
            </a:r>
          </a:p>
          <a:p>
            <a:pPr marL="1200150" lvl="2" indent="-285750">
              <a:spcAft>
                <a:spcPts val="800"/>
              </a:spcAft>
              <a:buFont typeface="Arial" panose="020B0604020202020204" pitchFamily="34" charset="0"/>
            </a:pPr>
            <a:r>
              <a:rPr lang="en-US"/>
              <a:t>Third level</a:t>
            </a:r>
          </a:p>
          <a:p>
            <a:pPr marL="1657350" lvl="3" indent="-285750">
              <a:spcAft>
                <a:spcPts val="800"/>
              </a:spcAft>
              <a:buFont typeface="Arial" panose="020B0604020202020204" pitchFamily="34" charset="0"/>
              <a:buChar char="•"/>
            </a:pPr>
            <a:r>
              <a:rPr lang="en-US"/>
              <a:t>Fourth level</a:t>
            </a:r>
          </a:p>
          <a:p>
            <a:pPr marL="2114550" lvl="4" indent="-285750">
              <a:spcAft>
                <a:spcPts val="800"/>
              </a:spcAft>
              <a:buFont typeface="Arial" panose="020B0604020202020204" pitchFamily="34" charset="0"/>
              <a:buChar char="•"/>
            </a:pPr>
            <a:r>
              <a:rPr lang="en-US"/>
              <a:t>Fifth level</a:t>
            </a:r>
          </a:p>
        </p:txBody>
      </p:sp>
      <p:sp>
        <p:nvSpPr>
          <p:cNvPr id="13" name="Jump Link"/>
          <p:cNvSpPr>
            <a:spLocks noGrp="1"/>
          </p:cNvSpPr>
          <p:nvPr>
            <p:ph type="body" sz="quarter" idx="17" hasCustomPrompt="1"/>
          </p:nvPr>
        </p:nvSpPr>
        <p:spPr>
          <a:xfrm>
            <a:off x="3467512"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80540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5612"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7" hasCustomPrompt="1"/>
          </p:nvPr>
        </p:nvSpPr>
        <p:spPr>
          <a:xfrm>
            <a:off x="34659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80686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Jump Link"/>
          <p:cNvSpPr>
            <a:spLocks noGrp="1"/>
          </p:cNvSpPr>
          <p:nvPr>
            <p:ph type="body" sz="quarter" idx="17" hasCustomPrompt="1"/>
          </p:nvPr>
        </p:nvSpPr>
        <p:spPr>
          <a:xfrm>
            <a:off x="3465912" y="60198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4999894"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488875"/>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Jump Link"/>
          <p:cNvSpPr>
            <a:spLocks noGrp="1"/>
          </p:cNvSpPr>
          <p:nvPr>
            <p:ph type="body" sz="quarter" idx="12" hasCustomPrompt="1"/>
          </p:nvPr>
        </p:nvSpPr>
        <p:spPr>
          <a:xfrm>
            <a:off x="3357063" y="510540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5257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467512" y="655320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Text Placeholder 3"/>
          <p:cNvSpPr>
            <a:spLocks noGrp="1"/>
          </p:cNvSpPr>
          <p:nvPr>
            <p:ph type="body" sz="quarter" idx="13"/>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810000"/>
            <a:ext cx="8229600" cy="2362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4"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3" name="Photo Credit"/>
          <p:cNvSpPr>
            <a:spLocks noGrp="1"/>
          </p:cNvSpPr>
          <p:nvPr>
            <p:ph type="body" sz="quarter" idx="15" hasCustomPrompt="1"/>
          </p:nvPr>
        </p:nvSpPr>
        <p:spPr>
          <a:xfrm>
            <a:off x="6473952" y="6705599"/>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6"/>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70476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5240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30480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4800600"/>
            <a:ext cx="8229600" cy="16002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5" hasCustomPrompt="1"/>
          </p:nvPr>
        </p:nvSpPr>
        <p:spPr>
          <a:xfrm>
            <a:off x="3465576" y="6553200"/>
            <a:ext cx="2212848" cy="100584"/>
          </a:xfrm>
          <a:prstGeom prst="rect">
            <a:avLst/>
          </a:prstGeom>
        </p:spPr>
        <p:txBody>
          <a:bodyPr lIns="0" tIns="0" rIns="0" bIns="0"/>
          <a:lstStyle>
            <a:lvl1pPr marL="0" indent="0" algn="ctr">
              <a:buNone/>
              <a:defRPr sz="800"/>
            </a:lvl1pPr>
            <a:lvl2pPr>
              <a:defRPr sz="800"/>
            </a:lvl2pPr>
            <a:lvl3pPr>
              <a:defRPr sz="800"/>
            </a:lvl3pPr>
            <a:lvl4pPr>
              <a:defRPr sz="800"/>
            </a:lvl4pPr>
            <a:lvl5pPr>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6"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a:defRPr sz="800"/>
            </a:lvl2pPr>
            <a:lvl3pPr>
              <a:defRPr sz="800"/>
            </a:lvl3pPr>
            <a:lvl4pPr>
              <a:defRPr sz="800"/>
            </a:lvl4pPr>
            <a:lvl5pPr>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8" name="Text Placeholder 3"/>
          <p:cNvSpPr>
            <a:spLocks noGrp="1"/>
          </p:cNvSpPr>
          <p:nvPr>
            <p:ph type="body" sz="quarter" idx="1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102806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5146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8100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5029200"/>
            <a:ext cx="8229600" cy="106680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6"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Photo Credit"/>
          <p:cNvSpPr>
            <a:spLocks noGrp="1"/>
          </p:cNvSpPr>
          <p:nvPr>
            <p:ph type="body" sz="quarter" idx="17"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9" name="Text Placeholder 3"/>
          <p:cNvSpPr>
            <a:spLocks noGrp="1"/>
          </p:cNvSpPr>
          <p:nvPr>
            <p:ph type="body" sz="quarter" idx="18"/>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2588451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57200" y="217932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306324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57200" y="394716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483108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57200" y="5715000"/>
            <a:ext cx="822960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6" name="Photo Credit"/>
          <p:cNvSpPr>
            <a:spLocks noGrp="1"/>
          </p:cNvSpPr>
          <p:nvPr>
            <p:ph type="body" sz="quarter" idx="19" hasCustomPrompt="1"/>
          </p:nvPr>
        </p:nvSpPr>
        <p:spPr>
          <a:xfrm>
            <a:off x="6473952" y="6705600"/>
            <a:ext cx="2670048" cy="155448"/>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None/>
              <a:defRPr sz="800"/>
            </a:lvl5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endParaRPr kumimoji="0" lang="en-US" sz="800" b="0" i="0" u="none" strike="noStrike" kern="1200" cap="none" spc="0" normalizeH="0" baseline="0" noProof="0" dirty="0">
              <a:ln>
                <a:noFill/>
              </a:ln>
              <a:solidFill>
                <a:prstClr val="white"/>
              </a:solidFill>
              <a:effectLst/>
              <a:uLnTx/>
              <a:uFillTx/>
              <a:latin typeface="+mn-lt"/>
              <a:ea typeface="+mn-ea"/>
              <a:cs typeface="+mn-cs"/>
            </a:endParaRPr>
          </a:p>
        </p:txBody>
      </p:sp>
      <p:sp>
        <p:nvSpPr>
          <p:cNvPr id="14" name="Text Placeholder 3"/>
          <p:cNvSpPr>
            <a:spLocks noGrp="1"/>
          </p:cNvSpPr>
          <p:nvPr>
            <p:ph type="body" sz="quarter" idx="20"/>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510726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16"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438164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0"/>
            <a:ext cx="9144000" cy="1188720"/>
          </a:xfrm>
          <a:prstGeom prst="rect">
            <a:avLst/>
          </a:prstGeom>
        </p:spPr>
        <p:txBody>
          <a:bodyPr anchor="ctr"/>
          <a:lstStyle>
            <a:lvl1pPr>
              <a:defRPr sz="4400" b="1">
                <a:solidFill>
                  <a:srgbClr val="185C8E"/>
                </a:solidFill>
                <a:latin typeface="+mj-lt"/>
                <a:cs typeface="Arial" panose="020B0604020202020204" pitchFamily="34" charset="0"/>
              </a:defRPr>
            </a:lvl1pPr>
          </a:lstStyle>
          <a:p>
            <a:r>
              <a:rPr lang="en-US" dirty="0"/>
              <a:t>Click to edit Master </a:t>
            </a:r>
            <a:r>
              <a:rPr lang="en-US" dirty="0" smtClean="0"/>
              <a:t>title </a:t>
            </a:r>
            <a:r>
              <a:rPr lang="en-US" dirty="0"/>
              <a:t>style</a:t>
            </a:r>
          </a:p>
        </p:txBody>
      </p:sp>
      <p:sp>
        <p:nvSpPr>
          <p:cNvPr id="3" name="Content Placeholder 1"/>
          <p:cNvSpPr>
            <a:spLocks noGrp="1"/>
          </p:cNvSpPr>
          <p:nvPr>
            <p:ph idx="1"/>
          </p:nvPr>
        </p:nvSpPr>
        <p:spPr>
          <a:xfrm>
            <a:off x="45720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
          <p:cNvSpPr>
            <a:spLocks noGrp="1"/>
          </p:cNvSpPr>
          <p:nvPr>
            <p:ph idx="13"/>
          </p:nvPr>
        </p:nvSpPr>
        <p:spPr>
          <a:xfrm>
            <a:off x="4663440" y="12954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
          <p:cNvSpPr>
            <a:spLocks noGrp="1"/>
          </p:cNvSpPr>
          <p:nvPr>
            <p:ph idx="14"/>
          </p:nvPr>
        </p:nvSpPr>
        <p:spPr>
          <a:xfrm>
            <a:off x="45720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
          <p:cNvSpPr>
            <a:spLocks noGrp="1"/>
          </p:cNvSpPr>
          <p:nvPr>
            <p:ph idx="15"/>
          </p:nvPr>
        </p:nvSpPr>
        <p:spPr>
          <a:xfrm>
            <a:off x="4663440" y="214884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
          <p:cNvSpPr>
            <a:spLocks noGrp="1"/>
          </p:cNvSpPr>
          <p:nvPr>
            <p:ph idx="16"/>
          </p:nvPr>
        </p:nvSpPr>
        <p:spPr>
          <a:xfrm>
            <a:off x="45720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p:cNvSpPr>
            <a:spLocks noGrp="1"/>
          </p:cNvSpPr>
          <p:nvPr>
            <p:ph idx="17"/>
          </p:nvPr>
        </p:nvSpPr>
        <p:spPr>
          <a:xfrm>
            <a:off x="4663440" y="300228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Jump Link"/>
          <p:cNvSpPr>
            <a:spLocks noGrp="1"/>
          </p:cNvSpPr>
          <p:nvPr>
            <p:ph type="body" sz="quarter" idx="18" hasCustomPrompt="1"/>
          </p:nvPr>
        </p:nvSpPr>
        <p:spPr>
          <a:xfrm>
            <a:off x="3465576" y="6553200"/>
            <a:ext cx="2212848" cy="100584"/>
          </a:xfrm>
          <a:prstGeom prst="rect">
            <a:avLst/>
          </a:prstGeom>
        </p:spPr>
        <p:txBody>
          <a:bodyPr lIns="0" tIns="0" rIns="0" bIns="0"/>
          <a:lstStyle>
            <a:lvl1pPr marL="0" indent="0" algn="ctr">
              <a:buNone/>
              <a:defRPr sz="800"/>
            </a:lvl1pPr>
            <a:lvl2pPr marL="457200" indent="0">
              <a:buNone/>
              <a:defRPr sz="800"/>
            </a:lvl2pPr>
            <a:lvl3pPr marL="914400" indent="0">
              <a:buNone/>
              <a:defRPr sz="800"/>
            </a:lvl3pPr>
            <a:lvl4pPr marL="1371600" indent="0">
              <a:buNone/>
              <a:defRPr sz="800"/>
            </a:lvl4pPr>
            <a:lvl5pPr marL="1828800" indent="0">
              <a:buNone/>
              <a:defRPr sz="800"/>
            </a:lvl5pPr>
          </a:lstStyle>
          <a:p>
            <a:pPr lvl="0"/>
            <a:r>
              <a:rPr lang="en-US" dirty="0" smtClean="0"/>
              <a:t>Add “Access the text alternative for slide images.”</a:t>
            </a:r>
            <a:endParaRPr lang="en-US" dirty="0"/>
          </a:p>
        </p:txBody>
      </p:sp>
      <p:sp>
        <p:nvSpPr>
          <p:cNvPr id="14" name="Content Placeholder 1"/>
          <p:cNvSpPr>
            <a:spLocks noGrp="1"/>
          </p:cNvSpPr>
          <p:nvPr>
            <p:ph idx="20"/>
          </p:nvPr>
        </p:nvSpPr>
        <p:spPr>
          <a:xfrm>
            <a:off x="45720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
          <p:cNvSpPr>
            <a:spLocks noGrp="1"/>
          </p:cNvSpPr>
          <p:nvPr>
            <p:ph idx="21"/>
          </p:nvPr>
        </p:nvSpPr>
        <p:spPr>
          <a:xfrm>
            <a:off x="4663440" y="385572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1"/>
          <p:cNvSpPr>
            <a:spLocks noGrp="1"/>
          </p:cNvSpPr>
          <p:nvPr>
            <p:ph idx="22"/>
          </p:nvPr>
        </p:nvSpPr>
        <p:spPr>
          <a:xfrm>
            <a:off x="45720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
          <p:cNvSpPr>
            <a:spLocks noGrp="1"/>
          </p:cNvSpPr>
          <p:nvPr>
            <p:ph idx="23"/>
          </p:nvPr>
        </p:nvSpPr>
        <p:spPr>
          <a:xfrm>
            <a:off x="4663440" y="470916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
          <p:cNvSpPr>
            <a:spLocks noGrp="1"/>
          </p:cNvSpPr>
          <p:nvPr>
            <p:ph idx="24"/>
          </p:nvPr>
        </p:nvSpPr>
        <p:spPr>
          <a:xfrm>
            <a:off x="45720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
          <p:cNvSpPr>
            <a:spLocks noGrp="1"/>
          </p:cNvSpPr>
          <p:nvPr>
            <p:ph idx="25"/>
          </p:nvPr>
        </p:nvSpPr>
        <p:spPr>
          <a:xfrm>
            <a:off x="4663440" y="5562600"/>
            <a:ext cx="4023360" cy="731520"/>
          </a:xfrm>
          <a:prstGeom prst="rect">
            <a:avLst/>
          </a:prstGeom>
        </p:spPr>
        <p:txBody>
          <a:bodyPr/>
          <a:lstStyle>
            <a:lvl1pPr marL="0" indent="0">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spcBef>
                <a:spcPts val="1200"/>
              </a:spcBef>
              <a:spcAft>
                <a:spcPts val="600"/>
              </a:spcAft>
              <a:buClr>
                <a:srgbClr val="B60000"/>
              </a:buClr>
              <a:buFont typeface="Arial" panose="020B0604020202020204" pitchFamily="34" charset="0"/>
              <a:buChar char="•"/>
              <a:defRPr sz="2800">
                <a:latin typeface="+mj-lt"/>
                <a:cs typeface="Arial" panose="020B0604020202020204" pitchFamily="34" charset="0"/>
              </a:defRPr>
            </a:lvl2pPr>
            <a:lvl3pPr marL="822960" indent="-274320">
              <a:spcBef>
                <a:spcPts val="1200"/>
              </a:spcBef>
              <a:spcAft>
                <a:spcPts val="600"/>
              </a:spcAft>
              <a:buClr>
                <a:srgbClr val="085367"/>
              </a:buClr>
              <a:buFont typeface="Arial" panose="020B0604020202020204" pitchFamily="34" charset="0"/>
              <a:buChar char="•"/>
              <a:defRPr sz="2400">
                <a:latin typeface="+mj-lt"/>
                <a:cs typeface="Arial" panose="020B0604020202020204" pitchFamily="34" charset="0"/>
              </a:defRPr>
            </a:lvl3pPr>
            <a:lvl4pPr marL="1188720" indent="-274320">
              <a:spcBef>
                <a:spcPts val="1200"/>
              </a:spcBef>
              <a:spcAft>
                <a:spcPts val="600"/>
              </a:spcAft>
              <a:buClr>
                <a:srgbClr val="663F78"/>
              </a:buClr>
              <a:buFont typeface="Arial" panose="020B0604020202020204" pitchFamily="34" charset="0"/>
              <a:buChar char="•"/>
              <a:defRPr sz="2000">
                <a:latin typeface="+mj-lt"/>
                <a:cs typeface="Arial" panose="020B0604020202020204" pitchFamily="34" charset="0"/>
              </a:defRPr>
            </a:lvl4pPr>
            <a:lvl5pPr marL="1554480" indent="-228600">
              <a:spcBef>
                <a:spcPts val="1200"/>
              </a:spcBef>
              <a:spcAft>
                <a:spcPts val="600"/>
              </a:spcAft>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hoto Credit"/>
          <p:cNvSpPr>
            <a:spLocks noGrp="1"/>
          </p:cNvSpPr>
          <p:nvPr>
            <p:ph type="body" sz="quarter" idx="26" hasCustomPrompt="1"/>
          </p:nvPr>
        </p:nvSpPr>
        <p:spPr>
          <a:xfrm>
            <a:off x="6473952" y="6705600"/>
            <a:ext cx="2670048" cy="155448"/>
          </a:xfrm>
          <a:prstGeom prst="rect">
            <a:avLst/>
          </a:prstGeom>
        </p:spPr>
        <p:txBody>
          <a:bodyPr lIns="0" tIns="0" rIns="45720" bIns="0"/>
          <a:lstStyle>
            <a:lvl1pPr marL="0" indent="0" algn="r">
              <a:buNone/>
              <a:defRPr sz="800">
                <a:solidFill>
                  <a:schemeClr val="bg1"/>
                </a:solidFill>
              </a:defRPr>
            </a:lvl1pPr>
          </a:lstStyle>
          <a:p>
            <a:pPr lvl="0"/>
            <a:r>
              <a:rPr lang="en-US" dirty="0" smtClean="0"/>
              <a:t>Insert Photo Credit Here</a:t>
            </a:r>
          </a:p>
        </p:txBody>
      </p:sp>
      <p:sp>
        <p:nvSpPr>
          <p:cNvPr id="21" name="Text Placeholder 3"/>
          <p:cNvSpPr>
            <a:spLocks noGrp="1"/>
          </p:cNvSpPr>
          <p:nvPr>
            <p:ph type="body" sz="quarter" idx="27"/>
          </p:nvPr>
        </p:nvSpPr>
        <p:spPr>
          <a:xfrm>
            <a:off x="7498080" y="0"/>
            <a:ext cx="1645920" cy="338328"/>
          </a:xfrm>
          <a:prstGeom prst="rect">
            <a:avLst/>
          </a:prstGeom>
        </p:spPr>
        <p:txBody>
          <a:bodyPr/>
          <a:lstStyle>
            <a:lvl1pPr marL="0" indent="0" algn="ctr">
              <a:buNone/>
              <a:defRPr sz="1600">
                <a:solidFill>
                  <a:srgbClr val="B60000"/>
                </a:solidFill>
              </a:defRPr>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3780819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35706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273243" y="65294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357063" y="5996050"/>
            <a:ext cx="2429874"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02643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Font typeface="Arial" panose="020B0604020202020204" pitchFamily="34" charset="0"/>
              <a:buNone/>
              <a:defRPr sz="2400"/>
            </a:lvl1pPr>
            <a:lvl2pPr marL="800100" indent="-342900">
              <a:spcAft>
                <a:spcPts val="800"/>
              </a:spcAft>
              <a:buFont typeface="Arial" panose="020B0604020202020204" pitchFamily="34" charset="0"/>
              <a:buChar char="•"/>
              <a:defRPr sz="2000"/>
            </a:lvl2pPr>
            <a:lvl3pPr marL="1200150" indent="-285750">
              <a:spcAft>
                <a:spcPts val="800"/>
              </a:spcAft>
              <a:buFont typeface="Arial" panose="020B0604020202020204" pitchFamily="34" charset="0"/>
              <a:buChar char="•"/>
              <a:defRPr sz="1800"/>
            </a:lvl3pPr>
            <a:lvl4pPr marL="1657350" indent="-285750">
              <a:spcAft>
                <a:spcPts val="800"/>
              </a:spcAft>
              <a:buFont typeface="Arial" panose="020B0604020202020204" pitchFamily="34" charset="0"/>
              <a:buChar char="•"/>
              <a:defRPr sz="1600"/>
            </a:lvl4pPr>
            <a:lvl5pPr marL="2114550" indent="-28575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1908587" y="65294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467512" y="5081650"/>
            <a:ext cx="2208976" cy="99950"/>
          </a:xfrm>
          <a:prstGeom prst="rect">
            <a:avLst/>
          </a:prstGeom>
        </p:spPr>
        <p:txBody>
          <a:bodyPr lIns="0" tIns="0" rIns="0" bIns="0"/>
          <a:lstStyle>
            <a:lvl1pPr marL="0" indent="0" algn="ctr">
              <a:buNone/>
              <a:defRPr sz="800"/>
            </a:lvl1pPr>
          </a:lstStyle>
          <a:p>
            <a:pPr lvl="0"/>
            <a:r>
              <a:rPr lang="en-US" dirty="0"/>
              <a:t>Add “Access the text alternative for slide images.”</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lvl1pPr marL="0" indent="0">
              <a:buNone/>
              <a:defRPr/>
            </a:lvl1p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mod="1">
    <p:ext uri="{DCECCB84-F9BA-43D5-87BE-67443E8EF086}">
      <p15:sldGuideLst xmlns=""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883920" y="0"/>
            <a:ext cx="7955280" cy="1188720"/>
          </a:xfrm>
          <a:prstGeom prst="rect">
            <a:avLst/>
          </a:prstGeom>
        </p:spPr>
        <p:txBody>
          <a:bodyPr/>
          <a:lstStyle>
            <a:lvl1pPr algn="r">
              <a:defRPr sz="4800">
                <a:solidFill>
                  <a:schemeClr val="bg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2438400" y="1264920"/>
            <a:ext cx="6400800" cy="640080"/>
          </a:xfrm>
          <a:prstGeom prst="rect">
            <a:avLst/>
          </a:prstGeom>
        </p:spPr>
        <p:txBody>
          <a:bodyPr/>
          <a:lstStyle>
            <a:lvl1pPr marL="0" indent="0" algn="r">
              <a:buNone/>
              <a:defRPr b="1">
                <a:solidFill>
                  <a:srgbClr val="6A6A6A"/>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p:cNvSpPr>
            <a:spLocks noGrp="1"/>
          </p:cNvSpPr>
          <p:nvPr>
            <p:ph sz="quarter" idx="12"/>
          </p:nvPr>
        </p:nvSpPr>
        <p:spPr>
          <a:xfrm>
            <a:off x="1371600" y="3581400"/>
            <a:ext cx="6400800" cy="2438400"/>
          </a:xfrm>
          <a:prstGeom prst="rect">
            <a:avLst/>
          </a:prstGeom>
        </p:spPr>
        <p:txBody>
          <a:bodyPr/>
          <a:lstStyle>
            <a:lvl1pPr algn="ctr">
              <a:defRPr sz="4000" b="0">
                <a:latin typeface="Arial" panose="020B0604020202020204" pitchFamily="34" charset="0"/>
                <a:cs typeface="Arial" panose="020B0604020202020204" pitchFamily="34" charset="0"/>
              </a:defRPr>
            </a:lvl1pPr>
          </a:lstStyle>
          <a:p>
            <a:pPr lvl="0"/>
            <a:r>
              <a:rPr lang="en-US" dirty="0" smtClean="0"/>
              <a:t>Click to edit Master text styles</a:t>
            </a:r>
            <a:endParaRPr lang="en-US" dirty="0"/>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smtClean="0"/>
              <a:t>Click to edit Master text styles</a:t>
            </a:r>
            <a:endParaRPr lang="en-US" dirty="0"/>
          </a:p>
        </p:txBody>
      </p:sp>
      <p:cxnSp>
        <p:nvCxnSpPr>
          <p:cNvPr id="7" name="Straight Connector 6"/>
          <p:cNvCxnSpPr/>
          <p:nvPr userDrawn="1"/>
        </p:nvCxnSpPr>
        <p:spPr>
          <a:xfrm>
            <a:off x="857250" y="1231900"/>
            <a:ext cx="8001000" cy="0"/>
          </a:xfrm>
          <a:prstGeom prst="line">
            <a:avLst/>
          </a:prstGeom>
          <a:ln>
            <a:solidFill>
              <a:srgbClr val="00518B"/>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9920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
        <p:nvSpPr>
          <p:cNvPr id="7" name="Jump Link"/>
          <p:cNvSpPr>
            <a:spLocks noGrp="1"/>
          </p:cNvSpPr>
          <p:nvPr>
            <p:ph type="body" sz="quarter" idx="11" hasCustomPrompt="1"/>
          </p:nvPr>
        </p:nvSpPr>
        <p:spPr>
          <a:xfrm>
            <a:off x="3356610" y="66294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949214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2"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656260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109974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356610" y="6477000"/>
            <a:ext cx="2430780" cy="152400"/>
          </a:xfrm>
          <a:prstGeom prst="rect">
            <a:avLst/>
          </a:prstGeom>
        </p:spPr>
        <p:txBody>
          <a:bodyPr/>
          <a:lstStyle>
            <a:lvl1pPr marL="0" indent="0" algn="ctr">
              <a:buNone/>
              <a:defRPr sz="800" baseline="0">
                <a:solidFill>
                  <a:srgbClr val="6A6A6A"/>
                </a:solidFill>
              </a:defRPr>
            </a:lvl1pPr>
          </a:lstStyle>
          <a:p>
            <a:pPr lvl="0"/>
            <a:r>
              <a:rPr lang="en-US" dirty="0"/>
              <a:t>Add “Return to previous slide.”</a:t>
            </a:r>
          </a:p>
        </p:txBody>
      </p:sp>
    </p:spTree>
    <p:extLst>
      <p:ext uri="{BB962C8B-B14F-4D97-AF65-F5344CB8AC3E}">
        <p14:creationId xmlns:p14="http://schemas.microsoft.com/office/powerpoint/2010/main" val="3112378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436620" y="4260273"/>
            <a:ext cx="569976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3.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4.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965" r:id="rId3"/>
    <p:sldLayoutId id="2147483753" r:id="rId4"/>
    <p:sldLayoutId id="2147483908" r:id="rId5"/>
    <p:sldLayoutId id="2147483950" r:id="rId6"/>
    <p:sldLayoutId id="2147483757" r:id="rId7"/>
    <p:sldLayoutId id="2147483877" r:id="rId8"/>
    <p:sldLayoutId id="2147483761" r:id="rId9"/>
    <p:sldLayoutId id="2147483800"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 2019 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66" r:id="rId2"/>
    <p:sldLayoutId id="2147483967" r:id="rId3"/>
    <p:sldLayoutId id="2147483968" r:id="rId4"/>
    <p:sldLayoutId id="2147483969" r:id="rId5"/>
    <p:sldLayoutId id="2147483970" r:id="rId6"/>
    <p:sldLayoutId id="2147483971" r:id="rId7"/>
    <p:sldLayoutId id="2147483953" r:id="rId8"/>
    <p:sldLayoutId id="2147483954" r:id="rId9"/>
    <p:sldLayoutId id="2147483955" r:id="rId10"/>
    <p:sldLayoutId id="2147483956" r:id="rId11"/>
    <p:sldLayoutId id="2147483957" r:id="rId12"/>
    <p:sldLayoutId id="2147483958" r:id="rId13"/>
    <p:sldLayoutId id="2147483959"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0.xml"/><Relationship Id="rId5" Type="http://schemas.openxmlformats.org/officeDocument/2006/relationships/slide" Target="slide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slide" Target="slide4.xml"/><Relationship Id="rId7" Type="http://schemas.openxmlformats.org/officeDocument/2006/relationships/slide" Target="slide48.xml"/><Relationship Id="rId2" Type="http://schemas.openxmlformats.org/officeDocument/2006/relationships/slide" Target="slide3.xml"/><Relationship Id="rId1" Type="http://schemas.openxmlformats.org/officeDocument/2006/relationships/slideLayout" Target="../slideLayouts/slideLayout25.xml"/><Relationship Id="rId6" Type="http://schemas.openxmlformats.org/officeDocument/2006/relationships/slide" Target="slide33.xml"/><Relationship Id="rId11" Type="http://schemas.openxmlformats.org/officeDocument/2006/relationships/slide" Target="slide81.xml"/><Relationship Id="rId5" Type="http://schemas.openxmlformats.org/officeDocument/2006/relationships/slide" Target="slide26.xml"/><Relationship Id="rId10" Type="http://schemas.openxmlformats.org/officeDocument/2006/relationships/slide" Target="slide66.xml"/><Relationship Id="rId4" Type="http://schemas.openxmlformats.org/officeDocument/2006/relationships/slide" Target="slide12.xml"/><Relationship Id="rId9" Type="http://schemas.openxmlformats.org/officeDocument/2006/relationships/slide" Target="slide58.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1.jpeg"/><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8.xml"/><Relationship Id="rId5" Type="http://schemas.openxmlformats.org/officeDocument/2006/relationships/slide" Target="slide2.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9.xml"/><Relationship Id="rId4" Type="http://schemas.openxmlformats.org/officeDocument/2006/relationships/slide" Target="slide2.xml"/></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7.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8.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1.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5.png"/><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8.xml"/><Relationship Id="rId4" Type="http://schemas.openxmlformats.org/officeDocument/2006/relationships/slide" Target="slide2.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0.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29.xml"/><Relationship Id="rId5" Type="http://schemas.openxmlformats.org/officeDocument/2006/relationships/slide" Target="slide2.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8.xml"/><Relationship Id="rId5" Type="http://schemas.openxmlformats.org/officeDocument/2006/relationships/slide" Target="slide2.xml"/><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9.xml"/><Relationship Id="rId5" Type="http://schemas.openxmlformats.org/officeDocument/2006/relationships/slide" Target="slide2.xml"/><Relationship Id="rId4" Type="http://schemas.openxmlformats.org/officeDocument/2006/relationships/image" Target="../media/image57.png"/></Relationships>
</file>

<file path=ppt/slides/_rels/slide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8.pn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9.png"/><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0.pn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xml"/><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4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3.pn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png"/><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4.png"/><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5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5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5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7.png"/><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slide" Target="slide2.xml"/></Relationships>
</file>

<file path=ppt/slides/_rels/slide6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9.png"/><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0.png"/><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1.png"/><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2.png"/><Relationship Id="rId1" Type="http://schemas.openxmlformats.org/officeDocument/2006/relationships/slideLayout" Target="../slideLayouts/slideLayout27.xml"/></Relationships>
</file>

<file path=ppt/slides/_rels/slide6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3.png"/><Relationship Id="rId1" Type="http://schemas.openxmlformats.org/officeDocument/2006/relationships/slideLayout" Target="../slideLayouts/slideLayout26.xml"/></Relationships>
</file>

<file path=ppt/slides/_rels/slide6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4.png"/><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5.png"/><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png"/><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6.png"/><Relationship Id="rId1" Type="http://schemas.openxmlformats.org/officeDocument/2006/relationships/slideLayout" Target="../slideLayouts/slideLayout26.xml"/></Relationships>
</file>

<file path=ppt/slides/_rels/slide7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7.png"/><Relationship Id="rId1" Type="http://schemas.openxmlformats.org/officeDocument/2006/relationships/slideLayout" Target="../slideLayouts/slideLayout26.xml"/></Relationships>
</file>

<file path=ppt/slides/_rels/slide7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8.png"/><Relationship Id="rId1" Type="http://schemas.openxmlformats.org/officeDocument/2006/relationships/slideLayout" Target="../slideLayouts/slideLayout26.xml"/></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9.png"/><Relationship Id="rId1" Type="http://schemas.openxmlformats.org/officeDocument/2006/relationships/slideLayout" Target="../slideLayouts/slideLayout26.xml"/></Relationships>
</file>

<file path=ppt/slides/_rels/slide7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0.png"/><Relationship Id="rId1" Type="http://schemas.openxmlformats.org/officeDocument/2006/relationships/slideLayout" Target="../slideLayouts/slideLayout26.xml"/></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1.png"/><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2.png"/><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3.png"/><Relationship Id="rId1" Type="http://schemas.openxmlformats.org/officeDocument/2006/relationships/slideLayout" Target="../slideLayouts/slideLayout26.xml"/></Relationships>
</file>

<file path=ppt/slides/_rels/slide7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3.png"/><Relationship Id="rId1" Type="http://schemas.openxmlformats.org/officeDocument/2006/relationships/slideLayout" Target="../slideLayouts/slideLayout27.xml"/></Relationships>
</file>

<file path=ppt/slides/_rels/slide7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4.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7.xml"/><Relationship Id="rId4" Type="http://schemas.openxmlformats.org/officeDocument/2006/relationships/slide" Target="slide2.xml"/></Relationships>
</file>

<file path=ppt/slides/_rels/slide8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5.png"/><Relationship Id="rId1" Type="http://schemas.openxmlformats.org/officeDocument/2006/relationships/slideLayout" Target="../slideLayouts/slideLayout25.xml"/></Relationships>
</file>

<file path=ppt/slides/_rels/slide8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8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6.png"/><Relationship Id="rId1" Type="http://schemas.openxmlformats.org/officeDocument/2006/relationships/slideLayout" Target="../slideLayouts/slideLayout26.xml"/></Relationships>
</file>

<file path=ppt/slides/_rels/slide8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7.png"/><Relationship Id="rId1" Type="http://schemas.openxmlformats.org/officeDocument/2006/relationships/slideLayout" Target="../slideLayouts/slideLayout26.xml"/></Relationships>
</file>

<file path=ppt/slides/_rels/slide8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8.png"/><Relationship Id="rId1" Type="http://schemas.openxmlformats.org/officeDocument/2006/relationships/slideLayout" Target="../slideLayouts/slideLayout25.xml"/></Relationships>
</file>

<file path=ppt/slides/_rels/slide8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9.png"/><Relationship Id="rId1" Type="http://schemas.openxmlformats.org/officeDocument/2006/relationships/slideLayout" Target="../slideLayouts/slideLayout26.xml"/></Relationships>
</file>

<file path=ppt/slides/_rels/slide8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0.png"/><Relationship Id="rId1" Type="http://schemas.openxmlformats.org/officeDocument/2006/relationships/slideLayout" Target="../slideLayouts/slideLayout25.xml"/></Relationships>
</file>

<file path=ppt/slides/_rels/slide87.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ctrTitle"/>
          </p:nvPr>
        </p:nvSpPr>
        <p:spPr/>
        <p:txBody>
          <a:bodyPr/>
          <a:lstStyle/>
          <a:p>
            <a:pPr algn="l"/>
            <a:r>
              <a:rPr lang="en-US" b="1" dirty="0">
                <a:solidFill>
                  <a:srgbClr val="214E91"/>
                </a:solidFill>
              </a:rPr>
              <a:t>Mastering </a:t>
            </a:r>
            <a:r>
              <a:rPr lang="en-US" b="1" dirty="0" smtClean="0">
                <a:solidFill>
                  <a:srgbClr val="214E91"/>
                </a:solidFill>
              </a:rPr>
              <a:t>ArcGIS</a:t>
            </a:r>
            <a:br>
              <a:rPr lang="en-US" b="1" dirty="0" smtClean="0">
                <a:solidFill>
                  <a:srgbClr val="214E91"/>
                </a:solidFill>
              </a:rPr>
            </a:br>
            <a:r>
              <a:rPr lang="en-US" sz="2500" dirty="0">
                <a:solidFill>
                  <a:srgbClr val="214E91"/>
                </a:solidFill>
              </a:rPr>
              <a:t>Eighth Edition</a:t>
            </a:r>
          </a:p>
        </p:txBody>
      </p:sp>
      <p:sp>
        <p:nvSpPr>
          <p:cNvPr id="9" name="Subtitle 2"/>
          <p:cNvSpPr>
            <a:spLocks noGrp="1"/>
          </p:cNvSpPr>
          <p:nvPr>
            <p:ph type="subTitle" idx="1"/>
          </p:nvPr>
        </p:nvSpPr>
        <p:spPr/>
        <p:txBody>
          <a:bodyPr/>
          <a:lstStyle/>
          <a:p>
            <a:r>
              <a:rPr lang="en-US" dirty="0">
                <a:solidFill>
                  <a:srgbClr val="820082"/>
                </a:solidFill>
              </a:rPr>
              <a:t>Maribeth </a:t>
            </a:r>
            <a:r>
              <a:rPr lang="en-US" dirty="0" smtClean="0">
                <a:solidFill>
                  <a:srgbClr val="820082"/>
                </a:solidFill>
              </a:rPr>
              <a:t>Price</a:t>
            </a:r>
          </a:p>
          <a:p>
            <a:r>
              <a:rPr lang="en-US" sz="2000" b="0" i="1" dirty="0">
                <a:solidFill>
                  <a:srgbClr val="820082"/>
                </a:solidFill>
              </a:rPr>
              <a:t>South Dakota School of Mines and Technology</a:t>
            </a:r>
            <a:endParaRPr lang="en-US" sz="2000" dirty="0">
              <a:solidFill>
                <a:srgbClr val="820082"/>
              </a:solidFill>
            </a:endParaRPr>
          </a:p>
        </p:txBody>
      </p:sp>
      <p:sp>
        <p:nvSpPr>
          <p:cNvPr id="7" name="Content Placeholder 3"/>
          <p:cNvSpPr>
            <a:spLocks noGrp="1"/>
          </p:cNvSpPr>
          <p:nvPr>
            <p:ph sz="quarter" idx="12"/>
          </p:nvPr>
        </p:nvSpPr>
        <p:spPr/>
        <p:txBody>
          <a:bodyPr/>
          <a:lstStyle/>
          <a:p>
            <a:pPr>
              <a:spcAft>
                <a:spcPts val="2400"/>
              </a:spcAft>
            </a:pPr>
            <a:r>
              <a:rPr lang="en-US" b="1" dirty="0">
                <a:solidFill>
                  <a:srgbClr val="185C8E"/>
                </a:solidFill>
                <a:latin typeface="+mj-lt"/>
              </a:rPr>
              <a:t>Chapter </a:t>
            </a:r>
            <a:r>
              <a:rPr lang="en-US" b="1" dirty="0" smtClean="0">
                <a:solidFill>
                  <a:srgbClr val="185C8E"/>
                </a:solidFill>
                <a:latin typeface="+mj-lt"/>
              </a:rPr>
              <a:t>4</a:t>
            </a:r>
          </a:p>
          <a:p>
            <a:r>
              <a:rPr lang="en-US" dirty="0"/>
              <a:t>Managing GIS </a:t>
            </a:r>
            <a:r>
              <a:rPr lang="en-US" dirty="0" smtClean="0"/>
              <a:t>Data</a:t>
            </a:r>
            <a:endParaRPr lang="en-US" dirty="0"/>
          </a:p>
        </p:txBody>
      </p:sp>
      <p:sp>
        <p:nvSpPr>
          <p:cNvPr id="6" name="Content Placeholder 4"/>
          <p:cNvSpPr>
            <a:spLocks noGrp="1"/>
          </p:cNvSpPr>
          <p:nvPr>
            <p:ph sz="quarter" idx="13"/>
          </p:nvPr>
        </p:nvSpPr>
        <p:spPr/>
        <p:txBody>
          <a:bodyPr/>
          <a:lstStyle/>
          <a:p>
            <a:pPr lvl="0"/>
            <a:r>
              <a:rPr lang="en-US" dirty="0"/>
              <a:t>© 2019 McGraw-Hill Education. All rights reserved. Authorized only for instructor use in the classroom.  No reproduction or further distribution permitted without the prior written consent of McGraw-Hill Education</a:t>
            </a:r>
            <a:r>
              <a:rPr lang="en-US" dirty="0" smtClean="0"/>
              <a:t>.</a:t>
            </a:r>
            <a:endParaRPr lang="en-US" dirty="0"/>
          </a:p>
        </p:txBody>
      </p:sp>
    </p:spTree>
    <p:extLst>
      <p:ext uri="{BB962C8B-B14F-4D97-AF65-F5344CB8AC3E}">
        <p14:creationId xmlns:p14="http://schemas.microsoft.com/office/powerpoint/2010/main" val="3414768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Designing B&amp;W maps</a:t>
            </a:r>
          </a:p>
        </p:txBody>
      </p:sp>
      <p:sp>
        <p:nvSpPr>
          <p:cNvPr id="3" name="Content Placeholder 2"/>
          <p:cNvSpPr>
            <a:spLocks noGrp="1"/>
          </p:cNvSpPr>
          <p:nvPr>
            <p:ph idx="1"/>
          </p:nvPr>
        </p:nvSpPr>
        <p:spPr>
          <a:xfrm>
            <a:off x="457200" y="1295400"/>
            <a:ext cx="8229600" cy="2468880"/>
          </a:xfrm>
        </p:spPr>
        <p:txBody>
          <a:bodyPr/>
          <a:lstStyle/>
          <a:p>
            <a:pPr>
              <a:spcBef>
                <a:spcPts val="300"/>
              </a:spcBef>
            </a:pPr>
            <a:r>
              <a:rPr lang="en-US" sz="2800" dirty="0"/>
              <a:t>Special considerations</a:t>
            </a:r>
          </a:p>
          <a:p>
            <a:pPr lvl="1">
              <a:spcBef>
                <a:spcPts val="300"/>
              </a:spcBef>
            </a:pPr>
            <a:r>
              <a:rPr lang="en-US" sz="2400" dirty="0"/>
              <a:t>Design in B&amp;W </a:t>
            </a:r>
          </a:p>
          <a:p>
            <a:pPr lvl="1">
              <a:spcBef>
                <a:spcPts val="300"/>
              </a:spcBef>
            </a:pPr>
            <a:r>
              <a:rPr lang="en-US" sz="2400" dirty="0"/>
              <a:t>Use no more than 5 gray levels</a:t>
            </a:r>
          </a:p>
          <a:p>
            <a:pPr lvl="1">
              <a:spcBef>
                <a:spcPts val="300"/>
              </a:spcBef>
            </a:pPr>
            <a:r>
              <a:rPr lang="en-US" sz="2400" dirty="0"/>
              <a:t>Use different patterns instead of colors</a:t>
            </a:r>
          </a:p>
          <a:p>
            <a:pPr lvl="1">
              <a:spcBef>
                <a:spcPts val="300"/>
              </a:spcBef>
            </a:pPr>
            <a:r>
              <a:rPr lang="en-US" sz="2400" dirty="0"/>
              <a:t>B&amp;W maps may not be able to show as much </a:t>
            </a:r>
            <a:r>
              <a:rPr lang="en-US" sz="2400" dirty="0" smtClean="0"/>
              <a:t>detail</a:t>
            </a:r>
            <a:endParaRPr lang="en-US" sz="2400" dirty="0"/>
          </a:p>
        </p:txBody>
      </p:sp>
      <p:pic>
        <p:nvPicPr>
          <p:cNvPr id="409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685800" y="3777342"/>
            <a:ext cx="7772400" cy="280728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809676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Geologic map</a:t>
            </a:r>
          </a:p>
        </p:txBody>
      </p:sp>
      <p:pic>
        <p:nvPicPr>
          <p:cNvPr id="10" name="Picture 2"/>
          <p:cNvPicPr>
            <a:picLocks noGrp="1" noChangeAspect="1" noChangeArrowheads="1"/>
          </p:cNvPicPr>
          <p:nvPr>
            <p:ph idx="1"/>
          </p:nvPr>
        </p:nvPicPr>
        <p:blipFill>
          <a:blip r:embed="rId2" cstate="print"/>
          <a:srcRect/>
          <a:stretch>
            <a:fillRect/>
          </a:stretch>
        </p:blipFill>
        <p:spPr bwMode="auto">
          <a:xfrm>
            <a:off x="1047290" y="1296399"/>
            <a:ext cx="3296110" cy="4371429"/>
          </a:xfrm>
          <a:prstGeom prst="rect">
            <a:avLst/>
          </a:prstGeom>
          <a:noFill/>
          <a:ln w="12700">
            <a:solidFill>
              <a:srgbClr val="000000"/>
            </a:solidFill>
            <a:miter lim="800000"/>
            <a:headEnd/>
            <a:tailEnd/>
          </a:ln>
        </p:spPr>
      </p:pic>
      <p:sp>
        <p:nvSpPr>
          <p:cNvPr id="4" name="Content Placeholder 3"/>
          <p:cNvSpPr>
            <a:spLocks noGrp="1"/>
          </p:cNvSpPr>
          <p:nvPr>
            <p:ph idx="13"/>
          </p:nvPr>
        </p:nvSpPr>
        <p:spPr>
          <a:xfrm>
            <a:off x="1186585" y="5696856"/>
            <a:ext cx="3017520" cy="914400"/>
          </a:xfrm>
        </p:spPr>
        <p:txBody>
          <a:bodyPr/>
          <a:lstStyle/>
          <a:p>
            <a:r>
              <a:rPr lang="en-US" sz="2800" dirty="0">
                <a:latin typeface="Calibri" pitchFamily="34" charset="0"/>
                <a:cs typeface="Calibri" pitchFamily="34" charset="0"/>
              </a:rPr>
              <a:t>Geologic map for color </a:t>
            </a:r>
            <a:r>
              <a:rPr lang="en-US" sz="2800" dirty="0" smtClean="0">
                <a:latin typeface="Calibri" pitchFamily="34" charset="0"/>
                <a:cs typeface="Calibri" pitchFamily="34" charset="0"/>
              </a:rPr>
              <a:t>printing</a:t>
            </a:r>
            <a:endParaRPr lang="en-US" sz="2800" dirty="0">
              <a:latin typeface="Calibri" pitchFamily="34" charset="0"/>
              <a:cs typeface="Calibri" pitchFamily="34" charset="0"/>
            </a:endParaRPr>
          </a:p>
        </p:txBody>
      </p:sp>
      <p:pic>
        <p:nvPicPr>
          <p:cNvPr id="11" name="Picture 4"/>
          <p:cNvPicPr>
            <a:picLocks noGrp="1" noChangeAspect="1" noChangeArrowheads="1"/>
          </p:cNvPicPr>
          <p:nvPr>
            <p:ph idx="14"/>
          </p:nvPr>
        </p:nvPicPr>
        <p:blipFill>
          <a:blip r:embed="rId3" cstate="print"/>
          <a:srcRect/>
          <a:stretch>
            <a:fillRect/>
          </a:stretch>
        </p:blipFill>
        <p:spPr bwMode="auto">
          <a:xfrm>
            <a:off x="5257342" y="1296399"/>
            <a:ext cx="3277058" cy="4334480"/>
          </a:xfrm>
          <a:prstGeom prst="rect">
            <a:avLst/>
          </a:prstGeom>
          <a:noFill/>
          <a:ln w="12700">
            <a:solidFill>
              <a:srgbClr val="000000"/>
            </a:solidFill>
            <a:miter lim="800000"/>
            <a:headEnd/>
            <a:tailEnd/>
          </a:ln>
        </p:spPr>
      </p:pic>
      <p:sp>
        <p:nvSpPr>
          <p:cNvPr id="6" name="Content Placeholder 5"/>
          <p:cNvSpPr>
            <a:spLocks noGrp="1"/>
          </p:cNvSpPr>
          <p:nvPr>
            <p:ph idx="15"/>
          </p:nvPr>
        </p:nvSpPr>
        <p:spPr>
          <a:xfrm>
            <a:off x="5341391" y="5696856"/>
            <a:ext cx="3108960" cy="914400"/>
          </a:xfrm>
        </p:spPr>
        <p:txBody>
          <a:bodyPr/>
          <a:lstStyle/>
          <a:p>
            <a:r>
              <a:rPr lang="en-US" sz="2800" dirty="0">
                <a:latin typeface="Calibri" pitchFamily="34" charset="0"/>
                <a:cs typeface="Calibri" pitchFamily="34" charset="0"/>
              </a:rPr>
              <a:t>Geologic map for B&amp;W </a:t>
            </a:r>
            <a:r>
              <a:rPr lang="en-US" sz="2800" dirty="0" smtClean="0">
                <a:latin typeface="Calibri" pitchFamily="34" charset="0"/>
                <a:cs typeface="Calibri" pitchFamily="34" charset="0"/>
              </a:rPr>
              <a:t>printing</a:t>
            </a:r>
            <a:endParaRPr lang="en-US" sz="28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194357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2834640"/>
            <a:ext cx="9144000" cy="1188720"/>
          </a:xfrm>
        </p:spPr>
        <p:txBody>
          <a:bodyPr/>
          <a:lstStyle/>
          <a:p>
            <a:r>
              <a:rPr lang="en-US" dirty="0"/>
              <a:t>Ways to map data</a:t>
            </a:r>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4047994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 Types and Data Types</a:t>
            </a:r>
          </a:p>
        </p:txBody>
      </p:sp>
      <p:sp>
        <p:nvSpPr>
          <p:cNvPr id="3" name="Content Placeholder 2"/>
          <p:cNvSpPr>
            <a:spLocks noGrp="1"/>
          </p:cNvSpPr>
          <p:nvPr>
            <p:ph idx="1"/>
          </p:nvPr>
        </p:nvSpPr>
        <p:spPr>
          <a:xfrm>
            <a:off x="457200" y="1295400"/>
            <a:ext cx="3657600" cy="4419600"/>
          </a:xfrm>
        </p:spPr>
        <p:txBody>
          <a:bodyPr/>
          <a:lstStyle/>
          <a:p>
            <a:r>
              <a:rPr lang="en-US" dirty="0"/>
              <a:t>Single symbol maps</a:t>
            </a:r>
          </a:p>
          <a:p>
            <a:r>
              <a:rPr lang="en-US" dirty="0"/>
              <a:t>Unique values maps</a:t>
            </a:r>
          </a:p>
          <a:p>
            <a:r>
              <a:rPr lang="en-US" dirty="0"/>
              <a:t>Quantities maps</a:t>
            </a:r>
          </a:p>
          <a:p>
            <a:pPr lvl="1"/>
            <a:r>
              <a:rPr lang="en-US" dirty="0"/>
              <a:t>Graduated color</a:t>
            </a:r>
          </a:p>
          <a:p>
            <a:pPr lvl="1"/>
            <a:r>
              <a:rPr lang="en-US" dirty="0"/>
              <a:t>Graduated symbol</a:t>
            </a:r>
          </a:p>
          <a:p>
            <a:pPr lvl="1"/>
            <a:r>
              <a:rPr lang="en-US" dirty="0"/>
              <a:t>Dot density </a:t>
            </a:r>
          </a:p>
        </p:txBody>
      </p:sp>
      <p:sp>
        <p:nvSpPr>
          <p:cNvPr id="4" name="Content Placeholder 3"/>
          <p:cNvSpPr>
            <a:spLocks noGrp="1"/>
          </p:cNvSpPr>
          <p:nvPr>
            <p:ph idx="13"/>
          </p:nvPr>
        </p:nvSpPr>
        <p:spPr>
          <a:xfrm>
            <a:off x="4953000" y="1295400"/>
            <a:ext cx="4038600" cy="2971800"/>
          </a:xfrm>
        </p:spPr>
        <p:txBody>
          <a:bodyPr/>
          <a:lstStyle/>
          <a:p>
            <a:r>
              <a:rPr lang="en-US" dirty="0"/>
              <a:t>Nominal data</a:t>
            </a:r>
          </a:p>
          <a:p>
            <a:r>
              <a:rPr lang="en-US" dirty="0"/>
              <a:t>Categorical data</a:t>
            </a:r>
          </a:p>
          <a:p>
            <a:r>
              <a:rPr lang="en-US" dirty="0"/>
              <a:t>Ordinal data</a:t>
            </a:r>
          </a:p>
          <a:p>
            <a:r>
              <a:rPr lang="en-US" dirty="0"/>
              <a:t>Interval and Ratio </a:t>
            </a:r>
            <a:r>
              <a:rPr lang="en-US" dirty="0" smtClean="0"/>
              <a:t>data</a:t>
            </a:r>
            <a:endParaRPr lang="en-US" dirty="0"/>
          </a:p>
        </p:txBody>
      </p:sp>
      <p:sp>
        <p:nvSpPr>
          <p:cNvPr id="8" name="Line 4"/>
          <p:cNvSpPr>
            <a:spLocks noChangeShapeType="1"/>
          </p:cNvSpPr>
          <p:nvPr/>
        </p:nvSpPr>
        <p:spPr bwMode="auto">
          <a:xfrm flipH="1" flipV="1">
            <a:off x="4191000" y="1524000"/>
            <a:ext cx="762000" cy="76200"/>
          </a:xfrm>
          <a:prstGeom prst="line">
            <a:avLst/>
          </a:prstGeom>
          <a:noFill/>
          <a:ln w="57150">
            <a:solidFill>
              <a:schemeClr val="tx1"/>
            </a:solidFill>
            <a:round/>
            <a:headEnd/>
            <a:tailEnd type="triangle" w="med" len="med"/>
          </a:ln>
        </p:spPr>
        <p:txBody>
          <a:bodyPr/>
          <a:lstStyle/>
          <a:p>
            <a:endParaRPr lang="en-US"/>
          </a:p>
        </p:txBody>
      </p:sp>
      <p:sp>
        <p:nvSpPr>
          <p:cNvPr id="9" name="Line 5"/>
          <p:cNvSpPr>
            <a:spLocks noChangeShapeType="1"/>
          </p:cNvSpPr>
          <p:nvPr/>
        </p:nvSpPr>
        <p:spPr bwMode="auto">
          <a:xfrm flipH="1" flipV="1">
            <a:off x="4267200" y="2286000"/>
            <a:ext cx="685800" cy="76200"/>
          </a:xfrm>
          <a:prstGeom prst="line">
            <a:avLst/>
          </a:prstGeom>
          <a:noFill/>
          <a:ln w="57150">
            <a:solidFill>
              <a:schemeClr val="tx1"/>
            </a:solidFill>
            <a:round/>
            <a:headEnd/>
            <a:tailEnd type="triangle" w="med" len="med"/>
          </a:ln>
        </p:spPr>
        <p:txBody>
          <a:bodyPr/>
          <a:lstStyle/>
          <a:p>
            <a:endParaRPr lang="en-US"/>
          </a:p>
        </p:txBody>
      </p:sp>
      <p:sp>
        <p:nvSpPr>
          <p:cNvPr id="10" name="Line 6"/>
          <p:cNvSpPr>
            <a:spLocks noChangeShapeType="1"/>
          </p:cNvSpPr>
          <p:nvPr/>
        </p:nvSpPr>
        <p:spPr bwMode="auto">
          <a:xfrm flipH="1" flipV="1">
            <a:off x="4191000" y="2590800"/>
            <a:ext cx="762000" cy="457200"/>
          </a:xfrm>
          <a:prstGeom prst="line">
            <a:avLst/>
          </a:prstGeom>
          <a:noFill/>
          <a:ln w="57150">
            <a:solidFill>
              <a:schemeClr val="tx1"/>
            </a:solidFill>
            <a:round/>
            <a:headEnd/>
            <a:tailEnd type="triangle" w="med" len="med"/>
          </a:ln>
        </p:spPr>
        <p:txBody>
          <a:bodyPr/>
          <a:lstStyle/>
          <a:p>
            <a:endParaRPr lang="en-US"/>
          </a:p>
        </p:txBody>
      </p:sp>
      <p:sp>
        <p:nvSpPr>
          <p:cNvPr id="11" name="Line 7"/>
          <p:cNvSpPr>
            <a:spLocks noChangeShapeType="1"/>
          </p:cNvSpPr>
          <p:nvPr/>
        </p:nvSpPr>
        <p:spPr bwMode="auto">
          <a:xfrm flipH="1" flipV="1">
            <a:off x="3505200" y="3200400"/>
            <a:ext cx="1447800" cy="533400"/>
          </a:xfrm>
          <a:prstGeom prst="line">
            <a:avLst/>
          </a:prstGeom>
          <a:noFill/>
          <a:ln w="57150">
            <a:solidFill>
              <a:schemeClr val="tx1"/>
            </a:solidFill>
            <a:round/>
            <a:headEnd/>
            <a:tailEnd type="triangle" w="med" len="med"/>
          </a:ln>
        </p:spPr>
        <p:txBody>
          <a:bodyPr/>
          <a:lstStyle/>
          <a:p>
            <a:endParaRPr lang="en-US"/>
          </a:p>
        </p:txBody>
      </p:sp>
      <p:sp>
        <p:nvSpPr>
          <p:cNvPr id="7" name="Text Placeholder 8"/>
          <p:cNvSpPr>
            <a:spLocks noGrp="1"/>
          </p:cNvSpPr>
          <p:nvPr>
            <p:ph type="body" sz="quarter" idx="16"/>
          </p:nvPr>
        </p:nvSpPr>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518872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Nominal data</a:t>
            </a:r>
          </a:p>
        </p:txBody>
      </p:sp>
      <p:sp>
        <p:nvSpPr>
          <p:cNvPr id="3" name="Content Placeholder 2"/>
          <p:cNvSpPr>
            <a:spLocks noGrp="1"/>
          </p:cNvSpPr>
          <p:nvPr>
            <p:ph idx="1"/>
          </p:nvPr>
        </p:nvSpPr>
        <p:spPr>
          <a:xfrm>
            <a:off x="457200" y="1295400"/>
            <a:ext cx="4206240" cy="5181600"/>
          </a:xfrm>
        </p:spPr>
        <p:txBody>
          <a:bodyPr/>
          <a:lstStyle/>
          <a:p>
            <a:pPr>
              <a:lnSpc>
                <a:spcPct val="90000"/>
              </a:lnSpc>
            </a:pPr>
            <a:r>
              <a:rPr lang="en-US" sz="2800" dirty="0"/>
              <a:t>Names or uniquely identifies objects</a:t>
            </a:r>
          </a:p>
          <a:p>
            <a:pPr lvl="1">
              <a:lnSpc>
                <a:spcPct val="90000"/>
              </a:lnSpc>
            </a:pPr>
            <a:r>
              <a:rPr lang="en-US" sz="2400" dirty="0"/>
              <a:t>State names</a:t>
            </a:r>
          </a:p>
          <a:p>
            <a:pPr lvl="1">
              <a:lnSpc>
                <a:spcPct val="90000"/>
              </a:lnSpc>
            </a:pPr>
            <a:r>
              <a:rPr lang="en-US" sz="2400" dirty="0"/>
              <a:t>Owner of parcel</a:t>
            </a:r>
          </a:p>
          <a:p>
            <a:pPr lvl="1">
              <a:lnSpc>
                <a:spcPct val="90000"/>
              </a:lnSpc>
            </a:pPr>
            <a:r>
              <a:rPr lang="en-US" sz="2400" dirty="0"/>
              <a:t>Tax ID number</a:t>
            </a:r>
          </a:p>
          <a:p>
            <a:pPr lvl="1">
              <a:lnSpc>
                <a:spcPct val="90000"/>
              </a:lnSpc>
            </a:pPr>
            <a:r>
              <a:rPr lang="en-US" sz="2400" dirty="0"/>
              <a:t>Parcel ID Number</a:t>
            </a:r>
          </a:p>
          <a:p>
            <a:pPr>
              <a:lnSpc>
                <a:spcPct val="90000"/>
              </a:lnSpc>
            </a:pPr>
            <a:r>
              <a:rPr lang="en-US" sz="2800" dirty="0"/>
              <a:t>Each feature likely to have its own value</a:t>
            </a:r>
          </a:p>
          <a:p>
            <a:pPr>
              <a:lnSpc>
                <a:spcPct val="90000"/>
              </a:lnSpc>
            </a:pPr>
            <a:r>
              <a:rPr lang="en-US" sz="2800" dirty="0"/>
              <a:t>Usually portrayed on a map as labels</a:t>
            </a:r>
          </a:p>
        </p:txBody>
      </p:sp>
      <p:pic>
        <p:nvPicPr>
          <p:cNvPr id="8" name="Picture 3"/>
          <p:cNvPicPr>
            <a:picLocks noGrp="1" noChangeAspect="1" noChangeArrowheads="1"/>
          </p:cNvPicPr>
          <p:nvPr>
            <p:ph idx="13"/>
          </p:nvPr>
        </p:nvPicPr>
        <p:blipFill>
          <a:blip r:embed="rId2" cstate="print"/>
          <a:srcRect/>
          <a:stretch>
            <a:fillRect/>
          </a:stretch>
        </p:blipFill>
        <p:spPr bwMode="auto">
          <a:xfrm>
            <a:off x="4800600" y="1771536"/>
            <a:ext cx="4114800" cy="3638664"/>
          </a:xfrm>
          <a:prstGeom prst="rect">
            <a:avLst/>
          </a:prstGeom>
          <a:noFill/>
          <a:ln w="12700">
            <a:solidFill>
              <a:srgbClr val="000000"/>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342829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symbol maps</a:t>
            </a:r>
          </a:p>
        </p:txBody>
      </p:sp>
      <p:sp>
        <p:nvSpPr>
          <p:cNvPr id="3" name="Content Placeholder 2"/>
          <p:cNvSpPr>
            <a:spLocks noGrp="1"/>
          </p:cNvSpPr>
          <p:nvPr>
            <p:ph idx="1"/>
          </p:nvPr>
        </p:nvSpPr>
        <p:spPr>
          <a:xfrm>
            <a:off x="457200" y="1295400"/>
            <a:ext cx="8229600" cy="1280160"/>
          </a:xfrm>
        </p:spPr>
        <p:txBody>
          <a:bodyPr/>
          <a:lstStyle/>
          <a:p>
            <a:r>
              <a:rPr lang="en-US" dirty="0"/>
              <a:t>Display all features with the same symbol</a:t>
            </a:r>
          </a:p>
          <a:p>
            <a:r>
              <a:rPr lang="en-US" dirty="0"/>
              <a:t>Combine with labels to portray nominal data</a:t>
            </a:r>
          </a:p>
        </p:txBody>
      </p:sp>
      <p:pic>
        <p:nvPicPr>
          <p:cNvPr id="7" name="Picture 3"/>
          <p:cNvPicPr>
            <a:picLocks noGrp="1" noChangeAspect="1" noChangeArrowheads="1"/>
          </p:cNvPicPr>
          <p:nvPr>
            <p:ph idx="13"/>
          </p:nvPr>
        </p:nvPicPr>
        <p:blipFill>
          <a:blip r:embed="rId2" cstate="print"/>
          <a:srcRect/>
          <a:stretch>
            <a:fillRect/>
          </a:stretch>
        </p:blipFill>
        <p:spPr bwMode="auto">
          <a:xfrm>
            <a:off x="1434027" y="2640784"/>
            <a:ext cx="6143046" cy="3984680"/>
          </a:xfrm>
          <a:prstGeom prst="rect">
            <a:avLst/>
          </a:prstGeom>
          <a:noFill/>
          <a:ln w="12700">
            <a:solidFill>
              <a:srgbClr val="000000"/>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749360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Categorical data</a:t>
            </a:r>
          </a:p>
        </p:txBody>
      </p:sp>
      <p:sp>
        <p:nvSpPr>
          <p:cNvPr id="3" name="Content Placeholder 2"/>
          <p:cNvSpPr>
            <a:spLocks noGrp="1"/>
          </p:cNvSpPr>
          <p:nvPr>
            <p:ph idx="1"/>
          </p:nvPr>
        </p:nvSpPr>
        <p:spPr>
          <a:xfrm>
            <a:off x="457200" y="1295400"/>
            <a:ext cx="8229600" cy="2514600"/>
          </a:xfrm>
        </p:spPr>
        <p:txBody>
          <a:bodyPr/>
          <a:lstStyle/>
          <a:p>
            <a:r>
              <a:rPr lang="en-US" dirty="0"/>
              <a:t>Places features into defined number of distinct categories</a:t>
            </a:r>
          </a:p>
          <a:p>
            <a:r>
              <a:rPr lang="en-US" dirty="0"/>
              <a:t>Category names may be text or numeric</a:t>
            </a:r>
          </a:p>
          <a:p>
            <a:r>
              <a:rPr lang="en-US" dirty="0"/>
              <a:t>Portrayed by different symbol for each category</a:t>
            </a:r>
          </a:p>
        </p:txBody>
      </p:sp>
      <p:pic>
        <p:nvPicPr>
          <p:cNvPr id="512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4004419"/>
            <a:ext cx="8229600" cy="2394212"/>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339476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Unique values maps</a:t>
            </a:r>
          </a:p>
        </p:txBody>
      </p:sp>
      <p:sp>
        <p:nvSpPr>
          <p:cNvPr id="3" name="Content Placeholder 2"/>
          <p:cNvSpPr>
            <a:spLocks noGrp="1"/>
          </p:cNvSpPr>
          <p:nvPr>
            <p:ph idx="1"/>
          </p:nvPr>
        </p:nvSpPr>
        <p:spPr>
          <a:xfrm>
            <a:off x="457200" y="1295400"/>
            <a:ext cx="8229600" cy="731520"/>
          </a:xfrm>
        </p:spPr>
        <p:txBody>
          <a:bodyPr/>
          <a:lstStyle/>
          <a:p>
            <a:r>
              <a:rPr lang="en-US" dirty="0"/>
              <a:t>Different symbol for each category or </a:t>
            </a:r>
            <a:r>
              <a:rPr lang="en-US" dirty="0" smtClean="0"/>
              <a:t>value</a:t>
            </a:r>
            <a:endParaRPr lang="en-US" dirty="0"/>
          </a:p>
        </p:txBody>
      </p:sp>
      <p:pic>
        <p:nvPicPr>
          <p:cNvPr id="15" name="Picture 3"/>
          <p:cNvPicPr>
            <a:picLocks noGrp="1" noChangeAspect="1" noChangeArrowheads="1"/>
          </p:cNvPicPr>
          <p:nvPr>
            <p:ph idx="13"/>
          </p:nvPr>
        </p:nvPicPr>
        <p:blipFill>
          <a:blip r:embed="rId2" cstate="print"/>
          <a:srcRect/>
          <a:stretch>
            <a:fillRect/>
          </a:stretch>
        </p:blipFill>
        <p:spPr bwMode="auto">
          <a:xfrm>
            <a:off x="216493" y="2575638"/>
            <a:ext cx="2683361" cy="2869001"/>
          </a:xfrm>
          <a:prstGeom prst="rect">
            <a:avLst/>
          </a:prstGeom>
          <a:noFill/>
          <a:ln w="12700">
            <a:solidFill>
              <a:srgbClr val="000000"/>
            </a:solidFill>
            <a:miter lim="800000"/>
            <a:headEnd/>
            <a:tailEnd/>
          </a:ln>
        </p:spPr>
      </p:pic>
      <p:sp>
        <p:nvSpPr>
          <p:cNvPr id="5" name="Content Placeholder 4"/>
          <p:cNvSpPr>
            <a:spLocks noGrp="1"/>
          </p:cNvSpPr>
          <p:nvPr>
            <p:ph idx="14"/>
          </p:nvPr>
        </p:nvSpPr>
        <p:spPr>
          <a:xfrm>
            <a:off x="533400" y="5715000"/>
            <a:ext cx="2286000" cy="457200"/>
          </a:xfrm>
        </p:spPr>
        <p:txBody>
          <a:bodyPr anchor="ctr"/>
          <a:lstStyle/>
          <a:p>
            <a:pPr algn="ctr"/>
            <a:r>
              <a:rPr lang="en-US" sz="2800" dirty="0"/>
              <a:t>Volcano </a:t>
            </a:r>
            <a:r>
              <a:rPr lang="en-US" sz="2800" dirty="0" smtClean="0"/>
              <a:t>types</a:t>
            </a:r>
            <a:endParaRPr lang="en-US" sz="2800" dirty="0"/>
          </a:p>
        </p:txBody>
      </p:sp>
      <p:pic>
        <p:nvPicPr>
          <p:cNvPr id="16" name="Picture 5"/>
          <p:cNvPicPr>
            <a:picLocks noGrp="1" noChangeAspect="1" noChangeArrowheads="1"/>
          </p:cNvPicPr>
          <p:nvPr>
            <p:ph idx="15"/>
          </p:nvPr>
        </p:nvPicPr>
        <p:blipFill>
          <a:blip r:embed="rId3" cstate="print"/>
          <a:srcRect/>
          <a:stretch>
            <a:fillRect/>
          </a:stretch>
        </p:blipFill>
        <p:spPr bwMode="auto">
          <a:xfrm>
            <a:off x="3019647" y="3251178"/>
            <a:ext cx="3108960" cy="2193461"/>
          </a:xfrm>
          <a:prstGeom prst="rect">
            <a:avLst/>
          </a:prstGeom>
          <a:noFill/>
          <a:ln w="12700">
            <a:solidFill>
              <a:srgbClr val="000000"/>
            </a:solidFill>
            <a:miter lim="800000"/>
            <a:headEnd/>
            <a:tailEnd/>
          </a:ln>
        </p:spPr>
      </p:pic>
      <p:sp>
        <p:nvSpPr>
          <p:cNvPr id="7" name="Content Placeholder 6"/>
          <p:cNvSpPr>
            <a:spLocks noGrp="1"/>
          </p:cNvSpPr>
          <p:nvPr>
            <p:ph idx="16"/>
          </p:nvPr>
        </p:nvSpPr>
        <p:spPr>
          <a:xfrm>
            <a:off x="3771900" y="5715000"/>
            <a:ext cx="1828800" cy="457200"/>
          </a:xfrm>
        </p:spPr>
        <p:txBody>
          <a:bodyPr anchor="ctr"/>
          <a:lstStyle/>
          <a:p>
            <a:pPr algn="ctr"/>
            <a:r>
              <a:rPr lang="en-US" sz="2800" dirty="0"/>
              <a:t>Road </a:t>
            </a:r>
            <a:r>
              <a:rPr lang="en-US" sz="2800" dirty="0" smtClean="0"/>
              <a:t>types</a:t>
            </a:r>
            <a:endParaRPr lang="en-US" sz="2800" dirty="0"/>
          </a:p>
        </p:txBody>
      </p:sp>
      <p:pic>
        <p:nvPicPr>
          <p:cNvPr id="17" name="Picture 7"/>
          <p:cNvPicPr>
            <a:picLocks noGrp="1" noChangeAspect="1" noChangeArrowheads="1"/>
          </p:cNvPicPr>
          <p:nvPr>
            <p:ph idx="17"/>
          </p:nvPr>
        </p:nvPicPr>
        <p:blipFill>
          <a:blip r:embed="rId4" cstate="print"/>
          <a:srcRect/>
          <a:stretch>
            <a:fillRect/>
          </a:stretch>
        </p:blipFill>
        <p:spPr bwMode="auto">
          <a:xfrm>
            <a:off x="6248400" y="2710137"/>
            <a:ext cx="2743200" cy="2734502"/>
          </a:xfrm>
          <a:prstGeom prst="rect">
            <a:avLst/>
          </a:prstGeom>
          <a:noFill/>
          <a:ln w="12700">
            <a:solidFill>
              <a:srgbClr val="000000"/>
            </a:solidFill>
            <a:miter lim="800000"/>
            <a:headEnd/>
            <a:tailEnd/>
          </a:ln>
        </p:spPr>
      </p:pic>
      <p:sp>
        <p:nvSpPr>
          <p:cNvPr id="10" name="Content Placeholder 8"/>
          <p:cNvSpPr>
            <a:spLocks noGrp="1"/>
          </p:cNvSpPr>
          <p:nvPr>
            <p:ph idx="20"/>
          </p:nvPr>
        </p:nvSpPr>
        <p:spPr>
          <a:xfrm>
            <a:off x="6553200" y="5715000"/>
            <a:ext cx="2286000" cy="457200"/>
          </a:xfrm>
        </p:spPr>
        <p:txBody>
          <a:bodyPr anchor="ctr"/>
          <a:lstStyle/>
          <a:p>
            <a:pPr algn="ctr"/>
            <a:r>
              <a:rPr lang="en-US" sz="2800" dirty="0"/>
              <a:t>Geologic </a:t>
            </a:r>
            <a:r>
              <a:rPr lang="en-US" sz="2800" dirty="0" smtClean="0"/>
              <a:t>units</a:t>
            </a:r>
            <a:endParaRPr lang="en-US" sz="2800" dirty="0"/>
          </a:p>
        </p:txBody>
      </p:sp>
      <p:sp>
        <p:nvSpPr>
          <p:cNvPr id="14" name="Text Placeholder 9"/>
          <p:cNvSpPr>
            <a:spLocks noGrp="1"/>
          </p:cNvSpPr>
          <p:nvPr>
            <p:ph type="body" sz="quarter" idx="27"/>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2553977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Ordinal data</a:t>
            </a:r>
          </a:p>
        </p:txBody>
      </p:sp>
      <p:sp>
        <p:nvSpPr>
          <p:cNvPr id="8" name="Content Placeholder 2"/>
          <p:cNvSpPr>
            <a:spLocks noGrp="1"/>
          </p:cNvSpPr>
          <p:nvPr>
            <p:ph idx="1"/>
          </p:nvPr>
        </p:nvSpPr>
        <p:spPr>
          <a:xfrm>
            <a:off x="457200" y="1295400"/>
            <a:ext cx="4114800" cy="5181600"/>
          </a:xfrm>
        </p:spPr>
        <p:txBody>
          <a:bodyPr/>
          <a:lstStyle/>
          <a:p>
            <a:pPr>
              <a:lnSpc>
                <a:spcPct val="90000"/>
              </a:lnSpc>
            </a:pPr>
            <a:r>
              <a:rPr lang="en-US" dirty="0"/>
              <a:t>Type of categorical data</a:t>
            </a:r>
          </a:p>
          <a:p>
            <a:pPr>
              <a:lnSpc>
                <a:spcPct val="90000"/>
              </a:lnSpc>
            </a:pPr>
            <a:r>
              <a:rPr lang="en-US" dirty="0"/>
              <a:t>Ranks categories along an arbitrary scale</a:t>
            </a:r>
          </a:p>
          <a:p>
            <a:pPr lvl="1">
              <a:lnSpc>
                <a:spcPct val="90000"/>
              </a:lnSpc>
            </a:pPr>
            <a:r>
              <a:rPr lang="en-US" dirty="0"/>
              <a:t>Low, Medium, High slope</a:t>
            </a:r>
          </a:p>
          <a:p>
            <a:pPr lvl="1">
              <a:lnSpc>
                <a:spcPct val="90000"/>
              </a:lnSpc>
            </a:pPr>
            <a:r>
              <a:rPr lang="en-US" dirty="0"/>
              <a:t>Village, Town, City</a:t>
            </a:r>
          </a:p>
          <a:p>
            <a:pPr lvl="1">
              <a:lnSpc>
                <a:spcPct val="90000"/>
              </a:lnSpc>
            </a:pPr>
            <a:r>
              <a:rPr lang="en-US" dirty="0"/>
              <a:t>Grades:  A, B, C, D, F</a:t>
            </a:r>
          </a:p>
          <a:p>
            <a:pPr lvl="1">
              <a:lnSpc>
                <a:spcPct val="90000"/>
              </a:lnSpc>
            </a:pPr>
            <a:r>
              <a:rPr lang="en-US" dirty="0"/>
              <a:t>Rank of Best City to Live In: 1, 2, 3…</a:t>
            </a:r>
          </a:p>
        </p:txBody>
      </p:sp>
      <p:pic>
        <p:nvPicPr>
          <p:cNvPr id="614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800600" y="1538524"/>
            <a:ext cx="4206240" cy="288107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4"/>
          <p:cNvSpPr>
            <a:spLocks noGrp="1"/>
          </p:cNvSpPr>
          <p:nvPr>
            <p:ph idx="14"/>
          </p:nvPr>
        </p:nvSpPr>
        <p:spPr>
          <a:xfrm>
            <a:off x="4953000" y="4648200"/>
            <a:ext cx="3931920" cy="1828800"/>
          </a:xfrm>
        </p:spPr>
        <p:txBody>
          <a:bodyPr/>
          <a:lstStyle/>
          <a:p>
            <a:r>
              <a:rPr lang="en-US" sz="2800" dirty="0">
                <a:latin typeface="Calibri" pitchFamily="34" charset="0"/>
                <a:cs typeface="Calibri" pitchFamily="34" charset="0"/>
              </a:rPr>
              <a:t>Portrayed as categories but choosing variations in symbol size or color to indicate </a:t>
            </a:r>
            <a:r>
              <a:rPr lang="en-US" sz="2800" dirty="0" smtClean="0">
                <a:latin typeface="Calibri" pitchFamily="34" charset="0"/>
                <a:cs typeface="Calibri" pitchFamily="34" charset="0"/>
              </a:rPr>
              <a:t>increase</a:t>
            </a:r>
            <a:endParaRPr lang="en-US" sz="2800" dirty="0">
              <a:latin typeface="Calibri" pitchFamily="34" charset="0"/>
              <a:cs typeface="Calibri" pitchFamily="34" charset="0"/>
            </a:endParaRPr>
          </a:p>
        </p:txBody>
      </p:sp>
      <p:sp>
        <p:nvSpPr>
          <p:cNvPr id="6" name="Text Placeholder 5"/>
          <p:cNvSpPr>
            <a:spLocks noGrp="1"/>
          </p:cNvSpPr>
          <p:nvPr>
            <p:ph type="body" sz="quarter" idx="17"/>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465484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Interval or Ratio data</a:t>
            </a:r>
          </a:p>
        </p:txBody>
      </p:sp>
      <p:sp>
        <p:nvSpPr>
          <p:cNvPr id="8" name="Content Placeholder 2"/>
          <p:cNvSpPr>
            <a:spLocks noGrp="1"/>
          </p:cNvSpPr>
          <p:nvPr>
            <p:ph idx="1"/>
          </p:nvPr>
        </p:nvSpPr>
        <p:spPr/>
        <p:txBody>
          <a:bodyPr/>
          <a:lstStyle/>
          <a:p>
            <a:pPr>
              <a:lnSpc>
                <a:spcPct val="90000"/>
              </a:lnSpc>
            </a:pPr>
            <a:r>
              <a:rPr lang="en-US" dirty="0"/>
              <a:t>Interval data places values along a regular numeric scale</a:t>
            </a:r>
          </a:p>
          <a:p>
            <a:pPr lvl="1">
              <a:lnSpc>
                <a:spcPct val="90000"/>
              </a:lnSpc>
            </a:pPr>
            <a:r>
              <a:rPr lang="en-US" dirty="0"/>
              <a:t>Supports addition/subtraction</a:t>
            </a:r>
          </a:p>
          <a:p>
            <a:pPr lvl="1">
              <a:lnSpc>
                <a:spcPct val="90000"/>
              </a:lnSpc>
            </a:pPr>
            <a:r>
              <a:rPr lang="en-US" dirty="0"/>
              <a:t>Temperature, pH, elevation</a:t>
            </a:r>
          </a:p>
          <a:p>
            <a:pPr>
              <a:lnSpc>
                <a:spcPct val="90000"/>
              </a:lnSpc>
            </a:pPr>
            <a:r>
              <a:rPr lang="en-US" dirty="0"/>
              <a:t>Ratio data places values along a regular scale with a meaningful zero point</a:t>
            </a:r>
          </a:p>
          <a:p>
            <a:pPr lvl="1">
              <a:lnSpc>
                <a:spcPct val="90000"/>
              </a:lnSpc>
            </a:pPr>
            <a:r>
              <a:rPr lang="en-US" dirty="0"/>
              <a:t>Supports addition, subtraction, multiplication, division</a:t>
            </a:r>
          </a:p>
          <a:p>
            <a:pPr lvl="1">
              <a:lnSpc>
                <a:spcPct val="90000"/>
              </a:lnSpc>
            </a:pPr>
            <a:r>
              <a:rPr lang="en-US" dirty="0"/>
              <a:t>Population, rainfall, median rent </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958465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lstStyle/>
          <a:p>
            <a:r>
              <a:rPr lang="en-US" dirty="0"/>
              <a:t>Outline</a:t>
            </a:r>
          </a:p>
        </p:txBody>
      </p:sp>
      <p:sp>
        <p:nvSpPr>
          <p:cNvPr id="4" name="Content Placeholder 2"/>
          <p:cNvSpPr>
            <a:spLocks noGrp="1"/>
          </p:cNvSpPr>
          <p:nvPr>
            <p:ph idx="1"/>
          </p:nvPr>
        </p:nvSpPr>
        <p:spPr>
          <a:xfrm>
            <a:off x="457200" y="838200"/>
            <a:ext cx="8229600" cy="5760720"/>
          </a:xfrm>
        </p:spPr>
        <p:txBody>
          <a:bodyPr/>
          <a:lstStyle/>
          <a:p>
            <a:pPr>
              <a:spcBef>
                <a:spcPts val="1000"/>
              </a:spcBef>
            </a:pPr>
            <a:r>
              <a:rPr lang="en-US" sz="2800" dirty="0">
                <a:solidFill>
                  <a:srgbClr val="B60000"/>
                </a:solidFill>
                <a:hlinkClick r:id="rId2" action="ppaction://hlinksldjump"/>
              </a:rPr>
              <a:t>GIS Concepts</a:t>
            </a:r>
            <a:endParaRPr lang="en-US" sz="2800" dirty="0">
              <a:solidFill>
                <a:srgbClr val="B60000"/>
              </a:solidFill>
            </a:endParaRPr>
          </a:p>
          <a:p>
            <a:pPr lvl="1">
              <a:spcBef>
                <a:spcPts val="1000"/>
              </a:spcBef>
            </a:pPr>
            <a:r>
              <a:rPr lang="en-US" sz="2400" dirty="0">
                <a:solidFill>
                  <a:srgbClr val="B60000"/>
                </a:solidFill>
                <a:hlinkClick r:id="rId3" action="ppaction://hlinksldjump"/>
              </a:rPr>
              <a:t>Symbolizing features</a:t>
            </a:r>
          </a:p>
          <a:p>
            <a:pPr lvl="1">
              <a:spcBef>
                <a:spcPts val="1000"/>
              </a:spcBef>
            </a:pPr>
            <a:r>
              <a:rPr lang="en-US" sz="2400" dirty="0">
                <a:solidFill>
                  <a:srgbClr val="B60000"/>
                </a:solidFill>
                <a:hlinkClick r:id="rId4" action="ppaction://hlinksldjump"/>
              </a:rPr>
              <a:t>Ways to map data</a:t>
            </a:r>
            <a:endParaRPr lang="en-US" sz="2400" dirty="0">
              <a:solidFill>
                <a:srgbClr val="B60000"/>
              </a:solidFill>
            </a:endParaRPr>
          </a:p>
          <a:p>
            <a:pPr lvl="1">
              <a:spcBef>
                <a:spcPts val="1000"/>
              </a:spcBef>
            </a:pPr>
            <a:r>
              <a:rPr lang="en-US" sz="2400" dirty="0" smtClean="0">
                <a:solidFill>
                  <a:srgbClr val="B60000"/>
                </a:solidFill>
                <a:hlinkClick r:id="rId5" action="ppaction://hlinksldjump"/>
              </a:rPr>
              <a:t>Understanding MAUP</a:t>
            </a:r>
            <a:endParaRPr lang="en-US" sz="2400" dirty="0" smtClean="0">
              <a:solidFill>
                <a:srgbClr val="B60000"/>
              </a:solidFill>
            </a:endParaRPr>
          </a:p>
          <a:p>
            <a:pPr lvl="1">
              <a:spcBef>
                <a:spcPts val="1000"/>
              </a:spcBef>
            </a:pPr>
            <a:r>
              <a:rPr lang="en-US" sz="2400" dirty="0">
                <a:solidFill>
                  <a:srgbClr val="B60000"/>
                </a:solidFill>
                <a:hlinkClick r:id="rId6" action="ppaction://hlinksldjump"/>
              </a:rPr>
              <a:t>Displaying </a:t>
            </a:r>
            <a:r>
              <a:rPr lang="en-US" sz="2400" dirty="0" err="1" smtClean="0">
                <a:solidFill>
                  <a:srgbClr val="B60000"/>
                </a:solidFill>
                <a:hlinkClick r:id="rId6" action="ppaction://hlinksldjump"/>
              </a:rPr>
              <a:t>rasters</a:t>
            </a:r>
            <a:endParaRPr lang="en-US" sz="2400" dirty="0">
              <a:solidFill>
                <a:srgbClr val="B60000"/>
              </a:solidFill>
            </a:endParaRPr>
          </a:p>
          <a:p>
            <a:pPr lvl="1">
              <a:spcBef>
                <a:spcPts val="1000"/>
              </a:spcBef>
            </a:pPr>
            <a:r>
              <a:rPr lang="en-US" sz="2400" dirty="0">
                <a:solidFill>
                  <a:srgbClr val="B60000"/>
                </a:solidFill>
                <a:hlinkClick r:id="rId7" action="ppaction://hlinksldjump"/>
              </a:rPr>
              <a:t>Classifying numeric data</a:t>
            </a:r>
            <a:endParaRPr lang="en-US" sz="2400" dirty="0">
              <a:solidFill>
                <a:srgbClr val="B60000"/>
              </a:solidFill>
            </a:endParaRPr>
          </a:p>
          <a:p>
            <a:pPr>
              <a:spcBef>
                <a:spcPts val="1000"/>
              </a:spcBef>
            </a:pPr>
            <a:r>
              <a:rPr lang="en-US" sz="2800" dirty="0">
                <a:solidFill>
                  <a:srgbClr val="B60000"/>
                </a:solidFill>
                <a:hlinkClick r:id="rId8" action="ppaction://hlinksldjump"/>
              </a:rPr>
              <a:t>About ArcGIS</a:t>
            </a:r>
            <a:endParaRPr lang="en-US" sz="2800" dirty="0">
              <a:solidFill>
                <a:srgbClr val="B60000"/>
              </a:solidFill>
            </a:endParaRPr>
          </a:p>
          <a:p>
            <a:pPr lvl="1">
              <a:spcBef>
                <a:spcPts val="1000"/>
              </a:spcBef>
            </a:pPr>
            <a:r>
              <a:rPr lang="en-US" sz="2400" dirty="0">
                <a:solidFill>
                  <a:srgbClr val="B60000"/>
                </a:solidFill>
                <a:hlinkClick r:id="rId9" action="ppaction://hlinksldjump"/>
              </a:rPr>
              <a:t>Dynamic labels</a:t>
            </a:r>
            <a:endParaRPr lang="en-US" sz="2400" dirty="0">
              <a:solidFill>
                <a:srgbClr val="B60000"/>
              </a:solidFill>
            </a:endParaRPr>
          </a:p>
          <a:p>
            <a:pPr lvl="1">
              <a:spcBef>
                <a:spcPts val="1000"/>
              </a:spcBef>
            </a:pPr>
            <a:r>
              <a:rPr lang="en-US" sz="2400" dirty="0">
                <a:solidFill>
                  <a:srgbClr val="B60000"/>
                </a:solidFill>
                <a:hlinkClick r:id="rId10" action="ppaction://hlinksldjump"/>
              </a:rPr>
              <a:t>Symbolizing features</a:t>
            </a:r>
            <a:endParaRPr lang="en-US" sz="2400" dirty="0">
              <a:solidFill>
                <a:srgbClr val="B60000"/>
              </a:solidFill>
            </a:endParaRPr>
          </a:p>
          <a:p>
            <a:pPr lvl="1">
              <a:spcBef>
                <a:spcPts val="1000"/>
              </a:spcBef>
            </a:pPr>
            <a:r>
              <a:rPr lang="en-US" sz="2400" dirty="0">
                <a:solidFill>
                  <a:srgbClr val="B60000"/>
                </a:solidFill>
                <a:hlinkClick r:id="rId11" action="ppaction://hlinksldjump"/>
              </a:rPr>
              <a:t>Symbolizing </a:t>
            </a:r>
            <a:r>
              <a:rPr lang="en-US" sz="2400" dirty="0" err="1">
                <a:solidFill>
                  <a:srgbClr val="B60000"/>
                </a:solidFill>
                <a:hlinkClick r:id="rId11" action="ppaction://hlinksldjump"/>
              </a:rPr>
              <a:t>rasters</a:t>
            </a:r>
            <a:endParaRPr lang="en-US" sz="2400" dirty="0">
              <a:solidFill>
                <a:srgbClr val="B60000"/>
              </a:solidFill>
            </a:endParaRPr>
          </a:p>
        </p:txBody>
      </p:sp>
    </p:spTree>
    <p:extLst>
      <p:ext uri="{BB962C8B-B14F-4D97-AF65-F5344CB8AC3E}">
        <p14:creationId xmlns:p14="http://schemas.microsoft.com/office/powerpoint/2010/main" val="766881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Mapping numeric data</a:t>
            </a:r>
          </a:p>
        </p:txBody>
      </p:sp>
      <p:sp>
        <p:nvSpPr>
          <p:cNvPr id="3" name="Content Placeholder 2"/>
          <p:cNvSpPr>
            <a:spLocks noGrp="1"/>
          </p:cNvSpPr>
          <p:nvPr>
            <p:ph idx="1"/>
          </p:nvPr>
        </p:nvSpPr>
        <p:spPr>
          <a:xfrm>
            <a:off x="457200" y="1295400"/>
            <a:ext cx="8229600" cy="2514600"/>
          </a:xfrm>
        </p:spPr>
        <p:txBody>
          <a:bodyPr/>
          <a:lstStyle/>
          <a:p>
            <a:r>
              <a:rPr lang="en-US" dirty="0"/>
              <a:t>Interval and ratio data must be divided into classes before mapping</a:t>
            </a:r>
          </a:p>
          <a:p>
            <a:r>
              <a:rPr lang="en-US" dirty="0"/>
              <a:t>Mapped using variations in symbol size, thickness, or hue</a:t>
            </a:r>
          </a:p>
        </p:txBody>
      </p:sp>
      <p:pic>
        <p:nvPicPr>
          <p:cNvPr id="717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3901440"/>
            <a:ext cx="8229600" cy="219456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53216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Classed maps</a:t>
            </a:r>
          </a:p>
        </p:txBody>
      </p:sp>
      <p:sp>
        <p:nvSpPr>
          <p:cNvPr id="3" name="Content Placeholder 2"/>
          <p:cNvSpPr>
            <a:spLocks noGrp="1"/>
          </p:cNvSpPr>
          <p:nvPr>
            <p:ph idx="1"/>
          </p:nvPr>
        </p:nvSpPr>
        <p:spPr>
          <a:xfrm>
            <a:off x="457200" y="1295400"/>
            <a:ext cx="3810000" cy="1097280"/>
          </a:xfrm>
        </p:spPr>
        <p:txBody>
          <a:bodyPr/>
          <a:lstStyle/>
          <a:p>
            <a:pPr>
              <a:spcBef>
                <a:spcPts val="0"/>
              </a:spcBef>
            </a:pPr>
            <a:r>
              <a:rPr lang="en-US" dirty="0">
                <a:latin typeface="Calibri" pitchFamily="34" charset="0"/>
                <a:cs typeface="Calibri" pitchFamily="34" charset="0"/>
              </a:rPr>
              <a:t>Graduated color map</a:t>
            </a:r>
          </a:p>
          <a:p>
            <a:pPr>
              <a:spcBef>
                <a:spcPts val="0"/>
              </a:spcBef>
            </a:pPr>
            <a:r>
              <a:rPr lang="en-US" dirty="0">
                <a:latin typeface="Calibri" pitchFamily="34" charset="0"/>
                <a:cs typeface="Calibri" pitchFamily="34" charset="0"/>
              </a:rPr>
              <a:t>(</a:t>
            </a:r>
            <a:r>
              <a:rPr lang="en-US" dirty="0" err="1">
                <a:latin typeface="Calibri" pitchFamily="34" charset="0"/>
                <a:cs typeface="Calibri" pitchFamily="34" charset="0"/>
              </a:rPr>
              <a:t>choropleth</a:t>
            </a:r>
            <a:r>
              <a:rPr lang="en-US" dirty="0">
                <a:latin typeface="Calibri" pitchFamily="34" charset="0"/>
                <a:cs typeface="Calibri" pitchFamily="34" charset="0"/>
              </a:rPr>
              <a:t> </a:t>
            </a:r>
            <a:r>
              <a:rPr lang="en-US" dirty="0" smtClean="0">
                <a:latin typeface="Calibri" pitchFamily="34" charset="0"/>
                <a:cs typeface="Calibri" pitchFamily="34" charset="0"/>
              </a:rPr>
              <a:t>map)</a:t>
            </a:r>
          </a:p>
        </p:txBody>
      </p:sp>
      <p:pic>
        <p:nvPicPr>
          <p:cNvPr id="819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72440" y="2563848"/>
            <a:ext cx="3566160" cy="398935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648200" y="1752600"/>
            <a:ext cx="4114800" cy="640080"/>
          </a:xfrm>
        </p:spPr>
        <p:txBody>
          <a:bodyPr/>
          <a:lstStyle/>
          <a:p>
            <a:r>
              <a:rPr lang="en-US" dirty="0">
                <a:latin typeface="Calibri" pitchFamily="34" charset="0"/>
                <a:cs typeface="Calibri" pitchFamily="34" charset="0"/>
              </a:rPr>
              <a:t>Graduated symbol </a:t>
            </a:r>
            <a:r>
              <a:rPr lang="en-US" dirty="0" smtClean="0">
                <a:latin typeface="Calibri" pitchFamily="34" charset="0"/>
                <a:cs typeface="Calibri" pitchFamily="34" charset="0"/>
              </a:rPr>
              <a:t>map</a:t>
            </a:r>
            <a:endParaRPr lang="en-US" dirty="0">
              <a:latin typeface="Calibri" pitchFamily="34" charset="0"/>
              <a:cs typeface="Calibri" pitchFamily="34" charset="0"/>
            </a:endParaRPr>
          </a:p>
        </p:txBody>
      </p:sp>
      <p:pic>
        <p:nvPicPr>
          <p:cNvPr id="8195" name="Picture 5"/>
          <p:cNvPicPr>
            <a:picLocks noGrp="1" noChangeAspect="1" noChangeArrowheads="1"/>
          </p:cNvPicPr>
          <p:nvPr>
            <p:ph idx="15"/>
          </p:nvPr>
        </p:nvPicPr>
        <p:blipFill>
          <a:blip r:embed="rId3">
            <a:extLst>
              <a:ext uri="{28A0092B-C50C-407E-A947-70E740481C1C}">
                <a14:useLocalDpi xmlns:a14="http://schemas.microsoft.com/office/drawing/2010/main" val="0"/>
              </a:ext>
            </a:extLst>
          </a:blip>
          <a:srcRect/>
          <a:stretch>
            <a:fillRect/>
          </a:stretch>
        </p:blipFill>
        <p:spPr bwMode="auto">
          <a:xfrm>
            <a:off x="4724400" y="2563848"/>
            <a:ext cx="3383280" cy="400612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613250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Colors for </a:t>
            </a:r>
            <a:r>
              <a:rPr lang="en-US" dirty="0" err="1"/>
              <a:t>choropleth</a:t>
            </a:r>
            <a:r>
              <a:rPr lang="en-US" dirty="0"/>
              <a:t> maps</a:t>
            </a:r>
          </a:p>
        </p:txBody>
      </p:sp>
      <p:sp>
        <p:nvSpPr>
          <p:cNvPr id="8" name="Content Placeholder 2"/>
          <p:cNvSpPr>
            <a:spLocks noGrp="1"/>
          </p:cNvSpPr>
          <p:nvPr>
            <p:ph idx="1"/>
          </p:nvPr>
        </p:nvSpPr>
        <p:spPr>
          <a:xfrm>
            <a:off x="457200" y="1295400"/>
            <a:ext cx="3749040" cy="5181600"/>
          </a:xfrm>
        </p:spPr>
        <p:txBody>
          <a:bodyPr/>
          <a:lstStyle/>
          <a:p>
            <a:r>
              <a:rPr lang="en-US" dirty="0"/>
              <a:t>Use change in saturation or value to indicate larger quantities</a:t>
            </a:r>
          </a:p>
          <a:p>
            <a:r>
              <a:rPr lang="en-US" dirty="0"/>
              <a:t>Avoid using too many colors (hues) which tend to mask high versus low </a:t>
            </a:r>
            <a:r>
              <a:rPr lang="en-US" dirty="0" smtClean="0"/>
              <a:t>values</a:t>
            </a:r>
            <a:endParaRPr lang="en-US" dirty="0"/>
          </a:p>
        </p:txBody>
      </p:sp>
      <p:pic>
        <p:nvPicPr>
          <p:cNvPr id="921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800600" y="1143000"/>
            <a:ext cx="4023360" cy="249981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5181600" y="3810000"/>
            <a:ext cx="3383280" cy="271824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676020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Normalizing classed maps</a:t>
            </a:r>
          </a:p>
        </p:txBody>
      </p:sp>
      <p:sp>
        <p:nvSpPr>
          <p:cNvPr id="3" name="Content Placeholder 2"/>
          <p:cNvSpPr>
            <a:spLocks noGrp="1"/>
          </p:cNvSpPr>
          <p:nvPr>
            <p:ph idx="1"/>
          </p:nvPr>
        </p:nvSpPr>
        <p:spPr>
          <a:xfrm>
            <a:off x="457200" y="1295400"/>
            <a:ext cx="4389120" cy="5257800"/>
          </a:xfrm>
        </p:spPr>
        <p:txBody>
          <a:bodyPr/>
          <a:lstStyle/>
          <a:p>
            <a:pPr>
              <a:lnSpc>
                <a:spcPct val="90000"/>
              </a:lnSpc>
            </a:pPr>
            <a:r>
              <a:rPr lang="en-US" sz="2800" dirty="0"/>
              <a:t>If the size of the sample impacts the measured value, data should be normalized</a:t>
            </a:r>
          </a:p>
          <a:p>
            <a:pPr lvl="1">
              <a:lnSpc>
                <a:spcPct val="90000"/>
              </a:lnSpc>
            </a:pPr>
            <a:r>
              <a:rPr lang="en-US" sz="2400" dirty="0"/>
              <a:t>By percent of total</a:t>
            </a:r>
          </a:p>
          <a:p>
            <a:pPr lvl="2">
              <a:lnSpc>
                <a:spcPct val="90000"/>
              </a:lnSpc>
            </a:pPr>
            <a:r>
              <a:rPr lang="en-US" sz="2000" dirty="0"/>
              <a:t>Percent of farms in each state</a:t>
            </a:r>
          </a:p>
          <a:p>
            <a:pPr lvl="2">
              <a:lnSpc>
                <a:spcPct val="90000"/>
              </a:lnSpc>
            </a:pPr>
            <a:r>
              <a:rPr lang="en-US" sz="2000" dirty="0"/>
              <a:t>Percent of mobile homes in each state</a:t>
            </a:r>
          </a:p>
          <a:p>
            <a:pPr lvl="1">
              <a:lnSpc>
                <a:spcPct val="90000"/>
              </a:lnSpc>
            </a:pPr>
            <a:r>
              <a:rPr lang="en-US" sz="2400" dirty="0"/>
              <a:t>By another field</a:t>
            </a:r>
          </a:p>
          <a:p>
            <a:pPr lvl="2">
              <a:lnSpc>
                <a:spcPct val="90000"/>
              </a:lnSpc>
            </a:pPr>
            <a:r>
              <a:rPr lang="en-US" sz="2000" dirty="0"/>
              <a:t>Farms divided by area</a:t>
            </a:r>
          </a:p>
          <a:p>
            <a:pPr lvl="2">
              <a:lnSpc>
                <a:spcPct val="90000"/>
              </a:lnSpc>
            </a:pPr>
            <a:r>
              <a:rPr lang="en-US" sz="2000" dirty="0"/>
              <a:t>Mobile homes divided by total housing </a:t>
            </a:r>
            <a:r>
              <a:rPr lang="en-US" sz="2000" dirty="0" smtClean="0"/>
              <a:t>units</a:t>
            </a:r>
            <a:endParaRPr lang="en-US" sz="2000" dirty="0"/>
          </a:p>
        </p:txBody>
      </p:sp>
      <p:sp>
        <p:nvSpPr>
          <p:cNvPr id="4" name="Content Placeholder 3"/>
          <p:cNvSpPr>
            <a:spLocks noGrp="1"/>
          </p:cNvSpPr>
          <p:nvPr>
            <p:ph idx="13"/>
          </p:nvPr>
        </p:nvSpPr>
        <p:spPr>
          <a:xfrm>
            <a:off x="5240108" y="1066800"/>
            <a:ext cx="2377440" cy="365760"/>
          </a:xfrm>
        </p:spPr>
        <p:txBody>
          <a:bodyPr anchor="ctr"/>
          <a:lstStyle/>
          <a:p>
            <a:pPr algn="ctr"/>
            <a:r>
              <a:rPr lang="en-US" sz="2000" dirty="0">
                <a:latin typeface="Calibri" pitchFamily="34" charset="0"/>
                <a:cs typeface="Calibri" pitchFamily="34" charset="0"/>
              </a:rPr>
              <a:t>Number of </a:t>
            </a:r>
            <a:r>
              <a:rPr lang="en-US" sz="2000" dirty="0" smtClean="0">
                <a:latin typeface="Calibri" pitchFamily="34" charset="0"/>
                <a:cs typeface="Calibri" pitchFamily="34" charset="0"/>
              </a:rPr>
              <a:t>farms</a:t>
            </a:r>
            <a:endParaRPr lang="en-US" sz="2000" dirty="0">
              <a:latin typeface="Calibri" pitchFamily="34" charset="0"/>
              <a:cs typeface="Calibri" pitchFamily="34" charset="0"/>
            </a:endParaRPr>
          </a:p>
        </p:txBody>
      </p:sp>
      <p:pic>
        <p:nvPicPr>
          <p:cNvPr id="12" name="Picture 4"/>
          <p:cNvPicPr>
            <a:picLocks noGrp="1" noChangeAspect="1" noChangeArrowheads="1"/>
          </p:cNvPicPr>
          <p:nvPr>
            <p:ph idx="14"/>
          </p:nvPr>
        </p:nvPicPr>
        <p:blipFill>
          <a:blip r:embed="rId2" cstate="print"/>
          <a:srcRect/>
          <a:stretch>
            <a:fillRect/>
          </a:stretch>
        </p:blipFill>
        <p:spPr bwMode="auto">
          <a:xfrm>
            <a:off x="5240108" y="1465945"/>
            <a:ext cx="3383280" cy="2264093"/>
          </a:xfrm>
          <a:prstGeom prst="rect">
            <a:avLst/>
          </a:prstGeom>
          <a:noFill/>
          <a:ln w="12700">
            <a:solidFill>
              <a:srgbClr val="000000"/>
            </a:solidFill>
            <a:miter lim="800000"/>
            <a:headEnd/>
            <a:tailEnd/>
          </a:ln>
        </p:spPr>
      </p:pic>
      <p:sp>
        <p:nvSpPr>
          <p:cNvPr id="6" name="Content Placeholder 5"/>
          <p:cNvSpPr>
            <a:spLocks noGrp="1"/>
          </p:cNvSpPr>
          <p:nvPr>
            <p:ph idx="15"/>
          </p:nvPr>
        </p:nvSpPr>
        <p:spPr>
          <a:xfrm>
            <a:off x="5240108" y="3886200"/>
            <a:ext cx="3291840" cy="365760"/>
          </a:xfrm>
        </p:spPr>
        <p:txBody>
          <a:bodyPr anchor="ctr"/>
          <a:lstStyle/>
          <a:p>
            <a:pPr algn="ctr"/>
            <a:r>
              <a:rPr lang="en-US" sz="2000" dirty="0">
                <a:latin typeface="Calibri" pitchFamily="34" charset="0"/>
                <a:cs typeface="Calibri" pitchFamily="34" charset="0"/>
              </a:rPr>
              <a:t>Number of farms per sq. </a:t>
            </a:r>
            <a:r>
              <a:rPr lang="en-US" sz="2000" dirty="0" smtClean="0">
                <a:latin typeface="Calibri" pitchFamily="34" charset="0"/>
                <a:cs typeface="Calibri" pitchFamily="34" charset="0"/>
              </a:rPr>
              <a:t>mile</a:t>
            </a:r>
            <a:endParaRPr lang="en-US" sz="2000" dirty="0">
              <a:latin typeface="Calibri" pitchFamily="34" charset="0"/>
              <a:cs typeface="Calibri" pitchFamily="34" charset="0"/>
            </a:endParaRPr>
          </a:p>
        </p:txBody>
      </p:sp>
      <p:pic>
        <p:nvPicPr>
          <p:cNvPr id="13" name="Picture 6"/>
          <p:cNvPicPr>
            <a:picLocks noGrp="1" noChangeAspect="1" noChangeArrowheads="1"/>
          </p:cNvPicPr>
          <p:nvPr>
            <p:ph idx="16"/>
          </p:nvPr>
        </p:nvPicPr>
        <p:blipFill>
          <a:blip r:embed="rId3" cstate="print"/>
          <a:srcRect/>
          <a:stretch>
            <a:fillRect/>
          </a:stretch>
        </p:blipFill>
        <p:spPr bwMode="auto">
          <a:xfrm>
            <a:off x="5240108" y="4282764"/>
            <a:ext cx="3383280" cy="2302420"/>
          </a:xfrm>
          <a:prstGeom prst="rect">
            <a:avLst/>
          </a:prstGeom>
          <a:noFill/>
          <a:ln w="12700">
            <a:solidFill>
              <a:srgbClr val="000000"/>
            </a:solidFill>
            <a:miter lim="800000"/>
            <a:headEnd/>
            <a:tailEnd/>
          </a:ln>
        </p:spPr>
      </p:pic>
      <p:sp>
        <p:nvSpPr>
          <p:cNvPr id="11" name="Text Placeholder 7"/>
          <p:cNvSpPr>
            <a:spLocks noGrp="1"/>
          </p:cNvSpPr>
          <p:nvPr>
            <p:ph type="body" sz="quarter" idx="20"/>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214082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Unclassed</a:t>
            </a:r>
            <a:r>
              <a:rPr lang="en-US" dirty="0"/>
              <a:t> maps</a:t>
            </a:r>
          </a:p>
        </p:txBody>
      </p:sp>
      <p:sp>
        <p:nvSpPr>
          <p:cNvPr id="3" name="Content Placeholder 2"/>
          <p:cNvSpPr>
            <a:spLocks noGrp="1"/>
          </p:cNvSpPr>
          <p:nvPr>
            <p:ph idx="1"/>
          </p:nvPr>
        </p:nvSpPr>
        <p:spPr>
          <a:xfrm>
            <a:off x="395514" y="1295400"/>
            <a:ext cx="3810000" cy="1097280"/>
          </a:xfrm>
        </p:spPr>
        <p:txBody>
          <a:bodyPr/>
          <a:lstStyle/>
          <a:p>
            <a:r>
              <a:rPr lang="en-US" dirty="0">
                <a:latin typeface="Calibri" pitchFamily="34" charset="0"/>
                <a:cs typeface="Calibri" pitchFamily="34" charset="0"/>
              </a:rPr>
              <a:t>Proportional symbol map</a:t>
            </a:r>
          </a:p>
        </p:txBody>
      </p:sp>
      <p:pic>
        <p:nvPicPr>
          <p:cNvPr id="1126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95514" y="2377400"/>
            <a:ext cx="3840480" cy="420471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648200" y="1752600"/>
            <a:ext cx="4114800" cy="640080"/>
          </a:xfrm>
        </p:spPr>
        <p:txBody>
          <a:bodyPr/>
          <a:lstStyle/>
          <a:p>
            <a:r>
              <a:rPr lang="en-US" dirty="0">
                <a:latin typeface="Calibri" pitchFamily="34" charset="0"/>
                <a:cs typeface="Calibri" pitchFamily="34" charset="0"/>
              </a:rPr>
              <a:t>Dot density map</a:t>
            </a:r>
          </a:p>
        </p:txBody>
      </p:sp>
      <p:pic>
        <p:nvPicPr>
          <p:cNvPr id="11267" name="Picture 5"/>
          <p:cNvPicPr>
            <a:picLocks noGrp="1" noChangeAspect="1" noChangeArrowheads="1"/>
          </p:cNvPicPr>
          <p:nvPr>
            <p:ph idx="15"/>
          </p:nvPr>
        </p:nvPicPr>
        <p:blipFill>
          <a:blip r:embed="rId3">
            <a:extLst>
              <a:ext uri="{28A0092B-C50C-407E-A947-70E740481C1C}">
                <a14:useLocalDpi xmlns:a14="http://schemas.microsoft.com/office/drawing/2010/main" val="0"/>
              </a:ext>
            </a:extLst>
          </a:blip>
          <a:srcRect/>
          <a:stretch>
            <a:fillRect/>
          </a:stretch>
        </p:blipFill>
        <p:spPr bwMode="auto">
          <a:xfrm>
            <a:off x="4648200" y="2377400"/>
            <a:ext cx="4206240" cy="3646562"/>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792865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Chart Maps</a:t>
            </a:r>
          </a:p>
        </p:txBody>
      </p:sp>
      <p:pic>
        <p:nvPicPr>
          <p:cNvPr id="10" name="Picture 2"/>
          <p:cNvPicPr>
            <a:picLocks noGrp="1" noChangeAspect="1" noChangeArrowheads="1"/>
          </p:cNvPicPr>
          <p:nvPr>
            <p:ph idx="1"/>
          </p:nvPr>
        </p:nvPicPr>
        <p:blipFill>
          <a:blip r:embed="rId2" cstate="print"/>
          <a:srcRect/>
          <a:stretch>
            <a:fillRect/>
          </a:stretch>
        </p:blipFill>
        <p:spPr bwMode="auto">
          <a:xfrm>
            <a:off x="188688" y="1465494"/>
            <a:ext cx="5669280" cy="3835326"/>
          </a:xfrm>
          <a:prstGeom prst="rect">
            <a:avLst/>
          </a:prstGeom>
          <a:noFill/>
          <a:ln w="12700">
            <a:solidFill>
              <a:srgbClr val="000000"/>
            </a:solidFill>
            <a:miter lim="800000"/>
            <a:headEnd/>
            <a:tailEnd/>
          </a:ln>
        </p:spPr>
      </p:pic>
      <p:pic>
        <p:nvPicPr>
          <p:cNvPr id="11" name="Picture 3"/>
          <p:cNvPicPr>
            <a:picLocks noGrp="1" noChangeAspect="1" noChangeArrowheads="1"/>
          </p:cNvPicPr>
          <p:nvPr>
            <p:ph idx="13"/>
          </p:nvPr>
        </p:nvPicPr>
        <p:blipFill>
          <a:blip r:embed="rId3" cstate="print"/>
          <a:srcRect/>
          <a:stretch>
            <a:fillRect/>
          </a:stretch>
        </p:blipFill>
        <p:spPr bwMode="auto">
          <a:xfrm>
            <a:off x="6096000" y="1066800"/>
            <a:ext cx="2842637" cy="2511551"/>
          </a:xfrm>
          <a:prstGeom prst="rect">
            <a:avLst/>
          </a:prstGeom>
          <a:noFill/>
          <a:ln w="12700">
            <a:solidFill>
              <a:srgbClr val="000000"/>
            </a:solidFill>
            <a:miter lim="800000"/>
            <a:headEnd/>
            <a:tailEnd/>
          </a:ln>
        </p:spPr>
      </p:pic>
      <p:pic>
        <p:nvPicPr>
          <p:cNvPr id="12" name="Picture 4"/>
          <p:cNvPicPr>
            <a:picLocks noGrp="1" noChangeAspect="1" noChangeArrowheads="1"/>
          </p:cNvPicPr>
          <p:nvPr>
            <p:ph idx="14"/>
          </p:nvPr>
        </p:nvPicPr>
        <p:blipFill>
          <a:blip r:embed="rId4" cstate="print"/>
          <a:srcRect/>
          <a:stretch>
            <a:fillRect/>
          </a:stretch>
        </p:blipFill>
        <p:spPr bwMode="auto">
          <a:xfrm>
            <a:off x="6157948" y="3702907"/>
            <a:ext cx="2743200" cy="2894076"/>
          </a:xfrm>
          <a:prstGeom prst="rect">
            <a:avLst/>
          </a:prstGeom>
          <a:noFill/>
          <a:ln w="12700">
            <a:solidFill>
              <a:srgbClr val="000000"/>
            </a:solidFill>
            <a:miter lim="800000"/>
            <a:headEnd/>
            <a:tailEnd/>
          </a:ln>
        </p:spPr>
      </p:pic>
      <p:sp>
        <p:nvSpPr>
          <p:cNvPr id="6" name="Content Placeholder 5"/>
          <p:cNvSpPr>
            <a:spLocks noGrp="1"/>
          </p:cNvSpPr>
          <p:nvPr>
            <p:ph idx="15"/>
          </p:nvPr>
        </p:nvSpPr>
        <p:spPr>
          <a:xfrm>
            <a:off x="3444240" y="6004560"/>
            <a:ext cx="3566160" cy="548640"/>
          </a:xfrm>
        </p:spPr>
        <p:txBody>
          <a:bodyPr/>
          <a:lstStyle/>
          <a:p>
            <a:r>
              <a:rPr lang="en-US" sz="2800" dirty="0">
                <a:latin typeface="Calibri" pitchFamily="34" charset="0"/>
                <a:cs typeface="Calibri" pitchFamily="34" charset="0"/>
              </a:rPr>
              <a:t>Proportional chart </a:t>
            </a:r>
            <a:r>
              <a:rPr lang="en-US" sz="2800" dirty="0" smtClean="0">
                <a:latin typeface="Calibri" pitchFamily="34" charset="0"/>
                <a:cs typeface="Calibri" pitchFamily="34" charset="0"/>
              </a:rPr>
              <a:t>map</a:t>
            </a:r>
            <a:endParaRPr lang="en-US" sz="28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881334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Understanding MAUP</a:t>
            </a:r>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420229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Modifiable Areal Unit Problem</a:t>
            </a:r>
          </a:p>
        </p:txBody>
      </p:sp>
      <p:sp>
        <p:nvSpPr>
          <p:cNvPr id="8" name="Content Placeholder 2"/>
          <p:cNvSpPr>
            <a:spLocks noGrp="1"/>
          </p:cNvSpPr>
          <p:nvPr>
            <p:ph idx="1"/>
          </p:nvPr>
        </p:nvSpPr>
        <p:spPr>
          <a:xfrm>
            <a:off x="457200" y="1295400"/>
            <a:ext cx="3749040" cy="5181600"/>
          </a:xfrm>
        </p:spPr>
        <p:txBody>
          <a:bodyPr/>
          <a:lstStyle/>
          <a:p>
            <a:r>
              <a:rPr lang="en-US" dirty="0"/>
              <a:t>Arbitrary aggregation units like states or counties may influence values</a:t>
            </a:r>
          </a:p>
          <a:p>
            <a:pPr lvl="1"/>
            <a:r>
              <a:rPr lang="en-US" dirty="0"/>
              <a:t>Number of farms affected by size of state</a:t>
            </a:r>
          </a:p>
          <a:p>
            <a:pPr lvl="1"/>
            <a:r>
              <a:rPr lang="en-US" dirty="0"/>
              <a:t>Number of vacant houses affected by population</a:t>
            </a:r>
          </a:p>
        </p:txBody>
      </p:sp>
      <p:pic>
        <p:nvPicPr>
          <p:cNvPr id="12291"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54053" y="1066800"/>
            <a:ext cx="4132747" cy="2584491"/>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584530" y="3962400"/>
            <a:ext cx="4071792" cy="2614968"/>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220953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Minimizing </a:t>
            </a:r>
            <a:r>
              <a:rPr lang="en-US" dirty="0" smtClean="0"/>
              <a:t>MAUP</a:t>
            </a:r>
            <a:r>
              <a:rPr lang="en-US" sz="1500" dirty="0" smtClean="0"/>
              <a:t> 1</a:t>
            </a:r>
            <a:endParaRPr lang="en-US" sz="1500" dirty="0"/>
          </a:p>
        </p:txBody>
      </p:sp>
      <p:sp>
        <p:nvSpPr>
          <p:cNvPr id="3" name="Content Placeholder 2"/>
          <p:cNvSpPr>
            <a:spLocks noGrp="1"/>
          </p:cNvSpPr>
          <p:nvPr>
            <p:ph idx="1"/>
          </p:nvPr>
        </p:nvSpPr>
        <p:spPr/>
        <p:txBody>
          <a:bodyPr/>
          <a:lstStyle/>
          <a:p>
            <a:r>
              <a:rPr lang="en-US" dirty="0"/>
              <a:t>Normalize farms by area of </a:t>
            </a:r>
            <a:r>
              <a:rPr lang="en-US" dirty="0" smtClean="0"/>
              <a:t>state</a:t>
            </a:r>
            <a:endParaRPr lang="en-US" dirty="0"/>
          </a:p>
        </p:txBody>
      </p:sp>
      <p:sp>
        <p:nvSpPr>
          <p:cNvPr id="4" name="Content Placeholder 3"/>
          <p:cNvSpPr>
            <a:spLocks noGrp="1"/>
          </p:cNvSpPr>
          <p:nvPr>
            <p:ph idx="13"/>
          </p:nvPr>
        </p:nvSpPr>
        <p:spPr>
          <a:xfrm>
            <a:off x="381000" y="2194560"/>
            <a:ext cx="3108960" cy="548640"/>
          </a:xfrm>
        </p:spPr>
        <p:txBody>
          <a:bodyPr anchor="ctr"/>
          <a:lstStyle/>
          <a:p>
            <a:pPr algn="ctr"/>
            <a:r>
              <a:rPr lang="en-US" dirty="0"/>
              <a:t>Number of </a:t>
            </a:r>
            <a:r>
              <a:rPr lang="en-US" dirty="0" smtClean="0"/>
              <a:t>farms</a:t>
            </a:r>
            <a:endParaRPr lang="en-US" dirty="0"/>
          </a:p>
        </p:txBody>
      </p:sp>
      <p:pic>
        <p:nvPicPr>
          <p:cNvPr id="1026" name="Picture 4"/>
          <p:cNvPicPr>
            <a:picLocks noGrp="1" noChangeAspect="1" noChangeArrowheads="1"/>
          </p:cNvPicPr>
          <p:nvPr>
            <p:ph idx="15"/>
          </p:nvPr>
        </p:nvPicPr>
        <p:blipFill>
          <a:blip r:embed="rId2">
            <a:extLst>
              <a:ext uri="{28A0092B-C50C-407E-A947-70E740481C1C}">
                <a14:useLocalDpi xmlns:a14="http://schemas.microsoft.com/office/drawing/2010/main" val="0"/>
              </a:ext>
            </a:extLst>
          </a:blip>
          <a:srcRect/>
          <a:stretch>
            <a:fillRect/>
          </a:stretch>
        </p:blipFill>
        <p:spPr bwMode="auto">
          <a:xfrm>
            <a:off x="381000" y="2819400"/>
            <a:ext cx="3840480" cy="369326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5"/>
          <p:cNvSpPr>
            <a:spLocks noGrp="1"/>
          </p:cNvSpPr>
          <p:nvPr>
            <p:ph idx="14"/>
          </p:nvPr>
        </p:nvSpPr>
        <p:spPr>
          <a:xfrm>
            <a:off x="4916742" y="2194560"/>
            <a:ext cx="3840480" cy="548640"/>
          </a:xfrm>
        </p:spPr>
        <p:txBody>
          <a:bodyPr anchor="ctr"/>
          <a:lstStyle/>
          <a:p>
            <a:pPr algn="ctr"/>
            <a:r>
              <a:rPr lang="en-US" dirty="0"/>
              <a:t>Density of farms / </a:t>
            </a:r>
            <a:r>
              <a:rPr lang="en-US" dirty="0" smtClean="0"/>
              <a:t>mi</a:t>
            </a:r>
            <a:r>
              <a:rPr lang="en-US" baseline="30000" dirty="0" smtClean="0"/>
              <a:t>2</a:t>
            </a:r>
            <a:endParaRPr lang="en-US" baseline="30000" dirty="0"/>
          </a:p>
        </p:txBody>
      </p:sp>
      <p:pic>
        <p:nvPicPr>
          <p:cNvPr id="1027" name="Picture 6"/>
          <p:cNvPicPr>
            <a:picLocks noGrp="1" noChangeAspect="1" noChangeArrowheads="1"/>
          </p:cNvPicPr>
          <p:nvPr>
            <p:ph idx="16"/>
          </p:nvPr>
        </p:nvPicPr>
        <p:blipFill>
          <a:blip r:embed="rId3">
            <a:extLst>
              <a:ext uri="{28A0092B-C50C-407E-A947-70E740481C1C}">
                <a14:useLocalDpi xmlns:a14="http://schemas.microsoft.com/office/drawing/2010/main" val="0"/>
              </a:ext>
            </a:extLst>
          </a:blip>
          <a:srcRect/>
          <a:stretch>
            <a:fillRect/>
          </a:stretch>
        </p:blipFill>
        <p:spPr bwMode="auto">
          <a:xfrm>
            <a:off x="4916742" y="2819400"/>
            <a:ext cx="4023360" cy="364079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7"/>
          <p:cNvSpPr>
            <a:spLocks noGrp="1"/>
          </p:cNvSpPr>
          <p:nvPr>
            <p:ph type="body" sz="quarter" idx="20"/>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458345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Minimizing </a:t>
            </a:r>
            <a:r>
              <a:rPr lang="en-US" dirty="0" smtClean="0"/>
              <a:t>MAUP</a:t>
            </a:r>
            <a:r>
              <a:rPr lang="en-US" sz="1500" dirty="0" smtClean="0"/>
              <a:t> 2</a:t>
            </a:r>
            <a:endParaRPr lang="en-US" sz="1500" dirty="0"/>
          </a:p>
        </p:txBody>
      </p:sp>
      <p:sp>
        <p:nvSpPr>
          <p:cNvPr id="3" name="Content Placeholder 2"/>
          <p:cNvSpPr>
            <a:spLocks noGrp="1"/>
          </p:cNvSpPr>
          <p:nvPr>
            <p:ph idx="1"/>
          </p:nvPr>
        </p:nvSpPr>
        <p:spPr/>
        <p:txBody>
          <a:bodyPr/>
          <a:lstStyle/>
          <a:p>
            <a:r>
              <a:rPr lang="en-US" dirty="0"/>
              <a:t>Normalize vacancies by number of housing units</a:t>
            </a:r>
          </a:p>
        </p:txBody>
      </p:sp>
      <p:sp>
        <p:nvSpPr>
          <p:cNvPr id="4" name="Content Placeholder 3"/>
          <p:cNvSpPr>
            <a:spLocks noGrp="1"/>
          </p:cNvSpPr>
          <p:nvPr>
            <p:ph idx="13"/>
          </p:nvPr>
        </p:nvSpPr>
        <p:spPr>
          <a:xfrm>
            <a:off x="381000" y="2194560"/>
            <a:ext cx="3657600" cy="548640"/>
          </a:xfrm>
        </p:spPr>
        <p:txBody>
          <a:bodyPr anchor="ctr"/>
          <a:lstStyle/>
          <a:p>
            <a:pPr algn="ctr"/>
            <a:r>
              <a:rPr lang="en-US" dirty="0"/>
              <a:t>Number of vacancies</a:t>
            </a:r>
          </a:p>
        </p:txBody>
      </p:sp>
      <p:pic>
        <p:nvPicPr>
          <p:cNvPr id="2050" name="Picture 4"/>
          <p:cNvPicPr>
            <a:picLocks noGrp="1" noChangeAspect="1" noChangeArrowheads="1"/>
          </p:cNvPicPr>
          <p:nvPr>
            <p:ph idx="15"/>
          </p:nvPr>
        </p:nvPicPr>
        <p:blipFill>
          <a:blip r:embed="rId2">
            <a:extLst>
              <a:ext uri="{28A0092B-C50C-407E-A947-70E740481C1C}">
                <a14:useLocalDpi xmlns:a14="http://schemas.microsoft.com/office/drawing/2010/main" val="0"/>
              </a:ext>
            </a:extLst>
          </a:blip>
          <a:srcRect/>
          <a:stretch>
            <a:fillRect/>
          </a:stretch>
        </p:blipFill>
        <p:spPr bwMode="auto">
          <a:xfrm>
            <a:off x="381000" y="2743200"/>
            <a:ext cx="3840480" cy="381998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5"/>
          <p:cNvSpPr>
            <a:spLocks noGrp="1"/>
          </p:cNvSpPr>
          <p:nvPr>
            <p:ph idx="14"/>
          </p:nvPr>
        </p:nvSpPr>
        <p:spPr>
          <a:xfrm>
            <a:off x="4648200" y="2194560"/>
            <a:ext cx="4389120" cy="548640"/>
          </a:xfrm>
        </p:spPr>
        <p:txBody>
          <a:bodyPr anchor="ctr"/>
          <a:lstStyle/>
          <a:p>
            <a:pPr algn="ctr"/>
            <a:r>
              <a:rPr lang="en-US" dirty="0"/>
              <a:t>Fraction of homes vacant</a:t>
            </a:r>
            <a:endParaRPr lang="en-US" dirty="0" smtClean="0"/>
          </a:p>
        </p:txBody>
      </p:sp>
      <p:pic>
        <p:nvPicPr>
          <p:cNvPr id="2051" name="Picture 6"/>
          <p:cNvPicPr>
            <a:picLocks noGrp="1" noChangeAspect="1" noChangeArrowheads="1"/>
          </p:cNvPicPr>
          <p:nvPr>
            <p:ph idx="16"/>
          </p:nvPr>
        </p:nvPicPr>
        <p:blipFill>
          <a:blip r:embed="rId2">
            <a:extLst>
              <a:ext uri="{28A0092B-C50C-407E-A947-70E740481C1C}">
                <a14:useLocalDpi xmlns:a14="http://schemas.microsoft.com/office/drawing/2010/main" val="0"/>
              </a:ext>
            </a:extLst>
          </a:blip>
          <a:srcRect/>
          <a:stretch>
            <a:fillRect/>
          </a:stretch>
        </p:blipFill>
        <p:spPr bwMode="auto">
          <a:xfrm>
            <a:off x="4648200" y="2743200"/>
            <a:ext cx="3749040" cy="3729028"/>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7"/>
          <p:cNvSpPr>
            <a:spLocks noGrp="1"/>
          </p:cNvSpPr>
          <p:nvPr>
            <p:ph type="body" sz="quarter" idx="20"/>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4211387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GIS Concepts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en-US" dirty="0"/>
              <a:t>Chapter </a:t>
            </a:r>
            <a:r>
              <a:rPr lang="en-US" dirty="0" smtClean="0"/>
              <a:t>4.</a:t>
            </a:r>
            <a:endParaRPr lang="en-US" dirty="0"/>
          </a:p>
          <a:p>
            <a:pPr algn="ctr"/>
            <a:r>
              <a:rPr lang="en-US" dirty="0"/>
              <a:t>Managing GIS Data</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78433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Normalizing by field percentage</a:t>
            </a:r>
          </a:p>
        </p:txBody>
      </p:sp>
      <p:sp>
        <p:nvSpPr>
          <p:cNvPr id="3" name="Content Placeholder 2"/>
          <p:cNvSpPr>
            <a:spLocks noGrp="1"/>
          </p:cNvSpPr>
          <p:nvPr>
            <p:ph idx="1"/>
          </p:nvPr>
        </p:nvSpPr>
        <p:spPr>
          <a:xfrm>
            <a:off x="457200" y="1295400"/>
            <a:ext cx="8229600" cy="609600"/>
          </a:xfrm>
        </p:spPr>
        <p:txBody>
          <a:bodyPr/>
          <a:lstStyle/>
          <a:p>
            <a:r>
              <a:rPr lang="en-US" dirty="0"/>
              <a:t>Divide each value by total of </a:t>
            </a:r>
            <a:r>
              <a:rPr lang="en-US" dirty="0" smtClean="0"/>
              <a:t>column</a:t>
            </a:r>
            <a:endParaRPr lang="en-US" dirty="0"/>
          </a:p>
        </p:txBody>
      </p:sp>
      <p:sp>
        <p:nvSpPr>
          <p:cNvPr id="4" name="Content Placeholder 3"/>
          <p:cNvSpPr>
            <a:spLocks noGrp="1"/>
          </p:cNvSpPr>
          <p:nvPr>
            <p:ph idx="13"/>
          </p:nvPr>
        </p:nvSpPr>
        <p:spPr>
          <a:xfrm>
            <a:off x="457200" y="2028372"/>
            <a:ext cx="8229600" cy="457200"/>
          </a:xfrm>
        </p:spPr>
        <p:txBody>
          <a:bodyPr/>
          <a:lstStyle/>
          <a:p>
            <a:pPr algn="ctr"/>
            <a:r>
              <a:rPr lang="en-US" sz="2400" dirty="0"/>
              <a:t>Percentage of Congress controlled by each </a:t>
            </a:r>
            <a:r>
              <a:rPr lang="en-US" sz="2400" dirty="0" smtClean="0"/>
              <a:t>state</a:t>
            </a:r>
            <a:endParaRPr lang="en-US" sz="2400" baseline="30000" dirty="0"/>
          </a:p>
        </p:txBody>
      </p:sp>
      <p:pic>
        <p:nvPicPr>
          <p:cNvPr id="3074" name="Picture 4"/>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1005840" y="2573600"/>
            <a:ext cx="7132320" cy="3977045"/>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255011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Visual MAUP issue</a:t>
            </a:r>
          </a:p>
        </p:txBody>
      </p:sp>
      <p:sp>
        <p:nvSpPr>
          <p:cNvPr id="3" name="Content Placeholder 2"/>
          <p:cNvSpPr>
            <a:spLocks noGrp="1"/>
          </p:cNvSpPr>
          <p:nvPr>
            <p:ph idx="1"/>
          </p:nvPr>
        </p:nvSpPr>
        <p:spPr>
          <a:xfrm>
            <a:off x="457200" y="1295400"/>
            <a:ext cx="8229600" cy="1447800"/>
          </a:xfrm>
        </p:spPr>
        <p:txBody>
          <a:bodyPr/>
          <a:lstStyle/>
          <a:p>
            <a:r>
              <a:rPr lang="en-US" dirty="0"/>
              <a:t>Large polygons tend to dominate the map</a:t>
            </a:r>
          </a:p>
          <a:p>
            <a:r>
              <a:rPr lang="en-US" dirty="0"/>
              <a:t>More prominent, attract greater attention</a:t>
            </a:r>
          </a:p>
        </p:txBody>
      </p:sp>
      <p:pic>
        <p:nvPicPr>
          <p:cNvPr id="409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118094" y="2872442"/>
            <a:ext cx="4424878" cy="2901217"/>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669250" y="2872442"/>
            <a:ext cx="4362262" cy="2963833"/>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0944595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Reducing visual MAUP</a:t>
            </a:r>
          </a:p>
        </p:txBody>
      </p:sp>
      <p:sp>
        <p:nvSpPr>
          <p:cNvPr id="3" name="Content Placeholder 2"/>
          <p:cNvSpPr>
            <a:spLocks noGrp="1"/>
          </p:cNvSpPr>
          <p:nvPr>
            <p:ph idx="1"/>
          </p:nvPr>
        </p:nvSpPr>
        <p:spPr>
          <a:xfrm>
            <a:off x="457200" y="1295400"/>
            <a:ext cx="8229600" cy="609600"/>
          </a:xfrm>
        </p:spPr>
        <p:txBody>
          <a:bodyPr/>
          <a:lstStyle/>
          <a:p>
            <a:r>
              <a:rPr lang="en-US" dirty="0"/>
              <a:t>Use a graduated symbol or dot density map</a:t>
            </a:r>
          </a:p>
        </p:txBody>
      </p:sp>
      <p:pic>
        <p:nvPicPr>
          <p:cNvPr id="5122"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914400" y="1981200"/>
            <a:ext cx="7315200" cy="4524036"/>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34510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Displaying </a:t>
            </a:r>
            <a:r>
              <a:rPr lang="en-US" dirty="0" err="1"/>
              <a:t>rasters</a:t>
            </a:r>
            <a:endParaRPr lang="en-US"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179600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Raster </a:t>
            </a:r>
            <a:r>
              <a:rPr lang="en-US" dirty="0" smtClean="0"/>
              <a:t>types</a:t>
            </a:r>
            <a:r>
              <a:rPr lang="en-US" sz="1500" dirty="0" smtClean="0"/>
              <a:t> 1</a:t>
            </a:r>
            <a:endParaRPr lang="en-US" sz="1500" dirty="0"/>
          </a:p>
        </p:txBody>
      </p:sp>
      <p:sp>
        <p:nvSpPr>
          <p:cNvPr id="8" name="Content Placeholder 2"/>
          <p:cNvSpPr>
            <a:spLocks noGrp="1"/>
          </p:cNvSpPr>
          <p:nvPr>
            <p:ph idx="1"/>
          </p:nvPr>
        </p:nvSpPr>
        <p:spPr>
          <a:xfrm>
            <a:off x="457200" y="1295400"/>
            <a:ext cx="5943600" cy="5181600"/>
          </a:xfrm>
        </p:spPr>
        <p:txBody>
          <a:bodyPr/>
          <a:lstStyle/>
          <a:p>
            <a:pPr>
              <a:spcBef>
                <a:spcPts val="600"/>
              </a:spcBef>
            </a:pPr>
            <a:r>
              <a:rPr lang="en-US" sz="2800" dirty="0"/>
              <a:t>Discrete data</a:t>
            </a:r>
          </a:p>
          <a:p>
            <a:pPr lvl="1">
              <a:spcBef>
                <a:spcPts val="600"/>
              </a:spcBef>
            </a:pPr>
            <a:r>
              <a:rPr lang="en-US" sz="2400" dirty="0"/>
              <a:t>Represents discrete objects such as lines or polygons</a:t>
            </a:r>
          </a:p>
          <a:p>
            <a:pPr lvl="1">
              <a:spcBef>
                <a:spcPts val="600"/>
              </a:spcBef>
            </a:pPr>
            <a:r>
              <a:rPr lang="en-US" sz="2400" dirty="0"/>
              <a:t>Takes on relatively few values</a:t>
            </a:r>
          </a:p>
          <a:p>
            <a:pPr lvl="1">
              <a:spcBef>
                <a:spcPts val="600"/>
              </a:spcBef>
            </a:pPr>
            <a:r>
              <a:rPr lang="en-US" sz="2400" dirty="0"/>
              <a:t>Adjacent cells often have same values</a:t>
            </a:r>
          </a:p>
          <a:p>
            <a:pPr lvl="1">
              <a:spcBef>
                <a:spcPts val="600"/>
              </a:spcBef>
            </a:pPr>
            <a:r>
              <a:rPr lang="en-US" sz="2400" dirty="0"/>
              <a:t>Values may change abruptly at boundaries</a:t>
            </a:r>
          </a:p>
          <a:p>
            <a:pPr>
              <a:spcBef>
                <a:spcPts val="600"/>
              </a:spcBef>
            </a:pPr>
            <a:r>
              <a:rPr lang="en-US" sz="2800" dirty="0"/>
              <a:t>Continuous data</a:t>
            </a:r>
          </a:p>
          <a:p>
            <a:pPr lvl="1">
              <a:spcBef>
                <a:spcPts val="600"/>
              </a:spcBef>
            </a:pPr>
            <a:r>
              <a:rPr lang="en-US" sz="2400" dirty="0"/>
              <a:t>Thousands or millions of potential values</a:t>
            </a:r>
          </a:p>
          <a:p>
            <a:pPr lvl="1">
              <a:spcBef>
                <a:spcPts val="600"/>
              </a:spcBef>
            </a:pPr>
            <a:r>
              <a:rPr lang="en-US" sz="2400" dirty="0"/>
              <a:t>Few adjacent cells have same values</a:t>
            </a:r>
          </a:p>
          <a:p>
            <a:pPr lvl="1">
              <a:spcBef>
                <a:spcPts val="600"/>
              </a:spcBef>
            </a:pPr>
            <a:r>
              <a:rPr lang="en-US" sz="2400" dirty="0"/>
              <a:t>Values may change rapidly from cell to cell</a:t>
            </a:r>
          </a:p>
        </p:txBody>
      </p:sp>
      <p:pic>
        <p:nvPicPr>
          <p:cNvPr id="9" name="Picture 3"/>
          <p:cNvPicPr>
            <a:picLocks noGrp="1" noChangeAspect="1" noChangeArrowheads="1"/>
          </p:cNvPicPr>
          <p:nvPr>
            <p:ph idx="13"/>
          </p:nvPr>
        </p:nvPicPr>
        <p:blipFill>
          <a:blip r:embed="rId2" cstate="print"/>
          <a:srcRect l="41055" t="33945" r="9711" b="13789"/>
          <a:stretch>
            <a:fillRect/>
          </a:stretch>
        </p:blipFill>
        <p:spPr bwMode="auto">
          <a:xfrm>
            <a:off x="6490042" y="1506453"/>
            <a:ext cx="2501558" cy="1846347"/>
          </a:xfrm>
          <a:prstGeom prst="rect">
            <a:avLst/>
          </a:prstGeom>
          <a:noFill/>
          <a:ln w="12700">
            <a:solidFill>
              <a:srgbClr val="000000"/>
            </a:solidFill>
            <a:miter lim="800000"/>
            <a:headEnd/>
            <a:tailEnd/>
          </a:ln>
        </p:spPr>
      </p:pic>
      <p:pic>
        <p:nvPicPr>
          <p:cNvPr id="10" name="Picture 4"/>
          <p:cNvPicPr>
            <a:picLocks noGrp="1" noChangeAspect="1" noChangeArrowheads="1"/>
          </p:cNvPicPr>
          <p:nvPr>
            <p:ph idx="14"/>
          </p:nvPr>
        </p:nvPicPr>
        <p:blipFill>
          <a:blip r:embed="rId3" cstate="print"/>
          <a:srcRect/>
          <a:stretch>
            <a:fillRect/>
          </a:stretch>
        </p:blipFill>
        <p:spPr bwMode="auto">
          <a:xfrm>
            <a:off x="6553200" y="3962400"/>
            <a:ext cx="2377440" cy="2466313"/>
          </a:xfrm>
          <a:prstGeom prst="rect">
            <a:avLst/>
          </a:prstGeom>
          <a:noFill/>
          <a:ln w="12700">
            <a:solidFill>
              <a:srgbClr val="000000"/>
            </a:solidFill>
            <a:miter lim="800000"/>
            <a:headEnd/>
            <a:tailEnd/>
          </a:ln>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978808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Raster </a:t>
            </a:r>
            <a:r>
              <a:rPr lang="en-US" dirty="0" smtClean="0"/>
              <a:t>types</a:t>
            </a:r>
            <a:r>
              <a:rPr lang="en-US" sz="1500" dirty="0" smtClean="0"/>
              <a:t> 2</a:t>
            </a:r>
            <a:endParaRPr lang="en-US" sz="1500" dirty="0"/>
          </a:p>
        </p:txBody>
      </p:sp>
      <p:sp>
        <p:nvSpPr>
          <p:cNvPr id="8" name="Content Placeholder 2"/>
          <p:cNvSpPr>
            <a:spLocks noGrp="1"/>
          </p:cNvSpPr>
          <p:nvPr>
            <p:ph idx="1"/>
          </p:nvPr>
        </p:nvSpPr>
        <p:spPr>
          <a:xfrm>
            <a:off x="457200" y="1295400"/>
            <a:ext cx="5212080" cy="5181600"/>
          </a:xfrm>
        </p:spPr>
        <p:txBody>
          <a:bodyPr/>
          <a:lstStyle/>
          <a:p>
            <a:r>
              <a:rPr lang="en-US" sz="2800" dirty="0"/>
              <a:t>Thematic </a:t>
            </a:r>
            <a:r>
              <a:rPr lang="en-US" sz="2800" dirty="0" err="1"/>
              <a:t>rasters</a:t>
            </a:r>
            <a:endParaRPr lang="en-US" sz="2800" dirty="0"/>
          </a:p>
          <a:p>
            <a:pPr lvl="1"/>
            <a:r>
              <a:rPr lang="en-US" sz="2400" dirty="0"/>
              <a:t>Contain quantities that represent map data such as land use or rainfall</a:t>
            </a:r>
          </a:p>
          <a:p>
            <a:pPr lvl="1"/>
            <a:r>
              <a:rPr lang="en-US" sz="2400" dirty="0"/>
              <a:t>May be continuous or discrete </a:t>
            </a:r>
          </a:p>
          <a:p>
            <a:r>
              <a:rPr lang="en-US" sz="2800" dirty="0"/>
              <a:t>Image </a:t>
            </a:r>
            <a:r>
              <a:rPr lang="en-US" sz="2800" dirty="0" err="1"/>
              <a:t>rasters</a:t>
            </a:r>
            <a:endParaRPr lang="en-US" sz="2800" dirty="0"/>
          </a:p>
          <a:p>
            <a:pPr lvl="1"/>
            <a:r>
              <a:rPr lang="en-US" sz="2400" dirty="0"/>
              <a:t>Contain satellite or air photo data</a:t>
            </a:r>
          </a:p>
          <a:p>
            <a:pPr lvl="1"/>
            <a:r>
              <a:rPr lang="en-US" sz="2400" dirty="0"/>
              <a:t>Generally represent brightness</a:t>
            </a:r>
          </a:p>
          <a:p>
            <a:pPr lvl="1"/>
            <a:r>
              <a:rPr lang="en-US" sz="2400" dirty="0"/>
              <a:t>Usually </a:t>
            </a:r>
            <a:r>
              <a:rPr lang="en-US" sz="2400" dirty="0" err="1"/>
              <a:t>continous</a:t>
            </a:r>
            <a:endParaRPr lang="en-US" sz="2400" dirty="0"/>
          </a:p>
        </p:txBody>
      </p:sp>
      <p:pic>
        <p:nvPicPr>
          <p:cNvPr id="11" name="Picture 3"/>
          <p:cNvPicPr>
            <a:picLocks noGrp="1" noChangeAspect="1" noChangeArrowheads="1"/>
          </p:cNvPicPr>
          <p:nvPr>
            <p:ph idx="13"/>
          </p:nvPr>
        </p:nvPicPr>
        <p:blipFill>
          <a:blip r:embed="rId2" cstate="print"/>
          <a:srcRect/>
          <a:stretch>
            <a:fillRect/>
          </a:stretch>
        </p:blipFill>
        <p:spPr bwMode="auto">
          <a:xfrm>
            <a:off x="6067010" y="1143000"/>
            <a:ext cx="2468185" cy="2702110"/>
          </a:xfrm>
          <a:prstGeom prst="rect">
            <a:avLst/>
          </a:prstGeom>
          <a:noFill/>
          <a:ln w="12700">
            <a:solidFill>
              <a:srgbClr val="000000"/>
            </a:solidFill>
            <a:miter lim="800000"/>
            <a:headEnd/>
            <a:tailEnd/>
          </a:ln>
        </p:spPr>
      </p:pic>
      <p:pic>
        <p:nvPicPr>
          <p:cNvPr id="12" name="Picture 4"/>
          <p:cNvPicPr>
            <a:picLocks noGrp="1" noChangeAspect="1" noChangeArrowheads="1"/>
          </p:cNvPicPr>
          <p:nvPr>
            <p:ph idx="14"/>
          </p:nvPr>
        </p:nvPicPr>
        <p:blipFill>
          <a:blip r:embed="rId3" cstate="print"/>
          <a:srcRect/>
          <a:stretch>
            <a:fillRect/>
          </a:stretch>
        </p:blipFill>
        <p:spPr bwMode="auto">
          <a:xfrm>
            <a:off x="5751130" y="4175583"/>
            <a:ext cx="3070470" cy="2424243"/>
          </a:xfrm>
          <a:prstGeom prst="rect">
            <a:avLst/>
          </a:prstGeom>
          <a:noFill/>
          <a:ln w="12700">
            <a:solidFill>
              <a:srgbClr val="000000"/>
            </a:solidFill>
            <a:miter lim="800000"/>
            <a:headEnd/>
            <a:tailEnd/>
          </a:ln>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137830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Raster pyramids</a:t>
            </a:r>
          </a:p>
        </p:txBody>
      </p:sp>
      <p:sp>
        <p:nvSpPr>
          <p:cNvPr id="3" name="Content Placeholder 2"/>
          <p:cNvSpPr>
            <a:spLocks noGrp="1"/>
          </p:cNvSpPr>
          <p:nvPr>
            <p:ph idx="1"/>
          </p:nvPr>
        </p:nvSpPr>
        <p:spPr>
          <a:xfrm>
            <a:off x="457200" y="1295400"/>
            <a:ext cx="3108960" cy="5212080"/>
          </a:xfrm>
        </p:spPr>
        <p:txBody>
          <a:bodyPr/>
          <a:lstStyle/>
          <a:p>
            <a:r>
              <a:rPr lang="en-US" dirty="0"/>
              <a:t>Used to speed display of </a:t>
            </a:r>
            <a:r>
              <a:rPr lang="en-US" dirty="0" err="1"/>
              <a:t>rasters</a:t>
            </a:r>
            <a:endParaRPr lang="en-US" dirty="0"/>
          </a:p>
          <a:p>
            <a:r>
              <a:rPr lang="en-US" dirty="0"/>
              <a:t>Create successive lower resolution copies</a:t>
            </a:r>
          </a:p>
          <a:p>
            <a:r>
              <a:rPr lang="en-US" dirty="0"/>
              <a:t>Built once, used many times</a:t>
            </a:r>
          </a:p>
          <a:p>
            <a:r>
              <a:rPr lang="en-US" dirty="0"/>
              <a:t>Increases size by about 50%</a:t>
            </a:r>
          </a:p>
        </p:txBody>
      </p:sp>
      <p:pic>
        <p:nvPicPr>
          <p:cNvPr id="7"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733800" y="1905000"/>
            <a:ext cx="5212080" cy="3629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27007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Displaying thematic </a:t>
            </a:r>
            <a:r>
              <a:rPr lang="en-US" dirty="0" err="1"/>
              <a:t>rasters</a:t>
            </a:r>
            <a:endParaRPr lang="en-US" dirty="0"/>
          </a:p>
        </p:txBody>
      </p:sp>
      <p:sp>
        <p:nvSpPr>
          <p:cNvPr id="3" name="Content Placeholder 2"/>
          <p:cNvSpPr>
            <a:spLocks noGrp="1"/>
          </p:cNvSpPr>
          <p:nvPr>
            <p:ph idx="1"/>
          </p:nvPr>
        </p:nvSpPr>
        <p:spPr>
          <a:xfrm>
            <a:off x="395514" y="1295400"/>
            <a:ext cx="3810000" cy="1097280"/>
          </a:xfrm>
        </p:spPr>
        <p:txBody>
          <a:bodyPr/>
          <a:lstStyle/>
          <a:p>
            <a:r>
              <a:rPr lang="en-US" b="1" dirty="0">
                <a:latin typeface="Calibri" pitchFamily="34" charset="0"/>
                <a:cs typeface="Calibri" pitchFamily="34" charset="0"/>
              </a:rPr>
              <a:t>Categorical/Ordinal data</a:t>
            </a:r>
          </a:p>
        </p:txBody>
      </p:sp>
      <p:pic>
        <p:nvPicPr>
          <p:cNvPr id="614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673873" y="2423735"/>
            <a:ext cx="3212327" cy="4102269"/>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4648200" y="1752600"/>
            <a:ext cx="4114800" cy="640080"/>
          </a:xfrm>
        </p:spPr>
        <p:txBody>
          <a:bodyPr/>
          <a:lstStyle/>
          <a:p>
            <a:r>
              <a:rPr lang="en-US" b="1" dirty="0">
                <a:latin typeface="Calibri" pitchFamily="34" charset="0"/>
                <a:cs typeface="Calibri" pitchFamily="34" charset="0"/>
              </a:rPr>
              <a:t>Interval/Ratio data</a:t>
            </a:r>
          </a:p>
        </p:txBody>
      </p:sp>
      <p:pic>
        <p:nvPicPr>
          <p:cNvPr id="6147" name="Picture 5"/>
          <p:cNvPicPr>
            <a:picLocks noGrp="1" noChangeAspect="1" noChangeArrowheads="1"/>
          </p:cNvPicPr>
          <p:nvPr>
            <p:ph idx="15"/>
          </p:nvPr>
        </p:nvPicPr>
        <p:blipFill>
          <a:blip r:embed="rId3">
            <a:extLst>
              <a:ext uri="{28A0092B-C50C-407E-A947-70E740481C1C}">
                <a14:useLocalDpi xmlns:a14="http://schemas.microsoft.com/office/drawing/2010/main" val="0"/>
              </a:ext>
            </a:extLst>
          </a:blip>
          <a:srcRect/>
          <a:stretch>
            <a:fillRect/>
          </a:stretch>
        </p:blipFill>
        <p:spPr bwMode="auto">
          <a:xfrm>
            <a:off x="4590144" y="2423735"/>
            <a:ext cx="4039652" cy="4178185"/>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74789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Slicing</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5780" y="1704190"/>
            <a:ext cx="5394960" cy="3910056"/>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3"/>
          <p:cNvSpPr>
            <a:spLocks noGrp="1"/>
          </p:cNvSpPr>
          <p:nvPr>
            <p:ph idx="13"/>
          </p:nvPr>
        </p:nvSpPr>
        <p:spPr>
          <a:xfrm>
            <a:off x="670560" y="5737494"/>
            <a:ext cx="1463040" cy="457200"/>
          </a:xfrm>
        </p:spPr>
        <p:txBody>
          <a:bodyPr anchor="ctr"/>
          <a:lstStyle/>
          <a:p>
            <a:pPr algn="ctr"/>
            <a:r>
              <a:rPr lang="en-US" sz="2400" dirty="0">
                <a:latin typeface="Calibri" pitchFamily="34" charset="0"/>
                <a:cs typeface="Calibri" pitchFamily="34" charset="0"/>
              </a:rPr>
              <a:t>256 </a:t>
            </a:r>
            <a:r>
              <a:rPr lang="en-US" sz="2400" dirty="0" smtClean="0">
                <a:latin typeface="Calibri" pitchFamily="34" charset="0"/>
                <a:cs typeface="Calibri" pitchFamily="34" charset="0"/>
              </a:rPr>
              <a:t>colors</a:t>
            </a:r>
            <a:endParaRPr lang="en-US" sz="2400" dirty="0">
              <a:latin typeface="Calibri" pitchFamily="34" charset="0"/>
              <a:cs typeface="Calibri" pitchFamily="34" charset="0"/>
            </a:endParaRPr>
          </a:p>
        </p:txBody>
      </p:sp>
      <p:pic>
        <p:nvPicPr>
          <p:cNvPr id="13" name="Picture 4"/>
          <p:cNvPicPr>
            <a:picLocks noGrp="1" noChangeAspect="1" noChangeArrowheads="1"/>
          </p:cNvPicPr>
          <p:nvPr>
            <p:ph idx="14"/>
          </p:nvPr>
        </p:nvPicPr>
        <p:blipFill>
          <a:blip r:embed="rId3" cstate="print"/>
          <a:srcRect/>
          <a:stretch>
            <a:fillRect/>
          </a:stretch>
        </p:blipFill>
        <p:spPr bwMode="auto">
          <a:xfrm>
            <a:off x="5856294" y="1488722"/>
            <a:ext cx="3135306" cy="4125524"/>
          </a:xfrm>
          <a:prstGeom prst="rect">
            <a:avLst/>
          </a:prstGeom>
          <a:noFill/>
          <a:ln w="12700">
            <a:solidFill>
              <a:srgbClr val="000000"/>
            </a:solidFill>
            <a:miter lim="800000"/>
            <a:headEnd/>
            <a:tailEnd/>
          </a:ln>
        </p:spPr>
      </p:pic>
      <p:sp>
        <p:nvSpPr>
          <p:cNvPr id="7" name="Content Placeholder 5"/>
          <p:cNvSpPr>
            <a:spLocks noGrp="1"/>
          </p:cNvSpPr>
          <p:nvPr>
            <p:ph idx="15"/>
          </p:nvPr>
        </p:nvSpPr>
        <p:spPr>
          <a:xfrm>
            <a:off x="5029200" y="5737494"/>
            <a:ext cx="3931920" cy="822960"/>
          </a:xfrm>
        </p:spPr>
        <p:txBody>
          <a:bodyPr/>
          <a:lstStyle/>
          <a:p>
            <a:r>
              <a:rPr lang="en-US" sz="2400" dirty="0">
                <a:latin typeface="Calibri" pitchFamily="34" charset="0"/>
                <a:cs typeface="Calibri" pitchFamily="34" charset="0"/>
              </a:rPr>
              <a:t>Bins raster values from 0-255, to match color ramp </a:t>
            </a:r>
            <a:r>
              <a:rPr lang="en-US" sz="2400" dirty="0" smtClean="0">
                <a:latin typeface="Calibri" pitchFamily="34" charset="0"/>
                <a:cs typeface="Calibri" pitchFamily="34" charset="0"/>
              </a:rPr>
              <a:t>values</a:t>
            </a:r>
            <a:endParaRPr lang="en-US" sz="24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485547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Stretching</a:t>
            </a:r>
          </a:p>
        </p:txBody>
      </p:sp>
      <p:pic>
        <p:nvPicPr>
          <p:cNvPr id="819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5760" y="1295400"/>
            <a:ext cx="8412480" cy="3937757"/>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990600" y="5257800"/>
            <a:ext cx="1828800" cy="548640"/>
          </a:xfrm>
        </p:spPr>
        <p:txBody>
          <a:bodyPr/>
          <a:lstStyle/>
          <a:p>
            <a:r>
              <a:rPr lang="en-US" sz="2800" dirty="0">
                <a:latin typeface="Calibri" pitchFamily="34" charset="0"/>
                <a:cs typeface="Calibri" pitchFamily="34" charset="0"/>
              </a:rPr>
              <a:t>256 </a:t>
            </a:r>
            <a:r>
              <a:rPr lang="en-US" sz="2800" dirty="0" smtClean="0">
                <a:latin typeface="Calibri" pitchFamily="34" charset="0"/>
                <a:cs typeface="Calibri" pitchFamily="34" charset="0"/>
              </a:rPr>
              <a:t>colors</a:t>
            </a:r>
            <a:endParaRPr lang="en-US" sz="2800" dirty="0">
              <a:latin typeface="Calibri" pitchFamily="34" charset="0"/>
              <a:cs typeface="Calibri" pitchFamily="34" charset="0"/>
            </a:endParaRPr>
          </a:p>
        </p:txBody>
      </p:sp>
      <p:sp>
        <p:nvSpPr>
          <p:cNvPr id="5" name="Content Placeholder 4"/>
          <p:cNvSpPr>
            <a:spLocks noGrp="1"/>
          </p:cNvSpPr>
          <p:nvPr>
            <p:ph idx="14"/>
          </p:nvPr>
        </p:nvSpPr>
        <p:spPr>
          <a:xfrm>
            <a:off x="3886200" y="5279574"/>
            <a:ext cx="5029200" cy="1280160"/>
          </a:xfrm>
        </p:spPr>
        <p:txBody>
          <a:bodyPr/>
          <a:lstStyle/>
          <a:p>
            <a:r>
              <a:rPr lang="en-US" sz="2800" dirty="0">
                <a:latin typeface="Calibri" pitchFamily="34" charset="0"/>
                <a:cs typeface="Calibri" pitchFamily="34" charset="0"/>
              </a:rPr>
              <a:t>After slicing, stretching enhances display by removing less common values at the </a:t>
            </a:r>
            <a:r>
              <a:rPr lang="en-US" sz="2800" dirty="0" smtClean="0">
                <a:latin typeface="Calibri" pitchFamily="34" charset="0"/>
                <a:cs typeface="Calibri" pitchFamily="34" charset="0"/>
              </a:rPr>
              <a:t>tails</a:t>
            </a:r>
            <a:endParaRPr lang="en-US" sz="28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206185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834640"/>
            <a:ext cx="9144000" cy="1188720"/>
          </a:xfrm>
        </p:spPr>
        <p:txBody>
          <a:bodyPr/>
          <a:lstStyle/>
          <a:p>
            <a:r>
              <a:rPr lang="en-US" dirty="0"/>
              <a:t>Symbolizing </a:t>
            </a:r>
            <a:r>
              <a:rPr lang="en-US" dirty="0" smtClean="0"/>
              <a:t>features </a:t>
            </a:r>
            <a:endParaRPr lang="en-US" sz="1500"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1377395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Image display</a:t>
            </a:r>
          </a:p>
        </p:txBody>
      </p:sp>
      <p:pic>
        <p:nvPicPr>
          <p:cNvPr id="10" name="Picture 2"/>
          <p:cNvPicPr>
            <a:picLocks noGrp="1" noChangeAspect="1" noChangeArrowheads="1"/>
          </p:cNvPicPr>
          <p:nvPr>
            <p:ph idx="1"/>
          </p:nvPr>
        </p:nvPicPr>
        <p:blipFill>
          <a:blip r:embed="rId3" cstate="print"/>
          <a:srcRect/>
          <a:stretch>
            <a:fillRect/>
          </a:stretch>
        </p:blipFill>
        <p:spPr>
          <a:xfrm>
            <a:off x="213767" y="1450561"/>
            <a:ext cx="4086796" cy="3226667"/>
          </a:xfrm>
          <a:noFill/>
          <a:ln w="12700">
            <a:solidFill>
              <a:srgbClr val="000000"/>
            </a:solidFill>
          </a:ln>
        </p:spPr>
      </p:pic>
      <p:sp>
        <p:nvSpPr>
          <p:cNvPr id="4" name="Content Placeholder 3"/>
          <p:cNvSpPr>
            <a:spLocks noGrp="1"/>
          </p:cNvSpPr>
          <p:nvPr>
            <p:ph idx="13"/>
          </p:nvPr>
        </p:nvSpPr>
        <p:spPr>
          <a:xfrm>
            <a:off x="213767" y="4803504"/>
            <a:ext cx="3657600" cy="548640"/>
          </a:xfrm>
        </p:spPr>
        <p:txBody>
          <a:bodyPr anchor="ctr"/>
          <a:lstStyle/>
          <a:p>
            <a:r>
              <a:rPr lang="en-US" sz="2800" dirty="0">
                <a:latin typeface="Calibri" pitchFamily="34" charset="0"/>
                <a:cs typeface="Calibri" pitchFamily="34" charset="0"/>
              </a:rPr>
              <a:t>Single band image</a:t>
            </a:r>
          </a:p>
        </p:txBody>
      </p:sp>
      <p:pic>
        <p:nvPicPr>
          <p:cNvPr id="9219" name="Picture 4"/>
          <p:cNvPicPr>
            <a:picLocks noGrp="1" noChangeAspect="1" noChangeArrowheads="1"/>
          </p:cNvPicPr>
          <p:nvPr>
            <p:ph idx="15"/>
          </p:nvPr>
        </p:nvPicPr>
        <p:blipFill>
          <a:blip r:embed="rId4">
            <a:extLst>
              <a:ext uri="{28A0092B-C50C-407E-A947-70E740481C1C}">
                <a14:useLocalDpi xmlns:a14="http://schemas.microsoft.com/office/drawing/2010/main" val="0"/>
              </a:ext>
            </a:extLst>
          </a:blip>
          <a:srcRect/>
          <a:stretch>
            <a:fillRect/>
          </a:stretch>
        </p:blipFill>
        <p:spPr bwMode="auto">
          <a:xfrm>
            <a:off x="4648200" y="1303558"/>
            <a:ext cx="4005072" cy="337367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5"/>
          <p:cNvSpPr>
            <a:spLocks noGrp="1"/>
          </p:cNvSpPr>
          <p:nvPr>
            <p:ph idx="14"/>
          </p:nvPr>
        </p:nvSpPr>
        <p:spPr>
          <a:xfrm>
            <a:off x="4648200" y="4803504"/>
            <a:ext cx="4389120" cy="548640"/>
          </a:xfrm>
        </p:spPr>
        <p:txBody>
          <a:bodyPr anchor="ctr"/>
          <a:lstStyle/>
          <a:p>
            <a:r>
              <a:rPr lang="en-US" sz="2800" dirty="0">
                <a:latin typeface="Calibri" pitchFamily="34" charset="0"/>
                <a:cs typeface="Calibri" pitchFamily="34" charset="0"/>
              </a:rPr>
              <a:t>Three band composite image</a:t>
            </a:r>
          </a:p>
        </p:txBody>
      </p:sp>
      <p:sp>
        <p:nvSpPr>
          <p:cNvPr id="9" name="Content Placeholder 6"/>
          <p:cNvSpPr>
            <a:spLocks noGrp="1"/>
          </p:cNvSpPr>
          <p:nvPr>
            <p:ph idx="16"/>
          </p:nvPr>
        </p:nvSpPr>
        <p:spPr>
          <a:xfrm>
            <a:off x="457200" y="5486400"/>
            <a:ext cx="8503920" cy="1097280"/>
          </a:xfrm>
        </p:spPr>
        <p:txBody>
          <a:bodyPr/>
          <a:lstStyle/>
          <a:p>
            <a:r>
              <a:rPr lang="en-US" dirty="0">
                <a:latin typeface="Calibri" pitchFamily="34" charset="0"/>
                <a:cs typeface="Calibri" pitchFamily="34" charset="0"/>
              </a:rPr>
              <a:t>Image values represent brightness as 0-255 digital numbers (DN</a:t>
            </a:r>
            <a:r>
              <a:rPr lang="en-US" dirty="0" smtClean="0">
                <a:latin typeface="Calibri" pitchFamily="34" charset="0"/>
                <a:cs typeface="Calibri" pitchFamily="34" charset="0"/>
              </a:rPr>
              <a:t>)</a:t>
            </a:r>
            <a:endParaRPr lang="en-US" dirty="0">
              <a:latin typeface="Calibri" pitchFamily="34" charset="0"/>
              <a:cs typeface="Calibri" pitchFamily="34" charset="0"/>
            </a:endParaRPr>
          </a:p>
        </p:txBody>
      </p:sp>
      <p:sp>
        <p:nvSpPr>
          <p:cNvPr id="11" name="Text Placeholder 7"/>
          <p:cNvSpPr>
            <a:spLocks noGrp="1"/>
          </p:cNvSpPr>
          <p:nvPr>
            <p:ph type="body" sz="quarter" idx="20"/>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3858058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Stretching images</a:t>
            </a: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515213"/>
            <a:ext cx="3017520" cy="2548384"/>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4061460" y="1128486"/>
            <a:ext cx="1828800" cy="2935111"/>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p:cNvPicPr>
            <a:picLocks noGrp="1" noChangeAspect="1" noChangeArrowheads="1"/>
          </p:cNvPicPr>
          <p:nvPr>
            <p:ph idx="14"/>
          </p:nvPr>
        </p:nvPicPr>
        <p:blipFill>
          <a:blip r:embed="rId4">
            <a:extLst>
              <a:ext uri="{28A0092B-C50C-407E-A947-70E740481C1C}">
                <a14:useLocalDpi xmlns:a14="http://schemas.microsoft.com/office/drawing/2010/main" val="0"/>
              </a:ext>
            </a:extLst>
          </a:blip>
          <a:srcRect/>
          <a:stretch>
            <a:fillRect/>
          </a:stretch>
        </p:blipFill>
        <p:spPr bwMode="auto">
          <a:xfrm>
            <a:off x="6553200" y="1196333"/>
            <a:ext cx="2194560" cy="286726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5"/>
          </p:nvPr>
        </p:nvSpPr>
        <p:spPr>
          <a:xfrm>
            <a:off x="457200" y="4153260"/>
            <a:ext cx="8229600" cy="2468880"/>
          </a:xfrm>
        </p:spPr>
        <p:txBody>
          <a:bodyPr/>
          <a:lstStyle/>
          <a:p>
            <a:pPr>
              <a:spcBef>
                <a:spcPts val="300"/>
              </a:spcBef>
            </a:pPr>
            <a:r>
              <a:rPr lang="en-US" sz="2800" dirty="0">
                <a:latin typeface="Calibri" pitchFamily="34" charset="0"/>
                <a:cs typeface="Calibri" pitchFamily="34" charset="0"/>
              </a:rPr>
              <a:t>Images usually contain 0-255 range values already, but may not utilize full range.</a:t>
            </a:r>
          </a:p>
          <a:p>
            <a:pPr>
              <a:spcBef>
                <a:spcPts val="300"/>
              </a:spcBef>
            </a:pPr>
            <a:r>
              <a:rPr lang="en-US" sz="2800" dirty="0">
                <a:latin typeface="Calibri" pitchFamily="34" charset="0"/>
                <a:cs typeface="Calibri" pitchFamily="34" charset="0"/>
              </a:rPr>
              <a:t>Stretching maximizes brightness and contrast</a:t>
            </a:r>
          </a:p>
          <a:p>
            <a:pPr>
              <a:spcBef>
                <a:spcPts val="300"/>
              </a:spcBef>
            </a:pPr>
            <a:r>
              <a:rPr lang="en-US" sz="2800" dirty="0">
                <a:latin typeface="Calibri" pitchFamily="34" charset="0"/>
                <a:cs typeface="Calibri" pitchFamily="34" charset="0"/>
              </a:rPr>
              <a:t>Different stretches:  Min-Max, Standard Deviation, Equalize</a:t>
            </a:r>
            <a:r>
              <a:rPr lang="en-US" sz="2800" dirty="0" smtClean="0">
                <a:latin typeface="Calibri" pitchFamily="34" charset="0"/>
                <a:cs typeface="Calibri" pitchFamily="34" charset="0"/>
              </a:rPr>
              <a:t>…</a:t>
            </a:r>
            <a:endParaRPr lang="en-US" sz="28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27668682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stretching</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5802" y="1447800"/>
            <a:ext cx="2883170" cy="3541483"/>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09600" y="5363028"/>
            <a:ext cx="1737360" cy="457200"/>
          </a:xfrm>
        </p:spPr>
        <p:txBody>
          <a:bodyPr anchor="ctr"/>
          <a:lstStyle/>
          <a:p>
            <a:pPr algn="ctr"/>
            <a:r>
              <a:rPr lang="en-US" sz="2800" dirty="0">
                <a:latin typeface="Calibri" pitchFamily="34" charset="0"/>
                <a:cs typeface="Calibri" pitchFamily="34" charset="0"/>
              </a:rPr>
              <a:t>No </a:t>
            </a:r>
            <a:r>
              <a:rPr lang="en-US" sz="2800" dirty="0" smtClean="0">
                <a:latin typeface="Calibri" pitchFamily="34" charset="0"/>
                <a:cs typeface="Calibri" pitchFamily="34" charset="0"/>
              </a:rPr>
              <a:t>stretch</a:t>
            </a:r>
            <a:endParaRPr lang="en-US" sz="2800" dirty="0">
              <a:latin typeface="Calibri" pitchFamily="34" charset="0"/>
              <a:cs typeface="Calibri" pitchFamily="34" charset="0"/>
            </a:endParaRPr>
          </a:p>
        </p:txBody>
      </p:sp>
      <p:pic>
        <p:nvPicPr>
          <p:cNvPr id="11267"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3109129" y="1447800"/>
            <a:ext cx="2907552" cy="3571961"/>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5"/>
          </p:nvPr>
        </p:nvSpPr>
        <p:spPr>
          <a:xfrm>
            <a:off x="3418840" y="5363028"/>
            <a:ext cx="1554480" cy="457200"/>
          </a:xfrm>
        </p:spPr>
        <p:txBody>
          <a:bodyPr anchor="ctr"/>
          <a:lstStyle/>
          <a:p>
            <a:pPr algn="ctr"/>
            <a:r>
              <a:rPr lang="en-US" sz="2800" dirty="0">
                <a:latin typeface="Calibri" pitchFamily="34" charset="0"/>
                <a:cs typeface="Calibri" pitchFamily="34" charset="0"/>
              </a:rPr>
              <a:t>Min-Max </a:t>
            </a:r>
          </a:p>
        </p:txBody>
      </p:sp>
      <p:pic>
        <p:nvPicPr>
          <p:cNvPr id="11268" name="Picture 6"/>
          <p:cNvPicPr>
            <a:picLocks noGrp="1" noChangeAspect="1" noChangeArrowheads="1"/>
          </p:cNvPicPr>
          <p:nvPr>
            <p:ph idx="16"/>
          </p:nvPr>
        </p:nvPicPr>
        <p:blipFill>
          <a:blip r:embed="rId4">
            <a:extLst>
              <a:ext uri="{28A0092B-C50C-407E-A947-70E740481C1C}">
                <a14:useLocalDpi xmlns:a14="http://schemas.microsoft.com/office/drawing/2010/main" val="0"/>
              </a:ext>
            </a:extLst>
          </a:blip>
          <a:srcRect/>
          <a:stretch>
            <a:fillRect/>
          </a:stretch>
        </p:blipFill>
        <p:spPr bwMode="auto">
          <a:xfrm>
            <a:off x="6106838" y="1447800"/>
            <a:ext cx="2931934" cy="357196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7"/>
          <p:cNvSpPr>
            <a:spLocks noGrp="1"/>
          </p:cNvSpPr>
          <p:nvPr>
            <p:ph idx="17"/>
          </p:nvPr>
        </p:nvSpPr>
        <p:spPr>
          <a:xfrm>
            <a:off x="6045200" y="5363028"/>
            <a:ext cx="2926080" cy="457200"/>
          </a:xfrm>
        </p:spPr>
        <p:txBody>
          <a:bodyPr anchor="ctr"/>
          <a:lstStyle/>
          <a:p>
            <a:pPr algn="ctr"/>
            <a:r>
              <a:rPr lang="en-US" sz="2800" dirty="0">
                <a:latin typeface="Calibri" pitchFamily="34" charset="0"/>
                <a:cs typeface="Calibri" pitchFamily="34" charset="0"/>
              </a:rPr>
              <a:t>Standard </a:t>
            </a:r>
            <a:r>
              <a:rPr lang="en-US" sz="2800" dirty="0" smtClean="0">
                <a:latin typeface="Calibri" pitchFamily="34" charset="0"/>
                <a:cs typeface="Calibri" pitchFamily="34" charset="0"/>
              </a:rPr>
              <a:t>deviation</a:t>
            </a:r>
            <a:endParaRPr lang="en-US" sz="2800" dirty="0">
              <a:latin typeface="Calibri" pitchFamily="34" charset="0"/>
              <a:cs typeface="Calibri" pitchFamily="34" charset="0"/>
            </a:endParaRPr>
          </a:p>
        </p:txBody>
      </p:sp>
      <p:sp>
        <p:nvSpPr>
          <p:cNvPr id="11" name="Text Placeholder 8"/>
          <p:cNvSpPr>
            <a:spLocks noGrp="1"/>
          </p:cNvSpPr>
          <p:nvPr>
            <p:ph type="body" sz="quarter" idx="20"/>
          </p:nvPr>
        </p:nvSpPr>
        <p:spPr/>
        <p:txBody>
          <a:bodyPr/>
          <a:lstStyle/>
          <a:p>
            <a:pPr lvl="0"/>
            <a:r>
              <a:rPr lang="en-US" dirty="0">
                <a:hlinkClick r:id="rId5" action="ppaction://hlinksldjump"/>
              </a:rPr>
              <a:t>Return to </a:t>
            </a:r>
            <a:r>
              <a:rPr lang="en-US" dirty="0" smtClean="0">
                <a:hlinkClick r:id="rId5" action="ppaction://hlinksldjump"/>
              </a:rPr>
              <a:t>Outline</a:t>
            </a:r>
            <a:endParaRPr lang="en-US" dirty="0"/>
          </a:p>
        </p:txBody>
      </p:sp>
    </p:spTree>
    <p:extLst>
      <p:ext uri="{BB962C8B-B14F-4D97-AF65-F5344CB8AC3E}">
        <p14:creationId xmlns:p14="http://schemas.microsoft.com/office/powerpoint/2010/main" val="1001000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RGB Color composites</a:t>
            </a:r>
          </a:p>
        </p:txBody>
      </p:sp>
      <p:pic>
        <p:nvPicPr>
          <p:cNvPr id="1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4360" y="1066800"/>
            <a:ext cx="7955280" cy="5423772"/>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3"/>
          <p:cNvSpPr>
            <a:spLocks noGrp="1"/>
          </p:cNvSpPr>
          <p:nvPr>
            <p:ph idx="13"/>
          </p:nvPr>
        </p:nvSpPr>
        <p:spPr>
          <a:xfrm>
            <a:off x="304800" y="3472542"/>
            <a:ext cx="1295400" cy="990600"/>
          </a:xfrm>
        </p:spPr>
        <p:txBody>
          <a:bodyPr anchor="ctr"/>
          <a:lstStyle/>
          <a:p>
            <a:pPr algn="ctr"/>
            <a:r>
              <a:rPr lang="en-US" dirty="0">
                <a:latin typeface="Calibri" pitchFamily="34" charset="0"/>
                <a:cs typeface="Calibri" pitchFamily="34" charset="0"/>
              </a:rPr>
              <a:t>Image </a:t>
            </a:r>
            <a:r>
              <a:rPr lang="en-US" dirty="0" smtClean="0">
                <a:latin typeface="Calibri" pitchFamily="34" charset="0"/>
                <a:cs typeface="Calibri" pitchFamily="34" charset="0"/>
              </a:rPr>
              <a:t>bands</a:t>
            </a:r>
            <a:endParaRPr lang="en-US" dirty="0">
              <a:latin typeface="Calibri" pitchFamily="34" charset="0"/>
              <a:cs typeface="Calibri" pitchFamily="34" charset="0"/>
            </a:endParaRPr>
          </a:p>
        </p:txBody>
      </p:sp>
      <p:sp>
        <p:nvSpPr>
          <p:cNvPr id="5" name="Content Placeholder 4"/>
          <p:cNvSpPr>
            <a:spLocks noGrp="1"/>
          </p:cNvSpPr>
          <p:nvPr>
            <p:ph idx="14"/>
          </p:nvPr>
        </p:nvSpPr>
        <p:spPr>
          <a:xfrm>
            <a:off x="4709886" y="5363028"/>
            <a:ext cx="4114800" cy="609600"/>
          </a:xfrm>
        </p:spPr>
        <p:txBody>
          <a:bodyPr/>
          <a:lstStyle/>
          <a:p>
            <a:r>
              <a:rPr lang="en-US" dirty="0">
                <a:latin typeface="Calibri" pitchFamily="34" charset="0"/>
                <a:cs typeface="Calibri" pitchFamily="34" charset="0"/>
              </a:rPr>
              <a:t>Composite color </a:t>
            </a:r>
            <a:r>
              <a:rPr lang="en-US" dirty="0" smtClean="0">
                <a:latin typeface="Calibri" pitchFamily="34" charset="0"/>
                <a:cs typeface="Calibri" pitchFamily="34" charset="0"/>
              </a:rPr>
              <a:t>image</a:t>
            </a:r>
            <a:endParaRPr lang="en-US"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6519292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Landsat Band Combinations</a:t>
            </a:r>
          </a:p>
        </p:txBody>
      </p:sp>
      <p:sp>
        <p:nvSpPr>
          <p:cNvPr id="3" name="Content Placeholder 2"/>
          <p:cNvSpPr>
            <a:spLocks noGrp="1"/>
          </p:cNvSpPr>
          <p:nvPr>
            <p:ph idx="1"/>
          </p:nvPr>
        </p:nvSpPr>
        <p:spPr>
          <a:xfrm>
            <a:off x="457200" y="1295400"/>
            <a:ext cx="8229600" cy="548640"/>
          </a:xfrm>
        </p:spPr>
        <p:txBody>
          <a:bodyPr/>
          <a:lstStyle/>
          <a:p>
            <a:r>
              <a:rPr lang="en-US" sz="2800" dirty="0">
                <a:latin typeface="Calibri" pitchFamily="34" charset="0"/>
                <a:cs typeface="Calibri" pitchFamily="34" charset="0"/>
              </a:rPr>
              <a:t>Bands 1-7 represent different wavelengths of </a:t>
            </a:r>
            <a:r>
              <a:rPr lang="en-US" sz="2800" dirty="0" smtClean="0">
                <a:latin typeface="Calibri" pitchFamily="34" charset="0"/>
                <a:cs typeface="Calibri" pitchFamily="34" charset="0"/>
              </a:rPr>
              <a:t>light</a:t>
            </a:r>
            <a:endParaRPr lang="en-US" sz="2800" dirty="0">
              <a:latin typeface="Calibri" pitchFamily="34" charset="0"/>
              <a:cs typeface="Calibri" pitchFamily="34" charset="0"/>
            </a:endParaRPr>
          </a:p>
        </p:txBody>
      </p:sp>
      <p:pic>
        <p:nvPicPr>
          <p:cNvPr id="1331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81000" y="1752600"/>
            <a:ext cx="8229600" cy="330886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747480" y="5123544"/>
            <a:ext cx="1737360" cy="1463040"/>
          </a:xfrm>
        </p:spPr>
        <p:txBody>
          <a:bodyPr anchor="ctr"/>
          <a:lstStyle/>
          <a:p>
            <a:pPr algn="ctr">
              <a:spcBef>
                <a:spcPts val="300"/>
              </a:spcBef>
            </a:pPr>
            <a:r>
              <a:rPr lang="en-US" sz="2800" dirty="0">
                <a:latin typeface="Calibri" pitchFamily="34" charset="0"/>
                <a:cs typeface="Calibri" pitchFamily="34" charset="0"/>
              </a:rPr>
              <a:t>True color</a:t>
            </a:r>
          </a:p>
          <a:p>
            <a:pPr algn="ctr">
              <a:spcBef>
                <a:spcPts val="300"/>
              </a:spcBef>
            </a:pPr>
            <a:r>
              <a:rPr lang="en-US" sz="2800" dirty="0">
                <a:latin typeface="Calibri" pitchFamily="34" charset="0"/>
                <a:cs typeface="Calibri" pitchFamily="34" charset="0"/>
              </a:rPr>
              <a:t>3-2-1</a:t>
            </a:r>
          </a:p>
          <a:p>
            <a:pPr algn="ctr">
              <a:spcBef>
                <a:spcPts val="300"/>
              </a:spcBef>
            </a:pPr>
            <a:r>
              <a:rPr lang="en-US" sz="2800" dirty="0">
                <a:latin typeface="Calibri" pitchFamily="34" charset="0"/>
                <a:cs typeface="Calibri" pitchFamily="34" charset="0"/>
              </a:rPr>
              <a:t>R-G-B</a:t>
            </a:r>
          </a:p>
        </p:txBody>
      </p:sp>
      <p:sp>
        <p:nvSpPr>
          <p:cNvPr id="6" name="Content Placeholder 5"/>
          <p:cNvSpPr>
            <a:spLocks noGrp="1"/>
          </p:cNvSpPr>
          <p:nvPr>
            <p:ph idx="15"/>
          </p:nvPr>
        </p:nvSpPr>
        <p:spPr>
          <a:xfrm>
            <a:off x="3643080" y="5123544"/>
            <a:ext cx="1737360" cy="1005840"/>
          </a:xfrm>
        </p:spPr>
        <p:txBody>
          <a:bodyPr anchor="ctr"/>
          <a:lstStyle/>
          <a:p>
            <a:pPr algn="ctr">
              <a:spcBef>
                <a:spcPts val="300"/>
              </a:spcBef>
            </a:pPr>
            <a:r>
              <a:rPr lang="en-US" sz="2800" dirty="0">
                <a:latin typeface="Calibri" pitchFamily="34" charset="0"/>
                <a:cs typeface="Calibri" pitchFamily="34" charset="0"/>
              </a:rPr>
              <a:t>False color</a:t>
            </a:r>
          </a:p>
          <a:p>
            <a:pPr algn="ctr">
              <a:spcBef>
                <a:spcPts val="300"/>
              </a:spcBef>
            </a:pPr>
            <a:r>
              <a:rPr lang="en-US" sz="2800" dirty="0" smtClean="0">
                <a:latin typeface="Calibri" pitchFamily="34" charset="0"/>
                <a:cs typeface="Calibri" pitchFamily="34" charset="0"/>
              </a:rPr>
              <a:t>4-3-1</a:t>
            </a:r>
            <a:endParaRPr lang="en-US" sz="2800" dirty="0">
              <a:latin typeface="Calibri" pitchFamily="34" charset="0"/>
              <a:cs typeface="Calibri" pitchFamily="34" charset="0"/>
            </a:endParaRPr>
          </a:p>
        </p:txBody>
      </p:sp>
      <p:sp>
        <p:nvSpPr>
          <p:cNvPr id="7" name="Content Placeholder 6"/>
          <p:cNvSpPr>
            <a:spLocks noGrp="1"/>
          </p:cNvSpPr>
          <p:nvPr>
            <p:ph idx="16"/>
          </p:nvPr>
        </p:nvSpPr>
        <p:spPr>
          <a:xfrm>
            <a:off x="6538680" y="5123544"/>
            <a:ext cx="1737360" cy="1005840"/>
          </a:xfrm>
        </p:spPr>
        <p:txBody>
          <a:bodyPr anchor="ctr"/>
          <a:lstStyle/>
          <a:p>
            <a:pPr algn="ctr">
              <a:spcBef>
                <a:spcPts val="300"/>
              </a:spcBef>
            </a:pPr>
            <a:r>
              <a:rPr lang="en-US" sz="2800" dirty="0">
                <a:latin typeface="Calibri" pitchFamily="34" charset="0"/>
                <a:cs typeface="Calibri" pitchFamily="34" charset="0"/>
              </a:rPr>
              <a:t>Other</a:t>
            </a:r>
          </a:p>
          <a:p>
            <a:pPr algn="ctr">
              <a:spcBef>
                <a:spcPts val="300"/>
              </a:spcBef>
            </a:pPr>
            <a:r>
              <a:rPr lang="en-US" sz="2800" dirty="0" smtClean="0">
                <a:latin typeface="Calibri" pitchFamily="34" charset="0"/>
                <a:cs typeface="Calibri" pitchFamily="34" charset="0"/>
              </a:rPr>
              <a:t>7-4-1</a:t>
            </a:r>
            <a:endParaRPr lang="en-US" sz="2800" dirty="0">
              <a:latin typeface="Calibri" pitchFamily="34" charset="0"/>
              <a:cs typeface="Calibri" pitchFamily="34" charset="0"/>
            </a:endParaRPr>
          </a:p>
        </p:txBody>
      </p:sp>
      <p:sp>
        <p:nvSpPr>
          <p:cNvPr id="11" name="Text Placeholder 7"/>
          <p:cNvSpPr>
            <a:spLocks noGrp="1"/>
          </p:cNvSpPr>
          <p:nvPr>
            <p:ph type="body" sz="quarter" idx="20"/>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154348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Indexed color </a:t>
            </a:r>
            <a:r>
              <a:rPr lang="en-US" dirty="0" err="1"/>
              <a:t>rasters</a:t>
            </a:r>
            <a:endParaRPr lang="en-US" dirty="0"/>
          </a:p>
        </p:txBody>
      </p:sp>
      <p:sp>
        <p:nvSpPr>
          <p:cNvPr id="3" name="Content Placeholder 2"/>
          <p:cNvSpPr>
            <a:spLocks noGrp="1"/>
          </p:cNvSpPr>
          <p:nvPr>
            <p:ph idx="1"/>
          </p:nvPr>
        </p:nvSpPr>
        <p:spPr>
          <a:xfrm>
            <a:off x="457200" y="1295400"/>
            <a:ext cx="1828800" cy="533400"/>
          </a:xfrm>
        </p:spPr>
        <p:txBody>
          <a:bodyPr anchor="ctr"/>
          <a:lstStyle/>
          <a:p>
            <a:pPr algn="ctr"/>
            <a:r>
              <a:rPr lang="en-US" dirty="0" err="1" smtClean="0">
                <a:latin typeface="Calibri" pitchFamily="34" charset="0"/>
                <a:cs typeface="Calibri" pitchFamily="34" charset="0"/>
              </a:rPr>
              <a:t>Colormap</a:t>
            </a:r>
            <a:endParaRPr lang="en-US" dirty="0">
              <a:latin typeface="Calibri" pitchFamily="34" charset="0"/>
              <a:cs typeface="Calibri" pitchFamily="34" charset="0"/>
            </a:endParaRPr>
          </a:p>
        </p:txBody>
      </p:sp>
      <p:pic>
        <p:nvPicPr>
          <p:cNvPr id="14338"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134256" y="1905000"/>
            <a:ext cx="5150695" cy="4583813"/>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4"/>
          <p:cNvSpPr>
            <a:spLocks noGrp="1"/>
          </p:cNvSpPr>
          <p:nvPr>
            <p:ph idx="14"/>
          </p:nvPr>
        </p:nvSpPr>
        <p:spPr>
          <a:xfrm>
            <a:off x="5425440" y="1295400"/>
            <a:ext cx="3566160" cy="4663440"/>
          </a:xfrm>
        </p:spPr>
        <p:txBody>
          <a:bodyPr/>
          <a:lstStyle/>
          <a:p>
            <a:pPr>
              <a:spcBef>
                <a:spcPct val="50000"/>
              </a:spcBef>
            </a:pPr>
            <a:r>
              <a:rPr lang="en-US" sz="2400" dirty="0">
                <a:latin typeface="Calibri" pitchFamily="34" charset="0"/>
                <a:cs typeface="Calibri" pitchFamily="34" charset="0"/>
              </a:rPr>
              <a:t>Common for scanned maps</a:t>
            </a:r>
          </a:p>
          <a:p>
            <a:pPr>
              <a:spcBef>
                <a:spcPct val="50000"/>
              </a:spcBef>
            </a:pPr>
            <a:r>
              <a:rPr lang="en-US" sz="2400" dirty="0">
                <a:latin typeface="Calibri" pitchFamily="34" charset="0"/>
                <a:cs typeface="Calibri" pitchFamily="34" charset="0"/>
              </a:rPr>
              <a:t>More efficient way to store colors for scanned </a:t>
            </a:r>
            <a:r>
              <a:rPr lang="en-US" sz="2400" dirty="0" err="1">
                <a:latin typeface="Calibri" pitchFamily="34" charset="0"/>
                <a:cs typeface="Calibri" pitchFamily="34" charset="0"/>
              </a:rPr>
              <a:t>rasters</a:t>
            </a:r>
            <a:r>
              <a:rPr lang="en-US" sz="2400" dirty="0">
                <a:latin typeface="Calibri" pitchFamily="34" charset="0"/>
                <a:cs typeface="Calibri" pitchFamily="34" charset="0"/>
              </a:rPr>
              <a:t> than RGB bands</a:t>
            </a:r>
          </a:p>
          <a:p>
            <a:pPr>
              <a:spcBef>
                <a:spcPct val="50000"/>
              </a:spcBef>
            </a:pPr>
            <a:r>
              <a:rPr lang="en-US" sz="2400" dirty="0">
                <a:latin typeface="Calibri" pitchFamily="34" charset="0"/>
                <a:cs typeface="Calibri" pitchFamily="34" charset="0"/>
              </a:rPr>
              <a:t>Each color on the map is indexed to a special unique values palette</a:t>
            </a:r>
          </a:p>
          <a:p>
            <a:pPr>
              <a:spcBef>
                <a:spcPct val="50000"/>
              </a:spcBef>
            </a:pPr>
            <a:r>
              <a:rPr lang="en-US" sz="2400" dirty="0">
                <a:latin typeface="Calibri" pitchFamily="34" charset="0"/>
                <a:cs typeface="Calibri" pitchFamily="34" charset="0"/>
              </a:rPr>
              <a:t>Can modify the color choices individually</a:t>
            </a:r>
          </a:p>
          <a:p>
            <a:endParaRPr lang="en-US" sz="2400" dirty="0"/>
          </a:p>
        </p:txBody>
      </p:sp>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069496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Nodata</a:t>
            </a:r>
            <a:endParaRPr lang="en-US" dirty="0"/>
          </a:p>
        </p:txBody>
      </p:sp>
      <p:sp>
        <p:nvSpPr>
          <p:cNvPr id="3" name="Content Placeholder 2"/>
          <p:cNvSpPr>
            <a:spLocks noGrp="1"/>
          </p:cNvSpPr>
          <p:nvPr>
            <p:ph idx="1"/>
          </p:nvPr>
        </p:nvSpPr>
        <p:spPr>
          <a:xfrm>
            <a:off x="457200" y="990600"/>
            <a:ext cx="2377440" cy="1463040"/>
          </a:xfrm>
        </p:spPr>
        <p:txBody>
          <a:bodyPr anchor="ctr"/>
          <a:lstStyle/>
          <a:p>
            <a:pPr algn="ctr"/>
            <a:r>
              <a:rPr lang="en-US" dirty="0">
                <a:latin typeface="Calibri" pitchFamily="34" charset="0"/>
                <a:cs typeface="Calibri" pitchFamily="34" charset="0"/>
              </a:rPr>
              <a:t>0 is another common </a:t>
            </a:r>
            <a:r>
              <a:rPr lang="en-US" dirty="0" err="1">
                <a:latin typeface="Calibri" pitchFamily="34" charset="0"/>
                <a:cs typeface="Calibri" pitchFamily="34" charset="0"/>
              </a:rPr>
              <a:t>nodata</a:t>
            </a:r>
            <a:r>
              <a:rPr lang="en-US" dirty="0">
                <a:latin typeface="Calibri" pitchFamily="34" charset="0"/>
                <a:cs typeface="Calibri" pitchFamily="34" charset="0"/>
              </a:rPr>
              <a:t> </a:t>
            </a:r>
            <a:r>
              <a:rPr lang="en-US" dirty="0" smtClean="0">
                <a:latin typeface="Calibri" pitchFamily="34" charset="0"/>
                <a:cs typeface="Calibri" pitchFamily="34" charset="0"/>
              </a:rPr>
              <a:t>value</a:t>
            </a:r>
            <a:endParaRPr lang="en-US" dirty="0">
              <a:latin typeface="Calibri" pitchFamily="34" charset="0"/>
              <a:cs typeface="Calibri" pitchFamily="34" charset="0"/>
            </a:endParaRPr>
          </a:p>
        </p:txBody>
      </p:sp>
      <p:pic>
        <p:nvPicPr>
          <p:cNvPr id="15362"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640080" y="1563917"/>
            <a:ext cx="7863840" cy="5000309"/>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p:cNvSpPr>
            <a:spLocks noGrp="1"/>
          </p:cNvSpPr>
          <p:nvPr>
            <p:ph type="body" sz="quarter" idx="16"/>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2765039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Transparency</a:t>
            </a:r>
          </a:p>
        </p:txBody>
      </p:sp>
      <p:sp>
        <p:nvSpPr>
          <p:cNvPr id="3" name="Content Placeholder 2"/>
          <p:cNvSpPr>
            <a:spLocks noGrp="1"/>
          </p:cNvSpPr>
          <p:nvPr>
            <p:ph idx="1"/>
          </p:nvPr>
        </p:nvSpPr>
        <p:spPr>
          <a:xfrm>
            <a:off x="3581400" y="1524000"/>
            <a:ext cx="5029200" cy="609600"/>
          </a:xfrm>
        </p:spPr>
        <p:txBody>
          <a:bodyPr anchor="ctr"/>
          <a:lstStyle/>
          <a:p>
            <a:r>
              <a:rPr lang="en-US" dirty="0">
                <a:latin typeface="Calibri" pitchFamily="34" charset="0"/>
                <a:cs typeface="Calibri" pitchFamily="34" charset="0"/>
              </a:rPr>
              <a:t>Layer Properties:  Display tab</a:t>
            </a:r>
          </a:p>
        </p:txBody>
      </p:sp>
      <p:pic>
        <p:nvPicPr>
          <p:cNvPr id="16386" name="Picture 3"/>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457200" y="1585686"/>
            <a:ext cx="8229600" cy="4945867"/>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p:cNvSpPr>
            <a:spLocks noGrp="1"/>
          </p:cNvSpPr>
          <p:nvPr>
            <p:ph type="body" sz="quarter" idx="16"/>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536943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34640"/>
            <a:ext cx="9144000" cy="1188720"/>
          </a:xfrm>
        </p:spPr>
        <p:txBody>
          <a:bodyPr/>
          <a:lstStyle/>
          <a:p>
            <a:r>
              <a:rPr lang="en-US" dirty="0"/>
              <a:t>Classifying numeric data</a:t>
            </a:r>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8334547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Classifying </a:t>
            </a:r>
            <a:r>
              <a:rPr lang="en-US" dirty="0" smtClean="0"/>
              <a:t>Data</a:t>
            </a:r>
            <a:r>
              <a:rPr lang="en-US" sz="1500" dirty="0" smtClean="0"/>
              <a:t> 1</a:t>
            </a:r>
            <a:endParaRPr lang="en-US" sz="1500" dirty="0"/>
          </a:p>
        </p:txBody>
      </p:sp>
      <p:pic>
        <p:nvPicPr>
          <p:cNvPr id="9" name="Picture 2"/>
          <p:cNvPicPr>
            <a:picLocks noGrp="1" noChangeAspect="1" noChangeArrowheads="1"/>
          </p:cNvPicPr>
          <p:nvPr>
            <p:ph idx="1"/>
          </p:nvPr>
        </p:nvPicPr>
        <p:blipFill>
          <a:blip r:embed="rId2" cstate="print"/>
          <a:srcRect/>
          <a:stretch>
            <a:fillRect/>
          </a:stretch>
        </p:blipFill>
        <p:spPr bwMode="auto">
          <a:xfrm>
            <a:off x="123372" y="1143000"/>
            <a:ext cx="5943600" cy="4903267"/>
          </a:xfrm>
          <a:prstGeom prst="rect">
            <a:avLst/>
          </a:prstGeom>
          <a:noFill/>
          <a:ln w="9525">
            <a:noFill/>
            <a:miter lim="800000"/>
            <a:headEnd/>
            <a:tailEnd/>
          </a:ln>
        </p:spPr>
      </p:pic>
      <p:sp>
        <p:nvSpPr>
          <p:cNvPr id="5" name="Content Placeholder 3"/>
          <p:cNvSpPr>
            <a:spLocks noGrp="1"/>
          </p:cNvSpPr>
          <p:nvPr>
            <p:ph idx="13"/>
          </p:nvPr>
        </p:nvSpPr>
        <p:spPr>
          <a:xfrm>
            <a:off x="259080" y="6096000"/>
            <a:ext cx="5303520" cy="457200"/>
          </a:xfrm>
        </p:spPr>
        <p:txBody>
          <a:bodyPr anchor="ctr"/>
          <a:lstStyle/>
          <a:p>
            <a:pPr algn="ctr"/>
            <a:r>
              <a:rPr lang="en-US" sz="2800" dirty="0">
                <a:latin typeface="Calibri" pitchFamily="34" charset="0"/>
                <a:cs typeface="Calibri" pitchFamily="34" charset="0"/>
              </a:rPr>
              <a:t>Same data, different </a:t>
            </a:r>
            <a:r>
              <a:rPr lang="en-US" sz="2800" dirty="0" smtClean="0">
                <a:latin typeface="Calibri" pitchFamily="34" charset="0"/>
                <a:cs typeface="Calibri" pitchFamily="34" charset="0"/>
              </a:rPr>
              <a:t>classifications</a:t>
            </a:r>
            <a:endParaRPr lang="en-US" sz="2800" dirty="0">
              <a:latin typeface="Calibri" pitchFamily="34" charset="0"/>
              <a:cs typeface="Calibri" pitchFamily="34" charset="0"/>
            </a:endParaRPr>
          </a:p>
        </p:txBody>
      </p:sp>
      <p:sp>
        <p:nvSpPr>
          <p:cNvPr id="6" name="Content Placeholder 4"/>
          <p:cNvSpPr>
            <a:spLocks noGrp="1"/>
          </p:cNvSpPr>
          <p:nvPr>
            <p:ph idx="14"/>
          </p:nvPr>
        </p:nvSpPr>
        <p:spPr>
          <a:xfrm>
            <a:off x="6065520" y="1295400"/>
            <a:ext cx="2926080" cy="4937760"/>
          </a:xfrm>
        </p:spPr>
        <p:txBody>
          <a:bodyPr/>
          <a:lstStyle/>
          <a:p>
            <a:pPr>
              <a:spcBef>
                <a:spcPct val="20000"/>
              </a:spcBef>
            </a:pPr>
            <a:r>
              <a:rPr lang="en-US" sz="2400" kern="0" dirty="0">
                <a:latin typeface="Calibri" pitchFamily="34" charset="0"/>
                <a:cs typeface="Calibri" pitchFamily="34" charset="0"/>
              </a:rPr>
              <a:t>Applies to both vector and raster maps</a:t>
            </a:r>
          </a:p>
          <a:p>
            <a:pPr>
              <a:spcBef>
                <a:spcPct val="20000"/>
              </a:spcBef>
            </a:pPr>
            <a:r>
              <a:rPr lang="en-US" sz="2400" kern="0" dirty="0">
                <a:latin typeface="Calibri" pitchFamily="34" charset="0"/>
                <a:cs typeface="Calibri" pitchFamily="34" charset="0"/>
              </a:rPr>
              <a:t>Different classification methods available</a:t>
            </a:r>
          </a:p>
          <a:p>
            <a:pPr lvl="0" defTabSz="914400" fontAlgn="base">
              <a:spcBef>
                <a:spcPct val="20000"/>
              </a:spcBef>
              <a:spcAft>
                <a:spcPct val="0"/>
              </a:spcAft>
              <a:defRPr/>
            </a:pPr>
            <a:r>
              <a:rPr lang="en-US" sz="2400" kern="0" dirty="0">
                <a:latin typeface="Calibri" pitchFamily="34" charset="0"/>
                <a:cs typeface="Calibri" pitchFamily="34" charset="0"/>
              </a:rPr>
              <a:t>Choice impacts map appearance and validity</a:t>
            </a:r>
          </a:p>
          <a:p>
            <a:pPr lvl="0" defTabSz="914400" fontAlgn="base">
              <a:spcBef>
                <a:spcPct val="20000"/>
              </a:spcBef>
              <a:spcAft>
                <a:spcPct val="0"/>
              </a:spcAft>
              <a:defRPr/>
            </a:pPr>
            <a:r>
              <a:rPr lang="en-US" sz="2400" kern="0" dirty="0">
                <a:latin typeface="Calibri" pitchFamily="34" charset="0"/>
                <a:cs typeface="Calibri" pitchFamily="34" charset="0"/>
              </a:rPr>
              <a:t>Best method depends on data distribution and objective of map</a:t>
            </a:r>
          </a:p>
        </p:txBody>
      </p:sp>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026619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Differentiating map objects</a:t>
            </a:r>
          </a:p>
        </p:txBody>
      </p:sp>
      <p:sp>
        <p:nvSpPr>
          <p:cNvPr id="3" name="Content Placeholder 2"/>
          <p:cNvSpPr>
            <a:spLocks noGrp="1"/>
          </p:cNvSpPr>
          <p:nvPr>
            <p:ph idx="1"/>
          </p:nvPr>
        </p:nvSpPr>
        <p:spPr>
          <a:xfrm>
            <a:off x="457200" y="1295400"/>
            <a:ext cx="8229600" cy="1905000"/>
          </a:xfrm>
        </p:spPr>
        <p:txBody>
          <a:bodyPr/>
          <a:lstStyle/>
          <a:p>
            <a:r>
              <a:rPr lang="en-US" dirty="0"/>
              <a:t>Changes in category: vary shape, line type, pattern, color, font</a:t>
            </a:r>
          </a:p>
          <a:p>
            <a:r>
              <a:rPr lang="en-US" dirty="0"/>
              <a:t>Changes in quantity: vary size, thickness, </a:t>
            </a:r>
            <a:r>
              <a:rPr lang="en-US" dirty="0" smtClean="0"/>
              <a:t>color</a:t>
            </a:r>
            <a:endParaRPr lang="en-US" dirty="0"/>
          </a:p>
        </p:txBody>
      </p:sp>
      <p:pic>
        <p:nvPicPr>
          <p:cNvPr id="7" name="Picture 3"/>
          <p:cNvPicPr>
            <a:picLocks noGrp="1" noChangeAspect="1" noChangeArrowheads="1"/>
          </p:cNvPicPr>
          <p:nvPr>
            <p:ph idx="13"/>
          </p:nvPr>
        </p:nvPicPr>
        <p:blipFill rotWithShape="1">
          <a:blip r:embed="rId2">
            <a:extLst>
              <a:ext uri="{28A0092B-C50C-407E-A947-70E740481C1C}">
                <a14:useLocalDpi xmlns:a14="http://schemas.microsoft.com/office/drawing/2010/main" val="0"/>
              </a:ext>
            </a:extLst>
          </a:blip>
          <a:srcRect b="12257"/>
          <a:stretch/>
        </p:blipFill>
        <p:spPr bwMode="auto">
          <a:xfrm>
            <a:off x="668181" y="3200400"/>
            <a:ext cx="7807638" cy="3200400"/>
          </a:xfrm>
          <a:prstGeom prst="rect">
            <a:avLst/>
          </a:prstGeom>
          <a:noFill/>
          <a:ln>
            <a:noFill/>
          </a:ln>
          <a:effectLst>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071409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data distributions</a:t>
            </a:r>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76400"/>
            <a:ext cx="8229600" cy="4383741"/>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p:ph type="body" sz="quarter" idx="13"/>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014102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Jenks Natural Breaks</a:t>
            </a:r>
          </a:p>
        </p:txBody>
      </p:sp>
      <p:pic>
        <p:nvPicPr>
          <p:cNvPr id="10" name="Picture 2"/>
          <p:cNvPicPr>
            <a:picLocks noGrp="1" noChangeAspect="1" noChangeArrowheads="1"/>
          </p:cNvPicPr>
          <p:nvPr>
            <p:ph idx="1"/>
          </p:nvPr>
        </p:nvPicPr>
        <p:blipFill>
          <a:blip r:embed="rId2" cstate="print"/>
          <a:srcRect/>
          <a:stretch>
            <a:fillRect/>
          </a:stretch>
        </p:blipFill>
        <p:spPr bwMode="auto">
          <a:xfrm>
            <a:off x="152400" y="1219200"/>
            <a:ext cx="4572000" cy="3310212"/>
          </a:xfrm>
          <a:prstGeom prst="rect">
            <a:avLst/>
          </a:prstGeom>
          <a:noFill/>
          <a:ln w="12700">
            <a:solidFill>
              <a:srgbClr val="000000"/>
            </a:solidFill>
            <a:miter lim="800000"/>
            <a:headEnd/>
            <a:tailEnd/>
          </a:ln>
        </p:spPr>
      </p:pic>
      <p:sp>
        <p:nvSpPr>
          <p:cNvPr id="12" name="Content Placeholder 3"/>
          <p:cNvSpPr>
            <a:spLocks noGrp="1"/>
          </p:cNvSpPr>
          <p:nvPr>
            <p:ph idx="13"/>
          </p:nvPr>
        </p:nvSpPr>
        <p:spPr>
          <a:xfrm>
            <a:off x="457200" y="4876800"/>
            <a:ext cx="8229600" cy="1645920"/>
          </a:xfrm>
        </p:spPr>
        <p:txBody>
          <a:bodyPr/>
          <a:lstStyle/>
          <a:p>
            <a:pPr>
              <a:spcBef>
                <a:spcPts val="600"/>
              </a:spcBef>
            </a:pPr>
            <a:r>
              <a:rPr lang="en-US" sz="2800" dirty="0">
                <a:latin typeface="Calibri" pitchFamily="34" charset="0"/>
                <a:cs typeface="Calibri" pitchFamily="34" charset="0"/>
              </a:rPr>
              <a:t>Exploits natural gaps in the data</a:t>
            </a:r>
          </a:p>
          <a:p>
            <a:pPr>
              <a:spcBef>
                <a:spcPts val="600"/>
              </a:spcBef>
            </a:pPr>
            <a:r>
              <a:rPr lang="en-US" sz="2800" dirty="0">
                <a:latin typeface="Calibri" pitchFamily="34" charset="0"/>
                <a:cs typeface="Calibri" pitchFamily="34" charset="0"/>
              </a:rPr>
              <a:t>Good for unevenly distributed or skewed data</a:t>
            </a:r>
          </a:p>
          <a:p>
            <a:pPr>
              <a:spcBef>
                <a:spcPts val="600"/>
              </a:spcBef>
            </a:pPr>
            <a:r>
              <a:rPr lang="en-US" sz="2800" dirty="0">
                <a:latin typeface="Calibri" pitchFamily="34" charset="0"/>
                <a:cs typeface="Calibri" pitchFamily="34" charset="0"/>
              </a:rPr>
              <a:t>Default method, works well for most data </a:t>
            </a:r>
            <a:r>
              <a:rPr lang="en-US" sz="2800" dirty="0" smtClean="0">
                <a:latin typeface="Calibri" pitchFamily="34" charset="0"/>
                <a:cs typeface="Calibri" pitchFamily="34" charset="0"/>
              </a:rPr>
              <a:t>sets</a:t>
            </a:r>
            <a:endParaRPr lang="en-US" sz="2800" dirty="0">
              <a:latin typeface="Calibri" pitchFamily="34" charset="0"/>
              <a:cs typeface="Calibri" pitchFamily="34" charset="0"/>
            </a:endParaRPr>
          </a:p>
        </p:txBody>
      </p:sp>
      <p:pic>
        <p:nvPicPr>
          <p:cNvPr id="18434"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888470" y="1676400"/>
            <a:ext cx="4114800" cy="211992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3756093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 Interval</a:t>
            </a:r>
          </a:p>
        </p:txBody>
      </p:sp>
      <p:pic>
        <p:nvPicPr>
          <p:cNvPr id="9" name="Picture 2"/>
          <p:cNvPicPr>
            <a:picLocks noGrp="1" noChangeAspect="1" noChangeArrowheads="1"/>
          </p:cNvPicPr>
          <p:nvPr>
            <p:ph idx="1"/>
          </p:nvPr>
        </p:nvPicPr>
        <p:blipFill>
          <a:blip r:embed="rId2" cstate="print"/>
          <a:srcRect/>
          <a:stretch>
            <a:fillRect/>
          </a:stretch>
        </p:blipFill>
        <p:spPr bwMode="auto">
          <a:xfrm>
            <a:off x="152400" y="1219200"/>
            <a:ext cx="4572000" cy="3292382"/>
          </a:xfrm>
          <a:prstGeom prst="rect">
            <a:avLst/>
          </a:prstGeom>
          <a:noFill/>
          <a:ln w="12700">
            <a:solidFill>
              <a:srgbClr val="000000"/>
            </a:solidFill>
            <a:miter lim="800000"/>
            <a:headEnd/>
            <a:tailEnd/>
          </a:ln>
        </p:spPr>
      </p:pic>
      <p:sp>
        <p:nvSpPr>
          <p:cNvPr id="12" name="Content Placeholder 3"/>
          <p:cNvSpPr>
            <a:spLocks noGrp="1"/>
          </p:cNvSpPr>
          <p:nvPr>
            <p:ph idx="13"/>
          </p:nvPr>
        </p:nvSpPr>
        <p:spPr>
          <a:xfrm>
            <a:off x="457200" y="4831080"/>
            <a:ext cx="8229600" cy="1645920"/>
          </a:xfrm>
        </p:spPr>
        <p:txBody>
          <a:bodyPr/>
          <a:lstStyle/>
          <a:p>
            <a:pPr>
              <a:spcBef>
                <a:spcPts val="600"/>
              </a:spcBef>
            </a:pPr>
            <a:r>
              <a:rPr lang="en-US" sz="2800" dirty="0">
                <a:latin typeface="Calibri" pitchFamily="34" charset="0"/>
                <a:cs typeface="Calibri" pitchFamily="34" charset="0"/>
              </a:rPr>
              <a:t>Specify number of classes</a:t>
            </a:r>
          </a:p>
          <a:p>
            <a:pPr>
              <a:spcBef>
                <a:spcPts val="600"/>
              </a:spcBef>
            </a:pPr>
            <a:r>
              <a:rPr lang="en-US" sz="2800" dirty="0">
                <a:latin typeface="Calibri" pitchFamily="34" charset="0"/>
                <a:cs typeface="Calibri" pitchFamily="34" charset="0"/>
              </a:rPr>
              <a:t>Divides into equally spaced classes</a:t>
            </a:r>
          </a:p>
          <a:p>
            <a:pPr>
              <a:spcBef>
                <a:spcPts val="600"/>
              </a:spcBef>
            </a:pPr>
            <a:r>
              <a:rPr lang="en-US" sz="2800" dirty="0">
                <a:latin typeface="Calibri" pitchFamily="34" charset="0"/>
                <a:cs typeface="Calibri" pitchFamily="34" charset="0"/>
              </a:rPr>
              <a:t>Works best for uniformly distributed data</a:t>
            </a:r>
          </a:p>
        </p:txBody>
      </p:sp>
      <p:pic>
        <p:nvPicPr>
          <p:cNvPr id="11" name="Picture 4"/>
          <p:cNvPicPr>
            <a:picLocks noGrp="1" noChangeAspect="1" noChangeArrowheads="1"/>
          </p:cNvPicPr>
          <p:nvPr>
            <p:ph idx="14"/>
          </p:nvPr>
        </p:nvPicPr>
        <p:blipFill>
          <a:blip r:embed="rId3" cstate="print"/>
          <a:srcRect/>
          <a:stretch>
            <a:fillRect/>
          </a:stretch>
        </p:blipFill>
        <p:spPr bwMode="auto">
          <a:xfrm>
            <a:off x="4876800" y="1723572"/>
            <a:ext cx="4114800" cy="2081940"/>
          </a:xfrm>
          <a:prstGeom prst="rect">
            <a:avLst/>
          </a:prstGeom>
          <a:noFill/>
          <a:ln w="12700">
            <a:solidFill>
              <a:srgbClr val="000000"/>
            </a:solidFill>
            <a:miter lim="800000"/>
            <a:headEnd/>
            <a:tailEnd/>
          </a:ln>
        </p:spPr>
      </p:pic>
      <p:sp>
        <p:nvSpPr>
          <p:cNvPr id="8"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560083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Defined interval</a:t>
            </a:r>
          </a:p>
        </p:txBody>
      </p:sp>
      <p:pic>
        <p:nvPicPr>
          <p:cNvPr id="10" name="Picture 2"/>
          <p:cNvPicPr>
            <a:picLocks noGrp="1" noChangeAspect="1" noChangeArrowheads="1"/>
          </p:cNvPicPr>
          <p:nvPr>
            <p:ph idx="1"/>
          </p:nvPr>
        </p:nvPicPr>
        <p:blipFill>
          <a:blip r:embed="rId2" cstate="print"/>
          <a:srcRect/>
          <a:stretch>
            <a:fillRect/>
          </a:stretch>
        </p:blipFill>
        <p:spPr bwMode="auto">
          <a:xfrm>
            <a:off x="152400" y="1219200"/>
            <a:ext cx="4572000" cy="3344562"/>
          </a:xfrm>
          <a:prstGeom prst="rect">
            <a:avLst/>
          </a:prstGeom>
          <a:noFill/>
          <a:ln w="12700">
            <a:solidFill>
              <a:srgbClr val="000000"/>
            </a:solidFill>
            <a:miter lim="800000"/>
            <a:headEnd/>
            <a:tailEnd/>
          </a:ln>
        </p:spPr>
      </p:pic>
      <p:sp>
        <p:nvSpPr>
          <p:cNvPr id="12" name="Content Placeholder 3"/>
          <p:cNvSpPr>
            <a:spLocks noGrp="1"/>
          </p:cNvSpPr>
          <p:nvPr>
            <p:ph idx="13"/>
          </p:nvPr>
        </p:nvSpPr>
        <p:spPr>
          <a:xfrm>
            <a:off x="457200" y="4831080"/>
            <a:ext cx="8229600" cy="1645920"/>
          </a:xfrm>
        </p:spPr>
        <p:txBody>
          <a:bodyPr/>
          <a:lstStyle/>
          <a:p>
            <a:pPr>
              <a:spcBef>
                <a:spcPts val="600"/>
              </a:spcBef>
            </a:pPr>
            <a:r>
              <a:rPr lang="en-US" sz="2800" dirty="0">
                <a:latin typeface="Calibri" pitchFamily="34" charset="0"/>
                <a:cs typeface="Calibri" pitchFamily="34" charset="0"/>
              </a:rPr>
              <a:t>User chooses the class size</a:t>
            </a:r>
          </a:p>
          <a:p>
            <a:pPr>
              <a:spcBef>
                <a:spcPts val="600"/>
              </a:spcBef>
            </a:pPr>
            <a:r>
              <a:rPr lang="en-US" sz="2800" dirty="0">
                <a:latin typeface="Calibri" pitchFamily="34" charset="0"/>
                <a:cs typeface="Calibri" pitchFamily="34" charset="0"/>
              </a:rPr>
              <a:t>Data determines number of classes</a:t>
            </a:r>
          </a:p>
          <a:p>
            <a:pPr>
              <a:spcBef>
                <a:spcPts val="600"/>
              </a:spcBef>
            </a:pPr>
            <a:r>
              <a:rPr lang="en-US" sz="2800" dirty="0">
                <a:latin typeface="Calibri" pitchFamily="34" charset="0"/>
                <a:cs typeface="Calibri" pitchFamily="34" charset="0"/>
              </a:rPr>
              <a:t>Works best for uniformly distributed data</a:t>
            </a:r>
          </a:p>
        </p:txBody>
      </p:sp>
      <p:pic>
        <p:nvPicPr>
          <p:cNvPr id="19458"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923972" y="1697842"/>
            <a:ext cx="4114800" cy="29503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970976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Quantile</a:t>
            </a:r>
            <a:endParaRPr lang="en-US" dirty="0"/>
          </a:p>
        </p:txBody>
      </p:sp>
      <p:pic>
        <p:nvPicPr>
          <p:cNvPr id="9" name="Picture 2"/>
          <p:cNvPicPr>
            <a:picLocks noGrp="1" noChangeAspect="1" noChangeArrowheads="1"/>
          </p:cNvPicPr>
          <p:nvPr>
            <p:ph idx="1"/>
          </p:nvPr>
        </p:nvPicPr>
        <p:blipFill>
          <a:blip r:embed="rId2" cstate="print"/>
          <a:srcRect/>
          <a:stretch>
            <a:fillRect/>
          </a:stretch>
        </p:blipFill>
        <p:spPr bwMode="auto">
          <a:xfrm>
            <a:off x="152400" y="1219200"/>
            <a:ext cx="4572000" cy="3347357"/>
          </a:xfrm>
          <a:prstGeom prst="rect">
            <a:avLst/>
          </a:prstGeom>
          <a:noFill/>
          <a:ln w="12700">
            <a:solidFill>
              <a:srgbClr val="000000"/>
            </a:solidFill>
            <a:miter lim="800000"/>
            <a:headEnd/>
            <a:tailEnd/>
          </a:ln>
        </p:spPr>
      </p:pic>
      <p:sp>
        <p:nvSpPr>
          <p:cNvPr id="12" name="Content Placeholder 3"/>
          <p:cNvSpPr>
            <a:spLocks noGrp="1"/>
          </p:cNvSpPr>
          <p:nvPr>
            <p:ph idx="13"/>
          </p:nvPr>
        </p:nvSpPr>
        <p:spPr>
          <a:xfrm>
            <a:off x="457200" y="4831080"/>
            <a:ext cx="8229600" cy="1645920"/>
          </a:xfrm>
        </p:spPr>
        <p:txBody>
          <a:bodyPr/>
          <a:lstStyle/>
          <a:p>
            <a:pPr>
              <a:spcBef>
                <a:spcPts val="600"/>
              </a:spcBef>
            </a:pPr>
            <a:r>
              <a:rPr lang="en-US" sz="2800" dirty="0">
                <a:latin typeface="Calibri" pitchFamily="34" charset="0"/>
                <a:cs typeface="Calibri" pitchFamily="34" charset="0"/>
              </a:rPr>
              <a:t>Same number of features in each class</a:t>
            </a:r>
          </a:p>
          <a:p>
            <a:pPr>
              <a:spcBef>
                <a:spcPts val="600"/>
              </a:spcBef>
            </a:pPr>
            <a:r>
              <a:rPr lang="en-US" sz="2800" dirty="0">
                <a:latin typeface="Calibri" pitchFamily="34" charset="0"/>
                <a:cs typeface="Calibri" pitchFamily="34" charset="0"/>
              </a:rPr>
              <a:t>May get very unevenly spaced class ranges</a:t>
            </a:r>
          </a:p>
          <a:p>
            <a:pPr>
              <a:spcBef>
                <a:spcPts val="600"/>
              </a:spcBef>
            </a:pPr>
            <a:r>
              <a:rPr lang="en-US" sz="2800" dirty="0">
                <a:latin typeface="Calibri" pitchFamily="34" charset="0"/>
                <a:cs typeface="Calibri" pitchFamily="34" charset="0"/>
              </a:rPr>
              <a:t>Results depend on data distribution</a:t>
            </a:r>
          </a:p>
        </p:txBody>
      </p:sp>
      <p:pic>
        <p:nvPicPr>
          <p:cNvPr id="11" name="Picture 4"/>
          <p:cNvPicPr>
            <a:picLocks noGrp="1" noChangeAspect="1" noChangeArrowheads="1"/>
          </p:cNvPicPr>
          <p:nvPr>
            <p:ph idx="14"/>
          </p:nvPr>
        </p:nvPicPr>
        <p:blipFill>
          <a:blip r:embed="rId3" cstate="print"/>
          <a:srcRect/>
          <a:stretch>
            <a:fillRect/>
          </a:stretch>
        </p:blipFill>
        <p:spPr bwMode="auto">
          <a:xfrm>
            <a:off x="4876800" y="1705381"/>
            <a:ext cx="4114800" cy="2104619"/>
          </a:xfrm>
          <a:prstGeom prst="rect">
            <a:avLst/>
          </a:prstGeom>
          <a:noFill/>
          <a:ln w="12700">
            <a:solidFill>
              <a:srgbClr val="000000"/>
            </a:solidFill>
            <a:miter lim="800000"/>
            <a:headEnd/>
            <a:tailEnd/>
          </a:ln>
        </p:spPr>
      </p:pic>
      <p:sp>
        <p:nvSpPr>
          <p:cNvPr id="8"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449594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Geometrical Interval</a:t>
            </a:r>
          </a:p>
        </p:txBody>
      </p:sp>
      <p:pic>
        <p:nvPicPr>
          <p:cNvPr id="10" name="Picture 2"/>
          <p:cNvPicPr>
            <a:picLocks noGrp="1" noChangeAspect="1" noChangeArrowheads="1"/>
          </p:cNvPicPr>
          <p:nvPr>
            <p:ph idx="1"/>
          </p:nvPr>
        </p:nvPicPr>
        <p:blipFill>
          <a:blip r:embed="rId2" cstate="print"/>
          <a:srcRect/>
          <a:stretch>
            <a:fillRect/>
          </a:stretch>
        </p:blipFill>
        <p:spPr bwMode="auto">
          <a:xfrm>
            <a:off x="152400" y="1219200"/>
            <a:ext cx="4572000" cy="3151840"/>
          </a:xfrm>
          <a:prstGeom prst="rect">
            <a:avLst/>
          </a:prstGeom>
          <a:noFill/>
          <a:ln w="12700">
            <a:solidFill>
              <a:srgbClr val="000000"/>
            </a:solidFill>
            <a:miter lim="800000"/>
            <a:headEnd/>
            <a:tailEnd/>
          </a:ln>
        </p:spPr>
      </p:pic>
      <p:sp>
        <p:nvSpPr>
          <p:cNvPr id="12" name="Content Placeholder 3"/>
          <p:cNvSpPr>
            <a:spLocks noGrp="1"/>
          </p:cNvSpPr>
          <p:nvPr>
            <p:ph idx="13"/>
          </p:nvPr>
        </p:nvSpPr>
        <p:spPr>
          <a:xfrm>
            <a:off x="457200" y="4831080"/>
            <a:ext cx="8229600" cy="1645920"/>
          </a:xfrm>
        </p:spPr>
        <p:txBody>
          <a:bodyPr/>
          <a:lstStyle/>
          <a:p>
            <a:pPr>
              <a:spcBef>
                <a:spcPts val="600"/>
              </a:spcBef>
            </a:pPr>
            <a:r>
              <a:rPr lang="en-US" sz="2800" dirty="0">
                <a:latin typeface="Calibri" pitchFamily="34" charset="0"/>
                <a:cs typeface="Calibri" pitchFamily="34" charset="0"/>
              </a:rPr>
              <a:t>Multiplies each succeeding class boundary by a constant</a:t>
            </a:r>
          </a:p>
          <a:p>
            <a:pPr>
              <a:spcBef>
                <a:spcPts val="600"/>
              </a:spcBef>
            </a:pPr>
            <a:r>
              <a:rPr lang="en-US" sz="2800" dirty="0">
                <a:latin typeface="Calibri" pitchFamily="34" charset="0"/>
                <a:cs typeface="Calibri" pitchFamily="34" charset="0"/>
              </a:rPr>
              <a:t>Works well for normal and skewed distributions</a:t>
            </a:r>
          </a:p>
        </p:txBody>
      </p:sp>
      <p:pic>
        <p:nvPicPr>
          <p:cNvPr id="14" name="Picture 4"/>
          <p:cNvPicPr>
            <a:picLocks noGrp="1" noChangeAspect="1" noChangeArrowheads="1"/>
          </p:cNvPicPr>
          <p:nvPr>
            <p:ph idx="14"/>
          </p:nvPr>
        </p:nvPicPr>
        <p:blipFill>
          <a:blip r:embed="rId3" cstate="print"/>
          <a:srcRect/>
          <a:stretch>
            <a:fillRect/>
          </a:stretch>
        </p:blipFill>
        <p:spPr bwMode="auto">
          <a:xfrm>
            <a:off x="4876800" y="1677354"/>
            <a:ext cx="4114800" cy="2285046"/>
          </a:xfrm>
          <a:prstGeom prst="rect">
            <a:avLst/>
          </a:prstGeom>
          <a:noFill/>
          <a:ln w="12700">
            <a:solidFill>
              <a:srgbClr val="000000"/>
            </a:solidFill>
            <a:miter lim="800000"/>
            <a:headEnd/>
            <a:tailEnd/>
          </a:ln>
        </p:spPr>
      </p:pic>
      <p:sp>
        <p:nvSpPr>
          <p:cNvPr id="8"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678300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Deviation</a:t>
            </a:r>
          </a:p>
        </p:txBody>
      </p:sp>
      <p:pic>
        <p:nvPicPr>
          <p:cNvPr id="9" name="Picture 2"/>
          <p:cNvPicPr>
            <a:picLocks noGrp="1" noChangeAspect="1" noChangeArrowheads="1"/>
          </p:cNvPicPr>
          <p:nvPr>
            <p:ph idx="1"/>
          </p:nvPr>
        </p:nvPicPr>
        <p:blipFill>
          <a:blip r:embed="rId2" cstate="print"/>
          <a:srcRect/>
          <a:stretch>
            <a:fillRect/>
          </a:stretch>
        </p:blipFill>
        <p:spPr bwMode="auto">
          <a:xfrm>
            <a:off x="152400" y="1219201"/>
            <a:ext cx="4572000" cy="3311039"/>
          </a:xfrm>
          <a:prstGeom prst="rect">
            <a:avLst/>
          </a:prstGeom>
          <a:noFill/>
          <a:ln w="12700">
            <a:solidFill>
              <a:srgbClr val="000000"/>
            </a:solidFill>
            <a:miter lim="800000"/>
            <a:headEnd/>
            <a:tailEnd/>
          </a:ln>
        </p:spPr>
      </p:pic>
      <p:sp>
        <p:nvSpPr>
          <p:cNvPr id="12" name="Content Placeholder 3"/>
          <p:cNvSpPr>
            <a:spLocks noGrp="1"/>
          </p:cNvSpPr>
          <p:nvPr>
            <p:ph idx="13"/>
          </p:nvPr>
        </p:nvSpPr>
        <p:spPr>
          <a:xfrm>
            <a:off x="457200" y="4831080"/>
            <a:ext cx="8229600" cy="1645920"/>
          </a:xfrm>
        </p:spPr>
        <p:txBody>
          <a:bodyPr/>
          <a:lstStyle/>
          <a:p>
            <a:pPr>
              <a:spcBef>
                <a:spcPts val="600"/>
              </a:spcBef>
            </a:pPr>
            <a:r>
              <a:rPr lang="en-US" sz="2800" dirty="0">
                <a:latin typeface="Calibri" pitchFamily="34" charset="0"/>
                <a:cs typeface="Calibri" pitchFamily="34" charset="0"/>
              </a:rPr>
              <a:t>Shows deviation from mean</a:t>
            </a:r>
          </a:p>
          <a:p>
            <a:pPr>
              <a:spcBef>
                <a:spcPts val="600"/>
              </a:spcBef>
            </a:pPr>
            <a:r>
              <a:rPr lang="en-US" sz="2800" dirty="0">
                <a:latin typeface="Calibri" pitchFamily="34" charset="0"/>
                <a:cs typeface="Calibri" pitchFamily="34" charset="0"/>
              </a:rPr>
              <a:t>User chooses units e.g. 0.5 standard deviations</a:t>
            </a:r>
          </a:p>
          <a:p>
            <a:pPr>
              <a:spcBef>
                <a:spcPts val="600"/>
              </a:spcBef>
            </a:pPr>
            <a:r>
              <a:rPr lang="en-US" sz="2800" dirty="0">
                <a:latin typeface="Calibri" pitchFamily="34" charset="0"/>
                <a:cs typeface="Calibri" pitchFamily="34" charset="0"/>
              </a:rPr>
              <a:t>Assumes data are normally distributed</a:t>
            </a:r>
          </a:p>
        </p:txBody>
      </p:sp>
      <p:pic>
        <p:nvPicPr>
          <p:cNvPr id="11" name="Picture 4"/>
          <p:cNvPicPr>
            <a:picLocks noGrp="1" noChangeAspect="1" noChangeArrowheads="1"/>
          </p:cNvPicPr>
          <p:nvPr>
            <p:ph idx="14"/>
          </p:nvPr>
        </p:nvPicPr>
        <p:blipFill>
          <a:blip r:embed="rId3" cstate="print"/>
          <a:srcRect/>
          <a:stretch>
            <a:fillRect/>
          </a:stretch>
        </p:blipFill>
        <p:spPr bwMode="auto">
          <a:xfrm>
            <a:off x="4876800" y="1752600"/>
            <a:ext cx="4114800" cy="2143692"/>
          </a:xfrm>
          <a:prstGeom prst="rect">
            <a:avLst/>
          </a:prstGeom>
          <a:noFill/>
          <a:ln w="12700">
            <a:solidFill>
              <a:srgbClr val="000000"/>
            </a:solidFill>
            <a:miter lim="800000"/>
            <a:headEnd/>
            <a:tailEnd/>
          </a:ln>
        </p:spPr>
      </p:pic>
      <p:sp>
        <p:nvSpPr>
          <p:cNvPr id="8" name="Text Placeholder 5"/>
          <p:cNvSpPr>
            <a:spLocks noGrp="1"/>
          </p:cNvSpPr>
          <p:nvPr>
            <p:ph type="body" sz="quarter" idx="17"/>
          </p:nvPr>
        </p:nvSpPr>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165232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2133600"/>
            <a:ext cx="9144000" cy="1188720"/>
          </a:xfrm>
        </p:spPr>
        <p:txBody>
          <a:bodyPr/>
          <a:lstStyle/>
          <a:p>
            <a:r>
              <a:rPr lang="en-US" dirty="0"/>
              <a:t>About ArcGIS</a:t>
            </a:r>
            <a:endParaRPr lang="en-US" sz="1500" dirty="0"/>
          </a:p>
        </p:txBody>
      </p:sp>
      <p:sp>
        <p:nvSpPr>
          <p:cNvPr id="8" name="Content Placeholder 2"/>
          <p:cNvSpPr>
            <a:spLocks noGrp="1"/>
          </p:cNvSpPr>
          <p:nvPr>
            <p:ph idx="1"/>
          </p:nvPr>
        </p:nvSpPr>
        <p:spPr>
          <a:xfrm>
            <a:off x="457200" y="3657600"/>
            <a:ext cx="8229600" cy="1447800"/>
          </a:xfrm>
        </p:spPr>
        <p:txBody>
          <a:bodyPr/>
          <a:lstStyle/>
          <a:p>
            <a:pPr algn="ctr"/>
            <a:r>
              <a:rPr lang="nb-NO" dirty="0"/>
              <a:t>Chapter 4.</a:t>
            </a:r>
          </a:p>
          <a:p>
            <a:pPr algn="ctr"/>
            <a:r>
              <a:rPr lang="nb-NO" dirty="0"/>
              <a:t>Mapping GIS Data</a:t>
            </a:r>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48636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2834640"/>
            <a:ext cx="9144000" cy="1188720"/>
          </a:xfrm>
        </p:spPr>
        <p:txBody>
          <a:bodyPr/>
          <a:lstStyle/>
          <a:p>
            <a:r>
              <a:rPr lang="en-US" dirty="0"/>
              <a:t>Dynamic </a:t>
            </a:r>
            <a:r>
              <a:rPr lang="en-US" dirty="0" smtClean="0"/>
              <a:t>labels </a:t>
            </a:r>
            <a:endParaRPr lang="en-US"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756053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Dynamic Labels</a:t>
            </a:r>
          </a:p>
        </p:txBody>
      </p:sp>
      <p:sp>
        <p:nvSpPr>
          <p:cNvPr id="8" name="Content Placeholder 2"/>
          <p:cNvSpPr>
            <a:spLocks noGrp="1"/>
          </p:cNvSpPr>
          <p:nvPr>
            <p:ph idx="1"/>
          </p:nvPr>
        </p:nvSpPr>
        <p:spPr/>
        <p:txBody>
          <a:bodyPr/>
          <a:lstStyle/>
          <a:p>
            <a:pPr>
              <a:lnSpc>
                <a:spcPct val="90000"/>
              </a:lnSpc>
            </a:pPr>
            <a:r>
              <a:rPr lang="en-US" dirty="0"/>
              <a:t>One of the layer properties</a:t>
            </a:r>
          </a:p>
          <a:p>
            <a:pPr>
              <a:lnSpc>
                <a:spcPct val="90000"/>
              </a:lnSpc>
            </a:pPr>
            <a:r>
              <a:rPr lang="en-US" dirty="0"/>
              <a:t>Turn on/off for entire layers</a:t>
            </a:r>
          </a:p>
          <a:p>
            <a:pPr>
              <a:lnSpc>
                <a:spcPct val="90000"/>
              </a:lnSpc>
            </a:pPr>
            <a:r>
              <a:rPr lang="en-US" dirty="0"/>
              <a:t>Redrawn each time the map view changes</a:t>
            </a:r>
          </a:p>
          <a:p>
            <a:pPr>
              <a:lnSpc>
                <a:spcPct val="90000"/>
              </a:lnSpc>
            </a:pPr>
            <a:r>
              <a:rPr lang="en-US" dirty="0"/>
              <a:t>Uses </a:t>
            </a:r>
            <a:r>
              <a:rPr lang="en-US" dirty="0" err="1"/>
              <a:t>Autoplacement</a:t>
            </a:r>
            <a:r>
              <a:rPr lang="en-US" dirty="0"/>
              <a:t> to ensure no overlaps between labels</a:t>
            </a:r>
          </a:p>
          <a:p>
            <a:pPr>
              <a:lnSpc>
                <a:spcPct val="90000"/>
              </a:lnSpc>
            </a:pPr>
            <a:r>
              <a:rPr lang="en-US" dirty="0"/>
              <a:t>May change between screen and </a:t>
            </a:r>
            <a:r>
              <a:rPr lang="en-US" dirty="0" smtClean="0"/>
              <a:t>printing</a:t>
            </a:r>
            <a:endParaRPr lang="en-US"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075190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Using color</a:t>
            </a:r>
          </a:p>
        </p:txBody>
      </p:sp>
      <p:sp>
        <p:nvSpPr>
          <p:cNvPr id="8" name="Content Placeholder 2"/>
          <p:cNvSpPr>
            <a:spLocks noGrp="1"/>
          </p:cNvSpPr>
          <p:nvPr>
            <p:ph idx="1"/>
          </p:nvPr>
        </p:nvSpPr>
        <p:spPr>
          <a:xfrm>
            <a:off x="457200" y="1295400"/>
            <a:ext cx="4663440" cy="5181600"/>
          </a:xfrm>
        </p:spPr>
        <p:txBody>
          <a:bodyPr/>
          <a:lstStyle/>
          <a:p>
            <a:r>
              <a:rPr lang="en-US" dirty="0"/>
              <a:t>May be used for category or quantity</a:t>
            </a:r>
          </a:p>
          <a:p>
            <a:r>
              <a:rPr lang="en-US" dirty="0"/>
              <a:t>HSV color model</a:t>
            </a:r>
          </a:p>
          <a:p>
            <a:pPr lvl="1"/>
            <a:r>
              <a:rPr lang="en-US" sz="2400" dirty="0"/>
              <a:t>Vary hue for changes in category</a:t>
            </a:r>
          </a:p>
          <a:p>
            <a:pPr lvl="1"/>
            <a:r>
              <a:rPr lang="en-US" sz="2400" dirty="0"/>
              <a:t>Vary saturation and/or value for changes in quantity</a:t>
            </a:r>
          </a:p>
          <a:p>
            <a:pPr lvl="1"/>
            <a:r>
              <a:rPr lang="en-US" sz="2400" dirty="0"/>
              <a:t>Vary both for divergent quantities, such as negative/positive or cold/warm </a:t>
            </a:r>
            <a:r>
              <a:rPr lang="en-US" sz="2400" dirty="0" smtClean="0"/>
              <a:t>values</a:t>
            </a:r>
            <a:endParaRPr lang="en-US" sz="2400" dirty="0"/>
          </a:p>
        </p:txBody>
      </p:sp>
      <p:pic>
        <p:nvPicPr>
          <p:cNvPr id="102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5254170" y="1295400"/>
            <a:ext cx="3749040" cy="243628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5257074" y="3886200"/>
            <a:ext cx="3749040" cy="2551264"/>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17"/>
          </p:nvPr>
        </p:nvSpPr>
        <p:spPr>
          <a:xfrm>
            <a:off x="7498080" y="0"/>
            <a:ext cx="1645920" cy="338328"/>
          </a:xfrm>
        </p:spPr>
        <p:txBody>
          <a:bodyPr/>
          <a:lstStyle/>
          <a:p>
            <a:pPr lvl="0"/>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6926123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Label properties</a:t>
            </a:r>
          </a:p>
        </p:txBody>
      </p:sp>
      <p:pic>
        <p:nvPicPr>
          <p:cNvPr id="2048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4320" y="1241137"/>
            <a:ext cx="8595360" cy="5308129"/>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72538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Point placement options</a:t>
            </a:r>
          </a:p>
        </p:txBody>
      </p:sp>
      <p:pic>
        <p:nvPicPr>
          <p:cNvPr id="1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730826"/>
            <a:ext cx="8229600" cy="4861236"/>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p:cNvSpPr>
            <a:spLocks noGrp="1"/>
          </p:cNvSpPr>
          <p:nvPr>
            <p:ph idx="13"/>
          </p:nvPr>
        </p:nvSpPr>
        <p:spPr>
          <a:xfrm>
            <a:off x="5242560" y="1143000"/>
            <a:ext cx="3291840" cy="2651760"/>
          </a:xfrm>
        </p:spPr>
        <p:txBody>
          <a:bodyPr/>
          <a:lstStyle/>
          <a:p>
            <a:pPr>
              <a:spcBef>
                <a:spcPts val="600"/>
              </a:spcBef>
            </a:pPr>
            <a:r>
              <a:rPr lang="en-US" dirty="0"/>
              <a:t>Choose preferred locations</a:t>
            </a:r>
          </a:p>
          <a:p>
            <a:pPr marL="457200" indent="-457200">
              <a:spcBef>
                <a:spcPts val="600"/>
              </a:spcBef>
              <a:buClr>
                <a:srgbClr val="B60000"/>
              </a:buClr>
              <a:buFont typeface="Arial" panose="020B0604020202020204" pitchFamily="34" charset="0"/>
              <a:buChar char="•"/>
            </a:pPr>
            <a:r>
              <a:rPr lang="en-US" sz="2800" dirty="0"/>
              <a:t>Set up angled text</a:t>
            </a:r>
          </a:p>
          <a:p>
            <a:pPr marL="457200" indent="-457200">
              <a:spcBef>
                <a:spcPts val="600"/>
              </a:spcBef>
              <a:buClr>
                <a:srgbClr val="B60000"/>
              </a:buClr>
              <a:buFont typeface="Arial" panose="020B0604020202020204" pitchFamily="34" charset="0"/>
              <a:buChar char="•"/>
            </a:pPr>
            <a:r>
              <a:rPr lang="en-US" sz="2800" dirty="0"/>
              <a:t>Set treatment of duplicate </a:t>
            </a:r>
            <a:r>
              <a:rPr lang="en-US" sz="2800" dirty="0" err="1" smtClean="0"/>
              <a:t>labelss</a:t>
            </a:r>
            <a:endParaRPr lang="en-US" sz="2800" dirty="0"/>
          </a:p>
        </p:txBody>
      </p:sp>
      <p:sp>
        <p:nvSpPr>
          <p:cNvPr id="7" name="Text Placeholder 4"/>
          <p:cNvSpPr>
            <a:spLocks noGrp="1"/>
          </p:cNvSpPr>
          <p:nvPr>
            <p:ph type="body" sz="quarter" idx="16"/>
          </p:nvPr>
        </p:nvSpPr>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457806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Polygon placement options</a:t>
            </a:r>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0040" y="1303771"/>
            <a:ext cx="8503920" cy="505267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360421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 placement options</a:t>
            </a:r>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219200"/>
            <a:ext cx="7772400" cy="534999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566934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Scale range for labels</a:t>
            </a:r>
          </a:p>
        </p:txBody>
      </p:sp>
      <p:pic>
        <p:nvPicPr>
          <p:cNvPr id="2457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4360" y="1219200"/>
            <a:ext cx="7955280" cy="526232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013005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Labeling toolbar</a:t>
            </a:r>
          </a:p>
        </p:txBody>
      </p:sp>
      <p:pic>
        <p:nvPicPr>
          <p:cNvPr id="2560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0040" y="1480988"/>
            <a:ext cx="8503920" cy="4296406"/>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41960" y="5867400"/>
            <a:ext cx="2377440" cy="457200"/>
          </a:xfrm>
        </p:spPr>
        <p:txBody>
          <a:bodyPr anchor="ctr"/>
          <a:lstStyle/>
          <a:p>
            <a:pPr algn="ctr"/>
            <a:r>
              <a:rPr lang="en-US" sz="2800" dirty="0">
                <a:latin typeface="Calibri" pitchFamily="34" charset="0"/>
                <a:cs typeface="Calibri" pitchFamily="34" charset="0"/>
              </a:rPr>
              <a:t>Label </a:t>
            </a:r>
            <a:r>
              <a:rPr lang="en-US" sz="2800" dirty="0" smtClean="0">
                <a:latin typeface="Calibri" pitchFamily="34" charset="0"/>
                <a:cs typeface="Calibri" pitchFamily="34" charset="0"/>
              </a:rPr>
              <a:t>Manager</a:t>
            </a:r>
            <a:endParaRPr lang="en-US" sz="2800" dirty="0">
              <a:latin typeface="Calibri" pitchFamily="34" charset="0"/>
              <a:cs typeface="Calibri" pitchFamily="34" charset="0"/>
            </a:endParaRPr>
          </a:p>
        </p:txBody>
      </p:sp>
      <p:sp>
        <p:nvSpPr>
          <p:cNvPr id="5" name="Content Placeholder 4"/>
          <p:cNvSpPr>
            <a:spLocks noGrp="1"/>
          </p:cNvSpPr>
          <p:nvPr>
            <p:ph idx="14"/>
          </p:nvPr>
        </p:nvSpPr>
        <p:spPr>
          <a:xfrm>
            <a:off x="5718629" y="5047343"/>
            <a:ext cx="3291840" cy="457200"/>
          </a:xfrm>
        </p:spPr>
        <p:txBody>
          <a:bodyPr anchor="ctr"/>
          <a:lstStyle/>
          <a:p>
            <a:pPr algn="ctr"/>
            <a:r>
              <a:rPr lang="en-US" sz="2800" dirty="0">
                <a:latin typeface="Calibri" pitchFamily="34" charset="0"/>
                <a:cs typeface="Calibri" pitchFamily="34" charset="0"/>
              </a:rPr>
              <a:t>View unplaced </a:t>
            </a:r>
            <a:r>
              <a:rPr lang="en-US" sz="2800" dirty="0" smtClean="0">
                <a:latin typeface="Calibri" pitchFamily="34" charset="0"/>
                <a:cs typeface="Calibri" pitchFamily="34" charset="0"/>
              </a:rPr>
              <a:t>labels</a:t>
            </a:r>
            <a:endParaRPr lang="en-US" sz="2800" dirty="0">
              <a:latin typeface="Calibri" pitchFamily="34" charset="0"/>
              <a:cs typeface="Calibri" pitchFamily="34" charset="0"/>
            </a:endParaRPr>
          </a:p>
        </p:txBody>
      </p:sp>
      <p:sp>
        <p:nvSpPr>
          <p:cNvPr id="8" name="Text Placeholder 5"/>
          <p:cNvSpPr>
            <a:spLocks noGrp="1"/>
          </p:cNvSpPr>
          <p:nvPr>
            <p:ph type="body" sz="quarter" idx="17"/>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9948151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2834640"/>
            <a:ext cx="9144000" cy="1188720"/>
          </a:xfrm>
        </p:spPr>
        <p:txBody>
          <a:bodyPr/>
          <a:lstStyle/>
          <a:p>
            <a:r>
              <a:rPr lang="en-US" dirty="0"/>
              <a:t>Symbolizing features</a:t>
            </a:r>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2715213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Assigning symbols</a:t>
            </a:r>
          </a:p>
        </p:txBody>
      </p:sp>
      <p:sp>
        <p:nvSpPr>
          <p:cNvPr id="3" name="Content Placeholder 2"/>
          <p:cNvSpPr>
            <a:spLocks noGrp="1"/>
          </p:cNvSpPr>
          <p:nvPr>
            <p:ph idx="1"/>
          </p:nvPr>
        </p:nvSpPr>
        <p:spPr>
          <a:xfrm>
            <a:off x="457200" y="1295400"/>
            <a:ext cx="8229600" cy="1752600"/>
          </a:xfrm>
        </p:spPr>
        <p:txBody>
          <a:bodyPr/>
          <a:lstStyle/>
          <a:p>
            <a:pPr>
              <a:lnSpc>
                <a:spcPct val="90000"/>
              </a:lnSpc>
            </a:pPr>
            <a:r>
              <a:rPr lang="en-US" dirty="0"/>
              <a:t>Assign symbols to points, lines, or polygons</a:t>
            </a:r>
          </a:p>
          <a:p>
            <a:pPr>
              <a:lnSpc>
                <a:spcPct val="90000"/>
              </a:lnSpc>
            </a:pPr>
            <a:r>
              <a:rPr lang="en-US" dirty="0"/>
              <a:t>Choose from available symbols and edit properties to get desired </a:t>
            </a:r>
            <a:r>
              <a:rPr lang="en-US" dirty="0" smtClean="0"/>
              <a:t>result</a:t>
            </a:r>
            <a:endParaRPr lang="en-US" dirty="0"/>
          </a:p>
        </p:txBody>
      </p:sp>
      <p:pic>
        <p:nvPicPr>
          <p:cNvPr id="7"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320040" y="3332747"/>
            <a:ext cx="8503920" cy="2610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155569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Styles</a:t>
            </a:r>
          </a:p>
        </p:txBody>
      </p:sp>
      <p:sp>
        <p:nvSpPr>
          <p:cNvPr id="3" name="Content Placeholder 2"/>
          <p:cNvSpPr>
            <a:spLocks noGrp="1"/>
          </p:cNvSpPr>
          <p:nvPr>
            <p:ph idx="1"/>
          </p:nvPr>
        </p:nvSpPr>
        <p:spPr>
          <a:xfrm>
            <a:off x="457200" y="1295400"/>
            <a:ext cx="8229600" cy="1905000"/>
          </a:xfrm>
        </p:spPr>
        <p:txBody>
          <a:bodyPr/>
          <a:lstStyle/>
          <a:p>
            <a:pPr>
              <a:spcBef>
                <a:spcPts val="600"/>
              </a:spcBef>
            </a:pPr>
            <a:r>
              <a:rPr lang="en-US" dirty="0"/>
              <a:t>Styles are groups of symbols stored together</a:t>
            </a:r>
          </a:p>
          <a:p>
            <a:pPr>
              <a:spcBef>
                <a:spcPts val="600"/>
              </a:spcBef>
            </a:pPr>
            <a:r>
              <a:rPr lang="en-US" dirty="0"/>
              <a:t>Can share a common theme or purpose</a:t>
            </a:r>
          </a:p>
          <a:p>
            <a:pPr>
              <a:spcBef>
                <a:spcPts val="600"/>
              </a:spcBef>
            </a:pPr>
            <a:r>
              <a:rPr lang="en-US" dirty="0"/>
              <a:t>Can be saved, copied, and shared</a:t>
            </a:r>
          </a:p>
        </p:txBody>
      </p:sp>
      <p:pic>
        <p:nvPicPr>
          <p:cNvPr id="26626"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274320" y="3657600"/>
            <a:ext cx="8595360" cy="179463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4"/>
          </p:nvPr>
        </p:nvSpPr>
        <p:spPr>
          <a:xfrm>
            <a:off x="747480" y="5715000"/>
            <a:ext cx="1737360" cy="457200"/>
          </a:xfrm>
        </p:spPr>
        <p:txBody>
          <a:bodyPr anchor="ctr"/>
          <a:lstStyle/>
          <a:p>
            <a:pPr algn="ctr">
              <a:spcBef>
                <a:spcPts val="300"/>
              </a:spcBef>
            </a:pPr>
            <a:r>
              <a:rPr lang="en-US" sz="2800" dirty="0">
                <a:latin typeface="Calibri" pitchFamily="34" charset="0"/>
                <a:cs typeface="Calibri" pitchFamily="34" charset="0"/>
              </a:rPr>
              <a:t>ESRI style</a:t>
            </a:r>
          </a:p>
        </p:txBody>
      </p:sp>
      <p:sp>
        <p:nvSpPr>
          <p:cNvPr id="6" name="Content Placeholder 5"/>
          <p:cNvSpPr>
            <a:spLocks noGrp="1"/>
          </p:cNvSpPr>
          <p:nvPr>
            <p:ph idx="15"/>
          </p:nvPr>
        </p:nvSpPr>
        <p:spPr>
          <a:xfrm>
            <a:off x="3414480" y="5715000"/>
            <a:ext cx="2194560" cy="457200"/>
          </a:xfrm>
        </p:spPr>
        <p:txBody>
          <a:bodyPr anchor="ctr"/>
          <a:lstStyle/>
          <a:p>
            <a:pPr algn="ctr">
              <a:spcBef>
                <a:spcPts val="300"/>
              </a:spcBef>
            </a:pPr>
            <a:r>
              <a:rPr lang="en-US" sz="2800" dirty="0">
                <a:latin typeface="Calibri" pitchFamily="34" charset="0"/>
                <a:cs typeface="Calibri" pitchFamily="34" charset="0"/>
              </a:rPr>
              <a:t>Forestry style</a:t>
            </a:r>
          </a:p>
        </p:txBody>
      </p:sp>
      <p:sp>
        <p:nvSpPr>
          <p:cNvPr id="7" name="Content Placeholder 6"/>
          <p:cNvSpPr>
            <a:spLocks noGrp="1"/>
          </p:cNvSpPr>
          <p:nvPr>
            <p:ph idx="16"/>
          </p:nvPr>
        </p:nvSpPr>
        <p:spPr>
          <a:xfrm>
            <a:off x="6538680" y="5715000"/>
            <a:ext cx="2194560" cy="457200"/>
          </a:xfrm>
        </p:spPr>
        <p:txBody>
          <a:bodyPr anchor="ctr"/>
          <a:lstStyle/>
          <a:p>
            <a:pPr algn="ctr">
              <a:spcBef>
                <a:spcPts val="300"/>
              </a:spcBef>
            </a:pPr>
            <a:r>
              <a:rPr lang="en-US" sz="2800" dirty="0">
                <a:latin typeface="Calibri" pitchFamily="34" charset="0"/>
                <a:cs typeface="Calibri" pitchFamily="34" charset="0"/>
              </a:rPr>
              <a:t>Utilities style</a:t>
            </a:r>
          </a:p>
        </p:txBody>
      </p:sp>
      <p:sp>
        <p:nvSpPr>
          <p:cNvPr id="11" name="Text Placeholder 7"/>
          <p:cNvSpPr>
            <a:spLocks noGrp="1"/>
          </p:cNvSpPr>
          <p:nvPr>
            <p:ph type="body" sz="quarter" idx="20"/>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925419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Editing symbols</a:t>
            </a:r>
          </a:p>
        </p:txBody>
      </p:sp>
      <p:sp>
        <p:nvSpPr>
          <p:cNvPr id="3" name="Content Placeholder 2"/>
          <p:cNvSpPr>
            <a:spLocks noGrp="1"/>
          </p:cNvSpPr>
          <p:nvPr>
            <p:ph idx="1"/>
          </p:nvPr>
        </p:nvSpPr>
        <p:spPr>
          <a:xfrm>
            <a:off x="457200" y="1066800"/>
            <a:ext cx="2743200" cy="457200"/>
          </a:xfrm>
        </p:spPr>
        <p:txBody>
          <a:bodyPr anchor="ctr"/>
          <a:lstStyle/>
          <a:p>
            <a:pPr algn="ctr"/>
            <a:r>
              <a:rPr lang="en-US" sz="2800" dirty="0">
                <a:latin typeface="Calibri" pitchFamily="34" charset="0"/>
                <a:cs typeface="Calibri" pitchFamily="34" charset="0"/>
              </a:rPr>
              <a:t>Symbol </a:t>
            </a:r>
            <a:r>
              <a:rPr lang="en-US" sz="2800" dirty="0" smtClean="0">
                <a:latin typeface="Calibri" pitchFamily="34" charset="0"/>
                <a:cs typeface="Calibri" pitchFamily="34" charset="0"/>
              </a:rPr>
              <a:t>Selector</a:t>
            </a:r>
            <a:endParaRPr lang="en-US" sz="2800" dirty="0">
              <a:latin typeface="Calibri" pitchFamily="34" charset="0"/>
              <a:cs typeface="Calibri" pitchFamily="34" charset="0"/>
            </a:endParaRPr>
          </a:p>
        </p:txBody>
      </p:sp>
      <p:sp>
        <p:nvSpPr>
          <p:cNvPr id="4" name="Content Placeholder 3"/>
          <p:cNvSpPr>
            <a:spLocks noGrp="1"/>
          </p:cNvSpPr>
          <p:nvPr>
            <p:ph idx="13"/>
          </p:nvPr>
        </p:nvSpPr>
        <p:spPr>
          <a:xfrm>
            <a:off x="3429000" y="1066800"/>
            <a:ext cx="3566160" cy="457200"/>
          </a:xfrm>
        </p:spPr>
        <p:txBody>
          <a:bodyPr anchor="ctr"/>
          <a:lstStyle/>
          <a:p>
            <a:pPr algn="ctr"/>
            <a:r>
              <a:rPr lang="en-US" sz="2800" dirty="0">
                <a:latin typeface="Calibri" pitchFamily="34" charset="0"/>
                <a:cs typeface="Calibri" pitchFamily="34" charset="0"/>
              </a:rPr>
              <a:t>Symbol Property </a:t>
            </a:r>
            <a:r>
              <a:rPr lang="en-US" sz="2800" dirty="0" smtClean="0">
                <a:latin typeface="Calibri" pitchFamily="34" charset="0"/>
                <a:cs typeface="Calibri" pitchFamily="34" charset="0"/>
              </a:rPr>
              <a:t>Editor</a:t>
            </a:r>
            <a:endParaRPr lang="en-US" sz="2800" dirty="0">
              <a:latin typeface="Calibri" pitchFamily="34" charset="0"/>
              <a:cs typeface="Calibri" pitchFamily="34" charset="0"/>
            </a:endParaRPr>
          </a:p>
        </p:txBody>
      </p:sp>
      <p:pic>
        <p:nvPicPr>
          <p:cNvPr id="27650" name="Picture 4"/>
          <p:cNvPicPr>
            <a:picLocks noGrp="1" noChangeAspect="1" noChangeArrowheads="1"/>
          </p:cNvPicPr>
          <p:nvPr>
            <p:ph idx="14"/>
          </p:nvPr>
        </p:nvPicPr>
        <p:blipFill>
          <a:blip r:embed="rId2">
            <a:extLst>
              <a:ext uri="{28A0092B-C50C-407E-A947-70E740481C1C}">
                <a14:useLocalDpi xmlns:a14="http://schemas.microsoft.com/office/drawing/2010/main" val="0"/>
              </a:ext>
            </a:extLst>
          </a:blip>
          <a:srcRect/>
          <a:stretch>
            <a:fillRect/>
          </a:stretch>
        </p:blipFill>
        <p:spPr bwMode="auto">
          <a:xfrm>
            <a:off x="685800" y="1524000"/>
            <a:ext cx="8229600" cy="501951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5"/>
          </p:nvPr>
        </p:nvSpPr>
        <p:spPr>
          <a:xfrm>
            <a:off x="381000" y="4724400"/>
            <a:ext cx="1920240" cy="914400"/>
          </a:xfrm>
        </p:spPr>
        <p:txBody>
          <a:bodyPr anchor="ctr"/>
          <a:lstStyle/>
          <a:p>
            <a:pPr algn="ctr"/>
            <a:r>
              <a:rPr lang="en-US" sz="2800" dirty="0">
                <a:latin typeface="Calibri" pitchFamily="34" charset="0"/>
                <a:cs typeface="Calibri" pitchFamily="34" charset="0"/>
              </a:rPr>
              <a:t>Save edited </a:t>
            </a:r>
            <a:r>
              <a:rPr lang="en-US" sz="2800" dirty="0" smtClean="0">
                <a:latin typeface="Calibri" pitchFamily="34" charset="0"/>
                <a:cs typeface="Calibri" pitchFamily="34" charset="0"/>
              </a:rPr>
              <a:t>symbols</a:t>
            </a:r>
            <a:endParaRPr lang="en-US" sz="2800" dirty="0">
              <a:latin typeface="Calibri" pitchFamily="34" charset="0"/>
              <a:cs typeface="Calibri" pitchFamily="34" charset="0"/>
            </a:endParaRPr>
          </a:p>
        </p:txBody>
      </p:sp>
      <p:sp>
        <p:nvSpPr>
          <p:cNvPr id="9" name="Text Placeholder 6"/>
          <p:cNvSpPr>
            <a:spLocks noGrp="1"/>
          </p:cNvSpPr>
          <p:nvPr>
            <p:ph type="body" sz="quarter" idx="18"/>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139853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Making symbols effective</a:t>
            </a:r>
          </a:p>
        </p:txBody>
      </p:sp>
      <p:sp>
        <p:nvSpPr>
          <p:cNvPr id="3" name="Content Placeholder 2"/>
          <p:cNvSpPr>
            <a:spLocks noGrp="1"/>
          </p:cNvSpPr>
          <p:nvPr>
            <p:ph idx="1"/>
          </p:nvPr>
        </p:nvSpPr>
        <p:spPr>
          <a:xfrm>
            <a:off x="457200" y="1295400"/>
            <a:ext cx="2819400" cy="2286000"/>
          </a:xfrm>
        </p:spPr>
        <p:txBody>
          <a:bodyPr/>
          <a:lstStyle/>
          <a:p>
            <a:r>
              <a:rPr lang="en-US" dirty="0"/>
              <a:t>Convention</a:t>
            </a:r>
          </a:p>
          <a:p>
            <a:r>
              <a:rPr lang="en-US" dirty="0"/>
              <a:t>Connotation</a:t>
            </a:r>
          </a:p>
          <a:p>
            <a:r>
              <a:rPr lang="en-US" dirty="0"/>
              <a:t>Color </a:t>
            </a:r>
            <a:r>
              <a:rPr lang="en-US" dirty="0" smtClean="0"/>
              <a:t>blindness</a:t>
            </a:r>
            <a:endParaRPr lang="en-US" dirty="0"/>
          </a:p>
        </p:txBody>
      </p:sp>
      <p:pic>
        <p:nvPicPr>
          <p:cNvPr id="2050"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8229600" cy="402181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136739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 Types</a:t>
            </a:r>
          </a:p>
        </p:txBody>
      </p:sp>
      <p:sp>
        <p:nvSpPr>
          <p:cNvPr id="3" name="Content Placeholder 2"/>
          <p:cNvSpPr>
            <a:spLocks noGrp="1"/>
          </p:cNvSpPr>
          <p:nvPr>
            <p:ph idx="1"/>
          </p:nvPr>
        </p:nvSpPr>
        <p:spPr>
          <a:xfrm>
            <a:off x="457200" y="1295400"/>
            <a:ext cx="3657600" cy="5212080"/>
          </a:xfrm>
        </p:spPr>
        <p:txBody>
          <a:bodyPr/>
          <a:lstStyle/>
          <a:p>
            <a:r>
              <a:rPr lang="en-US" sz="2800" dirty="0"/>
              <a:t>Single symbol maps</a:t>
            </a:r>
          </a:p>
          <a:p>
            <a:r>
              <a:rPr lang="en-US" sz="2800" dirty="0"/>
              <a:t>Unique values maps</a:t>
            </a:r>
          </a:p>
          <a:p>
            <a:r>
              <a:rPr lang="en-US" sz="2800" dirty="0"/>
              <a:t>Quantities maps</a:t>
            </a:r>
          </a:p>
          <a:p>
            <a:pPr lvl="1"/>
            <a:r>
              <a:rPr lang="en-US" sz="2400" dirty="0"/>
              <a:t>Graduated color</a:t>
            </a:r>
          </a:p>
          <a:p>
            <a:pPr lvl="1"/>
            <a:r>
              <a:rPr lang="en-US" sz="2400" dirty="0"/>
              <a:t>Graduated symbol</a:t>
            </a:r>
          </a:p>
          <a:p>
            <a:pPr lvl="1"/>
            <a:r>
              <a:rPr lang="en-US" sz="2400" dirty="0"/>
              <a:t>Dot density </a:t>
            </a:r>
          </a:p>
          <a:p>
            <a:r>
              <a:rPr lang="en-US" sz="2800" dirty="0"/>
              <a:t>Chart maps</a:t>
            </a:r>
          </a:p>
          <a:p>
            <a:r>
              <a:rPr lang="en-US" sz="2800" dirty="0"/>
              <a:t>Multiple attribute maps</a:t>
            </a:r>
          </a:p>
        </p:txBody>
      </p:sp>
      <p:pic>
        <p:nvPicPr>
          <p:cNvPr id="8" name="Picture 3"/>
          <p:cNvPicPr>
            <a:picLocks noGrp="1" noChangeAspect="1" noChangeArrowheads="1"/>
          </p:cNvPicPr>
          <p:nvPr>
            <p:ph idx="13"/>
          </p:nvPr>
        </p:nvPicPr>
        <p:blipFill>
          <a:blip r:embed="rId2" cstate="print"/>
          <a:srcRect/>
          <a:stretch>
            <a:fillRect/>
          </a:stretch>
        </p:blipFill>
        <p:spPr bwMode="auto">
          <a:xfrm>
            <a:off x="5029200" y="1295400"/>
            <a:ext cx="3200400" cy="5194848"/>
          </a:xfrm>
          <a:prstGeom prst="rect">
            <a:avLst/>
          </a:prstGeom>
          <a:noFill/>
          <a:ln w="12700">
            <a:solidFill>
              <a:schemeClr val="tx1"/>
            </a:solidFill>
            <a:miter lim="800000"/>
            <a:headEnd/>
            <a:tailEnd/>
          </a:ln>
        </p:spPr>
      </p:pic>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376111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type and map type</a:t>
            </a:r>
            <a:endParaRPr lang="en-US" sz="15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670632"/>
            <a:ext cx="4248561" cy="3968168"/>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4800600" y="1295400"/>
            <a:ext cx="3276600" cy="4800600"/>
          </a:xfrm>
        </p:spPr>
        <p:txBody>
          <a:bodyPr/>
          <a:lstStyle/>
          <a:p>
            <a:pPr>
              <a:spcBef>
                <a:spcPts val="600"/>
              </a:spcBef>
            </a:pPr>
            <a:r>
              <a:rPr lang="en-US" sz="2800" dirty="0">
                <a:latin typeface="Calibri" pitchFamily="34" charset="0"/>
                <a:cs typeface="Calibri" pitchFamily="34" charset="0"/>
              </a:rPr>
              <a:t>Single symbol map</a:t>
            </a:r>
            <a:br>
              <a:rPr lang="en-US" sz="2800" dirty="0">
                <a:latin typeface="Calibri" pitchFamily="34" charset="0"/>
                <a:cs typeface="Calibri" pitchFamily="34" charset="0"/>
              </a:rPr>
            </a:br>
            <a:r>
              <a:rPr lang="en-US" sz="2800" dirty="0">
                <a:latin typeface="Calibri" pitchFamily="34" charset="0"/>
                <a:cs typeface="Calibri" pitchFamily="34" charset="0"/>
              </a:rPr>
              <a:t>(labels if needed)</a:t>
            </a:r>
          </a:p>
          <a:p>
            <a:pPr>
              <a:spcBef>
                <a:spcPts val="600"/>
              </a:spcBef>
            </a:pPr>
            <a:r>
              <a:rPr lang="en-US" sz="2800" dirty="0">
                <a:latin typeface="Calibri" pitchFamily="34" charset="0"/>
                <a:cs typeface="Calibri" pitchFamily="34" charset="0"/>
              </a:rPr>
              <a:t>Unique values map</a:t>
            </a:r>
          </a:p>
          <a:p>
            <a:pPr>
              <a:spcBef>
                <a:spcPts val="600"/>
              </a:spcBef>
            </a:pPr>
            <a:r>
              <a:rPr lang="en-US" sz="2800" dirty="0">
                <a:latin typeface="Calibri" pitchFamily="34" charset="0"/>
                <a:cs typeface="Calibri" pitchFamily="34" charset="0"/>
              </a:rPr>
              <a:t>Graduated color </a:t>
            </a:r>
            <a:br>
              <a:rPr lang="en-US" sz="2800" dirty="0">
                <a:latin typeface="Calibri" pitchFamily="34" charset="0"/>
                <a:cs typeface="Calibri" pitchFamily="34" charset="0"/>
              </a:rPr>
            </a:br>
            <a:r>
              <a:rPr lang="en-US" sz="2800" dirty="0">
                <a:latin typeface="Calibri" pitchFamily="34" charset="0"/>
                <a:cs typeface="Calibri" pitchFamily="34" charset="0"/>
              </a:rPr>
              <a:t>(polygons)</a:t>
            </a:r>
          </a:p>
          <a:p>
            <a:pPr>
              <a:spcBef>
                <a:spcPts val="600"/>
              </a:spcBef>
            </a:pPr>
            <a:r>
              <a:rPr lang="en-US" sz="2800" dirty="0">
                <a:latin typeface="Calibri" pitchFamily="34" charset="0"/>
                <a:cs typeface="Calibri" pitchFamily="34" charset="0"/>
              </a:rPr>
              <a:t>Graduated symbol </a:t>
            </a:r>
            <a:br>
              <a:rPr lang="en-US" sz="2800" dirty="0">
                <a:latin typeface="Calibri" pitchFamily="34" charset="0"/>
                <a:cs typeface="Calibri" pitchFamily="34" charset="0"/>
              </a:rPr>
            </a:br>
            <a:r>
              <a:rPr lang="en-US" sz="2800" dirty="0">
                <a:latin typeface="Calibri" pitchFamily="34" charset="0"/>
                <a:cs typeface="Calibri" pitchFamily="34" charset="0"/>
              </a:rPr>
              <a:t>(points, lines)</a:t>
            </a:r>
          </a:p>
          <a:p>
            <a:pPr>
              <a:spcBef>
                <a:spcPts val="600"/>
              </a:spcBef>
            </a:pPr>
            <a:r>
              <a:rPr lang="en-US" sz="2800" dirty="0">
                <a:latin typeface="Calibri" pitchFamily="34" charset="0"/>
                <a:cs typeface="Calibri" pitchFamily="34" charset="0"/>
              </a:rPr>
              <a:t>Dot Density</a:t>
            </a:r>
          </a:p>
          <a:p>
            <a:pPr>
              <a:spcBef>
                <a:spcPts val="600"/>
              </a:spcBef>
            </a:pPr>
            <a:r>
              <a:rPr lang="en-US" sz="2800" dirty="0">
                <a:latin typeface="Calibri" pitchFamily="34" charset="0"/>
                <a:cs typeface="Calibri" pitchFamily="34" charset="0"/>
              </a:rPr>
              <a:t>Chart maps</a:t>
            </a: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3207724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Making a single symbol map</a:t>
            </a:r>
            <a:endParaRPr lang="en-US" sz="1500"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349626"/>
            <a:ext cx="8229600" cy="5203574"/>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760534" y="3395332"/>
            <a:ext cx="1097280" cy="365760"/>
          </a:xfrm>
        </p:spPr>
        <p:txBody>
          <a:bodyPr anchor="ctr"/>
          <a:lstStyle/>
          <a:p>
            <a:pPr algn="ctr"/>
            <a:r>
              <a:rPr lang="en-US" sz="2800" dirty="0">
                <a:latin typeface="Calibri" pitchFamily="34" charset="0"/>
                <a:cs typeface="Calibri" pitchFamily="34" charset="0"/>
              </a:rPr>
              <a:t>States</a:t>
            </a: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596547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Making a unique values map</a:t>
            </a:r>
            <a:endParaRPr lang="en-US" sz="15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389843"/>
            <a:ext cx="8229600" cy="5068913"/>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491171" y="3539937"/>
            <a:ext cx="2468880" cy="365760"/>
          </a:xfrm>
        </p:spPr>
        <p:txBody>
          <a:bodyPr anchor="ctr"/>
          <a:lstStyle/>
          <a:p>
            <a:pPr algn="ctr"/>
            <a:r>
              <a:rPr lang="en-US" sz="2600" dirty="0">
                <a:latin typeface="Calibri" pitchFamily="34" charset="0"/>
                <a:cs typeface="Calibri" pitchFamily="34" charset="0"/>
              </a:rPr>
              <a:t>State </a:t>
            </a:r>
            <a:r>
              <a:rPr lang="en-US" sz="2600" dirty="0" err="1">
                <a:latin typeface="Calibri" pitchFamily="34" charset="0"/>
                <a:cs typeface="Calibri" pitchFamily="34" charset="0"/>
              </a:rPr>
              <a:t>subregions</a:t>
            </a:r>
            <a:endParaRPr lang="en-US" sz="2600" dirty="0">
              <a:latin typeface="Calibri" pitchFamily="34" charset="0"/>
              <a:cs typeface="Calibri" pitchFamily="34" charset="0"/>
            </a:endParaRP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910401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Making a graduated color map</a:t>
            </a:r>
            <a:endParaRPr lang="en-US" sz="1500"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416404"/>
            <a:ext cx="8229600" cy="5091991"/>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383072" y="4238139"/>
            <a:ext cx="2651760" cy="365760"/>
          </a:xfrm>
        </p:spPr>
        <p:txBody>
          <a:bodyPr anchor="ctr"/>
          <a:lstStyle/>
          <a:p>
            <a:pPr algn="ctr"/>
            <a:r>
              <a:rPr lang="en-US" sz="2400" dirty="0">
                <a:latin typeface="Calibri" pitchFamily="34" charset="0"/>
                <a:cs typeface="Calibri" pitchFamily="34" charset="0"/>
              </a:rPr>
              <a:t>County populations</a:t>
            </a: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873627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Normalizing data</a:t>
            </a:r>
            <a:endParaRPr lang="en-US" sz="1500"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371600"/>
            <a:ext cx="8229600" cy="4965441"/>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522720" y="3075487"/>
            <a:ext cx="2011680" cy="822960"/>
          </a:xfrm>
        </p:spPr>
        <p:txBody>
          <a:bodyPr anchor="ctr"/>
          <a:lstStyle/>
          <a:p>
            <a:pPr algn="ctr">
              <a:spcBef>
                <a:spcPts val="0"/>
              </a:spcBef>
            </a:pPr>
            <a:r>
              <a:rPr lang="en-US" sz="2400" dirty="0">
                <a:latin typeface="Calibri" pitchFamily="34" charset="0"/>
                <a:cs typeface="Calibri" pitchFamily="34" charset="0"/>
              </a:rPr>
              <a:t>Farm numbers</a:t>
            </a:r>
          </a:p>
          <a:p>
            <a:pPr algn="ctr">
              <a:spcBef>
                <a:spcPts val="0"/>
              </a:spcBef>
            </a:pPr>
            <a:r>
              <a:rPr lang="en-US" sz="2400" dirty="0">
                <a:latin typeface="Calibri" pitchFamily="34" charset="0"/>
                <a:cs typeface="Calibri" pitchFamily="34" charset="0"/>
              </a:rPr>
              <a:t>(normalized)</a:t>
            </a: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176190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Making a graduated symbol map</a:t>
            </a:r>
            <a:endParaRPr lang="en-US" sz="1500"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295400"/>
            <a:ext cx="8057501" cy="51054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436671" y="3171184"/>
            <a:ext cx="2468880" cy="365760"/>
          </a:xfrm>
        </p:spPr>
        <p:txBody>
          <a:bodyPr anchor="ctr"/>
          <a:lstStyle/>
          <a:p>
            <a:pPr algn="ctr">
              <a:spcBef>
                <a:spcPts val="0"/>
              </a:spcBef>
            </a:pPr>
            <a:r>
              <a:rPr lang="en-US" sz="2000" dirty="0">
                <a:latin typeface="Calibri" pitchFamily="34" charset="0"/>
                <a:cs typeface="Calibri" pitchFamily="34" charset="0"/>
              </a:rPr>
              <a:t>Population of capitals</a:t>
            </a: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206649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Graduated line symbol map</a:t>
            </a:r>
            <a:endParaRPr lang="en-US" sz="1500"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295400"/>
            <a:ext cx="8229600" cy="5057714"/>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638800" y="3357407"/>
            <a:ext cx="3383280" cy="365760"/>
          </a:xfrm>
        </p:spPr>
        <p:txBody>
          <a:bodyPr anchor="ctr"/>
          <a:lstStyle/>
          <a:p>
            <a:pPr algn="ctr">
              <a:spcBef>
                <a:spcPts val="0"/>
              </a:spcBef>
            </a:pPr>
            <a:r>
              <a:rPr lang="en-US" sz="2000" dirty="0">
                <a:latin typeface="Calibri" pitchFamily="34" charset="0"/>
                <a:cs typeface="Calibri" pitchFamily="34" charset="0"/>
              </a:rPr>
              <a:t>Population served by highways</a:t>
            </a: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174682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Classifying </a:t>
            </a:r>
            <a:r>
              <a:rPr lang="en-US" dirty="0" smtClean="0"/>
              <a:t>Data</a:t>
            </a:r>
            <a:r>
              <a:rPr lang="en-US" sz="1500" dirty="0" smtClean="0"/>
              <a:t> 2</a:t>
            </a:r>
            <a:endParaRPr lang="en-US" sz="1500" dirty="0"/>
          </a:p>
        </p:txBody>
      </p:sp>
      <p:pic>
        <p:nvPicPr>
          <p:cNvPr id="9" name="Picture 2"/>
          <p:cNvPicPr>
            <a:picLocks noGrp="1" noChangeAspect="1" noChangeArrowheads="1"/>
          </p:cNvPicPr>
          <p:nvPr>
            <p:ph idx="1"/>
          </p:nvPr>
        </p:nvPicPr>
        <p:blipFill>
          <a:blip r:embed="rId2" cstate="print"/>
          <a:srcRect/>
          <a:stretch>
            <a:fillRect/>
          </a:stretch>
        </p:blipFill>
        <p:spPr bwMode="auto">
          <a:xfrm>
            <a:off x="123372" y="1143000"/>
            <a:ext cx="5943600" cy="4903267"/>
          </a:xfrm>
          <a:prstGeom prst="rect">
            <a:avLst/>
          </a:prstGeom>
          <a:noFill/>
          <a:ln w="9525">
            <a:noFill/>
            <a:miter lim="800000"/>
            <a:headEnd/>
            <a:tailEnd/>
          </a:ln>
        </p:spPr>
      </p:pic>
      <p:sp>
        <p:nvSpPr>
          <p:cNvPr id="5" name="Content Placeholder 3"/>
          <p:cNvSpPr>
            <a:spLocks noGrp="1"/>
          </p:cNvSpPr>
          <p:nvPr>
            <p:ph idx="13"/>
          </p:nvPr>
        </p:nvSpPr>
        <p:spPr>
          <a:xfrm>
            <a:off x="259080" y="6096000"/>
            <a:ext cx="5303520" cy="457200"/>
          </a:xfrm>
        </p:spPr>
        <p:txBody>
          <a:bodyPr anchor="ctr"/>
          <a:lstStyle/>
          <a:p>
            <a:pPr algn="ctr"/>
            <a:r>
              <a:rPr lang="en-US" sz="2800" dirty="0">
                <a:latin typeface="Calibri" pitchFamily="34" charset="0"/>
                <a:cs typeface="Calibri" pitchFamily="34" charset="0"/>
              </a:rPr>
              <a:t>Same data, different </a:t>
            </a:r>
            <a:r>
              <a:rPr lang="en-US" sz="2800" dirty="0" smtClean="0">
                <a:latin typeface="Calibri" pitchFamily="34" charset="0"/>
                <a:cs typeface="Calibri" pitchFamily="34" charset="0"/>
              </a:rPr>
              <a:t>classifications</a:t>
            </a:r>
            <a:endParaRPr lang="en-US" sz="2800" dirty="0">
              <a:latin typeface="Calibri" pitchFamily="34" charset="0"/>
              <a:cs typeface="Calibri" pitchFamily="34" charset="0"/>
            </a:endParaRPr>
          </a:p>
        </p:txBody>
      </p:sp>
      <p:sp>
        <p:nvSpPr>
          <p:cNvPr id="6" name="Content Placeholder 4"/>
          <p:cNvSpPr>
            <a:spLocks noGrp="1"/>
          </p:cNvSpPr>
          <p:nvPr>
            <p:ph idx="14"/>
          </p:nvPr>
        </p:nvSpPr>
        <p:spPr>
          <a:xfrm>
            <a:off x="6065520" y="1295400"/>
            <a:ext cx="2926080" cy="4937760"/>
          </a:xfrm>
        </p:spPr>
        <p:txBody>
          <a:bodyPr/>
          <a:lstStyle/>
          <a:p>
            <a:pPr>
              <a:spcBef>
                <a:spcPct val="20000"/>
              </a:spcBef>
            </a:pPr>
            <a:r>
              <a:rPr lang="en-US" sz="2400" kern="0" dirty="0">
                <a:latin typeface="Calibri" pitchFamily="34" charset="0"/>
                <a:cs typeface="Calibri" pitchFamily="34" charset="0"/>
              </a:rPr>
              <a:t>Applies to both vector and raster maps</a:t>
            </a:r>
          </a:p>
          <a:p>
            <a:pPr>
              <a:spcBef>
                <a:spcPct val="20000"/>
              </a:spcBef>
            </a:pPr>
            <a:r>
              <a:rPr lang="en-US" sz="2400" kern="0" dirty="0">
                <a:latin typeface="Calibri" pitchFamily="34" charset="0"/>
                <a:cs typeface="Calibri" pitchFamily="34" charset="0"/>
              </a:rPr>
              <a:t>Different classification methods available</a:t>
            </a:r>
          </a:p>
          <a:p>
            <a:pPr lvl="0" defTabSz="914400" fontAlgn="base">
              <a:spcBef>
                <a:spcPct val="20000"/>
              </a:spcBef>
              <a:spcAft>
                <a:spcPct val="0"/>
              </a:spcAft>
              <a:defRPr/>
            </a:pPr>
            <a:r>
              <a:rPr lang="en-US" sz="2400" kern="0" dirty="0">
                <a:latin typeface="Calibri" pitchFamily="34" charset="0"/>
                <a:cs typeface="Calibri" pitchFamily="34" charset="0"/>
              </a:rPr>
              <a:t>Choice impacts map appearance and validity</a:t>
            </a:r>
          </a:p>
          <a:p>
            <a:pPr lvl="0" defTabSz="914400" fontAlgn="base">
              <a:spcBef>
                <a:spcPct val="20000"/>
              </a:spcBef>
              <a:spcAft>
                <a:spcPct val="0"/>
              </a:spcAft>
              <a:defRPr/>
            </a:pPr>
            <a:r>
              <a:rPr lang="en-US" sz="2400" kern="0" dirty="0">
                <a:latin typeface="Calibri" pitchFamily="34" charset="0"/>
                <a:cs typeface="Calibri" pitchFamily="34" charset="0"/>
              </a:rPr>
              <a:t>Best method depends on data distribution and objective of map</a:t>
            </a:r>
          </a:p>
        </p:txBody>
      </p:sp>
      <p:sp>
        <p:nvSpPr>
          <p:cNvPr id="8" name="Text Placeholder 5"/>
          <p:cNvSpPr>
            <a:spLocks noGrp="1"/>
          </p:cNvSpPr>
          <p:nvPr>
            <p:ph type="body" sz="quarter" idx="17"/>
          </p:nvPr>
        </p:nvSpPr>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208558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Classifying data</a:t>
            </a: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347056"/>
            <a:ext cx="7772400" cy="5053744"/>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41426947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Color and quantity</a:t>
            </a:r>
          </a:p>
        </p:txBody>
      </p:sp>
      <p:sp>
        <p:nvSpPr>
          <p:cNvPr id="3" name="Content Placeholder 2"/>
          <p:cNvSpPr>
            <a:spLocks noGrp="1"/>
          </p:cNvSpPr>
          <p:nvPr>
            <p:ph idx="1"/>
          </p:nvPr>
        </p:nvSpPr>
        <p:spPr>
          <a:xfrm>
            <a:off x="457200" y="1295400"/>
            <a:ext cx="8229600" cy="1280160"/>
          </a:xfrm>
        </p:spPr>
        <p:txBody>
          <a:bodyPr/>
          <a:lstStyle/>
          <a:p>
            <a:r>
              <a:rPr lang="en-US" dirty="0"/>
              <a:t>Rainbow ramps rarely work for polygons</a:t>
            </a:r>
          </a:p>
          <a:p>
            <a:r>
              <a:rPr lang="en-US" dirty="0"/>
              <a:t>Better for continuous </a:t>
            </a:r>
            <a:r>
              <a:rPr lang="en-US" dirty="0" err="1" smtClean="0"/>
              <a:t>rasters</a:t>
            </a:r>
            <a:endParaRPr lang="en-US" dirty="0"/>
          </a:p>
        </p:txBody>
      </p:sp>
      <p:pic>
        <p:nvPicPr>
          <p:cNvPr id="307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228600" y="3429000"/>
            <a:ext cx="4163224" cy="235895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4"/>
          <p:cNvPicPr>
            <a:picLocks noGrp="1" noChangeAspect="1" noChangeArrowheads="1"/>
          </p:cNvPicPr>
          <p:nvPr>
            <p:ph idx="14"/>
          </p:nvPr>
        </p:nvPicPr>
        <p:blipFill>
          <a:blip r:embed="rId3">
            <a:extLst>
              <a:ext uri="{28A0092B-C50C-407E-A947-70E740481C1C}">
                <a14:useLocalDpi xmlns:a14="http://schemas.microsoft.com/office/drawing/2010/main" val="0"/>
              </a:ext>
            </a:extLst>
          </a:blip>
          <a:srcRect/>
          <a:stretch>
            <a:fillRect/>
          </a:stretch>
        </p:blipFill>
        <p:spPr bwMode="auto">
          <a:xfrm>
            <a:off x="4551756" y="3429000"/>
            <a:ext cx="4425330" cy="2298002"/>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5"/>
          <p:cNvSpPr>
            <a:spLocks noGrp="1"/>
          </p:cNvSpPr>
          <p:nvPr>
            <p:ph type="body" sz="quarter" idx="17"/>
          </p:nvPr>
        </p:nvSpPr>
        <p:spPr/>
        <p:txBody>
          <a:bodyPr/>
          <a:lstStyle/>
          <a:p>
            <a:pPr lvl="0"/>
            <a:r>
              <a:rPr lang="en-US" dirty="0">
                <a:hlinkClick r:id="rId4" action="ppaction://hlinksldjump"/>
              </a:rPr>
              <a:t>Return to Outline</a:t>
            </a:r>
            <a:endParaRPr lang="en-US" dirty="0"/>
          </a:p>
        </p:txBody>
      </p:sp>
    </p:spTree>
    <p:extLst>
      <p:ext uri="{BB962C8B-B14F-4D97-AF65-F5344CB8AC3E}">
        <p14:creationId xmlns:p14="http://schemas.microsoft.com/office/powerpoint/2010/main" val="655801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Excluding data from classification</a:t>
            </a:r>
          </a:p>
        </p:txBody>
      </p:sp>
      <p:pic>
        <p:nvPicPr>
          <p:cNvPr id="921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78696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324963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2834640"/>
            <a:ext cx="9144000" cy="1188720"/>
          </a:xfrm>
        </p:spPr>
        <p:txBody>
          <a:bodyPr/>
          <a:lstStyle/>
          <a:p>
            <a:r>
              <a:rPr lang="en-US" dirty="0"/>
              <a:t>Symbolizing </a:t>
            </a:r>
            <a:r>
              <a:rPr lang="en-US" dirty="0" err="1"/>
              <a:t>rasters</a:t>
            </a:r>
            <a:endParaRPr lang="en-US" dirty="0"/>
          </a:p>
        </p:txBody>
      </p:sp>
      <p:sp>
        <p:nvSpPr>
          <p:cNvPr id="3" name="Text Placeholder 2"/>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9415961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Unique Values</a:t>
            </a:r>
            <a:endParaRPr lang="en-US" sz="1500"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1143000"/>
            <a:ext cx="8229600" cy="4706041"/>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6553200" y="3429000"/>
            <a:ext cx="2011680" cy="2194560"/>
          </a:xfrm>
        </p:spPr>
        <p:txBody>
          <a:bodyPr anchor="ctr"/>
          <a:lstStyle/>
          <a:p>
            <a:pPr lvl="0" defTabSz="914400" fontAlgn="base">
              <a:spcBef>
                <a:spcPct val="20000"/>
              </a:spcBef>
              <a:spcAft>
                <a:spcPct val="0"/>
              </a:spcAft>
              <a:defRPr/>
            </a:pPr>
            <a:r>
              <a:rPr lang="en-US" sz="2000" kern="0" dirty="0">
                <a:latin typeface="Calibri" pitchFamily="34" charset="0"/>
                <a:cs typeface="Calibri" pitchFamily="34" charset="0"/>
              </a:rPr>
              <a:t>U</a:t>
            </a:r>
            <a:r>
              <a:rPr lang="en-US" sz="2000" b="1" kern="0" dirty="0">
                <a:latin typeface="Calibri" pitchFamily="34" charset="0"/>
                <a:cs typeface="Calibri" pitchFamily="34" charset="0"/>
              </a:rPr>
              <a:t>nique values</a:t>
            </a:r>
            <a:r>
              <a:rPr lang="en-US" sz="2000" kern="0" dirty="0">
                <a:latin typeface="Calibri" pitchFamily="34" charset="0"/>
                <a:cs typeface="Calibri" pitchFamily="34" charset="0"/>
              </a:rPr>
              <a:t> uses 32 color shade set</a:t>
            </a:r>
          </a:p>
          <a:p>
            <a:pPr lvl="0" defTabSz="914400" fontAlgn="base">
              <a:spcBef>
                <a:spcPct val="20000"/>
              </a:spcBef>
              <a:spcAft>
                <a:spcPct val="0"/>
              </a:spcAft>
              <a:defRPr/>
            </a:pPr>
            <a:r>
              <a:rPr lang="en-US" sz="2000" kern="0" dirty="0">
                <a:latin typeface="Calibri" pitchFamily="34" charset="0"/>
                <a:cs typeface="Calibri" pitchFamily="34" charset="0"/>
              </a:rPr>
              <a:t>Assigns unique color to each cell with the same value</a:t>
            </a: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80866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Discrete Color</a:t>
            </a:r>
            <a:endParaRPr lang="en-US" sz="1500"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1219200"/>
            <a:ext cx="8229600" cy="4616459"/>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idx="13"/>
          </p:nvPr>
        </p:nvSpPr>
        <p:spPr>
          <a:xfrm>
            <a:off x="5562600" y="3749040"/>
            <a:ext cx="3291840" cy="1737360"/>
          </a:xfrm>
        </p:spPr>
        <p:txBody>
          <a:bodyPr anchor="ctr"/>
          <a:lstStyle/>
          <a:p>
            <a:pPr lvl="0" defTabSz="914400" fontAlgn="base">
              <a:spcBef>
                <a:spcPct val="20000"/>
              </a:spcBef>
              <a:spcAft>
                <a:spcPct val="0"/>
              </a:spcAft>
              <a:defRPr/>
            </a:pPr>
            <a:r>
              <a:rPr lang="en-US" sz="2000" kern="0" dirty="0">
                <a:latin typeface="Calibri" pitchFamily="34" charset="0"/>
                <a:cs typeface="Calibri" pitchFamily="34" charset="0"/>
              </a:rPr>
              <a:t>Discrete color uses 32 color shade set</a:t>
            </a:r>
          </a:p>
          <a:p>
            <a:pPr lvl="0" defTabSz="914400" fontAlgn="base">
              <a:spcBef>
                <a:spcPct val="20000"/>
              </a:spcBef>
              <a:spcAft>
                <a:spcPct val="0"/>
              </a:spcAft>
              <a:defRPr/>
            </a:pPr>
            <a:r>
              <a:rPr lang="en-US" sz="2000" kern="0" dirty="0">
                <a:latin typeface="Calibri" pitchFamily="34" charset="0"/>
                <a:cs typeface="Calibri" pitchFamily="34" charset="0"/>
              </a:rPr>
              <a:t>Assigns unique color to each cell with the same value</a:t>
            </a:r>
          </a:p>
          <a:p>
            <a:pPr lvl="0" defTabSz="914400" fontAlgn="base">
              <a:spcBef>
                <a:spcPct val="20000"/>
              </a:spcBef>
              <a:spcAft>
                <a:spcPct val="0"/>
              </a:spcAft>
              <a:defRPr/>
            </a:pPr>
            <a:r>
              <a:rPr lang="en-US" sz="2000" kern="0" dirty="0">
                <a:latin typeface="Calibri" pitchFamily="34" charset="0"/>
                <a:cs typeface="Calibri" pitchFamily="34" charset="0"/>
              </a:rPr>
              <a:t>No control of individual colors</a:t>
            </a:r>
          </a:p>
        </p:txBody>
      </p:sp>
      <p:sp>
        <p:nvSpPr>
          <p:cNvPr id="5" name="Text Placeholder 4"/>
          <p:cNvSpPr>
            <a:spLocks noGrp="1"/>
          </p:cNvSpPr>
          <p:nvPr>
            <p:ph type="body" sz="quarter" idx="16"/>
          </p:nvPr>
        </p:nvSpPr>
        <p:spPr>
          <a:xfrm>
            <a:off x="7498080" y="0"/>
            <a:ext cx="1645920" cy="338328"/>
          </a:xfrm>
        </p:spPr>
        <p:txBody>
          <a:bodyPr/>
          <a:lstStyle/>
          <a:p>
            <a:pPr lvl="0"/>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1442492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Classified raster</a:t>
            </a:r>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477252"/>
            <a:ext cx="8229600" cy="4894095"/>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155165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Stretched raster</a:t>
            </a:r>
          </a:p>
        </p:txBody>
      </p:sp>
      <p:sp>
        <p:nvSpPr>
          <p:cNvPr id="3" name="Content Placeholder 2"/>
          <p:cNvSpPr>
            <a:spLocks noGrp="1"/>
          </p:cNvSpPr>
          <p:nvPr>
            <p:ph idx="1"/>
          </p:nvPr>
        </p:nvSpPr>
        <p:spPr>
          <a:xfrm>
            <a:off x="396240" y="2286000"/>
            <a:ext cx="1737360" cy="365760"/>
          </a:xfrm>
        </p:spPr>
        <p:txBody>
          <a:bodyPr anchor="ctr"/>
          <a:lstStyle/>
          <a:p>
            <a:pPr algn="ctr"/>
            <a:r>
              <a:rPr lang="en-US" sz="2800" dirty="0">
                <a:latin typeface="Calibri" pitchFamily="34" charset="0"/>
                <a:cs typeface="Calibri" pitchFamily="34" charset="0"/>
              </a:rPr>
              <a:t>256 </a:t>
            </a:r>
            <a:r>
              <a:rPr lang="en-US" sz="2800" dirty="0" smtClean="0">
                <a:latin typeface="Calibri" pitchFamily="34" charset="0"/>
                <a:cs typeface="Calibri" pitchFamily="34" charset="0"/>
              </a:rPr>
              <a:t>colors</a:t>
            </a:r>
            <a:endParaRPr lang="en-US" sz="2800" dirty="0">
              <a:latin typeface="Calibri" pitchFamily="34" charset="0"/>
              <a:cs typeface="Calibri" pitchFamily="34" charset="0"/>
            </a:endParaRPr>
          </a:p>
        </p:txBody>
      </p:sp>
      <p:pic>
        <p:nvPicPr>
          <p:cNvPr id="13314" name="Picture 3"/>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8229600" cy="4785188"/>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p:cNvSpPr>
            <a:spLocks noGrp="1"/>
          </p:cNvSpPr>
          <p:nvPr>
            <p:ph type="body" sz="quarter" idx="16"/>
          </p:nvPr>
        </p:nvSpPr>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3002651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image band display</a:t>
            </a:r>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48972" y="1364191"/>
            <a:ext cx="8046055" cy="5120217"/>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3" action="ppaction://hlinksldjump"/>
              </a:rPr>
              <a:t>Return to </a:t>
            </a:r>
            <a:r>
              <a:rPr lang="en-US" dirty="0" smtClean="0">
                <a:hlinkClick r:id="rId3" action="ppaction://hlinksldjump"/>
              </a:rPr>
              <a:t>Outline</a:t>
            </a:r>
            <a:endParaRPr lang="en-US" dirty="0"/>
          </a:p>
        </p:txBody>
      </p:sp>
    </p:spTree>
    <p:extLst>
      <p:ext uri="{BB962C8B-B14F-4D97-AF65-F5344CB8AC3E}">
        <p14:creationId xmlns:p14="http://schemas.microsoft.com/office/powerpoint/2010/main" val="2576918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Multi-band image display</a:t>
            </a:r>
          </a:p>
        </p:txBody>
      </p:sp>
      <p:pic>
        <p:nvPicPr>
          <p:cNvPr id="1536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58115" y="1480006"/>
            <a:ext cx="8027769" cy="48885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p:nvPr>
        </p:nvSpPr>
        <p:spPr>
          <a:xfrm>
            <a:off x="7498080" y="0"/>
            <a:ext cx="1645920" cy="338328"/>
          </a:xfrm>
        </p:spPr>
        <p:txBody>
          <a:bodyPr/>
          <a:lstStyle/>
          <a:p>
            <a:r>
              <a:rPr lang="en-US" dirty="0">
                <a:hlinkClick r:id="rId4" action="ppaction://hlinksldjump"/>
              </a:rPr>
              <a:t>Return to </a:t>
            </a:r>
            <a:r>
              <a:rPr lang="en-US" dirty="0" smtClean="0">
                <a:hlinkClick r:id="rId4" action="ppaction://hlinksldjump"/>
              </a:rPr>
              <a:t>Outline</a:t>
            </a:r>
            <a:endParaRPr lang="en-US" dirty="0"/>
          </a:p>
        </p:txBody>
      </p:sp>
    </p:spTree>
    <p:extLst>
      <p:ext uri="{BB962C8B-B14F-4D97-AF65-F5344CB8AC3E}">
        <p14:creationId xmlns:p14="http://schemas.microsoft.com/office/powerpoint/2010/main" val="19728046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a:t>Black &amp; White maps</a:t>
            </a:r>
          </a:p>
        </p:txBody>
      </p:sp>
      <p:sp>
        <p:nvSpPr>
          <p:cNvPr id="8" name="Content Placeholder 2"/>
          <p:cNvSpPr>
            <a:spLocks noGrp="1"/>
          </p:cNvSpPr>
          <p:nvPr>
            <p:ph idx="1"/>
          </p:nvPr>
        </p:nvSpPr>
        <p:spPr/>
        <p:txBody>
          <a:bodyPr/>
          <a:lstStyle/>
          <a:p>
            <a:r>
              <a:rPr lang="en-US" dirty="0"/>
              <a:t>Occasionally it is desirable to design a map in black and white</a:t>
            </a:r>
          </a:p>
          <a:p>
            <a:pPr lvl="1"/>
            <a:r>
              <a:rPr lang="en-US" dirty="0"/>
              <a:t>Less expensive to copy or print</a:t>
            </a:r>
          </a:p>
          <a:p>
            <a:pPr lvl="1"/>
            <a:r>
              <a:rPr lang="en-US" dirty="0"/>
              <a:t>Journals still charge more for color</a:t>
            </a:r>
          </a:p>
          <a:p>
            <a:pPr lvl="1"/>
            <a:r>
              <a:rPr lang="en-US" dirty="0"/>
              <a:t>Better if map is likely to be faxed or </a:t>
            </a:r>
            <a:r>
              <a:rPr lang="en-US" dirty="0" err="1" smtClean="0"/>
              <a:t>xeroxed</a:t>
            </a:r>
            <a:endParaRPr lang="en-US" dirty="0"/>
          </a:p>
        </p:txBody>
      </p:sp>
      <p:sp>
        <p:nvSpPr>
          <p:cNvPr id="4" name="Text Placeholder 3"/>
          <p:cNvSpPr>
            <a:spLocks noGrp="1"/>
          </p:cNvSpPr>
          <p:nvPr>
            <p:ph type="body" sz="quarter" idx="13"/>
          </p:nvPr>
        </p:nvSpPr>
        <p:spPr>
          <a:xfrm>
            <a:off x="7498080" y="0"/>
            <a:ext cx="1645920" cy="338328"/>
          </a:xfrm>
        </p:spPr>
        <p:txBody>
          <a:bodyPr/>
          <a:lstStyle/>
          <a:p>
            <a:r>
              <a:rPr lang="en-US" dirty="0">
                <a:hlinkClick r:id="rId2" action="ppaction://hlinksldjump"/>
              </a:rPr>
              <a:t>Return to </a:t>
            </a:r>
            <a:r>
              <a:rPr lang="en-US" dirty="0" smtClean="0">
                <a:hlinkClick r:id="rId2" action="ppaction://hlinksldjump"/>
              </a:rPr>
              <a:t>Outline</a:t>
            </a:r>
            <a:endParaRPr lang="en-US" dirty="0"/>
          </a:p>
        </p:txBody>
      </p:sp>
    </p:spTree>
    <p:extLst>
      <p:ext uri="{BB962C8B-B14F-4D97-AF65-F5344CB8AC3E}">
        <p14:creationId xmlns:p14="http://schemas.microsoft.com/office/powerpoint/2010/main" val="3202365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Custom 50">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B60000"/>
      </a:hlink>
      <a:folHlink>
        <a:srgbClr val="B6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3444</TotalTime>
  <Words>2284</Words>
  <Application>Microsoft Office PowerPoint</Application>
  <PresentationFormat>On-screen Show (4:3)</PresentationFormat>
  <Paragraphs>428</Paragraphs>
  <Slides>87</Slides>
  <Notes>5</Notes>
  <HiddenSlides>0</HiddenSlides>
  <MMClips>0</MMClips>
  <ScaleCrop>false</ScaleCrop>
  <HeadingPairs>
    <vt:vector size="4" baseType="variant">
      <vt:variant>
        <vt:lpstr>Theme</vt:lpstr>
      </vt:variant>
      <vt:variant>
        <vt:i4>9</vt:i4>
      </vt:variant>
      <vt:variant>
        <vt:lpstr>Slide Titles</vt:lpstr>
      </vt:variant>
      <vt:variant>
        <vt:i4>87</vt:i4>
      </vt:variant>
    </vt:vector>
  </HeadingPairs>
  <TitlesOfParts>
    <vt:vector size="96" baseType="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Mastering ArcGIS Eighth Edition</vt:lpstr>
      <vt:lpstr>Outline</vt:lpstr>
      <vt:lpstr>GIS Concepts</vt:lpstr>
      <vt:lpstr>Symbolizing features </vt:lpstr>
      <vt:lpstr>Differentiating map objects</vt:lpstr>
      <vt:lpstr>Using color</vt:lpstr>
      <vt:lpstr>Making symbols effective</vt:lpstr>
      <vt:lpstr>Color and quantity</vt:lpstr>
      <vt:lpstr>Black &amp; White maps</vt:lpstr>
      <vt:lpstr>Designing B&amp;W maps</vt:lpstr>
      <vt:lpstr>Geologic map</vt:lpstr>
      <vt:lpstr>Ways to map data</vt:lpstr>
      <vt:lpstr>Map Types and Data Types</vt:lpstr>
      <vt:lpstr>Nominal data</vt:lpstr>
      <vt:lpstr>Single symbol maps</vt:lpstr>
      <vt:lpstr>Categorical data</vt:lpstr>
      <vt:lpstr>Unique values maps</vt:lpstr>
      <vt:lpstr>Ordinal data</vt:lpstr>
      <vt:lpstr>Interval or Ratio data</vt:lpstr>
      <vt:lpstr>Mapping numeric data</vt:lpstr>
      <vt:lpstr>Classed maps</vt:lpstr>
      <vt:lpstr>Colors for choropleth maps</vt:lpstr>
      <vt:lpstr>Normalizing classed maps</vt:lpstr>
      <vt:lpstr>Unclassed maps</vt:lpstr>
      <vt:lpstr>Chart Maps</vt:lpstr>
      <vt:lpstr>Understanding MAUP</vt:lpstr>
      <vt:lpstr>Modifiable Areal Unit Problem</vt:lpstr>
      <vt:lpstr>Minimizing MAUP 1</vt:lpstr>
      <vt:lpstr>Minimizing MAUP 2</vt:lpstr>
      <vt:lpstr>Normalizing by field percentage</vt:lpstr>
      <vt:lpstr>Visual MAUP issue</vt:lpstr>
      <vt:lpstr>Reducing visual MAUP</vt:lpstr>
      <vt:lpstr>Displaying rasters</vt:lpstr>
      <vt:lpstr>Raster types 1</vt:lpstr>
      <vt:lpstr>Raster types 2</vt:lpstr>
      <vt:lpstr>Raster pyramids</vt:lpstr>
      <vt:lpstr>Displaying thematic rasters</vt:lpstr>
      <vt:lpstr>Slicing</vt:lpstr>
      <vt:lpstr>Stretching</vt:lpstr>
      <vt:lpstr>Image display</vt:lpstr>
      <vt:lpstr>Stretching images</vt:lpstr>
      <vt:lpstr>Effects of stretching</vt:lpstr>
      <vt:lpstr>RGB Color composites</vt:lpstr>
      <vt:lpstr>Landsat Band Combinations</vt:lpstr>
      <vt:lpstr>Indexed color rasters</vt:lpstr>
      <vt:lpstr>Nodata</vt:lpstr>
      <vt:lpstr>Transparency</vt:lpstr>
      <vt:lpstr>Classifying numeric data</vt:lpstr>
      <vt:lpstr>Classifying Data 1</vt:lpstr>
      <vt:lpstr>Common data distributions</vt:lpstr>
      <vt:lpstr>Jenks Natural Breaks</vt:lpstr>
      <vt:lpstr>Equal Interval</vt:lpstr>
      <vt:lpstr>Defined interval</vt:lpstr>
      <vt:lpstr>Quantile</vt:lpstr>
      <vt:lpstr>Geometrical Interval</vt:lpstr>
      <vt:lpstr>Standard Deviation</vt:lpstr>
      <vt:lpstr>About ArcGIS</vt:lpstr>
      <vt:lpstr>Dynamic labels </vt:lpstr>
      <vt:lpstr>Dynamic Labels</vt:lpstr>
      <vt:lpstr>Label properties</vt:lpstr>
      <vt:lpstr>Point placement options</vt:lpstr>
      <vt:lpstr>Polygon placement options</vt:lpstr>
      <vt:lpstr>Line placement options</vt:lpstr>
      <vt:lpstr>Scale range for labels</vt:lpstr>
      <vt:lpstr>Labeling toolbar</vt:lpstr>
      <vt:lpstr>Symbolizing features</vt:lpstr>
      <vt:lpstr>Assigning symbols</vt:lpstr>
      <vt:lpstr>Styles</vt:lpstr>
      <vt:lpstr>Editing symbols</vt:lpstr>
      <vt:lpstr>Map Types</vt:lpstr>
      <vt:lpstr>Data type and map type</vt:lpstr>
      <vt:lpstr>Making a single symbol map</vt:lpstr>
      <vt:lpstr>Making a unique values map</vt:lpstr>
      <vt:lpstr>Making a graduated color map</vt:lpstr>
      <vt:lpstr>Normalizing data</vt:lpstr>
      <vt:lpstr>Making a graduated symbol map</vt:lpstr>
      <vt:lpstr>Graduated line symbol map</vt:lpstr>
      <vt:lpstr>Classifying Data 2</vt:lpstr>
      <vt:lpstr>Classifying data</vt:lpstr>
      <vt:lpstr>Excluding data from classification</vt:lpstr>
      <vt:lpstr>Symbolizing rasters</vt:lpstr>
      <vt:lpstr>Unique Values</vt:lpstr>
      <vt:lpstr>Discrete Color</vt:lpstr>
      <vt:lpstr>Classified raster</vt:lpstr>
      <vt:lpstr>Stretched raster</vt:lpstr>
      <vt:lpstr>Single image band display</vt:lpstr>
      <vt:lpstr>Multi-band image display</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Prasanna kumar. Tripathy</cp:lastModifiedBy>
  <cp:revision>611</cp:revision>
  <dcterms:created xsi:type="dcterms:W3CDTF">2017-12-05T17:18:18Z</dcterms:created>
  <dcterms:modified xsi:type="dcterms:W3CDTF">2018-04-23T12:20:32Z</dcterms:modified>
</cp:coreProperties>
</file>